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sldIdLst>
    <p:sldId id="319" r:id="rId2"/>
    <p:sldId id="376" r:id="rId3"/>
    <p:sldId id="383" r:id="rId4"/>
    <p:sldId id="344" r:id="rId5"/>
    <p:sldId id="320" r:id="rId6"/>
    <p:sldId id="380" r:id="rId7"/>
    <p:sldId id="387" r:id="rId8"/>
    <p:sldId id="378" r:id="rId9"/>
    <p:sldId id="379" r:id="rId10"/>
    <p:sldId id="381" r:id="rId11"/>
    <p:sldId id="337" r:id="rId12"/>
    <p:sldId id="324" r:id="rId13"/>
    <p:sldId id="399" r:id="rId14"/>
    <p:sldId id="400" r:id="rId15"/>
    <p:sldId id="382" r:id="rId16"/>
    <p:sldId id="401" r:id="rId17"/>
    <p:sldId id="350" r:id="rId18"/>
    <p:sldId id="321" r:id="rId19"/>
    <p:sldId id="357" r:id="rId20"/>
    <p:sldId id="369" r:id="rId21"/>
    <p:sldId id="395" r:id="rId22"/>
    <p:sldId id="358" r:id="rId23"/>
    <p:sldId id="406" r:id="rId24"/>
    <p:sldId id="407" r:id="rId25"/>
    <p:sldId id="405" r:id="rId26"/>
    <p:sldId id="360" r:id="rId27"/>
    <p:sldId id="403" r:id="rId28"/>
    <p:sldId id="349" r:id="rId29"/>
    <p:sldId id="352" r:id="rId30"/>
    <p:sldId id="361" r:id="rId31"/>
    <p:sldId id="354" r:id="rId32"/>
    <p:sldId id="355" r:id="rId33"/>
    <p:sldId id="356" r:id="rId34"/>
    <p:sldId id="362" r:id="rId35"/>
    <p:sldId id="351" r:id="rId36"/>
    <p:sldId id="310" r:id="rId37"/>
    <p:sldId id="272" r:id="rId38"/>
    <p:sldId id="375" r:id="rId39"/>
    <p:sldId id="402" r:id="rId40"/>
    <p:sldId id="296" r:id="rId41"/>
    <p:sldId id="258" r:id="rId42"/>
    <p:sldId id="287" r:id="rId43"/>
    <p:sldId id="288" r:id="rId44"/>
    <p:sldId id="273" r:id="rId45"/>
    <p:sldId id="345" r:id="rId4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97" autoAdjust="0"/>
    <p:restoredTop sz="55347" autoAdjust="0"/>
  </p:normalViewPr>
  <p:slideViewPr>
    <p:cSldViewPr snapToGrid="0">
      <p:cViewPr>
        <p:scale>
          <a:sx n="65" d="100"/>
          <a:sy n="65" d="100"/>
        </p:scale>
        <p:origin x="2272" y="152"/>
      </p:cViewPr>
      <p:guideLst/>
    </p:cSldViewPr>
  </p:slideViewPr>
  <p:notesTextViewPr>
    <p:cViewPr>
      <p:scale>
        <a:sx n="3" d="2"/>
        <a:sy n="3" d="2"/>
      </p:scale>
      <p:origin x="0" y="0"/>
    </p:cViewPr>
  </p:notesTextViewPr>
  <p:sorterViewPr>
    <p:cViewPr>
      <p:scale>
        <a:sx n="200" d="100"/>
        <a:sy n="200" d="100"/>
      </p:scale>
      <p:origin x="0" y="-271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4F70F0-5760-4025-BA19-9FE1679FC4DA}" type="datetimeFigureOut">
              <a:rPr kumimoji="1" lang="ja-JP" altLang="en-US" smtClean="0"/>
              <a:t>2025/10/19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511388-6505-403C-B183-3AFC71E3C7CA}" type="slidenum">
              <a:rPr kumimoji="1" lang="ja-JP" altLang="en-US" smtClean="0"/>
              <a:t>‹#›</a:t>
            </a:fld>
            <a:endParaRPr kumimoji="1" lang="ja-JP" altLang="en-US"/>
          </a:p>
        </p:txBody>
      </p:sp>
    </p:spTree>
    <p:extLst>
      <p:ext uri="{BB962C8B-B14F-4D97-AF65-F5344CB8AC3E}">
        <p14:creationId xmlns:p14="http://schemas.microsoft.com/office/powerpoint/2010/main" val="31909565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a:t>
            </a:fld>
            <a:endParaRPr kumimoji="1" lang="ja-JP" altLang="en-US"/>
          </a:p>
        </p:txBody>
      </p:sp>
    </p:spTree>
    <p:extLst>
      <p:ext uri="{BB962C8B-B14F-4D97-AF65-F5344CB8AC3E}">
        <p14:creationId xmlns:p14="http://schemas.microsoft.com/office/powerpoint/2010/main" val="1317116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10</a:t>
            </a:fld>
            <a:endParaRPr kumimoji="1" lang="ja-JP" altLang="en-US"/>
          </a:p>
        </p:txBody>
      </p:sp>
    </p:spTree>
    <p:extLst>
      <p:ext uri="{BB962C8B-B14F-4D97-AF65-F5344CB8AC3E}">
        <p14:creationId xmlns:p14="http://schemas.microsoft.com/office/powerpoint/2010/main" val="108758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kumimoji="1" lang="en-US" altLang="ja-JP" dirty="0"/>
                  <a:t>The propagators and polarization vectors for the unitary gauge and FD gauge are shown.</a:t>
                </a:r>
              </a:p>
              <a:p>
                <a:r>
                  <a:rPr kumimoji="1" lang="en-US" altLang="ja-JP" dirty="0"/>
                  <a:t>First, the unitary gauge is the covariant </a:t>
                </a:r>
                <a:r>
                  <a:rPr kumimoji="1" lang="en-US" altLang="ja-JP" dirty="0" err="1"/>
                  <a:t>R_xi</a:t>
                </a:r>
                <a:r>
                  <a:rPr kumimoji="1" lang="el-GR" altLang="ja-JP" dirty="0"/>
                  <a:t> </a:t>
                </a:r>
                <a:r>
                  <a:rPr kumimoji="1" lang="en-US" altLang="ja-JP" dirty="0"/>
                  <a:t>gauge with the parameter xi</a:t>
                </a:r>
                <a:r>
                  <a:rPr kumimoji="1" lang="el-GR" altLang="ja-JP" dirty="0"/>
                  <a:t> </a:t>
                </a:r>
                <a:r>
                  <a:rPr kumimoji="1" lang="en-US" altLang="ja-JP" dirty="0"/>
                  <a:t>sent to infinity. </a:t>
                </a:r>
              </a:p>
              <a:p>
                <a:r>
                  <a:rPr lang="en" altLang="ja-JP" b="0" i="0" u="none" strike="noStrike" dirty="0">
                    <a:solidFill>
                      <a:srgbClr val="000000"/>
                    </a:solidFill>
                    <a:effectLst/>
                    <a:latin typeface="-webkit-standard"/>
                  </a:rPr>
                  <a:t>The unitary gauge is often used for tree-level amplitude calculations.</a:t>
                </a:r>
                <a:endParaRPr kumimoji="1" lang="en-US" altLang="ja-JP" dirty="0"/>
              </a:p>
              <a:p>
                <a:r>
                  <a:rPr kumimoji="1" lang="en-US" altLang="ja-JP" dirty="0"/>
                  <a:t>The propagator and polarization vector in the unitary gauge are expressed as follows. </a:t>
                </a:r>
              </a:p>
              <a:p>
                <a:r>
                  <a:rPr kumimoji="1" lang="en-US" altLang="ja-JP" dirty="0"/>
                  <a:t>In this unitary gauge, the Nambu-Goldstone boson is absorbed as the longitudinal wave component of the gauge boson</a:t>
                </a:r>
              </a:p>
              <a:p>
                <a:r>
                  <a:rPr kumimoji="1" lang="en-US" altLang="ja-JP" dirty="0"/>
                  <a:t>that is, the contribution from the Nambu-Goldstone boson is removed from consideration.</a:t>
                </a:r>
              </a:p>
              <a:p>
                <a:r>
                  <a:rPr lang="en" altLang="ja-JP" b="0" i="0" u="none" strike="noStrike" dirty="0">
                    <a:solidFill>
                      <a:srgbClr val="000000"/>
                    </a:solidFill>
                    <a:effectLst/>
                    <a:latin typeface="-webkit-standard"/>
                  </a:rPr>
                  <a:t>Moreover, the polarization vectors scale with </a:t>
                </a:r>
                <a:r>
                  <a:rPr lang="el-GR" altLang="ja-JP" b="0" i="0" u="none" strike="noStrike" dirty="0">
                    <a:solidFill>
                      <a:srgbClr val="000000"/>
                    </a:solidFill>
                    <a:effectLst/>
                  </a:rPr>
                  <a:t>γ</a:t>
                </a:r>
                <a:r>
                  <a:rPr lang="en-US" altLang="ja-JP" b="0" i="0" u="none" strike="noStrike" dirty="0">
                    <a:solidFill>
                      <a:srgbClr val="000000"/>
                    </a:solidFill>
                    <a:effectLst/>
                  </a:rPr>
                  <a:t>, that is </a:t>
                </a:r>
                <a:r>
                  <a:rPr lang="en" altLang="ja-JP" b="0" i="0" u="none" strike="noStrike" dirty="0">
                    <a:solidFill>
                      <a:srgbClr val="000000"/>
                    </a:solidFill>
                    <a:effectLst/>
                    <a:latin typeface="-webkit-standard"/>
                  </a:rPr>
                  <a:t>they are proportional to the particle’s energy.</a:t>
                </a:r>
                <a:endParaRPr kumimoji="1" lang="en-US" altLang="ja-JP" dirty="0"/>
              </a:p>
              <a:p>
                <a:endParaRPr kumimoji="1" lang="en-US" altLang="ja-JP" dirty="0"/>
              </a:p>
              <a:p>
                <a:r>
                  <a:rPr kumimoji="1" lang="en-US" altLang="ja-JP" dirty="0"/>
                  <a:t>And the FD gauge is the non-covariant light-cone gauge when gauge vector n is taken in this way.</a:t>
                </a:r>
              </a:p>
              <a:p>
                <a:r>
                  <a:rPr lang="en" altLang="ja-JP" b="0" i="0" u="none" strike="noStrike" dirty="0">
                    <a:solidFill>
                      <a:srgbClr val="000000"/>
                    </a:solidFill>
                    <a:effectLst/>
                    <a:latin typeface="-webkit-standard"/>
                  </a:rPr>
                  <a:t>In the unitary gauge, the contribution from the Nambu–Goldstone bosons is effectively removed.</a:t>
                </a:r>
                <a:br>
                  <a:rPr lang="en" altLang="ja-JP" dirty="0"/>
                </a:br>
                <a:r>
                  <a:rPr lang="en" altLang="ja-JP" b="0" i="0" u="none" strike="noStrike" dirty="0">
                    <a:solidFill>
                      <a:srgbClr val="000000"/>
                    </a:solidFill>
                    <a:effectLst/>
                    <a:latin typeface="-webkit-standard"/>
                  </a:rPr>
                  <a:t>In contrast, in the FD gauge, the physical states are treated as a </a:t>
                </a:r>
                <a:r>
                  <a:rPr lang="en" altLang="ja-JP" b="1" i="0" u="none" strike="noStrike" dirty="0">
                    <a:solidFill>
                      <a:srgbClr val="000000"/>
                    </a:solidFill>
                    <a:effectLst/>
                  </a:rPr>
                  <a:t>superposition of gauge bosons and Nambu–Goldstone bosons</a:t>
                </a:r>
                <a:r>
                  <a:rPr lang="en" altLang="ja-JP" b="0" i="0" u="none" strike="noStrike" dirty="0">
                    <a:solidFill>
                      <a:srgbClr val="000000"/>
                    </a:solidFill>
                    <a:effectLst/>
                    <a:latin typeface="-webkit-standard"/>
                  </a:rPr>
                  <a:t>.</a:t>
                </a:r>
              </a:p>
              <a:p>
                <a:r>
                  <a:rPr kumimoji="1" lang="en-US" altLang="ja-JP" dirty="0"/>
                  <a:t>The propagator and polarization vector are expressed in this way. </a:t>
                </a:r>
              </a:p>
              <a:p>
                <a:r>
                  <a:rPr lang="en" altLang="ja-JP" b="0" i="0" u="none" strike="noStrike" dirty="0">
                    <a:solidFill>
                      <a:srgbClr val="000000"/>
                    </a:solidFill>
                    <a:effectLst/>
                    <a:latin typeface="-webkit-standard"/>
                  </a:rPr>
                  <a:t>Here, the indices </a:t>
                </a:r>
                <a:r>
                  <a:rPr lang="en" altLang="ja-JP" b="0" i="0" u="none" strike="noStrike" dirty="0">
                    <a:solidFill>
                      <a:srgbClr val="000000"/>
                    </a:solidFill>
                    <a:effectLst/>
                  </a:rPr>
                  <a:t>M</a:t>
                </a:r>
                <a:r>
                  <a:rPr lang="en" altLang="ja-JP" b="0" i="0" u="none" strike="noStrike" dirty="0">
                    <a:solidFill>
                      <a:srgbClr val="000000"/>
                    </a:solidFill>
                    <a:effectLst/>
                    <a:latin typeface="-webkit-standard"/>
                  </a:rPr>
                  <a:t> and </a:t>
                </a:r>
                <a:r>
                  <a:rPr lang="en" altLang="ja-JP" b="0" i="0" u="none" strike="noStrike" dirty="0">
                    <a:solidFill>
                      <a:srgbClr val="000000"/>
                    </a:solidFill>
                    <a:effectLst/>
                  </a:rPr>
                  <a:t>N</a:t>
                </a:r>
                <a:r>
                  <a:rPr lang="en" altLang="ja-JP" b="0" i="0" u="none" strike="noStrike" dirty="0">
                    <a:solidFill>
                      <a:srgbClr val="000000"/>
                    </a:solidFill>
                    <a:effectLst/>
                    <a:latin typeface="-webkit-standard"/>
                  </a:rPr>
                  <a:t> run from 0 to 4.</a:t>
                </a:r>
                <a:br>
                  <a:rPr lang="en" altLang="ja-JP" dirty="0"/>
                </a:br>
                <a:r>
                  <a:rPr lang="en" altLang="ja-JP" b="0" i="0" u="none" strike="noStrike" dirty="0">
                    <a:solidFill>
                      <a:srgbClr val="000000"/>
                    </a:solidFill>
                    <a:effectLst/>
                    <a:latin typeface="-webkit-standard"/>
                  </a:rPr>
                  <a:t>The propagator is therefore a 5×5 matrix, and the polarization vectors have five components.</a:t>
                </a:r>
                <a:br>
                  <a:rPr lang="en" altLang="ja-JP" dirty="0"/>
                </a:br>
                <a:r>
                  <a:rPr lang="en" altLang="ja-JP" b="0" i="0" u="none" strike="noStrike" dirty="0">
                    <a:solidFill>
                      <a:srgbClr val="000000"/>
                    </a:solidFill>
                    <a:effectLst/>
                    <a:latin typeface="-webkit-standard"/>
                  </a:rPr>
                  <a:t>The extra fifth component (index 4) corresponds to the contribution of the Nambu–Goldstone boson.</a:t>
                </a:r>
                <a:endParaRPr kumimoji="1" lang="en-US" altLang="ja-JP" b="0" i="0" u="none" strike="noStrike" dirty="0">
                  <a:solidFill>
                    <a:srgbClr val="000000"/>
                  </a:solidFill>
                  <a:effectLst/>
                  <a:latin typeface="-webkit-standard"/>
                </a:endParaRPr>
              </a:p>
              <a:p>
                <a:r>
                  <a:rPr kumimoji="1" lang="en-US" altLang="ja-JP" b="0" i="0" u="none" strike="noStrike" dirty="0">
                    <a:solidFill>
                      <a:srgbClr val="000000"/>
                    </a:solidFill>
                    <a:effectLst/>
                    <a:latin typeface="-webkit-standard"/>
                  </a:rPr>
                  <a:t>The polarization vector derived from the propagator takes a form where terms proportional to the energy are subtracted.</a:t>
                </a:r>
                <a:endParaRPr kumimoji="1" lang="en-US" altLang="ja-JP" dirty="0"/>
              </a:p>
              <a:p>
                <a:r>
                  <a:rPr lang="en" altLang="ja-JP" b="0" i="0" u="none" strike="noStrike" dirty="0">
                    <a:solidFill>
                      <a:srgbClr val="000000"/>
                    </a:solidFill>
                    <a:effectLst/>
                    <a:latin typeface="-webkit-standard"/>
                  </a:rPr>
                  <a:t>Therefore, in contrast to the unitary gauge, the polarization vectors in the Feynman-diagram gauge are </a:t>
                </a:r>
                <a:r>
                  <a:rPr lang="en" altLang="ja-JP" b="1" i="0" u="none" strike="noStrike" dirty="0">
                    <a:solidFill>
                      <a:srgbClr val="000000"/>
                    </a:solidFill>
                    <a:effectLst/>
                  </a:rPr>
                  <a:t>not proportional to the energy</a:t>
                </a:r>
                <a:r>
                  <a:rPr lang="en" altLang="ja-JP" b="0" i="0" u="none" strike="noStrike" dirty="0">
                    <a:solidFill>
                      <a:srgbClr val="000000"/>
                    </a:solidFill>
                    <a:effectLst/>
                    <a:latin typeface="-webkit-standard"/>
                  </a:rPr>
                  <a:t>.</a:t>
                </a:r>
              </a:p>
              <a:p>
                <a:endParaRPr kumimoji="1" lang="en-US" altLang="ja-JP" dirty="0"/>
              </a:p>
              <a:p>
                <a:r>
                  <a:rPr kumimoji="1" lang="ja-JP" altLang="en-US"/>
                  <a:t>（</a:t>
                </a:r>
                <a:r>
                  <a:rPr kumimoji="1" lang="en-US" altLang="ja-JP" dirty="0"/>
                  <a:t>gauge vector n</a:t>
                </a:r>
              </a:p>
              <a:p>
                <a:r>
                  <a:rPr lang="en" altLang="ja-JP" b="0" i="0" u="none" strike="noStrike" dirty="0">
                    <a:solidFill>
                      <a:srgbClr val="000000"/>
                    </a:solidFill>
                    <a:effectLst/>
                    <a:latin typeface="-webkit-standard"/>
                  </a:rPr>
                  <a:t>Choosing the gauge vector </a:t>
                </a:r>
                <a:r>
                  <a:rPr lang="en" altLang="ja-JP" b="0" i="0" u="none" strike="noStrike" dirty="0">
                    <a:solidFill>
                      <a:srgbClr val="000000"/>
                    </a:solidFill>
                    <a:effectLst/>
                  </a:rPr>
                  <a:t>n</a:t>
                </a:r>
                <a:r>
                  <a:rPr lang="el-GR" altLang="ja-JP" b="0" i="0" u="none" strike="noStrike" dirty="0">
                    <a:solidFill>
                      <a:srgbClr val="000000"/>
                    </a:solidFill>
                    <a:effectLst/>
                  </a:rPr>
                  <a:t>μ</a:t>
                </a:r>
                <a:r>
                  <a:rPr lang="en" altLang="ja-JP" b="0" i="0" u="none" strike="noStrike" dirty="0">
                    <a:solidFill>
                      <a:srgbClr val="000000"/>
                    </a:solidFill>
                    <a:effectLst/>
                  </a:rPr>
                  <a:t>n</a:t>
                </a:r>
                <a:r>
                  <a:rPr lang="el-GR" altLang="ja-JP" b="0" i="0" u="none" strike="noStrike" dirty="0">
                    <a:solidFill>
                      <a:srgbClr val="000000"/>
                    </a:solidFill>
                    <a:effectLst/>
                  </a:rPr>
                  <a:t>μ</a:t>
                </a:r>
                <a:r>
                  <a:rPr lang="el-GR" altLang="ja-JP" b="0" i="0" u="none" strike="noStrike" dirty="0">
                    <a:solidFill>
                      <a:srgbClr val="000000"/>
                    </a:solidFill>
                    <a:effectLst/>
                    <a:latin typeface="-webkit-standard"/>
                  </a:rPr>
                  <a:t> </a:t>
                </a:r>
                <a:r>
                  <a:rPr lang="en" altLang="ja-JP" b="0" i="0" u="none" strike="noStrike" dirty="0">
                    <a:solidFill>
                      <a:srgbClr val="000000"/>
                    </a:solidFill>
                    <a:effectLst/>
                    <a:latin typeface="-webkit-standard"/>
                  </a:rPr>
                  <a:t>opposite to the particle momentum </a:t>
                </a:r>
                <a:r>
                  <a:rPr lang="en" altLang="ja-JP" b="0" i="0" u="none" strike="noStrike" dirty="0">
                    <a:solidFill>
                      <a:srgbClr val="000000"/>
                    </a:solidFill>
                    <a:effectLst/>
                  </a:rPr>
                  <a:t>p</a:t>
                </a:r>
                <a:r>
                  <a:rPr lang="el-GR" altLang="ja-JP" b="0" i="0" u="none" strike="noStrike" dirty="0">
                    <a:solidFill>
                      <a:srgbClr val="000000"/>
                    </a:solidFill>
                    <a:effectLst/>
                  </a:rPr>
                  <a:t>μ</a:t>
                </a:r>
                <a:r>
                  <a:rPr lang="en" altLang="ja-JP" b="0" i="0" u="none" strike="noStrike" dirty="0">
                    <a:solidFill>
                      <a:srgbClr val="000000"/>
                    </a:solidFill>
                    <a:effectLst/>
                  </a:rPr>
                  <a:t>p</a:t>
                </a:r>
                <a:r>
                  <a:rPr lang="el-GR" altLang="ja-JP" b="0" i="0" u="none" strike="noStrike" dirty="0">
                    <a:solidFill>
                      <a:srgbClr val="000000"/>
                    </a:solidFill>
                    <a:effectLst/>
                  </a:rPr>
                  <a:t>μ</a:t>
                </a:r>
                <a:r>
                  <a:rPr lang="el-GR" altLang="ja-JP" b="0" i="0" u="none" strike="noStrike" dirty="0">
                    <a:solidFill>
                      <a:srgbClr val="000000"/>
                    </a:solidFill>
                    <a:effectLst/>
                    <a:latin typeface="-webkit-standard"/>
                  </a:rPr>
                  <a:t> </a:t>
                </a:r>
                <a:r>
                  <a:rPr lang="en" altLang="ja-JP" b="0" i="0" u="none" strike="noStrike" dirty="0">
                    <a:solidFill>
                      <a:srgbClr val="000000"/>
                    </a:solidFill>
                    <a:effectLst/>
                    <a:latin typeface="-webkit-standard"/>
                  </a:rPr>
                  <a:t>ensures that the unphysical longitudinal component is automatically removed, and the polarization vectors describe only the physical transverse degrees of freedom.</a:t>
                </a:r>
                <a:br>
                  <a:rPr lang="en" altLang="ja-JP" dirty="0"/>
                </a:br>
                <a:r>
                  <a:rPr lang="en" altLang="ja-JP" b="0" i="0" u="none" strike="noStrike" dirty="0">
                    <a:solidFill>
                      <a:srgbClr val="000000"/>
                    </a:solidFill>
                    <a:effectLst/>
                    <a:latin typeface="-webkit-standard"/>
                  </a:rPr>
                  <a:t>It also simplifies the algebra in the propagator and helps separate collinear dynamics.)</a:t>
                </a:r>
              </a:p>
              <a:p>
                <a:endParaRPr lang="en" altLang="ja-JP" b="0" i="0" u="none" strike="noStrike" dirty="0">
                  <a:solidFill>
                    <a:srgbClr val="000000"/>
                  </a:solidFill>
                  <a:effectLst/>
                  <a:latin typeface="-webkit-standard"/>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Where Q=sqrt(|q^2|)</a:t>
                </a:r>
              </a:p>
              <a:p>
                <a:endParaRPr lang="en" altLang="ja-JP" b="0" i="0" u="none" strike="noStrike" dirty="0">
                  <a:solidFill>
                    <a:srgbClr val="000000"/>
                  </a:solidFill>
                  <a:effectLst/>
                  <a:latin typeface="-webkit-standard"/>
                </a:endParaRPr>
              </a:p>
              <a:p>
                <a:endParaRPr kumimoji="1" lang="en-US" altLang="ja-JP" dirty="0"/>
              </a:p>
              <a:p>
                <a:endParaRPr kumimoji="1" lang="ja-JP" altLang="en-US" dirty="0"/>
              </a:p>
            </p:txBody>
          </p:sp>
        </mc:Choice>
        <mc:Fallback xmlns="">
          <p:sp>
            <p:nvSpPr>
              <p:cNvPr id="3" name="ノート プレースホルダー 2"/>
              <p:cNvSpPr>
                <a:spLocks noGrp="1"/>
              </p:cNvSpPr>
              <p:nvPr>
                <p:ph type="body" idx="1"/>
              </p:nvPr>
            </p:nvSpPr>
            <p:spPr/>
            <p:txBody>
              <a:bodyPr/>
              <a:lstStyle/>
              <a:p>
                <a:r>
                  <a:rPr kumimoji="1" lang="ja-JP" altLang="en-US" dirty="0"/>
                  <a:t>ツリーレベルの計算では一般的には</a:t>
                </a:r>
                <a:r>
                  <a:rPr kumimoji="1" lang="en-US" altLang="ja-JP" dirty="0"/>
                  <a:t>Unitary gauge</a:t>
                </a:r>
                <a:r>
                  <a:rPr kumimoji="1" lang="ja-JP" altLang="en-US" dirty="0"/>
                  <a:t>が使われています。以降</a:t>
                </a:r>
                <a:r>
                  <a:rPr kumimoji="1" lang="en-US" altLang="ja-JP" dirty="0"/>
                  <a:t>U</a:t>
                </a:r>
                <a:r>
                  <a:rPr kumimoji="1" lang="ja-JP" altLang="en-US" dirty="0"/>
                  <a:t>ゲージとします。</a:t>
                </a:r>
                <a:endParaRPr kumimoji="1" lang="en-US" altLang="ja-JP" dirty="0"/>
              </a:p>
              <a:p>
                <a:endParaRPr kumimoji="1" lang="en-US" altLang="ja-JP" dirty="0"/>
              </a:p>
              <a:p>
                <a:r>
                  <a:rPr kumimoji="1" lang="en-US" altLang="ja-JP" dirty="0"/>
                  <a:t>U</a:t>
                </a:r>
                <a:r>
                  <a:rPr kumimoji="1" lang="ja-JP" altLang="en-US" dirty="0"/>
                  <a:t>ゲージと</a:t>
                </a:r>
                <a:r>
                  <a:rPr kumimoji="1" lang="en-US" altLang="ja-JP" dirty="0"/>
                  <a:t>FD</a:t>
                </a:r>
                <a:r>
                  <a:rPr kumimoji="1" lang="ja-JP" altLang="en-US" dirty="0"/>
                  <a:t>ゲージとはどういうものかを説明します。</a:t>
                </a:r>
                <a:endParaRPr kumimoji="1" lang="en-US" altLang="ja-JP" dirty="0"/>
              </a:p>
              <a:p>
                <a:endParaRPr kumimoji="1" lang="en-US" altLang="ja-JP" dirty="0"/>
              </a:p>
              <a:p>
                <a:r>
                  <a:rPr kumimoji="1" lang="ja-JP" altLang="en-US" dirty="0"/>
                  <a:t>まず</a:t>
                </a:r>
                <a:r>
                  <a:rPr kumimoji="1" lang="en-US" altLang="ja-JP" dirty="0"/>
                  <a:t>U</a:t>
                </a:r>
                <a:r>
                  <a:rPr kumimoji="1" lang="ja-JP" altLang="en-US" dirty="0"/>
                  <a:t>ゲージは</a:t>
                </a:r>
                <a:r>
                  <a:rPr kumimoji="1" lang="en-US" altLang="ja-JP" sz="1200" dirty="0"/>
                  <a:t>Covariant</a:t>
                </a:r>
                <a:r>
                  <a:rPr kumimoji="1" lang="ja-JP" altLang="en-US" sz="1200" dirty="0"/>
                  <a:t>　共変的</a:t>
                </a:r>
                <a:r>
                  <a:rPr kumimoji="1" lang="en-US" altLang="ja-JP" sz="1200" dirty="0"/>
                  <a:t> </a:t>
                </a:r>
                <a:r>
                  <a:rPr kumimoji="1" lang="en-US" altLang="ja-JP" sz="1200" b="0" i="0">
                    <a:latin typeface="Cambria Math" panose="02040503050406030204" pitchFamily="18" charset="0"/>
                  </a:rPr>
                  <a:t>𝑅_𝜉</a:t>
                </a:r>
                <a:r>
                  <a:rPr kumimoji="1" lang="en-US" altLang="ja-JP" sz="1200" dirty="0"/>
                  <a:t>gauge </a:t>
                </a:r>
                <a:r>
                  <a:rPr kumimoji="1" lang="ja-JP" altLang="en-US" sz="1200" dirty="0"/>
                  <a:t>で</a:t>
                </a:r>
                <a:r>
                  <a:rPr kumimoji="1" lang="en-US" altLang="ja-JP" sz="1200" dirty="0"/>
                  <a:t>ξ</a:t>
                </a:r>
                <a:r>
                  <a:rPr kumimoji="1" lang="ja-JP" altLang="en-US" sz="1200" b="0" i="0" dirty="0">
                    <a:latin typeface="Cambria Math" panose="02040503050406030204" pitchFamily="18" charset="0"/>
                  </a:rPr>
                  <a:t>を</a:t>
                </a:r>
                <a:r>
                  <a:rPr kumimoji="1" lang="en-US" altLang="ja-JP" sz="1200" b="0" i="0">
                    <a:latin typeface="Cambria Math" panose="02040503050406030204" pitchFamily="18" charset="0"/>
                  </a:rPr>
                  <a:t>∞</a:t>
                </a:r>
                <a:r>
                  <a:rPr kumimoji="1" lang="ja-JP" altLang="en-US" dirty="0"/>
                  <a:t>に持って行ったものです。</a:t>
                </a:r>
                <a:endParaRPr kumimoji="1" lang="en-US" altLang="ja-JP"/>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11</a:t>
            </a:fld>
            <a:endParaRPr kumimoji="1" lang="ja-JP" altLang="en-US"/>
          </a:p>
        </p:txBody>
      </p:sp>
    </p:spTree>
    <p:extLst>
      <p:ext uri="{BB962C8B-B14F-4D97-AF65-F5344CB8AC3E}">
        <p14:creationId xmlns:p14="http://schemas.microsoft.com/office/powerpoint/2010/main" val="3436250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we show the result of the calculation.</a:t>
            </a:r>
          </a:p>
          <a:p>
            <a:r>
              <a:rPr kumimoji="1" lang="en-US" altLang="ja-JP" dirty="0"/>
              <a:t>This figure shows the total cross section as a function of the collision energy.</a:t>
            </a:r>
          </a:p>
          <a:p>
            <a:r>
              <a:rPr kumimoji="1" lang="en-US" altLang="ja-JP" dirty="0"/>
              <a:t>The colored lines are the squared magnitude of each amplitude</a:t>
            </a:r>
          </a:p>
          <a:p>
            <a:r>
              <a:rPr kumimoji="1" lang="ja-JP" altLang="en-US"/>
              <a:t>ここでは省略しているが、</a:t>
            </a:r>
            <a:r>
              <a:rPr kumimoji="1" lang="en-US" altLang="ja-JP" dirty="0" err="1"/>
              <a:t>Zh</a:t>
            </a:r>
            <a:r>
              <a:rPr kumimoji="1" lang="en-US" altLang="ja-JP" dirty="0"/>
              <a:t> emission</a:t>
            </a:r>
            <a:r>
              <a:rPr kumimoji="1" lang="ja-JP" altLang="en-US"/>
              <a:t>の寄与は</a:t>
            </a:r>
            <a:r>
              <a:rPr kumimoji="1" lang="en-US" altLang="ja-JP" dirty="0"/>
              <a:t>Z emission</a:t>
            </a:r>
            <a:r>
              <a:rPr kumimoji="1" lang="ja-JP" altLang="en-US"/>
              <a:t>よりも</a:t>
            </a:r>
            <a:r>
              <a:rPr kumimoji="1" lang="en-US" altLang="ja-JP" dirty="0"/>
              <a:t>O(2)</a:t>
            </a:r>
            <a:r>
              <a:rPr kumimoji="1" lang="ja-JP" altLang="en-US"/>
              <a:t>で小さい。</a:t>
            </a:r>
            <a:endParaRPr kumimoji="1" lang="en-US" altLang="ja-JP" dirty="0"/>
          </a:p>
          <a:p>
            <a:endParaRPr kumimoji="1" lang="en-US" altLang="ja-JP" dirty="0"/>
          </a:p>
          <a:p>
            <a:r>
              <a:rPr lang="en" altLang="ja-JP" b="0" i="0" u="none" strike="noStrike" dirty="0">
                <a:solidFill>
                  <a:srgbClr val="000000"/>
                </a:solidFill>
                <a:effectLst/>
                <a:latin typeface="-webkit-standard"/>
              </a:rPr>
              <a:t>At 30 </a:t>
            </a:r>
            <a:r>
              <a:rPr lang="en" altLang="ja-JP" b="0" i="0" u="none" strike="noStrike" dirty="0" err="1">
                <a:solidFill>
                  <a:srgbClr val="000000"/>
                </a:solidFill>
                <a:effectLst/>
                <a:latin typeface="-webkit-standard"/>
              </a:rPr>
              <a:t>TeV</a:t>
            </a:r>
            <a:r>
              <a:rPr lang="en" altLang="ja-JP" b="0" i="0" u="none" strike="noStrike" dirty="0">
                <a:solidFill>
                  <a:srgbClr val="000000"/>
                </a:solidFill>
                <a:effectLst/>
                <a:latin typeface="-webkit-standard"/>
              </a:rPr>
              <a:t>, the cross section of (b’) is about 10⁻¹, while that of (b) is about 10¹, showing a difference of more than two orders of magnitude.</a:t>
            </a:r>
            <a:endParaRPr kumimoji="1" lang="en-US" altLang="ja-JP" dirty="0"/>
          </a:p>
          <a:p>
            <a:r>
              <a:rPr lang="en" altLang="ja-JP" b="0" i="0" u="none" strike="noStrike" dirty="0">
                <a:solidFill>
                  <a:srgbClr val="000000"/>
                </a:solidFill>
                <a:effectLst/>
                <a:latin typeface="-webkit-standard"/>
              </a:rPr>
              <a:t>While the single-</a:t>
            </a:r>
            <a:r>
              <a:rPr lang="en" altLang="ja-JP" b="0" i="0" u="none" strike="noStrike" dirty="0">
                <a:solidFill>
                  <a:srgbClr val="000000"/>
                </a:solidFill>
                <a:effectLst/>
              </a:rPr>
              <a:t>Z</a:t>
            </a:r>
            <a:r>
              <a:rPr lang="ja-JP" altLang="en-US" b="0" i="0" u="none" strike="noStrike">
                <a:solidFill>
                  <a:srgbClr val="000000"/>
                </a:solidFill>
                <a:effectLst/>
              </a:rPr>
              <a:t>　</a:t>
            </a:r>
            <a:r>
              <a:rPr lang="en" altLang="ja-JP" b="0" i="0" u="none" strike="noStrike" dirty="0">
                <a:solidFill>
                  <a:srgbClr val="000000"/>
                </a:solidFill>
                <a:effectLst/>
                <a:latin typeface="-webkit-standard"/>
              </a:rPr>
              <a:t>emission in (b) has a simple coupling and a wide phase space, the </a:t>
            </a:r>
            <a:r>
              <a:rPr lang="en" altLang="ja-JP" b="0" i="0" u="none" strike="noStrike" dirty="0" err="1">
                <a:solidFill>
                  <a:srgbClr val="000000"/>
                </a:solidFill>
                <a:effectLst/>
              </a:rPr>
              <a:t>Zh</a:t>
            </a:r>
            <a:r>
              <a:rPr lang="en" altLang="ja-JP" b="0" i="0" u="none" strike="noStrike" dirty="0">
                <a:solidFill>
                  <a:srgbClr val="000000"/>
                </a:solidFill>
                <a:effectLst/>
                <a:latin typeface="-webkit-standard"/>
              </a:rPr>
              <a:t> emission in (b’) is suppressed due to its coupling structure and kinematic constraints, resulting in a cross section about two orders of magnitude smaller than (b).</a:t>
            </a:r>
          </a:p>
          <a:p>
            <a:endParaRPr kumimoji="1" lang="en" altLang="ja-JP" b="0" i="0" u="none" strike="noStrike" dirty="0">
              <a:solidFill>
                <a:srgbClr val="000000"/>
              </a:solidFill>
              <a:effectLst/>
              <a:latin typeface="-webkit-standard"/>
            </a:endParaRPr>
          </a:p>
          <a:p>
            <a:r>
              <a:rPr kumimoji="1" lang="en-US" altLang="ja-JP" dirty="0"/>
              <a:t>Z_{L}</a:t>
            </a:r>
            <a:r>
              <a:rPr kumimoji="1" lang="ja-JP" altLang="en-US"/>
              <a:t>と</a:t>
            </a:r>
            <a:r>
              <a:rPr kumimoji="1" lang="en-US" altLang="ja-JP" dirty="0"/>
              <a:t>Z_{T}</a:t>
            </a:r>
            <a:r>
              <a:rPr kumimoji="1" lang="ja-JP" altLang="en-US"/>
              <a:t>を比較して、なぜ</a:t>
            </a:r>
            <a:r>
              <a:rPr kumimoji="1" lang="en-US" altLang="ja-JP" dirty="0"/>
              <a:t>T</a:t>
            </a:r>
            <a:r>
              <a:rPr kumimoji="1" lang="ja-JP" altLang="en-US"/>
              <a:t>の方が</a:t>
            </a:r>
            <a:r>
              <a:rPr kumimoji="1" lang="en-US" altLang="ja-JP" dirty="0" err="1"/>
              <a:t>xsec</a:t>
            </a:r>
            <a:r>
              <a:rPr kumimoji="1" lang="ja-JP" altLang="en-US"/>
              <a:t>が大きいか。</a:t>
            </a:r>
            <a:endParaRPr kumimoji="1" lang="en-US" altLang="ja-JP" dirty="0"/>
          </a:p>
          <a:p>
            <a:r>
              <a:rPr kumimoji="1" lang="ja-JP" altLang="en-US"/>
              <a:t>予想では</a:t>
            </a:r>
            <a:r>
              <a:rPr kumimoji="1" lang="en-US" altLang="ja-JP" dirty="0"/>
              <a:t>L</a:t>
            </a:r>
            <a:r>
              <a:rPr kumimoji="1" lang="ja-JP" altLang="en-US"/>
              <a:t>の方が大きくなる（</a:t>
            </a:r>
            <a:r>
              <a:rPr kumimoji="1" lang="en-US" altLang="ja-JP" dirty="0"/>
              <a:t>HE</a:t>
            </a:r>
            <a:r>
              <a:rPr kumimoji="1" lang="ja-JP" altLang="en-US"/>
              <a:t>における</a:t>
            </a:r>
            <a:r>
              <a:rPr kumimoji="1" lang="en-US" altLang="ja-JP" dirty="0"/>
              <a:t>GBET</a:t>
            </a:r>
            <a:r>
              <a:rPr kumimoji="1" lang="ja-JP" altLang="en-US"/>
              <a:t>）</a:t>
            </a:r>
            <a:endParaRPr kumimoji="1" lang="en-US" altLang="ja-JP" dirty="0"/>
          </a:p>
          <a:p>
            <a:r>
              <a:rPr kumimoji="1" lang="ja-JP" altLang="en-US"/>
              <a:t>しかし、実際は</a:t>
            </a:r>
            <a:r>
              <a:rPr kumimoji="1" lang="en-US" altLang="ja-JP" dirty="0"/>
              <a:t>T</a:t>
            </a:r>
            <a:r>
              <a:rPr kumimoji="1" lang="ja-JP" altLang="en-US"/>
              <a:t>の方が大きい（</a:t>
            </a:r>
            <a:r>
              <a:rPr kumimoji="1" lang="en-US" altLang="ja-JP" dirty="0"/>
              <a:t>VBS</a:t>
            </a:r>
            <a:r>
              <a:rPr kumimoji="1" lang="ja-JP" altLang="en-US"/>
              <a:t>の特徴より。）なぜ？</a:t>
            </a:r>
            <a:endParaRPr kumimoji="1" lang="en-US" altLang="ja-JP" dirty="0"/>
          </a:p>
          <a:p>
            <a:r>
              <a:rPr kumimoji="1" lang="ja-JP" altLang="en-US"/>
              <a:t>→</a:t>
            </a:r>
            <a:endParaRPr kumimoji="1" lang="en-US" altLang="ja-JP" dirty="0"/>
          </a:p>
          <a:p>
            <a:r>
              <a:rPr lang="en" altLang="ja-JP" b="0" i="0" u="none" strike="noStrike" dirty="0">
                <a:solidFill>
                  <a:srgbClr val="000000"/>
                </a:solidFill>
                <a:effectLst/>
                <a:latin typeface="-webkit-standard"/>
              </a:rPr>
              <a:t>WW</a:t>
            </a:r>
            <a:r>
              <a:rPr lang="ja-JP" altLang="en-US" b="0" i="0" u="none" strike="noStrike">
                <a:solidFill>
                  <a:srgbClr val="000000"/>
                </a:solidFill>
                <a:effectLst/>
                <a:latin typeface="-webkit-standard"/>
              </a:rPr>
              <a:t>融合サブプロセスの「初期状態」と「結合構造」が </a:t>
            </a:r>
            <a:r>
              <a:rPr lang="en" altLang="ja-JP" b="0" i="0" u="none" strike="noStrike" dirty="0">
                <a:solidFill>
                  <a:srgbClr val="000000"/>
                </a:solidFill>
                <a:effectLst/>
                <a:latin typeface="-webkit-standard"/>
              </a:rPr>
              <a:t>L</a:t>
            </a:r>
            <a:r>
              <a:rPr lang="ja-JP" altLang="en-US" b="0" i="0" u="none" strike="noStrike">
                <a:solidFill>
                  <a:srgbClr val="000000"/>
                </a:solidFill>
                <a:effectLst/>
                <a:latin typeface="-webkit-standard"/>
              </a:rPr>
              <a:t>成分を強く抑制している。</a:t>
            </a:r>
            <a:endParaRPr lang="en-US" altLang="ja-JP" b="0" i="0" u="none" strike="noStrike" dirty="0">
              <a:solidFill>
                <a:srgbClr val="000000"/>
              </a:solidFill>
              <a:effectLst/>
              <a:latin typeface="-webkit-standard"/>
            </a:endParaRPr>
          </a:p>
          <a:p>
            <a:r>
              <a:rPr lang="en-US" altLang="ja-JP" b="0" i="0" u="none" strike="noStrike" dirty="0">
                <a:solidFill>
                  <a:srgbClr val="000000"/>
                </a:solidFill>
                <a:effectLst/>
                <a:latin typeface="-webkit-standard"/>
              </a:rPr>
              <a:t>(1) </a:t>
            </a:r>
            <a:r>
              <a:rPr lang="ja-JP" altLang="en-US" b="1" i="0" u="none" strike="noStrike">
                <a:solidFill>
                  <a:srgbClr val="000000"/>
                </a:solidFill>
                <a:effectLst/>
              </a:rPr>
              <a:t>初期状態の</a:t>
            </a:r>
            <a:r>
              <a:rPr lang="en" altLang="ja-JP" b="1" i="0" u="none" strike="noStrike" dirty="0">
                <a:solidFill>
                  <a:srgbClr val="000000"/>
                </a:solidFill>
                <a:effectLst/>
              </a:rPr>
              <a:t>W</a:t>
            </a:r>
            <a:r>
              <a:rPr lang="ja-JP" altLang="en-US" b="1" i="0" u="none" strike="noStrike">
                <a:solidFill>
                  <a:srgbClr val="000000"/>
                </a:solidFill>
                <a:effectLst/>
              </a:rPr>
              <a:t>放射がほぼ横偏極</a:t>
            </a:r>
            <a:endParaRPr lang="en-US" altLang="ja-JP" b="0" i="0" u="none" strike="noStrike" dirty="0">
              <a:solidFill>
                <a:srgbClr val="000000"/>
              </a:solidFill>
              <a:effectLst/>
              <a:latin typeface="-webkit-standard"/>
            </a:endParaRPr>
          </a:p>
          <a:p>
            <a:pPr algn="l">
              <a:buFont typeface="Arial" panose="020B0604020202020204" pitchFamily="34" charset="0"/>
              <a:buChar char="•"/>
            </a:pPr>
            <a:r>
              <a:rPr lang="en" altLang="ja-JP" b="0" i="0" u="none" strike="noStrike" dirty="0">
                <a:solidFill>
                  <a:srgbClr val="000000"/>
                </a:solidFill>
                <a:effectLst/>
              </a:rPr>
              <a:t>e⁻→</a:t>
            </a:r>
            <a:r>
              <a:rPr lang="el-GR" altLang="ja-JP" b="0" i="0" u="none" strike="noStrike" dirty="0">
                <a:solidFill>
                  <a:srgbClr val="000000"/>
                </a:solidFill>
                <a:effectLst/>
              </a:rPr>
              <a:t>ν_</a:t>
            </a:r>
            <a:r>
              <a:rPr lang="en" altLang="ja-JP" b="0" i="0" u="none" strike="noStrike" dirty="0">
                <a:solidFill>
                  <a:srgbClr val="000000"/>
                </a:solidFill>
                <a:effectLst/>
              </a:rPr>
              <a:t>e W⁻ </a:t>
            </a:r>
            <a:r>
              <a:rPr lang="ja-JP" altLang="en-US" b="0" i="0" u="none" strike="noStrike">
                <a:solidFill>
                  <a:srgbClr val="000000"/>
                </a:solidFill>
                <a:effectLst/>
              </a:rPr>
              <a:t>の頂点は </a:t>
            </a:r>
            <a:r>
              <a:rPr lang="en" altLang="ja-JP" b="0" i="0" u="none" strike="noStrike" dirty="0">
                <a:solidFill>
                  <a:srgbClr val="000000"/>
                </a:solidFill>
                <a:effectLst/>
              </a:rPr>
              <a:t>g/2 </a:t>
            </a:r>
            <a:r>
              <a:rPr lang="el-GR" altLang="ja-JP" b="0" i="0" u="none" strike="noStrike" dirty="0">
                <a:solidFill>
                  <a:srgbClr val="000000"/>
                </a:solidFill>
                <a:effectLst/>
              </a:rPr>
              <a:t>νˉ</a:t>
            </a:r>
            <a:r>
              <a:rPr lang="en" altLang="ja-JP" b="0" i="0" u="none" strike="noStrike" dirty="0">
                <a:solidFill>
                  <a:srgbClr val="000000"/>
                </a:solidFill>
                <a:effectLst/>
              </a:rPr>
              <a:t>e</a:t>
            </a:r>
            <a:r>
              <a:rPr lang="el-GR" altLang="ja-JP" b="0" i="0" u="none" strike="noStrike" dirty="0" err="1">
                <a:solidFill>
                  <a:srgbClr val="000000"/>
                </a:solidFill>
                <a:effectLst/>
              </a:rPr>
              <a:t>γμ</a:t>
            </a:r>
            <a:r>
              <a:rPr lang="en" altLang="ja-JP" b="0" i="0" u="none" strike="noStrike" dirty="0" err="1">
                <a:solidFill>
                  <a:srgbClr val="000000"/>
                </a:solidFill>
                <a:effectLst/>
              </a:rPr>
              <a:t>PLe</a:t>
            </a:r>
            <a:r>
              <a:rPr lang="en" altLang="ja-JP" b="0" i="0" u="none" strike="noStrike" dirty="0">
                <a:solidFill>
                  <a:srgbClr val="000000"/>
                </a:solidFill>
                <a:effectLst/>
              </a:rPr>
              <a:t> W</a:t>
            </a:r>
            <a:r>
              <a:rPr lang="el-GR" altLang="ja-JP" b="0" i="0" u="none" strike="noStrike" dirty="0">
                <a:solidFill>
                  <a:srgbClr val="000000"/>
                </a:solidFill>
                <a:effectLst/>
              </a:rPr>
              <a:t>μ−</a:t>
            </a:r>
            <a:r>
              <a:rPr lang="en" altLang="ja-JP" b="0" i="0" u="none" strike="noStrike" dirty="0">
                <a:solidFill>
                  <a:srgbClr val="000000"/>
                </a:solidFill>
                <a:effectLst/>
              </a:rPr>
              <a:t>g/2​</a:t>
            </a:r>
            <a:r>
              <a:rPr lang="el-GR" altLang="ja-JP" b="0" i="0" u="none" strike="noStrike" dirty="0">
                <a:solidFill>
                  <a:srgbClr val="000000"/>
                </a:solidFill>
                <a:effectLst/>
              </a:rPr>
              <a:t>νˉ</a:t>
            </a:r>
            <a:r>
              <a:rPr lang="en" altLang="ja-JP" b="0" i="0" u="none" strike="noStrike" dirty="0">
                <a:solidFill>
                  <a:srgbClr val="000000"/>
                </a:solidFill>
                <a:effectLst/>
              </a:rPr>
              <a:t>e​</a:t>
            </a:r>
            <a:r>
              <a:rPr lang="el-GR" altLang="ja-JP" b="0" i="0" u="none" strike="noStrike" dirty="0" err="1">
                <a:solidFill>
                  <a:srgbClr val="000000"/>
                </a:solidFill>
                <a:effectLst/>
              </a:rPr>
              <a:t>γμ</a:t>
            </a:r>
            <a:r>
              <a:rPr lang="en" altLang="ja-JP" b="0" i="0" u="none" strike="noStrike" dirty="0">
                <a:solidFill>
                  <a:srgbClr val="000000"/>
                </a:solidFill>
                <a:effectLst/>
              </a:rPr>
              <a:t>PL​</a:t>
            </a:r>
            <a:r>
              <a:rPr lang="en" altLang="ja-JP" b="0" i="0" u="none" strike="noStrike" dirty="0" err="1">
                <a:solidFill>
                  <a:srgbClr val="000000"/>
                </a:solidFill>
                <a:effectLst/>
              </a:rPr>
              <a:t>eW</a:t>
            </a:r>
            <a:r>
              <a:rPr lang="el-GR" altLang="ja-JP" b="0" i="0" u="none" strike="noStrike" dirty="0">
                <a:solidFill>
                  <a:srgbClr val="000000"/>
                </a:solidFill>
                <a:effectLst/>
              </a:rPr>
              <a:t>μ−​</a:t>
            </a:r>
            <a:r>
              <a:rPr lang="ja-JP" altLang="el-GR" b="0" i="0" u="none" strike="noStrike">
                <a:solidFill>
                  <a:srgbClr val="000000"/>
                </a:solidFill>
                <a:effectLst/>
              </a:rPr>
              <a:t>。</a:t>
            </a:r>
            <a:br>
              <a:rPr lang="ja-JP" altLang="el-GR" b="0" i="0" u="none" strike="noStrike">
                <a:solidFill>
                  <a:srgbClr val="000000"/>
                </a:solidFill>
                <a:effectLst/>
              </a:rPr>
            </a:br>
            <a:r>
              <a:rPr lang="ja-JP" altLang="el-GR" b="0" i="0" u="none" strike="noStrike">
                <a:solidFill>
                  <a:srgbClr val="000000"/>
                </a:solidFill>
                <a:effectLst/>
              </a:rPr>
              <a:t>→ </a:t>
            </a:r>
            <a:r>
              <a:rPr lang="ja-JP" altLang="en-US" b="0" i="0" u="none" strike="noStrike">
                <a:solidFill>
                  <a:srgbClr val="000000"/>
                </a:solidFill>
                <a:effectLst/>
              </a:rPr>
              <a:t>電子はほぼ質量ゼロ、左手のみ結合。</a:t>
            </a:r>
          </a:p>
          <a:p>
            <a:pPr algn="l"/>
            <a:r>
              <a:rPr lang="ja-JP" altLang="en-US" b="0" i="0" u="none" strike="noStrike">
                <a:solidFill>
                  <a:srgbClr val="000000"/>
                </a:solidFill>
                <a:effectLst/>
              </a:rPr>
              <a:t>この頂点から放出される </a:t>
            </a:r>
            <a:r>
              <a:rPr lang="en" altLang="ja-JP" b="0" i="0" u="none" strike="noStrike" dirty="0">
                <a:solidFill>
                  <a:srgbClr val="000000"/>
                </a:solidFill>
                <a:effectLst/>
              </a:rPr>
              <a:t>W </a:t>
            </a:r>
            <a:r>
              <a:rPr lang="ja-JP" altLang="en-US" b="0" i="0" u="none" strike="noStrike">
                <a:solidFill>
                  <a:srgbClr val="000000"/>
                </a:solidFill>
                <a:effectLst/>
              </a:rPr>
              <a:t>の偏極を解析すると：</a:t>
            </a:r>
          </a:p>
          <a:p>
            <a:pPr algn="l">
              <a:buFont typeface="Arial" panose="020B0604020202020204" pitchFamily="34" charset="0"/>
              <a:buChar char="•"/>
            </a:pPr>
            <a:r>
              <a:rPr lang="en" altLang="ja-JP" b="0" i="0" u="none" strike="noStrike" dirty="0">
                <a:solidFill>
                  <a:srgbClr val="000000"/>
                </a:solidFill>
                <a:effectLst/>
              </a:rPr>
              <a:t>forward</a:t>
            </a:r>
            <a:r>
              <a:rPr lang="ja-JP" altLang="en" b="0" i="0" u="none" strike="noStrike">
                <a:solidFill>
                  <a:srgbClr val="000000"/>
                </a:solidFill>
                <a:effectLst/>
              </a:rPr>
              <a:t>（</a:t>
            </a:r>
            <a:r>
              <a:rPr lang="ja-JP" altLang="en-US" b="0" i="0" u="none" strike="noStrike">
                <a:solidFill>
                  <a:srgbClr val="000000"/>
                </a:solidFill>
                <a:effectLst/>
              </a:rPr>
              <a:t>小角度）放射では </a:t>
            </a:r>
            <a:r>
              <a:rPr lang="ja-JP" altLang="en-US" b="1" i="0" u="none" strike="noStrike">
                <a:solidFill>
                  <a:srgbClr val="000000"/>
                </a:solidFill>
                <a:effectLst/>
              </a:rPr>
              <a:t>横偏極 </a:t>
            </a:r>
            <a:r>
              <a:rPr lang="en" altLang="ja-JP" b="1" i="0" u="none" strike="noStrike" dirty="0">
                <a:solidFill>
                  <a:srgbClr val="000000"/>
                </a:solidFill>
                <a:effectLst/>
              </a:rPr>
              <a:t>W_T</a:t>
            </a:r>
            <a:r>
              <a:rPr lang="en" altLang="ja-JP" b="0" i="0" u="none" strike="noStrike" dirty="0">
                <a:solidFill>
                  <a:srgbClr val="000000"/>
                </a:solidFill>
                <a:effectLst/>
              </a:rPr>
              <a:t> </a:t>
            </a:r>
            <a:r>
              <a:rPr lang="ja-JP" altLang="en-US" b="0" i="0" u="none" strike="noStrike">
                <a:solidFill>
                  <a:srgbClr val="000000"/>
                </a:solidFill>
                <a:effectLst/>
              </a:rPr>
              <a:t>の放射確率が支配的。</a:t>
            </a:r>
          </a:p>
          <a:p>
            <a:pPr algn="l">
              <a:buFont typeface="Arial" panose="020B0604020202020204" pitchFamily="34" charset="0"/>
              <a:buChar char="•"/>
            </a:pPr>
            <a:r>
              <a:rPr lang="ja-JP" altLang="en-US" b="0" i="0" u="none" strike="noStrike">
                <a:solidFill>
                  <a:srgbClr val="000000"/>
                </a:solidFill>
                <a:effectLst/>
              </a:rPr>
              <a:t>縦偏極 </a:t>
            </a:r>
            <a:r>
              <a:rPr lang="en" altLang="ja-JP" b="0" i="0" u="none" strike="noStrike" dirty="0">
                <a:solidFill>
                  <a:srgbClr val="000000"/>
                </a:solidFill>
                <a:effectLst/>
              </a:rPr>
              <a:t>W_L </a:t>
            </a:r>
            <a:r>
              <a:rPr lang="ja-JP" altLang="en-US" b="0" i="0" u="none" strike="noStrike">
                <a:solidFill>
                  <a:srgbClr val="000000"/>
                </a:solidFill>
                <a:effectLst/>
              </a:rPr>
              <a:t>の放射は、</a:t>
            </a:r>
            <a:r>
              <a:rPr lang="en" altLang="ja-JP" b="1" i="0" u="none" strike="noStrike" dirty="0">
                <a:solidFill>
                  <a:srgbClr val="000000"/>
                </a:solidFill>
                <a:effectLst/>
              </a:rPr>
              <a:t>E/</a:t>
            </a:r>
            <a:r>
              <a:rPr lang="en" altLang="ja-JP" b="1" i="0" u="none" strike="noStrike" dirty="0" err="1">
                <a:solidFill>
                  <a:srgbClr val="000000"/>
                </a:solidFill>
                <a:effectLst/>
              </a:rPr>
              <a:t>m_W</a:t>
            </a:r>
            <a:r>
              <a:rPr lang="en" altLang="ja-JP" b="1" i="0" u="none" strike="noStrike" dirty="0">
                <a:solidFill>
                  <a:srgbClr val="000000"/>
                </a:solidFill>
                <a:effectLst/>
              </a:rPr>
              <a:t> </a:t>
            </a:r>
            <a:r>
              <a:rPr lang="ja-JP" altLang="en-US" b="1" i="0" u="none" strike="noStrike">
                <a:solidFill>
                  <a:srgbClr val="000000"/>
                </a:solidFill>
                <a:effectLst/>
              </a:rPr>
              <a:t>に比例してではなく、むしろ </a:t>
            </a:r>
            <a:r>
              <a:rPr lang="en" altLang="ja-JP" b="1" i="0" u="none" strike="noStrike" dirty="0">
                <a:solidFill>
                  <a:srgbClr val="000000"/>
                </a:solidFill>
                <a:effectLst/>
              </a:rPr>
              <a:t>suppressed</a:t>
            </a:r>
            <a:r>
              <a:rPr lang="en" altLang="ja-JP" b="0" i="0" u="none" strike="noStrike" dirty="0">
                <a:solidFill>
                  <a:srgbClr val="000000"/>
                </a:solidFill>
                <a:effectLst/>
              </a:rPr>
              <a:t> </a:t>
            </a:r>
            <a:r>
              <a:rPr lang="ja-JP" altLang="en-US" b="0" i="0" u="none" strike="noStrike">
                <a:solidFill>
                  <a:srgbClr val="000000"/>
                </a:solidFill>
                <a:effectLst/>
              </a:rPr>
              <a:t>される。</a:t>
            </a:r>
          </a:p>
          <a:p>
            <a:pPr algn="l"/>
            <a:r>
              <a:rPr lang="ja-JP" altLang="en-US" b="0" i="0" u="none" strike="noStrike">
                <a:solidFill>
                  <a:srgbClr val="000000"/>
                </a:solidFill>
                <a:effectLst/>
              </a:rPr>
              <a:t>直感的に言えば：</a:t>
            </a:r>
          </a:p>
          <a:p>
            <a:r>
              <a:rPr lang="ja-JP" altLang="en-US"/>
              <a:t>軽いフェルミオン（</a:t>
            </a:r>
            <a:r>
              <a:rPr lang="en" altLang="ja-JP" dirty="0"/>
              <a:t>e, </a:t>
            </a:r>
            <a:r>
              <a:rPr lang="el-GR" altLang="ja-JP" dirty="0"/>
              <a:t>μ</a:t>
            </a:r>
            <a:r>
              <a:rPr lang="ja-JP" altLang="el-GR"/>
              <a:t>）</a:t>
            </a:r>
            <a:r>
              <a:rPr lang="ja-JP" altLang="en-US"/>
              <a:t>からの </a:t>
            </a:r>
            <a:r>
              <a:rPr lang="en" altLang="ja-JP" dirty="0"/>
              <a:t>W </a:t>
            </a:r>
            <a:r>
              <a:rPr lang="ja-JP" altLang="en-US"/>
              <a:t>放射はヘリシティ構造上、</a:t>
            </a:r>
            <a:r>
              <a:rPr lang="en" altLang="ja-JP" dirty="0"/>
              <a:t>transverse </a:t>
            </a:r>
            <a:r>
              <a:rPr lang="ja-JP" altLang="en-US"/>
              <a:t>成分が優勢。</a:t>
            </a:r>
          </a:p>
          <a:p>
            <a:pPr algn="l"/>
            <a:r>
              <a:rPr lang="en" altLang="ja-JP" b="1" i="0" u="none" strike="noStrike" dirty="0">
                <a:solidFill>
                  <a:srgbClr val="000000"/>
                </a:solidFill>
                <a:effectLst/>
              </a:rPr>
              <a:t>(2) W_L </a:t>
            </a:r>
            <a:r>
              <a:rPr lang="ja-JP" altLang="en-US" b="1" i="0" u="none" strike="noStrike">
                <a:solidFill>
                  <a:srgbClr val="000000"/>
                </a:solidFill>
                <a:effectLst/>
              </a:rPr>
              <a:t>成分は </a:t>
            </a:r>
            <a:r>
              <a:rPr lang="en" altLang="ja-JP" b="1" i="0" u="none" strike="noStrike" dirty="0">
                <a:solidFill>
                  <a:srgbClr val="000000"/>
                </a:solidFill>
                <a:effectLst/>
              </a:rPr>
              <a:t>initial fermion mass </a:t>
            </a:r>
            <a:r>
              <a:rPr lang="ja-JP" altLang="en-US" b="1" i="0" u="none" strike="noStrike">
                <a:solidFill>
                  <a:srgbClr val="000000"/>
                </a:solidFill>
                <a:effectLst/>
              </a:rPr>
              <a:t>によって抑制される</a:t>
            </a:r>
          </a:p>
          <a:p>
            <a:pPr algn="l"/>
            <a:r>
              <a:rPr lang="ja-JP" altLang="en-US" b="0" i="0" u="none" strike="noStrike">
                <a:solidFill>
                  <a:srgbClr val="000000"/>
                </a:solidFill>
                <a:effectLst/>
              </a:rPr>
              <a:t>電子・ミューオンの質量は非常に小さいため、</a:t>
            </a:r>
            <a:br>
              <a:rPr lang="ja-JP" altLang="en-US" b="0" i="0" u="none" strike="noStrike">
                <a:solidFill>
                  <a:srgbClr val="000000"/>
                </a:solidFill>
                <a:effectLst/>
              </a:rPr>
            </a:br>
            <a:r>
              <a:rPr lang="ja-JP" altLang="en-US" b="0" i="0" u="none" strike="noStrike">
                <a:solidFill>
                  <a:srgbClr val="000000"/>
                </a:solidFill>
                <a:effectLst/>
              </a:rPr>
              <a:t>フェルミオンから縦偏極</a:t>
            </a:r>
            <a:r>
              <a:rPr lang="en" altLang="ja-JP" b="0" i="0" u="none" strike="noStrike" dirty="0">
                <a:solidFill>
                  <a:srgbClr val="000000"/>
                </a:solidFill>
                <a:effectLst/>
              </a:rPr>
              <a:t>W</a:t>
            </a:r>
            <a:r>
              <a:rPr lang="ja-JP" altLang="en-US" b="0" i="0" u="none" strike="noStrike">
                <a:solidFill>
                  <a:srgbClr val="000000"/>
                </a:solidFill>
                <a:effectLst/>
              </a:rPr>
              <a:t>を放射する確率は </a:t>
            </a:r>
            <a:r>
              <a:rPr lang="en" altLang="ja-JP" b="1" i="0" u="none" strike="noStrike" dirty="0">
                <a:solidFill>
                  <a:srgbClr val="000000"/>
                </a:solidFill>
                <a:effectLst/>
              </a:rPr>
              <a:t>mf/</a:t>
            </a:r>
            <a:r>
              <a:rPr lang="en" altLang="ja-JP" b="1" i="0" u="none" strike="noStrike" dirty="0" err="1">
                <a:solidFill>
                  <a:srgbClr val="000000"/>
                </a:solidFill>
                <a:effectLst/>
              </a:rPr>
              <a:t>Efmf</a:t>
            </a:r>
            <a:r>
              <a:rPr lang="en" altLang="ja-JP" b="1" i="0" u="none" strike="noStrike" dirty="0">
                <a:solidFill>
                  <a:srgbClr val="000000"/>
                </a:solidFill>
                <a:effectLst/>
              </a:rPr>
              <a:t>​/Ef​</a:t>
            </a:r>
            <a:r>
              <a:rPr lang="en" altLang="ja-JP" b="0" i="0" u="none" strike="noStrike" dirty="0">
                <a:solidFill>
                  <a:srgbClr val="000000"/>
                </a:solidFill>
                <a:effectLst/>
              </a:rPr>
              <a:t> </a:t>
            </a:r>
            <a:r>
              <a:rPr lang="ja-JP" altLang="en-US" b="0" i="0" u="none" strike="noStrike">
                <a:solidFill>
                  <a:srgbClr val="000000"/>
                </a:solidFill>
                <a:effectLst/>
              </a:rPr>
              <a:t>に比例して抑制されます。</a:t>
            </a:r>
          </a:p>
          <a:p>
            <a:pPr algn="l">
              <a:buFont typeface="Arial" panose="020B0604020202020204" pitchFamily="34" charset="0"/>
              <a:buChar char="•"/>
            </a:pPr>
            <a:r>
              <a:rPr lang="en" altLang="ja-JP" b="0" i="0" u="none" strike="noStrike" dirty="0">
                <a:solidFill>
                  <a:srgbClr val="000000"/>
                </a:solidFill>
                <a:effectLst/>
              </a:rPr>
              <a:t>WTWT​</a:t>
            </a:r>
            <a:r>
              <a:rPr lang="ja-JP" altLang="en" b="0" i="0" u="none" strike="noStrike">
                <a:solidFill>
                  <a:srgbClr val="000000"/>
                </a:solidFill>
                <a:effectLst/>
              </a:rPr>
              <a:t>：</a:t>
            </a:r>
            <a:r>
              <a:rPr lang="ja-JP" altLang="en-US" b="0" i="0" u="none" strike="noStrike">
                <a:solidFill>
                  <a:srgbClr val="000000"/>
                </a:solidFill>
                <a:effectLst/>
              </a:rPr>
              <a:t>スピン反転不要 → </a:t>
            </a:r>
            <a:r>
              <a:rPr lang="en" altLang="ja-JP" b="0" i="0" u="none" strike="noStrike" dirty="0">
                <a:solidFill>
                  <a:srgbClr val="000000"/>
                </a:solidFill>
                <a:effectLst/>
              </a:rPr>
              <a:t>unsuppressed</a:t>
            </a:r>
          </a:p>
          <a:p>
            <a:pPr algn="l">
              <a:buFont typeface="Arial" panose="020B0604020202020204" pitchFamily="34" charset="0"/>
              <a:buChar char="•"/>
            </a:pPr>
            <a:r>
              <a:rPr lang="en" altLang="ja-JP" b="0" i="0" u="none" strike="noStrike" dirty="0">
                <a:solidFill>
                  <a:srgbClr val="000000"/>
                </a:solidFill>
                <a:effectLst/>
              </a:rPr>
              <a:t>WLWL​</a:t>
            </a:r>
            <a:r>
              <a:rPr lang="ja-JP" altLang="en" b="0" i="0" u="none" strike="noStrike">
                <a:solidFill>
                  <a:srgbClr val="000000"/>
                </a:solidFill>
                <a:effectLst/>
              </a:rPr>
              <a:t>：</a:t>
            </a:r>
            <a:r>
              <a:rPr lang="ja-JP" altLang="en-US" b="0" i="0" u="none" strike="noStrike">
                <a:solidFill>
                  <a:srgbClr val="000000"/>
                </a:solidFill>
                <a:effectLst/>
              </a:rPr>
              <a:t>スピンフリップを必要とする → ∼</a:t>
            </a:r>
            <a:r>
              <a:rPr lang="en" altLang="ja-JP" b="0" i="0" u="none" strike="noStrike" dirty="0">
                <a:solidFill>
                  <a:srgbClr val="000000"/>
                </a:solidFill>
                <a:effectLst/>
              </a:rPr>
              <a:t>mf/</a:t>
            </a:r>
            <a:r>
              <a:rPr lang="en" altLang="ja-JP" b="0" i="0" u="none" strike="noStrike" dirty="0" err="1">
                <a:solidFill>
                  <a:srgbClr val="000000"/>
                </a:solidFill>
                <a:effectLst/>
              </a:rPr>
              <a:t>Ef∼mf</a:t>
            </a:r>
            <a:r>
              <a:rPr lang="en" altLang="ja-JP" b="0" i="0" u="none" strike="noStrike" dirty="0">
                <a:solidFill>
                  <a:srgbClr val="000000"/>
                </a:solidFill>
                <a:effectLst/>
              </a:rPr>
              <a:t>​/Ef​ suppression</a:t>
            </a:r>
          </a:p>
          <a:p>
            <a:pPr algn="l"/>
            <a:r>
              <a:rPr lang="ja-JP" altLang="en-US" b="0" i="0" u="none" strike="noStrike">
                <a:solidFill>
                  <a:srgbClr val="000000"/>
                </a:solidFill>
                <a:effectLst/>
              </a:rPr>
              <a:t>このため、</a:t>
            </a:r>
            <a:br>
              <a:rPr lang="ja-JP" altLang="en-US" b="0" i="0" u="none" strike="noStrike">
                <a:solidFill>
                  <a:srgbClr val="000000"/>
                </a:solidFill>
                <a:effectLst/>
              </a:rPr>
            </a:br>
            <a:r>
              <a:rPr lang="ja-JP" altLang="en-US" b="0" i="0" u="none" strike="noStrike">
                <a:solidFill>
                  <a:srgbClr val="000000"/>
                </a:solidFill>
                <a:effectLst/>
              </a:rPr>
              <a:t>そもそも </a:t>
            </a:r>
            <a:r>
              <a:rPr lang="ja-JP" altLang="en-US" b="1" i="0" u="none" strike="noStrike">
                <a:solidFill>
                  <a:srgbClr val="000000"/>
                </a:solidFill>
                <a:effectLst/>
              </a:rPr>
              <a:t>初期状態がほとんど </a:t>
            </a:r>
            <a:r>
              <a:rPr lang="en" altLang="ja-JP" b="1" i="0" u="none" strike="noStrike" dirty="0">
                <a:solidFill>
                  <a:srgbClr val="000000"/>
                </a:solidFill>
                <a:effectLst/>
              </a:rPr>
              <a:t>T </a:t>
            </a:r>
            <a:r>
              <a:rPr lang="ja-JP" altLang="en-US" b="1" i="0" u="none" strike="noStrike">
                <a:solidFill>
                  <a:srgbClr val="000000"/>
                </a:solidFill>
                <a:effectLst/>
              </a:rPr>
              <a:t>偏極の </a:t>
            </a:r>
            <a:r>
              <a:rPr lang="en" altLang="ja-JP" b="1" i="0" u="none" strike="noStrike" dirty="0">
                <a:solidFill>
                  <a:srgbClr val="000000"/>
                </a:solidFill>
                <a:effectLst/>
              </a:rPr>
              <a:t>W </a:t>
            </a:r>
            <a:r>
              <a:rPr lang="ja-JP" altLang="en-US" b="1" i="0" u="none" strike="noStrike">
                <a:solidFill>
                  <a:srgbClr val="000000"/>
                </a:solidFill>
                <a:effectLst/>
              </a:rPr>
              <a:t>ビームしか供給できない</a:t>
            </a:r>
            <a:r>
              <a:rPr lang="ja-JP" altLang="en-US" b="0" i="0" u="none" strike="noStrike">
                <a:solidFill>
                  <a:srgbClr val="000000"/>
                </a:solidFill>
                <a:effectLst/>
              </a:rPr>
              <a:t> のです。</a:t>
            </a:r>
          </a:p>
          <a:p>
            <a:pPr algn="l"/>
            <a:r>
              <a:rPr lang="en" altLang="ja-JP" b="1" i="0" u="none" strike="noStrike" dirty="0">
                <a:solidFill>
                  <a:srgbClr val="000000"/>
                </a:solidFill>
                <a:effectLst/>
              </a:rPr>
              <a:t>(3) </a:t>
            </a:r>
            <a:r>
              <a:rPr lang="en" altLang="ja-JP" b="1" i="0" u="none" strike="noStrike" dirty="0" err="1">
                <a:solidFill>
                  <a:srgbClr val="000000"/>
                </a:solidFill>
                <a:effectLst/>
              </a:rPr>
              <a:t>WW→Zh</a:t>
            </a:r>
            <a:r>
              <a:rPr lang="en" altLang="ja-JP" b="1" i="0" u="none" strike="noStrike" dirty="0">
                <a:solidFill>
                  <a:srgbClr val="000000"/>
                </a:solidFill>
                <a:effectLst/>
              </a:rPr>
              <a:t> </a:t>
            </a:r>
            <a:r>
              <a:rPr lang="ja-JP" altLang="en-US" b="1" i="0" u="none" strike="noStrike">
                <a:solidFill>
                  <a:srgbClr val="000000"/>
                </a:solidFill>
                <a:effectLst/>
              </a:rPr>
              <a:t>サブプロセス自体は </a:t>
            </a:r>
            <a:r>
              <a:rPr lang="en" altLang="ja-JP" b="1" i="0" u="none" strike="noStrike" dirty="0">
                <a:solidFill>
                  <a:srgbClr val="000000"/>
                </a:solidFill>
                <a:effectLst/>
              </a:rPr>
              <a:t>L </a:t>
            </a:r>
            <a:r>
              <a:rPr lang="ja-JP" altLang="en-US" b="1" i="0" u="none" strike="noStrike">
                <a:solidFill>
                  <a:srgbClr val="000000"/>
                </a:solidFill>
                <a:effectLst/>
              </a:rPr>
              <a:t>が強いが、入射</a:t>
            </a:r>
            <a:r>
              <a:rPr lang="en" altLang="ja-JP" b="1" i="0" u="none" strike="noStrike" dirty="0">
                <a:solidFill>
                  <a:srgbClr val="000000"/>
                </a:solidFill>
                <a:effectLst/>
              </a:rPr>
              <a:t>W_L</a:t>
            </a:r>
            <a:r>
              <a:rPr lang="ja-JP" altLang="en-US" b="1" i="0" u="none" strike="noStrike">
                <a:solidFill>
                  <a:srgbClr val="000000"/>
                </a:solidFill>
                <a:effectLst/>
              </a:rPr>
              <a:t>が少ない</a:t>
            </a:r>
          </a:p>
          <a:p>
            <a:pPr algn="l">
              <a:buFont typeface="Arial" panose="020B0604020202020204" pitchFamily="34" charset="0"/>
              <a:buChar char="•"/>
            </a:pPr>
            <a:r>
              <a:rPr lang="en" altLang="ja-JP" b="0" i="0" u="none" strike="noStrike" dirty="0">
                <a:solidFill>
                  <a:srgbClr val="000000"/>
                </a:solidFill>
                <a:effectLst/>
              </a:rPr>
              <a:t>WL−WL+→</a:t>
            </a:r>
            <a:r>
              <a:rPr lang="en" altLang="ja-JP" b="0" i="0" u="none" strike="noStrike" dirty="0" err="1">
                <a:solidFill>
                  <a:srgbClr val="000000"/>
                </a:solidFill>
                <a:effectLst/>
              </a:rPr>
              <a:t>ZLh</a:t>
            </a:r>
            <a:r>
              <a:rPr lang="en" altLang="ja-JP" b="0" i="0" u="none" strike="noStrike" dirty="0">
                <a:solidFill>
                  <a:srgbClr val="000000"/>
                </a:solidFill>
                <a:effectLst/>
              </a:rPr>
              <a:t> </a:t>
            </a:r>
            <a:r>
              <a:rPr lang="ja-JP" altLang="en-US" b="0" i="0" u="none" strike="noStrike">
                <a:solidFill>
                  <a:srgbClr val="000000"/>
                </a:solidFill>
                <a:effectLst/>
              </a:rPr>
              <a:t>は強結合的な過程（</a:t>
            </a:r>
            <a:r>
              <a:rPr lang="en" altLang="ja-JP" b="0" i="0" u="none" strike="noStrike" dirty="0">
                <a:solidFill>
                  <a:srgbClr val="000000"/>
                </a:solidFill>
                <a:effectLst/>
              </a:rPr>
              <a:t>GBET</a:t>
            </a:r>
            <a:r>
              <a:rPr lang="ja-JP" altLang="en-US" b="0" i="0" u="none" strike="noStrike">
                <a:solidFill>
                  <a:srgbClr val="000000"/>
                </a:solidFill>
                <a:effectLst/>
              </a:rPr>
              <a:t>の本質）。</a:t>
            </a:r>
          </a:p>
          <a:p>
            <a:pPr algn="l">
              <a:buFont typeface="Arial" panose="020B0604020202020204" pitchFamily="34" charset="0"/>
              <a:buChar char="•"/>
            </a:pPr>
            <a:r>
              <a:rPr lang="ja-JP" altLang="en-US" b="0" i="0" u="none" strike="noStrike">
                <a:solidFill>
                  <a:srgbClr val="000000"/>
                </a:solidFill>
                <a:effectLst/>
              </a:rPr>
              <a:t>しかし、初期状態で生成される </a:t>
            </a:r>
            <a:r>
              <a:rPr lang="en" altLang="ja-JP" b="0" i="0" u="none" strike="noStrike" dirty="0">
                <a:solidFill>
                  <a:srgbClr val="000000"/>
                </a:solidFill>
                <a:effectLst/>
              </a:rPr>
              <a:t>W_L </a:t>
            </a:r>
            <a:r>
              <a:rPr lang="ja-JP" altLang="en-US" b="0" i="0" u="none" strike="noStrike">
                <a:solidFill>
                  <a:srgbClr val="000000"/>
                </a:solidFill>
                <a:effectLst/>
              </a:rPr>
              <a:t>の </a:t>
            </a:r>
            <a:r>
              <a:rPr lang="en" altLang="ja-JP" b="0" i="0" u="none" strike="noStrike" dirty="0">
                <a:solidFill>
                  <a:srgbClr val="000000"/>
                </a:solidFill>
                <a:effectLst/>
              </a:rPr>
              <a:t>flux </a:t>
            </a:r>
            <a:r>
              <a:rPr lang="ja-JP" altLang="en-US" b="0" i="0" u="none" strike="noStrike">
                <a:solidFill>
                  <a:srgbClr val="000000"/>
                </a:solidFill>
                <a:effectLst/>
              </a:rPr>
              <a:t>が非常に少ない。</a:t>
            </a:r>
          </a:p>
          <a:p>
            <a:pPr algn="l"/>
            <a:r>
              <a:rPr lang="ja-JP" altLang="en-US" b="0" i="0" u="none" strike="noStrike">
                <a:solidFill>
                  <a:srgbClr val="000000"/>
                </a:solidFill>
                <a:effectLst/>
              </a:rPr>
              <a:t>したがって、断面積の積分（</a:t>
            </a:r>
            <a:r>
              <a:rPr lang="en-US" altLang="ja-JP" b="0" i="0" u="none" strike="noStrike" dirty="0">
                <a:solidFill>
                  <a:srgbClr val="000000"/>
                </a:solidFill>
                <a:effectLst/>
              </a:rPr>
              <a:t>=</a:t>
            </a:r>
            <a:r>
              <a:rPr lang="en" altLang="ja-JP" b="0" i="0" u="none" strike="noStrike" dirty="0">
                <a:solidFill>
                  <a:srgbClr val="000000"/>
                </a:solidFill>
                <a:effectLst/>
              </a:rPr>
              <a:t>effective luminosity × subamplitude²</a:t>
            </a:r>
            <a:r>
              <a:rPr lang="ja-JP" altLang="en" b="0" i="0" u="none" strike="noStrike">
                <a:solidFill>
                  <a:srgbClr val="000000"/>
                </a:solidFill>
                <a:effectLst/>
              </a:rPr>
              <a:t>）</a:t>
            </a:r>
            <a:r>
              <a:rPr lang="ja-JP" altLang="en-US" b="0" i="0" u="none" strike="noStrike">
                <a:solidFill>
                  <a:srgbClr val="000000"/>
                </a:solidFill>
                <a:effectLst/>
              </a:rPr>
              <a:t>を取ると：</a:t>
            </a:r>
          </a:p>
          <a:p>
            <a:pPr algn="l"/>
            <a:r>
              <a:rPr lang="el-GR" altLang="ja-JP" b="0" i="0" u="none" strike="noStrike" dirty="0">
                <a:solidFill>
                  <a:srgbClr val="000000"/>
                </a:solidFill>
                <a:effectLst/>
              </a:rPr>
              <a:t>σ(</a:t>
            </a:r>
            <a:r>
              <a:rPr lang="en" altLang="ja-JP" b="0" i="0" u="none" strike="noStrike" dirty="0">
                <a:solidFill>
                  <a:srgbClr val="000000"/>
                </a:solidFill>
                <a:effectLst/>
              </a:rPr>
              <a:t>e−</a:t>
            </a:r>
            <a:r>
              <a:rPr lang="el-GR" altLang="ja-JP" b="0" i="0" u="none" strike="noStrike" dirty="0">
                <a:solidFill>
                  <a:srgbClr val="000000"/>
                </a:solidFill>
                <a:effectLst/>
              </a:rPr>
              <a:t>μ+→ν</a:t>
            </a:r>
            <a:r>
              <a:rPr lang="en" altLang="ja-JP" b="0" i="0" u="none" strike="noStrike" dirty="0">
                <a:solidFill>
                  <a:srgbClr val="000000"/>
                </a:solidFill>
                <a:effectLst/>
              </a:rPr>
              <a:t>e</a:t>
            </a:r>
            <a:r>
              <a:rPr lang="el-GR" altLang="ja-JP" b="0" i="0" u="none" strike="noStrike" dirty="0" err="1">
                <a:solidFill>
                  <a:srgbClr val="000000"/>
                </a:solidFill>
                <a:effectLst/>
              </a:rPr>
              <a:t>νˉμ</a:t>
            </a:r>
            <a:r>
              <a:rPr lang="en" altLang="ja-JP" b="0" i="0" u="none" strike="noStrike" dirty="0" err="1">
                <a:solidFill>
                  <a:srgbClr val="000000"/>
                </a:solidFill>
                <a:effectLst/>
              </a:rPr>
              <a:t>Zh</a:t>
            </a:r>
            <a:r>
              <a:rPr lang="en" altLang="ja-JP" b="0" i="0" u="none" strike="noStrike" dirty="0">
                <a:solidFill>
                  <a:srgbClr val="000000"/>
                </a:solidFill>
                <a:effectLst/>
              </a:rPr>
              <a:t>)≃∑</a:t>
            </a:r>
            <a:r>
              <a:rPr lang="el-GR" altLang="ja-JP" b="0" i="0" u="none" strike="noStrike" dirty="0">
                <a:solidFill>
                  <a:srgbClr val="000000"/>
                </a:solidFill>
                <a:effectLst/>
              </a:rPr>
              <a:t>λ1,λ2</a:t>
            </a:r>
            <a:r>
              <a:rPr lang="en" altLang="ja-JP" b="0" i="0" u="none" strike="noStrike" dirty="0" err="1">
                <a:solidFill>
                  <a:srgbClr val="000000"/>
                </a:solidFill>
                <a:effectLst/>
              </a:rPr>
              <a:t>fW</a:t>
            </a:r>
            <a:r>
              <a:rPr lang="el-GR" altLang="ja-JP" b="0" i="0" u="none" strike="noStrike" dirty="0">
                <a:solidFill>
                  <a:srgbClr val="000000"/>
                </a:solidFill>
                <a:effectLst/>
              </a:rPr>
              <a:t>λ1−</a:t>
            </a:r>
            <a:r>
              <a:rPr lang="en" altLang="ja-JP" b="0" i="0" u="none" strike="noStrike" dirty="0" err="1">
                <a:solidFill>
                  <a:srgbClr val="000000"/>
                </a:solidFill>
                <a:effectLst/>
              </a:rPr>
              <a:t>fW</a:t>
            </a:r>
            <a:r>
              <a:rPr lang="el-GR" altLang="ja-JP" b="0" i="0" u="none" strike="noStrike" dirty="0">
                <a:solidFill>
                  <a:srgbClr val="000000"/>
                </a:solidFill>
                <a:effectLst/>
              </a:rPr>
              <a:t>λ2+σ(</a:t>
            </a:r>
            <a:r>
              <a:rPr lang="en" altLang="ja-JP" b="0" i="0" u="none" strike="noStrike" dirty="0">
                <a:solidFill>
                  <a:srgbClr val="000000"/>
                </a:solidFill>
                <a:effectLst/>
              </a:rPr>
              <a:t>W</a:t>
            </a:r>
            <a:r>
              <a:rPr lang="el-GR" altLang="ja-JP" b="0" i="0" u="none" strike="noStrike" dirty="0">
                <a:solidFill>
                  <a:srgbClr val="000000"/>
                </a:solidFill>
                <a:effectLst/>
              </a:rPr>
              <a:t>λ1−</a:t>
            </a:r>
            <a:r>
              <a:rPr lang="en" altLang="ja-JP" b="0" i="0" u="none" strike="noStrike" dirty="0">
                <a:solidFill>
                  <a:srgbClr val="000000"/>
                </a:solidFill>
                <a:effectLst/>
              </a:rPr>
              <a:t>W</a:t>
            </a:r>
            <a:r>
              <a:rPr lang="el-GR" altLang="ja-JP" b="0" i="0" u="none" strike="noStrike" dirty="0">
                <a:solidFill>
                  <a:srgbClr val="000000"/>
                </a:solidFill>
                <a:effectLst/>
              </a:rPr>
              <a:t>λ2+→</a:t>
            </a:r>
            <a:r>
              <a:rPr lang="en" altLang="ja-JP" b="0" i="0" u="none" strike="noStrike" dirty="0" err="1">
                <a:solidFill>
                  <a:srgbClr val="000000"/>
                </a:solidFill>
                <a:effectLst/>
              </a:rPr>
              <a:t>Zh</a:t>
            </a:r>
            <a:r>
              <a:rPr lang="en" altLang="ja-JP" b="0" i="0" u="none" strike="noStrike" dirty="0">
                <a:solidFill>
                  <a:srgbClr val="000000"/>
                </a:solidFill>
                <a:effectLst/>
              </a:rPr>
              <a:t>)</a:t>
            </a:r>
            <a:r>
              <a:rPr lang="el-GR" altLang="ja-JP" b="0" i="0" u="none" strike="noStrike" dirty="0">
                <a:solidFill>
                  <a:srgbClr val="000000"/>
                </a:solidFill>
                <a:effectLst/>
              </a:rPr>
              <a:t>σ(</a:t>
            </a:r>
            <a:r>
              <a:rPr lang="en" altLang="ja-JP" b="0" i="0" u="none" strike="noStrike" dirty="0">
                <a:solidFill>
                  <a:srgbClr val="000000"/>
                </a:solidFill>
                <a:effectLst/>
              </a:rPr>
              <a:t>e−</a:t>
            </a:r>
            <a:r>
              <a:rPr lang="el-GR" altLang="ja-JP" b="0" i="0" u="none" strike="noStrike" dirty="0">
                <a:solidFill>
                  <a:srgbClr val="000000"/>
                </a:solidFill>
                <a:effectLst/>
              </a:rPr>
              <a:t>μ+→ν</a:t>
            </a:r>
            <a:r>
              <a:rPr lang="en" altLang="ja-JP" b="0" i="0" u="none" strike="noStrike" dirty="0">
                <a:solidFill>
                  <a:srgbClr val="000000"/>
                </a:solidFill>
                <a:effectLst/>
              </a:rPr>
              <a:t>e​</a:t>
            </a:r>
            <a:r>
              <a:rPr lang="el-GR" altLang="ja-JP" b="0" i="0" u="none" strike="noStrike" dirty="0" err="1">
                <a:solidFill>
                  <a:srgbClr val="000000"/>
                </a:solidFill>
                <a:effectLst/>
              </a:rPr>
              <a:t>νˉμ</a:t>
            </a:r>
            <a:r>
              <a:rPr lang="el-GR" altLang="ja-JP" b="0" i="0" u="none" strike="noStrike" dirty="0">
                <a:solidFill>
                  <a:srgbClr val="000000"/>
                </a:solidFill>
                <a:effectLst/>
              </a:rPr>
              <a:t>​</a:t>
            </a:r>
            <a:r>
              <a:rPr lang="en" altLang="ja-JP" b="0" i="0" u="none" strike="noStrike" dirty="0" err="1">
                <a:solidFill>
                  <a:srgbClr val="000000"/>
                </a:solidFill>
                <a:effectLst/>
              </a:rPr>
              <a:t>Zh</a:t>
            </a:r>
            <a:r>
              <a:rPr lang="en" altLang="ja-JP" b="0" i="0" u="none" strike="noStrike" dirty="0">
                <a:solidFill>
                  <a:srgbClr val="000000"/>
                </a:solidFill>
                <a:effectLst/>
              </a:rPr>
              <a:t>)≃</a:t>
            </a:r>
            <a:r>
              <a:rPr lang="el-GR" altLang="ja-JP" b="0" i="0" u="none" strike="noStrike" dirty="0">
                <a:solidFill>
                  <a:srgbClr val="000000"/>
                </a:solidFill>
                <a:effectLst/>
              </a:rPr>
              <a:t>λ1​,λ2​∑​</a:t>
            </a:r>
            <a:r>
              <a:rPr lang="en" altLang="ja-JP" b="0" i="0" u="none" strike="noStrike" dirty="0" err="1">
                <a:solidFill>
                  <a:srgbClr val="000000"/>
                </a:solidFill>
                <a:effectLst/>
              </a:rPr>
              <a:t>fW</a:t>
            </a:r>
            <a:r>
              <a:rPr lang="el-GR" altLang="ja-JP" b="0" i="0" u="none" strike="noStrike" dirty="0">
                <a:solidFill>
                  <a:srgbClr val="000000"/>
                </a:solidFill>
                <a:effectLst/>
              </a:rPr>
              <a:t>λ1​−​​</a:t>
            </a:r>
            <a:r>
              <a:rPr lang="en" altLang="ja-JP" b="0" i="0" u="none" strike="noStrike" dirty="0" err="1">
                <a:solidFill>
                  <a:srgbClr val="000000"/>
                </a:solidFill>
                <a:effectLst/>
              </a:rPr>
              <a:t>fW</a:t>
            </a:r>
            <a:r>
              <a:rPr lang="el-GR" altLang="ja-JP" b="0" i="0" u="none" strike="noStrike" dirty="0">
                <a:solidFill>
                  <a:srgbClr val="000000"/>
                </a:solidFill>
                <a:effectLst/>
              </a:rPr>
              <a:t>λ2​+​​σ(</a:t>
            </a:r>
            <a:r>
              <a:rPr lang="en" altLang="ja-JP" b="0" i="0" u="none" strike="noStrike" dirty="0">
                <a:solidFill>
                  <a:srgbClr val="000000"/>
                </a:solidFill>
                <a:effectLst/>
              </a:rPr>
              <a:t>W</a:t>
            </a:r>
            <a:r>
              <a:rPr lang="el-GR" altLang="ja-JP" b="0" i="0" u="none" strike="noStrike" dirty="0">
                <a:solidFill>
                  <a:srgbClr val="000000"/>
                </a:solidFill>
                <a:effectLst/>
              </a:rPr>
              <a:t>λ1​−​</a:t>
            </a:r>
            <a:r>
              <a:rPr lang="en" altLang="ja-JP" b="0" i="0" u="none" strike="noStrike" dirty="0">
                <a:solidFill>
                  <a:srgbClr val="000000"/>
                </a:solidFill>
                <a:effectLst/>
              </a:rPr>
              <a:t>W</a:t>
            </a:r>
            <a:r>
              <a:rPr lang="el-GR" altLang="ja-JP" b="0" i="0" u="none" strike="noStrike" dirty="0">
                <a:solidFill>
                  <a:srgbClr val="000000"/>
                </a:solidFill>
                <a:effectLst/>
              </a:rPr>
              <a:t>λ2​+​→</a:t>
            </a:r>
            <a:r>
              <a:rPr lang="en" altLang="ja-JP" b="0" i="0" u="none" strike="noStrike" dirty="0" err="1">
                <a:solidFill>
                  <a:srgbClr val="000000"/>
                </a:solidFill>
                <a:effectLst/>
              </a:rPr>
              <a:t>Zh</a:t>
            </a:r>
            <a:r>
              <a:rPr lang="en" altLang="ja-JP" b="0" i="0" u="none" strike="noStrike" dirty="0">
                <a:solidFill>
                  <a:srgbClr val="000000"/>
                </a:solidFill>
                <a:effectLst/>
              </a:rPr>
              <a:t>)</a:t>
            </a:r>
            <a:r>
              <a:rPr lang="ja-JP" altLang="en-US" b="0" i="0" u="none" strike="noStrike">
                <a:solidFill>
                  <a:srgbClr val="000000"/>
                </a:solidFill>
                <a:effectLst/>
              </a:rPr>
              <a:t>ここで </a:t>
            </a:r>
            <a:r>
              <a:rPr lang="en" altLang="ja-JP" b="0" i="0" u="none" strike="noStrike" dirty="0" err="1">
                <a:solidFill>
                  <a:srgbClr val="000000"/>
                </a:solidFill>
                <a:effectLst/>
              </a:rPr>
              <a:t>fWLfWL</a:t>
            </a:r>
            <a:r>
              <a:rPr lang="en" altLang="ja-JP" b="0" i="0" u="none" strike="noStrike" dirty="0">
                <a:solidFill>
                  <a:srgbClr val="000000"/>
                </a:solidFill>
                <a:effectLst/>
              </a:rPr>
              <a:t>​​ </a:t>
            </a:r>
            <a:r>
              <a:rPr lang="ja-JP" altLang="en-US" b="0" i="0" u="none" strike="noStrike">
                <a:solidFill>
                  <a:srgbClr val="000000"/>
                </a:solidFill>
                <a:effectLst/>
              </a:rPr>
              <a:t>が小さいため、</a:t>
            </a:r>
            <a:br>
              <a:rPr lang="ja-JP" altLang="en-US" b="0" i="0" u="none" strike="noStrike">
                <a:solidFill>
                  <a:srgbClr val="000000"/>
                </a:solidFill>
                <a:effectLst/>
              </a:rPr>
            </a:br>
            <a:r>
              <a:rPr lang="ja-JP" altLang="en-US" b="0" i="0" u="none" strike="noStrike">
                <a:solidFill>
                  <a:srgbClr val="000000"/>
                </a:solidFill>
                <a:effectLst/>
              </a:rPr>
              <a:t>たとえ </a:t>
            </a:r>
            <a:r>
              <a:rPr lang="el-GR" altLang="ja-JP" b="0" i="0" u="none" strike="noStrike" dirty="0">
                <a:solidFill>
                  <a:srgbClr val="000000"/>
                </a:solidFill>
                <a:effectLst/>
              </a:rPr>
              <a:t>σ(</a:t>
            </a:r>
            <a:r>
              <a:rPr lang="en" altLang="ja-JP" b="0" i="0" u="none" strike="noStrike" dirty="0" err="1">
                <a:solidFill>
                  <a:srgbClr val="000000"/>
                </a:solidFill>
                <a:effectLst/>
              </a:rPr>
              <a:t>WLWL→ZLh</a:t>
            </a:r>
            <a:r>
              <a:rPr lang="en" altLang="ja-JP" b="0" i="0" u="none" strike="noStrike" dirty="0">
                <a:solidFill>
                  <a:srgbClr val="000000"/>
                </a:solidFill>
                <a:effectLst/>
              </a:rPr>
              <a:t>)</a:t>
            </a:r>
            <a:r>
              <a:rPr lang="el-GR" altLang="ja-JP" b="0" i="0" u="none" strike="noStrike" dirty="0">
                <a:solidFill>
                  <a:srgbClr val="000000"/>
                </a:solidFill>
                <a:effectLst/>
              </a:rPr>
              <a:t>σ(</a:t>
            </a:r>
            <a:r>
              <a:rPr lang="en" altLang="ja-JP" b="0" i="0" u="none" strike="noStrike" dirty="0">
                <a:solidFill>
                  <a:srgbClr val="000000"/>
                </a:solidFill>
                <a:effectLst/>
              </a:rPr>
              <a:t>WL​WL​→ZL​h) </a:t>
            </a:r>
            <a:r>
              <a:rPr lang="ja-JP" altLang="en-US" b="0" i="0" u="none" strike="noStrike">
                <a:solidFill>
                  <a:srgbClr val="000000"/>
                </a:solidFill>
                <a:effectLst/>
              </a:rPr>
              <a:t>が比較的大きくても、</a:t>
            </a:r>
            <a:br>
              <a:rPr lang="ja-JP" altLang="en-US" b="0" i="0" u="none" strike="noStrike">
                <a:solidFill>
                  <a:srgbClr val="000000"/>
                </a:solidFill>
                <a:effectLst/>
              </a:rPr>
            </a:br>
            <a:r>
              <a:rPr lang="ja-JP" altLang="en-US" b="1" i="0" u="none" strike="noStrike">
                <a:solidFill>
                  <a:srgbClr val="000000"/>
                </a:solidFill>
                <a:effectLst/>
              </a:rPr>
              <a:t>総合的には </a:t>
            </a:r>
            <a:r>
              <a:rPr lang="en" altLang="ja-JP" b="1" i="0" u="none" strike="noStrike" dirty="0">
                <a:solidFill>
                  <a:srgbClr val="000000"/>
                </a:solidFill>
                <a:effectLst/>
              </a:rPr>
              <a:t>WTWT</a:t>
            </a:r>
            <a:r>
              <a:rPr lang="ja-JP" altLang="en-US" b="1" i="0" u="none" strike="noStrike">
                <a:solidFill>
                  <a:srgbClr val="000000"/>
                </a:solidFill>
                <a:effectLst/>
              </a:rPr>
              <a:t>由来の </a:t>
            </a:r>
            <a:r>
              <a:rPr lang="en" altLang="ja-JP" b="1" i="0" u="none" strike="noStrike" dirty="0">
                <a:solidFill>
                  <a:srgbClr val="000000"/>
                </a:solidFill>
                <a:effectLst/>
              </a:rPr>
              <a:t>ZT</a:t>
            </a:r>
            <a:r>
              <a:rPr lang="ja-JP" altLang="en-US" b="1" i="0" u="none" strike="noStrike">
                <a:solidFill>
                  <a:srgbClr val="000000"/>
                </a:solidFill>
                <a:effectLst/>
              </a:rPr>
              <a:t>が優勢</a:t>
            </a:r>
            <a:r>
              <a:rPr lang="ja-JP" altLang="en-US" b="0" i="0" u="none" strike="noStrike">
                <a:solidFill>
                  <a:srgbClr val="000000"/>
                </a:solidFill>
                <a:effectLst/>
              </a:rPr>
              <a:t>になります。</a:t>
            </a:r>
            <a:endParaRPr lang="en-US" altLang="ja-JP" b="0" i="0" u="none" strike="noStrike" dirty="0">
              <a:solidFill>
                <a:srgbClr val="000000"/>
              </a:solidFill>
              <a:effectLst/>
            </a:endParaRPr>
          </a:p>
          <a:p>
            <a:pPr algn="l"/>
            <a:r>
              <a:rPr lang="en" altLang="ja-JP" b="1" i="0" u="none" strike="noStrike" dirty="0">
                <a:solidFill>
                  <a:srgbClr val="000000"/>
                </a:solidFill>
                <a:effectLst/>
              </a:rPr>
              <a:t>(4) VBF</a:t>
            </a:r>
            <a:r>
              <a:rPr lang="ja-JP" altLang="en-US" b="1" i="0" u="none" strike="noStrike">
                <a:solidFill>
                  <a:srgbClr val="000000"/>
                </a:solidFill>
                <a:effectLst/>
              </a:rPr>
              <a:t>構造（</a:t>
            </a:r>
            <a:r>
              <a:rPr lang="en" altLang="ja-JP" b="1" i="0" u="none" strike="noStrike" dirty="0">
                <a:solidFill>
                  <a:srgbClr val="000000"/>
                </a:solidFill>
                <a:effectLst/>
              </a:rPr>
              <a:t>forward jets / t-channel</a:t>
            </a:r>
            <a:r>
              <a:rPr lang="ja-JP" altLang="en" b="1" i="0" u="none" strike="noStrike">
                <a:solidFill>
                  <a:srgbClr val="000000"/>
                </a:solidFill>
                <a:effectLst/>
              </a:rPr>
              <a:t>）</a:t>
            </a:r>
            <a:r>
              <a:rPr lang="ja-JP" altLang="en-US" b="1" i="0" u="none" strike="noStrike">
                <a:solidFill>
                  <a:srgbClr val="000000"/>
                </a:solidFill>
                <a:effectLst/>
              </a:rPr>
              <a:t>の運動学的特徴</a:t>
            </a:r>
          </a:p>
          <a:p>
            <a:pPr algn="l">
              <a:buFont typeface="Arial" panose="020B0604020202020204" pitchFamily="34" charset="0"/>
              <a:buChar char="•"/>
            </a:pPr>
            <a:r>
              <a:rPr lang="en" altLang="ja-JP" b="0" i="0" u="none" strike="noStrike" dirty="0">
                <a:solidFill>
                  <a:srgbClr val="000000"/>
                </a:solidFill>
                <a:effectLst/>
              </a:rPr>
              <a:t>W </a:t>
            </a:r>
            <a:r>
              <a:rPr lang="ja-JP" altLang="en-US" b="0" i="0" u="none" strike="noStrike">
                <a:solidFill>
                  <a:srgbClr val="000000"/>
                </a:solidFill>
                <a:effectLst/>
              </a:rPr>
              <a:t>が </a:t>
            </a:r>
            <a:r>
              <a:rPr lang="en" altLang="ja-JP" b="0" i="0" u="none" strike="noStrike" dirty="0">
                <a:solidFill>
                  <a:srgbClr val="000000"/>
                </a:solidFill>
                <a:effectLst/>
              </a:rPr>
              <a:t>forward </a:t>
            </a:r>
            <a:r>
              <a:rPr lang="ja-JP" altLang="en-US" b="0" i="0" u="none" strike="noStrike">
                <a:solidFill>
                  <a:srgbClr val="000000"/>
                </a:solidFill>
                <a:effectLst/>
              </a:rPr>
              <a:t>に放射されるため、</a:t>
            </a:r>
            <a:r>
              <a:rPr lang="en" altLang="ja-JP" b="0" i="0" u="none" strike="noStrike" dirty="0">
                <a:solidFill>
                  <a:srgbClr val="000000"/>
                </a:solidFill>
                <a:effectLst/>
              </a:rPr>
              <a:t>t-channel </a:t>
            </a:r>
            <a:r>
              <a:rPr lang="ja-JP" altLang="en-US" b="0" i="0" u="none" strike="noStrike">
                <a:solidFill>
                  <a:srgbClr val="000000"/>
                </a:solidFill>
                <a:effectLst/>
              </a:rPr>
              <a:t>優勢。</a:t>
            </a:r>
          </a:p>
          <a:p>
            <a:pPr algn="l">
              <a:buFont typeface="Arial" panose="020B0604020202020204" pitchFamily="34" charset="0"/>
              <a:buChar char="•"/>
            </a:pPr>
            <a:r>
              <a:rPr lang="ja-JP" altLang="en-US" b="0" i="0" u="none" strike="noStrike">
                <a:solidFill>
                  <a:srgbClr val="000000"/>
                </a:solidFill>
                <a:effectLst/>
              </a:rPr>
              <a:t>縦偏極成分は小角度放射では抑制されやすく、</a:t>
            </a:r>
            <a:r>
              <a:rPr lang="en" altLang="ja-JP" b="0" i="0" u="none" strike="noStrike" dirty="0">
                <a:solidFill>
                  <a:srgbClr val="000000"/>
                </a:solidFill>
                <a:effectLst/>
              </a:rPr>
              <a:t>transverse </a:t>
            </a:r>
            <a:r>
              <a:rPr lang="ja-JP" altLang="en-US" b="0" i="0" u="none" strike="noStrike">
                <a:solidFill>
                  <a:srgbClr val="000000"/>
                </a:solidFill>
                <a:effectLst/>
              </a:rPr>
              <a:t>が </a:t>
            </a:r>
            <a:r>
              <a:rPr lang="en" altLang="ja-JP" b="0" i="0" u="none" strike="noStrike" dirty="0">
                <a:solidFill>
                  <a:srgbClr val="000000"/>
                </a:solidFill>
                <a:effectLst/>
              </a:rPr>
              <a:t>forward </a:t>
            </a:r>
            <a:r>
              <a:rPr lang="ja-JP" altLang="en-US" b="0" i="0" u="none" strike="noStrike">
                <a:solidFill>
                  <a:srgbClr val="000000"/>
                </a:solidFill>
                <a:effectLst/>
              </a:rPr>
              <a:t>に強い。</a:t>
            </a:r>
          </a:p>
          <a:p>
            <a:pPr algn="l">
              <a:buFont typeface="Arial" panose="020B0604020202020204" pitchFamily="34" charset="0"/>
              <a:buChar char="•"/>
            </a:pPr>
            <a:r>
              <a:rPr lang="ja-JP" altLang="en-US" b="0" i="0" u="none" strike="noStrike">
                <a:solidFill>
                  <a:srgbClr val="000000"/>
                </a:solidFill>
                <a:effectLst/>
              </a:rPr>
              <a:t>結果的に、</a:t>
            </a:r>
            <a:r>
              <a:rPr lang="en" altLang="ja-JP" b="0" i="0" u="none" strike="noStrike" dirty="0" err="1">
                <a:solidFill>
                  <a:srgbClr val="000000"/>
                </a:solidFill>
                <a:effectLst/>
              </a:rPr>
              <a:t>kine</a:t>
            </a:r>
            <a:r>
              <a:rPr lang="ja-JP" altLang="en-US" b="0" i="0" u="none" strike="noStrike">
                <a:solidFill>
                  <a:srgbClr val="000000"/>
                </a:solidFill>
                <a:effectLst/>
              </a:rPr>
              <a:t>上も </a:t>
            </a:r>
            <a:r>
              <a:rPr lang="en" altLang="ja-JP" b="0" i="0" u="none" strike="noStrike" dirty="0">
                <a:solidFill>
                  <a:srgbClr val="000000"/>
                </a:solidFill>
                <a:effectLst/>
              </a:rPr>
              <a:t>ZT </a:t>
            </a:r>
            <a:r>
              <a:rPr lang="ja-JP" altLang="en-US" b="0" i="0" u="none" strike="noStrike">
                <a:solidFill>
                  <a:srgbClr val="000000"/>
                </a:solidFill>
                <a:effectLst/>
              </a:rPr>
              <a:t>寄与が </a:t>
            </a:r>
            <a:r>
              <a:rPr lang="en" altLang="ja-JP" b="0" i="0" u="none" strike="noStrike" dirty="0">
                <a:solidFill>
                  <a:srgbClr val="000000"/>
                </a:solidFill>
                <a:effectLst/>
              </a:rPr>
              <a:t>phase space </a:t>
            </a:r>
            <a:r>
              <a:rPr lang="ja-JP" altLang="en-US" b="0" i="0" u="none" strike="noStrike">
                <a:solidFill>
                  <a:srgbClr val="000000"/>
                </a:solidFill>
                <a:effectLst/>
              </a:rPr>
              <a:t>的に拡大する。</a:t>
            </a:r>
            <a:endParaRPr lang="en-US" altLang="ja-JP" b="0" i="0" u="none" strike="noStrike" dirty="0">
              <a:solidFill>
                <a:srgbClr val="000000"/>
              </a:solidFill>
              <a:effectLst/>
            </a:endParaRPr>
          </a:p>
          <a:p>
            <a:pPr algn="l"/>
            <a:r>
              <a:rPr lang="en-US" altLang="ja-JP" b="1" i="0" u="none" strike="noStrike" dirty="0">
                <a:solidFill>
                  <a:srgbClr val="000000"/>
                </a:solidFill>
                <a:effectLst/>
              </a:rPr>
              <a:t>(5) </a:t>
            </a:r>
            <a:r>
              <a:rPr lang="ja-JP" altLang="en-US" b="1" i="0" u="none" strike="noStrike">
                <a:solidFill>
                  <a:srgbClr val="000000"/>
                </a:solidFill>
                <a:effectLst/>
              </a:rPr>
              <a:t>実際の数値例（文献参考）</a:t>
            </a:r>
          </a:p>
          <a:p>
            <a:pPr algn="l"/>
            <a:r>
              <a:rPr lang="ja-JP" altLang="en-US" b="0" i="0" u="none" strike="noStrike">
                <a:solidFill>
                  <a:srgbClr val="000000"/>
                </a:solidFill>
                <a:effectLst/>
              </a:rPr>
              <a:t>文献（例：</a:t>
            </a:r>
            <a:r>
              <a:rPr lang="en" altLang="ja-JP" b="0" i="0" u="none" strike="noStrike" dirty="0" err="1">
                <a:solidFill>
                  <a:srgbClr val="000000"/>
                </a:solidFill>
                <a:effectLst/>
              </a:rPr>
              <a:t>Buarque</a:t>
            </a:r>
            <a:r>
              <a:rPr lang="en" altLang="ja-JP" b="0" i="0" u="none" strike="noStrike" dirty="0">
                <a:solidFill>
                  <a:srgbClr val="000000"/>
                </a:solidFill>
                <a:effectLst/>
              </a:rPr>
              <a:t> </a:t>
            </a:r>
            <a:r>
              <a:rPr lang="en" altLang="ja-JP" b="0" i="0" u="none" strike="noStrike" dirty="0" err="1">
                <a:solidFill>
                  <a:srgbClr val="000000"/>
                </a:solidFill>
                <a:effectLst/>
              </a:rPr>
              <a:t>Franzosi</a:t>
            </a:r>
            <a:r>
              <a:rPr lang="en" altLang="ja-JP" b="0" i="0" u="none" strike="noStrike" dirty="0">
                <a:solidFill>
                  <a:srgbClr val="000000"/>
                </a:solidFill>
                <a:effectLst/>
              </a:rPr>
              <a:t>, Zhang, </a:t>
            </a:r>
            <a:r>
              <a:rPr lang="en" altLang="ja-JP" b="0" i="1" u="none" strike="noStrike" dirty="0">
                <a:solidFill>
                  <a:srgbClr val="000000"/>
                </a:solidFill>
                <a:effectLst/>
              </a:rPr>
              <a:t>JHEP</a:t>
            </a:r>
            <a:r>
              <a:rPr lang="en" altLang="ja-JP" b="0" i="0" u="none" strike="noStrike" dirty="0">
                <a:solidFill>
                  <a:srgbClr val="000000"/>
                </a:solidFill>
                <a:effectLst/>
              </a:rPr>
              <a:t> 08 (2022) 255</a:t>
            </a:r>
            <a:r>
              <a:rPr lang="ja-JP" altLang="en" b="0" i="0" u="none" strike="noStrike">
                <a:solidFill>
                  <a:srgbClr val="000000"/>
                </a:solidFill>
                <a:effectLst/>
              </a:rPr>
              <a:t>）</a:t>
            </a:r>
            <a:r>
              <a:rPr lang="ja-JP" altLang="en-US" b="0" i="0" u="none" strike="noStrike">
                <a:solidFill>
                  <a:srgbClr val="000000"/>
                </a:solidFill>
                <a:effectLst/>
              </a:rPr>
              <a:t>などによると：</a:t>
            </a:r>
          </a:p>
          <a:p>
            <a:pPr algn="l">
              <a:buFont typeface="Arial" panose="020B0604020202020204" pitchFamily="34" charset="0"/>
              <a:buChar char="•"/>
            </a:pPr>
            <a:r>
              <a:rPr lang="ja-JP" altLang="en-US" b="0" i="0" u="none" strike="noStrike">
                <a:solidFill>
                  <a:srgbClr val="000000"/>
                </a:solidFill>
                <a:effectLst/>
              </a:rPr>
              <a:t>√</a:t>
            </a:r>
            <a:r>
              <a:rPr lang="en" altLang="ja-JP" b="0" i="0" u="none" strike="noStrike" dirty="0">
                <a:solidFill>
                  <a:srgbClr val="000000"/>
                </a:solidFill>
                <a:effectLst/>
              </a:rPr>
              <a:t>s = 1–10 </a:t>
            </a:r>
            <a:r>
              <a:rPr lang="en" altLang="ja-JP" b="0" i="0" u="none" strike="noStrike" dirty="0" err="1">
                <a:solidFill>
                  <a:srgbClr val="000000"/>
                </a:solidFill>
                <a:effectLst/>
              </a:rPr>
              <a:t>TeV</a:t>
            </a:r>
            <a:r>
              <a:rPr lang="en" altLang="ja-JP" b="0" i="0" u="none" strike="noStrike" dirty="0">
                <a:solidFill>
                  <a:srgbClr val="000000"/>
                </a:solidFill>
                <a:effectLst/>
              </a:rPr>
              <a:t> </a:t>
            </a:r>
            <a:r>
              <a:rPr lang="ja-JP" altLang="en-US" b="0" i="0" u="none" strike="noStrike">
                <a:solidFill>
                  <a:srgbClr val="000000"/>
                </a:solidFill>
                <a:effectLst/>
              </a:rPr>
              <a:t>の </a:t>
            </a:r>
            <a:r>
              <a:rPr lang="en" altLang="ja-JP" b="0" i="0" u="none" strike="noStrike" dirty="0">
                <a:solidFill>
                  <a:srgbClr val="000000"/>
                </a:solidFill>
                <a:effectLst/>
              </a:rPr>
              <a:t>muon collider </a:t>
            </a:r>
            <a:r>
              <a:rPr lang="ja-JP" altLang="en-US" b="0" i="0" u="none" strike="noStrike">
                <a:solidFill>
                  <a:srgbClr val="000000"/>
                </a:solidFill>
                <a:effectLst/>
              </a:rPr>
              <a:t>で </a:t>
            </a:r>
            <a:r>
              <a:rPr lang="el-GR" altLang="ja-JP" b="0" i="0" u="none" strike="noStrike" dirty="0" err="1">
                <a:solidFill>
                  <a:srgbClr val="000000"/>
                </a:solidFill>
                <a:effectLst/>
              </a:rPr>
              <a:t>νν</a:t>
            </a:r>
            <a:r>
              <a:rPr lang="en" altLang="ja-JP" b="0" i="0" u="none" strike="noStrike" dirty="0" err="1">
                <a:solidFill>
                  <a:srgbClr val="000000"/>
                </a:solidFill>
                <a:effectLst/>
              </a:rPr>
              <a:t>Zh</a:t>
            </a:r>
            <a:r>
              <a:rPr lang="el-GR" altLang="ja-JP" b="0" i="0" u="none" strike="noStrike" dirty="0" err="1">
                <a:solidFill>
                  <a:srgbClr val="000000"/>
                </a:solidFill>
                <a:effectLst/>
              </a:rPr>
              <a:t>νν</a:t>
            </a:r>
            <a:r>
              <a:rPr lang="en" altLang="ja-JP" b="0" i="0" u="none" strike="noStrike" dirty="0" err="1">
                <a:solidFill>
                  <a:srgbClr val="000000"/>
                </a:solidFill>
                <a:effectLst/>
              </a:rPr>
              <a:t>Zh</a:t>
            </a:r>
            <a:r>
              <a:rPr lang="en" altLang="ja-JP" b="0" i="0" u="none" strike="noStrike" dirty="0">
                <a:solidFill>
                  <a:srgbClr val="000000"/>
                </a:solidFill>
                <a:effectLst/>
              </a:rPr>
              <a:t> </a:t>
            </a:r>
            <a:r>
              <a:rPr lang="ja-JP" altLang="en-US" b="0" i="0" u="none" strike="noStrike">
                <a:solidFill>
                  <a:srgbClr val="000000"/>
                </a:solidFill>
                <a:effectLst/>
              </a:rPr>
              <a:t>を調べると、</a:t>
            </a:r>
            <a:br>
              <a:rPr lang="ja-JP" altLang="en-US" b="0" i="0" u="none" strike="noStrike">
                <a:solidFill>
                  <a:srgbClr val="000000"/>
                </a:solidFill>
                <a:effectLst/>
              </a:rPr>
            </a:br>
            <a:r>
              <a:rPr lang="en" altLang="ja-JP" b="0" i="0" u="none" strike="noStrike" dirty="0">
                <a:solidFill>
                  <a:srgbClr val="000000"/>
                </a:solidFill>
                <a:effectLst/>
              </a:rPr>
              <a:t>ZTZT​ </a:t>
            </a:r>
            <a:r>
              <a:rPr lang="ja-JP" altLang="en-US" b="0" i="0" u="none" strike="noStrike">
                <a:solidFill>
                  <a:srgbClr val="000000"/>
                </a:solidFill>
                <a:effectLst/>
              </a:rPr>
              <a:t>成分が全体の </a:t>
            </a:r>
            <a:r>
              <a:rPr lang="en-US" altLang="ja-JP" b="0" i="0" u="none" strike="noStrike" dirty="0">
                <a:solidFill>
                  <a:srgbClr val="000000"/>
                </a:solidFill>
                <a:effectLst/>
              </a:rPr>
              <a:t>80–90% </a:t>
            </a:r>
            <a:r>
              <a:rPr lang="ja-JP" altLang="en-US" b="0" i="0" u="none" strike="noStrike">
                <a:solidFill>
                  <a:srgbClr val="000000"/>
                </a:solidFill>
                <a:effectLst/>
              </a:rPr>
              <a:t>を占める。</a:t>
            </a:r>
          </a:p>
          <a:p>
            <a:pPr algn="l">
              <a:buFont typeface="Arial" panose="020B0604020202020204" pitchFamily="34" charset="0"/>
              <a:buChar char="•"/>
            </a:pPr>
            <a:r>
              <a:rPr lang="en" altLang="ja-JP" b="0" i="0" u="none" strike="noStrike" dirty="0">
                <a:solidFill>
                  <a:srgbClr val="000000"/>
                </a:solidFill>
                <a:effectLst/>
              </a:rPr>
              <a:t>ZLZL​ </a:t>
            </a:r>
            <a:r>
              <a:rPr lang="ja-JP" altLang="en-US" b="0" i="0" u="none" strike="noStrike">
                <a:solidFill>
                  <a:srgbClr val="000000"/>
                </a:solidFill>
                <a:effectLst/>
              </a:rPr>
              <a:t>は </a:t>
            </a:r>
            <a:r>
              <a:rPr lang="en" altLang="ja-JP" b="0" i="0" u="none" strike="noStrike" dirty="0">
                <a:solidFill>
                  <a:srgbClr val="000000"/>
                </a:solidFill>
                <a:effectLst/>
              </a:rPr>
              <a:t>forward region </a:t>
            </a:r>
            <a:r>
              <a:rPr lang="ja-JP" altLang="en-US" b="0" i="0" u="none" strike="noStrike">
                <a:solidFill>
                  <a:srgbClr val="000000"/>
                </a:solidFill>
                <a:effectLst/>
              </a:rPr>
              <a:t>で特に </a:t>
            </a:r>
            <a:r>
              <a:rPr lang="en" altLang="ja-JP" b="0" i="0" u="none" strike="noStrike" dirty="0">
                <a:solidFill>
                  <a:srgbClr val="000000"/>
                </a:solidFill>
                <a:effectLst/>
              </a:rPr>
              <a:t>suppressed</a:t>
            </a:r>
            <a:r>
              <a:rPr lang="ja-JP" altLang="en" b="0" i="0" u="none" strike="noStrike">
                <a:solidFill>
                  <a:srgbClr val="000000"/>
                </a:solidFill>
                <a:effectLst/>
              </a:rPr>
              <a:t>。</a:t>
            </a:r>
          </a:p>
          <a:p>
            <a:pPr algn="l">
              <a:buFont typeface="Arial" panose="020B0604020202020204" pitchFamily="34" charset="0"/>
              <a:buChar char="•"/>
            </a:pPr>
            <a:endParaRPr lang="ja-JP" altLang="en-US" b="0" i="0" u="none" strike="noStrike">
              <a:solidFill>
                <a:srgbClr val="000000"/>
              </a:solidFill>
              <a:effectLst/>
            </a:endParaRPr>
          </a:p>
          <a:p>
            <a:pPr algn="l"/>
            <a:endParaRPr lang="ja-JP" altLang="en-US" b="0" i="0" u="none" strike="noStrike">
              <a:solidFill>
                <a:srgbClr val="000000"/>
              </a:solidFill>
              <a:effectLst/>
            </a:endParaRPr>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12</a:t>
            </a:fld>
            <a:endParaRPr kumimoji="1" lang="ja-JP" altLang="en-US"/>
          </a:p>
        </p:txBody>
      </p:sp>
    </p:spTree>
    <p:extLst>
      <p:ext uri="{BB962C8B-B14F-4D97-AF65-F5344CB8AC3E}">
        <p14:creationId xmlns:p14="http://schemas.microsoft.com/office/powerpoint/2010/main" val="3056843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p>
          <a:p>
            <a:endParaRPr kumimoji="1" lang="en-US" altLang="ja-JP" dirty="0"/>
          </a:p>
          <a:p>
            <a:r>
              <a:rPr lang="en" altLang="ja-JP" b="0" i="0" u="none" strike="noStrike" dirty="0">
                <a:solidFill>
                  <a:srgbClr val="000000"/>
                </a:solidFill>
                <a:effectLst/>
                <a:latin typeface="-webkit-standard"/>
              </a:rPr>
              <a:t>t–u</a:t>
            </a:r>
            <a:r>
              <a:rPr lang="ja-JP" altLang="en-US" b="0" i="0" u="none" strike="noStrike">
                <a:solidFill>
                  <a:srgbClr val="000000"/>
                </a:solidFill>
                <a:effectLst/>
                <a:latin typeface="-webkit-standard"/>
              </a:rPr>
              <a:t>チャネル干渉によって中央で干渉が起こる」という原理自体は共通</a:t>
            </a:r>
            <a:endParaRPr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しかし、</a:t>
            </a:r>
            <a:r>
              <a:rPr kumimoji="1" lang="en-US" altLang="ja-JP" b="0" i="0" u="none" strike="noStrike" dirty="0" err="1">
                <a:solidFill>
                  <a:srgbClr val="000000"/>
                </a:solidFill>
                <a:effectLst/>
                <a:latin typeface="-webkit-standard"/>
              </a:rPr>
              <a:t>vvZ</a:t>
            </a:r>
            <a:r>
              <a:rPr kumimoji="1" lang="en-US" altLang="ja-JP" b="0" i="0" u="none" strike="noStrike" dirty="0">
                <a:solidFill>
                  <a:srgbClr val="000000"/>
                </a:solidFill>
                <a:effectLst/>
                <a:latin typeface="-webkit-standard"/>
              </a:rPr>
              <a:t>_{0}</a:t>
            </a:r>
            <a:r>
              <a:rPr kumimoji="1" lang="ja-JP" altLang="en-US" b="0" i="0" u="none" strike="noStrike">
                <a:solidFill>
                  <a:srgbClr val="000000"/>
                </a:solidFill>
                <a:effectLst/>
                <a:latin typeface="-webkit-standard"/>
              </a:rPr>
              <a:t>との違いは</a:t>
            </a:r>
            <a:endParaRPr kumimoji="1"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高エネルギー極限では、</a:t>
            </a:r>
            <a:r>
              <a:rPr lang="en" altLang="ja-JP" b="0" i="0" u="none" strike="noStrike" dirty="0" err="1">
                <a:solidFill>
                  <a:srgbClr val="000000"/>
                </a:solidFill>
                <a:effectLst/>
              </a:rPr>
              <a:t>WL,ZL,h</a:t>
            </a:r>
            <a:r>
              <a:rPr lang="en" altLang="ja-JP" b="0" i="0" u="none" strike="noStrike" dirty="0">
                <a:solidFill>
                  <a:srgbClr val="000000"/>
                </a:solidFill>
                <a:effectLst/>
                <a:latin typeface="-webkit-standard"/>
              </a:rPr>
              <a:t> </a:t>
            </a:r>
            <a:r>
              <a:rPr lang="ja-JP" altLang="en-US" b="0" i="0" u="none" strike="noStrike">
                <a:solidFill>
                  <a:srgbClr val="000000"/>
                </a:solidFill>
                <a:effectLst/>
                <a:latin typeface="-webkit-standard"/>
              </a:rPr>
              <a:t>はすべてゴールドストーンモードに対応するため、</a:t>
            </a:r>
            <a:br>
              <a:rPr lang="ja-JP" altLang="en-US"/>
            </a:br>
            <a:r>
              <a:rPr lang="ja-JP" altLang="en-US" b="0" i="0" u="none" strike="noStrike">
                <a:solidFill>
                  <a:srgbClr val="000000"/>
                </a:solidFill>
                <a:effectLst/>
                <a:latin typeface="-webkit-standard"/>
              </a:rPr>
              <a:t>相互作用が</a:t>
            </a:r>
            <a:r>
              <a:rPr lang="ja-JP" altLang="en-US" b="1" i="0" u="none" strike="noStrike">
                <a:solidFill>
                  <a:srgbClr val="000000"/>
                </a:solidFill>
                <a:effectLst/>
              </a:rPr>
              <a:t>スカラー場の散乱</a:t>
            </a:r>
            <a:r>
              <a:rPr lang="ja-JP" altLang="en-US" b="0" i="0" u="none" strike="noStrike">
                <a:solidFill>
                  <a:srgbClr val="000000"/>
                </a:solidFill>
                <a:effectLst/>
                <a:latin typeface="-webkit-standard"/>
              </a:rPr>
              <a:t>と等価になります：</a:t>
            </a:r>
            <a:endParaRPr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スカラー</a:t>
            </a:r>
            <a:r>
              <a:rPr lang="en-US" altLang="ja-JP" b="0" i="0" u="none" strike="noStrike" dirty="0">
                <a:solidFill>
                  <a:srgbClr val="000000"/>
                </a:solidFill>
                <a:effectLst/>
                <a:latin typeface="-webkit-standard"/>
              </a:rPr>
              <a:t>–</a:t>
            </a:r>
            <a:r>
              <a:rPr lang="ja-JP" altLang="en-US" b="0" i="0" u="none" strike="noStrike">
                <a:solidFill>
                  <a:srgbClr val="000000"/>
                </a:solidFill>
                <a:effectLst/>
                <a:latin typeface="-webkit-standard"/>
              </a:rPr>
              <a:t>スカラー散乱では角度依存が弱く、ほぼ等方的（</a:t>
            </a:r>
            <a:r>
              <a:rPr lang="en" altLang="ja-JP" b="0" i="0" u="none" strike="noStrike" dirty="0">
                <a:solidFill>
                  <a:srgbClr val="000000"/>
                </a:solidFill>
                <a:effectLst/>
                <a:latin typeface="-webkit-standard"/>
              </a:rPr>
              <a:t>isotropic</a:t>
            </a:r>
            <a:r>
              <a:rPr lang="ja-JP" altLang="en" b="0" i="0" u="none" strike="noStrike">
                <a:solidFill>
                  <a:srgbClr val="000000"/>
                </a:solidFill>
                <a:effectLst/>
                <a:latin typeface="-webkit-standard"/>
              </a:rPr>
              <a:t>）</a:t>
            </a:r>
            <a:r>
              <a:rPr lang="ja-JP" altLang="en-US" b="0" i="0" u="none" strike="noStrike">
                <a:solidFill>
                  <a:srgbClr val="000000"/>
                </a:solidFill>
                <a:effectLst/>
                <a:latin typeface="-webkit-standard"/>
              </a:rPr>
              <a:t>な分布になる。</a:t>
            </a:r>
            <a:endParaRPr lang="en-US" altLang="ja-JP" b="0" i="0" u="none" strike="noStrike" dirty="0">
              <a:solidFill>
                <a:srgbClr val="000000"/>
              </a:solidFill>
              <a:effectLst/>
              <a:latin typeface="-webkit-standard"/>
            </a:endParaRPr>
          </a:p>
          <a:p>
            <a:r>
              <a:rPr lang="en" altLang="ja-JP" dirty="0"/>
              <a:t>VBS</a:t>
            </a:r>
            <a:r>
              <a:rPr lang="ja-JP" altLang="en-US"/>
              <a:t>部分は、</a:t>
            </a:r>
            <a:br>
              <a:rPr lang="ja-JP" altLang="en-US"/>
            </a:br>
            <a:r>
              <a:rPr lang="ja-JP" altLang="en-US"/>
              <a:t>前方・後方にピークを作るような</a:t>
            </a:r>
            <a:r>
              <a:rPr lang="en" altLang="ja-JP" dirty="0"/>
              <a:t>W</a:t>
            </a:r>
            <a:r>
              <a:rPr lang="ja-JP" altLang="en-US"/>
              <a:t>放出の運動学的効果を</a:t>
            </a:r>
            <a:r>
              <a:rPr lang="ja-JP" altLang="en-US" b="1"/>
              <a:t>部分的に平均化</a:t>
            </a:r>
            <a:r>
              <a:rPr lang="ja-JP" altLang="en-US"/>
              <a:t>してしまう。</a:t>
            </a:r>
          </a:p>
          <a:p>
            <a:r>
              <a:rPr lang="ja-JP" altLang="en-US"/>
              <a:t>そのためラピディティ分布は「中央ピーク」ではなく、</a:t>
            </a:r>
            <a:r>
              <a:rPr lang="ja-JP" altLang="en-US" b="1"/>
              <a:t>なだらかで広い形</a:t>
            </a:r>
            <a:r>
              <a:rPr lang="ja-JP" altLang="en-US"/>
              <a:t>になる。</a:t>
            </a:r>
          </a:p>
          <a:p>
            <a:pPr algn="l"/>
            <a:r>
              <a:rPr lang="ja-JP" altLang="en-US" b="1" i="0" u="none" strike="noStrike">
                <a:solidFill>
                  <a:srgbClr val="000000"/>
                </a:solidFill>
                <a:effectLst/>
              </a:rPr>
              <a:t>要するに</a:t>
            </a:r>
          </a:p>
          <a:p>
            <a:r>
              <a:rPr lang="ja-JP" altLang="en-US"/>
              <a:t>原理的には </a:t>
            </a:r>
            <a:r>
              <a:rPr lang="en" altLang="ja-JP" dirty="0"/>
              <a:t>e⁻ </a:t>
            </a:r>
            <a:r>
              <a:rPr lang="el-GR" altLang="ja-JP" dirty="0"/>
              <a:t>μ⁺ → ν</a:t>
            </a:r>
            <a:r>
              <a:rPr lang="en" altLang="ja-JP" dirty="0"/>
              <a:t>ₑ </a:t>
            </a:r>
            <a:r>
              <a:rPr lang="el-GR" altLang="ja-JP" dirty="0" err="1"/>
              <a:t>ν̄_μ</a:t>
            </a:r>
            <a:r>
              <a:rPr lang="el-GR" altLang="ja-JP" dirty="0"/>
              <a:t> </a:t>
            </a:r>
            <a:r>
              <a:rPr lang="en" altLang="ja-JP" dirty="0"/>
              <a:t>Z⁰ </a:t>
            </a:r>
            <a:r>
              <a:rPr lang="ja-JP" altLang="en-US"/>
              <a:t>と同じく</a:t>
            </a:r>
            <a:br>
              <a:rPr lang="ja-JP" altLang="en-US"/>
            </a:br>
            <a:r>
              <a:rPr lang="en" altLang="ja-JP" dirty="0"/>
              <a:t>t</a:t>
            </a:r>
            <a:r>
              <a:rPr lang="ja-JP" altLang="en"/>
              <a:t>・</a:t>
            </a:r>
            <a:r>
              <a:rPr lang="en" altLang="ja-JP" dirty="0"/>
              <a:t>u</a:t>
            </a:r>
            <a:r>
              <a:rPr lang="ja-JP" altLang="en-US"/>
              <a:t>チャネル干渉を含む</a:t>
            </a:r>
            <a:r>
              <a:rPr lang="en" altLang="ja-JP" dirty="0"/>
              <a:t>VBS</a:t>
            </a:r>
            <a:r>
              <a:rPr lang="ja-JP" altLang="en-US"/>
              <a:t>過程だが、</a:t>
            </a:r>
            <a:br>
              <a:rPr lang="ja-JP" altLang="en-US"/>
            </a:br>
            <a:r>
              <a:rPr lang="ja-JP" altLang="en-US"/>
              <a:t>サブプロセス </a:t>
            </a:r>
            <a:r>
              <a:rPr lang="en" altLang="ja-JP" dirty="0"/>
              <a:t>W⁻W⁺→</a:t>
            </a:r>
            <a:r>
              <a:rPr lang="en" altLang="ja-JP" dirty="0" err="1"/>
              <a:t>Z⁰h</a:t>
            </a:r>
            <a:r>
              <a:rPr lang="en" altLang="ja-JP" dirty="0"/>
              <a:t> </a:t>
            </a:r>
            <a:r>
              <a:rPr lang="ja-JP" altLang="en-US"/>
              <a:t>がスカラー的で角度依存が弱いため、</a:t>
            </a:r>
            <a:br>
              <a:rPr lang="ja-JP" altLang="en-US"/>
            </a:br>
            <a:r>
              <a:rPr lang="ja-JP" altLang="en-US"/>
              <a:t>干渉効果が「中央に集中せず」等方的に広がる。</a:t>
            </a:r>
            <a:endParaRPr lang="en-US" altLang="ja-JP" dirty="0"/>
          </a:p>
          <a:p>
            <a:endParaRPr lang="en-US" altLang="ja-JP" dirty="0"/>
          </a:p>
          <a:p>
            <a:r>
              <a:rPr lang="en-US" altLang="ja-JP" dirty="0"/>
              <a:t>Z</a:t>
            </a:r>
            <a:r>
              <a:rPr lang="ja-JP" altLang="en-US"/>
              <a:t>がどの領域に飛ぶかが容易にわかる。つまり</a:t>
            </a:r>
            <a:r>
              <a:rPr lang="en-US" altLang="ja-JP" dirty="0"/>
              <a:t>Z</a:t>
            </a:r>
            <a:r>
              <a:rPr lang="ja-JP" altLang="en-US"/>
              <a:t>の特性、振る舞いを理解できる。</a:t>
            </a:r>
            <a:endParaRPr lang="en-US" altLang="ja-JP" dirty="0"/>
          </a:p>
          <a:p>
            <a:r>
              <a:rPr lang="en" altLang="ja-JP" b="0" i="0" u="none" strike="noStrike" dirty="0">
                <a:solidFill>
                  <a:srgbClr val="000000"/>
                </a:solidFill>
                <a:effectLst/>
                <a:latin typeface="-webkit-standard"/>
              </a:rPr>
              <a:t>s-wave</a:t>
            </a:r>
            <a:r>
              <a:rPr lang="ja-JP" altLang="en-US" b="0" i="0" u="none" strike="noStrike">
                <a:solidFill>
                  <a:srgbClr val="000000"/>
                </a:solidFill>
                <a:effectLst/>
                <a:latin typeface="-webkit-standard"/>
              </a:rPr>
              <a:t>は角度に依存しない（等方的）。従って </a:t>
            </a:r>
            <a:r>
              <a:rPr lang="en" altLang="ja-JP" b="0" i="0" u="none" strike="noStrike" dirty="0" err="1">
                <a:solidFill>
                  <a:srgbClr val="000000"/>
                </a:solidFill>
                <a:effectLst/>
                <a:latin typeface="-webkit-standard"/>
              </a:rPr>
              <a:t>Zh</a:t>
            </a:r>
            <a:r>
              <a:rPr lang="en" altLang="ja-JP" b="0" i="0" u="none" strike="noStrike" dirty="0">
                <a:solidFill>
                  <a:srgbClr val="000000"/>
                </a:solidFill>
                <a:effectLst/>
                <a:latin typeface="-webkit-standard"/>
              </a:rPr>
              <a:t> </a:t>
            </a:r>
            <a:r>
              <a:rPr lang="ja-JP" altLang="en-US" b="0" i="0" u="none" strike="noStrike">
                <a:solidFill>
                  <a:srgbClr val="000000"/>
                </a:solidFill>
                <a:effectLst/>
                <a:latin typeface="-webkit-standard"/>
              </a:rPr>
              <a:t>系が閾値付近で生成されると</a:t>
            </a:r>
            <a:r>
              <a:rPr lang="ja-JP" altLang="en-US" b="1" i="0" u="none" strike="noStrike">
                <a:solidFill>
                  <a:srgbClr val="000000"/>
                </a:solidFill>
                <a:effectLst/>
              </a:rPr>
              <a:t>等方分布</a:t>
            </a:r>
            <a:r>
              <a:rPr lang="ja-JP" altLang="en-US" b="0" i="0" u="none" strike="noStrike">
                <a:solidFill>
                  <a:srgbClr val="000000"/>
                </a:solidFill>
                <a:effectLst/>
                <a:latin typeface="-webkit-standard"/>
              </a:rPr>
              <a:t>になる。</a:t>
            </a:r>
            <a:endParaRPr lang="en-US" altLang="ja-JP" b="0" i="0" u="none" strike="noStrike" dirty="0">
              <a:solidFill>
                <a:srgbClr val="000000"/>
              </a:solidFill>
              <a:effectLst/>
              <a:latin typeface="-webkit-standard"/>
            </a:endParaRPr>
          </a:p>
          <a:p>
            <a:endParaRPr lang="en-US" altLang="ja-JP" b="0" i="0" u="none" strike="noStrike" dirty="0">
              <a:solidFill>
                <a:srgbClr val="000000"/>
              </a:solidFill>
              <a:effectLst/>
              <a:latin typeface="-webkit-standard"/>
            </a:endParaRPr>
          </a:p>
          <a:p>
            <a:pPr algn="l"/>
            <a:r>
              <a:rPr lang="ja-JP" altLang="en-US" b="1" i="0" u="none" strike="noStrike">
                <a:solidFill>
                  <a:srgbClr val="000000"/>
                </a:solidFill>
                <a:effectLst/>
              </a:rPr>
              <a:t>位相空間（</a:t>
            </a:r>
            <a:r>
              <a:rPr lang="en" altLang="ja-JP" b="1" i="0" u="none" strike="noStrike" dirty="0">
                <a:solidFill>
                  <a:srgbClr val="000000"/>
                </a:solidFill>
                <a:effectLst/>
              </a:rPr>
              <a:t>kinematics</a:t>
            </a:r>
            <a:r>
              <a:rPr lang="ja-JP" altLang="en" b="1" i="0" u="none" strike="noStrike">
                <a:solidFill>
                  <a:srgbClr val="000000"/>
                </a:solidFill>
                <a:effectLst/>
              </a:rPr>
              <a:t>）</a:t>
            </a:r>
            <a:r>
              <a:rPr lang="ja-JP" altLang="en-US" b="1" i="0" u="none" strike="noStrike">
                <a:solidFill>
                  <a:srgbClr val="000000"/>
                </a:solidFill>
                <a:effectLst/>
              </a:rPr>
              <a:t>が狭い：</a:t>
            </a:r>
            <a:r>
              <a:rPr lang="en" altLang="ja-JP" b="1" i="0" u="none" strike="noStrike" dirty="0">
                <a:solidFill>
                  <a:srgbClr val="000000"/>
                </a:solidFill>
                <a:effectLst/>
              </a:rPr>
              <a:t>boost</a:t>
            </a:r>
            <a:r>
              <a:rPr lang="ja-JP" altLang="en-US" b="1" i="0" u="none" strike="noStrike">
                <a:solidFill>
                  <a:srgbClr val="000000"/>
                </a:solidFill>
                <a:effectLst/>
              </a:rPr>
              <a:t>が小さい → ラピディティ幅が狭い</a:t>
            </a:r>
          </a:p>
          <a:p>
            <a:pPr algn="l"/>
            <a:r>
              <a:rPr lang="ja-JP" altLang="en-US" b="0" i="0" u="none" strike="noStrike">
                <a:solidFill>
                  <a:srgbClr val="000000"/>
                </a:solidFill>
                <a:effectLst/>
              </a:rPr>
              <a:t>低√</a:t>
            </a:r>
            <a:r>
              <a:rPr lang="en" altLang="ja-JP" b="0" i="0" u="none" strike="noStrike" dirty="0">
                <a:solidFill>
                  <a:srgbClr val="000000"/>
                </a:solidFill>
                <a:effectLst/>
              </a:rPr>
              <a:t>s</a:t>
            </a:r>
            <a:r>
              <a:rPr lang="ja-JP" altLang="en-US" b="0" i="0" u="none" strike="noStrike">
                <a:solidFill>
                  <a:srgbClr val="000000"/>
                </a:solidFill>
                <a:effectLst/>
              </a:rPr>
              <a:t>では </a:t>
            </a:r>
            <a:r>
              <a:rPr lang="en" altLang="ja-JP" b="0" i="0" u="none" strike="noStrike" dirty="0" err="1">
                <a:solidFill>
                  <a:srgbClr val="000000"/>
                </a:solidFill>
                <a:effectLst/>
              </a:rPr>
              <a:t>Zh</a:t>
            </a:r>
            <a:r>
              <a:rPr lang="en" altLang="ja-JP" b="0" i="0" u="none" strike="noStrike" dirty="0">
                <a:solidFill>
                  <a:srgbClr val="000000"/>
                </a:solidFill>
                <a:effectLst/>
              </a:rPr>
              <a:t> </a:t>
            </a:r>
            <a:r>
              <a:rPr lang="ja-JP" altLang="en-US" b="0" i="0" u="none" strike="noStrike">
                <a:solidFill>
                  <a:srgbClr val="000000"/>
                </a:solidFill>
                <a:effectLst/>
              </a:rPr>
              <a:t>系の総エネルギー余裕（</a:t>
            </a:r>
            <a:r>
              <a:rPr lang="en" altLang="ja-JP" b="0" i="0" u="none" strike="noStrike" dirty="0">
                <a:solidFill>
                  <a:srgbClr val="000000"/>
                </a:solidFill>
                <a:effectLst/>
              </a:rPr>
              <a:t>available kinetic energy</a:t>
            </a:r>
            <a:r>
              <a:rPr lang="ja-JP" altLang="en" b="0" i="0" u="none" strike="noStrike">
                <a:solidFill>
                  <a:srgbClr val="000000"/>
                </a:solidFill>
                <a:effectLst/>
              </a:rPr>
              <a:t>）</a:t>
            </a:r>
            <a:r>
              <a:rPr lang="ja-JP" altLang="en-US" b="0" i="0" u="none" strike="noStrike">
                <a:solidFill>
                  <a:srgbClr val="000000"/>
                </a:solidFill>
                <a:effectLst/>
              </a:rPr>
              <a:t>が小さく、生成粒子はあまり高速に飛ばない（小さなブースト）。</a:t>
            </a:r>
          </a:p>
          <a:p>
            <a:r>
              <a:rPr lang="ja-JP" altLang="en-US" b="0" i="0" u="none" strike="noStrike">
                <a:solidFill>
                  <a:srgbClr val="000000"/>
                </a:solidFill>
                <a:effectLst/>
                <a:latin typeface="-webkit-standard"/>
              </a:rPr>
              <a:t>結果：</a:t>
            </a:r>
            <a:r>
              <a:rPr lang="en" altLang="ja-JP" b="0" i="0" u="none" strike="noStrike" dirty="0">
                <a:solidFill>
                  <a:srgbClr val="000000"/>
                </a:solidFill>
                <a:effectLst/>
                <a:latin typeface="-webkit-standard"/>
              </a:rPr>
              <a:t>t-channel </a:t>
            </a:r>
            <a:r>
              <a:rPr lang="ja-JP" altLang="en-US" b="0" i="0" u="none" strike="noStrike">
                <a:solidFill>
                  <a:srgbClr val="000000"/>
                </a:solidFill>
                <a:effectLst/>
                <a:latin typeface="-webkit-standard"/>
              </a:rPr>
              <a:t>による小角散乱の寄与が小さく、等方性が保たれる。</a:t>
            </a:r>
            <a:endParaRPr lang="ja-JP" altLang="en-US"/>
          </a:p>
          <a:p>
            <a:endParaRPr kumimoji="1" lang="en-US" altLang="ja-JP" dirty="0"/>
          </a:p>
          <a:p>
            <a:r>
              <a:rPr lang="ja-JP" altLang="en-US"/>
              <a:t>低エネルギーでは </a:t>
            </a:r>
            <a:r>
              <a:rPr lang="en" altLang="ja-JP" dirty="0"/>
              <a:t>GBET </a:t>
            </a:r>
            <a:r>
              <a:rPr lang="ja-JP" altLang="en-US"/>
              <a:t>の近似は成り立たないため、縦偏極の「強力な増大」を期待できません。</a:t>
            </a:r>
          </a:p>
          <a:p>
            <a:r>
              <a:rPr lang="ja-JP" altLang="en-US"/>
              <a:t>さらに、低エネルギーでは横偏極／縦偏極の寄与比が大きく変わらず、特別にどちらかが</a:t>
            </a:r>
            <a:r>
              <a:rPr lang="en" altLang="ja-JP" dirty="0"/>
              <a:t>forward</a:t>
            </a:r>
            <a:r>
              <a:rPr lang="ja-JP" altLang="en-US"/>
              <a:t>を作る（＝角度依存を作る）状況になりにくい。</a:t>
            </a:r>
            <a:br>
              <a:rPr lang="ja-JP" altLang="en-US"/>
            </a:br>
            <a:r>
              <a:rPr lang="ja-JP" altLang="en-US"/>
              <a:t>→ 結果、偏極に由来する角度依存も弱く、等方性傾向になる。</a:t>
            </a:r>
          </a:p>
          <a:p>
            <a:endParaRPr kumimoji="1" lang="en-US" altLang="ja-JP" dirty="0"/>
          </a:p>
          <a:p>
            <a:r>
              <a:rPr lang="en" altLang="ja-JP" dirty="0"/>
              <a:t>collinear</a:t>
            </a:r>
            <a:r>
              <a:rPr lang="ja-JP" altLang="en"/>
              <a:t>（</a:t>
            </a:r>
            <a:r>
              <a:rPr lang="ja-JP" altLang="en-US"/>
              <a:t>小角）放射の強さは通常 ∼</a:t>
            </a:r>
            <a:r>
              <a:rPr lang="en" altLang="ja-JP" dirty="0"/>
              <a:t>log(E/m) </a:t>
            </a:r>
            <a:r>
              <a:rPr lang="ja-JP" altLang="en-US"/>
              <a:t>の増大を伴います（エネルギーが高いほどコロニアル効果が顕著）。</a:t>
            </a:r>
          </a:p>
          <a:p>
            <a:r>
              <a:rPr lang="ja-JP" altLang="en-US"/>
              <a:t>低エネルギーでは </a:t>
            </a:r>
            <a:r>
              <a:rPr lang="en" altLang="ja-JP" dirty="0"/>
              <a:t>log(E/m) </a:t>
            </a:r>
            <a:r>
              <a:rPr lang="ja-JP" altLang="en-US"/>
              <a:t>が小さいため、</a:t>
            </a:r>
            <a:r>
              <a:rPr lang="en" altLang="ja-JP" dirty="0"/>
              <a:t>ISR/FSR </a:t>
            </a:r>
            <a:r>
              <a:rPr lang="ja-JP" altLang="en-US"/>
              <a:t>による </a:t>
            </a:r>
            <a:r>
              <a:rPr lang="en" altLang="ja-JP" dirty="0"/>
              <a:t>forward peak </a:t>
            </a:r>
            <a:r>
              <a:rPr lang="ja-JP" altLang="en-US"/>
              <a:t>が弱い。</a:t>
            </a:r>
            <a:br>
              <a:rPr lang="ja-JP" altLang="en-US"/>
            </a:br>
            <a:r>
              <a:rPr lang="ja-JP" altLang="en-US"/>
              <a:t>→ </a:t>
            </a:r>
            <a:r>
              <a:rPr lang="en" altLang="ja-JP" dirty="0"/>
              <a:t>Z </a:t>
            </a:r>
            <a:r>
              <a:rPr lang="ja-JP" altLang="en-US"/>
              <a:t>の放射や</a:t>
            </a:r>
            <a:r>
              <a:rPr lang="en" altLang="ja-JP" dirty="0"/>
              <a:t>W</a:t>
            </a:r>
            <a:r>
              <a:rPr lang="ja-JP" altLang="en-US"/>
              <a:t>の放射が </a:t>
            </a:r>
            <a:r>
              <a:rPr lang="en" altLang="ja-JP" dirty="0"/>
              <a:t>collinear </a:t>
            </a:r>
            <a:r>
              <a:rPr lang="ja-JP" altLang="en-US"/>
              <a:t>に集まらず、等方に近い。</a:t>
            </a:r>
            <a:endParaRPr lang="en-US" altLang="ja-JP" dirty="0"/>
          </a:p>
          <a:p>
            <a:endParaRPr lang="en-US" altLang="ja-JP" dirty="0"/>
          </a:p>
          <a:p>
            <a:r>
              <a:rPr lang="ja-JP" altLang="en-US" b="1"/>
              <a:t>閾値近傍＝相対運動量小＝</a:t>
            </a:r>
            <a:r>
              <a:rPr lang="en" altLang="ja-JP" b="1" dirty="0"/>
              <a:t>s-wave</a:t>
            </a:r>
            <a:r>
              <a:rPr lang="ja-JP" altLang="en-US" b="1"/>
              <a:t>支配</a:t>
            </a:r>
            <a:r>
              <a:rPr lang="ja-JP" altLang="en-US"/>
              <a:t> → 等方的。</a:t>
            </a:r>
          </a:p>
          <a:p>
            <a:r>
              <a:rPr lang="en" altLang="ja-JP" b="1" dirty="0"/>
              <a:t>t-channel/</a:t>
            </a:r>
            <a:r>
              <a:rPr lang="en" altLang="ja-JP" b="1" dirty="0" err="1"/>
              <a:t>collnear</a:t>
            </a:r>
            <a:r>
              <a:rPr lang="ja-JP" altLang="en-US" b="1"/>
              <a:t>強化は高エネルギーで顕著</a:t>
            </a:r>
            <a:r>
              <a:rPr lang="ja-JP" altLang="en-US"/>
              <a:t> → </a:t>
            </a:r>
            <a:r>
              <a:rPr lang="en" altLang="ja-JP" dirty="0"/>
              <a:t>forward peak</a:t>
            </a:r>
            <a:r>
              <a:rPr lang="ja-JP" altLang="en"/>
              <a:t>。</a:t>
            </a:r>
          </a:p>
          <a:p>
            <a:r>
              <a:rPr lang="ja-JP" altLang="en-US" b="1"/>
              <a:t>偏極効果（</a:t>
            </a:r>
            <a:r>
              <a:rPr lang="en" altLang="ja-JP" b="1" dirty="0"/>
              <a:t>GBET</a:t>
            </a:r>
            <a:r>
              <a:rPr lang="ja-JP" altLang="en-US" b="1"/>
              <a:t>等）は高</a:t>
            </a:r>
            <a:r>
              <a:rPr lang="en" altLang="ja-JP" b="1" dirty="0"/>
              <a:t>E</a:t>
            </a:r>
            <a:r>
              <a:rPr lang="ja-JP" altLang="en-US" b="1"/>
              <a:t>で効く</a:t>
            </a:r>
            <a:r>
              <a:rPr lang="ja-JP" altLang="en-US"/>
              <a:t>が、低</a:t>
            </a:r>
            <a:r>
              <a:rPr lang="en" altLang="ja-JP" dirty="0"/>
              <a:t>E</a:t>
            </a:r>
            <a:r>
              <a:rPr lang="ja-JP" altLang="en-US"/>
              <a:t>では適用外。</a:t>
            </a:r>
          </a:p>
          <a:p>
            <a:r>
              <a:rPr lang="en" altLang="ja-JP" b="1" dirty="0"/>
              <a:t>ISR/FSR</a:t>
            </a:r>
            <a:r>
              <a:rPr lang="ja-JP" altLang="en-US" b="1"/>
              <a:t>のコロニアル増大も高</a:t>
            </a:r>
            <a:r>
              <a:rPr lang="en" altLang="ja-JP" b="1" dirty="0"/>
              <a:t>E</a:t>
            </a:r>
            <a:r>
              <a:rPr lang="ja-JP" altLang="en-US" b="1"/>
              <a:t>で顕著</a:t>
            </a:r>
            <a:r>
              <a:rPr lang="ja-JP" altLang="en-US"/>
              <a:t> → 低</a:t>
            </a:r>
            <a:r>
              <a:rPr lang="en" altLang="ja-JP" dirty="0"/>
              <a:t>E</a:t>
            </a:r>
            <a:r>
              <a:rPr lang="ja-JP" altLang="en-US"/>
              <a:t>では抑制される。</a:t>
            </a:r>
          </a:p>
          <a:p>
            <a:endParaRPr lang="ja-JP" altLang="en-US"/>
          </a:p>
          <a:p>
            <a:endParaRPr kumimoji="1" lang="en-US" altLang="ja-JP" dirty="0"/>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13</a:t>
            </a:fld>
            <a:endParaRPr kumimoji="1" lang="ja-JP" altLang="en-US"/>
          </a:p>
        </p:txBody>
      </p:sp>
    </p:spTree>
    <p:extLst>
      <p:ext uri="{BB962C8B-B14F-4D97-AF65-F5344CB8AC3E}">
        <p14:creationId xmlns:p14="http://schemas.microsoft.com/office/powerpoint/2010/main" val="17895527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i="0" u="none" strike="noStrike" dirty="0">
                <a:solidFill>
                  <a:srgbClr val="000000"/>
                </a:solidFill>
                <a:effectLst/>
                <a:latin typeface="-webkit-standard"/>
              </a:rPr>
              <a:t>In this process, the </a:t>
            </a:r>
            <a:r>
              <a:rPr lang="en" altLang="ja-JP" b="0" i="0" u="none" strike="noStrike" dirty="0">
                <a:solidFill>
                  <a:srgbClr val="000000"/>
                </a:solidFill>
                <a:effectLst/>
              </a:rPr>
              <a:t>Z</a:t>
            </a:r>
            <a:r>
              <a:rPr lang="en" altLang="ja-JP" b="0" i="0" u="none" strike="noStrike" dirty="0">
                <a:solidFill>
                  <a:srgbClr val="000000"/>
                </a:solidFill>
                <a:effectLst/>
                <a:latin typeface="-webkit-standard"/>
              </a:rPr>
              <a:t> is mainly emitted collinearly from the initial leptons, leading to a forward-peaked rapidity distribution, while the Higgs, being massive and lacking collinear enhancement, is distributed more centrally.</a:t>
            </a:r>
          </a:p>
          <a:p>
            <a:r>
              <a:rPr lang="en" altLang="ja-JP" b="0" i="0" u="none" strike="noStrike" dirty="0">
                <a:solidFill>
                  <a:srgbClr val="000000"/>
                </a:solidFill>
                <a:effectLst/>
                <a:latin typeface="-webkit-standard"/>
              </a:rPr>
              <a:t>Z emission does not peak entirely in the forward region, since its mass cuts off the collinear divergence and the longitudinal component experiences destructive interference, leading to a slightly more central distribution than naive ISR expectations.</a:t>
            </a:r>
          </a:p>
          <a:p>
            <a:endParaRPr kumimoji="1" lang="en" altLang="ja-JP" b="0" i="0" u="none" strike="noStrike" dirty="0">
              <a:solidFill>
                <a:srgbClr val="000000"/>
              </a:solidFill>
              <a:effectLst/>
              <a:latin typeface="-webkit-standard"/>
            </a:endParaRPr>
          </a:p>
          <a:p>
            <a:r>
              <a:rPr lang="en-US" altLang="ja-JP" sz="1200" dirty="0"/>
              <a:t>In y(h)?</a:t>
            </a:r>
          </a:p>
          <a:p>
            <a:r>
              <a:rPr lang="ja-JP" altLang="en-US" sz="1200"/>
              <a:t>　・</a:t>
            </a:r>
            <a:r>
              <a:rPr lang="en" altLang="ja-JP" sz="1200" dirty="0"/>
              <a:t>Since the Higgs is often produced as </a:t>
            </a:r>
            <a:r>
              <a:rPr lang="ja-JP" altLang="en-US" sz="1200"/>
              <a:t>　　　</a:t>
            </a:r>
            <a:endParaRPr lang="en-US" altLang="ja-JP" sz="1200" dirty="0"/>
          </a:p>
          <a:p>
            <a:r>
              <a:rPr lang="ja-JP" altLang="en-US" sz="1200"/>
              <a:t>　　</a:t>
            </a:r>
            <a:r>
              <a:rPr lang="en" altLang="ja-JP" sz="1200" dirty="0"/>
              <a:t>part of a </a:t>
            </a:r>
            <a:r>
              <a:rPr lang="en" altLang="ja-JP" sz="1200" dirty="0" err="1"/>
              <a:t>Zh</a:t>
            </a:r>
            <a:r>
              <a:rPr lang="en" altLang="ja-JP" sz="1200" dirty="0"/>
              <a:t> system or via gauge </a:t>
            </a:r>
          </a:p>
          <a:p>
            <a:r>
              <a:rPr lang="ja-JP" altLang="en-US" sz="1200"/>
              <a:t>　　</a:t>
            </a:r>
            <a:r>
              <a:rPr lang="en" altLang="ja-JP" sz="1200" dirty="0"/>
              <a:t>couplings, it does not receive collinear </a:t>
            </a:r>
          </a:p>
          <a:p>
            <a:r>
              <a:rPr lang="ja-JP" altLang="en-US" sz="1200"/>
              <a:t>　　</a:t>
            </a:r>
            <a:r>
              <a:rPr lang="en" altLang="ja-JP" sz="1200" dirty="0"/>
              <a:t>enhancement and thus tends to be </a:t>
            </a:r>
          </a:p>
          <a:p>
            <a:r>
              <a:rPr lang="ja-JP" altLang="en-US" sz="1200"/>
              <a:t>　　</a:t>
            </a:r>
            <a:r>
              <a:rPr lang="en" altLang="ja-JP" sz="1200" dirty="0"/>
              <a:t>emitted more </a:t>
            </a:r>
            <a:r>
              <a:rPr lang="en" altLang="ja-JP" sz="1200" dirty="0" err="1"/>
              <a:t>isotropically</a:t>
            </a:r>
            <a:r>
              <a:rPr lang="en" altLang="ja-JP" sz="1200" dirty="0"/>
              <a:t>, leading to a </a:t>
            </a:r>
          </a:p>
          <a:p>
            <a:r>
              <a:rPr lang="ja-JP" altLang="en-US" sz="1200"/>
              <a:t>　　</a:t>
            </a:r>
            <a:r>
              <a:rPr lang="en" altLang="ja-JP" sz="1200" dirty="0"/>
              <a:t>central rapidity distribution.</a:t>
            </a:r>
          </a:p>
          <a:p>
            <a:r>
              <a:rPr lang="ja-JP" altLang="en-US" sz="1200"/>
              <a:t>　・</a:t>
            </a:r>
            <a:r>
              <a:rPr lang="en" altLang="ja-JP" sz="1200" dirty="0"/>
              <a:t>(b) and (c) are swapped</a:t>
            </a:r>
            <a:r>
              <a:rPr lang="en-US" altLang="ja-JP" sz="1200" dirty="0"/>
              <a:t>.</a:t>
            </a:r>
            <a:endParaRPr lang="en" altLang="ja-JP" sz="1200" dirty="0"/>
          </a:p>
          <a:p>
            <a:r>
              <a:rPr lang="ja-JP" altLang="en-US" sz="1200"/>
              <a:t>　　→</a:t>
            </a:r>
            <a:r>
              <a:rPr lang="en" altLang="ja-JP" sz="1200" dirty="0"/>
              <a:t> boost effect.</a:t>
            </a:r>
          </a:p>
          <a:p>
            <a:endParaRPr lang="en" altLang="ja-JP" sz="1200" dirty="0"/>
          </a:p>
          <a:p>
            <a:r>
              <a:rPr lang="en" altLang="ja-JP" sz="1200" b="0" i="0" u="none" strike="noStrike" dirty="0">
                <a:solidFill>
                  <a:srgbClr val="000000"/>
                </a:solidFill>
                <a:effectLst/>
                <a:latin typeface="+mn-ea"/>
              </a:rPr>
              <a:t>In the FD gauge, such kinematical features are well described; in particular, it becomes clear which diagrams dominate in specific regions of phase space.</a:t>
            </a:r>
            <a:endParaRPr lang="en-US" altLang="ja-JP" sz="1200" dirty="0">
              <a:latin typeface="+mn-ea"/>
            </a:endParaRPr>
          </a:p>
          <a:p>
            <a:endParaRPr kumimoji="1" lang="en-US" altLang="ja-JP" dirty="0"/>
          </a:p>
          <a:p>
            <a:r>
              <a:rPr lang="en-US" altLang="ja-JP" dirty="0" err="1"/>
              <a:t>vvZ</a:t>
            </a:r>
            <a:r>
              <a:rPr lang="en-US" altLang="ja-JP" dirty="0"/>
              <a:t>{0}</a:t>
            </a:r>
            <a:r>
              <a:rPr lang="ja-JP" altLang="en-US"/>
              <a:t>の時は終状態</a:t>
            </a:r>
            <a:r>
              <a:rPr lang="en" altLang="ja-JP" dirty="0"/>
              <a:t>Z₀</a:t>
            </a:r>
            <a:r>
              <a:rPr lang="ja-JP" altLang="en-US"/>
              <a:t>が</a:t>
            </a:r>
            <a:r>
              <a:rPr lang="en" altLang="ja-JP" dirty="0"/>
              <a:t>W_L W_L → Z₀</a:t>
            </a:r>
            <a:r>
              <a:rPr lang="ja-JP" altLang="en"/>
              <a:t>（</a:t>
            </a:r>
            <a:r>
              <a:rPr lang="ja-JP" altLang="en-US"/>
              <a:t>スピン</a:t>
            </a:r>
            <a:r>
              <a:rPr lang="en-US" altLang="ja-JP" dirty="0"/>
              <a:t>1</a:t>
            </a:r>
            <a:r>
              <a:rPr lang="ja-JP" altLang="en-US"/>
              <a:t>の融合）で、</a:t>
            </a:r>
          </a:p>
          <a:p>
            <a:r>
              <a:rPr lang="en" altLang="ja-JP" dirty="0"/>
              <a:t>t</a:t>
            </a:r>
            <a:r>
              <a:rPr lang="ja-JP" altLang="en-US"/>
              <a:t>チャネルと</a:t>
            </a:r>
            <a:r>
              <a:rPr lang="en" altLang="ja-JP" dirty="0"/>
              <a:t>u</a:t>
            </a:r>
            <a:r>
              <a:rPr lang="ja-JP" altLang="en-US"/>
              <a:t>チャネルの振幅が</a:t>
            </a:r>
            <a:r>
              <a:rPr lang="ja-JP" altLang="en-US" b="1"/>
              <a:t>ほぼ等大</a:t>
            </a:r>
            <a:r>
              <a:rPr lang="ja-JP" altLang="en-US"/>
              <a:t>になり、</a:t>
            </a:r>
          </a:p>
          <a:p>
            <a:r>
              <a:rPr lang="ja-JP" altLang="en-US" b="1"/>
              <a:t>中央での干渉（</a:t>
            </a:r>
            <a:r>
              <a:rPr lang="en" altLang="ja-JP" b="1" dirty="0" err="1"/>
              <a:t>t×u</a:t>
            </a:r>
            <a:r>
              <a:rPr lang="ja-JP" altLang="en-US" b="1"/>
              <a:t>干渉）が強く、中央ピークを形成</a:t>
            </a:r>
            <a:r>
              <a:rPr lang="ja-JP" altLang="en-US"/>
              <a:t>していました。</a:t>
            </a:r>
            <a:endParaRPr lang="en-US" altLang="ja-JP" dirty="0"/>
          </a:p>
          <a:p>
            <a:endParaRPr lang="en-US" altLang="ja-JP" dirty="0"/>
          </a:p>
          <a:p>
            <a:r>
              <a:rPr lang="ja-JP" altLang="en-US"/>
              <a:t>しかし</a:t>
            </a:r>
            <a:r>
              <a:rPr lang="en-US" altLang="ja-JP" dirty="0" err="1"/>
              <a:t>vvZ</a:t>
            </a:r>
            <a:r>
              <a:rPr lang="en-US" altLang="ja-JP" dirty="0"/>
              <a:t>{0}h</a:t>
            </a:r>
            <a:r>
              <a:rPr lang="ja-JP" altLang="en-US"/>
              <a:t>の時は</a:t>
            </a:r>
            <a:endParaRPr lang="en-US" altLang="ja-JP" dirty="0"/>
          </a:p>
          <a:p>
            <a:pPr algn="l"/>
            <a:r>
              <a:rPr lang="ja-JP" altLang="en-US" b="0" i="0" u="none" strike="noStrike">
                <a:solidFill>
                  <a:srgbClr val="000000"/>
                </a:solidFill>
                <a:effectLst/>
              </a:rPr>
              <a:t>この過程は主に縦偏極の</a:t>
            </a:r>
            <a:r>
              <a:rPr lang="en" altLang="ja-JP" b="0" i="0" u="none" strike="noStrike" dirty="0">
                <a:solidFill>
                  <a:srgbClr val="000000"/>
                </a:solidFill>
                <a:effectLst/>
              </a:rPr>
              <a:t>W_L</a:t>
            </a:r>
            <a:r>
              <a:rPr lang="ja-JP" altLang="en-US" b="0" i="0" u="none" strike="noStrike">
                <a:solidFill>
                  <a:srgbClr val="000000"/>
                </a:solidFill>
                <a:effectLst/>
              </a:rPr>
              <a:t>が支配しますが、</a:t>
            </a:r>
            <a:br>
              <a:rPr lang="ja-JP" altLang="en-US" b="0" i="0" u="none" strike="noStrike">
                <a:solidFill>
                  <a:srgbClr val="000000"/>
                </a:solidFill>
                <a:effectLst/>
              </a:rPr>
            </a:br>
            <a:r>
              <a:rPr lang="ja-JP" altLang="en-US" b="0" i="0" u="none" strike="noStrike">
                <a:solidFill>
                  <a:srgbClr val="000000"/>
                </a:solidFill>
                <a:effectLst/>
              </a:rPr>
              <a:t>最終状態が </a:t>
            </a:r>
            <a:r>
              <a:rPr lang="en" altLang="ja-JP" b="0" i="0" u="none" strike="noStrike" dirty="0">
                <a:solidFill>
                  <a:srgbClr val="000000"/>
                </a:solidFill>
                <a:effectLst/>
              </a:rPr>
              <a:t>Z₀ (spin-1) + h (spin-0) </a:t>
            </a:r>
            <a:r>
              <a:rPr lang="ja-JP" altLang="en-US" b="0" i="0" u="none" strike="noStrike">
                <a:solidFill>
                  <a:srgbClr val="000000"/>
                </a:solidFill>
                <a:effectLst/>
              </a:rPr>
              <a:t>なので、</a:t>
            </a:r>
          </a:p>
          <a:p>
            <a:pPr algn="l">
              <a:buFont typeface="Arial" panose="020B0604020202020204" pitchFamily="34" charset="0"/>
              <a:buChar char="•"/>
            </a:pPr>
            <a:r>
              <a:rPr lang="ja-JP" altLang="en-US" b="0" i="0" u="none" strike="noStrike">
                <a:solidFill>
                  <a:srgbClr val="000000"/>
                </a:solidFill>
                <a:effectLst/>
              </a:rPr>
              <a:t>スカラー的成分が混ざり、</a:t>
            </a:r>
          </a:p>
          <a:p>
            <a:pPr algn="l">
              <a:buFont typeface="Arial" panose="020B0604020202020204" pitchFamily="34" charset="0"/>
              <a:buChar char="•"/>
            </a:pPr>
            <a:r>
              <a:rPr lang="ja-JP" altLang="en-US" b="0" i="0" u="none" strike="noStrike">
                <a:solidFill>
                  <a:srgbClr val="000000"/>
                </a:solidFill>
                <a:effectLst/>
              </a:rPr>
              <a:t>散乱角依存がより**フラット（等方的）**になります。</a:t>
            </a:r>
          </a:p>
          <a:p>
            <a:pPr algn="l">
              <a:buFont typeface="Arial" panose="020B0604020202020204" pitchFamily="34" charset="0"/>
              <a:buChar char="•"/>
            </a:pPr>
            <a:r>
              <a:rPr lang="ja-JP" altLang="en-US" b="0" i="0" u="none" strike="noStrike">
                <a:solidFill>
                  <a:srgbClr val="000000"/>
                </a:solidFill>
                <a:effectLst/>
              </a:rPr>
              <a:t>さらに、</a:t>
            </a:r>
            <a:r>
              <a:rPr lang="en" altLang="ja-JP" b="0" i="0" u="none" strike="noStrike" dirty="0">
                <a:solidFill>
                  <a:srgbClr val="000000"/>
                </a:solidFill>
                <a:effectLst/>
              </a:rPr>
              <a:t>Z₀ </a:t>
            </a:r>
            <a:r>
              <a:rPr lang="ja-JP" altLang="en-US" b="0" i="0" u="none" strike="noStrike">
                <a:solidFill>
                  <a:srgbClr val="000000"/>
                </a:solidFill>
                <a:effectLst/>
              </a:rPr>
              <a:t>と </a:t>
            </a:r>
            <a:r>
              <a:rPr lang="en" altLang="ja-JP" b="0" i="0" u="none" strike="noStrike" dirty="0">
                <a:solidFill>
                  <a:srgbClr val="000000"/>
                </a:solidFill>
                <a:effectLst/>
              </a:rPr>
              <a:t>h </a:t>
            </a:r>
            <a:r>
              <a:rPr lang="ja-JP" altLang="en-US" b="0" i="0" u="none" strike="noStrike">
                <a:solidFill>
                  <a:srgbClr val="000000"/>
                </a:solidFill>
                <a:effectLst/>
              </a:rPr>
              <a:t>の運動量分配が変わるため、</a:t>
            </a:r>
            <a:br>
              <a:rPr lang="ja-JP" altLang="en-US" b="0" i="0" u="none" strike="noStrike">
                <a:solidFill>
                  <a:srgbClr val="000000"/>
                </a:solidFill>
                <a:effectLst/>
              </a:rPr>
            </a:br>
            <a:r>
              <a:rPr lang="en" altLang="ja-JP" b="1" i="0" u="none" strike="noStrike" dirty="0">
                <a:solidFill>
                  <a:srgbClr val="000000"/>
                </a:solidFill>
                <a:effectLst/>
              </a:rPr>
              <a:t>t–u</a:t>
            </a:r>
            <a:r>
              <a:rPr lang="ja-JP" altLang="en-US" b="1" i="0" u="none" strike="noStrike">
                <a:solidFill>
                  <a:srgbClr val="000000"/>
                </a:solidFill>
                <a:effectLst/>
              </a:rPr>
              <a:t>干渉が中央では打ち消し合いやすく</a:t>
            </a:r>
            <a:r>
              <a:rPr lang="ja-JP" altLang="en-US" b="0" i="0" u="none" strike="noStrike">
                <a:solidFill>
                  <a:srgbClr val="000000"/>
                </a:solidFill>
                <a:effectLst/>
              </a:rPr>
              <a:t>なる。</a:t>
            </a:r>
            <a:endParaRPr lang="en-US" altLang="ja-JP" b="0" i="0" u="none" strike="noStrike" dirty="0">
              <a:solidFill>
                <a:srgbClr val="000000"/>
              </a:solidFill>
              <a:effectLst/>
            </a:endParaRPr>
          </a:p>
          <a:p>
            <a:pPr algn="l"/>
            <a:r>
              <a:rPr lang="ja-JP" altLang="en-US" b="0" i="0" u="none" strike="noStrike">
                <a:solidFill>
                  <a:srgbClr val="000000"/>
                </a:solidFill>
                <a:effectLst/>
              </a:rPr>
              <a:t>高エネルギーでは仮想</a:t>
            </a:r>
            <a:r>
              <a:rPr lang="en" altLang="ja-JP" b="0" i="0" u="none" strike="noStrike" dirty="0">
                <a:solidFill>
                  <a:srgbClr val="000000"/>
                </a:solidFill>
                <a:effectLst/>
              </a:rPr>
              <a:t>W</a:t>
            </a:r>
            <a:r>
              <a:rPr lang="ja-JP" altLang="en-US" b="0" i="0" u="none" strike="noStrike">
                <a:solidFill>
                  <a:srgbClr val="000000"/>
                </a:solidFill>
                <a:effectLst/>
              </a:rPr>
              <a:t>の運動量がより </a:t>
            </a:r>
            <a:r>
              <a:rPr lang="en" altLang="ja-JP" b="0" i="0" u="none" strike="noStrike" dirty="0">
                <a:solidFill>
                  <a:srgbClr val="000000"/>
                </a:solidFill>
                <a:effectLst/>
              </a:rPr>
              <a:t>on-shell </a:t>
            </a:r>
            <a:r>
              <a:rPr lang="ja-JP" altLang="en-US" b="0" i="0" u="none" strike="noStrike">
                <a:solidFill>
                  <a:srgbClr val="000000"/>
                </a:solidFill>
                <a:effectLst/>
              </a:rPr>
              <a:t>に近づき、</a:t>
            </a:r>
            <a:br>
              <a:rPr lang="ja-JP" altLang="en-US" b="0" i="0" u="none" strike="noStrike">
                <a:solidFill>
                  <a:srgbClr val="000000"/>
                </a:solidFill>
                <a:effectLst/>
              </a:rPr>
            </a:br>
            <a:r>
              <a:rPr lang="ja-JP" altLang="en-US" b="0" i="0" u="none" strike="noStrike">
                <a:solidFill>
                  <a:srgbClr val="000000"/>
                </a:solidFill>
                <a:effectLst/>
              </a:rPr>
              <a:t>それぞれのチャネルが「独立」に寄与しやすくなります。</a:t>
            </a:r>
          </a:p>
          <a:p>
            <a:pPr algn="l"/>
            <a:r>
              <a:rPr lang="ja-JP" altLang="en-US" b="0" i="0" u="none" strike="noStrike">
                <a:solidFill>
                  <a:srgbClr val="000000"/>
                </a:solidFill>
                <a:effectLst/>
              </a:rPr>
              <a:t>→ つまり、</a:t>
            </a:r>
            <a:r>
              <a:rPr lang="en" altLang="ja-JP" b="0" i="0" u="none" strike="noStrike" dirty="0">
                <a:solidFill>
                  <a:srgbClr val="000000"/>
                </a:solidFill>
                <a:effectLst/>
              </a:rPr>
              <a:t>t </a:t>
            </a:r>
            <a:r>
              <a:rPr lang="ja-JP" altLang="en-US" b="0" i="0" u="none" strike="noStrike">
                <a:solidFill>
                  <a:srgbClr val="000000"/>
                </a:solidFill>
                <a:effectLst/>
              </a:rPr>
              <a:t>と </a:t>
            </a:r>
            <a:r>
              <a:rPr lang="en" altLang="ja-JP" b="0" i="0" u="none" strike="noStrike" dirty="0">
                <a:solidFill>
                  <a:srgbClr val="000000"/>
                </a:solidFill>
                <a:effectLst/>
              </a:rPr>
              <a:t>u </a:t>
            </a:r>
            <a:r>
              <a:rPr lang="ja-JP" altLang="en-US" b="0" i="0" u="none" strike="noStrike">
                <a:solidFill>
                  <a:srgbClr val="000000"/>
                </a:solidFill>
                <a:effectLst/>
              </a:rPr>
              <a:t>の干渉が中央で強く結合する領域が</a:t>
            </a:r>
            <a:r>
              <a:rPr lang="ja-JP" altLang="en-US" b="1" i="0" u="none" strike="noStrike">
                <a:solidFill>
                  <a:srgbClr val="000000"/>
                </a:solidFill>
                <a:effectLst/>
              </a:rPr>
              <a:t>減る</a:t>
            </a:r>
            <a:r>
              <a:rPr lang="ja-JP" altLang="en-US" b="0" i="0" u="none" strike="noStrike">
                <a:solidFill>
                  <a:srgbClr val="000000"/>
                </a:solidFill>
                <a:effectLst/>
              </a:rPr>
              <a:t>。</a:t>
            </a:r>
            <a:br>
              <a:rPr lang="ja-JP" altLang="en-US" b="0" i="0" u="none" strike="noStrike">
                <a:solidFill>
                  <a:srgbClr val="000000"/>
                </a:solidFill>
                <a:effectLst/>
              </a:rPr>
            </a:br>
            <a:r>
              <a:rPr lang="ja-JP" altLang="en-US" b="0" i="0" u="none" strike="noStrike">
                <a:solidFill>
                  <a:srgbClr val="000000"/>
                </a:solidFill>
                <a:effectLst/>
              </a:rPr>
              <a:t>これも中央ピークを抑える方向に働きます。</a:t>
            </a:r>
            <a:endParaRPr lang="en-US" altLang="ja-JP" b="0" i="0" u="none" strike="noStrike" dirty="0">
              <a:solidFill>
                <a:srgbClr val="000000"/>
              </a:solidFill>
              <a:effectLst/>
            </a:endParaRPr>
          </a:p>
          <a:p>
            <a:pPr algn="l"/>
            <a:endParaRPr lang="en-US" altLang="ja-JP" b="0" i="0" u="none" strike="noStrike" dirty="0">
              <a:solidFill>
                <a:srgbClr val="000000"/>
              </a:solidFill>
              <a:effectLst/>
            </a:endParaRPr>
          </a:p>
          <a:p>
            <a:pPr algn="l"/>
            <a:r>
              <a:rPr lang="en-US" altLang="ja-JP" b="0" i="0" u="none" strike="noStrike" dirty="0">
                <a:solidFill>
                  <a:srgbClr val="000000"/>
                </a:solidFill>
                <a:effectLst/>
              </a:rPr>
              <a:t>In y(h)</a:t>
            </a:r>
          </a:p>
          <a:p>
            <a:r>
              <a:rPr lang="ja-JP" altLang="en-US"/>
              <a:t>高エネルギーでは </a:t>
            </a:r>
            <a:r>
              <a:rPr lang="en" altLang="ja-JP" dirty="0"/>
              <a:t>WL,ZLWL​,ZL​ </a:t>
            </a:r>
            <a:r>
              <a:rPr lang="ja-JP" altLang="en-US"/>
              <a:t>はスカラー的に振る舞う</a:t>
            </a:r>
          </a:p>
          <a:p>
            <a:r>
              <a:rPr lang="en" altLang="ja-JP" dirty="0" err="1"/>
              <a:t>WLWL→ZhWL</a:t>
            </a:r>
            <a:r>
              <a:rPr lang="en" altLang="ja-JP" dirty="0"/>
              <a:t>​WL​→</a:t>
            </a:r>
            <a:r>
              <a:rPr lang="en" altLang="ja-JP" dirty="0" err="1"/>
              <a:t>Zh</a:t>
            </a:r>
            <a:r>
              <a:rPr lang="en" altLang="ja-JP" dirty="0"/>
              <a:t> </a:t>
            </a:r>
            <a:r>
              <a:rPr lang="ja-JP" altLang="en-US"/>
              <a:t>は</a:t>
            </a:r>
            <a:r>
              <a:rPr lang="ja-JP" altLang="en-US" b="1"/>
              <a:t>スカラー</a:t>
            </a:r>
            <a:r>
              <a:rPr lang="en-US" altLang="ja-JP" b="1" dirty="0"/>
              <a:t>–</a:t>
            </a:r>
            <a:r>
              <a:rPr lang="ja-JP" altLang="en-US" b="1"/>
              <a:t>スカラー散乱</a:t>
            </a:r>
            <a:r>
              <a:rPr lang="ja-JP" altLang="en-US"/>
              <a:t>に等価</a:t>
            </a:r>
          </a:p>
          <a:p>
            <a:r>
              <a:rPr lang="ja-JP" altLang="en-US"/>
              <a:t>スピン依存がないため角度分布が平坦</a:t>
            </a:r>
          </a:p>
          <a:p>
            <a:r>
              <a:rPr lang="ja-JP" altLang="en-US"/>
              <a:t>結果としてラピディティ分布も</a:t>
            </a:r>
            <a:r>
              <a:rPr lang="ja-JP" altLang="en-US" b="1"/>
              <a:t>等方的に広がる</a:t>
            </a:r>
            <a:endParaRPr lang="en-US" altLang="ja-JP" b="1" dirty="0"/>
          </a:p>
          <a:p>
            <a:endParaRPr lang="en-US" altLang="ja-JP" b="1" dirty="0"/>
          </a:p>
          <a:p>
            <a:r>
              <a:rPr lang="en-US" altLang="ja-JP" b="1" dirty="0"/>
              <a:t>In y(Z</a:t>
            </a:r>
            <a:r>
              <a:rPr lang="en-US" altLang="ja-JP" b="0" i="0" u="none" strike="noStrike" dirty="0">
                <a:solidFill>
                  <a:schemeClr val="tx1"/>
                </a:solidFill>
                <a:effectLst/>
              </a:rPr>
              <a:t>)</a:t>
            </a:r>
          </a:p>
          <a:p>
            <a:r>
              <a:rPr lang="en-US" altLang="ja-JP" b="0" i="0" u="none" strike="noStrike" dirty="0">
                <a:solidFill>
                  <a:schemeClr val="tx1"/>
                </a:solidFill>
                <a:effectLst/>
              </a:rPr>
              <a:t>1TeV</a:t>
            </a:r>
            <a:r>
              <a:rPr lang="ja-JP" altLang="en-US" b="0" i="0" u="none" strike="noStrike">
                <a:solidFill>
                  <a:schemeClr val="tx1"/>
                </a:solidFill>
                <a:effectLst/>
              </a:rPr>
              <a:t>の時は</a:t>
            </a:r>
            <a:r>
              <a:rPr lang="en-US" altLang="ja-JP" b="0" i="0" u="none" strike="noStrike" dirty="0">
                <a:solidFill>
                  <a:schemeClr val="tx1"/>
                </a:solidFill>
                <a:effectLst/>
              </a:rPr>
              <a:t>VBS</a:t>
            </a:r>
            <a:r>
              <a:rPr lang="ja-JP" altLang="en-US" b="0" i="0" u="none" strike="noStrike">
                <a:solidFill>
                  <a:schemeClr val="tx1"/>
                </a:solidFill>
                <a:effectLst/>
              </a:rPr>
              <a:t>は</a:t>
            </a:r>
            <a:r>
              <a:rPr lang="en-US" altLang="ja-JP" b="0" i="0" u="none" strike="noStrike" dirty="0">
                <a:solidFill>
                  <a:schemeClr val="tx1"/>
                </a:solidFill>
                <a:effectLst/>
              </a:rPr>
              <a:t>Flat</a:t>
            </a:r>
          </a:p>
          <a:p>
            <a:r>
              <a:rPr lang="en-US" altLang="ja-JP" b="0" i="0" u="none" strike="noStrike" dirty="0">
                <a:solidFill>
                  <a:schemeClr val="tx1"/>
                </a:solidFill>
                <a:effectLst/>
              </a:rPr>
              <a:t>30TeV</a:t>
            </a:r>
            <a:r>
              <a:rPr lang="ja-JP" altLang="en-US" b="0" i="0" u="none" strike="noStrike">
                <a:solidFill>
                  <a:schemeClr val="tx1"/>
                </a:solidFill>
                <a:effectLst/>
              </a:rPr>
              <a:t>になると</a:t>
            </a:r>
            <a:r>
              <a:rPr lang="en-US" altLang="ja-JP" b="0" i="0" u="none" strike="noStrike" dirty="0">
                <a:solidFill>
                  <a:schemeClr val="tx1"/>
                </a:solidFill>
                <a:effectLst/>
              </a:rPr>
              <a:t>VBS</a:t>
            </a:r>
            <a:r>
              <a:rPr lang="ja-JP" altLang="en-US" b="0" i="0" u="none" strike="noStrike">
                <a:solidFill>
                  <a:schemeClr val="tx1"/>
                </a:solidFill>
                <a:effectLst/>
              </a:rPr>
              <a:t>は多少</a:t>
            </a:r>
            <a:r>
              <a:rPr lang="en-US" altLang="ja-JP" b="0" i="0" u="none" strike="noStrike" dirty="0">
                <a:solidFill>
                  <a:schemeClr val="tx1"/>
                </a:solidFill>
                <a:effectLst/>
              </a:rPr>
              <a:t>forward/backward</a:t>
            </a:r>
            <a:r>
              <a:rPr lang="ja-JP" altLang="en-US" b="0" i="0" u="none" strike="noStrike">
                <a:solidFill>
                  <a:schemeClr val="tx1"/>
                </a:solidFill>
                <a:effectLst/>
              </a:rPr>
              <a:t>にピークを持っている</a:t>
            </a:r>
            <a:endParaRPr lang="en-US" altLang="ja-JP" b="0" i="0" u="none" strike="noStrike" dirty="0">
              <a:solidFill>
                <a:schemeClr val="tx1"/>
              </a:solidFill>
              <a:effectLst/>
            </a:endParaRPr>
          </a:p>
          <a:p>
            <a:r>
              <a:rPr lang="ja-JP" altLang="en-US" b="0" i="0" u="none" strike="noStrike">
                <a:solidFill>
                  <a:schemeClr val="tx1"/>
                </a:solidFill>
                <a:effectLst/>
              </a:rPr>
              <a:t>エネルギー増加でこうなるのはなぜ？</a:t>
            </a:r>
            <a:endParaRPr lang="en-US" altLang="ja-JP" b="0" i="0" u="none" strike="noStrike" dirty="0">
              <a:solidFill>
                <a:schemeClr val="tx1"/>
              </a:solidFill>
              <a:effectLst/>
            </a:endParaRPr>
          </a:p>
          <a:p>
            <a:r>
              <a:rPr lang="en-US" altLang="ja-JP" b="0" i="0" u="none" strike="noStrike" dirty="0">
                <a:solidFill>
                  <a:schemeClr val="tx1"/>
                </a:solidFill>
                <a:effectLst/>
              </a:rPr>
              <a:t>(b)</a:t>
            </a:r>
            <a:r>
              <a:rPr lang="ja-JP" altLang="en-US" b="0" i="0" u="none" strike="noStrike">
                <a:solidFill>
                  <a:schemeClr val="tx1"/>
                </a:solidFill>
                <a:effectLst/>
              </a:rPr>
              <a:t>と</a:t>
            </a:r>
            <a:r>
              <a:rPr lang="en-US" altLang="ja-JP" b="0" i="0" u="none" strike="noStrike" dirty="0">
                <a:solidFill>
                  <a:schemeClr val="tx1"/>
                </a:solidFill>
                <a:effectLst/>
              </a:rPr>
              <a:t>(c)</a:t>
            </a:r>
            <a:r>
              <a:rPr lang="ja-JP" altLang="en-US" b="0" i="0" u="none" strike="noStrike">
                <a:solidFill>
                  <a:schemeClr val="tx1"/>
                </a:solidFill>
                <a:effectLst/>
              </a:rPr>
              <a:t>のピークが増加するのはなぜ？</a:t>
            </a:r>
            <a:endParaRPr lang="en-US" altLang="ja-JP" b="0" i="0" u="none" strike="noStrike" dirty="0">
              <a:solidFill>
                <a:schemeClr val="tx1"/>
              </a:solidFill>
              <a:effectLst/>
            </a:endParaRPr>
          </a:p>
          <a:p>
            <a:pPr algn="l"/>
            <a:r>
              <a:rPr lang="ja-JP" altLang="en-US" b="1" i="0" u="none" strike="noStrike">
                <a:solidFill>
                  <a:srgbClr val="000000"/>
                </a:solidFill>
                <a:effectLst/>
              </a:rPr>
              <a:t>低エネルギー（</a:t>
            </a:r>
            <a:r>
              <a:rPr lang="en-US" altLang="ja-JP" b="1" i="0" u="none" strike="noStrike" dirty="0">
                <a:solidFill>
                  <a:srgbClr val="000000"/>
                </a:solidFill>
                <a:effectLst/>
              </a:rPr>
              <a:t>~1 </a:t>
            </a:r>
            <a:r>
              <a:rPr lang="en" altLang="ja-JP" b="1" i="0" u="none" strike="noStrike" dirty="0" err="1">
                <a:solidFill>
                  <a:srgbClr val="000000"/>
                </a:solidFill>
                <a:effectLst/>
              </a:rPr>
              <a:t>TeV</a:t>
            </a:r>
            <a:r>
              <a:rPr lang="ja-JP" altLang="en" b="1" i="0" u="none" strike="noStrike">
                <a:solidFill>
                  <a:srgbClr val="000000"/>
                </a:solidFill>
                <a:effectLst/>
              </a:rPr>
              <a:t>）</a:t>
            </a:r>
            <a:r>
              <a:rPr lang="ja-JP" altLang="en-US" b="1" i="0" u="none" strike="noStrike">
                <a:solidFill>
                  <a:srgbClr val="000000"/>
                </a:solidFill>
                <a:effectLst/>
              </a:rPr>
              <a:t>では</a:t>
            </a:r>
          </a:p>
          <a:p>
            <a:pPr algn="l">
              <a:buFont typeface="Arial" panose="020B0604020202020204" pitchFamily="34" charset="0"/>
              <a:buChar char="•"/>
            </a:pPr>
            <a:r>
              <a:rPr lang="en" altLang="ja-JP" b="0" i="0" u="none" strike="noStrike" dirty="0">
                <a:solidFill>
                  <a:srgbClr val="000000"/>
                </a:solidFill>
                <a:effectLst/>
              </a:rPr>
              <a:t>VBS</a:t>
            </a:r>
            <a:r>
              <a:rPr lang="ja-JP" altLang="en-US" b="0" i="0" u="none" strike="noStrike">
                <a:solidFill>
                  <a:srgbClr val="000000"/>
                </a:solidFill>
                <a:effectLst/>
              </a:rPr>
              <a:t>過程（</a:t>
            </a:r>
            <a:r>
              <a:rPr lang="en" altLang="ja-JP" b="0" i="0" u="none" strike="noStrike" dirty="0">
                <a:solidFill>
                  <a:srgbClr val="000000"/>
                </a:solidFill>
                <a:effectLst/>
              </a:rPr>
              <a:t>W⁻W⁺→</a:t>
            </a:r>
            <a:r>
              <a:rPr lang="en" altLang="ja-JP" b="0" i="0" u="none" strike="noStrike" dirty="0" err="1">
                <a:solidFill>
                  <a:srgbClr val="000000"/>
                </a:solidFill>
                <a:effectLst/>
              </a:rPr>
              <a:t>Zh</a:t>
            </a:r>
            <a:r>
              <a:rPr lang="ja-JP" altLang="en" b="0" i="0" u="none" strike="noStrike">
                <a:solidFill>
                  <a:srgbClr val="000000"/>
                </a:solidFill>
                <a:effectLst/>
              </a:rPr>
              <a:t>）</a:t>
            </a:r>
            <a:r>
              <a:rPr lang="ja-JP" altLang="en-US" b="0" i="0" u="none" strike="noStrike">
                <a:solidFill>
                  <a:srgbClr val="000000"/>
                </a:solidFill>
                <a:effectLst/>
              </a:rPr>
              <a:t>は、ほぼ </a:t>
            </a:r>
            <a:r>
              <a:rPr lang="en" altLang="ja-JP" b="0" i="0" u="none" strike="noStrike" dirty="0">
                <a:solidFill>
                  <a:srgbClr val="000000"/>
                </a:solidFill>
                <a:effectLst/>
              </a:rPr>
              <a:t>s-channel</a:t>
            </a:r>
            <a:r>
              <a:rPr lang="ja-JP" altLang="en-US" b="0" i="0" u="none" strike="noStrike">
                <a:solidFill>
                  <a:srgbClr val="000000"/>
                </a:solidFill>
                <a:effectLst/>
              </a:rPr>
              <a:t>的で「等方的」。</a:t>
            </a:r>
          </a:p>
          <a:p>
            <a:pPr algn="l">
              <a:buFont typeface="Arial" panose="020B0604020202020204" pitchFamily="34" charset="0"/>
              <a:buChar char="•"/>
            </a:pPr>
            <a:r>
              <a:rPr lang="en" altLang="ja-JP" b="0" i="0" u="none" strike="noStrike" dirty="0">
                <a:solidFill>
                  <a:srgbClr val="000000"/>
                </a:solidFill>
                <a:effectLst/>
              </a:rPr>
              <a:t>scattering angle </a:t>
            </a:r>
            <a:r>
              <a:rPr lang="el-GR" altLang="ja-JP" b="0" i="0" u="none" strike="noStrike" dirty="0">
                <a:solidFill>
                  <a:srgbClr val="000000"/>
                </a:solidFill>
                <a:effectLst/>
              </a:rPr>
              <a:t>θ_</a:t>
            </a:r>
            <a:r>
              <a:rPr lang="en" altLang="ja-JP" b="0" i="0" u="none" strike="noStrike" dirty="0">
                <a:solidFill>
                  <a:srgbClr val="000000"/>
                </a:solidFill>
                <a:effectLst/>
              </a:rPr>
              <a:t>Z </a:t>
            </a:r>
            <a:r>
              <a:rPr lang="ja-JP" altLang="en-US" b="0" i="0" u="none" strike="noStrike">
                <a:solidFill>
                  <a:srgbClr val="000000"/>
                </a:solidFill>
                <a:effectLst/>
              </a:rPr>
              <a:t>がほぼ </a:t>
            </a:r>
            <a:r>
              <a:rPr lang="en" altLang="ja-JP" b="0" i="0" u="none" strike="noStrike" dirty="0">
                <a:solidFill>
                  <a:srgbClr val="000000"/>
                </a:solidFill>
                <a:effectLst/>
              </a:rPr>
              <a:t>isotropic</a:t>
            </a:r>
            <a:r>
              <a:rPr lang="ja-JP" altLang="en" b="0" i="0" u="none" strike="noStrike">
                <a:solidFill>
                  <a:srgbClr val="000000"/>
                </a:solidFill>
                <a:effectLst/>
              </a:rPr>
              <a:t>（</a:t>
            </a:r>
            <a:r>
              <a:rPr lang="en" altLang="ja-JP" b="0" i="0" u="none" strike="noStrike" dirty="0">
                <a:solidFill>
                  <a:srgbClr val="000000"/>
                </a:solidFill>
                <a:effectLst/>
              </a:rPr>
              <a:t>|cos</a:t>
            </a:r>
            <a:r>
              <a:rPr lang="el-GR" altLang="ja-JP" b="0" i="0" u="none" strike="noStrike" dirty="0">
                <a:solidFill>
                  <a:srgbClr val="000000"/>
                </a:solidFill>
                <a:effectLst/>
              </a:rPr>
              <a:t>θ|</a:t>
            </a:r>
            <a:r>
              <a:rPr lang="ja-JP" altLang="en-US" b="0" i="0" u="none" strike="noStrike">
                <a:solidFill>
                  <a:srgbClr val="000000"/>
                </a:solidFill>
                <a:effectLst/>
              </a:rPr>
              <a:t>依存が弱い）。</a:t>
            </a:r>
          </a:p>
          <a:p>
            <a:pPr algn="l">
              <a:buFont typeface="Arial" panose="020B0604020202020204" pitchFamily="34" charset="0"/>
              <a:buChar char="•"/>
            </a:pPr>
            <a:r>
              <a:rPr lang="ja-JP" altLang="en-US" b="0" i="0" u="none" strike="noStrike">
                <a:solidFill>
                  <a:srgbClr val="000000"/>
                </a:solidFill>
                <a:effectLst/>
              </a:rPr>
              <a:t>ラピディティ分布 </a:t>
            </a:r>
            <a:r>
              <a:rPr lang="en" altLang="ja-JP" b="0" i="0" u="none" strike="noStrike" dirty="0">
                <a:solidFill>
                  <a:srgbClr val="000000"/>
                </a:solidFill>
                <a:effectLst/>
              </a:rPr>
              <a:t>d</a:t>
            </a:r>
            <a:r>
              <a:rPr lang="el-GR" altLang="ja-JP" b="0" i="0" u="none" strike="noStrike" dirty="0">
                <a:solidFill>
                  <a:srgbClr val="000000"/>
                </a:solidFill>
                <a:effectLst/>
              </a:rPr>
              <a:t>σ/</a:t>
            </a:r>
            <a:r>
              <a:rPr lang="en" altLang="ja-JP" b="0" i="0" u="none" strike="noStrike" dirty="0">
                <a:solidFill>
                  <a:srgbClr val="000000"/>
                </a:solidFill>
                <a:effectLst/>
              </a:rPr>
              <a:t>d</a:t>
            </a:r>
            <a:r>
              <a:rPr lang="el-GR" altLang="ja-JP" b="0" i="0" u="none" strike="noStrike" dirty="0">
                <a:solidFill>
                  <a:srgbClr val="000000"/>
                </a:solidFill>
                <a:effectLst/>
              </a:rPr>
              <a:t>η_</a:t>
            </a:r>
            <a:r>
              <a:rPr lang="en" altLang="ja-JP" b="0" i="0" u="none" strike="noStrike" dirty="0">
                <a:solidFill>
                  <a:srgbClr val="000000"/>
                </a:solidFill>
                <a:effectLst/>
              </a:rPr>
              <a:t>Z </a:t>
            </a:r>
            <a:r>
              <a:rPr lang="ja-JP" altLang="en-US" b="0" i="0" u="none" strike="noStrike">
                <a:solidFill>
                  <a:srgbClr val="000000"/>
                </a:solidFill>
                <a:effectLst/>
              </a:rPr>
              <a:t>は </a:t>
            </a:r>
            <a:r>
              <a:rPr lang="en" altLang="ja-JP" b="0" i="0" u="none" strike="noStrike" dirty="0">
                <a:solidFill>
                  <a:srgbClr val="000000"/>
                </a:solidFill>
                <a:effectLst/>
              </a:rPr>
              <a:t>flat </a:t>
            </a:r>
            <a:r>
              <a:rPr lang="ja-JP" altLang="en-US" b="0" i="0" u="none" strike="noStrike">
                <a:solidFill>
                  <a:srgbClr val="000000"/>
                </a:solidFill>
                <a:effectLst/>
              </a:rPr>
              <a:t>に近い。</a:t>
            </a:r>
            <a:endParaRPr lang="en-US" altLang="ja-JP" b="0" i="0" u="none" strike="noStrike" dirty="0">
              <a:solidFill>
                <a:srgbClr val="000000"/>
              </a:solidFill>
              <a:effectLst/>
            </a:endParaRPr>
          </a:p>
          <a:p>
            <a:pPr algn="l">
              <a:buFont typeface="Arial" panose="020B0604020202020204" pitchFamily="34" charset="0"/>
              <a:buChar char="•"/>
            </a:pPr>
            <a:endParaRPr lang="en-US" altLang="ja-JP" b="0" i="0" u="none" strike="noStrike" dirty="0">
              <a:solidFill>
                <a:srgbClr val="000000"/>
              </a:solidFill>
              <a:effectLst/>
            </a:endParaRPr>
          </a:p>
          <a:p>
            <a:pPr algn="l">
              <a:buFont typeface="Arial" panose="020B0604020202020204" pitchFamily="34" charset="0"/>
              <a:buChar char="•"/>
            </a:pPr>
            <a:r>
              <a:rPr lang="en-US" altLang="ja-JP" b="0" i="0" u="none" strike="noStrike" dirty="0">
                <a:solidFill>
                  <a:srgbClr val="000000"/>
                </a:solidFill>
                <a:effectLst/>
              </a:rPr>
              <a:t>30TeV</a:t>
            </a:r>
            <a:r>
              <a:rPr lang="ja-JP" altLang="en-US" b="0" i="0" u="none" strike="noStrike">
                <a:solidFill>
                  <a:srgbClr val="000000"/>
                </a:solidFill>
                <a:effectLst/>
              </a:rPr>
              <a:t>では</a:t>
            </a:r>
          </a:p>
          <a:p>
            <a:pPr algn="l"/>
            <a:r>
              <a:rPr lang="en" altLang="ja-JP" b="1" i="0" u="none" strike="noStrike" dirty="0">
                <a:solidFill>
                  <a:srgbClr val="000000"/>
                </a:solidFill>
                <a:effectLst/>
              </a:rPr>
              <a:t>(1) t-channel</a:t>
            </a:r>
            <a:r>
              <a:rPr lang="ja-JP" altLang="en-US" b="1" i="0" u="none" strike="noStrike">
                <a:solidFill>
                  <a:srgbClr val="000000"/>
                </a:solidFill>
                <a:effectLst/>
              </a:rPr>
              <a:t>伝播子による </a:t>
            </a:r>
            <a:r>
              <a:rPr lang="en" altLang="ja-JP" b="1" i="0" u="none" strike="noStrike" dirty="0">
                <a:solidFill>
                  <a:srgbClr val="000000"/>
                </a:solidFill>
                <a:effectLst/>
              </a:rPr>
              <a:t>forward enhancement</a:t>
            </a:r>
          </a:p>
          <a:p>
            <a:pPr algn="l">
              <a:buFont typeface="Arial" panose="020B0604020202020204" pitchFamily="34" charset="0"/>
              <a:buChar char="•"/>
            </a:pPr>
            <a:r>
              <a:rPr lang="en" altLang="ja-JP" b="0" i="0" u="none" strike="noStrike" dirty="0">
                <a:solidFill>
                  <a:srgbClr val="000000"/>
                </a:solidFill>
                <a:effectLst/>
              </a:rPr>
              <a:t>VBS </a:t>
            </a:r>
            <a:r>
              <a:rPr lang="ja-JP" altLang="en-US" b="0" i="0" u="none" strike="noStrike">
                <a:solidFill>
                  <a:srgbClr val="000000"/>
                </a:solidFill>
                <a:effectLst/>
              </a:rPr>
              <a:t>は高エネルギーになると </a:t>
            </a:r>
            <a:r>
              <a:rPr lang="en" altLang="ja-JP" b="0" i="0" u="none" strike="noStrike" dirty="0">
                <a:solidFill>
                  <a:srgbClr val="000000"/>
                </a:solidFill>
                <a:effectLst/>
              </a:rPr>
              <a:t>t-channel diagram </a:t>
            </a:r>
            <a:r>
              <a:rPr lang="ja-JP" altLang="en-US" b="0" i="0" u="none" strike="noStrike">
                <a:solidFill>
                  <a:srgbClr val="000000"/>
                </a:solidFill>
                <a:effectLst/>
              </a:rPr>
              <a:t>が支配的になります。</a:t>
            </a:r>
          </a:p>
          <a:p>
            <a:pPr algn="l">
              <a:buFont typeface="Arial" panose="020B0604020202020204" pitchFamily="34" charset="0"/>
              <a:buChar char="•"/>
            </a:pPr>
            <a:r>
              <a:rPr lang="en" altLang="ja-JP" b="0" i="0" u="none" strike="noStrike" dirty="0">
                <a:solidFill>
                  <a:srgbClr val="000000"/>
                </a:solidFill>
                <a:effectLst/>
              </a:rPr>
              <a:t>t-channel </a:t>
            </a:r>
            <a:r>
              <a:rPr lang="ja-JP" altLang="en-US" b="0" i="0" u="none" strike="noStrike">
                <a:solidFill>
                  <a:srgbClr val="000000"/>
                </a:solidFill>
                <a:effectLst/>
              </a:rPr>
              <a:t>プロパゲータ ∼</a:t>
            </a:r>
            <a:r>
              <a:rPr lang="en-US" altLang="ja-JP" b="0" i="0" u="none" strike="noStrike" dirty="0">
                <a:solidFill>
                  <a:srgbClr val="000000"/>
                </a:solidFill>
                <a:effectLst/>
              </a:rPr>
              <a:t>1/</a:t>
            </a:r>
            <a:r>
              <a:rPr lang="en" altLang="ja-JP" b="0" i="0" u="none" strike="noStrike" dirty="0">
                <a:solidFill>
                  <a:srgbClr val="000000"/>
                </a:solidFill>
                <a:effectLst/>
              </a:rPr>
              <a:t>t2∼1/t2 → forward (|t|</a:t>
            </a:r>
            <a:r>
              <a:rPr lang="ja-JP" altLang="en-US" b="0" i="0" u="none" strike="noStrike">
                <a:solidFill>
                  <a:srgbClr val="000000"/>
                </a:solidFill>
                <a:effectLst/>
              </a:rPr>
              <a:t>小</a:t>
            </a:r>
            <a:r>
              <a:rPr lang="en-US" altLang="ja-JP" b="0" i="0" u="none" strike="noStrike" dirty="0">
                <a:solidFill>
                  <a:srgbClr val="000000"/>
                </a:solidFill>
                <a:effectLst/>
              </a:rPr>
              <a:t>) </a:t>
            </a:r>
            <a:r>
              <a:rPr lang="ja-JP" altLang="en-US" b="0" i="0" u="none" strike="noStrike">
                <a:solidFill>
                  <a:srgbClr val="000000"/>
                </a:solidFill>
                <a:effectLst/>
              </a:rPr>
              <a:t>で大きくなる。</a:t>
            </a:r>
          </a:p>
          <a:p>
            <a:pPr algn="l">
              <a:buFont typeface="Arial" panose="020B0604020202020204" pitchFamily="34" charset="0"/>
              <a:buChar char="•"/>
            </a:pPr>
            <a:r>
              <a:rPr lang="ja-JP" altLang="en-US" b="0" i="0" u="none" strike="noStrike">
                <a:solidFill>
                  <a:srgbClr val="000000"/>
                </a:solidFill>
                <a:effectLst/>
              </a:rPr>
              <a:t>結果、</a:t>
            </a:r>
            <a:r>
              <a:rPr lang="en" altLang="ja-JP" b="0" i="0" u="none" strike="noStrike" dirty="0">
                <a:solidFill>
                  <a:srgbClr val="000000"/>
                </a:solidFill>
                <a:effectLst/>
              </a:rPr>
              <a:t>Z</a:t>
            </a:r>
            <a:r>
              <a:rPr lang="ja-JP" altLang="en-US" b="0" i="0" u="none" strike="noStrike">
                <a:solidFill>
                  <a:srgbClr val="000000"/>
                </a:solidFill>
                <a:effectLst/>
              </a:rPr>
              <a:t>や</a:t>
            </a:r>
            <a:r>
              <a:rPr lang="en" altLang="ja-JP" b="0" i="0" u="none" strike="noStrike" dirty="0">
                <a:solidFill>
                  <a:srgbClr val="000000"/>
                </a:solidFill>
                <a:effectLst/>
              </a:rPr>
              <a:t>h</a:t>
            </a:r>
            <a:r>
              <a:rPr lang="ja-JP" altLang="en-US" b="0" i="0" u="none" strike="noStrike">
                <a:solidFill>
                  <a:srgbClr val="000000"/>
                </a:solidFill>
                <a:effectLst/>
              </a:rPr>
              <a:t>が</a:t>
            </a:r>
            <a:r>
              <a:rPr lang="ja-JP" altLang="en-US" b="1" i="0" u="none" strike="noStrike">
                <a:solidFill>
                  <a:srgbClr val="000000"/>
                </a:solidFill>
                <a:effectLst/>
              </a:rPr>
              <a:t>入射ビーム方向に寄る</a:t>
            </a:r>
            <a:r>
              <a:rPr lang="ja-JP" altLang="en-US" b="0" i="0" u="none" strike="noStrike">
                <a:solidFill>
                  <a:srgbClr val="000000"/>
                </a:solidFill>
                <a:effectLst/>
              </a:rPr>
              <a:t>（</a:t>
            </a:r>
            <a:r>
              <a:rPr lang="en" altLang="ja-JP" b="0" i="0" u="none" strike="noStrike" dirty="0">
                <a:solidFill>
                  <a:srgbClr val="000000"/>
                </a:solidFill>
                <a:effectLst/>
              </a:rPr>
              <a:t>forward/backward</a:t>
            </a:r>
            <a:r>
              <a:rPr lang="ja-JP" altLang="en-US" b="0" i="0" u="none" strike="noStrike">
                <a:solidFill>
                  <a:srgbClr val="000000"/>
                </a:solidFill>
                <a:effectLst/>
              </a:rPr>
              <a:t>にピーク）。</a:t>
            </a:r>
          </a:p>
          <a:p>
            <a:endParaRPr lang="en-US" altLang="ja-JP" b="0" i="0" u="none" strike="noStrike" dirty="0">
              <a:solidFill>
                <a:schemeClr val="tx1"/>
              </a:solidFill>
              <a:effectLst/>
            </a:endParaRPr>
          </a:p>
          <a:p>
            <a:pPr algn="l"/>
            <a:r>
              <a:rPr lang="en" altLang="ja-JP" b="1" i="0" u="none" strike="noStrike" dirty="0">
                <a:solidFill>
                  <a:srgbClr val="000000"/>
                </a:solidFill>
                <a:effectLst/>
              </a:rPr>
              <a:t>(2) Longitudinal component</a:t>
            </a:r>
            <a:r>
              <a:rPr lang="ja-JP" altLang="en-US" b="1" i="0" u="none" strike="noStrike">
                <a:solidFill>
                  <a:srgbClr val="000000"/>
                </a:solidFill>
                <a:effectLst/>
              </a:rPr>
              <a:t>の“</a:t>
            </a:r>
            <a:r>
              <a:rPr lang="en" altLang="ja-JP" b="1" i="0" u="none" strike="noStrike" dirty="0">
                <a:solidFill>
                  <a:srgbClr val="000000"/>
                </a:solidFill>
                <a:effectLst/>
              </a:rPr>
              <a:t>Sudakov suppression”</a:t>
            </a:r>
          </a:p>
          <a:p>
            <a:pPr algn="l">
              <a:buFont typeface="Arial" panose="020B0604020202020204" pitchFamily="34" charset="0"/>
              <a:buChar char="•"/>
            </a:pPr>
            <a:r>
              <a:rPr lang="ja-JP" altLang="en-US" b="0" i="0" u="none" strike="noStrike">
                <a:solidFill>
                  <a:srgbClr val="000000"/>
                </a:solidFill>
                <a:effectLst/>
              </a:rPr>
              <a:t>高エネルギーでは </a:t>
            </a:r>
            <a:r>
              <a:rPr lang="en" altLang="ja-JP" b="0" i="0" u="none" strike="noStrike" dirty="0">
                <a:solidFill>
                  <a:srgbClr val="000000"/>
                </a:solidFill>
                <a:effectLst/>
              </a:rPr>
              <a:t>EW Sudakov logarithm (~ </a:t>
            </a:r>
            <a:r>
              <a:rPr lang="el-GR" altLang="ja-JP" b="0" i="0" u="none" strike="noStrike" dirty="0">
                <a:solidFill>
                  <a:srgbClr val="000000"/>
                </a:solidFill>
                <a:effectLst/>
              </a:rPr>
              <a:t>α </a:t>
            </a:r>
            <a:r>
              <a:rPr lang="en" altLang="ja-JP" b="0" i="0" u="none" strike="noStrike" dirty="0">
                <a:solidFill>
                  <a:srgbClr val="000000"/>
                </a:solidFill>
                <a:effectLst/>
              </a:rPr>
              <a:t>log²(s/M_W²)) </a:t>
            </a:r>
            <a:r>
              <a:rPr lang="ja-JP" altLang="en-US" b="0" i="0" u="none" strike="noStrike">
                <a:solidFill>
                  <a:srgbClr val="000000"/>
                </a:solidFill>
                <a:effectLst/>
              </a:rPr>
              <a:t>により、</a:t>
            </a:r>
            <a:br>
              <a:rPr lang="ja-JP" altLang="en-US" b="0" i="0" u="none" strike="noStrike">
                <a:solidFill>
                  <a:srgbClr val="000000"/>
                </a:solidFill>
                <a:effectLst/>
              </a:rPr>
            </a:br>
            <a:r>
              <a:rPr lang="ja-JP" altLang="en-US" b="0" i="0" u="none" strike="noStrike">
                <a:solidFill>
                  <a:srgbClr val="000000"/>
                </a:solidFill>
                <a:effectLst/>
              </a:rPr>
              <a:t>縦偏極成分（</a:t>
            </a:r>
            <a:r>
              <a:rPr lang="en" altLang="ja-JP" b="0" i="0" u="none" strike="noStrike" dirty="0">
                <a:solidFill>
                  <a:srgbClr val="000000"/>
                </a:solidFill>
                <a:effectLst/>
              </a:rPr>
              <a:t>L</a:t>
            </a:r>
            <a:r>
              <a:rPr lang="ja-JP" altLang="en" b="0" i="0" u="none" strike="noStrike">
                <a:solidFill>
                  <a:srgbClr val="000000"/>
                </a:solidFill>
                <a:effectLst/>
              </a:rPr>
              <a:t>）</a:t>
            </a:r>
            <a:r>
              <a:rPr lang="ja-JP" altLang="en-US" b="0" i="0" u="none" strike="noStrike">
                <a:solidFill>
                  <a:srgbClr val="000000"/>
                </a:solidFill>
                <a:effectLst/>
              </a:rPr>
              <a:t>の振幅がやや減少。</a:t>
            </a:r>
          </a:p>
          <a:p>
            <a:pPr algn="l">
              <a:buFont typeface="Arial" panose="020B0604020202020204" pitchFamily="34" charset="0"/>
              <a:buChar char="•"/>
            </a:pPr>
            <a:r>
              <a:rPr lang="ja-JP" altLang="en-US" b="0" i="0" u="none" strike="noStrike">
                <a:solidFill>
                  <a:srgbClr val="000000"/>
                </a:solidFill>
                <a:effectLst/>
              </a:rPr>
              <a:t>一方 </a:t>
            </a:r>
            <a:r>
              <a:rPr lang="en" altLang="ja-JP" b="0" i="0" u="none" strike="noStrike" dirty="0">
                <a:solidFill>
                  <a:srgbClr val="000000"/>
                </a:solidFill>
                <a:effectLst/>
              </a:rPr>
              <a:t>Transverse </a:t>
            </a:r>
            <a:r>
              <a:rPr lang="ja-JP" altLang="en-US" b="0" i="0" u="none" strike="noStrike">
                <a:solidFill>
                  <a:srgbClr val="000000"/>
                </a:solidFill>
                <a:effectLst/>
              </a:rPr>
              <a:t>成分（</a:t>
            </a:r>
            <a:r>
              <a:rPr lang="en" altLang="ja-JP" b="0" i="0" u="none" strike="noStrike" dirty="0">
                <a:solidFill>
                  <a:srgbClr val="000000"/>
                </a:solidFill>
                <a:effectLst/>
              </a:rPr>
              <a:t>T</a:t>
            </a:r>
            <a:r>
              <a:rPr lang="ja-JP" altLang="en" b="0" i="0" u="none" strike="noStrike">
                <a:solidFill>
                  <a:srgbClr val="000000"/>
                </a:solidFill>
                <a:effectLst/>
              </a:rPr>
              <a:t>）</a:t>
            </a:r>
            <a:r>
              <a:rPr lang="ja-JP" altLang="en-US" b="0" i="0" u="none" strike="noStrike">
                <a:solidFill>
                  <a:srgbClr val="000000"/>
                </a:solidFill>
                <a:effectLst/>
              </a:rPr>
              <a:t>は </a:t>
            </a:r>
            <a:r>
              <a:rPr lang="en" altLang="ja-JP" b="0" i="0" u="none" strike="noStrike" dirty="0">
                <a:solidFill>
                  <a:srgbClr val="000000"/>
                </a:solidFill>
                <a:effectLst/>
              </a:rPr>
              <a:t>forward </a:t>
            </a:r>
            <a:r>
              <a:rPr lang="ja-JP" altLang="en-US" b="0" i="0" u="none" strike="noStrike">
                <a:solidFill>
                  <a:srgbClr val="000000"/>
                </a:solidFill>
                <a:effectLst/>
              </a:rPr>
              <a:t>に </a:t>
            </a:r>
            <a:r>
              <a:rPr lang="en" altLang="ja-JP" b="0" i="0" u="none" strike="noStrike" dirty="0">
                <a:solidFill>
                  <a:srgbClr val="000000"/>
                </a:solidFill>
                <a:effectLst/>
              </a:rPr>
              <a:t>collinear singularity </a:t>
            </a:r>
            <a:r>
              <a:rPr lang="ja-JP" altLang="en-US" b="0" i="0" u="none" strike="noStrike">
                <a:solidFill>
                  <a:srgbClr val="000000"/>
                </a:solidFill>
                <a:effectLst/>
              </a:rPr>
              <a:t>的に増える。</a:t>
            </a:r>
          </a:p>
          <a:p>
            <a:pPr algn="l">
              <a:buFont typeface="Arial" panose="020B0604020202020204" pitchFamily="34" charset="0"/>
              <a:buChar char="•"/>
            </a:pPr>
            <a:r>
              <a:rPr lang="ja-JP" altLang="en-US" b="0" i="0" u="none" strike="noStrike">
                <a:solidFill>
                  <a:srgbClr val="000000"/>
                </a:solidFill>
                <a:effectLst/>
              </a:rPr>
              <a:t>これも </a:t>
            </a:r>
            <a:r>
              <a:rPr lang="en" altLang="ja-JP" b="0" i="0" u="none" strike="noStrike" dirty="0">
                <a:solidFill>
                  <a:srgbClr val="000000"/>
                </a:solidFill>
                <a:effectLst/>
              </a:rPr>
              <a:t>forward </a:t>
            </a:r>
            <a:r>
              <a:rPr lang="ja-JP" altLang="en-US" b="0" i="0" u="none" strike="noStrike">
                <a:solidFill>
                  <a:srgbClr val="000000"/>
                </a:solidFill>
                <a:effectLst/>
              </a:rPr>
              <a:t>領域の増加に寄与。</a:t>
            </a:r>
          </a:p>
          <a:p>
            <a:endParaRPr lang="en-US" altLang="ja-JP" b="0" i="0" u="none" strike="noStrike" dirty="0">
              <a:solidFill>
                <a:schemeClr val="tx1"/>
              </a:solidFill>
              <a:effectLst/>
            </a:endParaRPr>
          </a:p>
          <a:p>
            <a:pPr algn="l"/>
            <a:r>
              <a:rPr lang="en" altLang="ja-JP" b="1" i="0" u="none" strike="noStrike" dirty="0">
                <a:solidFill>
                  <a:srgbClr val="000000"/>
                </a:solidFill>
                <a:effectLst/>
              </a:rPr>
              <a:t>(3) Effective W Approximation (EWA) picture</a:t>
            </a:r>
          </a:p>
          <a:p>
            <a:pPr algn="l"/>
            <a:r>
              <a:rPr lang="ja-JP" altLang="en-US" b="0" i="0" u="none" strike="noStrike">
                <a:solidFill>
                  <a:srgbClr val="000000"/>
                </a:solidFill>
                <a:effectLst/>
              </a:rPr>
              <a:t>高エネルギーではレプトンが実質的に “</a:t>
            </a:r>
            <a:r>
              <a:rPr lang="en" altLang="ja-JP" b="0" i="0" u="none" strike="noStrike" dirty="0">
                <a:solidFill>
                  <a:srgbClr val="000000"/>
                </a:solidFill>
                <a:effectLst/>
              </a:rPr>
              <a:t>W</a:t>
            </a:r>
            <a:r>
              <a:rPr lang="ja-JP" altLang="en-US" b="0" i="0" u="none" strike="noStrike">
                <a:solidFill>
                  <a:srgbClr val="000000"/>
                </a:solidFill>
                <a:effectLst/>
              </a:rPr>
              <a:t>ビーム” になる（</a:t>
            </a:r>
            <a:r>
              <a:rPr lang="en" altLang="ja-JP" b="0" i="0" u="none" strike="noStrike" dirty="0">
                <a:solidFill>
                  <a:srgbClr val="000000"/>
                </a:solidFill>
                <a:effectLst/>
              </a:rPr>
              <a:t>EWA</a:t>
            </a:r>
            <a:r>
              <a:rPr lang="ja-JP" altLang="en" b="0" i="0" u="none" strike="noStrike">
                <a:solidFill>
                  <a:srgbClr val="000000"/>
                </a:solidFill>
                <a:effectLst/>
              </a:rPr>
              <a:t>）。</a:t>
            </a:r>
            <a:br>
              <a:rPr lang="ja-JP" altLang="en" b="0" i="0" u="none" strike="noStrike">
                <a:solidFill>
                  <a:srgbClr val="000000"/>
                </a:solidFill>
                <a:effectLst/>
              </a:rPr>
            </a:br>
            <a:r>
              <a:rPr lang="en" altLang="ja-JP" b="0" i="0" u="none" strike="noStrike" dirty="0">
                <a:solidFill>
                  <a:srgbClr val="000000"/>
                </a:solidFill>
                <a:effectLst/>
              </a:rPr>
              <a:t>EWA</a:t>
            </a:r>
            <a:r>
              <a:rPr lang="ja-JP" altLang="en-US" b="0" i="0" u="none" strike="noStrike">
                <a:solidFill>
                  <a:srgbClr val="000000"/>
                </a:solidFill>
                <a:effectLst/>
              </a:rPr>
              <a:t>の</a:t>
            </a:r>
            <a:r>
              <a:rPr lang="en" altLang="ja-JP" b="0" i="0" u="none" strike="noStrike" dirty="0">
                <a:solidFill>
                  <a:srgbClr val="000000"/>
                </a:solidFill>
                <a:effectLst/>
              </a:rPr>
              <a:t>W</a:t>
            </a:r>
            <a:r>
              <a:rPr lang="ja-JP" altLang="en-US" b="0" i="0" u="none" strike="noStrike">
                <a:solidFill>
                  <a:srgbClr val="000000"/>
                </a:solidFill>
                <a:effectLst/>
              </a:rPr>
              <a:t>分布関数は：</a:t>
            </a:r>
          </a:p>
          <a:p>
            <a:pPr algn="l"/>
            <a:r>
              <a:rPr lang="en" altLang="ja-JP" b="0" i="0" u="none" strike="noStrike" dirty="0" err="1">
                <a:solidFill>
                  <a:srgbClr val="000000"/>
                </a:solidFill>
                <a:effectLst/>
              </a:rPr>
              <a:t>fE</a:t>
            </a:r>
            <a:r>
              <a:rPr lang="ja-JP" altLang="en-US" b="0" i="0" u="none" strike="noStrike">
                <a:solidFill>
                  <a:srgbClr val="000000"/>
                </a:solidFill>
                <a:effectLst/>
              </a:rPr>
              <a:t>が上がるほどこの</a:t>
            </a:r>
            <a:r>
              <a:rPr lang="en" altLang="ja-JP" b="0" i="0" u="none" strike="noStrike" dirty="0">
                <a:solidFill>
                  <a:srgbClr val="000000"/>
                </a:solidFill>
                <a:effectLst/>
              </a:rPr>
              <a:t>log</a:t>
            </a:r>
            <a:r>
              <a:rPr lang="ja-JP" altLang="en-US" b="0" i="0" u="none" strike="noStrike">
                <a:solidFill>
                  <a:srgbClr val="000000"/>
                </a:solidFill>
                <a:effectLst/>
              </a:rPr>
              <a:t>項が大きくなり、</a:t>
            </a:r>
            <a:r>
              <a:rPr lang="en" altLang="ja-JP" b="0" i="0" u="none" strike="noStrike" dirty="0">
                <a:solidFill>
                  <a:srgbClr val="000000"/>
                </a:solidFill>
                <a:effectLst/>
              </a:rPr>
              <a:t>forward emission </a:t>
            </a:r>
            <a:r>
              <a:rPr lang="ja-JP" altLang="en-US" b="0" i="0" u="none" strike="noStrike">
                <a:solidFill>
                  <a:srgbClr val="000000"/>
                </a:solidFill>
                <a:effectLst/>
              </a:rPr>
              <a:t>が強化される。</a:t>
            </a:r>
            <a:endParaRPr lang="en-US" altLang="ja-JP" b="0" i="0" u="none" strike="noStrike" dirty="0">
              <a:solidFill>
                <a:srgbClr val="000000"/>
              </a:solidFill>
              <a:effectLst/>
            </a:endParaRPr>
          </a:p>
          <a:p>
            <a:pPr algn="l"/>
            <a:r>
              <a:rPr lang="ja-JP" altLang="en-US" b="0" i="0" u="none" strike="noStrike">
                <a:solidFill>
                  <a:srgbClr val="000000"/>
                </a:solidFill>
                <a:effectLst/>
                <a:latin typeface="-webkit-standard"/>
              </a:rPr>
              <a:t>エネルギーが上がると、</a:t>
            </a:r>
            <a:r>
              <a:rPr lang="en" altLang="ja-JP" b="0" i="0" u="none" strike="noStrike" dirty="0">
                <a:solidFill>
                  <a:srgbClr val="000000"/>
                </a:solidFill>
                <a:effectLst/>
                <a:latin typeface="-webkit-standard"/>
              </a:rPr>
              <a:t>VBS</a:t>
            </a:r>
            <a:r>
              <a:rPr lang="ja-JP" altLang="en-US" b="0" i="0" u="none" strike="noStrike">
                <a:solidFill>
                  <a:srgbClr val="000000"/>
                </a:solidFill>
                <a:effectLst/>
                <a:latin typeface="-webkit-standard"/>
              </a:rPr>
              <a:t>は </a:t>
            </a:r>
            <a:r>
              <a:rPr lang="en" altLang="ja-JP" b="0" i="0" u="none" strike="noStrike" dirty="0">
                <a:solidFill>
                  <a:srgbClr val="000000"/>
                </a:solidFill>
                <a:effectLst/>
                <a:latin typeface="-webkit-standard"/>
              </a:rPr>
              <a:t>t-channel </a:t>
            </a:r>
            <a:r>
              <a:rPr lang="ja-JP" altLang="en-US" b="0" i="0" u="none" strike="noStrike">
                <a:solidFill>
                  <a:srgbClr val="000000"/>
                </a:solidFill>
                <a:effectLst/>
                <a:latin typeface="-webkit-standard"/>
              </a:rPr>
              <a:t>支配で </a:t>
            </a:r>
            <a:r>
              <a:rPr lang="en" altLang="ja-JP" b="0" i="0" u="none" strike="noStrike" dirty="0">
                <a:solidFill>
                  <a:srgbClr val="000000"/>
                </a:solidFill>
                <a:effectLst/>
                <a:latin typeface="-webkit-standard"/>
              </a:rPr>
              <a:t>forward </a:t>
            </a:r>
            <a:r>
              <a:rPr lang="ja-JP" altLang="en-US" b="0" i="0" u="none" strike="noStrike">
                <a:solidFill>
                  <a:srgbClr val="000000"/>
                </a:solidFill>
                <a:effectLst/>
                <a:latin typeface="-webkit-standard"/>
              </a:rPr>
              <a:t>化し、初期レプトンからの</a:t>
            </a:r>
            <a:r>
              <a:rPr lang="en" altLang="ja-JP" b="0" i="0" u="none" strike="noStrike" dirty="0">
                <a:solidFill>
                  <a:srgbClr val="000000"/>
                </a:solidFill>
                <a:effectLst/>
                <a:latin typeface="-webkit-standard"/>
              </a:rPr>
              <a:t>Z</a:t>
            </a:r>
            <a:r>
              <a:rPr lang="ja-JP" altLang="en-US" b="0" i="0" u="none" strike="noStrike">
                <a:solidFill>
                  <a:srgbClr val="000000"/>
                </a:solidFill>
                <a:effectLst/>
                <a:latin typeface="-webkit-standard"/>
              </a:rPr>
              <a:t>放射は </a:t>
            </a:r>
            <a:r>
              <a:rPr lang="en" altLang="ja-JP" b="0" i="0" u="none" strike="noStrike" dirty="0">
                <a:solidFill>
                  <a:srgbClr val="000000"/>
                </a:solidFill>
                <a:effectLst/>
                <a:latin typeface="-webkit-standard"/>
              </a:rPr>
              <a:t>collinear logarithm </a:t>
            </a:r>
            <a:r>
              <a:rPr lang="ja-JP" altLang="en-US" b="0" i="0" u="none" strike="noStrike">
                <a:solidFill>
                  <a:srgbClr val="000000"/>
                </a:solidFill>
                <a:effectLst/>
                <a:latin typeface="-webkit-standard"/>
              </a:rPr>
              <a:t>により強化される。結果として、</a:t>
            </a:r>
            <a:r>
              <a:rPr lang="en" altLang="ja-JP" b="0" i="0" u="none" strike="noStrike" dirty="0">
                <a:solidFill>
                  <a:srgbClr val="000000"/>
                </a:solidFill>
                <a:effectLst/>
                <a:latin typeface="-webkit-standard"/>
              </a:rPr>
              <a:t>Z</a:t>
            </a:r>
            <a:r>
              <a:rPr lang="ja-JP" altLang="en-US" b="0" i="0" u="none" strike="noStrike">
                <a:solidFill>
                  <a:srgbClr val="000000"/>
                </a:solidFill>
                <a:effectLst/>
                <a:latin typeface="-webkit-standard"/>
              </a:rPr>
              <a:t>のラピディティ分布は </a:t>
            </a:r>
            <a:r>
              <a:rPr lang="en" altLang="ja-JP" b="0" i="0" u="none" strike="noStrike" dirty="0">
                <a:solidFill>
                  <a:srgbClr val="000000"/>
                </a:solidFill>
                <a:effectLst/>
                <a:latin typeface="-webkit-standard"/>
              </a:rPr>
              <a:t>flat </a:t>
            </a:r>
            <a:r>
              <a:rPr lang="ja-JP" altLang="en-US" b="0" i="0" u="none" strike="noStrike">
                <a:solidFill>
                  <a:srgbClr val="000000"/>
                </a:solidFill>
                <a:effectLst/>
                <a:latin typeface="-webkit-standard"/>
              </a:rPr>
              <a:t>から </a:t>
            </a:r>
            <a:r>
              <a:rPr lang="en" altLang="ja-JP" b="0" i="0" u="none" strike="noStrike" dirty="0">
                <a:solidFill>
                  <a:srgbClr val="000000"/>
                </a:solidFill>
                <a:effectLst/>
                <a:latin typeface="-webkit-standard"/>
              </a:rPr>
              <a:t>forward/backward </a:t>
            </a:r>
            <a:r>
              <a:rPr lang="ja-JP" altLang="en-US" b="0" i="0" u="none" strike="noStrike">
                <a:solidFill>
                  <a:srgbClr val="000000"/>
                </a:solidFill>
                <a:effectLst/>
                <a:latin typeface="-webkit-standard"/>
              </a:rPr>
              <a:t>に鋭いピークを持つようになる。</a:t>
            </a:r>
            <a:endParaRPr lang="ja-JP" altLang="en-US" b="0" i="0" u="none" strike="noStrike">
              <a:solidFill>
                <a:srgbClr val="000000"/>
              </a:solidFill>
              <a:effectLst/>
            </a:endParaRPr>
          </a:p>
          <a:p>
            <a:endParaRPr lang="en-US" altLang="ja-JP" b="0" i="0" u="none" strike="noStrike" dirty="0">
              <a:solidFill>
                <a:schemeClr val="tx1"/>
              </a:solidFill>
              <a:effectLst/>
            </a:endParaRPr>
          </a:p>
          <a:p>
            <a:endParaRPr lang="en-US" altLang="ja-JP" b="0" i="0" u="none" strike="noStrike" dirty="0">
              <a:solidFill>
                <a:schemeClr val="tx1"/>
              </a:solidFill>
              <a:effectLst/>
            </a:endParaRPr>
          </a:p>
          <a:p>
            <a:r>
              <a:rPr lang="en-US" altLang="ja-JP" b="0" i="0" u="none" strike="noStrike" dirty="0">
                <a:solidFill>
                  <a:schemeClr val="tx1"/>
                </a:solidFill>
                <a:effectLst/>
              </a:rPr>
              <a:t>In y(Z) and y(h)</a:t>
            </a:r>
          </a:p>
          <a:p>
            <a:r>
              <a:rPr lang="ja-JP" altLang="en-US" b="0" i="0" u="none" strike="noStrike">
                <a:solidFill>
                  <a:srgbClr val="000000"/>
                </a:solidFill>
                <a:effectLst/>
              </a:rPr>
              <a:t>どちらも</a:t>
            </a:r>
            <a:r>
              <a:rPr lang="en-US" altLang="ja-JP" b="0" i="0" u="none" strike="noStrike" dirty="0">
                <a:solidFill>
                  <a:srgbClr val="000000"/>
                </a:solidFill>
                <a:effectLst/>
              </a:rPr>
              <a:t>FD</a:t>
            </a:r>
            <a:r>
              <a:rPr lang="ja-JP" altLang="en-US" b="0" i="0" u="none" strike="noStrike">
                <a:solidFill>
                  <a:srgbClr val="000000"/>
                </a:solidFill>
                <a:effectLst/>
              </a:rPr>
              <a:t>の</a:t>
            </a:r>
            <a:r>
              <a:rPr lang="en-US" altLang="ja-JP" b="0" i="0" u="none" strike="noStrike" dirty="0" err="1">
                <a:solidFill>
                  <a:srgbClr val="000000"/>
                </a:solidFill>
                <a:effectLst/>
              </a:rPr>
              <a:t>lin</a:t>
            </a:r>
            <a:r>
              <a:rPr lang="en-US" altLang="ja-JP" b="0" i="0" u="none" strike="noStrike" dirty="0">
                <a:solidFill>
                  <a:srgbClr val="000000"/>
                </a:solidFill>
                <a:effectLst/>
              </a:rPr>
              <a:t> vs </a:t>
            </a:r>
            <a:r>
              <a:rPr lang="en-US" altLang="ja-JP" b="0" i="0" u="none" strike="noStrike" dirty="0" err="1">
                <a:solidFill>
                  <a:srgbClr val="000000"/>
                </a:solidFill>
                <a:effectLst/>
              </a:rPr>
              <a:t>lin</a:t>
            </a:r>
            <a:r>
              <a:rPr lang="en-US" altLang="ja-JP" b="0" i="0" u="none" strike="noStrike" dirty="0">
                <a:solidFill>
                  <a:srgbClr val="000000"/>
                </a:solidFill>
                <a:effectLst/>
              </a:rPr>
              <a:t> </a:t>
            </a:r>
            <a:r>
              <a:rPr lang="ja-JP" altLang="en-US" b="0" i="0" u="none" strike="noStrike">
                <a:solidFill>
                  <a:srgbClr val="000000"/>
                </a:solidFill>
                <a:effectLst/>
              </a:rPr>
              <a:t>で比較する</a:t>
            </a:r>
            <a:endParaRPr lang="en-US" altLang="ja-JP" b="0" i="0" u="none" strike="noStrike" dirty="0">
              <a:solidFill>
                <a:srgbClr val="000000"/>
              </a:solidFill>
              <a:effectLst/>
            </a:endParaRPr>
          </a:p>
          <a:p>
            <a:r>
              <a:rPr lang="ja-JP" altLang="en-US" b="0" i="0" u="none" strike="noStrike">
                <a:solidFill>
                  <a:srgbClr val="000000"/>
                </a:solidFill>
                <a:effectLst/>
              </a:rPr>
              <a:t>特に</a:t>
            </a:r>
            <a:r>
              <a:rPr lang="en-US" altLang="ja-JP" b="0" i="0" u="none" strike="noStrike" dirty="0">
                <a:solidFill>
                  <a:srgbClr val="000000"/>
                </a:solidFill>
                <a:effectLst/>
              </a:rPr>
              <a:t>VBS</a:t>
            </a:r>
            <a:r>
              <a:rPr lang="ja-JP" altLang="en-US" b="0" i="0" u="none" strike="noStrike">
                <a:solidFill>
                  <a:srgbClr val="000000"/>
                </a:solidFill>
                <a:effectLst/>
              </a:rPr>
              <a:t>の寄与がエネルギー増加でどうなるか見る。</a:t>
            </a:r>
          </a:p>
          <a:p>
            <a:endParaRPr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14</a:t>
            </a:fld>
            <a:endParaRPr kumimoji="1" lang="ja-JP" altLang="en-US"/>
          </a:p>
        </p:txBody>
      </p:sp>
    </p:spTree>
    <p:extLst>
      <p:ext uri="{BB962C8B-B14F-4D97-AF65-F5344CB8AC3E}">
        <p14:creationId xmlns:p14="http://schemas.microsoft.com/office/powerpoint/2010/main" val="868804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こちらがトークの内容です。</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15</a:t>
            </a:fld>
            <a:endParaRPr kumimoji="1" lang="ja-JP" altLang="en-US"/>
          </a:p>
        </p:txBody>
      </p:sp>
    </p:spTree>
    <p:extLst>
      <p:ext uri="{BB962C8B-B14F-4D97-AF65-F5344CB8AC3E}">
        <p14:creationId xmlns:p14="http://schemas.microsoft.com/office/powerpoint/2010/main" val="4175991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i="0" u="none" strike="noStrike" dirty="0">
                <a:solidFill>
                  <a:srgbClr val="000000"/>
                </a:solidFill>
                <a:effectLst/>
                <a:latin typeface="-webkit-standard"/>
              </a:rPr>
              <a:t>Finally, summary.</a:t>
            </a:r>
          </a:p>
          <a:p>
            <a:endParaRPr lang="en" altLang="ja-JP" b="0" i="0" u="none" strike="noStrike" dirty="0">
              <a:solidFill>
                <a:srgbClr val="000000"/>
              </a:solidFill>
              <a:effectLst/>
              <a:latin typeface="-webkit-standard"/>
            </a:endParaRPr>
          </a:p>
          <a:p>
            <a:r>
              <a:rPr lang="en" altLang="ja-JP" b="0" i="0" u="none" strike="noStrike" dirty="0">
                <a:solidFill>
                  <a:srgbClr val="000000"/>
                </a:solidFill>
                <a:effectLst/>
                <a:latin typeface="-webkit-standard"/>
              </a:rPr>
              <a:t>FD</a:t>
            </a:r>
            <a:r>
              <a:rPr lang="ja-JP" altLang="en-US" b="0" i="0" u="none" strike="noStrike">
                <a:solidFill>
                  <a:srgbClr val="000000"/>
                </a:solidFill>
                <a:effectLst/>
                <a:latin typeface="-webkit-standard"/>
              </a:rPr>
              <a:t>ゲージは</a:t>
            </a:r>
            <a:r>
              <a:rPr lang="en-US" altLang="ja-JP" b="0" i="0" u="none" strike="noStrike" dirty="0">
                <a:solidFill>
                  <a:srgbClr val="000000"/>
                </a:solidFill>
                <a:effectLst/>
                <a:latin typeface="-webkit-standard"/>
              </a:rPr>
              <a:t>SM</a:t>
            </a:r>
            <a:r>
              <a:rPr lang="ja-JP" altLang="en-US" b="0" i="0" u="none" strike="noStrike">
                <a:solidFill>
                  <a:srgbClr val="000000"/>
                </a:solidFill>
                <a:effectLst/>
                <a:latin typeface="-webkit-standard"/>
              </a:rPr>
              <a:t>のゲージボソンとヒッグスボソンの振る舞い、電弱対称性の破れの理解の助けになるだろう。そして電弱対称性の破れの起源や、</a:t>
            </a:r>
            <a:r>
              <a:rPr lang="en-US" altLang="ja-JP" b="0" i="0" u="none" strike="noStrike" dirty="0">
                <a:solidFill>
                  <a:srgbClr val="000000"/>
                </a:solidFill>
                <a:effectLst/>
                <a:latin typeface="-webkit-standard"/>
              </a:rPr>
              <a:t>BSM</a:t>
            </a:r>
            <a:r>
              <a:rPr lang="ja-JP" altLang="en-US" b="0" i="0" u="none" strike="noStrike">
                <a:solidFill>
                  <a:srgbClr val="000000"/>
                </a:solidFill>
                <a:effectLst/>
                <a:latin typeface="-webkit-standard"/>
              </a:rPr>
              <a:t>の探索にも役に立つと考えている。</a:t>
            </a:r>
            <a:endParaRPr lang="en" altLang="ja-JP" b="0" i="0" u="none" strike="noStrike" dirty="0">
              <a:solidFill>
                <a:srgbClr val="000000"/>
              </a:solidFill>
              <a:effectLst/>
              <a:latin typeface="-webkit-standard"/>
            </a:endParaRPr>
          </a:p>
          <a:p>
            <a:r>
              <a:rPr lang="en" altLang="ja-JP" b="0" i="0" u="none" strike="noStrike" dirty="0">
                <a:solidFill>
                  <a:srgbClr val="000000"/>
                </a:solidFill>
                <a:effectLst/>
                <a:latin typeface="-webkit-standard"/>
              </a:rPr>
              <a:t>In the recently proposed </a:t>
            </a:r>
            <a:r>
              <a:rPr lang="en" altLang="ja-JP" b="0" i="1" u="none" strike="noStrike" dirty="0">
                <a:solidFill>
                  <a:srgbClr val="000000"/>
                </a:solidFill>
                <a:effectLst/>
              </a:rPr>
              <a:t>Feynman-diagram gauge</a:t>
            </a:r>
            <a:r>
              <a:rPr lang="en" altLang="ja-JP" b="0" i="0" u="none" strike="noStrike" dirty="0">
                <a:solidFill>
                  <a:srgbClr val="000000"/>
                </a:solidFill>
                <a:effectLst/>
                <a:latin typeface="-webkit-standard"/>
              </a:rPr>
              <a:t>, each Feynman diagram becomes a gauge-invariant building block, so that the contribution of each diagram to a given observable can be clearly identified.</a:t>
            </a:r>
            <a:br>
              <a:rPr lang="en" altLang="ja-JP" dirty="0"/>
            </a:br>
            <a:r>
              <a:rPr lang="en" altLang="ja-JP" b="0" i="0" u="none" strike="noStrike" dirty="0">
                <a:solidFill>
                  <a:srgbClr val="000000"/>
                </a:solidFill>
                <a:effectLst/>
                <a:latin typeface="-webkit-standard"/>
              </a:rPr>
              <a:t>Therefore, if an anomaly appears in a certain kinematical region, one can immediately identify which diagram is responsible for it — potentially indicating where new physics may contribute.</a:t>
            </a:r>
            <a:endParaRPr lang="en-US" altLang="ja-JP" dirty="0"/>
          </a:p>
          <a:p>
            <a:endParaRPr lang="en-US" altLang="ja-JP" dirty="0"/>
          </a:p>
          <a:p>
            <a:r>
              <a:rPr lang="ja-JP" altLang="en-US"/>
              <a:t>標準のゲージ（</a:t>
            </a:r>
            <a:r>
              <a:rPr lang="en" altLang="ja-JP" dirty="0"/>
              <a:t>Feynman, unitary, axial </a:t>
            </a:r>
            <a:r>
              <a:rPr lang="ja-JP" altLang="en-US"/>
              <a:t>など）では、</a:t>
            </a:r>
            <a:r>
              <a:rPr lang="ja-JP" altLang="en-US" b="1"/>
              <a:t>個々のダイアグラムは </a:t>
            </a:r>
            <a:r>
              <a:rPr lang="en" altLang="ja-JP" b="1" dirty="0"/>
              <a:t>gauge invariant </a:t>
            </a:r>
            <a:r>
              <a:rPr lang="ja-JP" altLang="en-US" b="1"/>
              <a:t>ではなく</a:t>
            </a:r>
            <a:r>
              <a:rPr lang="ja-JP" altLang="en-US"/>
              <a:t>、物理的な意味は「全ダイアグラムを和したもの」にしかない。</a:t>
            </a:r>
          </a:p>
          <a:p>
            <a:r>
              <a:rPr lang="ja-JP" altLang="en-US"/>
              <a:t>しかし </a:t>
            </a:r>
            <a:r>
              <a:rPr lang="en" altLang="ja-JP" i="1" dirty="0"/>
              <a:t>Feynman-diagram gauge</a:t>
            </a:r>
            <a:r>
              <a:rPr lang="ja-JP" altLang="en"/>
              <a:t>（</a:t>
            </a:r>
            <a:r>
              <a:rPr lang="ja-JP" altLang="en-US"/>
              <a:t>例：</a:t>
            </a:r>
            <a:r>
              <a:rPr lang="en" altLang="ja-JP" dirty="0" err="1"/>
              <a:t>Papavassiliou</a:t>
            </a:r>
            <a:r>
              <a:rPr lang="en" altLang="ja-JP" dirty="0"/>
              <a:t> </a:t>
            </a:r>
            <a:r>
              <a:rPr lang="ja-JP" altLang="en-US"/>
              <a:t>らが提案した </a:t>
            </a:r>
            <a:r>
              <a:rPr lang="en-US" altLang="ja-JP" dirty="0"/>
              <a:t>"</a:t>
            </a:r>
            <a:r>
              <a:rPr lang="en" altLang="ja-JP" dirty="0"/>
              <a:t>Pinch Technique–Background Field Method (PT-BFM)" </a:t>
            </a:r>
            <a:r>
              <a:rPr lang="ja-JP" altLang="en-US"/>
              <a:t>系統の考え方）は、</a:t>
            </a:r>
            <a:r>
              <a:rPr lang="ja-JP" altLang="en-US" b="1"/>
              <a:t>特定のゲージ構築により、各</a:t>
            </a:r>
            <a:r>
              <a:rPr lang="en" altLang="ja-JP" b="1" dirty="0"/>
              <a:t>diagram</a:t>
            </a:r>
            <a:r>
              <a:rPr lang="ja-JP" altLang="en-US" b="1"/>
              <a:t>を </a:t>
            </a:r>
            <a:r>
              <a:rPr lang="en" altLang="ja-JP" b="1" dirty="0"/>
              <a:t>gauge-invariant object </a:t>
            </a:r>
            <a:r>
              <a:rPr lang="ja-JP" altLang="en-US" b="1"/>
              <a:t>として再構成できる</a:t>
            </a:r>
            <a:r>
              <a:rPr lang="ja-JP" altLang="en-US"/>
              <a:t>。</a:t>
            </a:r>
          </a:p>
          <a:p>
            <a:pPr>
              <a:buFont typeface="Arial" panose="020B0604020202020204" pitchFamily="34" charset="0"/>
              <a:buChar char="•"/>
            </a:pPr>
            <a:r>
              <a:rPr lang="ja-JP" altLang="en-US"/>
              <a:t>これにより、「どの</a:t>
            </a:r>
            <a:r>
              <a:rPr lang="en" altLang="ja-JP" dirty="0"/>
              <a:t>diagram</a:t>
            </a:r>
            <a:r>
              <a:rPr lang="ja-JP" altLang="en"/>
              <a:t>（</a:t>
            </a:r>
            <a:r>
              <a:rPr lang="ja-JP" altLang="en-US"/>
              <a:t>あるいは</a:t>
            </a:r>
            <a:r>
              <a:rPr lang="en" altLang="ja-JP" dirty="0" err="1"/>
              <a:t>subamplitude</a:t>
            </a:r>
            <a:r>
              <a:rPr lang="ja-JP" altLang="en"/>
              <a:t>）</a:t>
            </a:r>
            <a:r>
              <a:rPr lang="ja-JP" altLang="en-US"/>
              <a:t>が物理的に重要か」を明確に議論できるようになる。</a:t>
            </a:r>
          </a:p>
          <a:p>
            <a:r>
              <a:rPr lang="ja-JP" altLang="en-US"/>
              <a:t>したがって、「異常が特定の</a:t>
            </a:r>
            <a:r>
              <a:rPr lang="en" altLang="ja-JP" dirty="0"/>
              <a:t>diagram</a:t>
            </a:r>
            <a:r>
              <a:rPr lang="ja-JP" altLang="en-US"/>
              <a:t>の寄与として現れる」という解釈は </a:t>
            </a:r>
            <a:r>
              <a:rPr lang="ja-JP" altLang="en-US" b="1"/>
              <a:t>理論的に正当</a:t>
            </a:r>
            <a:r>
              <a:rPr lang="ja-JP" altLang="en-US"/>
              <a:t> です。</a:t>
            </a:r>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16</a:t>
            </a:fld>
            <a:endParaRPr kumimoji="1" lang="ja-JP" altLang="en-US"/>
          </a:p>
        </p:txBody>
      </p:sp>
    </p:spTree>
    <p:extLst>
      <p:ext uri="{BB962C8B-B14F-4D97-AF65-F5344CB8AC3E}">
        <p14:creationId xmlns:p14="http://schemas.microsoft.com/office/powerpoint/2010/main" val="1497394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また近年</a:t>
            </a:r>
            <a:r>
              <a:rPr kumimoji="1" lang="en-US" altLang="ja-JP" dirty="0" err="1"/>
              <a:t>VhVBS</a:t>
            </a:r>
            <a:r>
              <a:rPr kumimoji="1" lang="ja-JP" altLang="en-US"/>
              <a:t>に関する研究結果は</a:t>
            </a:r>
            <a:r>
              <a:rPr kumimoji="1" lang="en-US" altLang="ja-JP" dirty="0"/>
              <a:t>LHC</a:t>
            </a:r>
            <a:r>
              <a:rPr kumimoji="1" lang="ja-JP" altLang="en-US"/>
              <a:t>の</a:t>
            </a:r>
            <a:r>
              <a:rPr kumimoji="1" lang="en-US" altLang="ja-JP" dirty="0"/>
              <a:t>ATLAS</a:t>
            </a:r>
            <a:r>
              <a:rPr kumimoji="1" lang="ja-JP" altLang="en-US"/>
              <a:t>と</a:t>
            </a:r>
            <a:r>
              <a:rPr kumimoji="1" lang="en-US" altLang="ja-JP" dirty="0"/>
              <a:t>CMS</a:t>
            </a:r>
            <a:r>
              <a:rPr kumimoji="1" lang="ja-JP" altLang="en-US"/>
              <a:t>によって発表されています。どちらのグループも</a:t>
            </a:r>
            <a:r>
              <a:rPr kumimoji="1" lang="en-US" altLang="ja-JP" dirty="0" err="1"/>
              <a:t>hZZ</a:t>
            </a:r>
            <a:r>
              <a:rPr kumimoji="1" lang="ja-JP" altLang="en-US"/>
              <a:t>と </a:t>
            </a:r>
            <a:r>
              <a:rPr kumimoji="1" lang="en-US" altLang="ja-JP" dirty="0" err="1"/>
              <a:t>hWW</a:t>
            </a:r>
            <a:r>
              <a:rPr kumimoji="1" lang="ja-JP" altLang="en-US"/>
              <a:t>の</a:t>
            </a:r>
            <a:r>
              <a:rPr kumimoji="1" lang="en-US" altLang="ja-JP" dirty="0"/>
              <a:t>coupling</a:t>
            </a:r>
            <a:r>
              <a:rPr kumimoji="1" lang="ja-JP" altLang="en-US"/>
              <a:t>の相対符号が負になるモデルについての結果をまとめています。</a:t>
            </a:r>
            <a:endParaRPr kumimoji="1" lang="en-US" altLang="ja-JP" dirty="0"/>
          </a:p>
          <a:p>
            <a:r>
              <a:rPr kumimoji="1" lang="en-US" altLang="ja-JP" dirty="0"/>
              <a:t>ATLAS</a:t>
            </a:r>
            <a:r>
              <a:rPr kumimoji="1" lang="ja-JP" altLang="en-US"/>
              <a:t>によると</a:t>
            </a:r>
            <a:r>
              <a:rPr kumimoji="1" lang="en-US" altLang="ja-JP" dirty="0" err="1"/>
              <a:t>hZZ</a:t>
            </a:r>
            <a:r>
              <a:rPr kumimoji="1" lang="ja-JP" altLang="en-US"/>
              <a:t>と</a:t>
            </a:r>
            <a:r>
              <a:rPr kumimoji="1" lang="en-US" altLang="ja-JP" dirty="0" err="1"/>
              <a:t>hWW</a:t>
            </a:r>
            <a:r>
              <a:rPr kumimoji="1" lang="ja-JP" altLang="en-US"/>
              <a:t>の</a:t>
            </a:r>
            <a:r>
              <a:rPr kumimoji="1" lang="en-US" altLang="ja-JP" dirty="0"/>
              <a:t>coupling</a:t>
            </a:r>
            <a:r>
              <a:rPr kumimoji="1" lang="ja-JP" altLang="en-US"/>
              <a:t>の相対符号が負になる仮説は</a:t>
            </a:r>
            <a:r>
              <a:rPr kumimoji="1" lang="en-US" altLang="ja-JP" dirty="0"/>
              <a:t>8sigma</a:t>
            </a:r>
            <a:r>
              <a:rPr kumimoji="1" lang="ja-JP" altLang="en-US"/>
              <a:t>以上で棄却されました。この結果から二つの</a:t>
            </a:r>
            <a:r>
              <a:rPr kumimoji="1" lang="en-US" altLang="ja-JP" dirty="0"/>
              <a:t>coupling</a:t>
            </a:r>
            <a:r>
              <a:rPr kumimoji="1" lang="ja-JP" altLang="en-US"/>
              <a:t>の値によって断面積は大きく影響される、つまり</a:t>
            </a:r>
            <a:r>
              <a:rPr kumimoji="1" lang="en-US" altLang="ja-JP" dirty="0" err="1"/>
              <a:t>VhVBS</a:t>
            </a:r>
            <a:r>
              <a:rPr kumimoji="1" lang="ja-JP" altLang="en-US"/>
              <a:t>は</a:t>
            </a:r>
            <a:r>
              <a:rPr kumimoji="1" lang="en-US" altLang="ja-JP" dirty="0"/>
              <a:t>W,Z</a:t>
            </a:r>
            <a:r>
              <a:rPr kumimoji="1" lang="ja-JP" altLang="en-US"/>
              <a:t>とヒッグスが関連する新物理の寄与に敏感であることがわかりました。しかし、現在の衝突エネルギーではこのプロセスのイベント数が少ないため、更に高エネルギー領域での研究が必要になります。</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18</a:t>
            </a:fld>
            <a:endParaRPr kumimoji="1" lang="ja-JP" altLang="en-US"/>
          </a:p>
        </p:txBody>
      </p:sp>
    </p:spTree>
    <p:extLst>
      <p:ext uri="{BB962C8B-B14F-4D97-AF65-F5344CB8AC3E}">
        <p14:creationId xmlns:p14="http://schemas.microsoft.com/office/powerpoint/2010/main" val="41269386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19</a:t>
            </a:fld>
            <a:endParaRPr kumimoji="1" lang="ja-JP" altLang="en-US"/>
          </a:p>
        </p:txBody>
      </p:sp>
    </p:spTree>
    <p:extLst>
      <p:ext uri="{BB962C8B-B14F-4D97-AF65-F5344CB8AC3E}">
        <p14:creationId xmlns:p14="http://schemas.microsoft.com/office/powerpoint/2010/main" val="1723538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 altLang="ja-JP" sz="1800" dirty="0">
              <a:effectLst/>
              <a:latin typeface="CMR10"/>
            </a:endParaRPr>
          </a:p>
          <a:p>
            <a:r>
              <a:rPr lang="en" altLang="ja-JP" sz="1800" dirty="0">
                <a:effectLst/>
                <a:latin typeface="CMR10"/>
              </a:rPr>
              <a:t>Needless to say, physical cross sections, obtained by squaring the sum of all relevant amplitudes, are gauge invariant, while contributions grouped according to the topology of each Feynman diagram are gauge dependent and unphysical.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solidFill>
                  <a:srgbClr val="FFFFFF"/>
                </a:solidFill>
                <a:effectLst/>
                <a:latin typeface="Helvetica Neue" panose="02000503000000020004" pitchFamily="2" charset="0"/>
              </a:rPr>
              <a:t>とはいえ，先行研究</a:t>
            </a:r>
            <a:r>
              <a:rPr lang="en-US" altLang="ja-JP" dirty="0">
                <a:solidFill>
                  <a:srgbClr val="FFFFFF"/>
                </a:solidFill>
                <a:effectLst/>
                <a:latin typeface="Helvetica Neue" panose="02000503000000020004" pitchFamily="2" charset="0"/>
              </a:rPr>
              <a:t>[11-15]</a:t>
            </a:r>
            <a:r>
              <a:rPr lang="ja-JP" altLang="en-US">
                <a:solidFill>
                  <a:srgbClr val="FFFFFF"/>
                </a:solidFill>
                <a:effectLst/>
                <a:latin typeface="Helvetica Neue" panose="02000503000000020004" pitchFamily="2" charset="0"/>
              </a:rPr>
              <a:t>で示されたように，</a:t>
            </a:r>
            <a:r>
              <a:rPr lang="en" altLang="ja-JP" dirty="0">
                <a:solidFill>
                  <a:srgbClr val="FFFFFF"/>
                </a:solidFill>
                <a:effectLst/>
                <a:latin typeface="Helvetica Neue" panose="02000503000000020004" pitchFamily="2" charset="0"/>
              </a:rPr>
              <a:t>FD</a:t>
            </a:r>
            <a:r>
              <a:rPr lang="ja-JP" altLang="en-US">
                <a:solidFill>
                  <a:srgbClr val="FFFFFF"/>
                </a:solidFill>
                <a:effectLst/>
                <a:latin typeface="Helvetica Neue" panose="02000503000000020004" pitchFamily="2" charset="0"/>
              </a:rPr>
              <a:t>ゲージにおける各サブグループの寄与によって物理分布が解釈できることを示すために，各グループの振る舞いを研究する。</a:t>
            </a:r>
            <a:endParaRPr lang="en-US" altLang="ja-JP" dirty="0">
              <a:solidFill>
                <a:srgbClr val="FFFFFF"/>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r>
              <a:rPr lang="en" altLang="ja-JP" b="0" i="0" u="none" strike="noStrike" dirty="0">
                <a:solidFill>
                  <a:srgbClr val="000000"/>
                </a:solidFill>
                <a:effectLst/>
                <a:latin typeface="+mn-ea"/>
              </a:rPr>
              <a:t>In the FD gauge, the number of diagrams increases due to additional 4-point interactions such as </a:t>
            </a:r>
            <a:r>
              <a:rPr lang="en" altLang="ja-JP" b="1" i="0" u="none" strike="noStrike" dirty="0" err="1">
                <a:solidFill>
                  <a:srgbClr val="000000"/>
                </a:solidFill>
                <a:effectLst/>
                <a:latin typeface="+mn-ea"/>
              </a:rPr>
              <a:t>WWZh</a:t>
            </a:r>
            <a:r>
              <a:rPr lang="en" altLang="ja-JP" b="0" i="0" u="none" strike="noStrike" dirty="0">
                <a:solidFill>
                  <a:srgbClr val="000000"/>
                </a:solidFill>
                <a:effectLst/>
                <a:latin typeface="+mn-ea"/>
              </a:rPr>
              <a:t>, </a:t>
            </a:r>
          </a:p>
          <a:p>
            <a:r>
              <a:rPr lang="en" altLang="ja-JP" b="0" i="0" u="none" strike="noStrike" dirty="0">
                <a:solidFill>
                  <a:srgbClr val="000000"/>
                </a:solidFill>
                <a:effectLst/>
                <a:latin typeface="+mn-ea"/>
              </a:rPr>
              <a:t>since the Nambu–Goldstone bosons are explicitly </a:t>
            </a:r>
            <a:r>
              <a:rPr lang="en-US" altLang="ja-JP" b="0" i="0" u="none" strike="noStrike" dirty="0" err="1">
                <a:solidFill>
                  <a:srgbClr val="000000"/>
                </a:solidFill>
                <a:effectLst/>
                <a:latin typeface="+mn-ea"/>
              </a:rPr>
              <a:t>t</a:t>
            </a:r>
            <a:r>
              <a:rPr lang="en-US" altLang="ja-JP" dirty="0" err="1">
                <a:solidFill>
                  <a:srgbClr val="000000"/>
                </a:solidFill>
                <a:latin typeface="+mn-ea"/>
              </a:rPr>
              <a:t>rated</a:t>
            </a:r>
            <a:r>
              <a:rPr lang="en" altLang="ja-JP" b="0" i="0" u="none" strike="noStrike" dirty="0">
                <a:solidFill>
                  <a:srgbClr val="000000"/>
                </a:solidFill>
                <a:effectLst/>
                <a:latin typeface="+mn-ea"/>
              </a:rPr>
              <a:t>.</a:t>
            </a:r>
            <a:endParaRPr lang="ja-JP" altLang="en-US">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solidFill>
                <a:srgbClr val="FFFFFF"/>
              </a:solidFill>
              <a:effectLst/>
              <a:latin typeface="Helvetica Neue" panose="02000503000000020004" pitchFamily="2" charset="0"/>
            </a:endParaRPr>
          </a:p>
          <a:p>
            <a:endParaRPr lang="en" altLang="ja-JP" dirty="0"/>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20</a:t>
            </a:fld>
            <a:endParaRPr kumimoji="1" lang="ja-JP" altLang="en-US"/>
          </a:p>
        </p:txBody>
      </p:sp>
    </p:spTree>
    <p:extLst>
      <p:ext uri="{BB962C8B-B14F-4D97-AF65-F5344CB8AC3E}">
        <p14:creationId xmlns:p14="http://schemas.microsoft.com/office/powerpoint/2010/main" val="96786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a:t>
            </a:fld>
            <a:endParaRPr kumimoji="1" lang="ja-JP" altLang="en-US"/>
          </a:p>
        </p:txBody>
      </p:sp>
    </p:spTree>
    <p:extLst>
      <p:ext uri="{BB962C8B-B14F-4D97-AF65-F5344CB8AC3E}">
        <p14:creationId xmlns:p14="http://schemas.microsoft.com/office/powerpoint/2010/main" val="300571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we show the result of the calculation.</a:t>
            </a:r>
          </a:p>
          <a:p>
            <a:r>
              <a:rPr kumimoji="1" lang="en-US" altLang="ja-JP" dirty="0"/>
              <a:t>This figure shows the total cross section as a function of the collision energy.</a:t>
            </a:r>
          </a:p>
          <a:p>
            <a:r>
              <a:rPr kumimoji="1" lang="en-US" altLang="ja-JP" dirty="0"/>
              <a:t>The colored lines are the squared magnitude of each amplitude</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21</a:t>
            </a:fld>
            <a:endParaRPr kumimoji="1" lang="ja-JP" altLang="en-US"/>
          </a:p>
        </p:txBody>
      </p:sp>
    </p:spTree>
    <p:extLst>
      <p:ext uri="{BB962C8B-B14F-4D97-AF65-F5344CB8AC3E}">
        <p14:creationId xmlns:p14="http://schemas.microsoft.com/office/powerpoint/2010/main" val="3773185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p>
          <a:p>
            <a:r>
              <a:rPr kumimoji="1" lang="en-US" altLang="ja-JP" dirty="0" err="1"/>
              <a:t>Zh</a:t>
            </a:r>
            <a:r>
              <a:rPr kumimoji="1" lang="ja-JP" altLang="en-US"/>
              <a:t>は</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22</a:t>
            </a:fld>
            <a:endParaRPr kumimoji="1" lang="ja-JP" altLang="en-US"/>
          </a:p>
        </p:txBody>
      </p:sp>
    </p:spTree>
    <p:extLst>
      <p:ext uri="{BB962C8B-B14F-4D97-AF65-F5344CB8AC3E}">
        <p14:creationId xmlns:p14="http://schemas.microsoft.com/office/powerpoint/2010/main" val="40229921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p>
          <a:p>
            <a:endParaRPr kumimoji="1" lang="en-US" altLang="ja-JP" dirty="0"/>
          </a:p>
          <a:p>
            <a:r>
              <a:rPr lang="en" altLang="ja-JP" b="0" i="0" u="none" strike="noStrike" dirty="0">
                <a:solidFill>
                  <a:srgbClr val="000000"/>
                </a:solidFill>
                <a:effectLst/>
                <a:latin typeface="-webkit-standard"/>
              </a:rPr>
              <a:t>t–u</a:t>
            </a:r>
            <a:r>
              <a:rPr lang="ja-JP" altLang="en-US" b="0" i="0" u="none" strike="noStrike">
                <a:solidFill>
                  <a:srgbClr val="000000"/>
                </a:solidFill>
                <a:effectLst/>
                <a:latin typeface="-webkit-standard"/>
              </a:rPr>
              <a:t>チャネル干渉によって中央で干渉が起こる」という原理自体は共通</a:t>
            </a:r>
            <a:endParaRPr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しかし、</a:t>
            </a:r>
            <a:r>
              <a:rPr kumimoji="1" lang="en-US" altLang="ja-JP" b="0" i="0" u="none" strike="noStrike" dirty="0" err="1">
                <a:solidFill>
                  <a:srgbClr val="000000"/>
                </a:solidFill>
                <a:effectLst/>
                <a:latin typeface="-webkit-standard"/>
              </a:rPr>
              <a:t>vvZ</a:t>
            </a:r>
            <a:r>
              <a:rPr kumimoji="1" lang="en-US" altLang="ja-JP" b="0" i="0" u="none" strike="noStrike" dirty="0">
                <a:solidFill>
                  <a:srgbClr val="000000"/>
                </a:solidFill>
                <a:effectLst/>
                <a:latin typeface="-webkit-standard"/>
              </a:rPr>
              <a:t>_{0}</a:t>
            </a:r>
            <a:r>
              <a:rPr kumimoji="1" lang="ja-JP" altLang="en-US" b="0" i="0" u="none" strike="noStrike">
                <a:solidFill>
                  <a:srgbClr val="000000"/>
                </a:solidFill>
                <a:effectLst/>
                <a:latin typeface="-webkit-standard"/>
              </a:rPr>
              <a:t>との違いは</a:t>
            </a:r>
            <a:endParaRPr kumimoji="1"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高エネルギー極限では、</a:t>
            </a:r>
            <a:r>
              <a:rPr lang="en" altLang="ja-JP" b="0" i="0" u="none" strike="noStrike" dirty="0" err="1">
                <a:solidFill>
                  <a:srgbClr val="000000"/>
                </a:solidFill>
                <a:effectLst/>
              </a:rPr>
              <a:t>WL,ZL,h</a:t>
            </a:r>
            <a:r>
              <a:rPr lang="en" altLang="ja-JP" b="0" i="0" u="none" strike="noStrike" dirty="0">
                <a:solidFill>
                  <a:srgbClr val="000000"/>
                </a:solidFill>
                <a:effectLst/>
                <a:latin typeface="-webkit-standard"/>
              </a:rPr>
              <a:t> </a:t>
            </a:r>
            <a:r>
              <a:rPr lang="ja-JP" altLang="en-US" b="0" i="0" u="none" strike="noStrike">
                <a:solidFill>
                  <a:srgbClr val="000000"/>
                </a:solidFill>
                <a:effectLst/>
                <a:latin typeface="-webkit-standard"/>
              </a:rPr>
              <a:t>はすべてゴールドストーンモードに対応するため、</a:t>
            </a:r>
            <a:br>
              <a:rPr lang="ja-JP" altLang="en-US"/>
            </a:br>
            <a:r>
              <a:rPr lang="ja-JP" altLang="en-US" b="0" i="0" u="none" strike="noStrike">
                <a:solidFill>
                  <a:srgbClr val="000000"/>
                </a:solidFill>
                <a:effectLst/>
                <a:latin typeface="-webkit-standard"/>
              </a:rPr>
              <a:t>相互作用が</a:t>
            </a:r>
            <a:r>
              <a:rPr lang="ja-JP" altLang="en-US" b="1" i="0" u="none" strike="noStrike">
                <a:solidFill>
                  <a:srgbClr val="000000"/>
                </a:solidFill>
                <a:effectLst/>
              </a:rPr>
              <a:t>スカラー場の散乱</a:t>
            </a:r>
            <a:r>
              <a:rPr lang="ja-JP" altLang="en-US" b="0" i="0" u="none" strike="noStrike">
                <a:solidFill>
                  <a:srgbClr val="000000"/>
                </a:solidFill>
                <a:effectLst/>
                <a:latin typeface="-webkit-standard"/>
              </a:rPr>
              <a:t>と等価になります：</a:t>
            </a:r>
            <a:endParaRPr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スカラー</a:t>
            </a:r>
            <a:r>
              <a:rPr lang="en-US" altLang="ja-JP" b="0" i="0" u="none" strike="noStrike" dirty="0">
                <a:solidFill>
                  <a:srgbClr val="000000"/>
                </a:solidFill>
                <a:effectLst/>
                <a:latin typeface="-webkit-standard"/>
              </a:rPr>
              <a:t>–</a:t>
            </a:r>
            <a:r>
              <a:rPr lang="ja-JP" altLang="en-US" b="0" i="0" u="none" strike="noStrike">
                <a:solidFill>
                  <a:srgbClr val="000000"/>
                </a:solidFill>
                <a:effectLst/>
                <a:latin typeface="-webkit-standard"/>
              </a:rPr>
              <a:t>スカラー散乱では角度依存が弱く、ほぼ等方的（</a:t>
            </a:r>
            <a:r>
              <a:rPr lang="en" altLang="ja-JP" b="0" i="0" u="none" strike="noStrike" dirty="0">
                <a:solidFill>
                  <a:srgbClr val="000000"/>
                </a:solidFill>
                <a:effectLst/>
                <a:latin typeface="-webkit-standard"/>
              </a:rPr>
              <a:t>isotropic</a:t>
            </a:r>
            <a:r>
              <a:rPr lang="ja-JP" altLang="en" b="0" i="0" u="none" strike="noStrike">
                <a:solidFill>
                  <a:srgbClr val="000000"/>
                </a:solidFill>
                <a:effectLst/>
                <a:latin typeface="-webkit-standard"/>
              </a:rPr>
              <a:t>）</a:t>
            </a:r>
            <a:r>
              <a:rPr lang="ja-JP" altLang="en-US" b="0" i="0" u="none" strike="noStrike">
                <a:solidFill>
                  <a:srgbClr val="000000"/>
                </a:solidFill>
                <a:effectLst/>
                <a:latin typeface="-webkit-standard"/>
              </a:rPr>
              <a:t>な分布になる。</a:t>
            </a:r>
            <a:endParaRPr lang="en-US" altLang="ja-JP" b="0" i="0" u="none" strike="noStrike" dirty="0">
              <a:solidFill>
                <a:srgbClr val="000000"/>
              </a:solidFill>
              <a:effectLst/>
              <a:latin typeface="-webkit-standard"/>
            </a:endParaRPr>
          </a:p>
          <a:p>
            <a:r>
              <a:rPr lang="en" altLang="ja-JP" dirty="0"/>
              <a:t>VBS</a:t>
            </a:r>
            <a:r>
              <a:rPr lang="ja-JP" altLang="en-US"/>
              <a:t>部分は、</a:t>
            </a:r>
            <a:br>
              <a:rPr lang="ja-JP" altLang="en-US"/>
            </a:br>
            <a:r>
              <a:rPr lang="ja-JP" altLang="en-US"/>
              <a:t>前方・後方にピークを作るような</a:t>
            </a:r>
            <a:r>
              <a:rPr lang="en" altLang="ja-JP" dirty="0"/>
              <a:t>W</a:t>
            </a:r>
            <a:r>
              <a:rPr lang="ja-JP" altLang="en-US"/>
              <a:t>放出の運動学的効果を</a:t>
            </a:r>
            <a:r>
              <a:rPr lang="ja-JP" altLang="en-US" b="1"/>
              <a:t>部分的に平均化</a:t>
            </a:r>
            <a:r>
              <a:rPr lang="ja-JP" altLang="en-US"/>
              <a:t>してしまう。</a:t>
            </a:r>
          </a:p>
          <a:p>
            <a:r>
              <a:rPr lang="ja-JP" altLang="en-US"/>
              <a:t>そのためラピディティ分布は「中央ピーク」ではなく、</a:t>
            </a:r>
            <a:r>
              <a:rPr lang="ja-JP" altLang="en-US" b="1"/>
              <a:t>なだらかで広い形</a:t>
            </a:r>
            <a:r>
              <a:rPr lang="ja-JP" altLang="en-US"/>
              <a:t>になる。</a:t>
            </a:r>
          </a:p>
          <a:p>
            <a:pPr algn="l"/>
            <a:r>
              <a:rPr lang="ja-JP" altLang="en-US" b="1" i="0" u="none" strike="noStrike">
                <a:solidFill>
                  <a:srgbClr val="000000"/>
                </a:solidFill>
                <a:effectLst/>
              </a:rPr>
              <a:t>要するに</a:t>
            </a:r>
          </a:p>
          <a:p>
            <a:r>
              <a:rPr lang="ja-JP" altLang="en-US"/>
              <a:t>原理的には </a:t>
            </a:r>
            <a:r>
              <a:rPr lang="en" altLang="ja-JP" dirty="0"/>
              <a:t>e⁻ </a:t>
            </a:r>
            <a:r>
              <a:rPr lang="el-GR" altLang="ja-JP" dirty="0"/>
              <a:t>μ⁺ → ν</a:t>
            </a:r>
            <a:r>
              <a:rPr lang="en" altLang="ja-JP" dirty="0"/>
              <a:t>ₑ </a:t>
            </a:r>
            <a:r>
              <a:rPr lang="el-GR" altLang="ja-JP" dirty="0" err="1"/>
              <a:t>ν̄_μ</a:t>
            </a:r>
            <a:r>
              <a:rPr lang="el-GR" altLang="ja-JP" dirty="0"/>
              <a:t> </a:t>
            </a:r>
            <a:r>
              <a:rPr lang="en" altLang="ja-JP" dirty="0"/>
              <a:t>Z⁰ </a:t>
            </a:r>
            <a:r>
              <a:rPr lang="ja-JP" altLang="en-US"/>
              <a:t>と同じく</a:t>
            </a:r>
            <a:br>
              <a:rPr lang="ja-JP" altLang="en-US"/>
            </a:br>
            <a:r>
              <a:rPr lang="en" altLang="ja-JP" dirty="0"/>
              <a:t>t</a:t>
            </a:r>
            <a:r>
              <a:rPr lang="ja-JP" altLang="en"/>
              <a:t>・</a:t>
            </a:r>
            <a:r>
              <a:rPr lang="en" altLang="ja-JP" dirty="0"/>
              <a:t>u</a:t>
            </a:r>
            <a:r>
              <a:rPr lang="ja-JP" altLang="en-US"/>
              <a:t>チャネル干渉を含む</a:t>
            </a:r>
            <a:r>
              <a:rPr lang="en" altLang="ja-JP" dirty="0"/>
              <a:t>VBS</a:t>
            </a:r>
            <a:r>
              <a:rPr lang="ja-JP" altLang="en-US"/>
              <a:t>過程だが、</a:t>
            </a:r>
            <a:br>
              <a:rPr lang="ja-JP" altLang="en-US"/>
            </a:br>
            <a:r>
              <a:rPr lang="ja-JP" altLang="en-US"/>
              <a:t>サブプロセス </a:t>
            </a:r>
            <a:r>
              <a:rPr lang="en" altLang="ja-JP" dirty="0"/>
              <a:t>W⁻W⁺→</a:t>
            </a:r>
            <a:r>
              <a:rPr lang="en" altLang="ja-JP" dirty="0" err="1"/>
              <a:t>Z⁰h</a:t>
            </a:r>
            <a:r>
              <a:rPr lang="en" altLang="ja-JP" dirty="0"/>
              <a:t> </a:t>
            </a:r>
            <a:r>
              <a:rPr lang="ja-JP" altLang="en-US"/>
              <a:t>がスカラー的で角度依存が弱いため、</a:t>
            </a:r>
            <a:br>
              <a:rPr lang="ja-JP" altLang="en-US"/>
            </a:br>
            <a:r>
              <a:rPr lang="ja-JP" altLang="en-US"/>
              <a:t>干渉効果が「中央に集中せず」等方的に広がる。</a:t>
            </a:r>
            <a:endParaRPr lang="en-US" altLang="ja-JP" dirty="0"/>
          </a:p>
          <a:p>
            <a:endParaRPr lang="en-US" altLang="ja-JP" dirty="0"/>
          </a:p>
          <a:p>
            <a:r>
              <a:rPr lang="en-US" altLang="ja-JP" dirty="0" err="1"/>
              <a:t>Zh</a:t>
            </a:r>
            <a:r>
              <a:rPr lang="ja-JP" altLang="en-US"/>
              <a:t>の</a:t>
            </a:r>
            <a:r>
              <a:rPr lang="en-US" altLang="ja-JP" dirty="0"/>
              <a:t>collision image</a:t>
            </a:r>
            <a:r>
              <a:rPr lang="ja-JP" altLang="en-US"/>
              <a:t>も作る</a:t>
            </a:r>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23</a:t>
            </a:fld>
            <a:endParaRPr kumimoji="1" lang="ja-JP" altLang="en-US"/>
          </a:p>
        </p:txBody>
      </p:sp>
    </p:spTree>
    <p:extLst>
      <p:ext uri="{BB962C8B-B14F-4D97-AF65-F5344CB8AC3E}">
        <p14:creationId xmlns:p14="http://schemas.microsoft.com/office/powerpoint/2010/main" val="4060183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p>
          <a:p>
            <a:endParaRPr kumimoji="1" lang="en-US" altLang="ja-JP" dirty="0"/>
          </a:p>
          <a:p>
            <a:r>
              <a:rPr lang="en" altLang="ja-JP" b="0" i="0" u="none" strike="noStrike" dirty="0">
                <a:solidFill>
                  <a:srgbClr val="000000"/>
                </a:solidFill>
                <a:effectLst/>
                <a:latin typeface="-webkit-standard"/>
              </a:rPr>
              <a:t>t–u</a:t>
            </a:r>
            <a:r>
              <a:rPr lang="ja-JP" altLang="en-US" b="0" i="0" u="none" strike="noStrike">
                <a:solidFill>
                  <a:srgbClr val="000000"/>
                </a:solidFill>
                <a:effectLst/>
                <a:latin typeface="-webkit-standard"/>
              </a:rPr>
              <a:t>チャネル干渉によって中央で干渉が起こる」という原理自体は共通</a:t>
            </a:r>
            <a:endParaRPr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しかし、</a:t>
            </a:r>
            <a:r>
              <a:rPr kumimoji="1" lang="en-US" altLang="ja-JP" b="0" i="0" u="none" strike="noStrike" dirty="0" err="1">
                <a:solidFill>
                  <a:srgbClr val="000000"/>
                </a:solidFill>
                <a:effectLst/>
                <a:latin typeface="-webkit-standard"/>
              </a:rPr>
              <a:t>vvZ</a:t>
            </a:r>
            <a:r>
              <a:rPr kumimoji="1" lang="en-US" altLang="ja-JP" b="0" i="0" u="none" strike="noStrike" dirty="0">
                <a:solidFill>
                  <a:srgbClr val="000000"/>
                </a:solidFill>
                <a:effectLst/>
                <a:latin typeface="-webkit-standard"/>
              </a:rPr>
              <a:t>_{0}</a:t>
            </a:r>
            <a:r>
              <a:rPr kumimoji="1" lang="ja-JP" altLang="en-US" b="0" i="0" u="none" strike="noStrike">
                <a:solidFill>
                  <a:srgbClr val="000000"/>
                </a:solidFill>
                <a:effectLst/>
                <a:latin typeface="-webkit-standard"/>
              </a:rPr>
              <a:t>との違いは</a:t>
            </a:r>
            <a:endParaRPr kumimoji="1"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高エネルギー極限では、</a:t>
            </a:r>
            <a:r>
              <a:rPr lang="en" altLang="ja-JP" b="0" i="0" u="none" strike="noStrike" dirty="0" err="1">
                <a:solidFill>
                  <a:srgbClr val="000000"/>
                </a:solidFill>
                <a:effectLst/>
              </a:rPr>
              <a:t>WL,ZL,h</a:t>
            </a:r>
            <a:r>
              <a:rPr lang="en" altLang="ja-JP" b="0" i="0" u="none" strike="noStrike" dirty="0">
                <a:solidFill>
                  <a:srgbClr val="000000"/>
                </a:solidFill>
                <a:effectLst/>
                <a:latin typeface="-webkit-standard"/>
              </a:rPr>
              <a:t> </a:t>
            </a:r>
            <a:r>
              <a:rPr lang="ja-JP" altLang="en-US" b="0" i="0" u="none" strike="noStrike">
                <a:solidFill>
                  <a:srgbClr val="000000"/>
                </a:solidFill>
                <a:effectLst/>
                <a:latin typeface="-webkit-standard"/>
              </a:rPr>
              <a:t>はすべてゴールドストーンモードに対応するため、</a:t>
            </a:r>
            <a:br>
              <a:rPr lang="ja-JP" altLang="en-US"/>
            </a:br>
            <a:r>
              <a:rPr lang="ja-JP" altLang="en-US" b="0" i="0" u="none" strike="noStrike">
                <a:solidFill>
                  <a:srgbClr val="000000"/>
                </a:solidFill>
                <a:effectLst/>
                <a:latin typeface="-webkit-standard"/>
              </a:rPr>
              <a:t>相互作用が</a:t>
            </a:r>
            <a:r>
              <a:rPr lang="ja-JP" altLang="en-US" b="1" i="0" u="none" strike="noStrike">
                <a:solidFill>
                  <a:srgbClr val="000000"/>
                </a:solidFill>
                <a:effectLst/>
              </a:rPr>
              <a:t>スカラー場の散乱</a:t>
            </a:r>
            <a:r>
              <a:rPr lang="ja-JP" altLang="en-US" b="0" i="0" u="none" strike="noStrike">
                <a:solidFill>
                  <a:srgbClr val="000000"/>
                </a:solidFill>
                <a:effectLst/>
                <a:latin typeface="-webkit-standard"/>
              </a:rPr>
              <a:t>と等価になります：</a:t>
            </a:r>
            <a:endParaRPr lang="en-US"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スカラー</a:t>
            </a:r>
            <a:r>
              <a:rPr lang="en-US" altLang="ja-JP" b="0" i="0" u="none" strike="noStrike" dirty="0">
                <a:solidFill>
                  <a:srgbClr val="000000"/>
                </a:solidFill>
                <a:effectLst/>
                <a:latin typeface="-webkit-standard"/>
              </a:rPr>
              <a:t>–</a:t>
            </a:r>
            <a:r>
              <a:rPr lang="ja-JP" altLang="en-US" b="0" i="0" u="none" strike="noStrike">
                <a:solidFill>
                  <a:srgbClr val="000000"/>
                </a:solidFill>
                <a:effectLst/>
                <a:latin typeface="-webkit-standard"/>
              </a:rPr>
              <a:t>スカラー散乱では角度依存が弱く、ほぼ等方的（</a:t>
            </a:r>
            <a:r>
              <a:rPr lang="en" altLang="ja-JP" b="0" i="0" u="none" strike="noStrike" dirty="0">
                <a:solidFill>
                  <a:srgbClr val="000000"/>
                </a:solidFill>
                <a:effectLst/>
                <a:latin typeface="-webkit-standard"/>
              </a:rPr>
              <a:t>isotropic</a:t>
            </a:r>
            <a:r>
              <a:rPr lang="ja-JP" altLang="en" b="0" i="0" u="none" strike="noStrike">
                <a:solidFill>
                  <a:srgbClr val="000000"/>
                </a:solidFill>
                <a:effectLst/>
                <a:latin typeface="-webkit-standard"/>
              </a:rPr>
              <a:t>）</a:t>
            </a:r>
            <a:r>
              <a:rPr lang="ja-JP" altLang="en-US" b="0" i="0" u="none" strike="noStrike">
                <a:solidFill>
                  <a:srgbClr val="000000"/>
                </a:solidFill>
                <a:effectLst/>
                <a:latin typeface="-webkit-standard"/>
              </a:rPr>
              <a:t>な分布になる。</a:t>
            </a:r>
            <a:endParaRPr lang="en-US" altLang="ja-JP" b="0" i="0" u="none" strike="noStrike" dirty="0">
              <a:solidFill>
                <a:srgbClr val="000000"/>
              </a:solidFill>
              <a:effectLst/>
              <a:latin typeface="-webkit-standard"/>
            </a:endParaRPr>
          </a:p>
          <a:p>
            <a:r>
              <a:rPr lang="en" altLang="ja-JP" dirty="0"/>
              <a:t>VBS</a:t>
            </a:r>
            <a:r>
              <a:rPr lang="ja-JP" altLang="en-US"/>
              <a:t>部分は、</a:t>
            </a:r>
            <a:br>
              <a:rPr lang="ja-JP" altLang="en-US"/>
            </a:br>
            <a:r>
              <a:rPr lang="ja-JP" altLang="en-US"/>
              <a:t>前方・後方にピークを作るような</a:t>
            </a:r>
            <a:r>
              <a:rPr lang="en" altLang="ja-JP" dirty="0"/>
              <a:t>W</a:t>
            </a:r>
            <a:r>
              <a:rPr lang="ja-JP" altLang="en-US"/>
              <a:t>放出の運動学的効果を</a:t>
            </a:r>
            <a:r>
              <a:rPr lang="ja-JP" altLang="en-US" b="1"/>
              <a:t>部分的に平均化</a:t>
            </a:r>
            <a:r>
              <a:rPr lang="ja-JP" altLang="en-US"/>
              <a:t>してしまう。</a:t>
            </a:r>
          </a:p>
          <a:p>
            <a:r>
              <a:rPr lang="ja-JP" altLang="en-US"/>
              <a:t>そのためラピディティ分布は「中央ピーク」ではなく、</a:t>
            </a:r>
            <a:r>
              <a:rPr lang="ja-JP" altLang="en-US" b="1"/>
              <a:t>なだらかで広い形</a:t>
            </a:r>
            <a:r>
              <a:rPr lang="ja-JP" altLang="en-US"/>
              <a:t>になる。</a:t>
            </a:r>
          </a:p>
          <a:p>
            <a:pPr algn="l"/>
            <a:r>
              <a:rPr lang="ja-JP" altLang="en-US" b="1" i="0" u="none" strike="noStrike">
                <a:solidFill>
                  <a:srgbClr val="000000"/>
                </a:solidFill>
                <a:effectLst/>
              </a:rPr>
              <a:t>要するに</a:t>
            </a:r>
          </a:p>
          <a:p>
            <a:r>
              <a:rPr lang="ja-JP" altLang="en-US"/>
              <a:t>原理的には </a:t>
            </a:r>
            <a:r>
              <a:rPr lang="en" altLang="ja-JP" dirty="0"/>
              <a:t>e⁻ </a:t>
            </a:r>
            <a:r>
              <a:rPr lang="el-GR" altLang="ja-JP" dirty="0"/>
              <a:t>μ⁺ → ν</a:t>
            </a:r>
            <a:r>
              <a:rPr lang="en" altLang="ja-JP" dirty="0"/>
              <a:t>ₑ </a:t>
            </a:r>
            <a:r>
              <a:rPr lang="el-GR" altLang="ja-JP" dirty="0" err="1"/>
              <a:t>ν̄_μ</a:t>
            </a:r>
            <a:r>
              <a:rPr lang="el-GR" altLang="ja-JP" dirty="0"/>
              <a:t> </a:t>
            </a:r>
            <a:r>
              <a:rPr lang="en" altLang="ja-JP" dirty="0"/>
              <a:t>Z⁰ </a:t>
            </a:r>
            <a:r>
              <a:rPr lang="ja-JP" altLang="en-US"/>
              <a:t>と同じく</a:t>
            </a:r>
            <a:br>
              <a:rPr lang="ja-JP" altLang="en-US"/>
            </a:br>
            <a:r>
              <a:rPr lang="en" altLang="ja-JP" dirty="0"/>
              <a:t>t</a:t>
            </a:r>
            <a:r>
              <a:rPr lang="ja-JP" altLang="en"/>
              <a:t>・</a:t>
            </a:r>
            <a:r>
              <a:rPr lang="en" altLang="ja-JP" dirty="0"/>
              <a:t>u</a:t>
            </a:r>
            <a:r>
              <a:rPr lang="ja-JP" altLang="en-US"/>
              <a:t>チャネル干渉を含む</a:t>
            </a:r>
            <a:r>
              <a:rPr lang="en" altLang="ja-JP" dirty="0"/>
              <a:t>VBS</a:t>
            </a:r>
            <a:r>
              <a:rPr lang="ja-JP" altLang="en-US"/>
              <a:t>過程だが、</a:t>
            </a:r>
            <a:br>
              <a:rPr lang="ja-JP" altLang="en-US"/>
            </a:br>
            <a:r>
              <a:rPr lang="ja-JP" altLang="en-US"/>
              <a:t>サブプロセス </a:t>
            </a:r>
            <a:r>
              <a:rPr lang="en" altLang="ja-JP" dirty="0"/>
              <a:t>W⁻W⁺→</a:t>
            </a:r>
            <a:r>
              <a:rPr lang="en" altLang="ja-JP" dirty="0" err="1"/>
              <a:t>Z⁰h</a:t>
            </a:r>
            <a:r>
              <a:rPr lang="en" altLang="ja-JP" dirty="0"/>
              <a:t> </a:t>
            </a:r>
            <a:r>
              <a:rPr lang="ja-JP" altLang="en-US"/>
              <a:t>がスカラー的で角度依存が弱いため、</a:t>
            </a:r>
            <a:br>
              <a:rPr lang="ja-JP" altLang="en-US"/>
            </a:br>
            <a:r>
              <a:rPr lang="ja-JP" altLang="en-US"/>
              <a:t>干渉効果が「中央に集中せず」等方的に広がる。</a:t>
            </a:r>
            <a:endParaRPr lang="en-US" altLang="ja-JP" dirty="0"/>
          </a:p>
          <a:p>
            <a:endParaRPr lang="en-US" altLang="ja-JP" dirty="0"/>
          </a:p>
          <a:p>
            <a:r>
              <a:rPr lang="en-US" altLang="ja-JP" dirty="0" err="1"/>
              <a:t>Zh</a:t>
            </a:r>
            <a:r>
              <a:rPr lang="ja-JP" altLang="en-US"/>
              <a:t>の</a:t>
            </a:r>
            <a:r>
              <a:rPr lang="en-US" altLang="ja-JP" dirty="0"/>
              <a:t>collision image</a:t>
            </a:r>
            <a:r>
              <a:rPr lang="ja-JP" altLang="en-US"/>
              <a:t>も作る</a:t>
            </a:r>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24</a:t>
            </a:fld>
            <a:endParaRPr kumimoji="1" lang="ja-JP" altLang="en-US"/>
          </a:p>
        </p:txBody>
      </p:sp>
    </p:spTree>
    <p:extLst>
      <p:ext uri="{BB962C8B-B14F-4D97-AF65-F5344CB8AC3E}">
        <p14:creationId xmlns:p14="http://schemas.microsoft.com/office/powerpoint/2010/main" val="420773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i="0" u="none" strike="noStrike" dirty="0">
                <a:solidFill>
                  <a:srgbClr val="000000"/>
                </a:solidFill>
                <a:effectLst/>
                <a:latin typeface="-webkit-standard"/>
              </a:rPr>
              <a:t>In this process, the </a:t>
            </a:r>
            <a:r>
              <a:rPr lang="en" altLang="ja-JP" b="0" i="0" u="none" strike="noStrike" dirty="0">
                <a:solidFill>
                  <a:srgbClr val="000000"/>
                </a:solidFill>
                <a:effectLst/>
              </a:rPr>
              <a:t>ZZ</a:t>
            </a:r>
            <a:r>
              <a:rPr lang="en" altLang="ja-JP" b="0" i="0" u="none" strike="noStrike" dirty="0">
                <a:solidFill>
                  <a:srgbClr val="000000"/>
                </a:solidFill>
                <a:effectLst/>
                <a:latin typeface="-webkit-standard"/>
              </a:rPr>
              <a:t> is mainly emitted collinearly from the initial leptons, leading to a forward-peaked rapidity distribution, while the Higgs, being massive and lacking collinear enhancement, is distributed more centrally.</a:t>
            </a:r>
          </a:p>
          <a:p>
            <a:r>
              <a:rPr lang="en" altLang="ja-JP" b="0" i="0" u="none" strike="noStrike" dirty="0">
                <a:solidFill>
                  <a:srgbClr val="000000"/>
                </a:solidFill>
                <a:effectLst/>
                <a:latin typeface="-webkit-standard"/>
              </a:rPr>
              <a:t>Z emission does not peak entirely in the forward region, since its mass cuts off the collinear divergence and the longitudinal component experiences destructive interference, leading to a slightly more central distribution than naive ISR expectations.</a:t>
            </a:r>
          </a:p>
          <a:p>
            <a:endParaRPr kumimoji="1" lang="en" altLang="ja-JP" b="0" i="0" u="none" strike="noStrike" dirty="0">
              <a:solidFill>
                <a:srgbClr val="000000"/>
              </a:solidFill>
              <a:effectLst/>
              <a:latin typeface="-webkit-standard"/>
            </a:endParaRPr>
          </a:p>
          <a:p>
            <a:r>
              <a:rPr lang="en-US" altLang="ja-JP" sz="1200" dirty="0"/>
              <a:t>In y(h)?</a:t>
            </a:r>
          </a:p>
          <a:p>
            <a:r>
              <a:rPr lang="ja-JP" altLang="en-US" sz="1200"/>
              <a:t>　・</a:t>
            </a:r>
            <a:r>
              <a:rPr lang="en" altLang="ja-JP" sz="1200" dirty="0"/>
              <a:t>Since the Higgs is often produced as </a:t>
            </a:r>
            <a:r>
              <a:rPr lang="ja-JP" altLang="en-US" sz="1200"/>
              <a:t>　　　</a:t>
            </a:r>
            <a:endParaRPr lang="en-US" altLang="ja-JP" sz="1200" dirty="0"/>
          </a:p>
          <a:p>
            <a:r>
              <a:rPr lang="ja-JP" altLang="en-US" sz="1200"/>
              <a:t>　　</a:t>
            </a:r>
            <a:r>
              <a:rPr lang="en" altLang="ja-JP" sz="1200" dirty="0"/>
              <a:t>part of a </a:t>
            </a:r>
            <a:r>
              <a:rPr lang="en" altLang="ja-JP" sz="1200" dirty="0" err="1"/>
              <a:t>Zh</a:t>
            </a:r>
            <a:r>
              <a:rPr lang="en" altLang="ja-JP" sz="1200" dirty="0"/>
              <a:t> system or via gauge </a:t>
            </a:r>
          </a:p>
          <a:p>
            <a:r>
              <a:rPr lang="ja-JP" altLang="en-US" sz="1200"/>
              <a:t>　　</a:t>
            </a:r>
            <a:r>
              <a:rPr lang="en" altLang="ja-JP" sz="1200" dirty="0"/>
              <a:t>couplings, it does not receive collinear </a:t>
            </a:r>
          </a:p>
          <a:p>
            <a:r>
              <a:rPr lang="ja-JP" altLang="en-US" sz="1200"/>
              <a:t>　　</a:t>
            </a:r>
            <a:r>
              <a:rPr lang="en" altLang="ja-JP" sz="1200" dirty="0"/>
              <a:t>enhancement and thus tends to be </a:t>
            </a:r>
          </a:p>
          <a:p>
            <a:r>
              <a:rPr lang="ja-JP" altLang="en-US" sz="1200"/>
              <a:t>　　</a:t>
            </a:r>
            <a:r>
              <a:rPr lang="en" altLang="ja-JP" sz="1200" dirty="0"/>
              <a:t>emitted more </a:t>
            </a:r>
            <a:r>
              <a:rPr lang="en" altLang="ja-JP" sz="1200" dirty="0" err="1"/>
              <a:t>isotropically</a:t>
            </a:r>
            <a:r>
              <a:rPr lang="en" altLang="ja-JP" sz="1200" dirty="0"/>
              <a:t>, leading to a </a:t>
            </a:r>
          </a:p>
          <a:p>
            <a:r>
              <a:rPr lang="ja-JP" altLang="en-US" sz="1200"/>
              <a:t>　　</a:t>
            </a:r>
            <a:r>
              <a:rPr lang="en" altLang="ja-JP" sz="1200" dirty="0"/>
              <a:t>central rapidity distribution.</a:t>
            </a:r>
          </a:p>
          <a:p>
            <a:r>
              <a:rPr lang="ja-JP" altLang="en-US" sz="1200"/>
              <a:t>　・</a:t>
            </a:r>
            <a:r>
              <a:rPr lang="en" altLang="ja-JP" sz="1200" dirty="0"/>
              <a:t>(b) and (c) are swapped</a:t>
            </a:r>
            <a:r>
              <a:rPr lang="en-US" altLang="ja-JP" sz="1200" dirty="0"/>
              <a:t>.</a:t>
            </a:r>
            <a:endParaRPr lang="en" altLang="ja-JP" sz="1200" dirty="0"/>
          </a:p>
          <a:p>
            <a:r>
              <a:rPr lang="ja-JP" altLang="en-US" sz="1200"/>
              <a:t>　　→</a:t>
            </a:r>
            <a:r>
              <a:rPr lang="en" altLang="ja-JP" sz="1200" dirty="0"/>
              <a:t> Momentum conservation.</a:t>
            </a:r>
          </a:p>
          <a:p>
            <a:endParaRPr lang="en" altLang="ja-JP" sz="1200" dirty="0"/>
          </a:p>
          <a:p>
            <a:r>
              <a:rPr lang="en" altLang="ja-JP" sz="1200" b="0" i="0" u="none" strike="noStrike" dirty="0">
                <a:solidFill>
                  <a:srgbClr val="000000"/>
                </a:solidFill>
                <a:effectLst/>
                <a:latin typeface="+mn-ea"/>
              </a:rPr>
              <a:t>In the FD gauge, such kinematical features are well described; in particular, it becomes clear which diagrams dominate in specific regions of phase space.</a:t>
            </a:r>
            <a:endParaRPr lang="en-US" altLang="ja-JP" sz="1200" dirty="0">
              <a:latin typeface="+mn-ea"/>
            </a:endParaRPr>
          </a:p>
          <a:p>
            <a:endParaRPr kumimoji="1" lang="en-US" altLang="ja-JP" dirty="0"/>
          </a:p>
          <a:p>
            <a:r>
              <a:rPr lang="en-US" altLang="ja-JP" dirty="0" err="1"/>
              <a:t>vvZ</a:t>
            </a:r>
            <a:r>
              <a:rPr lang="en-US" altLang="ja-JP" dirty="0"/>
              <a:t>{0}</a:t>
            </a:r>
            <a:r>
              <a:rPr lang="ja-JP" altLang="en-US"/>
              <a:t>の時は終状態</a:t>
            </a:r>
            <a:r>
              <a:rPr lang="en" altLang="ja-JP" dirty="0"/>
              <a:t>Z₀</a:t>
            </a:r>
            <a:r>
              <a:rPr lang="ja-JP" altLang="en-US"/>
              <a:t>が</a:t>
            </a:r>
            <a:r>
              <a:rPr lang="en" altLang="ja-JP" dirty="0"/>
              <a:t>W_L W_L → Z₀</a:t>
            </a:r>
            <a:r>
              <a:rPr lang="ja-JP" altLang="en"/>
              <a:t>（</a:t>
            </a:r>
            <a:r>
              <a:rPr lang="ja-JP" altLang="en-US"/>
              <a:t>スピン</a:t>
            </a:r>
            <a:r>
              <a:rPr lang="en-US" altLang="ja-JP" dirty="0"/>
              <a:t>1</a:t>
            </a:r>
            <a:r>
              <a:rPr lang="ja-JP" altLang="en-US"/>
              <a:t>の融合）で、</a:t>
            </a:r>
          </a:p>
          <a:p>
            <a:r>
              <a:rPr lang="en" altLang="ja-JP" dirty="0"/>
              <a:t>t</a:t>
            </a:r>
            <a:r>
              <a:rPr lang="ja-JP" altLang="en-US"/>
              <a:t>チャネルと</a:t>
            </a:r>
            <a:r>
              <a:rPr lang="en" altLang="ja-JP" dirty="0"/>
              <a:t>u</a:t>
            </a:r>
            <a:r>
              <a:rPr lang="ja-JP" altLang="en-US"/>
              <a:t>チャネルの振幅が</a:t>
            </a:r>
            <a:r>
              <a:rPr lang="ja-JP" altLang="en-US" b="1"/>
              <a:t>ほぼ等大</a:t>
            </a:r>
            <a:r>
              <a:rPr lang="ja-JP" altLang="en-US"/>
              <a:t>になり、</a:t>
            </a:r>
          </a:p>
          <a:p>
            <a:r>
              <a:rPr lang="ja-JP" altLang="en-US" b="1"/>
              <a:t>中央での干渉（</a:t>
            </a:r>
            <a:r>
              <a:rPr lang="en" altLang="ja-JP" b="1" dirty="0" err="1"/>
              <a:t>t×u</a:t>
            </a:r>
            <a:r>
              <a:rPr lang="ja-JP" altLang="en-US" b="1"/>
              <a:t>干渉）が強く、中央ピークを形成</a:t>
            </a:r>
            <a:r>
              <a:rPr lang="ja-JP" altLang="en-US"/>
              <a:t>していました。</a:t>
            </a:r>
            <a:endParaRPr lang="en-US" altLang="ja-JP" dirty="0"/>
          </a:p>
          <a:p>
            <a:endParaRPr lang="en-US" altLang="ja-JP" dirty="0"/>
          </a:p>
          <a:p>
            <a:r>
              <a:rPr lang="ja-JP" altLang="en-US"/>
              <a:t>しかし</a:t>
            </a:r>
            <a:r>
              <a:rPr lang="en-US" altLang="ja-JP" dirty="0" err="1"/>
              <a:t>vvZ</a:t>
            </a:r>
            <a:r>
              <a:rPr lang="en-US" altLang="ja-JP" dirty="0"/>
              <a:t>{0}h</a:t>
            </a:r>
            <a:r>
              <a:rPr lang="ja-JP" altLang="en-US"/>
              <a:t>の時は</a:t>
            </a:r>
            <a:endParaRPr lang="en-US" altLang="ja-JP" dirty="0"/>
          </a:p>
          <a:p>
            <a:pPr algn="l"/>
            <a:r>
              <a:rPr lang="ja-JP" altLang="en-US" b="0" i="0" u="none" strike="noStrike">
                <a:solidFill>
                  <a:srgbClr val="000000"/>
                </a:solidFill>
                <a:effectLst/>
              </a:rPr>
              <a:t>この過程は主に縦偏極の</a:t>
            </a:r>
            <a:r>
              <a:rPr lang="en" altLang="ja-JP" b="0" i="0" u="none" strike="noStrike" dirty="0">
                <a:solidFill>
                  <a:srgbClr val="000000"/>
                </a:solidFill>
                <a:effectLst/>
              </a:rPr>
              <a:t>W_L</a:t>
            </a:r>
            <a:r>
              <a:rPr lang="ja-JP" altLang="en-US" b="0" i="0" u="none" strike="noStrike">
                <a:solidFill>
                  <a:srgbClr val="000000"/>
                </a:solidFill>
                <a:effectLst/>
              </a:rPr>
              <a:t>が支配しますが、</a:t>
            </a:r>
            <a:br>
              <a:rPr lang="ja-JP" altLang="en-US" b="0" i="0" u="none" strike="noStrike">
                <a:solidFill>
                  <a:srgbClr val="000000"/>
                </a:solidFill>
                <a:effectLst/>
              </a:rPr>
            </a:br>
            <a:r>
              <a:rPr lang="ja-JP" altLang="en-US" b="0" i="0" u="none" strike="noStrike">
                <a:solidFill>
                  <a:srgbClr val="000000"/>
                </a:solidFill>
                <a:effectLst/>
              </a:rPr>
              <a:t>最終状態が </a:t>
            </a:r>
            <a:r>
              <a:rPr lang="en" altLang="ja-JP" b="0" i="0" u="none" strike="noStrike" dirty="0">
                <a:solidFill>
                  <a:srgbClr val="000000"/>
                </a:solidFill>
                <a:effectLst/>
              </a:rPr>
              <a:t>Z₀ (spin-1) + h (spin-0) </a:t>
            </a:r>
            <a:r>
              <a:rPr lang="ja-JP" altLang="en-US" b="0" i="0" u="none" strike="noStrike">
                <a:solidFill>
                  <a:srgbClr val="000000"/>
                </a:solidFill>
                <a:effectLst/>
              </a:rPr>
              <a:t>なので、</a:t>
            </a:r>
          </a:p>
          <a:p>
            <a:pPr algn="l">
              <a:buFont typeface="Arial" panose="020B0604020202020204" pitchFamily="34" charset="0"/>
              <a:buChar char="•"/>
            </a:pPr>
            <a:r>
              <a:rPr lang="ja-JP" altLang="en-US" b="0" i="0" u="none" strike="noStrike">
                <a:solidFill>
                  <a:srgbClr val="000000"/>
                </a:solidFill>
                <a:effectLst/>
              </a:rPr>
              <a:t>スカラー的成分が混ざり、</a:t>
            </a:r>
          </a:p>
          <a:p>
            <a:pPr algn="l">
              <a:buFont typeface="Arial" panose="020B0604020202020204" pitchFamily="34" charset="0"/>
              <a:buChar char="•"/>
            </a:pPr>
            <a:r>
              <a:rPr lang="ja-JP" altLang="en-US" b="0" i="0" u="none" strike="noStrike">
                <a:solidFill>
                  <a:srgbClr val="000000"/>
                </a:solidFill>
                <a:effectLst/>
              </a:rPr>
              <a:t>散乱角依存がより**フラット（等方的）**になります。</a:t>
            </a:r>
          </a:p>
          <a:p>
            <a:pPr algn="l">
              <a:buFont typeface="Arial" panose="020B0604020202020204" pitchFamily="34" charset="0"/>
              <a:buChar char="•"/>
            </a:pPr>
            <a:r>
              <a:rPr lang="ja-JP" altLang="en-US" b="0" i="0" u="none" strike="noStrike">
                <a:solidFill>
                  <a:srgbClr val="000000"/>
                </a:solidFill>
                <a:effectLst/>
              </a:rPr>
              <a:t>さらに、</a:t>
            </a:r>
            <a:r>
              <a:rPr lang="en" altLang="ja-JP" b="0" i="0" u="none" strike="noStrike" dirty="0">
                <a:solidFill>
                  <a:srgbClr val="000000"/>
                </a:solidFill>
                <a:effectLst/>
              </a:rPr>
              <a:t>Z₀ </a:t>
            </a:r>
            <a:r>
              <a:rPr lang="ja-JP" altLang="en-US" b="0" i="0" u="none" strike="noStrike">
                <a:solidFill>
                  <a:srgbClr val="000000"/>
                </a:solidFill>
                <a:effectLst/>
              </a:rPr>
              <a:t>と </a:t>
            </a:r>
            <a:r>
              <a:rPr lang="en" altLang="ja-JP" b="0" i="0" u="none" strike="noStrike" dirty="0">
                <a:solidFill>
                  <a:srgbClr val="000000"/>
                </a:solidFill>
                <a:effectLst/>
              </a:rPr>
              <a:t>h </a:t>
            </a:r>
            <a:r>
              <a:rPr lang="ja-JP" altLang="en-US" b="0" i="0" u="none" strike="noStrike">
                <a:solidFill>
                  <a:srgbClr val="000000"/>
                </a:solidFill>
                <a:effectLst/>
              </a:rPr>
              <a:t>の運動量分配が変わるため、</a:t>
            </a:r>
            <a:br>
              <a:rPr lang="ja-JP" altLang="en-US" b="0" i="0" u="none" strike="noStrike">
                <a:solidFill>
                  <a:srgbClr val="000000"/>
                </a:solidFill>
                <a:effectLst/>
              </a:rPr>
            </a:br>
            <a:r>
              <a:rPr lang="en" altLang="ja-JP" b="1" i="0" u="none" strike="noStrike" dirty="0">
                <a:solidFill>
                  <a:srgbClr val="000000"/>
                </a:solidFill>
                <a:effectLst/>
              </a:rPr>
              <a:t>t–u</a:t>
            </a:r>
            <a:r>
              <a:rPr lang="ja-JP" altLang="en-US" b="1" i="0" u="none" strike="noStrike">
                <a:solidFill>
                  <a:srgbClr val="000000"/>
                </a:solidFill>
                <a:effectLst/>
              </a:rPr>
              <a:t>干渉が中央では打ち消し合いやすく</a:t>
            </a:r>
            <a:r>
              <a:rPr lang="ja-JP" altLang="en-US" b="0" i="0" u="none" strike="noStrike">
                <a:solidFill>
                  <a:srgbClr val="000000"/>
                </a:solidFill>
                <a:effectLst/>
              </a:rPr>
              <a:t>なる。</a:t>
            </a:r>
            <a:endParaRPr lang="en-US" altLang="ja-JP" b="0" i="0" u="none" strike="noStrike" dirty="0">
              <a:solidFill>
                <a:srgbClr val="000000"/>
              </a:solidFill>
              <a:effectLst/>
            </a:endParaRPr>
          </a:p>
          <a:p>
            <a:pPr algn="l"/>
            <a:r>
              <a:rPr lang="ja-JP" altLang="en-US" b="0" i="0" u="none" strike="noStrike">
                <a:solidFill>
                  <a:srgbClr val="000000"/>
                </a:solidFill>
                <a:effectLst/>
              </a:rPr>
              <a:t>高エネルギーでは仮想</a:t>
            </a:r>
            <a:r>
              <a:rPr lang="en" altLang="ja-JP" b="0" i="0" u="none" strike="noStrike" dirty="0">
                <a:solidFill>
                  <a:srgbClr val="000000"/>
                </a:solidFill>
                <a:effectLst/>
              </a:rPr>
              <a:t>W</a:t>
            </a:r>
            <a:r>
              <a:rPr lang="ja-JP" altLang="en-US" b="0" i="0" u="none" strike="noStrike">
                <a:solidFill>
                  <a:srgbClr val="000000"/>
                </a:solidFill>
                <a:effectLst/>
              </a:rPr>
              <a:t>の運動量がより </a:t>
            </a:r>
            <a:r>
              <a:rPr lang="en" altLang="ja-JP" b="0" i="0" u="none" strike="noStrike" dirty="0">
                <a:solidFill>
                  <a:srgbClr val="000000"/>
                </a:solidFill>
                <a:effectLst/>
              </a:rPr>
              <a:t>on-shell </a:t>
            </a:r>
            <a:r>
              <a:rPr lang="ja-JP" altLang="en-US" b="0" i="0" u="none" strike="noStrike">
                <a:solidFill>
                  <a:srgbClr val="000000"/>
                </a:solidFill>
                <a:effectLst/>
              </a:rPr>
              <a:t>に近づき、</a:t>
            </a:r>
            <a:br>
              <a:rPr lang="ja-JP" altLang="en-US" b="0" i="0" u="none" strike="noStrike">
                <a:solidFill>
                  <a:srgbClr val="000000"/>
                </a:solidFill>
                <a:effectLst/>
              </a:rPr>
            </a:br>
            <a:r>
              <a:rPr lang="ja-JP" altLang="en-US" b="0" i="0" u="none" strike="noStrike">
                <a:solidFill>
                  <a:srgbClr val="000000"/>
                </a:solidFill>
                <a:effectLst/>
              </a:rPr>
              <a:t>それぞれのチャネルが「独立」に寄与しやすくなります。</a:t>
            </a:r>
          </a:p>
          <a:p>
            <a:pPr algn="l"/>
            <a:r>
              <a:rPr lang="ja-JP" altLang="en-US" b="0" i="0" u="none" strike="noStrike">
                <a:solidFill>
                  <a:srgbClr val="000000"/>
                </a:solidFill>
                <a:effectLst/>
              </a:rPr>
              <a:t>→ つまり、</a:t>
            </a:r>
            <a:r>
              <a:rPr lang="en" altLang="ja-JP" b="0" i="0" u="none" strike="noStrike" dirty="0">
                <a:solidFill>
                  <a:srgbClr val="000000"/>
                </a:solidFill>
                <a:effectLst/>
              </a:rPr>
              <a:t>t </a:t>
            </a:r>
            <a:r>
              <a:rPr lang="ja-JP" altLang="en-US" b="0" i="0" u="none" strike="noStrike">
                <a:solidFill>
                  <a:srgbClr val="000000"/>
                </a:solidFill>
                <a:effectLst/>
              </a:rPr>
              <a:t>と </a:t>
            </a:r>
            <a:r>
              <a:rPr lang="en" altLang="ja-JP" b="0" i="0" u="none" strike="noStrike" dirty="0">
                <a:solidFill>
                  <a:srgbClr val="000000"/>
                </a:solidFill>
                <a:effectLst/>
              </a:rPr>
              <a:t>u </a:t>
            </a:r>
            <a:r>
              <a:rPr lang="ja-JP" altLang="en-US" b="0" i="0" u="none" strike="noStrike">
                <a:solidFill>
                  <a:srgbClr val="000000"/>
                </a:solidFill>
                <a:effectLst/>
              </a:rPr>
              <a:t>の干渉が中央で強く結合する領域が</a:t>
            </a:r>
            <a:r>
              <a:rPr lang="ja-JP" altLang="en-US" b="1" i="0" u="none" strike="noStrike">
                <a:solidFill>
                  <a:srgbClr val="000000"/>
                </a:solidFill>
                <a:effectLst/>
              </a:rPr>
              <a:t>減る</a:t>
            </a:r>
            <a:r>
              <a:rPr lang="ja-JP" altLang="en-US" b="0" i="0" u="none" strike="noStrike">
                <a:solidFill>
                  <a:srgbClr val="000000"/>
                </a:solidFill>
                <a:effectLst/>
              </a:rPr>
              <a:t>。</a:t>
            </a:r>
            <a:br>
              <a:rPr lang="ja-JP" altLang="en-US" b="0" i="0" u="none" strike="noStrike">
                <a:solidFill>
                  <a:srgbClr val="000000"/>
                </a:solidFill>
                <a:effectLst/>
              </a:rPr>
            </a:br>
            <a:r>
              <a:rPr lang="ja-JP" altLang="en-US" b="0" i="0" u="none" strike="noStrike">
                <a:solidFill>
                  <a:srgbClr val="000000"/>
                </a:solidFill>
                <a:effectLst/>
              </a:rPr>
              <a:t>これも中央ピークを抑える方向に働きます。</a:t>
            </a:r>
            <a:endParaRPr lang="en-US" altLang="ja-JP" b="0" i="0" u="none" strike="noStrike" dirty="0">
              <a:solidFill>
                <a:srgbClr val="000000"/>
              </a:solidFill>
              <a:effectLst/>
            </a:endParaRPr>
          </a:p>
          <a:p>
            <a:pPr algn="l"/>
            <a:endParaRPr lang="en-US" altLang="ja-JP" b="0" i="0" u="none" strike="noStrike" dirty="0">
              <a:solidFill>
                <a:srgbClr val="000000"/>
              </a:solidFill>
              <a:effectLst/>
            </a:endParaRPr>
          </a:p>
          <a:p>
            <a:pPr algn="l"/>
            <a:r>
              <a:rPr lang="en-US" altLang="ja-JP" b="0" i="0" u="none" strike="noStrike" dirty="0">
                <a:solidFill>
                  <a:srgbClr val="000000"/>
                </a:solidFill>
                <a:effectLst/>
              </a:rPr>
              <a:t>In y(h)</a:t>
            </a:r>
          </a:p>
          <a:p>
            <a:r>
              <a:rPr lang="ja-JP" altLang="en-US"/>
              <a:t>高エネルギーでは </a:t>
            </a:r>
            <a:r>
              <a:rPr lang="en" altLang="ja-JP" dirty="0"/>
              <a:t>WL,ZLWL​,ZL​ </a:t>
            </a:r>
            <a:r>
              <a:rPr lang="ja-JP" altLang="en-US"/>
              <a:t>はスカラー的に振る舞う</a:t>
            </a:r>
          </a:p>
          <a:p>
            <a:r>
              <a:rPr lang="en" altLang="ja-JP" dirty="0" err="1"/>
              <a:t>WLWL→ZhWL</a:t>
            </a:r>
            <a:r>
              <a:rPr lang="en" altLang="ja-JP" dirty="0"/>
              <a:t>​WL​→</a:t>
            </a:r>
            <a:r>
              <a:rPr lang="en" altLang="ja-JP" dirty="0" err="1"/>
              <a:t>Zh</a:t>
            </a:r>
            <a:r>
              <a:rPr lang="en" altLang="ja-JP" dirty="0"/>
              <a:t> </a:t>
            </a:r>
            <a:r>
              <a:rPr lang="ja-JP" altLang="en-US"/>
              <a:t>は</a:t>
            </a:r>
            <a:r>
              <a:rPr lang="ja-JP" altLang="en-US" b="1"/>
              <a:t>スカラー</a:t>
            </a:r>
            <a:r>
              <a:rPr lang="en-US" altLang="ja-JP" b="1" dirty="0"/>
              <a:t>–</a:t>
            </a:r>
            <a:r>
              <a:rPr lang="ja-JP" altLang="en-US" b="1"/>
              <a:t>スカラー散乱</a:t>
            </a:r>
            <a:r>
              <a:rPr lang="ja-JP" altLang="en-US"/>
              <a:t>に等価</a:t>
            </a:r>
          </a:p>
          <a:p>
            <a:r>
              <a:rPr lang="ja-JP" altLang="en-US"/>
              <a:t>スピン依存がないため角度分布が平坦</a:t>
            </a:r>
          </a:p>
          <a:p>
            <a:r>
              <a:rPr lang="ja-JP" altLang="en-US"/>
              <a:t>結果としてラピディティ分布も</a:t>
            </a:r>
            <a:r>
              <a:rPr lang="ja-JP" altLang="en-US" b="1"/>
              <a:t>等方的に広がる</a:t>
            </a:r>
            <a:endParaRPr lang="ja-JP" altLang="en-US"/>
          </a:p>
          <a:p>
            <a:pPr algn="l"/>
            <a:endParaRPr lang="ja-JP" altLang="en-US" b="0" i="0" u="none" strike="noStrike">
              <a:solidFill>
                <a:srgbClr val="000000"/>
              </a:solidFill>
              <a:effectLst/>
            </a:endParaRPr>
          </a:p>
          <a:p>
            <a:endParaRPr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25</a:t>
            </a:fld>
            <a:endParaRPr kumimoji="1" lang="ja-JP" altLang="en-US"/>
          </a:p>
        </p:txBody>
      </p:sp>
    </p:spTree>
    <p:extLst>
      <p:ext uri="{BB962C8B-B14F-4D97-AF65-F5344CB8AC3E}">
        <p14:creationId xmlns:p14="http://schemas.microsoft.com/office/powerpoint/2010/main" val="868804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26</a:t>
            </a:fld>
            <a:endParaRPr kumimoji="1" lang="ja-JP" altLang="en-US"/>
          </a:p>
        </p:txBody>
      </p:sp>
    </p:spTree>
    <p:extLst>
      <p:ext uri="{BB962C8B-B14F-4D97-AF65-F5344CB8AC3E}">
        <p14:creationId xmlns:p14="http://schemas.microsoft.com/office/powerpoint/2010/main" val="3011352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28</a:t>
            </a:fld>
            <a:endParaRPr kumimoji="1" lang="ja-JP" altLang="en-US"/>
          </a:p>
        </p:txBody>
      </p:sp>
    </p:spTree>
    <p:extLst>
      <p:ext uri="{BB962C8B-B14F-4D97-AF65-F5344CB8AC3E}">
        <p14:creationId xmlns:p14="http://schemas.microsoft.com/office/powerpoint/2010/main" val="27005686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29</a:t>
            </a:fld>
            <a:endParaRPr kumimoji="1" lang="ja-JP" altLang="en-US"/>
          </a:p>
        </p:txBody>
      </p:sp>
    </p:spTree>
    <p:extLst>
      <p:ext uri="{BB962C8B-B14F-4D97-AF65-F5344CB8AC3E}">
        <p14:creationId xmlns:p14="http://schemas.microsoft.com/office/powerpoint/2010/main" val="32448377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30</a:t>
            </a:fld>
            <a:endParaRPr kumimoji="1" lang="ja-JP" altLang="en-US"/>
          </a:p>
        </p:txBody>
      </p:sp>
    </p:spTree>
    <p:extLst>
      <p:ext uri="{BB962C8B-B14F-4D97-AF65-F5344CB8AC3E}">
        <p14:creationId xmlns:p14="http://schemas.microsoft.com/office/powerpoint/2010/main" val="35162065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31</a:t>
            </a:fld>
            <a:endParaRPr kumimoji="1" lang="ja-JP" altLang="en-US"/>
          </a:p>
        </p:txBody>
      </p:sp>
    </p:spTree>
    <p:extLst>
      <p:ext uri="{BB962C8B-B14F-4D97-AF65-F5344CB8AC3E}">
        <p14:creationId xmlns:p14="http://schemas.microsoft.com/office/powerpoint/2010/main" val="2096134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a:t>
            </a:fld>
            <a:endParaRPr kumimoji="1" lang="ja-JP" altLang="en-US"/>
          </a:p>
        </p:txBody>
      </p:sp>
    </p:spTree>
    <p:extLst>
      <p:ext uri="{BB962C8B-B14F-4D97-AF65-F5344CB8AC3E}">
        <p14:creationId xmlns:p14="http://schemas.microsoft.com/office/powerpoint/2010/main" val="1530743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32</a:t>
            </a:fld>
            <a:endParaRPr kumimoji="1" lang="ja-JP" altLang="en-US"/>
          </a:p>
        </p:txBody>
      </p:sp>
    </p:spTree>
    <p:extLst>
      <p:ext uri="{BB962C8B-B14F-4D97-AF65-F5344CB8AC3E}">
        <p14:creationId xmlns:p14="http://schemas.microsoft.com/office/powerpoint/2010/main" val="3400357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33</a:t>
            </a:fld>
            <a:endParaRPr kumimoji="1" lang="ja-JP" altLang="en-US"/>
          </a:p>
        </p:txBody>
      </p:sp>
    </p:spTree>
    <p:extLst>
      <p:ext uri="{BB962C8B-B14F-4D97-AF65-F5344CB8AC3E}">
        <p14:creationId xmlns:p14="http://schemas.microsoft.com/office/powerpoint/2010/main" val="16593117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eta(Z) distribution of the process at 1TeV</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34</a:t>
            </a:fld>
            <a:endParaRPr kumimoji="1" lang="ja-JP" altLang="en-US"/>
          </a:p>
        </p:txBody>
      </p:sp>
    </p:spTree>
    <p:extLst>
      <p:ext uri="{BB962C8B-B14F-4D97-AF65-F5344CB8AC3E}">
        <p14:creationId xmlns:p14="http://schemas.microsoft.com/office/powerpoint/2010/main" val="782746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a:t>そこで振幅間の相殺が起きない新たなゲージ固定、ファインマンダイアグラムゲージ（</a:t>
            </a:r>
            <a:r>
              <a:rPr lang="en-US" altLang="ja-JP" sz="1200" dirty="0"/>
              <a:t>FD</a:t>
            </a:r>
            <a:r>
              <a:rPr lang="ja-JP" altLang="en-US" sz="1200"/>
              <a:t>）ゲージが提案されました。右図の破線は</a:t>
            </a:r>
            <a:r>
              <a:rPr lang="en-US" altLang="ja-JP" sz="1200" dirty="0"/>
              <a:t>FD</a:t>
            </a:r>
            <a:r>
              <a:rPr lang="ja-JP" altLang="en-US" sz="1200"/>
              <a:t>ゲージでの振幅の２乗です。振幅がエネルギー成長をもたないため、相殺なしで正確な観測量を数値計算することができます。</a:t>
            </a:r>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38</a:t>
            </a:fld>
            <a:endParaRPr kumimoji="1" lang="ja-JP" altLang="en-US"/>
          </a:p>
        </p:txBody>
      </p:sp>
    </p:spTree>
    <p:extLst>
      <p:ext uri="{BB962C8B-B14F-4D97-AF65-F5344CB8AC3E}">
        <p14:creationId xmlns:p14="http://schemas.microsoft.com/office/powerpoint/2010/main" val="34590868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kumimoji="1" lang="ja-JP" altLang="en-US" dirty="0"/>
                  <a:t>ここで例として、２つのゲージでの振幅の計算がどのようなものか、始状態の</a:t>
                </a:r>
                <a:r>
                  <a:rPr kumimoji="1" lang="en-US" altLang="ja-JP" dirty="0"/>
                  <a:t>W</a:t>
                </a:r>
                <a:r>
                  <a:rPr kumimoji="1" lang="ja-JP" altLang="en-US" dirty="0"/>
                  <a:t>＋、</a:t>
                </a:r>
                <a:r>
                  <a:rPr kumimoji="1" lang="en-US" altLang="ja-JP" dirty="0"/>
                  <a:t>Z</a:t>
                </a:r>
                <a:r>
                  <a:rPr kumimoji="1" lang="ja-JP" altLang="en-US" dirty="0"/>
                  <a:t>、終状態の</a:t>
                </a:r>
                <a:r>
                  <a:rPr kumimoji="1" lang="en-US" altLang="ja-JP" dirty="0"/>
                  <a:t>W</a:t>
                </a:r>
                <a:r>
                  <a:rPr kumimoji="1" lang="ja-JP" altLang="en-US" dirty="0"/>
                  <a:t>＋のヘリシティー</a:t>
                </a:r>
                <a14:m>
                  <m:oMath xmlns:m="http://schemas.openxmlformats.org/officeDocument/2006/math">
                    <m:sSub>
                      <m:sSubPr>
                        <m:ctrlP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𝜆</m:t>
                        </m:r>
                      </m:e>
                      <m:sub>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1</m:t>
                        </m:r>
                      </m:sub>
                    </m:sSub>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sSub>
                      <m:sSubPr>
                        <m:ctrlPr>
                          <a:rPr kumimoji="1" lang="en-US" altLang="ja-JP"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1" lang="en-US" altLang="ja-JP" sz="2400" b="0" i="1" u="none" strike="noStrike" kern="1200" cap="none" spc="0" normalizeH="0" baseline="0" noProof="0">
                            <a:ln>
                              <a:noFill/>
                            </a:ln>
                            <a:solidFill>
                              <a:prstClr val="black"/>
                            </a:solidFill>
                            <a:effectLst/>
                            <a:uLnTx/>
                            <a:uFillTx/>
                            <a:latin typeface="Cambria Math" panose="02040503050406030204" pitchFamily="18" charset="0"/>
                            <a:cs typeface="+mn-cs"/>
                          </a:rPr>
                          <m:t>𝜆</m:t>
                        </m:r>
                      </m:e>
                      <m:sub>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b>
                    </m:sSub>
                    <m:r>
                      <a:rPr kumimoji="1" lang="en-US" altLang="ja-JP" sz="2400" b="0" i="0" u="none" strike="noStrike" kern="1200" cap="none" spc="0" normalizeH="0" baseline="0" noProof="0" smtClean="0">
                        <a:ln>
                          <a:noFill/>
                        </a:ln>
                        <a:solidFill>
                          <a:prstClr val="black"/>
                        </a:solidFill>
                        <a:effectLst/>
                        <a:uLnTx/>
                        <a:uFillTx/>
                        <a:latin typeface="Cambria Math" panose="02040503050406030204" pitchFamily="18" charset="0"/>
                        <a:cs typeface="+mn-cs"/>
                      </a:rPr>
                      <m:t>,  </m:t>
                    </m:r>
                    <m:sSub>
                      <m:sSubPr>
                        <m:ctrlPr>
                          <a:rPr kumimoji="1" lang="en-US" altLang="ja-JP"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1" lang="en-US" altLang="ja-JP" sz="2400" b="0" i="1" u="none" strike="noStrike" kern="1200" cap="none" spc="0" normalizeH="0" baseline="0" noProof="0">
                            <a:ln>
                              <a:noFill/>
                            </a:ln>
                            <a:solidFill>
                              <a:prstClr val="black"/>
                            </a:solidFill>
                            <a:effectLst/>
                            <a:uLnTx/>
                            <a:uFillTx/>
                            <a:latin typeface="Cambria Math" panose="02040503050406030204" pitchFamily="18" charset="0"/>
                            <a:cs typeface="+mn-cs"/>
                          </a:rPr>
                          <m:t>𝜆</m:t>
                        </m:r>
                      </m:e>
                      <m:sub>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3</m:t>
                        </m:r>
                      </m:sub>
                    </m:sSub>
                    <m:r>
                      <a:rPr kumimoji="1" lang="ja-JP" altLang="en-US"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を全て</m:t>
                    </m:r>
                    <m:r>
                      <a:rPr kumimoji="1" lang="en-US" altLang="ja-JP"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r>
                      <a:rPr kumimoji="1" lang="en-US" altLang="ja-JP" sz="2400" b="0" i="1" u="none" strike="noStrike" kern="1200" cap="none" spc="0" normalizeH="0" baseline="0" noProof="0">
                        <a:ln>
                          <a:noFill/>
                        </a:ln>
                        <a:solidFill>
                          <a:prstClr val="black"/>
                        </a:solidFill>
                        <a:effectLst/>
                        <a:uLnTx/>
                        <a:uFillTx/>
                        <a:latin typeface="Cambria Math" panose="02040503050406030204" pitchFamily="18" charset="0"/>
                        <a:cs typeface="+mn-cs"/>
                      </a:rPr>
                      <m:t> </m:t>
                    </m:r>
                  </m:oMath>
                </a14:m>
                <a:r>
                  <a:rPr kumimoji="1" lang="ja-JP" altLang="en-US" dirty="0"/>
                  <a:t>としたときのｓチャンネルの振幅についての計算を示します。先ほど縦波散乱について発表すると言ったのにいや嘘じゃんと思うかもしれません。が実は縦波散乱についての</a:t>
                </a:r>
                <a:r>
                  <a:rPr kumimoji="1" lang="en-US" altLang="ja-JP" dirty="0" err="1"/>
                  <a:t>analitic</a:t>
                </a:r>
                <a:r>
                  <a:rPr kumimoji="1" lang="ja-JP" altLang="en-US" dirty="0"/>
                  <a:t>な式は計算が複雑でちょっと入りきらないなと思ったので、ここでは一番計算が簡単な</a:t>
                </a:r>
                <a14:m>
                  <m:oMath xmlns:m="http://schemas.openxmlformats.org/officeDocument/2006/math">
                    <m:sSub>
                      <m:sSubPr>
                        <m:ctrlP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𝜆</m:t>
                        </m:r>
                      </m:e>
                      <m:sub>
                        <m: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t>1</m:t>
                        </m:r>
                      </m:sub>
                    </m:sSub>
                    <m: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sSub>
                      <m:sSubPr>
                        <m:ctrlPr>
                          <a:rPr kumimoji="1" lang="en-US" altLang="ja-JP" sz="12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1" lang="en-US" altLang="ja-JP" sz="1200" b="0" i="1" u="none" strike="noStrike" kern="1200" cap="none" spc="0" normalizeH="0" baseline="0" noProof="0">
                            <a:ln>
                              <a:noFill/>
                            </a:ln>
                            <a:solidFill>
                              <a:prstClr val="black"/>
                            </a:solidFill>
                            <a:effectLst/>
                            <a:uLnTx/>
                            <a:uFillTx/>
                            <a:latin typeface="Cambria Math" panose="02040503050406030204" pitchFamily="18" charset="0"/>
                            <a:cs typeface="+mn-cs"/>
                          </a:rPr>
                          <m:t>𝜆</m:t>
                        </m:r>
                      </m:e>
                      <m:sub>
                        <m: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b>
                    </m:sSub>
                    <m:r>
                      <a:rPr kumimoji="1" lang="en-US" altLang="ja-JP" sz="1200" b="0" i="0" u="none" strike="noStrike" kern="1200" cap="none" spc="0" normalizeH="0" baseline="0" noProof="0" smtClean="0">
                        <a:ln>
                          <a:noFill/>
                        </a:ln>
                        <a:solidFill>
                          <a:prstClr val="black"/>
                        </a:solidFill>
                        <a:effectLst/>
                        <a:uLnTx/>
                        <a:uFillTx/>
                        <a:latin typeface="Cambria Math" panose="02040503050406030204" pitchFamily="18" charset="0"/>
                        <a:cs typeface="+mn-cs"/>
                      </a:rPr>
                      <m:t>,  </m:t>
                    </m:r>
                    <m:sSub>
                      <m:sSubPr>
                        <m:ctrlPr>
                          <a:rPr kumimoji="1" lang="en-US" altLang="ja-JP" sz="12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1" lang="en-US" altLang="ja-JP" sz="1200" b="0" i="1" u="none" strike="noStrike" kern="1200" cap="none" spc="0" normalizeH="0" baseline="0" noProof="0">
                            <a:ln>
                              <a:noFill/>
                            </a:ln>
                            <a:solidFill>
                              <a:prstClr val="black"/>
                            </a:solidFill>
                            <a:effectLst/>
                            <a:uLnTx/>
                            <a:uFillTx/>
                            <a:latin typeface="Cambria Math" panose="02040503050406030204" pitchFamily="18" charset="0"/>
                            <a:cs typeface="+mn-cs"/>
                          </a:rPr>
                          <m:t>𝜆</m:t>
                        </m:r>
                      </m:e>
                      <m:sub>
                        <m:r>
                          <a:rPr kumimoji="1" lang="en-US" altLang="ja-JP" sz="1200" b="0" i="1" u="none" strike="noStrike" kern="1200" cap="none" spc="0" normalizeH="0" baseline="0" noProof="0" smtClean="0">
                            <a:ln>
                              <a:noFill/>
                            </a:ln>
                            <a:solidFill>
                              <a:prstClr val="black"/>
                            </a:solidFill>
                            <a:effectLst/>
                            <a:uLnTx/>
                            <a:uFillTx/>
                            <a:latin typeface="Cambria Math" panose="02040503050406030204" pitchFamily="18" charset="0"/>
                            <a:cs typeface="+mn-cs"/>
                          </a:rPr>
                          <m:t>3</m:t>
                        </m:r>
                      </m:sub>
                    </m:sSub>
                  </m:oMath>
                </a14:m>
                <a:r>
                  <a:rPr kumimoji="1" lang="ja-JP" altLang="en-US" dirty="0"/>
                  <a:t>が全て＋の場合を例に挙げて説明します。</a:t>
                </a:r>
                <a:endParaRPr kumimoji="1" lang="en-US" altLang="ja-JP" dirty="0"/>
              </a:p>
              <a:p>
                <a:endParaRPr kumimoji="1" lang="en-US" altLang="ja-JP" dirty="0"/>
              </a:p>
              <a:p>
                <a:r>
                  <a:rPr kumimoji="1" lang="ja-JP" altLang="en-US" dirty="0"/>
                  <a:t>Ｊは偏極ベクトルと４元運動量の内積を表すカレントです。</a:t>
                </a:r>
                <a:endParaRPr kumimoji="1" lang="en-US" altLang="ja-JP" dirty="0"/>
              </a:p>
              <a:p>
                <a:endParaRPr kumimoji="1" lang="en-US" altLang="ja-JP" dirty="0"/>
              </a:p>
              <a:p>
                <a:r>
                  <a:rPr kumimoji="1" lang="ja-JP" altLang="en-US" dirty="0"/>
                  <a:t>ユニタリーゲージでダイアグラムは一つで式はこのようになりますが、</a:t>
                </a:r>
                <a:endParaRPr kumimoji="1" lang="en-US" altLang="ja-JP" dirty="0"/>
              </a:p>
              <a:p>
                <a:r>
                  <a:rPr kumimoji="1" lang="en-US" altLang="ja-JP" dirty="0"/>
                  <a:t>FD</a:t>
                </a:r>
                <a:r>
                  <a:rPr kumimoji="1" lang="ja-JP" altLang="en-US" dirty="0"/>
                  <a:t>ゲージではオンシェルのパイについても考えるため、ダイアグラムは４つに増え、式はこのようになります。</a:t>
                </a:r>
                <a:endParaRPr kumimoji="1" lang="en-US" altLang="ja-JP" dirty="0"/>
              </a:p>
              <a:p>
                <a:endParaRPr kumimoji="1" lang="en-US" altLang="ja-JP" dirty="0"/>
              </a:p>
              <a:p>
                <a:r>
                  <a:rPr kumimoji="1" lang="ja-JP" altLang="en-US" dirty="0"/>
                  <a:t>また縦波ゲージボソン（</a:t>
                </a:r>
                <a14:m>
                  <m:oMath xmlns:m="http://schemas.openxmlformats.org/officeDocument/2006/math">
                    <m:sSub>
                      <m:sSubPr>
                        <m:ctrlPr>
                          <a:rPr kumimoji="1" lang="en-US" altLang="ja-JP" sz="1200" b="0" i="1" smtClean="0">
                            <a:latin typeface="Cambria Math" panose="02040503050406030204" pitchFamily="18" charset="0"/>
                          </a:rPr>
                        </m:ctrlPr>
                      </m:sSubPr>
                      <m:e>
                        <m:r>
                          <a:rPr kumimoji="1" lang="en-US" altLang="ja-JP" sz="1200" b="0" i="1" smtClean="0">
                            <a:latin typeface="Cambria Math" panose="02040503050406030204" pitchFamily="18" charset="0"/>
                          </a:rPr>
                          <m:t>𝜆</m:t>
                        </m:r>
                      </m:e>
                      <m:sub>
                        <m:r>
                          <a:rPr kumimoji="1" lang="en-US" altLang="ja-JP" sz="1200" b="0" i="1" smtClean="0">
                            <a:latin typeface="Cambria Math" panose="02040503050406030204" pitchFamily="18" charset="0"/>
                          </a:rPr>
                          <m:t>1</m:t>
                        </m:r>
                      </m:sub>
                    </m:sSub>
                    <m:r>
                      <a:rPr kumimoji="1" lang="en-US" altLang="ja-JP" sz="1200" b="0" i="1" smtClean="0">
                        <a:latin typeface="Cambria Math" panose="02040503050406030204" pitchFamily="18" charset="0"/>
                      </a:rPr>
                      <m:t>,  </m:t>
                    </m:r>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𝜆</m:t>
                        </m:r>
                      </m:e>
                      <m:sub>
                        <m:r>
                          <a:rPr lang="en-US" altLang="ja-JP" sz="1200" b="0" i="1" smtClean="0">
                            <a:latin typeface="Cambria Math" panose="02040503050406030204" pitchFamily="18" charset="0"/>
                          </a:rPr>
                          <m:t>2</m:t>
                        </m:r>
                      </m:sub>
                    </m:sSub>
                    <m:r>
                      <a:rPr lang="en-US" altLang="ja-JP" sz="1200" b="0" i="0" smtClean="0">
                        <a:latin typeface="Cambria Math" panose="02040503050406030204" pitchFamily="18" charset="0"/>
                      </a:rPr>
                      <m:t>,  </m:t>
                    </m:r>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𝜆</m:t>
                        </m:r>
                      </m:e>
                      <m:sub>
                        <m:r>
                          <a:rPr lang="en-US" altLang="ja-JP" sz="1200" b="0" i="1" smtClean="0">
                            <a:latin typeface="Cambria Math" panose="02040503050406030204" pitchFamily="18" charset="0"/>
                          </a:rPr>
                          <m:t>3</m:t>
                        </m:r>
                      </m:sub>
                    </m:sSub>
                    <m:r>
                      <a:rPr lang="en-US" altLang="ja-JP" sz="1200" b="0" i="1" smtClean="0">
                        <a:latin typeface="Cambria Math" panose="02040503050406030204" pitchFamily="18" charset="0"/>
                      </a:rPr>
                      <m:t>,  </m:t>
                    </m:r>
                    <m:r>
                      <a:rPr lang="ja-JP" altLang="en-US" sz="1200" b="0" i="1" smtClean="0">
                        <a:latin typeface="Cambria Math" panose="02040503050406030204" pitchFamily="18" charset="0"/>
                      </a:rPr>
                      <m:t>を全て</m:t>
                    </m:r>
                    <m:r>
                      <a:rPr lang="en-US" altLang="ja-JP" sz="1200" b="0" i="1" smtClean="0">
                        <a:latin typeface="Cambria Math" panose="02040503050406030204" pitchFamily="18" charset="0"/>
                      </a:rPr>
                      <m:t>0</m:t>
                    </m:r>
                    <m:r>
                      <a:rPr lang="ja-JP" altLang="en-US" sz="1200" b="0" i="1" smtClean="0">
                        <a:latin typeface="Cambria Math" panose="02040503050406030204" pitchFamily="18" charset="0"/>
                      </a:rPr>
                      <m:t>とする</m:t>
                    </m:r>
                  </m:oMath>
                </a14:m>
                <a:r>
                  <a:rPr kumimoji="1" lang="ja-JP" altLang="en-US" dirty="0"/>
                  <a:t>）の散乱を考える場合にはオフシェルのパイについても考える必要があるのでまたダイアグラムが増えます。</a:t>
                </a:r>
              </a:p>
            </p:txBody>
          </p:sp>
        </mc:Choice>
        <mc:Fallback xmlns="">
          <p:sp>
            <p:nvSpPr>
              <p:cNvPr id="3" name="ノート プレースホルダー 2"/>
              <p:cNvSpPr>
                <a:spLocks noGrp="1"/>
              </p:cNvSpPr>
              <p:nvPr>
                <p:ph type="body" idx="1"/>
              </p:nvPr>
            </p:nvSpPr>
            <p:spPr/>
            <p:txBody>
              <a:bodyPr/>
              <a:lstStyle/>
              <a:p>
                <a:r>
                  <a:rPr kumimoji="1" lang="ja-JP" altLang="en-US" dirty="0"/>
                  <a:t>２つのゲージでの振幅の計算がどのようなものか、例として始状態の</a:t>
                </a:r>
                <a:r>
                  <a:rPr kumimoji="1" lang="en-US" altLang="ja-JP" dirty="0"/>
                  <a:t>W</a:t>
                </a:r>
                <a:r>
                  <a:rPr kumimoji="1" lang="ja-JP" altLang="en-US" dirty="0"/>
                  <a:t>＋、</a:t>
                </a:r>
                <a:r>
                  <a:rPr kumimoji="1" lang="en-US" altLang="ja-JP" dirty="0"/>
                  <a:t>Z</a:t>
                </a:r>
                <a:r>
                  <a:rPr kumimoji="1" lang="ja-JP" altLang="en-US" dirty="0"/>
                  <a:t>、終状態の</a:t>
                </a:r>
                <a:r>
                  <a:rPr kumimoji="1" lang="en-US" altLang="ja-JP" dirty="0"/>
                  <a:t>W</a:t>
                </a:r>
                <a:r>
                  <a:rPr kumimoji="1" lang="ja-JP" altLang="en-US" dirty="0"/>
                  <a:t>＋のヘリシティー</a:t>
                </a:r>
                <a:r>
                  <a:rPr kumimoji="1" lang="en-US" altLang="ja-JP" sz="2400" b="0" i="0" u="none" strike="noStrike" kern="1200" cap="none" spc="0" normalizeH="0" baseline="0" noProof="0">
                    <a:ln>
                      <a:noFill/>
                    </a:ln>
                    <a:solidFill>
                      <a:prstClr val="black"/>
                    </a:solidFill>
                    <a:effectLst/>
                    <a:uLnTx/>
                    <a:uFillTx/>
                    <a:latin typeface="Cambria Math" panose="02040503050406030204" pitchFamily="18" charset="0"/>
                    <a:cs typeface="+mn-cs"/>
                  </a:rPr>
                  <a:t>𝜆_1,  𝜆_2,  𝜆_3</a:t>
                </a:r>
                <a:r>
                  <a:rPr kumimoji="1" lang="ja-JP" altLang="en-US" sz="2400" b="0" i="0" u="none" strike="noStrike" kern="1200" cap="none" spc="0" normalizeH="0" baseline="0" noProof="0">
                    <a:ln>
                      <a:noFill/>
                    </a:ln>
                    <a:solidFill>
                      <a:prstClr val="black"/>
                    </a:solidFill>
                    <a:effectLst/>
                    <a:uLnTx/>
                    <a:uFillTx/>
                    <a:latin typeface="Cambria Math" panose="02040503050406030204" pitchFamily="18" charset="0"/>
                    <a:cs typeface="+mn-cs"/>
                  </a:rPr>
                  <a:t> を全て</a:t>
                </a:r>
                <a:r>
                  <a:rPr kumimoji="1" lang="en-US" altLang="ja-JP" sz="2400" b="0" i="0" u="none" strike="noStrike" kern="1200" cap="none" spc="0" normalizeH="0" baseline="0" noProof="0">
                    <a:ln>
                      <a:noFill/>
                    </a:ln>
                    <a:solidFill>
                      <a:prstClr val="black"/>
                    </a:solidFill>
                    <a:effectLst/>
                    <a:uLnTx/>
                    <a:uFillTx/>
                    <a:latin typeface="Cambria Math" panose="02040503050406030204" pitchFamily="18" charset="0"/>
                    <a:cs typeface="+mn-cs"/>
                  </a:rPr>
                  <a:t>+ </a:t>
                </a:r>
                <a:r>
                  <a:rPr kumimoji="1" lang="ja-JP" altLang="en-US" dirty="0"/>
                  <a:t>としたときのｓチャンネルの振幅はこのようになります。Ｊは偏極ベクトルと４元運動量の内積を表すカレントです。</a:t>
                </a:r>
                <a:endParaRPr kumimoji="1" lang="en-US" altLang="ja-JP" dirty="0"/>
              </a:p>
              <a:p>
                <a:endParaRPr kumimoji="1" lang="en-US" altLang="ja-JP" dirty="0"/>
              </a:p>
              <a:p>
                <a:r>
                  <a:rPr kumimoji="1" lang="ja-JP" altLang="en-US" dirty="0"/>
                  <a:t>ユニタリーゲージでダイアグラムは一つですが、</a:t>
                </a:r>
                <a:endParaRPr kumimoji="1" lang="en-US" altLang="ja-JP" dirty="0"/>
              </a:p>
              <a:p>
                <a:r>
                  <a:rPr kumimoji="1" lang="en-US" altLang="ja-JP" dirty="0"/>
                  <a:t>FD</a:t>
                </a:r>
                <a:r>
                  <a:rPr kumimoji="1" lang="ja-JP" altLang="en-US" dirty="0"/>
                  <a:t>ゲージでは内線のパイについても考えるため、ダイアグラムは４つに増えます。</a:t>
                </a:r>
                <a:endParaRPr kumimoji="1" lang="en-US" altLang="ja-JP" dirty="0"/>
              </a:p>
              <a:p>
                <a:endParaRPr kumimoji="1" lang="en-US" altLang="ja-JP" dirty="0"/>
              </a:p>
              <a:p>
                <a:r>
                  <a:rPr kumimoji="1" lang="ja-JP" altLang="en-US" dirty="0"/>
                  <a:t>また縦波ゲージボソン（</a:t>
                </a:r>
                <a:r>
                  <a:rPr kumimoji="1" lang="en-US" altLang="ja-JP" sz="1200" b="0" i="0">
                    <a:latin typeface="Cambria Math" panose="02040503050406030204" pitchFamily="18" charset="0"/>
                  </a:rPr>
                  <a:t>𝜆_1,  </a:t>
                </a:r>
                <a:r>
                  <a:rPr lang="en-US" altLang="ja-JP" sz="1200" i="0">
                    <a:latin typeface="Cambria Math" panose="02040503050406030204" pitchFamily="18" charset="0"/>
                  </a:rPr>
                  <a:t>𝜆_</a:t>
                </a:r>
                <a:r>
                  <a:rPr lang="en-US" altLang="ja-JP" sz="1200" b="0" i="0">
                    <a:latin typeface="Cambria Math" panose="02040503050406030204" pitchFamily="18" charset="0"/>
                  </a:rPr>
                  <a:t>2,  </a:t>
                </a:r>
                <a:r>
                  <a:rPr lang="en-US" altLang="ja-JP" sz="1200" i="0">
                    <a:latin typeface="Cambria Math" panose="02040503050406030204" pitchFamily="18" charset="0"/>
                  </a:rPr>
                  <a:t>𝜆_</a:t>
                </a:r>
                <a:r>
                  <a:rPr lang="en-US" altLang="ja-JP" sz="1200" b="0" i="0">
                    <a:latin typeface="Cambria Math" panose="02040503050406030204" pitchFamily="18" charset="0"/>
                  </a:rPr>
                  <a:t>3,  </a:t>
                </a:r>
                <a:r>
                  <a:rPr lang="ja-JP" altLang="en-US" sz="1200" b="0" i="0">
                    <a:latin typeface="Cambria Math" panose="02040503050406030204" pitchFamily="18" charset="0"/>
                  </a:rPr>
                  <a:t>を全て</a:t>
                </a:r>
                <a:r>
                  <a:rPr lang="en-US" altLang="ja-JP" sz="1200" b="0" i="0">
                    <a:latin typeface="Cambria Math" panose="02040503050406030204" pitchFamily="18" charset="0"/>
                  </a:rPr>
                  <a:t>0</a:t>
                </a:r>
                <a:r>
                  <a:rPr lang="ja-JP" altLang="en-US" sz="1200" b="0" i="0">
                    <a:latin typeface="Cambria Math" panose="02040503050406030204" pitchFamily="18" charset="0"/>
                  </a:rPr>
                  <a:t>とする</a:t>
                </a:r>
                <a:r>
                  <a:rPr kumimoji="1" lang="ja-JP" altLang="en-US" dirty="0"/>
                  <a:t>）の散乱を考える場合には外線のパイについても考える必要があるのでまたダイアグラムが増えます。先ほど縦波散乱について発表すると言ったのにいや嘘じゃんかと思うかもしれませんが、ダイアグラムが多くてちょっと入りきらないなと思ったので、ここでは一番計算が簡単なヘリシティー＋＋＋の場合を例に挙げて説明しました。</a:t>
                </a:r>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40</a:t>
            </a:fld>
            <a:endParaRPr kumimoji="1" lang="ja-JP" altLang="en-US"/>
          </a:p>
        </p:txBody>
      </p:sp>
    </p:spTree>
    <p:extLst>
      <p:ext uri="{BB962C8B-B14F-4D97-AF65-F5344CB8AC3E}">
        <p14:creationId xmlns:p14="http://schemas.microsoft.com/office/powerpoint/2010/main" val="10310173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先ほどのスライドで振幅の計算ができたので断面積を２つのゲージで計算し、比較します。右の図は衝突エネルギー</a:t>
            </a:r>
            <a:r>
              <a:rPr kumimoji="1" lang="en-US" altLang="ja-JP" dirty="0"/>
              <a:t>250GeV</a:t>
            </a:r>
            <a:r>
              <a:rPr kumimoji="1" lang="ja-JP" altLang="en-US" dirty="0"/>
              <a:t>から</a:t>
            </a:r>
            <a:r>
              <a:rPr kumimoji="1" lang="en-US" altLang="ja-JP" dirty="0"/>
              <a:t>100TeV</a:t>
            </a:r>
            <a:r>
              <a:rPr kumimoji="1" lang="ja-JP" altLang="en-US" dirty="0"/>
              <a:t>の縦波散乱の断面積です。</a:t>
            </a:r>
            <a:endParaRPr kumimoji="1" lang="en-US" altLang="ja-JP" dirty="0"/>
          </a:p>
          <a:p>
            <a:r>
              <a:rPr kumimoji="1" lang="ja-JP" altLang="en-US" dirty="0"/>
              <a:t>黒の実践は物理的な観測量である断面積で、全てのチャンネルを足し合わせて２乗することで求められます。</a:t>
            </a:r>
            <a:endParaRPr kumimoji="1" lang="en-US" altLang="ja-JP" dirty="0"/>
          </a:p>
          <a:p>
            <a:endParaRPr kumimoji="1" lang="en-US" altLang="ja-JP" dirty="0"/>
          </a:p>
          <a:p>
            <a:r>
              <a:rPr kumimoji="1" lang="ja-JP" altLang="en-US" dirty="0"/>
              <a:t>色付きの点線はユニタリーゲージ、破線は</a:t>
            </a:r>
            <a:r>
              <a:rPr kumimoji="1" lang="en-US" altLang="ja-JP" dirty="0"/>
              <a:t>FD</a:t>
            </a:r>
            <a:r>
              <a:rPr kumimoji="1" lang="ja-JP" altLang="en-US" dirty="0"/>
              <a:t>ゲージの個々のチャンネルの振幅の２乗で、非物理的な量です。ここでユニタリーゲージ、</a:t>
            </a:r>
            <a:r>
              <a:rPr kumimoji="1" lang="en-US" altLang="ja-JP" dirty="0"/>
              <a:t>FD</a:t>
            </a:r>
            <a:r>
              <a:rPr kumimoji="1" lang="ja-JP" altLang="en-US" dirty="0"/>
              <a:t>ゲージ、どちらのゲージを選んでも物理的な断面積は同じになり、観測量はゲージによらない、ゲージ不変であることが分かります。</a:t>
            </a:r>
            <a:endParaRPr kumimoji="1" lang="en-US" altLang="ja-JP" dirty="0"/>
          </a:p>
          <a:p>
            <a:endParaRPr kumimoji="1" lang="en-US" altLang="ja-JP" dirty="0"/>
          </a:p>
          <a:p>
            <a:r>
              <a:rPr kumimoji="1" lang="ja-JP" altLang="en-US" dirty="0"/>
              <a:t>しかしながら、個々の振幅からの寄与はゲージによって大きく異なることが分かります。</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41</a:t>
            </a:fld>
            <a:endParaRPr kumimoji="1" lang="ja-JP" altLang="en-US"/>
          </a:p>
        </p:txBody>
      </p:sp>
    </p:spTree>
    <p:extLst>
      <p:ext uri="{BB962C8B-B14F-4D97-AF65-F5344CB8AC3E}">
        <p14:creationId xmlns:p14="http://schemas.microsoft.com/office/powerpoint/2010/main" val="1393835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ユニタリーゲージでは個々の振幅はエネルギーに比例します。つまり冒頭で説明したゲージ相殺が、特に高エネルギーにおいて</a:t>
            </a:r>
            <a:r>
              <a:rPr kumimoji="1" lang="en-US" altLang="ja-JP" dirty="0" err="1"/>
              <a:t>s,t,u</a:t>
            </a:r>
            <a:r>
              <a:rPr kumimoji="1" lang="ja-JP" altLang="en-US" dirty="0"/>
              <a:t>の振幅間で起こっていることが分かります。</a:t>
            </a:r>
            <a:endParaRPr kumimoji="1" lang="en-US" altLang="ja-JP" dirty="0"/>
          </a:p>
          <a:p>
            <a:r>
              <a:rPr kumimoji="1" lang="ja-JP" altLang="en-US" dirty="0"/>
              <a:t>一方</a:t>
            </a:r>
            <a:r>
              <a:rPr kumimoji="1" lang="en-US" altLang="ja-JP" dirty="0"/>
              <a:t>FD</a:t>
            </a:r>
            <a:r>
              <a:rPr kumimoji="1" lang="ja-JP" altLang="en-US" dirty="0"/>
              <a:t>ゲージでは個々の振幅はエネルギーに比例せず、ゲージ相殺は起こりません。</a:t>
            </a:r>
            <a:endParaRPr kumimoji="1" lang="en-US" altLang="ja-JP" dirty="0"/>
          </a:p>
          <a:p>
            <a:endParaRPr kumimoji="1" lang="en-US" altLang="ja-JP" dirty="0"/>
          </a:p>
          <a:p>
            <a:r>
              <a:rPr kumimoji="1" lang="ja-JP" altLang="en-US" dirty="0"/>
              <a:t>また</a:t>
            </a:r>
            <a:r>
              <a:rPr kumimoji="1" lang="en-US" altLang="ja-JP" dirty="0"/>
              <a:t>u</a:t>
            </a:r>
            <a:r>
              <a:rPr kumimoji="1" lang="ja-JP" altLang="en-US" dirty="0"/>
              <a:t>、ｔが断面積に主に寄与していて、高エネルギーになるにつれてｓ、ｃの寄与は小さくなることが分かります。</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42</a:t>
            </a:fld>
            <a:endParaRPr kumimoji="1" lang="ja-JP" altLang="en-US"/>
          </a:p>
        </p:txBody>
      </p:sp>
    </p:spTree>
    <p:extLst>
      <p:ext uri="{BB962C8B-B14F-4D97-AF65-F5344CB8AC3E}">
        <p14:creationId xmlns:p14="http://schemas.microsoft.com/office/powerpoint/2010/main" val="37726224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角度分布についても見てみます。右の図は衝突エネルギー</a:t>
            </a:r>
            <a:r>
              <a:rPr kumimoji="1" lang="en-US" altLang="ja-JP" dirty="0"/>
              <a:t>10TeV</a:t>
            </a:r>
            <a:r>
              <a:rPr kumimoji="1" lang="ja-JP" altLang="en-US" dirty="0"/>
              <a:t>における微分断面積です。黒実線、色付きの点線、破線は先ほどの断面積と同じものを表しています。</a:t>
            </a:r>
            <a:endParaRPr kumimoji="1" lang="en-US" altLang="ja-JP" dirty="0"/>
          </a:p>
          <a:p>
            <a:endParaRPr kumimoji="1" lang="en-US" altLang="ja-JP" dirty="0"/>
          </a:p>
          <a:p>
            <a:r>
              <a:rPr kumimoji="1" lang="ja-JP" altLang="en-US" dirty="0"/>
              <a:t>ユニタリーゲージの場合、個々の振幅は物理的な断面積からかけ離れています。</a:t>
            </a:r>
            <a:endParaRPr kumimoji="1" lang="en-US" altLang="ja-JP" dirty="0"/>
          </a:p>
          <a:p>
            <a:r>
              <a:rPr kumimoji="1" lang="ja-JP" altLang="en-US" dirty="0"/>
              <a:t>対して</a:t>
            </a:r>
            <a:r>
              <a:rPr kumimoji="1" lang="en-US" altLang="ja-JP" dirty="0"/>
              <a:t>FD</a:t>
            </a:r>
            <a:r>
              <a:rPr kumimoji="1" lang="ja-JP" altLang="en-US" dirty="0"/>
              <a:t>ゲージの場合は個々の振幅から物理的な寄与があると解釈することができます。</a:t>
            </a:r>
            <a:endParaRPr kumimoji="1" lang="en-US" altLang="ja-JP" dirty="0"/>
          </a:p>
          <a:p>
            <a:r>
              <a:rPr kumimoji="1" lang="en-US" altLang="ja-JP" dirty="0" err="1"/>
              <a:t>cosθ</a:t>
            </a:r>
            <a:r>
              <a:rPr kumimoji="1" lang="ja-JP" altLang="en-US" dirty="0"/>
              <a:t>＝</a:t>
            </a:r>
            <a:r>
              <a:rPr kumimoji="1" lang="en-US" altLang="ja-JP" dirty="0"/>
              <a:t>1</a:t>
            </a:r>
            <a:r>
              <a:rPr kumimoji="1" lang="ja-JP" altLang="en-US" dirty="0"/>
              <a:t>の前方散乱では</a:t>
            </a:r>
            <a:r>
              <a:rPr kumimoji="1" lang="en-US" altLang="ja-JP" dirty="0"/>
              <a:t>t</a:t>
            </a:r>
            <a:r>
              <a:rPr kumimoji="1" lang="ja-JP" altLang="en-US" dirty="0"/>
              <a:t>チャンネルが、</a:t>
            </a:r>
            <a:endParaRPr kumimoji="1" lang="en-US" altLang="ja-JP" dirty="0"/>
          </a:p>
          <a:p>
            <a:r>
              <a:rPr kumimoji="1" lang="en-US" altLang="ja-JP" dirty="0" err="1"/>
              <a:t>cosθ</a:t>
            </a:r>
            <a:r>
              <a:rPr kumimoji="1" lang="ja-JP" altLang="en-US" dirty="0"/>
              <a:t>＝</a:t>
            </a:r>
            <a:r>
              <a:rPr kumimoji="1" lang="en-US" altLang="ja-JP" dirty="0"/>
              <a:t>-1</a:t>
            </a:r>
            <a:r>
              <a:rPr kumimoji="1" lang="ja-JP" altLang="en-US" dirty="0"/>
              <a:t>の後方散乱では</a:t>
            </a:r>
            <a:r>
              <a:rPr kumimoji="1" lang="en-US" altLang="ja-JP" dirty="0"/>
              <a:t>u</a:t>
            </a:r>
            <a:r>
              <a:rPr kumimoji="1" lang="ja-JP" altLang="en-US" dirty="0"/>
              <a:t>チャンネルが支配的であることが分かります。</a:t>
            </a:r>
            <a:endParaRPr kumimoji="1" lang="en-US" altLang="ja-JP" dirty="0"/>
          </a:p>
          <a:p>
            <a:endParaRPr kumimoji="1" lang="en-US" altLang="ja-JP" dirty="0"/>
          </a:p>
          <a:p>
            <a:r>
              <a:rPr kumimoji="1" lang="ja-JP" altLang="en-US" dirty="0"/>
              <a:t>つまり</a:t>
            </a:r>
            <a:r>
              <a:rPr kumimoji="1" lang="en-US" altLang="ja-JP" dirty="0"/>
              <a:t>FD</a:t>
            </a:r>
            <a:r>
              <a:rPr kumimoji="1" lang="ja-JP" altLang="en-US" dirty="0"/>
              <a:t>ゲージを選択することで、各振幅の性質とそれらの間の干渉の解釈が可能になります。</a:t>
            </a:r>
            <a:endParaRPr kumimoji="1" lang="en-US" altLang="ja-JP" dirty="0"/>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43</a:t>
            </a:fld>
            <a:endParaRPr kumimoji="1" lang="ja-JP" altLang="en-US"/>
          </a:p>
        </p:txBody>
      </p:sp>
    </p:spTree>
    <p:extLst>
      <p:ext uri="{BB962C8B-B14F-4D97-AF65-F5344CB8AC3E}">
        <p14:creationId xmlns:p14="http://schemas.microsoft.com/office/powerpoint/2010/main" val="21501039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kumimoji="1" lang="ja-JP" altLang="en-US" dirty="0"/>
                  <a:t>結論として</a:t>
                </a:r>
                <a:endParaRPr kumimoji="1" lang="en-US" altLang="ja-JP" dirty="0"/>
              </a:p>
              <a:p>
                <a14:m>
                  <m:oMath xmlns:m="http://schemas.openxmlformats.org/officeDocument/2006/math">
                    <m:r>
                      <a:rPr kumimoji="1" lang="en-US" altLang="ja-JP" sz="1800" b="0" i="1" u="none" strike="noStrike" kern="1200" cap="none" spc="0" normalizeH="0" baseline="0" noProof="0" dirty="0" smtClean="0">
                        <a:ln>
                          <a:noFill/>
                        </a:ln>
                        <a:solidFill>
                          <a:prstClr val="black"/>
                        </a:solidFill>
                        <a:effectLst/>
                        <a:uLnTx/>
                        <a:uFillTx/>
                        <a:latin typeface="Cambria Math" panose="02040503050406030204" pitchFamily="18" charset="0"/>
                        <a:cs typeface="+mn-cs"/>
                      </a:rPr>
                      <m:t>𝑝𝑝</m:t>
                    </m:r>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𝑊h𝑗𝑗</m:t>
                    </m:r>
                  </m:oMath>
                </a14:m>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、特にサブプロセスの</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14:m>
                  <m:oMath xmlns:m="http://schemas.openxmlformats.org/officeDocument/2006/math">
                    <m:sSup>
                      <m:sSupPr>
                        <m:ctrlP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cs typeface="+mn-cs"/>
                          </a:rPr>
                        </m:ctrlPr>
                      </m:sSupPr>
                      <m:e>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cs typeface="+mn-cs"/>
                          </a:rPr>
                          <m:t>𝑊</m:t>
                        </m:r>
                      </m:e>
                      <m:sup>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cs typeface="+mn-cs"/>
                          </a:rPr>
                          <m:t>+</m:t>
                        </m:r>
                      </m:sup>
                    </m:sSup>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cs typeface="+mn-cs"/>
                      </a:rPr>
                      <m:t>𝑍</m:t>
                    </m:r>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𝑊</m:t>
                        </m:r>
                      </m:e>
                      <m:sup>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up>
                    </m:sSup>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h</m:t>
                    </m:r>
                    <m: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を</m:t>
                    </m:r>
                  </m:oMath>
                </a14:m>
                <a:r>
                  <a:rPr kumimoji="1" lang="ja-JP" altLang="en-US" dirty="0"/>
                  <a:t>縦波ゲージボソンの場合について研究した結果</a:t>
                </a:r>
                <a:endParaRPr kumimoji="1" lang="en-US" altLang="ja-JP" dirty="0"/>
              </a:p>
              <a:p>
                <a:r>
                  <a:rPr kumimoji="1" lang="ja-JP" altLang="en-US" dirty="0"/>
                  <a:t>・ユニタリーゲージでは高エネルギーにおいて大きな相殺が起こるが、</a:t>
                </a:r>
                <a:endParaRPr kumimoji="1" lang="en-US" altLang="ja-JP" dirty="0"/>
              </a:p>
              <a:p>
                <a:r>
                  <a:rPr kumimoji="1" lang="ja-JP" altLang="en-US" dirty="0"/>
                  <a:t>・</a:t>
                </a:r>
                <a:r>
                  <a:rPr kumimoji="1" lang="en-US" altLang="ja-JP" dirty="0"/>
                  <a:t>FD</a:t>
                </a:r>
                <a:r>
                  <a:rPr kumimoji="1" lang="ja-JP" altLang="en-US" dirty="0"/>
                  <a:t>ゲージではそのような相殺は起こらない。</a:t>
                </a:r>
                <a:endParaRPr kumimoji="1" lang="en-US" altLang="ja-JP" dirty="0"/>
              </a:p>
              <a:p>
                <a:r>
                  <a:rPr kumimoji="1" lang="ja-JP" altLang="en-US" dirty="0"/>
                  <a:t>・また</a:t>
                </a:r>
                <a:r>
                  <a:rPr kumimoji="1" lang="en-US" altLang="ja-JP" dirty="0"/>
                  <a:t>FD</a:t>
                </a:r>
                <a:r>
                  <a:rPr kumimoji="1" lang="ja-JP" altLang="en-US" dirty="0"/>
                  <a:t>ゲージを選ぶことでどの寄与が支配的であるかを確認し、個々の振幅の特性を解釈することができる。</a:t>
                </a:r>
                <a:endParaRPr kumimoji="1" lang="en-US" altLang="ja-JP" dirty="0"/>
              </a:p>
              <a:p>
                <a:r>
                  <a:rPr kumimoji="1" lang="ja-JP" altLang="en-US" dirty="0"/>
                  <a:t>という点が明らかになりました。</a:t>
                </a:r>
                <a:endParaRPr kumimoji="1" lang="en-US" altLang="ja-JP" dirty="0"/>
              </a:p>
              <a:p>
                <a:endParaRPr kumimoji="1" lang="en-US" altLang="ja-JP" dirty="0"/>
              </a:p>
              <a:p>
                <a:endParaRPr kumimoji="1" lang="ja-JP" altLang="en-US" dirty="0"/>
              </a:p>
            </p:txBody>
          </p:sp>
        </mc:Choice>
        <mc:Fallback xmlns="">
          <p:sp>
            <p:nvSpPr>
              <p:cNvPr id="3" name="ノート プレースホルダー 2"/>
              <p:cNvSpPr>
                <a:spLocks noGrp="1"/>
              </p:cNvSpPr>
              <p:nvPr>
                <p:ph type="body" idx="1"/>
              </p:nvPr>
            </p:nvSpPr>
            <p:spPr/>
            <p:txBody>
              <a:bodyPr/>
              <a:lstStyle/>
              <a:p>
                <a:r>
                  <a:rPr kumimoji="1" lang="ja-JP" altLang="en-US" dirty="0"/>
                  <a:t>結論として</a:t>
                </a:r>
                <a:endParaRPr kumimoji="1" lang="en-US" altLang="ja-JP" dirty="0"/>
              </a:p>
              <a:p>
                <a:r>
                  <a:rPr kumimoji="1" lang="en-US" altLang="ja-JP" sz="1800" b="0" i="0" u="none" strike="noStrike" kern="1200" cap="none" spc="0" normalizeH="0" baseline="0" noProof="0" dirty="0">
                    <a:ln>
                      <a:noFill/>
                    </a:ln>
                    <a:solidFill>
                      <a:prstClr val="black"/>
                    </a:solidFill>
                    <a:effectLst/>
                    <a:uLnTx/>
                    <a:uFillTx/>
                    <a:latin typeface="Cambria Math" panose="02040503050406030204" pitchFamily="18" charset="0"/>
                    <a:cs typeface="+mn-cs"/>
                  </a:rPr>
                  <a:t>𝑝𝑝</a:t>
                </a:r>
                <a:r>
                  <a:rPr kumimoji="1" lang="en-US" altLang="ja-JP" sz="1800" b="0" i="0" u="none" strike="noStrike" kern="1200" cap="none" spc="0" normalizeH="0" baseline="0" noProof="0">
                    <a:ln>
                      <a:noFill/>
                    </a:ln>
                    <a:solidFill>
                      <a:prstClr val="black"/>
                    </a:solidFill>
                    <a:effectLst/>
                    <a:uLnTx/>
                    <a:uFillTx/>
                    <a:latin typeface="Cambria Math" panose="02040503050406030204" pitchFamily="18" charset="0"/>
                    <a:cs typeface="+mn-cs"/>
                  </a:rPr>
                  <a:t>→𝑊ℎ𝑗𝑗</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、特にサブプロセスの</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0" i="0" u="none" strike="noStrike" kern="1200" cap="none" spc="0" normalizeH="0" baseline="0" noProof="0">
                    <a:ln>
                      <a:noFill/>
                    </a:ln>
                    <a:solidFill>
                      <a:prstClr val="black"/>
                    </a:solidFill>
                    <a:effectLst/>
                    <a:uLnTx/>
                    <a:uFillTx/>
                    <a:latin typeface="Cambria Math" panose="02040503050406030204" pitchFamily="18" charset="0"/>
                    <a:cs typeface="+mn-cs"/>
                  </a:rPr>
                  <a:t>𝑊^+ 𝑍</a:t>
                </a:r>
                <a:r>
                  <a:rPr kumimoji="1" lang="en-US" altLang="ja-JP" sz="18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a:t>→𝑊^+ ℎ</a:t>
                </a:r>
                <a:r>
                  <a:rPr kumimoji="1" lang="ja-JP" altLang="en-US" sz="18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a:t>　を</a:t>
                </a:r>
                <a:r>
                  <a:rPr kumimoji="1" lang="ja-JP" altLang="en-US" dirty="0"/>
                  <a:t>縦波ゲージボソンの場合について研究した結果</a:t>
                </a:r>
                <a:endParaRPr kumimoji="1" lang="en-US" altLang="ja-JP" dirty="0"/>
              </a:p>
              <a:p>
                <a:r>
                  <a:rPr kumimoji="1" lang="ja-JP" altLang="en-US" dirty="0"/>
                  <a:t>・ユニタリーゲージでは高エネルギーにおいて大きな相殺が起こるが、</a:t>
                </a:r>
                <a:endParaRPr kumimoji="1" lang="en-US" altLang="ja-JP" dirty="0"/>
              </a:p>
              <a:p>
                <a:r>
                  <a:rPr kumimoji="1" lang="ja-JP" altLang="en-US" dirty="0"/>
                  <a:t>・</a:t>
                </a:r>
                <a:r>
                  <a:rPr kumimoji="1" lang="en-US" altLang="ja-JP" dirty="0"/>
                  <a:t>FD</a:t>
                </a:r>
                <a:r>
                  <a:rPr kumimoji="1" lang="ja-JP" altLang="en-US" dirty="0"/>
                  <a:t>ゲージではそのような相殺は起こらない。</a:t>
                </a:r>
                <a:endParaRPr kumimoji="1" lang="en-US" altLang="ja-JP" dirty="0"/>
              </a:p>
              <a:p>
                <a:r>
                  <a:rPr kumimoji="1" lang="ja-JP" altLang="en-US" dirty="0"/>
                  <a:t>・また</a:t>
                </a:r>
                <a:r>
                  <a:rPr kumimoji="1" lang="en-US" altLang="ja-JP" dirty="0"/>
                  <a:t>FD</a:t>
                </a:r>
                <a:r>
                  <a:rPr kumimoji="1" lang="ja-JP" altLang="en-US" dirty="0"/>
                  <a:t>ゲージを選ぶことでどの寄与が支配的であるかを確認し、個々の振幅の特性を解釈することができる。</a:t>
                </a:r>
                <a:endParaRPr kumimoji="1" lang="en-US" altLang="ja-JP" dirty="0"/>
              </a:p>
              <a:p>
                <a:r>
                  <a:rPr kumimoji="1" lang="ja-JP" altLang="en-US" dirty="0"/>
                  <a:t>という点が明らかになりました。</a:t>
                </a:r>
                <a:endParaRPr kumimoji="1" lang="en-US" altLang="ja-JP" dirty="0"/>
              </a:p>
              <a:p>
                <a:endParaRPr kumimoji="1" lang="en-US" altLang="ja-JP" dirty="0"/>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44</a:t>
            </a:fld>
            <a:endParaRPr kumimoji="1" lang="ja-JP" altLang="en-US"/>
          </a:p>
        </p:txBody>
      </p:sp>
    </p:spTree>
    <p:extLst>
      <p:ext uri="{BB962C8B-B14F-4D97-AF65-F5344CB8AC3E}">
        <p14:creationId xmlns:p14="http://schemas.microsoft.com/office/powerpoint/2010/main" val="3963152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lang="en" altLang="ja-JP" dirty="0">
                    <a:solidFill>
                      <a:srgbClr val="FFFFFF"/>
                    </a:solidFill>
                    <a:effectLst/>
                    <a:latin typeface=".SF NS"/>
                  </a:rPr>
                  <a:t>The discovery of the Higgs boson at the LHC completed the Standard Model of particle physics.  However, </a:t>
                </a:r>
                <a:r>
                  <a:rPr kumimoji="1" lang="en-US" altLang="ja-JP" sz="1200" dirty="0"/>
                  <a:t>There is much to understand about the Higgs boson. </a:t>
                </a:r>
              </a:p>
              <a:p>
                <a:r>
                  <a:rPr lang="en" altLang="ja-JP" dirty="0">
                    <a:solidFill>
                      <a:srgbClr val="FFFFFF"/>
                    </a:solidFill>
                    <a:effectLst/>
                    <a:latin typeface=".SF NS"/>
                  </a:rPr>
                  <a:t>One of these is the origin of spontaneous electroweak symmetry breaking. </a:t>
                </a:r>
              </a:p>
              <a:p>
                <a:r>
                  <a:rPr lang="en" altLang="ja-JP" dirty="0">
                    <a:solidFill>
                      <a:srgbClr val="FFFFFF"/>
                    </a:solidFill>
                    <a:effectLst/>
                    <a:latin typeface=".SF NS"/>
                  </a:rPr>
                  <a:t>To unravel this, </a:t>
                </a:r>
                <a:r>
                  <a:rPr lang="en-US" altLang="ja-JP" sz="1200" dirty="0"/>
                  <a:t>We focus on the </a:t>
                </a:r>
              </a:p>
              <a:p>
                <a:r>
                  <a:rPr lang="en-US" altLang="ja-JP" sz="1200" dirty="0"/>
                  <a:t>Vector-boson and </a:t>
                </a:r>
                <a:r>
                  <a:rPr lang="en-US" altLang="ja-JP" sz="1200" dirty="0" err="1"/>
                  <a:t>higgs</a:t>
                </a:r>
                <a:r>
                  <a:rPr lang="en-US" altLang="ja-JP" sz="1200" dirty="0"/>
                  <a:t> (</a:t>
                </a:r>
                <a:r>
                  <a:rPr lang="en-US" altLang="ja-JP" sz="1200" dirty="0" err="1"/>
                  <a:t>Vh</a:t>
                </a:r>
                <a:r>
                  <a:rPr lang="en-US" altLang="ja-JP" sz="1200" dirty="0"/>
                  <a:t>) production via Vector Boson Scattering (VBS).</a:t>
                </a:r>
              </a:p>
              <a:p>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This is an important process</a:t>
                </a:r>
                <a:r>
                  <a:rPr lang="ja-JP" altLang="en-US" sz="1200" dirty="0"/>
                  <a:t> </a:t>
                </a:r>
                <a:r>
                  <a:rPr kumimoji="1" lang="en-US" altLang="ja-JP" sz="1200" dirty="0"/>
                  <a:t>where</a:t>
                </a:r>
                <a:r>
                  <a:rPr lang="en-US" altLang="ja-JP" sz="1200" dirty="0"/>
                  <a:t> the </a:t>
                </a:r>
                <a14:m>
                  <m:oMath xmlns:m="http://schemas.openxmlformats.org/officeDocument/2006/math">
                    <m:r>
                      <a:rPr kumimoji="1" lang="en-US" altLang="ja-JP" sz="1200" i="1" dirty="0" smtClean="0">
                        <a:latin typeface="Cambria Math" panose="02040503050406030204" pitchFamily="18" charset="0"/>
                      </a:rPr>
                      <m:t>h</m:t>
                    </m:r>
                    <m:r>
                      <a:rPr kumimoji="1" lang="en-US" altLang="ja-JP" sz="1200" b="0" i="1" dirty="0" smtClean="0">
                        <a:latin typeface="Cambria Math" panose="02040503050406030204" pitchFamily="18" charset="0"/>
                      </a:rPr>
                      <m:t>𝑍𝑍</m:t>
                    </m:r>
                  </m:oMath>
                </a14:m>
                <a:r>
                  <a:rPr kumimoji="1" lang="en-US" altLang="ja-JP" sz="1200" dirty="0"/>
                  <a:t> and </a:t>
                </a:r>
                <a14:m>
                  <m:oMath xmlns:m="http://schemas.openxmlformats.org/officeDocument/2006/math">
                    <m:r>
                      <a:rPr lang="en-US" altLang="ja-JP" sz="1200" i="1" dirty="0">
                        <a:latin typeface="Cambria Math" panose="02040503050406030204" pitchFamily="18" charset="0"/>
                      </a:rPr>
                      <m:t>h</m:t>
                    </m:r>
                    <m:r>
                      <a:rPr lang="en-US" altLang="ja-JP" sz="1200" b="0" i="1" dirty="0" smtClean="0">
                        <a:latin typeface="Cambria Math" panose="02040503050406030204" pitchFamily="18" charset="0"/>
                      </a:rPr>
                      <m:t>𝑊𝑊</m:t>
                    </m:r>
                  </m:oMath>
                </a14:m>
                <a:r>
                  <a:rPr kumimoji="1" lang="en-US" altLang="ja-JP" sz="1200" dirty="0"/>
                  <a:t> couplings can be determined simultaneously.</a:t>
                </a:r>
                <a:r>
                  <a:rPr lang="en-US" altLang="ja-JP" sz="1200" dirty="0"/>
                  <a:t> </a:t>
                </a:r>
                <a:endParaRPr kumimoji="1" lang="ja-JP" altLang="en-US" sz="1200" dirty="0"/>
              </a:p>
            </p:txBody>
          </p:sp>
        </mc:Choice>
        <mc:Fallback xmlns="">
          <p:sp>
            <p:nvSpPr>
              <p:cNvPr id="3" name="ノート プレースホルダー 2"/>
              <p:cNvSpPr>
                <a:spLocks noGrp="1"/>
              </p:cNvSpPr>
              <p:nvPr>
                <p:ph type="body" idx="1"/>
              </p:nvPr>
            </p:nvSpPr>
            <p:spPr/>
            <p:txBody>
              <a:bodyPr/>
              <a:lstStyle/>
              <a:p>
                <a:r>
                  <a:rPr kumimoji="1" lang="en-US" altLang="ja-JP" dirty="0"/>
                  <a:t>With the discovery of the Higgs boson at the LHC in 2012, the Standard Model has been considered complete. However, </a:t>
                </a:r>
                <a:r>
                  <a:rPr kumimoji="1" lang="en-US" altLang="ja-JP" sz="1200" dirty="0"/>
                  <a:t>There is much to understand about the Higgs boson</a:t>
                </a:r>
                <a:r>
                  <a:rPr kumimoji="1" lang="en-US" altLang="ja-JP" dirty="0"/>
                  <a:t>. One of them is the origin of </a:t>
                </a:r>
                <a:r>
                  <a:rPr kumimoji="1" lang="en-US" altLang="ja-JP" sz="1200" b="1" dirty="0"/>
                  <a:t>Spontaneous Electroweak </a:t>
                </a:r>
                <a:r>
                  <a:rPr lang="en-US" altLang="ja-JP" sz="1200" b="1" dirty="0"/>
                  <a:t>S</a:t>
                </a:r>
                <a:r>
                  <a:rPr kumimoji="1" lang="en-US" altLang="ja-JP" sz="1200" b="1" dirty="0"/>
                  <a:t>ymmetry </a:t>
                </a:r>
                <a:r>
                  <a:rPr lang="en-US" altLang="ja-JP" sz="1200" b="1" dirty="0"/>
                  <a:t>B</a:t>
                </a:r>
                <a:r>
                  <a:rPr kumimoji="1" lang="en-US" altLang="ja-JP" sz="1200" b="1" dirty="0"/>
                  <a:t>reaking</a:t>
                </a:r>
                <a:r>
                  <a:rPr kumimoji="1" lang="en-US" altLang="ja-JP" dirty="0"/>
                  <a:t>. To unravel this, we focused on </a:t>
                </a:r>
                <a:r>
                  <a:rPr lang="en-US" altLang="ja-JP" sz="1200" dirty="0"/>
                  <a:t>Vector boson </a:t>
                </a:r>
                <a:r>
                  <a:rPr lang="en-US" altLang="ja-JP" sz="1200" dirty="0" err="1"/>
                  <a:t>higgs</a:t>
                </a:r>
                <a:r>
                  <a:rPr kumimoji="1" lang="en-US" altLang="ja-JP" dirty="0"/>
                  <a:t> production via </a:t>
                </a:r>
                <a:r>
                  <a:rPr kumimoji="1" lang="en-US" altLang="ja-JP" dirty="0" err="1"/>
                  <a:t>vecotor</a:t>
                </a:r>
                <a:r>
                  <a:rPr kumimoji="1" lang="en-US" altLang="ja-JP" dirty="0"/>
                  <a:t> boson scattering. From now on, </a:t>
                </a:r>
                <a:r>
                  <a:rPr kumimoji="1" lang="en" altLang="ja-JP" sz="1200" b="0" i="0" u="none" strike="noStrike" kern="1200" dirty="0">
                    <a:solidFill>
                      <a:schemeClr val="tx1"/>
                    </a:solidFill>
                    <a:effectLst/>
                    <a:latin typeface="+mn-lt"/>
                    <a:ea typeface="+mn-ea"/>
                    <a:cs typeface="+mn-cs"/>
                  </a:rPr>
                  <a:t>we will refer to it as </a:t>
                </a:r>
                <a:r>
                  <a:rPr kumimoji="1" lang="en" altLang="ja-JP" sz="1200" b="0" i="0" u="none" strike="noStrike" kern="1200" dirty="0" err="1">
                    <a:solidFill>
                      <a:schemeClr val="tx1"/>
                    </a:solidFill>
                    <a:effectLst/>
                    <a:latin typeface="+mn-lt"/>
                    <a:ea typeface="+mn-ea"/>
                    <a:cs typeface="+mn-cs"/>
                  </a:rPr>
                  <a:t>VhVBS</a:t>
                </a:r>
                <a:r>
                  <a:rPr kumimoji="1" lang="en" altLang="ja-JP" sz="1200" b="0" i="0" u="none" strike="noStrike" kern="1200" dirty="0">
                    <a:solidFill>
                      <a:schemeClr val="tx1"/>
                    </a:solidFill>
                    <a:effectLst/>
                    <a:latin typeface="+mn-lt"/>
                    <a:ea typeface="+mn-ea"/>
                    <a:cs typeface="+mn-cs"/>
                  </a:rPr>
                  <a:t>. </a:t>
                </a:r>
                <a:r>
                  <a:rPr kumimoji="1" lang="en-US" altLang="ja-JP" sz="1200" dirty="0"/>
                  <a:t>This is an important process</a:t>
                </a:r>
                <a:r>
                  <a:rPr lang="ja-JP" altLang="en-US" sz="1200" dirty="0"/>
                  <a:t> </a:t>
                </a:r>
                <a:r>
                  <a:rPr kumimoji="1" lang="en-US" altLang="ja-JP" sz="1200" dirty="0"/>
                  <a:t>where</a:t>
                </a:r>
                <a:r>
                  <a:rPr lang="en-US" altLang="ja-JP" sz="1200" dirty="0"/>
                  <a:t> the </a:t>
                </a:r>
                <a:r>
                  <a:rPr kumimoji="1" lang="en-US" altLang="ja-JP" sz="1200" i="0" dirty="0">
                    <a:latin typeface="Cambria Math" panose="02040503050406030204" pitchFamily="18" charset="0"/>
                  </a:rPr>
                  <a:t>ℎ</a:t>
                </a:r>
                <a:r>
                  <a:rPr kumimoji="1" lang="en-US" altLang="ja-JP" sz="1200" b="0" i="0" dirty="0">
                    <a:latin typeface="Cambria Math" panose="02040503050406030204" pitchFamily="18" charset="0"/>
                  </a:rPr>
                  <a:t>𝑍𝑍</a:t>
                </a:r>
                <a:r>
                  <a:rPr kumimoji="1" lang="en-US" altLang="ja-JP" sz="1200" dirty="0"/>
                  <a:t> and </a:t>
                </a:r>
                <a:r>
                  <a:rPr lang="en-US" altLang="ja-JP" sz="1200" i="0" dirty="0">
                    <a:latin typeface="Cambria Math" panose="02040503050406030204" pitchFamily="18" charset="0"/>
                  </a:rPr>
                  <a:t>ℎ</a:t>
                </a:r>
                <a:r>
                  <a:rPr lang="en-US" altLang="ja-JP" sz="1200" b="0" i="0" dirty="0">
                    <a:latin typeface="Cambria Math" panose="02040503050406030204" pitchFamily="18" charset="0"/>
                  </a:rPr>
                  <a:t>𝑊𝑊</a:t>
                </a:r>
                <a:r>
                  <a:rPr kumimoji="1" lang="en-US" altLang="ja-JP" sz="1200" dirty="0"/>
                  <a:t> couplings can be determined simultaneously</a:t>
                </a:r>
                <a:r>
                  <a:rPr kumimoji="1" lang="en-US" altLang="ja-JP" dirty="0"/>
                  <a:t>. </a:t>
                </a:r>
              </a:p>
              <a:p>
                <a:endParaRPr kumimoji="1" lang="en-US" altLang="ja-JP" dirty="0"/>
              </a:p>
              <a:p>
                <a:endParaRPr kumimoji="1" lang="en-US" altLang="ja-JP" dirty="0"/>
              </a:p>
              <a:p>
                <a:r>
                  <a:rPr kumimoji="1" lang="en-US" altLang="ja-JP" dirty="0"/>
                  <a:t>2012</a:t>
                </a:r>
                <a:r>
                  <a:rPr kumimoji="1" lang="ja-JP" altLang="en-US"/>
                  <a:t>年に</a:t>
                </a:r>
                <a:r>
                  <a:rPr kumimoji="1" lang="en-US" altLang="ja-JP" dirty="0"/>
                  <a:t>LHC</a:t>
                </a:r>
                <a:r>
                  <a:rPr kumimoji="1" lang="ja-JP" altLang="en-US"/>
                  <a:t>でヒッグス粒子が発見されて、素粒子標準模型は完成しました。しかしヒッグスの物理について、我々は理解していないこともいくつかあります。その一つに電弱対称性の自発的破れの起源があります。その起源を解き明かすために、我々は</a:t>
                </a:r>
                <a:r>
                  <a:rPr kumimoji="1" lang="en-US" altLang="ja-JP" dirty="0" err="1"/>
                  <a:t>vecotor</a:t>
                </a:r>
                <a:r>
                  <a:rPr kumimoji="1" lang="en-US" altLang="ja-JP" dirty="0"/>
                  <a:t> boson scattering</a:t>
                </a:r>
                <a:r>
                  <a:rPr kumimoji="1" lang="ja-JP" altLang="en-US"/>
                  <a:t>を通した</a:t>
                </a:r>
                <a:r>
                  <a:rPr kumimoji="1" lang="en-US" altLang="ja-JP" dirty="0" err="1"/>
                  <a:t>Vh</a:t>
                </a:r>
                <a:r>
                  <a:rPr kumimoji="1" lang="en-US" altLang="ja-JP" dirty="0"/>
                  <a:t> production</a:t>
                </a:r>
                <a:r>
                  <a:rPr kumimoji="1" lang="ja-JP" altLang="en-US"/>
                  <a:t>に着目しました。この</a:t>
                </a:r>
                <a:r>
                  <a:rPr kumimoji="1" lang="en-US" altLang="ja-JP" dirty="0" err="1"/>
                  <a:t>Vhvbs</a:t>
                </a:r>
                <a:r>
                  <a:rPr kumimoji="1" lang="ja-JP" altLang="en-US"/>
                  <a:t>プロセスは</a:t>
                </a:r>
                <a:r>
                  <a:rPr kumimoji="1" lang="en-US" altLang="ja-JP" dirty="0" err="1"/>
                  <a:t>hZZ</a:t>
                </a:r>
                <a:r>
                  <a:rPr kumimoji="1" lang="ja-JP" altLang="en-US"/>
                  <a:t>結合と</a:t>
                </a:r>
                <a:r>
                  <a:rPr kumimoji="1" lang="en-US" altLang="ja-JP" dirty="0" err="1"/>
                  <a:t>hWW</a:t>
                </a:r>
                <a:r>
                  <a:rPr kumimoji="1" lang="ja-JP" altLang="en-US"/>
                  <a:t>結合をどちらも含んでいます。つまりこの研究に重要な二つの結合が同時に観測されるプロセスです。本研究の目的は</a:t>
                </a:r>
                <a:r>
                  <a:rPr kumimoji="1" lang="en-US" altLang="ja-JP" dirty="0" err="1"/>
                  <a:t>VhVBS</a:t>
                </a:r>
                <a:r>
                  <a:rPr kumimoji="1" lang="ja-JP" altLang="en-US"/>
                  <a:t>の研究し、電弱対称性の自発的破れの起源に迫ることです。</a:t>
                </a:r>
                <a:endParaRPr kumimoji="1" lang="en-US" altLang="ja-JP" dirty="0"/>
              </a:p>
              <a:p>
                <a:endParaRPr kumimoji="1" lang="en-US" altLang="ja-JP" dirty="0"/>
              </a:p>
              <a:p>
                <a:endParaRPr kumimoji="1" lang="ja-JP" altLang="en-US"/>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4</a:t>
            </a:fld>
            <a:endParaRPr kumimoji="1" lang="ja-JP" altLang="en-US"/>
          </a:p>
        </p:txBody>
      </p:sp>
    </p:spTree>
    <p:extLst>
      <p:ext uri="{BB962C8B-B14F-4D97-AF65-F5344CB8AC3E}">
        <p14:creationId xmlns:p14="http://schemas.microsoft.com/office/powerpoint/2010/main" val="4066311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We focus on the </a:t>
                </a:r>
                <a14:m>
                  <m:oMath xmlns:m="http://schemas.openxmlformats.org/officeDocument/2006/math">
                    <m:sSup>
                      <m:sSupPr>
                        <m:ctrlPr>
                          <a:rPr kumimoji="1" lang="en-US" altLang="ja-JP" sz="1200" b="0" i="1" dirty="0" smtClean="0">
                            <a:latin typeface="Cambria Math" panose="02040503050406030204" pitchFamily="18" charset="0"/>
                          </a:rPr>
                        </m:ctrlPr>
                      </m:sSupPr>
                      <m:e>
                        <m:r>
                          <a:rPr kumimoji="1" lang="en-US" altLang="ja-JP" sz="1200" b="0" i="1" dirty="0" smtClean="0">
                            <a:latin typeface="Cambria Math" panose="02040503050406030204" pitchFamily="18" charset="0"/>
                          </a:rPr>
                          <m:t>𝑙</m:t>
                        </m:r>
                      </m:e>
                      <m:sup>
                        <m:r>
                          <a:rPr kumimoji="1" lang="en-US" altLang="ja-JP" sz="1200" b="0" i="0" dirty="0" smtClean="0">
                            <a:latin typeface="Cambria Math" panose="02040503050406030204" pitchFamily="18" charset="0"/>
                          </a:rPr>
                          <m:t>−</m:t>
                        </m:r>
                      </m:sup>
                    </m:sSup>
                    <m:sSup>
                      <m:sSupPr>
                        <m:ctrlPr>
                          <a:rPr kumimoji="1" lang="en-US" altLang="ja-JP" sz="1200" b="0" i="1" dirty="0" smtClean="0">
                            <a:latin typeface="Cambria Math" panose="02040503050406030204" pitchFamily="18" charset="0"/>
                          </a:rPr>
                        </m:ctrlPr>
                      </m:sSupPr>
                      <m:e>
                        <m:r>
                          <a:rPr kumimoji="1" lang="en-US" altLang="ja-JP" sz="1200" b="0" i="1" dirty="0" smtClean="0">
                            <a:latin typeface="Cambria Math" panose="02040503050406030204" pitchFamily="18" charset="0"/>
                          </a:rPr>
                          <m:t>𝑙</m:t>
                        </m:r>
                      </m:e>
                      <m:sup>
                        <m:r>
                          <a:rPr kumimoji="1" lang="en-US" altLang="ja-JP" sz="1200" b="0" i="1" dirty="0" smtClean="0">
                            <a:latin typeface="Cambria Math" panose="02040503050406030204" pitchFamily="18" charset="0"/>
                          </a:rPr>
                          <m:t>+</m:t>
                        </m:r>
                      </m:sup>
                    </m:sSup>
                    <m:r>
                      <a:rPr kumimoji="1" lang="en-US" altLang="ja-JP" sz="1200" b="0" i="1" smtClean="0">
                        <a:latin typeface="Cambria Math" panose="02040503050406030204" pitchFamily="18" charset="0"/>
                      </a:rPr>
                      <m:t>→</m:t>
                    </m:r>
                    <m:r>
                      <a:rPr kumimoji="1" lang="en-US" altLang="ja-JP" sz="1200" b="0" i="1" smtClean="0">
                        <a:latin typeface="Cambria Math" panose="02040503050406030204" pitchFamily="18" charset="0"/>
                      </a:rPr>
                      <m:t>𝑣</m:t>
                    </m:r>
                    <m:acc>
                      <m:accPr>
                        <m:chr m:val="̅"/>
                        <m:ctrlPr>
                          <a:rPr kumimoji="1" lang="en-US" altLang="ja-JP" sz="1200" b="0" i="1" smtClean="0">
                            <a:latin typeface="Cambria Math" panose="02040503050406030204" pitchFamily="18" charset="0"/>
                          </a:rPr>
                        </m:ctrlPr>
                      </m:accPr>
                      <m:e>
                        <m:r>
                          <a:rPr kumimoji="1" lang="en-US" altLang="ja-JP" sz="1200" b="0" i="1" smtClean="0">
                            <a:latin typeface="Cambria Math" panose="02040503050406030204" pitchFamily="18" charset="0"/>
                          </a:rPr>
                          <m:t>𝜈</m:t>
                        </m:r>
                      </m:e>
                    </m:acc>
                    <m:r>
                      <a:rPr kumimoji="1" lang="en-US" altLang="ja-JP" sz="1200" b="0" i="1" dirty="0" smtClean="0">
                        <a:latin typeface="Cambria Math" panose="02040503050406030204" pitchFamily="18" charset="0"/>
                      </a:rPr>
                      <m:t>𝑍</m:t>
                    </m:r>
                    <m:r>
                      <a:rPr kumimoji="1" lang="en-US" altLang="ja-JP" sz="1200" b="0" i="1" smtClean="0">
                        <a:latin typeface="Cambria Math" panose="02040503050406030204" pitchFamily="18" charset="0"/>
                      </a:rPr>
                      <m:t>h</m:t>
                    </m:r>
                  </m:oMath>
                </a14:m>
                <a:r>
                  <a:rPr kumimoji="1" lang="en-US" altLang="ja-JP" sz="1200" dirty="0"/>
                  <a:t> process.</a:t>
                </a: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solidFill>
                      <a:srgbClr val="FFFFFF"/>
                    </a:solidFill>
                    <a:effectLst/>
                    <a:latin typeface=".SF NS"/>
                  </a:rPr>
                  <a:t>The main process designated as the h-factory in the ILC experiment, </a:t>
                </a:r>
                <a:r>
                  <a:rPr lang="en" altLang="ja-JP" dirty="0" err="1">
                    <a:solidFill>
                      <a:srgbClr val="FFFFFF"/>
                    </a:solidFill>
                    <a:effectLst/>
                    <a:latin typeface=".SF NS"/>
                  </a:rPr>
                  <a:t>llzh</a:t>
                </a: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solidFill>
                      <a:srgbClr val="FFFFFF"/>
                    </a:solidFill>
                    <a:effectLst/>
                    <a:latin typeface=".SF NS"/>
                  </a:rPr>
                  <a:t>And Includes </a:t>
                </a:r>
                <a:r>
                  <a:rPr lang="en" altLang="ja-JP" dirty="0" err="1">
                    <a:solidFill>
                      <a:srgbClr val="FFFFFF"/>
                    </a:solidFill>
                    <a:effectLst/>
                    <a:latin typeface=".SF NS"/>
                  </a:rPr>
                  <a:t>VhVBS</a:t>
                </a:r>
                <a:r>
                  <a:rPr lang="en" altLang="ja-JP" dirty="0">
                    <a:solidFill>
                      <a:srgbClr val="FFFFFF"/>
                    </a:solidFill>
                    <a:effectLst/>
                    <a:latin typeface=".SF NS"/>
                  </a:rPr>
                  <a:t> as a subprocess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In the following, to make</a:t>
                </a:r>
                <a:r>
                  <a:rPr lang="en-US" altLang="ja-JP" sz="1200" baseline="0" dirty="0"/>
                  <a:t> </a:t>
                </a:r>
                <a:r>
                  <a:rPr lang="en-US" altLang="ja-JP" sz="1200" dirty="0"/>
                  <a:t>physics discussion simpler, we consider</a:t>
                </a:r>
                <a:r>
                  <a:rPr lang="ja-JP" altLang="en-US" sz="1200"/>
                  <a:t>, </a:t>
                </a:r>
                <a14:m>
                  <m:oMath xmlns:m="http://schemas.openxmlformats.org/officeDocument/2006/math">
                    <m:sSup>
                      <m:sSupPr>
                        <m:ctrlPr>
                          <a:rPr lang="en-US" altLang="ja-JP" sz="1200" b="0" i="1" smtClean="0">
                            <a:latin typeface="Cambria Math" panose="02040503050406030204" pitchFamily="18" charset="0"/>
                          </a:rPr>
                        </m:ctrlPr>
                      </m:sSupPr>
                      <m:e>
                        <m:r>
                          <a:rPr lang="en-US" altLang="ja-JP" sz="1200" b="0" i="1" smtClean="0">
                            <a:latin typeface="Cambria Math" panose="02040503050406030204" pitchFamily="18" charset="0"/>
                          </a:rPr>
                          <m:t>𝑒</m:t>
                        </m:r>
                      </m:e>
                      <m:sup>
                        <m:r>
                          <a:rPr lang="en-US" altLang="ja-JP" sz="1200" b="0" i="1" smtClean="0">
                            <a:latin typeface="Cambria Math" panose="02040503050406030204" pitchFamily="18" charset="0"/>
                          </a:rPr>
                          <m:t>−</m:t>
                        </m:r>
                      </m:sup>
                    </m:sSup>
                    <m:sSup>
                      <m:sSupPr>
                        <m:ctrlPr>
                          <a:rPr lang="en-US" altLang="ja-JP" sz="1200" b="0" i="1" smtClean="0">
                            <a:latin typeface="Cambria Math" panose="02040503050406030204" pitchFamily="18" charset="0"/>
                          </a:rPr>
                        </m:ctrlPr>
                      </m:sSupPr>
                      <m:e>
                        <m:r>
                          <a:rPr lang="ja-JP" altLang="en-US" sz="1200" i="1">
                            <a:latin typeface="Cambria Math" panose="02040503050406030204" pitchFamily="18" charset="0"/>
                          </a:rPr>
                          <m:t>𝜇</m:t>
                        </m:r>
                      </m:e>
                      <m:sup>
                        <m:r>
                          <a:rPr lang="en-US" altLang="ja-JP" sz="1200" b="0" i="1" smtClean="0">
                            <a:latin typeface="Cambria Math" panose="02040503050406030204" pitchFamily="18" charset="0"/>
                          </a:rPr>
                          <m:t>+</m:t>
                        </m:r>
                      </m:sup>
                    </m:sSup>
                  </m:oMath>
                </a14:m>
                <a:r>
                  <a:rPr lang="ja-JP" altLang="en-US" sz="1200"/>
                  <a:t> scattering</a:t>
                </a:r>
                <a:r>
                  <a:rPr lang="en-US" altLang="ja-JP"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in order to eliminate</a:t>
                </a:r>
                <a:r>
                  <a:rPr lang="ja-JP" altLang="en-US" sz="1200"/>
                  <a:t> the contribution of </a:t>
                </a:r>
                <a14:m>
                  <m:oMath xmlns:m="http://schemas.openxmlformats.org/officeDocument/2006/math">
                    <m:r>
                      <a:rPr lang="ja-JP" altLang="en-US" sz="1200" i="1" smtClean="0">
                        <a:latin typeface="Cambria Math" panose="02040503050406030204" pitchFamily="18" charset="0"/>
                      </a:rPr>
                      <m:t>𝑍</m:t>
                    </m:r>
                    <m:r>
                      <a:rPr lang="ja-JP" altLang="en-US" sz="1200" i="1" smtClean="0">
                        <a:latin typeface="Cambria Math" panose="02040503050406030204" pitchFamily="18" charset="0"/>
                      </a:rPr>
                      <m:t> →</m:t>
                    </m:r>
                    <m:sSub>
                      <m:sSubPr>
                        <m:ctrlPr>
                          <a:rPr lang="en-US" altLang="ja-JP" sz="1200" b="0" i="1" smtClean="0">
                            <a:latin typeface="Cambria Math" panose="02040503050406030204" pitchFamily="18" charset="0"/>
                          </a:rPr>
                        </m:ctrlPr>
                      </m:sSubPr>
                      <m:e>
                        <m:r>
                          <a:rPr lang="en-US" altLang="ja-JP" sz="1200" b="0" i="1" smtClean="0">
                            <a:latin typeface="Cambria Math" panose="02040503050406030204" pitchFamily="18" charset="0"/>
                          </a:rPr>
                          <m:t>𝜈</m:t>
                        </m:r>
                      </m:e>
                      <m:sub>
                        <m:r>
                          <a:rPr lang="en-US" altLang="ja-JP" sz="1200" b="0" i="1" smtClean="0">
                            <a:latin typeface="Cambria Math" panose="02040503050406030204" pitchFamily="18" charset="0"/>
                          </a:rPr>
                          <m:t>𝑒</m:t>
                        </m:r>
                      </m:sub>
                    </m:sSub>
                    <m:sSub>
                      <m:sSubPr>
                        <m:ctrlPr>
                          <a:rPr lang="en-US" altLang="ja-JP" sz="1200" b="0" i="1" smtClean="0">
                            <a:latin typeface="Cambria Math" panose="02040503050406030204" pitchFamily="18" charset="0"/>
                          </a:rPr>
                        </m:ctrlPr>
                      </m:sSubPr>
                      <m:e>
                        <m:acc>
                          <m:accPr>
                            <m:chr m:val="̅"/>
                            <m:ctrlPr>
                              <a:rPr lang="en-US" altLang="ja-JP" sz="1200" b="0" i="1" smtClean="0">
                                <a:latin typeface="Cambria Math" panose="02040503050406030204" pitchFamily="18" charset="0"/>
                              </a:rPr>
                            </m:ctrlPr>
                          </m:accPr>
                          <m:e>
                            <m:r>
                              <a:rPr lang="en-US" altLang="ja-JP" sz="1200" b="0" i="1" smtClean="0">
                                <a:latin typeface="Cambria Math" panose="02040503050406030204" pitchFamily="18" charset="0"/>
                              </a:rPr>
                              <m:t>𝜈</m:t>
                            </m:r>
                          </m:e>
                        </m:acc>
                      </m:e>
                      <m:sub>
                        <m:r>
                          <a:rPr lang="en-US" altLang="ja-JP" sz="1200" b="0" i="1" smtClean="0">
                            <a:latin typeface="Cambria Math" panose="02040503050406030204" pitchFamily="18" charset="0"/>
                          </a:rPr>
                          <m:t>𝑒</m:t>
                        </m:r>
                      </m:sub>
                    </m:sSub>
                    <m:r>
                      <a:rPr lang="ja-JP" altLang="en-US" sz="1200" i="1" smtClean="0">
                        <a:latin typeface="Cambria Math" panose="02040503050406030204" pitchFamily="18" charset="0"/>
                      </a:rPr>
                      <m:t> </m:t>
                    </m:r>
                  </m:oMath>
                </a14:m>
                <a:r>
                  <a:rPr lang="ja-JP" altLang="en-US" sz="1200"/>
                  <a:t>from </a:t>
                </a:r>
                <a14:m>
                  <m:oMath xmlns:m="http://schemas.openxmlformats.org/officeDocument/2006/math">
                    <m:sSup>
                      <m:sSupPr>
                        <m:ctrlPr>
                          <a:rPr lang="en-US" altLang="ja-JP" sz="1200" b="0" i="1" smtClean="0">
                            <a:latin typeface="Cambria Math" panose="02040503050406030204" pitchFamily="18" charset="0"/>
                          </a:rPr>
                        </m:ctrlPr>
                      </m:sSupPr>
                      <m:e>
                        <m:r>
                          <a:rPr lang="ja-JP" altLang="en-US" sz="1200" i="1" smtClean="0">
                            <a:latin typeface="Cambria Math" panose="02040503050406030204" pitchFamily="18" charset="0"/>
                          </a:rPr>
                          <m:t>𝑒</m:t>
                        </m:r>
                      </m:e>
                      <m:sup>
                        <m:r>
                          <a:rPr lang="en-US" altLang="ja-JP" sz="1200" b="0" i="1" smtClean="0">
                            <a:latin typeface="Cambria Math" panose="02040503050406030204" pitchFamily="18" charset="0"/>
                          </a:rPr>
                          <m:t>−</m:t>
                        </m:r>
                      </m:sup>
                    </m:sSup>
                    <m:sSup>
                      <m:sSupPr>
                        <m:ctrlPr>
                          <a:rPr lang="en-US" altLang="ja-JP" sz="1200" b="0" i="1" smtClean="0">
                            <a:latin typeface="Cambria Math" panose="02040503050406030204" pitchFamily="18" charset="0"/>
                          </a:rPr>
                        </m:ctrlPr>
                      </m:sSupPr>
                      <m:e>
                        <m:r>
                          <a:rPr lang="ja-JP" altLang="en-US" sz="1200" i="1" smtClean="0">
                            <a:latin typeface="Cambria Math" panose="02040503050406030204" pitchFamily="18" charset="0"/>
                          </a:rPr>
                          <m:t>𝑒</m:t>
                        </m:r>
                      </m:e>
                      <m:sup>
                        <m:r>
                          <a:rPr lang="en-US" altLang="ja-JP" sz="1200" b="0" i="1" smtClean="0">
                            <a:latin typeface="Cambria Math" panose="02040503050406030204" pitchFamily="18" charset="0"/>
                          </a:rPr>
                          <m:t>+</m:t>
                        </m:r>
                      </m:sup>
                    </m:sSup>
                    <m:r>
                      <a:rPr lang="ja-JP" altLang="en-US" sz="1200" i="1" smtClean="0">
                        <a:latin typeface="Cambria Math" panose="02040503050406030204" pitchFamily="18" charset="0"/>
                      </a:rPr>
                      <m:t> → </m:t>
                    </m:r>
                    <m:r>
                      <a:rPr lang="ja-JP" altLang="en-US" sz="1200" i="1" smtClean="0">
                        <a:latin typeface="Cambria Math" panose="02040503050406030204" pitchFamily="18" charset="0"/>
                      </a:rPr>
                      <m:t>𝑍𝑍h</m:t>
                    </m:r>
                  </m:oMath>
                </a14:m>
                <a:r>
                  <a:rPr lang="ja-JP" altLang="en-US" sz="120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endParaRPr kumimoji="1" lang="en-US" altLang="ja-JP" dirty="0"/>
              </a:p>
              <a:p>
                <a:endParaRPr kumimoji="1" lang="en-US" altLang="ja-JP" dirty="0"/>
              </a:p>
              <a:p>
                <a:r>
                  <a:rPr kumimoji="1" lang="ja-JP" altLang="en-US"/>
                  <a:t>我々は</a:t>
                </a:r>
                <a:r>
                  <a:rPr kumimoji="1" lang="en-US" altLang="ja-JP" dirty="0" err="1"/>
                  <a:t>zh</a:t>
                </a:r>
                <a:r>
                  <a:rPr kumimoji="1" lang="ja-JP" altLang="en-US"/>
                  <a:t>に着目しました。理由は</a:t>
                </a:r>
                <a:r>
                  <a:rPr kumimoji="1" lang="en-US" altLang="ja-JP" dirty="0" err="1"/>
                  <a:t>VhVBS</a:t>
                </a:r>
                <a:r>
                  <a:rPr kumimoji="1" lang="ja-JP" altLang="en-US"/>
                  <a:t>をサブプロセスとして含むから、そして高エネルギーでの</a:t>
                </a:r>
                <a:r>
                  <a:rPr kumimoji="1" lang="en-US" altLang="ja-JP" dirty="0" err="1"/>
                  <a:t>zh</a:t>
                </a:r>
                <a:r>
                  <a:rPr kumimoji="1" lang="ja-JP" altLang="en-US"/>
                  <a:t>プロセスの断面積が</a:t>
                </a:r>
                <a:r>
                  <a:rPr kumimoji="1" lang="en-US" altLang="ja-JP" dirty="0"/>
                  <a:t>ILC</a:t>
                </a:r>
                <a:r>
                  <a:rPr kumimoji="1" lang="ja-JP" altLang="en-US"/>
                  <a:t>実験で</a:t>
                </a:r>
                <a:r>
                  <a:rPr kumimoji="1" lang="en-US" altLang="ja-JP" dirty="0"/>
                  <a:t>h</a:t>
                </a:r>
                <a:r>
                  <a:rPr kumimoji="1" lang="ja-JP" altLang="en-US"/>
                  <a:t>ファクトリーとされているメインプロセスである</a:t>
                </a:r>
                <a:r>
                  <a:rPr kumimoji="1" lang="en-US" altLang="ja-JP" dirty="0" err="1"/>
                  <a:t>eezh</a:t>
                </a:r>
                <a:r>
                  <a:rPr kumimoji="1" lang="ja-JP" altLang="en-US"/>
                  <a:t>を上回るからです。我々は</a:t>
                </a:r>
              </a:p>
            </p:txBody>
          </p:sp>
        </mc:Choice>
        <mc:Fallback xmlns="">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We focus on the </a:t>
                </a:r>
                <a:r>
                  <a:rPr kumimoji="1" lang="en-US" altLang="ja-JP" sz="1200" b="0" i="0" dirty="0">
                    <a:latin typeface="Cambria Math" panose="02040503050406030204" pitchFamily="18" charset="0"/>
                  </a:rPr>
                  <a:t>𝑙^− 𝑙^+</a:t>
                </a:r>
                <a:r>
                  <a:rPr kumimoji="1" lang="en-US" altLang="ja-JP" sz="1200" b="0" i="0">
                    <a:latin typeface="Cambria Math" panose="02040503050406030204" pitchFamily="18" charset="0"/>
                  </a:rPr>
                  <a:t>→𝑣𝜈 ̅</a:t>
                </a:r>
                <a:r>
                  <a:rPr kumimoji="1" lang="en-US" altLang="ja-JP" sz="1200" b="0" i="0" dirty="0">
                    <a:latin typeface="Cambria Math" panose="02040503050406030204" pitchFamily="18" charset="0"/>
                  </a:rPr>
                  <a:t>𝑍</a:t>
                </a:r>
                <a:r>
                  <a:rPr kumimoji="1" lang="en-US" altLang="ja-JP" sz="1200" b="0" i="0">
                    <a:latin typeface="Cambria Math" panose="02040503050406030204" pitchFamily="18" charset="0"/>
                  </a:rPr>
                  <a:t>ℎ</a:t>
                </a:r>
                <a:r>
                  <a:rPr kumimoji="1" lang="en-US" altLang="ja-JP" sz="1200" dirty="0"/>
                  <a:t> process.</a:t>
                </a: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solidFill>
                      <a:srgbClr val="FFFFFF"/>
                    </a:solidFill>
                    <a:effectLst/>
                    <a:latin typeface=".SF NS"/>
                  </a:rPr>
                  <a:t>The main process designated as the h-factory in the ILC experiment, </a:t>
                </a:r>
                <a:r>
                  <a:rPr lang="en" altLang="ja-JP" dirty="0" err="1">
                    <a:solidFill>
                      <a:srgbClr val="FFFFFF"/>
                    </a:solidFill>
                    <a:effectLst/>
                    <a:latin typeface=".SF NS"/>
                  </a:rPr>
                  <a:t>llzh</a:t>
                </a: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solidFill>
                      <a:srgbClr val="FFFFFF"/>
                    </a:solidFill>
                    <a:effectLst/>
                    <a:latin typeface=".SF NS"/>
                  </a:rPr>
                  <a:t>And Includes </a:t>
                </a:r>
                <a:r>
                  <a:rPr lang="en" altLang="ja-JP" dirty="0" err="1">
                    <a:solidFill>
                      <a:srgbClr val="FFFFFF"/>
                    </a:solidFill>
                    <a:effectLst/>
                    <a:latin typeface=".SF NS"/>
                  </a:rPr>
                  <a:t>VhVBS</a:t>
                </a:r>
                <a:r>
                  <a:rPr lang="en" altLang="ja-JP" dirty="0">
                    <a:solidFill>
                      <a:srgbClr val="FFFFFF"/>
                    </a:solidFill>
                    <a:effectLst/>
                    <a:latin typeface=".SF NS"/>
                  </a:rPr>
                  <a:t> as a subprocess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In the following, to make</a:t>
                </a:r>
                <a:r>
                  <a:rPr lang="en-US" altLang="ja-JP" sz="1200" baseline="0" dirty="0"/>
                  <a:t> </a:t>
                </a:r>
                <a:r>
                  <a:rPr lang="en-US" altLang="ja-JP" sz="1200" dirty="0"/>
                  <a:t>physics discussion simpler, we consider</a:t>
                </a:r>
                <a:r>
                  <a:rPr lang="ja-JP" altLang="en-US" sz="1200"/>
                  <a:t>, </a:t>
                </a:r>
                <a:r>
                  <a:rPr lang="en-US" altLang="ja-JP" sz="1200" b="0" i="0">
                    <a:latin typeface="Cambria Math" panose="02040503050406030204" pitchFamily="18" charset="0"/>
                  </a:rPr>
                  <a:t>𝑒^− </a:t>
                </a:r>
                <a:r>
                  <a:rPr lang="ja-JP" altLang="en-US" sz="1200" i="0">
                    <a:latin typeface="Cambria Math" panose="02040503050406030204" pitchFamily="18" charset="0"/>
                  </a:rPr>
                  <a:t>𝜇</a:t>
                </a:r>
                <a:r>
                  <a:rPr lang="en-US" altLang="ja-JP" sz="1200" b="0" i="0">
                    <a:latin typeface="Cambria Math" panose="02040503050406030204" pitchFamily="18" charset="0"/>
                  </a:rPr>
                  <a:t>^+</a:t>
                </a:r>
                <a:r>
                  <a:rPr lang="ja-JP" altLang="en-US" sz="1200"/>
                  <a:t> scattering</a:t>
                </a:r>
                <a:r>
                  <a:rPr lang="en-US" altLang="ja-JP"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in order to eliminate</a:t>
                </a:r>
                <a:r>
                  <a:rPr lang="ja-JP" altLang="en-US" sz="1200"/>
                  <a:t> the contribution of </a:t>
                </a:r>
                <a:r>
                  <a:rPr lang="ja-JP" altLang="en-US" sz="1200" i="0">
                    <a:latin typeface="Cambria Math" panose="02040503050406030204" pitchFamily="18" charset="0"/>
                  </a:rPr>
                  <a:t>𝑍 →</a:t>
                </a:r>
                <a:r>
                  <a:rPr lang="en-US" altLang="ja-JP" sz="1200" b="0" i="0">
                    <a:latin typeface="Cambria Math" panose="02040503050406030204" pitchFamily="18" charset="0"/>
                  </a:rPr>
                  <a:t>𝜈_𝑒 𝜈 ̅_𝑒</a:t>
                </a:r>
                <a:r>
                  <a:rPr lang="ja-JP" altLang="en-US" sz="1200" b="0" i="0">
                    <a:latin typeface="Cambria Math" panose="02040503050406030204" pitchFamily="18" charset="0"/>
                  </a:rPr>
                  <a:t> </a:t>
                </a:r>
                <a:r>
                  <a:rPr lang="ja-JP" altLang="en-US" sz="1200" i="0">
                    <a:latin typeface="Cambria Math" panose="02040503050406030204" pitchFamily="18" charset="0"/>
                  </a:rPr>
                  <a:t> </a:t>
                </a:r>
                <a:r>
                  <a:rPr lang="ja-JP" altLang="en-US" sz="1200"/>
                  <a:t>from </a:t>
                </a:r>
                <a:r>
                  <a:rPr lang="ja-JP" altLang="en-US" sz="1200" i="0">
                    <a:latin typeface="Cambria Math" panose="02040503050406030204" pitchFamily="18" charset="0"/>
                  </a:rPr>
                  <a:t>𝑒</a:t>
                </a:r>
                <a:r>
                  <a:rPr lang="en-US" altLang="ja-JP" sz="1200" b="0" i="0">
                    <a:latin typeface="Cambria Math" panose="02040503050406030204" pitchFamily="18" charset="0"/>
                  </a:rPr>
                  <a:t>^− </a:t>
                </a:r>
                <a:r>
                  <a:rPr lang="ja-JP" altLang="en-US" sz="1200" i="0">
                    <a:latin typeface="Cambria Math" panose="02040503050406030204" pitchFamily="18" charset="0"/>
                  </a:rPr>
                  <a:t>𝑒</a:t>
                </a:r>
                <a:r>
                  <a:rPr lang="en-US" altLang="ja-JP" sz="1200" b="0" i="0">
                    <a:latin typeface="Cambria Math" panose="02040503050406030204" pitchFamily="18" charset="0"/>
                  </a:rPr>
                  <a:t>^+</a:t>
                </a:r>
                <a:r>
                  <a:rPr lang="ja-JP" altLang="en-US" sz="1200" b="0" i="0">
                    <a:latin typeface="Cambria Math" panose="02040503050406030204" pitchFamily="18" charset="0"/>
                  </a:rPr>
                  <a:t> </a:t>
                </a:r>
                <a:r>
                  <a:rPr lang="ja-JP" altLang="en-US" sz="1200" i="0">
                    <a:latin typeface="Cambria Math" panose="02040503050406030204" pitchFamily="18" charset="0"/>
                  </a:rPr>
                  <a:t> → 𝑍𝑍ℎ</a:t>
                </a:r>
                <a:r>
                  <a:rPr lang="ja-JP" altLang="en-US" sz="120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solidFill>
                    <a:srgbClr val="FFFFFF"/>
                  </a:solidFill>
                  <a:effectLst/>
                  <a:latin typeface=".SF NS"/>
                </a:endParaRPr>
              </a:p>
              <a:p>
                <a:endParaRPr kumimoji="1" lang="en-US" altLang="ja-JP" dirty="0"/>
              </a:p>
              <a:p>
                <a:endParaRPr kumimoji="1" lang="en-US" altLang="ja-JP" dirty="0"/>
              </a:p>
              <a:p>
                <a:r>
                  <a:rPr kumimoji="1" lang="ja-JP" altLang="en-US"/>
                  <a:t>我々は</a:t>
                </a:r>
                <a:r>
                  <a:rPr kumimoji="1" lang="en-US" altLang="ja-JP" dirty="0" err="1"/>
                  <a:t>zh</a:t>
                </a:r>
                <a:r>
                  <a:rPr kumimoji="1" lang="ja-JP" altLang="en-US"/>
                  <a:t>に着目しました。理由は</a:t>
                </a:r>
                <a:r>
                  <a:rPr kumimoji="1" lang="en-US" altLang="ja-JP" dirty="0" err="1"/>
                  <a:t>VhVBS</a:t>
                </a:r>
                <a:r>
                  <a:rPr kumimoji="1" lang="ja-JP" altLang="en-US"/>
                  <a:t>をサブプロセスとして含むから、そして高エネルギーでの</a:t>
                </a:r>
                <a:r>
                  <a:rPr kumimoji="1" lang="en-US" altLang="ja-JP" dirty="0" err="1"/>
                  <a:t>zh</a:t>
                </a:r>
                <a:r>
                  <a:rPr kumimoji="1" lang="ja-JP" altLang="en-US"/>
                  <a:t>プロセスの断面積が</a:t>
                </a:r>
                <a:r>
                  <a:rPr kumimoji="1" lang="en-US" altLang="ja-JP" dirty="0"/>
                  <a:t>ILC</a:t>
                </a:r>
                <a:r>
                  <a:rPr kumimoji="1" lang="ja-JP" altLang="en-US"/>
                  <a:t>実験で</a:t>
                </a:r>
                <a:r>
                  <a:rPr kumimoji="1" lang="en-US" altLang="ja-JP" dirty="0"/>
                  <a:t>h</a:t>
                </a:r>
                <a:r>
                  <a:rPr kumimoji="1" lang="ja-JP" altLang="en-US"/>
                  <a:t>ファクトリーとされているメインプロセスである</a:t>
                </a:r>
                <a:r>
                  <a:rPr kumimoji="1" lang="en-US" altLang="ja-JP" dirty="0" err="1"/>
                  <a:t>eezh</a:t>
                </a:r>
                <a:r>
                  <a:rPr kumimoji="1" lang="ja-JP" altLang="en-US"/>
                  <a:t>を上回るからです。我々は</a:t>
                </a:r>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5</a:t>
            </a:fld>
            <a:endParaRPr kumimoji="1" lang="ja-JP" altLang="en-US"/>
          </a:p>
        </p:txBody>
      </p:sp>
    </p:spTree>
    <p:extLst>
      <p:ext uri="{BB962C8B-B14F-4D97-AF65-F5344CB8AC3E}">
        <p14:creationId xmlns:p14="http://schemas.microsoft.com/office/powerpoint/2010/main" val="3695457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こちらがトークの内容です。</a:t>
            </a:r>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6</a:t>
            </a:fld>
            <a:endParaRPr kumimoji="1" lang="ja-JP" altLang="en-US"/>
          </a:p>
        </p:txBody>
      </p:sp>
    </p:spTree>
    <p:extLst>
      <p:ext uri="{BB962C8B-B14F-4D97-AF65-F5344CB8AC3E}">
        <p14:creationId xmlns:p14="http://schemas.microsoft.com/office/powerpoint/2010/main" val="2889458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ノート プレースホルダー 2"/>
              <p:cNvSpPr>
                <a:spLocks noGrp="1"/>
              </p:cNvSpPr>
              <p:nvPr>
                <p:ph type="body" idx="1"/>
              </p:nvPr>
            </p:nvSpPr>
            <p:spPr/>
            <p:txBody>
              <a:bodyPr/>
              <a:lstStyle/>
              <a:p>
                <a:r>
                  <a:rPr kumimoji="1" lang="en-US" altLang="ja-JP" sz="1200" dirty="0"/>
                  <a:t>We divide </a:t>
                </a:r>
                <a14:m>
                  <m:oMath xmlns:m="http://schemas.openxmlformats.org/officeDocument/2006/math">
                    <m:sSup>
                      <m:sSupPr>
                        <m:ctrlPr>
                          <a:rPr kumimoji="1" lang="en-US" altLang="ja-JP" sz="1200" b="0" i="1" dirty="0" smtClean="0">
                            <a:latin typeface="Cambria Math" panose="02040503050406030204" pitchFamily="18" charset="0"/>
                          </a:rPr>
                        </m:ctrlPr>
                      </m:sSupPr>
                      <m:e>
                        <m:r>
                          <a:rPr kumimoji="1" lang="en-US" altLang="ja-JP" sz="1200" b="0" i="1" dirty="0" smtClean="0">
                            <a:latin typeface="Cambria Math" panose="02040503050406030204" pitchFamily="18" charset="0"/>
                          </a:rPr>
                          <m:t>𝑒</m:t>
                        </m:r>
                      </m:e>
                      <m:sup>
                        <m:r>
                          <a:rPr kumimoji="1" lang="en-US" altLang="ja-JP" sz="1200" b="0" i="0" dirty="0" smtClean="0">
                            <a:latin typeface="Cambria Math" panose="02040503050406030204" pitchFamily="18" charset="0"/>
                          </a:rPr>
                          <m:t>−</m:t>
                        </m:r>
                      </m:sup>
                    </m:sSup>
                    <m:sSup>
                      <m:sSupPr>
                        <m:ctrlPr>
                          <a:rPr kumimoji="1" lang="en-US" altLang="ja-JP" sz="1200" b="0" i="1" dirty="0" smtClean="0">
                            <a:latin typeface="Cambria Math" panose="02040503050406030204" pitchFamily="18" charset="0"/>
                          </a:rPr>
                        </m:ctrlPr>
                      </m:sSupPr>
                      <m:e>
                        <m:r>
                          <a:rPr kumimoji="1" lang="en-US" altLang="ja-JP" sz="1200" b="0" i="1" dirty="0" smtClean="0">
                            <a:latin typeface="Cambria Math" panose="02040503050406030204" pitchFamily="18" charset="0"/>
                          </a:rPr>
                          <m:t>𝜇</m:t>
                        </m:r>
                      </m:e>
                      <m:sup>
                        <m:r>
                          <a:rPr kumimoji="1" lang="en-US" altLang="ja-JP" sz="1200" b="0" i="1" dirty="0" smtClean="0">
                            <a:latin typeface="Cambria Math" panose="02040503050406030204" pitchFamily="18" charset="0"/>
                          </a:rPr>
                          <m:t>+</m:t>
                        </m:r>
                      </m:sup>
                    </m:sSup>
                    <m:r>
                      <a:rPr kumimoji="1" lang="en-US" altLang="ja-JP" sz="1200" b="0" i="1" smtClean="0">
                        <a:latin typeface="Cambria Math" panose="02040503050406030204" pitchFamily="18" charset="0"/>
                      </a:rPr>
                      <m:t>→</m:t>
                    </m:r>
                    <m:r>
                      <a:rPr kumimoji="1" lang="en-US" altLang="ja-JP" sz="1200" b="0" i="1" smtClean="0">
                        <a:latin typeface="Cambria Math" panose="02040503050406030204" pitchFamily="18" charset="0"/>
                      </a:rPr>
                      <m:t>𝑣</m:t>
                    </m:r>
                    <m:acc>
                      <m:accPr>
                        <m:chr m:val="̅"/>
                        <m:ctrlPr>
                          <a:rPr kumimoji="1" lang="en-US" altLang="ja-JP" sz="1200" b="0" i="1" smtClean="0">
                            <a:latin typeface="Cambria Math" panose="02040503050406030204" pitchFamily="18" charset="0"/>
                          </a:rPr>
                        </m:ctrlPr>
                      </m:accPr>
                      <m:e>
                        <m:r>
                          <a:rPr kumimoji="1" lang="en-US" altLang="ja-JP" sz="1200" b="0" i="1" smtClean="0">
                            <a:latin typeface="Cambria Math" panose="02040503050406030204" pitchFamily="18" charset="0"/>
                          </a:rPr>
                          <m:t>𝜈</m:t>
                        </m:r>
                      </m:e>
                    </m:acc>
                    <m:r>
                      <a:rPr kumimoji="1" lang="en-US" altLang="ja-JP" sz="1200" b="0" i="1" dirty="0" smtClean="0">
                        <a:latin typeface="Cambria Math" panose="02040503050406030204" pitchFamily="18" charset="0"/>
                      </a:rPr>
                      <m:t>𝑍</m:t>
                    </m:r>
                    <m:r>
                      <a:rPr kumimoji="1" lang="en-US" altLang="ja-JP" sz="1200" b="0" i="1" smtClean="0">
                        <a:latin typeface="Cambria Math" panose="02040503050406030204" pitchFamily="18" charset="0"/>
                      </a:rPr>
                      <m:t>h</m:t>
                    </m:r>
                  </m:oMath>
                </a14:m>
                <a:r>
                  <a:rPr kumimoji="1" lang="en-US" altLang="ja-JP" sz="1200" dirty="0"/>
                  <a:t> into 3 groups</a:t>
                </a:r>
                <a:r>
                  <a:rPr kumimoji="1" lang="en-US" altLang="ja-JP" sz="1200" baseline="0" dirty="0"/>
                  <a:t> to </a:t>
                </a:r>
                <a:r>
                  <a:rPr kumimoji="1" lang="en-US" altLang="ja-JP" sz="1200" baseline="0" dirty="0" err="1"/>
                  <a:t>stugy</a:t>
                </a:r>
                <a:r>
                  <a:rPr kumimoji="1" lang="en-US" altLang="ja-JP" sz="1200" baseline="0" dirty="0"/>
                  <a:t> the contribution of each diagrams.</a:t>
                </a:r>
                <a:endParaRPr kumimoji="1" lang="ja-JP" altLang="en-US" sz="120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endParaRPr lang="en" altLang="ja-JP" sz="1200" dirty="0">
                  <a:effectLst/>
                  <a:latin typeface="CMR10"/>
                </a:endParaRPr>
              </a:p>
              <a:p>
                <a:r>
                  <a:rPr lang="en" altLang="ja-JP" sz="1200" dirty="0">
                    <a:effectLst/>
                    <a:latin typeface="CMR10"/>
                  </a:rPr>
                  <a:t>Needless to say, physical cross sections, obtained by squaring the sum of all relevant amplitudes, are gauge invariant, while contributions grouped according to the topology of each Feynman diagram are gauge dependent and unphysical.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solidFill>
                      <a:srgbClr val="FFFFFF"/>
                    </a:solidFill>
                    <a:effectLst/>
                    <a:latin typeface="Helvetica Neue" panose="02000503000000020004" pitchFamily="2" charset="0"/>
                  </a:rPr>
                  <a:t>とはいえ，先行研究</a:t>
                </a:r>
                <a:r>
                  <a:rPr lang="en-US" altLang="ja-JP" dirty="0">
                    <a:solidFill>
                      <a:srgbClr val="FFFFFF"/>
                    </a:solidFill>
                    <a:effectLst/>
                    <a:latin typeface="Helvetica Neue" panose="02000503000000020004" pitchFamily="2" charset="0"/>
                  </a:rPr>
                  <a:t>[11-15]</a:t>
                </a:r>
                <a:r>
                  <a:rPr lang="ja-JP" altLang="en-US">
                    <a:solidFill>
                      <a:srgbClr val="FFFFFF"/>
                    </a:solidFill>
                    <a:effectLst/>
                    <a:latin typeface="Helvetica Neue" panose="02000503000000020004" pitchFamily="2" charset="0"/>
                  </a:rPr>
                  <a:t>で示されたように，</a:t>
                </a:r>
                <a:r>
                  <a:rPr lang="en" altLang="ja-JP" dirty="0">
                    <a:solidFill>
                      <a:srgbClr val="FFFFFF"/>
                    </a:solidFill>
                    <a:effectLst/>
                    <a:latin typeface="Helvetica Neue" panose="02000503000000020004" pitchFamily="2" charset="0"/>
                  </a:rPr>
                  <a:t>FD</a:t>
                </a:r>
                <a:r>
                  <a:rPr lang="ja-JP" altLang="en-US">
                    <a:solidFill>
                      <a:srgbClr val="FFFFFF"/>
                    </a:solidFill>
                    <a:effectLst/>
                    <a:latin typeface="Helvetica Neue" panose="02000503000000020004" pitchFamily="2" charset="0"/>
                  </a:rPr>
                  <a:t>ゲージにおける各サブグループの寄与によって物理分布が解釈できることを示すために，各グループの振る舞いを研究する。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r>
                  <a:rPr lang="en" altLang="ja-JP" b="0" i="0" u="none" strike="noStrike" dirty="0">
                    <a:solidFill>
                      <a:srgbClr val="000000"/>
                    </a:solidFill>
                    <a:effectLst/>
                    <a:latin typeface="+mn-ea"/>
                  </a:rPr>
                  <a:t>In the FD gauge, the number of diagrams increases due to additional 4-point interactions such as </a:t>
                </a:r>
                <a:r>
                  <a:rPr lang="en" altLang="ja-JP" b="1" i="0" u="none" strike="noStrike" dirty="0" err="1">
                    <a:solidFill>
                      <a:srgbClr val="000000"/>
                    </a:solidFill>
                    <a:effectLst/>
                    <a:latin typeface="+mn-ea"/>
                  </a:rPr>
                  <a:t>WWZh</a:t>
                </a:r>
                <a:r>
                  <a:rPr lang="en" altLang="ja-JP" b="0" i="0" u="none" strike="noStrike" dirty="0">
                    <a:solidFill>
                      <a:srgbClr val="000000"/>
                    </a:solidFill>
                    <a:effectLst/>
                    <a:latin typeface="+mn-ea"/>
                  </a:rPr>
                  <a:t>, </a:t>
                </a:r>
              </a:p>
              <a:p>
                <a:r>
                  <a:rPr lang="en" altLang="ja-JP" b="0" i="0" u="none" strike="noStrike" dirty="0">
                    <a:solidFill>
                      <a:srgbClr val="000000"/>
                    </a:solidFill>
                    <a:effectLst/>
                    <a:latin typeface="+mn-ea"/>
                  </a:rPr>
                  <a:t>since the Nambu–Goldstone bosons are explicitly </a:t>
                </a:r>
                <a:r>
                  <a:rPr lang="en-US" altLang="ja-JP" b="0" i="0" u="none" strike="noStrike" dirty="0">
                    <a:solidFill>
                      <a:srgbClr val="000000"/>
                    </a:solidFill>
                    <a:effectLst/>
                    <a:latin typeface="+mn-ea"/>
                  </a:rPr>
                  <a:t>t</a:t>
                </a:r>
                <a:r>
                  <a:rPr lang="en-US" altLang="ja-JP" dirty="0">
                    <a:solidFill>
                      <a:srgbClr val="000000"/>
                    </a:solidFill>
                    <a:latin typeface="+mn-ea"/>
                  </a:rPr>
                  <a:t>reated</a:t>
                </a:r>
                <a:r>
                  <a:rPr lang="en" altLang="ja-JP" b="0" i="0" u="none" strike="noStrike" dirty="0">
                    <a:solidFill>
                      <a:srgbClr val="000000"/>
                    </a:solidFill>
                    <a:effectLst/>
                    <a:latin typeface="+mn-ea"/>
                  </a:rPr>
                  <a:t>.</a:t>
                </a:r>
                <a:endParaRPr lang="ja-JP" altLang="en-US">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solidFill>
                    <a:srgbClr val="FFFFFF"/>
                  </a:solidFill>
                  <a:effectLst/>
                  <a:latin typeface="Helvetica Neue" panose="02000503000000020004" pitchFamily="2" charset="0"/>
                </a:endParaRPr>
              </a:p>
              <a:p>
                <a:endParaRPr lang="en" altLang="ja-JP" dirty="0"/>
              </a:p>
            </p:txBody>
          </p:sp>
        </mc:Choice>
        <mc:Fallback>
          <p:sp>
            <p:nvSpPr>
              <p:cNvPr id="3" name="ノート プレースホルダー 2"/>
              <p:cNvSpPr>
                <a:spLocks noGrp="1"/>
              </p:cNvSpPr>
              <p:nvPr>
                <p:ph type="body" idx="1"/>
              </p:nvPr>
            </p:nvSpPr>
            <p:spPr/>
            <p:txBody>
              <a:bodyPr/>
              <a:lstStyle/>
              <a:p>
                <a:r>
                  <a:rPr kumimoji="1" lang="en-US" altLang="ja-JP" sz="1200" dirty="0"/>
                  <a:t>We divide </a:t>
                </a:r>
                <a:r>
                  <a:rPr kumimoji="1" lang="en-US" altLang="ja-JP" sz="1200" b="0" i="0" dirty="0">
                    <a:latin typeface="Cambria Math" panose="02040503050406030204" pitchFamily="18" charset="0"/>
                  </a:rPr>
                  <a:t>𝑒^− 𝜇^+</a:t>
                </a:r>
                <a:r>
                  <a:rPr kumimoji="1" lang="en-US" altLang="ja-JP" sz="1200" b="0" i="0">
                    <a:latin typeface="Cambria Math" panose="02040503050406030204" pitchFamily="18" charset="0"/>
                  </a:rPr>
                  <a:t>→𝑣𝜈 ̅</a:t>
                </a:r>
                <a:r>
                  <a:rPr kumimoji="1" lang="en-US" altLang="ja-JP" sz="1200" b="0" i="0" dirty="0">
                    <a:latin typeface="Cambria Math" panose="02040503050406030204" pitchFamily="18" charset="0"/>
                  </a:rPr>
                  <a:t>𝑍</a:t>
                </a:r>
                <a:r>
                  <a:rPr kumimoji="1" lang="en-US" altLang="ja-JP" sz="1200" b="0" i="0">
                    <a:latin typeface="Cambria Math" panose="02040503050406030204" pitchFamily="18" charset="0"/>
                  </a:rPr>
                  <a:t>ℎ</a:t>
                </a:r>
                <a:r>
                  <a:rPr kumimoji="1" lang="en-US" altLang="ja-JP" sz="1200" dirty="0"/>
                  <a:t> into 3 groups</a:t>
                </a:r>
                <a:r>
                  <a:rPr kumimoji="1" lang="en-US" altLang="ja-JP" sz="1200" baseline="0" dirty="0"/>
                  <a:t> to </a:t>
                </a:r>
                <a:r>
                  <a:rPr kumimoji="1" lang="en-US" altLang="ja-JP" sz="1200" baseline="0" dirty="0" err="1"/>
                  <a:t>stugy</a:t>
                </a:r>
                <a:r>
                  <a:rPr kumimoji="1" lang="en-US" altLang="ja-JP" sz="1200" baseline="0" dirty="0"/>
                  <a:t> the contribution of each diagrams.</a:t>
                </a:r>
                <a:endParaRPr kumimoji="1" lang="ja-JP" altLang="en-US" sz="120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endParaRPr lang="en" altLang="ja-JP" sz="1200" dirty="0">
                  <a:effectLst/>
                  <a:latin typeface="CMR10"/>
                </a:endParaRPr>
              </a:p>
              <a:p>
                <a:r>
                  <a:rPr lang="en" altLang="ja-JP" sz="1200" dirty="0">
                    <a:effectLst/>
                    <a:latin typeface="CMR10"/>
                  </a:rPr>
                  <a:t>Needless to say, physical cross sections, obtained by squaring the sum of all relevant amplitudes, are gauge invariant, while contributions grouped according to the topology of each Feynman diagram are gauge dependent and unphysical.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solidFill>
                      <a:srgbClr val="FFFFFF"/>
                    </a:solidFill>
                    <a:effectLst/>
                    <a:latin typeface="Helvetica Neue" panose="02000503000000020004" pitchFamily="2" charset="0"/>
                  </a:rPr>
                  <a:t>とはいえ，先行研究</a:t>
                </a:r>
                <a:r>
                  <a:rPr lang="en-US" altLang="ja-JP" dirty="0">
                    <a:solidFill>
                      <a:srgbClr val="FFFFFF"/>
                    </a:solidFill>
                    <a:effectLst/>
                    <a:latin typeface="Helvetica Neue" panose="02000503000000020004" pitchFamily="2" charset="0"/>
                  </a:rPr>
                  <a:t>[11-15]</a:t>
                </a:r>
                <a:r>
                  <a:rPr lang="ja-JP" altLang="en-US">
                    <a:solidFill>
                      <a:srgbClr val="FFFFFF"/>
                    </a:solidFill>
                    <a:effectLst/>
                    <a:latin typeface="Helvetica Neue" panose="02000503000000020004" pitchFamily="2" charset="0"/>
                  </a:rPr>
                  <a:t>で示されたように，</a:t>
                </a:r>
                <a:r>
                  <a:rPr lang="en" altLang="ja-JP" dirty="0">
                    <a:solidFill>
                      <a:srgbClr val="FFFFFF"/>
                    </a:solidFill>
                    <a:effectLst/>
                    <a:latin typeface="Helvetica Neue" panose="02000503000000020004" pitchFamily="2" charset="0"/>
                  </a:rPr>
                  <a:t>FD</a:t>
                </a:r>
                <a:r>
                  <a:rPr lang="ja-JP" altLang="en-US">
                    <a:solidFill>
                      <a:srgbClr val="FFFFFF"/>
                    </a:solidFill>
                    <a:effectLst/>
                    <a:latin typeface="Helvetica Neue" panose="02000503000000020004" pitchFamily="2" charset="0"/>
                  </a:rPr>
                  <a:t>ゲージにおける各サブグループの寄与によって物理分布が解釈できることを示すために，各グループの振る舞いを研究する。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FFFF"/>
                  </a:solidFill>
                  <a:effectLst/>
                  <a:latin typeface="Helvetica Neue" panose="02000503000000020004" pitchFamily="2" charset="0"/>
                </a:endParaRPr>
              </a:p>
              <a:p>
                <a:r>
                  <a:rPr lang="en" altLang="ja-JP" b="0" i="0" u="none" strike="noStrike" dirty="0">
                    <a:solidFill>
                      <a:srgbClr val="000000"/>
                    </a:solidFill>
                    <a:effectLst/>
                    <a:latin typeface="+mn-ea"/>
                  </a:rPr>
                  <a:t>In the FD gauge, the number of diagrams increases due to additional 4-point interactions such as </a:t>
                </a:r>
                <a:r>
                  <a:rPr lang="en" altLang="ja-JP" b="1" i="0" u="none" strike="noStrike" dirty="0" err="1">
                    <a:solidFill>
                      <a:srgbClr val="000000"/>
                    </a:solidFill>
                    <a:effectLst/>
                    <a:latin typeface="+mn-ea"/>
                  </a:rPr>
                  <a:t>WWZh</a:t>
                </a:r>
                <a:r>
                  <a:rPr lang="en" altLang="ja-JP" b="0" i="0" u="none" strike="noStrike" dirty="0">
                    <a:solidFill>
                      <a:srgbClr val="000000"/>
                    </a:solidFill>
                    <a:effectLst/>
                    <a:latin typeface="+mn-ea"/>
                  </a:rPr>
                  <a:t>, </a:t>
                </a:r>
              </a:p>
              <a:p>
                <a:r>
                  <a:rPr lang="en" altLang="ja-JP" b="0" i="0" u="none" strike="noStrike" dirty="0">
                    <a:solidFill>
                      <a:srgbClr val="000000"/>
                    </a:solidFill>
                    <a:effectLst/>
                    <a:latin typeface="+mn-ea"/>
                  </a:rPr>
                  <a:t>since the Nambu–Goldstone bosons are explicitly </a:t>
                </a:r>
                <a:r>
                  <a:rPr lang="en-US" altLang="ja-JP" b="0" i="0" u="none" strike="noStrike" dirty="0">
                    <a:solidFill>
                      <a:srgbClr val="000000"/>
                    </a:solidFill>
                    <a:effectLst/>
                    <a:latin typeface="+mn-ea"/>
                  </a:rPr>
                  <a:t>t</a:t>
                </a:r>
                <a:r>
                  <a:rPr lang="en-US" altLang="ja-JP" dirty="0">
                    <a:solidFill>
                      <a:srgbClr val="000000"/>
                    </a:solidFill>
                    <a:latin typeface="+mn-ea"/>
                  </a:rPr>
                  <a:t>reated</a:t>
                </a:r>
                <a:r>
                  <a:rPr lang="en" altLang="ja-JP" b="0" i="0" u="none" strike="noStrike" dirty="0">
                    <a:solidFill>
                      <a:srgbClr val="000000"/>
                    </a:solidFill>
                    <a:effectLst/>
                    <a:latin typeface="+mn-ea"/>
                  </a:rPr>
                  <a:t>.</a:t>
                </a:r>
                <a:endParaRPr lang="ja-JP" altLang="en-US">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solidFill>
                    <a:srgbClr val="FFFFFF"/>
                  </a:solidFill>
                  <a:effectLst/>
                  <a:latin typeface="Helvetica Neue" panose="02000503000000020004" pitchFamily="2" charset="0"/>
                </a:endParaRPr>
              </a:p>
              <a:p>
                <a:endParaRPr lang="en" altLang="ja-JP" dirty="0"/>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7</a:t>
            </a:fld>
            <a:endParaRPr kumimoji="1" lang="ja-JP" altLang="en-US"/>
          </a:p>
        </p:txBody>
      </p:sp>
    </p:spTree>
    <p:extLst>
      <p:ext uri="{BB962C8B-B14F-4D97-AF65-F5344CB8AC3E}">
        <p14:creationId xmlns:p14="http://schemas.microsoft.com/office/powerpoint/2010/main" val="2370246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lvl="0">
                  <a:defRPr/>
                </a:pPr>
                <a:r>
                  <a:rPr lang="en-US" altLang="ja-JP" sz="1200" dirty="0">
                    <a:solidFill>
                      <a:prstClr val="black"/>
                    </a:solidFill>
                    <a:ea typeface="游ゴシック" panose="020B0400000000000000" pitchFamily="50" charset="-128"/>
                  </a:rPr>
                  <a:t>We consider the case of </a:t>
                </a:r>
                <a14:m>
                  <m:oMath xmlns:m="http://schemas.openxmlformats.org/officeDocument/2006/math">
                    <m:r>
                      <a:rPr lang="en-US" altLang="ja-JP" sz="1200" b="0" i="1" smtClean="0">
                        <a:solidFill>
                          <a:prstClr val="black"/>
                        </a:solidFill>
                        <a:latin typeface="Cambria Math" panose="02040503050406030204" pitchFamily="18" charset="0"/>
                        <a:ea typeface="游ゴシック" panose="020B0400000000000000" pitchFamily="50" charset="-128"/>
                      </a:rPr>
                      <m:t>𝜆</m:t>
                    </m:r>
                    <m:r>
                      <a:rPr lang="en-US" altLang="ja-JP" sz="1200" b="0" i="1" smtClean="0">
                        <a:solidFill>
                          <a:prstClr val="black"/>
                        </a:solidFill>
                        <a:latin typeface="Cambria Math" panose="02040503050406030204" pitchFamily="18" charset="0"/>
                        <a:ea typeface="游ゴシック" panose="020B0400000000000000" pitchFamily="50" charset="-128"/>
                      </a:rPr>
                      <m:t>=0</m:t>
                    </m:r>
                  </m:oMath>
                </a14:m>
                <a:r>
                  <a:rPr lang="en-US" altLang="ja-JP" sz="1200" dirty="0">
                    <a:solidFill>
                      <a:prstClr val="black"/>
                    </a:solidFill>
                    <a:ea typeface="游ゴシック" panose="020B0400000000000000" pitchFamily="50" charset="-128"/>
                  </a:rPr>
                  <a:t>.</a:t>
                </a:r>
              </a:p>
              <a:p>
                <a:pPr lvl="0">
                  <a:defRPr/>
                </a:pPr>
                <a:r>
                  <a:rPr lang="en-US" altLang="ja-JP" sz="1200" dirty="0">
                    <a:solidFill>
                      <a:prstClr val="black"/>
                    </a:solidFill>
                    <a:ea typeface="游ゴシック" panose="020B0400000000000000" pitchFamily="50" charset="-128"/>
                  </a:rPr>
                  <a:t>Cuz using FD gauge.</a:t>
                </a:r>
              </a:p>
              <a:p>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We cant get the precise value.</a:t>
                </a:r>
              </a:p>
              <a:p>
                <a:endParaRPr lang="en-US" altLang="ja-JP" sz="1200" dirty="0"/>
              </a:p>
              <a:p>
                <a:endParaRPr lang="en-US" altLang="ja-JP" sz="1200" dirty="0"/>
              </a:p>
            </p:txBody>
          </p:sp>
        </mc:Choice>
        <mc:Fallback xmlns="">
          <p:sp>
            <p:nvSpPr>
              <p:cNvPr id="3" name="ノート プレースホルダー 2"/>
              <p:cNvSpPr>
                <a:spLocks noGrp="1"/>
              </p:cNvSpPr>
              <p:nvPr>
                <p:ph type="body" idx="1"/>
              </p:nvPr>
            </p:nvSpPr>
            <p:spPr/>
            <p:txBody>
              <a:bodyPr/>
              <a:lstStyle/>
              <a:p>
                <a:pPr lvl="0">
                  <a:defRPr/>
                </a:pPr>
                <a:r>
                  <a:rPr lang="en-US" altLang="ja-JP" sz="1200" dirty="0">
                    <a:solidFill>
                      <a:prstClr val="black"/>
                    </a:solidFill>
                    <a:ea typeface="游ゴシック" panose="020B0400000000000000" pitchFamily="50" charset="-128"/>
                  </a:rPr>
                  <a:t>We consider the case of </a:t>
                </a:r>
                <a:r>
                  <a:rPr lang="en-US" altLang="ja-JP" sz="1200" b="0" i="0">
                    <a:solidFill>
                      <a:prstClr val="black"/>
                    </a:solidFill>
                    <a:latin typeface="Cambria Math" panose="02040503050406030204" pitchFamily="18" charset="0"/>
                    <a:ea typeface="游ゴシック" panose="020B0400000000000000" pitchFamily="50" charset="-128"/>
                  </a:rPr>
                  <a:t>𝜆=0</a:t>
                </a:r>
                <a:r>
                  <a:rPr lang="en-US" altLang="ja-JP" sz="1200" dirty="0">
                    <a:solidFill>
                      <a:prstClr val="black"/>
                    </a:solidFill>
                    <a:ea typeface="游ゴシック" panose="020B0400000000000000" pitchFamily="50" charset="-128"/>
                  </a:rPr>
                  <a:t>.</a:t>
                </a:r>
              </a:p>
              <a:p>
                <a:pPr lvl="0">
                  <a:defRPr/>
                </a:pPr>
                <a:r>
                  <a:rPr lang="en-US" altLang="ja-JP" sz="1200" dirty="0">
                    <a:solidFill>
                      <a:prstClr val="black"/>
                    </a:solidFill>
                    <a:ea typeface="游ゴシック" panose="020B0400000000000000" pitchFamily="50" charset="-128"/>
                  </a:rPr>
                  <a:t>Cuz using FD gauge.</a:t>
                </a:r>
              </a:p>
              <a:p>
                <a:endParaRPr lang="en-US" altLang="ja-JP" sz="1200" dirty="0"/>
              </a:p>
              <a:p>
                <a:endParaRPr lang="en-US" altLang="ja-JP" sz="1200" dirty="0"/>
              </a:p>
              <a:p>
                <a:r>
                  <a:rPr lang="ja-JP" altLang="en-US" sz="1200"/>
                  <a:t>そこで振幅間の相殺が起きない新たなゲージ固定、ファインマンダイアグラムゲージ（</a:t>
                </a:r>
                <a:r>
                  <a:rPr lang="en-US" altLang="ja-JP" sz="1200" dirty="0"/>
                  <a:t>FD</a:t>
                </a:r>
                <a:r>
                  <a:rPr lang="ja-JP" altLang="en-US" sz="1200"/>
                  <a:t>）ゲージが提案されました。右図の破線は</a:t>
                </a:r>
                <a:r>
                  <a:rPr lang="en-US" altLang="ja-JP" sz="1200" dirty="0"/>
                  <a:t>FD</a:t>
                </a:r>
                <a:r>
                  <a:rPr lang="ja-JP" altLang="en-US" sz="1200"/>
                  <a:t>ゲージでの振幅の２乗です。振幅がエネルギー成長をもたないため、相殺なしで正確な観測量を数値計算することができます。</a:t>
                </a:r>
                <a:endParaRPr kumimoji="1" lang="ja-JP" altLang="en-US"/>
              </a:p>
            </p:txBody>
          </p:sp>
        </mc:Fallback>
      </mc:AlternateContent>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8</a:t>
            </a:fld>
            <a:endParaRPr kumimoji="1" lang="ja-JP" altLang="en-US"/>
          </a:p>
        </p:txBody>
      </p:sp>
    </p:spTree>
    <p:extLst>
      <p:ext uri="{BB962C8B-B14F-4D97-AF65-F5344CB8AC3E}">
        <p14:creationId xmlns:p14="http://schemas.microsoft.com/office/powerpoint/2010/main" val="1267460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8511388-6505-403C-B183-3AFC71E3C7CA}" type="slidenum">
              <a:rPr kumimoji="1" lang="ja-JP" altLang="en-US" smtClean="0"/>
              <a:t>9</a:t>
            </a:fld>
            <a:endParaRPr kumimoji="1" lang="ja-JP" altLang="en-US"/>
          </a:p>
        </p:txBody>
      </p:sp>
    </p:spTree>
    <p:extLst>
      <p:ext uri="{BB962C8B-B14F-4D97-AF65-F5344CB8AC3E}">
        <p14:creationId xmlns:p14="http://schemas.microsoft.com/office/powerpoint/2010/main" val="548494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7575F0-8647-FDC2-7567-8FEBF4BC18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2F72A74-E3E3-9BD4-D4A4-0D4042A52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A215802-1D42-9650-41D6-672AAABB75EB}"/>
              </a:ext>
            </a:extLst>
          </p:cNvPr>
          <p:cNvSpPr>
            <a:spLocks noGrp="1"/>
          </p:cNvSpPr>
          <p:nvPr>
            <p:ph type="dt" sz="half" idx="10"/>
          </p:nvPr>
        </p:nvSpPr>
        <p:spPr/>
        <p:txBody>
          <a:bodyPr/>
          <a:lstStyle/>
          <a:p>
            <a:fld id="{27F162CF-D30B-4F3A-97B6-E24DDB1B1F8F}"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209BC174-71F5-1FAE-2256-39564432B8A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9B2D2F-307A-C719-FF12-454073AF55B7}"/>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214680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596A96-64F6-2895-EF3F-2BD8331ABEB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848F8BA-9ACB-BBA1-D59B-4DE2DCB40A8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136C747-3023-CBD7-BE82-508792B73A21}"/>
              </a:ext>
            </a:extLst>
          </p:cNvPr>
          <p:cNvSpPr>
            <a:spLocks noGrp="1"/>
          </p:cNvSpPr>
          <p:nvPr>
            <p:ph type="dt" sz="half" idx="10"/>
          </p:nvPr>
        </p:nvSpPr>
        <p:spPr/>
        <p:txBody>
          <a:bodyPr/>
          <a:lstStyle/>
          <a:p>
            <a:fld id="{550F87D6-D912-496D-B844-411D8A9E5570}"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9CE30C6A-A8B2-8534-F4B3-3072F8E2281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1566D49-22FD-076B-A5BC-620D73A28081}"/>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589064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9CF4AA7-E342-DCCA-F5CE-67C3D70851C0}"/>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339F082-B4B1-4D3C-C31A-D28E9EA05AB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ADC7CF9-B9F3-091C-A9D5-8EBF0D73FF2E}"/>
              </a:ext>
            </a:extLst>
          </p:cNvPr>
          <p:cNvSpPr>
            <a:spLocks noGrp="1"/>
          </p:cNvSpPr>
          <p:nvPr>
            <p:ph type="dt" sz="half" idx="10"/>
          </p:nvPr>
        </p:nvSpPr>
        <p:spPr/>
        <p:txBody>
          <a:bodyPr/>
          <a:lstStyle/>
          <a:p>
            <a:fld id="{EE789321-AA8B-466F-87CD-7F43C3C7E618}"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0DC9F0D8-26B8-1ABB-029F-384C2B49F0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6527E7B-16CE-DC6E-C43C-B2436DF4EE4E}"/>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270970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762CF4-EF02-14B5-4E40-FE01E5AE809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5043506-AEC3-C6D7-CA06-10524E8FD5E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248AA8D-4344-058C-9B67-77B319A191A7}"/>
              </a:ext>
            </a:extLst>
          </p:cNvPr>
          <p:cNvSpPr>
            <a:spLocks noGrp="1"/>
          </p:cNvSpPr>
          <p:nvPr>
            <p:ph type="dt" sz="half" idx="10"/>
          </p:nvPr>
        </p:nvSpPr>
        <p:spPr/>
        <p:txBody>
          <a:bodyPr/>
          <a:lstStyle/>
          <a:p>
            <a:fld id="{2A725EF1-B7E9-4F44-B5A9-909FD88B00DD}"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626E28C5-FB91-5E44-E7BD-2DACDC3D60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43A2A6C-8316-60FB-6F65-66C28B29A531}"/>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1695980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21FE4D-2F28-C7B4-B9C0-D3BBCFB488C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EB2B50-7438-C3AD-969E-42E8651D4F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4F2A439-65F8-B63F-52F8-05BE562D7477}"/>
              </a:ext>
            </a:extLst>
          </p:cNvPr>
          <p:cNvSpPr>
            <a:spLocks noGrp="1"/>
          </p:cNvSpPr>
          <p:nvPr>
            <p:ph type="dt" sz="half" idx="10"/>
          </p:nvPr>
        </p:nvSpPr>
        <p:spPr/>
        <p:txBody>
          <a:bodyPr/>
          <a:lstStyle/>
          <a:p>
            <a:fld id="{4DA07E94-CD35-4AAD-9386-1A6CFA1847A2}"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59E15132-FF23-ADD5-B480-B52B1AF9419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C3E09B1-607F-82CD-49D7-CCF01823E888}"/>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1389641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4A1ACD-0A7B-8591-006F-C074EE4B887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9D4278-5FA5-2091-F0FA-F7AB5860662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CABFD24-CB27-DFB0-4B10-E379769E8D5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8810639-4441-0580-D6B4-6D73B74ECC24}"/>
              </a:ext>
            </a:extLst>
          </p:cNvPr>
          <p:cNvSpPr>
            <a:spLocks noGrp="1"/>
          </p:cNvSpPr>
          <p:nvPr>
            <p:ph type="dt" sz="half" idx="10"/>
          </p:nvPr>
        </p:nvSpPr>
        <p:spPr/>
        <p:txBody>
          <a:bodyPr/>
          <a:lstStyle/>
          <a:p>
            <a:fld id="{683446BB-A434-44E9-96E2-D1C83A6D0C05}" type="datetime1">
              <a:rPr kumimoji="1" lang="ja-JP" altLang="en-US" smtClean="0"/>
              <a:t>2025/10/19</a:t>
            </a:fld>
            <a:endParaRPr kumimoji="1" lang="ja-JP" altLang="en-US"/>
          </a:p>
        </p:txBody>
      </p:sp>
      <p:sp>
        <p:nvSpPr>
          <p:cNvPr id="6" name="フッター プレースホルダー 5">
            <a:extLst>
              <a:ext uri="{FF2B5EF4-FFF2-40B4-BE49-F238E27FC236}">
                <a16:creationId xmlns:a16="http://schemas.microsoft.com/office/drawing/2014/main" id="{F330AE44-30FE-1F11-26D0-E7690962CD8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A3CA47B-1774-80A4-A5D3-48B1E77854CD}"/>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249031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993113-91AC-F171-8FA0-4DBF9423ECB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55227E5-1739-0EC0-71BC-C484444AA5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CA17296-C80A-5F76-7A7D-2D9772EE87E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4F2A733-F7BE-F629-2834-C14149C31C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B21C7C3-6139-BC01-3FC2-29B7A1FEB3C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3A61C48-0E59-0410-48A0-B522B07CAAF4}"/>
              </a:ext>
            </a:extLst>
          </p:cNvPr>
          <p:cNvSpPr>
            <a:spLocks noGrp="1"/>
          </p:cNvSpPr>
          <p:nvPr>
            <p:ph type="dt" sz="half" idx="10"/>
          </p:nvPr>
        </p:nvSpPr>
        <p:spPr/>
        <p:txBody>
          <a:bodyPr/>
          <a:lstStyle/>
          <a:p>
            <a:fld id="{55B43045-3D3E-4C59-A7C9-C7BEBD8B39B6}" type="datetime1">
              <a:rPr kumimoji="1" lang="ja-JP" altLang="en-US" smtClean="0"/>
              <a:t>2025/10/19</a:t>
            </a:fld>
            <a:endParaRPr kumimoji="1" lang="ja-JP" altLang="en-US"/>
          </a:p>
        </p:txBody>
      </p:sp>
      <p:sp>
        <p:nvSpPr>
          <p:cNvPr id="8" name="フッター プレースホルダー 7">
            <a:extLst>
              <a:ext uri="{FF2B5EF4-FFF2-40B4-BE49-F238E27FC236}">
                <a16:creationId xmlns:a16="http://schemas.microsoft.com/office/drawing/2014/main" id="{FB63F19F-EB7D-EDDC-88B7-C0253018AD7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69CD784-0F66-34EE-58D4-1DB97C8A34E7}"/>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201673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125D33-EE25-2D42-A879-49CD231B553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8CD5F6E-834D-17F4-DF59-C0BAB104AB00}"/>
              </a:ext>
            </a:extLst>
          </p:cNvPr>
          <p:cNvSpPr>
            <a:spLocks noGrp="1"/>
          </p:cNvSpPr>
          <p:nvPr>
            <p:ph type="dt" sz="half" idx="10"/>
          </p:nvPr>
        </p:nvSpPr>
        <p:spPr/>
        <p:txBody>
          <a:bodyPr/>
          <a:lstStyle/>
          <a:p>
            <a:fld id="{0E6BAD08-E566-4498-A465-1E4D15D35B36}" type="datetime1">
              <a:rPr kumimoji="1" lang="ja-JP" altLang="en-US" smtClean="0"/>
              <a:t>2025/10/19</a:t>
            </a:fld>
            <a:endParaRPr kumimoji="1" lang="ja-JP" altLang="en-US"/>
          </a:p>
        </p:txBody>
      </p:sp>
      <p:sp>
        <p:nvSpPr>
          <p:cNvPr id="4" name="フッター プレースホルダー 3">
            <a:extLst>
              <a:ext uri="{FF2B5EF4-FFF2-40B4-BE49-F238E27FC236}">
                <a16:creationId xmlns:a16="http://schemas.microsoft.com/office/drawing/2014/main" id="{F724FCE3-E059-C810-DA01-9B3744BA7DF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2697445-0D39-4D93-43EA-1A8FC72E6B8F}"/>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3960730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9112838-0D4E-861E-5B52-9636A34297BA}"/>
              </a:ext>
            </a:extLst>
          </p:cNvPr>
          <p:cNvSpPr>
            <a:spLocks noGrp="1"/>
          </p:cNvSpPr>
          <p:nvPr>
            <p:ph type="dt" sz="half" idx="10"/>
          </p:nvPr>
        </p:nvSpPr>
        <p:spPr/>
        <p:txBody>
          <a:bodyPr/>
          <a:lstStyle/>
          <a:p>
            <a:fld id="{E1BB0F74-58D8-4B51-ADA9-CFA185F8A842}" type="datetime1">
              <a:rPr kumimoji="1" lang="ja-JP" altLang="en-US" smtClean="0"/>
              <a:t>2025/10/19</a:t>
            </a:fld>
            <a:endParaRPr kumimoji="1" lang="ja-JP" altLang="en-US"/>
          </a:p>
        </p:txBody>
      </p:sp>
      <p:sp>
        <p:nvSpPr>
          <p:cNvPr id="3" name="フッター プレースホルダー 2">
            <a:extLst>
              <a:ext uri="{FF2B5EF4-FFF2-40B4-BE49-F238E27FC236}">
                <a16:creationId xmlns:a16="http://schemas.microsoft.com/office/drawing/2014/main" id="{3B6BE038-3252-A9E0-F7A1-FF81FBA165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06AEB2B-6F3A-BB9A-511F-410F3EC3CEE9}"/>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178510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AB3CF8-4E39-666D-07A9-7FC09210705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192C40-59A3-006F-EBB1-3FD2813B61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41AC659-DCAD-8512-E13E-6EA32EE016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E477E42-9C00-DB71-3CA2-F7339BAFB9A3}"/>
              </a:ext>
            </a:extLst>
          </p:cNvPr>
          <p:cNvSpPr>
            <a:spLocks noGrp="1"/>
          </p:cNvSpPr>
          <p:nvPr>
            <p:ph type="dt" sz="half" idx="10"/>
          </p:nvPr>
        </p:nvSpPr>
        <p:spPr/>
        <p:txBody>
          <a:bodyPr/>
          <a:lstStyle/>
          <a:p>
            <a:fld id="{464167CA-8C0E-4AEC-8736-DBC2EE6329A2}" type="datetime1">
              <a:rPr kumimoji="1" lang="ja-JP" altLang="en-US" smtClean="0"/>
              <a:t>2025/10/19</a:t>
            </a:fld>
            <a:endParaRPr kumimoji="1" lang="ja-JP" altLang="en-US"/>
          </a:p>
        </p:txBody>
      </p:sp>
      <p:sp>
        <p:nvSpPr>
          <p:cNvPr id="6" name="フッター プレースホルダー 5">
            <a:extLst>
              <a:ext uri="{FF2B5EF4-FFF2-40B4-BE49-F238E27FC236}">
                <a16:creationId xmlns:a16="http://schemas.microsoft.com/office/drawing/2014/main" id="{A12EEAFA-720F-F779-C8B1-3B634E49197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8DB080A-2A0A-3F0A-8897-669C95568673}"/>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651283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C45E81-CE39-96FA-9B9A-F116322D865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F0E5FE7-9563-2CF8-B01E-F354919D10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318048E-269A-08C0-D809-1D85C2F800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CA164CE-EE13-3A9F-B400-1F79DF5303F1}"/>
              </a:ext>
            </a:extLst>
          </p:cNvPr>
          <p:cNvSpPr>
            <a:spLocks noGrp="1"/>
          </p:cNvSpPr>
          <p:nvPr>
            <p:ph type="dt" sz="half" idx="10"/>
          </p:nvPr>
        </p:nvSpPr>
        <p:spPr/>
        <p:txBody>
          <a:bodyPr/>
          <a:lstStyle/>
          <a:p>
            <a:fld id="{1CE8AD4A-2C80-4CD4-829A-02DB767D57D2}" type="datetime1">
              <a:rPr kumimoji="1" lang="ja-JP" altLang="en-US" smtClean="0"/>
              <a:t>2025/10/19</a:t>
            </a:fld>
            <a:endParaRPr kumimoji="1" lang="ja-JP" altLang="en-US"/>
          </a:p>
        </p:txBody>
      </p:sp>
      <p:sp>
        <p:nvSpPr>
          <p:cNvPr id="6" name="フッター プレースホルダー 5">
            <a:extLst>
              <a:ext uri="{FF2B5EF4-FFF2-40B4-BE49-F238E27FC236}">
                <a16:creationId xmlns:a16="http://schemas.microsoft.com/office/drawing/2014/main" id="{FEE17D84-5D14-E17E-A136-7B315C09BE2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3B3FB6F-D505-82A8-E881-9ED0DB513E66}"/>
              </a:ext>
            </a:extLst>
          </p:cNvPr>
          <p:cNvSpPr>
            <a:spLocks noGrp="1"/>
          </p:cNvSpPr>
          <p:nvPr>
            <p:ph type="sldNum" sz="quarter" idx="12"/>
          </p:nvPr>
        </p:nvSpPr>
        <p:spPr/>
        <p:txBody>
          <a:body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3181415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5C8DD17-A15C-4F0B-A02F-BB788C7E3E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A40BF8-27E1-825D-7E16-C2B17DEFDF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853CB9F-93D1-388C-0324-05064A6531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18FD0-C741-4724-941E-B479A1477D01}" type="datetime1">
              <a:rPr kumimoji="1" lang="ja-JP" altLang="en-US" smtClean="0"/>
              <a:t>2025/10/19</a:t>
            </a:fld>
            <a:endParaRPr kumimoji="1" lang="ja-JP" altLang="en-US"/>
          </a:p>
        </p:txBody>
      </p:sp>
      <p:sp>
        <p:nvSpPr>
          <p:cNvPr id="5" name="フッター プレースホルダー 4">
            <a:extLst>
              <a:ext uri="{FF2B5EF4-FFF2-40B4-BE49-F238E27FC236}">
                <a16:creationId xmlns:a16="http://schemas.microsoft.com/office/drawing/2014/main" id="{C7C4CAD2-984F-D107-E21A-A5F53BD021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81F762E-7347-DEBD-B08D-4B992A2D79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F52FE0-6616-45C7-83D9-29C16FACE08E}" type="slidenum">
              <a:rPr kumimoji="1" lang="ja-JP" altLang="en-US" smtClean="0"/>
              <a:t>‹#›</a:t>
            </a:fld>
            <a:endParaRPr kumimoji="1" lang="ja-JP" altLang="en-US"/>
          </a:p>
        </p:txBody>
      </p:sp>
    </p:spTree>
    <p:extLst>
      <p:ext uri="{BB962C8B-B14F-4D97-AF65-F5344CB8AC3E}">
        <p14:creationId xmlns:p14="http://schemas.microsoft.com/office/powerpoint/2010/main" val="3086186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6.jpeg"/><Relationship Id="rId3" Type="http://schemas.openxmlformats.org/officeDocument/2006/relationships/image" Target="../media/image160.png"/><Relationship Id="rId7" Type="http://schemas.openxmlformats.org/officeDocument/2006/relationships/image" Target="../media/image29.png"/><Relationship Id="rId12"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90.png"/><Relationship Id="rId11" Type="http://schemas.openxmlformats.org/officeDocument/2006/relationships/image" Target="../media/image34.jpeg"/><Relationship Id="rId5" Type="http://schemas.openxmlformats.org/officeDocument/2006/relationships/image" Target="../media/image24.png"/><Relationship Id="rId10" Type="http://schemas.openxmlformats.org/officeDocument/2006/relationships/image" Target="../media/image33.jpeg"/><Relationship Id="rId4" Type="http://schemas.openxmlformats.org/officeDocument/2006/relationships/image" Target="../media/image36.png"/><Relationship Id="rId9"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22.emf"/><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9.jpeg"/><Relationship Id="rId7" Type="http://schemas.openxmlformats.org/officeDocument/2006/relationships/image" Target="../media/image41.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70.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46.jpeg"/></Relationships>
</file>

<file path=ppt/slides/_rels/slide1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3.jpe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23.jpeg"/><Relationship Id="rId3" Type="http://schemas.openxmlformats.org/officeDocument/2006/relationships/image" Target="../media/image105.png"/><Relationship Id="rId7" Type="http://schemas.openxmlformats.org/officeDocument/2006/relationships/image" Target="../media/image60.png"/><Relationship Id="rId12"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46.jpeg"/><Relationship Id="rId5" Type="http://schemas.openxmlformats.org/officeDocument/2006/relationships/image" Target="../media/image7.jpeg"/><Relationship Id="rId10" Type="http://schemas.openxmlformats.org/officeDocument/2006/relationships/image" Target="../media/image62.png"/><Relationship Id="rId4" Type="http://schemas.openxmlformats.org/officeDocument/2006/relationships/image" Target="../media/image6.jpeg"/><Relationship Id="rId9" Type="http://schemas.openxmlformats.org/officeDocument/2006/relationships/image" Target="../media/image9.jpeg"/></Relationships>
</file>

<file path=ppt/slides/_rels/slide2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70.png"/><Relationship Id="rId7"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2.emf"/><Relationship Id="rId5" Type="http://schemas.openxmlformats.org/officeDocument/2006/relationships/image" Target="../media/image38.jpe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57.e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8.emf"/><Relationship Id="rId4" Type="http://schemas.openxmlformats.org/officeDocument/2006/relationships/image" Target="../media/image57.emf"/></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0.emf"/><Relationship Id="rId5" Type="http://schemas.openxmlformats.org/officeDocument/2006/relationships/image" Target="../media/image59.emf"/><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62.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40.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4.emf"/><Relationship Id="rId4" Type="http://schemas.openxmlformats.org/officeDocument/2006/relationships/image" Target="../media/image63.emf"/></Relationships>
</file>

<file path=ppt/slides/_rels/slide2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66.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8.emf"/></Relationships>
</file>

<file path=ppt/slides/_rels/slide31.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70.emf"/></Relationships>
</file>

<file path=ppt/slides/_rels/slide32.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72.emf"/></Relationships>
</file>

<file path=ppt/slides/_rels/slide33.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7.xml"/><Relationship Id="rId5" Type="http://schemas.openxmlformats.org/officeDocument/2006/relationships/image" Target="../media/image75.jpeg"/><Relationship Id="rId4" Type="http://schemas.openxmlformats.org/officeDocument/2006/relationships/image" Target="../media/image36.jpeg"/></Relationships>
</file>

<file path=ppt/slides/_rels/slide38.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77.jpeg"/><Relationship Id="rId4" Type="http://schemas.openxmlformats.org/officeDocument/2006/relationships/image" Target="../media/image10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8.png"/><Relationship Id="rId7" Type="http://schemas.openxmlformats.org/officeDocument/2006/relationships/image" Target="../media/image81.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10" Type="http://schemas.openxmlformats.org/officeDocument/2006/relationships/image" Target="../media/image380.png"/><Relationship Id="rId4" Type="http://schemas.openxmlformats.org/officeDocument/2006/relationships/image" Target="../media/image320.png"/><Relationship Id="rId9" Type="http://schemas.openxmlformats.org/officeDocument/2006/relationships/image" Target="../media/image83.png"/></Relationships>
</file>

<file path=ppt/slides/_rels/slide4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42.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420.png"/><Relationship Id="rId4" Type="http://schemas.openxmlformats.org/officeDocument/2006/relationships/image" Target="../media/image410.png"/></Relationships>
</file>

<file path=ppt/slides/_rels/slide44.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89.png"/><Relationship Id="rId4" Type="http://schemas.openxmlformats.org/officeDocument/2006/relationships/image" Target="../media/image88.png"/></Relationships>
</file>

<file path=ppt/slides/_rels/slide4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jpeg"/><Relationship Id="rId7" Type="http://schemas.openxmlformats.org/officeDocument/2006/relationships/image" Target="../media/image3.jpeg"/><Relationship Id="rId12"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10.png"/><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6.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26.png"/><Relationship Id="rId5" Type="http://schemas.openxmlformats.org/officeDocument/2006/relationships/image" Target="../media/image7.jpeg"/><Relationship Id="rId10" Type="http://schemas.openxmlformats.org/officeDocument/2006/relationships/image" Target="../media/image25.png"/><Relationship Id="rId4" Type="http://schemas.openxmlformats.org/officeDocument/2006/relationships/image" Target="../media/image6.jpeg"/><Relationship Id="rId9"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20.emf"/><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2.emf"/><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98060DC-AA14-45DC-5E9D-869158B55EB0}"/>
              </a:ext>
            </a:extLst>
          </p:cNvPr>
          <p:cNvSpPr txBox="1"/>
          <p:nvPr/>
        </p:nvSpPr>
        <p:spPr>
          <a:xfrm>
            <a:off x="187976" y="2357411"/>
            <a:ext cx="11283858" cy="1477328"/>
          </a:xfrm>
          <a:prstGeom prst="rect">
            <a:avLst/>
          </a:prstGeom>
          <a:noFill/>
        </p:spPr>
        <p:txBody>
          <a:bodyPr wrap="none" rtlCol="0">
            <a:spAutoFit/>
          </a:bodyPr>
          <a:lstStyle/>
          <a:p>
            <a:pPr algn="ctr"/>
            <a:r>
              <a:rPr kumimoji="1" lang="en-US" altLang="ja-JP" sz="3600" b="1" dirty="0"/>
              <a:t>Higgs production in association with a Z boson</a:t>
            </a:r>
          </a:p>
          <a:p>
            <a:pPr algn="ctr"/>
            <a:r>
              <a:rPr lang="en-US" altLang="ja-JP" sz="3600" b="1" dirty="0"/>
              <a:t>at </a:t>
            </a:r>
            <a:r>
              <a:rPr lang="en-US" altLang="ja-JP" sz="3600" b="1" dirty="0" err="1"/>
              <a:t>TeV</a:t>
            </a:r>
            <a:r>
              <a:rPr lang="en-US" altLang="ja-JP" sz="3600" b="1" dirty="0"/>
              <a:t>-scale lepton colliders</a:t>
            </a:r>
            <a:r>
              <a:rPr kumimoji="1" lang="en-US" altLang="ja-JP" sz="3600" b="1" dirty="0"/>
              <a:t> </a:t>
            </a:r>
            <a:endParaRPr lang="en-US" altLang="ja-JP" sz="3600" b="1" dirty="0"/>
          </a:p>
          <a:p>
            <a:pPr algn="r"/>
            <a:r>
              <a:rPr kumimoji="1" lang="en-US" altLang="ja-JP" b="1" dirty="0"/>
              <a:t>(</a:t>
            </a:r>
            <a:r>
              <a:rPr kumimoji="1" lang="en-US" altLang="ja-JP" b="1" u="sng" dirty="0"/>
              <a:t>Work in progr</a:t>
            </a:r>
            <a:r>
              <a:rPr lang="en-US" altLang="ja-JP" b="1" u="sng" dirty="0"/>
              <a:t>ess</a:t>
            </a:r>
            <a:r>
              <a:rPr lang="en-US" altLang="ja-JP" b="1" dirty="0"/>
              <a:t>)</a:t>
            </a:r>
            <a:endParaRPr kumimoji="1" lang="ja-JP" altLang="en-US" b="1" dirty="0"/>
          </a:p>
        </p:txBody>
      </p:sp>
      <p:sp>
        <p:nvSpPr>
          <p:cNvPr id="6" name="テキスト ボックス 5">
            <a:extLst>
              <a:ext uri="{FF2B5EF4-FFF2-40B4-BE49-F238E27FC236}">
                <a16:creationId xmlns:a16="http://schemas.microsoft.com/office/drawing/2014/main" id="{81F9DBA5-DA10-E4FA-F87D-838AA87744C9}"/>
              </a:ext>
            </a:extLst>
          </p:cNvPr>
          <p:cNvSpPr txBox="1"/>
          <p:nvPr/>
        </p:nvSpPr>
        <p:spPr>
          <a:xfrm>
            <a:off x="8746671" y="4925078"/>
            <a:ext cx="3559629" cy="1200329"/>
          </a:xfrm>
          <a:prstGeom prst="rect">
            <a:avLst/>
          </a:prstGeom>
          <a:noFill/>
        </p:spPr>
        <p:txBody>
          <a:bodyPr wrap="square" rtlCol="0">
            <a:spAutoFit/>
          </a:bodyPr>
          <a:lstStyle/>
          <a:p>
            <a:r>
              <a:rPr lang="en-US" altLang="ja-JP" sz="2400" dirty="0" err="1"/>
              <a:t>Kentarou</a:t>
            </a:r>
            <a:r>
              <a:rPr lang="ja-JP" altLang="en-US" sz="2400" dirty="0"/>
              <a:t> </a:t>
            </a:r>
            <a:r>
              <a:rPr lang="en-US" altLang="ja-JP" sz="2400" dirty="0" err="1"/>
              <a:t>Mawatari</a:t>
            </a:r>
            <a:endParaRPr lang="en-US" altLang="ja-JP" sz="2400" dirty="0"/>
          </a:p>
          <a:p>
            <a:r>
              <a:rPr lang="en-US" altLang="ja-JP" sz="2400" dirty="0"/>
              <a:t>Satsuki </a:t>
            </a:r>
            <a:r>
              <a:rPr lang="en-US" altLang="ja-JP" sz="2400" dirty="0" err="1"/>
              <a:t>Hosoya</a:t>
            </a:r>
            <a:r>
              <a:rPr lang="en-US" altLang="ja-JP" sz="2400" dirty="0"/>
              <a:t> </a:t>
            </a:r>
          </a:p>
          <a:p>
            <a:r>
              <a:rPr kumimoji="1" lang="en-US" altLang="ja-JP" sz="2400" dirty="0"/>
              <a:t>Shouta Suzuki</a:t>
            </a:r>
          </a:p>
        </p:txBody>
      </p:sp>
      <p:sp>
        <p:nvSpPr>
          <p:cNvPr id="2" name="スライド番号プレースホルダー 1">
            <a:extLst>
              <a:ext uri="{FF2B5EF4-FFF2-40B4-BE49-F238E27FC236}">
                <a16:creationId xmlns:a16="http://schemas.microsoft.com/office/drawing/2014/main" id="{CDD598B1-F499-D9F7-FE56-8B6B2928A561}"/>
              </a:ext>
            </a:extLst>
          </p:cNvPr>
          <p:cNvSpPr>
            <a:spLocks noGrp="1"/>
          </p:cNvSpPr>
          <p:nvPr>
            <p:ph type="sldNum" sz="quarter" idx="12"/>
          </p:nvPr>
        </p:nvSpPr>
        <p:spPr/>
        <p:txBody>
          <a:bodyPr/>
          <a:lstStyle/>
          <a:p>
            <a:fld id="{F8F52FE0-6616-45C7-83D9-29C16FACE08E}"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F4291D3F-FB75-1C28-F189-ADBF589F40EB}"/>
              </a:ext>
            </a:extLst>
          </p:cNvPr>
          <p:cNvSpPr txBox="1"/>
          <p:nvPr/>
        </p:nvSpPr>
        <p:spPr>
          <a:xfrm>
            <a:off x="5829905" y="142421"/>
            <a:ext cx="6096541" cy="338554"/>
          </a:xfrm>
          <a:prstGeom prst="rect">
            <a:avLst/>
          </a:prstGeom>
          <a:noFill/>
        </p:spPr>
        <p:txBody>
          <a:bodyPr wrap="none" rtlCol="0">
            <a:spAutoFit/>
          </a:bodyPr>
          <a:lstStyle/>
          <a:p>
            <a:r>
              <a:rPr lang="en-US" altLang="ja-JP" sz="1600" u="sng" dirty="0"/>
              <a:t>International Workshop on Future Linear Colliders, 2025 10/22</a:t>
            </a:r>
            <a:endParaRPr lang="en-US" altLang="ja-JP" sz="1600" u="sng" baseline="30000" dirty="0"/>
          </a:p>
        </p:txBody>
      </p:sp>
      <p:sp>
        <p:nvSpPr>
          <p:cNvPr id="8" name="テキスト ボックス 7">
            <a:extLst>
              <a:ext uri="{FF2B5EF4-FFF2-40B4-BE49-F238E27FC236}">
                <a16:creationId xmlns:a16="http://schemas.microsoft.com/office/drawing/2014/main" id="{15365F17-6E18-0DBC-FAD0-61CCEA1968F7}"/>
              </a:ext>
            </a:extLst>
          </p:cNvPr>
          <p:cNvSpPr txBox="1"/>
          <p:nvPr/>
        </p:nvSpPr>
        <p:spPr>
          <a:xfrm>
            <a:off x="5123897" y="4316205"/>
            <a:ext cx="6548814" cy="584775"/>
          </a:xfrm>
          <a:prstGeom prst="rect">
            <a:avLst/>
          </a:prstGeom>
          <a:noFill/>
        </p:spPr>
        <p:txBody>
          <a:bodyPr wrap="square">
            <a:spAutoFit/>
          </a:bodyPr>
          <a:lstStyle/>
          <a:p>
            <a:pPr>
              <a:defRPr/>
            </a:pPr>
            <a:r>
              <a:rPr kumimoji="1" lang="en-US" altLang="ja-JP" sz="3200" b="0" i="0" u="none" strike="noStrike" kern="1200" cap="none" spc="0" normalizeH="0" baseline="0" noProof="0" dirty="0">
                <a:ln>
                  <a:noFill/>
                </a:ln>
                <a:effectLst/>
                <a:uLnTx/>
                <a:uFillTx/>
                <a:latin typeface="游ゴシック" panose="020F0502020204030204"/>
                <a:ea typeface="游ゴシック" panose="020B0400000000000000" pitchFamily="50" charset="-128"/>
                <a:cs typeface="+mn-cs"/>
              </a:rPr>
              <a:t>Hiroyuki </a:t>
            </a:r>
            <a:r>
              <a:rPr kumimoji="1" lang="en-US" altLang="ja-JP" sz="3200" b="0" i="0" u="none" strike="noStrike" kern="1200" cap="none" spc="0" normalizeH="0" baseline="0" noProof="0" dirty="0" err="1">
                <a:ln>
                  <a:noFill/>
                </a:ln>
                <a:effectLst/>
                <a:uLnTx/>
                <a:uFillTx/>
                <a:latin typeface="游ゴシック" panose="020F0502020204030204"/>
                <a:ea typeface="游ゴシック" panose="020B0400000000000000" pitchFamily="50" charset="-128"/>
                <a:cs typeface="+mn-cs"/>
              </a:rPr>
              <a:t>Furusato</a:t>
            </a:r>
            <a:r>
              <a:rPr kumimoji="1" lang="en-US" altLang="ja-JP" sz="3200" b="0" i="0" u="none" strike="noStrike" kern="1200" cap="none" spc="0" normalizeH="0" baseline="0" noProof="0" dirty="0">
                <a:ln>
                  <a:noFill/>
                </a:ln>
                <a:effectLst/>
                <a:uLnTx/>
                <a:uFillTx/>
                <a:latin typeface="游ゴシック" panose="020F0502020204030204"/>
                <a:ea typeface="游ゴシック" panose="020B0400000000000000" pitchFamily="50" charset="-128"/>
                <a:cs typeface="+mn-cs"/>
              </a:rPr>
              <a:t>  (</a:t>
            </a:r>
            <a:r>
              <a:rPr lang="en-US" altLang="ja-JP" sz="2400" dirty="0"/>
              <a:t>Iwate University)</a:t>
            </a:r>
          </a:p>
        </p:txBody>
      </p:sp>
      <p:pic>
        <p:nvPicPr>
          <p:cNvPr id="4" name="図 3" descr="テキスト が含まれている画像&#10;&#10;自動的に生成された説明">
            <a:extLst>
              <a:ext uri="{FF2B5EF4-FFF2-40B4-BE49-F238E27FC236}">
                <a16:creationId xmlns:a16="http://schemas.microsoft.com/office/drawing/2014/main" id="{3D497755-D4B1-AE8D-CACE-621209DD1B6D}"/>
              </a:ext>
            </a:extLst>
          </p:cNvPr>
          <p:cNvPicPr>
            <a:picLocks noChangeAspect="1"/>
          </p:cNvPicPr>
          <p:nvPr/>
        </p:nvPicPr>
        <p:blipFill rotWithShape="1">
          <a:blip r:embed="rId3">
            <a:extLst>
              <a:ext uri="{28A0092B-C50C-407E-A947-70E740481C1C}">
                <a14:useLocalDpi xmlns:a14="http://schemas.microsoft.com/office/drawing/2010/main" val="0"/>
              </a:ext>
            </a:extLst>
          </a:blip>
          <a:srcRect l="18708" t="31294" r="56295" b="35603"/>
          <a:stretch/>
        </p:blipFill>
        <p:spPr>
          <a:xfrm>
            <a:off x="2950029" y="865967"/>
            <a:ext cx="1249167" cy="1355982"/>
          </a:xfrm>
          <a:prstGeom prst="rect">
            <a:avLst/>
          </a:prstGeom>
        </p:spPr>
      </p:pic>
      <p:sp>
        <p:nvSpPr>
          <p:cNvPr id="18" name="テキスト ボックス 17">
            <a:extLst>
              <a:ext uri="{FF2B5EF4-FFF2-40B4-BE49-F238E27FC236}">
                <a16:creationId xmlns:a16="http://schemas.microsoft.com/office/drawing/2014/main" id="{B171A601-825E-826F-B951-DFEDAA37C56C}"/>
              </a:ext>
            </a:extLst>
          </p:cNvPr>
          <p:cNvSpPr txBox="1"/>
          <p:nvPr/>
        </p:nvSpPr>
        <p:spPr>
          <a:xfrm>
            <a:off x="3022596" y="5382447"/>
            <a:ext cx="1217000" cy="246221"/>
          </a:xfrm>
          <a:prstGeom prst="rect">
            <a:avLst/>
          </a:prstGeom>
          <a:noFill/>
        </p:spPr>
        <p:txBody>
          <a:bodyPr wrap="none" rtlCol="0">
            <a:spAutoFit/>
          </a:bodyPr>
          <a:lstStyle/>
          <a:p>
            <a:r>
              <a:rPr kumimoji="1" lang="en-US" altLang="ja-JP" sz="1000" dirty="0"/>
              <a:t>@Sora Kobayashi</a:t>
            </a:r>
            <a:endParaRPr kumimoji="1" lang="ja-JP" altLang="en-US" sz="1000"/>
          </a:p>
        </p:txBody>
      </p:sp>
      <p:pic>
        <p:nvPicPr>
          <p:cNvPr id="20" name="図 19" descr="ダイアグラム が含まれている画像&#10;&#10;自動的に生成された説明">
            <a:extLst>
              <a:ext uri="{FF2B5EF4-FFF2-40B4-BE49-F238E27FC236}">
                <a16:creationId xmlns:a16="http://schemas.microsoft.com/office/drawing/2014/main" id="{24CDEB82-33ED-14A5-B3A6-F184A81643EE}"/>
              </a:ext>
            </a:extLst>
          </p:cNvPr>
          <p:cNvPicPr>
            <a:picLocks noChangeAspect="1"/>
          </p:cNvPicPr>
          <p:nvPr/>
        </p:nvPicPr>
        <p:blipFill rotWithShape="1">
          <a:blip r:embed="rId4">
            <a:extLst>
              <a:ext uri="{28A0092B-C50C-407E-A947-70E740481C1C}">
                <a14:useLocalDpi xmlns:a14="http://schemas.microsoft.com/office/drawing/2010/main" val="0"/>
              </a:ext>
            </a:extLst>
          </a:blip>
          <a:srcRect l="38084" t="34500" r="32041" b="21334"/>
          <a:stretch/>
        </p:blipFill>
        <p:spPr>
          <a:xfrm>
            <a:off x="2950029" y="3912453"/>
            <a:ext cx="1289567" cy="1429853"/>
          </a:xfrm>
          <a:prstGeom prst="rect">
            <a:avLst/>
          </a:prstGeom>
        </p:spPr>
      </p:pic>
      <p:pic>
        <p:nvPicPr>
          <p:cNvPr id="22" name="図 21" descr="テキスト が含まれている画像&#10;&#10;自動的に生成された説明">
            <a:extLst>
              <a:ext uri="{FF2B5EF4-FFF2-40B4-BE49-F238E27FC236}">
                <a16:creationId xmlns:a16="http://schemas.microsoft.com/office/drawing/2014/main" id="{20DC940C-8BE0-2072-3E8B-AE2103D0187A}"/>
              </a:ext>
            </a:extLst>
          </p:cNvPr>
          <p:cNvPicPr>
            <a:picLocks noChangeAspect="1"/>
          </p:cNvPicPr>
          <p:nvPr/>
        </p:nvPicPr>
        <p:blipFill rotWithShape="1">
          <a:blip r:embed="rId3">
            <a:extLst>
              <a:ext uri="{28A0092B-C50C-407E-A947-70E740481C1C}">
                <a14:useLocalDpi xmlns:a14="http://schemas.microsoft.com/office/drawing/2010/main" val="0"/>
              </a:ext>
            </a:extLst>
          </a:blip>
          <a:srcRect l="49961" t="34202" r="25042" b="34467"/>
          <a:stretch/>
        </p:blipFill>
        <p:spPr>
          <a:xfrm>
            <a:off x="6730938" y="865967"/>
            <a:ext cx="1310277" cy="1346184"/>
          </a:xfrm>
          <a:prstGeom prst="rect">
            <a:avLst/>
          </a:prstGeom>
        </p:spPr>
      </p:pic>
    </p:spTree>
    <p:extLst>
      <p:ext uri="{BB962C8B-B14F-4D97-AF65-F5344CB8AC3E}">
        <p14:creationId xmlns:p14="http://schemas.microsoft.com/office/powerpoint/2010/main" val="2560133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B2FC1C-1AC2-9366-B123-B1983E266F24}"/>
              </a:ext>
            </a:extLst>
          </p:cNvPr>
          <p:cNvSpPr>
            <a:spLocks noGrp="1"/>
          </p:cNvSpPr>
          <p:nvPr>
            <p:ph type="sldNum" sz="quarter" idx="12"/>
          </p:nvPr>
        </p:nvSpPr>
        <p:spPr/>
        <p:txBody>
          <a:bodyPr/>
          <a:lstStyle/>
          <a:p>
            <a:fld id="{82113734-6896-D748-978C-18BD12C2A9B2}" type="slidenum">
              <a:rPr kumimoji="1" lang="ja-JP" altLang="en-US" smtClean="0"/>
              <a:t>10</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F269DDE-E6DF-41B6-9246-8C439A2664E8}"/>
                  </a:ext>
                </a:extLst>
              </p:cNvPr>
              <p:cNvSpPr txBox="1"/>
              <p:nvPr/>
            </p:nvSpPr>
            <p:spPr>
              <a:xfrm>
                <a:off x="446314" y="1905505"/>
                <a:ext cx="6604322" cy="3046988"/>
              </a:xfrm>
              <a:prstGeom prst="rect">
                <a:avLst/>
              </a:prstGeom>
              <a:noFill/>
            </p:spPr>
            <p:txBody>
              <a:bodyPr wrap="square">
                <a:spAutoFit/>
              </a:bodyPr>
              <a:lstStyle/>
              <a:p>
                <a:r>
                  <a:rPr lang="en-US" altLang="ja-JP" sz="4800" dirty="0">
                    <a:solidFill>
                      <a:schemeClr val="bg2"/>
                    </a:solidFill>
                  </a:rPr>
                  <a:t>1. I</a:t>
                </a:r>
                <a:r>
                  <a:rPr kumimoji="1" lang="en-US" altLang="ja-JP" sz="4800" dirty="0">
                    <a:solidFill>
                      <a:schemeClr val="bg2"/>
                    </a:solidFill>
                  </a:rPr>
                  <a:t>ntroduction</a:t>
                </a:r>
              </a:p>
              <a:p>
                <a:r>
                  <a:rPr lang="en-US" altLang="ja-JP" sz="4800" dirty="0">
                    <a:solidFill>
                      <a:schemeClr val="bg2"/>
                    </a:solidFill>
                  </a:rPr>
                  <a:t>2. </a:t>
                </a:r>
                <a14:m>
                  <m:oMath xmlns:m="http://schemas.openxmlformats.org/officeDocument/2006/math">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r>
                      <a:rPr kumimoji="1" lang="en-US" altLang="ja-JP" sz="4800" b="0" i="1" smtClean="0">
                        <a:solidFill>
                          <a:schemeClr val="bg2"/>
                        </a:solidFill>
                        <a:latin typeface="Cambria Math" panose="02040503050406030204" pitchFamily="18" charset="0"/>
                      </a:rPr>
                      <m:t>→</m:t>
                    </m:r>
                    <m:sSub>
                      <m:sSubPr>
                        <m:ctrlPr>
                          <a:rPr kumimoji="1" lang="en-US" altLang="ja-JP" sz="4800" b="0" i="1" smtClean="0">
                            <a:solidFill>
                              <a:schemeClr val="bg2"/>
                            </a:solidFill>
                            <a:latin typeface="Cambria Math" panose="02040503050406030204" pitchFamily="18" charset="0"/>
                          </a:rPr>
                        </m:ctrlPr>
                      </m:sSubPr>
                      <m:e>
                        <m:r>
                          <a:rPr kumimoji="1" lang="en-US" altLang="ja-JP" sz="4800" b="0" i="1" smtClean="0">
                            <a:solidFill>
                              <a:schemeClr val="bg2"/>
                            </a:solidFill>
                            <a:latin typeface="Cambria Math" panose="02040503050406030204" pitchFamily="18" charset="0"/>
                          </a:rPr>
                          <m:t>𝜈</m:t>
                        </m:r>
                      </m:e>
                      <m:sub>
                        <m:r>
                          <a:rPr kumimoji="1" lang="en-US" altLang="ja-JP" sz="4800" b="0" i="1" smtClean="0">
                            <a:solidFill>
                              <a:schemeClr val="bg2"/>
                            </a:solidFill>
                            <a:latin typeface="Cambria Math" panose="02040503050406030204" pitchFamily="18" charset="0"/>
                          </a:rPr>
                          <m:t>𝑙</m:t>
                        </m:r>
                      </m:sub>
                    </m:sSub>
                    <m:sSub>
                      <m:sSubPr>
                        <m:ctrlPr>
                          <a:rPr kumimoji="1" lang="en-US" altLang="ja-JP" sz="4800" b="0" i="1" smtClean="0">
                            <a:solidFill>
                              <a:schemeClr val="bg2"/>
                            </a:solidFill>
                            <a:latin typeface="Cambria Math" panose="02040503050406030204" pitchFamily="18" charset="0"/>
                          </a:rPr>
                        </m:ctrlPr>
                      </m:sSubPr>
                      <m:e>
                        <m:acc>
                          <m:accPr>
                            <m:chr m:val="̅"/>
                            <m:ctrlPr>
                              <a:rPr kumimoji="1" lang="en-US" altLang="ja-JP" sz="4800" b="0" i="1" smtClean="0">
                                <a:solidFill>
                                  <a:schemeClr val="bg2"/>
                                </a:solidFill>
                                <a:latin typeface="Cambria Math" panose="02040503050406030204" pitchFamily="18" charset="0"/>
                              </a:rPr>
                            </m:ctrlPr>
                          </m:accPr>
                          <m:e>
                            <m:r>
                              <a:rPr kumimoji="1" lang="en-US" altLang="ja-JP" sz="4800" b="0" i="1" smtClean="0">
                                <a:solidFill>
                                  <a:schemeClr val="bg2"/>
                                </a:solidFill>
                                <a:latin typeface="Cambria Math" panose="02040503050406030204" pitchFamily="18" charset="0"/>
                              </a:rPr>
                              <m:t>𝜈</m:t>
                            </m:r>
                          </m:e>
                        </m:acc>
                      </m:e>
                      <m:sub>
                        <m:r>
                          <a:rPr kumimoji="1" lang="en-US" altLang="ja-JP" sz="4800" b="0" i="1" smtClean="0">
                            <a:solidFill>
                              <a:schemeClr val="bg2"/>
                            </a:solidFill>
                            <a:latin typeface="Cambria Math" panose="02040503050406030204" pitchFamily="18" charset="0"/>
                          </a:rPr>
                          <m:t>𝑙</m:t>
                        </m:r>
                      </m:sub>
                    </m:sSub>
                    <m:r>
                      <a:rPr kumimoji="1" lang="en-US" altLang="ja-JP" sz="4800" b="0" i="1" smtClean="0">
                        <a:solidFill>
                          <a:schemeClr val="bg2"/>
                        </a:solidFill>
                        <a:latin typeface="Cambria Math" panose="02040503050406030204" pitchFamily="18" charset="0"/>
                      </a:rPr>
                      <m:t>𝑍h</m:t>
                    </m:r>
                  </m:oMath>
                </a14:m>
                <a:endParaRPr lang="en-US" altLang="ja-JP" sz="4800" dirty="0">
                  <a:solidFill>
                    <a:schemeClr val="bg2"/>
                  </a:solidFill>
                </a:endParaRPr>
              </a:p>
              <a:p>
                <a:r>
                  <a:rPr lang="en-US" altLang="ja-JP" sz="4800" dirty="0"/>
                  <a:t>3. FD gauge</a:t>
                </a:r>
              </a:p>
              <a:p>
                <a:r>
                  <a:rPr lang="en-US" altLang="ja-JP" sz="4800" dirty="0">
                    <a:solidFill>
                      <a:schemeClr val="bg2"/>
                    </a:solidFill>
                  </a:rPr>
                  <a:t>4</a:t>
                </a:r>
                <a:r>
                  <a:rPr kumimoji="1" lang="en-US" altLang="ja-JP" sz="4800" dirty="0">
                    <a:solidFill>
                      <a:schemeClr val="bg2"/>
                    </a:solidFill>
                  </a:rPr>
                  <a:t>. </a:t>
                </a:r>
                <a:r>
                  <a:rPr lang="en-US" altLang="ja-JP" sz="4800" dirty="0">
                    <a:solidFill>
                      <a:schemeClr val="bg2"/>
                    </a:solidFill>
                  </a:rPr>
                  <a:t>Summary</a:t>
                </a:r>
                <a:endParaRPr kumimoji="1" lang="en-US" altLang="ja-JP" sz="4800" dirty="0">
                  <a:solidFill>
                    <a:schemeClr val="bg2"/>
                  </a:solidFill>
                </a:endParaRPr>
              </a:p>
            </p:txBody>
          </p:sp>
        </mc:Choice>
        <mc:Fallback xmlns="">
          <p:sp>
            <p:nvSpPr>
              <p:cNvPr id="4" name="テキスト ボックス 3">
                <a:extLst>
                  <a:ext uri="{FF2B5EF4-FFF2-40B4-BE49-F238E27FC236}">
                    <a16:creationId xmlns:a16="http://schemas.microsoft.com/office/drawing/2014/main" id="{2F269DDE-E6DF-41B6-9246-8C439A2664E8}"/>
                  </a:ext>
                </a:extLst>
              </p:cNvPr>
              <p:cNvSpPr txBox="1">
                <a:spLocks noRot="1" noChangeAspect="1" noMove="1" noResize="1" noEditPoints="1" noAdjustHandles="1" noChangeArrowheads="1" noChangeShapeType="1" noTextEdit="1"/>
              </p:cNvSpPr>
              <p:nvPr/>
            </p:nvSpPr>
            <p:spPr>
              <a:xfrm>
                <a:off x="446314" y="1905505"/>
                <a:ext cx="6604322" cy="3046988"/>
              </a:xfrm>
              <a:prstGeom prst="rect">
                <a:avLst/>
              </a:prstGeom>
              <a:blipFill>
                <a:blip r:embed="rId3"/>
                <a:stretch>
                  <a:fillRect l="-4415" t="-5000" b="-10000"/>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273A379D-86C7-F77E-B3F2-7E5B619A245A}"/>
              </a:ext>
            </a:extLst>
          </p:cNvPr>
          <p:cNvSpPr txBox="1"/>
          <p:nvPr/>
        </p:nvSpPr>
        <p:spPr>
          <a:xfrm>
            <a:off x="446314" y="447221"/>
            <a:ext cx="2329484" cy="707886"/>
          </a:xfrm>
          <a:prstGeom prst="rect">
            <a:avLst/>
          </a:prstGeom>
          <a:noFill/>
        </p:spPr>
        <p:txBody>
          <a:bodyPr wrap="none" rtlCol="0">
            <a:spAutoFit/>
          </a:bodyPr>
          <a:lstStyle/>
          <a:p>
            <a:r>
              <a:rPr kumimoji="1" lang="en-US" altLang="ja-JP" sz="4000" dirty="0"/>
              <a:t>Contents</a:t>
            </a:r>
            <a:endParaRPr kumimoji="1" lang="ja-JP" altLang="en-US" sz="4000"/>
          </a:p>
        </p:txBody>
      </p:sp>
      <p:pic>
        <p:nvPicPr>
          <p:cNvPr id="3" name="図 2">
            <a:extLst>
              <a:ext uri="{FF2B5EF4-FFF2-40B4-BE49-F238E27FC236}">
                <a16:creationId xmlns:a16="http://schemas.microsoft.com/office/drawing/2014/main" id="{9A00C213-C37D-5714-D141-6C68B5311CD1}"/>
              </a:ext>
            </a:extLst>
          </p:cNvPr>
          <p:cNvPicPr>
            <a:picLocks noChangeAspect="1"/>
          </p:cNvPicPr>
          <p:nvPr/>
        </p:nvPicPr>
        <p:blipFill rotWithShape="1">
          <a:blip r:embed="rId4">
            <a:extLst>
              <a:ext uri="{28A0092B-C50C-407E-A947-70E740481C1C}">
                <a14:useLocalDpi xmlns:a14="http://schemas.microsoft.com/office/drawing/2010/main" val="0"/>
              </a:ext>
            </a:extLst>
          </a:blip>
          <a:srcRect l="23584" t="24833" r="33042" b="17167"/>
          <a:stretch/>
        </p:blipFill>
        <p:spPr>
          <a:xfrm>
            <a:off x="7513414" y="2122408"/>
            <a:ext cx="2743200" cy="2613182"/>
          </a:xfrm>
          <a:prstGeom prst="rect">
            <a:avLst/>
          </a:prstGeom>
        </p:spPr>
      </p:pic>
    </p:spTree>
    <p:extLst>
      <p:ext uri="{BB962C8B-B14F-4D97-AF65-F5344CB8AC3E}">
        <p14:creationId xmlns:p14="http://schemas.microsoft.com/office/powerpoint/2010/main" val="2637256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94B8FD9-EBEC-C36B-BC27-726B95E91281}"/>
              </a:ext>
            </a:extLst>
          </p:cNvPr>
          <p:cNvSpPr txBox="1"/>
          <p:nvPr/>
        </p:nvSpPr>
        <p:spPr>
          <a:xfrm>
            <a:off x="390293" y="361103"/>
            <a:ext cx="4961615" cy="646331"/>
          </a:xfrm>
          <a:prstGeom prst="rect">
            <a:avLst/>
          </a:prstGeom>
          <a:noFill/>
        </p:spPr>
        <p:txBody>
          <a:bodyPr wrap="none" rtlCol="0">
            <a:spAutoFit/>
          </a:bodyPr>
          <a:lstStyle/>
          <a:p>
            <a:r>
              <a:rPr kumimoji="1" lang="en-US" altLang="ja-JP" sz="3600" dirty="0"/>
              <a:t>U gauge vs FD gauge</a:t>
            </a:r>
            <a:r>
              <a:rPr kumimoji="1" lang="en-US" altLang="ja-JP" dirty="0"/>
              <a:t> </a:t>
            </a:r>
            <a:endParaRPr kumimoji="1" lang="ja-JP" altLang="en-US" dirty="0"/>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D71281D0-D95F-A27C-2F64-B1BCD7378F5A}"/>
                  </a:ext>
                </a:extLst>
              </p:cNvPr>
              <p:cNvSpPr txBox="1"/>
              <p:nvPr/>
            </p:nvSpPr>
            <p:spPr>
              <a:xfrm>
                <a:off x="390293" y="1033220"/>
                <a:ext cx="7849585" cy="628314"/>
              </a:xfrm>
              <a:prstGeom prst="rect">
                <a:avLst/>
              </a:prstGeom>
              <a:noFill/>
            </p:spPr>
            <p:txBody>
              <a:bodyPr wrap="none" rtlCol="0">
                <a:spAutoFit/>
              </a:bodyPr>
              <a:lstStyle/>
              <a:p>
                <a:r>
                  <a:rPr kumimoji="1" lang="en-US" altLang="ja-JP" sz="3200" dirty="0"/>
                  <a:t>U gauge (Covariant </a:t>
                </a:r>
                <a14:m>
                  <m:oMath xmlns:m="http://schemas.openxmlformats.org/officeDocument/2006/math">
                    <m:sSub>
                      <m:sSubPr>
                        <m:ctrlPr>
                          <a:rPr kumimoji="1" lang="en-US" altLang="ja-JP" sz="3200" i="1" smtClean="0">
                            <a:latin typeface="Cambria Math" panose="02040503050406030204" pitchFamily="18" charset="0"/>
                          </a:rPr>
                        </m:ctrlPr>
                      </m:sSubPr>
                      <m:e>
                        <m:r>
                          <a:rPr kumimoji="1" lang="en-US" altLang="ja-JP" sz="3200" b="0" i="1" smtClean="0">
                            <a:latin typeface="Cambria Math" panose="02040503050406030204" pitchFamily="18" charset="0"/>
                          </a:rPr>
                          <m:t>𝑅</m:t>
                        </m:r>
                      </m:e>
                      <m:sub>
                        <m:r>
                          <a:rPr kumimoji="1" lang="en-US" altLang="ja-JP" sz="3200" b="0" i="1" smtClean="0">
                            <a:latin typeface="Cambria Math" panose="02040503050406030204" pitchFamily="18" charset="0"/>
                          </a:rPr>
                          <m:t>𝜉</m:t>
                        </m:r>
                      </m:sub>
                    </m:sSub>
                  </m:oMath>
                </a14:m>
                <a:r>
                  <a:rPr kumimoji="1" lang="en-US" altLang="ja-JP" sz="3200" dirty="0"/>
                  <a:t>gauge </a:t>
                </a:r>
                <a:r>
                  <a:rPr kumimoji="1" lang="en-US" altLang="ja-JP" sz="3200" dirty="0" err="1"/>
                  <a:t>withξ</a:t>
                </a:r>
                <a14:m>
                  <m:oMath xmlns:m="http://schemas.openxmlformats.org/officeDocument/2006/math">
                    <m:r>
                      <a:rPr kumimoji="1" lang="en-US" altLang="ja-JP" sz="3200" b="0" i="1" smtClean="0">
                        <a:latin typeface="Cambria Math" panose="02040503050406030204" pitchFamily="18" charset="0"/>
                      </a:rPr>
                      <m:t>→∞</m:t>
                    </m:r>
                  </m:oMath>
                </a14:m>
                <a:r>
                  <a:rPr kumimoji="1" lang="en-US" altLang="ja-JP" sz="3200" dirty="0"/>
                  <a:t>)</a:t>
                </a:r>
              </a:p>
            </p:txBody>
          </p:sp>
        </mc:Choice>
        <mc:Fallback xmlns="">
          <p:sp>
            <p:nvSpPr>
              <p:cNvPr id="3" name="テキスト ボックス 2">
                <a:extLst>
                  <a:ext uri="{FF2B5EF4-FFF2-40B4-BE49-F238E27FC236}">
                    <a16:creationId xmlns:a16="http://schemas.microsoft.com/office/drawing/2014/main" id="{D71281D0-D95F-A27C-2F64-B1BCD7378F5A}"/>
                  </a:ext>
                </a:extLst>
              </p:cNvPr>
              <p:cNvSpPr txBox="1">
                <a:spLocks noRot="1" noChangeAspect="1" noMove="1" noResize="1" noEditPoints="1" noAdjustHandles="1" noChangeArrowheads="1" noChangeShapeType="1" noTextEdit="1"/>
              </p:cNvSpPr>
              <p:nvPr/>
            </p:nvSpPr>
            <p:spPr>
              <a:xfrm>
                <a:off x="390293" y="1033220"/>
                <a:ext cx="7849585" cy="628314"/>
              </a:xfrm>
              <a:prstGeom prst="rect">
                <a:avLst/>
              </a:prstGeom>
              <a:blipFill>
                <a:blip r:embed="rId3"/>
                <a:stretch>
                  <a:fillRect l="-1941" t="-10577" r="-1165" b="-2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0E4B8E01-D813-359F-87AC-49EC2B8587E0}"/>
                  </a:ext>
                </a:extLst>
              </p:cNvPr>
              <p:cNvSpPr txBox="1"/>
              <p:nvPr/>
            </p:nvSpPr>
            <p:spPr>
              <a:xfrm>
                <a:off x="206406" y="3509852"/>
                <a:ext cx="12223411" cy="584775"/>
              </a:xfrm>
              <a:prstGeom prst="rect">
                <a:avLst/>
              </a:prstGeom>
              <a:noFill/>
            </p:spPr>
            <p:txBody>
              <a:bodyPr wrap="none" rtlCol="0">
                <a:spAutoFit/>
              </a:bodyPr>
              <a:lstStyle/>
              <a:p>
                <a:r>
                  <a:rPr kumimoji="1" lang="en-US" altLang="ja-JP" sz="3200" dirty="0"/>
                  <a:t>FD gauge (Non-covariant light-cone gauge with </a:t>
                </a:r>
                <a14:m>
                  <m:oMath xmlns:m="http://schemas.openxmlformats.org/officeDocument/2006/math">
                    <m:sSup>
                      <m:sSupPr>
                        <m:ctrlPr>
                          <a:rPr kumimoji="1" lang="en-US" altLang="ja-JP" sz="3200" i="1" smtClean="0">
                            <a:latin typeface="Cambria Math" panose="02040503050406030204" pitchFamily="18" charset="0"/>
                          </a:rPr>
                        </m:ctrlPr>
                      </m:sSupPr>
                      <m:e>
                        <m:r>
                          <a:rPr kumimoji="1" lang="en-US" altLang="ja-JP" sz="3200" b="0" i="1" smtClean="0">
                            <a:latin typeface="Cambria Math" panose="02040503050406030204" pitchFamily="18" charset="0"/>
                          </a:rPr>
                          <m:t>𝑛</m:t>
                        </m:r>
                      </m:e>
                      <m:sup>
                        <m:r>
                          <a:rPr kumimoji="1" lang="en-US" altLang="ja-JP" sz="3200" b="0" i="1" smtClean="0">
                            <a:latin typeface="Cambria Math" panose="02040503050406030204" pitchFamily="18" charset="0"/>
                          </a:rPr>
                          <m:t>𝜇</m:t>
                        </m:r>
                      </m:sup>
                    </m:sSup>
                    <m:r>
                      <a:rPr kumimoji="1" lang="en-US" altLang="ja-JP" sz="3200" b="0" i="1" smtClean="0">
                        <a:latin typeface="Cambria Math" panose="02040503050406030204" pitchFamily="18" charset="0"/>
                      </a:rPr>
                      <m:t>=</m:t>
                    </m:r>
                  </m:oMath>
                </a14:m>
                <a:r>
                  <a:rPr kumimoji="1" lang="en-US" altLang="ja-JP" sz="3200" dirty="0"/>
                  <a:t>               </a:t>
                </a:r>
              </a:p>
            </p:txBody>
          </p:sp>
        </mc:Choice>
        <mc:Fallback xmlns="">
          <p:sp>
            <p:nvSpPr>
              <p:cNvPr id="4" name="テキスト ボックス 3">
                <a:extLst>
                  <a:ext uri="{FF2B5EF4-FFF2-40B4-BE49-F238E27FC236}">
                    <a16:creationId xmlns:a16="http://schemas.microsoft.com/office/drawing/2014/main" id="{0E4B8E01-D813-359F-87AC-49EC2B8587E0}"/>
                  </a:ext>
                </a:extLst>
              </p:cNvPr>
              <p:cNvSpPr txBox="1">
                <a:spLocks noRot="1" noChangeAspect="1" noMove="1" noResize="1" noEditPoints="1" noAdjustHandles="1" noChangeArrowheads="1" noChangeShapeType="1" noTextEdit="1"/>
              </p:cNvSpPr>
              <p:nvPr/>
            </p:nvSpPr>
            <p:spPr>
              <a:xfrm>
                <a:off x="206406" y="3509852"/>
                <a:ext cx="12223411" cy="584775"/>
              </a:xfrm>
              <a:prstGeom prst="rect">
                <a:avLst/>
              </a:prstGeom>
              <a:blipFill>
                <a:blip r:embed="rId4"/>
                <a:stretch>
                  <a:fillRect l="-1246" t="-10638" b="-34043"/>
                </a:stretch>
              </a:blipFill>
            </p:spPr>
            <p:txBody>
              <a:bodyPr/>
              <a:lstStyle/>
              <a:p>
                <a:r>
                  <a:rPr lang="ja-JP" altLang="en-US">
                    <a:noFill/>
                  </a:rPr>
                  <a:t> </a:t>
                </a:r>
              </a:p>
            </p:txBody>
          </p:sp>
        </mc:Fallback>
      </mc:AlternateContent>
      <p:sp>
        <p:nvSpPr>
          <p:cNvPr id="5" name="スライド番号プレースホルダー 4">
            <a:extLst>
              <a:ext uri="{FF2B5EF4-FFF2-40B4-BE49-F238E27FC236}">
                <a16:creationId xmlns:a16="http://schemas.microsoft.com/office/drawing/2014/main" id="{E55E18B0-2490-973A-330D-F149F19F83AA}"/>
              </a:ext>
            </a:extLst>
          </p:cNvPr>
          <p:cNvSpPr>
            <a:spLocks noGrp="1"/>
          </p:cNvSpPr>
          <p:nvPr>
            <p:ph type="sldNum" sz="quarter" idx="12"/>
          </p:nvPr>
        </p:nvSpPr>
        <p:spPr/>
        <p:txBody>
          <a:bodyPr/>
          <a:lstStyle/>
          <a:p>
            <a:fld id="{F8F52FE0-6616-45C7-83D9-29C16FACE08E}" type="slidenum">
              <a:rPr kumimoji="1" lang="ja-JP" altLang="en-US" smtClean="0"/>
              <a:t>11</a:t>
            </a:fld>
            <a:endParaRPr kumimoji="1" lang="ja-JP" altLang="en-US"/>
          </a:p>
        </p:txBody>
      </p:sp>
      <p:sp>
        <p:nvSpPr>
          <p:cNvPr id="7" name="テキスト ボックス 6">
            <a:extLst>
              <a:ext uri="{FF2B5EF4-FFF2-40B4-BE49-F238E27FC236}">
                <a16:creationId xmlns:a16="http://schemas.microsoft.com/office/drawing/2014/main" id="{B146D48A-7B97-0B3D-CC1E-4F784DEC2A32}"/>
              </a:ext>
            </a:extLst>
          </p:cNvPr>
          <p:cNvSpPr txBox="1"/>
          <p:nvPr/>
        </p:nvSpPr>
        <p:spPr>
          <a:xfrm>
            <a:off x="443889" y="1639578"/>
            <a:ext cx="10006265" cy="461665"/>
          </a:xfrm>
          <a:prstGeom prst="rect">
            <a:avLst/>
          </a:prstGeom>
          <a:noFill/>
        </p:spPr>
        <p:txBody>
          <a:bodyPr wrap="none" rtlCol="0">
            <a:spAutoFit/>
          </a:bodyPr>
          <a:lstStyle/>
          <a:p>
            <a:r>
              <a:rPr lang="en-US" altLang="ja-JP" sz="2400" dirty="0"/>
              <a:t>Only weak gauge</a:t>
            </a:r>
            <a:r>
              <a:rPr lang="ja-JP" altLang="en-US" sz="2400" dirty="0"/>
              <a:t> </a:t>
            </a:r>
            <a:r>
              <a:rPr lang="en-US" altLang="ja-JP" sz="2400" dirty="0"/>
              <a:t>bosons</a:t>
            </a:r>
            <a:r>
              <a:rPr lang="ja-JP" altLang="en-US" sz="2400" dirty="0"/>
              <a:t> </a:t>
            </a:r>
            <a:r>
              <a:rPr lang="en-US" altLang="ja-JP" sz="2400" dirty="0"/>
              <a:t> </a:t>
            </a:r>
            <a:r>
              <a:rPr kumimoji="1" lang="en-US" altLang="ja-JP" sz="2400" dirty="0"/>
              <a:t>(Nambu-Goldstone bosons are decoupled.)</a:t>
            </a:r>
            <a:endParaRPr kumimoji="1" lang="ja-JP" altLang="en-US" sz="2400" dirty="0"/>
          </a:p>
        </p:txBody>
      </p:sp>
      <p:sp>
        <p:nvSpPr>
          <p:cNvPr id="16" name="テキスト ボックス 15">
            <a:extLst>
              <a:ext uri="{FF2B5EF4-FFF2-40B4-BE49-F238E27FC236}">
                <a16:creationId xmlns:a16="http://schemas.microsoft.com/office/drawing/2014/main" id="{50B68935-E688-BABF-E6A1-05CBD599767C}"/>
              </a:ext>
            </a:extLst>
          </p:cNvPr>
          <p:cNvSpPr txBox="1"/>
          <p:nvPr/>
        </p:nvSpPr>
        <p:spPr>
          <a:xfrm>
            <a:off x="443889" y="4122211"/>
            <a:ext cx="10159136" cy="461665"/>
          </a:xfrm>
          <a:prstGeom prst="rect">
            <a:avLst/>
          </a:prstGeom>
          <a:noFill/>
        </p:spPr>
        <p:txBody>
          <a:bodyPr wrap="square">
            <a:spAutoFit/>
          </a:bodyPr>
          <a:lstStyle/>
          <a:p>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Superposition </a:t>
            </a:r>
            <a:r>
              <a:rPr lang="en-US" altLang="ja-JP" sz="2400" dirty="0">
                <a:solidFill>
                  <a:prstClr val="black"/>
                </a:solidFill>
                <a:latin typeface="游ゴシック" panose="020F0502020204030204"/>
                <a:ea typeface="游ゴシック" panose="020B0400000000000000" pitchFamily="50" charset="-128"/>
              </a:rPr>
              <a:t>of</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 weak </a:t>
            </a:r>
            <a:r>
              <a:rPr lang="en-US" altLang="ja-JP" sz="2400" dirty="0">
                <a:solidFill>
                  <a:prstClr val="black"/>
                </a:solidFill>
                <a:latin typeface="游ゴシック" panose="020F0502020204030204"/>
                <a:ea typeface="游ゴシック" panose="020B0400000000000000" pitchFamily="50" charset="-128"/>
              </a:rPr>
              <a:t>g</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auge</a:t>
            </a:r>
            <a:r>
              <a:rPr kumimoji="1" lang="ja-JP" altLang="en-US"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 </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bosons</a:t>
            </a:r>
            <a:r>
              <a:rPr kumimoji="1" lang="en-US" altLang="ja-JP" sz="2400" b="0" i="0" u="none" strike="noStrike" kern="1200" cap="none" spc="0" normalizeH="0" noProof="0" dirty="0">
                <a:ln>
                  <a:noFill/>
                </a:ln>
                <a:solidFill>
                  <a:prstClr val="black"/>
                </a:solidFill>
                <a:effectLst/>
                <a:uLnTx/>
                <a:uFillTx/>
                <a:latin typeface="游ゴシック" panose="020F0502020204030204"/>
                <a:ea typeface="游ゴシック" panose="020B0400000000000000" pitchFamily="50" charset="-128"/>
              </a:rPr>
              <a:t> and</a:t>
            </a:r>
            <a:r>
              <a:rPr lang="ja-JP" altLang="en-US" sz="2400" dirty="0">
                <a:solidFill>
                  <a:prstClr val="black"/>
                </a:solidFill>
                <a:latin typeface="游ゴシック" panose="020F0502020204030204"/>
                <a:ea typeface="游ゴシック" panose="020B0400000000000000" pitchFamily="50" charset="-128"/>
              </a:rPr>
              <a:t> </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Nambu-Goldstone bosons </a:t>
            </a:r>
            <a:endParaRPr lang="ja-JP" altLang="en-US" sz="2400" dirty="0"/>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C2034E35-8565-6ED5-D6FA-039013BD1666}"/>
                  </a:ext>
                </a:extLst>
              </p:cNvPr>
              <p:cNvSpPr txBox="1"/>
              <p:nvPr/>
            </p:nvSpPr>
            <p:spPr>
              <a:xfrm>
                <a:off x="410811" y="2062058"/>
                <a:ext cx="9227911" cy="461665"/>
              </a:xfrm>
              <a:prstGeom prst="rect">
                <a:avLst/>
              </a:prstGeom>
              <a:noFill/>
            </p:spPr>
            <p:txBody>
              <a:bodyPr wrap="none" rtlCol="0">
                <a:spAutoFit/>
              </a:bodyPr>
              <a:lstStyle/>
              <a:p>
                <a:r>
                  <a:rPr kumimoji="1" lang="ja-JP" altLang="en-US" sz="2400" dirty="0"/>
                  <a:t>・</a:t>
                </a:r>
                <a:r>
                  <a:rPr kumimoji="1" lang="en-US" altLang="ja-JP" sz="2400" dirty="0"/>
                  <a:t>propagator</a:t>
                </a:r>
                <a:r>
                  <a:rPr kumimoji="1" lang="ja-JP" altLang="en-US" sz="2400" dirty="0"/>
                  <a:t>　</a:t>
                </a:r>
                <a:r>
                  <a:rPr kumimoji="1" lang="en-US" altLang="ja-JP" sz="2400" dirty="0"/>
                  <a:t>(</a:t>
                </a:r>
                <a14:m>
                  <m:oMath xmlns:m="http://schemas.openxmlformats.org/officeDocument/2006/math">
                    <m:r>
                      <a:rPr kumimoji="1" lang="en-US" altLang="ja-JP" sz="2400" b="0" i="1" smtClean="0">
                        <a:latin typeface="Cambria Math" panose="02040503050406030204" pitchFamily="18" charset="0"/>
                      </a:rPr>
                      <m:t>𝜇</m:t>
                    </m:r>
                    <m:r>
                      <a:rPr kumimoji="1" lang="en-US" altLang="ja-JP" sz="2400" b="0" i="1" smtClean="0">
                        <a:latin typeface="Cambria Math" panose="02040503050406030204" pitchFamily="18" charset="0"/>
                      </a:rPr>
                      <m:t>, </m:t>
                    </m:r>
                    <m:r>
                      <a:rPr kumimoji="1" lang="en-US" altLang="ja-JP" sz="2400" b="0" i="1" smtClean="0">
                        <a:latin typeface="Cambria Math" panose="02040503050406030204" pitchFamily="18" charset="0"/>
                      </a:rPr>
                      <m:t>𝜈</m:t>
                    </m:r>
                    <m:r>
                      <a:rPr kumimoji="1" lang="en-US" altLang="ja-JP" sz="2400" b="0" i="1" smtClean="0">
                        <a:latin typeface="Cambria Math" panose="02040503050406030204" pitchFamily="18" charset="0"/>
                      </a:rPr>
                      <m:t>=0, 1, 2, 3</m:t>
                    </m:r>
                  </m:oMath>
                </a14:m>
                <a:r>
                  <a:rPr kumimoji="1" lang="en-US" altLang="ja-JP" sz="2400" dirty="0"/>
                  <a:t>)</a:t>
                </a:r>
                <a:r>
                  <a:rPr kumimoji="1" lang="ja-JP" altLang="en-US" sz="2400" dirty="0"/>
                  <a:t>　　　　　　・</a:t>
                </a:r>
                <a:r>
                  <a:rPr kumimoji="1" lang="en-US" altLang="ja-JP" sz="2400" dirty="0"/>
                  <a:t>polarization vector</a:t>
                </a:r>
                <a:endParaRPr kumimoji="1" lang="ja-JP" altLang="en-US" sz="2400" dirty="0"/>
              </a:p>
            </p:txBody>
          </p:sp>
        </mc:Choice>
        <mc:Fallback xmlns="">
          <p:sp>
            <p:nvSpPr>
              <p:cNvPr id="17" name="テキスト ボックス 16">
                <a:extLst>
                  <a:ext uri="{FF2B5EF4-FFF2-40B4-BE49-F238E27FC236}">
                    <a16:creationId xmlns:a16="http://schemas.microsoft.com/office/drawing/2014/main" id="{C2034E35-8565-6ED5-D6FA-039013BD1666}"/>
                  </a:ext>
                </a:extLst>
              </p:cNvPr>
              <p:cNvSpPr txBox="1">
                <a:spLocks noRot="1" noChangeAspect="1" noMove="1" noResize="1" noEditPoints="1" noAdjustHandles="1" noChangeArrowheads="1" noChangeShapeType="1" noTextEdit="1"/>
              </p:cNvSpPr>
              <p:nvPr/>
            </p:nvSpPr>
            <p:spPr>
              <a:xfrm>
                <a:off x="410811" y="2062058"/>
                <a:ext cx="9227911" cy="461665"/>
              </a:xfrm>
              <a:prstGeom prst="rect">
                <a:avLst/>
              </a:prstGeom>
              <a:blipFill>
                <a:blip r:embed="rId5"/>
                <a:stretch>
                  <a:fillRect l="-1100" t="-10811" r="-138" b="-2973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7C857BD-2E15-2DC5-83C5-9F4C5E08EBBC}"/>
                  </a:ext>
                </a:extLst>
              </p:cNvPr>
              <p:cNvSpPr txBox="1"/>
              <p:nvPr/>
            </p:nvSpPr>
            <p:spPr>
              <a:xfrm>
                <a:off x="390293" y="4456340"/>
                <a:ext cx="11971995" cy="461665"/>
              </a:xfrm>
              <a:prstGeom prst="rect">
                <a:avLst/>
              </a:prstGeom>
              <a:noFill/>
            </p:spPr>
            <p:txBody>
              <a:bodyPr wrap="square">
                <a:spAutoFit/>
              </a:bodyPr>
              <a:lstStyle/>
              <a:p>
                <a:r>
                  <a:rPr kumimoji="1" lang="ja-JP" altLang="en-US" sz="2400" dirty="0"/>
                  <a:t>・</a:t>
                </a:r>
                <a:r>
                  <a:rPr kumimoji="1" lang="en-US" altLang="ja-JP" sz="2400" dirty="0"/>
                  <a:t>5</a:t>
                </a:r>
                <a14:m>
                  <m:oMath xmlns:m="http://schemas.openxmlformats.org/officeDocument/2006/math">
                    <m:r>
                      <a:rPr kumimoji="1" lang="en-US" altLang="ja-JP" sz="2400" b="0" i="1" smtClean="0">
                        <a:latin typeface="Cambria Math" panose="02040503050406030204" pitchFamily="18" charset="0"/>
                      </a:rPr>
                      <m:t>×</m:t>
                    </m:r>
                  </m:oMath>
                </a14:m>
                <a:r>
                  <a:rPr kumimoji="1" lang="en-US" altLang="ja-JP" sz="2400" dirty="0"/>
                  <a:t>5 propagator</a:t>
                </a:r>
                <a:r>
                  <a:rPr kumimoji="1" lang="ja-JP" altLang="en-US" sz="2400" dirty="0"/>
                  <a:t>　</a:t>
                </a:r>
                <a:r>
                  <a:rPr kumimoji="1" lang="en-US" altLang="ja-JP" sz="2400" dirty="0"/>
                  <a:t>(</a:t>
                </a:r>
                <a14:m>
                  <m:oMath xmlns:m="http://schemas.openxmlformats.org/officeDocument/2006/math">
                    <m:r>
                      <a:rPr kumimoji="1" lang="en-US" altLang="ja-JP" sz="2400" b="0" i="1" smtClean="0">
                        <a:latin typeface="Cambria Math" panose="02040503050406030204" pitchFamily="18" charset="0"/>
                      </a:rPr>
                      <m:t>𝑀</m:t>
                    </m:r>
                    <m:r>
                      <a:rPr kumimoji="1" lang="en-US" altLang="ja-JP" sz="2400" b="0" i="1" smtClean="0">
                        <a:latin typeface="Cambria Math" panose="02040503050406030204" pitchFamily="18" charset="0"/>
                      </a:rPr>
                      <m:t>,</m:t>
                    </m:r>
                    <m:r>
                      <a:rPr kumimoji="1" lang="en-US" altLang="ja-JP" sz="2400" b="0" i="1" smtClean="0">
                        <a:latin typeface="Cambria Math" panose="02040503050406030204" pitchFamily="18" charset="0"/>
                      </a:rPr>
                      <m:t>𝑁</m:t>
                    </m:r>
                    <m:r>
                      <a:rPr kumimoji="1" lang="en-US" altLang="ja-JP" sz="2400" b="0" i="1" smtClean="0">
                        <a:latin typeface="Cambria Math" panose="02040503050406030204" pitchFamily="18" charset="0"/>
                      </a:rPr>
                      <m:t>=0, 1, 2, 3, 4</m:t>
                    </m:r>
                  </m:oMath>
                </a14:m>
                <a:r>
                  <a:rPr kumimoji="1" lang="en-US" altLang="ja-JP" sz="2400" dirty="0"/>
                  <a:t>)</a:t>
                </a:r>
                <a:r>
                  <a:rPr kumimoji="1" lang="ja-JP" altLang="en-US" sz="2400" dirty="0"/>
                  <a:t>　　 ・</a:t>
                </a:r>
                <a:r>
                  <a:rPr kumimoji="1" lang="en-US" altLang="ja-JP" sz="2400" dirty="0"/>
                  <a:t>5 component polarization vector</a:t>
                </a:r>
                <a:endParaRPr kumimoji="1" lang="ja-JP" altLang="en-US" sz="2400" dirty="0"/>
              </a:p>
            </p:txBody>
          </p:sp>
        </mc:Choice>
        <mc:Fallback xmlns="">
          <p:sp>
            <p:nvSpPr>
              <p:cNvPr id="19" name="テキスト ボックス 18">
                <a:extLst>
                  <a:ext uri="{FF2B5EF4-FFF2-40B4-BE49-F238E27FC236}">
                    <a16:creationId xmlns:a16="http://schemas.microsoft.com/office/drawing/2014/main" id="{B7C857BD-2E15-2DC5-83C5-9F4C5E08EBBC}"/>
                  </a:ext>
                </a:extLst>
              </p:cNvPr>
              <p:cNvSpPr txBox="1">
                <a:spLocks noRot="1" noChangeAspect="1" noMove="1" noResize="1" noEditPoints="1" noAdjustHandles="1" noChangeArrowheads="1" noChangeShapeType="1" noTextEdit="1"/>
              </p:cNvSpPr>
              <p:nvPr/>
            </p:nvSpPr>
            <p:spPr>
              <a:xfrm>
                <a:off x="390293" y="4456340"/>
                <a:ext cx="11971995" cy="461665"/>
              </a:xfrm>
              <a:prstGeom prst="rect">
                <a:avLst/>
              </a:prstGeom>
              <a:blipFill>
                <a:blip r:embed="rId6"/>
                <a:stretch>
                  <a:fillRect l="-764" t="-10526" b="-28947"/>
                </a:stretch>
              </a:blipFill>
            </p:spPr>
            <p:txBody>
              <a:bodyPr/>
              <a:lstStyle/>
              <a:p>
                <a:r>
                  <a:rPr lang="ja-JP" altLang="en-US">
                    <a:noFill/>
                  </a:rPr>
                  <a:t> </a:t>
                </a:r>
              </a:p>
            </p:txBody>
          </p:sp>
        </mc:Fallback>
      </mc:AlternateContent>
      <p:sp>
        <p:nvSpPr>
          <p:cNvPr id="47" name="四角形: 角を丸くする 46">
            <a:extLst>
              <a:ext uri="{FF2B5EF4-FFF2-40B4-BE49-F238E27FC236}">
                <a16:creationId xmlns:a16="http://schemas.microsoft.com/office/drawing/2014/main" id="{99D51580-B327-FF62-2C0E-685320CA9902}"/>
              </a:ext>
            </a:extLst>
          </p:cNvPr>
          <p:cNvSpPr/>
          <p:nvPr/>
        </p:nvSpPr>
        <p:spPr>
          <a:xfrm>
            <a:off x="410811" y="1628818"/>
            <a:ext cx="11530818" cy="1773793"/>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四角形: 角を丸くする 47">
            <a:extLst>
              <a:ext uri="{FF2B5EF4-FFF2-40B4-BE49-F238E27FC236}">
                <a16:creationId xmlns:a16="http://schemas.microsoft.com/office/drawing/2014/main" id="{BADC711C-7D5A-D694-1069-EA80B7CC4222}"/>
              </a:ext>
            </a:extLst>
          </p:cNvPr>
          <p:cNvSpPr/>
          <p:nvPr/>
        </p:nvSpPr>
        <p:spPr>
          <a:xfrm>
            <a:off x="410811" y="4115324"/>
            <a:ext cx="11530818" cy="2276340"/>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86923739-3DBE-1D22-FB90-022C9F042F0C}"/>
              </a:ext>
            </a:extLst>
          </p:cNvPr>
          <p:cNvPicPr>
            <a:picLocks noChangeAspect="1"/>
          </p:cNvPicPr>
          <p:nvPr/>
        </p:nvPicPr>
        <p:blipFill rotWithShape="1">
          <a:blip r:embed="rId7"/>
          <a:srcRect l="29440" t="11184" r="2812" b="13085"/>
          <a:stretch/>
        </p:blipFill>
        <p:spPr>
          <a:xfrm>
            <a:off x="10201843" y="3441066"/>
            <a:ext cx="1783751" cy="672925"/>
          </a:xfrm>
          <a:prstGeom prst="rect">
            <a:avLst/>
          </a:prstGeom>
        </p:spPr>
      </p:pic>
      <p:pic>
        <p:nvPicPr>
          <p:cNvPr id="13" name="図 12" descr="テキスト&#10;&#10;自動的に生成された説明">
            <a:extLst>
              <a:ext uri="{FF2B5EF4-FFF2-40B4-BE49-F238E27FC236}">
                <a16:creationId xmlns:a16="http://schemas.microsoft.com/office/drawing/2014/main" id="{32D97F3A-1932-4BC2-669A-647629F165A4}"/>
              </a:ext>
            </a:extLst>
          </p:cNvPr>
          <p:cNvPicPr>
            <a:picLocks noChangeAspect="1"/>
          </p:cNvPicPr>
          <p:nvPr/>
        </p:nvPicPr>
        <p:blipFill rotWithShape="1">
          <a:blip r:embed="rId8">
            <a:extLst>
              <a:ext uri="{28A0092B-C50C-407E-A947-70E740481C1C}">
                <a14:useLocalDpi xmlns:a14="http://schemas.microsoft.com/office/drawing/2010/main" val="0"/>
              </a:ext>
            </a:extLst>
          </a:blip>
          <a:srcRect l="9450" t="7913" r="3267" b="58793"/>
          <a:stretch/>
        </p:blipFill>
        <p:spPr>
          <a:xfrm>
            <a:off x="764087" y="2474889"/>
            <a:ext cx="4632443" cy="810810"/>
          </a:xfrm>
          <a:prstGeom prst="rect">
            <a:avLst/>
          </a:prstGeom>
        </p:spPr>
      </p:pic>
      <p:pic>
        <p:nvPicPr>
          <p:cNvPr id="18" name="図 17" descr="テキスト&#10;&#10;自動的に生成された説明">
            <a:extLst>
              <a:ext uri="{FF2B5EF4-FFF2-40B4-BE49-F238E27FC236}">
                <a16:creationId xmlns:a16="http://schemas.microsoft.com/office/drawing/2014/main" id="{94E07133-3A4D-B2DF-49A6-11F233909C1C}"/>
              </a:ext>
            </a:extLst>
          </p:cNvPr>
          <p:cNvPicPr>
            <a:picLocks noChangeAspect="1"/>
          </p:cNvPicPr>
          <p:nvPr/>
        </p:nvPicPr>
        <p:blipFill rotWithShape="1">
          <a:blip r:embed="rId8">
            <a:extLst>
              <a:ext uri="{28A0092B-C50C-407E-A947-70E740481C1C}">
                <a14:useLocalDpi xmlns:a14="http://schemas.microsoft.com/office/drawing/2010/main" val="0"/>
              </a:ext>
            </a:extLst>
          </a:blip>
          <a:srcRect l="2984" t="59582" b="-95"/>
          <a:stretch/>
        </p:blipFill>
        <p:spPr>
          <a:xfrm>
            <a:off x="764087" y="4863359"/>
            <a:ext cx="4566062" cy="874905"/>
          </a:xfrm>
          <a:prstGeom prst="rect">
            <a:avLst/>
          </a:prstGeom>
        </p:spPr>
      </p:pic>
      <p:pic>
        <p:nvPicPr>
          <p:cNvPr id="21" name="図 20" descr="グラフ&#10;&#10;中程度の精度で自動的に生成された説明">
            <a:extLst>
              <a:ext uri="{FF2B5EF4-FFF2-40B4-BE49-F238E27FC236}">
                <a16:creationId xmlns:a16="http://schemas.microsoft.com/office/drawing/2014/main" id="{DE213320-1DF3-B829-1837-F61707AB4C49}"/>
              </a:ext>
            </a:extLst>
          </p:cNvPr>
          <p:cNvPicPr>
            <a:picLocks noChangeAspect="1"/>
          </p:cNvPicPr>
          <p:nvPr/>
        </p:nvPicPr>
        <p:blipFill rotWithShape="1">
          <a:blip r:embed="rId9">
            <a:extLst>
              <a:ext uri="{28A0092B-C50C-407E-A947-70E740481C1C}">
                <a14:useLocalDpi xmlns:a14="http://schemas.microsoft.com/office/drawing/2010/main" val="0"/>
              </a:ext>
            </a:extLst>
          </a:blip>
          <a:srcRect l="-1182" t="26879" r="1020" b="4865"/>
          <a:stretch/>
        </p:blipFill>
        <p:spPr>
          <a:xfrm>
            <a:off x="664631" y="5754863"/>
            <a:ext cx="3193385" cy="594215"/>
          </a:xfrm>
          <a:prstGeom prst="rect">
            <a:avLst/>
          </a:prstGeom>
        </p:spPr>
      </p:pic>
      <p:pic>
        <p:nvPicPr>
          <p:cNvPr id="6" name="図 5" descr="グラフィカル ユーザー インターフェイス, テキスト, アプリケーション&#10;&#10;自動的に生成された説明">
            <a:extLst>
              <a:ext uri="{FF2B5EF4-FFF2-40B4-BE49-F238E27FC236}">
                <a16:creationId xmlns:a16="http://schemas.microsoft.com/office/drawing/2014/main" id="{47FC95DA-F7E9-7709-1F27-38603C96E487}"/>
              </a:ext>
            </a:extLst>
          </p:cNvPr>
          <p:cNvPicPr>
            <a:picLocks noChangeAspect="1"/>
          </p:cNvPicPr>
          <p:nvPr/>
        </p:nvPicPr>
        <p:blipFill rotWithShape="1">
          <a:blip r:embed="rId10">
            <a:extLst>
              <a:ext uri="{28A0092B-C50C-407E-A947-70E740481C1C}">
                <a14:useLocalDpi xmlns:a14="http://schemas.microsoft.com/office/drawing/2010/main" val="0"/>
              </a:ext>
            </a:extLst>
          </a:blip>
          <a:srcRect l="28769" t="33349" r="47709" b="60998"/>
          <a:stretch/>
        </p:blipFill>
        <p:spPr>
          <a:xfrm>
            <a:off x="6795472" y="2599574"/>
            <a:ext cx="3856400" cy="602586"/>
          </a:xfrm>
          <a:prstGeom prst="rect">
            <a:avLst/>
          </a:prstGeom>
        </p:spPr>
      </p:pic>
      <p:pic>
        <p:nvPicPr>
          <p:cNvPr id="10" name="図 9" descr="グラフィカル ユーザー インターフェイス, テキスト&#10;&#10;自動的に生成された説明">
            <a:extLst>
              <a:ext uri="{FF2B5EF4-FFF2-40B4-BE49-F238E27FC236}">
                <a16:creationId xmlns:a16="http://schemas.microsoft.com/office/drawing/2014/main" id="{E5E3A088-96D0-C11F-FD47-51FA457A3E51}"/>
              </a:ext>
            </a:extLst>
          </p:cNvPr>
          <p:cNvPicPr>
            <a:picLocks noChangeAspect="1"/>
          </p:cNvPicPr>
          <p:nvPr/>
        </p:nvPicPr>
        <p:blipFill rotWithShape="1">
          <a:blip r:embed="rId11">
            <a:extLst>
              <a:ext uri="{28A0092B-C50C-407E-A947-70E740481C1C}">
                <a14:useLocalDpi xmlns:a14="http://schemas.microsoft.com/office/drawing/2010/main" val="0"/>
              </a:ext>
            </a:extLst>
          </a:blip>
          <a:srcRect l="51228" t="66374" r="33896" b="28097"/>
          <a:stretch/>
        </p:blipFill>
        <p:spPr>
          <a:xfrm>
            <a:off x="7946397" y="5116816"/>
            <a:ext cx="2462546" cy="595157"/>
          </a:xfrm>
          <a:prstGeom prst="rect">
            <a:avLst/>
          </a:prstGeom>
        </p:spPr>
      </p:pic>
      <p:pic>
        <p:nvPicPr>
          <p:cNvPr id="12" name="図 11" descr="グラフィカル ユーザー インターフェイス, テキスト, アプリケーション&#10;&#10;自動的に生成された説明">
            <a:extLst>
              <a:ext uri="{FF2B5EF4-FFF2-40B4-BE49-F238E27FC236}">
                <a16:creationId xmlns:a16="http://schemas.microsoft.com/office/drawing/2014/main" id="{BC884F38-9363-B31D-B52E-90D2E27B717D}"/>
              </a:ext>
            </a:extLst>
          </p:cNvPr>
          <p:cNvPicPr>
            <a:picLocks noChangeAspect="1"/>
          </p:cNvPicPr>
          <p:nvPr/>
        </p:nvPicPr>
        <p:blipFill rotWithShape="1">
          <a:blip r:embed="rId10">
            <a:extLst>
              <a:ext uri="{28A0092B-C50C-407E-A947-70E740481C1C}">
                <a14:useLocalDpi xmlns:a14="http://schemas.microsoft.com/office/drawing/2010/main" val="0"/>
              </a:ext>
            </a:extLst>
          </a:blip>
          <a:srcRect l="36274" t="76117" r="49384" b="18140"/>
          <a:stretch/>
        </p:blipFill>
        <p:spPr>
          <a:xfrm>
            <a:off x="8849457" y="5732670"/>
            <a:ext cx="2201668" cy="573370"/>
          </a:xfrm>
          <a:prstGeom prst="rect">
            <a:avLst/>
          </a:prstGeom>
        </p:spPr>
      </p:pic>
      <p:pic>
        <p:nvPicPr>
          <p:cNvPr id="14" name="図 13" descr="テキスト&#10;&#10;自動的に生成された説明">
            <a:extLst>
              <a:ext uri="{FF2B5EF4-FFF2-40B4-BE49-F238E27FC236}">
                <a16:creationId xmlns:a16="http://schemas.microsoft.com/office/drawing/2014/main" id="{417DB7B4-C3B3-9CC2-5CB6-20E848DCF326}"/>
              </a:ext>
            </a:extLst>
          </p:cNvPr>
          <p:cNvPicPr>
            <a:picLocks noChangeAspect="1"/>
          </p:cNvPicPr>
          <p:nvPr/>
        </p:nvPicPr>
        <p:blipFill rotWithShape="1">
          <a:blip r:embed="rId12">
            <a:extLst>
              <a:ext uri="{28A0092B-C50C-407E-A947-70E740481C1C}">
                <a14:useLocalDpi xmlns:a14="http://schemas.microsoft.com/office/drawing/2010/main" val="0"/>
              </a:ext>
            </a:extLst>
          </a:blip>
          <a:srcRect l="12801" t="58615" r="13180" b="14484"/>
          <a:stretch/>
        </p:blipFill>
        <p:spPr>
          <a:xfrm>
            <a:off x="6814918" y="4903052"/>
            <a:ext cx="2179385" cy="259159"/>
          </a:xfrm>
          <a:prstGeom prst="rect">
            <a:avLst/>
          </a:prstGeom>
        </p:spPr>
      </p:pic>
      <p:pic>
        <p:nvPicPr>
          <p:cNvPr id="15" name="図 14" descr="時計 が含まれている画像&#10;&#10;自動的に生成された説明">
            <a:extLst>
              <a:ext uri="{FF2B5EF4-FFF2-40B4-BE49-F238E27FC236}">
                <a16:creationId xmlns:a16="http://schemas.microsoft.com/office/drawing/2014/main" id="{1D6B45E3-02FC-F891-F597-474623DCA372}"/>
              </a:ext>
            </a:extLst>
          </p:cNvPr>
          <p:cNvPicPr>
            <a:picLocks noChangeAspect="1"/>
          </p:cNvPicPr>
          <p:nvPr/>
        </p:nvPicPr>
        <p:blipFill rotWithShape="1">
          <a:blip r:embed="rId13">
            <a:extLst>
              <a:ext uri="{28A0092B-C50C-407E-A947-70E740481C1C}">
                <a14:useLocalDpi xmlns:a14="http://schemas.microsoft.com/office/drawing/2010/main" val="0"/>
              </a:ext>
            </a:extLst>
          </a:blip>
          <a:srcRect l="8636" t="9127" r="6967" b="9001"/>
          <a:stretch/>
        </p:blipFill>
        <p:spPr>
          <a:xfrm>
            <a:off x="10327157" y="1719295"/>
            <a:ext cx="1454032" cy="864515"/>
          </a:xfrm>
          <a:prstGeom prst="rect">
            <a:avLst/>
          </a:prstGeom>
        </p:spPr>
      </p:pic>
    </p:spTree>
    <p:extLst>
      <p:ext uri="{BB962C8B-B14F-4D97-AF65-F5344CB8AC3E}">
        <p14:creationId xmlns:p14="http://schemas.microsoft.com/office/powerpoint/2010/main" val="1798109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12</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90895"/>
              </a:xfrm>
              <a:prstGeom prst="rect">
                <a:avLst/>
              </a:prstGeom>
              <a:noFill/>
            </p:spPr>
            <p:txBody>
              <a:bodyPr wrap="square">
                <a:spAutoFit/>
              </a:bodyPr>
              <a:lstStyle/>
              <a:p>
                <a:r>
                  <a:rPr kumimoji="1" lang="en-US" altLang="ja-JP" sz="3600" dirty="0"/>
                  <a:t>3. </a:t>
                </a:r>
                <a14:m>
                  <m:oMath xmlns:m="http://schemas.openxmlformats.org/officeDocument/2006/math">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𝑒</m:t>
                        </m:r>
                      </m:e>
                      <m:sup>
                        <m:r>
                          <a:rPr kumimoji="1" lang="en-US" altLang="ja-JP" sz="3600" b="0" i="1" smtClean="0">
                            <a:latin typeface="Cambria Math" panose="02040503050406030204" pitchFamily="18" charset="0"/>
                          </a:rPr>
                          <m:t>−</m:t>
                        </m:r>
                      </m:sup>
                    </m:sSup>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𝜇</m:t>
                        </m:r>
                      </m:e>
                      <m:sup>
                        <m:r>
                          <a:rPr kumimoji="1" lang="en-US" altLang="ja-JP" sz="3600" b="0" i="1" smtClean="0">
                            <a:latin typeface="Cambria Math" panose="02040503050406030204" pitchFamily="18" charset="0"/>
                          </a:rPr>
                          <m:t>+</m:t>
                        </m:r>
                      </m:sup>
                    </m:sSup>
                    <m:r>
                      <a:rPr kumimoji="1" lang="en-US" altLang="ja-JP" sz="3600" b="0" i="1" smtClean="0">
                        <a:latin typeface="Cambria Math" panose="02040503050406030204" pitchFamily="18" charset="0"/>
                      </a:rPr>
                      <m:t>→</m:t>
                    </m:r>
                    <m:sSub>
                      <m:sSubPr>
                        <m:ctrlPr>
                          <a:rPr kumimoji="1" lang="en-US" altLang="ja-JP" sz="3600" b="0" i="1" smtClean="0">
                            <a:latin typeface="Cambria Math" panose="02040503050406030204" pitchFamily="18" charset="0"/>
                          </a:rPr>
                        </m:ctrlPr>
                      </m:sSubPr>
                      <m:e>
                        <m:r>
                          <a:rPr kumimoji="1" lang="en-US" altLang="ja-JP" sz="3600" b="0" i="1" smtClean="0">
                            <a:latin typeface="Cambria Math" panose="02040503050406030204" pitchFamily="18" charset="0"/>
                          </a:rPr>
                          <m:t>𝜈</m:t>
                        </m:r>
                      </m:e>
                      <m:sub>
                        <m:r>
                          <a:rPr kumimoji="1" lang="en-US" altLang="ja-JP" sz="3600" b="0" i="1" smtClean="0">
                            <a:latin typeface="Cambria Math" panose="02040503050406030204" pitchFamily="18" charset="0"/>
                          </a:rPr>
                          <m:t>𝑒</m:t>
                        </m:r>
                      </m:sub>
                    </m:sSub>
                    <m:sSub>
                      <m:sSubPr>
                        <m:ctrlPr>
                          <a:rPr kumimoji="1" lang="en-US" altLang="ja-JP" sz="3600" b="0" i="1" smtClean="0">
                            <a:latin typeface="Cambria Math" panose="02040503050406030204" pitchFamily="18" charset="0"/>
                          </a:rPr>
                        </m:ctrlPr>
                      </m:sSubPr>
                      <m:e>
                        <m:acc>
                          <m:accPr>
                            <m:chr m:val="̅"/>
                            <m:ctrlPr>
                              <a:rPr kumimoji="1" lang="en-US" altLang="ja-JP" sz="3600" b="0" i="1" smtClean="0">
                                <a:latin typeface="Cambria Math" panose="02040503050406030204" pitchFamily="18" charset="0"/>
                              </a:rPr>
                            </m:ctrlPr>
                          </m:accPr>
                          <m:e>
                            <m:r>
                              <a:rPr kumimoji="1" lang="en-US" altLang="ja-JP" sz="3600" b="0" i="1" smtClean="0">
                                <a:latin typeface="Cambria Math" panose="02040503050406030204" pitchFamily="18" charset="0"/>
                              </a:rPr>
                              <m:t>𝜈</m:t>
                            </m:r>
                          </m:e>
                        </m:acc>
                      </m:e>
                      <m:sub>
                        <m:r>
                          <a:rPr lang="en-US" altLang="ja-JP" sz="3600" b="0" i="1" smtClean="0">
                            <a:latin typeface="Cambria Math" panose="02040503050406030204" pitchFamily="18" charset="0"/>
                          </a:rPr>
                          <m:t>𝜇</m:t>
                        </m:r>
                      </m:sub>
                    </m:sSub>
                    <m:r>
                      <a:rPr kumimoji="1" lang="en-US" altLang="ja-JP" sz="3600" b="0" i="1" smtClean="0">
                        <a:latin typeface="Cambria Math" panose="02040503050406030204" pitchFamily="18" charset="0"/>
                      </a:rPr>
                      <m:t>𝑍h</m:t>
                    </m:r>
                  </m:oMath>
                </a14:m>
                <a:endParaRPr kumimoji="1" lang="en-US" altLang="ja-JP" sz="3600" dirty="0"/>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90895"/>
              </a:xfrm>
              <a:prstGeom prst="rect">
                <a:avLst/>
              </a:prstGeom>
              <a:blipFill>
                <a:blip r:embed="rId3"/>
                <a:stretch>
                  <a:fillRect l="-3119" t="-10714" b="-26786"/>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2" name="テキスト ボックス 21">
                <a:extLst>
                  <a:ext uri="{FF2B5EF4-FFF2-40B4-BE49-F238E27FC236}">
                    <a16:creationId xmlns:a16="http://schemas.microsoft.com/office/drawing/2014/main" id="{7711C56D-73ED-F96D-2C62-D1ABE44BBF6D}"/>
                  </a:ext>
                </a:extLst>
              </p:cNvPr>
              <p:cNvSpPr txBox="1"/>
              <p:nvPr/>
            </p:nvSpPr>
            <p:spPr>
              <a:xfrm>
                <a:off x="374615" y="1201358"/>
                <a:ext cx="6717507" cy="5539978"/>
              </a:xfrm>
              <a:prstGeom prst="rect">
                <a:avLst/>
              </a:prstGeom>
              <a:noFill/>
            </p:spPr>
            <p:txBody>
              <a:bodyPr wrap="square" lIns="0" tIns="0" rIns="0" bIns="0" rtlCol="0">
                <a:spAutoFit/>
              </a:bodyPr>
              <a:lstStyle/>
              <a:p>
                <a:pPr lvl="0">
                  <a:defRPr/>
                </a:pPr>
                <a:r>
                  <a:rPr lang="ja-JP" altLang="en-US" sz="2000">
                    <a:solidFill>
                      <a:prstClr val="black"/>
                    </a:solidFill>
                    <a:ea typeface="游ゴシック" panose="020B0400000000000000" pitchFamily="50" charset="-128"/>
                  </a:rPr>
                  <a:t>・</a:t>
                </a:r>
                <a:r>
                  <a:rPr lang="en-US" altLang="ja-JP" sz="2000" b="1" u="sng" dirty="0">
                    <a:solidFill>
                      <a:prstClr val="black"/>
                    </a:solidFill>
                    <a:ea typeface="游ゴシック" panose="020B0400000000000000" pitchFamily="50" charset="-128"/>
                  </a:rPr>
                  <a:t>The solid black line</a:t>
                </a:r>
                <a:r>
                  <a:rPr lang="ja-JP" altLang="en-US" sz="2000" u="sng">
                    <a:solidFill>
                      <a:prstClr val="black"/>
                    </a:solidFill>
                    <a:ea typeface="游ゴシック" panose="020B0400000000000000" pitchFamily="50" charset="-128"/>
                  </a:rPr>
                  <a:t> </a:t>
                </a:r>
                <a:r>
                  <a:rPr lang="en-US" altLang="ja-JP" sz="2000" u="sng" dirty="0">
                    <a:solidFill>
                      <a:prstClr val="black"/>
                    </a:solidFill>
                    <a:ea typeface="游ゴシック" panose="020B0400000000000000" pitchFamily="50" charset="-128"/>
                  </a:rPr>
                  <a:t> </a:t>
                </a:r>
                <a:r>
                  <a:rPr lang="en-US" altLang="ja-JP" sz="2000" dirty="0">
                    <a:solidFill>
                      <a:prstClr val="black"/>
                    </a:solidFill>
                    <a:ea typeface="游ゴシック" panose="020B0400000000000000" pitchFamily="50" charset="-128"/>
                  </a:rPr>
                  <a:t>is</a:t>
                </a:r>
                <a:r>
                  <a:rPr lang="ja-JP" altLang="en-US" sz="2000">
                    <a:solidFill>
                      <a:prstClr val="black"/>
                    </a:solidFill>
                    <a:ea typeface="游ゴシック" panose="020B0400000000000000" pitchFamily="50" charset="-128"/>
                  </a:rPr>
                  <a:t> </a:t>
                </a:r>
                <a:r>
                  <a:rPr lang="en-US" altLang="ja-JP" sz="2000" dirty="0">
                    <a:solidFill>
                      <a:prstClr val="black"/>
                    </a:solidFill>
                    <a:ea typeface="游ゴシック" panose="020B0400000000000000" pitchFamily="50" charset="-128"/>
                  </a:rPr>
                  <a:t>the physical observable. </a:t>
                </a:r>
                <a:endParaRPr lang="en-US" altLang="ja-JP" sz="2000" i="1" dirty="0">
                  <a:solidFill>
                    <a:prstClr val="black"/>
                  </a:solidFill>
                  <a:latin typeface="Cambria Math" panose="02040503050406030204" pitchFamily="18" charset="0"/>
                </a:endParaRPr>
              </a:p>
              <a:p>
                <a:pPr lvl="0">
                  <a:defRPr/>
                </a:pPr>
                <a:r>
                  <a:rPr lang="en-US" altLang="ja-JP" sz="2000" i="1" dirty="0">
                    <a:solidFill>
                      <a:prstClr val="black"/>
                    </a:solidFill>
                    <a:latin typeface="Cambria Math" panose="02040503050406030204" pitchFamily="18" charset="0"/>
                  </a:rPr>
                  <a:t>     </a:t>
                </a:r>
                <a:r>
                  <a:rPr lang="en-US" altLang="ja-JP" sz="2000" dirty="0">
                    <a:solidFill>
                      <a:prstClr val="black"/>
                    </a:solidFill>
                  </a:rPr>
                  <a:t>total</a:t>
                </a:r>
                <a14:m>
                  <m:oMath xmlns:m="http://schemas.openxmlformats.org/officeDocument/2006/math">
                    <m:r>
                      <a:rPr lang="en-US" altLang="ja-JP" sz="2000" i="1">
                        <a:solidFill>
                          <a:prstClr val="black"/>
                        </a:solidFill>
                        <a:latin typeface="Cambria Math" panose="02040503050406030204" pitchFamily="18" charset="0"/>
                        <a:ea typeface="Cambria Math" panose="02040503050406030204" pitchFamily="18" charset="0"/>
                      </a:rPr>
                      <m:t>∝</m:t>
                    </m:r>
                    <m:sSup>
                      <m:sSupPr>
                        <m:ctrlPr>
                          <a:rPr lang="en-US" altLang="ja-JP" sz="2000" i="1">
                            <a:solidFill>
                              <a:prstClr val="black"/>
                            </a:solidFill>
                            <a:latin typeface="Cambria Math" panose="02040503050406030204" pitchFamily="18" charset="0"/>
                          </a:rPr>
                        </m:ctrlPr>
                      </m:sSupPr>
                      <m:e>
                        <m:r>
                          <a:rPr lang="en-US" altLang="ja-JP" sz="2000" i="1">
                            <a:solidFill>
                              <a:prstClr val="black"/>
                            </a:solidFill>
                            <a:latin typeface="Cambria Math" panose="02040503050406030204" pitchFamily="18" charset="0"/>
                          </a:rPr>
                          <m:t>|</m:t>
                        </m:r>
                        <m:d>
                          <m:dPr>
                            <m:ctrlPr>
                              <a:rPr lang="en-US" altLang="ja-JP" sz="2000" i="1">
                                <a:solidFill>
                                  <a:srgbClr val="FF0000"/>
                                </a:solidFill>
                                <a:latin typeface="Cambria Math" panose="02040503050406030204" pitchFamily="18" charset="0"/>
                              </a:rPr>
                            </m:ctrlPr>
                          </m:dPr>
                          <m:e>
                            <m:r>
                              <m:rPr>
                                <m:sty m:val="p"/>
                              </m:rPr>
                              <a:rPr lang="en-US" altLang="ja-JP" sz="2000">
                                <a:solidFill>
                                  <a:srgbClr val="FF0000"/>
                                </a:solidFill>
                                <a:latin typeface="Cambria Math" panose="02040503050406030204" pitchFamily="18" charset="0"/>
                              </a:rPr>
                              <m:t>a</m:t>
                            </m:r>
                          </m:e>
                        </m:d>
                        <m:r>
                          <a:rPr lang="en-US" altLang="ja-JP" sz="2000" b="0" i="1" smtClean="0">
                            <a:solidFill>
                              <a:srgbClr val="FF0000"/>
                            </a:solidFill>
                            <a:latin typeface="Cambria Math" panose="02040503050406030204" pitchFamily="18" charset="0"/>
                          </a:rPr>
                          <m:t>        </m:t>
                        </m:r>
                        <m:r>
                          <a:rPr lang="en-US" altLang="ja-JP" sz="2000" i="1">
                            <a:solidFill>
                              <a:prstClr val="black"/>
                            </a:solidFill>
                            <a:latin typeface="Cambria Math" panose="02040503050406030204" pitchFamily="18" charset="0"/>
                          </a:rPr>
                          <m:t>+</m:t>
                        </m:r>
                        <m:r>
                          <a:rPr lang="en-US" altLang="ja-JP" sz="2000" b="0" i="1" smtClean="0">
                            <a:solidFill>
                              <a:prstClr val="black"/>
                            </a:solidFill>
                            <a:latin typeface="Cambria Math" panose="02040503050406030204" pitchFamily="18" charset="0"/>
                          </a:rPr>
                          <m:t>        </m:t>
                        </m:r>
                        <m:d>
                          <m:dPr>
                            <m:ctrlPr>
                              <a:rPr lang="en-US" altLang="ja-JP" sz="2000" i="1">
                                <a:solidFill>
                                  <a:srgbClr val="00B050"/>
                                </a:solidFill>
                                <a:latin typeface="Cambria Math" panose="02040503050406030204" pitchFamily="18" charset="0"/>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a:rPr lang="en-US" altLang="ja-JP" sz="2000" b="0" i="1" smtClean="0">
                            <a:solidFill>
                              <a:srgbClr val="00B050"/>
                            </a:solidFill>
                            <a:latin typeface="Cambria Math" panose="02040503050406030204" pitchFamily="18" charset="0"/>
                            <a:ea typeface="游ゴシック" panose="020B0400000000000000" pitchFamily="50" charset="-128"/>
                          </a:rPr>
                          <m:t>      </m:t>
                        </m:r>
                        <m:r>
                          <a:rPr lang="en-US" altLang="ja-JP" sz="2000" i="1" smtClean="0">
                            <a:solidFill>
                              <a:schemeClr val="tx1"/>
                            </a:solidFill>
                            <a:latin typeface="Cambria Math" panose="02040503050406030204" pitchFamily="18" charset="0"/>
                            <a:ea typeface="游ゴシック" panose="020B0400000000000000" pitchFamily="50" charset="-128"/>
                          </a:rPr>
                          <m:t>+</m:t>
                        </m:r>
                        <m:r>
                          <a:rPr lang="en-US" altLang="ja-JP" sz="2000" b="0" i="1" smtClean="0">
                            <a:solidFill>
                              <a:schemeClr val="tx1"/>
                            </a:solidFill>
                            <a:latin typeface="Cambria Math" panose="02040503050406030204" pitchFamily="18" charset="0"/>
                            <a:ea typeface="游ゴシック" panose="020B0400000000000000" pitchFamily="50" charset="-128"/>
                          </a:rPr>
                          <m:t>        </m:t>
                        </m:r>
                        <m:r>
                          <a:rPr lang="en-US" altLang="ja-JP" sz="2000" i="1" smtClean="0">
                            <a:solidFill>
                              <a:srgbClr val="0070C0"/>
                            </a:solidFill>
                            <a:latin typeface="Cambria Math" panose="02040503050406030204" pitchFamily="18" charset="0"/>
                            <a:ea typeface="游ゴシック" panose="020B0400000000000000" pitchFamily="50" charset="-128"/>
                          </a:rPr>
                          <m:t>(</m:t>
                        </m:r>
                        <m:r>
                          <a:rPr lang="en-US" altLang="ja-JP" sz="2000" i="1">
                            <a:solidFill>
                              <a:srgbClr val="0070C0"/>
                            </a:solidFill>
                            <a:latin typeface="Cambria Math" panose="02040503050406030204" pitchFamily="18" charset="0"/>
                            <a:ea typeface="游ゴシック" panose="020B0400000000000000" pitchFamily="50" charset="-128"/>
                          </a:rPr>
                          <m:t>𝑐</m:t>
                        </m:r>
                        <m:r>
                          <a:rPr lang="en-US" altLang="ja-JP" sz="2000" i="1">
                            <a:solidFill>
                              <a:srgbClr val="0070C0"/>
                            </a:solidFill>
                            <a:latin typeface="Cambria Math" panose="02040503050406030204" pitchFamily="18" charset="0"/>
                            <a:ea typeface="游ゴシック" panose="020B0400000000000000" pitchFamily="50" charset="-128"/>
                          </a:rPr>
                          <m:t>)|</m:t>
                        </m:r>
                      </m:e>
                      <m:sup>
                        <m:r>
                          <a:rPr lang="en-US" altLang="ja-JP" sz="2000" i="1">
                            <a:solidFill>
                              <a:prstClr val="black"/>
                            </a:solidFill>
                            <a:latin typeface="Cambria Math" panose="02040503050406030204" pitchFamily="18" charset="0"/>
                          </a:rPr>
                          <m:t>2</m:t>
                        </m:r>
                      </m:sup>
                    </m:sSup>
                  </m:oMath>
                </a14:m>
                <a:r>
                  <a:rPr lang="en-US" altLang="ja-JP" sz="2000" dirty="0">
                    <a:solidFill>
                      <a:prstClr val="black"/>
                    </a:solidFill>
                    <a:ea typeface="游ゴシック" panose="020B0400000000000000" pitchFamily="50" charset="-128"/>
                  </a:rPr>
                  <a:t> </a:t>
                </a: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defRPr/>
                </a:pPr>
                <a:endParaRPr lang="en-US" altLang="ja-JP" sz="2000" dirty="0">
                  <a:solidFill>
                    <a:prstClr val="black"/>
                  </a:solidFill>
                  <a:ea typeface="游ゴシック" panose="020B0400000000000000" pitchFamily="50" charset="-128"/>
                </a:endParaRPr>
              </a:p>
              <a:p>
                <a:pPr lvl="0">
                  <a:defRPr/>
                </a:pPr>
                <a:r>
                  <a:rPr lang="ja-JP" altLang="en-US" sz="2000">
                    <a:solidFill>
                      <a:prstClr val="black"/>
                    </a:solidFill>
                    <a:ea typeface="游ゴシック" panose="020B0400000000000000" pitchFamily="50" charset="-128"/>
                  </a:rPr>
                  <a:t>・</a:t>
                </a:r>
                <a:r>
                  <a:rPr lang="en-US" altLang="ja-JP" sz="2000" dirty="0">
                    <a:solidFill>
                      <a:prstClr val="black"/>
                    </a:solidFill>
                    <a:ea typeface="游ゴシック" panose="020B0400000000000000" pitchFamily="50" charset="-128"/>
                  </a:rPr>
                  <a:t>U gauge            , FD gauge  </a:t>
                </a:r>
              </a:p>
              <a:p>
                <a:pPr lvl="0">
                  <a:defRPr/>
                </a:pPr>
                <a:r>
                  <a:rPr lang="ja-JP" altLang="en-US" sz="2000">
                    <a:solidFill>
                      <a:prstClr val="black"/>
                    </a:solidFill>
                    <a:ea typeface="游ゴシック" panose="020B0400000000000000" pitchFamily="50" charset="-128"/>
                  </a:rPr>
                  <a:t>　</a:t>
                </a:r>
                <a:endParaRPr lang="en-US" altLang="ja-JP" sz="2000" dirty="0">
                  <a:solidFill>
                    <a:prstClr val="black"/>
                  </a:solidFill>
                  <a:ea typeface="游ゴシック" panose="020B0400000000000000" pitchFamily="50" charset="-128"/>
                </a:endParaRPr>
              </a:p>
              <a:p>
                <a:pPr lvl="0">
                  <a:defRPr/>
                </a:pPr>
                <a:endParaRPr lang="en-US" altLang="ja-JP" sz="2000" dirty="0">
                  <a:solidFill>
                    <a:prstClr val="black"/>
                  </a:solidFill>
                  <a:ea typeface="游ゴシック" panose="020B0400000000000000" pitchFamily="50" charset="-128"/>
                </a:endParaRPr>
              </a:p>
              <a:p>
                <a:r>
                  <a:rPr lang="en-US" altLang="ja-JP" sz="2000" u="dotted" dirty="0">
                    <a:solidFill>
                      <a:prstClr val="black"/>
                    </a:solidFill>
                    <a:ea typeface="游ゴシック" panose="020B0400000000000000" pitchFamily="50" charset="-128"/>
                  </a:rPr>
                  <a:t>U gauge</a:t>
                </a:r>
                <a:r>
                  <a:rPr lang="en-US" altLang="ja-JP" sz="2000" dirty="0"/>
                  <a:t>: </a:t>
                </a:r>
              </a:p>
              <a:p>
                <a:r>
                  <a:rPr lang="ja-JP" altLang="en-US" sz="2000"/>
                  <a:t>　・</a:t>
                </a:r>
                <a:r>
                  <a:rPr lang="en-US" altLang="ja-JP" sz="2000" dirty="0"/>
                  <a:t>Each category of the amplitudes has energy growth.</a:t>
                </a:r>
              </a:p>
              <a:p>
                <a:r>
                  <a:rPr lang="ja-JP" altLang="en-US" sz="2000"/>
                  <a:t>　・</a:t>
                </a:r>
                <a:r>
                  <a:rPr lang="en-US" altLang="ja-JP" sz="2000" dirty="0"/>
                  <a:t>Large cancellation among (</a:t>
                </a:r>
                <a14:m>
                  <m:oMath xmlns:m="http://schemas.openxmlformats.org/officeDocument/2006/math">
                    <m:r>
                      <a:rPr lang="en-US" altLang="ja-JP" sz="2000">
                        <a:solidFill>
                          <a:srgbClr val="FF0000"/>
                        </a:solidFill>
                        <a:latin typeface="Cambria Math" panose="02040503050406030204" pitchFamily="18" charset="0"/>
                      </a:rPr>
                      <m:t>(</m:t>
                    </m:r>
                    <m:r>
                      <m:rPr>
                        <m:sty m:val="p"/>
                      </m:rPr>
                      <a:rPr lang="en-US" altLang="ja-JP" sz="2000">
                        <a:solidFill>
                          <a:srgbClr val="FF0000"/>
                        </a:solidFill>
                        <a:latin typeface="Cambria Math" panose="02040503050406030204" pitchFamily="18" charset="0"/>
                      </a:rPr>
                      <m:t>a</m:t>
                    </m:r>
                    <m:r>
                      <a:rPr lang="en-US" altLang="ja-JP" sz="2000">
                        <a:solidFill>
                          <a:srgbClr val="FF0000"/>
                        </a:solidFill>
                        <a:latin typeface="Cambria Math" panose="02040503050406030204" pitchFamily="18" charset="0"/>
                      </a:rPr>
                      <m:t>)</m:t>
                    </m:r>
                  </m:oMath>
                </a14:m>
                <a:r>
                  <a:rPr lang="en-US" altLang="ja-JP" sz="2000" dirty="0"/>
                  <a:t>,</a:t>
                </a:r>
                <a14:m>
                  <m:oMath xmlns:m="http://schemas.openxmlformats.org/officeDocument/2006/math">
                    <m:d>
                      <m:dPr>
                        <m:ctrlPr>
                          <a:rPr lang="en-US" altLang="ja-JP" sz="2000" i="1">
                            <a:solidFill>
                              <a:srgbClr val="00B050"/>
                            </a:solidFill>
                            <a:latin typeface="Cambria Math" panose="02040503050406030204" pitchFamily="18" charset="0"/>
                            <a:ea typeface="游ゴシック" panose="020B0400000000000000" pitchFamily="50" charset="-128"/>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m:rPr>
                        <m:nor/>
                      </m:rPr>
                      <a:rPr lang="en-US" altLang="ja-JP" sz="2000" dirty="0"/>
                      <m:t>,</m:t>
                    </m:r>
                    <m:d>
                      <m:dPr>
                        <m:ctrlPr>
                          <a:rPr lang="en-US" altLang="ja-JP" sz="2000" i="1" dirty="0">
                            <a:solidFill>
                              <a:srgbClr val="0070C0"/>
                            </a:solidFill>
                            <a:latin typeface="Cambria Math" panose="02040503050406030204" pitchFamily="18" charset="0"/>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oMath>
                </a14:m>
                <a:r>
                  <a:rPr lang="en-US" altLang="ja-JP" sz="2000" dirty="0"/>
                  <a:t>) at</a:t>
                </a:r>
              </a:p>
              <a:p>
                <a:r>
                  <a:rPr lang="en-US" altLang="ja-JP" sz="2000" dirty="0"/>
                  <a:t>       high energies.</a:t>
                </a:r>
              </a:p>
              <a:p>
                <a:endParaRPr lang="en-US" altLang="ja-JP" sz="2000" dirty="0"/>
              </a:p>
              <a:p>
                <a:r>
                  <a:rPr lang="en-US" altLang="ja-JP" sz="2000" dirty="0"/>
                  <a:t> </a:t>
                </a:r>
                <a:r>
                  <a:rPr lang="en-US" altLang="ja-JP" sz="2000" u="dash" dirty="0">
                    <a:solidFill>
                      <a:prstClr val="black"/>
                    </a:solidFill>
                    <a:ea typeface="游ゴシック" panose="020B0400000000000000" pitchFamily="50" charset="-128"/>
                  </a:rPr>
                  <a:t>FD gauge</a:t>
                </a:r>
                <a:r>
                  <a:rPr lang="en-US" altLang="ja-JP" sz="2000" dirty="0"/>
                  <a:t> :</a:t>
                </a:r>
              </a:p>
              <a:p>
                <a:r>
                  <a:rPr lang="ja-JP" altLang="en-US" sz="2000"/>
                  <a:t>　・</a:t>
                </a:r>
                <a:r>
                  <a:rPr lang="en-US" altLang="ja-JP" sz="2000" dirty="0"/>
                  <a:t>No such energy growth of each category at all. </a:t>
                </a:r>
              </a:p>
            </p:txBody>
          </p:sp>
        </mc:Choice>
        <mc:Fallback>
          <p:sp>
            <p:nvSpPr>
              <p:cNvPr id="22" name="テキスト ボックス 21">
                <a:extLst>
                  <a:ext uri="{FF2B5EF4-FFF2-40B4-BE49-F238E27FC236}">
                    <a16:creationId xmlns:a16="http://schemas.microsoft.com/office/drawing/2014/main" id="{7711C56D-73ED-F96D-2C62-D1ABE44BBF6D}"/>
                  </a:ext>
                </a:extLst>
              </p:cNvPr>
              <p:cNvSpPr txBox="1">
                <a:spLocks noRot="1" noChangeAspect="1" noMove="1" noResize="1" noEditPoints="1" noAdjustHandles="1" noChangeArrowheads="1" noChangeShapeType="1" noTextEdit="1"/>
              </p:cNvSpPr>
              <p:nvPr/>
            </p:nvSpPr>
            <p:spPr>
              <a:xfrm>
                <a:off x="374615" y="1201358"/>
                <a:ext cx="6717507" cy="5539978"/>
              </a:xfrm>
              <a:prstGeom prst="rect">
                <a:avLst/>
              </a:prstGeom>
              <a:blipFill>
                <a:blip r:embed="rId4"/>
                <a:stretch>
                  <a:fillRect l="-2264" t="-1373" r="-377" b="-2059"/>
                </a:stretch>
              </a:blipFill>
            </p:spPr>
            <p:txBody>
              <a:bodyPr/>
              <a:lstStyle/>
              <a:p>
                <a:r>
                  <a:rPr lang="ja-JP" altLang="en-US">
                    <a:noFill/>
                  </a:rPr>
                  <a:t> </a:t>
                </a:r>
              </a:p>
            </p:txBody>
          </p:sp>
        </mc:Fallback>
      </mc:AlternateContent>
      <p:sp>
        <p:nvSpPr>
          <p:cNvPr id="3" name="四角形: 角を丸くする 46">
            <a:extLst>
              <a:ext uri="{FF2B5EF4-FFF2-40B4-BE49-F238E27FC236}">
                <a16:creationId xmlns:a16="http://schemas.microsoft.com/office/drawing/2014/main" id="{D0528EF2-8037-FF83-5671-7C1E5812063E}"/>
              </a:ext>
            </a:extLst>
          </p:cNvPr>
          <p:cNvSpPr/>
          <p:nvPr/>
        </p:nvSpPr>
        <p:spPr>
          <a:xfrm>
            <a:off x="300593" y="4408561"/>
            <a:ext cx="6717507" cy="1417573"/>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角を丸くする 46">
            <a:extLst>
              <a:ext uri="{FF2B5EF4-FFF2-40B4-BE49-F238E27FC236}">
                <a16:creationId xmlns:a16="http://schemas.microsoft.com/office/drawing/2014/main" id="{8B0556A4-2252-0BD6-F848-9EA419044FC8}"/>
              </a:ext>
            </a:extLst>
          </p:cNvPr>
          <p:cNvSpPr/>
          <p:nvPr/>
        </p:nvSpPr>
        <p:spPr>
          <a:xfrm>
            <a:off x="291027" y="5917823"/>
            <a:ext cx="6717507" cy="878531"/>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3A7A38EF-9E85-6FCB-795E-C153126715BB}"/>
              </a:ext>
            </a:extLst>
          </p:cNvPr>
          <p:cNvCxnSpPr>
            <a:cxnSpLocks/>
          </p:cNvCxnSpPr>
          <p:nvPr/>
        </p:nvCxnSpPr>
        <p:spPr>
          <a:xfrm>
            <a:off x="1720910" y="3780802"/>
            <a:ext cx="636607" cy="0"/>
          </a:xfrm>
          <a:prstGeom prst="line">
            <a:avLst/>
          </a:prstGeom>
          <a:ln w="317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C3B9765-3AFA-3EB9-B714-0B06D9AC338B}"/>
              </a:ext>
            </a:extLst>
          </p:cNvPr>
          <p:cNvCxnSpPr>
            <a:cxnSpLocks/>
          </p:cNvCxnSpPr>
          <p:nvPr/>
        </p:nvCxnSpPr>
        <p:spPr>
          <a:xfrm>
            <a:off x="3823404" y="3790028"/>
            <a:ext cx="76778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1893C98E-46D4-520C-806E-A360AB2621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4283" y="1207510"/>
            <a:ext cx="5117717" cy="5391026"/>
          </a:xfrm>
          <a:prstGeom prst="rect">
            <a:avLst/>
          </a:prstGeom>
        </p:spPr>
      </p:pic>
      <p:pic>
        <p:nvPicPr>
          <p:cNvPr id="20" name="図 19" descr="ダイアグラム, 概略図&#10;&#10;自動的に生成された説明">
            <a:extLst>
              <a:ext uri="{FF2B5EF4-FFF2-40B4-BE49-F238E27FC236}">
                <a16:creationId xmlns:a16="http://schemas.microsoft.com/office/drawing/2014/main" id="{9236B22B-335D-136A-E089-12405FD04ED2}"/>
              </a:ext>
            </a:extLst>
          </p:cNvPr>
          <p:cNvPicPr>
            <a:picLocks noChangeAspect="1"/>
          </p:cNvPicPr>
          <p:nvPr/>
        </p:nvPicPr>
        <p:blipFill rotWithShape="1">
          <a:blip r:embed="rId6">
            <a:extLst>
              <a:ext uri="{28A0092B-C50C-407E-A947-70E740481C1C}">
                <a14:useLocalDpi xmlns:a14="http://schemas.microsoft.com/office/drawing/2010/main" val="0"/>
              </a:ext>
            </a:extLst>
          </a:blip>
          <a:srcRect l="2762" r="67782"/>
          <a:stretch/>
        </p:blipFill>
        <p:spPr>
          <a:xfrm>
            <a:off x="1212493" y="1882734"/>
            <a:ext cx="897661" cy="1685999"/>
          </a:xfrm>
          <a:prstGeom prst="rect">
            <a:avLst/>
          </a:prstGeom>
        </p:spPr>
      </p:pic>
      <p:pic>
        <p:nvPicPr>
          <p:cNvPr id="21" name="図 20" descr="ダイアグラム, 概略図&#10;&#10;自動的に生成された説明">
            <a:extLst>
              <a:ext uri="{FF2B5EF4-FFF2-40B4-BE49-F238E27FC236}">
                <a16:creationId xmlns:a16="http://schemas.microsoft.com/office/drawing/2014/main" id="{974ADA85-6E5A-5EC6-8987-E2F6666E9EE3}"/>
              </a:ext>
            </a:extLst>
          </p:cNvPr>
          <p:cNvPicPr>
            <a:picLocks noChangeAspect="1"/>
          </p:cNvPicPr>
          <p:nvPr/>
        </p:nvPicPr>
        <p:blipFill rotWithShape="1">
          <a:blip r:embed="rId6">
            <a:extLst>
              <a:ext uri="{28A0092B-C50C-407E-A947-70E740481C1C}">
                <a14:useLocalDpi xmlns:a14="http://schemas.microsoft.com/office/drawing/2010/main" val="0"/>
              </a:ext>
            </a:extLst>
          </a:blip>
          <a:srcRect l="69132"/>
          <a:stretch/>
        </p:blipFill>
        <p:spPr>
          <a:xfrm>
            <a:off x="4247253" y="1882734"/>
            <a:ext cx="940719" cy="1685999"/>
          </a:xfrm>
          <a:prstGeom prst="rect">
            <a:avLst/>
          </a:prstGeom>
        </p:spPr>
      </p:pic>
      <p:pic>
        <p:nvPicPr>
          <p:cNvPr id="23" name="図 22" descr="ダイアグラム, 概略図&#10;&#10;自動的に生成された説明">
            <a:extLst>
              <a:ext uri="{FF2B5EF4-FFF2-40B4-BE49-F238E27FC236}">
                <a16:creationId xmlns:a16="http://schemas.microsoft.com/office/drawing/2014/main" id="{19A38278-CAA6-B8E0-010C-BE804525F8F7}"/>
              </a:ext>
            </a:extLst>
          </p:cNvPr>
          <p:cNvPicPr>
            <a:picLocks noChangeAspect="1"/>
          </p:cNvPicPr>
          <p:nvPr/>
        </p:nvPicPr>
        <p:blipFill rotWithShape="1">
          <a:blip r:embed="rId6">
            <a:extLst>
              <a:ext uri="{28A0092B-C50C-407E-A947-70E740481C1C}">
                <a14:useLocalDpi xmlns:a14="http://schemas.microsoft.com/office/drawing/2010/main" val="0"/>
              </a:ext>
            </a:extLst>
          </a:blip>
          <a:srcRect l="34975" r="34157"/>
          <a:stretch/>
        </p:blipFill>
        <p:spPr>
          <a:xfrm>
            <a:off x="2717112" y="1882734"/>
            <a:ext cx="940719" cy="1685999"/>
          </a:xfrm>
          <a:prstGeom prst="rect">
            <a:avLst/>
          </a:prstGeom>
        </p:spPr>
      </p:pic>
    </p:spTree>
    <p:extLst>
      <p:ext uri="{BB962C8B-B14F-4D97-AF65-F5344CB8AC3E}">
        <p14:creationId xmlns:p14="http://schemas.microsoft.com/office/powerpoint/2010/main" val="2144925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ダイアグラム, 概略図&#10;&#10;自動的に生成された説明">
            <a:extLst>
              <a:ext uri="{FF2B5EF4-FFF2-40B4-BE49-F238E27FC236}">
                <a16:creationId xmlns:a16="http://schemas.microsoft.com/office/drawing/2014/main" id="{546E45F9-0CE9-D1D8-8889-9A2149881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8359" y="2644126"/>
            <a:ext cx="3771900" cy="1916002"/>
          </a:xfrm>
          <a:prstGeom prst="rect">
            <a:avLst/>
          </a:prstGeom>
        </p:spPr>
      </p:pic>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13</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90895"/>
              </a:xfrm>
              <a:prstGeom prst="rect">
                <a:avLst/>
              </a:prstGeom>
              <a:noFill/>
            </p:spPr>
            <p:txBody>
              <a:bodyPr wrap="square">
                <a:spAutoFit/>
              </a:bodyPr>
              <a:lstStyle/>
              <a:p>
                <a:r>
                  <a:rPr lang="en-US" altLang="ja-JP" sz="3600" dirty="0"/>
                  <a:t>3.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𝑒</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𝜇</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𝑒</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𝜇</m:t>
                        </m:r>
                      </m:sub>
                    </m:sSub>
                    <m:r>
                      <a:rPr lang="en-US" altLang="ja-JP" sz="3600" i="1">
                        <a:latin typeface="Cambria Math" panose="02040503050406030204" pitchFamily="18" charset="0"/>
                      </a:rPr>
                      <m:t>𝑍h</m:t>
                    </m:r>
                  </m:oMath>
                </a14:m>
                <a:endParaRPr lang="en-US" altLang="ja-JP" sz="3600" dirty="0"/>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90895"/>
              </a:xfrm>
              <a:prstGeom prst="rect">
                <a:avLst/>
              </a:prstGeom>
              <a:blipFill>
                <a:blip r:embed="rId5"/>
                <a:stretch>
                  <a:fillRect l="-3119" t="-10714" b="-26786"/>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7" name="テキスト ボックス 6">
                <a:extLst>
                  <a:ext uri="{FF2B5EF4-FFF2-40B4-BE49-F238E27FC236}">
                    <a16:creationId xmlns:a16="http://schemas.microsoft.com/office/drawing/2014/main" id="{3428E527-8D1B-ECF1-EA5C-2B535DD859F4}"/>
                  </a:ext>
                </a:extLst>
              </p:cNvPr>
              <p:cNvSpPr txBox="1"/>
              <p:nvPr/>
            </p:nvSpPr>
            <p:spPr>
              <a:xfrm>
                <a:off x="296863" y="1166842"/>
                <a:ext cx="4931120" cy="6001643"/>
              </a:xfrm>
              <a:prstGeom prst="rect">
                <a:avLst/>
              </a:prstGeom>
              <a:noFill/>
            </p:spPr>
            <p:txBody>
              <a:bodyPr wrap="square">
                <a:spAutoFit/>
              </a:bodyPr>
              <a:lstStyle/>
              <a:p>
                <a:r>
                  <a:rPr lang="en-US" altLang="ja-JP" sz="2000" u="dotted" dirty="0">
                    <a:solidFill>
                      <a:prstClr val="black"/>
                    </a:solidFill>
                    <a:ea typeface="游ゴシック" panose="020B0400000000000000" pitchFamily="50" charset="-128"/>
                  </a:rPr>
                  <a:t>U gauge</a:t>
                </a:r>
                <a:r>
                  <a:rPr lang="en-US" altLang="ja-JP" sz="2000" dirty="0"/>
                  <a:t>: </a:t>
                </a:r>
              </a:p>
              <a:p>
                <a:r>
                  <a:rPr lang="ja-JP" altLang="en-US" sz="2000"/>
                  <a:t>　・</a:t>
                </a:r>
                <a:r>
                  <a:rPr lang="en-US" altLang="ja-JP" sz="2000" dirty="0"/>
                  <a:t>No clue for the physical distribution </a:t>
                </a:r>
              </a:p>
              <a:p>
                <a:r>
                  <a:rPr lang="ja-JP" altLang="en-US" sz="2000"/>
                  <a:t>　　</a:t>
                </a:r>
                <a:r>
                  <a:rPr lang="en-US" altLang="ja-JP" sz="2000" dirty="0"/>
                  <a:t>from</a:t>
                </a:r>
                <a:r>
                  <a:rPr lang="ja-JP" altLang="en-US" sz="2000"/>
                  <a:t> </a:t>
                </a:r>
                <a:r>
                  <a:rPr lang="en-US" altLang="ja-JP" sz="2000" dirty="0"/>
                  <a:t>each contribution.</a:t>
                </a:r>
              </a:p>
              <a:p>
                <a:endParaRPr lang="en-US" altLang="ja-JP" sz="2000" dirty="0"/>
              </a:p>
              <a:p>
                <a:r>
                  <a:rPr lang="en-US" altLang="ja-JP" sz="2000" u="dash" dirty="0">
                    <a:solidFill>
                      <a:prstClr val="black"/>
                    </a:solidFill>
                    <a:ea typeface="游ゴシック" panose="020B0400000000000000" pitchFamily="50" charset="-128"/>
                  </a:rPr>
                  <a:t>FD gauge</a:t>
                </a:r>
                <a:r>
                  <a:rPr lang="en-US" altLang="ja-JP" sz="2000" dirty="0"/>
                  <a:t> :</a:t>
                </a:r>
              </a:p>
              <a:p>
                <a:r>
                  <a:rPr lang="ja-JP" altLang="en-US" sz="2000"/>
                  <a:t>　・</a:t>
                </a:r>
                <a14:m>
                  <m:oMath xmlns:m="http://schemas.openxmlformats.org/officeDocument/2006/math">
                    <m:r>
                      <a:rPr lang="en-US" altLang="ja-JP" sz="2000" smtClean="0">
                        <a:solidFill>
                          <a:srgbClr val="FF0000"/>
                        </a:solidFill>
                        <a:latin typeface="Cambria Math" panose="02040503050406030204" pitchFamily="18" charset="0"/>
                      </a:rPr>
                      <m:t>(</m:t>
                    </m:r>
                    <m:r>
                      <m:rPr>
                        <m:sty m:val="p"/>
                      </m:rPr>
                      <a:rPr lang="en-US" altLang="ja-JP" sz="2000" smtClean="0">
                        <a:solidFill>
                          <a:srgbClr val="FF0000"/>
                        </a:solidFill>
                        <a:latin typeface="Cambria Math" panose="02040503050406030204" pitchFamily="18" charset="0"/>
                      </a:rPr>
                      <m:t>a</m:t>
                    </m:r>
                    <m:r>
                      <a:rPr lang="en-US" altLang="ja-JP" sz="2000" smtClean="0">
                        <a:solidFill>
                          <a:srgbClr val="FF0000"/>
                        </a:solidFill>
                        <a:latin typeface="Cambria Math" panose="02040503050406030204" pitchFamily="18" charset="0"/>
                      </a:rPr>
                      <m:t>)</m:t>
                    </m:r>
                  </m:oMath>
                </a14:m>
                <a:r>
                  <a:rPr lang="en-US" altLang="ja-JP" sz="2000" dirty="0"/>
                  <a:t> : Central region,</a:t>
                </a:r>
              </a:p>
              <a:p>
                <a:endParaRPr lang="en-US" altLang="ja-JP" sz="2000" dirty="0"/>
              </a:p>
              <a:p>
                <a:endParaRPr lang="en-US" altLang="ja-JP" sz="2000" dirty="0"/>
              </a:p>
              <a:p>
                <a:endParaRPr lang="en-US" altLang="ja-JP" sz="2000" dirty="0"/>
              </a:p>
              <a:p>
                <a:r>
                  <a:rPr lang="ja-JP" altLang="en-US" sz="2000">
                    <a:solidFill>
                      <a:srgbClr val="00B050"/>
                    </a:solidFill>
                    <a:ea typeface="游ゴシック" panose="020B0400000000000000" pitchFamily="50" charset="-128"/>
                  </a:rPr>
                  <a:t>　　</a:t>
                </a:r>
                <a:endParaRPr lang="en-US" altLang="ja-JP" sz="2000" dirty="0">
                  <a:solidFill>
                    <a:srgbClr val="00B050"/>
                  </a:solidFill>
                  <a:ea typeface="游ゴシック" panose="020B0400000000000000" pitchFamily="50" charset="-128"/>
                </a:endParaRPr>
              </a:p>
              <a:p>
                <a:endParaRPr lang="en-US" altLang="ja-JP" sz="2000" i="1" dirty="0">
                  <a:solidFill>
                    <a:srgbClr val="00B050"/>
                  </a:solidFill>
                  <a:latin typeface="Cambria Math" panose="02040503050406030204" pitchFamily="18" charset="0"/>
                  <a:ea typeface="游ゴシック" panose="020B0400000000000000" pitchFamily="50" charset="-128"/>
                </a:endParaRPr>
              </a:p>
              <a:p>
                <a:r>
                  <a:rPr lang="ja-JP" altLang="en-US" sz="2000" i="1" dirty="0">
                    <a:solidFill>
                      <a:srgbClr val="00B050"/>
                    </a:solidFill>
                    <a:latin typeface="Cambria Math" panose="02040503050406030204" pitchFamily="18" charset="0"/>
                    <a:ea typeface="游ゴシック" panose="020B0400000000000000" pitchFamily="50" charset="-128"/>
                  </a:rPr>
                  <a:t>　　</a:t>
                </a:r>
                <a14:m>
                  <m:oMath xmlns:m="http://schemas.openxmlformats.org/officeDocument/2006/math">
                    <m:d>
                      <m:dPr>
                        <m:ctrlPr>
                          <a:rPr lang="en-US" altLang="ja-JP" sz="2000" i="1">
                            <a:solidFill>
                              <a:srgbClr val="00B050"/>
                            </a:solidFill>
                            <a:latin typeface="Cambria Math" panose="02040503050406030204" pitchFamily="18" charset="0"/>
                            <a:ea typeface="游ゴシック" panose="020B0400000000000000" pitchFamily="50" charset="-128"/>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a:rPr lang="en-US" altLang="ja-JP" sz="2000" b="0" i="1" smtClean="0">
                        <a:solidFill>
                          <a:srgbClr val="00B050"/>
                        </a:solidFill>
                        <a:latin typeface="Cambria Math" panose="02040503050406030204" pitchFamily="18" charset="0"/>
                        <a:ea typeface="游ゴシック" panose="020B0400000000000000" pitchFamily="50" charset="-128"/>
                      </a:rPr>
                      <m:t> </m:t>
                    </m:r>
                  </m:oMath>
                </a14:m>
                <a:r>
                  <a:rPr lang="en-US" altLang="ja-JP" sz="2000" dirty="0"/>
                  <a:t>: Forward scattering,</a:t>
                </a:r>
              </a:p>
              <a:p>
                <a:endParaRPr lang="en-US" altLang="ja-JP" sz="2000" dirty="0"/>
              </a:p>
              <a:p>
                <a:endParaRPr lang="en-US" altLang="ja-JP" sz="2000" dirty="0"/>
              </a:p>
              <a:p>
                <a:endParaRPr lang="en-US" altLang="ja-JP" sz="2000" dirty="0"/>
              </a:p>
              <a:p>
                <a:endParaRPr lang="en-US" altLang="ja-JP" sz="2000" dirty="0"/>
              </a:p>
              <a:p>
                <a:endParaRPr lang="en-US" altLang="ja-JP" sz="2000" dirty="0"/>
              </a:p>
              <a:p>
                <a:r>
                  <a:rPr lang="ja-JP" altLang="en-US" sz="2000" dirty="0">
                    <a:solidFill>
                      <a:srgbClr val="0070C0"/>
                    </a:solidFill>
                    <a:ea typeface="游ゴシック" panose="020B0400000000000000" pitchFamily="50" charset="-128"/>
                  </a:rPr>
                  <a:t>　　</a:t>
                </a:r>
                <a14:m>
                  <m:oMath xmlns:m="http://schemas.openxmlformats.org/officeDocument/2006/math">
                    <m:d>
                      <m:dPr>
                        <m:ctrlPr>
                          <a:rPr lang="en-US" altLang="ja-JP" sz="2000" i="1">
                            <a:solidFill>
                              <a:srgbClr val="0070C0"/>
                            </a:solidFill>
                            <a:latin typeface="Cambria Math" panose="02040503050406030204" pitchFamily="18" charset="0"/>
                            <a:ea typeface="游ゴシック" panose="020B0400000000000000" pitchFamily="50" charset="-128"/>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r>
                      <a:rPr lang="en-US" altLang="ja-JP" sz="2000" b="0" i="1" smtClean="0">
                        <a:solidFill>
                          <a:srgbClr val="0070C0"/>
                        </a:solidFill>
                        <a:latin typeface="Cambria Math" panose="02040503050406030204" pitchFamily="18" charset="0"/>
                        <a:ea typeface="游ゴシック" panose="020B0400000000000000" pitchFamily="50" charset="-128"/>
                      </a:rPr>
                      <m:t> </m:t>
                    </m:r>
                  </m:oMath>
                </a14:m>
                <a:r>
                  <a:rPr lang="en-US" altLang="ja-JP" sz="2000" dirty="0"/>
                  <a:t>: Backward scattering. </a:t>
                </a:r>
              </a:p>
              <a:p>
                <a:r>
                  <a:rPr lang="ja-JP" altLang="en-US" sz="2400"/>
                  <a:t>　　　　</a:t>
                </a:r>
                <a:endParaRPr lang="en-US" altLang="ja-JP" sz="2400" dirty="0"/>
              </a:p>
            </p:txBody>
          </p:sp>
        </mc:Choice>
        <mc:Fallback>
          <p:sp>
            <p:nvSpPr>
              <p:cNvPr id="7" name="テキスト ボックス 6">
                <a:extLst>
                  <a:ext uri="{FF2B5EF4-FFF2-40B4-BE49-F238E27FC236}">
                    <a16:creationId xmlns:a16="http://schemas.microsoft.com/office/drawing/2014/main" id="{3428E527-8D1B-ECF1-EA5C-2B535DD859F4}"/>
                  </a:ext>
                </a:extLst>
              </p:cNvPr>
              <p:cNvSpPr txBox="1">
                <a:spLocks noRot="1" noChangeAspect="1" noMove="1" noResize="1" noEditPoints="1" noAdjustHandles="1" noChangeArrowheads="1" noChangeShapeType="1" noTextEdit="1"/>
              </p:cNvSpPr>
              <p:nvPr/>
            </p:nvSpPr>
            <p:spPr>
              <a:xfrm>
                <a:off x="296863" y="1166842"/>
                <a:ext cx="4931120" cy="6001643"/>
              </a:xfrm>
              <a:prstGeom prst="rect">
                <a:avLst/>
              </a:prstGeom>
              <a:blipFill>
                <a:blip r:embed="rId6"/>
                <a:stretch>
                  <a:fillRect l="-1285" t="-422" r="-1542"/>
                </a:stretch>
              </a:blipFill>
            </p:spPr>
            <p:txBody>
              <a:bodyPr/>
              <a:lstStyle/>
              <a:p>
                <a:r>
                  <a:rPr lang="ja-JP" altLang="en-US">
                    <a:noFill/>
                  </a:rPr>
                  <a:t> </a:t>
                </a:r>
              </a:p>
            </p:txBody>
          </p:sp>
        </mc:Fallback>
      </mc:AlternateContent>
      <p:sp>
        <p:nvSpPr>
          <p:cNvPr id="8" name="四角形: 角を丸くする 46">
            <a:extLst>
              <a:ext uri="{FF2B5EF4-FFF2-40B4-BE49-F238E27FC236}">
                <a16:creationId xmlns:a16="http://schemas.microsoft.com/office/drawing/2014/main" id="{948B4074-3F25-05F7-08F2-7E9921105933}"/>
              </a:ext>
            </a:extLst>
          </p:cNvPr>
          <p:cNvSpPr/>
          <p:nvPr/>
        </p:nvSpPr>
        <p:spPr>
          <a:xfrm>
            <a:off x="185768" y="1125410"/>
            <a:ext cx="6148296" cy="1002962"/>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46">
            <a:extLst>
              <a:ext uri="{FF2B5EF4-FFF2-40B4-BE49-F238E27FC236}">
                <a16:creationId xmlns:a16="http://schemas.microsoft.com/office/drawing/2014/main" id="{037C25AC-1825-5D35-F42B-85C480FC6730}"/>
              </a:ext>
            </a:extLst>
          </p:cNvPr>
          <p:cNvSpPr/>
          <p:nvPr/>
        </p:nvSpPr>
        <p:spPr>
          <a:xfrm>
            <a:off x="185768" y="2312893"/>
            <a:ext cx="6148296" cy="4428565"/>
          </a:xfrm>
          <a:prstGeom prst="roundRect">
            <a:avLst>
              <a:gd name="adj" fmla="val 3259"/>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a:extLst>
              <a:ext uri="{FF2B5EF4-FFF2-40B4-BE49-F238E27FC236}">
                <a16:creationId xmlns:a16="http://schemas.microsoft.com/office/drawing/2014/main" id="{4D2F37AC-DEB8-A4F7-511C-320E4D394C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53450" y="126097"/>
            <a:ext cx="5682476" cy="5682476"/>
          </a:xfrm>
          <a:prstGeom prst="rect">
            <a:avLst/>
          </a:prstGeom>
        </p:spPr>
      </p:pic>
      <p:sp>
        <p:nvSpPr>
          <p:cNvPr id="4" name="テキスト ボックス 3">
            <a:extLst>
              <a:ext uri="{FF2B5EF4-FFF2-40B4-BE49-F238E27FC236}">
                <a16:creationId xmlns:a16="http://schemas.microsoft.com/office/drawing/2014/main" id="{7CFFA5D6-310A-C883-DAF8-E36E404BD5C8}"/>
              </a:ext>
            </a:extLst>
          </p:cNvPr>
          <p:cNvSpPr txBox="1"/>
          <p:nvPr/>
        </p:nvSpPr>
        <p:spPr>
          <a:xfrm>
            <a:off x="6519832" y="5808573"/>
            <a:ext cx="5672168" cy="923330"/>
          </a:xfrm>
          <a:prstGeom prst="rect">
            <a:avLst/>
          </a:prstGeom>
          <a:noFill/>
        </p:spPr>
        <p:txBody>
          <a:bodyPr wrap="square">
            <a:spAutoFit/>
          </a:bodyPr>
          <a:lstStyle/>
          <a:p>
            <a:r>
              <a:rPr lang="en" altLang="ja-JP" sz="1800" b="0" i="0" u="none" strike="noStrike" dirty="0">
                <a:solidFill>
                  <a:srgbClr val="000000"/>
                </a:solidFill>
                <a:effectLst/>
                <a:latin typeface="+mn-ea"/>
              </a:rPr>
              <a:t>In the FD gauge, </a:t>
            </a:r>
          </a:p>
          <a:p>
            <a:r>
              <a:rPr lang="en" altLang="ja-JP" sz="1800" dirty="0">
                <a:solidFill>
                  <a:srgbClr val="000000"/>
                </a:solidFill>
                <a:latin typeface="+mn-ea"/>
              </a:rPr>
              <a:t>The behavior of each group shows good agreement with our expectation.</a:t>
            </a:r>
            <a:endParaRPr lang="en-US" altLang="ja-JP" sz="1800" dirty="0">
              <a:latin typeface="+mn-ea"/>
            </a:endParaRPr>
          </a:p>
        </p:txBody>
      </p:sp>
      <p:pic>
        <p:nvPicPr>
          <p:cNvPr id="3" name="図 2" descr="ダイアグラム&#10;&#10;自動的に生成された説明">
            <a:extLst>
              <a:ext uri="{FF2B5EF4-FFF2-40B4-BE49-F238E27FC236}">
                <a16:creationId xmlns:a16="http://schemas.microsoft.com/office/drawing/2014/main" id="{186B7C3A-85D0-833E-5975-BA9FD8E70F21}"/>
              </a:ext>
            </a:extLst>
          </p:cNvPr>
          <p:cNvPicPr>
            <a:picLocks noChangeAspect="1"/>
          </p:cNvPicPr>
          <p:nvPr/>
        </p:nvPicPr>
        <p:blipFill rotWithShape="1">
          <a:blip r:embed="rId8">
            <a:extLst>
              <a:ext uri="{28A0092B-C50C-407E-A947-70E740481C1C}">
                <a14:useLocalDpi xmlns:a14="http://schemas.microsoft.com/office/drawing/2010/main" val="0"/>
              </a:ext>
            </a:extLst>
          </a:blip>
          <a:srcRect l="9456" b="58025"/>
          <a:stretch/>
        </p:blipFill>
        <p:spPr>
          <a:xfrm>
            <a:off x="2775412" y="4858407"/>
            <a:ext cx="3299701" cy="1584772"/>
          </a:xfrm>
          <a:prstGeom prst="rect">
            <a:avLst/>
          </a:prstGeom>
        </p:spPr>
      </p:pic>
    </p:spTree>
    <p:extLst>
      <p:ext uri="{BB962C8B-B14F-4D97-AF65-F5344CB8AC3E}">
        <p14:creationId xmlns:p14="http://schemas.microsoft.com/office/powerpoint/2010/main" val="2592161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14</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215302"/>
                <a:ext cx="6100762" cy="690895"/>
              </a:xfrm>
              <a:prstGeom prst="rect">
                <a:avLst/>
              </a:prstGeom>
              <a:noFill/>
            </p:spPr>
            <p:txBody>
              <a:bodyPr wrap="square">
                <a:spAutoFit/>
              </a:bodyPr>
              <a:lstStyle/>
              <a:p>
                <a:r>
                  <a:rPr lang="en-US" altLang="ja-JP" sz="3600" dirty="0"/>
                  <a:t>3.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𝑒</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𝜇</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𝑒</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𝜇</m:t>
                        </m:r>
                      </m:sub>
                    </m:sSub>
                    <m:r>
                      <a:rPr lang="en-US" altLang="ja-JP" sz="3600" i="1">
                        <a:latin typeface="Cambria Math" panose="02040503050406030204" pitchFamily="18" charset="0"/>
                      </a:rPr>
                      <m:t>𝑍h</m:t>
                    </m:r>
                  </m:oMath>
                </a14:m>
                <a:endParaRPr lang="en-US" altLang="ja-JP" sz="3600" dirty="0"/>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215302"/>
                <a:ext cx="6100762" cy="690895"/>
              </a:xfrm>
              <a:prstGeom prst="rect">
                <a:avLst/>
              </a:prstGeom>
              <a:blipFill>
                <a:blip r:embed="rId3"/>
                <a:stretch>
                  <a:fillRect l="-3119" t="-10714" b="-26786"/>
                </a:stretch>
              </a:blipFill>
            </p:spPr>
            <p:txBody>
              <a:bodyPr/>
              <a:lstStyle/>
              <a:p>
                <a:r>
                  <a:rPr lang="ja-JP" altLang="en-US">
                    <a:noFill/>
                  </a:rPr>
                  <a:t> </a:t>
                </a:r>
              </a:p>
            </p:txBody>
          </p:sp>
        </mc:Fallback>
      </mc:AlternateContent>
      <p:sp>
        <p:nvSpPr>
          <p:cNvPr id="12" name="四角形: 角を丸くする 46">
            <a:extLst>
              <a:ext uri="{FF2B5EF4-FFF2-40B4-BE49-F238E27FC236}">
                <a16:creationId xmlns:a16="http://schemas.microsoft.com/office/drawing/2014/main" id="{037C25AC-1825-5D35-F42B-85C480FC6730}"/>
              </a:ext>
            </a:extLst>
          </p:cNvPr>
          <p:cNvSpPr/>
          <p:nvPr/>
        </p:nvSpPr>
        <p:spPr>
          <a:xfrm>
            <a:off x="323243" y="5209893"/>
            <a:ext cx="11545513" cy="1569660"/>
          </a:xfrm>
          <a:prstGeom prst="roundRect">
            <a:avLst>
              <a:gd name="adj" fmla="val 4549"/>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mc:Choice xmlns:a14="http://schemas.microsoft.com/office/drawing/2010/main" Requires="a14">
          <p:sp>
            <p:nvSpPr>
              <p:cNvPr id="15" name="テキスト ボックス 14">
                <a:extLst>
                  <a:ext uri="{FF2B5EF4-FFF2-40B4-BE49-F238E27FC236}">
                    <a16:creationId xmlns:a16="http://schemas.microsoft.com/office/drawing/2014/main" id="{3327FACD-FBC2-C607-B823-F6E7B124766C}"/>
                  </a:ext>
                </a:extLst>
              </p:cNvPr>
              <p:cNvSpPr txBox="1"/>
              <p:nvPr/>
            </p:nvSpPr>
            <p:spPr>
              <a:xfrm>
                <a:off x="323243" y="5249117"/>
                <a:ext cx="11545513" cy="1569660"/>
              </a:xfrm>
              <a:prstGeom prst="rect">
                <a:avLst/>
              </a:prstGeom>
              <a:noFill/>
            </p:spPr>
            <p:txBody>
              <a:bodyPr wrap="square">
                <a:spAutoFit/>
              </a:bodyPr>
              <a:lstStyle/>
              <a:p>
                <a:r>
                  <a:rPr lang="en-US" altLang="ja-JP" sz="1600" dirty="0"/>
                  <a:t>In </a:t>
                </a:r>
                <a14:m>
                  <m:oMath xmlns:m="http://schemas.openxmlformats.org/officeDocument/2006/math">
                    <m:r>
                      <a:rPr lang="en-US" altLang="ja-JP" sz="1600" i="1" dirty="0" smtClean="0">
                        <a:latin typeface="Cambria Math" panose="02040503050406030204" pitchFamily="18" charset="0"/>
                      </a:rPr>
                      <m:t>𝑦</m:t>
                    </m:r>
                    <m:r>
                      <a:rPr lang="en-US" altLang="ja-JP" sz="1600" i="1" dirty="0" smtClean="0">
                        <a:latin typeface="Cambria Math" panose="02040503050406030204" pitchFamily="18" charset="0"/>
                      </a:rPr>
                      <m:t>(</m:t>
                    </m:r>
                    <m:r>
                      <a:rPr lang="en-US" altLang="ja-JP" sz="1600" i="1" dirty="0" smtClean="0">
                        <a:latin typeface="Cambria Math" panose="02040503050406030204" pitchFamily="18" charset="0"/>
                      </a:rPr>
                      <m:t>h</m:t>
                    </m:r>
                    <m:r>
                      <a:rPr lang="en-US" altLang="ja-JP" sz="1600" i="1" dirty="0" smtClean="0">
                        <a:latin typeface="Cambria Math" panose="02040503050406030204" pitchFamily="18" charset="0"/>
                      </a:rPr>
                      <m:t>)</m:t>
                    </m:r>
                  </m:oMath>
                </a14:m>
                <a:r>
                  <a:rPr lang="en-US" altLang="ja-JP" sz="1600" dirty="0"/>
                  <a:t>,</a:t>
                </a:r>
              </a:p>
              <a:p>
                <a:r>
                  <a:rPr lang="ja-JP" altLang="en-US" sz="1600"/>
                  <a:t>・</a:t>
                </a:r>
                <a:r>
                  <a:rPr lang="en" altLang="ja-JP" sz="1600" dirty="0"/>
                  <a:t>The </a:t>
                </a:r>
                <a14:m>
                  <m:oMath xmlns:m="http://schemas.openxmlformats.org/officeDocument/2006/math">
                    <m:r>
                      <a:rPr lang="en-US" altLang="ja-JP" sz="1600" i="1" dirty="0" smtClean="0">
                        <a:latin typeface="Cambria Math" panose="02040503050406030204" pitchFamily="18" charset="0"/>
                      </a:rPr>
                      <m:t>𝑦</m:t>
                    </m:r>
                    <m:r>
                      <a:rPr lang="en-US" altLang="ja-JP" sz="1600" i="1" dirty="0" smtClean="0">
                        <a:latin typeface="Cambria Math" panose="02040503050406030204" pitchFamily="18" charset="0"/>
                      </a:rPr>
                      <m:t>(</m:t>
                    </m:r>
                    <m:r>
                      <a:rPr lang="en-US" altLang="ja-JP" sz="1600" i="1" dirty="0" smtClean="0">
                        <a:latin typeface="Cambria Math" panose="02040503050406030204" pitchFamily="18" charset="0"/>
                      </a:rPr>
                      <m:t>h</m:t>
                    </m:r>
                    <m:r>
                      <a:rPr lang="en-US" altLang="ja-JP" sz="1600" i="1" dirty="0" smtClean="0">
                        <a:latin typeface="Cambria Math" panose="02040503050406030204" pitchFamily="18" charset="0"/>
                      </a:rPr>
                      <m:t>)</m:t>
                    </m:r>
                  </m:oMath>
                </a14:m>
                <a:r>
                  <a:rPr lang="en" altLang="ja-JP" sz="1600" dirty="0"/>
                  <a:t> distributed in central region.   </a:t>
                </a:r>
              </a:p>
              <a:p>
                <a:r>
                  <a:rPr lang="ja-JP" altLang="en-US" sz="1600"/>
                  <a:t>　　→</a:t>
                </a:r>
                <a:r>
                  <a:rPr lang="en" altLang="ja-JP" sz="1600" dirty="0"/>
                  <a:t>It does not receive collinear enhancement and thus tends to be emitted more </a:t>
                </a:r>
                <a:r>
                  <a:rPr lang="en" altLang="ja-JP" sz="1600" dirty="0" err="1"/>
                  <a:t>isotropically</a:t>
                </a:r>
                <a:r>
                  <a:rPr lang="en" altLang="ja-JP" sz="1600" dirty="0"/>
                  <a:t>, </a:t>
                </a:r>
              </a:p>
              <a:p>
                <a:r>
                  <a:rPr lang="ja-JP" altLang="en-US" sz="1600"/>
                  <a:t>　　</a:t>
                </a:r>
                <a:r>
                  <a:rPr lang="ja-JP" altLang="en-US" sz="1600" dirty="0"/>
                  <a:t>　</a:t>
                </a:r>
                <a:r>
                  <a:rPr lang="en" altLang="ja-JP" sz="1600" dirty="0"/>
                  <a:t>the Higgs is often produced as part of </a:t>
                </a:r>
                <a14:m>
                  <m:oMath xmlns:m="http://schemas.openxmlformats.org/officeDocument/2006/math">
                    <m:r>
                      <a:rPr lang="en" altLang="ja-JP" sz="1600" i="1" dirty="0" smtClean="0">
                        <a:latin typeface="Cambria Math" panose="02040503050406030204" pitchFamily="18" charset="0"/>
                      </a:rPr>
                      <m:t>𝑊𝑊</m:t>
                    </m:r>
                  </m:oMath>
                </a14:m>
                <a:r>
                  <a:rPr lang="en" altLang="ja-JP" sz="1600" dirty="0"/>
                  <a:t> fusion or </a:t>
                </a:r>
                <a14:m>
                  <m:oMath xmlns:m="http://schemas.openxmlformats.org/officeDocument/2006/math">
                    <m:r>
                      <a:rPr lang="en" altLang="ja-JP" sz="1600" i="1" dirty="0" smtClean="0">
                        <a:latin typeface="Cambria Math" panose="02040503050406030204" pitchFamily="18" charset="0"/>
                      </a:rPr>
                      <m:t>𝑍h</m:t>
                    </m:r>
                  </m:oMath>
                </a14:m>
                <a:r>
                  <a:rPr lang="en" altLang="ja-JP" sz="1600" dirty="0"/>
                  <a:t> system. </a:t>
                </a:r>
              </a:p>
              <a:p>
                <a:r>
                  <a:rPr lang="ja-JP" altLang="en-US" sz="1600"/>
                  <a:t>・</a:t>
                </a:r>
                <a:r>
                  <a:rPr lang="en" altLang="ja-JP" sz="1600" dirty="0"/>
                  <a:t>(b) and (c) are swapped</a:t>
                </a:r>
                <a:r>
                  <a:rPr lang="en-US" altLang="ja-JP" sz="1600" dirty="0"/>
                  <a:t>.</a:t>
                </a:r>
                <a:endParaRPr lang="en" altLang="ja-JP" sz="1600" dirty="0"/>
              </a:p>
              <a:p>
                <a:r>
                  <a:rPr lang="ja-JP" altLang="en-US" sz="1600"/>
                  <a:t>　　→</a:t>
                </a:r>
                <a:r>
                  <a:rPr lang="en" altLang="ja-JP" sz="1600" dirty="0"/>
                  <a:t> The boost effect.</a:t>
                </a:r>
              </a:p>
            </p:txBody>
          </p:sp>
        </mc:Choice>
        <mc:Fallback>
          <p:sp>
            <p:nvSpPr>
              <p:cNvPr id="15" name="テキスト ボックス 14">
                <a:extLst>
                  <a:ext uri="{FF2B5EF4-FFF2-40B4-BE49-F238E27FC236}">
                    <a16:creationId xmlns:a16="http://schemas.microsoft.com/office/drawing/2014/main" id="{3327FACD-FBC2-C607-B823-F6E7B124766C}"/>
                  </a:ext>
                </a:extLst>
              </p:cNvPr>
              <p:cNvSpPr txBox="1">
                <a:spLocks noRot="1" noChangeAspect="1" noMove="1" noResize="1" noEditPoints="1" noAdjustHandles="1" noChangeArrowheads="1" noChangeShapeType="1" noTextEdit="1"/>
              </p:cNvSpPr>
              <p:nvPr/>
            </p:nvSpPr>
            <p:spPr>
              <a:xfrm>
                <a:off x="323243" y="5249117"/>
                <a:ext cx="11545513" cy="1569660"/>
              </a:xfrm>
              <a:prstGeom prst="rect">
                <a:avLst/>
              </a:prstGeom>
              <a:blipFill>
                <a:blip r:embed="rId4"/>
                <a:stretch>
                  <a:fillRect l="-220" t="-1600" b="-4000"/>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D2F9C94A-ECDF-578A-1EDB-78D73B0B9EC8}"/>
              </a:ext>
            </a:extLst>
          </p:cNvPr>
          <p:cNvPicPr>
            <a:picLocks noChangeAspect="1"/>
          </p:cNvPicPr>
          <p:nvPr/>
        </p:nvPicPr>
        <p:blipFill rotWithShape="1">
          <a:blip r:embed="rId5">
            <a:extLst>
              <a:ext uri="{28A0092B-C50C-407E-A947-70E740481C1C}">
                <a14:useLocalDpi xmlns:a14="http://schemas.microsoft.com/office/drawing/2010/main" val="0"/>
              </a:ext>
            </a:extLst>
          </a:blip>
          <a:srcRect l="2015" t="2230" r="1825" b="1609"/>
          <a:stretch/>
        </p:blipFill>
        <p:spPr>
          <a:xfrm>
            <a:off x="6651812" y="906197"/>
            <a:ext cx="4267200" cy="4267200"/>
          </a:xfrm>
          <a:prstGeom prst="rect">
            <a:avLst/>
          </a:prstGeom>
        </p:spPr>
      </p:pic>
      <p:pic>
        <p:nvPicPr>
          <p:cNvPr id="5" name="図 4">
            <a:extLst>
              <a:ext uri="{FF2B5EF4-FFF2-40B4-BE49-F238E27FC236}">
                <a16:creationId xmlns:a16="http://schemas.microsoft.com/office/drawing/2014/main" id="{0254C023-6472-03F3-8A90-1F328FE7ABCC}"/>
              </a:ext>
            </a:extLst>
          </p:cNvPr>
          <p:cNvPicPr>
            <a:picLocks noChangeAspect="1"/>
          </p:cNvPicPr>
          <p:nvPr/>
        </p:nvPicPr>
        <p:blipFill rotWithShape="1">
          <a:blip r:embed="rId6">
            <a:extLst>
              <a:ext uri="{28A0092B-C50C-407E-A947-70E740481C1C}">
                <a14:useLocalDpi xmlns:a14="http://schemas.microsoft.com/office/drawing/2010/main" val="0"/>
              </a:ext>
            </a:extLst>
          </a:blip>
          <a:srcRect l="2122" t="2219" r="2210" b="2114"/>
          <a:stretch/>
        </p:blipFill>
        <p:spPr>
          <a:xfrm>
            <a:off x="1021977" y="906197"/>
            <a:ext cx="4267200" cy="4267200"/>
          </a:xfrm>
          <a:prstGeom prst="rect">
            <a:avLst/>
          </a:prstGeom>
        </p:spPr>
      </p:pic>
    </p:spTree>
    <p:extLst>
      <p:ext uri="{BB962C8B-B14F-4D97-AF65-F5344CB8AC3E}">
        <p14:creationId xmlns:p14="http://schemas.microsoft.com/office/powerpoint/2010/main" val="512873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B2FC1C-1AC2-9366-B123-B1983E266F24}"/>
              </a:ext>
            </a:extLst>
          </p:cNvPr>
          <p:cNvSpPr>
            <a:spLocks noGrp="1"/>
          </p:cNvSpPr>
          <p:nvPr>
            <p:ph type="sldNum" sz="quarter" idx="12"/>
          </p:nvPr>
        </p:nvSpPr>
        <p:spPr/>
        <p:txBody>
          <a:bodyPr/>
          <a:lstStyle/>
          <a:p>
            <a:fld id="{82113734-6896-D748-978C-18BD12C2A9B2}" type="slidenum">
              <a:rPr kumimoji="1" lang="ja-JP" altLang="en-US" smtClean="0"/>
              <a:t>15</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F269DDE-E6DF-41B6-9246-8C439A2664E8}"/>
                  </a:ext>
                </a:extLst>
              </p:cNvPr>
              <p:cNvSpPr txBox="1"/>
              <p:nvPr/>
            </p:nvSpPr>
            <p:spPr>
              <a:xfrm>
                <a:off x="446314" y="1905506"/>
                <a:ext cx="6604322" cy="3046988"/>
              </a:xfrm>
              <a:prstGeom prst="rect">
                <a:avLst/>
              </a:prstGeom>
              <a:noFill/>
            </p:spPr>
            <p:txBody>
              <a:bodyPr wrap="square">
                <a:spAutoFit/>
              </a:bodyPr>
              <a:lstStyle/>
              <a:p>
                <a:r>
                  <a:rPr lang="en-US" altLang="ja-JP" sz="4800" dirty="0">
                    <a:solidFill>
                      <a:schemeClr val="bg2"/>
                    </a:solidFill>
                  </a:rPr>
                  <a:t>1. I</a:t>
                </a:r>
                <a:r>
                  <a:rPr kumimoji="1" lang="en-US" altLang="ja-JP" sz="4800" dirty="0">
                    <a:solidFill>
                      <a:schemeClr val="bg2"/>
                    </a:solidFill>
                  </a:rPr>
                  <a:t>ntroduction</a:t>
                </a:r>
              </a:p>
              <a:p>
                <a:r>
                  <a:rPr lang="en-US" altLang="ja-JP" sz="4800" dirty="0">
                    <a:solidFill>
                      <a:schemeClr val="bg2"/>
                    </a:solidFill>
                  </a:rPr>
                  <a:t>2. </a:t>
                </a:r>
                <a14:m>
                  <m:oMath xmlns:m="http://schemas.openxmlformats.org/officeDocument/2006/math">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r>
                      <a:rPr kumimoji="1" lang="en-US" altLang="ja-JP" sz="4800" b="0" i="1" smtClean="0">
                        <a:solidFill>
                          <a:schemeClr val="bg2"/>
                        </a:solidFill>
                        <a:latin typeface="Cambria Math" panose="02040503050406030204" pitchFamily="18" charset="0"/>
                      </a:rPr>
                      <m:t>→</m:t>
                    </m:r>
                    <m:sSub>
                      <m:sSubPr>
                        <m:ctrlPr>
                          <a:rPr kumimoji="1" lang="en-US" altLang="ja-JP" sz="4800" b="0" i="1" smtClean="0">
                            <a:solidFill>
                              <a:schemeClr val="bg2"/>
                            </a:solidFill>
                            <a:latin typeface="Cambria Math" panose="02040503050406030204" pitchFamily="18" charset="0"/>
                          </a:rPr>
                        </m:ctrlPr>
                      </m:sSubPr>
                      <m:e>
                        <m:r>
                          <a:rPr kumimoji="1" lang="en-US" altLang="ja-JP" sz="4800" b="0" i="1" smtClean="0">
                            <a:solidFill>
                              <a:schemeClr val="bg2"/>
                            </a:solidFill>
                            <a:latin typeface="Cambria Math" panose="02040503050406030204" pitchFamily="18" charset="0"/>
                          </a:rPr>
                          <m:t>𝜈</m:t>
                        </m:r>
                      </m:e>
                      <m:sub>
                        <m:r>
                          <a:rPr kumimoji="1" lang="en-US" altLang="ja-JP" sz="4800" b="0" i="1" smtClean="0">
                            <a:solidFill>
                              <a:schemeClr val="bg2"/>
                            </a:solidFill>
                            <a:latin typeface="Cambria Math" panose="02040503050406030204" pitchFamily="18" charset="0"/>
                          </a:rPr>
                          <m:t>𝑙</m:t>
                        </m:r>
                      </m:sub>
                    </m:sSub>
                    <m:sSub>
                      <m:sSubPr>
                        <m:ctrlPr>
                          <a:rPr kumimoji="1" lang="en-US" altLang="ja-JP" sz="4800" b="0" i="1" smtClean="0">
                            <a:solidFill>
                              <a:schemeClr val="bg2"/>
                            </a:solidFill>
                            <a:latin typeface="Cambria Math" panose="02040503050406030204" pitchFamily="18" charset="0"/>
                          </a:rPr>
                        </m:ctrlPr>
                      </m:sSubPr>
                      <m:e>
                        <m:acc>
                          <m:accPr>
                            <m:chr m:val="̅"/>
                            <m:ctrlPr>
                              <a:rPr kumimoji="1" lang="en-US" altLang="ja-JP" sz="4800" b="0" i="1" smtClean="0">
                                <a:solidFill>
                                  <a:schemeClr val="bg2"/>
                                </a:solidFill>
                                <a:latin typeface="Cambria Math" panose="02040503050406030204" pitchFamily="18" charset="0"/>
                              </a:rPr>
                            </m:ctrlPr>
                          </m:accPr>
                          <m:e>
                            <m:r>
                              <a:rPr kumimoji="1" lang="en-US" altLang="ja-JP" sz="4800" b="0" i="1" smtClean="0">
                                <a:solidFill>
                                  <a:schemeClr val="bg2"/>
                                </a:solidFill>
                                <a:latin typeface="Cambria Math" panose="02040503050406030204" pitchFamily="18" charset="0"/>
                              </a:rPr>
                              <m:t>𝜈</m:t>
                            </m:r>
                          </m:e>
                        </m:acc>
                      </m:e>
                      <m:sub>
                        <m:r>
                          <a:rPr kumimoji="1" lang="en-US" altLang="ja-JP" sz="4800" b="0" i="1" smtClean="0">
                            <a:solidFill>
                              <a:schemeClr val="bg2"/>
                            </a:solidFill>
                            <a:latin typeface="Cambria Math" panose="02040503050406030204" pitchFamily="18" charset="0"/>
                          </a:rPr>
                          <m:t>𝑙</m:t>
                        </m:r>
                      </m:sub>
                    </m:sSub>
                    <m:r>
                      <a:rPr kumimoji="1" lang="en-US" altLang="ja-JP" sz="4800" b="0" i="1" smtClean="0">
                        <a:solidFill>
                          <a:schemeClr val="bg2"/>
                        </a:solidFill>
                        <a:latin typeface="Cambria Math" panose="02040503050406030204" pitchFamily="18" charset="0"/>
                      </a:rPr>
                      <m:t>𝑍h</m:t>
                    </m:r>
                  </m:oMath>
                </a14:m>
                <a:endParaRPr lang="en-US" altLang="ja-JP" sz="4800" dirty="0">
                  <a:solidFill>
                    <a:schemeClr val="bg2"/>
                  </a:solidFill>
                </a:endParaRPr>
              </a:p>
              <a:p>
                <a:r>
                  <a:rPr lang="en-US" altLang="ja-JP" sz="4800" dirty="0">
                    <a:solidFill>
                      <a:schemeClr val="bg2"/>
                    </a:solidFill>
                  </a:rPr>
                  <a:t>3. FD gauge</a:t>
                </a:r>
              </a:p>
              <a:p>
                <a:r>
                  <a:rPr lang="en-US" altLang="ja-JP" sz="4800" dirty="0"/>
                  <a:t>4</a:t>
                </a:r>
                <a:r>
                  <a:rPr kumimoji="1" lang="en-US" altLang="ja-JP" sz="4800" dirty="0"/>
                  <a:t>. </a:t>
                </a:r>
                <a:r>
                  <a:rPr lang="en-US" altLang="ja-JP" sz="4800" dirty="0"/>
                  <a:t>Summary</a:t>
                </a:r>
                <a:endParaRPr kumimoji="1" lang="en-US" altLang="ja-JP" sz="4800" dirty="0"/>
              </a:p>
            </p:txBody>
          </p:sp>
        </mc:Choice>
        <mc:Fallback xmlns="">
          <p:sp>
            <p:nvSpPr>
              <p:cNvPr id="4" name="テキスト ボックス 3">
                <a:extLst>
                  <a:ext uri="{FF2B5EF4-FFF2-40B4-BE49-F238E27FC236}">
                    <a16:creationId xmlns:a16="http://schemas.microsoft.com/office/drawing/2014/main" id="{2F269DDE-E6DF-41B6-9246-8C439A2664E8}"/>
                  </a:ext>
                </a:extLst>
              </p:cNvPr>
              <p:cNvSpPr txBox="1">
                <a:spLocks noRot="1" noChangeAspect="1" noMove="1" noResize="1" noEditPoints="1" noAdjustHandles="1" noChangeArrowheads="1" noChangeShapeType="1" noTextEdit="1"/>
              </p:cNvSpPr>
              <p:nvPr/>
            </p:nvSpPr>
            <p:spPr>
              <a:xfrm>
                <a:off x="446314" y="1905506"/>
                <a:ext cx="6604322" cy="3046988"/>
              </a:xfrm>
              <a:prstGeom prst="rect">
                <a:avLst/>
              </a:prstGeom>
              <a:blipFill>
                <a:blip r:embed="rId3"/>
                <a:stretch>
                  <a:fillRect l="-4415" t="-5000" b="-10000"/>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273A379D-86C7-F77E-B3F2-7E5B619A245A}"/>
              </a:ext>
            </a:extLst>
          </p:cNvPr>
          <p:cNvSpPr txBox="1"/>
          <p:nvPr/>
        </p:nvSpPr>
        <p:spPr>
          <a:xfrm>
            <a:off x="446314" y="447221"/>
            <a:ext cx="2329484" cy="707886"/>
          </a:xfrm>
          <a:prstGeom prst="rect">
            <a:avLst/>
          </a:prstGeom>
          <a:noFill/>
        </p:spPr>
        <p:txBody>
          <a:bodyPr wrap="none" rtlCol="0">
            <a:spAutoFit/>
          </a:bodyPr>
          <a:lstStyle/>
          <a:p>
            <a:r>
              <a:rPr kumimoji="1" lang="en-US" altLang="ja-JP" sz="4000" dirty="0"/>
              <a:t>Contents</a:t>
            </a:r>
            <a:endParaRPr kumimoji="1" lang="ja-JP" altLang="en-US" sz="4000"/>
          </a:p>
        </p:txBody>
      </p:sp>
      <p:pic>
        <p:nvPicPr>
          <p:cNvPr id="3" name="図 2" descr="テキスト が含まれている画像&#10;&#10;自動的に生成された説明">
            <a:extLst>
              <a:ext uri="{FF2B5EF4-FFF2-40B4-BE49-F238E27FC236}">
                <a16:creationId xmlns:a16="http://schemas.microsoft.com/office/drawing/2014/main" id="{69923FEE-384C-047A-0A4C-22BC951F0502}"/>
              </a:ext>
            </a:extLst>
          </p:cNvPr>
          <p:cNvPicPr>
            <a:picLocks noChangeAspect="1"/>
          </p:cNvPicPr>
          <p:nvPr/>
        </p:nvPicPr>
        <p:blipFill rotWithShape="1">
          <a:blip r:embed="rId4">
            <a:extLst>
              <a:ext uri="{28A0092B-C50C-407E-A947-70E740481C1C}">
                <a14:useLocalDpi xmlns:a14="http://schemas.microsoft.com/office/drawing/2010/main" val="0"/>
              </a:ext>
            </a:extLst>
          </a:blip>
          <a:srcRect l="31083" t="22000" r="30917" b="29833"/>
          <a:stretch/>
        </p:blipFill>
        <p:spPr>
          <a:xfrm>
            <a:off x="7532140" y="841899"/>
            <a:ext cx="2156915" cy="2050489"/>
          </a:xfrm>
          <a:prstGeom prst="rect">
            <a:avLst/>
          </a:prstGeom>
        </p:spPr>
      </p:pic>
      <p:pic>
        <p:nvPicPr>
          <p:cNvPr id="6" name="図 5" descr="ダイアグラム が含まれている画像&#10;&#10;自動的に生成された説明">
            <a:extLst>
              <a:ext uri="{FF2B5EF4-FFF2-40B4-BE49-F238E27FC236}">
                <a16:creationId xmlns:a16="http://schemas.microsoft.com/office/drawing/2014/main" id="{DA91CBCD-5FB8-1877-A019-C58DC019E852}"/>
              </a:ext>
            </a:extLst>
          </p:cNvPr>
          <p:cNvPicPr>
            <a:picLocks noChangeAspect="1"/>
          </p:cNvPicPr>
          <p:nvPr/>
        </p:nvPicPr>
        <p:blipFill rotWithShape="1">
          <a:blip r:embed="rId5">
            <a:extLst>
              <a:ext uri="{28A0092B-C50C-407E-A947-70E740481C1C}">
                <a14:useLocalDpi xmlns:a14="http://schemas.microsoft.com/office/drawing/2010/main" val="0"/>
              </a:ext>
            </a:extLst>
          </a:blip>
          <a:srcRect l="38084" t="34500" r="32041" b="21334"/>
          <a:stretch/>
        </p:blipFill>
        <p:spPr>
          <a:xfrm>
            <a:off x="7728738" y="3942331"/>
            <a:ext cx="1763721" cy="1955588"/>
          </a:xfrm>
          <a:prstGeom prst="rect">
            <a:avLst/>
          </a:prstGeom>
        </p:spPr>
      </p:pic>
      <p:sp>
        <p:nvSpPr>
          <p:cNvPr id="8" name="スライド番号プレースホルダー 1">
            <a:extLst>
              <a:ext uri="{FF2B5EF4-FFF2-40B4-BE49-F238E27FC236}">
                <a16:creationId xmlns:a16="http://schemas.microsoft.com/office/drawing/2014/main" id="{5C3D1332-D9FE-91EC-B097-7296E0343389}"/>
              </a:ext>
            </a:extLst>
          </p:cNvPr>
          <p:cNvSpPr txBox="1">
            <a:spLocks/>
          </p:cNvSpPr>
          <p:nvPr/>
        </p:nvSpPr>
        <p:spPr>
          <a:xfrm>
            <a:off x="8070684" y="1595454"/>
            <a:ext cx="2768377" cy="206879"/>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solidFill>
                <a:prstClr val="black">
                  <a:tint val="75000"/>
                </a:prstClr>
              </a:solidFill>
              <a:latin typeface="游ゴシック" panose="020F0502020204030204"/>
            </a:endParaRPr>
          </a:p>
        </p:txBody>
      </p:sp>
    </p:spTree>
    <p:extLst>
      <p:ext uri="{BB962C8B-B14F-4D97-AF65-F5344CB8AC3E}">
        <p14:creationId xmlns:p14="http://schemas.microsoft.com/office/powerpoint/2010/main" val="3718861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1F6085E-8EEF-5DF4-F657-235EF09973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0389" y="3428999"/>
            <a:ext cx="3347520" cy="3347520"/>
          </a:xfrm>
          <a:prstGeom prst="rect">
            <a:avLst/>
          </a:prstGeom>
        </p:spPr>
      </p:pic>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16</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82079" y="258686"/>
            <a:ext cx="6100762" cy="646331"/>
          </a:xfrm>
          <a:prstGeom prst="rect">
            <a:avLst/>
          </a:prstGeom>
          <a:noFill/>
        </p:spPr>
        <p:txBody>
          <a:bodyPr wrap="square">
            <a:spAutoFit/>
          </a:bodyPr>
          <a:lstStyle/>
          <a:p>
            <a:r>
              <a:rPr lang="en-US" altLang="ja-JP" sz="3600" dirty="0"/>
              <a:t>4</a:t>
            </a:r>
            <a:r>
              <a:rPr kumimoji="1" lang="en-US" altLang="ja-JP" sz="3600" dirty="0"/>
              <a:t>. Summary</a:t>
            </a:r>
            <a:endParaRPr lang="en-US" altLang="ja-JP" sz="3600" dirty="0"/>
          </a:p>
        </p:txBody>
      </p:sp>
      <mc:AlternateContent xmlns:mc="http://schemas.openxmlformats.org/markup-compatibility/2006">
        <mc:Choice xmlns:a14="http://schemas.microsoft.com/office/drawing/2010/main" Requires="a14">
          <p:sp>
            <p:nvSpPr>
              <p:cNvPr id="7" name="テキスト ボックス 6">
                <a:extLst>
                  <a:ext uri="{FF2B5EF4-FFF2-40B4-BE49-F238E27FC236}">
                    <a16:creationId xmlns:a16="http://schemas.microsoft.com/office/drawing/2014/main" id="{3428E527-8D1B-ECF1-EA5C-2B535DD859F4}"/>
                  </a:ext>
                </a:extLst>
              </p:cNvPr>
              <p:cNvSpPr txBox="1"/>
              <p:nvPr/>
            </p:nvSpPr>
            <p:spPr>
              <a:xfrm>
                <a:off x="272052" y="802753"/>
                <a:ext cx="8413559" cy="4708981"/>
              </a:xfrm>
              <a:prstGeom prst="rect">
                <a:avLst/>
              </a:prstGeom>
              <a:noFill/>
            </p:spPr>
            <p:txBody>
              <a:bodyPr wrap="square">
                <a:spAutoFit/>
              </a:bodyPr>
              <a:lstStyle/>
              <a:p>
                <a:r>
                  <a:rPr lang="en-US" altLang="ja-JP" sz="2000" dirty="0"/>
                  <a:t>We studied </a:t>
                </a:r>
                <a14:m>
                  <m:oMath xmlns:m="http://schemas.openxmlformats.org/officeDocument/2006/math">
                    <m:sSup>
                      <m:sSupPr>
                        <m:ctrlPr>
                          <a:rPr lang="en-US" altLang="ja-JP" sz="2000" i="1" dirty="0">
                            <a:latin typeface="Cambria Math" panose="02040503050406030204" pitchFamily="18" charset="0"/>
                          </a:rPr>
                        </m:ctrlPr>
                      </m:sSupPr>
                      <m:e>
                        <m:r>
                          <a:rPr lang="en-US" altLang="ja-JP" sz="2000" i="1" dirty="0">
                            <a:latin typeface="Cambria Math" panose="02040503050406030204" pitchFamily="18" charset="0"/>
                          </a:rPr>
                          <m:t>𝑒</m:t>
                        </m:r>
                      </m:e>
                      <m:sup>
                        <m:r>
                          <a:rPr lang="en-US" altLang="ja-JP" sz="2000" dirty="0">
                            <a:latin typeface="Cambria Math" panose="02040503050406030204" pitchFamily="18" charset="0"/>
                          </a:rPr>
                          <m:t>−</m:t>
                        </m:r>
                      </m:sup>
                    </m:sSup>
                    <m:sSup>
                      <m:sSupPr>
                        <m:ctrlPr>
                          <a:rPr lang="en-US" altLang="ja-JP" sz="2000" i="1" dirty="0">
                            <a:latin typeface="Cambria Math" panose="02040503050406030204" pitchFamily="18" charset="0"/>
                          </a:rPr>
                        </m:ctrlPr>
                      </m:sSupPr>
                      <m:e>
                        <m:r>
                          <a:rPr lang="en-US" altLang="ja-JP" sz="2000" b="0" i="1" dirty="0" smtClean="0">
                            <a:latin typeface="Cambria Math" panose="02040503050406030204" pitchFamily="18" charset="0"/>
                          </a:rPr>
                          <m:t>𝜇</m:t>
                        </m:r>
                      </m:e>
                      <m:sup>
                        <m:r>
                          <a:rPr lang="en-US" altLang="ja-JP" sz="2000" i="1" dirty="0">
                            <a:latin typeface="Cambria Math" panose="02040503050406030204" pitchFamily="18" charset="0"/>
                          </a:rPr>
                          <m:t>+</m:t>
                        </m:r>
                      </m:sup>
                    </m:sSup>
                    <m:r>
                      <a:rPr lang="en-US" altLang="ja-JP" sz="2000" i="1">
                        <a:latin typeface="Cambria Math" panose="02040503050406030204" pitchFamily="18" charset="0"/>
                      </a:rPr>
                      <m:t>→</m:t>
                    </m:r>
                    <m:r>
                      <a:rPr lang="en-US" altLang="ja-JP" sz="2000" i="1">
                        <a:latin typeface="Cambria Math" panose="02040503050406030204" pitchFamily="18" charset="0"/>
                      </a:rPr>
                      <m:t>𝑣</m:t>
                    </m:r>
                    <m:acc>
                      <m:accPr>
                        <m:chr m:val="̅"/>
                        <m:ctrlPr>
                          <a:rPr lang="en-US" altLang="ja-JP" sz="2000" i="1">
                            <a:latin typeface="Cambria Math" panose="02040503050406030204" pitchFamily="18" charset="0"/>
                          </a:rPr>
                        </m:ctrlPr>
                      </m:accPr>
                      <m:e>
                        <m:r>
                          <a:rPr lang="en-US" altLang="ja-JP" sz="2000" i="1">
                            <a:latin typeface="Cambria Math" panose="02040503050406030204" pitchFamily="18" charset="0"/>
                          </a:rPr>
                          <m:t>𝜈</m:t>
                        </m:r>
                      </m:e>
                    </m:acc>
                    <m:r>
                      <a:rPr lang="en-US" altLang="ja-JP" sz="2000" i="1" dirty="0">
                        <a:latin typeface="Cambria Math" panose="02040503050406030204" pitchFamily="18" charset="0"/>
                      </a:rPr>
                      <m:t>𝑍</m:t>
                    </m:r>
                    <m:r>
                      <a:rPr lang="en-US" altLang="ja-JP" sz="2000" i="1">
                        <a:latin typeface="Cambria Math" panose="02040503050406030204" pitchFamily="18" charset="0"/>
                      </a:rPr>
                      <m:t>h</m:t>
                    </m:r>
                  </m:oMath>
                </a14:m>
                <a:r>
                  <a:rPr lang="en-US" altLang="ja-JP" sz="2000" dirty="0"/>
                  <a:t>.</a:t>
                </a:r>
              </a:p>
              <a:p>
                <a:r>
                  <a:rPr lang="en-US" altLang="ja-JP" sz="2000" dirty="0"/>
                  <a:t>We found</a:t>
                </a:r>
              </a:p>
              <a:p>
                <a:r>
                  <a:rPr lang="en-US" altLang="ja-JP" sz="2000" u="dotted" dirty="0">
                    <a:solidFill>
                      <a:prstClr val="black"/>
                    </a:solidFill>
                    <a:ea typeface="游ゴシック" panose="020B0400000000000000" pitchFamily="50" charset="-128"/>
                  </a:rPr>
                  <a:t>U gauge</a:t>
                </a:r>
                <a:r>
                  <a:rPr lang="en-US" altLang="ja-JP" sz="2000" dirty="0"/>
                  <a:t>: </a:t>
                </a:r>
              </a:p>
              <a:p>
                <a:r>
                  <a:rPr lang="ja-JP" altLang="en-US" sz="2000"/>
                  <a:t>　・</a:t>
                </a:r>
                <a:r>
                  <a:rPr lang="en-US" altLang="ja-JP" sz="2000" dirty="0"/>
                  <a:t>Each category of the amplitudes has energy growth.</a:t>
                </a:r>
              </a:p>
              <a:p>
                <a:r>
                  <a:rPr lang="ja-JP" altLang="en-US" sz="2000"/>
                  <a:t>　</a:t>
                </a:r>
                <a:r>
                  <a:rPr lang="en-US" altLang="ja-JP" sz="2000" dirty="0"/>
                  <a:t> → Large cancellation among the three groups </a:t>
                </a:r>
                <a:r>
                  <a:rPr lang="ja-JP" altLang="en-US" sz="2000"/>
                  <a:t>　　</a:t>
                </a:r>
                <a:endParaRPr lang="en-US" altLang="ja-JP" sz="2000" dirty="0"/>
              </a:p>
              <a:p>
                <a:r>
                  <a:rPr lang="ja-JP" altLang="en-US" sz="2000"/>
                  <a:t>　　　</a:t>
                </a:r>
                <a:r>
                  <a:rPr lang="en-US" altLang="ja-JP" sz="2000" dirty="0"/>
                  <a:t> (</a:t>
                </a:r>
                <a14:m>
                  <m:oMath xmlns:m="http://schemas.openxmlformats.org/officeDocument/2006/math">
                    <m:r>
                      <a:rPr lang="en-US" altLang="ja-JP" sz="2000">
                        <a:solidFill>
                          <a:srgbClr val="FF0000"/>
                        </a:solidFill>
                        <a:latin typeface="Cambria Math" panose="02040503050406030204" pitchFamily="18" charset="0"/>
                      </a:rPr>
                      <m:t>(</m:t>
                    </m:r>
                    <m:r>
                      <m:rPr>
                        <m:sty m:val="p"/>
                      </m:rPr>
                      <a:rPr lang="en-US" altLang="ja-JP" sz="2000">
                        <a:solidFill>
                          <a:srgbClr val="FF0000"/>
                        </a:solidFill>
                        <a:latin typeface="Cambria Math" panose="02040503050406030204" pitchFamily="18" charset="0"/>
                      </a:rPr>
                      <m:t>a</m:t>
                    </m:r>
                    <m:r>
                      <a:rPr lang="en-US" altLang="ja-JP" sz="2000">
                        <a:solidFill>
                          <a:srgbClr val="FF0000"/>
                        </a:solidFill>
                        <a:latin typeface="Cambria Math" panose="02040503050406030204" pitchFamily="18" charset="0"/>
                      </a:rPr>
                      <m:t>)</m:t>
                    </m:r>
                  </m:oMath>
                </a14:m>
                <a:r>
                  <a:rPr lang="en-US" altLang="ja-JP" sz="2000" dirty="0"/>
                  <a:t>,</a:t>
                </a:r>
                <a14:m>
                  <m:oMath xmlns:m="http://schemas.openxmlformats.org/officeDocument/2006/math">
                    <m:d>
                      <m:dPr>
                        <m:ctrlPr>
                          <a:rPr lang="en-US" altLang="ja-JP" sz="2000" i="1">
                            <a:solidFill>
                              <a:srgbClr val="00B050"/>
                            </a:solidFill>
                            <a:latin typeface="Cambria Math" panose="02040503050406030204" pitchFamily="18" charset="0"/>
                            <a:ea typeface="游ゴシック" panose="020B0400000000000000" pitchFamily="50" charset="-128"/>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m:rPr>
                        <m:nor/>
                      </m:rPr>
                      <a:rPr lang="en-US" altLang="ja-JP" sz="2000" dirty="0"/>
                      <m:t>,</m:t>
                    </m:r>
                    <m:d>
                      <m:dPr>
                        <m:ctrlPr>
                          <a:rPr lang="en-US" altLang="ja-JP" sz="2000" i="1" dirty="0">
                            <a:solidFill>
                              <a:srgbClr val="0070C0"/>
                            </a:solidFill>
                            <a:latin typeface="Cambria Math" panose="02040503050406030204" pitchFamily="18" charset="0"/>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oMath>
                </a14:m>
                <a:r>
                  <a:rPr lang="en-US" altLang="ja-JP" sz="2000" dirty="0"/>
                  <a:t> ) at high energies.</a:t>
                </a:r>
              </a:p>
              <a:p>
                <a:r>
                  <a:rPr lang="ja-JP" altLang="en-US" sz="2000"/>
                  <a:t>　・</a:t>
                </a:r>
                <a:r>
                  <a:rPr lang="en-US" altLang="ja-JP" sz="2000" dirty="0"/>
                  <a:t>No clue for the physical distribution from</a:t>
                </a:r>
                <a:r>
                  <a:rPr lang="ja-JP" altLang="en-US" sz="2000"/>
                  <a:t> </a:t>
                </a:r>
                <a:r>
                  <a:rPr lang="en-US" altLang="ja-JP" sz="2000" dirty="0"/>
                  <a:t>each contribution.</a:t>
                </a:r>
              </a:p>
              <a:p>
                <a:endParaRPr lang="en-US" altLang="ja-JP" sz="2000" dirty="0"/>
              </a:p>
              <a:p>
                <a:r>
                  <a:rPr lang="en-US" altLang="ja-JP" sz="2000" dirty="0"/>
                  <a:t> </a:t>
                </a:r>
                <a:r>
                  <a:rPr lang="en-US" altLang="ja-JP" sz="2000" u="dash" dirty="0">
                    <a:solidFill>
                      <a:prstClr val="black"/>
                    </a:solidFill>
                    <a:ea typeface="游ゴシック" panose="020B0400000000000000" pitchFamily="50" charset="-128"/>
                  </a:rPr>
                  <a:t>FD gauge</a:t>
                </a:r>
                <a:r>
                  <a:rPr lang="en-US" altLang="ja-JP" sz="2000" dirty="0"/>
                  <a:t> :</a:t>
                </a:r>
              </a:p>
              <a:p>
                <a:r>
                  <a:rPr lang="ja-JP" altLang="en-US" sz="2000"/>
                  <a:t>　・</a:t>
                </a:r>
                <a:r>
                  <a:rPr lang="en-US" altLang="ja-JP" sz="2000" dirty="0"/>
                  <a:t>No such energy growth of each category at all.</a:t>
                </a:r>
              </a:p>
              <a:p>
                <a:r>
                  <a:rPr lang="ja-JP" altLang="en-US" sz="2000"/>
                  <a:t>　</a:t>
                </a:r>
                <a:r>
                  <a:rPr lang="ja-JP" altLang="en" sz="2000">
                    <a:solidFill>
                      <a:srgbClr val="000000"/>
                    </a:solidFill>
                    <a:latin typeface="+mn-ea"/>
                  </a:rPr>
                  <a:t>・</a:t>
                </a:r>
                <a:r>
                  <a:rPr lang="en" altLang="ja-JP" sz="2000" dirty="0">
                    <a:solidFill>
                      <a:srgbClr val="000000"/>
                    </a:solidFill>
                    <a:latin typeface="+mn-ea"/>
                  </a:rPr>
                  <a:t>Each contribution is clearly separated, and the interference </a:t>
                </a:r>
                <a:r>
                  <a:rPr lang="ja-JP" altLang="en-US" sz="2000">
                    <a:solidFill>
                      <a:srgbClr val="000000"/>
                    </a:solidFill>
                    <a:latin typeface="+mn-ea"/>
                  </a:rPr>
                  <a:t>　</a:t>
                </a:r>
                <a:endParaRPr lang="en-US" altLang="ja-JP" sz="2000" dirty="0">
                  <a:solidFill>
                    <a:srgbClr val="000000"/>
                  </a:solidFill>
                  <a:latin typeface="+mn-ea"/>
                </a:endParaRPr>
              </a:p>
              <a:p>
                <a:r>
                  <a:rPr lang="ja-JP" altLang="en-US" sz="2000">
                    <a:solidFill>
                      <a:srgbClr val="000000"/>
                    </a:solidFill>
                    <a:latin typeface="+mn-ea"/>
                  </a:rPr>
                  <a:t>　　</a:t>
                </a:r>
                <a:r>
                  <a:rPr lang="en" altLang="ja-JP" sz="2000" dirty="0">
                    <a:solidFill>
                      <a:srgbClr val="000000"/>
                    </a:solidFill>
                    <a:latin typeface="+mn-ea"/>
                  </a:rPr>
                  <a:t>patterns among the diagrams can be clearly seen.</a:t>
                </a:r>
              </a:p>
              <a:p>
                <a:r>
                  <a:rPr lang="ja-JP" altLang="en-US" sz="2000">
                    <a:solidFill>
                      <a:srgbClr val="000000"/>
                    </a:solidFill>
                    <a:latin typeface="+mn-ea"/>
                  </a:rPr>
                  <a:t>　・</a:t>
                </a:r>
                <a:r>
                  <a:rPr lang="en-US" altLang="ja-JP" sz="2000" dirty="0"/>
                  <a:t>Naive expectations for the contribution of each group agree.  </a:t>
                </a:r>
                <a:r>
                  <a:rPr lang="ja-JP" altLang="en-US" sz="2000"/>
                  <a:t>　</a:t>
                </a:r>
                <a:endParaRPr lang="en-US" altLang="ja-JP" sz="2000" dirty="0"/>
              </a:p>
              <a:p>
                <a:r>
                  <a:rPr lang="ja-JP" altLang="en-US" sz="2000">
                    <a:solidFill>
                      <a:srgbClr val="000000"/>
                    </a:solidFill>
                    <a:latin typeface="+mn-ea"/>
                  </a:rPr>
                  <a:t>　　</a:t>
                </a:r>
                <a:r>
                  <a:rPr lang="en" altLang="ja-JP" sz="2000" dirty="0">
                    <a:solidFill>
                      <a:srgbClr val="000000"/>
                    </a:solidFill>
                    <a:latin typeface="+mn-ea"/>
                  </a:rPr>
                  <a:t>I</a:t>
                </a:r>
                <a:r>
                  <a:rPr lang="en" altLang="ja-JP" sz="2000" i="0" u="none" strike="noStrike" dirty="0">
                    <a:solidFill>
                      <a:srgbClr val="000000"/>
                    </a:solidFill>
                    <a:effectLst/>
                    <a:latin typeface="+mn-ea"/>
                  </a:rPr>
                  <a:t>n particular, it becomes clear which diagrams dominate in </a:t>
                </a:r>
                <a:r>
                  <a:rPr lang="ja-JP" altLang="en-US" sz="2000" i="0" u="none" strike="noStrike">
                    <a:solidFill>
                      <a:srgbClr val="000000"/>
                    </a:solidFill>
                    <a:effectLst/>
                    <a:latin typeface="+mn-ea"/>
                  </a:rPr>
                  <a:t>　</a:t>
                </a:r>
                <a:endParaRPr lang="en-US" altLang="ja-JP" sz="2000" i="0" u="none" strike="noStrike" dirty="0">
                  <a:solidFill>
                    <a:srgbClr val="000000"/>
                  </a:solidFill>
                  <a:effectLst/>
                  <a:latin typeface="+mn-ea"/>
                </a:endParaRPr>
              </a:p>
              <a:p>
                <a:r>
                  <a:rPr lang="ja-JP" altLang="en-US" sz="2000">
                    <a:solidFill>
                      <a:srgbClr val="000000"/>
                    </a:solidFill>
                    <a:latin typeface="+mn-ea"/>
                  </a:rPr>
                  <a:t>　　</a:t>
                </a:r>
                <a:r>
                  <a:rPr lang="en" altLang="ja-JP" sz="2000" i="0" u="none" strike="noStrike" dirty="0">
                    <a:solidFill>
                      <a:srgbClr val="000000"/>
                    </a:solidFill>
                    <a:effectLst/>
                    <a:latin typeface="+mn-ea"/>
                  </a:rPr>
                  <a:t>specific regions of phase space</a:t>
                </a:r>
                <a:r>
                  <a:rPr lang="en" altLang="ja-JP" sz="2000" b="1" i="0" u="none" strike="noStrike" dirty="0">
                    <a:solidFill>
                      <a:srgbClr val="000000"/>
                    </a:solidFill>
                    <a:effectLst/>
                    <a:latin typeface="+mn-ea"/>
                  </a:rPr>
                  <a:t>.</a:t>
                </a:r>
              </a:p>
            </p:txBody>
          </p:sp>
        </mc:Choice>
        <mc:Fallback>
          <p:sp>
            <p:nvSpPr>
              <p:cNvPr id="7" name="テキスト ボックス 6">
                <a:extLst>
                  <a:ext uri="{FF2B5EF4-FFF2-40B4-BE49-F238E27FC236}">
                    <a16:creationId xmlns:a16="http://schemas.microsoft.com/office/drawing/2014/main" id="{3428E527-8D1B-ECF1-EA5C-2B535DD859F4}"/>
                  </a:ext>
                </a:extLst>
              </p:cNvPr>
              <p:cNvSpPr txBox="1">
                <a:spLocks noRot="1" noChangeAspect="1" noMove="1" noResize="1" noEditPoints="1" noAdjustHandles="1" noChangeArrowheads="1" noChangeShapeType="1" noTextEdit="1"/>
              </p:cNvSpPr>
              <p:nvPr/>
            </p:nvSpPr>
            <p:spPr>
              <a:xfrm>
                <a:off x="272052" y="802753"/>
                <a:ext cx="8413559" cy="4708981"/>
              </a:xfrm>
              <a:prstGeom prst="rect">
                <a:avLst/>
              </a:prstGeom>
              <a:blipFill>
                <a:blip r:embed="rId4"/>
                <a:stretch>
                  <a:fillRect l="-754" t="-539" b="-1617"/>
                </a:stretch>
              </a:blipFill>
            </p:spPr>
            <p:txBody>
              <a:bodyPr/>
              <a:lstStyle/>
              <a:p>
                <a:r>
                  <a:rPr lang="ja-JP" altLang="en-US">
                    <a:noFill/>
                  </a:rPr>
                  <a:t> </a:t>
                </a:r>
              </a:p>
            </p:txBody>
          </p:sp>
        </mc:Fallback>
      </mc:AlternateContent>
      <p:sp>
        <p:nvSpPr>
          <p:cNvPr id="3" name="テキスト ボックス 2">
            <a:extLst>
              <a:ext uri="{FF2B5EF4-FFF2-40B4-BE49-F238E27FC236}">
                <a16:creationId xmlns:a16="http://schemas.microsoft.com/office/drawing/2014/main" id="{17A9D263-52E5-D1B5-BEE4-8ABBDF335891}"/>
              </a:ext>
            </a:extLst>
          </p:cNvPr>
          <p:cNvSpPr txBox="1"/>
          <p:nvPr/>
        </p:nvSpPr>
        <p:spPr>
          <a:xfrm>
            <a:off x="-2148683" y="6814201"/>
            <a:ext cx="8310265" cy="5248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a:solidFill>
                  <a:prstClr val="black"/>
                </a:solidFill>
                <a:latin typeface="游ゴシック" panose="020F0502020204030204"/>
                <a:ea typeface="游ゴシック" panose="020B0400000000000000" pitchFamily="50" charset="-128"/>
              </a:rPr>
              <a:t>　</a:t>
            </a:r>
            <a:endParaRPr kumimoji="1" lang="en-US" altLang="ja-JP" sz="2800" dirty="0">
              <a:solidFill>
                <a:prstClr val="black"/>
              </a:solidFill>
              <a:latin typeface="游ゴシック" panose="020F0502020204030204"/>
              <a:ea typeface="游ゴシック" panose="020B0400000000000000" pitchFamily="50" charset="-128"/>
            </a:endParaRPr>
          </a:p>
        </p:txBody>
      </p:sp>
      <p:sp>
        <p:nvSpPr>
          <p:cNvPr id="10" name="四角形: 角を丸くする 46">
            <a:extLst>
              <a:ext uri="{FF2B5EF4-FFF2-40B4-BE49-F238E27FC236}">
                <a16:creationId xmlns:a16="http://schemas.microsoft.com/office/drawing/2014/main" id="{1B6B9038-B5CF-B2C6-75BB-8622B3747AFF}"/>
              </a:ext>
            </a:extLst>
          </p:cNvPr>
          <p:cNvSpPr/>
          <p:nvPr/>
        </p:nvSpPr>
        <p:spPr>
          <a:xfrm>
            <a:off x="230431" y="1449084"/>
            <a:ext cx="8413559" cy="1644445"/>
          </a:xfrm>
          <a:prstGeom prst="roundRect">
            <a:avLst>
              <a:gd name="adj" fmla="val 13080"/>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46">
            <a:extLst>
              <a:ext uri="{FF2B5EF4-FFF2-40B4-BE49-F238E27FC236}">
                <a16:creationId xmlns:a16="http://schemas.microsoft.com/office/drawing/2014/main" id="{C86EADDC-3C25-A256-D9D2-DEA8054D67A3}"/>
              </a:ext>
            </a:extLst>
          </p:cNvPr>
          <p:cNvSpPr/>
          <p:nvPr/>
        </p:nvSpPr>
        <p:spPr>
          <a:xfrm>
            <a:off x="230431" y="3263136"/>
            <a:ext cx="8413559" cy="2286280"/>
          </a:xfrm>
          <a:prstGeom prst="roundRect">
            <a:avLst>
              <a:gd name="adj" fmla="val 7848"/>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6653DEE-424F-ABA6-7F66-AC8DC7629229}"/>
              </a:ext>
            </a:extLst>
          </p:cNvPr>
          <p:cNvSpPr txBox="1"/>
          <p:nvPr/>
        </p:nvSpPr>
        <p:spPr>
          <a:xfrm>
            <a:off x="1451805" y="5698984"/>
            <a:ext cx="6786708" cy="1077218"/>
          </a:xfrm>
          <a:prstGeom prst="rect">
            <a:avLst/>
          </a:prstGeom>
          <a:noFill/>
        </p:spPr>
        <p:txBody>
          <a:bodyPr wrap="square">
            <a:spAutoFit/>
          </a:bodyPr>
          <a:lstStyle/>
          <a:p>
            <a:pPr algn="ctr"/>
            <a:r>
              <a:rPr lang="en" altLang="ja-JP" sz="3200" b="1" dirty="0"/>
              <a:t>Thanks to FD gauge!</a:t>
            </a:r>
          </a:p>
          <a:p>
            <a:pPr algn="ctr"/>
            <a:r>
              <a:rPr lang="en" altLang="ja-JP" sz="3200" b="1" dirty="0"/>
              <a:t>For the search for new physics!?</a:t>
            </a:r>
            <a:endParaRPr lang="ja-JP" altLang="en-US" sz="3200" b="1"/>
          </a:p>
        </p:txBody>
      </p:sp>
      <p:sp>
        <p:nvSpPr>
          <p:cNvPr id="11" name="角丸四角形 10">
            <a:extLst>
              <a:ext uri="{FF2B5EF4-FFF2-40B4-BE49-F238E27FC236}">
                <a16:creationId xmlns:a16="http://schemas.microsoft.com/office/drawing/2014/main" id="{554E2206-0EFF-7E43-CF34-5061CBB14D01}"/>
              </a:ext>
            </a:extLst>
          </p:cNvPr>
          <p:cNvSpPr/>
          <p:nvPr/>
        </p:nvSpPr>
        <p:spPr>
          <a:xfrm>
            <a:off x="1411060" y="5681341"/>
            <a:ext cx="6786708" cy="1040867"/>
          </a:xfrm>
          <a:prstGeom prst="round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DF57B419-57A6-2EB4-E2C9-7E9559DF6DBF}"/>
              </a:ext>
            </a:extLst>
          </p:cNvPr>
          <p:cNvPicPr>
            <a:picLocks noChangeAspect="1"/>
          </p:cNvPicPr>
          <p:nvPr/>
        </p:nvPicPr>
        <p:blipFill rotWithShape="1">
          <a:blip r:embed="rId5">
            <a:extLst>
              <a:ext uri="{28A0092B-C50C-407E-A947-70E740481C1C}">
                <a14:useLocalDpi xmlns:a14="http://schemas.microsoft.com/office/drawing/2010/main" val="0"/>
              </a:ext>
            </a:extLst>
          </a:blip>
          <a:srcRect l="23584" t="24833" r="33042" b="17167"/>
          <a:stretch/>
        </p:blipFill>
        <p:spPr>
          <a:xfrm>
            <a:off x="282079" y="5783254"/>
            <a:ext cx="1002582" cy="955063"/>
          </a:xfrm>
          <a:prstGeom prst="rect">
            <a:avLst/>
          </a:prstGeom>
        </p:spPr>
      </p:pic>
      <p:pic>
        <p:nvPicPr>
          <p:cNvPr id="6" name="図 5">
            <a:extLst>
              <a:ext uri="{FF2B5EF4-FFF2-40B4-BE49-F238E27FC236}">
                <a16:creationId xmlns:a16="http://schemas.microsoft.com/office/drawing/2014/main" id="{E91135B1-E65C-1562-4582-361ECE70BB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59702" y="35818"/>
            <a:ext cx="3347520" cy="3323946"/>
          </a:xfrm>
          <a:prstGeom prst="rect">
            <a:avLst/>
          </a:prstGeom>
        </p:spPr>
      </p:pic>
    </p:spTree>
    <p:extLst>
      <p:ext uri="{BB962C8B-B14F-4D97-AF65-F5344CB8AC3E}">
        <p14:creationId xmlns:p14="http://schemas.microsoft.com/office/powerpoint/2010/main" val="2139734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17</a:t>
            </a:fld>
            <a:endParaRPr kumimoji="1" lang="ja-JP" altLang="en-US"/>
          </a:p>
        </p:txBody>
      </p:sp>
      <p:sp>
        <p:nvSpPr>
          <p:cNvPr id="3" name="テキスト ボックス 2">
            <a:extLst>
              <a:ext uri="{FF2B5EF4-FFF2-40B4-BE49-F238E27FC236}">
                <a16:creationId xmlns:a16="http://schemas.microsoft.com/office/drawing/2014/main" id="{970778E6-841F-6B8D-AC3E-5EAA574237FE}"/>
              </a:ext>
            </a:extLst>
          </p:cNvPr>
          <p:cNvSpPr txBox="1"/>
          <p:nvPr/>
        </p:nvSpPr>
        <p:spPr>
          <a:xfrm>
            <a:off x="4952097" y="2854590"/>
            <a:ext cx="2287806" cy="769441"/>
          </a:xfrm>
          <a:prstGeom prst="rect">
            <a:avLst/>
          </a:prstGeom>
          <a:noFill/>
        </p:spPr>
        <p:txBody>
          <a:bodyPr wrap="none" rtlCol="0">
            <a:spAutoFit/>
          </a:bodyPr>
          <a:lstStyle/>
          <a:p>
            <a:r>
              <a:rPr kumimoji="1" lang="en-US" altLang="ja-JP" sz="4400" dirty="0"/>
              <a:t>Back up</a:t>
            </a:r>
            <a:endParaRPr kumimoji="1" lang="ja-JP" altLang="en-US" sz="4400"/>
          </a:p>
        </p:txBody>
      </p:sp>
    </p:spTree>
    <p:extLst>
      <p:ext uri="{BB962C8B-B14F-4D97-AF65-F5344CB8AC3E}">
        <p14:creationId xmlns:p14="http://schemas.microsoft.com/office/powerpoint/2010/main" val="3175119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18</a:t>
            </a:fld>
            <a:endParaRPr kumimoji="1" lang="ja-JP" altLang="en-US"/>
          </a:p>
        </p:txBody>
      </p:sp>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3290737" cy="646331"/>
          </a:xfrm>
          <a:prstGeom prst="rect">
            <a:avLst/>
          </a:prstGeom>
          <a:noFill/>
        </p:spPr>
        <p:txBody>
          <a:bodyPr wrap="square">
            <a:spAutoFit/>
          </a:bodyPr>
          <a:lstStyle/>
          <a:p>
            <a:r>
              <a:rPr lang="en-US" altLang="ja-JP" sz="3600" dirty="0"/>
              <a:t>1. Motivation</a:t>
            </a:r>
            <a:endParaRPr kumimoji="1" lang="en-US" altLang="ja-JP" sz="3600" dirty="0"/>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950CEE33-23D6-B826-5B81-13423D64BDF2}"/>
                  </a:ext>
                </a:extLst>
              </p:cNvPr>
              <p:cNvSpPr txBox="1"/>
              <p:nvPr/>
            </p:nvSpPr>
            <p:spPr>
              <a:xfrm>
                <a:off x="355977" y="1620140"/>
                <a:ext cx="5968624" cy="2094484"/>
              </a:xfrm>
              <a:prstGeom prst="rect">
                <a:avLst/>
              </a:prstGeom>
              <a:noFill/>
            </p:spPr>
            <p:txBody>
              <a:bodyPr wrap="square" rtlCol="0">
                <a:spAutoFit/>
              </a:bodyPr>
              <a:lstStyle/>
              <a:p>
                <a:r>
                  <a:rPr kumimoji="1" lang="ja-JP" altLang="en-US" sz="2000" b="1"/>
                  <a:t>・</a:t>
                </a:r>
                <a:r>
                  <a:rPr kumimoji="1" lang="en-US" altLang="ja-JP" sz="2000" b="1" dirty="0"/>
                  <a:t>Determining the relative sign of the Higgs boson couplings to </a:t>
                </a:r>
                <a:r>
                  <a:rPr kumimoji="1" lang="ja-JP" altLang="en-US" sz="2000" b="1"/>
                  <a:t>𝑾 </a:t>
                </a:r>
                <a:r>
                  <a:rPr kumimoji="1" lang="en-US" altLang="ja-JP" sz="2000" b="1" dirty="0"/>
                  <a:t>and </a:t>
                </a:r>
                <a:r>
                  <a:rPr kumimoji="1" lang="ja-JP" altLang="en-US" sz="2000" b="1" dirty="0"/>
                  <a:t>𝒁 </a:t>
                </a:r>
                <a:r>
                  <a:rPr kumimoji="1" lang="en-US" altLang="ja-JP" sz="2000" b="1" dirty="0"/>
                  <a:t>bosons using VBF </a:t>
                </a:r>
                <a:r>
                  <a:rPr kumimoji="1" lang="ja-JP" altLang="en-US" sz="2000" b="1"/>
                  <a:t>𝑾𝑯 </a:t>
                </a:r>
                <a:r>
                  <a:rPr kumimoji="1" lang="en-US" altLang="ja-JP" sz="2000" b="1" dirty="0"/>
                  <a:t>production </a:t>
                </a:r>
                <a:r>
                  <a:rPr lang="en-US" altLang="ja-JP" sz="2000" b="1" dirty="0"/>
                  <a:t>at</a:t>
                </a:r>
                <a:r>
                  <a:rPr kumimoji="1" lang="en-US" altLang="ja-JP" sz="2000" b="1" dirty="0"/>
                  <a:t> ATLAS</a:t>
                </a:r>
                <a:r>
                  <a:rPr kumimoji="1" lang="en-US" altLang="ja-JP" sz="1000" dirty="0"/>
                  <a:t>[1]</a:t>
                </a:r>
                <a:r>
                  <a:rPr lang="en-US" altLang="ja-JP" sz="2000" b="1" dirty="0"/>
                  <a:t> and CMS</a:t>
                </a:r>
                <a:r>
                  <a:rPr lang="en-US" altLang="ja-JP" sz="1000" dirty="0"/>
                  <a:t>[2]</a:t>
                </a:r>
                <a:endParaRPr lang="en" altLang="ja-JP" sz="2000" dirty="0"/>
              </a:p>
              <a:p>
                <a:r>
                  <a:rPr lang="en" altLang="ja-JP" sz="1000" b="1" dirty="0"/>
                  <a:t> </a:t>
                </a:r>
                <a:r>
                  <a:rPr lang="en" altLang="ja-JP" sz="1000" dirty="0"/>
                  <a:t>[1] The ATLAS collaboration. “Determining the relative sign of the Higgs boson coupling to W and Z boson using VBF WH production with the ATLAS detector”</a:t>
                </a:r>
                <a:r>
                  <a:rPr lang="en-US" altLang="ja-JP" sz="1000" dirty="0"/>
                  <a:t>,</a:t>
                </a:r>
                <a:r>
                  <a:rPr lang="en" altLang="ja-JP" sz="1000" dirty="0"/>
                  <a:t> Phys. Rev. Lett 133,141801, 2024.</a:t>
                </a:r>
              </a:p>
              <a:p>
                <a:r>
                  <a:rPr lang="en" altLang="ja-JP" sz="1000" b="1" dirty="0"/>
                  <a:t> </a:t>
                </a:r>
                <a:r>
                  <a:rPr lang="en" altLang="ja-JP" sz="1000" dirty="0"/>
                  <a:t>[2] "Hayrapetyan, Aram and others", The CMS collaboration, “Study of WH production through vector boson scattering and extraction of the relative sign of the W and Z couplings to the Higgs boson in proton-proton collisions at </a:t>
                </a:r>
                <a14:m>
                  <m:oMath xmlns:m="http://schemas.openxmlformats.org/officeDocument/2006/math">
                    <m:rad>
                      <m:radPr>
                        <m:degHide m:val="on"/>
                        <m:ctrlPr>
                          <a:rPr lang="en-US" altLang="ja-JP" sz="1000" b="0" i="1" smtClean="0">
                            <a:latin typeface="Cambria Math" panose="02040503050406030204" pitchFamily="18" charset="0"/>
                          </a:rPr>
                        </m:ctrlPr>
                      </m:radPr>
                      <m:deg/>
                      <m:e>
                        <m:r>
                          <a:rPr lang="en-US" altLang="ja-JP" sz="1000" b="0" i="1" smtClean="0">
                            <a:latin typeface="Cambria Math" panose="02040503050406030204" pitchFamily="18" charset="0"/>
                          </a:rPr>
                          <m:t>𝑠</m:t>
                        </m:r>
                      </m:e>
                    </m:rad>
                    <m:r>
                      <a:rPr lang="en-US" altLang="ja-JP" sz="1000" b="0" i="1" smtClean="0">
                        <a:latin typeface="Cambria Math" panose="02040503050406030204" pitchFamily="18" charset="0"/>
                      </a:rPr>
                      <m:t>=13</m:t>
                    </m:r>
                  </m:oMath>
                </a14:m>
                <a:r>
                  <a:rPr lang="en" altLang="ja-JP" sz="1000" dirty="0" err="1"/>
                  <a:t>TeV</a:t>
                </a:r>
                <a:r>
                  <a:rPr lang="en" altLang="ja-JP" sz="1000" dirty="0"/>
                  <a:t>”, Phys. Lett. B (2025), 860, 139202.</a:t>
                </a:r>
                <a:br>
                  <a:rPr lang="en" altLang="ja-JP" sz="1000" dirty="0"/>
                </a:br>
                <a:endParaRPr lang="en" altLang="ja-JP" sz="1000" dirty="0"/>
              </a:p>
              <a:p>
                <a:endParaRPr kumimoji="1" lang="en-US" altLang="ja-JP" sz="1000" b="1" dirty="0"/>
              </a:p>
            </p:txBody>
          </p:sp>
        </mc:Choice>
        <mc:Fallback xmlns="">
          <p:sp>
            <p:nvSpPr>
              <p:cNvPr id="9" name="テキスト ボックス 8">
                <a:extLst>
                  <a:ext uri="{FF2B5EF4-FFF2-40B4-BE49-F238E27FC236}">
                    <a16:creationId xmlns:a16="http://schemas.microsoft.com/office/drawing/2014/main" id="{950CEE33-23D6-B826-5B81-13423D64BDF2}"/>
                  </a:ext>
                </a:extLst>
              </p:cNvPr>
              <p:cNvSpPr txBox="1">
                <a:spLocks noRot="1" noChangeAspect="1" noMove="1" noResize="1" noEditPoints="1" noAdjustHandles="1" noChangeArrowheads="1" noChangeShapeType="1" noTextEdit="1"/>
              </p:cNvSpPr>
              <p:nvPr/>
            </p:nvSpPr>
            <p:spPr>
              <a:xfrm>
                <a:off x="355977" y="1620140"/>
                <a:ext cx="5968624" cy="2094484"/>
              </a:xfrm>
              <a:prstGeom prst="rect">
                <a:avLst/>
              </a:prstGeom>
              <a:blipFill>
                <a:blip r:embed="rId3"/>
                <a:stretch>
                  <a:fillRect l="-847" t="-1807" r="-1059"/>
                </a:stretch>
              </a:blipFill>
            </p:spPr>
            <p:txBody>
              <a:bodyPr/>
              <a:lstStyle/>
              <a:p>
                <a:r>
                  <a:rPr lang="ja-JP" altLang="en-US">
                    <a:noFill/>
                  </a:rPr>
                  <a:t> </a:t>
                </a:r>
              </a:p>
            </p:txBody>
          </p:sp>
        </mc:Fallback>
      </mc:AlternateContent>
      <p:sp>
        <p:nvSpPr>
          <p:cNvPr id="4" name="テキスト ボックス 3">
            <a:extLst>
              <a:ext uri="{FF2B5EF4-FFF2-40B4-BE49-F238E27FC236}">
                <a16:creationId xmlns:a16="http://schemas.microsoft.com/office/drawing/2014/main" id="{A257C791-86CF-DAA4-1145-38FE05849F6D}"/>
              </a:ext>
            </a:extLst>
          </p:cNvPr>
          <p:cNvSpPr txBox="1"/>
          <p:nvPr/>
        </p:nvSpPr>
        <p:spPr>
          <a:xfrm>
            <a:off x="242889" y="3903533"/>
            <a:ext cx="9398822" cy="1323439"/>
          </a:xfrm>
          <a:prstGeom prst="rect">
            <a:avLst/>
          </a:prstGeom>
          <a:noFill/>
        </p:spPr>
        <p:txBody>
          <a:bodyPr wrap="square">
            <a:spAutoFit/>
          </a:bodyPr>
          <a:lstStyle/>
          <a:p>
            <a:r>
              <a:rPr lang="en" altLang="ja-JP" sz="2000" dirty="0">
                <a:latin typeface="+mn-ea"/>
              </a:rPr>
              <a:t>T</a:t>
            </a:r>
            <a:r>
              <a:rPr lang="en" altLang="ja-JP" sz="2000" dirty="0">
                <a:effectLst/>
                <a:latin typeface="+mn-ea"/>
              </a:rPr>
              <a:t>he scenario with opposite-sign couplings of the 𝑊 and 𝑍 to the Higgs</a:t>
            </a:r>
          </a:p>
          <a:p>
            <a:r>
              <a:rPr lang="ja-JP" altLang="en-US" sz="2000">
                <a:latin typeface="+mn-ea"/>
              </a:rPr>
              <a:t>→</a:t>
            </a:r>
            <a:r>
              <a:rPr lang="en-US" altLang="ja-JP" sz="2000" dirty="0">
                <a:latin typeface="+mn-ea"/>
              </a:rPr>
              <a:t>This </a:t>
            </a:r>
            <a:r>
              <a:rPr lang="en" altLang="ja-JP" sz="2000" dirty="0">
                <a:effectLst/>
                <a:latin typeface="+mn-ea"/>
              </a:rPr>
              <a:t>hypothesis is excluded with significance greater than 8𝜎.</a:t>
            </a:r>
          </a:p>
          <a:p>
            <a:endParaRPr lang="en" altLang="ja-JP" sz="2000" dirty="0">
              <a:latin typeface="+mn-ea"/>
            </a:endParaRPr>
          </a:p>
          <a:p>
            <a:r>
              <a:rPr lang="en" altLang="ja-JP" sz="2000" dirty="0">
                <a:latin typeface="+mn-ea"/>
              </a:rPr>
              <a:t>The cross</a:t>
            </a:r>
            <a:r>
              <a:rPr lang="en-US" altLang="ja-JP" sz="2000" dirty="0">
                <a:latin typeface="+mn-ea"/>
              </a:rPr>
              <a:t> </a:t>
            </a:r>
            <a:r>
              <a:rPr lang="en" altLang="ja-JP" sz="2000" dirty="0">
                <a:latin typeface="+mn-ea"/>
              </a:rPr>
              <a:t>section is highly dependent on the relative sign </a:t>
            </a:r>
            <a:r>
              <a:rPr lang="en-US" altLang="ja-JP" sz="2000" dirty="0">
                <a:latin typeface="+mn-ea"/>
              </a:rPr>
              <a:t>of the </a:t>
            </a:r>
            <a:r>
              <a:rPr lang="en" altLang="ja-JP" sz="2000" dirty="0">
                <a:effectLst/>
                <a:latin typeface="+mn-ea"/>
              </a:rPr>
              <a:t>couplings</a:t>
            </a:r>
            <a:r>
              <a:rPr lang="en" altLang="ja-JP" sz="2000" dirty="0">
                <a:latin typeface="+mn-ea"/>
              </a:rPr>
              <a:t>.</a:t>
            </a:r>
          </a:p>
        </p:txBody>
      </p:sp>
      <p:sp>
        <p:nvSpPr>
          <p:cNvPr id="10" name="テキスト ボックス 9">
            <a:extLst>
              <a:ext uri="{FF2B5EF4-FFF2-40B4-BE49-F238E27FC236}">
                <a16:creationId xmlns:a16="http://schemas.microsoft.com/office/drawing/2014/main" id="{046A2936-F6A7-FF97-EC7F-257A2C0C99F1}"/>
              </a:ext>
            </a:extLst>
          </p:cNvPr>
          <p:cNvSpPr txBox="1"/>
          <p:nvPr/>
        </p:nvSpPr>
        <p:spPr>
          <a:xfrm>
            <a:off x="119742" y="5737724"/>
            <a:ext cx="12072258" cy="461665"/>
          </a:xfrm>
          <a:prstGeom prst="rect">
            <a:avLst/>
          </a:prstGeom>
          <a:noFill/>
        </p:spPr>
        <p:txBody>
          <a:bodyPr wrap="square">
            <a:spAutoFit/>
          </a:bodyPr>
          <a:lstStyle/>
          <a:p>
            <a:r>
              <a:rPr lang="en-US" altLang="ja-JP" sz="2400" b="1" dirty="0"/>
              <a:t>T</a:t>
            </a:r>
            <a:r>
              <a:rPr lang="ja-JP" altLang="en-US" sz="2400" b="1"/>
              <a:t>h</a:t>
            </a:r>
            <a:r>
              <a:rPr lang="en-US" altLang="ja-JP" sz="2400" b="1" dirty="0"/>
              <a:t>is</a:t>
            </a:r>
            <a:r>
              <a:rPr lang="ja-JP" altLang="en-US" sz="2400" b="1"/>
              <a:t> process is sensitive to new physics contributions involving W, Z and Higgs.</a:t>
            </a:r>
          </a:p>
        </p:txBody>
      </p:sp>
      <p:sp>
        <p:nvSpPr>
          <p:cNvPr id="12" name="角丸四角形 11">
            <a:extLst>
              <a:ext uri="{FF2B5EF4-FFF2-40B4-BE49-F238E27FC236}">
                <a16:creationId xmlns:a16="http://schemas.microsoft.com/office/drawing/2014/main" id="{3841221F-1AEB-3379-2F2B-4209D305A98E}"/>
              </a:ext>
            </a:extLst>
          </p:cNvPr>
          <p:cNvSpPr/>
          <p:nvPr/>
        </p:nvSpPr>
        <p:spPr>
          <a:xfrm>
            <a:off x="119743" y="5592097"/>
            <a:ext cx="11952514" cy="764253"/>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a:extLst>
              <a:ext uri="{FF2B5EF4-FFF2-40B4-BE49-F238E27FC236}">
                <a16:creationId xmlns:a16="http://schemas.microsoft.com/office/drawing/2014/main" id="{6BE0403A-8839-1C31-BC22-E184F05CBD29}"/>
              </a:ext>
            </a:extLst>
          </p:cNvPr>
          <p:cNvSpPr/>
          <p:nvPr/>
        </p:nvSpPr>
        <p:spPr>
          <a:xfrm>
            <a:off x="242889" y="1578302"/>
            <a:ext cx="6081712" cy="1850698"/>
          </a:xfrm>
          <a:prstGeom prst="round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descr="グラフ&#10;&#10;自動的に生成された説明">
            <a:extLst>
              <a:ext uri="{FF2B5EF4-FFF2-40B4-BE49-F238E27FC236}">
                <a16:creationId xmlns:a16="http://schemas.microsoft.com/office/drawing/2014/main" id="{2D4F99D4-E858-526E-4C74-8275CAE34EB6}"/>
              </a:ext>
            </a:extLst>
          </p:cNvPr>
          <p:cNvPicPr>
            <a:picLocks noChangeAspect="1"/>
          </p:cNvPicPr>
          <p:nvPr/>
        </p:nvPicPr>
        <p:blipFill rotWithShape="1">
          <a:blip r:embed="rId4">
            <a:extLst>
              <a:ext uri="{28A0092B-C50C-407E-A947-70E740481C1C}">
                <a14:useLocalDpi xmlns:a14="http://schemas.microsoft.com/office/drawing/2010/main" val="0"/>
              </a:ext>
            </a:extLst>
          </a:blip>
          <a:srcRect l="17639" t="3601" r="19009" b="20371"/>
          <a:stretch/>
        </p:blipFill>
        <p:spPr>
          <a:xfrm>
            <a:off x="6836164" y="435612"/>
            <a:ext cx="4999859" cy="3519124"/>
          </a:xfrm>
          <a:prstGeom prst="rect">
            <a:avLst/>
          </a:prstGeom>
        </p:spPr>
      </p:pic>
    </p:spTree>
    <p:extLst>
      <p:ext uri="{BB962C8B-B14F-4D97-AF65-F5344CB8AC3E}">
        <p14:creationId xmlns:p14="http://schemas.microsoft.com/office/powerpoint/2010/main" val="1859952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19</a:t>
            </a:fld>
            <a:endParaRPr kumimoji="1" lang="ja-JP" altLang="en-US"/>
          </a:p>
        </p:txBody>
      </p:sp>
      <p:pic>
        <p:nvPicPr>
          <p:cNvPr id="4" name="図 3" descr="ダイアグラム, 概略図&#10;&#10;自動的に生成された説明">
            <a:extLst>
              <a:ext uri="{FF2B5EF4-FFF2-40B4-BE49-F238E27FC236}">
                <a16:creationId xmlns:a16="http://schemas.microsoft.com/office/drawing/2014/main" id="{B583BBA5-4F05-0A05-500A-4D526DBFF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889" y="1890539"/>
            <a:ext cx="5600700" cy="3556000"/>
          </a:xfrm>
          <a:prstGeom prst="rect">
            <a:avLst/>
          </a:prstGeom>
        </p:spPr>
      </p:pic>
      <p:pic>
        <p:nvPicPr>
          <p:cNvPr id="7" name="図 6" descr="ダイアグラム&#10;&#10;自動的に生成された説明">
            <a:extLst>
              <a:ext uri="{FF2B5EF4-FFF2-40B4-BE49-F238E27FC236}">
                <a16:creationId xmlns:a16="http://schemas.microsoft.com/office/drawing/2014/main" id="{8A845F3F-E03F-F552-2C0F-92B829EE4B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8068" y="479078"/>
            <a:ext cx="4807453" cy="6378922"/>
          </a:xfrm>
          <a:prstGeom prst="rect">
            <a:avLst/>
          </a:prstGeom>
        </p:spPr>
      </p:pic>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51091114-283D-F6AE-D28A-F6A0ADC6A132}"/>
                  </a:ext>
                </a:extLst>
              </p:cNvPr>
              <p:cNvSpPr txBox="1"/>
              <p:nvPr/>
            </p:nvSpPr>
            <p:spPr>
              <a:xfrm>
                <a:off x="656479" y="479078"/>
                <a:ext cx="4203388" cy="62433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3200" b="0" i="1" smtClean="0">
                              <a:latin typeface="Cambria Math" panose="02040503050406030204" pitchFamily="18" charset="0"/>
                            </a:rPr>
                          </m:ctrlPr>
                        </m:sSupPr>
                        <m:e>
                          <m:r>
                            <a:rPr kumimoji="1" lang="en-US" altLang="ja-JP" sz="3200" b="0" i="1" smtClean="0">
                              <a:latin typeface="Cambria Math" panose="02040503050406030204" pitchFamily="18" charset="0"/>
                            </a:rPr>
                            <m:t>𝑒</m:t>
                          </m:r>
                        </m:e>
                        <m:sup>
                          <m:r>
                            <a:rPr kumimoji="1" lang="en-US" altLang="ja-JP" sz="3200" b="0" i="1" smtClean="0">
                              <a:latin typeface="Cambria Math" panose="02040503050406030204" pitchFamily="18" charset="0"/>
                            </a:rPr>
                            <m:t>−</m:t>
                          </m:r>
                        </m:sup>
                      </m:sSup>
                      <m:sSup>
                        <m:sSupPr>
                          <m:ctrlPr>
                            <a:rPr kumimoji="1" lang="en-US" altLang="ja-JP" sz="3200" b="0" i="1" smtClean="0">
                              <a:latin typeface="Cambria Math" panose="02040503050406030204" pitchFamily="18" charset="0"/>
                            </a:rPr>
                          </m:ctrlPr>
                        </m:sSupPr>
                        <m:e>
                          <m:r>
                            <a:rPr kumimoji="1" lang="en-US" altLang="ja-JP" sz="3200" b="0" i="1" smtClean="0">
                              <a:latin typeface="Cambria Math" panose="02040503050406030204" pitchFamily="18" charset="0"/>
                            </a:rPr>
                            <m:t>𝜇</m:t>
                          </m:r>
                        </m:e>
                        <m:sup>
                          <m:r>
                            <a:rPr kumimoji="1" lang="en-US" altLang="ja-JP" sz="3200" b="0" i="1" smtClean="0">
                              <a:latin typeface="Cambria Math" panose="02040503050406030204" pitchFamily="18" charset="0"/>
                            </a:rPr>
                            <m:t>+</m:t>
                          </m:r>
                        </m:sup>
                      </m:sSup>
                      <m:r>
                        <a:rPr kumimoji="1" lang="en-US" altLang="ja-JP" sz="3200" b="0" i="1" smtClean="0">
                          <a:latin typeface="Cambria Math" panose="02040503050406030204" pitchFamily="18" charset="0"/>
                        </a:rPr>
                        <m:t>→</m:t>
                      </m:r>
                      <m:sSub>
                        <m:sSubPr>
                          <m:ctrlPr>
                            <a:rPr kumimoji="1" lang="en-US" altLang="ja-JP" sz="3200" b="0" i="1" smtClean="0">
                              <a:latin typeface="Cambria Math" panose="02040503050406030204" pitchFamily="18" charset="0"/>
                            </a:rPr>
                          </m:ctrlPr>
                        </m:sSubPr>
                        <m:e>
                          <m:r>
                            <a:rPr kumimoji="1" lang="en-US" altLang="ja-JP" sz="3200" b="0" i="1" smtClean="0">
                              <a:latin typeface="Cambria Math" panose="02040503050406030204" pitchFamily="18" charset="0"/>
                            </a:rPr>
                            <m:t>𝜈</m:t>
                          </m:r>
                        </m:e>
                        <m:sub>
                          <m:r>
                            <a:rPr kumimoji="1" lang="en-US" altLang="ja-JP" sz="3200" b="0" i="1" smtClean="0">
                              <a:latin typeface="Cambria Math" panose="02040503050406030204" pitchFamily="18" charset="0"/>
                            </a:rPr>
                            <m:t>𝑒</m:t>
                          </m:r>
                        </m:sub>
                      </m:sSub>
                      <m:sSub>
                        <m:sSubPr>
                          <m:ctrlPr>
                            <a:rPr kumimoji="1" lang="en-US" altLang="ja-JP" sz="3200" b="0" i="1" smtClean="0">
                              <a:latin typeface="Cambria Math" panose="02040503050406030204" pitchFamily="18" charset="0"/>
                            </a:rPr>
                          </m:ctrlPr>
                        </m:sSubPr>
                        <m:e>
                          <m:acc>
                            <m:accPr>
                              <m:chr m:val="̅"/>
                              <m:ctrlPr>
                                <a:rPr kumimoji="1" lang="en-US" altLang="ja-JP" sz="3200" b="0" i="1" smtClean="0">
                                  <a:latin typeface="Cambria Math" panose="02040503050406030204" pitchFamily="18" charset="0"/>
                                </a:rPr>
                              </m:ctrlPr>
                            </m:accPr>
                            <m:e>
                              <m:r>
                                <a:rPr kumimoji="1" lang="en-US" altLang="ja-JP" sz="3200" b="0" i="1" smtClean="0">
                                  <a:latin typeface="Cambria Math" panose="02040503050406030204" pitchFamily="18" charset="0"/>
                                </a:rPr>
                                <m:t>𝜈</m:t>
                              </m:r>
                            </m:e>
                          </m:acc>
                        </m:e>
                        <m:sub>
                          <m:r>
                            <a:rPr lang="en-US" altLang="ja-JP" sz="3200" b="0" i="1" smtClean="0">
                              <a:latin typeface="Cambria Math" panose="02040503050406030204" pitchFamily="18" charset="0"/>
                            </a:rPr>
                            <m:t>𝜇</m:t>
                          </m:r>
                        </m:sub>
                      </m:sSub>
                      <m:r>
                        <a:rPr kumimoji="1" lang="en-US" altLang="ja-JP" sz="3200" b="0" i="1" smtClean="0">
                          <a:latin typeface="Cambria Math" panose="02040503050406030204" pitchFamily="18" charset="0"/>
                        </a:rPr>
                        <m:t>𝑍h</m:t>
                      </m:r>
                    </m:oMath>
                  </m:oMathPara>
                </a14:m>
                <a:endParaRPr lang="ja-JP" altLang="en-US" sz="3200"/>
              </a:p>
            </p:txBody>
          </p:sp>
        </mc:Choice>
        <mc:Fallback>
          <p:sp>
            <p:nvSpPr>
              <p:cNvPr id="5" name="テキスト ボックス 4">
                <a:extLst>
                  <a:ext uri="{FF2B5EF4-FFF2-40B4-BE49-F238E27FC236}">
                    <a16:creationId xmlns:a16="http://schemas.microsoft.com/office/drawing/2014/main" id="{51091114-283D-F6AE-D28A-F6A0ADC6A132}"/>
                  </a:ext>
                </a:extLst>
              </p:cNvPr>
              <p:cNvSpPr txBox="1">
                <a:spLocks noRot="1" noChangeAspect="1" noMove="1" noResize="1" noEditPoints="1" noAdjustHandles="1" noChangeArrowheads="1" noChangeShapeType="1" noTextEdit="1"/>
              </p:cNvSpPr>
              <p:nvPr/>
            </p:nvSpPr>
            <p:spPr>
              <a:xfrm>
                <a:off x="656479" y="479078"/>
                <a:ext cx="4203388" cy="624338"/>
              </a:xfrm>
              <a:prstGeom prst="rect">
                <a:avLst/>
              </a:prstGeom>
              <a:blipFill>
                <a:blip r:embed="rId5"/>
                <a:stretch>
                  <a:fillRect b="-1000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60697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B2FC1C-1AC2-9366-B123-B1983E266F24}"/>
              </a:ext>
            </a:extLst>
          </p:cNvPr>
          <p:cNvSpPr>
            <a:spLocks noGrp="1"/>
          </p:cNvSpPr>
          <p:nvPr>
            <p:ph type="sldNum" sz="quarter" idx="12"/>
          </p:nvPr>
        </p:nvSpPr>
        <p:spPr/>
        <p:txBody>
          <a:bodyPr/>
          <a:lstStyle/>
          <a:p>
            <a:fld id="{82113734-6896-D748-978C-18BD12C2A9B2}" type="slidenum">
              <a:rPr kumimoji="1" lang="ja-JP" altLang="en-US" smtClean="0"/>
              <a:t>2</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F269DDE-E6DF-41B6-9246-8C439A2664E8}"/>
                  </a:ext>
                </a:extLst>
              </p:cNvPr>
              <p:cNvSpPr txBox="1"/>
              <p:nvPr/>
            </p:nvSpPr>
            <p:spPr>
              <a:xfrm>
                <a:off x="446314" y="1929068"/>
                <a:ext cx="6604322" cy="3046988"/>
              </a:xfrm>
              <a:prstGeom prst="rect">
                <a:avLst/>
              </a:prstGeom>
              <a:noFill/>
            </p:spPr>
            <p:txBody>
              <a:bodyPr wrap="square">
                <a:spAutoFit/>
              </a:bodyPr>
              <a:lstStyle/>
              <a:p>
                <a:r>
                  <a:rPr lang="en-US" altLang="ja-JP" sz="4800" dirty="0"/>
                  <a:t>1. I</a:t>
                </a:r>
                <a:r>
                  <a:rPr kumimoji="1" lang="en-US" altLang="ja-JP" sz="4800" dirty="0"/>
                  <a:t>ntroduction</a:t>
                </a:r>
              </a:p>
              <a:p>
                <a:r>
                  <a:rPr lang="en-US" altLang="ja-JP" sz="4800" dirty="0"/>
                  <a:t>2. </a:t>
                </a:r>
                <a14:m>
                  <m:oMath xmlns:m="http://schemas.openxmlformats.org/officeDocument/2006/math">
                    <m:sSup>
                      <m:sSupPr>
                        <m:ctrlPr>
                          <a:rPr kumimoji="1" lang="en-US" altLang="ja-JP" sz="4800" b="0" i="1" smtClean="0">
                            <a:latin typeface="Cambria Math" panose="02040503050406030204" pitchFamily="18" charset="0"/>
                          </a:rPr>
                        </m:ctrlPr>
                      </m:sSupPr>
                      <m:e>
                        <m:r>
                          <a:rPr kumimoji="1" lang="en-US" altLang="ja-JP" sz="4800" b="0" i="1" smtClean="0">
                            <a:latin typeface="Cambria Math" panose="02040503050406030204" pitchFamily="18" charset="0"/>
                          </a:rPr>
                          <m:t>𝑙</m:t>
                        </m:r>
                      </m:e>
                      <m:sup>
                        <m:r>
                          <a:rPr kumimoji="1" lang="en-US" altLang="ja-JP" sz="4800" b="0" i="1" smtClean="0">
                            <a:latin typeface="Cambria Math" panose="02040503050406030204" pitchFamily="18" charset="0"/>
                          </a:rPr>
                          <m:t>−</m:t>
                        </m:r>
                      </m:sup>
                    </m:sSup>
                    <m:sSup>
                      <m:sSupPr>
                        <m:ctrlPr>
                          <a:rPr kumimoji="1" lang="en-US" altLang="ja-JP" sz="4800" b="0" i="1" smtClean="0">
                            <a:latin typeface="Cambria Math" panose="02040503050406030204" pitchFamily="18" charset="0"/>
                          </a:rPr>
                        </m:ctrlPr>
                      </m:sSupPr>
                      <m:e>
                        <m:r>
                          <a:rPr kumimoji="1" lang="en-US" altLang="ja-JP" sz="4800" b="0" i="1" smtClean="0">
                            <a:latin typeface="Cambria Math" panose="02040503050406030204" pitchFamily="18" charset="0"/>
                          </a:rPr>
                          <m:t>𝑙</m:t>
                        </m:r>
                      </m:e>
                      <m:sup>
                        <m:r>
                          <a:rPr kumimoji="1" lang="en-US" altLang="ja-JP" sz="4800" b="0" i="1" smtClean="0">
                            <a:latin typeface="Cambria Math" panose="02040503050406030204" pitchFamily="18" charset="0"/>
                          </a:rPr>
                          <m:t>+</m:t>
                        </m:r>
                      </m:sup>
                    </m:sSup>
                    <m:r>
                      <a:rPr kumimoji="1" lang="en-US" altLang="ja-JP" sz="4800" b="0" i="1" smtClean="0">
                        <a:latin typeface="Cambria Math" panose="02040503050406030204" pitchFamily="18" charset="0"/>
                      </a:rPr>
                      <m:t>→</m:t>
                    </m:r>
                    <m:sSub>
                      <m:sSubPr>
                        <m:ctrlPr>
                          <a:rPr kumimoji="1" lang="en-US" altLang="ja-JP" sz="4800" b="0" i="1" smtClean="0">
                            <a:latin typeface="Cambria Math" panose="02040503050406030204" pitchFamily="18" charset="0"/>
                          </a:rPr>
                        </m:ctrlPr>
                      </m:sSubPr>
                      <m:e>
                        <m:r>
                          <a:rPr kumimoji="1" lang="en-US" altLang="ja-JP" sz="4800" b="0" i="1" smtClean="0">
                            <a:latin typeface="Cambria Math" panose="02040503050406030204" pitchFamily="18" charset="0"/>
                          </a:rPr>
                          <m:t>𝜈</m:t>
                        </m:r>
                      </m:e>
                      <m:sub>
                        <m:r>
                          <a:rPr kumimoji="1" lang="en-US" altLang="ja-JP" sz="4800" b="0" i="1" smtClean="0">
                            <a:latin typeface="Cambria Math" panose="02040503050406030204" pitchFamily="18" charset="0"/>
                          </a:rPr>
                          <m:t>𝑙</m:t>
                        </m:r>
                      </m:sub>
                    </m:sSub>
                    <m:sSub>
                      <m:sSubPr>
                        <m:ctrlPr>
                          <a:rPr kumimoji="1" lang="en-US" altLang="ja-JP" sz="4800" b="0" i="1" smtClean="0">
                            <a:latin typeface="Cambria Math" panose="02040503050406030204" pitchFamily="18" charset="0"/>
                          </a:rPr>
                        </m:ctrlPr>
                      </m:sSubPr>
                      <m:e>
                        <m:acc>
                          <m:accPr>
                            <m:chr m:val="̅"/>
                            <m:ctrlPr>
                              <a:rPr kumimoji="1" lang="en-US" altLang="ja-JP" sz="4800" b="0" i="1" smtClean="0">
                                <a:latin typeface="Cambria Math" panose="02040503050406030204" pitchFamily="18" charset="0"/>
                              </a:rPr>
                            </m:ctrlPr>
                          </m:accPr>
                          <m:e>
                            <m:r>
                              <a:rPr kumimoji="1" lang="en-US" altLang="ja-JP" sz="4800" b="0" i="1" smtClean="0">
                                <a:latin typeface="Cambria Math" panose="02040503050406030204" pitchFamily="18" charset="0"/>
                              </a:rPr>
                              <m:t>𝜈</m:t>
                            </m:r>
                          </m:e>
                        </m:acc>
                      </m:e>
                      <m:sub>
                        <m:r>
                          <a:rPr kumimoji="1" lang="en-US" altLang="ja-JP" sz="4800" b="0" i="1" smtClean="0">
                            <a:latin typeface="Cambria Math" panose="02040503050406030204" pitchFamily="18" charset="0"/>
                          </a:rPr>
                          <m:t>𝑙</m:t>
                        </m:r>
                      </m:sub>
                    </m:sSub>
                    <m:r>
                      <a:rPr kumimoji="1" lang="en-US" altLang="ja-JP" sz="4800" b="0" i="1" smtClean="0">
                        <a:latin typeface="Cambria Math" panose="02040503050406030204" pitchFamily="18" charset="0"/>
                      </a:rPr>
                      <m:t>𝑍h</m:t>
                    </m:r>
                  </m:oMath>
                </a14:m>
                <a:endParaRPr lang="en-US" altLang="ja-JP" sz="4800" dirty="0"/>
              </a:p>
              <a:p>
                <a:r>
                  <a:rPr lang="en-US" altLang="ja-JP" sz="4800" dirty="0"/>
                  <a:t>3. FD gauge</a:t>
                </a:r>
              </a:p>
              <a:p>
                <a:r>
                  <a:rPr lang="en-US" altLang="ja-JP" sz="4800" dirty="0"/>
                  <a:t>4</a:t>
                </a:r>
                <a:r>
                  <a:rPr kumimoji="1" lang="en-US" altLang="ja-JP" sz="4800" dirty="0"/>
                  <a:t>. </a:t>
                </a:r>
                <a:r>
                  <a:rPr lang="en-US" altLang="ja-JP" sz="4800" dirty="0"/>
                  <a:t>Summary</a:t>
                </a:r>
                <a:endParaRPr kumimoji="1" lang="en-US" altLang="ja-JP" sz="4800" dirty="0"/>
              </a:p>
            </p:txBody>
          </p:sp>
        </mc:Choice>
        <mc:Fallback xmlns="">
          <p:sp>
            <p:nvSpPr>
              <p:cNvPr id="4" name="テキスト ボックス 3">
                <a:extLst>
                  <a:ext uri="{FF2B5EF4-FFF2-40B4-BE49-F238E27FC236}">
                    <a16:creationId xmlns:a16="http://schemas.microsoft.com/office/drawing/2014/main" id="{2F269DDE-E6DF-41B6-9246-8C439A2664E8}"/>
                  </a:ext>
                </a:extLst>
              </p:cNvPr>
              <p:cNvSpPr txBox="1">
                <a:spLocks noRot="1" noChangeAspect="1" noMove="1" noResize="1" noEditPoints="1" noAdjustHandles="1" noChangeArrowheads="1" noChangeShapeType="1" noTextEdit="1"/>
              </p:cNvSpPr>
              <p:nvPr/>
            </p:nvSpPr>
            <p:spPr>
              <a:xfrm>
                <a:off x="446314" y="1929068"/>
                <a:ext cx="6604322" cy="3046988"/>
              </a:xfrm>
              <a:prstGeom prst="rect">
                <a:avLst/>
              </a:prstGeom>
              <a:blipFill>
                <a:blip r:embed="rId3"/>
                <a:stretch>
                  <a:fillRect l="-4415" t="-4564" b="-9959"/>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273A379D-86C7-F77E-B3F2-7E5B619A245A}"/>
              </a:ext>
            </a:extLst>
          </p:cNvPr>
          <p:cNvSpPr txBox="1"/>
          <p:nvPr/>
        </p:nvSpPr>
        <p:spPr>
          <a:xfrm>
            <a:off x="446314" y="447221"/>
            <a:ext cx="2329484" cy="707886"/>
          </a:xfrm>
          <a:prstGeom prst="rect">
            <a:avLst/>
          </a:prstGeom>
          <a:noFill/>
        </p:spPr>
        <p:txBody>
          <a:bodyPr wrap="none" rtlCol="0">
            <a:spAutoFit/>
          </a:bodyPr>
          <a:lstStyle/>
          <a:p>
            <a:r>
              <a:rPr kumimoji="1" lang="en-US" altLang="ja-JP" sz="4000" dirty="0"/>
              <a:t>Contents</a:t>
            </a:r>
            <a:endParaRPr kumimoji="1" lang="ja-JP" altLang="en-US" sz="4000"/>
          </a:p>
        </p:txBody>
      </p:sp>
      <p:pic>
        <p:nvPicPr>
          <p:cNvPr id="7" name="図 6" descr="テキスト が含まれている画像&#10;&#10;自動的に生成された説明">
            <a:extLst>
              <a:ext uri="{FF2B5EF4-FFF2-40B4-BE49-F238E27FC236}">
                <a16:creationId xmlns:a16="http://schemas.microsoft.com/office/drawing/2014/main" id="{63ECA0A0-B4B1-E23F-62E0-EEE1A00BBE9F}"/>
              </a:ext>
            </a:extLst>
          </p:cNvPr>
          <p:cNvPicPr>
            <a:picLocks noChangeAspect="1"/>
          </p:cNvPicPr>
          <p:nvPr/>
        </p:nvPicPr>
        <p:blipFill rotWithShape="1">
          <a:blip r:embed="rId4">
            <a:extLst>
              <a:ext uri="{28A0092B-C50C-407E-A947-70E740481C1C}">
                <a14:useLocalDpi xmlns:a14="http://schemas.microsoft.com/office/drawing/2010/main" val="0"/>
              </a:ext>
            </a:extLst>
          </a:blip>
          <a:srcRect l="18708" t="31294" r="56295" b="35603"/>
          <a:stretch/>
        </p:blipFill>
        <p:spPr>
          <a:xfrm>
            <a:off x="7759581" y="1891291"/>
            <a:ext cx="2556181" cy="2774756"/>
          </a:xfrm>
          <a:prstGeom prst="rect">
            <a:avLst/>
          </a:prstGeom>
        </p:spPr>
      </p:pic>
    </p:spTree>
    <p:extLst>
      <p:ext uri="{BB962C8B-B14F-4D97-AF65-F5344CB8AC3E}">
        <p14:creationId xmlns:p14="http://schemas.microsoft.com/office/powerpoint/2010/main" val="3249702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20</a:t>
            </a:fld>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6044823" cy="690895"/>
              </a:xfrm>
              <a:prstGeom prst="rect">
                <a:avLst/>
              </a:prstGeom>
              <a:noFill/>
            </p:spPr>
            <p:txBody>
              <a:bodyPr wrap="square">
                <a:spAutoFit/>
              </a:bodyPr>
              <a:lstStyle/>
              <a:p>
                <a:r>
                  <a:rPr kumimoji="1" lang="en-US" altLang="ja-JP" sz="3600" dirty="0"/>
                  <a:t>3. </a:t>
                </a:r>
                <a14:m>
                  <m:oMath xmlns:m="http://schemas.openxmlformats.org/officeDocument/2006/math">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𝑒</m:t>
                        </m:r>
                      </m:e>
                      <m:sup>
                        <m:r>
                          <a:rPr kumimoji="1" lang="en-US" altLang="ja-JP" sz="3600" b="0" i="1" smtClean="0">
                            <a:latin typeface="Cambria Math" panose="02040503050406030204" pitchFamily="18" charset="0"/>
                          </a:rPr>
                          <m:t>−</m:t>
                        </m:r>
                      </m:sup>
                    </m:sSup>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𝜇</m:t>
                        </m:r>
                      </m:e>
                      <m:sup>
                        <m:r>
                          <a:rPr kumimoji="1" lang="en-US" altLang="ja-JP" sz="3600" b="0" i="1" smtClean="0">
                            <a:latin typeface="Cambria Math" panose="02040503050406030204" pitchFamily="18" charset="0"/>
                          </a:rPr>
                          <m:t>+</m:t>
                        </m:r>
                      </m:sup>
                    </m:sSup>
                    <m:r>
                      <a:rPr kumimoji="1" lang="en-US" altLang="ja-JP" sz="3600" b="0" i="1" smtClean="0">
                        <a:latin typeface="Cambria Math" panose="02040503050406030204" pitchFamily="18" charset="0"/>
                      </a:rPr>
                      <m:t>→</m:t>
                    </m:r>
                    <m:sSub>
                      <m:sSubPr>
                        <m:ctrlPr>
                          <a:rPr kumimoji="1" lang="en-US" altLang="ja-JP" sz="3600" b="0" i="1" smtClean="0">
                            <a:latin typeface="Cambria Math" panose="02040503050406030204" pitchFamily="18" charset="0"/>
                          </a:rPr>
                        </m:ctrlPr>
                      </m:sSubPr>
                      <m:e>
                        <m:r>
                          <a:rPr kumimoji="1" lang="en-US" altLang="ja-JP" sz="3600" b="0" i="1" smtClean="0">
                            <a:latin typeface="Cambria Math" panose="02040503050406030204" pitchFamily="18" charset="0"/>
                          </a:rPr>
                          <m:t>𝜈</m:t>
                        </m:r>
                      </m:e>
                      <m:sub>
                        <m:r>
                          <a:rPr kumimoji="1" lang="en-US" altLang="ja-JP" sz="3600" b="0" i="1" smtClean="0">
                            <a:latin typeface="Cambria Math" panose="02040503050406030204" pitchFamily="18" charset="0"/>
                          </a:rPr>
                          <m:t>𝑒</m:t>
                        </m:r>
                      </m:sub>
                    </m:sSub>
                    <m:sSub>
                      <m:sSubPr>
                        <m:ctrlPr>
                          <a:rPr kumimoji="1" lang="en-US" altLang="ja-JP" sz="3600" b="0" i="1" smtClean="0">
                            <a:latin typeface="Cambria Math" panose="02040503050406030204" pitchFamily="18" charset="0"/>
                          </a:rPr>
                        </m:ctrlPr>
                      </m:sSubPr>
                      <m:e>
                        <m:acc>
                          <m:accPr>
                            <m:chr m:val="̅"/>
                            <m:ctrlPr>
                              <a:rPr kumimoji="1" lang="en-US" altLang="ja-JP" sz="3600" b="0" i="1" smtClean="0">
                                <a:latin typeface="Cambria Math" panose="02040503050406030204" pitchFamily="18" charset="0"/>
                              </a:rPr>
                            </m:ctrlPr>
                          </m:accPr>
                          <m:e>
                            <m:r>
                              <a:rPr kumimoji="1" lang="en-US" altLang="ja-JP" sz="3600" b="0" i="1" smtClean="0">
                                <a:latin typeface="Cambria Math" panose="02040503050406030204" pitchFamily="18" charset="0"/>
                              </a:rPr>
                              <m:t>𝜈</m:t>
                            </m:r>
                          </m:e>
                        </m:acc>
                      </m:e>
                      <m:sub>
                        <m:r>
                          <a:rPr lang="en-US" altLang="ja-JP" sz="3600" b="0" i="1" smtClean="0">
                            <a:latin typeface="Cambria Math" panose="02040503050406030204" pitchFamily="18" charset="0"/>
                          </a:rPr>
                          <m:t>𝜇</m:t>
                        </m:r>
                      </m:sub>
                    </m:sSub>
                    <m:r>
                      <a:rPr kumimoji="1" lang="en-US" altLang="ja-JP" sz="3600" b="0" i="1" smtClean="0">
                        <a:latin typeface="Cambria Math" panose="02040503050406030204" pitchFamily="18" charset="0"/>
                      </a:rPr>
                      <m:t>𝑍h</m:t>
                    </m:r>
                  </m:oMath>
                </a14:m>
                <a:endParaRPr kumimoji="1" lang="en-US" altLang="ja-JP" sz="3600" dirty="0"/>
              </a:p>
            </p:txBody>
          </p:sp>
        </mc:Choice>
        <mc:Fallback xmlns="">
          <p:sp>
            <p:nvSpPr>
              <p:cNvPr id="7" name="テキスト ボックス 6">
                <a:extLst>
                  <a:ext uri="{FF2B5EF4-FFF2-40B4-BE49-F238E27FC236}">
                    <a16:creationId xmlns:a16="http://schemas.microsoft.com/office/drawing/2014/main" id="{8504D42A-F00D-AE13-B5E1-B87252B01554}"/>
                  </a:ext>
                </a:extLst>
              </p:cNvPr>
              <p:cNvSpPr txBox="1">
                <a:spLocks noRot="1" noChangeAspect="1" noMove="1" noResize="1" noEditPoints="1" noAdjustHandles="1" noChangeArrowheads="1" noChangeShapeType="1" noTextEdit="1"/>
              </p:cNvSpPr>
              <p:nvPr/>
            </p:nvSpPr>
            <p:spPr>
              <a:xfrm>
                <a:off x="355977" y="390302"/>
                <a:ext cx="6044823" cy="690895"/>
              </a:xfrm>
              <a:prstGeom prst="rect">
                <a:avLst/>
              </a:prstGeom>
              <a:blipFill>
                <a:blip r:embed="rId3"/>
                <a:stretch>
                  <a:fillRect l="-2929" t="-10909" b="-27273"/>
                </a:stretch>
              </a:blipFill>
            </p:spPr>
            <p:txBody>
              <a:bodyPr/>
              <a:lstStyle/>
              <a:p>
                <a:r>
                  <a:rPr lang="ja-JP" altLang="en-US">
                    <a:noFill/>
                  </a:rPr>
                  <a:t> </a:t>
                </a:r>
              </a:p>
            </p:txBody>
          </p:sp>
        </mc:Fallback>
      </mc:AlternateContent>
      <p:pic>
        <p:nvPicPr>
          <p:cNvPr id="20" name="図 19" descr="ダイアグラム&#10;&#10;自動的に生成された説明">
            <a:extLst>
              <a:ext uri="{FF2B5EF4-FFF2-40B4-BE49-F238E27FC236}">
                <a16:creationId xmlns:a16="http://schemas.microsoft.com/office/drawing/2014/main" id="{F36FFE54-8550-339D-720B-F02A4D2408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8615" y="3089054"/>
            <a:ext cx="3075040" cy="1816251"/>
          </a:xfrm>
          <a:prstGeom prst="rect">
            <a:avLst/>
          </a:prstGeom>
        </p:spPr>
      </p:pic>
      <p:pic>
        <p:nvPicPr>
          <p:cNvPr id="22" name="図 21" descr="ダイアグラム&#10;&#10;自動的に生成された説明">
            <a:extLst>
              <a:ext uri="{FF2B5EF4-FFF2-40B4-BE49-F238E27FC236}">
                <a16:creationId xmlns:a16="http://schemas.microsoft.com/office/drawing/2014/main" id="{6A12BAA1-3CF7-27BC-B1FC-BB4FD3A50D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0960" y="5000571"/>
            <a:ext cx="3231524" cy="1839670"/>
          </a:xfrm>
          <a:prstGeom prst="rect">
            <a:avLst/>
          </a:prstGeom>
        </p:spPr>
      </p:pic>
      <p:pic>
        <p:nvPicPr>
          <p:cNvPr id="3" name="図 2" descr="ダイアグラム, 概略図&#10;&#10;自動的に生成された説明">
            <a:extLst>
              <a:ext uri="{FF2B5EF4-FFF2-40B4-BE49-F238E27FC236}">
                <a16:creationId xmlns:a16="http://schemas.microsoft.com/office/drawing/2014/main" id="{4BBD4776-757B-DE7F-287F-82B50584A9EF}"/>
              </a:ext>
            </a:extLst>
          </p:cNvPr>
          <p:cNvPicPr>
            <a:picLocks noChangeAspect="1"/>
          </p:cNvPicPr>
          <p:nvPr/>
        </p:nvPicPr>
        <p:blipFill rotWithShape="1">
          <a:blip r:embed="rId6">
            <a:extLst>
              <a:ext uri="{28A0092B-C50C-407E-A947-70E740481C1C}">
                <a14:useLocalDpi xmlns:a14="http://schemas.microsoft.com/office/drawing/2010/main" val="0"/>
              </a:ext>
            </a:extLst>
          </a:blip>
          <a:srcRect l="65678" t="-844" r="1990" b="24486"/>
          <a:stretch/>
        </p:blipFill>
        <p:spPr>
          <a:xfrm>
            <a:off x="840794" y="3049059"/>
            <a:ext cx="960847" cy="1599249"/>
          </a:xfrm>
          <a:prstGeom prst="rect">
            <a:avLst/>
          </a:prstGeom>
        </p:spPr>
      </p:pic>
      <p:sp>
        <p:nvSpPr>
          <p:cNvPr id="4" name="正方形/長方形 3">
            <a:extLst>
              <a:ext uri="{FF2B5EF4-FFF2-40B4-BE49-F238E27FC236}">
                <a16:creationId xmlns:a16="http://schemas.microsoft.com/office/drawing/2014/main" id="{66B60E46-59AA-C68C-2904-8EB8424ACE8C}"/>
              </a:ext>
            </a:extLst>
          </p:cNvPr>
          <p:cNvSpPr/>
          <p:nvPr/>
        </p:nvSpPr>
        <p:spPr>
          <a:xfrm>
            <a:off x="757548" y="3014778"/>
            <a:ext cx="5823874" cy="1927216"/>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descr="ダイアグラム, 概略図&#10;&#10;自動的に生成された説明">
            <a:extLst>
              <a:ext uri="{FF2B5EF4-FFF2-40B4-BE49-F238E27FC236}">
                <a16:creationId xmlns:a16="http://schemas.microsoft.com/office/drawing/2014/main" id="{CFF61F92-6461-EDF1-0BDE-9176BCF35540}"/>
              </a:ext>
            </a:extLst>
          </p:cNvPr>
          <p:cNvPicPr>
            <a:picLocks noChangeAspect="1"/>
          </p:cNvPicPr>
          <p:nvPr/>
        </p:nvPicPr>
        <p:blipFill rotWithShape="1">
          <a:blip r:embed="rId6">
            <a:extLst>
              <a:ext uri="{28A0092B-C50C-407E-A947-70E740481C1C}">
                <a14:useLocalDpi xmlns:a14="http://schemas.microsoft.com/office/drawing/2010/main" val="0"/>
              </a:ext>
            </a:extLst>
          </a:blip>
          <a:srcRect l="33195" t="-844" r="33195" b="24486"/>
          <a:stretch/>
        </p:blipFill>
        <p:spPr>
          <a:xfrm>
            <a:off x="838200" y="5045083"/>
            <a:ext cx="959146" cy="1495933"/>
          </a:xfrm>
          <a:prstGeom prst="rect">
            <a:avLst/>
          </a:prstGeom>
        </p:spPr>
      </p:pic>
      <p:sp>
        <p:nvSpPr>
          <p:cNvPr id="6" name="正方形/長方形 5">
            <a:extLst>
              <a:ext uri="{FF2B5EF4-FFF2-40B4-BE49-F238E27FC236}">
                <a16:creationId xmlns:a16="http://schemas.microsoft.com/office/drawing/2014/main" id="{CE9B8649-12FF-9672-6474-2082971FE7A5}"/>
              </a:ext>
            </a:extLst>
          </p:cNvPr>
          <p:cNvSpPr/>
          <p:nvPr/>
        </p:nvSpPr>
        <p:spPr>
          <a:xfrm>
            <a:off x="757548" y="4985119"/>
            <a:ext cx="5823873" cy="1870573"/>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8B67AD4F-90AD-7AE4-3436-911AA0D69C5D}"/>
                  </a:ext>
                </a:extLst>
              </p:cNvPr>
              <p:cNvSpPr txBox="1"/>
              <p:nvPr/>
            </p:nvSpPr>
            <p:spPr>
              <a:xfrm>
                <a:off x="838200" y="4648308"/>
                <a:ext cx="1228045" cy="338554"/>
              </a:xfrm>
              <a:prstGeom prst="rect">
                <a:avLst/>
              </a:prstGeom>
              <a:noFill/>
            </p:spPr>
            <p:txBody>
              <a:bodyPr wrap="square">
                <a:spAutoFit/>
              </a:bodyPr>
              <a:lstStyle/>
              <a:p>
                <a:r>
                  <a:rPr kumimoji="1" lang="en-US" altLang="ja-JP" sz="1600" dirty="0"/>
                  <a:t>(b)</a:t>
                </a:r>
                <a:r>
                  <a:rPr lang="en-US" altLang="ja-JP" sz="1600" dirty="0"/>
                  <a:t> </a:t>
                </a:r>
                <a14:m>
                  <m:oMath xmlns:m="http://schemas.openxmlformats.org/officeDocument/2006/math">
                    <m:sSup>
                      <m:sSupPr>
                        <m:ctrlPr>
                          <a:rPr lang="en-US" altLang="ja-JP" sz="1600" i="1" dirty="0">
                            <a:latin typeface="Cambria Math" panose="02040503050406030204" pitchFamily="18" charset="0"/>
                          </a:rPr>
                        </m:ctrlPr>
                      </m:sSupPr>
                      <m:e>
                        <m:r>
                          <a:rPr lang="en-US" altLang="ja-JP" sz="1600" i="1" dirty="0">
                            <a:latin typeface="Cambria Math" panose="02040503050406030204" pitchFamily="18" charset="0"/>
                          </a:rPr>
                          <m:t>𝑒</m:t>
                        </m:r>
                      </m:e>
                      <m:sup>
                        <m:r>
                          <a:rPr lang="en-US" altLang="ja-JP" sz="1600" i="1" dirty="0">
                            <a:latin typeface="Cambria Math" panose="02040503050406030204" pitchFamily="18" charset="0"/>
                          </a:rPr>
                          <m:t>−</m:t>
                        </m:r>
                      </m:sup>
                    </m:sSup>
                    <m:sSup>
                      <m:sSupPr>
                        <m:ctrlPr>
                          <a:rPr lang="en-US" altLang="ja-JP" sz="1600" i="1" dirty="0">
                            <a:latin typeface="Cambria Math" panose="02040503050406030204" pitchFamily="18" charset="0"/>
                          </a:rPr>
                        </m:ctrlPr>
                      </m:sSupPr>
                      <m:e>
                        <m:r>
                          <a:rPr lang="en-US" altLang="ja-JP" sz="1600" i="1" dirty="0">
                            <a:latin typeface="Cambria Math" panose="02040503050406030204" pitchFamily="18" charset="0"/>
                          </a:rPr>
                          <m:t>𝑊</m:t>
                        </m:r>
                      </m:e>
                      <m:sup>
                        <m:r>
                          <a:rPr lang="en-US" altLang="ja-JP" sz="1600" i="1" dirty="0">
                            <a:latin typeface="Cambria Math" panose="02040503050406030204" pitchFamily="18" charset="0"/>
                          </a:rPr>
                          <m:t>+</m:t>
                        </m:r>
                      </m:sup>
                    </m:sSup>
                    <m:r>
                      <a:rPr lang="en-US" altLang="ja-JP" sz="1600" i="1" dirty="0">
                        <a:latin typeface="Cambria Math" panose="02040503050406030204" pitchFamily="18" charset="0"/>
                      </a:rPr>
                      <m:t> </m:t>
                    </m:r>
                  </m:oMath>
                </a14:m>
                <a:r>
                  <a:rPr kumimoji="1" lang="en-US" altLang="ja-JP" sz="1600" dirty="0"/>
                  <a:t>                      </a:t>
                </a:r>
                <a:endParaRPr lang="ja-JP" altLang="en-US" sz="1600"/>
              </a:p>
            </p:txBody>
          </p:sp>
        </mc:Choice>
        <mc:Fallback xmlns="">
          <p:sp>
            <p:nvSpPr>
              <p:cNvPr id="9" name="テキスト ボックス 8">
                <a:extLst>
                  <a:ext uri="{FF2B5EF4-FFF2-40B4-BE49-F238E27FC236}">
                    <a16:creationId xmlns:a16="http://schemas.microsoft.com/office/drawing/2014/main" id="{8B67AD4F-90AD-7AE4-3436-911AA0D69C5D}"/>
                  </a:ext>
                </a:extLst>
              </p:cNvPr>
              <p:cNvSpPr txBox="1">
                <a:spLocks noRot="1" noChangeAspect="1" noMove="1" noResize="1" noEditPoints="1" noAdjustHandles="1" noChangeArrowheads="1" noChangeShapeType="1" noTextEdit="1"/>
              </p:cNvSpPr>
              <p:nvPr/>
            </p:nvSpPr>
            <p:spPr>
              <a:xfrm>
                <a:off x="838200" y="4648308"/>
                <a:ext cx="1228045" cy="338554"/>
              </a:xfrm>
              <a:prstGeom prst="rect">
                <a:avLst/>
              </a:prstGeom>
              <a:blipFill>
                <a:blip r:embed="rId7"/>
                <a:stretch>
                  <a:fillRect l="-3093" t="-7407" b="-2592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CEB2431C-5FD1-5EAC-3220-45015B5EF895}"/>
                  </a:ext>
                </a:extLst>
              </p:cNvPr>
              <p:cNvSpPr txBox="1"/>
              <p:nvPr/>
            </p:nvSpPr>
            <p:spPr>
              <a:xfrm>
                <a:off x="824625" y="6552198"/>
                <a:ext cx="1228045" cy="338554"/>
              </a:xfrm>
              <a:prstGeom prst="rect">
                <a:avLst/>
              </a:prstGeom>
              <a:noFill/>
            </p:spPr>
            <p:txBody>
              <a:bodyPr wrap="square">
                <a:spAutoFit/>
              </a:bodyPr>
              <a:lstStyle/>
              <a:p>
                <a:r>
                  <a:rPr kumimoji="1" lang="en-US" altLang="ja-JP" sz="1600" dirty="0"/>
                  <a:t>(c)</a:t>
                </a:r>
                <a14:m>
                  <m:oMath xmlns:m="http://schemas.openxmlformats.org/officeDocument/2006/math">
                    <m:sSup>
                      <m:sSupPr>
                        <m:ctrlPr>
                          <a:rPr lang="en-US" altLang="ja-JP" sz="1600" i="1">
                            <a:latin typeface="Cambria Math" panose="02040503050406030204" pitchFamily="18" charset="0"/>
                          </a:rPr>
                        </m:ctrlPr>
                      </m:sSupPr>
                      <m:e>
                        <m:r>
                          <a:rPr lang="en-US" altLang="ja-JP" sz="1600" i="1">
                            <a:latin typeface="Cambria Math" panose="02040503050406030204" pitchFamily="18" charset="0"/>
                          </a:rPr>
                          <m:t>𝑊</m:t>
                        </m:r>
                      </m:e>
                      <m:sup>
                        <m:r>
                          <a:rPr lang="en-US" altLang="ja-JP" sz="1600" i="1">
                            <a:latin typeface="Cambria Math" panose="02040503050406030204" pitchFamily="18" charset="0"/>
                          </a:rPr>
                          <m:t>−</m:t>
                        </m:r>
                      </m:sup>
                    </m:sSup>
                    <m:sSup>
                      <m:sSupPr>
                        <m:ctrlPr>
                          <a:rPr lang="en-US" altLang="ja-JP" sz="1600" i="1">
                            <a:latin typeface="Cambria Math" panose="02040503050406030204" pitchFamily="18" charset="0"/>
                          </a:rPr>
                        </m:ctrlPr>
                      </m:sSupPr>
                      <m:e>
                        <m:r>
                          <a:rPr lang="en-US" altLang="ja-JP" sz="1600" i="1">
                            <a:latin typeface="Cambria Math" panose="02040503050406030204" pitchFamily="18" charset="0"/>
                          </a:rPr>
                          <m:t>𝜇</m:t>
                        </m:r>
                      </m:e>
                      <m:sup>
                        <m:r>
                          <a:rPr lang="en-US" altLang="ja-JP" sz="1600" i="1">
                            <a:latin typeface="Cambria Math" panose="02040503050406030204" pitchFamily="18" charset="0"/>
                          </a:rPr>
                          <m:t>+</m:t>
                        </m:r>
                      </m:sup>
                    </m:sSup>
                  </m:oMath>
                </a14:m>
                <a:endParaRPr lang="ja-JP" altLang="en-US" sz="1600"/>
              </a:p>
            </p:txBody>
          </p:sp>
        </mc:Choice>
        <mc:Fallback xmlns="">
          <p:sp>
            <p:nvSpPr>
              <p:cNvPr id="11" name="テキスト ボックス 10">
                <a:extLst>
                  <a:ext uri="{FF2B5EF4-FFF2-40B4-BE49-F238E27FC236}">
                    <a16:creationId xmlns:a16="http://schemas.microsoft.com/office/drawing/2014/main" id="{CEB2431C-5FD1-5EAC-3220-45015B5EF895}"/>
                  </a:ext>
                </a:extLst>
              </p:cNvPr>
              <p:cNvSpPr txBox="1">
                <a:spLocks noRot="1" noChangeAspect="1" noMove="1" noResize="1" noEditPoints="1" noAdjustHandles="1" noChangeArrowheads="1" noChangeShapeType="1" noTextEdit="1"/>
              </p:cNvSpPr>
              <p:nvPr/>
            </p:nvSpPr>
            <p:spPr>
              <a:xfrm>
                <a:off x="824625" y="6552198"/>
                <a:ext cx="1228045" cy="338554"/>
              </a:xfrm>
              <a:prstGeom prst="rect">
                <a:avLst/>
              </a:prstGeom>
              <a:blipFill>
                <a:blip r:embed="rId8"/>
                <a:stretch>
                  <a:fillRect l="-2041" t="-7407" b="-25926"/>
                </a:stretch>
              </a:blipFill>
            </p:spPr>
            <p:txBody>
              <a:bodyPr/>
              <a:lstStyle/>
              <a:p>
                <a:r>
                  <a:rPr lang="ja-JP" altLang="en-US">
                    <a:noFill/>
                  </a:rPr>
                  <a:t> </a:t>
                </a:r>
              </a:p>
            </p:txBody>
          </p:sp>
        </mc:Fallback>
      </mc:AlternateContent>
      <p:pic>
        <p:nvPicPr>
          <p:cNvPr id="14" name="図 13" descr="ダイアグラム, 概略図&#10;&#10;自動的に生成された説明">
            <a:extLst>
              <a:ext uri="{FF2B5EF4-FFF2-40B4-BE49-F238E27FC236}">
                <a16:creationId xmlns:a16="http://schemas.microsoft.com/office/drawing/2014/main" id="{DA2CAE72-2911-505C-B5B7-4F7E6688A3C9}"/>
              </a:ext>
            </a:extLst>
          </p:cNvPr>
          <p:cNvPicPr>
            <a:picLocks noChangeAspect="1"/>
          </p:cNvPicPr>
          <p:nvPr/>
        </p:nvPicPr>
        <p:blipFill rotWithShape="1">
          <a:blip r:embed="rId6">
            <a:extLst>
              <a:ext uri="{28A0092B-C50C-407E-A947-70E740481C1C}">
                <a14:useLocalDpi xmlns:a14="http://schemas.microsoft.com/office/drawing/2010/main" val="0"/>
              </a:ext>
            </a:extLst>
          </a:blip>
          <a:srcRect l="1518" r="66390" b="21864"/>
          <a:stretch/>
        </p:blipFill>
        <p:spPr>
          <a:xfrm>
            <a:off x="838200" y="1188071"/>
            <a:ext cx="959146" cy="1604339"/>
          </a:xfrm>
          <a:prstGeom prst="rect">
            <a:avLst/>
          </a:prstGeom>
        </p:spPr>
      </p:pic>
      <p:sp>
        <p:nvSpPr>
          <p:cNvPr id="15" name="左中かっこ 14">
            <a:extLst>
              <a:ext uri="{FF2B5EF4-FFF2-40B4-BE49-F238E27FC236}">
                <a16:creationId xmlns:a16="http://schemas.microsoft.com/office/drawing/2014/main" id="{F631D91B-71DC-3B9A-BD7A-157079D29D12}"/>
              </a:ext>
            </a:extLst>
          </p:cNvPr>
          <p:cNvSpPr/>
          <p:nvPr/>
        </p:nvSpPr>
        <p:spPr>
          <a:xfrm>
            <a:off x="2221075" y="5064669"/>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左中かっこ 15">
            <a:extLst>
              <a:ext uri="{FF2B5EF4-FFF2-40B4-BE49-F238E27FC236}">
                <a16:creationId xmlns:a16="http://schemas.microsoft.com/office/drawing/2014/main" id="{6453224E-94E7-1EE9-307A-572B3A24849F}"/>
              </a:ext>
            </a:extLst>
          </p:cNvPr>
          <p:cNvSpPr/>
          <p:nvPr/>
        </p:nvSpPr>
        <p:spPr>
          <a:xfrm>
            <a:off x="2250185" y="3101622"/>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左中かっこ 17">
            <a:extLst>
              <a:ext uri="{FF2B5EF4-FFF2-40B4-BE49-F238E27FC236}">
                <a16:creationId xmlns:a16="http://schemas.microsoft.com/office/drawing/2014/main" id="{9162C0D1-46F3-D86D-1704-BF9849754C5A}"/>
              </a:ext>
            </a:extLst>
          </p:cNvPr>
          <p:cNvSpPr/>
          <p:nvPr/>
        </p:nvSpPr>
        <p:spPr>
          <a:xfrm>
            <a:off x="2250185" y="1168041"/>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19" name="図 18" descr="ダイアグラム, レーダー チャート&#10;&#10;自動的に生成された説明">
            <a:extLst>
              <a:ext uri="{FF2B5EF4-FFF2-40B4-BE49-F238E27FC236}">
                <a16:creationId xmlns:a16="http://schemas.microsoft.com/office/drawing/2014/main" id="{83DDB320-8B1C-4763-FF63-DD45D4D846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35411" y="1307962"/>
            <a:ext cx="3634723" cy="1215980"/>
          </a:xfrm>
          <a:prstGeom prst="rect">
            <a:avLst/>
          </a:prstGeom>
        </p:spPr>
      </p:pic>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EA3ACE65-0205-F617-FA7C-BB90A0360957}"/>
                  </a:ext>
                </a:extLst>
              </p:cNvPr>
              <p:cNvSpPr txBox="1"/>
              <p:nvPr/>
            </p:nvSpPr>
            <p:spPr>
              <a:xfrm>
                <a:off x="855678" y="2714536"/>
                <a:ext cx="1165940" cy="338554"/>
              </a:xfrm>
              <a:prstGeom prst="rect">
                <a:avLst/>
              </a:prstGeom>
              <a:noFill/>
            </p:spPr>
            <p:txBody>
              <a:bodyPr wrap="square">
                <a:spAutoFit/>
              </a:bodyPr>
              <a:lstStyle/>
              <a:p>
                <a:r>
                  <a:rPr kumimoji="1" lang="en-US" altLang="ja-JP" sz="1600" dirty="0"/>
                  <a:t>(a)</a:t>
                </a:r>
                <a:r>
                  <a:rPr lang="en-US" altLang="ja-JP" sz="1600" dirty="0"/>
                  <a:t> VBS</a:t>
                </a:r>
                <a14:m>
                  <m:oMath xmlns:m="http://schemas.openxmlformats.org/officeDocument/2006/math">
                    <m:r>
                      <a:rPr lang="en-US" altLang="ja-JP" sz="1600" i="1" dirty="0">
                        <a:latin typeface="Cambria Math" panose="02040503050406030204" pitchFamily="18" charset="0"/>
                      </a:rPr>
                      <m:t> </m:t>
                    </m:r>
                  </m:oMath>
                </a14:m>
                <a:r>
                  <a:rPr kumimoji="1" lang="en-US" altLang="ja-JP" sz="1600" dirty="0"/>
                  <a:t>                      </a:t>
                </a:r>
                <a:endParaRPr lang="ja-JP" altLang="en-US" sz="1600"/>
              </a:p>
            </p:txBody>
          </p:sp>
        </mc:Choice>
        <mc:Fallback xmlns="">
          <p:sp>
            <p:nvSpPr>
              <p:cNvPr id="23" name="テキスト ボックス 22">
                <a:extLst>
                  <a:ext uri="{FF2B5EF4-FFF2-40B4-BE49-F238E27FC236}">
                    <a16:creationId xmlns:a16="http://schemas.microsoft.com/office/drawing/2014/main" id="{EA3ACE65-0205-F617-FA7C-BB90A0360957}"/>
                  </a:ext>
                </a:extLst>
              </p:cNvPr>
              <p:cNvSpPr txBox="1">
                <a:spLocks noRot="1" noChangeAspect="1" noMove="1" noResize="1" noEditPoints="1" noAdjustHandles="1" noChangeArrowheads="1" noChangeShapeType="1" noTextEdit="1"/>
              </p:cNvSpPr>
              <p:nvPr/>
            </p:nvSpPr>
            <p:spPr>
              <a:xfrm>
                <a:off x="855678" y="2714536"/>
                <a:ext cx="1165940" cy="338554"/>
              </a:xfrm>
              <a:prstGeom prst="rect">
                <a:avLst/>
              </a:prstGeom>
              <a:blipFill>
                <a:blip r:embed="rId10"/>
                <a:stretch>
                  <a:fillRect l="-3226" t="-3571" b="-25000"/>
                </a:stretch>
              </a:blipFill>
            </p:spPr>
            <p:txBody>
              <a:bodyPr/>
              <a:lstStyle/>
              <a:p>
                <a:r>
                  <a:rPr lang="ja-JP" altLang="en-US">
                    <a:noFill/>
                  </a:rPr>
                  <a:t> </a:t>
                </a:r>
              </a:p>
            </p:txBody>
          </p:sp>
        </mc:Fallback>
      </mc:AlternateContent>
      <p:sp>
        <p:nvSpPr>
          <p:cNvPr id="24" name="正方形/長方形 23">
            <a:extLst>
              <a:ext uri="{FF2B5EF4-FFF2-40B4-BE49-F238E27FC236}">
                <a16:creationId xmlns:a16="http://schemas.microsoft.com/office/drawing/2014/main" id="{4E4A9173-64D5-50AC-0478-72427072890F}"/>
              </a:ext>
            </a:extLst>
          </p:cNvPr>
          <p:cNvSpPr/>
          <p:nvPr/>
        </p:nvSpPr>
        <p:spPr>
          <a:xfrm>
            <a:off x="757547" y="1047503"/>
            <a:ext cx="5823874" cy="1927216"/>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5" name="角丸四角形 24">
            <a:extLst>
              <a:ext uri="{FF2B5EF4-FFF2-40B4-BE49-F238E27FC236}">
                <a16:creationId xmlns:a16="http://schemas.microsoft.com/office/drawing/2014/main" id="{5FE55D19-1D1E-33DC-FD6A-C318188672BC}"/>
              </a:ext>
            </a:extLst>
          </p:cNvPr>
          <p:cNvSpPr/>
          <p:nvPr/>
        </p:nvSpPr>
        <p:spPr>
          <a:xfrm>
            <a:off x="2818104" y="1341656"/>
            <a:ext cx="2717992" cy="1182286"/>
          </a:xfrm>
          <a:prstGeom prst="round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E8C79E84-7AB1-BCE4-338B-F220B242F447}"/>
              </a:ext>
            </a:extLst>
          </p:cNvPr>
          <p:cNvSpPr txBox="1"/>
          <p:nvPr/>
        </p:nvSpPr>
        <p:spPr>
          <a:xfrm>
            <a:off x="7198311" y="1063925"/>
            <a:ext cx="4316555" cy="3139321"/>
          </a:xfrm>
          <a:prstGeom prst="rect">
            <a:avLst/>
          </a:prstGeom>
          <a:noFill/>
        </p:spPr>
        <p:txBody>
          <a:bodyPr wrap="square">
            <a:spAutoFit/>
          </a:bodyPr>
          <a:lstStyle/>
          <a:p>
            <a:r>
              <a:rPr lang="en" altLang="ja-JP" b="0" i="0" u="none" strike="noStrike" dirty="0">
                <a:solidFill>
                  <a:srgbClr val="000000"/>
                </a:solidFill>
                <a:effectLst/>
                <a:latin typeface="+mn-ea"/>
              </a:rPr>
              <a:t>In the Feynman-diagram (FD) gauge, 4-point interactions such as </a:t>
            </a:r>
            <a:r>
              <a:rPr lang="en" altLang="ja-JP" b="1" i="0" u="none" strike="noStrike" dirty="0" err="1">
                <a:solidFill>
                  <a:srgbClr val="000000"/>
                </a:solidFill>
                <a:effectLst/>
                <a:latin typeface="+mn-ea"/>
              </a:rPr>
              <a:t>WWZh</a:t>
            </a:r>
            <a:r>
              <a:rPr lang="en" altLang="ja-JP" b="0" i="0" u="none" strike="noStrike" dirty="0">
                <a:solidFill>
                  <a:srgbClr val="000000"/>
                </a:solidFill>
                <a:effectLst/>
                <a:latin typeface="+mn-ea"/>
              </a:rPr>
              <a:t>, since the Nambu–Goldstone bosons are explicitly </a:t>
            </a:r>
            <a:r>
              <a:rPr lang="en-US" altLang="ja-JP" b="0" i="0" u="none" strike="noStrike" dirty="0">
                <a:solidFill>
                  <a:srgbClr val="000000"/>
                </a:solidFill>
                <a:effectLst/>
                <a:latin typeface="+mn-ea"/>
              </a:rPr>
              <a:t>t</a:t>
            </a:r>
            <a:r>
              <a:rPr lang="en-US" altLang="ja-JP" dirty="0">
                <a:solidFill>
                  <a:srgbClr val="000000"/>
                </a:solidFill>
                <a:latin typeface="+mn-ea"/>
              </a:rPr>
              <a:t>reated</a:t>
            </a:r>
            <a:r>
              <a:rPr lang="en" altLang="ja-JP" b="0" i="0" u="none" strike="noStrike" dirty="0">
                <a:solidFill>
                  <a:srgbClr val="000000"/>
                </a:solidFill>
                <a:effectLst/>
                <a:latin typeface="+mn-ea"/>
              </a:rPr>
              <a:t>.</a:t>
            </a:r>
          </a:p>
          <a:p>
            <a:endParaRPr lang="en" altLang="ja-JP" dirty="0">
              <a:solidFill>
                <a:srgbClr val="000000"/>
              </a:solidFill>
              <a:latin typeface="+mn-ea"/>
            </a:endParaRPr>
          </a:p>
          <a:p>
            <a:endParaRPr lang="en" altLang="ja-JP" dirty="0">
              <a:solidFill>
                <a:srgbClr val="000000"/>
              </a:solidFill>
              <a:latin typeface="+mn-ea"/>
            </a:endParaRPr>
          </a:p>
          <a:p>
            <a:endParaRPr lang="en" altLang="ja-JP" dirty="0">
              <a:solidFill>
                <a:srgbClr val="000000"/>
              </a:solidFill>
              <a:latin typeface="+mn-ea"/>
            </a:endParaRPr>
          </a:p>
          <a:p>
            <a:endParaRPr lang="en" altLang="ja-JP" dirty="0">
              <a:solidFill>
                <a:srgbClr val="000000"/>
              </a:solidFill>
              <a:latin typeface="+mn-ea"/>
            </a:endParaRPr>
          </a:p>
          <a:p>
            <a:endParaRPr lang="en" altLang="ja-JP" b="0" i="0" u="none" strike="noStrike" dirty="0">
              <a:solidFill>
                <a:srgbClr val="000000"/>
              </a:solidFill>
              <a:effectLst/>
              <a:latin typeface="+mn-ea"/>
            </a:endParaRPr>
          </a:p>
          <a:p>
            <a:r>
              <a:rPr lang="en" altLang="ja-JP" b="0" i="0" u="none" strike="noStrike" dirty="0">
                <a:solidFill>
                  <a:srgbClr val="000000"/>
                </a:solidFill>
                <a:effectLst/>
                <a:latin typeface="+mn-ea"/>
              </a:rPr>
              <a:t>In the unitary (U) gauge, they are absorbed into the gauge bosons.</a:t>
            </a:r>
            <a:endParaRPr lang="ja-JP" altLang="en-US">
              <a:latin typeface="+mn-ea"/>
            </a:endParaRPr>
          </a:p>
        </p:txBody>
      </p:sp>
      <p:pic>
        <p:nvPicPr>
          <p:cNvPr id="31" name="図 30" descr="テキスト が含まれている画像&#10;&#10;自動的に生成された説明">
            <a:extLst>
              <a:ext uri="{FF2B5EF4-FFF2-40B4-BE49-F238E27FC236}">
                <a16:creationId xmlns:a16="http://schemas.microsoft.com/office/drawing/2014/main" id="{7CF9F3F9-AC58-DE27-EB7C-FB17B30A30F9}"/>
              </a:ext>
            </a:extLst>
          </p:cNvPr>
          <p:cNvPicPr>
            <a:picLocks noChangeAspect="1"/>
          </p:cNvPicPr>
          <p:nvPr/>
        </p:nvPicPr>
        <p:blipFill rotWithShape="1">
          <a:blip r:embed="rId11">
            <a:extLst>
              <a:ext uri="{28A0092B-C50C-407E-A947-70E740481C1C}">
                <a14:useLocalDpi xmlns:a14="http://schemas.microsoft.com/office/drawing/2010/main" val="0"/>
              </a:ext>
            </a:extLst>
          </a:blip>
          <a:srcRect l="31083" t="22000" r="30917" b="29833"/>
          <a:stretch/>
        </p:blipFill>
        <p:spPr>
          <a:xfrm>
            <a:off x="7473266" y="4435340"/>
            <a:ext cx="988715" cy="939930"/>
          </a:xfrm>
          <a:prstGeom prst="rect">
            <a:avLst/>
          </a:prstGeom>
        </p:spPr>
      </p:pic>
      <p:pic>
        <p:nvPicPr>
          <p:cNvPr id="32" name="図 31" descr="ダイアグラム が含まれている画像&#10;&#10;自動的に生成された説明">
            <a:extLst>
              <a:ext uri="{FF2B5EF4-FFF2-40B4-BE49-F238E27FC236}">
                <a16:creationId xmlns:a16="http://schemas.microsoft.com/office/drawing/2014/main" id="{0C9AB787-FE92-1ADD-D717-8268908C76BE}"/>
              </a:ext>
            </a:extLst>
          </p:cNvPr>
          <p:cNvPicPr>
            <a:picLocks noChangeAspect="1"/>
          </p:cNvPicPr>
          <p:nvPr/>
        </p:nvPicPr>
        <p:blipFill rotWithShape="1">
          <a:blip r:embed="rId12">
            <a:extLst>
              <a:ext uri="{28A0092B-C50C-407E-A947-70E740481C1C}">
                <a14:useLocalDpi xmlns:a14="http://schemas.microsoft.com/office/drawing/2010/main" val="0"/>
              </a:ext>
            </a:extLst>
          </a:blip>
          <a:srcRect l="38084" t="34500" r="32041" b="21334"/>
          <a:stretch/>
        </p:blipFill>
        <p:spPr>
          <a:xfrm>
            <a:off x="9813789" y="4365603"/>
            <a:ext cx="910606" cy="1009667"/>
          </a:xfrm>
          <a:prstGeom prst="rect">
            <a:avLst/>
          </a:prstGeom>
        </p:spPr>
      </p:pic>
      <p:sp>
        <p:nvSpPr>
          <p:cNvPr id="33" name="右矢印 32">
            <a:extLst>
              <a:ext uri="{FF2B5EF4-FFF2-40B4-BE49-F238E27FC236}">
                <a16:creationId xmlns:a16="http://schemas.microsoft.com/office/drawing/2014/main" id="{647E26C4-A157-CC65-2BED-9DC4F0294ECE}"/>
              </a:ext>
            </a:extLst>
          </p:cNvPr>
          <p:cNvSpPr/>
          <p:nvPr/>
        </p:nvSpPr>
        <p:spPr>
          <a:xfrm>
            <a:off x="8697774" y="4605346"/>
            <a:ext cx="978408" cy="484632"/>
          </a:xfrm>
          <a:prstGeom prst="rightArrow">
            <a:avLst/>
          </a:prstGeom>
          <a:solidFill>
            <a:srgbClr val="FF0000"/>
          </a:solidFill>
          <a:ln w="22225">
            <a:solidFill>
              <a:srgbClr val="FF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a:extLst>
              <a:ext uri="{FF2B5EF4-FFF2-40B4-BE49-F238E27FC236}">
                <a16:creationId xmlns:a16="http://schemas.microsoft.com/office/drawing/2014/main" id="{CA542DD6-156B-E0CC-5609-8C1E3BE13E32}"/>
              </a:ext>
            </a:extLst>
          </p:cNvPr>
          <p:cNvPicPr>
            <a:picLocks noChangeAspect="1"/>
          </p:cNvPicPr>
          <p:nvPr/>
        </p:nvPicPr>
        <p:blipFill rotWithShape="1">
          <a:blip r:embed="rId13">
            <a:extLst>
              <a:ext uri="{28A0092B-C50C-407E-A947-70E740481C1C}">
                <a14:useLocalDpi xmlns:a14="http://schemas.microsoft.com/office/drawing/2010/main" val="0"/>
              </a:ext>
            </a:extLst>
          </a:blip>
          <a:srcRect l="23584" t="24833" r="33042" b="17167"/>
          <a:stretch/>
        </p:blipFill>
        <p:spPr>
          <a:xfrm>
            <a:off x="8388341" y="2310110"/>
            <a:ext cx="1165941" cy="1110679"/>
          </a:xfrm>
          <a:prstGeom prst="rect">
            <a:avLst/>
          </a:prstGeom>
        </p:spPr>
      </p:pic>
      <p:sp>
        <p:nvSpPr>
          <p:cNvPr id="35" name="正方形/長方形 34">
            <a:extLst>
              <a:ext uri="{FF2B5EF4-FFF2-40B4-BE49-F238E27FC236}">
                <a16:creationId xmlns:a16="http://schemas.microsoft.com/office/drawing/2014/main" id="{2BC142DE-6845-CF27-9EE7-068AF9267570}"/>
              </a:ext>
            </a:extLst>
          </p:cNvPr>
          <p:cNvSpPr/>
          <p:nvPr/>
        </p:nvSpPr>
        <p:spPr>
          <a:xfrm>
            <a:off x="7005150" y="1047503"/>
            <a:ext cx="4509716" cy="4746572"/>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36" name="角丸四角形 35">
            <a:extLst>
              <a:ext uri="{FF2B5EF4-FFF2-40B4-BE49-F238E27FC236}">
                <a16:creationId xmlns:a16="http://schemas.microsoft.com/office/drawing/2014/main" id="{8588D3D1-1FCF-0730-288A-57EC958B8C5C}"/>
              </a:ext>
            </a:extLst>
          </p:cNvPr>
          <p:cNvSpPr/>
          <p:nvPr/>
        </p:nvSpPr>
        <p:spPr>
          <a:xfrm>
            <a:off x="7122244" y="3466022"/>
            <a:ext cx="4228962" cy="2159526"/>
          </a:xfrm>
          <a:prstGeom prst="round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1752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21</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90895"/>
              </a:xfrm>
              <a:prstGeom prst="rect">
                <a:avLst/>
              </a:prstGeom>
              <a:noFill/>
            </p:spPr>
            <p:txBody>
              <a:bodyPr wrap="square">
                <a:spAutoFit/>
              </a:bodyPr>
              <a:lstStyle/>
              <a:p>
                <a:r>
                  <a:rPr kumimoji="1" lang="en-US" altLang="ja-JP" sz="3600" dirty="0"/>
                  <a:t>3. </a:t>
                </a:r>
                <a14:m>
                  <m:oMath xmlns:m="http://schemas.openxmlformats.org/officeDocument/2006/math">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𝑒</m:t>
                        </m:r>
                      </m:e>
                      <m:sup>
                        <m:r>
                          <a:rPr kumimoji="1" lang="en-US" altLang="ja-JP" sz="3600" b="0" i="1" smtClean="0">
                            <a:latin typeface="Cambria Math" panose="02040503050406030204" pitchFamily="18" charset="0"/>
                          </a:rPr>
                          <m:t>−</m:t>
                        </m:r>
                      </m:sup>
                    </m:sSup>
                    <m:sSup>
                      <m:sSupPr>
                        <m:ctrlPr>
                          <a:rPr kumimoji="1" lang="en-US" altLang="ja-JP" sz="3600" b="0" i="1" smtClean="0">
                            <a:latin typeface="Cambria Math" panose="02040503050406030204" pitchFamily="18" charset="0"/>
                          </a:rPr>
                        </m:ctrlPr>
                      </m:sSupPr>
                      <m:e>
                        <m:r>
                          <a:rPr kumimoji="1" lang="en-US" altLang="ja-JP" sz="3600" b="0" i="1" smtClean="0">
                            <a:latin typeface="Cambria Math" panose="02040503050406030204" pitchFamily="18" charset="0"/>
                          </a:rPr>
                          <m:t>𝜇</m:t>
                        </m:r>
                      </m:e>
                      <m:sup>
                        <m:r>
                          <a:rPr kumimoji="1" lang="en-US" altLang="ja-JP" sz="3600" b="0" i="1" smtClean="0">
                            <a:latin typeface="Cambria Math" panose="02040503050406030204" pitchFamily="18" charset="0"/>
                          </a:rPr>
                          <m:t>+</m:t>
                        </m:r>
                      </m:sup>
                    </m:sSup>
                    <m:r>
                      <a:rPr kumimoji="1" lang="en-US" altLang="ja-JP" sz="3600" b="0" i="1" smtClean="0">
                        <a:latin typeface="Cambria Math" panose="02040503050406030204" pitchFamily="18" charset="0"/>
                      </a:rPr>
                      <m:t>→</m:t>
                    </m:r>
                    <m:sSub>
                      <m:sSubPr>
                        <m:ctrlPr>
                          <a:rPr kumimoji="1" lang="en-US" altLang="ja-JP" sz="3600" b="0" i="1" smtClean="0">
                            <a:latin typeface="Cambria Math" panose="02040503050406030204" pitchFamily="18" charset="0"/>
                          </a:rPr>
                        </m:ctrlPr>
                      </m:sSubPr>
                      <m:e>
                        <m:r>
                          <a:rPr kumimoji="1" lang="en-US" altLang="ja-JP" sz="3600" b="0" i="1" smtClean="0">
                            <a:latin typeface="Cambria Math" panose="02040503050406030204" pitchFamily="18" charset="0"/>
                          </a:rPr>
                          <m:t>𝜈</m:t>
                        </m:r>
                      </m:e>
                      <m:sub>
                        <m:r>
                          <a:rPr kumimoji="1" lang="en-US" altLang="ja-JP" sz="3600" b="0" i="1" smtClean="0">
                            <a:latin typeface="Cambria Math" panose="02040503050406030204" pitchFamily="18" charset="0"/>
                          </a:rPr>
                          <m:t>𝑒</m:t>
                        </m:r>
                      </m:sub>
                    </m:sSub>
                    <m:sSub>
                      <m:sSubPr>
                        <m:ctrlPr>
                          <a:rPr kumimoji="1" lang="en-US" altLang="ja-JP" sz="3600" b="0" i="1" smtClean="0">
                            <a:latin typeface="Cambria Math" panose="02040503050406030204" pitchFamily="18" charset="0"/>
                          </a:rPr>
                        </m:ctrlPr>
                      </m:sSubPr>
                      <m:e>
                        <m:acc>
                          <m:accPr>
                            <m:chr m:val="̅"/>
                            <m:ctrlPr>
                              <a:rPr kumimoji="1" lang="en-US" altLang="ja-JP" sz="3600" b="0" i="1" smtClean="0">
                                <a:latin typeface="Cambria Math" panose="02040503050406030204" pitchFamily="18" charset="0"/>
                              </a:rPr>
                            </m:ctrlPr>
                          </m:accPr>
                          <m:e>
                            <m:r>
                              <a:rPr kumimoji="1" lang="en-US" altLang="ja-JP" sz="3600" b="0" i="1" smtClean="0">
                                <a:latin typeface="Cambria Math" panose="02040503050406030204" pitchFamily="18" charset="0"/>
                              </a:rPr>
                              <m:t>𝜈</m:t>
                            </m:r>
                          </m:e>
                        </m:acc>
                      </m:e>
                      <m:sub>
                        <m:r>
                          <a:rPr lang="en-US" altLang="ja-JP" sz="3600" b="0" i="1" smtClean="0">
                            <a:latin typeface="Cambria Math" panose="02040503050406030204" pitchFamily="18" charset="0"/>
                          </a:rPr>
                          <m:t>𝜇</m:t>
                        </m:r>
                      </m:sub>
                    </m:sSub>
                    <m:r>
                      <a:rPr kumimoji="1" lang="en-US" altLang="ja-JP" sz="3600" b="0" i="1" smtClean="0">
                        <a:latin typeface="Cambria Math" panose="02040503050406030204" pitchFamily="18" charset="0"/>
                      </a:rPr>
                      <m:t>𝑍h</m:t>
                    </m:r>
                  </m:oMath>
                </a14:m>
                <a:endParaRPr kumimoji="1" lang="en-US" altLang="ja-JP" sz="3600" dirty="0"/>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90895"/>
              </a:xfrm>
              <a:prstGeom prst="rect">
                <a:avLst/>
              </a:prstGeom>
              <a:blipFill>
                <a:blip r:embed="rId3"/>
                <a:stretch>
                  <a:fillRect l="-3119" t="-10714" b="-2678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7711C56D-73ED-F96D-2C62-D1ABE44BBF6D}"/>
                  </a:ext>
                </a:extLst>
              </p:cNvPr>
              <p:cNvSpPr txBox="1"/>
              <p:nvPr/>
            </p:nvSpPr>
            <p:spPr>
              <a:xfrm>
                <a:off x="374615" y="1201358"/>
                <a:ext cx="6717507" cy="5539978"/>
              </a:xfrm>
              <a:prstGeom prst="rect">
                <a:avLst/>
              </a:prstGeom>
              <a:noFill/>
            </p:spPr>
            <p:txBody>
              <a:bodyPr wrap="square" lIns="0" tIns="0" rIns="0" bIns="0" rtlCol="0">
                <a:spAutoFit/>
              </a:bodyPr>
              <a:lstStyle/>
              <a:p>
                <a:pPr lvl="0">
                  <a:defRPr/>
                </a:pPr>
                <a:r>
                  <a:rPr lang="ja-JP" altLang="en-US" sz="2000">
                    <a:solidFill>
                      <a:prstClr val="black"/>
                    </a:solidFill>
                    <a:ea typeface="游ゴシック" panose="020B0400000000000000" pitchFamily="50" charset="-128"/>
                  </a:rPr>
                  <a:t>・</a:t>
                </a:r>
                <a:r>
                  <a:rPr lang="en-US" altLang="ja-JP" sz="2000" b="1" u="sng" dirty="0">
                    <a:solidFill>
                      <a:prstClr val="black"/>
                    </a:solidFill>
                    <a:ea typeface="游ゴシック" panose="020B0400000000000000" pitchFamily="50" charset="-128"/>
                  </a:rPr>
                  <a:t>The solid black line</a:t>
                </a:r>
                <a:r>
                  <a:rPr lang="ja-JP" altLang="en-US" sz="2000" u="sng">
                    <a:solidFill>
                      <a:prstClr val="black"/>
                    </a:solidFill>
                    <a:ea typeface="游ゴシック" panose="020B0400000000000000" pitchFamily="50" charset="-128"/>
                  </a:rPr>
                  <a:t> </a:t>
                </a:r>
                <a:r>
                  <a:rPr lang="en-US" altLang="ja-JP" sz="2000" u="sng" dirty="0">
                    <a:solidFill>
                      <a:prstClr val="black"/>
                    </a:solidFill>
                    <a:ea typeface="游ゴシック" panose="020B0400000000000000" pitchFamily="50" charset="-128"/>
                  </a:rPr>
                  <a:t> </a:t>
                </a:r>
                <a:r>
                  <a:rPr lang="en-US" altLang="ja-JP" sz="2000" dirty="0">
                    <a:solidFill>
                      <a:prstClr val="black"/>
                    </a:solidFill>
                    <a:ea typeface="游ゴシック" panose="020B0400000000000000" pitchFamily="50" charset="-128"/>
                  </a:rPr>
                  <a:t>is</a:t>
                </a:r>
                <a:r>
                  <a:rPr lang="ja-JP" altLang="en-US" sz="2000">
                    <a:solidFill>
                      <a:prstClr val="black"/>
                    </a:solidFill>
                    <a:ea typeface="游ゴシック" panose="020B0400000000000000" pitchFamily="50" charset="-128"/>
                  </a:rPr>
                  <a:t> </a:t>
                </a:r>
                <a:r>
                  <a:rPr lang="en-US" altLang="ja-JP" sz="2000" dirty="0">
                    <a:solidFill>
                      <a:prstClr val="black"/>
                    </a:solidFill>
                    <a:ea typeface="游ゴシック" panose="020B0400000000000000" pitchFamily="50" charset="-128"/>
                  </a:rPr>
                  <a:t>the physical observable. </a:t>
                </a:r>
                <a:endParaRPr lang="en-US" altLang="ja-JP" sz="2000" i="1" dirty="0">
                  <a:solidFill>
                    <a:prstClr val="black"/>
                  </a:solidFill>
                  <a:latin typeface="Cambria Math" panose="02040503050406030204" pitchFamily="18" charset="0"/>
                </a:endParaRPr>
              </a:p>
              <a:p>
                <a:pPr lvl="0">
                  <a:defRPr/>
                </a:pPr>
                <a:r>
                  <a:rPr lang="en-US" altLang="ja-JP" sz="2000" i="1" dirty="0">
                    <a:solidFill>
                      <a:prstClr val="black"/>
                    </a:solidFill>
                    <a:latin typeface="Cambria Math" panose="02040503050406030204" pitchFamily="18" charset="0"/>
                  </a:rPr>
                  <a:t>     </a:t>
                </a:r>
                <a:r>
                  <a:rPr lang="en-US" altLang="ja-JP" sz="2000" dirty="0">
                    <a:solidFill>
                      <a:prstClr val="black"/>
                    </a:solidFill>
                  </a:rPr>
                  <a:t>total</a:t>
                </a:r>
                <a14:m>
                  <m:oMath xmlns:m="http://schemas.openxmlformats.org/officeDocument/2006/math">
                    <m:r>
                      <a:rPr lang="en-US" altLang="ja-JP" sz="2000" i="1">
                        <a:solidFill>
                          <a:prstClr val="black"/>
                        </a:solidFill>
                        <a:latin typeface="Cambria Math" panose="02040503050406030204" pitchFamily="18" charset="0"/>
                        <a:ea typeface="Cambria Math" panose="02040503050406030204" pitchFamily="18" charset="0"/>
                      </a:rPr>
                      <m:t>∝</m:t>
                    </m:r>
                    <m:sSup>
                      <m:sSupPr>
                        <m:ctrlPr>
                          <a:rPr lang="en-US" altLang="ja-JP" sz="2000" i="1">
                            <a:solidFill>
                              <a:prstClr val="black"/>
                            </a:solidFill>
                            <a:latin typeface="Cambria Math" panose="02040503050406030204" pitchFamily="18" charset="0"/>
                          </a:rPr>
                        </m:ctrlPr>
                      </m:sSupPr>
                      <m:e>
                        <m:r>
                          <a:rPr lang="en-US" altLang="ja-JP" sz="2000" i="1">
                            <a:solidFill>
                              <a:prstClr val="black"/>
                            </a:solidFill>
                            <a:latin typeface="Cambria Math" panose="02040503050406030204" pitchFamily="18" charset="0"/>
                          </a:rPr>
                          <m:t>|</m:t>
                        </m:r>
                        <m:d>
                          <m:dPr>
                            <m:ctrlPr>
                              <a:rPr lang="en-US" altLang="ja-JP" sz="2000" i="1">
                                <a:solidFill>
                                  <a:srgbClr val="FF0000"/>
                                </a:solidFill>
                                <a:latin typeface="Cambria Math" panose="02040503050406030204" pitchFamily="18" charset="0"/>
                              </a:rPr>
                            </m:ctrlPr>
                          </m:dPr>
                          <m:e>
                            <m:r>
                              <m:rPr>
                                <m:sty m:val="p"/>
                              </m:rPr>
                              <a:rPr lang="en-US" altLang="ja-JP" sz="2000">
                                <a:solidFill>
                                  <a:srgbClr val="FF0000"/>
                                </a:solidFill>
                                <a:latin typeface="Cambria Math" panose="02040503050406030204" pitchFamily="18" charset="0"/>
                              </a:rPr>
                              <m:t>a</m:t>
                            </m:r>
                          </m:e>
                        </m:d>
                        <m:r>
                          <a:rPr lang="en-US" altLang="ja-JP" sz="2000" i="1">
                            <a:solidFill>
                              <a:prstClr val="black"/>
                            </a:solidFill>
                            <a:latin typeface="Cambria Math" panose="02040503050406030204" pitchFamily="18" charset="0"/>
                          </a:rPr>
                          <m:t>+</m:t>
                        </m:r>
                        <m:d>
                          <m:dPr>
                            <m:ctrlPr>
                              <a:rPr lang="en-US" altLang="ja-JP" sz="2000" i="1">
                                <a:solidFill>
                                  <a:srgbClr val="00B050"/>
                                </a:solidFill>
                                <a:latin typeface="Cambria Math" panose="02040503050406030204" pitchFamily="18" charset="0"/>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a:rPr lang="en-US" altLang="ja-JP" sz="2000" b="0" i="1" smtClean="0">
                            <a:solidFill>
                              <a:schemeClr val="tx1"/>
                            </a:solidFill>
                            <a:latin typeface="Cambria Math" panose="02040503050406030204" pitchFamily="18" charset="0"/>
                            <a:ea typeface="游ゴシック" panose="020B0400000000000000" pitchFamily="50" charset="-128"/>
                          </a:rPr>
                          <m:t>+</m:t>
                        </m:r>
                        <m:d>
                          <m:dPr>
                            <m:ctrlPr>
                              <a:rPr lang="en-US" altLang="ja-JP" sz="2000" b="0" i="1" smtClean="0">
                                <a:solidFill>
                                  <a:schemeClr val="accent2"/>
                                </a:solidFill>
                                <a:latin typeface="Cambria Math" panose="02040503050406030204" pitchFamily="18" charset="0"/>
                                <a:ea typeface="游ゴシック" panose="020B0400000000000000" pitchFamily="50" charset="-128"/>
                              </a:rPr>
                            </m:ctrlPr>
                          </m:dPr>
                          <m:e>
                            <m:sSup>
                              <m:sSupPr>
                                <m:ctrlPr>
                                  <a:rPr lang="en-US" altLang="ja-JP" sz="2000" b="0" i="1" smtClean="0">
                                    <a:solidFill>
                                      <a:schemeClr val="accent2"/>
                                    </a:solidFill>
                                    <a:latin typeface="Cambria Math" panose="02040503050406030204" pitchFamily="18" charset="0"/>
                                    <a:ea typeface="游ゴシック" panose="020B0400000000000000" pitchFamily="50" charset="-128"/>
                                  </a:rPr>
                                </m:ctrlPr>
                              </m:sSupPr>
                              <m:e>
                                <m:r>
                                  <a:rPr lang="en-US" altLang="ja-JP" sz="2000" b="0" i="1" smtClean="0">
                                    <a:solidFill>
                                      <a:schemeClr val="accent2"/>
                                    </a:solidFill>
                                    <a:latin typeface="Cambria Math" panose="02040503050406030204" pitchFamily="18" charset="0"/>
                                    <a:ea typeface="游ゴシック" panose="020B0400000000000000" pitchFamily="50" charset="-128"/>
                                  </a:rPr>
                                  <m:t>𝑏</m:t>
                                </m:r>
                              </m:e>
                              <m:sup>
                                <m:r>
                                  <a:rPr lang="en-US" altLang="ja-JP" sz="2000" b="0" i="1" smtClean="0">
                                    <a:solidFill>
                                      <a:schemeClr val="accent2"/>
                                    </a:solidFill>
                                    <a:latin typeface="Cambria Math" panose="02040503050406030204" pitchFamily="18" charset="0"/>
                                    <a:ea typeface="游ゴシック" panose="020B0400000000000000" pitchFamily="50" charset="-128"/>
                                  </a:rPr>
                                  <m:t>′</m:t>
                                </m:r>
                              </m:sup>
                            </m:sSup>
                          </m:e>
                        </m:d>
                        <m:r>
                          <a:rPr lang="en-US" altLang="ja-JP" sz="2000" b="0" i="1" smtClean="0">
                            <a:solidFill>
                              <a:schemeClr val="tx1"/>
                            </a:solidFill>
                            <a:latin typeface="Cambria Math" panose="02040503050406030204" pitchFamily="18" charset="0"/>
                            <a:ea typeface="游ゴシック" panose="020B0400000000000000" pitchFamily="50" charset="-128"/>
                          </a:rPr>
                          <m:t>+</m:t>
                        </m:r>
                        <m:d>
                          <m:dPr>
                            <m:ctrlPr>
                              <a:rPr lang="en-US" altLang="ja-JP" sz="2000" i="1">
                                <a:solidFill>
                                  <a:srgbClr val="0070C0"/>
                                </a:solidFill>
                                <a:latin typeface="Cambria Math" panose="02040503050406030204" pitchFamily="18" charset="0"/>
                                <a:ea typeface="游ゴシック" panose="020B0400000000000000" pitchFamily="50" charset="-128"/>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r>
                          <a:rPr lang="en-US" altLang="ja-JP" sz="2000" b="0" i="1" smtClean="0">
                            <a:solidFill>
                              <a:schemeClr val="tx1"/>
                            </a:solidFill>
                            <a:latin typeface="Cambria Math" panose="02040503050406030204" pitchFamily="18" charset="0"/>
                            <a:ea typeface="游ゴシック" panose="020B0400000000000000" pitchFamily="50" charset="-128"/>
                          </a:rPr>
                          <m:t>+</m:t>
                        </m:r>
                        <m:r>
                          <a:rPr lang="en-US" altLang="ja-JP" sz="2000" b="0" i="1" smtClean="0">
                            <a:solidFill>
                              <a:srgbClr val="FF2F92"/>
                            </a:solidFill>
                            <a:latin typeface="Cambria Math" panose="02040503050406030204" pitchFamily="18" charset="0"/>
                            <a:ea typeface="游ゴシック" panose="020B0400000000000000" pitchFamily="50" charset="-128"/>
                          </a:rPr>
                          <m:t>(</m:t>
                        </m:r>
                        <m:r>
                          <a:rPr lang="en-US" altLang="ja-JP" sz="2000" b="0" i="1" smtClean="0">
                            <a:solidFill>
                              <a:srgbClr val="FF2F92"/>
                            </a:solidFill>
                            <a:latin typeface="Cambria Math" panose="02040503050406030204" pitchFamily="18" charset="0"/>
                            <a:ea typeface="游ゴシック" panose="020B0400000000000000" pitchFamily="50" charset="-128"/>
                          </a:rPr>
                          <m:t>𝑐</m:t>
                        </m:r>
                        <m:r>
                          <a:rPr lang="en-US" altLang="ja-JP" sz="2000" b="0" i="1" smtClean="0">
                            <a:solidFill>
                              <a:srgbClr val="FF2F92"/>
                            </a:solidFill>
                            <a:latin typeface="Cambria Math" panose="02040503050406030204" pitchFamily="18" charset="0"/>
                            <a:ea typeface="游ゴシック" panose="020B0400000000000000" pitchFamily="50" charset="-128"/>
                          </a:rPr>
                          <m:t>′)|</m:t>
                        </m:r>
                      </m:e>
                      <m:sup>
                        <m:r>
                          <a:rPr lang="en-US" altLang="ja-JP" sz="2000" i="1">
                            <a:solidFill>
                              <a:prstClr val="black"/>
                            </a:solidFill>
                            <a:latin typeface="Cambria Math" panose="02040503050406030204" pitchFamily="18" charset="0"/>
                          </a:rPr>
                          <m:t>2</m:t>
                        </m:r>
                      </m:sup>
                    </m:sSup>
                  </m:oMath>
                </a14:m>
                <a:r>
                  <a:rPr lang="en-US" altLang="ja-JP" sz="2000" dirty="0">
                    <a:solidFill>
                      <a:prstClr val="black"/>
                    </a:solidFill>
                    <a:ea typeface="游ゴシック" panose="020B0400000000000000" pitchFamily="50" charset="-128"/>
                  </a:rPr>
                  <a:t> </a:t>
                </a: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lgn="ctr">
                  <a:defRPr/>
                </a:pPr>
                <a:endParaRPr lang="en-US" altLang="ja-JP" sz="2000" dirty="0">
                  <a:solidFill>
                    <a:prstClr val="black"/>
                  </a:solidFill>
                  <a:ea typeface="游ゴシック" panose="020B0400000000000000" pitchFamily="50" charset="-128"/>
                </a:endParaRPr>
              </a:p>
              <a:p>
                <a:pPr lvl="0">
                  <a:defRPr/>
                </a:pPr>
                <a:endParaRPr lang="en-US" altLang="ja-JP" sz="2000" dirty="0">
                  <a:solidFill>
                    <a:prstClr val="black"/>
                  </a:solidFill>
                  <a:ea typeface="游ゴシック" panose="020B0400000000000000" pitchFamily="50" charset="-128"/>
                </a:endParaRPr>
              </a:p>
              <a:p>
                <a:pPr lvl="0">
                  <a:defRPr/>
                </a:pPr>
                <a:r>
                  <a:rPr lang="ja-JP" altLang="en-US" sz="2000">
                    <a:solidFill>
                      <a:prstClr val="black"/>
                    </a:solidFill>
                    <a:ea typeface="游ゴシック" panose="020B0400000000000000" pitchFamily="50" charset="-128"/>
                  </a:rPr>
                  <a:t>・</a:t>
                </a:r>
                <a:r>
                  <a:rPr lang="en-US" altLang="ja-JP" sz="2000" dirty="0">
                    <a:solidFill>
                      <a:prstClr val="black"/>
                    </a:solidFill>
                    <a:ea typeface="游ゴシック" panose="020B0400000000000000" pitchFamily="50" charset="-128"/>
                  </a:rPr>
                  <a:t>U gauge            , FD gauge  </a:t>
                </a:r>
              </a:p>
              <a:p>
                <a:pPr lvl="0">
                  <a:defRPr/>
                </a:pPr>
                <a:r>
                  <a:rPr lang="ja-JP" altLang="en-US" sz="2000">
                    <a:solidFill>
                      <a:prstClr val="black"/>
                    </a:solidFill>
                    <a:ea typeface="游ゴシック" panose="020B0400000000000000" pitchFamily="50" charset="-128"/>
                  </a:rPr>
                  <a:t>　</a:t>
                </a:r>
                <a:r>
                  <a:rPr lang="en-US" altLang="ja-JP" sz="2000" dirty="0">
                    <a:solidFill>
                      <a:prstClr val="black"/>
                    </a:solidFill>
                    <a:ea typeface="游ゴシック" panose="020B0400000000000000" pitchFamily="50" charset="-128"/>
                  </a:rPr>
                  <a:t>unphysical quantities.</a:t>
                </a:r>
              </a:p>
              <a:p>
                <a:r>
                  <a:rPr lang="en-US" altLang="ja-JP" sz="2000" u="dotted" dirty="0">
                    <a:solidFill>
                      <a:prstClr val="black"/>
                    </a:solidFill>
                    <a:ea typeface="游ゴシック" panose="020B0400000000000000" pitchFamily="50" charset="-128"/>
                  </a:rPr>
                  <a:t>U gauge</a:t>
                </a:r>
                <a:r>
                  <a:rPr lang="en-US" altLang="ja-JP" sz="2000" dirty="0"/>
                  <a:t>: </a:t>
                </a:r>
              </a:p>
              <a:p>
                <a:r>
                  <a:rPr lang="ja-JP" altLang="en-US" sz="2000"/>
                  <a:t>　・</a:t>
                </a:r>
                <a:r>
                  <a:rPr lang="en-US" altLang="ja-JP" sz="2000" dirty="0"/>
                  <a:t>Each category of the amplitudes has energy growth.</a:t>
                </a:r>
              </a:p>
              <a:p>
                <a:r>
                  <a:rPr lang="ja-JP" altLang="en-US" sz="2000"/>
                  <a:t>　・</a:t>
                </a:r>
                <a:r>
                  <a:rPr lang="en-US" altLang="ja-JP" sz="2000" dirty="0"/>
                  <a:t>Large cancellation among (</a:t>
                </a:r>
                <a14:m>
                  <m:oMath xmlns:m="http://schemas.openxmlformats.org/officeDocument/2006/math">
                    <m:r>
                      <a:rPr lang="en-US" altLang="ja-JP" sz="2000">
                        <a:solidFill>
                          <a:srgbClr val="FF0000"/>
                        </a:solidFill>
                        <a:latin typeface="Cambria Math" panose="02040503050406030204" pitchFamily="18" charset="0"/>
                      </a:rPr>
                      <m:t>(</m:t>
                    </m:r>
                    <m:r>
                      <m:rPr>
                        <m:sty m:val="p"/>
                      </m:rPr>
                      <a:rPr lang="en-US" altLang="ja-JP" sz="2000">
                        <a:solidFill>
                          <a:srgbClr val="FF0000"/>
                        </a:solidFill>
                        <a:latin typeface="Cambria Math" panose="02040503050406030204" pitchFamily="18" charset="0"/>
                      </a:rPr>
                      <m:t>a</m:t>
                    </m:r>
                    <m:r>
                      <a:rPr lang="en-US" altLang="ja-JP" sz="2000">
                        <a:solidFill>
                          <a:srgbClr val="FF0000"/>
                        </a:solidFill>
                        <a:latin typeface="Cambria Math" panose="02040503050406030204" pitchFamily="18" charset="0"/>
                      </a:rPr>
                      <m:t>)</m:t>
                    </m:r>
                  </m:oMath>
                </a14:m>
                <a:r>
                  <a:rPr lang="en-US" altLang="ja-JP" sz="2000" dirty="0"/>
                  <a:t>,</a:t>
                </a:r>
                <a14:m>
                  <m:oMath xmlns:m="http://schemas.openxmlformats.org/officeDocument/2006/math">
                    <m:d>
                      <m:dPr>
                        <m:ctrlPr>
                          <a:rPr lang="en-US" altLang="ja-JP" sz="2000" i="1">
                            <a:solidFill>
                              <a:srgbClr val="00B050"/>
                            </a:solidFill>
                            <a:latin typeface="Cambria Math" panose="02040503050406030204" pitchFamily="18" charset="0"/>
                            <a:ea typeface="游ゴシック" panose="020B0400000000000000" pitchFamily="50" charset="-128"/>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a:rPr lang="en-US" altLang="ja-JP" sz="2000" b="0" i="1" smtClean="0">
                        <a:solidFill>
                          <a:srgbClr val="00B050"/>
                        </a:solidFill>
                        <a:latin typeface="Cambria Math" panose="02040503050406030204" pitchFamily="18" charset="0"/>
                        <a:ea typeface="游ゴシック" panose="020B0400000000000000" pitchFamily="50" charset="-128"/>
                      </a:rPr>
                      <m:t>,</m:t>
                    </m:r>
                    <m:d>
                      <m:dPr>
                        <m:ctrlPr>
                          <a:rPr lang="en-US" altLang="ja-JP" sz="2000" b="0" i="1" smtClean="0">
                            <a:solidFill>
                              <a:schemeClr val="accent2"/>
                            </a:solidFill>
                            <a:latin typeface="Cambria Math" panose="02040503050406030204" pitchFamily="18" charset="0"/>
                            <a:ea typeface="游ゴシック" panose="020B0400000000000000" pitchFamily="50" charset="-128"/>
                          </a:rPr>
                        </m:ctrlPr>
                      </m:dPr>
                      <m:e>
                        <m:sSup>
                          <m:sSupPr>
                            <m:ctrlPr>
                              <a:rPr lang="en-US" altLang="ja-JP" sz="2000" b="0" i="1" smtClean="0">
                                <a:solidFill>
                                  <a:schemeClr val="accent2"/>
                                </a:solidFill>
                                <a:latin typeface="Cambria Math" panose="02040503050406030204" pitchFamily="18" charset="0"/>
                                <a:ea typeface="游ゴシック" panose="020B0400000000000000" pitchFamily="50" charset="-128"/>
                              </a:rPr>
                            </m:ctrlPr>
                          </m:sSupPr>
                          <m:e>
                            <m:r>
                              <a:rPr lang="en-US" altLang="ja-JP" sz="2000" b="0" i="1" smtClean="0">
                                <a:solidFill>
                                  <a:schemeClr val="accent2"/>
                                </a:solidFill>
                                <a:latin typeface="Cambria Math" panose="02040503050406030204" pitchFamily="18" charset="0"/>
                                <a:ea typeface="游ゴシック" panose="020B0400000000000000" pitchFamily="50" charset="-128"/>
                              </a:rPr>
                              <m:t>𝑏</m:t>
                            </m:r>
                          </m:e>
                          <m:sup>
                            <m:r>
                              <a:rPr lang="en-US" altLang="ja-JP" sz="2000" b="0" i="1" smtClean="0">
                                <a:solidFill>
                                  <a:schemeClr val="accent2"/>
                                </a:solidFill>
                                <a:latin typeface="Cambria Math" panose="02040503050406030204" pitchFamily="18" charset="0"/>
                                <a:ea typeface="游ゴシック" panose="020B0400000000000000" pitchFamily="50" charset="-128"/>
                              </a:rPr>
                              <m:t>′</m:t>
                            </m:r>
                          </m:sup>
                        </m:sSup>
                      </m:e>
                    </m:d>
                    <m:r>
                      <m:rPr>
                        <m:nor/>
                      </m:rPr>
                      <a:rPr lang="en-US" altLang="ja-JP" sz="2000" dirty="0"/>
                      <m:t>,</m:t>
                    </m:r>
                    <m:d>
                      <m:dPr>
                        <m:ctrlPr>
                          <a:rPr lang="en-US" altLang="ja-JP" sz="2000" i="1" dirty="0">
                            <a:solidFill>
                              <a:srgbClr val="0070C0"/>
                            </a:solidFill>
                            <a:latin typeface="Cambria Math" panose="02040503050406030204" pitchFamily="18" charset="0"/>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r>
                      <a:rPr lang="en-US" altLang="ja-JP" sz="2000" b="0" i="1" smtClean="0">
                        <a:solidFill>
                          <a:srgbClr val="0070C0"/>
                        </a:solidFill>
                        <a:latin typeface="Cambria Math" panose="02040503050406030204" pitchFamily="18" charset="0"/>
                        <a:ea typeface="游ゴシック" panose="020B0400000000000000" pitchFamily="50" charset="-128"/>
                      </a:rPr>
                      <m:t>,</m:t>
                    </m:r>
                    <m:r>
                      <a:rPr lang="en-US" altLang="ja-JP" sz="2000" b="0" i="1" smtClean="0">
                        <a:solidFill>
                          <a:srgbClr val="FF2F92"/>
                        </a:solidFill>
                        <a:latin typeface="Cambria Math" panose="02040503050406030204" pitchFamily="18" charset="0"/>
                        <a:ea typeface="游ゴシック" panose="020B0400000000000000" pitchFamily="50" charset="-128"/>
                      </a:rPr>
                      <m:t>(</m:t>
                    </m:r>
                    <m:r>
                      <a:rPr lang="en-US" altLang="ja-JP" sz="2000" b="0" i="1" smtClean="0">
                        <a:solidFill>
                          <a:srgbClr val="FF2F92"/>
                        </a:solidFill>
                        <a:latin typeface="Cambria Math" panose="02040503050406030204" pitchFamily="18" charset="0"/>
                        <a:ea typeface="游ゴシック" panose="020B0400000000000000" pitchFamily="50" charset="-128"/>
                      </a:rPr>
                      <m:t>𝑐</m:t>
                    </m:r>
                    <m:r>
                      <a:rPr lang="en-US" altLang="ja-JP" sz="2000" b="0" i="1" smtClean="0">
                        <a:solidFill>
                          <a:srgbClr val="FF2F92"/>
                        </a:solidFill>
                        <a:latin typeface="Cambria Math" panose="02040503050406030204" pitchFamily="18" charset="0"/>
                        <a:ea typeface="游ゴシック" panose="020B0400000000000000" pitchFamily="50" charset="-128"/>
                      </a:rPr>
                      <m:t>′)</m:t>
                    </m:r>
                  </m:oMath>
                </a14:m>
                <a:r>
                  <a:rPr lang="en-US" altLang="ja-JP" sz="2000" dirty="0"/>
                  <a:t>) at</a:t>
                </a:r>
              </a:p>
              <a:p>
                <a:r>
                  <a:rPr lang="en-US" altLang="ja-JP" sz="2000" dirty="0"/>
                  <a:t>       high energies.</a:t>
                </a:r>
              </a:p>
              <a:p>
                <a:endParaRPr lang="en-US" altLang="ja-JP" sz="2000" dirty="0"/>
              </a:p>
              <a:p>
                <a:r>
                  <a:rPr lang="en-US" altLang="ja-JP" sz="2000" dirty="0"/>
                  <a:t> </a:t>
                </a:r>
                <a:r>
                  <a:rPr lang="en-US" altLang="ja-JP" sz="2000" u="dash" dirty="0">
                    <a:solidFill>
                      <a:prstClr val="black"/>
                    </a:solidFill>
                    <a:ea typeface="游ゴシック" panose="020B0400000000000000" pitchFamily="50" charset="-128"/>
                  </a:rPr>
                  <a:t>FD gauge</a:t>
                </a:r>
                <a:r>
                  <a:rPr lang="en-US" altLang="ja-JP" sz="2000" dirty="0"/>
                  <a:t> :</a:t>
                </a:r>
              </a:p>
              <a:p>
                <a:r>
                  <a:rPr lang="ja-JP" altLang="en-US" sz="2000"/>
                  <a:t>　・</a:t>
                </a:r>
                <a:r>
                  <a:rPr lang="en-US" altLang="ja-JP" sz="2000" dirty="0"/>
                  <a:t>No such energy growth of each category at all.</a:t>
                </a:r>
              </a:p>
              <a:p>
                <a:r>
                  <a:rPr lang="ja-JP" altLang="en-US" sz="2000"/>
                  <a:t>　・</a:t>
                </a:r>
                <a:r>
                  <a:rPr lang="en" altLang="ja-JP" sz="2000" b="0" i="0" u="none" strike="noStrike" dirty="0">
                    <a:solidFill>
                      <a:srgbClr val="000000"/>
                    </a:solidFill>
                    <a:effectLst/>
                    <a:latin typeface="+mn-ea"/>
                  </a:rPr>
                  <a:t> the suppression of </a:t>
                </a:r>
                <a14:m>
                  <m:oMath xmlns:m="http://schemas.openxmlformats.org/officeDocument/2006/math">
                    <m:r>
                      <a:rPr lang="en" altLang="ja-JP" sz="2000" b="0" i="1" u="none" strike="noStrike" dirty="0" smtClean="0">
                        <a:solidFill>
                          <a:srgbClr val="000000"/>
                        </a:solidFill>
                        <a:effectLst/>
                        <a:latin typeface="Cambria Math" panose="02040503050406030204" pitchFamily="18" charset="0"/>
                      </a:rPr>
                      <m:t>𝑍h</m:t>
                    </m:r>
                  </m:oMath>
                </a14:m>
                <a:r>
                  <a:rPr lang="en" altLang="ja-JP" sz="2000" b="0" i="0" u="none" strike="noStrike" dirty="0">
                    <a:solidFill>
                      <a:srgbClr val="000000"/>
                    </a:solidFill>
                    <a:effectLst/>
                    <a:latin typeface="+mn-ea"/>
                  </a:rPr>
                  <a:t> emission is clearly observed. </a:t>
                </a:r>
                <a:endParaRPr lang="en-US" altLang="ja-JP" sz="2000" dirty="0"/>
              </a:p>
            </p:txBody>
          </p:sp>
        </mc:Choice>
        <mc:Fallback xmlns="">
          <p:sp>
            <p:nvSpPr>
              <p:cNvPr id="22" name="テキスト ボックス 21">
                <a:extLst>
                  <a:ext uri="{FF2B5EF4-FFF2-40B4-BE49-F238E27FC236}">
                    <a16:creationId xmlns:a16="http://schemas.microsoft.com/office/drawing/2014/main" id="{7711C56D-73ED-F96D-2C62-D1ABE44BBF6D}"/>
                  </a:ext>
                </a:extLst>
              </p:cNvPr>
              <p:cNvSpPr txBox="1">
                <a:spLocks noRot="1" noChangeAspect="1" noMove="1" noResize="1" noEditPoints="1" noAdjustHandles="1" noChangeArrowheads="1" noChangeShapeType="1" noTextEdit="1"/>
              </p:cNvSpPr>
              <p:nvPr/>
            </p:nvSpPr>
            <p:spPr>
              <a:xfrm>
                <a:off x="374615" y="1201358"/>
                <a:ext cx="6717507" cy="5539978"/>
              </a:xfrm>
              <a:prstGeom prst="rect">
                <a:avLst/>
              </a:prstGeom>
              <a:blipFill>
                <a:blip r:embed="rId4"/>
                <a:stretch>
                  <a:fillRect l="-2264" t="-1373" r="-943" b="-2059"/>
                </a:stretch>
              </a:blipFill>
            </p:spPr>
            <p:txBody>
              <a:bodyPr/>
              <a:lstStyle/>
              <a:p>
                <a:r>
                  <a:rPr lang="ja-JP" altLang="en-US">
                    <a:noFill/>
                  </a:rPr>
                  <a:t> </a:t>
                </a:r>
              </a:p>
            </p:txBody>
          </p:sp>
        </mc:Fallback>
      </mc:AlternateContent>
      <p:sp>
        <p:nvSpPr>
          <p:cNvPr id="3" name="四角形: 角を丸くする 46">
            <a:extLst>
              <a:ext uri="{FF2B5EF4-FFF2-40B4-BE49-F238E27FC236}">
                <a16:creationId xmlns:a16="http://schemas.microsoft.com/office/drawing/2014/main" id="{D0528EF2-8037-FF83-5671-7C1E5812063E}"/>
              </a:ext>
            </a:extLst>
          </p:cNvPr>
          <p:cNvSpPr/>
          <p:nvPr/>
        </p:nvSpPr>
        <p:spPr>
          <a:xfrm>
            <a:off x="309099" y="4204807"/>
            <a:ext cx="6717507" cy="1417573"/>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角を丸くする 46">
            <a:extLst>
              <a:ext uri="{FF2B5EF4-FFF2-40B4-BE49-F238E27FC236}">
                <a16:creationId xmlns:a16="http://schemas.microsoft.com/office/drawing/2014/main" id="{8B0556A4-2252-0BD6-F848-9EA419044FC8}"/>
              </a:ext>
            </a:extLst>
          </p:cNvPr>
          <p:cNvSpPr/>
          <p:nvPr/>
        </p:nvSpPr>
        <p:spPr>
          <a:xfrm>
            <a:off x="309098" y="5717183"/>
            <a:ext cx="6717507" cy="1098454"/>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3A7A38EF-9E85-6FCB-795E-C153126715BB}"/>
              </a:ext>
            </a:extLst>
          </p:cNvPr>
          <p:cNvCxnSpPr>
            <a:cxnSpLocks/>
          </p:cNvCxnSpPr>
          <p:nvPr/>
        </p:nvCxnSpPr>
        <p:spPr>
          <a:xfrm>
            <a:off x="1720910" y="3780802"/>
            <a:ext cx="636607" cy="0"/>
          </a:xfrm>
          <a:prstGeom prst="line">
            <a:avLst/>
          </a:prstGeom>
          <a:ln w="317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C3B9765-3AFA-3EB9-B714-0B06D9AC338B}"/>
              </a:ext>
            </a:extLst>
          </p:cNvPr>
          <p:cNvCxnSpPr>
            <a:cxnSpLocks/>
          </p:cNvCxnSpPr>
          <p:nvPr/>
        </p:nvCxnSpPr>
        <p:spPr>
          <a:xfrm>
            <a:off x="3823404" y="3790028"/>
            <a:ext cx="76778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0" name="図 19" descr="ダイアグラム, 概略図&#10;&#10;自動的に生成された説明">
            <a:extLst>
              <a:ext uri="{FF2B5EF4-FFF2-40B4-BE49-F238E27FC236}">
                <a16:creationId xmlns:a16="http://schemas.microsoft.com/office/drawing/2014/main" id="{9236B22B-335D-136A-E089-12405FD04ED2}"/>
              </a:ext>
            </a:extLst>
          </p:cNvPr>
          <p:cNvPicPr>
            <a:picLocks noChangeAspect="1"/>
          </p:cNvPicPr>
          <p:nvPr/>
        </p:nvPicPr>
        <p:blipFill rotWithShape="1">
          <a:blip r:embed="rId5">
            <a:extLst>
              <a:ext uri="{28A0092B-C50C-407E-A947-70E740481C1C}">
                <a14:useLocalDpi xmlns:a14="http://schemas.microsoft.com/office/drawing/2010/main" val="0"/>
              </a:ext>
            </a:extLst>
          </a:blip>
          <a:srcRect l="2762" r="67782"/>
          <a:stretch/>
        </p:blipFill>
        <p:spPr>
          <a:xfrm>
            <a:off x="513429" y="2075015"/>
            <a:ext cx="692272" cy="1300235"/>
          </a:xfrm>
          <a:prstGeom prst="rect">
            <a:avLst/>
          </a:prstGeom>
        </p:spPr>
      </p:pic>
      <p:pic>
        <p:nvPicPr>
          <p:cNvPr id="6" name="図 5">
            <a:extLst>
              <a:ext uri="{FF2B5EF4-FFF2-40B4-BE49-F238E27FC236}">
                <a16:creationId xmlns:a16="http://schemas.microsoft.com/office/drawing/2014/main" id="{BC832624-5F02-78E5-81C8-2C3ED2587F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01688" y="1169972"/>
            <a:ext cx="4954154" cy="4919265"/>
          </a:xfrm>
          <a:prstGeom prst="rect">
            <a:avLst/>
          </a:prstGeom>
        </p:spPr>
      </p:pic>
      <p:pic>
        <p:nvPicPr>
          <p:cNvPr id="8" name="図 7" descr="ダイアグラム&#10;&#10;自動的に生成された説明">
            <a:extLst>
              <a:ext uri="{FF2B5EF4-FFF2-40B4-BE49-F238E27FC236}">
                <a16:creationId xmlns:a16="http://schemas.microsoft.com/office/drawing/2014/main" id="{72C8CF67-2A1B-D0A8-0668-3EEE9C623778}"/>
              </a:ext>
            </a:extLst>
          </p:cNvPr>
          <p:cNvPicPr>
            <a:picLocks noChangeAspect="1"/>
          </p:cNvPicPr>
          <p:nvPr/>
        </p:nvPicPr>
        <p:blipFill rotWithShape="1">
          <a:blip r:embed="rId7">
            <a:extLst>
              <a:ext uri="{28A0092B-C50C-407E-A947-70E740481C1C}">
                <a14:useLocalDpi xmlns:a14="http://schemas.microsoft.com/office/drawing/2010/main" val="0"/>
              </a:ext>
            </a:extLst>
          </a:blip>
          <a:srcRect b="11947"/>
          <a:stretch/>
        </p:blipFill>
        <p:spPr>
          <a:xfrm>
            <a:off x="1385335" y="2021709"/>
            <a:ext cx="2725715" cy="1417575"/>
          </a:xfrm>
          <a:prstGeom prst="rect">
            <a:avLst/>
          </a:prstGeom>
        </p:spPr>
      </p:pic>
      <p:pic>
        <p:nvPicPr>
          <p:cNvPr id="10" name="図 9" descr="ダイアグラム&#10;&#10;自動的に生成された説明">
            <a:extLst>
              <a:ext uri="{FF2B5EF4-FFF2-40B4-BE49-F238E27FC236}">
                <a16:creationId xmlns:a16="http://schemas.microsoft.com/office/drawing/2014/main" id="{F0E8A8E1-3D2D-5359-8FA4-E3DA56F54495}"/>
              </a:ext>
            </a:extLst>
          </p:cNvPr>
          <p:cNvPicPr>
            <a:picLocks noChangeAspect="1"/>
          </p:cNvPicPr>
          <p:nvPr/>
        </p:nvPicPr>
        <p:blipFill rotWithShape="1">
          <a:blip r:embed="rId8">
            <a:extLst>
              <a:ext uri="{28A0092B-C50C-407E-A947-70E740481C1C}">
                <a14:useLocalDpi xmlns:a14="http://schemas.microsoft.com/office/drawing/2010/main" val="0"/>
              </a:ext>
            </a:extLst>
          </a:blip>
          <a:srcRect b="15201"/>
          <a:stretch/>
        </p:blipFill>
        <p:spPr>
          <a:xfrm>
            <a:off x="4111050" y="1976479"/>
            <a:ext cx="2897484" cy="1398771"/>
          </a:xfrm>
          <a:prstGeom prst="rect">
            <a:avLst/>
          </a:prstGeom>
        </p:spPr>
      </p:pic>
      <p:sp>
        <p:nvSpPr>
          <p:cNvPr id="11" name="正方形/長方形 10">
            <a:extLst>
              <a:ext uri="{FF2B5EF4-FFF2-40B4-BE49-F238E27FC236}">
                <a16:creationId xmlns:a16="http://schemas.microsoft.com/office/drawing/2014/main" id="{C878C770-13E4-8598-D676-F5C451CB45FB}"/>
              </a:ext>
            </a:extLst>
          </p:cNvPr>
          <p:cNvSpPr/>
          <p:nvPr/>
        </p:nvSpPr>
        <p:spPr>
          <a:xfrm>
            <a:off x="465881" y="2021709"/>
            <a:ext cx="739820" cy="1434785"/>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3" name="正方形/長方形 12">
            <a:extLst>
              <a:ext uri="{FF2B5EF4-FFF2-40B4-BE49-F238E27FC236}">
                <a16:creationId xmlns:a16="http://schemas.microsoft.com/office/drawing/2014/main" id="{62D00CCE-EDB8-B4E6-1E56-EFD000EFD3A9}"/>
              </a:ext>
            </a:extLst>
          </p:cNvPr>
          <p:cNvSpPr/>
          <p:nvPr/>
        </p:nvSpPr>
        <p:spPr>
          <a:xfrm>
            <a:off x="1385334" y="2021709"/>
            <a:ext cx="1477465" cy="1434785"/>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5" name="正方形/長方形 14">
            <a:extLst>
              <a:ext uri="{FF2B5EF4-FFF2-40B4-BE49-F238E27FC236}">
                <a16:creationId xmlns:a16="http://schemas.microsoft.com/office/drawing/2014/main" id="{A34F53F8-6670-813F-04AB-8F3EBF1DF6DF}"/>
              </a:ext>
            </a:extLst>
          </p:cNvPr>
          <p:cNvSpPr/>
          <p:nvPr/>
        </p:nvSpPr>
        <p:spPr>
          <a:xfrm>
            <a:off x="2897063" y="2021709"/>
            <a:ext cx="1223553" cy="1434785"/>
          </a:xfrm>
          <a:prstGeom prst="rect">
            <a:avLst/>
          </a:prstGeom>
          <a:noFill/>
          <a:ln w="190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6" name="正方形/長方形 15">
            <a:extLst>
              <a:ext uri="{FF2B5EF4-FFF2-40B4-BE49-F238E27FC236}">
                <a16:creationId xmlns:a16="http://schemas.microsoft.com/office/drawing/2014/main" id="{49387C1D-70A0-F80B-B903-4664C5548C46}"/>
              </a:ext>
            </a:extLst>
          </p:cNvPr>
          <p:cNvSpPr/>
          <p:nvPr/>
        </p:nvSpPr>
        <p:spPr>
          <a:xfrm>
            <a:off x="4163531" y="2021708"/>
            <a:ext cx="1512807" cy="1434785"/>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7" name="正方形/長方形 16">
            <a:extLst>
              <a:ext uri="{FF2B5EF4-FFF2-40B4-BE49-F238E27FC236}">
                <a16:creationId xmlns:a16="http://schemas.microsoft.com/office/drawing/2014/main" id="{9AA4F736-DAD5-DADA-20B2-2D9340441C75}"/>
              </a:ext>
            </a:extLst>
          </p:cNvPr>
          <p:cNvSpPr/>
          <p:nvPr/>
        </p:nvSpPr>
        <p:spPr>
          <a:xfrm>
            <a:off x="5728819" y="2018749"/>
            <a:ext cx="1279715" cy="1434785"/>
          </a:xfrm>
          <a:prstGeom prst="rect">
            <a:avLst/>
          </a:prstGeom>
          <a:noFill/>
          <a:ln w="19050">
            <a:solidFill>
              <a:srgbClr val="FF2F9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875385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22</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368670" y="350490"/>
            <a:ext cx="6100762" cy="646331"/>
          </a:xfrm>
          <a:prstGeom prst="rect">
            <a:avLst/>
          </a:prstGeom>
          <a:noFill/>
        </p:spPr>
        <p:txBody>
          <a:bodyPr wrap="square">
            <a:spAutoFit/>
          </a:bodyPr>
          <a:lstStyle/>
          <a:p>
            <a:r>
              <a:rPr lang="en-US" altLang="ja-JP" sz="3600" dirty="0"/>
              <a:t>Total cross section </a:t>
            </a:r>
          </a:p>
        </p:txBody>
      </p:sp>
      <p:pic>
        <p:nvPicPr>
          <p:cNvPr id="4" name="図 3">
            <a:extLst>
              <a:ext uri="{FF2B5EF4-FFF2-40B4-BE49-F238E27FC236}">
                <a16:creationId xmlns:a16="http://schemas.microsoft.com/office/drawing/2014/main" id="{38898D55-0346-7D09-4290-B66B6E20EC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8057" y="1125034"/>
            <a:ext cx="4441989" cy="5161466"/>
          </a:xfrm>
          <a:prstGeom prst="rect">
            <a:avLst/>
          </a:prstGeom>
        </p:spPr>
      </p:pic>
      <p:pic>
        <p:nvPicPr>
          <p:cNvPr id="7" name="図 6">
            <a:extLst>
              <a:ext uri="{FF2B5EF4-FFF2-40B4-BE49-F238E27FC236}">
                <a16:creationId xmlns:a16="http://schemas.microsoft.com/office/drawing/2014/main" id="{64BF098B-BC46-3895-BA9D-2B49E74C3A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3059" y="1125034"/>
            <a:ext cx="4441989" cy="5161466"/>
          </a:xfrm>
          <a:prstGeom prst="rect">
            <a:avLst/>
          </a:prstGeom>
        </p:spPr>
      </p:pic>
    </p:spTree>
    <p:extLst>
      <p:ext uri="{BB962C8B-B14F-4D97-AF65-F5344CB8AC3E}">
        <p14:creationId xmlns:p14="http://schemas.microsoft.com/office/powerpoint/2010/main" val="3224132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ダイアグラム, 概略図&#10;&#10;自動的に生成された説明">
            <a:extLst>
              <a:ext uri="{FF2B5EF4-FFF2-40B4-BE49-F238E27FC236}">
                <a16:creationId xmlns:a16="http://schemas.microsoft.com/office/drawing/2014/main" id="{546E45F9-0CE9-D1D8-8889-9A2149881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8825" y="2693822"/>
            <a:ext cx="3771900" cy="1833353"/>
          </a:xfrm>
          <a:prstGeom prst="rect">
            <a:avLst/>
          </a:prstGeom>
        </p:spPr>
      </p:pic>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23</a:t>
            </a:fld>
            <a:endParaRPr kumimoji="1" lang="ja-JP" altLang="en-US"/>
          </a:p>
        </p:txBody>
      </p:sp>
      <mc:AlternateContent xmlns:mc="http://schemas.openxmlformats.org/markup-compatibility/2006">
        <mc:Choice xmlns:a14="http://schemas.microsoft.com/office/drawing/2010/main"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90895"/>
              </a:xfrm>
              <a:prstGeom prst="rect">
                <a:avLst/>
              </a:prstGeom>
              <a:noFill/>
            </p:spPr>
            <p:txBody>
              <a:bodyPr wrap="square">
                <a:spAutoFit/>
              </a:bodyPr>
              <a:lstStyle/>
              <a:p>
                <a:r>
                  <a:rPr lang="en-US" altLang="ja-JP" sz="3600" dirty="0"/>
                  <a:t>3.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𝑒</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𝜇</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𝑒</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𝜇</m:t>
                        </m:r>
                      </m:sub>
                    </m:sSub>
                    <m:r>
                      <a:rPr lang="en-US" altLang="ja-JP" sz="3600" i="1">
                        <a:latin typeface="Cambria Math" panose="02040503050406030204" pitchFamily="18" charset="0"/>
                      </a:rPr>
                      <m:t>𝑍h</m:t>
                    </m:r>
                  </m:oMath>
                </a14:m>
                <a:endParaRPr lang="en-US" altLang="ja-JP" sz="3600" dirty="0"/>
              </a:p>
            </p:txBody>
          </p:sp>
        </mc:Choice>
        <mc:Fallback>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90895"/>
              </a:xfrm>
              <a:prstGeom prst="rect">
                <a:avLst/>
              </a:prstGeom>
              <a:blipFill>
                <a:blip r:embed="rId4"/>
                <a:stretch>
                  <a:fillRect l="-3119" t="-10714" b="-26786"/>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7" name="テキスト ボックス 6">
                <a:extLst>
                  <a:ext uri="{FF2B5EF4-FFF2-40B4-BE49-F238E27FC236}">
                    <a16:creationId xmlns:a16="http://schemas.microsoft.com/office/drawing/2014/main" id="{3428E527-8D1B-ECF1-EA5C-2B535DD859F4}"/>
                  </a:ext>
                </a:extLst>
              </p:cNvPr>
              <p:cNvSpPr txBox="1"/>
              <p:nvPr/>
            </p:nvSpPr>
            <p:spPr>
              <a:xfrm>
                <a:off x="296863" y="1169973"/>
                <a:ext cx="6066895" cy="6001643"/>
              </a:xfrm>
              <a:prstGeom prst="rect">
                <a:avLst/>
              </a:prstGeom>
              <a:noFill/>
            </p:spPr>
            <p:txBody>
              <a:bodyPr wrap="square">
                <a:spAutoFit/>
              </a:bodyPr>
              <a:lstStyle/>
              <a:p>
                <a:r>
                  <a:rPr lang="en-US" altLang="ja-JP" sz="2000" u="dotted" dirty="0">
                    <a:solidFill>
                      <a:prstClr val="black"/>
                    </a:solidFill>
                    <a:ea typeface="游ゴシック" panose="020B0400000000000000" pitchFamily="50" charset="-128"/>
                  </a:rPr>
                  <a:t>U gauge</a:t>
                </a:r>
                <a:r>
                  <a:rPr lang="en-US" altLang="ja-JP" sz="2000" dirty="0"/>
                  <a:t>: </a:t>
                </a:r>
              </a:p>
              <a:p>
                <a:r>
                  <a:rPr lang="ja-JP" altLang="en-US" sz="2000"/>
                  <a:t>　・</a:t>
                </a:r>
                <a:r>
                  <a:rPr lang="en-US" altLang="ja-JP" sz="2000" dirty="0"/>
                  <a:t>No clue for the physical distribution </a:t>
                </a:r>
              </a:p>
              <a:p>
                <a:r>
                  <a:rPr lang="ja-JP" altLang="en-US" sz="2000"/>
                  <a:t>　　</a:t>
                </a:r>
                <a:r>
                  <a:rPr lang="en-US" altLang="ja-JP" sz="2000" dirty="0"/>
                  <a:t>from</a:t>
                </a:r>
                <a:r>
                  <a:rPr lang="ja-JP" altLang="en-US" sz="2000"/>
                  <a:t> </a:t>
                </a:r>
                <a:r>
                  <a:rPr lang="en-US" altLang="ja-JP" sz="2000" dirty="0"/>
                  <a:t>each contribution.</a:t>
                </a:r>
              </a:p>
              <a:p>
                <a:endParaRPr lang="en-US" altLang="ja-JP" sz="2000" dirty="0"/>
              </a:p>
              <a:p>
                <a:r>
                  <a:rPr lang="en-US" altLang="ja-JP" sz="2000" u="dash" dirty="0">
                    <a:solidFill>
                      <a:prstClr val="black"/>
                    </a:solidFill>
                    <a:ea typeface="游ゴシック" panose="020B0400000000000000" pitchFamily="50" charset="-128"/>
                  </a:rPr>
                  <a:t>FD gauge</a:t>
                </a:r>
                <a:r>
                  <a:rPr lang="en-US" altLang="ja-JP" sz="2000" dirty="0"/>
                  <a:t> :</a:t>
                </a:r>
              </a:p>
              <a:p>
                <a:r>
                  <a:rPr lang="ja-JP" altLang="en-US" sz="2000"/>
                  <a:t>　・</a:t>
                </a:r>
                <a14:m>
                  <m:oMath xmlns:m="http://schemas.openxmlformats.org/officeDocument/2006/math">
                    <m:r>
                      <a:rPr lang="en-US" altLang="ja-JP" sz="2000" smtClean="0">
                        <a:solidFill>
                          <a:srgbClr val="FF0000"/>
                        </a:solidFill>
                        <a:latin typeface="Cambria Math" panose="02040503050406030204" pitchFamily="18" charset="0"/>
                      </a:rPr>
                      <m:t>(</m:t>
                    </m:r>
                    <m:r>
                      <m:rPr>
                        <m:sty m:val="p"/>
                      </m:rPr>
                      <a:rPr lang="en-US" altLang="ja-JP" sz="2000" smtClean="0">
                        <a:solidFill>
                          <a:srgbClr val="FF0000"/>
                        </a:solidFill>
                        <a:latin typeface="Cambria Math" panose="02040503050406030204" pitchFamily="18" charset="0"/>
                      </a:rPr>
                      <m:t>a</m:t>
                    </m:r>
                    <m:r>
                      <a:rPr lang="en-US" altLang="ja-JP" sz="2000" smtClean="0">
                        <a:solidFill>
                          <a:srgbClr val="FF0000"/>
                        </a:solidFill>
                        <a:latin typeface="Cambria Math" panose="02040503050406030204" pitchFamily="18" charset="0"/>
                      </a:rPr>
                      <m:t>)</m:t>
                    </m:r>
                  </m:oMath>
                </a14:m>
                <a:r>
                  <a:rPr lang="en-US" altLang="ja-JP" sz="2000" dirty="0"/>
                  <a:t> : Central region,</a:t>
                </a:r>
              </a:p>
              <a:p>
                <a:endParaRPr lang="en-US" altLang="ja-JP" sz="2000" dirty="0"/>
              </a:p>
              <a:p>
                <a:endParaRPr lang="en-US" altLang="ja-JP" sz="2000" dirty="0"/>
              </a:p>
              <a:p>
                <a:endParaRPr lang="en-US" altLang="ja-JP" sz="2000" dirty="0"/>
              </a:p>
              <a:p>
                <a:r>
                  <a:rPr lang="ja-JP" altLang="en-US" sz="2000">
                    <a:solidFill>
                      <a:srgbClr val="00B050"/>
                    </a:solidFill>
                    <a:ea typeface="游ゴシック" panose="020B0400000000000000" pitchFamily="50" charset="-128"/>
                  </a:rPr>
                  <a:t>　　</a:t>
                </a:r>
                <a:endParaRPr lang="en-US" altLang="ja-JP" sz="2000" dirty="0">
                  <a:solidFill>
                    <a:srgbClr val="00B050"/>
                  </a:solidFill>
                  <a:ea typeface="游ゴシック" panose="020B0400000000000000" pitchFamily="50" charset="-128"/>
                </a:endParaRPr>
              </a:p>
              <a:p>
                <a:endParaRPr lang="en-US" altLang="ja-JP" sz="2000" i="1" dirty="0">
                  <a:solidFill>
                    <a:srgbClr val="00B050"/>
                  </a:solidFill>
                  <a:latin typeface="Cambria Math" panose="02040503050406030204" pitchFamily="18" charset="0"/>
                  <a:ea typeface="游ゴシック" panose="020B0400000000000000" pitchFamily="50" charset="-128"/>
                </a:endParaRPr>
              </a:p>
              <a:p>
                <a:r>
                  <a:rPr lang="ja-JP" altLang="en-US" sz="2000" i="1" dirty="0">
                    <a:solidFill>
                      <a:srgbClr val="00B050"/>
                    </a:solidFill>
                    <a:latin typeface="Cambria Math" panose="02040503050406030204" pitchFamily="18" charset="0"/>
                    <a:ea typeface="游ゴシック" panose="020B0400000000000000" pitchFamily="50" charset="-128"/>
                  </a:rPr>
                  <a:t>　　</a:t>
                </a:r>
                <a14:m>
                  <m:oMath xmlns:m="http://schemas.openxmlformats.org/officeDocument/2006/math">
                    <m:d>
                      <m:dPr>
                        <m:ctrlPr>
                          <a:rPr lang="en-US" altLang="ja-JP" sz="2000" i="1">
                            <a:solidFill>
                              <a:srgbClr val="00B050"/>
                            </a:solidFill>
                            <a:latin typeface="Cambria Math" panose="02040503050406030204" pitchFamily="18" charset="0"/>
                            <a:ea typeface="游ゴシック" panose="020B0400000000000000" pitchFamily="50" charset="-128"/>
                          </a:rPr>
                        </m:ctrlPr>
                      </m:dPr>
                      <m:e>
                        <m:r>
                          <a:rPr lang="en-US" altLang="ja-JP" sz="2000" i="1">
                            <a:solidFill>
                              <a:srgbClr val="00B050"/>
                            </a:solidFill>
                            <a:latin typeface="Cambria Math" panose="02040503050406030204" pitchFamily="18" charset="0"/>
                            <a:ea typeface="游ゴシック" panose="020B0400000000000000" pitchFamily="50" charset="-128"/>
                          </a:rPr>
                          <m:t>𝑏</m:t>
                        </m:r>
                      </m:e>
                    </m:d>
                    <m:r>
                      <a:rPr lang="en-US" altLang="ja-JP" sz="2000" b="0" i="1" smtClean="0">
                        <a:solidFill>
                          <a:srgbClr val="00B050"/>
                        </a:solidFill>
                        <a:latin typeface="Cambria Math" panose="02040503050406030204" pitchFamily="18" charset="0"/>
                        <a:ea typeface="游ゴシック" panose="020B0400000000000000" pitchFamily="50" charset="-128"/>
                      </a:rPr>
                      <m:t> </m:t>
                    </m:r>
                  </m:oMath>
                </a14:m>
                <a:r>
                  <a:rPr lang="en-US" altLang="ja-JP" sz="2000" dirty="0"/>
                  <a:t>: Forward scattering,</a:t>
                </a:r>
              </a:p>
              <a:p>
                <a:endParaRPr lang="en-US" altLang="ja-JP" sz="2000" dirty="0"/>
              </a:p>
              <a:p>
                <a:endParaRPr lang="en-US" altLang="ja-JP" sz="2000" dirty="0"/>
              </a:p>
              <a:p>
                <a:endParaRPr lang="en-US" altLang="ja-JP" sz="2000" dirty="0"/>
              </a:p>
              <a:p>
                <a:endParaRPr lang="en-US" altLang="ja-JP" sz="2000" dirty="0"/>
              </a:p>
              <a:p>
                <a:endParaRPr lang="en-US" altLang="ja-JP" sz="2000" dirty="0"/>
              </a:p>
              <a:p>
                <a:r>
                  <a:rPr lang="ja-JP" altLang="en-US" sz="2000" dirty="0">
                    <a:solidFill>
                      <a:srgbClr val="0070C0"/>
                    </a:solidFill>
                    <a:ea typeface="游ゴシック" panose="020B0400000000000000" pitchFamily="50" charset="-128"/>
                  </a:rPr>
                  <a:t>　　</a:t>
                </a:r>
                <a14:m>
                  <m:oMath xmlns:m="http://schemas.openxmlformats.org/officeDocument/2006/math">
                    <m:d>
                      <m:dPr>
                        <m:ctrlPr>
                          <a:rPr lang="en-US" altLang="ja-JP" sz="2000" i="1">
                            <a:solidFill>
                              <a:srgbClr val="0070C0"/>
                            </a:solidFill>
                            <a:latin typeface="Cambria Math" panose="02040503050406030204" pitchFamily="18" charset="0"/>
                            <a:ea typeface="游ゴシック" panose="020B0400000000000000" pitchFamily="50" charset="-128"/>
                          </a:rPr>
                        </m:ctrlPr>
                      </m:dPr>
                      <m:e>
                        <m:r>
                          <a:rPr lang="en-US" altLang="ja-JP" sz="2000" i="1">
                            <a:solidFill>
                              <a:srgbClr val="0070C0"/>
                            </a:solidFill>
                            <a:latin typeface="Cambria Math" panose="02040503050406030204" pitchFamily="18" charset="0"/>
                            <a:ea typeface="游ゴシック" panose="020B0400000000000000" pitchFamily="50" charset="-128"/>
                          </a:rPr>
                          <m:t>𝑐</m:t>
                        </m:r>
                      </m:e>
                    </m:d>
                    <m:r>
                      <a:rPr lang="en-US" altLang="ja-JP" sz="2000" b="0" i="1" smtClean="0">
                        <a:solidFill>
                          <a:srgbClr val="0070C0"/>
                        </a:solidFill>
                        <a:latin typeface="Cambria Math" panose="02040503050406030204" pitchFamily="18" charset="0"/>
                        <a:ea typeface="游ゴシック" panose="020B0400000000000000" pitchFamily="50" charset="-128"/>
                      </a:rPr>
                      <m:t> </m:t>
                    </m:r>
                  </m:oMath>
                </a14:m>
                <a:r>
                  <a:rPr lang="en-US" altLang="ja-JP" sz="2000" dirty="0"/>
                  <a:t>: Backward scattering. </a:t>
                </a:r>
              </a:p>
              <a:p>
                <a:r>
                  <a:rPr lang="ja-JP" altLang="en-US" sz="2400"/>
                  <a:t>　　　　</a:t>
                </a:r>
                <a:endParaRPr lang="en-US" altLang="ja-JP" sz="2400" dirty="0"/>
              </a:p>
            </p:txBody>
          </p:sp>
        </mc:Choice>
        <mc:Fallback>
          <p:sp>
            <p:nvSpPr>
              <p:cNvPr id="7" name="テキスト ボックス 6">
                <a:extLst>
                  <a:ext uri="{FF2B5EF4-FFF2-40B4-BE49-F238E27FC236}">
                    <a16:creationId xmlns:a16="http://schemas.microsoft.com/office/drawing/2014/main" id="{3428E527-8D1B-ECF1-EA5C-2B535DD859F4}"/>
                  </a:ext>
                </a:extLst>
              </p:cNvPr>
              <p:cNvSpPr txBox="1">
                <a:spLocks noRot="1" noChangeAspect="1" noMove="1" noResize="1" noEditPoints="1" noAdjustHandles="1" noChangeArrowheads="1" noChangeShapeType="1" noTextEdit="1"/>
              </p:cNvSpPr>
              <p:nvPr/>
            </p:nvSpPr>
            <p:spPr>
              <a:xfrm>
                <a:off x="296863" y="1169973"/>
                <a:ext cx="6066895" cy="6001643"/>
              </a:xfrm>
              <a:prstGeom prst="rect">
                <a:avLst/>
              </a:prstGeom>
              <a:blipFill>
                <a:blip r:embed="rId5"/>
                <a:stretch>
                  <a:fillRect l="-1044" t="-634"/>
                </a:stretch>
              </a:blipFill>
            </p:spPr>
            <p:txBody>
              <a:bodyPr/>
              <a:lstStyle/>
              <a:p>
                <a:r>
                  <a:rPr lang="ja-JP" altLang="en-US">
                    <a:noFill/>
                  </a:rPr>
                  <a:t> </a:t>
                </a:r>
              </a:p>
            </p:txBody>
          </p:sp>
        </mc:Fallback>
      </mc:AlternateContent>
      <p:sp>
        <p:nvSpPr>
          <p:cNvPr id="8" name="四角形: 角を丸くする 46">
            <a:extLst>
              <a:ext uri="{FF2B5EF4-FFF2-40B4-BE49-F238E27FC236}">
                <a16:creationId xmlns:a16="http://schemas.microsoft.com/office/drawing/2014/main" id="{948B4074-3F25-05F7-08F2-7E9921105933}"/>
              </a:ext>
            </a:extLst>
          </p:cNvPr>
          <p:cNvSpPr/>
          <p:nvPr/>
        </p:nvSpPr>
        <p:spPr>
          <a:xfrm>
            <a:off x="185768" y="1125410"/>
            <a:ext cx="6148296" cy="1002962"/>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46">
            <a:extLst>
              <a:ext uri="{FF2B5EF4-FFF2-40B4-BE49-F238E27FC236}">
                <a16:creationId xmlns:a16="http://schemas.microsoft.com/office/drawing/2014/main" id="{037C25AC-1825-5D35-F42B-85C480FC6730}"/>
              </a:ext>
            </a:extLst>
          </p:cNvPr>
          <p:cNvSpPr/>
          <p:nvPr/>
        </p:nvSpPr>
        <p:spPr>
          <a:xfrm>
            <a:off x="185768" y="2312893"/>
            <a:ext cx="6148296" cy="4428565"/>
          </a:xfrm>
          <a:prstGeom prst="roundRect">
            <a:avLst>
              <a:gd name="adj" fmla="val 3259"/>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CFFA5D6-310A-C883-DAF8-E36E404BD5C8}"/>
              </a:ext>
            </a:extLst>
          </p:cNvPr>
          <p:cNvSpPr txBox="1"/>
          <p:nvPr/>
        </p:nvSpPr>
        <p:spPr>
          <a:xfrm>
            <a:off x="6519832" y="5808573"/>
            <a:ext cx="5672168" cy="923330"/>
          </a:xfrm>
          <a:prstGeom prst="rect">
            <a:avLst/>
          </a:prstGeom>
          <a:noFill/>
        </p:spPr>
        <p:txBody>
          <a:bodyPr wrap="square">
            <a:spAutoFit/>
          </a:bodyPr>
          <a:lstStyle/>
          <a:p>
            <a:r>
              <a:rPr lang="en" altLang="ja-JP" sz="1800" b="0" i="0" u="none" strike="noStrike" dirty="0">
                <a:solidFill>
                  <a:srgbClr val="000000"/>
                </a:solidFill>
                <a:effectLst/>
                <a:latin typeface="+mn-ea"/>
              </a:rPr>
              <a:t>In the FD gauge, </a:t>
            </a:r>
          </a:p>
          <a:p>
            <a:r>
              <a:rPr lang="en" altLang="ja-JP" sz="1800" dirty="0">
                <a:solidFill>
                  <a:srgbClr val="000000"/>
                </a:solidFill>
                <a:latin typeface="+mn-ea"/>
              </a:rPr>
              <a:t>The behavior of each group shows good agreement with our expectation.</a:t>
            </a:r>
            <a:endParaRPr lang="en-US" altLang="ja-JP" sz="1800" dirty="0">
              <a:latin typeface="+mn-ea"/>
            </a:endParaRPr>
          </a:p>
        </p:txBody>
      </p:sp>
      <p:pic>
        <p:nvPicPr>
          <p:cNvPr id="5" name="図 4" descr="ダイアグラム&#10;&#10;自動的に生成された説明">
            <a:extLst>
              <a:ext uri="{FF2B5EF4-FFF2-40B4-BE49-F238E27FC236}">
                <a16:creationId xmlns:a16="http://schemas.microsoft.com/office/drawing/2014/main" id="{7B53E4F8-3AA4-577E-2202-C89019E99132}"/>
              </a:ext>
            </a:extLst>
          </p:cNvPr>
          <p:cNvPicPr>
            <a:picLocks noChangeAspect="1"/>
          </p:cNvPicPr>
          <p:nvPr/>
        </p:nvPicPr>
        <p:blipFill rotWithShape="1">
          <a:blip r:embed="rId6">
            <a:extLst>
              <a:ext uri="{28A0092B-C50C-407E-A947-70E740481C1C}">
                <a14:useLocalDpi xmlns:a14="http://schemas.microsoft.com/office/drawing/2010/main" val="0"/>
              </a:ext>
            </a:extLst>
          </a:blip>
          <a:srcRect l="9456" b="58025"/>
          <a:stretch/>
        </p:blipFill>
        <p:spPr>
          <a:xfrm>
            <a:off x="947780" y="4919844"/>
            <a:ext cx="2318293" cy="1203376"/>
          </a:xfrm>
          <a:prstGeom prst="rect">
            <a:avLst/>
          </a:prstGeom>
        </p:spPr>
      </p:pic>
      <p:pic>
        <p:nvPicPr>
          <p:cNvPr id="10" name="図 9" descr="ダイアグラム&#10;&#10;自動的に生成された説明">
            <a:extLst>
              <a:ext uri="{FF2B5EF4-FFF2-40B4-BE49-F238E27FC236}">
                <a16:creationId xmlns:a16="http://schemas.microsoft.com/office/drawing/2014/main" id="{5A56550F-E670-A0D1-E55C-BA37E9271B4A}"/>
              </a:ext>
            </a:extLst>
          </p:cNvPr>
          <p:cNvPicPr>
            <a:picLocks noChangeAspect="1"/>
          </p:cNvPicPr>
          <p:nvPr/>
        </p:nvPicPr>
        <p:blipFill rotWithShape="1">
          <a:blip r:embed="rId6">
            <a:extLst>
              <a:ext uri="{28A0092B-C50C-407E-A947-70E740481C1C}">
                <a14:useLocalDpi xmlns:a14="http://schemas.microsoft.com/office/drawing/2010/main" val="0"/>
              </a:ext>
            </a:extLst>
          </a:blip>
          <a:srcRect l="9869" t="56224" r="-413" b="1801"/>
          <a:stretch/>
        </p:blipFill>
        <p:spPr>
          <a:xfrm>
            <a:off x="3777707" y="4916042"/>
            <a:ext cx="2318293" cy="1203376"/>
          </a:xfrm>
          <a:prstGeom prst="rect">
            <a:avLst/>
          </a:prstGeom>
        </p:spPr>
      </p:pic>
      <p:pic>
        <p:nvPicPr>
          <p:cNvPr id="13" name="図 12">
            <a:extLst>
              <a:ext uri="{FF2B5EF4-FFF2-40B4-BE49-F238E27FC236}">
                <a16:creationId xmlns:a16="http://schemas.microsoft.com/office/drawing/2014/main" id="{0DA97911-B551-80F1-8CCE-C150B3B5C5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2716" y="352981"/>
            <a:ext cx="5486400" cy="5486400"/>
          </a:xfrm>
          <a:prstGeom prst="rect">
            <a:avLst/>
          </a:prstGeom>
        </p:spPr>
      </p:pic>
    </p:spTree>
    <p:extLst>
      <p:ext uri="{BB962C8B-B14F-4D97-AF65-F5344CB8AC3E}">
        <p14:creationId xmlns:p14="http://schemas.microsoft.com/office/powerpoint/2010/main" val="2564682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24</a:t>
            </a:fld>
            <a:endParaRPr kumimoji="1" lang="ja-JP" altLang="en-US"/>
          </a:p>
        </p:txBody>
      </p:sp>
      <mc:AlternateContent xmlns:mc="http://schemas.openxmlformats.org/markup-compatibility/2006">
        <mc:Choice xmlns:a14="http://schemas.microsoft.com/office/drawing/2010/main"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90895"/>
              </a:xfrm>
              <a:prstGeom prst="rect">
                <a:avLst/>
              </a:prstGeom>
              <a:noFill/>
            </p:spPr>
            <p:txBody>
              <a:bodyPr wrap="square">
                <a:spAutoFit/>
              </a:bodyPr>
              <a:lstStyle/>
              <a:p>
                <a:r>
                  <a:rPr lang="en-US" altLang="ja-JP" sz="3600" dirty="0"/>
                  <a:t>3.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𝑒</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𝜇</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𝑒</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𝜇</m:t>
                        </m:r>
                      </m:sub>
                    </m:sSub>
                    <m:r>
                      <a:rPr lang="en-US" altLang="ja-JP" sz="3600" i="1">
                        <a:latin typeface="Cambria Math" panose="02040503050406030204" pitchFamily="18" charset="0"/>
                      </a:rPr>
                      <m:t>𝑍h</m:t>
                    </m:r>
                  </m:oMath>
                </a14:m>
                <a:endParaRPr lang="en-US" altLang="ja-JP" sz="3600" dirty="0"/>
              </a:p>
            </p:txBody>
          </p:sp>
        </mc:Choice>
        <mc:Fallback>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90895"/>
              </a:xfrm>
              <a:prstGeom prst="rect">
                <a:avLst/>
              </a:prstGeom>
              <a:blipFill>
                <a:blip r:embed="rId3"/>
                <a:stretch>
                  <a:fillRect l="-3119" t="-10714" b="-26786"/>
                </a:stretch>
              </a:blipFill>
            </p:spPr>
            <p:txBody>
              <a:bodyPr/>
              <a:lstStyle/>
              <a:p>
                <a:r>
                  <a:rPr lang="ja-JP" altLang="en-US">
                    <a:noFill/>
                  </a:rPr>
                  <a:t> </a:t>
                </a:r>
              </a:p>
            </p:txBody>
          </p:sp>
        </mc:Fallback>
      </mc:AlternateContent>
      <p:pic>
        <p:nvPicPr>
          <p:cNvPr id="13" name="図 12">
            <a:extLst>
              <a:ext uri="{FF2B5EF4-FFF2-40B4-BE49-F238E27FC236}">
                <a16:creationId xmlns:a16="http://schemas.microsoft.com/office/drawing/2014/main" id="{0DA97911-B551-80F1-8CCE-C150B3B5C5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110" y="1189037"/>
            <a:ext cx="5486400" cy="5486400"/>
          </a:xfrm>
          <a:prstGeom prst="rect">
            <a:avLst/>
          </a:prstGeom>
        </p:spPr>
      </p:pic>
      <p:pic>
        <p:nvPicPr>
          <p:cNvPr id="11" name="図 10">
            <a:extLst>
              <a:ext uri="{FF2B5EF4-FFF2-40B4-BE49-F238E27FC236}">
                <a16:creationId xmlns:a16="http://schemas.microsoft.com/office/drawing/2014/main" id="{8D1D4AC8-4A96-546D-0656-7F9E746583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3510" y="1195880"/>
            <a:ext cx="5531380" cy="5531380"/>
          </a:xfrm>
          <a:prstGeom prst="rect">
            <a:avLst/>
          </a:prstGeom>
        </p:spPr>
      </p:pic>
    </p:spTree>
    <p:extLst>
      <p:ext uri="{BB962C8B-B14F-4D97-AF65-F5344CB8AC3E}">
        <p14:creationId xmlns:p14="http://schemas.microsoft.com/office/powerpoint/2010/main" val="3446605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25</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215302"/>
                <a:ext cx="6100762" cy="690895"/>
              </a:xfrm>
              <a:prstGeom prst="rect">
                <a:avLst/>
              </a:prstGeom>
              <a:noFill/>
            </p:spPr>
            <p:txBody>
              <a:bodyPr wrap="square">
                <a:spAutoFit/>
              </a:bodyPr>
              <a:lstStyle/>
              <a:p>
                <a:r>
                  <a:rPr lang="en-US" altLang="ja-JP" sz="3600" dirty="0"/>
                  <a:t>3.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𝑒</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𝜇</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𝑒</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𝜇</m:t>
                        </m:r>
                      </m:sub>
                    </m:sSub>
                    <m:r>
                      <a:rPr lang="en-US" altLang="ja-JP" sz="3600" i="1">
                        <a:latin typeface="Cambria Math" panose="02040503050406030204" pitchFamily="18" charset="0"/>
                      </a:rPr>
                      <m:t>𝑍h</m:t>
                    </m:r>
                  </m:oMath>
                </a14:m>
                <a:endParaRPr lang="en-US" altLang="ja-JP" sz="3600" dirty="0"/>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215302"/>
                <a:ext cx="6100762" cy="690895"/>
              </a:xfrm>
              <a:prstGeom prst="rect">
                <a:avLst/>
              </a:prstGeom>
              <a:blipFill>
                <a:blip r:embed="rId3"/>
                <a:stretch>
                  <a:fillRect l="-3119" t="-10714" b="-26786"/>
                </a:stretch>
              </a:blipFill>
            </p:spPr>
            <p:txBody>
              <a:bodyPr/>
              <a:lstStyle/>
              <a:p>
                <a:r>
                  <a:rPr lang="ja-JP" altLang="en-US">
                    <a:noFill/>
                  </a:rPr>
                  <a:t> </a:t>
                </a:r>
              </a:p>
            </p:txBody>
          </p:sp>
        </mc:Fallback>
      </mc:AlternateContent>
      <p:sp>
        <p:nvSpPr>
          <p:cNvPr id="12" name="四角形: 角を丸くする 46">
            <a:extLst>
              <a:ext uri="{FF2B5EF4-FFF2-40B4-BE49-F238E27FC236}">
                <a16:creationId xmlns:a16="http://schemas.microsoft.com/office/drawing/2014/main" id="{037C25AC-1825-5D35-F42B-85C480FC6730}"/>
              </a:ext>
            </a:extLst>
          </p:cNvPr>
          <p:cNvSpPr/>
          <p:nvPr/>
        </p:nvSpPr>
        <p:spPr>
          <a:xfrm>
            <a:off x="323243" y="5209893"/>
            <a:ext cx="11545513" cy="1569660"/>
          </a:xfrm>
          <a:prstGeom prst="roundRect">
            <a:avLst>
              <a:gd name="adj" fmla="val 4549"/>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3327FACD-FBC2-C607-B823-F6E7B124766C}"/>
                  </a:ext>
                </a:extLst>
              </p:cNvPr>
              <p:cNvSpPr txBox="1"/>
              <p:nvPr/>
            </p:nvSpPr>
            <p:spPr>
              <a:xfrm>
                <a:off x="323243" y="5249117"/>
                <a:ext cx="11545513" cy="1569660"/>
              </a:xfrm>
              <a:prstGeom prst="rect">
                <a:avLst/>
              </a:prstGeom>
              <a:noFill/>
            </p:spPr>
            <p:txBody>
              <a:bodyPr wrap="square">
                <a:spAutoFit/>
              </a:bodyPr>
              <a:lstStyle/>
              <a:p>
                <a:r>
                  <a:rPr lang="en-US" altLang="ja-JP" sz="1600" dirty="0"/>
                  <a:t>In </a:t>
                </a:r>
                <a14:m>
                  <m:oMath xmlns:m="http://schemas.openxmlformats.org/officeDocument/2006/math">
                    <m:r>
                      <a:rPr lang="en-US" altLang="ja-JP" sz="1600" i="1" dirty="0" smtClean="0">
                        <a:latin typeface="Cambria Math" panose="02040503050406030204" pitchFamily="18" charset="0"/>
                      </a:rPr>
                      <m:t>𝑦</m:t>
                    </m:r>
                    <m:r>
                      <a:rPr lang="en-US" altLang="ja-JP" sz="1600" i="1" dirty="0" smtClean="0">
                        <a:latin typeface="Cambria Math" panose="02040503050406030204" pitchFamily="18" charset="0"/>
                      </a:rPr>
                      <m:t>(</m:t>
                    </m:r>
                    <m:r>
                      <a:rPr lang="en-US" altLang="ja-JP" sz="1600" i="1" dirty="0" smtClean="0">
                        <a:latin typeface="Cambria Math" panose="02040503050406030204" pitchFamily="18" charset="0"/>
                      </a:rPr>
                      <m:t>h</m:t>
                    </m:r>
                    <m:r>
                      <a:rPr lang="en-US" altLang="ja-JP" sz="1600" i="1" dirty="0" smtClean="0">
                        <a:latin typeface="Cambria Math" panose="02040503050406030204" pitchFamily="18" charset="0"/>
                      </a:rPr>
                      <m:t>)</m:t>
                    </m:r>
                  </m:oMath>
                </a14:m>
                <a:r>
                  <a:rPr lang="en-US" altLang="ja-JP" sz="1600" dirty="0"/>
                  <a:t>,</a:t>
                </a:r>
              </a:p>
              <a:p>
                <a:r>
                  <a:rPr lang="ja-JP" altLang="en-US" sz="1600"/>
                  <a:t>・</a:t>
                </a:r>
                <a:r>
                  <a:rPr lang="en" altLang="ja-JP" sz="1600" dirty="0"/>
                  <a:t>The </a:t>
                </a:r>
                <a14:m>
                  <m:oMath xmlns:m="http://schemas.openxmlformats.org/officeDocument/2006/math">
                    <m:r>
                      <a:rPr lang="en-US" altLang="ja-JP" sz="1600" i="1" dirty="0" smtClean="0">
                        <a:latin typeface="Cambria Math" panose="02040503050406030204" pitchFamily="18" charset="0"/>
                      </a:rPr>
                      <m:t>𝑦</m:t>
                    </m:r>
                    <m:r>
                      <a:rPr lang="en-US" altLang="ja-JP" sz="1600" i="1" dirty="0" smtClean="0">
                        <a:latin typeface="Cambria Math" panose="02040503050406030204" pitchFamily="18" charset="0"/>
                      </a:rPr>
                      <m:t>(</m:t>
                    </m:r>
                    <m:r>
                      <a:rPr lang="en-US" altLang="ja-JP" sz="1600" i="1" dirty="0" smtClean="0">
                        <a:latin typeface="Cambria Math" panose="02040503050406030204" pitchFamily="18" charset="0"/>
                      </a:rPr>
                      <m:t>h</m:t>
                    </m:r>
                    <m:r>
                      <a:rPr lang="en-US" altLang="ja-JP" sz="1600" i="1" dirty="0" smtClean="0">
                        <a:latin typeface="Cambria Math" panose="02040503050406030204" pitchFamily="18" charset="0"/>
                      </a:rPr>
                      <m:t>)</m:t>
                    </m:r>
                  </m:oMath>
                </a14:m>
                <a:r>
                  <a:rPr lang="en" altLang="ja-JP" sz="1600" dirty="0"/>
                  <a:t> distributed in central region.   </a:t>
                </a:r>
              </a:p>
              <a:p>
                <a:r>
                  <a:rPr lang="ja-JP" altLang="en-US" sz="1600"/>
                  <a:t>　　→</a:t>
                </a:r>
                <a:r>
                  <a:rPr lang="en" altLang="ja-JP" sz="1600" dirty="0"/>
                  <a:t>It does not receive collinear enhancement and thus tends to be emitted more </a:t>
                </a:r>
                <a:r>
                  <a:rPr lang="en" altLang="ja-JP" sz="1600" dirty="0" err="1"/>
                  <a:t>isotropically</a:t>
                </a:r>
                <a:r>
                  <a:rPr lang="en" altLang="ja-JP" sz="1600" dirty="0"/>
                  <a:t>, the Higgs </a:t>
                </a:r>
              </a:p>
              <a:p>
                <a:r>
                  <a:rPr lang="ja-JP" altLang="en-US" sz="1600"/>
                  <a:t>　　　</a:t>
                </a:r>
                <a:r>
                  <a:rPr lang="en" altLang="ja-JP" sz="1600" dirty="0"/>
                  <a:t>is often produced as part of </a:t>
                </a:r>
                <a14:m>
                  <m:oMath xmlns:m="http://schemas.openxmlformats.org/officeDocument/2006/math">
                    <m:r>
                      <a:rPr lang="en" altLang="ja-JP" sz="1600" i="1" dirty="0" smtClean="0">
                        <a:latin typeface="Cambria Math" panose="02040503050406030204" pitchFamily="18" charset="0"/>
                      </a:rPr>
                      <m:t>𝑊𝑊</m:t>
                    </m:r>
                  </m:oMath>
                </a14:m>
                <a:r>
                  <a:rPr lang="en" altLang="ja-JP" sz="1600" dirty="0"/>
                  <a:t> fusion or </a:t>
                </a:r>
                <a14:m>
                  <m:oMath xmlns:m="http://schemas.openxmlformats.org/officeDocument/2006/math">
                    <m:r>
                      <a:rPr lang="en" altLang="ja-JP" sz="1600" i="1" dirty="0" smtClean="0">
                        <a:latin typeface="Cambria Math" panose="02040503050406030204" pitchFamily="18" charset="0"/>
                      </a:rPr>
                      <m:t>𝑍h</m:t>
                    </m:r>
                  </m:oMath>
                </a14:m>
                <a:r>
                  <a:rPr lang="en" altLang="ja-JP" sz="1600" dirty="0"/>
                  <a:t> system. </a:t>
                </a:r>
              </a:p>
              <a:p>
                <a:r>
                  <a:rPr lang="ja-JP" altLang="en-US" sz="1600"/>
                  <a:t>・</a:t>
                </a:r>
                <a:r>
                  <a:rPr lang="en" altLang="ja-JP" sz="1600" dirty="0"/>
                  <a:t>(b) and (c) are swapped</a:t>
                </a:r>
                <a:r>
                  <a:rPr lang="en-US" altLang="ja-JP" sz="1600" dirty="0"/>
                  <a:t>.</a:t>
                </a:r>
                <a:endParaRPr lang="en" altLang="ja-JP" sz="1600" dirty="0"/>
              </a:p>
              <a:p>
                <a:r>
                  <a:rPr lang="ja-JP" altLang="en-US" sz="1600"/>
                  <a:t>　　→</a:t>
                </a:r>
                <a:r>
                  <a:rPr lang="en" altLang="ja-JP" sz="1600" dirty="0"/>
                  <a:t> The boost effect.</a:t>
                </a:r>
              </a:p>
            </p:txBody>
          </p:sp>
        </mc:Choice>
        <mc:Fallback xmlns="">
          <p:sp>
            <p:nvSpPr>
              <p:cNvPr id="15" name="テキスト ボックス 14">
                <a:extLst>
                  <a:ext uri="{FF2B5EF4-FFF2-40B4-BE49-F238E27FC236}">
                    <a16:creationId xmlns:a16="http://schemas.microsoft.com/office/drawing/2014/main" id="{3327FACD-FBC2-C607-B823-F6E7B124766C}"/>
                  </a:ext>
                </a:extLst>
              </p:cNvPr>
              <p:cNvSpPr txBox="1">
                <a:spLocks noRot="1" noChangeAspect="1" noMove="1" noResize="1" noEditPoints="1" noAdjustHandles="1" noChangeArrowheads="1" noChangeShapeType="1" noTextEdit="1"/>
              </p:cNvSpPr>
              <p:nvPr/>
            </p:nvSpPr>
            <p:spPr>
              <a:xfrm>
                <a:off x="323243" y="5249117"/>
                <a:ext cx="11545513" cy="1569660"/>
              </a:xfrm>
              <a:prstGeom prst="rect">
                <a:avLst/>
              </a:prstGeom>
              <a:blipFill>
                <a:blip r:embed="rId4"/>
                <a:stretch>
                  <a:fillRect l="-220" t="-1600" b="-4000"/>
                </a:stretch>
              </a:blipFill>
            </p:spPr>
            <p:txBody>
              <a:bodyPr/>
              <a:lstStyle/>
              <a:p>
                <a:r>
                  <a:rPr lang="ja-JP" altLang="en-US">
                    <a:noFill/>
                  </a:rPr>
                  <a:t> </a:t>
                </a:r>
              </a:p>
            </p:txBody>
          </p:sp>
        </mc:Fallback>
      </mc:AlternateContent>
      <p:pic>
        <p:nvPicPr>
          <p:cNvPr id="4" name="図 3">
            <a:extLst>
              <a:ext uri="{FF2B5EF4-FFF2-40B4-BE49-F238E27FC236}">
                <a16:creationId xmlns:a16="http://schemas.microsoft.com/office/drawing/2014/main" id="{38C73C7F-535F-D3D3-7043-68DD678F387C}"/>
              </a:ext>
            </a:extLst>
          </p:cNvPr>
          <p:cNvPicPr>
            <a:picLocks noChangeAspect="1"/>
          </p:cNvPicPr>
          <p:nvPr/>
        </p:nvPicPr>
        <p:blipFill rotWithShape="1">
          <a:blip r:embed="rId5">
            <a:extLst>
              <a:ext uri="{28A0092B-C50C-407E-A947-70E740481C1C}">
                <a14:useLocalDpi xmlns:a14="http://schemas.microsoft.com/office/drawing/2010/main" val="0"/>
              </a:ext>
            </a:extLst>
          </a:blip>
          <a:srcRect b="1718"/>
          <a:stretch/>
        </p:blipFill>
        <p:spPr>
          <a:xfrm>
            <a:off x="1063518" y="681666"/>
            <a:ext cx="4567451" cy="4489003"/>
          </a:xfrm>
          <a:prstGeom prst="rect">
            <a:avLst/>
          </a:prstGeom>
        </p:spPr>
      </p:pic>
      <p:pic>
        <p:nvPicPr>
          <p:cNvPr id="6" name="図 5">
            <a:extLst>
              <a:ext uri="{FF2B5EF4-FFF2-40B4-BE49-F238E27FC236}">
                <a16:creationId xmlns:a16="http://schemas.microsoft.com/office/drawing/2014/main" id="{2E99B19E-5987-E230-4D78-77D25AA69421}"/>
              </a:ext>
            </a:extLst>
          </p:cNvPr>
          <p:cNvPicPr>
            <a:picLocks noChangeAspect="1"/>
          </p:cNvPicPr>
          <p:nvPr/>
        </p:nvPicPr>
        <p:blipFill rotWithShape="1">
          <a:blip r:embed="rId6">
            <a:extLst>
              <a:ext uri="{28A0092B-C50C-407E-A947-70E740481C1C}">
                <a14:useLocalDpi xmlns:a14="http://schemas.microsoft.com/office/drawing/2010/main" val="0"/>
              </a:ext>
            </a:extLst>
          </a:blip>
          <a:srcRect b="1718"/>
          <a:stretch/>
        </p:blipFill>
        <p:spPr>
          <a:xfrm>
            <a:off x="6466137" y="681666"/>
            <a:ext cx="4567451" cy="4489003"/>
          </a:xfrm>
          <a:prstGeom prst="rect">
            <a:avLst/>
          </a:prstGeom>
        </p:spPr>
      </p:pic>
    </p:spTree>
    <p:extLst>
      <p:ext uri="{BB962C8B-B14F-4D97-AF65-F5344CB8AC3E}">
        <p14:creationId xmlns:p14="http://schemas.microsoft.com/office/powerpoint/2010/main" val="3763587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26</a:t>
            </a:fld>
            <a:endParaRPr kumimoji="1" lang="ja-JP" altLang="en-US"/>
          </a:p>
        </p:txBody>
      </p:sp>
      <p:pic>
        <p:nvPicPr>
          <p:cNvPr id="5" name="図 4">
            <a:extLst>
              <a:ext uri="{FF2B5EF4-FFF2-40B4-BE49-F238E27FC236}">
                <a16:creationId xmlns:a16="http://schemas.microsoft.com/office/drawing/2014/main" id="{024DB530-3691-FDCD-89EB-0F29F009B7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125409"/>
            <a:ext cx="5486400" cy="5486400"/>
          </a:xfrm>
          <a:prstGeom prst="rect">
            <a:avLst/>
          </a:prstGeom>
        </p:spPr>
      </p:pic>
      <p:pic>
        <p:nvPicPr>
          <p:cNvPr id="8" name="図 7">
            <a:extLst>
              <a:ext uri="{FF2B5EF4-FFF2-40B4-BE49-F238E27FC236}">
                <a16:creationId xmlns:a16="http://schemas.microsoft.com/office/drawing/2014/main" id="{D76C74D6-9F8E-5450-66E9-9E012D7206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125409"/>
            <a:ext cx="5486400" cy="5486400"/>
          </a:xfrm>
          <a:prstGeom prst="rect">
            <a:avLst/>
          </a:prstGeom>
        </p:spPr>
      </p:pic>
    </p:spTree>
    <p:extLst>
      <p:ext uri="{BB962C8B-B14F-4D97-AF65-F5344CB8AC3E}">
        <p14:creationId xmlns:p14="http://schemas.microsoft.com/office/powerpoint/2010/main" val="716932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EE9FB25-B4E7-DFBA-6CDD-A4EC19CE2548}"/>
              </a:ext>
            </a:extLst>
          </p:cNvPr>
          <p:cNvSpPr>
            <a:spLocks noGrp="1"/>
          </p:cNvSpPr>
          <p:nvPr>
            <p:ph type="sldNum" sz="quarter" idx="12"/>
          </p:nvPr>
        </p:nvSpPr>
        <p:spPr/>
        <p:txBody>
          <a:bodyPr/>
          <a:lstStyle/>
          <a:p>
            <a:fld id="{F8F52FE0-6616-45C7-83D9-29C16FACE08E}" type="slidenum">
              <a:rPr kumimoji="1" lang="ja-JP" altLang="en-US" smtClean="0"/>
              <a:t>27</a:t>
            </a:fld>
            <a:endParaRPr kumimoji="1" lang="ja-JP" altLang="en-US"/>
          </a:p>
        </p:txBody>
      </p:sp>
      <p:sp>
        <p:nvSpPr>
          <p:cNvPr id="3" name="テキスト ボックス 2">
            <a:extLst>
              <a:ext uri="{FF2B5EF4-FFF2-40B4-BE49-F238E27FC236}">
                <a16:creationId xmlns:a16="http://schemas.microsoft.com/office/drawing/2014/main" id="{81CF72C7-4931-8EDC-0DDE-3BEC8A2D00B5}"/>
              </a:ext>
            </a:extLst>
          </p:cNvPr>
          <p:cNvSpPr txBox="1"/>
          <p:nvPr/>
        </p:nvSpPr>
        <p:spPr>
          <a:xfrm>
            <a:off x="2506133" y="2767280"/>
            <a:ext cx="8008924" cy="1323439"/>
          </a:xfrm>
          <a:prstGeom prst="rect">
            <a:avLst/>
          </a:prstGeom>
          <a:noFill/>
        </p:spPr>
        <p:txBody>
          <a:bodyPr wrap="none" rtlCol="0">
            <a:spAutoFit/>
          </a:bodyPr>
          <a:lstStyle/>
          <a:p>
            <a:r>
              <a:rPr lang="en-US" altLang="ja-JP" sz="4000" dirty="0"/>
              <a:t>e- mu+ -&gt; </a:t>
            </a:r>
            <a:r>
              <a:rPr lang="en-US" altLang="ja-JP" sz="4000" dirty="0" err="1"/>
              <a:t>ve</a:t>
            </a:r>
            <a:r>
              <a:rPr lang="en-US" altLang="ja-JP" sz="4000" dirty="0"/>
              <a:t> </a:t>
            </a:r>
            <a:r>
              <a:rPr lang="en-US" altLang="ja-JP" sz="4000" dirty="0" err="1"/>
              <a:t>vm</a:t>
            </a:r>
            <a:r>
              <a:rPr lang="en-US" altLang="ja-JP" sz="4000" dirty="0"/>
              <a:t>~ Z_{0} h</a:t>
            </a:r>
          </a:p>
          <a:p>
            <a:r>
              <a:rPr kumimoji="1" lang="en-US" altLang="ja-JP" sz="4000" dirty="0"/>
              <a:t>Kinematical cut </a:t>
            </a:r>
            <a:r>
              <a:rPr kumimoji="1" lang="en-US" altLang="ja-JP" sz="4000" dirty="0" err="1"/>
              <a:t>pT</a:t>
            </a:r>
            <a:r>
              <a:rPr kumimoji="1" lang="en-US" altLang="ja-JP" sz="4000" dirty="0"/>
              <a:t>(</a:t>
            </a:r>
            <a:r>
              <a:rPr kumimoji="1" lang="en-US" altLang="ja-JP" sz="4000" dirty="0" err="1"/>
              <a:t>Z,h</a:t>
            </a:r>
            <a:r>
              <a:rPr kumimoji="1" lang="en-US" altLang="ja-JP" sz="4000" dirty="0"/>
              <a:t>)&gt;150GeV</a:t>
            </a:r>
            <a:endParaRPr kumimoji="1" lang="ja-JP" altLang="en-US" sz="4000"/>
          </a:p>
        </p:txBody>
      </p:sp>
    </p:spTree>
    <p:extLst>
      <p:ext uri="{BB962C8B-B14F-4D97-AF65-F5344CB8AC3E}">
        <p14:creationId xmlns:p14="http://schemas.microsoft.com/office/powerpoint/2010/main" val="1602522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28</a:t>
            </a:fld>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14:m>
                  <m:oMath xmlns:m="http://schemas.openxmlformats.org/officeDocument/2006/math">
                    <m:sSub>
                      <m:sSubPr>
                        <m:ctrlPr>
                          <a:rPr lang="en-US" altLang="ja-JP" sz="3600" b="0" i="1" dirty="0" smtClean="0">
                            <a:latin typeface="Cambria Math" panose="02040503050406030204" pitchFamily="18" charset="0"/>
                          </a:rPr>
                        </m:ctrlPr>
                      </m:sSubPr>
                      <m:e>
                        <m:r>
                          <m:rPr>
                            <m:sty m:val="p"/>
                          </m:rPr>
                          <a:rPr lang="en-US" altLang="ja-JP" sz="3600" b="0" i="0" dirty="0" smtClean="0">
                            <a:latin typeface="Cambria Math" panose="02040503050406030204" pitchFamily="18" charset="0"/>
                          </a:rPr>
                          <m:t>p</m:t>
                        </m:r>
                      </m:e>
                      <m:sub>
                        <m:r>
                          <m:rPr>
                            <m:sty m:val="p"/>
                          </m:rPr>
                          <a:rPr lang="en-US" altLang="ja-JP" sz="3600" b="0" i="0" dirty="0" smtClean="0">
                            <a:latin typeface="Cambria Math" panose="02040503050406030204" pitchFamily="18" charset="0"/>
                          </a:rPr>
                          <m:t>T</m:t>
                        </m:r>
                      </m:sub>
                    </m:sSub>
                    <m:r>
                      <a:rPr lang="en-US" altLang="ja-JP" sz="3600" b="0" i="1" dirty="0" smtClean="0">
                        <a:latin typeface="Cambria Math" panose="02040503050406030204" pitchFamily="18" charset="0"/>
                      </a:rPr>
                      <m:t>(</m:t>
                    </m:r>
                    <m:r>
                      <a:rPr lang="en-US" altLang="ja-JP" sz="3600" b="0" i="1" dirty="0" smtClean="0">
                        <a:latin typeface="Cambria Math" panose="02040503050406030204" pitchFamily="18" charset="0"/>
                      </a:rPr>
                      <m:t>𝑍</m:t>
                    </m:r>
                    <m:r>
                      <a:rPr lang="en-US" altLang="ja-JP" sz="3600" b="0" i="1" dirty="0" smtClean="0">
                        <a:latin typeface="Cambria Math" panose="02040503050406030204" pitchFamily="18" charset="0"/>
                      </a:rPr>
                      <m:t>)</m:t>
                    </m:r>
                  </m:oMath>
                </a14:m>
                <a:r>
                  <a:rPr lang="en-US" altLang="ja-JP" sz="3600" dirty="0"/>
                  <a:t> distribution</a:t>
                </a:r>
              </a:p>
            </p:txBody>
          </p:sp>
        </mc:Choice>
        <mc:Fallback xmlns="">
          <p:sp>
            <p:nvSpPr>
              <p:cNvPr id="9" name="テキスト ボックス 8">
                <a:extLst>
                  <a:ext uri="{FF2B5EF4-FFF2-40B4-BE49-F238E27FC236}">
                    <a16:creationId xmlns:a16="http://schemas.microsoft.com/office/drawing/2014/main" id="{FF15F328-A144-87D5-554E-7FED586A065E}"/>
                  </a:ext>
                </a:extLst>
              </p:cNvPr>
              <p:cNvSpPr txBox="1">
                <a:spLocks noRot="1" noChangeAspect="1" noMove="1" noResize="1" noEditPoints="1" noAdjustHandles="1" noChangeArrowheads="1" noChangeShapeType="1" noTextEdit="1"/>
              </p:cNvSpPr>
              <p:nvPr/>
            </p:nvSpPr>
            <p:spPr>
              <a:xfrm>
                <a:off x="296863" y="479078"/>
                <a:ext cx="6100762" cy="646331"/>
              </a:xfrm>
              <a:prstGeom prst="rect">
                <a:avLst/>
              </a:prstGeom>
              <a:blipFill>
                <a:blip r:embed="rId3"/>
                <a:stretch>
                  <a:fillRect l="-1247" t="-13462" b="-34615"/>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ADB3DCBC-D643-A7DA-3074-543C10CF73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245" y="1065983"/>
            <a:ext cx="5426892" cy="5426892"/>
          </a:xfrm>
          <a:prstGeom prst="rect">
            <a:avLst/>
          </a:prstGeom>
        </p:spPr>
      </p:pic>
      <p:pic>
        <p:nvPicPr>
          <p:cNvPr id="4" name="図 3">
            <a:extLst>
              <a:ext uri="{FF2B5EF4-FFF2-40B4-BE49-F238E27FC236}">
                <a16:creationId xmlns:a16="http://schemas.microsoft.com/office/drawing/2014/main" id="{F379668A-9D04-003A-29D5-471D900E10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62" y="1065983"/>
            <a:ext cx="5426892" cy="5426892"/>
          </a:xfrm>
          <a:prstGeom prst="rect">
            <a:avLst/>
          </a:prstGeom>
        </p:spPr>
      </p:pic>
      <p:cxnSp>
        <p:nvCxnSpPr>
          <p:cNvPr id="8" name="直線コネクタ 7">
            <a:extLst>
              <a:ext uri="{FF2B5EF4-FFF2-40B4-BE49-F238E27FC236}">
                <a16:creationId xmlns:a16="http://schemas.microsoft.com/office/drawing/2014/main" id="{0C34FAA4-A0EA-8AC7-FD8F-F43B4C5A3A0D}"/>
              </a:ext>
            </a:extLst>
          </p:cNvPr>
          <p:cNvCxnSpPr>
            <a:cxnSpLocks/>
          </p:cNvCxnSpPr>
          <p:nvPr/>
        </p:nvCxnSpPr>
        <p:spPr>
          <a:xfrm flipV="1">
            <a:off x="2773180" y="3177915"/>
            <a:ext cx="0" cy="26382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86A377C-7D92-5525-144F-BD27943AD590}"/>
              </a:ext>
            </a:extLst>
          </p:cNvPr>
          <p:cNvSpPr txBox="1"/>
          <p:nvPr/>
        </p:nvSpPr>
        <p:spPr>
          <a:xfrm>
            <a:off x="2837000" y="3177915"/>
            <a:ext cx="2177199" cy="369332"/>
          </a:xfrm>
          <a:prstGeom prst="rect">
            <a:avLst/>
          </a:prstGeom>
          <a:noFill/>
        </p:spPr>
        <p:txBody>
          <a:bodyPr wrap="none" rtlCol="0">
            <a:spAutoFit/>
          </a:bodyPr>
          <a:lstStyle/>
          <a:p>
            <a:r>
              <a:rPr kumimoji="1" lang="en-US" altLang="ja-JP" dirty="0"/>
              <a:t>→VBS is dominant</a:t>
            </a:r>
            <a:endParaRPr kumimoji="1" lang="ja-JP" altLang="en-US"/>
          </a:p>
        </p:txBody>
      </p:sp>
    </p:spTree>
    <p:extLst>
      <p:ext uri="{BB962C8B-B14F-4D97-AF65-F5344CB8AC3E}">
        <p14:creationId xmlns:p14="http://schemas.microsoft.com/office/powerpoint/2010/main" val="2643020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29</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5" name="図 4">
            <a:extLst>
              <a:ext uri="{FF2B5EF4-FFF2-40B4-BE49-F238E27FC236}">
                <a16:creationId xmlns:a16="http://schemas.microsoft.com/office/drawing/2014/main" id="{FDB5B748-2C5A-CAAC-CF9C-E5977C49CD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006475"/>
            <a:ext cx="5486400" cy="5486400"/>
          </a:xfrm>
          <a:prstGeom prst="rect">
            <a:avLst/>
          </a:prstGeom>
        </p:spPr>
      </p:pic>
      <p:pic>
        <p:nvPicPr>
          <p:cNvPr id="4" name="図 3">
            <a:extLst>
              <a:ext uri="{FF2B5EF4-FFF2-40B4-BE49-F238E27FC236}">
                <a16:creationId xmlns:a16="http://schemas.microsoft.com/office/drawing/2014/main" id="{77582AC0-D579-C9B4-04F4-4CE6FA1A75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7625" y="1006475"/>
            <a:ext cx="5486400" cy="5486400"/>
          </a:xfrm>
          <a:prstGeom prst="rect">
            <a:avLst/>
          </a:prstGeom>
        </p:spPr>
      </p:pic>
    </p:spTree>
    <p:extLst>
      <p:ext uri="{BB962C8B-B14F-4D97-AF65-F5344CB8AC3E}">
        <p14:creationId xmlns:p14="http://schemas.microsoft.com/office/powerpoint/2010/main" val="3078469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B2FC1C-1AC2-9366-B123-B1983E266F24}"/>
              </a:ext>
            </a:extLst>
          </p:cNvPr>
          <p:cNvSpPr>
            <a:spLocks noGrp="1"/>
          </p:cNvSpPr>
          <p:nvPr>
            <p:ph type="sldNum" sz="quarter" idx="12"/>
          </p:nvPr>
        </p:nvSpPr>
        <p:spPr/>
        <p:txBody>
          <a:bodyPr/>
          <a:lstStyle/>
          <a:p>
            <a:fld id="{82113734-6896-D748-978C-18BD12C2A9B2}" type="slidenum">
              <a:rPr kumimoji="1" lang="ja-JP" altLang="en-US" smtClean="0"/>
              <a:t>3</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F269DDE-E6DF-41B6-9246-8C439A2664E8}"/>
                  </a:ext>
                </a:extLst>
              </p:cNvPr>
              <p:cNvSpPr txBox="1"/>
              <p:nvPr/>
            </p:nvSpPr>
            <p:spPr>
              <a:xfrm>
                <a:off x="446314" y="1929068"/>
                <a:ext cx="6604322" cy="3046988"/>
              </a:xfrm>
              <a:prstGeom prst="rect">
                <a:avLst/>
              </a:prstGeom>
              <a:noFill/>
            </p:spPr>
            <p:txBody>
              <a:bodyPr wrap="square">
                <a:spAutoFit/>
              </a:bodyPr>
              <a:lstStyle/>
              <a:p>
                <a:r>
                  <a:rPr lang="en-US" altLang="ja-JP" sz="4800" dirty="0"/>
                  <a:t>1. I</a:t>
                </a:r>
                <a:r>
                  <a:rPr kumimoji="1" lang="en-US" altLang="ja-JP" sz="4800" dirty="0"/>
                  <a:t>ntroduction</a:t>
                </a:r>
              </a:p>
              <a:p>
                <a:r>
                  <a:rPr lang="en-US" altLang="ja-JP" sz="4800" dirty="0">
                    <a:solidFill>
                      <a:schemeClr val="bg2"/>
                    </a:solidFill>
                  </a:rPr>
                  <a:t>2. </a:t>
                </a:r>
                <a14:m>
                  <m:oMath xmlns:m="http://schemas.openxmlformats.org/officeDocument/2006/math">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sSup>
                      <m:sSupPr>
                        <m:ctrlPr>
                          <a:rPr kumimoji="1" lang="en-US" altLang="ja-JP" sz="4800" b="0" i="1" smtClean="0">
                            <a:solidFill>
                              <a:schemeClr val="bg2"/>
                            </a:solidFill>
                            <a:latin typeface="Cambria Math" panose="02040503050406030204" pitchFamily="18" charset="0"/>
                          </a:rPr>
                        </m:ctrlPr>
                      </m:sSupPr>
                      <m:e>
                        <m:r>
                          <a:rPr kumimoji="1" lang="en-US" altLang="ja-JP" sz="4800" b="0" i="1" smtClean="0">
                            <a:solidFill>
                              <a:schemeClr val="bg2"/>
                            </a:solidFill>
                            <a:latin typeface="Cambria Math" panose="02040503050406030204" pitchFamily="18" charset="0"/>
                          </a:rPr>
                          <m:t>𝑙</m:t>
                        </m:r>
                      </m:e>
                      <m:sup>
                        <m:r>
                          <a:rPr kumimoji="1" lang="en-US" altLang="ja-JP" sz="4800" b="0" i="1" smtClean="0">
                            <a:solidFill>
                              <a:schemeClr val="bg2"/>
                            </a:solidFill>
                            <a:latin typeface="Cambria Math" panose="02040503050406030204" pitchFamily="18" charset="0"/>
                          </a:rPr>
                          <m:t>+</m:t>
                        </m:r>
                      </m:sup>
                    </m:sSup>
                    <m:r>
                      <a:rPr kumimoji="1" lang="en-US" altLang="ja-JP" sz="4800" b="0" i="1" smtClean="0">
                        <a:solidFill>
                          <a:schemeClr val="bg2"/>
                        </a:solidFill>
                        <a:latin typeface="Cambria Math" panose="02040503050406030204" pitchFamily="18" charset="0"/>
                      </a:rPr>
                      <m:t>→</m:t>
                    </m:r>
                    <m:sSub>
                      <m:sSubPr>
                        <m:ctrlPr>
                          <a:rPr kumimoji="1" lang="en-US" altLang="ja-JP" sz="4800" b="0" i="1" smtClean="0">
                            <a:solidFill>
                              <a:schemeClr val="bg2"/>
                            </a:solidFill>
                            <a:latin typeface="Cambria Math" panose="02040503050406030204" pitchFamily="18" charset="0"/>
                          </a:rPr>
                        </m:ctrlPr>
                      </m:sSubPr>
                      <m:e>
                        <m:r>
                          <a:rPr kumimoji="1" lang="en-US" altLang="ja-JP" sz="4800" b="0" i="1" smtClean="0">
                            <a:solidFill>
                              <a:schemeClr val="bg2"/>
                            </a:solidFill>
                            <a:latin typeface="Cambria Math" panose="02040503050406030204" pitchFamily="18" charset="0"/>
                          </a:rPr>
                          <m:t>𝜈</m:t>
                        </m:r>
                      </m:e>
                      <m:sub>
                        <m:r>
                          <a:rPr kumimoji="1" lang="en-US" altLang="ja-JP" sz="4800" b="0" i="1" smtClean="0">
                            <a:solidFill>
                              <a:schemeClr val="bg2"/>
                            </a:solidFill>
                            <a:latin typeface="Cambria Math" panose="02040503050406030204" pitchFamily="18" charset="0"/>
                          </a:rPr>
                          <m:t>𝑙</m:t>
                        </m:r>
                      </m:sub>
                    </m:sSub>
                    <m:sSub>
                      <m:sSubPr>
                        <m:ctrlPr>
                          <a:rPr kumimoji="1" lang="en-US" altLang="ja-JP" sz="4800" b="0" i="1" smtClean="0">
                            <a:solidFill>
                              <a:schemeClr val="bg2"/>
                            </a:solidFill>
                            <a:latin typeface="Cambria Math" panose="02040503050406030204" pitchFamily="18" charset="0"/>
                          </a:rPr>
                        </m:ctrlPr>
                      </m:sSubPr>
                      <m:e>
                        <m:acc>
                          <m:accPr>
                            <m:chr m:val="̅"/>
                            <m:ctrlPr>
                              <a:rPr kumimoji="1" lang="en-US" altLang="ja-JP" sz="4800" b="0" i="1" smtClean="0">
                                <a:solidFill>
                                  <a:schemeClr val="bg2"/>
                                </a:solidFill>
                                <a:latin typeface="Cambria Math" panose="02040503050406030204" pitchFamily="18" charset="0"/>
                              </a:rPr>
                            </m:ctrlPr>
                          </m:accPr>
                          <m:e>
                            <m:r>
                              <a:rPr kumimoji="1" lang="en-US" altLang="ja-JP" sz="4800" b="0" i="1" smtClean="0">
                                <a:solidFill>
                                  <a:schemeClr val="bg2"/>
                                </a:solidFill>
                                <a:latin typeface="Cambria Math" panose="02040503050406030204" pitchFamily="18" charset="0"/>
                              </a:rPr>
                              <m:t>𝜈</m:t>
                            </m:r>
                          </m:e>
                        </m:acc>
                      </m:e>
                      <m:sub>
                        <m:r>
                          <a:rPr kumimoji="1" lang="en-US" altLang="ja-JP" sz="4800" b="0" i="1" smtClean="0">
                            <a:solidFill>
                              <a:schemeClr val="bg2"/>
                            </a:solidFill>
                            <a:latin typeface="Cambria Math" panose="02040503050406030204" pitchFamily="18" charset="0"/>
                          </a:rPr>
                          <m:t>𝑙</m:t>
                        </m:r>
                      </m:sub>
                    </m:sSub>
                    <m:r>
                      <a:rPr kumimoji="1" lang="en-US" altLang="ja-JP" sz="4800" b="0" i="1" smtClean="0">
                        <a:solidFill>
                          <a:schemeClr val="bg2"/>
                        </a:solidFill>
                        <a:latin typeface="Cambria Math" panose="02040503050406030204" pitchFamily="18" charset="0"/>
                      </a:rPr>
                      <m:t>𝑍h</m:t>
                    </m:r>
                  </m:oMath>
                </a14:m>
                <a:endParaRPr lang="en-US" altLang="ja-JP" sz="4800" dirty="0">
                  <a:solidFill>
                    <a:schemeClr val="bg2"/>
                  </a:solidFill>
                </a:endParaRPr>
              </a:p>
              <a:p>
                <a:r>
                  <a:rPr lang="en-US" altLang="ja-JP" sz="4800" dirty="0">
                    <a:solidFill>
                      <a:schemeClr val="bg2"/>
                    </a:solidFill>
                  </a:rPr>
                  <a:t>3. FD gauge</a:t>
                </a:r>
              </a:p>
              <a:p>
                <a:r>
                  <a:rPr lang="en-US" altLang="ja-JP" sz="4800" dirty="0">
                    <a:solidFill>
                      <a:schemeClr val="bg2"/>
                    </a:solidFill>
                  </a:rPr>
                  <a:t>4</a:t>
                </a:r>
                <a:r>
                  <a:rPr kumimoji="1" lang="en-US" altLang="ja-JP" sz="4800" dirty="0">
                    <a:solidFill>
                      <a:schemeClr val="bg2"/>
                    </a:solidFill>
                  </a:rPr>
                  <a:t>. </a:t>
                </a:r>
                <a:r>
                  <a:rPr lang="en-US" altLang="ja-JP" sz="4800" dirty="0">
                    <a:solidFill>
                      <a:schemeClr val="bg2"/>
                    </a:solidFill>
                  </a:rPr>
                  <a:t>Summary</a:t>
                </a:r>
                <a:endParaRPr kumimoji="1" lang="en-US" altLang="ja-JP" sz="4800" dirty="0">
                  <a:solidFill>
                    <a:schemeClr val="bg2"/>
                  </a:solidFill>
                </a:endParaRPr>
              </a:p>
            </p:txBody>
          </p:sp>
        </mc:Choice>
        <mc:Fallback xmlns="">
          <p:sp>
            <p:nvSpPr>
              <p:cNvPr id="4" name="テキスト ボックス 3">
                <a:extLst>
                  <a:ext uri="{FF2B5EF4-FFF2-40B4-BE49-F238E27FC236}">
                    <a16:creationId xmlns:a16="http://schemas.microsoft.com/office/drawing/2014/main" id="{2F269DDE-E6DF-41B6-9246-8C439A2664E8}"/>
                  </a:ext>
                </a:extLst>
              </p:cNvPr>
              <p:cNvSpPr txBox="1">
                <a:spLocks noRot="1" noChangeAspect="1" noMove="1" noResize="1" noEditPoints="1" noAdjustHandles="1" noChangeArrowheads="1" noChangeShapeType="1" noTextEdit="1"/>
              </p:cNvSpPr>
              <p:nvPr/>
            </p:nvSpPr>
            <p:spPr>
              <a:xfrm>
                <a:off x="446314" y="1929068"/>
                <a:ext cx="6604322" cy="3046988"/>
              </a:xfrm>
              <a:prstGeom prst="rect">
                <a:avLst/>
              </a:prstGeom>
              <a:blipFill>
                <a:blip r:embed="rId3"/>
                <a:stretch>
                  <a:fillRect l="-4415" t="-4564" b="-9959"/>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273A379D-86C7-F77E-B3F2-7E5B619A245A}"/>
              </a:ext>
            </a:extLst>
          </p:cNvPr>
          <p:cNvSpPr txBox="1"/>
          <p:nvPr/>
        </p:nvSpPr>
        <p:spPr>
          <a:xfrm>
            <a:off x="446314" y="447221"/>
            <a:ext cx="2329484" cy="707886"/>
          </a:xfrm>
          <a:prstGeom prst="rect">
            <a:avLst/>
          </a:prstGeom>
          <a:noFill/>
        </p:spPr>
        <p:txBody>
          <a:bodyPr wrap="none" rtlCol="0">
            <a:spAutoFit/>
          </a:bodyPr>
          <a:lstStyle/>
          <a:p>
            <a:r>
              <a:rPr kumimoji="1" lang="en-US" altLang="ja-JP" sz="4000" dirty="0"/>
              <a:t>Contents</a:t>
            </a:r>
            <a:endParaRPr kumimoji="1" lang="ja-JP" altLang="en-US" sz="4000"/>
          </a:p>
        </p:txBody>
      </p:sp>
      <p:pic>
        <p:nvPicPr>
          <p:cNvPr id="7" name="図 6" descr="テキスト が含まれている画像&#10;&#10;自動的に生成された説明">
            <a:extLst>
              <a:ext uri="{FF2B5EF4-FFF2-40B4-BE49-F238E27FC236}">
                <a16:creationId xmlns:a16="http://schemas.microsoft.com/office/drawing/2014/main" id="{63ECA0A0-B4B1-E23F-62E0-EEE1A00BBE9F}"/>
              </a:ext>
            </a:extLst>
          </p:cNvPr>
          <p:cNvPicPr>
            <a:picLocks noChangeAspect="1"/>
          </p:cNvPicPr>
          <p:nvPr/>
        </p:nvPicPr>
        <p:blipFill rotWithShape="1">
          <a:blip r:embed="rId4">
            <a:extLst>
              <a:ext uri="{28A0092B-C50C-407E-A947-70E740481C1C}">
                <a14:useLocalDpi xmlns:a14="http://schemas.microsoft.com/office/drawing/2010/main" val="0"/>
              </a:ext>
            </a:extLst>
          </a:blip>
          <a:srcRect l="18708" t="31294" r="56295" b="35603"/>
          <a:stretch/>
        </p:blipFill>
        <p:spPr>
          <a:xfrm>
            <a:off x="7759581" y="1891291"/>
            <a:ext cx="2556181" cy="2774756"/>
          </a:xfrm>
          <a:prstGeom prst="rect">
            <a:avLst/>
          </a:prstGeom>
        </p:spPr>
      </p:pic>
    </p:spTree>
    <p:extLst>
      <p:ext uri="{BB962C8B-B14F-4D97-AF65-F5344CB8AC3E}">
        <p14:creationId xmlns:p14="http://schemas.microsoft.com/office/powerpoint/2010/main" val="10851531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30</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6" name="図 5">
            <a:extLst>
              <a:ext uri="{FF2B5EF4-FFF2-40B4-BE49-F238E27FC236}">
                <a16:creationId xmlns:a16="http://schemas.microsoft.com/office/drawing/2014/main" id="{1A01B9F9-A4FB-857C-6096-28B4F995E0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619" y="1006475"/>
            <a:ext cx="5486400" cy="5486400"/>
          </a:xfrm>
          <a:prstGeom prst="rect">
            <a:avLst/>
          </a:prstGeom>
        </p:spPr>
      </p:pic>
      <p:pic>
        <p:nvPicPr>
          <p:cNvPr id="8" name="図 7">
            <a:extLst>
              <a:ext uri="{FF2B5EF4-FFF2-40B4-BE49-F238E27FC236}">
                <a16:creationId xmlns:a16="http://schemas.microsoft.com/office/drawing/2014/main" id="{71DE6A73-BA20-6CFF-61B5-F688F856DB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5019" y="1006475"/>
            <a:ext cx="5486400" cy="5486400"/>
          </a:xfrm>
          <a:prstGeom prst="rect">
            <a:avLst/>
          </a:prstGeom>
        </p:spPr>
      </p:pic>
      <p:cxnSp>
        <p:nvCxnSpPr>
          <p:cNvPr id="11" name="直線コネクタ 10">
            <a:extLst>
              <a:ext uri="{FF2B5EF4-FFF2-40B4-BE49-F238E27FC236}">
                <a16:creationId xmlns:a16="http://schemas.microsoft.com/office/drawing/2014/main" id="{E843D1D6-8BA5-8C77-A8CF-B321BE515520}"/>
              </a:ext>
            </a:extLst>
          </p:cNvPr>
          <p:cNvCxnSpPr/>
          <p:nvPr/>
        </p:nvCxnSpPr>
        <p:spPr>
          <a:xfrm>
            <a:off x="2370667" y="2133600"/>
            <a:ext cx="0" cy="3674533"/>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 name="直線コネクタ 2">
            <a:extLst>
              <a:ext uri="{FF2B5EF4-FFF2-40B4-BE49-F238E27FC236}">
                <a16:creationId xmlns:a16="http://schemas.microsoft.com/office/drawing/2014/main" id="{330E3F20-264A-5051-5F33-673C794FEB67}"/>
              </a:ext>
            </a:extLst>
          </p:cNvPr>
          <p:cNvCxnSpPr/>
          <p:nvPr/>
        </p:nvCxnSpPr>
        <p:spPr>
          <a:xfrm>
            <a:off x="7907867" y="2091267"/>
            <a:ext cx="0" cy="3674533"/>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380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31</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8" name="図 7">
            <a:extLst>
              <a:ext uri="{FF2B5EF4-FFF2-40B4-BE49-F238E27FC236}">
                <a16:creationId xmlns:a16="http://schemas.microsoft.com/office/drawing/2014/main" id="{87C5DF56-8FB2-F107-9A29-3898FA12F3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232" y="1006475"/>
            <a:ext cx="5486400" cy="5486400"/>
          </a:xfrm>
          <a:prstGeom prst="rect">
            <a:avLst/>
          </a:prstGeom>
        </p:spPr>
      </p:pic>
      <p:pic>
        <p:nvPicPr>
          <p:cNvPr id="11" name="図 10">
            <a:extLst>
              <a:ext uri="{FF2B5EF4-FFF2-40B4-BE49-F238E27FC236}">
                <a16:creationId xmlns:a16="http://schemas.microsoft.com/office/drawing/2014/main" id="{D494BDC1-1FA6-A09A-6A14-E452402F2F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2370" y="978715"/>
            <a:ext cx="5486400" cy="5486400"/>
          </a:xfrm>
          <a:prstGeom prst="rect">
            <a:avLst/>
          </a:prstGeom>
        </p:spPr>
      </p:pic>
    </p:spTree>
    <p:extLst>
      <p:ext uri="{BB962C8B-B14F-4D97-AF65-F5344CB8AC3E}">
        <p14:creationId xmlns:p14="http://schemas.microsoft.com/office/powerpoint/2010/main" val="37889723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32</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4" name="図 3">
            <a:extLst>
              <a:ext uri="{FF2B5EF4-FFF2-40B4-BE49-F238E27FC236}">
                <a16:creationId xmlns:a16="http://schemas.microsoft.com/office/drawing/2014/main" id="{F197DEF4-3A62-7870-E819-AA76241AC9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077493"/>
            <a:ext cx="5486400" cy="5486400"/>
          </a:xfrm>
          <a:prstGeom prst="rect">
            <a:avLst/>
          </a:prstGeom>
        </p:spPr>
      </p:pic>
      <p:pic>
        <p:nvPicPr>
          <p:cNvPr id="6" name="図 5">
            <a:extLst>
              <a:ext uri="{FF2B5EF4-FFF2-40B4-BE49-F238E27FC236}">
                <a16:creationId xmlns:a16="http://schemas.microsoft.com/office/drawing/2014/main" id="{49403524-973C-6AB7-DDE7-8909318A82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232" y="1029577"/>
            <a:ext cx="5486400" cy="5486400"/>
          </a:xfrm>
          <a:prstGeom prst="rect">
            <a:avLst/>
          </a:prstGeom>
        </p:spPr>
      </p:pic>
    </p:spTree>
    <p:extLst>
      <p:ext uri="{BB962C8B-B14F-4D97-AF65-F5344CB8AC3E}">
        <p14:creationId xmlns:p14="http://schemas.microsoft.com/office/powerpoint/2010/main" val="9222262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33</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6" name="図 5">
            <a:extLst>
              <a:ext uri="{FF2B5EF4-FFF2-40B4-BE49-F238E27FC236}">
                <a16:creationId xmlns:a16="http://schemas.microsoft.com/office/drawing/2014/main" id="{49403524-973C-6AB7-DDE7-8909318A82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8737" y="802243"/>
            <a:ext cx="5486400" cy="5486400"/>
          </a:xfrm>
          <a:prstGeom prst="rect">
            <a:avLst/>
          </a:prstGeom>
        </p:spPr>
      </p:pic>
      <p:sp>
        <p:nvSpPr>
          <p:cNvPr id="5" name="テキスト ボックス 4">
            <a:extLst>
              <a:ext uri="{FF2B5EF4-FFF2-40B4-BE49-F238E27FC236}">
                <a16:creationId xmlns:a16="http://schemas.microsoft.com/office/drawing/2014/main" id="{5B87C4CB-5D4E-0010-19E0-6A8F7F8F9A85}"/>
              </a:ext>
            </a:extLst>
          </p:cNvPr>
          <p:cNvSpPr txBox="1"/>
          <p:nvPr/>
        </p:nvSpPr>
        <p:spPr>
          <a:xfrm>
            <a:off x="304271" y="1536469"/>
            <a:ext cx="6104466" cy="4431983"/>
          </a:xfrm>
          <a:prstGeom prst="rect">
            <a:avLst/>
          </a:prstGeom>
          <a:noFill/>
        </p:spPr>
        <p:txBody>
          <a:bodyPr wrap="square">
            <a:spAutoFit/>
          </a:bodyPr>
          <a:lstStyle/>
          <a:p>
            <a:r>
              <a:rPr lang="en" altLang="ja-JP" sz="2400" dirty="0"/>
              <a:t>The VBS contribution can be enhanced by some kinematical cuts suggested by the distributions of the subgroups in the FD gauge. </a:t>
            </a:r>
          </a:p>
          <a:p>
            <a:r>
              <a:rPr lang="en" altLang="ja-JP" sz="2400" dirty="0"/>
              <a:t>At the same time, we also find that the dominance of the VBS contribution depends on the observables, and it is hard to isolate it from the W −</a:t>
            </a:r>
            <a:r>
              <a:rPr lang="el-GR" altLang="ja-JP" sz="2400" dirty="0"/>
              <a:t>μ+ </a:t>
            </a:r>
            <a:r>
              <a:rPr lang="en" altLang="ja-JP" sz="2400" dirty="0"/>
              <a:t>and e−W + contribution, especially in the observables related to the Higgs boson in our naive study. </a:t>
            </a:r>
          </a:p>
          <a:p>
            <a:endParaRPr lang="en" altLang="ja-JP" dirty="0"/>
          </a:p>
        </p:txBody>
      </p:sp>
      <p:cxnSp>
        <p:nvCxnSpPr>
          <p:cNvPr id="7" name="直線コネクタ 6">
            <a:extLst>
              <a:ext uri="{FF2B5EF4-FFF2-40B4-BE49-F238E27FC236}">
                <a16:creationId xmlns:a16="http://schemas.microsoft.com/office/drawing/2014/main" id="{8797579D-A75C-036C-9303-492C0F07D519}"/>
              </a:ext>
            </a:extLst>
          </p:cNvPr>
          <p:cNvCxnSpPr>
            <a:cxnSpLocks/>
          </p:cNvCxnSpPr>
          <p:nvPr/>
        </p:nvCxnSpPr>
        <p:spPr>
          <a:xfrm>
            <a:off x="9194800" y="2455333"/>
            <a:ext cx="0" cy="3115734"/>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F15ECC88-85B3-E586-C098-AF56BFC73FEC}"/>
              </a:ext>
            </a:extLst>
          </p:cNvPr>
          <p:cNvCxnSpPr>
            <a:cxnSpLocks/>
          </p:cNvCxnSpPr>
          <p:nvPr/>
        </p:nvCxnSpPr>
        <p:spPr>
          <a:xfrm>
            <a:off x="9753600" y="2455333"/>
            <a:ext cx="0" cy="3115734"/>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58472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AA5AAF3-45D9-5ED8-83C8-FCA434D8876F}"/>
              </a:ext>
            </a:extLst>
          </p:cNvPr>
          <p:cNvSpPr>
            <a:spLocks noGrp="1"/>
          </p:cNvSpPr>
          <p:nvPr>
            <p:ph type="sldNum" sz="quarter" idx="12"/>
          </p:nvPr>
        </p:nvSpPr>
        <p:spPr>
          <a:xfrm>
            <a:off x="9448800" y="6492875"/>
            <a:ext cx="2743200" cy="365125"/>
          </a:xfrm>
        </p:spPr>
        <p:txBody>
          <a:bodyPr/>
          <a:lstStyle/>
          <a:p>
            <a:fld id="{F8F52FE0-6616-45C7-83D9-29C16FACE08E}" type="slidenum">
              <a:rPr kumimoji="1" lang="ja-JP" altLang="en-US" smtClean="0"/>
              <a:t>34</a:t>
            </a:fld>
            <a:endParaRPr kumimoji="1" lang="ja-JP" altLang="en-US"/>
          </a:p>
        </p:txBody>
      </p:sp>
      <p:sp>
        <p:nvSpPr>
          <p:cNvPr id="9" name="テキスト ボックス 8">
            <a:extLst>
              <a:ext uri="{FF2B5EF4-FFF2-40B4-BE49-F238E27FC236}">
                <a16:creationId xmlns:a16="http://schemas.microsoft.com/office/drawing/2014/main" id="{FF15F328-A144-87D5-554E-7FED586A065E}"/>
              </a:ext>
            </a:extLst>
          </p:cNvPr>
          <p:cNvSpPr txBox="1"/>
          <p:nvPr/>
        </p:nvSpPr>
        <p:spPr>
          <a:xfrm>
            <a:off x="296863" y="479078"/>
            <a:ext cx="6100762" cy="646331"/>
          </a:xfrm>
          <a:prstGeom prst="rect">
            <a:avLst/>
          </a:prstGeom>
          <a:noFill/>
        </p:spPr>
        <p:txBody>
          <a:bodyPr wrap="square">
            <a:spAutoFit/>
          </a:bodyPr>
          <a:lstStyle/>
          <a:p>
            <a:r>
              <a:rPr lang="en-US" altLang="ja-JP" sz="3600" dirty="0"/>
              <a:t>Enhancement of the VBS</a:t>
            </a:r>
          </a:p>
        </p:txBody>
      </p:sp>
      <p:pic>
        <p:nvPicPr>
          <p:cNvPr id="6" name="図 5">
            <a:extLst>
              <a:ext uri="{FF2B5EF4-FFF2-40B4-BE49-F238E27FC236}">
                <a16:creationId xmlns:a16="http://schemas.microsoft.com/office/drawing/2014/main" id="{49403524-973C-6AB7-DDE7-8909318A82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7625" y="1198364"/>
            <a:ext cx="5486400" cy="5486400"/>
          </a:xfrm>
          <a:prstGeom prst="rect">
            <a:avLst/>
          </a:prstGeom>
        </p:spPr>
      </p:pic>
      <p:sp>
        <p:nvSpPr>
          <p:cNvPr id="5" name="テキスト ボックス 4">
            <a:extLst>
              <a:ext uri="{FF2B5EF4-FFF2-40B4-BE49-F238E27FC236}">
                <a16:creationId xmlns:a16="http://schemas.microsoft.com/office/drawing/2014/main" id="{5B87C4CB-5D4E-0010-19E0-6A8F7F8F9A85}"/>
              </a:ext>
            </a:extLst>
          </p:cNvPr>
          <p:cNvSpPr txBox="1"/>
          <p:nvPr/>
        </p:nvSpPr>
        <p:spPr>
          <a:xfrm>
            <a:off x="591345" y="1125409"/>
            <a:ext cx="6104466" cy="5632311"/>
          </a:xfrm>
          <a:prstGeom prst="rect">
            <a:avLst/>
          </a:prstGeom>
          <a:noFill/>
        </p:spPr>
        <p:txBody>
          <a:bodyPr wrap="square">
            <a:spAutoFit/>
          </a:bodyPr>
          <a:lstStyle/>
          <a:p>
            <a:r>
              <a:rPr lang="en" altLang="ja-JP" sz="2400" dirty="0"/>
              <a:t>The Weak boson PDFs provide a very good approximation under conditions where VBS is dominant. However, in this process the W−</a:t>
            </a:r>
            <a:r>
              <a:rPr lang="el-GR" altLang="ja-JP" sz="2400" dirty="0"/>
              <a:t>μ+ </a:t>
            </a:r>
            <a:r>
              <a:rPr lang="en" altLang="ja-JP" sz="2400" dirty="0"/>
              <a:t>and e−W+ contributions are dominant, so the conditions under which VBS dominates are very limited, making the </a:t>
            </a:r>
          </a:p>
          <a:p>
            <a:r>
              <a:rPr lang="en" altLang="ja-JP" sz="2400" dirty="0"/>
              <a:t>use of PDFs for the analysis rather inefficient. </a:t>
            </a:r>
          </a:p>
          <a:p>
            <a:endParaRPr lang="en" altLang="ja-JP" sz="2400" dirty="0"/>
          </a:p>
          <a:p>
            <a:r>
              <a:rPr lang="en" altLang="ja-JP" sz="2400" dirty="0"/>
              <a:t>Moreover, in the unitary gauge, the amplitude groups exhibit energy growth at high-energy region, which makes it extremely difficult to study the VBS contribution alone. </a:t>
            </a:r>
          </a:p>
        </p:txBody>
      </p:sp>
      <p:cxnSp>
        <p:nvCxnSpPr>
          <p:cNvPr id="7" name="直線コネクタ 6">
            <a:extLst>
              <a:ext uri="{FF2B5EF4-FFF2-40B4-BE49-F238E27FC236}">
                <a16:creationId xmlns:a16="http://schemas.microsoft.com/office/drawing/2014/main" id="{8797579D-A75C-036C-9303-492C0F07D519}"/>
              </a:ext>
            </a:extLst>
          </p:cNvPr>
          <p:cNvCxnSpPr>
            <a:cxnSpLocks/>
          </p:cNvCxnSpPr>
          <p:nvPr/>
        </p:nvCxnSpPr>
        <p:spPr>
          <a:xfrm>
            <a:off x="9194800" y="2455333"/>
            <a:ext cx="0" cy="3115734"/>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F15ECC88-85B3-E586-C098-AF56BFC73FEC}"/>
              </a:ext>
            </a:extLst>
          </p:cNvPr>
          <p:cNvCxnSpPr>
            <a:cxnSpLocks/>
          </p:cNvCxnSpPr>
          <p:nvPr/>
        </p:nvCxnSpPr>
        <p:spPr>
          <a:xfrm>
            <a:off x="9753600" y="2455333"/>
            <a:ext cx="0" cy="3115734"/>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9454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E3FC9F0-3944-9809-5C80-AD5DF8B474F4}"/>
              </a:ext>
            </a:extLst>
          </p:cNvPr>
          <p:cNvSpPr>
            <a:spLocks noGrp="1"/>
          </p:cNvSpPr>
          <p:nvPr>
            <p:ph type="sldNum" sz="quarter" idx="12"/>
          </p:nvPr>
        </p:nvSpPr>
        <p:spPr/>
        <p:txBody>
          <a:bodyPr/>
          <a:lstStyle/>
          <a:p>
            <a:fld id="{F8F52FE0-6616-45C7-83D9-29C16FACE08E}" type="slidenum">
              <a:rPr kumimoji="1" lang="ja-JP" altLang="en-US" smtClean="0"/>
              <a:t>35</a:t>
            </a:fld>
            <a:endParaRPr kumimoji="1" lang="ja-JP" altLang="en-US"/>
          </a:p>
        </p:txBody>
      </p:sp>
      <p:sp>
        <p:nvSpPr>
          <p:cNvPr id="3" name="テキスト ボックス 2">
            <a:extLst>
              <a:ext uri="{FF2B5EF4-FFF2-40B4-BE49-F238E27FC236}">
                <a16:creationId xmlns:a16="http://schemas.microsoft.com/office/drawing/2014/main" id="{3D607474-5897-B4ED-B8AB-9F572B37322E}"/>
              </a:ext>
            </a:extLst>
          </p:cNvPr>
          <p:cNvSpPr txBox="1"/>
          <p:nvPr/>
        </p:nvSpPr>
        <p:spPr>
          <a:xfrm>
            <a:off x="4055216" y="3075057"/>
            <a:ext cx="4081567" cy="707886"/>
          </a:xfrm>
          <a:prstGeom prst="rect">
            <a:avLst/>
          </a:prstGeom>
          <a:noFill/>
        </p:spPr>
        <p:txBody>
          <a:bodyPr wrap="none" rtlCol="0">
            <a:spAutoFit/>
          </a:bodyPr>
          <a:lstStyle/>
          <a:p>
            <a:r>
              <a:rPr lang="en-US" altLang="ja-JP" sz="4000" dirty="0"/>
              <a:t>e</a:t>
            </a:r>
            <a:r>
              <a:rPr kumimoji="1" lang="en-US" altLang="ja-JP" sz="4000" dirty="0"/>
              <a:t>- e+ -&gt; W- W+</a:t>
            </a:r>
            <a:endParaRPr kumimoji="1" lang="ja-JP" altLang="en-US" sz="4000"/>
          </a:p>
        </p:txBody>
      </p:sp>
    </p:spTree>
    <p:extLst>
      <p:ext uri="{BB962C8B-B14F-4D97-AF65-F5344CB8AC3E}">
        <p14:creationId xmlns:p14="http://schemas.microsoft.com/office/powerpoint/2010/main" val="42200480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91F0880-97A8-2895-1C59-C038542B721A}"/>
              </a:ext>
            </a:extLst>
          </p:cNvPr>
          <p:cNvSpPr txBox="1"/>
          <p:nvPr/>
        </p:nvSpPr>
        <p:spPr>
          <a:xfrm>
            <a:off x="431966" y="474116"/>
            <a:ext cx="4421387" cy="707886"/>
          </a:xfrm>
          <a:prstGeom prst="rect">
            <a:avLst/>
          </a:prstGeom>
          <a:noFill/>
        </p:spPr>
        <p:txBody>
          <a:bodyPr wrap="square">
            <a:spAutoFit/>
          </a:bodyPr>
          <a:lstStyle/>
          <a:p>
            <a:r>
              <a:rPr lang="en-US" altLang="ja-JP" sz="4000" dirty="0"/>
              <a:t>2</a:t>
            </a:r>
            <a:r>
              <a:rPr kumimoji="1" lang="en-US" altLang="ja-JP" sz="4000" dirty="0"/>
              <a:t>. Gauge choices</a:t>
            </a:r>
            <a:endParaRPr kumimoji="1" lang="ja-JP" altLang="en-US" sz="4000"/>
          </a:p>
        </p:txBody>
      </p:sp>
      <p:sp>
        <p:nvSpPr>
          <p:cNvPr id="15" name="スライド番号プレースホルダー 14">
            <a:extLst>
              <a:ext uri="{FF2B5EF4-FFF2-40B4-BE49-F238E27FC236}">
                <a16:creationId xmlns:a16="http://schemas.microsoft.com/office/drawing/2014/main" id="{E343F7BC-3FEE-9747-74EE-343DEA7E4DE3}"/>
              </a:ext>
            </a:extLst>
          </p:cNvPr>
          <p:cNvSpPr>
            <a:spLocks noGrp="1"/>
          </p:cNvSpPr>
          <p:nvPr>
            <p:ph type="sldNum" sz="quarter" idx="12"/>
          </p:nvPr>
        </p:nvSpPr>
        <p:spPr>
          <a:xfrm>
            <a:off x="9448800" y="6434805"/>
            <a:ext cx="2743200" cy="365125"/>
          </a:xfrm>
        </p:spPr>
        <p:txBody>
          <a:bodyPr/>
          <a:lstStyle/>
          <a:p>
            <a:fld id="{82113734-6896-D748-978C-18BD12C2A9B2}" type="slidenum">
              <a:rPr kumimoji="1" lang="ja-JP" altLang="en-US" smtClean="0"/>
              <a:t>36</a:t>
            </a:fld>
            <a:endParaRPr kumimoji="1" lang="ja-JP" altLang="en-US"/>
          </a:p>
        </p:txBody>
      </p:sp>
      <p:pic>
        <p:nvPicPr>
          <p:cNvPr id="5" name="図 4" descr="テキスト が含まれている画像&#10;&#10;自動的に生成された説明">
            <a:extLst>
              <a:ext uri="{FF2B5EF4-FFF2-40B4-BE49-F238E27FC236}">
                <a16:creationId xmlns:a16="http://schemas.microsoft.com/office/drawing/2014/main" id="{5F8E85A4-14E3-B1E3-EF81-FC799CB7637A}"/>
              </a:ext>
            </a:extLst>
          </p:cNvPr>
          <p:cNvPicPr>
            <a:picLocks noChangeAspect="1"/>
          </p:cNvPicPr>
          <p:nvPr/>
        </p:nvPicPr>
        <p:blipFill rotWithShape="1">
          <a:blip r:embed="rId2">
            <a:extLst>
              <a:ext uri="{28A0092B-C50C-407E-A947-70E740481C1C}">
                <a14:useLocalDpi xmlns:a14="http://schemas.microsoft.com/office/drawing/2010/main" val="0"/>
              </a:ext>
            </a:extLst>
          </a:blip>
          <a:srcRect l="18708" t="31294" r="56295" b="35603"/>
          <a:stretch/>
        </p:blipFill>
        <p:spPr>
          <a:xfrm>
            <a:off x="232060" y="2391737"/>
            <a:ext cx="2197122" cy="2384995"/>
          </a:xfrm>
          <a:prstGeom prst="rect">
            <a:avLst/>
          </a:prstGeom>
        </p:spPr>
      </p:pic>
      <p:pic>
        <p:nvPicPr>
          <p:cNvPr id="24" name="図 23" descr="テキスト が含まれている画像&#10;&#10;自動的に生成された説明">
            <a:extLst>
              <a:ext uri="{FF2B5EF4-FFF2-40B4-BE49-F238E27FC236}">
                <a16:creationId xmlns:a16="http://schemas.microsoft.com/office/drawing/2014/main" id="{1DE8F9ED-98D5-2DD3-E49C-A03F0097ADE4}"/>
              </a:ext>
            </a:extLst>
          </p:cNvPr>
          <p:cNvPicPr>
            <a:picLocks noChangeAspect="1"/>
          </p:cNvPicPr>
          <p:nvPr/>
        </p:nvPicPr>
        <p:blipFill rotWithShape="1">
          <a:blip r:embed="rId3">
            <a:extLst>
              <a:ext uri="{28A0092B-C50C-407E-A947-70E740481C1C}">
                <a14:useLocalDpi xmlns:a14="http://schemas.microsoft.com/office/drawing/2010/main" val="0"/>
              </a:ext>
            </a:extLst>
          </a:blip>
          <a:srcRect l="31083" t="22000" r="30917" b="29833"/>
          <a:stretch/>
        </p:blipFill>
        <p:spPr>
          <a:xfrm>
            <a:off x="6168038" y="984394"/>
            <a:ext cx="1577056" cy="1499241"/>
          </a:xfrm>
          <a:prstGeom prst="rect">
            <a:avLst/>
          </a:prstGeom>
        </p:spPr>
      </p:pic>
      <p:pic>
        <p:nvPicPr>
          <p:cNvPr id="25" name="図 24" descr="ダイアグラム が含まれている画像&#10;&#10;自動的に生成された説明">
            <a:extLst>
              <a:ext uri="{FF2B5EF4-FFF2-40B4-BE49-F238E27FC236}">
                <a16:creationId xmlns:a16="http://schemas.microsoft.com/office/drawing/2014/main" id="{08917E80-8785-488F-642B-2EECE58A447B}"/>
              </a:ext>
            </a:extLst>
          </p:cNvPr>
          <p:cNvPicPr>
            <a:picLocks noChangeAspect="1"/>
          </p:cNvPicPr>
          <p:nvPr/>
        </p:nvPicPr>
        <p:blipFill rotWithShape="1">
          <a:blip r:embed="rId4">
            <a:extLst>
              <a:ext uri="{28A0092B-C50C-407E-A947-70E740481C1C}">
                <a14:useLocalDpi xmlns:a14="http://schemas.microsoft.com/office/drawing/2010/main" val="0"/>
              </a:ext>
            </a:extLst>
          </a:blip>
          <a:srcRect l="38084" t="34500" r="32041" b="21334"/>
          <a:stretch/>
        </p:blipFill>
        <p:spPr>
          <a:xfrm>
            <a:off x="9059779" y="952410"/>
            <a:ext cx="1289567" cy="1429853"/>
          </a:xfrm>
          <a:prstGeom prst="rect">
            <a:avLst/>
          </a:prstGeom>
        </p:spPr>
      </p:pic>
      <p:sp>
        <p:nvSpPr>
          <p:cNvPr id="26" name="テキスト ボックス 25">
            <a:extLst>
              <a:ext uri="{FF2B5EF4-FFF2-40B4-BE49-F238E27FC236}">
                <a16:creationId xmlns:a16="http://schemas.microsoft.com/office/drawing/2014/main" id="{4DCC8A8E-9FE5-F09B-A1B3-9ACA6ED8DB6D}"/>
              </a:ext>
            </a:extLst>
          </p:cNvPr>
          <p:cNvSpPr txBox="1"/>
          <p:nvPr/>
        </p:nvSpPr>
        <p:spPr>
          <a:xfrm>
            <a:off x="6523705" y="339143"/>
            <a:ext cx="3562032" cy="584775"/>
          </a:xfrm>
          <a:prstGeom prst="rect">
            <a:avLst/>
          </a:prstGeom>
          <a:noFill/>
        </p:spPr>
        <p:txBody>
          <a:bodyPr wrap="square">
            <a:spAutoFit/>
          </a:bodyPr>
          <a:lstStyle/>
          <a:p>
            <a:pPr defTabSz="914400"/>
            <a:r>
              <a:rPr kumimoji="1" lang="en-US" altLang="ja-JP" sz="3200" dirty="0">
                <a:solidFill>
                  <a:schemeClr val="bg1"/>
                </a:solidFill>
                <a:highlight>
                  <a:srgbClr val="FF0000"/>
                </a:highlight>
                <a:latin typeface="游ゴシック" panose="020F0502020204030204"/>
                <a:ea typeface="游ゴシック" panose="020B0400000000000000" pitchFamily="50" charset="-128"/>
              </a:rPr>
              <a:t>Unitary (U) gauge</a:t>
            </a:r>
            <a:endParaRPr kumimoji="1" lang="ja-JP" altLang="en-US" sz="3200">
              <a:solidFill>
                <a:prstClr val="black"/>
              </a:solidFill>
              <a:latin typeface="游ゴシック" panose="020F0502020204030204"/>
            </a:endParaRPr>
          </a:p>
        </p:txBody>
      </p:sp>
      <p:sp>
        <p:nvSpPr>
          <p:cNvPr id="27" name="四角形: 角を丸くする 82">
            <a:extLst>
              <a:ext uri="{FF2B5EF4-FFF2-40B4-BE49-F238E27FC236}">
                <a16:creationId xmlns:a16="http://schemas.microsoft.com/office/drawing/2014/main" id="{98E79C47-0190-247A-223A-E48DA8918992}"/>
              </a:ext>
            </a:extLst>
          </p:cNvPr>
          <p:cNvSpPr/>
          <p:nvPr/>
        </p:nvSpPr>
        <p:spPr>
          <a:xfrm>
            <a:off x="4853353" y="240632"/>
            <a:ext cx="6969881" cy="3188368"/>
          </a:xfrm>
          <a:prstGeom prst="roundRect">
            <a:avLst/>
          </a:prstGeom>
          <a:noFill/>
          <a:ln w="28575"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8" name="テキスト ボックス 27">
            <a:extLst>
              <a:ext uri="{FF2B5EF4-FFF2-40B4-BE49-F238E27FC236}">
                <a16:creationId xmlns:a16="http://schemas.microsoft.com/office/drawing/2014/main" id="{C9B69E15-0B09-EDBC-C3A7-1AEEC8FC6333}"/>
              </a:ext>
            </a:extLst>
          </p:cNvPr>
          <p:cNvSpPr txBox="1"/>
          <p:nvPr/>
        </p:nvSpPr>
        <p:spPr>
          <a:xfrm>
            <a:off x="5019481" y="2529459"/>
            <a:ext cx="6637623" cy="830997"/>
          </a:xfrm>
          <a:prstGeom prst="rect">
            <a:avLst/>
          </a:prstGeom>
          <a:noFill/>
        </p:spPr>
        <p:txBody>
          <a:bodyPr wrap="square" rtlCol="0">
            <a:spAutoFit/>
          </a:bodyPr>
          <a:lstStyle/>
          <a:p>
            <a:pPr defTabSz="914400"/>
            <a:r>
              <a:rPr kumimoji="1" lang="en-US" altLang="ja-JP" sz="2400" dirty="0">
                <a:solidFill>
                  <a:prstClr val="black"/>
                </a:solidFill>
                <a:latin typeface="游ゴシック" panose="020F0502020204030204"/>
              </a:rPr>
              <a:t>Gauge bosons eat NG bosons and become fat</a:t>
            </a:r>
          </a:p>
          <a:p>
            <a:pPr defTabSz="914400"/>
            <a:r>
              <a:rPr kumimoji="1" lang="en-US" altLang="ja-JP" sz="2400" dirty="0">
                <a:solidFill>
                  <a:prstClr val="black"/>
                </a:solidFill>
                <a:latin typeface="游ゴシック" panose="020F0502020204030204"/>
              </a:rPr>
              <a:t>(run slower = get the mass).</a:t>
            </a:r>
            <a:endParaRPr kumimoji="1" lang="ja-JP" altLang="en-US" sz="2400">
              <a:solidFill>
                <a:prstClr val="black"/>
              </a:solidFill>
              <a:latin typeface="游ゴシック" panose="020F0502020204030204"/>
            </a:endParaRPr>
          </a:p>
        </p:txBody>
      </p:sp>
      <p:sp>
        <p:nvSpPr>
          <p:cNvPr id="29" name="スライド番号プレースホルダー 1">
            <a:extLst>
              <a:ext uri="{FF2B5EF4-FFF2-40B4-BE49-F238E27FC236}">
                <a16:creationId xmlns:a16="http://schemas.microsoft.com/office/drawing/2014/main" id="{CB261D31-A6E9-5DAD-42A4-BCA1B2E29D92}"/>
              </a:ext>
            </a:extLst>
          </p:cNvPr>
          <p:cNvSpPr txBox="1">
            <a:spLocks/>
          </p:cNvSpPr>
          <p:nvPr/>
        </p:nvSpPr>
        <p:spPr>
          <a:xfrm>
            <a:off x="7675268" y="1041378"/>
            <a:ext cx="2768377" cy="206879"/>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solidFill>
                <a:prstClr val="black">
                  <a:tint val="75000"/>
                </a:prstClr>
              </a:solidFill>
              <a:latin typeface="游ゴシック" panose="020F0502020204030204"/>
            </a:endParaRPr>
          </a:p>
        </p:txBody>
      </p:sp>
      <p:pic>
        <p:nvPicPr>
          <p:cNvPr id="30" name="図 29">
            <a:extLst>
              <a:ext uri="{FF2B5EF4-FFF2-40B4-BE49-F238E27FC236}">
                <a16:creationId xmlns:a16="http://schemas.microsoft.com/office/drawing/2014/main" id="{98460C3F-7228-86D5-D04A-885C0EFE719E}"/>
              </a:ext>
            </a:extLst>
          </p:cNvPr>
          <p:cNvPicPr>
            <a:picLocks noChangeAspect="1"/>
          </p:cNvPicPr>
          <p:nvPr/>
        </p:nvPicPr>
        <p:blipFill rotWithShape="1">
          <a:blip r:embed="rId5">
            <a:extLst>
              <a:ext uri="{28A0092B-C50C-407E-A947-70E740481C1C}">
                <a14:useLocalDpi xmlns:a14="http://schemas.microsoft.com/office/drawing/2010/main" val="0"/>
              </a:ext>
            </a:extLst>
          </a:blip>
          <a:srcRect l="23584" t="24833" r="33042" b="17167"/>
          <a:stretch/>
        </p:blipFill>
        <p:spPr>
          <a:xfrm>
            <a:off x="7377490" y="4240976"/>
            <a:ext cx="1537519" cy="1464646"/>
          </a:xfrm>
          <a:prstGeom prst="rect">
            <a:avLst/>
          </a:prstGeom>
        </p:spPr>
      </p:pic>
      <p:sp>
        <p:nvSpPr>
          <p:cNvPr id="31" name="テキスト ボックス 30">
            <a:extLst>
              <a:ext uri="{FF2B5EF4-FFF2-40B4-BE49-F238E27FC236}">
                <a16:creationId xmlns:a16="http://schemas.microsoft.com/office/drawing/2014/main" id="{8091F479-9CC3-F1F9-65BD-99EF851AB801}"/>
              </a:ext>
            </a:extLst>
          </p:cNvPr>
          <p:cNvSpPr txBox="1"/>
          <p:nvPr/>
        </p:nvSpPr>
        <p:spPr>
          <a:xfrm>
            <a:off x="5359399" y="3637335"/>
            <a:ext cx="5957782" cy="584775"/>
          </a:xfrm>
          <a:prstGeom prst="rect">
            <a:avLst/>
          </a:prstGeom>
          <a:noFill/>
        </p:spPr>
        <p:txBody>
          <a:bodyPr wrap="square">
            <a:spAutoFit/>
          </a:bodyPr>
          <a:lstStyle/>
          <a:p>
            <a:pPr defTabSz="914400">
              <a:defRPr/>
            </a:pPr>
            <a:r>
              <a:rPr kumimoji="1" lang="en-US" altLang="ja-JP" sz="3200" dirty="0">
                <a:solidFill>
                  <a:schemeClr val="bg1"/>
                </a:solidFill>
                <a:highlight>
                  <a:srgbClr val="0000FF"/>
                </a:highlight>
                <a:latin typeface="游ゴシック" panose="020F0502020204030204"/>
                <a:ea typeface="游ゴシック" panose="020B0400000000000000" pitchFamily="50" charset="-128"/>
              </a:rPr>
              <a:t>Feynman-Diagram (FD) gauge</a:t>
            </a:r>
            <a:endParaRPr kumimoji="1" lang="ja-JP" altLang="en-US" sz="3200">
              <a:solidFill>
                <a:prstClr val="black"/>
              </a:solidFill>
              <a:latin typeface="游ゴシック" panose="020F0502020204030204"/>
            </a:endParaRPr>
          </a:p>
        </p:txBody>
      </p:sp>
      <p:sp>
        <p:nvSpPr>
          <p:cNvPr id="32" name="四角形: 角を丸くする 81">
            <a:extLst>
              <a:ext uri="{FF2B5EF4-FFF2-40B4-BE49-F238E27FC236}">
                <a16:creationId xmlns:a16="http://schemas.microsoft.com/office/drawing/2014/main" id="{36DC11FA-EB28-EAFE-50D7-776F0B581F32}"/>
              </a:ext>
            </a:extLst>
          </p:cNvPr>
          <p:cNvSpPr/>
          <p:nvPr/>
        </p:nvSpPr>
        <p:spPr>
          <a:xfrm>
            <a:off x="4853350" y="3527168"/>
            <a:ext cx="6969881" cy="3021656"/>
          </a:xfrm>
          <a:prstGeom prst="roundRect">
            <a:avLst/>
          </a:prstGeom>
          <a:noFill/>
          <a:ln w="28575"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3" name="テキスト ボックス 32">
            <a:extLst>
              <a:ext uri="{FF2B5EF4-FFF2-40B4-BE49-F238E27FC236}">
                <a16:creationId xmlns:a16="http://schemas.microsoft.com/office/drawing/2014/main" id="{911D1B2C-DC8F-4D4C-F792-209901CD9D67}"/>
              </a:ext>
            </a:extLst>
          </p:cNvPr>
          <p:cNvSpPr txBox="1"/>
          <p:nvPr/>
        </p:nvSpPr>
        <p:spPr>
          <a:xfrm>
            <a:off x="5019481" y="5717827"/>
            <a:ext cx="6637623" cy="830997"/>
          </a:xfrm>
          <a:prstGeom prst="rect">
            <a:avLst/>
          </a:prstGeom>
          <a:noFill/>
        </p:spPr>
        <p:txBody>
          <a:bodyPr wrap="square" rtlCol="0">
            <a:spAutoFit/>
          </a:bodyPr>
          <a:lstStyle/>
          <a:p>
            <a:pPr defTabSz="914400"/>
            <a:r>
              <a:rPr kumimoji="1" lang="en-US" altLang="ja-JP" sz="2400" dirty="0">
                <a:solidFill>
                  <a:prstClr val="black"/>
                </a:solidFill>
                <a:latin typeface="游ゴシック" panose="020F0502020204030204"/>
              </a:rPr>
              <a:t>Gauge bosons and NG bosons run together  </a:t>
            </a:r>
          </a:p>
          <a:p>
            <a:pPr defTabSz="914400"/>
            <a:r>
              <a:rPr kumimoji="1" lang="en-US" altLang="ja-JP" sz="2400" dirty="0">
                <a:solidFill>
                  <a:prstClr val="black"/>
                </a:solidFill>
                <a:latin typeface="游ゴシック" panose="020F0502020204030204"/>
              </a:rPr>
              <a:t>(run slower = get the mass).</a:t>
            </a:r>
            <a:endParaRPr kumimoji="1" lang="ja-JP" altLang="en-US" sz="2400">
              <a:solidFill>
                <a:prstClr val="black"/>
              </a:solidFill>
              <a:latin typeface="游ゴシック" panose="020F0502020204030204"/>
            </a:endParaRPr>
          </a:p>
        </p:txBody>
      </p:sp>
      <p:pic>
        <p:nvPicPr>
          <p:cNvPr id="34" name="図 33" descr="テキスト が含まれている画像&#10;&#10;自動的に生成された説明">
            <a:extLst>
              <a:ext uri="{FF2B5EF4-FFF2-40B4-BE49-F238E27FC236}">
                <a16:creationId xmlns:a16="http://schemas.microsoft.com/office/drawing/2014/main" id="{E53DF704-37AA-3E76-D379-9DF2B9A57EDD}"/>
              </a:ext>
            </a:extLst>
          </p:cNvPr>
          <p:cNvPicPr>
            <a:picLocks noChangeAspect="1"/>
          </p:cNvPicPr>
          <p:nvPr/>
        </p:nvPicPr>
        <p:blipFill rotWithShape="1">
          <a:blip r:embed="rId2">
            <a:extLst>
              <a:ext uri="{28A0092B-C50C-407E-A947-70E740481C1C}">
                <a14:useLocalDpi xmlns:a14="http://schemas.microsoft.com/office/drawing/2010/main" val="0"/>
              </a:ext>
            </a:extLst>
          </a:blip>
          <a:srcRect l="49961" t="34202" r="25042" b="34467"/>
          <a:stretch/>
        </p:blipFill>
        <p:spPr>
          <a:xfrm>
            <a:off x="2575619" y="3108379"/>
            <a:ext cx="1248745" cy="1282966"/>
          </a:xfrm>
          <a:prstGeom prst="rect">
            <a:avLst/>
          </a:prstGeom>
        </p:spPr>
      </p:pic>
      <p:sp>
        <p:nvSpPr>
          <p:cNvPr id="35" name="角丸四角形 34">
            <a:extLst>
              <a:ext uri="{FF2B5EF4-FFF2-40B4-BE49-F238E27FC236}">
                <a16:creationId xmlns:a16="http://schemas.microsoft.com/office/drawing/2014/main" id="{885173D1-F6A4-D940-1197-A7F904583A7E}"/>
              </a:ext>
            </a:extLst>
          </p:cNvPr>
          <p:cNvSpPr/>
          <p:nvPr/>
        </p:nvSpPr>
        <p:spPr>
          <a:xfrm>
            <a:off x="2477797" y="3017192"/>
            <a:ext cx="1515158" cy="1956107"/>
          </a:xfrm>
          <a:prstGeom prst="roundRect">
            <a:avLst/>
          </a:prstGeom>
          <a:noFill/>
          <a:ln>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A26395D3-FB9E-D052-6D64-852D194E7DC7}"/>
              </a:ext>
            </a:extLst>
          </p:cNvPr>
          <p:cNvSpPr txBox="1"/>
          <p:nvPr/>
        </p:nvSpPr>
        <p:spPr>
          <a:xfrm>
            <a:off x="2477797" y="4440146"/>
            <a:ext cx="1515158" cy="461665"/>
          </a:xfrm>
          <a:prstGeom prst="rect">
            <a:avLst/>
          </a:prstGeom>
          <a:noFill/>
        </p:spPr>
        <p:txBody>
          <a:bodyPr wrap="none" rtlCol="0">
            <a:spAutoFit/>
          </a:bodyPr>
          <a:lstStyle/>
          <a:p>
            <a:r>
              <a:rPr kumimoji="1" lang="en-US" altLang="ja-JP" sz="2400" dirty="0"/>
              <a:t>NG boson</a:t>
            </a:r>
            <a:endParaRPr kumimoji="1" lang="ja-JP" altLang="en-US" sz="2400"/>
          </a:p>
        </p:txBody>
      </p:sp>
      <p:cxnSp>
        <p:nvCxnSpPr>
          <p:cNvPr id="37" name="直線コネクタ 36">
            <a:extLst>
              <a:ext uri="{FF2B5EF4-FFF2-40B4-BE49-F238E27FC236}">
                <a16:creationId xmlns:a16="http://schemas.microsoft.com/office/drawing/2014/main" id="{F28F45E6-F285-B680-3001-CD9DADD87197}"/>
              </a:ext>
            </a:extLst>
          </p:cNvPr>
          <p:cNvCxnSpPr>
            <a:cxnSpLocks/>
          </p:cNvCxnSpPr>
          <p:nvPr/>
        </p:nvCxnSpPr>
        <p:spPr>
          <a:xfrm>
            <a:off x="3654296" y="5081504"/>
            <a:ext cx="0" cy="1639971"/>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0141AC75-BF8E-41A4-3A00-4F40ED42DDA8}"/>
              </a:ext>
            </a:extLst>
          </p:cNvPr>
          <p:cNvCxnSpPr>
            <a:cxnSpLocks/>
          </p:cNvCxnSpPr>
          <p:nvPr/>
        </p:nvCxnSpPr>
        <p:spPr>
          <a:xfrm flipV="1">
            <a:off x="3650992" y="1144817"/>
            <a:ext cx="0" cy="805202"/>
          </a:xfrm>
          <a:prstGeom prst="line">
            <a:avLst/>
          </a:prstGeom>
        </p:spPr>
        <p:style>
          <a:lnRef idx="2">
            <a:schemeClr val="accent1"/>
          </a:lnRef>
          <a:fillRef idx="0">
            <a:schemeClr val="accent1"/>
          </a:fillRef>
          <a:effectRef idx="1">
            <a:schemeClr val="accent1"/>
          </a:effectRef>
          <a:fontRef idx="minor">
            <a:schemeClr val="tx1"/>
          </a:fontRef>
        </p:style>
      </p:cxnSp>
      <p:sp>
        <p:nvSpPr>
          <p:cNvPr id="43" name="テキスト ボックス 42">
            <a:extLst>
              <a:ext uri="{FF2B5EF4-FFF2-40B4-BE49-F238E27FC236}">
                <a16:creationId xmlns:a16="http://schemas.microsoft.com/office/drawing/2014/main" id="{2BF2BE1D-14CF-F3C6-A5FB-BD4FD3EC3CED}"/>
              </a:ext>
            </a:extLst>
          </p:cNvPr>
          <p:cNvSpPr txBox="1"/>
          <p:nvPr/>
        </p:nvSpPr>
        <p:spPr>
          <a:xfrm>
            <a:off x="2390437" y="1985657"/>
            <a:ext cx="1586568" cy="923330"/>
          </a:xfrm>
          <a:prstGeom prst="rect">
            <a:avLst/>
          </a:prstGeom>
          <a:noFill/>
        </p:spPr>
        <p:txBody>
          <a:bodyPr wrap="square">
            <a:spAutoFit/>
          </a:bodyPr>
          <a:lstStyle/>
          <a:p>
            <a:pPr algn="ctr" defTabSz="914400"/>
            <a:r>
              <a:rPr kumimoji="1" lang="en-US" altLang="ja-JP" sz="1800" dirty="0">
                <a:solidFill>
                  <a:prstClr val="black"/>
                </a:solidFill>
                <a:latin typeface="游ゴシック" panose="020F0502020204030204"/>
              </a:rPr>
              <a:t>Electroweak</a:t>
            </a:r>
          </a:p>
          <a:p>
            <a:pPr algn="ctr" defTabSz="914400"/>
            <a:r>
              <a:rPr lang="en-US" altLang="ja-JP" sz="1800" dirty="0">
                <a:solidFill>
                  <a:prstClr val="black"/>
                </a:solidFill>
                <a:latin typeface="游ゴシック" panose="020F0502020204030204"/>
              </a:rPr>
              <a:t>s</a:t>
            </a:r>
            <a:r>
              <a:rPr kumimoji="1" lang="en-US" altLang="ja-JP" sz="1800" dirty="0">
                <a:solidFill>
                  <a:prstClr val="black"/>
                </a:solidFill>
                <a:latin typeface="游ゴシック" panose="020F0502020204030204"/>
              </a:rPr>
              <a:t>ymmetry </a:t>
            </a:r>
          </a:p>
          <a:p>
            <a:pPr algn="ctr" defTabSz="914400"/>
            <a:r>
              <a:rPr kumimoji="1" lang="en-US" altLang="ja-JP" sz="1800" dirty="0">
                <a:solidFill>
                  <a:prstClr val="black"/>
                </a:solidFill>
                <a:latin typeface="游ゴシック" panose="020F0502020204030204"/>
              </a:rPr>
              <a:t>breaking</a:t>
            </a:r>
            <a:endParaRPr kumimoji="1" lang="ja-JP" altLang="en-US" sz="1800">
              <a:solidFill>
                <a:prstClr val="black"/>
              </a:solidFill>
              <a:latin typeface="游ゴシック" panose="020F0502020204030204"/>
            </a:endParaRPr>
          </a:p>
        </p:txBody>
      </p:sp>
      <p:sp>
        <p:nvSpPr>
          <p:cNvPr id="49" name="テキスト ボックス 48">
            <a:extLst>
              <a:ext uri="{FF2B5EF4-FFF2-40B4-BE49-F238E27FC236}">
                <a16:creationId xmlns:a16="http://schemas.microsoft.com/office/drawing/2014/main" id="{91EB28C4-1230-215D-265D-5D0E975F79B0}"/>
              </a:ext>
            </a:extLst>
          </p:cNvPr>
          <p:cNvSpPr txBox="1"/>
          <p:nvPr/>
        </p:nvSpPr>
        <p:spPr>
          <a:xfrm>
            <a:off x="232060" y="5156658"/>
            <a:ext cx="2951661" cy="923330"/>
          </a:xfrm>
          <a:prstGeom prst="rect">
            <a:avLst/>
          </a:prstGeom>
          <a:noFill/>
        </p:spPr>
        <p:txBody>
          <a:bodyPr wrap="square">
            <a:spAutoFit/>
          </a:bodyPr>
          <a:lstStyle/>
          <a:p>
            <a:pPr defTabSz="914400"/>
            <a:r>
              <a:rPr kumimoji="1" lang="en-US" altLang="ja-JP" sz="1800" dirty="0">
                <a:solidFill>
                  <a:prstClr val="black"/>
                </a:solidFill>
                <a:latin typeface="游ゴシック" panose="020F0502020204030204"/>
              </a:rPr>
              <a:t>In the early universe,</a:t>
            </a:r>
            <a:r>
              <a:rPr kumimoji="1" lang="ja-JP" altLang="en-US" sz="1800">
                <a:solidFill>
                  <a:prstClr val="black"/>
                </a:solidFill>
                <a:latin typeface="游ゴシック" panose="020F0502020204030204"/>
              </a:rPr>
              <a:t> </a:t>
            </a:r>
            <a:r>
              <a:rPr kumimoji="1" lang="en-US" altLang="ja-JP" sz="1800" dirty="0">
                <a:solidFill>
                  <a:prstClr val="black"/>
                </a:solidFill>
                <a:latin typeface="游ゴシック" panose="020F0502020204030204"/>
              </a:rPr>
              <a:t>gauge bosons run at the speed of light (mass 0).</a:t>
            </a:r>
          </a:p>
        </p:txBody>
      </p:sp>
      <p:sp>
        <p:nvSpPr>
          <p:cNvPr id="50" name="右矢印 49">
            <a:extLst>
              <a:ext uri="{FF2B5EF4-FFF2-40B4-BE49-F238E27FC236}">
                <a16:creationId xmlns:a16="http://schemas.microsoft.com/office/drawing/2014/main" id="{D3E5D2B7-AC3A-FDC4-1B10-FA312B4E7FCE}"/>
              </a:ext>
            </a:extLst>
          </p:cNvPr>
          <p:cNvSpPr/>
          <p:nvPr/>
        </p:nvSpPr>
        <p:spPr>
          <a:xfrm rot="19067340">
            <a:off x="3981345" y="2522850"/>
            <a:ext cx="799343" cy="48463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右矢印 50">
            <a:extLst>
              <a:ext uri="{FF2B5EF4-FFF2-40B4-BE49-F238E27FC236}">
                <a16:creationId xmlns:a16="http://schemas.microsoft.com/office/drawing/2014/main" id="{41D4C30F-82B6-05AD-528B-717A81C71ADF}"/>
              </a:ext>
            </a:extLst>
          </p:cNvPr>
          <p:cNvSpPr/>
          <p:nvPr/>
        </p:nvSpPr>
        <p:spPr>
          <a:xfrm rot="2537140">
            <a:off x="3972741" y="5070845"/>
            <a:ext cx="799343" cy="484632"/>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064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p:bldP spid="31" grpId="0"/>
      <p:bldP spid="32" grpId="0" animBg="1"/>
      <p:bldP spid="3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91F0880-97A8-2895-1C59-C038542B721A}"/>
              </a:ext>
            </a:extLst>
          </p:cNvPr>
          <p:cNvSpPr txBox="1"/>
          <p:nvPr/>
        </p:nvSpPr>
        <p:spPr>
          <a:xfrm>
            <a:off x="431966" y="474116"/>
            <a:ext cx="5664034" cy="707886"/>
          </a:xfrm>
          <a:prstGeom prst="rect">
            <a:avLst/>
          </a:prstGeom>
          <a:noFill/>
        </p:spPr>
        <p:txBody>
          <a:bodyPr wrap="square">
            <a:spAutoFit/>
          </a:bodyPr>
          <a:lstStyle/>
          <a:p>
            <a:r>
              <a:rPr lang="en-US" altLang="ja-JP" sz="4000" dirty="0"/>
              <a:t>3</a:t>
            </a:r>
            <a:r>
              <a:rPr kumimoji="1" lang="en-US" altLang="ja-JP" sz="4000" dirty="0"/>
              <a:t>. Helicity amplitudes</a:t>
            </a:r>
            <a:endParaRPr kumimoji="1" lang="ja-JP" altLang="en-US" sz="4000"/>
          </a:p>
        </p:txBody>
      </p:sp>
      <p:sp>
        <p:nvSpPr>
          <p:cNvPr id="15" name="スライド番号プレースホルダー 14">
            <a:extLst>
              <a:ext uri="{FF2B5EF4-FFF2-40B4-BE49-F238E27FC236}">
                <a16:creationId xmlns:a16="http://schemas.microsoft.com/office/drawing/2014/main" id="{E343F7BC-3FEE-9747-74EE-343DEA7E4DE3}"/>
              </a:ext>
            </a:extLst>
          </p:cNvPr>
          <p:cNvSpPr>
            <a:spLocks noGrp="1"/>
          </p:cNvSpPr>
          <p:nvPr>
            <p:ph type="sldNum" sz="quarter" idx="12"/>
          </p:nvPr>
        </p:nvSpPr>
        <p:spPr/>
        <p:txBody>
          <a:bodyPr/>
          <a:lstStyle/>
          <a:p>
            <a:fld id="{82113734-6896-D748-978C-18BD12C2A9B2}" type="slidenum">
              <a:rPr kumimoji="1" lang="ja-JP" altLang="en-US" smtClean="0"/>
              <a:t>37</a:t>
            </a:fld>
            <a:endParaRPr kumimoji="1" lang="ja-JP" altLang="en-US"/>
          </a:p>
        </p:txBody>
      </p:sp>
      <p:pic>
        <p:nvPicPr>
          <p:cNvPr id="3" name="図 2" descr="文字と写真のスクリーンショット&#10;&#10;自動的に生成された説明">
            <a:extLst>
              <a:ext uri="{FF2B5EF4-FFF2-40B4-BE49-F238E27FC236}">
                <a16:creationId xmlns:a16="http://schemas.microsoft.com/office/drawing/2014/main" id="{964A8FD3-5874-EC5E-30E9-A42017555737}"/>
              </a:ext>
            </a:extLst>
          </p:cNvPr>
          <p:cNvPicPr>
            <a:picLocks noChangeAspect="1"/>
          </p:cNvPicPr>
          <p:nvPr/>
        </p:nvPicPr>
        <p:blipFill rotWithShape="1">
          <a:blip r:embed="rId2">
            <a:extLst>
              <a:ext uri="{28A0092B-C50C-407E-A947-70E740481C1C}">
                <a14:useLocalDpi xmlns:a14="http://schemas.microsoft.com/office/drawing/2010/main" val="0"/>
              </a:ext>
            </a:extLst>
          </a:blip>
          <a:srcRect l="4927" t="5150" r="2244" b="79933"/>
          <a:stretch/>
        </p:blipFill>
        <p:spPr>
          <a:xfrm>
            <a:off x="555952" y="3998745"/>
            <a:ext cx="10127852" cy="1297810"/>
          </a:xfrm>
          <a:prstGeom prst="rect">
            <a:avLst/>
          </a:prstGeom>
        </p:spPr>
      </p:pic>
      <p:pic>
        <p:nvPicPr>
          <p:cNvPr id="6" name="図 5" descr="グラフィカル ユーザー インターフェイス, テーブル&#10;&#10;自動的に生成された説明">
            <a:extLst>
              <a:ext uri="{FF2B5EF4-FFF2-40B4-BE49-F238E27FC236}">
                <a16:creationId xmlns:a16="http://schemas.microsoft.com/office/drawing/2014/main" id="{0CD23F6B-2720-ED7C-E965-B901549797FB}"/>
              </a:ext>
            </a:extLst>
          </p:cNvPr>
          <p:cNvPicPr>
            <a:picLocks noChangeAspect="1"/>
          </p:cNvPicPr>
          <p:nvPr/>
        </p:nvPicPr>
        <p:blipFill rotWithShape="1">
          <a:blip r:embed="rId3">
            <a:extLst>
              <a:ext uri="{28A0092B-C50C-407E-A947-70E740481C1C}">
                <a14:useLocalDpi xmlns:a14="http://schemas.microsoft.com/office/drawing/2010/main" val="0"/>
              </a:ext>
            </a:extLst>
          </a:blip>
          <a:srcRect l="34898" t="60824" r="32351" b="30459"/>
          <a:stretch/>
        </p:blipFill>
        <p:spPr>
          <a:xfrm>
            <a:off x="555952" y="1286518"/>
            <a:ext cx="6714254" cy="1162214"/>
          </a:xfrm>
          <a:prstGeom prst="rect">
            <a:avLst/>
          </a:prstGeom>
        </p:spPr>
      </p:pic>
      <p:sp>
        <p:nvSpPr>
          <p:cNvPr id="8" name="テキスト ボックス 7">
            <a:extLst>
              <a:ext uri="{FF2B5EF4-FFF2-40B4-BE49-F238E27FC236}">
                <a16:creationId xmlns:a16="http://schemas.microsoft.com/office/drawing/2014/main" id="{0E0F12DE-BB02-87AB-9387-15AE9E33CD30}"/>
              </a:ext>
            </a:extLst>
          </p:cNvPr>
          <p:cNvSpPr txBox="1"/>
          <p:nvPr/>
        </p:nvSpPr>
        <p:spPr>
          <a:xfrm>
            <a:off x="0" y="1286518"/>
            <a:ext cx="2360352"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chemeClr val="bg1"/>
                </a:solidFill>
                <a:highlight>
                  <a:srgbClr val="FF0000"/>
                </a:highlight>
                <a:latin typeface="Yu Gothic" panose="020B0400000000000000" pitchFamily="34" charset="-128"/>
                <a:ea typeface="Yu Gothic" panose="020B0400000000000000" pitchFamily="34" charset="-128"/>
              </a:rPr>
              <a:t>U</a:t>
            </a:r>
            <a:endParaRPr kumimoji="1" lang="en-US" altLang="ja-JP" sz="2400" b="0" i="0" u="none" strike="noStrike" kern="1200" cap="none" spc="0" normalizeH="0" baseline="0" noProof="0" dirty="0">
              <a:ln>
                <a:noFill/>
              </a:ln>
              <a:solidFill>
                <a:prstClr val="black"/>
              </a:solidFill>
              <a:effectLst/>
              <a:uLnTx/>
              <a:uFillTx/>
              <a:latin typeface="Yu Gothic" panose="020B0400000000000000" pitchFamily="34" charset="-128"/>
              <a:ea typeface="Yu Gothic" panose="020B0400000000000000" pitchFamily="34" charset="-128"/>
            </a:endParaRPr>
          </a:p>
        </p:txBody>
      </p:sp>
      <p:sp>
        <p:nvSpPr>
          <p:cNvPr id="14" name="テキスト ボックス 13">
            <a:extLst>
              <a:ext uri="{FF2B5EF4-FFF2-40B4-BE49-F238E27FC236}">
                <a16:creationId xmlns:a16="http://schemas.microsoft.com/office/drawing/2014/main" id="{2596522D-F888-A695-FC57-863A97B0FDAF}"/>
              </a:ext>
            </a:extLst>
          </p:cNvPr>
          <p:cNvSpPr txBox="1"/>
          <p:nvPr/>
        </p:nvSpPr>
        <p:spPr>
          <a:xfrm>
            <a:off x="0" y="4085202"/>
            <a:ext cx="889861"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chemeClr val="bg1"/>
                </a:solidFill>
                <a:highlight>
                  <a:srgbClr val="0000FF"/>
                </a:highlight>
                <a:latin typeface="游ゴシック" panose="020F0502020204030204"/>
                <a:ea typeface="游ゴシック" panose="020B0400000000000000" pitchFamily="50" charset="-128"/>
              </a:rPr>
              <a:t>FD</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p>
        </p:txBody>
      </p:sp>
      <p:pic>
        <p:nvPicPr>
          <p:cNvPr id="2" name="図 1" descr="時計 が含まれている画像&#10;&#10;自動的に生成された説明">
            <a:extLst>
              <a:ext uri="{FF2B5EF4-FFF2-40B4-BE49-F238E27FC236}">
                <a16:creationId xmlns:a16="http://schemas.microsoft.com/office/drawing/2014/main" id="{AAE06411-880E-A9DD-D092-F017A29FFA7C}"/>
              </a:ext>
            </a:extLst>
          </p:cNvPr>
          <p:cNvPicPr>
            <a:picLocks noChangeAspect="1"/>
          </p:cNvPicPr>
          <p:nvPr/>
        </p:nvPicPr>
        <p:blipFill rotWithShape="1">
          <a:blip r:embed="rId4">
            <a:extLst>
              <a:ext uri="{28A0092B-C50C-407E-A947-70E740481C1C}">
                <a14:useLocalDpi xmlns:a14="http://schemas.microsoft.com/office/drawing/2010/main" val="0"/>
              </a:ext>
            </a:extLst>
          </a:blip>
          <a:srcRect l="8636" t="9127" r="6967" b="9001"/>
          <a:stretch/>
        </p:blipFill>
        <p:spPr>
          <a:xfrm>
            <a:off x="8302023" y="797909"/>
            <a:ext cx="2147901" cy="1277064"/>
          </a:xfrm>
          <a:prstGeom prst="rect">
            <a:avLst/>
          </a:prstGeom>
        </p:spPr>
      </p:pic>
      <p:pic>
        <p:nvPicPr>
          <p:cNvPr id="10" name="図 9">
            <a:extLst>
              <a:ext uri="{FF2B5EF4-FFF2-40B4-BE49-F238E27FC236}">
                <a16:creationId xmlns:a16="http://schemas.microsoft.com/office/drawing/2014/main" id="{D5283CB7-B26F-F534-607B-32DF372C86ED}"/>
              </a:ext>
            </a:extLst>
          </p:cNvPr>
          <p:cNvPicPr>
            <a:picLocks noChangeAspect="1"/>
          </p:cNvPicPr>
          <p:nvPr/>
        </p:nvPicPr>
        <p:blipFill rotWithShape="1">
          <a:blip r:embed="rId5"/>
          <a:srcRect l="27018" t="19020" r="23127" b="54482"/>
          <a:stretch/>
        </p:blipFill>
        <p:spPr>
          <a:xfrm>
            <a:off x="2833273" y="2773388"/>
            <a:ext cx="1301858" cy="526942"/>
          </a:xfrm>
          <a:prstGeom prst="rect">
            <a:avLst/>
          </a:prstGeom>
        </p:spPr>
      </p:pic>
      <p:pic>
        <p:nvPicPr>
          <p:cNvPr id="11" name="図 10">
            <a:extLst>
              <a:ext uri="{FF2B5EF4-FFF2-40B4-BE49-F238E27FC236}">
                <a16:creationId xmlns:a16="http://schemas.microsoft.com/office/drawing/2014/main" id="{1B0C7EF4-850A-5FE1-298E-8373457A325F}"/>
              </a:ext>
            </a:extLst>
          </p:cNvPr>
          <p:cNvPicPr>
            <a:picLocks noChangeAspect="1"/>
          </p:cNvPicPr>
          <p:nvPr/>
        </p:nvPicPr>
        <p:blipFill rotWithShape="1">
          <a:blip r:embed="rId5"/>
          <a:srcRect l="27018" t="19020" r="23127" b="54482"/>
          <a:stretch/>
        </p:blipFill>
        <p:spPr>
          <a:xfrm>
            <a:off x="2833273" y="5731499"/>
            <a:ext cx="1301858" cy="526942"/>
          </a:xfrm>
          <a:prstGeom prst="rect">
            <a:avLst/>
          </a:prstGeom>
        </p:spPr>
      </p:pic>
      <p:cxnSp>
        <p:nvCxnSpPr>
          <p:cNvPr id="13" name="直線コネクタ 12">
            <a:extLst>
              <a:ext uri="{FF2B5EF4-FFF2-40B4-BE49-F238E27FC236}">
                <a16:creationId xmlns:a16="http://schemas.microsoft.com/office/drawing/2014/main" id="{A64DC745-5665-3013-F1C4-8589BDD1A0DA}"/>
              </a:ext>
            </a:extLst>
          </p:cNvPr>
          <p:cNvCxnSpPr>
            <a:cxnSpLocks/>
          </p:cNvCxnSpPr>
          <p:nvPr/>
        </p:nvCxnSpPr>
        <p:spPr>
          <a:xfrm flipH="1">
            <a:off x="2944299" y="5552174"/>
            <a:ext cx="1079806" cy="986738"/>
          </a:xfrm>
          <a:prstGeom prst="line">
            <a:avLst/>
          </a:prstGeom>
          <a:ln w="76200">
            <a:solidFill>
              <a:srgbClr val="0070C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36766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38</a:t>
            </a:fld>
            <a:endParaRPr kumimoji="1" lang="ja-JP" altLang="en-US"/>
          </a:p>
        </p:txBody>
      </p:sp>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3290737" cy="646331"/>
          </a:xfrm>
          <a:prstGeom prst="rect">
            <a:avLst/>
          </a:prstGeom>
          <a:noFill/>
        </p:spPr>
        <p:txBody>
          <a:bodyPr wrap="square">
            <a:spAutoFit/>
          </a:bodyPr>
          <a:lstStyle/>
          <a:p>
            <a:r>
              <a:rPr lang="en-US" altLang="ja-JP" sz="3600" dirty="0"/>
              <a:t>2. FD gauge</a:t>
            </a:r>
            <a:endParaRPr kumimoji="1" lang="en-US" altLang="ja-JP" sz="3600" dirty="0"/>
          </a:p>
        </p:txBody>
      </p:sp>
      <p:pic>
        <p:nvPicPr>
          <p:cNvPr id="3" name="図 2">
            <a:extLst>
              <a:ext uri="{FF2B5EF4-FFF2-40B4-BE49-F238E27FC236}">
                <a16:creationId xmlns:a16="http://schemas.microsoft.com/office/drawing/2014/main" id="{D5F3213B-8708-B83A-BBFD-2D078BA80C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054" y="570526"/>
            <a:ext cx="4188602" cy="3396680"/>
          </a:xfrm>
          <a:prstGeom prst="rect">
            <a:avLst/>
          </a:prstGeom>
        </p:spPr>
      </p:pic>
      <p:cxnSp>
        <p:nvCxnSpPr>
          <p:cNvPr id="11" name="直線矢印コネクタ 10">
            <a:extLst>
              <a:ext uri="{FF2B5EF4-FFF2-40B4-BE49-F238E27FC236}">
                <a16:creationId xmlns:a16="http://schemas.microsoft.com/office/drawing/2014/main" id="{C38D50B2-4BF8-B77E-568E-3A1F036D7C71}"/>
              </a:ext>
            </a:extLst>
          </p:cNvPr>
          <p:cNvCxnSpPr>
            <a:cxnSpLocks/>
          </p:cNvCxnSpPr>
          <p:nvPr/>
        </p:nvCxnSpPr>
        <p:spPr>
          <a:xfrm>
            <a:off x="11116946" y="745693"/>
            <a:ext cx="0" cy="2402436"/>
          </a:xfrm>
          <a:prstGeom prst="straightConnector1">
            <a:avLst/>
          </a:prstGeom>
          <a:noFill/>
          <a:ln w="38100" cap="flat" cmpd="sng" algn="ctr">
            <a:solidFill>
              <a:srgbClr val="FF0000"/>
            </a:solidFill>
            <a:prstDash val="solid"/>
            <a:miter lim="800000"/>
            <a:headEnd type="triangle"/>
            <a:tailEnd type="triangle"/>
          </a:ln>
          <a:effectLst/>
        </p:spPr>
      </p:cxnSp>
      <p:sp>
        <p:nvSpPr>
          <p:cNvPr id="13" name="テキスト ボックス 12">
            <a:extLst>
              <a:ext uri="{FF2B5EF4-FFF2-40B4-BE49-F238E27FC236}">
                <a16:creationId xmlns:a16="http://schemas.microsoft.com/office/drawing/2014/main" id="{DE66EA0A-9D47-8E80-BC3A-E8DDD2CD0A39}"/>
              </a:ext>
            </a:extLst>
          </p:cNvPr>
          <p:cNvSpPr txBox="1"/>
          <p:nvPr/>
        </p:nvSpPr>
        <p:spPr>
          <a:xfrm>
            <a:off x="355978" y="1254803"/>
            <a:ext cx="5520556" cy="1938992"/>
          </a:xfrm>
          <a:prstGeom prst="rect">
            <a:avLst/>
          </a:prstGeom>
          <a:noFill/>
        </p:spPr>
        <p:txBody>
          <a:bodyPr wrap="square">
            <a:spAutoFit/>
          </a:bodyPr>
          <a:lstStyle/>
          <a:p>
            <a:pPr>
              <a:defRPr/>
            </a:pPr>
            <a:r>
              <a:rPr lang="ja-JP" altLang="en-US" sz="2400"/>
              <a:t>In the </a:t>
            </a:r>
            <a:r>
              <a:rPr lang="en-US" altLang="ja-JP" sz="2400" dirty="0"/>
              <a:t>longitudinal </a:t>
            </a:r>
            <a:r>
              <a:rPr lang="ja-JP" altLang="en-US" sz="2400"/>
              <a:t>massive gauge boson scattering</a:t>
            </a:r>
            <a:r>
              <a:rPr lang="en-US" altLang="ja-JP" sz="2400" dirty="0"/>
              <a:t>, </a:t>
            </a:r>
            <a:r>
              <a:rPr lang="en-US" altLang="ja-JP" sz="2400" dirty="0">
                <a:solidFill>
                  <a:prstClr val="black"/>
                </a:solidFill>
                <a:latin typeface="游ゴシック" panose="020F0502020204030204"/>
                <a:ea typeface="游ゴシック" panose="020B0400000000000000" pitchFamily="50" charset="-128"/>
              </a:rPr>
              <a:t>G</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auge cancellation (energy growth)</a:t>
            </a:r>
          </a:p>
          <a:p>
            <a:pPr>
              <a:defRPr/>
            </a:pPr>
            <a:r>
              <a:rPr lang="ja-JP" altLang="en-US" sz="2400">
                <a:solidFill>
                  <a:prstClr val="black"/>
                </a:solidFill>
                <a:latin typeface="游ゴシック" panose="020F0502020204030204"/>
                <a:ea typeface="游ゴシック" panose="020B0400000000000000" pitchFamily="50" charset="-128"/>
              </a:rPr>
              <a:t>→</a:t>
            </a:r>
            <a:r>
              <a:rPr lang="en-US" altLang="ja-JP" sz="2400" dirty="0">
                <a:solidFill>
                  <a:prstClr val="black"/>
                </a:solidFill>
                <a:latin typeface="游ゴシック" panose="020F0502020204030204"/>
                <a:ea typeface="游ゴシック" panose="020B0400000000000000" pitchFamily="50" charset="-128"/>
              </a:rPr>
              <a:t>loss of significant digits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400" dirty="0">
              <a:solidFill>
                <a:prstClr val="black"/>
              </a:solidFill>
              <a:latin typeface="游ゴシック" panose="020F0502020204030204"/>
              <a:ea typeface="游ゴシック" panose="020B0400000000000000" pitchFamily="50" charset="-128"/>
            </a:endParaRPr>
          </a:p>
        </p:txBody>
      </p:sp>
      <p:sp>
        <p:nvSpPr>
          <p:cNvPr id="16" name="テキスト ボックス 15">
            <a:extLst>
              <a:ext uri="{FF2B5EF4-FFF2-40B4-BE49-F238E27FC236}">
                <a16:creationId xmlns:a16="http://schemas.microsoft.com/office/drawing/2014/main" id="{E1ABEE04-DE38-EFE6-F366-8058025303DF}"/>
              </a:ext>
            </a:extLst>
          </p:cNvPr>
          <p:cNvSpPr txBox="1"/>
          <p:nvPr/>
        </p:nvSpPr>
        <p:spPr>
          <a:xfrm>
            <a:off x="363389" y="2760825"/>
            <a:ext cx="5732611" cy="830997"/>
          </a:xfrm>
          <a:prstGeom prst="rect">
            <a:avLst/>
          </a:prstGeom>
          <a:noFill/>
        </p:spPr>
        <p:txBody>
          <a:bodyPr wrap="square">
            <a:spAutoFit/>
          </a:bodyPr>
          <a:lstStyle/>
          <a:p>
            <a:r>
              <a:rPr lang="en-US" altLang="ja-JP" sz="2400" dirty="0"/>
              <a:t>This is a major obstacle for future high-energy experiments.</a:t>
            </a:r>
          </a:p>
        </p:txBody>
      </p:sp>
      <p:sp>
        <p:nvSpPr>
          <p:cNvPr id="20" name="テキスト ボックス 19">
            <a:extLst>
              <a:ext uri="{FF2B5EF4-FFF2-40B4-BE49-F238E27FC236}">
                <a16:creationId xmlns:a16="http://schemas.microsoft.com/office/drawing/2014/main" id="{772863F8-3114-6C22-6294-570E3970606F}"/>
              </a:ext>
            </a:extLst>
          </p:cNvPr>
          <p:cNvSpPr txBox="1"/>
          <p:nvPr/>
        </p:nvSpPr>
        <p:spPr>
          <a:xfrm>
            <a:off x="401719" y="3545067"/>
            <a:ext cx="5474814"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 new gauge fixing was proposed and it indicates gauge cancellation among the interfering amplitudes can be avoided!!</a:t>
            </a:r>
          </a:p>
        </p:txBody>
      </p:sp>
      <p:sp>
        <p:nvSpPr>
          <p:cNvPr id="21" name="テキスト ボックス 20">
            <a:extLst>
              <a:ext uri="{FF2B5EF4-FFF2-40B4-BE49-F238E27FC236}">
                <a16:creationId xmlns:a16="http://schemas.microsoft.com/office/drawing/2014/main" id="{06079744-BDBD-88D4-36A9-86756FDD20CC}"/>
              </a:ext>
            </a:extLst>
          </p:cNvPr>
          <p:cNvSpPr txBox="1"/>
          <p:nvPr/>
        </p:nvSpPr>
        <p:spPr>
          <a:xfrm>
            <a:off x="401719" y="5332480"/>
            <a:ext cx="6000914" cy="584775"/>
          </a:xfrm>
          <a:prstGeom prst="rect">
            <a:avLst/>
          </a:prstGeom>
          <a:noFill/>
        </p:spPr>
        <p:txBody>
          <a:bodyPr wrap="square">
            <a:spAutoFit/>
          </a:bodyPr>
          <a:lstStyle/>
          <a:p>
            <a:r>
              <a:rPr kumimoji="1" lang="en-US" altLang="ja-JP" sz="3200" dirty="0">
                <a:solidFill>
                  <a:schemeClr val="bg1"/>
                </a:solidFill>
                <a:highlight>
                  <a:srgbClr val="0000FF"/>
                </a:highlight>
                <a:latin typeface="游ゴシック" panose="020F0502020204030204"/>
                <a:ea typeface="游ゴシック" panose="020B0400000000000000" pitchFamily="50" charset="-128"/>
              </a:rPr>
              <a:t>Feynman-Diagram (FD) gauge</a:t>
            </a:r>
            <a:endParaRPr lang="ja-JP" altLang="en-US" sz="3200"/>
          </a:p>
        </p:txBody>
      </p:sp>
      <p:sp>
        <p:nvSpPr>
          <p:cNvPr id="27" name="テキスト ボックス 26">
            <a:extLst>
              <a:ext uri="{FF2B5EF4-FFF2-40B4-BE49-F238E27FC236}">
                <a16:creationId xmlns:a16="http://schemas.microsoft.com/office/drawing/2014/main" id="{91458D55-7A00-2914-01B5-32B4F9E0382A}"/>
              </a:ext>
            </a:extLst>
          </p:cNvPr>
          <p:cNvSpPr txBox="1"/>
          <p:nvPr/>
        </p:nvSpPr>
        <p:spPr>
          <a:xfrm>
            <a:off x="6315468" y="4589134"/>
            <a:ext cx="5456676" cy="646331"/>
          </a:xfrm>
          <a:prstGeom prst="rect">
            <a:avLst/>
          </a:prstGeom>
          <a:noFill/>
        </p:spPr>
        <p:txBody>
          <a:bodyPr wrap="square">
            <a:spAutoFit/>
          </a:bodyPr>
          <a:lstStyle/>
          <a:p>
            <a:pPr lvl="0">
              <a:defRPr/>
            </a:pPr>
            <a:endParaRPr lang="ja-JP" altLang="en-US"/>
          </a:p>
          <a:p>
            <a:endParaRPr lang="ja-JP" altLang="en-US"/>
          </a:p>
        </p:txBody>
      </p:sp>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A7C58DAE-4A31-A80B-7FD3-203963DAF0DC}"/>
                  </a:ext>
                </a:extLst>
              </p:cNvPr>
              <p:cNvSpPr txBox="1"/>
              <p:nvPr/>
            </p:nvSpPr>
            <p:spPr>
              <a:xfrm>
                <a:off x="7833715" y="5318683"/>
                <a:ext cx="3486372" cy="770660"/>
              </a:xfrm>
              <a:prstGeom prst="rect">
                <a:avLst/>
              </a:prstGeom>
              <a:noFill/>
            </p:spPr>
            <p:txBody>
              <a:bodyPr wrap="square">
                <a:spAutoFit/>
              </a:bodyPr>
              <a:lstStyle/>
              <a:p>
                <a:pPr lvl="0" defTabSz="914400">
                  <a:defRPr/>
                </a:pPr>
                <a:r>
                  <a:rPr kumimoji="1" lang="en-US" altLang="ja-JP" sz="1800" b="0" u="none" strike="noStrike" kern="1200" cap="none" spc="0" normalizeH="0" baseline="0" noProof="0" dirty="0">
                    <a:ln>
                      <a:noFill/>
                    </a:ln>
                    <a:solidFill>
                      <a:prstClr val="black"/>
                    </a:solidFill>
                    <a:effectLst/>
                    <a:uLnTx/>
                    <a:uFillTx/>
                    <a:ea typeface="Cambria Math" panose="02040503050406030204" pitchFamily="18" charset="0"/>
                  </a:rPr>
                  <a:t>total</a:t>
                </a:r>
                <a14:m>
                  <m:oMath xmlns:m="http://schemas.openxmlformats.org/officeDocument/2006/math">
                    <m:r>
                      <a:rPr kumimoji="1" lang="en-US" altLang="ja-JP"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m:t>
                    </m:r>
                    <m:sSup>
                      <m:sSupPr>
                        <m:ctrlP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𝑀</m:t>
                            </m:r>
                          </m:e>
                          <m:sub>
                            <m:r>
                              <a:rPr kumimoji="1" lang="en-US" altLang="ja-JP" sz="1800" i="1">
                                <a:solidFill>
                                  <a:srgbClr val="FF0000"/>
                                </a:solidFill>
                                <a:latin typeface="Cambria Math" panose="02040503050406030204" pitchFamily="18" charset="0"/>
                                <a:ea typeface="游ゴシック" panose="020B0400000000000000" pitchFamily="50" charset="-128"/>
                              </a:rPr>
                              <m:t>𝛾</m:t>
                            </m:r>
                          </m:sub>
                        </m:sSub>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𝑀</m:t>
                            </m:r>
                          </m:e>
                          <m:sub>
                            <m:r>
                              <a:rPr kumimoji="1" lang="en-US" altLang="ja-JP" sz="1800" i="1">
                                <a:solidFill>
                                  <a:srgbClr val="0070C0"/>
                                </a:solidFill>
                                <a:latin typeface="Cambria Math" panose="02040503050406030204" pitchFamily="18" charset="0"/>
                                <a:ea typeface="游ゴシック" panose="020B0400000000000000" pitchFamily="50" charset="-128"/>
                              </a:rPr>
                              <m:t>𝑍</m:t>
                            </m:r>
                          </m:sub>
                        </m:sSub>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𝑀</m:t>
                            </m:r>
                          </m:e>
                          <m:sub>
                            <m:r>
                              <a:rPr kumimoji="1" lang="en-US" altLang="ja-JP" sz="1800" i="1">
                                <a:solidFill>
                                  <a:srgbClr val="00B050"/>
                                </a:solidFill>
                                <a:latin typeface="Cambria Math" panose="02040503050406030204" pitchFamily="18" charset="0"/>
                                <a:ea typeface="游ゴシック" panose="020B0400000000000000" pitchFamily="50" charset="-128"/>
                              </a:rPr>
                              <m:t>𝜈</m:t>
                            </m:r>
                          </m:sub>
                        </m:sSub>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m:t>
                        </m:r>
                      </m:e>
                      <m:sup>
                        <m:r>
                          <a:rPr kumimoji="1" lang="en-US" altLang="ja-JP" sz="18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oMath>
                </a14:m>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 </a:t>
                </a:r>
                <a:r>
                  <a:rPr lang="en-US" altLang="ja-JP" dirty="0">
                    <a:solidFill>
                      <a:prstClr val="black"/>
                    </a:solidFill>
                    <a:latin typeface="游ゴシック" panose="020F0502020204030204"/>
                    <a:ea typeface="游ゴシック" panose="020B0400000000000000" pitchFamily="50" charset="-128"/>
                  </a:rPr>
                  <a:t>,</a:t>
                </a:r>
              </a:p>
              <a:p>
                <a:pPr lvl="0" defTabSz="914400">
                  <a:defRPr/>
                </a:pPr>
                <a14:m>
                  <m:oMathPara xmlns:m="http://schemas.openxmlformats.org/officeDocument/2006/math">
                    <m:oMathParaPr>
                      <m:jc m:val="left"/>
                    </m:oMathParaPr>
                    <m:oMath xmlns:m="http://schemas.openxmlformats.org/officeDocument/2006/math">
                      <m:r>
                        <a:rPr kumimoji="1" lang="en-US" altLang="ja-JP" sz="1800" i="1" smtClean="0">
                          <a:solidFill>
                            <a:srgbClr val="FF0000"/>
                          </a:solidFill>
                          <a:latin typeface="Cambria Math" panose="02040503050406030204" pitchFamily="18" charset="0"/>
                          <a:ea typeface="游ゴシック" panose="020B0400000000000000" pitchFamily="50" charset="-128"/>
                        </a:rPr>
                        <m:t>𝛾</m:t>
                      </m:r>
                      <m:r>
                        <a:rPr kumimoji="1" lang="en-US" altLang="ja-JP" sz="1800" i="1" smtClean="0">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𝑀</m:t>
                                  </m:r>
                                </m:e>
                                <m:sub>
                                  <m:r>
                                    <a:rPr kumimoji="1" lang="en-US" altLang="ja-JP" sz="1800" b="0" i="1" smtClean="0">
                                      <a:solidFill>
                                        <a:srgbClr val="FF0000"/>
                                      </a:solidFill>
                                      <a:latin typeface="Cambria Math" panose="02040503050406030204" pitchFamily="18" charset="0"/>
                                      <a:ea typeface="Cambria Math" panose="02040503050406030204" pitchFamily="18" charset="0"/>
                                    </a:rPr>
                                    <m:t>𝛾</m:t>
                                  </m:r>
                                </m:sub>
                              </m:sSub>
                            </m:e>
                          </m:d>
                        </m:e>
                        <m: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2</m:t>
                          </m:r>
                        </m:sup>
                      </m:s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 </m:t>
                      </m:r>
                      <m:r>
                        <a:rPr kumimoji="1" lang="en-US" altLang="ja-JP" sz="1800" b="0" i="1" smtClean="0">
                          <a:solidFill>
                            <a:srgbClr val="0070C0"/>
                          </a:solidFill>
                          <a:latin typeface="Cambria Math" panose="02040503050406030204" pitchFamily="18" charset="0"/>
                          <a:ea typeface="Cambria Math" panose="02040503050406030204" pitchFamily="18" charset="0"/>
                        </a:rPr>
                        <m:t>𝑍</m:t>
                      </m:r>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𝑀</m:t>
                                  </m:r>
                                </m:e>
                                <m:sub>
                                  <m:r>
                                    <a:rPr kumimoji="1" lang="en-US" altLang="ja-JP" sz="1800" b="0" i="1" smtClean="0">
                                      <a:solidFill>
                                        <a:srgbClr val="0070C0"/>
                                      </a:solidFill>
                                      <a:latin typeface="Cambria Math" panose="02040503050406030204" pitchFamily="18" charset="0"/>
                                      <a:ea typeface="Cambria Math" panose="02040503050406030204" pitchFamily="18" charset="0"/>
                                    </a:rPr>
                                    <m:t>𝑍</m:t>
                                  </m:r>
                                </m:sub>
                              </m:sSub>
                            </m:e>
                          </m:d>
                        </m:e>
                        <m:sup>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2</m:t>
                          </m:r>
                        </m:sup>
                      </m:sSup>
                      <m:r>
                        <a:rPr kumimoji="1" lang="en-US" altLang="ja-JP" sz="1800" b="0" i="0" smtClean="0">
                          <a:solidFill>
                            <a:schemeClr val="tx1">
                              <a:lumMod val="95000"/>
                              <a:lumOff val="5000"/>
                            </a:schemeClr>
                          </a:solidFill>
                          <a:latin typeface="Cambria Math" panose="02040503050406030204" pitchFamily="18" charset="0"/>
                          <a:ea typeface="Cambria Math" panose="02040503050406030204" pitchFamily="18" charset="0"/>
                        </a:rPr>
                        <m:t>, </m:t>
                      </m:r>
                      <m:r>
                        <a:rPr kumimoji="1" lang="en-US" altLang="ja-JP" sz="1800" b="0" i="1" smtClean="0">
                          <a:solidFill>
                            <a:srgbClr val="00B050"/>
                          </a:solidFill>
                          <a:latin typeface="Cambria Math" panose="02040503050406030204" pitchFamily="18" charset="0"/>
                          <a:ea typeface="游ゴシック" panose="020B0400000000000000" pitchFamily="50" charset="-128"/>
                        </a:rPr>
                        <m:t>𝜈</m:t>
                      </m:r>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𝑀</m:t>
                                  </m:r>
                                </m:e>
                                <m:sub>
                                  <m:r>
                                    <a:rPr kumimoji="1" lang="en-US" altLang="ja-JP" sz="1800" b="0" i="1" smtClean="0">
                                      <a:solidFill>
                                        <a:srgbClr val="00B050"/>
                                      </a:solidFill>
                                      <a:latin typeface="Cambria Math" panose="02040503050406030204" pitchFamily="18" charset="0"/>
                                      <a:ea typeface="Cambria Math" panose="02040503050406030204" pitchFamily="18" charset="0"/>
                                    </a:rPr>
                                    <m:t>𝜈</m:t>
                                  </m:r>
                                </m:sub>
                              </m:sSub>
                            </m:e>
                          </m:d>
                        </m:e>
                        <m:sup>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2</m:t>
                          </m:r>
                        </m:sup>
                      </m:sSup>
                    </m:oMath>
                  </m:oMathPara>
                </a14:m>
                <a:endParaRPr lang="ja-JP" altLang="en-US" sz="1800"/>
              </a:p>
            </p:txBody>
          </p:sp>
        </mc:Choice>
        <mc:Fallback xmlns="">
          <p:sp>
            <p:nvSpPr>
              <p:cNvPr id="29" name="テキスト ボックス 28">
                <a:extLst>
                  <a:ext uri="{FF2B5EF4-FFF2-40B4-BE49-F238E27FC236}">
                    <a16:creationId xmlns:a16="http://schemas.microsoft.com/office/drawing/2014/main" id="{A7C58DAE-4A31-A80B-7FD3-203963DAF0DC}"/>
                  </a:ext>
                </a:extLst>
              </p:cNvPr>
              <p:cNvSpPr txBox="1">
                <a:spLocks noRot="1" noChangeAspect="1" noMove="1" noResize="1" noEditPoints="1" noAdjustHandles="1" noChangeArrowheads="1" noChangeShapeType="1" noTextEdit="1"/>
              </p:cNvSpPr>
              <p:nvPr/>
            </p:nvSpPr>
            <p:spPr>
              <a:xfrm>
                <a:off x="7833715" y="5318683"/>
                <a:ext cx="3486372" cy="770660"/>
              </a:xfrm>
              <a:prstGeom prst="rect">
                <a:avLst/>
              </a:prstGeom>
              <a:blipFill>
                <a:blip r:embed="rId4"/>
                <a:stretch>
                  <a:fillRect l="-1449" t="-1613" b="-1613"/>
                </a:stretch>
              </a:blipFill>
            </p:spPr>
            <p:txBody>
              <a:bodyPr/>
              <a:lstStyle/>
              <a:p>
                <a:r>
                  <a:rPr lang="ja-JP" altLang="en-US">
                    <a:noFill/>
                  </a:rPr>
                  <a:t> </a:t>
                </a:r>
              </a:p>
            </p:txBody>
          </p:sp>
        </mc:Fallback>
      </mc:AlternateContent>
      <p:cxnSp>
        <p:nvCxnSpPr>
          <p:cNvPr id="31" name="直線矢印コネクタ 30">
            <a:extLst>
              <a:ext uri="{FF2B5EF4-FFF2-40B4-BE49-F238E27FC236}">
                <a16:creationId xmlns:a16="http://schemas.microsoft.com/office/drawing/2014/main" id="{A97F61A2-3509-34D0-6D2E-41FBA82DFFC3}"/>
              </a:ext>
            </a:extLst>
          </p:cNvPr>
          <p:cNvCxnSpPr>
            <a:cxnSpLocks/>
          </p:cNvCxnSpPr>
          <p:nvPr/>
        </p:nvCxnSpPr>
        <p:spPr>
          <a:xfrm flipH="1">
            <a:off x="2954719" y="2041562"/>
            <a:ext cx="2627453" cy="0"/>
          </a:xfrm>
          <a:prstGeom prst="straightConnector1">
            <a:avLst/>
          </a:prstGeom>
          <a:noFill/>
          <a:ln w="38100" cap="flat" cmpd="sng" algn="ctr">
            <a:solidFill>
              <a:srgbClr val="FF0000"/>
            </a:solidFill>
            <a:prstDash val="solid"/>
            <a:miter lim="800000"/>
            <a:headEnd type="triangle"/>
            <a:tailEnd type="triangle"/>
          </a:ln>
          <a:effectLst/>
        </p:spPr>
      </p:cxnSp>
      <p:sp>
        <p:nvSpPr>
          <p:cNvPr id="34" name="テキスト ボックス 33">
            <a:extLst>
              <a:ext uri="{FF2B5EF4-FFF2-40B4-BE49-F238E27FC236}">
                <a16:creationId xmlns:a16="http://schemas.microsoft.com/office/drawing/2014/main" id="{C5D0E6FC-9317-7FF0-FDAF-DA087975C9F1}"/>
              </a:ext>
            </a:extLst>
          </p:cNvPr>
          <p:cNvSpPr txBox="1"/>
          <p:nvPr/>
        </p:nvSpPr>
        <p:spPr>
          <a:xfrm>
            <a:off x="135601" y="6135009"/>
            <a:ext cx="10981345" cy="861774"/>
          </a:xfrm>
          <a:prstGeom prst="rect">
            <a:avLst/>
          </a:prstGeom>
          <a:noFill/>
        </p:spPr>
        <p:txBody>
          <a:bodyPr wrap="square" rtlCol="0">
            <a:spAutoFit/>
          </a:bodyPr>
          <a:lstStyle/>
          <a:p>
            <a:r>
              <a:rPr kumimoji="1" lang="en-US" altLang="ja-JP" sz="1000" dirty="0"/>
              <a:t>[3] </a:t>
            </a:r>
            <a:r>
              <a:rPr kumimoji="1" lang="en-US" altLang="ja-JP" sz="1000" i="0" strike="noStrike" kern="1200" cap="none" spc="0" normalizeH="0" baseline="0" noProof="0" dirty="0" err="1">
                <a:ln>
                  <a:noFill/>
                </a:ln>
                <a:effectLst/>
                <a:uLnTx/>
                <a:uFillTx/>
                <a:latin typeface="游ゴシック" panose="020F0502020204030204"/>
                <a:ea typeface="游ゴシック" panose="020B0400000000000000" pitchFamily="50" charset="-128"/>
                <a:cs typeface="+mn-cs"/>
              </a:rPr>
              <a:t>H.Furusato</a:t>
            </a:r>
            <a:r>
              <a:rPr kumimoji="1" lang="en-US" altLang="ja-JP" sz="1000" b="0" i="0" u="none" strike="noStrike" kern="1200" cap="none" spc="0" normalizeH="0" baseline="0" noProof="0" dirty="0">
                <a:ln>
                  <a:noFill/>
                </a:ln>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K.Mawatari</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Y.Suzuki</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Y.Zheng</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lang="en-US" altLang="ja-JP" sz="1000" dirty="0">
                <a:latin typeface="+mn-ea"/>
              </a:rPr>
              <a:t>“</a:t>
            </a:r>
            <a:r>
              <a:rPr lang="en" altLang="ja-JP" sz="1000" i="0" u="none" strike="noStrike" dirty="0">
                <a:solidFill>
                  <a:srgbClr val="222222"/>
                </a:solidFill>
                <a:effectLst/>
                <a:highlight>
                  <a:srgbClr val="FFFFFF"/>
                </a:highlight>
                <a:latin typeface="+mn-ea"/>
              </a:rPr>
              <a:t>W-boson pair production at lepton colliders in the Feynman-Diagram gauge”, </a:t>
            </a:r>
            <a:r>
              <a:rPr lang="en" altLang="ja-JP" sz="1000" i="1" dirty="0" err="1"/>
              <a:t>Phys.Rev.D</a:t>
            </a:r>
            <a:r>
              <a:rPr lang="en" altLang="ja-JP" sz="1000" i="1" dirty="0"/>
              <a:t> 110 (2024) 5, 053005</a:t>
            </a:r>
            <a:endParaRPr kumimoji="1" lang="en-US" altLang="ja-JP" sz="1000" i="0" u="none" strike="noStrike" kern="1200" cap="none" spc="0" normalizeH="0" baseline="0" noProof="0" dirty="0">
              <a:ln>
                <a:noFill/>
              </a:ln>
              <a:solidFill>
                <a:prstClr val="black"/>
              </a:solidFill>
              <a:effectLst/>
              <a:uLnTx/>
              <a:uFillTx/>
              <a:latin typeface="+mn-ea"/>
              <a:cs typeface="+mn-cs"/>
            </a:endParaRPr>
          </a:p>
          <a:p>
            <a:r>
              <a:rPr lang="en-US" altLang="ja-JP" sz="1000" dirty="0"/>
              <a:t>[4] J. Chen, K. Hagiwara, J. </a:t>
            </a:r>
            <a:r>
              <a:rPr lang="en-US" altLang="ja-JP" sz="1000" dirty="0" err="1"/>
              <a:t>Kanzaki</a:t>
            </a:r>
            <a:r>
              <a:rPr lang="en-US" altLang="ja-JP" sz="1000" dirty="0"/>
              <a:t> and K. </a:t>
            </a:r>
            <a:r>
              <a:rPr lang="en-US" altLang="ja-JP" sz="1000" dirty="0" err="1"/>
              <a:t>Mawatari</a:t>
            </a:r>
            <a:r>
              <a:rPr lang="en-US" altLang="ja-JP" sz="1000" dirty="0"/>
              <a:t>,  “Helicity amplitudes without gauge cancellation for electroweak processes”, </a:t>
            </a:r>
            <a:r>
              <a:rPr lang="en-US" altLang="ja-JP" sz="1000" dirty="0" err="1"/>
              <a:t>Eur.Phys.J.C</a:t>
            </a:r>
            <a:r>
              <a:rPr lang="en-US" altLang="ja-JP" sz="1000" dirty="0"/>
              <a:t> 83 (2023) 10, 922.</a:t>
            </a:r>
            <a:endParaRPr kumimoji="1" lang="ja-JP" altLang="en-US" sz="1000"/>
          </a:p>
          <a:p>
            <a:r>
              <a:rPr lang="en-US" altLang="ja-JP" sz="1000" dirty="0"/>
              <a:t>[2] J. Chen, K. Hagiwara, J. </a:t>
            </a:r>
            <a:r>
              <a:rPr lang="en-US" altLang="ja-JP" sz="1000" dirty="0" err="1"/>
              <a:t>Kanzaki</a:t>
            </a:r>
            <a:r>
              <a:rPr lang="en-US" altLang="ja-JP" sz="1000" dirty="0"/>
              <a:t>, K. </a:t>
            </a:r>
            <a:r>
              <a:rPr lang="en-US" altLang="ja-JP" sz="1000" dirty="0" err="1"/>
              <a:t>Mawatari</a:t>
            </a:r>
            <a:r>
              <a:rPr lang="en-US" altLang="ja-JP" sz="1000" dirty="0"/>
              <a:t> and Y. Zheng , “Helicity amplitudes in light-cone and Feynman-diagram gauges”, </a:t>
            </a:r>
            <a:r>
              <a:rPr lang="en-US" altLang="ja-JP" sz="1000" dirty="0" err="1"/>
              <a:t>Eur.Phys.J.Plus</a:t>
            </a:r>
            <a:r>
              <a:rPr lang="en-US" altLang="ja-JP" sz="1000" dirty="0"/>
              <a:t> 139 332 (2024) </a:t>
            </a:r>
          </a:p>
          <a:p>
            <a:r>
              <a:rPr lang="en-US" altLang="ja-JP" sz="1000" dirty="0"/>
              <a:t>[3] K. Hagiwara, J. </a:t>
            </a:r>
            <a:r>
              <a:rPr lang="en-US" altLang="ja-JP" sz="1000" dirty="0" err="1"/>
              <a:t>Kanzaki</a:t>
            </a:r>
            <a:r>
              <a:rPr lang="en-US" altLang="ja-JP" sz="1000" dirty="0"/>
              <a:t>, O. </a:t>
            </a:r>
            <a:r>
              <a:rPr lang="en-US" altLang="ja-JP" sz="1000" dirty="0" err="1"/>
              <a:t>Mattelaer</a:t>
            </a:r>
            <a:r>
              <a:rPr lang="en-US" altLang="ja-JP" sz="1000" dirty="0"/>
              <a:t>, K. </a:t>
            </a:r>
            <a:r>
              <a:rPr lang="en-US" altLang="ja-JP" sz="1000" dirty="0" err="1"/>
              <a:t>Mawatari</a:t>
            </a:r>
            <a:r>
              <a:rPr lang="en-US" altLang="ja-JP" sz="1000" dirty="0"/>
              <a:t> and Y. Zheng, “Automatic generation of helicity amplitudes in Feynman-Diagram gauge”, Phys. </a:t>
            </a:r>
            <a:r>
              <a:rPr lang="en-US" altLang="ja-JP" sz="1000" dirty="0" err="1"/>
              <a:t>ReV.</a:t>
            </a:r>
            <a:r>
              <a:rPr lang="en-US" altLang="ja-JP" sz="1000" dirty="0"/>
              <a:t> D 110, 056024 (2024)</a:t>
            </a:r>
            <a:endPar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en-US" altLang="ja-JP" sz="1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6" name="テキスト ボックス 35">
            <a:extLst>
              <a:ext uri="{FF2B5EF4-FFF2-40B4-BE49-F238E27FC236}">
                <a16:creationId xmlns:a16="http://schemas.microsoft.com/office/drawing/2014/main" id="{D7FD78F0-966C-D9BF-B571-B41E918C765F}"/>
              </a:ext>
            </a:extLst>
          </p:cNvPr>
          <p:cNvSpPr txBox="1"/>
          <p:nvPr/>
        </p:nvSpPr>
        <p:spPr>
          <a:xfrm>
            <a:off x="6186860" y="5547923"/>
            <a:ext cx="1477550" cy="369332"/>
          </a:xfrm>
          <a:prstGeom prst="rect">
            <a:avLst/>
          </a:prstGeom>
          <a:noFill/>
        </p:spPr>
        <p:txBody>
          <a:bodyPr wrap="square">
            <a:spAutoFit/>
          </a:bodyPr>
          <a:lstStyle/>
          <a:p>
            <a:r>
              <a:rPr lang="en-US" altLang="ja-JP" sz="1600" dirty="0"/>
              <a:t>[4],[5],[6]</a:t>
            </a:r>
            <a:r>
              <a:rPr lang="en-US" altLang="ja-JP" sz="1800" dirty="0"/>
              <a:t> </a:t>
            </a:r>
            <a:endParaRPr lang="ja-JP" altLang="en-US"/>
          </a:p>
        </p:txBody>
      </p:sp>
      <p:sp>
        <p:nvSpPr>
          <p:cNvPr id="38" name="テキスト ボックス 37">
            <a:extLst>
              <a:ext uri="{FF2B5EF4-FFF2-40B4-BE49-F238E27FC236}">
                <a16:creationId xmlns:a16="http://schemas.microsoft.com/office/drawing/2014/main" id="{59138F02-F8F4-CF9E-BCCE-BDF0DBA8AF2A}"/>
              </a:ext>
            </a:extLst>
          </p:cNvPr>
          <p:cNvSpPr txBox="1"/>
          <p:nvPr/>
        </p:nvSpPr>
        <p:spPr>
          <a:xfrm>
            <a:off x="11032090" y="427667"/>
            <a:ext cx="580910" cy="369332"/>
          </a:xfrm>
          <a:prstGeom prst="rect">
            <a:avLst/>
          </a:prstGeom>
          <a:noFill/>
        </p:spPr>
        <p:txBody>
          <a:bodyPr wrap="square">
            <a:spAutoFit/>
          </a:bodyPr>
          <a:lstStyle/>
          <a:p>
            <a:r>
              <a:rPr kumimoji="1" lang="en-US" altLang="ja-JP" sz="1800" dirty="0"/>
              <a:t>[3] </a:t>
            </a:r>
            <a:endParaRPr lang="ja-JP" altLang="en-US"/>
          </a:p>
        </p:txBody>
      </p:sp>
      <p:pic>
        <p:nvPicPr>
          <p:cNvPr id="41" name="図 40" descr="ダイアグラム&#10;&#10;自動的に生成された説明">
            <a:extLst>
              <a:ext uri="{FF2B5EF4-FFF2-40B4-BE49-F238E27FC236}">
                <a16:creationId xmlns:a16="http://schemas.microsoft.com/office/drawing/2014/main" id="{7EFD90C0-D8A8-C296-E087-7A1324B2A462}"/>
              </a:ext>
            </a:extLst>
          </p:cNvPr>
          <p:cNvPicPr>
            <a:picLocks noChangeAspect="1"/>
          </p:cNvPicPr>
          <p:nvPr/>
        </p:nvPicPr>
        <p:blipFill rotWithShape="1">
          <a:blip r:embed="rId5">
            <a:extLst>
              <a:ext uri="{28A0092B-C50C-407E-A947-70E740481C1C}">
                <a14:useLocalDpi xmlns:a14="http://schemas.microsoft.com/office/drawing/2010/main" val="0"/>
              </a:ext>
            </a:extLst>
          </a:blip>
          <a:srcRect l="22358" t="15080" r="29585" b="52908"/>
          <a:stretch/>
        </p:blipFill>
        <p:spPr>
          <a:xfrm>
            <a:off x="7664410" y="3986600"/>
            <a:ext cx="2807930" cy="1278637"/>
          </a:xfrm>
          <a:prstGeom prst="rect">
            <a:avLst/>
          </a:prstGeom>
        </p:spPr>
      </p:pic>
    </p:spTree>
    <p:extLst>
      <p:ext uri="{BB962C8B-B14F-4D97-AF65-F5344CB8AC3E}">
        <p14:creationId xmlns:p14="http://schemas.microsoft.com/office/powerpoint/2010/main" val="17202567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DDE5E0E-A7C4-87EC-444B-EF5B491FF20D}"/>
              </a:ext>
            </a:extLst>
          </p:cNvPr>
          <p:cNvSpPr>
            <a:spLocks noGrp="1"/>
          </p:cNvSpPr>
          <p:nvPr>
            <p:ph type="sldNum" sz="quarter" idx="12"/>
          </p:nvPr>
        </p:nvSpPr>
        <p:spPr/>
        <p:txBody>
          <a:bodyPr/>
          <a:lstStyle/>
          <a:p>
            <a:fld id="{F8F52FE0-6616-45C7-83D9-29C16FACE08E}" type="slidenum">
              <a:rPr kumimoji="1" lang="ja-JP" altLang="en-US" smtClean="0"/>
              <a:t>39</a:t>
            </a:fld>
            <a:endParaRPr kumimoji="1" lang="ja-JP" altLang="en-US"/>
          </a:p>
        </p:txBody>
      </p:sp>
      <p:sp>
        <p:nvSpPr>
          <p:cNvPr id="3" name="テキスト ボックス 2">
            <a:extLst>
              <a:ext uri="{FF2B5EF4-FFF2-40B4-BE49-F238E27FC236}">
                <a16:creationId xmlns:a16="http://schemas.microsoft.com/office/drawing/2014/main" id="{4B3D2AA4-2627-5FB6-A337-A1DA80366FC7}"/>
              </a:ext>
            </a:extLst>
          </p:cNvPr>
          <p:cNvSpPr txBox="1"/>
          <p:nvPr/>
        </p:nvSpPr>
        <p:spPr>
          <a:xfrm>
            <a:off x="4182534" y="2682500"/>
            <a:ext cx="2973891" cy="1077218"/>
          </a:xfrm>
          <a:prstGeom prst="rect">
            <a:avLst/>
          </a:prstGeom>
          <a:noFill/>
        </p:spPr>
        <p:txBody>
          <a:bodyPr wrap="none" rtlCol="0">
            <a:spAutoFit/>
          </a:bodyPr>
          <a:lstStyle/>
          <a:p>
            <a:r>
              <a:rPr lang="en-US" altLang="ja-JP" sz="3200" dirty="0" err="1"/>
              <a:t>VhVBS</a:t>
            </a:r>
            <a:endParaRPr lang="en-US" altLang="ja-JP" sz="3200" dirty="0"/>
          </a:p>
          <a:p>
            <a:r>
              <a:rPr kumimoji="1" lang="en-US" altLang="ja-JP" sz="3200" dirty="0"/>
              <a:t>W+ Z -&gt; W+ h</a:t>
            </a:r>
            <a:endParaRPr kumimoji="1" lang="ja-JP" altLang="en-US" sz="3200"/>
          </a:p>
        </p:txBody>
      </p:sp>
    </p:spTree>
    <p:extLst>
      <p:ext uri="{BB962C8B-B14F-4D97-AF65-F5344CB8AC3E}">
        <p14:creationId xmlns:p14="http://schemas.microsoft.com/office/powerpoint/2010/main" val="334145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4</a:t>
            </a:fld>
            <a:endParaRPr kumimoji="1" lang="ja-JP" altLang="en-US"/>
          </a:p>
        </p:txBody>
      </p:sp>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3290737" cy="646331"/>
          </a:xfrm>
          <a:prstGeom prst="rect">
            <a:avLst/>
          </a:prstGeom>
          <a:noFill/>
        </p:spPr>
        <p:txBody>
          <a:bodyPr wrap="square">
            <a:spAutoFit/>
          </a:bodyPr>
          <a:lstStyle/>
          <a:p>
            <a:r>
              <a:rPr lang="en-US" altLang="ja-JP" sz="3600" dirty="0"/>
              <a:t>1. I</a:t>
            </a:r>
            <a:r>
              <a:rPr kumimoji="1" lang="en-US" altLang="ja-JP" sz="3600" dirty="0"/>
              <a:t>ntroduction</a:t>
            </a:r>
          </a:p>
        </p:txBody>
      </p:sp>
      <p:sp>
        <p:nvSpPr>
          <p:cNvPr id="9" name="テキスト ボックス 8">
            <a:extLst>
              <a:ext uri="{FF2B5EF4-FFF2-40B4-BE49-F238E27FC236}">
                <a16:creationId xmlns:a16="http://schemas.microsoft.com/office/drawing/2014/main" id="{950CEE33-23D6-B826-5B81-13423D64BDF2}"/>
              </a:ext>
            </a:extLst>
          </p:cNvPr>
          <p:cNvSpPr txBox="1"/>
          <p:nvPr/>
        </p:nvSpPr>
        <p:spPr>
          <a:xfrm>
            <a:off x="355977" y="1639162"/>
            <a:ext cx="11722953" cy="1569660"/>
          </a:xfrm>
          <a:prstGeom prst="rect">
            <a:avLst/>
          </a:prstGeom>
          <a:noFill/>
        </p:spPr>
        <p:txBody>
          <a:bodyPr wrap="square" rtlCol="0">
            <a:spAutoFit/>
          </a:bodyPr>
          <a:lstStyle/>
          <a:p>
            <a:r>
              <a:rPr kumimoji="1" lang="en-US" altLang="ja-JP" sz="2400" dirty="0"/>
              <a:t>There is much to understand about the Higgs boson.</a:t>
            </a:r>
          </a:p>
          <a:p>
            <a:r>
              <a:rPr kumimoji="1" lang="en-US" altLang="ja-JP" sz="2400" dirty="0"/>
              <a:t>→</a:t>
            </a:r>
            <a:r>
              <a:rPr lang="en-US" altLang="ja-JP" sz="2400" b="1" dirty="0"/>
              <a:t> The origin of “Spontaneous Electroweak Symmetry Breaking”</a:t>
            </a:r>
            <a:endParaRPr kumimoji="1" lang="en-US" altLang="ja-JP" sz="2400" dirty="0"/>
          </a:p>
          <a:p>
            <a:r>
              <a:rPr lang="en-US" altLang="ja-JP" sz="2400" dirty="0"/>
              <a:t>We focus on the </a:t>
            </a:r>
          </a:p>
          <a:p>
            <a:r>
              <a:rPr lang="en-US" altLang="ja-JP" sz="2400" dirty="0"/>
              <a:t>Vector-boson and </a:t>
            </a:r>
            <a:r>
              <a:rPr lang="en-US" altLang="ja-JP" sz="2400" dirty="0" err="1"/>
              <a:t>higgs</a:t>
            </a:r>
            <a:r>
              <a:rPr lang="en-US" altLang="ja-JP" sz="2400" dirty="0"/>
              <a:t> (</a:t>
            </a:r>
            <a:r>
              <a:rPr lang="en-US" altLang="ja-JP" sz="2400" dirty="0" err="1"/>
              <a:t>Vh</a:t>
            </a:r>
            <a:r>
              <a:rPr lang="en-US" altLang="ja-JP" sz="2400" dirty="0"/>
              <a:t>) production via Vector Boson Scattering (VBS).</a:t>
            </a:r>
          </a:p>
        </p:txBody>
      </p:sp>
      <p:pic>
        <p:nvPicPr>
          <p:cNvPr id="17" name="図 16" descr="ダイアグラム&#10;&#10;自動的に生成された説明">
            <a:extLst>
              <a:ext uri="{FF2B5EF4-FFF2-40B4-BE49-F238E27FC236}">
                <a16:creationId xmlns:a16="http://schemas.microsoft.com/office/drawing/2014/main" id="{22989C39-21BA-599C-C350-52CDB0088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925" y="3982113"/>
            <a:ext cx="5593975" cy="2374028"/>
          </a:xfrm>
          <a:prstGeom prst="rect">
            <a:avLst/>
          </a:prstGeom>
        </p:spPr>
      </p:pic>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2B3FB92B-ECC4-24A2-16C8-EE21DECFE739}"/>
                  </a:ext>
                </a:extLst>
              </p:cNvPr>
              <p:cNvSpPr txBox="1"/>
              <p:nvPr/>
            </p:nvSpPr>
            <p:spPr>
              <a:xfrm>
                <a:off x="6820958" y="4315118"/>
                <a:ext cx="4950495" cy="1815882"/>
              </a:xfrm>
              <a:prstGeom prst="rect">
                <a:avLst/>
              </a:prstGeom>
              <a:noFill/>
            </p:spPr>
            <p:txBody>
              <a:bodyPr wrap="square">
                <a:spAutoFit/>
              </a:bodyPr>
              <a:lstStyle/>
              <a:p>
                <a:r>
                  <a:rPr kumimoji="1" lang="en-US" altLang="ja-JP" sz="2800" dirty="0"/>
                  <a:t>This is an important process</a:t>
                </a:r>
                <a:r>
                  <a:rPr lang="ja-JP" altLang="en-US" sz="2800" dirty="0"/>
                  <a:t> </a:t>
                </a:r>
                <a:r>
                  <a:rPr kumimoji="1" lang="en-US" altLang="ja-JP" sz="2800" dirty="0"/>
                  <a:t>where</a:t>
                </a:r>
                <a:r>
                  <a:rPr lang="en-US" altLang="ja-JP" sz="2800" dirty="0"/>
                  <a:t> the </a:t>
                </a:r>
                <a14:m>
                  <m:oMath xmlns:m="http://schemas.openxmlformats.org/officeDocument/2006/math">
                    <m:r>
                      <a:rPr kumimoji="1" lang="en-US" altLang="ja-JP" sz="2800" i="1" dirty="0" smtClean="0">
                        <a:latin typeface="Cambria Math" panose="02040503050406030204" pitchFamily="18" charset="0"/>
                      </a:rPr>
                      <m:t>h</m:t>
                    </m:r>
                    <m:r>
                      <a:rPr kumimoji="1" lang="en-US" altLang="ja-JP" sz="2800" b="0" i="1" dirty="0" smtClean="0">
                        <a:latin typeface="Cambria Math" panose="02040503050406030204" pitchFamily="18" charset="0"/>
                      </a:rPr>
                      <m:t>𝑍𝑍</m:t>
                    </m:r>
                  </m:oMath>
                </a14:m>
                <a:r>
                  <a:rPr kumimoji="1" lang="en-US" altLang="ja-JP" sz="2800" dirty="0"/>
                  <a:t> and </a:t>
                </a:r>
                <a14:m>
                  <m:oMath xmlns:m="http://schemas.openxmlformats.org/officeDocument/2006/math">
                    <m:r>
                      <a:rPr lang="en-US" altLang="ja-JP" sz="2800" i="1" dirty="0">
                        <a:latin typeface="Cambria Math" panose="02040503050406030204" pitchFamily="18" charset="0"/>
                      </a:rPr>
                      <m:t>h</m:t>
                    </m:r>
                    <m:r>
                      <a:rPr lang="en-US" altLang="ja-JP" sz="2800" b="0" i="1" dirty="0" smtClean="0">
                        <a:latin typeface="Cambria Math" panose="02040503050406030204" pitchFamily="18" charset="0"/>
                      </a:rPr>
                      <m:t>𝑊𝑊</m:t>
                    </m:r>
                  </m:oMath>
                </a14:m>
                <a:r>
                  <a:rPr kumimoji="1" lang="en-US" altLang="ja-JP" sz="2800" dirty="0"/>
                  <a:t> couplings can be determined simultaneously.</a:t>
                </a:r>
                <a:r>
                  <a:rPr lang="en-US" altLang="ja-JP" sz="2800" dirty="0"/>
                  <a:t> </a:t>
                </a:r>
                <a:endParaRPr kumimoji="1" lang="ja-JP" altLang="en-US" sz="2800" dirty="0"/>
              </a:p>
            </p:txBody>
          </p:sp>
        </mc:Choice>
        <mc:Fallback xmlns="">
          <p:sp>
            <p:nvSpPr>
              <p:cNvPr id="19" name="テキスト ボックス 18">
                <a:extLst>
                  <a:ext uri="{FF2B5EF4-FFF2-40B4-BE49-F238E27FC236}">
                    <a16:creationId xmlns:a16="http://schemas.microsoft.com/office/drawing/2014/main" id="{2B3FB92B-ECC4-24A2-16C8-EE21DECFE739}"/>
                  </a:ext>
                </a:extLst>
              </p:cNvPr>
              <p:cNvSpPr txBox="1">
                <a:spLocks noRot="1" noChangeAspect="1" noMove="1" noResize="1" noEditPoints="1" noAdjustHandles="1" noChangeArrowheads="1" noChangeShapeType="1" noTextEdit="1"/>
              </p:cNvSpPr>
              <p:nvPr/>
            </p:nvSpPr>
            <p:spPr>
              <a:xfrm>
                <a:off x="6820958" y="4315118"/>
                <a:ext cx="4950495" cy="1815882"/>
              </a:xfrm>
              <a:prstGeom prst="rect">
                <a:avLst/>
              </a:prstGeom>
              <a:blipFill>
                <a:blip r:embed="rId4"/>
                <a:stretch>
                  <a:fillRect l="-2564" t="-3472" r="-4103" b="-9028"/>
                </a:stretch>
              </a:blipFill>
            </p:spPr>
            <p:txBody>
              <a:bodyPr/>
              <a:lstStyle/>
              <a:p>
                <a:r>
                  <a:rPr lang="ja-JP" altLang="en-US">
                    <a:noFill/>
                  </a:rPr>
                  <a:t> </a:t>
                </a:r>
              </a:p>
            </p:txBody>
          </p:sp>
        </mc:Fallback>
      </mc:AlternateContent>
      <p:sp>
        <p:nvSpPr>
          <p:cNvPr id="20" name="楕円 1">
            <a:extLst>
              <a:ext uri="{FF2B5EF4-FFF2-40B4-BE49-F238E27FC236}">
                <a16:creationId xmlns:a16="http://schemas.microsoft.com/office/drawing/2014/main" id="{449DB803-73B8-CC3A-302B-4178F74AAA52}"/>
              </a:ext>
            </a:extLst>
          </p:cNvPr>
          <p:cNvSpPr/>
          <p:nvPr/>
        </p:nvSpPr>
        <p:spPr>
          <a:xfrm>
            <a:off x="1362675" y="4593333"/>
            <a:ext cx="576283" cy="57579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1">
            <a:extLst>
              <a:ext uri="{FF2B5EF4-FFF2-40B4-BE49-F238E27FC236}">
                <a16:creationId xmlns:a16="http://schemas.microsoft.com/office/drawing/2014/main" id="{24861D48-3B7E-210B-E342-C8EB91BF5BC0}"/>
              </a:ext>
            </a:extLst>
          </p:cNvPr>
          <p:cNvSpPr/>
          <p:nvPr/>
        </p:nvSpPr>
        <p:spPr>
          <a:xfrm>
            <a:off x="3623049" y="4920594"/>
            <a:ext cx="576283" cy="575794"/>
          </a:xfrm>
          <a:prstGeom prst="ellipse">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1">
            <a:extLst>
              <a:ext uri="{FF2B5EF4-FFF2-40B4-BE49-F238E27FC236}">
                <a16:creationId xmlns:a16="http://schemas.microsoft.com/office/drawing/2014/main" id="{67DDD4DD-07C2-6B8B-6991-BB61610A2733}"/>
              </a:ext>
            </a:extLst>
          </p:cNvPr>
          <p:cNvSpPr/>
          <p:nvPr/>
        </p:nvSpPr>
        <p:spPr>
          <a:xfrm>
            <a:off x="4685390" y="4935162"/>
            <a:ext cx="576283" cy="575794"/>
          </a:xfrm>
          <a:prstGeom prst="ellipse">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a:extLst>
              <a:ext uri="{FF2B5EF4-FFF2-40B4-BE49-F238E27FC236}">
                <a16:creationId xmlns:a16="http://schemas.microsoft.com/office/drawing/2014/main" id="{007C5019-4B06-50F7-E25F-4DB619EEB177}"/>
              </a:ext>
            </a:extLst>
          </p:cNvPr>
          <p:cNvSpPr/>
          <p:nvPr/>
        </p:nvSpPr>
        <p:spPr>
          <a:xfrm>
            <a:off x="8635308" y="4797797"/>
            <a:ext cx="660897" cy="38691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a:extLst>
              <a:ext uri="{FF2B5EF4-FFF2-40B4-BE49-F238E27FC236}">
                <a16:creationId xmlns:a16="http://schemas.microsoft.com/office/drawing/2014/main" id="{447EE6F9-3A49-0BB4-7875-102FE84FADF6}"/>
              </a:ext>
            </a:extLst>
          </p:cNvPr>
          <p:cNvSpPr/>
          <p:nvPr/>
        </p:nvSpPr>
        <p:spPr>
          <a:xfrm>
            <a:off x="10078346" y="4782517"/>
            <a:ext cx="936102" cy="386917"/>
          </a:xfrm>
          <a:prstGeom prst="roundRect">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68B7B7D1-B43E-1673-5D9C-490E04C132F5}"/>
                  </a:ext>
                </a:extLst>
              </p:cNvPr>
              <p:cNvSpPr txBox="1"/>
              <p:nvPr/>
            </p:nvSpPr>
            <p:spPr>
              <a:xfrm>
                <a:off x="1446066" y="4170388"/>
                <a:ext cx="49289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𝑍</m:t>
                          </m:r>
                        </m:sub>
                      </m:sSub>
                    </m:oMath>
                  </m:oMathPara>
                </a14:m>
                <a:endParaRPr kumimoji="1" lang="ja-JP" altLang="en-US"/>
              </a:p>
            </p:txBody>
          </p:sp>
        </mc:Choice>
        <mc:Fallback xmlns="">
          <p:sp>
            <p:nvSpPr>
              <p:cNvPr id="3" name="テキスト ボックス 2">
                <a:extLst>
                  <a:ext uri="{FF2B5EF4-FFF2-40B4-BE49-F238E27FC236}">
                    <a16:creationId xmlns:a16="http://schemas.microsoft.com/office/drawing/2014/main" id="{68B7B7D1-B43E-1673-5D9C-490E04C132F5}"/>
                  </a:ext>
                </a:extLst>
              </p:cNvPr>
              <p:cNvSpPr txBox="1">
                <a:spLocks noRot="1" noChangeAspect="1" noMove="1" noResize="1" noEditPoints="1" noAdjustHandles="1" noChangeArrowheads="1" noChangeShapeType="1" noTextEdit="1"/>
              </p:cNvSpPr>
              <p:nvPr/>
            </p:nvSpPr>
            <p:spPr>
              <a:xfrm>
                <a:off x="1446066" y="4170388"/>
                <a:ext cx="492892"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15DD852A-E468-52E9-715F-7351B9DA8A58}"/>
                  </a:ext>
                </a:extLst>
              </p:cNvPr>
              <p:cNvSpPr txBox="1"/>
              <p:nvPr/>
            </p:nvSpPr>
            <p:spPr>
              <a:xfrm>
                <a:off x="3357833" y="4567179"/>
                <a:ext cx="55335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𝑊</m:t>
                          </m:r>
                        </m:sub>
                      </m:sSub>
                    </m:oMath>
                  </m:oMathPara>
                </a14:m>
                <a:endParaRPr kumimoji="1" lang="ja-JP" altLang="en-US"/>
              </a:p>
            </p:txBody>
          </p:sp>
        </mc:Choice>
        <mc:Fallback xmlns="">
          <p:sp>
            <p:nvSpPr>
              <p:cNvPr id="4" name="テキスト ボックス 3">
                <a:extLst>
                  <a:ext uri="{FF2B5EF4-FFF2-40B4-BE49-F238E27FC236}">
                    <a16:creationId xmlns:a16="http://schemas.microsoft.com/office/drawing/2014/main" id="{15DD852A-E468-52E9-715F-7351B9DA8A58}"/>
                  </a:ext>
                </a:extLst>
              </p:cNvPr>
              <p:cNvSpPr txBox="1">
                <a:spLocks noRot="1" noChangeAspect="1" noMove="1" noResize="1" noEditPoints="1" noAdjustHandles="1" noChangeArrowheads="1" noChangeShapeType="1" noTextEdit="1"/>
              </p:cNvSpPr>
              <p:nvPr/>
            </p:nvSpPr>
            <p:spPr>
              <a:xfrm>
                <a:off x="3357833" y="4567179"/>
                <a:ext cx="553357"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3097DA9B-AF3A-0548-9E20-42571C5E7B69}"/>
                  </a:ext>
                </a:extLst>
              </p:cNvPr>
              <p:cNvSpPr txBox="1"/>
              <p:nvPr/>
            </p:nvSpPr>
            <p:spPr>
              <a:xfrm>
                <a:off x="4408711" y="4560945"/>
                <a:ext cx="55335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𝑊</m:t>
                          </m:r>
                        </m:sub>
                      </m:sSub>
                    </m:oMath>
                  </m:oMathPara>
                </a14:m>
                <a:endParaRPr kumimoji="1" lang="ja-JP" altLang="en-US"/>
              </a:p>
            </p:txBody>
          </p:sp>
        </mc:Choice>
        <mc:Fallback xmlns="">
          <p:sp>
            <p:nvSpPr>
              <p:cNvPr id="5" name="テキスト ボックス 4">
                <a:extLst>
                  <a:ext uri="{FF2B5EF4-FFF2-40B4-BE49-F238E27FC236}">
                    <a16:creationId xmlns:a16="http://schemas.microsoft.com/office/drawing/2014/main" id="{3097DA9B-AF3A-0548-9E20-42571C5E7B69}"/>
                  </a:ext>
                </a:extLst>
              </p:cNvPr>
              <p:cNvSpPr txBox="1">
                <a:spLocks noRot="1" noChangeAspect="1" noMove="1" noResize="1" noEditPoints="1" noAdjustHandles="1" noChangeArrowheads="1" noChangeShapeType="1" noTextEdit="1"/>
              </p:cNvSpPr>
              <p:nvPr/>
            </p:nvSpPr>
            <p:spPr>
              <a:xfrm>
                <a:off x="4408711" y="4560945"/>
                <a:ext cx="553357" cy="369332"/>
              </a:xfrm>
              <a:prstGeom prst="rect">
                <a:avLst/>
              </a:prstGeom>
              <a:blipFill>
                <a:blip r:embed="rId7"/>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1232851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図 46" descr="テキスト&#10;&#10;自動的に生成された説明">
            <a:extLst>
              <a:ext uri="{FF2B5EF4-FFF2-40B4-BE49-F238E27FC236}">
                <a16:creationId xmlns:a16="http://schemas.microsoft.com/office/drawing/2014/main" id="{0D93B69A-C38C-E9B3-5FE1-878F1FDC4523}"/>
              </a:ext>
            </a:extLst>
          </p:cNvPr>
          <p:cNvPicPr>
            <a:picLocks noChangeAspect="1"/>
          </p:cNvPicPr>
          <p:nvPr/>
        </p:nvPicPr>
        <p:blipFill rotWithShape="1">
          <a:blip r:embed="rId3">
            <a:extLst>
              <a:ext uri="{28A0092B-C50C-407E-A947-70E740481C1C}">
                <a14:useLocalDpi xmlns:a14="http://schemas.microsoft.com/office/drawing/2010/main" val="0"/>
              </a:ext>
            </a:extLst>
          </a:blip>
          <a:srcRect l="35561" t="16203" r="6939" b="72312"/>
          <a:stretch/>
        </p:blipFill>
        <p:spPr>
          <a:xfrm>
            <a:off x="501974" y="3775403"/>
            <a:ext cx="4578888" cy="714814"/>
          </a:xfrm>
          <a:prstGeom prst="rect">
            <a:avLst/>
          </a:prstGeom>
        </p:spPr>
      </p:pic>
      <p:pic>
        <p:nvPicPr>
          <p:cNvPr id="51" name="図 50" descr="テキスト&#10;&#10;自動的に生成された説明">
            <a:extLst>
              <a:ext uri="{FF2B5EF4-FFF2-40B4-BE49-F238E27FC236}">
                <a16:creationId xmlns:a16="http://schemas.microsoft.com/office/drawing/2014/main" id="{6899AC06-2A80-BD87-A93F-B8F0B7F37377}"/>
              </a:ext>
            </a:extLst>
          </p:cNvPr>
          <p:cNvPicPr>
            <a:picLocks noChangeAspect="1"/>
          </p:cNvPicPr>
          <p:nvPr/>
        </p:nvPicPr>
        <p:blipFill rotWithShape="1">
          <a:blip r:embed="rId3">
            <a:extLst>
              <a:ext uri="{28A0092B-C50C-407E-A947-70E740481C1C}">
                <a14:useLocalDpi xmlns:a14="http://schemas.microsoft.com/office/drawing/2010/main" val="0"/>
              </a:ext>
            </a:extLst>
          </a:blip>
          <a:srcRect l="29178" t="46123"/>
          <a:stretch/>
        </p:blipFill>
        <p:spPr>
          <a:xfrm>
            <a:off x="6544650" y="3815833"/>
            <a:ext cx="4896780" cy="2807555"/>
          </a:xfrm>
          <a:prstGeom prst="rect">
            <a:avLst/>
          </a:prstGeom>
        </p:spPr>
      </p:pic>
      <p:pic>
        <p:nvPicPr>
          <p:cNvPr id="49" name="図 48" descr="テキスト&#10;&#10;自動的に生成された説明">
            <a:extLst>
              <a:ext uri="{FF2B5EF4-FFF2-40B4-BE49-F238E27FC236}">
                <a16:creationId xmlns:a16="http://schemas.microsoft.com/office/drawing/2014/main" id="{B9902EA4-FF15-4847-3E5F-BE6982865570}"/>
              </a:ext>
            </a:extLst>
          </p:cNvPr>
          <p:cNvPicPr>
            <a:picLocks noChangeAspect="1"/>
          </p:cNvPicPr>
          <p:nvPr/>
        </p:nvPicPr>
        <p:blipFill rotWithShape="1">
          <a:blip r:embed="rId3">
            <a:extLst>
              <a:ext uri="{28A0092B-C50C-407E-A947-70E740481C1C}">
                <a14:useLocalDpi xmlns:a14="http://schemas.microsoft.com/office/drawing/2010/main" val="0"/>
              </a:ext>
            </a:extLst>
          </a:blip>
          <a:srcRect l="9762" t="37745" r="42946" b="53267"/>
          <a:stretch/>
        </p:blipFill>
        <p:spPr>
          <a:xfrm>
            <a:off x="6625800" y="3327681"/>
            <a:ext cx="3356400" cy="480797"/>
          </a:xfrm>
          <a:prstGeom prst="rect">
            <a:avLst/>
          </a:prstGeom>
        </p:spPr>
      </p:pic>
      <p:sp>
        <p:nvSpPr>
          <p:cNvPr id="2" name="スライド番号プレースホルダー 1">
            <a:extLst>
              <a:ext uri="{FF2B5EF4-FFF2-40B4-BE49-F238E27FC236}">
                <a16:creationId xmlns:a16="http://schemas.microsoft.com/office/drawing/2014/main" id="{4DE25582-7C15-46FF-1725-61A79FC46076}"/>
              </a:ext>
            </a:extLst>
          </p:cNvPr>
          <p:cNvSpPr>
            <a:spLocks noGrp="1"/>
          </p:cNvSpPr>
          <p:nvPr>
            <p:ph type="sldNum" sz="quarter" idx="12"/>
          </p:nvPr>
        </p:nvSpPr>
        <p:spPr/>
        <p:txBody>
          <a:bodyPr/>
          <a:lstStyle/>
          <a:p>
            <a:fld id="{F8F52FE0-6616-45C7-83D9-29C16FACE08E}" type="slidenum">
              <a:rPr kumimoji="1" lang="ja-JP" altLang="en-US" smtClean="0"/>
              <a:t>40</a:t>
            </a:fld>
            <a:endParaRPr kumimoji="1" lang="ja-JP" altLang="en-US"/>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4FDD74F9-ED21-7639-2DB3-351E0C576851}"/>
                  </a:ext>
                </a:extLst>
              </p:cNvPr>
              <p:cNvSpPr txBox="1"/>
              <p:nvPr/>
            </p:nvSpPr>
            <p:spPr>
              <a:xfrm>
                <a:off x="652735" y="300985"/>
                <a:ext cx="10625601" cy="461665"/>
              </a:xfrm>
              <a:prstGeom prst="rect">
                <a:avLst/>
              </a:prstGeom>
              <a:noFill/>
            </p:spPr>
            <p:txBody>
              <a:bodyPr wrap="none" rtlCol="0">
                <a:spAutoFit/>
              </a:bodyPr>
              <a:lstStyle/>
              <a:p>
                <a:r>
                  <a:rPr kumimoji="1" lang="en-US" altLang="ja-JP" sz="2400" dirty="0"/>
                  <a:t>Ex. </a:t>
                </a:r>
                <a:r>
                  <a:rPr lang="en-US" altLang="ja-JP" sz="2400" dirty="0"/>
                  <a:t>t</a:t>
                </a:r>
                <a:r>
                  <a:rPr kumimoji="1" lang="en-US" altLang="ja-JP" sz="2400" dirty="0"/>
                  <a:t>he s-channel amplitude for </a:t>
                </a:r>
                <a14:m>
                  <m:oMath xmlns:m="http://schemas.openxmlformats.org/officeDocument/2006/math">
                    <m:sSub>
                      <m:sSubPr>
                        <m:ctrlPr>
                          <a:rPr kumimoji="1" lang="en-US" altLang="ja-JP" sz="2400" b="0" i="1" smtClean="0">
                            <a:latin typeface="Cambria Math" panose="02040503050406030204" pitchFamily="18" charset="0"/>
                          </a:rPr>
                        </m:ctrlPr>
                      </m:sSubPr>
                      <m:e>
                        <m:r>
                          <a:rPr kumimoji="1" lang="en-US" altLang="ja-JP" sz="2400" b="0" i="1" smtClean="0">
                            <a:latin typeface="Cambria Math" panose="02040503050406030204" pitchFamily="18" charset="0"/>
                          </a:rPr>
                          <m:t>𝜆</m:t>
                        </m:r>
                      </m:e>
                      <m:sub>
                        <m:r>
                          <a:rPr kumimoji="1" lang="en-US" altLang="ja-JP" sz="2400" b="0" i="1" smtClean="0">
                            <a:latin typeface="Cambria Math" panose="02040503050406030204" pitchFamily="18" charset="0"/>
                          </a:rPr>
                          <m:t>1</m:t>
                        </m:r>
                      </m:sub>
                    </m:sSub>
                    <m:r>
                      <a:rPr kumimoji="1" lang="en-US" altLang="ja-JP" sz="2400" b="0" i="1" smtClean="0">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𝜆</m:t>
                        </m:r>
                      </m:e>
                      <m:sub>
                        <m:r>
                          <a:rPr lang="en-US" altLang="ja-JP" sz="2400" b="0" i="1" smtClean="0">
                            <a:latin typeface="Cambria Math" panose="02040503050406030204" pitchFamily="18" charset="0"/>
                          </a:rPr>
                          <m:t>2</m:t>
                        </m:r>
                      </m:sub>
                    </m:sSub>
                    <m:r>
                      <a:rPr lang="en-US" altLang="ja-JP" sz="2400" b="0" i="0" smtClean="0">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𝜆</m:t>
                        </m:r>
                      </m:e>
                      <m:sub>
                        <m:r>
                          <a:rPr lang="en-US" altLang="ja-JP" sz="2400" b="0" i="1" smtClean="0">
                            <a:latin typeface="Cambria Math" panose="02040503050406030204" pitchFamily="18" charset="0"/>
                          </a:rPr>
                          <m:t>3</m:t>
                        </m:r>
                      </m:sub>
                    </m:sSub>
                    <m:r>
                      <a:rPr lang="en-US" altLang="ja-JP" sz="2400" b="0" i="1" smtClean="0">
                        <a:latin typeface="Cambria Math" panose="02040503050406030204" pitchFamily="18" charset="0"/>
                      </a:rPr>
                      <m:t>=+1</m:t>
                    </m:r>
                    <m:r>
                      <a:rPr lang="en-US" altLang="ja-JP" sz="2400" i="1">
                        <a:latin typeface="Cambria Math" panose="02040503050406030204" pitchFamily="18" charset="0"/>
                      </a:rPr>
                      <m:t> </m:t>
                    </m:r>
                  </m:oMath>
                </a14:m>
                <a:r>
                  <a:rPr kumimoji="1" lang="en-US" altLang="ja-JP" sz="2400" dirty="0"/>
                  <a:t>in the U and FD gauges</a:t>
                </a:r>
                <a:endParaRPr kumimoji="1" lang="ja-JP" altLang="en-US" sz="2400" dirty="0"/>
              </a:p>
            </p:txBody>
          </p:sp>
        </mc:Choice>
        <mc:Fallback xmlns="">
          <p:sp>
            <p:nvSpPr>
              <p:cNvPr id="3" name="テキスト ボックス 2">
                <a:extLst>
                  <a:ext uri="{FF2B5EF4-FFF2-40B4-BE49-F238E27FC236}">
                    <a16:creationId xmlns:a16="http://schemas.microsoft.com/office/drawing/2014/main" id="{4FDD74F9-ED21-7639-2DB3-351E0C576851}"/>
                  </a:ext>
                </a:extLst>
              </p:cNvPr>
              <p:cNvSpPr txBox="1">
                <a:spLocks noRot="1" noChangeAspect="1" noMove="1" noResize="1" noEditPoints="1" noAdjustHandles="1" noChangeArrowheads="1" noChangeShapeType="1" noTextEdit="1"/>
              </p:cNvSpPr>
              <p:nvPr/>
            </p:nvSpPr>
            <p:spPr>
              <a:xfrm>
                <a:off x="652735" y="300985"/>
                <a:ext cx="10625601" cy="461665"/>
              </a:xfrm>
              <a:prstGeom prst="rect">
                <a:avLst/>
              </a:prstGeom>
              <a:blipFill>
                <a:blip r:embed="rId4"/>
                <a:stretch>
                  <a:fillRect l="-861" t="-10526" b="-28947"/>
                </a:stretch>
              </a:blipFill>
            </p:spPr>
            <p:txBody>
              <a:bodyPr/>
              <a:lstStyle/>
              <a:p>
                <a:r>
                  <a:rPr lang="ja-JP" altLang="en-US">
                    <a:noFill/>
                  </a:rPr>
                  <a:t> </a:t>
                </a:r>
              </a:p>
            </p:txBody>
          </p:sp>
        </mc:Fallback>
      </mc:AlternateContent>
      <p:pic>
        <p:nvPicPr>
          <p:cNvPr id="5" name="図 4" descr="ダイアグラム, レーダー チャート&#10;&#10;自動的に生成された説明">
            <a:extLst>
              <a:ext uri="{FF2B5EF4-FFF2-40B4-BE49-F238E27FC236}">
                <a16:creationId xmlns:a16="http://schemas.microsoft.com/office/drawing/2014/main" id="{9C6FC15A-421C-F518-2B97-AFE5F4C5162D}"/>
              </a:ext>
            </a:extLst>
          </p:cNvPr>
          <p:cNvPicPr>
            <a:picLocks noChangeAspect="1"/>
          </p:cNvPicPr>
          <p:nvPr/>
        </p:nvPicPr>
        <p:blipFill rotWithShape="1">
          <a:blip r:embed="rId5">
            <a:extLst>
              <a:ext uri="{28A0092B-C50C-407E-A947-70E740481C1C}">
                <a14:useLocalDpi xmlns:a14="http://schemas.microsoft.com/office/drawing/2010/main" val="0"/>
              </a:ext>
            </a:extLst>
          </a:blip>
          <a:srcRect r="83859" b="17083"/>
          <a:stretch/>
        </p:blipFill>
        <p:spPr>
          <a:xfrm>
            <a:off x="666468" y="1020842"/>
            <a:ext cx="1910448" cy="2090508"/>
          </a:xfrm>
          <a:prstGeom prst="rect">
            <a:avLst/>
          </a:prstGeom>
        </p:spPr>
      </p:pic>
      <p:pic>
        <p:nvPicPr>
          <p:cNvPr id="7" name="図 6">
            <a:extLst>
              <a:ext uri="{FF2B5EF4-FFF2-40B4-BE49-F238E27FC236}">
                <a16:creationId xmlns:a16="http://schemas.microsoft.com/office/drawing/2014/main" id="{B108F58F-675A-0A00-08CC-6956C3EF0FB5}"/>
              </a:ext>
            </a:extLst>
          </p:cNvPr>
          <p:cNvPicPr>
            <a:picLocks noChangeAspect="1"/>
          </p:cNvPicPr>
          <p:nvPr/>
        </p:nvPicPr>
        <p:blipFill rotWithShape="1">
          <a:blip r:embed="rId5"/>
          <a:srcRect l="23123" r="60834" b="16574"/>
          <a:stretch/>
        </p:blipFill>
        <p:spPr>
          <a:xfrm>
            <a:off x="3483313" y="1020842"/>
            <a:ext cx="1697651" cy="2090507"/>
          </a:xfrm>
          <a:prstGeom prst="rect">
            <a:avLst/>
          </a:prstGeom>
        </p:spPr>
      </p:pic>
      <p:sp>
        <p:nvSpPr>
          <p:cNvPr id="16" name="テキスト ボックス 15">
            <a:extLst>
              <a:ext uri="{FF2B5EF4-FFF2-40B4-BE49-F238E27FC236}">
                <a16:creationId xmlns:a16="http://schemas.microsoft.com/office/drawing/2014/main" id="{5EA082E6-8479-7B82-3653-58E86F5D09DA}"/>
              </a:ext>
            </a:extLst>
          </p:cNvPr>
          <p:cNvSpPr txBox="1"/>
          <p:nvPr/>
        </p:nvSpPr>
        <p:spPr>
          <a:xfrm>
            <a:off x="5173883" y="1806718"/>
            <a:ext cx="481222" cy="584775"/>
          </a:xfrm>
          <a:prstGeom prst="rect">
            <a:avLst/>
          </a:prstGeom>
          <a:noFill/>
        </p:spPr>
        <p:txBody>
          <a:bodyPr wrap="none" rtlCol="0">
            <a:spAutoFit/>
          </a:bodyPr>
          <a:lstStyle/>
          <a:p>
            <a:r>
              <a:rPr kumimoji="1" lang="en-US" altLang="ja-JP" sz="3200" dirty="0"/>
              <a:t>+</a:t>
            </a:r>
            <a:endParaRPr kumimoji="1" lang="ja-JP" altLang="en-US" sz="3200" dirty="0"/>
          </a:p>
        </p:txBody>
      </p:sp>
      <p:sp>
        <p:nvSpPr>
          <p:cNvPr id="36" name="四角形: 角を丸くする 35">
            <a:extLst>
              <a:ext uri="{FF2B5EF4-FFF2-40B4-BE49-F238E27FC236}">
                <a16:creationId xmlns:a16="http://schemas.microsoft.com/office/drawing/2014/main" id="{8814C66C-6648-2D6B-AB55-A70B5A81986C}"/>
              </a:ext>
            </a:extLst>
          </p:cNvPr>
          <p:cNvSpPr/>
          <p:nvPr/>
        </p:nvSpPr>
        <p:spPr>
          <a:xfrm>
            <a:off x="544286" y="1020842"/>
            <a:ext cx="2127347" cy="218232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四角形: 角を丸くする 36">
            <a:extLst>
              <a:ext uri="{FF2B5EF4-FFF2-40B4-BE49-F238E27FC236}">
                <a16:creationId xmlns:a16="http://schemas.microsoft.com/office/drawing/2014/main" id="{473559C2-ADD2-819A-6EDD-5EB54490C0BD}"/>
              </a:ext>
            </a:extLst>
          </p:cNvPr>
          <p:cNvSpPr/>
          <p:nvPr/>
        </p:nvSpPr>
        <p:spPr>
          <a:xfrm>
            <a:off x="3309258" y="1007635"/>
            <a:ext cx="8632986" cy="2182329"/>
          </a:xfrm>
          <a:prstGeom prst="roundRect">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a:extLst>
              <a:ext uri="{FF2B5EF4-FFF2-40B4-BE49-F238E27FC236}">
                <a16:creationId xmlns:a16="http://schemas.microsoft.com/office/drawing/2014/main" id="{EDDA46CA-AD44-F4BB-A464-29597FA77FA7}"/>
              </a:ext>
            </a:extLst>
          </p:cNvPr>
          <p:cNvCxnSpPr>
            <a:cxnSpLocks/>
          </p:cNvCxnSpPr>
          <p:nvPr/>
        </p:nvCxnSpPr>
        <p:spPr>
          <a:xfrm>
            <a:off x="652735" y="762650"/>
            <a:ext cx="10788695"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1EA90FB3-CC87-9BAF-DB69-72CF1757A9EC}"/>
              </a:ext>
            </a:extLst>
          </p:cNvPr>
          <p:cNvSpPr txBox="1"/>
          <p:nvPr/>
        </p:nvSpPr>
        <p:spPr>
          <a:xfrm>
            <a:off x="7325594" y="1806411"/>
            <a:ext cx="494347" cy="584775"/>
          </a:xfrm>
          <a:prstGeom prst="rect">
            <a:avLst/>
          </a:prstGeom>
          <a:noFill/>
        </p:spPr>
        <p:txBody>
          <a:bodyPr wrap="square">
            <a:spAutoFit/>
          </a:bodyPr>
          <a:lstStyle/>
          <a:p>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endParaRPr lang="ja-JP" altLang="en-US" dirty="0"/>
          </a:p>
        </p:txBody>
      </p:sp>
      <p:sp>
        <p:nvSpPr>
          <p:cNvPr id="25" name="テキスト ボックス 24">
            <a:extLst>
              <a:ext uri="{FF2B5EF4-FFF2-40B4-BE49-F238E27FC236}">
                <a16:creationId xmlns:a16="http://schemas.microsoft.com/office/drawing/2014/main" id="{AA3D296A-544C-0B99-5BB4-95E6534DFC58}"/>
              </a:ext>
            </a:extLst>
          </p:cNvPr>
          <p:cNvSpPr txBox="1"/>
          <p:nvPr/>
        </p:nvSpPr>
        <p:spPr>
          <a:xfrm>
            <a:off x="9536748" y="1819617"/>
            <a:ext cx="460057" cy="584775"/>
          </a:xfrm>
          <a:prstGeom prst="rect">
            <a:avLst/>
          </a:prstGeom>
          <a:noFill/>
        </p:spPr>
        <p:txBody>
          <a:bodyPr wrap="square">
            <a:spAutoFit/>
          </a:bodyPr>
          <a:lstStyle/>
          <a:p>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endParaRPr lang="ja-JP" altLang="en-US" dirty="0"/>
          </a:p>
        </p:txBody>
      </p:sp>
      <p:pic>
        <p:nvPicPr>
          <p:cNvPr id="27" name="図 26" descr="文字が書かれている&#10;&#10;中程度の精度で自動的に生成された説明">
            <a:extLst>
              <a:ext uri="{FF2B5EF4-FFF2-40B4-BE49-F238E27FC236}">
                <a16:creationId xmlns:a16="http://schemas.microsoft.com/office/drawing/2014/main" id="{39F3DF73-2F61-CC45-9EDC-C37FD237BE05}"/>
              </a:ext>
            </a:extLst>
          </p:cNvPr>
          <p:cNvPicPr>
            <a:picLocks noChangeAspect="1"/>
          </p:cNvPicPr>
          <p:nvPr/>
        </p:nvPicPr>
        <p:blipFill rotWithShape="1">
          <a:blip r:embed="rId6">
            <a:extLst>
              <a:ext uri="{28A0092B-C50C-407E-A947-70E740481C1C}">
                <a14:useLocalDpi xmlns:a14="http://schemas.microsoft.com/office/drawing/2010/main" val="0"/>
              </a:ext>
            </a:extLst>
          </a:blip>
          <a:srcRect l="15574" t="13738" r="10479"/>
          <a:stretch/>
        </p:blipFill>
        <p:spPr>
          <a:xfrm>
            <a:off x="5608787" y="1159564"/>
            <a:ext cx="1697651" cy="1857493"/>
          </a:xfrm>
          <a:prstGeom prst="rect">
            <a:avLst/>
          </a:prstGeom>
        </p:spPr>
      </p:pic>
      <p:pic>
        <p:nvPicPr>
          <p:cNvPr id="29" name="図 28" descr="ダイアグラム&#10;&#10;自動的に生成された説明">
            <a:extLst>
              <a:ext uri="{FF2B5EF4-FFF2-40B4-BE49-F238E27FC236}">
                <a16:creationId xmlns:a16="http://schemas.microsoft.com/office/drawing/2014/main" id="{9C746B13-AE31-1EE7-81EF-8EBCEBA1B46A}"/>
              </a:ext>
            </a:extLst>
          </p:cNvPr>
          <p:cNvPicPr>
            <a:picLocks noChangeAspect="1"/>
          </p:cNvPicPr>
          <p:nvPr/>
        </p:nvPicPr>
        <p:blipFill rotWithShape="1">
          <a:blip r:embed="rId7">
            <a:extLst>
              <a:ext uri="{28A0092B-C50C-407E-A947-70E740481C1C}">
                <a14:useLocalDpi xmlns:a14="http://schemas.microsoft.com/office/drawing/2010/main" val="0"/>
              </a:ext>
            </a:extLst>
          </a:blip>
          <a:srcRect l="9159" t="17686" r="4352"/>
          <a:stretch/>
        </p:blipFill>
        <p:spPr>
          <a:xfrm>
            <a:off x="7901120" y="1159564"/>
            <a:ext cx="1697651" cy="1946879"/>
          </a:xfrm>
          <a:prstGeom prst="rect">
            <a:avLst/>
          </a:prstGeom>
        </p:spPr>
      </p:pic>
      <p:pic>
        <p:nvPicPr>
          <p:cNvPr id="32" name="図 31" descr="飛ぶ, ワイヤー, 空気, 煙 が含まれている画像&#10;&#10;自動的に生成された説明">
            <a:extLst>
              <a:ext uri="{FF2B5EF4-FFF2-40B4-BE49-F238E27FC236}">
                <a16:creationId xmlns:a16="http://schemas.microsoft.com/office/drawing/2014/main" id="{B3AF4D60-A8F2-7619-B059-CECDDD66B7E3}"/>
              </a:ext>
            </a:extLst>
          </p:cNvPr>
          <p:cNvPicPr>
            <a:picLocks noChangeAspect="1"/>
          </p:cNvPicPr>
          <p:nvPr/>
        </p:nvPicPr>
        <p:blipFill rotWithShape="1">
          <a:blip r:embed="rId8">
            <a:extLst>
              <a:ext uri="{28A0092B-C50C-407E-A947-70E740481C1C}">
                <a14:useLocalDpi xmlns:a14="http://schemas.microsoft.com/office/drawing/2010/main" val="0"/>
              </a:ext>
            </a:extLst>
          </a:blip>
          <a:srcRect l="7269" t="7344" r="1924" b="4007"/>
          <a:stretch/>
        </p:blipFill>
        <p:spPr>
          <a:xfrm>
            <a:off x="10026593" y="1159564"/>
            <a:ext cx="1767614" cy="1857493"/>
          </a:xfrm>
          <a:prstGeom prst="rect">
            <a:avLst/>
          </a:prstGeom>
        </p:spPr>
      </p:pic>
      <p:sp>
        <p:nvSpPr>
          <p:cNvPr id="33" name="テキスト ボックス 32">
            <a:extLst>
              <a:ext uri="{FF2B5EF4-FFF2-40B4-BE49-F238E27FC236}">
                <a16:creationId xmlns:a16="http://schemas.microsoft.com/office/drawing/2014/main" id="{5C45FD88-514B-9E00-7309-5C67FCF813CC}"/>
              </a:ext>
            </a:extLst>
          </p:cNvPr>
          <p:cNvSpPr txBox="1"/>
          <p:nvPr/>
        </p:nvSpPr>
        <p:spPr>
          <a:xfrm>
            <a:off x="4068369" y="2778779"/>
            <a:ext cx="7176965" cy="461665"/>
          </a:xfrm>
          <a:prstGeom prst="rect">
            <a:avLst/>
          </a:prstGeom>
          <a:noFill/>
        </p:spPr>
        <p:txBody>
          <a:bodyPr wrap="none" rtlCol="0">
            <a:spAutoFit/>
          </a:bodyPr>
          <a:lstStyle/>
          <a:p>
            <a:r>
              <a:rPr kumimoji="1" lang="ja-JP" altLang="en-US" sz="2400" dirty="0"/>
              <a:t>①　　　　　　②　　　　　　  ③　　　　　    ④</a:t>
            </a:r>
          </a:p>
        </p:txBody>
      </p:sp>
      <p:sp>
        <p:nvSpPr>
          <p:cNvPr id="35" name="テキスト ボックス 34">
            <a:extLst>
              <a:ext uri="{FF2B5EF4-FFF2-40B4-BE49-F238E27FC236}">
                <a16:creationId xmlns:a16="http://schemas.microsoft.com/office/drawing/2014/main" id="{78B8CB0B-C988-D3E3-60B4-7F44FE447F0B}"/>
              </a:ext>
            </a:extLst>
          </p:cNvPr>
          <p:cNvSpPr txBox="1"/>
          <p:nvPr/>
        </p:nvSpPr>
        <p:spPr>
          <a:xfrm>
            <a:off x="11541498" y="3906093"/>
            <a:ext cx="818952"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dirty="0">
                <a:solidFill>
                  <a:prstClr val="black"/>
                </a:solidFill>
                <a:latin typeface="游ゴシック" panose="020F0502020204030204"/>
                <a:ea typeface="游ゴシック" panose="020B0400000000000000" pitchFamily="50" charset="-128"/>
              </a:rPr>
              <a:t>…</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①</a:t>
            </a: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9" name="テキスト ボックス 38">
            <a:extLst>
              <a:ext uri="{FF2B5EF4-FFF2-40B4-BE49-F238E27FC236}">
                <a16:creationId xmlns:a16="http://schemas.microsoft.com/office/drawing/2014/main" id="{9D1E105E-1DC1-3319-7BC7-AF346DAB3501}"/>
              </a:ext>
            </a:extLst>
          </p:cNvPr>
          <p:cNvSpPr txBox="1"/>
          <p:nvPr/>
        </p:nvSpPr>
        <p:spPr>
          <a:xfrm>
            <a:off x="10324578" y="4683186"/>
            <a:ext cx="811060" cy="400110"/>
          </a:xfrm>
          <a:prstGeom prst="rect">
            <a:avLst/>
          </a:prstGeom>
          <a:noFill/>
        </p:spPr>
        <p:txBody>
          <a:bodyPr wrap="square">
            <a:spAutoFit/>
          </a:bodyPr>
          <a:lstStyle/>
          <a:p>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②</a:t>
            </a:r>
            <a:endParaRPr lang="ja-JP" altLang="en-US" sz="2000" dirty="0"/>
          </a:p>
        </p:txBody>
      </p:sp>
      <p:sp>
        <p:nvSpPr>
          <p:cNvPr id="41" name="テキスト ボックス 40">
            <a:extLst>
              <a:ext uri="{FF2B5EF4-FFF2-40B4-BE49-F238E27FC236}">
                <a16:creationId xmlns:a16="http://schemas.microsoft.com/office/drawing/2014/main" id="{C90D2469-D6CF-98AB-B9A9-A4AD044C02F0}"/>
              </a:ext>
            </a:extLst>
          </p:cNvPr>
          <p:cNvSpPr txBox="1"/>
          <p:nvPr/>
        </p:nvSpPr>
        <p:spPr>
          <a:xfrm>
            <a:off x="10324578" y="5504238"/>
            <a:ext cx="811060" cy="400110"/>
          </a:xfrm>
          <a:prstGeom prst="rect">
            <a:avLst/>
          </a:prstGeom>
          <a:noFill/>
        </p:spPr>
        <p:txBody>
          <a:bodyPr wrap="square">
            <a:spAutoFit/>
          </a:bodyPr>
          <a:lstStyle/>
          <a:p>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③</a:t>
            </a:r>
            <a:endParaRPr lang="ja-JP" altLang="en-US" sz="2000" dirty="0"/>
          </a:p>
        </p:txBody>
      </p:sp>
      <p:sp>
        <p:nvSpPr>
          <p:cNvPr id="43" name="テキスト ボックス 42">
            <a:extLst>
              <a:ext uri="{FF2B5EF4-FFF2-40B4-BE49-F238E27FC236}">
                <a16:creationId xmlns:a16="http://schemas.microsoft.com/office/drawing/2014/main" id="{B15C9968-B3A6-BADD-B8A9-8D4511FC5AE3}"/>
              </a:ext>
            </a:extLst>
          </p:cNvPr>
          <p:cNvSpPr txBox="1"/>
          <p:nvPr/>
        </p:nvSpPr>
        <p:spPr>
          <a:xfrm>
            <a:off x="9126231" y="6170393"/>
            <a:ext cx="900362" cy="400110"/>
          </a:xfrm>
          <a:prstGeom prst="rect">
            <a:avLst/>
          </a:prstGeom>
          <a:noFill/>
        </p:spPr>
        <p:txBody>
          <a:bodyPr wrap="square">
            <a:spAutoFit/>
          </a:bodyPr>
          <a:lstStyle/>
          <a:p>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④</a:t>
            </a:r>
            <a:endParaRPr lang="ja-JP" altLang="en-US" sz="2000" dirty="0"/>
          </a:p>
        </p:txBody>
      </p:sp>
      <p:pic>
        <p:nvPicPr>
          <p:cNvPr id="45" name="図 44" descr="テキスト&#10;&#10;自動的に生成された説明">
            <a:extLst>
              <a:ext uri="{FF2B5EF4-FFF2-40B4-BE49-F238E27FC236}">
                <a16:creationId xmlns:a16="http://schemas.microsoft.com/office/drawing/2014/main" id="{D81FF5F6-A0D4-3CF9-93E9-F09700A9190C}"/>
              </a:ext>
            </a:extLst>
          </p:cNvPr>
          <p:cNvPicPr>
            <a:picLocks noChangeAspect="1"/>
          </p:cNvPicPr>
          <p:nvPr/>
        </p:nvPicPr>
        <p:blipFill rotWithShape="1">
          <a:blip r:embed="rId3">
            <a:extLst>
              <a:ext uri="{28A0092B-C50C-407E-A947-70E740481C1C}">
                <a14:useLocalDpi xmlns:a14="http://schemas.microsoft.com/office/drawing/2010/main" val="0"/>
              </a:ext>
            </a:extLst>
          </a:blip>
          <a:srcRect l="15279" t="7949" r="39669" b="83611"/>
          <a:stretch/>
        </p:blipFill>
        <p:spPr>
          <a:xfrm>
            <a:off x="505388" y="3395640"/>
            <a:ext cx="3356399" cy="473837"/>
          </a:xfrm>
          <a:prstGeom prst="rect">
            <a:avLst/>
          </a:prstGeom>
        </p:spPr>
      </p:pic>
      <p:sp>
        <p:nvSpPr>
          <p:cNvPr id="59" name="楕円 58">
            <a:extLst>
              <a:ext uri="{FF2B5EF4-FFF2-40B4-BE49-F238E27FC236}">
                <a16:creationId xmlns:a16="http://schemas.microsoft.com/office/drawing/2014/main" id="{BC046D16-6D69-ACD8-CDAA-484F8F0383DA}"/>
              </a:ext>
            </a:extLst>
          </p:cNvPr>
          <p:cNvSpPr/>
          <p:nvPr/>
        </p:nvSpPr>
        <p:spPr>
          <a:xfrm>
            <a:off x="3282640" y="1046942"/>
            <a:ext cx="1194333" cy="2056993"/>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吹き出し: 角を丸めた四角形 64">
            <a:extLst>
              <a:ext uri="{FF2B5EF4-FFF2-40B4-BE49-F238E27FC236}">
                <a16:creationId xmlns:a16="http://schemas.microsoft.com/office/drawing/2014/main" id="{66C5E228-8F77-6E33-1487-2B83E04092CE}"/>
              </a:ext>
            </a:extLst>
          </p:cNvPr>
          <p:cNvSpPr/>
          <p:nvPr/>
        </p:nvSpPr>
        <p:spPr>
          <a:xfrm>
            <a:off x="414198" y="4529574"/>
            <a:ext cx="6030384" cy="2105434"/>
          </a:xfrm>
          <a:prstGeom prst="wedgeRoundRectCallout">
            <a:avLst>
              <a:gd name="adj1" fmla="val 18052"/>
              <a:gd name="adj2" fmla="val -48530"/>
              <a:gd name="adj3" fmla="val 16667"/>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8" name="図 67" descr="グラフ が含まれている画像&#10;&#10;自動的に生成された説明">
            <a:extLst>
              <a:ext uri="{FF2B5EF4-FFF2-40B4-BE49-F238E27FC236}">
                <a16:creationId xmlns:a16="http://schemas.microsoft.com/office/drawing/2014/main" id="{4134FD5E-8846-6520-E91C-266CC6F9C9CE}"/>
              </a:ext>
            </a:extLst>
          </p:cNvPr>
          <p:cNvPicPr>
            <a:picLocks noChangeAspect="1"/>
          </p:cNvPicPr>
          <p:nvPr/>
        </p:nvPicPr>
        <p:blipFill rotWithShape="1">
          <a:blip r:embed="rId9">
            <a:extLst>
              <a:ext uri="{28A0092B-C50C-407E-A947-70E740481C1C}">
                <a14:useLocalDpi xmlns:a14="http://schemas.microsoft.com/office/drawing/2010/main" val="0"/>
              </a:ext>
            </a:extLst>
          </a:blip>
          <a:srcRect l="10057" b="73928"/>
          <a:stretch/>
        </p:blipFill>
        <p:spPr>
          <a:xfrm>
            <a:off x="544286" y="5105013"/>
            <a:ext cx="1439470" cy="1348667"/>
          </a:xfrm>
          <a:prstGeom prst="rect">
            <a:avLst/>
          </a:prstGeom>
        </p:spPr>
      </p:pic>
      <p:pic>
        <p:nvPicPr>
          <p:cNvPr id="71" name="図 70" descr="グラフ が含まれている画像&#10;&#10;自動的に生成された説明">
            <a:extLst>
              <a:ext uri="{FF2B5EF4-FFF2-40B4-BE49-F238E27FC236}">
                <a16:creationId xmlns:a16="http://schemas.microsoft.com/office/drawing/2014/main" id="{CA916351-1A81-CB50-0D21-8E2081AAABB4}"/>
              </a:ext>
            </a:extLst>
          </p:cNvPr>
          <p:cNvPicPr>
            <a:picLocks noChangeAspect="1"/>
          </p:cNvPicPr>
          <p:nvPr/>
        </p:nvPicPr>
        <p:blipFill rotWithShape="1">
          <a:blip r:embed="rId9">
            <a:extLst>
              <a:ext uri="{28A0092B-C50C-407E-A947-70E740481C1C}">
                <a14:useLocalDpi xmlns:a14="http://schemas.microsoft.com/office/drawing/2010/main" val="0"/>
              </a:ext>
            </a:extLst>
          </a:blip>
          <a:srcRect l="13448" t="38043" b="36821"/>
          <a:stretch/>
        </p:blipFill>
        <p:spPr>
          <a:xfrm>
            <a:off x="2683165" y="5158607"/>
            <a:ext cx="1385204" cy="1300253"/>
          </a:xfrm>
          <a:prstGeom prst="rect">
            <a:avLst/>
          </a:prstGeom>
        </p:spPr>
      </p:pic>
      <p:pic>
        <p:nvPicPr>
          <p:cNvPr id="73" name="図 72" descr="グラフ が含まれている画像&#10;&#10;自動的に生成された説明">
            <a:extLst>
              <a:ext uri="{FF2B5EF4-FFF2-40B4-BE49-F238E27FC236}">
                <a16:creationId xmlns:a16="http://schemas.microsoft.com/office/drawing/2014/main" id="{5E2CE6EC-8C08-F955-B063-05A11A89D953}"/>
              </a:ext>
            </a:extLst>
          </p:cNvPr>
          <p:cNvPicPr>
            <a:picLocks noChangeAspect="1"/>
          </p:cNvPicPr>
          <p:nvPr/>
        </p:nvPicPr>
        <p:blipFill rotWithShape="1">
          <a:blip r:embed="rId9">
            <a:extLst>
              <a:ext uri="{28A0092B-C50C-407E-A947-70E740481C1C}">
                <a14:useLocalDpi xmlns:a14="http://schemas.microsoft.com/office/drawing/2010/main" val="0"/>
              </a:ext>
            </a:extLst>
          </a:blip>
          <a:srcRect l="10177" t="74456"/>
          <a:stretch/>
        </p:blipFill>
        <p:spPr>
          <a:xfrm>
            <a:off x="4767778" y="5148073"/>
            <a:ext cx="1437541" cy="1321319"/>
          </a:xfrm>
          <a:prstGeom prst="rect">
            <a:avLst/>
          </a:prstGeom>
        </p:spPr>
      </p:pic>
      <mc:AlternateContent xmlns:mc="http://schemas.openxmlformats.org/markup-compatibility/2006" xmlns:a14="http://schemas.microsoft.com/office/drawing/2010/main">
        <mc:Choice Requires="a14">
          <p:sp>
            <p:nvSpPr>
              <p:cNvPr id="74" name="テキスト ボックス 73">
                <a:extLst>
                  <a:ext uri="{FF2B5EF4-FFF2-40B4-BE49-F238E27FC236}">
                    <a16:creationId xmlns:a16="http://schemas.microsoft.com/office/drawing/2014/main" id="{B9672B1D-E3D4-D3F0-10DF-AB492F27F46A}"/>
                  </a:ext>
                </a:extLst>
              </p:cNvPr>
              <p:cNvSpPr txBox="1"/>
              <p:nvPr/>
            </p:nvSpPr>
            <p:spPr>
              <a:xfrm>
                <a:off x="440459" y="4603991"/>
                <a:ext cx="2931187" cy="461665"/>
              </a:xfrm>
              <a:prstGeom prst="rect">
                <a:avLst/>
              </a:prstGeom>
              <a:noFill/>
            </p:spPr>
            <p:txBody>
              <a:bodyPr wrap="none" rtlCol="0">
                <a:spAutoFit/>
              </a:bodyPr>
              <a:lstStyle/>
              <a:p>
                <a:r>
                  <a:rPr lang="en-US" altLang="ja-JP" sz="2400" dirty="0"/>
                  <a:t>f</a:t>
                </a:r>
                <a:r>
                  <a:rPr kumimoji="1" lang="en-US" altLang="ja-JP" sz="2400" dirty="0"/>
                  <a:t>or </a:t>
                </a:r>
                <a14:m>
                  <m:oMath xmlns:m="http://schemas.openxmlformats.org/officeDocument/2006/math">
                    <m:sSub>
                      <m:sSubPr>
                        <m:ctrlPr>
                          <a:rPr kumimoji="1" lang="en-US" altLang="ja-JP" sz="2400" b="0" i="1" smtClean="0">
                            <a:latin typeface="Cambria Math" panose="02040503050406030204" pitchFamily="18" charset="0"/>
                          </a:rPr>
                        </m:ctrlPr>
                      </m:sSubPr>
                      <m:e>
                        <m:r>
                          <a:rPr kumimoji="1" lang="en-US" altLang="ja-JP" sz="2400" b="0" i="1" smtClean="0">
                            <a:latin typeface="Cambria Math" panose="02040503050406030204" pitchFamily="18" charset="0"/>
                          </a:rPr>
                          <m:t>𝜆</m:t>
                        </m:r>
                      </m:e>
                      <m:sub>
                        <m:r>
                          <a:rPr kumimoji="1" lang="en-US" altLang="ja-JP" sz="2400" b="0" i="1" smtClean="0">
                            <a:latin typeface="Cambria Math" panose="02040503050406030204" pitchFamily="18" charset="0"/>
                          </a:rPr>
                          <m:t>1</m:t>
                        </m:r>
                      </m:sub>
                    </m:sSub>
                    <m:r>
                      <a:rPr kumimoji="1" lang="en-US" altLang="ja-JP" sz="2400" b="0" i="1" smtClean="0">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𝜆</m:t>
                        </m:r>
                      </m:e>
                      <m:sub>
                        <m:r>
                          <a:rPr lang="en-US" altLang="ja-JP" sz="2400" b="0" i="1" smtClean="0">
                            <a:latin typeface="Cambria Math" panose="02040503050406030204" pitchFamily="18" charset="0"/>
                          </a:rPr>
                          <m:t>2</m:t>
                        </m:r>
                      </m:sub>
                    </m:sSub>
                    <m:r>
                      <a:rPr lang="en-US" altLang="ja-JP" sz="2400" b="0" i="0" smtClean="0">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𝜆</m:t>
                        </m:r>
                      </m:e>
                      <m:sub>
                        <m:r>
                          <a:rPr lang="en-US" altLang="ja-JP" sz="2400" b="0" i="1" smtClean="0">
                            <a:latin typeface="Cambria Math" panose="02040503050406030204" pitchFamily="18" charset="0"/>
                          </a:rPr>
                          <m:t>3</m:t>
                        </m:r>
                      </m:sub>
                    </m:sSub>
                    <m:r>
                      <a:rPr lang="en-US" altLang="ja-JP" sz="2400" b="0" i="1" smtClean="0">
                        <a:latin typeface="Cambria Math" panose="02040503050406030204" pitchFamily="18" charset="0"/>
                      </a:rPr>
                      <m:t>=0</m:t>
                    </m:r>
                  </m:oMath>
                </a14:m>
                <a:endParaRPr kumimoji="1" lang="ja-JP" altLang="en-US" sz="2400" dirty="0"/>
              </a:p>
            </p:txBody>
          </p:sp>
        </mc:Choice>
        <mc:Fallback xmlns="">
          <p:sp>
            <p:nvSpPr>
              <p:cNvPr id="74" name="テキスト ボックス 73">
                <a:extLst>
                  <a:ext uri="{FF2B5EF4-FFF2-40B4-BE49-F238E27FC236}">
                    <a16:creationId xmlns:a16="http://schemas.microsoft.com/office/drawing/2014/main" id="{B9672B1D-E3D4-D3F0-10DF-AB492F27F46A}"/>
                  </a:ext>
                </a:extLst>
              </p:cNvPr>
              <p:cNvSpPr txBox="1">
                <a:spLocks noRot="1" noChangeAspect="1" noMove="1" noResize="1" noEditPoints="1" noAdjustHandles="1" noChangeArrowheads="1" noChangeShapeType="1" noTextEdit="1"/>
              </p:cNvSpPr>
              <p:nvPr/>
            </p:nvSpPr>
            <p:spPr>
              <a:xfrm>
                <a:off x="440459" y="4603991"/>
                <a:ext cx="2931187" cy="461665"/>
              </a:xfrm>
              <a:prstGeom prst="rect">
                <a:avLst/>
              </a:prstGeom>
              <a:blipFill>
                <a:blip r:embed="rId10"/>
                <a:stretch>
                  <a:fillRect l="-3119" t="-10526" b="-28947"/>
                </a:stretch>
              </a:blipFill>
            </p:spPr>
            <p:txBody>
              <a:bodyPr/>
              <a:lstStyle/>
              <a:p>
                <a:r>
                  <a:rPr lang="ja-JP" altLang="en-US">
                    <a:noFill/>
                  </a:rPr>
                  <a:t> </a:t>
                </a:r>
              </a:p>
            </p:txBody>
          </p:sp>
        </mc:Fallback>
      </mc:AlternateContent>
      <p:sp>
        <p:nvSpPr>
          <p:cNvPr id="79" name="テキスト ボックス 78">
            <a:extLst>
              <a:ext uri="{FF2B5EF4-FFF2-40B4-BE49-F238E27FC236}">
                <a16:creationId xmlns:a16="http://schemas.microsoft.com/office/drawing/2014/main" id="{5077F6FE-DE0D-72F1-76B1-BDF7A57A0601}"/>
              </a:ext>
            </a:extLst>
          </p:cNvPr>
          <p:cNvSpPr txBox="1"/>
          <p:nvPr/>
        </p:nvSpPr>
        <p:spPr>
          <a:xfrm>
            <a:off x="2036744" y="5394625"/>
            <a:ext cx="593432" cy="769441"/>
          </a:xfrm>
          <a:prstGeom prst="rect">
            <a:avLst/>
          </a:prstGeom>
          <a:noFill/>
        </p:spPr>
        <p:txBody>
          <a:bodyPr wrap="none" rtlCol="0">
            <a:spAutoFit/>
          </a:bodyPr>
          <a:lstStyle/>
          <a:p>
            <a:r>
              <a:rPr kumimoji="1" lang="en-US" altLang="ja-JP" sz="4400" dirty="0"/>
              <a:t>+</a:t>
            </a:r>
            <a:endParaRPr kumimoji="1" lang="ja-JP" altLang="en-US" sz="4400" dirty="0"/>
          </a:p>
        </p:txBody>
      </p:sp>
      <p:sp>
        <p:nvSpPr>
          <p:cNvPr id="81" name="テキスト ボックス 80">
            <a:extLst>
              <a:ext uri="{FF2B5EF4-FFF2-40B4-BE49-F238E27FC236}">
                <a16:creationId xmlns:a16="http://schemas.microsoft.com/office/drawing/2014/main" id="{58E095FF-D11B-6C02-E786-5D17C9F94C04}"/>
              </a:ext>
            </a:extLst>
          </p:cNvPr>
          <p:cNvSpPr txBox="1"/>
          <p:nvPr/>
        </p:nvSpPr>
        <p:spPr>
          <a:xfrm>
            <a:off x="4188240" y="5373160"/>
            <a:ext cx="579538"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endParaRPr kumimoji="1" lang="ja-JP" altLang="en-US"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767359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6FF43485-3FAD-7A93-F370-36F854660091}"/>
              </a:ext>
            </a:extLst>
          </p:cNvPr>
          <p:cNvSpPr txBox="1"/>
          <p:nvPr/>
        </p:nvSpPr>
        <p:spPr>
          <a:xfrm>
            <a:off x="420379" y="316137"/>
            <a:ext cx="12495521" cy="584775"/>
          </a:xfrm>
          <a:prstGeom prst="rect">
            <a:avLst/>
          </a:prstGeom>
          <a:noFill/>
        </p:spPr>
        <p:txBody>
          <a:bodyPr wrap="square" rtlCol="0">
            <a:spAutoFit/>
          </a:bodyPr>
          <a:lstStyle/>
          <a:p>
            <a:r>
              <a:rPr kumimoji="1" lang="en-US" altLang="ja-JP" sz="3200" dirty="0"/>
              <a:t>Comparison of cross sections in the U gauge and FD gauge</a:t>
            </a:r>
            <a:endParaRPr kumimoji="1" lang="ja-JP" altLang="en-US" sz="3200" dirty="0"/>
          </a:p>
        </p:txBody>
      </p:sp>
      <p:sp>
        <p:nvSpPr>
          <p:cNvPr id="6" name="テキスト ボックス 5">
            <a:extLst>
              <a:ext uri="{FF2B5EF4-FFF2-40B4-BE49-F238E27FC236}">
                <a16:creationId xmlns:a16="http://schemas.microsoft.com/office/drawing/2014/main" id="{BB2364BF-7BEF-DB01-1364-5F34367599E0}"/>
              </a:ext>
            </a:extLst>
          </p:cNvPr>
          <p:cNvSpPr txBox="1"/>
          <p:nvPr/>
        </p:nvSpPr>
        <p:spPr>
          <a:xfrm>
            <a:off x="-1" y="1037357"/>
            <a:ext cx="7241061" cy="4093428"/>
          </a:xfrm>
          <a:prstGeom prst="rect">
            <a:avLst/>
          </a:prstGeom>
          <a:noFill/>
        </p:spPr>
        <p:txBody>
          <a:bodyPr wrap="square" rtlCol="0">
            <a:spAutoFit/>
          </a:bodyPr>
          <a:lstStyle/>
          <a:p>
            <a:r>
              <a:rPr lang="ja-JP" altLang="en-US" sz="2000" dirty="0"/>
              <a:t>・</a:t>
            </a:r>
            <a:r>
              <a:rPr lang="en-US" altLang="ja-JP" sz="2000" b="1" u="sng" dirty="0"/>
              <a:t>The solid black line</a:t>
            </a:r>
            <a:r>
              <a:rPr lang="ja-JP" altLang="en-US" sz="2000" u="sng" dirty="0"/>
              <a:t> </a:t>
            </a:r>
            <a:r>
              <a:rPr lang="en-US" altLang="ja-JP" sz="2000" dirty="0"/>
              <a:t>is</a:t>
            </a:r>
            <a:r>
              <a:rPr lang="ja-JP" altLang="en-US" sz="2000" dirty="0"/>
              <a:t> </a:t>
            </a:r>
            <a:r>
              <a:rPr lang="en-US" altLang="ja-JP" sz="2000" dirty="0"/>
              <a:t>the physical observable</a:t>
            </a:r>
          </a:p>
          <a:p>
            <a:r>
              <a:rPr lang="en-US" altLang="ja-JP" sz="2000" dirty="0"/>
              <a:t>  (obtained by summing the amplitudes of all</a:t>
            </a:r>
          </a:p>
          <a:p>
            <a:r>
              <a:rPr lang="en-US" altLang="ja-JP" sz="2000" dirty="0"/>
              <a:t>   channels (</a:t>
            </a:r>
            <a:r>
              <a:rPr lang="en-US" altLang="ja-JP" sz="2000" dirty="0">
                <a:solidFill>
                  <a:schemeClr val="accent6">
                    <a:lumMod val="75000"/>
                  </a:schemeClr>
                </a:solidFill>
              </a:rPr>
              <a:t>s</a:t>
            </a:r>
            <a:r>
              <a:rPr lang="en-US" altLang="ja-JP" sz="2000" dirty="0"/>
              <a:t>, </a:t>
            </a:r>
            <a:r>
              <a:rPr lang="en-US" altLang="ja-JP" sz="2000" dirty="0">
                <a:solidFill>
                  <a:schemeClr val="accent1"/>
                </a:solidFill>
              </a:rPr>
              <a:t>t</a:t>
            </a:r>
            <a:r>
              <a:rPr lang="en-US" altLang="ja-JP" sz="2000" dirty="0"/>
              <a:t>,</a:t>
            </a:r>
            <a:r>
              <a:rPr lang="en-US" altLang="ja-JP" sz="2000" dirty="0">
                <a:solidFill>
                  <a:schemeClr val="accent1"/>
                </a:solidFill>
              </a:rPr>
              <a:t> </a:t>
            </a:r>
            <a:r>
              <a:rPr lang="en-US" altLang="ja-JP" sz="2000" dirty="0">
                <a:solidFill>
                  <a:srgbClr val="FF0000"/>
                </a:solidFill>
              </a:rPr>
              <a:t>u</a:t>
            </a:r>
            <a:r>
              <a:rPr lang="en-US" altLang="ja-JP" sz="2000" dirty="0"/>
              <a:t>,</a:t>
            </a:r>
            <a:r>
              <a:rPr lang="en-US" altLang="ja-JP" sz="2000" dirty="0">
                <a:solidFill>
                  <a:srgbClr val="FF0000"/>
                </a:solidFill>
              </a:rPr>
              <a:t> </a:t>
            </a:r>
            <a:r>
              <a:rPr lang="en-US" altLang="ja-JP" sz="2000" dirty="0">
                <a:solidFill>
                  <a:schemeClr val="accent4">
                    <a:lumMod val="75000"/>
                  </a:schemeClr>
                </a:solidFill>
              </a:rPr>
              <a:t>c</a:t>
            </a:r>
            <a:r>
              <a:rPr lang="en-US" altLang="ja-JP" sz="2000" dirty="0"/>
              <a:t>)</a:t>
            </a:r>
            <a:r>
              <a:rPr lang="en-US" altLang="ja-JP" sz="2000" dirty="0">
                <a:solidFill>
                  <a:srgbClr val="FF0000"/>
                </a:solidFill>
              </a:rPr>
              <a:t> </a:t>
            </a:r>
            <a:r>
              <a:rPr lang="en-US" altLang="ja-JP" sz="2000" dirty="0"/>
              <a:t>together and squaring</a:t>
            </a:r>
          </a:p>
          <a:p>
            <a:r>
              <a:rPr lang="en-US" altLang="ja-JP" sz="2000" dirty="0"/>
              <a:t>   them.)</a:t>
            </a:r>
          </a:p>
          <a:p>
            <a:r>
              <a:rPr lang="ja-JP" altLang="en-US" sz="2000" dirty="0"/>
              <a:t>・</a:t>
            </a:r>
            <a:r>
              <a:rPr lang="en-US" altLang="ja-JP" sz="2000" u="sng" dirty="0"/>
              <a:t>Dotted lines</a:t>
            </a:r>
            <a:r>
              <a:rPr lang="en-US" altLang="ja-JP" sz="2000" dirty="0"/>
              <a:t> (U gauge) and </a:t>
            </a:r>
            <a:r>
              <a:rPr lang="en-US" altLang="ja-JP" sz="2000" u="sng" dirty="0"/>
              <a:t>dashed lines</a:t>
            </a:r>
            <a:r>
              <a:rPr lang="en-US" altLang="ja-JP" sz="2000" dirty="0"/>
              <a:t> (FD</a:t>
            </a:r>
          </a:p>
          <a:p>
            <a:r>
              <a:rPr lang="en-US" altLang="ja-JP" sz="2000" dirty="0"/>
              <a:t>   gauge) are non-physical quantities (obtained by</a:t>
            </a:r>
          </a:p>
          <a:p>
            <a:r>
              <a:rPr lang="en-US" altLang="ja-JP" sz="2000" dirty="0"/>
              <a:t>   squaring the individual amplitudes </a:t>
            </a:r>
            <a:r>
              <a:rPr lang="en-US" altLang="ja-JP" sz="2000" dirty="0">
                <a:solidFill>
                  <a:schemeClr val="accent6">
                    <a:lumMod val="75000"/>
                  </a:schemeClr>
                </a:solidFill>
              </a:rPr>
              <a:t>s</a:t>
            </a:r>
            <a:r>
              <a:rPr lang="en-US" altLang="ja-JP" sz="2000" dirty="0"/>
              <a:t>, </a:t>
            </a:r>
            <a:r>
              <a:rPr lang="en-US" altLang="ja-JP" sz="2000" dirty="0">
                <a:solidFill>
                  <a:schemeClr val="accent1"/>
                </a:solidFill>
              </a:rPr>
              <a:t>t</a:t>
            </a:r>
            <a:r>
              <a:rPr lang="en-US" altLang="ja-JP" sz="2000" dirty="0"/>
              <a:t>,</a:t>
            </a:r>
            <a:r>
              <a:rPr lang="en-US" altLang="ja-JP" sz="2000" dirty="0">
                <a:solidFill>
                  <a:schemeClr val="accent1"/>
                </a:solidFill>
              </a:rPr>
              <a:t> </a:t>
            </a:r>
            <a:r>
              <a:rPr lang="en-US" altLang="ja-JP" sz="2000" dirty="0">
                <a:solidFill>
                  <a:srgbClr val="FF0000"/>
                </a:solidFill>
              </a:rPr>
              <a:t>u</a:t>
            </a:r>
            <a:r>
              <a:rPr lang="en-US" altLang="ja-JP" sz="2000" dirty="0"/>
              <a:t>,</a:t>
            </a:r>
            <a:r>
              <a:rPr lang="en-US" altLang="ja-JP" sz="2000" dirty="0">
                <a:solidFill>
                  <a:srgbClr val="FF0000"/>
                </a:solidFill>
              </a:rPr>
              <a:t> </a:t>
            </a:r>
            <a:r>
              <a:rPr lang="en-US" altLang="ja-JP" sz="2000" dirty="0">
                <a:solidFill>
                  <a:schemeClr val="accent4">
                    <a:lumMod val="75000"/>
                  </a:schemeClr>
                </a:solidFill>
              </a:rPr>
              <a:t>c</a:t>
            </a:r>
            <a:r>
              <a:rPr lang="en-US" altLang="ja-JP" sz="2000" dirty="0"/>
              <a:t>).</a:t>
            </a:r>
          </a:p>
          <a:p>
            <a:r>
              <a:rPr lang="ja-JP" altLang="en-US" sz="2000" dirty="0"/>
              <a:t>・</a:t>
            </a:r>
            <a:r>
              <a:rPr lang="en-US" altLang="ja-JP" sz="2000" dirty="0"/>
              <a:t>Whichever one is chosen, the physical cross</a:t>
            </a:r>
          </a:p>
          <a:p>
            <a:r>
              <a:rPr lang="en-US" altLang="ja-JP" sz="2000" dirty="0"/>
              <a:t>    section (</a:t>
            </a:r>
            <a:r>
              <a:rPr lang="en-US" altLang="ja-JP" sz="2000" b="1" u="sng" dirty="0"/>
              <a:t>solid black</a:t>
            </a:r>
            <a:r>
              <a:rPr lang="en-US" altLang="ja-JP" sz="2000" dirty="0"/>
              <a:t>) remains the same as</a:t>
            </a:r>
          </a:p>
          <a:p>
            <a:r>
              <a:rPr lang="en-US" altLang="ja-JP" sz="2000" dirty="0"/>
              <a:t>    expected.</a:t>
            </a:r>
          </a:p>
          <a:p>
            <a:r>
              <a:rPr lang="en-US" altLang="ja-JP" sz="2000" dirty="0"/>
              <a:t>     </a:t>
            </a:r>
            <a:r>
              <a:rPr lang="ja-JP" altLang="en-US" sz="2000" dirty="0"/>
              <a:t>→</a:t>
            </a:r>
            <a:r>
              <a:rPr lang="en-US" altLang="ja-JP" sz="2000" dirty="0"/>
              <a:t>That is, Gauge invariant.</a:t>
            </a:r>
          </a:p>
          <a:p>
            <a:r>
              <a:rPr lang="ja-JP" altLang="en-US" sz="2000" dirty="0"/>
              <a:t>・</a:t>
            </a:r>
            <a:r>
              <a:rPr lang="en-US" altLang="ja-JP" sz="2000" dirty="0"/>
              <a:t>However, the contribution from each amplitude</a:t>
            </a:r>
          </a:p>
          <a:p>
            <a:r>
              <a:rPr lang="en-US" altLang="ja-JP" sz="2000" dirty="0"/>
              <a:t>    is quite different between the gauges!</a:t>
            </a:r>
          </a:p>
        </p:txBody>
      </p:sp>
      <p:pic>
        <p:nvPicPr>
          <p:cNvPr id="3" name="図 2" descr="グラフ, 折れ線グラフ&#10;&#10;自動的に生成された説明">
            <a:extLst>
              <a:ext uri="{FF2B5EF4-FFF2-40B4-BE49-F238E27FC236}">
                <a16:creationId xmlns:a16="http://schemas.microsoft.com/office/drawing/2014/main" id="{E2C843A9-8306-3BDB-7010-ED000A681CDD}"/>
              </a:ext>
            </a:extLst>
          </p:cNvPr>
          <p:cNvPicPr>
            <a:picLocks noChangeAspect="1"/>
          </p:cNvPicPr>
          <p:nvPr/>
        </p:nvPicPr>
        <p:blipFill rotWithShape="1">
          <a:blip r:embed="rId3">
            <a:extLst>
              <a:ext uri="{28A0092B-C50C-407E-A947-70E740481C1C}">
                <a14:useLocalDpi xmlns:a14="http://schemas.microsoft.com/office/drawing/2010/main" val="0"/>
              </a:ext>
            </a:extLst>
          </a:blip>
          <a:srcRect t="5809"/>
          <a:stretch/>
        </p:blipFill>
        <p:spPr>
          <a:xfrm>
            <a:off x="6286757" y="1310247"/>
            <a:ext cx="5675621" cy="4849538"/>
          </a:xfrm>
          <a:prstGeom prst="rect">
            <a:avLst/>
          </a:prstGeom>
        </p:spPr>
      </p:pic>
      <p:sp>
        <p:nvSpPr>
          <p:cNvPr id="2" name="スライド番号プレースホルダー 1">
            <a:extLst>
              <a:ext uri="{FF2B5EF4-FFF2-40B4-BE49-F238E27FC236}">
                <a16:creationId xmlns:a16="http://schemas.microsoft.com/office/drawing/2014/main" id="{1838DD38-D793-3629-171A-3CA30CBAFBAC}"/>
              </a:ext>
            </a:extLst>
          </p:cNvPr>
          <p:cNvSpPr>
            <a:spLocks noGrp="1"/>
          </p:cNvSpPr>
          <p:nvPr>
            <p:ph type="sldNum" sz="quarter" idx="12"/>
          </p:nvPr>
        </p:nvSpPr>
        <p:spPr/>
        <p:txBody>
          <a:bodyPr/>
          <a:lstStyle/>
          <a:p>
            <a:fld id="{F8F52FE0-6616-45C7-83D9-29C16FACE08E}" type="slidenum">
              <a:rPr kumimoji="1" lang="ja-JP" altLang="en-US" smtClean="0"/>
              <a:t>41</a:t>
            </a:fld>
            <a:endParaRPr kumimoji="1" lang="ja-JP" altLang="en-US"/>
          </a:p>
        </p:txBody>
      </p:sp>
      <p:pic>
        <p:nvPicPr>
          <p:cNvPr id="4" name="図 3">
            <a:extLst>
              <a:ext uri="{FF2B5EF4-FFF2-40B4-BE49-F238E27FC236}">
                <a16:creationId xmlns:a16="http://schemas.microsoft.com/office/drawing/2014/main" id="{67E2E724-D3B5-A4F6-1E36-B94A86083DC6}"/>
              </a:ext>
            </a:extLst>
          </p:cNvPr>
          <p:cNvPicPr>
            <a:picLocks noChangeAspect="1"/>
          </p:cNvPicPr>
          <p:nvPr/>
        </p:nvPicPr>
        <p:blipFill rotWithShape="1">
          <a:blip r:embed="rId4"/>
          <a:srcRect l="26143" t="20598" r="2098" b="28561"/>
          <a:stretch/>
        </p:blipFill>
        <p:spPr>
          <a:xfrm>
            <a:off x="420379" y="5228555"/>
            <a:ext cx="5866378" cy="1274633"/>
          </a:xfrm>
          <a:prstGeom prst="rect">
            <a:avLst/>
          </a:prstGeom>
        </p:spPr>
      </p:pic>
      <p:sp>
        <p:nvSpPr>
          <p:cNvPr id="8" name="テキスト ボックス 7">
            <a:extLst>
              <a:ext uri="{FF2B5EF4-FFF2-40B4-BE49-F238E27FC236}">
                <a16:creationId xmlns:a16="http://schemas.microsoft.com/office/drawing/2014/main" id="{C5FEC7C0-A446-D34D-BD11-BE309E551007}"/>
              </a:ext>
            </a:extLst>
          </p:cNvPr>
          <p:cNvSpPr txBox="1"/>
          <p:nvPr/>
        </p:nvSpPr>
        <p:spPr>
          <a:xfrm>
            <a:off x="847319" y="6338857"/>
            <a:ext cx="6488482" cy="400110"/>
          </a:xfrm>
          <a:prstGeom prst="rect">
            <a:avLst/>
          </a:prstGeom>
          <a:noFill/>
        </p:spPr>
        <p:txBody>
          <a:bodyPr wrap="square">
            <a:spAutoFit/>
          </a:bodyPr>
          <a:lstStyle/>
          <a:p>
            <a:r>
              <a:rPr kumimoji="1" lang="en-US" altLang="ja-JP" sz="2000" b="0" i="0" u="none" strike="noStrike" kern="1200" cap="none" spc="0" normalizeH="0" baseline="0" noProof="0" dirty="0">
                <a:ln>
                  <a:noFill/>
                </a:ln>
                <a:solidFill>
                  <a:srgbClr val="70AD47">
                    <a:lumMod val="75000"/>
                  </a:srgbClr>
                </a:solidFill>
                <a:effectLst/>
                <a:uLnTx/>
                <a:uFillTx/>
                <a:latin typeface="游ゴシック" panose="020F0502020204030204"/>
                <a:ea typeface="游ゴシック" panose="020B0400000000000000" pitchFamily="50" charset="-128"/>
                <a:cs typeface="+mn-cs"/>
              </a:rPr>
              <a:t>s</a:t>
            </a:r>
            <a:r>
              <a:rPr lang="en-US" altLang="ja-JP" sz="2000" dirty="0">
                <a:solidFill>
                  <a:prstClr val="black"/>
                </a:solidFill>
                <a:latin typeface="游ゴシック" panose="020F0502020204030204"/>
                <a:ea typeface="游ゴシック" panose="020B0400000000000000" pitchFamily="50" charset="-128"/>
              </a:rPr>
              <a:t>                   </a:t>
            </a: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2000" b="0" i="0" u="none" strike="noStrike" kern="1200" cap="none" spc="0" normalizeH="0" baseline="0" noProof="0" dirty="0">
                <a:ln>
                  <a:noFill/>
                </a:ln>
                <a:solidFill>
                  <a:srgbClr val="4472C4"/>
                </a:solidFill>
                <a:effectLst/>
                <a:uLnTx/>
                <a:uFillTx/>
                <a:latin typeface="游ゴシック" panose="020F0502020204030204"/>
                <a:ea typeface="游ゴシック" panose="020B0400000000000000" pitchFamily="50" charset="-128"/>
                <a:cs typeface="+mn-cs"/>
              </a:rPr>
              <a:t>t</a:t>
            </a:r>
            <a:r>
              <a:rPr lang="en-US" altLang="ja-JP" sz="2000" dirty="0">
                <a:solidFill>
                  <a:prstClr val="black"/>
                </a:solidFill>
                <a:latin typeface="游ゴシック" panose="020F0502020204030204"/>
                <a:ea typeface="游ゴシック" panose="020B0400000000000000" pitchFamily="50" charset="-128"/>
              </a:rPr>
              <a:t>                     </a:t>
            </a:r>
            <a:r>
              <a:rPr kumimoji="1" lang="en-US" altLang="ja-JP" sz="20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u</a:t>
            </a:r>
            <a:r>
              <a:rPr lang="en-US" altLang="ja-JP" sz="2000" dirty="0">
                <a:solidFill>
                  <a:prstClr val="black"/>
                </a:solidFill>
                <a:latin typeface="游ゴシック" panose="020F0502020204030204"/>
                <a:ea typeface="游ゴシック" panose="020B0400000000000000" pitchFamily="50" charset="-128"/>
              </a:rPr>
              <a:t>                  </a:t>
            </a:r>
            <a:r>
              <a:rPr kumimoji="1" lang="en-US" altLang="ja-JP" sz="2000" b="0"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 </a:t>
            </a:r>
            <a:r>
              <a:rPr kumimoji="1" lang="en-US" altLang="ja-JP" sz="2000" b="0" i="0" u="none" strike="noStrike" kern="1200" cap="none" spc="0" normalizeH="0" baseline="0" noProof="0" dirty="0">
                <a:ln>
                  <a:noFill/>
                </a:ln>
                <a:solidFill>
                  <a:srgbClr val="FFC000">
                    <a:lumMod val="75000"/>
                  </a:srgbClr>
                </a:solidFill>
                <a:effectLst/>
                <a:uLnTx/>
                <a:uFillTx/>
                <a:latin typeface="游ゴシック" panose="020F0502020204030204"/>
                <a:ea typeface="游ゴシック" panose="020B0400000000000000" pitchFamily="50" charset="-128"/>
                <a:cs typeface="+mn-cs"/>
              </a:rPr>
              <a:t>c</a:t>
            </a:r>
            <a:endParaRPr lang="ja-JP" altLang="en-US" dirty="0"/>
          </a:p>
        </p:txBody>
      </p:sp>
    </p:spTree>
    <p:extLst>
      <p:ext uri="{BB962C8B-B14F-4D97-AF65-F5344CB8AC3E}">
        <p14:creationId xmlns:p14="http://schemas.microsoft.com/office/powerpoint/2010/main" val="20080964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6FF43485-3FAD-7A93-F370-36F854660091}"/>
                  </a:ext>
                </a:extLst>
              </p:cNvPr>
              <p:cNvSpPr txBox="1"/>
              <p:nvPr/>
            </p:nvSpPr>
            <p:spPr>
              <a:xfrm>
                <a:off x="1178494" y="246523"/>
                <a:ext cx="10055562" cy="646331"/>
              </a:xfrm>
              <a:prstGeom prst="rect">
                <a:avLst/>
              </a:prstGeom>
              <a:noFill/>
            </p:spPr>
            <p:txBody>
              <a:bodyPr wrap="square" rtlCol="0">
                <a:spAutoFit/>
              </a:bodyPr>
              <a:lstStyle/>
              <a:p>
                <a:r>
                  <a:rPr kumimoji="1" lang="en-US" altLang="ja-JP" sz="3600" dirty="0"/>
                  <a:t>Total cross section for </a:t>
                </a:r>
                <a14:m>
                  <m:oMath xmlns:m="http://schemas.openxmlformats.org/officeDocument/2006/math">
                    <m:sSub>
                      <m:sSubPr>
                        <m:ctrlPr>
                          <a:rPr kumimoji="1" lang="en-US" altLang="ja-JP" sz="3600" b="0" i="1" smtClean="0">
                            <a:latin typeface="Cambria Math" panose="02040503050406030204" pitchFamily="18" charset="0"/>
                          </a:rPr>
                        </m:ctrlPr>
                      </m:sSubPr>
                      <m:e>
                        <m:r>
                          <a:rPr kumimoji="1" lang="en-US" altLang="ja-JP" sz="3600" b="0" i="1" smtClean="0">
                            <a:latin typeface="Cambria Math" panose="02040503050406030204" pitchFamily="18" charset="0"/>
                          </a:rPr>
                          <m:t>𝜆</m:t>
                        </m:r>
                      </m:e>
                      <m:sub>
                        <m:r>
                          <a:rPr kumimoji="1" lang="en-US" altLang="ja-JP" sz="3600" b="0" i="1" smtClean="0">
                            <a:latin typeface="Cambria Math" panose="02040503050406030204" pitchFamily="18" charset="0"/>
                          </a:rPr>
                          <m:t>1</m:t>
                        </m:r>
                      </m:sub>
                    </m:sSub>
                    <m:r>
                      <a:rPr kumimoji="1" lang="en-US" altLang="ja-JP" sz="3600" b="0" i="1" smtClean="0">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𝜆</m:t>
                        </m:r>
                      </m:e>
                      <m:sub>
                        <m:r>
                          <a:rPr lang="en-US" altLang="ja-JP" sz="3600" b="0" i="1" smtClean="0">
                            <a:latin typeface="Cambria Math" panose="02040503050406030204" pitchFamily="18" charset="0"/>
                          </a:rPr>
                          <m:t>2</m:t>
                        </m:r>
                      </m:sub>
                    </m:sSub>
                    <m:r>
                      <a:rPr lang="en-US" altLang="ja-JP" sz="3600" b="0" i="0" smtClean="0">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𝜆</m:t>
                        </m:r>
                      </m:e>
                      <m:sub>
                        <m:r>
                          <a:rPr lang="en-US" altLang="ja-JP" sz="3600" b="0" i="1" smtClean="0">
                            <a:latin typeface="Cambria Math" panose="02040503050406030204" pitchFamily="18" charset="0"/>
                          </a:rPr>
                          <m:t>3</m:t>
                        </m:r>
                      </m:sub>
                    </m:sSub>
                    <m:r>
                      <a:rPr lang="en-US" altLang="ja-JP" sz="3600" b="0" i="1" smtClean="0">
                        <a:latin typeface="Cambria Math" panose="02040503050406030204" pitchFamily="18" charset="0"/>
                      </a:rPr>
                      <m:t>=0</m:t>
                    </m:r>
                  </m:oMath>
                </a14:m>
                <a:endParaRPr kumimoji="1" lang="ja-JP" altLang="en-US" sz="3600" dirty="0"/>
              </a:p>
            </p:txBody>
          </p:sp>
        </mc:Choice>
        <mc:Fallback xmlns="">
          <p:sp>
            <p:nvSpPr>
              <p:cNvPr id="5" name="テキスト ボックス 4">
                <a:extLst>
                  <a:ext uri="{FF2B5EF4-FFF2-40B4-BE49-F238E27FC236}">
                    <a16:creationId xmlns:a16="http://schemas.microsoft.com/office/drawing/2014/main" id="{6FF43485-3FAD-7A93-F370-36F854660091}"/>
                  </a:ext>
                </a:extLst>
              </p:cNvPr>
              <p:cNvSpPr txBox="1">
                <a:spLocks noRot="1" noChangeAspect="1" noMove="1" noResize="1" noEditPoints="1" noAdjustHandles="1" noChangeArrowheads="1" noChangeShapeType="1" noTextEdit="1"/>
              </p:cNvSpPr>
              <p:nvPr/>
            </p:nvSpPr>
            <p:spPr>
              <a:xfrm>
                <a:off x="1178494" y="246523"/>
                <a:ext cx="10055562" cy="646331"/>
              </a:xfrm>
              <a:prstGeom prst="rect">
                <a:avLst/>
              </a:prstGeom>
              <a:blipFill>
                <a:blip r:embed="rId3"/>
                <a:stretch>
                  <a:fillRect l="-1818" t="-14151" b="-34906"/>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BB2364BF-7BEF-DB01-1364-5F34367599E0}"/>
              </a:ext>
            </a:extLst>
          </p:cNvPr>
          <p:cNvSpPr txBox="1"/>
          <p:nvPr/>
        </p:nvSpPr>
        <p:spPr>
          <a:xfrm>
            <a:off x="-31334" y="1166842"/>
            <a:ext cx="5712352" cy="5170646"/>
          </a:xfrm>
          <a:prstGeom prst="rect">
            <a:avLst/>
          </a:prstGeom>
          <a:noFill/>
        </p:spPr>
        <p:txBody>
          <a:bodyPr wrap="square" rtlCol="0">
            <a:spAutoFit/>
          </a:bodyPr>
          <a:lstStyle/>
          <a:p>
            <a:r>
              <a:rPr lang="ja-JP" altLang="en-US" sz="2400" dirty="0"/>
              <a:t>・</a:t>
            </a:r>
            <a:r>
              <a:rPr lang="en-US" altLang="ja-JP" sz="2400" dirty="0"/>
              <a:t>U gauge : </a:t>
            </a:r>
          </a:p>
          <a:p>
            <a:r>
              <a:rPr lang="ja-JP" altLang="en-US" sz="2400" dirty="0"/>
              <a:t>　・</a:t>
            </a:r>
            <a:r>
              <a:rPr lang="en-US" altLang="ja-JP" sz="2400" dirty="0"/>
              <a:t>Each amplitude has energy growth.</a:t>
            </a:r>
          </a:p>
          <a:p>
            <a:r>
              <a:rPr lang="ja-JP" altLang="en-US" sz="2400" dirty="0"/>
              <a:t>　・</a:t>
            </a:r>
            <a:r>
              <a:rPr lang="en-US" altLang="ja-JP" sz="2400" dirty="0"/>
              <a:t>Large cancellation between</a:t>
            </a:r>
          </a:p>
          <a:p>
            <a:r>
              <a:rPr lang="en-US" altLang="ja-JP" sz="2400" dirty="0"/>
              <a:t>       the three amplitudes (</a:t>
            </a:r>
            <a:r>
              <a:rPr lang="en-US" altLang="ja-JP" sz="2400" dirty="0">
                <a:solidFill>
                  <a:schemeClr val="accent6">
                    <a:lumMod val="75000"/>
                  </a:schemeClr>
                </a:solidFill>
              </a:rPr>
              <a:t>s</a:t>
            </a:r>
            <a:r>
              <a:rPr lang="en-US" altLang="ja-JP" sz="2400" dirty="0"/>
              <a:t>, </a:t>
            </a:r>
            <a:r>
              <a:rPr lang="en-US" altLang="ja-JP" sz="2400" dirty="0">
                <a:solidFill>
                  <a:schemeClr val="accent1"/>
                </a:solidFill>
              </a:rPr>
              <a:t>t</a:t>
            </a:r>
            <a:r>
              <a:rPr lang="en-US" altLang="ja-JP" sz="2400" dirty="0"/>
              <a:t>,</a:t>
            </a:r>
            <a:r>
              <a:rPr lang="en-US" altLang="ja-JP" sz="2400" dirty="0">
                <a:solidFill>
                  <a:schemeClr val="accent1"/>
                </a:solidFill>
              </a:rPr>
              <a:t> </a:t>
            </a:r>
            <a:r>
              <a:rPr lang="en-US" altLang="ja-JP" sz="2400" dirty="0">
                <a:solidFill>
                  <a:srgbClr val="FF0000"/>
                </a:solidFill>
              </a:rPr>
              <a:t>u</a:t>
            </a:r>
            <a:r>
              <a:rPr lang="en-US" altLang="ja-JP" sz="2400" dirty="0"/>
              <a:t>) at</a:t>
            </a:r>
          </a:p>
          <a:p>
            <a:r>
              <a:rPr lang="en-US" altLang="ja-JP" sz="2400" dirty="0"/>
              <a:t>       high energies.</a:t>
            </a:r>
          </a:p>
          <a:p>
            <a:endParaRPr lang="en-US" altLang="ja-JP" sz="2400" dirty="0"/>
          </a:p>
          <a:p>
            <a:r>
              <a:rPr lang="ja-JP" altLang="en-US" sz="2400" dirty="0"/>
              <a:t>・</a:t>
            </a:r>
            <a:r>
              <a:rPr lang="en-US" altLang="ja-JP" sz="2400" dirty="0"/>
              <a:t> FD gauge :</a:t>
            </a:r>
          </a:p>
          <a:p>
            <a:r>
              <a:rPr lang="ja-JP" altLang="en-US" sz="2400" dirty="0"/>
              <a:t>　・</a:t>
            </a:r>
            <a:r>
              <a:rPr lang="en-US" altLang="ja-JP" sz="2400" dirty="0"/>
              <a:t>No such energy growth of each</a:t>
            </a:r>
          </a:p>
          <a:p>
            <a:r>
              <a:rPr lang="en-US" altLang="ja-JP" sz="2400" dirty="0"/>
              <a:t>       amplitude at all, i.e. no such gauge</a:t>
            </a:r>
          </a:p>
          <a:p>
            <a:r>
              <a:rPr lang="en-US" altLang="ja-JP" sz="2400" dirty="0"/>
              <a:t>       cancellation.</a:t>
            </a:r>
          </a:p>
          <a:p>
            <a:r>
              <a:rPr lang="ja-JP" altLang="en-US" sz="2400" dirty="0"/>
              <a:t>　・</a:t>
            </a:r>
            <a:r>
              <a:rPr lang="en-US" altLang="ja-JP" sz="2400" dirty="0"/>
              <a:t> </a:t>
            </a:r>
            <a:r>
              <a:rPr lang="en-US" altLang="ja-JP" sz="2400" dirty="0">
                <a:solidFill>
                  <a:srgbClr val="FF0000"/>
                </a:solidFill>
              </a:rPr>
              <a:t>u </a:t>
            </a:r>
            <a:r>
              <a:rPr lang="en-US" altLang="ja-JP" sz="2400" dirty="0"/>
              <a:t>and </a:t>
            </a:r>
            <a:r>
              <a:rPr lang="en-US" altLang="ja-JP" sz="2400" dirty="0">
                <a:solidFill>
                  <a:srgbClr val="0070C0"/>
                </a:solidFill>
              </a:rPr>
              <a:t>t</a:t>
            </a:r>
            <a:r>
              <a:rPr lang="en-US" altLang="ja-JP" sz="2400" dirty="0"/>
              <a:t> are the main contributors.</a:t>
            </a:r>
          </a:p>
          <a:p>
            <a:r>
              <a:rPr lang="ja-JP" altLang="en-US" sz="2400" dirty="0"/>
              <a:t>　・ </a:t>
            </a:r>
            <a:r>
              <a:rPr lang="en-US" altLang="ja-JP" sz="2400" dirty="0"/>
              <a:t>At higher energies, </a:t>
            </a:r>
            <a:r>
              <a:rPr lang="en-US" altLang="ja-JP" sz="2400" dirty="0">
                <a:solidFill>
                  <a:schemeClr val="accent6">
                    <a:lumMod val="75000"/>
                  </a:schemeClr>
                </a:solidFill>
              </a:rPr>
              <a:t>s</a:t>
            </a:r>
            <a:r>
              <a:rPr lang="en-US" altLang="ja-JP" sz="2400" dirty="0">
                <a:solidFill>
                  <a:schemeClr val="accent4">
                    <a:lumMod val="75000"/>
                  </a:schemeClr>
                </a:solidFill>
              </a:rPr>
              <a:t> </a:t>
            </a:r>
            <a:r>
              <a:rPr lang="en-US" altLang="ja-JP" sz="2400" dirty="0"/>
              <a:t>and </a:t>
            </a:r>
            <a:r>
              <a:rPr lang="en-US" altLang="ja-JP" sz="2400" dirty="0">
                <a:solidFill>
                  <a:schemeClr val="accent4">
                    <a:lumMod val="75000"/>
                  </a:schemeClr>
                </a:solidFill>
              </a:rPr>
              <a:t>c</a:t>
            </a:r>
            <a:endParaRPr lang="en-US" altLang="ja-JP" sz="2400" dirty="0">
              <a:solidFill>
                <a:schemeClr val="accent6">
                  <a:lumMod val="75000"/>
                </a:schemeClr>
              </a:solidFill>
            </a:endParaRPr>
          </a:p>
          <a:p>
            <a:r>
              <a:rPr lang="en-US" altLang="ja-JP" sz="2400" dirty="0">
                <a:solidFill>
                  <a:schemeClr val="accent6">
                    <a:lumMod val="75000"/>
                  </a:schemeClr>
                </a:solidFill>
              </a:rPr>
              <a:t>   </a:t>
            </a:r>
            <a:r>
              <a:rPr lang="en-US" altLang="ja-JP" sz="2400" dirty="0"/>
              <a:t>     become smaller.</a:t>
            </a:r>
            <a:r>
              <a:rPr lang="en-US" altLang="ja-JP" dirty="0"/>
              <a:t> </a:t>
            </a:r>
          </a:p>
          <a:p>
            <a:endParaRPr lang="en-US" altLang="ja-JP" dirty="0"/>
          </a:p>
        </p:txBody>
      </p:sp>
      <p:pic>
        <p:nvPicPr>
          <p:cNvPr id="3" name="図 2" descr="グラフ, 折れ線グラフ&#10;&#10;自動的に生成された説明">
            <a:extLst>
              <a:ext uri="{FF2B5EF4-FFF2-40B4-BE49-F238E27FC236}">
                <a16:creationId xmlns:a16="http://schemas.microsoft.com/office/drawing/2014/main" id="{E2C843A9-8306-3BDB-7010-ED000A681CDD}"/>
              </a:ext>
            </a:extLst>
          </p:cNvPr>
          <p:cNvPicPr>
            <a:picLocks noChangeAspect="1"/>
          </p:cNvPicPr>
          <p:nvPr/>
        </p:nvPicPr>
        <p:blipFill rotWithShape="1">
          <a:blip r:embed="rId4">
            <a:extLst>
              <a:ext uri="{28A0092B-C50C-407E-A947-70E740481C1C}">
                <a14:useLocalDpi xmlns:a14="http://schemas.microsoft.com/office/drawing/2010/main" val="0"/>
              </a:ext>
            </a:extLst>
          </a:blip>
          <a:srcRect t="5346"/>
          <a:stretch/>
        </p:blipFill>
        <p:spPr>
          <a:xfrm>
            <a:off x="5848276" y="892854"/>
            <a:ext cx="6343724" cy="5718623"/>
          </a:xfrm>
          <a:prstGeom prst="rect">
            <a:avLst/>
          </a:prstGeom>
        </p:spPr>
      </p:pic>
      <p:sp>
        <p:nvSpPr>
          <p:cNvPr id="2" name="スライド番号プレースホルダー 1">
            <a:extLst>
              <a:ext uri="{FF2B5EF4-FFF2-40B4-BE49-F238E27FC236}">
                <a16:creationId xmlns:a16="http://schemas.microsoft.com/office/drawing/2014/main" id="{3A09C10F-5AD0-00B4-49C9-AE5BB897A401}"/>
              </a:ext>
            </a:extLst>
          </p:cNvPr>
          <p:cNvSpPr>
            <a:spLocks noGrp="1"/>
          </p:cNvSpPr>
          <p:nvPr>
            <p:ph type="sldNum" sz="quarter" idx="12"/>
          </p:nvPr>
        </p:nvSpPr>
        <p:spPr/>
        <p:txBody>
          <a:bodyPr/>
          <a:lstStyle/>
          <a:p>
            <a:fld id="{F8F52FE0-6616-45C7-83D9-29C16FACE08E}" type="slidenum">
              <a:rPr kumimoji="1" lang="ja-JP" altLang="en-US" smtClean="0"/>
              <a:t>42</a:t>
            </a:fld>
            <a:endParaRPr kumimoji="1" lang="ja-JP" altLang="en-US"/>
          </a:p>
        </p:txBody>
      </p:sp>
      <p:sp>
        <p:nvSpPr>
          <p:cNvPr id="4" name="正方形/長方形 3">
            <a:extLst>
              <a:ext uri="{FF2B5EF4-FFF2-40B4-BE49-F238E27FC236}">
                <a16:creationId xmlns:a16="http://schemas.microsoft.com/office/drawing/2014/main" id="{B6EAD699-E8AF-786D-854E-CC1A9180CB6A}"/>
              </a:ext>
            </a:extLst>
          </p:cNvPr>
          <p:cNvSpPr/>
          <p:nvPr/>
        </p:nvSpPr>
        <p:spPr>
          <a:xfrm>
            <a:off x="97673" y="1166842"/>
            <a:ext cx="5583345" cy="191192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A186304A-4A4D-1087-B312-FD8B851A415C}"/>
              </a:ext>
            </a:extLst>
          </p:cNvPr>
          <p:cNvSpPr/>
          <p:nvPr/>
        </p:nvSpPr>
        <p:spPr>
          <a:xfrm>
            <a:off x="97673" y="3273449"/>
            <a:ext cx="5583344" cy="2869355"/>
          </a:xfrm>
          <a:prstGeom prst="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08916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10;&#10;自動的に生成された説明">
            <a:extLst>
              <a:ext uri="{FF2B5EF4-FFF2-40B4-BE49-F238E27FC236}">
                <a16:creationId xmlns:a16="http://schemas.microsoft.com/office/drawing/2014/main" id="{8BF71220-3E99-8CD8-BB27-1BD0C2169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270" y="624737"/>
            <a:ext cx="6202956" cy="5040259"/>
          </a:xfrm>
          <a:prstGeom prst="rect">
            <a:avLst/>
          </a:prstGeom>
        </p:spPr>
      </p:pic>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6F5495B7-D58C-2C77-BEB4-EFA0FA0C9C09}"/>
                  </a:ext>
                </a:extLst>
              </p:cNvPr>
              <p:cNvSpPr txBox="1"/>
              <p:nvPr/>
            </p:nvSpPr>
            <p:spPr>
              <a:xfrm>
                <a:off x="1491639" y="196755"/>
                <a:ext cx="11201402"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3600" dirty="0">
                    <a:solidFill>
                      <a:prstClr val="black"/>
                    </a:solidFill>
                    <a:latin typeface="游ゴシック" panose="020F0502020204030204"/>
                    <a:ea typeface="游ゴシック" panose="020B0400000000000000" pitchFamily="50" charset="-128"/>
                  </a:rPr>
                  <a:t>Angular Distribution</a:t>
                </a:r>
                <a:r>
                  <a:rPr kumimoji="1" lang="en-US" altLang="ja-JP"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3600" dirty="0"/>
                  <a:t>for </a:t>
                </a:r>
                <a14:m>
                  <m:oMath xmlns:m="http://schemas.openxmlformats.org/officeDocument/2006/math">
                    <m:sSub>
                      <m:sSubPr>
                        <m:ctrlPr>
                          <a:rPr kumimoji="1" lang="en-US" altLang="ja-JP" sz="3600" b="0" i="1" smtClean="0">
                            <a:latin typeface="Cambria Math" panose="02040503050406030204" pitchFamily="18" charset="0"/>
                          </a:rPr>
                        </m:ctrlPr>
                      </m:sSubPr>
                      <m:e>
                        <m:r>
                          <a:rPr kumimoji="1" lang="en-US" altLang="ja-JP" sz="3600" b="0" i="1" smtClean="0">
                            <a:latin typeface="Cambria Math" panose="02040503050406030204" pitchFamily="18" charset="0"/>
                          </a:rPr>
                          <m:t>𝜆</m:t>
                        </m:r>
                      </m:e>
                      <m:sub>
                        <m:r>
                          <a:rPr kumimoji="1" lang="en-US" altLang="ja-JP" sz="3600" b="0" i="1" smtClean="0">
                            <a:latin typeface="Cambria Math" panose="02040503050406030204" pitchFamily="18" charset="0"/>
                          </a:rPr>
                          <m:t>1</m:t>
                        </m:r>
                      </m:sub>
                    </m:sSub>
                    <m:r>
                      <a:rPr kumimoji="1" lang="en-US" altLang="ja-JP" sz="3600" b="0" i="1" smtClean="0">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𝜆</m:t>
                        </m:r>
                      </m:e>
                      <m:sub>
                        <m:r>
                          <a:rPr lang="en-US" altLang="ja-JP" sz="3600" b="0" i="1" smtClean="0">
                            <a:latin typeface="Cambria Math" panose="02040503050406030204" pitchFamily="18" charset="0"/>
                          </a:rPr>
                          <m:t>2</m:t>
                        </m:r>
                      </m:sub>
                    </m:sSub>
                    <m:r>
                      <a:rPr lang="en-US" altLang="ja-JP" sz="3600" b="0" i="0" smtClean="0">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𝜆</m:t>
                        </m:r>
                      </m:e>
                      <m:sub>
                        <m:r>
                          <a:rPr lang="en-US" altLang="ja-JP" sz="3600" b="0" i="1" smtClean="0">
                            <a:latin typeface="Cambria Math" panose="02040503050406030204" pitchFamily="18" charset="0"/>
                          </a:rPr>
                          <m:t>3</m:t>
                        </m:r>
                      </m:sub>
                    </m:sSub>
                    <m:r>
                      <a:rPr lang="en-US" altLang="ja-JP" sz="3600" b="0" i="1" smtClean="0">
                        <a:latin typeface="Cambria Math" panose="02040503050406030204" pitchFamily="18" charset="0"/>
                      </a:rPr>
                      <m:t>=0</m:t>
                    </m:r>
                  </m:oMath>
                </a14:m>
                <a:endPar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mc:Choice>
        <mc:Fallback xmlns="">
          <p:sp>
            <p:nvSpPr>
              <p:cNvPr id="5" name="テキスト ボックス 4">
                <a:extLst>
                  <a:ext uri="{FF2B5EF4-FFF2-40B4-BE49-F238E27FC236}">
                    <a16:creationId xmlns:a16="http://schemas.microsoft.com/office/drawing/2014/main" id="{6F5495B7-D58C-2C77-BEB4-EFA0FA0C9C09}"/>
                  </a:ext>
                </a:extLst>
              </p:cNvPr>
              <p:cNvSpPr txBox="1">
                <a:spLocks noRot="1" noChangeAspect="1" noMove="1" noResize="1" noEditPoints="1" noAdjustHandles="1" noChangeArrowheads="1" noChangeShapeType="1" noTextEdit="1"/>
              </p:cNvSpPr>
              <p:nvPr/>
            </p:nvSpPr>
            <p:spPr>
              <a:xfrm>
                <a:off x="1491639" y="196755"/>
                <a:ext cx="11201402" cy="646331"/>
              </a:xfrm>
              <a:prstGeom prst="rect">
                <a:avLst/>
              </a:prstGeom>
              <a:blipFill>
                <a:blip r:embed="rId4"/>
                <a:stretch>
                  <a:fillRect l="-1688" t="-14151" b="-3490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DFD0FEC6-7D13-1D4C-C194-222F996E7A46}"/>
                  </a:ext>
                </a:extLst>
              </p:cNvPr>
              <p:cNvSpPr txBox="1"/>
              <p:nvPr/>
            </p:nvSpPr>
            <p:spPr>
              <a:xfrm>
                <a:off x="12774" y="1176549"/>
                <a:ext cx="6005926" cy="4154984"/>
              </a:xfrm>
              <a:prstGeom prst="rect">
                <a:avLst/>
              </a:prstGeom>
              <a:noFill/>
            </p:spPr>
            <p:txBody>
              <a:bodyPr wrap="square">
                <a:spAutoFit/>
              </a:bodyPr>
              <a:lstStyle/>
              <a:p>
                <a:r>
                  <a:rPr lang="ja-JP" altLang="en-US" sz="2400" dirty="0"/>
                  <a:t>・</a:t>
                </a:r>
                <a:r>
                  <a:rPr lang="en-US" altLang="ja-JP" sz="2400" dirty="0"/>
                  <a:t>U gauge :</a:t>
                </a:r>
              </a:p>
              <a:p>
                <a:r>
                  <a:rPr lang="ja-JP" altLang="en-US" sz="2400" dirty="0"/>
                  <a:t>　・</a:t>
                </a:r>
                <a:r>
                  <a:rPr lang="en-US" altLang="ja-JP" sz="2400" dirty="0"/>
                  <a:t>No clue for the physical distribution </a:t>
                </a:r>
              </a:p>
              <a:p>
                <a:r>
                  <a:rPr lang="ja-JP" altLang="en-US" sz="2400" dirty="0"/>
                  <a:t>　　</a:t>
                </a:r>
                <a:r>
                  <a:rPr lang="en-US" altLang="ja-JP" sz="2400" dirty="0"/>
                  <a:t>from</a:t>
                </a:r>
                <a:r>
                  <a:rPr lang="ja-JP" altLang="en-US" sz="2400" dirty="0"/>
                  <a:t> </a:t>
                </a:r>
                <a:r>
                  <a:rPr lang="en-US" altLang="ja-JP" sz="2400" dirty="0"/>
                  <a:t>each contribution.</a:t>
                </a:r>
              </a:p>
              <a:p>
                <a:endParaRPr lang="en-US" altLang="ja-JP" sz="2400" dirty="0"/>
              </a:p>
              <a:p>
                <a:r>
                  <a:rPr lang="ja-JP" altLang="en-US" sz="2400" dirty="0"/>
                  <a:t>・</a:t>
                </a:r>
                <a:r>
                  <a:rPr lang="en-US" altLang="ja-JP" sz="2400" dirty="0"/>
                  <a:t>FD gauge : </a:t>
                </a:r>
              </a:p>
              <a:p>
                <a:r>
                  <a:rPr lang="ja-JP" altLang="en-US" sz="2400" dirty="0"/>
                  <a:t>　・</a:t>
                </a:r>
                <a:r>
                  <a:rPr lang="en-US" altLang="ja-JP" sz="2400" dirty="0"/>
                  <a:t>Clear indication to the physical</a:t>
                </a:r>
              </a:p>
              <a:p>
                <a:r>
                  <a:rPr lang="en-US" altLang="ja-JP" sz="2400" dirty="0"/>
                  <a:t>       distribution</a:t>
                </a:r>
                <a:r>
                  <a:rPr lang="ja-JP" altLang="en-US" sz="2400" dirty="0"/>
                  <a:t> </a:t>
                </a:r>
                <a:r>
                  <a:rPr lang="en-US" altLang="ja-JP" sz="2400" dirty="0"/>
                  <a:t>from each contribution.</a:t>
                </a:r>
              </a:p>
              <a:p>
                <a:r>
                  <a:rPr lang="ja-JP" altLang="en-US" sz="2400" dirty="0"/>
                  <a:t>　・</a:t>
                </a:r>
                <a:r>
                  <a:rPr lang="en-US" altLang="ja-JP" sz="2400" dirty="0"/>
                  <a:t>Forward scattering </a:t>
                </a:r>
                <a14:m>
                  <m:oMath xmlns:m="http://schemas.openxmlformats.org/officeDocument/2006/math">
                    <m:func>
                      <m:funcPr>
                        <m:ctrlPr>
                          <a:rPr lang="en-US" altLang="ja-JP" sz="2400" i="1" dirty="0" smtClean="0">
                            <a:latin typeface="Cambria Math" panose="02040503050406030204" pitchFamily="18" charset="0"/>
                          </a:rPr>
                        </m:ctrlPr>
                      </m:funcPr>
                      <m:fName>
                        <m:r>
                          <a:rPr lang="en-US" altLang="ja-JP" sz="2400" b="0" i="0" dirty="0" smtClean="0">
                            <a:latin typeface="Cambria Math" panose="02040503050406030204" pitchFamily="18" charset="0"/>
                          </a:rPr>
                          <m:t>(</m:t>
                        </m:r>
                        <m:r>
                          <m:rPr>
                            <m:sty m:val="p"/>
                          </m:rPr>
                          <a:rPr lang="en-US" altLang="ja-JP" sz="2400" dirty="0">
                            <a:latin typeface="Cambria Math" panose="02040503050406030204" pitchFamily="18" charset="0"/>
                          </a:rPr>
                          <m:t>cos</m:t>
                        </m:r>
                      </m:fName>
                      <m:e>
                        <m:r>
                          <a:rPr lang="ja-JP" altLang="en-US" sz="2400" i="1" dirty="0">
                            <a:latin typeface="Cambria Math" panose="02040503050406030204" pitchFamily="18" charset="0"/>
                          </a:rPr>
                          <m:t>𝜃</m:t>
                        </m:r>
                        <m:r>
                          <a:rPr lang="en-US" altLang="ja-JP" sz="2400" i="1" dirty="0">
                            <a:latin typeface="Cambria Math" panose="02040503050406030204" pitchFamily="18" charset="0"/>
                          </a:rPr>
                          <m:t>=1</m:t>
                        </m:r>
                        <m:r>
                          <a:rPr lang="en-US" altLang="ja-JP" sz="2400" b="0" i="1" dirty="0" smtClean="0">
                            <a:latin typeface="Cambria Math" panose="02040503050406030204" pitchFamily="18" charset="0"/>
                          </a:rPr>
                          <m:t>)</m:t>
                        </m:r>
                      </m:e>
                    </m:func>
                  </m:oMath>
                </a14:m>
                <a:r>
                  <a:rPr lang="en-US" altLang="ja-JP" sz="2400" dirty="0"/>
                  <a:t> </a:t>
                </a:r>
                <a:r>
                  <a:rPr lang="ja-JP" altLang="en-US" sz="2400" dirty="0"/>
                  <a:t>：</a:t>
                </a:r>
                <a:endParaRPr lang="en-US" altLang="ja-JP" sz="2400" dirty="0"/>
              </a:p>
              <a:p>
                <a:r>
                  <a:rPr lang="ja-JP" altLang="en-US" sz="2400" dirty="0">
                    <a:solidFill>
                      <a:srgbClr val="0070C0"/>
                    </a:solidFill>
                  </a:rPr>
                  <a:t>　　</a:t>
                </a:r>
                <a:r>
                  <a:rPr lang="en-US" altLang="ja-JP" sz="2400" dirty="0">
                    <a:solidFill>
                      <a:srgbClr val="0070C0"/>
                    </a:solidFill>
                  </a:rPr>
                  <a:t>t</a:t>
                </a:r>
                <a:r>
                  <a:rPr lang="en-US" altLang="ja-JP" sz="2400" dirty="0"/>
                  <a:t> is dominant.</a:t>
                </a:r>
              </a:p>
              <a:p>
                <a:r>
                  <a:rPr lang="en-US" altLang="ja-JP" sz="2400" dirty="0"/>
                  <a:t>   </a:t>
                </a:r>
                <a:r>
                  <a:rPr lang="ja-JP" altLang="en-US" sz="2400" dirty="0"/>
                  <a:t>・</a:t>
                </a:r>
                <a:r>
                  <a:rPr lang="en-US" altLang="ja-JP" sz="2400" dirty="0"/>
                  <a:t>Backward scattering </a:t>
                </a:r>
                <a14:m>
                  <m:oMath xmlns:m="http://schemas.openxmlformats.org/officeDocument/2006/math">
                    <m:r>
                      <a:rPr lang="en-US" altLang="ja-JP" sz="2400" b="0" i="0" dirty="0" smtClean="0">
                        <a:latin typeface="Cambria Math" panose="02040503050406030204" pitchFamily="18" charset="0"/>
                      </a:rPr>
                      <m:t>(</m:t>
                    </m:r>
                    <m:func>
                      <m:funcPr>
                        <m:ctrlPr>
                          <a:rPr lang="en-US" altLang="ja-JP" sz="2400" i="1" dirty="0">
                            <a:latin typeface="Cambria Math" panose="02040503050406030204" pitchFamily="18" charset="0"/>
                          </a:rPr>
                        </m:ctrlPr>
                      </m:funcPr>
                      <m:fName>
                        <m:r>
                          <m:rPr>
                            <m:sty m:val="p"/>
                          </m:rPr>
                          <a:rPr lang="en-US" altLang="ja-JP" sz="2400" dirty="0">
                            <a:latin typeface="Cambria Math" panose="02040503050406030204" pitchFamily="18" charset="0"/>
                          </a:rPr>
                          <m:t>cos</m:t>
                        </m:r>
                      </m:fName>
                      <m:e>
                        <m:r>
                          <a:rPr lang="ja-JP" altLang="en-US" sz="2400" i="1" dirty="0">
                            <a:latin typeface="Cambria Math" panose="02040503050406030204" pitchFamily="18" charset="0"/>
                          </a:rPr>
                          <m:t>𝜃</m:t>
                        </m:r>
                        <m:r>
                          <a:rPr lang="en-US" altLang="ja-JP" sz="2400" i="1" dirty="0">
                            <a:latin typeface="Cambria Math" panose="02040503050406030204" pitchFamily="18" charset="0"/>
                          </a:rPr>
                          <m:t>=−1</m:t>
                        </m:r>
                      </m:e>
                    </m:func>
                  </m:oMath>
                </a14:m>
                <a:r>
                  <a:rPr lang="en-US" altLang="ja-JP" sz="2400" dirty="0"/>
                  <a:t>)</a:t>
                </a:r>
                <a:r>
                  <a:rPr lang="ja-JP" altLang="en-US" sz="2400" dirty="0"/>
                  <a:t>：</a:t>
                </a:r>
                <a:endParaRPr lang="en-US" altLang="ja-JP" sz="2400" dirty="0"/>
              </a:p>
              <a:p>
                <a:r>
                  <a:rPr lang="ja-JP" altLang="en-US" sz="2400" dirty="0">
                    <a:solidFill>
                      <a:srgbClr val="FF0000"/>
                    </a:solidFill>
                  </a:rPr>
                  <a:t>　　</a:t>
                </a:r>
                <a:r>
                  <a:rPr lang="en-US" altLang="ja-JP" sz="2400" dirty="0">
                    <a:solidFill>
                      <a:srgbClr val="FF0000"/>
                    </a:solidFill>
                  </a:rPr>
                  <a:t>u</a:t>
                </a:r>
                <a:r>
                  <a:rPr lang="en-US" altLang="ja-JP" sz="2400" dirty="0"/>
                  <a:t> is dominant.</a:t>
                </a:r>
              </a:p>
            </p:txBody>
          </p:sp>
        </mc:Choice>
        <mc:Fallback xmlns="">
          <p:sp>
            <p:nvSpPr>
              <p:cNvPr id="7" name="テキスト ボックス 6">
                <a:extLst>
                  <a:ext uri="{FF2B5EF4-FFF2-40B4-BE49-F238E27FC236}">
                    <a16:creationId xmlns:a16="http://schemas.microsoft.com/office/drawing/2014/main" id="{DFD0FEC6-7D13-1D4C-C194-222F996E7A46}"/>
                  </a:ext>
                </a:extLst>
              </p:cNvPr>
              <p:cNvSpPr txBox="1">
                <a:spLocks noRot="1" noChangeAspect="1" noMove="1" noResize="1" noEditPoints="1" noAdjustHandles="1" noChangeArrowheads="1" noChangeShapeType="1" noTextEdit="1"/>
              </p:cNvSpPr>
              <p:nvPr/>
            </p:nvSpPr>
            <p:spPr>
              <a:xfrm>
                <a:off x="12774" y="1176549"/>
                <a:ext cx="6005926" cy="4154984"/>
              </a:xfrm>
              <a:prstGeom prst="rect">
                <a:avLst/>
              </a:prstGeom>
              <a:blipFill>
                <a:blip r:embed="rId5"/>
                <a:stretch>
                  <a:fillRect l="-1523" t="-1173" b="-2346"/>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7195D222-DF75-5E4C-E7B3-EAF40DEBB31F}"/>
              </a:ext>
            </a:extLst>
          </p:cNvPr>
          <p:cNvSpPr txBox="1"/>
          <p:nvPr/>
        </p:nvSpPr>
        <p:spPr>
          <a:xfrm>
            <a:off x="140070" y="5777737"/>
            <a:ext cx="10542797" cy="830997"/>
          </a:xfrm>
          <a:prstGeom prst="rect">
            <a:avLst/>
          </a:prstGeom>
          <a:noFill/>
        </p:spPr>
        <p:txBody>
          <a:bodyPr wrap="square" rtlCol="0">
            <a:spAutoFit/>
          </a:bodyPr>
          <a:lstStyle/>
          <a:p>
            <a:r>
              <a:rPr kumimoji="1" lang="en-US" altLang="ja-JP" sz="2400" dirty="0"/>
              <a:t>The FD gauge allows us to interpret the property of each Feynman amplitude and the interference among them.</a:t>
            </a:r>
            <a:endParaRPr kumimoji="1" lang="ja-JP" altLang="en-US" sz="2400" dirty="0"/>
          </a:p>
        </p:txBody>
      </p:sp>
      <p:sp>
        <p:nvSpPr>
          <p:cNvPr id="2" name="スライド番号プレースホルダー 1">
            <a:extLst>
              <a:ext uri="{FF2B5EF4-FFF2-40B4-BE49-F238E27FC236}">
                <a16:creationId xmlns:a16="http://schemas.microsoft.com/office/drawing/2014/main" id="{DF8CE54F-E5EA-D020-1F4A-63189B71245F}"/>
              </a:ext>
            </a:extLst>
          </p:cNvPr>
          <p:cNvSpPr>
            <a:spLocks noGrp="1"/>
          </p:cNvSpPr>
          <p:nvPr>
            <p:ph type="sldNum" sz="quarter" idx="12"/>
          </p:nvPr>
        </p:nvSpPr>
        <p:spPr/>
        <p:txBody>
          <a:bodyPr/>
          <a:lstStyle/>
          <a:p>
            <a:fld id="{F8F52FE0-6616-45C7-83D9-29C16FACE08E}" type="slidenum">
              <a:rPr kumimoji="1" lang="ja-JP" altLang="en-US" smtClean="0"/>
              <a:t>43</a:t>
            </a:fld>
            <a:endParaRPr kumimoji="1" lang="ja-JP" altLang="en-US" dirty="0"/>
          </a:p>
        </p:txBody>
      </p:sp>
      <p:pic>
        <p:nvPicPr>
          <p:cNvPr id="4" name="図 3">
            <a:extLst>
              <a:ext uri="{FF2B5EF4-FFF2-40B4-BE49-F238E27FC236}">
                <a16:creationId xmlns:a16="http://schemas.microsoft.com/office/drawing/2014/main" id="{71B77FDD-6364-8716-D83D-E35192A6E7AA}"/>
              </a:ext>
            </a:extLst>
          </p:cNvPr>
          <p:cNvPicPr>
            <a:picLocks noChangeAspect="1"/>
          </p:cNvPicPr>
          <p:nvPr/>
        </p:nvPicPr>
        <p:blipFill>
          <a:blip r:embed="rId6"/>
          <a:stretch>
            <a:fillRect/>
          </a:stretch>
        </p:blipFill>
        <p:spPr>
          <a:xfrm>
            <a:off x="140070" y="1176549"/>
            <a:ext cx="5707848" cy="1168786"/>
          </a:xfrm>
          <a:prstGeom prst="rect">
            <a:avLst/>
          </a:prstGeom>
        </p:spPr>
      </p:pic>
      <p:sp>
        <p:nvSpPr>
          <p:cNvPr id="9" name="正方形/長方形 8">
            <a:extLst>
              <a:ext uri="{FF2B5EF4-FFF2-40B4-BE49-F238E27FC236}">
                <a16:creationId xmlns:a16="http://schemas.microsoft.com/office/drawing/2014/main" id="{E59D655A-C89C-AC5D-F284-1A6E26EF3E03}"/>
              </a:ext>
            </a:extLst>
          </p:cNvPr>
          <p:cNvSpPr/>
          <p:nvPr/>
        </p:nvSpPr>
        <p:spPr>
          <a:xfrm>
            <a:off x="138477" y="2550905"/>
            <a:ext cx="5712090" cy="2800116"/>
          </a:xfrm>
          <a:prstGeom prst="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A51B0B38-C967-8381-82B3-E937FB38E980}"/>
              </a:ext>
            </a:extLst>
          </p:cNvPr>
          <p:cNvSpPr/>
          <p:nvPr/>
        </p:nvSpPr>
        <p:spPr>
          <a:xfrm>
            <a:off x="140070" y="5758249"/>
            <a:ext cx="9572642" cy="850485"/>
          </a:xfrm>
          <a:prstGeom prst="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846200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8B7966B5-C481-E3EA-FB84-6973FA15536B}"/>
                  </a:ext>
                </a:extLst>
              </p:cNvPr>
              <p:cNvSpPr txBox="1"/>
              <p:nvPr/>
            </p:nvSpPr>
            <p:spPr>
              <a:xfrm>
                <a:off x="505590" y="769441"/>
                <a:ext cx="11531545" cy="2954655"/>
              </a:xfrm>
              <a:prstGeom prst="rect">
                <a:avLst/>
              </a:prstGeom>
              <a:noFill/>
            </p:spPr>
            <p:txBody>
              <a:bodyPr wrap="square" rtlCol="0">
                <a:spAutoFit/>
              </a:bodyPr>
              <a:lstStyle/>
              <a:p>
                <a:r>
                  <a:rPr lang="en-US" altLang="ja-JP" dirty="0"/>
                  <a:t>We studied </a:t>
                </a:r>
                <a14:m>
                  <m:oMath xmlns:m="http://schemas.openxmlformats.org/officeDocument/2006/math">
                    <m:r>
                      <a:rPr kumimoji="1" lang="en-US" altLang="ja-JP" b="0" i="1" dirty="0" smtClean="0">
                        <a:latin typeface="Cambria Math" panose="02040503050406030204" pitchFamily="18" charset="0"/>
                      </a:rPr>
                      <m:t>𝑝𝑝</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𝑊h𝑗𝑗</m:t>
                    </m:r>
                  </m:oMath>
                </a14:m>
                <a:r>
                  <a:rPr kumimoji="1" lang="en-US" altLang="ja-JP" dirty="0"/>
                  <a:t> , especially the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𝑊</m:t>
                        </m:r>
                      </m:e>
                      <m:sup>
                        <m:r>
                          <a:rPr lang="en-US" altLang="ja-JP" i="1">
                            <a:latin typeface="Cambria Math" panose="02040503050406030204" pitchFamily="18" charset="0"/>
                          </a:rPr>
                          <m:t>+</m:t>
                        </m:r>
                      </m:sup>
                    </m:sSup>
                    <m:r>
                      <a:rPr lang="en-US" altLang="ja-JP" i="1">
                        <a:latin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𝑊</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h</m:t>
                    </m:r>
                  </m:oMath>
                </a14:m>
                <a:r>
                  <a:rPr lang="en-US" altLang="ja-JP" dirty="0"/>
                  <a:t> subprocess for longitudinally polarized gauge bosons</a:t>
                </a:r>
                <a:r>
                  <a:rPr kumimoji="1" lang="en-US" altLang="ja-JP" dirty="0"/>
                  <a:t>.</a:t>
                </a:r>
                <a:r>
                  <a:rPr lang="ja-JP" altLang="en-US" dirty="0"/>
                  <a:t> </a:t>
                </a:r>
                <a:endParaRPr lang="en-US" altLang="ja-JP" dirty="0"/>
              </a:p>
              <a:p>
                <a:r>
                  <a:rPr lang="en-US" altLang="ja-JP" dirty="0"/>
                  <a:t>We found</a:t>
                </a:r>
              </a:p>
              <a:p>
                <a:r>
                  <a:rPr lang="ja-JP" altLang="en-US" sz="2400" dirty="0"/>
                  <a:t>　</a:t>
                </a:r>
                <a:r>
                  <a:rPr lang="en-US" altLang="ja-JP" sz="2400" dirty="0"/>
                  <a:t>i</a:t>
                </a:r>
                <a:r>
                  <a:rPr kumimoji="1" lang="en-US" altLang="ja-JP" sz="2400" dirty="0"/>
                  <a:t>n the U gauge</a:t>
                </a:r>
                <a:endParaRPr lang="en-US" altLang="ja-JP" sz="2400" dirty="0"/>
              </a:p>
              <a:p>
                <a:r>
                  <a:rPr kumimoji="1" lang="ja-JP" altLang="en-US" sz="2400" dirty="0"/>
                  <a:t>　・</a:t>
                </a:r>
                <a:r>
                  <a:rPr kumimoji="1" lang="en-US" altLang="ja-JP" sz="2400" dirty="0"/>
                  <a:t>huge gauge </a:t>
                </a:r>
                <a:r>
                  <a:rPr lang="en-US" altLang="ja-JP" sz="2400" dirty="0"/>
                  <a:t>c</a:t>
                </a:r>
                <a:r>
                  <a:rPr kumimoji="1" lang="en-US" altLang="ja-JP" sz="2400" dirty="0"/>
                  <a:t>ancellation is needed at high energies.</a:t>
                </a:r>
              </a:p>
              <a:p>
                <a:r>
                  <a:rPr lang="ja-JP" altLang="en-US" sz="2400" dirty="0"/>
                  <a:t>　</a:t>
                </a:r>
                <a:r>
                  <a:rPr lang="en-US" altLang="ja-JP" sz="2400" dirty="0"/>
                  <a:t>i</a:t>
                </a:r>
                <a:r>
                  <a:rPr kumimoji="1" lang="en-US" altLang="ja-JP" sz="2400" dirty="0"/>
                  <a:t>n the FD </a:t>
                </a:r>
              </a:p>
              <a:p>
                <a:r>
                  <a:rPr kumimoji="1" lang="ja-JP" altLang="en-US" sz="2400" dirty="0"/>
                  <a:t>　・</a:t>
                </a:r>
                <a:r>
                  <a:rPr lang="en-US" altLang="ja-JP" sz="2400" dirty="0"/>
                  <a:t>no such</a:t>
                </a:r>
                <a:r>
                  <a:rPr kumimoji="1" lang="en-US" altLang="ja-JP" sz="2400" dirty="0"/>
                  <a:t> </a:t>
                </a:r>
                <a:r>
                  <a:rPr lang="en-US" altLang="ja-JP" sz="2400" dirty="0"/>
                  <a:t>c</a:t>
                </a:r>
                <a:r>
                  <a:rPr kumimoji="1" lang="en-US" altLang="ja-JP" sz="2400" dirty="0"/>
                  <a:t>ancellation.</a:t>
                </a:r>
              </a:p>
              <a:p>
                <a:r>
                  <a:rPr kumimoji="1" lang="ja-JP" altLang="en-US" sz="2400" dirty="0"/>
                  <a:t>　・</a:t>
                </a:r>
                <a:r>
                  <a:rPr kumimoji="1" lang="en-US" altLang="ja-JP" sz="2400" dirty="0"/>
                  <a:t>it is possible to see which are the dominant contributions and to interpret</a:t>
                </a:r>
              </a:p>
              <a:p>
                <a:r>
                  <a:rPr lang="en-US" altLang="ja-JP" sz="2400" dirty="0"/>
                  <a:t>     </a:t>
                </a:r>
                <a:r>
                  <a:rPr kumimoji="1" lang="en-US" altLang="ja-JP" sz="2400" dirty="0"/>
                  <a:t>  the property of the individual amplitudes</a:t>
                </a:r>
                <a:r>
                  <a:rPr lang="en-US" altLang="ja-JP" sz="2400" dirty="0"/>
                  <a:t>.</a:t>
                </a:r>
                <a:endParaRPr kumimoji="1" lang="ja-JP" altLang="en-US" sz="2400" dirty="0"/>
              </a:p>
            </p:txBody>
          </p:sp>
        </mc:Choice>
        <mc:Fallback xmlns="">
          <p:sp>
            <p:nvSpPr>
              <p:cNvPr id="4" name="テキスト ボックス 3">
                <a:extLst>
                  <a:ext uri="{FF2B5EF4-FFF2-40B4-BE49-F238E27FC236}">
                    <a16:creationId xmlns:a16="http://schemas.microsoft.com/office/drawing/2014/main" id="{8B7966B5-C481-E3EA-FB84-6973FA15536B}"/>
                  </a:ext>
                </a:extLst>
              </p:cNvPr>
              <p:cNvSpPr txBox="1">
                <a:spLocks noRot="1" noChangeAspect="1" noMove="1" noResize="1" noEditPoints="1" noAdjustHandles="1" noChangeArrowheads="1" noChangeShapeType="1" noTextEdit="1"/>
              </p:cNvSpPr>
              <p:nvPr/>
            </p:nvSpPr>
            <p:spPr>
              <a:xfrm>
                <a:off x="505590" y="769441"/>
                <a:ext cx="11531545" cy="2954655"/>
              </a:xfrm>
              <a:prstGeom prst="rect">
                <a:avLst/>
              </a:prstGeom>
              <a:blipFill>
                <a:blip r:embed="rId3"/>
                <a:stretch>
                  <a:fillRect l="-476" t="-825" b="-619"/>
                </a:stretch>
              </a:blipFill>
            </p:spPr>
            <p:txBody>
              <a:bodyPr/>
              <a:lstStyle/>
              <a:p>
                <a:r>
                  <a:rPr lang="ja-JP" altLang="en-US">
                    <a:noFill/>
                  </a:rPr>
                  <a:t> </a:t>
                </a:r>
              </a:p>
            </p:txBody>
          </p:sp>
        </mc:Fallback>
      </mc:AlternateContent>
      <p:pic>
        <p:nvPicPr>
          <p:cNvPr id="5" name="図 4">
            <a:extLst>
              <a:ext uri="{FF2B5EF4-FFF2-40B4-BE49-F238E27FC236}">
                <a16:creationId xmlns:a16="http://schemas.microsoft.com/office/drawing/2014/main" id="{3043EBEF-3FDD-4CDF-8BA9-C33DB0D83A83}"/>
              </a:ext>
            </a:extLst>
          </p:cNvPr>
          <p:cNvPicPr>
            <a:picLocks noChangeAspect="1"/>
          </p:cNvPicPr>
          <p:nvPr/>
        </p:nvPicPr>
        <p:blipFill rotWithShape="1">
          <a:blip r:embed="rId4"/>
          <a:srcRect t="5154"/>
          <a:stretch/>
        </p:blipFill>
        <p:spPr>
          <a:xfrm>
            <a:off x="1569720" y="3643252"/>
            <a:ext cx="4077034" cy="3133904"/>
          </a:xfrm>
          <a:prstGeom prst="rect">
            <a:avLst/>
          </a:prstGeom>
        </p:spPr>
      </p:pic>
      <p:pic>
        <p:nvPicPr>
          <p:cNvPr id="6" name="図 5">
            <a:extLst>
              <a:ext uri="{FF2B5EF4-FFF2-40B4-BE49-F238E27FC236}">
                <a16:creationId xmlns:a16="http://schemas.microsoft.com/office/drawing/2014/main" id="{C5F3219F-442B-F035-1935-FE71CEED6015}"/>
              </a:ext>
            </a:extLst>
          </p:cNvPr>
          <p:cNvPicPr>
            <a:picLocks noChangeAspect="1"/>
          </p:cNvPicPr>
          <p:nvPr/>
        </p:nvPicPr>
        <p:blipFill rotWithShape="1">
          <a:blip r:embed="rId5"/>
          <a:srcRect t="7257"/>
          <a:stretch/>
        </p:blipFill>
        <p:spPr>
          <a:xfrm>
            <a:off x="6513585" y="3764517"/>
            <a:ext cx="4108695" cy="2972217"/>
          </a:xfrm>
          <a:prstGeom prst="rect">
            <a:avLst/>
          </a:prstGeom>
        </p:spPr>
      </p:pic>
      <p:sp>
        <p:nvSpPr>
          <p:cNvPr id="2" name="スライド番号プレースホルダー 1">
            <a:extLst>
              <a:ext uri="{FF2B5EF4-FFF2-40B4-BE49-F238E27FC236}">
                <a16:creationId xmlns:a16="http://schemas.microsoft.com/office/drawing/2014/main" id="{F1755B14-BD91-F8D0-5749-64F8539AC13F}"/>
              </a:ext>
            </a:extLst>
          </p:cNvPr>
          <p:cNvSpPr>
            <a:spLocks noGrp="1"/>
          </p:cNvSpPr>
          <p:nvPr>
            <p:ph type="sldNum" sz="quarter" idx="12"/>
          </p:nvPr>
        </p:nvSpPr>
        <p:spPr/>
        <p:txBody>
          <a:bodyPr/>
          <a:lstStyle/>
          <a:p>
            <a:fld id="{F8F52FE0-6616-45C7-83D9-29C16FACE08E}" type="slidenum">
              <a:rPr kumimoji="1" lang="ja-JP" altLang="en-US" smtClean="0"/>
              <a:t>44</a:t>
            </a:fld>
            <a:endParaRPr kumimoji="1" lang="ja-JP" altLang="en-US"/>
          </a:p>
        </p:txBody>
      </p:sp>
    </p:spTree>
    <p:extLst>
      <p:ext uri="{BB962C8B-B14F-4D97-AF65-F5344CB8AC3E}">
        <p14:creationId xmlns:p14="http://schemas.microsoft.com/office/powerpoint/2010/main" val="14536718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711FBC0-957F-23F8-0E7A-2D951FC8BF8F}"/>
              </a:ext>
            </a:extLst>
          </p:cNvPr>
          <p:cNvSpPr>
            <a:spLocks noGrp="1"/>
          </p:cNvSpPr>
          <p:nvPr>
            <p:ph type="sldNum" sz="quarter" idx="12"/>
          </p:nvPr>
        </p:nvSpPr>
        <p:spPr>
          <a:xfrm>
            <a:off x="9448800" y="6492875"/>
            <a:ext cx="2743200" cy="365125"/>
          </a:xfrm>
        </p:spPr>
        <p:txBody>
          <a:bodyPr/>
          <a:lstStyle/>
          <a:p>
            <a:fld id="{82113734-6896-D748-978C-18BD12C2A9B2}" type="slidenum">
              <a:rPr kumimoji="1" lang="ja-JP" altLang="en-US" smtClean="0"/>
              <a:t>45</a:t>
            </a:fld>
            <a:endParaRPr kumimoji="1" lang="ja-JP" altLang="en-US"/>
          </a:p>
        </p:txBody>
      </p:sp>
      <p:pic>
        <p:nvPicPr>
          <p:cNvPr id="3" name="図 2">
            <a:extLst>
              <a:ext uri="{FF2B5EF4-FFF2-40B4-BE49-F238E27FC236}">
                <a16:creationId xmlns:a16="http://schemas.microsoft.com/office/drawing/2014/main" id="{CF120894-06D6-155B-63B1-E85E615561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2" y="0"/>
            <a:ext cx="11753449" cy="6858000"/>
          </a:xfrm>
          <a:prstGeom prst="rect">
            <a:avLst/>
          </a:prstGeom>
        </p:spPr>
      </p:pic>
    </p:spTree>
    <p:extLst>
      <p:ext uri="{BB962C8B-B14F-4D97-AF65-F5344CB8AC3E}">
        <p14:creationId xmlns:p14="http://schemas.microsoft.com/office/powerpoint/2010/main" val="1070061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ダイアグラム, 概略図&#10;&#10;自動的に生成された説明">
            <a:extLst>
              <a:ext uri="{FF2B5EF4-FFF2-40B4-BE49-F238E27FC236}">
                <a16:creationId xmlns:a16="http://schemas.microsoft.com/office/drawing/2014/main" id="{0693B3B8-5A45-35B1-7C12-5CD7C986A5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417" y="3058670"/>
            <a:ext cx="1003548" cy="1702796"/>
          </a:xfrm>
          <a:prstGeom prst="rect">
            <a:avLst/>
          </a:prstGeom>
        </p:spPr>
      </p:pic>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5</a:t>
            </a:fld>
            <a:endParaRPr kumimoji="1" lang="ja-JP" altLang="en-US"/>
          </a:p>
        </p:txBody>
      </p:sp>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3290737" cy="646331"/>
          </a:xfrm>
          <a:prstGeom prst="rect">
            <a:avLst/>
          </a:prstGeom>
          <a:noFill/>
        </p:spPr>
        <p:txBody>
          <a:bodyPr wrap="square">
            <a:spAutoFit/>
          </a:bodyPr>
          <a:lstStyle/>
          <a:p>
            <a:r>
              <a:rPr lang="en-US" altLang="ja-JP" sz="3600" dirty="0"/>
              <a:t>1. I</a:t>
            </a:r>
            <a:r>
              <a:rPr kumimoji="1" lang="en-US" altLang="ja-JP" sz="3600" dirty="0"/>
              <a:t>ntroduction</a:t>
            </a:r>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950CEE33-23D6-B826-5B81-13423D64BDF2}"/>
                  </a:ext>
                </a:extLst>
              </p:cNvPr>
              <p:cNvSpPr txBox="1"/>
              <p:nvPr/>
            </p:nvSpPr>
            <p:spPr>
              <a:xfrm>
                <a:off x="443933" y="1093395"/>
                <a:ext cx="6316966" cy="461665"/>
              </a:xfrm>
              <a:prstGeom prst="rect">
                <a:avLst/>
              </a:prstGeom>
              <a:noFill/>
            </p:spPr>
            <p:txBody>
              <a:bodyPr wrap="square" rtlCol="0">
                <a:spAutoFit/>
              </a:bodyPr>
              <a:lstStyle/>
              <a:p>
                <a:r>
                  <a:rPr kumimoji="1" lang="en-US" altLang="ja-JP" sz="2400" dirty="0"/>
                  <a:t>We focus on the </a:t>
                </a:r>
                <a14:m>
                  <m:oMath xmlns:m="http://schemas.openxmlformats.org/officeDocument/2006/math">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𝑙</m:t>
                        </m:r>
                      </m:e>
                      <m:sup>
                        <m:r>
                          <a:rPr kumimoji="1" lang="en-US" altLang="ja-JP" sz="2400" b="0" i="0" dirty="0" smtClean="0">
                            <a:latin typeface="Cambria Math" panose="02040503050406030204" pitchFamily="18" charset="0"/>
                          </a:rPr>
                          <m:t>−</m:t>
                        </m:r>
                      </m:sup>
                    </m:sSup>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𝑙</m:t>
                        </m:r>
                      </m:e>
                      <m:sup>
                        <m:r>
                          <a:rPr kumimoji="1" lang="en-US" altLang="ja-JP" sz="2400" b="0" i="1" dirty="0" smtClean="0">
                            <a:latin typeface="Cambria Math" panose="02040503050406030204" pitchFamily="18" charset="0"/>
                          </a:rPr>
                          <m:t>+</m:t>
                        </m:r>
                      </m:sup>
                    </m:sSup>
                    <m:r>
                      <a:rPr kumimoji="1" lang="en-US" altLang="ja-JP" sz="2400" b="0" i="1" smtClean="0">
                        <a:latin typeface="Cambria Math" panose="02040503050406030204" pitchFamily="18" charset="0"/>
                      </a:rPr>
                      <m:t>→</m:t>
                    </m:r>
                    <m:r>
                      <a:rPr kumimoji="1" lang="en-US" altLang="ja-JP" sz="2400" b="0" i="1" smtClean="0">
                        <a:latin typeface="Cambria Math" panose="02040503050406030204" pitchFamily="18" charset="0"/>
                      </a:rPr>
                      <m:t>𝑣</m:t>
                    </m:r>
                    <m:acc>
                      <m:accPr>
                        <m:chr m:val="̅"/>
                        <m:ctrlPr>
                          <a:rPr kumimoji="1" lang="en-US" altLang="ja-JP" sz="2400" b="0" i="1" smtClean="0">
                            <a:latin typeface="Cambria Math" panose="02040503050406030204" pitchFamily="18" charset="0"/>
                          </a:rPr>
                        </m:ctrlPr>
                      </m:accPr>
                      <m:e>
                        <m:r>
                          <a:rPr kumimoji="1" lang="en-US" altLang="ja-JP" sz="2400" b="0" i="1" smtClean="0">
                            <a:latin typeface="Cambria Math" panose="02040503050406030204" pitchFamily="18" charset="0"/>
                          </a:rPr>
                          <m:t>𝜈</m:t>
                        </m:r>
                      </m:e>
                    </m:acc>
                    <m:r>
                      <a:rPr kumimoji="1" lang="en-US" altLang="ja-JP" sz="2400" b="0" i="1" dirty="0" smtClean="0">
                        <a:latin typeface="Cambria Math" panose="02040503050406030204" pitchFamily="18" charset="0"/>
                      </a:rPr>
                      <m:t>𝑍</m:t>
                    </m:r>
                    <m:r>
                      <a:rPr kumimoji="1" lang="en-US" altLang="ja-JP" sz="2400" b="0" i="1" smtClean="0">
                        <a:latin typeface="Cambria Math" panose="02040503050406030204" pitchFamily="18" charset="0"/>
                      </a:rPr>
                      <m:t>h</m:t>
                    </m:r>
                  </m:oMath>
                </a14:m>
                <a:r>
                  <a:rPr kumimoji="1" lang="en-US" altLang="ja-JP" sz="2400" dirty="0"/>
                  <a:t> process.</a:t>
                </a:r>
              </a:p>
            </p:txBody>
          </p:sp>
        </mc:Choice>
        <mc:Fallback xmlns="">
          <p:sp>
            <p:nvSpPr>
              <p:cNvPr id="9" name="テキスト ボックス 8">
                <a:extLst>
                  <a:ext uri="{FF2B5EF4-FFF2-40B4-BE49-F238E27FC236}">
                    <a16:creationId xmlns:a16="http://schemas.microsoft.com/office/drawing/2014/main" id="{950CEE33-23D6-B826-5B81-13423D64BDF2}"/>
                  </a:ext>
                </a:extLst>
              </p:cNvPr>
              <p:cNvSpPr txBox="1">
                <a:spLocks noRot="1" noChangeAspect="1" noMove="1" noResize="1" noEditPoints="1" noAdjustHandles="1" noChangeArrowheads="1" noChangeShapeType="1" noTextEdit="1"/>
              </p:cNvSpPr>
              <p:nvPr/>
            </p:nvSpPr>
            <p:spPr>
              <a:xfrm>
                <a:off x="443933" y="1093395"/>
                <a:ext cx="6316966" cy="461665"/>
              </a:xfrm>
              <a:prstGeom prst="rect">
                <a:avLst/>
              </a:prstGeom>
              <a:blipFill>
                <a:blip r:embed="rId4"/>
                <a:stretch>
                  <a:fillRect l="-1606" t="-7895" b="-2894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F3A2A247-5296-E6E5-D6BD-70AD139F5BA9}"/>
                  </a:ext>
                </a:extLst>
              </p:cNvPr>
              <p:cNvSpPr txBox="1"/>
              <p:nvPr/>
            </p:nvSpPr>
            <p:spPr>
              <a:xfrm>
                <a:off x="439249" y="1508144"/>
                <a:ext cx="7790349" cy="1569660"/>
              </a:xfrm>
              <a:prstGeom prst="rect">
                <a:avLst/>
              </a:prstGeom>
              <a:noFill/>
            </p:spPr>
            <p:txBody>
              <a:bodyPr wrap="square">
                <a:spAutoFit/>
              </a:bodyPr>
              <a:lstStyle/>
              <a:p>
                <a:r>
                  <a:rPr lang="ja-JP" altLang="en-US" sz="2400"/>
                  <a:t>・</a:t>
                </a:r>
                <a:r>
                  <a:rPr lang="en" altLang="ja-JP" sz="2400" dirty="0"/>
                  <a:t>At high energies, the cross section of </a:t>
                </a:r>
                <a14:m>
                  <m:oMath xmlns:m="http://schemas.openxmlformats.org/officeDocument/2006/math">
                    <m:sSup>
                      <m:sSupPr>
                        <m:ctrlPr>
                          <a:rPr lang="en-US" altLang="ja-JP" sz="2400" i="1" dirty="0">
                            <a:latin typeface="Cambria Math" panose="02040503050406030204" pitchFamily="18" charset="0"/>
                          </a:rPr>
                        </m:ctrlPr>
                      </m:sSupPr>
                      <m:e>
                        <m:r>
                          <a:rPr lang="en-US" altLang="ja-JP" sz="2400" b="0" i="1" dirty="0" smtClean="0">
                            <a:latin typeface="Cambria Math" panose="02040503050406030204" pitchFamily="18" charset="0"/>
                          </a:rPr>
                          <m:t>𝑙</m:t>
                        </m:r>
                      </m:e>
                      <m:sup>
                        <m:r>
                          <a:rPr lang="en-US" altLang="ja-JP" sz="2400" dirty="0">
                            <a:latin typeface="Cambria Math" panose="02040503050406030204" pitchFamily="18" charset="0"/>
                          </a:rPr>
                          <m:t>−</m:t>
                        </m:r>
                      </m:sup>
                    </m:sSup>
                    <m:sSup>
                      <m:sSupPr>
                        <m:ctrlPr>
                          <a:rPr lang="en-US" altLang="ja-JP" sz="2400" i="1" dirty="0">
                            <a:latin typeface="Cambria Math" panose="02040503050406030204" pitchFamily="18" charset="0"/>
                          </a:rPr>
                        </m:ctrlPr>
                      </m:sSupPr>
                      <m:e>
                        <m:r>
                          <a:rPr lang="en-US" altLang="ja-JP" sz="2400" b="0" i="1" dirty="0" smtClean="0">
                            <a:latin typeface="Cambria Math" panose="02040503050406030204" pitchFamily="18" charset="0"/>
                          </a:rPr>
                          <m:t>𝑙</m:t>
                        </m:r>
                      </m:e>
                      <m:sup>
                        <m:r>
                          <a:rPr lang="en-US" altLang="ja-JP" sz="2400" i="1" dirty="0">
                            <a:latin typeface="Cambria Math" panose="02040503050406030204" pitchFamily="18" charset="0"/>
                          </a:rPr>
                          <m:t>+</m:t>
                        </m:r>
                      </m:sup>
                    </m:sSup>
                    <m:r>
                      <a:rPr lang="en-US" altLang="ja-JP" sz="2400" i="1">
                        <a:latin typeface="Cambria Math" panose="02040503050406030204" pitchFamily="18" charset="0"/>
                      </a:rPr>
                      <m:t>→</m:t>
                    </m:r>
                    <m:r>
                      <a:rPr lang="en-US" altLang="ja-JP" sz="2400" i="1">
                        <a:latin typeface="Cambria Math" panose="02040503050406030204" pitchFamily="18" charset="0"/>
                      </a:rPr>
                      <m:t>𝑣</m:t>
                    </m:r>
                    <m:acc>
                      <m:accPr>
                        <m:chr m:val="̅"/>
                        <m:ctrlPr>
                          <a:rPr lang="en-US" altLang="ja-JP" sz="2400" i="1">
                            <a:latin typeface="Cambria Math" panose="02040503050406030204" pitchFamily="18" charset="0"/>
                          </a:rPr>
                        </m:ctrlPr>
                      </m:accPr>
                      <m:e>
                        <m:r>
                          <a:rPr lang="en-US" altLang="ja-JP" sz="2400" i="1">
                            <a:latin typeface="Cambria Math" panose="02040503050406030204" pitchFamily="18" charset="0"/>
                          </a:rPr>
                          <m:t>𝜈</m:t>
                        </m:r>
                      </m:e>
                    </m:acc>
                    <m:r>
                      <a:rPr lang="en-US" altLang="ja-JP" sz="2400" b="0" i="1" smtClean="0">
                        <a:latin typeface="Cambria Math" panose="02040503050406030204" pitchFamily="18" charset="0"/>
                      </a:rPr>
                      <m:t>𝑍</m:t>
                    </m:r>
                    <m:r>
                      <a:rPr lang="en-US" altLang="ja-JP" sz="2400" i="1">
                        <a:latin typeface="Cambria Math" panose="02040503050406030204" pitchFamily="18" charset="0"/>
                      </a:rPr>
                      <m:t>h</m:t>
                    </m:r>
                    <m:r>
                      <a:rPr lang="en-US" altLang="ja-JP" sz="2400" i="1">
                        <a:latin typeface="Cambria Math" panose="02040503050406030204" pitchFamily="18" charset="0"/>
                      </a:rPr>
                      <m:t> </m:t>
                    </m:r>
                  </m:oMath>
                </a14:m>
                <a:endParaRPr lang="en" altLang="ja-JP" sz="2400" dirty="0"/>
              </a:p>
              <a:p>
                <a:r>
                  <a:rPr lang="ja-JP" altLang="en-US" sz="2400" dirty="0"/>
                  <a:t>　</a:t>
                </a:r>
                <a:r>
                  <a:rPr lang="en" altLang="ja-JP" sz="2400" dirty="0"/>
                  <a:t>is larger than the cross section of </a:t>
                </a:r>
                <a14:m>
                  <m:oMath xmlns:m="http://schemas.openxmlformats.org/officeDocument/2006/math">
                    <m:sSup>
                      <m:sSupPr>
                        <m:ctrlPr>
                          <a:rPr lang="en-US" altLang="ja-JP" sz="2400" i="1" dirty="0">
                            <a:latin typeface="Cambria Math" panose="02040503050406030204" pitchFamily="18" charset="0"/>
                          </a:rPr>
                        </m:ctrlPr>
                      </m:sSupPr>
                      <m:e>
                        <m:r>
                          <a:rPr lang="en-US" altLang="ja-JP" sz="2400" b="0" i="1" dirty="0" smtClean="0">
                            <a:latin typeface="Cambria Math" panose="02040503050406030204" pitchFamily="18" charset="0"/>
                          </a:rPr>
                          <m:t>𝑙</m:t>
                        </m:r>
                      </m:e>
                      <m:sup>
                        <m:r>
                          <a:rPr lang="en-US" altLang="ja-JP" sz="2400" dirty="0">
                            <a:latin typeface="Cambria Math" panose="02040503050406030204" pitchFamily="18" charset="0"/>
                          </a:rPr>
                          <m:t>−</m:t>
                        </m:r>
                      </m:sup>
                    </m:sSup>
                    <m:sSup>
                      <m:sSupPr>
                        <m:ctrlPr>
                          <a:rPr lang="en-US" altLang="ja-JP" sz="2400" i="1" dirty="0">
                            <a:latin typeface="Cambria Math" panose="02040503050406030204" pitchFamily="18" charset="0"/>
                          </a:rPr>
                        </m:ctrlPr>
                      </m:sSupPr>
                      <m:e>
                        <m:r>
                          <a:rPr lang="en-US" altLang="ja-JP" sz="2400" b="0" i="1" dirty="0" smtClean="0">
                            <a:latin typeface="Cambria Math" panose="02040503050406030204" pitchFamily="18" charset="0"/>
                          </a:rPr>
                          <m:t>𝑙</m:t>
                        </m:r>
                      </m:e>
                      <m:sup>
                        <m:r>
                          <a:rPr lang="en-US" altLang="ja-JP" sz="2400" i="1" dirty="0">
                            <a:latin typeface="Cambria Math" panose="02040503050406030204" pitchFamily="18" charset="0"/>
                          </a:rPr>
                          <m:t>+</m:t>
                        </m:r>
                      </m:sup>
                    </m:sSup>
                    <m:r>
                      <a:rPr lang="en-US" altLang="ja-JP" sz="2400" i="1">
                        <a:latin typeface="Cambria Math" panose="02040503050406030204" pitchFamily="18" charset="0"/>
                      </a:rPr>
                      <m:t>→</m:t>
                    </m:r>
                    <m:r>
                      <a:rPr lang="en-US" altLang="ja-JP" sz="2400" i="1" dirty="0">
                        <a:latin typeface="Cambria Math" panose="02040503050406030204" pitchFamily="18" charset="0"/>
                      </a:rPr>
                      <m:t>𝑍</m:t>
                    </m:r>
                    <m:r>
                      <a:rPr lang="en-US" altLang="ja-JP" sz="2400" i="1">
                        <a:latin typeface="Cambria Math" panose="02040503050406030204" pitchFamily="18" charset="0"/>
                      </a:rPr>
                      <m:t>h</m:t>
                    </m:r>
                  </m:oMath>
                </a14:m>
                <a:r>
                  <a:rPr lang="en" altLang="ja-JP" sz="2400" dirty="0"/>
                  <a:t>. </a:t>
                </a:r>
                <a:endParaRPr lang="en-US" altLang="ja-JP" sz="2400" dirty="0"/>
              </a:p>
              <a:p>
                <a:r>
                  <a:rPr lang="ja-JP" altLang="en-US" sz="2400"/>
                  <a:t>・</a:t>
                </a:r>
                <a:r>
                  <a:rPr lang="en-US" altLang="ja-JP" sz="2400" dirty="0"/>
                  <a:t>The </a:t>
                </a:r>
                <a:r>
                  <a:rPr lang="en-US" altLang="ja-JP" sz="2400" dirty="0" err="1">
                    <a:latin typeface="+mn-ea"/>
                  </a:rPr>
                  <a:t>Vh</a:t>
                </a:r>
                <a:r>
                  <a:rPr lang="en-US" altLang="ja-JP" sz="2400" dirty="0">
                    <a:latin typeface="+mn-ea"/>
                  </a:rPr>
                  <a:t> production via vector boson scattering is </a:t>
                </a:r>
              </a:p>
              <a:p>
                <a:r>
                  <a:rPr lang="ja-JP" altLang="en-US" sz="2400">
                    <a:latin typeface="+mn-ea"/>
                  </a:rPr>
                  <a:t>　</a:t>
                </a:r>
                <a:r>
                  <a:rPr lang="en-US" altLang="ja-JP" sz="2400" dirty="0">
                    <a:latin typeface="+mn-ea"/>
                  </a:rPr>
                  <a:t>included.</a:t>
                </a:r>
                <a:endParaRPr lang="en-US" altLang="ja-JP" sz="2400" dirty="0"/>
              </a:p>
            </p:txBody>
          </p:sp>
        </mc:Choice>
        <mc:Fallback xmlns="">
          <p:sp>
            <p:nvSpPr>
              <p:cNvPr id="4" name="テキスト ボックス 3">
                <a:extLst>
                  <a:ext uri="{FF2B5EF4-FFF2-40B4-BE49-F238E27FC236}">
                    <a16:creationId xmlns:a16="http://schemas.microsoft.com/office/drawing/2014/main" id="{F3A2A247-5296-E6E5-D6BD-70AD139F5BA9}"/>
                  </a:ext>
                </a:extLst>
              </p:cNvPr>
              <p:cNvSpPr txBox="1">
                <a:spLocks noRot="1" noChangeAspect="1" noMove="1" noResize="1" noEditPoints="1" noAdjustHandles="1" noChangeArrowheads="1" noChangeShapeType="1" noTextEdit="1"/>
              </p:cNvSpPr>
              <p:nvPr/>
            </p:nvSpPr>
            <p:spPr>
              <a:xfrm>
                <a:off x="439249" y="1508144"/>
                <a:ext cx="7790349" cy="1569660"/>
              </a:xfrm>
              <a:prstGeom prst="rect">
                <a:avLst/>
              </a:prstGeom>
              <a:blipFill>
                <a:blip r:embed="rId5"/>
                <a:stretch>
                  <a:fillRect l="-1303" t="-3200" b="-8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9D9EF6F7-F16C-9F45-6A0D-DDA03FC22F74}"/>
                  </a:ext>
                </a:extLst>
              </p:cNvPr>
              <p:cNvSpPr txBox="1"/>
              <p:nvPr/>
            </p:nvSpPr>
            <p:spPr>
              <a:xfrm>
                <a:off x="439249" y="5566384"/>
                <a:ext cx="10751265" cy="830997"/>
              </a:xfrm>
              <a:prstGeom prst="rect">
                <a:avLst/>
              </a:prstGeom>
              <a:noFill/>
            </p:spPr>
            <p:txBody>
              <a:bodyPr wrap="square">
                <a:spAutoFit/>
              </a:bodyPr>
              <a:lstStyle/>
              <a:p>
                <a14:m>
                  <m:oMath xmlns:m="http://schemas.openxmlformats.org/officeDocument/2006/math">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𝑙</m:t>
                        </m:r>
                      </m:e>
                      <m:sup>
                        <m:r>
                          <a:rPr kumimoji="1" lang="en-US" altLang="ja-JP" sz="2400" b="0" i="0" dirty="0" smtClean="0">
                            <a:latin typeface="Cambria Math" panose="02040503050406030204" pitchFamily="18" charset="0"/>
                          </a:rPr>
                          <m:t>−</m:t>
                        </m:r>
                      </m:sup>
                    </m:sSup>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𝑙</m:t>
                        </m:r>
                      </m:e>
                      <m:sup>
                        <m:r>
                          <a:rPr kumimoji="1" lang="en-US" altLang="ja-JP" sz="2400" b="0" i="1" dirty="0" smtClean="0">
                            <a:latin typeface="Cambria Math" panose="02040503050406030204" pitchFamily="18" charset="0"/>
                          </a:rPr>
                          <m:t>+</m:t>
                        </m:r>
                      </m:sup>
                    </m:sSup>
                    <m:r>
                      <a:rPr kumimoji="1" lang="en-US" altLang="ja-JP" sz="2400" b="0" i="1" smtClean="0">
                        <a:latin typeface="Cambria Math" panose="02040503050406030204" pitchFamily="18" charset="0"/>
                      </a:rPr>
                      <m:t>→</m:t>
                    </m:r>
                    <m:r>
                      <a:rPr kumimoji="1" lang="en-US" altLang="ja-JP" sz="2400" b="0" i="1" smtClean="0">
                        <a:latin typeface="Cambria Math" panose="02040503050406030204" pitchFamily="18" charset="0"/>
                      </a:rPr>
                      <m:t>𝑣</m:t>
                    </m:r>
                    <m:acc>
                      <m:accPr>
                        <m:chr m:val="̅"/>
                        <m:ctrlPr>
                          <a:rPr kumimoji="1" lang="en-US" altLang="ja-JP" sz="2400" b="0" i="1" smtClean="0">
                            <a:latin typeface="Cambria Math" panose="02040503050406030204" pitchFamily="18" charset="0"/>
                          </a:rPr>
                        </m:ctrlPr>
                      </m:accPr>
                      <m:e>
                        <m:r>
                          <a:rPr kumimoji="1" lang="en-US" altLang="ja-JP" sz="2400" b="0" i="1" smtClean="0">
                            <a:latin typeface="Cambria Math" panose="02040503050406030204" pitchFamily="18" charset="0"/>
                          </a:rPr>
                          <m:t>𝜈</m:t>
                        </m:r>
                      </m:e>
                    </m:acc>
                    <m:r>
                      <a:rPr kumimoji="1" lang="en-US" altLang="ja-JP" sz="2400" b="0" i="1" dirty="0" smtClean="0">
                        <a:latin typeface="Cambria Math" panose="02040503050406030204" pitchFamily="18" charset="0"/>
                      </a:rPr>
                      <m:t>𝑍</m:t>
                    </m:r>
                    <m:r>
                      <a:rPr kumimoji="1" lang="en-US" altLang="ja-JP" sz="2400" b="0" i="1" smtClean="0">
                        <a:latin typeface="Cambria Math" panose="02040503050406030204" pitchFamily="18" charset="0"/>
                      </a:rPr>
                      <m:t>h</m:t>
                    </m:r>
                  </m:oMath>
                </a14:m>
                <a:r>
                  <a:rPr lang="en" altLang="ja-JP" sz="2400" dirty="0"/>
                  <a:t> </a:t>
                </a:r>
                <a:r>
                  <a:rPr lang="ja-JP" altLang="en-US" sz="2400"/>
                  <a:t>is </a:t>
                </a:r>
                <a:r>
                  <a:rPr lang="en-US" altLang="ja-JP" sz="2400" dirty="0"/>
                  <a:t>important</a:t>
                </a:r>
                <a:r>
                  <a:rPr lang="ja-JP" altLang="en-US" sz="2400"/>
                  <a:t> </a:t>
                </a:r>
                <a:r>
                  <a:rPr lang="en-US" altLang="ja-JP" sz="2400" dirty="0"/>
                  <a:t>at</a:t>
                </a:r>
                <a:r>
                  <a:rPr lang="ja-JP" altLang="en-US" sz="2400"/>
                  <a:t> high-energy lepton collider experiments </a:t>
                </a:r>
                <a:endParaRPr lang="en-US" altLang="ja-JP" sz="2400" dirty="0"/>
              </a:p>
              <a:p>
                <a:r>
                  <a:rPr lang="ja-JP" altLang="en-US" sz="2400"/>
                  <a:t>to study</a:t>
                </a:r>
                <a:r>
                  <a:rPr lang="en-US" altLang="ja-JP" sz="2400" dirty="0"/>
                  <a:t> Higgs coupling to the weak gauge bosons.</a:t>
                </a:r>
              </a:p>
            </p:txBody>
          </p:sp>
        </mc:Choice>
        <mc:Fallback xmlns="">
          <p:sp>
            <p:nvSpPr>
              <p:cNvPr id="14" name="テキスト ボックス 13">
                <a:extLst>
                  <a:ext uri="{FF2B5EF4-FFF2-40B4-BE49-F238E27FC236}">
                    <a16:creationId xmlns:a16="http://schemas.microsoft.com/office/drawing/2014/main" id="{9D9EF6F7-F16C-9F45-6A0D-DDA03FC22F74}"/>
                  </a:ext>
                </a:extLst>
              </p:cNvPr>
              <p:cNvSpPr txBox="1">
                <a:spLocks noRot="1" noChangeAspect="1" noMove="1" noResize="1" noEditPoints="1" noAdjustHandles="1" noChangeArrowheads="1" noChangeShapeType="1" noTextEdit="1"/>
              </p:cNvSpPr>
              <p:nvPr/>
            </p:nvSpPr>
            <p:spPr>
              <a:xfrm>
                <a:off x="439249" y="5566384"/>
                <a:ext cx="10751265" cy="830997"/>
              </a:xfrm>
              <a:prstGeom prst="rect">
                <a:avLst/>
              </a:prstGeom>
              <a:blipFill>
                <a:blip r:embed="rId6"/>
                <a:stretch>
                  <a:fillRect l="-943" t="-6061" b="-16667"/>
                </a:stretch>
              </a:blipFill>
            </p:spPr>
            <p:txBody>
              <a:bodyPr/>
              <a:lstStyle/>
              <a:p>
                <a:r>
                  <a:rPr lang="ja-JP" altLang="en-US">
                    <a:noFill/>
                  </a:rPr>
                  <a:t> </a:t>
                </a:r>
              </a:p>
            </p:txBody>
          </p:sp>
        </mc:Fallback>
      </mc:AlternateContent>
      <p:sp>
        <p:nvSpPr>
          <p:cNvPr id="15" name="角丸四角形 14">
            <a:extLst>
              <a:ext uri="{FF2B5EF4-FFF2-40B4-BE49-F238E27FC236}">
                <a16:creationId xmlns:a16="http://schemas.microsoft.com/office/drawing/2014/main" id="{83973569-32EE-F9AE-BD84-3FE5DBBAA516}"/>
              </a:ext>
            </a:extLst>
          </p:cNvPr>
          <p:cNvSpPr/>
          <p:nvPr/>
        </p:nvSpPr>
        <p:spPr>
          <a:xfrm>
            <a:off x="355977" y="5516556"/>
            <a:ext cx="11081095" cy="880825"/>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吹き出し 17">
            <a:extLst>
              <a:ext uri="{FF2B5EF4-FFF2-40B4-BE49-F238E27FC236}">
                <a16:creationId xmlns:a16="http://schemas.microsoft.com/office/drawing/2014/main" id="{1656ED83-97CB-6014-6599-73ED7AAE3D4D}"/>
              </a:ext>
            </a:extLst>
          </p:cNvPr>
          <p:cNvSpPr/>
          <p:nvPr/>
        </p:nvSpPr>
        <p:spPr>
          <a:xfrm>
            <a:off x="2636363" y="3058670"/>
            <a:ext cx="4318578" cy="1789467"/>
          </a:xfrm>
          <a:prstGeom prst="wedgeRoundRectCallout">
            <a:avLst>
              <a:gd name="adj1" fmla="val -75889"/>
              <a:gd name="adj2" fmla="val -4760"/>
              <a:gd name="adj3" fmla="val 16667"/>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descr="ダイアグラム&#10;&#10;自動的に生成された説明">
            <a:extLst>
              <a:ext uri="{FF2B5EF4-FFF2-40B4-BE49-F238E27FC236}">
                <a16:creationId xmlns:a16="http://schemas.microsoft.com/office/drawing/2014/main" id="{7612B77A-785B-54A9-2A28-8BD4A5D3FEBA}"/>
              </a:ext>
            </a:extLst>
          </p:cNvPr>
          <p:cNvPicPr>
            <a:picLocks noChangeAspect="1"/>
          </p:cNvPicPr>
          <p:nvPr/>
        </p:nvPicPr>
        <p:blipFill rotWithShape="1">
          <a:blip r:embed="rId7">
            <a:extLst>
              <a:ext uri="{28A0092B-C50C-407E-A947-70E740481C1C}">
                <a14:useLocalDpi xmlns:a14="http://schemas.microsoft.com/office/drawing/2010/main" val="0"/>
              </a:ext>
            </a:extLst>
          </a:blip>
          <a:srcRect l="37222" t="-5276" r="50699" b="95506"/>
          <a:stretch/>
        </p:blipFill>
        <p:spPr>
          <a:xfrm>
            <a:off x="8783391" y="232400"/>
            <a:ext cx="2802867" cy="962134"/>
          </a:xfrm>
          <a:prstGeom prst="rect">
            <a:avLst/>
          </a:prstGeom>
        </p:spPr>
      </p:pic>
      <p:pic>
        <p:nvPicPr>
          <p:cNvPr id="16" name="図 15" descr="ダイアグラム&#10;&#10;自動的に生成された説明">
            <a:extLst>
              <a:ext uri="{FF2B5EF4-FFF2-40B4-BE49-F238E27FC236}">
                <a16:creationId xmlns:a16="http://schemas.microsoft.com/office/drawing/2014/main" id="{69635F85-0818-AAEB-A8D4-FA17F95729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2530" y="3160854"/>
            <a:ext cx="3665093" cy="1555429"/>
          </a:xfrm>
          <a:prstGeom prst="rect">
            <a:avLst/>
          </a:prstGeom>
        </p:spPr>
      </p:pic>
      <p:sp>
        <p:nvSpPr>
          <p:cNvPr id="20" name="楕円 1">
            <a:extLst>
              <a:ext uri="{FF2B5EF4-FFF2-40B4-BE49-F238E27FC236}">
                <a16:creationId xmlns:a16="http://schemas.microsoft.com/office/drawing/2014/main" id="{21C56992-B167-61AE-E0D5-65AE6BDF9A64}"/>
              </a:ext>
            </a:extLst>
          </p:cNvPr>
          <p:cNvSpPr/>
          <p:nvPr/>
        </p:nvSpPr>
        <p:spPr>
          <a:xfrm>
            <a:off x="3415575" y="3506131"/>
            <a:ext cx="374533" cy="37482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1">
            <a:extLst>
              <a:ext uri="{FF2B5EF4-FFF2-40B4-BE49-F238E27FC236}">
                <a16:creationId xmlns:a16="http://schemas.microsoft.com/office/drawing/2014/main" id="{82BC2020-C314-BA08-4EA3-C6559A1998A8}"/>
              </a:ext>
            </a:extLst>
          </p:cNvPr>
          <p:cNvSpPr/>
          <p:nvPr/>
        </p:nvSpPr>
        <p:spPr>
          <a:xfrm>
            <a:off x="4917189" y="3761424"/>
            <a:ext cx="374533" cy="374825"/>
          </a:xfrm>
          <a:prstGeom prst="ellipse">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1">
            <a:extLst>
              <a:ext uri="{FF2B5EF4-FFF2-40B4-BE49-F238E27FC236}">
                <a16:creationId xmlns:a16="http://schemas.microsoft.com/office/drawing/2014/main" id="{DA748CFE-CD9A-0A3C-FEB9-4DE4ABAE27D7}"/>
              </a:ext>
            </a:extLst>
          </p:cNvPr>
          <p:cNvSpPr/>
          <p:nvPr/>
        </p:nvSpPr>
        <p:spPr>
          <a:xfrm>
            <a:off x="5568886" y="3759063"/>
            <a:ext cx="374533" cy="374825"/>
          </a:xfrm>
          <a:prstGeom prst="ellipse">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0A5B1408-1A8D-932D-7010-3B8694CB1194}"/>
                  </a:ext>
                </a:extLst>
              </p:cNvPr>
              <p:cNvSpPr txBox="1"/>
              <p:nvPr/>
            </p:nvSpPr>
            <p:spPr>
              <a:xfrm>
                <a:off x="3414635" y="3108675"/>
                <a:ext cx="3203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𝑍</m:t>
                          </m:r>
                        </m:sub>
                      </m:sSub>
                    </m:oMath>
                  </m:oMathPara>
                </a14:m>
                <a:endParaRPr kumimoji="1" lang="ja-JP" altLang="en-US"/>
              </a:p>
            </p:txBody>
          </p:sp>
        </mc:Choice>
        <mc:Fallback xmlns="">
          <p:sp>
            <p:nvSpPr>
              <p:cNvPr id="23" name="テキスト ボックス 22">
                <a:extLst>
                  <a:ext uri="{FF2B5EF4-FFF2-40B4-BE49-F238E27FC236}">
                    <a16:creationId xmlns:a16="http://schemas.microsoft.com/office/drawing/2014/main" id="{0A5B1408-1A8D-932D-7010-3B8694CB1194}"/>
                  </a:ext>
                </a:extLst>
              </p:cNvPr>
              <p:cNvSpPr txBox="1">
                <a:spLocks noRot="1" noChangeAspect="1" noMove="1" noResize="1" noEditPoints="1" noAdjustHandles="1" noChangeArrowheads="1" noChangeShapeType="1" noTextEdit="1"/>
              </p:cNvSpPr>
              <p:nvPr/>
            </p:nvSpPr>
            <p:spPr>
              <a:xfrm>
                <a:off x="3414635" y="3108675"/>
                <a:ext cx="320336" cy="369332"/>
              </a:xfrm>
              <a:prstGeom prst="rect">
                <a:avLst/>
              </a:prstGeom>
              <a:blipFill>
                <a:blip r:embed="rId8"/>
                <a:stretch>
                  <a:fillRect r="-148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660E6241-F510-F388-4DC2-B4B138853979}"/>
                  </a:ext>
                </a:extLst>
              </p:cNvPr>
              <p:cNvSpPr txBox="1"/>
              <p:nvPr/>
            </p:nvSpPr>
            <p:spPr>
              <a:xfrm>
                <a:off x="4629640" y="3465047"/>
                <a:ext cx="35963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𝑊</m:t>
                          </m:r>
                        </m:sub>
                      </m:sSub>
                    </m:oMath>
                  </m:oMathPara>
                </a14:m>
                <a:endParaRPr kumimoji="1" lang="ja-JP" altLang="en-US"/>
              </a:p>
            </p:txBody>
          </p:sp>
        </mc:Choice>
        <mc:Fallback xmlns="">
          <p:sp>
            <p:nvSpPr>
              <p:cNvPr id="24" name="テキスト ボックス 23">
                <a:extLst>
                  <a:ext uri="{FF2B5EF4-FFF2-40B4-BE49-F238E27FC236}">
                    <a16:creationId xmlns:a16="http://schemas.microsoft.com/office/drawing/2014/main" id="{660E6241-F510-F388-4DC2-B4B138853979}"/>
                  </a:ext>
                </a:extLst>
              </p:cNvPr>
              <p:cNvSpPr txBox="1">
                <a:spLocks noRot="1" noChangeAspect="1" noMove="1" noResize="1" noEditPoints="1" noAdjustHandles="1" noChangeArrowheads="1" noChangeShapeType="1" noTextEdit="1"/>
              </p:cNvSpPr>
              <p:nvPr/>
            </p:nvSpPr>
            <p:spPr>
              <a:xfrm>
                <a:off x="4629640" y="3465047"/>
                <a:ext cx="359634" cy="369332"/>
              </a:xfrm>
              <a:prstGeom prst="rect">
                <a:avLst/>
              </a:prstGeom>
              <a:blipFill>
                <a:blip r:embed="rId9"/>
                <a:stretch>
                  <a:fillRect r="-206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8466DE42-CA2D-E3DF-B325-3561DFB4555E}"/>
                  </a:ext>
                </a:extLst>
              </p:cNvPr>
              <p:cNvSpPr txBox="1"/>
              <p:nvPr/>
            </p:nvSpPr>
            <p:spPr>
              <a:xfrm>
                <a:off x="5304505" y="3462686"/>
                <a:ext cx="35963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𝜅</m:t>
                          </m:r>
                        </m:e>
                        <m:sub>
                          <m:r>
                            <a:rPr kumimoji="1" lang="en-US" altLang="ja-JP" b="0" i="1" smtClean="0">
                              <a:latin typeface="Cambria Math" panose="02040503050406030204" pitchFamily="18" charset="0"/>
                            </a:rPr>
                            <m:t>𝑊</m:t>
                          </m:r>
                        </m:sub>
                      </m:sSub>
                    </m:oMath>
                  </m:oMathPara>
                </a14:m>
                <a:endParaRPr kumimoji="1" lang="ja-JP" altLang="en-US"/>
              </a:p>
            </p:txBody>
          </p:sp>
        </mc:Choice>
        <mc:Fallback xmlns="">
          <p:sp>
            <p:nvSpPr>
              <p:cNvPr id="25" name="テキスト ボックス 24">
                <a:extLst>
                  <a:ext uri="{FF2B5EF4-FFF2-40B4-BE49-F238E27FC236}">
                    <a16:creationId xmlns:a16="http://schemas.microsoft.com/office/drawing/2014/main" id="{8466DE42-CA2D-E3DF-B325-3561DFB4555E}"/>
                  </a:ext>
                </a:extLst>
              </p:cNvPr>
              <p:cNvSpPr txBox="1">
                <a:spLocks noRot="1" noChangeAspect="1" noMove="1" noResize="1" noEditPoints="1" noAdjustHandles="1" noChangeArrowheads="1" noChangeShapeType="1" noTextEdit="1"/>
              </p:cNvSpPr>
              <p:nvPr/>
            </p:nvSpPr>
            <p:spPr>
              <a:xfrm>
                <a:off x="5304505" y="3462686"/>
                <a:ext cx="359634" cy="369332"/>
              </a:xfrm>
              <a:prstGeom prst="rect">
                <a:avLst/>
              </a:prstGeom>
              <a:blipFill>
                <a:blip r:embed="rId10"/>
                <a:stretch>
                  <a:fillRect r="-206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E78FF89F-9994-F1D2-8830-793CD0B9C2A1}"/>
                  </a:ext>
                </a:extLst>
              </p:cNvPr>
              <p:cNvSpPr txBox="1"/>
              <p:nvPr/>
            </p:nvSpPr>
            <p:spPr>
              <a:xfrm>
                <a:off x="355977" y="5072676"/>
                <a:ext cx="6098058" cy="369332"/>
              </a:xfrm>
              <a:prstGeom prst="rect">
                <a:avLst/>
              </a:prstGeom>
              <a:noFill/>
            </p:spPr>
            <p:txBody>
              <a:bodyPr wrap="square">
                <a:spAutoFit/>
              </a:bodyPr>
              <a:lstStyle/>
              <a:p>
                <a:r>
                  <a:rPr lang="en-US" altLang="ja-JP" dirty="0"/>
                  <a:t>Here, w</a:t>
                </a:r>
                <a:r>
                  <a:rPr lang="ja-JP" altLang="en-US" sz="1800"/>
                  <a:t>e consider </a:t>
                </a:r>
                <a14:m>
                  <m:oMath xmlns:m="http://schemas.openxmlformats.org/officeDocument/2006/math">
                    <m:sSup>
                      <m:sSupPr>
                        <m:ctrlPr>
                          <a:rPr lang="en-US" altLang="ja-JP" sz="1800" b="0" i="1" smtClean="0">
                            <a:latin typeface="Cambria Math" panose="02040503050406030204" pitchFamily="18" charset="0"/>
                          </a:rPr>
                        </m:ctrlPr>
                      </m:sSupPr>
                      <m:e>
                        <m:r>
                          <a:rPr lang="en-US" altLang="ja-JP" sz="1800" b="0" i="1" smtClean="0">
                            <a:latin typeface="Cambria Math" panose="02040503050406030204" pitchFamily="18" charset="0"/>
                          </a:rPr>
                          <m:t>𝑒</m:t>
                        </m:r>
                      </m:e>
                      <m:sup>
                        <m:r>
                          <a:rPr lang="en-US" altLang="ja-JP" sz="1800" b="0" i="1" smtClean="0">
                            <a:latin typeface="Cambria Math" panose="02040503050406030204" pitchFamily="18" charset="0"/>
                          </a:rPr>
                          <m:t>−</m:t>
                        </m:r>
                      </m:sup>
                    </m:sSup>
                    <m:sSup>
                      <m:sSupPr>
                        <m:ctrlPr>
                          <a:rPr lang="en-US" altLang="ja-JP" sz="1800" b="0" i="1" smtClean="0">
                            <a:latin typeface="Cambria Math" panose="02040503050406030204" pitchFamily="18" charset="0"/>
                          </a:rPr>
                        </m:ctrlPr>
                      </m:sSupPr>
                      <m:e>
                        <m:r>
                          <a:rPr lang="ja-JP" altLang="en-US" sz="1800" i="1">
                            <a:latin typeface="Cambria Math" panose="02040503050406030204" pitchFamily="18" charset="0"/>
                          </a:rPr>
                          <m:t>𝜇</m:t>
                        </m:r>
                      </m:e>
                      <m:sup>
                        <m:r>
                          <a:rPr lang="en-US" altLang="ja-JP" sz="1800" b="0" i="1" smtClean="0">
                            <a:latin typeface="Cambria Math" panose="02040503050406030204" pitchFamily="18" charset="0"/>
                          </a:rPr>
                          <m:t>+</m:t>
                        </m:r>
                      </m:sup>
                    </m:sSup>
                  </m:oMath>
                </a14:m>
                <a:r>
                  <a:rPr lang="ja-JP" altLang="en-US" sz="1800"/>
                  <a:t> scattering</a:t>
                </a:r>
                <a:r>
                  <a:rPr lang="en-US" altLang="ja-JP" sz="1800" dirty="0"/>
                  <a:t>.</a:t>
                </a:r>
                <a:endParaRPr lang="ja-JP" altLang="en-US"/>
              </a:p>
            </p:txBody>
          </p:sp>
        </mc:Choice>
        <mc:Fallback xmlns="">
          <p:sp>
            <p:nvSpPr>
              <p:cNvPr id="13" name="テキスト ボックス 12">
                <a:extLst>
                  <a:ext uri="{FF2B5EF4-FFF2-40B4-BE49-F238E27FC236}">
                    <a16:creationId xmlns:a16="http://schemas.microsoft.com/office/drawing/2014/main" id="{E78FF89F-9994-F1D2-8830-793CD0B9C2A1}"/>
                  </a:ext>
                </a:extLst>
              </p:cNvPr>
              <p:cNvSpPr txBox="1">
                <a:spLocks noRot="1" noChangeAspect="1" noMove="1" noResize="1" noEditPoints="1" noAdjustHandles="1" noChangeArrowheads="1" noChangeShapeType="1" noTextEdit="1"/>
              </p:cNvSpPr>
              <p:nvPr/>
            </p:nvSpPr>
            <p:spPr>
              <a:xfrm>
                <a:off x="355977" y="5072676"/>
                <a:ext cx="6098058" cy="369332"/>
              </a:xfrm>
              <a:prstGeom prst="rect">
                <a:avLst/>
              </a:prstGeom>
              <a:blipFill>
                <a:blip r:embed="rId11"/>
                <a:stretch>
                  <a:fillRect l="-622" t="-6667" b="-26667"/>
                </a:stretch>
              </a:blipFill>
            </p:spPr>
            <p:txBody>
              <a:bodyPr/>
              <a:lstStyle/>
              <a:p>
                <a:r>
                  <a:rPr lang="ja-JP" altLang="en-US">
                    <a:noFill/>
                  </a:rPr>
                  <a:t> </a:t>
                </a:r>
              </a:p>
            </p:txBody>
          </p:sp>
        </mc:Fallback>
      </mc:AlternateContent>
      <p:pic>
        <p:nvPicPr>
          <p:cNvPr id="26" name="図 25">
            <a:extLst>
              <a:ext uri="{FF2B5EF4-FFF2-40B4-BE49-F238E27FC236}">
                <a16:creationId xmlns:a16="http://schemas.microsoft.com/office/drawing/2014/main" id="{4AE728FB-EC9F-0136-4F5F-3A3429320A6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7980" y="525218"/>
            <a:ext cx="4127692" cy="4796261"/>
          </a:xfrm>
          <a:prstGeom prst="rect">
            <a:avLst/>
          </a:prstGeom>
        </p:spPr>
      </p:pic>
    </p:spTree>
    <p:extLst>
      <p:ext uri="{BB962C8B-B14F-4D97-AF65-F5344CB8AC3E}">
        <p14:creationId xmlns:p14="http://schemas.microsoft.com/office/powerpoint/2010/main" val="2199179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0B2FC1C-1AC2-9366-B123-B1983E266F24}"/>
              </a:ext>
            </a:extLst>
          </p:cNvPr>
          <p:cNvSpPr>
            <a:spLocks noGrp="1"/>
          </p:cNvSpPr>
          <p:nvPr>
            <p:ph type="sldNum" sz="quarter" idx="12"/>
          </p:nvPr>
        </p:nvSpPr>
        <p:spPr/>
        <p:txBody>
          <a:bodyPr/>
          <a:lstStyle/>
          <a:p>
            <a:fld id="{82113734-6896-D748-978C-18BD12C2A9B2}" type="slidenum">
              <a:rPr kumimoji="1" lang="ja-JP" altLang="en-US" smtClean="0"/>
              <a:t>6</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F269DDE-E6DF-41B6-9246-8C439A2664E8}"/>
                  </a:ext>
                </a:extLst>
              </p:cNvPr>
              <p:cNvSpPr txBox="1"/>
              <p:nvPr/>
            </p:nvSpPr>
            <p:spPr>
              <a:xfrm>
                <a:off x="446314" y="1905504"/>
                <a:ext cx="6604322" cy="3046988"/>
              </a:xfrm>
              <a:prstGeom prst="rect">
                <a:avLst/>
              </a:prstGeom>
              <a:noFill/>
            </p:spPr>
            <p:txBody>
              <a:bodyPr wrap="square">
                <a:spAutoFit/>
              </a:bodyPr>
              <a:lstStyle/>
              <a:p>
                <a:r>
                  <a:rPr lang="en-US" altLang="ja-JP" sz="4800" dirty="0">
                    <a:solidFill>
                      <a:schemeClr val="bg2"/>
                    </a:solidFill>
                  </a:rPr>
                  <a:t>1. I</a:t>
                </a:r>
                <a:r>
                  <a:rPr kumimoji="1" lang="en-US" altLang="ja-JP" sz="4800" dirty="0">
                    <a:solidFill>
                      <a:schemeClr val="bg2"/>
                    </a:solidFill>
                  </a:rPr>
                  <a:t>ntroduction</a:t>
                </a:r>
              </a:p>
              <a:p>
                <a:r>
                  <a:rPr lang="en-US" altLang="ja-JP" sz="4800" dirty="0"/>
                  <a:t>2. </a:t>
                </a:r>
                <a14:m>
                  <m:oMath xmlns:m="http://schemas.openxmlformats.org/officeDocument/2006/math">
                    <m:sSup>
                      <m:sSupPr>
                        <m:ctrlPr>
                          <a:rPr kumimoji="1" lang="en-US" altLang="ja-JP" sz="4800" b="0" i="1" smtClean="0">
                            <a:latin typeface="Cambria Math" panose="02040503050406030204" pitchFamily="18" charset="0"/>
                          </a:rPr>
                        </m:ctrlPr>
                      </m:sSupPr>
                      <m:e>
                        <m:r>
                          <a:rPr kumimoji="1" lang="en-US" altLang="ja-JP" sz="4800" b="0" i="1" smtClean="0">
                            <a:latin typeface="Cambria Math" panose="02040503050406030204" pitchFamily="18" charset="0"/>
                          </a:rPr>
                          <m:t>𝑙</m:t>
                        </m:r>
                      </m:e>
                      <m:sup>
                        <m:r>
                          <a:rPr kumimoji="1" lang="en-US" altLang="ja-JP" sz="4800" b="0" i="1" smtClean="0">
                            <a:latin typeface="Cambria Math" panose="02040503050406030204" pitchFamily="18" charset="0"/>
                          </a:rPr>
                          <m:t>−</m:t>
                        </m:r>
                      </m:sup>
                    </m:sSup>
                    <m:sSup>
                      <m:sSupPr>
                        <m:ctrlPr>
                          <a:rPr kumimoji="1" lang="en-US" altLang="ja-JP" sz="4800" b="0" i="1" smtClean="0">
                            <a:latin typeface="Cambria Math" panose="02040503050406030204" pitchFamily="18" charset="0"/>
                          </a:rPr>
                        </m:ctrlPr>
                      </m:sSupPr>
                      <m:e>
                        <m:r>
                          <a:rPr kumimoji="1" lang="en-US" altLang="ja-JP" sz="4800" b="0" i="1" smtClean="0">
                            <a:latin typeface="Cambria Math" panose="02040503050406030204" pitchFamily="18" charset="0"/>
                          </a:rPr>
                          <m:t>𝑙</m:t>
                        </m:r>
                      </m:e>
                      <m:sup>
                        <m:r>
                          <a:rPr kumimoji="1" lang="en-US" altLang="ja-JP" sz="4800" b="0" i="1" smtClean="0">
                            <a:latin typeface="Cambria Math" panose="02040503050406030204" pitchFamily="18" charset="0"/>
                          </a:rPr>
                          <m:t>+</m:t>
                        </m:r>
                      </m:sup>
                    </m:sSup>
                    <m:r>
                      <a:rPr kumimoji="1" lang="en-US" altLang="ja-JP" sz="4800" b="0" i="1" smtClean="0">
                        <a:latin typeface="Cambria Math" panose="02040503050406030204" pitchFamily="18" charset="0"/>
                      </a:rPr>
                      <m:t>→</m:t>
                    </m:r>
                    <m:sSub>
                      <m:sSubPr>
                        <m:ctrlPr>
                          <a:rPr kumimoji="1" lang="en-US" altLang="ja-JP" sz="4800" b="0" i="1" smtClean="0">
                            <a:latin typeface="Cambria Math" panose="02040503050406030204" pitchFamily="18" charset="0"/>
                          </a:rPr>
                        </m:ctrlPr>
                      </m:sSubPr>
                      <m:e>
                        <m:r>
                          <a:rPr kumimoji="1" lang="en-US" altLang="ja-JP" sz="4800" b="0" i="1" smtClean="0">
                            <a:latin typeface="Cambria Math" panose="02040503050406030204" pitchFamily="18" charset="0"/>
                          </a:rPr>
                          <m:t>𝜈</m:t>
                        </m:r>
                      </m:e>
                      <m:sub>
                        <m:r>
                          <a:rPr kumimoji="1" lang="en-US" altLang="ja-JP" sz="4800" b="0" i="1" smtClean="0">
                            <a:latin typeface="Cambria Math" panose="02040503050406030204" pitchFamily="18" charset="0"/>
                          </a:rPr>
                          <m:t>𝑙</m:t>
                        </m:r>
                      </m:sub>
                    </m:sSub>
                    <m:sSub>
                      <m:sSubPr>
                        <m:ctrlPr>
                          <a:rPr kumimoji="1" lang="en-US" altLang="ja-JP" sz="4800" b="0" i="1" smtClean="0">
                            <a:latin typeface="Cambria Math" panose="02040503050406030204" pitchFamily="18" charset="0"/>
                          </a:rPr>
                        </m:ctrlPr>
                      </m:sSubPr>
                      <m:e>
                        <m:acc>
                          <m:accPr>
                            <m:chr m:val="̅"/>
                            <m:ctrlPr>
                              <a:rPr kumimoji="1" lang="en-US" altLang="ja-JP" sz="4800" b="0" i="1" smtClean="0">
                                <a:latin typeface="Cambria Math" panose="02040503050406030204" pitchFamily="18" charset="0"/>
                              </a:rPr>
                            </m:ctrlPr>
                          </m:accPr>
                          <m:e>
                            <m:r>
                              <a:rPr kumimoji="1" lang="en-US" altLang="ja-JP" sz="4800" b="0" i="1" smtClean="0">
                                <a:latin typeface="Cambria Math" panose="02040503050406030204" pitchFamily="18" charset="0"/>
                              </a:rPr>
                              <m:t>𝜈</m:t>
                            </m:r>
                          </m:e>
                        </m:acc>
                      </m:e>
                      <m:sub>
                        <m:r>
                          <a:rPr kumimoji="1" lang="en-US" altLang="ja-JP" sz="4800" b="0" i="1" smtClean="0">
                            <a:latin typeface="Cambria Math" panose="02040503050406030204" pitchFamily="18" charset="0"/>
                          </a:rPr>
                          <m:t>𝑙</m:t>
                        </m:r>
                      </m:sub>
                    </m:sSub>
                    <m:r>
                      <a:rPr kumimoji="1" lang="en-US" altLang="ja-JP" sz="4800" b="0" i="1" smtClean="0">
                        <a:latin typeface="Cambria Math" panose="02040503050406030204" pitchFamily="18" charset="0"/>
                      </a:rPr>
                      <m:t>𝑍h</m:t>
                    </m:r>
                  </m:oMath>
                </a14:m>
                <a:endParaRPr lang="en-US" altLang="ja-JP" sz="4800" dirty="0"/>
              </a:p>
              <a:p>
                <a:r>
                  <a:rPr lang="en-US" altLang="ja-JP" sz="4800" dirty="0">
                    <a:solidFill>
                      <a:schemeClr val="bg2"/>
                    </a:solidFill>
                  </a:rPr>
                  <a:t>3. FD gauge</a:t>
                </a:r>
              </a:p>
              <a:p>
                <a:r>
                  <a:rPr lang="en-US" altLang="ja-JP" sz="4800" dirty="0">
                    <a:solidFill>
                      <a:schemeClr val="bg2"/>
                    </a:solidFill>
                  </a:rPr>
                  <a:t>4</a:t>
                </a:r>
                <a:r>
                  <a:rPr kumimoji="1" lang="en-US" altLang="ja-JP" sz="4800" dirty="0">
                    <a:solidFill>
                      <a:schemeClr val="bg2"/>
                    </a:solidFill>
                  </a:rPr>
                  <a:t>. </a:t>
                </a:r>
                <a:r>
                  <a:rPr lang="en-US" altLang="ja-JP" sz="4800" dirty="0">
                    <a:solidFill>
                      <a:schemeClr val="bg2"/>
                    </a:solidFill>
                  </a:rPr>
                  <a:t>Summary</a:t>
                </a:r>
                <a:endParaRPr kumimoji="1" lang="en-US" altLang="ja-JP" sz="4800" dirty="0">
                  <a:solidFill>
                    <a:schemeClr val="bg2"/>
                  </a:solidFill>
                </a:endParaRPr>
              </a:p>
            </p:txBody>
          </p:sp>
        </mc:Choice>
        <mc:Fallback xmlns="">
          <p:sp>
            <p:nvSpPr>
              <p:cNvPr id="4" name="テキスト ボックス 3">
                <a:extLst>
                  <a:ext uri="{FF2B5EF4-FFF2-40B4-BE49-F238E27FC236}">
                    <a16:creationId xmlns:a16="http://schemas.microsoft.com/office/drawing/2014/main" id="{2F269DDE-E6DF-41B6-9246-8C439A2664E8}"/>
                  </a:ext>
                </a:extLst>
              </p:cNvPr>
              <p:cNvSpPr txBox="1">
                <a:spLocks noRot="1" noChangeAspect="1" noMove="1" noResize="1" noEditPoints="1" noAdjustHandles="1" noChangeArrowheads="1" noChangeShapeType="1" noTextEdit="1"/>
              </p:cNvSpPr>
              <p:nvPr/>
            </p:nvSpPr>
            <p:spPr>
              <a:xfrm>
                <a:off x="446314" y="1905504"/>
                <a:ext cx="6604322" cy="3046988"/>
              </a:xfrm>
              <a:prstGeom prst="rect">
                <a:avLst/>
              </a:prstGeom>
              <a:blipFill>
                <a:blip r:embed="rId3"/>
                <a:stretch>
                  <a:fillRect l="-4415" t="-5000" b="-10000"/>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273A379D-86C7-F77E-B3F2-7E5B619A245A}"/>
              </a:ext>
            </a:extLst>
          </p:cNvPr>
          <p:cNvSpPr txBox="1"/>
          <p:nvPr/>
        </p:nvSpPr>
        <p:spPr>
          <a:xfrm>
            <a:off x="446314" y="447221"/>
            <a:ext cx="2329484" cy="707886"/>
          </a:xfrm>
          <a:prstGeom prst="rect">
            <a:avLst/>
          </a:prstGeom>
          <a:noFill/>
        </p:spPr>
        <p:txBody>
          <a:bodyPr wrap="none" rtlCol="0">
            <a:spAutoFit/>
          </a:bodyPr>
          <a:lstStyle/>
          <a:p>
            <a:r>
              <a:rPr kumimoji="1" lang="en-US" altLang="ja-JP" sz="4000" dirty="0"/>
              <a:t>Contents</a:t>
            </a:r>
            <a:endParaRPr kumimoji="1" lang="ja-JP" altLang="en-US" sz="4000"/>
          </a:p>
        </p:txBody>
      </p:sp>
      <p:pic>
        <p:nvPicPr>
          <p:cNvPr id="3" name="図 2" descr="テキスト が含まれている画像&#10;&#10;自動的に生成された説明">
            <a:extLst>
              <a:ext uri="{FF2B5EF4-FFF2-40B4-BE49-F238E27FC236}">
                <a16:creationId xmlns:a16="http://schemas.microsoft.com/office/drawing/2014/main" id="{06C84D8E-A8FB-1021-E0C9-8D76C4D9E2A7}"/>
              </a:ext>
            </a:extLst>
          </p:cNvPr>
          <p:cNvPicPr>
            <a:picLocks noChangeAspect="1"/>
          </p:cNvPicPr>
          <p:nvPr/>
        </p:nvPicPr>
        <p:blipFill rotWithShape="1">
          <a:blip r:embed="rId4">
            <a:extLst>
              <a:ext uri="{28A0092B-C50C-407E-A947-70E740481C1C}">
                <a14:useLocalDpi xmlns:a14="http://schemas.microsoft.com/office/drawing/2010/main" val="0"/>
              </a:ext>
            </a:extLst>
          </a:blip>
          <a:srcRect l="49961" t="34202" r="25042" b="34467"/>
          <a:stretch/>
        </p:blipFill>
        <p:spPr>
          <a:xfrm>
            <a:off x="7546484" y="2232338"/>
            <a:ext cx="2329484" cy="2393321"/>
          </a:xfrm>
          <a:prstGeom prst="rect">
            <a:avLst/>
          </a:prstGeom>
        </p:spPr>
      </p:pic>
    </p:spTree>
    <p:extLst>
      <p:ext uri="{BB962C8B-B14F-4D97-AF65-F5344CB8AC3E}">
        <p14:creationId xmlns:p14="http://schemas.microsoft.com/office/powerpoint/2010/main" val="3271286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7</a:t>
            </a:fld>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6044823" cy="646331"/>
              </a:xfrm>
              <a:prstGeom prst="rect">
                <a:avLst/>
              </a:prstGeom>
              <a:noFill/>
            </p:spPr>
            <p:txBody>
              <a:bodyPr wrap="square">
                <a:spAutoFit/>
              </a:bodyPr>
              <a:lstStyle/>
              <a:p>
                <a:r>
                  <a:rPr lang="en-US" altLang="ja-JP" sz="3600" dirty="0"/>
                  <a:t>2</a:t>
                </a:r>
                <a:r>
                  <a:rPr kumimoji="1" lang="en-US" altLang="ja-JP" sz="3600" dirty="0"/>
                  <a:t>. </a:t>
                </a:r>
                <a14:m>
                  <m:oMath xmlns:m="http://schemas.openxmlformats.org/officeDocument/2006/math">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𝑙</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𝑙</m:t>
                        </m:r>
                      </m:sub>
                    </m:sSub>
                    <m:r>
                      <a:rPr lang="en-US" altLang="ja-JP" sz="3600" i="1">
                        <a:latin typeface="Cambria Math" panose="02040503050406030204" pitchFamily="18" charset="0"/>
                      </a:rPr>
                      <m:t>𝑍h</m:t>
                    </m:r>
                  </m:oMath>
                </a14:m>
                <a:endParaRPr lang="en-US" altLang="ja-JP" sz="3600" dirty="0"/>
              </a:p>
            </p:txBody>
          </p:sp>
        </mc:Choice>
        <mc:Fallback xmlns="">
          <p:sp>
            <p:nvSpPr>
              <p:cNvPr id="7" name="テキスト ボックス 6">
                <a:extLst>
                  <a:ext uri="{FF2B5EF4-FFF2-40B4-BE49-F238E27FC236}">
                    <a16:creationId xmlns:a16="http://schemas.microsoft.com/office/drawing/2014/main" id="{8504D42A-F00D-AE13-B5E1-B87252B01554}"/>
                  </a:ext>
                </a:extLst>
              </p:cNvPr>
              <p:cNvSpPr txBox="1">
                <a:spLocks noRot="1" noChangeAspect="1" noMove="1" noResize="1" noEditPoints="1" noAdjustHandles="1" noChangeArrowheads="1" noChangeShapeType="1" noTextEdit="1"/>
              </p:cNvSpPr>
              <p:nvPr/>
            </p:nvSpPr>
            <p:spPr>
              <a:xfrm>
                <a:off x="355977" y="390302"/>
                <a:ext cx="6044823" cy="646331"/>
              </a:xfrm>
              <a:prstGeom prst="rect">
                <a:avLst/>
              </a:prstGeom>
              <a:blipFill>
                <a:blip r:embed="rId3"/>
                <a:stretch>
                  <a:fillRect l="-2929" t="-13462" b="-32692"/>
                </a:stretch>
              </a:blipFill>
            </p:spPr>
            <p:txBody>
              <a:bodyPr/>
              <a:lstStyle/>
              <a:p>
                <a:r>
                  <a:rPr lang="ja-JP" altLang="en-US">
                    <a:noFill/>
                  </a:rPr>
                  <a:t> </a:t>
                </a:r>
              </a:p>
            </p:txBody>
          </p:sp>
        </mc:Fallback>
      </mc:AlternateContent>
      <p:pic>
        <p:nvPicPr>
          <p:cNvPr id="20" name="図 19" descr="ダイアグラム&#10;&#10;自動的に生成された説明">
            <a:extLst>
              <a:ext uri="{FF2B5EF4-FFF2-40B4-BE49-F238E27FC236}">
                <a16:creationId xmlns:a16="http://schemas.microsoft.com/office/drawing/2014/main" id="{F36FFE54-8550-339D-720B-F02A4D240823}"/>
              </a:ext>
            </a:extLst>
          </p:cNvPr>
          <p:cNvPicPr>
            <a:picLocks noChangeAspect="1"/>
          </p:cNvPicPr>
          <p:nvPr/>
        </p:nvPicPr>
        <p:blipFill rotWithShape="1">
          <a:blip r:embed="rId4">
            <a:extLst>
              <a:ext uri="{28A0092B-C50C-407E-A947-70E740481C1C}">
                <a14:useLocalDpi xmlns:a14="http://schemas.microsoft.com/office/drawing/2010/main" val="0"/>
              </a:ext>
            </a:extLst>
          </a:blip>
          <a:srcRect b="11947"/>
          <a:stretch/>
        </p:blipFill>
        <p:spPr>
          <a:xfrm>
            <a:off x="8420255" y="2570206"/>
            <a:ext cx="3075040" cy="1599250"/>
          </a:xfrm>
          <a:prstGeom prst="rect">
            <a:avLst/>
          </a:prstGeom>
        </p:spPr>
      </p:pic>
      <p:pic>
        <p:nvPicPr>
          <p:cNvPr id="22" name="図 21" descr="ダイアグラム&#10;&#10;自動的に生成された説明">
            <a:extLst>
              <a:ext uri="{FF2B5EF4-FFF2-40B4-BE49-F238E27FC236}">
                <a16:creationId xmlns:a16="http://schemas.microsoft.com/office/drawing/2014/main" id="{6A12BAA1-3CF7-27BC-B1FC-BB4FD3A50D2D}"/>
              </a:ext>
            </a:extLst>
          </p:cNvPr>
          <p:cNvPicPr>
            <a:picLocks noChangeAspect="1"/>
          </p:cNvPicPr>
          <p:nvPr/>
        </p:nvPicPr>
        <p:blipFill rotWithShape="1">
          <a:blip r:embed="rId5">
            <a:extLst>
              <a:ext uri="{28A0092B-C50C-407E-A947-70E740481C1C}">
                <a14:useLocalDpi xmlns:a14="http://schemas.microsoft.com/office/drawing/2010/main" val="0"/>
              </a:ext>
            </a:extLst>
          </a:blip>
          <a:srcRect b="15201"/>
          <a:stretch/>
        </p:blipFill>
        <p:spPr>
          <a:xfrm>
            <a:off x="8522600" y="4481722"/>
            <a:ext cx="3231524" cy="1560030"/>
          </a:xfrm>
          <a:prstGeom prst="rect">
            <a:avLst/>
          </a:prstGeom>
        </p:spPr>
      </p:pic>
      <p:pic>
        <p:nvPicPr>
          <p:cNvPr id="3" name="図 2" descr="ダイアグラム, 概略図&#10;&#10;自動的に生成された説明">
            <a:extLst>
              <a:ext uri="{FF2B5EF4-FFF2-40B4-BE49-F238E27FC236}">
                <a16:creationId xmlns:a16="http://schemas.microsoft.com/office/drawing/2014/main" id="{4BBD4776-757B-DE7F-287F-82B50584A9EF}"/>
              </a:ext>
            </a:extLst>
          </p:cNvPr>
          <p:cNvPicPr>
            <a:picLocks noChangeAspect="1"/>
          </p:cNvPicPr>
          <p:nvPr/>
        </p:nvPicPr>
        <p:blipFill rotWithShape="1">
          <a:blip r:embed="rId6">
            <a:extLst>
              <a:ext uri="{28A0092B-C50C-407E-A947-70E740481C1C}">
                <a14:useLocalDpi xmlns:a14="http://schemas.microsoft.com/office/drawing/2010/main" val="0"/>
              </a:ext>
            </a:extLst>
          </a:blip>
          <a:srcRect l="65678" t="-844" r="1990" b="24486"/>
          <a:stretch/>
        </p:blipFill>
        <p:spPr>
          <a:xfrm>
            <a:off x="6342434" y="2530210"/>
            <a:ext cx="960847" cy="1599249"/>
          </a:xfrm>
          <a:prstGeom prst="rect">
            <a:avLst/>
          </a:prstGeom>
        </p:spPr>
      </p:pic>
      <p:sp>
        <p:nvSpPr>
          <p:cNvPr id="4" name="正方形/長方形 3">
            <a:extLst>
              <a:ext uri="{FF2B5EF4-FFF2-40B4-BE49-F238E27FC236}">
                <a16:creationId xmlns:a16="http://schemas.microsoft.com/office/drawing/2014/main" id="{66B60E46-59AA-C68C-2904-8EB8424ACE8C}"/>
              </a:ext>
            </a:extLst>
          </p:cNvPr>
          <p:cNvSpPr/>
          <p:nvPr/>
        </p:nvSpPr>
        <p:spPr>
          <a:xfrm>
            <a:off x="6259188" y="2495929"/>
            <a:ext cx="5823874" cy="1927216"/>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descr="ダイアグラム, 概略図&#10;&#10;自動的に生成された説明">
            <a:extLst>
              <a:ext uri="{FF2B5EF4-FFF2-40B4-BE49-F238E27FC236}">
                <a16:creationId xmlns:a16="http://schemas.microsoft.com/office/drawing/2014/main" id="{CFF61F92-6461-EDF1-0BDE-9176BCF35540}"/>
              </a:ext>
            </a:extLst>
          </p:cNvPr>
          <p:cNvPicPr>
            <a:picLocks noChangeAspect="1"/>
          </p:cNvPicPr>
          <p:nvPr/>
        </p:nvPicPr>
        <p:blipFill rotWithShape="1">
          <a:blip r:embed="rId6">
            <a:extLst>
              <a:ext uri="{28A0092B-C50C-407E-A947-70E740481C1C}">
                <a14:useLocalDpi xmlns:a14="http://schemas.microsoft.com/office/drawing/2010/main" val="0"/>
              </a:ext>
            </a:extLst>
          </a:blip>
          <a:srcRect l="33195" t="-844" r="33195" b="24486"/>
          <a:stretch/>
        </p:blipFill>
        <p:spPr>
          <a:xfrm>
            <a:off x="6339840" y="4526234"/>
            <a:ext cx="959146" cy="1495933"/>
          </a:xfrm>
          <a:prstGeom prst="rect">
            <a:avLst/>
          </a:prstGeom>
        </p:spPr>
      </p:pic>
      <p:sp>
        <p:nvSpPr>
          <p:cNvPr id="6" name="正方形/長方形 5">
            <a:extLst>
              <a:ext uri="{FF2B5EF4-FFF2-40B4-BE49-F238E27FC236}">
                <a16:creationId xmlns:a16="http://schemas.microsoft.com/office/drawing/2014/main" id="{CE9B8649-12FF-9672-6474-2082971FE7A5}"/>
              </a:ext>
            </a:extLst>
          </p:cNvPr>
          <p:cNvSpPr/>
          <p:nvPr/>
        </p:nvSpPr>
        <p:spPr>
          <a:xfrm>
            <a:off x="6259188" y="4466270"/>
            <a:ext cx="5823873" cy="1870573"/>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8B67AD4F-90AD-7AE4-3436-911AA0D69C5D}"/>
                  </a:ext>
                </a:extLst>
              </p:cNvPr>
              <p:cNvSpPr txBox="1"/>
              <p:nvPr/>
            </p:nvSpPr>
            <p:spPr>
              <a:xfrm>
                <a:off x="6339840" y="4129459"/>
                <a:ext cx="1228045" cy="338554"/>
              </a:xfrm>
              <a:prstGeom prst="rect">
                <a:avLst/>
              </a:prstGeom>
              <a:noFill/>
            </p:spPr>
            <p:txBody>
              <a:bodyPr wrap="square">
                <a:spAutoFit/>
              </a:bodyPr>
              <a:lstStyle/>
              <a:p>
                <a:r>
                  <a:rPr kumimoji="1" lang="en-US" altLang="ja-JP" sz="1600" dirty="0"/>
                  <a:t>(b)</a:t>
                </a:r>
                <a:r>
                  <a:rPr lang="en-US" altLang="ja-JP" sz="1600" dirty="0"/>
                  <a:t> </a:t>
                </a:r>
                <a14:m>
                  <m:oMath xmlns:m="http://schemas.openxmlformats.org/officeDocument/2006/math">
                    <m:sSup>
                      <m:sSupPr>
                        <m:ctrlPr>
                          <a:rPr lang="en-US" altLang="ja-JP" sz="1600" i="1" dirty="0">
                            <a:latin typeface="Cambria Math" panose="02040503050406030204" pitchFamily="18" charset="0"/>
                          </a:rPr>
                        </m:ctrlPr>
                      </m:sSupPr>
                      <m:e>
                        <m:r>
                          <a:rPr lang="en-US" altLang="ja-JP" sz="1600" i="1" dirty="0">
                            <a:latin typeface="Cambria Math" panose="02040503050406030204" pitchFamily="18" charset="0"/>
                          </a:rPr>
                          <m:t>𝑒</m:t>
                        </m:r>
                      </m:e>
                      <m:sup>
                        <m:r>
                          <a:rPr lang="en-US" altLang="ja-JP" sz="1600" i="1" dirty="0">
                            <a:latin typeface="Cambria Math" panose="02040503050406030204" pitchFamily="18" charset="0"/>
                          </a:rPr>
                          <m:t>−</m:t>
                        </m:r>
                      </m:sup>
                    </m:sSup>
                    <m:sSup>
                      <m:sSupPr>
                        <m:ctrlPr>
                          <a:rPr lang="en-US" altLang="ja-JP" sz="1600" i="1" dirty="0">
                            <a:latin typeface="Cambria Math" panose="02040503050406030204" pitchFamily="18" charset="0"/>
                          </a:rPr>
                        </m:ctrlPr>
                      </m:sSupPr>
                      <m:e>
                        <m:r>
                          <a:rPr lang="en-US" altLang="ja-JP" sz="1600" i="1" dirty="0">
                            <a:latin typeface="Cambria Math" panose="02040503050406030204" pitchFamily="18" charset="0"/>
                          </a:rPr>
                          <m:t>𝑊</m:t>
                        </m:r>
                      </m:e>
                      <m:sup>
                        <m:r>
                          <a:rPr lang="en-US" altLang="ja-JP" sz="1600" i="1" dirty="0">
                            <a:latin typeface="Cambria Math" panose="02040503050406030204" pitchFamily="18" charset="0"/>
                          </a:rPr>
                          <m:t>+</m:t>
                        </m:r>
                      </m:sup>
                    </m:sSup>
                    <m:r>
                      <a:rPr lang="en-US" altLang="ja-JP" sz="1600" i="1" dirty="0">
                        <a:latin typeface="Cambria Math" panose="02040503050406030204" pitchFamily="18" charset="0"/>
                      </a:rPr>
                      <m:t> </m:t>
                    </m:r>
                  </m:oMath>
                </a14:m>
                <a:r>
                  <a:rPr kumimoji="1" lang="en-US" altLang="ja-JP" sz="1600" dirty="0"/>
                  <a:t>                      </a:t>
                </a:r>
                <a:endParaRPr lang="ja-JP" altLang="en-US" sz="1600"/>
              </a:p>
            </p:txBody>
          </p:sp>
        </mc:Choice>
        <mc:Fallback xmlns="">
          <p:sp>
            <p:nvSpPr>
              <p:cNvPr id="9" name="テキスト ボックス 8">
                <a:extLst>
                  <a:ext uri="{FF2B5EF4-FFF2-40B4-BE49-F238E27FC236}">
                    <a16:creationId xmlns:a16="http://schemas.microsoft.com/office/drawing/2014/main" id="{8B67AD4F-90AD-7AE4-3436-911AA0D69C5D}"/>
                  </a:ext>
                </a:extLst>
              </p:cNvPr>
              <p:cNvSpPr txBox="1">
                <a:spLocks noRot="1" noChangeAspect="1" noMove="1" noResize="1" noEditPoints="1" noAdjustHandles="1" noChangeArrowheads="1" noChangeShapeType="1" noTextEdit="1"/>
              </p:cNvSpPr>
              <p:nvPr/>
            </p:nvSpPr>
            <p:spPr>
              <a:xfrm>
                <a:off x="6339840" y="4129459"/>
                <a:ext cx="1228045" cy="338554"/>
              </a:xfrm>
              <a:prstGeom prst="rect">
                <a:avLst/>
              </a:prstGeom>
              <a:blipFill>
                <a:blip r:embed="rId7"/>
                <a:stretch>
                  <a:fillRect l="-3093" b="-2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CEB2431C-5FD1-5EAC-3220-45015B5EF895}"/>
                  </a:ext>
                </a:extLst>
              </p:cNvPr>
              <p:cNvSpPr txBox="1"/>
              <p:nvPr/>
            </p:nvSpPr>
            <p:spPr>
              <a:xfrm>
                <a:off x="6326265" y="6033349"/>
                <a:ext cx="1228045" cy="338554"/>
              </a:xfrm>
              <a:prstGeom prst="rect">
                <a:avLst/>
              </a:prstGeom>
              <a:noFill/>
            </p:spPr>
            <p:txBody>
              <a:bodyPr wrap="square">
                <a:spAutoFit/>
              </a:bodyPr>
              <a:lstStyle/>
              <a:p>
                <a:r>
                  <a:rPr kumimoji="1" lang="en-US" altLang="ja-JP" sz="1600" dirty="0"/>
                  <a:t>(c)</a:t>
                </a:r>
                <a14:m>
                  <m:oMath xmlns:m="http://schemas.openxmlformats.org/officeDocument/2006/math">
                    <m:sSup>
                      <m:sSupPr>
                        <m:ctrlPr>
                          <a:rPr lang="en-US" altLang="ja-JP" sz="1600" i="1">
                            <a:latin typeface="Cambria Math" panose="02040503050406030204" pitchFamily="18" charset="0"/>
                          </a:rPr>
                        </m:ctrlPr>
                      </m:sSupPr>
                      <m:e>
                        <m:r>
                          <a:rPr lang="en-US" altLang="ja-JP" sz="1600" i="1">
                            <a:latin typeface="Cambria Math" panose="02040503050406030204" pitchFamily="18" charset="0"/>
                          </a:rPr>
                          <m:t>𝑊</m:t>
                        </m:r>
                      </m:e>
                      <m:sup>
                        <m:r>
                          <a:rPr lang="en-US" altLang="ja-JP" sz="1600" i="1">
                            <a:latin typeface="Cambria Math" panose="02040503050406030204" pitchFamily="18" charset="0"/>
                          </a:rPr>
                          <m:t>−</m:t>
                        </m:r>
                      </m:sup>
                    </m:sSup>
                    <m:sSup>
                      <m:sSupPr>
                        <m:ctrlPr>
                          <a:rPr lang="en-US" altLang="ja-JP" sz="1600" i="1">
                            <a:latin typeface="Cambria Math" panose="02040503050406030204" pitchFamily="18" charset="0"/>
                          </a:rPr>
                        </m:ctrlPr>
                      </m:sSupPr>
                      <m:e>
                        <m:r>
                          <a:rPr lang="en-US" altLang="ja-JP" sz="1600" i="1">
                            <a:latin typeface="Cambria Math" panose="02040503050406030204" pitchFamily="18" charset="0"/>
                          </a:rPr>
                          <m:t>𝜇</m:t>
                        </m:r>
                      </m:e>
                      <m:sup>
                        <m:r>
                          <a:rPr lang="en-US" altLang="ja-JP" sz="1600" i="1">
                            <a:latin typeface="Cambria Math" panose="02040503050406030204" pitchFamily="18" charset="0"/>
                          </a:rPr>
                          <m:t>+</m:t>
                        </m:r>
                      </m:sup>
                    </m:sSup>
                  </m:oMath>
                </a14:m>
                <a:endParaRPr lang="ja-JP" altLang="en-US" sz="1600"/>
              </a:p>
            </p:txBody>
          </p:sp>
        </mc:Choice>
        <mc:Fallback xmlns="">
          <p:sp>
            <p:nvSpPr>
              <p:cNvPr id="11" name="テキスト ボックス 10">
                <a:extLst>
                  <a:ext uri="{FF2B5EF4-FFF2-40B4-BE49-F238E27FC236}">
                    <a16:creationId xmlns:a16="http://schemas.microsoft.com/office/drawing/2014/main" id="{CEB2431C-5FD1-5EAC-3220-45015B5EF895}"/>
                  </a:ext>
                </a:extLst>
              </p:cNvPr>
              <p:cNvSpPr txBox="1">
                <a:spLocks noRot="1" noChangeAspect="1" noMove="1" noResize="1" noEditPoints="1" noAdjustHandles="1" noChangeArrowheads="1" noChangeShapeType="1" noTextEdit="1"/>
              </p:cNvSpPr>
              <p:nvPr/>
            </p:nvSpPr>
            <p:spPr>
              <a:xfrm>
                <a:off x="6326265" y="6033349"/>
                <a:ext cx="1228045" cy="338554"/>
              </a:xfrm>
              <a:prstGeom prst="rect">
                <a:avLst/>
              </a:prstGeom>
              <a:blipFill>
                <a:blip r:embed="rId8"/>
                <a:stretch>
                  <a:fillRect l="-3093" t="-7407" b="-25926"/>
                </a:stretch>
              </a:blipFill>
            </p:spPr>
            <p:txBody>
              <a:bodyPr/>
              <a:lstStyle/>
              <a:p>
                <a:r>
                  <a:rPr lang="ja-JP" altLang="en-US">
                    <a:noFill/>
                  </a:rPr>
                  <a:t> </a:t>
                </a:r>
              </a:p>
            </p:txBody>
          </p:sp>
        </mc:Fallback>
      </mc:AlternateContent>
      <p:pic>
        <p:nvPicPr>
          <p:cNvPr id="14" name="図 13" descr="ダイアグラム, 概略図&#10;&#10;自動的に生成された説明">
            <a:extLst>
              <a:ext uri="{FF2B5EF4-FFF2-40B4-BE49-F238E27FC236}">
                <a16:creationId xmlns:a16="http://schemas.microsoft.com/office/drawing/2014/main" id="{DA2CAE72-2911-505C-B5B7-4F7E6688A3C9}"/>
              </a:ext>
            </a:extLst>
          </p:cNvPr>
          <p:cNvPicPr>
            <a:picLocks noChangeAspect="1"/>
          </p:cNvPicPr>
          <p:nvPr/>
        </p:nvPicPr>
        <p:blipFill rotWithShape="1">
          <a:blip r:embed="rId6">
            <a:extLst>
              <a:ext uri="{28A0092B-C50C-407E-A947-70E740481C1C}">
                <a14:useLocalDpi xmlns:a14="http://schemas.microsoft.com/office/drawing/2010/main" val="0"/>
              </a:ext>
            </a:extLst>
          </a:blip>
          <a:srcRect l="1518" r="66390" b="21864"/>
          <a:stretch/>
        </p:blipFill>
        <p:spPr>
          <a:xfrm>
            <a:off x="6339840" y="669222"/>
            <a:ext cx="959146" cy="1604339"/>
          </a:xfrm>
          <a:prstGeom prst="rect">
            <a:avLst/>
          </a:prstGeom>
        </p:spPr>
      </p:pic>
      <p:sp>
        <p:nvSpPr>
          <p:cNvPr id="15" name="左中かっこ 14">
            <a:extLst>
              <a:ext uri="{FF2B5EF4-FFF2-40B4-BE49-F238E27FC236}">
                <a16:creationId xmlns:a16="http://schemas.microsoft.com/office/drawing/2014/main" id="{F631D91B-71DC-3B9A-BD7A-157079D29D12}"/>
              </a:ext>
            </a:extLst>
          </p:cNvPr>
          <p:cNvSpPr/>
          <p:nvPr/>
        </p:nvSpPr>
        <p:spPr>
          <a:xfrm>
            <a:off x="7722715" y="4545820"/>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左中かっこ 15">
            <a:extLst>
              <a:ext uri="{FF2B5EF4-FFF2-40B4-BE49-F238E27FC236}">
                <a16:creationId xmlns:a16="http://schemas.microsoft.com/office/drawing/2014/main" id="{6453224E-94E7-1EE9-307A-572B3A24849F}"/>
              </a:ext>
            </a:extLst>
          </p:cNvPr>
          <p:cNvSpPr/>
          <p:nvPr/>
        </p:nvSpPr>
        <p:spPr>
          <a:xfrm>
            <a:off x="7751825" y="2582773"/>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左中かっこ 17">
            <a:extLst>
              <a:ext uri="{FF2B5EF4-FFF2-40B4-BE49-F238E27FC236}">
                <a16:creationId xmlns:a16="http://schemas.microsoft.com/office/drawing/2014/main" id="{9162C0D1-46F3-D86D-1704-BF9849754C5A}"/>
              </a:ext>
            </a:extLst>
          </p:cNvPr>
          <p:cNvSpPr/>
          <p:nvPr/>
        </p:nvSpPr>
        <p:spPr>
          <a:xfrm>
            <a:off x="7751825" y="649192"/>
            <a:ext cx="473940" cy="1495932"/>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19" name="図 18" descr="ダイアグラム, レーダー チャート&#10;&#10;自動的に生成された説明">
            <a:extLst>
              <a:ext uri="{FF2B5EF4-FFF2-40B4-BE49-F238E27FC236}">
                <a16:creationId xmlns:a16="http://schemas.microsoft.com/office/drawing/2014/main" id="{83DDB320-8B1C-4763-FF63-DD45D4D84694}"/>
              </a:ext>
            </a:extLst>
          </p:cNvPr>
          <p:cNvPicPr>
            <a:picLocks noChangeAspect="1"/>
          </p:cNvPicPr>
          <p:nvPr/>
        </p:nvPicPr>
        <p:blipFill rotWithShape="1">
          <a:blip r:embed="rId9">
            <a:extLst>
              <a:ext uri="{28A0092B-C50C-407E-A947-70E740481C1C}">
                <a14:useLocalDpi xmlns:a14="http://schemas.microsoft.com/office/drawing/2010/main" val="0"/>
              </a:ext>
            </a:extLst>
          </a:blip>
          <a:srcRect r="25221"/>
          <a:stretch/>
        </p:blipFill>
        <p:spPr>
          <a:xfrm>
            <a:off x="8678604" y="817008"/>
            <a:ext cx="2717992" cy="1215980"/>
          </a:xfrm>
          <a:prstGeom prst="rect">
            <a:avLst/>
          </a:prstGeom>
        </p:spPr>
      </p:pic>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EA3ACE65-0205-F617-FA7C-BB90A0360957}"/>
                  </a:ext>
                </a:extLst>
              </p:cNvPr>
              <p:cNvSpPr txBox="1"/>
              <p:nvPr/>
            </p:nvSpPr>
            <p:spPr>
              <a:xfrm>
                <a:off x="6357318" y="2195687"/>
                <a:ext cx="1165940" cy="338554"/>
              </a:xfrm>
              <a:prstGeom prst="rect">
                <a:avLst/>
              </a:prstGeom>
              <a:noFill/>
            </p:spPr>
            <p:txBody>
              <a:bodyPr wrap="square">
                <a:spAutoFit/>
              </a:bodyPr>
              <a:lstStyle/>
              <a:p>
                <a:r>
                  <a:rPr kumimoji="1" lang="en-US" altLang="ja-JP" sz="1600" dirty="0"/>
                  <a:t>(a)</a:t>
                </a:r>
                <a:r>
                  <a:rPr lang="en-US" altLang="ja-JP" sz="1600" dirty="0"/>
                  <a:t> VBS</a:t>
                </a:r>
                <a14:m>
                  <m:oMath xmlns:m="http://schemas.openxmlformats.org/officeDocument/2006/math">
                    <m:r>
                      <a:rPr lang="en-US" altLang="ja-JP" sz="1600" i="1" dirty="0">
                        <a:latin typeface="Cambria Math" panose="02040503050406030204" pitchFamily="18" charset="0"/>
                      </a:rPr>
                      <m:t> </m:t>
                    </m:r>
                  </m:oMath>
                </a14:m>
                <a:r>
                  <a:rPr kumimoji="1" lang="en-US" altLang="ja-JP" sz="1600" dirty="0"/>
                  <a:t>                      </a:t>
                </a:r>
                <a:endParaRPr lang="ja-JP" altLang="en-US" sz="1600"/>
              </a:p>
            </p:txBody>
          </p:sp>
        </mc:Choice>
        <mc:Fallback xmlns="">
          <p:sp>
            <p:nvSpPr>
              <p:cNvPr id="23" name="テキスト ボックス 22">
                <a:extLst>
                  <a:ext uri="{FF2B5EF4-FFF2-40B4-BE49-F238E27FC236}">
                    <a16:creationId xmlns:a16="http://schemas.microsoft.com/office/drawing/2014/main" id="{EA3ACE65-0205-F617-FA7C-BB90A0360957}"/>
                  </a:ext>
                </a:extLst>
              </p:cNvPr>
              <p:cNvSpPr txBox="1">
                <a:spLocks noRot="1" noChangeAspect="1" noMove="1" noResize="1" noEditPoints="1" noAdjustHandles="1" noChangeArrowheads="1" noChangeShapeType="1" noTextEdit="1"/>
              </p:cNvSpPr>
              <p:nvPr/>
            </p:nvSpPr>
            <p:spPr>
              <a:xfrm>
                <a:off x="6357318" y="2195687"/>
                <a:ext cx="1165940" cy="338554"/>
              </a:xfrm>
              <a:prstGeom prst="rect">
                <a:avLst/>
              </a:prstGeom>
              <a:blipFill>
                <a:blip r:embed="rId10"/>
                <a:stretch>
                  <a:fillRect l="-2151" t="-3571" b="-25000"/>
                </a:stretch>
              </a:blipFill>
            </p:spPr>
            <p:txBody>
              <a:bodyPr/>
              <a:lstStyle/>
              <a:p>
                <a:r>
                  <a:rPr lang="ja-JP" altLang="en-US">
                    <a:noFill/>
                  </a:rPr>
                  <a:t> </a:t>
                </a:r>
              </a:p>
            </p:txBody>
          </p:sp>
        </mc:Fallback>
      </mc:AlternateContent>
      <p:sp>
        <p:nvSpPr>
          <p:cNvPr id="24" name="正方形/長方形 23">
            <a:extLst>
              <a:ext uri="{FF2B5EF4-FFF2-40B4-BE49-F238E27FC236}">
                <a16:creationId xmlns:a16="http://schemas.microsoft.com/office/drawing/2014/main" id="{4E4A9173-64D5-50AC-0478-72427072890F}"/>
              </a:ext>
            </a:extLst>
          </p:cNvPr>
          <p:cNvSpPr/>
          <p:nvPr/>
        </p:nvSpPr>
        <p:spPr>
          <a:xfrm>
            <a:off x="6259187" y="528654"/>
            <a:ext cx="5823874" cy="1927216"/>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30" name="テキスト ボックス 29">
            <a:extLst>
              <a:ext uri="{FF2B5EF4-FFF2-40B4-BE49-F238E27FC236}">
                <a16:creationId xmlns:a16="http://schemas.microsoft.com/office/drawing/2014/main" id="{E8C79E84-7AB1-BCE4-338B-F220B242F447}"/>
              </a:ext>
            </a:extLst>
          </p:cNvPr>
          <p:cNvSpPr txBox="1"/>
          <p:nvPr/>
        </p:nvSpPr>
        <p:spPr>
          <a:xfrm>
            <a:off x="7625694" y="2551837"/>
            <a:ext cx="4316555" cy="1477328"/>
          </a:xfrm>
          <a:prstGeom prst="rect">
            <a:avLst/>
          </a:prstGeom>
          <a:noFill/>
        </p:spPr>
        <p:txBody>
          <a:bodyPr wrap="square">
            <a:spAutoFit/>
          </a:bodyPr>
          <a:lstStyle/>
          <a:p>
            <a:endParaRPr lang="en" altLang="ja-JP" dirty="0">
              <a:solidFill>
                <a:srgbClr val="000000"/>
              </a:solidFill>
              <a:latin typeface="+mn-ea"/>
            </a:endParaRPr>
          </a:p>
          <a:p>
            <a:endParaRPr lang="en" altLang="ja-JP" dirty="0">
              <a:solidFill>
                <a:srgbClr val="000000"/>
              </a:solidFill>
              <a:latin typeface="+mn-ea"/>
            </a:endParaRPr>
          </a:p>
          <a:p>
            <a:endParaRPr lang="en" altLang="ja-JP" dirty="0">
              <a:solidFill>
                <a:srgbClr val="000000"/>
              </a:solidFill>
              <a:latin typeface="+mn-ea"/>
            </a:endParaRPr>
          </a:p>
          <a:p>
            <a:endParaRPr lang="en" altLang="ja-JP" dirty="0">
              <a:solidFill>
                <a:srgbClr val="000000"/>
              </a:solidFill>
              <a:latin typeface="+mn-ea"/>
            </a:endParaRPr>
          </a:p>
          <a:p>
            <a:endParaRPr lang="en" altLang="ja-JP" b="0" i="0" u="none" strike="noStrike" dirty="0">
              <a:solidFill>
                <a:srgbClr val="000000"/>
              </a:solidFill>
              <a:effectLst/>
              <a:latin typeface="+mn-ea"/>
            </a:endParaRPr>
          </a:p>
        </p:txBody>
      </p:sp>
      <p:pic>
        <p:nvPicPr>
          <p:cNvPr id="8" name="図 7" descr="ダイアグラム, 概略図&#10;&#10;自動的に生成された説明">
            <a:extLst>
              <a:ext uri="{FF2B5EF4-FFF2-40B4-BE49-F238E27FC236}">
                <a16:creationId xmlns:a16="http://schemas.microsoft.com/office/drawing/2014/main" id="{F4C19248-42A3-1A7C-C115-953CD7658480}"/>
              </a:ext>
            </a:extLst>
          </p:cNvPr>
          <p:cNvPicPr>
            <a:picLocks noChangeAspect="1"/>
          </p:cNvPicPr>
          <p:nvPr/>
        </p:nvPicPr>
        <p:blipFill rotWithShape="1">
          <a:blip r:embed="rId6">
            <a:extLst>
              <a:ext uri="{28A0092B-C50C-407E-A947-70E740481C1C}">
                <a14:useLocalDpi xmlns:a14="http://schemas.microsoft.com/office/drawing/2010/main" val="0"/>
              </a:ext>
            </a:extLst>
          </a:blip>
          <a:srcRect r="66391" b="23642"/>
          <a:stretch/>
        </p:blipFill>
        <p:spPr>
          <a:xfrm>
            <a:off x="1249059" y="2252300"/>
            <a:ext cx="1193966" cy="1863551"/>
          </a:xfrm>
          <a:prstGeom prst="rect">
            <a:avLst/>
          </a:prstGeom>
        </p:spPr>
      </p:pic>
      <p:pic>
        <p:nvPicPr>
          <p:cNvPr id="10" name="図 9" descr="ダイアグラム, 概略図&#10;&#10;自動的に生成された説明">
            <a:extLst>
              <a:ext uri="{FF2B5EF4-FFF2-40B4-BE49-F238E27FC236}">
                <a16:creationId xmlns:a16="http://schemas.microsoft.com/office/drawing/2014/main" id="{9F050DDC-D47C-121B-F40D-44664B37BFB0}"/>
              </a:ext>
            </a:extLst>
          </p:cNvPr>
          <p:cNvPicPr>
            <a:picLocks noChangeAspect="1"/>
          </p:cNvPicPr>
          <p:nvPr/>
        </p:nvPicPr>
        <p:blipFill rotWithShape="1">
          <a:blip r:embed="rId6">
            <a:extLst>
              <a:ext uri="{28A0092B-C50C-407E-A947-70E740481C1C}">
                <a14:useLocalDpi xmlns:a14="http://schemas.microsoft.com/office/drawing/2010/main" val="0"/>
              </a:ext>
            </a:extLst>
          </a:blip>
          <a:srcRect l="33195" t="-844" r="33195" b="24486"/>
          <a:stretch/>
        </p:blipFill>
        <p:spPr>
          <a:xfrm>
            <a:off x="4178081" y="2208711"/>
            <a:ext cx="1193966" cy="1863552"/>
          </a:xfrm>
          <a:prstGeom prst="rect">
            <a:avLst/>
          </a:prstGeom>
        </p:spPr>
      </p:pic>
      <p:pic>
        <p:nvPicPr>
          <p:cNvPr id="12" name="図 11" descr="ダイアグラム, 概略図&#10;&#10;自動的に生成された説明">
            <a:extLst>
              <a:ext uri="{FF2B5EF4-FFF2-40B4-BE49-F238E27FC236}">
                <a16:creationId xmlns:a16="http://schemas.microsoft.com/office/drawing/2014/main" id="{0068800C-3399-7EEF-CB84-783A907FC65A}"/>
              </a:ext>
            </a:extLst>
          </p:cNvPr>
          <p:cNvPicPr>
            <a:picLocks noChangeAspect="1"/>
          </p:cNvPicPr>
          <p:nvPr/>
        </p:nvPicPr>
        <p:blipFill rotWithShape="1">
          <a:blip r:embed="rId6">
            <a:extLst>
              <a:ext uri="{28A0092B-C50C-407E-A947-70E740481C1C}">
                <a14:useLocalDpi xmlns:a14="http://schemas.microsoft.com/office/drawing/2010/main" val="0"/>
              </a:ext>
            </a:extLst>
          </a:blip>
          <a:srcRect l="65678" t="-844" r="1990" b="24486"/>
          <a:stretch/>
        </p:blipFill>
        <p:spPr>
          <a:xfrm>
            <a:off x="2756040" y="2224292"/>
            <a:ext cx="1148544" cy="1863553"/>
          </a:xfrm>
          <a:prstGeom prst="rect">
            <a:avLst/>
          </a:prstGeom>
        </p:spPr>
      </p:pic>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2594F91D-356A-95E4-09B8-14B6C8C44B4B}"/>
                  </a:ext>
                </a:extLst>
              </p:cNvPr>
              <p:cNvSpPr txBox="1"/>
              <p:nvPr/>
            </p:nvSpPr>
            <p:spPr>
              <a:xfrm>
                <a:off x="94710" y="2717738"/>
                <a:ext cx="2825636" cy="769441"/>
              </a:xfrm>
              <a:prstGeom prst="rect">
                <a:avLst/>
              </a:prstGeom>
              <a:noFill/>
            </p:spPr>
            <p:txBody>
              <a:bodyPr wrap="square" rtlCol="0">
                <a:spAutoFit/>
              </a:bodyPr>
              <a:lstStyle/>
              <a:p>
                <a14:m>
                  <m:oMath xmlns:m="http://schemas.openxmlformats.org/officeDocument/2006/math">
                    <m:r>
                      <a:rPr lang="en-US" altLang="ja-JP" sz="4400" b="1" i="1" smtClean="0">
                        <a:latin typeface="Cambria Math" panose="02040503050406030204" pitchFamily="18" charset="0"/>
                        <a:ea typeface="Cambria Math" panose="02040503050406030204" pitchFamily="18" charset="0"/>
                      </a:rPr>
                      <m:t>𝝈</m:t>
                    </m:r>
                    <m:r>
                      <a:rPr kumimoji="1" lang="en-US" altLang="ja-JP" sz="4400" b="1" i="1" smtClean="0">
                        <a:latin typeface="Cambria Math" panose="02040503050406030204" pitchFamily="18" charset="0"/>
                        <a:ea typeface="Cambria Math" panose="02040503050406030204" pitchFamily="18" charset="0"/>
                      </a:rPr>
                      <m:t>∝</m:t>
                    </m:r>
                  </m:oMath>
                </a14:m>
                <a:r>
                  <a:rPr kumimoji="1" lang="en-US" altLang="ja-JP" sz="4400" b="1" dirty="0"/>
                  <a:t>      </a:t>
                </a:r>
                <a:endParaRPr kumimoji="1" lang="ja-JP" altLang="en-US" sz="4400" b="1"/>
              </a:p>
            </p:txBody>
          </p:sp>
        </mc:Choice>
        <mc:Fallback xmlns="">
          <p:sp>
            <p:nvSpPr>
              <p:cNvPr id="13" name="テキスト ボックス 12">
                <a:extLst>
                  <a:ext uri="{FF2B5EF4-FFF2-40B4-BE49-F238E27FC236}">
                    <a16:creationId xmlns:a16="http://schemas.microsoft.com/office/drawing/2014/main" id="{2594F91D-356A-95E4-09B8-14B6C8C44B4B}"/>
                  </a:ext>
                </a:extLst>
              </p:cNvPr>
              <p:cNvSpPr txBox="1">
                <a:spLocks noRot="1" noChangeAspect="1" noMove="1" noResize="1" noEditPoints="1" noAdjustHandles="1" noChangeArrowheads="1" noChangeShapeType="1" noTextEdit="1"/>
              </p:cNvSpPr>
              <p:nvPr/>
            </p:nvSpPr>
            <p:spPr>
              <a:xfrm>
                <a:off x="94710" y="2717738"/>
                <a:ext cx="2825636" cy="769441"/>
              </a:xfrm>
              <a:prstGeom prst="rect">
                <a:avLst/>
              </a:prstGeom>
              <a:blipFill>
                <a:blip r:embed="rId11"/>
                <a:stretch>
                  <a:fillRect l="-1794"/>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9DEE07B7-11D7-38EC-898D-7ACC8B661369}"/>
              </a:ext>
            </a:extLst>
          </p:cNvPr>
          <p:cNvCxnSpPr>
            <a:cxnSpLocks/>
          </p:cNvCxnSpPr>
          <p:nvPr/>
        </p:nvCxnSpPr>
        <p:spPr>
          <a:xfrm>
            <a:off x="1216678" y="2190931"/>
            <a:ext cx="0" cy="1894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AFD6EF70-288E-8ADC-DE90-CF3B3BAD30A0}"/>
              </a:ext>
            </a:extLst>
          </p:cNvPr>
          <p:cNvCxnSpPr>
            <a:cxnSpLocks/>
          </p:cNvCxnSpPr>
          <p:nvPr/>
        </p:nvCxnSpPr>
        <p:spPr>
          <a:xfrm>
            <a:off x="5566824" y="2190931"/>
            <a:ext cx="0" cy="191674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BA19402B-62A1-3D9C-9A35-1B23F8D18F08}"/>
              </a:ext>
            </a:extLst>
          </p:cNvPr>
          <p:cNvSpPr txBox="1"/>
          <p:nvPr/>
        </p:nvSpPr>
        <p:spPr>
          <a:xfrm>
            <a:off x="5570439" y="1824165"/>
            <a:ext cx="299170" cy="584775"/>
          </a:xfrm>
          <a:prstGeom prst="rect">
            <a:avLst/>
          </a:prstGeom>
          <a:noFill/>
        </p:spPr>
        <p:txBody>
          <a:bodyPr wrap="square" rtlCol="0">
            <a:spAutoFit/>
          </a:bodyPr>
          <a:lstStyle/>
          <a:p>
            <a:r>
              <a:rPr kumimoji="1" lang="en-US" altLang="ja-JP" sz="3200" b="1" dirty="0"/>
              <a:t>2</a:t>
            </a:r>
            <a:endParaRPr kumimoji="1" lang="ja-JP" altLang="en-US" sz="3200" b="1"/>
          </a:p>
        </p:txBody>
      </p:sp>
      <p:sp>
        <p:nvSpPr>
          <p:cNvPr id="26" name="テキスト ボックス 25">
            <a:extLst>
              <a:ext uri="{FF2B5EF4-FFF2-40B4-BE49-F238E27FC236}">
                <a16:creationId xmlns:a16="http://schemas.microsoft.com/office/drawing/2014/main" id="{74646964-B7A3-D2E9-5311-80B17CD5BB50}"/>
              </a:ext>
            </a:extLst>
          </p:cNvPr>
          <p:cNvSpPr txBox="1"/>
          <p:nvPr/>
        </p:nvSpPr>
        <p:spPr>
          <a:xfrm>
            <a:off x="34912" y="3505916"/>
            <a:ext cx="746958" cy="369332"/>
          </a:xfrm>
          <a:prstGeom prst="rect">
            <a:avLst/>
          </a:prstGeom>
          <a:noFill/>
        </p:spPr>
        <p:txBody>
          <a:bodyPr wrap="square" rtlCol="0">
            <a:spAutoFit/>
          </a:bodyPr>
          <a:lstStyle/>
          <a:p>
            <a:r>
              <a:rPr lang="en-US" altLang="ja-JP" dirty="0"/>
              <a:t>Total</a:t>
            </a:r>
            <a:endParaRPr kumimoji="1" lang="ja-JP" altLang="en-US"/>
          </a:p>
        </p:txBody>
      </p:sp>
      <p:sp>
        <p:nvSpPr>
          <p:cNvPr id="27" name="正方形/長方形 26">
            <a:extLst>
              <a:ext uri="{FF2B5EF4-FFF2-40B4-BE49-F238E27FC236}">
                <a16:creationId xmlns:a16="http://schemas.microsoft.com/office/drawing/2014/main" id="{CC99EBDC-DFC6-5E57-3B23-60C2E3417B71}"/>
              </a:ext>
            </a:extLst>
          </p:cNvPr>
          <p:cNvSpPr/>
          <p:nvPr/>
        </p:nvSpPr>
        <p:spPr>
          <a:xfrm>
            <a:off x="1369636" y="2193222"/>
            <a:ext cx="1049771" cy="1910024"/>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576797E4-D402-00DC-44A6-0FE716519B53}"/>
              </a:ext>
            </a:extLst>
          </p:cNvPr>
          <p:cNvSpPr/>
          <p:nvPr/>
        </p:nvSpPr>
        <p:spPr>
          <a:xfrm>
            <a:off x="4246880" y="2195687"/>
            <a:ext cx="1111848" cy="1905095"/>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DB2050A-ABB1-320F-4CA6-2FED570810AC}"/>
              </a:ext>
            </a:extLst>
          </p:cNvPr>
          <p:cNvSpPr/>
          <p:nvPr/>
        </p:nvSpPr>
        <p:spPr>
          <a:xfrm>
            <a:off x="2776817" y="2199942"/>
            <a:ext cx="1123112" cy="1910024"/>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6DA10BAD-BEFF-4904-3640-7D05F897638F}"/>
              </a:ext>
            </a:extLst>
          </p:cNvPr>
          <p:cNvSpPr txBox="1"/>
          <p:nvPr/>
        </p:nvSpPr>
        <p:spPr>
          <a:xfrm>
            <a:off x="1682390" y="4245737"/>
            <a:ext cx="3483216" cy="369332"/>
          </a:xfrm>
          <a:prstGeom prst="rect">
            <a:avLst/>
          </a:prstGeom>
          <a:noFill/>
        </p:spPr>
        <p:txBody>
          <a:bodyPr wrap="square">
            <a:spAutoFit/>
          </a:bodyPr>
          <a:lstStyle/>
          <a:p>
            <a:r>
              <a:rPr kumimoji="1" lang="en-US" altLang="ja-JP" sz="1800" dirty="0"/>
              <a:t>(a)                  (b)                 (c)</a:t>
            </a:r>
            <a:endParaRPr kumimoji="1" lang="ja-JP" altLang="en-US" sz="1800"/>
          </a:p>
        </p:txBody>
      </p:sp>
      <p:sp>
        <p:nvSpPr>
          <p:cNvPr id="34" name="テキスト ボックス 33">
            <a:extLst>
              <a:ext uri="{FF2B5EF4-FFF2-40B4-BE49-F238E27FC236}">
                <a16:creationId xmlns:a16="http://schemas.microsoft.com/office/drawing/2014/main" id="{724778DB-B0B0-DFF8-6B24-8DD1FDFD786E}"/>
              </a:ext>
            </a:extLst>
          </p:cNvPr>
          <p:cNvSpPr txBox="1"/>
          <p:nvPr/>
        </p:nvSpPr>
        <p:spPr>
          <a:xfrm>
            <a:off x="2322768" y="2801011"/>
            <a:ext cx="2053767" cy="646331"/>
          </a:xfrm>
          <a:prstGeom prst="rect">
            <a:avLst/>
          </a:prstGeom>
          <a:noFill/>
        </p:spPr>
        <p:txBody>
          <a:bodyPr wrap="none" rtlCol="0">
            <a:spAutoFit/>
          </a:bodyPr>
          <a:lstStyle/>
          <a:p>
            <a:r>
              <a:rPr kumimoji="1" lang="en-US" altLang="ja-JP" sz="3600" b="1" dirty="0"/>
              <a:t>+         +</a:t>
            </a:r>
            <a:endParaRPr kumimoji="1" lang="ja-JP" altLang="en-US" sz="3600" b="1"/>
          </a:p>
        </p:txBody>
      </p:sp>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CBD671DA-69E7-A1A3-D47E-4307E4E9A436}"/>
                  </a:ext>
                </a:extLst>
              </p:cNvPr>
              <p:cNvSpPr txBox="1"/>
              <p:nvPr/>
            </p:nvSpPr>
            <p:spPr>
              <a:xfrm>
                <a:off x="233508" y="1253196"/>
                <a:ext cx="6106332" cy="461665"/>
              </a:xfrm>
              <a:prstGeom prst="rect">
                <a:avLst/>
              </a:prstGeom>
              <a:noFill/>
            </p:spPr>
            <p:txBody>
              <a:bodyPr wrap="square">
                <a:spAutoFit/>
              </a:bodyPr>
              <a:lstStyle/>
              <a:p>
                <a:r>
                  <a:rPr kumimoji="1" lang="en-US" altLang="ja-JP" sz="2400" dirty="0"/>
                  <a:t>We divide </a:t>
                </a:r>
                <a14:m>
                  <m:oMath xmlns:m="http://schemas.openxmlformats.org/officeDocument/2006/math">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𝑒</m:t>
                        </m:r>
                      </m:e>
                      <m:sup>
                        <m:r>
                          <a:rPr kumimoji="1" lang="en-US" altLang="ja-JP" sz="2400" b="0" i="0" dirty="0" smtClean="0">
                            <a:latin typeface="Cambria Math" panose="02040503050406030204" pitchFamily="18" charset="0"/>
                          </a:rPr>
                          <m:t>−</m:t>
                        </m:r>
                      </m:sup>
                    </m:sSup>
                    <m:sSup>
                      <m:sSupPr>
                        <m:ctrlPr>
                          <a:rPr kumimoji="1" lang="en-US" altLang="ja-JP" sz="2400" b="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𝜇</m:t>
                        </m:r>
                      </m:e>
                      <m:sup>
                        <m:r>
                          <a:rPr kumimoji="1" lang="en-US" altLang="ja-JP" sz="2400" b="0" i="1" dirty="0" smtClean="0">
                            <a:latin typeface="Cambria Math" panose="02040503050406030204" pitchFamily="18" charset="0"/>
                          </a:rPr>
                          <m:t>+</m:t>
                        </m:r>
                      </m:sup>
                    </m:sSup>
                    <m:r>
                      <a:rPr kumimoji="1" lang="en-US" altLang="ja-JP" sz="2400" b="0" i="1" smtClean="0">
                        <a:latin typeface="Cambria Math" panose="02040503050406030204" pitchFamily="18" charset="0"/>
                      </a:rPr>
                      <m:t>→</m:t>
                    </m:r>
                    <m:r>
                      <a:rPr kumimoji="1" lang="en-US" altLang="ja-JP" sz="2400" b="0" i="1" smtClean="0">
                        <a:latin typeface="Cambria Math" panose="02040503050406030204" pitchFamily="18" charset="0"/>
                      </a:rPr>
                      <m:t>𝑣</m:t>
                    </m:r>
                    <m:acc>
                      <m:accPr>
                        <m:chr m:val="̅"/>
                        <m:ctrlPr>
                          <a:rPr kumimoji="1" lang="en-US" altLang="ja-JP" sz="2400" b="0" i="1" smtClean="0">
                            <a:latin typeface="Cambria Math" panose="02040503050406030204" pitchFamily="18" charset="0"/>
                          </a:rPr>
                        </m:ctrlPr>
                      </m:accPr>
                      <m:e>
                        <m:r>
                          <a:rPr kumimoji="1" lang="en-US" altLang="ja-JP" sz="2400" b="0" i="1" smtClean="0">
                            <a:latin typeface="Cambria Math" panose="02040503050406030204" pitchFamily="18" charset="0"/>
                          </a:rPr>
                          <m:t>𝜈</m:t>
                        </m:r>
                      </m:e>
                    </m:acc>
                    <m:r>
                      <a:rPr kumimoji="1" lang="en-US" altLang="ja-JP" sz="2400" b="0" i="1" dirty="0" smtClean="0">
                        <a:latin typeface="Cambria Math" panose="02040503050406030204" pitchFamily="18" charset="0"/>
                      </a:rPr>
                      <m:t>𝑍</m:t>
                    </m:r>
                    <m:r>
                      <a:rPr kumimoji="1" lang="en-US" altLang="ja-JP" sz="2400" b="0" i="1" smtClean="0">
                        <a:latin typeface="Cambria Math" panose="02040503050406030204" pitchFamily="18" charset="0"/>
                      </a:rPr>
                      <m:t>h</m:t>
                    </m:r>
                  </m:oMath>
                </a14:m>
                <a:r>
                  <a:rPr kumimoji="1" lang="en-US" altLang="ja-JP" sz="2400" dirty="0"/>
                  <a:t> into 3 groups.</a:t>
                </a:r>
                <a:endParaRPr kumimoji="1" lang="ja-JP" altLang="en-US" sz="2400"/>
              </a:p>
            </p:txBody>
          </p:sp>
        </mc:Choice>
        <mc:Fallback xmlns="">
          <p:sp>
            <p:nvSpPr>
              <p:cNvPr id="43" name="テキスト ボックス 42">
                <a:extLst>
                  <a:ext uri="{FF2B5EF4-FFF2-40B4-BE49-F238E27FC236}">
                    <a16:creationId xmlns:a16="http://schemas.microsoft.com/office/drawing/2014/main" id="{CBD671DA-69E7-A1A3-D47E-4307E4E9A436}"/>
                  </a:ext>
                </a:extLst>
              </p:cNvPr>
              <p:cNvSpPr txBox="1">
                <a:spLocks noRot="1" noChangeAspect="1" noMove="1" noResize="1" noEditPoints="1" noAdjustHandles="1" noChangeArrowheads="1" noChangeShapeType="1" noTextEdit="1"/>
              </p:cNvSpPr>
              <p:nvPr/>
            </p:nvSpPr>
            <p:spPr>
              <a:xfrm>
                <a:off x="233508" y="1253196"/>
                <a:ext cx="6106332" cy="461665"/>
              </a:xfrm>
              <a:prstGeom prst="rect">
                <a:avLst/>
              </a:prstGeom>
              <a:blipFill>
                <a:blip r:embed="rId12"/>
                <a:stretch>
                  <a:fillRect l="-1452" t="-10811" b="-2973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35" name="テキスト ボックス 34">
                <a:extLst>
                  <a:ext uri="{FF2B5EF4-FFF2-40B4-BE49-F238E27FC236}">
                    <a16:creationId xmlns:a16="http://schemas.microsoft.com/office/drawing/2014/main" id="{D72B52DA-042A-47B3-E840-B1ED338FA31E}"/>
                  </a:ext>
                </a:extLst>
              </p:cNvPr>
              <p:cNvSpPr txBox="1"/>
              <p:nvPr/>
            </p:nvSpPr>
            <p:spPr>
              <a:xfrm>
                <a:off x="108939" y="5157703"/>
                <a:ext cx="6107906" cy="747449"/>
              </a:xfrm>
              <a:prstGeom prst="rect">
                <a:avLst/>
              </a:prstGeom>
              <a:noFill/>
            </p:spPr>
            <p:txBody>
              <a:bodyPr wrap="square">
                <a:spAutoFit/>
              </a:bodyPr>
              <a:lstStyle/>
              <a:p>
                <a:pPr lvl="0">
                  <a:defRPr/>
                </a:pPr>
                <a:r>
                  <a:rPr lang="en-US" altLang="ja-JP" dirty="0">
                    <a:solidFill>
                      <a:prstClr val="black"/>
                    </a:solidFill>
                  </a:rPr>
                  <a:t>Gauge invariant : total</a:t>
                </a:r>
                <a14:m>
                  <m:oMath xmlns:m="http://schemas.openxmlformats.org/officeDocument/2006/math">
                    <m:r>
                      <a:rPr lang="en-US" altLang="ja-JP" i="1">
                        <a:solidFill>
                          <a:prstClr val="black"/>
                        </a:solidFill>
                        <a:latin typeface="Cambria Math" panose="02040503050406030204" pitchFamily="18" charset="0"/>
                        <a:ea typeface="Cambria Math" panose="02040503050406030204" pitchFamily="18" charset="0"/>
                      </a:rPr>
                      <m:t>∝</m:t>
                    </m:r>
                    <m:sSup>
                      <m:sSupPr>
                        <m:ctrlPr>
                          <a:rPr lang="en-US" altLang="ja-JP" i="1">
                            <a:solidFill>
                              <a:prstClr val="black"/>
                            </a:solidFill>
                            <a:latin typeface="Cambria Math" panose="02040503050406030204" pitchFamily="18" charset="0"/>
                          </a:rPr>
                        </m:ctrlPr>
                      </m:sSupPr>
                      <m:e>
                        <m:r>
                          <a:rPr lang="en-US" altLang="ja-JP" i="1">
                            <a:solidFill>
                              <a:prstClr val="black"/>
                            </a:solidFill>
                            <a:latin typeface="Cambria Math" panose="02040503050406030204" pitchFamily="18" charset="0"/>
                          </a:rPr>
                          <m:t>|</m:t>
                        </m:r>
                        <m:r>
                          <a:rPr lang="en-US" altLang="ja-JP">
                            <a:solidFill>
                              <a:srgbClr val="FF0000"/>
                            </a:solidFill>
                            <a:latin typeface="Cambria Math" panose="02040503050406030204" pitchFamily="18" charset="0"/>
                          </a:rPr>
                          <m:t>(</m:t>
                        </m:r>
                        <m:r>
                          <m:rPr>
                            <m:sty m:val="p"/>
                          </m:rPr>
                          <a:rPr lang="en-US" altLang="ja-JP">
                            <a:solidFill>
                              <a:srgbClr val="FF0000"/>
                            </a:solidFill>
                            <a:latin typeface="Cambria Math" panose="02040503050406030204" pitchFamily="18" charset="0"/>
                          </a:rPr>
                          <m:t>a</m:t>
                        </m:r>
                        <m:r>
                          <a:rPr lang="en-US" altLang="ja-JP">
                            <a:solidFill>
                              <a:srgbClr val="FF0000"/>
                            </a:solidFill>
                            <a:latin typeface="Cambria Math" panose="02040503050406030204" pitchFamily="18" charset="0"/>
                          </a:rPr>
                          <m:t>)</m:t>
                        </m:r>
                        <m:r>
                          <a:rPr lang="en-US" altLang="ja-JP" i="1">
                            <a:solidFill>
                              <a:prstClr val="black"/>
                            </a:solidFill>
                            <a:latin typeface="Cambria Math" panose="02040503050406030204" pitchFamily="18" charset="0"/>
                          </a:rPr>
                          <m:t>+</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B050"/>
                            </a:solidFill>
                            <a:latin typeface="Cambria Math" panose="02040503050406030204" pitchFamily="18" charset="0"/>
                            <a:ea typeface="游ゴシック" panose="020B0400000000000000" pitchFamily="50" charset="-128"/>
                          </a:rPr>
                          <m:t>𝑏</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70C0"/>
                            </a:solidFill>
                            <a:latin typeface="Cambria Math" panose="02040503050406030204" pitchFamily="18" charset="0"/>
                            <a:ea typeface="游ゴシック" panose="020B0400000000000000" pitchFamily="50" charset="-128"/>
                          </a:rPr>
                          <m:t>𝑐</m:t>
                        </m:r>
                        <m:r>
                          <a:rPr lang="en-US" altLang="ja-JP" i="1" smtClean="0">
                            <a:solidFill>
                              <a:srgbClr val="0070C0"/>
                            </a:solidFill>
                            <a:latin typeface="Cambria Math" panose="02040503050406030204" pitchFamily="18" charset="0"/>
                          </a:rPr>
                          <m:t>)</m:t>
                        </m:r>
                        <m:r>
                          <a:rPr lang="en-US" altLang="ja-JP" i="1" smtClean="0">
                            <a:solidFill>
                              <a:schemeClr val="tx1"/>
                            </a:solidFill>
                            <a:latin typeface="Cambria Math" panose="02040503050406030204" pitchFamily="18" charset="0"/>
                          </a:rPr>
                          <m:t>|</m:t>
                        </m:r>
                      </m:e>
                      <m:sup>
                        <m:r>
                          <a:rPr lang="en-US" altLang="ja-JP" i="1">
                            <a:solidFill>
                              <a:prstClr val="black"/>
                            </a:solidFill>
                            <a:latin typeface="Cambria Math" panose="02040503050406030204" pitchFamily="18" charset="0"/>
                          </a:rPr>
                          <m:t>2</m:t>
                        </m:r>
                      </m:sup>
                    </m:sSup>
                  </m:oMath>
                </a14:m>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 </a:t>
                </a:r>
                <a:r>
                  <a:rPr lang="en-US" altLang="ja-JP" dirty="0">
                    <a:solidFill>
                      <a:prstClr val="black"/>
                    </a:solidFill>
                    <a:latin typeface="游ゴシック" panose="020F0502020204030204"/>
                    <a:ea typeface="游ゴシック" panose="020B0400000000000000" pitchFamily="50" charset="-128"/>
                  </a:rPr>
                  <a:t>,</a:t>
                </a:r>
              </a:p>
              <a:p>
                <a:pPr lvl="0">
                  <a:defRPr/>
                </a:pPr>
                <a:r>
                  <a:rPr lang="en-US" altLang="ja-JP" dirty="0">
                    <a:solidFill>
                      <a:srgbClr val="FF0000"/>
                    </a:solidFill>
                  </a:rPr>
                  <a:t>        </a:t>
                </a:r>
                <a:r>
                  <a:rPr lang="en-US" altLang="ja-JP" dirty="0"/>
                  <a:t>dependent :</a:t>
                </a:r>
                <a:r>
                  <a:rPr lang="en-US" altLang="ja-JP" dirty="0">
                    <a:solidFill>
                      <a:srgbClr val="FF0000"/>
                    </a:solidFill>
                  </a:rPr>
                  <a:t> </a:t>
                </a:r>
                <a14:m>
                  <m:oMath xmlns:m="http://schemas.openxmlformats.org/officeDocument/2006/math">
                    <m:d>
                      <m:dPr>
                        <m:ctrlPr>
                          <a:rPr lang="en-US" altLang="ja-JP" i="1">
                            <a:solidFill>
                              <a:srgbClr val="FF0000"/>
                            </a:solidFill>
                            <a:latin typeface="Cambria Math" panose="02040503050406030204" pitchFamily="18" charset="0"/>
                          </a:rPr>
                        </m:ctrlPr>
                      </m:dPr>
                      <m:e>
                        <m:r>
                          <m:rPr>
                            <m:sty m:val="p"/>
                          </m:rPr>
                          <a:rPr lang="en-US" altLang="ja-JP">
                            <a:solidFill>
                              <a:srgbClr val="FF0000"/>
                            </a:solidFill>
                            <a:latin typeface="Cambria Math" panose="02040503050406030204" pitchFamily="18" charset="0"/>
                          </a:rPr>
                          <m:t>a</m:t>
                        </m:r>
                      </m:e>
                    </m:d>
                    <m:r>
                      <a:rPr kumimoji="1" lang="en-US" altLang="ja-JP" sz="1800" i="1" smtClean="0">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kumimoji="1" lang="en-US" altLang="ja-JP" sz="1800" b="0" i="1" smtClean="0">
                                        <a:solidFill>
                                          <a:srgbClr val="FF0000"/>
                                        </a:solidFill>
                                        <a:latin typeface="Cambria Math" panose="02040503050406030204" pitchFamily="18" charset="0"/>
                                        <a:ea typeface="Cambria Math" panose="02040503050406030204" pitchFamily="18" charset="0"/>
                                      </a:rPr>
                                    </m:ctrlPr>
                                  </m:dPr>
                                  <m:e>
                                    <m:r>
                                      <a:rPr kumimoji="1" lang="en-US" altLang="ja-JP" sz="1800" b="0" i="1" smtClean="0">
                                        <a:solidFill>
                                          <a:srgbClr val="FF0000"/>
                                        </a:solidFill>
                                        <a:latin typeface="Cambria Math" panose="02040503050406030204" pitchFamily="18" charset="0"/>
                                        <a:ea typeface="Cambria Math" panose="02040503050406030204" pitchFamily="18" charset="0"/>
                                      </a:rPr>
                                      <m:t>𝑎</m:t>
                                    </m:r>
                                  </m:e>
                                </m:d>
                              </m:sub>
                            </m:sSub>
                          </m:e>
                        </m:d>
                      </m:e>
                      <m: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2</m:t>
                        </m:r>
                      </m:sup>
                    </m:s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 </m:t>
                    </m:r>
                    <m:d>
                      <m:dPr>
                        <m:ctrlPr>
                          <a:rPr kumimoji="1" lang="en-US" altLang="ja-JP" sz="1800" b="0" i="1" smtClean="0">
                            <a:solidFill>
                              <a:srgbClr val="00B050"/>
                            </a:solidFill>
                            <a:latin typeface="Cambria Math" panose="02040503050406030204" pitchFamily="18" charset="0"/>
                            <a:ea typeface="Cambria Math" panose="02040503050406030204" pitchFamily="18" charset="0"/>
                          </a:rPr>
                        </m:ctrlPr>
                      </m:dPr>
                      <m:e>
                        <m:r>
                          <a:rPr kumimoji="1" lang="en-US" altLang="ja-JP" sz="1800" b="0" i="1" smtClean="0">
                            <a:solidFill>
                              <a:srgbClr val="00B050"/>
                            </a:solidFill>
                            <a:latin typeface="Cambria Math" panose="02040503050406030204" pitchFamily="18" charset="0"/>
                            <a:ea typeface="Cambria Math" panose="02040503050406030204" pitchFamily="18" charset="0"/>
                          </a:rPr>
                          <m:t>𝑏</m:t>
                        </m:r>
                      </m:e>
                    </m:d>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kumimoji="1" lang="en-US" altLang="ja-JP" sz="1800" b="0" i="1" smtClean="0">
                                        <a:solidFill>
                                          <a:srgbClr val="00B050"/>
                                        </a:solidFill>
                                        <a:latin typeface="Cambria Math" panose="02040503050406030204" pitchFamily="18" charset="0"/>
                                        <a:ea typeface="Cambria Math" panose="02040503050406030204" pitchFamily="18" charset="0"/>
                                      </a:rPr>
                                    </m:ctrlPr>
                                  </m:dPr>
                                  <m:e>
                                    <m:r>
                                      <a:rPr kumimoji="1" lang="en-US" altLang="ja-JP" sz="1800" b="0" i="1" smtClean="0">
                                        <a:solidFill>
                                          <a:srgbClr val="00B050"/>
                                        </a:solidFill>
                                        <a:latin typeface="Cambria Math" panose="02040503050406030204" pitchFamily="18" charset="0"/>
                                        <a:ea typeface="Cambria Math" panose="02040503050406030204" pitchFamily="18" charset="0"/>
                                      </a:rPr>
                                      <m:t>𝑏</m:t>
                                    </m:r>
                                  </m:e>
                                </m:d>
                              </m:sub>
                            </m:sSub>
                          </m:e>
                        </m:d>
                      </m:e>
                      <m:sup>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2</m:t>
                        </m:r>
                      </m:sup>
                    </m:sSup>
                    <m:r>
                      <a:rPr kumimoji="1" lang="en-US" altLang="ja-JP" sz="1800" b="0" i="0" smtClean="0">
                        <a:solidFill>
                          <a:schemeClr val="tx1">
                            <a:lumMod val="95000"/>
                            <a:lumOff val="5000"/>
                          </a:schemeClr>
                        </a:solidFill>
                        <a:latin typeface="Cambria Math" panose="02040503050406030204" pitchFamily="18" charset="0"/>
                        <a:ea typeface="Cambria Math" panose="02040503050406030204" pitchFamily="18" charset="0"/>
                      </a:rPr>
                      <m:t>,</m:t>
                    </m:r>
                    <m:d>
                      <m:dPr>
                        <m:ctrlPr>
                          <a:rPr lang="en-US" altLang="ja-JP" i="1" smtClean="0">
                            <a:solidFill>
                              <a:srgbClr val="0070C0"/>
                            </a:solidFill>
                            <a:latin typeface="Cambria Math" panose="02040503050406030204" pitchFamily="18" charset="0"/>
                            <a:ea typeface="Cambria Math" panose="02040503050406030204" pitchFamily="18" charset="0"/>
                          </a:rPr>
                        </m:ctrlPr>
                      </m:dPr>
                      <m:e>
                        <m:r>
                          <a:rPr lang="en-US" altLang="ja-JP" b="0" i="1" smtClean="0">
                            <a:solidFill>
                              <a:srgbClr val="0070C0"/>
                            </a:solidFill>
                            <a:latin typeface="Cambria Math" panose="02040503050406030204" pitchFamily="18" charset="0"/>
                            <a:ea typeface="Cambria Math" panose="02040503050406030204" pitchFamily="18" charset="0"/>
                          </a:rPr>
                          <m:t>𝑐</m:t>
                        </m:r>
                      </m:e>
                    </m:d>
                    <m:r>
                      <a:rPr lang="en-US" altLang="ja-JP"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ja-JP" i="1">
                                    <a:solidFill>
                                      <a:schemeClr val="tx1">
                                        <a:lumMod val="95000"/>
                                        <a:lumOff val="5000"/>
                                      </a:schemeClr>
                                    </a:solidFill>
                                    <a:latin typeface="Cambria Math" panose="02040503050406030204" pitchFamily="18" charset="0"/>
                                    <a:ea typeface="Cambria Math" panose="02040503050406030204" pitchFamily="18" charset="0"/>
                                  </a:rPr>
                                  <m:t>𝑀</m:t>
                                </m:r>
                              </m:e>
                              <m:sub>
                                <m:r>
                                  <a:rPr lang="en-US" altLang="ja-JP" b="0" i="1" smtClean="0">
                                    <a:solidFill>
                                      <a:srgbClr val="0070C0"/>
                                    </a:solidFill>
                                    <a:latin typeface="Cambria Math" panose="02040503050406030204" pitchFamily="18" charset="0"/>
                                    <a:ea typeface="Cambria Math" panose="02040503050406030204" pitchFamily="18" charset="0"/>
                                  </a:rPr>
                                  <m:t>(</m:t>
                                </m:r>
                                <m:r>
                                  <a:rPr lang="en-US" altLang="ja-JP" b="0" i="1" smtClean="0">
                                    <a:solidFill>
                                      <a:srgbClr val="0070C0"/>
                                    </a:solidFill>
                                    <a:latin typeface="Cambria Math" panose="02040503050406030204" pitchFamily="18" charset="0"/>
                                    <a:ea typeface="Cambria Math" panose="02040503050406030204" pitchFamily="18" charset="0"/>
                                  </a:rPr>
                                  <m:t>𝑐</m:t>
                                </m:r>
                                <m:r>
                                  <a:rPr lang="en-US" altLang="ja-JP" b="0" i="1" smtClean="0">
                                    <a:solidFill>
                                      <a:srgbClr val="0070C0"/>
                                    </a:solidFill>
                                    <a:latin typeface="Cambria Math" panose="02040503050406030204" pitchFamily="18" charset="0"/>
                                    <a:ea typeface="Cambria Math" panose="02040503050406030204" pitchFamily="18" charset="0"/>
                                  </a:rPr>
                                  <m:t>)</m:t>
                                </m:r>
                              </m:sub>
                            </m:sSub>
                          </m:e>
                        </m:d>
                      </m:e>
                      <m: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2</m:t>
                        </m:r>
                      </m:sup>
                    </m:sSup>
                  </m:oMath>
                </a14:m>
                <a:endParaRPr lang="ja-JP" altLang="en-US"/>
              </a:p>
            </p:txBody>
          </p:sp>
        </mc:Choice>
        <mc:Fallback>
          <p:sp>
            <p:nvSpPr>
              <p:cNvPr id="35" name="テキスト ボックス 34">
                <a:extLst>
                  <a:ext uri="{FF2B5EF4-FFF2-40B4-BE49-F238E27FC236}">
                    <a16:creationId xmlns:a16="http://schemas.microsoft.com/office/drawing/2014/main" id="{D72B52DA-042A-47B3-E840-B1ED338FA31E}"/>
                  </a:ext>
                </a:extLst>
              </p:cNvPr>
              <p:cNvSpPr txBox="1">
                <a:spLocks noRot="1" noChangeAspect="1" noMove="1" noResize="1" noEditPoints="1" noAdjustHandles="1" noChangeArrowheads="1" noChangeShapeType="1" noTextEdit="1"/>
              </p:cNvSpPr>
              <p:nvPr/>
            </p:nvSpPr>
            <p:spPr>
              <a:xfrm>
                <a:off x="108939" y="5157703"/>
                <a:ext cx="6107906" cy="747449"/>
              </a:xfrm>
              <a:prstGeom prst="rect">
                <a:avLst/>
              </a:prstGeom>
              <a:blipFill>
                <a:blip r:embed="rId13"/>
                <a:stretch>
                  <a:fillRect l="-830" t="-3333" b="-833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064980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8</a:t>
            </a:fld>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3795893" cy="646331"/>
              </a:xfrm>
              <a:prstGeom prst="rect">
                <a:avLst/>
              </a:prstGeom>
              <a:noFill/>
            </p:spPr>
            <p:txBody>
              <a:bodyPr wrap="square">
                <a:spAutoFit/>
              </a:bodyPr>
              <a:lstStyle/>
              <a:p>
                <a:r>
                  <a:rPr lang="en-US" altLang="ja-JP" sz="3600" dirty="0"/>
                  <a:t>2. </a:t>
                </a:r>
                <a14:m>
                  <m:oMath xmlns:m="http://schemas.openxmlformats.org/officeDocument/2006/math">
                    <m:sSup>
                      <m:sSupPr>
                        <m:ctrlPr>
                          <a:rPr lang="en-US" altLang="ja-JP" sz="3600" i="1" smtClean="0">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r>
                      <a:rPr lang="en-US" altLang="ja-JP" sz="3600" i="1">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𝑙</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𝑙</m:t>
                        </m:r>
                      </m:sub>
                    </m:sSub>
                    <m:r>
                      <a:rPr lang="en-US" altLang="ja-JP" sz="3600" i="1">
                        <a:latin typeface="Cambria Math" panose="02040503050406030204" pitchFamily="18" charset="0"/>
                      </a:rPr>
                      <m:t>𝑍h</m:t>
                    </m:r>
                  </m:oMath>
                </a14:m>
                <a:endParaRPr kumimoji="1" lang="en-US" altLang="ja-JP" sz="3600" dirty="0"/>
              </a:p>
            </p:txBody>
          </p:sp>
        </mc:Choice>
        <mc:Fallback xmlns="">
          <p:sp>
            <p:nvSpPr>
              <p:cNvPr id="7" name="テキスト ボックス 6">
                <a:extLst>
                  <a:ext uri="{FF2B5EF4-FFF2-40B4-BE49-F238E27FC236}">
                    <a16:creationId xmlns:a16="http://schemas.microsoft.com/office/drawing/2014/main" id="{8504D42A-F00D-AE13-B5E1-B87252B01554}"/>
                  </a:ext>
                </a:extLst>
              </p:cNvPr>
              <p:cNvSpPr txBox="1">
                <a:spLocks noRot="1" noChangeAspect="1" noMove="1" noResize="1" noEditPoints="1" noAdjustHandles="1" noChangeArrowheads="1" noChangeShapeType="1" noTextEdit="1"/>
              </p:cNvSpPr>
              <p:nvPr/>
            </p:nvSpPr>
            <p:spPr>
              <a:xfrm>
                <a:off x="355977" y="390302"/>
                <a:ext cx="3795893" cy="646331"/>
              </a:xfrm>
              <a:prstGeom prst="rect">
                <a:avLst/>
              </a:prstGeom>
              <a:blipFill>
                <a:blip r:embed="rId3"/>
                <a:stretch>
                  <a:fillRect l="-4667" t="-13462" b="-32692"/>
                </a:stretch>
              </a:blipFill>
            </p:spPr>
            <p:txBody>
              <a:bodyPr/>
              <a:lstStyle/>
              <a:p>
                <a:r>
                  <a:rPr lang="ja-JP" altLang="en-US">
                    <a:noFill/>
                  </a:rPr>
                  <a:t> </a:t>
                </a:r>
              </a:p>
            </p:txBody>
          </p:sp>
        </mc:Fallback>
      </mc:AlternateContent>
      <p:cxnSp>
        <p:nvCxnSpPr>
          <p:cNvPr id="11" name="直線矢印コネクタ 10">
            <a:extLst>
              <a:ext uri="{FF2B5EF4-FFF2-40B4-BE49-F238E27FC236}">
                <a16:creationId xmlns:a16="http://schemas.microsoft.com/office/drawing/2014/main" id="{C38D50B2-4BF8-B77E-568E-3A1F036D7C71}"/>
              </a:ext>
            </a:extLst>
          </p:cNvPr>
          <p:cNvCxnSpPr>
            <a:cxnSpLocks/>
          </p:cNvCxnSpPr>
          <p:nvPr/>
        </p:nvCxnSpPr>
        <p:spPr>
          <a:xfrm>
            <a:off x="11439518" y="844062"/>
            <a:ext cx="0" cy="1916763"/>
          </a:xfrm>
          <a:prstGeom prst="straightConnector1">
            <a:avLst/>
          </a:prstGeom>
          <a:noFill/>
          <a:ln w="38100" cap="flat" cmpd="sng" algn="ctr">
            <a:solidFill>
              <a:srgbClr val="FF0000"/>
            </a:solidFill>
            <a:prstDash val="solid"/>
            <a:miter lim="800000"/>
            <a:headEnd type="triangle"/>
            <a:tailEnd type="triangle"/>
          </a:ln>
          <a:effectLst/>
        </p:spPr>
      </p:cxnSp>
      <p:sp>
        <p:nvSpPr>
          <p:cNvPr id="13" name="テキスト ボックス 12">
            <a:extLst>
              <a:ext uri="{FF2B5EF4-FFF2-40B4-BE49-F238E27FC236}">
                <a16:creationId xmlns:a16="http://schemas.microsoft.com/office/drawing/2014/main" id="{DE66EA0A-9D47-8E80-BC3A-E8DDD2CD0A39}"/>
              </a:ext>
            </a:extLst>
          </p:cNvPr>
          <p:cNvSpPr txBox="1"/>
          <p:nvPr/>
        </p:nvSpPr>
        <p:spPr>
          <a:xfrm>
            <a:off x="355978" y="1254803"/>
            <a:ext cx="5520556" cy="1938992"/>
          </a:xfrm>
          <a:prstGeom prst="rect">
            <a:avLst/>
          </a:prstGeom>
          <a:noFill/>
        </p:spPr>
        <p:txBody>
          <a:bodyPr wrap="square">
            <a:spAutoFit/>
          </a:bodyPr>
          <a:lstStyle/>
          <a:p>
            <a:pPr>
              <a:defRPr/>
            </a:pPr>
            <a:r>
              <a:rPr lang="ja-JP" altLang="en-US" sz="2400"/>
              <a:t>In the </a:t>
            </a:r>
            <a:r>
              <a:rPr lang="en-US" altLang="ja-JP" sz="2400" dirty="0"/>
              <a:t>longitudinal </a:t>
            </a:r>
            <a:r>
              <a:rPr lang="ja-JP" altLang="en-US" sz="2400"/>
              <a:t>massive gauge boson scattering</a:t>
            </a:r>
            <a:r>
              <a:rPr lang="en-US" altLang="ja-JP" sz="2400" dirty="0"/>
              <a:t>, </a:t>
            </a:r>
            <a:r>
              <a:rPr lang="en-US" altLang="ja-JP" sz="2400" dirty="0">
                <a:solidFill>
                  <a:prstClr val="black"/>
                </a:solidFill>
                <a:latin typeface="游ゴシック" panose="020F0502020204030204"/>
                <a:ea typeface="游ゴシック" panose="020B0400000000000000" pitchFamily="50" charset="-128"/>
              </a:rPr>
              <a:t>G</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auge cancellation (energy growth)</a:t>
            </a:r>
          </a:p>
          <a:p>
            <a:pPr>
              <a:defRPr/>
            </a:pPr>
            <a:r>
              <a:rPr lang="ja-JP" altLang="en-US" sz="2400">
                <a:solidFill>
                  <a:prstClr val="black"/>
                </a:solidFill>
                <a:latin typeface="游ゴシック" panose="020F0502020204030204"/>
                <a:ea typeface="游ゴシック" panose="020B0400000000000000" pitchFamily="50" charset="-128"/>
              </a:rPr>
              <a:t>→</a:t>
            </a:r>
            <a:r>
              <a:rPr lang="en-US" altLang="ja-JP" sz="2400" dirty="0">
                <a:solidFill>
                  <a:prstClr val="black"/>
                </a:solidFill>
                <a:latin typeface="游ゴシック" panose="020F0502020204030204"/>
                <a:ea typeface="游ゴシック" panose="020B0400000000000000" pitchFamily="50" charset="-128"/>
              </a:rPr>
              <a:t>loss of significant digits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400" dirty="0">
              <a:solidFill>
                <a:prstClr val="black"/>
              </a:solidFill>
              <a:latin typeface="游ゴシック" panose="020F0502020204030204"/>
              <a:ea typeface="游ゴシック" panose="020B0400000000000000" pitchFamily="50" charset="-128"/>
            </a:endParaRPr>
          </a:p>
        </p:txBody>
      </p:sp>
      <p:sp>
        <p:nvSpPr>
          <p:cNvPr id="16" name="テキスト ボックス 15">
            <a:extLst>
              <a:ext uri="{FF2B5EF4-FFF2-40B4-BE49-F238E27FC236}">
                <a16:creationId xmlns:a16="http://schemas.microsoft.com/office/drawing/2014/main" id="{E1ABEE04-DE38-EFE6-F366-8058025303DF}"/>
              </a:ext>
            </a:extLst>
          </p:cNvPr>
          <p:cNvSpPr txBox="1"/>
          <p:nvPr/>
        </p:nvSpPr>
        <p:spPr>
          <a:xfrm>
            <a:off x="363389" y="2760825"/>
            <a:ext cx="5732611" cy="830997"/>
          </a:xfrm>
          <a:prstGeom prst="rect">
            <a:avLst/>
          </a:prstGeom>
          <a:noFill/>
        </p:spPr>
        <p:txBody>
          <a:bodyPr wrap="square">
            <a:spAutoFit/>
          </a:bodyPr>
          <a:lstStyle/>
          <a:p>
            <a:r>
              <a:rPr lang="en-US" altLang="ja-JP" sz="2400" dirty="0"/>
              <a:t>This is a major obstacle for future high-energy experiments.</a:t>
            </a:r>
          </a:p>
        </p:txBody>
      </p:sp>
      <p:sp>
        <p:nvSpPr>
          <p:cNvPr id="27" name="テキスト ボックス 26">
            <a:extLst>
              <a:ext uri="{FF2B5EF4-FFF2-40B4-BE49-F238E27FC236}">
                <a16:creationId xmlns:a16="http://schemas.microsoft.com/office/drawing/2014/main" id="{91458D55-7A00-2914-01B5-32B4F9E0382A}"/>
              </a:ext>
            </a:extLst>
          </p:cNvPr>
          <p:cNvSpPr txBox="1"/>
          <p:nvPr/>
        </p:nvSpPr>
        <p:spPr>
          <a:xfrm>
            <a:off x="6315468" y="4589134"/>
            <a:ext cx="5456676" cy="646331"/>
          </a:xfrm>
          <a:prstGeom prst="rect">
            <a:avLst/>
          </a:prstGeom>
          <a:noFill/>
        </p:spPr>
        <p:txBody>
          <a:bodyPr wrap="square">
            <a:spAutoFit/>
          </a:bodyPr>
          <a:lstStyle/>
          <a:p>
            <a:pPr lvl="0">
              <a:defRPr/>
            </a:pPr>
            <a:endParaRPr lang="ja-JP" altLang="en-US"/>
          </a:p>
          <a:p>
            <a:endParaRPr lang="ja-JP" altLang="en-US"/>
          </a:p>
        </p:txBody>
      </p:sp>
      <p:cxnSp>
        <p:nvCxnSpPr>
          <p:cNvPr id="31" name="直線矢印コネクタ 30">
            <a:extLst>
              <a:ext uri="{FF2B5EF4-FFF2-40B4-BE49-F238E27FC236}">
                <a16:creationId xmlns:a16="http://schemas.microsoft.com/office/drawing/2014/main" id="{A97F61A2-3509-34D0-6D2E-41FBA82DFFC3}"/>
              </a:ext>
            </a:extLst>
          </p:cNvPr>
          <p:cNvCxnSpPr>
            <a:cxnSpLocks/>
          </p:cNvCxnSpPr>
          <p:nvPr/>
        </p:nvCxnSpPr>
        <p:spPr>
          <a:xfrm flipH="1">
            <a:off x="2954719" y="2041562"/>
            <a:ext cx="2627453" cy="0"/>
          </a:xfrm>
          <a:prstGeom prst="straightConnector1">
            <a:avLst/>
          </a:prstGeom>
          <a:noFill/>
          <a:ln w="38100" cap="flat" cmpd="sng" algn="ctr">
            <a:solidFill>
              <a:srgbClr val="FF0000"/>
            </a:solidFill>
            <a:prstDash val="solid"/>
            <a:miter lim="800000"/>
            <a:headEnd type="triangle"/>
            <a:tailEnd type="triangle"/>
          </a:ln>
          <a:effectLst/>
        </p:spPr>
      </p:cxnSp>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B1906A01-6BC9-4186-64A7-21DA4F59EBF4}"/>
                  </a:ext>
                </a:extLst>
              </p:cNvPr>
              <p:cNvSpPr txBox="1"/>
              <p:nvPr/>
            </p:nvSpPr>
            <p:spPr>
              <a:xfrm>
                <a:off x="7369937" y="5205921"/>
                <a:ext cx="4765431" cy="747449"/>
              </a:xfrm>
              <a:prstGeom prst="rect">
                <a:avLst/>
              </a:prstGeom>
              <a:noFill/>
            </p:spPr>
            <p:txBody>
              <a:bodyPr wrap="square">
                <a:spAutoFit/>
              </a:bodyPr>
              <a:lstStyle/>
              <a:p>
                <a:pPr lvl="0">
                  <a:defRPr/>
                </a:pPr>
                <a:r>
                  <a:rPr lang="en-US" altLang="ja-JP" dirty="0">
                    <a:solidFill>
                      <a:prstClr val="black"/>
                    </a:solidFill>
                  </a:rPr>
                  <a:t>total</a:t>
                </a:r>
                <a14:m>
                  <m:oMath xmlns:m="http://schemas.openxmlformats.org/officeDocument/2006/math">
                    <m:r>
                      <a:rPr lang="en-US" altLang="ja-JP" i="1">
                        <a:solidFill>
                          <a:prstClr val="black"/>
                        </a:solidFill>
                        <a:latin typeface="Cambria Math" panose="02040503050406030204" pitchFamily="18" charset="0"/>
                        <a:ea typeface="Cambria Math" panose="02040503050406030204" pitchFamily="18" charset="0"/>
                      </a:rPr>
                      <m:t>∝</m:t>
                    </m:r>
                    <m:sSup>
                      <m:sSupPr>
                        <m:ctrlPr>
                          <a:rPr lang="en-US" altLang="ja-JP" i="1">
                            <a:solidFill>
                              <a:prstClr val="black"/>
                            </a:solidFill>
                            <a:latin typeface="Cambria Math" panose="02040503050406030204" pitchFamily="18" charset="0"/>
                          </a:rPr>
                        </m:ctrlPr>
                      </m:sSupPr>
                      <m:e>
                        <m:r>
                          <a:rPr lang="en-US" altLang="ja-JP" i="1">
                            <a:solidFill>
                              <a:prstClr val="black"/>
                            </a:solidFill>
                            <a:latin typeface="Cambria Math" panose="02040503050406030204" pitchFamily="18" charset="0"/>
                          </a:rPr>
                          <m:t>|</m:t>
                        </m:r>
                        <m:r>
                          <a:rPr lang="en-US" altLang="ja-JP">
                            <a:solidFill>
                              <a:srgbClr val="FF0000"/>
                            </a:solidFill>
                            <a:latin typeface="Cambria Math" panose="02040503050406030204" pitchFamily="18" charset="0"/>
                          </a:rPr>
                          <m:t>(</m:t>
                        </m:r>
                        <m:r>
                          <m:rPr>
                            <m:sty m:val="p"/>
                          </m:rPr>
                          <a:rPr lang="en-US" altLang="ja-JP">
                            <a:solidFill>
                              <a:srgbClr val="FF0000"/>
                            </a:solidFill>
                            <a:latin typeface="Cambria Math" panose="02040503050406030204" pitchFamily="18" charset="0"/>
                          </a:rPr>
                          <m:t>a</m:t>
                        </m:r>
                        <m:r>
                          <a:rPr lang="en-US" altLang="ja-JP">
                            <a:solidFill>
                              <a:srgbClr val="FF0000"/>
                            </a:solidFill>
                            <a:latin typeface="Cambria Math" panose="02040503050406030204" pitchFamily="18" charset="0"/>
                          </a:rPr>
                          <m:t>)</m:t>
                        </m:r>
                        <m:r>
                          <a:rPr lang="en-US" altLang="ja-JP" i="1">
                            <a:solidFill>
                              <a:prstClr val="black"/>
                            </a:solidFill>
                            <a:latin typeface="Cambria Math" panose="02040503050406030204" pitchFamily="18" charset="0"/>
                          </a:rPr>
                          <m:t>+</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B050"/>
                            </a:solidFill>
                            <a:latin typeface="Cambria Math" panose="02040503050406030204" pitchFamily="18" charset="0"/>
                            <a:ea typeface="游ゴシック" panose="020B0400000000000000" pitchFamily="50" charset="-128"/>
                          </a:rPr>
                          <m:t>𝑏</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70C0"/>
                            </a:solidFill>
                            <a:latin typeface="Cambria Math" panose="02040503050406030204" pitchFamily="18" charset="0"/>
                            <a:ea typeface="游ゴシック" panose="020B0400000000000000" pitchFamily="50" charset="-128"/>
                          </a:rPr>
                          <m:t>𝑐</m:t>
                        </m:r>
                        <m:r>
                          <a:rPr lang="en-US" altLang="ja-JP" i="1" smtClean="0">
                            <a:solidFill>
                              <a:srgbClr val="0070C0"/>
                            </a:solidFill>
                            <a:latin typeface="Cambria Math" panose="02040503050406030204" pitchFamily="18" charset="0"/>
                          </a:rPr>
                          <m:t>)</m:t>
                        </m:r>
                        <m:r>
                          <a:rPr lang="en-US" altLang="ja-JP" i="1" smtClean="0">
                            <a:solidFill>
                              <a:schemeClr val="tx1"/>
                            </a:solidFill>
                            <a:latin typeface="Cambria Math" panose="02040503050406030204" pitchFamily="18" charset="0"/>
                          </a:rPr>
                          <m:t>|</m:t>
                        </m:r>
                      </m:e>
                      <m:sup>
                        <m:r>
                          <a:rPr lang="en-US" altLang="ja-JP" i="1">
                            <a:solidFill>
                              <a:prstClr val="black"/>
                            </a:solidFill>
                            <a:latin typeface="Cambria Math" panose="02040503050406030204" pitchFamily="18" charset="0"/>
                          </a:rPr>
                          <m:t>2</m:t>
                        </m:r>
                      </m:sup>
                    </m:sSup>
                  </m:oMath>
                </a14:m>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rPr>
                  <a:t> </a:t>
                </a:r>
                <a:r>
                  <a:rPr lang="en-US" altLang="ja-JP" dirty="0">
                    <a:solidFill>
                      <a:prstClr val="black"/>
                    </a:solidFill>
                    <a:latin typeface="游ゴシック" panose="020F0502020204030204"/>
                    <a:ea typeface="游ゴシック" panose="020B0400000000000000" pitchFamily="50" charset="-128"/>
                  </a:rPr>
                  <a:t>,</a:t>
                </a:r>
              </a:p>
              <a:p>
                <a:pPr lvl="0">
                  <a:defRPr/>
                </a:pPr>
                <a14:m>
                  <m:oMathPara xmlns:m="http://schemas.openxmlformats.org/officeDocument/2006/math">
                    <m:oMathParaPr>
                      <m:jc m:val="left"/>
                    </m:oMathParaPr>
                    <m:oMath xmlns:m="http://schemas.openxmlformats.org/officeDocument/2006/math">
                      <m:d>
                        <m:dPr>
                          <m:ctrlPr>
                            <a:rPr lang="en-US" altLang="ja-JP" i="1">
                              <a:solidFill>
                                <a:srgbClr val="FF0000"/>
                              </a:solidFill>
                              <a:latin typeface="Cambria Math" panose="02040503050406030204" pitchFamily="18" charset="0"/>
                            </a:rPr>
                          </m:ctrlPr>
                        </m:dPr>
                        <m:e>
                          <m:r>
                            <m:rPr>
                              <m:sty m:val="p"/>
                            </m:rPr>
                            <a:rPr lang="en-US" altLang="ja-JP">
                              <a:solidFill>
                                <a:srgbClr val="FF0000"/>
                              </a:solidFill>
                              <a:latin typeface="Cambria Math" panose="02040503050406030204" pitchFamily="18" charset="0"/>
                            </a:rPr>
                            <m:t>a</m:t>
                          </m:r>
                        </m:e>
                      </m:d>
                      <m:r>
                        <a:rPr kumimoji="1" lang="en-US" altLang="ja-JP" sz="1800" i="1" smtClean="0">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kumimoji="1" lang="en-US" altLang="ja-JP" sz="1800" b="0" i="1" smtClean="0">
                                          <a:solidFill>
                                            <a:srgbClr val="FF0000"/>
                                          </a:solidFill>
                                          <a:latin typeface="Cambria Math" panose="02040503050406030204" pitchFamily="18" charset="0"/>
                                          <a:ea typeface="Cambria Math" panose="02040503050406030204" pitchFamily="18" charset="0"/>
                                        </a:rPr>
                                      </m:ctrlPr>
                                    </m:dPr>
                                    <m:e>
                                      <m:r>
                                        <a:rPr kumimoji="1" lang="en-US" altLang="ja-JP" sz="1800" b="0" i="1" smtClean="0">
                                          <a:solidFill>
                                            <a:srgbClr val="FF0000"/>
                                          </a:solidFill>
                                          <a:latin typeface="Cambria Math" panose="02040503050406030204" pitchFamily="18" charset="0"/>
                                          <a:ea typeface="Cambria Math" panose="02040503050406030204" pitchFamily="18" charset="0"/>
                                        </a:rPr>
                                        <m:t>𝑎</m:t>
                                      </m:r>
                                    </m:e>
                                  </m:d>
                                </m:sub>
                              </m:sSub>
                            </m:e>
                          </m:d>
                        </m:e>
                        <m: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2</m:t>
                          </m:r>
                        </m:sup>
                      </m:sSup>
                      <m:r>
                        <a:rPr kumimoji="1" lang="en-US" altLang="ja-JP" sz="1800" b="0" i="1" smtClean="0">
                          <a:solidFill>
                            <a:schemeClr val="tx1">
                              <a:lumMod val="95000"/>
                              <a:lumOff val="5000"/>
                            </a:schemeClr>
                          </a:solidFill>
                          <a:latin typeface="Cambria Math" panose="02040503050406030204" pitchFamily="18" charset="0"/>
                          <a:ea typeface="Cambria Math" panose="02040503050406030204" pitchFamily="18" charset="0"/>
                        </a:rPr>
                        <m:t>&gt;</m:t>
                      </m:r>
                      <m:d>
                        <m:dPr>
                          <m:ctrlPr>
                            <a:rPr kumimoji="1" lang="en-US" altLang="ja-JP" sz="1800" b="0" i="1" smtClean="0">
                              <a:solidFill>
                                <a:srgbClr val="00B050"/>
                              </a:solidFill>
                              <a:latin typeface="Cambria Math" panose="02040503050406030204" pitchFamily="18" charset="0"/>
                              <a:ea typeface="Cambria Math" panose="02040503050406030204" pitchFamily="18" charset="0"/>
                            </a:rPr>
                          </m:ctrlPr>
                        </m:dPr>
                        <m:e>
                          <m:r>
                            <a:rPr kumimoji="1" lang="en-US" altLang="ja-JP" sz="1800" b="0" i="1" smtClean="0">
                              <a:solidFill>
                                <a:srgbClr val="00B050"/>
                              </a:solidFill>
                              <a:latin typeface="Cambria Math" panose="02040503050406030204" pitchFamily="18" charset="0"/>
                              <a:ea typeface="Cambria Math" panose="02040503050406030204" pitchFamily="18" charset="0"/>
                            </a:rPr>
                            <m:t>𝑏</m:t>
                          </m:r>
                        </m:e>
                      </m:d>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ctrlPr>
                                </m:sSubPr>
                                <m:e>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kumimoji="1" lang="en-US" altLang="ja-JP" sz="1800" b="0" i="1" smtClean="0">
                                          <a:solidFill>
                                            <a:srgbClr val="00B050"/>
                                          </a:solidFill>
                                          <a:latin typeface="Cambria Math" panose="02040503050406030204" pitchFamily="18" charset="0"/>
                                          <a:ea typeface="Cambria Math" panose="02040503050406030204" pitchFamily="18" charset="0"/>
                                        </a:rPr>
                                      </m:ctrlPr>
                                    </m:dPr>
                                    <m:e>
                                      <m:r>
                                        <a:rPr kumimoji="1" lang="en-US" altLang="ja-JP" sz="1800" b="0" i="1" smtClean="0">
                                          <a:solidFill>
                                            <a:srgbClr val="00B050"/>
                                          </a:solidFill>
                                          <a:latin typeface="Cambria Math" panose="02040503050406030204" pitchFamily="18" charset="0"/>
                                          <a:ea typeface="Cambria Math" panose="02040503050406030204" pitchFamily="18" charset="0"/>
                                        </a:rPr>
                                        <m:t>𝑏</m:t>
                                      </m:r>
                                    </m:e>
                                  </m:d>
                                </m:sub>
                              </m:sSub>
                            </m:e>
                          </m:d>
                        </m:e>
                        <m:sup>
                          <m:r>
                            <a:rPr kumimoji="1" lang="en-US" altLang="ja-JP" sz="1800" i="1">
                              <a:solidFill>
                                <a:schemeClr val="tx1">
                                  <a:lumMod val="95000"/>
                                  <a:lumOff val="5000"/>
                                </a:schemeClr>
                              </a:solidFill>
                              <a:latin typeface="Cambria Math" panose="02040503050406030204" pitchFamily="18" charset="0"/>
                              <a:ea typeface="Cambria Math" panose="02040503050406030204" pitchFamily="18" charset="0"/>
                            </a:rPr>
                            <m:t>2</m:t>
                          </m:r>
                        </m:sup>
                      </m:sSup>
                      <m:r>
                        <a:rPr lang="en-US" altLang="ja-JP">
                          <a:solidFill>
                            <a:schemeClr val="tx1">
                              <a:lumMod val="95000"/>
                              <a:lumOff val="5000"/>
                            </a:schemeClr>
                          </a:solidFill>
                          <a:latin typeface="Cambria Math" panose="02040503050406030204" pitchFamily="18" charset="0"/>
                          <a:ea typeface="Cambria Math" panose="02040503050406030204" pitchFamily="18" charset="0"/>
                        </a:rPr>
                        <m:t>≈</m:t>
                      </m:r>
                      <m:d>
                        <m:dPr>
                          <m:ctrlPr>
                            <a:rPr lang="en-US" altLang="ja-JP" i="1" smtClean="0">
                              <a:solidFill>
                                <a:srgbClr val="0070C0"/>
                              </a:solidFill>
                              <a:latin typeface="Cambria Math" panose="02040503050406030204" pitchFamily="18" charset="0"/>
                              <a:ea typeface="Cambria Math" panose="02040503050406030204" pitchFamily="18" charset="0"/>
                            </a:rPr>
                          </m:ctrlPr>
                        </m:dPr>
                        <m:e>
                          <m:r>
                            <a:rPr lang="en-US" altLang="ja-JP" b="0" i="1" smtClean="0">
                              <a:solidFill>
                                <a:srgbClr val="0070C0"/>
                              </a:solidFill>
                              <a:latin typeface="Cambria Math" panose="02040503050406030204" pitchFamily="18" charset="0"/>
                              <a:ea typeface="Cambria Math" panose="02040503050406030204" pitchFamily="18" charset="0"/>
                            </a:rPr>
                            <m:t>𝑐</m:t>
                          </m:r>
                        </m:e>
                      </m:d>
                      <m:r>
                        <a:rPr lang="en-US" altLang="ja-JP"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ja-JP" i="1">
                                      <a:solidFill>
                                        <a:schemeClr val="tx1">
                                          <a:lumMod val="95000"/>
                                          <a:lumOff val="5000"/>
                                        </a:schemeClr>
                                      </a:solidFill>
                                      <a:latin typeface="Cambria Math" panose="02040503050406030204" pitchFamily="18" charset="0"/>
                                      <a:ea typeface="Cambria Math" panose="02040503050406030204" pitchFamily="18" charset="0"/>
                                    </a:rPr>
                                    <m:t>𝑀</m:t>
                                  </m:r>
                                </m:e>
                                <m:sub>
                                  <m:r>
                                    <a:rPr lang="en-US" altLang="ja-JP" b="0" i="1" smtClean="0">
                                      <a:solidFill>
                                        <a:srgbClr val="0070C0"/>
                                      </a:solidFill>
                                      <a:latin typeface="Cambria Math" panose="02040503050406030204" pitchFamily="18" charset="0"/>
                                      <a:ea typeface="Cambria Math" panose="02040503050406030204" pitchFamily="18" charset="0"/>
                                    </a:rPr>
                                    <m:t>(</m:t>
                                  </m:r>
                                  <m:r>
                                    <a:rPr lang="en-US" altLang="ja-JP" b="0" i="1" smtClean="0">
                                      <a:solidFill>
                                        <a:srgbClr val="0070C0"/>
                                      </a:solidFill>
                                      <a:latin typeface="Cambria Math" panose="02040503050406030204" pitchFamily="18" charset="0"/>
                                      <a:ea typeface="Cambria Math" panose="02040503050406030204" pitchFamily="18" charset="0"/>
                                    </a:rPr>
                                    <m:t>𝑐</m:t>
                                  </m:r>
                                  <m:r>
                                    <a:rPr lang="en-US" altLang="ja-JP" b="0" i="1" smtClean="0">
                                      <a:solidFill>
                                        <a:srgbClr val="0070C0"/>
                                      </a:solidFill>
                                      <a:latin typeface="Cambria Math" panose="02040503050406030204" pitchFamily="18" charset="0"/>
                                      <a:ea typeface="Cambria Math" panose="02040503050406030204" pitchFamily="18" charset="0"/>
                                    </a:rPr>
                                    <m:t>)</m:t>
                                  </m:r>
                                </m:sub>
                              </m:sSub>
                            </m:e>
                          </m:d>
                        </m:e>
                        <m: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2</m:t>
                          </m:r>
                        </m:sup>
                      </m:sSup>
                    </m:oMath>
                  </m:oMathPara>
                </a14:m>
                <a:endParaRPr lang="ja-JP" altLang="en-US" sz="1800"/>
              </a:p>
            </p:txBody>
          </p:sp>
        </mc:Choice>
        <mc:Fallback>
          <p:sp>
            <p:nvSpPr>
              <p:cNvPr id="5" name="テキスト ボックス 4">
                <a:extLst>
                  <a:ext uri="{FF2B5EF4-FFF2-40B4-BE49-F238E27FC236}">
                    <a16:creationId xmlns:a16="http://schemas.microsoft.com/office/drawing/2014/main" id="{B1906A01-6BC9-4186-64A7-21DA4F59EBF4}"/>
                  </a:ext>
                </a:extLst>
              </p:cNvPr>
              <p:cNvSpPr txBox="1">
                <a:spLocks noRot="1" noChangeAspect="1" noMove="1" noResize="1" noEditPoints="1" noAdjustHandles="1" noChangeArrowheads="1" noChangeShapeType="1" noTextEdit="1"/>
              </p:cNvSpPr>
              <p:nvPr/>
            </p:nvSpPr>
            <p:spPr>
              <a:xfrm>
                <a:off x="7369937" y="5205921"/>
                <a:ext cx="4765431" cy="747449"/>
              </a:xfrm>
              <a:prstGeom prst="rect">
                <a:avLst/>
              </a:prstGeom>
              <a:blipFill>
                <a:blip r:embed="rId4"/>
                <a:stretch>
                  <a:fillRect l="-1064" t="-1667" b="-5000"/>
                </a:stretch>
              </a:blipFill>
            </p:spPr>
            <p:txBody>
              <a:bodyPr/>
              <a:lstStyle/>
              <a:p>
                <a:r>
                  <a:rPr lang="ja-JP" altLang="en-US">
                    <a:noFill/>
                  </a:rPr>
                  <a:t> </a:t>
                </a:r>
              </a:p>
            </p:txBody>
          </p:sp>
        </mc:Fallback>
      </mc:AlternateContent>
      <p:pic>
        <p:nvPicPr>
          <p:cNvPr id="10" name="図 9">
            <a:extLst>
              <a:ext uri="{FF2B5EF4-FFF2-40B4-BE49-F238E27FC236}">
                <a16:creationId xmlns:a16="http://schemas.microsoft.com/office/drawing/2014/main" id="{E2019589-1A77-72A3-ADA4-0E737C88D3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8369" y="368925"/>
            <a:ext cx="4765431" cy="4731871"/>
          </a:xfrm>
          <a:prstGeom prst="rect">
            <a:avLst/>
          </a:prstGeom>
        </p:spPr>
      </p:pic>
      <p:pic>
        <p:nvPicPr>
          <p:cNvPr id="3" name="図 2" descr="ダイアグラム, 概略図&#10;&#10;自動的に生成された説明">
            <a:extLst>
              <a:ext uri="{FF2B5EF4-FFF2-40B4-BE49-F238E27FC236}">
                <a16:creationId xmlns:a16="http://schemas.microsoft.com/office/drawing/2014/main" id="{867BDCD0-F864-B7E8-863A-C69F6FC5A363}"/>
              </a:ext>
            </a:extLst>
          </p:cNvPr>
          <p:cNvPicPr>
            <a:picLocks noChangeAspect="1"/>
          </p:cNvPicPr>
          <p:nvPr/>
        </p:nvPicPr>
        <p:blipFill rotWithShape="1">
          <a:blip r:embed="rId6">
            <a:extLst>
              <a:ext uri="{28A0092B-C50C-407E-A947-70E740481C1C}">
                <a14:useLocalDpi xmlns:a14="http://schemas.microsoft.com/office/drawing/2010/main" val="0"/>
              </a:ext>
            </a:extLst>
          </a:blip>
          <a:srcRect r="66391" b="23642"/>
          <a:stretch/>
        </p:blipFill>
        <p:spPr>
          <a:xfrm>
            <a:off x="911588" y="3801174"/>
            <a:ext cx="1415201" cy="2208856"/>
          </a:xfrm>
          <a:prstGeom prst="rect">
            <a:avLst/>
          </a:prstGeom>
        </p:spPr>
      </p:pic>
      <p:pic>
        <p:nvPicPr>
          <p:cNvPr id="4" name="図 3" descr="ダイアグラム, 概略図&#10;&#10;自動的に生成された説明">
            <a:extLst>
              <a:ext uri="{FF2B5EF4-FFF2-40B4-BE49-F238E27FC236}">
                <a16:creationId xmlns:a16="http://schemas.microsoft.com/office/drawing/2014/main" id="{7D40E335-65FC-F419-A105-773B44F722ED}"/>
              </a:ext>
            </a:extLst>
          </p:cNvPr>
          <p:cNvPicPr>
            <a:picLocks noChangeAspect="1"/>
          </p:cNvPicPr>
          <p:nvPr/>
        </p:nvPicPr>
        <p:blipFill rotWithShape="1">
          <a:blip r:embed="rId6">
            <a:extLst>
              <a:ext uri="{28A0092B-C50C-407E-A947-70E740481C1C}">
                <a14:useLocalDpi xmlns:a14="http://schemas.microsoft.com/office/drawing/2010/main" val="0"/>
              </a:ext>
            </a:extLst>
          </a:blip>
          <a:srcRect l="33195" t="-844" r="33195" b="24486"/>
          <a:stretch/>
        </p:blipFill>
        <p:spPr>
          <a:xfrm>
            <a:off x="3840610" y="3757584"/>
            <a:ext cx="1415201" cy="2208857"/>
          </a:xfrm>
          <a:prstGeom prst="rect">
            <a:avLst/>
          </a:prstGeom>
        </p:spPr>
      </p:pic>
      <p:pic>
        <p:nvPicPr>
          <p:cNvPr id="6" name="図 5" descr="ダイアグラム, 概略図&#10;&#10;自動的に生成された説明">
            <a:extLst>
              <a:ext uri="{FF2B5EF4-FFF2-40B4-BE49-F238E27FC236}">
                <a16:creationId xmlns:a16="http://schemas.microsoft.com/office/drawing/2014/main" id="{46BBAF39-CD5E-30E9-3EDC-AC617479C462}"/>
              </a:ext>
            </a:extLst>
          </p:cNvPr>
          <p:cNvPicPr>
            <a:picLocks noChangeAspect="1"/>
          </p:cNvPicPr>
          <p:nvPr/>
        </p:nvPicPr>
        <p:blipFill rotWithShape="1">
          <a:blip r:embed="rId6">
            <a:extLst>
              <a:ext uri="{28A0092B-C50C-407E-A947-70E740481C1C}">
                <a14:useLocalDpi xmlns:a14="http://schemas.microsoft.com/office/drawing/2010/main" val="0"/>
              </a:ext>
            </a:extLst>
          </a:blip>
          <a:srcRect l="65678" t="-844" r="1990" b="24486"/>
          <a:stretch/>
        </p:blipFill>
        <p:spPr>
          <a:xfrm>
            <a:off x="2418569" y="3773166"/>
            <a:ext cx="1361363" cy="2208859"/>
          </a:xfrm>
          <a:prstGeom prst="rect">
            <a:avLst/>
          </a:prstGeom>
        </p:spPr>
      </p:pic>
      <p:sp>
        <p:nvSpPr>
          <p:cNvPr id="14" name="テキスト ボックス 13">
            <a:extLst>
              <a:ext uri="{FF2B5EF4-FFF2-40B4-BE49-F238E27FC236}">
                <a16:creationId xmlns:a16="http://schemas.microsoft.com/office/drawing/2014/main" id="{EE9AA6FA-C776-2824-9437-955604F288A9}"/>
              </a:ext>
            </a:extLst>
          </p:cNvPr>
          <p:cNvSpPr txBox="1"/>
          <p:nvPr/>
        </p:nvSpPr>
        <p:spPr>
          <a:xfrm>
            <a:off x="5898916" y="3689824"/>
            <a:ext cx="299170" cy="584775"/>
          </a:xfrm>
          <a:prstGeom prst="rect">
            <a:avLst/>
          </a:prstGeom>
          <a:noFill/>
        </p:spPr>
        <p:txBody>
          <a:bodyPr wrap="square" rtlCol="0">
            <a:spAutoFit/>
          </a:bodyPr>
          <a:lstStyle/>
          <a:p>
            <a:endParaRPr kumimoji="1" lang="ja-JP" altLang="en-US" sz="3200" b="1"/>
          </a:p>
        </p:txBody>
      </p:sp>
      <p:sp>
        <p:nvSpPr>
          <p:cNvPr id="17" name="正方形/長方形 16">
            <a:extLst>
              <a:ext uri="{FF2B5EF4-FFF2-40B4-BE49-F238E27FC236}">
                <a16:creationId xmlns:a16="http://schemas.microsoft.com/office/drawing/2014/main" id="{A9C3F1FA-4F28-BD6B-4EBE-9DC963E15CCF}"/>
              </a:ext>
            </a:extLst>
          </p:cNvPr>
          <p:cNvSpPr/>
          <p:nvPr/>
        </p:nvSpPr>
        <p:spPr>
          <a:xfrm>
            <a:off x="1032166" y="3742095"/>
            <a:ext cx="1244287" cy="2233210"/>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6E18B1EF-F78B-2280-5EE6-25DEA7B21271}"/>
              </a:ext>
            </a:extLst>
          </p:cNvPr>
          <p:cNvSpPr/>
          <p:nvPr/>
        </p:nvSpPr>
        <p:spPr>
          <a:xfrm>
            <a:off x="3909409" y="3744561"/>
            <a:ext cx="1317867" cy="2227447"/>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F2D2E4CE-8FFB-FCF4-103C-5D8AF30C6999}"/>
              </a:ext>
            </a:extLst>
          </p:cNvPr>
          <p:cNvSpPr/>
          <p:nvPr/>
        </p:nvSpPr>
        <p:spPr>
          <a:xfrm>
            <a:off x="2439347" y="3748815"/>
            <a:ext cx="1331218" cy="2233210"/>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0CD3DB9-D0E1-F5A8-56E1-8D836C298E0A}"/>
              </a:ext>
            </a:extLst>
          </p:cNvPr>
          <p:cNvSpPr txBox="1"/>
          <p:nvPr/>
        </p:nvSpPr>
        <p:spPr>
          <a:xfrm>
            <a:off x="1436649" y="6184293"/>
            <a:ext cx="3477221" cy="370692"/>
          </a:xfrm>
          <a:prstGeom prst="rect">
            <a:avLst/>
          </a:prstGeom>
          <a:noFill/>
        </p:spPr>
        <p:txBody>
          <a:bodyPr wrap="square">
            <a:spAutoFit/>
          </a:bodyPr>
          <a:lstStyle/>
          <a:p>
            <a:r>
              <a:rPr kumimoji="1" lang="en-US" altLang="ja-JP" sz="1800" dirty="0"/>
              <a:t>(a)                  (b)                 (c)</a:t>
            </a:r>
            <a:endParaRPr kumimoji="1" lang="ja-JP" altLang="en-US" sz="1800"/>
          </a:p>
        </p:txBody>
      </p:sp>
    </p:spTree>
    <p:extLst>
      <p:ext uri="{BB962C8B-B14F-4D97-AF65-F5344CB8AC3E}">
        <p14:creationId xmlns:p14="http://schemas.microsoft.com/office/powerpoint/2010/main" val="3641103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12909D8-63AE-D5AC-8AE7-FB4D1E8CFEAB}"/>
              </a:ext>
            </a:extLst>
          </p:cNvPr>
          <p:cNvSpPr>
            <a:spLocks noGrp="1"/>
          </p:cNvSpPr>
          <p:nvPr>
            <p:ph type="sldNum" sz="quarter" idx="12"/>
          </p:nvPr>
        </p:nvSpPr>
        <p:spPr/>
        <p:txBody>
          <a:bodyPr/>
          <a:lstStyle/>
          <a:p>
            <a:fld id="{F8F52FE0-6616-45C7-83D9-29C16FACE08E}" type="slidenum">
              <a:rPr kumimoji="1" lang="ja-JP" altLang="en-US" smtClean="0"/>
              <a:t>9</a:t>
            </a:fld>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8504D42A-F00D-AE13-B5E1-B87252B01554}"/>
                  </a:ext>
                </a:extLst>
              </p:cNvPr>
              <p:cNvSpPr txBox="1"/>
              <p:nvPr/>
            </p:nvSpPr>
            <p:spPr>
              <a:xfrm>
                <a:off x="355977" y="390302"/>
                <a:ext cx="4141882" cy="646331"/>
              </a:xfrm>
              <a:prstGeom prst="rect">
                <a:avLst/>
              </a:prstGeom>
              <a:noFill/>
            </p:spPr>
            <p:txBody>
              <a:bodyPr wrap="square">
                <a:spAutoFit/>
              </a:bodyPr>
              <a:lstStyle/>
              <a:p>
                <a:r>
                  <a:rPr lang="en-US" altLang="ja-JP" sz="3600" dirty="0"/>
                  <a:t>2. </a:t>
                </a:r>
                <a14:m>
                  <m:oMath xmlns:m="http://schemas.openxmlformats.org/officeDocument/2006/math">
                    <m:sSup>
                      <m:sSupPr>
                        <m:ctrlPr>
                          <a:rPr lang="en-US" altLang="ja-JP" sz="3600" i="1" smtClean="0">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sSup>
                      <m:sSupPr>
                        <m:ctrlPr>
                          <a:rPr lang="en-US" altLang="ja-JP" sz="3600" i="1">
                            <a:latin typeface="Cambria Math" panose="02040503050406030204" pitchFamily="18" charset="0"/>
                          </a:rPr>
                        </m:ctrlPr>
                      </m:sSupPr>
                      <m:e>
                        <m:r>
                          <a:rPr lang="en-US" altLang="ja-JP" sz="3600" i="1">
                            <a:latin typeface="Cambria Math" panose="02040503050406030204" pitchFamily="18" charset="0"/>
                          </a:rPr>
                          <m:t>𝑙</m:t>
                        </m:r>
                      </m:e>
                      <m:sup>
                        <m:r>
                          <a:rPr lang="en-US" altLang="ja-JP" sz="3600" i="1">
                            <a:latin typeface="Cambria Math" panose="02040503050406030204" pitchFamily="18" charset="0"/>
                          </a:rPr>
                          <m:t>+</m:t>
                        </m:r>
                      </m:sup>
                    </m:sSup>
                    <m:r>
                      <a:rPr lang="en-US" altLang="ja-JP" sz="3600" i="1" smtClean="0">
                        <a:latin typeface="Cambria Math" panose="02040503050406030204" pitchFamily="18" charset="0"/>
                      </a:rPr>
                      <m:t>→</m:t>
                    </m:r>
                    <m:sSub>
                      <m:sSubPr>
                        <m:ctrlPr>
                          <a:rPr lang="en-US" altLang="ja-JP" sz="3600" i="1">
                            <a:latin typeface="Cambria Math" panose="02040503050406030204" pitchFamily="18" charset="0"/>
                          </a:rPr>
                        </m:ctrlPr>
                      </m:sSubPr>
                      <m:e>
                        <m:r>
                          <a:rPr lang="en-US" altLang="ja-JP" sz="3600" i="1">
                            <a:latin typeface="Cambria Math" panose="02040503050406030204" pitchFamily="18" charset="0"/>
                          </a:rPr>
                          <m:t>𝜈</m:t>
                        </m:r>
                      </m:e>
                      <m:sub>
                        <m:r>
                          <a:rPr lang="en-US" altLang="ja-JP" sz="3600" i="1">
                            <a:latin typeface="Cambria Math" panose="02040503050406030204" pitchFamily="18" charset="0"/>
                          </a:rPr>
                          <m:t>𝑙</m:t>
                        </m:r>
                      </m:sub>
                    </m:sSub>
                    <m:sSub>
                      <m:sSubPr>
                        <m:ctrlPr>
                          <a:rPr lang="en-US" altLang="ja-JP" sz="3600" i="1">
                            <a:latin typeface="Cambria Math" panose="02040503050406030204" pitchFamily="18" charset="0"/>
                          </a:rPr>
                        </m:ctrlPr>
                      </m:sSubPr>
                      <m:e>
                        <m:acc>
                          <m:accPr>
                            <m:chr m:val="̅"/>
                            <m:ctrlPr>
                              <a:rPr lang="en-US" altLang="ja-JP" sz="3600" i="1">
                                <a:latin typeface="Cambria Math" panose="02040503050406030204" pitchFamily="18" charset="0"/>
                              </a:rPr>
                            </m:ctrlPr>
                          </m:accPr>
                          <m:e>
                            <m:r>
                              <a:rPr lang="en-US" altLang="ja-JP" sz="3600" i="1">
                                <a:latin typeface="Cambria Math" panose="02040503050406030204" pitchFamily="18" charset="0"/>
                              </a:rPr>
                              <m:t>𝜈</m:t>
                            </m:r>
                          </m:e>
                        </m:acc>
                      </m:e>
                      <m:sub>
                        <m:r>
                          <a:rPr lang="en-US" altLang="ja-JP" sz="3600" i="1">
                            <a:latin typeface="Cambria Math" panose="02040503050406030204" pitchFamily="18" charset="0"/>
                          </a:rPr>
                          <m:t>𝑙</m:t>
                        </m:r>
                      </m:sub>
                    </m:sSub>
                    <m:r>
                      <a:rPr lang="en-US" altLang="ja-JP" sz="3600" i="1">
                        <a:latin typeface="Cambria Math" panose="02040503050406030204" pitchFamily="18" charset="0"/>
                      </a:rPr>
                      <m:t>𝑍h</m:t>
                    </m:r>
                  </m:oMath>
                </a14:m>
                <a:endParaRPr kumimoji="1" lang="en-US" altLang="ja-JP" sz="3600" dirty="0"/>
              </a:p>
            </p:txBody>
          </p:sp>
        </mc:Choice>
        <mc:Fallback xmlns="">
          <p:sp>
            <p:nvSpPr>
              <p:cNvPr id="7" name="テキスト ボックス 6">
                <a:extLst>
                  <a:ext uri="{FF2B5EF4-FFF2-40B4-BE49-F238E27FC236}">
                    <a16:creationId xmlns:a16="http://schemas.microsoft.com/office/drawing/2014/main" id="{8504D42A-F00D-AE13-B5E1-B87252B01554}"/>
                  </a:ext>
                </a:extLst>
              </p:cNvPr>
              <p:cNvSpPr txBox="1">
                <a:spLocks noRot="1" noChangeAspect="1" noMove="1" noResize="1" noEditPoints="1" noAdjustHandles="1" noChangeArrowheads="1" noChangeShapeType="1" noTextEdit="1"/>
              </p:cNvSpPr>
              <p:nvPr/>
            </p:nvSpPr>
            <p:spPr>
              <a:xfrm>
                <a:off x="355977" y="390302"/>
                <a:ext cx="4141882" cy="646331"/>
              </a:xfrm>
              <a:prstGeom prst="rect">
                <a:avLst/>
              </a:prstGeom>
              <a:blipFill>
                <a:blip r:embed="rId3"/>
                <a:stretch>
                  <a:fillRect l="-4268" t="-13462" b="-32692"/>
                </a:stretch>
              </a:blipFill>
            </p:spPr>
            <p:txBody>
              <a:bodyPr/>
              <a:lstStyle/>
              <a:p>
                <a:r>
                  <a:rPr lang="ja-JP" altLang="en-US">
                    <a:noFill/>
                  </a:rPr>
                  <a:t> </a:t>
                </a:r>
              </a:p>
            </p:txBody>
          </p:sp>
        </mc:Fallback>
      </mc:AlternateContent>
      <p:cxnSp>
        <p:nvCxnSpPr>
          <p:cNvPr id="11" name="直線矢印コネクタ 10">
            <a:extLst>
              <a:ext uri="{FF2B5EF4-FFF2-40B4-BE49-F238E27FC236}">
                <a16:creationId xmlns:a16="http://schemas.microsoft.com/office/drawing/2014/main" id="{C38D50B2-4BF8-B77E-568E-3A1F036D7C71}"/>
              </a:ext>
            </a:extLst>
          </p:cNvPr>
          <p:cNvCxnSpPr>
            <a:cxnSpLocks/>
          </p:cNvCxnSpPr>
          <p:nvPr/>
        </p:nvCxnSpPr>
        <p:spPr>
          <a:xfrm>
            <a:off x="11474688" y="844062"/>
            <a:ext cx="0" cy="1868440"/>
          </a:xfrm>
          <a:prstGeom prst="straightConnector1">
            <a:avLst/>
          </a:prstGeom>
          <a:noFill/>
          <a:ln w="38100" cap="flat" cmpd="sng" algn="ctr">
            <a:solidFill>
              <a:srgbClr val="FF0000"/>
            </a:solidFill>
            <a:prstDash val="solid"/>
            <a:miter lim="800000"/>
            <a:headEnd type="triangle"/>
            <a:tailEnd type="triangle"/>
          </a:ln>
          <a:effectLst/>
        </p:spPr>
      </p:cxnSp>
      <p:sp>
        <p:nvSpPr>
          <p:cNvPr id="13" name="テキスト ボックス 12">
            <a:extLst>
              <a:ext uri="{FF2B5EF4-FFF2-40B4-BE49-F238E27FC236}">
                <a16:creationId xmlns:a16="http://schemas.microsoft.com/office/drawing/2014/main" id="{DE66EA0A-9D47-8E80-BC3A-E8DDD2CD0A39}"/>
              </a:ext>
            </a:extLst>
          </p:cNvPr>
          <p:cNvSpPr txBox="1"/>
          <p:nvPr/>
        </p:nvSpPr>
        <p:spPr>
          <a:xfrm>
            <a:off x="355978" y="1254803"/>
            <a:ext cx="5520556" cy="1938992"/>
          </a:xfrm>
          <a:prstGeom prst="rect">
            <a:avLst/>
          </a:prstGeom>
          <a:noFill/>
        </p:spPr>
        <p:txBody>
          <a:bodyPr wrap="square">
            <a:spAutoFit/>
          </a:bodyPr>
          <a:lstStyle/>
          <a:p>
            <a:pPr>
              <a:defRPr/>
            </a:pPr>
            <a:r>
              <a:rPr lang="ja-JP" altLang="en-US" sz="2400"/>
              <a:t>In the </a:t>
            </a:r>
            <a:r>
              <a:rPr lang="en-US" altLang="ja-JP" sz="2400" dirty="0"/>
              <a:t>longitudinal </a:t>
            </a:r>
            <a:r>
              <a:rPr lang="ja-JP" altLang="en-US" sz="2400"/>
              <a:t>massive gauge boson scattering</a:t>
            </a:r>
            <a:r>
              <a:rPr lang="en-US" altLang="ja-JP" sz="2400" dirty="0"/>
              <a:t>, </a:t>
            </a:r>
            <a:r>
              <a:rPr lang="en-US" altLang="ja-JP" sz="2400" dirty="0">
                <a:solidFill>
                  <a:prstClr val="black"/>
                </a:solidFill>
                <a:latin typeface="游ゴシック" panose="020F0502020204030204"/>
                <a:ea typeface="游ゴシック" panose="020B0400000000000000" pitchFamily="50" charset="-128"/>
              </a:rPr>
              <a:t>G</a:t>
            </a: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auge cancellation (energy growth)</a:t>
            </a:r>
          </a:p>
          <a:p>
            <a:pPr>
              <a:defRPr/>
            </a:pPr>
            <a:r>
              <a:rPr lang="ja-JP" altLang="en-US" sz="2400">
                <a:solidFill>
                  <a:prstClr val="black"/>
                </a:solidFill>
                <a:latin typeface="游ゴシック" panose="020F0502020204030204"/>
                <a:ea typeface="游ゴシック" panose="020B0400000000000000" pitchFamily="50" charset="-128"/>
              </a:rPr>
              <a:t>→</a:t>
            </a:r>
            <a:r>
              <a:rPr lang="en-US" altLang="ja-JP" sz="2400" dirty="0">
                <a:solidFill>
                  <a:prstClr val="black"/>
                </a:solidFill>
                <a:latin typeface="游ゴシック" panose="020F0502020204030204"/>
                <a:ea typeface="游ゴシック" panose="020B0400000000000000" pitchFamily="50" charset="-128"/>
              </a:rPr>
              <a:t>loss of significant digits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2400" dirty="0">
              <a:solidFill>
                <a:prstClr val="black"/>
              </a:solidFill>
              <a:latin typeface="游ゴシック" panose="020F0502020204030204"/>
              <a:ea typeface="游ゴシック" panose="020B0400000000000000" pitchFamily="50" charset="-128"/>
            </a:endParaRPr>
          </a:p>
        </p:txBody>
      </p:sp>
      <p:sp>
        <p:nvSpPr>
          <p:cNvPr id="16" name="テキスト ボックス 15">
            <a:extLst>
              <a:ext uri="{FF2B5EF4-FFF2-40B4-BE49-F238E27FC236}">
                <a16:creationId xmlns:a16="http://schemas.microsoft.com/office/drawing/2014/main" id="{E1ABEE04-DE38-EFE6-F366-8058025303DF}"/>
              </a:ext>
            </a:extLst>
          </p:cNvPr>
          <p:cNvSpPr txBox="1"/>
          <p:nvPr/>
        </p:nvSpPr>
        <p:spPr>
          <a:xfrm>
            <a:off x="363389" y="2760825"/>
            <a:ext cx="5732611" cy="830997"/>
          </a:xfrm>
          <a:prstGeom prst="rect">
            <a:avLst/>
          </a:prstGeom>
          <a:noFill/>
        </p:spPr>
        <p:txBody>
          <a:bodyPr wrap="square">
            <a:spAutoFit/>
          </a:bodyPr>
          <a:lstStyle/>
          <a:p>
            <a:r>
              <a:rPr lang="en-US" altLang="ja-JP" sz="2400" dirty="0"/>
              <a:t>This is a major obstacle for future high-energy experiments.</a:t>
            </a:r>
          </a:p>
        </p:txBody>
      </p:sp>
      <p:sp>
        <p:nvSpPr>
          <p:cNvPr id="20" name="テキスト ボックス 19">
            <a:extLst>
              <a:ext uri="{FF2B5EF4-FFF2-40B4-BE49-F238E27FC236}">
                <a16:creationId xmlns:a16="http://schemas.microsoft.com/office/drawing/2014/main" id="{772863F8-3114-6C22-6294-570E3970606F}"/>
              </a:ext>
            </a:extLst>
          </p:cNvPr>
          <p:cNvSpPr txBox="1"/>
          <p:nvPr/>
        </p:nvSpPr>
        <p:spPr>
          <a:xfrm>
            <a:off x="401719" y="3545067"/>
            <a:ext cx="5474814"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 new gauge fixing was proposed and it indicates gauge cancellation among the interfering amplitudes can be avoided!!</a:t>
            </a:r>
          </a:p>
        </p:txBody>
      </p:sp>
      <p:sp>
        <p:nvSpPr>
          <p:cNvPr id="21" name="テキスト ボックス 20">
            <a:extLst>
              <a:ext uri="{FF2B5EF4-FFF2-40B4-BE49-F238E27FC236}">
                <a16:creationId xmlns:a16="http://schemas.microsoft.com/office/drawing/2014/main" id="{06079744-BDBD-88D4-36A9-86756FDD20CC}"/>
              </a:ext>
            </a:extLst>
          </p:cNvPr>
          <p:cNvSpPr txBox="1"/>
          <p:nvPr/>
        </p:nvSpPr>
        <p:spPr>
          <a:xfrm>
            <a:off x="401719" y="5332480"/>
            <a:ext cx="6000914" cy="584775"/>
          </a:xfrm>
          <a:prstGeom prst="rect">
            <a:avLst/>
          </a:prstGeom>
          <a:noFill/>
        </p:spPr>
        <p:txBody>
          <a:bodyPr wrap="square">
            <a:spAutoFit/>
          </a:bodyPr>
          <a:lstStyle/>
          <a:p>
            <a:r>
              <a:rPr kumimoji="1" lang="en-US" altLang="ja-JP" sz="3200" dirty="0">
                <a:solidFill>
                  <a:schemeClr val="bg1"/>
                </a:solidFill>
                <a:highlight>
                  <a:srgbClr val="0000FF"/>
                </a:highlight>
                <a:latin typeface="游ゴシック" panose="020F0502020204030204"/>
                <a:ea typeface="游ゴシック" panose="020B0400000000000000" pitchFamily="50" charset="-128"/>
              </a:rPr>
              <a:t>Feynman-Diagram (FD) gauge</a:t>
            </a:r>
            <a:endParaRPr lang="ja-JP" altLang="en-US" sz="3200"/>
          </a:p>
        </p:txBody>
      </p:sp>
      <p:sp>
        <p:nvSpPr>
          <p:cNvPr id="27" name="テキスト ボックス 26">
            <a:extLst>
              <a:ext uri="{FF2B5EF4-FFF2-40B4-BE49-F238E27FC236}">
                <a16:creationId xmlns:a16="http://schemas.microsoft.com/office/drawing/2014/main" id="{91458D55-7A00-2914-01B5-32B4F9E0382A}"/>
              </a:ext>
            </a:extLst>
          </p:cNvPr>
          <p:cNvSpPr txBox="1"/>
          <p:nvPr/>
        </p:nvSpPr>
        <p:spPr>
          <a:xfrm>
            <a:off x="6315468" y="4589134"/>
            <a:ext cx="5456676" cy="646331"/>
          </a:xfrm>
          <a:prstGeom prst="rect">
            <a:avLst/>
          </a:prstGeom>
          <a:noFill/>
        </p:spPr>
        <p:txBody>
          <a:bodyPr wrap="square">
            <a:spAutoFit/>
          </a:bodyPr>
          <a:lstStyle/>
          <a:p>
            <a:pPr lvl="0">
              <a:defRPr/>
            </a:pPr>
            <a:endParaRPr lang="ja-JP" altLang="en-US"/>
          </a:p>
          <a:p>
            <a:endParaRPr lang="ja-JP" altLang="en-US"/>
          </a:p>
        </p:txBody>
      </p:sp>
      <p:cxnSp>
        <p:nvCxnSpPr>
          <p:cNvPr id="31" name="直線矢印コネクタ 30">
            <a:extLst>
              <a:ext uri="{FF2B5EF4-FFF2-40B4-BE49-F238E27FC236}">
                <a16:creationId xmlns:a16="http://schemas.microsoft.com/office/drawing/2014/main" id="{A97F61A2-3509-34D0-6D2E-41FBA82DFFC3}"/>
              </a:ext>
            </a:extLst>
          </p:cNvPr>
          <p:cNvCxnSpPr>
            <a:cxnSpLocks/>
          </p:cNvCxnSpPr>
          <p:nvPr/>
        </p:nvCxnSpPr>
        <p:spPr>
          <a:xfrm flipH="1">
            <a:off x="2954719" y="2041562"/>
            <a:ext cx="2627453" cy="0"/>
          </a:xfrm>
          <a:prstGeom prst="straightConnector1">
            <a:avLst/>
          </a:prstGeom>
          <a:noFill/>
          <a:ln w="38100" cap="flat" cmpd="sng" algn="ctr">
            <a:solidFill>
              <a:srgbClr val="FF0000"/>
            </a:solidFill>
            <a:prstDash val="solid"/>
            <a:miter lim="800000"/>
            <a:headEnd type="triangle"/>
            <a:tailEnd type="triangle"/>
          </a:ln>
          <a:effectLst/>
        </p:spPr>
      </p:cxnSp>
      <p:sp>
        <p:nvSpPr>
          <p:cNvPr id="34" name="テキスト ボックス 33">
            <a:extLst>
              <a:ext uri="{FF2B5EF4-FFF2-40B4-BE49-F238E27FC236}">
                <a16:creationId xmlns:a16="http://schemas.microsoft.com/office/drawing/2014/main" id="{C5D0E6FC-9317-7FF0-FDAF-DA087975C9F1}"/>
              </a:ext>
            </a:extLst>
          </p:cNvPr>
          <p:cNvSpPr txBox="1"/>
          <p:nvPr/>
        </p:nvSpPr>
        <p:spPr>
          <a:xfrm>
            <a:off x="135601" y="6135009"/>
            <a:ext cx="10981345" cy="707886"/>
          </a:xfrm>
          <a:prstGeom prst="rect">
            <a:avLst/>
          </a:prstGeom>
          <a:noFill/>
        </p:spPr>
        <p:txBody>
          <a:bodyPr wrap="square" rtlCol="0">
            <a:spAutoFit/>
          </a:bodyPr>
          <a:lstStyle/>
          <a:p>
            <a:r>
              <a:rPr lang="en-US" altLang="ja-JP" sz="1000" dirty="0"/>
              <a:t>[1] J. Chen, K. Hagiwara, J. </a:t>
            </a:r>
            <a:r>
              <a:rPr lang="en-US" altLang="ja-JP" sz="1000" dirty="0" err="1"/>
              <a:t>Kanzaki</a:t>
            </a:r>
            <a:r>
              <a:rPr lang="en-US" altLang="ja-JP" sz="1000" dirty="0"/>
              <a:t> and K. </a:t>
            </a:r>
            <a:r>
              <a:rPr lang="en-US" altLang="ja-JP" sz="1000" dirty="0" err="1"/>
              <a:t>Mawatari</a:t>
            </a:r>
            <a:r>
              <a:rPr lang="en-US" altLang="ja-JP" sz="1000" dirty="0"/>
              <a:t>,  “Helicity amplitudes without gauge cancellation for electroweak processes”, </a:t>
            </a:r>
            <a:r>
              <a:rPr lang="en-US" altLang="ja-JP" sz="1000" dirty="0" err="1"/>
              <a:t>Eur.Phys.J.C</a:t>
            </a:r>
            <a:r>
              <a:rPr lang="en-US" altLang="ja-JP" sz="1000" dirty="0"/>
              <a:t> 83 (2023) 10, 922.</a:t>
            </a:r>
            <a:endParaRPr kumimoji="1" lang="ja-JP" altLang="en-US" sz="1000"/>
          </a:p>
          <a:p>
            <a:r>
              <a:rPr lang="en-US" altLang="ja-JP" sz="1000" dirty="0"/>
              <a:t>[2] J. Chen, K. Hagiwara, J. </a:t>
            </a:r>
            <a:r>
              <a:rPr lang="en-US" altLang="ja-JP" sz="1000" dirty="0" err="1"/>
              <a:t>Kanzaki</a:t>
            </a:r>
            <a:r>
              <a:rPr lang="en-US" altLang="ja-JP" sz="1000" dirty="0"/>
              <a:t>, K. </a:t>
            </a:r>
            <a:r>
              <a:rPr lang="en-US" altLang="ja-JP" sz="1000" dirty="0" err="1"/>
              <a:t>Mawatari</a:t>
            </a:r>
            <a:r>
              <a:rPr lang="en-US" altLang="ja-JP" sz="1000" dirty="0"/>
              <a:t> and Y. Zheng , “Helicity amplitudes in light-cone and Feynman-diagram gauges”, </a:t>
            </a:r>
            <a:r>
              <a:rPr lang="en-US" altLang="ja-JP" sz="1000" dirty="0" err="1"/>
              <a:t>Eur.Phys.J.Plus</a:t>
            </a:r>
            <a:r>
              <a:rPr lang="en-US" altLang="ja-JP" sz="1000" dirty="0"/>
              <a:t> 139 332 (2024) </a:t>
            </a:r>
          </a:p>
          <a:p>
            <a:r>
              <a:rPr lang="en-US" altLang="ja-JP" sz="1000" dirty="0"/>
              <a:t>[3] K. Hagiwara, J. </a:t>
            </a:r>
            <a:r>
              <a:rPr lang="en-US" altLang="ja-JP" sz="1000" dirty="0" err="1"/>
              <a:t>Kanzaki</a:t>
            </a:r>
            <a:r>
              <a:rPr lang="en-US" altLang="ja-JP" sz="1000" dirty="0"/>
              <a:t>, O. </a:t>
            </a:r>
            <a:r>
              <a:rPr lang="en-US" altLang="ja-JP" sz="1000" dirty="0" err="1"/>
              <a:t>Mattelaer</a:t>
            </a:r>
            <a:r>
              <a:rPr lang="en-US" altLang="ja-JP" sz="1000" dirty="0"/>
              <a:t>, K. </a:t>
            </a:r>
            <a:r>
              <a:rPr lang="en-US" altLang="ja-JP" sz="1000" dirty="0" err="1"/>
              <a:t>Mawatari</a:t>
            </a:r>
            <a:r>
              <a:rPr lang="en-US" altLang="ja-JP" sz="1000" dirty="0"/>
              <a:t> and Y. Zheng, “Automatic generation of helicity amplitudes in Feynman-Diagram gauge”, Phys. </a:t>
            </a:r>
            <a:r>
              <a:rPr lang="en-US" altLang="ja-JP" sz="1000" dirty="0" err="1"/>
              <a:t>ReV.</a:t>
            </a:r>
            <a:r>
              <a:rPr lang="en-US" altLang="ja-JP" sz="1000" dirty="0"/>
              <a:t> D 110, 056024 (2024)</a:t>
            </a:r>
            <a:endPar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r>
              <a:rPr kumimoji="1" lang="en-US" altLang="ja-JP" sz="1000" dirty="0"/>
              <a:t>[4] </a:t>
            </a:r>
            <a:r>
              <a:rPr kumimoji="1" lang="en-US" altLang="ja-JP" sz="1000" i="0" strike="noStrike" kern="1200" cap="none" spc="0" normalizeH="0" baseline="0" noProof="0" dirty="0" err="1">
                <a:ln>
                  <a:noFill/>
                </a:ln>
                <a:effectLst/>
                <a:uLnTx/>
                <a:uFillTx/>
                <a:latin typeface="游ゴシック" panose="020F0502020204030204"/>
                <a:ea typeface="游ゴシック" panose="020B0400000000000000" pitchFamily="50" charset="-128"/>
                <a:cs typeface="+mn-cs"/>
              </a:rPr>
              <a:t>H.Furusato</a:t>
            </a:r>
            <a:r>
              <a:rPr kumimoji="1" lang="en-US" altLang="ja-JP" sz="1000" b="0" i="0" u="none" strike="noStrike" kern="1200" cap="none" spc="0" normalizeH="0" baseline="0" noProof="0" dirty="0">
                <a:ln>
                  <a:noFill/>
                </a:ln>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K.Mawatari</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Y.Suzuki</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0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Y.Zheng</a:t>
            </a:r>
            <a:r>
              <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lang="en-US" altLang="ja-JP" sz="1000" dirty="0">
                <a:latin typeface="+mn-ea"/>
              </a:rPr>
              <a:t>“</a:t>
            </a:r>
            <a:r>
              <a:rPr lang="en" altLang="ja-JP" sz="1000" i="0" u="none" strike="noStrike" dirty="0">
                <a:solidFill>
                  <a:srgbClr val="222222"/>
                </a:solidFill>
                <a:effectLst/>
                <a:highlight>
                  <a:srgbClr val="FFFFFF"/>
                </a:highlight>
                <a:latin typeface="+mn-ea"/>
              </a:rPr>
              <a:t>W-boson pair production at lepton colliders in the Feynman-Diagram gauge”, </a:t>
            </a:r>
            <a:r>
              <a:rPr lang="en" altLang="ja-JP" sz="1000" i="1" dirty="0" err="1"/>
              <a:t>Phys.Rev.D</a:t>
            </a:r>
            <a:r>
              <a:rPr lang="en" altLang="ja-JP" sz="1000" i="1" dirty="0"/>
              <a:t> 110 (2024) 5, 053005</a:t>
            </a:r>
            <a:endParaRPr kumimoji="1" lang="en-US" altLang="ja-JP" sz="1000" i="0" u="none" strike="noStrike" kern="1200" cap="none" spc="0" normalizeH="0" baseline="0" noProof="0" dirty="0">
              <a:ln>
                <a:noFill/>
              </a:ln>
              <a:solidFill>
                <a:prstClr val="black"/>
              </a:solidFill>
              <a:effectLst/>
              <a:uLnTx/>
              <a:uFillTx/>
              <a:latin typeface="+mn-ea"/>
              <a:cs typeface="+mn-cs"/>
            </a:endParaRPr>
          </a:p>
        </p:txBody>
      </p:sp>
      <p:sp>
        <p:nvSpPr>
          <p:cNvPr id="36" name="テキスト ボックス 35">
            <a:extLst>
              <a:ext uri="{FF2B5EF4-FFF2-40B4-BE49-F238E27FC236}">
                <a16:creationId xmlns:a16="http://schemas.microsoft.com/office/drawing/2014/main" id="{D7FD78F0-966C-D9BF-B571-B41E918C765F}"/>
              </a:ext>
            </a:extLst>
          </p:cNvPr>
          <p:cNvSpPr txBox="1"/>
          <p:nvPr/>
        </p:nvSpPr>
        <p:spPr>
          <a:xfrm>
            <a:off x="6186860" y="5547923"/>
            <a:ext cx="1477550" cy="369332"/>
          </a:xfrm>
          <a:prstGeom prst="rect">
            <a:avLst/>
          </a:prstGeom>
          <a:noFill/>
        </p:spPr>
        <p:txBody>
          <a:bodyPr wrap="square">
            <a:spAutoFit/>
          </a:bodyPr>
          <a:lstStyle/>
          <a:p>
            <a:r>
              <a:rPr lang="en-US" altLang="ja-JP" sz="1600" dirty="0"/>
              <a:t>[1],[2],[3],[4]</a:t>
            </a:r>
            <a:r>
              <a:rPr lang="en-US" altLang="ja-JP" sz="1800" dirty="0"/>
              <a:t> </a:t>
            </a:r>
            <a:endParaRPr lang="ja-JP" altLang="en-US"/>
          </a:p>
        </p:txBody>
      </p:sp>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B1906A01-6BC9-4186-64A7-21DA4F59EBF4}"/>
                  </a:ext>
                </a:extLst>
              </p:cNvPr>
              <p:cNvSpPr txBox="1"/>
              <p:nvPr/>
            </p:nvSpPr>
            <p:spPr>
              <a:xfrm>
                <a:off x="7528944" y="5150902"/>
                <a:ext cx="6098458" cy="747449"/>
              </a:xfrm>
              <a:prstGeom prst="rect">
                <a:avLst/>
              </a:prstGeom>
              <a:noFill/>
            </p:spPr>
            <p:txBody>
              <a:bodyPr wrap="square">
                <a:spAutoFit/>
              </a:bodyPr>
              <a:lstStyle/>
              <a:p>
                <a:pPr lvl="0">
                  <a:defRPr/>
                </a:pPr>
                <a:r>
                  <a:rPr lang="en-US" altLang="ja-JP" dirty="0">
                    <a:solidFill>
                      <a:prstClr val="black"/>
                    </a:solidFill>
                  </a:rPr>
                  <a:t>total</a:t>
                </a:r>
                <a14:m>
                  <m:oMath xmlns:m="http://schemas.openxmlformats.org/officeDocument/2006/math">
                    <m:r>
                      <a:rPr lang="en-US" altLang="ja-JP" i="1">
                        <a:solidFill>
                          <a:prstClr val="black"/>
                        </a:solidFill>
                        <a:latin typeface="Cambria Math" panose="02040503050406030204" pitchFamily="18" charset="0"/>
                        <a:ea typeface="Cambria Math" panose="02040503050406030204" pitchFamily="18" charset="0"/>
                      </a:rPr>
                      <m:t>∝</m:t>
                    </m:r>
                    <m:sSup>
                      <m:sSupPr>
                        <m:ctrlPr>
                          <a:rPr lang="en-US" altLang="ja-JP" i="1">
                            <a:solidFill>
                              <a:prstClr val="black"/>
                            </a:solidFill>
                            <a:latin typeface="Cambria Math" panose="02040503050406030204" pitchFamily="18" charset="0"/>
                          </a:rPr>
                        </m:ctrlPr>
                      </m:sSupPr>
                      <m:e>
                        <m:r>
                          <a:rPr lang="en-US" altLang="ja-JP" i="1">
                            <a:solidFill>
                              <a:prstClr val="black"/>
                            </a:solidFill>
                            <a:latin typeface="Cambria Math" panose="02040503050406030204" pitchFamily="18" charset="0"/>
                          </a:rPr>
                          <m:t>|</m:t>
                        </m:r>
                        <m:r>
                          <a:rPr lang="en-US" altLang="ja-JP">
                            <a:solidFill>
                              <a:srgbClr val="FF0000"/>
                            </a:solidFill>
                            <a:latin typeface="Cambria Math" panose="02040503050406030204" pitchFamily="18" charset="0"/>
                          </a:rPr>
                          <m:t>(</m:t>
                        </m:r>
                        <m:r>
                          <m:rPr>
                            <m:sty m:val="p"/>
                          </m:rPr>
                          <a:rPr lang="en-US" altLang="ja-JP">
                            <a:solidFill>
                              <a:srgbClr val="FF0000"/>
                            </a:solidFill>
                            <a:latin typeface="Cambria Math" panose="02040503050406030204" pitchFamily="18" charset="0"/>
                          </a:rPr>
                          <m:t>a</m:t>
                        </m:r>
                        <m:r>
                          <a:rPr lang="en-US" altLang="ja-JP">
                            <a:solidFill>
                              <a:srgbClr val="FF0000"/>
                            </a:solidFill>
                            <a:latin typeface="Cambria Math" panose="02040503050406030204" pitchFamily="18" charset="0"/>
                          </a:rPr>
                          <m:t>)</m:t>
                        </m:r>
                        <m:r>
                          <a:rPr lang="en-US" altLang="ja-JP" i="1">
                            <a:solidFill>
                              <a:prstClr val="black"/>
                            </a:solidFill>
                            <a:latin typeface="Cambria Math" panose="02040503050406030204" pitchFamily="18" charset="0"/>
                          </a:rPr>
                          <m:t>+</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B050"/>
                            </a:solidFill>
                            <a:latin typeface="Cambria Math" panose="02040503050406030204" pitchFamily="18" charset="0"/>
                            <a:ea typeface="游ゴシック" panose="020B0400000000000000" pitchFamily="50" charset="-128"/>
                          </a:rPr>
                          <m:t>𝑏</m:t>
                        </m:r>
                        <m:r>
                          <a:rPr lang="en-US" altLang="ja-JP" i="1">
                            <a:solidFill>
                              <a:srgbClr val="00B050"/>
                            </a:solidFill>
                            <a:latin typeface="Cambria Math" panose="02040503050406030204" pitchFamily="18" charset="0"/>
                            <a:ea typeface="游ゴシック" panose="020B0400000000000000" pitchFamily="50" charset="-128"/>
                          </a:rPr>
                          <m:t>)+(</m:t>
                        </m:r>
                        <m:r>
                          <a:rPr lang="en-US" altLang="ja-JP" i="1">
                            <a:solidFill>
                              <a:srgbClr val="0070C0"/>
                            </a:solidFill>
                            <a:latin typeface="Cambria Math" panose="02040503050406030204" pitchFamily="18" charset="0"/>
                            <a:ea typeface="游ゴシック" panose="020B0400000000000000" pitchFamily="50" charset="-128"/>
                          </a:rPr>
                          <m:t>𝑐</m:t>
                        </m:r>
                        <m:r>
                          <a:rPr lang="en-US" altLang="ja-JP" i="1">
                            <a:solidFill>
                              <a:srgbClr val="0070C0"/>
                            </a:solidFill>
                            <a:latin typeface="Cambria Math" panose="02040503050406030204" pitchFamily="18" charset="0"/>
                          </a:rPr>
                          <m:t>)</m:t>
                        </m:r>
                        <m:r>
                          <a:rPr lang="en-US" altLang="ja-JP" i="1">
                            <a:latin typeface="Cambria Math" panose="02040503050406030204" pitchFamily="18" charset="0"/>
                          </a:rPr>
                          <m:t>|</m:t>
                        </m:r>
                      </m:e>
                      <m:sup>
                        <m:r>
                          <a:rPr lang="en-US" altLang="ja-JP" i="1">
                            <a:solidFill>
                              <a:prstClr val="black"/>
                            </a:solidFill>
                            <a:latin typeface="Cambria Math" panose="02040503050406030204" pitchFamily="18" charset="0"/>
                          </a:rPr>
                          <m:t>2</m:t>
                        </m:r>
                      </m:sup>
                    </m:sSup>
                  </m:oMath>
                </a14:m>
                <a:r>
                  <a:rPr lang="en-US" altLang="ja-JP" dirty="0">
                    <a:solidFill>
                      <a:prstClr val="black"/>
                    </a:solidFill>
                    <a:ea typeface="游ゴシック" panose="020B0400000000000000" pitchFamily="50" charset="-128"/>
                  </a:rPr>
                  <a:t> ,</a:t>
                </a:r>
              </a:p>
              <a:p>
                <a:pPr lvl="0">
                  <a:defRPr/>
                </a:pPr>
                <a14:m>
                  <m:oMathPara xmlns:m="http://schemas.openxmlformats.org/officeDocument/2006/math">
                    <m:oMathParaPr>
                      <m:jc m:val="left"/>
                    </m:oMathParaPr>
                    <m:oMath xmlns:m="http://schemas.openxmlformats.org/officeDocument/2006/math">
                      <m:d>
                        <m:dPr>
                          <m:ctrlPr>
                            <a:rPr lang="en-US" altLang="ja-JP" i="1">
                              <a:solidFill>
                                <a:srgbClr val="FF0000"/>
                              </a:solidFill>
                              <a:latin typeface="Cambria Math" panose="02040503050406030204" pitchFamily="18" charset="0"/>
                            </a:rPr>
                          </m:ctrlPr>
                        </m:dPr>
                        <m:e>
                          <m:r>
                            <m:rPr>
                              <m:sty m:val="p"/>
                            </m:rPr>
                            <a:rPr lang="en-US" altLang="ja-JP">
                              <a:solidFill>
                                <a:srgbClr val="FF0000"/>
                              </a:solidFill>
                              <a:latin typeface="Cambria Math" panose="02040503050406030204" pitchFamily="18" charset="0"/>
                            </a:rPr>
                            <m:t>a</m:t>
                          </m:r>
                        </m:e>
                      </m:d>
                      <m:r>
                        <a:rPr lang="en-US" altLang="ja-JP"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ja-JP" i="1">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lang="en-US" altLang="ja-JP" i="1">
                                          <a:solidFill>
                                            <a:srgbClr val="FF0000"/>
                                          </a:solidFill>
                                          <a:latin typeface="Cambria Math" panose="02040503050406030204" pitchFamily="18" charset="0"/>
                                          <a:ea typeface="Cambria Math" panose="02040503050406030204" pitchFamily="18" charset="0"/>
                                        </a:rPr>
                                      </m:ctrlPr>
                                    </m:dPr>
                                    <m:e>
                                      <m:r>
                                        <a:rPr lang="en-US" altLang="ja-JP" i="1">
                                          <a:solidFill>
                                            <a:srgbClr val="FF0000"/>
                                          </a:solidFill>
                                          <a:latin typeface="Cambria Math" panose="02040503050406030204" pitchFamily="18" charset="0"/>
                                          <a:ea typeface="Cambria Math" panose="02040503050406030204" pitchFamily="18" charset="0"/>
                                        </a:rPr>
                                        <m:t>𝑎</m:t>
                                      </m:r>
                                    </m:e>
                                  </m:d>
                                </m:sub>
                              </m:sSub>
                            </m:e>
                          </m:d>
                        </m:e>
                        <m: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2</m:t>
                          </m:r>
                        </m:sup>
                      </m:s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&gt;</m:t>
                      </m:r>
                      <m:d>
                        <m:dPr>
                          <m:ctrlPr>
                            <a:rPr lang="en-US" altLang="ja-JP" i="1">
                              <a:solidFill>
                                <a:srgbClr val="00B050"/>
                              </a:solidFill>
                              <a:latin typeface="Cambria Math" panose="02040503050406030204" pitchFamily="18" charset="0"/>
                              <a:ea typeface="Cambria Math" panose="02040503050406030204" pitchFamily="18" charset="0"/>
                            </a:rPr>
                          </m:ctrlPr>
                        </m:dPr>
                        <m:e>
                          <m:r>
                            <a:rPr lang="en-US" altLang="ja-JP" i="1">
                              <a:solidFill>
                                <a:srgbClr val="00B050"/>
                              </a:solidFill>
                              <a:latin typeface="Cambria Math" panose="02040503050406030204" pitchFamily="18" charset="0"/>
                              <a:ea typeface="Cambria Math" panose="02040503050406030204" pitchFamily="18" charset="0"/>
                            </a:rPr>
                            <m:t>𝑏</m:t>
                          </m:r>
                        </m:e>
                      </m:d>
                      <m:r>
                        <a:rPr lang="en-US" altLang="ja-JP"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ja-JP" i="1">
                                      <a:solidFill>
                                        <a:schemeClr val="tx1">
                                          <a:lumMod val="95000"/>
                                          <a:lumOff val="5000"/>
                                        </a:schemeClr>
                                      </a:solidFill>
                                      <a:latin typeface="Cambria Math" panose="02040503050406030204" pitchFamily="18" charset="0"/>
                                      <a:ea typeface="Cambria Math" panose="02040503050406030204" pitchFamily="18" charset="0"/>
                                    </a:rPr>
                                    <m:t>𝑀</m:t>
                                  </m:r>
                                </m:e>
                                <m:sub>
                                  <m:d>
                                    <m:dPr>
                                      <m:ctrlPr>
                                        <a:rPr lang="en-US" altLang="ja-JP" i="1">
                                          <a:solidFill>
                                            <a:srgbClr val="00B050"/>
                                          </a:solidFill>
                                          <a:latin typeface="Cambria Math" panose="02040503050406030204" pitchFamily="18" charset="0"/>
                                          <a:ea typeface="Cambria Math" panose="02040503050406030204" pitchFamily="18" charset="0"/>
                                        </a:rPr>
                                      </m:ctrlPr>
                                    </m:dPr>
                                    <m:e>
                                      <m:r>
                                        <a:rPr lang="en-US" altLang="ja-JP" i="1">
                                          <a:solidFill>
                                            <a:srgbClr val="00B050"/>
                                          </a:solidFill>
                                          <a:latin typeface="Cambria Math" panose="02040503050406030204" pitchFamily="18" charset="0"/>
                                          <a:ea typeface="Cambria Math" panose="02040503050406030204" pitchFamily="18" charset="0"/>
                                        </a:rPr>
                                        <m:t>𝑏</m:t>
                                      </m:r>
                                    </m:e>
                                  </m:d>
                                </m:sub>
                              </m:sSub>
                            </m:e>
                          </m:d>
                        </m:e>
                        <m: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2</m:t>
                          </m:r>
                        </m:sup>
                      </m:sSup>
                      <m:r>
                        <a:rPr lang="en-US" altLang="ja-JP">
                          <a:solidFill>
                            <a:schemeClr val="tx1">
                              <a:lumMod val="95000"/>
                              <a:lumOff val="5000"/>
                            </a:schemeClr>
                          </a:solidFill>
                          <a:latin typeface="Cambria Math" panose="02040503050406030204" pitchFamily="18" charset="0"/>
                          <a:ea typeface="Cambria Math" panose="02040503050406030204" pitchFamily="18" charset="0"/>
                        </a:rPr>
                        <m:t>≈</m:t>
                      </m:r>
                      <m:d>
                        <m:dPr>
                          <m:ctrlPr>
                            <a:rPr lang="en-US" altLang="ja-JP" i="1">
                              <a:solidFill>
                                <a:srgbClr val="0070C0"/>
                              </a:solidFill>
                              <a:latin typeface="Cambria Math" panose="02040503050406030204" pitchFamily="18" charset="0"/>
                              <a:ea typeface="Cambria Math" panose="02040503050406030204" pitchFamily="18" charset="0"/>
                            </a:rPr>
                          </m:ctrlPr>
                        </m:dPr>
                        <m:e>
                          <m:r>
                            <a:rPr lang="en-US" altLang="ja-JP" i="1">
                              <a:solidFill>
                                <a:srgbClr val="0070C0"/>
                              </a:solidFill>
                              <a:latin typeface="Cambria Math" panose="02040503050406030204" pitchFamily="18" charset="0"/>
                              <a:ea typeface="Cambria Math" panose="02040503050406030204" pitchFamily="18" charset="0"/>
                            </a:rPr>
                            <m:t>𝑐</m:t>
                          </m:r>
                        </m:e>
                      </m:d>
                      <m:r>
                        <a:rPr lang="en-US" altLang="ja-JP" i="1">
                          <a:solidFill>
                            <a:schemeClr val="tx1">
                              <a:lumMod val="95000"/>
                              <a:lumOff val="5000"/>
                            </a:schemeClr>
                          </a:solidFill>
                          <a:latin typeface="Cambria Math" panose="02040503050406030204" pitchFamily="18" charset="0"/>
                          <a:ea typeface="Cambria Math" panose="02040503050406030204" pitchFamily="18" charset="0"/>
                        </a:rPr>
                        <m:t>∝</m:t>
                      </m:r>
                      <m:sSup>
                        <m:sSup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pPr>
                        <m:e>
                          <m:d>
                            <m:dPr>
                              <m:begChr m:val="|"/>
                              <m:endChr m:val="|"/>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dPr>
                            <m:e>
                              <m:sSub>
                                <m:sSubPr>
                                  <m:ctrlPr>
                                    <a:rPr lang="en-US" altLang="ja-JP"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ja-JP" i="1">
                                      <a:solidFill>
                                        <a:schemeClr val="tx1">
                                          <a:lumMod val="95000"/>
                                          <a:lumOff val="5000"/>
                                        </a:schemeClr>
                                      </a:solidFill>
                                      <a:latin typeface="Cambria Math" panose="02040503050406030204" pitchFamily="18" charset="0"/>
                                      <a:ea typeface="Cambria Math" panose="02040503050406030204" pitchFamily="18" charset="0"/>
                                    </a:rPr>
                                    <m:t>𝑀</m:t>
                                  </m:r>
                                </m:e>
                                <m:sub>
                                  <m:r>
                                    <a:rPr lang="en-US" altLang="ja-JP" i="1">
                                      <a:solidFill>
                                        <a:srgbClr val="0070C0"/>
                                      </a:solidFill>
                                      <a:latin typeface="Cambria Math" panose="02040503050406030204" pitchFamily="18" charset="0"/>
                                      <a:ea typeface="Cambria Math" panose="02040503050406030204" pitchFamily="18" charset="0"/>
                                    </a:rPr>
                                    <m:t>(</m:t>
                                  </m:r>
                                  <m:r>
                                    <a:rPr lang="en-US" altLang="ja-JP" i="1">
                                      <a:solidFill>
                                        <a:srgbClr val="0070C0"/>
                                      </a:solidFill>
                                      <a:latin typeface="Cambria Math" panose="02040503050406030204" pitchFamily="18" charset="0"/>
                                      <a:ea typeface="Cambria Math" panose="02040503050406030204" pitchFamily="18" charset="0"/>
                                    </a:rPr>
                                    <m:t>𝑐</m:t>
                                  </m:r>
                                  <m:r>
                                    <a:rPr lang="en-US" altLang="ja-JP" i="1">
                                      <a:solidFill>
                                        <a:srgbClr val="0070C0"/>
                                      </a:solidFill>
                                      <a:latin typeface="Cambria Math" panose="02040503050406030204" pitchFamily="18" charset="0"/>
                                      <a:ea typeface="Cambria Math" panose="02040503050406030204" pitchFamily="18" charset="0"/>
                                    </a:rPr>
                                    <m:t>)</m:t>
                                  </m:r>
                                </m:sub>
                              </m:sSub>
                            </m:e>
                          </m:d>
                        </m:e>
                        <m:sup>
                          <m:r>
                            <a:rPr lang="en-US" altLang="ja-JP" i="1">
                              <a:solidFill>
                                <a:schemeClr val="tx1">
                                  <a:lumMod val="95000"/>
                                  <a:lumOff val="5000"/>
                                </a:schemeClr>
                              </a:solidFill>
                              <a:latin typeface="Cambria Math" panose="02040503050406030204" pitchFamily="18" charset="0"/>
                              <a:ea typeface="Cambria Math" panose="02040503050406030204" pitchFamily="18" charset="0"/>
                            </a:rPr>
                            <m:t>2</m:t>
                          </m:r>
                        </m:sup>
                      </m:sSup>
                    </m:oMath>
                  </m:oMathPara>
                </a14:m>
                <a:endParaRPr lang="ja-JP" altLang="en-US"/>
              </a:p>
            </p:txBody>
          </p:sp>
        </mc:Choice>
        <mc:Fallback>
          <p:sp>
            <p:nvSpPr>
              <p:cNvPr id="5" name="テキスト ボックス 4">
                <a:extLst>
                  <a:ext uri="{FF2B5EF4-FFF2-40B4-BE49-F238E27FC236}">
                    <a16:creationId xmlns:a16="http://schemas.microsoft.com/office/drawing/2014/main" id="{B1906A01-6BC9-4186-64A7-21DA4F59EBF4}"/>
                  </a:ext>
                </a:extLst>
              </p:cNvPr>
              <p:cNvSpPr txBox="1">
                <a:spLocks noRot="1" noChangeAspect="1" noMove="1" noResize="1" noEditPoints="1" noAdjustHandles="1" noChangeArrowheads="1" noChangeShapeType="1" noTextEdit="1"/>
              </p:cNvSpPr>
              <p:nvPr/>
            </p:nvSpPr>
            <p:spPr>
              <a:xfrm>
                <a:off x="7528944" y="5150902"/>
                <a:ext cx="6098458" cy="747449"/>
              </a:xfrm>
              <a:prstGeom prst="rect">
                <a:avLst/>
              </a:prstGeom>
              <a:blipFill>
                <a:blip r:embed="rId4"/>
                <a:stretch>
                  <a:fillRect l="-832" t="-3333" b="-5000"/>
                </a:stretch>
              </a:blipFill>
            </p:spPr>
            <p:txBody>
              <a:bodyPr/>
              <a:lstStyle/>
              <a:p>
                <a:r>
                  <a:rPr lang="ja-JP" altLang="en-US">
                    <a:noFill/>
                  </a:rPr>
                  <a:t> </a:t>
                </a:r>
              </a:p>
            </p:txBody>
          </p:sp>
        </mc:Fallback>
      </mc:AlternateContent>
      <p:pic>
        <p:nvPicPr>
          <p:cNvPr id="4" name="図 3">
            <a:extLst>
              <a:ext uri="{FF2B5EF4-FFF2-40B4-BE49-F238E27FC236}">
                <a16:creationId xmlns:a16="http://schemas.microsoft.com/office/drawing/2014/main" id="{6077FDAF-E9F1-4316-ECFB-3F40FD1412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4935" y="310277"/>
            <a:ext cx="4838524" cy="4804450"/>
          </a:xfrm>
          <a:prstGeom prst="rect">
            <a:avLst/>
          </a:prstGeom>
        </p:spPr>
      </p:pic>
    </p:spTree>
    <p:extLst>
      <p:ext uri="{BB962C8B-B14F-4D97-AF65-F5344CB8AC3E}">
        <p14:creationId xmlns:p14="http://schemas.microsoft.com/office/powerpoint/2010/main" val="25636625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65757</TotalTime>
  <Words>7711</Words>
  <Application>Microsoft Macintosh PowerPoint</Application>
  <PresentationFormat>ワイド画面</PresentationFormat>
  <Paragraphs>734</Paragraphs>
  <Slides>45</Slides>
  <Notes>38</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45</vt:i4>
      </vt:variant>
    </vt:vector>
  </HeadingPairs>
  <TitlesOfParts>
    <vt:vector size="55" baseType="lpstr">
      <vt:lpstr>-webkit-standard</vt:lpstr>
      <vt:lpstr>.SF NS</vt:lpstr>
      <vt:lpstr>CMR10</vt:lpstr>
      <vt:lpstr>游ゴシック</vt:lpstr>
      <vt:lpstr>游ゴシック</vt:lpstr>
      <vt:lpstr>游ゴシック Light</vt:lpstr>
      <vt:lpstr>Arial</vt:lpstr>
      <vt:lpstr>Cambria Math</vt:lpstr>
      <vt:lpstr>Helvetica Neue</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寛之 古里</dc:creator>
  <cp:lastModifiedBy>s3124004</cp:lastModifiedBy>
  <cp:revision>76</cp:revision>
  <dcterms:created xsi:type="dcterms:W3CDTF">2023-10-15T09:31:23Z</dcterms:created>
  <dcterms:modified xsi:type="dcterms:W3CDTF">2025-10-22T08:15:19Z</dcterms:modified>
</cp:coreProperties>
</file>