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sldIdLst>
    <p:sldId id="256" r:id="rId2"/>
    <p:sldId id="397" r:id="rId3"/>
    <p:sldId id="393" r:id="rId4"/>
    <p:sldId id="373" r:id="rId5"/>
    <p:sldId id="375" r:id="rId6"/>
    <p:sldId id="368" r:id="rId7"/>
    <p:sldId id="374" r:id="rId8"/>
    <p:sldId id="386" r:id="rId9"/>
    <p:sldId id="377" r:id="rId10"/>
    <p:sldId id="380" r:id="rId11"/>
    <p:sldId id="378" r:id="rId12"/>
    <p:sldId id="382" r:id="rId13"/>
    <p:sldId id="399" r:id="rId14"/>
    <p:sldId id="400" r:id="rId15"/>
    <p:sldId id="396" r:id="rId16"/>
    <p:sldId id="388" r:id="rId17"/>
    <p:sldId id="257" r:id="rId18"/>
    <p:sldId id="392" r:id="rId19"/>
    <p:sldId id="390" r:id="rId20"/>
    <p:sldId id="269" r:id="rId21"/>
    <p:sldId id="391" r:id="rId22"/>
    <p:sldId id="372" r:id="rId23"/>
    <p:sldId id="264" r:id="rId24"/>
    <p:sldId id="261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974" autoAdjust="0"/>
    <p:restoredTop sz="93243"/>
  </p:normalViewPr>
  <p:slideViewPr>
    <p:cSldViewPr snapToGrid="0" snapToObjects="1">
      <p:cViewPr varScale="1">
        <p:scale>
          <a:sx n="78" d="100"/>
          <a:sy n="78" d="100"/>
        </p:scale>
        <p:origin x="167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364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F8105E-8C54-4337-B164-6E585392B06E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A219CF-D4B6-4110-8D24-99E553BBB7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981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A219CF-D4B6-4110-8D24-99E553BBB71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3008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October 22 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5999-CDF6-9B46-9F3F-7503503F82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October 22 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5999-CDF6-9B46-9F3F-7503503F82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October 22 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5999-CDF6-9B46-9F3F-7503503F82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4200" y="0"/>
            <a:ext cx="6019800" cy="773723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93298"/>
            <a:ext cx="8229600" cy="523286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October 22 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5999-CDF6-9B46-9F3F-7503503F82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October 22 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5999-CDF6-9B46-9F3F-7503503F82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October 22 2025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 2025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5999-CDF6-9B46-9F3F-7503503F82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October 22 2025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 2025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5999-CDF6-9B46-9F3F-7503503F82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October 22 2025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 2025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5999-CDF6-9B46-9F3F-7503503F82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October 22 2025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 2025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5999-CDF6-9B46-9F3F-7503503F82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October 22 2025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 2025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5999-CDF6-9B46-9F3F-7503503F82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October 22 2025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 2025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5999-CDF6-9B46-9F3F-7503503F82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October 22 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LCWS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275999-CDF6-9B46-9F3F-7503503F82B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RED 10in Header 3line logo.pn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9144000" cy="87114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5" Type="http://schemas.openxmlformats.org/officeDocument/2006/relationships/image" Target="../media/image11.png"/><Relationship Id="rId4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3" Type="http://schemas.openxmlformats.org/officeDocument/2006/relationships/image" Target="../media/image63.png"/><Relationship Id="rId7" Type="http://schemas.openxmlformats.org/officeDocument/2006/relationships/image" Target="../media/image67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Relationship Id="rId9" Type="http://schemas.openxmlformats.org/officeDocument/2006/relationships/image" Target="../media/image6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3817" y="1905387"/>
            <a:ext cx="7580870" cy="2238095"/>
          </a:xfrm>
        </p:spPr>
        <p:txBody>
          <a:bodyPr/>
          <a:lstStyle/>
          <a:p>
            <a:r>
              <a:rPr lang="en-US" sz="3000" b="1" i="1" dirty="0">
                <a:solidFill>
                  <a:srgbClr val="002060"/>
                </a:solidFill>
              </a:rPr>
              <a:t>Damping Ring and Bunch Compressor design for the C</a:t>
            </a:r>
            <a:r>
              <a:rPr lang="en-US" sz="3000" b="1" i="1" baseline="30000" dirty="0">
                <a:solidFill>
                  <a:srgbClr val="002060"/>
                </a:solidFill>
              </a:rPr>
              <a:t>3</a:t>
            </a:r>
            <a:r>
              <a:rPr lang="en-US" sz="3000" b="1" i="1" dirty="0">
                <a:solidFill>
                  <a:srgbClr val="002060"/>
                </a:solidFill>
              </a:rPr>
              <a:t> collider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67182"/>
            <a:ext cx="6400800" cy="1752600"/>
          </a:xfrm>
        </p:spPr>
        <p:txBody>
          <a:bodyPr>
            <a:normAutofit/>
          </a:bodyPr>
          <a:lstStyle/>
          <a:p>
            <a:r>
              <a:rPr lang="en-US" b="1" i="1" dirty="0"/>
              <a:t>Matthew Andorf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October 22 2025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 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5999-CDF6-9B46-9F3F-7503503F82BE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457200" y="36798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B84BEF-152D-1B04-1ED0-11496BD4F8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TME cell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AA2636-4B60-CEC4-36CF-F206FE62A4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October 22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F655C8-3BF6-DF18-5979-118BBBF7EE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F4A4B3-1114-4EA3-9C94-4A1C79813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5999-CDF6-9B46-9F3F-7503503F82BE}" type="slidenum">
              <a:rPr lang="en-US" smtClean="0"/>
              <a:pPr/>
              <a:t>10</a:t>
            </a:fld>
            <a:endParaRPr lang="en-US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4C76142E-3FA5-E116-BED8-784B230658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1113170"/>
              </p:ext>
            </p:extLst>
          </p:nvPr>
        </p:nvGraphicFramePr>
        <p:xfrm>
          <a:off x="5272058" y="1047504"/>
          <a:ext cx="3547477" cy="48873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97868">
                  <a:extLst>
                    <a:ext uri="{9D8B030D-6E8A-4147-A177-3AD203B41FA5}">
                      <a16:colId xmlns:a16="http://schemas.microsoft.com/office/drawing/2014/main" val="569246801"/>
                    </a:ext>
                  </a:extLst>
                </a:gridCol>
                <a:gridCol w="1149609">
                  <a:extLst>
                    <a:ext uri="{9D8B030D-6E8A-4147-A177-3AD203B41FA5}">
                      <a16:colId xmlns:a16="http://schemas.microsoft.com/office/drawing/2014/main" val="4092224583"/>
                    </a:ext>
                  </a:extLst>
                </a:gridCol>
              </a:tblGrid>
              <a:tr h="366192">
                <a:tc>
                  <a:txBody>
                    <a:bodyPr/>
                    <a:lstStyle/>
                    <a:p>
                      <a:r>
                        <a:rPr lang="en-US" dirty="0"/>
                        <a:t>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Value*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13415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Bend angle (degree)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3.6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17000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Bend B field (T)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0.55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51256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Bend Length (m)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0.7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3197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Bend gradient (T/m)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12.5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60858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QF1 gradient (T/m)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-31.7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84579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QF1 length (m)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0.20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82273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l-GR" dirty="0">
                          <a:solidFill>
                            <a:schemeClr val="tx1"/>
                          </a:solidFill>
                        </a:rPr>
                        <a:t>ξ</a:t>
                      </a:r>
                      <a:r>
                        <a:rPr lang="en-US" baseline="-25000" dirty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US" baseline="0" dirty="0" err="1">
                          <a:solidFill>
                            <a:schemeClr val="tx1"/>
                          </a:solidFill>
                        </a:rPr>
                        <a:t>Q</a:t>
                      </a:r>
                      <a:r>
                        <a:rPr lang="en-US" baseline="-25000" dirty="0" err="1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baseline="-250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(Normalized natural chromaticity)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-1.8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99918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dirty="0">
                          <a:solidFill>
                            <a:schemeClr val="tx1"/>
                          </a:solidFill>
                        </a:rPr>
                        <a:t>ξ</a:t>
                      </a:r>
                      <a:r>
                        <a:rPr lang="en-US" baseline="-25000" dirty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US" baseline="0" dirty="0" err="1">
                          <a:solidFill>
                            <a:schemeClr val="tx1"/>
                          </a:solidFill>
                        </a:rPr>
                        <a:t>Q</a:t>
                      </a:r>
                      <a:r>
                        <a:rPr lang="en-US" baseline="-25000" dirty="0" err="1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baseline="-250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(Normalized natural chromaticity)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-2.35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54822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>
                          <a:solidFill>
                            <a:schemeClr val="tx1"/>
                          </a:solidFill>
                        </a:rPr>
                        <a:t>j</a:t>
                      </a:r>
                      <a:r>
                        <a:rPr lang="en-US" baseline="-25000" dirty="0" err="1">
                          <a:solidFill>
                            <a:schemeClr val="tx1"/>
                          </a:solidFill>
                        </a:rPr>
                        <a:t>x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1.33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74017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l-GR" dirty="0">
                          <a:solidFill>
                            <a:schemeClr val="tx1"/>
                          </a:solidFill>
                        </a:rPr>
                        <a:t>ε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l-GR" dirty="0">
                          <a:solidFill>
                            <a:schemeClr val="tx1"/>
                          </a:solidFill>
                        </a:rPr>
                        <a:t>ε</a:t>
                      </a:r>
                      <a:r>
                        <a:rPr lang="en-US" baseline="-25000" dirty="0">
                          <a:solidFill>
                            <a:schemeClr val="tx1"/>
                          </a:solidFill>
                        </a:rPr>
                        <a:t>opt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3.8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1131174"/>
                  </a:ext>
                </a:extLst>
              </a:tr>
            </a:tbl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E13211CC-2E74-F7A9-8ABF-7BE8EF8592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027" y="784304"/>
            <a:ext cx="4809545" cy="358613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80EEC2A-8E80-7339-662E-8154B55C882E}"/>
              </a:ext>
            </a:extLst>
          </p:cNvPr>
          <p:cNvSpPr txBox="1"/>
          <p:nvPr/>
        </p:nvSpPr>
        <p:spPr>
          <a:xfrm>
            <a:off x="7521677" y="725948"/>
            <a:ext cx="2595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* @ 2.5 GeV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7ACBAEDE-BCEA-D92A-15AE-DC05FB6D04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360" y="4273528"/>
            <a:ext cx="4162879" cy="72149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35498423-4397-8386-6FDC-7978C2822B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3794" y="5096539"/>
            <a:ext cx="1040697" cy="1158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0044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29BC41-426F-684A-CB6C-BA93A484DE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Damping Wigglers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35D783-C2B7-ACCA-A6AB-278A02D9F3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October 22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1174D3-4439-D83A-7E50-65679EA7C5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D6CBC7-13E7-70A5-0E2E-34091DE64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5999-CDF6-9B46-9F3F-7503503F82BE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D02CD00-4BD3-B1D0-A111-0F3BBC11D3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4686" y="850702"/>
            <a:ext cx="3648757" cy="230311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B4C41AF-CB3A-D024-8376-6BFDEF8C4200}"/>
              </a:ext>
            </a:extLst>
          </p:cNvPr>
          <p:cNvSpPr txBox="1"/>
          <p:nvPr/>
        </p:nvSpPr>
        <p:spPr>
          <a:xfrm>
            <a:off x="54079" y="928973"/>
            <a:ext cx="493087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Damping Wigglers can be used to both lower the equilibrium emittance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Damping rate is proportional to radiative losses around the ring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 increased due to extra bending (independent of ring circumference) directly lowering eq. emittance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Faster damping allows reduction in design energy, indirectly lowering eq. emittance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Wigglers are installed in dispersion free region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Wiggler ‘self-dispersion’ modifies I</a:t>
            </a:r>
            <a:r>
              <a: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Wiggler B-field can not be increased arbitrarily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emittance growth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3F867DB-1E77-F191-1126-7FC8D099AF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967" y="5054541"/>
            <a:ext cx="3362794" cy="102884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AF08903-F2C4-E887-B55D-BE523A2672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30973" y="3387793"/>
            <a:ext cx="4255711" cy="3178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54906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173747-D63C-C6E3-36BA-16BD9C4AD8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Intrabeam</a:t>
            </a:r>
            <a:r>
              <a:rPr lang="en-US" dirty="0"/>
              <a:t> Scattering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1AF753-4382-6193-D0BA-E8B70DAB36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October 22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89628E-1036-4A27-279C-97E50F053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3E9057-24CE-32EE-05D4-901E6D411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5999-CDF6-9B46-9F3F-7503503F82BE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BB177A8-E084-E581-D1E9-6E035F3DF75F}"/>
              </a:ext>
            </a:extLst>
          </p:cNvPr>
          <p:cNvSpPr txBox="1"/>
          <p:nvPr/>
        </p:nvSpPr>
        <p:spPr>
          <a:xfrm>
            <a:off x="148093" y="1954026"/>
            <a:ext cx="824063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IBS: Multiple small angle scattering within beam results in emittance growth in all three planes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Theory simplifies at high energy (“CIMP”), allowing fast computation of IBS effect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Rates depend only on lattice functions and beam parameters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Implemented custom CIMP code in python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Lattice functions extracted from TAO (BMAD)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IBS rates computed from weighted sum of TME cell/Wiggler (FODO) section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ED844FC-C0BB-246B-D2F8-7E3AA412F9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5678" y="924187"/>
            <a:ext cx="3451122" cy="68423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BAD07DA-2845-8F0B-F9F4-AAC83A7CCD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8314" y="860997"/>
            <a:ext cx="2342486" cy="1086062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4B02B6A3-F2FB-E8EB-8107-63AEEBCF8C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7058" y="1054920"/>
            <a:ext cx="2663174" cy="8257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0B3359E-F1BA-E280-4B0A-924A49FA5F3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" y="4138125"/>
            <a:ext cx="4671181" cy="206545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9D8961F-492B-DAF4-7FCC-0D5050CBB0EE}"/>
              </a:ext>
            </a:extLst>
          </p:cNvPr>
          <p:cNvSpPr txBox="1"/>
          <p:nvPr/>
        </p:nvSpPr>
        <p:spPr>
          <a:xfrm>
            <a:off x="5235678" y="4149991"/>
            <a:ext cx="345112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Eq. emittance is a balance between SR damping, quantum excitation and IBS induced growth resulting in ODE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Solved through combination of integrating ODE and numerical nonlinear solver</a:t>
            </a:r>
          </a:p>
        </p:txBody>
      </p:sp>
    </p:spTree>
    <p:extLst>
      <p:ext uri="{BB962C8B-B14F-4D97-AF65-F5344CB8AC3E}">
        <p14:creationId xmlns:p14="http://schemas.microsoft.com/office/powerpoint/2010/main" val="25623085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7EC916-2CC3-979E-AEDB-2BDEEE8DDF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B8D421-A834-0BED-3F27-B8C7E34599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Wiggler Optimization with IBS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389090-B04B-85FE-6A24-7845F85779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October 22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3A04FC-EE1B-A675-8695-92F2418396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253AB1-67FA-29FF-D241-B4C59FB9A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5999-CDF6-9B46-9F3F-7503503F82BE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FA05BCF-ED1B-18E8-19D8-94F9910460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772" y="869011"/>
            <a:ext cx="4312227" cy="324788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9FEE289-1E1C-3476-7524-21CC746A96CA}"/>
              </a:ext>
            </a:extLst>
          </p:cNvPr>
          <p:cNvSpPr txBox="1"/>
          <p:nvPr/>
        </p:nvSpPr>
        <p:spPr>
          <a:xfrm>
            <a:off x="457200" y="4351796"/>
            <a:ext cx="810490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Wiggler bend radius and length varied with the following fixed: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Damping time 6.1 </a:t>
            </a:r>
            <a:r>
              <a:rPr lang="en-US" dirty="0" err="1"/>
              <a:t>ms</a:t>
            </a:r>
            <a:r>
              <a:rPr lang="en-US" dirty="0"/>
              <a:t> (5.5 damping times)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Bunch charge: 1 </a:t>
            </a:r>
            <a:r>
              <a:rPr lang="en-US" dirty="0" err="1"/>
              <a:t>nC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Zero charge bunch length: 1 mm (RF voltage adjusted accordingly)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100 TME cells, length scaled to fix ring circumference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Wiggler period, 7.5 cm. Wiggler contained in FODO cell 5.3 m long</a:t>
            </a:r>
          </a:p>
        </p:txBody>
      </p:sp>
    </p:spTree>
    <p:extLst>
      <p:ext uri="{BB962C8B-B14F-4D97-AF65-F5344CB8AC3E}">
        <p14:creationId xmlns:p14="http://schemas.microsoft.com/office/powerpoint/2010/main" val="27445098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73984F-ED7A-318E-0E7B-2427DD1EE6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3CBA5B-480C-78BC-A8E6-FFDB75F14F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Wiggler Optimization with IBS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EFFE60-9778-ECAD-E8A4-11BD6E2476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October 22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3D7FB6-370B-A6D6-9612-C2E6756C31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624DA6-EB29-225C-F2A9-9F68AD026B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5999-CDF6-9B46-9F3F-7503503F82BE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D900E87-33F2-A467-418B-337BAF91E2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772" y="869011"/>
            <a:ext cx="4312227" cy="324788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BFE6212-C16D-F0EE-4909-ADA22688AE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5393" y="1127861"/>
            <a:ext cx="3882500" cy="289342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0A2FC70-A69F-7133-F400-08650FDB4464}"/>
              </a:ext>
            </a:extLst>
          </p:cNvPr>
          <p:cNvSpPr txBox="1"/>
          <p:nvPr/>
        </p:nvSpPr>
        <p:spPr>
          <a:xfrm>
            <a:off x="457200" y="4351796"/>
            <a:ext cx="810490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Wiggler bend radius and length varied with the following fixed: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Damping time 6.1 </a:t>
            </a:r>
            <a:r>
              <a:rPr lang="en-US" dirty="0" err="1"/>
              <a:t>ms</a:t>
            </a:r>
            <a:r>
              <a:rPr lang="en-US" dirty="0"/>
              <a:t> (5.5 damping times)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Bunch charge: 1 </a:t>
            </a:r>
            <a:r>
              <a:rPr lang="en-US" dirty="0" err="1"/>
              <a:t>nC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Zero charge bunch length: 1 mm (RF voltage adjusted accordingly)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100 TME cells, length scaled to fix ring circumference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Wiggler period, 7.5 cm. Wiggler contained in FODO cell 5.3 m long</a:t>
            </a:r>
          </a:p>
        </p:txBody>
      </p:sp>
    </p:spTree>
    <p:extLst>
      <p:ext uri="{BB962C8B-B14F-4D97-AF65-F5344CB8AC3E}">
        <p14:creationId xmlns:p14="http://schemas.microsoft.com/office/powerpoint/2010/main" val="39715178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998970-6114-811F-7ABB-0D366EF271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Bunch compression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5144EE-DF6C-A8F8-71EE-9FEBA9C517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October 22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BAC7CA-66AB-C79A-8D9A-C0BBEC21D1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A9A1DE-6BF4-547C-7EF5-FD90D06A3D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5999-CDF6-9B46-9F3F-7503503F82BE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5B3E053-169C-70D0-FDD4-658C22AF46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674" y="866947"/>
            <a:ext cx="3714760" cy="269808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C272D37-A3CB-B3D4-0103-C1A493762E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158" y="3836937"/>
            <a:ext cx="3367787" cy="251941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A60A02C-87CF-6C22-DDE0-6E1355EBC1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38860" y="866947"/>
            <a:ext cx="4390480" cy="91340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C47FE8F-EDE9-FA95-4A45-33804B110AF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27408" y="5524977"/>
            <a:ext cx="1839958" cy="52880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38C7119-C1E6-74C6-C844-AEFEDA3CB209}"/>
              </a:ext>
            </a:extLst>
          </p:cNvPr>
          <p:cNvSpPr txBox="1"/>
          <p:nvPr/>
        </p:nvSpPr>
        <p:spPr>
          <a:xfrm>
            <a:off x="3938860" y="2360089"/>
            <a:ext cx="450965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Short bunch length (100 um) required for main linac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Bunch compressor (BC) between DR and main linac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Trade-off between transverse emittances and longitudinal emittance in DR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Without further acceleration in BC longitudinal emittance is conserved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Higher </a:t>
            </a:r>
            <a:r>
              <a:rPr lang="en-US" dirty="0" err="1"/>
              <a:t>compression</a:t>
            </a:r>
            <a:r>
              <a:rPr lang="en-US" dirty="0" err="1">
                <a:sym typeface="Wingdings" panose="05000000000000000000" pitchFamily="2" charset="2"/>
              </a:rPr>
              <a:t>higher</a:t>
            </a:r>
            <a:r>
              <a:rPr lang="en-US" dirty="0">
                <a:sym typeface="Wingdings" panose="05000000000000000000" pitchFamily="2" charset="2"/>
              </a:rPr>
              <a:t> resulting energy spread (percent level)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158428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211A04-DE60-0B0A-1AC7-9E6C457E76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 UP SLIDES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D86AE0-4FAE-2C39-A951-5CA43DFD9A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October 22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37D9CB-0C49-84E0-6B5B-3603387B19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C20575-17FA-2E21-457C-F1003D9A90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5999-CDF6-9B46-9F3F-7503503F82BE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4334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5B872F-C439-AAA1-EB84-D8C9F31761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Bunch Compression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F5E56E-5728-3C1C-F11A-6E9FED54FE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r>
              <a:rPr lang="en-US">
                <a:solidFill>
                  <a:prstClr val="black">
                    <a:tint val="75000"/>
                  </a:prstClr>
                </a:solidFill>
              </a:rPr>
              <a:t>October 22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B436DB-05B5-85C9-DF17-5E6816834A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r>
              <a:rPr lang="en-US">
                <a:solidFill>
                  <a:prstClr val="black">
                    <a:tint val="75000"/>
                  </a:prstClr>
                </a:solidFill>
              </a:rPr>
              <a:t>LCWS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B68D64-1245-7BAA-0853-95EF0A4D1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76275999-CDF6-9B46-9F3F-7503503F82B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3E88B06-E802-7224-30C4-0FD76A999B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092" y="1552308"/>
            <a:ext cx="2541815" cy="251677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CF50B7F-6E8F-5DE1-D469-4329A4FC0C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954" y="1757874"/>
            <a:ext cx="2381346" cy="237582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71F3943-507B-BCF7-D222-ABDD006957E2}"/>
              </a:ext>
            </a:extLst>
          </p:cNvPr>
          <p:cNvSpPr txBox="1"/>
          <p:nvPr/>
        </p:nvSpPr>
        <p:spPr>
          <a:xfrm>
            <a:off x="253092" y="834544"/>
            <a:ext cx="30403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longitudinal phase-space is uncorrelated leaving the damping ring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DB69E43-3FA3-8458-229D-958AF2053F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05083" y="4069080"/>
            <a:ext cx="2771433" cy="236887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79C2FBD2-7748-29F3-CB68-B4D3DE49907B}"/>
              </a:ext>
            </a:extLst>
          </p:cNvPr>
          <p:cNvSpPr txBox="1"/>
          <p:nvPr/>
        </p:nvSpPr>
        <p:spPr>
          <a:xfrm>
            <a:off x="3887991" y="4887727"/>
            <a:ext cx="39238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RF cavity imparts an energy “chirp” on to the beam correlating position and energy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16FED14B-5EF2-60CA-05D5-9818D22901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31497" y="1552307"/>
            <a:ext cx="2381347" cy="233196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6E9C86E-2469-AB0A-F232-81536C368D7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59225" y="920190"/>
            <a:ext cx="2381347" cy="1288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81002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A4A23F-9BCD-8AD1-D2E7-E51CB6269C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BMAD lattice design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4E2470-D565-3391-D82A-9DB8E89788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October 22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07FFE5-562F-3956-625E-889350F430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5999-CDF6-9B46-9F3F-7503503F82BE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BBAD833-C904-C07F-D31B-AEC0CA4363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73723"/>
            <a:ext cx="3746090" cy="271650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FA46EDEF-A230-0634-4931-13A8D28D52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103" y="3429001"/>
            <a:ext cx="3079352" cy="58101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A9A1589C-BAAF-13B7-A37C-2D40645BCB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83" y="4010011"/>
            <a:ext cx="2765240" cy="2789038"/>
          </a:xfrm>
          <a:prstGeom prst="rect">
            <a:avLst/>
          </a:prstGeom>
        </p:spPr>
      </p:pic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id="{CA07ACEA-E516-EFA5-DBB8-FB459C2BCF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5449750"/>
              </p:ext>
            </p:extLst>
          </p:nvPr>
        </p:nvGraphicFramePr>
        <p:xfrm>
          <a:off x="5046951" y="856908"/>
          <a:ext cx="4020766" cy="58532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0383">
                  <a:extLst>
                    <a:ext uri="{9D8B030D-6E8A-4147-A177-3AD203B41FA5}">
                      <a16:colId xmlns:a16="http://schemas.microsoft.com/office/drawing/2014/main" val="3285144106"/>
                    </a:ext>
                  </a:extLst>
                </a:gridCol>
                <a:gridCol w="2010383">
                  <a:extLst>
                    <a:ext uri="{9D8B030D-6E8A-4147-A177-3AD203B41FA5}">
                      <a16:colId xmlns:a16="http://schemas.microsoft.com/office/drawing/2014/main" val="2721990813"/>
                    </a:ext>
                  </a:extLst>
                </a:gridCol>
              </a:tblGrid>
              <a:tr h="437002">
                <a:tc>
                  <a:txBody>
                    <a:bodyPr/>
                    <a:lstStyle/>
                    <a:p>
                      <a:r>
                        <a:rPr lang="en-US" dirty="0"/>
                        <a:t>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9978022"/>
                  </a:ext>
                </a:extLst>
              </a:tr>
              <a:tr h="437002">
                <a:tc>
                  <a:txBody>
                    <a:bodyPr/>
                    <a:lstStyle/>
                    <a:p>
                      <a:r>
                        <a:rPr lang="en-US" dirty="0"/>
                        <a:t>Bunch Charge (nC)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0.5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2822354"/>
                  </a:ext>
                </a:extLst>
              </a:tr>
              <a:tr h="437002">
                <a:tc>
                  <a:txBody>
                    <a:bodyPr/>
                    <a:lstStyle/>
                    <a:p>
                      <a:r>
                        <a:rPr lang="en-US" dirty="0"/>
                        <a:t>Initial/Final Energy(GeV)*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4.6/3.9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1670660"/>
                  </a:ext>
                </a:extLst>
              </a:tr>
              <a:tr h="437002">
                <a:tc>
                  <a:txBody>
                    <a:bodyPr/>
                    <a:lstStyle/>
                    <a:p>
                      <a:r>
                        <a:rPr lang="en-US" dirty="0"/>
                        <a:t>RF frequency (GHz)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2.85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2531440"/>
                  </a:ext>
                </a:extLst>
              </a:tr>
              <a:tr h="437002">
                <a:tc>
                  <a:txBody>
                    <a:bodyPr/>
                    <a:lstStyle/>
                    <a:p>
                      <a:r>
                        <a:rPr lang="en-US" dirty="0"/>
                        <a:t>L (m)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1.57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4200955"/>
                  </a:ext>
                </a:extLst>
              </a:tr>
              <a:tr h="437002">
                <a:tc>
                  <a:txBody>
                    <a:bodyPr/>
                    <a:lstStyle/>
                    <a:p>
                      <a:r>
                        <a:rPr lang="en-US" dirty="0"/>
                        <a:t>Gradient (MV/m)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-9.17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136446"/>
                  </a:ext>
                </a:extLst>
              </a:tr>
              <a:tr h="437002">
                <a:tc>
                  <a:txBody>
                    <a:bodyPr/>
                    <a:lstStyle/>
                    <a:p>
                      <a:r>
                        <a:rPr lang="en-US" dirty="0"/>
                        <a:t>Cells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4105883"/>
                  </a:ext>
                </a:extLst>
              </a:tr>
              <a:tr h="437002">
                <a:tc>
                  <a:txBody>
                    <a:bodyPr/>
                    <a:lstStyle/>
                    <a:p>
                      <a:r>
                        <a:rPr lang="en-US" dirty="0"/>
                        <a:t>Total number of RF cavities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8862702"/>
                  </a:ext>
                </a:extLst>
              </a:tr>
              <a:tr h="437002">
                <a:tc>
                  <a:txBody>
                    <a:bodyPr/>
                    <a:lstStyle/>
                    <a:p>
                      <a:r>
                        <a:rPr lang="en-US" dirty="0"/>
                        <a:t>Dipole Length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4939947"/>
                  </a:ext>
                </a:extLst>
              </a:tr>
              <a:tr h="437002">
                <a:tc>
                  <a:txBody>
                    <a:bodyPr/>
                    <a:lstStyle/>
                    <a:p>
                      <a:r>
                        <a:rPr lang="en-US" dirty="0"/>
                        <a:t>Bend angle (Deg)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4.58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0833283"/>
                  </a:ext>
                </a:extLst>
              </a:tr>
              <a:tr h="437002">
                <a:tc>
                  <a:txBody>
                    <a:bodyPr/>
                    <a:lstStyle/>
                    <a:p>
                      <a:r>
                        <a:rPr lang="en-US" dirty="0"/>
                        <a:t>Bend strength (T)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0.51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0933631"/>
                  </a:ext>
                </a:extLst>
              </a:tr>
              <a:tr h="437002">
                <a:tc>
                  <a:txBody>
                    <a:bodyPr/>
                    <a:lstStyle/>
                    <a:p>
                      <a:r>
                        <a:rPr lang="en-US" dirty="0"/>
                        <a:t>Dipole separation (m)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3567581"/>
                  </a:ext>
                </a:extLst>
              </a:tr>
            </a:tbl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AEA085DA-AC1E-7153-A09E-373099B25DC7}"/>
              </a:ext>
            </a:extLst>
          </p:cNvPr>
          <p:cNvSpPr txBox="1"/>
          <p:nvPr/>
        </p:nvSpPr>
        <p:spPr>
          <a:xfrm>
            <a:off x="2700456" y="5668778"/>
            <a:ext cx="24875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*non-zero phase chosen to compensate non-linear motion in chicane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CF4F2C9-56D5-3425-D4A7-0094FF00DC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 2025</a:t>
            </a:r>
          </a:p>
        </p:txBody>
      </p:sp>
    </p:spTree>
    <p:extLst>
      <p:ext uri="{BB962C8B-B14F-4D97-AF65-F5344CB8AC3E}">
        <p14:creationId xmlns:p14="http://schemas.microsoft.com/office/powerpoint/2010/main" val="23805322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7D612E-7B32-D356-397B-425330DDA4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 particle tracking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E7C5E9-9549-8208-26B1-53991E5D0F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October 22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1B408E-BFDF-D0B1-17A2-D108DD61DE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351661-ADCB-64EC-3BA9-287B8BCB83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5999-CDF6-9B46-9F3F-7503503F82BE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201FBC7-1CB5-9509-E70B-52356E61CF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852409"/>
            <a:ext cx="4574011" cy="352251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06B7613-2DA0-B967-823D-1F317C2101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9900" y="1980229"/>
            <a:ext cx="4406952" cy="339469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726695E-FBF0-8561-273F-092E8B48FAEF}"/>
              </a:ext>
            </a:extLst>
          </p:cNvPr>
          <p:cNvSpPr txBox="1"/>
          <p:nvPr/>
        </p:nvSpPr>
        <p:spPr>
          <a:xfrm>
            <a:off x="938981" y="1483077"/>
            <a:ext cx="31119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Input beam (from DR)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B223045-FDC0-4885-5CDB-AC3DB142C6AD}"/>
              </a:ext>
            </a:extLst>
          </p:cNvPr>
          <p:cNvSpPr txBox="1"/>
          <p:nvPr/>
        </p:nvSpPr>
        <p:spPr>
          <a:xfrm>
            <a:off x="6331975" y="1600556"/>
            <a:ext cx="31119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After compressor</a:t>
            </a:r>
          </a:p>
        </p:txBody>
      </p:sp>
    </p:spTree>
    <p:extLst>
      <p:ext uri="{BB962C8B-B14F-4D97-AF65-F5344CB8AC3E}">
        <p14:creationId xmlns:p14="http://schemas.microsoft.com/office/powerpoint/2010/main" val="17771072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A15DB0-9B6C-D25D-41E9-19D2F48A32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Acknowledgments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5C96F4-C37D-3995-7331-7D97DA1C10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October 22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AF4C06-DC0E-E76D-4C29-33B6A92C29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8608FC-5003-3F3D-25B7-726D93B9E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5999-CDF6-9B46-9F3F-7503503F82BE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B39B3069-0E2E-F74E-B9C8-CC18CCE8F5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3868" y="872046"/>
            <a:ext cx="2392264" cy="2392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B0F9DFE-8F7C-55BE-1B64-E7477B662423}"/>
              </a:ext>
            </a:extLst>
          </p:cNvPr>
          <p:cNvSpPr txBox="1"/>
          <p:nvPr/>
        </p:nvSpPr>
        <p:spPr>
          <a:xfrm>
            <a:off x="108155" y="1022555"/>
            <a:ext cx="5911645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SLAC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Emilio Nanni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Marty Breidenbach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Caterina Vernieri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Wei-Hou Tan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Sophia Morton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62D09D4-41AE-142E-E8FF-9D8010F0D317}"/>
              </a:ext>
            </a:extLst>
          </p:cNvPr>
          <p:cNvSpPr txBox="1"/>
          <p:nvPr/>
        </p:nvSpPr>
        <p:spPr>
          <a:xfrm>
            <a:off x="233989" y="3092246"/>
            <a:ext cx="591164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Cornell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Nigel Lockyer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Jared Maxson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Adam Bartnik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David Sagan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6417521-A94E-6D30-7560-B34546F4B697}"/>
              </a:ext>
            </a:extLst>
          </p:cNvPr>
          <p:cNvSpPr txBox="1"/>
          <p:nvPr/>
        </p:nvSpPr>
        <p:spPr>
          <a:xfrm>
            <a:off x="233989" y="5308237"/>
            <a:ext cx="49672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Colwyn Gulliford </a:t>
            </a:r>
          </a:p>
        </p:txBody>
      </p:sp>
    </p:spTree>
    <p:extLst>
      <p:ext uri="{BB962C8B-B14F-4D97-AF65-F5344CB8AC3E}">
        <p14:creationId xmlns:p14="http://schemas.microsoft.com/office/powerpoint/2010/main" val="636002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34C4EB-CDDA-0951-002C-563A5B7808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/>
              <a:t>Coherent Synchrotron Radiation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51BBCC-69F3-1FD6-BC0E-FD7900D71E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r>
              <a:rPr lang="en-US">
                <a:solidFill>
                  <a:prstClr val="black">
                    <a:tint val="75000"/>
                  </a:prstClr>
                </a:solidFill>
              </a:rPr>
              <a:t>October 22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A99AEB-CC64-890C-A4B9-5880296077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r>
              <a:rPr lang="en-US">
                <a:solidFill>
                  <a:prstClr val="black">
                    <a:tint val="75000"/>
                  </a:prstClr>
                </a:solidFill>
              </a:rPr>
              <a:t>LCWS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E75CD6-D0F8-C0A7-F604-B106420795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76275999-CDF6-9B46-9F3F-7503503F82B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B907FCB-D5A8-B48D-CB80-2BD7AB7E5900}"/>
              </a:ext>
            </a:extLst>
          </p:cNvPr>
          <p:cNvSpPr txBox="1"/>
          <p:nvPr/>
        </p:nvSpPr>
        <p:spPr>
          <a:xfrm>
            <a:off x="0" y="817652"/>
            <a:ext cx="881326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A beam passing through a bend radiates broadband synchrotron radiation (UV—THz)</a:t>
            </a:r>
            <a:br>
              <a:rPr lang="en-US" sz="2000" dirty="0"/>
            </a:b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For wavelengths </a:t>
            </a:r>
            <a:r>
              <a:rPr lang="en-US" sz="2000" dirty="0">
                <a:sym typeface="Symbol" panose="05050102010706020507" pitchFamily="18" charset="2"/>
              </a:rPr>
              <a:t></a:t>
            </a:r>
            <a:r>
              <a:rPr lang="en-US" sz="2000" dirty="0"/>
              <a:t>&lt;&lt;</a:t>
            </a:r>
            <a:r>
              <a:rPr lang="en-US" sz="2000" dirty="0" err="1"/>
              <a:t>σ</a:t>
            </a:r>
            <a:r>
              <a:rPr lang="en-US" sz="2000" baseline="-25000" dirty="0" err="1"/>
              <a:t>z</a:t>
            </a:r>
            <a:r>
              <a:rPr lang="en-US" sz="2000" dirty="0"/>
              <a:t> the radiation adds incoherently. Intensity scales as ~N</a:t>
            </a:r>
            <a:br>
              <a:rPr lang="en-US" sz="2000" dirty="0"/>
            </a:b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For wavelengths </a:t>
            </a:r>
            <a:r>
              <a:rPr lang="en-US" sz="2000" dirty="0">
                <a:sym typeface="Symbol" panose="05050102010706020507" pitchFamily="18" charset="2"/>
              </a:rPr>
              <a:t>&gt;&gt;</a:t>
            </a:r>
            <a:r>
              <a:rPr lang="en-US" sz="2000" dirty="0" err="1"/>
              <a:t>σ</a:t>
            </a:r>
            <a:r>
              <a:rPr lang="en-US" sz="2000" baseline="-25000" dirty="0" err="1"/>
              <a:t>z</a:t>
            </a:r>
            <a:r>
              <a:rPr lang="en-US" sz="2000" dirty="0"/>
              <a:t> the radiation adds incoherently. </a:t>
            </a:r>
            <a:r>
              <a:rPr lang="en-US" sz="2000" b="1" dirty="0"/>
              <a:t>Intensity scales as ~N</a:t>
            </a:r>
            <a:r>
              <a:rPr lang="en-US" sz="2000" b="1" baseline="30000" dirty="0"/>
              <a:t>2</a:t>
            </a:r>
            <a:r>
              <a:rPr lang="en-US" sz="2000" b="1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C8DABA5-5768-3C28-D20B-5C8FB8306A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493" y="3538396"/>
            <a:ext cx="3356097" cy="77381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DD2CF93-26C5-3AEA-72DE-2AE93B66AA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96" y="4232879"/>
            <a:ext cx="3462900" cy="74077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5B43275-8D88-1C46-F72F-8AD8610BFE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66161" y="3048546"/>
            <a:ext cx="4312551" cy="254965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E0423D9-36C8-530D-A8D2-0F8F84F7ADAD}"/>
              </a:ext>
            </a:extLst>
          </p:cNvPr>
          <p:cNvSpPr txBox="1"/>
          <p:nvPr/>
        </p:nvSpPr>
        <p:spPr>
          <a:xfrm>
            <a:off x="87494" y="2955401"/>
            <a:ext cx="3462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 1-D model of CSR in a single bend-magnet gives: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D8F8F6B-9131-F873-D551-EAC23E73FF0C}"/>
              </a:ext>
            </a:extLst>
          </p:cNvPr>
          <p:cNvSpPr txBox="1"/>
          <p:nvPr/>
        </p:nvSpPr>
        <p:spPr>
          <a:xfrm>
            <a:off x="3059147" y="2727088"/>
            <a:ext cx="66731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Sagan et al, 2009. </a:t>
            </a:r>
            <a:r>
              <a:rPr lang="en-US" sz="1600" dirty="0">
                <a:solidFill>
                  <a:srgbClr val="00B0F0"/>
                </a:solidFill>
              </a:rPr>
              <a:t>http://dx.doi.org/10.1103/PhysRevSTAB.12.040703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F451DAC3-A747-A3C6-0212-7653D6AF2F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8240" y="5728156"/>
            <a:ext cx="1381318" cy="371527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81B5C267-D421-4A17-570E-FFB4B225036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8240" y="5384441"/>
            <a:ext cx="1467055" cy="323895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2E1E4F1E-DA05-E40D-3BBC-DC7583DCE6DD}"/>
              </a:ext>
            </a:extLst>
          </p:cNvPr>
          <p:cNvSpPr txBox="1"/>
          <p:nvPr/>
        </p:nvSpPr>
        <p:spPr>
          <a:xfrm>
            <a:off x="87494" y="4986726"/>
            <a:ext cx="3462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Where: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A6D28E5-7F37-915F-EA0C-E8481A8ADEE2}"/>
              </a:ext>
            </a:extLst>
          </p:cNvPr>
          <p:cNvSpPr txBox="1"/>
          <p:nvPr/>
        </p:nvSpPr>
        <p:spPr>
          <a:xfrm>
            <a:off x="2970179" y="5747784"/>
            <a:ext cx="5629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For us, R/</a:t>
            </a:r>
            <a:r>
              <a:rPr lang="en-US" b="1" dirty="0">
                <a:sym typeface="Symbol" panose="05050102010706020507" pitchFamily="18" charset="2"/>
              </a:rPr>
              <a:t></a:t>
            </a:r>
            <a:r>
              <a:rPr lang="en-US" b="1" baseline="30000" dirty="0">
                <a:sym typeface="Symbol" panose="05050102010706020507" pitchFamily="18" charset="2"/>
              </a:rPr>
              <a:t>3</a:t>
            </a:r>
            <a:r>
              <a:rPr lang="en-US" b="1" dirty="0">
                <a:sym typeface="Symbol" panose="05050102010706020507" pitchFamily="18" charset="2"/>
              </a:rPr>
              <a:t>=35 pm, while </a:t>
            </a:r>
            <a:r>
              <a:rPr lang="en-US" sz="1800" b="1" dirty="0" err="1"/>
              <a:t>σ</a:t>
            </a:r>
            <a:r>
              <a:rPr lang="en-US" sz="1800" b="1" baseline="-25000" dirty="0" err="1"/>
              <a:t>z</a:t>
            </a:r>
            <a:r>
              <a:rPr lang="en-US" sz="1800" b="1" baseline="30000" dirty="0"/>
              <a:t>/</a:t>
            </a:r>
            <a:r>
              <a:rPr lang="en-US" sz="1800" b="1" dirty="0"/>
              <a:t>N~0.32 pm (at the start of the chicane, 0.5 nC)</a:t>
            </a:r>
            <a:r>
              <a:rPr lang="en-US" b="1" dirty="0">
                <a:sym typeface="Symbol" panose="05050102010706020507" pitchFamily="18" charset="2"/>
              </a:rPr>
              <a:t>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6962254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42EF4C-74DE-B8B4-E822-65292DB840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CSR/Space charge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5EA19E-C4E7-D848-A535-A4AF6856FC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October 22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4F78AF-0EED-E0C3-3066-5187762143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5999-CDF6-9B46-9F3F-7503503F82BE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4B9A12B-E42D-C1C9-0CA8-F013A99E83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44434"/>
            <a:ext cx="4316361" cy="325532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70829B6-C71C-F0D2-4524-172F976C41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6361" y="3666551"/>
            <a:ext cx="4134682" cy="305492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4434331-F27D-D172-6CEC-23CD690B4A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4139" y="5279013"/>
            <a:ext cx="3553015" cy="85790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AF25D5B-EC78-5330-65AC-A0CA4B03D4F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4007" y="4124707"/>
            <a:ext cx="2369574" cy="112935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9FFDFB1-5E78-0A98-1A91-42C3C4ADE57B}"/>
              </a:ext>
            </a:extLst>
          </p:cNvPr>
          <p:cNvSpPr txBox="1"/>
          <p:nvPr/>
        </p:nvSpPr>
        <p:spPr>
          <a:xfrm>
            <a:off x="5004619" y="1150374"/>
            <a:ext cx="383458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Particle tracking with CSR and space charge performed for each bunch charge done in IBS study</a:t>
            </a:r>
            <a:br>
              <a:rPr lang="en-US" dirty="0"/>
            </a:b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Work in progress: will extend to higher charge to find maximum achievable luminosity before limited by CSR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376AA9-7ABF-5649-AAE2-92706B0D7A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 2025</a:t>
            </a:r>
          </a:p>
        </p:txBody>
      </p:sp>
    </p:spTree>
    <p:extLst>
      <p:ext uri="{BB962C8B-B14F-4D97-AF65-F5344CB8AC3E}">
        <p14:creationId xmlns:p14="http://schemas.microsoft.com/office/powerpoint/2010/main" val="36315121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13860C-A768-32F3-49CC-138F3E881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24200" y="136525"/>
            <a:ext cx="6019800" cy="773723"/>
          </a:xfrm>
        </p:spPr>
        <p:txBody>
          <a:bodyPr/>
          <a:lstStyle/>
          <a:p>
            <a:r>
              <a:rPr lang="en-US" sz="3200" dirty="0"/>
              <a:t>Natural Equilibrium Emittance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999E28-8741-9C3F-EF6A-231A78AD79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October 22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315DCE-A475-DCEE-5FBE-31F90A1DA4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E3D580-1E22-CAA5-D629-66D5198224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5999-CDF6-9B46-9F3F-7503503F82BE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D571AF3-EDB7-73A3-A04B-895C274F6277}"/>
              </a:ext>
            </a:extLst>
          </p:cNvPr>
          <p:cNvSpPr txBox="1"/>
          <p:nvPr/>
        </p:nvSpPr>
        <p:spPr>
          <a:xfrm>
            <a:off x="117987" y="1002890"/>
            <a:ext cx="364776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SR damping is countered by quantum excitation leading to a ‘natural’ or zero-charge beam emittance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emission of a photon in a dispersive region results in an increase in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betatron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motion.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FF2C990-6FDD-016B-93EC-9C08D7C797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201" y="3720005"/>
            <a:ext cx="2086266" cy="981212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3E7BAFBD-0EF1-BBA6-5632-8882283F93D9}"/>
              </a:ext>
            </a:extLst>
          </p:cNvPr>
          <p:cNvCxnSpPr>
            <a:cxnSpLocks/>
          </p:cNvCxnSpPr>
          <p:nvPr/>
        </p:nvCxnSpPr>
        <p:spPr>
          <a:xfrm flipV="1">
            <a:off x="2353267" y="4028331"/>
            <a:ext cx="1719926" cy="4259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E213677-5D9E-12C1-2ABF-286B163AEECB}"/>
              </a:ext>
            </a:extLst>
          </p:cNvPr>
          <p:cNvCxnSpPr>
            <a:cxnSpLocks/>
          </p:cNvCxnSpPr>
          <p:nvPr/>
        </p:nvCxnSpPr>
        <p:spPr>
          <a:xfrm>
            <a:off x="2378363" y="4392581"/>
            <a:ext cx="1491674" cy="43276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Picture 20">
            <a:extLst>
              <a:ext uri="{FF2B5EF4-FFF2-40B4-BE49-F238E27FC236}">
                <a16:creationId xmlns:a16="http://schemas.microsoft.com/office/drawing/2014/main" id="{B0EA0CDE-C9EE-0070-3F5B-8A8B1FEBC5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3193" y="4748915"/>
            <a:ext cx="2210108" cy="771633"/>
          </a:xfrm>
          <a:prstGeom prst="rect">
            <a:avLst/>
          </a:prstGeom>
        </p:spPr>
      </p:pic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751D1DC5-89F3-A9B2-93FA-C1C508176D32}"/>
              </a:ext>
            </a:extLst>
          </p:cNvPr>
          <p:cNvCxnSpPr>
            <a:cxnSpLocks/>
          </p:cNvCxnSpPr>
          <p:nvPr/>
        </p:nvCxnSpPr>
        <p:spPr>
          <a:xfrm>
            <a:off x="6386828" y="5134731"/>
            <a:ext cx="862961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C2DADB89-FE4C-3BC3-8376-F8B0D6E14464}"/>
              </a:ext>
            </a:extLst>
          </p:cNvPr>
          <p:cNvSpPr txBox="1"/>
          <p:nvPr/>
        </p:nvSpPr>
        <p:spPr>
          <a:xfrm>
            <a:off x="7394653" y="4874217"/>
            <a:ext cx="1450077" cy="64633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fixed by ring geometry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2344F7B9-78EB-76C6-9BE3-2E5C3D5374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3193" y="3706015"/>
            <a:ext cx="2343477" cy="847843"/>
          </a:xfrm>
          <a:prstGeom prst="rect">
            <a:avLst/>
          </a:prstGeom>
        </p:spPr>
      </p:pic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C553EBBD-F8BD-8399-666B-EF8B219723CD}"/>
              </a:ext>
            </a:extLst>
          </p:cNvPr>
          <p:cNvCxnSpPr>
            <a:cxnSpLocks/>
          </p:cNvCxnSpPr>
          <p:nvPr/>
        </p:nvCxnSpPr>
        <p:spPr>
          <a:xfrm>
            <a:off x="6522618" y="4129936"/>
            <a:ext cx="639819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281C475A-08DD-CB1A-6A6D-6FB2AE0A1571}"/>
              </a:ext>
            </a:extLst>
          </p:cNvPr>
          <p:cNvSpPr txBox="1"/>
          <p:nvPr/>
        </p:nvSpPr>
        <p:spPr>
          <a:xfrm>
            <a:off x="7402731" y="3500888"/>
            <a:ext cx="1475082" cy="120032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Optimized by layout of quads/bend magnets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E53B613-55E4-7FF5-8747-6893AF9A8B47}"/>
              </a:ext>
            </a:extLst>
          </p:cNvPr>
          <p:cNvSpPr txBox="1"/>
          <p:nvPr/>
        </p:nvSpPr>
        <p:spPr>
          <a:xfrm>
            <a:off x="234112" y="4799301"/>
            <a:ext cx="32834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 vertical plane, ultimate emittance set by opening angle of radiation emission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521742F-2A51-2B44-33F2-0B5B795FF1CB}"/>
              </a:ext>
            </a:extLst>
          </p:cNvPr>
          <p:cNvSpPr txBox="1"/>
          <p:nvPr/>
        </p:nvSpPr>
        <p:spPr>
          <a:xfrm>
            <a:off x="117987" y="5819459"/>
            <a:ext cx="5078327" cy="661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Magnet misalignments and IBS will additionally grow emittance.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93789B5-E488-BFBC-441B-DAF2220B76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81959" y="5824781"/>
            <a:ext cx="3429479" cy="4858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F0E6D94-0CFF-7AA9-89ED-61D7C908FFE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65260" y="881925"/>
            <a:ext cx="4621540" cy="2417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7011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585B16-5908-18C4-4862-5ADE079A53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5379" y="100122"/>
            <a:ext cx="6877455" cy="773723"/>
          </a:xfrm>
        </p:spPr>
        <p:txBody>
          <a:bodyPr/>
          <a:lstStyle/>
          <a:p>
            <a:r>
              <a:rPr lang="en-US" sz="2800" dirty="0"/>
              <a:t>Second order path-lengthening correction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D84030-356F-F4E3-271F-3A90F3430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r>
              <a:rPr lang="en-US">
                <a:solidFill>
                  <a:prstClr val="black">
                    <a:tint val="75000"/>
                  </a:prstClr>
                </a:solidFill>
              </a:rPr>
              <a:t>October 22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BCE494-2B6F-4342-B8B2-B69865F059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r>
              <a:rPr lang="en-US">
                <a:solidFill>
                  <a:prstClr val="black">
                    <a:tint val="75000"/>
                  </a:prstClr>
                </a:solidFill>
              </a:rPr>
              <a:t>LCWS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FA6329-E852-7BEB-4F23-8B617471B3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76275999-CDF6-9B46-9F3F-7503503F82B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75239AF-FC8A-49C6-859C-EEB9CB51821F}"/>
              </a:ext>
            </a:extLst>
          </p:cNvPr>
          <p:cNvSpPr txBox="1"/>
          <p:nvPr/>
        </p:nvSpPr>
        <p:spPr>
          <a:xfrm>
            <a:off x="116733" y="1194128"/>
            <a:ext cx="4601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Particle motion through a chicane has a non-linear path lengthening that is quadratic in energy: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C524481-B12C-4EF4-B1F8-9D789AEB55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379" y="2306488"/>
            <a:ext cx="3200400" cy="41671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4787FF9-AD28-BCF9-5C5B-023A20899EE7}"/>
              </a:ext>
            </a:extLst>
          </p:cNvPr>
          <p:cNvSpPr txBox="1"/>
          <p:nvPr/>
        </p:nvSpPr>
        <p:spPr>
          <a:xfrm>
            <a:off x="116733" y="3116821"/>
            <a:ext cx="372569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We can leverage the (time-dependent) curvature in the RF field to introduce a z</a:t>
            </a:r>
            <a:r>
              <a:rPr lang="en-US" baseline="30000" dirty="0"/>
              <a:t>2</a:t>
            </a:r>
            <a:r>
              <a:rPr lang="el-GR" dirty="0"/>
              <a:t>δ</a:t>
            </a:r>
            <a:r>
              <a:rPr lang="en-US" dirty="0"/>
              <a:t> on energy.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After a 90 degree phase-space rotation, these correlations cancel 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Requires beam to be off the zero-crossing (R</a:t>
            </a:r>
            <a:r>
              <a:rPr lang="en-US" baseline="-25000" dirty="0"/>
              <a:t>66</a:t>
            </a:r>
            <a:r>
              <a:rPr lang="en-US" dirty="0"/>
              <a:t>&lt;1) by a small amount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D0D504A-6871-4D1C-FF65-F15B8EA8F6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5662" y="1657102"/>
            <a:ext cx="4887007" cy="3543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42371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6C0F801-8433-0E90-7039-588161D4F1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9773" y="2135310"/>
            <a:ext cx="2295845" cy="61921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8D01CA9-DF30-ABD5-2E09-19D06E868B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Transfer matrices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683E12-5EB3-AB5A-BC07-48FEAAE714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r>
              <a:rPr lang="en-US">
                <a:solidFill>
                  <a:prstClr val="black">
                    <a:tint val="75000"/>
                  </a:prstClr>
                </a:solidFill>
              </a:rPr>
              <a:t>October 22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E7A00B-590F-F654-3940-D3648E51D8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r>
              <a:rPr lang="en-US">
                <a:solidFill>
                  <a:prstClr val="black">
                    <a:tint val="75000"/>
                  </a:prstClr>
                </a:solidFill>
              </a:rPr>
              <a:t>LCWS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76A492-F106-75BD-8DAE-0DCEAF6834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76275999-CDF6-9B46-9F3F-7503503F82B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14A90A3-7A76-0C69-77AA-952720BECD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1250" y="814134"/>
            <a:ext cx="2844166" cy="101658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B5DC566-F45C-FA3D-F922-8E5C170A9F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5272" y="2135310"/>
            <a:ext cx="2238687" cy="581106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630A86E-4DC0-E9EF-10E6-AE6951E99C7C}"/>
              </a:ext>
            </a:extLst>
          </p:cNvPr>
          <p:cNvCxnSpPr>
            <a:cxnSpLocks/>
          </p:cNvCxnSpPr>
          <p:nvPr/>
        </p:nvCxnSpPr>
        <p:spPr>
          <a:xfrm flipH="1">
            <a:off x="2811250" y="1699827"/>
            <a:ext cx="1125750" cy="59800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93B1CEF-22BB-222F-FB89-7A152EA1FA8E}"/>
              </a:ext>
            </a:extLst>
          </p:cNvPr>
          <p:cNvCxnSpPr>
            <a:cxnSpLocks/>
          </p:cNvCxnSpPr>
          <p:nvPr/>
        </p:nvCxnSpPr>
        <p:spPr>
          <a:xfrm>
            <a:off x="4649210" y="1707597"/>
            <a:ext cx="1043395" cy="58264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A9F57346-664B-0AEA-7192-E40E3DD0790A}"/>
              </a:ext>
            </a:extLst>
          </p:cNvPr>
          <p:cNvSpPr txBox="1"/>
          <p:nvPr/>
        </p:nvSpPr>
        <p:spPr>
          <a:xfrm>
            <a:off x="618110" y="1131087"/>
            <a:ext cx="50373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RF cavity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71CA83C-410E-390D-70A4-1C324BA423EB}"/>
              </a:ext>
            </a:extLst>
          </p:cNvPr>
          <p:cNvSpPr txBox="1"/>
          <p:nvPr/>
        </p:nvSpPr>
        <p:spPr>
          <a:xfrm>
            <a:off x="570591" y="1820548"/>
            <a:ext cx="2668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Provides the Energy chirp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0079C8D-CF64-BFAD-C93D-E6F13BEE3426}"/>
              </a:ext>
            </a:extLst>
          </p:cNvPr>
          <p:cNvSpPr txBox="1"/>
          <p:nvPr/>
        </p:nvSpPr>
        <p:spPr>
          <a:xfrm>
            <a:off x="5408523" y="1811736"/>
            <a:ext cx="3814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Adiabatic damping if &lt;1 (acceleration)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0274890-D446-902A-8A47-719860BB7E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56428" y="2981926"/>
            <a:ext cx="2500209" cy="91888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30EB908A-EB88-B9F8-4A94-DA28A8D97D95}"/>
              </a:ext>
            </a:extLst>
          </p:cNvPr>
          <p:cNvSpPr txBox="1"/>
          <p:nvPr/>
        </p:nvSpPr>
        <p:spPr>
          <a:xfrm>
            <a:off x="505306" y="3175935"/>
            <a:ext cx="50373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Chicane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C2DCFC5-92E2-00F8-474B-F75307575BC6}"/>
              </a:ext>
            </a:extLst>
          </p:cNvPr>
          <p:cNvSpPr txBox="1"/>
          <p:nvPr/>
        </p:nvSpPr>
        <p:spPr>
          <a:xfrm>
            <a:off x="5156637" y="2968332"/>
            <a:ext cx="38146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R</a:t>
            </a:r>
            <a:r>
              <a:rPr lang="en-US" baseline="-25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56</a:t>
            </a: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provides energy dependent path-length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678E7D04-0CCD-4AAA-FE04-9536A4DDBD1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12723" y="3339282"/>
            <a:ext cx="2429214" cy="676369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202E996E-4A93-7987-59CA-F7F650D79F0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76287" y="4015651"/>
            <a:ext cx="3591426" cy="971686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467BF553-1DAB-F66D-A7D1-DF9B84CFB068}"/>
              </a:ext>
            </a:extLst>
          </p:cNvPr>
          <p:cNvSpPr txBox="1"/>
          <p:nvPr/>
        </p:nvSpPr>
        <p:spPr>
          <a:xfrm>
            <a:off x="457200" y="4193663"/>
            <a:ext cx="50373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Total transfer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4C1B157-82D5-B1BB-6AEB-BCB07484CB39}"/>
              </a:ext>
            </a:extLst>
          </p:cNvPr>
          <p:cNvSpPr txBox="1"/>
          <p:nvPr/>
        </p:nvSpPr>
        <p:spPr>
          <a:xfrm>
            <a:off x="122398" y="4933145"/>
            <a:ext cx="80391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For an initially uncorrelated beam between energy and position (case for the beam leaving the damping ring):</a:t>
            </a: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DF2FC462-F47D-AB31-38C2-5AC56BE4722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18189" y="5666154"/>
            <a:ext cx="2943317" cy="52727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67AF8DE-64D2-A051-E1E1-46C899B695D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87876" y="5637839"/>
            <a:ext cx="4805847" cy="533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3738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778210-ABB9-5C53-226E-C48EF8EDD1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5F34B7-1203-771C-6B66-A1E73F59E8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October 22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70F1A0-5FE0-A5CE-E1CF-3E71787DC6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0A6DF1-0034-1340-E643-C5AE4D162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5999-CDF6-9B46-9F3F-7503503F82BE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0BA07A1-381E-3699-5EC1-6FE19D28EB87}"/>
              </a:ext>
            </a:extLst>
          </p:cNvPr>
          <p:cNvSpPr txBox="1"/>
          <p:nvPr/>
        </p:nvSpPr>
        <p:spPr>
          <a:xfrm>
            <a:off x="176981" y="1189703"/>
            <a:ext cx="720704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Motivation for damping ring</a:t>
            </a:r>
            <a:br>
              <a:rPr lang="en-US" sz="2400" dirty="0"/>
            </a:b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Damping ring design concepts</a:t>
            </a:r>
            <a:br>
              <a:rPr lang="en-US" sz="2400" dirty="0"/>
            </a:b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err="1"/>
              <a:t>Intrabeam</a:t>
            </a:r>
            <a:r>
              <a:rPr lang="en-US" sz="2400" dirty="0"/>
              <a:t> scattering in damping ring + performance</a:t>
            </a:r>
            <a:br>
              <a:rPr lang="en-US" sz="2400" dirty="0"/>
            </a:b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Bunch compressor performance</a:t>
            </a:r>
          </a:p>
        </p:txBody>
      </p:sp>
    </p:spTree>
    <p:extLst>
      <p:ext uri="{BB962C8B-B14F-4D97-AF65-F5344CB8AC3E}">
        <p14:creationId xmlns:p14="http://schemas.microsoft.com/office/powerpoint/2010/main" val="10072562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3330B6-D036-3F0E-AB7A-854A6FF86B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 for Damping Rings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4A1D74-0BDB-3642-62F8-32510B2ABD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October 22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42BE4E-ECA7-C4AE-29A5-86A6547C63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7EB151-ED7E-A633-FD85-B325BF6CFF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5999-CDF6-9B46-9F3F-7503503F82BE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016CBBE-1903-32BD-CEF2-F5F14A27F5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7960" y="5270991"/>
            <a:ext cx="4390480" cy="9134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F9B417F-A87B-F17E-1CDD-B82E42CCE37E}"/>
              </a:ext>
            </a:extLst>
          </p:cNvPr>
          <p:cNvSpPr txBox="1"/>
          <p:nvPr/>
        </p:nvSpPr>
        <p:spPr>
          <a:xfrm>
            <a:off x="77664" y="895601"/>
            <a:ext cx="7109717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/>
              <a:t>Spin Polarized Electron Production: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200" dirty="0"/>
              <a:t>GaAs photocathode operated in a DC electron gun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200" dirty="0"/>
              <a:t>Round beam, ~2-3 </a:t>
            </a:r>
            <a:r>
              <a:rPr lang="en-US" sz="2200" dirty="0" err="1"/>
              <a:t>μm</a:t>
            </a:r>
            <a:r>
              <a:rPr lang="en-US" sz="2200" dirty="0"/>
              <a:t> normalized emittance</a:t>
            </a:r>
          </a:p>
          <a:p>
            <a:r>
              <a:rPr lang="en-US" sz="2200" dirty="0"/>
              <a:t>Positron production: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200" dirty="0"/>
              <a:t>Tungsten target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200" dirty="0"/>
              <a:t>2-3 orders of magnitude larger beam emittance than electron beam</a:t>
            </a:r>
          </a:p>
          <a:p>
            <a:r>
              <a:rPr lang="en-US" sz="2200" b="1" dirty="0">
                <a:solidFill>
                  <a:srgbClr val="FF0000"/>
                </a:solidFill>
              </a:rPr>
              <a:t>Damping Rings optimize beam luminosity!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200" dirty="0"/>
              <a:t>Can produce ~100 nm horizontal emittances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200" dirty="0"/>
              <a:t>Produce flat beams, ~1 nm vertical emittance</a:t>
            </a:r>
          </a:p>
          <a:p>
            <a:endParaRPr lang="en-US" sz="2200" dirty="0"/>
          </a:p>
          <a:p>
            <a:r>
              <a:rPr lang="en-US" sz="2200" dirty="0" err="1"/>
              <a:t>Beamstrahlung</a:t>
            </a:r>
            <a:r>
              <a:rPr lang="en-US" sz="2200" dirty="0"/>
              <a:t>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200" dirty="0"/>
              <a:t>Use of a flat beam reduces beam collision induced radiative losses</a:t>
            </a:r>
          </a:p>
          <a:p>
            <a:pPr lvl="1"/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8463558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130B96-3184-A043-FB68-303B4E749B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Ring Layout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712B9E-204E-B4EC-E926-5060993915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October 22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B73737-432E-50D4-A55C-5B0BA3E297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F9AC7C-C44A-E94F-1424-77A273667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5999-CDF6-9B46-9F3F-7503503F82BE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EFB78D0-8EA4-E5C0-69C0-C4298520BF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7434" y="2320413"/>
            <a:ext cx="7136360" cy="369166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0414886-1118-888A-8330-AC9A75F404BF}"/>
              </a:ext>
            </a:extLst>
          </p:cNvPr>
          <p:cNvSpPr txBox="1"/>
          <p:nvPr/>
        </p:nvSpPr>
        <p:spPr>
          <a:xfrm>
            <a:off x="157315" y="914400"/>
            <a:ext cx="8603227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Most damping designs use a race-track layout: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Arcs consist of periodic cells designed for low emittance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Straight sections provide room for damping wigglers, RF cavities and injection/extraction lines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400" b="1" dirty="0"/>
          </a:p>
          <a:p>
            <a:endParaRPr lang="en-US" sz="24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B71C6AC-6C33-E283-8F86-6A2D5BE5FA47}"/>
              </a:ext>
            </a:extLst>
          </p:cNvPr>
          <p:cNvSpPr txBox="1"/>
          <p:nvPr/>
        </p:nvSpPr>
        <p:spPr>
          <a:xfrm>
            <a:off x="1573161" y="3429000"/>
            <a:ext cx="14551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Periodic arc-cells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C33A54B-EE99-BDB2-D455-913FAD8B7BCE}"/>
              </a:ext>
            </a:extLst>
          </p:cNvPr>
          <p:cNvSpPr txBox="1"/>
          <p:nvPr/>
        </p:nvSpPr>
        <p:spPr>
          <a:xfrm>
            <a:off x="5884606" y="3496777"/>
            <a:ext cx="14551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Periodic arc-cells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5B008AF-36E0-EF43-1727-0DD6D2616208}"/>
              </a:ext>
            </a:extLst>
          </p:cNvPr>
          <p:cNvSpPr txBox="1"/>
          <p:nvPr/>
        </p:nvSpPr>
        <p:spPr>
          <a:xfrm>
            <a:off x="3377380" y="2523120"/>
            <a:ext cx="3421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Damping wigglers, RF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C0087BD-C2B3-8C70-A5DD-42C43E4226D4}"/>
              </a:ext>
            </a:extLst>
          </p:cNvPr>
          <p:cNvSpPr txBox="1"/>
          <p:nvPr/>
        </p:nvSpPr>
        <p:spPr>
          <a:xfrm>
            <a:off x="2590800" y="5119659"/>
            <a:ext cx="41983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injection/extraction lines/wigglers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214874BB-DA02-4E5E-3485-BB16F667A535}"/>
              </a:ext>
            </a:extLst>
          </p:cNvPr>
          <p:cNvCxnSpPr>
            <a:cxnSpLocks/>
          </p:cNvCxnSpPr>
          <p:nvPr/>
        </p:nvCxnSpPr>
        <p:spPr>
          <a:xfrm flipV="1">
            <a:off x="648929" y="5914650"/>
            <a:ext cx="2035278" cy="379367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19E4933-4AC9-CF91-7381-BAB8EDC545D2}"/>
              </a:ext>
            </a:extLst>
          </p:cNvPr>
          <p:cNvCxnSpPr>
            <a:cxnSpLocks/>
          </p:cNvCxnSpPr>
          <p:nvPr/>
        </p:nvCxnSpPr>
        <p:spPr>
          <a:xfrm>
            <a:off x="6634914" y="5859750"/>
            <a:ext cx="1860157" cy="434267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F2E9520B-5081-3B82-5473-8DCB685E82BC}"/>
              </a:ext>
            </a:extLst>
          </p:cNvPr>
          <p:cNvSpPr txBox="1"/>
          <p:nvPr/>
        </p:nvSpPr>
        <p:spPr>
          <a:xfrm>
            <a:off x="-40261" y="5428084"/>
            <a:ext cx="23499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From Booster Linac</a:t>
            </a:r>
          </a:p>
          <a:p>
            <a:r>
              <a:rPr lang="en-US" dirty="0"/>
              <a:t>(or pre-damping ring)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7681919-8C04-EADE-AACC-CBC3D84926F3}"/>
              </a:ext>
            </a:extLst>
          </p:cNvPr>
          <p:cNvSpPr txBox="1"/>
          <p:nvPr/>
        </p:nvSpPr>
        <p:spPr>
          <a:xfrm>
            <a:off x="7197213" y="5668080"/>
            <a:ext cx="23499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Main Linac</a:t>
            </a:r>
          </a:p>
        </p:txBody>
      </p:sp>
    </p:spTree>
    <p:extLst>
      <p:ext uri="{BB962C8B-B14F-4D97-AF65-F5344CB8AC3E}">
        <p14:creationId xmlns:p14="http://schemas.microsoft.com/office/powerpoint/2010/main" val="23822181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9E63EA-95A4-C95C-5E3D-9F3F6C7857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24200" y="126693"/>
            <a:ext cx="6019800" cy="773723"/>
          </a:xfrm>
        </p:spPr>
        <p:txBody>
          <a:bodyPr/>
          <a:lstStyle/>
          <a:p>
            <a:r>
              <a:rPr lang="en-US" sz="3200" dirty="0"/>
              <a:t>Synchrotron Radiation Damping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3F8D02-870A-B6D3-B07D-04AEF64A4C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October 22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BCFFDD-DBBE-1539-000F-189A8A9E09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0C8C00-624A-99CA-7538-4A6FF22969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5999-CDF6-9B46-9F3F-7503503F82BE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C35FFEF-1F1E-7B58-ECAD-51DCDC77013A}"/>
              </a:ext>
            </a:extLst>
          </p:cNvPr>
          <p:cNvSpPr txBox="1"/>
          <p:nvPr/>
        </p:nvSpPr>
        <p:spPr>
          <a:xfrm>
            <a:off x="60594" y="2168915"/>
            <a:ext cx="455766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Synchrotron radiation damps particle motion in all three planes (horizontal, vertical and longitudinal)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Energy loss from radiation grows with particle’s energy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longitudinal damping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Damping in the transverse plane is the result photon emission (tangential to particle path) + RF energy restoration (longitudinal direction only)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SR damping is countered by </a:t>
            </a:r>
            <a:r>
              <a:rPr lang="en-US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quantunm</a:t>
            </a: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excitation leading to a ‘natural’ or zero-charge beam emittance!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35E91A7-873B-4551-0CD4-11770D5E51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006" y="931290"/>
            <a:ext cx="3646762" cy="113868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9264F3D-E051-10AD-3F2B-7CF811F75A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2876" y="789389"/>
            <a:ext cx="3352800" cy="256116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2DD2C65-2356-05C6-08EA-B483D4BADB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19381" y="1252123"/>
            <a:ext cx="1554725" cy="81785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DEBCD12-AE89-31CE-31AF-8C9176C56D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12435" y="4509458"/>
            <a:ext cx="2086266" cy="98121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DCE5EFB-248E-E387-2F0A-AF4F67B6265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81487" y="3715277"/>
            <a:ext cx="2000865" cy="723890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0D0D691-EF31-445D-930F-5765C35087F5}"/>
              </a:ext>
            </a:extLst>
          </p:cNvPr>
          <p:cNvCxnSpPr>
            <a:cxnSpLocks/>
          </p:cNvCxnSpPr>
          <p:nvPr/>
        </p:nvCxnSpPr>
        <p:spPr>
          <a:xfrm flipV="1">
            <a:off x="6019405" y="4124604"/>
            <a:ext cx="473493" cy="38485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3D7BDBA8-98A3-CCDC-1F70-DA98B02C43F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69497" y="5613239"/>
            <a:ext cx="1858778" cy="648970"/>
          </a:xfrm>
          <a:prstGeom prst="rect">
            <a:avLst/>
          </a:prstGeom>
        </p:spPr>
      </p:pic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7FC0B92-C8CA-5AA4-7EEF-47C357548C5E}"/>
              </a:ext>
            </a:extLst>
          </p:cNvPr>
          <p:cNvCxnSpPr>
            <a:cxnSpLocks/>
          </p:cNvCxnSpPr>
          <p:nvPr/>
        </p:nvCxnSpPr>
        <p:spPr>
          <a:xfrm>
            <a:off x="6084819" y="5497735"/>
            <a:ext cx="684678" cy="37159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6DCC133E-AFA6-0326-8E14-B0D703A2F06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23296" y="4758212"/>
            <a:ext cx="2993407" cy="424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61042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E06CB8F-57C5-8E0D-53DB-291ADF017F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4057" y="2563040"/>
            <a:ext cx="3269943" cy="277539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FA669DFC-233E-2D38-10C5-52CB018B1E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6427" y="2180936"/>
            <a:ext cx="1498451" cy="85780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11964A8-44D9-ADE8-3F11-0C35C7A27F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7555" y="136525"/>
            <a:ext cx="6019800" cy="773723"/>
          </a:xfrm>
        </p:spPr>
        <p:txBody>
          <a:bodyPr/>
          <a:lstStyle/>
          <a:p>
            <a:r>
              <a:rPr lang="en-US" sz="2800" dirty="0"/>
              <a:t>Damping Ring Basic Considerations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F18A36-A5D1-B5F2-5D68-C0160268E1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October 22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095242-52FA-6726-163D-208E4ED9E0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0A5F13-D0B4-65EC-E3C5-6F89A856C8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5999-CDF6-9B46-9F3F-7503503F82BE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51A757A-A88B-9AD7-EF6B-B860110886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01426" y="750959"/>
            <a:ext cx="2345371" cy="182236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1A3036A-17F5-49B2-858A-9600920B467B}"/>
              </a:ext>
            </a:extLst>
          </p:cNvPr>
          <p:cNvSpPr txBox="1"/>
          <p:nvPr/>
        </p:nvSpPr>
        <p:spPr>
          <a:xfrm>
            <a:off x="34083" y="772027"/>
            <a:ext cx="6767343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Givens: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Bunch structure (e.g. bunch spacing, number of bunches per train)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Collider repetition rate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Injected beam emittance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3FF026E-0077-6B04-10FC-E80BCE2AC425}"/>
              </a:ext>
            </a:extLst>
          </p:cNvPr>
          <p:cNvSpPr txBox="1"/>
          <p:nvPr/>
        </p:nvSpPr>
        <p:spPr>
          <a:xfrm>
            <a:off x="-3350" y="2370441"/>
            <a:ext cx="6151418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Choices: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Number of stored bunch trains (</a:t>
            </a:r>
            <a:r>
              <a:rPr lang="en-US" sz="2000" dirty="0" err="1"/>
              <a:t>N</a:t>
            </a:r>
            <a:r>
              <a:rPr lang="en-US" sz="2000" baseline="-25000" dirty="0" err="1"/>
              <a:t>train</a:t>
            </a:r>
            <a:r>
              <a:rPr lang="en-US" sz="2000" dirty="0"/>
              <a:t>)—determines min. circumference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Stored number of damping times(N</a:t>
            </a:r>
            <a:r>
              <a:rPr lang="el-GR" sz="2000" dirty="0"/>
              <a:t>τ</a:t>
            </a:r>
            <a:r>
              <a:rPr lang="en-US" sz="2000" dirty="0"/>
              <a:t> )—constrains value of damping time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Lattice design, wiggler parameters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4A2EF9E-B5C3-329D-FADC-008EEB1C8A7C}"/>
              </a:ext>
            </a:extLst>
          </p:cNvPr>
          <p:cNvSpPr txBox="1"/>
          <p:nvPr/>
        </p:nvSpPr>
        <p:spPr>
          <a:xfrm>
            <a:off x="0" y="4307486"/>
            <a:ext cx="45821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Consequences of those choices: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Beam energy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Extracted beam emittance 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5211D0A-4F1A-9038-DDD0-615BF5040AC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93569" y="5508818"/>
            <a:ext cx="4135447" cy="84753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301487B-9937-253F-F2C9-ABA10E8AA03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13397" y="1485501"/>
            <a:ext cx="1047896" cy="61921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0CE27CC0-55F2-2EB1-740D-907BA592EE5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7679" y="5360321"/>
            <a:ext cx="3269943" cy="958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01926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D0995D-5364-9DB4-7D34-D7D7DBF36D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Arc cell design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91D43C-6771-BB61-9126-16C8E09B14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October 22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55FA6D-2F29-6565-15FC-1F057B7FDD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36731A-8FE3-AFC7-0868-1E41DDA12F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5999-CDF6-9B46-9F3F-7503503F82BE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BBDC5A6-E9BD-F3B4-32B7-6EC2259463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822" y="2038457"/>
            <a:ext cx="5329083" cy="343036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A45D1C0-B312-262F-C870-1D47E63D3C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7707" y="4430937"/>
            <a:ext cx="3249561" cy="218291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E35353B-EB3D-EF46-5C8B-C6A51B5FD7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90722" y="3929917"/>
            <a:ext cx="2543530" cy="55252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3BE13C7-3C96-2B6B-03A7-8FDF0DCA16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34504" y="5667365"/>
            <a:ext cx="1371791" cy="69542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00ED20F-3ABB-AC31-FE0A-853DF38E753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56584" y="5701614"/>
            <a:ext cx="1105054" cy="62873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9215664-997F-8E57-5BE8-B2AA007D183B}"/>
              </a:ext>
            </a:extLst>
          </p:cNvPr>
          <p:cNvSpPr txBox="1"/>
          <p:nvPr/>
        </p:nvSpPr>
        <p:spPr>
          <a:xfrm>
            <a:off x="296062" y="5701614"/>
            <a:ext cx="20746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Optimal values at dipole center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AEE9FE2-4760-E3F2-C5FA-9F7B29D147EF}"/>
              </a:ext>
            </a:extLst>
          </p:cNvPr>
          <p:cNvSpPr txBox="1"/>
          <p:nvPr/>
        </p:nvSpPr>
        <p:spPr>
          <a:xfrm>
            <a:off x="1829895" y="1577726"/>
            <a:ext cx="21925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Bend magnet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110CA41F-9600-F087-FD73-A6921331B9AC}"/>
              </a:ext>
            </a:extLst>
          </p:cNvPr>
          <p:cNvCxnSpPr>
            <a:cxnSpLocks/>
          </p:cNvCxnSpPr>
          <p:nvPr/>
        </p:nvCxnSpPr>
        <p:spPr>
          <a:xfrm>
            <a:off x="2449083" y="1947058"/>
            <a:ext cx="0" cy="19854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163DC990-1DAC-E241-B0C0-A37531B4B27B}"/>
              </a:ext>
            </a:extLst>
          </p:cNvPr>
          <p:cNvSpPr txBox="1"/>
          <p:nvPr/>
        </p:nvSpPr>
        <p:spPr>
          <a:xfrm>
            <a:off x="4848155" y="790596"/>
            <a:ext cx="416802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Theoretical Minimum Emittance (TME) cells: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Produce lowest achievable emittance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Twiss parameters chosen to minimize I</a:t>
            </a:r>
            <a:r>
              <a: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integral while accounting propagation through dipole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Does not produce dispersion free section…not a problem for damping rings!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01D641D-A562-41CE-A47D-9BED0874796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6062" y="798244"/>
            <a:ext cx="2026602" cy="771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2376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2AFEE-0713-28F7-710A-E075EAF613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Arc Lattice design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EFE90B-ECAF-00CD-254C-E378E7B7B5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October 22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6EC19E-707F-AFC3-1996-709CA7A8A3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2B719F-E443-DC29-D7D5-5A1E5D00AF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75999-CDF6-9B46-9F3F-7503503F82BE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7" name="Picture 6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CE907D0A-3E95-B779-05FD-5D34117AA1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6071" y="2024775"/>
            <a:ext cx="4620782" cy="308052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B9424B2-56F8-4226-C2BA-27FE007DF31F}"/>
              </a:ext>
            </a:extLst>
          </p:cNvPr>
          <p:cNvSpPr txBox="1"/>
          <p:nvPr/>
        </p:nvSpPr>
        <p:spPr>
          <a:xfrm>
            <a:off x="37147" y="908704"/>
            <a:ext cx="4620782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Emittance scales as θ</a:t>
            </a:r>
            <a:r>
              <a:rPr lang="en-US" baseline="30000" dirty="0"/>
              <a:t>3</a:t>
            </a:r>
            <a:r>
              <a:rPr lang="en-US" dirty="0"/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Number of cells can be varied to achieve design emittance goal.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Wiggler can reduce emittance further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IBS will increase final achieved emittance</a:t>
            </a:r>
            <a:br>
              <a:rPr lang="en-US" dirty="0"/>
            </a:b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Some limitations to consider: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The minimum cell length needs to be achievable from magnet/vacuum design considerations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TME cells require strong focusing resulting in high chromaticity. Operating at optimum emittance may not be achievable.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/>
              <a:t>Higher number of cells will result in a tighter alignment requirement (vertical emittance)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The cost and complexity of building the ring goes up with number of cells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aseline="30000" dirty="0"/>
          </a:p>
        </p:txBody>
      </p:sp>
    </p:spTree>
    <p:extLst>
      <p:ext uri="{BB962C8B-B14F-4D97-AF65-F5344CB8AC3E}">
        <p14:creationId xmlns:p14="http://schemas.microsoft.com/office/powerpoint/2010/main" val="37653429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113533</TotalTime>
  <Words>1514</Words>
  <Application>Microsoft Office PowerPoint</Application>
  <PresentationFormat>On-screen Show (4:3)</PresentationFormat>
  <Paragraphs>280</Paragraphs>
  <Slides>24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Arial</vt:lpstr>
      <vt:lpstr>Calibri</vt:lpstr>
      <vt:lpstr>Symbol</vt:lpstr>
      <vt:lpstr>Times New Roman</vt:lpstr>
      <vt:lpstr>Wingdings</vt:lpstr>
      <vt:lpstr>Office Theme</vt:lpstr>
      <vt:lpstr>Damping Ring and Bunch Compressor design for the C3 collider</vt:lpstr>
      <vt:lpstr>Acknowledgments</vt:lpstr>
      <vt:lpstr>Outline</vt:lpstr>
      <vt:lpstr>Motivation for Damping Rings</vt:lpstr>
      <vt:lpstr>Ring Layout</vt:lpstr>
      <vt:lpstr>Synchrotron Radiation Damping</vt:lpstr>
      <vt:lpstr>Damping Ring Basic Considerations</vt:lpstr>
      <vt:lpstr>Arc cell design</vt:lpstr>
      <vt:lpstr>Arc Lattice design</vt:lpstr>
      <vt:lpstr>TME cell</vt:lpstr>
      <vt:lpstr>Damping Wigglers</vt:lpstr>
      <vt:lpstr>Intrabeam Scattering</vt:lpstr>
      <vt:lpstr>Wiggler Optimization with IBS</vt:lpstr>
      <vt:lpstr>Wiggler Optimization with IBS</vt:lpstr>
      <vt:lpstr>Bunch compression</vt:lpstr>
      <vt:lpstr>BACK UP SLIDES</vt:lpstr>
      <vt:lpstr>Bunch Compression</vt:lpstr>
      <vt:lpstr>BMAD lattice design</vt:lpstr>
      <vt:lpstr>Single particle tracking</vt:lpstr>
      <vt:lpstr>Coherent Synchrotron Radiation</vt:lpstr>
      <vt:lpstr>CSR/Space charge</vt:lpstr>
      <vt:lpstr>Natural Equilibrium Emittance</vt:lpstr>
      <vt:lpstr>Second order path-lengthening correction</vt:lpstr>
      <vt:lpstr>Transfer matrices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Jeanne Butler</dc:creator>
  <cp:lastModifiedBy>Matthew B. Andorf</cp:lastModifiedBy>
  <cp:revision>322</cp:revision>
  <cp:lastPrinted>2020-12-01T16:51:49Z</cp:lastPrinted>
  <dcterms:created xsi:type="dcterms:W3CDTF">2010-10-18T16:36:26Z</dcterms:created>
  <dcterms:modified xsi:type="dcterms:W3CDTF">2025-10-22T01:10:35Z</dcterms:modified>
</cp:coreProperties>
</file>