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883" r:id="rId3"/>
    <p:sldId id="351" r:id="rId4"/>
    <p:sldId id="916" r:id="rId5"/>
    <p:sldId id="841" r:id="rId6"/>
    <p:sldId id="943" r:id="rId7"/>
    <p:sldId id="952" r:id="rId8"/>
    <p:sldId id="951" r:id="rId9"/>
    <p:sldId id="914" r:id="rId10"/>
    <p:sldId id="949" r:id="rId11"/>
    <p:sldId id="933" r:id="rId12"/>
    <p:sldId id="950" r:id="rId13"/>
    <p:sldId id="843" r:id="rId14"/>
    <p:sldId id="918" r:id="rId15"/>
    <p:sldId id="938" r:id="rId16"/>
    <p:sldId id="334" r:id="rId17"/>
    <p:sldId id="947" r:id="rId1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F7F"/>
    <a:srgbClr val="FF6300"/>
    <a:srgbClr val="FF00FF"/>
    <a:srgbClr val="203864"/>
    <a:srgbClr val="41FF41"/>
    <a:srgbClr val="FF0066"/>
    <a:srgbClr val="939300"/>
    <a:srgbClr val="009900"/>
    <a:srgbClr val="FF2222"/>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1510" autoAdjust="0"/>
  </p:normalViewPr>
  <p:slideViewPr>
    <p:cSldViewPr snapToGrid="0">
      <p:cViewPr varScale="1">
        <p:scale>
          <a:sx n="45" d="100"/>
          <a:sy n="45" d="100"/>
        </p:scale>
        <p:origin x="149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18C2FE-2376-43F0-9256-8F46ED6BD857}" type="datetimeFigureOut">
              <a:rPr kumimoji="1" lang="ja-JP" altLang="en-US" smtClean="0"/>
              <a:t>2025/10/21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8A74F8-02C6-46AB-9CEC-962349CD5231}" type="slidenum">
              <a:rPr kumimoji="1" lang="ja-JP" altLang="en-US" smtClean="0"/>
              <a:t>‹#›</a:t>
            </a:fld>
            <a:endParaRPr kumimoji="1" lang="ja-JP" altLang="en-US"/>
          </a:p>
        </p:txBody>
      </p:sp>
    </p:spTree>
    <p:extLst>
      <p:ext uri="{BB962C8B-B14F-4D97-AF65-F5344CB8AC3E}">
        <p14:creationId xmlns:p14="http://schemas.microsoft.com/office/powerpoint/2010/main" val="26635008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Good morning everyone.</a:t>
            </a:r>
            <a:br>
              <a:rPr lang="en-US" altLang="ja-JP" dirty="0"/>
            </a:br>
            <a:r>
              <a:rPr lang="en-US" altLang="ja-JP" dirty="0"/>
              <a:t>I’m Kanako Watanabe, from Iwate University.</a:t>
            </a:r>
          </a:p>
          <a:p>
            <a:br>
              <a:rPr lang="en-US" altLang="ja-JP" dirty="0"/>
            </a:br>
            <a:r>
              <a:rPr lang="en-US" altLang="ja-JP" dirty="0"/>
              <a:t>Today, I’d like to talk about my study on </a:t>
            </a:r>
            <a:r>
              <a:rPr lang="en-US" altLang="ja-JP" sz="1200" b="1" dirty="0">
                <a:latin typeface="+mn-ea"/>
                <a:ea typeface="+mn-ea"/>
              </a:rPr>
              <a:t>Evaluation of hit point distortion due to </a:t>
            </a:r>
            <a:r>
              <a:rPr lang="en-US" altLang="ja-JP" sz="1200" b="1" dirty="0" err="1">
                <a:latin typeface="+mn-ea"/>
                <a:ea typeface="+mn-ea"/>
              </a:rPr>
              <a:t>beamstrahlung</a:t>
            </a:r>
            <a:r>
              <a:rPr lang="en-US" altLang="ja-JP" sz="1200" b="1" dirty="0">
                <a:latin typeface="+mn-ea"/>
                <a:ea typeface="+mn-ea"/>
              </a:rPr>
              <a:t> in the ILD-TPC using a new 3-d code</a:t>
            </a:r>
            <a:r>
              <a:rPr lang="en-US" altLang="ja-JP" dirty="0"/>
              <a:t>.</a:t>
            </a:r>
            <a:br>
              <a:rPr lang="en-US" altLang="ja-JP" dirty="0"/>
            </a:br>
            <a:r>
              <a:rPr lang="en-US" altLang="ja-JP" dirty="0"/>
              <a:t>This work is part of our effort to understand the background and performance of the TPC at the International Linear Collider, or ILC.</a:t>
            </a:r>
          </a:p>
          <a:p>
            <a:br>
              <a:rPr lang="ja-JP" altLang="en-US" dirty="0"/>
            </a:br>
            <a:r>
              <a:rPr lang="ja-JP" altLang="en-US" dirty="0"/>
              <a:t>今日は、</a:t>
            </a:r>
            <a:r>
              <a:rPr lang="en-US" altLang="ja-JP" b="1" dirty="0"/>
              <a:t>ILD-TPC</a:t>
            </a:r>
            <a:r>
              <a:rPr lang="ja-JP" altLang="en-US" b="1" dirty="0"/>
              <a:t>におけるイオンバックフローと空間電荷効果</a:t>
            </a:r>
            <a:r>
              <a:rPr lang="ja-JP" altLang="en-US" dirty="0"/>
              <a:t>の研究についてお話しします。</a:t>
            </a:r>
            <a:br>
              <a:rPr lang="ja-JP" altLang="en-US" dirty="0"/>
            </a:br>
            <a:r>
              <a:rPr lang="ja-JP" altLang="en-US" dirty="0"/>
              <a:t>この研究は、国際リニアコライダー（</a:t>
            </a:r>
            <a:r>
              <a:rPr lang="en-US" altLang="ja-JP" dirty="0"/>
              <a:t>ILC</a:t>
            </a:r>
            <a:r>
              <a:rPr lang="ja-JP" altLang="en-US" dirty="0"/>
              <a:t>）の</a:t>
            </a:r>
            <a:r>
              <a:rPr lang="en-US" altLang="ja-JP" dirty="0"/>
              <a:t>TPC</a:t>
            </a:r>
            <a:r>
              <a:rPr lang="ja-JP" altLang="en-US" dirty="0"/>
              <a:t>性能やバックグラウンドを理解するための一部です。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1</a:t>
            </a:fld>
            <a:endParaRPr kumimoji="1" lang="ja-JP" altLang="en-US"/>
          </a:p>
        </p:txBody>
      </p:sp>
    </p:spTree>
    <p:extLst>
      <p:ext uri="{BB962C8B-B14F-4D97-AF65-F5344CB8AC3E}">
        <p14:creationId xmlns:p14="http://schemas.microsoft.com/office/powerpoint/2010/main" val="874535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lang="en-US" altLang="ja-JP" dirty="0"/>
                  <a:t>When comparing </a:t>
                </a:r>
                <a:r>
                  <a:rPr lang="en-US" altLang="ja-JP" b="1" dirty="0"/>
                  <a:t>RMS values</a:t>
                </a:r>
                <a:r>
                  <a:rPr lang="en-US" altLang="ja-JP" dirty="0"/>
                  <a:t>, we find the following:</a:t>
                </a:r>
                <a:br>
                  <a:rPr lang="en-US" altLang="ja-JP" dirty="0"/>
                </a:br>
                <a:r>
                  <a:rPr lang="en-US" altLang="ja-JP" dirty="0"/>
                  <a:t>For the </a:t>
                </a:r>
                <a:r>
                  <a:rPr lang="en-US" altLang="ja-JP" b="1" dirty="0"/>
                  <a:t>φ-dependent case</a:t>
                </a:r>
                <a:r>
                  <a:rPr lang="en-US" altLang="ja-JP" dirty="0"/>
                  <a:t>, the distortion at </a:t>
                </a:r>
                <a:r>
                  <a:rPr lang="en-US" altLang="ja-JP" b="1" dirty="0"/>
                  <a:t>R = 0.4 m</a:t>
                </a:r>
                <a:r>
                  <a:rPr lang="en-US" altLang="ja-JP" dirty="0"/>
                  <a:t>, where the maximum distortion occurs, is about </a:t>
                </a:r>
                <a:r>
                  <a:rPr lang="en-US" altLang="ja-JP" b="1" dirty="0"/>
                  <a:t>0.9 </a:t>
                </a:r>
                <a:r>
                  <a:rPr lang="en-US" altLang="ja-JP" b="1" dirty="0" err="1"/>
                  <a:t>μm</a:t>
                </a:r>
                <a:r>
                  <a:rPr lang="en-US" altLang="ja-JP" dirty="0"/>
                  <a:t>.</a:t>
                </a:r>
                <a:br>
                  <a:rPr lang="en-US" altLang="ja-JP" dirty="0"/>
                </a:br>
                <a:r>
                  <a:rPr lang="en-US" altLang="ja-JP" dirty="0"/>
                  <a:t>On the other hand, for a track passing through the TPC, near the center at </a:t>
                </a:r>
                <a:r>
                  <a:rPr lang="en-US" altLang="ja-JP" b="1" dirty="0"/>
                  <a:t>R = 0.8 m</a:t>
                </a:r>
                <a:r>
                  <a:rPr lang="en-US" altLang="ja-JP" dirty="0"/>
                  <a:t>, the RMS is only about </a:t>
                </a:r>
                <a:r>
                  <a:rPr lang="en-US" altLang="ja-JP" b="1" dirty="0"/>
                  <a:t>0.1 </a:t>
                </a:r>
                <a:r>
                  <a:rPr lang="en-US" altLang="ja-JP" b="1" dirty="0" err="1"/>
                  <a:t>μm</a:t>
                </a:r>
                <a:r>
                  <a:rPr lang="en-US" altLang="ja-JP" dirty="0"/>
                  <a:t>.</a:t>
                </a:r>
              </a:p>
              <a:p>
                <a:endParaRPr kumimoji="1" lang="en-US" altLang="ja-JP" dirty="0"/>
              </a:p>
              <a:p>
                <a:r>
                  <a:rPr kumimoji="1" lang="en-US" altLang="ja-JP" dirty="0"/>
                  <a:t>RMS</a:t>
                </a:r>
                <a:r>
                  <a:rPr kumimoji="1" lang="ja-JP" altLang="en-US" dirty="0"/>
                  <a:t>値で比較するとこのようになります。</a:t>
                </a:r>
                <a:endParaRPr kumimoji="1" lang="en-US" altLang="ja-JP" dirty="0"/>
              </a:p>
              <a:p>
                <a:r>
                  <a:rPr kumimoji="1" lang="el-GR" altLang="ja-JP" dirty="0"/>
                  <a:t>Φ</a:t>
                </a:r>
                <a:r>
                  <a:rPr kumimoji="1" lang="ja-JP" altLang="en-US" dirty="0"/>
                  <a:t>依存の時、最も大きなゆがみが見込まれる</a:t>
                </a:r>
                <a:r>
                  <a:rPr kumimoji="1" lang="en-US" altLang="ja-JP" dirty="0"/>
                  <a:t>r=0.4m</a:t>
                </a:r>
                <a:r>
                  <a:rPr kumimoji="1" lang="ja-JP" altLang="en-US" dirty="0"/>
                  <a:t>において歪みは</a:t>
                </a:r>
                <a:r>
                  <a:rPr kumimoji="1" lang="en-US" altLang="ja-JP" dirty="0"/>
                  <a:t>0.9um</a:t>
                </a:r>
                <a:r>
                  <a:rPr kumimoji="1" lang="ja-JP" altLang="en-US" dirty="0"/>
                  <a:t>でした。</a:t>
                </a:r>
                <a:endParaRPr kumimoji="1" lang="en-US" altLang="ja-JP" dirty="0"/>
              </a:p>
              <a:p>
                <a:r>
                  <a:rPr kumimoji="1" lang="ja-JP" altLang="en-US" dirty="0"/>
                  <a:t>一方トラックが</a:t>
                </a:r>
                <a:r>
                  <a:rPr kumimoji="1" lang="en-US" altLang="ja-JP" dirty="0"/>
                  <a:t>TPC</a:t>
                </a:r>
                <a:r>
                  <a:rPr kumimoji="1" lang="ja-JP" altLang="en-US" dirty="0"/>
                  <a:t>を通るとき、中心付近である</a:t>
                </a:r>
                <a:r>
                  <a:rPr kumimoji="1" lang="en-US" altLang="ja-JP" dirty="0"/>
                  <a:t>r=0.8</a:t>
                </a:r>
                <a:r>
                  <a:rPr kumimoji="1" lang="ja-JP" altLang="en-US" dirty="0"/>
                  <a:t>ｍのあたりではＲＭＳ</a:t>
                </a:r>
                <a:r>
                  <a:rPr kumimoji="1" lang="en-US" altLang="ja-JP" dirty="0"/>
                  <a:t>~0.1um</a:t>
                </a:r>
                <a:r>
                  <a:rPr kumimoji="1" lang="ja-JP" altLang="en-US" dirty="0"/>
                  <a:t>程度である。</a:t>
                </a:r>
              </a:p>
            </p:txBody>
          </p:sp>
        </mc:Choice>
        <mc:Fallback xmlns="">
          <p:sp>
            <p:nvSpPr>
              <p:cNvPr id="3" name="ノート プレースホルダー 2"/>
              <p:cNvSpPr>
                <a:spLocks noGrp="1"/>
              </p:cNvSpPr>
              <p:nvPr>
                <p:ph type="body" idx="1"/>
              </p:nvPr>
            </p:nvSpPr>
            <p:spPr/>
            <p:txBody>
              <a:bodyPr/>
              <a:lstStyle/>
              <a:p>
                <a:r>
                  <a:rPr lang="en-US" altLang="ja-JP" dirty="0"/>
                  <a:t>When comparing the RMS values,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 </a:t>
                </a:r>
                <a:r>
                  <a:rPr kumimoji="1" lang="el-GR" altLang="ja-JP" sz="1200" i="0" kern="1200">
                    <a:solidFill>
                      <a:schemeClr val="tx1"/>
                    </a:solidFill>
                    <a:latin typeface="Cambria Math" panose="02040503050406030204" pitchFamily="18" charset="0"/>
                    <a:ea typeface="+mn-ea"/>
                    <a:cs typeface="+mn-cs"/>
                  </a:rPr>
                  <a:t>Δ</a:t>
                </a:r>
                <a:r>
                  <a:rPr kumimoji="1" lang="ja-JP" altLang="el-GR" sz="1200" i="0" kern="1200">
                    <a:solidFill>
                      <a:schemeClr val="tx1"/>
                    </a:solidFill>
                    <a:latin typeface="Cambria Math" panose="02040503050406030204" pitchFamily="18" charset="0"/>
                    <a:ea typeface="+mn-ea"/>
                    <a:cs typeface="+mn-cs"/>
                  </a:rPr>
                  <a:t>𝑟𝜙</a:t>
                </a:r>
                <a:r>
                  <a:rPr lang="en-US" altLang="ja-JP" dirty="0"/>
                  <a:t>distribution is observed about maximum </a:t>
                </a:r>
                <a:r>
                  <a:rPr lang="en-US" altLang="ja-JP" b="1" dirty="0"/>
                  <a:t>10% variation</a:t>
                </a:r>
                <a:r>
                  <a:rPr lang="en-US" altLang="ja-JP" dirty="0"/>
                  <a:t> across </a:t>
                </a:r>
                <a:r>
                  <a:rPr lang="el-GR" altLang="ja-JP" dirty="0"/>
                  <a:t>φ</a:t>
                </a:r>
                <a:r>
                  <a:rPr lang="en-US" altLang="ja-JP" dirty="0"/>
                  <a:t> at</a:t>
                </a:r>
                <a:r>
                  <a:rPr lang="en-US" altLang="ja-JP" baseline="0" dirty="0"/>
                  <a:t> r=0.4m</a:t>
                </a:r>
                <a:r>
                  <a:rPr lang="el-GR" altLang="ja-JP" dirty="0"/>
                  <a:t>.</a:t>
                </a:r>
                <a:endParaRPr lang="en-US" altLang="ja-JP" dirty="0"/>
              </a:p>
              <a:p>
                <a:r>
                  <a:rPr lang="en-US" altLang="ja-JP" dirty="0"/>
                  <a:t>It can be seen that around the central region of the TPC (r = 0.8 m), the RMS is about 0.1 µm.</a:t>
                </a:r>
              </a:p>
              <a:p>
                <a:endParaRPr kumimoji="1" lang="en-US" altLang="ja-JP" dirty="0"/>
              </a:p>
              <a:p>
                <a:r>
                  <a:rPr kumimoji="1" lang="en-US" altLang="ja-JP" dirty="0"/>
                  <a:t>RMS</a:t>
                </a:r>
                <a:r>
                  <a:rPr kumimoji="1" lang="ja-JP" altLang="en-US" dirty="0"/>
                  <a:t>値で比較するとこのようになります。</a:t>
                </a:r>
                <a:endParaRPr kumimoji="1" lang="en-US" altLang="ja-JP" dirty="0"/>
              </a:p>
              <a:p>
                <a:r>
                  <a:rPr kumimoji="1" lang="el-GR" altLang="ja-JP" dirty="0"/>
                  <a:t>Φ</a:t>
                </a:r>
                <a:r>
                  <a:rPr kumimoji="1" lang="ja-JP" altLang="en-US" dirty="0"/>
                  <a:t>依存の時、最大歪みは</a:t>
                </a:r>
                <a:r>
                  <a:rPr kumimoji="1" lang="en-US" altLang="ja-JP" dirty="0"/>
                  <a:t>0.9</a:t>
                </a:r>
              </a:p>
              <a:p>
                <a:r>
                  <a:rPr kumimoji="1" lang="ja-JP" altLang="en-US" dirty="0"/>
                  <a:t>トラックが</a:t>
                </a:r>
                <a:r>
                  <a:rPr kumimoji="1" lang="en-US" altLang="ja-JP" dirty="0"/>
                  <a:t>TPC</a:t>
                </a:r>
                <a:r>
                  <a:rPr kumimoji="1" lang="ja-JP" altLang="en-US" dirty="0"/>
                  <a:t>を通るとき、中心付近である</a:t>
                </a:r>
                <a:r>
                  <a:rPr kumimoji="1" lang="en-US" altLang="ja-JP" dirty="0"/>
                  <a:t>r=0.8</a:t>
                </a:r>
                <a:r>
                  <a:rPr kumimoji="1" lang="ja-JP" altLang="en-US" dirty="0"/>
                  <a:t>ｍのあたりではＲＭＳ</a:t>
                </a:r>
                <a:r>
                  <a:rPr kumimoji="1" lang="en-US" altLang="ja-JP" dirty="0"/>
                  <a:t>~0.1um</a:t>
                </a:r>
                <a:r>
                  <a:rPr kumimoji="1" lang="ja-JP" altLang="en-US" dirty="0"/>
                  <a:t>程度である。</a:t>
                </a:r>
              </a:p>
            </p:txBody>
          </p:sp>
        </mc:Fallback>
      </mc:AlternateContent>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10</a:t>
            </a:fld>
            <a:endParaRPr kumimoji="1" lang="ja-JP" altLang="en-US"/>
          </a:p>
        </p:txBody>
      </p:sp>
    </p:spTree>
    <p:extLst>
      <p:ext uri="{BB962C8B-B14F-4D97-AF65-F5344CB8AC3E}">
        <p14:creationId xmlns:p14="http://schemas.microsoft.com/office/powerpoint/2010/main" val="2361050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We also compared different data sets.</a:t>
            </a:r>
          </a:p>
          <a:p>
            <a:r>
              <a:rPr lang="en-US" altLang="ja-JP" sz="2400" dirty="0"/>
              <a:t>We can consider two aspects of the time stability of the distortions.</a:t>
            </a:r>
          </a:p>
          <a:p>
            <a:r>
              <a:rPr lang="en-US" altLang="ja-JP" sz="2400" dirty="0"/>
              <a:t>First, the </a:t>
            </a:r>
            <a:r>
              <a:rPr lang="en-US" altLang="ja-JP" sz="2400" b="1" dirty="0"/>
              <a:t>variation during a bunch train</a:t>
            </a:r>
            <a:r>
              <a:rPr lang="en-US" altLang="ja-JP" sz="2400" dirty="0"/>
              <a:t>, as the ion cloud builds up with bunch crossings so far — this part will be addressed in </a:t>
            </a:r>
            <a:r>
              <a:rPr lang="en-US" altLang="ja-JP" sz="2400" b="1" dirty="0"/>
              <a:t>future work</a:t>
            </a:r>
            <a:r>
              <a:rPr lang="en-US" altLang="ja-JP" sz="2400" dirty="0"/>
              <a:t>.</a:t>
            </a:r>
          </a:p>
          <a:p>
            <a:r>
              <a:rPr lang="en-US" altLang="ja-JP" sz="2400" dirty="0"/>
              <a:t>Second, the </a:t>
            </a:r>
            <a:r>
              <a:rPr lang="en-US" altLang="ja-JP" sz="2400" b="1" dirty="0"/>
              <a:t>reproducibility of the distortion</a:t>
            </a:r>
            <a:r>
              <a:rPr lang="en-US" altLang="ja-JP" sz="2400" dirty="0"/>
              <a:t> at a given point in the bunch train.</a:t>
            </a:r>
            <a:br>
              <a:rPr lang="en-US" altLang="ja-JP" sz="2400" dirty="0"/>
            </a:br>
            <a:r>
              <a:rPr lang="en-US" altLang="ja-JP" sz="2400" dirty="0"/>
              <a:t>This is the focus of </a:t>
            </a:r>
            <a:r>
              <a:rPr lang="en-US" altLang="ja-JP" sz="2400" b="1" dirty="0"/>
              <a:t>the current study</a:t>
            </a:r>
            <a:r>
              <a:rPr lang="en-US" altLang="ja-JP" sz="2400" dirty="0"/>
              <a:t>, where we compare the results using </a:t>
            </a:r>
            <a:r>
              <a:rPr lang="en-US" altLang="ja-JP" sz="2400" b="1" dirty="0"/>
              <a:t>three independent input data sets</a:t>
            </a:r>
            <a:r>
              <a:rPr lang="en-US" altLang="ja-JP" sz="2400" dirty="0"/>
              <a:t>.</a:t>
            </a:r>
            <a:endParaRPr lang="en-US" altLang="ja-JP" dirty="0"/>
          </a:p>
          <a:p>
            <a:r>
              <a:rPr lang="en-US" altLang="ja-JP" dirty="0"/>
              <a:t>We created </a:t>
            </a:r>
            <a:r>
              <a:rPr lang="en-US" altLang="ja-JP" b="1" dirty="0"/>
              <a:t>three different ion </a:t>
            </a:r>
            <a:r>
              <a:rPr lang="en-US" altLang="ja-JP" b="1" dirty="0" err="1"/>
              <a:t>distributions</a:t>
            </a:r>
            <a:r>
              <a:rPr lang="en-US" altLang="ja-JP" dirty="0" err="1"/>
              <a:t>,and</a:t>
            </a:r>
            <a:r>
              <a:rPr lang="en-US" altLang="ja-JP" dirty="0"/>
              <a:t> compared the resulting </a:t>
            </a:r>
            <a:r>
              <a:rPr lang="en-US" altLang="ja-JP" b="1" dirty="0" err="1"/>
              <a:t>ΔrΦ</a:t>
            </a:r>
            <a:r>
              <a:rPr lang="en-US" altLang="ja-JP" dirty="0"/>
              <a:t> distortions.</a:t>
            </a:r>
          </a:p>
          <a:p>
            <a:endParaRPr lang="en-US" altLang="ja-JP" dirty="0"/>
          </a:p>
          <a:p>
            <a:r>
              <a:rPr lang="en-US" altLang="ja-JP" dirty="0"/>
              <a:t>From left to right, the plots show the </a:t>
            </a:r>
            <a:r>
              <a:rPr lang="en-US" altLang="ja-JP" dirty="0" err="1"/>
              <a:t>ΔrΦ</a:t>
            </a:r>
            <a:r>
              <a:rPr lang="en-US" altLang="ja-JP" dirty="0"/>
              <a:t> caused by the ion distributions</a:t>
            </a:r>
            <a:r>
              <a:rPr lang="ja-JP" altLang="en-US" dirty="0"/>
              <a:t>　</a:t>
            </a:r>
            <a:r>
              <a:rPr lang="en-US" altLang="ja-JP" dirty="0"/>
              <a:t>at </a:t>
            </a:r>
            <a:r>
              <a:rPr lang="en-US" altLang="ja-JP" b="1" dirty="0"/>
              <a:t>r = 0.4 m</a:t>
            </a:r>
            <a:r>
              <a:rPr lang="en-US" altLang="ja-JP" dirty="0"/>
              <a:t>, </a:t>
            </a:r>
            <a:r>
              <a:rPr lang="en-US" altLang="ja-JP" b="1" dirty="0"/>
              <a:t>0.8 m</a:t>
            </a:r>
            <a:r>
              <a:rPr lang="en-US" altLang="ja-JP" dirty="0"/>
              <a:t>, and </a:t>
            </a:r>
            <a:r>
              <a:rPr lang="en-US" altLang="ja-JP" b="1" dirty="0"/>
              <a:t>1.0 m</a:t>
            </a:r>
            <a:r>
              <a:rPr lang="en-US" altLang="ja-JP" dirty="0"/>
              <a:t>.</a:t>
            </a:r>
          </a:p>
          <a:p>
            <a:r>
              <a:rPr lang="en-US" altLang="ja-JP" dirty="0"/>
              <a:t>All of these correspond to the </a:t>
            </a:r>
            <a:r>
              <a:rPr lang="en-US" altLang="ja-JP" b="1" dirty="0"/>
              <a:t>full drift time</a:t>
            </a:r>
            <a:r>
              <a:rPr lang="en-US" altLang="ja-JP" dirty="0"/>
              <a:t>,</a:t>
            </a:r>
            <a:r>
              <a:rPr lang="ja-JP" altLang="en-US" dirty="0"/>
              <a:t>　</a:t>
            </a:r>
            <a:r>
              <a:rPr lang="en-US" altLang="ja-JP" dirty="0"/>
              <a:t>where the distortion becomes the largest.</a:t>
            </a:r>
          </a:p>
          <a:p>
            <a:r>
              <a:rPr lang="en-US" altLang="ja-JP" dirty="0"/>
              <a:t>The three curves almost overlap, indicating that the </a:t>
            </a:r>
            <a:r>
              <a:rPr lang="en-US" altLang="ja-JP" b="1" dirty="0"/>
              <a:t>time dependence is much smaller</a:t>
            </a:r>
            <a:r>
              <a:rPr lang="en-US" altLang="ja-JP" dirty="0"/>
              <a:t> compared to the </a:t>
            </a:r>
            <a:r>
              <a:rPr lang="en-US" altLang="ja-JP" b="1" dirty="0"/>
              <a:t>φ dependence</a:t>
            </a:r>
            <a:r>
              <a:rPr lang="en-US" altLang="ja-JP" dirty="0"/>
              <a:t>.</a:t>
            </a:r>
          </a:p>
          <a:p>
            <a:endParaRPr lang="en-US" altLang="ja-JP" dirty="0"/>
          </a:p>
          <a:p>
            <a:r>
              <a:rPr lang="ja-JP" altLang="en-US" dirty="0"/>
              <a:t>異なるイオン分布の比較も行いました。</a:t>
            </a:r>
            <a:endParaRPr lang="en-US" altLang="ja-JP" dirty="0"/>
          </a:p>
          <a:p>
            <a:r>
              <a:rPr lang="ja-JP" altLang="en-US" dirty="0"/>
              <a:t>異なる３種類のイオン分布を作成し、それらが起こす</a:t>
            </a:r>
            <a:r>
              <a:rPr lang="en-US" altLang="ja-JP" dirty="0" err="1"/>
              <a:t>Δrφ</a:t>
            </a:r>
            <a:r>
              <a:rPr lang="ja-JP" altLang="en-US" dirty="0"/>
              <a:t>について比較しました。</a:t>
            </a:r>
            <a:endParaRPr lang="en-US" altLang="ja-JP" dirty="0"/>
          </a:p>
          <a:p>
            <a:r>
              <a:rPr lang="ja-JP" altLang="en-US" dirty="0"/>
              <a:t>左から、</a:t>
            </a:r>
            <a:r>
              <a:rPr lang="en-US" altLang="ja-JP" dirty="0"/>
              <a:t>r=0.4m, 0.8m, 1.0m </a:t>
            </a:r>
            <a:r>
              <a:rPr lang="ja-JP" altLang="en-US" dirty="0"/>
              <a:t>のときの各イオン分布の起こす</a:t>
            </a:r>
            <a:r>
              <a:rPr lang="en-US" altLang="ja-JP" dirty="0" err="1"/>
              <a:t>Δrφ</a:t>
            </a:r>
            <a:r>
              <a:rPr lang="ja-JP" altLang="en-US" dirty="0"/>
              <a:t>を重ねました。いづれも、もっとも</a:t>
            </a:r>
            <a:r>
              <a:rPr lang="en-US" altLang="ja-JP" dirty="0" err="1"/>
              <a:t>ΔrΦ</a:t>
            </a:r>
            <a:r>
              <a:rPr lang="ja-JP" altLang="en-US" dirty="0"/>
              <a:t>が大きくなるフルドリフトの時の値です。</a:t>
            </a:r>
            <a:endParaRPr lang="en-US" altLang="ja-JP" dirty="0"/>
          </a:p>
          <a:p>
            <a:r>
              <a:rPr lang="en-US" altLang="ja-JP" dirty="0"/>
              <a:t>3</a:t>
            </a:r>
            <a:r>
              <a:rPr lang="ja-JP" altLang="en-US" dirty="0"/>
              <a:t>本のグラフはほとんど重なって見え、時間依存性は</a:t>
            </a:r>
            <a:r>
              <a:rPr lang="en-US" altLang="ja-JP" dirty="0"/>
              <a:t>φ</a:t>
            </a:r>
            <a:r>
              <a:rPr lang="ja-JP" altLang="en-US" dirty="0"/>
              <a:t>依存性に比べて小さいことが分かりました。</a:t>
            </a:r>
            <a:br>
              <a:rPr lang="ja-JP" altLang="en-US" dirty="0"/>
            </a:br>
            <a:endParaRPr kumimoji="1" lang="ja-JP" altLang="en-US" dirty="0"/>
          </a:p>
        </p:txBody>
      </p:sp>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11</a:t>
            </a:fld>
            <a:endParaRPr kumimoji="1" lang="ja-JP" altLang="en-US"/>
          </a:p>
        </p:txBody>
      </p:sp>
    </p:spTree>
    <p:extLst>
      <p:ext uri="{BB962C8B-B14F-4D97-AF65-F5344CB8AC3E}">
        <p14:creationId xmlns:p14="http://schemas.microsoft.com/office/powerpoint/2010/main" val="2508633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When comparing </a:t>
            </a:r>
            <a:r>
              <a:rPr lang="en-US" altLang="ja-JP" b="1" dirty="0"/>
              <a:t>RMS values</a:t>
            </a:r>
            <a:r>
              <a:rPr lang="en-US" altLang="ja-JP" dirty="0"/>
              <a:t>, we find the following:</a:t>
            </a:r>
            <a:br>
              <a:rPr lang="en-US" altLang="ja-JP" dirty="0"/>
            </a:br>
            <a:r>
              <a:rPr lang="en-US" altLang="ja-JP" dirty="0"/>
              <a:t>For the </a:t>
            </a:r>
            <a:r>
              <a:rPr lang="en-US" altLang="ja-JP" b="1" dirty="0"/>
              <a:t>φ-dependent case</a:t>
            </a:r>
            <a:r>
              <a:rPr lang="en-US" altLang="ja-JP" dirty="0"/>
              <a:t>, the distortion at </a:t>
            </a:r>
            <a:r>
              <a:rPr lang="en-US" altLang="ja-JP" b="1" dirty="0"/>
              <a:t>R = 0.4 m</a:t>
            </a:r>
            <a:r>
              <a:rPr lang="en-US" altLang="ja-JP" dirty="0"/>
              <a:t>, where the maximum distortion occurs, is about </a:t>
            </a:r>
            <a:r>
              <a:rPr lang="en-US" altLang="ja-JP" b="1" dirty="0"/>
              <a:t>0.04 </a:t>
            </a:r>
            <a:r>
              <a:rPr lang="en-US" altLang="ja-JP" b="1" dirty="0" err="1"/>
              <a:t>μm</a:t>
            </a:r>
            <a:r>
              <a:rPr lang="en-US" altLang="ja-JP" dirty="0"/>
              <a:t>.</a:t>
            </a:r>
            <a:br>
              <a:rPr lang="en-US" altLang="ja-JP" dirty="0"/>
            </a:br>
            <a:r>
              <a:rPr lang="en-US" altLang="ja-JP" dirty="0"/>
              <a:t>On the other hand, for a track passing through the TPC, near the center at </a:t>
            </a:r>
            <a:r>
              <a:rPr lang="en-US" altLang="ja-JP" b="1" dirty="0"/>
              <a:t>R = 0.8 m</a:t>
            </a:r>
            <a:r>
              <a:rPr lang="en-US" altLang="ja-JP" dirty="0"/>
              <a:t>, the RMS is only about </a:t>
            </a:r>
            <a:r>
              <a:rPr lang="en-US" altLang="ja-JP" b="1" dirty="0"/>
              <a:t>0.1 </a:t>
            </a:r>
            <a:r>
              <a:rPr lang="en-US" altLang="ja-JP" b="1" dirty="0" err="1"/>
              <a:t>μm</a:t>
            </a:r>
            <a:r>
              <a:rPr lang="en-US" altLang="ja-JP" dirty="0"/>
              <a:t>.</a:t>
            </a:r>
          </a:p>
          <a:p>
            <a:endParaRPr kumimoji="1" lang="en-US" altLang="ja-JP" dirty="0"/>
          </a:p>
          <a:p>
            <a:r>
              <a:rPr kumimoji="1" lang="en-US" altLang="ja-JP" dirty="0"/>
              <a:t>RMS</a:t>
            </a:r>
            <a:r>
              <a:rPr kumimoji="1" lang="ja-JP" altLang="en-US" dirty="0"/>
              <a:t>値で比較するとこのようになります。</a:t>
            </a:r>
            <a:endParaRPr kumimoji="1" lang="en-US" altLang="ja-JP" dirty="0"/>
          </a:p>
          <a:p>
            <a:r>
              <a:rPr kumimoji="1" lang="el-GR" altLang="ja-JP" dirty="0"/>
              <a:t>Φ</a:t>
            </a:r>
            <a:r>
              <a:rPr kumimoji="1" lang="ja-JP" altLang="en-US" dirty="0"/>
              <a:t>依存の時、最も大きなゆがみが見込まれる</a:t>
            </a:r>
            <a:r>
              <a:rPr kumimoji="1" lang="en-US" altLang="ja-JP" dirty="0"/>
              <a:t>r=0.4m</a:t>
            </a:r>
            <a:r>
              <a:rPr kumimoji="1" lang="ja-JP" altLang="en-US" dirty="0"/>
              <a:t>において歪みは</a:t>
            </a:r>
            <a:r>
              <a:rPr kumimoji="1" lang="en-US" altLang="ja-JP" dirty="0"/>
              <a:t>0.9um</a:t>
            </a:r>
            <a:r>
              <a:rPr kumimoji="1" lang="ja-JP" altLang="en-US" dirty="0"/>
              <a:t>でした。</a:t>
            </a:r>
            <a:endParaRPr kumimoji="1" lang="en-US" altLang="ja-JP" dirty="0"/>
          </a:p>
          <a:p>
            <a:r>
              <a:rPr kumimoji="1" lang="ja-JP" altLang="en-US" dirty="0"/>
              <a:t>一方トラックが</a:t>
            </a:r>
            <a:r>
              <a:rPr kumimoji="1" lang="en-US" altLang="ja-JP" dirty="0"/>
              <a:t>TPC</a:t>
            </a:r>
            <a:r>
              <a:rPr kumimoji="1" lang="ja-JP" altLang="en-US" dirty="0"/>
              <a:t>を通るとき、中心付近である</a:t>
            </a:r>
            <a:r>
              <a:rPr kumimoji="1" lang="en-US" altLang="ja-JP" dirty="0"/>
              <a:t>r=0.8</a:t>
            </a:r>
            <a:r>
              <a:rPr kumimoji="1" lang="ja-JP" altLang="en-US" dirty="0"/>
              <a:t>ｍのあたりではＲＭＳ</a:t>
            </a:r>
            <a:r>
              <a:rPr kumimoji="1" lang="en-US" altLang="ja-JP" dirty="0"/>
              <a:t>~0.1um</a:t>
            </a:r>
            <a:r>
              <a:rPr kumimoji="1" lang="ja-JP" altLang="en-US" dirty="0"/>
              <a:t>程度である。</a:t>
            </a:r>
          </a:p>
        </p:txBody>
      </p:sp>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12</a:t>
            </a:fld>
            <a:endParaRPr kumimoji="1" lang="ja-JP" altLang="en-US"/>
          </a:p>
        </p:txBody>
      </p:sp>
    </p:spTree>
    <p:extLst>
      <p:ext uri="{BB962C8B-B14F-4D97-AF65-F5344CB8AC3E}">
        <p14:creationId xmlns:p14="http://schemas.microsoft.com/office/powerpoint/2010/main" val="273165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6F61D-EF10-3D97-3E98-C543F6DDFD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2DEAA04-06FC-EBA9-E8F9-A9CFBA2D1A7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6F5B8FD-4D6F-0378-2AB7-BE72749FEE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To summarize, </a:t>
            </a:r>
            <a:r>
              <a:rPr lang="en-US" altLang="ja-JP" b="0" u="none" dirty="0"/>
              <a:t>we </a:t>
            </a:r>
            <a:r>
              <a:rPr lang="en-US" altLang="ja-JP" sz="1200" b="0" u="none" dirty="0">
                <a:solidFill>
                  <a:prstClr val="black"/>
                </a:solidFill>
                <a:latin typeface="+mn-lt"/>
                <a:ea typeface="+mn-ea"/>
              </a:rPr>
              <a:t>Calculated </a:t>
            </a:r>
            <a:r>
              <a:rPr lang="en-US" altLang="ja-JP" sz="1200" b="0" u="none" dirty="0" err="1">
                <a:solidFill>
                  <a:prstClr val="black"/>
                </a:solidFill>
                <a:latin typeface="+mn-lt"/>
                <a:ea typeface="+mn-ea"/>
              </a:rPr>
              <a:t>Δrφ</a:t>
            </a:r>
            <a:r>
              <a:rPr lang="en-US" altLang="ja-JP" sz="1200" b="0" u="none" dirty="0">
                <a:solidFill>
                  <a:prstClr val="black"/>
                </a:solidFill>
              </a:rPr>
              <a:t> in 3D</a:t>
            </a:r>
            <a:r>
              <a:rPr lang="en-US" altLang="ja-JP" sz="1200" b="0" u="none" dirty="0">
                <a:solidFill>
                  <a:prstClr val="black"/>
                </a:solidFill>
                <a:latin typeface="+mn-lt"/>
                <a:ea typeface="+mn-ea"/>
              </a:rPr>
              <a:t> due to primary ions from </a:t>
            </a:r>
            <a:r>
              <a:rPr lang="en-US" altLang="ja-JP" sz="1200" b="0" u="none" dirty="0" err="1">
                <a:solidFill>
                  <a:prstClr val="black"/>
                </a:solidFill>
                <a:latin typeface="+mn-lt"/>
                <a:ea typeface="+mn-ea"/>
              </a:rPr>
              <a:t>beamstrahlung</a:t>
            </a:r>
            <a:r>
              <a:rPr lang="en-US" altLang="ja-JP" b="0" u="none" dirty="0"/>
              <a:t>.</a:t>
            </a:r>
          </a:p>
          <a:p>
            <a:r>
              <a:rPr lang="en-US" altLang="ja-JP" dirty="0"/>
              <a:t>As a results, the </a:t>
            </a:r>
            <a:r>
              <a:rPr lang="en-US" altLang="ja-JP" b="1" dirty="0"/>
              <a:t>maximum </a:t>
            </a:r>
            <a:r>
              <a:rPr lang="en-US" altLang="ja-JP" b="1" dirty="0" err="1"/>
              <a:t>ΔrΦ</a:t>
            </a:r>
            <a:r>
              <a:rPr lang="en-US" altLang="ja-JP" dirty="0"/>
              <a:t> is about </a:t>
            </a:r>
            <a:r>
              <a:rPr lang="en-US" altLang="ja-JP" b="1" dirty="0"/>
              <a:t>10 micrometers</a:t>
            </a:r>
            <a:r>
              <a:rPr lang="en-US" altLang="ja-JP" dirty="0"/>
              <a:t> with </a:t>
            </a:r>
            <a:r>
              <a:rPr lang="en-US" altLang="ja-JP" b="1" dirty="0"/>
              <a:t>3 trains</a:t>
            </a:r>
            <a:r>
              <a:rPr lang="en-US" altLang="ja-JP" dirty="0"/>
              <a:t> accumulated in the TPC.</a:t>
            </a:r>
          </a:p>
          <a:p>
            <a:r>
              <a:rPr lang="en-US" altLang="ja-JP" dirty="0"/>
              <a:t>Regarding the </a:t>
            </a:r>
            <a:r>
              <a:rPr lang="en-US" altLang="ja-JP" b="1" dirty="0"/>
              <a:t>φ dependence of </a:t>
            </a:r>
            <a:r>
              <a:rPr lang="en-US" altLang="ja-JP" b="1" dirty="0" err="1"/>
              <a:t>ΔrΦ</a:t>
            </a:r>
            <a:r>
              <a:rPr lang="en-US" altLang="ja-JP" dirty="0"/>
              <a:t>, the RMS is about </a:t>
            </a:r>
            <a:r>
              <a:rPr lang="en-US" altLang="ja-JP" b="1" dirty="0"/>
              <a:t>0.1 </a:t>
            </a:r>
            <a:r>
              <a:rPr lang="en-US" altLang="ja-JP" b="1" dirty="0" err="1"/>
              <a:t>μm</a:t>
            </a:r>
            <a:r>
              <a:rPr lang="en-US" altLang="ja-JP" dirty="0"/>
              <a:t> near the TPC center and reaches up to </a:t>
            </a:r>
            <a:r>
              <a:rPr lang="en-US" altLang="ja-JP" b="1" dirty="0"/>
              <a:t>0.9 </a:t>
            </a:r>
            <a:r>
              <a:rPr lang="en-US" altLang="ja-JP" b="1" dirty="0" err="1"/>
              <a:t>μm</a:t>
            </a:r>
            <a:r>
              <a:rPr lang="en-US" altLang="ja-JP" dirty="0"/>
              <a:t> at the location of maximum distortion.</a:t>
            </a:r>
            <a:br>
              <a:rPr lang="en-US" altLang="ja-JP" dirty="0"/>
            </a:br>
            <a:r>
              <a:rPr lang="en-US" altLang="ja-JP" dirty="0"/>
              <a:t>Therefore, a </a:t>
            </a:r>
            <a:r>
              <a:rPr lang="en-US" altLang="ja-JP" b="1" dirty="0"/>
              <a:t>φ-dependent correction is  possible and useful</a:t>
            </a:r>
            <a:r>
              <a:rPr lang="en-US" altLang="ja-JP" dirty="0"/>
              <a:t>.</a:t>
            </a:r>
          </a:p>
          <a:p>
            <a:r>
              <a:rPr lang="en-US" altLang="ja-JP" dirty="0"/>
              <a:t>For the </a:t>
            </a:r>
            <a:r>
              <a:rPr lang="en-US" altLang="ja-JP" b="1" dirty="0"/>
              <a:t>time dependence</a:t>
            </a:r>
            <a:r>
              <a:rPr lang="en-US" altLang="ja-JP" dirty="0"/>
              <a:t>, the RMS near the TPC center is about </a:t>
            </a:r>
            <a:r>
              <a:rPr lang="en-US" altLang="ja-JP" b="1" dirty="0"/>
              <a:t>0.1 </a:t>
            </a:r>
            <a:r>
              <a:rPr lang="en-US" altLang="ja-JP" b="1" dirty="0" err="1"/>
              <a:t>μm</a:t>
            </a:r>
            <a:r>
              <a:rPr lang="en-US" altLang="ja-JP" dirty="0"/>
              <a:t>, which is </a:t>
            </a:r>
            <a:r>
              <a:rPr lang="en-US" altLang="ja-JP" b="1" dirty="0"/>
              <a:t>much smaller than the required sagitta resolution</a:t>
            </a:r>
            <a:r>
              <a:rPr lang="en-US" altLang="ja-JP" dirty="0"/>
              <a:t> within the TPC.</a:t>
            </a:r>
            <a:br>
              <a:rPr lang="en-US" altLang="ja-JP" dirty="0"/>
            </a:br>
            <a:r>
              <a:rPr lang="en-US" altLang="ja-JP" dirty="0"/>
              <a:t>Thus, </a:t>
            </a:r>
            <a:r>
              <a:rPr lang="en-US" altLang="ja-JP" b="1" dirty="0"/>
              <a:t>no time-dependent correction is needed</a:t>
            </a:r>
            <a:r>
              <a:rPr lang="en-US" altLang="ja-JP" dirty="0"/>
              <a:t>, assuming </a:t>
            </a:r>
            <a:r>
              <a:rPr lang="en-US" altLang="ja-JP" b="1" dirty="0"/>
              <a:t>stable accelerator conditions</a:t>
            </a:r>
            <a:r>
              <a:rPr lang="en-US" altLang="ja-JP" dirty="0"/>
              <a:t>.</a:t>
            </a:r>
          </a:p>
          <a:p>
            <a:endParaRPr lang="en-US" altLang="ja-JP" dirty="0"/>
          </a:p>
          <a:p>
            <a:r>
              <a:rPr lang="en-US" altLang="ja-JP" dirty="0"/>
              <a:t>I would like to thank my supervisors and the members of the </a:t>
            </a:r>
            <a:r>
              <a:rPr lang="en-US" altLang="ja-JP" b="1" dirty="0"/>
              <a:t>ILD-TPC group</a:t>
            </a:r>
            <a:r>
              <a:rPr lang="en-US" altLang="ja-JP" dirty="0"/>
              <a:t> for their kind support.</a:t>
            </a:r>
          </a:p>
          <a:p>
            <a:r>
              <a:rPr lang="en-US" altLang="ja-JP" dirty="0"/>
              <a:t>Thank you very much for your attention.</a:t>
            </a:r>
          </a:p>
          <a:p>
            <a:r>
              <a:rPr lang="ja-JP" altLang="en-US" dirty="0"/>
              <a:t>まとめると、</a:t>
            </a:r>
            <a:r>
              <a:rPr lang="en-US" altLang="ja-JP" dirty="0"/>
              <a:t>ILD-TPC</a:t>
            </a:r>
            <a:r>
              <a:rPr lang="ja-JP" altLang="en-US" dirty="0"/>
              <a:t>におけるイオンバックグラウンドの</a:t>
            </a:r>
            <a:r>
              <a:rPr lang="en-US" altLang="ja-JP" dirty="0"/>
              <a:t>3</a:t>
            </a:r>
            <a:r>
              <a:rPr lang="ja-JP" altLang="en-US" dirty="0"/>
              <a:t>次元解析手法を開発しました。</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err="1"/>
              <a:t>Δrφ</a:t>
            </a:r>
            <a:r>
              <a:rPr lang="ja-JP" altLang="en-US" dirty="0"/>
              <a:t>の</a:t>
            </a:r>
            <a:r>
              <a:rPr lang="en-US" altLang="ja-JP" dirty="0"/>
              <a:t>Φ</a:t>
            </a:r>
            <a:r>
              <a:rPr lang="ja-JP" altLang="en-US" dirty="0"/>
              <a:t>依存について、</a:t>
            </a:r>
            <a:r>
              <a:rPr lang="en-US" altLang="ja-JP" dirty="0"/>
              <a:t>TPC</a:t>
            </a:r>
            <a:r>
              <a:rPr lang="ja-JP" altLang="en-US" dirty="0"/>
              <a:t>中心付近では</a:t>
            </a:r>
            <a:r>
              <a:rPr lang="en-US" altLang="ja-JP" dirty="0"/>
              <a:t>RMS</a:t>
            </a:r>
            <a:r>
              <a:rPr lang="ja-JP" altLang="en-US" dirty="0"/>
              <a:t>は</a:t>
            </a:r>
            <a:r>
              <a:rPr lang="en-US" altLang="ja-JP" dirty="0"/>
              <a:t>0.1um</a:t>
            </a:r>
            <a:r>
              <a:rPr lang="ja-JP" altLang="en-US" dirty="0"/>
              <a:t>程度、最も歪むところでは</a:t>
            </a:r>
            <a:r>
              <a:rPr lang="en-US" altLang="ja-JP" dirty="0"/>
              <a:t>0.9um</a:t>
            </a:r>
            <a:r>
              <a:rPr lang="ja-JP" altLang="en-US" dirty="0"/>
              <a:t>程度でした。したがって、</a:t>
            </a:r>
            <a:r>
              <a:rPr lang="en-US" altLang="ja-JP" sz="1200" b="1" dirty="0">
                <a:solidFill>
                  <a:schemeClr val="tx1"/>
                </a:solidFill>
                <a:latin typeface="+mn-ea"/>
              </a:rPr>
              <a:t>probably phi dependent correction is possible and useful.</a:t>
            </a:r>
          </a:p>
          <a:p>
            <a:r>
              <a:rPr lang="ja-JP" altLang="en-US" dirty="0"/>
              <a:t>時間依存について、</a:t>
            </a:r>
            <a:r>
              <a:rPr lang="en-US" altLang="ja-JP" dirty="0"/>
              <a:t>TPC</a:t>
            </a:r>
            <a:r>
              <a:rPr lang="ja-JP" altLang="en-US" dirty="0"/>
              <a:t>中心付近では</a:t>
            </a:r>
            <a:r>
              <a:rPr lang="en-US" altLang="ja-JP" dirty="0"/>
              <a:t>RMS</a:t>
            </a:r>
            <a:r>
              <a:rPr lang="ja-JP" altLang="en-US" dirty="0"/>
              <a:t>は</a:t>
            </a:r>
            <a:r>
              <a:rPr lang="en-US" altLang="ja-JP" dirty="0"/>
              <a:t>0.1um</a:t>
            </a:r>
            <a:r>
              <a:rPr lang="ja-JP" altLang="en-US" dirty="0"/>
              <a:t>程度で、</a:t>
            </a:r>
            <a:r>
              <a:rPr lang="en-US" altLang="ja-JP" sz="1200" b="1" dirty="0">
                <a:solidFill>
                  <a:prstClr val="black"/>
                </a:solidFill>
              </a:rPr>
              <a:t>much smaller than required sagitta resolution within TPC.</a:t>
            </a:r>
          </a:p>
          <a:p>
            <a:r>
              <a:rPr lang="ja-JP" altLang="en-US" sz="1200" b="1" dirty="0">
                <a:solidFill>
                  <a:prstClr val="black"/>
                </a:solidFill>
              </a:rPr>
              <a:t>したがって、</a:t>
            </a:r>
            <a:r>
              <a:rPr lang="en-US" altLang="ja-JP" sz="1800" b="1" dirty="0">
                <a:solidFill>
                  <a:prstClr val="black"/>
                </a:solidFill>
              </a:rPr>
              <a:t>no time dependent effect needed</a:t>
            </a:r>
            <a:r>
              <a:rPr lang="en-US" altLang="ja-JP" sz="1200" b="1" dirty="0">
                <a:solidFill>
                  <a:prstClr val="black"/>
                </a:solidFill>
              </a:rPr>
              <a:t>(for stable accelerator conditions) </a:t>
            </a:r>
          </a:p>
          <a:p>
            <a:endParaRPr lang="en-US" altLang="ja-JP" dirty="0"/>
          </a:p>
          <a:p>
            <a:r>
              <a:rPr lang="ja-JP" altLang="en-US" dirty="0"/>
              <a:t>結果として、</a:t>
            </a:r>
            <a:r>
              <a:rPr lang="en-US" altLang="ja-JP" dirty="0"/>
              <a:t>phi</a:t>
            </a:r>
            <a:r>
              <a:rPr lang="ja-JP" altLang="en-US" dirty="0"/>
              <a:t>依存性の方が</a:t>
            </a:r>
            <a:r>
              <a:rPr lang="en-US" altLang="ja-JP" dirty="0"/>
              <a:t>3</a:t>
            </a:r>
            <a:r>
              <a:rPr lang="ja-JP" altLang="en-US" dirty="0"/>
              <a:t>次元的アプローチによりイオンの挙動をより現実的に理解できました。</a:t>
            </a:r>
            <a:br>
              <a:rPr lang="ja-JP" altLang="en-US" dirty="0"/>
            </a:br>
            <a:r>
              <a:rPr lang="ja-JP" altLang="en-US" dirty="0"/>
              <a:t>本研究は今後の</a:t>
            </a:r>
            <a:r>
              <a:rPr lang="en-US" altLang="ja-JP" dirty="0"/>
              <a:t>ILC</a:t>
            </a:r>
            <a:r>
              <a:rPr lang="ja-JP" altLang="en-US" dirty="0"/>
              <a:t>実験における</a:t>
            </a:r>
            <a:r>
              <a:rPr lang="en-US" altLang="ja-JP" dirty="0"/>
              <a:t>TPC</a:t>
            </a:r>
            <a:r>
              <a:rPr lang="ja-JP" altLang="en-US" dirty="0"/>
              <a:t>の設計や運用の改善に貢献するものです。</a:t>
            </a:r>
          </a:p>
          <a:p>
            <a:r>
              <a:rPr lang="ja-JP" altLang="en-US" dirty="0"/>
              <a:t>指導教員および</a:t>
            </a:r>
            <a:r>
              <a:rPr lang="en-US" altLang="ja-JP" dirty="0"/>
              <a:t>ILD-TPC</a:t>
            </a:r>
            <a:r>
              <a:rPr lang="ja-JP" altLang="en-US" dirty="0"/>
              <a:t>グループの皆さまに感謝申し上げます。</a:t>
            </a:r>
            <a:br>
              <a:rPr lang="ja-JP" altLang="en-US" dirty="0"/>
            </a:br>
            <a:r>
              <a:rPr lang="ja-JP" altLang="en-US" dirty="0"/>
              <a:t>ご清聴ありがとうございました。</a:t>
            </a:r>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r>
              <a:rPr kumimoji="1" lang="ja-JP" altLang="en-US" dirty="0"/>
              <a:t>実際のアルゴリズムでもやってみる</a:t>
            </a:r>
            <a:endParaRPr kumimoji="1" lang="en-US" altLang="ja-JP" dirty="0"/>
          </a:p>
          <a:p>
            <a:endParaRPr kumimoji="1" lang="en-US" altLang="ja-JP" dirty="0"/>
          </a:p>
          <a:p>
            <a:r>
              <a:rPr kumimoji="1" lang="ja-JP" altLang="en-US" dirty="0"/>
              <a:t>どこまで信用できるの？違う上場を使って確認する</a:t>
            </a:r>
            <a:endParaRPr kumimoji="1" lang="en-US" altLang="ja-JP" dirty="0"/>
          </a:p>
          <a:p>
            <a:endParaRPr kumimoji="1" lang="en-US" altLang="ja-JP" dirty="0"/>
          </a:p>
          <a:p>
            <a:r>
              <a:rPr kumimoji="1" lang="en-US" altLang="ja-JP" dirty="0"/>
              <a:t>500GeV,1TeV</a:t>
            </a:r>
            <a:r>
              <a:rPr kumimoji="1" lang="ja-JP" altLang="en-US" dirty="0"/>
              <a:t>は拡張性のプロモーションのため、</a:t>
            </a:r>
            <a:endParaRPr kumimoji="1" lang="en-US" altLang="ja-JP" dirty="0"/>
          </a:p>
          <a:p>
            <a:r>
              <a:rPr kumimoji="1" lang="ja-JP" altLang="en-US" dirty="0"/>
              <a:t>まだできていないけど</a:t>
            </a:r>
            <a:r>
              <a:rPr kumimoji="1" lang="en-US" altLang="ja-JP" dirty="0"/>
              <a:t>FCC</a:t>
            </a:r>
            <a:r>
              <a:rPr kumimoji="1" lang="ja-JP" altLang="en-US" dirty="0"/>
              <a:t>のパフォも評価したい</a:t>
            </a:r>
            <a:endParaRPr kumimoji="1" lang="en-US" altLang="ja-JP" dirty="0"/>
          </a:p>
          <a:p>
            <a:r>
              <a:rPr kumimoji="1" lang="ja-JP" altLang="en-US" dirty="0"/>
              <a:t>マシンのスタディが進んでいるのが</a:t>
            </a:r>
            <a:r>
              <a:rPr kumimoji="1" lang="en-US" altLang="ja-JP" dirty="0"/>
              <a:t>ILC</a:t>
            </a:r>
            <a:r>
              <a:rPr kumimoji="1" lang="ja-JP" altLang="en-US" dirty="0"/>
              <a:t>なので</a:t>
            </a:r>
            <a:r>
              <a:rPr kumimoji="1" lang="en-US" altLang="ja-JP" dirty="0"/>
              <a:t>ILC</a:t>
            </a:r>
            <a:r>
              <a:rPr kumimoji="1" lang="ja-JP" altLang="en-US" dirty="0"/>
              <a:t>でやりました</a:t>
            </a:r>
            <a:endParaRPr kumimoji="1" lang="en-US" altLang="ja-JP" dirty="0"/>
          </a:p>
        </p:txBody>
      </p:sp>
      <p:sp>
        <p:nvSpPr>
          <p:cNvPr id="4" name="スライド番号プレースホルダー 3">
            <a:extLst>
              <a:ext uri="{FF2B5EF4-FFF2-40B4-BE49-F238E27FC236}">
                <a16:creationId xmlns:a16="http://schemas.microsoft.com/office/drawing/2014/main" id="{B33637F0-80EA-E8F1-28DE-B2A9DABD9024}"/>
              </a:ext>
            </a:extLst>
          </p:cNvPr>
          <p:cNvSpPr>
            <a:spLocks noGrp="1"/>
          </p:cNvSpPr>
          <p:nvPr>
            <p:ph type="sldNum" sz="quarter" idx="5"/>
          </p:nvPr>
        </p:nvSpPr>
        <p:spPr/>
        <p:txBody>
          <a:bodyPr/>
          <a:lstStyle/>
          <a:p>
            <a:fld id="{AD8A74F8-02C6-46AB-9CEC-962349CD5231}" type="slidenum">
              <a:rPr kumimoji="1" lang="ja-JP" altLang="en-US" smtClean="0"/>
              <a:t>13</a:t>
            </a:fld>
            <a:endParaRPr kumimoji="1" lang="ja-JP" altLang="en-US"/>
          </a:p>
        </p:txBody>
      </p:sp>
    </p:spTree>
    <p:extLst>
      <p:ext uri="{BB962C8B-B14F-4D97-AF65-F5344CB8AC3E}">
        <p14:creationId xmlns:p14="http://schemas.microsoft.com/office/powerpoint/2010/main" val="3142017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IBF</a:t>
            </a:r>
            <a:r>
              <a:rPr kumimoji="1" lang="ja-JP" altLang="en-US" dirty="0"/>
              <a:t>を気にするようになったのは</a:t>
            </a:r>
            <a:r>
              <a:rPr kumimoji="1" lang="en-US" altLang="ja-JP" dirty="0"/>
              <a:t>MPGD</a:t>
            </a:r>
            <a:r>
              <a:rPr kumimoji="1" lang="ja-JP" altLang="en-US" dirty="0"/>
              <a:t>にしたから？</a:t>
            </a:r>
            <a:r>
              <a:rPr kumimoji="1" lang="en-US" altLang="ja-JP" dirty="0"/>
              <a:t>MWPC</a:t>
            </a:r>
            <a:r>
              <a:rPr kumimoji="1" lang="ja-JP" altLang="en-US" dirty="0"/>
              <a:t>からそうだった？</a:t>
            </a:r>
            <a:br>
              <a:rPr kumimoji="1" lang="en-US" altLang="ja-JP" dirty="0"/>
            </a:br>
            <a:r>
              <a:rPr kumimoji="1" lang="ja-JP" altLang="en-US" dirty="0"/>
              <a:t>ゲートが必要な理由として</a:t>
            </a:r>
            <a:r>
              <a:rPr kumimoji="1" lang="en-US" altLang="ja-JP" dirty="0"/>
              <a:t>IBF</a:t>
            </a:r>
            <a:r>
              <a:rPr kumimoji="1" lang="ja-JP" altLang="en-US" dirty="0"/>
              <a:t>がある</a:t>
            </a:r>
          </a:p>
        </p:txBody>
      </p:sp>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16</a:t>
            </a:fld>
            <a:endParaRPr kumimoji="1" lang="ja-JP" altLang="en-US"/>
          </a:p>
        </p:txBody>
      </p:sp>
    </p:spTree>
    <p:extLst>
      <p:ext uri="{BB962C8B-B14F-4D97-AF65-F5344CB8AC3E}">
        <p14:creationId xmlns:p14="http://schemas.microsoft.com/office/powerpoint/2010/main" val="4049192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E6088-F31A-9B5F-19B8-0C8317A58C3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6819F00-30AF-CD96-7B4E-37FA186EFC6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6C2060-B9FC-918D-8DF8-22CA0F8C3D46}"/>
              </a:ext>
            </a:extLst>
          </p:cNvPr>
          <p:cNvSpPr>
            <a:spLocks noGrp="1"/>
          </p:cNvSpPr>
          <p:nvPr>
            <p:ph type="body" idx="1"/>
          </p:nvPr>
        </p:nvSpPr>
        <p:spPr/>
        <p:txBody>
          <a:bodyPr/>
          <a:lstStyle/>
          <a:p>
            <a:r>
              <a:rPr kumimoji="1" lang="ja-JP" altLang="en-US" dirty="0"/>
              <a:t>各</a:t>
            </a:r>
            <a:r>
              <a:rPr kumimoji="1" lang="en-US" altLang="ja-JP" dirty="0"/>
              <a:t>r</a:t>
            </a:r>
            <a:r>
              <a:rPr kumimoji="1" lang="ja-JP" altLang="en-US" dirty="0"/>
              <a:t>で区切った時の</a:t>
            </a:r>
            <a:r>
              <a:rPr kumimoji="1" lang="en-US" altLang="ja-JP" dirty="0" err="1"/>
              <a:t>rΦ</a:t>
            </a:r>
            <a:r>
              <a:rPr kumimoji="1" lang="ja-JP" altLang="en-US" dirty="0"/>
              <a:t>平面を見ている</a:t>
            </a:r>
            <a:endParaRPr kumimoji="1" lang="en-US" altLang="ja-JP" dirty="0"/>
          </a:p>
          <a:p>
            <a:r>
              <a:rPr kumimoji="1" lang="ja-JP" altLang="en-US" dirty="0"/>
              <a:t>各点の電場歪みを見ている</a:t>
            </a:r>
          </a:p>
          <a:p>
            <a:endParaRPr kumimoji="1" lang="ja-JP" altLang="en-US" dirty="0"/>
          </a:p>
        </p:txBody>
      </p:sp>
      <p:sp>
        <p:nvSpPr>
          <p:cNvPr id="4" name="スライド番号プレースホルダー 3">
            <a:extLst>
              <a:ext uri="{FF2B5EF4-FFF2-40B4-BE49-F238E27FC236}">
                <a16:creationId xmlns:a16="http://schemas.microsoft.com/office/drawing/2014/main" id="{2210C68B-70B1-C7ED-90FC-3718BE9F3594}"/>
              </a:ext>
            </a:extLst>
          </p:cNvPr>
          <p:cNvSpPr>
            <a:spLocks noGrp="1"/>
          </p:cNvSpPr>
          <p:nvPr>
            <p:ph type="sldNum" sz="quarter" idx="5"/>
          </p:nvPr>
        </p:nvSpPr>
        <p:spPr/>
        <p:txBody>
          <a:bodyPr/>
          <a:lstStyle/>
          <a:p>
            <a:fld id="{AD8A74F8-02C6-46AB-9CEC-962349CD5231}" type="slidenum">
              <a:rPr kumimoji="1" lang="ja-JP" altLang="en-US" smtClean="0"/>
              <a:t>17</a:t>
            </a:fld>
            <a:endParaRPr kumimoji="1" lang="ja-JP" altLang="en-US"/>
          </a:p>
        </p:txBody>
      </p:sp>
    </p:spTree>
    <p:extLst>
      <p:ext uri="{BB962C8B-B14F-4D97-AF65-F5344CB8AC3E}">
        <p14:creationId xmlns:p14="http://schemas.microsoft.com/office/powerpoint/2010/main" val="93664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6C6BB-194E-7235-6910-66228BD211E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6F1959-2A60-DCE1-CAA3-8C6FFFDD25C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F8EBEFB-04FB-3207-DDA8-4B4BDC38FA7A}"/>
              </a:ext>
            </a:extLst>
          </p:cNvPr>
          <p:cNvSpPr>
            <a:spLocks noGrp="1"/>
          </p:cNvSpPr>
          <p:nvPr>
            <p:ph type="body" idx="1"/>
          </p:nvPr>
        </p:nvSpPr>
        <p:spPr/>
        <p:txBody>
          <a:bodyPr/>
          <a:lstStyle/>
          <a:p>
            <a:pPr marL="5715" indent="0">
              <a:spcBef>
                <a:spcPts val="0"/>
              </a:spcBef>
              <a:buNone/>
            </a:pPr>
            <a:r>
              <a:rPr lang="en-US" altLang="ja-JP" sz="1200" b="1" dirty="0">
                <a:latin typeface="+mn-ea"/>
                <a:ea typeface="+mn-ea"/>
                <a:cs typeface="+mn-lt"/>
              </a:rPr>
              <a:t>(</a:t>
            </a:r>
            <a:r>
              <a:rPr lang="en-US" altLang="ja-JP" dirty="0"/>
              <a:t>I will skip the introduction part since everyone is already familiar with it</a:t>
            </a:r>
            <a:r>
              <a:rPr lang="en-US" altLang="ja-JP" sz="1200" b="1" dirty="0">
                <a:latin typeface="+mn-ea"/>
                <a:ea typeface="+mn-ea"/>
                <a:cs typeface="+mn-lt"/>
              </a:rPr>
              <a:t>)</a:t>
            </a:r>
          </a:p>
          <a:p>
            <a:pPr marL="5715" indent="0">
              <a:spcBef>
                <a:spcPts val="0"/>
              </a:spcBef>
              <a:buNone/>
            </a:pPr>
            <a:endParaRPr lang="en-US" altLang="ja-JP" sz="1200" b="1" dirty="0">
              <a:latin typeface="+mn-ea"/>
              <a:ea typeface="+mn-ea"/>
              <a:cs typeface="+mn-lt"/>
            </a:endParaRPr>
          </a:p>
          <a:p>
            <a:pPr marL="5715" indent="0">
              <a:spcBef>
                <a:spcPts val="0"/>
              </a:spcBef>
              <a:buNone/>
            </a:pPr>
            <a:r>
              <a:rPr lang="en-US" altLang="ja-JP" sz="1200" b="1" dirty="0">
                <a:latin typeface="+mn-ea"/>
                <a:ea typeface="+mn-ea"/>
                <a:cs typeface="+mn-lt"/>
              </a:rPr>
              <a:t>The realization of a Higgs Factory is eagerly awaited to discover new physics beyond the Standard Model. </a:t>
            </a:r>
          </a:p>
          <a:p>
            <a:pPr marL="5715" indent="0">
              <a:spcBef>
                <a:spcPts val="0"/>
              </a:spcBef>
              <a:buNone/>
            </a:pPr>
            <a:r>
              <a:rPr lang="en-US" altLang="ja-JP" sz="1200" b="1" dirty="0">
                <a:latin typeface="+mn-ea"/>
                <a:ea typeface="+mn-ea"/>
                <a:cs typeface="+mn-lt"/>
              </a:rPr>
              <a:t>The International Linear Collider (ILC) is one of the Higgs Factory currently being considered.</a:t>
            </a:r>
          </a:p>
          <a:p>
            <a:pPr marL="5715" indent="0">
              <a:spcBef>
                <a:spcPts val="0"/>
              </a:spcBef>
              <a:buNone/>
            </a:pPr>
            <a:endParaRPr lang="en-US" altLang="ja-JP" sz="1200" b="0" dirty="0">
              <a:latin typeface="+mn-ea"/>
              <a:ea typeface="+mn-ea"/>
              <a:cs typeface="+mn-lt"/>
            </a:endParaRPr>
          </a:p>
          <a:p>
            <a:pPr marL="5715" indent="0">
              <a:spcBef>
                <a:spcPts val="0"/>
              </a:spcBef>
              <a:buNone/>
            </a:pPr>
            <a:r>
              <a:rPr lang="en-US" altLang="ja-JP" dirty="0"/>
              <a:t>For the ILD detector, the use of a </a:t>
            </a:r>
            <a:r>
              <a:rPr lang="en-US" altLang="ja-JP" b="1" dirty="0"/>
              <a:t>Time Projection Chamber (TPC)</a:t>
            </a:r>
            <a:r>
              <a:rPr lang="en-US" altLang="ja-JP" dirty="0"/>
              <a:t> has been chosen because it provides </a:t>
            </a:r>
            <a:r>
              <a:rPr lang="en-US" altLang="ja-JP" b="1" dirty="0"/>
              <a:t>low-mass continuous tracking</a:t>
            </a:r>
            <a:r>
              <a:rPr lang="en-US" altLang="ja-JP" dirty="0"/>
              <a:t> and allows </a:t>
            </a:r>
            <a:r>
              <a:rPr lang="en-US" altLang="ja-JP" b="1" dirty="0" err="1"/>
              <a:t>dE</a:t>
            </a:r>
            <a:r>
              <a:rPr lang="en-US" altLang="ja-JP" b="1" dirty="0"/>
              <a:t>/dx measurements</a:t>
            </a:r>
            <a:r>
              <a:rPr lang="en-US" altLang="ja-JP" dirty="0"/>
              <a:t>.</a:t>
            </a:r>
            <a:endParaRPr lang="en-US" altLang="ja-JP" sz="1200" b="0" dirty="0">
              <a:latin typeface="+mn-ea"/>
              <a:ea typeface="+mn-ea"/>
              <a:cs typeface="+mn-lt"/>
            </a:endParaRPr>
          </a:p>
          <a:p>
            <a:pPr marL="5715" indent="0">
              <a:spcBef>
                <a:spcPts val="0"/>
              </a:spcBef>
              <a:buNone/>
            </a:pPr>
            <a:endParaRPr lang="en-US" altLang="ja-JP" sz="1200" b="0" dirty="0">
              <a:latin typeface="+mn-ea"/>
              <a:ea typeface="+mn-ea"/>
              <a:cs typeface="+mn-lt"/>
            </a:endParaRPr>
          </a:p>
          <a:p>
            <a:endParaRPr lang="en-US" altLang="ja-JP" dirty="0">
              <a:ea typeface="游ゴシック"/>
            </a:endParaRPr>
          </a:p>
          <a:p>
            <a:r>
              <a:rPr lang="en-US" altLang="ja-JP" dirty="0">
                <a:ea typeface="游ゴシック"/>
              </a:rPr>
              <a:t>ILC</a:t>
            </a:r>
            <a:r>
              <a:rPr lang="ja-JP" altLang="en-US" dirty="0">
                <a:ea typeface="游ゴシック"/>
              </a:rPr>
              <a:t>はヒッグスや電弱過程の精密測定を目指しています。そのため</a:t>
            </a:r>
            <a:r>
              <a:rPr lang="en-US" altLang="ja-JP" dirty="0">
                <a:ea typeface="游ゴシック"/>
              </a:rPr>
              <a:t>ILD</a:t>
            </a:r>
            <a:r>
              <a:rPr lang="ja-JP" altLang="en-US" dirty="0">
                <a:ea typeface="游ゴシック"/>
              </a:rPr>
              <a:t>検出器では非常に高精度なトラッキング性能が求められます。</a:t>
            </a:r>
            <a:endParaRPr lang="en-US" altLang="ja-JP" dirty="0">
              <a:ea typeface="游ゴシック"/>
            </a:endParaRPr>
          </a:p>
          <a:p>
            <a:r>
              <a:rPr lang="en-US" altLang="ja-JP" dirty="0">
                <a:ea typeface="游ゴシック"/>
              </a:rPr>
              <a:t>TPC</a:t>
            </a:r>
            <a:r>
              <a:rPr lang="ja-JP" altLang="en-US" dirty="0">
                <a:ea typeface="游ゴシック"/>
              </a:rPr>
              <a:t>は</a:t>
            </a:r>
            <a:r>
              <a:rPr lang="en-US" altLang="ja-JP" dirty="0">
                <a:ea typeface="游ゴシック"/>
              </a:rPr>
              <a:t>ILD</a:t>
            </a:r>
            <a:r>
              <a:rPr lang="ja-JP" altLang="en-US" dirty="0">
                <a:ea typeface="游ゴシック"/>
              </a:rPr>
              <a:t>の主要なトラッカーであり、</a:t>
            </a:r>
            <a:r>
              <a:rPr lang="en-US" altLang="ja-JP" dirty="0">
                <a:ea typeface="游ゴシック"/>
              </a:rPr>
              <a:t>1</a:t>
            </a:r>
            <a:r>
              <a:rPr lang="ja-JP" altLang="en-US" dirty="0">
                <a:ea typeface="游ゴシック"/>
              </a:rPr>
              <a:t>トラックあたり</a:t>
            </a:r>
            <a:r>
              <a:rPr lang="en-US" altLang="ja-JP" dirty="0">
                <a:ea typeface="游ゴシック"/>
              </a:rPr>
              <a:t>200</a:t>
            </a:r>
            <a:r>
              <a:rPr lang="ja-JP" altLang="en-US" dirty="0">
                <a:ea typeface="游ゴシック"/>
              </a:rPr>
              <a:t>点以上の測定点を提供し、運動量分解能と粒子識別に優れます。</a:t>
            </a:r>
            <a:endParaRPr lang="en-US" altLang="ja-JP" dirty="0">
              <a:ea typeface="游ゴシック"/>
            </a:endParaRPr>
          </a:p>
          <a:p>
            <a:r>
              <a:rPr lang="ja-JP" altLang="en-US" dirty="0">
                <a:ea typeface="游ゴシック"/>
              </a:rPr>
              <a:t>しかし、その性能はイオンバックフローやバックグラウンドイオンの影響を受ける可能性があります。</a:t>
            </a:r>
            <a:endParaRPr lang="en-US" altLang="ja-JP" dirty="0">
              <a:ea typeface="游ゴシック"/>
            </a:endParaRPr>
          </a:p>
          <a:p>
            <a:endParaRPr lang="en-US" altLang="ja-JP" dirty="0">
              <a:ea typeface="游ゴシック"/>
            </a:endParaRPr>
          </a:p>
          <a:p>
            <a:r>
              <a:rPr lang="ja-JP" altLang="en-US" dirty="0">
                <a:ea typeface="游ゴシック"/>
              </a:rPr>
              <a:t>検出器コンセプトの一つに</a:t>
            </a:r>
            <a:r>
              <a:rPr lang="en-US" altLang="ja-JP" dirty="0">
                <a:ea typeface="游ゴシック"/>
              </a:rPr>
              <a:t>ILD</a:t>
            </a:r>
            <a:r>
              <a:rPr lang="ja-JP" altLang="en-US" dirty="0">
                <a:ea typeface="游ゴシック"/>
              </a:rPr>
              <a:t>があり、その粒子飛跡決定のために</a:t>
            </a:r>
            <a:r>
              <a:rPr lang="en-US" altLang="ja-JP" dirty="0">
                <a:ea typeface="游ゴシック"/>
              </a:rPr>
              <a:t>TPC</a:t>
            </a:r>
            <a:r>
              <a:rPr lang="ja-JP" altLang="en-US" dirty="0">
                <a:ea typeface="游ゴシック"/>
              </a:rPr>
              <a:t>の使用が検討されている。</a:t>
            </a:r>
            <a:endParaRPr lang="en-US" altLang="ja-JP" dirty="0">
              <a:ea typeface="游ゴシック"/>
            </a:endParaRPr>
          </a:p>
          <a:p>
            <a:pPr algn="l"/>
            <a:r>
              <a:rPr lang="en-US" altLang="ja-JP" sz="1800" b="0" i="0" u="none" strike="noStrike" baseline="0" dirty="0">
                <a:latin typeface="CMR12"/>
              </a:rPr>
              <a:t>ILD</a:t>
            </a:r>
            <a:r>
              <a:rPr lang="ja-JP" altLang="en-US" sz="1800" b="0" i="0" u="none" strike="noStrike" baseline="0" dirty="0">
                <a:latin typeface="HiraMinProN-W3"/>
              </a:rPr>
              <a:t>は</a:t>
            </a:r>
            <a:r>
              <a:rPr lang="en-US" altLang="ja-JP" sz="1800" b="0" i="0" u="none" strike="noStrike" baseline="0" dirty="0" err="1">
                <a:latin typeface="CMR12"/>
              </a:rPr>
              <a:t>SiD</a:t>
            </a:r>
            <a:r>
              <a:rPr lang="en-US" altLang="ja-JP" sz="1800" b="0" i="0" u="none" strike="noStrike" baseline="0" dirty="0">
                <a:latin typeface="CMR12"/>
              </a:rPr>
              <a:t> </a:t>
            </a:r>
            <a:r>
              <a:rPr lang="ja-JP" altLang="en-US" sz="1800" b="0" i="0" u="none" strike="noStrike" baseline="0" dirty="0">
                <a:latin typeface="HiraMinProN-W3"/>
              </a:rPr>
              <a:t>に比べ</a:t>
            </a:r>
            <a:r>
              <a:rPr lang="en-US" altLang="ja-JP" sz="1800" b="0" i="0" u="none" strike="noStrike" baseline="0" dirty="0">
                <a:latin typeface="CMR12"/>
              </a:rPr>
              <a:t>, </a:t>
            </a:r>
            <a:r>
              <a:rPr lang="ja-JP" altLang="en-US" sz="1800" b="0" i="0" u="none" strike="noStrike" baseline="0" dirty="0">
                <a:latin typeface="HiraMinProN-W3"/>
              </a:rPr>
              <a:t>荷電粒子の運動量の精度が高い</a:t>
            </a:r>
            <a:r>
              <a:rPr lang="en-US" altLang="ja-JP" sz="1800" b="0" i="0" u="none" strike="noStrike" baseline="0" dirty="0">
                <a:latin typeface="CMR12"/>
              </a:rPr>
              <a:t>, </a:t>
            </a:r>
            <a:r>
              <a:rPr lang="ja-JP" altLang="en-US" sz="1800" b="0" i="0" u="none" strike="noStrike" baseline="0" dirty="0">
                <a:latin typeface="HiraMinProN-W3"/>
              </a:rPr>
              <a:t>クラスターが重なる確率が低い</a:t>
            </a:r>
            <a:r>
              <a:rPr lang="en-US" altLang="ja-JP" sz="1800" b="0" i="0" u="none" strike="noStrike" baseline="0" dirty="0">
                <a:latin typeface="CMR12"/>
              </a:rPr>
              <a:t>, </a:t>
            </a:r>
            <a:r>
              <a:rPr lang="ja-JP" altLang="en-US" sz="1800" b="0" i="0" u="none" strike="noStrike" baseline="0" dirty="0">
                <a:latin typeface="HiraMinProN-W3"/>
              </a:rPr>
              <a:t>ジェットの重なる確率が低いという利点がある</a:t>
            </a:r>
            <a:r>
              <a:rPr lang="ja-JP" altLang="en-US" sz="1800" b="0" i="0" u="none" strike="noStrike" baseline="0" dirty="0">
                <a:latin typeface="CMR12"/>
              </a:rPr>
              <a:t>。</a:t>
            </a:r>
            <a:endParaRPr lang="en-US" altLang="ja-JP" sz="1800" b="0" i="0" u="none" strike="noStrike" baseline="0" dirty="0">
              <a:latin typeface="CMR12"/>
            </a:endParaRPr>
          </a:p>
          <a:p>
            <a:pPr algn="l"/>
            <a:endParaRPr lang="en-US" altLang="ja-JP" dirty="0">
              <a:ea typeface="游ゴシック"/>
            </a:endParaRPr>
          </a:p>
          <a:p>
            <a:r>
              <a:rPr lang="en-US" altLang="ja-JP" dirty="0"/>
              <a:t>ILD</a:t>
            </a:r>
            <a:r>
              <a:rPr lang="ja-JP" altLang="en-US" dirty="0"/>
              <a:t>は、非常に詳細で広範囲にわたる粒子の測定を重視しています。全体的なエネルギー解像度と空間解像度のバランスを取ることを目指しており、複雑な物理現象を検出するために、複数の検出技術を統合しています。</a:t>
            </a:r>
            <a:endParaRPr lang="en-US" altLang="ja-JP" dirty="0"/>
          </a:p>
          <a:p>
            <a:r>
              <a:rPr lang="en-US" altLang="ja-JP" dirty="0"/>
              <a:t>ILD</a:t>
            </a:r>
            <a:r>
              <a:rPr lang="ja-JP" altLang="en-US" dirty="0"/>
              <a:t>は、エネルギー解像度と粒子識別能力において非常に高い性能を発揮します。カロリメトリとトラッキングを組み合わせて、複雑な粒子の衝突結果を高精度に分析できます。特に、粒子識別能力が強力で、異なる種類の粒子（電子、陽電子、ミューオン、クォークなど）の識別が得意です。</a:t>
            </a:r>
            <a:endParaRPr lang="en-US" altLang="ja-JP" dirty="0"/>
          </a:p>
          <a:p>
            <a:r>
              <a:rPr lang="ja-JP" altLang="en-US" dirty="0"/>
              <a:t>精度と粒子識別能力が非常に高く、複雑な衝突後の粒子の詳細な分析を行うため、特に複雑な物理現象や新しい物理を探る実験に適しています。</a:t>
            </a:r>
            <a:endParaRPr lang="en-US" altLang="ja-JP" dirty="0">
              <a:ea typeface="游ゴシック"/>
              <a:cs typeface="Calibri"/>
            </a:endParaRPr>
          </a:p>
        </p:txBody>
      </p:sp>
      <p:sp>
        <p:nvSpPr>
          <p:cNvPr id="4" name="スライド番号プレースホルダー 3">
            <a:extLst>
              <a:ext uri="{FF2B5EF4-FFF2-40B4-BE49-F238E27FC236}">
                <a16:creationId xmlns:a16="http://schemas.microsoft.com/office/drawing/2014/main" id="{155BAB59-EB1F-89EB-FAED-67E052B2DC92}"/>
              </a:ext>
            </a:extLst>
          </p:cNvPr>
          <p:cNvSpPr>
            <a:spLocks noGrp="1"/>
          </p:cNvSpPr>
          <p:nvPr>
            <p:ph type="sldNum" sz="quarter" idx="5"/>
          </p:nvPr>
        </p:nvSpPr>
        <p:spPr/>
        <p:txBody>
          <a:bodyPr/>
          <a:lstStyle/>
          <a:p>
            <a:fld id="{43BC26D3-4F21-49B0-BF77-76CFE0056C57}" type="slidenum">
              <a:rPr lang="en-US" smtClean="0"/>
              <a:t>2</a:t>
            </a:fld>
            <a:endParaRPr lang="en-US"/>
          </a:p>
        </p:txBody>
      </p:sp>
    </p:spTree>
    <p:extLst>
      <p:ext uri="{BB962C8B-B14F-4D97-AF65-F5344CB8AC3E}">
        <p14:creationId xmlns:p14="http://schemas.microsoft.com/office/powerpoint/2010/main" val="1669128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lang="en-US" altLang="ja-JP" dirty="0"/>
                  <a:t>(I will also skip this page) </a:t>
                </a:r>
              </a:p>
              <a:p>
                <a:r>
                  <a:rPr lang="en-US" altLang="ja-JP" dirty="0"/>
                  <a:t>The </a:t>
                </a:r>
                <a:r>
                  <a:rPr lang="en-US" altLang="ja-JP" b="1" dirty="0"/>
                  <a:t>Time Projection Chamber (TPC)</a:t>
                </a:r>
                <a:r>
                  <a:rPr lang="en-US" altLang="ja-JP" dirty="0"/>
                  <a:t> of ILD is designed to provide precise tracking over a large volume.</a:t>
                </a:r>
              </a:p>
              <a:p>
                <a:r>
                  <a:rPr lang="en-US" altLang="ja-JP" dirty="0"/>
                  <a:t>For the ILD detector, the </a:t>
                </a:r>
                <a:r>
                  <a:rPr lang="en-US" altLang="ja-JP" b="1" dirty="0"/>
                  <a:t>recoil mass measurement</a:t>
                </a:r>
                <a:r>
                  <a:rPr lang="en-US" altLang="ja-JP" dirty="0"/>
                  <a:t> in the </a:t>
                </a:r>
                <a:r>
                  <a:rPr lang="en-US" altLang="ja-JP" b="1" dirty="0"/>
                  <a:t>Higgs–</a:t>
                </a:r>
                <a:r>
                  <a:rPr lang="en-US" altLang="ja-JP" b="1" dirty="0" err="1"/>
                  <a:t>strahlung</a:t>
                </a:r>
                <a:r>
                  <a:rPr lang="en-US" altLang="ja-JP" b="1" dirty="0"/>
                  <a:t> process</a:t>
                </a:r>
                <a:r>
                  <a:rPr lang="en-US" altLang="ja-JP" dirty="0"/>
                  <a:t> requires a </a:t>
                </a:r>
                <a:r>
                  <a:rPr lang="en-US" altLang="ja-JP" b="1" dirty="0"/>
                  <a:t>momentum resolution</a:t>
                </a:r>
                <a:r>
                  <a:rPr lang="en-US" altLang="ja-JP" dirty="0"/>
                  <a:t> of </a:t>
                </a:r>
                <a:r>
                  <a:rPr lang="en-US" altLang="ja-JP" b="1" dirty="0"/>
                  <a:t>2 × 10⁻⁵ /GeV/c</a:t>
                </a:r>
                <a:r>
                  <a:rPr lang="en-US" altLang="ja-JP" dirty="0"/>
                  <a:t> for the full tracking system — including </a:t>
                </a:r>
                <a:r>
                  <a:rPr lang="en-US" altLang="ja-JP" b="1" dirty="0"/>
                  <a:t>the Vertex Detector, Silicon Inner Tracker, TPC, and Silicon External Tracker</a:t>
                </a:r>
                <a:r>
                  <a:rPr lang="en-US" altLang="ja-JP" dirty="0"/>
                  <a:t>.</a:t>
                </a:r>
                <a:br>
                  <a:rPr lang="en-US" altLang="ja-JP" dirty="0"/>
                </a:br>
                <a:br>
                  <a:rPr lang="en-US" altLang="ja-JP" dirty="0"/>
                </a:br>
                <a:r>
                  <a:rPr lang="en-US" altLang="ja-JP" dirty="0"/>
                  <a:t>At a magnetic field of </a:t>
                </a:r>
                <a:r>
                  <a:rPr lang="en-US" altLang="ja-JP" b="1" dirty="0"/>
                  <a:t>3.5 T</a:t>
                </a:r>
                <a:r>
                  <a:rPr lang="en-US" altLang="ja-JP" dirty="0"/>
                  <a:t>, the </a:t>
                </a:r>
                <a:r>
                  <a:rPr lang="en-US" altLang="ja-JP" b="1" dirty="0"/>
                  <a:t>momentum resolution of the TPC alone</a:t>
                </a:r>
                <a:r>
                  <a:rPr lang="en-US" altLang="ja-JP" dirty="0"/>
                  <a:t> is expected to be about </a:t>
                </a:r>
                <a:r>
                  <a:rPr lang="en-US" altLang="ja-JP" b="1" dirty="0"/>
                  <a:t>1×10⁻⁴ per GeV/c</a:t>
                </a:r>
                <a:r>
                  <a:rPr lang="en-US" altLang="ja-JP" dirty="0"/>
                  <a:t>.</a:t>
                </a:r>
                <a:br>
                  <a:rPr lang="en-US" altLang="ja-JP" dirty="0"/>
                </a:br>
                <a:r>
                  <a:rPr lang="en-US" altLang="ja-JP" dirty="0"/>
                  <a:t>This performance comes from a </a:t>
                </a:r>
                <a:r>
                  <a:rPr lang="en-US" altLang="ja-JP" b="1" dirty="0"/>
                  <a:t>point resolution of 60–100 µm</a:t>
                </a:r>
                <a:r>
                  <a:rPr lang="en-US" altLang="ja-JP" dirty="0"/>
                  <a:t> in the </a:t>
                </a:r>
                <a:r>
                  <a:rPr lang="en-US" altLang="ja-JP" b="1" dirty="0"/>
                  <a:t>r–φ plane</a:t>
                </a:r>
                <a:r>
                  <a:rPr lang="en-US" altLang="ja-JP" dirty="0"/>
                  <a:t> over the full </a:t>
                </a:r>
                <a:r>
                  <a:rPr lang="en-US" altLang="ja-JP" b="1" dirty="0"/>
                  <a:t>2.2 m drift length</a:t>
                </a:r>
                <a:r>
                  <a:rPr lang="en-US" altLang="ja-JP" dirty="0"/>
                  <a:t>.</a:t>
                </a:r>
                <a:br>
                  <a:rPr lang="en-US" altLang="ja-JP" dirty="0"/>
                </a:br>
                <a:r>
                  <a:rPr lang="en-US" altLang="ja-JP" dirty="0"/>
                  <a:t>Under these conditions, we expect a </a:t>
                </a:r>
                <a:r>
                  <a:rPr lang="en-US" altLang="ja-JP" b="1" dirty="0"/>
                  <a:t>sagitta resolution of approximately 6 µm</a:t>
                </a:r>
                <a:r>
                  <a:rPr lang="en-US" altLang="ja-JP" dirty="0"/>
                  <a:t>, which is crucial for achieving the overall ILD tracking requirement.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ヒッグス・ストラールング過程の反跳質量測定では、</a:t>
                </a:r>
                <a:r>
                  <a:rPr lang="en-US" altLang="ja-JP" dirty="0"/>
                  <a:t>VTX</a:t>
                </a:r>
                <a:r>
                  <a:rPr lang="ja-JP" altLang="en-US" dirty="0"/>
                  <a:t>・</a:t>
                </a:r>
                <a:r>
                  <a:rPr lang="en-US" altLang="ja-JP" dirty="0"/>
                  <a:t>SIT</a:t>
                </a:r>
                <a:r>
                  <a:rPr lang="ja-JP" altLang="en-US" dirty="0"/>
                  <a:t>・</a:t>
                </a:r>
                <a:r>
                  <a:rPr lang="en-US" altLang="ja-JP" dirty="0"/>
                  <a:t>TPC</a:t>
                </a:r>
                <a:r>
                  <a:rPr lang="ja-JP" altLang="en-US" dirty="0"/>
                  <a:t>・</a:t>
                </a:r>
                <a:r>
                  <a:rPr lang="en-US" altLang="ja-JP" dirty="0"/>
                  <a:t>SET</a:t>
                </a:r>
                <a:r>
                  <a:rPr lang="ja-JP" altLang="en-US" dirty="0"/>
                  <a:t>を含む全トラッキングシステムで</a:t>
                </a:r>
                <a:br>
                  <a:rPr lang="ja-JP" altLang="en-US" dirty="0"/>
                </a:br>
                <a:r>
                  <a:rPr lang="en-US" altLang="ja-JP" b="1" dirty="0"/>
                  <a:t>2×10⁻⁵ /GeV/c</a:t>
                </a:r>
                <a:r>
                  <a:rPr lang="ja-JP" altLang="en-US" dirty="0"/>
                  <a:t>の運動量分解能が求められます。</a:t>
                </a:r>
                <a:br>
                  <a:rPr lang="ja-JP" altLang="en-US" dirty="0"/>
                </a:br>
                <a:r>
                  <a:rPr lang="en-US" altLang="ja-JP" dirty="0"/>
                  <a:t>ILD</a:t>
                </a:r>
                <a:r>
                  <a:rPr lang="ja-JP" altLang="en-US" dirty="0"/>
                  <a:t>の</a:t>
                </a:r>
                <a:r>
                  <a:rPr lang="ja-JP" altLang="en-US" b="1" dirty="0"/>
                  <a:t>タイムプロジェクションチェンバー（</a:t>
                </a:r>
                <a:r>
                  <a:rPr lang="en-US" altLang="ja-JP" b="1" dirty="0"/>
                  <a:t>TPC</a:t>
                </a:r>
                <a:r>
                  <a:rPr lang="ja-JP" altLang="en-US" b="1" dirty="0"/>
                  <a:t>）は、広い体積で高精度なトラッキングを提供するよう設計されています。</a:t>
                </a:r>
                <a:br>
                  <a:rPr lang="ja-JP" altLang="en-US" b="1" dirty="0"/>
                </a:br>
                <a:r>
                  <a:rPr lang="en-US" altLang="ja-JP" b="1" dirty="0"/>
                  <a:t>3.5</a:t>
                </a:r>
                <a:r>
                  <a:rPr lang="ja-JP" altLang="en-US" b="1" dirty="0"/>
                  <a:t>テスラの磁場下では、</a:t>
                </a:r>
                <a:r>
                  <a:rPr lang="en-US" altLang="ja-JP" b="1" dirty="0"/>
                  <a:t>TPC</a:t>
                </a:r>
                <a:r>
                  <a:rPr lang="ja-JP" altLang="en-US" b="1" dirty="0"/>
                  <a:t>単体でおよそ</a:t>
                </a:r>
                <a:r>
                  <a:rPr lang="en-US" altLang="ja-JP" b="1" dirty="0"/>
                  <a:t>1×10⁻⁴ /GeV/c</a:t>
                </a:r>
                <a:r>
                  <a:rPr lang="ja-JP" altLang="en-US" dirty="0"/>
                  <a:t>の運動量分解能が期待されます。</a:t>
                </a:r>
                <a:br>
                  <a:rPr lang="ja-JP" altLang="en-US" dirty="0"/>
                </a:br>
                <a:r>
                  <a:rPr lang="ja-JP" altLang="en-US" dirty="0"/>
                  <a:t>これは、</a:t>
                </a:r>
                <a:r>
                  <a:rPr lang="en-US" altLang="ja-JP" dirty="0"/>
                  <a:t>1</a:t>
                </a:r>
                <a:r>
                  <a:rPr lang="ja-JP" altLang="en-US" dirty="0"/>
                  <a:t>トラックあたり</a:t>
                </a:r>
                <a:r>
                  <a:rPr lang="ja-JP" altLang="en-US" b="1" dirty="0"/>
                  <a:t>約</a:t>
                </a:r>
                <a:r>
                  <a:rPr lang="en-US" altLang="ja-JP" b="1" dirty="0"/>
                  <a:t>220</a:t>
                </a:r>
                <a:r>
                  <a:rPr lang="ja-JP" altLang="en-US" b="1" dirty="0"/>
                  <a:t>点の測定点</a:t>
                </a:r>
                <a:r>
                  <a:rPr lang="ja-JP" altLang="en-US" dirty="0"/>
                  <a:t>と、全ドリフト長（</a:t>
                </a:r>
                <a:r>
                  <a:rPr lang="en-US" altLang="ja-JP" b="1" dirty="0"/>
                  <a:t>2.2 m</a:t>
                </a:r>
                <a:r>
                  <a:rPr lang="ja-JP" altLang="en-US" dirty="0"/>
                  <a:t>）にわたって</a:t>
                </a:r>
                <a:r>
                  <a:rPr lang="en-US" altLang="ja-JP" b="1" dirty="0"/>
                  <a:t>r–φ</a:t>
                </a:r>
                <a:r>
                  <a:rPr lang="ja-JP" altLang="en-US" b="1" dirty="0"/>
                  <a:t>平面で</a:t>
                </a:r>
                <a:r>
                  <a:rPr lang="en-US" altLang="ja-JP" b="1" dirty="0"/>
                  <a:t>60〜100 µm</a:t>
                </a:r>
                <a:r>
                  <a:rPr lang="ja-JP" altLang="en-US" dirty="0"/>
                  <a:t>の位置分解能を達成できる設計によるものです。</a:t>
                </a:r>
                <a:br>
                  <a:rPr lang="ja-JP" altLang="en-US" dirty="0"/>
                </a:br>
                <a:r>
                  <a:rPr lang="ja-JP" altLang="en-US" dirty="0"/>
                  <a:t>これらの条件のもとで、</a:t>
                </a:r>
                <a:r>
                  <a:rPr lang="ja-JP" altLang="en-US" b="1" dirty="0"/>
                  <a:t>約</a:t>
                </a:r>
                <a:r>
                  <a:rPr lang="en-US" altLang="ja-JP" b="1" dirty="0"/>
                  <a:t>6 µm</a:t>
                </a:r>
                <a:r>
                  <a:rPr lang="ja-JP" altLang="en-US" b="1" dirty="0"/>
                  <a:t>のサジッタ分解能</a:t>
                </a:r>
                <a:r>
                  <a:rPr lang="ja-JP" altLang="en-US" dirty="0"/>
                  <a:t>が見込まれ、この精度が</a:t>
                </a:r>
                <a:r>
                  <a:rPr lang="en-US" altLang="ja-JP" dirty="0"/>
                  <a:t>ILD</a:t>
                </a:r>
                <a:r>
                  <a:rPr lang="ja-JP" altLang="en-US" dirty="0"/>
                  <a:t>の要求を満たすために重要です。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TPC</a:t>
                </a:r>
                <a:r>
                  <a:rPr lang="ja-JP" altLang="en-US" dirty="0"/>
                  <a:t>は</a:t>
                </a:r>
                <a:endParaRPr lang="en-US" altLang="ja-JP" dirty="0"/>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Ionized electrons generated by the reaction between the generated charged particles and gas molecules drift along the electric field in the anode direction (Z direction).</a:t>
                </a:r>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They are amplified by the GEM and the charge signal is detected at the readout electrode.</a:t>
                </a:r>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From the position and time of arrival at the readout electrode, the three-dimensional coordinates of the generation of ionized electrons are determined.</a:t>
                </a:r>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The track of the charged particle is reconstructed and its momentum is measured.</a:t>
                </a:r>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JPS:TPC</a:t>
                </a:r>
                <a:r>
                  <a:rPr lang="ja-JP" altLang="en-US" dirty="0"/>
                  <a:t>の動作原理よりもパラメータを話す</a:t>
                </a:r>
                <a:r>
                  <a:rPr lang="en-US" altLang="ja-JP" dirty="0"/>
                  <a:t>(</a:t>
                </a:r>
                <a:r>
                  <a:rPr lang="ja-JP" altLang="en-US" dirty="0"/>
                  <a:t>測定精度の決め方など？</a:t>
                </a:r>
                <a:r>
                  <a:rPr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モジュールでセットになっている右の図直す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：衝突により発生した荷電粒子がガス分子とぶつかり電離電子を発生させ、その電離電子が電場に沿って</a:t>
                </a:r>
                <a:r>
                  <a:rPr lang="en-US" altLang="ja-JP" dirty="0"/>
                  <a:t>Z</a:t>
                </a:r>
                <a:r>
                  <a:rPr lang="ja-JP" altLang="en-US" dirty="0"/>
                  <a:t>方向にドリフトし読み出しパッドで検出する。読み出しパッドに到達した位置と時間から、電離電子が発生した</a:t>
                </a:r>
                <a:r>
                  <a:rPr lang="en-US" altLang="ja-JP" dirty="0"/>
                  <a:t>3</a:t>
                </a:r>
                <a:r>
                  <a:rPr lang="ja-JP" altLang="en-US" dirty="0"/>
                  <a:t>次元座標が決定される。また、読み出した粒子の電荷量からエネルギー損失</a:t>
                </a:r>
                <a:r>
                  <a:rPr lang="en-US" altLang="ja-JP" dirty="0" err="1"/>
                  <a:t>dE</a:t>
                </a:r>
                <a:r>
                  <a:rPr lang="en-US" altLang="ja-JP" dirty="0"/>
                  <a:t>/dx</a:t>
                </a:r>
                <a:r>
                  <a:rPr lang="ja-JP" altLang="en-US" dirty="0"/>
                  <a:t>が計算され、粒子を識別する。</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電離電子より得られる電荷信号は小さいので、読み出しパッドに到達する前に信号を増幅する必要がある。</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その際必要となるのが</a:t>
                </a:r>
                <a:r>
                  <a:rPr lang="en-US" altLang="ja-JP" dirty="0"/>
                  <a:t>GEM</a:t>
                </a:r>
                <a:r>
                  <a:rPr lang="ja-JP" altLang="en-US" dirty="0"/>
                  <a:t>とゲートと呼ばれる装置である。</a:t>
                </a:r>
                <a:endParaRPr lang="en-US" altLang="ja-JP" dirty="0"/>
              </a:p>
              <a:p>
                <a:endParaRPr kumimoji="1" lang="ja-JP" altLang="en-US" dirty="0"/>
              </a:p>
            </p:txBody>
          </p:sp>
        </mc:Choice>
        <mc:Fallback xmlns="">
          <p:sp>
            <p:nvSpPr>
              <p:cNvPr id="3" name="ノート プレースホルダー 2"/>
              <p:cNvSpPr>
                <a:spLocks noGrp="1"/>
              </p:cNvSpPr>
              <p:nvPr>
                <p:ph type="body" idx="1"/>
              </p:nvPr>
            </p:nvSpPr>
            <p:spPr/>
            <p:txBody>
              <a:bodyPr/>
              <a:lstStyle/>
              <a:p>
                <a:r>
                  <a:rPr lang="en-US" altLang="ja-JP" dirty="0"/>
                  <a:t>The Time Projection Chamber of ILD is designed to provide high-precision tracking.</a:t>
                </a:r>
                <a:br>
                  <a:rPr lang="en-US" altLang="ja-JP" dirty="0"/>
                </a:br>
                <a:r>
                  <a:rPr lang="en-US" altLang="ja-JP" dirty="0"/>
                  <a:t>It requires a spatial resolution of better than one hundred micrometers in the </a:t>
                </a:r>
                <a:r>
                  <a:rPr kumimoji="1" lang="ja-JP" altLang="en-US" sz="1200" i="0" kern="1200">
                    <a:solidFill>
                      <a:schemeClr val="tx1"/>
                    </a:solidFill>
                    <a:latin typeface="+mn-lt"/>
                    <a:ea typeface="+mn-ea"/>
                    <a:cs typeface="+mn-cs"/>
                  </a:rPr>
                  <a:t>𝑟𝜙</a:t>
                </a:r>
                <a:r>
                  <a:rPr lang="en-US" altLang="ja-JP" dirty="0"/>
                  <a:t>direction.</a:t>
                </a:r>
                <a:br>
                  <a:rPr lang="en-US" altLang="ja-JP" dirty="0"/>
                </a:br>
                <a:r>
                  <a:rPr lang="en-US" altLang="ja-JP" dirty="0"/>
                  <a:t>To achieve that, we must minimize distortions caused by space charge.</a:t>
                </a:r>
                <a:br>
                  <a:rPr lang="en-US" altLang="ja-JP" dirty="0"/>
                </a:br>
                <a:r>
                  <a:rPr lang="en-US" altLang="ja-JP" dirty="0"/>
                  <a:t>Therefore, understanding the source and behavior of background ions is crucial for stable operation.</a:t>
                </a:r>
              </a:p>
              <a:p>
                <a:br>
                  <a:rPr lang="ja-JP" altLang="en-US" dirty="0"/>
                </a:br>
                <a:r>
                  <a:rPr lang="en-US" altLang="ja-JP" dirty="0"/>
                  <a:t>ILD</a:t>
                </a:r>
                <a:r>
                  <a:rPr lang="ja-JP" altLang="en-US" dirty="0"/>
                  <a:t>の</a:t>
                </a:r>
                <a:r>
                  <a:rPr lang="en-US" altLang="ja-JP" dirty="0"/>
                  <a:t>TPC</a:t>
                </a:r>
                <a:r>
                  <a:rPr lang="ja-JP" altLang="en-US" dirty="0"/>
                  <a:t>は高精度トラッキングを目的としており、</a:t>
                </a:r>
                <a:r>
                  <a:rPr kumimoji="1" lang="ja-JP" altLang="en-US" sz="1200" i="0" kern="1200">
                    <a:solidFill>
                      <a:schemeClr val="tx1"/>
                    </a:solidFill>
                    <a:latin typeface="+mn-lt"/>
                    <a:ea typeface="+mn-ea"/>
                    <a:cs typeface="+mn-cs"/>
                  </a:rPr>
                  <a:t>𝑟𝜙</a:t>
                </a:r>
                <a:r>
                  <a:rPr lang="ja-JP" altLang="en-US" dirty="0"/>
                  <a:t>方向で</a:t>
                </a:r>
                <a:r>
                  <a:rPr lang="en-US" altLang="ja-JP" dirty="0"/>
                  <a:t>100</a:t>
                </a:r>
                <a:r>
                  <a:rPr lang="el-GR" altLang="ja-JP" dirty="0"/>
                  <a:t>μ</a:t>
                </a:r>
                <a:r>
                  <a:rPr lang="en-US" altLang="ja-JP" dirty="0"/>
                  <a:t>m</a:t>
                </a:r>
                <a:r>
                  <a:rPr lang="ja-JP" altLang="en-US" dirty="0"/>
                  <a:t>以下の位置分解能が求められます。</a:t>
                </a:r>
                <a:br>
                  <a:rPr lang="ja-JP" altLang="en-US" dirty="0"/>
                </a:br>
                <a:r>
                  <a:rPr lang="ja-JP" altLang="en-US" dirty="0"/>
                  <a:t>その性能を保つためには、空間電荷による歪みを最小限に抑える必要があります。</a:t>
                </a:r>
                <a:br>
                  <a:rPr lang="ja-JP" altLang="en-US" dirty="0"/>
                </a:br>
                <a:r>
                  <a:rPr lang="ja-JP" altLang="en-US" dirty="0"/>
                  <a:t>したがって、イオンバックグラウンドの起源とその振る舞いを理解することが非常に重要です。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TPC</a:t>
                </a:r>
                <a:r>
                  <a:rPr lang="ja-JP" altLang="en-US" dirty="0"/>
                  <a:t>は</a:t>
                </a:r>
                <a:endParaRPr lang="en-US" altLang="ja-JP" dirty="0"/>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Ionized electrons generated by the reaction between the generated charged particles and gas molecules drift along the electric field in the anode direction (Z direction).</a:t>
                </a:r>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They are amplified by the GEM and the charge signal is detected at the readout electrode.</a:t>
                </a:r>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From the position and time of arrival at the readout electrode, the three-dimensional coordinates of the generation of ionized electrons are determined.</a:t>
                </a:r>
              </a:p>
              <a:p>
                <a:pPr marL="514350" indent="-514350">
                  <a:buFont typeface="+mj-lt"/>
                  <a:buAutoNum type="arabicPeriod"/>
                </a:pPr>
                <a:r>
                  <a:rPr lang="en-US" altLang="ja-JP" sz="1200" dirty="0">
                    <a:latin typeface="ＭＳ Ｐゴシック" panose="020B0600070205080204" pitchFamily="50" charset="-128"/>
                    <a:ea typeface="ＭＳ Ｐゴシック" panose="020B0600070205080204" pitchFamily="50" charset="-128"/>
                  </a:rPr>
                  <a:t>The track of the charged particle is reconstructed and its momentum is measured.</a:t>
                </a:r>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JPS:TPC</a:t>
                </a:r>
                <a:r>
                  <a:rPr lang="ja-JP" altLang="en-US" dirty="0"/>
                  <a:t>の動作原理よりもパラメータを話す</a:t>
                </a:r>
                <a:r>
                  <a:rPr lang="en-US" altLang="ja-JP" dirty="0"/>
                  <a:t>(</a:t>
                </a:r>
                <a:r>
                  <a:rPr lang="ja-JP" altLang="en-US" dirty="0"/>
                  <a:t>測定精度の決め方など？</a:t>
                </a:r>
                <a:r>
                  <a:rPr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モジュールでセットになっている右の図直す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：衝突により発生した荷電粒子がガス分子とぶつかり電離電子を発生させ、その電離電子が電場に沿って</a:t>
                </a:r>
                <a:r>
                  <a:rPr lang="en-US" altLang="ja-JP" dirty="0"/>
                  <a:t>Z</a:t>
                </a:r>
                <a:r>
                  <a:rPr lang="ja-JP" altLang="en-US" dirty="0"/>
                  <a:t>方向にドリフトし読み出しパッドで検出する。読み出しパッドに到達した位置と時間から、電離電子が発生した</a:t>
                </a:r>
                <a:r>
                  <a:rPr lang="en-US" altLang="ja-JP" dirty="0"/>
                  <a:t>3</a:t>
                </a:r>
                <a:r>
                  <a:rPr lang="ja-JP" altLang="en-US" dirty="0"/>
                  <a:t>次元座標が決定される。また、読み出した粒子の電荷量からエネルギー損失</a:t>
                </a:r>
                <a:r>
                  <a:rPr lang="en-US" altLang="ja-JP" dirty="0" err="1"/>
                  <a:t>dE</a:t>
                </a:r>
                <a:r>
                  <a:rPr lang="en-US" altLang="ja-JP" dirty="0"/>
                  <a:t>/dx</a:t>
                </a:r>
                <a:r>
                  <a:rPr lang="ja-JP" altLang="en-US" dirty="0"/>
                  <a:t>が計算され、粒子を識別する。</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電離電子より得られる電荷信号は小さいので、読み出しパッドに到達する前に信号を増幅する必要がある。</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その際必要となるのが</a:t>
                </a:r>
                <a:r>
                  <a:rPr lang="en-US" altLang="ja-JP" dirty="0"/>
                  <a:t>GEM</a:t>
                </a:r>
                <a:r>
                  <a:rPr lang="ja-JP" altLang="en-US" dirty="0"/>
                  <a:t>とゲートと呼ばれる装置である。</a:t>
                </a:r>
                <a:endParaRPr lang="en-US" altLang="ja-JP" dirty="0"/>
              </a:p>
              <a:p>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3</a:t>
            </a:fld>
            <a:endParaRPr kumimoji="1" lang="ja-JP" altLang="en-US"/>
          </a:p>
        </p:txBody>
      </p:sp>
    </p:spTree>
    <p:extLst>
      <p:ext uri="{BB962C8B-B14F-4D97-AF65-F5344CB8AC3E}">
        <p14:creationId xmlns:p14="http://schemas.microsoft.com/office/powerpoint/2010/main" val="1756886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09393D-393C-9949-6C6E-B1E3F532B9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97439CE-2092-4D65-D753-9E21EB4A377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93C0C9A-982E-0E97-010A-919F5EBE789B}"/>
              </a:ext>
            </a:extLst>
          </p:cNvPr>
          <p:cNvSpPr>
            <a:spLocks noGrp="1"/>
          </p:cNvSpPr>
          <p:nvPr>
            <p:ph type="body" idx="1"/>
          </p:nvPr>
        </p:nvSpPr>
        <p:spPr/>
        <p:txBody>
          <a:bodyPr/>
          <a:lstStyle/>
          <a:p>
            <a:r>
              <a:rPr lang="en-US" altLang="ja-JP" dirty="0"/>
              <a:t>In the TPC, several background sources can affect the detector performance, and one of the most important among them is </a:t>
            </a:r>
            <a:r>
              <a:rPr lang="en-US" altLang="ja-JP" b="1" dirty="0" err="1"/>
              <a:t>Beamstrahlung</a:t>
            </a:r>
            <a:r>
              <a:rPr lang="en-US" altLang="ja-JP" dirty="0"/>
              <a:t>.</a:t>
            </a:r>
          </a:p>
          <a:p>
            <a:r>
              <a:rPr lang="en-US" altLang="ja-JP" dirty="0"/>
              <a:t>At the ILC, the strong electromagnetic fields at the interaction point cause the beam electrons and positrons to emit radiation</a:t>
            </a:r>
            <a:r>
              <a:rPr lang="en-US" altLang="ja-JP" b="1" dirty="0"/>
              <a:t> photons</a:t>
            </a:r>
            <a:r>
              <a:rPr lang="en-US" altLang="ja-JP" dirty="0"/>
              <a:t>.</a:t>
            </a:r>
          </a:p>
          <a:p>
            <a:r>
              <a:rPr lang="en-US" altLang="ja-JP" dirty="0"/>
              <a:t>These photons can then convert into low Pt </a:t>
            </a:r>
            <a:r>
              <a:rPr lang="en-US" altLang="ja-JP" b="1" dirty="0"/>
              <a:t>electron–positron pairs</a:t>
            </a:r>
            <a:r>
              <a:rPr lang="en-US" altLang="ja-JP" dirty="0"/>
              <a:t>, and hits material MDI to turn create e-e+ in the detector gas.</a:t>
            </a:r>
          </a:p>
          <a:p>
            <a:endParaRPr lang="en-US" altLang="ja-JP" dirty="0"/>
          </a:p>
          <a:p>
            <a:r>
              <a:rPr lang="en-US" altLang="ja-JP" dirty="0"/>
              <a:t>The left figure shows how ions are generated inside the TPC.</a:t>
            </a:r>
            <a:br>
              <a:rPr lang="en-US" altLang="ja-JP" dirty="0"/>
            </a:br>
            <a:r>
              <a:rPr lang="en-US" altLang="ja-JP" dirty="0"/>
              <a:t>The ions produced inside the TPC are referred to as </a:t>
            </a:r>
            <a:r>
              <a:rPr lang="en-US" altLang="ja-JP" i="1" dirty="0"/>
              <a:t>primary ions</a:t>
            </a:r>
            <a:r>
              <a:rPr lang="en-US" altLang="ja-JP" dirty="0"/>
              <a:t>, and ions created during signal amplification in the GEM are called </a:t>
            </a:r>
            <a:r>
              <a:rPr lang="en-US" altLang="ja-JP" i="1" dirty="0"/>
              <a:t>secondary ions</a:t>
            </a:r>
            <a:r>
              <a:rPr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1" dirty="0"/>
              <a:t>we assume ion drift speed is 5×10</a:t>
            </a:r>
            <a:r>
              <a:rPr lang="en-US" altLang="ja-JP" sz="1200" b="1" baseline="30000" dirty="0"/>
              <a:t>3</a:t>
            </a:r>
            <a:r>
              <a:rPr lang="en-US" altLang="ja-JP" sz="1200" b="1" dirty="0"/>
              <a:t> mm/s.</a:t>
            </a:r>
            <a:br>
              <a:rPr lang="en-US" altLang="ja-JP" dirty="0"/>
            </a:br>
            <a:r>
              <a:rPr lang="en-US" altLang="ja-JP" dirty="0"/>
              <a:t>Since ions drift much more slowly than electrons, up to three trains of ions can remain in the TPC. </a:t>
            </a:r>
          </a:p>
          <a:p>
            <a:r>
              <a:rPr lang="en-US" altLang="ja-JP" dirty="0"/>
              <a:t>These ions distort the electric field and can shift the arrival positions of drift electrons.</a:t>
            </a:r>
            <a:br>
              <a:rPr lang="en-US" altLang="ja-JP" dirty="0"/>
            </a:br>
            <a:r>
              <a:rPr lang="en-US" altLang="ja-JP" b="1" dirty="0"/>
              <a:t>Distortions in Delta r-phi, which affect the sagitta measurement, are caused by the radial E-field component (Er) due to the </a:t>
            </a:r>
            <a:r>
              <a:rPr lang="en-US" altLang="ja-JP" b="1" dirty="0" err="1"/>
              <a:t>ExB</a:t>
            </a:r>
            <a:r>
              <a:rPr lang="en-US" altLang="ja-JP" b="1" dirty="0"/>
              <a:t> effect.</a:t>
            </a:r>
          </a:p>
          <a:p>
            <a:r>
              <a:rPr lang="en-US" altLang="ja-JP" dirty="0"/>
              <a:t>As for the secondary ions produced in the GEM, they are considered to be </a:t>
            </a:r>
            <a:r>
              <a:rPr lang="en-US" altLang="ja-JP" b="1" dirty="0"/>
              <a:t>controlled by the gating device</a:t>
            </a:r>
            <a:r>
              <a:rPr lang="en-US" altLang="ja-JP" dirty="0"/>
              <a:t> in the ILC operation,</a:t>
            </a:r>
          </a:p>
          <a:p>
            <a:r>
              <a:rPr lang="en-US" altLang="ja-JP" dirty="0"/>
              <a:t>In this study, we focus on the effect of </a:t>
            </a:r>
            <a:r>
              <a:rPr lang="en-US" altLang="ja-JP" i="1" dirty="0"/>
              <a:t>primary ions</a:t>
            </a:r>
            <a:r>
              <a:rPr lang="en-US" altLang="ja-JP" dirty="0"/>
              <a:t>, assuming that </a:t>
            </a:r>
            <a:r>
              <a:rPr lang="en-US" altLang="ja-JP" i="1" dirty="0"/>
              <a:t>secondary ions</a:t>
            </a:r>
            <a:r>
              <a:rPr lang="en-US" altLang="ja-JP" dirty="0"/>
              <a:t> in the ILC can be controlled by the gating device.</a:t>
            </a:r>
          </a:p>
          <a:p>
            <a:endParaRPr lang="en-US" altLang="ja-JP" dirty="0"/>
          </a:p>
          <a:p>
            <a:r>
              <a:rPr lang="en-US" altLang="ja-JP" dirty="0"/>
              <a:t>TPC</a:t>
            </a:r>
            <a:r>
              <a:rPr lang="ja-JP" altLang="en-US" dirty="0"/>
              <a:t>においていくつかバックグラウンド要因が発生しますが、主要な一つが</a:t>
            </a:r>
            <a:r>
              <a:rPr lang="en-US" altLang="ja-JP" dirty="0" err="1"/>
              <a:t>Beamstrahlung</a:t>
            </a:r>
            <a:r>
              <a:rPr lang="ja-JP" altLang="en-US" dirty="0"/>
              <a:t>です。</a:t>
            </a:r>
            <a:br>
              <a:rPr lang="ja-JP" altLang="en-US" dirty="0"/>
            </a:br>
            <a:r>
              <a:rPr lang="en-US" altLang="ja-JP" dirty="0"/>
              <a:t>ILC</a:t>
            </a:r>
            <a:r>
              <a:rPr lang="ja-JP" altLang="en-US" dirty="0"/>
              <a:t>では衝突点の強い電磁場により電子・陽電子が高エネルギー光子を放出します。それらの光子が電子・陽電子対を検出器ガス中で発生させます。</a:t>
            </a:r>
            <a:endParaRPr lang="en-US" altLang="ja-JP" dirty="0"/>
          </a:p>
          <a:p>
            <a:r>
              <a:rPr lang="ja-JP" altLang="en-US" dirty="0"/>
              <a:t>左の図は</a:t>
            </a:r>
            <a:r>
              <a:rPr lang="en-US" altLang="ja-JP" dirty="0"/>
              <a:t>TPC</a:t>
            </a:r>
            <a:r>
              <a:rPr lang="ja-JP" altLang="en-US" dirty="0"/>
              <a:t>内でイオンが発生する様子です。</a:t>
            </a:r>
            <a:endParaRPr lang="en-US" altLang="ja-JP" dirty="0"/>
          </a:p>
          <a:p>
            <a:r>
              <a:rPr lang="en-US" altLang="ja-JP" dirty="0"/>
              <a:t>TPC</a:t>
            </a:r>
            <a:r>
              <a:rPr lang="ja-JP" altLang="en-US" dirty="0"/>
              <a:t>内で発生したイオンを一次イオン、</a:t>
            </a:r>
            <a:r>
              <a:rPr lang="en-US" altLang="ja-JP" dirty="0"/>
              <a:t>GEM</a:t>
            </a:r>
            <a:r>
              <a:rPr lang="ja-JP" altLang="en-US" dirty="0"/>
              <a:t>で信号増幅された際にできるイオンを二次イオンと呼びます。イオンのドリフト速度は電子に比べて遅く、</a:t>
            </a:r>
            <a:r>
              <a:rPr lang="en-US" altLang="ja-JP" dirty="0"/>
              <a:t>TPC</a:t>
            </a:r>
            <a:r>
              <a:rPr lang="ja-JP" altLang="en-US" dirty="0"/>
              <a:t>内に最大</a:t>
            </a:r>
            <a:r>
              <a:rPr lang="en-US" altLang="ja-JP" dirty="0"/>
              <a:t>3train</a:t>
            </a:r>
            <a:r>
              <a:rPr lang="ja-JP" altLang="en-US" dirty="0"/>
              <a:t>分のイオンが残ります。これらのイオンは電場を歪め、電離電子の到達位置をずらす可能性があります。</a:t>
            </a:r>
            <a:endParaRPr lang="en-US" altLang="ja-JP" dirty="0"/>
          </a:p>
          <a:p>
            <a:r>
              <a:rPr lang="ja-JP" altLang="en-US" dirty="0"/>
              <a:t>磁場に垂直な方向の電場から受ける</a:t>
            </a:r>
            <a:r>
              <a:rPr lang="en-US" altLang="ja-JP" dirty="0"/>
              <a:t>E×B</a:t>
            </a:r>
            <a:r>
              <a:rPr lang="ja-JP" altLang="en-US" dirty="0"/>
              <a:t>効果のみが読み出し面上の位置への影響があるため、</a:t>
            </a:r>
            <a:r>
              <a:rPr lang="en-US" altLang="ja-JP" dirty="0"/>
              <a:t>r</a:t>
            </a:r>
            <a:r>
              <a:rPr lang="ja-JP" altLang="en-US" dirty="0"/>
              <a:t>方向の電場歪みを考えます。</a:t>
            </a:r>
            <a:endParaRPr lang="en-US" altLang="ja-JP" dirty="0"/>
          </a:p>
          <a:p>
            <a:endParaRPr lang="en-US" altLang="ja-JP" dirty="0"/>
          </a:p>
          <a:p>
            <a:r>
              <a:rPr lang="en-US" altLang="ja-JP" dirty="0"/>
              <a:t>ILC</a:t>
            </a:r>
            <a:r>
              <a:rPr lang="ja-JP" altLang="en-US" dirty="0"/>
              <a:t>における２次イオンについては</a:t>
            </a:r>
            <a:r>
              <a:rPr lang="en-US" altLang="ja-JP" dirty="0"/>
              <a:t>Gate</a:t>
            </a:r>
            <a:r>
              <a:rPr lang="ja-JP" altLang="en-US" dirty="0"/>
              <a:t>装置によって制御できるとみなし、今回は一次イオンの影響に着目しました。</a:t>
            </a:r>
            <a:br>
              <a:rPr lang="ja-JP" altLang="en-US" dirty="0"/>
            </a:br>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r>
              <a:rPr kumimoji="1" lang="en-US" altLang="ja-JP" dirty="0" err="1"/>
              <a:t>Beamstaugle</a:t>
            </a:r>
            <a:endParaRPr kumimoji="1" lang="en-US" altLang="ja-JP" dirty="0"/>
          </a:p>
          <a:p>
            <a:r>
              <a:rPr kumimoji="1" lang="ja-JP" altLang="en-US" dirty="0"/>
              <a:t>ビーム放射光子は、強く集束した接近するバンチの電磁場との相互作用で </a:t>
            </a:r>
            <a:r>
              <a:rPr kumimoji="1" lang="en-US" altLang="ja-JP" dirty="0"/>
              <a:t>ILC </a:t>
            </a:r>
            <a:r>
              <a:rPr kumimoji="1" lang="ja-JP" altLang="en-US" dirty="0"/>
              <a:t>ビーム粒子から放射されます。これらの光子は、広いエネルギースペクトルを持つ </a:t>
            </a:r>
            <a:r>
              <a:rPr kumimoji="1" lang="en-US" altLang="ja-JP" dirty="0"/>
              <a:t>e + e- </a:t>
            </a:r>
            <a:r>
              <a:rPr kumimoji="1" lang="ja-JP" altLang="en-US" dirty="0"/>
              <a:t>ペアに変換できます。低エネルギー粒子対のほとんどはソレノイド磁場によって </a:t>
            </a:r>
            <a:r>
              <a:rPr kumimoji="1" lang="en-US" altLang="ja-JP" dirty="0"/>
              <a:t>Z </a:t>
            </a:r>
            <a:r>
              <a:rPr kumimoji="1" lang="ja-JP" altLang="en-US" dirty="0"/>
              <a:t>軸近くに閉じ込められていますが、衝突ビーム間の交差角のため、かなりの割合が入射ビームパイプと出射ビームパイプの近くにある非常に前方の検出器に当たります。中央の検出器も、</a:t>
            </a:r>
            <a:r>
              <a:rPr kumimoji="1" lang="en-US" altLang="ja-JP" dirty="0"/>
              <a:t>e + e- </a:t>
            </a:r>
            <a:r>
              <a:rPr kumimoji="1" lang="ja-JP" altLang="en-US" dirty="0"/>
              <a:t>粒子対によって直接的に、また前方の検出器からの低エネルギー粒子の後方散乱によって間接的に影響を受けます。これらの影響を軽減するために、メインのソレノイド磁場に小さな双極子場を追加することが提案されました。このいわゆる「反 </a:t>
            </a:r>
            <a:r>
              <a:rPr kumimoji="1" lang="en-US" altLang="ja-JP" dirty="0"/>
              <a:t>DID</a:t>
            </a:r>
            <a:r>
              <a:rPr kumimoji="1" lang="ja-JP" altLang="en-US" dirty="0"/>
              <a:t>」磁場を調整して、</a:t>
            </a:r>
            <a:r>
              <a:rPr kumimoji="1" lang="en-US" altLang="ja-JP" dirty="0"/>
              <a:t>e + e- </a:t>
            </a:r>
            <a:r>
              <a:rPr kumimoji="1" lang="ja-JP" altLang="en-US" dirty="0"/>
              <a:t>粒子の大部分を出射ビームパイプに導くことができます。これらの影響を軽減するために、メインのソレノイド磁場に小さな双極子場を追加することが提案されました。このいわゆる「反 </a:t>
            </a:r>
            <a:r>
              <a:rPr kumimoji="1" lang="en-US" altLang="ja-JP" dirty="0"/>
              <a:t>DID</a:t>
            </a:r>
            <a:r>
              <a:rPr kumimoji="1" lang="ja-JP" altLang="en-US" dirty="0"/>
              <a:t>」磁場を調整して、</a:t>
            </a:r>
            <a:r>
              <a:rPr kumimoji="1" lang="en-US" altLang="ja-JP" dirty="0"/>
              <a:t>e + e- </a:t>
            </a:r>
            <a:r>
              <a:rPr kumimoji="1" lang="ja-JP" altLang="en-US" dirty="0"/>
              <a:t>粒子の大部分を出射ビームパイプに導くことができます。これらの影響は、最新の </a:t>
            </a:r>
            <a:r>
              <a:rPr kumimoji="1" lang="en-US" altLang="ja-JP" dirty="0"/>
              <a:t>250 GeV ILC </a:t>
            </a:r>
            <a:r>
              <a:rPr kumimoji="1" lang="ja-JP" altLang="en-US" dirty="0"/>
              <a:t>条件 </a:t>
            </a:r>
            <a:r>
              <a:rPr kumimoji="1" lang="en-US" altLang="ja-JP" dirty="0"/>
              <a:t>(ILC250</a:t>
            </a:r>
            <a:r>
              <a:rPr kumimoji="1" lang="ja-JP" altLang="en-US" dirty="0"/>
              <a:t>、セクション </a:t>
            </a:r>
            <a:r>
              <a:rPr kumimoji="1" lang="en-US" altLang="ja-JP" dirty="0"/>
              <a:t>3 </a:t>
            </a:r>
            <a:r>
              <a:rPr kumimoji="1" lang="ja-JP" altLang="en-US" dirty="0"/>
              <a:t>を参照</a:t>
            </a:r>
            <a:r>
              <a:rPr kumimoji="1" lang="en-US" altLang="ja-JP" dirty="0"/>
              <a:t>) </a:t>
            </a:r>
            <a:r>
              <a:rPr kumimoji="1" lang="ja-JP" altLang="en-US" dirty="0"/>
              <a:t>について、ビーム放射粒子生成と </a:t>
            </a:r>
            <a:r>
              <a:rPr kumimoji="1" lang="en-US" altLang="ja-JP" dirty="0"/>
              <a:t>ILD </a:t>
            </a:r>
            <a:r>
              <a:rPr kumimoji="1" lang="ja-JP" altLang="en-US" dirty="0"/>
              <a:t>内での追跡の完全なシミュレーションを使用して定量化されています </a:t>
            </a:r>
            <a:r>
              <a:rPr kumimoji="1" lang="en-US" altLang="ja-JP" dirty="0"/>
              <a:t>[122]</a:t>
            </a:r>
            <a:r>
              <a:rPr kumimoji="1" lang="ja-JP" altLang="en-US" dirty="0"/>
              <a:t>。</a:t>
            </a:r>
          </a:p>
        </p:txBody>
      </p:sp>
      <p:sp>
        <p:nvSpPr>
          <p:cNvPr id="4" name="スライド番号プレースホルダー 3">
            <a:extLst>
              <a:ext uri="{FF2B5EF4-FFF2-40B4-BE49-F238E27FC236}">
                <a16:creationId xmlns:a16="http://schemas.microsoft.com/office/drawing/2014/main" id="{3A848A9A-0B6E-1A39-E216-92A863EAAEA5}"/>
              </a:ext>
            </a:extLst>
          </p:cNvPr>
          <p:cNvSpPr>
            <a:spLocks noGrp="1"/>
          </p:cNvSpPr>
          <p:nvPr>
            <p:ph type="sldNum" sz="quarter" idx="5"/>
          </p:nvPr>
        </p:nvSpPr>
        <p:spPr/>
        <p:txBody>
          <a:bodyPr/>
          <a:lstStyle/>
          <a:p>
            <a:fld id="{AD8A74F8-02C6-46AB-9CEC-962349CD5231}" type="slidenum">
              <a:rPr kumimoji="1" lang="ja-JP" altLang="en-US" smtClean="0"/>
              <a:t>4</a:t>
            </a:fld>
            <a:endParaRPr kumimoji="1" lang="ja-JP" altLang="en-US"/>
          </a:p>
        </p:txBody>
      </p:sp>
    </p:spTree>
    <p:extLst>
      <p:ext uri="{BB962C8B-B14F-4D97-AF65-F5344CB8AC3E}">
        <p14:creationId xmlns:p14="http://schemas.microsoft.com/office/powerpoint/2010/main" val="2481088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Issue of this study is the</a:t>
            </a:r>
            <a:r>
              <a:rPr lang="en-US" altLang="ja-JP" b="1" dirty="0"/>
              <a:t> distortion caused by positive ions</a:t>
            </a:r>
            <a:r>
              <a:rPr lang="en-US" altLang="ja-JP" dirty="0"/>
              <a:t>.</a:t>
            </a:r>
            <a:br>
              <a:rPr lang="en-US" altLang="ja-JP" dirty="0"/>
            </a:br>
            <a:r>
              <a:rPr lang="en-US" altLang="ja-JP" dirty="0"/>
              <a:t>Such distortions, represented by </a:t>
            </a:r>
            <a:r>
              <a:rPr lang="en-US" altLang="ja-JP" b="1" dirty="0" err="1"/>
              <a:t>ΔrΦ</a:t>
            </a:r>
            <a:r>
              <a:rPr lang="en-US" altLang="ja-JP" dirty="0"/>
              <a:t>, can affect the </a:t>
            </a:r>
            <a:r>
              <a:rPr lang="en-US" altLang="ja-JP" b="1" dirty="0"/>
              <a:t>sagitta measurement</a:t>
            </a:r>
            <a:r>
              <a:rPr lang="en-US" altLang="ja-JP" dirty="0"/>
              <a:t>.</a:t>
            </a:r>
          </a:p>
          <a:p>
            <a:r>
              <a:rPr lang="en-US" altLang="ja-JP" dirty="0"/>
              <a:t>Previous studies on ion backflow in the TPC mainly focused on </a:t>
            </a:r>
            <a:r>
              <a:rPr lang="en-US" altLang="ja-JP" b="1" dirty="0"/>
              <a:t>two-dimensional distributions.</a:t>
            </a:r>
            <a:endParaRPr lang="en-US" altLang="ja-JP" dirty="0"/>
          </a:p>
          <a:p>
            <a:r>
              <a:rPr lang="en-US" altLang="ja-JP" dirty="0"/>
              <a:t>However, in reality, the ion behavior inside the TPC is </a:t>
            </a:r>
            <a:r>
              <a:rPr lang="en-US" altLang="ja-JP" b="1" dirty="0"/>
              <a:t>three-dimensional</a:t>
            </a:r>
            <a:r>
              <a:rPr lang="en-US" altLang="ja-JP" dirty="0"/>
              <a:t>.</a:t>
            </a:r>
          </a:p>
          <a:p>
            <a:r>
              <a:rPr lang="en-US" altLang="ja-JP" dirty="0"/>
              <a:t>In this study, we extended the analysis to </a:t>
            </a:r>
            <a:r>
              <a:rPr lang="en-US" altLang="ja-JP" b="1" dirty="0"/>
              <a:t>three dimensions</a:t>
            </a:r>
            <a:r>
              <a:rPr lang="en-US" altLang="ja-JP" dirty="0"/>
              <a:t> by including the </a:t>
            </a:r>
            <a:r>
              <a:rPr lang="en-US" altLang="ja-JP" b="1" dirty="0"/>
              <a:t>φ dependence</a:t>
            </a:r>
            <a:r>
              <a:rPr lang="en-US" altLang="ja-JP" dirty="0"/>
              <a:t>, allowing us to evaluate the ion effects in a more </a:t>
            </a:r>
            <a:r>
              <a:rPr lang="en-US" altLang="ja-JP" b="1" dirty="0"/>
              <a:t>realistic way</a:t>
            </a:r>
            <a:r>
              <a:rPr lang="en-US" altLang="ja-JP" dirty="0"/>
              <a:t>.</a:t>
            </a:r>
          </a:p>
          <a:p>
            <a:r>
              <a:rPr lang="en-US" altLang="ja-JP" dirty="0"/>
              <a:t>In addition, we also examined the </a:t>
            </a:r>
            <a:r>
              <a:rPr lang="en-US" altLang="ja-JP" b="1" dirty="0"/>
              <a:t>time dependence</a:t>
            </a:r>
            <a:r>
              <a:rPr lang="en-US" altLang="ja-JP" dirty="0"/>
              <a:t> of the ion distribution to better understand its evolution within the TPC.</a:t>
            </a:r>
          </a:p>
          <a:p>
            <a:endParaRPr lang="en-US" altLang="ja-JP" dirty="0"/>
          </a:p>
          <a:p>
            <a:r>
              <a:rPr lang="ja-JP" altLang="en-US" dirty="0"/>
              <a:t>本研究の対象は、</a:t>
            </a:r>
            <a:r>
              <a:rPr lang="ja-JP" altLang="en-US" b="1" dirty="0"/>
              <a:t>正イオンによって生じる電場の歪み</a:t>
            </a:r>
            <a:r>
              <a:rPr lang="ja-JP" altLang="en-US" dirty="0"/>
              <a:t>です。</a:t>
            </a:r>
            <a:br>
              <a:rPr lang="ja-JP" altLang="en-US" dirty="0"/>
            </a:br>
            <a:r>
              <a:rPr lang="ja-JP" altLang="en-US" dirty="0"/>
              <a:t>このような歪みは </a:t>
            </a:r>
            <a:r>
              <a:rPr lang="en-US" altLang="ja-JP" b="1" dirty="0" err="1"/>
              <a:t>ΔrΦ</a:t>
            </a:r>
            <a:r>
              <a:rPr lang="ja-JP" altLang="en-US" dirty="0"/>
              <a:t> で表され、</a:t>
            </a:r>
            <a:r>
              <a:rPr lang="ja-JP" altLang="en-US" b="1" dirty="0"/>
              <a:t>サジッタ測定</a:t>
            </a:r>
            <a:r>
              <a:rPr lang="ja-JP" altLang="en-US" dirty="0"/>
              <a:t>に影響を与える可能性があります。</a:t>
            </a:r>
            <a:endParaRPr lang="en-US" altLang="ja-JP" dirty="0"/>
          </a:p>
          <a:p>
            <a:r>
              <a:rPr lang="ja-JP" altLang="en-US" dirty="0"/>
              <a:t>これまでのイオンバックグラウンド研究は主に</a:t>
            </a:r>
            <a:r>
              <a:rPr lang="en-US" altLang="ja-JP" dirty="0"/>
              <a:t>r–z</a:t>
            </a:r>
            <a:r>
              <a:rPr lang="ja-JP" altLang="en-US" dirty="0"/>
              <a:t>平面などの</a:t>
            </a:r>
            <a:r>
              <a:rPr lang="en-US" altLang="ja-JP" dirty="0"/>
              <a:t>2</a:t>
            </a:r>
            <a:r>
              <a:rPr lang="ja-JP" altLang="en-US" dirty="0"/>
              <a:t>次元分布に注目してきました。</a:t>
            </a:r>
            <a:br>
              <a:rPr lang="ja-JP" altLang="en-US" dirty="0"/>
            </a:br>
            <a:r>
              <a:rPr lang="ja-JP" altLang="en-US" dirty="0"/>
              <a:t>しかし実際のイオン挙動は</a:t>
            </a:r>
            <a:r>
              <a:rPr lang="en-US" altLang="ja-JP" dirty="0"/>
              <a:t>3</a:t>
            </a:r>
            <a:r>
              <a:rPr lang="ja-JP" altLang="en-US" dirty="0"/>
              <a:t>次元的です。本研究では</a:t>
            </a:r>
            <a:r>
              <a:rPr lang="en-US" altLang="ja-JP" dirty="0"/>
              <a:t>phi</a:t>
            </a:r>
            <a:r>
              <a:rPr lang="ja-JP" altLang="en-US" dirty="0"/>
              <a:t>依存性も加え解析を</a:t>
            </a:r>
            <a:r>
              <a:rPr lang="en-US" altLang="ja-JP" dirty="0"/>
              <a:t>3</a:t>
            </a:r>
            <a:r>
              <a:rPr lang="ja-JP" altLang="en-US" dirty="0"/>
              <a:t>次元に拡張し、</a:t>
            </a:r>
            <a:r>
              <a:rPr lang="en-US" altLang="ja-JP" dirty="0"/>
              <a:t>TPC</a:t>
            </a:r>
            <a:r>
              <a:rPr lang="ja-JP" altLang="en-US" dirty="0"/>
              <a:t>内部のイオンの影響をより現実的に評価する他、時間依存性も確認しました。</a:t>
            </a:r>
            <a:endParaRPr kumimoji="1" lang="en-US" altLang="ja-JP" dirty="0"/>
          </a:p>
        </p:txBody>
      </p:sp>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5</a:t>
            </a:fld>
            <a:endParaRPr kumimoji="1" lang="ja-JP" altLang="en-US"/>
          </a:p>
        </p:txBody>
      </p:sp>
    </p:spTree>
    <p:extLst>
      <p:ext uri="{BB962C8B-B14F-4D97-AF65-F5344CB8AC3E}">
        <p14:creationId xmlns:p14="http://schemas.microsoft.com/office/powerpoint/2010/main" val="3370340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49A93-19CA-3BF9-627D-4AD1AE8BF17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9181AA-15A0-8054-5263-40EFC818FF9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DA91B3-5AD1-4DA3-D1A2-15ADBEB6EA67}"/>
              </a:ext>
            </a:extLst>
          </p:cNvPr>
          <p:cNvSpPr>
            <a:spLocks noGrp="1"/>
          </p:cNvSpPr>
          <p:nvPr>
            <p:ph type="body" idx="1"/>
          </p:nvPr>
        </p:nvSpPr>
        <p:spPr/>
        <p:txBody>
          <a:bodyPr/>
          <a:lstStyle/>
          <a:p>
            <a:r>
              <a:rPr lang="en-US" altLang="ja-JP" dirty="0"/>
              <a:t>This slide shows the overall flow of the simulation. The steps from the third line onward are the parts I worked on.</a:t>
            </a:r>
          </a:p>
          <a:p>
            <a:r>
              <a:rPr lang="en-US" altLang="ja-JP" dirty="0"/>
              <a:t>First, we used simulated data of </a:t>
            </a:r>
            <a:r>
              <a:rPr lang="en-US" altLang="ja-JP" b="1" dirty="0" err="1"/>
              <a:t>Beamstrahlung</a:t>
            </a:r>
            <a:r>
              <a:rPr lang="en-US" altLang="ja-JP" b="1" dirty="0"/>
              <a:t> background events</a:t>
            </a:r>
            <a:r>
              <a:rPr lang="en-US" altLang="ja-JP" dirty="0"/>
              <a:t> produced at </a:t>
            </a:r>
            <a:r>
              <a:rPr lang="en-US" altLang="ja-JP" b="1" dirty="0"/>
              <a:t>ILC 250 GeV</a:t>
            </a:r>
            <a:r>
              <a:rPr lang="en-US" altLang="ja-JP" dirty="0"/>
              <a:t>,</a:t>
            </a:r>
            <a:r>
              <a:rPr lang="ja-JP" altLang="en-US" dirty="0"/>
              <a:t>　</a:t>
            </a:r>
            <a:r>
              <a:rPr lang="en-US" altLang="ja-JP" dirty="0"/>
              <a:t>to study how these background particles behave in the </a:t>
            </a:r>
            <a:r>
              <a:rPr lang="en-US" altLang="ja-JP" b="1" dirty="0"/>
              <a:t>ILD detector</a:t>
            </a:r>
            <a:r>
              <a:rPr lang="en-US" altLang="ja-JP" dirty="0"/>
              <a:t>.</a:t>
            </a:r>
          </a:p>
          <a:p>
            <a:r>
              <a:rPr lang="en-US" altLang="ja-JP" dirty="0"/>
              <a:t>From this, we constructed the </a:t>
            </a:r>
            <a:r>
              <a:rPr lang="en-US" altLang="ja-JP" b="1" dirty="0"/>
              <a:t>three-dimensional ion distribution</a:t>
            </a:r>
            <a:r>
              <a:rPr lang="en-US" altLang="ja-JP" dirty="0"/>
              <a:t> inside the TPC.</a:t>
            </a:r>
          </a:p>
          <a:p>
            <a:r>
              <a:rPr lang="en-US" altLang="ja-JP" dirty="0"/>
              <a:t>Next, we evaluated the </a:t>
            </a:r>
            <a:r>
              <a:rPr lang="en-US" altLang="ja-JP" b="1" dirty="0"/>
              <a:t>electric field distortion</a:t>
            </a:r>
            <a:r>
              <a:rPr lang="en-US" altLang="ja-JP" dirty="0"/>
              <a:t> caused by these ions</a:t>
            </a:r>
            <a:r>
              <a:rPr lang="ja-JP" altLang="en-US" dirty="0"/>
              <a:t> </a:t>
            </a:r>
            <a:r>
              <a:rPr lang="en-US" altLang="ja-JP" dirty="0"/>
              <a:t>and calculated </a:t>
            </a:r>
            <a:r>
              <a:rPr lang="en-US" altLang="ja-JP" b="1" dirty="0" err="1"/>
              <a:t>ΔrΦ</a:t>
            </a:r>
            <a:r>
              <a:rPr lang="en-US" altLang="ja-JP" dirty="0"/>
              <a:t>, which represents the distortion of the reconstructed track position.</a:t>
            </a:r>
          </a:p>
          <a:p>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こちらがシミュレーションの全体的な流れです。</a:t>
            </a:r>
            <a:r>
              <a:rPr lang="en-US" altLang="ja-JP" dirty="0"/>
              <a:t>3</a:t>
            </a:r>
            <a:r>
              <a:rPr lang="ja-JP" altLang="en-US" dirty="0"/>
              <a:t>行目以降が私がやった部分です。</a:t>
            </a:r>
            <a:br>
              <a:rPr lang="ja-JP" altLang="en-US" dirty="0"/>
            </a:br>
            <a:r>
              <a:rPr lang="ja-JP" altLang="en-US" dirty="0"/>
              <a:t>まず、</a:t>
            </a:r>
            <a:r>
              <a:rPr lang="en-US" altLang="ja-JP" dirty="0"/>
              <a:t>ILC250GeV</a:t>
            </a:r>
            <a:r>
              <a:rPr lang="ja-JP" altLang="en-US" dirty="0"/>
              <a:t>の際に発生する</a:t>
            </a:r>
            <a:r>
              <a:rPr lang="en-US" altLang="ja-JP" dirty="0" err="1"/>
              <a:t>Beamstrahlung</a:t>
            </a:r>
            <a:r>
              <a:rPr lang="ja-JP" altLang="en-US" dirty="0"/>
              <a:t>バックグラウンドイベントが</a:t>
            </a:r>
            <a:r>
              <a:rPr lang="en-US" altLang="ja-JP" dirty="0"/>
              <a:t>ILD</a:t>
            </a:r>
            <a:r>
              <a:rPr lang="ja-JP" altLang="en-US" dirty="0"/>
              <a:t>でどのような振る舞いをするのかシミュレーションしたデータを用い、</a:t>
            </a:r>
            <a:r>
              <a:rPr lang="en-US" altLang="ja-JP" dirty="0"/>
              <a:t>3</a:t>
            </a:r>
            <a:r>
              <a:rPr lang="ja-JP" altLang="en-US" dirty="0"/>
              <a:t>次元空間におけるイオン分布を作成します。</a:t>
            </a:r>
            <a:br>
              <a:rPr lang="ja-JP" altLang="en-US" dirty="0"/>
            </a:br>
            <a:r>
              <a:rPr lang="ja-JP" altLang="en-US" dirty="0"/>
              <a:t>次に、これらのイオンに対して電場歪みを調べ、</a:t>
            </a:r>
            <a:r>
              <a:rPr lang="en-US" altLang="ja-JP" dirty="0" err="1"/>
              <a:t>ΔrΦ</a:t>
            </a:r>
            <a:r>
              <a:rPr lang="ja-JP" altLang="en-US" dirty="0"/>
              <a:t>を計算します。</a:t>
            </a:r>
            <a:br>
              <a:rPr lang="ja-JP" altLang="en-US" dirty="0"/>
            </a:br>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r>
              <a:rPr kumimoji="1" lang="ja-JP" altLang="en-US" dirty="0"/>
              <a:t>各</a:t>
            </a:r>
            <a:r>
              <a:rPr kumimoji="1" lang="en-US" altLang="ja-JP" dirty="0"/>
              <a:t>r</a:t>
            </a:r>
            <a:r>
              <a:rPr kumimoji="1" lang="ja-JP" altLang="en-US" dirty="0"/>
              <a:t>で区切った時の</a:t>
            </a:r>
            <a:r>
              <a:rPr kumimoji="1" lang="en-US" altLang="ja-JP" dirty="0" err="1"/>
              <a:t>rΦ</a:t>
            </a:r>
            <a:r>
              <a:rPr kumimoji="1" lang="ja-JP" altLang="en-US" dirty="0"/>
              <a:t>平面を見ている</a:t>
            </a:r>
            <a:endParaRPr kumimoji="1" lang="en-US" altLang="ja-JP" dirty="0"/>
          </a:p>
          <a:p>
            <a:r>
              <a:rPr kumimoji="1" lang="ja-JP" altLang="en-US" dirty="0"/>
              <a:t>各点の電場歪みを見ている</a:t>
            </a:r>
          </a:p>
          <a:p>
            <a:endParaRPr kumimoji="1" lang="ja-JP" altLang="en-US" dirty="0"/>
          </a:p>
        </p:txBody>
      </p:sp>
      <p:sp>
        <p:nvSpPr>
          <p:cNvPr id="4" name="スライド番号プレースホルダー 3">
            <a:extLst>
              <a:ext uri="{FF2B5EF4-FFF2-40B4-BE49-F238E27FC236}">
                <a16:creationId xmlns:a16="http://schemas.microsoft.com/office/drawing/2014/main" id="{3437F286-93D0-7619-8016-ACC9389B6FB3}"/>
              </a:ext>
            </a:extLst>
          </p:cNvPr>
          <p:cNvSpPr>
            <a:spLocks noGrp="1"/>
          </p:cNvSpPr>
          <p:nvPr>
            <p:ph type="sldNum" sz="quarter" idx="5"/>
          </p:nvPr>
        </p:nvSpPr>
        <p:spPr/>
        <p:txBody>
          <a:bodyPr/>
          <a:lstStyle/>
          <a:p>
            <a:fld id="{AD8A74F8-02C6-46AB-9CEC-962349CD5231}" type="slidenum">
              <a:rPr kumimoji="1" lang="ja-JP" altLang="en-US" smtClean="0"/>
              <a:t>6</a:t>
            </a:fld>
            <a:endParaRPr kumimoji="1" lang="ja-JP" altLang="en-US"/>
          </a:p>
        </p:txBody>
      </p:sp>
    </p:spTree>
    <p:extLst>
      <p:ext uri="{BB962C8B-B14F-4D97-AF65-F5344CB8AC3E}">
        <p14:creationId xmlns:p14="http://schemas.microsoft.com/office/powerpoint/2010/main" val="962296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76966-3A40-E32E-7089-E0C8B3B2531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AF634FE-C296-ED0B-0B22-B3C704F4777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A9AB9BA-722A-41D5-9667-63172758E355}"/>
              </a:ext>
            </a:extLst>
          </p:cNvPr>
          <p:cNvSpPr>
            <a:spLocks noGrp="1"/>
          </p:cNvSpPr>
          <p:nvPr>
            <p:ph type="body" idx="1"/>
          </p:nvPr>
        </p:nvSpPr>
        <p:spPr/>
        <p:txBody>
          <a:bodyPr/>
          <a:lstStyle/>
          <a:p>
            <a:r>
              <a:rPr lang="en-US" altLang="ja-JP" dirty="0"/>
              <a:t>The </a:t>
            </a:r>
            <a:r>
              <a:rPr lang="en-US" altLang="ja-JP" b="1" dirty="0"/>
              <a:t>left figure</a:t>
            </a:r>
            <a:r>
              <a:rPr lang="en-US" altLang="ja-JP" dirty="0"/>
              <a:t> shows the </a:t>
            </a:r>
            <a:r>
              <a:rPr lang="en-US" altLang="ja-JP" b="1" dirty="0"/>
              <a:t>ion distribution</a:t>
            </a:r>
            <a:r>
              <a:rPr lang="en-US" altLang="ja-JP" dirty="0"/>
              <a:t> generated from </a:t>
            </a:r>
            <a:r>
              <a:rPr lang="en-US" altLang="ja-JP" dirty="0" err="1"/>
              <a:t>Beamstrahlung</a:t>
            </a:r>
            <a:r>
              <a:rPr lang="en-US" altLang="ja-JP" dirty="0"/>
              <a:t> events.</a:t>
            </a:r>
            <a:br>
              <a:rPr lang="en-US" altLang="ja-JP" dirty="0"/>
            </a:br>
            <a:r>
              <a:rPr lang="en-US" altLang="ja-JP" dirty="0"/>
              <a:t>The </a:t>
            </a:r>
            <a:r>
              <a:rPr lang="en-US" altLang="ja-JP" b="1" dirty="0"/>
              <a:t>right figure</a:t>
            </a:r>
            <a:r>
              <a:rPr lang="en-US" altLang="ja-JP" dirty="0"/>
              <a:t> shows the </a:t>
            </a:r>
            <a:r>
              <a:rPr lang="en-US" altLang="ja-JP" b="1" dirty="0"/>
              <a:t>ion density</a:t>
            </a:r>
            <a:r>
              <a:rPr lang="en-US" altLang="ja-JP" dirty="0"/>
              <a:t> as a function of radius </a:t>
            </a:r>
            <a:r>
              <a:rPr lang="en-US" altLang="ja-JP" i="1" dirty="0"/>
              <a:t>r</a:t>
            </a:r>
            <a:r>
              <a:rPr lang="en-US" altLang="ja-JP" dirty="0"/>
              <a:t>.</a:t>
            </a:r>
          </a:p>
          <a:p>
            <a:r>
              <a:rPr lang="en-US" altLang="ja-JP" dirty="0"/>
              <a:t>The </a:t>
            </a:r>
            <a:r>
              <a:rPr lang="en-US" altLang="ja-JP" b="1" dirty="0"/>
              <a:t>central region</a:t>
            </a:r>
            <a:r>
              <a:rPr lang="en-US" altLang="ja-JP" dirty="0"/>
              <a:t> has a </a:t>
            </a:r>
            <a:r>
              <a:rPr lang="en-US" altLang="ja-JP" b="1" dirty="0"/>
              <a:t>higher ion density</a:t>
            </a:r>
            <a:r>
              <a:rPr lang="en-US" altLang="ja-JP" dirty="0"/>
              <a:t>, because more background particles are produced at </a:t>
            </a:r>
            <a:r>
              <a:rPr lang="en-US" altLang="ja-JP" b="1" dirty="0"/>
              <a:t>smaller radii</a:t>
            </a:r>
            <a:r>
              <a:rPr lang="en-US" altLang="ja-JP" dirty="0"/>
              <a:t>.</a:t>
            </a:r>
          </a:p>
          <a:p>
            <a:r>
              <a:rPr lang="en-US" altLang="ja-JP" dirty="0"/>
              <a:t>These results are used as the </a:t>
            </a:r>
            <a:r>
              <a:rPr lang="en-US" altLang="ja-JP" b="1" dirty="0"/>
              <a:t>input for the following 2D and 3D analyses</a:t>
            </a:r>
            <a:r>
              <a:rPr lang="en-US" altLang="ja-JP" dirty="0"/>
              <a:t>.</a:t>
            </a:r>
          </a:p>
          <a:p>
            <a:endParaRPr lang="en-US" altLang="ja-JP" dirty="0"/>
          </a:p>
          <a:p>
            <a:r>
              <a:rPr lang="ja-JP" altLang="en-US" dirty="0"/>
              <a:t>左の図は、</a:t>
            </a:r>
            <a:r>
              <a:rPr lang="en-US" altLang="ja-JP" b="1" dirty="0" err="1"/>
              <a:t>Beamstrahlung</a:t>
            </a:r>
            <a:r>
              <a:rPr lang="en-US" altLang="ja-JP" b="1" dirty="0"/>
              <a:t> </a:t>
            </a:r>
            <a:r>
              <a:rPr lang="ja-JP" altLang="en-US" b="1" dirty="0"/>
              <a:t>事象から生成されたイオン分布</a:t>
            </a:r>
            <a:r>
              <a:rPr lang="ja-JP" altLang="en-US" dirty="0"/>
              <a:t>を示しています。右の図は、</a:t>
            </a:r>
            <a:r>
              <a:rPr lang="ja-JP" altLang="en-US" b="1" dirty="0"/>
              <a:t>半径 </a:t>
            </a:r>
            <a:r>
              <a:rPr lang="en-US" altLang="ja-JP" b="1" dirty="0"/>
              <a:t>r </a:t>
            </a:r>
            <a:r>
              <a:rPr lang="ja-JP" altLang="en-US" b="1" dirty="0"/>
              <a:t>ごとのイオン密度</a:t>
            </a:r>
            <a:r>
              <a:rPr lang="ja-JP" altLang="en-US" dirty="0"/>
              <a:t>を示しています。</a:t>
            </a:r>
          </a:p>
          <a:p>
            <a:r>
              <a:rPr lang="ja-JP" altLang="en-US" b="1" dirty="0"/>
              <a:t>中心部</a:t>
            </a:r>
            <a:r>
              <a:rPr lang="ja-JP" altLang="en-US" dirty="0"/>
              <a:t>では </a:t>
            </a:r>
            <a:r>
              <a:rPr lang="ja-JP" altLang="en-US" b="1" dirty="0"/>
              <a:t>小さい半径でバックグラウンド粒子が多く生成される</a:t>
            </a:r>
            <a:r>
              <a:rPr lang="ja-JP" altLang="en-US" dirty="0"/>
              <a:t>ため、</a:t>
            </a:r>
            <a:r>
              <a:rPr lang="ja-JP" altLang="en-US" b="1" dirty="0"/>
              <a:t>イオン密度が高く</a:t>
            </a:r>
            <a:r>
              <a:rPr lang="ja-JP" altLang="en-US" dirty="0"/>
              <a:t>なっています。</a:t>
            </a:r>
            <a:endParaRPr lang="en-US" altLang="ja-JP" dirty="0"/>
          </a:p>
          <a:p>
            <a:r>
              <a:rPr lang="ja-JP" altLang="en-US" dirty="0"/>
              <a:t>これらの結果を、</a:t>
            </a:r>
            <a:r>
              <a:rPr lang="ja-JP" altLang="en-US" b="1" dirty="0"/>
              <a:t>この後の</a:t>
            </a:r>
            <a:r>
              <a:rPr lang="en-US" altLang="ja-JP" b="1" dirty="0"/>
              <a:t>2</a:t>
            </a:r>
            <a:r>
              <a:rPr lang="ja-JP" altLang="en-US" b="1" dirty="0"/>
              <a:t>次元・</a:t>
            </a:r>
            <a:r>
              <a:rPr lang="en-US" altLang="ja-JP" b="1" dirty="0"/>
              <a:t>3</a:t>
            </a:r>
            <a:r>
              <a:rPr lang="ja-JP" altLang="en-US" b="1" dirty="0"/>
              <a:t>次元解析の入力データ</a:t>
            </a:r>
            <a:r>
              <a:rPr lang="ja-JP" altLang="en-US" dirty="0"/>
              <a:t>として使用しました。</a:t>
            </a:r>
          </a:p>
          <a:p>
            <a:endParaRPr kumimoji="1" lang="ja-JP" altLang="en-US" dirty="0"/>
          </a:p>
        </p:txBody>
      </p:sp>
      <p:sp>
        <p:nvSpPr>
          <p:cNvPr id="4" name="スライド番号プレースホルダー 3">
            <a:extLst>
              <a:ext uri="{FF2B5EF4-FFF2-40B4-BE49-F238E27FC236}">
                <a16:creationId xmlns:a16="http://schemas.microsoft.com/office/drawing/2014/main" id="{B0C9DEC3-20FB-690C-A1A8-CF4AEDD55D01}"/>
              </a:ext>
            </a:extLst>
          </p:cNvPr>
          <p:cNvSpPr>
            <a:spLocks noGrp="1"/>
          </p:cNvSpPr>
          <p:nvPr>
            <p:ph type="sldNum" sz="quarter" idx="5"/>
          </p:nvPr>
        </p:nvSpPr>
        <p:spPr/>
        <p:txBody>
          <a:bodyPr/>
          <a:lstStyle/>
          <a:p>
            <a:fld id="{AD8A74F8-02C6-46AB-9CEC-962349CD5231}" type="slidenum">
              <a:rPr kumimoji="1" lang="ja-JP" altLang="en-US" smtClean="0"/>
              <a:t>7</a:t>
            </a:fld>
            <a:endParaRPr kumimoji="1" lang="ja-JP" altLang="en-US"/>
          </a:p>
        </p:txBody>
      </p:sp>
    </p:spTree>
    <p:extLst>
      <p:ext uri="{BB962C8B-B14F-4D97-AF65-F5344CB8AC3E}">
        <p14:creationId xmlns:p14="http://schemas.microsoft.com/office/powerpoint/2010/main" val="3867155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6142A-32CB-A255-F639-77758D37FA1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4640A30-394B-AF30-9AAB-D542E97E3F25}"/>
              </a:ext>
            </a:extLst>
          </p:cNvPr>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ノート プレースホルダー 2">
                <a:extLst>
                  <a:ext uri="{FF2B5EF4-FFF2-40B4-BE49-F238E27FC236}">
                    <a16:creationId xmlns:a16="http://schemas.microsoft.com/office/drawing/2014/main" id="{8978F668-7A3F-F36D-1D87-FBF84A5CF3A1}"/>
                  </a:ext>
                </a:extLst>
              </p:cNvPr>
              <p:cNvSpPr>
                <a:spLocks noGrp="1"/>
              </p:cNvSpPr>
              <p:nvPr>
                <p:ph type="body" idx="1"/>
              </p:nvPr>
            </p:nvSpPr>
            <p:spPr/>
            <p:txBody>
              <a:bodyPr/>
              <a:lstStyle/>
              <a:p>
                <a:r>
                  <a:rPr lang="en-US" altLang="ja-JP" dirty="0"/>
                  <a:t>This slide shows the </a:t>
                </a:r>
                <a:r>
                  <a:rPr lang="en-US" altLang="ja-JP" b="1" dirty="0"/>
                  <a:t>results of the two-dimensional analysis</a:t>
                </a:r>
                <a:r>
                  <a:rPr lang="en-US" altLang="ja-JP" dirty="0"/>
                  <a:t>.</a:t>
                </a:r>
              </a:p>
              <a:p>
                <a:r>
                  <a:rPr lang="en-US" altLang="ja-JP" dirty="0"/>
                  <a:t>We investigated the effect caused by </a:t>
                </a:r>
                <a:r>
                  <a:rPr lang="en-US" altLang="ja-JP" b="1" dirty="0"/>
                  <a:t>primary ions accumulated from three trains</a:t>
                </a:r>
                <a:r>
                  <a:rPr lang="en-US" altLang="ja-JP" dirty="0"/>
                  <a:t>.</a:t>
                </a:r>
              </a:p>
              <a:p>
                <a:r>
                  <a:rPr lang="en-US" altLang="ja-JP" dirty="0"/>
                  <a:t>The </a:t>
                </a:r>
                <a:r>
                  <a:rPr lang="en-US" altLang="ja-JP" b="1" dirty="0"/>
                  <a:t>left figure</a:t>
                </a:r>
                <a:r>
                  <a:rPr lang="en-US" altLang="ja-JP" dirty="0"/>
                  <a:t> shows the variation of </a:t>
                </a:r>
                <a:r>
                  <a:rPr lang="en-US" altLang="ja-JP" b="1" dirty="0"/>
                  <a:t>Er</a:t>
                </a:r>
                <a:r>
                  <a:rPr lang="en-US" altLang="ja-JP" dirty="0"/>
                  <a:t> as a function of </a:t>
                </a:r>
                <a:r>
                  <a:rPr lang="en-US" altLang="ja-JP" i="1" dirty="0"/>
                  <a:t>r</a:t>
                </a:r>
                <a:r>
                  <a:rPr lang="en-US" altLang="ja-JP" dirty="0"/>
                  <a:t> and </a:t>
                </a:r>
                <a:r>
                  <a:rPr lang="en-US" altLang="ja-JP" i="1" dirty="0"/>
                  <a:t>z</a:t>
                </a:r>
                <a:r>
                  <a:rPr lang="en-US" altLang="ja-JP" dirty="0"/>
                  <a:t>,</a:t>
                </a:r>
                <a:r>
                  <a:rPr lang="ja-JP" altLang="en-US" dirty="0"/>
                  <a:t>　</a:t>
                </a:r>
                <a:r>
                  <a:rPr lang="en-US" altLang="ja-JP" dirty="0"/>
                  <a:t>and the </a:t>
                </a:r>
                <a:r>
                  <a:rPr lang="en-US" altLang="ja-JP" b="1" dirty="0"/>
                  <a:t>right figure</a:t>
                </a:r>
                <a:r>
                  <a:rPr lang="en-US" altLang="ja-JP" dirty="0"/>
                  <a:t> shows the variation of </a:t>
                </a:r>
                <a:r>
                  <a:rPr lang="en-US" altLang="ja-JP" b="1" dirty="0" err="1"/>
                  <a:t>ΔrΦ</a:t>
                </a:r>
                <a:r>
                  <a:rPr lang="en-US" altLang="ja-JP" dirty="0"/>
                  <a:t> with </a:t>
                </a:r>
                <a:r>
                  <a:rPr lang="en-US" altLang="ja-JP" i="1" dirty="0"/>
                  <a:t>r</a:t>
                </a:r>
                <a:r>
                  <a:rPr lang="en-US" altLang="ja-JP" dirty="0"/>
                  <a:t> and </a:t>
                </a:r>
                <a:r>
                  <a:rPr lang="en-US" altLang="ja-JP" i="1" dirty="0"/>
                  <a:t>z</a:t>
                </a:r>
                <a:r>
                  <a:rPr lang="en-US" altLang="ja-JP" dirty="0"/>
                  <a:t>.</a:t>
                </a:r>
              </a:p>
              <a:p>
                <a:r>
                  <a:rPr lang="en-US" altLang="ja-JP" dirty="0"/>
                  <a:t>The 3 regions, distinguished by different shades of light blue, correspond to ion accumulation from bunch trains at different timings.</a:t>
                </a:r>
              </a:p>
              <a:p>
                <a:r>
                  <a:rPr lang="en-US" altLang="ja-JP" dirty="0"/>
                  <a:t>The electric field </a:t>
                </a:r>
                <a14:m>
                  <m:oMath xmlns:m="http://schemas.openxmlformats.org/officeDocument/2006/math">
                    <m:sSub>
                      <m:sSubPr>
                        <m:ctrlPr>
                          <a:rPr kumimoji="1" lang="ar-AE" altLang="ja-JP" sz="1200" kern="1200">
                            <a:solidFill>
                              <a:schemeClr val="tx1"/>
                            </a:solidFill>
                            <a:latin typeface="+mn-lt"/>
                            <a:ea typeface="+mn-ea"/>
                            <a:cs typeface="+mn-cs"/>
                          </a:rPr>
                        </m:ctrlPr>
                      </m:sSubPr>
                      <m:e>
                        <m:r>
                          <a:rPr kumimoji="1" lang="ja-JP" altLang="ar-AE" sz="1200" i="1" kern="1200">
                            <a:solidFill>
                              <a:schemeClr val="tx1"/>
                            </a:solidFill>
                            <a:latin typeface="+mn-lt"/>
                            <a:ea typeface="+mn-ea"/>
                            <a:cs typeface="+mn-cs"/>
                          </a:rPr>
                          <m:t>𝐸</m:t>
                        </m:r>
                      </m:e>
                      <m:sub>
                        <m:r>
                          <a:rPr kumimoji="1" lang="ja-JP" altLang="ar-AE" sz="1200" i="1" kern="1200">
                            <a:solidFill>
                              <a:schemeClr val="tx1"/>
                            </a:solidFill>
                            <a:latin typeface="+mn-lt"/>
                            <a:ea typeface="+mn-ea"/>
                            <a:cs typeface="+mn-cs"/>
                          </a:rPr>
                          <m:t>𝑟</m:t>
                        </m:r>
                      </m:sub>
                    </m:sSub>
                  </m:oMath>
                </a14:m>
                <a:r>
                  <a:rPr lang="en-US" altLang="ja-JP" dirty="0"/>
                  <a:t>becomes smaller near the conducting cathode and anode planes.</a:t>
                </a:r>
              </a:p>
              <a:p>
                <a:r>
                  <a:rPr lang="en-US" altLang="ja-JP" dirty="0"/>
                  <a:t>The lowest curve represents the innermost radius, and as we move upward, the curves correspond to regions closer to the outer radius.</a:t>
                </a:r>
              </a:p>
              <a:p>
                <a:r>
                  <a:rPr lang="en-US" altLang="ja-JP" dirty="0"/>
                  <a:t>It can be seen that the distortion in the negative </a:t>
                </a:r>
                <a14:m>
                  <m:oMath xmlns:m="http://schemas.openxmlformats.org/officeDocument/2006/math">
                    <m:r>
                      <a:rPr kumimoji="1" lang="ja-JP" altLang="en-US" sz="1200" i="1" kern="1200">
                        <a:solidFill>
                          <a:schemeClr val="tx1"/>
                        </a:solidFill>
                        <a:latin typeface="+mn-lt"/>
                        <a:ea typeface="+mn-ea"/>
                        <a:cs typeface="+mn-cs"/>
                      </a:rPr>
                      <m:t>𝑟</m:t>
                    </m:r>
                  </m:oMath>
                </a14:m>
                <a:r>
                  <a:rPr lang="en-US" altLang="ja-JP" dirty="0"/>
                  <a:t>-direction is larger at smaller radii.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r>
                  <a:rPr lang="ja-JP" altLang="en-US" dirty="0"/>
                  <a:t>こちらは </a:t>
                </a:r>
                <a:r>
                  <a:rPr lang="en-US" altLang="ja-JP" b="1" dirty="0"/>
                  <a:t>2</a:t>
                </a:r>
                <a:r>
                  <a:rPr lang="ja-JP" altLang="en-US" b="1" dirty="0"/>
                  <a:t>次元解析の結果</a:t>
                </a:r>
                <a:r>
                  <a:rPr lang="ja-JP" altLang="en-US" dirty="0"/>
                  <a:t>です。</a:t>
                </a:r>
                <a:r>
                  <a:rPr lang="en-US" altLang="ja-JP" b="1" dirty="0"/>
                  <a:t>3</a:t>
                </a:r>
                <a:r>
                  <a:rPr lang="ja-JP" altLang="en-US" b="1" dirty="0"/>
                  <a:t>トレイン分の一次イオン</a:t>
                </a:r>
                <a:r>
                  <a:rPr lang="ja-JP" altLang="en-US" dirty="0"/>
                  <a:t>が蓄積されたときの影響を調べています。</a:t>
                </a:r>
              </a:p>
              <a:p>
                <a:r>
                  <a:rPr lang="ja-JP" altLang="en-US" b="1" dirty="0"/>
                  <a:t>左の図</a:t>
                </a:r>
                <a:r>
                  <a:rPr lang="ja-JP" altLang="en-US" dirty="0"/>
                  <a:t>は </a:t>
                </a:r>
                <a:r>
                  <a:rPr lang="en-US" altLang="ja-JP" i="1" dirty="0"/>
                  <a:t>r</a:t>
                </a:r>
                <a:r>
                  <a:rPr lang="ja-JP" altLang="en-US" dirty="0"/>
                  <a:t> および </a:t>
                </a:r>
                <a:r>
                  <a:rPr lang="en-US" altLang="ja-JP" i="1" dirty="0"/>
                  <a:t>z</a:t>
                </a:r>
                <a:r>
                  <a:rPr lang="ja-JP" altLang="en-US" dirty="0"/>
                  <a:t> に対する </a:t>
                </a:r>
                <a:r>
                  <a:rPr lang="en-US" altLang="ja-JP" b="1" dirty="0"/>
                  <a:t>Er </a:t>
                </a:r>
                <a:r>
                  <a:rPr lang="ja-JP" altLang="en-US" b="1" dirty="0"/>
                  <a:t>の変動</a:t>
                </a:r>
                <a:r>
                  <a:rPr lang="ja-JP" altLang="en-US" dirty="0"/>
                  <a:t>を、</a:t>
                </a:r>
                <a:r>
                  <a:rPr lang="ja-JP" altLang="en-US" b="1" dirty="0"/>
                  <a:t>右の図</a:t>
                </a:r>
                <a:r>
                  <a:rPr lang="ja-JP" altLang="en-US" dirty="0"/>
                  <a:t>は </a:t>
                </a:r>
                <a:r>
                  <a:rPr lang="en-US" altLang="ja-JP" i="1" dirty="0"/>
                  <a:t>r</a:t>
                </a:r>
                <a:r>
                  <a:rPr lang="ja-JP" altLang="en-US" dirty="0"/>
                  <a:t> および </a:t>
                </a:r>
                <a:r>
                  <a:rPr lang="en-US" altLang="ja-JP" i="1" dirty="0"/>
                  <a:t>z</a:t>
                </a:r>
                <a:r>
                  <a:rPr lang="ja-JP" altLang="en-US" dirty="0"/>
                  <a:t> に対する </a:t>
                </a:r>
                <a:r>
                  <a:rPr lang="en-US" altLang="ja-JP" b="1" dirty="0" err="1"/>
                  <a:t>ΔrΦ</a:t>
                </a:r>
                <a:r>
                  <a:rPr lang="en-US" altLang="ja-JP" b="1" dirty="0"/>
                  <a:t> </a:t>
                </a:r>
                <a:r>
                  <a:rPr lang="ja-JP" altLang="en-US" b="1" dirty="0"/>
                  <a:t>の変動</a:t>
                </a:r>
                <a:r>
                  <a:rPr lang="ja-JP" altLang="en-US" dirty="0"/>
                  <a:t>を示しています。</a:t>
                </a:r>
              </a:p>
              <a:p>
                <a:r>
                  <a:rPr lang="ja-JP" altLang="en-US" b="1" dirty="0"/>
                  <a:t>水色の濃さで色分けした</a:t>
                </a:r>
                <a:r>
                  <a:rPr lang="en-US" altLang="ja-JP" b="1" dirty="0"/>
                  <a:t>3</a:t>
                </a:r>
                <a:r>
                  <a:rPr lang="ja-JP" altLang="en-US" b="1" dirty="0"/>
                  <a:t>つの領域</a:t>
                </a:r>
                <a:r>
                  <a:rPr lang="ja-JP" altLang="en-US" dirty="0"/>
                  <a:t>は、それぞれ </a:t>
                </a:r>
                <a:r>
                  <a:rPr lang="ja-JP" altLang="en-US" b="1" dirty="0"/>
                  <a:t>異なるトレインからのイオン蓄積</a:t>
                </a:r>
                <a:r>
                  <a:rPr lang="ja-JP" altLang="en-US" dirty="0"/>
                  <a:t>に対応しています。</a:t>
                </a:r>
                <a:br>
                  <a:rPr lang="ja-JP" altLang="en-US" dirty="0"/>
                </a:br>
                <a:r>
                  <a:rPr lang="en-US" altLang="ja-JP" b="1" dirty="0"/>
                  <a:t>Er</a:t>
                </a:r>
                <a:r>
                  <a:rPr lang="ja-JP" altLang="en-US" dirty="0"/>
                  <a:t> は </a:t>
                </a:r>
                <a:r>
                  <a:rPr lang="ja-JP" altLang="en-US" b="1" dirty="0"/>
                  <a:t>カソードおよびアノード電極付近</a:t>
                </a:r>
                <a:r>
                  <a:rPr lang="ja-JP" altLang="en-US" dirty="0"/>
                  <a:t>で小さくなっています。</a:t>
                </a:r>
                <a:endParaRPr lang="en-US" altLang="ja-JP" dirty="0"/>
              </a:p>
              <a:p>
                <a:r>
                  <a:rPr lang="ja-JP" altLang="en-US" dirty="0"/>
                  <a:t>また、一番下のカーブは最も内径側、上に行くにしたがって外径に近いところの値になっています。</a:t>
                </a:r>
              </a:p>
              <a:p>
                <a:r>
                  <a:rPr lang="ja-JP" altLang="en-US" b="1" dirty="0"/>
                  <a:t>半径の小さい領域</a:t>
                </a:r>
                <a:r>
                  <a:rPr lang="ja-JP" altLang="en-US" dirty="0"/>
                  <a:t>では </a:t>
                </a:r>
                <a:r>
                  <a:rPr lang="en-US" altLang="ja-JP" b="1" dirty="0"/>
                  <a:t>r</a:t>
                </a:r>
                <a:r>
                  <a:rPr lang="ja-JP" altLang="en-US" b="1" dirty="0"/>
                  <a:t>負方向への歪みがより大きい</a:t>
                </a:r>
                <a:r>
                  <a:rPr lang="ja-JP" altLang="en-US" dirty="0"/>
                  <a:t>ことが分かります。</a:t>
                </a:r>
              </a:p>
              <a:p>
                <a:pPr marL="0" marR="0" lvl="0" indent="0" algn="l" defTabSz="914400" rtl="0" eaLnBrk="1" fontAlgn="auto" latinLnBrk="0" hangingPunct="1">
                  <a:lnSpc>
                    <a:spcPct val="100000"/>
                  </a:lnSpc>
                  <a:spcBef>
                    <a:spcPts val="0"/>
                  </a:spcBef>
                  <a:spcAft>
                    <a:spcPts val="0"/>
                  </a:spcAft>
                  <a:buClrTx/>
                  <a:buSzTx/>
                  <a:buFontTx/>
                  <a:buNone/>
                  <a:tabLst/>
                  <a:defRPr/>
                </a:pPr>
                <a:br>
                  <a:rPr lang="ja-JP" altLang="en-US" dirty="0"/>
                </a:br>
                <a:endParaRPr kumimoji="1" lang="ja-JP" altLang="en-US" dirty="0"/>
              </a:p>
            </p:txBody>
          </p:sp>
        </mc:Choice>
        <mc:Fallback>
          <p:sp>
            <p:nvSpPr>
              <p:cNvPr id="3" name="ノート プレースホルダー 2">
                <a:extLst>
                  <a:ext uri="{FF2B5EF4-FFF2-40B4-BE49-F238E27FC236}">
                    <a16:creationId xmlns:a16="http://schemas.microsoft.com/office/drawing/2014/main" id="{8978F668-7A3F-F36D-1D87-FBF84A5CF3A1}"/>
                  </a:ext>
                </a:extLst>
              </p:cNvPr>
              <p:cNvSpPr>
                <a:spLocks noGrp="1"/>
              </p:cNvSpPr>
              <p:nvPr>
                <p:ph type="body" idx="1"/>
              </p:nvPr>
            </p:nvSpPr>
            <p:spPr/>
            <p:txBody>
              <a:bodyPr/>
              <a:lstStyle/>
              <a:p>
                <a:r>
                  <a:rPr lang="en-US" altLang="ja-JP" dirty="0"/>
                  <a:t>This slide shows the </a:t>
                </a:r>
                <a:r>
                  <a:rPr lang="en-US" altLang="ja-JP" b="1" dirty="0"/>
                  <a:t>results of the two-dimensional analysis</a:t>
                </a:r>
                <a:r>
                  <a:rPr lang="en-US" altLang="ja-JP" dirty="0"/>
                  <a:t>.</a:t>
                </a:r>
              </a:p>
              <a:p>
                <a:r>
                  <a:rPr lang="en-US" altLang="ja-JP" dirty="0"/>
                  <a:t>We investigated the effect caused by </a:t>
                </a:r>
                <a:r>
                  <a:rPr lang="en-US" altLang="ja-JP" b="1" dirty="0"/>
                  <a:t>primary ions accumulated from three trains</a:t>
                </a:r>
                <a:r>
                  <a:rPr lang="en-US" altLang="ja-JP" dirty="0"/>
                  <a:t>.</a:t>
                </a:r>
              </a:p>
              <a:p>
                <a:r>
                  <a:rPr lang="en-US" altLang="ja-JP" dirty="0"/>
                  <a:t>The </a:t>
                </a:r>
                <a:r>
                  <a:rPr lang="en-US" altLang="ja-JP" b="1" dirty="0"/>
                  <a:t>left figure</a:t>
                </a:r>
                <a:r>
                  <a:rPr lang="en-US" altLang="ja-JP" dirty="0"/>
                  <a:t> shows the variation of </a:t>
                </a:r>
                <a:r>
                  <a:rPr lang="en-US" altLang="ja-JP" b="1" dirty="0"/>
                  <a:t>Er</a:t>
                </a:r>
                <a:r>
                  <a:rPr lang="en-US" altLang="ja-JP" dirty="0"/>
                  <a:t> as a function of </a:t>
                </a:r>
                <a:r>
                  <a:rPr lang="en-US" altLang="ja-JP" i="1" dirty="0"/>
                  <a:t>r</a:t>
                </a:r>
                <a:r>
                  <a:rPr lang="en-US" altLang="ja-JP" dirty="0"/>
                  <a:t> and </a:t>
                </a:r>
                <a:r>
                  <a:rPr lang="en-US" altLang="ja-JP" i="1" dirty="0"/>
                  <a:t>z</a:t>
                </a:r>
                <a:r>
                  <a:rPr lang="en-US" altLang="ja-JP" dirty="0"/>
                  <a:t>,</a:t>
                </a:r>
                <a:r>
                  <a:rPr lang="ja-JP" altLang="en-US" dirty="0"/>
                  <a:t>　</a:t>
                </a:r>
                <a:r>
                  <a:rPr lang="en-US" altLang="ja-JP" dirty="0"/>
                  <a:t>and the </a:t>
                </a:r>
                <a:r>
                  <a:rPr lang="en-US" altLang="ja-JP" b="1" dirty="0"/>
                  <a:t>right figure</a:t>
                </a:r>
                <a:r>
                  <a:rPr lang="en-US" altLang="ja-JP" dirty="0"/>
                  <a:t> shows the variation of </a:t>
                </a:r>
                <a:r>
                  <a:rPr lang="en-US" altLang="ja-JP" b="1" dirty="0" err="1"/>
                  <a:t>ΔrΦ</a:t>
                </a:r>
                <a:r>
                  <a:rPr lang="en-US" altLang="ja-JP" dirty="0"/>
                  <a:t> with </a:t>
                </a:r>
                <a:r>
                  <a:rPr lang="en-US" altLang="ja-JP" i="1" dirty="0"/>
                  <a:t>r</a:t>
                </a:r>
                <a:r>
                  <a:rPr lang="en-US" altLang="ja-JP" dirty="0"/>
                  <a:t> and </a:t>
                </a:r>
                <a:r>
                  <a:rPr lang="en-US" altLang="ja-JP" i="1" dirty="0"/>
                  <a:t>z</a:t>
                </a:r>
                <a:r>
                  <a:rPr lang="en-US" altLang="ja-JP" dirty="0"/>
                  <a:t>.</a:t>
                </a:r>
              </a:p>
              <a:p>
                <a:r>
                  <a:rPr lang="en-US" altLang="ja-JP" dirty="0"/>
                  <a:t>The 3 regions, distinguished by different shades of light blue, correspond to ion accumulation from bunch trains at different timings.</a:t>
                </a:r>
              </a:p>
              <a:p>
                <a:r>
                  <a:rPr lang="en-US" altLang="ja-JP" dirty="0"/>
                  <a:t>The electric field </a:t>
                </a:r>
                <a:r>
                  <a:rPr kumimoji="1" lang="ja-JP" altLang="ar-AE" sz="1200" i="0" kern="1200">
                    <a:solidFill>
                      <a:schemeClr val="tx1"/>
                    </a:solidFill>
                    <a:latin typeface="+mn-lt"/>
                    <a:ea typeface="+mn-ea"/>
                    <a:cs typeface="+mn-cs"/>
                  </a:rPr>
                  <a:t>𝐸</a:t>
                </a:r>
                <a:r>
                  <a:rPr kumimoji="1" lang="ar-AE" altLang="ja-JP" sz="1200" i="0" kern="1200">
                    <a:solidFill>
                      <a:schemeClr val="tx1"/>
                    </a:solidFill>
                    <a:latin typeface="+mn-lt"/>
                    <a:ea typeface="+mn-ea"/>
                    <a:cs typeface="+mn-cs"/>
                  </a:rPr>
                  <a:t>_</a:t>
                </a:r>
                <a:r>
                  <a:rPr kumimoji="1" lang="ja-JP" altLang="ar-AE" sz="1200" i="0" kern="1200">
                    <a:solidFill>
                      <a:schemeClr val="tx1"/>
                    </a:solidFill>
                    <a:latin typeface="+mn-lt"/>
                    <a:ea typeface="+mn-ea"/>
                    <a:cs typeface="+mn-cs"/>
                  </a:rPr>
                  <a:t>𝑟</a:t>
                </a:r>
                <a:r>
                  <a:rPr lang="en-US" altLang="ja-JP" dirty="0"/>
                  <a:t>becomes smaller near the conducting cathode and anode planes.</a:t>
                </a:r>
              </a:p>
              <a:p>
                <a:r>
                  <a:rPr lang="en-US" altLang="ja-JP" dirty="0"/>
                  <a:t>The lowest curve represents the innermost radius, and as we move upward, the curves correspond to regions closer to the outer radius.</a:t>
                </a:r>
              </a:p>
              <a:p>
                <a:r>
                  <a:rPr lang="en-US" altLang="ja-JP" dirty="0"/>
                  <a:t>It can be seen that the distortion in the negative </a:t>
                </a:r>
                <a:r>
                  <a:rPr kumimoji="1" lang="ja-JP" altLang="en-US" sz="1200" i="0" kern="1200">
                    <a:solidFill>
                      <a:schemeClr val="tx1"/>
                    </a:solidFill>
                    <a:latin typeface="+mn-lt"/>
                    <a:ea typeface="+mn-ea"/>
                    <a:cs typeface="+mn-cs"/>
                  </a:rPr>
                  <a:t>𝑟</a:t>
                </a:r>
                <a:r>
                  <a:rPr lang="en-US" altLang="ja-JP" dirty="0"/>
                  <a:t>-direction is larger at smaller radii.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r>
                  <a:rPr lang="ja-JP" altLang="en-US" dirty="0"/>
                  <a:t>こちらは </a:t>
                </a:r>
                <a:r>
                  <a:rPr lang="en-US" altLang="ja-JP" b="1" dirty="0"/>
                  <a:t>2</a:t>
                </a:r>
                <a:r>
                  <a:rPr lang="ja-JP" altLang="en-US" b="1" dirty="0"/>
                  <a:t>次元解析の結果</a:t>
                </a:r>
                <a:r>
                  <a:rPr lang="ja-JP" altLang="en-US" dirty="0"/>
                  <a:t>です。</a:t>
                </a:r>
                <a:r>
                  <a:rPr lang="en-US" altLang="ja-JP" b="1" dirty="0"/>
                  <a:t>3</a:t>
                </a:r>
                <a:r>
                  <a:rPr lang="ja-JP" altLang="en-US" b="1" dirty="0"/>
                  <a:t>トレイン分の一次イオン</a:t>
                </a:r>
                <a:r>
                  <a:rPr lang="ja-JP" altLang="en-US" dirty="0"/>
                  <a:t>が蓄積されたときの影響を調べています。</a:t>
                </a:r>
              </a:p>
              <a:p>
                <a:r>
                  <a:rPr lang="ja-JP" altLang="en-US" b="1" dirty="0"/>
                  <a:t>左の図</a:t>
                </a:r>
                <a:r>
                  <a:rPr lang="ja-JP" altLang="en-US" dirty="0"/>
                  <a:t>は </a:t>
                </a:r>
                <a:r>
                  <a:rPr lang="en-US" altLang="ja-JP" i="1" dirty="0"/>
                  <a:t>r</a:t>
                </a:r>
                <a:r>
                  <a:rPr lang="ja-JP" altLang="en-US" dirty="0"/>
                  <a:t> および </a:t>
                </a:r>
                <a:r>
                  <a:rPr lang="en-US" altLang="ja-JP" i="1" dirty="0"/>
                  <a:t>z</a:t>
                </a:r>
                <a:r>
                  <a:rPr lang="ja-JP" altLang="en-US" dirty="0"/>
                  <a:t> に対する </a:t>
                </a:r>
                <a:r>
                  <a:rPr lang="en-US" altLang="ja-JP" b="1" dirty="0"/>
                  <a:t>Er </a:t>
                </a:r>
                <a:r>
                  <a:rPr lang="ja-JP" altLang="en-US" b="1" dirty="0"/>
                  <a:t>の変動</a:t>
                </a:r>
                <a:r>
                  <a:rPr lang="ja-JP" altLang="en-US" dirty="0"/>
                  <a:t>を、</a:t>
                </a:r>
                <a:r>
                  <a:rPr lang="ja-JP" altLang="en-US" b="1" dirty="0"/>
                  <a:t>右の図</a:t>
                </a:r>
                <a:r>
                  <a:rPr lang="ja-JP" altLang="en-US" dirty="0"/>
                  <a:t>は </a:t>
                </a:r>
                <a:r>
                  <a:rPr lang="en-US" altLang="ja-JP" i="1" dirty="0"/>
                  <a:t>r</a:t>
                </a:r>
                <a:r>
                  <a:rPr lang="ja-JP" altLang="en-US" dirty="0"/>
                  <a:t> および </a:t>
                </a:r>
                <a:r>
                  <a:rPr lang="en-US" altLang="ja-JP" i="1" dirty="0"/>
                  <a:t>z</a:t>
                </a:r>
                <a:r>
                  <a:rPr lang="ja-JP" altLang="en-US" dirty="0"/>
                  <a:t> に対する </a:t>
                </a:r>
                <a:r>
                  <a:rPr lang="en-US" altLang="ja-JP" b="1" dirty="0" err="1"/>
                  <a:t>ΔrΦ</a:t>
                </a:r>
                <a:r>
                  <a:rPr lang="en-US" altLang="ja-JP" b="1" dirty="0"/>
                  <a:t> </a:t>
                </a:r>
                <a:r>
                  <a:rPr lang="ja-JP" altLang="en-US" b="1" dirty="0"/>
                  <a:t>の変動</a:t>
                </a:r>
                <a:r>
                  <a:rPr lang="ja-JP" altLang="en-US" dirty="0"/>
                  <a:t>を示しています。</a:t>
                </a:r>
              </a:p>
              <a:p>
                <a:r>
                  <a:rPr lang="ja-JP" altLang="en-US" b="1" dirty="0"/>
                  <a:t>水色の濃さで色分けした</a:t>
                </a:r>
                <a:r>
                  <a:rPr lang="en-US" altLang="ja-JP" b="1" dirty="0"/>
                  <a:t>3</a:t>
                </a:r>
                <a:r>
                  <a:rPr lang="ja-JP" altLang="en-US" b="1" dirty="0"/>
                  <a:t>つの領域</a:t>
                </a:r>
                <a:r>
                  <a:rPr lang="ja-JP" altLang="en-US" dirty="0"/>
                  <a:t>は、それぞれ </a:t>
                </a:r>
                <a:r>
                  <a:rPr lang="ja-JP" altLang="en-US" b="1" dirty="0"/>
                  <a:t>異なるトレインからのイオン蓄積</a:t>
                </a:r>
                <a:r>
                  <a:rPr lang="ja-JP" altLang="en-US" dirty="0"/>
                  <a:t>に対応しています。</a:t>
                </a:r>
                <a:br>
                  <a:rPr lang="ja-JP" altLang="en-US" dirty="0"/>
                </a:br>
                <a:r>
                  <a:rPr lang="en-US" altLang="ja-JP" b="1" dirty="0"/>
                  <a:t>Er</a:t>
                </a:r>
                <a:r>
                  <a:rPr lang="ja-JP" altLang="en-US" dirty="0"/>
                  <a:t> は </a:t>
                </a:r>
                <a:r>
                  <a:rPr lang="ja-JP" altLang="en-US" b="1" dirty="0"/>
                  <a:t>カソードおよびアノード電極付近</a:t>
                </a:r>
                <a:r>
                  <a:rPr lang="ja-JP" altLang="en-US" dirty="0"/>
                  <a:t>で小さくなっています。</a:t>
                </a:r>
                <a:endParaRPr lang="en-US" altLang="ja-JP" dirty="0"/>
              </a:p>
              <a:p>
                <a:r>
                  <a:rPr lang="ja-JP" altLang="en-US" dirty="0"/>
                  <a:t>また、一番下のカーブは最も内径側、上に行くにしたがって外径に近いところの値になっています。</a:t>
                </a:r>
              </a:p>
              <a:p>
                <a:r>
                  <a:rPr lang="ja-JP" altLang="en-US" b="1" dirty="0"/>
                  <a:t>半径の小さい領域</a:t>
                </a:r>
                <a:r>
                  <a:rPr lang="ja-JP" altLang="en-US" dirty="0"/>
                  <a:t>では </a:t>
                </a:r>
                <a:r>
                  <a:rPr lang="en-US" altLang="ja-JP" b="1" dirty="0"/>
                  <a:t>r</a:t>
                </a:r>
                <a:r>
                  <a:rPr lang="ja-JP" altLang="en-US" b="1" dirty="0"/>
                  <a:t>負方向への歪みがより大きい</a:t>
                </a:r>
                <a:r>
                  <a:rPr lang="ja-JP" altLang="en-US" dirty="0"/>
                  <a:t>ことが分かります。</a:t>
                </a:r>
              </a:p>
              <a:p>
                <a:pPr marL="0" marR="0" lvl="0" indent="0" algn="l" defTabSz="914400" rtl="0" eaLnBrk="1" fontAlgn="auto" latinLnBrk="0" hangingPunct="1">
                  <a:lnSpc>
                    <a:spcPct val="100000"/>
                  </a:lnSpc>
                  <a:spcBef>
                    <a:spcPts val="0"/>
                  </a:spcBef>
                  <a:spcAft>
                    <a:spcPts val="0"/>
                  </a:spcAft>
                  <a:buClrTx/>
                  <a:buSzTx/>
                  <a:buFontTx/>
                  <a:buNone/>
                  <a:tabLst/>
                  <a:defRPr/>
                </a:pPr>
                <a:br>
                  <a:rPr lang="ja-JP" altLang="en-US" dirty="0"/>
                </a:br>
                <a:endParaRPr kumimoji="1" lang="ja-JP" altLang="en-US" dirty="0"/>
              </a:p>
            </p:txBody>
          </p:sp>
        </mc:Fallback>
      </mc:AlternateContent>
      <p:sp>
        <p:nvSpPr>
          <p:cNvPr id="4" name="スライド番号プレースホルダー 3">
            <a:extLst>
              <a:ext uri="{FF2B5EF4-FFF2-40B4-BE49-F238E27FC236}">
                <a16:creationId xmlns:a16="http://schemas.microsoft.com/office/drawing/2014/main" id="{73810317-52F1-E607-CF62-5AE60CA122DC}"/>
              </a:ext>
            </a:extLst>
          </p:cNvPr>
          <p:cNvSpPr>
            <a:spLocks noGrp="1"/>
          </p:cNvSpPr>
          <p:nvPr>
            <p:ph type="sldNum" sz="quarter" idx="5"/>
          </p:nvPr>
        </p:nvSpPr>
        <p:spPr/>
        <p:txBody>
          <a:bodyPr/>
          <a:lstStyle/>
          <a:p>
            <a:fld id="{AD8A74F8-02C6-46AB-9CEC-962349CD5231}" type="slidenum">
              <a:rPr kumimoji="1" lang="ja-JP" altLang="en-US" smtClean="0"/>
              <a:t>8</a:t>
            </a:fld>
            <a:endParaRPr kumimoji="1" lang="ja-JP" altLang="en-US"/>
          </a:p>
        </p:txBody>
      </p:sp>
    </p:spTree>
    <p:extLst>
      <p:ext uri="{BB962C8B-B14F-4D97-AF65-F5344CB8AC3E}">
        <p14:creationId xmlns:p14="http://schemas.microsoft.com/office/powerpoint/2010/main" val="821315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lang="en-US" altLang="ja-JP" dirty="0"/>
                  <a:t>Here, I show the results of our new </a:t>
                </a:r>
                <a:r>
                  <a:rPr lang="en-US" altLang="ja-JP" b="1" dirty="0"/>
                  <a:t>three-dimensional analysis</a:t>
                </a:r>
                <a:r>
                  <a:rPr lang="en-US" altLang="ja-JP" dirty="0"/>
                  <a:t>.</a:t>
                </a:r>
                <a:br>
                  <a:rPr lang="en-US" altLang="ja-JP" dirty="0"/>
                </a:br>
                <a:r>
                  <a:rPr lang="en-US" altLang="ja-JP" dirty="0"/>
                  <a:t>The left plot shows the </a:t>
                </a:r>
                <a:r>
                  <a:rPr lang="en-US" altLang="ja-JP" b="1" dirty="0"/>
                  <a:t>φ-dependent variations of </a:t>
                </a:r>
                <a:r>
                  <a:rPr lang="en-US" altLang="ja-JP" b="1" dirty="0" err="1"/>
                  <a:t>E_r</a:t>
                </a:r>
                <a:r>
                  <a:rPr lang="en-US" altLang="ja-JP" dirty="0"/>
                  <a:t>, while the right plot shows the </a:t>
                </a:r>
                <a:r>
                  <a:rPr lang="en-US" altLang="ja-JP" b="1" dirty="0"/>
                  <a:t>φ-dependent variations of </a:t>
                </a:r>
                <a:r>
                  <a:rPr lang="en-US" altLang="ja-JP" b="1" dirty="0" err="1"/>
                  <a:t>ΔrΦ</a:t>
                </a:r>
                <a:r>
                  <a:rPr lang="en-US" altLang="ja-JP" dirty="0"/>
                  <a:t>.</a:t>
                </a:r>
                <a:br>
                  <a:rPr lang="en-US" altLang="ja-JP" dirty="0"/>
                </a:br>
                <a:r>
                  <a:rPr lang="en-US" altLang="ja-JP" dirty="0"/>
                  <a:t>Different colors correspond to different radii.</a:t>
                </a:r>
                <a:br>
                  <a:rPr lang="en-US" altLang="ja-JP" dirty="0"/>
                </a:br>
                <a:r>
                  <a:rPr lang="en-US" altLang="ja-JP" dirty="0"/>
                  <a:t>The electric field distortion reaches up to about </a:t>
                </a:r>
                <a:r>
                  <a:rPr lang="en-US" altLang="ja-JP" b="1" dirty="0"/>
                  <a:t>-1.6 V/m</a:t>
                </a:r>
                <a:r>
                  <a:rPr lang="en-US" altLang="ja-JP" dirty="0"/>
                  <a:t>, and the corresponding </a:t>
                </a:r>
                <a:r>
                  <a:rPr lang="en-US" altLang="ja-JP" b="1" dirty="0" err="1"/>
                  <a:t>ΔrΦ</a:t>
                </a:r>
                <a:r>
                  <a:rPr lang="en-US" altLang="ja-JP" dirty="0"/>
                  <a:t> is estimated to be around </a:t>
                </a:r>
                <a:r>
                  <a:rPr lang="en-US" altLang="ja-JP" b="1" dirty="0"/>
                  <a:t>-10 </a:t>
                </a:r>
                <a:r>
                  <a:rPr lang="en-US" altLang="ja-JP" b="1" dirty="0" err="1"/>
                  <a:t>μm</a:t>
                </a:r>
                <a:r>
                  <a:rPr lang="en-US" altLang="ja-JP" dirty="0"/>
                  <a:t>.</a:t>
                </a:r>
                <a:br>
                  <a:rPr lang="en-US" altLang="ja-JP" dirty="0"/>
                </a:br>
                <a:r>
                  <a:rPr lang="en-US" altLang="ja-JP" dirty="0"/>
                  <a:t>As seen from the result at </a:t>
                </a:r>
                <a:r>
                  <a:rPr lang="en-US" altLang="ja-JP" b="1" dirty="0"/>
                  <a:t>R = 0.4 m</a:t>
                </a:r>
                <a:r>
                  <a:rPr lang="en-US" altLang="ja-JP" dirty="0"/>
                  <a:t> (red line), smaller radii experience larger distortions.</a:t>
                </a:r>
                <a:br>
                  <a:rPr lang="en-US" altLang="ja-JP" dirty="0"/>
                </a:br>
                <a:r>
                  <a:rPr lang="en-US" altLang="ja-JP" dirty="0"/>
                  <a:t>We also observed </a:t>
                </a:r>
                <a:r>
                  <a:rPr lang="en-US" altLang="ja-JP" b="1" dirty="0"/>
                  <a:t>φ-dependent variations</a:t>
                </a:r>
                <a:r>
                  <a:rPr lang="en-US" altLang="ja-JP" dirty="0"/>
                  <a:t> that were not visible in the 2D analysis.</a:t>
                </a:r>
                <a:br>
                  <a:rPr lang="en-US" altLang="ja-JP" dirty="0"/>
                </a:br>
                <a:r>
                  <a:rPr lang="en-US" altLang="ja-JP" dirty="0"/>
                  <a:t>The </a:t>
                </a:r>
                <a:r>
                  <a:rPr lang="en-US" altLang="ja-JP" dirty="0" err="1"/>
                  <a:t>ΔrΦ</a:t>
                </a:r>
                <a:r>
                  <a:rPr lang="en-US" altLang="ja-JP" dirty="0"/>
                  <a:t> is not uniform around the full TPC; a </a:t>
                </a:r>
                <a:r>
                  <a:rPr lang="en-US" altLang="ja-JP" b="1" dirty="0"/>
                  <a:t>maximum variation of about 0.9 </a:t>
                </a:r>
                <a:r>
                  <a:rPr lang="en-US" altLang="ja-JP" b="1" dirty="0" err="1"/>
                  <a:t>μm</a:t>
                </a:r>
                <a:r>
                  <a:rPr lang="en-US" altLang="ja-JP" dirty="0"/>
                  <a:t> is seen.</a:t>
                </a:r>
              </a:p>
              <a:p>
                <a:endParaRPr lang="en-US" altLang="ja-JP" dirty="0"/>
              </a:p>
              <a:p>
                <a:r>
                  <a:rPr lang="ja-JP" altLang="en-US" dirty="0"/>
                  <a:t>こちらが新たに行った</a:t>
                </a:r>
                <a:r>
                  <a:rPr lang="en-US" altLang="ja-JP" dirty="0"/>
                  <a:t>3</a:t>
                </a:r>
                <a:r>
                  <a:rPr lang="ja-JP" altLang="en-US" dirty="0"/>
                  <a:t>次元解析の結果です。</a:t>
                </a:r>
                <a:endParaRPr lang="en-US" altLang="ja-JP" dirty="0"/>
              </a:p>
              <a:p>
                <a:r>
                  <a:rPr lang="ja-JP" altLang="en-US" dirty="0"/>
                  <a:t>左は</a:t>
                </a:r>
                <a:r>
                  <a:rPr lang="en-US" altLang="ja-JP" dirty="0"/>
                  <a:t>Er</a:t>
                </a:r>
                <a:r>
                  <a:rPr lang="ja-JP" altLang="en-US" dirty="0"/>
                  <a:t>、右は</a:t>
                </a:r>
                <a:r>
                  <a:rPr lang="en-US" altLang="ja-JP" dirty="0" err="1"/>
                  <a:t>ΔrΦ</a:t>
                </a:r>
                <a:r>
                  <a:rPr lang="ja-JP" altLang="en-US" dirty="0"/>
                  <a:t>の</a:t>
                </a:r>
                <a:r>
                  <a:rPr lang="en-US" altLang="ja-JP" dirty="0"/>
                  <a:t>φ</a:t>
                </a:r>
                <a:r>
                  <a:rPr lang="ja-JP" altLang="en-US" dirty="0"/>
                  <a:t>毎の変動を表しています。色の違いは径の違いを示しています。</a:t>
                </a:r>
                <a:endParaRPr lang="en-US" altLang="ja-JP" dirty="0"/>
              </a:p>
              <a:p>
                <a:r>
                  <a:rPr lang="ja-JP" altLang="en-US" dirty="0"/>
                  <a:t>最大で</a:t>
                </a:r>
                <a:r>
                  <a:rPr lang="en-US" altLang="ja-JP" dirty="0"/>
                  <a:t>-2V/m</a:t>
                </a:r>
                <a:r>
                  <a:rPr lang="ja-JP" altLang="en-US" dirty="0"/>
                  <a:t>程度の電場歪みが生じており、</a:t>
                </a:r>
                <a:r>
                  <a:rPr lang="en-US" altLang="ja-JP" dirty="0" err="1"/>
                  <a:t>Δrφ</a:t>
                </a:r>
                <a:r>
                  <a:rPr lang="ja-JP" altLang="en-US" dirty="0"/>
                  <a:t>は</a:t>
                </a:r>
                <a:r>
                  <a:rPr lang="en-US" altLang="ja-JP" dirty="0"/>
                  <a:t>-10um</a:t>
                </a:r>
                <a:r>
                  <a:rPr lang="ja-JP" altLang="en-US" dirty="0"/>
                  <a:t>程度と見込めます。</a:t>
                </a:r>
                <a:endParaRPr lang="en-US" altLang="ja-JP" dirty="0"/>
              </a:p>
              <a:p>
                <a:r>
                  <a:rPr lang="en-US" altLang="ja-JP" dirty="0"/>
                  <a:t>R=0.4m</a:t>
                </a:r>
                <a:r>
                  <a:rPr lang="ja-JP" altLang="en-US" dirty="0"/>
                  <a:t>、赤線、の結果などからわかるように、径が小さい方が大きく歪んでいます。</a:t>
                </a:r>
                <a:r>
                  <a:rPr lang="en-US" altLang="ja-JP" dirty="0"/>
                  <a:t>2</a:t>
                </a:r>
                <a:r>
                  <a:rPr lang="ja-JP" altLang="en-US" dirty="0"/>
                  <a:t>次元解析では見えなかった</a:t>
                </a:r>
                <a:r>
                  <a:rPr lang="el-GR" altLang="ja-JP" dirty="0"/>
                  <a:t>φ</a:t>
                </a:r>
                <a:r>
                  <a:rPr lang="ja-JP" altLang="en-US" dirty="0"/>
                  <a:t>方向の変動が確認できました。</a:t>
                </a:r>
                <a:br>
                  <a:rPr lang="ja-JP" altLang="en-US" dirty="0"/>
                </a:br>
                <a:r>
                  <a:rPr lang="en-US" altLang="ja-JP" dirty="0" err="1"/>
                  <a:t>ΔrΦ</a:t>
                </a:r>
                <a:r>
                  <a:rPr lang="ja-JP" altLang="en-US" dirty="0"/>
                  <a:t>は</a:t>
                </a:r>
                <a:r>
                  <a:rPr lang="en-US" altLang="ja-JP" dirty="0"/>
                  <a:t>TPC</a:t>
                </a:r>
                <a:r>
                  <a:rPr lang="ja-JP" altLang="en-US" dirty="0"/>
                  <a:t>全周で一様ではなく、最大</a:t>
                </a:r>
                <a:r>
                  <a:rPr lang="en-US" altLang="ja-JP" dirty="0"/>
                  <a:t>0.9um</a:t>
                </a:r>
                <a:r>
                  <a:rPr lang="ja-JP" altLang="en-US" dirty="0"/>
                  <a:t>程度のバラつきが見られました。</a:t>
                </a:r>
              </a:p>
              <a:p>
                <a:endParaRPr kumimoji="1" lang="ja-JP" altLang="en-US" dirty="0"/>
              </a:p>
            </p:txBody>
          </p:sp>
        </mc:Choice>
        <mc:Fallback xmlns="">
          <p:sp>
            <p:nvSpPr>
              <p:cNvPr id="3" name="ノート プレースホルダー 2"/>
              <p:cNvSpPr>
                <a:spLocks noGrp="1"/>
              </p:cNvSpPr>
              <p:nvPr>
                <p:ph type="body" idx="1"/>
              </p:nvPr>
            </p:nvSpPr>
            <p:spPr/>
            <p:txBody>
              <a:bodyPr/>
              <a:lstStyle/>
              <a:p>
                <a:r>
                  <a:rPr lang="en-US" altLang="ja-JP" dirty="0"/>
                  <a:t>Here, I show the results of our new </a:t>
                </a:r>
                <a:r>
                  <a:rPr lang="en-US" altLang="ja-JP" b="1" dirty="0"/>
                  <a:t>three-dimensional analysis</a:t>
                </a:r>
                <a:r>
                  <a:rPr lang="en-US" altLang="ja-JP" dirty="0"/>
                  <a:t>.</a:t>
                </a:r>
                <a:br>
                  <a:rPr lang="en-US" altLang="ja-JP" dirty="0"/>
                </a:br>
                <a:r>
                  <a:rPr lang="en-US" altLang="ja-JP" dirty="0"/>
                  <a:t>The left plot shows the </a:t>
                </a:r>
                <a:r>
                  <a:rPr lang="en-US" altLang="ja-JP" b="1" dirty="0"/>
                  <a:t>radial electric field, </a:t>
                </a:r>
                <a:r>
                  <a:rPr kumimoji="1" lang="ja-JP" altLang="ar-AE" sz="1200" i="0" kern="1200">
                    <a:solidFill>
                      <a:schemeClr val="tx1"/>
                    </a:solidFill>
                    <a:latin typeface="+mn-lt"/>
                    <a:ea typeface="+mn-ea"/>
                    <a:cs typeface="+mn-cs"/>
                  </a:rPr>
                  <a:t>𝐸</a:t>
                </a:r>
                <a:r>
                  <a:rPr kumimoji="1" lang="ar-AE" altLang="ja-JP" sz="1200" i="0" kern="1200">
                    <a:solidFill>
                      <a:schemeClr val="tx1"/>
                    </a:solidFill>
                    <a:latin typeface="+mn-lt"/>
                    <a:ea typeface="+mn-ea"/>
                    <a:cs typeface="+mn-cs"/>
                  </a:rPr>
                  <a:t>_</a:t>
                </a:r>
                <a:r>
                  <a:rPr kumimoji="1" lang="ja-JP" altLang="ar-AE" sz="1200" i="0" kern="1200">
                    <a:solidFill>
                      <a:schemeClr val="tx1"/>
                    </a:solidFill>
                    <a:latin typeface="+mn-lt"/>
                    <a:ea typeface="+mn-ea"/>
                    <a:cs typeface="+mn-cs"/>
                  </a:rPr>
                  <a:t>𝑟</a:t>
                </a:r>
                <a:r>
                  <a:rPr lang="ar-AE" altLang="ja-JP" dirty="0"/>
                  <a:t>, </a:t>
                </a:r>
                <a:r>
                  <a:rPr lang="en-US" altLang="ja-JP" dirty="0"/>
                  <a:t>and the right shows the </a:t>
                </a:r>
                <a:r>
                  <a:rPr lang="en-US" altLang="ja-JP" b="1" dirty="0"/>
                  <a:t>variation of </a:t>
                </a:r>
                <a:r>
                  <a:rPr kumimoji="1" lang="el-GR" altLang="ja-JP" sz="1200" i="0" kern="1200">
                    <a:solidFill>
                      <a:schemeClr val="tx1"/>
                    </a:solidFill>
                    <a:latin typeface="+mn-lt"/>
                    <a:ea typeface="+mn-ea"/>
                    <a:cs typeface="+mn-cs"/>
                  </a:rPr>
                  <a:t>Δ</a:t>
                </a:r>
                <a:r>
                  <a:rPr kumimoji="1" lang="ja-JP" altLang="el-GR" sz="1200" i="0" kern="1200">
                    <a:solidFill>
                      <a:schemeClr val="tx1"/>
                    </a:solidFill>
                    <a:latin typeface="+mn-lt"/>
                    <a:ea typeface="+mn-ea"/>
                    <a:cs typeface="+mn-cs"/>
                  </a:rPr>
                  <a:t>𝑟𝜙</a:t>
                </a:r>
                <a:r>
                  <a:rPr lang="en-US" altLang="ja-JP" dirty="0"/>
                  <a:t>as a function of </a:t>
                </a:r>
                <a:r>
                  <a:rPr lang="el-GR" altLang="ja-JP" dirty="0"/>
                  <a:t>φ.</a:t>
                </a:r>
                <a:br>
                  <a:rPr lang="el-GR" altLang="ja-JP" dirty="0"/>
                </a:br>
                <a:r>
                  <a:rPr lang="en-US" altLang="ja-JP" dirty="0"/>
                  <a:t>The </a:t>
                </a:r>
                <a:r>
                  <a:rPr lang="en-US" altLang="ja-JP" b="1" dirty="0"/>
                  <a:t>colors represent different radii</a:t>
                </a:r>
                <a:r>
                  <a:rPr lang="en-US" altLang="ja-JP" dirty="0"/>
                  <a:t>.</a:t>
                </a:r>
                <a:br>
                  <a:rPr lang="en-US" altLang="ja-JP" dirty="0"/>
                </a:br>
                <a:r>
                  <a:rPr lang="en-US" altLang="ja-JP" dirty="0"/>
                  <a:t>As in the two-dimensional results, the smaller radii show </a:t>
                </a:r>
                <a:r>
                  <a:rPr lang="en-US" altLang="ja-JP" b="1" dirty="0"/>
                  <a:t>larger distortions</a:t>
                </a:r>
                <a:r>
                  <a:rPr lang="en-US" altLang="ja-JP" dirty="0"/>
                  <a:t>.</a:t>
                </a:r>
                <a:br>
                  <a:rPr lang="en-US" altLang="ja-JP" dirty="0"/>
                </a:br>
                <a:r>
                  <a:rPr lang="en-US" altLang="ja-JP" dirty="0"/>
                  <a:t>In addition, we can now clearly see </a:t>
                </a:r>
                <a:r>
                  <a:rPr lang="el-GR" altLang="ja-JP" b="1" dirty="0"/>
                  <a:t>φ-</a:t>
                </a:r>
                <a:r>
                  <a:rPr lang="en-US" altLang="ja-JP" b="1" dirty="0"/>
                  <a:t>dependent variations</a:t>
                </a:r>
                <a:r>
                  <a:rPr lang="en-US" altLang="ja-JP" dirty="0"/>
                  <a:t>, which were </a:t>
                </a:r>
                <a:r>
                  <a:rPr lang="en-US" altLang="ja-JP" b="1" dirty="0"/>
                  <a:t>not visible in the 2D analysis</a:t>
                </a:r>
                <a:r>
                  <a:rPr lang="en-US" altLang="ja-JP" dirty="0"/>
                  <a:t>.</a:t>
                </a:r>
                <a:br>
                  <a:rPr lang="en-US" altLang="ja-JP" dirty="0"/>
                </a:br>
                <a:r>
                  <a:rPr lang="en-US" altLang="ja-JP" dirty="0"/>
                  <a:t>The </a:t>
                </a:r>
                <a:r>
                  <a:rPr kumimoji="1" lang="el-GR" altLang="ja-JP" sz="1200" i="0" kern="1200">
                    <a:solidFill>
                      <a:schemeClr val="tx1"/>
                    </a:solidFill>
                    <a:latin typeface="+mn-lt"/>
                    <a:ea typeface="+mn-ea"/>
                    <a:cs typeface="+mn-cs"/>
                  </a:rPr>
                  <a:t>Δ</a:t>
                </a:r>
                <a:r>
                  <a:rPr kumimoji="1" lang="ja-JP" altLang="el-GR" sz="1200" i="0" kern="1200">
                    <a:solidFill>
                      <a:schemeClr val="tx1"/>
                    </a:solidFill>
                    <a:latin typeface="+mn-lt"/>
                    <a:ea typeface="+mn-ea"/>
                    <a:cs typeface="+mn-cs"/>
                  </a:rPr>
                  <a:t>𝑟𝜙</a:t>
                </a:r>
                <a:r>
                  <a:rPr lang="en-US" altLang="ja-JP" dirty="0"/>
                  <a:t>distribution is </a:t>
                </a:r>
                <a:r>
                  <a:rPr lang="en-US" altLang="ja-JP" b="1" dirty="0"/>
                  <a:t>not uniform around the full TPC</a:t>
                </a:r>
                <a:r>
                  <a:rPr lang="en-US" altLang="ja-JP" dirty="0"/>
                  <a:t>, and we observed about </a:t>
                </a:r>
                <a:r>
                  <a:rPr lang="en-US" altLang="ja-JP" b="1" dirty="0"/>
                  <a:t>10% variation</a:t>
                </a:r>
                <a:r>
                  <a:rPr lang="en-US" altLang="ja-JP" dirty="0"/>
                  <a:t> across </a:t>
                </a:r>
                <a:r>
                  <a:rPr lang="el-GR" altLang="ja-JP" dirty="0"/>
                  <a:t>φ.</a:t>
                </a:r>
                <a:endParaRPr lang="en-US" altLang="ja-JP" dirty="0"/>
              </a:p>
              <a:p>
                <a:endParaRPr lang="en-US" altLang="ja-JP" dirty="0"/>
              </a:p>
              <a:p>
                <a:r>
                  <a:rPr lang="ja-JP" altLang="en-US" dirty="0"/>
                  <a:t>こちらが新たに行った</a:t>
                </a:r>
                <a:r>
                  <a:rPr lang="en-US" altLang="ja-JP" dirty="0"/>
                  <a:t>3</a:t>
                </a:r>
                <a:r>
                  <a:rPr lang="ja-JP" altLang="en-US" dirty="0"/>
                  <a:t>次元解析の結果です。</a:t>
                </a:r>
                <a:endParaRPr lang="en-US" altLang="ja-JP" dirty="0"/>
              </a:p>
              <a:p>
                <a:r>
                  <a:rPr lang="ja-JP" altLang="en-US" dirty="0"/>
                  <a:t>左は</a:t>
                </a:r>
                <a:r>
                  <a:rPr lang="en-US" altLang="ja-JP" dirty="0"/>
                  <a:t>Er</a:t>
                </a:r>
                <a:r>
                  <a:rPr lang="ja-JP" altLang="en-US" dirty="0"/>
                  <a:t>、右は</a:t>
                </a:r>
                <a:r>
                  <a:rPr lang="en-US" altLang="ja-JP" dirty="0" err="1"/>
                  <a:t>ΔrΦ</a:t>
                </a:r>
                <a:r>
                  <a:rPr lang="ja-JP" altLang="en-US" dirty="0"/>
                  <a:t>の</a:t>
                </a:r>
                <a:r>
                  <a:rPr lang="en-US" altLang="ja-JP" dirty="0"/>
                  <a:t>φ</a:t>
                </a:r>
                <a:r>
                  <a:rPr lang="ja-JP" altLang="en-US" dirty="0"/>
                  <a:t>毎の変動を表しています。色の違いは径の違いを示しています。</a:t>
                </a:r>
                <a:endParaRPr lang="en-US" altLang="ja-JP" dirty="0"/>
              </a:p>
              <a:p>
                <a:r>
                  <a:rPr lang="ja-JP" altLang="en-US" dirty="0"/>
                  <a:t>２次元の結果と同様に径が小さい方が大きく歪んでいます。</a:t>
                </a:r>
                <a:r>
                  <a:rPr lang="en-US" altLang="ja-JP" dirty="0"/>
                  <a:t>2</a:t>
                </a:r>
                <a:r>
                  <a:rPr lang="ja-JP" altLang="en-US" dirty="0"/>
                  <a:t>次元解析では見えなかった</a:t>
                </a:r>
                <a:r>
                  <a:rPr lang="el-GR" altLang="ja-JP" dirty="0"/>
                  <a:t>φ</a:t>
                </a:r>
                <a:r>
                  <a:rPr lang="ja-JP" altLang="en-US" dirty="0"/>
                  <a:t>方向の変動が確認できました。</a:t>
                </a:r>
                <a:br>
                  <a:rPr lang="ja-JP" altLang="en-US" dirty="0"/>
                </a:br>
                <a:r>
                  <a:rPr lang="en-US" altLang="ja-JP" dirty="0" err="1"/>
                  <a:t>ΔrΦ</a:t>
                </a:r>
                <a:r>
                  <a:rPr lang="ja-JP" altLang="en-US" dirty="0"/>
                  <a:t>は</a:t>
                </a:r>
                <a:r>
                  <a:rPr lang="en-US" altLang="ja-JP" dirty="0"/>
                  <a:t>TPC</a:t>
                </a:r>
                <a:r>
                  <a:rPr lang="ja-JP" altLang="en-US" dirty="0"/>
                  <a:t>全周で一様ではなく、</a:t>
                </a:r>
                <a:r>
                  <a:rPr lang="en-US" altLang="ja-JP" dirty="0"/>
                  <a:t>10%</a:t>
                </a:r>
                <a:r>
                  <a:rPr lang="ja-JP" altLang="en-US" dirty="0"/>
                  <a:t>程度のバラつきが見られました。</a:t>
                </a:r>
              </a:p>
              <a:p>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AD8A74F8-02C6-46AB-9CEC-962349CD5231}" type="slidenum">
              <a:rPr kumimoji="1" lang="ja-JP" altLang="en-US" smtClean="0"/>
              <a:t>9</a:t>
            </a:fld>
            <a:endParaRPr kumimoji="1" lang="ja-JP" altLang="en-US"/>
          </a:p>
        </p:txBody>
      </p:sp>
    </p:spTree>
    <p:extLst>
      <p:ext uri="{BB962C8B-B14F-4D97-AF65-F5344CB8AC3E}">
        <p14:creationId xmlns:p14="http://schemas.microsoft.com/office/powerpoint/2010/main" val="3089631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A2058F-C03C-4C4F-9A20-164223D6C8A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A901212-D1DF-463B-8EF4-339882D1AA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C7CBEB2-12D6-4BA2-97AE-7D00E552122E}"/>
              </a:ext>
            </a:extLst>
          </p:cNvPr>
          <p:cNvSpPr>
            <a:spLocks noGrp="1"/>
          </p:cNvSpPr>
          <p:nvPr>
            <p:ph type="dt" sz="half" idx="10"/>
          </p:nvPr>
        </p:nvSpPr>
        <p:spPr/>
        <p:txBody>
          <a:bodyPr/>
          <a:lstStyle/>
          <a:p>
            <a:fld id="{09311CBE-D077-46DA-AF5F-84FD0D60C3AF}" type="datetime1">
              <a:rPr kumimoji="1" lang="ja-JP" altLang="en-US" smtClean="0"/>
              <a:t>2025/10/21</a:t>
            </a:fld>
            <a:endParaRPr kumimoji="1" lang="ja-JP" altLang="en-US"/>
          </a:p>
        </p:txBody>
      </p:sp>
      <p:sp>
        <p:nvSpPr>
          <p:cNvPr id="5" name="フッター プレースホルダー 4">
            <a:extLst>
              <a:ext uri="{FF2B5EF4-FFF2-40B4-BE49-F238E27FC236}">
                <a16:creationId xmlns:a16="http://schemas.microsoft.com/office/drawing/2014/main" id="{2A0C32E6-42C1-4A94-86EF-1277986743D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75DEC7-97B2-49B3-8F8A-39CE222A3407}"/>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2587320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0C5546-7239-4D92-B008-776A8287D12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DF39D7D-1B5E-4133-B7A1-74A79F8E78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3D69F9F-7BA9-4A37-BDF6-D9D2D82EFA6A}"/>
              </a:ext>
            </a:extLst>
          </p:cNvPr>
          <p:cNvSpPr>
            <a:spLocks noGrp="1"/>
          </p:cNvSpPr>
          <p:nvPr>
            <p:ph type="dt" sz="half" idx="10"/>
          </p:nvPr>
        </p:nvSpPr>
        <p:spPr/>
        <p:txBody>
          <a:bodyPr/>
          <a:lstStyle/>
          <a:p>
            <a:fld id="{FD30D3D6-D40F-4B0B-A2E5-66E9C05FA14F}" type="datetime1">
              <a:rPr kumimoji="1" lang="ja-JP" altLang="en-US" smtClean="0"/>
              <a:t>2025/10/21</a:t>
            </a:fld>
            <a:endParaRPr kumimoji="1" lang="ja-JP" altLang="en-US"/>
          </a:p>
        </p:txBody>
      </p:sp>
      <p:sp>
        <p:nvSpPr>
          <p:cNvPr id="5" name="フッター プレースホルダー 4">
            <a:extLst>
              <a:ext uri="{FF2B5EF4-FFF2-40B4-BE49-F238E27FC236}">
                <a16:creationId xmlns:a16="http://schemas.microsoft.com/office/drawing/2014/main" id="{2F1E243B-3DF6-4CA9-9A88-3D043AA9422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72FF4A2-4EAE-4996-B316-3AF78F389D54}"/>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2494409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C67FE0A-63A5-420E-9E3B-A2FF75AE8AA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E5ECDB2-8116-4F9F-B563-8A651B53759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DAD62B-C680-4309-97CB-9DE34A9CA748}"/>
              </a:ext>
            </a:extLst>
          </p:cNvPr>
          <p:cNvSpPr>
            <a:spLocks noGrp="1"/>
          </p:cNvSpPr>
          <p:nvPr>
            <p:ph type="dt" sz="half" idx="10"/>
          </p:nvPr>
        </p:nvSpPr>
        <p:spPr/>
        <p:txBody>
          <a:bodyPr/>
          <a:lstStyle/>
          <a:p>
            <a:fld id="{D4EF01F6-8D0E-49EE-B5A0-19A79EEC7987}" type="datetime1">
              <a:rPr kumimoji="1" lang="ja-JP" altLang="en-US" smtClean="0"/>
              <a:t>2025/10/21</a:t>
            </a:fld>
            <a:endParaRPr kumimoji="1" lang="ja-JP" altLang="en-US"/>
          </a:p>
        </p:txBody>
      </p:sp>
      <p:sp>
        <p:nvSpPr>
          <p:cNvPr id="5" name="フッター プレースホルダー 4">
            <a:extLst>
              <a:ext uri="{FF2B5EF4-FFF2-40B4-BE49-F238E27FC236}">
                <a16:creationId xmlns:a16="http://schemas.microsoft.com/office/drawing/2014/main" id="{D9C12536-59D6-4A64-A0BC-7744FBDD914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F3406CA-4953-4325-BB9D-516EE9F6E2A4}"/>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3496553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87A9FA64-EE34-FFB2-00C7-61168F5AC726}"/>
              </a:ext>
            </a:extLst>
          </p:cNvPr>
          <p:cNvSpPr/>
          <p:nvPr userDrawn="1"/>
        </p:nvSpPr>
        <p:spPr>
          <a:xfrm>
            <a:off x="0" y="-1407"/>
            <a:ext cx="12192000" cy="640866"/>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a:extLst>
              <a:ext uri="{FF2B5EF4-FFF2-40B4-BE49-F238E27FC236}">
                <a16:creationId xmlns:a16="http://schemas.microsoft.com/office/drawing/2014/main" id="{A1C411E5-6DF4-4A0C-A9F8-2D4E15887985}"/>
              </a:ext>
            </a:extLst>
          </p:cNvPr>
          <p:cNvSpPr>
            <a:spLocks noGrp="1"/>
          </p:cNvSpPr>
          <p:nvPr>
            <p:ph type="title"/>
          </p:nvPr>
        </p:nvSpPr>
        <p:spPr>
          <a:xfrm>
            <a:off x="838200" y="136524"/>
            <a:ext cx="10515600" cy="502935"/>
          </a:xfrm>
        </p:spPr>
        <p:txBody>
          <a:bodyPr>
            <a:normAutofit/>
          </a:bodyPr>
          <a:lstStyle>
            <a:lvl1pPr>
              <a:defRPr sz="4000" b="1">
                <a:solidFill>
                  <a:schemeClr val="bg1"/>
                </a:solidFill>
                <a:latin typeface="ＭＳ Ｐゴシック" panose="020B0600070205080204" pitchFamily="50" charset="-128"/>
                <a:ea typeface="ＭＳ Ｐゴシック" panose="020B0600070205080204" pitchFamily="50" charset="-128"/>
              </a:defRPr>
            </a:lvl1pPr>
          </a:lstStyle>
          <a:p>
            <a:r>
              <a:rPr kumimoji="1" lang="ja-JP" altLang="en-US" dirty="0"/>
              <a:t>マスター タイトルの書式設定</a:t>
            </a:r>
          </a:p>
        </p:txBody>
      </p:sp>
      <p:sp>
        <p:nvSpPr>
          <p:cNvPr id="3" name="コンテンツ プレースホルダー 2">
            <a:extLst>
              <a:ext uri="{FF2B5EF4-FFF2-40B4-BE49-F238E27FC236}">
                <a16:creationId xmlns:a16="http://schemas.microsoft.com/office/drawing/2014/main" id="{BE4E6310-5EC0-4740-A3B6-663773A02C2E}"/>
              </a:ext>
            </a:extLst>
          </p:cNvPr>
          <p:cNvSpPr>
            <a:spLocks noGrp="1"/>
          </p:cNvSpPr>
          <p:nvPr>
            <p:ph idx="1"/>
          </p:nvPr>
        </p:nvSpPr>
        <p:spPr>
          <a:xfrm>
            <a:off x="838200" y="936044"/>
            <a:ext cx="10515600" cy="4833145"/>
          </a:xfrm>
        </p:spPr>
        <p:txBody>
          <a:bodyPr/>
          <a:lstStyle>
            <a:lvl1pPr>
              <a:defRPr>
                <a:latin typeface="ＭＳ Ｐゴシック" panose="020B0600070205080204" pitchFamily="50" charset="-128"/>
                <a:ea typeface="ＭＳ Ｐゴシック" panose="020B0600070205080204" pitchFamily="50" charset="-128"/>
              </a:defRPr>
            </a:lvl1pPr>
            <a:lvl2pPr>
              <a:defRPr>
                <a:latin typeface="ＭＳ Ｐゴシック" panose="020B0600070205080204" pitchFamily="50" charset="-128"/>
                <a:ea typeface="ＭＳ Ｐゴシック" panose="020B0600070205080204" pitchFamily="50" charset="-128"/>
              </a:defRPr>
            </a:lvl2pPr>
            <a:lvl3pPr>
              <a:defRPr>
                <a:latin typeface="ＭＳ Ｐゴシック" panose="020B0600070205080204" pitchFamily="50" charset="-128"/>
                <a:ea typeface="ＭＳ Ｐゴシック" panose="020B0600070205080204" pitchFamily="50" charset="-128"/>
              </a:defRPr>
            </a:lvl3pPr>
            <a:lvl4pPr>
              <a:defRPr>
                <a:latin typeface="ＭＳ Ｐゴシック" panose="020B0600070205080204" pitchFamily="50" charset="-128"/>
                <a:ea typeface="ＭＳ Ｐゴシック" panose="020B0600070205080204" pitchFamily="50" charset="-128"/>
              </a:defRPr>
            </a:lvl4pPr>
            <a:lvl5pPr>
              <a:defRPr>
                <a:latin typeface="ＭＳ Ｐゴシック" panose="020B0600070205080204" pitchFamily="50" charset="-128"/>
                <a:ea typeface="ＭＳ Ｐゴシック" panose="020B0600070205080204"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AB786712-B378-4700-8BDC-2117E82BA894}"/>
              </a:ext>
            </a:extLst>
          </p:cNvPr>
          <p:cNvSpPr>
            <a:spLocks noGrp="1"/>
          </p:cNvSpPr>
          <p:nvPr>
            <p:ph type="dt" sz="half" idx="10"/>
          </p:nvPr>
        </p:nvSpPr>
        <p:spPr/>
        <p:txBody>
          <a:bodyPr/>
          <a:lstStyle/>
          <a:p>
            <a:fld id="{F18FD364-D350-4ABF-8E78-F2B5CDB14421}" type="datetime1">
              <a:rPr kumimoji="1" lang="ja-JP" altLang="en-US" smtClean="0"/>
              <a:t>2025/10/21</a:t>
            </a:fld>
            <a:endParaRPr kumimoji="1" lang="ja-JP" altLang="en-US"/>
          </a:p>
        </p:txBody>
      </p:sp>
      <p:sp>
        <p:nvSpPr>
          <p:cNvPr id="5" name="フッター プレースホルダー 4">
            <a:extLst>
              <a:ext uri="{FF2B5EF4-FFF2-40B4-BE49-F238E27FC236}">
                <a16:creationId xmlns:a16="http://schemas.microsoft.com/office/drawing/2014/main" id="{95015D2A-D5D6-45F3-B4A0-E2779E05EC0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2707457-596C-4802-8603-D9AB383151A2}"/>
              </a:ext>
            </a:extLst>
          </p:cNvPr>
          <p:cNvSpPr>
            <a:spLocks noGrp="1"/>
          </p:cNvSpPr>
          <p:nvPr>
            <p:ph type="sldNum" sz="quarter" idx="12"/>
          </p:nvPr>
        </p:nvSpPr>
        <p:spPr>
          <a:xfrm>
            <a:off x="11675670" y="141121"/>
            <a:ext cx="470263" cy="334373"/>
          </a:xfrm>
        </p:spPr>
        <p:txBody>
          <a:bodyPr/>
          <a:lstStyle>
            <a:lvl1pPr>
              <a:defRPr sz="1600" b="1">
                <a:solidFill>
                  <a:schemeClr val="bg1"/>
                </a:solidFill>
                <a:latin typeface="ADLaM Display" panose="02010000000000000000" pitchFamily="2" charset="0"/>
                <a:cs typeface="ADLaM Display" panose="02010000000000000000" pitchFamily="2" charset="0"/>
              </a:defRPr>
            </a:lvl1pPr>
          </a:lstStyle>
          <a:p>
            <a:fld id="{B8AA6F3D-1B83-4EE2-9876-CD45B9B52FB4}" type="slidenum">
              <a:rPr lang="ja-JP" altLang="en-US" smtClean="0"/>
              <a:pPr/>
              <a:t>‹#›</a:t>
            </a:fld>
            <a:endParaRPr lang="ja-JP" altLang="en-US" dirty="0"/>
          </a:p>
        </p:txBody>
      </p:sp>
      <p:cxnSp>
        <p:nvCxnSpPr>
          <p:cNvPr id="9" name="直線コネクタ 8">
            <a:extLst>
              <a:ext uri="{FF2B5EF4-FFF2-40B4-BE49-F238E27FC236}">
                <a16:creationId xmlns:a16="http://schemas.microsoft.com/office/drawing/2014/main" id="{19D711FF-007F-969B-8000-E9D2021C57EF}"/>
              </a:ext>
            </a:extLst>
          </p:cNvPr>
          <p:cNvCxnSpPr/>
          <p:nvPr userDrawn="1"/>
        </p:nvCxnSpPr>
        <p:spPr>
          <a:xfrm>
            <a:off x="11707569" y="0"/>
            <a:ext cx="0" cy="63945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6436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A554E3-E4F7-471D-9D08-2FC2788060F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2C588F0-8DBD-4397-A236-D951795133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078B7DE-693C-4EED-8E66-15AD2F73DA39}"/>
              </a:ext>
            </a:extLst>
          </p:cNvPr>
          <p:cNvSpPr>
            <a:spLocks noGrp="1"/>
          </p:cNvSpPr>
          <p:nvPr>
            <p:ph type="dt" sz="half" idx="10"/>
          </p:nvPr>
        </p:nvSpPr>
        <p:spPr/>
        <p:txBody>
          <a:bodyPr/>
          <a:lstStyle/>
          <a:p>
            <a:fld id="{454547AA-8E2B-4EDB-BF33-84F60C71F4F2}" type="datetime1">
              <a:rPr kumimoji="1" lang="ja-JP" altLang="en-US" smtClean="0"/>
              <a:t>2025/10/21</a:t>
            </a:fld>
            <a:endParaRPr kumimoji="1" lang="ja-JP" altLang="en-US"/>
          </a:p>
        </p:txBody>
      </p:sp>
      <p:sp>
        <p:nvSpPr>
          <p:cNvPr id="5" name="フッター プレースホルダー 4">
            <a:extLst>
              <a:ext uri="{FF2B5EF4-FFF2-40B4-BE49-F238E27FC236}">
                <a16:creationId xmlns:a16="http://schemas.microsoft.com/office/drawing/2014/main" id="{95ED8C6B-AC6B-4CB6-B0C3-4B7993D350E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A7280A8-82A0-44EE-A0DF-68135274EB84}"/>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727809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37E118-08C1-4C57-9013-C05B17E3C65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AD28C31-7D51-46F3-93C1-C945C259396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637DF1F-1453-438D-B0C5-86DA24DB2A4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09F3AAD-D0ED-4743-AA15-592A84DCD062}"/>
              </a:ext>
            </a:extLst>
          </p:cNvPr>
          <p:cNvSpPr>
            <a:spLocks noGrp="1"/>
          </p:cNvSpPr>
          <p:nvPr>
            <p:ph type="dt" sz="half" idx="10"/>
          </p:nvPr>
        </p:nvSpPr>
        <p:spPr/>
        <p:txBody>
          <a:bodyPr/>
          <a:lstStyle/>
          <a:p>
            <a:fld id="{5BC7A1F9-4B9E-4605-AFFD-AAE740AB8AEF}" type="datetime1">
              <a:rPr kumimoji="1" lang="ja-JP" altLang="en-US" smtClean="0"/>
              <a:t>2025/10/21</a:t>
            </a:fld>
            <a:endParaRPr kumimoji="1" lang="ja-JP" altLang="en-US"/>
          </a:p>
        </p:txBody>
      </p:sp>
      <p:sp>
        <p:nvSpPr>
          <p:cNvPr id="6" name="フッター プレースホルダー 5">
            <a:extLst>
              <a:ext uri="{FF2B5EF4-FFF2-40B4-BE49-F238E27FC236}">
                <a16:creationId xmlns:a16="http://schemas.microsoft.com/office/drawing/2014/main" id="{F5148C3D-82C7-4591-BB19-B7DE812A72A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3550C2F-6EFC-4880-8F70-28D3D66841D4}"/>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3906619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BB5474-1F0D-4B11-B313-915A4D87D94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02EFE0-7D05-4EC4-9AFE-007735CD8F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D488E81-01FB-491E-B5FB-ADF565A90C8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0BC578F-2CF8-42B8-B681-3128906787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7E1155E-3186-4906-8967-D95F9087FBD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BBFCE9F-FE3D-4114-8676-6453A0A838CE}"/>
              </a:ext>
            </a:extLst>
          </p:cNvPr>
          <p:cNvSpPr>
            <a:spLocks noGrp="1"/>
          </p:cNvSpPr>
          <p:nvPr>
            <p:ph type="dt" sz="half" idx="10"/>
          </p:nvPr>
        </p:nvSpPr>
        <p:spPr/>
        <p:txBody>
          <a:bodyPr/>
          <a:lstStyle/>
          <a:p>
            <a:fld id="{C6DFE795-9083-4447-8473-12FC54CA3D6D}" type="datetime1">
              <a:rPr kumimoji="1" lang="ja-JP" altLang="en-US" smtClean="0"/>
              <a:t>2025/10/21</a:t>
            </a:fld>
            <a:endParaRPr kumimoji="1" lang="ja-JP" altLang="en-US"/>
          </a:p>
        </p:txBody>
      </p:sp>
      <p:sp>
        <p:nvSpPr>
          <p:cNvPr id="8" name="フッター プレースホルダー 7">
            <a:extLst>
              <a:ext uri="{FF2B5EF4-FFF2-40B4-BE49-F238E27FC236}">
                <a16:creationId xmlns:a16="http://schemas.microsoft.com/office/drawing/2014/main" id="{D71FFEDF-32E7-4C07-9879-C9B95181117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0B1988-4CC2-4705-BD89-BA4D5C222D9E}"/>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3415659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F5514F-D00C-4866-8452-D3D2C4E98FB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07DE8F0-3F7D-4470-9995-AA7929CE78D9}"/>
              </a:ext>
            </a:extLst>
          </p:cNvPr>
          <p:cNvSpPr>
            <a:spLocks noGrp="1"/>
          </p:cNvSpPr>
          <p:nvPr>
            <p:ph type="dt" sz="half" idx="10"/>
          </p:nvPr>
        </p:nvSpPr>
        <p:spPr/>
        <p:txBody>
          <a:bodyPr/>
          <a:lstStyle/>
          <a:p>
            <a:fld id="{22838740-44CB-4DD9-AC92-D14757F7BD85}" type="datetime1">
              <a:rPr kumimoji="1" lang="ja-JP" altLang="en-US" smtClean="0"/>
              <a:t>2025/10/21</a:t>
            </a:fld>
            <a:endParaRPr kumimoji="1" lang="ja-JP" altLang="en-US"/>
          </a:p>
        </p:txBody>
      </p:sp>
      <p:sp>
        <p:nvSpPr>
          <p:cNvPr id="4" name="フッター プレースホルダー 3">
            <a:extLst>
              <a:ext uri="{FF2B5EF4-FFF2-40B4-BE49-F238E27FC236}">
                <a16:creationId xmlns:a16="http://schemas.microsoft.com/office/drawing/2014/main" id="{BC91DFF5-9122-45D0-9168-439EBE05993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0B51018-A9B6-4BE3-9B78-776E04791A28}"/>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1135830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2E5396F-F090-413C-BEFB-142C90C791B3}"/>
              </a:ext>
            </a:extLst>
          </p:cNvPr>
          <p:cNvSpPr>
            <a:spLocks noGrp="1"/>
          </p:cNvSpPr>
          <p:nvPr>
            <p:ph type="dt" sz="half" idx="10"/>
          </p:nvPr>
        </p:nvSpPr>
        <p:spPr/>
        <p:txBody>
          <a:bodyPr/>
          <a:lstStyle/>
          <a:p>
            <a:fld id="{D2291630-1900-4661-BD99-EB7250659594}" type="datetime1">
              <a:rPr kumimoji="1" lang="ja-JP" altLang="en-US" smtClean="0"/>
              <a:t>2025/10/21</a:t>
            </a:fld>
            <a:endParaRPr kumimoji="1" lang="ja-JP" altLang="en-US"/>
          </a:p>
        </p:txBody>
      </p:sp>
      <p:sp>
        <p:nvSpPr>
          <p:cNvPr id="3" name="フッター プレースホルダー 2">
            <a:extLst>
              <a:ext uri="{FF2B5EF4-FFF2-40B4-BE49-F238E27FC236}">
                <a16:creationId xmlns:a16="http://schemas.microsoft.com/office/drawing/2014/main" id="{D0036F37-D420-49F8-89B9-9041E4AB1B9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530A9C4-00E1-46CA-8546-A07BB9592B4E}"/>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3760956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E1C7DF-A164-49AC-848C-DC903DAB775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6ED59C-427F-4BDD-9775-7919D61B5D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5192FA4-E07D-4800-AF6A-131B17A9F0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CC72F59-EACE-4A0D-9CC2-B91F3A5C4728}"/>
              </a:ext>
            </a:extLst>
          </p:cNvPr>
          <p:cNvSpPr>
            <a:spLocks noGrp="1"/>
          </p:cNvSpPr>
          <p:nvPr>
            <p:ph type="dt" sz="half" idx="10"/>
          </p:nvPr>
        </p:nvSpPr>
        <p:spPr/>
        <p:txBody>
          <a:bodyPr/>
          <a:lstStyle/>
          <a:p>
            <a:fld id="{625CC901-1926-41B3-97DF-F62FDDD3F3F3}" type="datetime1">
              <a:rPr kumimoji="1" lang="ja-JP" altLang="en-US" smtClean="0"/>
              <a:t>2025/10/21</a:t>
            </a:fld>
            <a:endParaRPr kumimoji="1" lang="ja-JP" altLang="en-US"/>
          </a:p>
        </p:txBody>
      </p:sp>
      <p:sp>
        <p:nvSpPr>
          <p:cNvPr id="6" name="フッター プレースホルダー 5">
            <a:extLst>
              <a:ext uri="{FF2B5EF4-FFF2-40B4-BE49-F238E27FC236}">
                <a16:creationId xmlns:a16="http://schemas.microsoft.com/office/drawing/2014/main" id="{9AA7E9F2-729F-4B70-85D5-AF8D3E6BE9C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0E98ECF-E3FA-4ED5-803B-AB8EA860D34B}"/>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2600691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2C9CD0-E32D-4204-80BC-7C9FC44074E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BEBA3D9-0E55-4020-9638-52D81F92A8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D83A0B7-FABC-4FDC-8321-4EF2C9BA9D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7195939-15EE-4C34-9A0A-A6012785EBCF}"/>
              </a:ext>
            </a:extLst>
          </p:cNvPr>
          <p:cNvSpPr>
            <a:spLocks noGrp="1"/>
          </p:cNvSpPr>
          <p:nvPr>
            <p:ph type="dt" sz="half" idx="10"/>
          </p:nvPr>
        </p:nvSpPr>
        <p:spPr/>
        <p:txBody>
          <a:bodyPr/>
          <a:lstStyle/>
          <a:p>
            <a:fld id="{E233319E-A8A0-4F34-B7DF-A5080944DCAD}" type="datetime1">
              <a:rPr kumimoji="1" lang="ja-JP" altLang="en-US" smtClean="0"/>
              <a:t>2025/10/21</a:t>
            </a:fld>
            <a:endParaRPr kumimoji="1" lang="ja-JP" altLang="en-US"/>
          </a:p>
        </p:txBody>
      </p:sp>
      <p:sp>
        <p:nvSpPr>
          <p:cNvPr id="6" name="フッター プレースホルダー 5">
            <a:extLst>
              <a:ext uri="{FF2B5EF4-FFF2-40B4-BE49-F238E27FC236}">
                <a16:creationId xmlns:a16="http://schemas.microsoft.com/office/drawing/2014/main" id="{53203F28-78D9-4401-BBA9-46BE6D61B4E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533BE82-F139-4AE0-88B0-FFEAC09350DA}"/>
              </a:ext>
            </a:extLst>
          </p:cNvPr>
          <p:cNvSpPr>
            <a:spLocks noGrp="1"/>
          </p:cNvSpPr>
          <p:nvPr>
            <p:ph type="sldNum" sz="quarter" idx="12"/>
          </p:nvPr>
        </p:nvSpPr>
        <p:spPr/>
        <p:txBody>
          <a:body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1853766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6E9AAEF-C45C-4424-A162-571789673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D2CAC9-9363-4641-8E6B-731F96214A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A5D5E22-7E48-4C32-943B-96CDDA7540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33E2AD-AFC2-4064-9474-DB620100AEFD}" type="datetime1">
              <a:rPr kumimoji="1" lang="ja-JP" altLang="en-US" smtClean="0"/>
              <a:t>2025/10/21</a:t>
            </a:fld>
            <a:endParaRPr kumimoji="1" lang="ja-JP" altLang="en-US"/>
          </a:p>
        </p:txBody>
      </p:sp>
      <p:sp>
        <p:nvSpPr>
          <p:cNvPr id="5" name="フッター プレースホルダー 4">
            <a:extLst>
              <a:ext uri="{FF2B5EF4-FFF2-40B4-BE49-F238E27FC236}">
                <a16:creationId xmlns:a16="http://schemas.microsoft.com/office/drawing/2014/main" id="{790DAFDC-F273-47CA-BCF5-B77B4B896C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AC29981-ED49-4530-B11F-8E4B0C29C6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A6F3D-1B83-4EE2-9876-CD45B9B52FB4}" type="slidenum">
              <a:rPr kumimoji="1" lang="ja-JP" altLang="en-US" smtClean="0"/>
              <a:t>‹#›</a:t>
            </a:fld>
            <a:endParaRPr kumimoji="1" lang="ja-JP" altLang="en-US"/>
          </a:p>
        </p:txBody>
      </p:sp>
    </p:spTree>
    <p:extLst>
      <p:ext uri="{BB962C8B-B14F-4D97-AF65-F5344CB8AC3E}">
        <p14:creationId xmlns:p14="http://schemas.microsoft.com/office/powerpoint/2010/main" val="2335385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200.png"/><Relationship Id="rId7"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24.png"/><Relationship Id="rId5" Type="http://schemas.openxmlformats.org/officeDocument/2006/relationships/image" Target="../media/image27.png"/><Relationship Id="rId10" Type="http://schemas.openxmlformats.org/officeDocument/2006/relationships/image" Target="../media/image23.png"/><Relationship Id="rId9" Type="http://schemas.openxmlformats.org/officeDocument/2006/relationships/image" Target="../media/image22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64B0EDE4-82EF-D141-FCA5-3EEA23C09D9D}"/>
              </a:ext>
            </a:extLst>
          </p:cNvPr>
          <p:cNvPicPr>
            <a:picLocks noChangeAspect="1"/>
          </p:cNvPicPr>
          <p:nvPr/>
        </p:nvPicPr>
        <p:blipFill>
          <a:blip r:embed="rId3"/>
          <a:stretch>
            <a:fillRect/>
          </a:stretch>
        </p:blipFill>
        <p:spPr>
          <a:xfrm>
            <a:off x="3768178" y="464986"/>
            <a:ext cx="1761720" cy="1206200"/>
          </a:xfrm>
          <a:prstGeom prst="roundRect">
            <a:avLst/>
          </a:prstGeom>
        </p:spPr>
      </p:pic>
      <p:sp>
        <p:nvSpPr>
          <p:cNvPr id="2" name="タイトル 1">
            <a:extLst>
              <a:ext uri="{FF2B5EF4-FFF2-40B4-BE49-F238E27FC236}">
                <a16:creationId xmlns:a16="http://schemas.microsoft.com/office/drawing/2014/main" id="{1760270E-41FA-4BD5-9C2F-506D172BC005}"/>
              </a:ext>
            </a:extLst>
          </p:cNvPr>
          <p:cNvSpPr>
            <a:spLocks noGrp="1"/>
          </p:cNvSpPr>
          <p:nvPr>
            <p:ph type="ctrTitle"/>
          </p:nvPr>
        </p:nvSpPr>
        <p:spPr>
          <a:xfrm>
            <a:off x="0" y="1475967"/>
            <a:ext cx="12192000" cy="2481948"/>
          </a:xfrm>
        </p:spPr>
        <p:txBody>
          <a:bodyPr>
            <a:noAutofit/>
          </a:bodyPr>
          <a:lstStyle/>
          <a:p>
            <a:r>
              <a:rPr lang="en-US" altLang="ja-JP" sz="4800" b="1" dirty="0">
                <a:latin typeface="+mn-ea"/>
                <a:ea typeface="+mn-ea"/>
              </a:rPr>
              <a:t>Evaluation of hit point distortion due to </a:t>
            </a:r>
            <a:r>
              <a:rPr lang="en-US" altLang="ja-JP" sz="4800" b="1" dirty="0" err="1">
                <a:latin typeface="+mn-ea"/>
                <a:ea typeface="+mn-ea"/>
              </a:rPr>
              <a:t>beamstrahlung</a:t>
            </a:r>
            <a:r>
              <a:rPr lang="en-US" altLang="ja-JP" sz="4800" b="1" dirty="0">
                <a:latin typeface="+mn-ea"/>
                <a:ea typeface="+mn-ea"/>
              </a:rPr>
              <a:t> in the ILD-TPC using a new 3-d code</a:t>
            </a:r>
            <a:endParaRPr kumimoji="1" lang="ja-JP" altLang="en-US" sz="4800" b="1" dirty="0">
              <a:latin typeface="+mn-ea"/>
              <a:ea typeface="+mn-ea"/>
            </a:endParaRPr>
          </a:p>
        </p:txBody>
      </p:sp>
      <p:sp>
        <p:nvSpPr>
          <p:cNvPr id="3" name="字幕 2">
            <a:extLst>
              <a:ext uri="{FF2B5EF4-FFF2-40B4-BE49-F238E27FC236}">
                <a16:creationId xmlns:a16="http://schemas.microsoft.com/office/drawing/2014/main" id="{05582980-C325-4D5D-A8F4-3D97E9C21340}"/>
              </a:ext>
            </a:extLst>
          </p:cNvPr>
          <p:cNvSpPr>
            <a:spLocks noGrp="1"/>
          </p:cNvSpPr>
          <p:nvPr>
            <p:ph type="subTitle" idx="1"/>
          </p:nvPr>
        </p:nvSpPr>
        <p:spPr>
          <a:xfrm>
            <a:off x="-1" y="4815207"/>
            <a:ext cx="12196119" cy="1655762"/>
          </a:xfrm>
        </p:spPr>
        <p:txBody>
          <a:bodyPr>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600" b="1"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Kanako Watanabe, Daniel Jeans </a:t>
            </a:r>
            <a:r>
              <a:rPr kumimoji="0" lang="en-US" altLang="ja-JP" sz="2600" b="1" i="1" u="none" strike="noStrike" kern="1200" cap="none" spc="0" normalizeH="0" baseline="3000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A</a:t>
            </a:r>
            <a:r>
              <a:rPr kumimoji="0" lang="en-US" altLang="ja-JP" sz="2600" b="1" i="0"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a:t>
            </a:r>
            <a:r>
              <a:rPr kumimoji="0" lang="en-US" altLang="ja-JP" sz="2600" b="0" i="0"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 </a:t>
            </a:r>
            <a:r>
              <a:rPr kumimoji="0" lang="en-US" altLang="ja-JP" sz="2600" b="1"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Keisuke </a:t>
            </a:r>
            <a:r>
              <a:rPr kumimoji="0" lang="en-US" altLang="ja-JP" sz="2600" b="1" i="1" u="none" strike="noStrike" kern="1200" cap="none" spc="0" normalizeH="0" baseline="0" noProof="0" dirty="0" err="1">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Fujii</a:t>
            </a:r>
            <a:r>
              <a:rPr kumimoji="0" lang="en-US" altLang="ja-JP" sz="2600" b="1" i="1" u="none" strike="noStrike" kern="1200" cap="none" spc="0" normalizeH="0" baseline="30000" noProof="0" dirty="0" err="1">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A</a:t>
            </a:r>
            <a:r>
              <a:rPr kumimoji="0" lang="en-US" altLang="ja-JP" sz="2600" b="1"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 Shinya Narita, </a:t>
            </a:r>
            <a:r>
              <a:rPr kumimoji="0" lang="en-US" altLang="ja-JP" sz="2600" b="1" i="1" u="none" strike="noStrike" kern="1200" cap="none" spc="0" normalizeH="0" baseline="0" noProof="0" dirty="0" err="1">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Ritsuya</a:t>
            </a:r>
            <a:r>
              <a:rPr kumimoji="0" lang="en-US" altLang="ja-JP" sz="2600" b="1"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 Hosokawa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2600" b="1"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600" b="1"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 Iwate University,   </a:t>
            </a:r>
            <a:r>
              <a:rPr kumimoji="0" lang="ja-JP" altLang="en-US" sz="2600" b="0" i="1" u="none" strike="noStrike" kern="1200" cap="none" spc="0" normalizeH="0" baseline="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𝑲𝑬𝑲 </a:t>
            </a:r>
            <a:r>
              <a:rPr kumimoji="0" lang="en-US" altLang="ja-JP" sz="2600" b="0" i="1" u="none" strike="noStrike" kern="1200" cap="none" spc="0" normalizeH="0" baseline="3000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rPr>
              <a:t>A</a:t>
            </a:r>
            <a:endParaRPr kumimoji="0" lang="ja-JP" altLang="en-US" sz="2600" b="0" i="1" u="none" strike="noStrike" kern="1200" cap="none" spc="0" normalizeH="0" baseline="30000" noProof="0" dirty="0">
              <a:ln>
                <a:noFill/>
              </a:ln>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p>
            <a:endParaRPr kumimoji="1" lang="en-US" altLang="ja-JP" dirty="0"/>
          </a:p>
          <a:p>
            <a:endParaRPr kumimoji="1" lang="en-US" altLang="ja-JP" dirty="0"/>
          </a:p>
        </p:txBody>
      </p:sp>
      <p:sp>
        <p:nvSpPr>
          <p:cNvPr id="5" name="字幕 2">
            <a:extLst>
              <a:ext uri="{FF2B5EF4-FFF2-40B4-BE49-F238E27FC236}">
                <a16:creationId xmlns:a16="http://schemas.microsoft.com/office/drawing/2014/main" id="{5D489E56-FF57-0190-4D52-4E3B96BD5255}"/>
              </a:ext>
            </a:extLst>
          </p:cNvPr>
          <p:cNvSpPr txBox="1">
            <a:spLocks/>
          </p:cNvSpPr>
          <p:nvPr/>
        </p:nvSpPr>
        <p:spPr>
          <a:xfrm>
            <a:off x="-20632" y="27395"/>
            <a:ext cx="12212632" cy="2486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zh-CN" sz="1600" b="1" dirty="0">
                <a:solidFill>
                  <a:srgbClr val="222222"/>
                </a:solidFill>
                <a:latin typeface="Arial" panose="020B0604020202020204" pitchFamily="34" charset="0"/>
              </a:rPr>
              <a:t>LCWS2025</a:t>
            </a:r>
            <a:r>
              <a:rPr lang="en-US" altLang="zh-CN" sz="1600" b="1" i="0" dirty="0">
                <a:solidFill>
                  <a:srgbClr val="222222"/>
                </a:solidFill>
                <a:effectLst/>
                <a:latin typeface="Arial" panose="020B0604020202020204" pitchFamily="34" charset="0"/>
              </a:rPr>
              <a:t>            2025.10.</a:t>
            </a:r>
            <a:r>
              <a:rPr lang="en-US" altLang="zh-CN" sz="1600" b="1" dirty="0">
                <a:solidFill>
                  <a:srgbClr val="222222"/>
                </a:solidFill>
                <a:latin typeface="Arial" panose="020B0604020202020204" pitchFamily="34" charset="0"/>
              </a:rPr>
              <a:t>21</a:t>
            </a:r>
            <a:endParaRPr lang="ja-JP" altLang="en-US" sz="1600" b="1" dirty="0"/>
          </a:p>
        </p:txBody>
      </p:sp>
      <p:cxnSp>
        <p:nvCxnSpPr>
          <p:cNvPr id="10" name="直線コネクタ 9">
            <a:extLst>
              <a:ext uri="{FF2B5EF4-FFF2-40B4-BE49-F238E27FC236}">
                <a16:creationId xmlns:a16="http://schemas.microsoft.com/office/drawing/2014/main" id="{DF696F94-5358-455C-8A59-8054DD8F48DB}"/>
              </a:ext>
            </a:extLst>
          </p:cNvPr>
          <p:cNvCxnSpPr/>
          <p:nvPr/>
        </p:nvCxnSpPr>
        <p:spPr>
          <a:xfrm flipV="1">
            <a:off x="0" y="348343"/>
            <a:ext cx="12192000"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2C1CBC71-36AE-34BA-CAF4-4D632028D61B}"/>
              </a:ext>
            </a:extLst>
          </p:cNvPr>
          <p:cNvCxnSpPr/>
          <p:nvPr/>
        </p:nvCxnSpPr>
        <p:spPr>
          <a:xfrm flipV="1">
            <a:off x="4119" y="6543221"/>
            <a:ext cx="12192000"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EA30A0F2-EE64-FB4D-24C8-FC3667E682B0}"/>
              </a:ext>
            </a:extLst>
          </p:cNvPr>
          <p:cNvCxnSpPr>
            <a:cxnSpLocks/>
          </p:cNvCxnSpPr>
          <p:nvPr/>
        </p:nvCxnSpPr>
        <p:spPr>
          <a:xfrm>
            <a:off x="10120181" y="500743"/>
            <a:ext cx="2100649"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AA2C480-6860-29D4-31CA-C3CD5D51D2C7}"/>
              </a:ext>
            </a:extLst>
          </p:cNvPr>
          <p:cNvCxnSpPr>
            <a:cxnSpLocks/>
          </p:cNvCxnSpPr>
          <p:nvPr/>
        </p:nvCxnSpPr>
        <p:spPr>
          <a:xfrm>
            <a:off x="-20632" y="6386697"/>
            <a:ext cx="2100649"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pic>
        <p:nvPicPr>
          <p:cNvPr id="6" name="図 5">
            <a:extLst>
              <a:ext uri="{FF2B5EF4-FFF2-40B4-BE49-F238E27FC236}">
                <a16:creationId xmlns:a16="http://schemas.microsoft.com/office/drawing/2014/main" id="{3684029A-31FA-4B2B-5462-C8EF17F103CC}"/>
              </a:ext>
            </a:extLst>
          </p:cNvPr>
          <p:cNvPicPr>
            <a:picLocks noChangeAspect="1"/>
          </p:cNvPicPr>
          <p:nvPr/>
        </p:nvPicPr>
        <p:blipFill>
          <a:blip r:embed="rId4"/>
          <a:stretch>
            <a:fillRect/>
          </a:stretch>
        </p:blipFill>
        <p:spPr>
          <a:xfrm>
            <a:off x="6786892" y="504336"/>
            <a:ext cx="1761720" cy="1127501"/>
          </a:xfrm>
          <a:prstGeom prst="rect">
            <a:avLst/>
          </a:prstGeom>
        </p:spPr>
      </p:pic>
      <p:pic>
        <p:nvPicPr>
          <p:cNvPr id="8" name="図 7">
            <a:extLst>
              <a:ext uri="{FF2B5EF4-FFF2-40B4-BE49-F238E27FC236}">
                <a16:creationId xmlns:a16="http://schemas.microsoft.com/office/drawing/2014/main" id="{1102BBDA-B40D-AF81-0BD8-D3CD627209EE}"/>
              </a:ext>
            </a:extLst>
          </p:cNvPr>
          <p:cNvPicPr>
            <a:picLocks noChangeAspect="1"/>
          </p:cNvPicPr>
          <p:nvPr/>
        </p:nvPicPr>
        <p:blipFill>
          <a:blip r:embed="rId5">
            <a:extLst>
              <a:ext uri="{28A0092B-C50C-407E-A947-70E740481C1C}">
                <a14:useLocalDpi xmlns:a14="http://schemas.microsoft.com/office/drawing/2010/main" val="0"/>
              </a:ext>
            </a:extLst>
          </a:blip>
          <a:srcRect t="1470"/>
          <a:stretch>
            <a:fillRect/>
          </a:stretch>
        </p:blipFill>
        <p:spPr>
          <a:xfrm>
            <a:off x="9339309" y="5806916"/>
            <a:ext cx="2743200" cy="700179"/>
          </a:xfrm>
          <a:prstGeom prst="rect">
            <a:avLst/>
          </a:prstGeom>
        </p:spPr>
      </p:pic>
      <p:sp>
        <p:nvSpPr>
          <p:cNvPr id="4" name="字幕 2">
            <a:extLst>
              <a:ext uri="{FF2B5EF4-FFF2-40B4-BE49-F238E27FC236}">
                <a16:creationId xmlns:a16="http://schemas.microsoft.com/office/drawing/2014/main" id="{4C0745CB-6D00-F7A8-CA86-FE422915A22C}"/>
              </a:ext>
            </a:extLst>
          </p:cNvPr>
          <p:cNvSpPr txBox="1">
            <a:spLocks/>
          </p:cNvSpPr>
          <p:nvPr/>
        </p:nvSpPr>
        <p:spPr>
          <a:xfrm>
            <a:off x="-20632" y="27396"/>
            <a:ext cx="12212632" cy="2486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en-US" altLang="zh-CN" sz="1600" b="1" dirty="0">
                <a:solidFill>
                  <a:srgbClr val="222222"/>
                </a:solidFill>
                <a:latin typeface="Arial" panose="020B0604020202020204" pitchFamily="34" charset="0"/>
              </a:rPr>
              <a:t>     </a:t>
            </a:r>
            <a:r>
              <a:rPr lang="en-US" altLang="zh-CN" sz="1600" b="1" i="0" dirty="0">
                <a:solidFill>
                  <a:srgbClr val="222222"/>
                </a:solidFill>
                <a:effectLst/>
                <a:latin typeface="Arial" panose="020B0604020202020204" pitchFamily="34" charset="0"/>
              </a:rPr>
              <a:t>Valencia, Spain</a:t>
            </a:r>
            <a:endParaRPr lang="ja-JP" altLang="en-US" sz="1600" b="1" dirty="0"/>
          </a:p>
        </p:txBody>
      </p:sp>
    </p:spTree>
    <p:extLst>
      <p:ext uri="{BB962C8B-B14F-4D97-AF65-F5344CB8AC3E}">
        <p14:creationId xmlns:p14="http://schemas.microsoft.com/office/powerpoint/2010/main" val="2303573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F183E2-8AFA-B75C-54D0-F6DAFA28E4A7}"/>
              </a:ext>
            </a:extLst>
          </p:cNvPr>
          <p:cNvSpPr>
            <a:spLocks noGrp="1"/>
          </p:cNvSpPr>
          <p:nvPr>
            <p:ph type="title"/>
          </p:nvPr>
        </p:nvSpPr>
        <p:spPr/>
        <p:txBody>
          <a:bodyPr>
            <a:normAutofit fontScale="90000"/>
          </a:bodyPr>
          <a:lstStyle/>
          <a:p>
            <a:r>
              <a:rPr lang="en-US" altLang="ja-JP" dirty="0"/>
              <a:t>6. Results … (3) Er &amp; </a:t>
            </a:r>
            <a:r>
              <a:rPr lang="en-US" altLang="ja-JP" dirty="0" err="1"/>
              <a:t>Δrφ</a:t>
            </a:r>
            <a:r>
              <a:rPr lang="ja-JP" altLang="en-US" dirty="0"/>
              <a:t> </a:t>
            </a:r>
            <a:r>
              <a:rPr lang="en-US" altLang="ja-JP" dirty="0"/>
              <a:t>3D histogram (3 trains)</a:t>
            </a:r>
            <a:endParaRPr kumimoji="1" lang="ja-JP" altLang="en-US" dirty="0"/>
          </a:p>
        </p:txBody>
      </p:sp>
      <p:sp>
        <p:nvSpPr>
          <p:cNvPr id="3" name="コンテンツ プレースホルダー 2">
            <a:extLst>
              <a:ext uri="{FF2B5EF4-FFF2-40B4-BE49-F238E27FC236}">
                <a16:creationId xmlns:a16="http://schemas.microsoft.com/office/drawing/2014/main" id="{EDDB3E4B-7638-02CE-3EDB-8EF32C1BC49A}"/>
              </a:ext>
            </a:extLst>
          </p:cNvPr>
          <p:cNvSpPr>
            <a:spLocks noGrp="1"/>
          </p:cNvSpPr>
          <p:nvPr>
            <p:ph idx="1"/>
          </p:nvPr>
        </p:nvSpPr>
        <p:spPr/>
        <p:txBody>
          <a:bodyPr/>
          <a:lstStyle/>
          <a:p>
            <a:pPr>
              <a:buFont typeface="Wingdings" panose="05000000000000000000" pitchFamily="2" charset="2"/>
              <a:buChar char="n"/>
            </a:pPr>
            <a:r>
              <a:rPr lang="en-US" altLang="ja-JP" b="1" dirty="0">
                <a:latin typeface="+mn-ea"/>
                <a:ea typeface="+mn-ea"/>
              </a:rPr>
              <a:t>The RMS of ⟨</a:t>
            </a:r>
            <a:r>
              <a:rPr lang="en-US" altLang="ja-JP" b="1" dirty="0" err="1">
                <a:latin typeface="+mn-ea"/>
                <a:ea typeface="+mn-ea"/>
              </a:rPr>
              <a:t>Δrφ</a:t>
            </a:r>
            <a:r>
              <a:rPr lang="en-US" altLang="ja-JP" b="1" dirty="0">
                <a:latin typeface="+mn-ea"/>
                <a:ea typeface="+mn-ea"/>
              </a:rPr>
              <a:t>⟩ across all φ at the given r and z.</a:t>
            </a:r>
            <a:endParaRPr kumimoji="1" lang="ja-JP" altLang="en-US" b="1" dirty="0">
              <a:latin typeface="+mn-ea"/>
              <a:ea typeface="+mn-ea"/>
            </a:endParaRPr>
          </a:p>
        </p:txBody>
      </p:sp>
      <p:sp>
        <p:nvSpPr>
          <p:cNvPr id="4" name="スライド番号プレースホルダー 3">
            <a:extLst>
              <a:ext uri="{FF2B5EF4-FFF2-40B4-BE49-F238E27FC236}">
                <a16:creationId xmlns:a16="http://schemas.microsoft.com/office/drawing/2014/main" id="{3D213EFF-32BF-6029-319C-0CD5012B2226}"/>
              </a:ext>
            </a:extLst>
          </p:cNvPr>
          <p:cNvSpPr>
            <a:spLocks noGrp="1"/>
          </p:cNvSpPr>
          <p:nvPr>
            <p:ph type="sldNum" sz="quarter" idx="12"/>
          </p:nvPr>
        </p:nvSpPr>
        <p:spPr/>
        <p:txBody>
          <a:bodyPr/>
          <a:lstStyle/>
          <a:p>
            <a:fld id="{B8AA6F3D-1B83-4EE2-9876-CD45B9B52FB4}" type="slidenum">
              <a:rPr lang="ja-JP" altLang="en-US" smtClean="0"/>
              <a:pPr/>
              <a:t>10</a:t>
            </a:fld>
            <a:endParaRPr lang="ja-JP" altLang="en-US" dirty="0"/>
          </a:p>
        </p:txBody>
      </p:sp>
      <p:sp>
        <p:nvSpPr>
          <p:cNvPr id="9" name="正方形/長方形 8">
            <a:extLst>
              <a:ext uri="{FF2B5EF4-FFF2-40B4-BE49-F238E27FC236}">
                <a16:creationId xmlns:a16="http://schemas.microsoft.com/office/drawing/2014/main" id="{9A11241F-7D07-0835-D850-D008AFA84D51}"/>
              </a:ext>
            </a:extLst>
          </p:cNvPr>
          <p:cNvSpPr/>
          <p:nvPr/>
        </p:nvSpPr>
        <p:spPr>
          <a:xfrm>
            <a:off x="8028780" y="2526638"/>
            <a:ext cx="3960000" cy="4067565"/>
          </a:xfrm>
          <a:prstGeom prst="rect">
            <a:avLst/>
          </a:prstGeom>
          <a:solidFill>
            <a:srgbClr val="002060"/>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ja-JP" altLang="en-US" sz="2400" b="1" dirty="0">
                <a:solidFill>
                  <a:schemeClr val="bg1"/>
                </a:solidFill>
              </a:rPr>
              <a:t>➡ </a:t>
            </a:r>
            <a:r>
              <a:rPr lang="en-US" altLang="ja-JP" sz="2400" b="1" u="sng" dirty="0">
                <a:solidFill>
                  <a:schemeClr val="bg1"/>
                </a:solidFill>
              </a:rPr>
              <a:t>φ</a:t>
            </a:r>
            <a:r>
              <a:rPr lang="ja-JP" altLang="en-US" sz="2400" b="1" u="sng" dirty="0">
                <a:solidFill>
                  <a:schemeClr val="bg1"/>
                </a:solidFill>
              </a:rPr>
              <a:t> </a:t>
            </a:r>
            <a:r>
              <a:rPr lang="en-US" altLang="ja-JP" sz="2400" b="1" u="sng" dirty="0">
                <a:solidFill>
                  <a:schemeClr val="bg1"/>
                </a:solidFill>
              </a:rPr>
              <a:t>variations are up to about ~0.9 </a:t>
            </a:r>
            <a:r>
              <a:rPr lang="en-US" altLang="ja-JP" sz="2400" b="1" u="sng" dirty="0" err="1">
                <a:solidFill>
                  <a:schemeClr val="bg1"/>
                </a:solidFill>
              </a:rPr>
              <a:t>μm</a:t>
            </a:r>
            <a:r>
              <a:rPr lang="en-US" altLang="ja-JP" sz="2400" b="1" u="sng" dirty="0">
                <a:solidFill>
                  <a:schemeClr val="bg1"/>
                </a:solidFill>
              </a:rPr>
              <a:t> (10%).</a:t>
            </a:r>
          </a:p>
          <a:p>
            <a:pPr algn="ctr"/>
            <a:r>
              <a:rPr lang="en-US" altLang="ja-JP" sz="2400" b="1" u="sng" dirty="0">
                <a:solidFill>
                  <a:schemeClr val="bg1"/>
                </a:solidFill>
              </a:rPr>
              <a:t>@ r = 0.4 m. </a:t>
            </a:r>
          </a:p>
          <a:p>
            <a:pPr algn="ctr"/>
            <a:endParaRPr lang="en-US" altLang="ja-JP" sz="2400" b="1" u="sng" dirty="0">
              <a:solidFill>
                <a:schemeClr val="bg1"/>
              </a:solidFill>
            </a:endParaRPr>
          </a:p>
          <a:p>
            <a:pPr algn="ctr"/>
            <a:endParaRPr lang="en-US" altLang="ja-JP" sz="2400" b="1" u="sng" dirty="0">
              <a:solidFill>
                <a:schemeClr val="bg1"/>
              </a:solidFill>
            </a:endParaRPr>
          </a:p>
          <a:p>
            <a:pPr algn="ctr"/>
            <a:r>
              <a:rPr lang="en-US" altLang="ja-JP" sz="2400" b="1" u="sng" dirty="0">
                <a:solidFill>
                  <a:schemeClr val="bg1"/>
                </a:solidFill>
              </a:rPr>
              <a:t>RMS</a:t>
            </a:r>
            <a:r>
              <a:rPr lang="el-GR" altLang="ja-JP" sz="2400" b="1" u="sng" dirty="0">
                <a:solidFill>
                  <a:schemeClr val="bg1"/>
                </a:solidFill>
              </a:rPr>
              <a:t>〈Δ</a:t>
            </a:r>
            <a:r>
              <a:rPr lang="en-US" altLang="ja-JP" sz="2400" b="1" u="sng" dirty="0">
                <a:solidFill>
                  <a:schemeClr val="bg1"/>
                </a:solidFill>
              </a:rPr>
              <a:t>r</a:t>
            </a:r>
            <a:r>
              <a:rPr lang="el-GR" altLang="ja-JP" sz="2400" b="1" u="sng" dirty="0">
                <a:solidFill>
                  <a:schemeClr val="bg1"/>
                </a:solidFill>
              </a:rPr>
              <a:t>φ〉</a:t>
            </a:r>
            <a:r>
              <a:rPr lang="en-US" altLang="ja-JP" sz="2400" b="1" u="sng" dirty="0">
                <a:solidFill>
                  <a:schemeClr val="bg1"/>
                </a:solidFill>
              </a:rPr>
              <a:t>in the central region of the TPC (r = 0.8 m) </a:t>
            </a:r>
          </a:p>
          <a:p>
            <a:pPr algn="ctr"/>
            <a:r>
              <a:rPr lang="en-US" altLang="ja-JP" sz="2400" b="1" u="sng" dirty="0">
                <a:solidFill>
                  <a:schemeClr val="bg1"/>
                </a:solidFill>
              </a:rPr>
              <a:t> is ~0.1 </a:t>
            </a:r>
            <a:r>
              <a:rPr lang="en-US" altLang="ja-JP" sz="2400" b="1" u="sng" dirty="0" err="1">
                <a:solidFill>
                  <a:schemeClr val="bg1"/>
                </a:solidFill>
              </a:rPr>
              <a:t>μm</a:t>
            </a:r>
            <a:r>
              <a:rPr lang="en-US" altLang="ja-JP" sz="2400" b="1" u="sng" dirty="0">
                <a:solidFill>
                  <a:schemeClr val="bg1"/>
                </a:solidFill>
              </a:rPr>
              <a:t>.</a:t>
            </a:r>
          </a:p>
        </p:txBody>
      </p:sp>
      <p:pic>
        <p:nvPicPr>
          <p:cNvPr id="11" name="図 10">
            <a:extLst>
              <a:ext uri="{FF2B5EF4-FFF2-40B4-BE49-F238E27FC236}">
                <a16:creationId xmlns:a16="http://schemas.microsoft.com/office/drawing/2014/main" id="{670E85E4-FC1E-EEE7-251A-6D77ABF898B6}"/>
              </a:ext>
            </a:extLst>
          </p:cNvPr>
          <p:cNvPicPr>
            <a:picLocks noChangeAspect="1"/>
          </p:cNvPicPr>
          <p:nvPr/>
        </p:nvPicPr>
        <p:blipFill>
          <a:blip r:embed="rId3">
            <a:extLst>
              <a:ext uri="{28A0092B-C50C-407E-A947-70E740481C1C}">
                <a14:useLocalDpi xmlns:a14="http://schemas.microsoft.com/office/drawing/2010/main" val="0"/>
              </a:ext>
            </a:extLst>
          </a:blip>
          <a:srcRect l="5464" t="8167"/>
          <a:stretch>
            <a:fillRect/>
          </a:stretch>
        </p:blipFill>
        <p:spPr>
          <a:xfrm>
            <a:off x="416560" y="1669312"/>
            <a:ext cx="7208183" cy="5188688"/>
          </a:xfrm>
          <a:prstGeom prst="rect">
            <a:avLst/>
          </a:prstGeom>
        </p:spPr>
      </p:pic>
      <p:sp>
        <p:nvSpPr>
          <p:cNvPr id="5" name="正方形/長方形 4">
            <a:extLst>
              <a:ext uri="{FF2B5EF4-FFF2-40B4-BE49-F238E27FC236}">
                <a16:creationId xmlns:a16="http://schemas.microsoft.com/office/drawing/2014/main" id="{E3062C3F-604D-54F2-5867-D41946112DE8}"/>
              </a:ext>
            </a:extLst>
          </p:cNvPr>
          <p:cNvSpPr/>
          <p:nvPr/>
        </p:nvSpPr>
        <p:spPr>
          <a:xfrm>
            <a:off x="856488" y="1550007"/>
            <a:ext cx="404037" cy="5192486"/>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1DF465BD-0730-43C8-7CCD-442CAA02E72B}"/>
              </a:ext>
            </a:extLst>
          </p:cNvPr>
          <p:cNvSpPr/>
          <p:nvPr/>
        </p:nvSpPr>
        <p:spPr>
          <a:xfrm>
            <a:off x="2932034" y="5431536"/>
            <a:ext cx="404037" cy="1299084"/>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a:extLst>
              <a:ext uri="{FF2B5EF4-FFF2-40B4-BE49-F238E27FC236}">
                <a16:creationId xmlns:a16="http://schemas.microsoft.com/office/drawing/2014/main" id="{5EEFA6C6-43E4-5311-A9C0-B1CA399EF660}"/>
              </a:ext>
            </a:extLst>
          </p:cNvPr>
          <p:cNvCxnSpPr>
            <a:cxnSpLocks/>
          </p:cNvCxnSpPr>
          <p:nvPr/>
        </p:nvCxnSpPr>
        <p:spPr>
          <a:xfrm flipH="1" flipV="1">
            <a:off x="1260525" y="4006268"/>
            <a:ext cx="6768255" cy="120564"/>
          </a:xfrm>
          <a:prstGeom prst="straightConnector1">
            <a:avLst/>
          </a:prstGeom>
          <a:ln w="3810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39EA3CCD-A27D-63FB-9C28-026B07229087}"/>
              </a:ext>
            </a:extLst>
          </p:cNvPr>
          <p:cNvCxnSpPr>
            <a:cxnSpLocks/>
          </p:cNvCxnSpPr>
          <p:nvPr/>
        </p:nvCxnSpPr>
        <p:spPr>
          <a:xfrm flipH="1">
            <a:off x="3336071" y="5188688"/>
            <a:ext cx="4773786" cy="316000"/>
          </a:xfrm>
          <a:prstGeom prst="straightConnector1">
            <a:avLst/>
          </a:prstGeom>
          <a:ln w="3810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D40BC101-EDC8-F31D-6806-DE69828AB0E0}"/>
              </a:ext>
            </a:extLst>
          </p:cNvPr>
          <p:cNvPicPr>
            <a:picLocks noChangeAspect="1"/>
          </p:cNvPicPr>
          <p:nvPr/>
        </p:nvPicPr>
        <p:blipFill>
          <a:blip r:embed="rId4">
            <a:extLst>
              <a:ext uri="{28A0092B-C50C-407E-A947-70E740481C1C}">
                <a14:useLocalDpi xmlns:a14="http://schemas.microsoft.com/office/drawing/2010/main" val="0"/>
              </a:ext>
            </a:extLst>
          </a:blip>
          <a:srcRect t="8556" r="96695"/>
          <a:stretch>
            <a:fillRect/>
          </a:stretch>
        </p:blipFill>
        <p:spPr>
          <a:xfrm>
            <a:off x="92754" y="1665514"/>
            <a:ext cx="259997" cy="5192486"/>
          </a:xfrm>
          <a:prstGeom prst="rect">
            <a:avLst/>
          </a:prstGeom>
        </p:spPr>
      </p:pic>
    </p:spTree>
    <p:extLst>
      <p:ext uri="{BB962C8B-B14F-4D97-AF65-F5344CB8AC3E}">
        <p14:creationId xmlns:p14="http://schemas.microsoft.com/office/powerpoint/2010/main" val="415267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C153E-6223-C67A-ECF3-F9160AB8427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05E27F6-41EF-B88B-6392-5A438B010D5B}"/>
              </a:ext>
            </a:extLst>
          </p:cNvPr>
          <p:cNvSpPr>
            <a:spLocks noGrp="1"/>
          </p:cNvSpPr>
          <p:nvPr>
            <p:ph type="title"/>
          </p:nvPr>
        </p:nvSpPr>
        <p:spPr/>
        <p:txBody>
          <a:bodyPr>
            <a:normAutofit fontScale="90000"/>
          </a:bodyPr>
          <a:lstStyle/>
          <a:p>
            <a:r>
              <a:rPr lang="en-US" altLang="ja-JP" dirty="0"/>
              <a:t>6. Results … (4) Compare different data sets</a:t>
            </a:r>
            <a:endParaRPr kumimoji="1" lang="ja-JP" altLang="en-US" dirty="0"/>
          </a:p>
        </p:txBody>
      </p:sp>
      <p:sp>
        <p:nvSpPr>
          <p:cNvPr id="3" name="コンテンツ プレースホルダー 2">
            <a:extLst>
              <a:ext uri="{FF2B5EF4-FFF2-40B4-BE49-F238E27FC236}">
                <a16:creationId xmlns:a16="http://schemas.microsoft.com/office/drawing/2014/main" id="{C2FA072C-08E4-FF62-5F4D-B690ED66FA62}"/>
              </a:ext>
            </a:extLst>
          </p:cNvPr>
          <p:cNvSpPr>
            <a:spLocks noGrp="1"/>
          </p:cNvSpPr>
          <p:nvPr>
            <p:ph idx="1"/>
          </p:nvPr>
        </p:nvSpPr>
        <p:spPr/>
        <p:txBody>
          <a:bodyPr/>
          <a:lstStyle/>
          <a:p>
            <a:pPr marL="0" indent="0">
              <a:buNone/>
            </a:pPr>
            <a:r>
              <a:rPr lang="en-US" altLang="ja-JP" dirty="0"/>
              <a:t> </a:t>
            </a:r>
          </a:p>
          <a:p>
            <a:endParaRPr kumimoji="1" lang="en-US" altLang="ja-JP" dirty="0"/>
          </a:p>
          <a:p>
            <a:endParaRPr kumimoji="1" lang="ja-JP" altLang="en-US" dirty="0"/>
          </a:p>
        </p:txBody>
      </p:sp>
      <p:sp>
        <p:nvSpPr>
          <p:cNvPr id="5" name="スライド番号プレースホルダー 4">
            <a:extLst>
              <a:ext uri="{FF2B5EF4-FFF2-40B4-BE49-F238E27FC236}">
                <a16:creationId xmlns:a16="http://schemas.microsoft.com/office/drawing/2014/main" id="{E3AAE842-6714-3AC6-B39A-943EB0AAEA65}"/>
              </a:ext>
            </a:extLst>
          </p:cNvPr>
          <p:cNvSpPr>
            <a:spLocks noGrp="1"/>
          </p:cNvSpPr>
          <p:nvPr>
            <p:ph type="sldNum" sz="quarter" idx="12"/>
          </p:nvPr>
        </p:nvSpPr>
        <p:spPr/>
        <p:txBody>
          <a:bodyPr/>
          <a:lstStyle/>
          <a:p>
            <a:fld id="{B8AA6F3D-1B83-4EE2-9876-CD45B9B52FB4}" type="slidenum">
              <a:rPr kumimoji="1" lang="ja-JP" altLang="en-US" smtClean="0"/>
              <a:t>11</a:t>
            </a:fld>
            <a:endParaRPr kumimoji="1" lang="ja-JP" altLang="en-US"/>
          </a:p>
        </p:txBody>
      </p:sp>
      <p:sp>
        <p:nvSpPr>
          <p:cNvPr id="40" name="テキスト ボックス 39">
            <a:extLst>
              <a:ext uri="{FF2B5EF4-FFF2-40B4-BE49-F238E27FC236}">
                <a16:creationId xmlns:a16="http://schemas.microsoft.com/office/drawing/2014/main" id="{F5CE91F0-CD61-45D7-DB8B-88969B3C4F19}"/>
              </a:ext>
            </a:extLst>
          </p:cNvPr>
          <p:cNvSpPr txBox="1"/>
          <p:nvPr/>
        </p:nvSpPr>
        <p:spPr>
          <a:xfrm>
            <a:off x="2291280" y="2411508"/>
            <a:ext cx="793685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lang="en-US" altLang="ja-JP" sz="2000" b="1" dirty="0" err="1">
                <a:solidFill>
                  <a:schemeClr val="tx1"/>
                </a:solidFill>
                <a:latin typeface="游ゴシック" panose="020F0502020204030204"/>
                <a:ea typeface="游ゴシック" panose="020B0400000000000000" pitchFamily="50" charset="-128"/>
              </a:rPr>
              <a:t>Δrφ</a:t>
            </a:r>
            <a:r>
              <a:rPr lang="en-US" altLang="ja-JP" sz="2000" b="1" dirty="0">
                <a:solidFill>
                  <a:schemeClr val="tx1"/>
                </a:solidFill>
                <a:latin typeface="游ゴシック" panose="020F0502020204030204"/>
                <a:ea typeface="游ゴシック" panose="020B0400000000000000" pitchFamily="50" charset="-128"/>
              </a:rPr>
              <a:t> @ full drift </a:t>
            </a:r>
            <a:r>
              <a:rPr lang="en-US" altLang="ja-JP" sz="2000" b="1" dirty="0">
                <a:solidFill>
                  <a:schemeClr val="tx1"/>
                </a:solidFill>
              </a:rPr>
              <a:t>for sets</a:t>
            </a:r>
          </a:p>
          <a:p>
            <a:pPr algn="ctr">
              <a:defRPr/>
            </a:pPr>
            <a:r>
              <a:rPr lang="en-US" altLang="ja-JP" sz="2000" b="1" dirty="0">
                <a:solidFill>
                  <a:srgbClr val="FF2222"/>
                </a:solidFill>
              </a:rPr>
              <a:t>Data </a:t>
            </a:r>
            <a:r>
              <a:rPr lang="en-US" altLang="ja-JP" sz="2000" b="1" dirty="0" err="1">
                <a:solidFill>
                  <a:srgbClr val="FF2222"/>
                </a:solidFill>
              </a:rPr>
              <a:t>set_A</a:t>
            </a:r>
            <a:r>
              <a:rPr lang="en-US" altLang="ja-JP" sz="2000" b="1" dirty="0">
                <a:solidFill>
                  <a:srgbClr val="FF2222"/>
                </a:solidFill>
              </a:rPr>
              <a:t> </a:t>
            </a:r>
            <a:r>
              <a:rPr lang="ja-JP" altLang="en-US" sz="2000" b="1" dirty="0">
                <a:solidFill>
                  <a:srgbClr val="0000FF"/>
                </a:solidFill>
              </a:rPr>
              <a:t>  </a:t>
            </a:r>
            <a:r>
              <a:rPr lang="en-US" altLang="ja-JP" sz="2000" b="1" dirty="0">
                <a:solidFill>
                  <a:srgbClr val="0000FF"/>
                </a:solidFill>
              </a:rPr>
              <a:t>Data </a:t>
            </a:r>
            <a:r>
              <a:rPr lang="en-US" altLang="ja-JP" sz="2000" b="1" dirty="0" err="1">
                <a:solidFill>
                  <a:srgbClr val="0000FF"/>
                </a:solidFill>
              </a:rPr>
              <a:t>set_B</a:t>
            </a:r>
            <a:r>
              <a:rPr lang="en-US" altLang="ja-JP" sz="2000" b="1" dirty="0">
                <a:solidFill>
                  <a:srgbClr val="0000FF"/>
                </a:solidFill>
              </a:rPr>
              <a:t> </a:t>
            </a:r>
            <a:r>
              <a:rPr lang="ja-JP" altLang="en-US" sz="2000" b="1" dirty="0">
                <a:solidFill>
                  <a:srgbClr val="41FF41"/>
                </a:solidFill>
              </a:rPr>
              <a:t>  </a:t>
            </a:r>
            <a:r>
              <a:rPr lang="en-US" altLang="ja-JP" sz="2000" b="1" dirty="0">
                <a:solidFill>
                  <a:srgbClr val="41FF41"/>
                </a:solidFill>
              </a:rPr>
              <a:t>Data </a:t>
            </a:r>
            <a:r>
              <a:rPr lang="en-US" altLang="ja-JP" sz="2000" b="1" dirty="0" err="1">
                <a:solidFill>
                  <a:srgbClr val="41FF41"/>
                </a:solidFill>
              </a:rPr>
              <a:t>set_C</a:t>
            </a:r>
            <a:endParaRPr lang="ja-JP" altLang="en-US" sz="2000" dirty="0">
              <a:solidFill>
                <a:srgbClr val="41FF41"/>
              </a:solidFill>
            </a:endParaRPr>
          </a:p>
        </p:txBody>
      </p:sp>
      <p:sp>
        <p:nvSpPr>
          <p:cNvPr id="17" name="テキスト ボックス 16">
            <a:extLst>
              <a:ext uri="{FF2B5EF4-FFF2-40B4-BE49-F238E27FC236}">
                <a16:creationId xmlns:a16="http://schemas.microsoft.com/office/drawing/2014/main" id="{857AC144-74F5-FECF-B523-165CB40117D6}"/>
              </a:ext>
            </a:extLst>
          </p:cNvPr>
          <p:cNvSpPr txBox="1"/>
          <p:nvPr/>
        </p:nvSpPr>
        <p:spPr>
          <a:xfrm>
            <a:off x="670560" y="636964"/>
            <a:ext cx="11183360" cy="1785104"/>
          </a:xfrm>
          <a:prstGeom prst="rect">
            <a:avLst/>
          </a:prstGeom>
          <a:noFill/>
        </p:spPr>
        <p:txBody>
          <a:bodyPr wrap="square">
            <a:spAutoFit/>
          </a:bodyPr>
          <a:lstStyle/>
          <a:p>
            <a:r>
              <a:rPr lang="en-US" altLang="ja-JP" sz="2200" b="1" u="sng" dirty="0"/>
              <a:t>We consider two aspects of the time-stability of distortions:</a:t>
            </a:r>
          </a:p>
          <a:p>
            <a:pPr marL="914400" lvl="1" indent="-457200">
              <a:buAutoNum type="arabicPeriod"/>
            </a:pPr>
            <a:r>
              <a:rPr lang="en-US" altLang="ja-JP" sz="2200" b="1" dirty="0"/>
              <a:t>The variation during a bunch train, as the ion cloud builds up with bunch crossings so far happened.    </a:t>
            </a:r>
            <a:r>
              <a:rPr lang="ja-JP" altLang="en-US" sz="2200" b="1" dirty="0"/>
              <a:t>➡ </a:t>
            </a:r>
            <a:r>
              <a:rPr lang="en-US" altLang="ja-JP" sz="2200" b="1" dirty="0"/>
              <a:t>future work </a:t>
            </a:r>
          </a:p>
          <a:p>
            <a:pPr marL="914400" lvl="1" indent="-457200">
              <a:buFont typeface="+mj-lt"/>
              <a:buAutoNum type="arabicPeriod"/>
            </a:pPr>
            <a:r>
              <a:rPr lang="en-US" altLang="ja-JP" sz="2200" b="1" dirty="0"/>
              <a:t>The reproducibility of the distortion at a given point in the bunch train  </a:t>
            </a:r>
          </a:p>
          <a:p>
            <a:r>
              <a:rPr lang="en-US" altLang="ja-JP" sz="2200" b="1" dirty="0"/>
              <a:t> </a:t>
            </a:r>
            <a:r>
              <a:rPr lang="ja-JP" altLang="en-US" sz="2200" b="1" dirty="0"/>
              <a:t>　　  ➡</a:t>
            </a:r>
            <a:r>
              <a:rPr lang="en-US" altLang="ja-JP" sz="2200" b="1" dirty="0"/>
              <a:t> </a:t>
            </a:r>
            <a:r>
              <a:rPr lang="en-US" altLang="ja-JP" sz="2200" b="1" dirty="0">
                <a:highlight>
                  <a:srgbClr val="00FFFF"/>
                </a:highlight>
              </a:rPr>
              <a:t>this study : compare results using 3 independent input data sets.</a:t>
            </a:r>
          </a:p>
        </p:txBody>
      </p:sp>
      <p:sp>
        <p:nvSpPr>
          <p:cNvPr id="6" name="正方形/長方形 5">
            <a:extLst>
              <a:ext uri="{FF2B5EF4-FFF2-40B4-BE49-F238E27FC236}">
                <a16:creationId xmlns:a16="http://schemas.microsoft.com/office/drawing/2014/main" id="{65787B16-71AA-3AF0-ED0A-660B98187EFE}"/>
              </a:ext>
            </a:extLst>
          </p:cNvPr>
          <p:cNvSpPr/>
          <p:nvPr/>
        </p:nvSpPr>
        <p:spPr>
          <a:xfrm>
            <a:off x="670560" y="6147073"/>
            <a:ext cx="10697429" cy="605433"/>
          </a:xfrm>
          <a:prstGeom prst="rect">
            <a:avLst/>
          </a:prstGeom>
          <a:solidFill>
            <a:srgbClr val="002060"/>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lvl="0" algn="ctr">
              <a:defRPr/>
            </a:pPr>
            <a:r>
              <a:rPr lang="en-US" altLang="ja-JP" sz="2400" b="1" dirty="0">
                <a:solidFill>
                  <a:schemeClr val="bg1"/>
                </a:solidFill>
              </a:rPr>
              <a:t>Reproducibility of</a:t>
            </a:r>
            <a:r>
              <a:rPr lang="el-GR" altLang="ja-JP" sz="2400" b="1" dirty="0">
                <a:solidFill>
                  <a:schemeClr val="bg1"/>
                </a:solidFill>
              </a:rPr>
              <a:t>〈Δ</a:t>
            </a:r>
            <a:r>
              <a:rPr lang="en-US" altLang="ja-JP" sz="2400" b="1" dirty="0">
                <a:solidFill>
                  <a:schemeClr val="bg1"/>
                </a:solidFill>
              </a:rPr>
              <a:t>r</a:t>
            </a:r>
            <a:r>
              <a:rPr lang="el-GR" altLang="ja-JP" sz="2400" b="1" dirty="0">
                <a:solidFill>
                  <a:schemeClr val="bg1"/>
                </a:solidFill>
              </a:rPr>
              <a:t>φ〉</a:t>
            </a:r>
            <a:r>
              <a:rPr lang="en-US" altLang="ja-JP" sz="2400" b="1" dirty="0">
                <a:solidFill>
                  <a:schemeClr val="bg1"/>
                </a:solidFill>
              </a:rPr>
              <a:t>: RMS ~ 0.01</a:t>
            </a:r>
            <a:r>
              <a:rPr lang="ja-JP" altLang="en-US" sz="2400" b="1" dirty="0">
                <a:solidFill>
                  <a:schemeClr val="bg1"/>
                </a:solidFill>
              </a:rPr>
              <a:t> </a:t>
            </a:r>
            <a:r>
              <a:rPr lang="en-US" altLang="ja-JP" sz="2400" b="1" dirty="0" err="1">
                <a:solidFill>
                  <a:schemeClr val="bg1"/>
                </a:solidFill>
              </a:rPr>
              <a:t>μm</a:t>
            </a:r>
            <a:r>
              <a:rPr lang="en-US" altLang="ja-JP" sz="2400" b="1" dirty="0">
                <a:solidFill>
                  <a:schemeClr val="bg1"/>
                </a:solidFill>
              </a:rPr>
              <a:t> @ r = 0.8 m (TPC</a:t>
            </a:r>
            <a:r>
              <a:rPr lang="ja-JP" altLang="en-US" sz="2400" b="1" dirty="0">
                <a:solidFill>
                  <a:schemeClr val="bg1"/>
                </a:solidFill>
              </a:rPr>
              <a:t> </a:t>
            </a:r>
            <a:r>
              <a:rPr lang="en-US" altLang="ja-JP" sz="2400" b="1" dirty="0">
                <a:solidFill>
                  <a:schemeClr val="bg1"/>
                </a:solidFill>
              </a:rPr>
              <a:t>center)</a:t>
            </a:r>
            <a:endParaRPr lang="ja-JP" altLang="en-US" sz="2400" b="1" dirty="0">
              <a:solidFill>
                <a:schemeClr val="bg1"/>
              </a:solidFill>
            </a:endParaRPr>
          </a:p>
        </p:txBody>
      </p:sp>
      <p:pic>
        <p:nvPicPr>
          <p:cNvPr id="8" name="図 7">
            <a:extLst>
              <a:ext uri="{FF2B5EF4-FFF2-40B4-BE49-F238E27FC236}">
                <a16:creationId xmlns:a16="http://schemas.microsoft.com/office/drawing/2014/main" id="{25E2915F-2123-8300-A807-4B06A91331C7}"/>
              </a:ext>
            </a:extLst>
          </p:cNvPr>
          <p:cNvPicPr>
            <a:picLocks noChangeAspect="1"/>
          </p:cNvPicPr>
          <p:nvPr/>
        </p:nvPicPr>
        <p:blipFill>
          <a:blip r:embed="rId3"/>
          <a:stretch>
            <a:fillRect/>
          </a:stretch>
        </p:blipFill>
        <p:spPr>
          <a:xfrm>
            <a:off x="1513840" y="3013344"/>
            <a:ext cx="8856536" cy="3238171"/>
          </a:xfrm>
          <a:prstGeom prst="rect">
            <a:avLst/>
          </a:prstGeom>
        </p:spPr>
      </p:pic>
    </p:spTree>
    <p:extLst>
      <p:ext uri="{BB962C8B-B14F-4D97-AF65-F5344CB8AC3E}">
        <p14:creationId xmlns:p14="http://schemas.microsoft.com/office/powerpoint/2010/main" val="3836399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B7829-37A7-A812-4540-16C60811FC35}"/>
            </a:ext>
          </a:extLst>
        </p:cNvPr>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AF3EA78F-DE74-69D6-D82A-2BB0F3582A84}"/>
              </a:ext>
            </a:extLst>
          </p:cNvPr>
          <p:cNvSpPr>
            <a:spLocks noGrp="1"/>
          </p:cNvSpPr>
          <p:nvPr>
            <p:ph idx="1"/>
          </p:nvPr>
        </p:nvSpPr>
        <p:spPr/>
        <p:txBody>
          <a:bodyPr/>
          <a:lstStyle/>
          <a:p>
            <a:pPr>
              <a:buFont typeface="Wingdings" panose="05000000000000000000" pitchFamily="2" charset="2"/>
              <a:buChar char="n"/>
            </a:pPr>
            <a:r>
              <a:rPr lang="en-US" altLang="ja-JP" b="1" dirty="0">
                <a:latin typeface="+mn-ea"/>
                <a:ea typeface="+mn-ea"/>
              </a:rPr>
              <a:t>The RMS of ⟨</a:t>
            </a:r>
            <a:r>
              <a:rPr lang="en-US" altLang="ja-JP" b="1" dirty="0" err="1">
                <a:latin typeface="+mn-ea"/>
                <a:ea typeface="+mn-ea"/>
              </a:rPr>
              <a:t>Δrφ</a:t>
            </a:r>
            <a:r>
              <a:rPr lang="en-US" altLang="ja-JP" b="1" dirty="0">
                <a:latin typeface="+mn-ea"/>
                <a:ea typeface="+mn-ea"/>
              </a:rPr>
              <a:t>⟩ across independent data sets</a:t>
            </a:r>
            <a:r>
              <a:rPr lang="en-US" altLang="ja-JP" b="1" dirty="0">
                <a:latin typeface="+mn-ea"/>
              </a:rPr>
              <a:t>.</a:t>
            </a:r>
            <a:endParaRPr kumimoji="1" lang="ja-JP" altLang="en-US" b="1" dirty="0">
              <a:latin typeface="+mn-ea"/>
              <a:ea typeface="+mn-ea"/>
            </a:endParaRPr>
          </a:p>
        </p:txBody>
      </p:sp>
      <p:sp>
        <p:nvSpPr>
          <p:cNvPr id="5" name="正方形/長方形 4">
            <a:extLst>
              <a:ext uri="{FF2B5EF4-FFF2-40B4-BE49-F238E27FC236}">
                <a16:creationId xmlns:a16="http://schemas.microsoft.com/office/drawing/2014/main" id="{0E2491F9-85E0-5EF8-4054-D1D2D5426DAD}"/>
              </a:ext>
            </a:extLst>
          </p:cNvPr>
          <p:cNvSpPr/>
          <p:nvPr/>
        </p:nvSpPr>
        <p:spPr>
          <a:xfrm>
            <a:off x="7703644" y="2758174"/>
            <a:ext cx="4193716" cy="3859125"/>
          </a:xfrm>
          <a:prstGeom prst="rect">
            <a:avLst/>
          </a:prstGeom>
          <a:solidFill>
            <a:srgbClr val="002060"/>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ja-JP" altLang="en-US" sz="2400" b="1" dirty="0">
                <a:solidFill>
                  <a:schemeClr val="bg1"/>
                </a:solidFill>
              </a:rPr>
              <a:t>➡ </a:t>
            </a:r>
            <a:r>
              <a:rPr lang="en-US" altLang="ja-JP" sz="2400" b="1" u="sng" dirty="0">
                <a:solidFill>
                  <a:schemeClr val="bg1"/>
                </a:solidFill>
              </a:rPr>
              <a:t>Data set’s</a:t>
            </a:r>
            <a:r>
              <a:rPr lang="ja-JP" altLang="en-US" sz="2400" b="1" u="sng" dirty="0">
                <a:solidFill>
                  <a:schemeClr val="bg1"/>
                </a:solidFill>
              </a:rPr>
              <a:t> </a:t>
            </a:r>
            <a:r>
              <a:rPr lang="en-US" altLang="ja-JP" sz="2400" b="1" u="sng" dirty="0">
                <a:solidFill>
                  <a:schemeClr val="bg1"/>
                </a:solidFill>
              </a:rPr>
              <a:t>variations are </a:t>
            </a:r>
          </a:p>
          <a:p>
            <a:pPr algn="ctr"/>
            <a:r>
              <a:rPr lang="en-US" altLang="ja-JP" sz="2400" b="1" u="sng" dirty="0">
                <a:solidFill>
                  <a:schemeClr val="bg1"/>
                </a:solidFill>
              </a:rPr>
              <a:t>up to ~0.04 </a:t>
            </a:r>
            <a:r>
              <a:rPr lang="en-US" altLang="ja-JP" sz="2400" b="1" u="sng" dirty="0" err="1">
                <a:solidFill>
                  <a:schemeClr val="bg1"/>
                </a:solidFill>
              </a:rPr>
              <a:t>μm</a:t>
            </a:r>
            <a:r>
              <a:rPr lang="en-US" altLang="ja-JP" sz="2400" b="1" u="sng" dirty="0">
                <a:solidFill>
                  <a:schemeClr val="bg1"/>
                </a:solidFill>
              </a:rPr>
              <a:t> (0.5%). </a:t>
            </a:r>
          </a:p>
          <a:p>
            <a:pPr algn="ctr"/>
            <a:r>
              <a:rPr lang="en-US" altLang="ja-JP" sz="2400" b="1" u="sng" dirty="0">
                <a:solidFill>
                  <a:schemeClr val="bg1"/>
                </a:solidFill>
              </a:rPr>
              <a:t>@ r = 0.4 m. </a:t>
            </a:r>
          </a:p>
          <a:p>
            <a:pPr algn="ctr"/>
            <a:endParaRPr lang="en-US" altLang="ja-JP" sz="2400" b="1" u="sng" dirty="0">
              <a:solidFill>
                <a:schemeClr val="bg1"/>
              </a:solidFill>
            </a:endParaRPr>
          </a:p>
          <a:p>
            <a:pPr algn="ctr"/>
            <a:endParaRPr lang="en-US" altLang="ja-JP" sz="2400" b="1" u="sng" dirty="0">
              <a:solidFill>
                <a:schemeClr val="bg1"/>
              </a:solidFill>
            </a:endParaRPr>
          </a:p>
          <a:p>
            <a:pPr algn="ctr"/>
            <a:r>
              <a:rPr lang="en-US" altLang="ja-JP" sz="2400" b="1" u="sng" dirty="0">
                <a:solidFill>
                  <a:schemeClr val="bg1"/>
                </a:solidFill>
              </a:rPr>
              <a:t>RMS</a:t>
            </a:r>
            <a:r>
              <a:rPr lang="el-GR" altLang="ja-JP" sz="2400" b="1" u="sng" dirty="0">
                <a:solidFill>
                  <a:schemeClr val="bg1"/>
                </a:solidFill>
              </a:rPr>
              <a:t>〈Δ</a:t>
            </a:r>
            <a:r>
              <a:rPr lang="en-US" altLang="ja-JP" sz="2400" b="1" u="sng" dirty="0">
                <a:solidFill>
                  <a:schemeClr val="bg1"/>
                </a:solidFill>
              </a:rPr>
              <a:t>r</a:t>
            </a:r>
            <a:r>
              <a:rPr lang="el-GR" altLang="ja-JP" sz="2400" b="1" u="sng" dirty="0">
                <a:solidFill>
                  <a:schemeClr val="bg1"/>
                </a:solidFill>
              </a:rPr>
              <a:t>φ〉</a:t>
            </a:r>
            <a:r>
              <a:rPr lang="en-US" altLang="ja-JP" sz="2400" b="1" u="sng" dirty="0">
                <a:solidFill>
                  <a:schemeClr val="bg1"/>
                </a:solidFill>
              </a:rPr>
              <a:t>in the central region </a:t>
            </a:r>
          </a:p>
          <a:p>
            <a:pPr algn="ctr"/>
            <a:r>
              <a:rPr lang="en-US" altLang="ja-JP" sz="2400" b="1" u="sng" dirty="0">
                <a:solidFill>
                  <a:schemeClr val="bg1"/>
                </a:solidFill>
              </a:rPr>
              <a:t>of the TPC (r = 0.8 m)  </a:t>
            </a:r>
          </a:p>
          <a:p>
            <a:pPr algn="ctr"/>
            <a:r>
              <a:rPr lang="en-US" altLang="ja-JP" sz="2400" b="1" u="sng" dirty="0">
                <a:solidFill>
                  <a:schemeClr val="bg1"/>
                </a:solidFill>
              </a:rPr>
              <a:t>is ~0.01 </a:t>
            </a:r>
            <a:r>
              <a:rPr lang="en-US" altLang="ja-JP" sz="2400" b="1" u="sng" dirty="0" err="1">
                <a:solidFill>
                  <a:schemeClr val="bg1"/>
                </a:solidFill>
              </a:rPr>
              <a:t>μm</a:t>
            </a:r>
            <a:r>
              <a:rPr lang="en-US" altLang="ja-JP" sz="2400" b="1" u="sng" dirty="0">
                <a:solidFill>
                  <a:schemeClr val="bg1"/>
                </a:solidFill>
              </a:rPr>
              <a:t>.</a:t>
            </a:r>
          </a:p>
        </p:txBody>
      </p:sp>
      <p:sp>
        <p:nvSpPr>
          <p:cNvPr id="2" name="タイトル 1">
            <a:extLst>
              <a:ext uri="{FF2B5EF4-FFF2-40B4-BE49-F238E27FC236}">
                <a16:creationId xmlns:a16="http://schemas.microsoft.com/office/drawing/2014/main" id="{9F009406-1616-5DE8-6E34-AE7D0983B181}"/>
              </a:ext>
            </a:extLst>
          </p:cNvPr>
          <p:cNvSpPr>
            <a:spLocks noGrp="1"/>
          </p:cNvSpPr>
          <p:nvPr>
            <p:ph type="title"/>
          </p:nvPr>
        </p:nvSpPr>
        <p:spPr/>
        <p:txBody>
          <a:bodyPr>
            <a:normAutofit fontScale="90000"/>
          </a:bodyPr>
          <a:lstStyle/>
          <a:p>
            <a:r>
              <a:rPr lang="en-US" altLang="ja-JP" dirty="0"/>
              <a:t>6. Results … (4) Compare different data sets</a:t>
            </a:r>
            <a:endParaRPr kumimoji="1" lang="ja-JP" altLang="en-US" dirty="0"/>
          </a:p>
        </p:txBody>
      </p:sp>
      <p:sp>
        <p:nvSpPr>
          <p:cNvPr id="4" name="スライド番号プレースホルダー 3">
            <a:extLst>
              <a:ext uri="{FF2B5EF4-FFF2-40B4-BE49-F238E27FC236}">
                <a16:creationId xmlns:a16="http://schemas.microsoft.com/office/drawing/2014/main" id="{8764BD37-CADC-FDC5-CD7A-E3E7A7ED92B5}"/>
              </a:ext>
            </a:extLst>
          </p:cNvPr>
          <p:cNvSpPr>
            <a:spLocks noGrp="1"/>
          </p:cNvSpPr>
          <p:nvPr>
            <p:ph type="sldNum" sz="quarter" idx="12"/>
          </p:nvPr>
        </p:nvSpPr>
        <p:spPr/>
        <p:txBody>
          <a:bodyPr/>
          <a:lstStyle/>
          <a:p>
            <a:fld id="{B8AA6F3D-1B83-4EE2-9876-CD45B9B52FB4}" type="slidenum">
              <a:rPr lang="ja-JP" altLang="en-US" smtClean="0"/>
              <a:pPr/>
              <a:t>12</a:t>
            </a:fld>
            <a:endParaRPr lang="ja-JP" altLang="en-US" dirty="0"/>
          </a:p>
        </p:txBody>
      </p:sp>
      <p:pic>
        <p:nvPicPr>
          <p:cNvPr id="6" name="図 5">
            <a:extLst>
              <a:ext uri="{FF2B5EF4-FFF2-40B4-BE49-F238E27FC236}">
                <a16:creationId xmlns:a16="http://schemas.microsoft.com/office/drawing/2014/main" id="{7FA14BFF-A6E0-7C5F-F034-88427D13BBB6}"/>
              </a:ext>
            </a:extLst>
          </p:cNvPr>
          <p:cNvPicPr>
            <a:picLocks noChangeAspect="1"/>
          </p:cNvPicPr>
          <p:nvPr/>
        </p:nvPicPr>
        <p:blipFill>
          <a:blip r:embed="rId3">
            <a:extLst>
              <a:ext uri="{28A0092B-C50C-407E-A947-70E740481C1C}">
                <a14:useLocalDpi xmlns:a14="http://schemas.microsoft.com/office/drawing/2010/main" val="0"/>
              </a:ext>
            </a:extLst>
          </a:blip>
          <a:srcRect l="-3093" t="8556" r="3093"/>
          <a:stretch>
            <a:fillRect/>
          </a:stretch>
        </p:blipFill>
        <p:spPr>
          <a:xfrm>
            <a:off x="-243288" y="1665514"/>
            <a:ext cx="7866834" cy="5192486"/>
          </a:xfrm>
          <a:prstGeom prst="rect">
            <a:avLst/>
          </a:prstGeom>
        </p:spPr>
      </p:pic>
      <p:sp>
        <p:nvSpPr>
          <p:cNvPr id="7" name="正方形/長方形 6">
            <a:extLst>
              <a:ext uri="{FF2B5EF4-FFF2-40B4-BE49-F238E27FC236}">
                <a16:creationId xmlns:a16="http://schemas.microsoft.com/office/drawing/2014/main" id="{4688921D-D991-F6AE-CAA2-33D3E5EB816B}"/>
              </a:ext>
            </a:extLst>
          </p:cNvPr>
          <p:cNvSpPr/>
          <p:nvPr/>
        </p:nvSpPr>
        <p:spPr>
          <a:xfrm>
            <a:off x="2785730" y="4976037"/>
            <a:ext cx="404037" cy="1745439"/>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26E789C9-B40A-E1C1-F069-8ECBB0B59198}"/>
              </a:ext>
            </a:extLst>
          </p:cNvPr>
          <p:cNvSpPr/>
          <p:nvPr/>
        </p:nvSpPr>
        <p:spPr>
          <a:xfrm>
            <a:off x="856488" y="1550007"/>
            <a:ext cx="404037" cy="5192486"/>
          </a:xfrm>
          <a:prstGeom prst="rect">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a:extLst>
              <a:ext uri="{FF2B5EF4-FFF2-40B4-BE49-F238E27FC236}">
                <a16:creationId xmlns:a16="http://schemas.microsoft.com/office/drawing/2014/main" id="{8ECD8FF6-8F92-2565-1253-B24E059532AB}"/>
              </a:ext>
            </a:extLst>
          </p:cNvPr>
          <p:cNvCxnSpPr>
            <a:cxnSpLocks/>
          </p:cNvCxnSpPr>
          <p:nvPr/>
        </p:nvCxnSpPr>
        <p:spPr>
          <a:xfrm flipH="1" flipV="1">
            <a:off x="1260525" y="3364992"/>
            <a:ext cx="6822771" cy="522233"/>
          </a:xfrm>
          <a:prstGeom prst="straightConnector1">
            <a:avLst/>
          </a:prstGeom>
          <a:ln w="3810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9BDC2DFC-7E8B-C70A-FBE8-F38EDBBD006A}"/>
              </a:ext>
            </a:extLst>
          </p:cNvPr>
          <p:cNvCxnSpPr>
            <a:cxnSpLocks/>
          </p:cNvCxnSpPr>
          <p:nvPr/>
        </p:nvCxnSpPr>
        <p:spPr>
          <a:xfrm flipH="1">
            <a:off x="3189767" y="5093208"/>
            <a:ext cx="5003738" cy="0"/>
          </a:xfrm>
          <a:prstGeom prst="straightConnector1">
            <a:avLst/>
          </a:prstGeom>
          <a:ln w="3810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6260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FD725-7057-9464-77DB-F2EE7EDEF76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795C6C3-3CFF-4BC2-25DC-601B76AFD6B6}"/>
              </a:ext>
            </a:extLst>
          </p:cNvPr>
          <p:cNvSpPr>
            <a:spLocks noGrp="1"/>
          </p:cNvSpPr>
          <p:nvPr>
            <p:ph type="title"/>
          </p:nvPr>
        </p:nvSpPr>
        <p:spPr>
          <a:xfrm>
            <a:off x="838200" y="-127854"/>
            <a:ext cx="10515600" cy="926781"/>
          </a:xfrm>
        </p:spPr>
        <p:txBody>
          <a:bodyPr>
            <a:normAutofit/>
          </a:bodyPr>
          <a:lstStyle/>
          <a:p>
            <a:r>
              <a:rPr lang="en-US" altLang="ja-JP" sz="3600" dirty="0"/>
              <a:t>7.</a:t>
            </a:r>
            <a:r>
              <a:rPr kumimoji="1" lang="en-US" altLang="ja-JP" sz="3600" dirty="0"/>
              <a:t> Summary</a:t>
            </a:r>
            <a:endParaRPr kumimoji="1" lang="ja-JP" altLang="en-US" sz="3600" dirty="0"/>
          </a:p>
        </p:txBody>
      </p:sp>
      <p:sp>
        <p:nvSpPr>
          <p:cNvPr id="3" name="コンテンツ プレースホルダー 2">
            <a:extLst>
              <a:ext uri="{FF2B5EF4-FFF2-40B4-BE49-F238E27FC236}">
                <a16:creationId xmlns:a16="http://schemas.microsoft.com/office/drawing/2014/main" id="{7AC055EC-E437-A748-C0C0-7774707968BB}"/>
              </a:ext>
            </a:extLst>
          </p:cNvPr>
          <p:cNvSpPr>
            <a:spLocks noGrp="1"/>
          </p:cNvSpPr>
          <p:nvPr>
            <p:ph idx="1"/>
          </p:nvPr>
        </p:nvSpPr>
        <p:spPr>
          <a:xfrm>
            <a:off x="838200" y="646298"/>
            <a:ext cx="10515600" cy="4833145"/>
          </a:xfrm>
        </p:spPr>
        <p:txBody>
          <a:bodyPr>
            <a:normAutofit/>
          </a:bodyPr>
          <a:lstStyle/>
          <a:p>
            <a:pPr marL="0" indent="0">
              <a:buNone/>
            </a:pPr>
            <a:endParaRPr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68DF9B62-4E3D-D825-DA2A-BC855EE0F6A3}"/>
              </a:ext>
            </a:extLst>
          </p:cNvPr>
          <p:cNvSpPr>
            <a:spLocks noGrp="1"/>
          </p:cNvSpPr>
          <p:nvPr>
            <p:ph type="sldNum" sz="quarter" idx="12"/>
          </p:nvPr>
        </p:nvSpPr>
        <p:spPr/>
        <p:txBody>
          <a:bodyPr/>
          <a:lstStyle/>
          <a:p>
            <a:fld id="{B8AA6F3D-1B83-4EE2-9876-CD45B9B52FB4}" type="slidenum">
              <a:rPr kumimoji="1" lang="ja-JP" altLang="en-US" smtClean="0"/>
              <a:t>13</a:t>
            </a:fld>
            <a:endParaRPr kumimoji="1" lang="ja-JP" altLang="en-US"/>
          </a:p>
        </p:txBody>
      </p:sp>
      <p:sp>
        <p:nvSpPr>
          <p:cNvPr id="9" name="テキスト ボックス 8">
            <a:extLst>
              <a:ext uri="{FF2B5EF4-FFF2-40B4-BE49-F238E27FC236}">
                <a16:creationId xmlns:a16="http://schemas.microsoft.com/office/drawing/2014/main" id="{68529867-FFEB-F16B-B6EF-E9E60815047C}"/>
              </a:ext>
            </a:extLst>
          </p:cNvPr>
          <p:cNvSpPr txBox="1"/>
          <p:nvPr/>
        </p:nvSpPr>
        <p:spPr>
          <a:xfrm>
            <a:off x="596553" y="4821578"/>
            <a:ext cx="11079117" cy="1938992"/>
          </a:xfrm>
          <a:prstGeom prst="rect">
            <a:avLst/>
          </a:prstGeom>
          <a:solidFill>
            <a:schemeClr val="accent6">
              <a:lumMod val="40000"/>
              <a:lumOff val="60000"/>
            </a:schemeClr>
          </a:solidFill>
        </p:spPr>
        <p:txBody>
          <a:bodyPr wrap="square">
            <a:spAutoFit/>
          </a:bodyPr>
          <a:lstStyle/>
          <a:p>
            <a:r>
              <a:rPr lang="en-US" altLang="ja-JP" sz="2400" b="1" dirty="0">
                <a:latin typeface="+mn-ea"/>
              </a:rPr>
              <a:t>Further study : </a:t>
            </a:r>
          </a:p>
          <a:p>
            <a:pPr marL="457200" indent="-457200">
              <a:buFont typeface="Arial" panose="020B0604020202020204" pitchFamily="34" charset="0"/>
              <a:buChar char="•"/>
            </a:pPr>
            <a:r>
              <a:rPr lang="en-US" altLang="ja-JP" sz="2400" b="1" dirty="0">
                <a:latin typeface="+mn-ea"/>
              </a:rPr>
              <a:t>Variation of distortions within a train</a:t>
            </a:r>
          </a:p>
          <a:p>
            <a:pPr marL="457200" indent="-457200">
              <a:buFont typeface="Arial" panose="020B0604020202020204" pitchFamily="34" charset="0"/>
              <a:buChar char="•"/>
            </a:pPr>
            <a:r>
              <a:rPr lang="en-US" altLang="ja-JP" sz="2400" b="1" dirty="0">
                <a:latin typeface="+mn-ea"/>
              </a:rPr>
              <a:t>Investigate the local effect due to micro-curlers.</a:t>
            </a:r>
            <a:r>
              <a:rPr lang="ja-JP" altLang="en-US" sz="2400" b="1" dirty="0">
                <a:latin typeface="+mn-ea"/>
              </a:rPr>
              <a:t> </a:t>
            </a:r>
            <a:endParaRPr lang="en-US" altLang="ja-JP" sz="2400" b="1" dirty="0">
              <a:latin typeface="+mn-ea"/>
            </a:endParaRPr>
          </a:p>
          <a:p>
            <a:pPr marL="457200" indent="-457200">
              <a:buFont typeface="Arial" panose="020B0604020202020204" pitchFamily="34" charset="0"/>
              <a:buChar char="•"/>
            </a:pPr>
            <a:r>
              <a:rPr lang="en-US" altLang="ja-JP" sz="2400" b="1" dirty="0">
                <a:latin typeface="+mn-ea"/>
              </a:rPr>
              <a:t>TPC at circular colliders. (Circular : much higher repetition</a:t>
            </a:r>
            <a:r>
              <a:rPr lang="ja-JP" altLang="en-US" sz="2400" b="1" dirty="0">
                <a:latin typeface="+mn-ea"/>
              </a:rPr>
              <a:t>　</a:t>
            </a:r>
            <a:r>
              <a:rPr lang="en-US" altLang="ja-JP" sz="2400" b="1" dirty="0">
                <a:latin typeface="+mn-ea"/>
              </a:rPr>
              <a:t>rate</a:t>
            </a:r>
            <a:r>
              <a:rPr lang="ja-JP" altLang="en-US" sz="2400" b="1" dirty="0">
                <a:latin typeface="+mn-ea"/>
              </a:rPr>
              <a:t>➡</a:t>
            </a:r>
            <a:r>
              <a:rPr lang="en-US" altLang="ja-JP" sz="2400" b="1" dirty="0">
                <a:latin typeface="+mn-ea"/>
              </a:rPr>
              <a:t>expect much higher ion densities)</a:t>
            </a:r>
          </a:p>
        </p:txBody>
      </p:sp>
      <p:sp>
        <p:nvSpPr>
          <p:cNvPr id="10" name="テキスト ボックス 9">
            <a:extLst>
              <a:ext uri="{FF2B5EF4-FFF2-40B4-BE49-F238E27FC236}">
                <a16:creationId xmlns:a16="http://schemas.microsoft.com/office/drawing/2014/main" id="{89F1EBC7-E727-9E7F-7BBB-AD80D9F49E45}"/>
              </a:ext>
            </a:extLst>
          </p:cNvPr>
          <p:cNvSpPr txBox="1"/>
          <p:nvPr/>
        </p:nvSpPr>
        <p:spPr>
          <a:xfrm>
            <a:off x="596553" y="762971"/>
            <a:ext cx="11079117" cy="611258"/>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endParaRPr lang="en-US" altLang="ja-JP" sz="200" b="1" u="sng" dirty="0">
              <a:solidFill>
                <a:prstClr val="black"/>
              </a:solidFill>
              <a:latin typeface="游ゴシック" panose="020F0502020204030204"/>
              <a:ea typeface="游ゴシック" panose="020B0400000000000000" pitchFamily="50" charset="-128"/>
            </a:endParaRPr>
          </a:p>
          <a:p>
            <a:pPr marL="457200" lvl="0" indent="-457200">
              <a:lnSpc>
                <a:spcPct val="90000"/>
              </a:lnSpc>
              <a:spcBef>
                <a:spcPts val="1000"/>
              </a:spcBef>
              <a:buFont typeface="Wingdings" panose="05000000000000000000" pitchFamily="2" charset="2"/>
              <a:buChar char="ü"/>
              <a:defRPr/>
            </a:pPr>
            <a:r>
              <a:rPr lang="en-US" altLang="ja-JP" sz="2600" b="1" u="sng" dirty="0">
                <a:solidFill>
                  <a:prstClr val="black"/>
                </a:solidFill>
                <a:latin typeface="游ゴシック" panose="020F0502020204030204"/>
                <a:ea typeface="游ゴシック" panose="020B0400000000000000" pitchFamily="50" charset="-128"/>
              </a:rPr>
              <a:t>Calculated </a:t>
            </a:r>
            <a:r>
              <a:rPr lang="en-US" altLang="ja-JP" sz="2600" b="1" u="sng" dirty="0" err="1">
                <a:solidFill>
                  <a:prstClr val="black"/>
                </a:solidFill>
                <a:latin typeface="游ゴシック" panose="020F0502020204030204"/>
                <a:ea typeface="游ゴシック" panose="020B0400000000000000" pitchFamily="50" charset="-128"/>
              </a:rPr>
              <a:t>Δrφ</a:t>
            </a:r>
            <a:r>
              <a:rPr lang="en-US" altLang="ja-JP" sz="2600" b="1" u="sng" dirty="0">
                <a:solidFill>
                  <a:prstClr val="black"/>
                </a:solidFill>
              </a:rPr>
              <a:t> in 3D</a:t>
            </a:r>
            <a:r>
              <a:rPr lang="en-US" altLang="ja-JP" sz="2600" b="1" u="sng" dirty="0">
                <a:solidFill>
                  <a:prstClr val="black"/>
                </a:solidFill>
                <a:latin typeface="游ゴシック" panose="020F0502020204030204"/>
                <a:ea typeface="游ゴシック" panose="020B0400000000000000" pitchFamily="50" charset="-128"/>
              </a:rPr>
              <a:t> due to primary ions from </a:t>
            </a:r>
            <a:r>
              <a:rPr lang="en-US" altLang="ja-JP" sz="2600" b="1" u="sng" dirty="0" err="1">
                <a:solidFill>
                  <a:prstClr val="black"/>
                </a:solidFill>
                <a:latin typeface="游ゴシック" panose="020F0502020204030204"/>
                <a:ea typeface="游ゴシック" panose="020B0400000000000000" pitchFamily="50" charset="-128"/>
              </a:rPr>
              <a:t>beamstrahlung</a:t>
            </a:r>
            <a:endParaRPr lang="en-US" altLang="ja-JP" sz="2600" b="1" u="sng" dirty="0">
              <a:solidFill>
                <a:prstClr val="black"/>
              </a:solidFill>
              <a:latin typeface="游ゴシック" panose="020F0502020204030204"/>
              <a:ea typeface="游ゴシック" panose="020B0400000000000000" pitchFamily="50" charset="-128"/>
            </a:endParaRPr>
          </a:p>
        </p:txBody>
      </p:sp>
      <p:sp>
        <p:nvSpPr>
          <p:cNvPr id="11" name="テキスト ボックス 10">
            <a:extLst>
              <a:ext uri="{FF2B5EF4-FFF2-40B4-BE49-F238E27FC236}">
                <a16:creationId xmlns:a16="http://schemas.microsoft.com/office/drawing/2014/main" id="{5BEC81E5-3DD0-BCDD-7208-071236F9ED9A}"/>
              </a:ext>
            </a:extLst>
          </p:cNvPr>
          <p:cNvSpPr txBox="1"/>
          <p:nvPr/>
        </p:nvSpPr>
        <p:spPr>
          <a:xfrm>
            <a:off x="596553" y="1480411"/>
            <a:ext cx="11079117" cy="3218895"/>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marL="457200" marR="0" lvl="0" indent="-457200" algn="l" defTabSz="914400" rtl="0" eaLnBrk="1" fontAlgn="auto" latinLnBrk="0" hangingPunct="1">
              <a:lnSpc>
                <a:spcPct val="90000"/>
              </a:lnSpc>
              <a:spcBef>
                <a:spcPts val="1000"/>
              </a:spcBef>
              <a:spcAft>
                <a:spcPts val="0"/>
              </a:spcAft>
              <a:buClrTx/>
              <a:buSzTx/>
              <a:buFont typeface="Wingdings" panose="05000000000000000000" pitchFamily="2" charset="2"/>
              <a:buChar char="u"/>
              <a:tabLst/>
              <a:defRPr/>
            </a:pPr>
            <a:r>
              <a:rPr lang="en-US" altLang="ja-JP" sz="2600" b="1" dirty="0">
                <a:solidFill>
                  <a:prstClr val="black"/>
                </a:solidFill>
                <a:latin typeface="游ゴシック" panose="020F0502020204030204"/>
                <a:ea typeface="游ゴシック" panose="020B0400000000000000" pitchFamily="50" charset="-128"/>
              </a:rPr>
              <a:t>Primary ion…</a:t>
            </a:r>
            <a:r>
              <a:rPr lang="en-US" altLang="ja-JP" sz="2600" b="1" dirty="0" err="1">
                <a:solidFill>
                  <a:prstClr val="black"/>
                </a:solidFill>
                <a:latin typeface="游ゴシック" panose="020F0502020204030204"/>
                <a:ea typeface="游ゴシック" panose="020B0400000000000000" pitchFamily="50" charset="-128"/>
              </a:rPr>
              <a:t>Δrφ</a:t>
            </a:r>
            <a:r>
              <a:rPr lang="en-US" altLang="ja-JP" sz="2600" b="1" dirty="0">
                <a:solidFill>
                  <a:prstClr val="black"/>
                </a:solidFill>
                <a:latin typeface="游ゴシック" panose="020F0502020204030204"/>
                <a:ea typeface="游ゴシック" panose="020B0400000000000000" pitchFamily="50" charset="-128"/>
              </a:rPr>
              <a:t>~</a:t>
            </a:r>
            <a:r>
              <a:rPr lang="ja-JP" altLang="en-US" sz="2600" b="1" dirty="0">
                <a:solidFill>
                  <a:prstClr val="black"/>
                </a:solidFill>
                <a:latin typeface="游ゴシック" panose="020F0502020204030204"/>
                <a:ea typeface="游ゴシック" panose="020B0400000000000000" pitchFamily="50" charset="-128"/>
              </a:rPr>
              <a:t> </a:t>
            </a:r>
            <a:r>
              <a:rPr lang="en-US" altLang="ja-JP" sz="2600" b="1" dirty="0">
                <a:solidFill>
                  <a:prstClr val="black"/>
                </a:solidFill>
                <a:latin typeface="游ゴシック" panose="020F0502020204030204"/>
                <a:ea typeface="游ゴシック" panose="020B0400000000000000" pitchFamily="50" charset="-128"/>
              </a:rPr>
              <a:t>Max 10 </a:t>
            </a:r>
            <a:r>
              <a:rPr lang="en-US" altLang="ja-JP" sz="2600" b="1" dirty="0" err="1">
                <a:solidFill>
                  <a:prstClr val="black"/>
                </a:solidFill>
                <a:latin typeface="游ゴシック" panose="020F0502020204030204"/>
                <a:ea typeface="游ゴシック" panose="020B0400000000000000" pitchFamily="50" charset="-128"/>
              </a:rPr>
              <a:t>μm</a:t>
            </a:r>
            <a:r>
              <a:rPr lang="en-US" altLang="ja-JP" sz="2600" b="1" dirty="0">
                <a:solidFill>
                  <a:prstClr val="black"/>
                </a:solidFill>
                <a:latin typeface="游ゴシック" panose="020F0502020204030204"/>
                <a:ea typeface="游ゴシック" panose="020B0400000000000000" pitchFamily="50" charset="-128"/>
              </a:rPr>
              <a:t>  with 3 trains</a:t>
            </a:r>
          </a:p>
          <a:p>
            <a:pPr marL="800100" lvl="1" indent="-342900">
              <a:lnSpc>
                <a:spcPct val="90000"/>
              </a:lnSpc>
              <a:spcBef>
                <a:spcPts val="1000"/>
              </a:spcBef>
              <a:buFont typeface="Wingdings" panose="05000000000000000000" pitchFamily="2" charset="2"/>
              <a:buChar char="Ø"/>
              <a:defRPr/>
            </a:pPr>
            <a:r>
              <a:rPr lang="en-US" altLang="ja-JP" sz="2400" b="1" u="sng" dirty="0">
                <a:solidFill>
                  <a:schemeClr val="tx1"/>
                </a:solidFill>
                <a:latin typeface="+mn-ea"/>
              </a:rPr>
              <a:t>RMS〈</a:t>
            </a:r>
            <a:r>
              <a:rPr lang="el-GR" altLang="ja-JP" sz="2400" b="1" u="sng" dirty="0">
                <a:solidFill>
                  <a:schemeClr val="tx1"/>
                </a:solidFill>
                <a:latin typeface="+mn-ea"/>
              </a:rPr>
              <a:t>Δ</a:t>
            </a:r>
            <a:r>
              <a:rPr lang="en-US" altLang="ja-JP" sz="2400" b="1" u="sng" dirty="0">
                <a:solidFill>
                  <a:schemeClr val="tx1"/>
                </a:solidFill>
                <a:latin typeface="+mn-ea"/>
              </a:rPr>
              <a:t>r</a:t>
            </a:r>
            <a:r>
              <a:rPr lang="el-GR" altLang="ja-JP" sz="2400" b="1" u="sng" dirty="0">
                <a:solidFill>
                  <a:schemeClr val="tx1"/>
                </a:solidFill>
                <a:latin typeface="+mn-ea"/>
              </a:rPr>
              <a:t>φ</a:t>
            </a:r>
            <a:r>
              <a:rPr lang="en-US" altLang="ja-JP" sz="2400" b="1" u="sng" dirty="0">
                <a:solidFill>
                  <a:schemeClr val="tx1"/>
                </a:solidFill>
                <a:latin typeface="+mn-ea"/>
              </a:rPr>
              <a:t>〉by φ</a:t>
            </a:r>
            <a:r>
              <a:rPr lang="el-GR" altLang="ja-JP" sz="2400" b="1" u="sng" dirty="0">
                <a:solidFill>
                  <a:schemeClr val="tx1"/>
                </a:solidFill>
                <a:latin typeface="+mn-ea"/>
              </a:rPr>
              <a:t> : ~ 0.</a:t>
            </a:r>
            <a:r>
              <a:rPr lang="en-US" altLang="ja-JP" sz="2400" b="1" u="sng" dirty="0">
                <a:solidFill>
                  <a:schemeClr val="tx1"/>
                </a:solidFill>
                <a:latin typeface="+mn-ea"/>
              </a:rPr>
              <a:t>1 </a:t>
            </a:r>
            <a:r>
              <a:rPr lang="en-US" altLang="ja-JP" sz="2400" b="1" u="sng" dirty="0" err="1">
                <a:solidFill>
                  <a:schemeClr val="tx1"/>
                </a:solidFill>
                <a:latin typeface="+mn-ea"/>
              </a:rPr>
              <a:t>μm</a:t>
            </a:r>
            <a:r>
              <a:rPr lang="en-US" altLang="ja-JP" sz="2400" b="1" u="sng" dirty="0">
                <a:solidFill>
                  <a:schemeClr val="tx1"/>
                </a:solidFill>
                <a:latin typeface="+mn-ea"/>
              </a:rPr>
              <a:t> @ r = 0.8 m (TPC center) </a:t>
            </a:r>
            <a:r>
              <a:rPr lang="en-US" altLang="ja-JP" sz="1600" b="1" dirty="0">
                <a:solidFill>
                  <a:schemeClr val="tx1"/>
                </a:solidFill>
                <a:latin typeface="+mn-ea"/>
              </a:rPr>
              <a:t>[preliminary]</a:t>
            </a:r>
          </a:p>
          <a:p>
            <a:pPr marL="800100" lvl="1" indent="-342900">
              <a:lnSpc>
                <a:spcPct val="90000"/>
              </a:lnSpc>
              <a:spcBef>
                <a:spcPts val="1000"/>
              </a:spcBef>
              <a:buFont typeface="Wingdings" panose="05000000000000000000" pitchFamily="2" charset="2"/>
              <a:buChar char="Ø"/>
              <a:defRPr/>
            </a:pPr>
            <a:r>
              <a:rPr lang="en-US" altLang="ja-JP" sz="2400" b="1" u="sng" dirty="0">
                <a:solidFill>
                  <a:schemeClr val="tx1"/>
                </a:solidFill>
                <a:latin typeface="+mn-ea"/>
              </a:rPr>
              <a:t>RMS〈</a:t>
            </a:r>
            <a:r>
              <a:rPr lang="el-GR" altLang="ja-JP" sz="2400" b="1" u="sng" dirty="0">
                <a:solidFill>
                  <a:schemeClr val="tx1"/>
                </a:solidFill>
                <a:latin typeface="+mn-ea"/>
              </a:rPr>
              <a:t>Δ</a:t>
            </a:r>
            <a:r>
              <a:rPr lang="en-US" altLang="ja-JP" sz="2400" b="1" u="sng" dirty="0">
                <a:solidFill>
                  <a:schemeClr val="tx1"/>
                </a:solidFill>
                <a:latin typeface="+mn-ea"/>
              </a:rPr>
              <a:t>r</a:t>
            </a:r>
            <a:r>
              <a:rPr lang="el-GR" altLang="ja-JP" sz="2400" b="1" u="sng" dirty="0">
                <a:solidFill>
                  <a:schemeClr val="tx1"/>
                </a:solidFill>
                <a:latin typeface="+mn-ea"/>
              </a:rPr>
              <a:t>φ</a:t>
            </a:r>
            <a:r>
              <a:rPr lang="en-US" altLang="ja-JP" sz="2400" b="1" u="sng" dirty="0">
                <a:solidFill>
                  <a:schemeClr val="tx1"/>
                </a:solidFill>
                <a:latin typeface="+mn-ea"/>
              </a:rPr>
              <a:t>〉by φ</a:t>
            </a:r>
            <a:r>
              <a:rPr lang="el-GR" altLang="ja-JP" sz="2400" b="1" u="sng" dirty="0">
                <a:solidFill>
                  <a:schemeClr val="tx1"/>
                </a:solidFill>
                <a:latin typeface="+mn-ea"/>
              </a:rPr>
              <a:t> : ~ 0.</a:t>
            </a:r>
            <a:r>
              <a:rPr lang="en-US" altLang="ja-JP" sz="2400" b="1" u="sng" dirty="0">
                <a:solidFill>
                  <a:schemeClr val="tx1"/>
                </a:solidFill>
                <a:latin typeface="+mn-ea"/>
              </a:rPr>
              <a:t>9 </a:t>
            </a:r>
            <a:r>
              <a:rPr lang="en-US" altLang="ja-JP" sz="2400" b="1" u="sng" dirty="0" err="1">
                <a:solidFill>
                  <a:schemeClr val="tx1"/>
                </a:solidFill>
                <a:latin typeface="+mn-ea"/>
              </a:rPr>
              <a:t>μm</a:t>
            </a:r>
            <a:r>
              <a:rPr lang="en-US" altLang="ja-JP" sz="2400" b="1" u="sng" dirty="0">
                <a:solidFill>
                  <a:schemeClr val="tx1"/>
                </a:solidFill>
                <a:latin typeface="+mn-ea"/>
              </a:rPr>
              <a:t> @ r = 0.4 m (maximum</a:t>
            </a:r>
            <a:r>
              <a:rPr lang="ja-JP" altLang="en-US" sz="2400" b="1" u="sng" dirty="0">
                <a:solidFill>
                  <a:schemeClr val="tx1"/>
                </a:solidFill>
                <a:latin typeface="+mn-ea"/>
              </a:rPr>
              <a:t> </a:t>
            </a:r>
            <a:r>
              <a:rPr lang="en-US" altLang="ja-JP" sz="2400" b="1" u="sng" dirty="0" err="1">
                <a:solidFill>
                  <a:schemeClr val="tx1"/>
                </a:solidFill>
                <a:latin typeface="+mn-ea"/>
              </a:rPr>
              <a:t>Δrφ</a:t>
            </a:r>
            <a:r>
              <a:rPr lang="en-US" altLang="ja-JP" sz="2400" b="1" u="sng" dirty="0">
                <a:solidFill>
                  <a:schemeClr val="tx1"/>
                </a:solidFill>
                <a:latin typeface="+mn-ea"/>
              </a:rPr>
              <a:t>)</a:t>
            </a:r>
          </a:p>
          <a:p>
            <a:pPr lvl="1">
              <a:lnSpc>
                <a:spcPct val="90000"/>
              </a:lnSpc>
              <a:spcBef>
                <a:spcPts val="1000"/>
              </a:spcBef>
              <a:defRPr/>
            </a:pPr>
            <a:r>
              <a:rPr lang="en-US" altLang="ja-JP" sz="2400" b="1" dirty="0">
                <a:solidFill>
                  <a:schemeClr val="tx1"/>
                </a:solidFill>
                <a:latin typeface="+mn-ea"/>
              </a:rPr>
              <a:t>     &gt;&gt; probably </a:t>
            </a:r>
            <a:r>
              <a:rPr lang="en-US" altLang="ja-JP" sz="2400" b="1" dirty="0">
                <a:solidFill>
                  <a:prstClr val="black"/>
                </a:solidFill>
              </a:rPr>
              <a:t>φ</a:t>
            </a:r>
            <a:r>
              <a:rPr lang="en-US" altLang="ja-JP" sz="2400" b="1" dirty="0">
                <a:solidFill>
                  <a:schemeClr val="tx1"/>
                </a:solidFill>
              </a:rPr>
              <a:t>-</a:t>
            </a:r>
            <a:r>
              <a:rPr lang="en-US" altLang="ja-JP" sz="2400" b="1" dirty="0">
                <a:solidFill>
                  <a:schemeClr val="tx1"/>
                </a:solidFill>
                <a:latin typeface="+mn-ea"/>
              </a:rPr>
              <a:t>dependent correction is possible and useful.</a:t>
            </a:r>
          </a:p>
          <a:p>
            <a:pPr marL="800100" lvl="1" indent="-342900">
              <a:lnSpc>
                <a:spcPct val="90000"/>
              </a:lnSpc>
              <a:spcBef>
                <a:spcPts val="1000"/>
              </a:spcBef>
              <a:buFont typeface="Wingdings" panose="05000000000000000000" pitchFamily="2" charset="2"/>
              <a:buChar char="Ø"/>
              <a:defRPr/>
            </a:pPr>
            <a:r>
              <a:rPr lang="en-US" altLang="ja-JP" sz="2400" b="1" u="sng" dirty="0">
                <a:solidFill>
                  <a:schemeClr val="tx1"/>
                </a:solidFill>
                <a:latin typeface="+mn-ea"/>
              </a:rPr>
              <a:t>Reproducibility of〈</a:t>
            </a:r>
            <a:r>
              <a:rPr lang="el-GR" altLang="ja-JP" sz="2400" b="1" u="sng" dirty="0">
                <a:solidFill>
                  <a:schemeClr val="tx1"/>
                </a:solidFill>
                <a:latin typeface="+mn-ea"/>
              </a:rPr>
              <a:t>Δ</a:t>
            </a:r>
            <a:r>
              <a:rPr lang="en-US" altLang="ja-JP" sz="2400" b="1" u="sng" dirty="0">
                <a:solidFill>
                  <a:schemeClr val="tx1"/>
                </a:solidFill>
                <a:latin typeface="+mn-ea"/>
              </a:rPr>
              <a:t>r</a:t>
            </a:r>
            <a:r>
              <a:rPr lang="el-GR" altLang="ja-JP" sz="2400" b="1" u="sng" dirty="0">
                <a:solidFill>
                  <a:schemeClr val="tx1"/>
                </a:solidFill>
                <a:latin typeface="+mn-ea"/>
              </a:rPr>
              <a:t>φ〉: </a:t>
            </a:r>
            <a:r>
              <a:rPr lang="en-US" altLang="ja-JP" sz="2400" b="1" u="sng" dirty="0">
                <a:solidFill>
                  <a:schemeClr val="tx1"/>
                </a:solidFill>
                <a:latin typeface="+mn-ea"/>
              </a:rPr>
              <a:t>RMS ~ 0.01 </a:t>
            </a:r>
            <a:r>
              <a:rPr lang="en-US" altLang="ja-JP" sz="2400" b="1" u="sng" dirty="0" err="1">
                <a:solidFill>
                  <a:schemeClr val="tx1"/>
                </a:solidFill>
                <a:latin typeface="+mn-ea"/>
              </a:rPr>
              <a:t>μm</a:t>
            </a:r>
            <a:r>
              <a:rPr lang="en-US" altLang="ja-JP" sz="2400" b="1" u="sng" dirty="0">
                <a:solidFill>
                  <a:schemeClr val="tx1"/>
                </a:solidFill>
                <a:latin typeface="+mn-ea"/>
              </a:rPr>
              <a:t> @ r = 0.8 m</a:t>
            </a:r>
            <a:r>
              <a:rPr lang="en-US" altLang="ja-JP" sz="2400" b="1" dirty="0">
                <a:solidFill>
                  <a:schemeClr val="tx1"/>
                </a:solidFill>
                <a:latin typeface="+mn-ea"/>
              </a:rPr>
              <a:t> </a:t>
            </a:r>
          </a:p>
          <a:p>
            <a:pPr lvl="1">
              <a:lnSpc>
                <a:spcPct val="90000"/>
              </a:lnSpc>
              <a:spcBef>
                <a:spcPts val="1000"/>
              </a:spcBef>
              <a:defRPr/>
            </a:pPr>
            <a:r>
              <a:rPr lang="en-US" altLang="ja-JP" sz="2400" b="1" dirty="0">
                <a:solidFill>
                  <a:prstClr val="black"/>
                </a:solidFill>
              </a:rPr>
              <a:t>	&gt;&gt;  much smaller than required sagitta resolution within TPC.</a:t>
            </a:r>
          </a:p>
          <a:p>
            <a:pPr lvl="1">
              <a:lnSpc>
                <a:spcPct val="90000"/>
              </a:lnSpc>
              <a:spcBef>
                <a:spcPts val="1000"/>
              </a:spcBef>
              <a:defRPr/>
            </a:pPr>
            <a:r>
              <a:rPr lang="en-US" altLang="ja-JP" sz="2400" b="1" dirty="0">
                <a:solidFill>
                  <a:prstClr val="black"/>
                </a:solidFill>
              </a:rPr>
              <a:t>	</a:t>
            </a:r>
            <a:r>
              <a:rPr lang="ja-JP" altLang="en-US" sz="2400" b="1" dirty="0">
                <a:solidFill>
                  <a:prstClr val="black"/>
                </a:solidFill>
              </a:rPr>
              <a:t>➡　</a:t>
            </a:r>
            <a:r>
              <a:rPr lang="en-US" altLang="ja-JP" sz="2400" b="1" dirty="0">
                <a:solidFill>
                  <a:prstClr val="black"/>
                </a:solidFill>
              </a:rPr>
              <a:t>no data set’s-dependent effect needed</a:t>
            </a:r>
            <a:r>
              <a:rPr lang="en-US" altLang="ja-JP" sz="1600" b="1" dirty="0">
                <a:solidFill>
                  <a:prstClr val="black"/>
                </a:solidFill>
              </a:rPr>
              <a:t>(for stable accelerator conditions) </a:t>
            </a:r>
            <a:endParaRPr lang="en-US" altLang="ja-JP" sz="2400" b="1" dirty="0">
              <a:solidFill>
                <a:prstClr val="black"/>
              </a:solidFill>
            </a:endParaRPr>
          </a:p>
        </p:txBody>
      </p:sp>
    </p:spTree>
    <p:extLst>
      <p:ext uri="{BB962C8B-B14F-4D97-AF65-F5344CB8AC3E}">
        <p14:creationId xmlns:p14="http://schemas.microsoft.com/office/powerpoint/2010/main" val="3123993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451346-7024-3CA2-6EA7-28250D414848}"/>
              </a:ext>
            </a:extLst>
          </p:cNvPr>
          <p:cNvSpPr>
            <a:spLocks noGrp="1"/>
          </p:cNvSpPr>
          <p:nvPr>
            <p:ph type="title"/>
          </p:nvPr>
        </p:nvSpPr>
        <p:spPr/>
        <p:txBody>
          <a:bodyPr>
            <a:normAutofit fontScale="90000"/>
          </a:bodyPr>
          <a:lstStyle/>
          <a:p>
            <a:endParaRPr kumimoji="1" lang="ja-JP" altLang="en-US"/>
          </a:p>
        </p:txBody>
      </p:sp>
      <p:sp>
        <p:nvSpPr>
          <p:cNvPr id="3" name="コンテンツ プレースホルダー 2">
            <a:extLst>
              <a:ext uri="{FF2B5EF4-FFF2-40B4-BE49-F238E27FC236}">
                <a16:creationId xmlns:a16="http://schemas.microsoft.com/office/drawing/2014/main" id="{67B05B95-3FA8-4856-388E-2D9461862E9B}"/>
              </a:ext>
            </a:extLst>
          </p:cNvPr>
          <p:cNvSpPr>
            <a:spLocks noGrp="1"/>
          </p:cNvSpPr>
          <p:nvPr>
            <p:ph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FA8294A-61DB-E67D-8458-C20955D12117}"/>
              </a:ext>
            </a:extLst>
          </p:cNvPr>
          <p:cNvSpPr>
            <a:spLocks noGrp="1"/>
          </p:cNvSpPr>
          <p:nvPr>
            <p:ph type="sldNum" sz="quarter" idx="12"/>
          </p:nvPr>
        </p:nvSpPr>
        <p:spPr/>
        <p:txBody>
          <a:bodyPr/>
          <a:lstStyle/>
          <a:p>
            <a:fld id="{B8AA6F3D-1B83-4EE2-9876-CD45B9B52FB4}" type="slidenum">
              <a:rPr lang="ja-JP" altLang="en-US" smtClean="0"/>
              <a:pPr/>
              <a:t>14</a:t>
            </a:fld>
            <a:endParaRPr lang="ja-JP" altLang="en-US" dirty="0"/>
          </a:p>
        </p:txBody>
      </p:sp>
    </p:spTree>
    <p:extLst>
      <p:ext uri="{BB962C8B-B14F-4D97-AF65-F5344CB8AC3E}">
        <p14:creationId xmlns:p14="http://schemas.microsoft.com/office/powerpoint/2010/main" val="3321886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70EA9B-7506-0725-747B-A184E3E492C5}"/>
              </a:ext>
            </a:extLst>
          </p:cNvPr>
          <p:cNvSpPr>
            <a:spLocks noGrp="1"/>
          </p:cNvSpPr>
          <p:nvPr>
            <p:ph type="title"/>
          </p:nvPr>
        </p:nvSpPr>
        <p:spPr>
          <a:xfrm>
            <a:off x="831850" y="1709739"/>
            <a:ext cx="10515600" cy="2426154"/>
          </a:xfrm>
        </p:spPr>
        <p:txBody>
          <a:bodyPr>
            <a:normAutofit/>
          </a:bodyPr>
          <a:lstStyle/>
          <a:p>
            <a:pPr algn="ctr"/>
            <a:r>
              <a:rPr kumimoji="1" lang="en-US" altLang="ja-JP" sz="8800" b="1" dirty="0">
                <a:latin typeface="+mn-ea"/>
                <a:ea typeface="+mn-ea"/>
              </a:rPr>
              <a:t>Back up</a:t>
            </a:r>
            <a:endParaRPr kumimoji="1" lang="ja-JP" altLang="en-US" sz="8800" b="1" dirty="0">
              <a:latin typeface="+mn-ea"/>
              <a:ea typeface="+mn-ea"/>
            </a:endParaRPr>
          </a:p>
        </p:txBody>
      </p:sp>
      <p:sp>
        <p:nvSpPr>
          <p:cNvPr id="3" name="テキスト プレースホルダー 2">
            <a:extLst>
              <a:ext uri="{FF2B5EF4-FFF2-40B4-BE49-F238E27FC236}">
                <a16:creationId xmlns:a16="http://schemas.microsoft.com/office/drawing/2014/main" id="{E623D698-384A-1526-BA61-AA3509B1182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FFB7D7F-F015-1D94-8895-4DB54B2CFD83}"/>
              </a:ext>
            </a:extLst>
          </p:cNvPr>
          <p:cNvSpPr>
            <a:spLocks noGrp="1"/>
          </p:cNvSpPr>
          <p:nvPr>
            <p:ph type="sldNum" sz="quarter" idx="12"/>
          </p:nvPr>
        </p:nvSpPr>
        <p:spPr/>
        <p:txBody>
          <a:bodyPr/>
          <a:lstStyle/>
          <a:p>
            <a:fld id="{B8AA6F3D-1B83-4EE2-9876-CD45B9B52FB4}" type="slidenum">
              <a:rPr kumimoji="1" lang="ja-JP" altLang="en-US" smtClean="0"/>
              <a:t>15</a:t>
            </a:fld>
            <a:endParaRPr kumimoji="1" lang="ja-JP" altLang="en-US"/>
          </a:p>
        </p:txBody>
      </p:sp>
      <p:cxnSp>
        <p:nvCxnSpPr>
          <p:cNvPr id="5" name="直線コネクタ 4">
            <a:extLst>
              <a:ext uri="{FF2B5EF4-FFF2-40B4-BE49-F238E27FC236}">
                <a16:creationId xmlns:a16="http://schemas.microsoft.com/office/drawing/2014/main" id="{4D2CF7E5-211D-0B96-4BA1-4DD7B00450D2}"/>
              </a:ext>
            </a:extLst>
          </p:cNvPr>
          <p:cNvCxnSpPr/>
          <p:nvPr/>
        </p:nvCxnSpPr>
        <p:spPr>
          <a:xfrm flipV="1">
            <a:off x="0" y="348343"/>
            <a:ext cx="12192000"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2C95632A-BF60-510C-BFF4-CD86E6AF0496}"/>
              </a:ext>
            </a:extLst>
          </p:cNvPr>
          <p:cNvCxnSpPr>
            <a:cxnSpLocks/>
          </p:cNvCxnSpPr>
          <p:nvPr/>
        </p:nvCxnSpPr>
        <p:spPr>
          <a:xfrm>
            <a:off x="10120181" y="500743"/>
            <a:ext cx="2100649"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BEE16D84-66EA-F679-E184-19BD26E95793}"/>
              </a:ext>
            </a:extLst>
          </p:cNvPr>
          <p:cNvCxnSpPr/>
          <p:nvPr/>
        </p:nvCxnSpPr>
        <p:spPr>
          <a:xfrm flipV="1">
            <a:off x="4119" y="6543221"/>
            <a:ext cx="12192000"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D4EC22A1-95F5-B444-FFBF-0E3D19EAE3FE}"/>
              </a:ext>
            </a:extLst>
          </p:cNvPr>
          <p:cNvCxnSpPr>
            <a:cxnSpLocks/>
          </p:cNvCxnSpPr>
          <p:nvPr/>
        </p:nvCxnSpPr>
        <p:spPr>
          <a:xfrm>
            <a:off x="-20632" y="6386697"/>
            <a:ext cx="2100649"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0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BE88F5-D560-8EB0-CBA5-E38607152D8D}"/>
              </a:ext>
            </a:extLst>
          </p:cNvPr>
          <p:cNvSpPr>
            <a:spLocks noGrp="1"/>
          </p:cNvSpPr>
          <p:nvPr>
            <p:ph type="title"/>
          </p:nvPr>
        </p:nvSpPr>
        <p:spPr/>
        <p:txBody>
          <a:bodyPr>
            <a:normAutofit fontScale="90000"/>
          </a:bodyPr>
          <a:lstStyle/>
          <a:p>
            <a:r>
              <a:rPr lang="en-US" altLang="ja-JP" dirty="0"/>
              <a:t>Gate Foil</a:t>
            </a:r>
            <a:endParaRPr kumimoji="1" lang="ja-JP" altLang="en-US" dirty="0"/>
          </a:p>
        </p:txBody>
      </p:sp>
      <p:sp>
        <p:nvSpPr>
          <p:cNvPr id="3" name="コンテンツ プレースホルダー 2">
            <a:extLst>
              <a:ext uri="{FF2B5EF4-FFF2-40B4-BE49-F238E27FC236}">
                <a16:creationId xmlns:a16="http://schemas.microsoft.com/office/drawing/2014/main" id="{988F01B6-2605-A7B6-9318-D9DC90E1E043}"/>
              </a:ext>
            </a:extLst>
          </p:cNvPr>
          <p:cNvSpPr>
            <a:spLocks noGrp="1"/>
          </p:cNvSpPr>
          <p:nvPr>
            <p:ph idx="1"/>
          </p:nvPr>
        </p:nvSpPr>
        <p:spPr>
          <a:xfrm>
            <a:off x="838200" y="724109"/>
            <a:ext cx="10515600" cy="5495927"/>
          </a:xfrm>
        </p:spPr>
        <p:txBody>
          <a:bodyPr>
            <a:normAutofit/>
          </a:bodyPr>
          <a:lstStyle/>
          <a:p>
            <a:endParaRPr kumimoji="1" lang="en-US" altLang="ja-JP" dirty="0"/>
          </a:p>
          <a:p>
            <a:endParaRPr kumimoji="1" lang="en-US" altLang="ja-JP" dirty="0"/>
          </a:p>
          <a:p>
            <a:endParaRPr kumimoji="1" lang="en-US" altLang="ja-JP" dirty="0"/>
          </a:p>
          <a:p>
            <a:endParaRPr kumimoji="1" lang="en-US" altLang="ja-JP" sz="1200" dirty="0"/>
          </a:p>
          <a:p>
            <a:pPr marL="0" indent="0">
              <a:buNone/>
            </a:pPr>
            <a:endParaRPr kumimoji="1" lang="en-US" altLang="ja-JP" dirty="0"/>
          </a:p>
          <a:p>
            <a:pPr marL="0" indent="0">
              <a:buNone/>
            </a:pPr>
            <a:endParaRPr kumimoji="1" lang="en-US" altLang="ja-JP" dirty="0"/>
          </a:p>
        </p:txBody>
      </p:sp>
      <p:sp>
        <p:nvSpPr>
          <p:cNvPr id="4" name="スライド番号プレースホルダー 3">
            <a:extLst>
              <a:ext uri="{FF2B5EF4-FFF2-40B4-BE49-F238E27FC236}">
                <a16:creationId xmlns:a16="http://schemas.microsoft.com/office/drawing/2014/main" id="{D53B3C39-81BD-FB2C-C4EF-F236C8B48492}"/>
              </a:ext>
            </a:extLst>
          </p:cNvPr>
          <p:cNvSpPr>
            <a:spLocks noGrp="1"/>
          </p:cNvSpPr>
          <p:nvPr>
            <p:ph type="sldNum" sz="quarter" idx="12"/>
          </p:nvPr>
        </p:nvSpPr>
        <p:spPr/>
        <p:txBody>
          <a:bodyPr/>
          <a:lstStyle/>
          <a:p>
            <a:fld id="{B8AA6F3D-1B83-4EE2-9876-CD45B9B52FB4}" type="slidenum">
              <a:rPr kumimoji="1" lang="ja-JP" altLang="en-US" smtClean="0"/>
              <a:t>16</a:t>
            </a:fld>
            <a:endParaRPr kumimoji="1" lang="ja-JP" altLang="en-US"/>
          </a:p>
        </p:txBody>
      </p:sp>
      <p:pic>
        <p:nvPicPr>
          <p:cNvPr id="9" name="図 8" descr="図形&#10;&#10;自動的に生成された説明">
            <a:extLst>
              <a:ext uri="{FF2B5EF4-FFF2-40B4-BE49-F238E27FC236}">
                <a16:creationId xmlns:a16="http://schemas.microsoft.com/office/drawing/2014/main" id="{0FE8773B-9E76-E35F-D50D-7E19E8592D0B}"/>
              </a:ext>
            </a:extLst>
          </p:cNvPr>
          <p:cNvPicPr>
            <a:picLocks noChangeAspect="1"/>
          </p:cNvPicPr>
          <p:nvPr/>
        </p:nvPicPr>
        <p:blipFill rotWithShape="1">
          <a:blip r:embed="rId3">
            <a:extLst>
              <a:ext uri="{28A0092B-C50C-407E-A947-70E740481C1C}">
                <a14:useLocalDpi xmlns:a14="http://schemas.microsoft.com/office/drawing/2010/main" val="0"/>
              </a:ext>
            </a:extLst>
          </a:blip>
          <a:srcRect t="57774" b="13567"/>
          <a:stretch/>
        </p:blipFill>
        <p:spPr>
          <a:xfrm>
            <a:off x="3393122" y="4886138"/>
            <a:ext cx="2758253" cy="1018250"/>
          </a:xfrm>
          <a:prstGeom prst="rect">
            <a:avLst/>
          </a:prstGeom>
        </p:spPr>
      </p:pic>
      <p:pic>
        <p:nvPicPr>
          <p:cNvPr id="10" name="図 9" descr="図形&#10;&#10;自動的に生成された説明">
            <a:extLst>
              <a:ext uri="{FF2B5EF4-FFF2-40B4-BE49-F238E27FC236}">
                <a16:creationId xmlns:a16="http://schemas.microsoft.com/office/drawing/2014/main" id="{9D9CE71E-1768-ED56-D0E1-177C220453F2}"/>
              </a:ext>
            </a:extLst>
          </p:cNvPr>
          <p:cNvPicPr>
            <a:picLocks noChangeAspect="1"/>
          </p:cNvPicPr>
          <p:nvPr/>
        </p:nvPicPr>
        <p:blipFill rotWithShape="1">
          <a:blip r:embed="rId3">
            <a:extLst>
              <a:ext uri="{28A0092B-C50C-407E-A947-70E740481C1C}">
                <a14:useLocalDpi xmlns:a14="http://schemas.microsoft.com/office/drawing/2010/main" val="0"/>
              </a:ext>
            </a:extLst>
          </a:blip>
          <a:srcRect l="5050" t="3098" r="4538" b="46388"/>
          <a:stretch/>
        </p:blipFill>
        <p:spPr>
          <a:xfrm>
            <a:off x="931730" y="4803500"/>
            <a:ext cx="2493819" cy="1794757"/>
          </a:xfrm>
          <a:prstGeom prst="rect">
            <a:avLst/>
          </a:prstGeom>
        </p:spPr>
      </p:pic>
      <p:sp>
        <p:nvSpPr>
          <p:cNvPr id="11" name="テキスト ボックス 10">
            <a:extLst>
              <a:ext uri="{FF2B5EF4-FFF2-40B4-BE49-F238E27FC236}">
                <a16:creationId xmlns:a16="http://schemas.microsoft.com/office/drawing/2014/main" id="{9E9460B2-6B1E-F2EE-C5C6-081E7F635780}"/>
              </a:ext>
            </a:extLst>
          </p:cNvPr>
          <p:cNvSpPr txBox="1"/>
          <p:nvPr/>
        </p:nvSpPr>
        <p:spPr>
          <a:xfrm>
            <a:off x="3519079" y="5964488"/>
            <a:ext cx="2758253" cy="648511"/>
          </a:xfrm>
          <a:prstGeom prst="rect">
            <a:avLst/>
          </a:prstGeom>
          <a:solidFill>
            <a:schemeClr val="accent6">
              <a:lumMod val="20000"/>
              <a:lumOff val="80000"/>
            </a:schemeClr>
          </a:solidFill>
        </p:spPr>
        <p:txBody>
          <a:bodyPr wrap="square" rtlCol="0">
            <a:spAutoFit/>
          </a:bodyPr>
          <a:lstStyle/>
          <a:p>
            <a:pPr lvl="0">
              <a:lnSpc>
                <a:spcPct val="90000"/>
              </a:lnSpc>
              <a:spcBef>
                <a:spcPts val="1000"/>
              </a:spcBef>
              <a:defRPr/>
            </a:pPr>
            <a:r>
              <a:rPr lang="en-US" altLang="ja-JP" sz="2000" b="1" dirty="0">
                <a:solidFill>
                  <a:prstClr val="black"/>
                </a:solidFill>
              </a:rPr>
              <a:t>Achieved an opening ratio of 82.3%</a:t>
            </a:r>
            <a:endPar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6" name="図 5">
            <a:extLst>
              <a:ext uri="{FF2B5EF4-FFF2-40B4-BE49-F238E27FC236}">
                <a16:creationId xmlns:a16="http://schemas.microsoft.com/office/drawing/2014/main" id="{26FCF59F-2F66-DEA9-FBF0-EABF559591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3064" y="3467159"/>
            <a:ext cx="5678370" cy="2444377"/>
          </a:xfrm>
          <a:prstGeom prst="rect">
            <a:avLst/>
          </a:prstGeom>
        </p:spPr>
      </p:pic>
      <p:sp>
        <p:nvSpPr>
          <p:cNvPr id="13" name="テキスト ボックス 12">
            <a:extLst>
              <a:ext uri="{FF2B5EF4-FFF2-40B4-BE49-F238E27FC236}">
                <a16:creationId xmlns:a16="http://schemas.microsoft.com/office/drawing/2014/main" id="{C1A1A2D4-251A-1CD0-6C98-C5C437D582F0}"/>
              </a:ext>
            </a:extLst>
          </p:cNvPr>
          <p:cNvSpPr txBox="1"/>
          <p:nvPr/>
        </p:nvSpPr>
        <p:spPr>
          <a:xfrm>
            <a:off x="6604152" y="2706353"/>
            <a:ext cx="5192081" cy="769441"/>
          </a:xfrm>
          <a:prstGeom prst="rect">
            <a:avLst/>
          </a:prstGeom>
          <a:noFill/>
        </p:spPr>
        <p:txBody>
          <a:bodyPr wrap="square">
            <a:spAutoFit/>
          </a:bodyPr>
          <a:lstStyle/>
          <a:p>
            <a:r>
              <a:rPr lang="en-US" altLang="ja-JP" sz="1600" b="1" dirty="0"/>
              <a:t>Measured electron transmission rate as a function of the bias voltage applied to the gating foil</a:t>
            </a:r>
          </a:p>
          <a:p>
            <a:r>
              <a:rPr lang="en-US" altLang="ja-JP" sz="1200" b="1" dirty="0"/>
              <a:t>Ref: </a:t>
            </a:r>
            <a:r>
              <a:rPr lang="en-US" altLang="ja-JP" sz="1200" b="1" dirty="0" err="1"/>
              <a:t>J.Phys.Conf.Ser</a:t>
            </a:r>
            <a:r>
              <a:rPr lang="en-US" altLang="ja-JP" sz="1200" b="1" dirty="0"/>
              <a:t>. 1498 (2020) 1, 012020</a:t>
            </a:r>
            <a:endParaRPr lang="ja-JP" altLang="en-US" sz="1600" b="1" dirty="0"/>
          </a:p>
        </p:txBody>
      </p:sp>
      <p:sp>
        <p:nvSpPr>
          <p:cNvPr id="14" name="テキスト ボックス 13">
            <a:extLst>
              <a:ext uri="{FF2B5EF4-FFF2-40B4-BE49-F238E27FC236}">
                <a16:creationId xmlns:a16="http://schemas.microsoft.com/office/drawing/2014/main" id="{0332BA50-40EA-937C-4F6E-A56C73414A7C}"/>
              </a:ext>
            </a:extLst>
          </p:cNvPr>
          <p:cNvSpPr txBox="1"/>
          <p:nvPr/>
        </p:nvSpPr>
        <p:spPr>
          <a:xfrm>
            <a:off x="6604152" y="5920009"/>
            <a:ext cx="5192081" cy="338554"/>
          </a:xfrm>
          <a:prstGeom prst="rect">
            <a:avLst/>
          </a:prstGeom>
          <a:noFill/>
        </p:spPr>
        <p:txBody>
          <a:bodyPr wrap="square">
            <a:spAutoFit/>
          </a:bodyPr>
          <a:lstStyle/>
          <a:p>
            <a:r>
              <a:rPr lang="en-US" altLang="ja-JP" sz="1600" b="1" dirty="0"/>
              <a:t>An ion blocking rate of ~10⁻⁴ is expected.</a:t>
            </a:r>
            <a:endParaRPr lang="ja-JP" altLang="en-US" sz="1600" b="1" dirty="0"/>
          </a:p>
        </p:txBody>
      </p:sp>
      <p:sp>
        <p:nvSpPr>
          <p:cNvPr id="15" name="テキスト ボックス 14">
            <a:extLst>
              <a:ext uri="{FF2B5EF4-FFF2-40B4-BE49-F238E27FC236}">
                <a16:creationId xmlns:a16="http://schemas.microsoft.com/office/drawing/2014/main" id="{91A8AD1D-696F-B690-F805-7B62359123F8}"/>
              </a:ext>
            </a:extLst>
          </p:cNvPr>
          <p:cNvSpPr txBox="1"/>
          <p:nvPr/>
        </p:nvSpPr>
        <p:spPr>
          <a:xfrm>
            <a:off x="994132" y="702574"/>
            <a:ext cx="10566400" cy="1636217"/>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lvl="0">
              <a:lnSpc>
                <a:spcPts val="3000"/>
              </a:lnSpc>
              <a:defRPr/>
            </a:pPr>
            <a:r>
              <a:rPr lang="en-US" altLang="ja-JP" sz="2800" b="1" dirty="0">
                <a:solidFill>
                  <a:prstClr val="black"/>
                </a:solidFill>
                <a:latin typeface="ＭＳ Ｐゴシック" panose="020B0600070205080204" pitchFamily="50" charset="-128"/>
                <a:ea typeface="ＭＳ Ｐゴシック" panose="020B0600070205080204" pitchFamily="50" charset="-128"/>
              </a:rPr>
              <a:t>Gate: </a:t>
            </a:r>
            <a:r>
              <a:rPr lang="en-US" altLang="ja-JP" sz="3600" b="1" dirty="0">
                <a:solidFill>
                  <a:prstClr val="black"/>
                </a:solidFill>
              </a:rPr>
              <a:t>			          </a:t>
            </a:r>
          </a:p>
          <a:p>
            <a:pPr lvl="0">
              <a:lnSpc>
                <a:spcPts val="3000"/>
              </a:lnSpc>
              <a:defRPr/>
            </a:pPr>
            <a:r>
              <a:rPr lang="en-US" altLang="ja-JP" sz="2800" dirty="0">
                <a:solidFill>
                  <a:prstClr val="black"/>
                </a:solidFill>
                <a:latin typeface="ＭＳ Ｐゴシック" panose="020B0600070205080204" pitchFamily="50" charset="-128"/>
                <a:ea typeface="ＭＳ Ｐゴシック" panose="020B0600070205080204" pitchFamily="50" charset="-128"/>
              </a:rPr>
              <a:t>A device that applies a potential difference across both sides to allow the target particles (electrons) to pass through while blocking the passage of unwanted particles (positive ions).</a:t>
            </a:r>
            <a:endParaRPr lang="ja-JP" altLang="en-US" sz="3600" dirty="0">
              <a:solidFill>
                <a:prstClr val="black"/>
              </a:solidFill>
              <a:latin typeface="ＭＳ Ｐゴシック" panose="020B0600070205080204" pitchFamily="50" charset="-128"/>
              <a:ea typeface="ＭＳ Ｐゴシック" panose="020B0600070205080204" pitchFamily="50" charset="-128"/>
            </a:endParaRPr>
          </a:p>
        </p:txBody>
      </p:sp>
      <p:sp>
        <p:nvSpPr>
          <p:cNvPr id="12" name="正方形/長方形 11">
            <a:extLst>
              <a:ext uri="{FF2B5EF4-FFF2-40B4-BE49-F238E27FC236}">
                <a16:creationId xmlns:a16="http://schemas.microsoft.com/office/drawing/2014/main" id="{EF856935-08D7-F680-E9E7-A94C5F453124}"/>
              </a:ext>
            </a:extLst>
          </p:cNvPr>
          <p:cNvSpPr/>
          <p:nvPr/>
        </p:nvSpPr>
        <p:spPr>
          <a:xfrm>
            <a:off x="994132" y="2529935"/>
            <a:ext cx="4279617" cy="245165"/>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Cathode</a:t>
            </a:r>
            <a:endParaRPr kumimoji="1" lang="ja-JP" altLang="en-US" b="1" dirty="0">
              <a:solidFill>
                <a:schemeClr val="tx1"/>
              </a:solidFill>
            </a:endParaRPr>
          </a:p>
        </p:txBody>
      </p:sp>
      <p:sp>
        <p:nvSpPr>
          <p:cNvPr id="16" name="正方形/長方形 15">
            <a:extLst>
              <a:ext uri="{FF2B5EF4-FFF2-40B4-BE49-F238E27FC236}">
                <a16:creationId xmlns:a16="http://schemas.microsoft.com/office/drawing/2014/main" id="{FF17AD14-E57A-3304-4DD2-1655BC42207B}"/>
              </a:ext>
            </a:extLst>
          </p:cNvPr>
          <p:cNvSpPr/>
          <p:nvPr/>
        </p:nvSpPr>
        <p:spPr>
          <a:xfrm>
            <a:off x="994131" y="3021115"/>
            <a:ext cx="4279617" cy="245165"/>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Gate</a:t>
            </a:r>
            <a:endParaRPr kumimoji="1" lang="ja-JP" altLang="en-US" b="1" dirty="0">
              <a:solidFill>
                <a:schemeClr val="tx1"/>
              </a:solidFill>
            </a:endParaRPr>
          </a:p>
        </p:txBody>
      </p:sp>
      <p:sp>
        <p:nvSpPr>
          <p:cNvPr id="17" name="正方形/長方形 16">
            <a:extLst>
              <a:ext uri="{FF2B5EF4-FFF2-40B4-BE49-F238E27FC236}">
                <a16:creationId xmlns:a16="http://schemas.microsoft.com/office/drawing/2014/main" id="{0544981F-C3BD-5EA8-163E-C4BB20D9751F}"/>
              </a:ext>
            </a:extLst>
          </p:cNvPr>
          <p:cNvSpPr/>
          <p:nvPr/>
        </p:nvSpPr>
        <p:spPr>
          <a:xfrm>
            <a:off x="995528" y="3488740"/>
            <a:ext cx="4279617" cy="245165"/>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GEM</a:t>
            </a:r>
            <a:endParaRPr kumimoji="1" lang="ja-JP" altLang="en-US" b="1" dirty="0">
              <a:solidFill>
                <a:schemeClr val="tx1"/>
              </a:solidFill>
            </a:endParaRPr>
          </a:p>
        </p:txBody>
      </p:sp>
      <p:sp>
        <p:nvSpPr>
          <p:cNvPr id="18" name="正方形/長方形 17">
            <a:extLst>
              <a:ext uri="{FF2B5EF4-FFF2-40B4-BE49-F238E27FC236}">
                <a16:creationId xmlns:a16="http://schemas.microsoft.com/office/drawing/2014/main" id="{D44F24C5-4549-9DF4-56AC-D3C5393F7ECF}"/>
              </a:ext>
            </a:extLst>
          </p:cNvPr>
          <p:cNvSpPr/>
          <p:nvPr/>
        </p:nvSpPr>
        <p:spPr>
          <a:xfrm>
            <a:off x="999071" y="4332264"/>
            <a:ext cx="4279617" cy="245165"/>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Readout electrode</a:t>
            </a:r>
            <a:endParaRPr kumimoji="1" lang="ja-JP" altLang="en-US" b="1" dirty="0">
              <a:solidFill>
                <a:schemeClr val="tx1"/>
              </a:solidFill>
            </a:endParaRPr>
          </a:p>
        </p:txBody>
      </p:sp>
      <p:sp>
        <p:nvSpPr>
          <p:cNvPr id="19" name="爆発: 8 pt 18">
            <a:extLst>
              <a:ext uri="{FF2B5EF4-FFF2-40B4-BE49-F238E27FC236}">
                <a16:creationId xmlns:a16="http://schemas.microsoft.com/office/drawing/2014/main" id="{35545281-1620-29CE-DB79-03F11F64DC1F}"/>
              </a:ext>
            </a:extLst>
          </p:cNvPr>
          <p:cNvSpPr/>
          <p:nvPr/>
        </p:nvSpPr>
        <p:spPr>
          <a:xfrm>
            <a:off x="920317" y="2578778"/>
            <a:ext cx="1206192" cy="716743"/>
          </a:xfrm>
          <a:prstGeom prst="irregularSeal1">
            <a:avLst/>
          </a:prstGeom>
          <a:ln>
            <a:solidFill>
              <a:schemeClr val="bg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kumimoji="1" lang="en-US" altLang="ja-JP" b="1" dirty="0"/>
              <a:t>stop</a:t>
            </a:r>
            <a:endParaRPr kumimoji="1" lang="ja-JP" altLang="en-US" b="1" dirty="0"/>
          </a:p>
        </p:txBody>
      </p:sp>
      <p:sp>
        <p:nvSpPr>
          <p:cNvPr id="20" name="楕円 19">
            <a:extLst>
              <a:ext uri="{FF2B5EF4-FFF2-40B4-BE49-F238E27FC236}">
                <a16:creationId xmlns:a16="http://schemas.microsoft.com/office/drawing/2014/main" id="{73434D7A-8AAC-32BC-EDA0-FA69C299FC25}"/>
              </a:ext>
            </a:extLst>
          </p:cNvPr>
          <p:cNvSpPr/>
          <p:nvPr/>
        </p:nvSpPr>
        <p:spPr>
          <a:xfrm>
            <a:off x="1225103" y="3825767"/>
            <a:ext cx="435935" cy="431071"/>
          </a:xfrm>
          <a:prstGeom prst="ellipse">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矢印: 下 20">
            <a:extLst>
              <a:ext uri="{FF2B5EF4-FFF2-40B4-BE49-F238E27FC236}">
                <a16:creationId xmlns:a16="http://schemas.microsoft.com/office/drawing/2014/main" id="{C3058155-A941-0AB9-ABC5-F033FA7A566A}"/>
              </a:ext>
            </a:extLst>
          </p:cNvPr>
          <p:cNvSpPr/>
          <p:nvPr/>
        </p:nvSpPr>
        <p:spPr>
          <a:xfrm>
            <a:off x="4457287" y="3217438"/>
            <a:ext cx="221039" cy="100509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6E0965BC-1FF0-9087-0FEB-0C5E4AFD382D}"/>
              </a:ext>
            </a:extLst>
          </p:cNvPr>
          <p:cNvSpPr/>
          <p:nvPr/>
        </p:nvSpPr>
        <p:spPr>
          <a:xfrm rot="10800000">
            <a:off x="4833466" y="2795630"/>
            <a:ext cx="321078" cy="1515368"/>
          </a:xfrm>
          <a:prstGeom prst="downArrow">
            <a:avLst/>
          </a:prstGeom>
          <a:solidFill>
            <a:srgbClr val="FF0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B3BD1871-4721-A216-0B60-40A5B26A1FAF}"/>
              </a:ext>
            </a:extLst>
          </p:cNvPr>
          <p:cNvSpPr/>
          <p:nvPr/>
        </p:nvSpPr>
        <p:spPr>
          <a:xfrm>
            <a:off x="4411122" y="2688823"/>
            <a:ext cx="321080" cy="324000"/>
          </a:xfrm>
          <a:prstGeom prst="ellipse">
            <a:avLst/>
          </a:prstGeom>
          <a:solidFill>
            <a:schemeClr val="accent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矢印: 下 23">
            <a:extLst>
              <a:ext uri="{FF2B5EF4-FFF2-40B4-BE49-F238E27FC236}">
                <a16:creationId xmlns:a16="http://schemas.microsoft.com/office/drawing/2014/main" id="{EC991CDB-7F0F-BACE-1B0F-F1558429E3E6}"/>
              </a:ext>
            </a:extLst>
          </p:cNvPr>
          <p:cNvSpPr/>
          <p:nvPr/>
        </p:nvSpPr>
        <p:spPr>
          <a:xfrm rot="10800000">
            <a:off x="1333515" y="3185134"/>
            <a:ext cx="221038" cy="565206"/>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C7DBA991-07A4-E0F8-39FE-217F5F7F6409}"/>
              </a:ext>
            </a:extLst>
          </p:cNvPr>
          <p:cNvSpPr txBox="1"/>
          <p:nvPr/>
        </p:nvSpPr>
        <p:spPr>
          <a:xfrm>
            <a:off x="4381803" y="2671459"/>
            <a:ext cx="422343" cy="369332"/>
          </a:xfrm>
          <a:prstGeom prst="rect">
            <a:avLst/>
          </a:prstGeom>
          <a:noFill/>
        </p:spPr>
        <p:txBody>
          <a:bodyPr wrap="square" rtlCol="0">
            <a:spAutoFit/>
          </a:bodyPr>
          <a:lstStyle/>
          <a:p>
            <a:r>
              <a:rPr kumimoji="1" lang="en-US" altLang="ja-JP" b="1" dirty="0">
                <a:solidFill>
                  <a:schemeClr val="bg1"/>
                </a:solidFill>
              </a:rPr>
              <a:t>e</a:t>
            </a:r>
            <a:r>
              <a:rPr kumimoji="1" lang="en-US" altLang="ja-JP" b="1" baseline="30000" dirty="0">
                <a:solidFill>
                  <a:schemeClr val="bg1"/>
                </a:solidFill>
              </a:rPr>
              <a:t>-</a:t>
            </a:r>
            <a:endParaRPr kumimoji="1" lang="ja-JP" altLang="en-US" b="1" baseline="30000" dirty="0">
              <a:solidFill>
                <a:schemeClr val="bg1"/>
              </a:solidFill>
            </a:endParaRPr>
          </a:p>
        </p:txBody>
      </p:sp>
      <p:sp>
        <p:nvSpPr>
          <p:cNvPr id="26" name="テキスト ボックス 25">
            <a:extLst>
              <a:ext uri="{FF2B5EF4-FFF2-40B4-BE49-F238E27FC236}">
                <a16:creationId xmlns:a16="http://schemas.microsoft.com/office/drawing/2014/main" id="{30266541-843B-3470-0ED2-10AF7BAE41DE}"/>
              </a:ext>
            </a:extLst>
          </p:cNvPr>
          <p:cNvSpPr txBox="1"/>
          <p:nvPr/>
        </p:nvSpPr>
        <p:spPr>
          <a:xfrm>
            <a:off x="861195" y="3885025"/>
            <a:ext cx="1386718" cy="338554"/>
          </a:xfrm>
          <a:prstGeom prst="rect">
            <a:avLst/>
          </a:prstGeom>
          <a:noFill/>
        </p:spPr>
        <p:txBody>
          <a:bodyPr wrap="square" rtlCol="0">
            <a:spAutoFit/>
          </a:bodyPr>
          <a:lstStyle/>
          <a:p>
            <a:r>
              <a:rPr kumimoji="1" lang="en-US" altLang="ja-JP" sz="1600" b="1" dirty="0"/>
              <a:t>Positive ion</a:t>
            </a:r>
            <a:endParaRPr kumimoji="1" lang="ja-JP" altLang="en-US" sz="1600" b="1" baseline="30000" dirty="0"/>
          </a:p>
        </p:txBody>
      </p:sp>
      <p:sp>
        <p:nvSpPr>
          <p:cNvPr id="27" name="矢印: 下 26">
            <a:extLst>
              <a:ext uri="{FF2B5EF4-FFF2-40B4-BE49-F238E27FC236}">
                <a16:creationId xmlns:a16="http://schemas.microsoft.com/office/drawing/2014/main" id="{26544717-12C9-60F1-9839-5CF1AC6D8FC1}"/>
              </a:ext>
            </a:extLst>
          </p:cNvPr>
          <p:cNvSpPr/>
          <p:nvPr/>
        </p:nvSpPr>
        <p:spPr>
          <a:xfrm rot="10800000">
            <a:off x="4158438" y="3024148"/>
            <a:ext cx="236051" cy="239097"/>
          </a:xfrm>
          <a:prstGeom prst="downArrow">
            <a:avLst/>
          </a:prstGeom>
          <a:solidFill>
            <a:srgbClr val="FF0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矢印: 下 27">
            <a:extLst>
              <a:ext uri="{FF2B5EF4-FFF2-40B4-BE49-F238E27FC236}">
                <a16:creationId xmlns:a16="http://schemas.microsoft.com/office/drawing/2014/main" id="{3A911934-C48F-FBFC-EF5F-B1AE60D2446E}"/>
              </a:ext>
            </a:extLst>
          </p:cNvPr>
          <p:cNvSpPr/>
          <p:nvPr/>
        </p:nvSpPr>
        <p:spPr>
          <a:xfrm>
            <a:off x="2045941" y="3027183"/>
            <a:ext cx="236051" cy="239097"/>
          </a:xfrm>
          <a:prstGeom prst="downArrow">
            <a:avLst/>
          </a:prstGeom>
          <a:solidFill>
            <a:srgbClr val="FF0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3DA13B47-E2BE-43EC-EB71-9AE3EE4B6FCC}"/>
              </a:ext>
            </a:extLst>
          </p:cNvPr>
          <p:cNvSpPr txBox="1"/>
          <p:nvPr/>
        </p:nvSpPr>
        <p:spPr>
          <a:xfrm>
            <a:off x="1983143" y="2674333"/>
            <a:ext cx="266131" cy="400110"/>
          </a:xfrm>
          <a:prstGeom prst="rect">
            <a:avLst/>
          </a:prstGeom>
          <a:noFill/>
        </p:spPr>
        <p:txBody>
          <a:bodyPr wrap="square" rtlCol="0">
            <a:spAutoFit/>
          </a:bodyPr>
          <a:lstStyle/>
          <a:p>
            <a:r>
              <a:rPr kumimoji="1" lang="en-US" altLang="ja-JP" sz="2000" b="1" dirty="0">
                <a:solidFill>
                  <a:srgbClr val="FF0000"/>
                </a:solidFill>
                <a:latin typeface="ADLaM Display" panose="02010000000000000000" pitchFamily="2" charset="0"/>
                <a:ea typeface="ADLaM Display" panose="02010000000000000000" pitchFamily="2" charset="0"/>
                <a:cs typeface="ADLaM Display" panose="02010000000000000000" pitchFamily="2" charset="0"/>
              </a:rPr>
              <a:t>+</a:t>
            </a:r>
            <a:endParaRPr kumimoji="1" lang="ja-JP" altLang="en-US" sz="2000" b="1" baseline="30000" dirty="0">
              <a:solidFill>
                <a:srgbClr val="FF0000"/>
              </a:solidFill>
              <a:latin typeface="ADLaM Display" panose="02010000000000000000" pitchFamily="2" charset="0"/>
              <a:cs typeface="ADLaM Display" panose="02010000000000000000" pitchFamily="2" charset="0"/>
            </a:endParaRPr>
          </a:p>
        </p:txBody>
      </p:sp>
      <p:sp>
        <p:nvSpPr>
          <p:cNvPr id="30" name="テキスト ボックス 29">
            <a:extLst>
              <a:ext uri="{FF2B5EF4-FFF2-40B4-BE49-F238E27FC236}">
                <a16:creationId xmlns:a16="http://schemas.microsoft.com/office/drawing/2014/main" id="{4F9EB29D-9028-2DFE-FAC5-AD3D64B51AA7}"/>
              </a:ext>
            </a:extLst>
          </p:cNvPr>
          <p:cNvSpPr txBox="1"/>
          <p:nvPr/>
        </p:nvSpPr>
        <p:spPr>
          <a:xfrm>
            <a:off x="4093567" y="3153572"/>
            <a:ext cx="266131" cy="400110"/>
          </a:xfrm>
          <a:prstGeom prst="rect">
            <a:avLst/>
          </a:prstGeom>
          <a:noFill/>
        </p:spPr>
        <p:txBody>
          <a:bodyPr wrap="square" rtlCol="0">
            <a:spAutoFit/>
          </a:bodyPr>
          <a:lstStyle/>
          <a:p>
            <a:r>
              <a:rPr kumimoji="1" lang="en-US" altLang="ja-JP" sz="2000" b="1" dirty="0">
                <a:solidFill>
                  <a:srgbClr val="FF0000"/>
                </a:solidFill>
                <a:latin typeface="ADLaM Display" panose="02010000000000000000" pitchFamily="2" charset="0"/>
                <a:ea typeface="ADLaM Display" panose="02010000000000000000" pitchFamily="2" charset="0"/>
                <a:cs typeface="ADLaM Display" panose="02010000000000000000" pitchFamily="2" charset="0"/>
              </a:rPr>
              <a:t>+</a:t>
            </a:r>
            <a:endParaRPr kumimoji="1" lang="ja-JP" altLang="en-US" sz="2000" b="1" baseline="30000" dirty="0">
              <a:solidFill>
                <a:srgbClr val="FF0000"/>
              </a:solidFill>
              <a:latin typeface="ADLaM Display" panose="02010000000000000000" pitchFamily="2" charset="0"/>
              <a:cs typeface="ADLaM Display" panose="02010000000000000000" pitchFamily="2" charset="0"/>
            </a:endParaRPr>
          </a:p>
        </p:txBody>
      </p:sp>
      <p:sp>
        <p:nvSpPr>
          <p:cNvPr id="31" name="テキスト ボックス 30">
            <a:extLst>
              <a:ext uri="{FF2B5EF4-FFF2-40B4-BE49-F238E27FC236}">
                <a16:creationId xmlns:a16="http://schemas.microsoft.com/office/drawing/2014/main" id="{7940D656-DEFD-FD16-A8D5-742AEB3A70FE}"/>
              </a:ext>
            </a:extLst>
          </p:cNvPr>
          <p:cNvSpPr txBox="1"/>
          <p:nvPr/>
        </p:nvSpPr>
        <p:spPr>
          <a:xfrm>
            <a:off x="4814950" y="4254791"/>
            <a:ext cx="266131" cy="400110"/>
          </a:xfrm>
          <a:prstGeom prst="rect">
            <a:avLst/>
          </a:prstGeom>
          <a:noFill/>
        </p:spPr>
        <p:txBody>
          <a:bodyPr wrap="square" rtlCol="0">
            <a:spAutoFit/>
          </a:bodyPr>
          <a:lstStyle/>
          <a:p>
            <a:r>
              <a:rPr kumimoji="1" lang="en-US" altLang="ja-JP" sz="2000" b="1" dirty="0">
                <a:solidFill>
                  <a:srgbClr val="FF0000"/>
                </a:solidFill>
                <a:latin typeface="ADLaM Display" panose="02010000000000000000" pitchFamily="2" charset="0"/>
                <a:ea typeface="ADLaM Display" panose="02010000000000000000" pitchFamily="2" charset="0"/>
                <a:cs typeface="ADLaM Display" panose="02010000000000000000" pitchFamily="2" charset="0"/>
              </a:rPr>
              <a:t>+</a:t>
            </a:r>
            <a:endParaRPr kumimoji="1" lang="ja-JP" altLang="en-US" sz="2000" b="1" baseline="30000" dirty="0">
              <a:solidFill>
                <a:srgbClr val="FF0000"/>
              </a:solidFill>
              <a:latin typeface="ADLaM Display" panose="02010000000000000000" pitchFamily="2" charset="0"/>
              <a:cs typeface="ADLaM Display" panose="02010000000000000000" pitchFamily="2" charset="0"/>
            </a:endParaRPr>
          </a:p>
        </p:txBody>
      </p:sp>
      <p:sp>
        <p:nvSpPr>
          <p:cNvPr id="32" name="テキスト ボックス 31">
            <a:extLst>
              <a:ext uri="{FF2B5EF4-FFF2-40B4-BE49-F238E27FC236}">
                <a16:creationId xmlns:a16="http://schemas.microsoft.com/office/drawing/2014/main" id="{3E376A7C-8B11-46B5-D68A-8E02AFACA8F6}"/>
              </a:ext>
            </a:extLst>
          </p:cNvPr>
          <p:cNvSpPr txBox="1"/>
          <p:nvPr/>
        </p:nvSpPr>
        <p:spPr>
          <a:xfrm>
            <a:off x="1977906" y="3124916"/>
            <a:ext cx="266131" cy="461665"/>
          </a:xfrm>
          <a:prstGeom prst="rect">
            <a:avLst/>
          </a:prstGeom>
          <a:noFill/>
        </p:spPr>
        <p:txBody>
          <a:bodyPr wrap="square" rtlCol="0">
            <a:spAutoFit/>
          </a:bodyPr>
          <a:lstStyle/>
          <a:p>
            <a:r>
              <a:rPr kumimoji="1" lang="en-US" altLang="ja-JP" sz="2400" b="1" dirty="0">
                <a:solidFill>
                  <a:srgbClr val="00206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a:t>
            </a:r>
            <a:endParaRPr kumimoji="1" lang="ja-JP" altLang="en-US" sz="2400" b="1" baseline="30000" dirty="0">
              <a:solidFill>
                <a:srgbClr val="002060"/>
              </a:solidFill>
              <a:latin typeface="Cascadia Code SemiLight" panose="020B0609020000020004" pitchFamily="49" charset="0"/>
              <a:cs typeface="Cascadia Code SemiLight" panose="020B0609020000020004" pitchFamily="49" charset="0"/>
            </a:endParaRPr>
          </a:p>
        </p:txBody>
      </p:sp>
      <p:sp>
        <p:nvSpPr>
          <p:cNvPr id="33" name="テキスト ボックス 32">
            <a:extLst>
              <a:ext uri="{FF2B5EF4-FFF2-40B4-BE49-F238E27FC236}">
                <a16:creationId xmlns:a16="http://schemas.microsoft.com/office/drawing/2014/main" id="{AF3A5215-6A3E-69EC-B11F-57DFE4A290B8}"/>
              </a:ext>
            </a:extLst>
          </p:cNvPr>
          <p:cNvSpPr txBox="1"/>
          <p:nvPr/>
        </p:nvSpPr>
        <p:spPr>
          <a:xfrm>
            <a:off x="2135543" y="2826733"/>
            <a:ext cx="266131" cy="400110"/>
          </a:xfrm>
          <a:prstGeom prst="rect">
            <a:avLst/>
          </a:prstGeom>
          <a:noFill/>
        </p:spPr>
        <p:txBody>
          <a:bodyPr wrap="square" rtlCol="0">
            <a:spAutoFit/>
          </a:bodyPr>
          <a:lstStyle/>
          <a:p>
            <a:r>
              <a:rPr kumimoji="1" lang="en-US" altLang="ja-JP" sz="2000" b="1" dirty="0">
                <a:solidFill>
                  <a:srgbClr val="FF0000"/>
                </a:solidFill>
                <a:latin typeface="ADLaM Display" panose="02010000000000000000" pitchFamily="2" charset="0"/>
                <a:ea typeface="ADLaM Display" panose="02010000000000000000" pitchFamily="2" charset="0"/>
                <a:cs typeface="ADLaM Display" panose="02010000000000000000" pitchFamily="2" charset="0"/>
              </a:rPr>
              <a:t>+</a:t>
            </a:r>
            <a:endParaRPr kumimoji="1" lang="ja-JP" altLang="en-US" sz="2000" b="1" baseline="30000" dirty="0">
              <a:solidFill>
                <a:srgbClr val="FF0000"/>
              </a:solidFill>
              <a:latin typeface="ADLaM Display" panose="02010000000000000000" pitchFamily="2" charset="0"/>
              <a:cs typeface="ADLaM Display" panose="02010000000000000000" pitchFamily="2" charset="0"/>
            </a:endParaRPr>
          </a:p>
        </p:txBody>
      </p:sp>
      <p:sp>
        <p:nvSpPr>
          <p:cNvPr id="34" name="テキスト ボックス 33">
            <a:extLst>
              <a:ext uri="{FF2B5EF4-FFF2-40B4-BE49-F238E27FC236}">
                <a16:creationId xmlns:a16="http://schemas.microsoft.com/office/drawing/2014/main" id="{8C86A687-887E-4475-1400-828B35BB3974}"/>
              </a:ext>
            </a:extLst>
          </p:cNvPr>
          <p:cNvSpPr txBox="1"/>
          <p:nvPr/>
        </p:nvSpPr>
        <p:spPr>
          <a:xfrm>
            <a:off x="4831098" y="2448399"/>
            <a:ext cx="266131" cy="461665"/>
          </a:xfrm>
          <a:prstGeom prst="rect">
            <a:avLst/>
          </a:prstGeom>
          <a:noFill/>
        </p:spPr>
        <p:txBody>
          <a:bodyPr wrap="square" rtlCol="0">
            <a:spAutoFit/>
          </a:bodyPr>
          <a:lstStyle/>
          <a:p>
            <a:r>
              <a:rPr kumimoji="1" lang="en-US" altLang="ja-JP" sz="2400" b="1" dirty="0">
                <a:solidFill>
                  <a:srgbClr val="00206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a:t>
            </a:r>
            <a:endParaRPr kumimoji="1" lang="ja-JP" altLang="en-US" sz="2400" b="1" baseline="30000" dirty="0">
              <a:solidFill>
                <a:srgbClr val="002060"/>
              </a:solidFill>
              <a:latin typeface="Cascadia Code SemiLight" panose="020B0609020000020004" pitchFamily="49" charset="0"/>
              <a:cs typeface="Cascadia Code SemiLight" panose="020B0609020000020004" pitchFamily="49" charset="0"/>
            </a:endParaRPr>
          </a:p>
        </p:txBody>
      </p:sp>
      <p:sp>
        <p:nvSpPr>
          <p:cNvPr id="35" name="テキスト ボックス 34">
            <a:extLst>
              <a:ext uri="{FF2B5EF4-FFF2-40B4-BE49-F238E27FC236}">
                <a16:creationId xmlns:a16="http://schemas.microsoft.com/office/drawing/2014/main" id="{7DB4BBE8-1E93-9A33-124A-C03AEB80CD49}"/>
              </a:ext>
            </a:extLst>
          </p:cNvPr>
          <p:cNvSpPr txBox="1"/>
          <p:nvPr/>
        </p:nvSpPr>
        <p:spPr>
          <a:xfrm>
            <a:off x="4085514" y="2683002"/>
            <a:ext cx="266131" cy="461665"/>
          </a:xfrm>
          <a:prstGeom prst="rect">
            <a:avLst/>
          </a:prstGeom>
          <a:noFill/>
        </p:spPr>
        <p:txBody>
          <a:bodyPr wrap="square" rtlCol="0">
            <a:spAutoFit/>
          </a:bodyPr>
          <a:lstStyle/>
          <a:p>
            <a:r>
              <a:rPr kumimoji="1" lang="en-US" altLang="ja-JP" sz="2400" b="1" dirty="0">
                <a:solidFill>
                  <a:srgbClr val="002060"/>
                </a:solidFill>
                <a:latin typeface="Cascadia Code SemiLight" panose="020B0609020000020004" pitchFamily="49" charset="0"/>
                <a:ea typeface="Cascadia Code SemiLight" panose="020B0609020000020004" pitchFamily="49" charset="0"/>
                <a:cs typeface="Cascadia Code SemiLight" panose="020B0609020000020004" pitchFamily="49" charset="0"/>
              </a:rPr>
              <a:t>-</a:t>
            </a:r>
            <a:endParaRPr kumimoji="1" lang="ja-JP" altLang="en-US" sz="2400" b="1" baseline="30000" dirty="0">
              <a:solidFill>
                <a:srgbClr val="002060"/>
              </a:solidFill>
              <a:latin typeface="Cascadia Code SemiLight" panose="020B0609020000020004" pitchFamily="49" charset="0"/>
              <a:cs typeface="Cascadia Code SemiLight" panose="020B0609020000020004" pitchFamily="49" charset="0"/>
            </a:endParaRPr>
          </a:p>
        </p:txBody>
      </p:sp>
    </p:spTree>
    <p:extLst>
      <p:ext uri="{BB962C8B-B14F-4D97-AF65-F5344CB8AC3E}">
        <p14:creationId xmlns:p14="http://schemas.microsoft.com/office/powerpoint/2010/main" val="1271447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0BFC2-AA4D-9ED1-78AD-33952862C7FB}"/>
            </a:ext>
          </a:extLst>
        </p:cNvPr>
        <p:cNvGrpSpPr/>
        <p:nvPr/>
      </p:nvGrpSpPr>
      <p:grpSpPr>
        <a:xfrm>
          <a:off x="0" y="0"/>
          <a:ext cx="0" cy="0"/>
          <a:chOff x="0" y="0"/>
          <a:chExt cx="0" cy="0"/>
        </a:xfrm>
      </p:grpSpPr>
      <p:sp>
        <p:nvSpPr>
          <p:cNvPr id="17" name="テキスト ボックス 16">
            <a:extLst>
              <a:ext uri="{FF2B5EF4-FFF2-40B4-BE49-F238E27FC236}">
                <a16:creationId xmlns:a16="http://schemas.microsoft.com/office/drawing/2014/main" id="{1CE53EC1-3817-22E7-4E9C-567C3654FDA0}"/>
              </a:ext>
            </a:extLst>
          </p:cNvPr>
          <p:cNvSpPr txBox="1"/>
          <p:nvPr/>
        </p:nvSpPr>
        <p:spPr>
          <a:xfrm>
            <a:off x="5228292" y="5731097"/>
            <a:ext cx="7356739" cy="646331"/>
          </a:xfrm>
          <a:prstGeom prst="rect">
            <a:avLst/>
          </a:prstGeom>
          <a:noFill/>
        </p:spPr>
        <p:txBody>
          <a:bodyPr wrap="square">
            <a:spAutoFit/>
          </a:bodyPr>
          <a:lstStyle/>
          <a:p>
            <a:r>
              <a:rPr lang="en-US" altLang="ja-JP" sz="3600" dirty="0"/>
              <a:t>(                                                  )</a:t>
            </a:r>
            <a:endParaRPr lang="ja-JP" altLang="en-US" sz="3600" dirty="0"/>
          </a:p>
        </p:txBody>
      </p:sp>
      <p:sp>
        <p:nvSpPr>
          <p:cNvPr id="3" name="コンテンツ プレースホルダー 2">
            <a:extLst>
              <a:ext uri="{FF2B5EF4-FFF2-40B4-BE49-F238E27FC236}">
                <a16:creationId xmlns:a16="http://schemas.microsoft.com/office/drawing/2014/main" id="{81B27CE1-2257-191C-4E9A-28C6249C01C7}"/>
              </a:ext>
            </a:extLst>
          </p:cNvPr>
          <p:cNvSpPr>
            <a:spLocks noGrp="1"/>
          </p:cNvSpPr>
          <p:nvPr>
            <p:ph idx="1"/>
          </p:nvPr>
        </p:nvSpPr>
        <p:spPr>
          <a:xfrm>
            <a:off x="838200" y="639459"/>
            <a:ext cx="10515600" cy="5747249"/>
          </a:xfrm>
        </p:spPr>
        <p:txBody>
          <a:bodyPr/>
          <a:lstStyle/>
          <a:p>
            <a:pPr marL="0" indent="0">
              <a:buNone/>
            </a:pPr>
            <a:r>
              <a:rPr kumimoji="1" lang="en-US" altLang="ja-JP" dirty="0"/>
              <a:t> </a:t>
            </a:r>
            <a:endParaRPr kumimoji="1" lang="ja-JP" altLang="en-US" dirty="0"/>
          </a:p>
        </p:txBody>
      </p:sp>
      <p:sp>
        <p:nvSpPr>
          <p:cNvPr id="2" name="タイトル 1">
            <a:extLst>
              <a:ext uri="{FF2B5EF4-FFF2-40B4-BE49-F238E27FC236}">
                <a16:creationId xmlns:a16="http://schemas.microsoft.com/office/drawing/2014/main" id="{D1025880-DABD-0EED-87AC-DFD3CE8DA0DB}"/>
              </a:ext>
            </a:extLst>
          </p:cNvPr>
          <p:cNvSpPr>
            <a:spLocks noGrp="1"/>
          </p:cNvSpPr>
          <p:nvPr>
            <p:ph type="title"/>
          </p:nvPr>
        </p:nvSpPr>
        <p:spPr/>
        <p:txBody>
          <a:bodyPr>
            <a:normAutofit fontScale="90000"/>
          </a:bodyPr>
          <a:lstStyle/>
          <a:p>
            <a:r>
              <a:rPr lang="en-US" altLang="ja-JP" dirty="0"/>
              <a:t>5. Evaluation of Er &amp; </a:t>
            </a:r>
            <a:r>
              <a:rPr lang="en-US" altLang="ja-JP" dirty="0" err="1"/>
              <a:t>Δrφ</a:t>
            </a:r>
            <a:endParaRPr kumimoji="1" lang="ja-JP" altLang="en-US" dirty="0"/>
          </a:p>
        </p:txBody>
      </p:sp>
      <p:sp>
        <p:nvSpPr>
          <p:cNvPr id="4" name="スライド番号プレースホルダー 3">
            <a:extLst>
              <a:ext uri="{FF2B5EF4-FFF2-40B4-BE49-F238E27FC236}">
                <a16:creationId xmlns:a16="http://schemas.microsoft.com/office/drawing/2014/main" id="{66973470-ED90-11FA-AB29-A6304DA073B0}"/>
              </a:ext>
            </a:extLst>
          </p:cNvPr>
          <p:cNvSpPr>
            <a:spLocks noGrp="1"/>
          </p:cNvSpPr>
          <p:nvPr>
            <p:ph type="sldNum" sz="quarter" idx="12"/>
          </p:nvPr>
        </p:nvSpPr>
        <p:spPr/>
        <p:txBody>
          <a:bodyPr/>
          <a:lstStyle/>
          <a:p>
            <a:fld id="{B8AA6F3D-1B83-4EE2-9876-CD45B9B52FB4}" type="slidenum">
              <a:rPr lang="ja-JP" altLang="en-US" smtClean="0"/>
              <a:pPr/>
              <a:t>17</a:t>
            </a:fld>
            <a:endParaRPr lang="ja-JP" altLang="en-US" dirty="0"/>
          </a:p>
        </p:txBody>
      </p:sp>
      <p:sp>
        <p:nvSpPr>
          <p:cNvPr id="15" name="テキスト ボックス 14">
            <a:extLst>
              <a:ext uri="{FF2B5EF4-FFF2-40B4-BE49-F238E27FC236}">
                <a16:creationId xmlns:a16="http://schemas.microsoft.com/office/drawing/2014/main" id="{BFE7505B-588D-6CD1-1A04-55A857BA2D77}"/>
              </a:ext>
            </a:extLst>
          </p:cNvPr>
          <p:cNvSpPr txBox="1"/>
          <p:nvPr/>
        </p:nvSpPr>
        <p:spPr>
          <a:xfrm>
            <a:off x="1127767" y="1036755"/>
            <a:ext cx="3827005" cy="646331"/>
          </a:xfrm>
          <a:prstGeom prst="rect">
            <a:avLst/>
          </a:prstGeom>
          <a:noFill/>
        </p:spPr>
        <p:txBody>
          <a:bodyPr wrap="square">
            <a:spAutoFit/>
          </a:bodyPr>
          <a:lstStyle/>
          <a:p>
            <a:r>
              <a:rPr lang="ja-JP" altLang="en-US" b="1" dirty="0"/>
              <a:t>・</a:t>
            </a:r>
            <a:r>
              <a:rPr lang="en-US" altLang="ja-JP" b="1" dirty="0"/>
              <a:t>Position pf charge(r’, φ’, z’)</a:t>
            </a:r>
          </a:p>
          <a:p>
            <a:r>
              <a:rPr lang="ja-JP" altLang="en-US" b="1" dirty="0"/>
              <a:t>・</a:t>
            </a:r>
            <a:r>
              <a:rPr lang="en-US" altLang="ja-JP" b="1" dirty="0"/>
              <a:t>Observation point (r, φ, z)</a:t>
            </a:r>
            <a:endParaRPr lang="ja-JP" altLang="en-US" b="1" dirty="0"/>
          </a:p>
        </p:txBody>
      </p:sp>
      <p:grpSp>
        <p:nvGrpSpPr>
          <p:cNvPr id="25" name="グループ化 24">
            <a:extLst>
              <a:ext uri="{FF2B5EF4-FFF2-40B4-BE49-F238E27FC236}">
                <a16:creationId xmlns:a16="http://schemas.microsoft.com/office/drawing/2014/main" id="{7686EAEE-A0E4-F3C6-FCCD-45C09A66D5BE}"/>
              </a:ext>
            </a:extLst>
          </p:cNvPr>
          <p:cNvGrpSpPr/>
          <p:nvPr/>
        </p:nvGrpSpPr>
        <p:grpSpPr>
          <a:xfrm>
            <a:off x="209254" y="2066346"/>
            <a:ext cx="11773492" cy="2132677"/>
            <a:chOff x="284480" y="1027083"/>
            <a:chExt cx="11773492" cy="2132677"/>
          </a:xfrm>
        </p:grpSpPr>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ECD15A19-96D0-8FDE-7D3F-20F806C85CC8}"/>
                    </a:ext>
                  </a:extLst>
                </p:cNvPr>
                <p:cNvSpPr txBox="1"/>
                <p:nvPr/>
              </p:nvSpPr>
              <p:spPr>
                <a:xfrm>
                  <a:off x="284480" y="1027083"/>
                  <a:ext cx="10038079" cy="764761"/>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n-US" altLang="ja-JP" sz="1600" i="1" smtClean="0">
                                <a:latin typeface="Cambria Math" panose="02040503050406030204" pitchFamily="18" charset="0"/>
                              </a:rPr>
                            </m:ctrlPr>
                          </m:sSubPr>
                          <m:e>
                            <m:r>
                              <a:rPr lang="en-US" altLang="ja-JP" sz="1600" b="0" i="1" smtClean="0">
                                <a:latin typeface="Cambria Math" panose="02040503050406030204" pitchFamily="18" charset="0"/>
                              </a:rPr>
                              <m:t>𝐸</m:t>
                            </m:r>
                          </m:e>
                          <m:sub>
                            <m:r>
                              <a:rPr lang="en-US" altLang="ja-JP" sz="1600" b="0" i="1" smtClean="0">
                                <a:latin typeface="Cambria Math" panose="02040503050406030204" pitchFamily="18" charset="0"/>
                              </a:rPr>
                              <m:t>𝑟</m:t>
                            </m:r>
                          </m:sub>
                        </m:sSub>
                        <m:d>
                          <m:dPr>
                            <m:ctrlPr>
                              <a:rPr lang="en-US" altLang="ja-JP" sz="1600" b="0" i="1" smtClean="0">
                                <a:latin typeface="Cambria Math" panose="02040503050406030204" pitchFamily="18" charset="0"/>
                              </a:rPr>
                            </m:ctrlPr>
                          </m:dPr>
                          <m:e>
                            <m:r>
                              <a:rPr lang="en-US" altLang="ja-JP" sz="1600" b="0" i="1" smtClean="0">
                                <a:latin typeface="Cambria Math" panose="02040503050406030204" pitchFamily="18" charset="0"/>
                              </a:rPr>
                              <m:t>𝑟</m:t>
                            </m:r>
                            <m:r>
                              <a:rPr lang="en-US" altLang="ja-JP" sz="1600" b="0" i="1" smtClean="0">
                                <a:latin typeface="Cambria Math" panose="02040503050406030204" pitchFamily="18" charset="0"/>
                              </a:rPr>
                              <m:t>,</m:t>
                            </m:r>
                            <m:r>
                              <a:rPr lang="ja-JP" altLang="en-US" sz="1600" b="0" i="1" smtClean="0">
                                <a:latin typeface="Cambria Math" panose="02040503050406030204" pitchFamily="18" charset="0"/>
                              </a:rPr>
                              <m:t>𝜑</m:t>
                            </m:r>
                            <m:r>
                              <a:rPr lang="en-US" altLang="ja-JP" sz="1600" b="0" i="1" smtClean="0">
                                <a:latin typeface="Cambria Math" panose="02040503050406030204" pitchFamily="18" charset="0"/>
                              </a:rPr>
                              <m:t>,</m:t>
                            </m:r>
                            <m:r>
                              <a:rPr lang="en-US" altLang="ja-JP" sz="1600" b="0" i="1" smtClean="0">
                                <a:latin typeface="Cambria Math" panose="02040503050406030204" pitchFamily="18" charset="0"/>
                              </a:rPr>
                              <m:t>𝑧</m:t>
                            </m:r>
                          </m:e>
                        </m:d>
                        <m:r>
                          <a:rPr lang="en-US" altLang="ja-JP" sz="1600" b="0" i="1" smtClean="0">
                            <a:latin typeface="Cambria Math" panose="02040503050406030204" pitchFamily="18" charset="0"/>
                          </a:rPr>
                          <m:t>=</m:t>
                        </m:r>
                        <m:nary>
                          <m:naryPr>
                            <m:chr m:val="∑"/>
                            <m:ctrlPr>
                              <a:rPr lang="en-US" altLang="ja-JP" sz="1600" b="0" i="1" smtClean="0">
                                <a:latin typeface="Cambria Math" panose="02040503050406030204" pitchFamily="18" charset="0"/>
                              </a:rPr>
                            </m:ctrlPr>
                          </m:naryPr>
                          <m:sub>
                            <m:r>
                              <m:rPr>
                                <m:brk m:alnAt="23"/>
                              </m:rPr>
                              <a:rPr lang="en-US" altLang="ja-JP" sz="1600" b="0" i="1" smtClean="0">
                                <a:latin typeface="Cambria Math" panose="02040503050406030204" pitchFamily="18" charset="0"/>
                              </a:rPr>
                              <m:t>𝑛</m:t>
                            </m:r>
                            <m:r>
                              <a:rPr lang="en-US" altLang="ja-JP" sz="1600" b="0" i="1" smtClean="0">
                                <a:latin typeface="Cambria Math" panose="02040503050406030204" pitchFamily="18" charset="0"/>
                              </a:rPr>
                              <m:t>=</m:t>
                            </m:r>
                            <m:r>
                              <a:rPr lang="en-US" altLang="ja-JP" sz="1600" b="0" i="1" smtClean="0">
                                <a:latin typeface="Cambria Math" panose="02040503050406030204" pitchFamily="18" charset="0"/>
                              </a:rPr>
                              <m:t>1</m:t>
                            </m:r>
                          </m:sub>
                          <m:sup>
                            <m:r>
                              <a:rPr lang="en-US" altLang="ja-JP" sz="1600" b="0" i="1" smtClean="0">
                                <a:latin typeface="Cambria Math" panose="02040503050406030204" pitchFamily="18" charset="0"/>
                              </a:rPr>
                              <m:t>𝑛𝑚𝑎𝑥</m:t>
                            </m:r>
                          </m:sup>
                          <m:e>
                            <m:nary>
                              <m:naryPr>
                                <m:chr m:val="∑"/>
                                <m:ctrlPr>
                                  <a:rPr lang="en-US" altLang="ja-JP" sz="1600" b="0" i="1" smtClean="0">
                                    <a:latin typeface="Cambria Math" panose="02040503050406030204" pitchFamily="18" charset="0"/>
                                  </a:rPr>
                                </m:ctrlPr>
                              </m:naryPr>
                              <m:sub>
                                <m:r>
                                  <m:rPr>
                                    <m:brk m:alnAt="23"/>
                                  </m:rPr>
                                  <a:rPr lang="en-US" altLang="ja-JP" sz="1600" b="0" i="1" smtClean="0">
                                    <a:latin typeface="Cambria Math" panose="02040503050406030204" pitchFamily="18" charset="0"/>
                                  </a:rPr>
                                  <m:t>𝑚</m:t>
                                </m:r>
                                <m:r>
                                  <a:rPr lang="en-US" altLang="ja-JP" sz="1600" b="0" i="1" smtClean="0">
                                    <a:latin typeface="Cambria Math" panose="02040503050406030204" pitchFamily="18" charset="0"/>
                                  </a:rPr>
                                  <m:t>=</m:t>
                                </m:r>
                                <m:r>
                                  <a:rPr lang="en-US" altLang="ja-JP" sz="1600" b="0" i="1" smtClean="0">
                                    <a:latin typeface="Cambria Math" panose="02040503050406030204" pitchFamily="18" charset="0"/>
                                  </a:rPr>
                                  <m:t>0</m:t>
                                </m:r>
                              </m:sub>
                              <m:sup>
                                <m:r>
                                  <a:rPr lang="en-US" altLang="ja-JP" sz="1600" b="0" i="1" smtClean="0">
                                    <a:latin typeface="Cambria Math" panose="02040503050406030204" pitchFamily="18" charset="0"/>
                                  </a:rPr>
                                  <m:t>𝑚𝑚𝑎𝑥</m:t>
                                </m:r>
                              </m:sup>
                              <m:e>
                                <m:f>
                                  <m:fPr>
                                    <m:ctrlPr>
                                      <a:rPr lang="en-US" altLang="ja-JP" sz="1600" i="1" smtClean="0">
                                        <a:latin typeface="Cambria Math" panose="02040503050406030204" pitchFamily="18" charset="0"/>
                                      </a:rPr>
                                    </m:ctrlPr>
                                  </m:fPr>
                                  <m:num>
                                    <m:func>
                                      <m:funcPr>
                                        <m:ctrlPr>
                                          <a:rPr lang="en-US" altLang="ja-JP" sz="1600" i="1" smtClean="0">
                                            <a:latin typeface="Cambria Math" panose="02040503050406030204" pitchFamily="18" charset="0"/>
                                          </a:rPr>
                                        </m:ctrlPr>
                                      </m:funcPr>
                                      <m:fName>
                                        <m:r>
                                          <a:rPr lang="en-US" altLang="ja-JP" sz="1600" b="0" i="0" smtClean="0">
                                            <a:latin typeface="Cambria Math" panose="02040503050406030204" pitchFamily="18" charset="0"/>
                                          </a:rPr>
                                          <m:t>−</m:t>
                                        </m:r>
                                        <m:r>
                                          <a:rPr lang="en-US" altLang="ja-JP" sz="1600" b="0" i="0" smtClean="0">
                                            <a:latin typeface="Cambria Math" panose="02040503050406030204" pitchFamily="18" charset="0"/>
                                          </a:rPr>
                                          <m:t>4</m:t>
                                        </m:r>
                                        <m:r>
                                          <m:rPr>
                                            <m:sty m:val="p"/>
                                          </m:rPr>
                                          <a:rPr lang="en-US" altLang="ja-JP" sz="1600">
                                            <a:latin typeface="Cambria Math" panose="02040503050406030204" pitchFamily="18" charset="0"/>
                                          </a:rPr>
                                          <m:t>sin</m:t>
                                        </m:r>
                                      </m:fName>
                                      <m:e>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𝛽</m:t>
                                            </m:r>
                                          </m:e>
                                          <m:sub>
                                            <m:r>
                                              <a:rPr lang="en-US" altLang="ja-JP" sz="1600" i="1">
                                                <a:latin typeface="Cambria Math" panose="02040503050406030204" pitchFamily="18" charset="0"/>
                                              </a:rPr>
                                              <m:t>𝑛</m:t>
                                            </m:r>
                                          </m:sub>
                                        </m:sSub>
                                        <m:r>
                                          <a:rPr lang="en-US" altLang="ja-JP" sz="1600" i="1">
                                            <a:latin typeface="Cambria Math" panose="02040503050406030204" pitchFamily="18" charset="0"/>
                                          </a:rPr>
                                          <m:t>𝑧</m:t>
                                        </m:r>
                                        <m:r>
                                          <a:rPr lang="en-US" altLang="ja-JP" sz="1600" i="1">
                                            <a:latin typeface="Cambria Math" panose="02040503050406030204" pitchFamily="18" charset="0"/>
                                          </a:rPr>
                                          <m:t>) </m:t>
                                        </m:r>
                                      </m:e>
                                    </m:func>
                                  </m:num>
                                  <m:den>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   </m:t>
                                        </m:r>
                                        <m:r>
                                          <a:rPr lang="en-US" altLang="ja-JP" sz="1600" i="1">
                                            <a:latin typeface="Cambria Math" panose="02040503050406030204" pitchFamily="18" charset="0"/>
                                          </a:rPr>
                                          <m:t>𝐼</m:t>
                                        </m:r>
                                      </m:e>
                                      <m:sub>
                                        <m:r>
                                          <a:rPr lang="en-US" altLang="ja-JP" sz="1600" i="1">
                                            <a:latin typeface="Cambria Math" panose="02040503050406030204" pitchFamily="18" charset="0"/>
                                          </a:rPr>
                                          <m:t>𝑚</m:t>
                                        </m:r>
                                      </m:sub>
                                    </m:sSub>
                                    <m:d>
                                      <m:dPr>
                                        <m:ctrlPr>
                                          <a:rPr lang="en-US" altLang="ja-JP" sz="1600" i="1">
                                            <a:latin typeface="Cambria Math" panose="02040503050406030204" pitchFamily="18" charset="0"/>
                                          </a:rPr>
                                        </m:ctrlPr>
                                      </m:dPr>
                                      <m:e>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𝛽</m:t>
                                            </m:r>
                                          </m:e>
                                          <m:sub>
                                            <m:r>
                                              <a:rPr lang="en-US" altLang="ja-JP" sz="1600" i="1">
                                                <a:latin typeface="Cambria Math" panose="02040503050406030204" pitchFamily="18" charset="0"/>
                                              </a:rPr>
                                              <m:t>𝑛</m:t>
                                            </m:r>
                                          </m:sub>
                                        </m:sSub>
                                        <m:r>
                                          <a:rPr lang="en-US" altLang="ja-JP" sz="1600" i="1">
                                            <a:latin typeface="Cambria Math" panose="02040503050406030204" pitchFamily="18" charset="0"/>
                                          </a:rPr>
                                          <m:t>𝑎</m:t>
                                        </m:r>
                                      </m:e>
                                    </m:d>
                                    <m:r>
                                      <m:rPr>
                                        <m:nor/>
                                      </m:rPr>
                                      <a:rPr lang="en-US" altLang="ja-JP" sz="1600" dirty="0"/>
                                      <m:t> </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𝐾</m:t>
                                        </m:r>
                                      </m:e>
                                      <m:sub>
                                        <m:r>
                                          <a:rPr lang="en-US" altLang="ja-JP" sz="1600" i="1">
                                            <a:latin typeface="Cambria Math" panose="02040503050406030204" pitchFamily="18" charset="0"/>
                                          </a:rPr>
                                          <m:t>𝑚</m:t>
                                        </m:r>
                                      </m:sub>
                                    </m:sSub>
                                    <m:d>
                                      <m:dPr>
                                        <m:ctrlPr>
                                          <a:rPr lang="en-US" altLang="ja-JP" sz="1600" i="1">
                                            <a:latin typeface="Cambria Math" panose="02040503050406030204" pitchFamily="18" charset="0"/>
                                          </a:rPr>
                                        </m:ctrlPr>
                                      </m:dPr>
                                      <m:e>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𝛽</m:t>
                                            </m:r>
                                          </m:e>
                                          <m:sub>
                                            <m:r>
                                              <a:rPr lang="en-US" altLang="ja-JP" sz="1600" i="1">
                                                <a:latin typeface="Cambria Math" panose="02040503050406030204" pitchFamily="18" charset="0"/>
                                              </a:rPr>
                                              <m:t>𝑛</m:t>
                                            </m:r>
                                          </m:sub>
                                        </m:sSub>
                                        <m:r>
                                          <a:rPr lang="en-US" altLang="ja-JP" sz="1600" i="1">
                                            <a:latin typeface="Cambria Math" panose="02040503050406030204" pitchFamily="18" charset="0"/>
                                          </a:rPr>
                                          <m:t>𝑏</m:t>
                                        </m:r>
                                      </m:e>
                                    </m:d>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𝐼</m:t>
                                        </m:r>
                                      </m:e>
                                      <m:sub>
                                        <m:r>
                                          <a:rPr lang="en-US" altLang="ja-JP" sz="1600" i="1">
                                            <a:latin typeface="Cambria Math" panose="02040503050406030204" pitchFamily="18" charset="0"/>
                                          </a:rPr>
                                          <m:t>𝑚</m:t>
                                        </m:r>
                                      </m:sub>
                                    </m:sSub>
                                    <m:d>
                                      <m:dPr>
                                        <m:ctrlPr>
                                          <a:rPr lang="en-US" altLang="ja-JP" sz="1600" i="1">
                                            <a:latin typeface="Cambria Math" panose="02040503050406030204" pitchFamily="18" charset="0"/>
                                          </a:rPr>
                                        </m:ctrlPr>
                                      </m:dPr>
                                      <m:e>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𝛽</m:t>
                                            </m:r>
                                          </m:e>
                                          <m:sub>
                                            <m:r>
                                              <a:rPr lang="en-US" altLang="ja-JP" sz="1600" i="1">
                                                <a:latin typeface="Cambria Math" panose="02040503050406030204" pitchFamily="18" charset="0"/>
                                              </a:rPr>
                                              <m:t>𝑛</m:t>
                                            </m:r>
                                          </m:sub>
                                        </m:sSub>
                                        <m:r>
                                          <a:rPr lang="en-US" altLang="ja-JP" sz="1600" i="1">
                                            <a:latin typeface="Cambria Math" panose="02040503050406030204" pitchFamily="18" charset="0"/>
                                          </a:rPr>
                                          <m:t>𝑏</m:t>
                                        </m:r>
                                      </m:e>
                                    </m:d>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𝐾</m:t>
                                        </m:r>
                                      </m:e>
                                      <m:sub>
                                        <m:r>
                                          <a:rPr lang="en-US" altLang="ja-JP" sz="1600" i="1">
                                            <a:latin typeface="Cambria Math" panose="02040503050406030204" pitchFamily="18" charset="0"/>
                                          </a:rPr>
                                          <m:t>𝑚</m:t>
                                        </m:r>
                                      </m:sub>
                                    </m:sSub>
                                    <m:d>
                                      <m:dPr>
                                        <m:ctrlPr>
                                          <a:rPr lang="en-US" altLang="ja-JP" sz="1600" i="1">
                                            <a:latin typeface="Cambria Math" panose="02040503050406030204" pitchFamily="18" charset="0"/>
                                          </a:rPr>
                                        </m:ctrlPr>
                                      </m:dPr>
                                      <m:e>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𝛽</m:t>
                                            </m:r>
                                          </m:e>
                                          <m:sub>
                                            <m:r>
                                              <a:rPr lang="en-US" altLang="ja-JP" sz="1600" i="1">
                                                <a:latin typeface="Cambria Math" panose="02040503050406030204" pitchFamily="18" charset="0"/>
                                              </a:rPr>
                                              <m:t>𝑛</m:t>
                                            </m:r>
                                          </m:sub>
                                        </m:sSub>
                                        <m:r>
                                          <a:rPr lang="en-US" altLang="ja-JP" sz="1600" i="1">
                                            <a:latin typeface="Cambria Math" panose="02040503050406030204" pitchFamily="18" charset="0"/>
                                          </a:rPr>
                                          <m:t>𝑎</m:t>
                                        </m:r>
                                      </m:e>
                                    </m:d>
                                  </m:den>
                                </m:f>
                                <m:nary>
                                  <m:naryPr>
                                    <m:ctrlPr>
                                      <a:rPr lang="en-US" altLang="ja-JP" sz="1600" i="1">
                                        <a:latin typeface="Cambria Math" panose="02040503050406030204" pitchFamily="18" charset="0"/>
                                      </a:rPr>
                                    </m:ctrlPr>
                                  </m:naryPr>
                                  <m:sub>
                                    <m:r>
                                      <m:rPr>
                                        <m:brk m:alnAt="23"/>
                                      </m:rPr>
                                      <a:rPr lang="en-US" altLang="ja-JP" sz="1600" i="1">
                                        <a:latin typeface="Cambria Math" panose="02040503050406030204" pitchFamily="18" charset="0"/>
                                      </a:rPr>
                                      <m:t>0</m:t>
                                    </m:r>
                                  </m:sub>
                                  <m:sup>
                                    <m:r>
                                      <a:rPr lang="en-US" altLang="ja-JP" sz="1600" i="1">
                                        <a:latin typeface="Cambria Math" panose="02040503050406030204" pitchFamily="18" charset="0"/>
                                      </a:rPr>
                                      <m:t>𝐿</m:t>
                                    </m:r>
                                  </m:sup>
                                  <m:e>
                                    <m:f>
                                      <m:fPr>
                                        <m:ctrlPr>
                                          <a:rPr lang="en-US" altLang="ja-JP" sz="1600" i="1" smtClean="0">
                                            <a:latin typeface="Cambria Math" panose="02040503050406030204" pitchFamily="18" charset="0"/>
                                          </a:rPr>
                                        </m:ctrlPr>
                                      </m:fPr>
                                      <m:num>
                                        <m:r>
                                          <a:rPr lang="en-US" altLang="ja-JP" sz="1600" i="1">
                                            <a:latin typeface="Cambria Math" panose="02040503050406030204" pitchFamily="18" charset="0"/>
                                          </a:rPr>
                                          <m:t>𝑑𝑧</m:t>
                                        </m:r>
                                        <m:r>
                                          <a:rPr lang="en-US" altLang="ja-JP" sz="1600" i="1">
                                            <a:latin typeface="Cambria Math" panose="02040503050406030204" pitchFamily="18" charset="0"/>
                                          </a:rPr>
                                          <m:t>′</m:t>
                                        </m:r>
                                      </m:num>
                                      <m:den>
                                        <m:r>
                                          <a:rPr lang="en-US" altLang="ja-JP" sz="1600" b="0" i="1" smtClean="0">
                                            <a:latin typeface="Cambria Math" panose="02040503050406030204" pitchFamily="18" charset="0"/>
                                          </a:rPr>
                                          <m:t>𝐿</m:t>
                                        </m:r>
                                      </m:den>
                                    </m:f>
                                    <m:func>
                                      <m:funcPr>
                                        <m:ctrlPr>
                                          <a:rPr lang="en-US" altLang="ja-JP" sz="1600" i="1">
                                            <a:latin typeface="Cambria Math" panose="02040503050406030204" pitchFamily="18" charset="0"/>
                                          </a:rPr>
                                        </m:ctrlPr>
                                      </m:funcPr>
                                      <m:fName>
                                        <m:r>
                                          <m:rPr>
                                            <m:sty m:val="p"/>
                                          </m:rPr>
                                          <a:rPr lang="en-US" altLang="ja-JP" sz="1600">
                                            <a:latin typeface="Cambria Math" panose="02040503050406030204" pitchFamily="18" charset="0"/>
                                          </a:rPr>
                                          <m:t>sin</m:t>
                                        </m:r>
                                      </m:fName>
                                      <m:e>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𝛽</m:t>
                                            </m:r>
                                          </m:e>
                                          <m:sub>
                                            <m:r>
                                              <a:rPr lang="en-US" altLang="ja-JP" sz="1600" i="1">
                                                <a:latin typeface="Cambria Math" panose="02040503050406030204" pitchFamily="18" charset="0"/>
                                              </a:rPr>
                                              <m:t>𝑛</m:t>
                                            </m:r>
                                          </m:sub>
                                        </m:sSub>
                                        <m:r>
                                          <a:rPr lang="en-US" altLang="ja-JP" sz="1600" i="1">
                                            <a:latin typeface="Cambria Math" panose="02040503050406030204" pitchFamily="18" charset="0"/>
                                          </a:rPr>
                                          <m:t>𝑧</m:t>
                                        </m:r>
                                        <m:r>
                                          <a:rPr lang="en-US" altLang="ja-JP" sz="1600" i="1">
                                            <a:latin typeface="Cambria Math" panose="02040503050406030204" pitchFamily="18" charset="0"/>
                                          </a:rPr>
                                          <m:t>′</m:t>
                                        </m:r>
                                        <m:r>
                                          <a:rPr lang="en-US" altLang="ja-JP" sz="1600" i="1">
                                            <a:latin typeface="Cambria Math" panose="02040503050406030204" pitchFamily="18" charset="0"/>
                                          </a:rPr>
                                          <m:t>)</m:t>
                                        </m:r>
                                      </m:e>
                                    </m:func>
                                    <m:nary>
                                      <m:naryPr>
                                        <m:ctrlPr>
                                          <a:rPr lang="en-US" altLang="ja-JP" sz="1600" i="1">
                                            <a:latin typeface="Cambria Math" panose="02040503050406030204" pitchFamily="18" charset="0"/>
                                          </a:rPr>
                                        </m:ctrlPr>
                                      </m:naryPr>
                                      <m:sub>
                                        <m:r>
                                          <m:rPr>
                                            <m:brk m:alnAt="23"/>
                                          </m:rPr>
                                          <a:rPr lang="en-US" altLang="ja-JP" sz="1600" i="1">
                                            <a:latin typeface="Cambria Math" panose="02040503050406030204" pitchFamily="18" charset="0"/>
                                          </a:rPr>
                                          <m:t>0</m:t>
                                        </m:r>
                                      </m:sub>
                                      <m:sup>
                                        <m:r>
                                          <a:rPr lang="en-US" altLang="ja-JP" sz="1600" i="1">
                                            <a:latin typeface="Cambria Math" panose="02040503050406030204" pitchFamily="18" charset="0"/>
                                          </a:rPr>
                                          <m:t>2</m:t>
                                        </m:r>
                                        <m:r>
                                          <a:rPr lang="ja-JP" altLang="en-US" sz="1600" i="1">
                                            <a:latin typeface="Cambria Math" panose="02040503050406030204" pitchFamily="18" charset="0"/>
                                          </a:rPr>
                                          <m:t>𝜋</m:t>
                                        </m:r>
                                      </m:sup>
                                      <m:e>
                                        <m:func>
                                          <m:funcPr>
                                            <m:ctrlPr>
                                              <a:rPr lang="en-US" altLang="ja-JP" sz="1600" i="1">
                                                <a:latin typeface="Cambria Math" panose="02040503050406030204" pitchFamily="18" charset="0"/>
                                              </a:rPr>
                                            </m:ctrlPr>
                                          </m:funcPr>
                                          <m:fName>
                                            <m:r>
                                              <m:rPr>
                                                <m:sty m:val="p"/>
                                              </m:rPr>
                                              <a:rPr lang="en-US" altLang="ja-JP" sz="1600">
                                                <a:latin typeface="Cambria Math" panose="02040503050406030204" pitchFamily="18" charset="0"/>
                                              </a:rPr>
                                              <m:t>d</m:t>
                                            </m:r>
                                            <m:r>
                                              <m:rPr>
                                                <m:sty m:val="p"/>
                                              </m:rPr>
                                              <a:rPr lang="el-GR" altLang="ja-JP" sz="1600" i="1">
                                                <a:latin typeface="Cambria Math" panose="02040503050406030204" pitchFamily="18" charset="0"/>
                                                <a:ea typeface="Cambria Math" panose="02040503050406030204" pitchFamily="18" charset="0"/>
                                              </a:rPr>
                                              <m:t>φ</m:t>
                                            </m:r>
                                            <m:r>
                                              <a:rPr lang="en-US" altLang="ja-JP" sz="1600" i="1">
                                                <a:latin typeface="Cambria Math" panose="02040503050406030204" pitchFamily="18" charset="0"/>
                                                <a:ea typeface="Cambria Math" panose="02040503050406030204" pitchFamily="18" charset="0"/>
                                              </a:rPr>
                                              <m:t>′</m:t>
                                            </m:r>
                                            <m:r>
                                              <a:rPr lang="en-US" altLang="ja-JP" sz="1600">
                                                <a:latin typeface="Cambria Math" panose="02040503050406030204" pitchFamily="18" charset="0"/>
                                              </a:rPr>
                                              <m:t>(</m:t>
                                            </m:r>
                                            <m:r>
                                              <a:rPr lang="en-US" altLang="ja-JP" sz="1600">
                                                <a:latin typeface="Cambria Math" panose="02040503050406030204" pitchFamily="18" charset="0"/>
                                              </a:rPr>
                                              <m:t>2</m:t>
                                            </m:r>
                                            <m:r>
                                              <a:rPr lang="en-US" altLang="ja-JP" sz="1600">
                                                <a:latin typeface="Cambria Math" panose="02040503050406030204" pitchFamily="18" charset="0"/>
                                              </a:rPr>
                                              <m:t>−</m:t>
                                            </m:r>
                                            <m:sSub>
                                              <m:sSubPr>
                                                <m:ctrlPr>
                                                  <a:rPr lang="en-US" altLang="ja-JP" sz="1600" i="1">
                                                    <a:latin typeface="Cambria Math" panose="02040503050406030204" pitchFamily="18" charset="0"/>
                                                  </a:rPr>
                                                </m:ctrlPr>
                                              </m:sSubPr>
                                              <m:e>
                                                <m:r>
                                                  <a:rPr lang="ja-JP" altLang="en-US" sz="1600" i="1">
                                                    <a:latin typeface="Cambria Math" panose="02040503050406030204" pitchFamily="18" charset="0"/>
                                                  </a:rPr>
                                                  <m:t>𝛿</m:t>
                                                </m:r>
                                              </m:e>
                                              <m:sub>
                                                <m:r>
                                                  <a:rPr lang="en-US" altLang="ja-JP" sz="1600" i="1">
                                                    <a:latin typeface="Cambria Math" panose="02040503050406030204" pitchFamily="18" charset="0"/>
                                                  </a:rPr>
                                                  <m:t>𝑚</m:t>
                                                </m:r>
                                                <m:r>
                                                  <a:rPr lang="en-US" altLang="ja-JP" sz="1600" i="1">
                                                    <a:latin typeface="Cambria Math" panose="02040503050406030204" pitchFamily="18" charset="0"/>
                                                  </a:rPr>
                                                  <m:t>0</m:t>
                                                </m:r>
                                              </m:sub>
                                            </m:sSub>
                                            <m:r>
                                              <a:rPr lang="en-US" altLang="ja-JP" sz="1600">
                                                <a:latin typeface="Cambria Math" panose="02040503050406030204" pitchFamily="18" charset="0"/>
                                              </a:rPr>
                                              <m:t>)</m:t>
                                            </m:r>
                                            <m:r>
                                              <m:rPr>
                                                <m:sty m:val="p"/>
                                              </m:rPr>
                                              <a:rPr lang="en-US" altLang="ja-JP" sz="1600">
                                                <a:latin typeface="Cambria Math" panose="02040503050406030204" pitchFamily="18" charset="0"/>
                                              </a:rPr>
                                              <m:t>cos</m:t>
                                            </m:r>
                                          </m:fName>
                                          <m:e>
                                            <m:d>
                                              <m:dPr>
                                                <m:begChr m:val="["/>
                                                <m:endChr m:val="]"/>
                                                <m:ctrlPr>
                                                  <a:rPr lang="en-US" altLang="ja-JP" sz="1600" i="1">
                                                    <a:latin typeface="Cambria Math" panose="02040503050406030204" pitchFamily="18" charset="0"/>
                                                  </a:rPr>
                                                </m:ctrlPr>
                                              </m:dPr>
                                              <m:e>
                                                <m:r>
                                                  <a:rPr lang="en-US" altLang="ja-JP" sz="1600" i="1">
                                                    <a:latin typeface="Cambria Math" panose="02040503050406030204" pitchFamily="18" charset="0"/>
                                                  </a:rPr>
                                                  <m:t>𝑚</m:t>
                                                </m:r>
                                                <m:r>
                                                  <a:rPr lang="en-US" altLang="ja-JP" sz="1600" i="1">
                                                    <a:latin typeface="Cambria Math" panose="02040503050406030204" pitchFamily="18" charset="0"/>
                                                  </a:rPr>
                                                  <m:t>(</m:t>
                                                </m:r>
                                                <m:r>
                                                  <a:rPr lang="ja-JP" altLang="en-US" sz="1600" i="1">
                                                    <a:latin typeface="Cambria Math" panose="02040503050406030204" pitchFamily="18" charset="0"/>
                                                  </a:rPr>
                                                  <m:t>𝜑</m:t>
                                                </m:r>
                                                <m:r>
                                                  <a:rPr lang="en-US" altLang="ja-JP" sz="1600" i="1">
                                                    <a:latin typeface="Cambria Math" panose="02040503050406030204" pitchFamily="18" charset="0"/>
                                                  </a:rPr>
                                                  <m:t>−</m:t>
                                                </m:r>
                                                <m:r>
                                                  <a:rPr lang="ja-JP" altLang="en-US" sz="1600" i="1">
                                                    <a:latin typeface="Cambria Math" panose="02040503050406030204" pitchFamily="18" charset="0"/>
                                                  </a:rPr>
                                                  <m:t>𝜑</m:t>
                                                </m:r>
                                                <m:r>
                                                  <a:rPr lang="en-US" altLang="ja-JP" sz="1600" i="1">
                                                    <a:latin typeface="Cambria Math" panose="02040503050406030204" pitchFamily="18" charset="0"/>
                                                  </a:rPr>
                                                  <m:t>′</m:t>
                                                </m:r>
                                                <m:r>
                                                  <a:rPr lang="en-US" altLang="ja-JP" sz="1600" i="1">
                                                    <a:latin typeface="Cambria Math" panose="02040503050406030204" pitchFamily="18" charset="0"/>
                                                  </a:rPr>
                                                  <m:t>)</m:t>
                                                </m:r>
                                              </m:e>
                                            </m:d>
                                          </m:e>
                                        </m:func>
                                      </m:e>
                                    </m:nary>
                                  </m:e>
                                </m:nary>
                              </m:e>
                            </m:nary>
                          </m:e>
                        </m:nary>
                      </m:oMath>
                    </m:oMathPara>
                  </a14:m>
                  <a:endParaRPr lang="ja-JP" altLang="en-US" dirty="0"/>
                </a:p>
              </p:txBody>
            </p:sp>
          </mc:Choice>
          <mc:Fallback xmlns="">
            <p:sp>
              <p:nvSpPr>
                <p:cNvPr id="26" name="テキスト ボックス 25">
                  <a:extLst>
                    <a:ext uri="{FF2B5EF4-FFF2-40B4-BE49-F238E27FC236}">
                      <a16:creationId xmlns:a16="http://schemas.microsoft.com/office/drawing/2014/main" id="{ECD15A19-96D0-8FDE-7D3F-20F806C85CC8}"/>
                    </a:ext>
                  </a:extLst>
                </p:cNvPr>
                <p:cNvSpPr txBox="1">
                  <a:spLocks noRot="1" noChangeAspect="1" noMove="1" noResize="1" noEditPoints="1" noAdjustHandles="1" noChangeArrowheads="1" noChangeShapeType="1" noTextEdit="1"/>
                </p:cNvSpPr>
                <p:nvPr/>
              </p:nvSpPr>
              <p:spPr>
                <a:xfrm>
                  <a:off x="284480" y="1027083"/>
                  <a:ext cx="10038079" cy="764761"/>
                </a:xfrm>
                <a:prstGeom prst="rect">
                  <a:avLst/>
                </a:prstGeom>
                <a:blipFill>
                  <a:blip r:embed="rId3"/>
                  <a:stretch>
                    <a:fillRect/>
                  </a:stretch>
                </a:blipFill>
              </p:spPr>
              <p:txBody>
                <a:bodyPr/>
                <a:lstStyle/>
                <a:p>
                  <a:r>
                    <a:rPr lang="ja-JP" altLang="en-US">
                      <a:noFill/>
                    </a:rPr>
                    <a:t> </a:t>
                  </a:r>
                </a:p>
              </p:txBody>
            </p:sp>
          </mc:Fallback>
        </mc:AlternateContent>
        <p:sp>
          <p:nvSpPr>
            <p:cNvPr id="28" name="正方形/長方形 27">
              <a:extLst>
                <a:ext uri="{FF2B5EF4-FFF2-40B4-BE49-F238E27FC236}">
                  <a16:creationId xmlns:a16="http://schemas.microsoft.com/office/drawing/2014/main" id="{7C5E06C5-F52E-0F0F-EBC5-8E411B5BDE8A}"/>
                </a:ext>
              </a:extLst>
            </p:cNvPr>
            <p:cNvSpPr/>
            <p:nvPr/>
          </p:nvSpPr>
          <p:spPr>
            <a:xfrm>
              <a:off x="284480" y="1027083"/>
              <a:ext cx="11773492" cy="2132677"/>
            </a:xfrm>
            <a:prstGeom prst="rect">
              <a:avLst/>
            </a:prstGeom>
            <a:noFill/>
            <a:ln w="9525" cap="flat" cmpd="sng" algn="ctr">
              <a:solidFill>
                <a:srgbClr val="00206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grpSp>
      <p:grpSp>
        <p:nvGrpSpPr>
          <p:cNvPr id="33" name="グループ化 32">
            <a:extLst>
              <a:ext uri="{FF2B5EF4-FFF2-40B4-BE49-F238E27FC236}">
                <a16:creationId xmlns:a16="http://schemas.microsoft.com/office/drawing/2014/main" id="{296D5CF7-7519-91B1-814E-B2B3F4CD67E2}"/>
              </a:ext>
            </a:extLst>
          </p:cNvPr>
          <p:cNvGrpSpPr/>
          <p:nvPr/>
        </p:nvGrpSpPr>
        <p:grpSpPr>
          <a:xfrm>
            <a:off x="1347623" y="4189533"/>
            <a:ext cx="9712510" cy="681544"/>
            <a:chOff x="534823" y="6139102"/>
            <a:chExt cx="9712510" cy="681544"/>
          </a:xfrm>
        </p:grpSpPr>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CDA213DC-FC14-5C69-F50C-4EE1FA243356}"/>
                    </a:ext>
                  </a:extLst>
                </p:cNvPr>
                <p:cNvSpPr txBox="1"/>
                <p:nvPr/>
              </p:nvSpPr>
              <p:spPr>
                <a:xfrm>
                  <a:off x="769960" y="6174315"/>
                  <a:ext cx="1578033" cy="564898"/>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kumimoji="1" lang="en-US" altLang="ja-JP" i="1" smtClean="0">
                                <a:latin typeface="Cambria Math" panose="02040503050406030204" pitchFamily="18" charset="0"/>
                              </a:rPr>
                            </m:ctrlPr>
                          </m:sSubPr>
                          <m:e>
                            <m:r>
                              <a:rPr kumimoji="1" lang="ja-JP" altLang="en-US" b="0" i="1" smtClean="0">
                                <a:latin typeface="Cambria Math" panose="02040503050406030204" pitchFamily="18" charset="0"/>
                              </a:rPr>
                              <m:t>𝛽</m:t>
                            </m:r>
                          </m:e>
                          <m:sub>
                            <m:r>
                              <a:rPr kumimoji="1" lang="en-US" altLang="ja-JP" b="0" i="1" smtClean="0">
                                <a:latin typeface="Cambria Math" panose="02040503050406030204" pitchFamily="18" charset="0"/>
                              </a:rPr>
                              <m:t>𝑛</m:t>
                            </m:r>
                          </m:sub>
                        </m:sSub>
                        <m:r>
                          <a:rPr kumimoji="1" lang="en-US" altLang="ja-JP" b="0" i="1" smtClean="0">
                            <a:latin typeface="Cambria Math" panose="02040503050406030204" pitchFamily="18" charset="0"/>
                          </a:rPr>
                          <m:t>=</m:t>
                        </m:r>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𝑛</m:t>
                            </m:r>
                            <m:r>
                              <a:rPr kumimoji="1" lang="ja-JP" altLang="en-US" b="0" i="1" smtClean="0">
                                <a:latin typeface="Cambria Math" panose="02040503050406030204" pitchFamily="18" charset="0"/>
                              </a:rPr>
                              <m:t>𝜋</m:t>
                            </m:r>
                          </m:num>
                          <m:den>
                            <m:r>
                              <a:rPr kumimoji="1" lang="en-US" altLang="ja-JP" b="0" i="1" smtClean="0">
                                <a:latin typeface="Cambria Math" panose="02040503050406030204" pitchFamily="18" charset="0"/>
                              </a:rPr>
                              <m:t>𝐿</m:t>
                            </m:r>
                          </m:den>
                        </m:f>
                      </m:oMath>
                    </m:oMathPara>
                  </a14:m>
                  <a:endParaRPr kumimoji="1" lang="en-US" altLang="ja-JP" dirty="0"/>
                </a:p>
              </p:txBody>
            </p:sp>
          </mc:Choice>
          <mc:Fallback xmlns="">
            <p:sp>
              <p:nvSpPr>
                <p:cNvPr id="8" name="テキスト ボックス 7">
                  <a:extLst>
                    <a:ext uri="{FF2B5EF4-FFF2-40B4-BE49-F238E27FC236}">
                      <a16:creationId xmlns:a16="http://schemas.microsoft.com/office/drawing/2014/main" id="{CDA213DC-FC14-5C69-F50C-4EE1FA243356}"/>
                    </a:ext>
                  </a:extLst>
                </p:cNvPr>
                <p:cNvSpPr txBox="1">
                  <a:spLocks noRot="1" noChangeAspect="1" noMove="1" noResize="1" noEditPoints="1" noAdjustHandles="1" noChangeArrowheads="1" noChangeShapeType="1" noTextEdit="1"/>
                </p:cNvSpPr>
                <p:nvPr/>
              </p:nvSpPr>
              <p:spPr>
                <a:xfrm>
                  <a:off x="769960" y="6174315"/>
                  <a:ext cx="1578033" cy="564898"/>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5ACB5D1A-00E5-53FA-738F-A40C1F5D99E3}"/>
                    </a:ext>
                  </a:extLst>
                </p:cNvPr>
                <p:cNvSpPr txBox="1"/>
                <p:nvPr/>
              </p:nvSpPr>
              <p:spPr>
                <a:xfrm>
                  <a:off x="5896722" y="6139102"/>
                  <a:ext cx="4124960" cy="634789"/>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𝐾</m:t>
                            </m:r>
                            <m:r>
                              <a:rPr lang="en-US" altLang="ja-JP" b="0" i="1" smtClean="0">
                                <a:latin typeface="Cambria Math" panose="02040503050406030204" pitchFamily="18" charset="0"/>
                              </a:rPr>
                              <m:t>′</m:t>
                            </m:r>
                          </m:e>
                          <m:sub>
                            <m:r>
                              <a:rPr lang="en-US" altLang="ja-JP" b="0" i="1" smtClean="0">
                                <a:latin typeface="Cambria Math" panose="02040503050406030204" pitchFamily="18" charset="0"/>
                              </a:rPr>
                              <m:t>𝑚</m:t>
                            </m:r>
                          </m:sub>
                        </m:sSub>
                        <m:d>
                          <m:dPr>
                            <m:ctrlPr>
                              <a:rPr lang="en-US" altLang="ja-JP" b="0" i="1" smtClean="0">
                                <a:latin typeface="Cambria Math" panose="02040503050406030204" pitchFamily="18" charset="0"/>
                              </a:rPr>
                            </m:ctrlPr>
                          </m:dPr>
                          <m:e>
                            <m:r>
                              <a:rPr lang="en-US" altLang="ja-JP" b="0" i="1" smtClean="0">
                                <a:latin typeface="Cambria Math" panose="02040503050406030204" pitchFamily="18" charset="0"/>
                              </a:rPr>
                              <m:t>𝑥</m:t>
                            </m:r>
                          </m:e>
                        </m:d>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r>
                              <a:rPr lang="en-US" altLang="ja-JP" b="0" i="1" smtClean="0">
                                <a:latin typeface="Cambria Math" panose="02040503050406030204" pitchFamily="18" charset="0"/>
                              </a:rPr>
                              <m:t>2</m:t>
                            </m:r>
                          </m:den>
                        </m:f>
                        <m:r>
                          <a:rPr lang="en-US" altLang="ja-JP" b="0" i="1" smtClean="0">
                            <a:latin typeface="Cambria Math" panose="02040503050406030204" pitchFamily="18" charset="0"/>
                          </a:rPr>
                          <m:t>(</m:t>
                        </m:r>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𝐾</m:t>
                            </m:r>
                          </m:e>
                          <m:sub>
                            <m:r>
                              <a:rPr lang="en-US" altLang="ja-JP" b="0" i="1" smtClean="0">
                                <a:latin typeface="Cambria Math" panose="02040503050406030204" pitchFamily="18" charset="0"/>
                              </a:rPr>
                              <m:t>𝑚</m:t>
                            </m:r>
                            <m:r>
                              <a:rPr lang="en-US" altLang="ja-JP" b="0" i="1" smtClean="0">
                                <a:latin typeface="Cambria Math" panose="02040503050406030204" pitchFamily="18" charset="0"/>
                              </a:rPr>
                              <m:t>−</m:t>
                            </m:r>
                            <m:r>
                              <a:rPr lang="en-US" altLang="ja-JP" b="0" i="1" smtClean="0">
                                <a:latin typeface="Cambria Math" panose="02040503050406030204" pitchFamily="18" charset="0"/>
                              </a:rPr>
                              <m:t>1</m:t>
                            </m:r>
                          </m:sub>
                        </m:sSub>
                        <m:d>
                          <m:dPr>
                            <m:ctrlPr>
                              <a:rPr lang="en-US" altLang="ja-JP" b="0" i="1" smtClean="0">
                                <a:latin typeface="Cambria Math" panose="02040503050406030204" pitchFamily="18" charset="0"/>
                              </a:rPr>
                            </m:ctrlPr>
                          </m:dPr>
                          <m:e>
                            <m:r>
                              <a:rPr lang="en-US" altLang="ja-JP" b="0" i="1" smtClean="0">
                                <a:latin typeface="Cambria Math" panose="02040503050406030204" pitchFamily="18" charset="0"/>
                              </a:rPr>
                              <m:t>𝑥</m:t>
                            </m:r>
                          </m:e>
                        </m:d>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𝐾</m:t>
                            </m:r>
                          </m:e>
                          <m:sub>
                            <m:r>
                              <a:rPr lang="en-US" altLang="ja-JP" i="1">
                                <a:latin typeface="Cambria Math" panose="02040503050406030204" pitchFamily="18" charset="0"/>
                              </a:rPr>
                              <m:t>𝑚</m:t>
                            </m:r>
                            <m:r>
                              <a:rPr lang="en-US" altLang="ja-JP" b="0" i="1" smtClean="0">
                                <a:latin typeface="Cambria Math" panose="02040503050406030204" pitchFamily="18" charset="0"/>
                              </a:rPr>
                              <m:t>+</m:t>
                            </m:r>
                            <m:r>
                              <a:rPr lang="en-US" altLang="ja-JP" b="0" i="1" smtClean="0">
                                <a:latin typeface="Cambria Math" panose="02040503050406030204" pitchFamily="18" charset="0"/>
                              </a:rPr>
                              <m:t>1</m:t>
                            </m:r>
                          </m:sub>
                        </m:sSub>
                        <m:d>
                          <m:dPr>
                            <m:ctrlPr>
                              <a:rPr lang="en-US" altLang="ja-JP" i="1">
                                <a:latin typeface="Cambria Math" panose="02040503050406030204" pitchFamily="18" charset="0"/>
                              </a:rPr>
                            </m:ctrlPr>
                          </m:dPr>
                          <m:e>
                            <m:r>
                              <a:rPr lang="en-US" altLang="ja-JP" i="1">
                                <a:latin typeface="Cambria Math" panose="02040503050406030204" pitchFamily="18" charset="0"/>
                              </a:rPr>
                              <m:t>𝑥</m:t>
                            </m:r>
                          </m:e>
                        </m:d>
                        <m:r>
                          <a:rPr lang="en-US" altLang="ja-JP" b="0" i="1" smtClean="0">
                            <a:latin typeface="Cambria Math" panose="02040503050406030204" pitchFamily="18" charset="0"/>
                          </a:rPr>
                          <m:t>)</m:t>
                        </m:r>
                      </m:oMath>
                    </m:oMathPara>
                  </a14:m>
                  <a:endParaRPr lang="ja-JP" altLang="en-US" dirty="0"/>
                </a:p>
              </p:txBody>
            </p:sp>
          </mc:Choice>
          <mc:Fallback xmlns="">
            <p:sp>
              <p:nvSpPr>
                <p:cNvPr id="6" name="テキスト ボックス 5">
                  <a:extLst>
                    <a:ext uri="{FF2B5EF4-FFF2-40B4-BE49-F238E27FC236}">
                      <a16:creationId xmlns:a16="http://schemas.microsoft.com/office/drawing/2014/main" id="{5ACB5D1A-00E5-53FA-738F-A40C1F5D99E3}"/>
                    </a:ext>
                  </a:extLst>
                </p:cNvPr>
                <p:cNvSpPr txBox="1">
                  <a:spLocks noRot="1" noChangeAspect="1" noMove="1" noResize="1" noEditPoints="1" noAdjustHandles="1" noChangeArrowheads="1" noChangeShapeType="1" noTextEdit="1"/>
                </p:cNvSpPr>
                <p:nvPr/>
              </p:nvSpPr>
              <p:spPr>
                <a:xfrm>
                  <a:off x="5896722" y="6139102"/>
                  <a:ext cx="4124960" cy="634789"/>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F748422E-BAC6-85A0-ACC4-2C89582BCFE1}"/>
                    </a:ext>
                  </a:extLst>
                </p:cNvPr>
                <p:cNvSpPr txBox="1"/>
                <p:nvPr/>
              </p:nvSpPr>
              <p:spPr>
                <a:xfrm>
                  <a:off x="2123256" y="6139102"/>
                  <a:ext cx="3937914" cy="634789"/>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sSub>
                          <m:sSubPr>
                            <m:ctrlPr>
                              <a:rPr lang="en-US" altLang="ja-JP" i="1" smtClean="0">
                                <a:latin typeface="Cambria Math" panose="02040503050406030204" pitchFamily="18" charset="0"/>
                              </a:rPr>
                            </m:ctrlPr>
                          </m:sSubPr>
                          <m:e>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𝐼</m:t>
                                </m:r>
                              </m:e>
                              <m:sup>
                                <m:r>
                                  <a:rPr lang="en-US" altLang="ja-JP" b="0" i="1" smtClean="0">
                                    <a:latin typeface="Cambria Math" panose="02040503050406030204" pitchFamily="18" charset="0"/>
                                  </a:rPr>
                                  <m:t>′</m:t>
                                </m:r>
                              </m:sup>
                            </m:sSup>
                          </m:e>
                          <m:sub>
                            <m:r>
                              <a:rPr lang="en-US" altLang="ja-JP" b="0" i="1" smtClean="0">
                                <a:latin typeface="Cambria Math" panose="02040503050406030204" pitchFamily="18" charset="0"/>
                              </a:rPr>
                              <m:t>𝑚</m:t>
                            </m:r>
                          </m:sub>
                        </m:sSub>
                        <m:d>
                          <m:dPr>
                            <m:ctrlPr>
                              <a:rPr lang="en-US" altLang="ja-JP" b="0" i="1" smtClean="0">
                                <a:latin typeface="Cambria Math" panose="02040503050406030204" pitchFamily="18" charset="0"/>
                              </a:rPr>
                            </m:ctrlPr>
                          </m:dPr>
                          <m:e>
                            <m:r>
                              <a:rPr lang="en-US" altLang="ja-JP" b="0" i="1" smtClean="0">
                                <a:latin typeface="Cambria Math" panose="02040503050406030204" pitchFamily="18" charset="0"/>
                              </a:rPr>
                              <m:t>𝑥</m:t>
                            </m:r>
                          </m:e>
                        </m:d>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r>
                              <a:rPr lang="en-US" altLang="ja-JP" b="0" i="1" smtClean="0">
                                <a:latin typeface="Cambria Math" panose="02040503050406030204" pitchFamily="18" charset="0"/>
                              </a:rPr>
                              <m:t>2</m:t>
                            </m:r>
                          </m:den>
                        </m:f>
                        <m:r>
                          <a:rPr lang="en-US" altLang="ja-JP" b="0" i="1" smtClean="0">
                            <a:latin typeface="Cambria Math" panose="02040503050406030204" pitchFamily="18" charset="0"/>
                          </a:rPr>
                          <m:t>(</m:t>
                        </m:r>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𝐼</m:t>
                            </m:r>
                          </m:e>
                          <m:sub>
                            <m:r>
                              <a:rPr lang="en-US" altLang="ja-JP" b="0" i="1" smtClean="0">
                                <a:latin typeface="Cambria Math" panose="02040503050406030204" pitchFamily="18" charset="0"/>
                              </a:rPr>
                              <m:t>𝑚</m:t>
                            </m:r>
                            <m:r>
                              <a:rPr lang="en-US" altLang="ja-JP" b="0" i="1" smtClean="0">
                                <a:latin typeface="Cambria Math" panose="02040503050406030204" pitchFamily="18" charset="0"/>
                              </a:rPr>
                              <m:t>−</m:t>
                            </m:r>
                            <m:r>
                              <a:rPr lang="en-US" altLang="ja-JP" b="0" i="1" smtClean="0">
                                <a:latin typeface="Cambria Math" panose="02040503050406030204" pitchFamily="18" charset="0"/>
                              </a:rPr>
                              <m:t>1</m:t>
                            </m:r>
                          </m:sub>
                        </m:sSub>
                        <m:d>
                          <m:dPr>
                            <m:ctrlPr>
                              <a:rPr lang="en-US" altLang="ja-JP" b="0" i="1" smtClean="0">
                                <a:latin typeface="Cambria Math" panose="02040503050406030204" pitchFamily="18" charset="0"/>
                              </a:rPr>
                            </m:ctrlPr>
                          </m:dPr>
                          <m:e>
                            <m:r>
                              <a:rPr lang="en-US" altLang="ja-JP" b="0" i="1" smtClean="0">
                                <a:latin typeface="Cambria Math" panose="02040503050406030204" pitchFamily="18" charset="0"/>
                              </a:rPr>
                              <m:t>𝑥</m:t>
                            </m:r>
                          </m:e>
                        </m:d>
                        <m:r>
                          <a:rPr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r>
                              <a:rPr lang="en-US" altLang="ja-JP" b="0" i="1" smtClean="0">
                                <a:latin typeface="Cambria Math" panose="02040503050406030204" pitchFamily="18" charset="0"/>
                              </a:rPr>
                              <m:t>+</m:t>
                            </m:r>
                            <m:r>
                              <a:rPr lang="en-US" altLang="ja-JP" b="0" i="1" smtClean="0">
                                <a:latin typeface="Cambria Math" panose="02040503050406030204" pitchFamily="18" charset="0"/>
                              </a:rPr>
                              <m:t>1</m:t>
                            </m:r>
                          </m:sub>
                        </m:sSub>
                        <m:d>
                          <m:dPr>
                            <m:ctrlPr>
                              <a:rPr lang="en-US" altLang="ja-JP" i="1">
                                <a:latin typeface="Cambria Math" panose="02040503050406030204" pitchFamily="18" charset="0"/>
                              </a:rPr>
                            </m:ctrlPr>
                          </m:dPr>
                          <m:e>
                            <m:r>
                              <a:rPr lang="en-US" altLang="ja-JP" i="1">
                                <a:latin typeface="Cambria Math" panose="02040503050406030204" pitchFamily="18" charset="0"/>
                              </a:rPr>
                              <m:t>𝑥</m:t>
                            </m:r>
                          </m:e>
                        </m:d>
                        <m:r>
                          <a:rPr lang="en-US" altLang="ja-JP" b="0" i="1" smtClean="0">
                            <a:latin typeface="Cambria Math" panose="02040503050406030204" pitchFamily="18" charset="0"/>
                          </a:rPr>
                          <m:t>)</m:t>
                        </m:r>
                      </m:oMath>
                    </m:oMathPara>
                  </a14:m>
                  <a:endParaRPr lang="ja-JP" altLang="en-US" dirty="0"/>
                </a:p>
              </p:txBody>
            </p:sp>
          </mc:Choice>
          <mc:Fallback xmlns="">
            <p:sp>
              <p:nvSpPr>
                <p:cNvPr id="5" name="テキスト ボックス 4">
                  <a:extLst>
                    <a:ext uri="{FF2B5EF4-FFF2-40B4-BE49-F238E27FC236}">
                      <a16:creationId xmlns:a16="http://schemas.microsoft.com/office/drawing/2014/main" id="{F748422E-BAC6-85A0-ACC4-2C89582BCFE1}"/>
                    </a:ext>
                  </a:extLst>
                </p:cNvPr>
                <p:cNvSpPr txBox="1">
                  <a:spLocks noRot="1" noChangeAspect="1" noMove="1" noResize="1" noEditPoints="1" noAdjustHandles="1" noChangeArrowheads="1" noChangeShapeType="1" noTextEdit="1"/>
                </p:cNvSpPr>
                <p:nvPr/>
              </p:nvSpPr>
              <p:spPr>
                <a:xfrm>
                  <a:off x="2123256" y="6139102"/>
                  <a:ext cx="3937914" cy="634789"/>
                </a:xfrm>
                <a:prstGeom prst="rect">
                  <a:avLst/>
                </a:prstGeom>
                <a:blipFill>
                  <a:blip r:embed="rId7"/>
                  <a:stretch>
                    <a:fillRect/>
                  </a:stretch>
                </a:blipFill>
              </p:spPr>
              <p:txBody>
                <a:bodyPr/>
                <a:lstStyle/>
                <a:p>
                  <a:r>
                    <a:rPr lang="ja-JP" altLang="en-US">
                      <a:noFill/>
                    </a:rPr>
                    <a:t> </a:t>
                  </a:r>
                </a:p>
              </p:txBody>
            </p:sp>
          </mc:Fallback>
        </mc:AlternateContent>
        <p:sp>
          <p:nvSpPr>
            <p:cNvPr id="31" name="テキスト ボックス 30">
              <a:extLst>
                <a:ext uri="{FF2B5EF4-FFF2-40B4-BE49-F238E27FC236}">
                  <a16:creationId xmlns:a16="http://schemas.microsoft.com/office/drawing/2014/main" id="{7BE10DC4-52CB-671E-32C2-EAB15068E0FA}"/>
                </a:ext>
              </a:extLst>
            </p:cNvPr>
            <p:cNvSpPr txBox="1"/>
            <p:nvPr/>
          </p:nvSpPr>
          <p:spPr>
            <a:xfrm>
              <a:off x="534823" y="6174315"/>
              <a:ext cx="9712510" cy="646331"/>
            </a:xfrm>
            <a:prstGeom prst="rect">
              <a:avLst/>
            </a:prstGeom>
            <a:noFill/>
          </p:spPr>
          <p:txBody>
            <a:bodyPr wrap="square">
              <a:spAutoFit/>
            </a:bodyPr>
            <a:lstStyle/>
            <a:p>
              <a:r>
                <a:rPr lang="en-US" altLang="ja-JP" sz="3600" dirty="0"/>
                <a:t>(                                                                      )</a:t>
              </a:r>
              <a:endParaRPr lang="ja-JP" altLang="en-US" sz="3600" dirty="0"/>
            </a:p>
          </p:txBody>
        </p:sp>
      </p:grpSp>
      <p:sp>
        <p:nvSpPr>
          <p:cNvPr id="32" name="コンテンツ プレースホルダー 2">
            <a:extLst>
              <a:ext uri="{FF2B5EF4-FFF2-40B4-BE49-F238E27FC236}">
                <a16:creationId xmlns:a16="http://schemas.microsoft.com/office/drawing/2014/main" id="{3F1FF3D6-F8C9-F8EC-3595-028452875846}"/>
              </a:ext>
            </a:extLst>
          </p:cNvPr>
          <p:cNvSpPr txBox="1">
            <a:spLocks/>
          </p:cNvSpPr>
          <p:nvPr/>
        </p:nvSpPr>
        <p:spPr>
          <a:xfrm>
            <a:off x="838200" y="636640"/>
            <a:ext cx="10886409" cy="681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buFont typeface="Wingdings" panose="05000000000000000000" pitchFamily="2" charset="2"/>
              <a:buChar char="n"/>
            </a:pPr>
            <a:r>
              <a:rPr lang="en-US" altLang="ja-JP" sz="2400" dirty="0"/>
              <a:t>Calculate electric field distortion.</a:t>
            </a:r>
          </a:p>
          <a:p>
            <a:pPr>
              <a:buFont typeface="Wingdings" panose="05000000000000000000" pitchFamily="2" charset="2"/>
              <a:buChar char="n"/>
            </a:pPr>
            <a:endParaRPr lang="en-US" altLang="ja-JP" sz="100" dirty="0"/>
          </a:p>
        </p:txBody>
      </p:sp>
      <p:sp>
        <p:nvSpPr>
          <p:cNvPr id="37" name="テキスト ボックス 36">
            <a:extLst>
              <a:ext uri="{FF2B5EF4-FFF2-40B4-BE49-F238E27FC236}">
                <a16:creationId xmlns:a16="http://schemas.microsoft.com/office/drawing/2014/main" id="{9621CF53-2838-DC7B-33E7-C15F0C7E869C}"/>
              </a:ext>
            </a:extLst>
          </p:cNvPr>
          <p:cNvSpPr txBox="1"/>
          <p:nvPr/>
        </p:nvSpPr>
        <p:spPr>
          <a:xfrm>
            <a:off x="209254" y="1692791"/>
            <a:ext cx="11773492" cy="369332"/>
          </a:xfrm>
          <a:prstGeom prst="rect">
            <a:avLst/>
          </a:prstGeom>
          <a:noFill/>
        </p:spPr>
        <p:txBody>
          <a:bodyPr wrap="square">
            <a:spAutoFit/>
          </a:bodyPr>
          <a:lstStyle/>
          <a:p>
            <a:r>
              <a:rPr lang="ja-JP" altLang="en-US" b="1" dirty="0"/>
              <a:t>Taking the partial derivative of the potential with respect to r yields the following expression for Er:</a:t>
            </a:r>
          </a:p>
        </p:txBody>
      </p:sp>
      <p:sp>
        <p:nvSpPr>
          <p:cNvPr id="38" name="テキスト ボックス 37">
            <a:extLst>
              <a:ext uri="{FF2B5EF4-FFF2-40B4-BE49-F238E27FC236}">
                <a16:creationId xmlns:a16="http://schemas.microsoft.com/office/drawing/2014/main" id="{F27E20B1-426A-9D29-54EA-C4F0BAAE1617}"/>
              </a:ext>
            </a:extLst>
          </p:cNvPr>
          <p:cNvSpPr txBox="1"/>
          <p:nvPr/>
        </p:nvSpPr>
        <p:spPr>
          <a:xfrm>
            <a:off x="5903338" y="4761667"/>
            <a:ext cx="6496346" cy="369332"/>
          </a:xfrm>
          <a:prstGeom prst="rect">
            <a:avLst/>
          </a:prstGeom>
          <a:noFill/>
        </p:spPr>
        <p:txBody>
          <a:bodyPr wrap="square">
            <a:spAutoFit/>
          </a:bodyPr>
          <a:lstStyle/>
          <a:p>
            <a:r>
              <a:rPr lang="en-US" altLang="ja-JP" b="1" dirty="0"/>
              <a:t>I, K is Bessel function(</a:t>
            </a:r>
            <a:r>
              <a:rPr lang="en-US" altLang="ja-JP" b="1" dirty="0" err="1"/>
              <a:t>nmax</a:t>
            </a:r>
            <a:r>
              <a:rPr lang="en-US" altLang="ja-JP" b="1" dirty="0"/>
              <a:t> : for z)(</a:t>
            </a:r>
            <a:r>
              <a:rPr lang="en-US" altLang="ja-JP" b="1" dirty="0" err="1"/>
              <a:t>mmax</a:t>
            </a:r>
            <a:r>
              <a:rPr lang="en-US" altLang="ja-JP" b="1" dirty="0"/>
              <a:t> : for Φ)</a:t>
            </a:r>
            <a:endParaRPr lang="ja-JP" altLang="en-US" b="1" dirty="0"/>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3346CECC-BE14-582C-32EE-F615ACB459D5}"/>
                  </a:ext>
                </a:extLst>
              </p:cNvPr>
              <p:cNvSpPr txBox="1"/>
              <p:nvPr/>
            </p:nvSpPr>
            <p:spPr>
              <a:xfrm>
                <a:off x="1199959" y="2748185"/>
                <a:ext cx="10886409" cy="134472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altLang="ja-JP" sz="1800" b="0" i="1" smtClean="0">
                              <a:latin typeface="Cambria Math" panose="02040503050406030204" pitchFamily="18" charset="0"/>
                            </a:rPr>
                          </m:ctrlPr>
                        </m:dPr>
                        <m:e>
                          <m:d>
                            <m:dPr>
                              <m:begChr m:val="["/>
                              <m:endChr m:val="]"/>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en-US" altLang="ja-JP" i="1">
                                      <a:latin typeface="Cambria Math" panose="02040503050406030204" pitchFamily="18" charset="0"/>
                                    </a:rPr>
                                    <m:t>𝐾</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𝑎</m:t>
                                  </m:r>
                                </m:e>
                              </m:d>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r>
                                    <a:rPr lang="en-US" altLang="ja-JP" i="1">
                                      <a:latin typeface="Cambria Math" panose="02040503050406030204" pitchFamily="18" charset="0"/>
                                    </a:rPr>
                                    <m:t>′</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e>
                              </m:d>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𝑎</m:t>
                                  </m:r>
                                </m:e>
                              </m:d>
                              <m:sSub>
                                <m:sSubPr>
                                  <m:ctrlPr>
                                    <a:rPr lang="en-US" altLang="ja-JP" i="1">
                                      <a:latin typeface="Cambria Math" panose="02040503050406030204" pitchFamily="18" charset="0"/>
                                    </a:rPr>
                                  </m:ctrlPr>
                                </m:sSubPr>
                                <m:e>
                                  <m:sSup>
                                    <m:sSupPr>
                                      <m:ctrlPr>
                                        <a:rPr lang="en-US" altLang="ja-JP" i="1">
                                          <a:latin typeface="Cambria Math" panose="02040503050406030204" pitchFamily="18" charset="0"/>
                                        </a:rPr>
                                      </m:ctrlPr>
                                    </m:sSupPr>
                                    <m:e>
                                      <m:r>
                                        <a:rPr lang="en-US" altLang="ja-JP" i="1">
                                          <a:latin typeface="Cambria Math" panose="02040503050406030204" pitchFamily="18" charset="0"/>
                                        </a:rPr>
                                        <m:t>𝐾</m:t>
                                      </m:r>
                                    </m:e>
                                    <m:sup>
                                      <m:r>
                                        <a:rPr lang="en-US" altLang="ja-JP" i="1">
                                          <a:latin typeface="Cambria Math" panose="02040503050406030204" pitchFamily="18" charset="0"/>
                                        </a:rPr>
                                        <m:t>′</m:t>
                                      </m:r>
                                    </m:sup>
                                  </m:sSup>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e>
                              </m:d>
                            </m:e>
                          </m:d>
                          <m:nary>
                            <m:naryPr>
                              <m:ctrlPr>
                                <a:rPr lang="en-US" altLang="ja-JP" i="1">
                                  <a:latin typeface="Cambria Math" panose="02040503050406030204" pitchFamily="18" charset="0"/>
                                </a:rPr>
                              </m:ctrlPr>
                            </m:naryPr>
                            <m:sub>
                              <m:r>
                                <m:rPr>
                                  <m:brk m:alnAt="23"/>
                                </m:rPr>
                                <a:rPr lang="en-US" altLang="ja-JP" i="1">
                                  <a:latin typeface="Cambria Math" panose="02040503050406030204" pitchFamily="18" charset="0"/>
                                </a:rPr>
                                <m:t>𝑟</m:t>
                              </m:r>
                            </m:sub>
                            <m:sup>
                              <m:r>
                                <a:rPr lang="en-US" altLang="ja-JP" i="1">
                                  <a:latin typeface="Cambria Math" panose="02040503050406030204" pitchFamily="18" charset="0"/>
                                </a:rPr>
                                <m:t>𝑏</m:t>
                              </m:r>
                            </m:sup>
                            <m:e>
                              <m:r>
                                <a:rPr lang="en-US" altLang="ja-JP" i="1">
                                  <a:latin typeface="Cambria Math" panose="02040503050406030204" pitchFamily="18" charset="0"/>
                                </a:rPr>
                                <m:t>𝑑𝑟</m:t>
                              </m:r>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r>
                                <a:rPr lang="en-US" altLang="ja-JP" i="1">
                                  <a:latin typeface="Cambria Math" panose="02040503050406030204" pitchFamily="18" charset="0"/>
                                </a:rPr>
                                <m:t>′</m:t>
                              </m:r>
                              <m:d>
                                <m:dPr>
                                  <m:begChr m:val="["/>
                                  <m:endChr m:val="]"/>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en-US" altLang="ja-JP" i="1">
                                          <a:latin typeface="Cambria Math" panose="02040503050406030204" pitchFamily="18" charset="0"/>
                                        </a:rPr>
                                        <m:t>𝐾</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𝑏</m:t>
                                      </m:r>
                                    </m:e>
                                  </m:d>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r>
                                        <a:rPr lang="en-US" altLang="ja-JP" i="1">
                                          <a:latin typeface="Cambria Math" panose="02040503050406030204" pitchFamily="18" charset="0"/>
                                        </a:rPr>
                                        <m:t>′</m:t>
                                      </m:r>
                                    </m:e>
                                  </m:d>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𝑏</m:t>
                                      </m:r>
                                    </m:e>
                                  </m:d>
                                  <m:sSub>
                                    <m:sSubPr>
                                      <m:ctrlPr>
                                        <a:rPr lang="en-US" altLang="ja-JP" i="1">
                                          <a:latin typeface="Cambria Math" panose="02040503050406030204" pitchFamily="18" charset="0"/>
                                        </a:rPr>
                                      </m:ctrlPr>
                                    </m:sSubPr>
                                    <m:e>
                                      <m:r>
                                        <a:rPr lang="en-US" altLang="ja-JP" i="1">
                                          <a:latin typeface="Cambria Math" panose="02040503050406030204" pitchFamily="18" charset="0"/>
                                        </a:rPr>
                                        <m:t>𝐾</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r>
                                        <a:rPr lang="en-US" altLang="ja-JP" i="1">
                                          <a:latin typeface="Cambria Math" panose="02040503050406030204" pitchFamily="18" charset="0"/>
                                        </a:rPr>
                                        <m:t>′</m:t>
                                      </m:r>
                                    </m:e>
                                  </m:d>
                                </m:e>
                              </m:d>
                              <m:sSub>
                                <m:sSubPr>
                                  <m:ctrlPr>
                                    <a:rPr lang="en-US" altLang="ja-JP" i="1">
                                      <a:latin typeface="Cambria Math" panose="02040503050406030204" pitchFamily="18" charset="0"/>
                                    </a:rPr>
                                  </m:ctrlPr>
                                </m:sSubPr>
                                <m:e>
                                  <m:r>
                                    <a:rPr lang="ja-JP" altLang="en-US" i="1">
                                      <a:latin typeface="Cambria Math" panose="02040503050406030204" pitchFamily="18" charset="0"/>
                                    </a:rPr>
                                    <m:t>𝜌</m:t>
                                  </m:r>
                                </m:e>
                                <m:sub>
                                  <m:r>
                                    <a:rPr lang="en-US" altLang="ja-JP" i="1">
                                      <a:latin typeface="Cambria Math" panose="02040503050406030204" pitchFamily="18" charset="0"/>
                                    </a:rPr>
                                    <m:t>𝑖𝑜𝑛</m:t>
                                  </m:r>
                                </m:sub>
                              </m:sSub>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r>
                                <a:rPr lang="en-US" altLang="ja-JP" i="1">
                                  <a:latin typeface="Cambria Math" panose="02040503050406030204" pitchFamily="18" charset="0"/>
                                </a:rPr>
                                <m:t>, </m:t>
                              </m:r>
                              <m:sSup>
                                <m:sSupPr>
                                  <m:ctrlPr>
                                    <a:rPr lang="en-US" altLang="ja-JP" i="1">
                                      <a:latin typeface="Cambria Math" panose="02040503050406030204" pitchFamily="18" charset="0"/>
                                    </a:rPr>
                                  </m:ctrlPr>
                                </m:sSupPr>
                                <m:e>
                                  <m:r>
                                    <a:rPr lang="ja-JP" altLang="en-US" i="1">
                                      <a:latin typeface="Cambria Math" panose="02040503050406030204" pitchFamily="18" charset="0"/>
                                    </a:rPr>
                                    <m:t>𝜑</m:t>
                                  </m:r>
                                </m:e>
                                <m:sup>
                                  <m:r>
                                    <a:rPr lang="en-US" altLang="ja-JP" i="1">
                                      <a:latin typeface="Cambria Math" panose="02040503050406030204" pitchFamily="18" charset="0"/>
                                    </a:rPr>
                                    <m:t>′</m:t>
                                  </m:r>
                                </m:sup>
                              </m:sSup>
                              <m:r>
                                <a:rPr lang="en-US" altLang="ja-JP" i="1">
                                  <a:latin typeface="Cambria Math" panose="02040503050406030204" pitchFamily="18" charset="0"/>
                                </a:rPr>
                                <m:t>, </m:t>
                              </m:r>
                              <m:r>
                                <a:rPr lang="en-US" altLang="ja-JP" i="1">
                                  <a:latin typeface="Cambria Math" panose="02040503050406030204" pitchFamily="18" charset="0"/>
                                </a:rPr>
                                <m:t>𝑧</m:t>
                              </m:r>
                              <m:r>
                                <a:rPr lang="en-US" altLang="ja-JP" i="1">
                                  <a:latin typeface="Cambria Math" panose="02040503050406030204" pitchFamily="18" charset="0"/>
                                </a:rPr>
                                <m:t>′</m:t>
                              </m:r>
                              <m:r>
                                <a:rPr lang="en-US" altLang="ja-JP" i="1">
                                  <a:latin typeface="Cambria Math" panose="02040503050406030204" pitchFamily="18" charset="0"/>
                                </a:rPr>
                                <m:t>)</m:t>
                              </m:r>
                            </m:e>
                          </m:nary>
                          <m:r>
                            <a:rPr lang="en-US" altLang="ja-JP" b="0" i="1" smtClean="0">
                              <a:latin typeface="Cambria Math" panose="02040503050406030204" pitchFamily="18" charset="0"/>
                            </a:rPr>
                            <m:t>+</m:t>
                          </m:r>
                          <m:d>
                            <m:dPr>
                              <m:begChr m:val="["/>
                              <m:endChr m:val="]"/>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en-US" altLang="ja-JP" i="1">
                                      <a:latin typeface="Cambria Math" panose="02040503050406030204" pitchFamily="18" charset="0"/>
                                    </a:rPr>
                                    <m:t>𝐾</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𝑏</m:t>
                                  </m:r>
                                </m:e>
                              </m:d>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r>
                                    <a:rPr lang="en-US" altLang="ja-JP" i="1">
                                      <a:latin typeface="Cambria Math" panose="02040503050406030204" pitchFamily="18" charset="0"/>
                                    </a:rPr>
                                    <m:t>′</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e>
                              </m:d>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𝑏</m:t>
                                  </m:r>
                                </m:e>
                              </m:d>
                              <m:sSub>
                                <m:sSubPr>
                                  <m:ctrlPr>
                                    <a:rPr lang="en-US" altLang="ja-JP" i="1">
                                      <a:latin typeface="Cambria Math" panose="02040503050406030204" pitchFamily="18" charset="0"/>
                                    </a:rPr>
                                  </m:ctrlPr>
                                </m:sSubPr>
                                <m:e>
                                  <m:sSup>
                                    <m:sSupPr>
                                      <m:ctrlPr>
                                        <a:rPr lang="en-US" altLang="ja-JP" i="1">
                                          <a:latin typeface="Cambria Math" panose="02040503050406030204" pitchFamily="18" charset="0"/>
                                        </a:rPr>
                                      </m:ctrlPr>
                                    </m:sSupPr>
                                    <m:e>
                                      <m:r>
                                        <a:rPr lang="en-US" altLang="ja-JP" i="1">
                                          <a:latin typeface="Cambria Math" panose="02040503050406030204" pitchFamily="18" charset="0"/>
                                        </a:rPr>
                                        <m:t>𝐾</m:t>
                                      </m:r>
                                    </m:e>
                                    <m:sup>
                                      <m:r>
                                        <a:rPr lang="en-US" altLang="ja-JP" i="1">
                                          <a:latin typeface="Cambria Math" panose="02040503050406030204" pitchFamily="18" charset="0"/>
                                        </a:rPr>
                                        <m:t>′</m:t>
                                      </m:r>
                                    </m:sup>
                                  </m:sSup>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e>
                              </m:d>
                            </m:e>
                          </m:d>
                          <m:nary>
                            <m:naryPr>
                              <m:ctrlPr>
                                <a:rPr lang="en-US" altLang="ja-JP" i="1">
                                  <a:latin typeface="Cambria Math" panose="02040503050406030204" pitchFamily="18" charset="0"/>
                                </a:rPr>
                              </m:ctrlPr>
                            </m:naryPr>
                            <m:sub>
                              <m:r>
                                <m:rPr>
                                  <m:brk m:alnAt="23"/>
                                </m:rPr>
                                <a:rPr lang="en-US" altLang="ja-JP" i="1">
                                  <a:latin typeface="Cambria Math" panose="02040503050406030204" pitchFamily="18" charset="0"/>
                                </a:rPr>
                                <m:t>𝑎</m:t>
                              </m:r>
                            </m:sub>
                            <m:sup>
                              <m:r>
                                <a:rPr lang="en-US" altLang="ja-JP" i="1">
                                  <a:latin typeface="Cambria Math" panose="02040503050406030204" pitchFamily="18" charset="0"/>
                                </a:rPr>
                                <m:t>𝑟</m:t>
                              </m:r>
                            </m:sup>
                            <m:e>
                              <m:r>
                                <a:rPr lang="en-US" altLang="ja-JP" i="1">
                                  <a:latin typeface="Cambria Math" panose="02040503050406030204" pitchFamily="18" charset="0"/>
                                </a:rPr>
                                <m:t>𝑑</m:t>
                              </m:r>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e>
                                <m:sup>
                                  <m:r>
                                    <a:rPr lang="en-US" altLang="ja-JP" i="1">
                                      <a:latin typeface="Cambria Math" panose="02040503050406030204" pitchFamily="18" charset="0"/>
                                    </a:rPr>
                                    <m:t>′</m:t>
                                  </m:r>
                                </m:sup>
                              </m:sSup>
                              <m:d>
                                <m:dPr>
                                  <m:begChr m:val="["/>
                                  <m:endChr m:val="]"/>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en-US" altLang="ja-JP" i="1">
                                          <a:latin typeface="Cambria Math" panose="02040503050406030204" pitchFamily="18" charset="0"/>
                                        </a:rPr>
                                        <m:t>𝐾</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𝑎</m:t>
                                      </m:r>
                                    </m:e>
                                  </m:d>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𝑟</m:t>
                                      </m:r>
                                      <m:r>
                                        <a:rPr lang="en-US" altLang="ja-JP" i="1">
                                          <a:latin typeface="Cambria Math" panose="02040503050406030204" pitchFamily="18" charset="0"/>
                                        </a:rPr>
                                        <m:t>′</m:t>
                                      </m:r>
                                    </m:e>
                                  </m:d>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𝐼</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r>
                                        <a:rPr lang="en-US" altLang="ja-JP" i="1">
                                          <a:latin typeface="Cambria Math" panose="02040503050406030204" pitchFamily="18" charset="0"/>
                                        </a:rPr>
                                        <m:t>𝑎</m:t>
                                      </m:r>
                                    </m:e>
                                  </m:d>
                                  <m:sSub>
                                    <m:sSubPr>
                                      <m:ctrlPr>
                                        <a:rPr lang="en-US" altLang="ja-JP" i="1">
                                          <a:latin typeface="Cambria Math" panose="02040503050406030204" pitchFamily="18" charset="0"/>
                                        </a:rPr>
                                      </m:ctrlPr>
                                    </m:sSubPr>
                                    <m:e>
                                      <m:r>
                                        <a:rPr lang="en-US" altLang="ja-JP" i="1">
                                          <a:latin typeface="Cambria Math" panose="02040503050406030204" pitchFamily="18" charset="0"/>
                                        </a:rPr>
                                        <m:t>𝐾</m:t>
                                      </m:r>
                                    </m:e>
                                    <m:sub>
                                      <m:r>
                                        <a:rPr lang="en-US" altLang="ja-JP" i="1">
                                          <a:latin typeface="Cambria Math" panose="02040503050406030204" pitchFamily="18" charset="0"/>
                                        </a:rPr>
                                        <m:t>𝑚</m:t>
                                      </m:r>
                                    </m:sub>
                                  </m:sSub>
                                  <m:d>
                                    <m:dPr>
                                      <m:ctrlPr>
                                        <a:rPr lang="en-US" altLang="ja-JP" i="1">
                                          <a:latin typeface="Cambria Math" panose="02040503050406030204" pitchFamily="18" charset="0"/>
                                        </a:rPr>
                                      </m:ctrlPr>
                                    </m:dPr>
                                    <m:e>
                                      <m:sSub>
                                        <m:sSubPr>
                                          <m:ctrlPr>
                                            <a:rPr lang="en-US" altLang="ja-JP" i="1">
                                              <a:latin typeface="Cambria Math" panose="02040503050406030204" pitchFamily="18" charset="0"/>
                                            </a:rPr>
                                          </m:ctrlPr>
                                        </m:sSubPr>
                                        <m:e>
                                          <m:r>
                                            <a:rPr lang="ja-JP" altLang="en-US" i="1">
                                              <a:latin typeface="Cambria Math" panose="02040503050406030204" pitchFamily="18" charset="0"/>
                                            </a:rPr>
                                            <m:t>𝛽</m:t>
                                          </m:r>
                                        </m:e>
                                        <m:sub>
                                          <m:r>
                                            <a:rPr lang="en-US" altLang="ja-JP" i="1">
                                              <a:latin typeface="Cambria Math" panose="02040503050406030204" pitchFamily="18" charset="0"/>
                                            </a:rPr>
                                            <m:t>𝑛</m:t>
                                          </m:r>
                                        </m:sub>
                                      </m:sSub>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e>
                                  </m:d>
                                </m:e>
                              </m:d>
                              <m:sSub>
                                <m:sSubPr>
                                  <m:ctrlPr>
                                    <a:rPr lang="en-US" altLang="ja-JP" i="1">
                                      <a:latin typeface="Cambria Math" panose="02040503050406030204" pitchFamily="18" charset="0"/>
                                    </a:rPr>
                                  </m:ctrlPr>
                                </m:sSubPr>
                                <m:e>
                                  <m:r>
                                    <a:rPr lang="ja-JP" altLang="en-US" i="1">
                                      <a:latin typeface="Cambria Math" panose="02040503050406030204" pitchFamily="18" charset="0"/>
                                    </a:rPr>
                                    <m:t>𝜌</m:t>
                                  </m:r>
                                </m:e>
                                <m:sub>
                                  <m:r>
                                    <a:rPr lang="en-US" altLang="ja-JP" i="1">
                                      <a:latin typeface="Cambria Math" panose="02040503050406030204" pitchFamily="18" charset="0"/>
                                    </a:rPr>
                                    <m:t>𝑖𝑜𝑛</m:t>
                                  </m:r>
                                </m:sub>
                              </m:sSub>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i="1">
                                      <a:latin typeface="Cambria Math" panose="02040503050406030204" pitchFamily="18" charset="0"/>
                                    </a:rPr>
                                    <m:t>𝑟</m:t>
                                  </m:r>
                                </m:e>
                                <m:sup>
                                  <m:r>
                                    <a:rPr lang="en-US" altLang="ja-JP" i="1">
                                      <a:latin typeface="Cambria Math" panose="02040503050406030204" pitchFamily="18" charset="0"/>
                                    </a:rPr>
                                    <m:t>′</m:t>
                                  </m:r>
                                </m:sup>
                              </m:sSup>
                              <m:r>
                                <a:rPr lang="en-US" altLang="ja-JP" i="1">
                                  <a:latin typeface="Cambria Math" panose="02040503050406030204" pitchFamily="18" charset="0"/>
                                </a:rPr>
                                <m:t>, </m:t>
                              </m:r>
                              <m:sSup>
                                <m:sSupPr>
                                  <m:ctrlPr>
                                    <a:rPr lang="en-US" altLang="ja-JP" i="1">
                                      <a:latin typeface="Cambria Math" panose="02040503050406030204" pitchFamily="18" charset="0"/>
                                    </a:rPr>
                                  </m:ctrlPr>
                                </m:sSupPr>
                                <m:e>
                                  <m:r>
                                    <a:rPr lang="ja-JP" altLang="en-US" i="1">
                                      <a:latin typeface="Cambria Math" panose="02040503050406030204" pitchFamily="18" charset="0"/>
                                    </a:rPr>
                                    <m:t>𝜑</m:t>
                                  </m:r>
                                </m:e>
                                <m:sup>
                                  <m:r>
                                    <a:rPr lang="en-US" altLang="ja-JP" i="1">
                                      <a:latin typeface="Cambria Math" panose="02040503050406030204" pitchFamily="18" charset="0"/>
                                    </a:rPr>
                                    <m:t>′</m:t>
                                  </m:r>
                                </m:sup>
                              </m:sSup>
                              <m:r>
                                <a:rPr lang="en-US" altLang="ja-JP" i="1">
                                  <a:latin typeface="Cambria Math" panose="02040503050406030204" pitchFamily="18" charset="0"/>
                                </a:rPr>
                                <m:t>, </m:t>
                              </m:r>
                              <m:r>
                                <a:rPr lang="en-US" altLang="ja-JP" i="1">
                                  <a:latin typeface="Cambria Math" panose="02040503050406030204" pitchFamily="18" charset="0"/>
                                </a:rPr>
                                <m:t>𝑧</m:t>
                              </m:r>
                              <m:r>
                                <a:rPr lang="en-US" altLang="ja-JP" i="1">
                                  <a:latin typeface="Cambria Math" panose="02040503050406030204" pitchFamily="18" charset="0"/>
                                </a:rPr>
                                <m:t>′</m:t>
                              </m:r>
                              <m:r>
                                <a:rPr lang="en-US" altLang="ja-JP" i="1">
                                  <a:latin typeface="Cambria Math" panose="02040503050406030204" pitchFamily="18" charset="0"/>
                                </a:rPr>
                                <m:t>)</m:t>
                              </m:r>
                            </m:e>
                          </m:nary>
                        </m:e>
                      </m:d>
                    </m:oMath>
                  </m:oMathPara>
                </a14:m>
                <a:endParaRPr lang="ja-JP" altLang="en-US" dirty="0"/>
              </a:p>
            </p:txBody>
          </p:sp>
        </mc:Choice>
        <mc:Fallback xmlns="">
          <p:sp>
            <p:nvSpPr>
              <p:cNvPr id="9" name="テキスト ボックス 8">
                <a:extLst>
                  <a:ext uri="{FF2B5EF4-FFF2-40B4-BE49-F238E27FC236}">
                    <a16:creationId xmlns:a16="http://schemas.microsoft.com/office/drawing/2014/main" id="{3346CECC-BE14-582C-32EE-F615ACB459D5}"/>
                  </a:ext>
                </a:extLst>
              </p:cNvPr>
              <p:cNvSpPr txBox="1">
                <a:spLocks noRot="1" noChangeAspect="1" noMove="1" noResize="1" noEditPoints="1" noAdjustHandles="1" noChangeArrowheads="1" noChangeShapeType="1" noTextEdit="1"/>
              </p:cNvSpPr>
              <p:nvPr/>
            </p:nvSpPr>
            <p:spPr>
              <a:xfrm>
                <a:off x="1199959" y="2748185"/>
                <a:ext cx="10886409" cy="1344727"/>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ED4183FA-A772-DCEA-C67F-CDEBED11D171}"/>
                  </a:ext>
                </a:extLst>
              </p:cNvPr>
              <p:cNvSpPr txBox="1"/>
              <p:nvPr/>
            </p:nvSpPr>
            <p:spPr>
              <a:xfrm>
                <a:off x="1452628" y="5514001"/>
                <a:ext cx="3606783" cy="8487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ja-JP" sz="1800" b="0" i="1" smtClean="0">
                          <a:latin typeface="Cambria Math" panose="02040503050406030204" pitchFamily="18" charset="0"/>
                          <a:ea typeface="Cambria Math" panose="02040503050406030204" pitchFamily="18" charset="0"/>
                        </a:rPr>
                        <m:t>∆</m:t>
                      </m:r>
                      <m:r>
                        <a:rPr lang="en-US" altLang="ja-JP" sz="1800" b="0" i="1" smtClean="0">
                          <a:latin typeface="Cambria Math" panose="02040503050406030204" pitchFamily="18" charset="0"/>
                          <a:ea typeface="Cambria Math" panose="02040503050406030204" pitchFamily="18" charset="0"/>
                        </a:rPr>
                        <m:t>𝑟</m:t>
                      </m:r>
                      <m:r>
                        <a:rPr lang="ja-JP" altLang="en-US" sz="1800" b="0" i="1" smtClean="0">
                          <a:latin typeface="Cambria Math" panose="02040503050406030204" pitchFamily="18" charset="0"/>
                          <a:ea typeface="Cambria Math" panose="02040503050406030204" pitchFamily="18" charset="0"/>
                        </a:rPr>
                        <m:t>𝜑</m:t>
                      </m:r>
                      <m:r>
                        <a:rPr lang="en-US" altLang="ja-JP" sz="1800" b="0" i="1" smtClean="0">
                          <a:latin typeface="Cambria Math" panose="02040503050406030204" pitchFamily="18" charset="0"/>
                          <a:ea typeface="Cambria Math" panose="02040503050406030204" pitchFamily="18" charset="0"/>
                        </a:rPr>
                        <m:t>=</m:t>
                      </m:r>
                      <m:nary>
                        <m:naryPr>
                          <m:chr m:val="∑"/>
                          <m:ctrlPr>
                            <a:rPr lang="en-US" altLang="ja-JP" sz="1800" b="0" i="1" smtClean="0">
                              <a:latin typeface="Cambria Math" panose="02040503050406030204" pitchFamily="18" charset="0"/>
                            </a:rPr>
                          </m:ctrlPr>
                        </m:naryPr>
                        <m:sub>
                          <m:r>
                            <a:rPr lang="en-US" altLang="ja-JP" sz="1800" b="0" i="1" smtClean="0">
                              <a:latin typeface="Cambria Math" panose="02040503050406030204" pitchFamily="18" charset="0"/>
                            </a:rPr>
                            <m:t>𝑖</m:t>
                          </m:r>
                          <m:r>
                            <a:rPr lang="en-US" altLang="ja-JP" sz="1800" b="0" i="1" smtClean="0">
                              <a:latin typeface="Cambria Math" panose="02040503050406030204" pitchFamily="18" charset="0"/>
                            </a:rPr>
                            <m:t>=</m:t>
                          </m:r>
                          <m:r>
                            <a:rPr lang="en-US" altLang="ja-JP" sz="1800" b="0" i="1" smtClean="0">
                              <a:latin typeface="Cambria Math" panose="02040503050406030204" pitchFamily="18" charset="0"/>
                            </a:rPr>
                            <m:t>0</m:t>
                          </m:r>
                        </m:sub>
                        <m:sup>
                          <m:r>
                            <a:rPr lang="en-US" altLang="ja-JP" sz="1800" b="0" i="1" smtClean="0">
                              <a:latin typeface="Cambria Math" panose="02040503050406030204" pitchFamily="18" charset="0"/>
                            </a:rPr>
                            <m:t>𝑛</m:t>
                          </m:r>
                        </m:sup>
                        <m:e>
                          <m:r>
                            <a:rPr lang="ja-JP" altLang="en-US" sz="1800" b="0" i="1" smtClean="0">
                              <a:latin typeface="Cambria Math" panose="02040503050406030204" pitchFamily="18" charset="0"/>
                            </a:rPr>
                            <m:t>𝛿</m:t>
                          </m:r>
                          <m:sSub>
                            <m:sSubPr>
                              <m:ctrlPr>
                                <a:rPr lang="en-US" altLang="ja-JP" sz="1800" b="0" i="1" smtClean="0">
                                  <a:latin typeface="Cambria Math" panose="02040503050406030204" pitchFamily="18" charset="0"/>
                                </a:rPr>
                              </m:ctrlPr>
                            </m:sSubPr>
                            <m:e>
                              <m:r>
                                <a:rPr lang="en-US" altLang="ja-JP" sz="1800" b="0" i="1" smtClean="0">
                                  <a:latin typeface="Cambria Math" panose="02040503050406030204" pitchFamily="18" charset="0"/>
                                </a:rPr>
                                <m:t>𝑙</m:t>
                              </m:r>
                            </m:e>
                            <m:sub>
                              <m:r>
                                <a:rPr lang="en-US" altLang="ja-JP" sz="1800" b="0" i="1" smtClean="0">
                                  <a:latin typeface="Cambria Math" panose="02040503050406030204" pitchFamily="18" charset="0"/>
                                </a:rPr>
                                <m:t>𝑖</m:t>
                              </m:r>
                            </m:sub>
                          </m:sSub>
                          <m:d>
                            <m:dPr>
                              <m:ctrlPr>
                                <a:rPr lang="en-US" altLang="ja-JP" sz="1800" b="0" i="1" smtClean="0">
                                  <a:latin typeface="Cambria Math" panose="02040503050406030204" pitchFamily="18" charset="0"/>
                                </a:rPr>
                              </m:ctrlPr>
                            </m:dPr>
                            <m:e>
                              <m:f>
                                <m:fPr>
                                  <m:ctrlPr>
                                    <a:rPr lang="en-US" altLang="ja-JP" sz="1800" b="0" i="1" smtClean="0">
                                      <a:latin typeface="Cambria Math" panose="02040503050406030204" pitchFamily="18" charset="0"/>
                                    </a:rPr>
                                  </m:ctrlPr>
                                </m:fPr>
                                <m:num>
                                  <m:r>
                                    <a:rPr lang="ja-JP" altLang="en-US" sz="1800" b="0" i="1" smtClean="0">
                                      <a:latin typeface="Cambria Math" panose="02040503050406030204" pitchFamily="18" charset="0"/>
                                    </a:rPr>
                                    <m:t>𝜔𝜏</m:t>
                                  </m:r>
                                </m:num>
                                <m:den>
                                  <m:r>
                                    <a:rPr lang="en-US" altLang="ja-JP" sz="1800" b="0" i="1" smtClean="0">
                                      <a:latin typeface="Cambria Math" panose="02040503050406030204" pitchFamily="18" charset="0"/>
                                    </a:rPr>
                                    <m:t>1</m:t>
                                  </m:r>
                                  <m:r>
                                    <a:rPr lang="en-US" altLang="ja-JP" sz="1800" b="0" i="1" smtClean="0">
                                      <a:latin typeface="Cambria Math" panose="02040503050406030204" pitchFamily="18" charset="0"/>
                                    </a:rPr>
                                    <m:t>+</m:t>
                                  </m:r>
                                  <m:sSup>
                                    <m:sSupPr>
                                      <m:ctrlPr>
                                        <a:rPr lang="en-US" altLang="ja-JP" sz="1800" b="0" i="1" smtClean="0">
                                          <a:latin typeface="Cambria Math" panose="02040503050406030204" pitchFamily="18" charset="0"/>
                                        </a:rPr>
                                      </m:ctrlPr>
                                    </m:sSupPr>
                                    <m:e>
                                      <m:r>
                                        <a:rPr lang="en-US" altLang="ja-JP" sz="1800" b="0" i="1" smtClean="0">
                                          <a:latin typeface="Cambria Math" panose="02040503050406030204" pitchFamily="18" charset="0"/>
                                        </a:rPr>
                                        <m:t>(</m:t>
                                      </m:r>
                                      <m:r>
                                        <a:rPr lang="ja-JP" altLang="en-US" sz="1800" b="0" i="1" smtClean="0">
                                          <a:latin typeface="Cambria Math" panose="02040503050406030204" pitchFamily="18" charset="0"/>
                                        </a:rPr>
                                        <m:t>𝜔𝜏</m:t>
                                      </m:r>
                                      <m:r>
                                        <a:rPr lang="en-US" altLang="ja-JP" sz="1800" b="0" i="1" smtClean="0">
                                          <a:latin typeface="Cambria Math" panose="02040503050406030204" pitchFamily="18" charset="0"/>
                                        </a:rPr>
                                        <m:t>)</m:t>
                                      </m:r>
                                    </m:e>
                                    <m:sup>
                                      <m:r>
                                        <a:rPr lang="en-US" altLang="ja-JP" sz="1800" b="0" i="1" smtClean="0">
                                          <a:latin typeface="Cambria Math" panose="02040503050406030204" pitchFamily="18" charset="0"/>
                                        </a:rPr>
                                        <m:t>2</m:t>
                                      </m:r>
                                    </m:sup>
                                  </m:sSup>
                                </m:den>
                              </m:f>
                            </m:e>
                          </m:d>
                          <m:f>
                            <m:fPr>
                              <m:ctrlPr>
                                <a:rPr lang="en-US" altLang="ja-JP" sz="1800" i="1" smtClean="0">
                                  <a:latin typeface="Cambria Math" panose="02040503050406030204" pitchFamily="18" charset="0"/>
                                </a:rPr>
                              </m:ctrlPr>
                            </m:fPr>
                            <m:num>
                              <m:sSub>
                                <m:sSubPr>
                                  <m:ctrlPr>
                                    <a:rPr lang="en-US" altLang="ja-JP" sz="1800" i="1" smtClean="0">
                                      <a:latin typeface="Cambria Math" panose="02040503050406030204" pitchFamily="18" charset="0"/>
                                    </a:rPr>
                                  </m:ctrlPr>
                                </m:sSubPr>
                                <m:e>
                                  <m:r>
                                    <a:rPr lang="en-US" altLang="ja-JP" sz="1800" b="0" i="1" smtClean="0">
                                      <a:latin typeface="Cambria Math" panose="02040503050406030204" pitchFamily="18" charset="0"/>
                                    </a:rPr>
                                    <m:t>𝐸</m:t>
                                  </m:r>
                                </m:e>
                                <m:sub>
                                  <m:r>
                                    <a:rPr lang="en-US" altLang="ja-JP" sz="1800" b="0" i="1" smtClean="0">
                                      <a:latin typeface="Cambria Math" panose="02040503050406030204" pitchFamily="18" charset="0"/>
                                    </a:rPr>
                                    <m:t>𝑟𝑖</m:t>
                                  </m:r>
                                </m:sub>
                              </m:sSub>
                            </m:num>
                            <m:den>
                              <m:r>
                                <a:rPr lang="en-US" altLang="ja-JP" sz="1800" b="0" i="1" smtClean="0">
                                  <a:latin typeface="Cambria Math" panose="02040503050406030204" pitchFamily="18" charset="0"/>
                                </a:rPr>
                                <m:t>𝐸</m:t>
                              </m:r>
                            </m:den>
                          </m:f>
                        </m:e>
                      </m:nary>
                    </m:oMath>
                  </m:oMathPara>
                </a14:m>
                <a:endParaRPr lang="ja-JP" altLang="en-US" dirty="0"/>
              </a:p>
            </p:txBody>
          </p:sp>
        </mc:Choice>
        <mc:Fallback xmlns="">
          <p:sp>
            <p:nvSpPr>
              <p:cNvPr id="11" name="テキスト ボックス 10">
                <a:extLst>
                  <a:ext uri="{FF2B5EF4-FFF2-40B4-BE49-F238E27FC236}">
                    <a16:creationId xmlns:a16="http://schemas.microsoft.com/office/drawing/2014/main" id="{ED4183FA-A772-DCEA-C67F-CDEBED11D171}"/>
                  </a:ext>
                </a:extLst>
              </p:cNvPr>
              <p:cNvSpPr txBox="1">
                <a:spLocks noRot="1" noChangeAspect="1" noMove="1" noResize="1" noEditPoints="1" noAdjustHandles="1" noChangeArrowheads="1" noChangeShapeType="1" noTextEdit="1"/>
              </p:cNvSpPr>
              <p:nvPr/>
            </p:nvSpPr>
            <p:spPr>
              <a:xfrm>
                <a:off x="1452628" y="5514001"/>
                <a:ext cx="3606783" cy="848758"/>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6BA8F609-F7EF-B59C-2719-BF4C202AE860}"/>
                  </a:ext>
                </a:extLst>
              </p:cNvPr>
              <p:cNvSpPr txBox="1"/>
              <p:nvPr/>
            </p:nvSpPr>
            <p:spPr>
              <a:xfrm>
                <a:off x="5526484" y="5672184"/>
                <a:ext cx="6491036" cy="6090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sz="1800" b="0" i="1" smtClean="0">
                          <a:latin typeface="Cambria Math" panose="02040503050406030204" pitchFamily="18" charset="0"/>
                        </a:rPr>
                        <m:t>𝜔</m:t>
                      </m:r>
                      <m:r>
                        <a:rPr lang="en-US" altLang="ja-JP" sz="1800" b="0" i="1" smtClean="0">
                          <a:latin typeface="Cambria Math" panose="02040503050406030204" pitchFamily="18" charset="0"/>
                        </a:rPr>
                        <m:t>=</m:t>
                      </m:r>
                      <m:f>
                        <m:fPr>
                          <m:ctrlPr>
                            <a:rPr lang="en-US" altLang="ja-JP" sz="1800" b="0" i="1" smtClean="0">
                              <a:latin typeface="Cambria Math" panose="02040503050406030204" pitchFamily="18" charset="0"/>
                            </a:rPr>
                          </m:ctrlPr>
                        </m:fPr>
                        <m:num>
                          <m:r>
                            <a:rPr lang="en-US" altLang="ja-JP" sz="1800" b="0" i="1" smtClean="0">
                              <a:latin typeface="Cambria Math" panose="02040503050406030204" pitchFamily="18" charset="0"/>
                            </a:rPr>
                            <m:t>𝑒𝐵</m:t>
                          </m:r>
                        </m:num>
                        <m:den>
                          <m:r>
                            <a:rPr lang="en-US" altLang="ja-JP" sz="1800" b="0" i="1" smtClean="0">
                              <a:latin typeface="Cambria Math" panose="02040503050406030204" pitchFamily="18" charset="0"/>
                            </a:rPr>
                            <m:t>𝑚𝑐</m:t>
                          </m:r>
                        </m:den>
                      </m:f>
                      <m:r>
                        <a:rPr lang="en-US" altLang="ja-JP" i="1">
                          <a:latin typeface="Cambria Math" panose="02040503050406030204" pitchFamily="18" charset="0"/>
                        </a:rPr>
                        <m:t> </m:t>
                      </m:r>
                      <m:r>
                        <a:rPr lang="en-US" altLang="ja-JP" b="0" i="1" smtClean="0">
                          <a:latin typeface="Cambria Math" panose="02040503050406030204" pitchFamily="18" charset="0"/>
                        </a:rPr>
                        <m:t>: </m:t>
                      </m:r>
                      <m:r>
                        <a:rPr lang="en-US" altLang="ja-JP" i="1">
                          <a:latin typeface="Cambria Math" panose="02040503050406030204" pitchFamily="18" charset="0"/>
                        </a:rPr>
                        <m:t>𝑐𝑦𝑐𝑙𝑜𝑡𝑟𝑜𝑛</m:t>
                      </m:r>
                      <m:r>
                        <a:rPr lang="en-US" altLang="ja-JP" i="1">
                          <a:latin typeface="Cambria Math" panose="02040503050406030204" pitchFamily="18" charset="0"/>
                        </a:rPr>
                        <m:t> </m:t>
                      </m:r>
                      <m:r>
                        <a:rPr lang="en-US" altLang="ja-JP" i="1">
                          <a:latin typeface="Cambria Math" panose="02040503050406030204" pitchFamily="18" charset="0"/>
                        </a:rPr>
                        <m:t>𝑓𝑟𝑒𝑞𝑢𝑒𝑛𝑐𝑦</m:t>
                      </m:r>
                      <m:r>
                        <a:rPr lang="en-US" altLang="ja-JP" i="1">
                          <a:latin typeface="Cambria Math" panose="02040503050406030204" pitchFamily="18" charset="0"/>
                        </a:rPr>
                        <m:t> </m:t>
                      </m:r>
                      <m:r>
                        <a:rPr lang="en-US" altLang="ja-JP" i="1">
                          <a:latin typeface="Cambria Math" panose="02040503050406030204" pitchFamily="18" charset="0"/>
                        </a:rPr>
                        <m:t>𝑣𝑒𝑐𝑡𝑜𝑟</m:t>
                      </m:r>
                      <m:r>
                        <a:rPr lang="en-US" altLang="ja-JP" b="0" i="1" smtClean="0">
                          <a:latin typeface="Cambria Math" panose="02040503050406030204" pitchFamily="18" charset="0"/>
                        </a:rPr>
                        <m:t>          </m:t>
                      </m:r>
                      <m:r>
                        <a:rPr lang="ja-JP" altLang="en-US" sz="1800" b="0" i="1" smtClean="0">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𝑚𝑒𝑎𝑛</m:t>
                      </m:r>
                      <m:r>
                        <a:rPr lang="en-US" altLang="ja-JP" i="1">
                          <a:latin typeface="Cambria Math" panose="02040503050406030204" pitchFamily="18" charset="0"/>
                        </a:rPr>
                        <m:t> </m:t>
                      </m:r>
                      <m:r>
                        <a:rPr lang="en-US" altLang="ja-JP" i="1">
                          <a:latin typeface="Cambria Math" panose="02040503050406030204" pitchFamily="18" charset="0"/>
                        </a:rPr>
                        <m:t>𝑓𝑟𝑒𝑒</m:t>
                      </m:r>
                      <m:r>
                        <a:rPr lang="en-US" altLang="ja-JP" i="1">
                          <a:latin typeface="Cambria Math" panose="02040503050406030204" pitchFamily="18" charset="0"/>
                        </a:rPr>
                        <m:t> </m:t>
                      </m:r>
                      <m:r>
                        <a:rPr lang="en-US" altLang="ja-JP" i="1">
                          <a:latin typeface="Cambria Math" panose="02040503050406030204" pitchFamily="18" charset="0"/>
                        </a:rPr>
                        <m:t>𝑡𝑖𝑚𝑒</m:t>
                      </m:r>
                      <m:r>
                        <a:rPr lang="en-US" altLang="ja-JP" b="0" i="1" smtClean="0">
                          <a:latin typeface="Cambria Math" panose="02040503050406030204" pitchFamily="18" charset="0"/>
                        </a:rPr>
                        <m:t> </m:t>
                      </m:r>
                    </m:oMath>
                  </m:oMathPara>
                </a14:m>
                <a:endParaRPr lang="ja-JP" altLang="en-US" dirty="0"/>
              </a:p>
            </p:txBody>
          </p:sp>
        </mc:Choice>
        <mc:Fallback xmlns="">
          <p:sp>
            <p:nvSpPr>
              <p:cNvPr id="13" name="テキスト ボックス 12">
                <a:extLst>
                  <a:ext uri="{FF2B5EF4-FFF2-40B4-BE49-F238E27FC236}">
                    <a16:creationId xmlns:a16="http://schemas.microsoft.com/office/drawing/2014/main" id="{6BA8F609-F7EF-B59C-2719-BF4C202AE860}"/>
                  </a:ext>
                </a:extLst>
              </p:cNvPr>
              <p:cNvSpPr txBox="1">
                <a:spLocks noRot="1" noChangeAspect="1" noMove="1" noResize="1" noEditPoints="1" noAdjustHandles="1" noChangeArrowheads="1" noChangeShapeType="1" noTextEdit="1"/>
              </p:cNvSpPr>
              <p:nvPr/>
            </p:nvSpPr>
            <p:spPr>
              <a:xfrm>
                <a:off x="5526484" y="5672184"/>
                <a:ext cx="6491036" cy="609077"/>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45B96175-1427-8162-15CF-405D315F8DB5}"/>
                  </a:ext>
                </a:extLst>
              </p:cNvPr>
              <p:cNvSpPr txBox="1"/>
              <p:nvPr/>
            </p:nvSpPr>
            <p:spPr>
              <a:xfrm>
                <a:off x="218486" y="5129599"/>
                <a:ext cx="6491036" cy="370551"/>
              </a:xfrm>
              <a:prstGeom prst="rect">
                <a:avLst/>
              </a:prstGeom>
              <a:noFill/>
            </p:spPr>
            <p:txBody>
              <a:bodyPr wrap="square">
                <a:spAutoFit/>
              </a:bodyPr>
              <a:lstStyle/>
              <a:p>
                <a:r>
                  <a:rPr lang="en-US" altLang="ja-JP" b="1" dirty="0"/>
                  <a:t>with a drift distance of </a:t>
                </a:r>
                <a14:m>
                  <m:oMath xmlns:m="http://schemas.openxmlformats.org/officeDocument/2006/math">
                    <m:nary>
                      <m:naryPr>
                        <m:chr m:val="∑"/>
                        <m:ctrlPr>
                          <a:rPr lang="en-US" altLang="ja-JP" i="1">
                            <a:latin typeface="Cambria Math" panose="02040503050406030204" pitchFamily="18" charset="0"/>
                          </a:rPr>
                        </m:ctrlPr>
                      </m:naryPr>
                      <m:sub>
                        <m:r>
                          <a:rPr lang="en-US" altLang="ja-JP" i="1">
                            <a:latin typeface="Cambria Math" panose="02040503050406030204" pitchFamily="18" charset="0"/>
                          </a:rPr>
                          <m:t>𝑖</m:t>
                        </m:r>
                        <m:r>
                          <a:rPr lang="en-US" altLang="ja-JP" i="1">
                            <a:latin typeface="Cambria Math" panose="02040503050406030204" pitchFamily="18" charset="0"/>
                          </a:rPr>
                          <m:t>=</m:t>
                        </m:r>
                        <m:r>
                          <a:rPr lang="en-US" altLang="ja-JP" i="1">
                            <a:latin typeface="Cambria Math" panose="02040503050406030204" pitchFamily="18" charset="0"/>
                          </a:rPr>
                          <m:t>0</m:t>
                        </m:r>
                      </m:sub>
                      <m:sup>
                        <m:r>
                          <a:rPr lang="en-US" altLang="ja-JP" i="1">
                            <a:latin typeface="Cambria Math" panose="02040503050406030204" pitchFamily="18" charset="0"/>
                          </a:rPr>
                          <m:t>𝑛</m:t>
                        </m:r>
                      </m:sup>
                      <m:e>
                        <m:r>
                          <a:rPr lang="ja-JP" altLang="en-US" i="1">
                            <a:latin typeface="Cambria Math" panose="02040503050406030204" pitchFamily="18" charset="0"/>
                          </a:rPr>
                          <m:t>𝛿</m:t>
                        </m:r>
                        <m:sSub>
                          <m:sSubPr>
                            <m:ctrlPr>
                              <a:rPr lang="en-US" altLang="ja-JP" i="1">
                                <a:latin typeface="Cambria Math" panose="02040503050406030204" pitchFamily="18" charset="0"/>
                              </a:rPr>
                            </m:ctrlPr>
                          </m:sSubPr>
                          <m:e>
                            <m:r>
                              <a:rPr lang="en-US" altLang="ja-JP" i="1">
                                <a:latin typeface="Cambria Math" panose="02040503050406030204" pitchFamily="18" charset="0"/>
                              </a:rPr>
                              <m:t>𝑙</m:t>
                            </m:r>
                          </m:e>
                          <m:sub>
                            <m:r>
                              <a:rPr lang="en-US" altLang="ja-JP" i="1">
                                <a:latin typeface="Cambria Math" panose="02040503050406030204" pitchFamily="18" charset="0"/>
                              </a:rPr>
                              <m:t>𝑖</m:t>
                            </m:r>
                          </m:sub>
                        </m:sSub>
                        <m:r>
                          <a:rPr lang="en-US" altLang="ja-JP" b="0" i="1" smtClean="0">
                            <a:latin typeface="Cambria Math" panose="02040503050406030204" pitchFamily="18" charset="0"/>
                          </a:rPr>
                          <m:t> :</m:t>
                        </m:r>
                      </m:e>
                    </m:nary>
                  </m:oMath>
                </a14:m>
                <a:endParaRPr lang="ja-JP" altLang="en-US" b="1" dirty="0">
                  <a:latin typeface="+mn-ea"/>
                </a:endParaRPr>
              </a:p>
            </p:txBody>
          </p:sp>
        </mc:Choice>
        <mc:Fallback xmlns="">
          <p:sp>
            <p:nvSpPr>
              <p:cNvPr id="16" name="テキスト ボックス 15">
                <a:extLst>
                  <a:ext uri="{FF2B5EF4-FFF2-40B4-BE49-F238E27FC236}">
                    <a16:creationId xmlns:a16="http://schemas.microsoft.com/office/drawing/2014/main" id="{45B96175-1427-8162-15CF-405D315F8DB5}"/>
                  </a:ext>
                </a:extLst>
              </p:cNvPr>
              <p:cNvSpPr txBox="1">
                <a:spLocks noRot="1" noChangeAspect="1" noMove="1" noResize="1" noEditPoints="1" noAdjustHandles="1" noChangeArrowheads="1" noChangeShapeType="1" noTextEdit="1"/>
              </p:cNvSpPr>
              <p:nvPr/>
            </p:nvSpPr>
            <p:spPr>
              <a:xfrm>
                <a:off x="218486" y="5129599"/>
                <a:ext cx="6491036" cy="370551"/>
              </a:xfrm>
              <a:prstGeom prst="rect">
                <a:avLst/>
              </a:prstGeom>
              <a:blipFill>
                <a:blip r:embed="rId11"/>
                <a:stretch>
                  <a:fillRect l="-845" t="-119672" b="-18360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134213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4D847-9004-43B5-324B-6D8B44833254}"/>
            </a:ext>
          </a:extLst>
        </p:cNvPr>
        <p:cNvGrpSpPr/>
        <p:nvPr/>
      </p:nvGrpSpPr>
      <p:grpSpPr>
        <a:xfrm>
          <a:off x="0" y="0"/>
          <a:ext cx="0" cy="0"/>
          <a:chOff x="0" y="0"/>
          <a:chExt cx="0" cy="0"/>
        </a:xfrm>
      </p:grpSpPr>
      <p:sp>
        <p:nvSpPr>
          <p:cNvPr id="26" name="コンテンツ プレースホルダー 2">
            <a:extLst>
              <a:ext uri="{FF2B5EF4-FFF2-40B4-BE49-F238E27FC236}">
                <a16:creationId xmlns:a16="http://schemas.microsoft.com/office/drawing/2014/main" id="{7474C191-D421-13DE-42AD-D19487C20D1E}"/>
              </a:ext>
            </a:extLst>
          </p:cNvPr>
          <p:cNvSpPr>
            <a:spLocks noGrp="1"/>
          </p:cNvSpPr>
          <p:nvPr>
            <p:ph idx="1"/>
          </p:nvPr>
        </p:nvSpPr>
        <p:spPr>
          <a:xfrm>
            <a:off x="497839" y="730874"/>
            <a:ext cx="11177831" cy="6477999"/>
          </a:xfrm>
        </p:spPr>
        <p:txBody>
          <a:bodyPr anchor="t">
            <a:normAutofit/>
          </a:bodyPr>
          <a:lstStyle/>
          <a:p>
            <a:pPr marL="5715" indent="0">
              <a:lnSpc>
                <a:spcPts val="3000"/>
              </a:lnSpc>
              <a:spcBef>
                <a:spcPts val="0"/>
              </a:spcBef>
              <a:buNone/>
            </a:pPr>
            <a:r>
              <a:rPr lang="en-US" altLang="ja-JP" sz="2400" b="1" dirty="0">
                <a:latin typeface="+mn-ea"/>
                <a:ea typeface="+mn-ea"/>
                <a:cs typeface="+mn-lt"/>
              </a:rPr>
              <a:t>The realization of a Higgs Factory is eagerly awaited to discover new physics beyond the Standard Model. </a:t>
            </a:r>
          </a:p>
          <a:p>
            <a:pPr marL="5715" indent="0">
              <a:lnSpc>
                <a:spcPts val="3000"/>
              </a:lnSpc>
              <a:spcBef>
                <a:spcPts val="0"/>
              </a:spcBef>
              <a:buNone/>
            </a:pPr>
            <a:r>
              <a:rPr lang="en-US" altLang="ja-JP" sz="2400" b="1" dirty="0">
                <a:latin typeface="+mn-ea"/>
                <a:ea typeface="+mn-ea"/>
                <a:cs typeface="+mn-lt"/>
              </a:rPr>
              <a:t>The International Linear Collider (ILC) is one of the Higgs Factories currently being considered.</a:t>
            </a:r>
            <a:endParaRPr lang="en-US" altLang="ja-JP" dirty="0">
              <a:latin typeface="ＭＳ Ｐゴシック" panose="020B0600070205080204" pitchFamily="50" charset="-128"/>
              <a:ea typeface="ＭＳ Ｐゴシック" panose="020B0600070205080204" pitchFamily="50" charset="-128"/>
              <a:cs typeface="+mn-lt"/>
            </a:endParaRPr>
          </a:p>
          <a:p>
            <a:pPr marL="5715" indent="0">
              <a:lnSpc>
                <a:spcPts val="3000"/>
              </a:lnSpc>
              <a:buNone/>
            </a:pPr>
            <a:endParaRPr lang="en-US" altLang="ja-JP" dirty="0">
              <a:cs typeface="+mn-lt"/>
            </a:endParaRPr>
          </a:p>
          <a:p>
            <a:pPr marL="5715" indent="0">
              <a:lnSpc>
                <a:spcPts val="3000"/>
              </a:lnSpc>
              <a:buNone/>
            </a:pPr>
            <a:endParaRPr lang="en-US" altLang="ja-JP" dirty="0">
              <a:latin typeface="ＭＳ Ｐゴシック" panose="020B0600070205080204" pitchFamily="50" charset="-128"/>
              <a:ea typeface="ＭＳ Ｐゴシック" panose="020B0600070205080204" pitchFamily="50" charset="-128"/>
              <a:cs typeface="+mn-lt"/>
            </a:endParaRPr>
          </a:p>
          <a:p>
            <a:pPr marL="5715" indent="0">
              <a:lnSpc>
                <a:spcPts val="3000"/>
              </a:lnSpc>
              <a:buNone/>
            </a:pPr>
            <a:endParaRPr lang="en-US" altLang="ja-JP" dirty="0">
              <a:latin typeface="ＭＳ Ｐゴシック" panose="020B0600070205080204" pitchFamily="50" charset="-128"/>
              <a:ea typeface="ＭＳ Ｐゴシック" panose="020B0600070205080204" pitchFamily="50" charset="-128"/>
              <a:cs typeface="+mn-lt"/>
            </a:endParaRPr>
          </a:p>
          <a:p>
            <a:pPr marL="5715" indent="0">
              <a:lnSpc>
                <a:spcPts val="3000"/>
              </a:lnSpc>
              <a:buNone/>
            </a:pPr>
            <a:endParaRPr lang="en-US" altLang="ja-JP" dirty="0">
              <a:cs typeface="+mn-lt"/>
            </a:endParaRPr>
          </a:p>
          <a:p>
            <a:pPr marL="5715" indent="0">
              <a:lnSpc>
                <a:spcPts val="3000"/>
              </a:lnSpc>
              <a:buNone/>
            </a:pPr>
            <a:endParaRPr lang="en-US" altLang="ja-JP" dirty="0">
              <a:latin typeface="ＭＳ Ｐゴシック" panose="020B0600070205080204" pitchFamily="50" charset="-128"/>
              <a:ea typeface="ＭＳ Ｐゴシック" panose="020B0600070205080204" pitchFamily="50" charset="-128"/>
              <a:cs typeface="+mn-lt"/>
            </a:endParaRPr>
          </a:p>
          <a:p>
            <a:pPr marL="5715" indent="0">
              <a:lnSpc>
                <a:spcPts val="3000"/>
              </a:lnSpc>
              <a:buNone/>
            </a:pPr>
            <a:endParaRPr lang="en-US" altLang="ja-JP" dirty="0">
              <a:latin typeface="ＭＳ Ｐゴシック" panose="020B0600070205080204" pitchFamily="50" charset="-128"/>
              <a:ea typeface="ＭＳ Ｐゴシック" panose="020B0600070205080204" pitchFamily="50" charset="-128"/>
              <a:cs typeface="+mn-lt"/>
            </a:endParaRPr>
          </a:p>
          <a:p>
            <a:pPr marL="5715" indent="0">
              <a:lnSpc>
                <a:spcPts val="3000"/>
              </a:lnSpc>
              <a:buNone/>
            </a:pPr>
            <a:endParaRPr lang="en-US" altLang="ja-JP" dirty="0">
              <a:latin typeface="ＭＳ Ｐゴシック" panose="020B0600070205080204" pitchFamily="50" charset="-128"/>
              <a:ea typeface="ＭＳ Ｐゴシック" panose="020B0600070205080204" pitchFamily="50" charset="-128"/>
              <a:cs typeface="+mn-lt"/>
            </a:endParaRPr>
          </a:p>
          <a:p>
            <a:pPr marL="5715" indent="0">
              <a:lnSpc>
                <a:spcPts val="3000"/>
              </a:lnSpc>
              <a:buNone/>
            </a:pPr>
            <a:r>
              <a:rPr lang="en-US" altLang="ja-JP" sz="2400" b="1" dirty="0">
                <a:latin typeface="+mn-ea"/>
                <a:ea typeface="+mn-ea"/>
                <a:cs typeface="+mn-lt"/>
              </a:rPr>
              <a:t>The use of a </a:t>
            </a:r>
            <a:r>
              <a:rPr lang="en-US" altLang="ja-JP" sz="2400" b="1" dirty="0">
                <a:solidFill>
                  <a:srgbClr val="FF0000"/>
                </a:solidFill>
                <a:latin typeface="+mn-ea"/>
                <a:ea typeface="+mn-ea"/>
                <a:cs typeface="+mn-lt"/>
              </a:rPr>
              <a:t>Time Projection Chamber (TPC)</a:t>
            </a:r>
            <a:r>
              <a:rPr lang="en-US" altLang="ja-JP" sz="2400" b="1" dirty="0">
                <a:latin typeface="+mn-ea"/>
                <a:ea typeface="+mn-ea"/>
                <a:cs typeface="+mn-lt"/>
              </a:rPr>
              <a:t> has been chosen for ILD because of low mass continuous tracking and </a:t>
            </a:r>
            <a:r>
              <a:rPr lang="en-US" altLang="ja-JP" sz="2400" b="1" dirty="0" err="1">
                <a:latin typeface="+mn-ea"/>
                <a:ea typeface="+mn-ea"/>
                <a:cs typeface="+mn-lt"/>
              </a:rPr>
              <a:t>dE</a:t>
            </a:r>
            <a:r>
              <a:rPr lang="en-US" altLang="ja-JP" sz="2400" b="1" dirty="0">
                <a:latin typeface="+mn-ea"/>
                <a:ea typeface="+mn-ea"/>
                <a:cs typeface="+mn-lt"/>
              </a:rPr>
              <a:t>/dx.</a:t>
            </a:r>
            <a:endParaRPr lang="ja-JP" sz="2400" b="1" dirty="0">
              <a:latin typeface="+mn-ea"/>
              <a:ea typeface="+mn-ea"/>
              <a:cs typeface="Calibri"/>
            </a:endParaRPr>
          </a:p>
        </p:txBody>
      </p:sp>
      <p:pic>
        <p:nvPicPr>
          <p:cNvPr id="3" name="図 2">
            <a:extLst>
              <a:ext uri="{FF2B5EF4-FFF2-40B4-BE49-F238E27FC236}">
                <a16:creationId xmlns:a16="http://schemas.microsoft.com/office/drawing/2014/main" id="{C672A169-FE4B-8BB9-3B97-829787DC57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8494" y="2977106"/>
            <a:ext cx="6268325" cy="2943636"/>
          </a:xfrm>
          <a:prstGeom prst="rect">
            <a:avLst/>
          </a:prstGeom>
        </p:spPr>
      </p:pic>
      <p:sp>
        <p:nvSpPr>
          <p:cNvPr id="2" name="タイトル 1">
            <a:extLst>
              <a:ext uri="{FF2B5EF4-FFF2-40B4-BE49-F238E27FC236}">
                <a16:creationId xmlns:a16="http://schemas.microsoft.com/office/drawing/2014/main" id="{EF0D94B9-26C0-599D-E257-2893CD145D28}"/>
              </a:ext>
            </a:extLst>
          </p:cNvPr>
          <p:cNvSpPr>
            <a:spLocks noGrp="1"/>
          </p:cNvSpPr>
          <p:nvPr>
            <p:ph type="title"/>
          </p:nvPr>
        </p:nvSpPr>
        <p:spPr>
          <a:xfrm>
            <a:off x="902971" y="-36706"/>
            <a:ext cx="8171924" cy="646209"/>
          </a:xfrm>
        </p:spPr>
        <p:txBody>
          <a:bodyPr>
            <a:normAutofit/>
          </a:bodyPr>
          <a:lstStyle/>
          <a:p>
            <a:pPr algn="l"/>
            <a:r>
              <a:rPr lang="en-US" altLang="ja-JP" sz="3600" dirty="0">
                <a:latin typeface="ＭＳ Ｐゴシック" panose="020B0600070205080204" pitchFamily="50" charset="-128"/>
                <a:ea typeface="ＭＳ Ｐゴシック" panose="020B0600070205080204" pitchFamily="50" charset="-128"/>
                <a:cs typeface="Arial"/>
              </a:rPr>
              <a:t>1. Background</a:t>
            </a:r>
            <a:endParaRPr lang="ja-JP" altLang="en-US" sz="3600" dirty="0">
              <a:latin typeface="ＭＳ Ｐゴシック" panose="020B0600070205080204" pitchFamily="50" charset="-128"/>
              <a:ea typeface="ＭＳ Ｐゴシック" panose="020B0600070205080204" pitchFamily="50" charset="-128"/>
              <a:cs typeface="Calibri Light"/>
            </a:endParaRPr>
          </a:p>
        </p:txBody>
      </p:sp>
      <p:sp>
        <p:nvSpPr>
          <p:cNvPr id="22" name="スライド番号プレースホルダー 21">
            <a:extLst>
              <a:ext uri="{FF2B5EF4-FFF2-40B4-BE49-F238E27FC236}">
                <a16:creationId xmlns:a16="http://schemas.microsoft.com/office/drawing/2014/main" id="{56B567FF-5921-1083-5321-EAD2AA0D940A}"/>
              </a:ext>
            </a:extLst>
          </p:cNvPr>
          <p:cNvSpPr>
            <a:spLocks noGrp="1"/>
          </p:cNvSpPr>
          <p:nvPr>
            <p:ph type="sldNum" sz="quarter" idx="12"/>
          </p:nvPr>
        </p:nvSpPr>
        <p:spPr/>
        <p:txBody>
          <a:bodyPr/>
          <a:lstStyle/>
          <a:p>
            <a:fld id="{E7EAAEA5-580C-4212-8719-9A28E9F85C12}" type="slidenum">
              <a:rPr kumimoji="1" lang="ja-JP" altLang="en-US" smtClean="0"/>
              <a:t>2</a:t>
            </a:fld>
            <a:endParaRPr kumimoji="1" lang="ja-JP" altLang="en-US"/>
          </a:p>
        </p:txBody>
      </p:sp>
      <p:sp>
        <p:nvSpPr>
          <p:cNvPr id="553" name="正方形/長方形 552">
            <a:extLst>
              <a:ext uri="{FF2B5EF4-FFF2-40B4-BE49-F238E27FC236}">
                <a16:creationId xmlns:a16="http://schemas.microsoft.com/office/drawing/2014/main" id="{51DFCA21-6521-AACE-6586-D9F6815DF1A8}"/>
              </a:ext>
            </a:extLst>
          </p:cNvPr>
          <p:cNvSpPr/>
          <p:nvPr/>
        </p:nvSpPr>
        <p:spPr>
          <a:xfrm>
            <a:off x="5834531" y="2482927"/>
            <a:ext cx="840295" cy="400110"/>
          </a:xfrm>
          <a:prstGeom prst="rect">
            <a:avLst/>
          </a:prstGeom>
        </p:spPr>
        <p:txBody>
          <a:bodyPr wrap="none">
            <a:spAutoFit/>
          </a:bodyPr>
          <a:lstStyle/>
          <a:p>
            <a:r>
              <a:rPr kumimoji="1" lang="ja-JP" altLang="en-US" sz="2000" dirty="0">
                <a:solidFill>
                  <a:prstClr val="white"/>
                </a:solidFill>
              </a:rPr>
              <a:t>▼</a:t>
            </a:r>
            <a:r>
              <a:rPr kumimoji="1" lang="en-US" altLang="ja-JP" sz="2000" dirty="0">
                <a:solidFill>
                  <a:prstClr val="white"/>
                </a:solidFill>
              </a:rPr>
              <a:t>ILC</a:t>
            </a:r>
            <a:endParaRPr lang="ja-JP" altLang="en-US" sz="1400" dirty="0"/>
          </a:p>
        </p:txBody>
      </p:sp>
      <p:sp>
        <p:nvSpPr>
          <p:cNvPr id="7" name="吹き出し: 折線 6">
            <a:extLst>
              <a:ext uri="{FF2B5EF4-FFF2-40B4-BE49-F238E27FC236}">
                <a16:creationId xmlns:a16="http://schemas.microsoft.com/office/drawing/2014/main" id="{DA075FA5-9014-2384-36F6-25BE2E6ABEE3}"/>
              </a:ext>
            </a:extLst>
          </p:cNvPr>
          <p:cNvSpPr/>
          <p:nvPr/>
        </p:nvSpPr>
        <p:spPr>
          <a:xfrm>
            <a:off x="7597505" y="2502539"/>
            <a:ext cx="2779187" cy="2718590"/>
          </a:xfrm>
          <a:prstGeom prst="borderCallout2">
            <a:avLst>
              <a:gd name="adj1" fmla="val 18750"/>
              <a:gd name="adj2" fmla="val 4675"/>
              <a:gd name="adj3" fmla="val 18750"/>
              <a:gd name="adj4" fmla="val -16667"/>
              <a:gd name="adj5" fmla="val 74020"/>
              <a:gd name="adj6" fmla="val -123585"/>
            </a:avLst>
          </a:prstGeom>
          <a:solidFill>
            <a:schemeClr val="bg1"/>
          </a:solidFill>
          <a:ln w="38100">
            <a:solidFill>
              <a:srgbClr val="00B0F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4" name="図 4" descr="屋内, 小さい, 座る, 電子レンジ が含まれている画像&#10;&#10;説明は自動で生成されたものです">
            <a:extLst>
              <a:ext uri="{FF2B5EF4-FFF2-40B4-BE49-F238E27FC236}">
                <a16:creationId xmlns:a16="http://schemas.microsoft.com/office/drawing/2014/main" id="{A87DAE3C-9007-E110-DF85-BD45CBF881AF}"/>
              </a:ext>
            </a:extLst>
          </p:cNvPr>
          <p:cNvPicPr>
            <a:picLocks noChangeAspect="1"/>
          </p:cNvPicPr>
          <p:nvPr/>
        </p:nvPicPr>
        <p:blipFill rotWithShape="1">
          <a:blip r:embed="rId4"/>
          <a:srcRect l="-212" r="58576" b="2464"/>
          <a:stretch/>
        </p:blipFill>
        <p:spPr>
          <a:xfrm>
            <a:off x="7612226" y="2522310"/>
            <a:ext cx="2743200" cy="2698819"/>
          </a:xfrm>
          <a:prstGeom prst="rect">
            <a:avLst/>
          </a:prstGeom>
        </p:spPr>
      </p:pic>
      <p:sp>
        <p:nvSpPr>
          <p:cNvPr id="5" name="コンテンツ プレースホルダー 2">
            <a:extLst>
              <a:ext uri="{FF2B5EF4-FFF2-40B4-BE49-F238E27FC236}">
                <a16:creationId xmlns:a16="http://schemas.microsoft.com/office/drawing/2014/main" id="{7026EB0A-98A7-9F55-9632-C47A45F01436}"/>
              </a:ext>
            </a:extLst>
          </p:cNvPr>
          <p:cNvSpPr txBox="1">
            <a:spLocks/>
          </p:cNvSpPr>
          <p:nvPr/>
        </p:nvSpPr>
        <p:spPr>
          <a:xfrm>
            <a:off x="6003627" y="5211680"/>
            <a:ext cx="5938499" cy="164632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 indent="0">
              <a:buFont typeface="Arial" panose="020B0604020202020204" pitchFamily="34" charset="0"/>
              <a:buNone/>
            </a:pPr>
            <a:endParaRPr lang="ja-JP" altLang="en-US" dirty="0">
              <a:ea typeface="游ゴシック"/>
              <a:cs typeface="Calibri"/>
            </a:endParaRPr>
          </a:p>
        </p:txBody>
      </p:sp>
      <p:sp>
        <p:nvSpPr>
          <p:cNvPr id="41" name="テキスト ボックス 40">
            <a:extLst>
              <a:ext uri="{FF2B5EF4-FFF2-40B4-BE49-F238E27FC236}">
                <a16:creationId xmlns:a16="http://schemas.microsoft.com/office/drawing/2014/main" id="{0CC3FFA3-F149-B488-0AAE-C8FC443AE586}"/>
              </a:ext>
            </a:extLst>
          </p:cNvPr>
          <p:cNvSpPr txBox="1"/>
          <p:nvPr/>
        </p:nvSpPr>
        <p:spPr>
          <a:xfrm>
            <a:off x="8533857" y="3951876"/>
            <a:ext cx="811441" cy="461665"/>
          </a:xfrm>
          <a:prstGeom prst="rect">
            <a:avLst/>
          </a:prstGeom>
          <a:noFill/>
        </p:spPr>
        <p:txBody>
          <a:bodyPr wrap="non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ja-JP" sz="2400" b="1" kern="0" dirty="0">
                <a:solidFill>
                  <a:srgbClr val="FF0000"/>
                </a:solidFill>
                <a:latin typeface="Meiryo"/>
                <a:ea typeface="游ゴシック"/>
              </a:rPr>
              <a:t>TPC</a:t>
            </a:r>
            <a:endParaRPr lang="ja-JP" altLang="en-US" sz="2400" b="1" i="0" u="none" strike="noStrike" kern="0" cap="none" spc="0" normalizeH="0" baseline="0" noProof="0" dirty="0">
              <a:ln>
                <a:noFill/>
              </a:ln>
              <a:solidFill>
                <a:srgbClr val="FF0000"/>
              </a:solidFill>
              <a:effectLst/>
              <a:uLnTx/>
              <a:uFillTx/>
              <a:latin typeface="Meiryo"/>
              <a:ea typeface="游ゴシック"/>
            </a:endParaRPr>
          </a:p>
        </p:txBody>
      </p:sp>
      <p:sp>
        <p:nvSpPr>
          <p:cNvPr id="43" name="テキスト ボックス 42">
            <a:extLst>
              <a:ext uri="{FF2B5EF4-FFF2-40B4-BE49-F238E27FC236}">
                <a16:creationId xmlns:a16="http://schemas.microsoft.com/office/drawing/2014/main" id="{8BE68A67-6C0D-79B5-FA93-9AC6DDD2E03C}"/>
              </a:ext>
            </a:extLst>
          </p:cNvPr>
          <p:cNvSpPr txBox="1"/>
          <p:nvPr/>
        </p:nvSpPr>
        <p:spPr>
          <a:xfrm>
            <a:off x="6704024" y="2612594"/>
            <a:ext cx="990923" cy="369332"/>
          </a:xfrm>
          <a:prstGeom prst="rect">
            <a:avLst/>
          </a:prstGeom>
          <a:noFill/>
        </p:spPr>
        <p:txBody>
          <a:bodyPr wrap="square" rtlCol="0">
            <a:spAutoFit/>
          </a:bodyPr>
          <a:lstStyle/>
          <a:p>
            <a:r>
              <a:rPr kumimoji="1" lang="ja-JP" altLang="en-US" dirty="0"/>
              <a:t> </a:t>
            </a:r>
            <a:r>
              <a:rPr lang="en-US" altLang="ja-JP" dirty="0"/>
              <a:t>ILD</a:t>
            </a:r>
            <a:r>
              <a:rPr lang="ja-JP" altLang="en-US" dirty="0"/>
              <a:t> ▶</a:t>
            </a:r>
            <a:endParaRPr kumimoji="1" lang="ja-JP" altLang="en-US" dirty="0"/>
          </a:p>
        </p:txBody>
      </p:sp>
      <p:sp>
        <p:nvSpPr>
          <p:cNvPr id="6" name="テキスト ボックス 5">
            <a:extLst>
              <a:ext uri="{FF2B5EF4-FFF2-40B4-BE49-F238E27FC236}">
                <a16:creationId xmlns:a16="http://schemas.microsoft.com/office/drawing/2014/main" id="{A5FEA203-57A8-0B31-6844-C2FC6E01DFD3}"/>
              </a:ext>
            </a:extLst>
          </p:cNvPr>
          <p:cNvSpPr txBox="1"/>
          <p:nvPr/>
        </p:nvSpPr>
        <p:spPr>
          <a:xfrm>
            <a:off x="3588016" y="5382546"/>
            <a:ext cx="449302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400" dirty="0">
                <a:latin typeface="Calibri Light" panose="020F0302020204030204" pitchFamily="34" charset="0"/>
                <a:ea typeface="Calibri Light" panose="020F0302020204030204" pitchFamily="34" charset="0"/>
                <a:cs typeface="Calibri Light" panose="020F0302020204030204" pitchFamily="34" charset="0"/>
              </a:rPr>
              <a:t>Ref.</a:t>
            </a:r>
            <a:r>
              <a:rPr lang="ja-JP" altLang="en-US" sz="1400" dirty="0">
                <a:latin typeface="Calibri Light" panose="020F0302020204030204" pitchFamily="34" charset="0"/>
                <a:ea typeface="游ゴシック"/>
                <a:cs typeface="Calibri Light" panose="020F0302020204030204" pitchFamily="34" charset="0"/>
              </a:rPr>
              <a:t> </a:t>
            </a:r>
            <a:r>
              <a:rPr lang="en-US" altLang="ja-JP" sz="1400" dirty="0">
                <a:latin typeface="Calibri Light" panose="020F0302020204030204" pitchFamily="34" charset="0"/>
                <a:ea typeface="Calibri Light" panose="020F0302020204030204" pitchFamily="34" charset="0"/>
                <a:cs typeface="Calibri Light" panose="020F0302020204030204" pitchFamily="34" charset="0"/>
              </a:rPr>
              <a:t>: ILC-TDR</a:t>
            </a:r>
          </a:p>
        </p:txBody>
      </p:sp>
      <p:sp>
        <p:nvSpPr>
          <p:cNvPr id="8" name="テキスト ボックス 7">
            <a:extLst>
              <a:ext uri="{FF2B5EF4-FFF2-40B4-BE49-F238E27FC236}">
                <a16:creationId xmlns:a16="http://schemas.microsoft.com/office/drawing/2014/main" id="{E3B775A7-85DA-0824-746A-4A5B7D43B2A6}"/>
              </a:ext>
            </a:extLst>
          </p:cNvPr>
          <p:cNvSpPr txBox="1"/>
          <p:nvPr/>
        </p:nvSpPr>
        <p:spPr>
          <a:xfrm>
            <a:off x="2889883" y="2401164"/>
            <a:ext cx="22730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dirty="0">
                <a:ea typeface="游ゴシック"/>
                <a:cs typeface="Calibri"/>
              </a:rPr>
              <a:t>International Linear Collider (ILC)</a:t>
            </a:r>
            <a:r>
              <a:rPr lang="ja-JP" altLang="en-US" dirty="0">
                <a:ea typeface="游ゴシック"/>
                <a:cs typeface="Calibri"/>
              </a:rPr>
              <a:t>▼</a:t>
            </a:r>
          </a:p>
        </p:txBody>
      </p:sp>
    </p:spTree>
    <p:extLst>
      <p:ext uri="{BB962C8B-B14F-4D97-AF65-F5344CB8AC3E}">
        <p14:creationId xmlns:p14="http://schemas.microsoft.com/office/powerpoint/2010/main" val="3857787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13">
            <a:extLst>
              <a:ext uri="{FF2B5EF4-FFF2-40B4-BE49-F238E27FC236}">
                <a16:creationId xmlns:a16="http://schemas.microsoft.com/office/drawing/2014/main" id="{8D66B5E5-2E42-C094-F0E3-74C9ACE4EAC7}"/>
              </a:ext>
            </a:extLst>
          </p:cNvPr>
          <p:cNvSpPr>
            <a:spLocks noGrp="1"/>
          </p:cNvSpPr>
          <p:nvPr>
            <p:ph idx="1"/>
          </p:nvPr>
        </p:nvSpPr>
        <p:spPr>
          <a:xfrm>
            <a:off x="629698" y="655450"/>
            <a:ext cx="10724102" cy="5113739"/>
          </a:xfrm>
        </p:spPr>
        <p:txBody>
          <a:bodyPr>
            <a:normAutofit/>
          </a:bodyPr>
          <a:lstStyle/>
          <a:p>
            <a:pPr marL="0" indent="0">
              <a:lnSpc>
                <a:spcPts val="3200"/>
              </a:lnSpc>
              <a:spcBef>
                <a:spcPts val="0"/>
              </a:spcBef>
              <a:buNone/>
            </a:pPr>
            <a:r>
              <a:rPr lang="en-US" altLang="ja-JP" sz="2400" b="1" dirty="0">
                <a:latin typeface="+mn-ea"/>
                <a:ea typeface="+mn-ea"/>
              </a:rPr>
              <a:t>Recoil mass measurement for Higgs-</a:t>
            </a:r>
            <a:r>
              <a:rPr lang="en-US" altLang="ja-JP" sz="2400" b="1" dirty="0" err="1">
                <a:latin typeface="+mn-ea"/>
                <a:ea typeface="+mn-ea"/>
              </a:rPr>
              <a:t>strahlung</a:t>
            </a:r>
            <a:r>
              <a:rPr lang="en-US" altLang="ja-JP" sz="2400" b="1" dirty="0">
                <a:latin typeface="+mn-ea"/>
                <a:ea typeface="+mn-ea"/>
              </a:rPr>
              <a:t> required momentum resolution of 2×10</a:t>
            </a:r>
            <a:r>
              <a:rPr lang="en-US" altLang="ja-JP" sz="2400" b="1" baseline="30000" dirty="0">
                <a:latin typeface="+mn-ea"/>
                <a:ea typeface="+mn-ea"/>
              </a:rPr>
              <a:t>-5  </a:t>
            </a:r>
            <a:r>
              <a:rPr lang="en-US" altLang="ja-JP" sz="2400" b="1" dirty="0">
                <a:latin typeface="+mn-ea"/>
                <a:ea typeface="+mn-ea"/>
              </a:rPr>
              <a:t>/GeV  (VTX + SIT + TPC + SET)</a:t>
            </a:r>
            <a:endParaRPr lang="ja-JP" altLang="en-US" sz="2400" b="1" dirty="0">
              <a:latin typeface="+mn-ea"/>
              <a:ea typeface="+mn-ea"/>
            </a:endParaRPr>
          </a:p>
        </p:txBody>
      </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7BF5339A-CF34-6B84-DAE8-2228B5488ABA}"/>
                  </a:ext>
                </a:extLst>
              </p:cNvPr>
              <p:cNvSpPr txBox="1"/>
              <p:nvPr/>
            </p:nvSpPr>
            <p:spPr>
              <a:xfrm>
                <a:off x="7018251" y="2808146"/>
                <a:ext cx="4994019" cy="693075"/>
              </a:xfrm>
              <a:prstGeom prst="rect">
                <a:avLst/>
              </a:prstGeom>
              <a:solidFill>
                <a:schemeClr val="accent4"/>
              </a:solidFill>
            </p:spPr>
            <p:txBody>
              <a:bodyPr wrap="square" rtlCol="0">
                <a:spAutoFit/>
              </a:bodyPr>
              <a:lstStyle/>
              <a:p>
                <a:r>
                  <a:rPr lang="en-US" altLang="ja-JP" b="1" dirty="0">
                    <a:latin typeface="Cambria Math" panose="02040503050406030204" pitchFamily="18" charset="0"/>
                  </a:rPr>
                  <a:t>Momentum resolution at 3.5 T </a:t>
                </a:r>
                <a:r>
                  <a:rPr lang="en-US" altLang="ja-JP" b="1" dirty="0">
                    <a:solidFill>
                      <a:srgbClr val="C00000"/>
                    </a:solidFill>
                    <a:latin typeface="Cambria Math" panose="02040503050406030204" pitchFamily="18" charset="0"/>
                  </a:rPr>
                  <a:t>for TPC only</a:t>
                </a:r>
              </a:p>
              <a:p>
                <a:pPr algn="ctr"/>
                <a:r>
                  <a:rPr lang="ja-JP" altLang="en-US" b="1" i="1" dirty="0">
                    <a:latin typeface="Cambria Math" panose="02040503050406030204" pitchFamily="18" charset="0"/>
                  </a:rPr>
                  <a:t>　</a:t>
                </a:r>
                <a14:m>
                  <m:oMath xmlns:m="http://schemas.openxmlformats.org/officeDocument/2006/math">
                    <m:sSub>
                      <m:sSubPr>
                        <m:ctrlPr>
                          <a:rPr lang="en-US" altLang="ja-JP" b="1" i="1" smtClean="0">
                            <a:latin typeface="Cambria Math" panose="02040503050406030204" pitchFamily="18" charset="0"/>
                            <a:ea typeface="Cambria Math" panose="02040503050406030204" pitchFamily="18" charset="0"/>
                          </a:rPr>
                        </m:ctrlPr>
                      </m:sSubPr>
                      <m:e>
                        <m:r>
                          <a:rPr lang="ja-JP" altLang="en-US" b="1" i="1" smtClean="0">
                            <a:latin typeface="Cambria Math" panose="02040503050406030204" pitchFamily="18" charset="0"/>
                            <a:ea typeface="Cambria Math" panose="02040503050406030204" pitchFamily="18" charset="0"/>
                          </a:rPr>
                          <m:t>𝝈</m:t>
                        </m:r>
                      </m:e>
                      <m:sub>
                        <m:r>
                          <a:rPr lang="en-US" altLang="ja-JP" b="1" i="1" smtClean="0">
                            <a:latin typeface="Cambria Math" panose="02040503050406030204" pitchFamily="18" charset="0"/>
                            <a:ea typeface="Cambria Math" panose="02040503050406030204" pitchFamily="18" charset="0"/>
                          </a:rPr>
                          <m:t>(</m:t>
                        </m:r>
                        <m:r>
                          <a:rPr lang="en-US" altLang="ja-JP" b="1" i="1" smtClean="0">
                            <a:latin typeface="Cambria Math" panose="02040503050406030204" pitchFamily="18" charset="0"/>
                            <a:ea typeface="Cambria Math" panose="02040503050406030204" pitchFamily="18" charset="0"/>
                          </a:rPr>
                          <m:t>𝟏</m:t>
                        </m:r>
                        <m:r>
                          <a:rPr lang="en-US" altLang="ja-JP" b="1" i="1" smtClean="0">
                            <a:latin typeface="Cambria Math" panose="02040503050406030204" pitchFamily="18" charset="0"/>
                            <a:ea typeface="Cambria Math" panose="02040503050406030204" pitchFamily="18" charset="0"/>
                          </a:rPr>
                          <m:t>/</m:t>
                        </m:r>
                        <m:sSub>
                          <m:sSubPr>
                            <m:ctrlPr>
                              <a:rPr lang="en-US" altLang="ja-JP" b="1" i="1" smtClean="0">
                                <a:latin typeface="Cambria Math" panose="02040503050406030204" pitchFamily="18" charset="0"/>
                                <a:ea typeface="Cambria Math" panose="02040503050406030204" pitchFamily="18" charset="0"/>
                              </a:rPr>
                            </m:ctrlPr>
                          </m:sSubPr>
                          <m:e>
                            <m:r>
                              <a:rPr lang="en-US" altLang="ja-JP" b="1" i="1" smtClean="0">
                                <a:latin typeface="Cambria Math" panose="02040503050406030204" pitchFamily="18" charset="0"/>
                                <a:ea typeface="Cambria Math" panose="02040503050406030204" pitchFamily="18" charset="0"/>
                              </a:rPr>
                              <m:t>𝑷</m:t>
                            </m:r>
                          </m:e>
                          <m:sub>
                            <m:r>
                              <a:rPr lang="en-US" altLang="ja-JP" b="1" i="1" smtClean="0">
                                <a:latin typeface="Cambria Math" panose="02040503050406030204" pitchFamily="18" charset="0"/>
                                <a:ea typeface="Cambria Math" panose="02040503050406030204" pitchFamily="18" charset="0"/>
                              </a:rPr>
                              <m:t>𝒕</m:t>
                            </m:r>
                          </m:sub>
                        </m:sSub>
                        <m:r>
                          <a:rPr lang="en-US" altLang="ja-JP" b="1" i="1" smtClean="0">
                            <a:latin typeface="Cambria Math" panose="02040503050406030204" pitchFamily="18" charset="0"/>
                            <a:ea typeface="Cambria Math" panose="02040503050406030204" pitchFamily="18" charset="0"/>
                          </a:rPr>
                          <m:t>)</m:t>
                        </m:r>
                      </m:sub>
                    </m:sSub>
                    <m:r>
                      <a:rPr lang="en-US" altLang="ja-JP" b="1" i="1">
                        <a:latin typeface="Cambria Math" panose="02040503050406030204" pitchFamily="18" charset="0"/>
                        <a:ea typeface="Cambria Math" panose="02040503050406030204" pitchFamily="18" charset="0"/>
                      </a:rPr>
                      <m:t>≅</m:t>
                    </m:r>
                    <m:r>
                      <a:rPr lang="en-US" altLang="ja-JP" b="1" i="1" smtClean="0">
                        <a:latin typeface="Cambria Math" panose="02040503050406030204" pitchFamily="18" charset="0"/>
                        <a:ea typeface="Cambria Math" panose="02040503050406030204" pitchFamily="18" charset="0"/>
                      </a:rPr>
                      <m:t>𝟏</m:t>
                    </m:r>
                    <m:r>
                      <a:rPr lang="en-US" altLang="ja-JP" b="1" i="1">
                        <a:latin typeface="Cambria Math" panose="02040503050406030204" pitchFamily="18" charset="0"/>
                        <a:ea typeface="Cambria Math" panose="02040503050406030204" pitchFamily="18" charset="0"/>
                      </a:rPr>
                      <m:t>×</m:t>
                    </m:r>
                    <m:sSup>
                      <m:sSupPr>
                        <m:ctrlPr>
                          <a:rPr lang="en-US" altLang="ja-JP" b="1" i="1">
                            <a:latin typeface="Cambria Math" panose="02040503050406030204" pitchFamily="18" charset="0"/>
                            <a:ea typeface="Cambria Math" panose="02040503050406030204" pitchFamily="18" charset="0"/>
                          </a:rPr>
                        </m:ctrlPr>
                      </m:sSupPr>
                      <m:e>
                        <m:r>
                          <a:rPr lang="en-US" altLang="ja-JP" b="1" i="1">
                            <a:latin typeface="Cambria Math" panose="02040503050406030204" pitchFamily="18" charset="0"/>
                            <a:ea typeface="Cambria Math" panose="02040503050406030204" pitchFamily="18" charset="0"/>
                          </a:rPr>
                          <m:t>𝟏𝟎</m:t>
                        </m:r>
                      </m:e>
                      <m:sup>
                        <m:r>
                          <a:rPr lang="en-US" altLang="ja-JP" b="1" i="1">
                            <a:latin typeface="Cambria Math" panose="02040503050406030204" pitchFamily="18" charset="0"/>
                            <a:ea typeface="Cambria Math" panose="02040503050406030204" pitchFamily="18" charset="0"/>
                          </a:rPr>
                          <m:t>−</m:t>
                        </m:r>
                        <m:r>
                          <a:rPr lang="en-US" altLang="ja-JP" b="1" i="1">
                            <a:latin typeface="Cambria Math" panose="02040503050406030204" pitchFamily="18" charset="0"/>
                            <a:ea typeface="Cambria Math" panose="02040503050406030204" pitchFamily="18" charset="0"/>
                          </a:rPr>
                          <m:t>𝟒</m:t>
                        </m:r>
                      </m:sup>
                    </m:sSup>
                    <m:r>
                      <a:rPr lang="en-US" altLang="ja-JP" b="1" i="1" smtClean="0">
                        <a:latin typeface="Cambria Math" panose="02040503050406030204" pitchFamily="18" charset="0"/>
                        <a:ea typeface="Cambria Math" panose="02040503050406030204" pitchFamily="18" charset="0"/>
                      </a:rPr>
                      <m:t> </m:t>
                    </m:r>
                    <m:r>
                      <a:rPr lang="en-US" altLang="ja-JP" b="1" i="1">
                        <a:latin typeface="Cambria Math" panose="02040503050406030204" pitchFamily="18" charset="0"/>
                        <a:ea typeface="Cambria Math" panose="02040503050406030204" pitchFamily="18" charset="0"/>
                      </a:rPr>
                      <m:t>/</m:t>
                    </m:r>
                    <m:r>
                      <a:rPr lang="en-US" altLang="ja-JP" b="1" i="1">
                        <a:latin typeface="Cambria Math" panose="02040503050406030204" pitchFamily="18" charset="0"/>
                        <a:ea typeface="Cambria Math" panose="02040503050406030204" pitchFamily="18" charset="0"/>
                      </a:rPr>
                      <m:t>𝑮𝒆𝑽</m:t>
                    </m:r>
                    <m:r>
                      <a:rPr lang="en-US" altLang="ja-JP" b="1" i="1">
                        <a:latin typeface="Cambria Math" panose="02040503050406030204" pitchFamily="18" charset="0"/>
                        <a:ea typeface="Cambria Math" panose="02040503050406030204" pitchFamily="18" charset="0"/>
                      </a:rPr>
                      <m:t>/</m:t>
                    </m:r>
                    <m:r>
                      <a:rPr lang="en-US" altLang="ja-JP" b="1" i="1">
                        <a:latin typeface="Cambria Math" panose="02040503050406030204" pitchFamily="18" charset="0"/>
                        <a:ea typeface="Cambria Math" panose="02040503050406030204" pitchFamily="18" charset="0"/>
                      </a:rPr>
                      <m:t>𝒄</m:t>
                    </m:r>
                  </m:oMath>
                </a14:m>
                <a:endParaRPr lang="en-US" altLang="ja-JP" b="1" dirty="0">
                  <a:latin typeface="+mn-ea"/>
                </a:endParaRPr>
              </a:p>
            </p:txBody>
          </p:sp>
        </mc:Choice>
        <mc:Fallback xmlns="">
          <p:sp>
            <p:nvSpPr>
              <p:cNvPr id="12" name="テキスト ボックス 11">
                <a:extLst>
                  <a:ext uri="{FF2B5EF4-FFF2-40B4-BE49-F238E27FC236}">
                    <a16:creationId xmlns:a16="http://schemas.microsoft.com/office/drawing/2014/main" id="{7BF5339A-CF34-6B84-DAE8-2228B5488ABA}"/>
                  </a:ext>
                </a:extLst>
              </p:cNvPr>
              <p:cNvSpPr txBox="1">
                <a:spLocks noRot="1" noChangeAspect="1" noMove="1" noResize="1" noEditPoints="1" noAdjustHandles="1" noChangeArrowheads="1" noChangeShapeType="1" noTextEdit="1"/>
              </p:cNvSpPr>
              <p:nvPr/>
            </p:nvSpPr>
            <p:spPr>
              <a:xfrm>
                <a:off x="7018251" y="2808146"/>
                <a:ext cx="4994019" cy="693075"/>
              </a:xfrm>
              <a:prstGeom prst="rect">
                <a:avLst/>
              </a:prstGeom>
              <a:blipFill>
                <a:blip r:embed="rId3"/>
                <a:stretch>
                  <a:fillRect l="-976" t="-6195" b="-3540"/>
                </a:stretch>
              </a:blipFill>
            </p:spPr>
            <p:txBody>
              <a:bodyPr/>
              <a:lstStyle/>
              <a:p>
                <a:r>
                  <a:rPr lang="ja-JP" altLang="en-US">
                    <a:noFill/>
                  </a:rPr>
                  <a:t> </a:t>
                </a:r>
              </a:p>
            </p:txBody>
          </p:sp>
        </mc:Fallback>
      </mc:AlternateContent>
      <p:sp>
        <p:nvSpPr>
          <p:cNvPr id="2" name="タイトル 1">
            <a:extLst>
              <a:ext uri="{FF2B5EF4-FFF2-40B4-BE49-F238E27FC236}">
                <a16:creationId xmlns:a16="http://schemas.microsoft.com/office/drawing/2014/main" id="{1943C24D-E187-7BFA-6146-AE783765370E}"/>
              </a:ext>
            </a:extLst>
          </p:cNvPr>
          <p:cNvSpPr>
            <a:spLocks noGrp="1"/>
          </p:cNvSpPr>
          <p:nvPr>
            <p:ph type="title"/>
          </p:nvPr>
        </p:nvSpPr>
        <p:spPr>
          <a:xfrm>
            <a:off x="838200" y="38038"/>
            <a:ext cx="10515600" cy="562873"/>
          </a:xfrm>
        </p:spPr>
        <p:txBody>
          <a:bodyPr>
            <a:normAutofit fontScale="90000"/>
          </a:bodyPr>
          <a:lstStyle/>
          <a:p>
            <a:r>
              <a:rPr kumimoji="1" lang="en-US" altLang="ja-JP" dirty="0"/>
              <a:t>2.</a:t>
            </a:r>
            <a:r>
              <a:rPr lang="ja-JP" altLang="en-US" dirty="0"/>
              <a:t> </a:t>
            </a:r>
            <a:r>
              <a:rPr lang="en-US" altLang="ja-JP" dirty="0"/>
              <a:t>R</a:t>
            </a:r>
            <a:r>
              <a:rPr kumimoji="1" lang="en-US" altLang="ja-JP" dirty="0"/>
              <a:t>equired performance for ILD-TPC</a:t>
            </a:r>
            <a:endParaRPr kumimoji="1" lang="ja-JP" altLang="en-US" dirty="0"/>
          </a:p>
        </p:txBody>
      </p:sp>
      <p:sp>
        <p:nvSpPr>
          <p:cNvPr id="4" name="スライド番号プレースホルダー 3">
            <a:extLst>
              <a:ext uri="{FF2B5EF4-FFF2-40B4-BE49-F238E27FC236}">
                <a16:creationId xmlns:a16="http://schemas.microsoft.com/office/drawing/2014/main" id="{3B471948-8C7F-B07F-E3DE-8C7A6CA297B5}"/>
              </a:ext>
            </a:extLst>
          </p:cNvPr>
          <p:cNvSpPr>
            <a:spLocks noGrp="1"/>
          </p:cNvSpPr>
          <p:nvPr>
            <p:ph type="sldNum" sz="quarter" idx="12"/>
          </p:nvPr>
        </p:nvSpPr>
        <p:spPr/>
        <p:txBody>
          <a:bodyPr/>
          <a:lstStyle/>
          <a:p>
            <a:fld id="{B8AA6F3D-1B83-4EE2-9876-CD45B9B52FB4}" type="slidenum">
              <a:rPr lang="ja-JP" altLang="en-US" smtClean="0"/>
              <a:pPr/>
              <a:t>3</a:t>
            </a:fld>
            <a:endParaRPr lang="ja-JP" altLang="en-US" dirty="0"/>
          </a:p>
        </p:txBody>
      </p:sp>
      <p:sp>
        <p:nvSpPr>
          <p:cNvPr id="8" name="テキスト ボックス 7">
            <a:extLst>
              <a:ext uri="{FF2B5EF4-FFF2-40B4-BE49-F238E27FC236}">
                <a16:creationId xmlns:a16="http://schemas.microsoft.com/office/drawing/2014/main" id="{7BFF97FD-B0D5-7C70-4ECA-5E31BCCA07AE}"/>
              </a:ext>
            </a:extLst>
          </p:cNvPr>
          <p:cNvSpPr txBox="1"/>
          <p:nvPr/>
        </p:nvSpPr>
        <p:spPr>
          <a:xfrm>
            <a:off x="3655757" y="2614152"/>
            <a:ext cx="1499767" cy="369332"/>
          </a:xfrm>
          <a:prstGeom prst="rect">
            <a:avLst/>
          </a:prstGeom>
          <a:noFill/>
        </p:spPr>
        <p:txBody>
          <a:bodyPr wrap="square" rtlCol="0">
            <a:spAutoFit/>
          </a:bodyPr>
          <a:lstStyle/>
          <a:p>
            <a:r>
              <a:rPr kumimoji="1" lang="ja-JP" altLang="en-US" dirty="0"/>
              <a:t>▼ </a:t>
            </a:r>
            <a:r>
              <a:rPr lang="en-US" altLang="ja-JP" dirty="0"/>
              <a:t>ILD-TPC</a:t>
            </a:r>
          </a:p>
        </p:txBody>
      </p:sp>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45E8C377-DD13-0BBD-5229-6B73DEE50FD5}"/>
                  </a:ext>
                </a:extLst>
              </p:cNvPr>
              <p:cNvSpPr txBox="1"/>
              <p:nvPr/>
            </p:nvSpPr>
            <p:spPr>
              <a:xfrm>
                <a:off x="7018251" y="3678002"/>
                <a:ext cx="5026596" cy="671209"/>
              </a:xfrm>
              <a:prstGeom prst="rect">
                <a:avLst/>
              </a:prstGeom>
              <a:solidFill>
                <a:schemeClr val="accent4"/>
              </a:solidFill>
            </p:spPr>
            <p:txBody>
              <a:bodyPr wrap="square" rtlCol="0">
                <a:spAutoFit/>
              </a:bodyPr>
              <a:lstStyle/>
              <a:p>
                <a:r>
                  <a:rPr lang="en-US" altLang="ja-JP" b="1" dirty="0">
                    <a:latin typeface="Cambria Math" panose="02040503050406030204" pitchFamily="18" charset="0"/>
                  </a:rPr>
                  <a:t>Point resolution </a:t>
                </a:r>
                <a:r>
                  <a:rPr lang="ja-JP" altLang="en-US" b="1" dirty="0">
                    <a:latin typeface="Cambria Math" panose="02040503050406030204" pitchFamily="18" charset="0"/>
                  </a:rPr>
                  <a:t>    </a:t>
                </a:r>
                <a:endParaRPr lang="en-US" altLang="ja-JP" b="1" dirty="0">
                  <a:latin typeface="Cambria Math" panose="02040503050406030204" pitchFamily="18" charset="0"/>
                </a:endParaRPr>
              </a:p>
              <a:p>
                <a:pPr/>
                <a14:m>
                  <m:oMathPara xmlns:m="http://schemas.openxmlformats.org/officeDocument/2006/math">
                    <m:oMathParaPr>
                      <m:jc m:val="center"/>
                    </m:oMathParaPr>
                    <m:oMath xmlns:m="http://schemas.openxmlformats.org/officeDocument/2006/math">
                      <m:sSub>
                        <m:sSubPr>
                          <m:ctrlPr>
                            <a:rPr lang="en-US" altLang="ja-JP" b="1" i="1">
                              <a:latin typeface="Cambria Math" panose="02040503050406030204" pitchFamily="18" charset="0"/>
                            </a:rPr>
                          </m:ctrlPr>
                        </m:sSubPr>
                        <m:e>
                          <m:r>
                            <a:rPr lang="ja-JP" altLang="en-US" b="1" i="1">
                              <a:latin typeface="Cambria Math" panose="02040503050406030204" pitchFamily="18" charset="0"/>
                            </a:rPr>
                            <m:t>𝝈</m:t>
                          </m:r>
                        </m:e>
                        <m:sub>
                          <m:r>
                            <a:rPr lang="en-US" altLang="ja-JP" b="1" i="1">
                              <a:latin typeface="Cambria Math" panose="02040503050406030204" pitchFamily="18" charset="0"/>
                            </a:rPr>
                            <m:t>𝒑𝒐𝒊𝒏𝒕</m:t>
                          </m:r>
                          <m:r>
                            <a:rPr lang="en-US" altLang="ja-JP" b="1" i="1">
                              <a:latin typeface="Cambria Math" panose="02040503050406030204" pitchFamily="18" charset="0"/>
                            </a:rPr>
                            <m:t> </m:t>
                          </m:r>
                        </m:sub>
                      </m:sSub>
                      <m:r>
                        <a:rPr lang="en-US" altLang="ja-JP" b="1" i="1">
                          <a:latin typeface="Cambria Math" panose="02040503050406030204" pitchFamily="18" charset="0"/>
                        </a:rPr>
                        <m:t>𝒊𝒏</m:t>
                      </m:r>
                      <m:r>
                        <a:rPr lang="en-US" altLang="ja-JP" b="1" i="1" smtClean="0">
                          <a:latin typeface="Cambria Math" panose="02040503050406030204" pitchFamily="18" charset="0"/>
                        </a:rPr>
                        <m:t> </m:t>
                      </m:r>
                      <m:r>
                        <a:rPr lang="en-US" altLang="ja-JP" b="1" i="1">
                          <a:latin typeface="Cambria Math" panose="02040503050406030204" pitchFamily="18" charset="0"/>
                        </a:rPr>
                        <m:t>𝒓</m:t>
                      </m:r>
                      <m:r>
                        <a:rPr lang="ja-JP" altLang="en-US" b="1" i="1">
                          <a:latin typeface="Cambria Math" panose="02040503050406030204" pitchFamily="18" charset="0"/>
                        </a:rPr>
                        <m:t>𝝋</m:t>
                      </m:r>
                      <m:r>
                        <a:rPr lang="en-US" altLang="ja-JP" b="1" i="1">
                          <a:latin typeface="Cambria Math" panose="02040503050406030204" pitchFamily="18" charset="0"/>
                          <a:ea typeface="Cambria Math" panose="02040503050406030204" pitchFamily="18" charset="0"/>
                        </a:rPr>
                        <m:t>&lt;</m:t>
                      </m:r>
                      <m:r>
                        <a:rPr lang="en-US" altLang="ja-JP" b="1" i="1">
                          <a:latin typeface="Cambria Math" panose="02040503050406030204" pitchFamily="18" charset="0"/>
                        </a:rPr>
                        <m:t>𝟔𝟎</m:t>
                      </m:r>
                      <m:r>
                        <a:rPr lang="en-US" altLang="ja-JP" b="1" i="1" smtClean="0">
                          <a:latin typeface="Cambria Math" panose="02040503050406030204" pitchFamily="18" charset="0"/>
                        </a:rPr>
                        <m:t>~</m:t>
                      </m:r>
                      <m:r>
                        <a:rPr lang="en-US" altLang="ja-JP" b="1" i="1">
                          <a:latin typeface="Cambria Math" panose="02040503050406030204" pitchFamily="18" charset="0"/>
                          <a:ea typeface="Cambria Math" panose="02040503050406030204" pitchFamily="18" charset="0"/>
                        </a:rPr>
                        <m:t>𝟏𝟎𝟎</m:t>
                      </m:r>
                      <m:r>
                        <a:rPr lang="en-US" altLang="ja-JP" b="1" i="1" smtClean="0">
                          <a:latin typeface="Cambria Math" panose="02040503050406030204" pitchFamily="18" charset="0"/>
                          <a:ea typeface="Cambria Math" panose="02040503050406030204" pitchFamily="18" charset="0"/>
                        </a:rPr>
                        <m:t> </m:t>
                      </m:r>
                      <m:r>
                        <a:rPr lang="ja-JP" altLang="en-US" b="1" i="1" smtClean="0">
                          <a:latin typeface="Cambria Math" panose="02040503050406030204" pitchFamily="18" charset="0"/>
                          <a:ea typeface="Cambria Math" panose="02040503050406030204" pitchFamily="18" charset="0"/>
                        </a:rPr>
                        <m:t>𝝁</m:t>
                      </m:r>
                      <m:r>
                        <a:rPr lang="en-US" altLang="ja-JP" b="1" i="1">
                          <a:latin typeface="Cambria Math" panose="02040503050406030204" pitchFamily="18" charset="0"/>
                          <a:ea typeface="Cambria Math" panose="02040503050406030204" pitchFamily="18" charset="0"/>
                        </a:rPr>
                        <m:t>𝒎</m:t>
                      </m:r>
                      <m:r>
                        <a:rPr lang="en-US" altLang="ja-JP" b="1" i="1" smtClean="0">
                          <a:latin typeface="Cambria Math" panose="02040503050406030204" pitchFamily="18" charset="0"/>
                          <a:ea typeface="Cambria Math" panose="02040503050406030204" pitchFamily="18" charset="0"/>
                        </a:rPr>
                        <m:t> </m:t>
                      </m:r>
                      <m:r>
                        <a:rPr lang="en-US" altLang="ja-JP" b="1" i="1">
                          <a:latin typeface="Cambria Math" panose="02040503050406030204" pitchFamily="18" charset="0"/>
                          <a:ea typeface="Cambria Math" panose="02040503050406030204" pitchFamily="18" charset="0"/>
                        </a:rPr>
                        <m:t>(</m:t>
                      </m:r>
                      <m:r>
                        <a:rPr lang="en-US" altLang="ja-JP" b="1" i="1">
                          <a:latin typeface="Cambria Math" panose="02040503050406030204" pitchFamily="18" charset="0"/>
                          <a:ea typeface="Cambria Math" panose="02040503050406030204" pitchFamily="18" charset="0"/>
                        </a:rPr>
                        <m:t>𝟎</m:t>
                      </m:r>
                      <m:r>
                        <a:rPr lang="en-US" altLang="ja-JP" b="1" i="1">
                          <a:latin typeface="Cambria Math" panose="02040503050406030204" pitchFamily="18" charset="0"/>
                          <a:ea typeface="Cambria Math" panose="02040503050406030204" pitchFamily="18" charset="0"/>
                        </a:rPr>
                        <m:t>−</m:t>
                      </m:r>
                      <m:r>
                        <a:rPr lang="en-US" altLang="ja-JP" b="1" i="1" smtClean="0">
                          <a:latin typeface="Cambria Math" panose="02040503050406030204" pitchFamily="18" charset="0"/>
                          <a:ea typeface="Cambria Math" panose="02040503050406030204" pitchFamily="18" charset="0"/>
                        </a:rPr>
                        <m:t>𝟐</m:t>
                      </m:r>
                      <m:r>
                        <a:rPr lang="en-US" altLang="ja-JP" b="1" i="1" smtClean="0">
                          <a:latin typeface="Cambria Math" panose="02040503050406030204" pitchFamily="18" charset="0"/>
                          <a:ea typeface="Cambria Math" panose="02040503050406030204" pitchFamily="18" charset="0"/>
                        </a:rPr>
                        <m:t>.</m:t>
                      </m:r>
                      <m:r>
                        <a:rPr lang="en-US" altLang="ja-JP" b="1" i="1" smtClean="0">
                          <a:latin typeface="Cambria Math" panose="02040503050406030204" pitchFamily="18" charset="0"/>
                          <a:ea typeface="Cambria Math" panose="02040503050406030204" pitchFamily="18" charset="0"/>
                        </a:rPr>
                        <m:t>𝟐</m:t>
                      </m:r>
                      <m:r>
                        <a:rPr lang="en-US" altLang="ja-JP" b="1" i="1" smtClean="0">
                          <a:latin typeface="Cambria Math" panose="02040503050406030204" pitchFamily="18" charset="0"/>
                          <a:ea typeface="Cambria Math" panose="02040503050406030204" pitchFamily="18" charset="0"/>
                        </a:rPr>
                        <m:t> </m:t>
                      </m:r>
                      <m:r>
                        <a:rPr lang="en-US" altLang="ja-JP" b="1" i="1" smtClean="0">
                          <a:latin typeface="Cambria Math" panose="02040503050406030204" pitchFamily="18" charset="0"/>
                          <a:ea typeface="Cambria Math" panose="02040503050406030204" pitchFamily="18" charset="0"/>
                        </a:rPr>
                        <m:t>𝒎</m:t>
                      </m:r>
                      <m:r>
                        <a:rPr lang="en-US" altLang="ja-JP" b="1" i="1" smtClean="0">
                          <a:latin typeface="Cambria Math" panose="02040503050406030204" pitchFamily="18" charset="0"/>
                          <a:ea typeface="Cambria Math" panose="02040503050406030204" pitchFamily="18" charset="0"/>
                        </a:rPr>
                        <m:t> </m:t>
                      </m:r>
                      <m:r>
                        <a:rPr lang="en-US" altLang="ja-JP" b="1" i="1" smtClean="0">
                          <a:latin typeface="Cambria Math" panose="02040503050406030204" pitchFamily="18" charset="0"/>
                          <a:ea typeface="Cambria Math" panose="02040503050406030204" pitchFamily="18" charset="0"/>
                        </a:rPr>
                        <m:t>𝒅𝒓𝒊𝒇𝒕</m:t>
                      </m:r>
                      <m:r>
                        <a:rPr lang="en-US" altLang="ja-JP" b="1" i="1" smtClean="0">
                          <a:latin typeface="Cambria Math" panose="02040503050406030204" pitchFamily="18" charset="0"/>
                          <a:ea typeface="Cambria Math" panose="02040503050406030204" pitchFamily="18" charset="0"/>
                        </a:rPr>
                        <m:t>)</m:t>
                      </m:r>
                    </m:oMath>
                  </m:oMathPara>
                </a14:m>
                <a:endParaRPr lang="en-US" altLang="ja-JP" b="1" dirty="0">
                  <a:latin typeface="+mn-ea"/>
                </a:endParaRPr>
              </a:p>
            </p:txBody>
          </p:sp>
        </mc:Choice>
        <mc:Fallback xmlns="">
          <p:sp>
            <p:nvSpPr>
              <p:cNvPr id="16" name="テキスト ボックス 15">
                <a:extLst>
                  <a:ext uri="{FF2B5EF4-FFF2-40B4-BE49-F238E27FC236}">
                    <a16:creationId xmlns:a16="http://schemas.microsoft.com/office/drawing/2014/main" id="{45E8C377-DD13-0BBD-5229-6B73DEE50FD5}"/>
                  </a:ext>
                </a:extLst>
              </p:cNvPr>
              <p:cNvSpPr txBox="1">
                <a:spLocks noRot="1" noChangeAspect="1" noMove="1" noResize="1" noEditPoints="1" noAdjustHandles="1" noChangeArrowheads="1" noChangeShapeType="1" noTextEdit="1"/>
              </p:cNvSpPr>
              <p:nvPr/>
            </p:nvSpPr>
            <p:spPr>
              <a:xfrm>
                <a:off x="7018251" y="3678002"/>
                <a:ext cx="5026596" cy="671209"/>
              </a:xfrm>
              <a:prstGeom prst="rect">
                <a:avLst/>
              </a:prstGeom>
              <a:blipFill>
                <a:blip r:embed="rId4"/>
                <a:stretch>
                  <a:fillRect l="-970" t="-5455" b="-454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394C7262-CAC2-6F87-5A62-CF752871A6B7}"/>
                  </a:ext>
                </a:extLst>
              </p:cNvPr>
              <p:cNvSpPr txBox="1"/>
              <p:nvPr/>
            </p:nvSpPr>
            <p:spPr>
              <a:xfrm>
                <a:off x="838200" y="6210384"/>
                <a:ext cx="10666228" cy="461665"/>
              </a:xfrm>
              <a:prstGeom prst="rect">
                <a:avLst/>
              </a:prstGeom>
              <a:noFill/>
              <a:ln w="3810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altLang="ja-JP" sz="2400" b="1" dirty="0">
                    <a:solidFill>
                      <a:schemeClr val="tx1"/>
                    </a:solidFill>
                    <a:latin typeface="Cambria Math" panose="02040503050406030204" pitchFamily="18" charset="0"/>
                  </a:rPr>
                  <a:t>		Required sagitta resolution              </a:t>
                </a:r>
                <a14:m>
                  <m:oMath xmlns:m="http://schemas.openxmlformats.org/officeDocument/2006/math">
                    <m:r>
                      <a:rPr lang="en-US" altLang="ja-JP" sz="2400" b="1" dirty="0">
                        <a:solidFill>
                          <a:schemeClr val="tx1"/>
                        </a:solidFill>
                        <a:latin typeface="Cambria Math" panose="02040503050406030204" pitchFamily="18" charset="0"/>
                        <a:ea typeface="Cambria Math" panose="02040503050406030204" pitchFamily="18" charset="0"/>
                      </a:rPr>
                      <m:t>	</m:t>
                    </m:r>
                    <m:r>
                      <a:rPr lang="en-US" altLang="ja-JP" sz="2400" b="1" i="0" dirty="0" smtClean="0">
                        <a:solidFill>
                          <a:schemeClr val="tx1"/>
                        </a:solidFill>
                        <a:latin typeface="Cambria Math" panose="02040503050406030204" pitchFamily="18" charset="0"/>
                        <a:ea typeface="Cambria Math" panose="02040503050406030204" pitchFamily="18" charset="0"/>
                      </a:rPr>
                      <m:t> </m:t>
                    </m:r>
                    <m:sSub>
                      <m:sSubPr>
                        <m:ctrlPr>
                          <a:rPr lang="en-US" altLang="ja-JP" sz="2400" b="1" i="1" dirty="0" smtClean="0">
                            <a:solidFill>
                              <a:schemeClr val="tx1"/>
                            </a:solidFill>
                            <a:latin typeface="Cambria Math" panose="02040503050406030204" pitchFamily="18" charset="0"/>
                            <a:ea typeface="Cambria Math" panose="02040503050406030204" pitchFamily="18" charset="0"/>
                          </a:rPr>
                        </m:ctrlPr>
                      </m:sSubPr>
                      <m:e>
                        <m:r>
                          <a:rPr lang="ja-JP" altLang="en-US" sz="2400" b="1" i="1" dirty="0" smtClean="0">
                            <a:solidFill>
                              <a:schemeClr val="tx1"/>
                            </a:solidFill>
                            <a:latin typeface="Cambria Math" panose="02040503050406030204" pitchFamily="18" charset="0"/>
                            <a:ea typeface="Cambria Math" panose="02040503050406030204" pitchFamily="18" charset="0"/>
                          </a:rPr>
                          <m:t>𝝈</m:t>
                        </m:r>
                      </m:e>
                      <m:sub>
                        <m:r>
                          <a:rPr lang="en-US" altLang="ja-JP" sz="2400" b="1" i="1" dirty="0" smtClean="0">
                            <a:solidFill>
                              <a:schemeClr val="tx1"/>
                            </a:solidFill>
                            <a:latin typeface="Cambria Math" panose="02040503050406030204" pitchFamily="18" charset="0"/>
                            <a:ea typeface="Cambria Math" panose="02040503050406030204" pitchFamily="18" charset="0"/>
                          </a:rPr>
                          <m:t>𝒙</m:t>
                        </m:r>
                      </m:sub>
                    </m:sSub>
                    <m:r>
                      <a:rPr lang="en-US" altLang="ja-JP" sz="2400" b="1" i="1" dirty="0" smtClean="0">
                        <a:solidFill>
                          <a:schemeClr val="tx1"/>
                        </a:solidFill>
                        <a:latin typeface="Cambria Math" panose="02040503050406030204" pitchFamily="18" charset="0"/>
                        <a:ea typeface="Cambria Math" panose="02040503050406030204" pitchFamily="18" charset="0"/>
                      </a:rPr>
                      <m:t> </m:t>
                    </m:r>
                    <m:r>
                      <a:rPr lang="ja-JP" altLang="en-US" sz="2400" b="1" i="1">
                        <a:solidFill>
                          <a:schemeClr val="tx1"/>
                        </a:solidFill>
                        <a:latin typeface="Cambria Math" panose="02040503050406030204" pitchFamily="18" charset="0"/>
                        <a:ea typeface="Cambria Math" panose="02040503050406030204" pitchFamily="18" charset="0"/>
                      </a:rPr>
                      <m:t>≈</m:t>
                    </m:r>
                    <m:r>
                      <a:rPr lang="en-US" altLang="ja-JP" sz="2400" b="1" i="1" smtClean="0">
                        <a:solidFill>
                          <a:schemeClr val="tx1"/>
                        </a:solidFill>
                        <a:latin typeface="Cambria Math" panose="02040503050406030204" pitchFamily="18" charset="0"/>
                        <a:ea typeface="Cambria Math" panose="02040503050406030204" pitchFamily="18" charset="0"/>
                      </a:rPr>
                      <m:t>𝟔</m:t>
                    </m:r>
                    <m:r>
                      <a:rPr lang="en-US" altLang="ja-JP" sz="2400" b="1" i="1" smtClean="0">
                        <a:solidFill>
                          <a:schemeClr val="tx1"/>
                        </a:solidFill>
                        <a:latin typeface="Cambria Math" panose="02040503050406030204" pitchFamily="18" charset="0"/>
                        <a:ea typeface="Cambria Math" panose="02040503050406030204" pitchFamily="18" charset="0"/>
                      </a:rPr>
                      <m:t> </m:t>
                    </m:r>
                    <m:r>
                      <a:rPr lang="ja-JP" altLang="en-US" sz="2400" b="1" i="1" smtClean="0">
                        <a:solidFill>
                          <a:schemeClr val="tx1"/>
                        </a:solidFill>
                        <a:latin typeface="Cambria Math" panose="02040503050406030204" pitchFamily="18" charset="0"/>
                        <a:ea typeface="Cambria Math" panose="02040503050406030204" pitchFamily="18" charset="0"/>
                      </a:rPr>
                      <m:t>𝝁</m:t>
                    </m:r>
                    <m:r>
                      <a:rPr lang="en-US" altLang="ja-JP" sz="2400" b="1" i="1" smtClean="0">
                        <a:solidFill>
                          <a:schemeClr val="tx1"/>
                        </a:solidFill>
                        <a:latin typeface="Cambria Math" panose="02040503050406030204" pitchFamily="18" charset="0"/>
                        <a:ea typeface="Cambria Math" panose="02040503050406030204" pitchFamily="18" charset="0"/>
                      </a:rPr>
                      <m:t>𝒎</m:t>
                    </m:r>
                  </m:oMath>
                </a14:m>
                <a:endParaRPr lang="en-US" altLang="ja-JP" sz="2400" b="1" dirty="0">
                  <a:solidFill>
                    <a:schemeClr val="tx1"/>
                  </a:solidFill>
                  <a:latin typeface="+mn-ea"/>
                </a:endParaRPr>
              </a:p>
            </p:txBody>
          </p:sp>
        </mc:Choice>
        <mc:Fallback xmlns="">
          <p:sp>
            <p:nvSpPr>
              <p:cNvPr id="7" name="テキスト ボックス 6">
                <a:extLst>
                  <a:ext uri="{FF2B5EF4-FFF2-40B4-BE49-F238E27FC236}">
                    <a16:creationId xmlns:a16="http://schemas.microsoft.com/office/drawing/2014/main" id="{394C7262-CAC2-6F87-5A62-CF752871A6B7}"/>
                  </a:ext>
                </a:extLst>
              </p:cNvPr>
              <p:cNvSpPr txBox="1">
                <a:spLocks noRot="1" noChangeAspect="1" noMove="1" noResize="1" noEditPoints="1" noAdjustHandles="1" noChangeArrowheads="1" noChangeShapeType="1" noTextEdit="1"/>
              </p:cNvSpPr>
              <p:nvPr/>
            </p:nvSpPr>
            <p:spPr>
              <a:xfrm>
                <a:off x="838200" y="6210384"/>
                <a:ext cx="10666228" cy="461665"/>
              </a:xfrm>
              <a:prstGeom prst="rect">
                <a:avLst/>
              </a:prstGeom>
              <a:blipFill>
                <a:blip r:embed="rId5"/>
                <a:stretch>
                  <a:fillRect t="-8642" b="-22222"/>
                </a:stretch>
              </a:blipFill>
              <a:ln w="38100" cap="flat" cmpd="sng" algn="ctr">
                <a:solidFill>
                  <a:schemeClr val="accent4"/>
                </a:solidFill>
                <a:prstDash val="solid"/>
                <a:round/>
                <a:headEnd type="none" w="med" len="med"/>
                <a:tailEnd type="none" w="med" len="med"/>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F00DC0F8-BA84-1392-8F20-3E82824562E9}"/>
                  </a:ext>
                </a:extLst>
              </p:cNvPr>
              <p:cNvSpPr txBox="1"/>
              <p:nvPr/>
            </p:nvSpPr>
            <p:spPr>
              <a:xfrm>
                <a:off x="629696" y="5769189"/>
                <a:ext cx="12344623" cy="461665"/>
              </a:xfrm>
              <a:prstGeom prst="rect">
                <a:avLst/>
              </a:prstGeom>
              <a:noFill/>
            </p:spPr>
            <p:txBody>
              <a:bodyPr wrap="square">
                <a:spAutoFit/>
              </a:bodyPr>
              <a:lstStyle/>
              <a:p>
                <a:pPr marL="285750" indent="-285750">
                  <a:buFont typeface="Wingdings" panose="05000000000000000000" pitchFamily="2" charset="2"/>
                  <a:buChar char="n"/>
                </a:pPr>
                <a:r>
                  <a:rPr lang="en-US" altLang="ja-JP" sz="2200" b="1" dirty="0"/>
                  <a:t>ΔrΦ required</a:t>
                </a:r>
                <a:r>
                  <a:rPr lang="ja-JP" altLang="en-US" sz="2200" b="1" dirty="0"/>
                  <a:t> </a:t>
                </a:r>
                <a:r>
                  <a:rPr lang="en-US" altLang="ja-JP" sz="2200" b="1" dirty="0"/>
                  <a:t>sagitta(x) resolution</a:t>
                </a:r>
                <a:r>
                  <a:rPr lang="en-US" altLang="ja-JP" sz="2400" b="1" dirty="0"/>
                  <a:t> </a:t>
                </a:r>
                <a:r>
                  <a:rPr lang="en-US" altLang="ja-JP" sz="1600" b="1" dirty="0"/>
                  <a:t>(</a:t>
                </a:r>
                <a14:m>
                  <m:oMath xmlns:m="http://schemas.openxmlformats.org/officeDocument/2006/math">
                    <m:sSub>
                      <m:sSubPr>
                        <m:ctrlPr>
                          <a:rPr lang="en-US" altLang="ja-JP" sz="1600" b="1" i="1">
                            <a:latin typeface="Cambria Math" panose="02040503050406030204" pitchFamily="18" charset="0"/>
                            <a:ea typeface="Cambria Math" panose="02040503050406030204" pitchFamily="18" charset="0"/>
                          </a:rPr>
                        </m:ctrlPr>
                      </m:sSubPr>
                      <m:e>
                        <m:r>
                          <a:rPr lang="ja-JP" altLang="en-US" sz="1600" b="1" i="1">
                            <a:latin typeface="Cambria Math" panose="02040503050406030204" pitchFamily="18" charset="0"/>
                            <a:ea typeface="Cambria Math" panose="02040503050406030204" pitchFamily="18" charset="0"/>
                          </a:rPr>
                          <m:t>𝝈</m:t>
                        </m:r>
                      </m:e>
                      <m:sub>
                        <m:r>
                          <a:rPr lang="en-US" altLang="ja-JP" sz="1600" b="1" i="1">
                            <a:latin typeface="Cambria Math" panose="02040503050406030204" pitchFamily="18" charset="0"/>
                            <a:ea typeface="Cambria Math" panose="02040503050406030204" pitchFamily="18" charset="0"/>
                          </a:rPr>
                          <m:t>(</m:t>
                        </m:r>
                        <m:r>
                          <a:rPr lang="en-US" altLang="ja-JP" sz="1600" b="1" i="1">
                            <a:latin typeface="Cambria Math" panose="02040503050406030204" pitchFamily="18" charset="0"/>
                            <a:ea typeface="Cambria Math" panose="02040503050406030204" pitchFamily="18" charset="0"/>
                          </a:rPr>
                          <m:t>𝟏</m:t>
                        </m:r>
                        <m:r>
                          <a:rPr lang="en-US" altLang="ja-JP" sz="1600" b="1" i="1">
                            <a:latin typeface="Cambria Math" panose="02040503050406030204" pitchFamily="18" charset="0"/>
                            <a:ea typeface="Cambria Math" panose="02040503050406030204" pitchFamily="18" charset="0"/>
                          </a:rPr>
                          <m:t>/</m:t>
                        </m:r>
                        <m:sSub>
                          <m:sSubPr>
                            <m:ctrlPr>
                              <a:rPr lang="en-US" altLang="ja-JP" sz="1600" b="1" i="1">
                                <a:latin typeface="Cambria Math" panose="02040503050406030204" pitchFamily="18" charset="0"/>
                                <a:ea typeface="Cambria Math" panose="02040503050406030204" pitchFamily="18" charset="0"/>
                              </a:rPr>
                            </m:ctrlPr>
                          </m:sSubPr>
                          <m:e>
                            <m:r>
                              <a:rPr lang="en-US" altLang="ja-JP" sz="1600" b="1" i="1">
                                <a:latin typeface="Cambria Math" panose="02040503050406030204" pitchFamily="18" charset="0"/>
                                <a:ea typeface="Cambria Math" panose="02040503050406030204" pitchFamily="18" charset="0"/>
                              </a:rPr>
                              <m:t>𝑷</m:t>
                            </m:r>
                          </m:e>
                          <m:sub>
                            <m:r>
                              <a:rPr lang="en-US" altLang="ja-JP" sz="1600" b="1" i="1">
                                <a:latin typeface="Cambria Math" panose="02040503050406030204" pitchFamily="18" charset="0"/>
                                <a:ea typeface="Cambria Math" panose="02040503050406030204" pitchFamily="18" charset="0"/>
                              </a:rPr>
                              <m:t>𝒕</m:t>
                            </m:r>
                          </m:sub>
                        </m:sSub>
                        <m:r>
                          <a:rPr lang="en-US" altLang="ja-JP" sz="1600" b="1" i="1">
                            <a:latin typeface="Cambria Math" panose="02040503050406030204" pitchFamily="18" charset="0"/>
                            <a:ea typeface="Cambria Math" panose="02040503050406030204" pitchFamily="18" charset="0"/>
                          </a:rPr>
                          <m:t>)</m:t>
                        </m:r>
                      </m:sub>
                    </m:sSub>
                    <m:r>
                      <a:rPr lang="en-US" altLang="ja-JP" sz="1600" b="1" i="1" smtClean="0">
                        <a:latin typeface="Cambria Math" panose="02040503050406030204" pitchFamily="18" charset="0"/>
                        <a:ea typeface="Cambria Math" panose="02040503050406030204" pitchFamily="18" charset="0"/>
                      </a:rPr>
                      <m:t> </m:t>
                    </m:r>
                    <m:r>
                      <a:rPr lang="en-US" altLang="ja-JP" sz="1600" b="1" i="1">
                        <a:latin typeface="Cambria Math" panose="02040503050406030204" pitchFamily="18" charset="0"/>
                        <a:ea typeface="Cambria Math" panose="02040503050406030204" pitchFamily="18" charset="0"/>
                      </a:rPr>
                      <m:t>≅</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𝟐</m:t>
                    </m:r>
                    <m:r>
                      <a:rPr lang="en-US" altLang="ja-JP" sz="1600" b="1" i="1">
                        <a:latin typeface="Cambria Math" panose="02040503050406030204" pitchFamily="18" charset="0"/>
                        <a:ea typeface="Cambria Math" panose="02040503050406030204" pitchFamily="18" charset="0"/>
                      </a:rPr>
                      <m:t>×</m:t>
                    </m:r>
                    <m:sSup>
                      <m:sSupPr>
                        <m:ctrlPr>
                          <a:rPr lang="en-US" altLang="ja-JP" sz="1600" b="1" i="1">
                            <a:latin typeface="Cambria Math" panose="02040503050406030204" pitchFamily="18" charset="0"/>
                            <a:ea typeface="Cambria Math" panose="02040503050406030204" pitchFamily="18" charset="0"/>
                          </a:rPr>
                        </m:ctrlPr>
                      </m:sSupPr>
                      <m:e>
                        <m:r>
                          <a:rPr lang="en-US" altLang="ja-JP" sz="1600" b="1" i="1">
                            <a:latin typeface="Cambria Math" panose="02040503050406030204" pitchFamily="18" charset="0"/>
                            <a:ea typeface="Cambria Math" panose="02040503050406030204" pitchFamily="18" charset="0"/>
                          </a:rPr>
                          <m:t>𝟏𝟎</m:t>
                        </m:r>
                      </m:e>
                      <m:sup>
                        <m:r>
                          <a:rPr lang="en-US" altLang="ja-JP" sz="1600" b="1" i="1">
                            <a:latin typeface="Cambria Math" panose="02040503050406030204" pitchFamily="18" charset="0"/>
                            <a:ea typeface="Cambria Math" panose="02040503050406030204" pitchFamily="18" charset="0"/>
                          </a:rPr>
                          <m:t>−</m:t>
                        </m:r>
                        <m:r>
                          <a:rPr lang="en-US" altLang="ja-JP" sz="1600" b="1" i="1" smtClean="0">
                            <a:latin typeface="Cambria Math" panose="02040503050406030204" pitchFamily="18" charset="0"/>
                            <a:ea typeface="Cambria Math" panose="02040503050406030204" pitchFamily="18" charset="0"/>
                          </a:rPr>
                          <m:t>𝟓</m:t>
                        </m:r>
                      </m:sup>
                    </m:sSup>
                    <m:r>
                      <a:rPr lang="en-US" altLang="ja-JP" sz="1600" b="1" i="0" smtClean="0">
                        <a:latin typeface="Cambria Math" panose="02040503050406030204" pitchFamily="18" charset="0"/>
                        <a:ea typeface="Cambria Math" panose="02040503050406030204" pitchFamily="18" charset="0"/>
                      </a:rPr>
                      <m:t> /</m:t>
                    </m:r>
                    <m:r>
                      <a:rPr lang="en-US" altLang="ja-JP" sz="1600" b="1" i="0" smtClean="0">
                        <a:latin typeface="Cambria Math" panose="02040503050406030204" pitchFamily="18" charset="0"/>
                        <a:ea typeface="Cambria Math" panose="02040503050406030204" pitchFamily="18" charset="0"/>
                      </a:rPr>
                      <m:t>𝐆𝐞𝐕</m:t>
                    </m:r>
                    <m:r>
                      <a:rPr lang="en-US" altLang="ja-JP" sz="1600" b="1" i="0"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𝑩</m:t>
                    </m:r>
                    <m:r>
                      <a:rPr lang="en-US" altLang="ja-JP" sz="1600" b="1" i="1" smtClean="0">
                        <a:latin typeface="Cambria Math" panose="02040503050406030204" pitchFamily="18" charset="0"/>
                        <a:ea typeface="Cambria Math" panose="02040503050406030204" pitchFamily="18" charset="0"/>
                      </a:rPr>
                      <m:t> = </m:t>
                    </m:r>
                    <m:r>
                      <a:rPr lang="en-US" altLang="ja-JP" sz="1600" b="1" i="1" smtClean="0">
                        <a:latin typeface="Cambria Math" panose="02040503050406030204" pitchFamily="18" charset="0"/>
                        <a:ea typeface="Cambria Math" panose="02040503050406030204" pitchFamily="18" charset="0"/>
                      </a:rPr>
                      <m:t>𝟑</m:t>
                    </m:r>
                    <m:r>
                      <a:rPr lang="en-US" altLang="ja-JP" sz="1600" b="1" i="1" smtClean="0">
                        <a:latin typeface="Cambria Math" panose="02040503050406030204" pitchFamily="18" charset="0"/>
                        <a:ea typeface="Cambria Math" panose="02040503050406030204" pitchFamily="18" charset="0"/>
                      </a:rPr>
                      <m:t>.</m:t>
                    </m:r>
                    <m:r>
                      <a:rPr lang="en-US" altLang="ja-JP" sz="1600" b="1" i="1" smtClean="0">
                        <a:latin typeface="Cambria Math" panose="02040503050406030204" pitchFamily="18" charset="0"/>
                        <a:ea typeface="Cambria Math" panose="02040503050406030204" pitchFamily="18" charset="0"/>
                      </a:rPr>
                      <m:t>𝟓</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𝑻</m:t>
                    </m:r>
                    <m:r>
                      <a:rPr lang="en-US" altLang="ja-JP" sz="1600" b="1" i="1" smtClean="0">
                        <a:latin typeface="Cambria Math" panose="02040503050406030204" pitchFamily="18" charset="0"/>
                        <a:ea typeface="Cambria Math" panose="02040503050406030204" pitchFamily="18" charset="0"/>
                      </a:rPr>
                      <m:t>,  </m:t>
                    </m:r>
                    <m:r>
                      <a:rPr lang="en-US" altLang="ja-JP" sz="1600" b="1" i="1">
                        <a:latin typeface="Cambria Math" panose="02040503050406030204" pitchFamily="18" charset="0"/>
                        <a:ea typeface="Cambria Math" panose="02040503050406030204" pitchFamily="18" charset="0"/>
                      </a:rPr>
                      <m:t>𝑷𝒕</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𝟏𝟐𝟓</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𝑮𝒆𝑽</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𝑹</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𝟏</m:t>
                    </m:r>
                    <m:r>
                      <a:rPr lang="en-US" altLang="ja-JP" sz="1600" b="1" i="1" smtClean="0">
                        <a:latin typeface="Cambria Math" panose="02040503050406030204" pitchFamily="18" charset="0"/>
                        <a:ea typeface="Cambria Math" panose="02040503050406030204" pitchFamily="18" charset="0"/>
                      </a:rPr>
                      <m:t>.</m:t>
                    </m:r>
                    <m:r>
                      <a:rPr lang="en-US" altLang="ja-JP" sz="1600" b="1" i="1" smtClean="0">
                        <a:latin typeface="Cambria Math" panose="02040503050406030204" pitchFamily="18" charset="0"/>
                        <a:ea typeface="Cambria Math" panose="02040503050406030204" pitchFamily="18" charset="0"/>
                      </a:rPr>
                      <m:t>𝟓</m:t>
                    </m:r>
                    <m:r>
                      <a:rPr lang="en-US" altLang="ja-JP" sz="1600" b="1" i="1" smtClean="0">
                        <a:latin typeface="Cambria Math" panose="02040503050406030204" pitchFamily="18" charset="0"/>
                        <a:ea typeface="Cambria Math" panose="02040503050406030204" pitchFamily="18" charset="0"/>
                      </a:rPr>
                      <m:t> </m:t>
                    </m:r>
                    <m:r>
                      <a:rPr lang="en-US" altLang="ja-JP" sz="1600" b="1" i="1" smtClean="0">
                        <a:latin typeface="Cambria Math" panose="02040503050406030204" pitchFamily="18" charset="0"/>
                        <a:ea typeface="Cambria Math" panose="02040503050406030204" pitchFamily="18" charset="0"/>
                      </a:rPr>
                      <m:t>𝒎</m:t>
                    </m:r>
                  </m:oMath>
                </a14:m>
                <a:r>
                  <a:rPr lang="en-US" altLang="ja-JP" sz="1600" b="1" dirty="0"/>
                  <a:t>)</a:t>
                </a:r>
                <a:endParaRPr lang="en-US" altLang="ja-JP" sz="2400" b="1" dirty="0"/>
              </a:p>
            </p:txBody>
          </p:sp>
        </mc:Choice>
        <mc:Fallback xmlns="">
          <p:sp>
            <p:nvSpPr>
              <p:cNvPr id="21" name="テキスト ボックス 20">
                <a:extLst>
                  <a:ext uri="{FF2B5EF4-FFF2-40B4-BE49-F238E27FC236}">
                    <a16:creationId xmlns:a16="http://schemas.microsoft.com/office/drawing/2014/main" id="{F00DC0F8-BA84-1392-8F20-3E82824562E9}"/>
                  </a:ext>
                </a:extLst>
              </p:cNvPr>
              <p:cNvSpPr txBox="1">
                <a:spLocks noRot="1" noChangeAspect="1" noMove="1" noResize="1" noEditPoints="1" noAdjustHandles="1" noChangeArrowheads="1" noChangeShapeType="1" noTextEdit="1"/>
              </p:cNvSpPr>
              <p:nvPr/>
            </p:nvSpPr>
            <p:spPr>
              <a:xfrm>
                <a:off x="629696" y="5769189"/>
                <a:ext cx="12344623" cy="461665"/>
              </a:xfrm>
              <a:prstGeom prst="rect">
                <a:avLst/>
              </a:prstGeom>
              <a:blipFill>
                <a:blip r:embed="rId6"/>
                <a:stretch>
                  <a:fillRect l="-543" t="-2632" b="-25000"/>
                </a:stretch>
              </a:blipFill>
            </p:spPr>
            <p:txBody>
              <a:bodyPr/>
              <a:lstStyle/>
              <a:p>
                <a:r>
                  <a:rPr lang="ja-JP" altLang="en-US">
                    <a:noFill/>
                  </a:rPr>
                  <a:t> </a:t>
                </a:r>
              </a:p>
            </p:txBody>
          </p:sp>
        </mc:Fallback>
      </mc:AlternateContent>
      <p:pic>
        <p:nvPicPr>
          <p:cNvPr id="25" name="図 24">
            <a:extLst>
              <a:ext uri="{FF2B5EF4-FFF2-40B4-BE49-F238E27FC236}">
                <a16:creationId xmlns:a16="http://schemas.microsoft.com/office/drawing/2014/main" id="{44464685-52D4-6602-A583-2F623B4C985E}"/>
              </a:ext>
            </a:extLst>
          </p:cNvPr>
          <p:cNvPicPr>
            <a:picLocks noChangeAspect="1"/>
          </p:cNvPicPr>
          <p:nvPr/>
        </p:nvPicPr>
        <p:blipFill>
          <a:blip r:embed="rId7">
            <a:extLst>
              <a:ext uri="{28A0092B-C50C-407E-A947-70E740481C1C}">
                <a14:useLocalDpi xmlns:a14="http://schemas.microsoft.com/office/drawing/2010/main" val="0"/>
              </a:ext>
            </a:extLst>
          </a:blip>
          <a:srcRect r="12250" b="19195"/>
          <a:stretch>
            <a:fillRect/>
          </a:stretch>
        </p:blipFill>
        <p:spPr>
          <a:xfrm>
            <a:off x="629698" y="1609787"/>
            <a:ext cx="6052118" cy="3963514"/>
          </a:xfrm>
          <a:prstGeom prst="rect">
            <a:avLst/>
          </a:prstGeom>
        </p:spPr>
      </p:pic>
      <p:sp>
        <p:nvSpPr>
          <p:cNvPr id="3" name="テキスト ボックス 2">
            <a:extLst>
              <a:ext uri="{FF2B5EF4-FFF2-40B4-BE49-F238E27FC236}">
                <a16:creationId xmlns:a16="http://schemas.microsoft.com/office/drawing/2014/main" id="{5CCAFE5A-EC91-0538-95C3-459EDF647E7A}"/>
              </a:ext>
            </a:extLst>
          </p:cNvPr>
          <p:cNvSpPr txBox="1"/>
          <p:nvPr/>
        </p:nvSpPr>
        <p:spPr>
          <a:xfrm>
            <a:off x="6681816" y="5131064"/>
            <a:ext cx="449302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400" dirty="0">
                <a:latin typeface="Calibri Light" panose="020F0302020204030204" pitchFamily="34" charset="0"/>
                <a:ea typeface="Calibri Light" panose="020F0302020204030204" pitchFamily="34" charset="0"/>
                <a:cs typeface="Calibri Light" panose="020F0302020204030204" pitchFamily="34" charset="0"/>
              </a:rPr>
              <a:t>Ref.</a:t>
            </a:r>
            <a:r>
              <a:rPr lang="ja-JP" altLang="en-US" sz="1400" dirty="0">
                <a:latin typeface="Calibri Light" panose="020F0302020204030204" pitchFamily="34" charset="0"/>
                <a:ea typeface="游ゴシック"/>
                <a:cs typeface="Calibri Light" panose="020F0302020204030204" pitchFamily="34" charset="0"/>
              </a:rPr>
              <a:t> </a:t>
            </a:r>
            <a:r>
              <a:rPr lang="en-US" altLang="ja-JP" sz="1400" dirty="0">
                <a:latin typeface="Calibri Light" panose="020F0302020204030204" pitchFamily="34" charset="0"/>
                <a:ea typeface="游ゴシック"/>
                <a:cs typeface="Calibri Light" panose="020F0302020204030204" pitchFamily="34" charset="0"/>
              </a:rPr>
              <a:t>: Y. Aoki, Doctor thesis</a:t>
            </a:r>
            <a:endParaRPr lang="ja-JP" altLang="en-US" sz="1400" dirty="0">
              <a:latin typeface="Calibri Light" panose="020F0302020204030204" pitchFamily="34" charset="0"/>
              <a:ea typeface="游ゴシック"/>
              <a:cs typeface="Calibri Light" panose="020F0302020204030204" pitchFamily="34" charset="0"/>
            </a:endParaRPr>
          </a:p>
        </p:txBody>
      </p:sp>
    </p:spTree>
    <p:extLst>
      <p:ext uri="{BB962C8B-B14F-4D97-AF65-F5344CB8AC3E}">
        <p14:creationId xmlns:p14="http://schemas.microsoft.com/office/powerpoint/2010/main" val="3260772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0A569-6FC2-3A68-72CD-11342064433F}"/>
            </a:ext>
          </a:extLst>
        </p:cNvPr>
        <p:cNvGrpSpPr/>
        <p:nvPr/>
      </p:nvGrpSpPr>
      <p:grpSpPr>
        <a:xfrm>
          <a:off x="0" y="0"/>
          <a:ext cx="0" cy="0"/>
          <a:chOff x="0" y="0"/>
          <a:chExt cx="0" cy="0"/>
        </a:xfrm>
      </p:grpSpPr>
      <p:sp>
        <p:nvSpPr>
          <p:cNvPr id="5" name="正方形/長方形 4">
            <a:extLst>
              <a:ext uri="{FF2B5EF4-FFF2-40B4-BE49-F238E27FC236}">
                <a16:creationId xmlns:a16="http://schemas.microsoft.com/office/drawing/2014/main" id="{B3894BD8-A8B6-015C-56E8-77797C8090DA}"/>
              </a:ext>
            </a:extLst>
          </p:cNvPr>
          <p:cNvSpPr/>
          <p:nvPr/>
        </p:nvSpPr>
        <p:spPr>
          <a:xfrm>
            <a:off x="838200" y="6007674"/>
            <a:ext cx="10515600" cy="77412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a:extLst>
              <a:ext uri="{FF2B5EF4-FFF2-40B4-BE49-F238E27FC236}">
                <a16:creationId xmlns:a16="http://schemas.microsoft.com/office/drawing/2014/main" id="{CCCC1D46-188F-EE6A-E287-BF8AD82C1553}"/>
              </a:ext>
            </a:extLst>
          </p:cNvPr>
          <p:cNvSpPr>
            <a:spLocks noGrp="1"/>
          </p:cNvSpPr>
          <p:nvPr>
            <p:ph idx="1"/>
          </p:nvPr>
        </p:nvSpPr>
        <p:spPr>
          <a:xfrm>
            <a:off x="838200" y="590473"/>
            <a:ext cx="10515600" cy="5375430"/>
          </a:xfrm>
        </p:spPr>
        <p:txBody>
          <a:bodyPr>
            <a:normAutofit/>
          </a:bodyPr>
          <a:lstStyle/>
          <a:p>
            <a:pPr>
              <a:buFont typeface="Wingdings" panose="05000000000000000000" pitchFamily="2" charset="2"/>
              <a:buChar char="n"/>
            </a:pPr>
            <a:r>
              <a:rPr kumimoji="1" lang="en-US" altLang="ja-JP" dirty="0"/>
              <a:t>Potential Background sources</a:t>
            </a:r>
          </a:p>
          <a:p>
            <a:pPr lvl="1">
              <a:buFont typeface="Wingdings" panose="05000000000000000000" pitchFamily="2" charset="2"/>
              <a:buChar char="ü"/>
            </a:pPr>
            <a:r>
              <a:rPr kumimoji="1" lang="en-US" altLang="ja-JP" b="1" dirty="0" err="1">
                <a:solidFill>
                  <a:srgbClr val="C00000"/>
                </a:solidFill>
              </a:rPr>
              <a:t>Beamstrahlung</a:t>
            </a:r>
            <a:endParaRPr kumimoji="1" lang="en-US" altLang="ja-JP" b="1" dirty="0">
              <a:solidFill>
                <a:srgbClr val="C00000"/>
              </a:solidFill>
            </a:endParaRPr>
          </a:p>
          <a:p>
            <a:pPr lvl="1">
              <a:buFont typeface="Wingdings" panose="05000000000000000000" pitchFamily="2" charset="2"/>
              <a:buChar char="ü"/>
            </a:pPr>
            <a:r>
              <a:rPr lang="en-US" altLang="ja-JP" dirty="0"/>
              <a:t>2-photon hadrons</a:t>
            </a:r>
          </a:p>
          <a:p>
            <a:pPr lvl="1">
              <a:buFont typeface="Wingdings" panose="05000000000000000000" pitchFamily="2" charset="2"/>
              <a:buChar char="ü"/>
            </a:pPr>
            <a:r>
              <a:rPr lang="en-US" altLang="ja-JP" dirty="0"/>
              <a:t>Synchrotron radiation</a:t>
            </a:r>
          </a:p>
          <a:p>
            <a:pPr lvl="1">
              <a:buFont typeface="Wingdings" panose="05000000000000000000" pitchFamily="2" charset="2"/>
              <a:buChar char="ü"/>
            </a:pPr>
            <a:r>
              <a:rPr kumimoji="1" lang="en-US" altLang="ja-JP" dirty="0"/>
              <a:t>Beam gas interaction    …</a:t>
            </a:r>
          </a:p>
          <a:p>
            <a:pPr marL="0" indent="0">
              <a:buNone/>
            </a:pPr>
            <a:endParaRPr lang="en-US" altLang="ja-JP" dirty="0"/>
          </a:p>
        </p:txBody>
      </p:sp>
      <p:sp>
        <p:nvSpPr>
          <p:cNvPr id="2" name="タイトル 1">
            <a:extLst>
              <a:ext uri="{FF2B5EF4-FFF2-40B4-BE49-F238E27FC236}">
                <a16:creationId xmlns:a16="http://schemas.microsoft.com/office/drawing/2014/main" id="{A5CBE73A-B57A-D841-60ED-037E589927E1}"/>
              </a:ext>
            </a:extLst>
          </p:cNvPr>
          <p:cNvSpPr>
            <a:spLocks noGrp="1"/>
          </p:cNvSpPr>
          <p:nvPr>
            <p:ph type="title"/>
          </p:nvPr>
        </p:nvSpPr>
        <p:spPr>
          <a:xfrm>
            <a:off x="838200" y="87537"/>
            <a:ext cx="10515600" cy="502935"/>
          </a:xfrm>
        </p:spPr>
        <p:txBody>
          <a:bodyPr>
            <a:normAutofit fontScale="90000"/>
          </a:bodyPr>
          <a:lstStyle/>
          <a:p>
            <a:r>
              <a:rPr kumimoji="1" lang="en-US" altLang="ja-JP" dirty="0"/>
              <a:t>3</a:t>
            </a:r>
            <a:r>
              <a:rPr lang="en-US" altLang="ja-JP" dirty="0"/>
              <a:t>.</a:t>
            </a:r>
            <a:r>
              <a:rPr kumimoji="1" lang="en-US" altLang="ja-JP" dirty="0"/>
              <a:t> Potential Problem : Ions in TPC</a:t>
            </a:r>
            <a:endParaRPr kumimoji="1" lang="ja-JP" altLang="en-US" dirty="0"/>
          </a:p>
        </p:txBody>
      </p:sp>
      <p:sp>
        <p:nvSpPr>
          <p:cNvPr id="4" name="スライド番号プレースホルダー 3">
            <a:extLst>
              <a:ext uri="{FF2B5EF4-FFF2-40B4-BE49-F238E27FC236}">
                <a16:creationId xmlns:a16="http://schemas.microsoft.com/office/drawing/2014/main" id="{579963B3-689C-77FE-70E5-B3634659854C}"/>
              </a:ext>
            </a:extLst>
          </p:cNvPr>
          <p:cNvSpPr>
            <a:spLocks noGrp="1"/>
          </p:cNvSpPr>
          <p:nvPr>
            <p:ph type="sldNum" sz="quarter" idx="12"/>
          </p:nvPr>
        </p:nvSpPr>
        <p:spPr/>
        <p:txBody>
          <a:bodyPr/>
          <a:lstStyle/>
          <a:p>
            <a:fld id="{B8AA6F3D-1B83-4EE2-9876-CD45B9B52FB4}" type="slidenum">
              <a:rPr lang="ja-JP" altLang="en-US" smtClean="0"/>
              <a:pPr/>
              <a:t>4</a:t>
            </a:fld>
            <a:endParaRPr lang="ja-JP" altLang="en-US" dirty="0"/>
          </a:p>
        </p:txBody>
      </p:sp>
      <p:sp>
        <p:nvSpPr>
          <p:cNvPr id="7" name="テキスト ボックス 6">
            <a:extLst>
              <a:ext uri="{FF2B5EF4-FFF2-40B4-BE49-F238E27FC236}">
                <a16:creationId xmlns:a16="http://schemas.microsoft.com/office/drawing/2014/main" id="{56305D68-19D5-8E8C-8347-B489070604C6}"/>
              </a:ext>
            </a:extLst>
          </p:cNvPr>
          <p:cNvSpPr txBox="1"/>
          <p:nvPr/>
        </p:nvSpPr>
        <p:spPr>
          <a:xfrm>
            <a:off x="6622094" y="2677808"/>
            <a:ext cx="2222705" cy="861774"/>
          </a:xfrm>
          <a:prstGeom prst="rect">
            <a:avLst/>
          </a:prstGeom>
          <a:noFill/>
          <a:ln>
            <a:solidFill>
              <a:schemeClr val="accent2"/>
            </a:solidFill>
          </a:ln>
        </p:spPr>
        <p:txBody>
          <a:bodyPr wrap="square">
            <a:spAutoFit/>
          </a:bodyPr>
          <a:lstStyle/>
          <a:p>
            <a:pPr algn="ctr"/>
            <a:r>
              <a:rPr lang="en-US" altLang="ja-JP" b="1" dirty="0">
                <a:solidFill>
                  <a:srgbClr val="FF0000"/>
                </a:solidFill>
              </a:rPr>
              <a:t>Primary</a:t>
            </a:r>
            <a:r>
              <a:rPr lang="ja-JP" altLang="en-US" b="1" dirty="0">
                <a:solidFill>
                  <a:srgbClr val="FF0000"/>
                </a:solidFill>
              </a:rPr>
              <a:t> </a:t>
            </a:r>
            <a:r>
              <a:rPr lang="en-US" altLang="ja-JP" b="1" dirty="0">
                <a:solidFill>
                  <a:srgbClr val="FF0000"/>
                </a:solidFill>
              </a:rPr>
              <a:t>ion</a:t>
            </a:r>
          </a:p>
          <a:p>
            <a:pPr algn="ctr"/>
            <a:r>
              <a:rPr lang="en-US" altLang="ja-JP" sz="1600" b="1" dirty="0"/>
              <a:t>Ions generated</a:t>
            </a:r>
          </a:p>
          <a:p>
            <a:pPr algn="ctr"/>
            <a:r>
              <a:rPr lang="en-US" altLang="ja-JP" sz="1600" b="1" dirty="0"/>
              <a:t> within the TPC</a:t>
            </a:r>
            <a:endParaRPr lang="ja-JP" altLang="en-US" sz="1600" b="1" dirty="0"/>
          </a:p>
        </p:txBody>
      </p:sp>
      <p:sp>
        <p:nvSpPr>
          <p:cNvPr id="8" name="テキスト ボックス 7">
            <a:extLst>
              <a:ext uri="{FF2B5EF4-FFF2-40B4-BE49-F238E27FC236}">
                <a16:creationId xmlns:a16="http://schemas.microsoft.com/office/drawing/2014/main" id="{B2F298DC-420B-5CF7-DA85-6C1868A7A674}"/>
              </a:ext>
            </a:extLst>
          </p:cNvPr>
          <p:cNvSpPr txBox="1"/>
          <p:nvPr/>
        </p:nvSpPr>
        <p:spPr>
          <a:xfrm>
            <a:off x="8930180" y="2666927"/>
            <a:ext cx="2595513" cy="861774"/>
          </a:xfrm>
          <a:prstGeom prst="rect">
            <a:avLst/>
          </a:prstGeom>
          <a:noFill/>
          <a:ln>
            <a:solidFill>
              <a:schemeClr val="accent4"/>
            </a:solidFill>
          </a:ln>
        </p:spPr>
        <p:txBody>
          <a:bodyPr wrap="square">
            <a:spAutoFit/>
          </a:bodyPr>
          <a:lstStyle/>
          <a:p>
            <a:pPr algn="ctr"/>
            <a:r>
              <a:rPr lang="en-US" altLang="ja-JP" b="1" dirty="0">
                <a:solidFill>
                  <a:srgbClr val="FF0000"/>
                </a:solidFill>
              </a:rPr>
              <a:t>Secondary</a:t>
            </a:r>
            <a:r>
              <a:rPr lang="ja-JP" altLang="en-US" b="1" dirty="0">
                <a:solidFill>
                  <a:srgbClr val="FF0000"/>
                </a:solidFill>
              </a:rPr>
              <a:t> </a:t>
            </a:r>
            <a:r>
              <a:rPr lang="en-US" altLang="ja-JP" b="1" dirty="0">
                <a:solidFill>
                  <a:srgbClr val="FF0000"/>
                </a:solidFill>
              </a:rPr>
              <a:t>ion</a:t>
            </a:r>
          </a:p>
          <a:p>
            <a:pPr algn="ctr"/>
            <a:r>
              <a:rPr lang="en-US" altLang="ja-JP" sz="1600" b="1" dirty="0"/>
              <a:t>Ions produced when amplified by GEM</a:t>
            </a:r>
          </a:p>
        </p:txBody>
      </p:sp>
      <p:sp>
        <p:nvSpPr>
          <p:cNvPr id="16" name="テキスト ボックス 15">
            <a:extLst>
              <a:ext uri="{FF2B5EF4-FFF2-40B4-BE49-F238E27FC236}">
                <a16:creationId xmlns:a16="http://schemas.microsoft.com/office/drawing/2014/main" id="{A64A32EE-4F13-2365-8485-E071E3EA9E41}"/>
              </a:ext>
            </a:extLst>
          </p:cNvPr>
          <p:cNvSpPr txBox="1"/>
          <p:nvPr/>
        </p:nvSpPr>
        <p:spPr>
          <a:xfrm>
            <a:off x="6330679" y="867727"/>
            <a:ext cx="4557823" cy="120032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ja-JP" b="1" dirty="0" err="1">
                <a:latin typeface="+mn-ea"/>
              </a:rPr>
              <a:t>Beamstrahlung</a:t>
            </a:r>
            <a:r>
              <a:rPr lang="en-US" altLang="ja-JP" b="1" dirty="0">
                <a:latin typeface="+mn-ea"/>
              </a:rPr>
              <a:t> </a:t>
            </a:r>
          </a:p>
          <a:p>
            <a:r>
              <a:rPr lang="en-US" altLang="ja-JP" b="1" dirty="0">
                <a:latin typeface="游ゴシック" panose="020B0400000000000000" pitchFamily="50" charset="-128"/>
              </a:rPr>
              <a:t>… Low-Pt </a:t>
            </a:r>
            <a:r>
              <a:rPr lang="en-US" altLang="ja-JP" b="1" dirty="0"/>
              <a:t>e</a:t>
            </a:r>
            <a:r>
              <a:rPr lang="en-US" altLang="ja-JP" b="1" baseline="30000" dirty="0"/>
              <a:t>-</a:t>
            </a:r>
            <a:r>
              <a:rPr lang="en-US" altLang="ja-JP" b="1" dirty="0"/>
              <a:t> e</a:t>
            </a:r>
            <a:r>
              <a:rPr lang="en-US" altLang="ja-JP" b="1" baseline="30000" dirty="0"/>
              <a:t>+</a:t>
            </a:r>
            <a:r>
              <a:rPr lang="en-US" altLang="ja-JP" b="1" dirty="0">
                <a:latin typeface="游ゴシック" panose="020B0400000000000000" pitchFamily="50" charset="-128"/>
              </a:rPr>
              <a:t> collide with the MDI and the emitted some MeV photons penetrate into the TPC.</a:t>
            </a:r>
          </a:p>
        </p:txBody>
      </p:sp>
      <p:sp>
        <p:nvSpPr>
          <p:cNvPr id="20" name="テキスト ボックス 19">
            <a:extLst>
              <a:ext uri="{FF2B5EF4-FFF2-40B4-BE49-F238E27FC236}">
                <a16:creationId xmlns:a16="http://schemas.microsoft.com/office/drawing/2014/main" id="{F948AD1D-2EF1-7F96-35C4-AFCCBEFC303D}"/>
              </a:ext>
            </a:extLst>
          </p:cNvPr>
          <p:cNvSpPr txBox="1"/>
          <p:nvPr/>
        </p:nvSpPr>
        <p:spPr>
          <a:xfrm>
            <a:off x="5067300" y="3572398"/>
            <a:ext cx="7124700" cy="1600438"/>
          </a:xfrm>
          <a:prstGeom prst="rect">
            <a:avLst/>
          </a:prstGeom>
          <a:noFill/>
        </p:spPr>
        <p:txBody>
          <a:bodyPr wrap="square" rtlCol="0">
            <a:spAutoFit/>
          </a:bodyPr>
          <a:lstStyle/>
          <a:p>
            <a:pPr algn="ctr"/>
            <a:r>
              <a:rPr lang="en-US" altLang="ja-JP" sz="2000" b="1" dirty="0"/>
              <a:t>If we assume ion drift = 5×10</a:t>
            </a:r>
            <a:r>
              <a:rPr lang="en-US" altLang="ja-JP" sz="2000" b="1" baseline="30000" dirty="0"/>
              <a:t>3</a:t>
            </a:r>
            <a:r>
              <a:rPr lang="en-US" altLang="ja-JP" sz="2000" b="1" dirty="0"/>
              <a:t> mm/s</a:t>
            </a:r>
          </a:p>
          <a:p>
            <a:pPr algn="ctr"/>
            <a:r>
              <a:rPr lang="ja-JP" altLang="en-US" sz="2000" b="1" dirty="0"/>
              <a:t>　　　➡ </a:t>
            </a:r>
            <a:r>
              <a:rPr lang="en-US" altLang="ja-JP" sz="2000" b="1" dirty="0"/>
              <a:t>Max Drift time = 0.44 s</a:t>
            </a:r>
          </a:p>
          <a:p>
            <a:pPr algn="ctr"/>
            <a:r>
              <a:rPr lang="en-US" altLang="ja-JP" sz="2000" b="1" dirty="0"/>
              <a:t>&gt;&gt;</a:t>
            </a:r>
            <a:r>
              <a:rPr lang="ja-JP" altLang="en-US" sz="2000" b="1" dirty="0"/>
              <a:t>　</a:t>
            </a:r>
            <a:r>
              <a:rPr lang="en-US" altLang="ja-JP" sz="2000" b="1" dirty="0"/>
              <a:t>This corresponds to 3</a:t>
            </a:r>
            <a:r>
              <a:rPr lang="ja-JP" altLang="en-US" sz="2000" b="1" dirty="0"/>
              <a:t> </a:t>
            </a:r>
            <a:r>
              <a:rPr lang="en-US" altLang="ja-JP" sz="2000" b="1" dirty="0"/>
              <a:t>trains</a:t>
            </a:r>
            <a:r>
              <a:rPr lang="ja-JP" altLang="en-US" sz="2000" b="1" dirty="0"/>
              <a:t> </a:t>
            </a:r>
            <a:r>
              <a:rPr lang="en-US" altLang="ja-JP" sz="2000" b="1" dirty="0"/>
              <a:t>in</a:t>
            </a:r>
            <a:r>
              <a:rPr lang="ja-JP" altLang="en-US" sz="2000" b="1" dirty="0"/>
              <a:t> </a:t>
            </a:r>
            <a:r>
              <a:rPr lang="en-US" altLang="ja-JP" sz="2000" b="1" dirty="0"/>
              <a:t>0.44 s.</a:t>
            </a:r>
          </a:p>
          <a:p>
            <a:pPr algn="ctr"/>
            <a:r>
              <a:rPr lang="en-US" altLang="ja-JP" b="1" dirty="0"/>
              <a:t>(1 train = 1312 bunches, and repeat at 5 Hz)   </a:t>
            </a:r>
          </a:p>
          <a:p>
            <a:pPr algn="ctr"/>
            <a:r>
              <a:rPr lang="en-US" altLang="ja-JP" sz="2000" b="1" dirty="0">
                <a:solidFill>
                  <a:schemeClr val="accent2"/>
                </a:solidFill>
              </a:rPr>
              <a:t>Ions remain within the TPC,  distorting the electric field.</a:t>
            </a:r>
          </a:p>
        </p:txBody>
      </p:sp>
      <p:sp>
        <p:nvSpPr>
          <p:cNvPr id="40" name="テキスト ボックス 39">
            <a:extLst>
              <a:ext uri="{FF2B5EF4-FFF2-40B4-BE49-F238E27FC236}">
                <a16:creationId xmlns:a16="http://schemas.microsoft.com/office/drawing/2014/main" id="{A3F18B20-135D-A9DC-2BC7-8C7DC7570ECC}"/>
              </a:ext>
            </a:extLst>
          </p:cNvPr>
          <p:cNvSpPr txBox="1"/>
          <p:nvPr/>
        </p:nvSpPr>
        <p:spPr>
          <a:xfrm>
            <a:off x="1797145" y="5950803"/>
            <a:ext cx="9556655" cy="830997"/>
          </a:xfrm>
          <a:prstGeom prst="rect">
            <a:avLst/>
          </a:prstGeom>
          <a:noFill/>
        </p:spPr>
        <p:txBody>
          <a:bodyPr wrap="square">
            <a:spAutoFit/>
          </a:bodyPr>
          <a:lstStyle/>
          <a:p>
            <a:r>
              <a:rPr kumimoji="1" lang="en-US" altLang="ja-JP" sz="2400" b="1" dirty="0">
                <a:solidFill>
                  <a:schemeClr val="bg1"/>
                </a:solidFill>
                <a:latin typeface="ＭＳ Ｐゴシック" panose="020B0600070205080204" pitchFamily="50" charset="-128"/>
                <a:ea typeface="ＭＳ Ｐゴシック" panose="020B0600070205080204" pitchFamily="50" charset="-128"/>
              </a:rPr>
              <a:t>We can ignore secondary ions in ILC because of using Gate.</a:t>
            </a:r>
          </a:p>
          <a:p>
            <a:r>
              <a:rPr lang="ja-JP" altLang="en-US" sz="2400" b="1" dirty="0">
                <a:solidFill>
                  <a:schemeClr val="bg1"/>
                </a:solidFill>
                <a:latin typeface="ＭＳ Ｐゴシック" panose="020B0600070205080204" pitchFamily="50" charset="-128"/>
                <a:ea typeface="ＭＳ Ｐゴシック" panose="020B0600070205080204" pitchFamily="50" charset="-128"/>
              </a:rPr>
              <a:t>　➡　</a:t>
            </a:r>
            <a:r>
              <a:rPr lang="en-US" altLang="ja-JP" sz="2400" b="1" dirty="0">
                <a:solidFill>
                  <a:schemeClr val="bg1"/>
                </a:solidFill>
                <a:latin typeface="ＭＳ Ｐゴシック" panose="020B0600070205080204" pitchFamily="50" charset="-128"/>
                <a:ea typeface="ＭＳ Ｐゴシック" panose="020B0600070205080204" pitchFamily="50" charset="-128"/>
              </a:rPr>
              <a:t>We will focus on primary ions.</a:t>
            </a:r>
          </a:p>
        </p:txBody>
      </p:sp>
      <p:cxnSp>
        <p:nvCxnSpPr>
          <p:cNvPr id="9" name="直線コネクタ 8">
            <a:extLst>
              <a:ext uri="{FF2B5EF4-FFF2-40B4-BE49-F238E27FC236}">
                <a16:creationId xmlns:a16="http://schemas.microsoft.com/office/drawing/2014/main" id="{9334D088-34B5-4280-1D3D-A840194A4E30}"/>
              </a:ext>
            </a:extLst>
          </p:cNvPr>
          <p:cNvCxnSpPr/>
          <p:nvPr/>
        </p:nvCxnSpPr>
        <p:spPr>
          <a:xfrm>
            <a:off x="106323" y="2618271"/>
            <a:ext cx="12021879" cy="0"/>
          </a:xfrm>
          <a:prstGeom prst="line">
            <a:avLst/>
          </a:prstGeom>
          <a:ln>
            <a:solidFill>
              <a:srgbClr val="203864"/>
            </a:solidFill>
            <a:prstDash val="lgDashDotDot"/>
          </a:ln>
        </p:spPr>
        <p:style>
          <a:lnRef idx="1">
            <a:schemeClr val="accent1"/>
          </a:lnRef>
          <a:fillRef idx="0">
            <a:schemeClr val="accent1"/>
          </a:fillRef>
          <a:effectRef idx="0">
            <a:schemeClr val="accent1"/>
          </a:effectRef>
          <a:fontRef idx="minor">
            <a:schemeClr val="tx1"/>
          </a:fontRef>
        </p:style>
      </p:cxnSp>
      <p:pic>
        <p:nvPicPr>
          <p:cNvPr id="37" name="図 36">
            <a:extLst>
              <a:ext uri="{FF2B5EF4-FFF2-40B4-BE49-F238E27FC236}">
                <a16:creationId xmlns:a16="http://schemas.microsoft.com/office/drawing/2014/main" id="{CC611096-ECF6-AE85-EDA1-96A96983563F}"/>
              </a:ext>
            </a:extLst>
          </p:cNvPr>
          <p:cNvPicPr>
            <a:picLocks noChangeAspect="1"/>
          </p:cNvPicPr>
          <p:nvPr/>
        </p:nvPicPr>
        <p:blipFill>
          <a:blip r:embed="rId3"/>
          <a:stretch>
            <a:fillRect/>
          </a:stretch>
        </p:blipFill>
        <p:spPr>
          <a:xfrm>
            <a:off x="3414" y="2634935"/>
            <a:ext cx="5566493" cy="3444202"/>
          </a:xfrm>
          <a:prstGeom prst="rect">
            <a:avLst/>
          </a:prstGeom>
        </p:spPr>
      </p:pic>
      <p:sp>
        <p:nvSpPr>
          <p:cNvPr id="10" name="テキスト ボックス 9">
            <a:extLst>
              <a:ext uri="{FF2B5EF4-FFF2-40B4-BE49-F238E27FC236}">
                <a16:creationId xmlns:a16="http://schemas.microsoft.com/office/drawing/2014/main" id="{8D7BAE61-67AE-7847-26C5-9B07B1911E8A}"/>
              </a:ext>
            </a:extLst>
          </p:cNvPr>
          <p:cNvSpPr txBox="1"/>
          <p:nvPr/>
        </p:nvSpPr>
        <p:spPr>
          <a:xfrm>
            <a:off x="6117262" y="5084343"/>
            <a:ext cx="6127594" cy="923330"/>
          </a:xfrm>
          <a:prstGeom prst="rect">
            <a:avLst/>
          </a:prstGeom>
          <a:noFill/>
        </p:spPr>
        <p:txBody>
          <a:bodyPr wrap="square">
            <a:spAutoFit/>
          </a:bodyPr>
          <a:lstStyle/>
          <a:p>
            <a:r>
              <a:rPr lang="en-US" altLang="ja-JP" b="1" dirty="0"/>
              <a:t>(Distortions in </a:t>
            </a:r>
            <a:r>
              <a:rPr lang="en-US" altLang="ja-JP" b="1" dirty="0" err="1"/>
              <a:t>Δrφ</a:t>
            </a:r>
            <a:r>
              <a:rPr lang="en-US" altLang="ja-JP" b="1" dirty="0"/>
              <a:t>, which affect the sagitta measurement, are caused by the radial E-field component (Er) due to the </a:t>
            </a:r>
            <a:r>
              <a:rPr lang="en-US" altLang="ja-JP" b="1" dirty="0" err="1"/>
              <a:t>ExB</a:t>
            </a:r>
            <a:r>
              <a:rPr lang="en-US" altLang="ja-JP" b="1" dirty="0"/>
              <a:t> effect.)</a:t>
            </a:r>
          </a:p>
        </p:txBody>
      </p:sp>
    </p:spTree>
    <p:extLst>
      <p:ext uri="{BB962C8B-B14F-4D97-AF65-F5344CB8AC3E}">
        <p14:creationId xmlns:p14="http://schemas.microsoft.com/office/powerpoint/2010/main" val="97012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1A1178-E573-C999-D1D3-23C4816B6696}"/>
              </a:ext>
            </a:extLst>
          </p:cNvPr>
          <p:cNvSpPr>
            <a:spLocks noGrp="1"/>
          </p:cNvSpPr>
          <p:nvPr>
            <p:ph type="title"/>
          </p:nvPr>
        </p:nvSpPr>
        <p:spPr>
          <a:xfrm>
            <a:off x="838200" y="19208"/>
            <a:ext cx="10515600" cy="620563"/>
          </a:xfrm>
        </p:spPr>
        <p:txBody>
          <a:bodyPr>
            <a:normAutofit/>
          </a:bodyPr>
          <a:lstStyle/>
          <a:p>
            <a:r>
              <a:rPr lang="en-US" altLang="ja-JP" sz="3600" dirty="0"/>
              <a:t>4. Purpose of this study</a:t>
            </a:r>
            <a:endParaRPr kumimoji="1" lang="ja-JP" altLang="en-US" sz="3600" dirty="0"/>
          </a:p>
        </p:txBody>
      </p:sp>
      <p:sp>
        <p:nvSpPr>
          <p:cNvPr id="3" name="コンテンツ プレースホルダー 2">
            <a:extLst>
              <a:ext uri="{FF2B5EF4-FFF2-40B4-BE49-F238E27FC236}">
                <a16:creationId xmlns:a16="http://schemas.microsoft.com/office/drawing/2014/main" id="{4C10A34E-4EE3-816D-651C-577116C18D98}"/>
              </a:ext>
            </a:extLst>
          </p:cNvPr>
          <p:cNvSpPr>
            <a:spLocks noGrp="1"/>
          </p:cNvSpPr>
          <p:nvPr>
            <p:ph idx="1"/>
          </p:nvPr>
        </p:nvSpPr>
        <p:spPr>
          <a:xfrm>
            <a:off x="806450" y="1515164"/>
            <a:ext cx="10515600" cy="4833145"/>
          </a:xfrm>
        </p:spPr>
        <p:txBody>
          <a:bodyPr/>
          <a:lstStyle/>
          <a:p>
            <a:pPr marL="0" indent="0">
              <a:buNone/>
            </a:pPr>
            <a:r>
              <a:rPr lang="ja-JP" altLang="en-US" dirty="0"/>
              <a:t>　</a:t>
            </a:r>
            <a:endParaRPr kumimoji="1" lang="ja-JP" altLang="en-US" dirty="0"/>
          </a:p>
        </p:txBody>
      </p:sp>
      <p:sp>
        <p:nvSpPr>
          <p:cNvPr id="4" name="スライド番号プレースホルダー 3">
            <a:extLst>
              <a:ext uri="{FF2B5EF4-FFF2-40B4-BE49-F238E27FC236}">
                <a16:creationId xmlns:a16="http://schemas.microsoft.com/office/drawing/2014/main" id="{BAD4C316-2446-219C-CFA2-6F7E4E59D798}"/>
              </a:ext>
            </a:extLst>
          </p:cNvPr>
          <p:cNvSpPr>
            <a:spLocks noGrp="1"/>
          </p:cNvSpPr>
          <p:nvPr>
            <p:ph type="sldNum" sz="quarter" idx="12"/>
          </p:nvPr>
        </p:nvSpPr>
        <p:spPr/>
        <p:txBody>
          <a:bodyPr/>
          <a:lstStyle/>
          <a:p>
            <a:fld id="{B8AA6F3D-1B83-4EE2-9876-CD45B9B52FB4}" type="slidenum">
              <a:rPr lang="ja-JP" altLang="en-US" smtClean="0"/>
              <a:pPr/>
              <a:t>5</a:t>
            </a:fld>
            <a:endParaRPr lang="ja-JP" altLang="en-US" dirty="0"/>
          </a:p>
        </p:txBody>
      </p:sp>
      <p:sp>
        <p:nvSpPr>
          <p:cNvPr id="10" name="テキスト ボックス 9">
            <a:extLst>
              <a:ext uri="{FF2B5EF4-FFF2-40B4-BE49-F238E27FC236}">
                <a16:creationId xmlns:a16="http://schemas.microsoft.com/office/drawing/2014/main" id="{A95605BA-A24C-889E-74CE-60442F04C0EC}"/>
              </a:ext>
            </a:extLst>
          </p:cNvPr>
          <p:cNvSpPr txBox="1"/>
          <p:nvPr/>
        </p:nvSpPr>
        <p:spPr>
          <a:xfrm>
            <a:off x="806450" y="4630557"/>
            <a:ext cx="10515600" cy="1756956"/>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marL="457200" lvl="0" indent="-457200">
              <a:lnSpc>
                <a:spcPct val="90000"/>
              </a:lnSpc>
              <a:spcBef>
                <a:spcPts val="1000"/>
              </a:spcBef>
              <a:buFont typeface="Wingdings" panose="05000000000000000000" pitchFamily="2" charset="2"/>
              <a:buChar char="ü"/>
              <a:defRPr/>
            </a:pPr>
            <a:r>
              <a:rPr lang="en-US" altLang="ja-JP" b="1" dirty="0">
                <a:solidFill>
                  <a:schemeClr val="tx1"/>
                </a:solidFill>
              </a:rPr>
              <a:t> </a:t>
            </a:r>
            <a:r>
              <a:rPr lang="en-US" altLang="ja-JP" sz="2400" b="1" dirty="0">
                <a:solidFill>
                  <a:schemeClr val="tx1"/>
                </a:solidFill>
              </a:rPr>
              <a:t>This study</a:t>
            </a:r>
            <a:br>
              <a:rPr lang="en-US" altLang="ja-JP" sz="2400" b="1" dirty="0">
                <a:solidFill>
                  <a:schemeClr val="tx1"/>
                </a:solidFill>
              </a:rPr>
            </a:br>
            <a:r>
              <a:rPr lang="en-US" altLang="ja-JP" sz="2400" b="1" dirty="0">
                <a:solidFill>
                  <a:schemeClr val="tx1"/>
                </a:solidFill>
              </a:rPr>
              <a:t>        - 3d calculation without assuming </a:t>
            </a:r>
            <a:r>
              <a:rPr lang="en-US" altLang="ja-JP" sz="2400" b="1" dirty="0">
                <a:solidFill>
                  <a:prstClr val="black"/>
                </a:solidFill>
              </a:rPr>
              <a:t>φ</a:t>
            </a:r>
            <a:r>
              <a:rPr lang="en-US" altLang="ja-JP" sz="2400" b="1" dirty="0">
                <a:solidFill>
                  <a:schemeClr val="tx1"/>
                </a:solidFill>
              </a:rPr>
              <a:t>-symmetry</a:t>
            </a:r>
            <a:br>
              <a:rPr lang="en-US" altLang="ja-JP" sz="2400" b="1" dirty="0">
                <a:solidFill>
                  <a:schemeClr val="tx1"/>
                </a:solidFill>
              </a:rPr>
            </a:br>
            <a:r>
              <a:rPr lang="en-US" altLang="ja-JP" sz="2400" b="1" dirty="0">
                <a:solidFill>
                  <a:schemeClr val="tx1"/>
                </a:solidFill>
              </a:rPr>
              <a:t>           &gt;&gt; general (non-local) </a:t>
            </a:r>
            <a:r>
              <a:rPr lang="en-US" altLang="ja-JP" sz="2400" b="1" dirty="0">
                <a:solidFill>
                  <a:prstClr val="black"/>
                </a:solidFill>
              </a:rPr>
              <a:t>φ</a:t>
            </a:r>
            <a:r>
              <a:rPr lang="en-US" altLang="ja-JP" sz="2400" b="1" dirty="0">
                <a:solidFill>
                  <a:schemeClr val="tx1"/>
                </a:solidFill>
              </a:rPr>
              <a:t>-dependence</a:t>
            </a:r>
            <a:br>
              <a:rPr lang="en-US" altLang="ja-JP" sz="2400" b="1" dirty="0">
                <a:solidFill>
                  <a:schemeClr val="tx1"/>
                </a:solidFill>
              </a:rPr>
            </a:br>
            <a:r>
              <a:rPr lang="en-US" altLang="ja-JP" sz="2400" b="1" dirty="0">
                <a:solidFill>
                  <a:schemeClr val="tx1"/>
                </a:solidFill>
              </a:rPr>
              <a:t>        - The reproducibility of the distortion at a given point in the 		</a:t>
            </a:r>
            <a:r>
              <a:rPr lang="en-US" altLang="ja-JP" sz="2400" b="1" dirty="0" err="1">
                <a:solidFill>
                  <a:srgbClr val="FFDF7F"/>
                </a:solidFill>
              </a:rPr>
              <a:t>aaa</a:t>
            </a:r>
            <a:r>
              <a:rPr lang="en-US" altLang="ja-JP" sz="2400" b="1" dirty="0" err="1">
                <a:solidFill>
                  <a:schemeClr val="tx1"/>
                </a:solidFill>
              </a:rPr>
              <a:t>bunch</a:t>
            </a:r>
            <a:r>
              <a:rPr lang="en-US" altLang="ja-JP" sz="2400" b="1" dirty="0">
                <a:solidFill>
                  <a:schemeClr val="tx1"/>
                </a:solidFill>
              </a:rPr>
              <a:t> train</a:t>
            </a:r>
            <a:endParaRPr lang="en-US" altLang="ja-JP" sz="2800" b="1" u="sng" dirty="0">
              <a:solidFill>
                <a:schemeClr val="tx1"/>
              </a:solidFill>
            </a:endParaRPr>
          </a:p>
        </p:txBody>
      </p:sp>
      <p:sp>
        <p:nvSpPr>
          <p:cNvPr id="5" name="テキスト ボックス 4">
            <a:extLst>
              <a:ext uri="{FF2B5EF4-FFF2-40B4-BE49-F238E27FC236}">
                <a16:creationId xmlns:a16="http://schemas.microsoft.com/office/drawing/2014/main" id="{FAB4260C-88BE-7C8B-CA35-0B7668BEA6F7}"/>
              </a:ext>
            </a:extLst>
          </p:cNvPr>
          <p:cNvSpPr txBox="1"/>
          <p:nvPr/>
        </p:nvSpPr>
        <p:spPr>
          <a:xfrm>
            <a:off x="838200" y="920551"/>
            <a:ext cx="10515600" cy="996170"/>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lvl="2">
              <a:lnSpc>
                <a:spcPct val="90000"/>
              </a:lnSpc>
              <a:spcBef>
                <a:spcPts val="1000"/>
              </a:spcBef>
              <a:defRPr/>
            </a:pPr>
            <a:r>
              <a:rPr lang="en-US" altLang="ja-JP" sz="2800" b="1" dirty="0">
                <a:solidFill>
                  <a:prstClr val="black"/>
                </a:solidFill>
                <a:ea typeface="ＭＳ Ｐゴシック" panose="020B0600070205080204" pitchFamily="50" charset="-128"/>
              </a:rPr>
              <a:t>	Electric field distortion by positive ions</a:t>
            </a:r>
          </a:p>
          <a:p>
            <a:pPr lvl="2">
              <a:lnSpc>
                <a:spcPct val="90000"/>
              </a:lnSpc>
              <a:spcBef>
                <a:spcPts val="1000"/>
              </a:spcBef>
              <a:defRPr/>
            </a:pPr>
            <a:r>
              <a:rPr lang="ja-JP" altLang="en-US" sz="2800" b="1" dirty="0">
                <a:solidFill>
                  <a:prstClr val="black"/>
                </a:solidFill>
                <a:ea typeface="ＭＳ Ｐゴシック" panose="020B0600070205080204" pitchFamily="50" charset="-128"/>
              </a:rPr>
              <a:t>　　</a:t>
            </a:r>
            <a:r>
              <a:rPr lang="en-US" altLang="ja-JP" sz="2800" b="1" dirty="0">
                <a:solidFill>
                  <a:prstClr val="black"/>
                </a:solidFill>
                <a:ea typeface="ＭＳ Ｐゴシック" panose="020B0600070205080204" pitchFamily="50" charset="-128"/>
              </a:rPr>
              <a:t>Distortion </a:t>
            </a:r>
            <a:r>
              <a:rPr lang="en-US" altLang="ja-JP" sz="2800" b="1" dirty="0" err="1">
                <a:solidFill>
                  <a:prstClr val="black"/>
                </a:solidFill>
              </a:rPr>
              <a:t>Δrφ</a:t>
            </a:r>
            <a:r>
              <a:rPr lang="en-US" altLang="ja-JP" sz="2800" b="1" dirty="0">
                <a:solidFill>
                  <a:prstClr val="black"/>
                </a:solidFill>
                <a:ea typeface="ＭＳ Ｐゴシック" panose="020B0600070205080204" pitchFamily="50" charset="-128"/>
              </a:rPr>
              <a:t> affects sagitta measurement</a:t>
            </a:r>
          </a:p>
        </p:txBody>
      </p:sp>
      <p:sp>
        <p:nvSpPr>
          <p:cNvPr id="6" name="楕円 5">
            <a:extLst>
              <a:ext uri="{FF2B5EF4-FFF2-40B4-BE49-F238E27FC236}">
                <a16:creationId xmlns:a16="http://schemas.microsoft.com/office/drawing/2014/main" id="{57A25FF3-4123-28E4-4780-B6C0C0BEE0C3}"/>
              </a:ext>
            </a:extLst>
          </p:cNvPr>
          <p:cNvSpPr/>
          <p:nvPr/>
        </p:nvSpPr>
        <p:spPr>
          <a:xfrm>
            <a:off x="991456" y="1152599"/>
            <a:ext cx="1215390" cy="489230"/>
          </a:xfrm>
          <a:prstGeom prst="ellipse">
            <a:avLst/>
          </a:prstGeom>
          <a:solidFill>
            <a:schemeClr val="bg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en-US" altLang="ja-JP" sz="2400" b="1" dirty="0">
                <a:solidFill>
                  <a:schemeClr val="accent1"/>
                </a:solidFill>
                <a:latin typeface="ＭＳ Ｐゴシック" panose="020B0600070205080204" pitchFamily="50" charset="-128"/>
                <a:ea typeface="ＭＳ Ｐゴシック" panose="020B0600070205080204" pitchFamily="50" charset="-128"/>
              </a:rPr>
              <a:t>Issue</a:t>
            </a:r>
            <a:endParaRPr kumimoji="1" lang="ja-JP" altLang="en-US" sz="2400" b="1" dirty="0">
              <a:solidFill>
                <a:schemeClr val="accent1"/>
              </a:solidFill>
              <a:latin typeface="ＭＳ Ｐゴシック" panose="020B0600070205080204" pitchFamily="50" charset="-128"/>
              <a:ea typeface="ＭＳ Ｐゴシック" panose="020B0600070205080204" pitchFamily="50" charset="-128"/>
            </a:endParaRPr>
          </a:p>
        </p:txBody>
      </p:sp>
      <p:sp>
        <p:nvSpPr>
          <p:cNvPr id="8" name="正方形/長方形 7">
            <a:extLst>
              <a:ext uri="{FF2B5EF4-FFF2-40B4-BE49-F238E27FC236}">
                <a16:creationId xmlns:a16="http://schemas.microsoft.com/office/drawing/2014/main" id="{615D8D8E-A3EA-2BAC-E957-3E293C231BD9}"/>
              </a:ext>
            </a:extLst>
          </p:cNvPr>
          <p:cNvSpPr/>
          <p:nvPr/>
        </p:nvSpPr>
        <p:spPr>
          <a:xfrm>
            <a:off x="806450" y="2159533"/>
            <a:ext cx="10515600" cy="1021376"/>
          </a:xfrm>
          <a:prstGeom prst="rect">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lvl="0">
              <a:lnSpc>
                <a:spcPct val="90000"/>
              </a:lnSpc>
              <a:spcBef>
                <a:spcPts val="1000"/>
              </a:spcBef>
              <a:defRPr/>
            </a:pPr>
            <a:r>
              <a:rPr lang="en-US" altLang="ja-JP" sz="2800" b="1" u="sng" dirty="0">
                <a:solidFill>
                  <a:prstClr val="black"/>
                </a:solidFill>
              </a:rPr>
              <a:t>Previously calculated </a:t>
            </a:r>
            <a:r>
              <a:rPr lang="en-US" altLang="ja-JP" sz="2800" b="1" u="sng" dirty="0" err="1">
                <a:solidFill>
                  <a:prstClr val="black"/>
                </a:solidFill>
              </a:rPr>
              <a:t>Δrφ</a:t>
            </a:r>
            <a:r>
              <a:rPr lang="ja-JP" altLang="en-US" sz="2800" b="1" u="sng" dirty="0">
                <a:solidFill>
                  <a:prstClr val="black"/>
                </a:solidFill>
              </a:rPr>
              <a:t> </a:t>
            </a:r>
            <a:r>
              <a:rPr lang="en-US" altLang="ja-JP" sz="2800" b="1" u="sng" dirty="0">
                <a:solidFill>
                  <a:prstClr val="black"/>
                </a:solidFill>
              </a:rPr>
              <a:t>in 2D</a:t>
            </a:r>
          </a:p>
          <a:p>
            <a:pPr lvl="0">
              <a:lnSpc>
                <a:spcPct val="90000"/>
              </a:lnSpc>
              <a:spcBef>
                <a:spcPts val="1000"/>
              </a:spcBef>
              <a:defRPr/>
            </a:pPr>
            <a:r>
              <a:rPr lang="en-US" altLang="ja-JP" sz="2800" b="1" dirty="0">
                <a:solidFill>
                  <a:prstClr val="black"/>
                </a:solidFill>
              </a:rPr>
              <a:t>		     </a:t>
            </a:r>
            <a:r>
              <a:rPr lang="en-US" altLang="ja-JP" sz="2800" b="1" u="sng" dirty="0">
                <a:solidFill>
                  <a:prstClr val="black"/>
                </a:solidFill>
              </a:rPr>
              <a:t>➡ this talk : Verify in 3D for better accuracy </a:t>
            </a:r>
            <a:endParaRPr lang="ja-JP" altLang="en-US" sz="2800" dirty="0"/>
          </a:p>
        </p:txBody>
      </p:sp>
      <p:sp>
        <p:nvSpPr>
          <p:cNvPr id="7" name="テキスト ボックス 6">
            <a:extLst>
              <a:ext uri="{FF2B5EF4-FFF2-40B4-BE49-F238E27FC236}">
                <a16:creationId xmlns:a16="http://schemas.microsoft.com/office/drawing/2014/main" id="{08E4EE17-B0AA-A22C-00BE-C622C6CD2D21}"/>
              </a:ext>
            </a:extLst>
          </p:cNvPr>
          <p:cNvSpPr txBox="1"/>
          <p:nvPr/>
        </p:nvSpPr>
        <p:spPr>
          <a:xfrm>
            <a:off x="781050" y="3292199"/>
            <a:ext cx="10566400" cy="1092158"/>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marL="342900" lvl="0" indent="-342900">
              <a:lnSpc>
                <a:spcPct val="90000"/>
              </a:lnSpc>
              <a:spcBef>
                <a:spcPts val="1000"/>
              </a:spcBef>
              <a:buFont typeface="Wingdings" panose="05000000000000000000" pitchFamily="2" charset="2"/>
              <a:buChar char="ü"/>
              <a:defRPr/>
            </a:pPr>
            <a:r>
              <a:rPr lang="ja-JP" altLang="ja-JP" sz="2400" b="1" dirty="0">
                <a:solidFill>
                  <a:schemeClr val="tx1"/>
                </a:solidFill>
              </a:rPr>
              <a:t>   Previous studies</a:t>
            </a:r>
            <a:br>
              <a:rPr lang="ja-JP" altLang="ja-JP" sz="2400" b="1" dirty="0">
                <a:solidFill>
                  <a:schemeClr val="tx1"/>
                </a:solidFill>
              </a:rPr>
            </a:br>
            <a:r>
              <a:rPr lang="ja-JP" altLang="ja-JP" sz="2400" b="1" dirty="0">
                <a:solidFill>
                  <a:schemeClr val="tx1"/>
                </a:solidFill>
              </a:rPr>
              <a:t>   </a:t>
            </a:r>
            <a:r>
              <a:rPr lang="en-US" altLang="ja-JP" sz="2400" b="1" dirty="0">
                <a:solidFill>
                  <a:schemeClr val="tx1"/>
                </a:solidFill>
              </a:rPr>
              <a:t>	</a:t>
            </a:r>
            <a:r>
              <a:rPr lang="ja-JP" altLang="ja-JP" sz="2400" b="1" dirty="0">
                <a:solidFill>
                  <a:schemeClr val="tx1"/>
                </a:solidFill>
              </a:rPr>
              <a:t> - 2d calculation assuming </a:t>
            </a:r>
            <a:r>
              <a:rPr lang="en-US" altLang="ja-JP" sz="2400" b="1" dirty="0">
                <a:solidFill>
                  <a:prstClr val="black"/>
                </a:solidFill>
              </a:rPr>
              <a:t>φ</a:t>
            </a:r>
            <a:r>
              <a:rPr lang="ja-JP" altLang="ja-JP" sz="2400" b="1" dirty="0">
                <a:solidFill>
                  <a:schemeClr val="tx1"/>
                </a:solidFill>
              </a:rPr>
              <a:t>-symmetry</a:t>
            </a:r>
            <a:br>
              <a:rPr lang="ja-JP" altLang="ja-JP" sz="2400" b="1" dirty="0">
                <a:solidFill>
                  <a:schemeClr val="tx1"/>
                </a:solidFill>
              </a:rPr>
            </a:br>
            <a:r>
              <a:rPr lang="ja-JP" altLang="ja-JP" sz="2400" b="1" dirty="0">
                <a:solidFill>
                  <a:schemeClr val="tx1"/>
                </a:solidFill>
              </a:rPr>
              <a:t>        - for a static ion distribution</a:t>
            </a:r>
            <a:endParaRPr lang="en-US" altLang="ja-JP" sz="3600" b="1" u="sng" dirty="0">
              <a:solidFill>
                <a:schemeClr val="tx1"/>
              </a:solidFill>
            </a:endParaRPr>
          </a:p>
        </p:txBody>
      </p:sp>
    </p:spTree>
    <p:extLst>
      <p:ext uri="{BB962C8B-B14F-4D97-AF65-F5344CB8AC3E}">
        <p14:creationId xmlns:p14="http://schemas.microsoft.com/office/powerpoint/2010/main" val="1561686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A2B69-D914-FC37-DA10-4B3BA10EDB1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696913F-0C3E-AF4C-8941-F50DB4058016}"/>
              </a:ext>
            </a:extLst>
          </p:cNvPr>
          <p:cNvSpPr>
            <a:spLocks noGrp="1"/>
          </p:cNvSpPr>
          <p:nvPr>
            <p:ph type="title"/>
          </p:nvPr>
        </p:nvSpPr>
        <p:spPr>
          <a:xfrm>
            <a:off x="838200" y="0"/>
            <a:ext cx="10515600" cy="639459"/>
          </a:xfrm>
        </p:spPr>
        <p:txBody>
          <a:bodyPr>
            <a:normAutofit fontScale="90000"/>
          </a:bodyPr>
          <a:lstStyle/>
          <a:p>
            <a:r>
              <a:rPr lang="en-US" altLang="ja-JP" dirty="0"/>
              <a:t>5. Evaluation Flow of </a:t>
            </a:r>
            <a:r>
              <a:rPr lang="en-US" altLang="ja-JP" dirty="0" err="1"/>
              <a:t>Δrφ</a:t>
            </a:r>
            <a:endParaRPr kumimoji="1" lang="ja-JP" altLang="en-US" dirty="0"/>
          </a:p>
        </p:txBody>
      </p:sp>
      <p:sp>
        <p:nvSpPr>
          <p:cNvPr id="3" name="コンテンツ プレースホルダー 2">
            <a:extLst>
              <a:ext uri="{FF2B5EF4-FFF2-40B4-BE49-F238E27FC236}">
                <a16:creationId xmlns:a16="http://schemas.microsoft.com/office/drawing/2014/main" id="{1CF06295-3201-2A44-3AE8-AA9B6E5537B0}"/>
              </a:ext>
            </a:extLst>
          </p:cNvPr>
          <p:cNvSpPr>
            <a:spLocks noGrp="1"/>
          </p:cNvSpPr>
          <p:nvPr>
            <p:ph idx="1"/>
          </p:nvPr>
        </p:nvSpPr>
        <p:spPr>
          <a:xfrm>
            <a:off x="838200" y="639459"/>
            <a:ext cx="10515600" cy="5747249"/>
          </a:xfrm>
        </p:spPr>
        <p:txBody>
          <a:bodyPr/>
          <a:lstStyle/>
          <a:p>
            <a:pPr marL="0" indent="0">
              <a:buNone/>
            </a:pPr>
            <a:r>
              <a:rPr kumimoji="1" lang="en-US" altLang="ja-JP" dirty="0"/>
              <a:t> </a:t>
            </a:r>
            <a:endParaRPr kumimoji="1" lang="ja-JP" altLang="en-US" dirty="0"/>
          </a:p>
        </p:txBody>
      </p:sp>
      <p:sp>
        <p:nvSpPr>
          <p:cNvPr id="4" name="スライド番号プレースホルダー 3">
            <a:extLst>
              <a:ext uri="{FF2B5EF4-FFF2-40B4-BE49-F238E27FC236}">
                <a16:creationId xmlns:a16="http://schemas.microsoft.com/office/drawing/2014/main" id="{DDA373E4-84E5-D048-34F0-B6837990B696}"/>
              </a:ext>
            </a:extLst>
          </p:cNvPr>
          <p:cNvSpPr>
            <a:spLocks noGrp="1"/>
          </p:cNvSpPr>
          <p:nvPr>
            <p:ph type="sldNum" sz="quarter" idx="12"/>
          </p:nvPr>
        </p:nvSpPr>
        <p:spPr/>
        <p:txBody>
          <a:bodyPr/>
          <a:lstStyle/>
          <a:p>
            <a:fld id="{B8AA6F3D-1B83-4EE2-9876-CD45B9B52FB4}" type="slidenum">
              <a:rPr lang="ja-JP" altLang="en-US" smtClean="0"/>
              <a:pPr/>
              <a:t>6</a:t>
            </a:fld>
            <a:endParaRPr lang="ja-JP" altLang="en-US" dirty="0"/>
          </a:p>
        </p:txBody>
      </p:sp>
      <p:sp>
        <p:nvSpPr>
          <p:cNvPr id="34" name="テキスト ボックス 33">
            <a:extLst>
              <a:ext uri="{FF2B5EF4-FFF2-40B4-BE49-F238E27FC236}">
                <a16:creationId xmlns:a16="http://schemas.microsoft.com/office/drawing/2014/main" id="{BA0F43A6-7BBB-DEB4-3B47-8FC5AA82208A}"/>
              </a:ext>
            </a:extLst>
          </p:cNvPr>
          <p:cNvSpPr txBox="1"/>
          <p:nvPr/>
        </p:nvSpPr>
        <p:spPr>
          <a:xfrm>
            <a:off x="738408" y="639459"/>
            <a:ext cx="10615392" cy="400110"/>
          </a:xfrm>
          <a:prstGeom prst="rect">
            <a:avLst/>
          </a:prstGeom>
          <a:noFill/>
        </p:spPr>
        <p:txBody>
          <a:bodyPr wrap="square">
            <a:spAutoFit/>
          </a:bodyPr>
          <a:lstStyle/>
          <a:p>
            <a:r>
              <a:rPr kumimoji="1" lang="en-US" altLang="ja-JP" sz="2000" dirty="0"/>
              <a:t>	</a:t>
            </a:r>
          </a:p>
        </p:txBody>
      </p:sp>
      <p:sp>
        <p:nvSpPr>
          <p:cNvPr id="17" name="正方形/長方形 16">
            <a:extLst>
              <a:ext uri="{FF2B5EF4-FFF2-40B4-BE49-F238E27FC236}">
                <a16:creationId xmlns:a16="http://schemas.microsoft.com/office/drawing/2014/main" id="{4564849E-50DD-C113-47DD-629E46ADDB6E}"/>
              </a:ext>
            </a:extLst>
          </p:cNvPr>
          <p:cNvSpPr/>
          <p:nvPr/>
        </p:nvSpPr>
        <p:spPr>
          <a:xfrm>
            <a:off x="1063256" y="1039569"/>
            <a:ext cx="9804344" cy="5581435"/>
          </a:xfrm>
          <a:prstGeom prst="rect">
            <a:avLst/>
          </a:prstGeom>
          <a:noFill/>
          <a:ln w="19050" cap="flat" cmpd="sng" algn="ctr">
            <a:solidFill>
              <a:srgbClr val="00206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dirty="0"/>
          </a:p>
        </p:txBody>
      </p:sp>
      <p:sp>
        <p:nvSpPr>
          <p:cNvPr id="10" name="テキスト ボックス 9">
            <a:extLst>
              <a:ext uri="{FF2B5EF4-FFF2-40B4-BE49-F238E27FC236}">
                <a16:creationId xmlns:a16="http://schemas.microsoft.com/office/drawing/2014/main" id="{6913F21F-708F-8004-5B23-F35AC12951AF}"/>
              </a:ext>
            </a:extLst>
          </p:cNvPr>
          <p:cNvSpPr txBox="1"/>
          <p:nvPr/>
        </p:nvSpPr>
        <p:spPr>
          <a:xfrm>
            <a:off x="1032890" y="5980706"/>
            <a:ext cx="9804342" cy="461665"/>
          </a:xfrm>
          <a:prstGeom prst="rect">
            <a:avLst/>
          </a:prstGeom>
          <a:noFill/>
        </p:spPr>
        <p:txBody>
          <a:bodyPr wrap="square" rtlCol="0">
            <a:spAutoFit/>
          </a:bodyPr>
          <a:lstStyle/>
          <a:p>
            <a:pPr algn="ctr"/>
            <a:r>
              <a:rPr kumimoji="1" lang="en-US" altLang="ja-JP" sz="2400" b="1" dirty="0"/>
              <a:t>Evaluate ionized electron arrival position deviation (</a:t>
            </a:r>
            <a:r>
              <a:rPr kumimoji="1" lang="en-US" altLang="ja-JP" sz="2400" b="1" dirty="0" err="1"/>
              <a:t>Δrφ</a:t>
            </a:r>
            <a:r>
              <a:rPr kumimoji="1" lang="en-US" altLang="ja-JP" sz="2400" b="1" dirty="0"/>
              <a:t>)</a:t>
            </a:r>
            <a:endParaRPr kumimoji="1" lang="ja-JP" altLang="en-US" sz="2400" b="1" dirty="0"/>
          </a:p>
        </p:txBody>
      </p:sp>
      <p:sp>
        <p:nvSpPr>
          <p:cNvPr id="12" name="テキスト ボックス 11">
            <a:extLst>
              <a:ext uri="{FF2B5EF4-FFF2-40B4-BE49-F238E27FC236}">
                <a16:creationId xmlns:a16="http://schemas.microsoft.com/office/drawing/2014/main" id="{DB94E89E-2110-6D97-6032-841CD84D2C73}"/>
              </a:ext>
            </a:extLst>
          </p:cNvPr>
          <p:cNvSpPr txBox="1"/>
          <p:nvPr/>
        </p:nvSpPr>
        <p:spPr>
          <a:xfrm>
            <a:off x="1056093" y="4661308"/>
            <a:ext cx="9804342" cy="830997"/>
          </a:xfrm>
          <a:prstGeom prst="rect">
            <a:avLst/>
          </a:prstGeom>
          <a:noFill/>
        </p:spPr>
        <p:txBody>
          <a:bodyPr wrap="square" rtlCol="0">
            <a:spAutoFit/>
          </a:bodyPr>
          <a:lstStyle/>
          <a:p>
            <a:pPr algn="ctr"/>
            <a:r>
              <a:rPr kumimoji="1" lang="en-US" altLang="ja-JP" sz="2400" b="1" dirty="0"/>
              <a:t>Calculate electric field distortion (Er)</a:t>
            </a:r>
          </a:p>
          <a:p>
            <a:pPr algn="ctr"/>
            <a:r>
              <a:rPr lang="en-US" altLang="ja-JP" sz="2400" b="1" dirty="0"/>
              <a:t>TPC volume with conducting walls </a:t>
            </a:r>
            <a:r>
              <a:rPr lang="ja-JP" altLang="en-US" sz="2400" b="1" dirty="0"/>
              <a:t>➡</a:t>
            </a:r>
            <a:r>
              <a:rPr lang="en-US" altLang="ja-JP" sz="2400" b="1" dirty="0"/>
              <a:t> modified Bessel function  </a:t>
            </a:r>
            <a:endParaRPr lang="ja-JP" altLang="en-US" sz="2400" dirty="0"/>
          </a:p>
        </p:txBody>
      </p:sp>
      <p:sp>
        <p:nvSpPr>
          <p:cNvPr id="23" name="矢印: 下 22">
            <a:extLst>
              <a:ext uri="{FF2B5EF4-FFF2-40B4-BE49-F238E27FC236}">
                <a16:creationId xmlns:a16="http://schemas.microsoft.com/office/drawing/2014/main" id="{09FD8B28-C055-39E1-BE86-E439F7A2173D}"/>
              </a:ext>
            </a:extLst>
          </p:cNvPr>
          <p:cNvSpPr/>
          <p:nvPr/>
        </p:nvSpPr>
        <p:spPr>
          <a:xfrm>
            <a:off x="5625199" y="5642056"/>
            <a:ext cx="488697" cy="208708"/>
          </a:xfrm>
          <a:prstGeom prst="downArrow">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sz="2400"/>
          </a:p>
        </p:txBody>
      </p:sp>
      <p:sp>
        <p:nvSpPr>
          <p:cNvPr id="9" name="テキスト ボックス 8">
            <a:extLst>
              <a:ext uri="{FF2B5EF4-FFF2-40B4-BE49-F238E27FC236}">
                <a16:creationId xmlns:a16="http://schemas.microsoft.com/office/drawing/2014/main" id="{9392270C-A761-F325-E02E-55DBC55863A7}"/>
              </a:ext>
            </a:extLst>
          </p:cNvPr>
          <p:cNvSpPr txBox="1"/>
          <p:nvPr/>
        </p:nvSpPr>
        <p:spPr>
          <a:xfrm>
            <a:off x="6937574" y="5580596"/>
            <a:ext cx="2689026" cy="421897"/>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Langevin equation</a:t>
            </a:r>
          </a:p>
        </p:txBody>
      </p:sp>
      <p:sp>
        <p:nvSpPr>
          <p:cNvPr id="18" name="正方形/長方形 17">
            <a:extLst>
              <a:ext uri="{FF2B5EF4-FFF2-40B4-BE49-F238E27FC236}">
                <a16:creationId xmlns:a16="http://schemas.microsoft.com/office/drawing/2014/main" id="{8C69A48F-8907-CD2C-9B2D-6A219B35F3E6}"/>
              </a:ext>
            </a:extLst>
          </p:cNvPr>
          <p:cNvSpPr/>
          <p:nvPr/>
        </p:nvSpPr>
        <p:spPr>
          <a:xfrm>
            <a:off x="4254500" y="838521"/>
            <a:ext cx="3028712" cy="450607"/>
          </a:xfrm>
          <a:prstGeom prst="rect">
            <a:avLst/>
          </a:prstGeom>
          <a:ln>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2800" b="1" dirty="0">
                <a:solidFill>
                  <a:srgbClr val="002060"/>
                </a:solidFill>
              </a:rPr>
              <a:t>Simulation flow</a:t>
            </a:r>
            <a:endParaRPr kumimoji="1" lang="ja-JP" altLang="en-US" sz="2800" b="1" dirty="0">
              <a:solidFill>
                <a:srgbClr val="002060"/>
              </a:solidFill>
            </a:endParaRPr>
          </a:p>
        </p:txBody>
      </p:sp>
      <p:sp>
        <p:nvSpPr>
          <p:cNvPr id="11" name="テキスト ボックス 10">
            <a:extLst>
              <a:ext uri="{FF2B5EF4-FFF2-40B4-BE49-F238E27FC236}">
                <a16:creationId xmlns:a16="http://schemas.microsoft.com/office/drawing/2014/main" id="{F7165D93-D057-D994-1EF2-71047658FFBF}"/>
              </a:ext>
            </a:extLst>
          </p:cNvPr>
          <p:cNvSpPr txBox="1"/>
          <p:nvPr/>
        </p:nvSpPr>
        <p:spPr>
          <a:xfrm>
            <a:off x="7001686" y="4276498"/>
            <a:ext cx="2714109" cy="408623"/>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Poisson's equation</a:t>
            </a:r>
          </a:p>
        </p:txBody>
      </p:sp>
      <p:sp>
        <p:nvSpPr>
          <p:cNvPr id="6" name="テキスト ボックス 5">
            <a:extLst>
              <a:ext uri="{FF2B5EF4-FFF2-40B4-BE49-F238E27FC236}">
                <a16:creationId xmlns:a16="http://schemas.microsoft.com/office/drawing/2014/main" id="{BDC0839D-BF54-A063-95C8-EB326F3E38A5}"/>
              </a:ext>
            </a:extLst>
          </p:cNvPr>
          <p:cNvSpPr txBox="1"/>
          <p:nvPr/>
        </p:nvSpPr>
        <p:spPr>
          <a:xfrm>
            <a:off x="1063255" y="3721149"/>
            <a:ext cx="9804342" cy="461665"/>
          </a:xfrm>
          <a:prstGeom prst="rect">
            <a:avLst/>
          </a:prstGeom>
          <a:noFill/>
        </p:spPr>
        <p:txBody>
          <a:bodyPr wrap="square">
            <a:spAutoFit/>
          </a:bodyPr>
          <a:lstStyle/>
          <a:p>
            <a:pPr algn="ctr"/>
            <a:r>
              <a:rPr kumimoji="1" lang="en-US" altLang="ja-JP" sz="2400" b="1" dirty="0"/>
              <a:t>Create ion distribution </a:t>
            </a:r>
            <a:r>
              <a:rPr lang="en-US" altLang="ja-JP" sz="2400" b="1" dirty="0"/>
              <a:t>in 3D</a:t>
            </a:r>
            <a:r>
              <a:rPr kumimoji="1" lang="en-US" altLang="ja-JP" sz="2400" b="1" dirty="0"/>
              <a:t> space </a:t>
            </a:r>
            <a:endParaRPr lang="ja-JP" altLang="en-US" sz="2400" dirty="0"/>
          </a:p>
        </p:txBody>
      </p:sp>
      <p:sp>
        <p:nvSpPr>
          <p:cNvPr id="7" name="矢印: 下 6">
            <a:extLst>
              <a:ext uri="{FF2B5EF4-FFF2-40B4-BE49-F238E27FC236}">
                <a16:creationId xmlns:a16="http://schemas.microsoft.com/office/drawing/2014/main" id="{C55B178A-2C1C-8C16-F4D8-43320918EBF6}"/>
              </a:ext>
            </a:extLst>
          </p:cNvPr>
          <p:cNvSpPr/>
          <p:nvPr/>
        </p:nvSpPr>
        <p:spPr>
          <a:xfrm>
            <a:off x="5625198" y="4282716"/>
            <a:ext cx="488697" cy="208708"/>
          </a:xfrm>
          <a:prstGeom prst="downArrow">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sz="2400"/>
          </a:p>
        </p:txBody>
      </p:sp>
      <p:sp>
        <p:nvSpPr>
          <p:cNvPr id="8" name="テキスト ボックス 7">
            <a:extLst>
              <a:ext uri="{FF2B5EF4-FFF2-40B4-BE49-F238E27FC236}">
                <a16:creationId xmlns:a16="http://schemas.microsoft.com/office/drawing/2014/main" id="{25407023-B668-497C-574A-1C4A5D3186B2}"/>
              </a:ext>
            </a:extLst>
          </p:cNvPr>
          <p:cNvSpPr txBox="1"/>
          <p:nvPr/>
        </p:nvSpPr>
        <p:spPr>
          <a:xfrm>
            <a:off x="1063255" y="2514825"/>
            <a:ext cx="9804342" cy="830997"/>
          </a:xfrm>
          <a:prstGeom prst="rect">
            <a:avLst/>
          </a:prstGeom>
          <a:noFill/>
        </p:spPr>
        <p:txBody>
          <a:bodyPr wrap="square">
            <a:spAutoFit/>
          </a:bodyPr>
          <a:lstStyle/>
          <a:p>
            <a:pPr algn="ctr"/>
            <a:r>
              <a:rPr kumimoji="1" lang="en-US" altLang="ja-JP" sz="2400" b="1" dirty="0"/>
              <a:t>Detector Simulation :ILD_l5_v03 </a:t>
            </a:r>
          </a:p>
          <a:p>
            <a:pPr algn="ctr"/>
            <a:r>
              <a:rPr kumimoji="1" lang="en-US" altLang="ja-JP" sz="2400" b="1" dirty="0"/>
              <a:t>(ILD with realistic field map, without anti-DID field)</a:t>
            </a:r>
          </a:p>
        </p:txBody>
      </p:sp>
      <p:sp>
        <p:nvSpPr>
          <p:cNvPr id="31" name="矢印: 下 30">
            <a:extLst>
              <a:ext uri="{FF2B5EF4-FFF2-40B4-BE49-F238E27FC236}">
                <a16:creationId xmlns:a16="http://schemas.microsoft.com/office/drawing/2014/main" id="{28848327-B1B3-0FA0-B49A-4695BA10FD85}"/>
              </a:ext>
            </a:extLst>
          </p:cNvPr>
          <p:cNvSpPr/>
          <p:nvPr/>
        </p:nvSpPr>
        <p:spPr>
          <a:xfrm>
            <a:off x="5601047" y="3411124"/>
            <a:ext cx="488697" cy="208708"/>
          </a:xfrm>
          <a:prstGeom prst="downArrow">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sz="2400"/>
          </a:p>
        </p:txBody>
      </p:sp>
      <p:sp>
        <p:nvSpPr>
          <p:cNvPr id="40" name="テキスト ボックス 39">
            <a:extLst>
              <a:ext uri="{FF2B5EF4-FFF2-40B4-BE49-F238E27FC236}">
                <a16:creationId xmlns:a16="http://schemas.microsoft.com/office/drawing/2014/main" id="{FE14C720-F552-B01D-C115-BA25FE0F57D0}"/>
              </a:ext>
            </a:extLst>
          </p:cNvPr>
          <p:cNvSpPr txBox="1"/>
          <p:nvPr/>
        </p:nvSpPr>
        <p:spPr>
          <a:xfrm>
            <a:off x="1053095" y="1380216"/>
            <a:ext cx="9804342" cy="830997"/>
          </a:xfrm>
          <a:prstGeom prst="rect">
            <a:avLst/>
          </a:prstGeom>
          <a:noFill/>
        </p:spPr>
        <p:txBody>
          <a:bodyPr wrap="square">
            <a:spAutoFit/>
          </a:bodyPr>
          <a:lstStyle/>
          <a:p>
            <a:pPr algn="ctr"/>
            <a:r>
              <a:rPr kumimoji="1" lang="en-US" altLang="ja-JP" sz="2400" b="1" dirty="0" err="1"/>
              <a:t>Beamstrahlung</a:t>
            </a:r>
            <a:r>
              <a:rPr kumimoji="1" lang="en-US" altLang="ja-JP" sz="2400" b="1" dirty="0"/>
              <a:t> simulated using </a:t>
            </a:r>
            <a:r>
              <a:rPr kumimoji="1" lang="en-US" altLang="ja-JP" sz="2400" b="1" dirty="0" err="1"/>
              <a:t>GuineaPig</a:t>
            </a:r>
            <a:r>
              <a:rPr kumimoji="1" lang="en-US" altLang="ja-JP" sz="2400" b="1" dirty="0"/>
              <a:t> </a:t>
            </a:r>
          </a:p>
          <a:p>
            <a:pPr algn="ctr"/>
            <a:r>
              <a:rPr kumimoji="1" lang="en-US" altLang="ja-JP" sz="2400" b="1" dirty="0"/>
              <a:t>(ILC @ 250 GeV [thanks M. Berggren])</a:t>
            </a:r>
            <a:endParaRPr lang="ja-JP" altLang="en-US" sz="2400" dirty="0"/>
          </a:p>
        </p:txBody>
      </p:sp>
      <p:sp>
        <p:nvSpPr>
          <p:cNvPr id="41" name="矢印: 下 40">
            <a:extLst>
              <a:ext uri="{FF2B5EF4-FFF2-40B4-BE49-F238E27FC236}">
                <a16:creationId xmlns:a16="http://schemas.microsoft.com/office/drawing/2014/main" id="{D7A300A9-9478-98CB-EAB7-E4A6756B6A5F}"/>
              </a:ext>
            </a:extLst>
          </p:cNvPr>
          <p:cNvSpPr/>
          <p:nvPr/>
        </p:nvSpPr>
        <p:spPr>
          <a:xfrm>
            <a:off x="5625199" y="2189955"/>
            <a:ext cx="488697" cy="208708"/>
          </a:xfrm>
          <a:prstGeom prst="downArrow">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sz="2400"/>
          </a:p>
        </p:txBody>
      </p:sp>
    </p:spTree>
    <p:extLst>
      <p:ext uri="{BB962C8B-B14F-4D97-AF65-F5344CB8AC3E}">
        <p14:creationId xmlns:p14="http://schemas.microsoft.com/office/powerpoint/2010/main" val="696711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669CE-3E02-6322-AF78-CEAC8B1FF42F}"/>
            </a:ext>
          </a:extLst>
        </p:cNvPr>
        <p:cNvGrpSpPr/>
        <p:nvPr/>
      </p:nvGrpSpPr>
      <p:grpSpPr>
        <a:xfrm>
          <a:off x="0" y="0"/>
          <a:ext cx="0" cy="0"/>
          <a:chOff x="0" y="0"/>
          <a:chExt cx="0" cy="0"/>
        </a:xfrm>
      </p:grpSpPr>
      <p:pic>
        <p:nvPicPr>
          <p:cNvPr id="6" name="図 5">
            <a:extLst>
              <a:ext uri="{FF2B5EF4-FFF2-40B4-BE49-F238E27FC236}">
                <a16:creationId xmlns:a16="http://schemas.microsoft.com/office/drawing/2014/main" id="{8DD6C2AD-4CAF-7DBF-8949-3393E1E030C7}"/>
              </a:ext>
            </a:extLst>
          </p:cNvPr>
          <p:cNvPicPr>
            <a:picLocks noChangeAspect="1"/>
          </p:cNvPicPr>
          <p:nvPr/>
        </p:nvPicPr>
        <p:blipFill>
          <a:blip r:embed="rId3">
            <a:extLst>
              <a:ext uri="{28A0092B-C50C-407E-A947-70E740481C1C}">
                <a14:useLocalDpi xmlns:a14="http://schemas.microsoft.com/office/drawing/2010/main" val="0"/>
              </a:ext>
            </a:extLst>
          </a:blip>
          <a:srcRect t="6933"/>
          <a:stretch>
            <a:fillRect/>
          </a:stretch>
        </p:blipFill>
        <p:spPr>
          <a:xfrm>
            <a:off x="6968816" y="1746599"/>
            <a:ext cx="5177115" cy="3527876"/>
          </a:xfrm>
          <a:prstGeom prst="rect">
            <a:avLst/>
          </a:prstGeom>
        </p:spPr>
      </p:pic>
      <p:sp>
        <p:nvSpPr>
          <p:cNvPr id="16" name="コンテンツ プレースホルダー 2">
            <a:extLst>
              <a:ext uri="{FF2B5EF4-FFF2-40B4-BE49-F238E27FC236}">
                <a16:creationId xmlns:a16="http://schemas.microsoft.com/office/drawing/2014/main" id="{C63E5AA3-2C9A-7C28-A24B-F967A2A7DE43}"/>
              </a:ext>
            </a:extLst>
          </p:cNvPr>
          <p:cNvSpPr txBox="1">
            <a:spLocks/>
          </p:cNvSpPr>
          <p:nvPr/>
        </p:nvSpPr>
        <p:spPr>
          <a:xfrm>
            <a:off x="990600" y="658308"/>
            <a:ext cx="10515600" cy="56710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ts val="0"/>
              </a:spcBef>
              <a:buFontTx/>
              <a:buNone/>
              <a:defRPr/>
            </a:pPr>
            <a:r>
              <a:rPr lang="ja-JP" altLang="en-US" sz="2000" b="1" dirty="0">
                <a:solidFill>
                  <a:prstClr val="black"/>
                </a:solidFill>
                <a:latin typeface="游ゴシック" panose="020F0502020204030204"/>
                <a:ea typeface="游ゴシック" panose="020B0400000000000000" pitchFamily="50" charset="-128"/>
              </a:rPr>
              <a:t>　</a:t>
            </a:r>
            <a:endParaRPr lang="en-US" altLang="ja-JP" sz="2000" b="1" dirty="0">
              <a:solidFill>
                <a:prstClr val="black"/>
              </a:solidFill>
              <a:latin typeface="游ゴシック" panose="020F0502020204030204"/>
              <a:ea typeface="游ゴシック" panose="020B0400000000000000" pitchFamily="50" charset="-128"/>
            </a:endParaRPr>
          </a:p>
          <a:p>
            <a:endParaRPr lang="ja-JP" altLang="en-US" dirty="0"/>
          </a:p>
        </p:txBody>
      </p:sp>
      <p:sp>
        <p:nvSpPr>
          <p:cNvPr id="2" name="タイトル 1">
            <a:extLst>
              <a:ext uri="{FF2B5EF4-FFF2-40B4-BE49-F238E27FC236}">
                <a16:creationId xmlns:a16="http://schemas.microsoft.com/office/drawing/2014/main" id="{2AF5D837-77D4-417C-B3B5-3A03AFBF23E7}"/>
              </a:ext>
            </a:extLst>
          </p:cNvPr>
          <p:cNvSpPr>
            <a:spLocks noGrp="1"/>
          </p:cNvSpPr>
          <p:nvPr>
            <p:ph type="title"/>
          </p:nvPr>
        </p:nvSpPr>
        <p:spPr/>
        <p:txBody>
          <a:bodyPr>
            <a:normAutofit fontScale="90000"/>
          </a:bodyPr>
          <a:lstStyle/>
          <a:p>
            <a:r>
              <a:rPr kumimoji="1" lang="en-US" altLang="ja-JP" dirty="0"/>
              <a:t>6. Results …</a:t>
            </a:r>
            <a:r>
              <a:rPr kumimoji="1" lang="ja-JP" altLang="en-US" dirty="0"/>
              <a:t>　</a:t>
            </a:r>
            <a:r>
              <a:rPr lang="en-US" altLang="ja-JP" dirty="0"/>
              <a:t> (1) Ion distribution (3 trains)</a:t>
            </a:r>
            <a:endParaRPr kumimoji="1" lang="ja-JP" altLang="en-US" dirty="0"/>
          </a:p>
        </p:txBody>
      </p:sp>
      <p:sp>
        <p:nvSpPr>
          <p:cNvPr id="3" name="コンテンツ プレースホルダー 2">
            <a:extLst>
              <a:ext uri="{FF2B5EF4-FFF2-40B4-BE49-F238E27FC236}">
                <a16:creationId xmlns:a16="http://schemas.microsoft.com/office/drawing/2014/main" id="{B07AF114-DE5C-5896-53F9-13C425D9D997}"/>
              </a:ext>
            </a:extLst>
          </p:cNvPr>
          <p:cNvSpPr>
            <a:spLocks noGrp="1"/>
          </p:cNvSpPr>
          <p:nvPr>
            <p:ph idx="1"/>
          </p:nvPr>
        </p:nvSpPr>
        <p:spPr>
          <a:xfrm>
            <a:off x="1504324" y="2609229"/>
            <a:ext cx="10515600" cy="549592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    </a:t>
            </a:r>
            <a:endParaRPr kumimoji="1" lang="ja-JP" altLang="en-US" dirty="0"/>
          </a:p>
        </p:txBody>
      </p:sp>
      <p:sp>
        <p:nvSpPr>
          <p:cNvPr id="4" name="スライド番号プレースホルダー 3">
            <a:extLst>
              <a:ext uri="{FF2B5EF4-FFF2-40B4-BE49-F238E27FC236}">
                <a16:creationId xmlns:a16="http://schemas.microsoft.com/office/drawing/2014/main" id="{DDACC8B9-7F90-2A02-CB88-557CEE92CE87}"/>
              </a:ext>
            </a:extLst>
          </p:cNvPr>
          <p:cNvSpPr>
            <a:spLocks noGrp="1"/>
          </p:cNvSpPr>
          <p:nvPr>
            <p:ph type="sldNum" sz="quarter" idx="12"/>
          </p:nvPr>
        </p:nvSpPr>
        <p:spPr/>
        <p:txBody>
          <a:bodyPr/>
          <a:lstStyle/>
          <a:p>
            <a:fld id="{B8AA6F3D-1B83-4EE2-9876-CD45B9B52FB4}" type="slidenum">
              <a:rPr kumimoji="1" lang="ja-JP" altLang="en-US" smtClean="0"/>
              <a:t>7</a:t>
            </a:fld>
            <a:endParaRPr kumimoji="1" lang="ja-JP" altLang="en-US"/>
          </a:p>
        </p:txBody>
      </p:sp>
      <p:sp>
        <p:nvSpPr>
          <p:cNvPr id="18" name="テキスト ボックス 17">
            <a:extLst>
              <a:ext uri="{FF2B5EF4-FFF2-40B4-BE49-F238E27FC236}">
                <a16:creationId xmlns:a16="http://schemas.microsoft.com/office/drawing/2014/main" id="{F40532E8-1C22-3EA1-F030-1A5BE673CB26}"/>
              </a:ext>
            </a:extLst>
          </p:cNvPr>
          <p:cNvSpPr txBox="1"/>
          <p:nvPr/>
        </p:nvSpPr>
        <p:spPr>
          <a:xfrm>
            <a:off x="1488196" y="5764365"/>
            <a:ext cx="9223280" cy="830997"/>
          </a:xfrm>
          <a:prstGeom prst="rect">
            <a:avLst/>
          </a:prstGeom>
          <a:solidFill>
            <a:srgbClr val="002060"/>
          </a:solidFill>
        </p:spPr>
        <p:txBody>
          <a:bodyPr wrap="square">
            <a:spAutoFit/>
          </a:bodyPr>
          <a:lstStyle/>
          <a:p>
            <a:r>
              <a:rPr lang="en-US" altLang="ja-JP" sz="2200" b="1" dirty="0">
                <a:solidFill>
                  <a:schemeClr val="bg1"/>
                </a:solidFill>
              </a:rPr>
              <a:t>	</a:t>
            </a:r>
            <a:r>
              <a:rPr lang="en-US" altLang="ja-JP" sz="2400" b="1" dirty="0">
                <a:solidFill>
                  <a:schemeClr val="bg1"/>
                </a:solidFill>
              </a:rPr>
              <a:t>The central part has high-ion density because more 	background particles at the smaller diameter. </a:t>
            </a:r>
            <a:endParaRPr lang="en-US" altLang="ja-JP" sz="2200" b="1" dirty="0">
              <a:solidFill>
                <a:schemeClr val="bg1"/>
              </a:solidFill>
            </a:endParaRPr>
          </a:p>
        </p:txBody>
      </p:sp>
      <p:sp>
        <p:nvSpPr>
          <p:cNvPr id="9" name="テキスト ボックス 8">
            <a:extLst>
              <a:ext uri="{FF2B5EF4-FFF2-40B4-BE49-F238E27FC236}">
                <a16:creationId xmlns:a16="http://schemas.microsoft.com/office/drawing/2014/main" id="{39F8F850-8C1A-735F-0938-2D7B631BEB77}"/>
              </a:ext>
            </a:extLst>
          </p:cNvPr>
          <p:cNvSpPr txBox="1"/>
          <p:nvPr/>
        </p:nvSpPr>
        <p:spPr>
          <a:xfrm>
            <a:off x="1711842" y="1092780"/>
            <a:ext cx="3838353"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ja-JP" b="1" dirty="0">
                <a:solidFill>
                  <a:schemeClr val="accent1"/>
                </a:solidFill>
                <a:latin typeface="+mn-ea"/>
              </a:rPr>
              <a:t>Primary Ion</a:t>
            </a:r>
            <a:r>
              <a:rPr lang="ja-JP" altLang="en-US" b="1" dirty="0">
                <a:solidFill>
                  <a:schemeClr val="accent1"/>
                </a:solidFill>
                <a:latin typeface="+mn-ea"/>
              </a:rPr>
              <a:t> </a:t>
            </a:r>
            <a:r>
              <a:rPr lang="en-US" altLang="ja-JP" b="1" dirty="0">
                <a:solidFill>
                  <a:schemeClr val="accent1"/>
                </a:solidFill>
                <a:latin typeface="+mn-ea"/>
              </a:rPr>
              <a:t>distribution</a:t>
            </a:r>
          </a:p>
          <a:p>
            <a:pPr algn="ctr"/>
            <a:r>
              <a:rPr lang="en-US" altLang="ja-JP" b="1" dirty="0">
                <a:solidFill>
                  <a:schemeClr val="accent1"/>
                </a:solidFill>
                <a:latin typeface="+mn-ea"/>
              </a:rPr>
              <a:t>(3 trains)</a:t>
            </a:r>
          </a:p>
        </p:txBody>
      </p:sp>
      <p:sp>
        <p:nvSpPr>
          <p:cNvPr id="84" name="テキスト ボックス 83">
            <a:extLst>
              <a:ext uri="{FF2B5EF4-FFF2-40B4-BE49-F238E27FC236}">
                <a16:creationId xmlns:a16="http://schemas.microsoft.com/office/drawing/2014/main" id="{837687DB-D3BE-6DAA-255B-0F263963CAB8}"/>
              </a:ext>
            </a:extLst>
          </p:cNvPr>
          <p:cNvSpPr txBox="1"/>
          <p:nvPr/>
        </p:nvSpPr>
        <p:spPr>
          <a:xfrm>
            <a:off x="6432694" y="982545"/>
            <a:ext cx="1422581" cy="83099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Ion density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[ion number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/cm</a:t>
            </a:r>
            <a:r>
              <a:rPr kumimoji="1" lang="en-US" altLang="ja-JP" sz="1600" b="1" i="0" u="none" strike="noStrike" kern="1200" cap="none" spc="0" normalizeH="0" baseline="30000" noProof="0" dirty="0">
                <a:ln>
                  <a:noFill/>
                </a:ln>
                <a:solidFill>
                  <a:schemeClr val="accent1"/>
                </a:solidFill>
                <a:effectLst/>
                <a:uLnTx/>
                <a:uFillTx/>
                <a:latin typeface="游ゴシック" panose="020F0502020204030204"/>
                <a:ea typeface="游ゴシック" panose="020B0400000000000000" pitchFamily="50" charset="-128"/>
                <a:cs typeface="+mn-cs"/>
              </a:rPr>
              <a:t>3</a:t>
            </a:r>
            <a:r>
              <a:rPr kumimoji="1" lang="en-US" altLang="ja-JP" sz="16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a:t>
            </a:r>
            <a:endParaRPr kumimoji="1" lang="ja-JP" altLang="en-US"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sp>
        <p:nvSpPr>
          <p:cNvPr id="85" name="テキスト ボックス 84">
            <a:extLst>
              <a:ext uri="{FF2B5EF4-FFF2-40B4-BE49-F238E27FC236}">
                <a16:creationId xmlns:a16="http://schemas.microsoft.com/office/drawing/2014/main" id="{1E6DA675-15EF-5C1C-DE94-1D6CD57746D9}"/>
              </a:ext>
            </a:extLst>
          </p:cNvPr>
          <p:cNvSpPr txBox="1"/>
          <p:nvPr/>
        </p:nvSpPr>
        <p:spPr>
          <a:xfrm>
            <a:off x="11098347" y="5184122"/>
            <a:ext cx="815705"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600" b="1" dirty="0">
                <a:solidFill>
                  <a:schemeClr val="accent1"/>
                </a:solidFill>
                <a:latin typeface="游ゴシック" panose="020F0502020204030204"/>
                <a:ea typeface="游ゴシック" panose="020B0400000000000000" pitchFamily="50" charset="-128"/>
              </a:rPr>
              <a:t>r</a:t>
            </a:r>
            <a:r>
              <a:rPr kumimoji="1" lang="en-US" altLang="ja-JP" sz="16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[mm]</a:t>
            </a:r>
            <a:endParaRPr kumimoji="1" lang="ja-JP" altLang="en-US" sz="16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sp>
        <p:nvSpPr>
          <p:cNvPr id="15" name="テキスト ボックス 14">
            <a:extLst>
              <a:ext uri="{FF2B5EF4-FFF2-40B4-BE49-F238E27FC236}">
                <a16:creationId xmlns:a16="http://schemas.microsoft.com/office/drawing/2014/main" id="{F9375C01-AF91-69EB-2513-522DF91FED99}"/>
              </a:ext>
            </a:extLst>
          </p:cNvPr>
          <p:cNvSpPr txBox="1"/>
          <p:nvPr/>
        </p:nvSpPr>
        <p:spPr>
          <a:xfrm>
            <a:off x="7908439" y="1441749"/>
            <a:ext cx="3488315"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ja-JP" b="1" dirty="0">
                <a:solidFill>
                  <a:schemeClr val="accent1"/>
                </a:solidFill>
                <a:latin typeface="+mn-ea"/>
              </a:rPr>
              <a:t>Primary ion density vs. r</a:t>
            </a:r>
          </a:p>
        </p:txBody>
      </p:sp>
      <p:pic>
        <p:nvPicPr>
          <p:cNvPr id="19" name="図 18">
            <a:extLst>
              <a:ext uri="{FF2B5EF4-FFF2-40B4-BE49-F238E27FC236}">
                <a16:creationId xmlns:a16="http://schemas.microsoft.com/office/drawing/2014/main" id="{3F01F70E-5877-996F-104D-EFD308AE81A0}"/>
              </a:ext>
            </a:extLst>
          </p:cNvPr>
          <p:cNvPicPr>
            <a:picLocks noChangeAspect="1"/>
          </p:cNvPicPr>
          <p:nvPr/>
        </p:nvPicPr>
        <p:blipFill>
          <a:blip r:embed="rId4">
            <a:extLst>
              <a:ext uri="{28A0092B-C50C-407E-A947-70E740481C1C}">
                <a14:useLocalDpi xmlns:a14="http://schemas.microsoft.com/office/drawing/2010/main" val="0"/>
              </a:ext>
            </a:extLst>
          </a:blip>
          <a:srcRect t="5708"/>
          <a:stretch>
            <a:fillRect/>
          </a:stretch>
        </p:blipFill>
        <p:spPr>
          <a:xfrm>
            <a:off x="1014955" y="1813542"/>
            <a:ext cx="5241171" cy="3305348"/>
          </a:xfrm>
          <a:prstGeom prst="rect">
            <a:avLst/>
          </a:prstGeom>
        </p:spPr>
      </p:pic>
      <p:cxnSp>
        <p:nvCxnSpPr>
          <p:cNvPr id="23" name="直線矢印コネクタ 22">
            <a:extLst>
              <a:ext uri="{FF2B5EF4-FFF2-40B4-BE49-F238E27FC236}">
                <a16:creationId xmlns:a16="http://schemas.microsoft.com/office/drawing/2014/main" id="{103B5F42-B483-314D-2CE1-5222DFB15A5E}"/>
              </a:ext>
            </a:extLst>
          </p:cNvPr>
          <p:cNvCxnSpPr>
            <a:cxnSpLocks/>
          </p:cNvCxnSpPr>
          <p:nvPr/>
        </p:nvCxnSpPr>
        <p:spPr>
          <a:xfrm flipV="1">
            <a:off x="1014955" y="2376033"/>
            <a:ext cx="28508" cy="1770665"/>
          </a:xfrm>
          <a:prstGeom prst="straightConnector1">
            <a:avLst/>
          </a:prstGeom>
          <a:ln w="19050">
            <a:solidFill>
              <a:schemeClr val="accent1"/>
            </a:solidFill>
            <a:headEnd type="triangle" w="lg" len="lg"/>
            <a:tailEnd type="triangle" w="lg" len="lg"/>
          </a:ln>
        </p:spPr>
        <p:style>
          <a:lnRef idx="1">
            <a:schemeClr val="accent2"/>
          </a:lnRef>
          <a:fillRef idx="0">
            <a:schemeClr val="accent2"/>
          </a:fillRef>
          <a:effectRef idx="0">
            <a:schemeClr val="accent2"/>
          </a:effectRef>
          <a:fontRef idx="minor">
            <a:schemeClr val="tx1"/>
          </a:fontRef>
        </p:style>
      </p:cxnSp>
      <p:cxnSp>
        <p:nvCxnSpPr>
          <p:cNvPr id="27" name="直線矢印コネクタ 26">
            <a:extLst>
              <a:ext uri="{FF2B5EF4-FFF2-40B4-BE49-F238E27FC236}">
                <a16:creationId xmlns:a16="http://schemas.microsoft.com/office/drawing/2014/main" id="{AE3DD875-D0EA-E3DE-F1C4-36A18DD7855E}"/>
              </a:ext>
            </a:extLst>
          </p:cNvPr>
          <p:cNvCxnSpPr>
            <a:cxnSpLocks/>
          </p:cNvCxnSpPr>
          <p:nvPr/>
        </p:nvCxnSpPr>
        <p:spPr>
          <a:xfrm>
            <a:off x="1127137" y="4256702"/>
            <a:ext cx="1590071" cy="857889"/>
          </a:xfrm>
          <a:prstGeom prst="straightConnector1">
            <a:avLst/>
          </a:prstGeom>
          <a:ln w="19050">
            <a:solidFill>
              <a:schemeClr val="accent1"/>
            </a:solidFill>
            <a:headEnd type="triangle" w="lg" len="lg"/>
            <a:tailEnd type="triangle" w="lg" len="lg"/>
          </a:ln>
        </p:spPr>
        <p:style>
          <a:lnRef idx="1">
            <a:schemeClr val="accent2"/>
          </a:lnRef>
          <a:fillRef idx="0">
            <a:schemeClr val="accent2"/>
          </a:fillRef>
          <a:effectRef idx="0">
            <a:schemeClr val="accent2"/>
          </a:effectRef>
          <a:fontRef idx="minor">
            <a:schemeClr val="tx1"/>
          </a:fontRef>
        </p:style>
      </p:cxnSp>
      <p:cxnSp>
        <p:nvCxnSpPr>
          <p:cNvPr id="29" name="直線矢印コネクタ 28">
            <a:extLst>
              <a:ext uri="{FF2B5EF4-FFF2-40B4-BE49-F238E27FC236}">
                <a16:creationId xmlns:a16="http://schemas.microsoft.com/office/drawing/2014/main" id="{BF9A53C9-049D-ECDC-5E76-E7DF1CD1296E}"/>
              </a:ext>
            </a:extLst>
          </p:cNvPr>
          <p:cNvCxnSpPr>
            <a:cxnSpLocks/>
          </p:cNvCxnSpPr>
          <p:nvPr/>
        </p:nvCxnSpPr>
        <p:spPr>
          <a:xfrm flipV="1">
            <a:off x="3115507" y="4613696"/>
            <a:ext cx="2807022" cy="524043"/>
          </a:xfrm>
          <a:prstGeom prst="straightConnector1">
            <a:avLst/>
          </a:prstGeom>
          <a:ln w="19050">
            <a:solidFill>
              <a:schemeClr val="accent1"/>
            </a:solidFill>
            <a:headEnd type="triangle" w="lg" len="lg"/>
            <a:tailEnd type="triangle" w="lg" len="lg"/>
          </a:ln>
        </p:spPr>
        <p:style>
          <a:lnRef idx="1">
            <a:schemeClr val="accent2"/>
          </a:lnRef>
          <a:fillRef idx="0">
            <a:schemeClr val="accent2"/>
          </a:fillRef>
          <a:effectRef idx="0">
            <a:schemeClr val="accent2"/>
          </a:effectRef>
          <a:fontRef idx="minor">
            <a:schemeClr val="tx1"/>
          </a:fontRef>
        </p:style>
      </p:cxnSp>
      <p:sp>
        <p:nvSpPr>
          <p:cNvPr id="30" name="テキスト ボックス 29">
            <a:extLst>
              <a:ext uri="{FF2B5EF4-FFF2-40B4-BE49-F238E27FC236}">
                <a16:creationId xmlns:a16="http://schemas.microsoft.com/office/drawing/2014/main" id="{8074F1B4-2152-AFED-2951-F04AF1884AD5}"/>
              </a:ext>
            </a:extLst>
          </p:cNvPr>
          <p:cNvSpPr txBox="1"/>
          <p:nvPr/>
        </p:nvSpPr>
        <p:spPr>
          <a:xfrm>
            <a:off x="28584" y="2942996"/>
            <a:ext cx="751394" cy="52322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Z</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1" dirty="0">
                <a:solidFill>
                  <a:schemeClr val="accent1"/>
                </a:solidFill>
                <a:latin typeface="游ゴシック" panose="020F0502020204030204"/>
                <a:ea typeface="游ゴシック" panose="020B0400000000000000" pitchFamily="50" charset="-128"/>
              </a:rPr>
              <a:t>[mm]</a:t>
            </a:r>
            <a:endParaRPr kumimoji="1" lang="ja-JP" altLang="en-US"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sp>
        <p:nvSpPr>
          <p:cNvPr id="31" name="テキスト ボックス 30">
            <a:extLst>
              <a:ext uri="{FF2B5EF4-FFF2-40B4-BE49-F238E27FC236}">
                <a16:creationId xmlns:a16="http://schemas.microsoft.com/office/drawing/2014/main" id="{C978E772-D989-C895-AD9F-C325EA0BC9D7}"/>
              </a:ext>
            </a:extLst>
          </p:cNvPr>
          <p:cNvSpPr txBox="1"/>
          <p:nvPr/>
        </p:nvSpPr>
        <p:spPr>
          <a:xfrm>
            <a:off x="1242153" y="5114285"/>
            <a:ext cx="893797"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1" dirty="0">
                <a:solidFill>
                  <a:schemeClr val="accent1"/>
                </a:solidFill>
                <a:latin typeface="游ゴシック" panose="020F0502020204030204"/>
                <a:ea typeface="游ゴシック" panose="020B0400000000000000" pitchFamily="50" charset="-128"/>
              </a:rPr>
              <a:t>X</a:t>
            </a:r>
            <a:r>
              <a:rPr kumimoji="1" lang="en-US" altLang="ja-JP"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[mm]</a:t>
            </a:r>
            <a:endParaRPr kumimoji="1" lang="ja-JP" altLang="en-US"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sp>
        <p:nvSpPr>
          <p:cNvPr id="32" name="テキスト ボックス 31">
            <a:extLst>
              <a:ext uri="{FF2B5EF4-FFF2-40B4-BE49-F238E27FC236}">
                <a16:creationId xmlns:a16="http://schemas.microsoft.com/office/drawing/2014/main" id="{58DC3323-1BEA-589A-8157-921F944A4976}"/>
              </a:ext>
            </a:extLst>
          </p:cNvPr>
          <p:cNvSpPr txBox="1"/>
          <p:nvPr/>
        </p:nvSpPr>
        <p:spPr>
          <a:xfrm>
            <a:off x="4433242" y="5172265"/>
            <a:ext cx="820923"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1" dirty="0">
                <a:solidFill>
                  <a:schemeClr val="accent1"/>
                </a:solidFill>
                <a:latin typeface="游ゴシック" panose="020F0502020204030204"/>
                <a:ea typeface="游ゴシック" panose="020B0400000000000000" pitchFamily="50" charset="-128"/>
              </a:rPr>
              <a:t>Y</a:t>
            </a:r>
            <a:r>
              <a:rPr kumimoji="1" lang="en-US" altLang="ja-JP"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[mm]</a:t>
            </a:r>
            <a:endParaRPr kumimoji="1" lang="ja-JP" altLang="en-US" sz="14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cxnSp>
        <p:nvCxnSpPr>
          <p:cNvPr id="45" name="直線コネクタ 44">
            <a:extLst>
              <a:ext uri="{FF2B5EF4-FFF2-40B4-BE49-F238E27FC236}">
                <a16:creationId xmlns:a16="http://schemas.microsoft.com/office/drawing/2014/main" id="{3F452D71-3516-17A4-D53C-7D370C7F3129}"/>
              </a:ext>
            </a:extLst>
          </p:cNvPr>
          <p:cNvCxnSpPr/>
          <p:nvPr/>
        </p:nvCxnSpPr>
        <p:spPr>
          <a:xfrm>
            <a:off x="962025" y="3237262"/>
            <a:ext cx="1440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E516B61B-7ABD-2E8F-F020-A3E5DFAEDC07}"/>
              </a:ext>
            </a:extLst>
          </p:cNvPr>
          <p:cNvCxnSpPr>
            <a:cxnSpLocks/>
          </p:cNvCxnSpPr>
          <p:nvPr/>
        </p:nvCxnSpPr>
        <p:spPr>
          <a:xfrm flipV="1">
            <a:off x="1929581" y="4665395"/>
            <a:ext cx="92851" cy="9501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7" name="直線コネクタ 76">
            <a:extLst>
              <a:ext uri="{FF2B5EF4-FFF2-40B4-BE49-F238E27FC236}">
                <a16:creationId xmlns:a16="http://schemas.microsoft.com/office/drawing/2014/main" id="{FEAA6968-D085-F27C-2171-2B2DDF6AB104}"/>
              </a:ext>
            </a:extLst>
          </p:cNvPr>
          <p:cNvCxnSpPr>
            <a:cxnSpLocks/>
          </p:cNvCxnSpPr>
          <p:nvPr/>
        </p:nvCxnSpPr>
        <p:spPr>
          <a:xfrm flipH="1" flipV="1">
            <a:off x="4477368" y="4825607"/>
            <a:ext cx="41650" cy="128055"/>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8359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5AE09-191A-8488-97A1-4B583C4FE9BB}"/>
            </a:ext>
          </a:extLst>
        </p:cNvPr>
        <p:cNvGrpSpPr/>
        <p:nvPr/>
      </p:nvGrpSpPr>
      <p:grpSpPr>
        <a:xfrm>
          <a:off x="0" y="0"/>
          <a:ext cx="0" cy="0"/>
          <a:chOff x="0" y="0"/>
          <a:chExt cx="0" cy="0"/>
        </a:xfrm>
      </p:grpSpPr>
      <p:pic>
        <p:nvPicPr>
          <p:cNvPr id="13" name="図 12">
            <a:extLst>
              <a:ext uri="{FF2B5EF4-FFF2-40B4-BE49-F238E27FC236}">
                <a16:creationId xmlns:a16="http://schemas.microsoft.com/office/drawing/2014/main" id="{8373E8B3-84FC-2145-F1FC-F4BF6C27DED7}"/>
              </a:ext>
            </a:extLst>
          </p:cNvPr>
          <p:cNvPicPr>
            <a:picLocks noChangeAspect="1"/>
          </p:cNvPicPr>
          <p:nvPr/>
        </p:nvPicPr>
        <p:blipFill>
          <a:blip r:embed="rId3"/>
          <a:stretch>
            <a:fillRect/>
          </a:stretch>
        </p:blipFill>
        <p:spPr>
          <a:xfrm>
            <a:off x="659011" y="925773"/>
            <a:ext cx="10892581" cy="4848188"/>
          </a:xfrm>
          <a:prstGeom prst="rect">
            <a:avLst/>
          </a:prstGeom>
        </p:spPr>
      </p:pic>
      <p:sp>
        <p:nvSpPr>
          <p:cNvPr id="16" name="コンテンツ プレースホルダー 2">
            <a:extLst>
              <a:ext uri="{FF2B5EF4-FFF2-40B4-BE49-F238E27FC236}">
                <a16:creationId xmlns:a16="http://schemas.microsoft.com/office/drawing/2014/main" id="{0CBBA2EF-2C74-FC7E-FC1B-35BB5B185533}"/>
              </a:ext>
            </a:extLst>
          </p:cNvPr>
          <p:cNvSpPr txBox="1">
            <a:spLocks/>
          </p:cNvSpPr>
          <p:nvPr/>
        </p:nvSpPr>
        <p:spPr>
          <a:xfrm>
            <a:off x="990600" y="658308"/>
            <a:ext cx="10515600" cy="56710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ts val="0"/>
              </a:spcBef>
              <a:buFontTx/>
              <a:buNone/>
              <a:defRPr/>
            </a:pPr>
            <a:r>
              <a:rPr lang="ja-JP" altLang="en-US" sz="2000" b="1" dirty="0">
                <a:solidFill>
                  <a:prstClr val="black"/>
                </a:solidFill>
                <a:latin typeface="游ゴシック" panose="020F0502020204030204"/>
                <a:ea typeface="游ゴシック" panose="020B0400000000000000" pitchFamily="50" charset="-128"/>
              </a:rPr>
              <a:t>　</a:t>
            </a:r>
            <a:endParaRPr lang="en-US" altLang="ja-JP" sz="2000" b="1" dirty="0">
              <a:solidFill>
                <a:prstClr val="black"/>
              </a:solidFill>
              <a:latin typeface="游ゴシック" panose="020F0502020204030204"/>
              <a:ea typeface="游ゴシック" panose="020B0400000000000000" pitchFamily="50" charset="-128"/>
            </a:endParaRPr>
          </a:p>
          <a:p>
            <a:endParaRPr lang="ja-JP" altLang="en-US" dirty="0"/>
          </a:p>
        </p:txBody>
      </p:sp>
      <p:sp>
        <p:nvSpPr>
          <p:cNvPr id="2" name="タイトル 1">
            <a:extLst>
              <a:ext uri="{FF2B5EF4-FFF2-40B4-BE49-F238E27FC236}">
                <a16:creationId xmlns:a16="http://schemas.microsoft.com/office/drawing/2014/main" id="{8EDF5D7D-FB41-770B-7E3D-B83B09FEC20D}"/>
              </a:ext>
            </a:extLst>
          </p:cNvPr>
          <p:cNvSpPr>
            <a:spLocks noGrp="1"/>
          </p:cNvSpPr>
          <p:nvPr>
            <p:ph type="title"/>
          </p:nvPr>
        </p:nvSpPr>
        <p:spPr/>
        <p:txBody>
          <a:bodyPr>
            <a:normAutofit fontScale="90000"/>
          </a:bodyPr>
          <a:lstStyle/>
          <a:p>
            <a:r>
              <a:rPr kumimoji="1" lang="en-US" altLang="ja-JP" dirty="0"/>
              <a:t>6. Results …</a:t>
            </a:r>
            <a:r>
              <a:rPr kumimoji="1" lang="ja-JP" altLang="en-US" dirty="0"/>
              <a:t>　</a:t>
            </a:r>
            <a:r>
              <a:rPr lang="en-US" altLang="ja-JP" dirty="0"/>
              <a:t> (2) Er &amp; </a:t>
            </a:r>
            <a:r>
              <a:rPr lang="en-US" altLang="ja-JP" dirty="0" err="1"/>
              <a:t>Δrφ</a:t>
            </a:r>
            <a:r>
              <a:rPr lang="ja-JP" altLang="en-US" dirty="0"/>
              <a:t> </a:t>
            </a:r>
            <a:r>
              <a:rPr lang="en-US" altLang="ja-JP" dirty="0"/>
              <a:t>2D histogram (3 trains)</a:t>
            </a:r>
            <a:endParaRPr kumimoji="1" lang="ja-JP" altLang="en-US" dirty="0"/>
          </a:p>
        </p:txBody>
      </p:sp>
      <p:sp>
        <p:nvSpPr>
          <p:cNvPr id="3" name="コンテンツ プレースホルダー 2">
            <a:extLst>
              <a:ext uri="{FF2B5EF4-FFF2-40B4-BE49-F238E27FC236}">
                <a16:creationId xmlns:a16="http://schemas.microsoft.com/office/drawing/2014/main" id="{4F73021D-B765-39D2-B1A5-A6A395C4F1CD}"/>
              </a:ext>
            </a:extLst>
          </p:cNvPr>
          <p:cNvSpPr>
            <a:spLocks noGrp="1"/>
          </p:cNvSpPr>
          <p:nvPr>
            <p:ph idx="1"/>
          </p:nvPr>
        </p:nvSpPr>
        <p:spPr>
          <a:xfrm>
            <a:off x="1504324" y="2609229"/>
            <a:ext cx="10515600" cy="549592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    </a:t>
            </a:r>
            <a:endParaRPr kumimoji="1" lang="ja-JP" altLang="en-US" dirty="0"/>
          </a:p>
        </p:txBody>
      </p:sp>
      <p:sp>
        <p:nvSpPr>
          <p:cNvPr id="4" name="スライド番号プレースホルダー 3">
            <a:extLst>
              <a:ext uri="{FF2B5EF4-FFF2-40B4-BE49-F238E27FC236}">
                <a16:creationId xmlns:a16="http://schemas.microsoft.com/office/drawing/2014/main" id="{14B19FEC-02DB-1130-7328-0457831BEC9C}"/>
              </a:ext>
            </a:extLst>
          </p:cNvPr>
          <p:cNvSpPr>
            <a:spLocks noGrp="1"/>
          </p:cNvSpPr>
          <p:nvPr>
            <p:ph type="sldNum" sz="quarter" idx="12"/>
          </p:nvPr>
        </p:nvSpPr>
        <p:spPr/>
        <p:txBody>
          <a:bodyPr/>
          <a:lstStyle/>
          <a:p>
            <a:fld id="{B8AA6F3D-1B83-4EE2-9876-CD45B9B52FB4}" type="slidenum">
              <a:rPr kumimoji="1" lang="ja-JP" altLang="en-US" smtClean="0"/>
              <a:t>8</a:t>
            </a:fld>
            <a:endParaRPr kumimoji="1" lang="ja-JP" altLang="en-US"/>
          </a:p>
        </p:txBody>
      </p:sp>
      <p:sp>
        <p:nvSpPr>
          <p:cNvPr id="17" name="テキスト ボックス 16">
            <a:extLst>
              <a:ext uri="{FF2B5EF4-FFF2-40B4-BE49-F238E27FC236}">
                <a16:creationId xmlns:a16="http://schemas.microsoft.com/office/drawing/2014/main" id="{2AC98107-2E15-E250-CE9A-4D7AF2E0E6CC}"/>
              </a:ext>
            </a:extLst>
          </p:cNvPr>
          <p:cNvSpPr txBox="1"/>
          <p:nvPr/>
        </p:nvSpPr>
        <p:spPr>
          <a:xfrm>
            <a:off x="1114466" y="5862761"/>
            <a:ext cx="9718633" cy="830997"/>
          </a:xfrm>
          <a:prstGeom prst="rect">
            <a:avLst/>
          </a:prstGeom>
          <a:solidFill>
            <a:srgbClr val="002060"/>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sz="2200" b="1" dirty="0">
                <a:solidFill>
                  <a:schemeClr val="bg1"/>
                </a:solidFill>
              </a:rPr>
              <a:t>       </a:t>
            </a:r>
            <a:r>
              <a:rPr lang="en-US" altLang="ja-JP" sz="2400" b="1" dirty="0">
                <a:solidFill>
                  <a:schemeClr val="bg1"/>
                </a:solidFill>
              </a:rPr>
              <a:t>3 regions contain ions from different trains.</a:t>
            </a:r>
          </a:p>
          <a:p>
            <a:r>
              <a:rPr lang="en-US" altLang="ja-JP" sz="2400" b="1" dirty="0">
                <a:solidFill>
                  <a:schemeClr val="bg1"/>
                </a:solidFill>
              </a:rPr>
              <a:t>      Er is small near the conducting cathode and anode planes.</a:t>
            </a:r>
            <a:endParaRPr lang="en-US" altLang="ja-JP" sz="2200" b="1" dirty="0">
              <a:solidFill>
                <a:schemeClr val="bg1"/>
              </a:solidFill>
            </a:endParaRPr>
          </a:p>
        </p:txBody>
      </p:sp>
      <p:sp>
        <p:nvSpPr>
          <p:cNvPr id="36" name="テキスト ボックス 35">
            <a:extLst>
              <a:ext uri="{FF2B5EF4-FFF2-40B4-BE49-F238E27FC236}">
                <a16:creationId xmlns:a16="http://schemas.microsoft.com/office/drawing/2014/main" id="{A687BCAA-38F1-42CE-E500-C60B008CA8EC}"/>
              </a:ext>
            </a:extLst>
          </p:cNvPr>
          <p:cNvSpPr txBox="1"/>
          <p:nvPr/>
        </p:nvSpPr>
        <p:spPr>
          <a:xfrm>
            <a:off x="7894320" y="5519831"/>
            <a:ext cx="4163383" cy="338554"/>
          </a:xfrm>
          <a:prstGeom prst="rect">
            <a:avLst/>
          </a:prstGeom>
          <a:noFill/>
        </p:spPr>
        <p:txBody>
          <a:bodyPr wrap="square">
            <a:spAutoFit/>
          </a:bodyPr>
          <a:lstStyle/>
          <a:p>
            <a:r>
              <a:rPr lang="en-US" altLang="ja-JP" sz="1600" b="1" dirty="0"/>
              <a:t>( If we assume ion drift = 5×10</a:t>
            </a:r>
            <a:r>
              <a:rPr lang="en-US" altLang="ja-JP" sz="1600" b="1" baseline="30000" dirty="0"/>
              <a:t>3</a:t>
            </a:r>
            <a:r>
              <a:rPr lang="en-US" altLang="ja-JP" sz="1600" b="1" dirty="0"/>
              <a:t> mm/s )</a:t>
            </a:r>
          </a:p>
        </p:txBody>
      </p:sp>
      <p:cxnSp>
        <p:nvCxnSpPr>
          <p:cNvPr id="6" name="直線矢印コネクタ 5">
            <a:extLst>
              <a:ext uri="{FF2B5EF4-FFF2-40B4-BE49-F238E27FC236}">
                <a16:creationId xmlns:a16="http://schemas.microsoft.com/office/drawing/2014/main" id="{4D9FF70A-254F-3851-6CDE-2152ABD27982}"/>
              </a:ext>
            </a:extLst>
          </p:cNvPr>
          <p:cNvCxnSpPr>
            <a:cxnSpLocks/>
          </p:cNvCxnSpPr>
          <p:nvPr/>
        </p:nvCxnSpPr>
        <p:spPr>
          <a:xfrm>
            <a:off x="1361440" y="4033520"/>
            <a:ext cx="18288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8" name="テキスト ボックス 7">
            <a:extLst>
              <a:ext uri="{FF2B5EF4-FFF2-40B4-BE49-F238E27FC236}">
                <a16:creationId xmlns:a16="http://schemas.microsoft.com/office/drawing/2014/main" id="{15AE97A5-AB1C-4E35-9E18-90A409D302CB}"/>
              </a:ext>
            </a:extLst>
          </p:cNvPr>
          <p:cNvSpPr txBox="1"/>
          <p:nvPr/>
        </p:nvSpPr>
        <p:spPr>
          <a:xfrm>
            <a:off x="1862762" y="3754035"/>
            <a:ext cx="820923"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0.2 s</a:t>
            </a:r>
            <a:endParaRPr kumimoji="1" lang="ja-JP" altLang="en-US" sz="14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9" name="テキスト ボックス 8">
            <a:extLst>
              <a:ext uri="{FF2B5EF4-FFF2-40B4-BE49-F238E27FC236}">
                <a16:creationId xmlns:a16="http://schemas.microsoft.com/office/drawing/2014/main" id="{DAEF1FD8-F3E7-B4DA-F5E7-8BA3B194CD5A}"/>
              </a:ext>
            </a:extLst>
          </p:cNvPr>
          <p:cNvSpPr txBox="1"/>
          <p:nvPr/>
        </p:nvSpPr>
        <p:spPr>
          <a:xfrm>
            <a:off x="3039792" y="741275"/>
            <a:ext cx="771605"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rPr>
              <a:t>Er</a:t>
            </a:r>
            <a:endParaRPr kumimoji="1" lang="ja-JP" altLang="en-US" sz="18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27BF0688-3EFA-B754-C1B7-4C6E5067A34C}"/>
              </a:ext>
            </a:extLst>
          </p:cNvPr>
          <p:cNvSpPr txBox="1"/>
          <p:nvPr/>
        </p:nvSpPr>
        <p:spPr>
          <a:xfrm>
            <a:off x="8348112" y="768209"/>
            <a:ext cx="771605"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defRPr/>
            </a:pPr>
            <a:r>
              <a:rPr lang="en-US" altLang="ja-JP" b="1" dirty="0" err="1">
                <a:solidFill>
                  <a:schemeClr val="accent1"/>
                </a:solidFill>
              </a:rPr>
              <a:t>Δrφ</a:t>
            </a:r>
            <a:endParaRPr kumimoji="1" lang="ja-JP" altLang="en-US" sz="1800" b="1" i="0" u="none" strike="noStrike" kern="1200" cap="none" spc="0" normalizeH="0" baseline="0" noProof="0" dirty="0">
              <a:ln>
                <a:noFill/>
              </a:ln>
              <a:solidFill>
                <a:schemeClr val="accent1"/>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13380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2BAE2-D370-B2E2-1625-D0215FED7475}"/>
            </a:ext>
          </a:extLst>
        </p:cNvPr>
        <p:cNvGrpSpPr/>
        <p:nvPr/>
      </p:nvGrpSpPr>
      <p:grpSpPr>
        <a:xfrm>
          <a:off x="0" y="0"/>
          <a:ext cx="0" cy="0"/>
          <a:chOff x="0" y="0"/>
          <a:chExt cx="0" cy="0"/>
        </a:xfrm>
      </p:grpSpPr>
      <p:pic>
        <p:nvPicPr>
          <p:cNvPr id="10" name="図 9">
            <a:extLst>
              <a:ext uri="{FF2B5EF4-FFF2-40B4-BE49-F238E27FC236}">
                <a16:creationId xmlns:a16="http://schemas.microsoft.com/office/drawing/2014/main" id="{7137F850-C5E0-CC4B-C525-8103D4DDEF9D}"/>
              </a:ext>
            </a:extLst>
          </p:cNvPr>
          <p:cNvPicPr>
            <a:picLocks noChangeAspect="1"/>
          </p:cNvPicPr>
          <p:nvPr/>
        </p:nvPicPr>
        <p:blipFill>
          <a:blip r:embed="rId3">
            <a:extLst>
              <a:ext uri="{28A0092B-C50C-407E-A947-70E740481C1C}">
                <a14:useLocalDpi xmlns:a14="http://schemas.microsoft.com/office/drawing/2010/main" val="0"/>
              </a:ext>
            </a:extLst>
          </a:blip>
          <a:srcRect l="11911" b="7652"/>
          <a:stretch>
            <a:fillRect/>
          </a:stretch>
        </p:blipFill>
        <p:spPr>
          <a:xfrm>
            <a:off x="7593028" y="1691761"/>
            <a:ext cx="3065870" cy="3282221"/>
          </a:xfrm>
          <a:prstGeom prst="rect">
            <a:avLst/>
          </a:prstGeom>
        </p:spPr>
      </p:pic>
      <p:pic>
        <p:nvPicPr>
          <p:cNvPr id="19" name="図 18">
            <a:extLst>
              <a:ext uri="{FF2B5EF4-FFF2-40B4-BE49-F238E27FC236}">
                <a16:creationId xmlns:a16="http://schemas.microsoft.com/office/drawing/2014/main" id="{E998557B-2F5E-18AD-9AF6-5A24CA7B9A4A}"/>
              </a:ext>
            </a:extLst>
          </p:cNvPr>
          <p:cNvPicPr>
            <a:picLocks noChangeAspect="1"/>
          </p:cNvPicPr>
          <p:nvPr/>
        </p:nvPicPr>
        <p:blipFill>
          <a:blip r:embed="rId4">
            <a:extLst>
              <a:ext uri="{28A0092B-C50C-407E-A947-70E740481C1C}">
                <a14:useLocalDpi xmlns:a14="http://schemas.microsoft.com/office/drawing/2010/main" val="0"/>
              </a:ext>
            </a:extLst>
          </a:blip>
          <a:srcRect l="12589" t="5886" b="6565"/>
          <a:stretch>
            <a:fillRect/>
          </a:stretch>
        </p:blipFill>
        <p:spPr>
          <a:xfrm>
            <a:off x="1665120" y="1839050"/>
            <a:ext cx="3117064" cy="3173894"/>
          </a:xfrm>
          <a:prstGeom prst="rect">
            <a:avLst/>
          </a:prstGeom>
        </p:spPr>
      </p:pic>
      <p:sp>
        <p:nvSpPr>
          <p:cNvPr id="60" name="正方形/長方形 59">
            <a:extLst>
              <a:ext uri="{FF2B5EF4-FFF2-40B4-BE49-F238E27FC236}">
                <a16:creationId xmlns:a16="http://schemas.microsoft.com/office/drawing/2014/main" id="{6E7DB6B0-2BDB-9C37-082B-9E59DFFD746F}"/>
              </a:ext>
            </a:extLst>
          </p:cNvPr>
          <p:cNvSpPr/>
          <p:nvPr/>
        </p:nvSpPr>
        <p:spPr>
          <a:xfrm>
            <a:off x="852389" y="5962982"/>
            <a:ext cx="10515600" cy="684000"/>
          </a:xfrm>
          <a:prstGeom prst="rect">
            <a:avLst/>
          </a:prstGeom>
          <a:solidFill>
            <a:srgbClr val="002060"/>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en-US" altLang="ja-JP" sz="2400" b="1" dirty="0">
                <a:solidFill>
                  <a:schemeClr val="bg1"/>
                </a:solidFill>
              </a:rPr>
              <a:t>RMS</a:t>
            </a:r>
            <a:r>
              <a:rPr lang="el-GR" altLang="ja-JP" sz="2400" b="1" dirty="0">
                <a:solidFill>
                  <a:schemeClr val="bg1"/>
                </a:solidFill>
              </a:rPr>
              <a:t>〈Δ</a:t>
            </a:r>
            <a:r>
              <a:rPr lang="en-US" altLang="ja-JP" sz="2400" b="1" dirty="0">
                <a:solidFill>
                  <a:schemeClr val="bg1"/>
                </a:solidFill>
              </a:rPr>
              <a:t>r</a:t>
            </a:r>
            <a:r>
              <a:rPr lang="el-GR" altLang="ja-JP" sz="2400" b="1" dirty="0">
                <a:solidFill>
                  <a:schemeClr val="bg1"/>
                </a:solidFill>
              </a:rPr>
              <a:t>φ〉</a:t>
            </a:r>
            <a:r>
              <a:rPr lang="en-US" altLang="ja-JP" sz="2400" b="1" dirty="0">
                <a:solidFill>
                  <a:schemeClr val="bg1"/>
                </a:solidFill>
              </a:rPr>
              <a:t>by φ : ~ 0.9</a:t>
            </a:r>
            <a:r>
              <a:rPr lang="ja-JP" altLang="en-US" sz="2400" b="1" dirty="0">
                <a:solidFill>
                  <a:schemeClr val="bg1"/>
                </a:solidFill>
              </a:rPr>
              <a:t> </a:t>
            </a:r>
            <a:r>
              <a:rPr lang="en-US" altLang="ja-JP" sz="2400" b="1" dirty="0" err="1">
                <a:solidFill>
                  <a:schemeClr val="bg1"/>
                </a:solidFill>
              </a:rPr>
              <a:t>μm</a:t>
            </a:r>
            <a:r>
              <a:rPr lang="ja-JP" altLang="en-US" sz="2400" b="1" dirty="0">
                <a:solidFill>
                  <a:schemeClr val="bg1"/>
                </a:solidFill>
              </a:rPr>
              <a:t> </a:t>
            </a:r>
            <a:r>
              <a:rPr lang="en-US" altLang="ja-JP" sz="2400" b="1" dirty="0">
                <a:solidFill>
                  <a:schemeClr val="bg1"/>
                </a:solidFill>
              </a:rPr>
              <a:t>@ r = 0.4 m (maximum </a:t>
            </a:r>
            <a:r>
              <a:rPr lang="en-US" altLang="ja-JP" sz="2400" b="1" dirty="0" err="1">
                <a:solidFill>
                  <a:schemeClr val="bg1"/>
                </a:solidFill>
              </a:rPr>
              <a:t>Δrφ</a:t>
            </a:r>
            <a:r>
              <a:rPr lang="en-US" altLang="ja-JP" sz="2400" b="1" dirty="0">
                <a:solidFill>
                  <a:schemeClr val="bg1"/>
                </a:solidFill>
              </a:rPr>
              <a:t>)</a:t>
            </a:r>
            <a:endParaRPr lang="ja-JP" altLang="en-US" sz="2400" b="1" dirty="0">
              <a:solidFill>
                <a:schemeClr val="bg1"/>
              </a:solidFill>
            </a:endParaRPr>
          </a:p>
        </p:txBody>
      </p:sp>
      <p:sp>
        <p:nvSpPr>
          <p:cNvPr id="16" name="コンテンツ プレースホルダー 2">
            <a:extLst>
              <a:ext uri="{FF2B5EF4-FFF2-40B4-BE49-F238E27FC236}">
                <a16:creationId xmlns:a16="http://schemas.microsoft.com/office/drawing/2014/main" id="{83A83778-A858-ADF8-E3B4-5CD67C10BFE6}"/>
              </a:ext>
            </a:extLst>
          </p:cNvPr>
          <p:cNvSpPr txBox="1">
            <a:spLocks/>
          </p:cNvSpPr>
          <p:nvPr/>
        </p:nvSpPr>
        <p:spPr>
          <a:xfrm>
            <a:off x="990600" y="658308"/>
            <a:ext cx="10515600" cy="56710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ts val="0"/>
              </a:spcBef>
              <a:buFontTx/>
              <a:buNone/>
              <a:defRPr/>
            </a:pPr>
            <a:r>
              <a:rPr lang="ja-JP" altLang="en-US" sz="2000" b="1" dirty="0">
                <a:solidFill>
                  <a:prstClr val="black"/>
                </a:solidFill>
                <a:latin typeface="游ゴシック" panose="020F0502020204030204"/>
                <a:ea typeface="游ゴシック" panose="020B0400000000000000" pitchFamily="50" charset="-128"/>
              </a:rPr>
              <a:t>　</a:t>
            </a:r>
            <a:endParaRPr lang="en-US" altLang="ja-JP" sz="2000" b="1" dirty="0">
              <a:solidFill>
                <a:prstClr val="black"/>
              </a:solidFill>
              <a:latin typeface="游ゴシック" panose="020F0502020204030204"/>
              <a:ea typeface="游ゴシック" panose="020B0400000000000000" pitchFamily="50" charset="-128"/>
            </a:endParaRPr>
          </a:p>
          <a:p>
            <a:endParaRPr lang="ja-JP" altLang="en-US" dirty="0"/>
          </a:p>
        </p:txBody>
      </p:sp>
      <p:sp>
        <p:nvSpPr>
          <p:cNvPr id="2" name="タイトル 1">
            <a:extLst>
              <a:ext uri="{FF2B5EF4-FFF2-40B4-BE49-F238E27FC236}">
                <a16:creationId xmlns:a16="http://schemas.microsoft.com/office/drawing/2014/main" id="{B0D0A9B2-9279-C5EF-03AE-C935C68312E2}"/>
              </a:ext>
            </a:extLst>
          </p:cNvPr>
          <p:cNvSpPr>
            <a:spLocks noGrp="1"/>
          </p:cNvSpPr>
          <p:nvPr>
            <p:ph type="title"/>
          </p:nvPr>
        </p:nvSpPr>
        <p:spPr/>
        <p:txBody>
          <a:bodyPr>
            <a:normAutofit fontScale="90000"/>
          </a:bodyPr>
          <a:lstStyle/>
          <a:p>
            <a:r>
              <a:rPr kumimoji="1" lang="en-US" altLang="ja-JP" dirty="0"/>
              <a:t>6. Results …</a:t>
            </a:r>
            <a:r>
              <a:rPr kumimoji="1" lang="ja-JP" altLang="en-US" dirty="0"/>
              <a:t>　</a:t>
            </a:r>
            <a:r>
              <a:rPr kumimoji="1" lang="en-US" altLang="ja-JP" dirty="0"/>
              <a:t>(3) </a:t>
            </a:r>
            <a:r>
              <a:rPr lang="en-US" altLang="ja-JP" dirty="0"/>
              <a:t>Er &amp; </a:t>
            </a:r>
            <a:r>
              <a:rPr lang="en-US" altLang="ja-JP" dirty="0" err="1"/>
              <a:t>Δrφ</a:t>
            </a:r>
            <a:r>
              <a:rPr lang="ja-JP" altLang="en-US" dirty="0"/>
              <a:t> </a:t>
            </a:r>
            <a:r>
              <a:rPr lang="en-US" altLang="ja-JP" dirty="0"/>
              <a:t>3D histogram (3 trains)</a:t>
            </a:r>
            <a:endParaRPr kumimoji="1" lang="ja-JP" altLang="en-US" dirty="0"/>
          </a:p>
        </p:txBody>
      </p:sp>
      <p:sp>
        <p:nvSpPr>
          <p:cNvPr id="4" name="スライド番号プレースホルダー 3">
            <a:extLst>
              <a:ext uri="{FF2B5EF4-FFF2-40B4-BE49-F238E27FC236}">
                <a16:creationId xmlns:a16="http://schemas.microsoft.com/office/drawing/2014/main" id="{EC13451A-F340-BA1E-4218-ECB85E53C188}"/>
              </a:ext>
            </a:extLst>
          </p:cNvPr>
          <p:cNvSpPr>
            <a:spLocks noGrp="1"/>
          </p:cNvSpPr>
          <p:nvPr>
            <p:ph type="sldNum" sz="quarter" idx="12"/>
          </p:nvPr>
        </p:nvSpPr>
        <p:spPr/>
        <p:txBody>
          <a:bodyPr/>
          <a:lstStyle/>
          <a:p>
            <a:fld id="{B8AA6F3D-1B83-4EE2-9876-CD45B9B52FB4}" type="slidenum">
              <a:rPr kumimoji="1" lang="ja-JP" altLang="en-US" smtClean="0"/>
              <a:t>9</a:t>
            </a:fld>
            <a:endParaRPr kumimoji="1" lang="ja-JP" altLang="en-US"/>
          </a:p>
        </p:txBody>
      </p:sp>
      <p:sp>
        <p:nvSpPr>
          <p:cNvPr id="49" name="テキスト ボックス 48">
            <a:extLst>
              <a:ext uri="{FF2B5EF4-FFF2-40B4-BE49-F238E27FC236}">
                <a16:creationId xmlns:a16="http://schemas.microsoft.com/office/drawing/2014/main" id="{72EA2BFF-53F8-6731-2BF4-2CDCD1921E93}"/>
              </a:ext>
            </a:extLst>
          </p:cNvPr>
          <p:cNvSpPr txBox="1"/>
          <p:nvPr/>
        </p:nvSpPr>
        <p:spPr>
          <a:xfrm>
            <a:off x="1713086" y="1394909"/>
            <a:ext cx="2971774" cy="400110"/>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kumimoji="1" lang="en-US" altLang="ja-JP" sz="20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               Er   </a:t>
            </a:r>
            <a:r>
              <a:rPr lang="en-US" altLang="ja-JP" b="1" dirty="0">
                <a:solidFill>
                  <a:schemeClr val="tx1">
                    <a:lumMod val="95000"/>
                    <a:lumOff val="5000"/>
                  </a:schemeClr>
                </a:solidFill>
              </a:rPr>
              <a:t>z = 0.8 m </a:t>
            </a:r>
            <a:endParaRPr lang="ja-JP" altLang="en-US" b="1" dirty="0">
              <a:solidFill>
                <a:schemeClr val="tx1">
                  <a:lumMod val="95000"/>
                  <a:lumOff val="5000"/>
                </a:schemeClr>
              </a:solidFill>
            </a:endParaRPr>
          </a:p>
        </p:txBody>
      </p:sp>
      <p:sp>
        <p:nvSpPr>
          <p:cNvPr id="21" name="テキスト ボックス 20">
            <a:extLst>
              <a:ext uri="{FF2B5EF4-FFF2-40B4-BE49-F238E27FC236}">
                <a16:creationId xmlns:a16="http://schemas.microsoft.com/office/drawing/2014/main" id="{B82EE358-3EB3-32CB-160B-DE512D6A43DE}"/>
              </a:ext>
            </a:extLst>
          </p:cNvPr>
          <p:cNvSpPr txBox="1"/>
          <p:nvPr/>
        </p:nvSpPr>
        <p:spPr>
          <a:xfrm>
            <a:off x="7614792" y="1400640"/>
            <a:ext cx="2971774"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defRPr/>
            </a:pPr>
            <a:r>
              <a:rPr lang="en-US" altLang="ja-JP" b="1" dirty="0">
                <a:solidFill>
                  <a:schemeClr val="tx1"/>
                </a:solidFill>
                <a:latin typeface="游ゴシック" panose="020F0502020204030204"/>
                <a:ea typeface="游ゴシック" panose="020B0400000000000000" pitchFamily="50" charset="-128"/>
              </a:rPr>
              <a:t>               </a:t>
            </a:r>
            <a:r>
              <a:rPr lang="en-US" altLang="ja-JP" sz="2000" b="1" dirty="0" err="1">
                <a:solidFill>
                  <a:schemeClr val="tx1"/>
                </a:solidFill>
                <a:latin typeface="游ゴシック" panose="020F0502020204030204"/>
                <a:ea typeface="游ゴシック" panose="020B0400000000000000" pitchFamily="50" charset="-128"/>
              </a:rPr>
              <a:t>Δrφ</a:t>
            </a:r>
            <a:r>
              <a:rPr lang="en-US" altLang="ja-JP" b="1" dirty="0">
                <a:solidFill>
                  <a:schemeClr val="tx1"/>
                </a:solidFill>
                <a:latin typeface="游ゴシック" panose="020F0502020204030204"/>
                <a:ea typeface="游ゴシック" panose="020B0400000000000000" pitchFamily="50" charset="-128"/>
              </a:rPr>
              <a:t>  </a:t>
            </a:r>
            <a:r>
              <a:rPr lang="en-US" altLang="ja-JP" b="1" dirty="0">
                <a:solidFill>
                  <a:schemeClr val="tx1">
                    <a:lumMod val="95000"/>
                    <a:lumOff val="5000"/>
                  </a:schemeClr>
                </a:solidFill>
              </a:rPr>
              <a:t>z = 0.0 m </a:t>
            </a:r>
            <a:r>
              <a:rPr lang="ja-JP" altLang="en-US" b="1" dirty="0">
                <a:solidFill>
                  <a:schemeClr val="tx1"/>
                </a:solidFill>
                <a:latin typeface="游ゴシック" panose="020F0502020204030204"/>
                <a:ea typeface="游ゴシック" panose="020B0400000000000000" pitchFamily="50" charset="-128"/>
              </a:rPr>
              <a:t>　</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23" name="テキスト ボックス 22">
            <a:extLst>
              <a:ext uri="{FF2B5EF4-FFF2-40B4-BE49-F238E27FC236}">
                <a16:creationId xmlns:a16="http://schemas.microsoft.com/office/drawing/2014/main" id="{4795F6B6-EDC1-3D94-A042-028F8528A6BE}"/>
              </a:ext>
            </a:extLst>
          </p:cNvPr>
          <p:cNvSpPr txBox="1"/>
          <p:nvPr/>
        </p:nvSpPr>
        <p:spPr>
          <a:xfrm>
            <a:off x="10586814" y="4147802"/>
            <a:ext cx="1605186" cy="369332"/>
          </a:xfrm>
          <a:prstGeom prst="rect">
            <a:avLst/>
          </a:prstGeom>
          <a:noFill/>
        </p:spPr>
        <p:txBody>
          <a:bodyPr wrap="square">
            <a:spAutoFit/>
          </a:bodyPr>
          <a:lstStyle/>
          <a:p>
            <a:r>
              <a:rPr lang="ja-JP" altLang="en-US" b="1" dirty="0">
                <a:solidFill>
                  <a:srgbClr val="FF2222"/>
                </a:solidFill>
              </a:rPr>
              <a:t>＠</a:t>
            </a:r>
            <a:r>
              <a:rPr lang="en-US" altLang="ja-JP" b="1" dirty="0">
                <a:solidFill>
                  <a:srgbClr val="FF2222"/>
                </a:solidFill>
              </a:rPr>
              <a:t>r = 0.4 m </a:t>
            </a:r>
            <a:endParaRPr lang="ja-JP" altLang="en-US" dirty="0">
              <a:solidFill>
                <a:srgbClr val="FF2222"/>
              </a:solidFill>
            </a:endParaRPr>
          </a:p>
        </p:txBody>
      </p:sp>
      <p:sp>
        <p:nvSpPr>
          <p:cNvPr id="24" name="テキスト ボックス 23">
            <a:extLst>
              <a:ext uri="{FF2B5EF4-FFF2-40B4-BE49-F238E27FC236}">
                <a16:creationId xmlns:a16="http://schemas.microsoft.com/office/drawing/2014/main" id="{C75584F4-E30D-4D45-4337-DC9F43109901}"/>
              </a:ext>
            </a:extLst>
          </p:cNvPr>
          <p:cNvSpPr txBox="1"/>
          <p:nvPr/>
        </p:nvSpPr>
        <p:spPr>
          <a:xfrm>
            <a:off x="10587062" y="3339830"/>
            <a:ext cx="1702908" cy="369332"/>
          </a:xfrm>
          <a:prstGeom prst="rect">
            <a:avLst/>
          </a:prstGeom>
          <a:noFill/>
        </p:spPr>
        <p:txBody>
          <a:bodyPr wrap="square">
            <a:spAutoFit/>
          </a:bodyPr>
          <a:lstStyle/>
          <a:p>
            <a:r>
              <a:rPr lang="ja-JP" altLang="en-US" b="1" dirty="0">
                <a:solidFill>
                  <a:srgbClr val="0000FF"/>
                </a:solidFill>
              </a:rPr>
              <a:t>＠</a:t>
            </a:r>
            <a:r>
              <a:rPr lang="en-US" altLang="ja-JP" b="1" dirty="0">
                <a:solidFill>
                  <a:srgbClr val="0000FF"/>
                </a:solidFill>
              </a:rPr>
              <a:t>r = 0.5 m </a:t>
            </a:r>
            <a:endParaRPr lang="ja-JP" altLang="en-US" dirty="0">
              <a:solidFill>
                <a:srgbClr val="0000FF"/>
              </a:solidFill>
            </a:endParaRPr>
          </a:p>
        </p:txBody>
      </p:sp>
      <p:sp>
        <p:nvSpPr>
          <p:cNvPr id="26" name="テキスト ボックス 25">
            <a:extLst>
              <a:ext uri="{FF2B5EF4-FFF2-40B4-BE49-F238E27FC236}">
                <a16:creationId xmlns:a16="http://schemas.microsoft.com/office/drawing/2014/main" id="{74F22F96-7E26-4AB9-6FD9-9FB6AA444405}"/>
              </a:ext>
            </a:extLst>
          </p:cNvPr>
          <p:cNvSpPr txBox="1"/>
          <p:nvPr/>
        </p:nvSpPr>
        <p:spPr>
          <a:xfrm>
            <a:off x="10587061" y="2942295"/>
            <a:ext cx="1702909" cy="369332"/>
          </a:xfrm>
          <a:prstGeom prst="rect">
            <a:avLst/>
          </a:prstGeom>
          <a:noFill/>
        </p:spPr>
        <p:txBody>
          <a:bodyPr wrap="square">
            <a:spAutoFit/>
          </a:bodyPr>
          <a:lstStyle/>
          <a:p>
            <a:r>
              <a:rPr lang="ja-JP" altLang="en-US" b="1" dirty="0">
                <a:solidFill>
                  <a:srgbClr val="009900"/>
                </a:solidFill>
              </a:rPr>
              <a:t>＠</a:t>
            </a:r>
            <a:r>
              <a:rPr lang="en-US" altLang="ja-JP" b="1" dirty="0">
                <a:solidFill>
                  <a:srgbClr val="009900"/>
                </a:solidFill>
              </a:rPr>
              <a:t>r = 0.6 m </a:t>
            </a:r>
            <a:endParaRPr lang="ja-JP" altLang="en-US" dirty="0">
              <a:solidFill>
                <a:srgbClr val="009900"/>
              </a:solidFill>
            </a:endParaRPr>
          </a:p>
        </p:txBody>
      </p:sp>
      <p:sp>
        <p:nvSpPr>
          <p:cNvPr id="27" name="テキスト ボックス 26">
            <a:extLst>
              <a:ext uri="{FF2B5EF4-FFF2-40B4-BE49-F238E27FC236}">
                <a16:creationId xmlns:a16="http://schemas.microsoft.com/office/drawing/2014/main" id="{C09D4217-C07B-9839-CA1D-F21FE5A7F8FF}"/>
              </a:ext>
            </a:extLst>
          </p:cNvPr>
          <p:cNvSpPr txBox="1"/>
          <p:nvPr/>
        </p:nvSpPr>
        <p:spPr>
          <a:xfrm>
            <a:off x="10586814" y="2693311"/>
            <a:ext cx="1530754" cy="369332"/>
          </a:xfrm>
          <a:prstGeom prst="rect">
            <a:avLst/>
          </a:prstGeom>
          <a:noFill/>
        </p:spPr>
        <p:txBody>
          <a:bodyPr wrap="square">
            <a:spAutoFit/>
          </a:bodyPr>
          <a:lstStyle/>
          <a:p>
            <a:r>
              <a:rPr lang="ja-JP" altLang="en-US" b="1" dirty="0">
                <a:solidFill>
                  <a:srgbClr val="FF00FF"/>
                </a:solidFill>
              </a:rPr>
              <a:t>＠</a:t>
            </a:r>
            <a:r>
              <a:rPr lang="en-US" altLang="ja-JP" b="1" dirty="0">
                <a:solidFill>
                  <a:srgbClr val="FF00FF"/>
                </a:solidFill>
              </a:rPr>
              <a:t>r = 0.7 m </a:t>
            </a:r>
            <a:endParaRPr lang="ja-JP" altLang="en-US" dirty="0">
              <a:solidFill>
                <a:srgbClr val="FF00FF"/>
              </a:solidFill>
            </a:endParaRPr>
          </a:p>
        </p:txBody>
      </p:sp>
      <p:sp>
        <p:nvSpPr>
          <p:cNvPr id="28" name="テキスト ボックス 27">
            <a:extLst>
              <a:ext uri="{FF2B5EF4-FFF2-40B4-BE49-F238E27FC236}">
                <a16:creationId xmlns:a16="http://schemas.microsoft.com/office/drawing/2014/main" id="{D51640CF-8AE0-B908-56F7-FB0EE089155C}"/>
              </a:ext>
            </a:extLst>
          </p:cNvPr>
          <p:cNvSpPr txBox="1"/>
          <p:nvPr/>
        </p:nvSpPr>
        <p:spPr>
          <a:xfrm>
            <a:off x="10586814" y="1960225"/>
            <a:ext cx="1605186" cy="369332"/>
          </a:xfrm>
          <a:prstGeom prst="rect">
            <a:avLst/>
          </a:prstGeom>
          <a:noFill/>
        </p:spPr>
        <p:txBody>
          <a:bodyPr wrap="square">
            <a:spAutoFit/>
          </a:bodyPr>
          <a:lstStyle/>
          <a:p>
            <a:r>
              <a:rPr lang="ja-JP" altLang="en-US" b="1" dirty="0">
                <a:solidFill>
                  <a:srgbClr val="939300"/>
                </a:solidFill>
              </a:rPr>
              <a:t>＠</a:t>
            </a:r>
            <a:r>
              <a:rPr lang="en-US" altLang="ja-JP" b="1" dirty="0">
                <a:solidFill>
                  <a:srgbClr val="939300"/>
                </a:solidFill>
              </a:rPr>
              <a:t>r = 1.6 m </a:t>
            </a:r>
            <a:endParaRPr lang="ja-JP" altLang="en-US" dirty="0">
              <a:solidFill>
                <a:srgbClr val="939300"/>
              </a:solidFill>
            </a:endParaRPr>
          </a:p>
        </p:txBody>
      </p:sp>
      <p:sp>
        <p:nvSpPr>
          <p:cNvPr id="31" name="テキスト ボックス 30">
            <a:extLst>
              <a:ext uri="{FF2B5EF4-FFF2-40B4-BE49-F238E27FC236}">
                <a16:creationId xmlns:a16="http://schemas.microsoft.com/office/drawing/2014/main" id="{7A799B87-2F4A-88EC-AEE8-2EFCC2C041C5}"/>
              </a:ext>
            </a:extLst>
          </p:cNvPr>
          <p:cNvSpPr txBox="1"/>
          <p:nvPr/>
        </p:nvSpPr>
        <p:spPr>
          <a:xfrm rot="5400000">
            <a:off x="11032185" y="2227574"/>
            <a:ext cx="369332" cy="369332"/>
          </a:xfrm>
          <a:prstGeom prst="rect">
            <a:avLst/>
          </a:prstGeom>
          <a:noFill/>
        </p:spPr>
        <p:txBody>
          <a:bodyPr wrap="square">
            <a:spAutoFit/>
          </a:bodyPr>
          <a:lstStyle/>
          <a:p>
            <a:r>
              <a:rPr lang="en-US" altLang="ja-JP" dirty="0">
                <a:solidFill>
                  <a:schemeClr val="tx1">
                    <a:lumMod val="95000"/>
                    <a:lumOff val="5000"/>
                  </a:schemeClr>
                </a:solidFill>
              </a:rPr>
              <a:t>…</a:t>
            </a:r>
            <a:endParaRPr lang="ja-JP" altLang="en-US" dirty="0">
              <a:solidFill>
                <a:schemeClr val="tx1">
                  <a:lumMod val="95000"/>
                  <a:lumOff val="5000"/>
                </a:schemeClr>
              </a:solidFill>
            </a:endParaRPr>
          </a:p>
        </p:txBody>
      </p:sp>
      <p:sp>
        <p:nvSpPr>
          <p:cNvPr id="38" name="テキスト ボックス 37">
            <a:extLst>
              <a:ext uri="{FF2B5EF4-FFF2-40B4-BE49-F238E27FC236}">
                <a16:creationId xmlns:a16="http://schemas.microsoft.com/office/drawing/2014/main" id="{9A78CA2F-0FFB-C42C-5F59-2B1A09C0DF13}"/>
              </a:ext>
            </a:extLst>
          </p:cNvPr>
          <p:cNvSpPr txBox="1"/>
          <p:nvPr/>
        </p:nvSpPr>
        <p:spPr>
          <a:xfrm>
            <a:off x="4646495" y="3914409"/>
            <a:ext cx="1539559" cy="369332"/>
          </a:xfrm>
          <a:prstGeom prst="rect">
            <a:avLst/>
          </a:prstGeom>
          <a:noFill/>
        </p:spPr>
        <p:txBody>
          <a:bodyPr wrap="square">
            <a:spAutoFit/>
          </a:bodyPr>
          <a:lstStyle/>
          <a:p>
            <a:r>
              <a:rPr lang="ja-JP" altLang="en-US" b="1" dirty="0">
                <a:solidFill>
                  <a:srgbClr val="FF2222"/>
                </a:solidFill>
              </a:rPr>
              <a:t>＠</a:t>
            </a:r>
            <a:r>
              <a:rPr lang="en-US" altLang="ja-JP" b="1" dirty="0">
                <a:solidFill>
                  <a:srgbClr val="FF2222"/>
                </a:solidFill>
              </a:rPr>
              <a:t>r = 0.4 m </a:t>
            </a:r>
            <a:endParaRPr lang="ja-JP" altLang="en-US" dirty="0">
              <a:solidFill>
                <a:srgbClr val="FF2222"/>
              </a:solidFill>
            </a:endParaRPr>
          </a:p>
        </p:txBody>
      </p:sp>
      <p:sp>
        <p:nvSpPr>
          <p:cNvPr id="39" name="テキスト ボックス 38">
            <a:extLst>
              <a:ext uri="{FF2B5EF4-FFF2-40B4-BE49-F238E27FC236}">
                <a16:creationId xmlns:a16="http://schemas.microsoft.com/office/drawing/2014/main" id="{F0424A6C-6BE9-7FBE-EB4C-D2130FFDA58A}"/>
              </a:ext>
            </a:extLst>
          </p:cNvPr>
          <p:cNvSpPr txBox="1"/>
          <p:nvPr/>
        </p:nvSpPr>
        <p:spPr>
          <a:xfrm>
            <a:off x="4646743" y="3157237"/>
            <a:ext cx="1486773" cy="369332"/>
          </a:xfrm>
          <a:prstGeom prst="rect">
            <a:avLst/>
          </a:prstGeom>
          <a:noFill/>
        </p:spPr>
        <p:txBody>
          <a:bodyPr wrap="square">
            <a:spAutoFit/>
          </a:bodyPr>
          <a:lstStyle/>
          <a:p>
            <a:r>
              <a:rPr lang="ja-JP" altLang="en-US" b="1" dirty="0">
                <a:solidFill>
                  <a:srgbClr val="0000FF"/>
                </a:solidFill>
              </a:rPr>
              <a:t>＠</a:t>
            </a:r>
            <a:r>
              <a:rPr lang="en-US" altLang="ja-JP" b="1" dirty="0">
                <a:solidFill>
                  <a:srgbClr val="0000FF"/>
                </a:solidFill>
              </a:rPr>
              <a:t>r = 0.5 m </a:t>
            </a:r>
            <a:endParaRPr lang="ja-JP" altLang="en-US" dirty="0">
              <a:solidFill>
                <a:srgbClr val="0000FF"/>
              </a:solidFill>
            </a:endParaRPr>
          </a:p>
        </p:txBody>
      </p:sp>
      <p:sp>
        <p:nvSpPr>
          <p:cNvPr id="40" name="テキスト ボックス 39">
            <a:extLst>
              <a:ext uri="{FF2B5EF4-FFF2-40B4-BE49-F238E27FC236}">
                <a16:creationId xmlns:a16="http://schemas.microsoft.com/office/drawing/2014/main" id="{5A699136-4473-ECAE-8242-EA41B6C0A728}"/>
              </a:ext>
            </a:extLst>
          </p:cNvPr>
          <p:cNvSpPr txBox="1"/>
          <p:nvPr/>
        </p:nvSpPr>
        <p:spPr>
          <a:xfrm>
            <a:off x="4646743" y="2823973"/>
            <a:ext cx="1539561" cy="369332"/>
          </a:xfrm>
          <a:prstGeom prst="rect">
            <a:avLst/>
          </a:prstGeom>
          <a:noFill/>
        </p:spPr>
        <p:txBody>
          <a:bodyPr wrap="square">
            <a:spAutoFit/>
          </a:bodyPr>
          <a:lstStyle/>
          <a:p>
            <a:r>
              <a:rPr lang="ja-JP" altLang="en-US" b="1" dirty="0">
                <a:solidFill>
                  <a:srgbClr val="009900"/>
                </a:solidFill>
              </a:rPr>
              <a:t>＠</a:t>
            </a:r>
            <a:r>
              <a:rPr lang="en-US" altLang="ja-JP" b="1" dirty="0">
                <a:solidFill>
                  <a:srgbClr val="009900"/>
                </a:solidFill>
              </a:rPr>
              <a:t>r = 0.6 m </a:t>
            </a:r>
            <a:endParaRPr lang="ja-JP" altLang="en-US" dirty="0">
              <a:solidFill>
                <a:srgbClr val="009900"/>
              </a:solidFill>
            </a:endParaRPr>
          </a:p>
        </p:txBody>
      </p:sp>
      <p:sp>
        <p:nvSpPr>
          <p:cNvPr id="41" name="テキスト ボックス 40">
            <a:extLst>
              <a:ext uri="{FF2B5EF4-FFF2-40B4-BE49-F238E27FC236}">
                <a16:creationId xmlns:a16="http://schemas.microsoft.com/office/drawing/2014/main" id="{626CBC69-0C95-BE41-CB7F-7EC46526CB10}"/>
              </a:ext>
            </a:extLst>
          </p:cNvPr>
          <p:cNvSpPr txBox="1"/>
          <p:nvPr/>
        </p:nvSpPr>
        <p:spPr>
          <a:xfrm>
            <a:off x="4646496" y="2586095"/>
            <a:ext cx="1525854" cy="369332"/>
          </a:xfrm>
          <a:prstGeom prst="rect">
            <a:avLst/>
          </a:prstGeom>
          <a:noFill/>
        </p:spPr>
        <p:txBody>
          <a:bodyPr wrap="square">
            <a:spAutoFit/>
          </a:bodyPr>
          <a:lstStyle/>
          <a:p>
            <a:r>
              <a:rPr lang="ja-JP" altLang="en-US" b="1" dirty="0">
                <a:solidFill>
                  <a:srgbClr val="FF00FF"/>
                </a:solidFill>
              </a:rPr>
              <a:t>＠</a:t>
            </a:r>
            <a:r>
              <a:rPr lang="en-US" altLang="ja-JP" b="1" dirty="0">
                <a:solidFill>
                  <a:srgbClr val="FF00FF"/>
                </a:solidFill>
              </a:rPr>
              <a:t>r = 0.7 m </a:t>
            </a:r>
            <a:endParaRPr lang="ja-JP" altLang="en-US" dirty="0">
              <a:solidFill>
                <a:srgbClr val="FF00FF"/>
              </a:solidFill>
            </a:endParaRPr>
          </a:p>
        </p:txBody>
      </p:sp>
      <p:sp>
        <p:nvSpPr>
          <p:cNvPr id="42" name="テキスト ボックス 41">
            <a:extLst>
              <a:ext uri="{FF2B5EF4-FFF2-40B4-BE49-F238E27FC236}">
                <a16:creationId xmlns:a16="http://schemas.microsoft.com/office/drawing/2014/main" id="{E16FF800-01D4-FE23-DC2E-33FBB0A71E38}"/>
              </a:ext>
            </a:extLst>
          </p:cNvPr>
          <p:cNvSpPr txBox="1"/>
          <p:nvPr/>
        </p:nvSpPr>
        <p:spPr>
          <a:xfrm>
            <a:off x="4646496" y="1869072"/>
            <a:ext cx="1592032" cy="369332"/>
          </a:xfrm>
          <a:prstGeom prst="rect">
            <a:avLst/>
          </a:prstGeom>
          <a:noFill/>
        </p:spPr>
        <p:txBody>
          <a:bodyPr wrap="square">
            <a:spAutoFit/>
          </a:bodyPr>
          <a:lstStyle/>
          <a:p>
            <a:r>
              <a:rPr lang="ja-JP" altLang="en-US" b="1" dirty="0">
                <a:solidFill>
                  <a:srgbClr val="939300"/>
                </a:solidFill>
              </a:rPr>
              <a:t>＠</a:t>
            </a:r>
            <a:r>
              <a:rPr lang="en-US" altLang="ja-JP" b="1" dirty="0">
                <a:solidFill>
                  <a:srgbClr val="939300"/>
                </a:solidFill>
              </a:rPr>
              <a:t>r = 1.6 m </a:t>
            </a:r>
            <a:endParaRPr lang="ja-JP" altLang="en-US" dirty="0">
              <a:solidFill>
                <a:srgbClr val="939300"/>
              </a:solidFill>
            </a:endParaRPr>
          </a:p>
        </p:txBody>
      </p:sp>
      <p:sp>
        <p:nvSpPr>
          <p:cNvPr id="43" name="テキスト ボックス 42">
            <a:extLst>
              <a:ext uri="{FF2B5EF4-FFF2-40B4-BE49-F238E27FC236}">
                <a16:creationId xmlns:a16="http://schemas.microsoft.com/office/drawing/2014/main" id="{88759420-CBE4-17CE-E936-914243077944}"/>
              </a:ext>
            </a:extLst>
          </p:cNvPr>
          <p:cNvSpPr txBox="1"/>
          <p:nvPr/>
        </p:nvSpPr>
        <p:spPr>
          <a:xfrm rot="5400000">
            <a:off x="5091867" y="2055141"/>
            <a:ext cx="369332" cy="369332"/>
          </a:xfrm>
          <a:prstGeom prst="rect">
            <a:avLst/>
          </a:prstGeom>
          <a:noFill/>
        </p:spPr>
        <p:txBody>
          <a:bodyPr wrap="square">
            <a:spAutoFit/>
          </a:bodyPr>
          <a:lstStyle/>
          <a:p>
            <a:r>
              <a:rPr lang="en-US" altLang="ja-JP" dirty="0">
                <a:solidFill>
                  <a:schemeClr val="tx1">
                    <a:lumMod val="95000"/>
                    <a:lumOff val="5000"/>
                  </a:schemeClr>
                </a:solidFill>
              </a:rPr>
              <a:t>…</a:t>
            </a:r>
            <a:endParaRPr lang="ja-JP" altLang="en-US" dirty="0">
              <a:solidFill>
                <a:schemeClr val="tx1">
                  <a:lumMod val="95000"/>
                  <a:lumOff val="5000"/>
                </a:schemeClr>
              </a:solidFill>
            </a:endParaRPr>
          </a:p>
        </p:txBody>
      </p:sp>
      <p:sp>
        <p:nvSpPr>
          <p:cNvPr id="8" name="テキスト ボックス 7">
            <a:extLst>
              <a:ext uri="{FF2B5EF4-FFF2-40B4-BE49-F238E27FC236}">
                <a16:creationId xmlns:a16="http://schemas.microsoft.com/office/drawing/2014/main" id="{1AC4989B-4A48-AC2B-CCF8-3577E738BA5F}"/>
              </a:ext>
            </a:extLst>
          </p:cNvPr>
          <p:cNvSpPr txBox="1"/>
          <p:nvPr/>
        </p:nvSpPr>
        <p:spPr>
          <a:xfrm>
            <a:off x="4903984" y="4667813"/>
            <a:ext cx="2147653" cy="369332"/>
          </a:xfrm>
          <a:prstGeom prst="rect">
            <a:avLst/>
          </a:prstGeom>
          <a:noFill/>
        </p:spPr>
        <p:txBody>
          <a:bodyPr wrap="square">
            <a:spAutoFit/>
          </a:bodyPr>
          <a:lstStyle/>
          <a:p>
            <a:r>
              <a:rPr lang="en-US" altLang="ja-JP" b="1" dirty="0" err="1"/>
              <a:t>r_in</a:t>
            </a:r>
            <a:r>
              <a:rPr lang="en-US" altLang="ja-JP" b="1" dirty="0"/>
              <a:t> = 0.375 m </a:t>
            </a:r>
            <a:endParaRPr lang="ja-JP" altLang="en-US" dirty="0"/>
          </a:p>
        </p:txBody>
      </p:sp>
      <p:sp>
        <p:nvSpPr>
          <p:cNvPr id="9" name="テキスト ボックス 8">
            <a:extLst>
              <a:ext uri="{FF2B5EF4-FFF2-40B4-BE49-F238E27FC236}">
                <a16:creationId xmlns:a16="http://schemas.microsoft.com/office/drawing/2014/main" id="{02037419-3162-D21E-E819-7AA302F1150D}"/>
              </a:ext>
            </a:extLst>
          </p:cNvPr>
          <p:cNvSpPr txBox="1"/>
          <p:nvPr/>
        </p:nvSpPr>
        <p:spPr>
          <a:xfrm>
            <a:off x="4903984" y="1603149"/>
            <a:ext cx="1992648" cy="369332"/>
          </a:xfrm>
          <a:prstGeom prst="rect">
            <a:avLst/>
          </a:prstGeom>
          <a:noFill/>
        </p:spPr>
        <p:txBody>
          <a:bodyPr wrap="square">
            <a:spAutoFit/>
          </a:bodyPr>
          <a:lstStyle/>
          <a:p>
            <a:r>
              <a:rPr lang="en-US" altLang="ja-JP" b="1" dirty="0" err="1"/>
              <a:t>r_out</a:t>
            </a:r>
            <a:r>
              <a:rPr lang="en-US" altLang="ja-JP" b="1" dirty="0"/>
              <a:t> = 1.712 m </a:t>
            </a:r>
            <a:endParaRPr lang="ja-JP" altLang="en-US" dirty="0"/>
          </a:p>
        </p:txBody>
      </p:sp>
      <p:sp>
        <p:nvSpPr>
          <p:cNvPr id="11" name="テキスト ボックス 10">
            <a:extLst>
              <a:ext uri="{FF2B5EF4-FFF2-40B4-BE49-F238E27FC236}">
                <a16:creationId xmlns:a16="http://schemas.microsoft.com/office/drawing/2014/main" id="{4AB476F4-7FC7-C719-F5D5-BCF8FED83C2A}"/>
              </a:ext>
            </a:extLst>
          </p:cNvPr>
          <p:cNvSpPr txBox="1"/>
          <p:nvPr/>
        </p:nvSpPr>
        <p:spPr>
          <a:xfrm>
            <a:off x="457492" y="2987197"/>
            <a:ext cx="890549"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Er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[V/m]</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EDBF4C8F-F372-E1DE-70C5-AE308BF6B4AB}"/>
              </a:ext>
            </a:extLst>
          </p:cNvPr>
          <p:cNvSpPr txBox="1"/>
          <p:nvPr/>
        </p:nvSpPr>
        <p:spPr>
          <a:xfrm>
            <a:off x="2589364" y="5418426"/>
            <a:ext cx="12176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φ[rad]</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15" name="テキスト ボックス 14">
            <a:extLst>
              <a:ext uri="{FF2B5EF4-FFF2-40B4-BE49-F238E27FC236}">
                <a16:creationId xmlns:a16="http://schemas.microsoft.com/office/drawing/2014/main" id="{EADD3DD9-0808-B9AA-8373-23B968754376}"/>
              </a:ext>
            </a:extLst>
          </p:cNvPr>
          <p:cNvSpPr txBox="1"/>
          <p:nvPr/>
        </p:nvSpPr>
        <p:spPr>
          <a:xfrm>
            <a:off x="6587287" y="2992301"/>
            <a:ext cx="771605"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err="1">
                <a:solidFill>
                  <a:schemeClr val="tx1"/>
                </a:solidFill>
                <a:latin typeface="游ゴシック" panose="020F0502020204030204"/>
                <a:ea typeface="游ゴシック" panose="020B0400000000000000" pitchFamily="50" charset="-128"/>
              </a:rPr>
              <a:t>Δrφ</a:t>
            </a:r>
            <a:endParaRPr lang="en-US" altLang="ja-JP" b="1" dirty="0">
              <a:solidFill>
                <a:schemeClr val="tx1"/>
              </a:solidFill>
              <a:latin typeface="游ゴシック" panose="020F0502020204030204"/>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[um]</a:t>
            </a:r>
            <a:r>
              <a:rPr lang="ja-JP" altLang="en-US" b="1" dirty="0">
                <a:solidFill>
                  <a:schemeClr val="tx1"/>
                </a:solidFill>
                <a:latin typeface="游ゴシック" panose="020F0502020204030204"/>
                <a:ea typeface="游ゴシック" panose="020B0400000000000000" pitchFamily="50" charset="-128"/>
              </a:rPr>
              <a:t>　</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cxnSp>
        <p:nvCxnSpPr>
          <p:cNvPr id="18" name="直線矢印コネクタ 17">
            <a:extLst>
              <a:ext uri="{FF2B5EF4-FFF2-40B4-BE49-F238E27FC236}">
                <a16:creationId xmlns:a16="http://schemas.microsoft.com/office/drawing/2014/main" id="{AA58A7A9-E0F3-0E99-E727-CEB4256EC845}"/>
              </a:ext>
            </a:extLst>
          </p:cNvPr>
          <p:cNvCxnSpPr/>
          <p:nvPr/>
        </p:nvCxnSpPr>
        <p:spPr>
          <a:xfrm flipV="1">
            <a:off x="6045896" y="2010059"/>
            <a:ext cx="0" cy="255510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0" name="直線矢印コネクタ 19">
            <a:extLst>
              <a:ext uri="{FF2B5EF4-FFF2-40B4-BE49-F238E27FC236}">
                <a16:creationId xmlns:a16="http://schemas.microsoft.com/office/drawing/2014/main" id="{994E5148-04ED-ACB3-4D58-709A71662929}"/>
              </a:ext>
            </a:extLst>
          </p:cNvPr>
          <p:cNvCxnSpPr>
            <a:cxnSpLocks/>
          </p:cNvCxnSpPr>
          <p:nvPr/>
        </p:nvCxnSpPr>
        <p:spPr>
          <a:xfrm>
            <a:off x="1504324" y="1868520"/>
            <a:ext cx="0" cy="3154758"/>
          </a:xfrm>
          <a:prstGeom prst="straightConnector1">
            <a:avLst/>
          </a:prstGeom>
          <a:ln w="38100">
            <a:headEnd type="stealth"/>
            <a:tailEnd type="triangle"/>
          </a:ln>
        </p:spPr>
        <p:style>
          <a:lnRef idx="1">
            <a:schemeClr val="dk1"/>
          </a:lnRef>
          <a:fillRef idx="0">
            <a:schemeClr val="dk1"/>
          </a:fillRef>
          <a:effectRef idx="0">
            <a:schemeClr val="dk1"/>
          </a:effectRef>
          <a:fontRef idx="minor">
            <a:schemeClr val="tx1"/>
          </a:fontRef>
        </p:style>
      </p:cxnSp>
      <p:cxnSp>
        <p:nvCxnSpPr>
          <p:cNvPr id="29" name="直線コネクタ 28">
            <a:extLst>
              <a:ext uri="{FF2B5EF4-FFF2-40B4-BE49-F238E27FC236}">
                <a16:creationId xmlns:a16="http://schemas.microsoft.com/office/drawing/2014/main" id="{CA79B161-1D29-4B6E-9953-2ED687749150}"/>
              </a:ext>
            </a:extLst>
          </p:cNvPr>
          <p:cNvCxnSpPr/>
          <p:nvPr/>
        </p:nvCxnSpPr>
        <p:spPr>
          <a:xfrm flipV="1">
            <a:off x="1392457" y="2524789"/>
            <a:ext cx="216000" cy="0"/>
          </a:xfrm>
          <a:prstGeom prst="line">
            <a:avLst/>
          </a:prstGeom>
          <a:ln w="38100"/>
        </p:spPr>
        <p:style>
          <a:lnRef idx="1">
            <a:schemeClr val="dk1"/>
          </a:lnRef>
          <a:fillRef idx="0">
            <a:schemeClr val="dk1"/>
          </a:fillRef>
          <a:effectRef idx="0">
            <a:schemeClr val="dk1"/>
          </a:effectRef>
          <a:fontRef idx="minor">
            <a:schemeClr val="tx1"/>
          </a:fontRef>
        </p:style>
      </p:cxnSp>
      <p:sp>
        <p:nvSpPr>
          <p:cNvPr id="30" name="テキスト ボックス 29">
            <a:extLst>
              <a:ext uri="{FF2B5EF4-FFF2-40B4-BE49-F238E27FC236}">
                <a16:creationId xmlns:a16="http://schemas.microsoft.com/office/drawing/2014/main" id="{58D21111-4636-D188-6D04-0E69E3A663C3}"/>
              </a:ext>
            </a:extLst>
          </p:cNvPr>
          <p:cNvSpPr txBox="1"/>
          <p:nvPr/>
        </p:nvSpPr>
        <p:spPr>
          <a:xfrm>
            <a:off x="1064607" y="2332335"/>
            <a:ext cx="377426"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0</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32" name="テキスト ボックス 31">
            <a:extLst>
              <a:ext uri="{FF2B5EF4-FFF2-40B4-BE49-F238E27FC236}">
                <a16:creationId xmlns:a16="http://schemas.microsoft.com/office/drawing/2014/main" id="{32F883F7-1006-0B5B-E279-EC227CB06A93}"/>
              </a:ext>
            </a:extLst>
          </p:cNvPr>
          <p:cNvSpPr txBox="1"/>
          <p:nvPr/>
        </p:nvSpPr>
        <p:spPr>
          <a:xfrm>
            <a:off x="645825" y="4780253"/>
            <a:ext cx="890549"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a:t>
            </a:r>
            <a:r>
              <a:rPr lang="en-US" altLang="ja-JP" b="1" dirty="0">
                <a:solidFill>
                  <a:schemeClr val="tx1"/>
                </a:solidFill>
                <a:latin typeface="游ゴシック" panose="020F0502020204030204"/>
                <a:ea typeface="游ゴシック" panose="020B0400000000000000" pitchFamily="50" charset="-128"/>
              </a:rPr>
              <a:t>2</a:t>
            </a: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a:t>
            </a:r>
            <a:r>
              <a:rPr lang="en-US" altLang="ja-JP" b="1" dirty="0">
                <a:solidFill>
                  <a:schemeClr val="tx1"/>
                </a:solidFill>
                <a:latin typeface="游ゴシック" panose="020F0502020204030204"/>
                <a:ea typeface="游ゴシック" panose="020B0400000000000000" pitchFamily="50" charset="-128"/>
              </a:rPr>
              <a:t>0</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33" name="テキスト ボックス 32">
            <a:extLst>
              <a:ext uri="{FF2B5EF4-FFF2-40B4-BE49-F238E27FC236}">
                <a16:creationId xmlns:a16="http://schemas.microsoft.com/office/drawing/2014/main" id="{9A093DB0-365E-6806-CA4F-EC398D72F353}"/>
              </a:ext>
            </a:extLst>
          </p:cNvPr>
          <p:cNvSpPr txBox="1"/>
          <p:nvPr/>
        </p:nvSpPr>
        <p:spPr>
          <a:xfrm>
            <a:off x="852389" y="1738480"/>
            <a:ext cx="68398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0.5</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cxnSp>
        <p:nvCxnSpPr>
          <p:cNvPr id="34" name="直線矢印コネクタ 33">
            <a:extLst>
              <a:ext uri="{FF2B5EF4-FFF2-40B4-BE49-F238E27FC236}">
                <a16:creationId xmlns:a16="http://schemas.microsoft.com/office/drawing/2014/main" id="{D9D7837B-993D-891F-1E9F-63E83AC9E144}"/>
              </a:ext>
            </a:extLst>
          </p:cNvPr>
          <p:cNvCxnSpPr>
            <a:cxnSpLocks/>
          </p:cNvCxnSpPr>
          <p:nvPr/>
        </p:nvCxnSpPr>
        <p:spPr>
          <a:xfrm rot="16200000">
            <a:off x="3189145" y="3547575"/>
            <a:ext cx="0" cy="3096000"/>
          </a:xfrm>
          <a:prstGeom prst="straightConnector1">
            <a:avLst/>
          </a:prstGeom>
          <a:ln w="38100">
            <a:headEnd type="stealth"/>
            <a:tailEnd type="triangle"/>
          </a:ln>
        </p:spPr>
        <p:style>
          <a:lnRef idx="1">
            <a:schemeClr val="dk1"/>
          </a:lnRef>
          <a:fillRef idx="0">
            <a:schemeClr val="dk1"/>
          </a:fillRef>
          <a:effectRef idx="0">
            <a:schemeClr val="dk1"/>
          </a:effectRef>
          <a:fontRef idx="minor">
            <a:schemeClr val="tx1"/>
          </a:fontRef>
        </p:style>
      </p:cxnSp>
      <p:sp>
        <p:nvSpPr>
          <p:cNvPr id="36" name="テキスト ボックス 35">
            <a:extLst>
              <a:ext uri="{FF2B5EF4-FFF2-40B4-BE49-F238E27FC236}">
                <a16:creationId xmlns:a16="http://schemas.microsoft.com/office/drawing/2014/main" id="{D3B2F72E-B5E8-35BD-FE99-502AF7762F1D}"/>
              </a:ext>
            </a:extLst>
          </p:cNvPr>
          <p:cNvSpPr txBox="1"/>
          <p:nvPr/>
        </p:nvSpPr>
        <p:spPr>
          <a:xfrm>
            <a:off x="2921387" y="5186094"/>
            <a:ext cx="566121"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0</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cxnSp>
        <p:nvCxnSpPr>
          <p:cNvPr id="44" name="直線コネクタ 43">
            <a:extLst>
              <a:ext uri="{FF2B5EF4-FFF2-40B4-BE49-F238E27FC236}">
                <a16:creationId xmlns:a16="http://schemas.microsoft.com/office/drawing/2014/main" id="{79628D69-6F84-CC97-193D-7AE1BE923BF9}"/>
              </a:ext>
            </a:extLst>
          </p:cNvPr>
          <p:cNvCxnSpPr>
            <a:cxnSpLocks/>
          </p:cNvCxnSpPr>
          <p:nvPr/>
        </p:nvCxnSpPr>
        <p:spPr>
          <a:xfrm rot="16200000" flipV="1">
            <a:off x="3090193" y="5113863"/>
            <a:ext cx="216000" cy="0"/>
          </a:xfrm>
          <a:prstGeom prst="line">
            <a:avLst/>
          </a:prstGeom>
          <a:ln w="38100"/>
        </p:spPr>
        <p:style>
          <a:lnRef idx="1">
            <a:schemeClr val="dk1"/>
          </a:lnRef>
          <a:fillRef idx="0">
            <a:schemeClr val="dk1"/>
          </a:fillRef>
          <a:effectRef idx="0">
            <a:schemeClr val="dk1"/>
          </a:effectRef>
          <a:fontRef idx="minor">
            <a:schemeClr val="tx1"/>
          </a:fontRef>
        </p:style>
      </p:cxnSp>
      <p:sp>
        <p:nvSpPr>
          <p:cNvPr id="45" name="テキスト ボックス 44">
            <a:extLst>
              <a:ext uri="{FF2B5EF4-FFF2-40B4-BE49-F238E27FC236}">
                <a16:creationId xmlns:a16="http://schemas.microsoft.com/office/drawing/2014/main" id="{CBCD94DD-0365-BDC9-9E4A-967C088FFFBB}"/>
              </a:ext>
            </a:extLst>
          </p:cNvPr>
          <p:cNvSpPr txBox="1"/>
          <p:nvPr/>
        </p:nvSpPr>
        <p:spPr>
          <a:xfrm>
            <a:off x="1381352" y="5178208"/>
            <a:ext cx="68398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-π</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46" name="テキスト ボックス 45">
            <a:extLst>
              <a:ext uri="{FF2B5EF4-FFF2-40B4-BE49-F238E27FC236}">
                <a16:creationId xmlns:a16="http://schemas.microsoft.com/office/drawing/2014/main" id="{8EA175CD-6A9F-2E1E-8FFE-1F4D6C80C46C}"/>
              </a:ext>
            </a:extLst>
          </p:cNvPr>
          <p:cNvSpPr txBox="1"/>
          <p:nvPr/>
        </p:nvSpPr>
        <p:spPr>
          <a:xfrm>
            <a:off x="4264585" y="5184552"/>
            <a:ext cx="68398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  π</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47" name="テキスト ボックス 46">
            <a:extLst>
              <a:ext uri="{FF2B5EF4-FFF2-40B4-BE49-F238E27FC236}">
                <a16:creationId xmlns:a16="http://schemas.microsoft.com/office/drawing/2014/main" id="{143F098A-C54B-89DF-3D4E-9C7A91FB6563}"/>
              </a:ext>
            </a:extLst>
          </p:cNvPr>
          <p:cNvSpPr txBox="1"/>
          <p:nvPr/>
        </p:nvSpPr>
        <p:spPr>
          <a:xfrm>
            <a:off x="6426492" y="2898297"/>
            <a:ext cx="890549"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lvl="0" algn="ctr">
              <a:defRPr/>
            </a:pPr>
            <a:r>
              <a:rPr lang="en-US" altLang="ja-JP" b="1" dirty="0" err="1">
                <a:solidFill>
                  <a:schemeClr val="tx1"/>
                </a:solidFill>
              </a:rPr>
              <a:t>Δrφ</a:t>
            </a:r>
            <a:endPar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a:t>
            </a:r>
            <a:r>
              <a:rPr lang="en-US" altLang="ja-JP" b="1" dirty="0" err="1">
                <a:solidFill>
                  <a:schemeClr val="tx1"/>
                </a:solidFill>
                <a:latin typeface="游ゴシック" panose="020F0502020204030204"/>
                <a:ea typeface="游ゴシック" panose="020B0400000000000000" pitchFamily="50" charset="-128"/>
              </a:rPr>
              <a:t>μm</a:t>
            </a:r>
            <a:r>
              <a:rPr lang="en-US" altLang="ja-JP" b="1" dirty="0">
                <a:solidFill>
                  <a:schemeClr val="tx1"/>
                </a:solidFill>
                <a:latin typeface="游ゴシック" panose="020F0502020204030204"/>
                <a:ea typeface="游ゴシック" panose="020B0400000000000000" pitchFamily="50" charset="-128"/>
              </a:rPr>
              <a:t>]</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cxnSp>
        <p:nvCxnSpPr>
          <p:cNvPr id="48" name="直線矢印コネクタ 47">
            <a:extLst>
              <a:ext uri="{FF2B5EF4-FFF2-40B4-BE49-F238E27FC236}">
                <a16:creationId xmlns:a16="http://schemas.microsoft.com/office/drawing/2014/main" id="{0BE5E835-B373-28B7-D80B-967567BC38E2}"/>
              </a:ext>
            </a:extLst>
          </p:cNvPr>
          <p:cNvCxnSpPr>
            <a:cxnSpLocks/>
          </p:cNvCxnSpPr>
          <p:nvPr/>
        </p:nvCxnSpPr>
        <p:spPr>
          <a:xfrm>
            <a:off x="7473324" y="1820260"/>
            <a:ext cx="0" cy="3154758"/>
          </a:xfrm>
          <a:prstGeom prst="straightConnector1">
            <a:avLst/>
          </a:prstGeom>
          <a:ln w="38100">
            <a:headEnd type="stealth"/>
            <a:tailEnd type="triangle"/>
          </a:ln>
        </p:spPr>
        <p:style>
          <a:lnRef idx="1">
            <a:schemeClr val="dk1"/>
          </a:lnRef>
          <a:fillRef idx="0">
            <a:schemeClr val="dk1"/>
          </a:fillRef>
          <a:effectRef idx="0">
            <a:schemeClr val="dk1"/>
          </a:effectRef>
          <a:fontRef idx="minor">
            <a:schemeClr val="tx1"/>
          </a:fontRef>
        </p:style>
      </p:cxnSp>
      <p:cxnSp>
        <p:nvCxnSpPr>
          <p:cNvPr id="50" name="直線コネクタ 49">
            <a:extLst>
              <a:ext uri="{FF2B5EF4-FFF2-40B4-BE49-F238E27FC236}">
                <a16:creationId xmlns:a16="http://schemas.microsoft.com/office/drawing/2014/main" id="{B97A07AB-B769-2242-F4C2-304B808376F2}"/>
              </a:ext>
            </a:extLst>
          </p:cNvPr>
          <p:cNvCxnSpPr/>
          <p:nvPr/>
        </p:nvCxnSpPr>
        <p:spPr>
          <a:xfrm flipV="1">
            <a:off x="7361457" y="2659409"/>
            <a:ext cx="216000" cy="0"/>
          </a:xfrm>
          <a:prstGeom prst="line">
            <a:avLst/>
          </a:prstGeom>
          <a:ln w="38100"/>
        </p:spPr>
        <p:style>
          <a:lnRef idx="1">
            <a:schemeClr val="dk1"/>
          </a:lnRef>
          <a:fillRef idx="0">
            <a:schemeClr val="dk1"/>
          </a:fillRef>
          <a:effectRef idx="0">
            <a:schemeClr val="dk1"/>
          </a:effectRef>
          <a:fontRef idx="minor">
            <a:schemeClr val="tx1"/>
          </a:fontRef>
        </p:style>
      </p:cxnSp>
      <p:sp>
        <p:nvSpPr>
          <p:cNvPr id="51" name="テキスト ボックス 50">
            <a:extLst>
              <a:ext uri="{FF2B5EF4-FFF2-40B4-BE49-F238E27FC236}">
                <a16:creationId xmlns:a16="http://schemas.microsoft.com/office/drawing/2014/main" id="{4B63DEC2-3909-7CD1-A959-1080713FC20B}"/>
              </a:ext>
            </a:extLst>
          </p:cNvPr>
          <p:cNvSpPr txBox="1"/>
          <p:nvPr/>
        </p:nvSpPr>
        <p:spPr>
          <a:xfrm>
            <a:off x="7033607" y="2477115"/>
            <a:ext cx="377426"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0</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52" name="テキスト ボックス 51">
            <a:extLst>
              <a:ext uri="{FF2B5EF4-FFF2-40B4-BE49-F238E27FC236}">
                <a16:creationId xmlns:a16="http://schemas.microsoft.com/office/drawing/2014/main" id="{58AAF4AE-FA5B-7C1A-86EC-D9A95CABE9EF}"/>
              </a:ext>
            </a:extLst>
          </p:cNvPr>
          <p:cNvSpPr txBox="1"/>
          <p:nvPr/>
        </p:nvSpPr>
        <p:spPr>
          <a:xfrm>
            <a:off x="6742685" y="4802693"/>
            <a:ext cx="77160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-10.5</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53" name="テキスト ボックス 52">
            <a:extLst>
              <a:ext uri="{FF2B5EF4-FFF2-40B4-BE49-F238E27FC236}">
                <a16:creationId xmlns:a16="http://schemas.microsoft.com/office/drawing/2014/main" id="{C5446483-9762-75AA-5804-B3686E7B7752}"/>
              </a:ext>
            </a:extLst>
          </p:cNvPr>
          <p:cNvSpPr txBox="1"/>
          <p:nvPr/>
        </p:nvSpPr>
        <p:spPr>
          <a:xfrm>
            <a:off x="6821389" y="1649580"/>
            <a:ext cx="68398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3.5</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54" name="テキスト ボックス 53">
            <a:extLst>
              <a:ext uri="{FF2B5EF4-FFF2-40B4-BE49-F238E27FC236}">
                <a16:creationId xmlns:a16="http://schemas.microsoft.com/office/drawing/2014/main" id="{44231A59-5267-764B-A90C-7D1ECF968133}"/>
              </a:ext>
            </a:extLst>
          </p:cNvPr>
          <p:cNvSpPr txBox="1"/>
          <p:nvPr/>
        </p:nvSpPr>
        <p:spPr>
          <a:xfrm>
            <a:off x="8538206" y="5417582"/>
            <a:ext cx="12176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φ[rad]</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cxnSp>
        <p:nvCxnSpPr>
          <p:cNvPr id="55" name="直線矢印コネクタ 54">
            <a:extLst>
              <a:ext uri="{FF2B5EF4-FFF2-40B4-BE49-F238E27FC236}">
                <a16:creationId xmlns:a16="http://schemas.microsoft.com/office/drawing/2014/main" id="{70DD2E0D-79C2-50F7-11B4-BBEC2641C89A}"/>
              </a:ext>
            </a:extLst>
          </p:cNvPr>
          <p:cNvCxnSpPr>
            <a:cxnSpLocks/>
          </p:cNvCxnSpPr>
          <p:nvPr/>
        </p:nvCxnSpPr>
        <p:spPr>
          <a:xfrm rot="16200000">
            <a:off x="9137987" y="3546731"/>
            <a:ext cx="0" cy="3096000"/>
          </a:xfrm>
          <a:prstGeom prst="straightConnector1">
            <a:avLst/>
          </a:prstGeom>
          <a:ln w="38100">
            <a:headEnd type="stealth"/>
            <a:tailEnd type="triangle"/>
          </a:ln>
        </p:spPr>
        <p:style>
          <a:lnRef idx="1">
            <a:schemeClr val="dk1"/>
          </a:lnRef>
          <a:fillRef idx="0">
            <a:schemeClr val="dk1"/>
          </a:fillRef>
          <a:effectRef idx="0">
            <a:schemeClr val="dk1"/>
          </a:effectRef>
          <a:fontRef idx="minor">
            <a:schemeClr val="tx1"/>
          </a:fontRef>
        </p:style>
      </p:cxnSp>
      <p:sp>
        <p:nvSpPr>
          <p:cNvPr id="56" name="テキスト ボックス 55">
            <a:extLst>
              <a:ext uri="{FF2B5EF4-FFF2-40B4-BE49-F238E27FC236}">
                <a16:creationId xmlns:a16="http://schemas.microsoft.com/office/drawing/2014/main" id="{A66652A4-7D13-26AB-08A0-3A8C1EC924E9}"/>
              </a:ext>
            </a:extLst>
          </p:cNvPr>
          <p:cNvSpPr txBox="1"/>
          <p:nvPr/>
        </p:nvSpPr>
        <p:spPr>
          <a:xfrm>
            <a:off x="8870229" y="5185250"/>
            <a:ext cx="566121"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0</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cxnSp>
        <p:nvCxnSpPr>
          <p:cNvPr id="57" name="直線コネクタ 56">
            <a:extLst>
              <a:ext uri="{FF2B5EF4-FFF2-40B4-BE49-F238E27FC236}">
                <a16:creationId xmlns:a16="http://schemas.microsoft.com/office/drawing/2014/main" id="{86F9F753-A9B6-953D-6345-5022992F03C7}"/>
              </a:ext>
            </a:extLst>
          </p:cNvPr>
          <p:cNvCxnSpPr>
            <a:cxnSpLocks/>
          </p:cNvCxnSpPr>
          <p:nvPr/>
        </p:nvCxnSpPr>
        <p:spPr>
          <a:xfrm rot="16200000" flipV="1">
            <a:off x="9039035" y="5113019"/>
            <a:ext cx="216000" cy="0"/>
          </a:xfrm>
          <a:prstGeom prst="line">
            <a:avLst/>
          </a:prstGeom>
          <a:ln w="38100"/>
        </p:spPr>
        <p:style>
          <a:lnRef idx="1">
            <a:schemeClr val="dk1"/>
          </a:lnRef>
          <a:fillRef idx="0">
            <a:schemeClr val="dk1"/>
          </a:fillRef>
          <a:effectRef idx="0">
            <a:schemeClr val="dk1"/>
          </a:effectRef>
          <a:fontRef idx="minor">
            <a:schemeClr val="tx1"/>
          </a:fontRef>
        </p:style>
      </p:cxnSp>
      <p:sp>
        <p:nvSpPr>
          <p:cNvPr id="58" name="テキスト ボックス 57">
            <a:extLst>
              <a:ext uri="{FF2B5EF4-FFF2-40B4-BE49-F238E27FC236}">
                <a16:creationId xmlns:a16="http://schemas.microsoft.com/office/drawing/2014/main" id="{C4B66639-81B1-F9C8-0D22-99953D9F9630}"/>
              </a:ext>
            </a:extLst>
          </p:cNvPr>
          <p:cNvSpPr txBox="1"/>
          <p:nvPr/>
        </p:nvSpPr>
        <p:spPr>
          <a:xfrm>
            <a:off x="7287657" y="5177364"/>
            <a:ext cx="68398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rPr>
              <a:t>-π</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59" name="テキスト ボックス 58">
            <a:extLst>
              <a:ext uri="{FF2B5EF4-FFF2-40B4-BE49-F238E27FC236}">
                <a16:creationId xmlns:a16="http://schemas.microsoft.com/office/drawing/2014/main" id="{B619B781-6382-7A46-90B5-31DA9B1D7DBD}"/>
              </a:ext>
            </a:extLst>
          </p:cNvPr>
          <p:cNvSpPr txBox="1"/>
          <p:nvPr/>
        </p:nvSpPr>
        <p:spPr>
          <a:xfrm>
            <a:off x="10160265" y="5183708"/>
            <a:ext cx="683985"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chemeClr val="tx1"/>
                </a:solidFill>
                <a:latin typeface="游ゴシック" panose="020F0502020204030204"/>
                <a:ea typeface="游ゴシック" panose="020B0400000000000000" pitchFamily="50" charset="-128"/>
              </a:rPr>
              <a:t>  π</a:t>
            </a:r>
            <a:endParaRPr kumimoji="1" lang="ja-JP" altLang="en-US" sz="18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6" name="テキスト ボックス 5">
            <a:extLst>
              <a:ext uri="{FF2B5EF4-FFF2-40B4-BE49-F238E27FC236}">
                <a16:creationId xmlns:a16="http://schemas.microsoft.com/office/drawing/2014/main" id="{22250357-F169-ECCB-83F7-64871B720915}"/>
              </a:ext>
            </a:extLst>
          </p:cNvPr>
          <p:cNvSpPr txBox="1"/>
          <p:nvPr/>
        </p:nvSpPr>
        <p:spPr>
          <a:xfrm>
            <a:off x="6352061" y="1065441"/>
            <a:ext cx="5765508" cy="3385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ctr">
              <a:defRPr/>
            </a:pPr>
            <a:r>
              <a:rPr lang="en-US" altLang="ja-JP" sz="1600" b="1" dirty="0">
                <a:solidFill>
                  <a:schemeClr val="tx1"/>
                </a:solidFill>
              </a:rPr>
              <a:t>(“z=0.0 m” is Electron drift through entire TPC volume)</a:t>
            </a:r>
            <a:endParaRPr kumimoji="1" lang="ja-JP" altLang="en-US" sz="1400" b="1" i="0" u="none" strike="noStrike" kern="1200" cap="none" spc="0" normalizeH="0" baseline="0" noProof="0" dirty="0">
              <a:ln>
                <a:noFill/>
              </a:ln>
              <a:solidFill>
                <a:schemeClr val="tx1"/>
              </a:solidFill>
              <a:effectLst/>
              <a:uLnTx/>
              <a:uFillTx/>
              <a:latin typeface="游ゴシック" panose="020F0502020204030204"/>
              <a:ea typeface="游ゴシック" panose="020B0400000000000000" pitchFamily="50" charset="-128"/>
              <a:cs typeface="+mn-cs"/>
            </a:endParaRPr>
          </a:p>
        </p:txBody>
      </p:sp>
      <p:sp>
        <p:nvSpPr>
          <p:cNvPr id="7" name="テキスト ボックス 6">
            <a:extLst>
              <a:ext uri="{FF2B5EF4-FFF2-40B4-BE49-F238E27FC236}">
                <a16:creationId xmlns:a16="http://schemas.microsoft.com/office/drawing/2014/main" id="{27794B60-EDEE-6C74-30D0-D4078B08098C}"/>
              </a:ext>
            </a:extLst>
          </p:cNvPr>
          <p:cNvSpPr txBox="1"/>
          <p:nvPr/>
        </p:nvSpPr>
        <p:spPr>
          <a:xfrm>
            <a:off x="4646495" y="2352415"/>
            <a:ext cx="1682137" cy="369332"/>
          </a:xfrm>
          <a:prstGeom prst="rect">
            <a:avLst/>
          </a:prstGeom>
          <a:noFill/>
        </p:spPr>
        <p:txBody>
          <a:bodyPr wrap="square">
            <a:spAutoFit/>
          </a:bodyPr>
          <a:lstStyle/>
          <a:p>
            <a:r>
              <a:rPr lang="ja-JP" altLang="en-US" b="1" dirty="0">
                <a:solidFill>
                  <a:srgbClr val="FF6300"/>
                </a:solidFill>
              </a:rPr>
              <a:t>＠</a:t>
            </a:r>
            <a:r>
              <a:rPr lang="en-US" altLang="ja-JP" b="1" dirty="0">
                <a:solidFill>
                  <a:srgbClr val="FF6300"/>
                </a:solidFill>
              </a:rPr>
              <a:t>r = 0.8 m </a:t>
            </a:r>
            <a:endParaRPr lang="ja-JP" altLang="en-US" dirty="0">
              <a:solidFill>
                <a:srgbClr val="FF6300"/>
              </a:solidFill>
            </a:endParaRPr>
          </a:p>
        </p:txBody>
      </p:sp>
      <p:sp>
        <p:nvSpPr>
          <p:cNvPr id="12" name="テキスト ボックス 11">
            <a:extLst>
              <a:ext uri="{FF2B5EF4-FFF2-40B4-BE49-F238E27FC236}">
                <a16:creationId xmlns:a16="http://schemas.microsoft.com/office/drawing/2014/main" id="{FCABF2B3-735F-B84C-3F75-D9989A92C970}"/>
              </a:ext>
            </a:extLst>
          </p:cNvPr>
          <p:cNvSpPr txBox="1"/>
          <p:nvPr/>
        </p:nvSpPr>
        <p:spPr>
          <a:xfrm>
            <a:off x="10586813" y="2469791"/>
            <a:ext cx="1530755" cy="369332"/>
          </a:xfrm>
          <a:prstGeom prst="rect">
            <a:avLst/>
          </a:prstGeom>
          <a:noFill/>
        </p:spPr>
        <p:txBody>
          <a:bodyPr wrap="square">
            <a:spAutoFit/>
          </a:bodyPr>
          <a:lstStyle/>
          <a:p>
            <a:r>
              <a:rPr lang="ja-JP" altLang="en-US" b="1" dirty="0">
                <a:solidFill>
                  <a:srgbClr val="FF6300"/>
                </a:solidFill>
              </a:rPr>
              <a:t>＠</a:t>
            </a:r>
            <a:r>
              <a:rPr lang="en-US" altLang="ja-JP" b="1" dirty="0">
                <a:solidFill>
                  <a:srgbClr val="FF6300"/>
                </a:solidFill>
              </a:rPr>
              <a:t>r = 0.8 m </a:t>
            </a:r>
            <a:endParaRPr lang="ja-JP" altLang="en-US" dirty="0">
              <a:solidFill>
                <a:srgbClr val="FF6300"/>
              </a:solidFill>
            </a:endParaRPr>
          </a:p>
        </p:txBody>
      </p:sp>
    </p:spTree>
    <p:extLst>
      <p:ext uri="{BB962C8B-B14F-4D97-AF65-F5344CB8AC3E}">
        <p14:creationId xmlns:p14="http://schemas.microsoft.com/office/powerpoint/2010/main" val="302213939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147900</TotalTime>
  <Words>5233</Words>
  <Application>Microsoft Office PowerPoint</Application>
  <PresentationFormat>ワイド画面</PresentationFormat>
  <Paragraphs>419</Paragraphs>
  <Slides>17</Slides>
  <Notes>15</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17</vt:i4>
      </vt:variant>
    </vt:vector>
  </HeadingPairs>
  <TitlesOfParts>
    <vt:vector size="31" baseType="lpstr">
      <vt:lpstr>CMR12</vt:lpstr>
      <vt:lpstr>HiraMinProN-W3</vt:lpstr>
      <vt:lpstr>ＭＳ Ｐゴシック</vt:lpstr>
      <vt:lpstr>Meiryo</vt:lpstr>
      <vt:lpstr>游ゴシック</vt:lpstr>
      <vt:lpstr>游ゴシック Light</vt:lpstr>
      <vt:lpstr>ADLaM Display</vt:lpstr>
      <vt:lpstr>Arial</vt:lpstr>
      <vt:lpstr>Calibri Light</vt:lpstr>
      <vt:lpstr>Cambria Math</vt:lpstr>
      <vt:lpstr>Cascadia Code SemiLight</vt:lpstr>
      <vt:lpstr>Times New Roman</vt:lpstr>
      <vt:lpstr>Wingdings</vt:lpstr>
      <vt:lpstr>Office テーマ</vt:lpstr>
      <vt:lpstr>Evaluation of hit point distortion due to beamstrahlung in the ILD-TPC using a new 3-d code</vt:lpstr>
      <vt:lpstr>1. Background</vt:lpstr>
      <vt:lpstr>2. Required performance for ILD-TPC</vt:lpstr>
      <vt:lpstr>3. Potential Problem : Ions in TPC</vt:lpstr>
      <vt:lpstr>4. Purpose of this study</vt:lpstr>
      <vt:lpstr>5. Evaluation Flow of Δrφ</vt:lpstr>
      <vt:lpstr>6. Results …　 (1) Ion distribution (3 trains)</vt:lpstr>
      <vt:lpstr>6. Results …　 (2) Er &amp; Δrφ 2D histogram (3 trains)</vt:lpstr>
      <vt:lpstr>6. Results …　(3) Er &amp; Δrφ 3D histogram (3 trains)</vt:lpstr>
      <vt:lpstr>6. Results … (3) Er &amp; Δrφ 3D histogram (3 trains)</vt:lpstr>
      <vt:lpstr>6. Results … (4) Compare different data sets</vt:lpstr>
      <vt:lpstr>6. Results … (4) Compare different data sets</vt:lpstr>
      <vt:lpstr>7. Summary</vt:lpstr>
      <vt:lpstr>PowerPoint プレゼンテーション</vt:lpstr>
      <vt:lpstr>Back up</vt:lpstr>
      <vt:lpstr>Gate Foil</vt:lpstr>
      <vt:lpstr>5. Evaluation of Er &amp; Δrφ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LCWS2025_watanabe</dc:title>
  <dc:creator>渡辺 夏七子</dc:creator>
  <cp:lastModifiedBy>KANAKO WATANABE</cp:lastModifiedBy>
  <cp:revision>235</cp:revision>
  <dcterms:created xsi:type="dcterms:W3CDTF">2022-01-19T07:19:35Z</dcterms:created>
  <dcterms:modified xsi:type="dcterms:W3CDTF">2025-10-21T08:21:28Z</dcterms:modified>
</cp:coreProperties>
</file>