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2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4"/>
  </p:notesMasterIdLst>
  <p:sldIdLst>
    <p:sldId id="262" r:id="rId2"/>
    <p:sldId id="4438" r:id="rId3"/>
    <p:sldId id="272" r:id="rId4"/>
    <p:sldId id="4471" r:id="rId5"/>
    <p:sldId id="324" r:id="rId6"/>
    <p:sldId id="4469" r:id="rId7"/>
    <p:sldId id="281" r:id="rId8"/>
    <p:sldId id="330" r:id="rId9"/>
    <p:sldId id="4479" r:id="rId10"/>
    <p:sldId id="4298" r:id="rId11"/>
    <p:sldId id="4300" r:id="rId12"/>
    <p:sldId id="4296" r:id="rId13"/>
    <p:sldId id="336" r:id="rId14"/>
    <p:sldId id="4445" r:id="rId15"/>
    <p:sldId id="338" r:id="rId16"/>
    <p:sldId id="4443" r:id="rId17"/>
    <p:sldId id="4468" r:id="rId18"/>
    <p:sldId id="325" r:id="rId19"/>
    <p:sldId id="4442" r:id="rId20"/>
    <p:sldId id="340" r:id="rId21"/>
    <p:sldId id="4472" r:id="rId22"/>
    <p:sldId id="344" r:id="rId23"/>
    <p:sldId id="4441" r:id="rId24"/>
    <p:sldId id="543" r:id="rId25"/>
    <p:sldId id="4478" r:id="rId26"/>
    <p:sldId id="4480" r:id="rId27"/>
    <p:sldId id="545" r:id="rId28"/>
    <p:sldId id="4473" r:id="rId29"/>
    <p:sldId id="580" r:id="rId30"/>
    <p:sldId id="4481" r:id="rId31"/>
    <p:sldId id="260" r:id="rId32"/>
    <p:sldId id="258" r:id="rId33"/>
    <p:sldId id="261" r:id="rId34"/>
    <p:sldId id="265" r:id="rId35"/>
    <p:sldId id="335" r:id="rId36"/>
    <p:sldId id="358" r:id="rId37"/>
    <p:sldId id="544" r:id="rId38"/>
    <p:sldId id="546" r:id="rId39"/>
    <p:sldId id="4448" r:id="rId40"/>
    <p:sldId id="4475" r:id="rId41"/>
    <p:sldId id="268" r:id="rId42"/>
    <p:sldId id="311" r:id="rId43"/>
    <p:sldId id="313" r:id="rId44"/>
    <p:sldId id="316" r:id="rId45"/>
    <p:sldId id="4474" r:id="rId46"/>
    <p:sldId id="331" r:id="rId47"/>
    <p:sldId id="549" r:id="rId48"/>
    <p:sldId id="329" r:id="rId49"/>
    <p:sldId id="4470" r:id="rId50"/>
    <p:sldId id="548" r:id="rId51"/>
    <p:sldId id="317" r:id="rId52"/>
    <p:sldId id="435" r:id="rId53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99DD"/>
    <a:srgbClr val="BFBFBF"/>
    <a:srgbClr val="0432FF"/>
    <a:srgbClr val="666666"/>
    <a:srgbClr val="FFFFFF"/>
    <a:srgbClr val="CCCCCC"/>
    <a:srgbClr val="FECC99"/>
    <a:srgbClr val="FEE6CC"/>
    <a:srgbClr val="CCDFDB"/>
    <a:srgbClr val="E5F0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97" autoAdjust="0"/>
    <p:restoredTop sz="97097" autoAdjust="0"/>
  </p:normalViewPr>
  <p:slideViewPr>
    <p:cSldViewPr snapToGrid="0" snapToObjects="1">
      <p:cViewPr varScale="1">
        <p:scale>
          <a:sx n="118" d="100"/>
          <a:sy n="118" d="100"/>
        </p:scale>
        <p:origin x="224" y="304"/>
      </p:cViewPr>
      <p:guideLst/>
    </p:cSldViewPr>
  </p:slideViewPr>
  <p:outlineViewPr>
    <p:cViewPr>
      <p:scale>
        <a:sx n="33" d="100"/>
        <a:sy n="33" d="100"/>
      </p:scale>
      <p:origin x="0" y="-47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16F17-FF12-814E-936A-620B3383A43B}" type="datetimeFigureOut">
              <a:rPr lang="sv-SE" smtClean="0"/>
              <a:t>2025-10-19</a:t>
            </a:fld>
            <a:endParaRPr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E5A434-646A-2746-9BDC-885B2382B33E}" type="slidenum">
              <a:rPr lang="sv-SE" smtClean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1822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98643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36819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AF04B-A928-C94B-9271-C7DAA18CB731}" type="slidenum">
              <a:rPr lang="en-SE" smtClean="0"/>
              <a:t>32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6154803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AF04B-A928-C94B-9271-C7DAA18CB731}" type="slidenum">
              <a:rPr lang="en-SE" smtClean="0"/>
              <a:t>33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434527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2">
          <a:extLst>
            <a:ext uri="{FF2B5EF4-FFF2-40B4-BE49-F238E27FC236}">
              <a16:creationId xmlns:a16="http://schemas.microsoft.com/office/drawing/2014/main" id="{F42CD692-D50B-466A-5973-0780FE901B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9:notes">
            <a:extLst>
              <a:ext uri="{FF2B5EF4-FFF2-40B4-BE49-F238E27FC236}">
                <a16:creationId xmlns:a16="http://schemas.microsoft.com/office/drawing/2014/main" id="{64C85196-5814-8C54-1BC6-7C5A4C91793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4" name="Google Shape;534;p9:notes">
            <a:extLst>
              <a:ext uri="{FF2B5EF4-FFF2-40B4-BE49-F238E27FC236}">
                <a16:creationId xmlns:a16="http://schemas.microsoft.com/office/drawing/2014/main" id="{4089D3D5-03F4-8F8F-B5C4-BFB53EE117C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17631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5105BBA5-0B01-43EB-96EC-725AF28E5A8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BB3141B3-566C-47FF-8C29-67289995D2FA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B965145F-CDA4-4965-A7C5-ACBA593934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03069" y="1048935"/>
            <a:ext cx="8872165" cy="476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485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.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4FD00856-A3E1-48A7-B9CD-D7B89BD6A06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800"/>
            </a:lvl1pPr>
          </a:lstStyle>
          <a:p>
            <a:r>
              <a:rPr lang="sv-SE" dirty="0"/>
              <a:t>INSERT IMAGE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8D8C0FE-DA05-418D-9F18-A5A81125AD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24611" y="417443"/>
            <a:ext cx="828000" cy="799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1848DA8D-03CE-4CA5-A851-F6ABAE67A9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47675"/>
            <a:ext cx="292100" cy="6410325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8F5BB748-C0D0-CB4F-BA93-7488E4BA70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Image </a:t>
            </a:r>
            <a:r>
              <a:rPr lang="sv-SE" dirty="0" err="1"/>
              <a:t>title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3286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96A591D-7BEE-2A48-BD08-DCDF3D90DE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ESS COMMISSIONING - C.Maiano - LCWS25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7" name="Platshållare för diagram 6">
            <a:extLst>
              <a:ext uri="{FF2B5EF4-FFF2-40B4-BE49-F238E27FC236}">
                <a16:creationId xmlns:a16="http://schemas.microsoft.com/office/drawing/2014/main" id="{FA784AEE-BB11-4271-AB33-DE077410560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03313" y="1657350"/>
            <a:ext cx="7767637" cy="4445000"/>
          </a:xfrm>
        </p:spPr>
        <p:txBody>
          <a:bodyPr/>
          <a:lstStyle>
            <a:lvl1pPr algn="ctr">
              <a:defRPr sz="800" cap="all" baseline="0"/>
            </a:lvl1pPr>
          </a:lstStyle>
          <a:p>
            <a:r>
              <a:rPr lang="en-GB"/>
              <a:t>Click icon to add chart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17552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8" name="Platshållare för tabell 7">
            <a:extLst>
              <a:ext uri="{FF2B5EF4-FFF2-40B4-BE49-F238E27FC236}">
                <a16:creationId xmlns:a16="http://schemas.microsoft.com/office/drawing/2014/main" id="{489D1BD7-202A-4115-BE6C-1B053CFFDE1E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1103313" y="1614488"/>
            <a:ext cx="9359900" cy="4406900"/>
          </a:xfrm>
        </p:spPr>
        <p:txBody>
          <a:bodyPr/>
          <a:lstStyle>
            <a:lvl1pPr algn="ctr">
              <a:defRPr sz="800" cap="all" baseline="0"/>
            </a:lvl1pPr>
          </a:lstStyle>
          <a:p>
            <a:r>
              <a:rPr lang="en-GB"/>
              <a:t>Click icon to add table</a:t>
            </a:r>
            <a:endParaRPr lang="sv-SE"/>
          </a:p>
        </p:txBody>
      </p:sp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EF177138-95E5-674B-B010-143A8CD145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2518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BE7B1DDB-F4AA-4E8D-BD07-905FE45A5555}"/>
              </a:ext>
            </a:extLst>
          </p:cNvPr>
          <p:cNvSpPr/>
          <p:nvPr userDrawn="1"/>
        </p:nvSpPr>
        <p:spPr>
          <a:xfrm>
            <a:off x="0" y="388593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4780BC8-191C-6D4B-93F3-54A06FD4F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0395" y="1153621"/>
            <a:ext cx="8640000" cy="23876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EC66F586-F662-4573-A59B-7D4EDD05A153}"/>
              </a:ext>
            </a:extLst>
          </p:cNvPr>
          <p:cNvSpPr/>
          <p:nvPr userDrawn="1"/>
        </p:nvSpPr>
        <p:spPr>
          <a:xfrm>
            <a:off x="-2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3193CED5-E020-4279-918D-055F43A918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79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C1E66-7197-E592-6E45-E4555C55B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3D7498-1A70-97F3-6758-B58BDD546B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38C2F-2D3E-4CC0-D18B-608F276C6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8D105-2BC3-632E-2D3F-58D8DE2D0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 COMMISSIONING - C.Maiano - LCWS25</a:t>
            </a:r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2565D1-15C6-F582-C2A2-0B80B6F11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798FD-F457-7945-ABCE-202D2353B0B8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248901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BE7B1DDB-F4AA-4E8D-BD07-905FE45A5555}"/>
              </a:ext>
            </a:extLst>
          </p:cNvPr>
          <p:cNvSpPr/>
          <p:nvPr userDrawn="1"/>
        </p:nvSpPr>
        <p:spPr>
          <a:xfrm>
            <a:off x="-2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4780BC8-191C-6D4B-93F3-54A06FD4F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0395" y="1153621"/>
            <a:ext cx="8640000" cy="23876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81DF3056-F3A8-2949-876C-528413E34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30395" y="3883393"/>
            <a:ext cx="8640000" cy="921363"/>
          </a:xfrm>
          <a:prstGeom prst="rect">
            <a:avLst/>
          </a:prstGeom>
        </p:spPr>
        <p:txBody>
          <a:bodyPr lIns="9000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sv-SE" dirty="0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EC66F586-F662-4573-A59B-7D4EDD05A153}"/>
              </a:ext>
            </a:extLst>
          </p:cNvPr>
          <p:cNvSpPr/>
          <p:nvPr userDrawn="1"/>
        </p:nvSpPr>
        <p:spPr>
          <a:xfrm>
            <a:off x="-2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3193CED5-E020-4279-918D-055F43A918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  <p:sp>
        <p:nvSpPr>
          <p:cNvPr id="15" name="Platshållare för text 14">
            <a:extLst>
              <a:ext uri="{FF2B5EF4-FFF2-40B4-BE49-F238E27FC236}">
                <a16:creationId xmlns:a16="http://schemas.microsoft.com/office/drawing/2014/main" id="{EA5DA2EE-60AD-41D0-96B0-DDF02E0AE5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30395" y="5605695"/>
            <a:ext cx="6290892" cy="459883"/>
          </a:xfrm>
          <a:prstGeom prst="rect">
            <a:avLst/>
          </a:prstGeom>
        </p:spPr>
        <p:txBody>
          <a:bodyPr lIns="90000" tIns="18000" bIns="3600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strike="noStrike" cap="all" spc="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/>
              <a:t>presented by &lt;name nameson&gt;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5CE429DE-35D4-F144-9881-2C3DD8ABB6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30395" y="6096663"/>
            <a:ext cx="1241068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sv-SE"/>
              <a:t>2025-10-21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0138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9BCCEAFE-E21B-43CF-80C4-FF01C3F9D479}"/>
              </a:ext>
            </a:extLst>
          </p:cNvPr>
          <p:cNvSpPr/>
          <p:nvPr userDrawn="1"/>
        </p:nvSpPr>
        <p:spPr>
          <a:xfrm>
            <a:off x="0" y="16274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283078-D760-1647-8B80-66BA8B52336D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6426DF26-09C3-4DAE-B43E-0C11D6A635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5C48DF05-1B09-4DA6-AC56-07304871C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95647" y="1640719"/>
            <a:ext cx="10042073" cy="4375520"/>
          </a:xfrm>
        </p:spPr>
        <p:txBody>
          <a:bodyPr>
            <a:noAutofit/>
          </a:bodyPr>
          <a:lstStyle>
            <a:lvl1pPr marL="457200" indent="-457200">
              <a:buClr>
                <a:schemeClr val="bg1"/>
              </a:buClr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Platshållare för datum 3">
            <a:extLst>
              <a:ext uri="{FF2B5EF4-FFF2-40B4-BE49-F238E27FC236}">
                <a16:creationId xmlns:a16="http://schemas.microsoft.com/office/drawing/2014/main" id="{04D3287D-3E21-D845-8766-C307E67653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3988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/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250D024A-8F85-4618-9506-0F493B263A92}"/>
              </a:ext>
            </a:extLst>
          </p:cNvPr>
          <p:cNvSpPr/>
          <p:nvPr userDrawn="1"/>
        </p:nvSpPr>
        <p:spPr>
          <a:xfrm>
            <a:off x="0" y="0"/>
            <a:ext cx="647771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628E18C2-A66E-436E-89DA-1C5D481CB4B4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4FD00856-A3E1-48A7-B9CD-D7B89BD6A06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77712" y="0"/>
            <a:ext cx="5714288" cy="6858000"/>
          </a:xfrm>
          <a:solidFill>
            <a:srgbClr val="ECECEC"/>
          </a:solidFill>
        </p:spPr>
        <p:txBody>
          <a:bodyPr>
            <a:normAutofit/>
          </a:bodyPr>
          <a:lstStyle>
            <a:lvl1pPr algn="ctr">
              <a:defRPr sz="800"/>
            </a:lvl1pPr>
          </a:lstStyle>
          <a:p>
            <a:r>
              <a:rPr lang="sv-SE"/>
              <a:t>INSERT IMAGE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8D8C0FE-DA05-418D-9F18-A5A81125AD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24611" y="417443"/>
            <a:ext cx="828000" cy="799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1848DA8D-03CE-4CA5-A851-F6ABAE67A9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47675"/>
            <a:ext cx="292100" cy="6410325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55DE042-7DE8-4583-986C-4082375307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30491" y="1051132"/>
            <a:ext cx="4255909" cy="829149"/>
          </a:xfrm>
        </p:spPr>
        <p:txBody>
          <a:bodyPr rIns="18000" anchor="b" anchorCtr="0"/>
          <a:lstStyle>
            <a:lvl1pPr marL="0" indent="0">
              <a:buFontTx/>
              <a:buNone/>
              <a:defRPr sz="4800">
                <a:solidFill>
                  <a:schemeClr val="bg1"/>
                </a:solidFill>
                <a:latin typeface="+mn-lt"/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# (chapter)</a:t>
            </a:r>
          </a:p>
        </p:txBody>
      </p:sp>
      <p:sp>
        <p:nvSpPr>
          <p:cNvPr id="11" name="Platshållare för text 2">
            <a:extLst>
              <a:ext uri="{FF2B5EF4-FFF2-40B4-BE49-F238E27FC236}">
                <a16:creationId xmlns:a16="http://schemas.microsoft.com/office/drawing/2014/main" id="{1DC53C5B-9DC3-4646-B6B3-DD59404D44D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30491" y="2169209"/>
            <a:ext cx="4255909" cy="2462613"/>
          </a:xfrm>
        </p:spPr>
        <p:txBody>
          <a:bodyPr rIns="18000" anchor="t" anchorCtr="0"/>
          <a:lstStyle>
            <a:lvl1pPr marL="0" indent="0">
              <a:spcBef>
                <a:spcPts val="0"/>
              </a:spcBef>
              <a:buFontTx/>
              <a:buNone/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325464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5917406D-4BE3-3B4C-BCFF-41B4F0FAB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9365782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3E8E36C4-8565-B94E-A90D-FF5DD7F86A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8008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3E8E36C4-8565-B94E-A90D-FF5DD7F86A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120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58775" indent="-215900">
              <a:lnSpc>
                <a:spcPct val="100000"/>
              </a:lnSpc>
              <a:tabLst/>
              <a:defRPr/>
            </a:lvl2pPr>
            <a:lvl3pPr marL="449263" indent="-196850">
              <a:lnSpc>
                <a:spcPct val="100000"/>
              </a:lnSpc>
              <a:tabLst/>
              <a:defRPr/>
            </a:lvl3pPr>
            <a:lvl4pPr marL="541338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BA21051E-3C35-41FB-8E6B-797DB8F2697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73692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2865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87E2C692-2C39-4CA8-AA87-45E0F36B6A0E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E327627C-4BB8-4965-8107-0E7E741F83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1" name="Platshållare för datum 3">
            <a:extLst>
              <a:ext uri="{FF2B5EF4-FFF2-40B4-BE49-F238E27FC236}">
                <a16:creationId xmlns:a16="http://schemas.microsoft.com/office/drawing/2014/main" id="{154C1432-4F85-1F42-8016-9B83B89CC8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3510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49263" indent="-196850">
              <a:lnSpc>
                <a:spcPct val="100000"/>
              </a:lnSpc>
              <a:tabLst/>
              <a:defRPr/>
            </a:lvl3pPr>
            <a:lvl4pPr marL="541338" indent="-180975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87E2C692-2C39-4CA8-AA87-45E0F36B6A0E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E327627C-4BB8-4965-8107-0E7E741F83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B2D0E559-A900-41F3-93C5-387A7764A15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605297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39750" indent="-19685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17" name="Platshållare för innehåll 2">
            <a:extLst>
              <a:ext uri="{FF2B5EF4-FFF2-40B4-BE49-F238E27FC236}">
                <a16:creationId xmlns:a16="http://schemas.microsoft.com/office/drawing/2014/main" id="{E4E99B3B-ADB3-4D1A-9A7F-AA1B8528E6C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116194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F91A8E7B-C629-D343-8A83-7EB0ADF608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6766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16B191E2-1C71-4B4C-B562-DD793673C24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73813" y="1562100"/>
            <a:ext cx="4994275" cy="47688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800">
                <a:solidFill>
                  <a:srgbClr val="666666"/>
                </a:solidFill>
              </a:defRPr>
            </a:lvl1pPr>
          </a:lstStyle>
          <a:p>
            <a:r>
              <a:rPr lang="sv-SE"/>
              <a:t>INSERT IMAGE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BC4F3A85-66E6-412A-97CD-99D922EFBEE2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506E76ED-0FF0-4A03-8EB9-06B57B12EC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5D496E45-863B-704B-B14F-5E0F58578D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6655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81532B06-EA3A-AA45-A1FA-C8E1873FD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9" y="281999"/>
            <a:ext cx="9478393" cy="657340"/>
          </a:xfrm>
          <a:prstGeom prst="rect">
            <a:avLst/>
          </a:prstGeom>
        </p:spPr>
        <p:txBody>
          <a:bodyPr vert="horz" lIns="90000" tIns="45720" rIns="91440" bIns="45720" rtlCol="0" anchor="t" anchorCtr="0">
            <a:no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6E4D6F2-5CFB-9D4E-AED8-120937FE25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95647" y="6483583"/>
            <a:ext cx="8326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spc="80" baseline="0">
                <a:solidFill>
                  <a:srgbClr val="CCCCCC"/>
                </a:solidFill>
              </a:defRPr>
            </a:lvl1pPr>
          </a:lstStyle>
          <a:p>
            <a:r>
              <a:rPr lang="sv-SE"/>
              <a:t>2025-10-21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15FD9D7-4C35-3343-B008-A413FF500A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3244" y="648358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spc="80" baseline="0">
                <a:solidFill>
                  <a:srgbClr val="CCCCCC"/>
                </a:solidFill>
              </a:defRPr>
            </a:lvl1pPr>
          </a:lstStyle>
          <a:p>
            <a:r>
              <a:rPr lang="sv-SE"/>
              <a:t>ESS COMMISSIONING - C.Maiano - LCWS25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F6B396D-270A-E047-8DAD-6D51B53CAD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292" y="64835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7283078-D760-1647-8B80-66BA8B52336D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1" name="Platshållare för text 2">
            <a:extLst>
              <a:ext uri="{FF2B5EF4-FFF2-40B4-BE49-F238E27FC236}">
                <a16:creationId xmlns:a16="http://schemas.microsoft.com/office/drawing/2014/main" id="{CD0A89FF-22DC-4B6A-B9ED-60B2F32ED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5894" y="1561865"/>
            <a:ext cx="9561022" cy="4565397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82584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65" r:id="rId3"/>
    <p:sldLayoutId id="2147483667" r:id="rId4"/>
    <p:sldLayoutId id="2147483669" r:id="rId5"/>
    <p:sldLayoutId id="2147483672" r:id="rId6"/>
    <p:sldLayoutId id="2147483650" r:id="rId7"/>
    <p:sldLayoutId id="2147483668" r:id="rId8"/>
    <p:sldLayoutId id="2147483662" r:id="rId9"/>
    <p:sldLayoutId id="2147483664" r:id="rId10"/>
    <p:sldLayoutId id="2147483663" r:id="rId11"/>
    <p:sldLayoutId id="2147483666" r:id="rId12"/>
    <p:sldLayoutId id="2147483670" r:id="rId13"/>
    <p:sldLayoutId id="2147483673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rgbClr val="666666"/>
          </a:solidFill>
          <a:latin typeface="+mj-lt"/>
          <a:ea typeface="+mj-ea"/>
          <a:cs typeface="+mj-cs"/>
        </a:defRPr>
      </a:lvl1pPr>
    </p:titleStyle>
    <p:bodyStyle>
      <a:lvl1pPr marL="101600" indent="-101600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Segoe UI" panose="020B0502040204020203" pitchFamily="34" charset="0"/>
        <a:buChar char=" "/>
        <a:defRPr sz="2000" kern="1200">
          <a:solidFill>
            <a:srgbClr val="666666"/>
          </a:solidFill>
          <a:latin typeface="+mn-lt"/>
          <a:ea typeface="+mn-ea"/>
          <a:cs typeface="+mn-cs"/>
        </a:defRPr>
      </a:lvl1pPr>
      <a:lvl2pPr marL="315913" indent="-233363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Wingdings" panose="05000000000000000000" pitchFamily="2" charset="2"/>
        <a:buChar char=""/>
        <a:defRPr sz="2000" kern="1200">
          <a:solidFill>
            <a:srgbClr val="666666"/>
          </a:solidFill>
          <a:latin typeface="+mn-lt"/>
          <a:ea typeface="+mn-ea"/>
          <a:cs typeface="+mn-cs"/>
        </a:defRPr>
      </a:lvl2pPr>
      <a:lvl3pPr marL="582613" indent="-250825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800" kern="1200">
          <a:solidFill>
            <a:srgbClr val="666666"/>
          </a:solidFill>
          <a:latin typeface="+mn-lt"/>
          <a:ea typeface="+mn-ea"/>
          <a:cs typeface="+mn-cs"/>
        </a:defRPr>
      </a:lvl3pPr>
      <a:lvl4pPr marL="839788" indent="-233363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055688" indent="-200025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4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6" Type="http://schemas.openxmlformats.org/officeDocument/2006/relationships/tags" Target="../tags/tag100.xml"/><Relationship Id="rId21" Type="http://schemas.openxmlformats.org/officeDocument/2006/relationships/tags" Target="../tags/tag95.xml"/><Relationship Id="rId42" Type="http://schemas.openxmlformats.org/officeDocument/2006/relationships/tags" Target="../tags/tag116.xml"/><Relationship Id="rId47" Type="http://schemas.openxmlformats.org/officeDocument/2006/relationships/tags" Target="../tags/tag121.xml"/><Relationship Id="rId63" Type="http://schemas.openxmlformats.org/officeDocument/2006/relationships/tags" Target="../tags/tag137.xml"/><Relationship Id="rId68" Type="http://schemas.openxmlformats.org/officeDocument/2006/relationships/tags" Target="../tags/tag142.xml"/><Relationship Id="rId16" Type="http://schemas.openxmlformats.org/officeDocument/2006/relationships/tags" Target="../tags/tag90.xml"/><Relationship Id="rId11" Type="http://schemas.openxmlformats.org/officeDocument/2006/relationships/tags" Target="../tags/tag85.xml"/><Relationship Id="rId32" Type="http://schemas.openxmlformats.org/officeDocument/2006/relationships/tags" Target="../tags/tag106.xml"/><Relationship Id="rId37" Type="http://schemas.openxmlformats.org/officeDocument/2006/relationships/tags" Target="../tags/tag111.xml"/><Relationship Id="rId53" Type="http://schemas.openxmlformats.org/officeDocument/2006/relationships/tags" Target="../tags/tag127.xml"/><Relationship Id="rId58" Type="http://schemas.openxmlformats.org/officeDocument/2006/relationships/tags" Target="../tags/tag132.xml"/><Relationship Id="rId74" Type="http://schemas.openxmlformats.org/officeDocument/2006/relationships/tags" Target="../tags/tag148.xml"/><Relationship Id="rId79" Type="http://schemas.openxmlformats.org/officeDocument/2006/relationships/image" Target="../media/image54.jpeg"/><Relationship Id="rId5" Type="http://schemas.openxmlformats.org/officeDocument/2006/relationships/tags" Target="../tags/tag79.xml"/><Relationship Id="rId61" Type="http://schemas.openxmlformats.org/officeDocument/2006/relationships/tags" Target="../tags/tag135.xml"/><Relationship Id="rId82" Type="http://schemas.openxmlformats.org/officeDocument/2006/relationships/image" Target="../media/image57.png"/><Relationship Id="rId19" Type="http://schemas.openxmlformats.org/officeDocument/2006/relationships/tags" Target="../tags/tag93.xml"/><Relationship Id="rId14" Type="http://schemas.openxmlformats.org/officeDocument/2006/relationships/tags" Target="../tags/tag88.xml"/><Relationship Id="rId22" Type="http://schemas.openxmlformats.org/officeDocument/2006/relationships/tags" Target="../tags/tag96.xml"/><Relationship Id="rId27" Type="http://schemas.openxmlformats.org/officeDocument/2006/relationships/tags" Target="../tags/tag101.xml"/><Relationship Id="rId30" Type="http://schemas.openxmlformats.org/officeDocument/2006/relationships/tags" Target="../tags/tag104.xml"/><Relationship Id="rId35" Type="http://schemas.openxmlformats.org/officeDocument/2006/relationships/tags" Target="../tags/tag109.xml"/><Relationship Id="rId43" Type="http://schemas.openxmlformats.org/officeDocument/2006/relationships/tags" Target="../tags/tag117.xml"/><Relationship Id="rId48" Type="http://schemas.openxmlformats.org/officeDocument/2006/relationships/tags" Target="../tags/tag122.xml"/><Relationship Id="rId56" Type="http://schemas.openxmlformats.org/officeDocument/2006/relationships/tags" Target="../tags/tag130.xml"/><Relationship Id="rId64" Type="http://schemas.openxmlformats.org/officeDocument/2006/relationships/tags" Target="../tags/tag138.xml"/><Relationship Id="rId69" Type="http://schemas.openxmlformats.org/officeDocument/2006/relationships/tags" Target="../tags/tag143.xml"/><Relationship Id="rId77" Type="http://schemas.openxmlformats.org/officeDocument/2006/relationships/tags" Target="../tags/tag151.xml"/><Relationship Id="rId8" Type="http://schemas.openxmlformats.org/officeDocument/2006/relationships/tags" Target="../tags/tag82.xml"/><Relationship Id="rId51" Type="http://schemas.openxmlformats.org/officeDocument/2006/relationships/tags" Target="../tags/tag125.xml"/><Relationship Id="rId72" Type="http://schemas.openxmlformats.org/officeDocument/2006/relationships/tags" Target="../tags/tag146.xml"/><Relationship Id="rId80" Type="http://schemas.openxmlformats.org/officeDocument/2006/relationships/image" Target="../media/image55.tiff"/><Relationship Id="rId3" Type="http://schemas.openxmlformats.org/officeDocument/2006/relationships/tags" Target="../tags/tag77.xml"/><Relationship Id="rId12" Type="http://schemas.openxmlformats.org/officeDocument/2006/relationships/tags" Target="../tags/tag86.xml"/><Relationship Id="rId17" Type="http://schemas.openxmlformats.org/officeDocument/2006/relationships/tags" Target="../tags/tag91.xml"/><Relationship Id="rId25" Type="http://schemas.openxmlformats.org/officeDocument/2006/relationships/tags" Target="../tags/tag99.xml"/><Relationship Id="rId33" Type="http://schemas.openxmlformats.org/officeDocument/2006/relationships/tags" Target="../tags/tag107.xml"/><Relationship Id="rId38" Type="http://schemas.openxmlformats.org/officeDocument/2006/relationships/tags" Target="../tags/tag112.xml"/><Relationship Id="rId46" Type="http://schemas.openxmlformats.org/officeDocument/2006/relationships/tags" Target="../tags/tag120.xml"/><Relationship Id="rId59" Type="http://schemas.openxmlformats.org/officeDocument/2006/relationships/tags" Target="../tags/tag133.xml"/><Relationship Id="rId67" Type="http://schemas.openxmlformats.org/officeDocument/2006/relationships/tags" Target="../tags/tag141.xml"/><Relationship Id="rId20" Type="http://schemas.openxmlformats.org/officeDocument/2006/relationships/tags" Target="../tags/tag94.xml"/><Relationship Id="rId41" Type="http://schemas.openxmlformats.org/officeDocument/2006/relationships/tags" Target="../tags/tag115.xml"/><Relationship Id="rId54" Type="http://schemas.openxmlformats.org/officeDocument/2006/relationships/tags" Target="../tags/tag128.xml"/><Relationship Id="rId62" Type="http://schemas.openxmlformats.org/officeDocument/2006/relationships/tags" Target="../tags/tag136.xml"/><Relationship Id="rId70" Type="http://schemas.openxmlformats.org/officeDocument/2006/relationships/tags" Target="../tags/tag144.xml"/><Relationship Id="rId75" Type="http://schemas.openxmlformats.org/officeDocument/2006/relationships/tags" Target="../tags/tag149.xml"/><Relationship Id="rId83" Type="http://schemas.openxmlformats.org/officeDocument/2006/relationships/image" Target="../media/image58.png"/><Relationship Id="rId1" Type="http://schemas.openxmlformats.org/officeDocument/2006/relationships/tags" Target="../tags/tag75.xml"/><Relationship Id="rId6" Type="http://schemas.openxmlformats.org/officeDocument/2006/relationships/tags" Target="../tags/tag80.xml"/><Relationship Id="rId15" Type="http://schemas.openxmlformats.org/officeDocument/2006/relationships/tags" Target="../tags/tag89.xml"/><Relationship Id="rId23" Type="http://schemas.openxmlformats.org/officeDocument/2006/relationships/tags" Target="../tags/tag97.xml"/><Relationship Id="rId28" Type="http://schemas.openxmlformats.org/officeDocument/2006/relationships/tags" Target="../tags/tag102.xml"/><Relationship Id="rId36" Type="http://schemas.openxmlformats.org/officeDocument/2006/relationships/tags" Target="../tags/tag110.xml"/><Relationship Id="rId49" Type="http://schemas.openxmlformats.org/officeDocument/2006/relationships/tags" Target="../tags/tag123.xml"/><Relationship Id="rId57" Type="http://schemas.openxmlformats.org/officeDocument/2006/relationships/tags" Target="../tags/tag131.xml"/><Relationship Id="rId10" Type="http://schemas.openxmlformats.org/officeDocument/2006/relationships/tags" Target="../tags/tag84.xml"/><Relationship Id="rId31" Type="http://schemas.openxmlformats.org/officeDocument/2006/relationships/tags" Target="../tags/tag105.xml"/><Relationship Id="rId44" Type="http://schemas.openxmlformats.org/officeDocument/2006/relationships/tags" Target="../tags/tag118.xml"/><Relationship Id="rId52" Type="http://schemas.openxmlformats.org/officeDocument/2006/relationships/tags" Target="../tags/tag126.xml"/><Relationship Id="rId60" Type="http://schemas.openxmlformats.org/officeDocument/2006/relationships/tags" Target="../tags/tag134.xml"/><Relationship Id="rId65" Type="http://schemas.openxmlformats.org/officeDocument/2006/relationships/tags" Target="../tags/tag139.xml"/><Relationship Id="rId73" Type="http://schemas.openxmlformats.org/officeDocument/2006/relationships/tags" Target="../tags/tag147.xml"/><Relationship Id="rId78" Type="http://schemas.openxmlformats.org/officeDocument/2006/relationships/slideLayout" Target="../slideLayouts/slideLayout8.xml"/><Relationship Id="rId81" Type="http://schemas.openxmlformats.org/officeDocument/2006/relationships/image" Target="../media/image56.png"/><Relationship Id="rId4" Type="http://schemas.openxmlformats.org/officeDocument/2006/relationships/tags" Target="../tags/tag78.xml"/><Relationship Id="rId9" Type="http://schemas.openxmlformats.org/officeDocument/2006/relationships/tags" Target="../tags/tag83.xml"/><Relationship Id="rId13" Type="http://schemas.openxmlformats.org/officeDocument/2006/relationships/tags" Target="../tags/tag87.xml"/><Relationship Id="rId18" Type="http://schemas.openxmlformats.org/officeDocument/2006/relationships/tags" Target="../tags/tag92.xml"/><Relationship Id="rId39" Type="http://schemas.openxmlformats.org/officeDocument/2006/relationships/tags" Target="../tags/tag113.xml"/><Relationship Id="rId34" Type="http://schemas.openxmlformats.org/officeDocument/2006/relationships/tags" Target="../tags/tag108.xml"/><Relationship Id="rId50" Type="http://schemas.openxmlformats.org/officeDocument/2006/relationships/tags" Target="../tags/tag124.xml"/><Relationship Id="rId55" Type="http://schemas.openxmlformats.org/officeDocument/2006/relationships/tags" Target="../tags/tag129.xml"/><Relationship Id="rId76" Type="http://schemas.openxmlformats.org/officeDocument/2006/relationships/tags" Target="../tags/tag150.xml"/><Relationship Id="rId7" Type="http://schemas.openxmlformats.org/officeDocument/2006/relationships/tags" Target="../tags/tag81.xml"/><Relationship Id="rId71" Type="http://schemas.openxmlformats.org/officeDocument/2006/relationships/tags" Target="../tags/tag145.xml"/><Relationship Id="rId2" Type="http://schemas.openxmlformats.org/officeDocument/2006/relationships/tags" Target="../tags/tag76.xml"/><Relationship Id="rId29" Type="http://schemas.openxmlformats.org/officeDocument/2006/relationships/tags" Target="../tags/tag103.xml"/><Relationship Id="rId24" Type="http://schemas.openxmlformats.org/officeDocument/2006/relationships/tags" Target="../tags/tag98.xml"/><Relationship Id="rId40" Type="http://schemas.openxmlformats.org/officeDocument/2006/relationships/tags" Target="../tags/tag114.xml"/><Relationship Id="rId45" Type="http://schemas.openxmlformats.org/officeDocument/2006/relationships/tags" Target="../tags/tag119.xml"/><Relationship Id="rId66" Type="http://schemas.openxmlformats.org/officeDocument/2006/relationships/tags" Target="../tags/tag14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eg"/><Relationship Id="rId3" Type="http://schemas.openxmlformats.org/officeDocument/2006/relationships/image" Target="../media/image78.jpg"/><Relationship Id="rId7" Type="http://schemas.openxmlformats.org/officeDocument/2006/relationships/image" Target="../media/image82.jpeg"/><Relationship Id="rId12" Type="http://schemas.openxmlformats.org/officeDocument/2006/relationships/image" Target="../media/image87.pn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1.jpeg"/><Relationship Id="rId11" Type="http://schemas.openxmlformats.org/officeDocument/2006/relationships/image" Target="../media/image86.png"/><Relationship Id="rId5" Type="http://schemas.openxmlformats.org/officeDocument/2006/relationships/image" Target="../media/image80.jpeg"/><Relationship Id="rId10" Type="http://schemas.openxmlformats.org/officeDocument/2006/relationships/image" Target="../media/image85.png"/><Relationship Id="rId4" Type="http://schemas.openxmlformats.org/officeDocument/2006/relationships/image" Target="../media/image79.jpeg"/><Relationship Id="rId9" Type="http://schemas.openxmlformats.org/officeDocument/2006/relationships/image" Target="../media/image8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g"/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tiff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0.jpeg"/><Relationship Id="rId5" Type="http://schemas.openxmlformats.org/officeDocument/2006/relationships/image" Target="../media/image109.jpeg"/><Relationship Id="rId4" Type="http://schemas.openxmlformats.org/officeDocument/2006/relationships/image" Target="../media/image45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4.jpeg"/><Relationship Id="rId4" Type="http://schemas.openxmlformats.org/officeDocument/2006/relationships/image" Target="../media/image113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8.jpeg"/><Relationship Id="rId4" Type="http://schemas.openxmlformats.org/officeDocument/2006/relationships/image" Target="../media/image117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3.jpeg"/><Relationship Id="rId5" Type="http://schemas.openxmlformats.org/officeDocument/2006/relationships/image" Target="../media/image122.jpeg"/><Relationship Id="rId4" Type="http://schemas.openxmlformats.org/officeDocument/2006/relationships/image" Target="../media/image121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2.png"/><Relationship Id="rId4" Type="http://schemas.openxmlformats.org/officeDocument/2006/relationships/image" Target="../media/image13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6.jpeg"/><Relationship Id="rId4" Type="http://schemas.openxmlformats.org/officeDocument/2006/relationships/image" Target="../media/image135.jpeg"/></Relationships>
</file>

<file path=ppt/slides/_rels/slide5.xml.rels><?xml version="1.0" encoding="UTF-8" standalone="yes"?>
<Relationships xmlns="http://schemas.openxmlformats.org/package/2006/relationships"><Relationship Id="rId26" Type="http://schemas.openxmlformats.org/officeDocument/2006/relationships/tags" Target="../tags/tag26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74" Type="http://schemas.openxmlformats.org/officeDocument/2006/relationships/tags" Target="../tags/tag74.xml"/><Relationship Id="rId5" Type="http://schemas.openxmlformats.org/officeDocument/2006/relationships/tags" Target="../tags/tag5.xml"/><Relationship Id="rId61" Type="http://schemas.openxmlformats.org/officeDocument/2006/relationships/tags" Target="../tags/tag61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34" Type="http://schemas.openxmlformats.org/officeDocument/2006/relationships/tags" Target="../tags/tag34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" Type="http://schemas.openxmlformats.org/officeDocument/2006/relationships/tags" Target="../tags/tag7.xml"/><Relationship Id="rId71" Type="http://schemas.openxmlformats.org/officeDocument/2006/relationships/tags" Target="../tags/tag7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jpeg"/><Relationship Id="rId2" Type="http://schemas.openxmlformats.org/officeDocument/2006/relationships/image" Target="../media/image13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jpeg"/><Relationship Id="rId2" Type="http://schemas.openxmlformats.org/officeDocument/2006/relationships/image" Target="../media/image14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2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orange sign with white text&#10;&#10;AI-generated content may be incorrect.">
            <a:extLst>
              <a:ext uri="{FF2B5EF4-FFF2-40B4-BE49-F238E27FC236}">
                <a16:creationId xmlns:a16="http://schemas.microsoft.com/office/drawing/2014/main" id="{41B0DE29-CB45-FDA5-9329-0776A8E0EE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627" y="4811486"/>
            <a:ext cx="5526266" cy="195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67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53E54711-2569-A1C3-B4BB-2609FAE47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ESSCAVDB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F8AE20D-CB3B-5F08-64C0-961338220D4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SE" dirty="0"/>
              <a:t>Tracking CAV/CM from fabrication to Test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17A06FDE-9C2A-80F4-EA00-6C8ABE757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B4A69EE-290E-15D9-B8F9-109A14BFC1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9334" y="0"/>
            <a:ext cx="5782666" cy="6858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39FC71E-A1A2-06AA-EDF5-FC2E710715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155" y="1531815"/>
            <a:ext cx="4548964" cy="530858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5684E05-9157-25AD-995B-5C5B43302660}"/>
              </a:ext>
            </a:extLst>
          </p:cNvPr>
          <p:cNvSpPr txBox="1"/>
          <p:nvPr/>
        </p:nvSpPr>
        <p:spPr>
          <a:xfrm>
            <a:off x="4643445" y="2523852"/>
            <a:ext cx="2905110" cy="42780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SE" sz="1600" dirty="0">
                <a:solidFill>
                  <a:srgbClr val="666666"/>
                </a:solidFill>
              </a:rPr>
              <a:t>Agreement of </a:t>
            </a:r>
            <a:r>
              <a:rPr lang="en-SE" sz="1600" b="1" dirty="0">
                <a:solidFill>
                  <a:srgbClr val="666666"/>
                </a:solidFill>
              </a:rPr>
              <a:t>critical</a:t>
            </a:r>
            <a:br>
              <a:rPr lang="en-SE" sz="1600" b="1" dirty="0">
                <a:solidFill>
                  <a:srgbClr val="666666"/>
                </a:solidFill>
              </a:rPr>
            </a:br>
            <a:r>
              <a:rPr lang="en-SE" sz="1600" b="1" dirty="0">
                <a:solidFill>
                  <a:srgbClr val="666666"/>
                </a:solidFill>
              </a:rPr>
              <a:t>measurements holdpoints</a:t>
            </a:r>
            <a:br>
              <a:rPr lang="en-SE" sz="1600" b="1" dirty="0">
                <a:solidFill>
                  <a:srgbClr val="666666"/>
                </a:solidFill>
              </a:rPr>
            </a:br>
            <a:r>
              <a:rPr lang="en-SE" sz="1600" b="1" dirty="0">
                <a:solidFill>
                  <a:srgbClr val="666666"/>
                </a:solidFill>
              </a:rPr>
              <a:t>at handover points </a:t>
            </a:r>
            <a:r>
              <a:rPr lang="en-SE" sz="1600" dirty="0">
                <a:solidFill>
                  <a:srgbClr val="666666"/>
                </a:solidFill>
              </a:rPr>
              <a:t>from</a:t>
            </a:r>
            <a:br>
              <a:rPr lang="en-SE" sz="1600" dirty="0">
                <a:solidFill>
                  <a:srgbClr val="666666"/>
                </a:solidFill>
              </a:rPr>
            </a:br>
            <a:r>
              <a:rPr lang="en-SE" sz="1600" dirty="0">
                <a:solidFill>
                  <a:srgbClr val="666666"/>
                </a:solidFill>
              </a:rPr>
              <a:t>CAV IK partners to CM Assy partner and ESS, for</a:t>
            </a:r>
            <a:br>
              <a:rPr lang="en-SE" sz="1600" dirty="0">
                <a:solidFill>
                  <a:srgbClr val="666666"/>
                </a:solidFill>
              </a:rPr>
            </a:br>
            <a:r>
              <a:rPr lang="en-SE" sz="1600" b="1" dirty="0">
                <a:solidFill>
                  <a:srgbClr val="666666"/>
                </a:solidFill>
              </a:rPr>
              <a:t>incoming reception and</a:t>
            </a:r>
            <a:br>
              <a:rPr lang="en-SE" sz="1600" b="1" dirty="0">
                <a:solidFill>
                  <a:srgbClr val="666666"/>
                </a:solidFill>
              </a:rPr>
            </a:br>
            <a:r>
              <a:rPr lang="en-SE" sz="1600" b="1" dirty="0">
                <a:solidFill>
                  <a:srgbClr val="666666"/>
                </a:solidFill>
              </a:rPr>
              <a:t>CM testing</a:t>
            </a:r>
          </a:p>
          <a:p>
            <a:pPr algn="l"/>
            <a:br>
              <a:rPr lang="en-SE" sz="1600" dirty="0">
                <a:solidFill>
                  <a:srgbClr val="666666"/>
                </a:solidFill>
              </a:rPr>
            </a:br>
            <a:r>
              <a:rPr lang="en-SE" sz="1600" dirty="0">
                <a:solidFill>
                  <a:srgbClr val="666666"/>
                </a:solidFill>
              </a:rPr>
              <a:t>Allows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SE" sz="1600" dirty="0">
                <a:solidFill>
                  <a:srgbClr val="666666"/>
                </a:solidFill>
              </a:rPr>
              <a:t>rapid assessment at </a:t>
            </a:r>
            <a:br>
              <a:rPr lang="en-SE" sz="1600" dirty="0">
                <a:solidFill>
                  <a:srgbClr val="666666"/>
                </a:solidFill>
              </a:rPr>
            </a:br>
            <a:r>
              <a:rPr lang="en-SE" sz="1600" dirty="0">
                <a:solidFill>
                  <a:srgbClr val="666666"/>
                </a:solidFill>
              </a:rPr>
              <a:t>handover phases</a:t>
            </a:r>
          </a:p>
          <a:p>
            <a:pPr algn="l"/>
            <a:endParaRPr lang="en-SE" sz="1600" dirty="0">
              <a:solidFill>
                <a:srgbClr val="666666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SE" sz="1600" dirty="0">
                <a:solidFill>
                  <a:srgbClr val="666666"/>
                </a:solidFill>
              </a:rPr>
              <a:t>Data available on web service</a:t>
            </a:r>
          </a:p>
          <a:p>
            <a:pPr algn="l"/>
            <a:endParaRPr lang="en-SE" sz="1600" dirty="0">
              <a:solidFill>
                <a:srgbClr val="666666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SE" sz="1600" dirty="0">
                <a:solidFill>
                  <a:srgbClr val="666666"/>
                </a:solidFill>
              </a:rPr>
              <a:t>Store configuration and </a:t>
            </a:r>
            <a:br>
              <a:rPr lang="en-SE" sz="1600" dirty="0">
                <a:solidFill>
                  <a:srgbClr val="666666"/>
                </a:solidFill>
              </a:rPr>
            </a:br>
            <a:r>
              <a:rPr lang="en-SE" sz="1600" dirty="0">
                <a:solidFill>
                  <a:srgbClr val="666666"/>
                </a:solidFill>
              </a:rPr>
              <a:t>calibration data for linac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BB9BB99-C8DD-8782-1A35-E3D3679D3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3539D8-42A5-A17C-4613-43811C5FE4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2014" y="1739535"/>
            <a:ext cx="8954640" cy="2927293"/>
          </a:xfrm>
          <a:prstGeom prst="rect">
            <a:avLst/>
          </a:prstGeom>
        </p:spPr>
      </p:pic>
      <p:pic>
        <p:nvPicPr>
          <p:cNvPr id="6" name="Picture 5" descr="A graph of a graph&#10;&#10;AI-generated content may be incorrect.">
            <a:extLst>
              <a:ext uri="{FF2B5EF4-FFF2-40B4-BE49-F238E27FC236}">
                <a16:creationId xmlns:a16="http://schemas.microsoft.com/office/drawing/2014/main" id="{CFA25C42-39E2-AFED-84E0-D18C76213E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5367" y="3654818"/>
            <a:ext cx="4672253" cy="31148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E2CB56D-53CA-25EC-E69C-38673D81C3B7}"/>
              </a:ext>
            </a:extLst>
          </p:cNvPr>
          <p:cNvSpPr txBox="1"/>
          <p:nvPr/>
        </p:nvSpPr>
        <p:spPr>
          <a:xfrm>
            <a:off x="4480682" y="3982935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b="1" dirty="0">
                <a:solidFill>
                  <a:srgbClr val="666666"/>
                </a:solidFill>
              </a:rPr>
              <a:t>CM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C2A4AF-7E69-E729-A6CB-73DA9900B2D0}"/>
              </a:ext>
            </a:extLst>
          </p:cNvPr>
          <p:cNvSpPr txBox="1"/>
          <p:nvPr/>
        </p:nvSpPr>
        <p:spPr>
          <a:xfrm>
            <a:off x="7698011" y="6042129"/>
            <a:ext cx="477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b="1" dirty="0">
                <a:solidFill>
                  <a:srgbClr val="666666"/>
                </a:solidFill>
              </a:rPr>
              <a:t>VT</a:t>
            </a:r>
          </a:p>
        </p:txBody>
      </p:sp>
    </p:spTree>
    <p:extLst>
      <p:ext uri="{BB962C8B-B14F-4D97-AF65-F5344CB8AC3E}">
        <p14:creationId xmlns:p14="http://schemas.microsoft.com/office/powerpoint/2010/main" val="60811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8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0B02C-7FCA-FABC-6CBC-C4498294A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Extend to machine configuration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8A2EAFC-E3C3-DD76-0FD2-F7994C84D4A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SE" dirty="0"/>
              <a:t>Data in ESSCAVDB assist machine commissioning (f, QL, Qt, Cold Cables…)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CE73CA8-136A-854B-B087-21256D3EC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123F0B-10D5-49E8-32F5-8EEB1E7D8F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739" y="1684589"/>
            <a:ext cx="3663729" cy="25158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9100923-AB8E-4C8B-0F17-8AAE8C53D1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8880" y="1681381"/>
            <a:ext cx="3668400" cy="25191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70F2159-9649-A45B-BF46-60150E2D8E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2692" y="1692903"/>
            <a:ext cx="3668400" cy="25191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9074B03-2E70-989B-FBD0-4F5B32804A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739" y="4212005"/>
            <a:ext cx="3704400" cy="254382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6DED6F9-5BE7-098E-9A8E-2C58B03769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9215" y="4200483"/>
            <a:ext cx="3668400" cy="251910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F142B66-A32A-D6B3-0D83-BDAE3D7201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72691" y="4203571"/>
            <a:ext cx="3668400" cy="2519102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0C3B12-4A96-11C3-5D2E-4CBD34114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3280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23005-49B6-A3B2-DD65-7C392BB1A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 Installation completed in Jul 2024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DFEA68-CD37-7038-53B4-C7E5EB76A5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3997" y="1015853"/>
            <a:ext cx="11671236" cy="539272"/>
          </a:xfrm>
        </p:spPr>
        <p:txBody>
          <a:bodyPr/>
          <a:lstStyle/>
          <a:p>
            <a:r>
              <a:rPr lang="en-GB" dirty="0"/>
              <a:t>2 Pilot CM Apr-June 2023, </a:t>
            </a:r>
            <a:r>
              <a:rPr lang="en-GB" b="1" dirty="0"/>
              <a:t>25 CMs </a:t>
            </a:r>
            <a:r>
              <a:rPr lang="en-GB" dirty="0"/>
              <a:t>from Aug 2023 to Jul 2024 </a:t>
            </a:r>
            <a:r>
              <a:rPr lang="en-GB" b="1" dirty="0">
                <a:solidFill>
                  <a:srgbClr val="FF0000"/>
                </a:solidFill>
              </a:rPr>
              <a:t>(~ 2/</a:t>
            </a:r>
            <a:r>
              <a:rPr lang="en-GB" b="1" dirty="0" err="1">
                <a:solidFill>
                  <a:srgbClr val="FF0000"/>
                </a:solidFill>
              </a:rPr>
              <a:t>mo</a:t>
            </a:r>
            <a:r>
              <a:rPr lang="en-GB" b="1" dirty="0">
                <a:solidFill>
                  <a:srgbClr val="FF0000"/>
                </a:solidFill>
              </a:rPr>
              <a:t>) now (~ 5/</a:t>
            </a:r>
            <a:r>
              <a:rPr lang="en-GB" b="1" dirty="0" err="1">
                <a:solidFill>
                  <a:srgbClr val="FF0000"/>
                </a:solidFill>
              </a:rPr>
              <a:t>mo</a:t>
            </a:r>
            <a:r>
              <a:rPr lang="en-GB" b="1" dirty="0">
                <a:solidFill>
                  <a:srgbClr val="FF0000"/>
                </a:solidFill>
              </a:rPr>
              <a:t>)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9038A10-544F-50A1-98DB-38802F3ABB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446" y="1925302"/>
            <a:ext cx="6106787" cy="46035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4914812-C013-2D95-96C4-AF82C58E71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7" y="1925302"/>
            <a:ext cx="5399781" cy="460354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9F48DE-7882-7A88-26B2-93FE7C4A3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9A5B95-B0F5-37B9-318D-18642529F05E}"/>
              </a:ext>
            </a:extLst>
          </p:cNvPr>
          <p:cNvSpPr txBox="1"/>
          <p:nvPr/>
        </p:nvSpPr>
        <p:spPr>
          <a:xfrm>
            <a:off x="574217" y="6159512"/>
            <a:ext cx="2958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chemeClr val="bg1"/>
                </a:solidFill>
              </a:rPr>
              <a:t>ELL section: towards target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5CA2D0-DAA8-6659-1D4D-95A8947FD34F}"/>
              </a:ext>
            </a:extLst>
          </p:cNvPr>
          <p:cNvSpPr txBox="1"/>
          <p:nvPr/>
        </p:nvSpPr>
        <p:spPr>
          <a:xfrm>
            <a:off x="8735292" y="6113023"/>
            <a:ext cx="3453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chemeClr val="bg1"/>
                </a:solidFill>
              </a:rPr>
              <a:t>SPK section: towards ion source 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AB6C35-AE28-38C8-7255-6EA43755A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615838-BC0A-8A65-8984-CD95ED94F07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77" r="5777"/>
          <a:stretch/>
        </p:blipFill>
        <p:spPr>
          <a:xfrm>
            <a:off x="477481" y="1648266"/>
            <a:ext cx="4308351" cy="3653384"/>
          </a:xfrm>
          <a:prstGeom prst="rect">
            <a:avLst/>
          </a:prstGeom>
        </p:spPr>
      </p:pic>
      <p:pic>
        <p:nvPicPr>
          <p:cNvPr id="19" name="Picture 18" descr="A person wearing a helmet and holding a bicycle&#10;&#10;AI-generated content may be incorrect.">
            <a:extLst>
              <a:ext uri="{FF2B5EF4-FFF2-40B4-BE49-F238E27FC236}">
                <a16:creationId xmlns:a16="http://schemas.microsoft.com/office/drawing/2014/main" id="{64BE4054-0A08-C2E8-D530-23484EE616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3815" y="1675171"/>
            <a:ext cx="2782529" cy="3699235"/>
          </a:xfrm>
          <a:prstGeom prst="rect">
            <a:avLst/>
          </a:prstGeom>
        </p:spPr>
      </p:pic>
      <p:pic>
        <p:nvPicPr>
          <p:cNvPr id="15" name="Picture 14" descr="A person lying on a machine&#10;&#10;AI-generated content may be incorrect.">
            <a:extLst>
              <a:ext uri="{FF2B5EF4-FFF2-40B4-BE49-F238E27FC236}">
                <a16:creationId xmlns:a16="http://schemas.microsoft.com/office/drawing/2014/main" id="{483D0D8F-C493-26FC-0470-7E769E3665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7544" y="1640337"/>
            <a:ext cx="3348567" cy="4464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69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>
            <a:extLst>
              <a:ext uri="{FF2B5EF4-FFF2-40B4-BE49-F238E27FC236}">
                <a16:creationId xmlns:a16="http://schemas.microsoft.com/office/drawing/2014/main" id="{09086C62-1602-FC32-D6F1-E7506532A32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10461" t="-255" r="38731" b="255"/>
          <a:stretch/>
        </p:blipFill>
        <p:spPr>
          <a:xfrm>
            <a:off x="6477712" y="-17462"/>
            <a:ext cx="5714288" cy="6858000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E202CDD-82E9-4A09-975E-0DB3E6F59BE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191970B-7E4E-5D2B-6180-C326D28F7B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341A70F-B88E-91AD-2F2E-8DDE503337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SE" dirty="0"/>
              <a:t>3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B5F588E-7A00-E53A-7066-8CFE95B2B64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SE" dirty="0"/>
              <a:t>Linac Cryogenic Commissioning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18A43B-DF13-DEA7-0962-1F92500E9FEC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475413"/>
            <a:ext cx="833438" cy="365125"/>
          </a:xfrm>
        </p:spPr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5709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27AA14-958F-69BE-A045-14C5919504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A3F21-CC80-4AA9-C0E4-CD7D9CC1D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Cryogenic commissioning – in Brief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4F0B5D-8B29-780E-6C14-00D931A1A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B2A7BBA-167C-5739-FEDC-43F5026EF3FD}"/>
              </a:ext>
            </a:extLst>
          </p:cNvPr>
          <p:cNvGrpSpPr/>
          <p:nvPr/>
        </p:nvGrpSpPr>
        <p:grpSpPr>
          <a:xfrm>
            <a:off x="984798" y="1499638"/>
            <a:ext cx="8595619" cy="5092989"/>
            <a:chOff x="819863" y="932651"/>
            <a:chExt cx="10202496" cy="591768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A38ECFE-69BD-E900-212B-105B16B60A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2" t="1065" r="-162" b="10848"/>
            <a:stretch>
              <a:fillRect/>
            </a:stretch>
          </p:blipFill>
          <p:spPr>
            <a:xfrm>
              <a:off x="819863" y="932651"/>
              <a:ext cx="10202496" cy="591768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AEC0CED-8A21-BC0B-3D9E-E16B15236C2C}"/>
                </a:ext>
              </a:extLst>
            </p:cNvPr>
            <p:cNvSpPr txBox="1"/>
            <p:nvPr/>
          </p:nvSpPr>
          <p:spPr>
            <a:xfrm rot="16200000">
              <a:off x="1325579" y="4009832"/>
              <a:ext cx="17091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dirty="0">
                  <a:solidFill>
                    <a:srgbClr val="666666"/>
                  </a:solidFill>
                </a:rPr>
                <a:t>First Cooldown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4F01EF6-684E-3143-67B6-EC657F845DA2}"/>
                </a:ext>
              </a:extLst>
            </p:cNvPr>
            <p:cNvSpPr txBox="1"/>
            <p:nvPr/>
          </p:nvSpPr>
          <p:spPr>
            <a:xfrm rot="16200000">
              <a:off x="1490768" y="2945489"/>
              <a:ext cx="23015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dirty="0">
                  <a:solidFill>
                    <a:srgbClr val="666666"/>
                  </a:solidFill>
                </a:rPr>
                <a:t>2K proof-of-principle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E93457B-0238-C003-A55B-8322BDF736EB}"/>
                </a:ext>
              </a:extLst>
            </p:cNvPr>
            <p:cNvSpPr txBox="1"/>
            <p:nvPr/>
          </p:nvSpPr>
          <p:spPr>
            <a:xfrm rot="16200000">
              <a:off x="2530733" y="2835327"/>
              <a:ext cx="15858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dirty="0">
                  <a:solidFill>
                    <a:srgbClr val="666666"/>
                  </a:solidFill>
                </a:rPr>
                <a:t>Holiday Break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1AD77D7-83C5-24F5-5409-BD99E6E2D83C}"/>
                </a:ext>
              </a:extLst>
            </p:cNvPr>
            <p:cNvSpPr txBox="1"/>
            <p:nvPr/>
          </p:nvSpPr>
          <p:spPr>
            <a:xfrm rot="16200000">
              <a:off x="3188370" y="2722492"/>
              <a:ext cx="2574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dirty="0">
                  <a:solidFill>
                    <a:srgbClr val="666666"/>
                  </a:solidFill>
                </a:rPr>
                <a:t>ACCP PLC Update - Trip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6CB30F3-ECFA-5877-2A14-04B61E9235E8}"/>
                </a:ext>
              </a:extLst>
            </p:cNvPr>
            <p:cNvSpPr txBox="1"/>
            <p:nvPr/>
          </p:nvSpPr>
          <p:spPr>
            <a:xfrm rot="16200000">
              <a:off x="4366417" y="1411459"/>
              <a:ext cx="137242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dirty="0">
                  <a:solidFill>
                    <a:srgbClr val="666666"/>
                  </a:solidFill>
                </a:rPr>
                <a:t>Compr. Air</a:t>
              </a:r>
            </a:p>
            <a:p>
              <a:pPr algn="l"/>
              <a:r>
                <a:rPr lang="en-SE" dirty="0">
                  <a:solidFill>
                    <a:srgbClr val="666666"/>
                  </a:solidFill>
                </a:rPr>
                <a:t>Turbine Trip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A41B664-4BD4-9AEE-E659-69C6B39BCAEC}"/>
                </a:ext>
              </a:extLst>
            </p:cNvPr>
            <p:cNvSpPr txBox="1"/>
            <p:nvPr/>
          </p:nvSpPr>
          <p:spPr>
            <a:xfrm rot="16200000">
              <a:off x="4339070" y="3489769"/>
              <a:ext cx="271978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dirty="0">
                  <a:solidFill>
                    <a:srgbClr val="666666"/>
                  </a:solidFill>
                </a:rPr>
                <a:t>Complete Warmup ACCP</a:t>
              </a:r>
            </a:p>
            <a:p>
              <a:pPr algn="l"/>
              <a:r>
                <a:rPr lang="en-SE" dirty="0">
                  <a:solidFill>
                    <a:srgbClr val="666666"/>
                  </a:solidFill>
                </a:rPr>
                <a:t>Replace clogged turbine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6CADEA4-623C-E657-EE66-15895FC7BFD7}"/>
                </a:ext>
              </a:extLst>
            </p:cNvPr>
            <p:cNvSpPr txBox="1"/>
            <p:nvPr/>
          </p:nvSpPr>
          <p:spPr>
            <a:xfrm rot="16200000">
              <a:off x="5192258" y="2791408"/>
              <a:ext cx="26097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dirty="0">
                  <a:solidFill>
                    <a:srgbClr val="7030A0"/>
                  </a:solidFill>
                </a:rPr>
                <a:t>Impurities</a:t>
              </a:r>
              <a:r>
                <a:rPr lang="en-SE" dirty="0">
                  <a:solidFill>
                    <a:srgbClr val="666666"/>
                  </a:solidFill>
                </a:rPr>
                <a:t> – CC warmup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F80E4BE-65B7-1A29-98FC-126109E1435E}"/>
                </a:ext>
              </a:extLst>
            </p:cNvPr>
            <p:cNvSpPr txBox="1"/>
            <p:nvPr/>
          </p:nvSpPr>
          <p:spPr>
            <a:xfrm rot="16200000">
              <a:off x="6424915" y="3618552"/>
              <a:ext cx="8989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dirty="0">
                  <a:solidFill>
                    <a:srgbClr val="666666"/>
                  </a:solidFill>
                </a:rPr>
                <a:t>CC Trip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0F9C2AB-1EB8-D872-B834-3FAC8D949554}"/>
                </a:ext>
              </a:extLst>
            </p:cNvPr>
            <p:cNvSpPr txBox="1"/>
            <p:nvPr/>
          </p:nvSpPr>
          <p:spPr>
            <a:xfrm rot="16200000">
              <a:off x="5800528" y="2854834"/>
              <a:ext cx="26097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dirty="0">
                  <a:solidFill>
                    <a:srgbClr val="7030A0"/>
                  </a:solidFill>
                </a:rPr>
                <a:t>Impurities</a:t>
              </a:r>
              <a:r>
                <a:rPr lang="en-SE" dirty="0">
                  <a:solidFill>
                    <a:srgbClr val="666666"/>
                  </a:solidFill>
                </a:rPr>
                <a:t> – CC warmup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927CAC5-79A6-FBC3-5EEA-9E3A6FA5E48D}"/>
                </a:ext>
              </a:extLst>
            </p:cNvPr>
            <p:cNvSpPr txBox="1"/>
            <p:nvPr/>
          </p:nvSpPr>
          <p:spPr>
            <a:xfrm>
              <a:off x="1076716" y="5622061"/>
              <a:ext cx="7138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dirty="0">
                  <a:solidFill>
                    <a:srgbClr val="666666"/>
                  </a:solidFill>
                </a:rPr>
                <a:t>31 </a:t>
              </a:r>
              <a:br>
                <a:rPr lang="en-SE" dirty="0">
                  <a:solidFill>
                    <a:srgbClr val="666666"/>
                  </a:solidFill>
                </a:rPr>
              </a:br>
              <a:r>
                <a:rPr lang="en-SE" dirty="0">
                  <a:solidFill>
                    <a:srgbClr val="666666"/>
                  </a:solidFill>
                </a:rPr>
                <a:t>mbar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4A63BA6-B345-B870-7F19-7CF5D4B4A357}"/>
                </a:ext>
              </a:extLst>
            </p:cNvPr>
            <p:cNvCxnSpPr>
              <a:cxnSpLocks/>
            </p:cNvCxnSpPr>
            <p:nvPr/>
          </p:nvCxnSpPr>
          <p:spPr>
            <a:xfrm>
              <a:off x="1995473" y="5876266"/>
              <a:ext cx="8951927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25F77B8-6F91-40B1-D429-BD2E10171055}"/>
                </a:ext>
              </a:extLst>
            </p:cNvPr>
            <p:cNvSpPr txBox="1"/>
            <p:nvPr/>
          </p:nvSpPr>
          <p:spPr>
            <a:xfrm rot="16200000">
              <a:off x="6316581" y="2163281"/>
              <a:ext cx="287501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dirty="0">
                  <a:solidFill>
                    <a:srgbClr val="666666"/>
                  </a:solidFill>
                </a:rPr>
                <a:t>VAC PLC Network error</a:t>
              </a:r>
              <a:br>
                <a:rPr lang="en-SE" dirty="0">
                  <a:solidFill>
                    <a:srgbClr val="666666"/>
                  </a:solidFill>
                </a:rPr>
              </a:br>
              <a:r>
                <a:rPr lang="en-SE" dirty="0">
                  <a:solidFill>
                    <a:srgbClr val="666666"/>
                  </a:solidFill>
                </a:rPr>
                <a:t>(3 burst discs in 2K set off)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B9B2A17-B7E7-D9D5-6948-267C1B6CDC68}"/>
                </a:ext>
              </a:extLst>
            </p:cNvPr>
            <p:cNvSpPr txBox="1"/>
            <p:nvPr/>
          </p:nvSpPr>
          <p:spPr>
            <a:xfrm rot="16200000">
              <a:off x="6860552" y="2342625"/>
              <a:ext cx="317381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dirty="0">
                  <a:solidFill>
                    <a:srgbClr val="666666"/>
                  </a:solidFill>
                </a:rPr>
                <a:t>Compressor trip, SV left open</a:t>
              </a:r>
              <a:br>
                <a:rPr lang="en-SE" dirty="0">
                  <a:solidFill>
                    <a:srgbClr val="666666"/>
                  </a:solidFill>
                </a:rPr>
              </a:br>
              <a:r>
                <a:rPr lang="en-SE" dirty="0">
                  <a:solidFill>
                    <a:srgbClr val="666666"/>
                  </a:solidFill>
                </a:rPr>
                <a:t>air ingress and clogging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055A723-1BA8-BC6A-B51B-96C08EE56254}"/>
                </a:ext>
              </a:extLst>
            </p:cNvPr>
            <p:cNvSpPr txBox="1"/>
            <p:nvPr/>
          </p:nvSpPr>
          <p:spPr>
            <a:xfrm rot="16200000">
              <a:off x="8443611" y="2893833"/>
              <a:ext cx="26097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dirty="0">
                  <a:solidFill>
                    <a:srgbClr val="7030A0"/>
                  </a:solidFill>
                </a:rPr>
                <a:t>Impurities</a:t>
              </a:r>
              <a:r>
                <a:rPr lang="en-SE" dirty="0">
                  <a:solidFill>
                    <a:srgbClr val="666666"/>
                  </a:solidFill>
                </a:rPr>
                <a:t> – CC warmup</a:t>
              </a:r>
            </a:p>
          </p:txBody>
        </p:sp>
      </p:grp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4D7211A-4846-974F-A60F-670DA404D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6CDCD90-B204-402C-3DC2-B1FCDD7F5BB3}"/>
              </a:ext>
            </a:extLst>
          </p:cNvPr>
          <p:cNvSpPr txBox="1"/>
          <p:nvPr/>
        </p:nvSpPr>
        <p:spPr>
          <a:xfrm>
            <a:off x="9753430" y="1601691"/>
            <a:ext cx="20088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SE" dirty="0">
                <a:solidFill>
                  <a:srgbClr val="666666"/>
                </a:solidFill>
              </a:rPr>
              <a:t>Many disruptions caused by several </a:t>
            </a:r>
            <a:r>
              <a:rPr lang="en-SE" b="1" dirty="0">
                <a:solidFill>
                  <a:srgbClr val="666666"/>
                </a:solidFill>
              </a:rPr>
              <a:t>support systems </a:t>
            </a:r>
            <a:r>
              <a:rPr lang="en-SE" dirty="0">
                <a:solidFill>
                  <a:srgbClr val="666666"/>
                </a:solidFill>
              </a:rPr>
              <a:t>in their teething phase…</a:t>
            </a:r>
          </a:p>
          <a:p>
            <a:pPr algn="l"/>
            <a:endParaRPr lang="en-SE" dirty="0">
              <a:solidFill>
                <a:srgbClr val="666666"/>
              </a:solidFill>
            </a:endParaRPr>
          </a:p>
          <a:p>
            <a:pPr algn="l"/>
            <a:r>
              <a:rPr lang="en-SE" dirty="0">
                <a:solidFill>
                  <a:srgbClr val="666666"/>
                </a:solidFill>
              </a:rPr>
              <a:t>Compressed air</a:t>
            </a:r>
          </a:p>
          <a:p>
            <a:pPr algn="l"/>
            <a:r>
              <a:rPr lang="en-SE" dirty="0">
                <a:solidFill>
                  <a:srgbClr val="666666"/>
                </a:solidFill>
              </a:rPr>
              <a:t>Water systems</a:t>
            </a:r>
          </a:p>
          <a:p>
            <a:pPr algn="l"/>
            <a:r>
              <a:rPr lang="en-SE" dirty="0">
                <a:solidFill>
                  <a:srgbClr val="666666"/>
                </a:solidFill>
              </a:rPr>
              <a:t>Network</a:t>
            </a:r>
          </a:p>
          <a:p>
            <a:pPr algn="l"/>
            <a:r>
              <a:rPr lang="en-SE" dirty="0">
                <a:solidFill>
                  <a:srgbClr val="666666"/>
                </a:solidFill>
              </a:rPr>
              <a:t>Deployment tools </a:t>
            </a:r>
          </a:p>
        </p:txBody>
      </p:sp>
      <p:sp>
        <p:nvSpPr>
          <p:cNvPr id="3" name="Platshållare för text 7">
            <a:extLst>
              <a:ext uri="{FF2B5EF4-FFF2-40B4-BE49-F238E27FC236}">
                <a16:creationId xmlns:a16="http://schemas.microsoft.com/office/drawing/2014/main" id="{036D3E42-73ED-5F20-CD91-6BB9B1713C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80909" y="918644"/>
            <a:ext cx="10723419" cy="815913"/>
          </a:xfrm>
        </p:spPr>
        <p:txBody>
          <a:bodyPr/>
          <a:lstStyle/>
          <a:p>
            <a:r>
              <a:rPr lang="en-GB" dirty="0"/>
              <a:t>Pressure seen in the CMs 2k circuit: can be used as indicator for stable </a:t>
            </a:r>
            <a:r>
              <a:rPr lang="en-GB" dirty="0" err="1"/>
              <a:t>cryo</a:t>
            </a:r>
            <a:r>
              <a:rPr lang="en-GB" dirty="0"/>
              <a:t> operation</a:t>
            </a:r>
          </a:p>
        </p:txBody>
      </p:sp>
    </p:spTree>
    <p:extLst>
      <p:ext uri="{BB962C8B-B14F-4D97-AF65-F5344CB8AC3E}">
        <p14:creationId xmlns:p14="http://schemas.microsoft.com/office/powerpoint/2010/main" val="1624753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6EF04-B0DA-A0D5-F367-239FE76E5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CM/VB handled by state machine (each)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CEA5E5-2C25-6187-29C7-5789E9FDDB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95647" y="1444738"/>
            <a:ext cx="6536611" cy="515888"/>
          </a:xfrm>
        </p:spPr>
        <p:txBody>
          <a:bodyPr/>
          <a:lstStyle/>
          <a:p>
            <a:r>
              <a:rPr lang="en-SE" dirty="0"/>
              <a:t>W</a:t>
            </a:r>
            <a:r>
              <a:rPr lang="en-GB" dirty="0" err="1"/>
              <a:t>i</a:t>
            </a:r>
            <a:r>
              <a:rPr lang="en-SE" dirty="0"/>
              <a:t>th conditions for transitions/interlock handling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80004B-D6F6-FD2E-7617-2A4017288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9DA519-C1DC-F091-B79E-5F749B3DF0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144" y="1863168"/>
            <a:ext cx="7918647" cy="3832132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3CD22A-F381-EA4C-4628-4EE529E66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825B57-E1B3-4334-6667-779BCC2BE1B4}"/>
              </a:ext>
            </a:extLst>
          </p:cNvPr>
          <p:cNvSpPr txBox="1"/>
          <p:nvPr/>
        </p:nvSpPr>
        <p:spPr>
          <a:xfrm>
            <a:off x="462642" y="5325969"/>
            <a:ext cx="2951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SE" b="1" dirty="0">
                <a:solidFill>
                  <a:srgbClr val="666666"/>
                </a:solidFill>
              </a:rPr>
              <a:t>Individual State Machine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CEAEFC-8BBB-BFB8-2C0E-A74818576CAB}"/>
              </a:ext>
            </a:extLst>
          </p:cNvPr>
          <p:cNvSpPr txBox="1"/>
          <p:nvPr/>
        </p:nvSpPr>
        <p:spPr>
          <a:xfrm>
            <a:off x="2511132" y="2599083"/>
            <a:ext cx="12379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SE" b="1" dirty="0">
                <a:solidFill>
                  <a:srgbClr val="666666"/>
                </a:solidFill>
              </a:rPr>
              <a:t>State </a:t>
            </a:r>
          </a:p>
          <a:p>
            <a:pPr algn="l"/>
            <a:r>
              <a:rPr lang="en-GB" b="1" dirty="0">
                <a:solidFill>
                  <a:srgbClr val="666666"/>
                </a:solidFill>
              </a:rPr>
              <a:t>a</a:t>
            </a:r>
            <a:r>
              <a:rPr lang="en-SE" b="1" dirty="0">
                <a:solidFill>
                  <a:srgbClr val="666666"/>
                </a:solidFill>
              </a:rPr>
              <a:t>s a</a:t>
            </a:r>
          </a:p>
          <a:p>
            <a:pPr algn="l"/>
            <a:r>
              <a:rPr lang="en-SE" b="1" dirty="0">
                <a:solidFill>
                  <a:srgbClr val="666666"/>
                </a:solidFill>
              </a:rPr>
              <a:t>sequence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138A08-AD71-7E16-9B74-28F26614F9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830" y="2630265"/>
            <a:ext cx="7414528" cy="355871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C7DFCEF-3114-C6B9-2DDD-D298AE48653B}"/>
              </a:ext>
            </a:extLst>
          </p:cNvPr>
          <p:cNvSpPr txBox="1"/>
          <p:nvPr/>
        </p:nvSpPr>
        <p:spPr>
          <a:xfrm>
            <a:off x="9101669" y="3461005"/>
            <a:ext cx="27240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SE" b="1" dirty="0">
                <a:solidFill>
                  <a:srgbClr val="666666"/>
                </a:solidFill>
              </a:rPr>
              <a:t>Tracking individual SM </a:t>
            </a:r>
            <a:br>
              <a:rPr lang="en-SE" b="1" dirty="0">
                <a:solidFill>
                  <a:srgbClr val="666666"/>
                </a:solidFill>
              </a:rPr>
            </a:br>
            <a:r>
              <a:rPr lang="en-SE" b="1" dirty="0">
                <a:solidFill>
                  <a:srgbClr val="666666"/>
                </a:solidFill>
              </a:rPr>
              <a:t>progress for global </a:t>
            </a:r>
          </a:p>
          <a:p>
            <a:pPr algn="r"/>
            <a:r>
              <a:rPr lang="en-SE" b="1" dirty="0">
                <a:solidFill>
                  <a:srgbClr val="666666"/>
                </a:solidFill>
              </a:rPr>
              <a:t>transitions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7BDCB9E1-C967-FCF7-7AF0-6EA75242304C}"/>
              </a:ext>
            </a:extLst>
          </p:cNvPr>
          <p:cNvSpPr txBox="1">
            <a:spLocks/>
          </p:cNvSpPr>
          <p:nvPr/>
        </p:nvSpPr>
        <p:spPr>
          <a:xfrm>
            <a:off x="3651150" y="6145458"/>
            <a:ext cx="8164353" cy="447169"/>
          </a:xfrm>
          <a:prstGeom prst="rect">
            <a:avLst/>
          </a:prstGeom>
        </p:spPr>
        <p:txBody>
          <a:bodyPr vert="horz" lIns="90000" tIns="1800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666666"/>
              </a:buClr>
              <a:buFontTx/>
              <a:buNone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8255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None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582613" indent="-2508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839788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055688" indent="-2000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SE" dirty="0"/>
              <a:t>Master state machine synching with individual PLC SM and ACCP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2444C454-FA30-1692-04E5-DF2FC1D7A24A}"/>
              </a:ext>
            </a:extLst>
          </p:cNvPr>
          <p:cNvSpPr txBox="1">
            <a:spLocks/>
          </p:cNvSpPr>
          <p:nvPr/>
        </p:nvSpPr>
        <p:spPr>
          <a:xfrm>
            <a:off x="8141748" y="1458672"/>
            <a:ext cx="3587610" cy="1586963"/>
          </a:xfrm>
          <a:prstGeom prst="rect">
            <a:avLst/>
          </a:prstGeom>
        </p:spPr>
        <p:txBody>
          <a:bodyPr vert="horz" lIns="90000" tIns="45720" rIns="91440" bIns="1800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rgbClr val="666666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SE" sz="4000" b="1" dirty="0"/>
              <a:t>Master</a:t>
            </a:r>
            <a:r>
              <a:rPr lang="en-SE" b="1" dirty="0"/>
              <a:t> Control </a:t>
            </a:r>
          </a:p>
          <a:p>
            <a:pPr algn="r"/>
            <a:r>
              <a:rPr lang="en-SE" b="1" dirty="0"/>
              <a:t>Sequence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95EB918B-065C-2D5B-3158-7CE2B459951D}"/>
              </a:ext>
            </a:extLst>
          </p:cNvPr>
          <p:cNvSpPr txBox="1">
            <a:spLocks/>
          </p:cNvSpPr>
          <p:nvPr/>
        </p:nvSpPr>
        <p:spPr>
          <a:xfrm>
            <a:off x="376497" y="5723645"/>
            <a:ext cx="3938333" cy="563763"/>
          </a:xfrm>
          <a:prstGeom prst="rect">
            <a:avLst/>
          </a:prstGeom>
        </p:spPr>
        <p:txBody>
          <a:bodyPr vert="horz" lIns="90000" tIns="1800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666666"/>
              </a:buClr>
              <a:buFontTx/>
              <a:buNone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8255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None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582613" indent="-2508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839788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055688" indent="-2000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Joint effort SRF/CRYO/ICS</a:t>
            </a:r>
            <a:endParaRPr lang="en-SE" b="1" dirty="0"/>
          </a:p>
        </p:txBody>
      </p:sp>
    </p:spTree>
    <p:extLst>
      <p:ext uri="{BB962C8B-B14F-4D97-AF65-F5344CB8AC3E}">
        <p14:creationId xmlns:p14="http://schemas.microsoft.com/office/powerpoint/2010/main" val="3997576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9" grpId="0"/>
      <p:bldP spid="10" grpId="0"/>
      <p:bldP spid="11" grpId="0"/>
      <p:bldP spid="12" grpId="0"/>
      <p:bldP spid="13" grpId="0"/>
      <p:bldP spid="14" grpId="0" build="p"/>
      <p:bldP spid="14" grpId="1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2D98D2-0A2F-0051-9366-C54CE7A89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CA0DC84-9964-9465-CB0E-3B9CD3E48A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1B98BDD-C177-CA8B-A55B-1ACE22CBD81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57AB2F9-5931-E648-EB9F-5A88E65833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SE" dirty="0"/>
              <a:t>3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99A78CA-EA7B-3F20-AB91-CC358515B3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SE" dirty="0"/>
              <a:t>BOD commissioning goals and achievement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5ED819-CA11-BAE6-76C6-E6816DD368A2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475413"/>
            <a:ext cx="833438" cy="365125"/>
          </a:xfrm>
        </p:spPr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pic>
        <p:nvPicPr>
          <p:cNvPr id="20" name="Picture Placeholder 1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7D3D97A-174B-E200-47FE-E47916F6719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/>
          <a:stretch>
            <a:fillRect/>
          </a:stretch>
        </p:blipFill>
        <p:spPr/>
      </p:pic>
      <p:pic>
        <p:nvPicPr>
          <p:cNvPr id="17" name="Picture Placeholder 9">
            <a:extLst>
              <a:ext uri="{FF2B5EF4-FFF2-40B4-BE49-F238E27FC236}">
                <a16:creationId xmlns:a16="http://schemas.microsoft.com/office/drawing/2014/main" id="{BF8BCC3B-CE43-6001-07E2-CA1D53DC8DB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0178" t="44186" r="5039" b="6110"/>
          <a:stretch>
            <a:fillRect/>
          </a:stretch>
        </p:blipFill>
        <p:spPr>
          <a:xfrm>
            <a:off x="4022714" y="291542"/>
            <a:ext cx="2150198" cy="2087592"/>
          </a:xfrm>
          <a:prstGeom prst="rect">
            <a:avLst/>
          </a:prstGeom>
          <a:solidFill>
            <a:srgbClr val="ECECEC"/>
          </a:solidFill>
        </p:spPr>
      </p:pic>
    </p:spTree>
    <p:extLst>
      <p:ext uri="{BB962C8B-B14F-4D97-AF65-F5344CB8AC3E}">
        <p14:creationId xmlns:p14="http://schemas.microsoft.com/office/powerpoint/2010/main" val="10410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E3A01-6048-4870-F277-68B809596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ESS ACC Commissioning History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F160C76-E689-2D75-4CFF-4AB654704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9D6538FB-691A-4376-94D7-8C48D10EE28A}"/>
              </a:ext>
            </a:extLst>
          </p:cNvPr>
          <p:cNvGrpSpPr/>
          <p:nvPr/>
        </p:nvGrpSpPr>
        <p:grpSpPr>
          <a:xfrm>
            <a:off x="1712400" y="922807"/>
            <a:ext cx="2559135" cy="1957106"/>
            <a:chOff x="1895280" y="922807"/>
            <a:chExt cx="2559135" cy="1957106"/>
          </a:xfrm>
        </p:grpSpPr>
        <p:pic>
          <p:nvPicPr>
            <p:cNvPr id="205" name="Picture 204">
              <a:extLst>
                <a:ext uri="{FF2B5EF4-FFF2-40B4-BE49-F238E27FC236}">
                  <a16:creationId xmlns:a16="http://schemas.microsoft.com/office/drawing/2014/main" id="{5109A60C-BC00-7690-4FB0-90A5E9F714CE}"/>
                </a:ext>
              </a:extLst>
            </p:cNvPr>
            <p:cNvPicPr>
              <a:picLocks noChangeAspect="1"/>
            </p:cNvPicPr>
            <p:nvPr/>
          </p:nvPicPr>
          <p:blipFill>
            <a:blip r:embed="rId7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96977" y="1187913"/>
              <a:ext cx="2540454" cy="1692000"/>
            </a:xfrm>
            <a:prstGeom prst="rect">
              <a:avLst/>
            </a:prstGeom>
            <a:ln w="28575">
              <a:solidFill>
                <a:schemeClr val="tx2">
                  <a:lumMod val="50000"/>
                  <a:lumOff val="50000"/>
                </a:schemeClr>
              </a:solidFill>
            </a:ln>
          </p:spPr>
        </p:pic>
        <p:sp>
          <p:nvSpPr>
            <p:cNvPr id="209" name="OTLSHAPE_M_c017c7f949aa461f9a7d5427c82d3b4e_Title">
              <a:extLst>
                <a:ext uri="{FF2B5EF4-FFF2-40B4-BE49-F238E27FC236}">
                  <a16:creationId xmlns:a16="http://schemas.microsoft.com/office/drawing/2014/main" id="{5E1DF811-BF19-D099-D4FA-550E299752EA}"/>
                </a:ext>
              </a:extLst>
            </p:cNvPr>
            <p:cNvSpPr txBox="1"/>
            <p:nvPr>
              <p:custDataLst>
                <p:tags r:id="rId77"/>
              </p:custDataLst>
            </p:nvPr>
          </p:nvSpPr>
          <p:spPr>
            <a:xfrm>
              <a:off x="1895280" y="922807"/>
              <a:ext cx="2559135" cy="184666"/>
            </a:xfrm>
            <a:prstGeom prst="rect">
              <a:avLst/>
            </a:prstGeom>
            <a:ln w="28575">
              <a:solidFill>
                <a:schemeClr val="accent5"/>
              </a:solidFill>
            </a:ln>
          </p:spPr>
          <p:txBody>
            <a:bodyPr vert="horz" wrap="square" lIns="36000" tIns="0" rIns="0" bIns="0" rtlCol="0" anchor="ctr" anchorCtr="0">
              <a:spAutoFit/>
            </a:bodyPr>
            <a:lstStyle/>
            <a:p>
              <a:pPr>
                <a:defRPr/>
              </a:pPr>
              <a:r>
                <a:rPr kumimoji="0" lang="en-US" sz="1200" b="1" i="0" u="none" strike="noStrike" kern="0" cap="none" spc="-4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Beam: ISrc-&gt;LEBT - </a:t>
              </a:r>
              <a:r>
                <a:rPr kumimoji="0" lang="en-US" sz="1200" b="0" i="0" u="none" strike="noStrike" kern="0" cap="none" spc="-6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19 Sep, 2018</a:t>
              </a:r>
              <a:endParaRPr kumimoji="0" lang="en-US" sz="1200" b="1" i="0" u="none" strike="noStrike" kern="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F77CDA30-691F-B9FA-9D35-818AD3ABEF61}"/>
              </a:ext>
            </a:extLst>
          </p:cNvPr>
          <p:cNvGrpSpPr/>
          <p:nvPr/>
        </p:nvGrpSpPr>
        <p:grpSpPr>
          <a:xfrm>
            <a:off x="4504854" y="922807"/>
            <a:ext cx="2966414" cy="1957106"/>
            <a:chOff x="4508635" y="922807"/>
            <a:chExt cx="2966414" cy="1957106"/>
          </a:xfrm>
        </p:grpSpPr>
        <p:pic>
          <p:nvPicPr>
            <p:cNvPr id="206" name="Picture 205">
              <a:extLst>
                <a:ext uri="{FF2B5EF4-FFF2-40B4-BE49-F238E27FC236}">
                  <a16:creationId xmlns:a16="http://schemas.microsoft.com/office/drawing/2014/main" id="{F2A56EE4-758E-475B-69AF-49637245454C}"/>
                </a:ext>
              </a:extLst>
            </p:cNvPr>
            <p:cNvPicPr>
              <a:picLocks noChangeAspect="1"/>
            </p:cNvPicPr>
            <p:nvPr/>
          </p:nvPicPr>
          <p:blipFill>
            <a:blip r:embed="rId8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08635" y="1187913"/>
              <a:ext cx="2961001" cy="1692000"/>
            </a:xfrm>
            <a:prstGeom prst="rect">
              <a:avLst/>
            </a:prstGeom>
            <a:ln w="28575">
              <a:solidFill>
                <a:schemeClr val="tx2">
                  <a:lumMod val="50000"/>
                  <a:lumOff val="50000"/>
                </a:schemeClr>
              </a:solidFill>
            </a:ln>
          </p:spPr>
        </p:pic>
        <p:sp>
          <p:nvSpPr>
            <p:cNvPr id="210" name="OTLSHAPE_M_c017c7f949aa461f9a7d5427c82d3b4e_Title">
              <a:extLst>
                <a:ext uri="{FF2B5EF4-FFF2-40B4-BE49-F238E27FC236}">
                  <a16:creationId xmlns:a16="http://schemas.microsoft.com/office/drawing/2014/main" id="{4184653E-D1DE-423A-9C7C-D9A00F38B1BD}"/>
                </a:ext>
              </a:extLst>
            </p:cNvPr>
            <p:cNvSpPr txBox="1"/>
            <p:nvPr>
              <p:custDataLst>
                <p:tags r:id="rId76"/>
              </p:custDataLst>
            </p:nvPr>
          </p:nvSpPr>
          <p:spPr>
            <a:xfrm>
              <a:off x="4508635" y="922807"/>
              <a:ext cx="2966414" cy="184666"/>
            </a:xfrm>
            <a:prstGeom prst="rect">
              <a:avLst/>
            </a:prstGeom>
            <a:ln w="28575">
              <a:solidFill>
                <a:schemeClr val="accent5"/>
              </a:solidFill>
            </a:ln>
          </p:spPr>
          <p:txBody>
            <a:bodyPr vert="horz" wrap="square" lIns="36000" tIns="0" rIns="0" bIns="0" rtlCol="0" anchor="ctr" anchorCtr="0">
              <a:spAutoFit/>
            </a:bodyPr>
            <a:lstStyle/>
            <a:p>
              <a:pPr>
                <a:defRPr/>
              </a:pPr>
              <a:r>
                <a:rPr kumimoji="0" lang="en-US" sz="1200" b="1" i="0" u="none" strike="noStrike" kern="0" cap="none" spc="-4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Beam: ISrc-&gt;MEBT - </a:t>
              </a:r>
              <a:r>
                <a:rPr kumimoji="0" lang="en-US" sz="1200" b="0" i="0" u="none" strike="noStrike" kern="0" cap="none" spc="-12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26 Nov, 2021</a:t>
              </a:r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9B4A80FF-68D4-55F2-6A3C-474A89A39C3E}"/>
              </a:ext>
            </a:extLst>
          </p:cNvPr>
          <p:cNvGrpSpPr/>
          <p:nvPr/>
        </p:nvGrpSpPr>
        <p:grpSpPr>
          <a:xfrm>
            <a:off x="7704588" y="922807"/>
            <a:ext cx="2988000" cy="1957106"/>
            <a:chOff x="7521708" y="922807"/>
            <a:chExt cx="2988000" cy="1957106"/>
          </a:xfrm>
        </p:grpSpPr>
        <p:pic>
          <p:nvPicPr>
            <p:cNvPr id="207" name="Picture 206">
              <a:extLst>
                <a:ext uri="{FF2B5EF4-FFF2-40B4-BE49-F238E27FC236}">
                  <a16:creationId xmlns:a16="http://schemas.microsoft.com/office/drawing/2014/main" id="{F37417EC-83F3-42C2-C952-65DF574437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540840" y="1187913"/>
              <a:ext cx="2961001" cy="169200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2">
                  <a:lumMod val="50000"/>
                  <a:lumOff val="50000"/>
                </a:schemeClr>
              </a:solidFill>
            </a:ln>
          </p:spPr>
        </p:pic>
        <p:sp>
          <p:nvSpPr>
            <p:cNvPr id="211" name="OTLSHAPE_M_c017c7f949aa461f9a7d5427c82d3b4e_Title">
              <a:extLst>
                <a:ext uri="{FF2B5EF4-FFF2-40B4-BE49-F238E27FC236}">
                  <a16:creationId xmlns:a16="http://schemas.microsoft.com/office/drawing/2014/main" id="{8412E669-354E-307F-DCF3-73A551248404}"/>
                </a:ext>
              </a:extLst>
            </p:cNvPr>
            <p:cNvSpPr txBox="1"/>
            <p:nvPr>
              <p:custDataLst>
                <p:tags r:id="rId75"/>
              </p:custDataLst>
            </p:nvPr>
          </p:nvSpPr>
          <p:spPr>
            <a:xfrm>
              <a:off x="7521708" y="922807"/>
              <a:ext cx="2988000" cy="184666"/>
            </a:xfrm>
            <a:prstGeom prst="rect">
              <a:avLst/>
            </a:prstGeom>
            <a:ln w="28575">
              <a:solidFill>
                <a:schemeClr val="accent5"/>
              </a:solidFill>
            </a:ln>
          </p:spPr>
          <p:txBody>
            <a:bodyPr vert="horz" wrap="square" lIns="36000" tIns="0" rIns="0" bIns="0" rtlCol="0" anchor="ctr" anchorCtr="0">
              <a:spAutoFit/>
            </a:bodyPr>
            <a:lstStyle/>
            <a:p>
              <a:pPr>
                <a:defRPr/>
              </a:pPr>
              <a:r>
                <a:rPr kumimoji="0" lang="en-US" sz="1200" b="1" i="0" u="none" strike="noStrike" kern="0" cap="none" spc="-4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Beam: ISrc-&gt;DTL1 - </a:t>
              </a:r>
              <a:r>
                <a:rPr kumimoji="0" lang="en-US" sz="1200" b="0" i="0" u="none" strike="noStrike" kern="0" cap="none" spc="-6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1 Jun, 2022</a:t>
              </a:r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DF94BC9A-6EF4-A8EA-B3B1-BF540A04AF9E}"/>
              </a:ext>
            </a:extLst>
          </p:cNvPr>
          <p:cNvGrpSpPr/>
          <p:nvPr/>
        </p:nvGrpSpPr>
        <p:grpSpPr>
          <a:xfrm>
            <a:off x="2479163" y="2990110"/>
            <a:ext cx="3153966" cy="1957106"/>
            <a:chOff x="2917337" y="2964123"/>
            <a:chExt cx="3153966" cy="1957106"/>
          </a:xfrm>
        </p:grpSpPr>
        <p:pic>
          <p:nvPicPr>
            <p:cNvPr id="208" name="Content Placeholder 6">
              <a:extLst>
                <a:ext uri="{FF2B5EF4-FFF2-40B4-BE49-F238E27FC236}">
                  <a16:creationId xmlns:a16="http://schemas.microsoft.com/office/drawing/2014/main" id="{CAA731E3-B470-8A4E-BEDD-CD85BE963E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23644" y="3229229"/>
              <a:ext cx="3147659" cy="169200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>
                  <a:lumMod val="50000"/>
                  <a:lumOff val="50000"/>
                </a:srgbClr>
              </a:solidFill>
            </a:ln>
          </p:spPr>
        </p:pic>
        <p:sp>
          <p:nvSpPr>
            <p:cNvPr id="212" name="OTLSHAPE_M_c017c7f949aa461f9a7d5427c82d3b4e_Title">
              <a:extLst>
                <a:ext uri="{FF2B5EF4-FFF2-40B4-BE49-F238E27FC236}">
                  <a16:creationId xmlns:a16="http://schemas.microsoft.com/office/drawing/2014/main" id="{8E35A38D-5F55-DB2B-FC86-3EA8318FCCC4}"/>
                </a:ext>
              </a:extLst>
            </p:cNvPr>
            <p:cNvSpPr txBox="1"/>
            <p:nvPr>
              <p:custDataLst>
                <p:tags r:id="rId74"/>
              </p:custDataLst>
            </p:nvPr>
          </p:nvSpPr>
          <p:spPr>
            <a:xfrm>
              <a:off x="2917337" y="2964123"/>
              <a:ext cx="3147659" cy="184666"/>
            </a:xfrm>
            <a:prstGeom prst="rect">
              <a:avLst/>
            </a:prstGeom>
            <a:ln w="28575">
              <a:solidFill>
                <a:schemeClr val="accent5"/>
              </a:solidFill>
            </a:ln>
          </p:spPr>
          <p:txBody>
            <a:bodyPr vert="horz" wrap="square" lIns="36000" tIns="0" rIns="0" bIns="0" rtlCol="0" anchor="ctr" anchorCtr="0">
              <a:spAutoFit/>
            </a:bodyPr>
            <a:lstStyle/>
            <a:p>
              <a:pPr>
                <a:defRPr/>
              </a:pPr>
              <a:r>
                <a:rPr kumimoji="0" lang="en-US" sz="1200" b="1" i="0" u="none" strike="noStrike" kern="0" cap="none" spc="-4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Beam: ISrc-&gt;DTL4 - </a:t>
              </a:r>
              <a:r>
                <a:rPr kumimoji="0" lang="en-US" sz="1200" b="0" i="0" u="none" strike="noStrike" kern="0" cap="none" spc="-12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 Apr, 2023</a:t>
              </a:r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2F9B7685-2A57-075A-C194-C06DF7DADB47}"/>
              </a:ext>
            </a:extLst>
          </p:cNvPr>
          <p:cNvGrpSpPr/>
          <p:nvPr/>
        </p:nvGrpSpPr>
        <p:grpSpPr>
          <a:xfrm>
            <a:off x="6210832" y="2987674"/>
            <a:ext cx="2078145" cy="1959542"/>
            <a:chOff x="6200158" y="2963142"/>
            <a:chExt cx="2078145" cy="1959542"/>
          </a:xfrm>
        </p:grpSpPr>
        <p:pic>
          <p:nvPicPr>
            <p:cNvPr id="221" name="Picture 220">
              <a:extLst>
                <a:ext uri="{FF2B5EF4-FFF2-40B4-BE49-F238E27FC236}">
                  <a16:creationId xmlns:a16="http://schemas.microsoft.com/office/drawing/2014/main" id="{36B79288-9B05-F8FD-2533-578B57F20636}"/>
                </a:ext>
              </a:extLst>
            </p:cNvPr>
            <p:cNvPicPr>
              <a:picLocks noChangeAspect="1"/>
            </p:cNvPicPr>
            <p:nvPr/>
          </p:nvPicPr>
          <p:blipFill>
            <a:blip r:embed="rId8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11684" y="3235394"/>
              <a:ext cx="2047059" cy="168729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>
                  <a:lumMod val="50000"/>
                  <a:lumOff val="50000"/>
                </a:srgbClr>
              </a:solidFill>
            </a:ln>
          </p:spPr>
        </p:pic>
        <p:sp>
          <p:nvSpPr>
            <p:cNvPr id="222" name="OTLSHAPE_M_c017c7f949aa461f9a7d5427c82d3b4e_Title">
              <a:extLst>
                <a:ext uri="{FF2B5EF4-FFF2-40B4-BE49-F238E27FC236}">
                  <a16:creationId xmlns:a16="http://schemas.microsoft.com/office/drawing/2014/main" id="{B5D08E40-5C50-2F03-0D3C-C988FE5EE5B2}"/>
                </a:ext>
              </a:extLst>
            </p:cNvPr>
            <p:cNvSpPr txBox="1"/>
            <p:nvPr>
              <p:custDataLst>
                <p:tags r:id="rId73"/>
              </p:custDataLst>
            </p:nvPr>
          </p:nvSpPr>
          <p:spPr>
            <a:xfrm>
              <a:off x="6200158" y="2963142"/>
              <a:ext cx="2078145" cy="184666"/>
            </a:xfrm>
            <a:prstGeom prst="rect">
              <a:avLst/>
            </a:prstGeom>
            <a:ln w="28575">
              <a:solidFill>
                <a:schemeClr val="accent5"/>
              </a:solidFill>
            </a:ln>
          </p:spPr>
          <p:txBody>
            <a:bodyPr vert="horz" wrap="square" lIns="36000" tIns="0" rIns="0" bIns="0" rtlCol="0" anchor="ctr" anchorCtr="0">
              <a:spAutoFit/>
            </a:bodyPr>
            <a:lstStyle/>
            <a:p>
              <a:pPr>
                <a:defRPr/>
              </a:pPr>
              <a:r>
                <a:rPr kumimoji="0" lang="en-US" sz="1200" b="1" i="0" u="none" strike="noStrike" kern="0" cap="none" spc="-4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Beam: ISrc-&gt;TBD - </a:t>
              </a:r>
              <a:r>
                <a:rPr kumimoji="0" lang="en-US" sz="1200" b="0" i="0" u="none" strike="noStrike" kern="0" cap="none" spc="-12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09 Apr, 2025</a:t>
              </a:r>
            </a:p>
          </p:txBody>
        </p: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E40EB55F-CA9A-F0F3-450E-344A9C43F946}"/>
              </a:ext>
            </a:extLst>
          </p:cNvPr>
          <p:cNvGrpSpPr/>
          <p:nvPr/>
        </p:nvGrpSpPr>
        <p:grpSpPr>
          <a:xfrm>
            <a:off x="254000" y="4928521"/>
            <a:ext cx="11830133" cy="1903730"/>
            <a:chOff x="254000" y="2481157"/>
            <a:chExt cx="11830133" cy="1903730"/>
          </a:xfrm>
        </p:grpSpPr>
        <p:sp>
          <p:nvSpPr>
            <p:cNvPr id="232" name="OTLSHAPE_TB_00000000000000000000000000000000_LeftEndCaps">
              <a:extLst>
                <a:ext uri="{FF2B5EF4-FFF2-40B4-BE49-F238E27FC236}">
                  <a16:creationId xmlns:a16="http://schemas.microsoft.com/office/drawing/2014/main" id="{A04D884A-B13A-883D-0375-2ECB926755C7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254000" y="3098969"/>
              <a:ext cx="449610" cy="279061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-44" normalizeH="0" baseline="0" noProof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2018</a:t>
              </a:r>
            </a:p>
          </p:txBody>
        </p:sp>
        <p:sp>
          <p:nvSpPr>
            <p:cNvPr id="233" name="OTLSHAPE_TB_00000000000000000000000000000000_RightEndCaps">
              <a:extLst>
                <a:ext uri="{FF2B5EF4-FFF2-40B4-BE49-F238E27FC236}">
                  <a16:creationId xmlns:a16="http://schemas.microsoft.com/office/drawing/2014/main" id="{30613550-7692-BD00-C11C-C87901B499A2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1474534" y="3098969"/>
              <a:ext cx="449610" cy="279061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-44" normalizeH="0" baseline="0" noProof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2027</a:t>
              </a:r>
              <a:endParaRPr kumimoji="0" lang="en-GB" sz="1800" b="1" i="0" u="none" strike="noStrike" kern="0" cap="none" spc="-44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cxnSp>
          <p:nvCxnSpPr>
            <p:cNvPr id="234" name="OTLSHAPE_M_c6f9b8492f124b57b303594d7957bb61_Connector1">
              <a:extLst>
                <a:ext uri="{FF2B5EF4-FFF2-40B4-BE49-F238E27FC236}">
                  <a16:creationId xmlns:a16="http://schemas.microsoft.com/office/drawing/2014/main" id="{37D494F6-382F-9AFF-021A-6FD7855C2796}"/>
                </a:ext>
              </a:extLst>
            </p:cNvPr>
            <p:cNvCxnSpPr/>
            <p:nvPr>
              <p:custDataLst>
                <p:tags r:id="rId3"/>
              </p:custDataLst>
            </p:nvPr>
          </p:nvCxnSpPr>
          <p:spPr>
            <a:xfrm>
              <a:off x="5502673" y="3454400"/>
              <a:ext cx="0" cy="554143"/>
            </a:xfrm>
            <a:prstGeom prst="line">
              <a:avLst/>
            </a:prstGeom>
            <a:noFill/>
            <a:ln w="9525" cap="flat" cmpd="sng" algn="ctr">
              <a:solidFill>
                <a:srgbClr val="1F497E">
                  <a:alpha val="49804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5" name="OTLSHAPE_M_551e84b972e2452abb4209f1c3901ae7_Connector1">
              <a:extLst>
                <a:ext uri="{FF2B5EF4-FFF2-40B4-BE49-F238E27FC236}">
                  <a16:creationId xmlns:a16="http://schemas.microsoft.com/office/drawing/2014/main" id="{BC370EB7-EEBE-7D71-7EA5-A1579C57D555}"/>
                </a:ext>
              </a:extLst>
            </p:cNvPr>
            <p:cNvCxnSpPr/>
            <p:nvPr>
              <p:custDataLst>
                <p:tags r:id="rId4"/>
              </p:custDataLst>
            </p:nvPr>
          </p:nvCxnSpPr>
          <p:spPr>
            <a:xfrm>
              <a:off x="11188783" y="2599478"/>
              <a:ext cx="0" cy="448522"/>
            </a:xfrm>
            <a:prstGeom prst="line">
              <a:avLst/>
            </a:prstGeom>
            <a:noFill/>
            <a:ln w="9525" cap="flat" cmpd="sng" algn="ctr">
              <a:solidFill>
                <a:srgbClr val="1F497E">
                  <a:alpha val="49804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6" name="OTLSHAPE_M_9a142bd909584839b3aa0c16f12b6abf_Connector1">
              <a:extLst>
                <a:ext uri="{FF2B5EF4-FFF2-40B4-BE49-F238E27FC236}">
                  <a16:creationId xmlns:a16="http://schemas.microsoft.com/office/drawing/2014/main" id="{8362EEFA-CCB2-C9C3-4521-FEFAAA5BA591}"/>
                </a:ext>
              </a:extLst>
            </p:cNvPr>
            <p:cNvCxnSpPr/>
            <p:nvPr>
              <p:custDataLst>
                <p:tags r:id="rId5"/>
              </p:custDataLst>
            </p:nvPr>
          </p:nvCxnSpPr>
          <p:spPr>
            <a:xfrm>
              <a:off x="8408014" y="3454400"/>
              <a:ext cx="0" cy="114300"/>
            </a:xfrm>
            <a:prstGeom prst="line">
              <a:avLst/>
            </a:prstGeom>
            <a:noFill/>
            <a:ln w="9525" cap="flat" cmpd="sng" algn="ctr">
              <a:solidFill>
                <a:srgbClr val="1F497E">
                  <a:alpha val="49804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7" name="OTLSHAPE_M_9a142bd909584839b3aa0c16f12b6abf_Connector2">
              <a:extLst>
                <a:ext uri="{FF2B5EF4-FFF2-40B4-BE49-F238E27FC236}">
                  <a16:creationId xmlns:a16="http://schemas.microsoft.com/office/drawing/2014/main" id="{9CE45F31-C4B9-403E-6089-A5DDDC40596A}"/>
                </a:ext>
              </a:extLst>
            </p:cNvPr>
            <p:cNvCxnSpPr/>
            <p:nvPr>
              <p:custDataLst>
                <p:tags r:id="rId6"/>
              </p:custDataLst>
            </p:nvPr>
          </p:nvCxnSpPr>
          <p:spPr>
            <a:xfrm>
              <a:off x="8408014" y="3919643"/>
              <a:ext cx="0" cy="88900"/>
            </a:xfrm>
            <a:prstGeom prst="line">
              <a:avLst/>
            </a:prstGeom>
            <a:noFill/>
            <a:ln w="9525" cap="flat" cmpd="sng" algn="ctr">
              <a:solidFill>
                <a:srgbClr val="1F497E">
                  <a:alpha val="49804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38" name="OTLSHAPE_TB_00000000000000000000000000000000_ScaleContainer">
              <a:extLst>
                <a:ext uri="{FF2B5EF4-FFF2-40B4-BE49-F238E27FC236}">
                  <a16:creationId xmlns:a16="http://schemas.microsoft.com/office/drawing/2014/main" id="{A567D3BC-06CE-B9E0-5AA7-B4364C211029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844465" y="3048000"/>
              <a:ext cx="10515600" cy="381000"/>
            </a:xfrm>
            <a:prstGeom prst="roundRect">
              <a:avLst>
                <a:gd name="adj" fmla="val 100000"/>
              </a:avLst>
            </a:prstGeom>
            <a:gradFill flip="none" rotWithShape="1">
              <a:gsLst>
                <a:gs pos="0">
                  <a:srgbClr val="44546A"/>
                </a:gs>
                <a:gs pos="100000">
                  <a:srgbClr val="44546A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>
                <a:rot lat="0" lon="0" rev="8700000"/>
              </a:lightRig>
            </a:scene3d>
            <a:sp3d>
              <a:bevelT w="165100" h="1905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9" name="OTLSHAPE_TB_00000000000000000000000000000000_ElapsedTime">
              <a:extLst>
                <a:ext uri="{FF2B5EF4-FFF2-40B4-BE49-F238E27FC236}">
                  <a16:creationId xmlns:a16="http://schemas.microsoft.com/office/drawing/2014/main" id="{EF41906E-61BF-2195-F8BF-CACB5D3407FB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844465" y="3048000"/>
              <a:ext cx="7962900" cy="381000"/>
            </a:xfrm>
            <a:prstGeom prst="roundRect">
              <a:avLst>
                <a:gd name="adj" fmla="val 10000000"/>
              </a:avLst>
            </a:prstGeom>
            <a:solidFill>
              <a:srgbClr val="FF000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w="12700" h="139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0" name="OTLSHAPE_TB_00000000000000000000000000000000_TimescaleInterval1">
              <a:extLst>
                <a:ext uri="{FF2B5EF4-FFF2-40B4-BE49-F238E27FC236}">
                  <a16:creationId xmlns:a16="http://schemas.microsoft.com/office/drawing/2014/main" id="{EC596A6B-9F0D-7EB8-0F52-D970ECC76C41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1060365" y="3145473"/>
              <a:ext cx="314189" cy="18605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-2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2018</a:t>
              </a:r>
            </a:p>
          </p:txBody>
        </p:sp>
        <p:sp>
          <p:nvSpPr>
            <p:cNvPr id="241" name="OTLSHAPE_TB_00000000000000000000000000000000_TimescaleInterval2">
              <a:extLst>
                <a:ext uri="{FF2B5EF4-FFF2-40B4-BE49-F238E27FC236}">
                  <a16:creationId xmlns:a16="http://schemas.microsoft.com/office/drawing/2014/main" id="{5F2466CC-A842-D4CF-3472-B8C9B252AE73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2077095" y="3145473"/>
              <a:ext cx="314189" cy="18605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-2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2019</a:t>
              </a:r>
            </a:p>
          </p:txBody>
        </p:sp>
        <p:sp>
          <p:nvSpPr>
            <p:cNvPr id="242" name="OTLSHAPE_TB_00000000000000000000000000000000_TimescaleInterval3">
              <a:extLst>
                <a:ext uri="{FF2B5EF4-FFF2-40B4-BE49-F238E27FC236}">
                  <a16:creationId xmlns:a16="http://schemas.microsoft.com/office/drawing/2014/main" id="{A2C56338-A591-2EEE-A513-4F066D1F9B72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3093825" y="3145473"/>
              <a:ext cx="314189" cy="18605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-2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2020</a:t>
              </a:r>
            </a:p>
          </p:txBody>
        </p:sp>
        <p:sp>
          <p:nvSpPr>
            <p:cNvPr id="243" name="OTLSHAPE_TB_00000000000000000000000000000000_TimescaleInterval4">
              <a:extLst>
                <a:ext uri="{FF2B5EF4-FFF2-40B4-BE49-F238E27FC236}">
                  <a16:creationId xmlns:a16="http://schemas.microsoft.com/office/drawing/2014/main" id="{B751D37D-5AD0-E288-9B21-713F9690B4E0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4113340" y="3145473"/>
              <a:ext cx="314189" cy="18605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-2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2021</a:t>
              </a:r>
            </a:p>
          </p:txBody>
        </p:sp>
        <p:sp>
          <p:nvSpPr>
            <p:cNvPr id="244" name="OTLSHAPE_TB_00000000000000000000000000000000_TimescaleInterval5">
              <a:extLst>
                <a:ext uri="{FF2B5EF4-FFF2-40B4-BE49-F238E27FC236}">
                  <a16:creationId xmlns:a16="http://schemas.microsoft.com/office/drawing/2014/main" id="{4889BAF8-2B9B-3AE6-8451-3FC06FCDA3AA}"/>
                </a:ext>
              </a:extLst>
            </p:cNvPr>
            <p:cNvSpPr txBox="1"/>
            <p:nvPr>
              <p:custDataLst>
                <p:tags r:id="rId13"/>
              </p:custDataLst>
            </p:nvPr>
          </p:nvSpPr>
          <p:spPr>
            <a:xfrm>
              <a:off x="5130070" y="3145473"/>
              <a:ext cx="314189" cy="18605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-2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2022</a:t>
              </a:r>
            </a:p>
          </p:txBody>
        </p:sp>
        <p:sp>
          <p:nvSpPr>
            <p:cNvPr id="245" name="OTLSHAPE_TB_00000000000000000000000000000000_TimescaleInterval6">
              <a:extLst>
                <a:ext uri="{FF2B5EF4-FFF2-40B4-BE49-F238E27FC236}">
                  <a16:creationId xmlns:a16="http://schemas.microsoft.com/office/drawing/2014/main" id="{60DF5CC3-E49C-0114-EACE-0E222998D1F6}"/>
                </a:ext>
              </a:extLst>
            </p:cNvPr>
            <p:cNvSpPr txBox="1"/>
            <p:nvPr>
              <p:custDataLst>
                <p:tags r:id="rId14"/>
              </p:custDataLst>
            </p:nvPr>
          </p:nvSpPr>
          <p:spPr>
            <a:xfrm>
              <a:off x="6146800" y="3145473"/>
              <a:ext cx="314189" cy="18605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-2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2023</a:t>
              </a:r>
            </a:p>
          </p:txBody>
        </p:sp>
        <p:sp>
          <p:nvSpPr>
            <p:cNvPr id="246" name="OTLSHAPE_TB_00000000000000000000000000000000_TimescaleInterval7">
              <a:extLst>
                <a:ext uri="{FF2B5EF4-FFF2-40B4-BE49-F238E27FC236}">
                  <a16:creationId xmlns:a16="http://schemas.microsoft.com/office/drawing/2014/main" id="{6AD71FA1-C551-EEFD-2894-B171BE886A6B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7163530" y="3145473"/>
              <a:ext cx="314189" cy="18605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-2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2024</a:t>
              </a:r>
            </a:p>
          </p:txBody>
        </p:sp>
        <p:sp>
          <p:nvSpPr>
            <p:cNvPr id="247" name="OTLSHAPE_TB_00000000000000000000000000000000_TimescaleInterval8">
              <a:extLst>
                <a:ext uri="{FF2B5EF4-FFF2-40B4-BE49-F238E27FC236}">
                  <a16:creationId xmlns:a16="http://schemas.microsoft.com/office/drawing/2014/main" id="{179FB914-878E-383E-DBBA-0837055D5E73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8183045" y="3145473"/>
              <a:ext cx="314189" cy="18605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-2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2025</a:t>
              </a:r>
            </a:p>
          </p:txBody>
        </p:sp>
        <p:sp>
          <p:nvSpPr>
            <p:cNvPr id="248" name="OTLSHAPE_TB_00000000000000000000000000000000_TimescaleInterval9">
              <a:extLst>
                <a:ext uri="{FF2B5EF4-FFF2-40B4-BE49-F238E27FC236}">
                  <a16:creationId xmlns:a16="http://schemas.microsoft.com/office/drawing/2014/main" id="{C4000FAA-B88F-82F1-87CB-2013601D24F2}"/>
                </a:ext>
              </a:extLst>
            </p:cNvPr>
            <p:cNvSpPr txBox="1"/>
            <p:nvPr>
              <p:custDataLst>
                <p:tags r:id="rId17"/>
              </p:custDataLst>
            </p:nvPr>
          </p:nvSpPr>
          <p:spPr>
            <a:xfrm>
              <a:off x="9199775" y="3145473"/>
              <a:ext cx="314189" cy="18605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-2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2026</a:t>
              </a:r>
            </a:p>
          </p:txBody>
        </p:sp>
        <p:sp>
          <p:nvSpPr>
            <p:cNvPr id="249" name="OTLSHAPE_TB_00000000000000000000000000000000_TimescaleInterval10">
              <a:extLst>
                <a:ext uri="{FF2B5EF4-FFF2-40B4-BE49-F238E27FC236}">
                  <a16:creationId xmlns:a16="http://schemas.microsoft.com/office/drawing/2014/main" id="{3B625292-37D1-57EC-E3B3-577A5CB508EC}"/>
                </a:ext>
              </a:extLst>
            </p:cNvPr>
            <p:cNvSpPr txBox="1"/>
            <p:nvPr>
              <p:custDataLst>
                <p:tags r:id="rId18"/>
              </p:custDataLst>
            </p:nvPr>
          </p:nvSpPr>
          <p:spPr>
            <a:xfrm>
              <a:off x="10216505" y="3145473"/>
              <a:ext cx="314189" cy="18605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-2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2027</a:t>
              </a:r>
            </a:p>
          </p:txBody>
        </p:sp>
        <p:cxnSp>
          <p:nvCxnSpPr>
            <p:cNvPr id="250" name="OTLSHAPE_TB_00000000000000000000000000000000_Separator1">
              <a:extLst>
                <a:ext uri="{FF2B5EF4-FFF2-40B4-BE49-F238E27FC236}">
                  <a16:creationId xmlns:a16="http://schemas.microsoft.com/office/drawing/2014/main" id="{AE3DF9C9-352E-CB45-54E6-6A028F7F14E1}"/>
                </a:ext>
              </a:extLst>
            </p:cNvPr>
            <p:cNvCxnSpPr/>
            <p:nvPr>
              <p:custDataLst>
                <p:tags r:id="rId19"/>
              </p:custDataLst>
            </p:nvPr>
          </p:nvCxnSpPr>
          <p:spPr>
            <a:xfrm>
              <a:off x="2026295" y="30861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alpha val="29804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1" name="OTLSHAPE_TB_00000000000000000000000000000000_Separator2">
              <a:extLst>
                <a:ext uri="{FF2B5EF4-FFF2-40B4-BE49-F238E27FC236}">
                  <a16:creationId xmlns:a16="http://schemas.microsoft.com/office/drawing/2014/main" id="{75DAFB4C-DB43-DFAA-F3D8-8154DA3D2F0F}"/>
                </a:ext>
              </a:extLst>
            </p:cNvPr>
            <p:cNvCxnSpPr/>
            <p:nvPr>
              <p:custDataLst>
                <p:tags r:id="rId20"/>
              </p:custDataLst>
            </p:nvPr>
          </p:nvCxnSpPr>
          <p:spPr>
            <a:xfrm>
              <a:off x="3043025" y="30861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alpha val="29804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2" name="OTLSHAPE_TB_00000000000000000000000000000000_Separator3">
              <a:extLst>
                <a:ext uri="{FF2B5EF4-FFF2-40B4-BE49-F238E27FC236}">
                  <a16:creationId xmlns:a16="http://schemas.microsoft.com/office/drawing/2014/main" id="{A51964AD-30DB-A834-1BC9-FFF0CD121CC8}"/>
                </a:ext>
              </a:extLst>
            </p:cNvPr>
            <p:cNvCxnSpPr/>
            <p:nvPr>
              <p:custDataLst>
                <p:tags r:id="rId21"/>
              </p:custDataLst>
            </p:nvPr>
          </p:nvCxnSpPr>
          <p:spPr>
            <a:xfrm>
              <a:off x="4062540" y="30861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alpha val="29804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3" name="OTLSHAPE_TB_00000000000000000000000000000000_Separator4">
              <a:extLst>
                <a:ext uri="{FF2B5EF4-FFF2-40B4-BE49-F238E27FC236}">
                  <a16:creationId xmlns:a16="http://schemas.microsoft.com/office/drawing/2014/main" id="{CD8497AA-3D75-C824-CF8C-EE97F836D3AD}"/>
                </a:ext>
              </a:extLst>
            </p:cNvPr>
            <p:cNvCxnSpPr/>
            <p:nvPr>
              <p:custDataLst>
                <p:tags r:id="rId22"/>
              </p:custDataLst>
            </p:nvPr>
          </p:nvCxnSpPr>
          <p:spPr>
            <a:xfrm>
              <a:off x="5079270" y="30861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alpha val="29804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4" name="OTLSHAPE_TB_00000000000000000000000000000000_Separator5">
              <a:extLst>
                <a:ext uri="{FF2B5EF4-FFF2-40B4-BE49-F238E27FC236}">
                  <a16:creationId xmlns:a16="http://schemas.microsoft.com/office/drawing/2014/main" id="{7BD068CF-1DC8-EB32-48E9-75C2D6764870}"/>
                </a:ext>
              </a:extLst>
            </p:cNvPr>
            <p:cNvCxnSpPr/>
            <p:nvPr>
              <p:custDataLst>
                <p:tags r:id="rId23"/>
              </p:custDataLst>
            </p:nvPr>
          </p:nvCxnSpPr>
          <p:spPr>
            <a:xfrm>
              <a:off x="6096000" y="30861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alpha val="29804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5" name="OTLSHAPE_TB_00000000000000000000000000000000_Separator6">
              <a:extLst>
                <a:ext uri="{FF2B5EF4-FFF2-40B4-BE49-F238E27FC236}">
                  <a16:creationId xmlns:a16="http://schemas.microsoft.com/office/drawing/2014/main" id="{AB607844-3FDD-61BA-E8BC-CE69E5BA1B5B}"/>
                </a:ext>
              </a:extLst>
            </p:cNvPr>
            <p:cNvCxnSpPr/>
            <p:nvPr>
              <p:custDataLst>
                <p:tags r:id="rId24"/>
              </p:custDataLst>
            </p:nvPr>
          </p:nvCxnSpPr>
          <p:spPr>
            <a:xfrm>
              <a:off x="7112730" y="30861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alpha val="29804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6" name="OTLSHAPE_TB_00000000000000000000000000000000_Separator7">
              <a:extLst>
                <a:ext uri="{FF2B5EF4-FFF2-40B4-BE49-F238E27FC236}">
                  <a16:creationId xmlns:a16="http://schemas.microsoft.com/office/drawing/2014/main" id="{9AAAAA60-3FD7-C834-71DB-996068DA3C8A}"/>
                </a:ext>
              </a:extLst>
            </p:cNvPr>
            <p:cNvCxnSpPr/>
            <p:nvPr>
              <p:custDataLst>
                <p:tags r:id="rId25"/>
              </p:custDataLst>
            </p:nvPr>
          </p:nvCxnSpPr>
          <p:spPr>
            <a:xfrm>
              <a:off x="8132245" y="30861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alpha val="29804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7" name="OTLSHAPE_TB_00000000000000000000000000000000_Separator8">
              <a:extLst>
                <a:ext uri="{FF2B5EF4-FFF2-40B4-BE49-F238E27FC236}">
                  <a16:creationId xmlns:a16="http://schemas.microsoft.com/office/drawing/2014/main" id="{264F423B-1944-212F-E17B-41A43271FDCD}"/>
                </a:ext>
              </a:extLst>
            </p:cNvPr>
            <p:cNvCxnSpPr/>
            <p:nvPr>
              <p:custDataLst>
                <p:tags r:id="rId26"/>
              </p:custDataLst>
            </p:nvPr>
          </p:nvCxnSpPr>
          <p:spPr>
            <a:xfrm>
              <a:off x="9148975" y="30861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alpha val="29804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8" name="OTLSHAPE_TB_00000000000000000000000000000000_Separator9">
              <a:extLst>
                <a:ext uri="{FF2B5EF4-FFF2-40B4-BE49-F238E27FC236}">
                  <a16:creationId xmlns:a16="http://schemas.microsoft.com/office/drawing/2014/main" id="{F1E4ADFD-2A16-41F9-2045-837DA69E9757}"/>
                </a:ext>
              </a:extLst>
            </p:cNvPr>
            <p:cNvCxnSpPr/>
            <p:nvPr>
              <p:custDataLst>
                <p:tags r:id="rId27"/>
              </p:custDataLst>
            </p:nvPr>
          </p:nvCxnSpPr>
          <p:spPr>
            <a:xfrm>
              <a:off x="10165705" y="30861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alpha val="29804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59" name="OTLSHAPE_M_ea09ca3ffbdd4e6e9ec92646a87e78b7_Shape">
              <a:extLst>
                <a:ext uri="{FF2B5EF4-FFF2-40B4-BE49-F238E27FC236}">
                  <a16:creationId xmlns:a16="http://schemas.microsoft.com/office/drawing/2014/main" id="{98821C5B-4EC0-5A0F-CCBD-FE47E07767DC}"/>
                </a:ext>
              </a:extLst>
            </p:cNvPr>
            <p:cNvSpPr/>
            <p:nvPr>
              <p:custDataLst>
                <p:tags r:id="rId28"/>
              </p:custDataLst>
            </p:nvPr>
          </p:nvSpPr>
          <p:spPr>
            <a:xfrm flipV="1">
              <a:off x="1484905" y="2933700"/>
              <a:ext cx="152400" cy="177800"/>
            </a:xfrm>
            <a:prstGeom prst="triangle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0" name="OTLSHAPE_M_05446f00cf5f49f28f4898e8b855b952_Shape">
              <a:extLst>
                <a:ext uri="{FF2B5EF4-FFF2-40B4-BE49-F238E27FC236}">
                  <a16:creationId xmlns:a16="http://schemas.microsoft.com/office/drawing/2014/main" id="{37304509-CFEA-E8CB-A076-D20A28826545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 flipV="1">
              <a:off x="4682729" y="2933700"/>
              <a:ext cx="152400" cy="177800"/>
            </a:xfrm>
            <a:prstGeom prst="triangle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1" name="OTLSHAPE_M_4488834928054a71be2ad0053993433f_Shape">
              <a:extLst>
                <a:ext uri="{FF2B5EF4-FFF2-40B4-BE49-F238E27FC236}">
                  <a16:creationId xmlns:a16="http://schemas.microsoft.com/office/drawing/2014/main" id="{B6001899-7515-0797-B161-AB9D5FC3E5FC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 flipV="1">
              <a:off x="8209249" y="2933700"/>
              <a:ext cx="152400" cy="177800"/>
            </a:xfrm>
            <a:prstGeom prst="triangle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2" name="OTLSHAPE_M_e8a260e60b96437db8d982ea742c98cc_Shape">
              <a:extLst>
                <a:ext uri="{FF2B5EF4-FFF2-40B4-BE49-F238E27FC236}">
                  <a16:creationId xmlns:a16="http://schemas.microsoft.com/office/drawing/2014/main" id="{38C82C5A-EC44-3A60-8EED-5E35AE089337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 flipV="1">
              <a:off x="2621413" y="2933700"/>
              <a:ext cx="152400" cy="177800"/>
            </a:xfrm>
            <a:prstGeom prst="triangle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3" name="OTLSHAPE_M_24b95ee42f7f42d6aacabdbb7acc9d1b_Shape">
              <a:extLst>
                <a:ext uri="{FF2B5EF4-FFF2-40B4-BE49-F238E27FC236}">
                  <a16:creationId xmlns:a16="http://schemas.microsoft.com/office/drawing/2014/main" id="{73BEFDEE-3A61-6A60-C061-C1DAD41DCE22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 flipV="1">
              <a:off x="5348478" y="2933700"/>
              <a:ext cx="152400" cy="177800"/>
            </a:xfrm>
            <a:prstGeom prst="triangle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4" name="OTLSHAPE_M_847a031644e842f89f6abd19fd1c22fe_Shape">
              <a:extLst>
                <a:ext uri="{FF2B5EF4-FFF2-40B4-BE49-F238E27FC236}">
                  <a16:creationId xmlns:a16="http://schemas.microsoft.com/office/drawing/2014/main" id="{B46C610F-3E72-AD6D-E2DB-1D1B92E7CE03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 flipV="1">
              <a:off x="6245428" y="2933700"/>
              <a:ext cx="152400" cy="177800"/>
            </a:xfrm>
            <a:prstGeom prst="triangle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5" name="OTLSHAPE_M_c6f9b8492f124b57b303594d7957bb61_Shape">
              <a:extLst>
                <a:ext uri="{FF2B5EF4-FFF2-40B4-BE49-F238E27FC236}">
                  <a16:creationId xmlns:a16="http://schemas.microsoft.com/office/drawing/2014/main" id="{2992CA85-D555-AD2A-9D38-02985AD1BA03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5426473" y="3365500"/>
              <a:ext cx="152400" cy="177800"/>
            </a:xfrm>
            <a:prstGeom prst="triangl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6" name="OTLSHAPE_M_ece701f1b0b14f32b75ed5844c5410b8_Shape">
              <a:extLst>
                <a:ext uri="{FF2B5EF4-FFF2-40B4-BE49-F238E27FC236}">
                  <a16:creationId xmlns:a16="http://schemas.microsoft.com/office/drawing/2014/main" id="{AED78C63-17EF-86D0-6939-9B394D28A7E0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6326210" y="3365500"/>
              <a:ext cx="152400" cy="177800"/>
            </a:xfrm>
            <a:prstGeom prst="triangl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7" name="OTLSHAPE_M_6bb6e410f3a640799d00afe89e4325b2_Shape">
              <a:extLst>
                <a:ext uri="{FF2B5EF4-FFF2-40B4-BE49-F238E27FC236}">
                  <a16:creationId xmlns:a16="http://schemas.microsoft.com/office/drawing/2014/main" id="{4DBFE79C-2245-C14A-DCFE-41844B6435AD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4905573" y="3365500"/>
              <a:ext cx="152400" cy="177800"/>
            </a:xfrm>
            <a:prstGeom prst="triangl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8" name="OTLSHAPE_M_c017c7f949aa461f9a7d5427c82d3b4e_Shape">
              <a:extLst>
                <a:ext uri="{FF2B5EF4-FFF2-40B4-BE49-F238E27FC236}">
                  <a16:creationId xmlns:a16="http://schemas.microsoft.com/office/drawing/2014/main" id="{A4F5CA32-6E7B-4D78-08A1-F4CCF53F9465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1663180" y="3365500"/>
              <a:ext cx="152400" cy="177800"/>
            </a:xfrm>
            <a:prstGeom prst="triangl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9" name="OTLSHAPE_M_9a8ed47e8cfa467385929e10923e2d98_Shape">
              <a:extLst>
                <a:ext uri="{FF2B5EF4-FFF2-40B4-BE49-F238E27FC236}">
                  <a16:creationId xmlns:a16="http://schemas.microsoft.com/office/drawing/2014/main" id="{FFEEC6C4-B8AD-5943-4B77-77631B925218}"/>
                </a:ext>
              </a:extLst>
            </p:cNvPr>
            <p:cNvSpPr/>
            <p:nvPr>
              <p:custDataLst>
                <p:tags r:id="rId38"/>
              </p:custDataLst>
            </p:nvPr>
          </p:nvSpPr>
          <p:spPr>
            <a:xfrm flipV="1">
              <a:off x="9125699" y="2933700"/>
              <a:ext cx="152400" cy="177800"/>
            </a:xfrm>
            <a:prstGeom prst="triangle">
              <a:avLst/>
            </a:prstGeom>
            <a:solidFill>
              <a:srgbClr val="EA161E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0" name="OTLSHAPE_M_551e84b972e2452abb4209f1c3901ae7_Shape">
              <a:extLst>
                <a:ext uri="{FF2B5EF4-FFF2-40B4-BE49-F238E27FC236}">
                  <a16:creationId xmlns:a16="http://schemas.microsoft.com/office/drawing/2014/main" id="{0F08E99C-9CDD-F2E6-07ED-4434626CB207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 rot="16200000">
              <a:off x="11214183" y="2599478"/>
              <a:ext cx="165100" cy="165100"/>
            </a:xfrm>
            <a:prstGeom prst="flowChartMerge">
              <a:avLst/>
            </a:prstGeom>
            <a:solidFill>
              <a:srgbClr val="EA161E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1" name="OTLSHAPE_M_9a142bd909584839b3aa0c16f12b6abf_Shape">
              <a:extLst>
                <a:ext uri="{FF2B5EF4-FFF2-40B4-BE49-F238E27FC236}">
                  <a16:creationId xmlns:a16="http://schemas.microsoft.com/office/drawing/2014/main" id="{C6E6B203-38D0-BCA2-441C-FC1CBA03B916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8331814" y="3365500"/>
              <a:ext cx="152400" cy="177800"/>
            </a:xfrm>
            <a:prstGeom prst="triangl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2" name="OTLSHAPE_M_ff3bf70f7f9c48af80353c8081bf0df8_Shape">
              <a:extLst>
                <a:ext uri="{FF2B5EF4-FFF2-40B4-BE49-F238E27FC236}">
                  <a16:creationId xmlns:a16="http://schemas.microsoft.com/office/drawing/2014/main" id="{38B55518-3A8C-F3F1-E909-BE462862C1FF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8434880" y="3365500"/>
              <a:ext cx="152400" cy="177800"/>
            </a:xfrm>
            <a:prstGeom prst="triangl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3" name="OTLSHAPE_M_ea09ca3ffbdd4e6e9ec92646a87e78b7_Title">
              <a:extLst>
                <a:ext uri="{FF2B5EF4-FFF2-40B4-BE49-F238E27FC236}">
                  <a16:creationId xmlns:a16="http://schemas.microsoft.com/office/drawing/2014/main" id="{0F8A11B6-37AA-DF66-4C69-2D7B4FF88740}"/>
                </a:ext>
              </a:extLst>
            </p:cNvPr>
            <p:cNvSpPr txBox="1"/>
            <p:nvPr>
              <p:custDataLst>
                <p:tags r:id="rId42"/>
              </p:custDataLst>
            </p:nvPr>
          </p:nvSpPr>
          <p:spPr>
            <a:xfrm>
              <a:off x="1414017" y="2557357"/>
              <a:ext cx="3048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0" cap="none" spc="-16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SRR1</a:t>
              </a:r>
              <a:endParaRPr kumimoji="0" lang="en-GB" sz="1100" b="1" i="0" u="none" strike="noStrike" kern="0" cap="none" spc="-1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274" name="OTLSHAPE_M_ea09ca3ffbdd4e6e9ec92646a87e78b7_Date">
              <a:extLst>
                <a:ext uri="{FF2B5EF4-FFF2-40B4-BE49-F238E27FC236}">
                  <a16:creationId xmlns:a16="http://schemas.microsoft.com/office/drawing/2014/main" id="{156976C4-5B7E-9C22-D878-D97193BF6C9E}"/>
                </a:ext>
              </a:extLst>
            </p:cNvPr>
            <p:cNvSpPr txBox="1"/>
            <p:nvPr>
              <p:custDataLst>
                <p:tags r:id="rId43"/>
              </p:custDataLst>
            </p:nvPr>
          </p:nvSpPr>
          <p:spPr>
            <a:xfrm>
              <a:off x="1255204" y="2753275"/>
              <a:ext cx="6223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-6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17 Jul, 2018</a:t>
              </a:r>
            </a:p>
          </p:txBody>
        </p:sp>
        <p:sp>
          <p:nvSpPr>
            <p:cNvPr id="275" name="OTLSHAPE_M_05446f00cf5f49f28f4898e8b855b952_Title">
              <a:extLst>
                <a:ext uri="{FF2B5EF4-FFF2-40B4-BE49-F238E27FC236}">
                  <a16:creationId xmlns:a16="http://schemas.microsoft.com/office/drawing/2014/main" id="{178B728F-EF94-CCF7-47C6-5611867608DD}"/>
                </a:ext>
              </a:extLst>
            </p:cNvPr>
            <p:cNvSpPr txBox="1"/>
            <p:nvPr>
              <p:custDataLst>
                <p:tags r:id="rId44"/>
              </p:custDataLst>
            </p:nvPr>
          </p:nvSpPr>
          <p:spPr>
            <a:xfrm>
              <a:off x="4569508" y="2557357"/>
              <a:ext cx="3810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0" cap="none" spc="-12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SRR2A</a:t>
              </a:r>
              <a:endParaRPr kumimoji="0" lang="en-GB" sz="1100" b="1" i="0" u="none" strike="noStrike" kern="0" cap="none" spc="-12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276" name="OTLSHAPE_M_05446f00cf5f49f28f4898e8b855b952_Date">
              <a:extLst>
                <a:ext uri="{FF2B5EF4-FFF2-40B4-BE49-F238E27FC236}">
                  <a16:creationId xmlns:a16="http://schemas.microsoft.com/office/drawing/2014/main" id="{D61588BA-F911-88E6-2A90-DAC3E41282D5}"/>
                </a:ext>
              </a:extLst>
            </p:cNvPr>
            <p:cNvSpPr txBox="1"/>
            <p:nvPr>
              <p:custDataLst>
                <p:tags r:id="rId45"/>
              </p:custDataLst>
            </p:nvPr>
          </p:nvSpPr>
          <p:spPr>
            <a:xfrm>
              <a:off x="4459272" y="2753275"/>
              <a:ext cx="6096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-6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7 Sep, 2021</a:t>
              </a:r>
            </a:p>
          </p:txBody>
        </p:sp>
        <p:sp>
          <p:nvSpPr>
            <p:cNvPr id="277" name="OTLSHAPE_M_24b95ee42f7f42d6aacabdbb7acc9d1b_Title">
              <a:extLst>
                <a:ext uri="{FF2B5EF4-FFF2-40B4-BE49-F238E27FC236}">
                  <a16:creationId xmlns:a16="http://schemas.microsoft.com/office/drawing/2014/main" id="{A6AE8830-AFE3-EE89-7574-090FBA1A4F72}"/>
                </a:ext>
              </a:extLst>
            </p:cNvPr>
            <p:cNvSpPr txBox="1"/>
            <p:nvPr>
              <p:custDataLst>
                <p:tags r:id="rId46"/>
              </p:custDataLst>
            </p:nvPr>
          </p:nvSpPr>
          <p:spPr>
            <a:xfrm>
              <a:off x="5238432" y="2557357"/>
              <a:ext cx="3810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0" cap="none" spc="-12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SRR2B</a:t>
              </a:r>
              <a:endParaRPr kumimoji="0" lang="en-GB" sz="1100" b="1" i="0" u="none" strike="noStrike" kern="0" cap="none" spc="-12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278" name="OTLSHAPE_M_24b95ee42f7f42d6aacabdbb7acc9d1b_Date">
              <a:extLst>
                <a:ext uri="{FF2B5EF4-FFF2-40B4-BE49-F238E27FC236}">
                  <a16:creationId xmlns:a16="http://schemas.microsoft.com/office/drawing/2014/main" id="{BA7632FF-D48D-422A-79A4-66543AD9961B}"/>
                </a:ext>
              </a:extLst>
            </p:cNvPr>
            <p:cNvSpPr txBox="1"/>
            <p:nvPr>
              <p:custDataLst>
                <p:tags r:id="rId47"/>
              </p:custDataLst>
            </p:nvPr>
          </p:nvSpPr>
          <p:spPr>
            <a:xfrm>
              <a:off x="5111411" y="2753275"/>
              <a:ext cx="6350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-12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4 May, 2022</a:t>
              </a:r>
            </a:p>
          </p:txBody>
        </p:sp>
        <p:sp>
          <p:nvSpPr>
            <p:cNvPr id="279" name="OTLSHAPE_M_847a031644e842f89f6abd19fd1c22fe_Title">
              <a:extLst>
                <a:ext uri="{FF2B5EF4-FFF2-40B4-BE49-F238E27FC236}">
                  <a16:creationId xmlns:a16="http://schemas.microsoft.com/office/drawing/2014/main" id="{342BF396-2073-2127-976C-A7B4A5766340}"/>
                </a:ext>
              </a:extLst>
            </p:cNvPr>
            <p:cNvSpPr txBox="1"/>
            <p:nvPr>
              <p:custDataLst>
                <p:tags r:id="rId48"/>
              </p:custDataLst>
            </p:nvPr>
          </p:nvSpPr>
          <p:spPr>
            <a:xfrm>
              <a:off x="6158751" y="2557357"/>
              <a:ext cx="3302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0" cap="none" spc="-14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SRR3 </a:t>
              </a:r>
              <a:endParaRPr kumimoji="0" lang="en-GB" sz="1100" b="1" i="0" u="none" strike="noStrike" kern="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280" name="OTLSHAPE_M_847a031644e842f89f6abd19fd1c22fe_Date">
              <a:extLst>
                <a:ext uri="{FF2B5EF4-FFF2-40B4-BE49-F238E27FC236}">
                  <a16:creationId xmlns:a16="http://schemas.microsoft.com/office/drawing/2014/main" id="{036E5074-1DE1-C8FF-AA34-791FBFC96E59}"/>
                </a:ext>
              </a:extLst>
            </p:cNvPr>
            <p:cNvSpPr txBox="1"/>
            <p:nvPr>
              <p:custDataLst>
                <p:tags r:id="rId49"/>
              </p:custDataLst>
            </p:nvPr>
          </p:nvSpPr>
          <p:spPr>
            <a:xfrm>
              <a:off x="5982517" y="2753275"/>
              <a:ext cx="6858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-12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22 Mar, 2023</a:t>
              </a:r>
            </a:p>
          </p:txBody>
        </p:sp>
        <p:sp>
          <p:nvSpPr>
            <p:cNvPr id="281" name="OTLSHAPE_M_4488834928054a71be2ad0053993433f_Title">
              <a:extLst>
                <a:ext uri="{FF2B5EF4-FFF2-40B4-BE49-F238E27FC236}">
                  <a16:creationId xmlns:a16="http://schemas.microsoft.com/office/drawing/2014/main" id="{B1709C4C-1237-9635-5161-B45896E830F4}"/>
                </a:ext>
              </a:extLst>
            </p:cNvPr>
            <p:cNvSpPr txBox="1"/>
            <p:nvPr>
              <p:custDataLst>
                <p:tags r:id="rId50"/>
              </p:custDataLst>
            </p:nvPr>
          </p:nvSpPr>
          <p:spPr>
            <a:xfrm>
              <a:off x="8138362" y="2557357"/>
              <a:ext cx="3048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0" cap="none" spc="-16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SRR4</a:t>
              </a:r>
              <a:endParaRPr kumimoji="0" lang="en-GB" sz="1100" b="1" i="0" u="none" strike="noStrike" kern="0" cap="none" spc="-1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282" name="OTLSHAPE_M_4488834928054a71be2ad0053993433f_Date">
              <a:extLst>
                <a:ext uri="{FF2B5EF4-FFF2-40B4-BE49-F238E27FC236}">
                  <a16:creationId xmlns:a16="http://schemas.microsoft.com/office/drawing/2014/main" id="{7AC5B127-7164-8415-6590-D8A131BBE345}"/>
                </a:ext>
              </a:extLst>
            </p:cNvPr>
            <p:cNvSpPr txBox="1"/>
            <p:nvPr>
              <p:custDataLst>
                <p:tags r:id="rId51"/>
              </p:custDataLst>
            </p:nvPr>
          </p:nvSpPr>
          <p:spPr>
            <a:xfrm>
              <a:off x="7954529" y="2753275"/>
              <a:ext cx="6731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-6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24 Feb, 2025</a:t>
              </a:r>
            </a:p>
          </p:txBody>
        </p:sp>
        <p:sp>
          <p:nvSpPr>
            <p:cNvPr id="283" name="OTLSHAPE_M_e8a260e60b96437db8d982ea742c98cc_Title">
              <a:extLst>
                <a:ext uri="{FF2B5EF4-FFF2-40B4-BE49-F238E27FC236}">
                  <a16:creationId xmlns:a16="http://schemas.microsoft.com/office/drawing/2014/main" id="{533A2FF8-9891-4F25-1B06-804A2B19FB22}"/>
                </a:ext>
              </a:extLst>
            </p:cNvPr>
            <p:cNvSpPr txBox="1"/>
            <p:nvPr>
              <p:custDataLst>
                <p:tags r:id="rId52"/>
              </p:custDataLst>
            </p:nvPr>
          </p:nvSpPr>
          <p:spPr>
            <a:xfrm>
              <a:off x="2467468" y="2557357"/>
              <a:ext cx="4826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0" cap="none" spc="-12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SRR TS2</a:t>
              </a:r>
            </a:p>
          </p:txBody>
        </p:sp>
        <p:sp>
          <p:nvSpPr>
            <p:cNvPr id="284" name="OTLSHAPE_M_e8a260e60b96437db8d982ea742c98cc_Date">
              <a:extLst>
                <a:ext uri="{FF2B5EF4-FFF2-40B4-BE49-F238E27FC236}">
                  <a16:creationId xmlns:a16="http://schemas.microsoft.com/office/drawing/2014/main" id="{8D1A120B-8F2A-BDEF-4AF3-DDAA6F47ADD4}"/>
                </a:ext>
              </a:extLst>
            </p:cNvPr>
            <p:cNvSpPr txBox="1"/>
            <p:nvPr>
              <p:custDataLst>
                <p:tags r:id="rId53"/>
              </p:custDataLst>
            </p:nvPr>
          </p:nvSpPr>
          <p:spPr>
            <a:xfrm>
              <a:off x="2359180" y="2753275"/>
              <a:ext cx="6858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-4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29 Aug, 2019</a:t>
              </a:r>
              <a:endParaRPr kumimoji="0" lang="en-GB" sz="1000" b="0" i="0" u="none" strike="noStrike" kern="0" cap="none" spc="-4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285" name="OTLSHAPE_M_c6f9b8492f124b57b303594d7957bb61_Title">
              <a:extLst>
                <a:ext uri="{FF2B5EF4-FFF2-40B4-BE49-F238E27FC236}">
                  <a16:creationId xmlns:a16="http://schemas.microsoft.com/office/drawing/2014/main" id="{54FAF875-52D5-F37F-8A35-A6AFFDD6837E}"/>
                </a:ext>
              </a:extLst>
            </p:cNvPr>
            <p:cNvSpPr txBox="1"/>
            <p:nvPr>
              <p:custDataLst>
                <p:tags r:id="rId54"/>
              </p:custDataLst>
            </p:nvPr>
          </p:nvSpPr>
          <p:spPr>
            <a:xfrm>
              <a:off x="5038446" y="4214368"/>
              <a:ext cx="9398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-6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First DTL1 Beam</a:t>
              </a:r>
              <a:endParaRPr kumimoji="0" lang="en-US" sz="1100" b="1" i="0" u="none" strike="noStrike" kern="0" cap="none" spc="-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286" name="OTLSHAPE_M_c6f9b8492f124b57b303594d7957bb61_Date">
              <a:extLst>
                <a:ext uri="{FF2B5EF4-FFF2-40B4-BE49-F238E27FC236}">
                  <a16:creationId xmlns:a16="http://schemas.microsoft.com/office/drawing/2014/main" id="{DCAD3C28-BA05-5246-8308-073F492F492A}"/>
                </a:ext>
              </a:extLst>
            </p:cNvPr>
            <p:cNvSpPr txBox="1"/>
            <p:nvPr>
              <p:custDataLst>
                <p:tags r:id="rId55"/>
              </p:custDataLst>
            </p:nvPr>
          </p:nvSpPr>
          <p:spPr>
            <a:xfrm>
              <a:off x="5210172" y="4033943"/>
              <a:ext cx="5969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-6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1 Jun, 2022</a:t>
              </a:r>
            </a:p>
          </p:txBody>
        </p:sp>
        <p:sp>
          <p:nvSpPr>
            <p:cNvPr id="287" name="OTLSHAPE_M_ece701f1b0b14f32b75ed5844c5410b8_Title">
              <a:extLst>
                <a:ext uri="{FF2B5EF4-FFF2-40B4-BE49-F238E27FC236}">
                  <a16:creationId xmlns:a16="http://schemas.microsoft.com/office/drawing/2014/main" id="{D5CEEF4C-6896-DB9F-B241-58D29559EE44}"/>
                </a:ext>
              </a:extLst>
            </p:cNvPr>
            <p:cNvSpPr txBox="1"/>
            <p:nvPr>
              <p:custDataLst>
                <p:tags r:id="rId56"/>
              </p:custDataLst>
            </p:nvPr>
          </p:nvSpPr>
          <p:spPr>
            <a:xfrm>
              <a:off x="5938183" y="3749125"/>
              <a:ext cx="9398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-6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First DTL4 Beam</a:t>
              </a:r>
            </a:p>
          </p:txBody>
        </p:sp>
        <p:sp>
          <p:nvSpPr>
            <p:cNvPr id="288" name="OTLSHAPE_M_ece701f1b0b14f32b75ed5844c5410b8_Date">
              <a:extLst>
                <a:ext uri="{FF2B5EF4-FFF2-40B4-BE49-F238E27FC236}">
                  <a16:creationId xmlns:a16="http://schemas.microsoft.com/office/drawing/2014/main" id="{5FD0BE1E-0D9C-8D31-7ED8-1346A35C1566}"/>
                </a:ext>
              </a:extLst>
            </p:cNvPr>
            <p:cNvSpPr txBox="1"/>
            <p:nvPr>
              <p:custDataLst>
                <p:tags r:id="rId57"/>
              </p:custDataLst>
            </p:nvPr>
          </p:nvSpPr>
          <p:spPr>
            <a:xfrm>
              <a:off x="6077904" y="3568700"/>
              <a:ext cx="6604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-12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 Apr, 2023</a:t>
              </a:r>
            </a:p>
          </p:txBody>
        </p:sp>
        <p:sp>
          <p:nvSpPr>
            <p:cNvPr id="289" name="OTLSHAPE_M_6bb6e410f3a640799d00afe89e4325b2_Title">
              <a:extLst>
                <a:ext uri="{FF2B5EF4-FFF2-40B4-BE49-F238E27FC236}">
                  <a16:creationId xmlns:a16="http://schemas.microsoft.com/office/drawing/2014/main" id="{DC13B425-DCEE-134D-1E19-FFCED9AD65FD}"/>
                </a:ext>
              </a:extLst>
            </p:cNvPr>
            <p:cNvSpPr txBox="1"/>
            <p:nvPr>
              <p:custDataLst>
                <p:tags r:id="rId58"/>
              </p:custDataLst>
            </p:nvPr>
          </p:nvSpPr>
          <p:spPr>
            <a:xfrm>
              <a:off x="4541317" y="3749125"/>
              <a:ext cx="8890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-6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First RFQ Beam</a:t>
              </a:r>
              <a:endParaRPr kumimoji="0" lang="en-US" sz="1100" b="1" i="0" u="none" strike="noStrike" kern="0" cap="none" spc="-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290" name="OTLSHAPE_M_6bb6e410f3a640799d00afe89e4325b2_Date">
              <a:extLst>
                <a:ext uri="{FF2B5EF4-FFF2-40B4-BE49-F238E27FC236}">
                  <a16:creationId xmlns:a16="http://schemas.microsoft.com/office/drawing/2014/main" id="{378D6C8B-CEA0-3032-C237-53EF7A882CF1}"/>
                </a:ext>
              </a:extLst>
            </p:cNvPr>
            <p:cNvSpPr txBox="1"/>
            <p:nvPr>
              <p:custDataLst>
                <p:tags r:id="rId59"/>
              </p:custDataLst>
            </p:nvPr>
          </p:nvSpPr>
          <p:spPr>
            <a:xfrm>
              <a:off x="4646092" y="3568700"/>
              <a:ext cx="6731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-12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26 Nov, 2021</a:t>
              </a:r>
            </a:p>
          </p:txBody>
        </p:sp>
        <p:sp>
          <p:nvSpPr>
            <p:cNvPr id="291" name="OTLSHAPE_M_c017c7f949aa461f9a7d5427c82d3b4e_Title">
              <a:extLst>
                <a:ext uri="{FF2B5EF4-FFF2-40B4-BE49-F238E27FC236}">
                  <a16:creationId xmlns:a16="http://schemas.microsoft.com/office/drawing/2014/main" id="{D703F936-B892-02FF-C743-FAF6B093A5BE}"/>
                </a:ext>
              </a:extLst>
            </p:cNvPr>
            <p:cNvSpPr txBox="1"/>
            <p:nvPr>
              <p:custDataLst>
                <p:tags r:id="rId60"/>
              </p:custDataLst>
            </p:nvPr>
          </p:nvSpPr>
          <p:spPr>
            <a:xfrm>
              <a:off x="1281905" y="3749125"/>
              <a:ext cx="9271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-6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First LEBT Beam</a:t>
              </a:r>
            </a:p>
          </p:txBody>
        </p:sp>
        <p:sp>
          <p:nvSpPr>
            <p:cNvPr id="292" name="OTLSHAPE_M_c017c7f949aa461f9a7d5427c82d3b4e_Date">
              <a:extLst>
                <a:ext uri="{FF2B5EF4-FFF2-40B4-BE49-F238E27FC236}">
                  <a16:creationId xmlns:a16="http://schemas.microsoft.com/office/drawing/2014/main" id="{7FF1AA94-4522-3F24-89BF-980AF26693B1}"/>
                </a:ext>
              </a:extLst>
            </p:cNvPr>
            <p:cNvSpPr txBox="1"/>
            <p:nvPr>
              <p:custDataLst>
                <p:tags r:id="rId61"/>
              </p:custDataLst>
            </p:nvPr>
          </p:nvSpPr>
          <p:spPr>
            <a:xfrm>
              <a:off x="1407529" y="3568700"/>
              <a:ext cx="6731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-6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19 Sep, 2018</a:t>
              </a:r>
            </a:p>
          </p:txBody>
        </p:sp>
        <p:sp>
          <p:nvSpPr>
            <p:cNvPr id="293" name="OTLSHAPE_M_9a8ed47e8cfa467385929e10923e2d98_Title">
              <a:extLst>
                <a:ext uri="{FF2B5EF4-FFF2-40B4-BE49-F238E27FC236}">
                  <a16:creationId xmlns:a16="http://schemas.microsoft.com/office/drawing/2014/main" id="{B6851F8C-7462-4F44-2BAF-E897BC757A48}"/>
                </a:ext>
              </a:extLst>
            </p:cNvPr>
            <p:cNvSpPr txBox="1"/>
            <p:nvPr>
              <p:custDataLst>
                <p:tags r:id="rId62"/>
              </p:custDataLst>
            </p:nvPr>
          </p:nvSpPr>
          <p:spPr>
            <a:xfrm>
              <a:off x="9054812" y="2557357"/>
              <a:ext cx="3048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-16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SRR5</a:t>
              </a:r>
            </a:p>
          </p:txBody>
        </p:sp>
        <p:sp>
          <p:nvSpPr>
            <p:cNvPr id="294" name="OTLSHAPE_M_9a8ed47e8cfa467385929e10923e2d98_Date">
              <a:extLst>
                <a:ext uri="{FF2B5EF4-FFF2-40B4-BE49-F238E27FC236}">
                  <a16:creationId xmlns:a16="http://schemas.microsoft.com/office/drawing/2014/main" id="{71970EF0-DB0E-80AA-C47D-1E02D49EFFE3}"/>
                </a:ext>
              </a:extLst>
            </p:cNvPr>
            <p:cNvSpPr txBox="1"/>
            <p:nvPr>
              <p:custDataLst>
                <p:tags r:id="rId63"/>
              </p:custDataLst>
            </p:nvPr>
          </p:nvSpPr>
          <p:spPr>
            <a:xfrm>
              <a:off x="8880144" y="2753275"/>
              <a:ext cx="6477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-6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19 Jan, 2026</a:t>
              </a:r>
            </a:p>
          </p:txBody>
        </p:sp>
        <p:sp>
          <p:nvSpPr>
            <p:cNvPr id="295" name="OTLSHAPE_M_551e84b972e2452abb4209f1c3901ae7_Title">
              <a:extLst>
                <a:ext uri="{FF2B5EF4-FFF2-40B4-BE49-F238E27FC236}">
                  <a16:creationId xmlns:a16="http://schemas.microsoft.com/office/drawing/2014/main" id="{D73F5D79-E5B3-2726-F1C1-D595185A0212}"/>
                </a:ext>
              </a:extLst>
            </p:cNvPr>
            <p:cNvSpPr txBox="1"/>
            <p:nvPr>
              <p:custDataLst>
                <p:tags r:id="rId64"/>
              </p:custDataLst>
            </p:nvPr>
          </p:nvSpPr>
          <p:spPr>
            <a:xfrm>
              <a:off x="11411033" y="2481157"/>
              <a:ext cx="2413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-22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EOC</a:t>
              </a:r>
            </a:p>
          </p:txBody>
        </p:sp>
        <p:sp>
          <p:nvSpPr>
            <p:cNvPr id="296" name="OTLSHAPE_M_551e84b972e2452abb4209f1c3901ae7_Date">
              <a:extLst>
                <a:ext uri="{FF2B5EF4-FFF2-40B4-BE49-F238E27FC236}">
                  <a16:creationId xmlns:a16="http://schemas.microsoft.com/office/drawing/2014/main" id="{DAF1F76C-D925-D93F-9D1D-30F23E9A2507}"/>
                </a:ext>
              </a:extLst>
            </p:cNvPr>
            <p:cNvSpPr txBox="1"/>
            <p:nvPr>
              <p:custDataLst>
                <p:tags r:id="rId65"/>
              </p:custDataLst>
            </p:nvPr>
          </p:nvSpPr>
          <p:spPr>
            <a:xfrm>
              <a:off x="11411033" y="2677075"/>
              <a:ext cx="6731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-6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31 Dec, 2027</a:t>
              </a:r>
            </a:p>
          </p:txBody>
        </p:sp>
        <p:sp>
          <p:nvSpPr>
            <p:cNvPr id="297" name="OTLSHAPE_M_9a142bd909584839b3aa0c16f12b6abf_Title">
              <a:extLst>
                <a:ext uri="{FF2B5EF4-FFF2-40B4-BE49-F238E27FC236}">
                  <a16:creationId xmlns:a16="http://schemas.microsoft.com/office/drawing/2014/main" id="{077B6ABE-1C1A-DE09-86C2-231CDFA408DE}"/>
                </a:ext>
              </a:extLst>
            </p:cNvPr>
            <p:cNvSpPr txBox="1"/>
            <p:nvPr>
              <p:custDataLst>
                <p:tags r:id="rId66"/>
              </p:custDataLst>
            </p:nvPr>
          </p:nvSpPr>
          <p:spPr>
            <a:xfrm>
              <a:off x="7760187" y="4214368"/>
              <a:ext cx="13081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-4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First Protons on Dump</a:t>
              </a:r>
            </a:p>
          </p:txBody>
        </p:sp>
        <p:sp>
          <p:nvSpPr>
            <p:cNvPr id="298" name="OTLSHAPE_M_9a142bd909584839b3aa0c16f12b6abf_Date">
              <a:extLst>
                <a:ext uri="{FF2B5EF4-FFF2-40B4-BE49-F238E27FC236}">
                  <a16:creationId xmlns:a16="http://schemas.microsoft.com/office/drawing/2014/main" id="{B4CAE06D-EBBB-8BCE-E73D-AA849E8B29F6}"/>
                </a:ext>
              </a:extLst>
            </p:cNvPr>
            <p:cNvSpPr txBox="1"/>
            <p:nvPr>
              <p:custDataLst>
                <p:tags r:id="rId67"/>
              </p:custDataLst>
            </p:nvPr>
          </p:nvSpPr>
          <p:spPr>
            <a:xfrm>
              <a:off x="8115702" y="4033943"/>
              <a:ext cx="5969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-12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9 Apr, 2025</a:t>
              </a:r>
            </a:p>
          </p:txBody>
        </p:sp>
        <p:sp>
          <p:nvSpPr>
            <p:cNvPr id="299" name="OTLSHAPE_M_ff3bf70f7f9c48af80353c8081bf0df8_Title">
              <a:extLst>
                <a:ext uri="{FF2B5EF4-FFF2-40B4-BE49-F238E27FC236}">
                  <a16:creationId xmlns:a16="http://schemas.microsoft.com/office/drawing/2014/main" id="{743E6554-E98E-AE2C-2983-484C52D4675B}"/>
                </a:ext>
              </a:extLst>
            </p:cNvPr>
            <p:cNvSpPr txBox="1"/>
            <p:nvPr>
              <p:custDataLst>
                <p:tags r:id="rId68"/>
              </p:custDataLst>
            </p:nvPr>
          </p:nvSpPr>
          <p:spPr>
            <a:xfrm>
              <a:off x="8380650" y="3749125"/>
              <a:ext cx="2667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-12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BOD</a:t>
              </a:r>
            </a:p>
          </p:txBody>
        </p:sp>
        <p:sp>
          <p:nvSpPr>
            <p:cNvPr id="300" name="OTLSHAPE_M_ff3bf70f7f9c48af80353c8081bf0df8_Date">
              <a:extLst>
                <a:ext uri="{FF2B5EF4-FFF2-40B4-BE49-F238E27FC236}">
                  <a16:creationId xmlns:a16="http://schemas.microsoft.com/office/drawing/2014/main" id="{4A2349FE-B2F4-7FB9-A0A4-2C5BB247E208}"/>
                </a:ext>
              </a:extLst>
            </p:cNvPr>
            <p:cNvSpPr txBox="1"/>
            <p:nvPr>
              <p:custDataLst>
                <p:tags r:id="rId69"/>
              </p:custDataLst>
            </p:nvPr>
          </p:nvSpPr>
          <p:spPr>
            <a:xfrm>
              <a:off x="8165619" y="3568700"/>
              <a:ext cx="6985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-12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16 May, 2025</a:t>
              </a:r>
            </a:p>
          </p:txBody>
        </p:sp>
        <p:sp>
          <p:nvSpPr>
            <p:cNvPr id="301" name="OTLSHAPE_M_00775832d80e4d96aac58fa4f83b247c_Title">
              <a:extLst>
                <a:ext uri="{FF2B5EF4-FFF2-40B4-BE49-F238E27FC236}">
                  <a16:creationId xmlns:a16="http://schemas.microsoft.com/office/drawing/2014/main" id="{5C9EFB53-B46A-6972-73DC-4B50540425D0}"/>
                </a:ext>
              </a:extLst>
            </p:cNvPr>
            <p:cNvSpPr txBox="1"/>
            <p:nvPr>
              <p:custDataLst>
                <p:tags r:id="rId70"/>
              </p:custDataLst>
            </p:nvPr>
          </p:nvSpPr>
          <p:spPr>
            <a:xfrm>
              <a:off x="9191092" y="3749125"/>
              <a:ext cx="2413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-22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BOT</a:t>
              </a:r>
            </a:p>
          </p:txBody>
        </p:sp>
        <p:sp>
          <p:nvSpPr>
            <p:cNvPr id="302" name="OTLSHAPE_M_00775832d80e4d96aac58fa4f83b247c_Date">
              <a:extLst>
                <a:ext uri="{FF2B5EF4-FFF2-40B4-BE49-F238E27FC236}">
                  <a16:creationId xmlns:a16="http://schemas.microsoft.com/office/drawing/2014/main" id="{3444F4D7-852C-5917-848D-A7DDF48167FA}"/>
                </a:ext>
              </a:extLst>
            </p:cNvPr>
            <p:cNvSpPr txBox="1"/>
            <p:nvPr>
              <p:custDataLst>
                <p:tags r:id="rId71"/>
              </p:custDataLst>
            </p:nvPr>
          </p:nvSpPr>
          <p:spPr>
            <a:xfrm>
              <a:off x="8979616" y="3568700"/>
              <a:ext cx="6731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-6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27 Feb, 2026</a:t>
              </a:r>
            </a:p>
          </p:txBody>
        </p:sp>
        <p:sp>
          <p:nvSpPr>
            <p:cNvPr id="303" name="OTLSHAPE_M_00775832d80e4d96aac58fa4f83b247c_Shape">
              <a:extLst>
                <a:ext uri="{FF2B5EF4-FFF2-40B4-BE49-F238E27FC236}">
                  <a16:creationId xmlns:a16="http://schemas.microsoft.com/office/drawing/2014/main" id="{6EFFBCF2-3495-115B-863B-A2482ED2D9EF}"/>
                </a:ext>
              </a:extLst>
            </p:cNvPr>
            <p:cNvSpPr/>
            <p:nvPr>
              <p:custDataLst>
                <p:tags r:id="rId72"/>
              </p:custDataLst>
            </p:nvPr>
          </p:nvSpPr>
          <p:spPr>
            <a:xfrm>
              <a:off x="9234336" y="3365500"/>
              <a:ext cx="152400" cy="177800"/>
            </a:xfrm>
            <a:prstGeom prst="triangle">
              <a:avLst/>
            </a:prstGeom>
            <a:solidFill>
              <a:srgbClr val="EA161E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90D76D0D-6C3F-DD33-C576-7812EDABE46C}"/>
              </a:ext>
            </a:extLst>
          </p:cNvPr>
          <p:cNvSpPr txBox="1"/>
          <p:nvPr/>
        </p:nvSpPr>
        <p:spPr>
          <a:xfrm>
            <a:off x="8515350" y="2987674"/>
            <a:ext cx="35718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SE" dirty="0">
                <a:solidFill>
                  <a:srgbClr val="666666"/>
                </a:solidFill>
              </a:rPr>
              <a:t>Beam on Dump:</a:t>
            </a:r>
          </a:p>
          <a:p>
            <a:pPr algn="l"/>
            <a:r>
              <a:rPr lang="en-SE" b="1" dirty="0">
                <a:solidFill>
                  <a:srgbClr val="00B050"/>
                </a:solidFill>
              </a:rPr>
              <a:t>Transmit probe beam (5 mA, </a:t>
            </a:r>
            <a:br>
              <a:rPr lang="en-SE" b="1" dirty="0">
                <a:solidFill>
                  <a:srgbClr val="00B050"/>
                </a:solidFill>
              </a:rPr>
            </a:br>
            <a:r>
              <a:rPr lang="en-SE" b="1" dirty="0">
                <a:solidFill>
                  <a:srgbClr val="00B050"/>
                </a:solidFill>
              </a:rPr>
              <a:t>5 us) to beam dump </a:t>
            </a:r>
            <a:br>
              <a:rPr lang="en-SE" b="1" dirty="0">
                <a:solidFill>
                  <a:srgbClr val="00B050"/>
                </a:solidFill>
              </a:rPr>
            </a:br>
            <a:r>
              <a:rPr lang="en-SE" b="1" dirty="0">
                <a:solidFill>
                  <a:srgbClr val="00B050"/>
                </a:solidFill>
              </a:rPr>
              <a:t>at 800 MeV</a:t>
            </a:r>
          </a:p>
          <a:p>
            <a:pPr algn="l"/>
            <a:r>
              <a:rPr lang="en-SE" dirty="0">
                <a:solidFill>
                  <a:srgbClr val="666666"/>
                </a:solidFill>
              </a:rPr>
              <a:t>In parallel, commission BI and MPS protection for raising beam power for later stages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3CE1F7-9324-970B-B593-46C7962DD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411C3DA-1F93-E263-2746-98CEE82D931A}"/>
              </a:ext>
            </a:extLst>
          </p:cNvPr>
          <p:cNvSpPr/>
          <p:nvPr/>
        </p:nvSpPr>
        <p:spPr>
          <a:xfrm>
            <a:off x="3386667" y="851332"/>
            <a:ext cx="462844" cy="365125"/>
          </a:xfrm>
          <a:prstGeom prst="ellipse">
            <a:avLst/>
          </a:prstGeom>
          <a:solidFill>
            <a:srgbClr val="FF0000">
              <a:alpha val="27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42AA9F0-DEA3-FEE8-8C2B-12EBE23C274A}"/>
              </a:ext>
            </a:extLst>
          </p:cNvPr>
          <p:cNvSpPr/>
          <p:nvPr/>
        </p:nvSpPr>
        <p:spPr>
          <a:xfrm>
            <a:off x="8221807" y="2765646"/>
            <a:ext cx="3571874" cy="1640099"/>
          </a:xfrm>
          <a:prstGeom prst="ellipse">
            <a:avLst/>
          </a:prstGeom>
          <a:solidFill>
            <a:srgbClr val="FF0000">
              <a:alpha val="27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289250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4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5F9BF-D5EA-B84D-3C42-4BB6A77D1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BOD phase in a nutshell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328DF4-F7BD-D185-FBB5-2E43AFEA91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SE" dirty="0"/>
              <a:t>Main operation from SRF perspective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9F6D8F-7886-777B-A702-208C44C32F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709" y="1323410"/>
            <a:ext cx="9365782" cy="476806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SE" b="1" dirty="0"/>
              <a:t>Cooldown </a:t>
            </a:r>
            <a:r>
              <a:rPr lang="en-SE" dirty="0"/>
              <a:t>in W48 2024 (28 Nov)</a:t>
            </a:r>
          </a:p>
          <a:p>
            <a:pPr lvl="2"/>
            <a:r>
              <a:rPr lang="en-SE" dirty="0"/>
              <a:t>Proof of principle 2K ops with CC </a:t>
            </a:r>
          </a:p>
          <a:p>
            <a:pPr lvl="2"/>
            <a:r>
              <a:rPr lang="en-SE" dirty="0"/>
              <a:t>Linac parked at 500 mbar without CC for Chirstmas Holiday break</a:t>
            </a:r>
          </a:p>
          <a:p>
            <a:pPr lvl="2"/>
            <a:r>
              <a:rPr lang="en-SE" dirty="0"/>
              <a:t>2K operation restarted in W03 2025 (14 Jan)</a:t>
            </a:r>
          </a:p>
          <a:p>
            <a:pPr lvl="3"/>
            <a:r>
              <a:rPr lang="en-SE" dirty="0"/>
              <a:t>A number of hiccups on Cryoplant and general services (Network, Air)</a:t>
            </a:r>
          </a:p>
          <a:p>
            <a:pPr marL="457200" indent="-457200">
              <a:buFont typeface="+mj-lt"/>
              <a:buAutoNum type="arabicPeriod"/>
            </a:pPr>
            <a:r>
              <a:rPr lang="en-SE" b="1" dirty="0"/>
              <a:t>Cold RF operation </a:t>
            </a:r>
            <a:r>
              <a:rPr lang="en-SE" dirty="0"/>
              <a:t>since W03 2025</a:t>
            </a:r>
          </a:p>
          <a:p>
            <a:pPr lvl="2"/>
            <a:r>
              <a:rPr lang="en-SE" dirty="0"/>
              <a:t>Cold coupler conditioning, tuning to resonance started March</a:t>
            </a:r>
          </a:p>
          <a:p>
            <a:pPr lvl="2"/>
            <a:r>
              <a:rPr lang="en-SE" dirty="0"/>
              <a:t>Cavity conditioning to operating gradients, at reduced RF pulse length (1 ms)</a:t>
            </a:r>
          </a:p>
          <a:p>
            <a:pPr lvl="2"/>
            <a:r>
              <a:rPr lang="en-SE" dirty="0"/>
              <a:t>Cavity phasing with beam</a:t>
            </a:r>
          </a:p>
          <a:p>
            <a:pPr lvl="2"/>
            <a:r>
              <a:rPr lang="en-SE" dirty="0"/>
              <a:t>Beam operation in SCL delayed by the NCL reconditioning needs</a:t>
            </a:r>
          </a:p>
          <a:p>
            <a:pPr marL="457200" indent="-457200">
              <a:buFont typeface="+mj-lt"/>
              <a:buAutoNum type="arabicPeriod"/>
            </a:pPr>
            <a:r>
              <a:rPr lang="en-SE" b="1" dirty="0"/>
              <a:t>First protons </a:t>
            </a:r>
            <a:r>
              <a:rPr lang="en-SE" dirty="0"/>
              <a:t>on dump 9 Apr (216 MeV from SPK), </a:t>
            </a:r>
            <a:r>
              <a:rPr lang="en-SE" b="1" dirty="0">
                <a:solidFill>
                  <a:srgbClr val="00B050"/>
                </a:solidFill>
              </a:rPr>
              <a:t>BOD</a:t>
            </a:r>
            <a:r>
              <a:rPr lang="en-SE" dirty="0"/>
              <a:t> 16 May (&gt;800 MeV)</a:t>
            </a:r>
          </a:p>
          <a:p>
            <a:pPr marL="457200" indent="-457200">
              <a:buFont typeface="+mj-lt"/>
              <a:buAutoNum type="arabicPeriod"/>
            </a:pPr>
            <a:r>
              <a:rPr lang="en-SE" b="1" dirty="0"/>
              <a:t>Warmup</a:t>
            </a:r>
            <a:r>
              <a:rPr lang="en-SE" dirty="0"/>
              <a:t> W26 2025, end June 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5BC4F0-EC28-6F3A-6B9B-32098BD1C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99B50A-07C6-0678-C862-B8C1E59F8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E66D5FD-8B4E-8450-AE83-25BC2520453F}"/>
              </a:ext>
            </a:extLst>
          </p:cNvPr>
          <p:cNvSpPr/>
          <p:nvPr/>
        </p:nvSpPr>
        <p:spPr>
          <a:xfrm>
            <a:off x="8292598" y="1162373"/>
            <a:ext cx="3698127" cy="2976938"/>
          </a:xfrm>
          <a:prstGeom prst="roundRect">
            <a:avLst>
              <a:gd name="adj" fmla="val 6781"/>
            </a:avLst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84162D-33A0-3235-949C-3CC6C3863BD2}"/>
              </a:ext>
            </a:extLst>
          </p:cNvPr>
          <p:cNvSpPr txBox="1"/>
          <p:nvPr/>
        </p:nvSpPr>
        <p:spPr>
          <a:xfrm>
            <a:off x="8292598" y="1246211"/>
            <a:ext cx="3767667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SE" sz="1400" b="1" dirty="0">
                <a:solidFill>
                  <a:srgbClr val="666666"/>
                </a:solidFill>
              </a:rPr>
              <a:t>Goals</a:t>
            </a:r>
            <a:r>
              <a:rPr lang="en-SE" sz="1400" dirty="0">
                <a:solidFill>
                  <a:srgbClr val="666666"/>
                </a:solidFill>
              </a:rPr>
              <a:t> from system owner (</a:t>
            </a:r>
            <a:r>
              <a:rPr lang="en-SE" sz="1400" b="1" dirty="0">
                <a:solidFill>
                  <a:srgbClr val="666666"/>
                </a:solidFill>
              </a:rPr>
              <a:t>SC LINAC</a:t>
            </a:r>
            <a:r>
              <a:rPr lang="en-SE" sz="1400" dirty="0">
                <a:solidFill>
                  <a:srgbClr val="666666"/>
                </a:solidFill>
              </a:rPr>
              <a:t>) perspective: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E" sz="1400" dirty="0">
                <a:solidFill>
                  <a:srgbClr val="666666"/>
                </a:solidFill>
              </a:rPr>
              <a:t>Prepare </a:t>
            </a:r>
            <a:r>
              <a:rPr lang="en-SE" sz="1400" b="1" dirty="0">
                <a:solidFill>
                  <a:srgbClr val="00B050"/>
                </a:solidFill>
              </a:rPr>
              <a:t>automation</a:t>
            </a:r>
            <a:r>
              <a:rPr lang="en-SE" sz="1400" dirty="0">
                <a:solidFill>
                  <a:srgbClr val="666666"/>
                </a:solidFill>
              </a:rPr>
              <a:t> tools for: tuning, cavity calibration, interlock checks, save&amp;restore settings.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E" sz="1400" dirty="0">
                <a:solidFill>
                  <a:srgbClr val="666666"/>
                </a:solidFill>
              </a:rPr>
              <a:t>Prepare </a:t>
            </a:r>
            <a:r>
              <a:rPr lang="en-SE" sz="1400" b="1" dirty="0">
                <a:solidFill>
                  <a:srgbClr val="00B050"/>
                </a:solidFill>
              </a:rPr>
              <a:t>supervision</a:t>
            </a:r>
            <a:r>
              <a:rPr lang="en-SE" sz="1400" dirty="0">
                <a:solidFill>
                  <a:srgbClr val="666666"/>
                </a:solidFill>
              </a:rPr>
              <a:t> tools: Ultimately we will have 146 individual RF systems.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E" sz="1400" dirty="0">
                <a:solidFill>
                  <a:srgbClr val="666666"/>
                </a:solidFill>
              </a:rPr>
              <a:t>Handover cavity </a:t>
            </a:r>
            <a:r>
              <a:rPr lang="en-SE" sz="1400" b="1" dirty="0">
                <a:solidFill>
                  <a:srgbClr val="00B050"/>
                </a:solidFill>
              </a:rPr>
              <a:t>operational envelope</a:t>
            </a:r>
            <a:r>
              <a:rPr lang="en-SE" sz="1400" dirty="0">
                <a:solidFill>
                  <a:srgbClr val="666666"/>
                </a:solidFill>
              </a:rPr>
              <a:t>  and </a:t>
            </a:r>
            <a:r>
              <a:rPr lang="en-SE" sz="1400" b="1" dirty="0">
                <a:solidFill>
                  <a:srgbClr val="00B050"/>
                </a:solidFill>
              </a:rPr>
              <a:t>procedures</a:t>
            </a:r>
            <a:r>
              <a:rPr lang="en-SE" sz="1400" dirty="0">
                <a:solidFill>
                  <a:srgbClr val="666666"/>
                </a:solidFill>
              </a:rPr>
              <a:t> to operation/beam physics teams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E" sz="1400" dirty="0">
                <a:solidFill>
                  <a:srgbClr val="666666"/>
                </a:solidFill>
              </a:rPr>
              <a:t>Practice </a:t>
            </a:r>
            <a:r>
              <a:rPr lang="en-SE" sz="1400" b="1" dirty="0">
                <a:solidFill>
                  <a:srgbClr val="00B050"/>
                </a:solidFill>
              </a:rPr>
              <a:t>Synchronous Data Collection</a:t>
            </a:r>
            <a:r>
              <a:rPr lang="en-SE" sz="1400" dirty="0">
                <a:solidFill>
                  <a:srgbClr val="666666"/>
                </a:solidFill>
              </a:rPr>
              <a:t> of waveforms (RF, fast diag) for Machime Learning assisted degradation tracking</a:t>
            </a:r>
          </a:p>
        </p:txBody>
      </p:sp>
    </p:spTree>
    <p:extLst>
      <p:ext uri="{BB962C8B-B14F-4D97-AF65-F5344CB8AC3E}">
        <p14:creationId xmlns:p14="http://schemas.microsoft.com/office/powerpoint/2010/main" val="290876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8F6C90-43B6-A411-8B1A-22DE82A9D0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D6961-B158-24BF-13C0-19B51E044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Linac Status from Control Room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0EFFD6-EABF-66CB-E641-B2FDF720A01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SE" b="1" dirty="0"/>
              <a:t>“Linac Wall”: </a:t>
            </a:r>
            <a:r>
              <a:rPr lang="en-SE" dirty="0"/>
              <a:t>BCM on top and cavity setpoints on the bottom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689DD5-BDC9-939D-45D9-E86A47D18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A3E182-022B-4025-BF39-A16E64F78ABF}"/>
              </a:ext>
            </a:extLst>
          </p:cNvPr>
          <p:cNvSpPr txBox="1"/>
          <p:nvPr/>
        </p:nvSpPr>
        <p:spPr>
          <a:xfrm>
            <a:off x="10946925" y="1661657"/>
            <a:ext cx="12450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1400" b="1" dirty="0"/>
              <a:t>All cavities</a:t>
            </a:r>
            <a:br>
              <a:rPr lang="en-SE" sz="1400" b="1" dirty="0"/>
            </a:br>
            <a:r>
              <a:rPr lang="en-SE" sz="1400" b="1" dirty="0"/>
              <a:t>powered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4A29A30-4387-4135-014B-44BED5EB68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34" y="1355075"/>
            <a:ext cx="10604724" cy="5502925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FE95D0-2543-637C-7158-F1CCE1BF7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C38E66-5AFF-F411-3109-4848B9F5381C}"/>
              </a:ext>
            </a:extLst>
          </p:cNvPr>
          <p:cNvSpPr txBox="1"/>
          <p:nvPr/>
        </p:nvSpPr>
        <p:spPr>
          <a:xfrm>
            <a:off x="5110480" y="3015873"/>
            <a:ext cx="48021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1400" dirty="0">
                <a:solidFill>
                  <a:srgbClr val="666666"/>
                </a:solidFill>
              </a:rPr>
              <a:t>(during a cavity phasing so probe beam is lost in the HBL) </a:t>
            </a:r>
          </a:p>
        </p:txBody>
      </p:sp>
    </p:spTree>
    <p:extLst>
      <p:ext uri="{BB962C8B-B14F-4D97-AF65-F5344CB8AC3E}">
        <p14:creationId xmlns:p14="http://schemas.microsoft.com/office/powerpoint/2010/main" val="268667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D3C57E-D74D-F7F2-0BA0-B958A4E8AA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30394" y="5605695"/>
            <a:ext cx="9698013" cy="459883"/>
          </a:xfrm>
        </p:spPr>
        <p:txBody>
          <a:bodyPr/>
          <a:lstStyle/>
          <a:p>
            <a:r>
              <a:rPr lang="en-SE" dirty="0"/>
              <a:t>Presented BY cecilia Maiano, ESS LinaC Group, on behlaf of ESS/SRF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0ECD5E-D8BA-31B2-A4E9-7CA426DCFD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30394" y="5240501"/>
            <a:ext cx="6290892" cy="459883"/>
          </a:xfrm>
        </p:spPr>
        <p:txBody>
          <a:bodyPr/>
          <a:lstStyle/>
          <a:p>
            <a:r>
              <a:rPr lang="sv-SE" dirty="0"/>
              <a:t>2025-10-21</a:t>
            </a:r>
          </a:p>
        </p:txBody>
      </p:sp>
      <p:sp>
        <p:nvSpPr>
          <p:cNvPr id="8" name="Rubrik 1">
            <a:extLst>
              <a:ext uri="{FF2B5EF4-FFF2-40B4-BE49-F238E27FC236}">
                <a16:creationId xmlns:a16="http://schemas.microsoft.com/office/drawing/2014/main" id="{1CD6C4B1-F7F5-DB43-1500-A388D8EDA6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0395" y="1153621"/>
            <a:ext cx="8640000" cy="2387600"/>
          </a:xfrm>
        </p:spPr>
        <p:txBody>
          <a:bodyPr/>
          <a:lstStyle/>
          <a:p>
            <a:r>
              <a:rPr lang="en-GB" dirty="0"/>
              <a:t>Commissioning of ESS superconducting linac</a:t>
            </a:r>
            <a:endParaRPr lang="en-GB" sz="2000" dirty="0"/>
          </a:p>
        </p:txBody>
      </p:sp>
      <p:sp>
        <p:nvSpPr>
          <p:cNvPr id="11" name="Subtitle 6">
            <a:extLst>
              <a:ext uri="{FF2B5EF4-FFF2-40B4-BE49-F238E27FC236}">
                <a16:creationId xmlns:a16="http://schemas.microsoft.com/office/drawing/2014/main" id="{DEA75ED3-E84E-BB9A-5390-27CE1561AD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30395" y="3883393"/>
            <a:ext cx="8959278" cy="1357108"/>
          </a:xfrm>
        </p:spPr>
        <p:txBody>
          <a:bodyPr/>
          <a:lstStyle/>
          <a:p>
            <a:r>
              <a:rPr lang="en-SE" dirty="0"/>
              <a:t>LCWS</a:t>
            </a:r>
          </a:p>
          <a:p>
            <a:endParaRPr lang="en-SE" sz="2000" dirty="0"/>
          </a:p>
          <a:p>
            <a:r>
              <a:rPr lang="en-SE" sz="2000" dirty="0"/>
              <a:t>Valencia, </a:t>
            </a:r>
            <a:r>
              <a:rPr lang="en-GB" sz="2000" dirty="0"/>
              <a:t>España</a:t>
            </a:r>
            <a:r>
              <a:rPr lang="en-SE" sz="2000" dirty="0"/>
              <a:t>	</a:t>
            </a:r>
          </a:p>
        </p:txBody>
      </p:sp>
      <p:pic>
        <p:nvPicPr>
          <p:cNvPr id="3" name="Picture 2" descr="A orange sign with white text&#10;&#10;AI-generated content may be incorrect.">
            <a:extLst>
              <a:ext uri="{FF2B5EF4-FFF2-40B4-BE49-F238E27FC236}">
                <a16:creationId xmlns:a16="http://schemas.microsoft.com/office/drawing/2014/main" id="{83C8995D-4AEE-39B9-EEA4-5C85ABC7AE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9536" y="449831"/>
            <a:ext cx="1911928" cy="677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21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50B8E-720C-42F2-EC6C-E59791599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A SPK cavity in CL: SRF Expert panels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FEB9C4-508A-B416-A1B1-047E3461EBE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SE" dirty="0"/>
              <a:t>SPK @ 11 MV/m (Nominal 9 MV/m), 1 ms RF pulse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BDC70B-20FD-E4FC-4FEA-2B70C0491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A4233B-432F-46CB-7272-4B37CFEEB8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463" y="1340427"/>
            <a:ext cx="7021853" cy="51348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6129872-3EFA-9C76-8E3F-81B1D2F1D7BD}"/>
              </a:ext>
            </a:extLst>
          </p:cNvPr>
          <p:cNvSpPr txBox="1"/>
          <p:nvPr/>
        </p:nvSpPr>
        <p:spPr>
          <a:xfrm>
            <a:off x="7765393" y="1237315"/>
            <a:ext cx="409353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SE" dirty="0">
                <a:solidFill>
                  <a:srgbClr val="666666"/>
                </a:solidFill>
              </a:rPr>
              <a:t>RF Pulse limited to </a:t>
            </a:r>
            <a:r>
              <a:rPr lang="en-SE" b="1" dirty="0">
                <a:solidFill>
                  <a:srgbClr val="666666"/>
                </a:solidFill>
              </a:rPr>
              <a:t>scope of BOD commissioning – 1 ms</a:t>
            </a:r>
          </a:p>
          <a:p>
            <a:pPr algn="l"/>
            <a:endParaRPr lang="en-SE" dirty="0">
              <a:solidFill>
                <a:srgbClr val="666666"/>
              </a:solidFill>
            </a:endParaRPr>
          </a:p>
          <a:p>
            <a:pPr algn="l"/>
            <a:r>
              <a:rPr lang="en-SE" dirty="0">
                <a:solidFill>
                  <a:srgbClr val="666666"/>
                </a:solidFill>
              </a:rPr>
              <a:t>Not yet 3.2 ms pulses</a:t>
            </a:r>
          </a:p>
          <a:p>
            <a:pPr algn="l"/>
            <a:r>
              <a:rPr lang="en-SE" dirty="0">
                <a:solidFill>
                  <a:srgbClr val="666666"/>
                </a:solidFill>
              </a:rPr>
              <a:t>But keep </a:t>
            </a:r>
            <a:r>
              <a:rPr lang="en-SE" b="1" dirty="0">
                <a:solidFill>
                  <a:srgbClr val="666666"/>
                </a:solidFill>
              </a:rPr>
              <a:t>nominal 300 us filling</a:t>
            </a:r>
          </a:p>
          <a:p>
            <a:pPr algn="l"/>
            <a:endParaRPr lang="en-SE" dirty="0">
              <a:solidFill>
                <a:srgbClr val="666666"/>
              </a:solidFill>
            </a:endParaRPr>
          </a:p>
          <a:p>
            <a:pPr algn="l"/>
            <a:r>
              <a:rPr lang="en-SE" dirty="0">
                <a:solidFill>
                  <a:srgbClr val="666666"/>
                </a:solidFill>
              </a:rPr>
              <a:t>Operating in closed loop with </a:t>
            </a:r>
            <a:r>
              <a:rPr lang="en-SE" b="1" dirty="0">
                <a:solidFill>
                  <a:srgbClr val="666666"/>
                </a:solidFill>
              </a:rPr>
              <a:t>no piezo control</a:t>
            </a:r>
            <a:r>
              <a:rPr lang="en-SE" dirty="0">
                <a:solidFill>
                  <a:srgbClr val="666666"/>
                </a:solidFill>
              </a:rPr>
              <a:t> for BOD (not integrated in LLRF, manual/SRF op mode)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SE" dirty="0">
                <a:solidFill>
                  <a:srgbClr val="666666"/>
                </a:solidFill>
              </a:rPr>
              <a:t>Implementation in LLRF ongoing for BOD2</a:t>
            </a:r>
          </a:p>
          <a:p>
            <a:pPr algn="l"/>
            <a:endParaRPr lang="en-SE" dirty="0">
              <a:solidFill>
                <a:srgbClr val="666666"/>
              </a:solidFill>
            </a:endParaRPr>
          </a:p>
          <a:p>
            <a:pPr algn="l"/>
            <a:r>
              <a:rPr lang="en-SE" b="1" dirty="0">
                <a:solidFill>
                  <a:srgbClr val="666666"/>
                </a:solidFill>
              </a:rPr>
              <a:t>HV PS systems for coupler bias not yet received</a:t>
            </a:r>
            <a:r>
              <a:rPr lang="en-SE" dirty="0">
                <a:solidFill>
                  <a:srgbClr val="666666"/>
                </a:solidFill>
              </a:rPr>
              <a:t> from vendor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SE" dirty="0">
                <a:solidFill>
                  <a:srgbClr val="666666"/>
                </a:solidFill>
              </a:rPr>
              <a:t>Tested in 5 locations</a:t>
            </a:r>
          </a:p>
          <a:p>
            <a:pPr algn="l"/>
            <a:endParaRPr lang="en-SE" dirty="0">
              <a:solidFill>
                <a:srgbClr val="666666"/>
              </a:solidFill>
            </a:endParaRPr>
          </a:p>
          <a:p>
            <a:pPr algn="l"/>
            <a:r>
              <a:rPr lang="en-SE" dirty="0">
                <a:solidFill>
                  <a:srgbClr val="666666"/>
                </a:solidFill>
              </a:rPr>
              <a:t>SPK ~ 400 Hz LFD along 1 ms</a:t>
            </a:r>
          </a:p>
          <a:p>
            <a:pPr algn="l"/>
            <a:endParaRPr lang="en-SE" dirty="0">
              <a:solidFill>
                <a:srgbClr val="666666"/>
              </a:solidFill>
            </a:endParaRPr>
          </a:p>
          <a:p>
            <a:pPr algn="l"/>
            <a:r>
              <a:rPr lang="en-SE" dirty="0">
                <a:solidFill>
                  <a:srgbClr val="666666"/>
                </a:solidFill>
              </a:rPr>
              <a:t>Dyn LFD ~ -3.5 Hz/(MV/m)^2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EEA1AF-242C-41A8-67B2-71DAC294A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20775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BE815-AC0B-C158-4349-35CE6E8D6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Few couplers showing MP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425215-5320-397D-82E2-712378FAC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AEA36F-9949-9413-38E4-53A6AD3A49C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3709" y="931026"/>
            <a:ext cx="6014448" cy="363078"/>
          </a:xfrm>
        </p:spPr>
        <p:txBody>
          <a:bodyPr/>
          <a:lstStyle/>
          <a:p>
            <a:r>
              <a:rPr lang="en-SE" dirty="0"/>
              <a:t>HV Bias PS units delivered in July, now installed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EAD953-E237-35C1-8F8F-EAB7B8D849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2878055" cy="4768062"/>
          </a:xfrm>
        </p:spPr>
        <p:txBody>
          <a:bodyPr/>
          <a:lstStyle/>
          <a:p>
            <a:r>
              <a:rPr lang="en-SE" dirty="0"/>
              <a:t>MP in the coupler region, when coupler is operating in TW mode during the fill time and the cavity decay</a:t>
            </a:r>
          </a:p>
          <a:p>
            <a:pPr marL="0" indent="0">
              <a:buNone/>
            </a:pPr>
            <a:endParaRPr lang="en-SE" dirty="0"/>
          </a:p>
          <a:p>
            <a:r>
              <a:rPr lang="en-SE" dirty="0"/>
              <a:t>Typically appearing with the presence of EPU signal (47 V polarized antenna), which can show several bands.</a:t>
            </a:r>
          </a:p>
          <a:p>
            <a:r>
              <a:rPr lang="en-SE" b="1" dirty="0">
                <a:solidFill>
                  <a:srgbClr val="FF0000"/>
                </a:solidFill>
              </a:rPr>
              <a:t>Completely eliminated by 300-1000 V bias</a:t>
            </a:r>
          </a:p>
          <a:p>
            <a:pPr lvl="1"/>
            <a:r>
              <a:rPr lang="en-SE" b="1" dirty="0">
                <a:solidFill>
                  <a:srgbClr val="00B050"/>
                </a:solidFill>
              </a:rPr>
              <a:t>All units for BOD2</a:t>
            </a:r>
            <a:endParaRPr lang="en-SE" dirty="0">
              <a:solidFill>
                <a:srgbClr val="00B050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F921C6-74AC-D9F4-2BE2-CA9EE447B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D5A5348-BAF7-4135-CBB2-EC3910282883}"/>
              </a:ext>
            </a:extLst>
          </p:cNvPr>
          <p:cNvGrpSpPr/>
          <p:nvPr/>
        </p:nvGrpSpPr>
        <p:grpSpPr>
          <a:xfrm>
            <a:off x="3972455" y="2035734"/>
            <a:ext cx="8075612" cy="4804661"/>
            <a:chOff x="3972455" y="1562043"/>
            <a:chExt cx="8075612" cy="4804661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AD01872C-9DA3-19F3-D380-A64B7747F7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2455" y="1562043"/>
              <a:ext cx="8075612" cy="48046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B3625DC-BAB8-989A-44C1-EEF32E010453}"/>
                </a:ext>
              </a:extLst>
            </p:cNvPr>
            <p:cNvSpPr txBox="1"/>
            <p:nvPr/>
          </p:nvSpPr>
          <p:spPr>
            <a:xfrm>
              <a:off x="7010400" y="2260600"/>
              <a:ext cx="6928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dirty="0">
                  <a:solidFill>
                    <a:srgbClr val="FFFF00"/>
                  </a:solidFill>
                </a:rPr>
                <a:t>Pfwd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6FEB299-92A5-FDDA-1CC8-57878E3D8C85}"/>
                </a:ext>
              </a:extLst>
            </p:cNvPr>
            <p:cNvSpPr txBox="1"/>
            <p:nvPr/>
          </p:nvSpPr>
          <p:spPr>
            <a:xfrm>
              <a:off x="7078133" y="3276179"/>
              <a:ext cx="5840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dirty="0">
                  <a:solidFill>
                    <a:srgbClr val="92D050"/>
                  </a:solidFill>
                </a:rPr>
                <a:t>Pref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338036D-91B1-6DAB-58F6-952E6233BCBA}"/>
                </a:ext>
              </a:extLst>
            </p:cNvPr>
            <p:cNvSpPr txBox="1"/>
            <p:nvPr/>
          </p:nvSpPr>
          <p:spPr>
            <a:xfrm>
              <a:off x="7078916" y="4033336"/>
              <a:ext cx="9313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dirty="0">
                  <a:solidFill>
                    <a:srgbClr val="0432FF"/>
                  </a:solidFill>
                </a:rPr>
                <a:t>Arc Air</a:t>
              </a:r>
            </a:p>
            <a:p>
              <a:pPr algn="l"/>
              <a:r>
                <a:rPr lang="en-SE" dirty="0">
                  <a:solidFill>
                    <a:srgbClr val="FF0000"/>
                  </a:solidFill>
                </a:rPr>
                <a:t>Arc Vac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6545070-C038-4C32-893A-040A070E74A4}"/>
                </a:ext>
              </a:extLst>
            </p:cNvPr>
            <p:cNvSpPr txBox="1"/>
            <p:nvPr/>
          </p:nvSpPr>
          <p:spPr>
            <a:xfrm>
              <a:off x="7078133" y="5255742"/>
              <a:ext cx="5902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EPU</a:t>
              </a:r>
            </a:p>
          </p:txBody>
        </p:sp>
      </p:grpSp>
      <p:pic>
        <p:nvPicPr>
          <p:cNvPr id="2052" name="Picture 4">
            <a:extLst>
              <a:ext uri="{FF2B5EF4-FFF2-40B4-BE49-F238E27FC236}">
                <a16:creationId xmlns:a16="http://schemas.microsoft.com/office/drawing/2014/main" id="{05AEAF2C-2907-3898-9E67-BB72797FE8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157" y="55724"/>
            <a:ext cx="3990539" cy="2374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3DFE67D8-3CE1-198E-CDFD-6CCD158F21E2}"/>
              </a:ext>
            </a:extLst>
          </p:cNvPr>
          <p:cNvSpPr/>
          <p:nvPr/>
        </p:nvSpPr>
        <p:spPr>
          <a:xfrm>
            <a:off x="8219152" y="4806980"/>
            <a:ext cx="931345" cy="178564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EA112A6-1C77-92E9-653F-A437A2171FA6}"/>
              </a:ext>
            </a:extLst>
          </p:cNvPr>
          <p:cNvSpPr/>
          <p:nvPr/>
        </p:nvSpPr>
        <p:spPr>
          <a:xfrm>
            <a:off x="9765792" y="4260534"/>
            <a:ext cx="1481328" cy="237420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78572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2C5F02D-EC61-6779-E7F8-8CED553E85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35E5CBB-3444-B43B-3F89-3CC0EC7168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4ECCB1A-2ADE-5BC8-684D-AA2A77F628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SE" dirty="0"/>
              <a:t>4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613011C-C0AF-7003-267D-4058A65CD17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30491" y="2169209"/>
            <a:ext cx="4255909" cy="4146924"/>
          </a:xfrm>
        </p:spPr>
        <p:txBody>
          <a:bodyPr/>
          <a:lstStyle/>
          <a:p>
            <a:r>
              <a:rPr lang="en-SE" dirty="0"/>
              <a:t>Towards BOD2/BOT goals</a:t>
            </a:r>
          </a:p>
          <a:p>
            <a:endParaRPr lang="en-SE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SE" sz="2800" dirty="0"/>
              <a:t>3.2 ms pulses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SE" sz="2800" dirty="0"/>
              <a:t>‘Collective Arcs’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SE" sz="2800" dirty="0"/>
              <a:t>3 MW capability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D36105-5977-DE42-B262-7AF41F805C6C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475413"/>
            <a:ext cx="833438" cy="365125"/>
          </a:xfrm>
        </p:spPr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1CF5EF-9D17-D896-E461-F45D20BC85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5" name="Picture Placeholder 12">
            <a:extLst>
              <a:ext uri="{FF2B5EF4-FFF2-40B4-BE49-F238E27FC236}">
                <a16:creationId xmlns:a16="http://schemas.microsoft.com/office/drawing/2014/main" id="{21620512-BD26-46C6-03B7-68006FBF28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64" r="-485"/>
          <a:stretch/>
        </p:blipFill>
        <p:spPr>
          <a:xfrm>
            <a:off x="6477712" y="1880280"/>
            <a:ext cx="5714288" cy="338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751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6C0BA60-905A-2525-8C1C-983F332C6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Extension to long pulses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F062B1C-790C-3948-3488-E789F12C52C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4444" y="868495"/>
            <a:ext cx="7450692" cy="534277"/>
          </a:xfrm>
        </p:spPr>
        <p:txBody>
          <a:bodyPr/>
          <a:lstStyle/>
          <a:p>
            <a:r>
              <a:rPr lang="en-SE" dirty="0"/>
              <a:t>ESS Neutron Pulse 2.86 ms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E0CDE9A-486B-6E49-D0C8-C9A1DCA71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23809" y="2742724"/>
            <a:ext cx="5568192" cy="3596170"/>
          </a:xfrm>
        </p:spPr>
        <p:txBody>
          <a:bodyPr/>
          <a:lstStyle/>
          <a:p>
            <a:pPr lvl="1"/>
            <a:endParaRPr lang="en-SE" dirty="0"/>
          </a:p>
          <a:p>
            <a:r>
              <a:rPr lang="en-SE" dirty="0"/>
              <a:t>Large LFD detuning effect, as seen in TS2</a:t>
            </a:r>
          </a:p>
          <a:p>
            <a:r>
              <a:rPr lang="en-SE" dirty="0"/>
              <a:t>LFD approaches almost the static detuning </a:t>
            </a:r>
            <a:br>
              <a:rPr lang="en-SE" dirty="0"/>
            </a:br>
            <a:r>
              <a:rPr lang="en-SE" dirty="0"/>
              <a:t>along the pulse</a:t>
            </a:r>
          </a:p>
          <a:p>
            <a:r>
              <a:rPr lang="en-SE" b="1" dirty="0"/>
              <a:t>With nominal parameters Piezo are </a:t>
            </a:r>
            <a:br>
              <a:rPr lang="en-SE" b="1" dirty="0"/>
            </a:br>
            <a:r>
              <a:rPr lang="en-SE" b="1" dirty="0"/>
              <a:t>necessary to operate within power budget </a:t>
            </a:r>
            <a:br>
              <a:rPr lang="en-SE" b="1" dirty="0"/>
            </a:br>
            <a:r>
              <a:rPr lang="en-SE" b="1" dirty="0"/>
              <a:t>in the HBL section</a:t>
            </a:r>
          </a:p>
          <a:p>
            <a:pPr marL="0" indent="0">
              <a:buNone/>
            </a:pPr>
            <a:endParaRPr lang="en-SE" dirty="0"/>
          </a:p>
        </p:txBody>
      </p:sp>
      <p:pic>
        <p:nvPicPr>
          <p:cNvPr id="11" name="Picture Placeholder 12">
            <a:extLst>
              <a:ext uri="{FF2B5EF4-FFF2-40B4-BE49-F238E27FC236}">
                <a16:creationId xmlns:a16="http://schemas.microsoft.com/office/drawing/2014/main" id="{C2A60D1D-5DAC-927B-96FC-7648640541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64" r="-485"/>
          <a:stretch/>
        </p:blipFill>
        <p:spPr>
          <a:xfrm>
            <a:off x="7683663" y="145416"/>
            <a:ext cx="4370516" cy="2585371"/>
          </a:xfrm>
          <a:prstGeom prst="rect">
            <a:avLst/>
          </a:prstGeom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CDD3888F-EB0B-17E3-E4D6-8A17BE4940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311"/>
          <a:stretch/>
        </p:blipFill>
        <p:spPr bwMode="auto">
          <a:xfrm>
            <a:off x="2392867" y="2153529"/>
            <a:ext cx="4230941" cy="441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DC7F161-F52A-1B72-2F5B-4F1D0A5E2D85}"/>
              </a:ext>
            </a:extLst>
          </p:cNvPr>
          <p:cNvSpPr txBox="1"/>
          <p:nvPr/>
        </p:nvSpPr>
        <p:spPr>
          <a:xfrm>
            <a:off x="3107288" y="5481944"/>
            <a:ext cx="2245669" cy="375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SE" dirty="0">
                <a:solidFill>
                  <a:srgbClr val="666666"/>
                </a:solidFill>
              </a:rPr>
              <a:t>Detuning is ~HBW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3FB1A4-5904-CFA9-E0C6-D5A61CA4C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B0887-A12E-BFF9-BD1B-9D64464B4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12281C-3F4B-BD42-1727-3021CA94CD7A}"/>
              </a:ext>
            </a:extLst>
          </p:cNvPr>
          <p:cNvSpPr txBox="1"/>
          <p:nvPr/>
        </p:nvSpPr>
        <p:spPr>
          <a:xfrm>
            <a:off x="1462136" y="3345341"/>
            <a:ext cx="99533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SE" b="1" dirty="0">
                <a:solidFill>
                  <a:srgbClr val="FF0000"/>
                </a:solidFill>
              </a:rPr>
              <a:t>TS2: Open Loop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0B3F2A7-ADE4-524D-276B-C3A3D03701F1}"/>
              </a:ext>
            </a:extLst>
          </p:cNvPr>
          <p:cNvSpPr/>
          <p:nvPr/>
        </p:nvSpPr>
        <p:spPr>
          <a:xfrm>
            <a:off x="2457474" y="5968366"/>
            <a:ext cx="500235" cy="371507"/>
          </a:xfrm>
          <a:prstGeom prst="ellipse">
            <a:avLst/>
          </a:prstGeom>
          <a:solidFill>
            <a:srgbClr val="FF0000">
              <a:alpha val="27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90B088-69CB-C86C-C063-9D2B3482F28E}"/>
              </a:ext>
            </a:extLst>
          </p:cNvPr>
          <p:cNvSpPr txBox="1"/>
          <p:nvPr/>
        </p:nvSpPr>
        <p:spPr>
          <a:xfrm>
            <a:off x="2866302" y="6057053"/>
            <a:ext cx="995338" cy="2818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SE" sz="1200" b="1" dirty="0">
                <a:solidFill>
                  <a:srgbClr val="FF0000"/>
                </a:solidFill>
              </a:rPr>
              <a:t>&gt; 500 Hz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D5C119-C4C3-4FD6-9D0F-BBE44BD99DF2}"/>
              </a:ext>
            </a:extLst>
          </p:cNvPr>
          <p:cNvSpPr txBox="1"/>
          <p:nvPr/>
        </p:nvSpPr>
        <p:spPr>
          <a:xfrm>
            <a:off x="345173" y="1229220"/>
            <a:ext cx="609426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SE" dirty="0"/>
              <a:t>Modulator pulse limited to 3.5 ms</a:t>
            </a:r>
          </a:p>
          <a:p>
            <a:pPr lvl="1"/>
            <a:r>
              <a:rPr lang="en-SE" dirty="0"/>
              <a:t>200 us needed for voltage stabilization</a:t>
            </a:r>
          </a:p>
          <a:p>
            <a:pPr lvl="1"/>
            <a:r>
              <a:rPr lang="en-SE" dirty="0"/>
              <a:t>300 us max allotted to cavity fill</a:t>
            </a:r>
          </a:p>
        </p:txBody>
      </p:sp>
    </p:spTree>
    <p:extLst>
      <p:ext uri="{BB962C8B-B14F-4D97-AF65-F5344CB8AC3E}">
        <p14:creationId xmlns:p14="http://schemas.microsoft.com/office/powerpoint/2010/main" val="10151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715DC-F410-8B93-FF6E-92B4B308E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282" y="265373"/>
            <a:ext cx="10566300" cy="717237"/>
          </a:xfrm>
        </p:spPr>
        <p:txBody>
          <a:bodyPr/>
          <a:lstStyle/>
          <a:p>
            <a:r>
              <a:rPr lang="en-SE" dirty="0"/>
              <a:t>Manual piezo operation at TS2 in closed loop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77D4384-D761-9345-2D8B-8F19559C7F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A7EE5C-A2DD-5041-2204-7ACF966EE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en-S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55ACE2-0B17-6D8A-5F9D-47AC215BC5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282" y="1520430"/>
            <a:ext cx="5727192" cy="482953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B75E2DB-C564-DE2A-B58B-6AB7DB3DE3C0}"/>
              </a:ext>
            </a:extLst>
          </p:cNvPr>
          <p:cNvSpPr txBox="1"/>
          <p:nvPr/>
        </p:nvSpPr>
        <p:spPr>
          <a:xfrm>
            <a:off x="2294609" y="1130532"/>
            <a:ext cx="7440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rgbClr val="666666"/>
                </a:solidFill>
              </a:rPr>
              <a:t>Cavity detuning at high field (LFD) requires extra power at pulse end!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7A0461-05C8-7BA6-DBE5-CAEE5E5E99E5}"/>
              </a:ext>
            </a:extLst>
          </p:cNvPr>
          <p:cNvSpPr txBox="1"/>
          <p:nvPr/>
        </p:nvSpPr>
        <p:spPr>
          <a:xfrm>
            <a:off x="3826410" y="2986854"/>
            <a:ext cx="16815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1400" dirty="0">
                <a:solidFill>
                  <a:srgbClr val="FF0000"/>
                </a:solidFill>
              </a:rPr>
              <a:t>FB loop overpower</a:t>
            </a:r>
            <a:br>
              <a:rPr lang="en-SE" sz="1400" dirty="0">
                <a:solidFill>
                  <a:srgbClr val="FF0000"/>
                </a:solidFill>
              </a:rPr>
            </a:br>
            <a:r>
              <a:rPr lang="en-SE" sz="1400" dirty="0">
                <a:solidFill>
                  <a:srgbClr val="FF0000"/>
                </a:solidFill>
              </a:rPr>
              <a:t>1 BW = 2x power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1535E9F-8ADC-8052-893D-1A795C6A49F4}"/>
              </a:ext>
            </a:extLst>
          </p:cNvPr>
          <p:cNvGrpSpPr/>
          <p:nvPr/>
        </p:nvGrpSpPr>
        <p:grpSpPr>
          <a:xfrm>
            <a:off x="5499494" y="1155612"/>
            <a:ext cx="6531293" cy="5195532"/>
            <a:chOff x="5778897" y="1155612"/>
            <a:chExt cx="6531293" cy="519553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BF90B6B-ED6F-12CC-0DB9-EDE0328A6A8B}"/>
                </a:ext>
              </a:extLst>
            </p:cNvPr>
            <p:cNvGrpSpPr/>
            <p:nvPr/>
          </p:nvGrpSpPr>
          <p:grpSpPr>
            <a:xfrm>
              <a:off x="5778897" y="1155612"/>
              <a:ext cx="6531293" cy="5195532"/>
              <a:chOff x="5778897" y="1155612"/>
              <a:chExt cx="6531293" cy="5195532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2FC5534C-F5F7-EF2A-B06E-E27AD8B230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46346" y="1523544"/>
                <a:ext cx="5752829" cy="4827600"/>
              </a:xfrm>
              <a:prstGeom prst="rect">
                <a:avLst/>
              </a:prstGeom>
            </p:spPr>
          </p:pic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C8D9D55E-1925-2067-2FD8-F5CF4A499F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78897" y="2542707"/>
                <a:ext cx="5733288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0506294A-C052-6EB3-F1EB-13B7FF212D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93897" y="2542707"/>
                <a:ext cx="0" cy="384048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8CCBEB7-02BF-6F88-B2AB-DBF896A86219}"/>
                  </a:ext>
                </a:extLst>
              </p:cNvPr>
              <p:cNvSpPr txBox="1"/>
              <p:nvPr/>
            </p:nvSpPr>
            <p:spPr>
              <a:xfrm>
                <a:off x="11120441" y="1155612"/>
                <a:ext cx="11897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SE" b="1" dirty="0">
                    <a:solidFill>
                      <a:srgbClr val="00B050"/>
                    </a:solidFill>
                  </a:rPr>
                  <a:t>Piezo ON</a:t>
                </a: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DBBF2C6-D956-49FE-54E3-C09259735A23}"/>
                </a:ext>
              </a:extLst>
            </p:cNvPr>
            <p:cNvSpPr txBox="1"/>
            <p:nvPr/>
          </p:nvSpPr>
          <p:spPr>
            <a:xfrm>
              <a:off x="9907405" y="3120071"/>
              <a:ext cx="15648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1400" dirty="0">
                  <a:solidFill>
                    <a:srgbClr val="FF0000"/>
                  </a:solidFill>
                </a:rPr>
                <a:t>Flat pulse with FB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E2D091B-6273-A8F5-BA67-06751D9A8549}"/>
              </a:ext>
            </a:extLst>
          </p:cNvPr>
          <p:cNvSpPr txBox="1"/>
          <p:nvPr/>
        </p:nvSpPr>
        <p:spPr>
          <a:xfrm>
            <a:off x="4071438" y="6315393"/>
            <a:ext cx="5010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rgbClr val="666666"/>
                </a:solidFill>
              </a:rPr>
              <a:t>Proof of principle, now being integrated in LLRF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CFB013D0-6508-6766-F66A-4450430E9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80A617-9093-00DF-47BC-AA39334D5E3A}"/>
              </a:ext>
            </a:extLst>
          </p:cNvPr>
          <p:cNvSpPr txBox="1"/>
          <p:nvPr/>
        </p:nvSpPr>
        <p:spPr>
          <a:xfrm>
            <a:off x="1094400" y="4319939"/>
            <a:ext cx="9209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SE" sz="1200" b="1" dirty="0">
                <a:solidFill>
                  <a:srgbClr val="FF0000"/>
                </a:solidFill>
              </a:rPr>
              <a:t>TS2: Closed</a:t>
            </a:r>
          </a:p>
          <a:p>
            <a:r>
              <a:rPr lang="en-SE" sz="1200" b="1" dirty="0">
                <a:solidFill>
                  <a:srgbClr val="FF0000"/>
                </a:solidFill>
              </a:rPr>
              <a:t>Loop – piezo OFF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C6366D-C040-1264-6520-D1DB3BEAB5AD}"/>
              </a:ext>
            </a:extLst>
          </p:cNvPr>
          <p:cNvSpPr txBox="1"/>
          <p:nvPr/>
        </p:nvSpPr>
        <p:spPr>
          <a:xfrm>
            <a:off x="6842631" y="4319939"/>
            <a:ext cx="9209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SE" sz="1200" b="1" dirty="0">
                <a:solidFill>
                  <a:srgbClr val="FF0000"/>
                </a:solidFill>
              </a:rPr>
              <a:t>TS2: Closed</a:t>
            </a:r>
          </a:p>
          <a:p>
            <a:r>
              <a:rPr lang="en-SE" sz="1200" b="1" dirty="0">
                <a:solidFill>
                  <a:srgbClr val="FF0000"/>
                </a:solidFill>
              </a:rPr>
              <a:t>Loop – piezo ON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9362858-7B6A-79B7-71AD-0AC7F1F39673}"/>
              </a:ext>
            </a:extLst>
          </p:cNvPr>
          <p:cNvSpPr/>
          <p:nvPr/>
        </p:nvSpPr>
        <p:spPr>
          <a:xfrm>
            <a:off x="640865" y="4665901"/>
            <a:ext cx="462844" cy="365125"/>
          </a:xfrm>
          <a:prstGeom prst="ellipse">
            <a:avLst/>
          </a:prstGeom>
          <a:solidFill>
            <a:srgbClr val="FF0000">
              <a:alpha val="27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51EB866-1444-8028-BF44-3A69B6DE2DC6}"/>
              </a:ext>
            </a:extLst>
          </p:cNvPr>
          <p:cNvSpPr/>
          <p:nvPr/>
        </p:nvSpPr>
        <p:spPr>
          <a:xfrm>
            <a:off x="6379787" y="5113037"/>
            <a:ext cx="462844" cy="365125"/>
          </a:xfrm>
          <a:prstGeom prst="ellipse">
            <a:avLst/>
          </a:prstGeom>
          <a:solidFill>
            <a:srgbClr val="FF0000">
              <a:alpha val="27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252142-6503-736C-7068-93569C6BCA73}"/>
              </a:ext>
            </a:extLst>
          </p:cNvPr>
          <p:cNvSpPr txBox="1"/>
          <p:nvPr/>
        </p:nvSpPr>
        <p:spPr>
          <a:xfrm>
            <a:off x="365121" y="1107914"/>
            <a:ext cx="1247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b="1" dirty="0">
                <a:solidFill>
                  <a:srgbClr val="FF0000"/>
                </a:solidFill>
              </a:rPr>
              <a:t>Piezo OFF</a:t>
            </a:r>
          </a:p>
        </p:txBody>
      </p:sp>
    </p:spTree>
    <p:extLst>
      <p:ext uri="{BB962C8B-B14F-4D97-AF65-F5344CB8AC3E}">
        <p14:creationId xmlns:p14="http://schemas.microsoft.com/office/powerpoint/2010/main" val="2432201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  <p:bldP spid="21" grpId="0" animBg="1"/>
      <p:bldP spid="2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1FF98-5287-44A6-5EF8-A269B561F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Ongoing work for BOD2/BOT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994F5B-E45E-13D1-4582-7D621FAB1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76A4A4-2FBF-8C60-1334-E55C2ED575E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SE" dirty="0"/>
              <a:t>LFD algorithm development (by LLRF&amp;ICS Teams)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BE407E-ECD6-C803-5032-CB61EA23A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52D15501-054E-713A-8650-6FF633ABE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036" y="1302628"/>
            <a:ext cx="4563162" cy="4768062"/>
          </a:xfrm>
        </p:spPr>
        <p:txBody>
          <a:bodyPr/>
          <a:lstStyle/>
          <a:p>
            <a:r>
              <a:rPr lang="en-SE" dirty="0"/>
              <a:t>Manual operation of piezos available since long in TS2 operation</a:t>
            </a:r>
          </a:p>
          <a:p>
            <a:pPr lvl="1"/>
            <a:r>
              <a:rPr lang="en-SE" dirty="0"/>
              <a:t>No showstoppers</a:t>
            </a:r>
          </a:p>
          <a:p>
            <a:r>
              <a:rPr lang="en-SE" dirty="0"/>
              <a:t>HL LFD compensation algorithms tested during last CM campaigns</a:t>
            </a:r>
          </a:p>
          <a:p>
            <a:pPr lvl="1"/>
            <a:r>
              <a:rPr lang="en-SE" b="1" dirty="0">
                <a:solidFill>
                  <a:srgbClr val="00B050"/>
                </a:solidFill>
              </a:rPr>
              <a:t>Proof of principle for automation</a:t>
            </a:r>
          </a:p>
          <a:p>
            <a:r>
              <a:rPr lang="en-SE" b="1" dirty="0">
                <a:solidFill>
                  <a:srgbClr val="00B050"/>
                </a:solidFill>
              </a:rPr>
              <a:t>Successful tests of LFD compensation in LLRF IOC at TS2 with CM47</a:t>
            </a:r>
          </a:p>
          <a:p>
            <a:pPr lvl="1"/>
            <a:r>
              <a:rPr lang="en-SE" dirty="0"/>
              <a:t>Ready to be tested in linac</a:t>
            </a:r>
          </a:p>
          <a:p>
            <a:r>
              <a:rPr lang="en-SE" b="1" dirty="0">
                <a:solidFill>
                  <a:srgbClr val="00B050"/>
                </a:solidFill>
              </a:rPr>
              <a:t>Goal of the RF Conditioning phase for BOD2 to achieve full RF pulse goal</a:t>
            </a:r>
          </a:p>
        </p:txBody>
      </p:sp>
      <p:pic>
        <p:nvPicPr>
          <p:cNvPr id="28" name="Content Placeholder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F7785EF-68E1-88D9-3B05-306F7B4DBF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7233" y="1427588"/>
            <a:ext cx="6534438" cy="3622835"/>
          </a:xfrm>
          <a:prstGeom prst="rect">
            <a:avLst/>
          </a:prstGeom>
        </p:spPr>
      </p:pic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9FAF996-5ABE-3C07-CCBE-4F15D583A6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354" y="2603624"/>
            <a:ext cx="6028707" cy="3871646"/>
          </a:xfrm>
          <a:prstGeom prst="rect">
            <a:avLst/>
          </a:prstGeom>
        </p:spPr>
      </p:pic>
      <p:pic>
        <p:nvPicPr>
          <p:cNvPr id="11" name="Picture 1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801D6E0-7D03-7511-D253-E29CED19FF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5311" y="2603624"/>
            <a:ext cx="5994110" cy="3897183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E69A651-B45B-02AB-7A9B-D868696CE00D}"/>
              </a:ext>
            </a:extLst>
          </p:cNvPr>
          <p:cNvSpPr/>
          <p:nvPr/>
        </p:nvSpPr>
        <p:spPr>
          <a:xfrm>
            <a:off x="418950" y="3056442"/>
            <a:ext cx="1322763" cy="372558"/>
          </a:xfrm>
          <a:prstGeom prst="ellipse">
            <a:avLst/>
          </a:prstGeom>
          <a:solidFill>
            <a:srgbClr val="FF0000">
              <a:alpha val="27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884BC72-DB9D-AF46-CA7C-D2102D679158}"/>
              </a:ext>
            </a:extLst>
          </p:cNvPr>
          <p:cNvSpPr/>
          <p:nvPr/>
        </p:nvSpPr>
        <p:spPr>
          <a:xfrm>
            <a:off x="6035311" y="3052726"/>
            <a:ext cx="1322763" cy="372558"/>
          </a:xfrm>
          <a:prstGeom prst="ellipse">
            <a:avLst/>
          </a:prstGeom>
          <a:solidFill>
            <a:srgbClr val="FF0000">
              <a:alpha val="27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861278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9F209A-6588-DB76-A761-9AEECA2BBB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DC040-EBF6-F7B7-7197-1FF9F6EC4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System Characterization tools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82E2A3-2DA8-249E-7BC6-AD075047C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26A6F3-6811-8D53-9362-C66ACF841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pic>
        <p:nvPicPr>
          <p:cNvPr id="11" name="Picture 1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D5F930A-B916-0AC7-3039-6A49E0DC5BE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8088" b="17326"/>
          <a:stretch>
            <a:fillRect/>
          </a:stretch>
        </p:blipFill>
        <p:spPr>
          <a:xfrm>
            <a:off x="5897480" y="3751340"/>
            <a:ext cx="2971201" cy="2919021"/>
          </a:xfrm>
          <a:prstGeom prst="rect">
            <a:avLst/>
          </a:prstGeom>
        </p:spPr>
      </p:pic>
      <p:pic>
        <p:nvPicPr>
          <p:cNvPr id="13" name="Picture 1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3ADE008-987C-E18A-CD00-C62BAE5A3B8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7299"/>
          <a:stretch>
            <a:fillRect/>
          </a:stretch>
        </p:blipFill>
        <p:spPr>
          <a:xfrm>
            <a:off x="8939688" y="4027441"/>
            <a:ext cx="3083790" cy="2494373"/>
          </a:xfrm>
          <a:prstGeom prst="rect">
            <a:avLst/>
          </a:prstGeom>
        </p:spPr>
      </p:pic>
      <p:pic>
        <p:nvPicPr>
          <p:cNvPr id="15" name="Picture 1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453E7BF-C739-A3C8-B8C6-C593DC3EE8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150" y="932307"/>
            <a:ext cx="2753982" cy="2776555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E3D2BAA-8B80-4753-5E9F-8D106FDE4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74628" cy="4768062"/>
          </a:xfrm>
        </p:spPr>
        <p:txBody>
          <a:bodyPr/>
          <a:lstStyle/>
          <a:p>
            <a:r>
              <a:rPr lang="en-SE" dirty="0"/>
              <a:t>Used TS2 operation within a </a:t>
            </a:r>
            <a:r>
              <a:rPr lang="en-SE" b="1" dirty="0"/>
              <a:t>collaborative development with Łódź/PL</a:t>
            </a:r>
            <a:r>
              <a:rPr lang="en-SE" dirty="0"/>
              <a:t> for the development of characterization tools to assist further commissioning stages</a:t>
            </a:r>
          </a:p>
          <a:p>
            <a:r>
              <a:rPr lang="en-SE" dirty="0"/>
              <a:t>Piezo</a:t>
            </a:r>
          </a:p>
          <a:p>
            <a:pPr lvl="1"/>
            <a:r>
              <a:rPr lang="en-SE" dirty="0"/>
              <a:t>Capacity vs Temperature</a:t>
            </a:r>
          </a:p>
          <a:p>
            <a:pPr lvl="1"/>
            <a:r>
              <a:rPr lang="en-SE" dirty="0"/>
              <a:t>Capacity Monitoring (Fault Finding)</a:t>
            </a:r>
          </a:p>
          <a:p>
            <a:r>
              <a:rPr lang="en-SE" dirty="0"/>
              <a:t>Cavity</a:t>
            </a:r>
          </a:p>
          <a:p>
            <a:pPr lvl="1"/>
            <a:r>
              <a:rPr lang="en-SE" dirty="0"/>
              <a:t>Piezo Response Identification (Hz/V)</a:t>
            </a:r>
          </a:p>
          <a:p>
            <a:pPr lvl="1"/>
            <a:r>
              <a:rPr lang="en-SE" dirty="0"/>
              <a:t>Cavity LFD response</a:t>
            </a:r>
          </a:p>
          <a:p>
            <a:pPr lvl="1"/>
            <a:r>
              <a:rPr lang="en-SE" dirty="0"/>
              <a:t>Cavity Mechanical Modes</a:t>
            </a:r>
          </a:p>
          <a:p>
            <a:pPr lvl="1"/>
            <a:r>
              <a:rPr lang="en-SE" dirty="0"/>
              <a:t>Cavity Passband modes identification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358E33A-E34A-005A-4324-D61D3FD7D96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SE" dirty="0"/>
              <a:t>To assist cavity and LLRF setup</a:t>
            </a:r>
          </a:p>
        </p:txBody>
      </p:sp>
      <p:pic>
        <p:nvPicPr>
          <p:cNvPr id="21" name="Picture 2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C09FE99-D031-88E8-2034-BA1B9F2998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8207" y="1210308"/>
            <a:ext cx="2971202" cy="255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29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1BE8C-6862-3AF3-5278-6059AF0EC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C</a:t>
            </a:r>
            <a:r>
              <a:rPr lang="en-GB" dirty="0"/>
              <a:t>o</a:t>
            </a:r>
            <a:r>
              <a:rPr lang="en-SE" dirty="0"/>
              <a:t>llective `Arcs’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AA3924-F852-36E8-27BB-25BF520B002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SE" dirty="0"/>
              <a:t>FE radiation collected by fibers of the coupler arc detectors…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B498E6-784C-9E37-7379-F4089771A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id="{B3142518-328B-4D6B-B08E-E4D5EC52E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583" y="4435439"/>
            <a:ext cx="4230642" cy="215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ECFDF68-4521-026C-953A-F44CD4220F18}"/>
              </a:ext>
            </a:extLst>
          </p:cNvPr>
          <p:cNvSpPr txBox="1"/>
          <p:nvPr/>
        </p:nvSpPr>
        <p:spPr>
          <a:xfrm>
            <a:off x="8706535" y="5052367"/>
            <a:ext cx="16147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rgbClr val="666666"/>
                </a:solidFill>
              </a:rPr>
              <a:t>Neutron burst</a:t>
            </a:r>
          </a:p>
          <a:p>
            <a:pPr algn="l"/>
            <a:r>
              <a:rPr lang="en-SE" dirty="0">
                <a:solidFill>
                  <a:srgbClr val="666666"/>
                </a:solidFill>
              </a:rPr>
              <a:t> observed </a:t>
            </a:r>
          </a:p>
          <a:p>
            <a:pPr algn="l"/>
            <a:r>
              <a:rPr lang="en-SE" dirty="0">
                <a:solidFill>
                  <a:srgbClr val="666666"/>
                </a:solidFill>
              </a:rPr>
              <a:t>by pandora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433D77-74BB-589C-0C5B-E41420AFB837}"/>
              </a:ext>
            </a:extLst>
          </p:cNvPr>
          <p:cNvSpPr txBox="1"/>
          <p:nvPr/>
        </p:nvSpPr>
        <p:spPr>
          <a:xfrm>
            <a:off x="7015505" y="1407651"/>
            <a:ext cx="47470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SE" dirty="0">
                <a:solidFill>
                  <a:srgbClr val="666666"/>
                </a:solidFill>
              </a:rPr>
              <a:t>During cavity conditioning we had </a:t>
            </a:r>
            <a:r>
              <a:rPr lang="en-SE" b="1" dirty="0">
                <a:solidFill>
                  <a:srgbClr val="666666"/>
                </a:solidFill>
              </a:rPr>
              <a:t>several events of field emission bursts which “lighted” all the fibers bringing the arc detector signals to the gallery PMTs</a:t>
            </a:r>
            <a:r>
              <a:rPr lang="en-SE" dirty="0">
                <a:solidFill>
                  <a:srgbClr val="666666"/>
                </a:solidFill>
              </a:rPr>
              <a:t> (VAC/AIR side)</a:t>
            </a:r>
          </a:p>
          <a:p>
            <a:pPr algn="l"/>
            <a:endParaRPr lang="en-SE" dirty="0">
              <a:solidFill>
                <a:srgbClr val="666666"/>
              </a:solidFill>
            </a:endParaRPr>
          </a:p>
          <a:p>
            <a:pPr algn="l"/>
            <a:r>
              <a:rPr lang="en-SE" dirty="0">
                <a:solidFill>
                  <a:srgbClr val="666666"/>
                </a:solidFill>
              </a:rPr>
              <a:t>Signal triggered at the same timestamp, interlocking many systems</a:t>
            </a:r>
          </a:p>
          <a:p>
            <a:pPr algn="l"/>
            <a:endParaRPr lang="en-SE" dirty="0">
              <a:solidFill>
                <a:srgbClr val="666666"/>
              </a:solidFill>
            </a:endParaRPr>
          </a:p>
          <a:p>
            <a:pPr algn="l"/>
            <a:r>
              <a:rPr lang="en-SE" dirty="0">
                <a:solidFill>
                  <a:srgbClr val="666666"/>
                </a:solidFill>
              </a:rPr>
              <a:t>Still happening sporadically. Seen also by BLM.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DC4DCD-A312-5A0D-7EA5-4811D2B1D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EF255970-ECE0-17CF-4CC7-78C5125B32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136"/>
          <a:stretch>
            <a:fillRect/>
          </a:stretch>
        </p:blipFill>
        <p:spPr bwMode="auto">
          <a:xfrm>
            <a:off x="307410" y="1454007"/>
            <a:ext cx="6689035" cy="520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98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14C4A-EAE0-3675-29D7-5FB69E1A3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FE buildup in the HBL section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2807C4-0D69-8B23-13CF-886A2F3AF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BC70D5-8D11-D04C-C483-A8A90D625A8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SE" dirty="0"/>
              <a:t>Seen by the fibers that are installed for the Arc Detection at the couplers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A274E1-3B23-85FA-7D49-13776148FA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989" y="3729305"/>
            <a:ext cx="3513611" cy="1974396"/>
          </a:xfrm>
        </p:spPr>
        <p:txBody>
          <a:bodyPr/>
          <a:lstStyle/>
          <a:p>
            <a:pPr algn="ctr"/>
            <a:r>
              <a:rPr lang="en-SE" b="1" dirty="0"/>
              <a:t>It is Cherenkov light occurring in the fibers, triggered by FE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2BC2F2-3885-98E9-7019-8319B44C4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8DF47D7-BE39-D761-DE39-5B1795DCD7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468" y="1595910"/>
            <a:ext cx="8014096" cy="476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622AA14-3FC2-9DBF-3E58-6489C4B3D175}"/>
              </a:ext>
            </a:extLst>
          </p:cNvPr>
          <p:cNvSpPr txBox="1"/>
          <p:nvPr/>
        </p:nvSpPr>
        <p:spPr>
          <a:xfrm>
            <a:off x="6781800" y="4055533"/>
            <a:ext cx="204158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T</a:t>
            </a:r>
            <a:r>
              <a:rPr lang="en-SE" sz="1400" dirty="0">
                <a:solidFill>
                  <a:schemeClr val="bg1"/>
                </a:solidFill>
              </a:rPr>
              <a:t>he worry:</a:t>
            </a:r>
          </a:p>
          <a:p>
            <a:pPr algn="l"/>
            <a:r>
              <a:rPr lang="en-GB" sz="1400" dirty="0">
                <a:solidFill>
                  <a:schemeClr val="bg1"/>
                </a:solidFill>
              </a:rPr>
              <a:t>S</a:t>
            </a:r>
            <a:r>
              <a:rPr lang="en-SE" sz="1400" dirty="0">
                <a:solidFill>
                  <a:schemeClr val="bg1"/>
                </a:solidFill>
              </a:rPr>
              <a:t>purious arc interlocks</a:t>
            </a:r>
          </a:p>
          <a:p>
            <a:pPr algn="l"/>
            <a:r>
              <a:rPr lang="en-SE" sz="1400" dirty="0">
                <a:solidFill>
                  <a:schemeClr val="bg1"/>
                </a:solidFill>
              </a:rPr>
              <a:t>Masking real arc events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CC4877-9253-9F68-1DFE-D0AB817DB161}"/>
              </a:ext>
            </a:extLst>
          </p:cNvPr>
          <p:cNvSpPr txBox="1"/>
          <p:nvPr/>
        </p:nvSpPr>
        <p:spPr>
          <a:xfrm>
            <a:off x="378031" y="1519425"/>
            <a:ext cx="3835437" cy="6573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SE" dirty="0"/>
              <a:t>Cavity field emission (along RF pulse, with no EPU)</a:t>
            </a:r>
          </a:p>
        </p:txBody>
      </p:sp>
    </p:spTree>
    <p:extLst>
      <p:ext uri="{BB962C8B-B14F-4D97-AF65-F5344CB8AC3E}">
        <p14:creationId xmlns:p14="http://schemas.microsoft.com/office/powerpoint/2010/main" val="1286813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0E650D-BD42-5E86-EDD2-122DAE82E0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NDORA - a new device for radiation protection at DESY">
            <a:extLst>
              <a:ext uri="{FF2B5EF4-FFF2-40B4-BE49-F238E27FC236}">
                <a16:creationId xmlns:a16="http://schemas.microsoft.com/office/drawing/2014/main" id="{5F60E6B2-BC3A-4CD9-40D4-F7E7981BB1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871" y="2808468"/>
            <a:ext cx="1385175" cy="136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AD26D06-D4D0-79D0-2828-5D1AD5A40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0637" y="1138795"/>
            <a:ext cx="8616588" cy="55709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6373E33-5037-BDC3-CD7E-8CD0DD622999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9130752" y="5919454"/>
            <a:ext cx="645220" cy="26851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A7E7903-4E1F-1FAD-867A-D62B9AC887A0}"/>
              </a:ext>
            </a:extLst>
          </p:cNvPr>
          <p:cNvSpPr txBox="1"/>
          <p:nvPr/>
        </p:nvSpPr>
        <p:spPr>
          <a:xfrm>
            <a:off x="12324898" y="30648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S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29" name="Picture 2" descr="PANDORA - a new device for radiation protection at DESY">
            <a:extLst>
              <a:ext uri="{FF2B5EF4-FFF2-40B4-BE49-F238E27FC236}">
                <a16:creationId xmlns:a16="http://schemas.microsoft.com/office/drawing/2014/main" id="{A9BB4A27-C3D7-99CF-40E0-14E73D9943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6717" y="5730966"/>
            <a:ext cx="675142" cy="666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AD66E44-ECDF-E094-F450-994FD9E01880}"/>
              </a:ext>
            </a:extLst>
          </p:cNvPr>
          <p:cNvSpPr txBox="1"/>
          <p:nvPr/>
        </p:nvSpPr>
        <p:spPr>
          <a:xfrm>
            <a:off x="8534794" y="5489779"/>
            <a:ext cx="13808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S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PANDORA</a:t>
            </a:r>
          </a:p>
        </p:txBody>
      </p:sp>
      <p:sp>
        <p:nvSpPr>
          <p:cNvPr id="31" name="Can 30">
            <a:extLst>
              <a:ext uri="{FF2B5EF4-FFF2-40B4-BE49-F238E27FC236}">
                <a16:creationId xmlns:a16="http://schemas.microsoft.com/office/drawing/2014/main" id="{D04DC3C6-522F-148E-DC4B-206055982E7F}"/>
              </a:ext>
            </a:extLst>
          </p:cNvPr>
          <p:cNvSpPr/>
          <p:nvPr/>
        </p:nvSpPr>
        <p:spPr>
          <a:xfrm rot="1683398" flipH="1">
            <a:off x="6641753" y="4278439"/>
            <a:ext cx="228640" cy="850196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S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2" name="Can 31">
            <a:extLst>
              <a:ext uri="{FF2B5EF4-FFF2-40B4-BE49-F238E27FC236}">
                <a16:creationId xmlns:a16="http://schemas.microsoft.com/office/drawing/2014/main" id="{F6F55C58-E94A-1953-558E-4882FE105C59}"/>
              </a:ext>
            </a:extLst>
          </p:cNvPr>
          <p:cNvSpPr/>
          <p:nvPr/>
        </p:nvSpPr>
        <p:spPr>
          <a:xfrm rot="1683398" flipH="1">
            <a:off x="9137477" y="4264707"/>
            <a:ext cx="228640" cy="850196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S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92731D63-EF11-DA53-DC59-392E573573D2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0745245" y="3924285"/>
            <a:ext cx="645220" cy="26851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B013AE87-480B-1424-000A-396C2220AF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93433" y="4981592"/>
            <a:ext cx="1096126" cy="1461502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57FFB164-D3FD-B8F3-1017-4F8F356997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570517"/>
            <a:ext cx="1987952" cy="2650603"/>
          </a:xfrm>
          <a:prstGeom prst="rect">
            <a:avLst/>
          </a:prstGeom>
        </p:spPr>
      </p:pic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1FB9393F-52C0-CA8F-4514-A45CB7CD1480}"/>
              </a:ext>
            </a:extLst>
          </p:cNvPr>
          <p:cNvCxnSpPr>
            <a:cxnSpLocks/>
          </p:cNvCxnSpPr>
          <p:nvPr/>
        </p:nvCxnSpPr>
        <p:spPr>
          <a:xfrm>
            <a:off x="1486734" y="3223885"/>
            <a:ext cx="5135140" cy="1377491"/>
          </a:xfrm>
          <a:prstGeom prst="straightConnector1">
            <a:avLst/>
          </a:prstGeom>
          <a:ln w="317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9EFB1F8C-DC6B-9B6C-9990-B39DBE15F5CF}"/>
              </a:ext>
            </a:extLst>
          </p:cNvPr>
          <p:cNvCxnSpPr>
            <a:cxnSpLocks/>
          </p:cNvCxnSpPr>
          <p:nvPr/>
        </p:nvCxnSpPr>
        <p:spPr>
          <a:xfrm>
            <a:off x="286969" y="2691487"/>
            <a:ext cx="8664000" cy="2259758"/>
          </a:xfrm>
          <a:prstGeom prst="straightConnector1">
            <a:avLst/>
          </a:prstGeom>
          <a:ln w="317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E260BD8C-FCD6-F395-B498-757402F5A22B}"/>
              </a:ext>
            </a:extLst>
          </p:cNvPr>
          <p:cNvSpPr txBox="1"/>
          <p:nvPr/>
        </p:nvSpPr>
        <p:spPr>
          <a:xfrm>
            <a:off x="6711416" y="4838272"/>
            <a:ext cx="9802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S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SB2 CEA</a:t>
            </a:r>
            <a:endParaRPr kumimoji="0" lang="en-SE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5249023-9883-6726-9561-14D203AB9DA8}"/>
              </a:ext>
            </a:extLst>
          </p:cNvPr>
          <p:cNvSpPr txBox="1"/>
          <p:nvPr/>
        </p:nvSpPr>
        <p:spPr>
          <a:xfrm>
            <a:off x="9306288" y="4700710"/>
            <a:ext cx="985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S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SB1 CEA</a:t>
            </a:r>
            <a:endParaRPr kumimoji="0" lang="en-SE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D0397F-1AE4-D8EF-5E78-0FDCA3C56F72}"/>
              </a:ext>
            </a:extLst>
          </p:cNvPr>
          <p:cNvSpPr txBox="1"/>
          <p:nvPr/>
        </p:nvSpPr>
        <p:spPr>
          <a:xfrm>
            <a:off x="2247305" y="2562247"/>
            <a:ext cx="156462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SE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Chicane PANDORA</a:t>
            </a:r>
          </a:p>
        </p:txBody>
      </p:sp>
      <p:sp>
        <p:nvSpPr>
          <p:cNvPr id="11" name="Rubrik 1">
            <a:extLst>
              <a:ext uri="{FF2B5EF4-FFF2-40B4-BE49-F238E27FC236}">
                <a16:creationId xmlns:a16="http://schemas.microsoft.com/office/drawing/2014/main" id="{B92B9A0C-DA8F-9038-FF4D-344905743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8" y="265373"/>
            <a:ext cx="9946003" cy="677690"/>
          </a:xfrm>
        </p:spPr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Collective arcs knowledge from TS2</a:t>
            </a:r>
          </a:p>
        </p:txBody>
      </p:sp>
      <p:pic>
        <p:nvPicPr>
          <p:cNvPr id="3" name="Picture 2" descr="A machine with a tube and wires&#10;&#10;AI-generated content may be incorrect.">
            <a:extLst>
              <a:ext uri="{FF2B5EF4-FFF2-40B4-BE49-F238E27FC236}">
                <a16:creationId xmlns:a16="http://schemas.microsoft.com/office/drawing/2014/main" id="{519E9594-26B4-A7F6-EC3B-746EC52A55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37835" y="5142594"/>
            <a:ext cx="941600" cy="1255467"/>
          </a:xfrm>
          <a:prstGeom prst="rect">
            <a:avLst/>
          </a:prstGeom>
        </p:spPr>
      </p:pic>
      <p:pic>
        <p:nvPicPr>
          <p:cNvPr id="14" name="Picture 13" descr="A machine on a cart&#10;&#10;AI-generated content may be incorrect.">
            <a:extLst>
              <a:ext uri="{FF2B5EF4-FFF2-40B4-BE49-F238E27FC236}">
                <a16:creationId xmlns:a16="http://schemas.microsoft.com/office/drawing/2014/main" id="{4810BC50-7B87-F1B9-D390-080EAB229C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0800000" flipV="1">
            <a:off x="7550807" y="4999418"/>
            <a:ext cx="1050878" cy="1401171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6CB389A1-D9E9-FD43-220F-043136194BE9}"/>
              </a:ext>
            </a:extLst>
          </p:cNvPr>
          <p:cNvGrpSpPr/>
          <p:nvPr/>
        </p:nvGrpSpPr>
        <p:grpSpPr>
          <a:xfrm>
            <a:off x="579046" y="4156857"/>
            <a:ext cx="6001062" cy="2591487"/>
            <a:chOff x="708660" y="4224554"/>
            <a:chExt cx="6001062" cy="2591487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20F49B1-BB29-44FD-1D12-DE04DA3E20E3}"/>
                </a:ext>
              </a:extLst>
            </p:cNvPr>
            <p:cNvGrpSpPr/>
            <p:nvPr/>
          </p:nvGrpSpPr>
          <p:grpSpPr>
            <a:xfrm>
              <a:off x="708660" y="4224554"/>
              <a:ext cx="1945772" cy="2591487"/>
              <a:chOff x="708660" y="4224554"/>
              <a:chExt cx="1945772" cy="2591487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B791325A-108A-4182-93EE-9818FD5EFF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 flipH="1">
                <a:off x="744057" y="4260000"/>
                <a:ext cx="1910375" cy="2556041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3339E16-A16D-DB51-1AF2-5D0AEC78182C}"/>
                  </a:ext>
                </a:extLst>
              </p:cNvPr>
              <p:cNvSpPr txBox="1"/>
              <p:nvPr/>
            </p:nvSpPr>
            <p:spPr>
              <a:xfrm>
                <a:off x="708660" y="4566543"/>
                <a:ext cx="1564621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SE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rPr>
                  <a:t>Torre di Pisa developed by CEA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5211BC6-D0FB-0412-705B-944B8F499911}"/>
                  </a:ext>
                </a:extLst>
              </p:cNvPr>
              <p:cNvSpPr txBox="1"/>
              <p:nvPr/>
            </p:nvSpPr>
            <p:spPr>
              <a:xfrm>
                <a:off x="737894" y="4224554"/>
                <a:ext cx="105643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b="1" dirty="0">
                    <a:solidFill>
                      <a:schemeClr val="bg1"/>
                    </a:solidFill>
                  </a:rPr>
                  <a:t>Gen</a:t>
                </a:r>
                <a:r>
                  <a:rPr lang="en-US" sz="2400" dirty="0">
                    <a:solidFill>
                      <a:schemeClr val="bg1"/>
                    </a:solidFill>
                  </a:rPr>
                  <a:t> II</a:t>
                </a:r>
                <a:endParaRPr lang="en-SE" sz="2400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7F865BBF-62FC-1571-005B-6EFEED01FC99}"/>
                </a:ext>
              </a:extLst>
            </p:cNvPr>
            <p:cNvCxnSpPr>
              <a:cxnSpLocks/>
            </p:cNvCxnSpPr>
            <p:nvPr/>
          </p:nvCxnSpPr>
          <p:spPr>
            <a:xfrm>
              <a:off x="1470859" y="5627077"/>
              <a:ext cx="5238863" cy="734036"/>
            </a:xfrm>
            <a:prstGeom prst="straightConnector1">
              <a:avLst/>
            </a:prstGeom>
            <a:ln w="31750">
              <a:solidFill>
                <a:srgbClr val="FFC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AADC42-486C-17B2-58AF-22DEA4F54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en-SE" dirty="0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163B82CB-A45F-EFCE-7025-1DC45F953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 COMMISSIONING - C.Maiano - LCWS25</a:t>
            </a:r>
            <a:endParaRPr lang="en-SE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0FA80C7-EC7B-DED7-43FA-4EB01D49AADA}"/>
              </a:ext>
            </a:extLst>
          </p:cNvPr>
          <p:cNvSpPr txBox="1"/>
          <p:nvPr/>
        </p:nvSpPr>
        <p:spPr>
          <a:xfrm>
            <a:off x="0" y="2959233"/>
            <a:ext cx="17421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Gen I</a:t>
            </a:r>
          </a:p>
          <a:p>
            <a:r>
              <a:rPr lang="en-US" b="1" dirty="0">
                <a:solidFill>
                  <a:schemeClr val="bg1"/>
                </a:solidFill>
              </a:rPr>
              <a:t>Developed by CEA</a:t>
            </a:r>
            <a:endParaRPr lang="en-SE" b="1" dirty="0">
              <a:solidFill>
                <a:schemeClr val="bg1"/>
              </a:solidFill>
            </a:endParaRPr>
          </a:p>
        </p:txBody>
      </p:sp>
      <p:pic>
        <p:nvPicPr>
          <p:cNvPr id="37" name="Picture 3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02FB1F2-7386-2B97-3EB7-2EA694FF4C0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5941" y="4222539"/>
            <a:ext cx="2592940" cy="1841517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05B52EB3-1C17-AC75-0987-5F8BAD798A24}"/>
              </a:ext>
            </a:extLst>
          </p:cNvPr>
          <p:cNvSpPr txBox="1"/>
          <p:nvPr/>
        </p:nvSpPr>
        <p:spPr>
          <a:xfrm>
            <a:off x="44298" y="4258687"/>
            <a:ext cx="34976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Photomultiplier</a:t>
            </a:r>
            <a:r>
              <a:rPr lang="en-US" baseline="0" dirty="0"/>
              <a:t> + fast amplifier (Hamamatsu PM Amp)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Time resolution ~ 1 ns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CE19B7F-9714-90E5-E620-912938C931E8}"/>
              </a:ext>
            </a:extLst>
          </p:cNvPr>
          <p:cNvGrpSpPr/>
          <p:nvPr/>
        </p:nvGrpSpPr>
        <p:grpSpPr>
          <a:xfrm>
            <a:off x="3070944" y="564584"/>
            <a:ext cx="6963303" cy="5759678"/>
            <a:chOff x="0" y="1098322"/>
            <a:chExt cx="6963303" cy="5759678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A898533B-5DC6-B2C8-599D-33B5F928A88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0" y="1098322"/>
              <a:ext cx="6963303" cy="5759678"/>
            </a:xfrm>
            <a:prstGeom prst="rect">
              <a:avLst/>
            </a:prstGeom>
          </p:spPr>
        </p:pic>
        <p:sp>
          <p:nvSpPr>
            <p:cNvPr id="51" name="Down Arrow 50">
              <a:extLst>
                <a:ext uri="{FF2B5EF4-FFF2-40B4-BE49-F238E27FC236}">
                  <a16:creationId xmlns:a16="http://schemas.microsoft.com/office/drawing/2014/main" id="{97E6F470-A62C-8EFA-6D4A-66286A5A3796}"/>
                </a:ext>
              </a:extLst>
            </p:cNvPr>
            <p:cNvSpPr/>
            <p:nvPr/>
          </p:nvSpPr>
          <p:spPr>
            <a:xfrm rot="3953852">
              <a:off x="1820175" y="6020159"/>
              <a:ext cx="250166" cy="646981"/>
            </a:xfrm>
            <a:prstGeom prst="down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2" name="Down Arrow 51">
              <a:extLst>
                <a:ext uri="{FF2B5EF4-FFF2-40B4-BE49-F238E27FC236}">
                  <a16:creationId xmlns:a16="http://schemas.microsoft.com/office/drawing/2014/main" id="{221525C0-DE4B-A4DC-08C7-BD244285346F}"/>
                </a:ext>
              </a:extLst>
            </p:cNvPr>
            <p:cNvSpPr/>
            <p:nvPr/>
          </p:nvSpPr>
          <p:spPr>
            <a:xfrm rot="8653315">
              <a:off x="4172311" y="4542168"/>
              <a:ext cx="250166" cy="646981"/>
            </a:xfrm>
            <a:prstGeom prst="down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3" name="Down Arrow 52">
              <a:extLst>
                <a:ext uri="{FF2B5EF4-FFF2-40B4-BE49-F238E27FC236}">
                  <a16:creationId xmlns:a16="http://schemas.microsoft.com/office/drawing/2014/main" id="{B68AF22A-8B23-1851-7ABE-291B256E498C}"/>
                </a:ext>
              </a:extLst>
            </p:cNvPr>
            <p:cNvSpPr/>
            <p:nvPr/>
          </p:nvSpPr>
          <p:spPr>
            <a:xfrm rot="14290680">
              <a:off x="5172975" y="5249482"/>
              <a:ext cx="250166" cy="646981"/>
            </a:xfrm>
            <a:prstGeom prst="down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57" name="Picture 56" descr="A red and blue logo&#10;&#10;AI-generated content may be incorrect.">
            <a:extLst>
              <a:ext uri="{FF2B5EF4-FFF2-40B4-BE49-F238E27FC236}">
                <a16:creationId xmlns:a16="http://schemas.microsoft.com/office/drawing/2014/main" id="{AE63DF9F-A3A0-0C77-07FA-AE52A9F56D7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49854" y="5866404"/>
            <a:ext cx="1503621" cy="735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729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 animBg="1"/>
      <p:bldP spid="32" grpId="0" animBg="1"/>
      <p:bldP spid="101" grpId="0"/>
      <p:bldP spid="102" grpId="0"/>
      <p:bldP spid="7" grpId="0"/>
      <p:bldP spid="26" grpId="0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3515B4B-3ADD-418D-A61D-2099706C2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graphicFrame>
        <p:nvGraphicFramePr>
          <p:cNvPr id="8" name="Tabell 8">
            <a:extLst>
              <a:ext uri="{FF2B5EF4-FFF2-40B4-BE49-F238E27FC236}">
                <a16:creationId xmlns:a16="http://schemas.microsoft.com/office/drawing/2014/main" id="{6785EE1E-4A1C-4346-83D0-84014F8F23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642779"/>
              </p:ext>
            </p:extLst>
          </p:nvPr>
        </p:nvGraphicFramePr>
        <p:xfrm>
          <a:off x="1195647" y="1293837"/>
          <a:ext cx="10134600" cy="2288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34600">
                  <a:extLst>
                    <a:ext uri="{9D8B030D-6E8A-4147-A177-3AD203B41FA5}">
                      <a16:colId xmlns:a16="http://schemas.microsoft.com/office/drawing/2014/main" val="1887023439"/>
                    </a:ext>
                  </a:extLst>
                </a:gridCol>
              </a:tblGrid>
              <a:tr h="457794">
                <a:tc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Test and installation Phase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2991455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Linac Cryogenic commissioning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8378964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BOD Commissioning goals and achievements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5913222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Challenges towards BOT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6532126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357188" algn="l"/>
                        </a:tabLst>
                        <a:defRPr/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Conclusions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4575990"/>
                  </a:ext>
                </a:extLst>
              </a:tr>
            </a:tbl>
          </a:graphicData>
        </a:graphic>
      </p:graphicFrame>
      <p:sp>
        <p:nvSpPr>
          <p:cNvPr id="7" name="Platshållare för datum 3">
            <a:extLst>
              <a:ext uri="{FF2B5EF4-FFF2-40B4-BE49-F238E27FC236}">
                <a16:creationId xmlns:a16="http://schemas.microsoft.com/office/drawing/2014/main" id="{78972905-E434-5D47-AFD2-FA25DA38A1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>
                <a:solidFill>
                  <a:schemeClr val="bg1"/>
                </a:solidFill>
              </a:rPr>
              <a:t>2025-10-21</a:t>
            </a:r>
            <a:endParaRPr lang="sv-SE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3B1DDC-25D8-C30D-BDAE-2E82B098C54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64" t="42708" b="10029"/>
          <a:stretch/>
        </p:blipFill>
        <p:spPr>
          <a:xfrm>
            <a:off x="287079" y="4040601"/>
            <a:ext cx="11903765" cy="282867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829616-15D0-F6F2-DAAC-D8E7F7B8C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72091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963" y="145699"/>
            <a:ext cx="9136543" cy="657339"/>
          </a:xfrm>
        </p:spPr>
        <p:txBody>
          <a:bodyPr/>
          <a:lstStyle/>
          <a:p>
            <a:r>
              <a:rPr lang="en-US" dirty="0"/>
              <a:t>FPC feeding FE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68590" y="3799492"/>
            <a:ext cx="6856441" cy="2991027"/>
            <a:chOff x="-4376134" y="1029137"/>
            <a:chExt cx="9066179" cy="5461733"/>
          </a:xfrm>
        </p:grpSpPr>
        <p:pic>
          <p:nvPicPr>
            <p:cNvPr id="8" name="Imag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156" t="11187" r="3354" b="22305"/>
            <a:stretch/>
          </p:blipFill>
          <p:spPr>
            <a:xfrm>
              <a:off x="-4376134" y="1029137"/>
              <a:ext cx="9066179" cy="5461733"/>
            </a:xfrm>
            <a:prstGeom prst="rect">
              <a:avLst/>
            </a:prstGeom>
          </p:spPr>
        </p:pic>
        <p:sp>
          <p:nvSpPr>
            <p:cNvPr id="9" name="ZoneTexte 6"/>
            <p:cNvSpPr txBox="1"/>
            <p:nvPr/>
          </p:nvSpPr>
          <p:spPr>
            <a:xfrm>
              <a:off x="-4247634" y="1393204"/>
              <a:ext cx="8937679" cy="10560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FPC4 low energy electrons (here 100 eV ~ threshold SEY&gt;1 ) are captured by the cavity field, generate secondary tracks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7667952" y="5826835"/>
            <a:ext cx="39767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Yu Gothic" panose="020B0400000000000000" pitchFamily="34" charset="-128"/>
                <a:cs typeface="+mn-cs"/>
              </a:rPr>
              <a:t>thanks to 10µs time resolution, we can distinguish between FE and FPC electron emission (CEA detectors)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56966" y="920719"/>
            <a:ext cx="6317721" cy="2918663"/>
            <a:chOff x="0" y="432775"/>
            <a:chExt cx="6610073" cy="321571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432775"/>
              <a:ext cx="6610073" cy="3215711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495974" y="1734230"/>
              <a:ext cx="193279" cy="4069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120682" y="377866"/>
            <a:ext cx="5071318" cy="3177624"/>
            <a:chOff x="7120683" y="548987"/>
            <a:chExt cx="5071318" cy="317762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20683" y="548987"/>
              <a:ext cx="5071318" cy="3177624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7936"/>
            <a:stretch/>
          </p:blipFill>
          <p:spPr>
            <a:xfrm>
              <a:off x="8613466" y="1420525"/>
              <a:ext cx="3454888" cy="2267273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7473523" y="20781"/>
            <a:ext cx="4025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Dashed line= cavity field as reference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961781" y="640939"/>
            <a:ext cx="2758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DETECTED GAMMA RAY PULSE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8CC0E2-6448-4C24-BAFD-5FCC31B95200}"/>
              </a:ext>
            </a:extLst>
          </p:cNvPr>
          <p:cNvSpPr txBox="1"/>
          <p:nvPr/>
        </p:nvSpPr>
        <p:spPr>
          <a:xfrm>
            <a:off x="4713745" y="2018171"/>
            <a:ext cx="17913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0000"/>
                </a:solidFill>
                <a:latin typeface="Impact" panose="020B0806030902050204" pitchFamily="34" charset="0"/>
              </a:rPr>
              <a:t>FPC1 DIAGNOSTICS</a:t>
            </a:r>
            <a:br>
              <a:rPr lang="en-US" dirty="0">
                <a:solidFill>
                  <a:srgbClr val="FF0000"/>
                </a:solidFill>
                <a:latin typeface="Impact" panose="020B0806030902050204" pitchFamily="34" charset="0"/>
              </a:rPr>
            </a:br>
            <a:r>
              <a:rPr lang="en-US" dirty="0">
                <a:solidFill>
                  <a:srgbClr val="FF0000"/>
                </a:solidFill>
                <a:latin typeface="Impact" panose="020B0806030902050204" pitchFamily="34" charset="0"/>
              </a:rPr>
              <a:t>Only ARCS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Impact" panose="020B0806030902050204" pitchFamily="34" charset="0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B29939B-BFBE-46E1-87AA-02EFE5F2761B}"/>
              </a:ext>
            </a:extLst>
          </p:cNvPr>
          <p:cNvSpPr txBox="1"/>
          <p:nvPr/>
        </p:nvSpPr>
        <p:spPr>
          <a:xfrm>
            <a:off x="923369" y="1741172"/>
            <a:ext cx="19154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FF0000"/>
              </a:solidFill>
              <a:latin typeface="Impact" panose="020B0806030902050204" pitchFamily="34" charset="0"/>
            </a:endParaRP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Impact" panose="020B0806030902050204" pitchFamily="34" charset="0"/>
              </a:rPr>
              <a:t>FPC4 DIAGNOSTICS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0000"/>
                </a:solidFill>
                <a:latin typeface="Impact" panose="020B0806030902050204" pitchFamily="34" charset="0"/>
              </a:rPr>
              <a:t>ARCS and Electrons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Impact" panose="020B0806030902050204" pitchFamily="34" charset="0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AFDD0-8C2C-E3ED-22A8-F5C92F4DA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E32789-1589-095D-8BAB-7F273393E2B2}"/>
              </a:ext>
            </a:extLst>
          </p:cNvPr>
          <p:cNvSpPr txBox="1"/>
          <p:nvPr/>
        </p:nvSpPr>
        <p:spPr>
          <a:xfrm>
            <a:off x="7244923" y="3916098"/>
            <a:ext cx="512954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SE" dirty="0">
                <a:solidFill>
                  <a:srgbClr val="666666"/>
                </a:solidFill>
              </a:rPr>
              <a:t>FPC diagnostics is designed to detect optical  </a:t>
            </a:r>
            <a:br>
              <a:rPr lang="en-SE" dirty="0">
                <a:solidFill>
                  <a:srgbClr val="666666"/>
                </a:solidFill>
              </a:rPr>
            </a:br>
            <a:r>
              <a:rPr lang="en-SE" dirty="0">
                <a:solidFill>
                  <a:srgbClr val="666666"/>
                </a:solidFill>
              </a:rPr>
              <a:t>light from coupler viewports (ARC)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E" dirty="0">
                <a:solidFill>
                  <a:srgbClr val="666666"/>
                </a:solidFill>
              </a:rPr>
              <a:t>SB has no optical path to coupler but </a:t>
            </a:r>
            <a:br>
              <a:rPr lang="en-SE" dirty="0">
                <a:solidFill>
                  <a:srgbClr val="666666"/>
                </a:solidFill>
              </a:rPr>
            </a:br>
            <a:r>
              <a:rPr lang="en-SE" dirty="0">
                <a:solidFill>
                  <a:srgbClr val="666666"/>
                </a:solidFill>
              </a:rPr>
              <a:t>captures Cherenkov events from FE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66666"/>
                </a:solidFill>
              </a:rPr>
              <a:t>e- from FPC area travel to cavity and lead</a:t>
            </a:r>
            <a:br>
              <a:rPr lang="en-GB" dirty="0">
                <a:solidFill>
                  <a:srgbClr val="666666"/>
                </a:solidFill>
              </a:rPr>
            </a:br>
            <a:r>
              <a:rPr lang="en-GB" dirty="0">
                <a:solidFill>
                  <a:srgbClr val="666666"/>
                </a:solidFill>
              </a:rPr>
              <a:t>to radiation</a:t>
            </a:r>
            <a:r>
              <a:rPr lang="en-SE" dirty="0">
                <a:solidFill>
                  <a:srgbClr val="666666"/>
                </a:solidFill>
              </a:rPr>
              <a:t> </a:t>
            </a:r>
          </a:p>
          <a:p>
            <a:pPr algn="l"/>
            <a:endParaRPr lang="en-SE" dirty="0">
              <a:solidFill>
                <a:srgbClr val="666666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B93718-7F75-182D-0DCA-3FFBAF879458}"/>
              </a:ext>
            </a:extLst>
          </p:cNvPr>
          <p:cNvSpPr txBox="1"/>
          <p:nvPr/>
        </p:nvSpPr>
        <p:spPr>
          <a:xfrm>
            <a:off x="9254810" y="934216"/>
            <a:ext cx="2491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rgbClr val="666666"/>
                </a:solidFill>
              </a:rPr>
              <a:t>Scintillators SB1&amp; SB2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A77553B-9E77-39D2-8966-489E3AAECB0E}"/>
              </a:ext>
            </a:extLst>
          </p:cNvPr>
          <p:cNvSpPr/>
          <p:nvPr/>
        </p:nvSpPr>
        <p:spPr>
          <a:xfrm>
            <a:off x="3845400" y="6415347"/>
            <a:ext cx="33596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Yu Gothic" panose="020B0400000000000000" pitchFamily="34" charset="-128"/>
                <a:cs typeface="+mn-cs"/>
              </a:rPr>
              <a:t>Courtesy of G.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Yu Gothic" panose="020B0400000000000000" pitchFamily="34" charset="-128"/>
                <a:cs typeface="+mn-cs"/>
              </a:rPr>
              <a:t>Devanz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Yu Gothic" panose="020B0400000000000000" pitchFamily="34" charset="-128"/>
                <a:cs typeface="+mn-cs"/>
              </a:rPr>
              <a:t> CEA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8C3808F-2DC7-446E-01A1-10A9D196543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2659" t="16641" b="37367"/>
          <a:stretch/>
        </p:blipFill>
        <p:spPr>
          <a:xfrm>
            <a:off x="465770" y="1596825"/>
            <a:ext cx="11546215" cy="4020077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97389F0A-7A17-F039-A306-5FA999CCF4B0}"/>
              </a:ext>
            </a:extLst>
          </p:cNvPr>
          <p:cNvSpPr/>
          <p:nvPr/>
        </p:nvSpPr>
        <p:spPr>
          <a:xfrm>
            <a:off x="3183763" y="3329527"/>
            <a:ext cx="408373" cy="918814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BC3CE6D-2839-200A-A468-F8C8F2F57B61}"/>
              </a:ext>
            </a:extLst>
          </p:cNvPr>
          <p:cNvSpPr/>
          <p:nvPr/>
        </p:nvSpPr>
        <p:spPr>
          <a:xfrm>
            <a:off x="8735292" y="1582101"/>
            <a:ext cx="1064924" cy="436070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56E8130-E3FB-ED46-9492-CFAA292B241F}"/>
              </a:ext>
            </a:extLst>
          </p:cNvPr>
          <p:cNvSpPr txBox="1"/>
          <p:nvPr/>
        </p:nvSpPr>
        <p:spPr>
          <a:xfrm>
            <a:off x="2028305" y="4300201"/>
            <a:ext cx="3297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Moderate 92mNb activation (</a:t>
            </a:r>
            <a:r>
              <a:rPr lang="en-US" sz="1200" b="1" dirty="0" err="1">
                <a:solidFill>
                  <a:srgbClr val="FF0000"/>
                </a:solidFill>
              </a:rPr>
              <a:t>y,n</a:t>
            </a:r>
            <a:r>
              <a:rPr lang="en-US" sz="1200" b="1" dirty="0">
                <a:solidFill>
                  <a:srgbClr val="FF0000"/>
                </a:solidFill>
              </a:rPr>
              <a:t>) observed</a:t>
            </a:r>
            <a:endParaRPr lang="en-SE" sz="1200" b="1" dirty="0">
              <a:solidFill>
                <a:srgbClr val="FF0000"/>
              </a:solidFill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E35BBB5-EDB3-E2E1-7B5C-EF3172A476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59711" y="3253946"/>
            <a:ext cx="1898556" cy="149340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81E76BA-FFF7-9480-CC2C-0B74E2097944}"/>
              </a:ext>
            </a:extLst>
          </p:cNvPr>
          <p:cNvSpPr txBox="1"/>
          <p:nvPr/>
        </p:nvSpPr>
        <p:spPr>
          <a:xfrm>
            <a:off x="5851050" y="2286619"/>
            <a:ext cx="366498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br>
              <a:rPr lang="en-GB" sz="1400" dirty="0">
                <a:effectLst/>
                <a:latin typeface="Arial" panose="020B0604020202020204" pitchFamily="34" charset="0"/>
              </a:rPr>
            </a:br>
            <a:endParaRPr lang="en-GB" sz="1400" dirty="0">
              <a:effectLst/>
              <a:latin typeface="Arial" panose="020B0604020202020204" pitchFamily="34" charset="0"/>
            </a:endParaRPr>
          </a:p>
          <a:p>
            <a:pPr algn="r"/>
            <a:r>
              <a:rPr lang="en-GB" sz="1400" dirty="0">
                <a:effectLst/>
                <a:latin typeface="Arial" panose="020B0604020202020204" pitchFamily="34" charset="0"/>
              </a:rPr>
              <a:t>•~15 MeV e-→ e-+y (</a:t>
            </a:r>
            <a:r>
              <a:rPr lang="en-GB" sz="1400" dirty="0" err="1">
                <a:effectLst/>
                <a:latin typeface="Arial" panose="020B0604020202020204" pitchFamily="34" charset="0"/>
              </a:rPr>
              <a:t>Bremsstrahlungin</a:t>
            </a:r>
            <a:r>
              <a:rPr lang="en-GB" sz="1400" dirty="0">
                <a:effectLst/>
                <a:latin typeface="Arial" panose="020B0604020202020204" pitchFamily="34" charset="0"/>
              </a:rPr>
              <a:t> Nb )</a:t>
            </a:r>
          </a:p>
          <a:p>
            <a:pPr algn="r"/>
            <a:r>
              <a:rPr lang="en-GB" sz="1400" dirty="0">
                <a:effectLst/>
                <a:latin typeface="Arial" panose="020B0604020202020204" pitchFamily="34" charset="0"/>
              </a:rPr>
              <a:t>• </a:t>
            </a:r>
            <a:r>
              <a:rPr lang="en-GB" sz="1400" dirty="0">
                <a:latin typeface="Arial" panose="020B0604020202020204" pitchFamily="34" charset="0"/>
              </a:rPr>
              <a:t>y</a:t>
            </a:r>
            <a:r>
              <a:rPr lang="en-GB" sz="1400" dirty="0">
                <a:effectLst/>
                <a:latin typeface="Arial" panose="020B0604020202020204" pitchFamily="34" charset="0"/>
              </a:rPr>
              <a:t>+ 93Nb → 92</a:t>
            </a:r>
            <a:r>
              <a:rPr lang="en-GB" sz="1400" baseline="30000" dirty="0">
                <a:effectLst/>
                <a:latin typeface="Arial" panose="020B0604020202020204" pitchFamily="34" charset="0"/>
              </a:rPr>
              <a:t>m</a:t>
            </a:r>
            <a:r>
              <a:rPr lang="en-GB" sz="1400" dirty="0">
                <a:effectLst/>
                <a:latin typeface="Arial" panose="020B0604020202020204" pitchFamily="34" charset="0"/>
              </a:rPr>
              <a:t>Nb + n</a:t>
            </a:r>
          </a:p>
          <a:p>
            <a:pPr algn="r"/>
            <a:r>
              <a:rPr lang="en-GB" sz="1400" dirty="0">
                <a:effectLst/>
                <a:latin typeface="Arial" panose="020B0604020202020204" pitchFamily="34" charset="0"/>
              </a:rPr>
              <a:t>• 92</a:t>
            </a:r>
            <a:r>
              <a:rPr lang="en-GB" sz="1400" baseline="30000" dirty="0">
                <a:effectLst/>
                <a:latin typeface="Arial" panose="020B0604020202020204" pitchFamily="34" charset="0"/>
              </a:rPr>
              <a:t>m</a:t>
            </a:r>
            <a:r>
              <a:rPr lang="en-GB" sz="1400" dirty="0">
                <a:effectLst/>
                <a:latin typeface="Arial" panose="020B0604020202020204" pitchFamily="34" charset="0"/>
              </a:rPr>
              <a:t>Nb → 92Zr + y</a:t>
            </a:r>
            <a:r>
              <a:rPr lang="en-GB" sz="140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en-GB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934 keV)</a:t>
            </a:r>
            <a:endParaRPr lang="en-GB" sz="1400" dirty="0"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C959AB-AA65-1C15-1AA1-FD1344162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2439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6" grpId="0"/>
      <p:bldP spid="3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9C9D7-2B51-AA7C-4DF8-39BC2BD12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2784"/>
            <a:ext cx="7048499" cy="1081981"/>
          </a:xfrm>
        </p:spPr>
        <p:txBody>
          <a:bodyPr/>
          <a:lstStyle/>
          <a:p>
            <a:r>
              <a:rPr lang="en-SE" dirty="0"/>
              <a:t>Induced beam losses: Pandora location in TUNNEL</a:t>
            </a:r>
          </a:p>
        </p:txBody>
      </p:sp>
      <p:pic>
        <p:nvPicPr>
          <p:cNvPr id="7" name="Picture 6" descr="A group of people in yellow vests&#10;&#10;AI-generated content may be incorrect.">
            <a:extLst>
              <a:ext uri="{FF2B5EF4-FFF2-40B4-BE49-F238E27FC236}">
                <a16:creationId xmlns:a16="http://schemas.microsoft.com/office/drawing/2014/main" id="{216D6AC7-4AA6-A125-5645-1F73FC89E9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3980"/>
            <a:ext cx="7325360" cy="5494020"/>
          </a:xfrm>
          <a:prstGeom prst="rect">
            <a:avLst/>
          </a:prstGeom>
        </p:spPr>
      </p:pic>
      <p:pic>
        <p:nvPicPr>
          <p:cNvPr id="5" name="Picture 4" descr="A machine with many wires and cables&#10;&#10;AI-generated content may be incorrect.">
            <a:extLst>
              <a:ext uri="{FF2B5EF4-FFF2-40B4-BE49-F238E27FC236}">
                <a16:creationId xmlns:a16="http://schemas.microsoft.com/office/drawing/2014/main" id="{1DAD60A4-0CC8-F20D-A089-F37638D9D3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500" y="0"/>
            <a:ext cx="51435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1D054C1-0611-C194-8C3D-8111E6064D6F}"/>
              </a:ext>
            </a:extLst>
          </p:cNvPr>
          <p:cNvSpPr txBox="1"/>
          <p:nvPr/>
        </p:nvSpPr>
        <p:spPr>
          <a:xfrm>
            <a:off x="2827019" y="3083242"/>
            <a:ext cx="13435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400" dirty="0">
                <a:highlight>
                  <a:srgbClr val="00FF00"/>
                </a:highlight>
              </a:rPr>
              <a:t>HBL-010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8F1AED-7D24-95DF-7D5F-7B2B49D611D1}"/>
              </a:ext>
            </a:extLst>
          </p:cNvPr>
          <p:cNvSpPr txBox="1"/>
          <p:nvPr/>
        </p:nvSpPr>
        <p:spPr>
          <a:xfrm>
            <a:off x="838200" y="3590736"/>
            <a:ext cx="13435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400" dirty="0">
                <a:highlight>
                  <a:srgbClr val="00FF00"/>
                </a:highlight>
              </a:rPr>
              <a:t>HBL-020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D8A193-D03E-168B-C223-89197C637217}"/>
              </a:ext>
            </a:extLst>
          </p:cNvPr>
          <p:cNvSpPr txBox="1"/>
          <p:nvPr/>
        </p:nvSpPr>
        <p:spPr>
          <a:xfrm>
            <a:off x="2686693" y="4465637"/>
            <a:ext cx="1285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400" dirty="0">
                <a:highlight>
                  <a:srgbClr val="FF00FF"/>
                </a:highlight>
              </a:rPr>
              <a:t>Pandora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759CDA-CF05-EB55-F3F5-A19CBD95A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en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CCFA5D-C87E-E805-66FF-972A69DBA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 COMMISSIONING - C.Maiano - LCWS25</a:t>
            </a:r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8636955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graph&#10;&#10;AI-generated content may be incorrect.">
            <a:extLst>
              <a:ext uri="{FF2B5EF4-FFF2-40B4-BE49-F238E27FC236}">
                <a16:creationId xmlns:a16="http://schemas.microsoft.com/office/drawing/2014/main" id="{17071086-B7BA-3D3B-1F0F-9224C138BF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" y="311847"/>
            <a:ext cx="12192000" cy="6234303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BB595EE-0096-16DE-3DE9-019FD76C4191}"/>
              </a:ext>
            </a:extLst>
          </p:cNvPr>
          <p:cNvCxnSpPr/>
          <p:nvPr/>
        </p:nvCxnSpPr>
        <p:spPr>
          <a:xfrm>
            <a:off x="597159" y="5710335"/>
            <a:ext cx="3806890" cy="0"/>
          </a:xfrm>
          <a:prstGeom prst="straightConnector1">
            <a:avLst/>
          </a:prstGeom>
          <a:ln w="6350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8AEECC6-D3F2-3E53-8E25-2CF26CF38DAF}"/>
              </a:ext>
            </a:extLst>
          </p:cNvPr>
          <p:cNvCxnSpPr>
            <a:cxnSpLocks/>
          </p:cNvCxnSpPr>
          <p:nvPr/>
        </p:nvCxnSpPr>
        <p:spPr>
          <a:xfrm>
            <a:off x="4537788" y="4789715"/>
            <a:ext cx="2870718" cy="0"/>
          </a:xfrm>
          <a:prstGeom prst="straightConnector1">
            <a:avLst/>
          </a:prstGeom>
          <a:ln w="6350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47D48FD-369D-78D8-E3E4-A741B38E0D06}"/>
              </a:ext>
            </a:extLst>
          </p:cNvPr>
          <p:cNvCxnSpPr>
            <a:cxnSpLocks/>
          </p:cNvCxnSpPr>
          <p:nvPr/>
        </p:nvCxnSpPr>
        <p:spPr>
          <a:xfrm>
            <a:off x="7408506" y="2497494"/>
            <a:ext cx="2192694" cy="0"/>
          </a:xfrm>
          <a:prstGeom prst="straightConnector1">
            <a:avLst/>
          </a:prstGeom>
          <a:ln w="6350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C5E6F3F-1C48-C001-7A8C-90C04E943ED9}"/>
              </a:ext>
            </a:extLst>
          </p:cNvPr>
          <p:cNvSpPr txBox="1"/>
          <p:nvPr/>
        </p:nvSpPr>
        <p:spPr>
          <a:xfrm>
            <a:off x="5250032" y="4353187"/>
            <a:ext cx="1495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b="1" dirty="0">
                <a:solidFill>
                  <a:srgbClr val="FF0000"/>
                </a:solidFill>
              </a:rPr>
              <a:t>Beam </a:t>
            </a:r>
            <a:r>
              <a:rPr lang="en-SE" b="1" dirty="0"/>
              <a:t>in SCL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3F6138-4D24-60D6-6C7F-E4F92E4102F4}"/>
              </a:ext>
            </a:extLst>
          </p:cNvPr>
          <p:cNvSpPr txBox="1"/>
          <p:nvPr/>
        </p:nvSpPr>
        <p:spPr>
          <a:xfrm>
            <a:off x="7545295" y="2497494"/>
            <a:ext cx="2002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SE" b="1" dirty="0">
                <a:solidFill>
                  <a:srgbClr val="FF0000"/>
                </a:solidFill>
              </a:rPr>
              <a:t>Beam </a:t>
            </a:r>
            <a:r>
              <a:rPr lang="en-SE" b="1" dirty="0"/>
              <a:t>in SCL </a:t>
            </a:r>
          </a:p>
          <a:p>
            <a:pPr algn="ctr"/>
            <a:r>
              <a:rPr lang="en-SE" b="1" dirty="0"/>
              <a:t>– induced losses-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25A8E3-2837-C64C-68B0-53BEF66A1993}"/>
              </a:ext>
            </a:extLst>
          </p:cNvPr>
          <p:cNvSpPr txBox="1"/>
          <p:nvPr/>
        </p:nvSpPr>
        <p:spPr>
          <a:xfrm>
            <a:off x="345233" y="5064004"/>
            <a:ext cx="4501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b="1" dirty="0">
                <a:solidFill>
                  <a:srgbClr val="FF0000"/>
                </a:solidFill>
              </a:rPr>
              <a:t>NO Beam </a:t>
            </a:r>
            <a:r>
              <a:rPr lang="en-SE" b="1" dirty="0"/>
              <a:t>in SCL, cavity induced raidation</a:t>
            </a:r>
          </a:p>
          <a:p>
            <a:r>
              <a:rPr lang="en-SE" b="1" dirty="0"/>
              <a:t>~ 80 uSV/h gammas, 20 uSv/h neutron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006E31-E375-01CC-9AA4-A3F9A4A84AF6}"/>
              </a:ext>
            </a:extLst>
          </p:cNvPr>
          <p:cNvSpPr txBox="1"/>
          <p:nvPr/>
        </p:nvSpPr>
        <p:spPr>
          <a:xfrm>
            <a:off x="9506649" y="0"/>
            <a:ext cx="26853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3600" b="1" dirty="0"/>
              <a:t>2025-06-10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1FBDC3-30C3-F5C9-19E9-A4B208679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60FEF4-DAF6-9DAD-5DC9-7412A476A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 COMMISSIONING - C.Maiano - LCWS25</a:t>
            </a:r>
            <a:endParaRPr lang="en-SE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702B53-87A5-F127-EC29-26CFBFBABE08}"/>
              </a:ext>
            </a:extLst>
          </p:cNvPr>
          <p:cNvSpPr txBox="1"/>
          <p:nvPr/>
        </p:nvSpPr>
        <p:spPr>
          <a:xfrm>
            <a:off x="3297326" y="2362217"/>
            <a:ext cx="287071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SE" sz="1800" b="1" dirty="0"/>
              <a:t>80 uSV/h gammas,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E" sz="1800" b="1" dirty="0"/>
              <a:t>up to </a:t>
            </a:r>
            <a:r>
              <a:rPr lang="en-SE" b="1" dirty="0">
                <a:solidFill>
                  <a:srgbClr val="FF0000"/>
                </a:solidFill>
              </a:rPr>
              <a:t>45</a:t>
            </a:r>
            <a:r>
              <a:rPr lang="en-SE" sz="1800" b="1" dirty="0">
                <a:solidFill>
                  <a:srgbClr val="FF0000"/>
                </a:solidFill>
              </a:rPr>
              <a:t> mSv/h neutron (E &lt; 20 MeV)</a:t>
            </a:r>
            <a:endParaRPr lang="en-SE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9C05E6C-B843-CB29-8225-3C9B88FE121E}"/>
              </a:ext>
            </a:extLst>
          </p:cNvPr>
          <p:cNvSpPr/>
          <p:nvPr/>
        </p:nvSpPr>
        <p:spPr>
          <a:xfrm>
            <a:off x="7620" y="1869324"/>
            <a:ext cx="462844" cy="365125"/>
          </a:xfrm>
          <a:prstGeom prst="ellipse">
            <a:avLst/>
          </a:prstGeom>
          <a:solidFill>
            <a:srgbClr val="FF0000">
              <a:alpha val="27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444735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graph&#10;&#10;AI-generated content may be incorrect.">
            <a:extLst>
              <a:ext uri="{FF2B5EF4-FFF2-40B4-BE49-F238E27FC236}">
                <a16:creationId xmlns:a16="http://schemas.microsoft.com/office/drawing/2014/main" id="{5D2F6B5F-19BE-CCD4-BC1D-E4FAFCEA17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83" y="301982"/>
            <a:ext cx="4347044" cy="6520566"/>
          </a:xfrm>
          <a:prstGeom prst="rect">
            <a:avLst/>
          </a:prstGeom>
        </p:spPr>
      </p:pic>
      <p:pic>
        <p:nvPicPr>
          <p:cNvPr id="7" name="Picture 6" descr="A screenshot of a graph&#10;&#10;AI-generated content may be incorrect.">
            <a:extLst>
              <a:ext uri="{FF2B5EF4-FFF2-40B4-BE49-F238E27FC236}">
                <a16:creationId xmlns:a16="http://schemas.microsoft.com/office/drawing/2014/main" id="{ADC9A71B-897C-0F8B-C954-810BA41264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1602" y="168717"/>
            <a:ext cx="4347044" cy="65205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CAFC39-C825-D895-042E-84EB2FB36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SE" dirty="0"/>
              <a:t>Arc Detector fibers shape and Dose Rate (1)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F7605A-403C-C91A-B657-9A1D74EEE552}"/>
              </a:ext>
            </a:extLst>
          </p:cNvPr>
          <p:cNvSpPr txBox="1"/>
          <p:nvPr/>
        </p:nvSpPr>
        <p:spPr>
          <a:xfrm>
            <a:off x="293531" y="6232634"/>
            <a:ext cx="4200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1400" b="1" dirty="0">
                <a:solidFill>
                  <a:srgbClr val="FF0000"/>
                </a:solidFill>
              </a:rPr>
              <a:t>NO Beam </a:t>
            </a:r>
            <a:r>
              <a:rPr lang="en-SE" sz="1400" b="1" dirty="0"/>
              <a:t>in SCL, cavity induced raidation</a:t>
            </a:r>
          </a:p>
          <a:p>
            <a:r>
              <a:rPr lang="en-SE" sz="1400" b="1" dirty="0"/>
              <a:t>~ 80 uSV/h gammas, 20 uSv/h neutron. </a:t>
            </a:r>
            <a:r>
              <a:rPr lang="en-SE" sz="1400" b="1" dirty="0">
                <a:solidFill>
                  <a:srgbClr val="FF0000"/>
                </a:solidFill>
              </a:rPr>
              <a:t>08:41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796916-FDE7-AE75-6B03-86BE8432AD79}"/>
              </a:ext>
            </a:extLst>
          </p:cNvPr>
          <p:cNvSpPr txBox="1"/>
          <p:nvPr/>
        </p:nvSpPr>
        <p:spPr>
          <a:xfrm>
            <a:off x="4345259" y="6165940"/>
            <a:ext cx="35014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1400" b="1" dirty="0">
                <a:solidFill>
                  <a:srgbClr val="FF0000"/>
                </a:solidFill>
              </a:rPr>
              <a:t>Beam </a:t>
            </a:r>
            <a:r>
              <a:rPr lang="en-SE" sz="1400" b="1" dirty="0"/>
              <a:t>in SCL </a:t>
            </a:r>
          </a:p>
          <a:p>
            <a:r>
              <a:rPr lang="en-SE" sz="1400" b="1" dirty="0"/>
              <a:t>~ 80 uSV/h gammas, </a:t>
            </a:r>
            <a:r>
              <a:rPr lang="en-SE" sz="1400" b="1" dirty="0">
                <a:solidFill>
                  <a:srgbClr val="FF0000"/>
                </a:solidFill>
              </a:rPr>
              <a:t>36 mSv/h neutron</a:t>
            </a:r>
          </a:p>
        </p:txBody>
      </p:sp>
      <p:pic>
        <p:nvPicPr>
          <p:cNvPr id="13" name="Picture 12" descr="A screen shot of a graph&#10;&#10;AI-generated content may be incorrect.">
            <a:extLst>
              <a:ext uri="{FF2B5EF4-FFF2-40B4-BE49-F238E27FC236}">
                <a16:creationId xmlns:a16="http://schemas.microsoft.com/office/drawing/2014/main" id="{3A56314B-8C1B-ACE5-501E-11ED73443C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6746" y="1102623"/>
            <a:ext cx="4345259" cy="2326377"/>
          </a:xfrm>
          <a:prstGeom prst="rect">
            <a:avLst/>
          </a:prstGeom>
        </p:spPr>
      </p:pic>
      <p:pic>
        <p:nvPicPr>
          <p:cNvPr id="15" name="Picture 14" descr="A screen shot of a graph&#10;&#10;AI-generated content may be incorrect.">
            <a:extLst>
              <a:ext uri="{FF2B5EF4-FFF2-40B4-BE49-F238E27FC236}">
                <a16:creationId xmlns:a16="http://schemas.microsoft.com/office/drawing/2014/main" id="{6E0F4C77-ED4C-91E6-0663-3CF97C8E62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46741" y="4052960"/>
            <a:ext cx="4325247" cy="23078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8A94A7F-21EE-6DC5-EF6A-D42A82F4A43F}"/>
              </a:ext>
            </a:extLst>
          </p:cNvPr>
          <p:cNvSpPr txBox="1"/>
          <p:nvPr/>
        </p:nvSpPr>
        <p:spPr>
          <a:xfrm>
            <a:off x="8022278" y="2756351"/>
            <a:ext cx="22435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SE" b="1" dirty="0">
                <a:solidFill>
                  <a:srgbClr val="FF0000"/>
                </a:solidFill>
              </a:rPr>
              <a:t>08:41 NO Beam</a:t>
            </a:r>
            <a:endParaRPr lang="en-SE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8741C5-19E7-496F-340A-6ED8E4810BAC}"/>
              </a:ext>
            </a:extLst>
          </p:cNvPr>
          <p:cNvSpPr txBox="1"/>
          <p:nvPr/>
        </p:nvSpPr>
        <p:spPr>
          <a:xfrm>
            <a:off x="8804415" y="5624708"/>
            <a:ext cx="1847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SE" b="1" dirty="0">
                <a:solidFill>
                  <a:srgbClr val="FF0000"/>
                </a:solidFill>
              </a:rPr>
              <a:t>13:17 Beam</a:t>
            </a:r>
            <a:endParaRPr lang="en-SE" dirty="0"/>
          </a:p>
        </p:txBody>
      </p:sp>
      <p:sp>
        <p:nvSpPr>
          <p:cNvPr id="19" name="Down Arrow 18">
            <a:extLst>
              <a:ext uri="{FF2B5EF4-FFF2-40B4-BE49-F238E27FC236}">
                <a16:creationId xmlns:a16="http://schemas.microsoft.com/office/drawing/2014/main" id="{67F348C1-C290-EAC9-37F7-F2EF9629477D}"/>
              </a:ext>
            </a:extLst>
          </p:cNvPr>
          <p:cNvSpPr/>
          <p:nvPr/>
        </p:nvSpPr>
        <p:spPr>
          <a:xfrm rot="2557365">
            <a:off x="8063202" y="3082623"/>
            <a:ext cx="215040" cy="20475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2D2E4272-AA37-3998-3698-6B569037D20C}"/>
              </a:ext>
            </a:extLst>
          </p:cNvPr>
          <p:cNvSpPr/>
          <p:nvPr/>
        </p:nvSpPr>
        <p:spPr>
          <a:xfrm rot="2557365">
            <a:off x="9045253" y="5982682"/>
            <a:ext cx="215040" cy="20475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D34B46-CF13-3E3C-EF23-0AC23F91F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en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DF8A95-018C-FB3C-DB9D-D9245F44A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 COMMISSIONING - C.Maiano - LCWS25</a:t>
            </a:r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8301834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44921C1-45FB-DFC8-A226-D150725CA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SE" dirty="0"/>
              <a:t>Arc Detector fibers Max and Dose Rate (2)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9C51FC-C5FA-D923-5BDA-1EEC80C44BEC}"/>
              </a:ext>
            </a:extLst>
          </p:cNvPr>
          <p:cNvSpPr txBox="1"/>
          <p:nvPr/>
        </p:nvSpPr>
        <p:spPr>
          <a:xfrm>
            <a:off x="7775448" y="4190718"/>
            <a:ext cx="4121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SE" dirty="0">
              <a:solidFill>
                <a:srgbClr val="666666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99E648-7EE6-3700-ECFB-45E1FB530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en-SE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2D3986F-86F4-2375-E19C-09C627663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 COMMISSIONING - C.Maiano - LCWS25</a:t>
            </a:r>
            <a:endParaRPr lang="en-SE"/>
          </a:p>
        </p:txBody>
      </p:sp>
      <p:pic>
        <p:nvPicPr>
          <p:cNvPr id="10" name="Picture 9" descr="A screenshot of a graph&#10;&#10;AI-generated content may be incorrect.">
            <a:extLst>
              <a:ext uri="{FF2B5EF4-FFF2-40B4-BE49-F238E27FC236}">
                <a16:creationId xmlns:a16="http://schemas.microsoft.com/office/drawing/2014/main" id="{B6EC0304-C249-183A-AF62-6700BC1620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" y="810228"/>
            <a:ext cx="7772400" cy="55362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1F33A3F-EEB9-F8F2-F8D3-9B9F4E5FB394}"/>
              </a:ext>
            </a:extLst>
          </p:cNvPr>
          <p:cNvSpPr txBox="1"/>
          <p:nvPr/>
        </p:nvSpPr>
        <p:spPr>
          <a:xfrm>
            <a:off x="7544491" y="818323"/>
            <a:ext cx="464750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Cherenkov light in fibers</a:t>
            </a:r>
          </a:p>
          <a:p>
            <a:endParaRPr lang="en-US" sz="1600" b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Electrons from </a:t>
            </a:r>
            <a:r>
              <a:rPr lang="en-US" sz="1600" b="1" dirty="0"/>
              <a:t>FE in cavities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y -&gt; ionizing  </a:t>
            </a:r>
            <a:r>
              <a:rPr lang="en-US" sz="1600" dirty="0">
                <a:sym typeface="Wingdings" pitchFamily="2" charset="2"/>
              </a:rPr>
              <a:t> e-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3026E1-B8A5-1463-1058-76B765CF280E}"/>
              </a:ext>
            </a:extLst>
          </p:cNvPr>
          <p:cNvSpPr txBox="1"/>
          <p:nvPr/>
        </p:nvSpPr>
        <p:spPr>
          <a:xfrm>
            <a:off x="7544491" y="2886919"/>
            <a:ext cx="464750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Electrons from </a:t>
            </a:r>
            <a:r>
              <a:rPr lang="en-US" sz="1600" b="1" dirty="0">
                <a:sym typeface="Wingdings" pitchFamily="2" charset="2"/>
              </a:rPr>
              <a:t>low E neutrons scattering</a:t>
            </a:r>
            <a:br>
              <a:rPr lang="en-US" sz="1600" b="1" dirty="0">
                <a:sym typeface="Wingdings" pitchFamily="2" charset="2"/>
              </a:rPr>
            </a:br>
            <a:r>
              <a:rPr lang="en-US" sz="1600" b="1" dirty="0">
                <a:sym typeface="Wingdings" pitchFamily="2" charset="2"/>
              </a:rPr>
              <a:t>(beam losses)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(</a:t>
            </a:r>
            <a:r>
              <a:rPr lang="en-US" sz="1600" dirty="0" err="1">
                <a:sym typeface="Wingdings" pitchFamily="2" charset="2"/>
              </a:rPr>
              <a:t>n,n</a:t>
            </a:r>
            <a:r>
              <a:rPr lang="en-US" sz="1600" dirty="0">
                <a:sym typeface="Wingdings" pitchFamily="2" charset="2"/>
              </a:rPr>
              <a:t>’) -&gt; deexcitation y-&gt; </a:t>
            </a:r>
            <a:r>
              <a:rPr lang="en-US" sz="1600" dirty="0"/>
              <a:t>ionizing -&gt; </a:t>
            </a:r>
            <a:r>
              <a:rPr lang="en-US" sz="1600" dirty="0">
                <a:sym typeface="Wingdings" pitchFamily="2" charset="2"/>
              </a:rPr>
              <a:t>e-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076814-D9B7-208F-D2D6-0E9E8F34956C}"/>
              </a:ext>
            </a:extLst>
          </p:cNvPr>
          <p:cNvSpPr txBox="1"/>
          <p:nvPr/>
        </p:nvSpPr>
        <p:spPr>
          <a:xfrm>
            <a:off x="7544491" y="2032648"/>
            <a:ext cx="32598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Electrons from </a:t>
            </a:r>
            <a:r>
              <a:rPr lang="en-US" sz="1600" b="1" dirty="0"/>
              <a:t>couplers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y -&gt; ionizing  </a:t>
            </a:r>
            <a:r>
              <a:rPr lang="en-US" sz="1600" dirty="0">
                <a:sym typeface="Wingdings" pitchFamily="2" charset="2"/>
              </a:rPr>
              <a:t> e-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F32F25F8-F56D-B588-5091-DDEFB49BBE47}"/>
              </a:ext>
            </a:extLst>
          </p:cNvPr>
          <p:cNvSpPr/>
          <p:nvPr/>
        </p:nvSpPr>
        <p:spPr>
          <a:xfrm>
            <a:off x="7914754" y="3987412"/>
            <a:ext cx="3906982" cy="1939379"/>
          </a:xfrm>
          <a:prstGeom prst="roundRect">
            <a:avLst/>
          </a:prstGeom>
          <a:solidFill>
            <a:schemeClr val="accent1">
              <a:alpha val="2506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SE" b="1" dirty="0">
                <a:solidFill>
                  <a:srgbClr val="666666"/>
                </a:solidFill>
              </a:rPr>
              <a:t>C</a:t>
            </a:r>
            <a:r>
              <a:rPr lang="en-GB" b="1" dirty="0">
                <a:solidFill>
                  <a:srgbClr val="666666"/>
                </a:solidFill>
              </a:rPr>
              <a:t>o</a:t>
            </a:r>
            <a:r>
              <a:rPr lang="en-SE" b="1" dirty="0">
                <a:solidFill>
                  <a:srgbClr val="666666"/>
                </a:solidFill>
              </a:rPr>
              <a:t>llaboration with CEA and RF </a:t>
            </a:r>
            <a:r>
              <a:rPr lang="en-SE" dirty="0">
                <a:solidFill>
                  <a:srgbClr val="666666"/>
                </a:solidFill>
              </a:rPr>
              <a:t>group to modify the ESS AD solution for immunity to Rad events (filtering/veto)</a:t>
            </a:r>
          </a:p>
        </p:txBody>
      </p:sp>
    </p:spTree>
    <p:extLst>
      <p:ext uri="{BB962C8B-B14F-4D97-AF65-F5344CB8AC3E}">
        <p14:creationId xmlns:p14="http://schemas.microsoft.com/office/powerpoint/2010/main" val="2807474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1" grpId="0"/>
      <p:bldP spid="8" grpId="0"/>
      <p:bldP spid="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EDA70-8462-5D2B-BCBD-10AA26527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More installations started in July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96CEEF-9402-B6E2-9BEE-DA565A1B00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SE" dirty="0"/>
              <a:t>Opportunities from delays in the Target Readiness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9D798B-F51F-B744-75F0-B6FC11D87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467" y="1410908"/>
            <a:ext cx="7529427" cy="4768062"/>
          </a:xfrm>
        </p:spPr>
        <p:txBody>
          <a:bodyPr/>
          <a:lstStyle/>
          <a:p>
            <a:r>
              <a:rPr lang="en-SE" dirty="0"/>
              <a:t>Beam on Dump phase ended in June.</a:t>
            </a:r>
          </a:p>
          <a:p>
            <a:r>
              <a:rPr lang="en-SE" dirty="0"/>
              <a:t>Preparing for the BOD2/BOT goals</a:t>
            </a:r>
          </a:p>
          <a:p>
            <a:r>
              <a:rPr lang="en-SE" dirty="0"/>
              <a:t>We have installed 6 more HB Cryomodules, reconfiguring the linac for a potential of 3 MW beam operation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415247-8748-B00F-7EEF-FF67CA3E8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6B6036-7EF3-DCBB-5CE5-F5018C1C2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B191818-0D38-1E6B-BD62-4902759ADA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2945" y="1261533"/>
            <a:ext cx="4229055" cy="55964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6041D41-E9D2-62B3-2E56-C25D0DCC36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644" y="3794939"/>
            <a:ext cx="2011157" cy="26803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3A65464-956A-14D1-B913-B56FCF986B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4359" y="3704659"/>
            <a:ext cx="4182400" cy="3135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068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5">
          <a:extLst>
            <a:ext uri="{FF2B5EF4-FFF2-40B4-BE49-F238E27FC236}">
              <a16:creationId xmlns:a16="http://schemas.microsoft.com/office/drawing/2014/main" id="{301535D9-2E46-AAC1-3A33-4D84368C10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9">
            <a:extLst>
              <a:ext uri="{FF2B5EF4-FFF2-40B4-BE49-F238E27FC236}">
                <a16:creationId xmlns:a16="http://schemas.microsoft.com/office/drawing/2014/main" id="{A05BF4A5-EE7A-AF89-2C25-8AB48AD7C08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0000" tIns="45700" rIns="91425" bIns="180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200"/>
              <a:buFont typeface="Quattrocento Sans"/>
              <a:buNone/>
            </a:pPr>
            <a:r>
              <a:rPr lang="en-US" dirty="0"/>
              <a:t>High-power 5 MW proton accelerator</a:t>
            </a:r>
            <a:endParaRPr dirty="0"/>
          </a:p>
        </p:txBody>
      </p:sp>
      <p:sp>
        <p:nvSpPr>
          <p:cNvPr id="549" name="Text Placeholder 548">
            <a:extLst>
              <a:ext uri="{FF2B5EF4-FFF2-40B4-BE49-F238E27FC236}">
                <a16:creationId xmlns:a16="http://schemas.microsoft.com/office/drawing/2014/main" id="{89A51889-60CB-38E4-8A37-8805C99903C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ln>
            <a:noFill/>
            <a:prstDash val="solid"/>
          </a:ln>
        </p:spPr>
        <p:txBody>
          <a:bodyPr/>
          <a:lstStyle/>
          <a:p>
            <a:r>
              <a:rPr lang="en-SE" dirty="0"/>
              <a:t>BEAM ON DUMP PHASE</a:t>
            </a:r>
          </a:p>
        </p:txBody>
      </p:sp>
      <p:sp>
        <p:nvSpPr>
          <p:cNvPr id="11" name="Google Shape;541;p9">
            <a:extLst>
              <a:ext uri="{FF2B5EF4-FFF2-40B4-BE49-F238E27FC236}">
                <a16:creationId xmlns:a16="http://schemas.microsoft.com/office/drawing/2014/main" id="{532FA542-D702-15AF-5937-12EF9F359748}"/>
              </a:ext>
            </a:extLst>
          </p:cNvPr>
          <p:cNvSpPr txBox="1"/>
          <p:nvPr/>
        </p:nvSpPr>
        <p:spPr>
          <a:xfrm>
            <a:off x="1061768" y="3450834"/>
            <a:ext cx="10283325" cy="2075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18000" bIns="45700" anchor="t" anchorCtr="0">
            <a:noAutofit/>
          </a:bodyPr>
          <a:lstStyle/>
          <a:p>
            <a:pPr marL="180975" marR="0" lvl="0" indent="-180975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666666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Set in 2016 for the Beam On Target: capability for 1.4 MW at 571 MeV</a:t>
            </a:r>
          </a:p>
          <a:p>
            <a:pPr marL="180975" lvl="0" indent="-180975">
              <a:spcAft>
                <a:spcPts val="600"/>
              </a:spcAft>
              <a:buClr>
                <a:srgbClr val="666666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50"/>
                </a:solidFill>
              </a:rPr>
              <a:t>For Beam On Dump, we have installed 2 MW capability at 870 MeV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499D5AC-DAA9-7B60-F41C-9513B8A180B8}"/>
              </a:ext>
            </a:extLst>
          </p:cNvPr>
          <p:cNvGrpSpPr>
            <a:grpSpLocks noChangeAspect="1"/>
          </p:cNvGrpSpPr>
          <p:nvPr/>
        </p:nvGrpSpPr>
        <p:grpSpPr>
          <a:xfrm>
            <a:off x="565122" y="2175803"/>
            <a:ext cx="10437173" cy="1181979"/>
            <a:chOff x="346237" y="3664692"/>
            <a:chExt cx="11948164" cy="135309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B43D764E-BF6F-DA75-D201-3CA1826831D5}"/>
                </a:ext>
              </a:extLst>
            </p:cNvPr>
            <p:cNvGrpSpPr/>
            <p:nvPr/>
          </p:nvGrpSpPr>
          <p:grpSpPr>
            <a:xfrm>
              <a:off x="346237" y="3664692"/>
              <a:ext cx="11948164" cy="1317728"/>
              <a:chOff x="351204" y="4734191"/>
              <a:chExt cx="11948164" cy="1317728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F149BE73-F5F6-7CAC-0ACA-76AA4D9621CD}"/>
                  </a:ext>
                </a:extLst>
              </p:cNvPr>
              <p:cNvGrpSpPr/>
              <p:nvPr/>
            </p:nvGrpSpPr>
            <p:grpSpPr>
              <a:xfrm>
                <a:off x="701321" y="5136444"/>
                <a:ext cx="10270495" cy="433099"/>
                <a:chOff x="328002" y="5720475"/>
                <a:chExt cx="10270495" cy="433099"/>
              </a:xfrm>
            </p:grpSpPr>
            <p:sp>
              <p:nvSpPr>
                <p:cNvPr id="33" name="Rounded Rectangle 497">
                  <a:extLst>
                    <a:ext uri="{FF2B5EF4-FFF2-40B4-BE49-F238E27FC236}">
                      <a16:creationId xmlns:a16="http://schemas.microsoft.com/office/drawing/2014/main" id="{0056D252-69F1-C9CE-B45B-676561B65A92}"/>
                    </a:ext>
                  </a:extLst>
                </p:cNvPr>
                <p:cNvSpPr/>
                <p:nvPr/>
              </p:nvSpPr>
              <p:spPr>
                <a:xfrm>
                  <a:off x="2330476" y="5721574"/>
                  <a:ext cx="504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E353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34" name="Rounded Rectangle 498">
                  <a:extLst>
                    <a:ext uri="{FF2B5EF4-FFF2-40B4-BE49-F238E27FC236}">
                      <a16:creationId xmlns:a16="http://schemas.microsoft.com/office/drawing/2014/main" id="{A1904CF2-509F-073B-26EB-0B288E244491}"/>
                    </a:ext>
                  </a:extLst>
                </p:cNvPr>
                <p:cNvSpPr/>
                <p:nvPr/>
              </p:nvSpPr>
              <p:spPr>
                <a:xfrm>
                  <a:off x="2996301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E353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35" name="Rounded Rectangle 499">
                  <a:extLst>
                    <a:ext uri="{FF2B5EF4-FFF2-40B4-BE49-F238E27FC236}">
                      <a16:creationId xmlns:a16="http://schemas.microsoft.com/office/drawing/2014/main" id="{9B6197D6-12F2-9FA9-5AA5-CF691BD207D9}"/>
                    </a:ext>
                  </a:extLst>
                </p:cNvPr>
                <p:cNvSpPr/>
                <p:nvPr/>
              </p:nvSpPr>
              <p:spPr>
                <a:xfrm>
                  <a:off x="3718400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36" name="Rounded Rectangle 500">
                  <a:extLst>
                    <a:ext uri="{FF2B5EF4-FFF2-40B4-BE49-F238E27FC236}">
                      <a16:creationId xmlns:a16="http://schemas.microsoft.com/office/drawing/2014/main" id="{7238D0D8-6624-0DC6-340B-3C1A4BE28327}"/>
                    </a:ext>
                  </a:extLst>
                </p:cNvPr>
                <p:cNvSpPr/>
                <p:nvPr/>
              </p:nvSpPr>
              <p:spPr>
                <a:xfrm>
                  <a:off x="3123762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E353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37" name="Rounded Rectangle 501">
                  <a:extLst>
                    <a:ext uri="{FF2B5EF4-FFF2-40B4-BE49-F238E27FC236}">
                      <a16:creationId xmlns:a16="http://schemas.microsoft.com/office/drawing/2014/main" id="{17EE8A9D-AE84-5FFE-2CD3-C01CA374BBF6}"/>
                    </a:ext>
                  </a:extLst>
                </p:cNvPr>
                <p:cNvSpPr/>
                <p:nvPr/>
              </p:nvSpPr>
              <p:spPr>
                <a:xfrm>
                  <a:off x="3259536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E353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38" name="Rounded Rectangle 502">
                  <a:extLst>
                    <a:ext uri="{FF2B5EF4-FFF2-40B4-BE49-F238E27FC236}">
                      <a16:creationId xmlns:a16="http://schemas.microsoft.com/office/drawing/2014/main" id="{6D780E92-1364-A2F0-27C7-8CD251892B66}"/>
                    </a:ext>
                  </a:extLst>
                </p:cNvPr>
                <p:cNvSpPr/>
                <p:nvPr/>
              </p:nvSpPr>
              <p:spPr>
                <a:xfrm>
                  <a:off x="3386997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E353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39" name="Rounded Rectangle 503">
                  <a:extLst>
                    <a:ext uri="{FF2B5EF4-FFF2-40B4-BE49-F238E27FC236}">
                      <a16:creationId xmlns:a16="http://schemas.microsoft.com/office/drawing/2014/main" id="{ABCFDE69-780C-1A92-41EF-4069BAFC99A1}"/>
                    </a:ext>
                  </a:extLst>
                </p:cNvPr>
                <p:cNvSpPr/>
                <p:nvPr/>
              </p:nvSpPr>
              <p:spPr>
                <a:xfrm>
                  <a:off x="3511393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E353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40" name="Rounded Rectangle 504">
                  <a:extLst>
                    <a:ext uri="{FF2B5EF4-FFF2-40B4-BE49-F238E27FC236}">
                      <a16:creationId xmlns:a16="http://schemas.microsoft.com/office/drawing/2014/main" id="{0D6E58DE-4DF6-9213-4D82-F20173DC7136}"/>
                    </a:ext>
                  </a:extLst>
                </p:cNvPr>
                <p:cNvSpPr/>
                <p:nvPr/>
              </p:nvSpPr>
              <p:spPr>
                <a:xfrm>
                  <a:off x="3856608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41" name="Rounded Rectangle 505">
                  <a:extLst>
                    <a:ext uri="{FF2B5EF4-FFF2-40B4-BE49-F238E27FC236}">
                      <a16:creationId xmlns:a16="http://schemas.microsoft.com/office/drawing/2014/main" id="{8C6BBCBB-5567-F1A1-BFE3-52705314D1CD}"/>
                    </a:ext>
                  </a:extLst>
                </p:cNvPr>
                <p:cNvSpPr/>
                <p:nvPr/>
              </p:nvSpPr>
              <p:spPr>
                <a:xfrm>
                  <a:off x="3994946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Rounded Rectangle 506">
                  <a:extLst>
                    <a:ext uri="{FF2B5EF4-FFF2-40B4-BE49-F238E27FC236}">
                      <a16:creationId xmlns:a16="http://schemas.microsoft.com/office/drawing/2014/main" id="{B9E9466C-C191-4D93-14B7-01CB6BFA0366}"/>
                    </a:ext>
                  </a:extLst>
                </p:cNvPr>
                <p:cNvSpPr/>
                <p:nvPr/>
              </p:nvSpPr>
              <p:spPr>
                <a:xfrm>
                  <a:off x="4133284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43" name="Rounded Rectangle 507">
                  <a:extLst>
                    <a:ext uri="{FF2B5EF4-FFF2-40B4-BE49-F238E27FC236}">
                      <a16:creationId xmlns:a16="http://schemas.microsoft.com/office/drawing/2014/main" id="{4AD56053-6FB6-74AF-6BFA-F585F2149B49}"/>
                    </a:ext>
                  </a:extLst>
                </p:cNvPr>
                <p:cNvSpPr/>
                <p:nvPr/>
              </p:nvSpPr>
              <p:spPr>
                <a:xfrm>
                  <a:off x="4271491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44" name="Rounded Rectangle 508">
                  <a:extLst>
                    <a:ext uri="{FF2B5EF4-FFF2-40B4-BE49-F238E27FC236}">
                      <a16:creationId xmlns:a16="http://schemas.microsoft.com/office/drawing/2014/main" id="{D1364543-60F3-A96A-DEBF-CD4CF035A9F5}"/>
                    </a:ext>
                  </a:extLst>
                </p:cNvPr>
                <p:cNvSpPr/>
                <p:nvPr/>
              </p:nvSpPr>
              <p:spPr>
                <a:xfrm>
                  <a:off x="4409830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Rounded Rectangle 509">
                  <a:extLst>
                    <a:ext uri="{FF2B5EF4-FFF2-40B4-BE49-F238E27FC236}">
                      <a16:creationId xmlns:a16="http://schemas.microsoft.com/office/drawing/2014/main" id="{99F2C46A-3190-892C-B008-219690495F03}"/>
                    </a:ext>
                  </a:extLst>
                </p:cNvPr>
                <p:cNvSpPr/>
                <p:nvPr/>
              </p:nvSpPr>
              <p:spPr>
                <a:xfrm>
                  <a:off x="4548167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46" name="Rounded Rectangle 510">
                  <a:extLst>
                    <a:ext uri="{FF2B5EF4-FFF2-40B4-BE49-F238E27FC236}">
                      <a16:creationId xmlns:a16="http://schemas.microsoft.com/office/drawing/2014/main" id="{EF21CFE3-E4C3-7A15-DEC6-72F7CF465A97}"/>
                    </a:ext>
                  </a:extLst>
                </p:cNvPr>
                <p:cNvSpPr/>
                <p:nvPr/>
              </p:nvSpPr>
              <p:spPr>
                <a:xfrm>
                  <a:off x="4686375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47" name="Rounded Rectangle 511">
                  <a:extLst>
                    <a:ext uri="{FF2B5EF4-FFF2-40B4-BE49-F238E27FC236}">
                      <a16:creationId xmlns:a16="http://schemas.microsoft.com/office/drawing/2014/main" id="{77F797DF-CC59-6307-EEE2-8E993249239A}"/>
                    </a:ext>
                  </a:extLst>
                </p:cNvPr>
                <p:cNvSpPr/>
                <p:nvPr/>
              </p:nvSpPr>
              <p:spPr>
                <a:xfrm>
                  <a:off x="4824714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48" name="Rounded Rectangle 512">
                  <a:extLst>
                    <a:ext uri="{FF2B5EF4-FFF2-40B4-BE49-F238E27FC236}">
                      <a16:creationId xmlns:a16="http://schemas.microsoft.com/office/drawing/2014/main" id="{DBECE36D-08E2-4694-1DF9-ABE76AFB4A79}"/>
                    </a:ext>
                  </a:extLst>
                </p:cNvPr>
                <p:cNvSpPr/>
                <p:nvPr/>
              </p:nvSpPr>
              <p:spPr>
                <a:xfrm>
                  <a:off x="4963051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solidFill>
                      <a:srgbClr val="FFFFFF"/>
                    </a:solidFill>
                    <a:latin typeface="Segoe UI"/>
                  </a:endParaRPr>
                </a:p>
              </p:txBody>
            </p:sp>
            <p:sp>
              <p:nvSpPr>
                <p:cNvPr id="49" name="Rounded Rectangle 513">
                  <a:extLst>
                    <a:ext uri="{FF2B5EF4-FFF2-40B4-BE49-F238E27FC236}">
                      <a16:creationId xmlns:a16="http://schemas.microsoft.com/office/drawing/2014/main" id="{69F7BEF9-71B0-6E35-4976-5023A2B64AB5}"/>
                    </a:ext>
                  </a:extLst>
                </p:cNvPr>
                <p:cNvSpPr/>
                <p:nvPr/>
              </p:nvSpPr>
              <p:spPr>
                <a:xfrm>
                  <a:off x="5101259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solidFill>
                      <a:srgbClr val="FFFFFF"/>
                    </a:solidFill>
                    <a:latin typeface="Segoe UI"/>
                  </a:endParaRPr>
                </a:p>
              </p:txBody>
            </p:sp>
            <p:sp>
              <p:nvSpPr>
                <p:cNvPr id="50" name="Rounded Rectangle 514">
                  <a:extLst>
                    <a:ext uri="{FF2B5EF4-FFF2-40B4-BE49-F238E27FC236}">
                      <a16:creationId xmlns:a16="http://schemas.microsoft.com/office/drawing/2014/main" id="{74B2C832-19A3-3CC5-9128-4581CBEBBF00}"/>
                    </a:ext>
                  </a:extLst>
                </p:cNvPr>
                <p:cNvSpPr/>
                <p:nvPr/>
              </p:nvSpPr>
              <p:spPr>
                <a:xfrm>
                  <a:off x="5239598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solidFill>
                      <a:srgbClr val="FFFFFF"/>
                    </a:solidFill>
                    <a:latin typeface="Segoe UI"/>
                  </a:endParaRPr>
                </a:p>
              </p:txBody>
            </p:sp>
            <p:sp>
              <p:nvSpPr>
                <p:cNvPr id="51" name="Rounded Rectangle 515">
                  <a:extLst>
                    <a:ext uri="{FF2B5EF4-FFF2-40B4-BE49-F238E27FC236}">
                      <a16:creationId xmlns:a16="http://schemas.microsoft.com/office/drawing/2014/main" id="{60503BBE-A166-D976-E856-421D82E3C593}"/>
                    </a:ext>
                  </a:extLst>
                </p:cNvPr>
                <p:cNvSpPr/>
                <p:nvPr/>
              </p:nvSpPr>
              <p:spPr>
                <a:xfrm>
                  <a:off x="5377936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2" name="Rounded Rectangle 516">
                  <a:extLst>
                    <a:ext uri="{FF2B5EF4-FFF2-40B4-BE49-F238E27FC236}">
                      <a16:creationId xmlns:a16="http://schemas.microsoft.com/office/drawing/2014/main" id="{93C36617-8A17-F8F4-B2F9-C1D0A41915D7}"/>
                    </a:ext>
                  </a:extLst>
                </p:cNvPr>
                <p:cNvSpPr/>
                <p:nvPr/>
              </p:nvSpPr>
              <p:spPr>
                <a:xfrm>
                  <a:off x="5627239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3" name="Rounded Rectangle 517">
                  <a:extLst>
                    <a:ext uri="{FF2B5EF4-FFF2-40B4-BE49-F238E27FC236}">
                      <a16:creationId xmlns:a16="http://schemas.microsoft.com/office/drawing/2014/main" id="{CC482F62-BBF2-6A49-32F4-A116F1BA50D1}"/>
                    </a:ext>
                  </a:extLst>
                </p:cNvPr>
                <p:cNvSpPr/>
                <p:nvPr/>
              </p:nvSpPr>
              <p:spPr>
                <a:xfrm>
                  <a:off x="5765577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solidFill>
                      <a:srgbClr val="FFFFFF"/>
                    </a:solidFill>
                    <a:latin typeface="Segoe UI"/>
                  </a:endParaRPr>
                </a:p>
              </p:txBody>
            </p:sp>
            <p:sp>
              <p:nvSpPr>
                <p:cNvPr id="54" name="Rounded Rectangle 518">
                  <a:extLst>
                    <a:ext uri="{FF2B5EF4-FFF2-40B4-BE49-F238E27FC236}">
                      <a16:creationId xmlns:a16="http://schemas.microsoft.com/office/drawing/2014/main" id="{83B05FC8-F632-47B0-CC9F-BC6A8845BF82}"/>
                    </a:ext>
                  </a:extLst>
                </p:cNvPr>
                <p:cNvSpPr/>
                <p:nvPr/>
              </p:nvSpPr>
              <p:spPr>
                <a:xfrm>
                  <a:off x="5903915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5" name="Rounded Rectangle 519">
                  <a:extLst>
                    <a:ext uri="{FF2B5EF4-FFF2-40B4-BE49-F238E27FC236}">
                      <a16:creationId xmlns:a16="http://schemas.microsoft.com/office/drawing/2014/main" id="{2A25C20C-99DF-B527-8B4C-5CBDADA7524B}"/>
                    </a:ext>
                  </a:extLst>
                </p:cNvPr>
                <p:cNvSpPr/>
                <p:nvPr/>
              </p:nvSpPr>
              <p:spPr>
                <a:xfrm>
                  <a:off x="6042123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6" name="Rounded Rectangle 520">
                  <a:extLst>
                    <a:ext uri="{FF2B5EF4-FFF2-40B4-BE49-F238E27FC236}">
                      <a16:creationId xmlns:a16="http://schemas.microsoft.com/office/drawing/2014/main" id="{BF319607-B72C-FD66-B55B-5E9F93CFB251}"/>
                    </a:ext>
                  </a:extLst>
                </p:cNvPr>
                <p:cNvSpPr/>
                <p:nvPr/>
              </p:nvSpPr>
              <p:spPr>
                <a:xfrm>
                  <a:off x="6180461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7" name="Rounded Rectangle 521">
                  <a:extLst>
                    <a:ext uri="{FF2B5EF4-FFF2-40B4-BE49-F238E27FC236}">
                      <a16:creationId xmlns:a16="http://schemas.microsoft.com/office/drawing/2014/main" id="{73E3ABCB-8884-E91F-2191-FA6EE9115241}"/>
                    </a:ext>
                  </a:extLst>
                </p:cNvPr>
                <p:cNvSpPr/>
                <p:nvPr/>
              </p:nvSpPr>
              <p:spPr>
                <a:xfrm>
                  <a:off x="6318799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8" name="Rounded Rectangle 522">
                  <a:extLst>
                    <a:ext uri="{FF2B5EF4-FFF2-40B4-BE49-F238E27FC236}">
                      <a16:creationId xmlns:a16="http://schemas.microsoft.com/office/drawing/2014/main" id="{274478B9-A7E5-42F7-71C8-5206C6F5623E}"/>
                    </a:ext>
                  </a:extLst>
                </p:cNvPr>
                <p:cNvSpPr/>
                <p:nvPr/>
              </p:nvSpPr>
              <p:spPr>
                <a:xfrm>
                  <a:off x="6457007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solidFill>
                      <a:srgbClr val="FFFFFF"/>
                    </a:solidFill>
                    <a:latin typeface="Segoe UI"/>
                  </a:endParaRPr>
                </a:p>
              </p:txBody>
            </p:sp>
            <p:sp>
              <p:nvSpPr>
                <p:cNvPr id="59" name="Rounded Rectangle 523">
                  <a:extLst>
                    <a:ext uri="{FF2B5EF4-FFF2-40B4-BE49-F238E27FC236}">
                      <a16:creationId xmlns:a16="http://schemas.microsoft.com/office/drawing/2014/main" id="{F52CBD0A-87D0-4622-0B39-A48623622EC5}"/>
                    </a:ext>
                  </a:extLst>
                </p:cNvPr>
                <p:cNvSpPr/>
                <p:nvPr/>
              </p:nvSpPr>
              <p:spPr>
                <a:xfrm>
                  <a:off x="6595345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0" name="Rounded Rectangle 524">
                  <a:extLst>
                    <a:ext uri="{FF2B5EF4-FFF2-40B4-BE49-F238E27FC236}">
                      <a16:creationId xmlns:a16="http://schemas.microsoft.com/office/drawing/2014/main" id="{8BA1788D-0E3F-2B3C-B070-C9A7BD58818A}"/>
                    </a:ext>
                  </a:extLst>
                </p:cNvPr>
                <p:cNvSpPr/>
                <p:nvPr/>
              </p:nvSpPr>
              <p:spPr>
                <a:xfrm>
                  <a:off x="6733683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1" name="Rounded Rectangle 525">
                  <a:extLst>
                    <a:ext uri="{FF2B5EF4-FFF2-40B4-BE49-F238E27FC236}">
                      <a16:creationId xmlns:a16="http://schemas.microsoft.com/office/drawing/2014/main" id="{B11CC466-6C9F-AFF4-3F89-C9B035079426}"/>
                    </a:ext>
                  </a:extLst>
                </p:cNvPr>
                <p:cNvSpPr/>
                <p:nvPr/>
              </p:nvSpPr>
              <p:spPr>
                <a:xfrm>
                  <a:off x="6982213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2" name="Rounded Rectangle 526">
                  <a:extLst>
                    <a:ext uri="{FF2B5EF4-FFF2-40B4-BE49-F238E27FC236}">
                      <a16:creationId xmlns:a16="http://schemas.microsoft.com/office/drawing/2014/main" id="{1FBA7DA9-6969-D3C4-8EFF-EDCF566193DE}"/>
                    </a:ext>
                  </a:extLst>
                </p:cNvPr>
                <p:cNvSpPr/>
                <p:nvPr/>
              </p:nvSpPr>
              <p:spPr>
                <a:xfrm>
                  <a:off x="7120551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3" name="Rounded Rectangle 527">
                  <a:extLst>
                    <a:ext uri="{FF2B5EF4-FFF2-40B4-BE49-F238E27FC236}">
                      <a16:creationId xmlns:a16="http://schemas.microsoft.com/office/drawing/2014/main" id="{3ED822F8-97BF-B785-BE90-C3F9B323D4A6}"/>
                    </a:ext>
                  </a:extLst>
                </p:cNvPr>
                <p:cNvSpPr/>
                <p:nvPr/>
              </p:nvSpPr>
              <p:spPr>
                <a:xfrm>
                  <a:off x="7258889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12" name="Rounded Rectangle 528">
                  <a:extLst>
                    <a:ext uri="{FF2B5EF4-FFF2-40B4-BE49-F238E27FC236}">
                      <a16:creationId xmlns:a16="http://schemas.microsoft.com/office/drawing/2014/main" id="{D6362EB2-2FA8-F913-B5FD-C737697E3270}"/>
                    </a:ext>
                  </a:extLst>
                </p:cNvPr>
                <p:cNvSpPr/>
                <p:nvPr/>
              </p:nvSpPr>
              <p:spPr>
                <a:xfrm>
                  <a:off x="7397097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13" name="Rounded Rectangle 529">
                  <a:extLst>
                    <a:ext uri="{FF2B5EF4-FFF2-40B4-BE49-F238E27FC236}">
                      <a16:creationId xmlns:a16="http://schemas.microsoft.com/office/drawing/2014/main" id="{3D177741-D2A4-3660-C7F1-215FE999D6B2}"/>
                    </a:ext>
                  </a:extLst>
                </p:cNvPr>
                <p:cNvSpPr/>
                <p:nvPr/>
              </p:nvSpPr>
              <p:spPr>
                <a:xfrm>
                  <a:off x="7535435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14" name="Rounded Rectangle 530">
                  <a:extLst>
                    <a:ext uri="{FF2B5EF4-FFF2-40B4-BE49-F238E27FC236}">
                      <a16:creationId xmlns:a16="http://schemas.microsoft.com/office/drawing/2014/main" id="{75ECC7A2-76FF-931E-CE47-CF3A0DDE05BA}"/>
                    </a:ext>
                  </a:extLst>
                </p:cNvPr>
                <p:cNvSpPr/>
                <p:nvPr/>
              </p:nvSpPr>
              <p:spPr>
                <a:xfrm>
                  <a:off x="7673773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BFBFB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BFBFB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15" name="Rounded Rectangle 531">
                  <a:extLst>
                    <a:ext uri="{FF2B5EF4-FFF2-40B4-BE49-F238E27FC236}">
                      <a16:creationId xmlns:a16="http://schemas.microsoft.com/office/drawing/2014/main" id="{67B2B95A-67AC-9F6C-267A-42D61E0CC519}"/>
                    </a:ext>
                  </a:extLst>
                </p:cNvPr>
                <p:cNvSpPr/>
                <p:nvPr/>
              </p:nvSpPr>
              <p:spPr>
                <a:xfrm>
                  <a:off x="7811981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BFBFB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BFBFB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16" name="Rounded Rectangle 532">
                  <a:extLst>
                    <a:ext uri="{FF2B5EF4-FFF2-40B4-BE49-F238E27FC236}">
                      <a16:creationId xmlns:a16="http://schemas.microsoft.com/office/drawing/2014/main" id="{47B2A8FA-4155-CF28-63F1-C083E648D5E8}"/>
                    </a:ext>
                  </a:extLst>
                </p:cNvPr>
                <p:cNvSpPr/>
                <p:nvPr/>
              </p:nvSpPr>
              <p:spPr>
                <a:xfrm>
                  <a:off x="7950319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BFBFB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BFBFB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17" name="Rounded Rectangle 533">
                  <a:extLst>
                    <a:ext uri="{FF2B5EF4-FFF2-40B4-BE49-F238E27FC236}">
                      <a16:creationId xmlns:a16="http://schemas.microsoft.com/office/drawing/2014/main" id="{94CC5DDE-5313-0E64-C634-55DDDC270671}"/>
                    </a:ext>
                  </a:extLst>
                </p:cNvPr>
                <p:cNvSpPr/>
                <p:nvPr/>
              </p:nvSpPr>
              <p:spPr>
                <a:xfrm>
                  <a:off x="8088657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BFBFB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BFBFB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18" name="Rounded Rectangle 534">
                  <a:extLst>
                    <a:ext uri="{FF2B5EF4-FFF2-40B4-BE49-F238E27FC236}">
                      <a16:creationId xmlns:a16="http://schemas.microsoft.com/office/drawing/2014/main" id="{C7B1F120-E851-2AE0-578A-FE5358743CE6}"/>
                    </a:ext>
                  </a:extLst>
                </p:cNvPr>
                <p:cNvSpPr/>
                <p:nvPr/>
              </p:nvSpPr>
              <p:spPr>
                <a:xfrm>
                  <a:off x="8235157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BFBFB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BFBFB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19" name="Rounded Rectangle 535">
                  <a:extLst>
                    <a:ext uri="{FF2B5EF4-FFF2-40B4-BE49-F238E27FC236}">
                      <a16:creationId xmlns:a16="http://schemas.microsoft.com/office/drawing/2014/main" id="{1178F047-2049-F8EA-C1D5-32BF4C1BE4F4}"/>
                    </a:ext>
                  </a:extLst>
                </p:cNvPr>
                <p:cNvSpPr/>
                <p:nvPr/>
              </p:nvSpPr>
              <p:spPr>
                <a:xfrm>
                  <a:off x="8373495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BFBFB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BFBFB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20" name="Rounded Rectangle 536">
                  <a:extLst>
                    <a:ext uri="{FF2B5EF4-FFF2-40B4-BE49-F238E27FC236}">
                      <a16:creationId xmlns:a16="http://schemas.microsoft.com/office/drawing/2014/main" id="{46F87D84-F6FB-B49E-365C-3CF8AD057ED0}"/>
                    </a:ext>
                  </a:extLst>
                </p:cNvPr>
                <p:cNvSpPr/>
                <p:nvPr/>
              </p:nvSpPr>
              <p:spPr>
                <a:xfrm>
                  <a:off x="8511833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21" name="Rounded Rectangle 537">
                  <a:extLst>
                    <a:ext uri="{FF2B5EF4-FFF2-40B4-BE49-F238E27FC236}">
                      <a16:creationId xmlns:a16="http://schemas.microsoft.com/office/drawing/2014/main" id="{D795A153-5F81-DB71-2152-BCF68CA5BBA6}"/>
                    </a:ext>
                  </a:extLst>
                </p:cNvPr>
                <p:cNvSpPr/>
                <p:nvPr/>
              </p:nvSpPr>
              <p:spPr>
                <a:xfrm>
                  <a:off x="8650041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22" name="Rounded Rectangle 538">
                  <a:extLst>
                    <a:ext uri="{FF2B5EF4-FFF2-40B4-BE49-F238E27FC236}">
                      <a16:creationId xmlns:a16="http://schemas.microsoft.com/office/drawing/2014/main" id="{770550B3-FA65-51D5-49E8-7E35851F467C}"/>
                    </a:ext>
                  </a:extLst>
                </p:cNvPr>
                <p:cNvSpPr/>
                <p:nvPr/>
              </p:nvSpPr>
              <p:spPr>
                <a:xfrm>
                  <a:off x="8788379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23" name="Rounded Rectangle 539">
                  <a:extLst>
                    <a:ext uri="{FF2B5EF4-FFF2-40B4-BE49-F238E27FC236}">
                      <a16:creationId xmlns:a16="http://schemas.microsoft.com/office/drawing/2014/main" id="{4630D9EB-35AC-21D6-D77E-A931B50ABA5E}"/>
                    </a:ext>
                  </a:extLst>
                </p:cNvPr>
                <p:cNvSpPr/>
                <p:nvPr/>
              </p:nvSpPr>
              <p:spPr>
                <a:xfrm>
                  <a:off x="8926717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24" name="Rounded Rectangle 540">
                  <a:extLst>
                    <a:ext uri="{FF2B5EF4-FFF2-40B4-BE49-F238E27FC236}">
                      <a16:creationId xmlns:a16="http://schemas.microsoft.com/office/drawing/2014/main" id="{FC003F1E-1A48-B923-E863-813B6FC4494E}"/>
                    </a:ext>
                  </a:extLst>
                </p:cNvPr>
                <p:cNvSpPr/>
                <p:nvPr/>
              </p:nvSpPr>
              <p:spPr>
                <a:xfrm>
                  <a:off x="9064925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25" name="Rounded Rectangle 541">
                  <a:extLst>
                    <a:ext uri="{FF2B5EF4-FFF2-40B4-BE49-F238E27FC236}">
                      <a16:creationId xmlns:a16="http://schemas.microsoft.com/office/drawing/2014/main" id="{6BD728E3-1AA5-9772-8103-4DEC6B56A612}"/>
                    </a:ext>
                  </a:extLst>
                </p:cNvPr>
                <p:cNvSpPr/>
                <p:nvPr/>
              </p:nvSpPr>
              <p:spPr>
                <a:xfrm>
                  <a:off x="9203263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26" name="Rounded Rectangle 542">
                  <a:extLst>
                    <a:ext uri="{FF2B5EF4-FFF2-40B4-BE49-F238E27FC236}">
                      <a16:creationId xmlns:a16="http://schemas.microsoft.com/office/drawing/2014/main" id="{C93CA180-5276-A8C1-B508-2AEE29111B1B}"/>
                    </a:ext>
                  </a:extLst>
                </p:cNvPr>
                <p:cNvSpPr/>
                <p:nvPr/>
              </p:nvSpPr>
              <p:spPr>
                <a:xfrm>
                  <a:off x="9341601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27" name="Rounded Rectangle 543">
                  <a:extLst>
                    <a:ext uri="{FF2B5EF4-FFF2-40B4-BE49-F238E27FC236}">
                      <a16:creationId xmlns:a16="http://schemas.microsoft.com/office/drawing/2014/main" id="{E6FAACBB-DAE9-F2CF-668E-AD758248477D}"/>
                    </a:ext>
                  </a:extLst>
                </p:cNvPr>
                <p:cNvSpPr/>
                <p:nvPr/>
              </p:nvSpPr>
              <p:spPr>
                <a:xfrm>
                  <a:off x="9479939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28" name="Rounded Rectangle 544">
                  <a:extLst>
                    <a:ext uri="{FF2B5EF4-FFF2-40B4-BE49-F238E27FC236}">
                      <a16:creationId xmlns:a16="http://schemas.microsoft.com/office/drawing/2014/main" id="{B22F2293-DFE8-0E8F-2681-BFD8D54F9415}"/>
                    </a:ext>
                  </a:extLst>
                </p:cNvPr>
                <p:cNvSpPr/>
                <p:nvPr/>
              </p:nvSpPr>
              <p:spPr>
                <a:xfrm>
                  <a:off x="9618277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29" name="Rounded Rectangle 545">
                  <a:extLst>
                    <a:ext uri="{FF2B5EF4-FFF2-40B4-BE49-F238E27FC236}">
                      <a16:creationId xmlns:a16="http://schemas.microsoft.com/office/drawing/2014/main" id="{C4A00B74-5FE5-0849-CEBE-A1B95CD7861A}"/>
                    </a:ext>
                  </a:extLst>
                </p:cNvPr>
                <p:cNvSpPr/>
                <p:nvPr/>
              </p:nvSpPr>
              <p:spPr>
                <a:xfrm>
                  <a:off x="9756615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30" name="Rounded Rectangle 546">
                  <a:extLst>
                    <a:ext uri="{FF2B5EF4-FFF2-40B4-BE49-F238E27FC236}">
                      <a16:creationId xmlns:a16="http://schemas.microsoft.com/office/drawing/2014/main" id="{BBF8F3CB-DC29-0A23-DB03-F6C6E8BFE3F2}"/>
                    </a:ext>
                  </a:extLst>
                </p:cNvPr>
                <p:cNvSpPr/>
                <p:nvPr/>
              </p:nvSpPr>
              <p:spPr>
                <a:xfrm>
                  <a:off x="9982908" y="5721574"/>
                  <a:ext cx="546285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E353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31" name="TextBox 530">
                  <a:extLst>
                    <a:ext uri="{FF2B5EF4-FFF2-40B4-BE49-F238E27FC236}">
                      <a16:creationId xmlns:a16="http://schemas.microsoft.com/office/drawing/2014/main" id="{B9D0097C-38ED-D571-279D-05256B48E7BC}"/>
                    </a:ext>
                  </a:extLst>
                </p:cNvPr>
                <p:cNvSpPr txBox="1"/>
                <p:nvPr/>
              </p:nvSpPr>
              <p:spPr>
                <a:xfrm>
                  <a:off x="328002" y="5791178"/>
                  <a:ext cx="519032" cy="3171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1200" b="1">
                      <a:solidFill>
                        <a:srgbClr val="666666"/>
                      </a:solidFill>
                    </a:rPr>
                    <a:t>ISrc</a:t>
                  </a:r>
                </a:p>
              </p:txBody>
            </p:sp>
            <p:sp>
              <p:nvSpPr>
                <p:cNvPr id="532" name="TextBox 531">
                  <a:extLst>
                    <a:ext uri="{FF2B5EF4-FFF2-40B4-BE49-F238E27FC236}">
                      <a16:creationId xmlns:a16="http://schemas.microsoft.com/office/drawing/2014/main" id="{5FA900DD-0B15-2D42-4FE4-09F8A983717B}"/>
                    </a:ext>
                  </a:extLst>
                </p:cNvPr>
                <p:cNvSpPr txBox="1"/>
                <p:nvPr/>
              </p:nvSpPr>
              <p:spPr>
                <a:xfrm>
                  <a:off x="954088" y="5791178"/>
                  <a:ext cx="607262" cy="3171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1200" b="1">
                      <a:solidFill>
                        <a:srgbClr val="666666"/>
                      </a:solidFill>
                    </a:rPr>
                    <a:t>LEBT</a:t>
                  </a:r>
                </a:p>
              </p:txBody>
            </p:sp>
            <p:sp>
              <p:nvSpPr>
                <p:cNvPr id="533" name="TextBox 532">
                  <a:extLst>
                    <a:ext uri="{FF2B5EF4-FFF2-40B4-BE49-F238E27FC236}">
                      <a16:creationId xmlns:a16="http://schemas.microsoft.com/office/drawing/2014/main" id="{71A72D7A-0440-F174-B6F4-A604B01F6733}"/>
                    </a:ext>
                  </a:extLst>
                </p:cNvPr>
                <p:cNvSpPr txBox="1"/>
                <p:nvPr/>
              </p:nvSpPr>
              <p:spPr>
                <a:xfrm>
                  <a:off x="1563912" y="5791178"/>
                  <a:ext cx="685362" cy="3171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b="1" dirty="0">
                      <a:solidFill>
                        <a:srgbClr val="666666"/>
                      </a:solidFill>
                    </a:rPr>
                    <a:t>RFQ</a:t>
                  </a:r>
                </a:p>
              </p:txBody>
            </p:sp>
            <p:sp>
              <p:nvSpPr>
                <p:cNvPr id="534" name="Rounded Rectangle 550">
                  <a:extLst>
                    <a:ext uri="{FF2B5EF4-FFF2-40B4-BE49-F238E27FC236}">
                      <a16:creationId xmlns:a16="http://schemas.microsoft.com/office/drawing/2014/main" id="{6584BDDB-427A-1E6C-F2EC-9B270FF624E0}"/>
                    </a:ext>
                  </a:extLst>
                </p:cNvPr>
                <p:cNvSpPr/>
                <p:nvPr/>
              </p:nvSpPr>
              <p:spPr>
                <a:xfrm>
                  <a:off x="1661125" y="5721574"/>
                  <a:ext cx="504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E353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35" name="Rounded Rectangle 551">
                  <a:extLst>
                    <a:ext uri="{FF2B5EF4-FFF2-40B4-BE49-F238E27FC236}">
                      <a16:creationId xmlns:a16="http://schemas.microsoft.com/office/drawing/2014/main" id="{76DF9FFD-3681-EC12-9710-32F740701A1F}"/>
                    </a:ext>
                  </a:extLst>
                </p:cNvPr>
                <p:cNvSpPr/>
                <p:nvPr/>
              </p:nvSpPr>
              <p:spPr>
                <a:xfrm>
                  <a:off x="1006503" y="5721574"/>
                  <a:ext cx="504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E353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37" name="Rounded Rectangle 552">
                  <a:extLst>
                    <a:ext uri="{FF2B5EF4-FFF2-40B4-BE49-F238E27FC236}">
                      <a16:creationId xmlns:a16="http://schemas.microsoft.com/office/drawing/2014/main" id="{439941F3-9EDA-337D-B674-D5AF98F2B82C}"/>
                    </a:ext>
                  </a:extLst>
                </p:cNvPr>
                <p:cNvSpPr/>
                <p:nvPr/>
              </p:nvSpPr>
              <p:spPr>
                <a:xfrm>
                  <a:off x="337152" y="5720475"/>
                  <a:ext cx="504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E353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38" name="TextBox 537">
                  <a:extLst>
                    <a:ext uri="{FF2B5EF4-FFF2-40B4-BE49-F238E27FC236}">
                      <a16:creationId xmlns:a16="http://schemas.microsoft.com/office/drawing/2014/main" id="{160F8611-2B37-61AA-CC52-E65D0ABD8D17}"/>
                    </a:ext>
                  </a:extLst>
                </p:cNvPr>
                <p:cNvSpPr txBox="1"/>
                <p:nvPr/>
              </p:nvSpPr>
              <p:spPr>
                <a:xfrm>
                  <a:off x="2229557" y="5789268"/>
                  <a:ext cx="727716" cy="3171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b="1">
                      <a:solidFill>
                        <a:srgbClr val="666666"/>
                      </a:solidFill>
                    </a:rPr>
                    <a:t>MEBT</a:t>
                  </a:r>
                </a:p>
              </p:txBody>
            </p:sp>
            <p:sp>
              <p:nvSpPr>
                <p:cNvPr id="539" name="TextBox 538">
                  <a:extLst>
                    <a:ext uri="{FF2B5EF4-FFF2-40B4-BE49-F238E27FC236}">
                      <a16:creationId xmlns:a16="http://schemas.microsoft.com/office/drawing/2014/main" id="{EBB8DBD6-EF24-4AE5-5BF1-6D8A271C2991}"/>
                    </a:ext>
                  </a:extLst>
                </p:cNvPr>
                <p:cNvSpPr txBox="1"/>
                <p:nvPr/>
              </p:nvSpPr>
              <p:spPr>
                <a:xfrm>
                  <a:off x="9921424" y="5774962"/>
                  <a:ext cx="677073" cy="3171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b="1">
                      <a:solidFill>
                        <a:srgbClr val="666666"/>
                      </a:solidFill>
                    </a:rPr>
                    <a:t>HEBT</a:t>
                  </a:r>
                </a:p>
              </p:txBody>
            </p:sp>
            <p:cxnSp>
              <p:nvCxnSpPr>
                <p:cNvPr id="540" name="Straight Arrow Connector 539">
                  <a:extLst>
                    <a:ext uri="{FF2B5EF4-FFF2-40B4-BE49-F238E27FC236}">
                      <a16:creationId xmlns:a16="http://schemas.microsoft.com/office/drawing/2014/main" id="{E610BF02-0D37-5670-B8B1-66AFC494C901}"/>
                    </a:ext>
                  </a:extLst>
                </p:cNvPr>
                <p:cNvCxnSpPr>
                  <a:cxnSpLocks/>
                  <a:stCxn id="529" idx="3"/>
                  <a:endCxn id="530" idx="1"/>
                </p:cNvCxnSpPr>
                <p:nvPr/>
              </p:nvCxnSpPr>
              <p:spPr>
                <a:xfrm>
                  <a:off x="9828615" y="5937574"/>
                  <a:ext cx="154293" cy="0"/>
                </a:xfrm>
                <a:prstGeom prst="straightConnector1">
                  <a:avLst/>
                </a:prstGeom>
                <a:ln w="31750">
                  <a:solidFill>
                    <a:schemeClr val="tx1">
                      <a:lumMod val="50000"/>
                      <a:lumOff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1" name="Straight Arrow Connector 540">
                  <a:extLst>
                    <a:ext uri="{FF2B5EF4-FFF2-40B4-BE49-F238E27FC236}">
                      <a16:creationId xmlns:a16="http://schemas.microsoft.com/office/drawing/2014/main" id="{704C30C0-1688-C78C-5CB6-FC1828E5FE9E}"/>
                    </a:ext>
                  </a:extLst>
                </p:cNvPr>
                <p:cNvCxnSpPr>
                  <a:cxnSpLocks/>
                  <a:stCxn id="60" idx="3"/>
                  <a:endCxn id="61" idx="1"/>
                </p:cNvCxnSpPr>
                <p:nvPr/>
              </p:nvCxnSpPr>
              <p:spPr>
                <a:xfrm>
                  <a:off x="6805683" y="5937574"/>
                  <a:ext cx="176530" cy="0"/>
                </a:xfrm>
                <a:prstGeom prst="straightConnector1">
                  <a:avLst/>
                </a:prstGeom>
                <a:ln w="31750">
                  <a:solidFill>
                    <a:schemeClr val="tx1">
                      <a:lumMod val="50000"/>
                      <a:lumOff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2" name="Straight Arrow Connector 541">
                  <a:extLst>
                    <a:ext uri="{FF2B5EF4-FFF2-40B4-BE49-F238E27FC236}">
                      <a16:creationId xmlns:a16="http://schemas.microsoft.com/office/drawing/2014/main" id="{077360D1-2485-B304-B57F-5BC241028D89}"/>
                    </a:ext>
                  </a:extLst>
                </p:cNvPr>
                <p:cNvCxnSpPr>
                  <a:cxnSpLocks/>
                  <a:stCxn id="51" idx="3"/>
                  <a:endCxn id="52" idx="1"/>
                </p:cNvCxnSpPr>
                <p:nvPr/>
              </p:nvCxnSpPr>
              <p:spPr>
                <a:xfrm>
                  <a:off x="5449936" y="5937574"/>
                  <a:ext cx="177303" cy="0"/>
                </a:xfrm>
                <a:prstGeom prst="straightConnector1">
                  <a:avLst/>
                </a:prstGeom>
                <a:ln w="31750">
                  <a:solidFill>
                    <a:schemeClr val="tx1">
                      <a:lumMod val="50000"/>
                      <a:lumOff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3" name="Straight Arrow Connector 542">
                  <a:extLst>
                    <a:ext uri="{FF2B5EF4-FFF2-40B4-BE49-F238E27FC236}">
                      <a16:creationId xmlns:a16="http://schemas.microsoft.com/office/drawing/2014/main" id="{613B35E3-3A8E-A534-E9B9-624430378F9A}"/>
                    </a:ext>
                  </a:extLst>
                </p:cNvPr>
                <p:cNvCxnSpPr>
                  <a:cxnSpLocks/>
                  <a:stCxn id="39" idx="3"/>
                  <a:endCxn id="35" idx="1"/>
                </p:cNvCxnSpPr>
                <p:nvPr/>
              </p:nvCxnSpPr>
              <p:spPr>
                <a:xfrm>
                  <a:off x="3583393" y="5937574"/>
                  <a:ext cx="135007" cy="0"/>
                </a:xfrm>
                <a:prstGeom prst="straightConnector1">
                  <a:avLst/>
                </a:prstGeom>
                <a:ln w="31750">
                  <a:solidFill>
                    <a:schemeClr val="tx1">
                      <a:lumMod val="50000"/>
                      <a:lumOff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4" name="Straight Arrow Connector 543">
                  <a:extLst>
                    <a:ext uri="{FF2B5EF4-FFF2-40B4-BE49-F238E27FC236}">
                      <a16:creationId xmlns:a16="http://schemas.microsoft.com/office/drawing/2014/main" id="{7F95A721-B61A-7047-D627-327C5E4F0849}"/>
                    </a:ext>
                  </a:extLst>
                </p:cNvPr>
                <p:cNvCxnSpPr>
                  <a:cxnSpLocks/>
                  <a:stCxn id="33" idx="3"/>
                  <a:endCxn id="34" idx="1"/>
                </p:cNvCxnSpPr>
                <p:nvPr/>
              </p:nvCxnSpPr>
              <p:spPr>
                <a:xfrm>
                  <a:off x="2834476" y="5937574"/>
                  <a:ext cx="161825" cy="0"/>
                </a:xfrm>
                <a:prstGeom prst="straightConnector1">
                  <a:avLst/>
                </a:prstGeom>
                <a:ln w="31750">
                  <a:solidFill>
                    <a:schemeClr val="tx1">
                      <a:lumMod val="50000"/>
                      <a:lumOff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5" name="Straight Arrow Connector 544">
                  <a:extLst>
                    <a:ext uri="{FF2B5EF4-FFF2-40B4-BE49-F238E27FC236}">
                      <a16:creationId xmlns:a16="http://schemas.microsoft.com/office/drawing/2014/main" id="{E537CDC7-AF70-7230-1705-714AD3BC1B78}"/>
                    </a:ext>
                  </a:extLst>
                </p:cNvPr>
                <p:cNvCxnSpPr>
                  <a:cxnSpLocks/>
                  <a:stCxn id="534" idx="3"/>
                  <a:endCxn id="33" idx="1"/>
                </p:cNvCxnSpPr>
                <p:nvPr/>
              </p:nvCxnSpPr>
              <p:spPr>
                <a:xfrm>
                  <a:off x="2165125" y="5937574"/>
                  <a:ext cx="165351" cy="0"/>
                </a:xfrm>
                <a:prstGeom prst="straightConnector1">
                  <a:avLst/>
                </a:prstGeom>
                <a:ln w="31750">
                  <a:solidFill>
                    <a:schemeClr val="tx1">
                      <a:lumMod val="50000"/>
                      <a:lumOff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6" name="Straight Arrow Connector 545">
                  <a:extLst>
                    <a:ext uri="{FF2B5EF4-FFF2-40B4-BE49-F238E27FC236}">
                      <a16:creationId xmlns:a16="http://schemas.microsoft.com/office/drawing/2014/main" id="{B5215255-BC00-26C9-56F3-F67934639257}"/>
                    </a:ext>
                  </a:extLst>
                </p:cNvPr>
                <p:cNvCxnSpPr>
                  <a:cxnSpLocks/>
                  <a:stCxn id="535" idx="3"/>
                  <a:endCxn id="534" idx="1"/>
                </p:cNvCxnSpPr>
                <p:nvPr/>
              </p:nvCxnSpPr>
              <p:spPr>
                <a:xfrm>
                  <a:off x="1510503" y="5937574"/>
                  <a:ext cx="150622" cy="0"/>
                </a:xfrm>
                <a:prstGeom prst="straightConnector1">
                  <a:avLst/>
                </a:prstGeom>
                <a:ln w="31750">
                  <a:solidFill>
                    <a:schemeClr val="tx1">
                      <a:lumMod val="50000"/>
                      <a:lumOff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7" name="Straight Arrow Connector 546">
                  <a:extLst>
                    <a:ext uri="{FF2B5EF4-FFF2-40B4-BE49-F238E27FC236}">
                      <a16:creationId xmlns:a16="http://schemas.microsoft.com/office/drawing/2014/main" id="{B9583478-46E3-140D-72CA-12A648BE0DA9}"/>
                    </a:ext>
                  </a:extLst>
                </p:cNvPr>
                <p:cNvCxnSpPr>
                  <a:cxnSpLocks/>
                  <a:stCxn id="537" idx="3"/>
                  <a:endCxn id="535" idx="1"/>
                </p:cNvCxnSpPr>
                <p:nvPr/>
              </p:nvCxnSpPr>
              <p:spPr>
                <a:xfrm>
                  <a:off x="841152" y="5936475"/>
                  <a:ext cx="165351" cy="1099"/>
                </a:xfrm>
                <a:prstGeom prst="straightConnector1">
                  <a:avLst/>
                </a:prstGeom>
                <a:ln w="31750">
                  <a:solidFill>
                    <a:schemeClr val="tx1">
                      <a:lumMod val="50000"/>
                      <a:lumOff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F5451E6-EED0-CCC0-D358-3B8BC53DF146}"/>
                  </a:ext>
                </a:extLst>
              </p:cNvPr>
              <p:cNvSpPr txBox="1"/>
              <p:nvPr/>
            </p:nvSpPr>
            <p:spPr>
              <a:xfrm rot="16200000">
                <a:off x="9204" y="5228316"/>
                <a:ext cx="936000" cy="2520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txBody>
              <a:bodyPr wrap="square" lIns="0" tIns="0" rIns="0" bIns="0" rtlCol="0" anchor="ctr" anchorCtr="0">
                <a:spAutoFit/>
              </a:bodyPr>
              <a:lstStyle>
                <a:defPPr>
                  <a:defRPr lang="sv-SE"/>
                </a:defPPr>
                <a:lvl1pPr algn="ctr">
                  <a:defRPr sz="1400" b="1">
                    <a:solidFill>
                      <a:srgbClr val="666666"/>
                    </a:solidFill>
                  </a:defRPr>
                </a:lvl1pPr>
              </a:lstStyle>
              <a:p>
                <a:r>
                  <a:rPr lang="en-GB"/>
                  <a:t>2 MW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8336D5E-F199-B43C-2E6F-CC3309B24EE6}"/>
                  </a:ext>
                </a:extLst>
              </p:cNvPr>
              <p:cNvSpPr txBox="1"/>
              <p:nvPr/>
            </p:nvSpPr>
            <p:spPr>
              <a:xfrm>
                <a:off x="6413491" y="5251620"/>
                <a:ext cx="396000" cy="2160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666666"/>
                    </a:solidFill>
                  </a:rPr>
                  <a:t>MBL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1F9B03F-DF5B-EB6A-457B-4DA46194D313}"/>
                  </a:ext>
                </a:extLst>
              </p:cNvPr>
              <p:cNvSpPr txBox="1"/>
              <p:nvPr/>
            </p:nvSpPr>
            <p:spPr>
              <a:xfrm>
                <a:off x="4810214" y="5249610"/>
                <a:ext cx="360000" cy="2160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666666"/>
                    </a:solidFill>
                  </a:rPr>
                  <a:t>SPK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B3107FC-EA64-36AB-7B81-7D729F77CCBD}"/>
                  </a:ext>
                </a:extLst>
              </p:cNvPr>
              <p:cNvSpPr txBox="1"/>
              <p:nvPr/>
            </p:nvSpPr>
            <p:spPr>
              <a:xfrm>
                <a:off x="3492613" y="5251186"/>
                <a:ext cx="360000" cy="2160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666666"/>
                    </a:solidFill>
                  </a:rPr>
                  <a:t>DTL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5178C15-BCA9-D215-8FC2-62959762ED9F}"/>
                  </a:ext>
                </a:extLst>
              </p:cNvPr>
              <p:cNvSpPr txBox="1"/>
              <p:nvPr/>
            </p:nvSpPr>
            <p:spPr>
              <a:xfrm>
                <a:off x="8606639" y="5251186"/>
                <a:ext cx="360000" cy="2160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666666"/>
                    </a:solidFill>
                  </a:rPr>
                  <a:t>HBL</a:t>
                </a:r>
              </a:p>
            </p:txBody>
          </p:sp>
          <p:sp>
            <p:nvSpPr>
              <p:cNvPr id="14" name="Rounded Rectangle 677">
                <a:extLst>
                  <a:ext uri="{FF2B5EF4-FFF2-40B4-BE49-F238E27FC236}">
                    <a16:creationId xmlns:a16="http://schemas.microsoft.com/office/drawing/2014/main" id="{9C0F6D3C-805B-13AE-785C-17A1C7C77C7E}"/>
                  </a:ext>
                </a:extLst>
              </p:cNvPr>
              <p:cNvSpPr/>
              <p:nvPr/>
            </p:nvSpPr>
            <p:spPr>
              <a:xfrm>
                <a:off x="11592073" y="5157297"/>
                <a:ext cx="546285" cy="36000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15" name="Rounded Rectangle 678">
                <a:extLst>
                  <a:ext uri="{FF2B5EF4-FFF2-40B4-BE49-F238E27FC236}">
                    <a16:creationId xmlns:a16="http://schemas.microsoft.com/office/drawing/2014/main" id="{45A8E606-7604-231E-AF3F-FB0039300AD5}"/>
                  </a:ext>
                </a:extLst>
              </p:cNvPr>
              <p:cNvSpPr/>
              <p:nvPr/>
            </p:nvSpPr>
            <p:spPr>
              <a:xfrm>
                <a:off x="11592073" y="4734191"/>
                <a:ext cx="546285" cy="35702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615F5FA2-3145-4B5F-BFDC-027349EF4D2C}"/>
                  </a:ext>
                </a:extLst>
              </p:cNvPr>
              <p:cNvCxnSpPr>
                <a:cxnSpLocks/>
                <a:endCxn id="14" idx="1"/>
              </p:cNvCxnSpPr>
              <p:nvPr/>
            </p:nvCxnSpPr>
            <p:spPr>
              <a:xfrm>
                <a:off x="10915917" y="5334276"/>
                <a:ext cx="676156" cy="3021"/>
              </a:xfrm>
              <a:prstGeom prst="straightConnector1">
                <a:avLst/>
              </a:prstGeom>
              <a:ln w="31750"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3997640-A3DA-1D4C-78F2-29613342D31D}"/>
                  </a:ext>
                </a:extLst>
              </p:cNvPr>
              <p:cNvSpPr txBox="1"/>
              <p:nvPr/>
            </p:nvSpPr>
            <p:spPr>
              <a:xfrm>
                <a:off x="11502063" y="5195468"/>
                <a:ext cx="74759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chemeClr val="bg2"/>
                    </a:solidFill>
                  </a:rPr>
                  <a:t>Dump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A9FDB26-7E81-87D7-2354-3AEAB65F9001}"/>
                  </a:ext>
                </a:extLst>
              </p:cNvPr>
              <p:cNvSpPr txBox="1"/>
              <p:nvPr/>
            </p:nvSpPr>
            <p:spPr>
              <a:xfrm>
                <a:off x="11450069" y="4769873"/>
                <a:ext cx="8492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chemeClr val="bg2"/>
                    </a:solidFill>
                  </a:rPr>
                  <a:t>Target</a:t>
                </a: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0C6207A6-876B-7CAB-F234-0E42C08A68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076457" y="4908502"/>
                <a:ext cx="168767" cy="421676"/>
              </a:xfrm>
              <a:prstGeom prst="line">
                <a:avLst/>
              </a:prstGeom>
              <a:ln w="317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E6A54ADD-94E9-7EC2-4D3A-02BF59EC5631}"/>
                  </a:ext>
                </a:extLst>
              </p:cNvPr>
              <p:cNvCxnSpPr>
                <a:cxnSpLocks/>
                <a:endCxn id="15" idx="1"/>
              </p:cNvCxnSpPr>
              <p:nvPr/>
            </p:nvCxnSpPr>
            <p:spPr>
              <a:xfrm>
                <a:off x="11229398" y="4912703"/>
                <a:ext cx="362675" cy="1"/>
              </a:xfrm>
              <a:prstGeom prst="straightConnector1">
                <a:avLst/>
              </a:prstGeom>
              <a:ln w="31750"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F126626-A98E-9729-E6B7-174F48A72475}"/>
                  </a:ext>
                </a:extLst>
              </p:cNvPr>
              <p:cNvSpPr txBox="1"/>
              <p:nvPr/>
            </p:nvSpPr>
            <p:spPr>
              <a:xfrm>
                <a:off x="1050161" y="5805690"/>
                <a:ext cx="508473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900" b="1">
                    <a:solidFill>
                      <a:srgbClr val="666666"/>
                    </a:solidFill>
                  </a:rPr>
                  <a:t>75 </a:t>
                </a:r>
                <a:r>
                  <a:rPr lang="en-GB" sz="900" b="1" err="1">
                    <a:solidFill>
                      <a:srgbClr val="666666"/>
                    </a:solidFill>
                  </a:rPr>
                  <a:t>keV</a:t>
                </a:r>
                <a:endParaRPr lang="en-GB" sz="900" b="1">
                  <a:solidFill>
                    <a:srgbClr val="666666"/>
                  </a:solidFill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A63931B-24E3-E4EA-54B8-CE89A3F7C83B}"/>
                  </a:ext>
                </a:extLst>
              </p:cNvPr>
              <p:cNvSpPr txBox="1"/>
              <p:nvPr/>
            </p:nvSpPr>
            <p:spPr>
              <a:xfrm>
                <a:off x="2341087" y="5810463"/>
                <a:ext cx="583814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900" b="1">
                    <a:solidFill>
                      <a:srgbClr val="666666"/>
                    </a:solidFill>
                  </a:rPr>
                  <a:t>3.6 MeV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966AF8A-BF48-109D-7F98-AA1D2D6313B3}"/>
                  </a:ext>
                </a:extLst>
              </p:cNvPr>
              <p:cNvSpPr txBox="1"/>
              <p:nvPr/>
            </p:nvSpPr>
            <p:spPr>
              <a:xfrm>
                <a:off x="3767355" y="5814004"/>
                <a:ext cx="548548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900" b="1">
                    <a:solidFill>
                      <a:srgbClr val="666666"/>
                    </a:solidFill>
                  </a:rPr>
                  <a:t>90 MeV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2A3C8AC-4DDF-FD76-7C28-70AC7A1EBF15}"/>
                  </a:ext>
                </a:extLst>
              </p:cNvPr>
              <p:cNvSpPr txBox="1"/>
              <p:nvPr/>
            </p:nvSpPr>
            <p:spPr>
              <a:xfrm>
                <a:off x="5623890" y="5817546"/>
                <a:ext cx="606255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900" b="1" dirty="0">
                    <a:solidFill>
                      <a:srgbClr val="666666"/>
                    </a:solidFill>
                  </a:rPr>
                  <a:t>216 MeV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D9A1B8B-AF6A-B2E4-3724-C00AB8B67D42}"/>
                  </a:ext>
                </a:extLst>
              </p:cNvPr>
              <p:cNvSpPr txBox="1"/>
              <p:nvPr/>
            </p:nvSpPr>
            <p:spPr>
              <a:xfrm>
                <a:off x="6970062" y="5821088"/>
                <a:ext cx="606255" cy="2308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900" b="1">
                    <a:solidFill>
                      <a:srgbClr val="666666"/>
                    </a:solidFill>
                  </a:rPr>
                  <a:t>571 MeV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E099855B-5964-F757-B91A-4852A51D9BD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1160399" y="5693959"/>
                <a:ext cx="288000" cy="0"/>
              </a:xfrm>
              <a:prstGeom prst="straightConnector1">
                <a:avLst/>
              </a:prstGeom>
              <a:ln w="31750"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C708969D-1B8F-5A0B-9513-8496A86C243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2482324" y="5696458"/>
                <a:ext cx="288000" cy="0"/>
              </a:xfrm>
              <a:prstGeom prst="straightConnector1">
                <a:avLst/>
              </a:prstGeom>
              <a:ln w="31750"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F782BC0F-9FF9-7BE3-BE3C-1E28FE84C80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3881272" y="5696458"/>
                <a:ext cx="288000" cy="0"/>
              </a:xfrm>
              <a:prstGeom prst="straightConnector1">
                <a:avLst/>
              </a:prstGeom>
              <a:ln w="31750"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1FB80CE0-ED0F-7BFD-F19E-5DE50660E25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5782726" y="5696458"/>
                <a:ext cx="288000" cy="0"/>
              </a:xfrm>
              <a:prstGeom prst="straightConnector1">
                <a:avLst/>
              </a:prstGeom>
              <a:ln w="31750"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BC9192D1-7392-A2D3-557A-289684F0B18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7124319" y="5696458"/>
                <a:ext cx="288000" cy="0"/>
              </a:xfrm>
              <a:prstGeom prst="straightConnector1">
                <a:avLst/>
              </a:prstGeom>
              <a:ln w="31750"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39206AF-FA02-20A6-32AF-AD333C4345E0}"/>
                  </a:ext>
                </a:extLst>
              </p:cNvPr>
              <p:cNvSpPr txBox="1"/>
              <p:nvPr/>
            </p:nvSpPr>
            <p:spPr>
              <a:xfrm>
                <a:off x="9927811" y="5814887"/>
                <a:ext cx="729687" cy="2308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900" b="1" dirty="0">
                    <a:solidFill>
                      <a:srgbClr val="666666"/>
                    </a:solidFill>
                  </a:rPr>
                  <a:t>2000 MeV</a:t>
                </a:r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1A49534A-D301-9780-E771-B707DE1EE4B7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10143784" y="5690257"/>
                <a:ext cx="288000" cy="0"/>
              </a:xfrm>
              <a:prstGeom prst="straightConnector1">
                <a:avLst/>
              </a:prstGeom>
              <a:ln w="31750"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768625F-6963-C4F0-E6C1-C6E78C9D4986}"/>
                </a:ext>
              </a:extLst>
            </p:cNvPr>
            <p:cNvSpPr txBox="1"/>
            <p:nvPr/>
          </p:nvSpPr>
          <p:spPr>
            <a:xfrm>
              <a:off x="7646214" y="4753536"/>
              <a:ext cx="760086" cy="264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b="1">
                  <a:solidFill>
                    <a:srgbClr val="666666"/>
                  </a:solidFill>
                </a:rPr>
                <a:t>870 MeV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A0DA3923-97E1-79BE-0BD3-685185D4446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7877388" y="4628907"/>
              <a:ext cx="288000" cy="0"/>
            </a:xfrm>
            <a:prstGeom prst="straightConnector1">
              <a:avLst/>
            </a:prstGeom>
            <a:ln w="317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0" name="Date Placeholder 549">
            <a:extLst>
              <a:ext uri="{FF2B5EF4-FFF2-40B4-BE49-F238E27FC236}">
                <a16:creationId xmlns:a16="http://schemas.microsoft.com/office/drawing/2014/main" id="{901AF693-FA19-B286-F5A2-5A365D532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sp>
        <p:nvSpPr>
          <p:cNvPr id="553" name="TextBox 552">
            <a:extLst>
              <a:ext uri="{FF2B5EF4-FFF2-40B4-BE49-F238E27FC236}">
                <a16:creationId xmlns:a16="http://schemas.microsoft.com/office/drawing/2014/main" id="{F3E5CA15-B2E6-4F32-C135-BA61BE8D57FC}"/>
              </a:ext>
            </a:extLst>
          </p:cNvPr>
          <p:cNvSpPr txBox="1"/>
          <p:nvPr/>
        </p:nvSpPr>
        <p:spPr>
          <a:xfrm>
            <a:off x="1461813" y="1415709"/>
            <a:ext cx="9268371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chemeClr val="bg1"/>
                </a:solidFill>
              </a:rPr>
              <a:t>Beam on Dump is a phase to declare Readiness of Beam On Target (RBOT) for accelerator</a:t>
            </a:r>
            <a:br>
              <a:rPr lang="en-SE" dirty="0">
                <a:solidFill>
                  <a:schemeClr val="bg1"/>
                </a:solidFill>
              </a:rPr>
            </a:br>
            <a:r>
              <a:rPr lang="en-SE" dirty="0">
                <a:solidFill>
                  <a:schemeClr val="bg1"/>
                </a:solidFill>
              </a:rPr>
              <a:t>	Test beam parameters, but not all &amp; not at the same time (power limit 12 kW)</a:t>
            </a:r>
          </a:p>
        </p:txBody>
      </p:sp>
      <p:sp>
        <p:nvSpPr>
          <p:cNvPr id="548" name="TextBox 547">
            <a:extLst>
              <a:ext uri="{FF2B5EF4-FFF2-40B4-BE49-F238E27FC236}">
                <a16:creationId xmlns:a16="http://schemas.microsoft.com/office/drawing/2014/main" id="{FC7EA1DF-5184-914E-7D84-058D5ED7B64B}"/>
              </a:ext>
            </a:extLst>
          </p:cNvPr>
          <p:cNvSpPr txBox="1"/>
          <p:nvPr/>
        </p:nvSpPr>
        <p:spPr>
          <a:xfrm>
            <a:off x="6979352" y="2212335"/>
            <a:ext cx="5806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b="1" dirty="0">
                <a:solidFill>
                  <a:srgbClr val="666666"/>
                </a:solidFill>
              </a:rPr>
              <a:t>2 MW</a:t>
            </a:r>
          </a:p>
        </p:txBody>
      </p:sp>
      <p:sp>
        <p:nvSpPr>
          <p:cNvPr id="552" name="TextBox 551">
            <a:extLst>
              <a:ext uri="{FF2B5EF4-FFF2-40B4-BE49-F238E27FC236}">
                <a16:creationId xmlns:a16="http://schemas.microsoft.com/office/drawing/2014/main" id="{CF51C287-94AB-72D8-D590-A685C12772B8}"/>
              </a:ext>
            </a:extLst>
          </p:cNvPr>
          <p:cNvSpPr txBox="1"/>
          <p:nvPr/>
        </p:nvSpPr>
        <p:spPr>
          <a:xfrm>
            <a:off x="7643490" y="4584124"/>
            <a:ext cx="5806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b="1" dirty="0">
                <a:solidFill>
                  <a:srgbClr val="666666"/>
                </a:solidFill>
              </a:rPr>
              <a:t>3 MW</a:t>
            </a:r>
          </a:p>
        </p:txBody>
      </p:sp>
      <p:sp>
        <p:nvSpPr>
          <p:cNvPr id="556" name="Footer Placeholder 555">
            <a:extLst>
              <a:ext uri="{FF2B5EF4-FFF2-40B4-BE49-F238E27FC236}">
                <a16:creationId xmlns:a16="http://schemas.microsoft.com/office/drawing/2014/main" id="{82504FDF-7D9C-5152-C402-A2CDFE994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grpSp>
        <p:nvGrpSpPr>
          <p:cNvPr id="557" name="Group 556">
            <a:extLst>
              <a:ext uri="{FF2B5EF4-FFF2-40B4-BE49-F238E27FC236}">
                <a16:creationId xmlns:a16="http://schemas.microsoft.com/office/drawing/2014/main" id="{38A545C8-ACD6-30C3-4FE1-DC825B6CB7D3}"/>
              </a:ext>
            </a:extLst>
          </p:cNvPr>
          <p:cNvGrpSpPr>
            <a:grpSpLocks noChangeAspect="1"/>
          </p:cNvGrpSpPr>
          <p:nvPr/>
        </p:nvGrpSpPr>
        <p:grpSpPr>
          <a:xfrm>
            <a:off x="565122" y="4582042"/>
            <a:ext cx="10437173" cy="1181979"/>
            <a:chOff x="346237" y="3664692"/>
            <a:chExt cx="11948164" cy="1353094"/>
          </a:xfrm>
        </p:grpSpPr>
        <p:grpSp>
          <p:nvGrpSpPr>
            <p:cNvPr id="558" name="Group 557">
              <a:extLst>
                <a:ext uri="{FF2B5EF4-FFF2-40B4-BE49-F238E27FC236}">
                  <a16:creationId xmlns:a16="http://schemas.microsoft.com/office/drawing/2014/main" id="{22D48A69-9599-D6AC-A673-F00F8E232ABB}"/>
                </a:ext>
              </a:extLst>
            </p:cNvPr>
            <p:cNvGrpSpPr/>
            <p:nvPr/>
          </p:nvGrpSpPr>
          <p:grpSpPr>
            <a:xfrm>
              <a:off x="346237" y="3664692"/>
              <a:ext cx="11948164" cy="1317728"/>
              <a:chOff x="351204" y="4734191"/>
              <a:chExt cx="11948164" cy="1317728"/>
            </a:xfrm>
          </p:grpSpPr>
          <p:grpSp>
            <p:nvGrpSpPr>
              <p:cNvPr id="561" name="Group 560">
                <a:extLst>
                  <a:ext uri="{FF2B5EF4-FFF2-40B4-BE49-F238E27FC236}">
                    <a16:creationId xmlns:a16="http://schemas.microsoft.com/office/drawing/2014/main" id="{9C942AAF-6EC3-8575-46CD-048D5DB7A090}"/>
                  </a:ext>
                </a:extLst>
              </p:cNvPr>
              <p:cNvGrpSpPr/>
              <p:nvPr/>
            </p:nvGrpSpPr>
            <p:grpSpPr>
              <a:xfrm>
                <a:off x="701321" y="5136444"/>
                <a:ext cx="10270495" cy="433099"/>
                <a:chOff x="328002" y="5720475"/>
                <a:chExt cx="10270495" cy="433099"/>
              </a:xfrm>
            </p:grpSpPr>
            <p:sp>
              <p:nvSpPr>
                <p:cNvPr id="586" name="Rounded Rectangle 497">
                  <a:extLst>
                    <a:ext uri="{FF2B5EF4-FFF2-40B4-BE49-F238E27FC236}">
                      <a16:creationId xmlns:a16="http://schemas.microsoft.com/office/drawing/2014/main" id="{243C8E63-9FDD-A312-E856-E6EDA077B77C}"/>
                    </a:ext>
                  </a:extLst>
                </p:cNvPr>
                <p:cNvSpPr/>
                <p:nvPr/>
              </p:nvSpPr>
              <p:spPr>
                <a:xfrm>
                  <a:off x="2330476" y="5721574"/>
                  <a:ext cx="504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E353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87" name="Rounded Rectangle 498">
                  <a:extLst>
                    <a:ext uri="{FF2B5EF4-FFF2-40B4-BE49-F238E27FC236}">
                      <a16:creationId xmlns:a16="http://schemas.microsoft.com/office/drawing/2014/main" id="{257315D9-E73D-8EA6-DAC6-D6890C0A0DDA}"/>
                    </a:ext>
                  </a:extLst>
                </p:cNvPr>
                <p:cNvSpPr/>
                <p:nvPr/>
              </p:nvSpPr>
              <p:spPr>
                <a:xfrm>
                  <a:off x="2996301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E353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88" name="Rounded Rectangle 499">
                  <a:extLst>
                    <a:ext uri="{FF2B5EF4-FFF2-40B4-BE49-F238E27FC236}">
                      <a16:creationId xmlns:a16="http://schemas.microsoft.com/office/drawing/2014/main" id="{CCA7277E-9318-CAA6-5CA9-D6DA04DB6A00}"/>
                    </a:ext>
                  </a:extLst>
                </p:cNvPr>
                <p:cNvSpPr/>
                <p:nvPr/>
              </p:nvSpPr>
              <p:spPr>
                <a:xfrm>
                  <a:off x="3718400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89" name="Rounded Rectangle 500">
                  <a:extLst>
                    <a:ext uri="{FF2B5EF4-FFF2-40B4-BE49-F238E27FC236}">
                      <a16:creationId xmlns:a16="http://schemas.microsoft.com/office/drawing/2014/main" id="{AFBC4572-2C2A-E843-70C4-25D7084BF3D5}"/>
                    </a:ext>
                  </a:extLst>
                </p:cNvPr>
                <p:cNvSpPr/>
                <p:nvPr/>
              </p:nvSpPr>
              <p:spPr>
                <a:xfrm>
                  <a:off x="3123762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E353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90" name="Rounded Rectangle 501">
                  <a:extLst>
                    <a:ext uri="{FF2B5EF4-FFF2-40B4-BE49-F238E27FC236}">
                      <a16:creationId xmlns:a16="http://schemas.microsoft.com/office/drawing/2014/main" id="{4A3917C7-241B-BB06-7563-87E49B7C9F01}"/>
                    </a:ext>
                  </a:extLst>
                </p:cNvPr>
                <p:cNvSpPr/>
                <p:nvPr/>
              </p:nvSpPr>
              <p:spPr>
                <a:xfrm>
                  <a:off x="3259536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E353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91" name="Rounded Rectangle 502">
                  <a:extLst>
                    <a:ext uri="{FF2B5EF4-FFF2-40B4-BE49-F238E27FC236}">
                      <a16:creationId xmlns:a16="http://schemas.microsoft.com/office/drawing/2014/main" id="{2DDBE9CE-C0C0-FBE3-C137-B308FB0735F7}"/>
                    </a:ext>
                  </a:extLst>
                </p:cNvPr>
                <p:cNvSpPr/>
                <p:nvPr/>
              </p:nvSpPr>
              <p:spPr>
                <a:xfrm>
                  <a:off x="3386997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E353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92" name="Rounded Rectangle 503">
                  <a:extLst>
                    <a:ext uri="{FF2B5EF4-FFF2-40B4-BE49-F238E27FC236}">
                      <a16:creationId xmlns:a16="http://schemas.microsoft.com/office/drawing/2014/main" id="{DFA74059-7B2B-B65F-D87F-F0D6273EDBBA}"/>
                    </a:ext>
                  </a:extLst>
                </p:cNvPr>
                <p:cNvSpPr/>
                <p:nvPr/>
              </p:nvSpPr>
              <p:spPr>
                <a:xfrm>
                  <a:off x="3511393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E353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93" name="Rounded Rectangle 504">
                  <a:extLst>
                    <a:ext uri="{FF2B5EF4-FFF2-40B4-BE49-F238E27FC236}">
                      <a16:creationId xmlns:a16="http://schemas.microsoft.com/office/drawing/2014/main" id="{BC6B1FF5-8971-5CA7-8B0A-5FC38BC14198}"/>
                    </a:ext>
                  </a:extLst>
                </p:cNvPr>
                <p:cNvSpPr/>
                <p:nvPr/>
              </p:nvSpPr>
              <p:spPr>
                <a:xfrm>
                  <a:off x="3856608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94" name="Rounded Rectangle 505">
                  <a:extLst>
                    <a:ext uri="{FF2B5EF4-FFF2-40B4-BE49-F238E27FC236}">
                      <a16:creationId xmlns:a16="http://schemas.microsoft.com/office/drawing/2014/main" id="{FDC32ADB-7B92-A2AC-8360-6C955A7A1308}"/>
                    </a:ext>
                  </a:extLst>
                </p:cNvPr>
                <p:cNvSpPr/>
                <p:nvPr/>
              </p:nvSpPr>
              <p:spPr>
                <a:xfrm>
                  <a:off x="3994946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95" name="Rounded Rectangle 506">
                  <a:extLst>
                    <a:ext uri="{FF2B5EF4-FFF2-40B4-BE49-F238E27FC236}">
                      <a16:creationId xmlns:a16="http://schemas.microsoft.com/office/drawing/2014/main" id="{7C17EEFB-8C70-401F-A3B1-784ADF85490A}"/>
                    </a:ext>
                  </a:extLst>
                </p:cNvPr>
                <p:cNvSpPr/>
                <p:nvPr/>
              </p:nvSpPr>
              <p:spPr>
                <a:xfrm>
                  <a:off x="4133284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96" name="Rounded Rectangle 507">
                  <a:extLst>
                    <a:ext uri="{FF2B5EF4-FFF2-40B4-BE49-F238E27FC236}">
                      <a16:creationId xmlns:a16="http://schemas.microsoft.com/office/drawing/2014/main" id="{8A91129A-C0A2-254E-93D0-4A25180E92DD}"/>
                    </a:ext>
                  </a:extLst>
                </p:cNvPr>
                <p:cNvSpPr/>
                <p:nvPr/>
              </p:nvSpPr>
              <p:spPr>
                <a:xfrm>
                  <a:off x="4271491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97" name="Rounded Rectangle 508">
                  <a:extLst>
                    <a:ext uri="{FF2B5EF4-FFF2-40B4-BE49-F238E27FC236}">
                      <a16:creationId xmlns:a16="http://schemas.microsoft.com/office/drawing/2014/main" id="{89C1C911-43EF-2EEF-6D23-D3391DD6E855}"/>
                    </a:ext>
                  </a:extLst>
                </p:cNvPr>
                <p:cNvSpPr/>
                <p:nvPr/>
              </p:nvSpPr>
              <p:spPr>
                <a:xfrm>
                  <a:off x="4409830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98" name="Rounded Rectangle 509">
                  <a:extLst>
                    <a:ext uri="{FF2B5EF4-FFF2-40B4-BE49-F238E27FC236}">
                      <a16:creationId xmlns:a16="http://schemas.microsoft.com/office/drawing/2014/main" id="{FC83210F-5D92-EA33-16B2-7F8E799ED854}"/>
                    </a:ext>
                  </a:extLst>
                </p:cNvPr>
                <p:cNvSpPr/>
                <p:nvPr/>
              </p:nvSpPr>
              <p:spPr>
                <a:xfrm>
                  <a:off x="4548167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599" name="Rounded Rectangle 510">
                  <a:extLst>
                    <a:ext uri="{FF2B5EF4-FFF2-40B4-BE49-F238E27FC236}">
                      <a16:creationId xmlns:a16="http://schemas.microsoft.com/office/drawing/2014/main" id="{7EF82810-FE13-F835-41DC-1B58249F6E2D}"/>
                    </a:ext>
                  </a:extLst>
                </p:cNvPr>
                <p:cNvSpPr/>
                <p:nvPr/>
              </p:nvSpPr>
              <p:spPr>
                <a:xfrm>
                  <a:off x="4686375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00" name="Rounded Rectangle 511">
                  <a:extLst>
                    <a:ext uri="{FF2B5EF4-FFF2-40B4-BE49-F238E27FC236}">
                      <a16:creationId xmlns:a16="http://schemas.microsoft.com/office/drawing/2014/main" id="{3FECA87F-C374-5CB0-84B8-FF3AEEDA4433}"/>
                    </a:ext>
                  </a:extLst>
                </p:cNvPr>
                <p:cNvSpPr/>
                <p:nvPr/>
              </p:nvSpPr>
              <p:spPr>
                <a:xfrm>
                  <a:off x="4824714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01" name="Rounded Rectangle 512">
                  <a:extLst>
                    <a:ext uri="{FF2B5EF4-FFF2-40B4-BE49-F238E27FC236}">
                      <a16:creationId xmlns:a16="http://schemas.microsoft.com/office/drawing/2014/main" id="{4529C726-4625-05F5-9024-E328F20C6051}"/>
                    </a:ext>
                  </a:extLst>
                </p:cNvPr>
                <p:cNvSpPr/>
                <p:nvPr/>
              </p:nvSpPr>
              <p:spPr>
                <a:xfrm>
                  <a:off x="4963051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solidFill>
                      <a:srgbClr val="FFFFFF"/>
                    </a:solidFill>
                    <a:latin typeface="Segoe UI"/>
                  </a:endParaRPr>
                </a:p>
              </p:txBody>
            </p:sp>
            <p:sp>
              <p:nvSpPr>
                <p:cNvPr id="602" name="Rounded Rectangle 513">
                  <a:extLst>
                    <a:ext uri="{FF2B5EF4-FFF2-40B4-BE49-F238E27FC236}">
                      <a16:creationId xmlns:a16="http://schemas.microsoft.com/office/drawing/2014/main" id="{E9A38DF5-7895-45D7-8E0C-E6BF47B0FB53}"/>
                    </a:ext>
                  </a:extLst>
                </p:cNvPr>
                <p:cNvSpPr/>
                <p:nvPr/>
              </p:nvSpPr>
              <p:spPr>
                <a:xfrm>
                  <a:off x="5101259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solidFill>
                      <a:srgbClr val="FFFFFF"/>
                    </a:solidFill>
                    <a:latin typeface="Segoe UI"/>
                  </a:endParaRPr>
                </a:p>
              </p:txBody>
            </p:sp>
            <p:sp>
              <p:nvSpPr>
                <p:cNvPr id="603" name="Rounded Rectangle 514">
                  <a:extLst>
                    <a:ext uri="{FF2B5EF4-FFF2-40B4-BE49-F238E27FC236}">
                      <a16:creationId xmlns:a16="http://schemas.microsoft.com/office/drawing/2014/main" id="{677439DA-6C56-2C8B-2F94-C8ED0CE6FB33}"/>
                    </a:ext>
                  </a:extLst>
                </p:cNvPr>
                <p:cNvSpPr/>
                <p:nvPr/>
              </p:nvSpPr>
              <p:spPr>
                <a:xfrm>
                  <a:off x="5239598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solidFill>
                      <a:srgbClr val="FFFFFF"/>
                    </a:solidFill>
                    <a:latin typeface="Segoe UI"/>
                  </a:endParaRPr>
                </a:p>
              </p:txBody>
            </p:sp>
            <p:sp>
              <p:nvSpPr>
                <p:cNvPr id="604" name="Rounded Rectangle 515">
                  <a:extLst>
                    <a:ext uri="{FF2B5EF4-FFF2-40B4-BE49-F238E27FC236}">
                      <a16:creationId xmlns:a16="http://schemas.microsoft.com/office/drawing/2014/main" id="{38B96798-E9EE-46D9-67E1-091E958BE70E}"/>
                    </a:ext>
                  </a:extLst>
                </p:cNvPr>
                <p:cNvSpPr/>
                <p:nvPr/>
              </p:nvSpPr>
              <p:spPr>
                <a:xfrm>
                  <a:off x="5377936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05" name="Rounded Rectangle 516">
                  <a:extLst>
                    <a:ext uri="{FF2B5EF4-FFF2-40B4-BE49-F238E27FC236}">
                      <a16:creationId xmlns:a16="http://schemas.microsoft.com/office/drawing/2014/main" id="{22D74041-E6B0-0739-0E95-96827598E31C}"/>
                    </a:ext>
                  </a:extLst>
                </p:cNvPr>
                <p:cNvSpPr/>
                <p:nvPr/>
              </p:nvSpPr>
              <p:spPr>
                <a:xfrm>
                  <a:off x="5627239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06" name="Rounded Rectangle 517">
                  <a:extLst>
                    <a:ext uri="{FF2B5EF4-FFF2-40B4-BE49-F238E27FC236}">
                      <a16:creationId xmlns:a16="http://schemas.microsoft.com/office/drawing/2014/main" id="{2AD9E7CC-B894-E3B5-F446-913754059AE6}"/>
                    </a:ext>
                  </a:extLst>
                </p:cNvPr>
                <p:cNvSpPr/>
                <p:nvPr/>
              </p:nvSpPr>
              <p:spPr>
                <a:xfrm>
                  <a:off x="5765577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solidFill>
                      <a:srgbClr val="FFFFFF"/>
                    </a:solidFill>
                    <a:latin typeface="Segoe UI"/>
                  </a:endParaRPr>
                </a:p>
              </p:txBody>
            </p:sp>
            <p:sp>
              <p:nvSpPr>
                <p:cNvPr id="607" name="Rounded Rectangle 518">
                  <a:extLst>
                    <a:ext uri="{FF2B5EF4-FFF2-40B4-BE49-F238E27FC236}">
                      <a16:creationId xmlns:a16="http://schemas.microsoft.com/office/drawing/2014/main" id="{0D1310EB-346C-6184-CE64-0216D302DFFD}"/>
                    </a:ext>
                  </a:extLst>
                </p:cNvPr>
                <p:cNvSpPr/>
                <p:nvPr/>
              </p:nvSpPr>
              <p:spPr>
                <a:xfrm>
                  <a:off x="5903915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08" name="Rounded Rectangle 519">
                  <a:extLst>
                    <a:ext uri="{FF2B5EF4-FFF2-40B4-BE49-F238E27FC236}">
                      <a16:creationId xmlns:a16="http://schemas.microsoft.com/office/drawing/2014/main" id="{A955B22E-B5CD-6615-51AB-481B5C875056}"/>
                    </a:ext>
                  </a:extLst>
                </p:cNvPr>
                <p:cNvSpPr/>
                <p:nvPr/>
              </p:nvSpPr>
              <p:spPr>
                <a:xfrm>
                  <a:off x="6042123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09" name="Rounded Rectangle 520">
                  <a:extLst>
                    <a:ext uri="{FF2B5EF4-FFF2-40B4-BE49-F238E27FC236}">
                      <a16:creationId xmlns:a16="http://schemas.microsoft.com/office/drawing/2014/main" id="{C6CA779A-2D9D-A6F0-2656-D7E39335AF6B}"/>
                    </a:ext>
                  </a:extLst>
                </p:cNvPr>
                <p:cNvSpPr/>
                <p:nvPr/>
              </p:nvSpPr>
              <p:spPr>
                <a:xfrm>
                  <a:off x="6180461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10" name="Rounded Rectangle 521">
                  <a:extLst>
                    <a:ext uri="{FF2B5EF4-FFF2-40B4-BE49-F238E27FC236}">
                      <a16:creationId xmlns:a16="http://schemas.microsoft.com/office/drawing/2014/main" id="{046175E2-48D2-D3A1-B355-8BADCBB367BC}"/>
                    </a:ext>
                  </a:extLst>
                </p:cNvPr>
                <p:cNvSpPr/>
                <p:nvPr/>
              </p:nvSpPr>
              <p:spPr>
                <a:xfrm>
                  <a:off x="6318799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11" name="Rounded Rectangle 522">
                  <a:extLst>
                    <a:ext uri="{FF2B5EF4-FFF2-40B4-BE49-F238E27FC236}">
                      <a16:creationId xmlns:a16="http://schemas.microsoft.com/office/drawing/2014/main" id="{D9C2D9C1-BADB-426E-6240-4CBC4A6B0C40}"/>
                    </a:ext>
                  </a:extLst>
                </p:cNvPr>
                <p:cNvSpPr/>
                <p:nvPr/>
              </p:nvSpPr>
              <p:spPr>
                <a:xfrm>
                  <a:off x="6457007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solidFill>
                      <a:srgbClr val="FFFFFF"/>
                    </a:solidFill>
                    <a:latin typeface="Segoe UI"/>
                  </a:endParaRPr>
                </a:p>
              </p:txBody>
            </p:sp>
            <p:sp>
              <p:nvSpPr>
                <p:cNvPr id="612" name="Rounded Rectangle 523">
                  <a:extLst>
                    <a:ext uri="{FF2B5EF4-FFF2-40B4-BE49-F238E27FC236}">
                      <a16:creationId xmlns:a16="http://schemas.microsoft.com/office/drawing/2014/main" id="{6CEA2205-2D95-C354-0866-D83C4D65B2BA}"/>
                    </a:ext>
                  </a:extLst>
                </p:cNvPr>
                <p:cNvSpPr/>
                <p:nvPr/>
              </p:nvSpPr>
              <p:spPr>
                <a:xfrm>
                  <a:off x="6595345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13" name="Rounded Rectangle 524">
                  <a:extLst>
                    <a:ext uri="{FF2B5EF4-FFF2-40B4-BE49-F238E27FC236}">
                      <a16:creationId xmlns:a16="http://schemas.microsoft.com/office/drawing/2014/main" id="{C944CB3B-16E3-7357-10E7-68E6ACAB78AC}"/>
                    </a:ext>
                  </a:extLst>
                </p:cNvPr>
                <p:cNvSpPr/>
                <p:nvPr/>
              </p:nvSpPr>
              <p:spPr>
                <a:xfrm>
                  <a:off x="6733683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14" name="Rounded Rectangle 525">
                  <a:extLst>
                    <a:ext uri="{FF2B5EF4-FFF2-40B4-BE49-F238E27FC236}">
                      <a16:creationId xmlns:a16="http://schemas.microsoft.com/office/drawing/2014/main" id="{E5AEE661-5393-57DD-0D8D-BB0BC345E407}"/>
                    </a:ext>
                  </a:extLst>
                </p:cNvPr>
                <p:cNvSpPr/>
                <p:nvPr/>
              </p:nvSpPr>
              <p:spPr>
                <a:xfrm>
                  <a:off x="6982213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15" name="Rounded Rectangle 526">
                  <a:extLst>
                    <a:ext uri="{FF2B5EF4-FFF2-40B4-BE49-F238E27FC236}">
                      <a16:creationId xmlns:a16="http://schemas.microsoft.com/office/drawing/2014/main" id="{2F9DE243-1E23-C0BF-24F7-BCDE6F0B830F}"/>
                    </a:ext>
                  </a:extLst>
                </p:cNvPr>
                <p:cNvSpPr/>
                <p:nvPr/>
              </p:nvSpPr>
              <p:spPr>
                <a:xfrm>
                  <a:off x="7120551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16" name="Rounded Rectangle 527">
                  <a:extLst>
                    <a:ext uri="{FF2B5EF4-FFF2-40B4-BE49-F238E27FC236}">
                      <a16:creationId xmlns:a16="http://schemas.microsoft.com/office/drawing/2014/main" id="{35BD0DE1-AAB1-8B47-B3E3-F2EDFEA6B318}"/>
                    </a:ext>
                  </a:extLst>
                </p:cNvPr>
                <p:cNvSpPr/>
                <p:nvPr/>
              </p:nvSpPr>
              <p:spPr>
                <a:xfrm>
                  <a:off x="7258889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17" name="Rounded Rectangle 528">
                  <a:extLst>
                    <a:ext uri="{FF2B5EF4-FFF2-40B4-BE49-F238E27FC236}">
                      <a16:creationId xmlns:a16="http://schemas.microsoft.com/office/drawing/2014/main" id="{88C9CBAB-C639-1BA9-4C8E-98695BBA881F}"/>
                    </a:ext>
                  </a:extLst>
                </p:cNvPr>
                <p:cNvSpPr/>
                <p:nvPr/>
              </p:nvSpPr>
              <p:spPr>
                <a:xfrm>
                  <a:off x="7397097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18" name="Rounded Rectangle 529">
                  <a:extLst>
                    <a:ext uri="{FF2B5EF4-FFF2-40B4-BE49-F238E27FC236}">
                      <a16:creationId xmlns:a16="http://schemas.microsoft.com/office/drawing/2014/main" id="{63B1FE15-CB64-B1F7-7379-8E66F0760441}"/>
                    </a:ext>
                  </a:extLst>
                </p:cNvPr>
                <p:cNvSpPr/>
                <p:nvPr/>
              </p:nvSpPr>
              <p:spPr>
                <a:xfrm>
                  <a:off x="7535435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19" name="Rounded Rectangle 530">
                  <a:extLst>
                    <a:ext uri="{FF2B5EF4-FFF2-40B4-BE49-F238E27FC236}">
                      <a16:creationId xmlns:a16="http://schemas.microsoft.com/office/drawing/2014/main" id="{A2F0A6B3-0F06-D528-4922-00A8BC5A68C8}"/>
                    </a:ext>
                  </a:extLst>
                </p:cNvPr>
                <p:cNvSpPr/>
                <p:nvPr/>
              </p:nvSpPr>
              <p:spPr>
                <a:xfrm>
                  <a:off x="7673773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20" name="Rounded Rectangle 531">
                  <a:extLst>
                    <a:ext uri="{FF2B5EF4-FFF2-40B4-BE49-F238E27FC236}">
                      <a16:creationId xmlns:a16="http://schemas.microsoft.com/office/drawing/2014/main" id="{468DE4D4-4439-77BF-EE4C-D113F25FB60D}"/>
                    </a:ext>
                  </a:extLst>
                </p:cNvPr>
                <p:cNvSpPr/>
                <p:nvPr/>
              </p:nvSpPr>
              <p:spPr>
                <a:xfrm>
                  <a:off x="7811981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21" name="Rounded Rectangle 532">
                  <a:extLst>
                    <a:ext uri="{FF2B5EF4-FFF2-40B4-BE49-F238E27FC236}">
                      <a16:creationId xmlns:a16="http://schemas.microsoft.com/office/drawing/2014/main" id="{171D6093-5603-BC4F-5222-AAECDA560270}"/>
                    </a:ext>
                  </a:extLst>
                </p:cNvPr>
                <p:cNvSpPr/>
                <p:nvPr/>
              </p:nvSpPr>
              <p:spPr>
                <a:xfrm>
                  <a:off x="7950319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22" name="Rounded Rectangle 533">
                  <a:extLst>
                    <a:ext uri="{FF2B5EF4-FFF2-40B4-BE49-F238E27FC236}">
                      <a16:creationId xmlns:a16="http://schemas.microsoft.com/office/drawing/2014/main" id="{225C888C-A589-E89D-4E8E-65EF401D7D9C}"/>
                    </a:ext>
                  </a:extLst>
                </p:cNvPr>
                <p:cNvSpPr/>
                <p:nvPr/>
              </p:nvSpPr>
              <p:spPr>
                <a:xfrm>
                  <a:off x="8088657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23" name="Rounded Rectangle 534">
                  <a:extLst>
                    <a:ext uri="{FF2B5EF4-FFF2-40B4-BE49-F238E27FC236}">
                      <a16:creationId xmlns:a16="http://schemas.microsoft.com/office/drawing/2014/main" id="{AE4FC96D-35BD-F8AC-61B3-E1DE7F76FE01}"/>
                    </a:ext>
                  </a:extLst>
                </p:cNvPr>
                <p:cNvSpPr/>
                <p:nvPr/>
              </p:nvSpPr>
              <p:spPr>
                <a:xfrm>
                  <a:off x="8235157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24" name="Rounded Rectangle 535">
                  <a:extLst>
                    <a:ext uri="{FF2B5EF4-FFF2-40B4-BE49-F238E27FC236}">
                      <a16:creationId xmlns:a16="http://schemas.microsoft.com/office/drawing/2014/main" id="{C921F15D-441A-FCFD-CD97-0BCE8A66CBB4}"/>
                    </a:ext>
                  </a:extLst>
                </p:cNvPr>
                <p:cNvSpPr/>
                <p:nvPr/>
              </p:nvSpPr>
              <p:spPr>
                <a:xfrm>
                  <a:off x="8373495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25" name="Rounded Rectangle 536">
                  <a:extLst>
                    <a:ext uri="{FF2B5EF4-FFF2-40B4-BE49-F238E27FC236}">
                      <a16:creationId xmlns:a16="http://schemas.microsoft.com/office/drawing/2014/main" id="{B3412741-BD67-2565-6CFA-3A934E4E4347}"/>
                    </a:ext>
                  </a:extLst>
                </p:cNvPr>
                <p:cNvSpPr/>
                <p:nvPr/>
              </p:nvSpPr>
              <p:spPr>
                <a:xfrm>
                  <a:off x="8511833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26" name="Rounded Rectangle 537">
                  <a:extLst>
                    <a:ext uri="{FF2B5EF4-FFF2-40B4-BE49-F238E27FC236}">
                      <a16:creationId xmlns:a16="http://schemas.microsoft.com/office/drawing/2014/main" id="{59A9F9BD-A6DF-604F-EAF9-14663F16FDD3}"/>
                    </a:ext>
                  </a:extLst>
                </p:cNvPr>
                <p:cNvSpPr/>
                <p:nvPr/>
              </p:nvSpPr>
              <p:spPr>
                <a:xfrm>
                  <a:off x="8650041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27" name="Rounded Rectangle 538">
                  <a:extLst>
                    <a:ext uri="{FF2B5EF4-FFF2-40B4-BE49-F238E27FC236}">
                      <a16:creationId xmlns:a16="http://schemas.microsoft.com/office/drawing/2014/main" id="{C7995457-43AC-54F3-D06E-BA43C7B2FCE7}"/>
                    </a:ext>
                  </a:extLst>
                </p:cNvPr>
                <p:cNvSpPr/>
                <p:nvPr/>
              </p:nvSpPr>
              <p:spPr>
                <a:xfrm>
                  <a:off x="8788379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28" name="Rounded Rectangle 539">
                  <a:extLst>
                    <a:ext uri="{FF2B5EF4-FFF2-40B4-BE49-F238E27FC236}">
                      <a16:creationId xmlns:a16="http://schemas.microsoft.com/office/drawing/2014/main" id="{E2335FBC-F00B-F21E-0709-18D5A227D1FD}"/>
                    </a:ext>
                  </a:extLst>
                </p:cNvPr>
                <p:cNvSpPr/>
                <p:nvPr/>
              </p:nvSpPr>
              <p:spPr>
                <a:xfrm>
                  <a:off x="8926717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29" name="Rounded Rectangle 540">
                  <a:extLst>
                    <a:ext uri="{FF2B5EF4-FFF2-40B4-BE49-F238E27FC236}">
                      <a16:creationId xmlns:a16="http://schemas.microsoft.com/office/drawing/2014/main" id="{7E24E772-DE19-C4F4-40D4-E088A021C81B}"/>
                    </a:ext>
                  </a:extLst>
                </p:cNvPr>
                <p:cNvSpPr/>
                <p:nvPr/>
              </p:nvSpPr>
              <p:spPr>
                <a:xfrm>
                  <a:off x="9064925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30" name="Rounded Rectangle 541">
                  <a:extLst>
                    <a:ext uri="{FF2B5EF4-FFF2-40B4-BE49-F238E27FC236}">
                      <a16:creationId xmlns:a16="http://schemas.microsoft.com/office/drawing/2014/main" id="{3FD0C824-71B9-E0A4-C1C9-5A1B01489B82}"/>
                    </a:ext>
                  </a:extLst>
                </p:cNvPr>
                <p:cNvSpPr/>
                <p:nvPr/>
              </p:nvSpPr>
              <p:spPr>
                <a:xfrm>
                  <a:off x="9203263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31" name="Rounded Rectangle 542">
                  <a:extLst>
                    <a:ext uri="{FF2B5EF4-FFF2-40B4-BE49-F238E27FC236}">
                      <a16:creationId xmlns:a16="http://schemas.microsoft.com/office/drawing/2014/main" id="{A3804D2F-16E0-C6A9-A5D9-0276E89CF8D3}"/>
                    </a:ext>
                  </a:extLst>
                </p:cNvPr>
                <p:cNvSpPr/>
                <p:nvPr/>
              </p:nvSpPr>
              <p:spPr>
                <a:xfrm>
                  <a:off x="9341601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32" name="Rounded Rectangle 543">
                  <a:extLst>
                    <a:ext uri="{FF2B5EF4-FFF2-40B4-BE49-F238E27FC236}">
                      <a16:creationId xmlns:a16="http://schemas.microsoft.com/office/drawing/2014/main" id="{D82E1E6E-3FB0-5FC4-ABC0-6FCD303B40FF}"/>
                    </a:ext>
                  </a:extLst>
                </p:cNvPr>
                <p:cNvSpPr/>
                <p:nvPr/>
              </p:nvSpPr>
              <p:spPr>
                <a:xfrm>
                  <a:off x="9479939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33" name="Rounded Rectangle 544">
                  <a:extLst>
                    <a:ext uri="{FF2B5EF4-FFF2-40B4-BE49-F238E27FC236}">
                      <a16:creationId xmlns:a16="http://schemas.microsoft.com/office/drawing/2014/main" id="{F184653A-8F25-C644-77BA-87CA9A9273AF}"/>
                    </a:ext>
                  </a:extLst>
                </p:cNvPr>
                <p:cNvSpPr/>
                <p:nvPr/>
              </p:nvSpPr>
              <p:spPr>
                <a:xfrm>
                  <a:off x="9618277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34" name="Rounded Rectangle 545">
                  <a:extLst>
                    <a:ext uri="{FF2B5EF4-FFF2-40B4-BE49-F238E27FC236}">
                      <a16:creationId xmlns:a16="http://schemas.microsoft.com/office/drawing/2014/main" id="{D88384C7-E0E1-5F43-702B-ED74FB4F3D23}"/>
                    </a:ext>
                  </a:extLst>
                </p:cNvPr>
                <p:cNvSpPr/>
                <p:nvPr/>
              </p:nvSpPr>
              <p:spPr>
                <a:xfrm>
                  <a:off x="9756615" y="5721574"/>
                  <a:ext cx="72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35" name="Rounded Rectangle 546">
                  <a:extLst>
                    <a:ext uri="{FF2B5EF4-FFF2-40B4-BE49-F238E27FC236}">
                      <a16:creationId xmlns:a16="http://schemas.microsoft.com/office/drawing/2014/main" id="{30F1E307-BF93-D139-D849-F66481C13CD1}"/>
                    </a:ext>
                  </a:extLst>
                </p:cNvPr>
                <p:cNvSpPr/>
                <p:nvPr/>
              </p:nvSpPr>
              <p:spPr>
                <a:xfrm>
                  <a:off x="9982908" y="5721574"/>
                  <a:ext cx="546285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E353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36" name="TextBox 635">
                  <a:extLst>
                    <a:ext uri="{FF2B5EF4-FFF2-40B4-BE49-F238E27FC236}">
                      <a16:creationId xmlns:a16="http://schemas.microsoft.com/office/drawing/2014/main" id="{1E716EC0-DE74-FC7C-117D-1EA1BBA3FC78}"/>
                    </a:ext>
                  </a:extLst>
                </p:cNvPr>
                <p:cNvSpPr txBox="1"/>
                <p:nvPr/>
              </p:nvSpPr>
              <p:spPr>
                <a:xfrm>
                  <a:off x="328002" y="5791178"/>
                  <a:ext cx="519032" cy="3171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1200" b="1">
                      <a:solidFill>
                        <a:srgbClr val="666666"/>
                      </a:solidFill>
                    </a:rPr>
                    <a:t>ISrc</a:t>
                  </a:r>
                </a:p>
              </p:txBody>
            </p:sp>
            <p:sp>
              <p:nvSpPr>
                <p:cNvPr id="637" name="TextBox 636">
                  <a:extLst>
                    <a:ext uri="{FF2B5EF4-FFF2-40B4-BE49-F238E27FC236}">
                      <a16:creationId xmlns:a16="http://schemas.microsoft.com/office/drawing/2014/main" id="{D0A2FA14-83AB-1C97-1071-BADE0D2364DF}"/>
                    </a:ext>
                  </a:extLst>
                </p:cNvPr>
                <p:cNvSpPr txBox="1"/>
                <p:nvPr/>
              </p:nvSpPr>
              <p:spPr>
                <a:xfrm>
                  <a:off x="954088" y="5791178"/>
                  <a:ext cx="607262" cy="3171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1200" b="1">
                      <a:solidFill>
                        <a:srgbClr val="666666"/>
                      </a:solidFill>
                    </a:rPr>
                    <a:t>LEBT</a:t>
                  </a:r>
                </a:p>
              </p:txBody>
            </p:sp>
            <p:sp>
              <p:nvSpPr>
                <p:cNvPr id="638" name="TextBox 637">
                  <a:extLst>
                    <a:ext uri="{FF2B5EF4-FFF2-40B4-BE49-F238E27FC236}">
                      <a16:creationId xmlns:a16="http://schemas.microsoft.com/office/drawing/2014/main" id="{518DEEBE-158B-0B99-B937-D379729D067B}"/>
                    </a:ext>
                  </a:extLst>
                </p:cNvPr>
                <p:cNvSpPr txBox="1"/>
                <p:nvPr/>
              </p:nvSpPr>
              <p:spPr>
                <a:xfrm>
                  <a:off x="1628833" y="5791178"/>
                  <a:ext cx="567032" cy="3171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b="1" dirty="0">
                      <a:solidFill>
                        <a:srgbClr val="666666"/>
                      </a:solidFill>
                    </a:rPr>
                    <a:t>RFQ</a:t>
                  </a:r>
                </a:p>
              </p:txBody>
            </p:sp>
            <p:sp>
              <p:nvSpPr>
                <p:cNvPr id="639" name="Rounded Rectangle 550">
                  <a:extLst>
                    <a:ext uri="{FF2B5EF4-FFF2-40B4-BE49-F238E27FC236}">
                      <a16:creationId xmlns:a16="http://schemas.microsoft.com/office/drawing/2014/main" id="{02605227-FD48-8FE1-2D87-3F08D129F3C9}"/>
                    </a:ext>
                  </a:extLst>
                </p:cNvPr>
                <p:cNvSpPr/>
                <p:nvPr/>
              </p:nvSpPr>
              <p:spPr>
                <a:xfrm>
                  <a:off x="1661125" y="5721574"/>
                  <a:ext cx="504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E353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40" name="Rounded Rectangle 551">
                  <a:extLst>
                    <a:ext uri="{FF2B5EF4-FFF2-40B4-BE49-F238E27FC236}">
                      <a16:creationId xmlns:a16="http://schemas.microsoft.com/office/drawing/2014/main" id="{2C512E72-9A19-3427-FE9E-7579014347E8}"/>
                    </a:ext>
                  </a:extLst>
                </p:cNvPr>
                <p:cNvSpPr/>
                <p:nvPr/>
              </p:nvSpPr>
              <p:spPr>
                <a:xfrm>
                  <a:off x="1006503" y="5721574"/>
                  <a:ext cx="504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E353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41" name="Rounded Rectangle 552">
                  <a:extLst>
                    <a:ext uri="{FF2B5EF4-FFF2-40B4-BE49-F238E27FC236}">
                      <a16:creationId xmlns:a16="http://schemas.microsoft.com/office/drawing/2014/main" id="{46EAFD37-3F7B-4E8A-BAC2-882004061A9D}"/>
                    </a:ext>
                  </a:extLst>
                </p:cNvPr>
                <p:cNvSpPr/>
                <p:nvPr/>
              </p:nvSpPr>
              <p:spPr>
                <a:xfrm>
                  <a:off x="337152" y="5720475"/>
                  <a:ext cx="504000" cy="432000"/>
                </a:xfrm>
                <a:prstGeom prst="roundRect">
                  <a:avLst>
                    <a:gd name="adj" fmla="val 25490"/>
                  </a:avLst>
                </a:prstGeom>
                <a:noFill/>
                <a:ln w="38100">
                  <a:solidFill>
                    <a:srgbClr val="E353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642" name="TextBox 641">
                  <a:extLst>
                    <a:ext uri="{FF2B5EF4-FFF2-40B4-BE49-F238E27FC236}">
                      <a16:creationId xmlns:a16="http://schemas.microsoft.com/office/drawing/2014/main" id="{E96E5CBE-8F06-E69E-62F0-2A6DABB3BA6D}"/>
                    </a:ext>
                  </a:extLst>
                </p:cNvPr>
                <p:cNvSpPr txBox="1"/>
                <p:nvPr/>
              </p:nvSpPr>
              <p:spPr>
                <a:xfrm>
                  <a:off x="2229557" y="5789268"/>
                  <a:ext cx="727716" cy="3171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b="1">
                      <a:solidFill>
                        <a:srgbClr val="666666"/>
                      </a:solidFill>
                    </a:rPr>
                    <a:t>MEBT</a:t>
                  </a:r>
                </a:p>
              </p:txBody>
            </p:sp>
            <p:sp>
              <p:nvSpPr>
                <p:cNvPr id="643" name="TextBox 642">
                  <a:extLst>
                    <a:ext uri="{FF2B5EF4-FFF2-40B4-BE49-F238E27FC236}">
                      <a16:creationId xmlns:a16="http://schemas.microsoft.com/office/drawing/2014/main" id="{16488F4F-9889-AF81-139F-3767239E909F}"/>
                    </a:ext>
                  </a:extLst>
                </p:cNvPr>
                <p:cNvSpPr txBox="1"/>
                <p:nvPr/>
              </p:nvSpPr>
              <p:spPr>
                <a:xfrm>
                  <a:off x="9921424" y="5774962"/>
                  <a:ext cx="677073" cy="3171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b="1">
                      <a:solidFill>
                        <a:srgbClr val="666666"/>
                      </a:solidFill>
                    </a:rPr>
                    <a:t>HEBT</a:t>
                  </a:r>
                </a:p>
              </p:txBody>
            </p:sp>
            <p:cxnSp>
              <p:nvCxnSpPr>
                <p:cNvPr id="644" name="Straight Arrow Connector 643">
                  <a:extLst>
                    <a:ext uri="{FF2B5EF4-FFF2-40B4-BE49-F238E27FC236}">
                      <a16:creationId xmlns:a16="http://schemas.microsoft.com/office/drawing/2014/main" id="{270E8833-E264-C93D-82D7-F6A1EFDDA6B5}"/>
                    </a:ext>
                  </a:extLst>
                </p:cNvPr>
                <p:cNvCxnSpPr>
                  <a:cxnSpLocks/>
                  <a:stCxn id="634" idx="3"/>
                  <a:endCxn id="635" idx="1"/>
                </p:cNvCxnSpPr>
                <p:nvPr/>
              </p:nvCxnSpPr>
              <p:spPr>
                <a:xfrm>
                  <a:off x="9828615" y="5937574"/>
                  <a:ext cx="154293" cy="0"/>
                </a:xfrm>
                <a:prstGeom prst="straightConnector1">
                  <a:avLst/>
                </a:prstGeom>
                <a:ln w="31750">
                  <a:solidFill>
                    <a:schemeClr val="tx1">
                      <a:lumMod val="50000"/>
                      <a:lumOff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5" name="Straight Arrow Connector 644">
                  <a:extLst>
                    <a:ext uri="{FF2B5EF4-FFF2-40B4-BE49-F238E27FC236}">
                      <a16:creationId xmlns:a16="http://schemas.microsoft.com/office/drawing/2014/main" id="{2C576FA0-4C83-73C6-6D87-8223A07E92A1}"/>
                    </a:ext>
                  </a:extLst>
                </p:cNvPr>
                <p:cNvCxnSpPr>
                  <a:cxnSpLocks/>
                  <a:stCxn id="613" idx="3"/>
                  <a:endCxn id="614" idx="1"/>
                </p:cNvCxnSpPr>
                <p:nvPr/>
              </p:nvCxnSpPr>
              <p:spPr>
                <a:xfrm>
                  <a:off x="6805683" y="5937574"/>
                  <a:ext cx="176530" cy="0"/>
                </a:xfrm>
                <a:prstGeom prst="straightConnector1">
                  <a:avLst/>
                </a:prstGeom>
                <a:ln w="31750">
                  <a:solidFill>
                    <a:schemeClr val="tx1">
                      <a:lumMod val="50000"/>
                      <a:lumOff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6" name="Straight Arrow Connector 645">
                  <a:extLst>
                    <a:ext uri="{FF2B5EF4-FFF2-40B4-BE49-F238E27FC236}">
                      <a16:creationId xmlns:a16="http://schemas.microsoft.com/office/drawing/2014/main" id="{F1C00368-1A0B-B626-5246-4836541BDA21}"/>
                    </a:ext>
                  </a:extLst>
                </p:cNvPr>
                <p:cNvCxnSpPr>
                  <a:cxnSpLocks/>
                  <a:stCxn id="604" idx="3"/>
                  <a:endCxn id="605" idx="1"/>
                </p:cNvCxnSpPr>
                <p:nvPr/>
              </p:nvCxnSpPr>
              <p:spPr>
                <a:xfrm>
                  <a:off x="5449936" y="5937574"/>
                  <a:ext cx="177303" cy="0"/>
                </a:xfrm>
                <a:prstGeom prst="straightConnector1">
                  <a:avLst/>
                </a:prstGeom>
                <a:ln w="31750">
                  <a:solidFill>
                    <a:schemeClr val="tx1">
                      <a:lumMod val="50000"/>
                      <a:lumOff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7" name="Straight Arrow Connector 646">
                  <a:extLst>
                    <a:ext uri="{FF2B5EF4-FFF2-40B4-BE49-F238E27FC236}">
                      <a16:creationId xmlns:a16="http://schemas.microsoft.com/office/drawing/2014/main" id="{6EDD8149-352C-9561-C1CE-43733442809F}"/>
                    </a:ext>
                  </a:extLst>
                </p:cNvPr>
                <p:cNvCxnSpPr>
                  <a:cxnSpLocks/>
                  <a:stCxn id="592" idx="3"/>
                  <a:endCxn id="588" idx="1"/>
                </p:cNvCxnSpPr>
                <p:nvPr/>
              </p:nvCxnSpPr>
              <p:spPr>
                <a:xfrm>
                  <a:off x="3583393" y="5937574"/>
                  <a:ext cx="135007" cy="0"/>
                </a:xfrm>
                <a:prstGeom prst="straightConnector1">
                  <a:avLst/>
                </a:prstGeom>
                <a:ln w="31750">
                  <a:solidFill>
                    <a:schemeClr val="tx1">
                      <a:lumMod val="50000"/>
                      <a:lumOff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8" name="Straight Arrow Connector 647">
                  <a:extLst>
                    <a:ext uri="{FF2B5EF4-FFF2-40B4-BE49-F238E27FC236}">
                      <a16:creationId xmlns:a16="http://schemas.microsoft.com/office/drawing/2014/main" id="{37977A9A-82C8-1937-DD7B-8F7B1021A5B3}"/>
                    </a:ext>
                  </a:extLst>
                </p:cNvPr>
                <p:cNvCxnSpPr>
                  <a:cxnSpLocks/>
                  <a:stCxn id="586" idx="3"/>
                  <a:endCxn id="587" idx="1"/>
                </p:cNvCxnSpPr>
                <p:nvPr/>
              </p:nvCxnSpPr>
              <p:spPr>
                <a:xfrm>
                  <a:off x="2834476" y="5937574"/>
                  <a:ext cx="161825" cy="0"/>
                </a:xfrm>
                <a:prstGeom prst="straightConnector1">
                  <a:avLst/>
                </a:prstGeom>
                <a:ln w="31750">
                  <a:solidFill>
                    <a:schemeClr val="tx1">
                      <a:lumMod val="50000"/>
                      <a:lumOff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9" name="Straight Arrow Connector 648">
                  <a:extLst>
                    <a:ext uri="{FF2B5EF4-FFF2-40B4-BE49-F238E27FC236}">
                      <a16:creationId xmlns:a16="http://schemas.microsoft.com/office/drawing/2014/main" id="{0DA5C686-84FF-9A45-3094-C55C02757008}"/>
                    </a:ext>
                  </a:extLst>
                </p:cNvPr>
                <p:cNvCxnSpPr>
                  <a:cxnSpLocks/>
                  <a:stCxn id="639" idx="3"/>
                  <a:endCxn id="586" idx="1"/>
                </p:cNvCxnSpPr>
                <p:nvPr/>
              </p:nvCxnSpPr>
              <p:spPr>
                <a:xfrm>
                  <a:off x="2165125" y="5937574"/>
                  <a:ext cx="165351" cy="0"/>
                </a:xfrm>
                <a:prstGeom prst="straightConnector1">
                  <a:avLst/>
                </a:prstGeom>
                <a:ln w="31750">
                  <a:solidFill>
                    <a:schemeClr val="tx1">
                      <a:lumMod val="50000"/>
                      <a:lumOff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0" name="Straight Arrow Connector 649">
                  <a:extLst>
                    <a:ext uri="{FF2B5EF4-FFF2-40B4-BE49-F238E27FC236}">
                      <a16:creationId xmlns:a16="http://schemas.microsoft.com/office/drawing/2014/main" id="{28C24790-B43D-C9F2-65AD-FE8B2E16E3D3}"/>
                    </a:ext>
                  </a:extLst>
                </p:cNvPr>
                <p:cNvCxnSpPr>
                  <a:cxnSpLocks/>
                  <a:stCxn id="640" idx="3"/>
                  <a:endCxn id="639" idx="1"/>
                </p:cNvCxnSpPr>
                <p:nvPr/>
              </p:nvCxnSpPr>
              <p:spPr>
                <a:xfrm>
                  <a:off x="1510503" y="5937574"/>
                  <a:ext cx="150622" cy="0"/>
                </a:xfrm>
                <a:prstGeom prst="straightConnector1">
                  <a:avLst/>
                </a:prstGeom>
                <a:ln w="31750">
                  <a:solidFill>
                    <a:schemeClr val="tx1">
                      <a:lumMod val="50000"/>
                      <a:lumOff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1" name="Straight Arrow Connector 650">
                  <a:extLst>
                    <a:ext uri="{FF2B5EF4-FFF2-40B4-BE49-F238E27FC236}">
                      <a16:creationId xmlns:a16="http://schemas.microsoft.com/office/drawing/2014/main" id="{F1C93AAD-F10E-A5D1-03D2-BBE62682706A}"/>
                    </a:ext>
                  </a:extLst>
                </p:cNvPr>
                <p:cNvCxnSpPr>
                  <a:cxnSpLocks/>
                  <a:stCxn id="641" idx="3"/>
                  <a:endCxn id="640" idx="1"/>
                </p:cNvCxnSpPr>
                <p:nvPr/>
              </p:nvCxnSpPr>
              <p:spPr>
                <a:xfrm>
                  <a:off x="841152" y="5936475"/>
                  <a:ext cx="165351" cy="1099"/>
                </a:xfrm>
                <a:prstGeom prst="straightConnector1">
                  <a:avLst/>
                </a:prstGeom>
                <a:ln w="31750">
                  <a:solidFill>
                    <a:schemeClr val="tx1">
                      <a:lumMod val="50000"/>
                      <a:lumOff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62" name="TextBox 561">
                <a:extLst>
                  <a:ext uri="{FF2B5EF4-FFF2-40B4-BE49-F238E27FC236}">
                    <a16:creationId xmlns:a16="http://schemas.microsoft.com/office/drawing/2014/main" id="{CA260291-97C8-C950-5F15-E2A73CAFA471}"/>
                  </a:ext>
                </a:extLst>
              </p:cNvPr>
              <p:cNvSpPr txBox="1"/>
              <p:nvPr/>
            </p:nvSpPr>
            <p:spPr>
              <a:xfrm rot="16200000">
                <a:off x="9204" y="5228316"/>
                <a:ext cx="936000" cy="2520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txBody>
              <a:bodyPr wrap="square" lIns="0" tIns="0" rIns="0" bIns="0" rtlCol="0" anchor="ctr" anchorCtr="0">
                <a:spAutoFit/>
              </a:bodyPr>
              <a:lstStyle>
                <a:defPPr>
                  <a:defRPr lang="sv-SE"/>
                </a:defPPr>
                <a:lvl1pPr algn="ctr">
                  <a:defRPr sz="1400" b="1">
                    <a:solidFill>
                      <a:srgbClr val="666666"/>
                    </a:solidFill>
                  </a:defRPr>
                </a:lvl1pPr>
              </a:lstStyle>
              <a:p>
                <a:r>
                  <a:rPr lang="en-GB"/>
                  <a:t>3 MW</a:t>
                </a:r>
              </a:p>
            </p:txBody>
          </p:sp>
          <p:sp>
            <p:nvSpPr>
              <p:cNvPr id="563" name="TextBox 562">
                <a:extLst>
                  <a:ext uri="{FF2B5EF4-FFF2-40B4-BE49-F238E27FC236}">
                    <a16:creationId xmlns:a16="http://schemas.microsoft.com/office/drawing/2014/main" id="{2AF804E2-F85B-F4E9-2FCB-199972C31D90}"/>
                  </a:ext>
                </a:extLst>
              </p:cNvPr>
              <p:cNvSpPr txBox="1"/>
              <p:nvPr/>
            </p:nvSpPr>
            <p:spPr>
              <a:xfrm>
                <a:off x="6413491" y="5251620"/>
                <a:ext cx="396000" cy="2160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666666"/>
                    </a:solidFill>
                  </a:rPr>
                  <a:t>MBL</a:t>
                </a:r>
              </a:p>
            </p:txBody>
          </p:sp>
          <p:sp>
            <p:nvSpPr>
              <p:cNvPr id="564" name="TextBox 563">
                <a:extLst>
                  <a:ext uri="{FF2B5EF4-FFF2-40B4-BE49-F238E27FC236}">
                    <a16:creationId xmlns:a16="http://schemas.microsoft.com/office/drawing/2014/main" id="{A5F4E5AD-86C2-8D82-F498-374FFE2C7A22}"/>
                  </a:ext>
                </a:extLst>
              </p:cNvPr>
              <p:cNvSpPr txBox="1"/>
              <p:nvPr/>
            </p:nvSpPr>
            <p:spPr>
              <a:xfrm>
                <a:off x="4810214" y="5249610"/>
                <a:ext cx="360000" cy="2160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666666"/>
                    </a:solidFill>
                  </a:rPr>
                  <a:t>SPK</a:t>
                </a:r>
              </a:p>
            </p:txBody>
          </p:sp>
          <p:sp>
            <p:nvSpPr>
              <p:cNvPr id="565" name="TextBox 564">
                <a:extLst>
                  <a:ext uri="{FF2B5EF4-FFF2-40B4-BE49-F238E27FC236}">
                    <a16:creationId xmlns:a16="http://schemas.microsoft.com/office/drawing/2014/main" id="{FABA835F-1B9F-DDB7-63BE-B93F81915291}"/>
                  </a:ext>
                </a:extLst>
              </p:cNvPr>
              <p:cNvSpPr txBox="1"/>
              <p:nvPr/>
            </p:nvSpPr>
            <p:spPr>
              <a:xfrm>
                <a:off x="3492613" y="5251186"/>
                <a:ext cx="360000" cy="2160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666666"/>
                    </a:solidFill>
                  </a:rPr>
                  <a:t>DTL</a:t>
                </a:r>
              </a:p>
            </p:txBody>
          </p:sp>
          <p:sp>
            <p:nvSpPr>
              <p:cNvPr id="566" name="TextBox 565">
                <a:extLst>
                  <a:ext uri="{FF2B5EF4-FFF2-40B4-BE49-F238E27FC236}">
                    <a16:creationId xmlns:a16="http://schemas.microsoft.com/office/drawing/2014/main" id="{840635EE-C0ED-4382-4279-F6213F255C27}"/>
                  </a:ext>
                </a:extLst>
              </p:cNvPr>
              <p:cNvSpPr txBox="1"/>
              <p:nvPr/>
            </p:nvSpPr>
            <p:spPr>
              <a:xfrm>
                <a:off x="8606639" y="5251186"/>
                <a:ext cx="360000" cy="2160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666666"/>
                    </a:solidFill>
                  </a:rPr>
                  <a:t>HBL</a:t>
                </a:r>
              </a:p>
            </p:txBody>
          </p:sp>
          <p:sp>
            <p:nvSpPr>
              <p:cNvPr id="567" name="Rounded Rectangle 677">
                <a:extLst>
                  <a:ext uri="{FF2B5EF4-FFF2-40B4-BE49-F238E27FC236}">
                    <a16:creationId xmlns:a16="http://schemas.microsoft.com/office/drawing/2014/main" id="{E1492480-CF3D-2A2F-EC7C-E9E61AABFC1B}"/>
                  </a:ext>
                </a:extLst>
              </p:cNvPr>
              <p:cNvSpPr/>
              <p:nvPr/>
            </p:nvSpPr>
            <p:spPr>
              <a:xfrm>
                <a:off x="11592073" y="5157297"/>
                <a:ext cx="546285" cy="36000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sp>
            <p:nvSpPr>
              <p:cNvPr id="568" name="Rounded Rectangle 678">
                <a:extLst>
                  <a:ext uri="{FF2B5EF4-FFF2-40B4-BE49-F238E27FC236}">
                    <a16:creationId xmlns:a16="http://schemas.microsoft.com/office/drawing/2014/main" id="{E3460C13-B28F-31A7-B800-C664394FC60D}"/>
                  </a:ext>
                </a:extLst>
              </p:cNvPr>
              <p:cNvSpPr/>
              <p:nvPr/>
            </p:nvSpPr>
            <p:spPr>
              <a:xfrm>
                <a:off x="11592073" y="4734191"/>
                <a:ext cx="546285" cy="35702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cxnSp>
            <p:nvCxnSpPr>
              <p:cNvPr id="569" name="Straight Arrow Connector 568">
                <a:extLst>
                  <a:ext uri="{FF2B5EF4-FFF2-40B4-BE49-F238E27FC236}">
                    <a16:creationId xmlns:a16="http://schemas.microsoft.com/office/drawing/2014/main" id="{0527807A-3CE9-1999-79C3-ACD9B887F0F1}"/>
                  </a:ext>
                </a:extLst>
              </p:cNvPr>
              <p:cNvCxnSpPr>
                <a:cxnSpLocks/>
                <a:endCxn id="567" idx="1"/>
              </p:cNvCxnSpPr>
              <p:nvPr/>
            </p:nvCxnSpPr>
            <p:spPr>
              <a:xfrm>
                <a:off x="10915917" y="5334276"/>
                <a:ext cx="676156" cy="3021"/>
              </a:xfrm>
              <a:prstGeom prst="straightConnector1">
                <a:avLst/>
              </a:prstGeom>
              <a:ln w="31750"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0" name="TextBox 569">
                <a:extLst>
                  <a:ext uri="{FF2B5EF4-FFF2-40B4-BE49-F238E27FC236}">
                    <a16:creationId xmlns:a16="http://schemas.microsoft.com/office/drawing/2014/main" id="{93400B8F-E3AF-DA67-F206-BF80C5F8F940}"/>
                  </a:ext>
                </a:extLst>
              </p:cNvPr>
              <p:cNvSpPr txBox="1"/>
              <p:nvPr/>
            </p:nvSpPr>
            <p:spPr>
              <a:xfrm>
                <a:off x="11502063" y="5195468"/>
                <a:ext cx="74759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chemeClr val="bg2"/>
                    </a:solidFill>
                  </a:rPr>
                  <a:t>Dump</a:t>
                </a:r>
              </a:p>
            </p:txBody>
          </p:sp>
          <p:sp>
            <p:nvSpPr>
              <p:cNvPr id="571" name="TextBox 570">
                <a:extLst>
                  <a:ext uri="{FF2B5EF4-FFF2-40B4-BE49-F238E27FC236}">
                    <a16:creationId xmlns:a16="http://schemas.microsoft.com/office/drawing/2014/main" id="{2AFC8B06-03DD-0EB6-7317-A21B92233F97}"/>
                  </a:ext>
                </a:extLst>
              </p:cNvPr>
              <p:cNvSpPr txBox="1"/>
              <p:nvPr/>
            </p:nvSpPr>
            <p:spPr>
              <a:xfrm>
                <a:off x="11450069" y="4769873"/>
                <a:ext cx="8492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chemeClr val="bg2"/>
                    </a:solidFill>
                  </a:rPr>
                  <a:t>Target</a:t>
                </a:r>
              </a:p>
            </p:txBody>
          </p:sp>
          <p:cxnSp>
            <p:nvCxnSpPr>
              <p:cNvPr id="572" name="Straight Connector 571">
                <a:extLst>
                  <a:ext uri="{FF2B5EF4-FFF2-40B4-BE49-F238E27FC236}">
                    <a16:creationId xmlns:a16="http://schemas.microsoft.com/office/drawing/2014/main" id="{61E5A3F4-0A61-9CFB-6C04-FC008964437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076457" y="4908502"/>
                <a:ext cx="168767" cy="421676"/>
              </a:xfrm>
              <a:prstGeom prst="line">
                <a:avLst/>
              </a:prstGeom>
              <a:ln w="317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3" name="Straight Arrow Connector 572">
                <a:extLst>
                  <a:ext uri="{FF2B5EF4-FFF2-40B4-BE49-F238E27FC236}">
                    <a16:creationId xmlns:a16="http://schemas.microsoft.com/office/drawing/2014/main" id="{5EC90DA9-6F84-957A-62C1-566BB30D1479}"/>
                  </a:ext>
                </a:extLst>
              </p:cNvPr>
              <p:cNvCxnSpPr>
                <a:cxnSpLocks/>
                <a:endCxn id="568" idx="1"/>
              </p:cNvCxnSpPr>
              <p:nvPr/>
            </p:nvCxnSpPr>
            <p:spPr>
              <a:xfrm>
                <a:off x="11229398" y="4912703"/>
                <a:ext cx="362675" cy="1"/>
              </a:xfrm>
              <a:prstGeom prst="straightConnector1">
                <a:avLst/>
              </a:prstGeom>
              <a:ln w="31750"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4" name="TextBox 573">
                <a:extLst>
                  <a:ext uri="{FF2B5EF4-FFF2-40B4-BE49-F238E27FC236}">
                    <a16:creationId xmlns:a16="http://schemas.microsoft.com/office/drawing/2014/main" id="{D5232203-9A33-E67E-A45D-419C15FF3E10}"/>
                  </a:ext>
                </a:extLst>
              </p:cNvPr>
              <p:cNvSpPr txBox="1"/>
              <p:nvPr/>
            </p:nvSpPr>
            <p:spPr>
              <a:xfrm>
                <a:off x="1050161" y="5805690"/>
                <a:ext cx="508473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900" b="1">
                    <a:solidFill>
                      <a:srgbClr val="666666"/>
                    </a:solidFill>
                  </a:rPr>
                  <a:t>75 </a:t>
                </a:r>
                <a:r>
                  <a:rPr lang="en-GB" sz="900" b="1" err="1">
                    <a:solidFill>
                      <a:srgbClr val="666666"/>
                    </a:solidFill>
                  </a:rPr>
                  <a:t>keV</a:t>
                </a:r>
                <a:endParaRPr lang="en-GB" sz="900" b="1">
                  <a:solidFill>
                    <a:srgbClr val="666666"/>
                  </a:solidFill>
                </a:endParaRPr>
              </a:p>
            </p:txBody>
          </p:sp>
          <p:sp>
            <p:nvSpPr>
              <p:cNvPr id="575" name="TextBox 574">
                <a:extLst>
                  <a:ext uri="{FF2B5EF4-FFF2-40B4-BE49-F238E27FC236}">
                    <a16:creationId xmlns:a16="http://schemas.microsoft.com/office/drawing/2014/main" id="{61F3BCC3-699B-B6AE-4164-0A752C4A3E4E}"/>
                  </a:ext>
                </a:extLst>
              </p:cNvPr>
              <p:cNvSpPr txBox="1"/>
              <p:nvPr/>
            </p:nvSpPr>
            <p:spPr>
              <a:xfrm>
                <a:off x="2341087" y="5810463"/>
                <a:ext cx="583814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900" b="1">
                    <a:solidFill>
                      <a:srgbClr val="666666"/>
                    </a:solidFill>
                  </a:rPr>
                  <a:t>3.6 MeV</a:t>
                </a:r>
              </a:p>
            </p:txBody>
          </p:sp>
          <p:sp>
            <p:nvSpPr>
              <p:cNvPr id="576" name="TextBox 575">
                <a:extLst>
                  <a:ext uri="{FF2B5EF4-FFF2-40B4-BE49-F238E27FC236}">
                    <a16:creationId xmlns:a16="http://schemas.microsoft.com/office/drawing/2014/main" id="{15134A96-B7ED-3C23-25C4-4401A47D80B8}"/>
                  </a:ext>
                </a:extLst>
              </p:cNvPr>
              <p:cNvSpPr txBox="1"/>
              <p:nvPr/>
            </p:nvSpPr>
            <p:spPr>
              <a:xfrm>
                <a:off x="3767355" y="5814004"/>
                <a:ext cx="548548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900" b="1">
                    <a:solidFill>
                      <a:srgbClr val="666666"/>
                    </a:solidFill>
                  </a:rPr>
                  <a:t>90 MeV</a:t>
                </a:r>
              </a:p>
            </p:txBody>
          </p:sp>
          <p:sp>
            <p:nvSpPr>
              <p:cNvPr id="577" name="TextBox 576">
                <a:extLst>
                  <a:ext uri="{FF2B5EF4-FFF2-40B4-BE49-F238E27FC236}">
                    <a16:creationId xmlns:a16="http://schemas.microsoft.com/office/drawing/2014/main" id="{6913CD7D-A7F1-DC24-C5D0-AEB9B182BAF3}"/>
                  </a:ext>
                </a:extLst>
              </p:cNvPr>
              <p:cNvSpPr txBox="1"/>
              <p:nvPr/>
            </p:nvSpPr>
            <p:spPr>
              <a:xfrm>
                <a:off x="5623890" y="5817546"/>
                <a:ext cx="606255" cy="230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900" b="1">
                    <a:solidFill>
                      <a:srgbClr val="666666"/>
                    </a:solidFill>
                  </a:rPr>
                  <a:t>216 MeV</a:t>
                </a:r>
              </a:p>
            </p:txBody>
          </p:sp>
          <p:sp>
            <p:nvSpPr>
              <p:cNvPr id="578" name="TextBox 577">
                <a:extLst>
                  <a:ext uri="{FF2B5EF4-FFF2-40B4-BE49-F238E27FC236}">
                    <a16:creationId xmlns:a16="http://schemas.microsoft.com/office/drawing/2014/main" id="{D935ACA3-86BF-D20B-FA6F-9E102427AE05}"/>
                  </a:ext>
                </a:extLst>
              </p:cNvPr>
              <p:cNvSpPr txBox="1"/>
              <p:nvPr/>
            </p:nvSpPr>
            <p:spPr>
              <a:xfrm>
                <a:off x="6970062" y="5821088"/>
                <a:ext cx="606255" cy="2308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900" b="1">
                    <a:solidFill>
                      <a:srgbClr val="666666"/>
                    </a:solidFill>
                  </a:rPr>
                  <a:t>571 MeV</a:t>
                </a:r>
              </a:p>
            </p:txBody>
          </p:sp>
          <p:cxnSp>
            <p:nvCxnSpPr>
              <p:cNvPr id="579" name="Straight Arrow Connector 578">
                <a:extLst>
                  <a:ext uri="{FF2B5EF4-FFF2-40B4-BE49-F238E27FC236}">
                    <a16:creationId xmlns:a16="http://schemas.microsoft.com/office/drawing/2014/main" id="{05BB190E-59A1-D917-67A8-4B857B1707C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1160399" y="5693959"/>
                <a:ext cx="288000" cy="0"/>
              </a:xfrm>
              <a:prstGeom prst="straightConnector1">
                <a:avLst/>
              </a:prstGeom>
              <a:ln w="31750"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0" name="Straight Arrow Connector 579">
                <a:extLst>
                  <a:ext uri="{FF2B5EF4-FFF2-40B4-BE49-F238E27FC236}">
                    <a16:creationId xmlns:a16="http://schemas.microsoft.com/office/drawing/2014/main" id="{0FBF1BD1-2C87-34B4-7E52-A34A24A44ED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2482324" y="5696458"/>
                <a:ext cx="288000" cy="0"/>
              </a:xfrm>
              <a:prstGeom prst="straightConnector1">
                <a:avLst/>
              </a:prstGeom>
              <a:ln w="31750"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1" name="Straight Arrow Connector 580">
                <a:extLst>
                  <a:ext uri="{FF2B5EF4-FFF2-40B4-BE49-F238E27FC236}">
                    <a16:creationId xmlns:a16="http://schemas.microsoft.com/office/drawing/2014/main" id="{29120C53-DD7B-41A1-5260-0D86728AFFE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3881272" y="5696458"/>
                <a:ext cx="288000" cy="0"/>
              </a:xfrm>
              <a:prstGeom prst="straightConnector1">
                <a:avLst/>
              </a:prstGeom>
              <a:ln w="31750"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2" name="Straight Arrow Connector 581">
                <a:extLst>
                  <a:ext uri="{FF2B5EF4-FFF2-40B4-BE49-F238E27FC236}">
                    <a16:creationId xmlns:a16="http://schemas.microsoft.com/office/drawing/2014/main" id="{5B0FC727-7DD2-9DF9-14A3-AFC2D77BC47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5782726" y="5696458"/>
                <a:ext cx="288000" cy="0"/>
              </a:xfrm>
              <a:prstGeom prst="straightConnector1">
                <a:avLst/>
              </a:prstGeom>
              <a:ln w="31750"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3" name="Straight Arrow Connector 582">
                <a:extLst>
                  <a:ext uri="{FF2B5EF4-FFF2-40B4-BE49-F238E27FC236}">
                    <a16:creationId xmlns:a16="http://schemas.microsoft.com/office/drawing/2014/main" id="{05EBF0A0-8D5B-65CF-0C7E-0C428C4B917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7124319" y="5696458"/>
                <a:ext cx="288000" cy="0"/>
              </a:xfrm>
              <a:prstGeom prst="straightConnector1">
                <a:avLst/>
              </a:prstGeom>
              <a:ln w="31750"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4" name="TextBox 583">
                <a:extLst>
                  <a:ext uri="{FF2B5EF4-FFF2-40B4-BE49-F238E27FC236}">
                    <a16:creationId xmlns:a16="http://schemas.microsoft.com/office/drawing/2014/main" id="{E5AAC1DB-A338-05F6-E956-FC5CB1317914}"/>
                  </a:ext>
                </a:extLst>
              </p:cNvPr>
              <p:cNvSpPr txBox="1"/>
              <p:nvPr/>
            </p:nvSpPr>
            <p:spPr>
              <a:xfrm>
                <a:off x="9927811" y="5814887"/>
                <a:ext cx="729687" cy="2308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900" b="1">
                    <a:solidFill>
                      <a:srgbClr val="666666"/>
                    </a:solidFill>
                  </a:rPr>
                  <a:t>2000 MeV</a:t>
                </a:r>
              </a:p>
            </p:txBody>
          </p:sp>
          <p:cxnSp>
            <p:nvCxnSpPr>
              <p:cNvPr id="585" name="Straight Arrow Connector 584">
                <a:extLst>
                  <a:ext uri="{FF2B5EF4-FFF2-40B4-BE49-F238E27FC236}">
                    <a16:creationId xmlns:a16="http://schemas.microsoft.com/office/drawing/2014/main" id="{2D91FD5E-3830-B7D8-B4C2-A5D4452882AD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10143784" y="5690257"/>
                <a:ext cx="288000" cy="0"/>
              </a:xfrm>
              <a:prstGeom prst="straightConnector1">
                <a:avLst/>
              </a:prstGeom>
              <a:ln w="31750"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9" name="TextBox 558">
              <a:extLst>
                <a:ext uri="{FF2B5EF4-FFF2-40B4-BE49-F238E27FC236}">
                  <a16:creationId xmlns:a16="http://schemas.microsoft.com/office/drawing/2014/main" id="{E59566E2-198D-7645-F5FC-03286356B1A8}"/>
                </a:ext>
              </a:extLst>
            </p:cNvPr>
            <p:cNvSpPr txBox="1"/>
            <p:nvPr/>
          </p:nvSpPr>
          <p:spPr>
            <a:xfrm>
              <a:off x="8431069" y="4753536"/>
              <a:ext cx="835324" cy="264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b="1">
                  <a:solidFill>
                    <a:srgbClr val="666666"/>
                  </a:solidFill>
                </a:rPr>
                <a:t>1280 MeV</a:t>
              </a:r>
            </a:p>
          </p:txBody>
        </p:sp>
        <p:cxnSp>
          <p:nvCxnSpPr>
            <p:cNvPr id="560" name="Straight Arrow Connector 559">
              <a:extLst>
                <a:ext uri="{FF2B5EF4-FFF2-40B4-BE49-F238E27FC236}">
                  <a16:creationId xmlns:a16="http://schemas.microsoft.com/office/drawing/2014/main" id="{63AC8356-30A0-202B-0848-C3A6A4F1605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699859" y="4628906"/>
              <a:ext cx="288000" cy="0"/>
            </a:xfrm>
            <a:prstGeom prst="straightConnector1">
              <a:avLst/>
            </a:prstGeom>
            <a:ln w="317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3" name="TextBox 652">
            <a:extLst>
              <a:ext uri="{FF2B5EF4-FFF2-40B4-BE49-F238E27FC236}">
                <a16:creationId xmlns:a16="http://schemas.microsoft.com/office/drawing/2014/main" id="{56C3DE7D-B416-09A4-E438-A17EA1484515}"/>
              </a:ext>
            </a:extLst>
          </p:cNvPr>
          <p:cNvSpPr txBox="1"/>
          <p:nvPr/>
        </p:nvSpPr>
        <p:spPr>
          <a:xfrm>
            <a:off x="1058239" y="5780817"/>
            <a:ext cx="10075521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975" lvl="0" indent="-180975">
              <a:spcAft>
                <a:spcPts val="600"/>
              </a:spcAft>
              <a:buClr>
                <a:srgbClr val="666666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Set in 2016 for Start Of User Operation: capability for 2 MW at 870 MeV </a:t>
            </a:r>
          </a:p>
          <a:p>
            <a:pPr marL="180975" lvl="0" indent="-180975">
              <a:spcAft>
                <a:spcPts val="600"/>
              </a:spcAft>
              <a:buClr>
                <a:srgbClr val="666666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50"/>
                </a:solidFill>
              </a:rPr>
              <a:t>We are extending now the accelerator ‘capability’ to 3 MW at 1280 MeV.</a:t>
            </a:r>
          </a:p>
        </p:txBody>
      </p:sp>
      <p:sp>
        <p:nvSpPr>
          <p:cNvPr id="551" name="TextBox 550">
            <a:extLst>
              <a:ext uri="{FF2B5EF4-FFF2-40B4-BE49-F238E27FC236}">
                <a16:creationId xmlns:a16="http://schemas.microsoft.com/office/drawing/2014/main" id="{29B936C0-F0BC-7980-9F31-D48E471C8DF7}"/>
              </a:ext>
            </a:extLst>
          </p:cNvPr>
          <p:cNvSpPr txBox="1"/>
          <p:nvPr/>
        </p:nvSpPr>
        <p:spPr>
          <a:xfrm>
            <a:off x="9358584" y="5758087"/>
            <a:ext cx="2743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(~ 2/</a:t>
            </a:r>
            <a:r>
              <a:rPr lang="en-GB" b="1" dirty="0" err="1">
                <a:solidFill>
                  <a:srgbClr val="FF0000"/>
                </a:solidFill>
              </a:rPr>
              <a:t>mo</a:t>
            </a:r>
            <a:r>
              <a:rPr lang="en-GB" b="1" dirty="0">
                <a:solidFill>
                  <a:srgbClr val="FF0000"/>
                </a:solidFill>
              </a:rPr>
              <a:t>) now (~ 5/</a:t>
            </a:r>
            <a:r>
              <a:rPr lang="en-GB" b="1" dirty="0" err="1">
                <a:solidFill>
                  <a:srgbClr val="FF0000"/>
                </a:solidFill>
              </a:rPr>
              <a:t>mo</a:t>
            </a:r>
            <a:r>
              <a:rPr lang="en-GB" b="1" dirty="0">
                <a:solidFill>
                  <a:srgbClr val="FF0000"/>
                </a:solidFill>
              </a:rPr>
              <a:t>)</a:t>
            </a:r>
            <a:endParaRPr lang="en-SE" dirty="0"/>
          </a:p>
        </p:txBody>
      </p:sp>
      <p:sp>
        <p:nvSpPr>
          <p:cNvPr id="554" name="Rounded Rectangle 553">
            <a:extLst>
              <a:ext uri="{FF2B5EF4-FFF2-40B4-BE49-F238E27FC236}">
                <a16:creationId xmlns:a16="http://schemas.microsoft.com/office/drawing/2014/main" id="{672660DD-E937-BF88-E5A3-8A442A907772}"/>
              </a:ext>
            </a:extLst>
          </p:cNvPr>
          <p:cNvSpPr/>
          <p:nvPr/>
        </p:nvSpPr>
        <p:spPr>
          <a:xfrm>
            <a:off x="9406460" y="5780817"/>
            <a:ext cx="2605868" cy="346602"/>
          </a:xfrm>
          <a:prstGeom prst="roundRect">
            <a:avLst>
              <a:gd name="adj" fmla="val 50000"/>
            </a:avLst>
          </a:prstGeom>
          <a:solidFill>
            <a:srgbClr val="FF0000">
              <a:alpha val="16113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555" name="Picture 554" descr="A screenshot of a web page&#10;&#10;AI-generated content may be incorrect.">
            <a:extLst>
              <a:ext uri="{FF2B5EF4-FFF2-40B4-BE49-F238E27FC236}">
                <a16:creationId xmlns:a16="http://schemas.microsoft.com/office/drawing/2014/main" id="{290B72DF-7BD2-380A-C21C-03A92365B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2300" y="768350"/>
            <a:ext cx="7772400" cy="491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95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553" grpId="0" animBg="1"/>
      <p:bldP spid="551" grpId="0"/>
      <p:bldP spid="55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B940A65C-412B-289E-0ADD-4E49A7718AE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4994" b="4994"/>
          <a:stretch/>
        </p:blipFill>
        <p:spPr/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6E875CA-0388-010B-AE7B-2FC12CE7717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CB6C9C8-DC29-B656-CD5D-61DDA0A000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8CE3827-A4E2-29AA-1506-354204D20A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SE" dirty="0"/>
              <a:t>5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C1D4A99-694B-E6E0-4949-190D5C78C1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SE" dirty="0"/>
              <a:t>Conclusions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E8F653-3862-10A2-EB4B-880235D32E89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475413"/>
            <a:ext cx="833438" cy="365125"/>
          </a:xfrm>
        </p:spPr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8266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033D16F-EB53-1D5C-ECBA-5AC52BCC1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Conclusions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F4F5504-0643-49FE-702A-3DDFB5694B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E" b="1" dirty="0"/>
              <a:t>The first Beam on Dump Phase of the ESS linac achieved its goals</a:t>
            </a:r>
          </a:p>
          <a:p>
            <a:pPr lvl="1"/>
            <a:r>
              <a:rPr lang="en-SE" dirty="0"/>
              <a:t>Current performance well in line with beam physics expectation</a:t>
            </a:r>
          </a:p>
          <a:p>
            <a:pPr lvl="1"/>
            <a:r>
              <a:rPr lang="en-SE" dirty="0"/>
              <a:t>No major performance hits after installations</a:t>
            </a:r>
          </a:p>
          <a:p>
            <a:pPr lvl="2"/>
            <a:r>
              <a:rPr lang="en-SE" dirty="0"/>
              <a:t>Full dataflow to follow VT/CM/Linac experience and monitor degradation issues</a:t>
            </a:r>
          </a:p>
          <a:p>
            <a:pPr lvl="1"/>
            <a:r>
              <a:rPr lang="en-SE" dirty="0"/>
              <a:t>Experienced ‘greenfield’ hiccups</a:t>
            </a:r>
          </a:p>
          <a:p>
            <a:pPr lvl="2"/>
            <a:r>
              <a:rPr lang="en-GB" dirty="0"/>
              <a:t>I</a:t>
            </a:r>
            <a:r>
              <a:rPr lang="en-SE" dirty="0"/>
              <a:t>nfrastructure still commissioning for full RF pulse capability (goal for BOD2)</a:t>
            </a:r>
          </a:p>
          <a:p>
            <a:pPr lvl="2"/>
            <a:r>
              <a:rPr lang="en-SE" dirty="0"/>
              <a:t>Cooling capacity affected several times the RF ramp up</a:t>
            </a:r>
          </a:p>
          <a:p>
            <a:pPr lvl="2"/>
            <a:r>
              <a:rPr lang="en-SE" dirty="0"/>
              <a:t>A few key components for final Beam on Target operation still under development </a:t>
            </a:r>
          </a:p>
          <a:p>
            <a:pPr lvl="2"/>
            <a:r>
              <a:rPr lang="en-SE" dirty="0"/>
              <a:t>Cryostability suboptimal until fix of the impurities buildup in the subatmospheric circuits (fixed now with filter removal)</a:t>
            </a:r>
          </a:p>
          <a:p>
            <a:pPr lvl="1"/>
            <a:r>
              <a:rPr lang="en-SE" dirty="0"/>
              <a:t>Beam power increase: the path from 20 W to 2 MW…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8BE81F-5E61-DF83-F572-3DBCCB6E5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9C180F-F76E-F364-E265-25B297468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46320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E4B1B40-12FC-FC45-5479-1EDBADB149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SE" dirty="0"/>
              <a:t>Thanks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95C3DC5E-4A6E-70BF-E58F-13C5D8517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35601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DA9E9A4-85E8-D4C5-CF79-518FE7DBB8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1046FFE-870E-E1D6-32C1-759F38CBEF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9AA6D8F-9708-2AC5-6C3A-8EB70C850B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SE" dirty="0"/>
              <a:t>1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50A8DC1-632A-B683-C10B-02E8124B6EC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Test/Installation phase </a:t>
            </a:r>
            <a:endParaRPr lang="en-SE" dirty="0"/>
          </a:p>
          <a:p>
            <a:endParaRPr lang="en-SE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D8FC18-EF5B-8681-F06D-2D2236702EFB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475413"/>
            <a:ext cx="833438" cy="365125"/>
          </a:xfrm>
        </p:spPr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pic>
        <p:nvPicPr>
          <p:cNvPr id="13" name="Picture Placeholder 17">
            <a:extLst>
              <a:ext uri="{FF2B5EF4-FFF2-40B4-BE49-F238E27FC236}">
                <a16:creationId xmlns:a16="http://schemas.microsoft.com/office/drawing/2014/main" id="{5B699343-1EFE-B9DF-7E4D-D09058133BC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10973" r="43149"/>
          <a:stretch>
            <a:fillRect/>
          </a:stretch>
        </p:blipFill>
        <p:spPr>
          <a:xfrm>
            <a:off x="6467950" y="17462"/>
            <a:ext cx="5714288" cy="6858000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C52E2FE-2639-EC72-12A6-C5C770ABD5AF}"/>
              </a:ext>
            </a:extLst>
          </p:cNvPr>
          <p:cNvSpPr txBox="1"/>
          <p:nvPr/>
        </p:nvSpPr>
        <p:spPr>
          <a:xfrm>
            <a:off x="6654800" y="6183025"/>
            <a:ext cx="10695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3200" dirty="0">
                <a:solidFill>
                  <a:schemeClr val="bg1"/>
                </a:solidFill>
              </a:rPr>
              <a:t>2017</a:t>
            </a: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923A7355-FA0F-4C35-BB83-E00A6C4FF81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546" y="5806868"/>
            <a:ext cx="754307" cy="34094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C38D425-F3C2-EEE6-797A-02E45C3ABC9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2604" y="5924220"/>
            <a:ext cx="516436" cy="57079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403733A-2369-2777-7DDB-D0AD664DDD8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324" y="5038852"/>
            <a:ext cx="754307" cy="53365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801A6A7-5F6B-0307-6970-7A5142CBDC6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499" y="6225117"/>
            <a:ext cx="1324042" cy="33847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93AE0CD-B359-8037-EA82-8531126877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68074" y="5287680"/>
            <a:ext cx="1095355" cy="86774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B9FAEE9-DFF5-3613-AA0F-3E010F514459}"/>
              </a:ext>
            </a:extLst>
          </p:cNvPr>
          <p:cNvSpPr txBox="1"/>
          <p:nvPr/>
        </p:nvSpPr>
        <p:spPr>
          <a:xfrm>
            <a:off x="409802" y="5051771"/>
            <a:ext cx="57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chemeClr val="bg1"/>
                </a:solidFill>
              </a:rPr>
              <a:t>SPK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223E38-DA04-3A12-341B-3A3F61E837A6}"/>
              </a:ext>
            </a:extLst>
          </p:cNvPr>
          <p:cNvSpPr txBox="1"/>
          <p:nvPr/>
        </p:nvSpPr>
        <p:spPr>
          <a:xfrm>
            <a:off x="409802" y="577563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chemeClr val="bg1"/>
                </a:solidFill>
              </a:rPr>
              <a:t>MBL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29F2FE-3484-D020-C0E9-0A40A2FFB685}"/>
              </a:ext>
            </a:extLst>
          </p:cNvPr>
          <p:cNvSpPr txBox="1"/>
          <p:nvPr/>
        </p:nvSpPr>
        <p:spPr>
          <a:xfrm>
            <a:off x="409802" y="6194262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chemeClr val="bg1"/>
                </a:solidFill>
              </a:rPr>
              <a:t>HBL</a:t>
            </a:r>
          </a:p>
        </p:txBody>
      </p:sp>
      <p:sp>
        <p:nvSpPr>
          <p:cNvPr id="23" name="Right Arrow 22">
            <a:extLst>
              <a:ext uri="{FF2B5EF4-FFF2-40B4-BE49-F238E27FC236}">
                <a16:creationId xmlns:a16="http://schemas.microsoft.com/office/drawing/2014/main" id="{1961AD65-59FE-315C-3372-C2C4270A1901}"/>
              </a:ext>
            </a:extLst>
          </p:cNvPr>
          <p:cNvSpPr/>
          <p:nvPr/>
        </p:nvSpPr>
        <p:spPr>
          <a:xfrm rot="1399162">
            <a:off x="4780555" y="5177759"/>
            <a:ext cx="579056" cy="572451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4" name="Right Arrow 23">
            <a:extLst>
              <a:ext uri="{FF2B5EF4-FFF2-40B4-BE49-F238E27FC236}">
                <a16:creationId xmlns:a16="http://schemas.microsoft.com/office/drawing/2014/main" id="{2192A74A-7818-E984-C1A3-064EF6E0B623}"/>
              </a:ext>
            </a:extLst>
          </p:cNvPr>
          <p:cNvSpPr/>
          <p:nvPr/>
        </p:nvSpPr>
        <p:spPr>
          <a:xfrm>
            <a:off x="2432367" y="5805714"/>
            <a:ext cx="384062" cy="347649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69E38551-A0D1-A12C-EF0A-DF383C941731}"/>
              </a:ext>
            </a:extLst>
          </p:cNvPr>
          <p:cNvSpPr/>
          <p:nvPr/>
        </p:nvSpPr>
        <p:spPr>
          <a:xfrm>
            <a:off x="2439606" y="6187719"/>
            <a:ext cx="384062" cy="347649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6" name="Right Arrow 25">
            <a:extLst>
              <a:ext uri="{FF2B5EF4-FFF2-40B4-BE49-F238E27FC236}">
                <a16:creationId xmlns:a16="http://schemas.microsoft.com/office/drawing/2014/main" id="{5DCEA51D-2FC5-F530-7E07-0BCB89543F59}"/>
              </a:ext>
            </a:extLst>
          </p:cNvPr>
          <p:cNvSpPr/>
          <p:nvPr/>
        </p:nvSpPr>
        <p:spPr>
          <a:xfrm rot="19739330">
            <a:off x="4856997" y="5829810"/>
            <a:ext cx="579056" cy="572451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7D0DAB-6D1C-4EE0-F2EE-F28F44FEF270}"/>
              </a:ext>
            </a:extLst>
          </p:cNvPr>
          <p:cNvSpPr txBox="1"/>
          <p:nvPr/>
        </p:nvSpPr>
        <p:spPr>
          <a:xfrm>
            <a:off x="5711269" y="5439653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9F0BD488-C2E4-9827-64E0-C891978CD67E}"/>
              </a:ext>
            </a:extLst>
          </p:cNvPr>
          <p:cNvSpPr/>
          <p:nvPr/>
        </p:nvSpPr>
        <p:spPr>
          <a:xfrm>
            <a:off x="2409042" y="5125256"/>
            <a:ext cx="1493408" cy="347649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29" name="Picture 14" descr="gråbård">
            <a:extLst>
              <a:ext uri="{FF2B5EF4-FFF2-40B4-BE49-F238E27FC236}">
                <a16:creationId xmlns:a16="http://schemas.microsoft.com/office/drawing/2014/main" id="{96DFC584-365F-D3E7-A748-4657655B53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5320" y="5036129"/>
            <a:ext cx="548603" cy="539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D2C4715-711E-261E-0419-8473F5DAEE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29132" y="5913751"/>
            <a:ext cx="815120" cy="645744"/>
          </a:xfrm>
          <a:prstGeom prst="rect">
            <a:avLst/>
          </a:prstGeom>
        </p:spPr>
      </p:pic>
      <p:sp>
        <p:nvSpPr>
          <p:cNvPr id="31" name="Right Arrow 30">
            <a:extLst>
              <a:ext uri="{FF2B5EF4-FFF2-40B4-BE49-F238E27FC236}">
                <a16:creationId xmlns:a16="http://schemas.microsoft.com/office/drawing/2014/main" id="{BCDEA0A9-7E12-30F2-DD43-C2F6BFB5D398}"/>
              </a:ext>
            </a:extLst>
          </p:cNvPr>
          <p:cNvSpPr/>
          <p:nvPr/>
        </p:nvSpPr>
        <p:spPr>
          <a:xfrm>
            <a:off x="3559975" y="6013247"/>
            <a:ext cx="384062" cy="347649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CD396C7-460E-F353-A65C-0EF86C79F0F1}"/>
              </a:ext>
            </a:extLst>
          </p:cNvPr>
          <p:cNvSpPr txBox="1"/>
          <p:nvPr/>
        </p:nvSpPr>
        <p:spPr>
          <a:xfrm>
            <a:off x="1123886" y="4585203"/>
            <a:ext cx="605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chemeClr val="bg1"/>
                </a:solidFill>
              </a:rPr>
              <a:t>CAV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69B4AD1D-BFA2-5CDD-89C0-E7A67A34D894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2219" y="5661457"/>
            <a:ext cx="610744" cy="55902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9F587579-A17C-EFE4-2644-E8FDB08A6163}"/>
              </a:ext>
            </a:extLst>
          </p:cNvPr>
          <p:cNvSpPr txBox="1"/>
          <p:nvPr/>
        </p:nvSpPr>
        <p:spPr>
          <a:xfrm>
            <a:off x="2726011" y="4549194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chemeClr val="bg1"/>
                </a:solidFill>
              </a:rPr>
              <a:t>ASSY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6F6111E-F43D-B36B-3244-E984D2442CF7}"/>
              </a:ext>
            </a:extLst>
          </p:cNvPr>
          <p:cNvSpPr txBox="1"/>
          <p:nvPr/>
        </p:nvSpPr>
        <p:spPr>
          <a:xfrm>
            <a:off x="3940895" y="4543177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28A1C4E-0C75-1187-2A7F-6F9329FF7677}"/>
              </a:ext>
            </a:extLst>
          </p:cNvPr>
          <p:cNvSpPr txBox="1"/>
          <p:nvPr/>
        </p:nvSpPr>
        <p:spPr>
          <a:xfrm>
            <a:off x="5389439" y="4529166"/>
            <a:ext cx="1012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chemeClr val="bg1"/>
                </a:solidFill>
              </a:rPr>
              <a:t>INSTALL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873BB25-2A1E-B661-BBF4-CC5D325B4851}"/>
              </a:ext>
            </a:extLst>
          </p:cNvPr>
          <p:cNvSpPr txBox="1"/>
          <p:nvPr/>
        </p:nvSpPr>
        <p:spPr>
          <a:xfrm>
            <a:off x="10271931" y="6644630"/>
            <a:ext cx="192006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SE" sz="900" dirty="0">
                <a:solidFill>
                  <a:schemeClr val="bg1"/>
                </a:solidFill>
              </a:rPr>
              <a:t>[we always need an empty tunnel]</a:t>
            </a:r>
          </a:p>
        </p:txBody>
      </p:sp>
    </p:spTree>
    <p:extLst>
      <p:ext uri="{BB962C8B-B14F-4D97-AF65-F5344CB8AC3E}">
        <p14:creationId xmlns:p14="http://schemas.microsoft.com/office/powerpoint/2010/main" val="373150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CD919-A68D-77D0-D222-D4AA724188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D447EC8-C179-5386-A2BF-ECE241A08D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SE" dirty="0"/>
              <a:t>BACK UP SLIDES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CAF2D16C-F228-FB3F-AA56-5C0557728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2107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Spoke CM installation (and challenges)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7E064B-8D21-7C7D-3207-F6236B6D4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13 SPK CM</a:t>
            </a:r>
          </a:p>
        </p:txBody>
      </p: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CC416F51-95F9-13A3-2A17-5FB261C8B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F2DBB1AD-CF6F-6550-F251-3FB74B12755B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l="2169" r="2169"/>
          <a:stretch/>
        </p:blipFill>
        <p:spPr>
          <a:xfrm>
            <a:off x="3987235" y="4770278"/>
            <a:ext cx="2419350" cy="1897062"/>
          </a:xfrm>
        </p:spPr>
      </p:pic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60D0E9EB-76F9-5575-0774-3DFEDB11BCD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65205" y="1446416"/>
            <a:ext cx="3046413" cy="2709863"/>
          </a:xfrm>
        </p:spPr>
        <p:txBody>
          <a:bodyPr/>
          <a:lstStyle/>
          <a:p>
            <a:pPr>
              <a:spcBef>
                <a:spcPts val="400"/>
              </a:spcBef>
            </a:pPr>
            <a:r>
              <a:rPr lang="en-US" sz="1800" dirty="0"/>
              <a:t>FREIA tests identified issues with the CTS setup</a:t>
            </a:r>
          </a:p>
          <a:p>
            <a:pPr>
              <a:spcBef>
                <a:spcPts val="400"/>
              </a:spcBef>
            </a:pPr>
            <a:r>
              <a:rPr lang="en-US" sz="1800" b="1" dirty="0"/>
              <a:t>Nearly all SPK CM were opened/serviced at ESS</a:t>
            </a:r>
          </a:p>
          <a:p>
            <a:pPr lvl="1">
              <a:spcBef>
                <a:spcPts val="400"/>
              </a:spcBef>
            </a:pPr>
            <a:r>
              <a:rPr lang="en-US" sz="1800" dirty="0"/>
              <a:t>Removal of a clamp leading to motor seizure</a:t>
            </a:r>
          </a:p>
          <a:p>
            <a:pPr lvl="1">
              <a:spcBef>
                <a:spcPts val="400"/>
              </a:spcBef>
            </a:pPr>
            <a:r>
              <a:rPr lang="en-US" sz="1800" dirty="0"/>
              <a:t>Replacement of most used motors</a:t>
            </a:r>
            <a:endParaRPr lang="en-SE" sz="1800" dirty="0"/>
          </a:p>
        </p:txBody>
      </p:sp>
      <p:pic>
        <p:nvPicPr>
          <p:cNvPr id="12" name="Content Placeholder 15">
            <a:extLst>
              <a:ext uri="{FF2B5EF4-FFF2-40B4-BE49-F238E27FC236}">
                <a16:creationId xmlns:a16="http://schemas.microsoft.com/office/drawing/2014/main" id="{63833419-D398-767A-51AC-B7B059777FA9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/>
          <a:srcRect/>
          <a:stretch/>
        </p:blipFill>
        <p:spPr>
          <a:xfrm>
            <a:off x="9333132" y="3257289"/>
            <a:ext cx="2501900" cy="3335338"/>
          </a:xfr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5D26147-DEF9-B3B0-CCFB-B33EF7ED2B8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77" r="5777"/>
          <a:stretch/>
        </p:blipFill>
        <p:spPr>
          <a:xfrm>
            <a:off x="6582640" y="4770278"/>
            <a:ext cx="2441241" cy="2070117"/>
          </a:xfrm>
          <a:prstGeom prst="rect">
            <a:avLst/>
          </a:prstGeom>
        </p:spPr>
      </p:pic>
      <p:pic>
        <p:nvPicPr>
          <p:cNvPr id="3" name="Content Placeholder 17">
            <a:extLst>
              <a:ext uri="{FF2B5EF4-FFF2-40B4-BE49-F238E27FC236}">
                <a16:creationId xmlns:a16="http://schemas.microsoft.com/office/drawing/2014/main" id="{E1D37F3B-2CFB-0C5F-338D-721C50A2955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337"/>
          <a:stretch/>
        </p:blipFill>
        <p:spPr>
          <a:xfrm>
            <a:off x="631050" y="4033299"/>
            <a:ext cx="3114725" cy="2441971"/>
          </a:xfrm>
          <a:prstGeom prst="rect">
            <a:avLst/>
          </a:prstGeom>
        </p:spPr>
      </p:pic>
      <p:pic>
        <p:nvPicPr>
          <p:cNvPr id="9" name="Content Placeholder 15">
            <a:extLst>
              <a:ext uri="{FF2B5EF4-FFF2-40B4-BE49-F238E27FC236}">
                <a16:creationId xmlns:a16="http://schemas.microsoft.com/office/drawing/2014/main" id="{5D84F5D7-EDEC-AFE7-E5BE-1B93A682435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3921830" y="1375043"/>
            <a:ext cx="2484755" cy="3313006"/>
          </a:xfrm>
          <a:prstGeom prst="rect">
            <a:avLst/>
          </a:prstGeom>
        </p:spPr>
      </p:pic>
      <p:sp>
        <p:nvSpPr>
          <p:cNvPr id="11" name="Content Placeholder 22">
            <a:extLst>
              <a:ext uri="{FF2B5EF4-FFF2-40B4-BE49-F238E27FC236}">
                <a16:creationId xmlns:a16="http://schemas.microsoft.com/office/drawing/2014/main" id="{5AB26837-7E19-28D2-8237-F8737CD5CA9F}"/>
              </a:ext>
            </a:extLst>
          </p:cNvPr>
          <p:cNvSpPr txBox="1">
            <a:spLocks/>
          </p:cNvSpPr>
          <p:nvPr/>
        </p:nvSpPr>
        <p:spPr>
          <a:xfrm>
            <a:off x="6444032" y="1015214"/>
            <a:ext cx="2652259" cy="3854254"/>
          </a:xfrm>
          <a:prstGeom prst="rect">
            <a:avLst/>
          </a:prstGeom>
        </p:spPr>
        <p:txBody>
          <a:bodyPr vert="horz" lIns="0" tIns="45720" rIns="18000" bIns="45720" rtlCol="0">
            <a:noAutofit/>
          </a:bodyPr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60000" indent="-216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tabLst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449263" indent="-1968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541338" indent="-18097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630000" indent="-162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IJCLAB performed accelerated lifetime tests on CTS</a:t>
            </a:r>
          </a:p>
          <a:p>
            <a:pPr lvl="1"/>
            <a:r>
              <a:rPr lang="en-US" sz="1800" dirty="0"/>
              <a:t>Large statistical variation of lifetime</a:t>
            </a:r>
          </a:p>
          <a:p>
            <a:pPr lvl="1"/>
            <a:r>
              <a:rPr lang="en-US" sz="1800" dirty="0"/>
              <a:t>Only marginally compatible with expected facility lifetime (~20 cycles)</a:t>
            </a:r>
          </a:p>
          <a:p>
            <a:pPr lvl="1"/>
            <a:r>
              <a:rPr lang="en-US" sz="1800" dirty="0"/>
              <a:t>Pending identification of long-term solution for CTS motors</a:t>
            </a:r>
            <a:endParaRPr lang="en-SE" sz="1800" dirty="0"/>
          </a:p>
        </p:txBody>
      </p:sp>
      <p:sp>
        <p:nvSpPr>
          <p:cNvPr id="13" name="Content Placeholder 22">
            <a:extLst>
              <a:ext uri="{FF2B5EF4-FFF2-40B4-BE49-F238E27FC236}">
                <a16:creationId xmlns:a16="http://schemas.microsoft.com/office/drawing/2014/main" id="{6CC99B08-CE03-39FB-D209-B37C4A4D05F4}"/>
              </a:ext>
            </a:extLst>
          </p:cNvPr>
          <p:cNvSpPr txBox="1">
            <a:spLocks/>
          </p:cNvSpPr>
          <p:nvPr/>
        </p:nvSpPr>
        <p:spPr>
          <a:xfrm>
            <a:off x="9212482" y="1167493"/>
            <a:ext cx="2743200" cy="1990898"/>
          </a:xfrm>
          <a:prstGeom prst="rect">
            <a:avLst/>
          </a:prstGeom>
        </p:spPr>
        <p:txBody>
          <a:bodyPr vert="horz" lIns="0" tIns="45720" rIns="18000" bIns="45720" rtlCol="0" anchor="b">
            <a:noAutofit/>
          </a:bodyPr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60000" indent="-216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tabLst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449263" indent="-1968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541338" indent="-18097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630000" indent="-162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/>
              <a:t>Tight installation space</a:t>
            </a:r>
          </a:p>
          <a:p>
            <a:r>
              <a:rPr lang="en-US" sz="1800" dirty="0"/>
              <a:t>After CM installation: finalization of the water manifolds for the coupler cooling circuits (antenna, window) and magnets</a:t>
            </a:r>
          </a:p>
        </p:txBody>
      </p:sp>
    </p:spTree>
    <p:extLst>
      <p:ext uri="{BB962C8B-B14F-4D97-AF65-F5344CB8AC3E}">
        <p14:creationId xmlns:p14="http://schemas.microsoft.com/office/powerpoint/2010/main" val="172701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Venting of Spoke CM during installation</a:t>
            </a:r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F2DBB1AD-CF6F-6550-F251-3FB74B12755B}"/>
              </a:ext>
            </a:extLst>
          </p:cNvPr>
          <p:cNvPicPr>
            <a:picLocks noGrp="1" noChangeAspect="1"/>
          </p:cNvPicPr>
          <p:nvPr>
            <p:ph idx="15"/>
          </p:nvPr>
        </p:nvPicPr>
        <p:blipFill rotWithShape="1">
          <a:blip r:embed="rId2"/>
          <a:srcRect l="2169" r="2169"/>
          <a:stretch/>
        </p:blipFill>
        <p:spPr>
          <a:xfrm>
            <a:off x="8044986" y="3991231"/>
            <a:ext cx="3114725" cy="2441971"/>
          </a:xfrm>
        </p:spPr>
      </p:pic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60D0E9EB-76F9-5575-0774-3DFEDB11BC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6692" y="1438102"/>
            <a:ext cx="3144612" cy="4768062"/>
          </a:xfrm>
        </p:spPr>
        <p:txBody>
          <a:bodyPr/>
          <a:lstStyle/>
          <a:p>
            <a:r>
              <a:rPr lang="en-US" dirty="0"/>
              <a:t>1 CM had to be swapped after installation</a:t>
            </a:r>
          </a:p>
          <a:p>
            <a:pPr>
              <a:spcBef>
                <a:spcPts val="0"/>
              </a:spcBef>
            </a:pPr>
            <a:r>
              <a:rPr lang="en-US" dirty="0"/>
              <a:t>- </a:t>
            </a:r>
            <a:r>
              <a:rPr lang="en-US" b="1" dirty="0">
                <a:solidFill>
                  <a:srgbClr val="FF0000"/>
                </a:solidFill>
              </a:rPr>
              <a:t>uncontrolled venting from LWU February’24</a:t>
            </a:r>
          </a:p>
          <a:p>
            <a:pPr>
              <a:spcBef>
                <a:spcPts val="0"/>
              </a:spcBef>
            </a:pPr>
            <a:r>
              <a:rPr lang="en-US" dirty="0"/>
              <a:t>Spare preparation at UU March’24</a:t>
            </a:r>
          </a:p>
          <a:p>
            <a:pPr>
              <a:spcBef>
                <a:spcPts val="0"/>
              </a:spcBef>
            </a:pPr>
            <a:r>
              <a:rPr lang="en-US" dirty="0"/>
              <a:t>Module retested. Severe field emission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/>
          </a:p>
        </p:txBody>
      </p:sp>
      <p:pic>
        <p:nvPicPr>
          <p:cNvPr id="24" name="Content Placeholder 15">
            <a:extLst>
              <a:ext uri="{FF2B5EF4-FFF2-40B4-BE49-F238E27FC236}">
                <a16:creationId xmlns:a16="http://schemas.microsoft.com/office/drawing/2014/main" id="{2F3CC9F5-1F12-2AB7-9532-81E218DC1A72}"/>
              </a:ext>
            </a:extLst>
          </p:cNvPr>
          <p:cNvPicPr>
            <a:picLocks noGrp="1" noChangeAspect="1"/>
          </p:cNvPicPr>
          <p:nvPr>
            <p:ph idx="16"/>
          </p:nvPr>
        </p:nvPicPr>
        <p:blipFill>
          <a:blip r:embed="rId3"/>
          <a:srcRect/>
          <a:stretch/>
        </p:blipFill>
        <p:spPr>
          <a:xfrm>
            <a:off x="4100462" y="1305897"/>
            <a:ext cx="3845479" cy="5127305"/>
          </a:xfr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5D26147-DEF9-B3B0-CCFB-B33EF7ED2B8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77" r="5777"/>
          <a:stretch/>
        </p:blipFill>
        <p:spPr>
          <a:xfrm>
            <a:off x="8044986" y="1287304"/>
            <a:ext cx="3114725" cy="2641215"/>
          </a:xfrm>
          <a:prstGeom prst="rect">
            <a:avLst/>
          </a:prstGeom>
        </p:spPr>
      </p:pic>
      <p:pic>
        <p:nvPicPr>
          <p:cNvPr id="3" name="Content Placeholder 17">
            <a:extLst>
              <a:ext uri="{FF2B5EF4-FFF2-40B4-BE49-F238E27FC236}">
                <a16:creationId xmlns:a16="http://schemas.microsoft.com/office/drawing/2014/main" id="{E1D37F3B-2CFB-0C5F-338D-721C50A2955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69" r="2169"/>
          <a:stretch/>
        </p:blipFill>
        <p:spPr>
          <a:xfrm>
            <a:off x="886692" y="3991231"/>
            <a:ext cx="3114725" cy="2441971"/>
          </a:xfrm>
          <a:prstGeom prst="rect">
            <a:avLst/>
          </a:prstGeom>
        </p:spPr>
      </p:pic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Combination of HW malfunction and human error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128C21-D4E1-A9EB-4823-999579A2B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79E373-D24D-A90F-AA9D-1132D1A66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3423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Elliptical cryomodules installation</a:t>
            </a:r>
          </a:p>
        </p:txBody>
      </p:sp>
      <p:pic>
        <p:nvPicPr>
          <p:cNvPr id="3" name="Content Placeholder 17">
            <a:extLst>
              <a:ext uri="{FF2B5EF4-FFF2-40B4-BE49-F238E27FC236}">
                <a16:creationId xmlns:a16="http://schemas.microsoft.com/office/drawing/2014/main" id="{E1D37F3B-2CFB-0C5F-338D-721C50A295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69" r="2169"/>
          <a:stretch/>
        </p:blipFill>
        <p:spPr>
          <a:xfrm>
            <a:off x="886692" y="3991231"/>
            <a:ext cx="3114725" cy="2441971"/>
          </a:xfrm>
          <a:prstGeom prst="rect">
            <a:avLst/>
          </a:prstGeom>
        </p:spPr>
      </p:pic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9 MB + 5 HB</a:t>
            </a:r>
          </a:p>
          <a:p>
            <a:endParaRPr lang="en-GB" dirty="0"/>
          </a:p>
        </p:txBody>
      </p:sp>
      <p:sp>
        <p:nvSpPr>
          <p:cNvPr id="9" name="Content Placeholder 22">
            <a:extLst>
              <a:ext uri="{FF2B5EF4-FFF2-40B4-BE49-F238E27FC236}">
                <a16:creationId xmlns:a16="http://schemas.microsoft.com/office/drawing/2014/main" id="{CFAF89E6-0F8E-1F15-2BB1-1EBE36F22B23}"/>
              </a:ext>
            </a:extLst>
          </p:cNvPr>
          <p:cNvSpPr txBox="1">
            <a:spLocks/>
          </p:cNvSpPr>
          <p:nvPr/>
        </p:nvSpPr>
        <p:spPr>
          <a:xfrm>
            <a:off x="886692" y="1478321"/>
            <a:ext cx="3114725" cy="2324575"/>
          </a:xfrm>
          <a:prstGeom prst="rect">
            <a:avLst/>
          </a:prstGeom>
        </p:spPr>
        <p:txBody>
          <a:bodyPr vert="horz" lIns="0" tIns="45720" rIns="18000" bIns="45720" rtlCol="0">
            <a:noAutofit/>
          </a:bodyPr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60000" indent="-216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tabLst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449263" indent="-1968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541338" indent="-18097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630000" indent="-162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Installation much easier than SPK in terms of accessibility</a:t>
            </a:r>
          </a:p>
          <a:p>
            <a:r>
              <a:rPr lang="en-US" dirty="0"/>
              <a:t>14 </a:t>
            </a:r>
            <a:r>
              <a:rPr lang="en-US" dirty="0" err="1"/>
              <a:t>WtrC</a:t>
            </a:r>
            <a:r>
              <a:rPr lang="en-US" dirty="0"/>
              <a:t> manifolds  commissioned after CM</a:t>
            </a:r>
          </a:p>
          <a:p>
            <a:pPr>
              <a:spcBef>
                <a:spcPts val="0"/>
              </a:spcBef>
            </a:pPr>
            <a:r>
              <a:rPr lang="en-US" dirty="0"/>
              <a:t>- Testing phase completed</a:t>
            </a:r>
          </a:p>
          <a:p>
            <a:pPr>
              <a:spcBef>
                <a:spcPts val="0"/>
              </a:spcBef>
            </a:pPr>
            <a:r>
              <a:rPr lang="en-US" dirty="0"/>
              <a:t>- 9MB +5  HB ✅</a:t>
            </a:r>
          </a:p>
        </p:txBody>
      </p:sp>
      <p:pic>
        <p:nvPicPr>
          <p:cNvPr id="11" name="Content Placeholder 17">
            <a:extLst>
              <a:ext uri="{FF2B5EF4-FFF2-40B4-BE49-F238E27FC236}">
                <a16:creationId xmlns:a16="http://schemas.microsoft.com/office/drawing/2014/main" id="{5C045639-DC62-0F8B-9285-4E17AF91AB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69" r="2169"/>
          <a:stretch/>
        </p:blipFill>
        <p:spPr>
          <a:xfrm>
            <a:off x="4280382" y="4005893"/>
            <a:ext cx="3114725" cy="2441971"/>
          </a:xfrm>
          <a:prstGeom prst="rect">
            <a:avLst/>
          </a:prstGeom>
        </p:spPr>
      </p:pic>
      <p:pic>
        <p:nvPicPr>
          <p:cNvPr id="12" name="Content Placeholder 15">
            <a:extLst>
              <a:ext uri="{FF2B5EF4-FFF2-40B4-BE49-F238E27FC236}">
                <a16:creationId xmlns:a16="http://schemas.microsoft.com/office/drawing/2014/main" id="{5D366176-217B-33AC-D8E7-6DDF6BABC148}"/>
              </a:ext>
            </a:extLst>
          </p:cNvPr>
          <p:cNvPicPr>
            <a:picLocks noGrp="1" noChangeAspect="1"/>
          </p:cNvPicPr>
          <p:nvPr>
            <p:ph idx="16"/>
          </p:nvPr>
        </p:nvPicPr>
        <p:blipFill>
          <a:blip r:embed="rId4"/>
          <a:srcRect/>
          <a:stretch/>
        </p:blipFill>
        <p:spPr>
          <a:xfrm>
            <a:off x="7598833" y="1320559"/>
            <a:ext cx="3845479" cy="5127305"/>
          </a:xfrm>
        </p:spPr>
      </p:pic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F2DBB1AD-CF6F-6550-F251-3FB74B12755B}"/>
              </a:ext>
            </a:extLst>
          </p:cNvPr>
          <p:cNvPicPr>
            <a:picLocks noGrp="1" noChangeAspect="1"/>
          </p:cNvPicPr>
          <p:nvPr>
            <p:ph idx="15"/>
          </p:nvPr>
        </p:nvPicPr>
        <p:blipFill rotWithShape="1">
          <a:blip r:embed="rId5"/>
          <a:srcRect l="2169" r="2169"/>
          <a:stretch/>
        </p:blipFill>
        <p:spPr>
          <a:xfrm>
            <a:off x="4280382" y="1320558"/>
            <a:ext cx="3216588" cy="2521833"/>
          </a:xfrm>
        </p:spPr>
      </p:pic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D8BFFABA-E872-9C6C-75A4-C135DA546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5CC37B-2F76-84CB-89F9-2E73F6C1A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8113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Series installation: Minor challenges</a:t>
            </a:r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60D0E9EB-76F9-5575-0774-3DFEDB11BC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285" y="1203157"/>
            <a:ext cx="3255409" cy="5127305"/>
          </a:xfrm>
        </p:spPr>
        <p:txBody>
          <a:bodyPr/>
          <a:lstStyle/>
          <a:p>
            <a:r>
              <a:rPr lang="en-US" dirty="0"/>
              <a:t>He guard repair (hit by a contractor scissor-lift)</a:t>
            </a:r>
          </a:p>
          <a:p>
            <a:r>
              <a:rPr lang="en-US" dirty="0"/>
              <a:t>1 FAV bumped during transport</a:t>
            </a:r>
            <a:br>
              <a:rPr lang="en-US" dirty="0"/>
            </a:br>
            <a:r>
              <a:rPr lang="en-US" dirty="0"/>
              <a:t>1 process pipe extension</a:t>
            </a:r>
          </a:p>
          <a:p>
            <a:r>
              <a:rPr lang="en-US" dirty="0"/>
              <a:t>Burst disc damaged</a:t>
            </a:r>
          </a:p>
        </p:txBody>
      </p:sp>
      <p:pic>
        <p:nvPicPr>
          <p:cNvPr id="24" name="Content Placeholder 15">
            <a:extLst>
              <a:ext uri="{FF2B5EF4-FFF2-40B4-BE49-F238E27FC236}">
                <a16:creationId xmlns:a16="http://schemas.microsoft.com/office/drawing/2014/main" id="{2F3CC9F5-1F12-2AB7-9532-81E218DC1A72}"/>
              </a:ext>
            </a:extLst>
          </p:cNvPr>
          <p:cNvPicPr>
            <a:picLocks noGrp="1" noChangeAspect="1"/>
          </p:cNvPicPr>
          <p:nvPr>
            <p:ph idx="16"/>
          </p:nvPr>
        </p:nvPicPr>
        <p:blipFill>
          <a:blip r:embed="rId2"/>
          <a:srcRect/>
          <a:stretch/>
        </p:blipFill>
        <p:spPr>
          <a:xfrm>
            <a:off x="4100462" y="1305897"/>
            <a:ext cx="3845479" cy="5127305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378ECB8-7408-2F7B-86B6-BCC4399FF4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84" t="32722" r="35057" b="12684"/>
          <a:stretch/>
        </p:blipFill>
        <p:spPr>
          <a:xfrm>
            <a:off x="8049345" y="1332579"/>
            <a:ext cx="1715288" cy="2096421"/>
          </a:xfrm>
          <a:prstGeom prst="rect">
            <a:avLst/>
          </a:prstGeom>
        </p:spPr>
      </p:pic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294A5591-5D8A-8595-CD0D-345903900758}"/>
              </a:ext>
            </a:extLst>
          </p:cNvPr>
          <p:cNvPicPr>
            <a:picLocks noGrp="1" noChangeAspect="1"/>
          </p:cNvPicPr>
          <p:nvPr>
            <p:ph idx="15"/>
          </p:nvPr>
        </p:nvPicPr>
        <p:blipFill>
          <a:blip r:embed="rId4"/>
          <a:stretch>
            <a:fillRect/>
          </a:stretch>
        </p:blipFill>
        <p:spPr>
          <a:xfrm>
            <a:off x="8049345" y="3541287"/>
            <a:ext cx="3852000" cy="2889000"/>
          </a:xfr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D85D94E-05CD-E4B7-97F1-07BD14EEBA6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692" b="22782"/>
          <a:stretch/>
        </p:blipFill>
        <p:spPr>
          <a:xfrm>
            <a:off x="879458" y="3540242"/>
            <a:ext cx="3117600" cy="28900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2347DFE-88B3-3490-8215-A2AB7F15D92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7661" b="13444"/>
          <a:stretch/>
        </p:blipFill>
        <p:spPr>
          <a:xfrm>
            <a:off x="9908442" y="1332579"/>
            <a:ext cx="1992903" cy="209642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3A8CCB5-0F14-317E-A4B7-D2C5F175B6F4}"/>
              </a:ext>
            </a:extLst>
          </p:cNvPr>
          <p:cNvSpPr txBox="1"/>
          <p:nvPr/>
        </p:nvSpPr>
        <p:spPr>
          <a:xfrm>
            <a:off x="4273097" y="5961130"/>
            <a:ext cx="33919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Small transport clearance</a:t>
            </a:r>
            <a:endParaRPr lang="en-SE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873E473C-0F54-F7A1-9713-7D65B6A4B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58F27F-F992-C421-2DF1-3CD7C81C7E0D}"/>
              </a:ext>
            </a:extLst>
          </p:cNvPr>
          <p:cNvSpPr txBox="1"/>
          <p:nvPr/>
        </p:nvSpPr>
        <p:spPr>
          <a:xfrm>
            <a:off x="920063" y="3540242"/>
            <a:ext cx="1217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B</a:t>
            </a:r>
            <a:r>
              <a:rPr lang="en-SE" dirty="0">
                <a:solidFill>
                  <a:schemeClr val="bg1"/>
                </a:solidFill>
              </a:rPr>
              <a:t>ent valve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B75062-6809-62AC-8753-AB92B7694997}"/>
              </a:ext>
            </a:extLst>
          </p:cNvPr>
          <p:cNvSpPr txBox="1"/>
          <p:nvPr/>
        </p:nvSpPr>
        <p:spPr>
          <a:xfrm>
            <a:off x="8049345" y="3684883"/>
            <a:ext cx="39360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Mismatch in welded connections</a:t>
            </a:r>
            <a:endParaRPr lang="en-S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84AF42-8F39-3D30-936F-B4D86B731019}"/>
              </a:ext>
            </a:extLst>
          </p:cNvPr>
          <p:cNvSpPr txBox="1"/>
          <p:nvPr/>
        </p:nvSpPr>
        <p:spPr>
          <a:xfrm>
            <a:off x="9912851" y="1332579"/>
            <a:ext cx="19884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Burst Disc</a:t>
            </a:r>
            <a:endParaRPr lang="en-S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F81F0F-52AA-F467-72F1-D64164E2E7A5}"/>
              </a:ext>
            </a:extLst>
          </p:cNvPr>
          <p:cNvSpPr txBox="1"/>
          <p:nvPr/>
        </p:nvSpPr>
        <p:spPr>
          <a:xfrm>
            <a:off x="8621839" y="3082642"/>
            <a:ext cx="11427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He Guard</a:t>
            </a:r>
            <a:endParaRPr lang="en-S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A54CD36-872A-3856-1933-B7C4654AA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89508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761F0-8A2E-CE7F-3560-50DC4342A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P&amp;ID for a CM [Up to 43]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31CBAD-E60C-C989-3E7B-F4C5A1F79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B48FE5-A888-8D2D-ACC1-7F286C56C96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SE" dirty="0"/>
              <a:t>Supervision of the CM (T, P, Level, Flows, Valves, Vac,…) and control loops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9BA0AE-7A9B-A575-D98F-FFC6C568B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62F6E460-60F3-A1BC-989A-8EF4E0DBB6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58" b="6619"/>
          <a:stretch>
            <a:fillRect/>
          </a:stretch>
        </p:blipFill>
        <p:spPr bwMode="auto">
          <a:xfrm>
            <a:off x="496461" y="1464021"/>
            <a:ext cx="10982031" cy="5393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4743A3-B3F1-50D8-5E34-30BC480AE523}"/>
              </a:ext>
            </a:extLst>
          </p:cNvPr>
          <p:cNvSpPr txBox="1"/>
          <p:nvPr/>
        </p:nvSpPr>
        <p:spPr>
          <a:xfrm>
            <a:off x="4899538" y="1655260"/>
            <a:ext cx="2948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rgbClr val="FF0000"/>
                </a:solidFill>
              </a:rPr>
              <a:t>Cryogenic Distribution Line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FFEBF2-E60A-9BAC-870C-837A669CC082}"/>
              </a:ext>
            </a:extLst>
          </p:cNvPr>
          <p:cNvSpPr txBox="1"/>
          <p:nvPr/>
        </p:nvSpPr>
        <p:spPr>
          <a:xfrm>
            <a:off x="5987476" y="2496919"/>
            <a:ext cx="1084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rgbClr val="FF0000"/>
                </a:solidFill>
              </a:rPr>
              <a:t>ValveBox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07B310-707E-90D5-6C5A-4A853D7C8C5C}"/>
              </a:ext>
            </a:extLst>
          </p:cNvPr>
          <p:cNvSpPr txBox="1"/>
          <p:nvPr/>
        </p:nvSpPr>
        <p:spPr>
          <a:xfrm>
            <a:off x="6663942" y="4116762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rgbClr val="FF0000"/>
                </a:solidFill>
              </a:rPr>
              <a:t>JT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98C230-18A7-1A93-1CCA-5A6AE8478A62}"/>
              </a:ext>
            </a:extLst>
          </p:cNvPr>
          <p:cNvSpPr txBox="1"/>
          <p:nvPr/>
        </p:nvSpPr>
        <p:spPr>
          <a:xfrm>
            <a:off x="5291426" y="4811179"/>
            <a:ext cx="984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rgbClr val="FF0000"/>
                </a:solidFill>
              </a:rPr>
              <a:t>SPK CM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676B47-2637-3BAF-F111-02DF7FD3AAC6}"/>
              </a:ext>
            </a:extLst>
          </p:cNvPr>
          <p:cNvSpPr txBox="1"/>
          <p:nvPr/>
        </p:nvSpPr>
        <p:spPr>
          <a:xfrm>
            <a:off x="4621549" y="3791678"/>
            <a:ext cx="105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rgbClr val="FF0000"/>
                </a:solidFill>
              </a:rPr>
              <a:t>Fill Valve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5089915-14D7-9D03-C0CB-502C287EE0E0}"/>
              </a:ext>
            </a:extLst>
          </p:cNvPr>
          <p:cNvSpPr/>
          <p:nvPr/>
        </p:nvSpPr>
        <p:spPr>
          <a:xfrm>
            <a:off x="1552707" y="2681585"/>
            <a:ext cx="2113357" cy="1110093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>
              <a:noFill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E67459-C59B-139E-C307-795F2713F765}"/>
              </a:ext>
            </a:extLst>
          </p:cNvPr>
          <p:cNvSpPr txBox="1"/>
          <p:nvPr/>
        </p:nvSpPr>
        <p:spPr>
          <a:xfrm>
            <a:off x="1501909" y="3817597"/>
            <a:ext cx="2577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rgbClr val="FF0000"/>
                </a:solidFill>
              </a:rPr>
              <a:t>2K Relief and Burst Disc</a:t>
            </a:r>
          </a:p>
        </p:txBody>
      </p:sp>
    </p:spTree>
    <p:extLst>
      <p:ext uri="{BB962C8B-B14F-4D97-AF65-F5344CB8AC3E}">
        <p14:creationId xmlns:p14="http://schemas.microsoft.com/office/powerpoint/2010/main" val="384535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27E4E-2424-0DE7-2DC4-8C651240A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At each CM/VB one PLC for loops/IL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418F04-6126-CEB2-6B4C-4B84049E754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C5A922-61ED-2473-F45D-CFAFC62A1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D6FCDF6-498B-043E-9CA7-40EF79B75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127" y="931026"/>
            <a:ext cx="11512626" cy="566160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1AE6F0-EB9D-9F9D-7081-75439063F879}"/>
              </a:ext>
            </a:extLst>
          </p:cNvPr>
          <p:cNvSpPr/>
          <p:nvPr/>
        </p:nvSpPr>
        <p:spPr>
          <a:xfrm>
            <a:off x="8157411" y="1588365"/>
            <a:ext cx="3737810" cy="48869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635C0EC9-9909-71AF-A742-25760180A188}"/>
              </a:ext>
            </a:extLst>
          </p:cNvPr>
          <p:cNvSpPr/>
          <p:nvPr/>
        </p:nvSpPr>
        <p:spPr>
          <a:xfrm>
            <a:off x="8333874" y="1652337"/>
            <a:ext cx="264694" cy="1596189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B9A2ED45-B0B2-DC8A-E55C-2F66611F361E}"/>
              </a:ext>
            </a:extLst>
          </p:cNvPr>
          <p:cNvSpPr/>
          <p:nvPr/>
        </p:nvSpPr>
        <p:spPr>
          <a:xfrm>
            <a:off x="8333874" y="3761826"/>
            <a:ext cx="264694" cy="1443837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D5B38B71-2E68-C8F5-EAD0-11D919E23ACB}"/>
              </a:ext>
            </a:extLst>
          </p:cNvPr>
          <p:cNvSpPr/>
          <p:nvPr/>
        </p:nvSpPr>
        <p:spPr>
          <a:xfrm>
            <a:off x="8333874" y="5396558"/>
            <a:ext cx="264694" cy="996221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36A515-77DC-0A55-7B09-B186B2672976}"/>
              </a:ext>
            </a:extLst>
          </p:cNvPr>
          <p:cNvSpPr txBox="1"/>
          <p:nvPr/>
        </p:nvSpPr>
        <p:spPr>
          <a:xfrm>
            <a:off x="8598568" y="1977411"/>
            <a:ext cx="3044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SE" dirty="0">
                <a:solidFill>
                  <a:srgbClr val="FF0000"/>
                </a:solidFill>
              </a:rPr>
              <a:t>Level loop </a:t>
            </a:r>
            <a:r>
              <a:rPr lang="en-SE" dirty="0">
                <a:solidFill>
                  <a:srgbClr val="666666"/>
                </a:solidFill>
              </a:rPr>
              <a:t>using JT-Valve in module to achieve level in 2 redundant gauges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2B2BEE0-A2A7-66ED-920B-02D1DE70E191}"/>
              </a:ext>
            </a:extLst>
          </p:cNvPr>
          <p:cNvSpPr txBox="1"/>
          <p:nvPr/>
        </p:nvSpPr>
        <p:spPr>
          <a:xfrm>
            <a:off x="8662644" y="3445750"/>
            <a:ext cx="30440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SE" dirty="0">
                <a:solidFill>
                  <a:srgbClr val="FF0000"/>
                </a:solidFill>
              </a:rPr>
              <a:t>Pressure loop</a:t>
            </a:r>
            <a:r>
              <a:rPr lang="en-SE" dirty="0">
                <a:solidFill>
                  <a:srgbClr val="666666"/>
                </a:solidFill>
              </a:rPr>
              <a:t>, using outlet valve to regulate pressure at each CM (31 mbar) with </a:t>
            </a:r>
            <a:r>
              <a:rPr lang="en-SE" dirty="0">
                <a:solidFill>
                  <a:srgbClr val="00B050"/>
                </a:solidFill>
              </a:rPr>
              <a:t>no pressure drop from line</a:t>
            </a:r>
            <a:r>
              <a:rPr lang="en-SE" dirty="0">
                <a:solidFill>
                  <a:srgbClr val="666666"/>
                </a:solidFill>
              </a:rPr>
              <a:t>, all CM in same conditions. CC set usually at 26 mbar suction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C65FB4-5212-1E97-7E49-B25A5ABF705F}"/>
              </a:ext>
            </a:extLst>
          </p:cNvPr>
          <p:cNvSpPr txBox="1"/>
          <p:nvPr/>
        </p:nvSpPr>
        <p:spPr>
          <a:xfrm>
            <a:off x="8662644" y="5418935"/>
            <a:ext cx="3044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SE" dirty="0">
                <a:solidFill>
                  <a:srgbClr val="666666"/>
                </a:solidFill>
              </a:rPr>
              <a:t>Slow </a:t>
            </a:r>
            <a:r>
              <a:rPr lang="en-SE" dirty="0">
                <a:solidFill>
                  <a:srgbClr val="FF0000"/>
                </a:solidFill>
              </a:rPr>
              <a:t>interlocks</a:t>
            </a:r>
            <a:r>
              <a:rPr lang="en-SE" dirty="0">
                <a:solidFill>
                  <a:srgbClr val="666666"/>
                </a:solidFill>
              </a:rPr>
              <a:t> on Temperature, water flow, Isovac, Beam vac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0AB12E-18D5-7D65-829E-A21561761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17102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EA9700-B8F8-A5D6-9D86-500AEEA8A7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2A96C-7567-6BEA-C634-44132DAB3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L</a:t>
            </a:r>
            <a:r>
              <a:rPr lang="en-GB" dirty="0"/>
              <a:t>He level and SHL</a:t>
            </a:r>
            <a:endParaRPr lang="en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F08E6-822F-A31A-5E51-A8A1361FD80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Automated LT referencing and SHL measurements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3DCE33-AECB-27DD-7E7D-00A11AE98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pic>
        <p:nvPicPr>
          <p:cNvPr id="9" name="Picture 8" descr="A graph of a graph&#10;&#10;AI-generated content may be incorrect.">
            <a:extLst>
              <a:ext uri="{FF2B5EF4-FFF2-40B4-BE49-F238E27FC236}">
                <a16:creationId xmlns:a16="http://schemas.microsoft.com/office/drawing/2014/main" id="{F510F128-D1E2-0B27-F452-FCAC411465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853" y="3713634"/>
            <a:ext cx="4042756" cy="314436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939404-FB51-EDEE-1B9A-8028A5A564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682"/>
          <a:stretch/>
        </p:blipFill>
        <p:spPr bwMode="auto">
          <a:xfrm>
            <a:off x="6664267" y="981125"/>
            <a:ext cx="5010785" cy="27813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E392F6-7D7F-F629-62FA-756B7553B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3ADA45-3C96-3208-7FE2-16BA77C14FED}"/>
              </a:ext>
            </a:extLst>
          </p:cNvPr>
          <p:cNvSpPr txBox="1"/>
          <p:nvPr/>
        </p:nvSpPr>
        <p:spPr>
          <a:xfrm>
            <a:off x="523932" y="1422389"/>
            <a:ext cx="6140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rgbClr val="666666"/>
                </a:solidFill>
              </a:rPr>
              <a:t>Decrease/Increase level and take advantage of geometrical</a:t>
            </a:r>
            <a:br>
              <a:rPr lang="en-SE" dirty="0">
                <a:solidFill>
                  <a:srgbClr val="666666"/>
                </a:solidFill>
              </a:rPr>
            </a:br>
            <a:r>
              <a:rPr lang="en-SE" dirty="0">
                <a:solidFill>
                  <a:srgbClr val="666666"/>
                </a:solidFill>
              </a:rPr>
              <a:t>irregularities of the system to calibrate the LT</a:t>
            </a:r>
          </a:p>
        </p:txBody>
      </p:sp>
      <p:pic>
        <p:nvPicPr>
          <p:cNvPr id="10" name="Picture 9" descr="A graph of a graph with lines and numbers&#10;&#10;AI-generated content may be incorrect.">
            <a:extLst>
              <a:ext uri="{FF2B5EF4-FFF2-40B4-BE49-F238E27FC236}">
                <a16:creationId xmlns:a16="http://schemas.microsoft.com/office/drawing/2014/main" id="{98B5C2D0-5F84-266E-0F0D-C9B0AA5C81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414" y="2190241"/>
            <a:ext cx="5902439" cy="393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93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C4828-E1A3-B8D7-2E9D-C80A530E6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Impurities (air…) in subatmospheric circuit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2A787B-E771-737E-B414-B2ED080DC08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SE" dirty="0"/>
              <a:t>Hitting the regulation point in 10-15 days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EBE678-BC65-7352-8E97-72EBA8B24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1B7F43-AEA4-9AA3-87EF-2EEC6B429BB4}"/>
              </a:ext>
            </a:extLst>
          </p:cNvPr>
          <p:cNvSpPr txBox="1"/>
          <p:nvPr/>
        </p:nvSpPr>
        <p:spPr>
          <a:xfrm>
            <a:off x="7247467" y="3176307"/>
            <a:ext cx="45770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SE" dirty="0">
                <a:solidFill>
                  <a:srgbClr val="666666"/>
                </a:solidFill>
              </a:rPr>
              <a:t>Not a consistent approach through the project in the complex in-kind work package structure for the protection of the subatmospheric circuit and/or we are suffering from inline leaks through SV/CV. </a:t>
            </a:r>
          </a:p>
          <a:p>
            <a:pPr algn="l"/>
            <a:endParaRPr lang="en-SE" dirty="0">
              <a:solidFill>
                <a:srgbClr val="666666"/>
              </a:solidFill>
            </a:endParaRPr>
          </a:p>
          <a:p>
            <a:pPr algn="l"/>
            <a:r>
              <a:rPr lang="en-SE" dirty="0">
                <a:solidFill>
                  <a:srgbClr val="666666"/>
                </a:solidFill>
              </a:rPr>
              <a:t>At the moment impurities are collected in the filters before the CC (to prevent damage) and require the WUP of the string</a:t>
            </a:r>
          </a:p>
          <a:p>
            <a:pPr algn="l"/>
            <a:endParaRPr lang="en-SE" dirty="0">
              <a:solidFill>
                <a:srgbClr val="666666"/>
              </a:solidFill>
            </a:endParaRPr>
          </a:p>
          <a:p>
            <a:pPr algn="l"/>
            <a:r>
              <a:rPr lang="en-SE" dirty="0">
                <a:solidFill>
                  <a:srgbClr val="666666"/>
                </a:solidFill>
              </a:rPr>
              <a:t>Effort to fix during the summer shutdown, during CM installation.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3EDCA7-9E7F-BC1C-9563-DB7E6DC18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pic>
        <p:nvPicPr>
          <p:cNvPr id="8" name="Picture 7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EFCCFA7B-6275-C092-8F1B-143352C3699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1" b="4921"/>
          <a:stretch>
            <a:fillRect/>
          </a:stretch>
        </p:blipFill>
        <p:spPr>
          <a:xfrm>
            <a:off x="367511" y="1176434"/>
            <a:ext cx="7386608" cy="552629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6DC16AC-97C1-B5C3-7C1B-30F9747B5902}"/>
              </a:ext>
            </a:extLst>
          </p:cNvPr>
          <p:cNvSpPr txBox="1"/>
          <p:nvPr/>
        </p:nvSpPr>
        <p:spPr>
          <a:xfrm>
            <a:off x="3122598" y="3244334"/>
            <a:ext cx="3078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solidFill>
                  <a:srgbClr val="666666"/>
                </a:solidFill>
              </a:rPr>
              <a:t>P</a:t>
            </a:r>
            <a:r>
              <a:rPr lang="en-SE" dirty="0">
                <a:solidFill>
                  <a:srgbClr val="666666"/>
                </a:solidFill>
              </a:rPr>
              <a:t>ressure rise 0.5-1 mbar/day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0CC352-2155-D382-FC50-7047ACD7DF7F}"/>
              </a:ext>
            </a:extLst>
          </p:cNvPr>
          <p:cNvSpPr txBox="1"/>
          <p:nvPr/>
        </p:nvSpPr>
        <p:spPr>
          <a:xfrm>
            <a:off x="1634773" y="5775214"/>
            <a:ext cx="4913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666666"/>
                </a:solidFill>
              </a:rPr>
              <a:t>Mitigated maintain strong He backflow in lines</a:t>
            </a:r>
            <a:endParaRPr lang="en-SE" dirty="0">
              <a:solidFill>
                <a:srgbClr val="666666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72BF37-E378-6EC8-DB17-F49FDD24EADC}"/>
              </a:ext>
            </a:extLst>
          </p:cNvPr>
          <p:cNvSpPr txBox="1"/>
          <p:nvPr/>
        </p:nvSpPr>
        <p:spPr>
          <a:xfrm>
            <a:off x="3540923" y="2039088"/>
            <a:ext cx="2730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solidFill>
                  <a:srgbClr val="666666"/>
                </a:solidFill>
              </a:rPr>
              <a:t>P</a:t>
            </a:r>
            <a:r>
              <a:rPr lang="en-SE" dirty="0">
                <a:solidFill>
                  <a:srgbClr val="666666"/>
                </a:solidFill>
              </a:rPr>
              <a:t>ressure regulation point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1078E5C-16E2-016A-FF1C-351E37FDD3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9959" y="3662391"/>
            <a:ext cx="2353733" cy="13239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325EC5F-434C-B8F7-36BE-0C1DF4AC91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7720" y="1176434"/>
            <a:ext cx="2411933" cy="189834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A23E0CE-072A-EDDA-8A8C-93B3260BD2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3223" y="939195"/>
            <a:ext cx="2322755" cy="2199786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7F23373A-1E3E-E3B9-FB38-041ECD4F130B}"/>
              </a:ext>
            </a:extLst>
          </p:cNvPr>
          <p:cNvSpPr/>
          <p:nvPr/>
        </p:nvSpPr>
        <p:spPr>
          <a:xfrm>
            <a:off x="7097147" y="906268"/>
            <a:ext cx="2156919" cy="52370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17765BB-0EFD-2231-2186-3033C05AA15A}"/>
              </a:ext>
            </a:extLst>
          </p:cNvPr>
          <p:cNvSpPr/>
          <p:nvPr/>
        </p:nvSpPr>
        <p:spPr>
          <a:xfrm>
            <a:off x="9897534" y="1764689"/>
            <a:ext cx="1837266" cy="74144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69006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D9483D4E-9605-040E-7F3E-A4DEC77F4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ESS is a segmented linac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B3B119AB-D49C-F551-3007-81756A36192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859720" y="1562400"/>
            <a:ext cx="5507757" cy="4768062"/>
          </a:xfrm>
        </p:spPr>
        <p:txBody>
          <a:bodyPr/>
          <a:lstStyle/>
          <a:p>
            <a:r>
              <a:rPr lang="en-SE" dirty="0"/>
              <a:t>Main CDS carries the process lines from the ACCP plant. 43 Valve boxes ~ 800+ valves</a:t>
            </a:r>
          </a:p>
          <a:p>
            <a:pPr lvl="1"/>
            <a:r>
              <a:rPr lang="en-SE" dirty="0"/>
              <a:t>Several auxiliary lines to recover gas from safety devices</a:t>
            </a:r>
          </a:p>
          <a:p>
            <a:r>
              <a:rPr lang="en-SE" dirty="0"/>
              <a:t>CDS Cooldown in 2022</a:t>
            </a:r>
          </a:p>
          <a:p>
            <a:pPr lvl="1"/>
            <a:r>
              <a:rPr lang="en-SE" dirty="0">
                <a:solidFill>
                  <a:schemeClr val="accent5">
                    <a:lumMod val="75000"/>
                  </a:schemeClr>
                </a:solidFill>
              </a:rPr>
              <a:t>TAO in several valves</a:t>
            </a:r>
          </a:p>
          <a:p>
            <a:pPr lvl="1"/>
            <a:r>
              <a:rPr lang="en-GB" dirty="0"/>
              <a:t>I</a:t>
            </a:r>
            <a:r>
              <a:rPr lang="en-SE" dirty="0"/>
              <a:t>mplemented mitigations</a:t>
            </a:r>
          </a:p>
          <a:p>
            <a:r>
              <a:rPr lang="en-SE" dirty="0"/>
              <a:t>New Cooldown in 2023</a:t>
            </a:r>
          </a:p>
          <a:p>
            <a:pPr lvl="1"/>
            <a:r>
              <a:rPr lang="en-SE" dirty="0"/>
              <a:t>After pilot CM installation</a:t>
            </a:r>
          </a:p>
          <a:p>
            <a:pPr lvl="1"/>
            <a:r>
              <a:rPr lang="en-SE" dirty="0">
                <a:solidFill>
                  <a:srgbClr val="00B050"/>
                </a:solidFill>
              </a:rPr>
              <a:t>TAO Solved</a:t>
            </a:r>
          </a:p>
          <a:p>
            <a:pPr lvl="1"/>
            <a:r>
              <a:rPr lang="en-SE" dirty="0">
                <a:solidFill>
                  <a:srgbClr val="00B050"/>
                </a:solidFill>
              </a:rPr>
              <a:t>Level control in CM achieved</a:t>
            </a:r>
          </a:p>
          <a:p>
            <a:r>
              <a:rPr lang="en-SE" dirty="0"/>
              <a:t>Linac Cooldown 12/2024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2B1E526-29DF-3E51-BC45-0A0D5445E09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SE" dirty="0"/>
              <a:t>Cryoline runs along linac and feeds each module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FD8F596-A5D7-ACFC-5607-BF7A5EC5254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522" y="4499042"/>
            <a:ext cx="5592198" cy="18417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6EB868E-3013-D7A1-BCBC-E60CFA6C06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400" y="1438102"/>
            <a:ext cx="4515589" cy="269431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985E08C-A23F-E36A-0176-41C6660A9E7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400" y="4676842"/>
            <a:ext cx="1198789" cy="163750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A3F77D0-102D-0CA7-5F44-1C8E92BD070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400" y="3027492"/>
            <a:ext cx="1198789" cy="1625782"/>
          </a:xfrm>
          <a:prstGeom prst="rect">
            <a:avLst/>
          </a:prstGeom>
        </p:spPr>
      </p:pic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CA4C794F-F01F-5A0B-3169-B9E8E1E02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BC4F685D-2F46-B10D-EB96-1A831819D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5672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30AF5522-38C6-0B68-1F33-736F287F6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High Power 5 MW proton accelerator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234A0C9-A227-9D57-966C-AB2103DF91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SE" dirty="0"/>
              <a:t>The </a:t>
            </a:r>
            <a:r>
              <a:rPr lang="en-SE" b="1" dirty="0"/>
              <a:t>final goal </a:t>
            </a:r>
            <a:r>
              <a:rPr lang="en-SE" dirty="0"/>
              <a:t>and facility </a:t>
            </a:r>
            <a:r>
              <a:rPr lang="en-SE" b="1" dirty="0"/>
              <a:t>Milestones</a:t>
            </a:r>
            <a:endParaRPr lang="en-SE" b="1" dirty="0">
              <a:solidFill>
                <a:srgbClr val="00B050"/>
              </a:solidFill>
            </a:endParaRPr>
          </a:p>
        </p:txBody>
      </p:sp>
      <p:sp>
        <p:nvSpPr>
          <p:cNvPr id="430" name="Content Placeholder 2">
            <a:extLst>
              <a:ext uri="{FF2B5EF4-FFF2-40B4-BE49-F238E27FC236}">
                <a16:creationId xmlns:a16="http://schemas.microsoft.com/office/drawing/2014/main" id="{F2DC3C7D-53C1-A97C-8A26-FBB3C40CA110}"/>
              </a:ext>
            </a:extLst>
          </p:cNvPr>
          <p:cNvSpPr txBox="1">
            <a:spLocks/>
          </p:cNvSpPr>
          <p:nvPr/>
        </p:nvSpPr>
        <p:spPr>
          <a:xfrm>
            <a:off x="390591" y="1430772"/>
            <a:ext cx="4024391" cy="1371700"/>
          </a:xfrm>
          <a:prstGeom prst="rect">
            <a:avLst/>
          </a:prstGeom>
          <a:ln>
            <a:noFill/>
          </a:ln>
        </p:spPr>
        <p:txBody>
          <a:bodyPr lIns="72737" tIns="36367" rIns="72737" bIns="36367" numCol="1"/>
          <a:lstStyle/>
          <a:p>
            <a:pPr marL="365760" marR="0" lvl="0" indent="0" algn="l" defTabSz="103467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Futura Condensed" charset="0"/>
              </a:rPr>
              <a:t>Key parameters: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Ultimate Average Beam Power: 5 MW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Peak Beam Power: 125 MW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000000"/>
                </a:solidFill>
                <a:latin typeface="Arial"/>
                <a:cs typeface="Arial"/>
              </a:rPr>
              <a:t>Beam Duty Cycle 4%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49" name="Date Placeholder 148">
            <a:extLst>
              <a:ext uri="{FF2B5EF4-FFF2-40B4-BE49-F238E27FC236}">
                <a16:creationId xmlns:a16="http://schemas.microsoft.com/office/drawing/2014/main" id="{EA5E7A6B-6648-6A4E-7E5D-CBD4AD5B7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6721E1E-755A-8388-C502-EC2641B9B7ED}"/>
              </a:ext>
            </a:extLst>
          </p:cNvPr>
          <p:cNvSpPr txBox="1">
            <a:spLocks/>
          </p:cNvSpPr>
          <p:nvPr/>
        </p:nvSpPr>
        <p:spPr>
          <a:xfrm>
            <a:off x="4051393" y="1438102"/>
            <a:ext cx="3660803" cy="1371700"/>
          </a:xfrm>
          <a:prstGeom prst="rect">
            <a:avLst/>
          </a:prstGeom>
          <a:ln>
            <a:noFill/>
          </a:ln>
        </p:spPr>
        <p:txBody>
          <a:bodyPr lIns="72737" tIns="36367" rIns="72737" bIns="36367" numCol="1"/>
          <a:lstStyle/>
          <a:p>
            <a:pPr marL="357188"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Futura Condensed" charset="0"/>
              </a:rPr>
              <a:t>Staged deployment:</a:t>
            </a:r>
          </a:p>
          <a:p>
            <a:pPr marL="7938"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Futura Condensed" charset="0"/>
              </a:rPr>
              <a:t>Ultimate Beam Energy: 2 GeV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Futura Condensed" charset="0"/>
              </a:rPr>
              <a:t>Beam current: 62.5 mA peak</a:t>
            </a:r>
          </a:p>
          <a:p>
            <a:pPr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Futura Condensed" charset="0"/>
              </a:rPr>
              <a:t>Beam pulse width: 2.86 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Futura Condensed" charset="0"/>
              </a:rPr>
              <a:t>ms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Futura Condensed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Futura Condensed" charset="0"/>
              </a:rPr>
              <a:t>Repetition rate: 14 Hz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9A140B-FD97-AAAA-2DE3-A69A24B912BF}"/>
              </a:ext>
            </a:extLst>
          </p:cNvPr>
          <p:cNvSpPr txBox="1"/>
          <p:nvPr/>
        </p:nvSpPr>
        <p:spPr>
          <a:xfrm>
            <a:off x="4788655" y="4295446"/>
            <a:ext cx="2614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1200" dirty="0">
                <a:solidFill>
                  <a:srgbClr val="666666"/>
                </a:solidFill>
              </a:rPr>
              <a:t>Staged System Readiness Reviews</a:t>
            </a:r>
          </a:p>
          <a:p>
            <a:pPr algn="l"/>
            <a:r>
              <a:rPr lang="en-GB" sz="1200" dirty="0">
                <a:solidFill>
                  <a:srgbClr val="666666"/>
                </a:solidFill>
              </a:rPr>
              <a:t>A</a:t>
            </a:r>
            <a:r>
              <a:rPr lang="en-SE" sz="1200" dirty="0">
                <a:solidFill>
                  <a:srgbClr val="666666"/>
                </a:solidFill>
              </a:rPr>
              <a:t>nd Facility Milestones to operation</a:t>
            </a:r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61DA90D5-2BC3-E540-1519-75D76734C4AC}"/>
              </a:ext>
            </a:extLst>
          </p:cNvPr>
          <p:cNvGrpSpPr/>
          <p:nvPr/>
        </p:nvGrpSpPr>
        <p:grpSpPr>
          <a:xfrm>
            <a:off x="321145" y="2263040"/>
            <a:ext cx="11985217" cy="1791069"/>
            <a:chOff x="321145" y="2263040"/>
            <a:chExt cx="11985217" cy="1791069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05F5B9D-EAFA-83CA-7736-ED79ACF208B8}"/>
                </a:ext>
              </a:extLst>
            </p:cNvPr>
            <p:cNvGrpSpPr/>
            <p:nvPr/>
          </p:nvGrpSpPr>
          <p:grpSpPr>
            <a:xfrm>
              <a:off x="321145" y="2263040"/>
              <a:ext cx="11985217" cy="1699283"/>
              <a:chOff x="321145" y="2263040"/>
              <a:chExt cx="11985217" cy="1699283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0951F9D7-BB50-5D35-5512-48CCF58B1424}"/>
                  </a:ext>
                </a:extLst>
              </p:cNvPr>
              <p:cNvGrpSpPr/>
              <p:nvPr/>
            </p:nvGrpSpPr>
            <p:grpSpPr>
              <a:xfrm>
                <a:off x="321145" y="2306303"/>
                <a:ext cx="11985217" cy="1656020"/>
                <a:chOff x="315583" y="1371921"/>
                <a:chExt cx="11985217" cy="1656020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1D346622-80FF-537C-1E49-8C247DA0C28D}"/>
                    </a:ext>
                  </a:extLst>
                </p:cNvPr>
                <p:cNvGrpSpPr/>
                <p:nvPr/>
              </p:nvGrpSpPr>
              <p:grpSpPr>
                <a:xfrm>
                  <a:off x="315583" y="1960737"/>
                  <a:ext cx="11985217" cy="1067204"/>
                  <a:chOff x="315583" y="1810263"/>
                  <a:chExt cx="11985217" cy="1067204"/>
                </a:xfrm>
              </p:grpSpPr>
              <p:grpSp>
                <p:nvGrpSpPr>
                  <p:cNvPr id="21" name="Group 20">
                    <a:extLst>
                      <a:ext uri="{FF2B5EF4-FFF2-40B4-BE49-F238E27FC236}">
                        <a16:creationId xmlns:a16="http://schemas.microsoft.com/office/drawing/2014/main" id="{965434BD-C4EF-4563-09F8-FA2D5D4D3034}"/>
                      </a:ext>
                    </a:extLst>
                  </p:cNvPr>
                  <p:cNvGrpSpPr/>
                  <p:nvPr/>
                </p:nvGrpSpPr>
                <p:grpSpPr>
                  <a:xfrm>
                    <a:off x="713550" y="2194348"/>
                    <a:ext cx="10236362" cy="433099"/>
                    <a:chOff x="337152" y="5720475"/>
                    <a:chExt cx="10236362" cy="433099"/>
                  </a:xfrm>
                </p:grpSpPr>
                <p:sp>
                  <p:nvSpPr>
                    <p:cNvPr id="82" name="Rounded Rectangle 81">
                      <a:extLst>
                        <a:ext uri="{FF2B5EF4-FFF2-40B4-BE49-F238E27FC236}">
                          <a16:creationId xmlns:a16="http://schemas.microsoft.com/office/drawing/2014/main" id="{7E314AE2-1151-70F1-38D2-33910D9DF7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30476" y="5721574"/>
                      <a:ext cx="504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5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83" name="Rounded Rectangle 82">
                      <a:extLst>
                        <a:ext uri="{FF2B5EF4-FFF2-40B4-BE49-F238E27FC236}">
                          <a16:creationId xmlns:a16="http://schemas.microsoft.com/office/drawing/2014/main" id="{A8E4F6A0-E7C3-977F-DB70-FC0C62A4BD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6301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5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600">
                        <a:solidFill>
                          <a:srgbClr val="FFFFFF"/>
                        </a:solidFill>
                        <a:latin typeface="Segoe UI"/>
                      </a:endParaRPr>
                    </a:p>
                  </p:txBody>
                </p:sp>
                <p:sp>
                  <p:nvSpPr>
                    <p:cNvPr id="84" name="Rounded Rectangle 83">
                      <a:extLst>
                        <a:ext uri="{FF2B5EF4-FFF2-40B4-BE49-F238E27FC236}">
                          <a16:creationId xmlns:a16="http://schemas.microsoft.com/office/drawing/2014/main" id="{37BC4287-EABA-4998-4FAA-3A31A0B6FD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24714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85" name="Rounded Rectangle 84">
                      <a:extLst>
                        <a:ext uri="{FF2B5EF4-FFF2-40B4-BE49-F238E27FC236}">
                          <a16:creationId xmlns:a16="http://schemas.microsoft.com/office/drawing/2014/main" id="{C6517941-FDC7-1A0F-D5F4-63D53D886B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23762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5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600">
                        <a:solidFill>
                          <a:srgbClr val="FFFFFF"/>
                        </a:solidFill>
                        <a:latin typeface="Segoe UI"/>
                      </a:endParaRPr>
                    </a:p>
                  </p:txBody>
                </p:sp>
                <p:sp>
                  <p:nvSpPr>
                    <p:cNvPr id="86" name="Rounded Rectangle 85">
                      <a:extLst>
                        <a:ext uri="{FF2B5EF4-FFF2-40B4-BE49-F238E27FC236}">
                          <a16:creationId xmlns:a16="http://schemas.microsoft.com/office/drawing/2014/main" id="{4899D88E-C6F8-402D-CFFF-6B5D706D54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59536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5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600">
                        <a:solidFill>
                          <a:srgbClr val="FFFFFF"/>
                        </a:solidFill>
                        <a:latin typeface="Segoe UI"/>
                      </a:endParaRPr>
                    </a:p>
                  </p:txBody>
                </p:sp>
                <p:sp>
                  <p:nvSpPr>
                    <p:cNvPr id="87" name="Rounded Rectangle 86">
                      <a:extLst>
                        <a:ext uri="{FF2B5EF4-FFF2-40B4-BE49-F238E27FC236}">
                          <a16:creationId xmlns:a16="http://schemas.microsoft.com/office/drawing/2014/main" id="{9FED3B9A-343D-7674-92DF-B002297D4F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86997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5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600">
                        <a:solidFill>
                          <a:srgbClr val="FFFFFF"/>
                        </a:solidFill>
                        <a:latin typeface="Segoe UI"/>
                      </a:endParaRPr>
                    </a:p>
                  </p:txBody>
                </p:sp>
                <p:sp>
                  <p:nvSpPr>
                    <p:cNvPr id="88" name="Rounded Rectangle 87">
                      <a:extLst>
                        <a:ext uri="{FF2B5EF4-FFF2-40B4-BE49-F238E27FC236}">
                          <a16:creationId xmlns:a16="http://schemas.microsoft.com/office/drawing/2014/main" id="{372C11A0-6547-DC01-EC5B-C8C7154D9B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11393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5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600">
                        <a:solidFill>
                          <a:srgbClr val="FFFFFF"/>
                        </a:solidFill>
                        <a:latin typeface="Segoe UI"/>
                      </a:endParaRPr>
                    </a:p>
                  </p:txBody>
                </p:sp>
                <p:sp>
                  <p:nvSpPr>
                    <p:cNvPr id="89" name="Rounded Rectangle 88">
                      <a:extLst>
                        <a:ext uri="{FF2B5EF4-FFF2-40B4-BE49-F238E27FC236}">
                          <a16:creationId xmlns:a16="http://schemas.microsoft.com/office/drawing/2014/main" id="{E691AAF0-D141-7E1F-095D-3518BA00B0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62922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90" name="Rounded Rectangle 89">
                      <a:extLst>
                        <a:ext uri="{FF2B5EF4-FFF2-40B4-BE49-F238E27FC236}">
                          <a16:creationId xmlns:a16="http://schemas.microsoft.com/office/drawing/2014/main" id="{D712D929-D907-3856-0119-30286255B5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1260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91" name="Rounded Rectangle 90">
                      <a:extLst>
                        <a:ext uri="{FF2B5EF4-FFF2-40B4-BE49-F238E27FC236}">
                          <a16:creationId xmlns:a16="http://schemas.microsoft.com/office/drawing/2014/main" id="{1A52134A-6855-1EB8-DD89-A2A6BE92FC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39598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92" name="Rounded Rectangle 91">
                      <a:extLst>
                        <a:ext uri="{FF2B5EF4-FFF2-40B4-BE49-F238E27FC236}">
                          <a16:creationId xmlns:a16="http://schemas.microsoft.com/office/drawing/2014/main" id="{4D6A56DD-5818-DF3A-FCC3-E1C58C9B32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7806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93" name="Rounded Rectangle 92">
                      <a:extLst>
                        <a:ext uri="{FF2B5EF4-FFF2-40B4-BE49-F238E27FC236}">
                          <a16:creationId xmlns:a16="http://schemas.microsoft.com/office/drawing/2014/main" id="{7EEB0DB7-FB9C-F6F7-ECCD-4D7E57AE95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16144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94" name="Rounded Rectangle 93">
                      <a:extLst>
                        <a:ext uri="{FF2B5EF4-FFF2-40B4-BE49-F238E27FC236}">
                          <a16:creationId xmlns:a16="http://schemas.microsoft.com/office/drawing/2014/main" id="{1F61CE02-FA74-DE31-66FF-F47A74DD90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54482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95" name="Rounded Rectangle 94">
                      <a:extLst>
                        <a:ext uri="{FF2B5EF4-FFF2-40B4-BE49-F238E27FC236}">
                          <a16:creationId xmlns:a16="http://schemas.microsoft.com/office/drawing/2014/main" id="{AA01F6EF-4A6B-7B60-B806-51E6983F3E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92690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96" name="Rounded Rectangle 95">
                      <a:extLst>
                        <a:ext uri="{FF2B5EF4-FFF2-40B4-BE49-F238E27FC236}">
                          <a16:creationId xmlns:a16="http://schemas.microsoft.com/office/drawing/2014/main" id="{AA5C758F-5765-67A0-EF20-848FD6866D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31028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600">
                        <a:solidFill>
                          <a:srgbClr val="FFFFFF"/>
                        </a:solidFill>
                        <a:latin typeface="Segoe UI"/>
                      </a:endParaRPr>
                    </a:p>
                  </p:txBody>
                </p:sp>
                <p:sp>
                  <p:nvSpPr>
                    <p:cNvPr id="97" name="Rounded Rectangle 96">
                      <a:extLst>
                        <a:ext uri="{FF2B5EF4-FFF2-40B4-BE49-F238E27FC236}">
                          <a16:creationId xmlns:a16="http://schemas.microsoft.com/office/drawing/2014/main" id="{8E5C4E74-F2B6-1933-2209-ABD9E93DEF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69366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98" name="Rounded Rectangle 97">
                      <a:extLst>
                        <a:ext uri="{FF2B5EF4-FFF2-40B4-BE49-F238E27FC236}">
                          <a16:creationId xmlns:a16="http://schemas.microsoft.com/office/drawing/2014/main" id="{E6DDC9CE-6DBC-B1AC-8D9F-E61041F6D3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07574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99" name="Rounded Rectangle 98">
                      <a:extLst>
                        <a:ext uri="{FF2B5EF4-FFF2-40B4-BE49-F238E27FC236}">
                          <a16:creationId xmlns:a16="http://schemas.microsoft.com/office/drawing/2014/main" id="{BE9B4277-E971-243C-E9AB-288EC273C7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45912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600">
                        <a:solidFill>
                          <a:srgbClr val="FFFFFF"/>
                        </a:solidFill>
                        <a:latin typeface="Segoe UI"/>
                      </a:endParaRPr>
                    </a:p>
                  </p:txBody>
                </p:sp>
                <p:sp>
                  <p:nvSpPr>
                    <p:cNvPr id="100" name="Rounded Rectangle 99">
                      <a:extLst>
                        <a:ext uri="{FF2B5EF4-FFF2-40B4-BE49-F238E27FC236}">
                          <a16:creationId xmlns:a16="http://schemas.microsoft.com/office/drawing/2014/main" id="{664F7C60-F194-EF71-120E-3A0F971AE4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84250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01" name="Rounded Rectangle 100">
                      <a:extLst>
                        <a:ext uri="{FF2B5EF4-FFF2-40B4-BE49-F238E27FC236}">
                          <a16:creationId xmlns:a16="http://schemas.microsoft.com/office/drawing/2014/main" id="{00B20192-2E79-FFF4-BB16-A8DB22286B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27239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02" name="Rounded Rectangle 101">
                      <a:extLst>
                        <a:ext uri="{FF2B5EF4-FFF2-40B4-BE49-F238E27FC236}">
                          <a16:creationId xmlns:a16="http://schemas.microsoft.com/office/drawing/2014/main" id="{FB3306FB-7F0B-BE54-B535-540687BF4C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65577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03" name="Rounded Rectangle 102">
                      <a:extLst>
                        <a:ext uri="{FF2B5EF4-FFF2-40B4-BE49-F238E27FC236}">
                          <a16:creationId xmlns:a16="http://schemas.microsoft.com/office/drawing/2014/main" id="{77CA1569-734E-A7F2-50F4-5D841B12AD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03915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04" name="Rounded Rectangle 103">
                      <a:extLst>
                        <a:ext uri="{FF2B5EF4-FFF2-40B4-BE49-F238E27FC236}">
                          <a16:creationId xmlns:a16="http://schemas.microsoft.com/office/drawing/2014/main" id="{385254DF-71F5-8B83-9B75-58A1F2A1D3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42123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600">
                        <a:solidFill>
                          <a:srgbClr val="FFFFFF"/>
                        </a:solidFill>
                        <a:latin typeface="Segoe UI"/>
                      </a:endParaRPr>
                    </a:p>
                  </p:txBody>
                </p:sp>
                <p:sp>
                  <p:nvSpPr>
                    <p:cNvPr id="105" name="Rounded Rectangle 104">
                      <a:extLst>
                        <a:ext uri="{FF2B5EF4-FFF2-40B4-BE49-F238E27FC236}">
                          <a16:creationId xmlns:a16="http://schemas.microsoft.com/office/drawing/2014/main" id="{639FB461-6F96-4223-9017-6DE79B08AC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80461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600">
                        <a:solidFill>
                          <a:srgbClr val="FFFFFF"/>
                        </a:solidFill>
                        <a:latin typeface="Segoe UI"/>
                      </a:endParaRPr>
                    </a:p>
                  </p:txBody>
                </p:sp>
                <p:sp>
                  <p:nvSpPr>
                    <p:cNvPr id="106" name="Rounded Rectangle 105">
                      <a:extLst>
                        <a:ext uri="{FF2B5EF4-FFF2-40B4-BE49-F238E27FC236}">
                          <a16:creationId xmlns:a16="http://schemas.microsoft.com/office/drawing/2014/main" id="{714765DE-83FB-3262-D9CA-58A516976A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18799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600">
                        <a:solidFill>
                          <a:srgbClr val="FFFFFF"/>
                        </a:solidFill>
                        <a:latin typeface="Segoe UI"/>
                      </a:endParaRPr>
                    </a:p>
                  </p:txBody>
                </p:sp>
                <p:sp>
                  <p:nvSpPr>
                    <p:cNvPr id="107" name="Rounded Rectangle 106">
                      <a:extLst>
                        <a:ext uri="{FF2B5EF4-FFF2-40B4-BE49-F238E27FC236}">
                          <a16:creationId xmlns:a16="http://schemas.microsoft.com/office/drawing/2014/main" id="{E2464877-1297-0468-0AFE-099F7EFFED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57007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08" name="Rounded Rectangle 107">
                      <a:extLst>
                        <a:ext uri="{FF2B5EF4-FFF2-40B4-BE49-F238E27FC236}">
                          <a16:creationId xmlns:a16="http://schemas.microsoft.com/office/drawing/2014/main" id="{5E752B14-4C3A-307F-6F22-0A5B4739CC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95345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09" name="Rounded Rectangle 108">
                      <a:extLst>
                        <a:ext uri="{FF2B5EF4-FFF2-40B4-BE49-F238E27FC236}">
                          <a16:creationId xmlns:a16="http://schemas.microsoft.com/office/drawing/2014/main" id="{D6F5E7EA-5AAB-96CB-ACA4-5CC8AC280E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33683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10" name="Rounded Rectangle 109">
                      <a:extLst>
                        <a:ext uri="{FF2B5EF4-FFF2-40B4-BE49-F238E27FC236}">
                          <a16:creationId xmlns:a16="http://schemas.microsoft.com/office/drawing/2014/main" id="{F0D0AB53-E67F-19D5-4E71-F19A4AA5CC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82213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600">
                        <a:solidFill>
                          <a:srgbClr val="FFFFFF"/>
                        </a:solidFill>
                        <a:latin typeface="Segoe UI"/>
                      </a:endParaRPr>
                    </a:p>
                  </p:txBody>
                </p:sp>
                <p:sp>
                  <p:nvSpPr>
                    <p:cNvPr id="111" name="Rounded Rectangle 110">
                      <a:extLst>
                        <a:ext uri="{FF2B5EF4-FFF2-40B4-BE49-F238E27FC236}">
                          <a16:creationId xmlns:a16="http://schemas.microsoft.com/office/drawing/2014/main" id="{8DB9C014-C14E-68B3-E117-34A56B69B8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20551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600">
                        <a:solidFill>
                          <a:srgbClr val="FFFFFF"/>
                        </a:solidFill>
                        <a:latin typeface="Segoe UI"/>
                      </a:endParaRPr>
                    </a:p>
                  </p:txBody>
                </p:sp>
                <p:sp>
                  <p:nvSpPr>
                    <p:cNvPr id="112" name="Rounded Rectangle 111">
                      <a:extLst>
                        <a:ext uri="{FF2B5EF4-FFF2-40B4-BE49-F238E27FC236}">
                          <a16:creationId xmlns:a16="http://schemas.microsoft.com/office/drawing/2014/main" id="{E93736D4-ECEB-4BCE-7502-15B7D89921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58889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600">
                        <a:solidFill>
                          <a:srgbClr val="FFFFFF"/>
                        </a:solidFill>
                        <a:latin typeface="Segoe UI"/>
                      </a:endParaRPr>
                    </a:p>
                  </p:txBody>
                </p:sp>
                <p:sp>
                  <p:nvSpPr>
                    <p:cNvPr id="113" name="Rounded Rectangle 112">
                      <a:extLst>
                        <a:ext uri="{FF2B5EF4-FFF2-40B4-BE49-F238E27FC236}">
                          <a16:creationId xmlns:a16="http://schemas.microsoft.com/office/drawing/2014/main" id="{5E3F54B8-14ED-2D37-1934-90D5CEF5A7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397097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14" name="Rounded Rectangle 113">
                      <a:extLst>
                        <a:ext uri="{FF2B5EF4-FFF2-40B4-BE49-F238E27FC236}">
                          <a16:creationId xmlns:a16="http://schemas.microsoft.com/office/drawing/2014/main" id="{427B46CA-233E-B4E1-7E0C-4A3F50689E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35435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600">
                        <a:solidFill>
                          <a:srgbClr val="FFFFFF"/>
                        </a:solidFill>
                        <a:latin typeface="Segoe UI"/>
                      </a:endParaRPr>
                    </a:p>
                  </p:txBody>
                </p:sp>
                <p:sp>
                  <p:nvSpPr>
                    <p:cNvPr id="115" name="Rounded Rectangle 114">
                      <a:extLst>
                        <a:ext uri="{FF2B5EF4-FFF2-40B4-BE49-F238E27FC236}">
                          <a16:creationId xmlns:a16="http://schemas.microsoft.com/office/drawing/2014/main" id="{AEEB39BE-A1EA-3C7A-C0A7-859DC9D208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3773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rgbClr val="0499DD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600">
                        <a:solidFill>
                          <a:srgbClr val="FFFFFF"/>
                        </a:solidFill>
                        <a:latin typeface="Segoe UI"/>
                      </a:endParaRPr>
                    </a:p>
                  </p:txBody>
                </p:sp>
                <p:sp>
                  <p:nvSpPr>
                    <p:cNvPr id="116" name="Rounded Rectangle 115">
                      <a:extLst>
                        <a:ext uri="{FF2B5EF4-FFF2-40B4-BE49-F238E27FC236}">
                          <a16:creationId xmlns:a16="http://schemas.microsoft.com/office/drawing/2014/main" id="{385178EB-0AF0-171A-F226-FE5B8B99D8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1981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rgbClr val="0499DD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600">
                        <a:solidFill>
                          <a:srgbClr val="FFFFFF"/>
                        </a:solidFill>
                        <a:latin typeface="Segoe UI"/>
                      </a:endParaRPr>
                    </a:p>
                  </p:txBody>
                </p:sp>
                <p:sp>
                  <p:nvSpPr>
                    <p:cNvPr id="117" name="Rounded Rectangle 116">
                      <a:extLst>
                        <a:ext uri="{FF2B5EF4-FFF2-40B4-BE49-F238E27FC236}">
                          <a16:creationId xmlns:a16="http://schemas.microsoft.com/office/drawing/2014/main" id="{201B261E-EA64-F8AF-4658-7C26E92A88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50319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rgbClr val="0499DD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18" name="Rounded Rectangle 117">
                      <a:extLst>
                        <a:ext uri="{FF2B5EF4-FFF2-40B4-BE49-F238E27FC236}">
                          <a16:creationId xmlns:a16="http://schemas.microsoft.com/office/drawing/2014/main" id="{3A603600-3E42-5269-07D0-50CAF72CDF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88657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rgbClr val="0499DD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19" name="Rounded Rectangle 118">
                      <a:extLst>
                        <a:ext uri="{FF2B5EF4-FFF2-40B4-BE49-F238E27FC236}">
                          <a16:creationId xmlns:a16="http://schemas.microsoft.com/office/drawing/2014/main" id="{769934B3-FA35-1490-9080-6AA6A23C97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35157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rgbClr val="0499DD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20" name="Rounded Rectangle 119">
                      <a:extLst>
                        <a:ext uri="{FF2B5EF4-FFF2-40B4-BE49-F238E27FC236}">
                          <a16:creationId xmlns:a16="http://schemas.microsoft.com/office/drawing/2014/main" id="{FB1A658C-DB14-61D6-47AA-65A8477DF0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3495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rgbClr val="0499DD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21" name="Rounded Rectangle 120">
                      <a:extLst>
                        <a:ext uri="{FF2B5EF4-FFF2-40B4-BE49-F238E27FC236}">
                          <a16:creationId xmlns:a16="http://schemas.microsoft.com/office/drawing/2014/main" id="{314377D0-ED56-AFF6-F8B1-7812F9E982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11833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rgbClr val="0499DD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22" name="Rounded Rectangle 121">
                      <a:extLst>
                        <a:ext uri="{FF2B5EF4-FFF2-40B4-BE49-F238E27FC236}">
                          <a16:creationId xmlns:a16="http://schemas.microsoft.com/office/drawing/2014/main" id="{B46B9097-1458-035E-B018-16D7573A25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50041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rgbClr val="0499DD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23" name="Rounded Rectangle 122">
                      <a:extLst>
                        <a:ext uri="{FF2B5EF4-FFF2-40B4-BE49-F238E27FC236}">
                          <a16:creationId xmlns:a16="http://schemas.microsoft.com/office/drawing/2014/main" id="{B508F630-54F0-A44F-B973-C9C2A3CF18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88379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rgbClr val="0499DD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24" name="Rounded Rectangle 123">
                      <a:extLst>
                        <a:ext uri="{FF2B5EF4-FFF2-40B4-BE49-F238E27FC236}">
                          <a16:creationId xmlns:a16="http://schemas.microsoft.com/office/drawing/2014/main" id="{E79C8A5F-21A4-8D9F-6046-8D4665FDCA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26717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rgbClr val="0499DD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25" name="Rounded Rectangle 124">
                      <a:extLst>
                        <a:ext uri="{FF2B5EF4-FFF2-40B4-BE49-F238E27FC236}">
                          <a16:creationId xmlns:a16="http://schemas.microsoft.com/office/drawing/2014/main" id="{F595BE21-6ADE-E72B-ECD1-26450EC3BB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64925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rgbClr val="0499DD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26" name="Rounded Rectangle 125">
                      <a:extLst>
                        <a:ext uri="{FF2B5EF4-FFF2-40B4-BE49-F238E27FC236}">
                          <a16:creationId xmlns:a16="http://schemas.microsoft.com/office/drawing/2014/main" id="{262C5E5E-6CEE-07F3-7A4B-4446E7EE82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03263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rgbClr val="0499DD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27" name="Rounded Rectangle 126">
                      <a:extLst>
                        <a:ext uri="{FF2B5EF4-FFF2-40B4-BE49-F238E27FC236}">
                          <a16:creationId xmlns:a16="http://schemas.microsoft.com/office/drawing/2014/main" id="{0DE9C706-7773-6F14-7813-9998BB6B40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341601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rgbClr val="0499DD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28" name="Rounded Rectangle 127">
                      <a:extLst>
                        <a:ext uri="{FF2B5EF4-FFF2-40B4-BE49-F238E27FC236}">
                          <a16:creationId xmlns:a16="http://schemas.microsoft.com/office/drawing/2014/main" id="{DEB511A4-5194-AE47-6716-8964C0D24D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79939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rgbClr val="0499DD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29" name="Rounded Rectangle 128">
                      <a:extLst>
                        <a:ext uri="{FF2B5EF4-FFF2-40B4-BE49-F238E27FC236}">
                          <a16:creationId xmlns:a16="http://schemas.microsoft.com/office/drawing/2014/main" id="{9443F7FF-14DE-93D2-2D03-94F0D71FEC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18277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rgbClr val="0499DD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30" name="Rounded Rectangle 129">
                      <a:extLst>
                        <a:ext uri="{FF2B5EF4-FFF2-40B4-BE49-F238E27FC236}">
                          <a16:creationId xmlns:a16="http://schemas.microsoft.com/office/drawing/2014/main" id="{96C76677-9204-D414-6DA8-7A139CACDB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56615" y="5721574"/>
                      <a:ext cx="72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rgbClr val="0499DD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31" name="Rounded Rectangle 130">
                      <a:extLst>
                        <a:ext uri="{FF2B5EF4-FFF2-40B4-BE49-F238E27FC236}">
                          <a16:creationId xmlns:a16="http://schemas.microsoft.com/office/drawing/2014/main" id="{1ECE17B2-4014-C2EC-321F-4FBC2C5B0E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982908" y="5721574"/>
                      <a:ext cx="546285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5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32" name="TextBox 131">
                      <a:extLst>
                        <a:ext uri="{FF2B5EF4-FFF2-40B4-BE49-F238E27FC236}">
                          <a16:creationId xmlns:a16="http://schemas.microsoft.com/office/drawing/2014/main" id="{333145F6-9E76-C163-EF8E-B1A23DD4FFB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60211" y="5791178"/>
                      <a:ext cx="454612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GB" sz="1400" b="1" dirty="0" err="1">
                          <a:solidFill>
                            <a:srgbClr val="666666"/>
                          </a:solidFill>
                        </a:rPr>
                        <a:t>ISrc</a:t>
                      </a:r>
                      <a:endParaRPr lang="en-GB" sz="1400" b="1" dirty="0">
                        <a:solidFill>
                          <a:srgbClr val="666666"/>
                        </a:solidFill>
                      </a:endParaRPr>
                    </a:p>
                  </p:txBody>
                </p:sp>
                <p:sp>
                  <p:nvSpPr>
                    <p:cNvPr id="133" name="TextBox 132">
                      <a:extLst>
                        <a:ext uri="{FF2B5EF4-FFF2-40B4-BE49-F238E27FC236}">
                          <a16:creationId xmlns:a16="http://schemas.microsoft.com/office/drawing/2014/main" id="{DB99BAC3-F789-6CB0-76F9-9363032DDE9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92775" y="5791178"/>
                      <a:ext cx="529889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GB" sz="1400" b="1">
                          <a:solidFill>
                            <a:srgbClr val="666666"/>
                          </a:solidFill>
                        </a:rPr>
                        <a:t>LEBT</a:t>
                      </a:r>
                      <a:endParaRPr lang="en-GB" sz="1400" b="1" dirty="0">
                        <a:solidFill>
                          <a:srgbClr val="666666"/>
                        </a:solidFill>
                      </a:endParaRPr>
                    </a:p>
                  </p:txBody>
                </p:sp>
                <p:sp>
                  <p:nvSpPr>
                    <p:cNvPr id="134" name="TextBox 133">
                      <a:extLst>
                        <a:ext uri="{FF2B5EF4-FFF2-40B4-BE49-F238E27FC236}">
                          <a16:creationId xmlns:a16="http://schemas.microsoft.com/office/drawing/2014/main" id="{97907938-C8D5-0749-C575-41B41E00E7A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655866" y="5791178"/>
                      <a:ext cx="540000" cy="307777"/>
                    </a:xfrm>
                    <a:prstGeom prst="rect">
                      <a:avLst/>
                    </a:prstGeom>
                    <a:noFill/>
                    <a:ln w="25400">
                      <a:noFill/>
                    </a:ln>
                  </p:spPr>
                  <p:txBody>
                    <a:bodyPr wrap="square" lIns="0" tIns="0" rIns="0" bIns="0" rtlCol="0" anchor="ctr" anchorCtr="0">
                      <a:spAutoFit/>
                    </a:bodyPr>
                    <a:lstStyle>
                      <a:defPPr>
                        <a:defRPr lang="sv-SE"/>
                      </a:defPPr>
                      <a:lvl1pPr algn="ctr">
                        <a:defRPr sz="1400" b="1">
                          <a:solidFill>
                            <a:srgbClr val="666666"/>
                          </a:solidFill>
                        </a:defRPr>
                      </a:lvl1pPr>
                    </a:lstStyle>
                    <a:p>
                      <a:r>
                        <a:rPr lang="en-GB"/>
                        <a:t>RFQ</a:t>
                      </a:r>
                      <a:endParaRPr lang="en-GB" dirty="0"/>
                    </a:p>
                  </p:txBody>
                </p:sp>
                <p:sp>
                  <p:nvSpPr>
                    <p:cNvPr id="135" name="Rounded Rectangle 134">
                      <a:extLst>
                        <a:ext uri="{FF2B5EF4-FFF2-40B4-BE49-F238E27FC236}">
                          <a16:creationId xmlns:a16="http://schemas.microsoft.com/office/drawing/2014/main" id="{C500B1ED-3C9F-66E6-6D7A-D7EE893AE5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1125" y="5721574"/>
                      <a:ext cx="504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5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36" name="Rounded Rectangle 135">
                      <a:extLst>
                        <a:ext uri="{FF2B5EF4-FFF2-40B4-BE49-F238E27FC236}">
                          <a16:creationId xmlns:a16="http://schemas.microsoft.com/office/drawing/2014/main" id="{8367DE50-031F-067F-18E6-AC924F484D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6503" y="5721574"/>
                      <a:ext cx="504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5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37" name="Rounded Rectangle 136">
                      <a:extLst>
                        <a:ext uri="{FF2B5EF4-FFF2-40B4-BE49-F238E27FC236}">
                          <a16:creationId xmlns:a16="http://schemas.microsoft.com/office/drawing/2014/main" id="{4A238C9F-86B3-666F-00E6-1250562F35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7152" y="5720475"/>
                      <a:ext cx="504000" cy="432000"/>
                    </a:xfrm>
                    <a:prstGeom prst="roundRect">
                      <a:avLst>
                        <a:gd name="adj" fmla="val 25490"/>
                      </a:avLst>
                    </a:prstGeom>
                    <a:noFill/>
                    <a:ln w="38100">
                      <a:solidFill>
                        <a:schemeClr val="accent5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38" name="TextBox 137">
                      <a:extLst>
                        <a:ext uri="{FF2B5EF4-FFF2-40B4-BE49-F238E27FC236}">
                          <a16:creationId xmlns:a16="http://schemas.microsoft.com/office/drawing/2014/main" id="{2A34AD12-9E5E-23CB-AC74-F5EF7F1F0E0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295430" y="5835434"/>
                      <a:ext cx="576000" cy="215444"/>
                    </a:xfrm>
                    <a:prstGeom prst="rect">
                      <a:avLst/>
                    </a:prstGeom>
                    <a:noFill/>
                    <a:ln w="25400">
                      <a:noFill/>
                    </a:ln>
                  </p:spPr>
                  <p:txBody>
                    <a:bodyPr wrap="square" lIns="0" tIns="0" rIns="0" bIns="0" rtlCol="0" anchor="ctr" anchorCtr="0">
                      <a:spAutoFit/>
                    </a:bodyPr>
                    <a:lstStyle>
                      <a:defPPr>
                        <a:defRPr lang="sv-SE"/>
                      </a:defPPr>
                      <a:lvl1pPr algn="ctr">
                        <a:defRPr sz="1400" b="1">
                          <a:solidFill>
                            <a:srgbClr val="666666"/>
                          </a:solidFill>
                        </a:defRPr>
                      </a:lvl1pPr>
                    </a:lstStyle>
                    <a:p>
                      <a:r>
                        <a:rPr lang="en-GB"/>
                        <a:t>MEBT</a:t>
                      </a:r>
                      <a:endParaRPr lang="en-GB" dirty="0"/>
                    </a:p>
                  </p:txBody>
                </p:sp>
                <p:sp>
                  <p:nvSpPr>
                    <p:cNvPr id="139" name="TextBox 138">
                      <a:extLst>
                        <a:ext uri="{FF2B5EF4-FFF2-40B4-BE49-F238E27FC236}">
                          <a16:creationId xmlns:a16="http://schemas.microsoft.com/office/drawing/2014/main" id="{D5EFB6F0-E16F-8F17-608D-9318DDA69A3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938586" y="5774962"/>
                      <a:ext cx="634928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666666"/>
                          </a:solidFill>
                        </a:rPr>
                        <a:t>HEBT</a:t>
                      </a:r>
                    </a:p>
                  </p:txBody>
                </p:sp>
                <p:cxnSp>
                  <p:nvCxnSpPr>
                    <p:cNvPr id="140" name="Straight Arrow Connector 139">
                      <a:extLst>
                        <a:ext uri="{FF2B5EF4-FFF2-40B4-BE49-F238E27FC236}">
                          <a16:creationId xmlns:a16="http://schemas.microsoft.com/office/drawing/2014/main" id="{14B7CC29-EFAF-C581-CDE1-E28A5EDF925D}"/>
                        </a:ext>
                      </a:extLst>
                    </p:cNvPr>
                    <p:cNvCxnSpPr>
                      <a:cxnSpLocks/>
                      <a:stCxn id="130" idx="3"/>
                      <a:endCxn id="131" idx="1"/>
                    </p:cNvCxnSpPr>
                    <p:nvPr/>
                  </p:nvCxnSpPr>
                  <p:spPr>
                    <a:xfrm>
                      <a:off x="9828615" y="5937574"/>
                      <a:ext cx="154293" cy="0"/>
                    </a:xfrm>
                    <a:prstGeom prst="straightConnector1">
                      <a:avLst/>
                    </a:prstGeom>
                    <a:ln w="317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1" name="Straight Arrow Connector 140">
                      <a:extLst>
                        <a:ext uri="{FF2B5EF4-FFF2-40B4-BE49-F238E27FC236}">
                          <a16:creationId xmlns:a16="http://schemas.microsoft.com/office/drawing/2014/main" id="{513075FE-A85F-C49D-307C-9B28993E6ADF}"/>
                        </a:ext>
                      </a:extLst>
                    </p:cNvPr>
                    <p:cNvCxnSpPr>
                      <a:cxnSpLocks/>
                      <a:stCxn id="109" idx="3"/>
                      <a:endCxn id="110" idx="1"/>
                    </p:cNvCxnSpPr>
                    <p:nvPr/>
                  </p:nvCxnSpPr>
                  <p:spPr>
                    <a:xfrm>
                      <a:off x="6805683" y="5937574"/>
                      <a:ext cx="176530" cy="0"/>
                    </a:xfrm>
                    <a:prstGeom prst="straightConnector1">
                      <a:avLst/>
                    </a:prstGeom>
                    <a:ln w="317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2" name="Straight Arrow Connector 141">
                      <a:extLst>
                        <a:ext uri="{FF2B5EF4-FFF2-40B4-BE49-F238E27FC236}">
                          <a16:creationId xmlns:a16="http://schemas.microsoft.com/office/drawing/2014/main" id="{3F2468A9-868B-436C-25F7-02F382D3FEAC}"/>
                        </a:ext>
                      </a:extLst>
                    </p:cNvPr>
                    <p:cNvCxnSpPr>
                      <a:cxnSpLocks/>
                      <a:stCxn id="100" idx="3"/>
                      <a:endCxn id="101" idx="1"/>
                    </p:cNvCxnSpPr>
                    <p:nvPr/>
                  </p:nvCxnSpPr>
                  <p:spPr>
                    <a:xfrm>
                      <a:off x="5456250" y="5937574"/>
                      <a:ext cx="170989" cy="0"/>
                    </a:xfrm>
                    <a:prstGeom prst="straightConnector1">
                      <a:avLst/>
                    </a:prstGeom>
                    <a:ln w="317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3" name="Straight Arrow Connector 142">
                      <a:extLst>
                        <a:ext uri="{FF2B5EF4-FFF2-40B4-BE49-F238E27FC236}">
                          <a16:creationId xmlns:a16="http://schemas.microsoft.com/office/drawing/2014/main" id="{D43BFA4D-6D75-697D-BA16-F03A42E108F2}"/>
                        </a:ext>
                      </a:extLst>
                    </p:cNvPr>
                    <p:cNvCxnSpPr>
                      <a:cxnSpLocks/>
                      <a:stCxn id="88" idx="3"/>
                      <a:endCxn id="84" idx="1"/>
                    </p:cNvCxnSpPr>
                    <p:nvPr/>
                  </p:nvCxnSpPr>
                  <p:spPr>
                    <a:xfrm>
                      <a:off x="3583393" y="5937574"/>
                      <a:ext cx="141321" cy="0"/>
                    </a:xfrm>
                    <a:prstGeom prst="straightConnector1">
                      <a:avLst/>
                    </a:prstGeom>
                    <a:ln w="317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4" name="Straight Arrow Connector 143">
                      <a:extLst>
                        <a:ext uri="{FF2B5EF4-FFF2-40B4-BE49-F238E27FC236}">
                          <a16:creationId xmlns:a16="http://schemas.microsoft.com/office/drawing/2014/main" id="{17C0A1FA-5A77-6EB1-4A25-55A8CC071C53}"/>
                        </a:ext>
                      </a:extLst>
                    </p:cNvPr>
                    <p:cNvCxnSpPr>
                      <a:cxnSpLocks/>
                      <a:stCxn id="82" idx="3"/>
                      <a:endCxn id="83" idx="1"/>
                    </p:cNvCxnSpPr>
                    <p:nvPr/>
                  </p:nvCxnSpPr>
                  <p:spPr>
                    <a:xfrm>
                      <a:off x="2834476" y="5937574"/>
                      <a:ext cx="161825" cy="0"/>
                    </a:xfrm>
                    <a:prstGeom prst="straightConnector1">
                      <a:avLst/>
                    </a:prstGeom>
                    <a:ln w="317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5" name="Straight Arrow Connector 144">
                      <a:extLst>
                        <a:ext uri="{FF2B5EF4-FFF2-40B4-BE49-F238E27FC236}">
                          <a16:creationId xmlns:a16="http://schemas.microsoft.com/office/drawing/2014/main" id="{2835D99C-23C2-D9A6-3D11-139FBE38E9B9}"/>
                        </a:ext>
                      </a:extLst>
                    </p:cNvPr>
                    <p:cNvCxnSpPr>
                      <a:cxnSpLocks/>
                      <a:stCxn id="135" idx="3"/>
                      <a:endCxn id="82" idx="1"/>
                    </p:cNvCxnSpPr>
                    <p:nvPr/>
                  </p:nvCxnSpPr>
                  <p:spPr>
                    <a:xfrm>
                      <a:off x="2165125" y="5937574"/>
                      <a:ext cx="165351" cy="0"/>
                    </a:xfrm>
                    <a:prstGeom prst="straightConnector1">
                      <a:avLst/>
                    </a:prstGeom>
                    <a:ln w="317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6" name="Straight Arrow Connector 145">
                      <a:extLst>
                        <a:ext uri="{FF2B5EF4-FFF2-40B4-BE49-F238E27FC236}">
                          <a16:creationId xmlns:a16="http://schemas.microsoft.com/office/drawing/2014/main" id="{D594AC57-41F1-DE0D-8EB8-BF222CB9EA9B}"/>
                        </a:ext>
                      </a:extLst>
                    </p:cNvPr>
                    <p:cNvCxnSpPr>
                      <a:cxnSpLocks/>
                      <a:stCxn id="136" idx="3"/>
                      <a:endCxn id="135" idx="1"/>
                    </p:cNvCxnSpPr>
                    <p:nvPr/>
                  </p:nvCxnSpPr>
                  <p:spPr>
                    <a:xfrm>
                      <a:off x="1510503" y="5937574"/>
                      <a:ext cx="150622" cy="0"/>
                    </a:xfrm>
                    <a:prstGeom prst="straightConnector1">
                      <a:avLst/>
                    </a:prstGeom>
                    <a:ln w="317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7" name="Straight Arrow Connector 146">
                      <a:extLst>
                        <a:ext uri="{FF2B5EF4-FFF2-40B4-BE49-F238E27FC236}">
                          <a16:creationId xmlns:a16="http://schemas.microsoft.com/office/drawing/2014/main" id="{DE43B838-E086-9604-6AA0-4AB788B8DA19}"/>
                        </a:ext>
                      </a:extLst>
                    </p:cNvPr>
                    <p:cNvCxnSpPr>
                      <a:cxnSpLocks/>
                      <a:stCxn id="137" idx="3"/>
                      <a:endCxn id="136" idx="1"/>
                    </p:cNvCxnSpPr>
                    <p:nvPr/>
                  </p:nvCxnSpPr>
                  <p:spPr>
                    <a:xfrm>
                      <a:off x="841152" y="5936475"/>
                      <a:ext cx="165351" cy="1099"/>
                    </a:xfrm>
                    <a:prstGeom prst="straightConnector1">
                      <a:avLst/>
                    </a:prstGeom>
                    <a:ln w="317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12EC8B09-7D50-BDA7-9E71-E90088A397D1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-29306" y="2286356"/>
                    <a:ext cx="936000" cy="246222"/>
                  </a:xfrm>
                  <a:prstGeom prst="rect">
                    <a:avLst/>
                  </a:prstGeom>
                  <a:solidFill>
                    <a:srgbClr val="FFFF00"/>
                  </a:solidFill>
                  <a:ln w="381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sv-SE"/>
                    </a:defPPr>
                    <a:lvl1pPr marR="0" lvl="0" indent="0" algn="ctr" fontAlgn="auto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kumimoji="0" sz="1400" b="1" i="0" u="none" strike="noStrike" cap="none" spc="0" normalizeH="0" baseline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uLnTx/>
                        <a:uFillTx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</a:defRPr>
                    </a:lvl9pPr>
                  </a:lstStyle>
                  <a:p>
                    <a:r>
                      <a:rPr lang="en-GB" dirty="0"/>
                      <a:t>Tunnel</a:t>
                    </a:r>
                  </a:p>
                </p:txBody>
              </p:sp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278BDE47-B651-4C12-737E-028D2AE0EB39}"/>
                      </a:ext>
                    </a:extLst>
                  </p:cNvPr>
                  <p:cNvSpPr txBox="1"/>
                  <p:nvPr/>
                </p:nvSpPr>
                <p:spPr>
                  <a:xfrm>
                    <a:off x="5036782" y="2020147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8</a:t>
                    </a:r>
                  </a:p>
                </p:txBody>
              </p: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3E90FFEB-B344-E4B0-6270-4DD101EE5B86}"/>
                      </a:ext>
                    </a:extLst>
                  </p:cNvPr>
                  <p:cNvSpPr txBox="1"/>
                  <p:nvPr/>
                </p:nvSpPr>
                <p:spPr>
                  <a:xfrm>
                    <a:off x="4899219" y="2020146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7</a:t>
                    </a:r>
                  </a:p>
                </p:txBody>
              </p:sp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C4CE8C35-E234-5A26-0056-67014B9FF27B}"/>
                      </a:ext>
                    </a:extLst>
                  </p:cNvPr>
                  <p:cNvSpPr txBox="1"/>
                  <p:nvPr/>
                </p:nvSpPr>
                <p:spPr>
                  <a:xfrm>
                    <a:off x="4759687" y="2020146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6</a:t>
                    </a:r>
                  </a:p>
                </p:txBody>
              </p:sp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1EBB6D22-7D97-B5B2-EE81-C34B750527C8}"/>
                      </a:ext>
                    </a:extLst>
                  </p:cNvPr>
                  <p:cNvSpPr txBox="1"/>
                  <p:nvPr/>
                </p:nvSpPr>
                <p:spPr>
                  <a:xfrm>
                    <a:off x="4622124" y="2020146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5</a:t>
                    </a:r>
                  </a:p>
                </p:txBody>
              </p:sp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DE12887F-63B7-4216-79C9-0F458A4FB3D5}"/>
                      </a:ext>
                    </a:extLst>
                  </p:cNvPr>
                  <p:cNvSpPr txBox="1"/>
                  <p:nvPr/>
                </p:nvSpPr>
                <p:spPr>
                  <a:xfrm>
                    <a:off x="3853564" y="2026598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5</a:t>
                    </a:r>
                  </a:p>
                </p:txBody>
              </p:sp>
              <p:sp>
                <p:nvSpPr>
                  <p:cNvPr id="28" name="TextBox 27">
                    <a:extLst>
                      <a:ext uri="{FF2B5EF4-FFF2-40B4-BE49-F238E27FC236}">
                        <a16:creationId xmlns:a16="http://schemas.microsoft.com/office/drawing/2014/main" id="{46412154-8C6C-D74D-C299-B524927DA8D4}"/>
                      </a:ext>
                    </a:extLst>
                  </p:cNvPr>
                  <p:cNvSpPr txBox="1"/>
                  <p:nvPr/>
                </p:nvSpPr>
                <p:spPr>
                  <a:xfrm>
                    <a:off x="3728088" y="2024622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4</a:t>
                    </a:r>
                  </a:p>
                </p:txBody>
              </p:sp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A2318B88-1CA0-1486-687C-E4622CC71422}"/>
                      </a:ext>
                    </a:extLst>
                  </p:cNvPr>
                  <p:cNvSpPr txBox="1"/>
                  <p:nvPr/>
                </p:nvSpPr>
                <p:spPr>
                  <a:xfrm>
                    <a:off x="3601609" y="2024621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7EFF58FC-EED9-4B13-6507-57F846FE7F1D}"/>
                      </a:ext>
                    </a:extLst>
                  </p:cNvPr>
                  <p:cNvSpPr txBox="1"/>
                  <p:nvPr/>
                </p:nvSpPr>
                <p:spPr>
                  <a:xfrm>
                    <a:off x="3462077" y="2024621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2</a:t>
                    </a:r>
                  </a:p>
                </p:txBody>
              </p:sp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3F32D833-77BD-1214-2D5B-AE6BC3D130F3}"/>
                      </a:ext>
                    </a:extLst>
                  </p:cNvPr>
                  <p:cNvSpPr txBox="1"/>
                  <p:nvPr/>
                </p:nvSpPr>
                <p:spPr>
                  <a:xfrm>
                    <a:off x="3335598" y="2024621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1</a:t>
                    </a:r>
                  </a:p>
                </p:txBody>
              </p:sp>
              <p:sp>
                <p:nvSpPr>
                  <p:cNvPr id="32" name="TextBox 31">
                    <a:extLst>
                      <a:ext uri="{FF2B5EF4-FFF2-40B4-BE49-F238E27FC236}">
                        <a16:creationId xmlns:a16="http://schemas.microsoft.com/office/drawing/2014/main" id="{903F57B1-D341-9F41-C2C3-50552AE2D9E9}"/>
                      </a:ext>
                    </a:extLst>
                  </p:cNvPr>
                  <p:cNvSpPr txBox="1"/>
                  <p:nvPr/>
                </p:nvSpPr>
                <p:spPr>
                  <a:xfrm>
                    <a:off x="4480096" y="2022124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4</a:t>
                    </a:r>
                  </a:p>
                </p:txBody>
              </p:sp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E5BA7AAE-B117-72E8-40CB-9CC1F40E7AC6}"/>
                      </a:ext>
                    </a:extLst>
                  </p:cNvPr>
                  <p:cNvSpPr txBox="1"/>
                  <p:nvPr/>
                </p:nvSpPr>
                <p:spPr>
                  <a:xfrm>
                    <a:off x="4343623" y="2022123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14EB80FC-B1C0-ED24-C294-B720A5A675AE}"/>
                      </a:ext>
                    </a:extLst>
                  </p:cNvPr>
                  <p:cNvSpPr txBox="1"/>
                  <p:nvPr/>
                </p:nvSpPr>
                <p:spPr>
                  <a:xfrm>
                    <a:off x="4204091" y="2022123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2</a:t>
                    </a:r>
                  </a:p>
                </p:txBody>
              </p:sp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A4EAF283-3C98-1A5E-FB7D-6F967C3F94C8}"/>
                      </a:ext>
                    </a:extLst>
                  </p:cNvPr>
                  <p:cNvSpPr txBox="1"/>
                  <p:nvPr/>
                </p:nvSpPr>
                <p:spPr>
                  <a:xfrm>
                    <a:off x="4062621" y="2022123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1</a:t>
                    </a:r>
                  </a:p>
                </p:txBody>
              </p:sp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7FED5819-CCFD-C5CE-F1DD-8203F0D44562}"/>
                      </a:ext>
                    </a:extLst>
                  </p:cNvPr>
                  <p:cNvSpPr txBox="1"/>
                  <p:nvPr/>
                </p:nvSpPr>
                <p:spPr>
                  <a:xfrm>
                    <a:off x="5725959" y="2020147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13</a:t>
                    </a:r>
                  </a:p>
                </p:txBody>
              </p:sp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55B29915-497D-1821-4CD9-A8575315284F}"/>
                      </a:ext>
                    </a:extLst>
                  </p:cNvPr>
                  <p:cNvSpPr txBox="1"/>
                  <p:nvPr/>
                </p:nvSpPr>
                <p:spPr>
                  <a:xfrm>
                    <a:off x="5588396" y="2020146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12</a:t>
                    </a:r>
                  </a:p>
                </p:txBody>
              </p:sp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19A9E130-47E0-1618-D010-369994BADC47}"/>
                      </a:ext>
                    </a:extLst>
                  </p:cNvPr>
                  <p:cNvSpPr txBox="1"/>
                  <p:nvPr/>
                </p:nvSpPr>
                <p:spPr>
                  <a:xfrm>
                    <a:off x="5448864" y="2020146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11</a:t>
                    </a:r>
                  </a:p>
                </p:txBody>
              </p:sp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96F016F4-4B5F-EF1B-18FE-F28834A62582}"/>
                      </a:ext>
                    </a:extLst>
                  </p:cNvPr>
                  <p:cNvSpPr txBox="1"/>
                  <p:nvPr/>
                </p:nvSpPr>
                <p:spPr>
                  <a:xfrm>
                    <a:off x="5304951" y="2020146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10</a:t>
                    </a:r>
                  </a:p>
                </p:txBody>
              </p:sp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580C586A-3DAC-C756-0441-7E17E2A931C8}"/>
                      </a:ext>
                    </a:extLst>
                  </p:cNvPr>
                  <p:cNvSpPr txBox="1"/>
                  <p:nvPr/>
                </p:nvSpPr>
                <p:spPr>
                  <a:xfrm>
                    <a:off x="5172448" y="2018949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9</a:t>
                    </a:r>
                  </a:p>
                </p:txBody>
              </p:sp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E0D87370-1750-F9F2-B53F-EE15468C7933}"/>
                      </a:ext>
                    </a:extLst>
                  </p:cNvPr>
                  <p:cNvSpPr txBox="1"/>
                  <p:nvPr/>
                </p:nvSpPr>
                <p:spPr>
                  <a:xfrm>
                    <a:off x="6944315" y="2018949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8</a:t>
                    </a:r>
                  </a:p>
                </p:txBody>
              </p:sp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F625558B-E040-3E2F-B823-D9927D3B16B8}"/>
                      </a:ext>
                    </a:extLst>
                  </p:cNvPr>
                  <p:cNvSpPr txBox="1"/>
                  <p:nvPr/>
                </p:nvSpPr>
                <p:spPr>
                  <a:xfrm>
                    <a:off x="6800078" y="2018948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7</a:t>
                    </a:r>
                  </a:p>
                </p:txBody>
              </p:sp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4BD4CB20-F256-4655-E244-A8F603997E09}"/>
                      </a:ext>
                    </a:extLst>
                  </p:cNvPr>
                  <p:cNvSpPr txBox="1"/>
                  <p:nvPr/>
                </p:nvSpPr>
                <p:spPr>
                  <a:xfrm>
                    <a:off x="6657371" y="2018948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6</a:t>
                    </a:r>
                  </a:p>
                </p:txBody>
              </p:sp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9A3E9AC1-1B15-6A2D-B282-62A048596F6A}"/>
                      </a:ext>
                    </a:extLst>
                  </p:cNvPr>
                  <p:cNvSpPr txBox="1"/>
                  <p:nvPr/>
                </p:nvSpPr>
                <p:spPr>
                  <a:xfrm>
                    <a:off x="6526158" y="2018948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5</a:t>
                    </a:r>
                  </a:p>
                </p:txBody>
              </p:sp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1D42CC6C-5F28-A23E-B8FD-FF1B0934F3DC}"/>
                      </a:ext>
                    </a:extLst>
                  </p:cNvPr>
                  <p:cNvSpPr txBox="1"/>
                  <p:nvPr/>
                </p:nvSpPr>
                <p:spPr>
                  <a:xfrm>
                    <a:off x="6384130" y="2020926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4</a:t>
                    </a:r>
                  </a:p>
                </p:txBody>
              </p:sp>
              <p:sp>
                <p:nvSpPr>
                  <p:cNvPr id="46" name="TextBox 45">
                    <a:extLst>
                      <a:ext uri="{FF2B5EF4-FFF2-40B4-BE49-F238E27FC236}">
                        <a16:creationId xmlns:a16="http://schemas.microsoft.com/office/drawing/2014/main" id="{7378FE28-BD21-235E-8CDC-D074F65B3BA4}"/>
                      </a:ext>
                    </a:extLst>
                  </p:cNvPr>
                  <p:cNvSpPr txBox="1"/>
                  <p:nvPr/>
                </p:nvSpPr>
                <p:spPr>
                  <a:xfrm>
                    <a:off x="6247657" y="2020925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934ADC73-A443-47F8-3B1C-2DA7479C9243}"/>
                      </a:ext>
                    </a:extLst>
                  </p:cNvPr>
                  <p:cNvSpPr txBox="1"/>
                  <p:nvPr/>
                </p:nvSpPr>
                <p:spPr>
                  <a:xfrm>
                    <a:off x="6104950" y="2020925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2</a:t>
                    </a:r>
                  </a:p>
                </p:txBody>
              </p:sp>
              <p:sp>
                <p:nvSpPr>
                  <p:cNvPr id="48" name="TextBox 47">
                    <a:extLst>
                      <a:ext uri="{FF2B5EF4-FFF2-40B4-BE49-F238E27FC236}">
                        <a16:creationId xmlns:a16="http://schemas.microsoft.com/office/drawing/2014/main" id="{709E0436-56BF-20BD-58F2-117496268381}"/>
                      </a:ext>
                    </a:extLst>
                  </p:cNvPr>
                  <p:cNvSpPr txBox="1"/>
                  <p:nvPr/>
                </p:nvSpPr>
                <p:spPr>
                  <a:xfrm>
                    <a:off x="5966655" y="2020925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1</a:t>
                    </a:r>
                  </a:p>
                </p:txBody>
              </p:sp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68A4C751-FE34-8F11-1407-D8CE2BBB193E}"/>
                      </a:ext>
                    </a:extLst>
                  </p:cNvPr>
                  <p:cNvSpPr txBox="1"/>
                  <p:nvPr/>
                </p:nvSpPr>
                <p:spPr>
                  <a:xfrm>
                    <a:off x="7079981" y="2017751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9</a:t>
                    </a:r>
                  </a:p>
                </p:txBody>
              </p:sp>
              <p:sp>
                <p:nvSpPr>
                  <p:cNvPr id="50" name="TextBox 49">
                    <a:extLst>
                      <a:ext uri="{FF2B5EF4-FFF2-40B4-BE49-F238E27FC236}">
                        <a16:creationId xmlns:a16="http://schemas.microsoft.com/office/drawing/2014/main" id="{72F311C7-8A87-F0FD-F55A-114A7A0BB6DA}"/>
                      </a:ext>
                    </a:extLst>
                  </p:cNvPr>
                  <p:cNvSpPr txBox="1"/>
                  <p:nvPr/>
                </p:nvSpPr>
                <p:spPr>
                  <a:xfrm>
                    <a:off x="8293697" y="2018242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8</a:t>
                    </a:r>
                  </a:p>
                </p:txBody>
              </p:sp>
              <p:sp>
                <p:nvSpPr>
                  <p:cNvPr id="51" name="TextBox 50">
                    <a:extLst>
                      <a:ext uri="{FF2B5EF4-FFF2-40B4-BE49-F238E27FC236}">
                        <a16:creationId xmlns:a16="http://schemas.microsoft.com/office/drawing/2014/main" id="{6C6A84A2-CD5A-9D20-AF82-C5F217645260}"/>
                      </a:ext>
                    </a:extLst>
                  </p:cNvPr>
                  <p:cNvSpPr txBox="1"/>
                  <p:nvPr/>
                </p:nvSpPr>
                <p:spPr>
                  <a:xfrm>
                    <a:off x="8156134" y="2018241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7</a:t>
                    </a:r>
                  </a:p>
                </p:txBody>
              </p:sp>
              <p:sp>
                <p:nvSpPr>
                  <p:cNvPr id="52" name="TextBox 51">
                    <a:extLst>
                      <a:ext uri="{FF2B5EF4-FFF2-40B4-BE49-F238E27FC236}">
                        <a16:creationId xmlns:a16="http://schemas.microsoft.com/office/drawing/2014/main" id="{DB26DDAD-F875-0BDB-B648-509C43586AD6}"/>
                      </a:ext>
                    </a:extLst>
                  </p:cNvPr>
                  <p:cNvSpPr txBox="1"/>
                  <p:nvPr/>
                </p:nvSpPr>
                <p:spPr>
                  <a:xfrm>
                    <a:off x="8017872" y="2018241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6</a:t>
                    </a:r>
                  </a:p>
                </p:txBody>
              </p:sp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D8EA3833-C100-3D01-8644-CA984BE42D9C}"/>
                      </a:ext>
                    </a:extLst>
                  </p:cNvPr>
                  <p:cNvSpPr txBox="1"/>
                  <p:nvPr/>
                </p:nvSpPr>
                <p:spPr>
                  <a:xfrm>
                    <a:off x="7877769" y="2018241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5</a:t>
                    </a:r>
                  </a:p>
                </p:txBody>
              </p:sp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B6E379C3-4316-0C98-AB2C-30E41A17943A}"/>
                      </a:ext>
                    </a:extLst>
                  </p:cNvPr>
                  <p:cNvSpPr txBox="1"/>
                  <p:nvPr/>
                </p:nvSpPr>
                <p:spPr>
                  <a:xfrm>
                    <a:off x="7741456" y="2020219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4</a:t>
                    </a:r>
                  </a:p>
                </p:txBody>
              </p:sp>
              <p:sp>
                <p:nvSpPr>
                  <p:cNvPr id="55" name="TextBox 54">
                    <a:extLst>
                      <a:ext uri="{FF2B5EF4-FFF2-40B4-BE49-F238E27FC236}">
                        <a16:creationId xmlns:a16="http://schemas.microsoft.com/office/drawing/2014/main" id="{B7230EFB-CE9F-3624-DBC9-D37C7350F6A1}"/>
                      </a:ext>
                    </a:extLst>
                  </p:cNvPr>
                  <p:cNvSpPr txBox="1"/>
                  <p:nvPr/>
                </p:nvSpPr>
                <p:spPr>
                  <a:xfrm>
                    <a:off x="7604983" y="2020218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044D0AA5-B152-321B-6930-3D7D81CD7D0F}"/>
                      </a:ext>
                    </a:extLst>
                  </p:cNvPr>
                  <p:cNvSpPr txBox="1"/>
                  <p:nvPr/>
                </p:nvSpPr>
                <p:spPr>
                  <a:xfrm>
                    <a:off x="7465451" y="2020218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2</a:t>
                    </a:r>
                  </a:p>
                </p:txBody>
              </p:sp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9B852FC1-495C-49A2-2C58-85BB8C7C3778}"/>
                      </a:ext>
                    </a:extLst>
                  </p:cNvPr>
                  <p:cNvSpPr txBox="1"/>
                  <p:nvPr/>
                </p:nvSpPr>
                <p:spPr>
                  <a:xfrm>
                    <a:off x="7329696" y="2020218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1</a:t>
                    </a:r>
                  </a:p>
                </p:txBody>
              </p:sp>
              <p:sp>
                <p:nvSpPr>
                  <p:cNvPr id="58" name="TextBox 57">
                    <a:extLst>
                      <a:ext uri="{FF2B5EF4-FFF2-40B4-BE49-F238E27FC236}">
                        <a16:creationId xmlns:a16="http://schemas.microsoft.com/office/drawing/2014/main" id="{4A5F0C2D-999A-D9E6-D680-1A418EB3DF55}"/>
                      </a:ext>
                    </a:extLst>
                  </p:cNvPr>
                  <p:cNvSpPr txBox="1"/>
                  <p:nvPr/>
                </p:nvSpPr>
                <p:spPr>
                  <a:xfrm>
                    <a:off x="8993034" y="2018242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13</a:t>
                    </a:r>
                  </a:p>
                </p:txBody>
              </p:sp>
              <p:sp>
                <p:nvSpPr>
                  <p:cNvPr id="59" name="TextBox 58">
                    <a:extLst>
                      <a:ext uri="{FF2B5EF4-FFF2-40B4-BE49-F238E27FC236}">
                        <a16:creationId xmlns:a16="http://schemas.microsoft.com/office/drawing/2014/main" id="{71B84259-903F-7E75-1433-68EA41E48454}"/>
                      </a:ext>
                    </a:extLst>
                  </p:cNvPr>
                  <p:cNvSpPr txBox="1"/>
                  <p:nvPr/>
                </p:nvSpPr>
                <p:spPr>
                  <a:xfrm>
                    <a:off x="8855471" y="2018241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12</a:t>
                    </a:r>
                  </a:p>
                </p:txBody>
              </p:sp>
              <p:sp>
                <p:nvSpPr>
                  <p:cNvPr id="60" name="TextBox 59">
                    <a:extLst>
                      <a:ext uri="{FF2B5EF4-FFF2-40B4-BE49-F238E27FC236}">
                        <a16:creationId xmlns:a16="http://schemas.microsoft.com/office/drawing/2014/main" id="{6A65BF96-0E91-F319-2E72-452F7983E5AC}"/>
                      </a:ext>
                    </a:extLst>
                  </p:cNvPr>
                  <p:cNvSpPr txBox="1"/>
                  <p:nvPr/>
                </p:nvSpPr>
                <p:spPr>
                  <a:xfrm>
                    <a:off x="8710859" y="2018241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11</a:t>
                    </a:r>
                  </a:p>
                </p:txBody>
              </p:sp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0AD15209-98F0-2D6E-384B-2CCC6B245794}"/>
                      </a:ext>
                    </a:extLst>
                  </p:cNvPr>
                  <p:cNvSpPr txBox="1"/>
                  <p:nvPr/>
                </p:nvSpPr>
                <p:spPr>
                  <a:xfrm>
                    <a:off x="8572026" y="2018241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10</a:t>
                    </a:r>
                  </a:p>
                </p:txBody>
              </p:sp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CCFE7781-2696-36D8-86F2-EF47A926E2D1}"/>
                      </a:ext>
                    </a:extLst>
                  </p:cNvPr>
                  <p:cNvSpPr txBox="1"/>
                  <p:nvPr/>
                </p:nvSpPr>
                <p:spPr>
                  <a:xfrm>
                    <a:off x="8429363" y="2017044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9</a:t>
                    </a:r>
                  </a:p>
                </p:txBody>
              </p:sp>
              <p:sp>
                <p:nvSpPr>
                  <p:cNvPr id="63" name="TextBox 62">
                    <a:extLst>
                      <a:ext uri="{FF2B5EF4-FFF2-40B4-BE49-F238E27FC236}">
                        <a16:creationId xmlns:a16="http://schemas.microsoft.com/office/drawing/2014/main" id="{F9C2DC2B-A3C9-6D87-0173-0F88DC33CAE3}"/>
                      </a:ext>
                    </a:extLst>
                  </p:cNvPr>
                  <p:cNvSpPr txBox="1"/>
                  <p:nvPr/>
                </p:nvSpPr>
                <p:spPr>
                  <a:xfrm>
                    <a:off x="10099637" y="2018242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21</a:t>
                    </a:r>
                  </a:p>
                </p:txBody>
              </p:sp>
              <p:sp>
                <p:nvSpPr>
                  <p:cNvPr id="64" name="TextBox 63">
                    <a:extLst>
                      <a:ext uri="{FF2B5EF4-FFF2-40B4-BE49-F238E27FC236}">
                        <a16:creationId xmlns:a16="http://schemas.microsoft.com/office/drawing/2014/main" id="{7EE9DEA9-688B-DD34-DF9B-5703EA33A497}"/>
                      </a:ext>
                    </a:extLst>
                  </p:cNvPr>
                  <p:cNvSpPr txBox="1"/>
                  <p:nvPr/>
                </p:nvSpPr>
                <p:spPr>
                  <a:xfrm>
                    <a:off x="9962074" y="2018241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20</a:t>
                    </a:r>
                  </a:p>
                </p:txBody>
              </p:sp>
              <p:sp>
                <p:nvSpPr>
                  <p:cNvPr id="65" name="TextBox 64">
                    <a:extLst>
                      <a:ext uri="{FF2B5EF4-FFF2-40B4-BE49-F238E27FC236}">
                        <a16:creationId xmlns:a16="http://schemas.microsoft.com/office/drawing/2014/main" id="{462DA2CA-1327-3F89-10D0-CCECB46EC9E6}"/>
                      </a:ext>
                    </a:extLst>
                  </p:cNvPr>
                  <p:cNvSpPr txBox="1"/>
                  <p:nvPr/>
                </p:nvSpPr>
                <p:spPr>
                  <a:xfrm>
                    <a:off x="9822542" y="2018241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19</a:t>
                    </a:r>
                  </a:p>
                </p:txBody>
              </p:sp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5F1C2240-AE58-904E-BB71-F4B87678C0B1}"/>
                      </a:ext>
                    </a:extLst>
                  </p:cNvPr>
                  <p:cNvSpPr txBox="1"/>
                  <p:nvPr/>
                </p:nvSpPr>
                <p:spPr>
                  <a:xfrm>
                    <a:off x="9684979" y="2018241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18</a:t>
                    </a:r>
                  </a:p>
                </p:txBody>
              </p:sp>
              <p:sp>
                <p:nvSpPr>
                  <p:cNvPr id="67" name="TextBox 66">
                    <a:extLst>
                      <a:ext uri="{FF2B5EF4-FFF2-40B4-BE49-F238E27FC236}">
                        <a16:creationId xmlns:a16="http://schemas.microsoft.com/office/drawing/2014/main" id="{66389A6A-7616-30B1-4619-5D4433A66C9B}"/>
                      </a:ext>
                    </a:extLst>
                  </p:cNvPr>
                  <p:cNvSpPr txBox="1"/>
                  <p:nvPr/>
                </p:nvSpPr>
                <p:spPr>
                  <a:xfrm>
                    <a:off x="9542951" y="2020219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17</a:t>
                    </a:r>
                  </a:p>
                </p:txBody>
              </p:sp>
              <p:sp>
                <p:nvSpPr>
                  <p:cNvPr id="68" name="TextBox 67">
                    <a:extLst>
                      <a:ext uri="{FF2B5EF4-FFF2-40B4-BE49-F238E27FC236}">
                        <a16:creationId xmlns:a16="http://schemas.microsoft.com/office/drawing/2014/main" id="{2D7E2532-D48E-FC7D-7C21-154BCBBCC640}"/>
                      </a:ext>
                    </a:extLst>
                  </p:cNvPr>
                  <p:cNvSpPr txBox="1"/>
                  <p:nvPr/>
                </p:nvSpPr>
                <p:spPr>
                  <a:xfrm>
                    <a:off x="9406478" y="2020218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16</a:t>
                    </a:r>
                  </a:p>
                </p:txBody>
              </p:sp>
              <p:sp>
                <p:nvSpPr>
                  <p:cNvPr id="69" name="TextBox 68">
                    <a:extLst>
                      <a:ext uri="{FF2B5EF4-FFF2-40B4-BE49-F238E27FC236}">
                        <a16:creationId xmlns:a16="http://schemas.microsoft.com/office/drawing/2014/main" id="{B75149D2-8A3B-19EE-26DC-C231772BCA1C}"/>
                      </a:ext>
                    </a:extLst>
                  </p:cNvPr>
                  <p:cNvSpPr txBox="1"/>
                  <p:nvPr/>
                </p:nvSpPr>
                <p:spPr>
                  <a:xfrm>
                    <a:off x="9266946" y="2020218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15</a:t>
                    </a:r>
                  </a:p>
                </p:txBody>
              </p:sp>
              <p:sp>
                <p:nvSpPr>
                  <p:cNvPr id="70" name="TextBox 69">
                    <a:extLst>
                      <a:ext uri="{FF2B5EF4-FFF2-40B4-BE49-F238E27FC236}">
                        <a16:creationId xmlns:a16="http://schemas.microsoft.com/office/drawing/2014/main" id="{61021E50-C17E-D5CD-1282-C67E65B29084}"/>
                      </a:ext>
                    </a:extLst>
                  </p:cNvPr>
                  <p:cNvSpPr txBox="1"/>
                  <p:nvPr/>
                </p:nvSpPr>
                <p:spPr>
                  <a:xfrm>
                    <a:off x="9130556" y="2020218"/>
                    <a:ext cx="142505" cy="1384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900" b="1" dirty="0">
                        <a:solidFill>
                          <a:srgbClr val="666666"/>
                        </a:solidFill>
                      </a:rPr>
                      <a:t>14</a:t>
                    </a:r>
                  </a:p>
                </p:txBody>
              </p:sp>
              <p:sp>
                <p:nvSpPr>
                  <p:cNvPr id="71" name="TextBox 70">
                    <a:extLst>
                      <a:ext uri="{FF2B5EF4-FFF2-40B4-BE49-F238E27FC236}">
                        <a16:creationId xmlns:a16="http://schemas.microsoft.com/office/drawing/2014/main" id="{099BE60C-EB1D-E989-F97E-3929CEB55083}"/>
                      </a:ext>
                    </a:extLst>
                  </p:cNvPr>
                  <p:cNvSpPr txBox="1"/>
                  <p:nvPr/>
                </p:nvSpPr>
                <p:spPr>
                  <a:xfrm>
                    <a:off x="6345034" y="2309029"/>
                    <a:ext cx="504000" cy="216000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bg1">
                        <a:lumMod val="75000"/>
                      </a:schemeClr>
                    </a:solidFill>
                  </a:ln>
                </p:spPr>
                <p:txBody>
                  <a:bodyPr wrap="square" lIns="0" tIns="0" rIns="0" bIns="0" rtlCol="0" anchor="ctr" anchorCtr="0">
                    <a:spAutoFit/>
                  </a:bodyPr>
                  <a:lstStyle/>
                  <a:p>
                    <a:pPr algn="ctr"/>
                    <a:r>
                      <a:rPr lang="en-GB" sz="1400" b="1">
                        <a:solidFill>
                          <a:srgbClr val="666666"/>
                        </a:solidFill>
                      </a:rPr>
                      <a:t>MBL</a:t>
                    </a:r>
                    <a:endParaRPr lang="en-GB" sz="1400" b="1" dirty="0">
                      <a:solidFill>
                        <a:srgbClr val="666666"/>
                      </a:solidFill>
                    </a:endParaRPr>
                  </a:p>
                </p:txBody>
              </p:sp>
              <p:sp>
                <p:nvSpPr>
                  <p:cNvPr id="72" name="TextBox 71">
                    <a:extLst>
                      <a:ext uri="{FF2B5EF4-FFF2-40B4-BE49-F238E27FC236}">
                        <a16:creationId xmlns:a16="http://schemas.microsoft.com/office/drawing/2014/main" id="{0DBC888F-5DA8-7370-7D49-7CB3A9E6FFFF}"/>
                      </a:ext>
                    </a:extLst>
                  </p:cNvPr>
                  <p:cNvSpPr txBox="1"/>
                  <p:nvPr/>
                </p:nvSpPr>
                <p:spPr>
                  <a:xfrm>
                    <a:off x="4709933" y="2304572"/>
                    <a:ext cx="504000" cy="216000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bg1">
                        <a:lumMod val="75000"/>
                      </a:schemeClr>
                    </a:solidFill>
                  </a:ln>
                </p:spPr>
                <p:txBody>
                  <a:bodyPr wrap="square" lIns="0" tIns="0" rIns="0" bIns="0" rtlCol="0" anchor="ctr" anchorCtr="0">
                    <a:spAutoFit/>
                  </a:bodyPr>
                  <a:lstStyle/>
                  <a:p>
                    <a:pPr algn="ctr"/>
                    <a:r>
                      <a:rPr lang="en-GB" sz="1400" b="1" dirty="0">
                        <a:solidFill>
                          <a:srgbClr val="666666"/>
                        </a:solidFill>
                      </a:rPr>
                      <a:t>SPK</a:t>
                    </a:r>
                  </a:p>
                </p:txBody>
              </p:sp>
              <p:sp>
                <p:nvSpPr>
                  <p:cNvPr id="73" name="TextBox 72">
                    <a:extLst>
                      <a:ext uri="{FF2B5EF4-FFF2-40B4-BE49-F238E27FC236}">
                        <a16:creationId xmlns:a16="http://schemas.microsoft.com/office/drawing/2014/main" id="{CE7EAFE9-5F37-8A33-05FD-F5F675361EC9}"/>
                      </a:ext>
                    </a:extLst>
                  </p:cNvPr>
                  <p:cNvSpPr txBox="1"/>
                  <p:nvPr/>
                </p:nvSpPr>
                <p:spPr>
                  <a:xfrm>
                    <a:off x="3438907" y="2309288"/>
                    <a:ext cx="453300" cy="216000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bg1">
                        <a:lumMod val="75000"/>
                      </a:schemeClr>
                    </a:solidFill>
                  </a:ln>
                </p:spPr>
                <p:txBody>
                  <a:bodyPr wrap="square" lIns="0" tIns="0" rIns="0" bIns="0" rtlCol="0" anchor="ctr" anchorCtr="0">
                    <a:spAutoFit/>
                  </a:bodyPr>
                  <a:lstStyle/>
                  <a:p>
                    <a:pPr algn="ctr"/>
                    <a:r>
                      <a:rPr lang="en-GB" sz="1400" b="1" dirty="0">
                        <a:solidFill>
                          <a:srgbClr val="666666"/>
                        </a:solidFill>
                      </a:rPr>
                      <a:t>DTL</a:t>
                    </a:r>
                  </a:p>
                </p:txBody>
              </p:sp>
              <p:sp>
                <p:nvSpPr>
                  <p:cNvPr id="74" name="TextBox 73">
                    <a:extLst>
                      <a:ext uri="{FF2B5EF4-FFF2-40B4-BE49-F238E27FC236}">
                        <a16:creationId xmlns:a16="http://schemas.microsoft.com/office/drawing/2014/main" id="{EDEB15C0-4478-866D-3A8C-DA73BFBF6C02}"/>
                      </a:ext>
                    </a:extLst>
                  </p:cNvPr>
                  <p:cNvSpPr txBox="1"/>
                  <p:nvPr/>
                </p:nvSpPr>
                <p:spPr>
                  <a:xfrm>
                    <a:off x="8589437" y="2309288"/>
                    <a:ext cx="504000" cy="216000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bg1">
                        <a:lumMod val="75000"/>
                      </a:schemeClr>
                    </a:solidFill>
                  </a:ln>
                </p:spPr>
                <p:txBody>
                  <a:bodyPr wrap="square" lIns="0" tIns="0" rIns="0" bIns="0" rtlCol="0" anchor="ctr" anchorCtr="0">
                    <a:spAutoFit/>
                  </a:bodyPr>
                  <a:lstStyle/>
                  <a:p>
                    <a:pPr algn="ctr"/>
                    <a:r>
                      <a:rPr lang="en-GB" sz="1400" b="1" dirty="0">
                        <a:solidFill>
                          <a:srgbClr val="666666"/>
                        </a:solidFill>
                      </a:rPr>
                      <a:t>HBL</a:t>
                    </a:r>
                  </a:p>
                </p:txBody>
              </p:sp>
              <p:sp>
                <p:nvSpPr>
                  <p:cNvPr id="75" name="Rounded Rectangle 74">
                    <a:extLst>
                      <a:ext uri="{FF2B5EF4-FFF2-40B4-BE49-F238E27FC236}">
                        <a16:creationId xmlns:a16="http://schemas.microsoft.com/office/drawing/2014/main" id="{DB7E9BF0-AD8F-80AF-ACD9-44ABC89F86F7}"/>
                      </a:ext>
                    </a:extLst>
                  </p:cNvPr>
                  <p:cNvSpPr/>
                  <p:nvPr/>
                </p:nvSpPr>
                <p:spPr>
                  <a:xfrm>
                    <a:off x="11593505" y="2233369"/>
                    <a:ext cx="546285" cy="3600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38100"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6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Segoe U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6" name="Rounded Rectangle 75">
                    <a:extLst>
                      <a:ext uri="{FF2B5EF4-FFF2-40B4-BE49-F238E27FC236}">
                        <a16:creationId xmlns:a16="http://schemas.microsoft.com/office/drawing/2014/main" id="{FDE0A366-3523-20F0-A42E-1A06AC6E7A6C}"/>
                      </a:ext>
                    </a:extLst>
                  </p:cNvPr>
                  <p:cNvSpPr/>
                  <p:nvPr/>
                </p:nvSpPr>
                <p:spPr>
                  <a:xfrm>
                    <a:off x="11593505" y="1810263"/>
                    <a:ext cx="546285" cy="3570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38100"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6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Segoe UI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77" name="Straight Arrow Connector 76">
                    <a:extLst>
                      <a:ext uri="{FF2B5EF4-FFF2-40B4-BE49-F238E27FC236}">
                        <a16:creationId xmlns:a16="http://schemas.microsoft.com/office/drawing/2014/main" id="{4DA332F6-04E1-D10E-04EE-18E8E7C0792B}"/>
                      </a:ext>
                    </a:extLst>
                  </p:cNvPr>
                  <p:cNvCxnSpPr>
                    <a:cxnSpLocks/>
                    <a:endCxn id="75" idx="1"/>
                  </p:cNvCxnSpPr>
                  <p:nvPr/>
                </p:nvCxnSpPr>
                <p:spPr>
                  <a:xfrm>
                    <a:off x="10917349" y="2410348"/>
                    <a:ext cx="676156" cy="3021"/>
                  </a:xfrm>
                  <a:prstGeom prst="straightConnector1">
                    <a:avLst/>
                  </a:prstGeom>
                  <a:ln w="31750">
                    <a:solidFill>
                      <a:schemeClr val="tx1">
                        <a:lumMod val="50000"/>
                        <a:lumOff val="50000"/>
                      </a:schemeClr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8" name="TextBox 77">
                    <a:extLst>
                      <a:ext uri="{FF2B5EF4-FFF2-40B4-BE49-F238E27FC236}">
                        <a16:creationId xmlns:a16="http://schemas.microsoft.com/office/drawing/2014/main" id="{8964F4D7-2DA9-E7AD-9440-9FDE8C2974C2}"/>
                      </a:ext>
                    </a:extLst>
                  </p:cNvPr>
                  <p:cNvSpPr txBox="1"/>
                  <p:nvPr/>
                </p:nvSpPr>
                <p:spPr>
                  <a:xfrm>
                    <a:off x="11503495" y="2271540"/>
                    <a:ext cx="747597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200" b="1" dirty="0">
                        <a:solidFill>
                          <a:schemeClr val="bg2"/>
                        </a:solidFill>
                      </a:rPr>
                      <a:t>Dump</a:t>
                    </a:r>
                  </a:p>
                </p:txBody>
              </p:sp>
              <p:sp>
                <p:nvSpPr>
                  <p:cNvPr id="79" name="TextBox 78">
                    <a:extLst>
                      <a:ext uri="{FF2B5EF4-FFF2-40B4-BE49-F238E27FC236}">
                        <a16:creationId xmlns:a16="http://schemas.microsoft.com/office/drawing/2014/main" id="{6C493A55-17E3-F0E1-EDF5-55F4E53263D4}"/>
                      </a:ext>
                    </a:extLst>
                  </p:cNvPr>
                  <p:cNvSpPr txBox="1"/>
                  <p:nvPr/>
                </p:nvSpPr>
                <p:spPr>
                  <a:xfrm>
                    <a:off x="11451501" y="1845945"/>
                    <a:ext cx="849299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200" b="1" dirty="0">
                        <a:solidFill>
                          <a:schemeClr val="bg2"/>
                        </a:solidFill>
                      </a:rPr>
                      <a:t>Target</a:t>
                    </a:r>
                  </a:p>
                </p:txBody>
              </p:sp>
              <p:cxnSp>
                <p:nvCxnSpPr>
                  <p:cNvPr id="80" name="Straight Connector 79">
                    <a:extLst>
                      <a:ext uri="{FF2B5EF4-FFF2-40B4-BE49-F238E27FC236}">
                        <a16:creationId xmlns:a16="http://schemas.microsoft.com/office/drawing/2014/main" id="{587C7800-982B-6055-A3DA-38E9533418B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077889" y="1984574"/>
                    <a:ext cx="168767" cy="421676"/>
                  </a:xfrm>
                  <a:prstGeom prst="line">
                    <a:avLst/>
                  </a:prstGeom>
                  <a:ln w="31750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Arrow Connector 80">
                    <a:extLst>
                      <a:ext uri="{FF2B5EF4-FFF2-40B4-BE49-F238E27FC236}">
                        <a16:creationId xmlns:a16="http://schemas.microsoft.com/office/drawing/2014/main" id="{A71A3C36-8DA6-6535-D730-AD135FEF4294}"/>
                      </a:ext>
                    </a:extLst>
                  </p:cNvPr>
                  <p:cNvCxnSpPr>
                    <a:cxnSpLocks/>
                    <a:endCxn id="76" idx="1"/>
                  </p:cNvCxnSpPr>
                  <p:nvPr/>
                </p:nvCxnSpPr>
                <p:spPr>
                  <a:xfrm>
                    <a:off x="11230830" y="1988775"/>
                    <a:ext cx="362675" cy="1"/>
                  </a:xfrm>
                  <a:prstGeom prst="straightConnector1">
                    <a:avLst/>
                  </a:prstGeom>
                  <a:ln w="31750">
                    <a:solidFill>
                      <a:schemeClr val="tx1">
                        <a:lumMod val="50000"/>
                        <a:lumOff val="50000"/>
                      </a:schemeClr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" name="Straight Arrow Connector 14">
                  <a:extLst>
                    <a:ext uri="{FF2B5EF4-FFF2-40B4-BE49-F238E27FC236}">
                      <a16:creationId xmlns:a16="http://schemas.microsoft.com/office/drawing/2014/main" id="{704B98DD-7E2E-A0A2-2625-1E7EC806EC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015234" y="1851949"/>
                  <a:ext cx="2638" cy="315569"/>
                </a:xfrm>
                <a:prstGeom prst="straightConnector1">
                  <a:avLst/>
                </a:prstGeom>
                <a:ln w="28575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AF18732A-6B19-19BD-DA0D-CBF9E404A9DE}"/>
                    </a:ext>
                  </a:extLst>
                </p:cNvPr>
                <p:cNvSpPr txBox="1"/>
                <p:nvPr/>
              </p:nvSpPr>
              <p:spPr>
                <a:xfrm>
                  <a:off x="7612039" y="1371921"/>
                  <a:ext cx="80399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b="1" dirty="0">
                      <a:solidFill>
                        <a:srgbClr val="666666"/>
                      </a:solidFill>
                    </a:rPr>
                    <a:t>2 MW</a:t>
                  </a:r>
                </a:p>
                <a:p>
                  <a:pPr algn="ctr"/>
                  <a:r>
                    <a:rPr lang="en-GB" sz="1400" b="1" dirty="0">
                      <a:solidFill>
                        <a:srgbClr val="666666"/>
                      </a:solidFill>
                    </a:rPr>
                    <a:t>(</a:t>
                  </a:r>
                  <a:r>
                    <a:rPr lang="en-GB" sz="1400" b="1" dirty="0">
                      <a:solidFill>
                        <a:srgbClr val="0099DC"/>
                      </a:solidFill>
                    </a:rPr>
                    <a:t>2024</a:t>
                  </a:r>
                  <a:r>
                    <a:rPr lang="en-GB" sz="1400" b="1" dirty="0">
                      <a:solidFill>
                        <a:srgbClr val="666666"/>
                      </a:solidFill>
                    </a:rPr>
                    <a:t>)</a:t>
                  </a:r>
                </a:p>
              </p:txBody>
            </p:sp>
            <p:cxnSp>
              <p:nvCxnSpPr>
                <p:cNvPr id="17" name="Straight Arrow Connector 16">
                  <a:extLst>
                    <a:ext uri="{FF2B5EF4-FFF2-40B4-BE49-F238E27FC236}">
                      <a16:creationId xmlns:a16="http://schemas.microsoft.com/office/drawing/2014/main" id="{5AD43B5E-D628-0699-FF12-33509DE422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850541" y="1853878"/>
                  <a:ext cx="2638" cy="315569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F12D8EBD-B5E4-0AA3-E31E-6AE55371D2CF}"/>
                    </a:ext>
                  </a:extLst>
                </p:cNvPr>
                <p:cNvSpPr txBox="1"/>
                <p:nvPr/>
              </p:nvSpPr>
              <p:spPr>
                <a:xfrm>
                  <a:off x="8467666" y="1373850"/>
                  <a:ext cx="80399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b="1" dirty="0">
                      <a:solidFill>
                        <a:srgbClr val="666666"/>
                      </a:solidFill>
                    </a:rPr>
                    <a:t>3 MW</a:t>
                  </a:r>
                </a:p>
                <a:p>
                  <a:pPr algn="ctr"/>
                  <a:r>
                    <a:rPr lang="en-GB" sz="1400" b="1" dirty="0">
                      <a:solidFill>
                        <a:srgbClr val="666666"/>
                      </a:solidFill>
                    </a:rPr>
                    <a:t>(</a:t>
                  </a:r>
                  <a:r>
                    <a:rPr lang="en-GB" sz="1400" b="1" dirty="0">
                      <a:solidFill>
                        <a:srgbClr val="FF0000"/>
                      </a:solidFill>
                    </a:rPr>
                    <a:t>2025</a:t>
                  </a:r>
                  <a:r>
                    <a:rPr lang="en-GB" sz="1400" b="1" dirty="0">
                      <a:solidFill>
                        <a:srgbClr val="666666"/>
                      </a:solidFill>
                    </a:rPr>
                    <a:t>)</a:t>
                  </a:r>
                </a:p>
              </p:txBody>
            </p:sp>
            <p:cxnSp>
              <p:nvCxnSpPr>
                <p:cNvPr id="19" name="Straight Arrow Connector 18">
                  <a:extLst>
                    <a:ext uri="{FF2B5EF4-FFF2-40B4-BE49-F238E27FC236}">
                      <a16:creationId xmlns:a16="http://schemas.microsoft.com/office/drawing/2014/main" id="{6DA6B9C2-8D3D-B9DE-9A47-E4823352F06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300114" y="1857423"/>
                  <a:ext cx="2638" cy="315569"/>
                </a:xfrm>
                <a:prstGeom prst="straightConnector1">
                  <a:avLst/>
                </a:prstGeom>
                <a:ln w="28575">
                  <a:solidFill>
                    <a:schemeClr val="accent5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F8DC4AED-2598-4284-058B-8774788B2683}"/>
                    </a:ext>
                  </a:extLst>
                </p:cNvPr>
                <p:cNvSpPr txBox="1"/>
                <p:nvPr/>
              </p:nvSpPr>
              <p:spPr>
                <a:xfrm>
                  <a:off x="9896919" y="1377395"/>
                  <a:ext cx="80399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b="1" dirty="0">
                      <a:solidFill>
                        <a:srgbClr val="666666"/>
                      </a:solidFill>
                    </a:rPr>
                    <a:t>5 MW</a:t>
                  </a:r>
                </a:p>
                <a:p>
                  <a:pPr algn="ctr"/>
                  <a:r>
                    <a:rPr lang="en-GB" sz="1400" b="1" dirty="0">
                      <a:solidFill>
                        <a:srgbClr val="666666"/>
                      </a:solidFill>
                    </a:rPr>
                    <a:t>(</a:t>
                  </a:r>
                  <a:r>
                    <a:rPr lang="en-GB" sz="1400" b="1" dirty="0">
                      <a:solidFill>
                        <a:schemeClr val="accent5">
                          <a:lumMod val="75000"/>
                        </a:schemeClr>
                      </a:solidFill>
                    </a:rPr>
                    <a:t>2030s</a:t>
                  </a:r>
                  <a:r>
                    <a:rPr lang="en-GB" sz="1400" b="1" dirty="0">
                      <a:solidFill>
                        <a:srgbClr val="666666"/>
                      </a:solidFill>
                    </a:rPr>
                    <a:t>)</a:t>
                  </a:r>
                </a:p>
              </p:txBody>
            </p:sp>
          </p:grpSp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725FA8BB-5D40-34C3-CE26-698EE484460A}"/>
                  </a:ext>
                </a:extLst>
              </p:cNvPr>
              <p:cNvSpPr/>
              <p:nvPr/>
            </p:nvSpPr>
            <p:spPr>
              <a:xfrm>
                <a:off x="7593080" y="2263040"/>
                <a:ext cx="843568" cy="836882"/>
              </a:xfrm>
              <a:prstGeom prst="ellipse">
                <a:avLst/>
              </a:prstGeom>
              <a:solidFill>
                <a:schemeClr val="accent5">
                  <a:alpha val="20418"/>
                </a:schemeClr>
              </a:solidFill>
              <a:ln w="444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 dirty="0"/>
              </a:p>
            </p:txBody>
          </p:sp>
        </p:grp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3C4456B8-1555-07F3-A437-7C30F529FE70}"/>
                </a:ext>
              </a:extLst>
            </p:cNvPr>
            <p:cNvSpPr txBox="1"/>
            <p:nvPr/>
          </p:nvSpPr>
          <p:spPr>
            <a:xfrm>
              <a:off x="7672099" y="3773491"/>
              <a:ext cx="7393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1200" b="1" dirty="0">
                  <a:solidFill>
                    <a:schemeClr val="accent1"/>
                  </a:solidFill>
                </a:rPr>
                <a:t>0.9 GeV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5F6E32EB-BC6E-50A1-4521-D91C970325FC}"/>
                </a:ext>
              </a:extLst>
            </p:cNvPr>
            <p:cNvSpPr txBox="1"/>
            <p:nvPr/>
          </p:nvSpPr>
          <p:spPr>
            <a:xfrm>
              <a:off x="8497491" y="3777110"/>
              <a:ext cx="7393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1200" b="1" dirty="0">
                  <a:solidFill>
                    <a:srgbClr val="FF0000"/>
                  </a:solidFill>
                </a:rPr>
                <a:t>1.3 GeV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01AB4A31-1C41-1554-0DDE-FDCADD9C141F}"/>
                </a:ext>
              </a:extLst>
            </p:cNvPr>
            <p:cNvSpPr txBox="1"/>
            <p:nvPr/>
          </p:nvSpPr>
          <p:spPr>
            <a:xfrm>
              <a:off x="9947202" y="3773491"/>
              <a:ext cx="7393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1200" b="1" dirty="0">
                  <a:solidFill>
                    <a:schemeClr val="accent5">
                      <a:lumMod val="75000"/>
                    </a:schemeClr>
                  </a:solidFill>
                </a:rPr>
                <a:t>2.0 GeV</a:t>
              </a:r>
            </a:p>
          </p:txBody>
        </p:sp>
      </p:grpSp>
      <p:sp>
        <p:nvSpPr>
          <p:cNvPr id="356" name="OTLSHAPE_M_ff3bf70f7f9c48af80353c8081bf0df8_Date">
            <a:extLst>
              <a:ext uri="{FF2B5EF4-FFF2-40B4-BE49-F238E27FC236}">
                <a16:creationId xmlns:a16="http://schemas.microsoft.com/office/drawing/2014/main" id="{05ACA2D3-B335-0EC8-0D27-5BF6E2D9453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10693" y="5194705"/>
            <a:ext cx="6985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kern="0" spc="-12" dirty="0">
                <a:solidFill>
                  <a:srgbClr val="44546A"/>
                </a:solidFill>
                <a:latin typeface="Calibri" panose="020F0502020204030204" pitchFamily="34" charset="0"/>
              </a:rPr>
              <a:t>08</a:t>
            </a:r>
            <a:r>
              <a:rPr kumimoji="0" lang="en-US" sz="1000" b="0" i="0" u="none" strike="noStrike" kern="0" cap="none" spc="-12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</a:rPr>
              <a:t> Oct, 2027</a:t>
            </a:r>
          </a:p>
        </p:txBody>
      </p:sp>
      <p:sp>
        <p:nvSpPr>
          <p:cNvPr id="358" name="OTLSHAPE_M_9a8ed47e8cfa467385929e10923e2d98_Shape">
            <a:extLst>
              <a:ext uri="{FF2B5EF4-FFF2-40B4-BE49-F238E27FC236}">
                <a16:creationId xmlns:a16="http://schemas.microsoft.com/office/drawing/2014/main" id="{0A0ECC71-B949-EE0D-BD5C-F7EA383AFFED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flipV="1">
            <a:off x="10873726" y="5349730"/>
            <a:ext cx="152400" cy="177800"/>
          </a:xfrm>
          <a:prstGeom prst="triangle">
            <a:avLst/>
          </a:prstGeom>
          <a:solidFill>
            <a:srgbClr val="7030A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1" name="TextBox 430">
            <a:extLst>
              <a:ext uri="{FF2B5EF4-FFF2-40B4-BE49-F238E27FC236}">
                <a16:creationId xmlns:a16="http://schemas.microsoft.com/office/drawing/2014/main" id="{9E8B9D83-5050-E6D7-8215-E90A9F631064}"/>
              </a:ext>
            </a:extLst>
          </p:cNvPr>
          <p:cNvSpPr txBox="1"/>
          <p:nvPr/>
        </p:nvSpPr>
        <p:spPr>
          <a:xfrm>
            <a:off x="9853734" y="4552695"/>
            <a:ext cx="12199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1200" b="1" dirty="0">
                <a:latin typeface="Calibri" panose="020F0502020204030204" pitchFamily="34" charset="0"/>
                <a:cs typeface="Calibri" panose="020F0502020204030204" pitchFamily="34" charset="0"/>
              </a:rPr>
              <a:t>SOUP:</a:t>
            </a:r>
            <a:br>
              <a:rPr lang="en-SE" sz="12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SE" sz="1200" b="1" dirty="0">
                <a:latin typeface="Calibri" panose="020F0502020204030204" pitchFamily="34" charset="0"/>
                <a:cs typeface="Calibri" panose="020F0502020204030204" pitchFamily="34" charset="0"/>
              </a:rPr>
              <a:t>Start Of</a:t>
            </a:r>
            <a:br>
              <a:rPr lang="en-SE" sz="12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SE" sz="1200" b="1" dirty="0">
                <a:latin typeface="Calibri" panose="020F0502020204030204" pitchFamily="34" charset="0"/>
                <a:cs typeface="Calibri" panose="020F0502020204030204" pitchFamily="34" charset="0"/>
              </a:rPr>
              <a:t>User Production</a:t>
            </a:r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0ACFA3CD-8A13-E8E0-2B4E-84BCAF254D57}"/>
              </a:ext>
            </a:extLst>
          </p:cNvPr>
          <p:cNvGrpSpPr/>
          <p:nvPr/>
        </p:nvGrpSpPr>
        <p:grpSpPr>
          <a:xfrm>
            <a:off x="390591" y="4946126"/>
            <a:ext cx="11830133" cy="1911874"/>
            <a:chOff x="254000" y="2481157"/>
            <a:chExt cx="11830133" cy="1911874"/>
          </a:xfrm>
        </p:grpSpPr>
        <p:sp>
          <p:nvSpPr>
            <p:cNvPr id="433" name="OTLSHAPE_TB_00000000000000000000000000000000_LeftEndCaps">
              <a:extLst>
                <a:ext uri="{FF2B5EF4-FFF2-40B4-BE49-F238E27FC236}">
                  <a16:creationId xmlns:a16="http://schemas.microsoft.com/office/drawing/2014/main" id="{C55ADA34-D55C-B77D-E1CA-ABA317E0D9D1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254000" y="3098969"/>
              <a:ext cx="449610" cy="279061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-44" normalizeH="0" baseline="0" noProof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2018</a:t>
              </a:r>
            </a:p>
          </p:txBody>
        </p:sp>
        <p:sp>
          <p:nvSpPr>
            <p:cNvPr id="434" name="OTLSHAPE_TB_00000000000000000000000000000000_RightEndCaps">
              <a:extLst>
                <a:ext uri="{FF2B5EF4-FFF2-40B4-BE49-F238E27FC236}">
                  <a16:creationId xmlns:a16="http://schemas.microsoft.com/office/drawing/2014/main" id="{4FB898CF-82DC-E5A4-215A-4AE45F5A2A3A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11474534" y="3098969"/>
              <a:ext cx="449610" cy="279061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-44" normalizeH="0" baseline="0" noProof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2027</a:t>
              </a:r>
              <a:endParaRPr kumimoji="0" lang="en-GB" sz="1800" b="1" i="0" u="none" strike="noStrike" kern="0" cap="none" spc="-44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cxnSp>
          <p:nvCxnSpPr>
            <p:cNvPr id="435" name="OTLSHAPE_M_c6f9b8492f124b57b303594d7957bb61_Connector1">
              <a:extLst>
                <a:ext uri="{FF2B5EF4-FFF2-40B4-BE49-F238E27FC236}">
                  <a16:creationId xmlns:a16="http://schemas.microsoft.com/office/drawing/2014/main" id="{48A75890-A9E2-B830-EFC8-0D8CE1D8DA75}"/>
                </a:ext>
              </a:extLst>
            </p:cNvPr>
            <p:cNvCxnSpPr/>
            <p:nvPr>
              <p:custDataLst>
                <p:tags r:id="rId5"/>
              </p:custDataLst>
            </p:nvPr>
          </p:nvCxnSpPr>
          <p:spPr>
            <a:xfrm>
              <a:off x="5502673" y="3454400"/>
              <a:ext cx="0" cy="554143"/>
            </a:xfrm>
            <a:prstGeom prst="line">
              <a:avLst/>
            </a:prstGeom>
            <a:noFill/>
            <a:ln w="9525" cap="flat" cmpd="sng" algn="ctr">
              <a:solidFill>
                <a:srgbClr val="1F497E">
                  <a:alpha val="49804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36" name="OTLSHAPE_M_551e84b972e2452abb4209f1c3901ae7_Connector1">
              <a:extLst>
                <a:ext uri="{FF2B5EF4-FFF2-40B4-BE49-F238E27FC236}">
                  <a16:creationId xmlns:a16="http://schemas.microsoft.com/office/drawing/2014/main" id="{D3DD494A-F35D-377D-9F1C-3818A0E05B32}"/>
                </a:ext>
              </a:extLst>
            </p:cNvPr>
            <p:cNvCxnSpPr/>
            <p:nvPr>
              <p:custDataLst>
                <p:tags r:id="rId6"/>
              </p:custDataLst>
            </p:nvPr>
          </p:nvCxnSpPr>
          <p:spPr>
            <a:xfrm>
              <a:off x="11188783" y="2599478"/>
              <a:ext cx="0" cy="448522"/>
            </a:xfrm>
            <a:prstGeom prst="line">
              <a:avLst/>
            </a:prstGeom>
            <a:noFill/>
            <a:ln w="9525" cap="flat" cmpd="sng" algn="ctr">
              <a:solidFill>
                <a:srgbClr val="1F497E">
                  <a:alpha val="49804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37" name="OTLSHAPE_M_9a142bd909584839b3aa0c16f12b6abf_Connector1">
              <a:extLst>
                <a:ext uri="{FF2B5EF4-FFF2-40B4-BE49-F238E27FC236}">
                  <a16:creationId xmlns:a16="http://schemas.microsoft.com/office/drawing/2014/main" id="{2F4E4938-64D4-D12B-7185-26F0FC1E193B}"/>
                </a:ext>
              </a:extLst>
            </p:cNvPr>
            <p:cNvCxnSpPr/>
            <p:nvPr>
              <p:custDataLst>
                <p:tags r:id="rId7"/>
              </p:custDataLst>
            </p:nvPr>
          </p:nvCxnSpPr>
          <p:spPr>
            <a:xfrm>
              <a:off x="8408014" y="3454400"/>
              <a:ext cx="0" cy="114300"/>
            </a:xfrm>
            <a:prstGeom prst="line">
              <a:avLst/>
            </a:prstGeom>
            <a:noFill/>
            <a:ln w="9525" cap="flat" cmpd="sng" algn="ctr">
              <a:solidFill>
                <a:srgbClr val="1F497E">
                  <a:alpha val="49804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38" name="OTLSHAPE_M_9a142bd909584839b3aa0c16f12b6abf_Connector2">
              <a:extLst>
                <a:ext uri="{FF2B5EF4-FFF2-40B4-BE49-F238E27FC236}">
                  <a16:creationId xmlns:a16="http://schemas.microsoft.com/office/drawing/2014/main" id="{BA5F2BCE-727D-7E27-FCBD-05E6C815554F}"/>
                </a:ext>
              </a:extLst>
            </p:cNvPr>
            <p:cNvCxnSpPr/>
            <p:nvPr>
              <p:custDataLst>
                <p:tags r:id="rId8"/>
              </p:custDataLst>
            </p:nvPr>
          </p:nvCxnSpPr>
          <p:spPr>
            <a:xfrm>
              <a:off x="8408014" y="3919643"/>
              <a:ext cx="0" cy="88900"/>
            </a:xfrm>
            <a:prstGeom prst="line">
              <a:avLst/>
            </a:prstGeom>
            <a:noFill/>
            <a:ln w="9525" cap="flat" cmpd="sng" algn="ctr">
              <a:solidFill>
                <a:srgbClr val="1F497E">
                  <a:alpha val="49804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439" name="OTLSHAPE_TB_00000000000000000000000000000000_ScaleContainer">
              <a:extLst>
                <a:ext uri="{FF2B5EF4-FFF2-40B4-BE49-F238E27FC236}">
                  <a16:creationId xmlns:a16="http://schemas.microsoft.com/office/drawing/2014/main" id="{4A34F03A-0012-909E-9CF1-7799DFBA3140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844465" y="3048000"/>
              <a:ext cx="10515600" cy="381000"/>
            </a:xfrm>
            <a:prstGeom prst="roundRect">
              <a:avLst>
                <a:gd name="adj" fmla="val 100000"/>
              </a:avLst>
            </a:prstGeom>
            <a:gradFill flip="none" rotWithShape="1">
              <a:gsLst>
                <a:gs pos="0">
                  <a:srgbClr val="44546A"/>
                </a:gs>
                <a:gs pos="100000">
                  <a:srgbClr val="44546A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>
                <a:rot lat="0" lon="0" rev="8700000"/>
              </a:lightRig>
            </a:scene3d>
            <a:sp3d>
              <a:bevelT w="165100" h="1905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0" name="OTLSHAPE_TB_00000000000000000000000000000000_ElapsedTime">
              <a:extLst>
                <a:ext uri="{FF2B5EF4-FFF2-40B4-BE49-F238E27FC236}">
                  <a16:creationId xmlns:a16="http://schemas.microsoft.com/office/drawing/2014/main" id="{B07F2A24-45E8-E4B3-8545-91652DDA0352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844465" y="3048000"/>
              <a:ext cx="7962900" cy="381000"/>
            </a:xfrm>
            <a:prstGeom prst="roundRect">
              <a:avLst>
                <a:gd name="adj" fmla="val 10000000"/>
              </a:avLst>
            </a:prstGeom>
            <a:solidFill>
              <a:srgbClr val="FF000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w="12700" h="139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1" name="OTLSHAPE_TB_00000000000000000000000000000000_TimescaleInterval1">
              <a:extLst>
                <a:ext uri="{FF2B5EF4-FFF2-40B4-BE49-F238E27FC236}">
                  <a16:creationId xmlns:a16="http://schemas.microsoft.com/office/drawing/2014/main" id="{04EF49A0-1051-56C8-66EF-A927FC7E93D7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1060365" y="3145473"/>
              <a:ext cx="314189" cy="18605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-2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2018</a:t>
              </a:r>
            </a:p>
          </p:txBody>
        </p:sp>
        <p:sp>
          <p:nvSpPr>
            <p:cNvPr id="442" name="OTLSHAPE_TB_00000000000000000000000000000000_TimescaleInterval2">
              <a:extLst>
                <a:ext uri="{FF2B5EF4-FFF2-40B4-BE49-F238E27FC236}">
                  <a16:creationId xmlns:a16="http://schemas.microsoft.com/office/drawing/2014/main" id="{86DF9A0F-7DC5-7A63-5297-96EA91A0BCC0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2077095" y="3145473"/>
              <a:ext cx="314189" cy="18605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-2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2019</a:t>
              </a:r>
            </a:p>
          </p:txBody>
        </p:sp>
        <p:sp>
          <p:nvSpPr>
            <p:cNvPr id="443" name="OTLSHAPE_TB_00000000000000000000000000000000_TimescaleInterval3">
              <a:extLst>
                <a:ext uri="{FF2B5EF4-FFF2-40B4-BE49-F238E27FC236}">
                  <a16:creationId xmlns:a16="http://schemas.microsoft.com/office/drawing/2014/main" id="{F176B596-960D-1790-56EE-DD06B695959D}"/>
                </a:ext>
              </a:extLst>
            </p:cNvPr>
            <p:cNvSpPr txBox="1"/>
            <p:nvPr>
              <p:custDataLst>
                <p:tags r:id="rId13"/>
              </p:custDataLst>
            </p:nvPr>
          </p:nvSpPr>
          <p:spPr>
            <a:xfrm>
              <a:off x="3093825" y="3145473"/>
              <a:ext cx="314189" cy="18605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-2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2020</a:t>
              </a:r>
            </a:p>
          </p:txBody>
        </p:sp>
        <p:sp>
          <p:nvSpPr>
            <p:cNvPr id="444" name="OTLSHAPE_TB_00000000000000000000000000000000_TimescaleInterval4">
              <a:extLst>
                <a:ext uri="{FF2B5EF4-FFF2-40B4-BE49-F238E27FC236}">
                  <a16:creationId xmlns:a16="http://schemas.microsoft.com/office/drawing/2014/main" id="{79CE683B-92B4-6AE5-CED5-6FA2AF24F150}"/>
                </a:ext>
              </a:extLst>
            </p:cNvPr>
            <p:cNvSpPr txBox="1"/>
            <p:nvPr>
              <p:custDataLst>
                <p:tags r:id="rId14"/>
              </p:custDataLst>
            </p:nvPr>
          </p:nvSpPr>
          <p:spPr>
            <a:xfrm>
              <a:off x="4113340" y="3145473"/>
              <a:ext cx="314189" cy="18605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-2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2021</a:t>
              </a:r>
            </a:p>
          </p:txBody>
        </p:sp>
        <p:sp>
          <p:nvSpPr>
            <p:cNvPr id="445" name="OTLSHAPE_TB_00000000000000000000000000000000_TimescaleInterval5">
              <a:extLst>
                <a:ext uri="{FF2B5EF4-FFF2-40B4-BE49-F238E27FC236}">
                  <a16:creationId xmlns:a16="http://schemas.microsoft.com/office/drawing/2014/main" id="{D7E9282C-4A12-54EB-6770-484D208EB965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5130070" y="3145473"/>
              <a:ext cx="314189" cy="18605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-2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2022</a:t>
              </a:r>
            </a:p>
          </p:txBody>
        </p:sp>
        <p:sp>
          <p:nvSpPr>
            <p:cNvPr id="446" name="OTLSHAPE_TB_00000000000000000000000000000000_TimescaleInterval6">
              <a:extLst>
                <a:ext uri="{FF2B5EF4-FFF2-40B4-BE49-F238E27FC236}">
                  <a16:creationId xmlns:a16="http://schemas.microsoft.com/office/drawing/2014/main" id="{86B9748B-8394-9FAC-54E1-83CF11EA3C53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6146800" y="3145473"/>
              <a:ext cx="314189" cy="18605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-2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2023</a:t>
              </a:r>
            </a:p>
          </p:txBody>
        </p:sp>
        <p:sp>
          <p:nvSpPr>
            <p:cNvPr id="447" name="OTLSHAPE_TB_00000000000000000000000000000000_TimescaleInterval7">
              <a:extLst>
                <a:ext uri="{FF2B5EF4-FFF2-40B4-BE49-F238E27FC236}">
                  <a16:creationId xmlns:a16="http://schemas.microsoft.com/office/drawing/2014/main" id="{75D4AE7E-0264-EDB6-AA0B-83378EE97448}"/>
                </a:ext>
              </a:extLst>
            </p:cNvPr>
            <p:cNvSpPr txBox="1"/>
            <p:nvPr>
              <p:custDataLst>
                <p:tags r:id="rId17"/>
              </p:custDataLst>
            </p:nvPr>
          </p:nvSpPr>
          <p:spPr>
            <a:xfrm>
              <a:off x="7163530" y="3145473"/>
              <a:ext cx="314189" cy="18605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-2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2024</a:t>
              </a:r>
            </a:p>
          </p:txBody>
        </p:sp>
        <p:sp>
          <p:nvSpPr>
            <p:cNvPr id="448" name="OTLSHAPE_TB_00000000000000000000000000000000_TimescaleInterval8">
              <a:extLst>
                <a:ext uri="{FF2B5EF4-FFF2-40B4-BE49-F238E27FC236}">
                  <a16:creationId xmlns:a16="http://schemas.microsoft.com/office/drawing/2014/main" id="{14E96903-E7B2-23FF-3583-458A66666AFD}"/>
                </a:ext>
              </a:extLst>
            </p:cNvPr>
            <p:cNvSpPr txBox="1"/>
            <p:nvPr>
              <p:custDataLst>
                <p:tags r:id="rId18"/>
              </p:custDataLst>
            </p:nvPr>
          </p:nvSpPr>
          <p:spPr>
            <a:xfrm>
              <a:off x="8183045" y="3145473"/>
              <a:ext cx="314189" cy="18605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-2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2025</a:t>
              </a:r>
            </a:p>
          </p:txBody>
        </p:sp>
        <p:sp>
          <p:nvSpPr>
            <p:cNvPr id="449" name="OTLSHAPE_TB_00000000000000000000000000000000_TimescaleInterval9">
              <a:extLst>
                <a:ext uri="{FF2B5EF4-FFF2-40B4-BE49-F238E27FC236}">
                  <a16:creationId xmlns:a16="http://schemas.microsoft.com/office/drawing/2014/main" id="{FE2490C3-A564-A3C7-95C9-F3978C4A9CE6}"/>
                </a:ext>
              </a:extLst>
            </p:cNvPr>
            <p:cNvSpPr txBox="1"/>
            <p:nvPr>
              <p:custDataLst>
                <p:tags r:id="rId19"/>
              </p:custDataLst>
            </p:nvPr>
          </p:nvSpPr>
          <p:spPr>
            <a:xfrm>
              <a:off x="9199775" y="3145473"/>
              <a:ext cx="314189" cy="18605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-2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2026</a:t>
              </a:r>
            </a:p>
          </p:txBody>
        </p:sp>
        <p:sp>
          <p:nvSpPr>
            <p:cNvPr id="450" name="OTLSHAPE_TB_00000000000000000000000000000000_TimescaleInterval10">
              <a:extLst>
                <a:ext uri="{FF2B5EF4-FFF2-40B4-BE49-F238E27FC236}">
                  <a16:creationId xmlns:a16="http://schemas.microsoft.com/office/drawing/2014/main" id="{BF0471BF-3846-5C40-4C07-EB2E2AE09FBB}"/>
                </a:ext>
              </a:extLst>
            </p:cNvPr>
            <p:cNvSpPr txBox="1"/>
            <p:nvPr>
              <p:custDataLst>
                <p:tags r:id="rId20"/>
              </p:custDataLst>
            </p:nvPr>
          </p:nvSpPr>
          <p:spPr>
            <a:xfrm>
              <a:off x="10216505" y="3145473"/>
              <a:ext cx="314189" cy="18605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-2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2027</a:t>
              </a:r>
            </a:p>
          </p:txBody>
        </p:sp>
        <p:cxnSp>
          <p:nvCxnSpPr>
            <p:cNvPr id="451" name="OTLSHAPE_TB_00000000000000000000000000000000_Separator1">
              <a:extLst>
                <a:ext uri="{FF2B5EF4-FFF2-40B4-BE49-F238E27FC236}">
                  <a16:creationId xmlns:a16="http://schemas.microsoft.com/office/drawing/2014/main" id="{42A4F458-407D-E66E-1ED6-299230E4D268}"/>
                </a:ext>
              </a:extLst>
            </p:cNvPr>
            <p:cNvCxnSpPr/>
            <p:nvPr>
              <p:custDataLst>
                <p:tags r:id="rId21"/>
              </p:custDataLst>
            </p:nvPr>
          </p:nvCxnSpPr>
          <p:spPr>
            <a:xfrm>
              <a:off x="2026295" y="30861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alpha val="29804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52" name="OTLSHAPE_TB_00000000000000000000000000000000_Separator2">
              <a:extLst>
                <a:ext uri="{FF2B5EF4-FFF2-40B4-BE49-F238E27FC236}">
                  <a16:creationId xmlns:a16="http://schemas.microsoft.com/office/drawing/2014/main" id="{C97F307E-ACCD-36A5-9FC4-EF6618EEDE3C}"/>
                </a:ext>
              </a:extLst>
            </p:cNvPr>
            <p:cNvCxnSpPr/>
            <p:nvPr>
              <p:custDataLst>
                <p:tags r:id="rId22"/>
              </p:custDataLst>
            </p:nvPr>
          </p:nvCxnSpPr>
          <p:spPr>
            <a:xfrm>
              <a:off x="3043025" y="30861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alpha val="29804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53" name="OTLSHAPE_TB_00000000000000000000000000000000_Separator3">
              <a:extLst>
                <a:ext uri="{FF2B5EF4-FFF2-40B4-BE49-F238E27FC236}">
                  <a16:creationId xmlns:a16="http://schemas.microsoft.com/office/drawing/2014/main" id="{5EF0EBCD-60BA-11B7-21A5-75DACF9F72A3}"/>
                </a:ext>
              </a:extLst>
            </p:cNvPr>
            <p:cNvCxnSpPr/>
            <p:nvPr>
              <p:custDataLst>
                <p:tags r:id="rId23"/>
              </p:custDataLst>
            </p:nvPr>
          </p:nvCxnSpPr>
          <p:spPr>
            <a:xfrm>
              <a:off x="4062540" y="30861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alpha val="29804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54" name="OTLSHAPE_TB_00000000000000000000000000000000_Separator4">
              <a:extLst>
                <a:ext uri="{FF2B5EF4-FFF2-40B4-BE49-F238E27FC236}">
                  <a16:creationId xmlns:a16="http://schemas.microsoft.com/office/drawing/2014/main" id="{89129C54-BE9F-0ED1-40FC-2C8E07EAF249}"/>
                </a:ext>
              </a:extLst>
            </p:cNvPr>
            <p:cNvCxnSpPr/>
            <p:nvPr>
              <p:custDataLst>
                <p:tags r:id="rId24"/>
              </p:custDataLst>
            </p:nvPr>
          </p:nvCxnSpPr>
          <p:spPr>
            <a:xfrm>
              <a:off x="5079270" y="30861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alpha val="29804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55" name="OTLSHAPE_TB_00000000000000000000000000000000_Separator5">
              <a:extLst>
                <a:ext uri="{FF2B5EF4-FFF2-40B4-BE49-F238E27FC236}">
                  <a16:creationId xmlns:a16="http://schemas.microsoft.com/office/drawing/2014/main" id="{31B54DC4-9C03-ED1B-34EC-B81B0E711AED}"/>
                </a:ext>
              </a:extLst>
            </p:cNvPr>
            <p:cNvCxnSpPr/>
            <p:nvPr>
              <p:custDataLst>
                <p:tags r:id="rId25"/>
              </p:custDataLst>
            </p:nvPr>
          </p:nvCxnSpPr>
          <p:spPr>
            <a:xfrm>
              <a:off x="6096000" y="30861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alpha val="29804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56" name="OTLSHAPE_TB_00000000000000000000000000000000_Separator6">
              <a:extLst>
                <a:ext uri="{FF2B5EF4-FFF2-40B4-BE49-F238E27FC236}">
                  <a16:creationId xmlns:a16="http://schemas.microsoft.com/office/drawing/2014/main" id="{3D9994ED-7A6C-C05B-EE85-2A9CD73A71E8}"/>
                </a:ext>
              </a:extLst>
            </p:cNvPr>
            <p:cNvCxnSpPr/>
            <p:nvPr>
              <p:custDataLst>
                <p:tags r:id="rId26"/>
              </p:custDataLst>
            </p:nvPr>
          </p:nvCxnSpPr>
          <p:spPr>
            <a:xfrm>
              <a:off x="7112730" y="30861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alpha val="29804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57" name="OTLSHAPE_TB_00000000000000000000000000000000_Separator7">
              <a:extLst>
                <a:ext uri="{FF2B5EF4-FFF2-40B4-BE49-F238E27FC236}">
                  <a16:creationId xmlns:a16="http://schemas.microsoft.com/office/drawing/2014/main" id="{87D9710C-2144-2200-D1D6-5C55B5A5D92B}"/>
                </a:ext>
              </a:extLst>
            </p:cNvPr>
            <p:cNvCxnSpPr/>
            <p:nvPr>
              <p:custDataLst>
                <p:tags r:id="rId27"/>
              </p:custDataLst>
            </p:nvPr>
          </p:nvCxnSpPr>
          <p:spPr>
            <a:xfrm>
              <a:off x="8132245" y="30861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alpha val="29804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58" name="OTLSHAPE_TB_00000000000000000000000000000000_Separator8">
              <a:extLst>
                <a:ext uri="{FF2B5EF4-FFF2-40B4-BE49-F238E27FC236}">
                  <a16:creationId xmlns:a16="http://schemas.microsoft.com/office/drawing/2014/main" id="{1D68C3F3-7F6D-8CA2-2705-6627D3639321}"/>
                </a:ext>
              </a:extLst>
            </p:cNvPr>
            <p:cNvCxnSpPr/>
            <p:nvPr>
              <p:custDataLst>
                <p:tags r:id="rId28"/>
              </p:custDataLst>
            </p:nvPr>
          </p:nvCxnSpPr>
          <p:spPr>
            <a:xfrm>
              <a:off x="9148975" y="30861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alpha val="29804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59" name="OTLSHAPE_TB_00000000000000000000000000000000_Separator9">
              <a:extLst>
                <a:ext uri="{FF2B5EF4-FFF2-40B4-BE49-F238E27FC236}">
                  <a16:creationId xmlns:a16="http://schemas.microsoft.com/office/drawing/2014/main" id="{656D8E05-1847-3854-1D38-5D8314597BB1}"/>
                </a:ext>
              </a:extLst>
            </p:cNvPr>
            <p:cNvCxnSpPr/>
            <p:nvPr>
              <p:custDataLst>
                <p:tags r:id="rId29"/>
              </p:custDataLst>
            </p:nvPr>
          </p:nvCxnSpPr>
          <p:spPr>
            <a:xfrm>
              <a:off x="10165705" y="3086100"/>
              <a:ext cx="0" cy="30480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alpha val="29804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460" name="OTLSHAPE_M_ea09ca3ffbdd4e6e9ec92646a87e78b7_Shape">
              <a:extLst>
                <a:ext uri="{FF2B5EF4-FFF2-40B4-BE49-F238E27FC236}">
                  <a16:creationId xmlns:a16="http://schemas.microsoft.com/office/drawing/2014/main" id="{0FD95BE5-2EC7-7ABE-7033-DBB68D09EFF8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 flipV="1">
              <a:off x="1484905" y="2933700"/>
              <a:ext cx="152400" cy="177800"/>
            </a:xfrm>
            <a:prstGeom prst="triangle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1" name="OTLSHAPE_M_05446f00cf5f49f28f4898e8b855b952_Shape">
              <a:extLst>
                <a:ext uri="{FF2B5EF4-FFF2-40B4-BE49-F238E27FC236}">
                  <a16:creationId xmlns:a16="http://schemas.microsoft.com/office/drawing/2014/main" id="{4E68E68F-019F-507D-3CF9-6DA30C072375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 flipV="1">
              <a:off x="4682729" y="2933700"/>
              <a:ext cx="152400" cy="177800"/>
            </a:xfrm>
            <a:prstGeom prst="triangle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2" name="OTLSHAPE_M_4488834928054a71be2ad0053993433f_Shape">
              <a:extLst>
                <a:ext uri="{FF2B5EF4-FFF2-40B4-BE49-F238E27FC236}">
                  <a16:creationId xmlns:a16="http://schemas.microsoft.com/office/drawing/2014/main" id="{7C218BEF-BC6E-83DD-7D76-C496DE6F8198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 flipV="1">
              <a:off x="8209249" y="2933700"/>
              <a:ext cx="152400" cy="177800"/>
            </a:xfrm>
            <a:prstGeom prst="triangle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3" name="OTLSHAPE_M_e8a260e60b96437db8d982ea742c98cc_Shape">
              <a:extLst>
                <a:ext uri="{FF2B5EF4-FFF2-40B4-BE49-F238E27FC236}">
                  <a16:creationId xmlns:a16="http://schemas.microsoft.com/office/drawing/2014/main" id="{00107189-6556-667E-BCF8-BD4A6E47C1AF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 flipV="1">
              <a:off x="2621413" y="2933700"/>
              <a:ext cx="152400" cy="177800"/>
            </a:xfrm>
            <a:prstGeom prst="triangle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4" name="OTLSHAPE_M_24b95ee42f7f42d6aacabdbb7acc9d1b_Shape">
              <a:extLst>
                <a:ext uri="{FF2B5EF4-FFF2-40B4-BE49-F238E27FC236}">
                  <a16:creationId xmlns:a16="http://schemas.microsoft.com/office/drawing/2014/main" id="{21CECFED-7893-AFE5-6C8A-193A550626D8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 flipV="1">
              <a:off x="5348478" y="2933700"/>
              <a:ext cx="152400" cy="177800"/>
            </a:xfrm>
            <a:prstGeom prst="triangle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5" name="OTLSHAPE_M_847a031644e842f89f6abd19fd1c22fe_Shape">
              <a:extLst>
                <a:ext uri="{FF2B5EF4-FFF2-40B4-BE49-F238E27FC236}">
                  <a16:creationId xmlns:a16="http://schemas.microsoft.com/office/drawing/2014/main" id="{C96E7605-D25B-C939-55DA-E9B8AF987555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 flipV="1">
              <a:off x="6245428" y="2933700"/>
              <a:ext cx="152400" cy="177800"/>
            </a:xfrm>
            <a:prstGeom prst="triangle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6" name="OTLSHAPE_M_c6f9b8492f124b57b303594d7957bb61_Shape">
              <a:extLst>
                <a:ext uri="{FF2B5EF4-FFF2-40B4-BE49-F238E27FC236}">
                  <a16:creationId xmlns:a16="http://schemas.microsoft.com/office/drawing/2014/main" id="{8FA1E647-39CE-D3E2-D0F3-B49E25EC6940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5426473" y="3365500"/>
              <a:ext cx="152400" cy="177800"/>
            </a:xfrm>
            <a:prstGeom prst="triangl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7" name="OTLSHAPE_M_ece701f1b0b14f32b75ed5844c5410b8_Shape">
              <a:extLst>
                <a:ext uri="{FF2B5EF4-FFF2-40B4-BE49-F238E27FC236}">
                  <a16:creationId xmlns:a16="http://schemas.microsoft.com/office/drawing/2014/main" id="{049C49C9-B0C5-150F-EF14-4C2E4600160C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6326210" y="3365500"/>
              <a:ext cx="152400" cy="177800"/>
            </a:xfrm>
            <a:prstGeom prst="triangl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8" name="OTLSHAPE_M_6bb6e410f3a640799d00afe89e4325b2_Shape">
              <a:extLst>
                <a:ext uri="{FF2B5EF4-FFF2-40B4-BE49-F238E27FC236}">
                  <a16:creationId xmlns:a16="http://schemas.microsoft.com/office/drawing/2014/main" id="{6DAEAA2D-5728-62C0-90B7-CA39F6AF7D96}"/>
                </a:ext>
              </a:extLst>
            </p:cNvPr>
            <p:cNvSpPr/>
            <p:nvPr>
              <p:custDataLst>
                <p:tags r:id="rId38"/>
              </p:custDataLst>
            </p:nvPr>
          </p:nvSpPr>
          <p:spPr>
            <a:xfrm>
              <a:off x="4905573" y="3365500"/>
              <a:ext cx="152400" cy="177800"/>
            </a:xfrm>
            <a:prstGeom prst="triangl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9" name="OTLSHAPE_M_c017c7f949aa461f9a7d5427c82d3b4e_Shape">
              <a:extLst>
                <a:ext uri="{FF2B5EF4-FFF2-40B4-BE49-F238E27FC236}">
                  <a16:creationId xmlns:a16="http://schemas.microsoft.com/office/drawing/2014/main" id="{6B57D9D8-0157-0809-7B34-51394BD21442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1663180" y="3365500"/>
              <a:ext cx="152400" cy="177800"/>
            </a:xfrm>
            <a:prstGeom prst="triangl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0" name="OTLSHAPE_M_9a8ed47e8cfa467385929e10923e2d98_Shape">
              <a:extLst>
                <a:ext uri="{FF2B5EF4-FFF2-40B4-BE49-F238E27FC236}">
                  <a16:creationId xmlns:a16="http://schemas.microsoft.com/office/drawing/2014/main" id="{8FA98489-6DC8-09DF-01F8-036D23B226BF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 flipV="1">
              <a:off x="9125699" y="2933700"/>
              <a:ext cx="152400" cy="177800"/>
            </a:xfrm>
            <a:prstGeom prst="triangle">
              <a:avLst/>
            </a:prstGeom>
            <a:solidFill>
              <a:srgbClr val="EA161E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1" name="OTLSHAPE_M_551e84b972e2452abb4209f1c3901ae7_Shape">
              <a:extLst>
                <a:ext uri="{FF2B5EF4-FFF2-40B4-BE49-F238E27FC236}">
                  <a16:creationId xmlns:a16="http://schemas.microsoft.com/office/drawing/2014/main" id="{D3025FF9-6697-743E-67A7-BA8004FACA17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 rot="16200000">
              <a:off x="11214183" y="2599478"/>
              <a:ext cx="165100" cy="165100"/>
            </a:xfrm>
            <a:prstGeom prst="flowChartMerge">
              <a:avLst/>
            </a:prstGeom>
            <a:solidFill>
              <a:srgbClr val="EA161E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2" name="OTLSHAPE_M_9a142bd909584839b3aa0c16f12b6abf_Shape">
              <a:extLst>
                <a:ext uri="{FF2B5EF4-FFF2-40B4-BE49-F238E27FC236}">
                  <a16:creationId xmlns:a16="http://schemas.microsoft.com/office/drawing/2014/main" id="{ECC5A446-CA3E-B814-EDF5-74258E26BABA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8331814" y="3365500"/>
              <a:ext cx="152400" cy="177800"/>
            </a:xfrm>
            <a:prstGeom prst="triangl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3" name="OTLSHAPE_M_ff3bf70f7f9c48af80353c8081bf0df8_Shape">
              <a:extLst>
                <a:ext uri="{FF2B5EF4-FFF2-40B4-BE49-F238E27FC236}">
                  <a16:creationId xmlns:a16="http://schemas.microsoft.com/office/drawing/2014/main" id="{35160463-206D-649B-3BB6-49DD221FFB64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8434880" y="3365500"/>
              <a:ext cx="152400" cy="177800"/>
            </a:xfrm>
            <a:prstGeom prst="triangl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4" name="OTLSHAPE_M_ea09ca3ffbdd4e6e9ec92646a87e78b7_Title">
              <a:extLst>
                <a:ext uri="{FF2B5EF4-FFF2-40B4-BE49-F238E27FC236}">
                  <a16:creationId xmlns:a16="http://schemas.microsoft.com/office/drawing/2014/main" id="{1FC5A4FD-C700-E8AA-0A6B-C5C990A5AC81}"/>
                </a:ext>
              </a:extLst>
            </p:cNvPr>
            <p:cNvSpPr txBox="1"/>
            <p:nvPr>
              <p:custDataLst>
                <p:tags r:id="rId44"/>
              </p:custDataLst>
            </p:nvPr>
          </p:nvSpPr>
          <p:spPr>
            <a:xfrm>
              <a:off x="1414017" y="2557357"/>
              <a:ext cx="3048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0" cap="none" spc="-16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SRR1</a:t>
              </a:r>
              <a:endParaRPr kumimoji="0" lang="en-GB" sz="1100" b="1" i="0" u="none" strike="noStrike" kern="0" cap="none" spc="-1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475" name="OTLSHAPE_M_ea09ca3ffbdd4e6e9ec92646a87e78b7_Date">
              <a:extLst>
                <a:ext uri="{FF2B5EF4-FFF2-40B4-BE49-F238E27FC236}">
                  <a16:creationId xmlns:a16="http://schemas.microsoft.com/office/drawing/2014/main" id="{BC40CFBE-4F0C-2E9E-0286-AA0A147FD084}"/>
                </a:ext>
              </a:extLst>
            </p:cNvPr>
            <p:cNvSpPr txBox="1"/>
            <p:nvPr>
              <p:custDataLst>
                <p:tags r:id="rId45"/>
              </p:custDataLst>
            </p:nvPr>
          </p:nvSpPr>
          <p:spPr>
            <a:xfrm>
              <a:off x="1255204" y="2753275"/>
              <a:ext cx="6223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-6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17 Jul, 2018</a:t>
              </a:r>
            </a:p>
          </p:txBody>
        </p:sp>
        <p:sp>
          <p:nvSpPr>
            <p:cNvPr id="476" name="OTLSHAPE_M_05446f00cf5f49f28f4898e8b855b952_Title">
              <a:extLst>
                <a:ext uri="{FF2B5EF4-FFF2-40B4-BE49-F238E27FC236}">
                  <a16:creationId xmlns:a16="http://schemas.microsoft.com/office/drawing/2014/main" id="{92C8E36C-01DF-4C4D-BAB6-373734B34938}"/>
                </a:ext>
              </a:extLst>
            </p:cNvPr>
            <p:cNvSpPr txBox="1"/>
            <p:nvPr>
              <p:custDataLst>
                <p:tags r:id="rId46"/>
              </p:custDataLst>
            </p:nvPr>
          </p:nvSpPr>
          <p:spPr>
            <a:xfrm>
              <a:off x="4569508" y="2557357"/>
              <a:ext cx="3810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0" cap="none" spc="-12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SRR2A</a:t>
              </a:r>
              <a:endParaRPr kumimoji="0" lang="en-GB" sz="1100" b="1" i="0" u="none" strike="noStrike" kern="0" cap="none" spc="-12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477" name="OTLSHAPE_M_05446f00cf5f49f28f4898e8b855b952_Date">
              <a:extLst>
                <a:ext uri="{FF2B5EF4-FFF2-40B4-BE49-F238E27FC236}">
                  <a16:creationId xmlns:a16="http://schemas.microsoft.com/office/drawing/2014/main" id="{D1C0FDDD-CE57-8DF5-D9EF-F258FA767E6F}"/>
                </a:ext>
              </a:extLst>
            </p:cNvPr>
            <p:cNvSpPr txBox="1"/>
            <p:nvPr>
              <p:custDataLst>
                <p:tags r:id="rId47"/>
              </p:custDataLst>
            </p:nvPr>
          </p:nvSpPr>
          <p:spPr>
            <a:xfrm>
              <a:off x="4459272" y="2753275"/>
              <a:ext cx="6096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-6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7 Sep, 2021</a:t>
              </a:r>
            </a:p>
          </p:txBody>
        </p:sp>
        <p:sp>
          <p:nvSpPr>
            <p:cNvPr id="478" name="OTLSHAPE_M_24b95ee42f7f42d6aacabdbb7acc9d1b_Title">
              <a:extLst>
                <a:ext uri="{FF2B5EF4-FFF2-40B4-BE49-F238E27FC236}">
                  <a16:creationId xmlns:a16="http://schemas.microsoft.com/office/drawing/2014/main" id="{D18456D3-DFA2-6CE8-C10F-CA4CBD2958F5}"/>
                </a:ext>
              </a:extLst>
            </p:cNvPr>
            <p:cNvSpPr txBox="1"/>
            <p:nvPr>
              <p:custDataLst>
                <p:tags r:id="rId48"/>
              </p:custDataLst>
            </p:nvPr>
          </p:nvSpPr>
          <p:spPr>
            <a:xfrm>
              <a:off x="5238432" y="2557357"/>
              <a:ext cx="3810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0" cap="none" spc="-12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SRR2B</a:t>
              </a:r>
              <a:endParaRPr kumimoji="0" lang="en-GB" sz="1100" b="1" i="0" u="none" strike="noStrike" kern="0" cap="none" spc="-12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479" name="OTLSHAPE_M_24b95ee42f7f42d6aacabdbb7acc9d1b_Date">
              <a:extLst>
                <a:ext uri="{FF2B5EF4-FFF2-40B4-BE49-F238E27FC236}">
                  <a16:creationId xmlns:a16="http://schemas.microsoft.com/office/drawing/2014/main" id="{6E7AB9BC-F1DD-F933-CCFD-F5E4D48C52C0}"/>
                </a:ext>
              </a:extLst>
            </p:cNvPr>
            <p:cNvSpPr txBox="1"/>
            <p:nvPr>
              <p:custDataLst>
                <p:tags r:id="rId49"/>
              </p:custDataLst>
            </p:nvPr>
          </p:nvSpPr>
          <p:spPr>
            <a:xfrm>
              <a:off x="5111411" y="2753275"/>
              <a:ext cx="6350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-12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4 May, 2022</a:t>
              </a:r>
            </a:p>
          </p:txBody>
        </p:sp>
        <p:sp>
          <p:nvSpPr>
            <p:cNvPr id="480" name="OTLSHAPE_M_847a031644e842f89f6abd19fd1c22fe_Title">
              <a:extLst>
                <a:ext uri="{FF2B5EF4-FFF2-40B4-BE49-F238E27FC236}">
                  <a16:creationId xmlns:a16="http://schemas.microsoft.com/office/drawing/2014/main" id="{4A443885-CDA0-4E63-4953-8B236D2124E1}"/>
                </a:ext>
              </a:extLst>
            </p:cNvPr>
            <p:cNvSpPr txBox="1"/>
            <p:nvPr>
              <p:custDataLst>
                <p:tags r:id="rId50"/>
              </p:custDataLst>
            </p:nvPr>
          </p:nvSpPr>
          <p:spPr>
            <a:xfrm>
              <a:off x="6158751" y="2557357"/>
              <a:ext cx="3302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0" cap="none" spc="-14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SRR3 </a:t>
              </a:r>
              <a:endParaRPr kumimoji="0" lang="en-GB" sz="1100" b="1" i="0" u="none" strike="noStrike" kern="0" cap="none" spc="-1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481" name="OTLSHAPE_M_847a031644e842f89f6abd19fd1c22fe_Date">
              <a:extLst>
                <a:ext uri="{FF2B5EF4-FFF2-40B4-BE49-F238E27FC236}">
                  <a16:creationId xmlns:a16="http://schemas.microsoft.com/office/drawing/2014/main" id="{9649C068-A3E1-D40A-DF0F-E1C38685C370}"/>
                </a:ext>
              </a:extLst>
            </p:cNvPr>
            <p:cNvSpPr txBox="1"/>
            <p:nvPr>
              <p:custDataLst>
                <p:tags r:id="rId51"/>
              </p:custDataLst>
            </p:nvPr>
          </p:nvSpPr>
          <p:spPr>
            <a:xfrm>
              <a:off x="5982517" y="2753275"/>
              <a:ext cx="6858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-12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22 Mar, 2023</a:t>
              </a:r>
            </a:p>
          </p:txBody>
        </p:sp>
        <p:sp>
          <p:nvSpPr>
            <p:cNvPr id="482" name="OTLSHAPE_M_4488834928054a71be2ad0053993433f_Title">
              <a:extLst>
                <a:ext uri="{FF2B5EF4-FFF2-40B4-BE49-F238E27FC236}">
                  <a16:creationId xmlns:a16="http://schemas.microsoft.com/office/drawing/2014/main" id="{C52C4296-B3C1-2F78-DCEB-70BBFD141585}"/>
                </a:ext>
              </a:extLst>
            </p:cNvPr>
            <p:cNvSpPr txBox="1"/>
            <p:nvPr>
              <p:custDataLst>
                <p:tags r:id="rId52"/>
              </p:custDataLst>
            </p:nvPr>
          </p:nvSpPr>
          <p:spPr>
            <a:xfrm>
              <a:off x="8138362" y="2557357"/>
              <a:ext cx="3048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0" cap="none" spc="-16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SRR4</a:t>
              </a:r>
              <a:endParaRPr kumimoji="0" lang="en-GB" sz="1100" b="1" i="0" u="none" strike="noStrike" kern="0" cap="none" spc="-1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483" name="OTLSHAPE_M_4488834928054a71be2ad0053993433f_Date">
              <a:extLst>
                <a:ext uri="{FF2B5EF4-FFF2-40B4-BE49-F238E27FC236}">
                  <a16:creationId xmlns:a16="http://schemas.microsoft.com/office/drawing/2014/main" id="{7657B8A6-00C7-60A8-3E4D-A23D59E835AD}"/>
                </a:ext>
              </a:extLst>
            </p:cNvPr>
            <p:cNvSpPr txBox="1"/>
            <p:nvPr>
              <p:custDataLst>
                <p:tags r:id="rId53"/>
              </p:custDataLst>
            </p:nvPr>
          </p:nvSpPr>
          <p:spPr>
            <a:xfrm>
              <a:off x="7954529" y="2753275"/>
              <a:ext cx="6731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-6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24 Feb, 2025</a:t>
              </a:r>
            </a:p>
          </p:txBody>
        </p:sp>
        <p:sp>
          <p:nvSpPr>
            <p:cNvPr id="484" name="OTLSHAPE_M_e8a260e60b96437db8d982ea742c98cc_Title">
              <a:extLst>
                <a:ext uri="{FF2B5EF4-FFF2-40B4-BE49-F238E27FC236}">
                  <a16:creationId xmlns:a16="http://schemas.microsoft.com/office/drawing/2014/main" id="{831A1CA1-EFE8-CE48-DEF5-CB5526DD7C65}"/>
                </a:ext>
              </a:extLst>
            </p:cNvPr>
            <p:cNvSpPr txBox="1"/>
            <p:nvPr>
              <p:custDataLst>
                <p:tags r:id="rId54"/>
              </p:custDataLst>
            </p:nvPr>
          </p:nvSpPr>
          <p:spPr>
            <a:xfrm>
              <a:off x="2467468" y="2557357"/>
              <a:ext cx="4826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0" cap="none" spc="-12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SRR TS2</a:t>
              </a:r>
            </a:p>
          </p:txBody>
        </p:sp>
        <p:sp>
          <p:nvSpPr>
            <p:cNvPr id="485" name="OTLSHAPE_M_e8a260e60b96437db8d982ea742c98cc_Date">
              <a:extLst>
                <a:ext uri="{FF2B5EF4-FFF2-40B4-BE49-F238E27FC236}">
                  <a16:creationId xmlns:a16="http://schemas.microsoft.com/office/drawing/2014/main" id="{9302E456-DB90-B30B-A1A7-7ABF8267E5BC}"/>
                </a:ext>
              </a:extLst>
            </p:cNvPr>
            <p:cNvSpPr txBox="1"/>
            <p:nvPr>
              <p:custDataLst>
                <p:tags r:id="rId55"/>
              </p:custDataLst>
            </p:nvPr>
          </p:nvSpPr>
          <p:spPr>
            <a:xfrm>
              <a:off x="2359180" y="2753275"/>
              <a:ext cx="6858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-4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29 Aug, 2019</a:t>
              </a:r>
              <a:endParaRPr kumimoji="0" lang="en-GB" sz="1000" b="0" i="0" u="none" strike="noStrike" kern="0" cap="none" spc="-4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486" name="OTLSHAPE_M_c6f9b8492f124b57b303594d7957bb61_Title">
              <a:extLst>
                <a:ext uri="{FF2B5EF4-FFF2-40B4-BE49-F238E27FC236}">
                  <a16:creationId xmlns:a16="http://schemas.microsoft.com/office/drawing/2014/main" id="{BD13ED41-FF4F-2B0E-0CC7-B72B7819D1A0}"/>
                </a:ext>
              </a:extLst>
            </p:cNvPr>
            <p:cNvSpPr txBox="1"/>
            <p:nvPr>
              <p:custDataLst>
                <p:tags r:id="rId56"/>
              </p:custDataLst>
            </p:nvPr>
          </p:nvSpPr>
          <p:spPr>
            <a:xfrm>
              <a:off x="5038446" y="4214368"/>
              <a:ext cx="9398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-6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First DTL1 Beam</a:t>
              </a:r>
              <a:endParaRPr kumimoji="0" lang="en-US" sz="1100" b="1" i="0" u="none" strike="noStrike" kern="0" cap="none" spc="-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487" name="OTLSHAPE_M_c6f9b8492f124b57b303594d7957bb61_Date">
              <a:extLst>
                <a:ext uri="{FF2B5EF4-FFF2-40B4-BE49-F238E27FC236}">
                  <a16:creationId xmlns:a16="http://schemas.microsoft.com/office/drawing/2014/main" id="{314D3F66-E28B-F4DC-AD64-9BC9552EC0EC}"/>
                </a:ext>
              </a:extLst>
            </p:cNvPr>
            <p:cNvSpPr txBox="1"/>
            <p:nvPr>
              <p:custDataLst>
                <p:tags r:id="rId57"/>
              </p:custDataLst>
            </p:nvPr>
          </p:nvSpPr>
          <p:spPr>
            <a:xfrm>
              <a:off x="5210172" y="4033943"/>
              <a:ext cx="5969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-6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1 Jun, 2022</a:t>
              </a:r>
            </a:p>
          </p:txBody>
        </p:sp>
        <p:sp>
          <p:nvSpPr>
            <p:cNvPr id="488" name="OTLSHAPE_M_ece701f1b0b14f32b75ed5844c5410b8_Title">
              <a:extLst>
                <a:ext uri="{FF2B5EF4-FFF2-40B4-BE49-F238E27FC236}">
                  <a16:creationId xmlns:a16="http://schemas.microsoft.com/office/drawing/2014/main" id="{F0FCD892-D5C3-D7DE-319A-B01F796E5E43}"/>
                </a:ext>
              </a:extLst>
            </p:cNvPr>
            <p:cNvSpPr txBox="1"/>
            <p:nvPr>
              <p:custDataLst>
                <p:tags r:id="rId58"/>
              </p:custDataLst>
            </p:nvPr>
          </p:nvSpPr>
          <p:spPr>
            <a:xfrm>
              <a:off x="5938183" y="3749125"/>
              <a:ext cx="9398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-6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First DTL4 Beam</a:t>
              </a:r>
            </a:p>
          </p:txBody>
        </p:sp>
        <p:sp>
          <p:nvSpPr>
            <p:cNvPr id="489" name="OTLSHAPE_M_ece701f1b0b14f32b75ed5844c5410b8_Date">
              <a:extLst>
                <a:ext uri="{FF2B5EF4-FFF2-40B4-BE49-F238E27FC236}">
                  <a16:creationId xmlns:a16="http://schemas.microsoft.com/office/drawing/2014/main" id="{8FADA8CA-16D3-322F-A11A-35E63F0D8167}"/>
                </a:ext>
              </a:extLst>
            </p:cNvPr>
            <p:cNvSpPr txBox="1"/>
            <p:nvPr>
              <p:custDataLst>
                <p:tags r:id="rId59"/>
              </p:custDataLst>
            </p:nvPr>
          </p:nvSpPr>
          <p:spPr>
            <a:xfrm>
              <a:off x="6077904" y="3568700"/>
              <a:ext cx="6604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-12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20 Apr, 2023</a:t>
              </a:r>
            </a:p>
          </p:txBody>
        </p:sp>
        <p:sp>
          <p:nvSpPr>
            <p:cNvPr id="490" name="OTLSHAPE_M_6bb6e410f3a640799d00afe89e4325b2_Title">
              <a:extLst>
                <a:ext uri="{FF2B5EF4-FFF2-40B4-BE49-F238E27FC236}">
                  <a16:creationId xmlns:a16="http://schemas.microsoft.com/office/drawing/2014/main" id="{BC7C1151-8D8F-E6FA-A1E0-0E3EDA1B897A}"/>
                </a:ext>
              </a:extLst>
            </p:cNvPr>
            <p:cNvSpPr txBox="1"/>
            <p:nvPr>
              <p:custDataLst>
                <p:tags r:id="rId60"/>
              </p:custDataLst>
            </p:nvPr>
          </p:nvSpPr>
          <p:spPr>
            <a:xfrm>
              <a:off x="4541317" y="3749125"/>
              <a:ext cx="8890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-6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First RFQ Beam</a:t>
              </a:r>
              <a:endParaRPr kumimoji="0" lang="en-US" sz="1100" b="1" i="0" u="none" strike="noStrike" kern="0" cap="none" spc="-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491" name="OTLSHAPE_M_6bb6e410f3a640799d00afe89e4325b2_Date">
              <a:extLst>
                <a:ext uri="{FF2B5EF4-FFF2-40B4-BE49-F238E27FC236}">
                  <a16:creationId xmlns:a16="http://schemas.microsoft.com/office/drawing/2014/main" id="{A63675C4-094A-4BB8-613F-76C71F9084D6}"/>
                </a:ext>
              </a:extLst>
            </p:cNvPr>
            <p:cNvSpPr txBox="1"/>
            <p:nvPr>
              <p:custDataLst>
                <p:tags r:id="rId61"/>
              </p:custDataLst>
            </p:nvPr>
          </p:nvSpPr>
          <p:spPr>
            <a:xfrm>
              <a:off x="4646092" y="3568700"/>
              <a:ext cx="6731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-12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26 Nov, 2021</a:t>
              </a:r>
            </a:p>
          </p:txBody>
        </p:sp>
        <p:sp>
          <p:nvSpPr>
            <p:cNvPr id="492" name="OTLSHAPE_M_c017c7f949aa461f9a7d5427c82d3b4e_Title">
              <a:extLst>
                <a:ext uri="{FF2B5EF4-FFF2-40B4-BE49-F238E27FC236}">
                  <a16:creationId xmlns:a16="http://schemas.microsoft.com/office/drawing/2014/main" id="{239EA3E6-1333-F908-BAB7-478C81562A17}"/>
                </a:ext>
              </a:extLst>
            </p:cNvPr>
            <p:cNvSpPr txBox="1"/>
            <p:nvPr>
              <p:custDataLst>
                <p:tags r:id="rId62"/>
              </p:custDataLst>
            </p:nvPr>
          </p:nvSpPr>
          <p:spPr>
            <a:xfrm>
              <a:off x="1281905" y="3749125"/>
              <a:ext cx="9271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-6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First LEBT Beam</a:t>
              </a:r>
            </a:p>
          </p:txBody>
        </p:sp>
        <p:sp>
          <p:nvSpPr>
            <p:cNvPr id="493" name="OTLSHAPE_M_c017c7f949aa461f9a7d5427c82d3b4e_Date">
              <a:extLst>
                <a:ext uri="{FF2B5EF4-FFF2-40B4-BE49-F238E27FC236}">
                  <a16:creationId xmlns:a16="http://schemas.microsoft.com/office/drawing/2014/main" id="{1A5A0D50-9D14-BFAD-8542-773DC48D562B}"/>
                </a:ext>
              </a:extLst>
            </p:cNvPr>
            <p:cNvSpPr txBox="1"/>
            <p:nvPr>
              <p:custDataLst>
                <p:tags r:id="rId63"/>
              </p:custDataLst>
            </p:nvPr>
          </p:nvSpPr>
          <p:spPr>
            <a:xfrm>
              <a:off x="1407529" y="3568700"/>
              <a:ext cx="6731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-6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19 Sep, 2018</a:t>
              </a:r>
            </a:p>
          </p:txBody>
        </p:sp>
        <p:sp>
          <p:nvSpPr>
            <p:cNvPr id="494" name="OTLSHAPE_M_9a8ed47e8cfa467385929e10923e2d98_Title">
              <a:extLst>
                <a:ext uri="{FF2B5EF4-FFF2-40B4-BE49-F238E27FC236}">
                  <a16:creationId xmlns:a16="http://schemas.microsoft.com/office/drawing/2014/main" id="{4F1C03DB-1D3B-246F-5663-7FFE47B40778}"/>
                </a:ext>
              </a:extLst>
            </p:cNvPr>
            <p:cNvSpPr txBox="1"/>
            <p:nvPr>
              <p:custDataLst>
                <p:tags r:id="rId64"/>
              </p:custDataLst>
            </p:nvPr>
          </p:nvSpPr>
          <p:spPr>
            <a:xfrm>
              <a:off x="9054812" y="2557357"/>
              <a:ext cx="3048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-16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SRR5</a:t>
              </a:r>
            </a:p>
          </p:txBody>
        </p:sp>
        <p:sp>
          <p:nvSpPr>
            <p:cNvPr id="495" name="OTLSHAPE_M_9a8ed47e8cfa467385929e10923e2d98_Date">
              <a:extLst>
                <a:ext uri="{FF2B5EF4-FFF2-40B4-BE49-F238E27FC236}">
                  <a16:creationId xmlns:a16="http://schemas.microsoft.com/office/drawing/2014/main" id="{ABA2D9EF-D028-4899-09A2-5909047F97FE}"/>
                </a:ext>
              </a:extLst>
            </p:cNvPr>
            <p:cNvSpPr txBox="1"/>
            <p:nvPr>
              <p:custDataLst>
                <p:tags r:id="rId65"/>
              </p:custDataLst>
            </p:nvPr>
          </p:nvSpPr>
          <p:spPr>
            <a:xfrm>
              <a:off x="8880144" y="2753275"/>
              <a:ext cx="6477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-6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19 Jan, 2026</a:t>
              </a:r>
            </a:p>
          </p:txBody>
        </p:sp>
        <p:sp>
          <p:nvSpPr>
            <p:cNvPr id="496" name="OTLSHAPE_M_551e84b972e2452abb4209f1c3901ae7_Title">
              <a:extLst>
                <a:ext uri="{FF2B5EF4-FFF2-40B4-BE49-F238E27FC236}">
                  <a16:creationId xmlns:a16="http://schemas.microsoft.com/office/drawing/2014/main" id="{BC074951-302A-2790-0FF0-C081375559CB}"/>
                </a:ext>
              </a:extLst>
            </p:cNvPr>
            <p:cNvSpPr txBox="1"/>
            <p:nvPr>
              <p:custDataLst>
                <p:tags r:id="rId66"/>
              </p:custDataLst>
            </p:nvPr>
          </p:nvSpPr>
          <p:spPr>
            <a:xfrm>
              <a:off x="11411033" y="2481157"/>
              <a:ext cx="2413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-22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EOC</a:t>
              </a:r>
            </a:p>
          </p:txBody>
        </p:sp>
        <p:sp>
          <p:nvSpPr>
            <p:cNvPr id="497" name="OTLSHAPE_M_551e84b972e2452abb4209f1c3901ae7_Date">
              <a:extLst>
                <a:ext uri="{FF2B5EF4-FFF2-40B4-BE49-F238E27FC236}">
                  <a16:creationId xmlns:a16="http://schemas.microsoft.com/office/drawing/2014/main" id="{118E1719-DAF5-56DF-8BA1-74EE51DD0CF5}"/>
                </a:ext>
              </a:extLst>
            </p:cNvPr>
            <p:cNvSpPr txBox="1"/>
            <p:nvPr>
              <p:custDataLst>
                <p:tags r:id="rId67"/>
              </p:custDataLst>
            </p:nvPr>
          </p:nvSpPr>
          <p:spPr>
            <a:xfrm>
              <a:off x="11411033" y="2677075"/>
              <a:ext cx="6731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-6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31 Dec, 2027</a:t>
              </a:r>
            </a:p>
          </p:txBody>
        </p:sp>
        <p:sp>
          <p:nvSpPr>
            <p:cNvPr id="498" name="OTLSHAPE_M_9a142bd909584839b3aa0c16f12b6abf_Title">
              <a:extLst>
                <a:ext uri="{FF2B5EF4-FFF2-40B4-BE49-F238E27FC236}">
                  <a16:creationId xmlns:a16="http://schemas.microsoft.com/office/drawing/2014/main" id="{870895DB-36D0-2483-9F5E-F1A8F6891D1D}"/>
                </a:ext>
              </a:extLst>
            </p:cNvPr>
            <p:cNvSpPr txBox="1"/>
            <p:nvPr>
              <p:custDataLst>
                <p:tags r:id="rId68"/>
              </p:custDataLst>
            </p:nvPr>
          </p:nvSpPr>
          <p:spPr>
            <a:xfrm>
              <a:off x="7937497" y="4222512"/>
              <a:ext cx="13081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-4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First Protons on Dump</a:t>
              </a:r>
            </a:p>
          </p:txBody>
        </p:sp>
        <p:sp>
          <p:nvSpPr>
            <p:cNvPr id="499" name="OTLSHAPE_M_9a142bd909584839b3aa0c16f12b6abf_Date">
              <a:extLst>
                <a:ext uri="{FF2B5EF4-FFF2-40B4-BE49-F238E27FC236}">
                  <a16:creationId xmlns:a16="http://schemas.microsoft.com/office/drawing/2014/main" id="{B21A481B-32FE-4B86-FFE0-D1844E5FE874}"/>
                </a:ext>
              </a:extLst>
            </p:cNvPr>
            <p:cNvSpPr txBox="1"/>
            <p:nvPr>
              <p:custDataLst>
                <p:tags r:id="rId69"/>
              </p:custDataLst>
            </p:nvPr>
          </p:nvSpPr>
          <p:spPr>
            <a:xfrm>
              <a:off x="8215612" y="3904614"/>
              <a:ext cx="5969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-12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9 Apr, 2025</a:t>
              </a:r>
            </a:p>
          </p:txBody>
        </p:sp>
        <p:sp>
          <p:nvSpPr>
            <p:cNvPr id="500" name="OTLSHAPE_M_ff3bf70f7f9c48af80353c8081bf0df8_Title">
              <a:extLst>
                <a:ext uri="{FF2B5EF4-FFF2-40B4-BE49-F238E27FC236}">
                  <a16:creationId xmlns:a16="http://schemas.microsoft.com/office/drawing/2014/main" id="{788EA6BE-71B5-A3EF-5AD1-2B5EA5F4CBA4}"/>
                </a:ext>
              </a:extLst>
            </p:cNvPr>
            <p:cNvSpPr txBox="1"/>
            <p:nvPr>
              <p:custDataLst>
                <p:tags r:id="rId70"/>
              </p:custDataLst>
            </p:nvPr>
          </p:nvSpPr>
          <p:spPr>
            <a:xfrm>
              <a:off x="8380650" y="3749125"/>
              <a:ext cx="2667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-12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BOD</a:t>
              </a:r>
            </a:p>
          </p:txBody>
        </p:sp>
        <p:sp>
          <p:nvSpPr>
            <p:cNvPr id="501" name="OTLSHAPE_M_ff3bf70f7f9c48af80353c8081bf0df8_Date">
              <a:extLst>
                <a:ext uri="{FF2B5EF4-FFF2-40B4-BE49-F238E27FC236}">
                  <a16:creationId xmlns:a16="http://schemas.microsoft.com/office/drawing/2014/main" id="{DB950AE5-99A4-56BD-35C9-23B89A2145EC}"/>
                </a:ext>
              </a:extLst>
            </p:cNvPr>
            <p:cNvSpPr txBox="1"/>
            <p:nvPr>
              <p:custDataLst>
                <p:tags r:id="rId71"/>
              </p:custDataLst>
            </p:nvPr>
          </p:nvSpPr>
          <p:spPr>
            <a:xfrm>
              <a:off x="8165619" y="3568700"/>
              <a:ext cx="6985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-12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16 May, 2025</a:t>
              </a:r>
            </a:p>
          </p:txBody>
        </p:sp>
        <p:sp>
          <p:nvSpPr>
            <p:cNvPr id="502" name="OTLSHAPE_M_00775832d80e4d96aac58fa4f83b247c_Title">
              <a:extLst>
                <a:ext uri="{FF2B5EF4-FFF2-40B4-BE49-F238E27FC236}">
                  <a16:creationId xmlns:a16="http://schemas.microsoft.com/office/drawing/2014/main" id="{B54A2801-396F-7729-3039-858197234FCF}"/>
                </a:ext>
              </a:extLst>
            </p:cNvPr>
            <p:cNvSpPr txBox="1"/>
            <p:nvPr>
              <p:custDataLst>
                <p:tags r:id="rId72"/>
              </p:custDataLst>
            </p:nvPr>
          </p:nvSpPr>
          <p:spPr>
            <a:xfrm>
              <a:off x="9191092" y="3749125"/>
              <a:ext cx="241300" cy="170519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-22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BOT</a:t>
              </a:r>
            </a:p>
          </p:txBody>
        </p:sp>
        <p:sp>
          <p:nvSpPr>
            <p:cNvPr id="503" name="OTLSHAPE_M_00775832d80e4d96aac58fa4f83b247c_Date">
              <a:extLst>
                <a:ext uri="{FF2B5EF4-FFF2-40B4-BE49-F238E27FC236}">
                  <a16:creationId xmlns:a16="http://schemas.microsoft.com/office/drawing/2014/main" id="{D947D5CA-5BEE-B33E-7ACE-95BF7BF24D80}"/>
                </a:ext>
              </a:extLst>
            </p:cNvPr>
            <p:cNvSpPr txBox="1"/>
            <p:nvPr>
              <p:custDataLst>
                <p:tags r:id="rId73"/>
              </p:custDataLst>
            </p:nvPr>
          </p:nvSpPr>
          <p:spPr>
            <a:xfrm>
              <a:off x="8979616" y="3568700"/>
              <a:ext cx="673100" cy="1550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-6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27 Feb, 2026</a:t>
              </a:r>
            </a:p>
          </p:txBody>
        </p:sp>
        <p:sp>
          <p:nvSpPr>
            <p:cNvPr id="504" name="OTLSHAPE_M_00775832d80e4d96aac58fa4f83b247c_Shape">
              <a:extLst>
                <a:ext uri="{FF2B5EF4-FFF2-40B4-BE49-F238E27FC236}">
                  <a16:creationId xmlns:a16="http://schemas.microsoft.com/office/drawing/2014/main" id="{092373FC-F42E-98F8-843C-18D9CF785527}"/>
                </a:ext>
              </a:extLst>
            </p:cNvPr>
            <p:cNvSpPr/>
            <p:nvPr>
              <p:custDataLst>
                <p:tags r:id="rId74"/>
              </p:custDataLst>
            </p:nvPr>
          </p:nvSpPr>
          <p:spPr>
            <a:xfrm>
              <a:off x="9234336" y="3365500"/>
              <a:ext cx="152400" cy="177800"/>
            </a:xfrm>
            <a:prstGeom prst="triangle">
              <a:avLst/>
            </a:prstGeom>
            <a:solidFill>
              <a:srgbClr val="EA161E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h="1270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05" name="TextBox 504">
            <a:extLst>
              <a:ext uri="{FF2B5EF4-FFF2-40B4-BE49-F238E27FC236}">
                <a16:creationId xmlns:a16="http://schemas.microsoft.com/office/drawing/2014/main" id="{9C25DB3F-3D2D-464F-9630-BFF87EC42B99}"/>
              </a:ext>
            </a:extLst>
          </p:cNvPr>
          <p:cNvSpPr txBox="1"/>
          <p:nvPr/>
        </p:nvSpPr>
        <p:spPr>
          <a:xfrm>
            <a:off x="9313333" y="6391459"/>
            <a:ext cx="1683020" cy="430887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7030A0"/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l"/>
            <a:r>
              <a:rPr lang="en-SE" sz="1100" dirty="0">
                <a:solidFill>
                  <a:schemeClr val="bg1"/>
                </a:solidFill>
              </a:rPr>
              <a:t>Hot commissioning of Neutron Instruments </a:t>
            </a:r>
          </a:p>
        </p:txBody>
      </p:sp>
      <p:sp>
        <p:nvSpPr>
          <p:cNvPr id="506" name="Footer Placeholder 505">
            <a:extLst>
              <a:ext uri="{FF2B5EF4-FFF2-40B4-BE49-F238E27FC236}">
                <a16:creationId xmlns:a16="http://schemas.microsoft.com/office/drawing/2014/main" id="{5091F0D7-1CA9-B985-EA63-F7D0AD440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1711DCE5-4FFD-40A0-DC77-4DF982C2BC28}"/>
              </a:ext>
            </a:extLst>
          </p:cNvPr>
          <p:cNvSpPr/>
          <p:nvPr/>
        </p:nvSpPr>
        <p:spPr>
          <a:xfrm>
            <a:off x="8298619" y="6149592"/>
            <a:ext cx="694656" cy="582804"/>
          </a:xfrm>
          <a:prstGeom prst="ellipse">
            <a:avLst/>
          </a:prstGeom>
          <a:solidFill>
            <a:schemeClr val="accent5">
              <a:alpha val="20418"/>
            </a:schemeClr>
          </a:solidFill>
          <a:ln w="4445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BB92CA-C34C-5CE5-FCDD-8B9209BB9C7D}"/>
              </a:ext>
            </a:extLst>
          </p:cNvPr>
          <p:cNvSpPr txBox="1"/>
          <p:nvPr/>
        </p:nvSpPr>
        <p:spPr>
          <a:xfrm>
            <a:off x="6949440" y="1567542"/>
            <a:ext cx="184524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7188"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499DD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Futura Condensed" charset="0"/>
              </a:rPr>
              <a:t>13/13 spokes</a:t>
            </a:r>
          </a:p>
          <a:p>
            <a:pPr marL="357188">
              <a:defRPr/>
            </a:pPr>
            <a:r>
              <a:rPr lang="en-US" sz="1400" b="1" kern="0" dirty="0">
                <a:solidFill>
                  <a:srgbClr val="0499DD"/>
                </a:solidFill>
                <a:latin typeface="Arial"/>
                <a:cs typeface="Arial"/>
                <a:sym typeface="Futura Condensed" charset="0"/>
              </a:rPr>
              <a:t>9/9 MB</a:t>
            </a:r>
          </a:p>
          <a:p>
            <a:pPr marL="357188">
              <a:defRPr/>
            </a:pPr>
            <a:r>
              <a:rPr lang="en-US" sz="1400" b="1" kern="0" dirty="0">
                <a:solidFill>
                  <a:srgbClr val="0499DD"/>
                </a:solidFill>
                <a:latin typeface="Arial"/>
                <a:cs typeface="Arial"/>
                <a:sym typeface="Futura Condensed" charset="0"/>
              </a:rPr>
              <a:t>5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499DD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Futura Condensed" charset="0"/>
              </a:rPr>
              <a:t>/21 HB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EC69C1-6F1A-9299-6DAE-CA75BCD992F7}"/>
              </a:ext>
            </a:extLst>
          </p:cNvPr>
          <p:cNvSpPr txBox="1"/>
          <p:nvPr/>
        </p:nvSpPr>
        <p:spPr>
          <a:xfrm>
            <a:off x="8106264" y="1567543"/>
            <a:ext cx="197042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7188"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Futura Condensed" charset="0"/>
              </a:rPr>
              <a:t>13/13 spokes</a:t>
            </a:r>
          </a:p>
          <a:p>
            <a:pPr marL="357188">
              <a:defRPr/>
            </a:pPr>
            <a:r>
              <a:rPr lang="en-US" sz="1400" b="1" kern="0" dirty="0">
                <a:solidFill>
                  <a:srgbClr val="FF0000"/>
                </a:solidFill>
                <a:latin typeface="Arial"/>
                <a:cs typeface="Arial"/>
                <a:sym typeface="Futura Condensed" charset="0"/>
              </a:rPr>
              <a:t>9/9 MB</a:t>
            </a:r>
          </a:p>
          <a:p>
            <a:pPr marL="357188"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Futura Condensed" charset="0"/>
              </a:rPr>
              <a:t>11/21 HB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74464DF-D9E4-8829-DFB8-9E89DCE92689}"/>
              </a:ext>
            </a:extLst>
          </p:cNvPr>
          <p:cNvSpPr/>
          <p:nvPr/>
        </p:nvSpPr>
        <p:spPr>
          <a:xfrm>
            <a:off x="8459605" y="2277473"/>
            <a:ext cx="843568" cy="836882"/>
          </a:xfrm>
          <a:prstGeom prst="ellipse">
            <a:avLst/>
          </a:prstGeom>
          <a:solidFill>
            <a:schemeClr val="accent5">
              <a:alpha val="20418"/>
            </a:schemeClr>
          </a:solidFill>
          <a:ln w="444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56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545E24-4CFF-A8BF-FB43-09E78C6DC3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BD9FA-F818-028B-AB2C-108CDB350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9" y="265373"/>
            <a:ext cx="9360000" cy="657339"/>
          </a:xfrm>
        </p:spPr>
        <p:txBody>
          <a:bodyPr anchor="t">
            <a:normAutofit/>
          </a:bodyPr>
          <a:lstStyle/>
          <a:p>
            <a:r>
              <a:rPr lang="en-SE" dirty="0"/>
              <a:t>Other cryo challenges</a:t>
            </a:r>
          </a:p>
        </p:txBody>
      </p:sp>
      <p:pic>
        <p:nvPicPr>
          <p:cNvPr id="6" name="Picture 5" descr="A machine on a table&#10;&#10;AI-generated content may be incorrect.">
            <a:extLst>
              <a:ext uri="{FF2B5EF4-FFF2-40B4-BE49-F238E27FC236}">
                <a16:creationId xmlns:a16="http://schemas.microsoft.com/office/drawing/2014/main" id="{90AC7510-636F-11A4-57B3-CCB14F2E3CC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137" r="2828" b="-1"/>
          <a:stretch/>
        </p:blipFill>
        <p:spPr>
          <a:xfrm>
            <a:off x="1094400" y="1562400"/>
            <a:ext cx="3255409" cy="4768062"/>
          </a:xfrm>
          <a:prstGeom prst="rect">
            <a:avLst/>
          </a:prstGeom>
          <a:noFill/>
        </p:spPr>
      </p:pic>
      <p:pic>
        <p:nvPicPr>
          <p:cNvPr id="20" name="Picture 19" descr="A close-up of a machine&#10;&#10;AI-generated content may be incorrect.">
            <a:extLst>
              <a:ext uri="{FF2B5EF4-FFF2-40B4-BE49-F238E27FC236}">
                <a16:creationId xmlns:a16="http://schemas.microsoft.com/office/drawing/2014/main" id="{41B48326-8170-0999-FCA9-C0C3AEEB290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966" r="-1" b="-1"/>
          <a:stretch/>
        </p:blipFill>
        <p:spPr>
          <a:xfrm>
            <a:off x="4983732" y="1558435"/>
            <a:ext cx="3255409" cy="4768062"/>
          </a:xfrm>
          <a:prstGeom prst="rect">
            <a:avLst/>
          </a:prstGeom>
          <a:noFill/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5BC41C-9B0B-DF37-9DE8-6FB1286C99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sv-SE"/>
              <a:t>2025-10-21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5831F61-61E9-E416-93A4-5DF9A8B6DEEA}"/>
              </a:ext>
            </a:extLst>
          </p:cNvPr>
          <p:cNvGrpSpPr/>
          <p:nvPr/>
        </p:nvGrpSpPr>
        <p:grpSpPr>
          <a:xfrm>
            <a:off x="8873067" y="1446416"/>
            <a:ext cx="1867601" cy="5167313"/>
            <a:chOff x="8873067" y="1446416"/>
            <a:chExt cx="1867601" cy="5167313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8CE34A87-6152-DAE4-55AC-378AB286057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3874"/>
            <a:stretch/>
          </p:blipFill>
          <p:spPr bwMode="auto">
            <a:xfrm>
              <a:off x="8873067" y="1446416"/>
              <a:ext cx="746891" cy="51673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">
              <a:extLst>
                <a:ext uri="{FF2B5EF4-FFF2-40B4-BE49-F238E27FC236}">
                  <a16:creationId xmlns:a16="http://schemas.microsoft.com/office/drawing/2014/main" id="{AA4043B9-6FDD-3946-137F-CAFE3B1A6A2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46" r="42315"/>
            <a:stretch/>
          </p:blipFill>
          <p:spPr bwMode="auto">
            <a:xfrm>
              <a:off x="9687465" y="1446416"/>
              <a:ext cx="1053203" cy="51673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C549FC6-2392-A087-2BB1-4F4D5F02ECF9}"/>
                </a:ext>
              </a:extLst>
            </p:cNvPr>
            <p:cNvCxnSpPr/>
            <p:nvPr/>
          </p:nvCxnSpPr>
          <p:spPr>
            <a:xfrm flipH="1">
              <a:off x="9619958" y="5780972"/>
              <a:ext cx="67507" cy="202518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08BBFED-2D29-B77C-8072-94150DFBAE5C}"/>
                </a:ext>
              </a:extLst>
            </p:cNvPr>
            <p:cNvCxnSpPr/>
            <p:nvPr/>
          </p:nvCxnSpPr>
          <p:spPr>
            <a:xfrm flipH="1">
              <a:off x="9552451" y="5780972"/>
              <a:ext cx="67507" cy="202518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0560E524-6B64-F661-C35B-FD6DA84FA529}"/>
              </a:ext>
            </a:extLst>
          </p:cNvPr>
          <p:cNvSpPr txBox="1"/>
          <p:nvPr/>
        </p:nvSpPr>
        <p:spPr>
          <a:xfrm>
            <a:off x="1094399" y="912104"/>
            <a:ext cx="254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sv-SE"/>
            </a:defPPr>
            <a:lvl1pPr>
              <a:defRPr>
                <a:solidFill>
                  <a:srgbClr val="666666"/>
                </a:solidFill>
              </a:defRPr>
            </a:lvl1pPr>
          </a:lstStyle>
          <a:p>
            <a:r>
              <a:rPr lang="en-US" dirty="0"/>
              <a:t>Water and He leak test </a:t>
            </a:r>
            <a:br>
              <a:rPr lang="en-US" dirty="0"/>
            </a:br>
            <a:r>
              <a:rPr lang="en-US" dirty="0"/>
              <a:t>of the turbine cooler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3445618-E0C4-DDC1-EEA1-A10F1EB9148E}"/>
              </a:ext>
            </a:extLst>
          </p:cNvPr>
          <p:cNvSpPr txBox="1"/>
          <p:nvPr/>
        </p:nvSpPr>
        <p:spPr>
          <a:xfrm>
            <a:off x="4844591" y="922712"/>
            <a:ext cx="2502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sv-SE"/>
            </a:defPPr>
            <a:lvl1pPr>
              <a:defRPr>
                <a:solidFill>
                  <a:srgbClr val="666666"/>
                </a:solidFill>
              </a:defRPr>
            </a:lvl1pPr>
          </a:lstStyle>
          <a:p>
            <a:r>
              <a:rPr lang="en-US" dirty="0"/>
              <a:t>Leaky safety valve (TS)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3767C8-22F3-4A87-5624-4325FCD3F6FA}"/>
              </a:ext>
            </a:extLst>
          </p:cNvPr>
          <p:cNvSpPr txBox="1"/>
          <p:nvPr/>
        </p:nvSpPr>
        <p:spPr>
          <a:xfrm>
            <a:off x="8436056" y="797498"/>
            <a:ext cx="25318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sv-SE"/>
            </a:defPPr>
            <a:lvl1pPr>
              <a:defRPr>
                <a:solidFill>
                  <a:srgbClr val="666666"/>
                </a:solidFill>
              </a:defRPr>
            </a:lvl1pPr>
          </a:lstStyle>
          <a:p>
            <a:r>
              <a:rPr lang="en-US" dirty="0"/>
              <a:t>CCs trip – fast increase </a:t>
            </a:r>
            <a:br>
              <a:rPr lang="en-US" dirty="0"/>
            </a:br>
            <a:r>
              <a:rPr lang="en-US" dirty="0"/>
              <a:t>of pressure in CMs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362077-114E-6EB8-0339-66B7745CD0BD}"/>
              </a:ext>
            </a:extLst>
          </p:cNvPr>
          <p:cNvSpPr txBox="1"/>
          <p:nvPr/>
        </p:nvSpPr>
        <p:spPr>
          <a:xfrm>
            <a:off x="10011297" y="1750943"/>
            <a:ext cx="1558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rgbClr val="666666"/>
                </a:solidFill>
              </a:rPr>
              <a:t>Rupture disc?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B5A62E-D5CA-A68B-D7EB-0ADAAFD97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3832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Single window antenna</a:t>
            </a:r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60D0E9EB-76F9-5575-0774-3DFEDB11BC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285" y="1438102"/>
            <a:ext cx="3255409" cy="4892360"/>
          </a:xfrm>
        </p:spPr>
        <p:txBody>
          <a:bodyPr/>
          <a:lstStyle/>
          <a:p>
            <a:r>
              <a:rPr lang="en-US" dirty="0"/>
              <a:t>Fissured ceramic window</a:t>
            </a:r>
          </a:p>
          <a:p>
            <a:r>
              <a:rPr lang="en-US" dirty="0"/>
              <a:t>Exchange </a:t>
            </a:r>
            <a:r>
              <a:rPr lang="en-US" b="1" dirty="0"/>
              <a:t>in-situ</a:t>
            </a:r>
            <a:r>
              <a:rPr lang="en-US" dirty="0"/>
              <a:t> by CEA</a:t>
            </a:r>
            <a:br>
              <a:rPr lang="en-US" dirty="0"/>
            </a:br>
            <a:r>
              <a:rPr lang="en-US" dirty="0"/>
              <a:t>- TS2 experience, where a further window cracked after testing</a:t>
            </a:r>
          </a:p>
          <a:p>
            <a:r>
              <a:rPr lang="en-US" dirty="0"/>
              <a:t>Occurs ‘regularly’ at SNS</a:t>
            </a:r>
          </a:p>
        </p:txBody>
      </p:sp>
      <p:pic>
        <p:nvPicPr>
          <p:cNvPr id="24" name="Content Placeholder 15">
            <a:extLst>
              <a:ext uri="{FF2B5EF4-FFF2-40B4-BE49-F238E27FC236}">
                <a16:creationId xmlns:a16="http://schemas.microsoft.com/office/drawing/2014/main" id="{2F3CC9F5-1F12-2AB7-9532-81E218DC1A72}"/>
              </a:ext>
            </a:extLst>
          </p:cNvPr>
          <p:cNvPicPr>
            <a:picLocks noGrp="1" noChangeAspect="1"/>
          </p:cNvPicPr>
          <p:nvPr>
            <p:ph idx="16"/>
          </p:nvPr>
        </p:nvPicPr>
        <p:blipFill>
          <a:blip r:embed="rId2"/>
          <a:srcRect/>
          <a:stretch/>
        </p:blipFill>
        <p:spPr>
          <a:xfrm>
            <a:off x="4100462" y="1432902"/>
            <a:ext cx="3845479" cy="5127305"/>
          </a:xfrm>
        </p:spPr>
      </p:pic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Coupler exchange in tunnel during installation phase</a:t>
            </a:r>
          </a:p>
          <a:p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D85D94E-05CD-E4B7-97F1-07BD14EEBA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237" b="15237"/>
          <a:stretch/>
        </p:blipFill>
        <p:spPr>
          <a:xfrm>
            <a:off x="879458" y="3667247"/>
            <a:ext cx="3117600" cy="2890045"/>
          </a:xfrm>
          <a:prstGeom prst="rect">
            <a:avLst/>
          </a:prstGeom>
        </p:spPr>
      </p:pic>
      <p:pic>
        <p:nvPicPr>
          <p:cNvPr id="9" name="Content Placeholder 15">
            <a:extLst>
              <a:ext uri="{FF2B5EF4-FFF2-40B4-BE49-F238E27FC236}">
                <a16:creationId xmlns:a16="http://schemas.microsoft.com/office/drawing/2014/main" id="{41B1E6AE-9722-58A4-D8C0-997852A26B6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049345" y="1429987"/>
            <a:ext cx="3845478" cy="512730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3940DF-AA61-8F65-57A0-5CEC668BB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1C45A9-214B-9DB1-2FBF-7E628083C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3292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644" y="-8092"/>
            <a:ext cx="9136543" cy="657339"/>
          </a:xfrm>
        </p:spPr>
        <p:txBody>
          <a:bodyPr/>
          <a:lstStyle/>
          <a:p>
            <a:r>
              <a:rPr lang="en-US" dirty="0"/>
              <a:t>FPC feeding FE MC simulation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87005" y="3866973"/>
            <a:ext cx="6856441" cy="2991027"/>
            <a:chOff x="-4376134" y="1029137"/>
            <a:chExt cx="9066179" cy="5461733"/>
          </a:xfrm>
        </p:grpSpPr>
        <p:pic>
          <p:nvPicPr>
            <p:cNvPr id="8" name="Imag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156" t="11187" r="3354" b="22305"/>
            <a:stretch/>
          </p:blipFill>
          <p:spPr>
            <a:xfrm>
              <a:off x="-4376134" y="1029137"/>
              <a:ext cx="9066179" cy="5461733"/>
            </a:xfrm>
            <a:prstGeom prst="rect">
              <a:avLst/>
            </a:prstGeom>
          </p:spPr>
        </p:pic>
        <p:sp>
          <p:nvSpPr>
            <p:cNvPr id="9" name="ZoneTexte 6"/>
            <p:cNvSpPr txBox="1"/>
            <p:nvPr/>
          </p:nvSpPr>
          <p:spPr>
            <a:xfrm>
              <a:off x="-4247634" y="1393204"/>
              <a:ext cx="8937679" cy="10560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FPC4 low energy electrons (here 100 eV ~ threshold SEY&gt;1 ) are captured by the cavity field, generate secondary tracks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7667952" y="5826835"/>
            <a:ext cx="39767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Yu Gothic" panose="020B0400000000000000" pitchFamily="34" charset="-128"/>
                <a:cs typeface="+mn-cs"/>
              </a:rPr>
              <a:t>“thanks to 10µs time resolution, we can distinguish between FE and FPC electron emission”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56966" y="551574"/>
            <a:ext cx="6610073" cy="3215711"/>
            <a:chOff x="0" y="432775"/>
            <a:chExt cx="6610073" cy="321571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432775"/>
              <a:ext cx="6610073" cy="3215711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495974" y="1734230"/>
              <a:ext cx="19014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rgbClr val="FF0000"/>
                  </a:solidFill>
                  <a:latin typeface="Impact" panose="020B0806030902050204" pitchFamily="34" charset="0"/>
                </a:rPr>
                <a:t>FPC4 DIAGNOSTICS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120682" y="377866"/>
            <a:ext cx="5071318" cy="3177624"/>
            <a:chOff x="7120683" y="548987"/>
            <a:chExt cx="5071318" cy="317762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20683" y="548987"/>
              <a:ext cx="5071318" cy="3177624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7936"/>
            <a:stretch/>
          </p:blipFill>
          <p:spPr>
            <a:xfrm>
              <a:off x="8613466" y="1420525"/>
              <a:ext cx="3454888" cy="2267273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7473523" y="20781"/>
            <a:ext cx="4025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Dashed line= cavity field as reference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125012" y="422202"/>
            <a:ext cx="2758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DETECTED GAMMA RAY PULSE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8CC0E2-6448-4C24-BAFD-5FCC31B95200}"/>
              </a:ext>
            </a:extLst>
          </p:cNvPr>
          <p:cNvSpPr txBox="1"/>
          <p:nvPr/>
        </p:nvSpPr>
        <p:spPr>
          <a:xfrm>
            <a:off x="4557882" y="1853029"/>
            <a:ext cx="1874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0000"/>
                </a:solidFill>
                <a:latin typeface="Impact" panose="020B0806030902050204" pitchFamily="34" charset="0"/>
              </a:rPr>
              <a:t>FPC1 DIAGNOSTICS</a:t>
            </a:r>
            <a:br>
              <a:rPr lang="en-US" dirty="0">
                <a:solidFill>
                  <a:srgbClr val="FF0000"/>
                </a:solidFill>
                <a:latin typeface="Impact" panose="020B0806030902050204" pitchFamily="34" charset="0"/>
              </a:rPr>
            </a:br>
            <a:r>
              <a:rPr lang="en-US" dirty="0">
                <a:solidFill>
                  <a:srgbClr val="FF0000"/>
                </a:solidFill>
                <a:latin typeface="Impact" panose="020B0806030902050204" pitchFamily="34" charset="0"/>
              </a:rPr>
              <a:t>Only ARCS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Impact" panose="020B0806030902050204" pitchFamily="34" charset="0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B29939B-BFBE-46E1-87AA-02EFE5F2761B}"/>
              </a:ext>
            </a:extLst>
          </p:cNvPr>
          <p:cNvSpPr txBox="1"/>
          <p:nvPr/>
        </p:nvSpPr>
        <p:spPr>
          <a:xfrm>
            <a:off x="852940" y="2238483"/>
            <a:ext cx="2004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0000"/>
                </a:solidFill>
                <a:latin typeface="Impact" panose="020B0806030902050204" pitchFamily="34" charset="0"/>
              </a:rPr>
              <a:t>ARCS and Electrons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Impact" panose="020B0806030902050204" pitchFamily="34" charset="0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AFDD0-8C2C-E3ED-22A8-F5C92F4DA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BB1C61-9284-1D62-DB77-10678D702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E32789-1589-095D-8BAB-7F273393E2B2}"/>
              </a:ext>
            </a:extLst>
          </p:cNvPr>
          <p:cNvSpPr txBox="1"/>
          <p:nvPr/>
        </p:nvSpPr>
        <p:spPr>
          <a:xfrm>
            <a:off x="7244923" y="3916098"/>
            <a:ext cx="512954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SE" dirty="0">
                <a:solidFill>
                  <a:srgbClr val="666666"/>
                </a:solidFill>
              </a:rPr>
              <a:t>FPC diagnostics is designed to detect optical  </a:t>
            </a:r>
            <a:br>
              <a:rPr lang="en-SE" dirty="0">
                <a:solidFill>
                  <a:srgbClr val="666666"/>
                </a:solidFill>
              </a:rPr>
            </a:br>
            <a:r>
              <a:rPr lang="en-SE" dirty="0">
                <a:solidFill>
                  <a:srgbClr val="666666"/>
                </a:solidFill>
              </a:rPr>
              <a:t>light from coupler viewports (ARC)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E" dirty="0">
                <a:solidFill>
                  <a:srgbClr val="666666"/>
                </a:solidFill>
              </a:rPr>
              <a:t>SB has no optical path to coupler but </a:t>
            </a:r>
            <a:br>
              <a:rPr lang="en-SE" dirty="0">
                <a:solidFill>
                  <a:srgbClr val="666666"/>
                </a:solidFill>
              </a:rPr>
            </a:br>
            <a:r>
              <a:rPr lang="en-SE" dirty="0">
                <a:solidFill>
                  <a:srgbClr val="666666"/>
                </a:solidFill>
              </a:rPr>
              <a:t>captures Cherenkov events from FE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66666"/>
                </a:solidFill>
              </a:rPr>
              <a:t>e- from FPC area travel to cavity and lead</a:t>
            </a:r>
            <a:br>
              <a:rPr lang="en-GB" dirty="0">
                <a:solidFill>
                  <a:srgbClr val="666666"/>
                </a:solidFill>
              </a:rPr>
            </a:br>
            <a:r>
              <a:rPr lang="en-GB" dirty="0">
                <a:solidFill>
                  <a:srgbClr val="666666"/>
                </a:solidFill>
              </a:rPr>
              <a:t>to radiation</a:t>
            </a:r>
            <a:r>
              <a:rPr lang="en-SE" dirty="0">
                <a:solidFill>
                  <a:srgbClr val="666666"/>
                </a:solidFill>
              </a:rPr>
              <a:t> </a:t>
            </a:r>
          </a:p>
          <a:p>
            <a:pPr algn="l"/>
            <a:endParaRPr lang="en-SE" dirty="0">
              <a:solidFill>
                <a:srgbClr val="666666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B93718-7F75-182D-0DCA-3FFBAF879458}"/>
              </a:ext>
            </a:extLst>
          </p:cNvPr>
          <p:cNvSpPr txBox="1"/>
          <p:nvPr/>
        </p:nvSpPr>
        <p:spPr>
          <a:xfrm>
            <a:off x="9254810" y="847983"/>
            <a:ext cx="2172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rgbClr val="666666"/>
                </a:solidFill>
              </a:rPr>
              <a:t>Scintillators SB1&amp;2 </a:t>
            </a:r>
          </a:p>
        </p:txBody>
      </p:sp>
    </p:spTree>
    <p:extLst>
      <p:ext uri="{BB962C8B-B14F-4D97-AF65-F5344CB8AC3E}">
        <p14:creationId xmlns:p14="http://schemas.microsoft.com/office/powerpoint/2010/main" val="248944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FF7ED-10D5-170F-74C0-2B763E530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A</a:t>
            </a:r>
            <a:r>
              <a:rPr lang="en-GB" dirty="0"/>
              <a:t>l</a:t>
            </a:r>
            <a:r>
              <a:rPr lang="en-SE" dirty="0"/>
              <a:t>l modules tested prior to installation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554920-0C30-FE4B-7570-BC4A3B6DEA6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SE" dirty="0"/>
              <a:t>SPK at Uppsala, ELL at TS2 (</a:t>
            </a:r>
            <a:r>
              <a:rPr lang="en-SE" b="1" dirty="0"/>
              <a:t>22 Tested, 20 Installed</a:t>
            </a:r>
            <a:r>
              <a:rPr lang="en-SE" dirty="0"/>
              <a:t>)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3644FC-C88A-F9E8-1CB6-E0A697D4D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668CB6-1751-2603-A212-E3A5E7181B55}"/>
              </a:ext>
            </a:extLst>
          </p:cNvPr>
          <p:cNvSpPr txBox="1"/>
          <p:nvPr/>
        </p:nvSpPr>
        <p:spPr>
          <a:xfrm>
            <a:off x="7392292" y="1603326"/>
            <a:ext cx="4121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b="1" dirty="0">
                <a:solidFill>
                  <a:srgbClr val="666666"/>
                </a:solidFill>
              </a:rPr>
              <a:t>One single </a:t>
            </a:r>
            <a:r>
              <a:rPr lang="en-SE" dirty="0">
                <a:solidFill>
                  <a:srgbClr val="666666"/>
                </a:solidFill>
              </a:rPr>
              <a:t>bunker for the test, </a:t>
            </a:r>
            <a:r>
              <a:rPr lang="en-SE" b="1" dirty="0">
                <a:solidFill>
                  <a:srgbClr val="666666"/>
                </a:solidFill>
              </a:rPr>
              <a:t>~60+ calendar days of average test </a:t>
            </a:r>
            <a:r>
              <a:rPr lang="en-SE" dirty="0">
                <a:solidFill>
                  <a:srgbClr val="666666"/>
                </a:solidFill>
              </a:rPr>
              <a:t>throughput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494409B-E9C1-DDDD-6955-DF9BBA1782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883" b="-125"/>
          <a:stretch>
            <a:fillRect/>
          </a:stretch>
        </p:blipFill>
        <p:spPr>
          <a:xfrm>
            <a:off x="344097" y="1878128"/>
            <a:ext cx="6923939" cy="467812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206E37B-938A-2663-253D-6D65A357D1A0}"/>
              </a:ext>
            </a:extLst>
          </p:cNvPr>
          <p:cNvSpPr txBox="1"/>
          <p:nvPr/>
        </p:nvSpPr>
        <p:spPr>
          <a:xfrm rot="20283157">
            <a:off x="2952099" y="2771804"/>
            <a:ext cx="16626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1100" u="sng" dirty="0">
                <a:solidFill>
                  <a:srgbClr val="FF0000"/>
                </a:solidFill>
              </a:rPr>
              <a:t>Leak in He process lines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CA02CC-AB46-9459-945E-EF4F281CC21D}"/>
              </a:ext>
            </a:extLst>
          </p:cNvPr>
          <p:cNvSpPr txBox="1"/>
          <p:nvPr/>
        </p:nvSpPr>
        <p:spPr>
          <a:xfrm rot="20283157">
            <a:off x="3471531" y="3203838"/>
            <a:ext cx="16161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1100" dirty="0">
                <a:solidFill>
                  <a:srgbClr val="FF0000"/>
                </a:solidFill>
              </a:rPr>
              <a:t>Cryo failure during test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8AA7EA-BC13-D4C2-ADA3-0E4AD4458624}"/>
              </a:ext>
            </a:extLst>
          </p:cNvPr>
          <p:cNvSpPr txBox="1"/>
          <p:nvPr/>
        </p:nvSpPr>
        <p:spPr>
          <a:xfrm>
            <a:off x="4603376" y="3555218"/>
            <a:ext cx="2268296" cy="6001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SE" sz="1100" dirty="0">
                <a:solidFill>
                  <a:srgbClr val="FF0000"/>
                </a:solidFill>
              </a:rPr>
              <a:t>Linac installation and commissioning, </a:t>
            </a:r>
          </a:p>
          <a:p>
            <a:pPr algn="ctr"/>
            <a:r>
              <a:rPr lang="en-GB" sz="1100" dirty="0">
                <a:solidFill>
                  <a:srgbClr val="FF0000"/>
                </a:solidFill>
              </a:rPr>
              <a:t>M</a:t>
            </a:r>
            <a:r>
              <a:rPr lang="en-SE" sz="1100" dirty="0">
                <a:solidFill>
                  <a:srgbClr val="FF0000"/>
                </a:solidFill>
              </a:rPr>
              <a:t>anpower criticality for TS2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57EA3C-BCBE-18EA-CAF8-9DC4A6D1719E}"/>
              </a:ext>
            </a:extLst>
          </p:cNvPr>
          <p:cNvSpPr txBox="1"/>
          <p:nvPr/>
        </p:nvSpPr>
        <p:spPr>
          <a:xfrm rot="2788237">
            <a:off x="1290391" y="3447401"/>
            <a:ext cx="1739147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SE" sz="1400" dirty="0">
                <a:solidFill>
                  <a:srgbClr val="00B050"/>
                </a:solidFill>
              </a:rPr>
              <a:t>Learning curve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1516E03-3222-D14B-80E1-30C40277D8A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555" b="2555"/>
          <a:stretch/>
        </p:blipFill>
        <p:spPr>
          <a:xfrm>
            <a:off x="6948035" y="2719174"/>
            <a:ext cx="5084836" cy="331831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3C61EAA-624F-94E9-9ADA-01834CF49C17}"/>
              </a:ext>
            </a:extLst>
          </p:cNvPr>
          <p:cNvSpPr txBox="1"/>
          <p:nvPr/>
        </p:nvSpPr>
        <p:spPr>
          <a:xfrm>
            <a:off x="7244295" y="3188999"/>
            <a:ext cx="191751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1100" b="1" dirty="0">
                <a:solidFill>
                  <a:srgbClr val="666666"/>
                </a:solidFill>
              </a:rPr>
              <a:t>Admin limit on Pfwd (SW)</a:t>
            </a:r>
          </a:p>
          <a:p>
            <a:pPr algn="l"/>
            <a:r>
              <a:rPr lang="en-SE" sz="1100" b="1" dirty="0">
                <a:solidFill>
                  <a:srgbClr val="666666"/>
                </a:solidFill>
              </a:rPr>
              <a:t>300 kW  MBL</a:t>
            </a:r>
          </a:p>
          <a:p>
            <a:pPr algn="l"/>
            <a:r>
              <a:rPr lang="en-SE" sz="1100" b="1" dirty="0">
                <a:solidFill>
                  <a:srgbClr val="666666"/>
                </a:solidFill>
              </a:rPr>
              <a:t>400 kW HBL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B1BA0DE-83A5-34B3-3AC6-77CEB7DC019A}"/>
              </a:ext>
            </a:extLst>
          </p:cNvPr>
          <p:cNvSpPr txBox="1"/>
          <p:nvPr/>
        </p:nvSpPr>
        <p:spPr>
          <a:xfrm>
            <a:off x="7587626" y="6022367"/>
            <a:ext cx="42602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E" sz="1100" dirty="0">
                <a:solidFill>
                  <a:srgbClr val="666666"/>
                </a:solidFill>
              </a:rPr>
              <a:t>Agreement usually </a:t>
            </a:r>
            <a:r>
              <a:rPr lang="en-SE" sz="1100" b="1" dirty="0">
                <a:solidFill>
                  <a:srgbClr val="666666"/>
                </a:solidFill>
              </a:rPr>
              <a:t>within 10% before the onset of admin </a:t>
            </a:r>
            <a:r>
              <a:rPr lang="en-SE" sz="1100" dirty="0">
                <a:solidFill>
                  <a:srgbClr val="666666"/>
                </a:solidFill>
              </a:rPr>
              <a:t>limit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7A3A56-CE7C-1159-3C53-EEE2F51D885E}"/>
              </a:ext>
            </a:extLst>
          </p:cNvPr>
          <p:cNvSpPr txBox="1"/>
          <p:nvPr/>
        </p:nvSpPr>
        <p:spPr>
          <a:xfrm rot="20283157">
            <a:off x="1270138" y="2460495"/>
            <a:ext cx="10166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1100" dirty="0">
                <a:solidFill>
                  <a:srgbClr val="FF0000"/>
                </a:solidFill>
              </a:rPr>
              <a:t>Gauge failure</a:t>
            </a:r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C53A5960-D5C3-13A1-D1E2-FE16E41F3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3" name="Up Arrow 2">
            <a:extLst>
              <a:ext uri="{FF2B5EF4-FFF2-40B4-BE49-F238E27FC236}">
                <a16:creationId xmlns:a16="http://schemas.microsoft.com/office/drawing/2014/main" id="{8014A338-076F-5AFE-BF28-24CB9CE31D86}"/>
              </a:ext>
            </a:extLst>
          </p:cNvPr>
          <p:cNvSpPr/>
          <p:nvPr/>
        </p:nvSpPr>
        <p:spPr>
          <a:xfrm>
            <a:off x="10463709" y="4700617"/>
            <a:ext cx="209688" cy="461639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113018-9D6A-650E-17B2-3D8C350F8FC8}"/>
              </a:ext>
            </a:extLst>
          </p:cNvPr>
          <p:cNvSpPr txBox="1"/>
          <p:nvPr/>
        </p:nvSpPr>
        <p:spPr>
          <a:xfrm>
            <a:off x="10245499" y="5241994"/>
            <a:ext cx="170378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4938" indent="-134938">
              <a:buFont typeface="Arial" panose="020B0604020202020204" pitchFamily="34" charset="0"/>
              <a:buChar char="•"/>
            </a:pPr>
            <a:r>
              <a:rPr lang="en-SE" sz="1400" b="1" dirty="0">
                <a:solidFill>
                  <a:srgbClr val="FF0000"/>
                </a:solidFill>
              </a:rPr>
              <a:t>Above 20 MV/m</a:t>
            </a:r>
          </a:p>
          <a:p>
            <a:pPr marL="134938" indent="-134938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FF0000"/>
                </a:solidFill>
              </a:rPr>
              <a:t>F</a:t>
            </a:r>
            <a:r>
              <a:rPr lang="en-SE" sz="1400" b="1" dirty="0">
                <a:solidFill>
                  <a:srgbClr val="FF0000"/>
                </a:solidFill>
              </a:rPr>
              <a:t>ixed Ql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B010ED-833A-8549-331D-F9E9DDFE231E}"/>
              </a:ext>
            </a:extLst>
          </p:cNvPr>
          <p:cNvSpPr txBox="1"/>
          <p:nvPr/>
        </p:nvSpPr>
        <p:spPr>
          <a:xfrm rot="18762657">
            <a:off x="6532885" y="4467153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1100" u="sng" dirty="0">
                <a:solidFill>
                  <a:srgbClr val="FF0000"/>
                </a:solidFill>
              </a:rPr>
              <a:t>Leak</a:t>
            </a:r>
          </a:p>
        </p:txBody>
      </p:sp>
    </p:spTree>
    <p:extLst>
      <p:ext uri="{BB962C8B-B14F-4D97-AF65-F5344CB8AC3E}">
        <p14:creationId xmlns:p14="http://schemas.microsoft.com/office/powerpoint/2010/main" val="3913228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BF4A01F-CCBC-2378-80C7-C1BF693C2D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8943" y="4057690"/>
            <a:ext cx="2289173" cy="249806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CA277C56-3EF8-495F-98AC-A7E8CE6D9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ELL CM: ESS Test Stand overview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0B57A266-1EA8-4A09-8126-11EA28233D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 CM workflow is split in phases from reception to installation</a:t>
            </a:r>
          </a:p>
          <a:p>
            <a:endParaRPr lang="sv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A6403D-0E58-DAAA-51AD-F68DCD858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927" y="1463106"/>
            <a:ext cx="9365782" cy="4768062"/>
          </a:xfrm>
        </p:spPr>
        <p:txBody>
          <a:bodyPr/>
          <a:lstStyle/>
          <a:p>
            <a:r>
              <a:rPr lang="en-GB" sz="1400" dirty="0">
                <a:solidFill>
                  <a:srgbClr val="666666"/>
                </a:solidFill>
                <a:effectLst/>
                <a:latin typeface="Helvetica" pitchFamily="2" charset="0"/>
              </a:rPr>
              <a:t>CM lifecycle is intensively documented [ESS Way of Working]</a:t>
            </a:r>
          </a:p>
          <a:p>
            <a:pPr lvl="1"/>
            <a:r>
              <a:rPr lang="en-GB" sz="1400" b="1" dirty="0">
                <a:solidFill>
                  <a:srgbClr val="666666"/>
                </a:solidFill>
                <a:effectLst/>
                <a:latin typeface="Helvetica" pitchFamily="2" charset="0"/>
              </a:rPr>
              <a:t>Cav Fab &amp; Cryomodule Assembly </a:t>
            </a:r>
            <a:r>
              <a:rPr lang="en-GB" sz="1400" dirty="0">
                <a:solidFill>
                  <a:srgbClr val="666666"/>
                </a:solidFill>
                <a:effectLst/>
                <a:latin typeface="Helvetica" pitchFamily="2" charset="0"/>
              </a:rPr>
              <a:t>from (INFN/STFC) CEA</a:t>
            </a:r>
          </a:p>
          <a:p>
            <a:pPr lvl="1"/>
            <a:r>
              <a:rPr lang="en-GB" sz="1400" b="1" dirty="0">
                <a:solidFill>
                  <a:srgbClr val="666666"/>
                </a:solidFill>
                <a:effectLst/>
                <a:latin typeface="Helvetica" pitchFamily="2" charset="0"/>
              </a:rPr>
              <a:t>Cryomodule testing phase </a:t>
            </a:r>
            <a:r>
              <a:rPr lang="en-GB" sz="1400" dirty="0">
                <a:solidFill>
                  <a:srgbClr val="666666"/>
                </a:solidFill>
                <a:effectLst/>
                <a:latin typeface="Helvetica" pitchFamily="2" charset="0"/>
              </a:rPr>
              <a:t>(Mec/Vac/</a:t>
            </a:r>
            <a:r>
              <a:rPr lang="en-GB" sz="1400" dirty="0" err="1">
                <a:solidFill>
                  <a:srgbClr val="666666"/>
                </a:solidFill>
                <a:effectLst/>
                <a:latin typeface="Helvetica" pitchFamily="2" charset="0"/>
              </a:rPr>
              <a:t>Cryo</a:t>
            </a:r>
            <a:r>
              <a:rPr lang="en-GB" sz="1400" dirty="0">
                <a:solidFill>
                  <a:srgbClr val="666666"/>
                </a:solidFill>
                <a:effectLst/>
                <a:latin typeface="Helvetica" pitchFamily="2" charset="0"/>
              </a:rPr>
              <a:t>/SRF/FE)</a:t>
            </a:r>
            <a:endParaRPr lang="en-US" sz="1400" b="1" dirty="0">
              <a:solidFill>
                <a:srgbClr val="FF0000"/>
              </a:solidFill>
            </a:endParaRPr>
          </a:p>
          <a:p>
            <a:pPr lvl="1"/>
            <a:endParaRPr lang="en-GB" sz="1400" dirty="0">
              <a:solidFill>
                <a:srgbClr val="666666"/>
              </a:solidFill>
              <a:effectLst/>
              <a:latin typeface="Helvetica" pitchFamily="2" charset="0"/>
            </a:endParaRPr>
          </a:p>
          <a:p>
            <a:endParaRPr lang="en-SE" sz="1400" dirty="0"/>
          </a:p>
        </p:txBody>
      </p:sp>
      <p:sp>
        <p:nvSpPr>
          <p:cNvPr id="25" name="Date Placeholder 24">
            <a:extLst>
              <a:ext uri="{FF2B5EF4-FFF2-40B4-BE49-F238E27FC236}">
                <a16:creationId xmlns:a16="http://schemas.microsoft.com/office/drawing/2014/main" id="{BA064639-349E-3CB1-6767-A261DDB41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CD76EC-7AAE-A363-DC43-A4B488DA61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9499" y="1298696"/>
            <a:ext cx="5059520" cy="41305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8D0BF82-D502-D77A-EF93-BA2108E751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856" y="2636367"/>
            <a:ext cx="1558563" cy="1727563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43A75B0-DB6A-824C-3BCB-7F5AF5F5DDC5}"/>
              </a:ext>
            </a:extLst>
          </p:cNvPr>
          <p:cNvCxnSpPr>
            <a:cxnSpLocks/>
          </p:cNvCxnSpPr>
          <p:nvPr/>
        </p:nvCxnSpPr>
        <p:spPr>
          <a:xfrm flipV="1">
            <a:off x="1704096" y="2858620"/>
            <a:ext cx="726583" cy="1009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38E4859-7928-1C4C-A6D0-BDB810F7B87E}"/>
              </a:ext>
            </a:extLst>
          </p:cNvPr>
          <p:cNvCxnSpPr>
            <a:cxnSpLocks/>
          </p:cNvCxnSpPr>
          <p:nvPr/>
        </p:nvCxnSpPr>
        <p:spPr>
          <a:xfrm>
            <a:off x="1704096" y="2971392"/>
            <a:ext cx="686090" cy="10884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57D4EBF-F429-CE38-9687-E3E74FDB2CCD}"/>
              </a:ext>
            </a:extLst>
          </p:cNvPr>
          <p:cNvCxnSpPr>
            <a:cxnSpLocks/>
          </p:cNvCxnSpPr>
          <p:nvPr/>
        </p:nvCxnSpPr>
        <p:spPr>
          <a:xfrm>
            <a:off x="1706286" y="2982061"/>
            <a:ext cx="230904" cy="1383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2F5F642A-495C-D5C5-9AAC-296BEB9A933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5304" y="4693358"/>
            <a:ext cx="677439" cy="9516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9083774F-30DF-2EDE-F438-EFA5B77729A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938" y="4506226"/>
            <a:ext cx="797922" cy="11364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3F519DB-CCB1-16A6-D252-5FEFA8AE702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5523" y="4463068"/>
            <a:ext cx="797545" cy="11321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F21C8C4C-2E54-FB33-F6D4-8538C4E6770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508" y="4088674"/>
            <a:ext cx="948853" cy="13735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C1B8E724-45B6-BD62-F17E-571DB718409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172" y="2979146"/>
            <a:ext cx="1695906" cy="953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B138C70D-5CE6-3003-22CA-B8DA9EB93DCF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1524" y="2525666"/>
            <a:ext cx="1767221" cy="991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3C5D76E-8850-A8E9-99DE-AF9EBBFAE49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9485" y="3375904"/>
            <a:ext cx="1590844" cy="907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D049CC12-B035-33D6-DCA0-2331B7A43E93}"/>
              </a:ext>
            </a:extLst>
          </p:cNvPr>
          <p:cNvSpPr txBox="1"/>
          <p:nvPr/>
        </p:nvSpPr>
        <p:spPr>
          <a:xfrm>
            <a:off x="2492871" y="2664128"/>
            <a:ext cx="6721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SRF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F757264-920B-FC1C-742D-B281FAAE5E77}"/>
              </a:ext>
            </a:extLst>
          </p:cNvPr>
          <p:cNvSpPr txBox="1"/>
          <p:nvPr/>
        </p:nvSpPr>
        <p:spPr>
          <a:xfrm>
            <a:off x="424692" y="5635371"/>
            <a:ext cx="17651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Mechanical</a:t>
            </a:r>
            <a:endParaRPr lang="en-SE" b="1" dirty="0">
              <a:solidFill>
                <a:srgbClr val="FF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38346F-BEB5-C168-6127-2B6D3A02C21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57631" y="2527067"/>
            <a:ext cx="1814567" cy="988827"/>
          </a:xfrm>
          <a:prstGeom prst="rect">
            <a:avLst/>
          </a:prstGeom>
          <a:effectLst>
            <a:glow rad="191765">
              <a:schemeClr val="tx1">
                <a:alpha val="40000"/>
              </a:schemeClr>
            </a:glow>
            <a:outerShdw sx="1000" sy="1000" algn="ctr" rotWithShape="0">
              <a:srgbClr val="000000"/>
            </a:outerShdw>
            <a:softEdge rad="0"/>
          </a:effec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3554A351-557A-20A3-6186-A34F42CD2F8B}"/>
              </a:ext>
            </a:extLst>
          </p:cNvPr>
          <p:cNvSpPr txBox="1"/>
          <p:nvPr/>
        </p:nvSpPr>
        <p:spPr>
          <a:xfrm>
            <a:off x="2053244" y="5707970"/>
            <a:ext cx="11969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Vacuum</a:t>
            </a:r>
          </a:p>
          <a:p>
            <a:r>
              <a:rPr lang="en-US" sz="1800" b="1" dirty="0">
                <a:solidFill>
                  <a:srgbClr val="FF0000"/>
                </a:solidFill>
              </a:rPr>
              <a:t>Electrical</a:t>
            </a:r>
            <a:endParaRPr lang="en-SE" b="1" dirty="0">
              <a:solidFill>
                <a:srgbClr val="FF0000"/>
              </a:solidFill>
            </a:endParaRPr>
          </a:p>
          <a:p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7BE08E-57CA-2674-5343-5E06A8585A30}"/>
              </a:ext>
            </a:extLst>
          </p:cNvPr>
          <p:cNvSpPr txBox="1"/>
          <p:nvPr/>
        </p:nvSpPr>
        <p:spPr>
          <a:xfrm>
            <a:off x="7156174" y="5254977"/>
            <a:ext cx="4800601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l"/>
            <a:r>
              <a:rPr lang="en-SE" sz="2800" dirty="0">
                <a:solidFill>
                  <a:srgbClr val="666666"/>
                </a:solidFill>
              </a:rPr>
              <a:t>Site Acceptance Test of CM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58AE11-EFA1-9706-BB0A-562DE6AB39F7}"/>
              </a:ext>
            </a:extLst>
          </p:cNvPr>
          <p:cNvSpPr txBox="1"/>
          <p:nvPr/>
        </p:nvSpPr>
        <p:spPr>
          <a:xfrm>
            <a:off x="6781144" y="5746944"/>
            <a:ext cx="5410856" cy="11053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=&gt; RP surveys: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Always before access HB cryomodule operation 3-7.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Before moving modules from Supervised Area </a:t>
            </a:r>
            <a:br>
              <a:rPr lang="en-US" sz="1600" dirty="0"/>
            </a:br>
            <a:r>
              <a:rPr lang="en-US" sz="1600" dirty="0"/>
              <a:t>(max 3 </a:t>
            </a:r>
            <a:r>
              <a:rPr lang="en-US" sz="1600" dirty="0" err="1"/>
              <a:t>uSv</a:t>
            </a:r>
            <a:r>
              <a:rPr lang="en-US" sz="1600" dirty="0"/>
              <a:t>/h) operation 8.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498835B-B947-9833-E8E8-6CAA1E8DFFCD}"/>
              </a:ext>
            </a:extLst>
          </p:cNvPr>
          <p:cNvSpPr/>
          <p:nvPr/>
        </p:nvSpPr>
        <p:spPr>
          <a:xfrm>
            <a:off x="7077664" y="2134246"/>
            <a:ext cx="311102" cy="734767"/>
          </a:xfrm>
          <a:prstGeom prst="ellipse">
            <a:avLst/>
          </a:prstGeom>
          <a:noFill/>
          <a:ln w="254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00B7CE4-C112-B68A-8DEA-80303D3DF378}"/>
              </a:ext>
            </a:extLst>
          </p:cNvPr>
          <p:cNvSpPr/>
          <p:nvPr/>
        </p:nvSpPr>
        <p:spPr>
          <a:xfrm>
            <a:off x="11439408" y="6004703"/>
            <a:ext cx="366901" cy="318039"/>
          </a:xfrm>
          <a:prstGeom prst="ellipse">
            <a:avLst/>
          </a:prstGeom>
          <a:noFill/>
          <a:ln w="254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DA9BE24-AB19-F73E-F665-03B64FA231F2}"/>
              </a:ext>
            </a:extLst>
          </p:cNvPr>
          <p:cNvSpPr/>
          <p:nvPr/>
        </p:nvSpPr>
        <p:spPr>
          <a:xfrm>
            <a:off x="7146550" y="2848794"/>
            <a:ext cx="206422" cy="186611"/>
          </a:xfrm>
          <a:prstGeom prst="ellipse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0095D09-C6C5-B6EF-4246-7ADB993759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022423" y="4230601"/>
            <a:ext cx="2081273" cy="121367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12E46A8-30D8-E4B1-F189-1783BB987CB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996561" y="5265381"/>
            <a:ext cx="1063413" cy="140016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676DADF-D427-D3F1-B01B-A1CBD8455FB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617718" y="5500376"/>
            <a:ext cx="1194590" cy="63932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3398D64-CB57-7A46-BAA7-878BEE3C2A96}"/>
              </a:ext>
            </a:extLst>
          </p:cNvPr>
          <p:cNvSpPr txBox="1"/>
          <p:nvPr/>
        </p:nvSpPr>
        <p:spPr>
          <a:xfrm>
            <a:off x="5671014" y="3623233"/>
            <a:ext cx="13555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Field Emission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5B12F4-F8C8-5DB9-9433-A43E9B52A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A1FC370-F8A7-8BA9-E79A-763AE6357E68}"/>
              </a:ext>
            </a:extLst>
          </p:cNvPr>
          <p:cNvSpPr/>
          <p:nvPr/>
        </p:nvSpPr>
        <p:spPr>
          <a:xfrm>
            <a:off x="9273957" y="6475270"/>
            <a:ext cx="311107" cy="365125"/>
          </a:xfrm>
          <a:prstGeom prst="ellipse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A75309-AC0C-1864-1198-BB0888F211CC}"/>
              </a:ext>
            </a:extLst>
          </p:cNvPr>
          <p:cNvSpPr txBox="1"/>
          <p:nvPr/>
        </p:nvSpPr>
        <p:spPr>
          <a:xfrm>
            <a:off x="9735237" y="68205"/>
            <a:ext cx="2456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rgbClr val="666666"/>
                </a:solidFill>
              </a:rPr>
              <a:t>Reminder from TAC.23</a:t>
            </a:r>
          </a:p>
        </p:txBody>
      </p:sp>
    </p:spTree>
    <p:extLst>
      <p:ext uri="{BB962C8B-B14F-4D97-AF65-F5344CB8AC3E}">
        <p14:creationId xmlns:p14="http://schemas.microsoft.com/office/powerpoint/2010/main" val="376983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907AC-229A-3820-06CC-F3743DBC6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Comparision of Design vs Module Tests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8C2628-808E-6658-8D03-7E89388B8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6665E8-417A-FD95-894A-58F34A1975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97"/>
          <a:stretch>
            <a:fillRect/>
          </a:stretch>
        </p:blipFill>
        <p:spPr>
          <a:xfrm>
            <a:off x="319811" y="1052945"/>
            <a:ext cx="8256721" cy="553968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02A5FF3-7D23-E416-CBE9-906D65122AC3}"/>
              </a:ext>
            </a:extLst>
          </p:cNvPr>
          <p:cNvSpPr txBox="1"/>
          <p:nvPr/>
        </p:nvSpPr>
        <p:spPr>
          <a:xfrm>
            <a:off x="8348870" y="2057400"/>
            <a:ext cx="352331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E" b="1" dirty="0">
                <a:solidFill>
                  <a:srgbClr val="00B050"/>
                </a:solidFill>
              </a:rPr>
              <a:t>Well matched!</a:t>
            </a:r>
          </a:p>
          <a:p>
            <a:pPr algn="l"/>
            <a:endParaRPr lang="en-SE" dirty="0">
              <a:solidFill>
                <a:srgbClr val="666666"/>
              </a:solidFill>
            </a:endParaRPr>
          </a:p>
          <a:p>
            <a:pPr algn="l"/>
            <a:r>
              <a:rPr lang="en-SE" dirty="0">
                <a:solidFill>
                  <a:srgbClr val="666666"/>
                </a:solidFill>
              </a:rPr>
              <a:t>With minor exceptions, we could configure the machine for the design gradients required by the physics design (red curve).</a:t>
            </a:r>
          </a:p>
          <a:p>
            <a:pPr algn="l"/>
            <a:endParaRPr lang="en-SE" dirty="0">
              <a:solidFill>
                <a:srgbClr val="666666"/>
              </a:solidFill>
            </a:endParaRPr>
          </a:p>
          <a:p>
            <a:pPr algn="l"/>
            <a:r>
              <a:rPr lang="en-SE" dirty="0">
                <a:solidFill>
                  <a:srgbClr val="666666"/>
                </a:solidFill>
              </a:rPr>
              <a:t>A few outliers or </a:t>
            </a:r>
            <a:r>
              <a:rPr lang="en-SE" b="1" dirty="0">
                <a:solidFill>
                  <a:srgbClr val="666666"/>
                </a:solidFill>
              </a:rPr>
              <a:t>marginal</a:t>
            </a:r>
            <a:r>
              <a:rPr lang="en-SE" dirty="0">
                <a:solidFill>
                  <a:srgbClr val="666666"/>
                </a:solidFill>
              </a:rPr>
              <a:t> cavities were known from the module tests at </a:t>
            </a:r>
            <a:r>
              <a:rPr lang="en-SE" b="1" dirty="0">
                <a:solidFill>
                  <a:srgbClr val="666666"/>
                </a:solidFill>
              </a:rPr>
              <a:t>TS2</a:t>
            </a:r>
            <a:r>
              <a:rPr lang="en-SE" dirty="0">
                <a:solidFill>
                  <a:srgbClr val="666666"/>
                </a:solidFill>
              </a:rPr>
              <a:t> ( and </a:t>
            </a:r>
            <a:r>
              <a:rPr lang="en-SE" b="1" dirty="0">
                <a:solidFill>
                  <a:srgbClr val="666666"/>
                </a:solidFill>
              </a:rPr>
              <a:t>VT</a:t>
            </a:r>
            <a:r>
              <a:rPr lang="en-SE" dirty="0">
                <a:solidFill>
                  <a:srgbClr val="666666"/>
                </a:solidFill>
              </a:rPr>
              <a:t> at in-kinds), other suffered some minor degradation or required further conditioning (spurious Arc/EPU events)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7B29C8A-45E5-BE0E-F702-831E34367DB7}"/>
              </a:ext>
            </a:extLst>
          </p:cNvPr>
          <p:cNvSpPr/>
          <p:nvPr/>
        </p:nvSpPr>
        <p:spPr>
          <a:xfrm>
            <a:off x="811200" y="2096859"/>
            <a:ext cx="3345049" cy="131735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/>
              <a:t>SPK x 13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ED3C426-11CD-15BE-0AE2-ACE7D14EEA40}"/>
              </a:ext>
            </a:extLst>
          </p:cNvPr>
          <p:cNvSpPr/>
          <p:nvPr/>
        </p:nvSpPr>
        <p:spPr>
          <a:xfrm>
            <a:off x="4156249" y="2096858"/>
            <a:ext cx="2650951" cy="131735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/>
              <a:t>MBL x 9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FAA9EB-60CC-321A-397B-7F3CC1636235}"/>
              </a:ext>
            </a:extLst>
          </p:cNvPr>
          <p:cNvSpPr/>
          <p:nvPr/>
        </p:nvSpPr>
        <p:spPr>
          <a:xfrm>
            <a:off x="6807200" y="2096858"/>
            <a:ext cx="1312636" cy="13173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/>
              <a:t>HBL x 5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ABF2C23-3C46-E185-11AE-DF4AC2A91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36C6BF-A109-1156-94EE-29E5613FF4D6}"/>
              </a:ext>
            </a:extLst>
          </p:cNvPr>
          <p:cNvSpPr txBox="1"/>
          <p:nvPr/>
        </p:nvSpPr>
        <p:spPr>
          <a:xfrm>
            <a:off x="9011250" y="1688068"/>
            <a:ext cx="2218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b="1" dirty="0">
                <a:solidFill>
                  <a:srgbClr val="0499DD"/>
                </a:solidFill>
              </a:rPr>
              <a:t>BOD configuration</a:t>
            </a:r>
          </a:p>
        </p:txBody>
      </p:sp>
    </p:spTree>
    <p:extLst>
      <p:ext uri="{BB962C8B-B14F-4D97-AF65-F5344CB8AC3E}">
        <p14:creationId xmlns:p14="http://schemas.microsoft.com/office/powerpoint/2010/main" val="236063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C3F2B-4FF0-605F-7A77-71A69A5DB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Now up to HBL-110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7A8A0F-6628-29CD-EFA7-3A610BF9B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COMMISSIONING - C.Maiano - LCWS25</a:t>
            </a:r>
            <a:endParaRPr lang="sv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15C982-EAFA-03E0-BC7F-B5D26DD064E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SE" dirty="0"/>
              <a:t>Nominal 1.29 GeV, for a potential of 3 MW (when RF in G02)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2255B4-C7A9-3CBA-AFE1-AC064F712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2025-10-21</a:t>
            </a:r>
            <a:endParaRPr lang="sv-SE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28BE09E-4D18-0E58-864A-09D43D27617D}"/>
              </a:ext>
            </a:extLst>
          </p:cNvPr>
          <p:cNvGrpSpPr/>
          <p:nvPr/>
        </p:nvGrpSpPr>
        <p:grpSpPr>
          <a:xfrm>
            <a:off x="958457" y="1480627"/>
            <a:ext cx="7857537" cy="5112000"/>
            <a:chOff x="2028305" y="1480627"/>
            <a:chExt cx="7857537" cy="5112000"/>
          </a:xfrm>
        </p:grpSpPr>
        <p:pic>
          <p:nvPicPr>
            <p:cNvPr id="12" name="Content Placeholder 8" descr="A graph with lines and numbers&#10;&#10;AI-generated content may be incorrect.">
              <a:extLst>
                <a:ext uri="{FF2B5EF4-FFF2-40B4-BE49-F238E27FC236}">
                  <a16:creationId xmlns:a16="http://schemas.microsoft.com/office/drawing/2014/main" id="{60FD259E-EA0A-72DA-774D-4A84C80A75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1" t="1914" r="-11" b="3486"/>
            <a:stretch>
              <a:fillRect/>
            </a:stretch>
          </p:blipFill>
          <p:spPr>
            <a:xfrm>
              <a:off x="2028305" y="1480627"/>
              <a:ext cx="7857537" cy="5112000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A18439A-3D0E-8E05-B224-EAB89B2F8F51}"/>
                </a:ext>
              </a:extLst>
            </p:cNvPr>
            <p:cNvSpPr/>
            <p:nvPr/>
          </p:nvSpPr>
          <p:spPr>
            <a:xfrm>
              <a:off x="2429689" y="2471764"/>
              <a:ext cx="2773248" cy="131734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E" sz="1200" dirty="0"/>
                <a:t>SPK x 13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35BA2BB-CE52-5E9F-E4BF-0CE018BAB629}"/>
                </a:ext>
              </a:extLst>
            </p:cNvPr>
            <p:cNvSpPr/>
            <p:nvPr/>
          </p:nvSpPr>
          <p:spPr>
            <a:xfrm>
              <a:off x="5202937" y="2477798"/>
              <a:ext cx="1938527" cy="12570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E" sz="1200" dirty="0"/>
                <a:t>MBL x 9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84B8980-EED5-43B7-052F-0D8A14EE6796}"/>
                </a:ext>
              </a:extLst>
            </p:cNvPr>
            <p:cNvSpPr/>
            <p:nvPr/>
          </p:nvSpPr>
          <p:spPr>
            <a:xfrm>
              <a:off x="7141464" y="2471764"/>
              <a:ext cx="2368296" cy="13776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E" sz="1200" dirty="0"/>
                <a:t>HBL x 11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EC645C8-B4EE-DC6D-9209-AF673E2D2EAC}"/>
              </a:ext>
            </a:extLst>
          </p:cNvPr>
          <p:cNvSpPr txBox="1"/>
          <p:nvPr/>
        </p:nvSpPr>
        <p:spPr>
          <a:xfrm>
            <a:off x="8595035" y="3154680"/>
            <a:ext cx="269977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rgbClr val="666666"/>
                </a:solidFill>
              </a:rPr>
              <a:t>Summer 2025 </a:t>
            </a:r>
          </a:p>
          <a:p>
            <a:pPr algn="l"/>
            <a:r>
              <a:rPr lang="en-SE" dirty="0">
                <a:solidFill>
                  <a:srgbClr val="666666"/>
                </a:solidFill>
              </a:rPr>
              <a:t>Installation effort</a:t>
            </a:r>
          </a:p>
          <a:p>
            <a:pPr algn="l"/>
            <a:r>
              <a:rPr lang="en-SE" dirty="0">
                <a:solidFill>
                  <a:srgbClr val="666666"/>
                </a:solidFill>
              </a:rPr>
              <a:t>~5 CM/m</a:t>
            </a:r>
          </a:p>
          <a:p>
            <a:pPr algn="l"/>
            <a:endParaRPr lang="en-SE" dirty="0">
              <a:solidFill>
                <a:srgbClr val="666666"/>
              </a:solidFill>
            </a:endParaRPr>
          </a:p>
          <a:p>
            <a:pPr algn="l"/>
            <a:endParaRPr lang="en-SE" dirty="0">
              <a:solidFill>
                <a:srgbClr val="666666"/>
              </a:solidFill>
            </a:endParaRPr>
          </a:p>
          <a:p>
            <a:pPr algn="l"/>
            <a:r>
              <a:rPr lang="en-SE" dirty="0">
                <a:solidFill>
                  <a:srgbClr val="666666"/>
                </a:solidFill>
              </a:rPr>
              <a:t>Last 6 CM will not be fed</a:t>
            </a:r>
            <a:br>
              <a:rPr lang="en-SE" dirty="0">
                <a:solidFill>
                  <a:srgbClr val="666666"/>
                </a:solidFill>
              </a:rPr>
            </a:br>
            <a:r>
              <a:rPr lang="en-SE" dirty="0">
                <a:solidFill>
                  <a:srgbClr val="666666"/>
                </a:solidFill>
              </a:rPr>
              <a:t>by RF during BOD2/BOT</a:t>
            </a:r>
            <a:br>
              <a:rPr lang="en-SE" dirty="0">
                <a:solidFill>
                  <a:srgbClr val="666666"/>
                </a:solidFill>
              </a:rPr>
            </a:br>
            <a:endParaRPr lang="en-SE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47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ELAPSEDSTYLE" val="Thick"/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OSITIONONTASK" val="None"/>
  <p:tag name="OTLRELATEDTASKID" val="00000000-0000-0000-0000-000000000000"/>
  <p:tag name="OTLWEEKNUMBERINGFORMAT" val="WNFormat1"/>
  <p:tag name="OTLWEEKNUMBERINGISVISIBLE" val="False"/>
  <p:tag name="OTLMTITLE" val="SRR1"/>
  <p:tag name="OTLDATEFORMATSTRING" val="d MMM, yyyy"/>
  <p:tag name="OTLDATE" val="2018-07-17T23:59:00.0000000Z"/>
  <p:tag name="OTLMARKERSHAPE" val="OTL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OSITIONONTASK" val="None"/>
  <p:tag name="OTLRELATEDTASKID" val="00000000-0000-0000-0000-000000000000"/>
  <p:tag name="OTLWEEKNUMBERINGFORMAT" val="WNFormat1"/>
  <p:tag name="OTLWEEKNUMBERINGISVISIBLE" val="False"/>
  <p:tag name="OTLMTITLE" val="SRR2A"/>
  <p:tag name="OTLDATEFORMATSTRING" val="d MMM, yyyy"/>
  <p:tag name="OTLDATE" val="2021-09-07T23:59:00.0000000Z"/>
  <p:tag name="OTLMARKERSHAPE" val="OTL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OSITIONONTASK" val="None"/>
  <p:tag name="OTLRELATEDTASKID" val="00000000-0000-0000-0000-000000000000"/>
  <p:tag name="OTLWEEKNUMBERINGFORMAT" val="WNFormat1"/>
  <p:tag name="OTLWEEKNUMBERINGISVISIBLE" val="False"/>
  <p:tag name="OTLMTITLE" val="SRR4"/>
  <p:tag name="OTLDATEFORMATSTRING" val="d MMM, yyyy"/>
  <p:tag name="OTLDATE" val="2025-02-24T23:59:00.0000000"/>
  <p:tag name="OTLMARKERSHAPE" val="OTL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OSITIONONTASK" val="None"/>
  <p:tag name="OTLRELATEDTASKID" val="00000000-0000-0000-0000-000000000000"/>
  <p:tag name="OTLWEEKNUMBERINGFORMAT" val="WNFormat1"/>
  <p:tag name="OTLWEEKNUMBERINGISVISIBLE" val="False"/>
  <p:tag name="OTLMTITLE" val="SRR TS2"/>
  <p:tag name="OTLDATEFORMATSTRING" val="d MMM, yyyy"/>
  <p:tag name="OTLDATE" val="2019-08-29T23:59:00.0000000Z"/>
  <p:tag name="OTLMARKERSHAPE" val="OTL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OSITIONONTASK" val="None"/>
  <p:tag name="OTLRELATEDTASKID" val="00000000-0000-0000-0000-000000000000"/>
  <p:tag name="OTLWEEKNUMBERINGFORMAT" val="WNFormat1"/>
  <p:tag name="OTLWEEKNUMBERINGISVISIBLE" val="False"/>
  <p:tag name="OTLMTITLE" val="SRR2B"/>
  <p:tag name="OTLDATEFORMATSTRING" val="d MMM, yyyy"/>
  <p:tag name="OTLDATE" val="2022-05-04T23:59:00.0000000Z"/>
  <p:tag name="OTLMARKERSHAPE" val="OTL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OSITIONONTASK" val="None"/>
  <p:tag name="OTLRELATEDTASKID" val="00000000-0000-0000-0000-000000000000"/>
  <p:tag name="OTLWEEKNUMBERINGFORMAT" val="WNFormat1"/>
  <p:tag name="OTLWEEKNUMBERINGISVISIBLE" val="False"/>
  <p:tag name="OTLMTITLE" val="SRR3 "/>
  <p:tag name="OTLDATEFORMATSTRING" val="d MMM, yyyy"/>
  <p:tag name="OTLDATE" val="2023-03-22T23:59:00.0000000Z"/>
  <p:tag name="OTLMARKERSHAPE" val="OTL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d MMM, yyyy"/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POSITIONONTASK" val="None"/>
  <p:tag name="OTLRELATEDTASKID" val="00000000-0000-0000-0000-000000000000"/>
  <p:tag name="OTLDATE" val="2022-06-01T23:59:00.0000000Z"/>
  <p:tag name="OTLMTITLE" val="First DTL1 Beam"/>
  <p:tag name="OTLMARKERSHAPE" val="OTL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d MMM, yyyy"/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POSITIONONTASK" val="None"/>
  <p:tag name="OTLRELATEDTASKID" val="00000000-0000-0000-0000-000000000000"/>
  <p:tag name="OTLDATE" val="2023-04-20T23:59:00.0000000Z"/>
  <p:tag name="OTLMTITLE" val="First DTL4 Beam"/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d MMM, yyyy"/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POSITIONONTASK" val="None"/>
  <p:tag name="OTLRELATEDTASKID" val="00000000-0000-0000-0000-000000000000"/>
  <p:tag name="OTLDATE" val="2021-11-26T23:59:00.0000000Z"/>
  <p:tag name="OTLMTITLE" val="First RFQ Beam"/>
  <p:tag name="OTLMARKERSHAPE" val="OTL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d MMM, yyyy"/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POSITIONONTASK" val="None"/>
  <p:tag name="OTLRELATEDTASKID" val="00000000-0000-0000-0000-000000000000"/>
  <p:tag name="OTLDATE" val="2018-09-19T23:59:00.0000000Z"/>
  <p:tag name="OTLMTITLE" val="First LEBT Beam"/>
  <p:tag name="OTLMARKERSHAPE" val="OTL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d MMM, yyyy"/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POSITIONONTASK" val="None"/>
  <p:tag name="OTLRELATEDTASKID" val="00000000-0000-0000-0000-000000000000"/>
  <p:tag name="OTLMTITLE" val="SRR5"/>
  <p:tag name="OTLDATE" val="2026-01-19T23:59:00.0000000"/>
  <p:tag name="OTLMARKERSHAPE" val="OTL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d MMM, yyyy"/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TITLE" val="EOC"/>
  <p:tag name="OTLDATE" val="2027-12-31T23:59:00.0000000"/>
  <p:tag name="OTLPOSITIONONTASK" val="None"/>
  <p:tag name="OTLRELATEDTASKID" val="00000000-0000-0000-0000-000000000000"/>
  <p:tag name="OTLMARKERSHAPE" val="OTL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d MMM, yyyy"/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POSITIONONTASK" val="None"/>
  <p:tag name="OTLRELATEDTASKID" val="00000000-0000-0000-0000-000000000000"/>
  <p:tag name="OTLMTITLE" val="First Protons on Dump"/>
  <p:tag name="OTLDATE" val="2025-04-09T23:59:00.0000000"/>
  <p:tag name="OTLMARKERSHAPE" val="OTL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d MMM, yyyy"/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TITLE" val="BOD"/>
  <p:tag name="OTLDATE" val="2025-05-16T23:59:00.0000000"/>
  <p:tag name="OTLPOSITIONONTASK" val="None"/>
  <p:tag name="OTLRELATEDTASKID" val="00000000-0000-0000-0000-000000000000"/>
  <p:tag name="OTLMARKERSHAPE" val="OTL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d MMM, yyyy"/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TITLE" val="BOT"/>
  <p:tag name="OTLDATE" val="2026-02-27T23:59:00.0000000"/>
  <p:tag name="OTLPOSITIONONTASK" val="None"/>
  <p:tag name="OTLRELATEDTASKID" val="00000000-0000-0000-0000-000000000000"/>
  <p:tag name="OTLMARKERSHAPE" val="OTL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d MMM, yyyy"/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POSITIONONTASK" val="None"/>
  <p:tag name="OTLRELATEDTASKID" val="00000000-0000-0000-0000-000000000000"/>
  <p:tag name="OTLMTITLE" val="SRR5"/>
  <p:tag name="OTLDATE" val="2026-01-19T23:59:00.0000000"/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OSITIONONTASK" val="None"/>
  <p:tag name="OTLRELATEDTASKID" val="00000000-0000-0000-0000-000000000000"/>
  <p:tag name="OTLWEEKNUMBERINGFORMAT" val="WNFormat1"/>
  <p:tag name="OTLWEEKNUMBERINGISVISIBLE" val="False"/>
  <p:tag name="OTLMTITLE" val="SRR1"/>
  <p:tag name="OTLDATEFORMATSTRING" val="d MMM, yyyy"/>
  <p:tag name="OTLDATE" val="2018-07-17T23:59:00.0000000Z"/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OSITIONONTASK" val="None"/>
  <p:tag name="OTLRELATEDTASKID" val="00000000-0000-0000-0000-000000000000"/>
  <p:tag name="OTLWEEKNUMBERINGFORMAT" val="WNFormat1"/>
  <p:tag name="OTLWEEKNUMBERINGISVISIBLE" val="False"/>
  <p:tag name="OTLMTITLE" val="SRR2A"/>
  <p:tag name="OTLDATEFORMATSTRING" val="d MMM, yyyy"/>
  <p:tag name="OTLDATE" val="2021-09-07T23:59:00.0000000Z"/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OSITIONONTASK" val="None"/>
  <p:tag name="OTLRELATEDTASKID" val="00000000-0000-0000-0000-000000000000"/>
  <p:tag name="OTLWEEKNUMBERINGFORMAT" val="WNFormat1"/>
  <p:tag name="OTLWEEKNUMBERINGISVISIBLE" val="False"/>
  <p:tag name="OTLMTITLE" val="SRR4"/>
  <p:tag name="OTLDATEFORMATSTRING" val="d MMM, yyyy"/>
  <p:tag name="OTLDATE" val="2025-02-24T23:59:00.0000000"/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OSITIONONTASK" val="None"/>
  <p:tag name="OTLRELATEDTASKID" val="00000000-0000-0000-0000-000000000000"/>
  <p:tag name="OTLWEEKNUMBERINGFORMAT" val="WNFormat1"/>
  <p:tag name="OTLWEEKNUMBERINGISVISIBLE" val="False"/>
  <p:tag name="OTLMTITLE" val="SRR TS2"/>
  <p:tag name="OTLDATEFORMATSTRING" val="d MMM, yyyy"/>
  <p:tag name="OTLDATE" val="2019-08-29T23:59:00.0000000Z"/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OSITIONONTASK" val="None"/>
  <p:tag name="OTLRELATEDTASKID" val="00000000-0000-0000-0000-000000000000"/>
  <p:tag name="OTLWEEKNUMBERINGFORMAT" val="WNFormat1"/>
  <p:tag name="OTLWEEKNUMBERINGISVISIBLE" val="False"/>
  <p:tag name="OTLMTITLE" val="SRR2B"/>
  <p:tag name="OTLDATEFORMATSTRING" val="d MMM, yyyy"/>
  <p:tag name="OTLDATE" val="2022-05-04T23:59:00.0000000Z"/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OSITIONONTASK" val="None"/>
  <p:tag name="OTLRELATEDTASKID" val="00000000-0000-0000-0000-000000000000"/>
  <p:tag name="OTLWEEKNUMBERINGFORMAT" val="WNFormat1"/>
  <p:tag name="OTLWEEKNUMBERINGISVISIBLE" val="False"/>
  <p:tag name="OTLMTITLE" val="SRR3 "/>
  <p:tag name="OTLDATEFORMATSTRING" val="d MMM, yyyy"/>
  <p:tag name="OTLDATE" val="2023-03-22T23:59:00.0000000Z"/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d MMM, yyyy"/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POSITIONONTASK" val="None"/>
  <p:tag name="OTLRELATEDTASKID" val="00000000-0000-0000-0000-000000000000"/>
  <p:tag name="OTLDATE" val="2022-06-01T23:59:00.0000000Z"/>
  <p:tag name="OTLMTITLE" val="First DTL1 Beam"/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d MMM, yyyy"/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POSITIONONTASK" val="None"/>
  <p:tag name="OTLRELATEDTASKID" val="00000000-0000-0000-0000-000000000000"/>
  <p:tag name="OTLDATE" val="2023-04-20T23:59:00.0000000Z"/>
  <p:tag name="OTLMTITLE" val="First DTL4 Beam"/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d MMM, yyyy"/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POSITIONONTASK" val="None"/>
  <p:tag name="OTLRELATEDTASKID" val="00000000-0000-0000-0000-000000000000"/>
  <p:tag name="OTLDATE" val="2021-11-26T23:59:00.0000000Z"/>
  <p:tag name="OTLMTITLE" val="First RFQ Beam"/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d MMM, yyyy"/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POSITIONONTASK" val="None"/>
  <p:tag name="OTLRELATEDTASKID" val="00000000-0000-0000-0000-000000000000"/>
  <p:tag name="OTLDATE" val="2018-09-19T23:59:00.0000000Z"/>
  <p:tag name="OTLMTITLE" val="First LEBT Beam"/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d MMM, yyyy"/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POSITIONONTASK" val="None"/>
  <p:tag name="OTLRELATEDTASKID" val="00000000-0000-0000-0000-000000000000"/>
  <p:tag name="OTLMTITLE" val="SRR5"/>
  <p:tag name="OTLDATE" val="2026-01-19T23:59:00.0000000"/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d MMM, yyyy"/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TITLE" val="EOC"/>
  <p:tag name="OTLDATE" val="2027-12-31T23:59:00.0000000"/>
  <p:tag name="OTLPOSITIONONTASK" val="None"/>
  <p:tag name="OTLRELATEDTASKID" val="00000000-0000-0000-0000-000000000000"/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d MMM, yyyy"/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POSITIONONTASK" val="None"/>
  <p:tag name="OTLRELATEDTASKID" val="00000000-0000-0000-0000-000000000000"/>
  <p:tag name="OTLMTITLE" val="First Protons on Dump"/>
  <p:tag name="OTLDATE" val="2025-04-09T23:59:00.0000000"/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d MMM, yyyy"/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TITLE" val="BOD"/>
  <p:tag name="OTLDATE" val="2025-05-16T23:59:00.0000000"/>
  <p:tag name="OTLPOSITIONONTASK" val="None"/>
  <p:tag name="OTLRELATEDTASKID" val="00000000-0000-0000-0000-000000000000"/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d MMM, yyyy"/>
  <p:tag name="OTLDATEFORMATSEPARATOR" val="/"/>
  <p:tag name="OTLDATEFORMATUSEUS" val="Fals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TITLE" val="BOT"/>
  <p:tag name="OTLDATE" val="2026-02-27T23:59:00.0000000"/>
  <p:tag name="OTLPOSITIONONTASK" val="None"/>
  <p:tag name="OTLRELATEDTASKID" val="00000000-0000-0000-0000-000000000000"/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TIMEBANDCULTUREINFO" val="en-US"/>
  <p:tag name="OTLTIMEBANDQUICKPOSITION" val="Middle"/>
  <p:tag name="OTLTIMEBANDTHREEDEFFECTS" val="Gel"/>
  <p:tag name="OTLTIMEBANDWORKINGDAYS" val="Standard"/>
  <p:tag name="OTLTIMEBANDELAPSEDTIMEEXTENSION" val="False"/>
  <p:tag name="OTLTIMEBANDUSETIME" val="False"/>
  <p:tag name="OTLTIMEBANDTIMECONFIGWORKDAYSTART" val="00:00:00"/>
  <p:tag name="OTLTIMEBANDTIMECONFIGWORKDAYEND" val="23:59:00"/>
  <p:tag name="OTLTIMEBANDAPPENDYEARONYEARCHANGE" val="True"/>
  <p:tag name="OTLTIMEBANDSCALEMARKING" val="None"/>
  <p:tag name="OTLRIGHTENDCAPSMARGINRIGHT" val="20"/>
  <p:tag name="OTLLEFTENDCAPSMARGINLEFT" val="20"/>
  <p:tag name="OTLTIMEBANDFYSTARTMONTH" val="January"/>
  <p:tag name="OTLTIMEBANDSHOWFYLABEL" val="True"/>
  <p:tag name="OTLTIMEBANDUSESTARTINGOFTHEYEARFORFYNUMBERING" val="True"/>
  <p:tag name="OTLTIMEBANDRESERVEDLEFTAREAWIDTH" val="0"/>
  <p:tag name="OTLTIMEBANDRESERVEDLEFTAREAISSET" val="False"/>
  <p:tag name="OTLTIMEBANDDEPENABLED" val="False"/>
  <p:tag name="OTLTIMEBANDDEPSCHEDULINGMODE" val="Flexible"/>
  <p:tag name="OTLTIMEBANDDEPPREVIOUSSCHEDULINGMODE" val="Flexible"/>
  <p:tag name="OTLTIMEBANDDEPONBREAKINGSTRICTSCHEDULINGMODE" val="AskEverytime"/>
  <p:tag name="OTLTIMEBANDDEPONBREAKINGFLEXIBLESCHEDULINGMODE" val="AskEverytime"/>
  <p:tag name="OTLTIMEBANDSCALEFORMAT" val="MMM"/>
  <p:tag name="OTLTIMEBANDSHAPETYPE" val="EllipseTimeband"/>
  <p:tag name="OTLTIMEBANDSHAPEHEIGHT" val="30"/>
  <p:tag name="OTLTIMEBANDSHAPEPADDINGLEFT" val="13"/>
  <p:tag name="OTLTIMEBANDSCALETYPE" val="Years"/>
  <p:tag name="OTLTIMEBANDAUTODATERANGE" val="False"/>
  <p:tag name="OTLTIMEBANDSTARTDATE" val="2018-01-01T23:59:00.0000000"/>
  <p:tag name="OTLTIMEBANDENDDATE" val="2027-12-31T23:59:00.0000000"/>
  <p:tag name="OTLTIMEBANDSPACINGABOVE" val="16"/>
  <p:tag name="OTLTIMEBANDSPACINGBELOW" val="16"/>
  <p:tag name="OTLTIMEBANDSPACINGABOVEFORSWLANDTASKS" val="16"/>
  <p:tag name="OTLTIMEBANDSPACINGBELOWFORSWLANDTASKS" val="16"/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ELAPSEDSTYLE" val="Thick"/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TIMEBANDCULTUREINFO" val="en-US"/>
  <p:tag name="OTLTIMEBANDQUICKPOSITION" val="Middle"/>
  <p:tag name="OTLTIMEBANDTHREEDEFFECTS" val="Gel"/>
  <p:tag name="OTLTIMEBANDWORKINGDAYS" val="Standard"/>
  <p:tag name="OTLTIMEBANDELAPSEDTIMEEXTENSION" val="False"/>
  <p:tag name="OTLTIMEBANDUSETIME" val="False"/>
  <p:tag name="OTLTIMEBANDTIMECONFIGWORKDAYSTART" val="00:00:00"/>
  <p:tag name="OTLTIMEBANDTIMECONFIGWORKDAYEND" val="23:59:00"/>
  <p:tag name="OTLTIMEBANDAPPENDYEARONYEARCHANGE" val="True"/>
  <p:tag name="OTLTIMEBANDSCALEMARKING" val="None"/>
  <p:tag name="OTLRIGHTENDCAPSMARGINRIGHT" val="20"/>
  <p:tag name="OTLLEFTENDCAPSMARGINLEFT" val="20"/>
  <p:tag name="OTLTIMEBANDFYSTARTMONTH" val="January"/>
  <p:tag name="OTLTIMEBANDSHOWFYLABEL" val="True"/>
  <p:tag name="OTLTIMEBANDUSESTARTINGOFTHEYEARFORFYNUMBERING" val="True"/>
  <p:tag name="OTLTIMEBANDRESERVEDLEFTAREAWIDTH" val="0"/>
  <p:tag name="OTLTIMEBANDRESERVEDLEFTAREAISSET" val="False"/>
  <p:tag name="OTLTIMEBANDDEPENABLED" val="False"/>
  <p:tag name="OTLTIMEBANDDEPSCHEDULINGMODE" val="Flexible"/>
  <p:tag name="OTLTIMEBANDDEPPREVIOUSSCHEDULINGMODE" val="Flexible"/>
  <p:tag name="OTLTIMEBANDDEPONBREAKINGSTRICTSCHEDULINGMODE" val="AskEverytime"/>
  <p:tag name="OTLTIMEBANDDEPONBREAKINGFLEXIBLESCHEDULINGMODE" val="AskEverytime"/>
  <p:tag name="OTLTIMEBANDSCALEFORMAT" val="MMM"/>
  <p:tag name="OTLTIMEBANDSHAPETYPE" val="EllipseTimeband"/>
  <p:tag name="OTLTIMEBANDSHAPEHEIGHT" val="30"/>
  <p:tag name="OTLTIMEBANDSHAPEPADDINGLEFT" val="13"/>
  <p:tag name="OTLTIMEBANDSCALETYPE" val="Years"/>
  <p:tag name="OTLTIMEBANDAUTODATERANGE" val="False"/>
  <p:tag name="OTLTIMEBANDSTARTDATE" val="2018-01-01T23:59:00.0000000"/>
  <p:tag name="OTLTIMEBANDENDDATE" val="2027-12-31T23:59:00.0000000"/>
  <p:tag name="OTLTIMEBANDSPACINGABOVE" val="16"/>
  <p:tag name="OTLTIMEBANDSPACINGBELOW" val="16"/>
  <p:tag name="OTLTIMEBANDSPACINGABOVEFORSWLANDTASKS" val="16"/>
  <p:tag name="OTLTIMEBANDSPACINGBELOWFORSWLANDTASKS" val="16"/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Office-tema">
  <a:themeElements>
    <a:clrScheme name="ESS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ESS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mtClean="0">
            <a:solidFill>
              <a:srgbClr val="666666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C8E05FD6-4408-40A1-AAFA-F1913A6B3D38}" vid="{2ACFAA60-6D1B-4172-9AA5-52CCB5CBBC40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Office-tema</Template>
  <TotalTime>19450</TotalTime>
  <Words>3827</Words>
  <Application>Microsoft Macintosh PowerPoint</Application>
  <PresentationFormat>Widescreen</PresentationFormat>
  <Paragraphs>749</Paragraphs>
  <Slides>52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3" baseType="lpstr">
      <vt:lpstr>Arial</vt:lpstr>
      <vt:lpstr>Calibri</vt:lpstr>
      <vt:lpstr>Helvetica</vt:lpstr>
      <vt:lpstr>Impact</vt:lpstr>
      <vt:lpstr>Quattrocento Sans</vt:lpstr>
      <vt:lpstr>Segoe UI</vt:lpstr>
      <vt:lpstr>Segoe UI Light</vt:lpstr>
      <vt:lpstr>Segoe UI Semibold</vt:lpstr>
      <vt:lpstr>Times New Roman</vt:lpstr>
      <vt:lpstr>Wingdings</vt:lpstr>
      <vt:lpstr>Office-tema</vt:lpstr>
      <vt:lpstr>PowerPoint Presentation</vt:lpstr>
      <vt:lpstr>Commissioning of ESS superconducting linac</vt:lpstr>
      <vt:lpstr>Agenda</vt:lpstr>
      <vt:lpstr>PowerPoint Presentation</vt:lpstr>
      <vt:lpstr>High Power 5 MW proton accelerator</vt:lpstr>
      <vt:lpstr>All modules tested prior to installation</vt:lpstr>
      <vt:lpstr>ELL CM: ESS Test Stand overview</vt:lpstr>
      <vt:lpstr>Comparision of Design vs Module Tests</vt:lpstr>
      <vt:lpstr>Now up to HBL-110</vt:lpstr>
      <vt:lpstr>ESSCAVDB</vt:lpstr>
      <vt:lpstr>Extend to machine configuration</vt:lpstr>
      <vt:lpstr>CM Installation completed in Jul 2024</vt:lpstr>
      <vt:lpstr>PowerPoint Presentation</vt:lpstr>
      <vt:lpstr>Cryogenic commissioning – in Brief</vt:lpstr>
      <vt:lpstr>CM/VB handled by state machine (each)</vt:lpstr>
      <vt:lpstr>PowerPoint Presentation</vt:lpstr>
      <vt:lpstr>ESS ACC Commissioning History</vt:lpstr>
      <vt:lpstr>BOD phase in a nutshell</vt:lpstr>
      <vt:lpstr>Linac Status from Control Room</vt:lpstr>
      <vt:lpstr>A SPK cavity in CL: SRF Expert panels</vt:lpstr>
      <vt:lpstr>Few couplers showing MP </vt:lpstr>
      <vt:lpstr>PowerPoint Presentation</vt:lpstr>
      <vt:lpstr>Extension to long pulses</vt:lpstr>
      <vt:lpstr>Manual piezo operation at TS2 in closed loop</vt:lpstr>
      <vt:lpstr>Ongoing work for BOD2/BOT</vt:lpstr>
      <vt:lpstr>System Characterization tools</vt:lpstr>
      <vt:lpstr>Collective `Arcs’</vt:lpstr>
      <vt:lpstr>FE buildup in the HBL section</vt:lpstr>
      <vt:lpstr>Collective arcs knowledge from TS2</vt:lpstr>
      <vt:lpstr>FPC feeding FE </vt:lpstr>
      <vt:lpstr>Induced beam losses: Pandora location in TUNNEL</vt:lpstr>
      <vt:lpstr>PowerPoint Presentation</vt:lpstr>
      <vt:lpstr>Arc Detector fibers shape and Dose Rate (1)</vt:lpstr>
      <vt:lpstr>Arc Detector fibers Max and Dose Rate (2)</vt:lpstr>
      <vt:lpstr>More installations started in July</vt:lpstr>
      <vt:lpstr>High-power 5 MW proton accelerator</vt:lpstr>
      <vt:lpstr>PowerPoint Presentation</vt:lpstr>
      <vt:lpstr>Conclusions</vt:lpstr>
      <vt:lpstr>Thanks</vt:lpstr>
      <vt:lpstr>BACK UP SLIDES</vt:lpstr>
      <vt:lpstr>Spoke CM installation (and challenges)</vt:lpstr>
      <vt:lpstr>Venting of Spoke CM during installation</vt:lpstr>
      <vt:lpstr>Elliptical cryomodules installation</vt:lpstr>
      <vt:lpstr>Series installation: Minor challenges</vt:lpstr>
      <vt:lpstr>P&amp;ID for a CM [Up to 43]</vt:lpstr>
      <vt:lpstr>At each CM/VB one PLC for loops/IL</vt:lpstr>
      <vt:lpstr>LHe level and SHL</vt:lpstr>
      <vt:lpstr>Impurities (air…) in subatmospheric circuit</vt:lpstr>
      <vt:lpstr>ESS is a segmented linac</vt:lpstr>
      <vt:lpstr>Other cryo challenges</vt:lpstr>
      <vt:lpstr>Single window antenna</vt:lpstr>
      <vt:lpstr>FPC feeding FE MC simulation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Paolo Pierini</dc:creator>
  <cp:lastModifiedBy>Cecilia Maiano</cp:lastModifiedBy>
  <cp:revision>143</cp:revision>
  <cp:lastPrinted>2019-03-08T10:27:30Z</cp:lastPrinted>
  <dcterms:created xsi:type="dcterms:W3CDTF">2025-05-15T19:40:23Z</dcterms:created>
  <dcterms:modified xsi:type="dcterms:W3CDTF">2025-10-20T11:32:14Z</dcterms:modified>
</cp:coreProperties>
</file>