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351" r:id="rId6"/>
    <p:sldId id="424" r:id="rId7"/>
    <p:sldId id="426" r:id="rId8"/>
    <p:sldId id="428" r:id="rId9"/>
    <p:sldId id="414" r:id="rId10"/>
    <p:sldId id="433" r:id="rId11"/>
    <p:sldId id="429" r:id="rId12"/>
    <p:sldId id="396" r:id="rId13"/>
    <p:sldId id="412" r:id="rId14"/>
    <p:sldId id="413" r:id="rId15"/>
    <p:sldId id="427" r:id="rId16"/>
    <p:sldId id="430" r:id="rId17"/>
    <p:sldId id="425" r:id="rId18"/>
    <p:sldId id="431" r:id="rId19"/>
    <p:sldId id="432" r:id="rId20"/>
    <p:sldId id="372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E4A83"/>
    <a:srgbClr val="E60019"/>
    <a:srgbClr val="BD987A"/>
    <a:srgbClr val="A558A0"/>
    <a:srgbClr val="993D3F"/>
    <a:srgbClr val="E18B76"/>
    <a:srgbClr val="D18B8B"/>
    <a:srgbClr val="009099"/>
    <a:srgbClr val="6B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3979" autoAdjust="0"/>
  </p:normalViewPr>
  <p:slideViewPr>
    <p:cSldViewPr snapToGrid="0">
      <p:cViewPr varScale="1">
        <p:scale>
          <a:sx n="106" d="100"/>
          <a:sy n="106" d="100"/>
        </p:scale>
        <p:origin x="936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100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85" d="100"/>
          <a:sy n="85" d="100"/>
        </p:scale>
        <p:origin x="316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8BB3D1-63B9-418E-A28D-C405C9F8E829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8F0C57D6-95A3-4E1B-95D0-70F071D56152}">
      <dgm:prSet phldrT="[Texte]"/>
      <dgm:spPr/>
      <dgm:t>
        <a:bodyPr/>
        <a:lstStyle/>
        <a:p>
          <a:r>
            <a:rPr lang="fr-FR" dirty="0"/>
            <a:t>Design</a:t>
          </a:r>
        </a:p>
      </dgm:t>
    </dgm:pt>
    <dgm:pt modelId="{53F84219-72DB-4DF2-832D-F52C5BFC09E6}" type="parTrans" cxnId="{BA8AC808-3691-4960-A483-F4606D2362E2}">
      <dgm:prSet/>
      <dgm:spPr/>
      <dgm:t>
        <a:bodyPr/>
        <a:lstStyle/>
        <a:p>
          <a:endParaRPr lang="fr-FR"/>
        </a:p>
      </dgm:t>
    </dgm:pt>
    <dgm:pt modelId="{F3B8C1FC-F3B1-4BA6-BE63-2A7CF42988D7}" type="sibTrans" cxnId="{BA8AC808-3691-4960-A483-F4606D2362E2}">
      <dgm:prSet/>
      <dgm:spPr/>
      <dgm:t>
        <a:bodyPr/>
        <a:lstStyle/>
        <a:p>
          <a:endParaRPr lang="fr-FR"/>
        </a:p>
      </dgm:t>
    </dgm:pt>
    <dgm:pt modelId="{67EDB700-2D31-4CDC-ADBD-32AB22B204B7}">
      <dgm:prSet phldrT="[Texte]"/>
      <dgm:spPr/>
      <dgm:t>
        <a:bodyPr/>
        <a:lstStyle/>
        <a:p>
          <a:r>
            <a:rPr lang="fr-FR" dirty="0"/>
            <a:t>First article</a:t>
          </a:r>
        </a:p>
      </dgm:t>
    </dgm:pt>
    <dgm:pt modelId="{C046F0A7-0136-46BF-9C54-D1AFC3FF4645}" type="parTrans" cxnId="{5BCD8036-EBAD-4F00-A268-9C099ACA867B}">
      <dgm:prSet/>
      <dgm:spPr/>
      <dgm:t>
        <a:bodyPr/>
        <a:lstStyle/>
        <a:p>
          <a:endParaRPr lang="fr-FR"/>
        </a:p>
      </dgm:t>
    </dgm:pt>
    <dgm:pt modelId="{D16F7756-5AEE-4A64-A76E-B35F7F9F5593}" type="sibTrans" cxnId="{5BCD8036-EBAD-4F00-A268-9C099ACA867B}">
      <dgm:prSet/>
      <dgm:spPr/>
      <dgm:t>
        <a:bodyPr/>
        <a:lstStyle/>
        <a:p>
          <a:endParaRPr lang="fr-FR"/>
        </a:p>
      </dgm:t>
    </dgm:pt>
    <dgm:pt modelId="{6F4CF058-5AB2-4817-8CF4-B79F71D274CF}">
      <dgm:prSet phldrT="[Texte]"/>
      <dgm:spPr/>
      <dgm:t>
        <a:bodyPr/>
        <a:lstStyle/>
        <a:p>
          <a:r>
            <a:rPr lang="fr-FR" dirty="0" err="1"/>
            <a:t>Assembly</a:t>
          </a:r>
          <a:r>
            <a:rPr lang="fr-FR" dirty="0"/>
            <a:t> &amp; tests</a:t>
          </a:r>
        </a:p>
      </dgm:t>
    </dgm:pt>
    <dgm:pt modelId="{B900068D-18BE-47A8-956F-7A0D207241D0}" type="parTrans" cxnId="{16FDA5B9-9CED-4D1D-8A88-5882B2AEAE8C}">
      <dgm:prSet/>
      <dgm:spPr/>
      <dgm:t>
        <a:bodyPr/>
        <a:lstStyle/>
        <a:p>
          <a:endParaRPr lang="fr-FR"/>
        </a:p>
      </dgm:t>
    </dgm:pt>
    <dgm:pt modelId="{BAA6E335-909E-43B4-9848-569EA2F2DA11}" type="sibTrans" cxnId="{16FDA5B9-9CED-4D1D-8A88-5882B2AEAE8C}">
      <dgm:prSet/>
      <dgm:spPr/>
      <dgm:t>
        <a:bodyPr/>
        <a:lstStyle/>
        <a:p>
          <a:endParaRPr lang="fr-FR"/>
        </a:p>
      </dgm:t>
    </dgm:pt>
    <dgm:pt modelId="{693B91C4-4E51-4EC1-A99B-4000436F7781}">
      <dgm:prSet/>
      <dgm:spPr/>
      <dgm:t>
        <a:bodyPr/>
        <a:lstStyle/>
        <a:p>
          <a:r>
            <a:rPr lang="fr-FR" dirty="0"/>
            <a:t>Feedback and </a:t>
          </a:r>
          <a:r>
            <a:rPr lang="fr-FR" dirty="0" err="1"/>
            <a:t>lessons</a:t>
          </a:r>
          <a:r>
            <a:rPr lang="fr-FR" dirty="0"/>
            <a:t> </a:t>
          </a:r>
          <a:r>
            <a:rPr lang="fr-FR" dirty="0" err="1"/>
            <a:t>learnt</a:t>
          </a:r>
          <a:endParaRPr lang="fr-FR" dirty="0"/>
        </a:p>
      </dgm:t>
    </dgm:pt>
    <dgm:pt modelId="{B6088864-10C5-41EC-B370-CC9788C6CCD4}" type="parTrans" cxnId="{BFF55C2A-B6A0-437A-80DF-4617BA40D677}">
      <dgm:prSet/>
      <dgm:spPr/>
      <dgm:t>
        <a:bodyPr/>
        <a:lstStyle/>
        <a:p>
          <a:endParaRPr lang="fr-FR"/>
        </a:p>
      </dgm:t>
    </dgm:pt>
    <dgm:pt modelId="{E93BB842-4694-4F48-A870-BDD4608CE3A0}" type="sibTrans" cxnId="{BFF55C2A-B6A0-437A-80DF-4617BA40D677}">
      <dgm:prSet/>
      <dgm:spPr/>
      <dgm:t>
        <a:bodyPr/>
        <a:lstStyle/>
        <a:p>
          <a:endParaRPr lang="fr-FR"/>
        </a:p>
      </dgm:t>
    </dgm:pt>
    <dgm:pt modelId="{56B8F166-20E5-4A26-B16F-C9E27F1E78DB}">
      <dgm:prSet/>
      <dgm:spPr/>
      <dgm:t>
        <a:bodyPr/>
        <a:lstStyle/>
        <a:p>
          <a:r>
            <a:rPr lang="fr-FR" dirty="0" err="1"/>
            <a:t>Series</a:t>
          </a:r>
          <a:r>
            <a:rPr lang="fr-FR" dirty="0"/>
            <a:t> </a:t>
          </a:r>
          <a:r>
            <a:rPr lang="fr-FR" dirty="0" err="1"/>
            <a:t>manufacturing</a:t>
          </a:r>
          <a:endParaRPr lang="fr-FR" dirty="0"/>
        </a:p>
      </dgm:t>
    </dgm:pt>
    <dgm:pt modelId="{A50CEC4A-1663-4383-9D72-8246B4C438EA}" type="parTrans" cxnId="{A010A5F6-5237-4280-9506-90B626AD1E30}">
      <dgm:prSet/>
      <dgm:spPr/>
      <dgm:t>
        <a:bodyPr/>
        <a:lstStyle/>
        <a:p>
          <a:endParaRPr lang="fr-FR"/>
        </a:p>
      </dgm:t>
    </dgm:pt>
    <dgm:pt modelId="{916C2FAA-9BF0-4275-9CD1-3AD2CCF0534F}" type="sibTrans" cxnId="{A010A5F6-5237-4280-9506-90B626AD1E30}">
      <dgm:prSet/>
      <dgm:spPr/>
      <dgm:t>
        <a:bodyPr/>
        <a:lstStyle/>
        <a:p>
          <a:endParaRPr lang="fr-FR"/>
        </a:p>
      </dgm:t>
    </dgm:pt>
    <dgm:pt modelId="{A572447D-CE33-4223-A571-469B5C2E5D8B}" type="pres">
      <dgm:prSet presAssocID="{AB8BB3D1-63B9-418E-A28D-C405C9F8E829}" presName="arrowDiagram" presStyleCnt="0">
        <dgm:presLayoutVars>
          <dgm:chMax val="5"/>
          <dgm:dir/>
          <dgm:resizeHandles val="exact"/>
        </dgm:presLayoutVars>
      </dgm:prSet>
      <dgm:spPr/>
    </dgm:pt>
    <dgm:pt modelId="{5962A4E9-CE56-409C-93BD-1FE178CDAA32}" type="pres">
      <dgm:prSet presAssocID="{AB8BB3D1-63B9-418E-A28D-C405C9F8E829}" presName="arrow" presStyleLbl="bgShp" presStyleIdx="0" presStyleCnt="1"/>
      <dgm:spPr>
        <a:solidFill>
          <a:srgbClr val="92D050"/>
        </a:solidFill>
      </dgm:spPr>
    </dgm:pt>
    <dgm:pt modelId="{50E81818-93AC-4932-9C4A-36DEB30ACE4D}" type="pres">
      <dgm:prSet presAssocID="{AB8BB3D1-63B9-418E-A28D-C405C9F8E829}" presName="arrowDiagram5" presStyleCnt="0"/>
      <dgm:spPr/>
    </dgm:pt>
    <dgm:pt modelId="{BB3918DA-5931-4818-B66B-9BC37BCFBE2C}" type="pres">
      <dgm:prSet presAssocID="{8F0C57D6-95A3-4E1B-95D0-70F071D56152}" presName="bullet5a" presStyleLbl="node1" presStyleIdx="0" presStyleCnt="5"/>
      <dgm:spPr/>
    </dgm:pt>
    <dgm:pt modelId="{D142A644-AFB6-46BF-B491-DBD0F3C67268}" type="pres">
      <dgm:prSet presAssocID="{8F0C57D6-95A3-4E1B-95D0-70F071D56152}" presName="textBox5a" presStyleLbl="revTx" presStyleIdx="0" presStyleCnt="5" custScaleY="39532" custLinFactNeighborX="-87127" custLinFactNeighborY="-59344">
        <dgm:presLayoutVars>
          <dgm:bulletEnabled val="1"/>
        </dgm:presLayoutVars>
      </dgm:prSet>
      <dgm:spPr/>
    </dgm:pt>
    <dgm:pt modelId="{437B4BFA-7F5A-4C9A-84FF-C2D3E4CF63AE}" type="pres">
      <dgm:prSet presAssocID="{67EDB700-2D31-4CDC-ADBD-32AB22B204B7}" presName="bullet5b" presStyleLbl="node1" presStyleIdx="1" presStyleCnt="5" custLinFactNeighborX="-32772" custLinFactNeighborY="8466"/>
      <dgm:spPr/>
    </dgm:pt>
    <dgm:pt modelId="{312E9F48-5968-4CFD-9E50-04C890299332}" type="pres">
      <dgm:prSet presAssocID="{67EDB700-2D31-4CDC-ADBD-32AB22B204B7}" presName="textBox5b" presStyleLbl="revTx" presStyleIdx="1" presStyleCnt="5" custScaleY="19822" custLinFactX="-4355" custLinFactNeighborX="-100000" custLinFactNeighborY="-55944">
        <dgm:presLayoutVars>
          <dgm:bulletEnabled val="1"/>
        </dgm:presLayoutVars>
      </dgm:prSet>
      <dgm:spPr/>
    </dgm:pt>
    <dgm:pt modelId="{ABACD1DE-697C-444B-90D7-660A24F384ED}" type="pres">
      <dgm:prSet presAssocID="{6F4CF058-5AB2-4817-8CF4-B79F71D274CF}" presName="bullet5c" presStyleLbl="node1" presStyleIdx="2" presStyleCnt="5"/>
      <dgm:spPr/>
    </dgm:pt>
    <dgm:pt modelId="{8453624E-E63E-4207-97A2-A8FB71E40127}" type="pres">
      <dgm:prSet presAssocID="{6F4CF058-5AB2-4817-8CF4-B79F71D274CF}" presName="textBox5c" presStyleLbl="revTx" presStyleIdx="2" presStyleCnt="5" custScaleY="11168" custLinFactX="-20252" custLinFactNeighborX="-100000" custLinFactNeighborY="-56347">
        <dgm:presLayoutVars>
          <dgm:bulletEnabled val="1"/>
        </dgm:presLayoutVars>
      </dgm:prSet>
      <dgm:spPr/>
    </dgm:pt>
    <dgm:pt modelId="{FF0FC009-3C2D-4DDE-A7EB-39318E177506}" type="pres">
      <dgm:prSet presAssocID="{693B91C4-4E51-4EC1-A99B-4000436F7781}" presName="bullet5d" presStyleLbl="node1" presStyleIdx="3" presStyleCnt="5"/>
      <dgm:spPr/>
    </dgm:pt>
    <dgm:pt modelId="{98D44D7A-BAC9-41D3-99D1-310C8F0A549C}" type="pres">
      <dgm:prSet presAssocID="{693B91C4-4E51-4EC1-A99B-4000436F7781}" presName="textBox5d" presStyleLbl="revTx" presStyleIdx="3" presStyleCnt="5" custScaleY="39167" custLinFactX="-1011" custLinFactNeighborX="-100000" custLinFactNeighborY="-52812">
        <dgm:presLayoutVars>
          <dgm:bulletEnabled val="1"/>
        </dgm:presLayoutVars>
      </dgm:prSet>
      <dgm:spPr/>
    </dgm:pt>
    <dgm:pt modelId="{F21DEFFD-41C7-45EF-BFE3-667E86AEA410}" type="pres">
      <dgm:prSet presAssocID="{56B8F166-20E5-4A26-B16F-C9E27F1E78DB}" presName="bullet5e" presStyleLbl="node1" presStyleIdx="4" presStyleCnt="5"/>
      <dgm:spPr/>
    </dgm:pt>
    <dgm:pt modelId="{F4AA539A-C055-4BF6-9F8D-2B6625C79E85}" type="pres">
      <dgm:prSet presAssocID="{56B8F166-20E5-4A26-B16F-C9E27F1E78DB}" presName="textBox5e" presStyleLbl="revTx" presStyleIdx="4" presStyleCnt="5" custScaleY="35155" custLinFactNeighborX="-89849" custLinFactNeighborY="-53898">
        <dgm:presLayoutVars>
          <dgm:bulletEnabled val="1"/>
        </dgm:presLayoutVars>
      </dgm:prSet>
      <dgm:spPr/>
    </dgm:pt>
  </dgm:ptLst>
  <dgm:cxnLst>
    <dgm:cxn modelId="{BA8AC808-3691-4960-A483-F4606D2362E2}" srcId="{AB8BB3D1-63B9-418E-A28D-C405C9F8E829}" destId="{8F0C57D6-95A3-4E1B-95D0-70F071D56152}" srcOrd="0" destOrd="0" parTransId="{53F84219-72DB-4DF2-832D-F52C5BFC09E6}" sibTransId="{F3B8C1FC-F3B1-4BA6-BE63-2A7CF42988D7}"/>
    <dgm:cxn modelId="{83F54D0C-ED01-45EE-9614-409EE5745DD8}" type="presOf" srcId="{67EDB700-2D31-4CDC-ADBD-32AB22B204B7}" destId="{312E9F48-5968-4CFD-9E50-04C890299332}" srcOrd="0" destOrd="0" presId="urn:microsoft.com/office/officeart/2005/8/layout/arrow2"/>
    <dgm:cxn modelId="{BFF55C2A-B6A0-437A-80DF-4617BA40D677}" srcId="{AB8BB3D1-63B9-418E-A28D-C405C9F8E829}" destId="{693B91C4-4E51-4EC1-A99B-4000436F7781}" srcOrd="3" destOrd="0" parTransId="{B6088864-10C5-41EC-B370-CC9788C6CCD4}" sibTransId="{E93BB842-4694-4F48-A870-BDD4608CE3A0}"/>
    <dgm:cxn modelId="{5BCD8036-EBAD-4F00-A268-9C099ACA867B}" srcId="{AB8BB3D1-63B9-418E-A28D-C405C9F8E829}" destId="{67EDB700-2D31-4CDC-ADBD-32AB22B204B7}" srcOrd="1" destOrd="0" parTransId="{C046F0A7-0136-46BF-9C54-D1AFC3FF4645}" sibTransId="{D16F7756-5AEE-4A64-A76E-B35F7F9F5593}"/>
    <dgm:cxn modelId="{3F57C541-D14A-4390-9C32-808B43E4DDCE}" type="presOf" srcId="{8F0C57D6-95A3-4E1B-95D0-70F071D56152}" destId="{D142A644-AFB6-46BF-B491-DBD0F3C67268}" srcOrd="0" destOrd="0" presId="urn:microsoft.com/office/officeart/2005/8/layout/arrow2"/>
    <dgm:cxn modelId="{46A9FF56-D957-4EE2-BAAF-B4EAF6A15238}" type="presOf" srcId="{AB8BB3D1-63B9-418E-A28D-C405C9F8E829}" destId="{A572447D-CE33-4223-A571-469B5C2E5D8B}" srcOrd="0" destOrd="0" presId="urn:microsoft.com/office/officeart/2005/8/layout/arrow2"/>
    <dgm:cxn modelId="{F83FA07C-6A6E-4784-9E2C-409513DD4D8E}" type="presOf" srcId="{56B8F166-20E5-4A26-B16F-C9E27F1E78DB}" destId="{F4AA539A-C055-4BF6-9F8D-2B6625C79E85}" srcOrd="0" destOrd="0" presId="urn:microsoft.com/office/officeart/2005/8/layout/arrow2"/>
    <dgm:cxn modelId="{B57D26A9-1C09-4E75-A753-DA2D34B57B46}" type="presOf" srcId="{6F4CF058-5AB2-4817-8CF4-B79F71D274CF}" destId="{8453624E-E63E-4207-97A2-A8FB71E40127}" srcOrd="0" destOrd="0" presId="urn:microsoft.com/office/officeart/2005/8/layout/arrow2"/>
    <dgm:cxn modelId="{16FDA5B9-9CED-4D1D-8A88-5882B2AEAE8C}" srcId="{AB8BB3D1-63B9-418E-A28D-C405C9F8E829}" destId="{6F4CF058-5AB2-4817-8CF4-B79F71D274CF}" srcOrd="2" destOrd="0" parTransId="{B900068D-18BE-47A8-956F-7A0D207241D0}" sibTransId="{BAA6E335-909E-43B4-9848-569EA2F2DA11}"/>
    <dgm:cxn modelId="{B9947AD7-07CF-48E6-890E-CFDA46971B92}" type="presOf" srcId="{693B91C4-4E51-4EC1-A99B-4000436F7781}" destId="{98D44D7A-BAC9-41D3-99D1-310C8F0A549C}" srcOrd="0" destOrd="0" presId="urn:microsoft.com/office/officeart/2005/8/layout/arrow2"/>
    <dgm:cxn modelId="{A010A5F6-5237-4280-9506-90B626AD1E30}" srcId="{AB8BB3D1-63B9-418E-A28D-C405C9F8E829}" destId="{56B8F166-20E5-4A26-B16F-C9E27F1E78DB}" srcOrd="4" destOrd="0" parTransId="{A50CEC4A-1663-4383-9D72-8246B4C438EA}" sibTransId="{916C2FAA-9BF0-4275-9CD1-3AD2CCF0534F}"/>
    <dgm:cxn modelId="{F1730086-FA80-4DDA-B9E7-E37F8737AC92}" type="presParOf" srcId="{A572447D-CE33-4223-A571-469B5C2E5D8B}" destId="{5962A4E9-CE56-409C-93BD-1FE178CDAA32}" srcOrd="0" destOrd="0" presId="urn:microsoft.com/office/officeart/2005/8/layout/arrow2"/>
    <dgm:cxn modelId="{6B7140DB-E04A-4EAE-A201-D24187B43025}" type="presParOf" srcId="{A572447D-CE33-4223-A571-469B5C2E5D8B}" destId="{50E81818-93AC-4932-9C4A-36DEB30ACE4D}" srcOrd="1" destOrd="0" presId="urn:microsoft.com/office/officeart/2005/8/layout/arrow2"/>
    <dgm:cxn modelId="{13A1B431-1F88-429E-9472-FFFDD871F752}" type="presParOf" srcId="{50E81818-93AC-4932-9C4A-36DEB30ACE4D}" destId="{BB3918DA-5931-4818-B66B-9BC37BCFBE2C}" srcOrd="0" destOrd="0" presId="urn:microsoft.com/office/officeart/2005/8/layout/arrow2"/>
    <dgm:cxn modelId="{D5901DD8-890B-4A65-896E-2366A6C4D06C}" type="presParOf" srcId="{50E81818-93AC-4932-9C4A-36DEB30ACE4D}" destId="{D142A644-AFB6-46BF-B491-DBD0F3C67268}" srcOrd="1" destOrd="0" presId="urn:microsoft.com/office/officeart/2005/8/layout/arrow2"/>
    <dgm:cxn modelId="{96A6CCB5-8A62-42CA-AC03-F205F206D48C}" type="presParOf" srcId="{50E81818-93AC-4932-9C4A-36DEB30ACE4D}" destId="{437B4BFA-7F5A-4C9A-84FF-C2D3E4CF63AE}" srcOrd="2" destOrd="0" presId="urn:microsoft.com/office/officeart/2005/8/layout/arrow2"/>
    <dgm:cxn modelId="{502AD750-9598-4C28-A1E4-7A9C92ED340F}" type="presParOf" srcId="{50E81818-93AC-4932-9C4A-36DEB30ACE4D}" destId="{312E9F48-5968-4CFD-9E50-04C890299332}" srcOrd="3" destOrd="0" presId="urn:microsoft.com/office/officeart/2005/8/layout/arrow2"/>
    <dgm:cxn modelId="{AF0889D6-2191-413D-890C-96237B346C8C}" type="presParOf" srcId="{50E81818-93AC-4932-9C4A-36DEB30ACE4D}" destId="{ABACD1DE-697C-444B-90D7-660A24F384ED}" srcOrd="4" destOrd="0" presId="urn:microsoft.com/office/officeart/2005/8/layout/arrow2"/>
    <dgm:cxn modelId="{66C43770-FE95-4302-ABA1-1687D08A7579}" type="presParOf" srcId="{50E81818-93AC-4932-9C4A-36DEB30ACE4D}" destId="{8453624E-E63E-4207-97A2-A8FB71E40127}" srcOrd="5" destOrd="0" presId="urn:microsoft.com/office/officeart/2005/8/layout/arrow2"/>
    <dgm:cxn modelId="{95B6B2E4-0227-4DE5-A80A-125EEF9578DC}" type="presParOf" srcId="{50E81818-93AC-4932-9C4A-36DEB30ACE4D}" destId="{FF0FC009-3C2D-4DDE-A7EB-39318E177506}" srcOrd="6" destOrd="0" presId="urn:microsoft.com/office/officeart/2005/8/layout/arrow2"/>
    <dgm:cxn modelId="{6662F32F-7AF2-4002-AF03-519E1B5417C6}" type="presParOf" srcId="{50E81818-93AC-4932-9C4A-36DEB30ACE4D}" destId="{98D44D7A-BAC9-41D3-99D1-310C8F0A549C}" srcOrd="7" destOrd="0" presId="urn:microsoft.com/office/officeart/2005/8/layout/arrow2"/>
    <dgm:cxn modelId="{416D952B-49C4-4E36-94C8-BBAFD1869A3C}" type="presParOf" srcId="{50E81818-93AC-4932-9C4A-36DEB30ACE4D}" destId="{F21DEFFD-41C7-45EF-BFE3-667E86AEA410}" srcOrd="8" destOrd="0" presId="urn:microsoft.com/office/officeart/2005/8/layout/arrow2"/>
    <dgm:cxn modelId="{D534D0C4-F533-4E69-B354-7E64F171CCF5}" type="presParOf" srcId="{50E81818-93AC-4932-9C4A-36DEB30ACE4D}" destId="{F4AA539A-C055-4BF6-9F8D-2B6625C79E85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8BB3D1-63B9-418E-A28D-C405C9F8E829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8F0C57D6-95A3-4E1B-95D0-70F071D56152}">
      <dgm:prSet phldrT="[Texte]"/>
      <dgm:spPr/>
      <dgm:t>
        <a:bodyPr/>
        <a:lstStyle/>
        <a:p>
          <a:r>
            <a:rPr lang="fr-FR" dirty="0"/>
            <a:t>Design</a:t>
          </a:r>
        </a:p>
      </dgm:t>
    </dgm:pt>
    <dgm:pt modelId="{53F84219-72DB-4DF2-832D-F52C5BFC09E6}" type="parTrans" cxnId="{BA8AC808-3691-4960-A483-F4606D2362E2}">
      <dgm:prSet/>
      <dgm:spPr/>
      <dgm:t>
        <a:bodyPr/>
        <a:lstStyle/>
        <a:p>
          <a:endParaRPr lang="fr-FR"/>
        </a:p>
      </dgm:t>
    </dgm:pt>
    <dgm:pt modelId="{F3B8C1FC-F3B1-4BA6-BE63-2A7CF42988D7}" type="sibTrans" cxnId="{BA8AC808-3691-4960-A483-F4606D2362E2}">
      <dgm:prSet/>
      <dgm:spPr/>
      <dgm:t>
        <a:bodyPr/>
        <a:lstStyle/>
        <a:p>
          <a:endParaRPr lang="fr-FR"/>
        </a:p>
      </dgm:t>
    </dgm:pt>
    <dgm:pt modelId="{67EDB700-2D31-4CDC-ADBD-32AB22B204B7}">
      <dgm:prSet phldrT="[Texte]"/>
      <dgm:spPr/>
      <dgm:t>
        <a:bodyPr/>
        <a:lstStyle/>
        <a:p>
          <a:r>
            <a:rPr lang="fr-FR" dirty="0"/>
            <a:t>First article</a:t>
          </a:r>
        </a:p>
      </dgm:t>
    </dgm:pt>
    <dgm:pt modelId="{C046F0A7-0136-46BF-9C54-D1AFC3FF4645}" type="parTrans" cxnId="{5BCD8036-EBAD-4F00-A268-9C099ACA867B}">
      <dgm:prSet/>
      <dgm:spPr/>
      <dgm:t>
        <a:bodyPr/>
        <a:lstStyle/>
        <a:p>
          <a:endParaRPr lang="fr-FR"/>
        </a:p>
      </dgm:t>
    </dgm:pt>
    <dgm:pt modelId="{D16F7756-5AEE-4A64-A76E-B35F7F9F5593}" type="sibTrans" cxnId="{5BCD8036-EBAD-4F00-A268-9C099ACA867B}">
      <dgm:prSet/>
      <dgm:spPr/>
      <dgm:t>
        <a:bodyPr/>
        <a:lstStyle/>
        <a:p>
          <a:endParaRPr lang="fr-FR"/>
        </a:p>
      </dgm:t>
    </dgm:pt>
    <dgm:pt modelId="{6F4CF058-5AB2-4817-8CF4-B79F71D274CF}">
      <dgm:prSet phldrT="[Texte]"/>
      <dgm:spPr/>
      <dgm:t>
        <a:bodyPr/>
        <a:lstStyle/>
        <a:p>
          <a:r>
            <a:rPr lang="fr-FR" dirty="0" err="1"/>
            <a:t>Assembly</a:t>
          </a:r>
          <a:r>
            <a:rPr lang="fr-FR" dirty="0"/>
            <a:t> &amp; tests</a:t>
          </a:r>
        </a:p>
      </dgm:t>
    </dgm:pt>
    <dgm:pt modelId="{B900068D-18BE-47A8-956F-7A0D207241D0}" type="parTrans" cxnId="{16FDA5B9-9CED-4D1D-8A88-5882B2AEAE8C}">
      <dgm:prSet/>
      <dgm:spPr/>
      <dgm:t>
        <a:bodyPr/>
        <a:lstStyle/>
        <a:p>
          <a:endParaRPr lang="fr-FR"/>
        </a:p>
      </dgm:t>
    </dgm:pt>
    <dgm:pt modelId="{BAA6E335-909E-43B4-9848-569EA2F2DA11}" type="sibTrans" cxnId="{16FDA5B9-9CED-4D1D-8A88-5882B2AEAE8C}">
      <dgm:prSet/>
      <dgm:spPr/>
      <dgm:t>
        <a:bodyPr/>
        <a:lstStyle/>
        <a:p>
          <a:endParaRPr lang="fr-FR"/>
        </a:p>
      </dgm:t>
    </dgm:pt>
    <dgm:pt modelId="{693B91C4-4E51-4EC1-A99B-4000436F7781}">
      <dgm:prSet/>
      <dgm:spPr/>
      <dgm:t>
        <a:bodyPr/>
        <a:lstStyle/>
        <a:p>
          <a:r>
            <a:rPr lang="fr-FR" dirty="0"/>
            <a:t>Feedback and </a:t>
          </a:r>
          <a:r>
            <a:rPr lang="fr-FR" dirty="0" err="1"/>
            <a:t>lessons</a:t>
          </a:r>
          <a:r>
            <a:rPr lang="fr-FR" dirty="0"/>
            <a:t> </a:t>
          </a:r>
          <a:r>
            <a:rPr lang="fr-FR" dirty="0" err="1"/>
            <a:t>learnt</a:t>
          </a:r>
          <a:endParaRPr lang="fr-FR" dirty="0"/>
        </a:p>
      </dgm:t>
    </dgm:pt>
    <dgm:pt modelId="{B6088864-10C5-41EC-B370-CC9788C6CCD4}" type="parTrans" cxnId="{BFF55C2A-B6A0-437A-80DF-4617BA40D677}">
      <dgm:prSet/>
      <dgm:spPr/>
      <dgm:t>
        <a:bodyPr/>
        <a:lstStyle/>
        <a:p>
          <a:endParaRPr lang="fr-FR"/>
        </a:p>
      </dgm:t>
    </dgm:pt>
    <dgm:pt modelId="{E93BB842-4694-4F48-A870-BDD4608CE3A0}" type="sibTrans" cxnId="{BFF55C2A-B6A0-437A-80DF-4617BA40D677}">
      <dgm:prSet/>
      <dgm:spPr/>
      <dgm:t>
        <a:bodyPr/>
        <a:lstStyle/>
        <a:p>
          <a:endParaRPr lang="fr-FR"/>
        </a:p>
      </dgm:t>
    </dgm:pt>
    <dgm:pt modelId="{56B8F166-20E5-4A26-B16F-C9E27F1E78DB}">
      <dgm:prSet/>
      <dgm:spPr/>
      <dgm:t>
        <a:bodyPr/>
        <a:lstStyle/>
        <a:p>
          <a:r>
            <a:rPr lang="fr-FR" dirty="0" err="1"/>
            <a:t>Series</a:t>
          </a:r>
          <a:r>
            <a:rPr lang="fr-FR" dirty="0"/>
            <a:t> </a:t>
          </a:r>
          <a:r>
            <a:rPr lang="fr-FR" dirty="0" err="1"/>
            <a:t>manufacturing</a:t>
          </a:r>
          <a:endParaRPr lang="fr-FR" dirty="0"/>
        </a:p>
      </dgm:t>
    </dgm:pt>
    <dgm:pt modelId="{A50CEC4A-1663-4383-9D72-8246B4C438EA}" type="parTrans" cxnId="{A010A5F6-5237-4280-9506-90B626AD1E30}">
      <dgm:prSet/>
      <dgm:spPr/>
      <dgm:t>
        <a:bodyPr/>
        <a:lstStyle/>
        <a:p>
          <a:endParaRPr lang="fr-FR"/>
        </a:p>
      </dgm:t>
    </dgm:pt>
    <dgm:pt modelId="{916C2FAA-9BF0-4275-9CD1-3AD2CCF0534F}" type="sibTrans" cxnId="{A010A5F6-5237-4280-9506-90B626AD1E30}">
      <dgm:prSet/>
      <dgm:spPr/>
      <dgm:t>
        <a:bodyPr/>
        <a:lstStyle/>
        <a:p>
          <a:endParaRPr lang="fr-FR"/>
        </a:p>
      </dgm:t>
    </dgm:pt>
    <dgm:pt modelId="{A572447D-CE33-4223-A571-469B5C2E5D8B}" type="pres">
      <dgm:prSet presAssocID="{AB8BB3D1-63B9-418E-A28D-C405C9F8E829}" presName="arrowDiagram" presStyleCnt="0">
        <dgm:presLayoutVars>
          <dgm:chMax val="5"/>
          <dgm:dir/>
          <dgm:resizeHandles val="exact"/>
        </dgm:presLayoutVars>
      </dgm:prSet>
      <dgm:spPr/>
    </dgm:pt>
    <dgm:pt modelId="{5962A4E9-CE56-409C-93BD-1FE178CDAA32}" type="pres">
      <dgm:prSet presAssocID="{AB8BB3D1-63B9-418E-A28D-C405C9F8E829}" presName="arrow" presStyleLbl="bgShp" presStyleIdx="0" presStyleCnt="1"/>
      <dgm:spPr>
        <a:solidFill>
          <a:srgbClr val="92D050"/>
        </a:solidFill>
      </dgm:spPr>
    </dgm:pt>
    <dgm:pt modelId="{50E81818-93AC-4932-9C4A-36DEB30ACE4D}" type="pres">
      <dgm:prSet presAssocID="{AB8BB3D1-63B9-418E-A28D-C405C9F8E829}" presName="arrowDiagram5" presStyleCnt="0"/>
      <dgm:spPr/>
    </dgm:pt>
    <dgm:pt modelId="{BB3918DA-5931-4818-B66B-9BC37BCFBE2C}" type="pres">
      <dgm:prSet presAssocID="{8F0C57D6-95A3-4E1B-95D0-70F071D56152}" presName="bullet5a" presStyleLbl="node1" presStyleIdx="0" presStyleCnt="5"/>
      <dgm:spPr/>
    </dgm:pt>
    <dgm:pt modelId="{D142A644-AFB6-46BF-B491-DBD0F3C67268}" type="pres">
      <dgm:prSet presAssocID="{8F0C57D6-95A3-4E1B-95D0-70F071D56152}" presName="textBox5a" presStyleLbl="revTx" presStyleIdx="0" presStyleCnt="5" custScaleY="39532" custLinFactNeighborX="-87127" custLinFactNeighborY="-59344">
        <dgm:presLayoutVars>
          <dgm:bulletEnabled val="1"/>
        </dgm:presLayoutVars>
      </dgm:prSet>
      <dgm:spPr/>
    </dgm:pt>
    <dgm:pt modelId="{437B4BFA-7F5A-4C9A-84FF-C2D3E4CF63AE}" type="pres">
      <dgm:prSet presAssocID="{67EDB700-2D31-4CDC-ADBD-32AB22B204B7}" presName="bullet5b" presStyleLbl="node1" presStyleIdx="1" presStyleCnt="5" custLinFactNeighborX="-32772" custLinFactNeighborY="8466"/>
      <dgm:spPr/>
    </dgm:pt>
    <dgm:pt modelId="{312E9F48-5968-4CFD-9E50-04C890299332}" type="pres">
      <dgm:prSet presAssocID="{67EDB700-2D31-4CDC-ADBD-32AB22B204B7}" presName="textBox5b" presStyleLbl="revTx" presStyleIdx="1" presStyleCnt="5" custScaleY="19822" custLinFactX="-4355" custLinFactNeighborX="-100000" custLinFactNeighborY="-55944">
        <dgm:presLayoutVars>
          <dgm:bulletEnabled val="1"/>
        </dgm:presLayoutVars>
      </dgm:prSet>
      <dgm:spPr/>
    </dgm:pt>
    <dgm:pt modelId="{ABACD1DE-697C-444B-90D7-660A24F384ED}" type="pres">
      <dgm:prSet presAssocID="{6F4CF058-5AB2-4817-8CF4-B79F71D274CF}" presName="bullet5c" presStyleLbl="node1" presStyleIdx="2" presStyleCnt="5"/>
      <dgm:spPr/>
    </dgm:pt>
    <dgm:pt modelId="{8453624E-E63E-4207-97A2-A8FB71E40127}" type="pres">
      <dgm:prSet presAssocID="{6F4CF058-5AB2-4817-8CF4-B79F71D274CF}" presName="textBox5c" presStyleLbl="revTx" presStyleIdx="2" presStyleCnt="5" custScaleY="11168" custLinFactX="-20252" custLinFactNeighborX="-100000" custLinFactNeighborY="-56347">
        <dgm:presLayoutVars>
          <dgm:bulletEnabled val="1"/>
        </dgm:presLayoutVars>
      </dgm:prSet>
      <dgm:spPr/>
    </dgm:pt>
    <dgm:pt modelId="{FF0FC009-3C2D-4DDE-A7EB-39318E177506}" type="pres">
      <dgm:prSet presAssocID="{693B91C4-4E51-4EC1-A99B-4000436F7781}" presName="bullet5d" presStyleLbl="node1" presStyleIdx="3" presStyleCnt="5"/>
      <dgm:spPr/>
    </dgm:pt>
    <dgm:pt modelId="{98D44D7A-BAC9-41D3-99D1-310C8F0A549C}" type="pres">
      <dgm:prSet presAssocID="{693B91C4-4E51-4EC1-A99B-4000436F7781}" presName="textBox5d" presStyleLbl="revTx" presStyleIdx="3" presStyleCnt="5" custScaleY="39167" custLinFactX="-1011" custLinFactNeighborX="-100000" custLinFactNeighborY="-52812">
        <dgm:presLayoutVars>
          <dgm:bulletEnabled val="1"/>
        </dgm:presLayoutVars>
      </dgm:prSet>
      <dgm:spPr/>
    </dgm:pt>
    <dgm:pt modelId="{F21DEFFD-41C7-45EF-BFE3-667E86AEA410}" type="pres">
      <dgm:prSet presAssocID="{56B8F166-20E5-4A26-B16F-C9E27F1E78DB}" presName="bullet5e" presStyleLbl="node1" presStyleIdx="4" presStyleCnt="5"/>
      <dgm:spPr/>
    </dgm:pt>
    <dgm:pt modelId="{F4AA539A-C055-4BF6-9F8D-2B6625C79E85}" type="pres">
      <dgm:prSet presAssocID="{56B8F166-20E5-4A26-B16F-C9E27F1E78DB}" presName="textBox5e" presStyleLbl="revTx" presStyleIdx="4" presStyleCnt="5" custScaleY="35155" custLinFactNeighborX="-89849" custLinFactNeighborY="-53898">
        <dgm:presLayoutVars>
          <dgm:bulletEnabled val="1"/>
        </dgm:presLayoutVars>
      </dgm:prSet>
      <dgm:spPr/>
    </dgm:pt>
  </dgm:ptLst>
  <dgm:cxnLst>
    <dgm:cxn modelId="{BA8AC808-3691-4960-A483-F4606D2362E2}" srcId="{AB8BB3D1-63B9-418E-A28D-C405C9F8E829}" destId="{8F0C57D6-95A3-4E1B-95D0-70F071D56152}" srcOrd="0" destOrd="0" parTransId="{53F84219-72DB-4DF2-832D-F52C5BFC09E6}" sibTransId="{F3B8C1FC-F3B1-4BA6-BE63-2A7CF42988D7}"/>
    <dgm:cxn modelId="{83F54D0C-ED01-45EE-9614-409EE5745DD8}" type="presOf" srcId="{67EDB700-2D31-4CDC-ADBD-32AB22B204B7}" destId="{312E9F48-5968-4CFD-9E50-04C890299332}" srcOrd="0" destOrd="0" presId="urn:microsoft.com/office/officeart/2005/8/layout/arrow2"/>
    <dgm:cxn modelId="{BFF55C2A-B6A0-437A-80DF-4617BA40D677}" srcId="{AB8BB3D1-63B9-418E-A28D-C405C9F8E829}" destId="{693B91C4-4E51-4EC1-A99B-4000436F7781}" srcOrd="3" destOrd="0" parTransId="{B6088864-10C5-41EC-B370-CC9788C6CCD4}" sibTransId="{E93BB842-4694-4F48-A870-BDD4608CE3A0}"/>
    <dgm:cxn modelId="{5BCD8036-EBAD-4F00-A268-9C099ACA867B}" srcId="{AB8BB3D1-63B9-418E-A28D-C405C9F8E829}" destId="{67EDB700-2D31-4CDC-ADBD-32AB22B204B7}" srcOrd="1" destOrd="0" parTransId="{C046F0A7-0136-46BF-9C54-D1AFC3FF4645}" sibTransId="{D16F7756-5AEE-4A64-A76E-B35F7F9F5593}"/>
    <dgm:cxn modelId="{3F57C541-D14A-4390-9C32-808B43E4DDCE}" type="presOf" srcId="{8F0C57D6-95A3-4E1B-95D0-70F071D56152}" destId="{D142A644-AFB6-46BF-B491-DBD0F3C67268}" srcOrd="0" destOrd="0" presId="urn:microsoft.com/office/officeart/2005/8/layout/arrow2"/>
    <dgm:cxn modelId="{46A9FF56-D957-4EE2-BAAF-B4EAF6A15238}" type="presOf" srcId="{AB8BB3D1-63B9-418E-A28D-C405C9F8E829}" destId="{A572447D-CE33-4223-A571-469B5C2E5D8B}" srcOrd="0" destOrd="0" presId="urn:microsoft.com/office/officeart/2005/8/layout/arrow2"/>
    <dgm:cxn modelId="{F83FA07C-6A6E-4784-9E2C-409513DD4D8E}" type="presOf" srcId="{56B8F166-20E5-4A26-B16F-C9E27F1E78DB}" destId="{F4AA539A-C055-4BF6-9F8D-2B6625C79E85}" srcOrd="0" destOrd="0" presId="urn:microsoft.com/office/officeart/2005/8/layout/arrow2"/>
    <dgm:cxn modelId="{B57D26A9-1C09-4E75-A753-DA2D34B57B46}" type="presOf" srcId="{6F4CF058-5AB2-4817-8CF4-B79F71D274CF}" destId="{8453624E-E63E-4207-97A2-A8FB71E40127}" srcOrd="0" destOrd="0" presId="urn:microsoft.com/office/officeart/2005/8/layout/arrow2"/>
    <dgm:cxn modelId="{16FDA5B9-9CED-4D1D-8A88-5882B2AEAE8C}" srcId="{AB8BB3D1-63B9-418E-A28D-C405C9F8E829}" destId="{6F4CF058-5AB2-4817-8CF4-B79F71D274CF}" srcOrd="2" destOrd="0" parTransId="{B900068D-18BE-47A8-956F-7A0D207241D0}" sibTransId="{BAA6E335-909E-43B4-9848-569EA2F2DA11}"/>
    <dgm:cxn modelId="{B9947AD7-07CF-48E6-890E-CFDA46971B92}" type="presOf" srcId="{693B91C4-4E51-4EC1-A99B-4000436F7781}" destId="{98D44D7A-BAC9-41D3-99D1-310C8F0A549C}" srcOrd="0" destOrd="0" presId="urn:microsoft.com/office/officeart/2005/8/layout/arrow2"/>
    <dgm:cxn modelId="{A010A5F6-5237-4280-9506-90B626AD1E30}" srcId="{AB8BB3D1-63B9-418E-A28D-C405C9F8E829}" destId="{56B8F166-20E5-4A26-B16F-C9E27F1E78DB}" srcOrd="4" destOrd="0" parTransId="{A50CEC4A-1663-4383-9D72-8246B4C438EA}" sibTransId="{916C2FAA-9BF0-4275-9CD1-3AD2CCF0534F}"/>
    <dgm:cxn modelId="{F1730086-FA80-4DDA-B9E7-E37F8737AC92}" type="presParOf" srcId="{A572447D-CE33-4223-A571-469B5C2E5D8B}" destId="{5962A4E9-CE56-409C-93BD-1FE178CDAA32}" srcOrd="0" destOrd="0" presId="urn:microsoft.com/office/officeart/2005/8/layout/arrow2"/>
    <dgm:cxn modelId="{6B7140DB-E04A-4EAE-A201-D24187B43025}" type="presParOf" srcId="{A572447D-CE33-4223-A571-469B5C2E5D8B}" destId="{50E81818-93AC-4932-9C4A-36DEB30ACE4D}" srcOrd="1" destOrd="0" presId="urn:microsoft.com/office/officeart/2005/8/layout/arrow2"/>
    <dgm:cxn modelId="{13A1B431-1F88-429E-9472-FFFDD871F752}" type="presParOf" srcId="{50E81818-93AC-4932-9C4A-36DEB30ACE4D}" destId="{BB3918DA-5931-4818-B66B-9BC37BCFBE2C}" srcOrd="0" destOrd="0" presId="urn:microsoft.com/office/officeart/2005/8/layout/arrow2"/>
    <dgm:cxn modelId="{D5901DD8-890B-4A65-896E-2366A6C4D06C}" type="presParOf" srcId="{50E81818-93AC-4932-9C4A-36DEB30ACE4D}" destId="{D142A644-AFB6-46BF-B491-DBD0F3C67268}" srcOrd="1" destOrd="0" presId="urn:microsoft.com/office/officeart/2005/8/layout/arrow2"/>
    <dgm:cxn modelId="{96A6CCB5-8A62-42CA-AC03-F205F206D48C}" type="presParOf" srcId="{50E81818-93AC-4932-9C4A-36DEB30ACE4D}" destId="{437B4BFA-7F5A-4C9A-84FF-C2D3E4CF63AE}" srcOrd="2" destOrd="0" presId="urn:microsoft.com/office/officeart/2005/8/layout/arrow2"/>
    <dgm:cxn modelId="{502AD750-9598-4C28-A1E4-7A9C92ED340F}" type="presParOf" srcId="{50E81818-93AC-4932-9C4A-36DEB30ACE4D}" destId="{312E9F48-5968-4CFD-9E50-04C890299332}" srcOrd="3" destOrd="0" presId="urn:microsoft.com/office/officeart/2005/8/layout/arrow2"/>
    <dgm:cxn modelId="{AF0889D6-2191-413D-890C-96237B346C8C}" type="presParOf" srcId="{50E81818-93AC-4932-9C4A-36DEB30ACE4D}" destId="{ABACD1DE-697C-444B-90D7-660A24F384ED}" srcOrd="4" destOrd="0" presId="urn:microsoft.com/office/officeart/2005/8/layout/arrow2"/>
    <dgm:cxn modelId="{66C43770-FE95-4302-ABA1-1687D08A7579}" type="presParOf" srcId="{50E81818-93AC-4932-9C4A-36DEB30ACE4D}" destId="{8453624E-E63E-4207-97A2-A8FB71E40127}" srcOrd="5" destOrd="0" presId="urn:microsoft.com/office/officeart/2005/8/layout/arrow2"/>
    <dgm:cxn modelId="{95B6B2E4-0227-4DE5-A80A-125EEF9578DC}" type="presParOf" srcId="{50E81818-93AC-4932-9C4A-36DEB30ACE4D}" destId="{FF0FC009-3C2D-4DDE-A7EB-39318E177506}" srcOrd="6" destOrd="0" presId="urn:microsoft.com/office/officeart/2005/8/layout/arrow2"/>
    <dgm:cxn modelId="{6662F32F-7AF2-4002-AF03-519E1B5417C6}" type="presParOf" srcId="{50E81818-93AC-4932-9C4A-36DEB30ACE4D}" destId="{98D44D7A-BAC9-41D3-99D1-310C8F0A549C}" srcOrd="7" destOrd="0" presId="urn:microsoft.com/office/officeart/2005/8/layout/arrow2"/>
    <dgm:cxn modelId="{416D952B-49C4-4E36-94C8-BBAFD1869A3C}" type="presParOf" srcId="{50E81818-93AC-4932-9C4A-36DEB30ACE4D}" destId="{F21DEFFD-41C7-45EF-BFE3-667E86AEA410}" srcOrd="8" destOrd="0" presId="urn:microsoft.com/office/officeart/2005/8/layout/arrow2"/>
    <dgm:cxn modelId="{D534D0C4-F533-4E69-B354-7E64F171CCF5}" type="presParOf" srcId="{50E81818-93AC-4932-9C4A-36DEB30ACE4D}" destId="{F4AA539A-C055-4BF6-9F8D-2B6625C79E85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8BB3D1-63B9-418E-A28D-C405C9F8E829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8F0C57D6-95A3-4E1B-95D0-70F071D56152}">
      <dgm:prSet phldrT="[Texte]"/>
      <dgm:spPr/>
      <dgm:t>
        <a:bodyPr/>
        <a:lstStyle/>
        <a:p>
          <a:r>
            <a:rPr lang="fr-FR" dirty="0"/>
            <a:t>Design</a:t>
          </a:r>
        </a:p>
      </dgm:t>
    </dgm:pt>
    <dgm:pt modelId="{53F84219-72DB-4DF2-832D-F52C5BFC09E6}" type="parTrans" cxnId="{BA8AC808-3691-4960-A483-F4606D2362E2}">
      <dgm:prSet/>
      <dgm:spPr/>
      <dgm:t>
        <a:bodyPr/>
        <a:lstStyle/>
        <a:p>
          <a:endParaRPr lang="fr-FR"/>
        </a:p>
      </dgm:t>
    </dgm:pt>
    <dgm:pt modelId="{F3B8C1FC-F3B1-4BA6-BE63-2A7CF42988D7}" type="sibTrans" cxnId="{BA8AC808-3691-4960-A483-F4606D2362E2}">
      <dgm:prSet/>
      <dgm:spPr/>
      <dgm:t>
        <a:bodyPr/>
        <a:lstStyle/>
        <a:p>
          <a:endParaRPr lang="fr-FR"/>
        </a:p>
      </dgm:t>
    </dgm:pt>
    <dgm:pt modelId="{67EDB700-2D31-4CDC-ADBD-32AB22B204B7}">
      <dgm:prSet phldrT="[Texte]"/>
      <dgm:spPr/>
      <dgm:t>
        <a:bodyPr/>
        <a:lstStyle/>
        <a:p>
          <a:r>
            <a:rPr lang="fr-FR" dirty="0"/>
            <a:t>First article</a:t>
          </a:r>
        </a:p>
      </dgm:t>
    </dgm:pt>
    <dgm:pt modelId="{C046F0A7-0136-46BF-9C54-D1AFC3FF4645}" type="parTrans" cxnId="{5BCD8036-EBAD-4F00-A268-9C099ACA867B}">
      <dgm:prSet/>
      <dgm:spPr/>
      <dgm:t>
        <a:bodyPr/>
        <a:lstStyle/>
        <a:p>
          <a:endParaRPr lang="fr-FR"/>
        </a:p>
      </dgm:t>
    </dgm:pt>
    <dgm:pt modelId="{D16F7756-5AEE-4A64-A76E-B35F7F9F5593}" type="sibTrans" cxnId="{5BCD8036-EBAD-4F00-A268-9C099ACA867B}">
      <dgm:prSet/>
      <dgm:spPr/>
      <dgm:t>
        <a:bodyPr/>
        <a:lstStyle/>
        <a:p>
          <a:endParaRPr lang="fr-FR"/>
        </a:p>
      </dgm:t>
    </dgm:pt>
    <dgm:pt modelId="{6F4CF058-5AB2-4817-8CF4-B79F71D274CF}">
      <dgm:prSet phldrT="[Texte]"/>
      <dgm:spPr/>
      <dgm:t>
        <a:bodyPr/>
        <a:lstStyle/>
        <a:p>
          <a:r>
            <a:rPr lang="fr-FR" dirty="0" err="1"/>
            <a:t>Assembly</a:t>
          </a:r>
          <a:r>
            <a:rPr lang="fr-FR" dirty="0"/>
            <a:t> &amp; tests</a:t>
          </a:r>
        </a:p>
      </dgm:t>
    </dgm:pt>
    <dgm:pt modelId="{B900068D-18BE-47A8-956F-7A0D207241D0}" type="parTrans" cxnId="{16FDA5B9-9CED-4D1D-8A88-5882B2AEAE8C}">
      <dgm:prSet/>
      <dgm:spPr/>
      <dgm:t>
        <a:bodyPr/>
        <a:lstStyle/>
        <a:p>
          <a:endParaRPr lang="fr-FR"/>
        </a:p>
      </dgm:t>
    </dgm:pt>
    <dgm:pt modelId="{BAA6E335-909E-43B4-9848-569EA2F2DA11}" type="sibTrans" cxnId="{16FDA5B9-9CED-4D1D-8A88-5882B2AEAE8C}">
      <dgm:prSet/>
      <dgm:spPr/>
      <dgm:t>
        <a:bodyPr/>
        <a:lstStyle/>
        <a:p>
          <a:endParaRPr lang="fr-FR"/>
        </a:p>
      </dgm:t>
    </dgm:pt>
    <dgm:pt modelId="{693B91C4-4E51-4EC1-A99B-4000436F7781}">
      <dgm:prSet/>
      <dgm:spPr/>
      <dgm:t>
        <a:bodyPr/>
        <a:lstStyle/>
        <a:p>
          <a:r>
            <a:rPr lang="fr-FR" dirty="0"/>
            <a:t>Feedback and </a:t>
          </a:r>
          <a:r>
            <a:rPr lang="fr-FR" dirty="0" err="1"/>
            <a:t>lessons</a:t>
          </a:r>
          <a:r>
            <a:rPr lang="fr-FR" dirty="0"/>
            <a:t> </a:t>
          </a:r>
          <a:r>
            <a:rPr lang="fr-FR" dirty="0" err="1"/>
            <a:t>learnt</a:t>
          </a:r>
          <a:endParaRPr lang="fr-FR" dirty="0"/>
        </a:p>
      </dgm:t>
    </dgm:pt>
    <dgm:pt modelId="{B6088864-10C5-41EC-B370-CC9788C6CCD4}" type="parTrans" cxnId="{BFF55C2A-B6A0-437A-80DF-4617BA40D677}">
      <dgm:prSet/>
      <dgm:spPr/>
      <dgm:t>
        <a:bodyPr/>
        <a:lstStyle/>
        <a:p>
          <a:endParaRPr lang="fr-FR"/>
        </a:p>
      </dgm:t>
    </dgm:pt>
    <dgm:pt modelId="{E93BB842-4694-4F48-A870-BDD4608CE3A0}" type="sibTrans" cxnId="{BFF55C2A-B6A0-437A-80DF-4617BA40D677}">
      <dgm:prSet/>
      <dgm:spPr/>
      <dgm:t>
        <a:bodyPr/>
        <a:lstStyle/>
        <a:p>
          <a:endParaRPr lang="fr-FR"/>
        </a:p>
      </dgm:t>
    </dgm:pt>
    <dgm:pt modelId="{56B8F166-20E5-4A26-B16F-C9E27F1E78DB}">
      <dgm:prSet/>
      <dgm:spPr/>
      <dgm:t>
        <a:bodyPr/>
        <a:lstStyle/>
        <a:p>
          <a:r>
            <a:rPr lang="fr-FR" dirty="0" err="1"/>
            <a:t>Series</a:t>
          </a:r>
          <a:r>
            <a:rPr lang="fr-FR" dirty="0"/>
            <a:t> </a:t>
          </a:r>
          <a:r>
            <a:rPr lang="fr-FR" dirty="0" err="1"/>
            <a:t>manufacturing</a:t>
          </a:r>
          <a:endParaRPr lang="fr-FR" dirty="0"/>
        </a:p>
      </dgm:t>
    </dgm:pt>
    <dgm:pt modelId="{A50CEC4A-1663-4383-9D72-8246B4C438EA}" type="parTrans" cxnId="{A010A5F6-5237-4280-9506-90B626AD1E30}">
      <dgm:prSet/>
      <dgm:spPr/>
      <dgm:t>
        <a:bodyPr/>
        <a:lstStyle/>
        <a:p>
          <a:endParaRPr lang="fr-FR"/>
        </a:p>
      </dgm:t>
    </dgm:pt>
    <dgm:pt modelId="{916C2FAA-9BF0-4275-9CD1-3AD2CCF0534F}" type="sibTrans" cxnId="{A010A5F6-5237-4280-9506-90B626AD1E30}">
      <dgm:prSet/>
      <dgm:spPr/>
      <dgm:t>
        <a:bodyPr/>
        <a:lstStyle/>
        <a:p>
          <a:endParaRPr lang="fr-FR"/>
        </a:p>
      </dgm:t>
    </dgm:pt>
    <dgm:pt modelId="{A572447D-CE33-4223-A571-469B5C2E5D8B}" type="pres">
      <dgm:prSet presAssocID="{AB8BB3D1-63B9-418E-A28D-C405C9F8E829}" presName="arrowDiagram" presStyleCnt="0">
        <dgm:presLayoutVars>
          <dgm:chMax val="5"/>
          <dgm:dir/>
          <dgm:resizeHandles val="exact"/>
        </dgm:presLayoutVars>
      </dgm:prSet>
      <dgm:spPr/>
    </dgm:pt>
    <dgm:pt modelId="{5962A4E9-CE56-409C-93BD-1FE178CDAA32}" type="pres">
      <dgm:prSet presAssocID="{AB8BB3D1-63B9-418E-A28D-C405C9F8E829}" presName="arrow" presStyleLbl="bgShp" presStyleIdx="0" presStyleCnt="1"/>
      <dgm:spPr>
        <a:solidFill>
          <a:srgbClr val="92D050"/>
        </a:solidFill>
      </dgm:spPr>
    </dgm:pt>
    <dgm:pt modelId="{50E81818-93AC-4932-9C4A-36DEB30ACE4D}" type="pres">
      <dgm:prSet presAssocID="{AB8BB3D1-63B9-418E-A28D-C405C9F8E829}" presName="arrowDiagram5" presStyleCnt="0"/>
      <dgm:spPr/>
    </dgm:pt>
    <dgm:pt modelId="{BB3918DA-5931-4818-B66B-9BC37BCFBE2C}" type="pres">
      <dgm:prSet presAssocID="{8F0C57D6-95A3-4E1B-95D0-70F071D56152}" presName="bullet5a" presStyleLbl="node1" presStyleIdx="0" presStyleCnt="5"/>
      <dgm:spPr/>
    </dgm:pt>
    <dgm:pt modelId="{D142A644-AFB6-46BF-B491-DBD0F3C67268}" type="pres">
      <dgm:prSet presAssocID="{8F0C57D6-95A3-4E1B-95D0-70F071D56152}" presName="textBox5a" presStyleLbl="revTx" presStyleIdx="0" presStyleCnt="5" custScaleY="39532" custLinFactNeighborX="-87127" custLinFactNeighborY="-59344">
        <dgm:presLayoutVars>
          <dgm:bulletEnabled val="1"/>
        </dgm:presLayoutVars>
      </dgm:prSet>
      <dgm:spPr/>
    </dgm:pt>
    <dgm:pt modelId="{437B4BFA-7F5A-4C9A-84FF-C2D3E4CF63AE}" type="pres">
      <dgm:prSet presAssocID="{67EDB700-2D31-4CDC-ADBD-32AB22B204B7}" presName="bullet5b" presStyleLbl="node1" presStyleIdx="1" presStyleCnt="5" custLinFactNeighborX="-32772" custLinFactNeighborY="8466"/>
      <dgm:spPr/>
    </dgm:pt>
    <dgm:pt modelId="{312E9F48-5968-4CFD-9E50-04C890299332}" type="pres">
      <dgm:prSet presAssocID="{67EDB700-2D31-4CDC-ADBD-32AB22B204B7}" presName="textBox5b" presStyleLbl="revTx" presStyleIdx="1" presStyleCnt="5" custScaleY="19822" custLinFactX="-4355" custLinFactNeighborX="-100000" custLinFactNeighborY="-55944">
        <dgm:presLayoutVars>
          <dgm:bulletEnabled val="1"/>
        </dgm:presLayoutVars>
      </dgm:prSet>
      <dgm:spPr/>
    </dgm:pt>
    <dgm:pt modelId="{ABACD1DE-697C-444B-90D7-660A24F384ED}" type="pres">
      <dgm:prSet presAssocID="{6F4CF058-5AB2-4817-8CF4-B79F71D274CF}" presName="bullet5c" presStyleLbl="node1" presStyleIdx="2" presStyleCnt="5"/>
      <dgm:spPr/>
    </dgm:pt>
    <dgm:pt modelId="{8453624E-E63E-4207-97A2-A8FB71E40127}" type="pres">
      <dgm:prSet presAssocID="{6F4CF058-5AB2-4817-8CF4-B79F71D274CF}" presName="textBox5c" presStyleLbl="revTx" presStyleIdx="2" presStyleCnt="5" custScaleY="11168" custLinFactX="-20252" custLinFactNeighborX="-100000" custLinFactNeighborY="-56347">
        <dgm:presLayoutVars>
          <dgm:bulletEnabled val="1"/>
        </dgm:presLayoutVars>
      </dgm:prSet>
      <dgm:spPr/>
    </dgm:pt>
    <dgm:pt modelId="{FF0FC009-3C2D-4DDE-A7EB-39318E177506}" type="pres">
      <dgm:prSet presAssocID="{693B91C4-4E51-4EC1-A99B-4000436F7781}" presName="bullet5d" presStyleLbl="node1" presStyleIdx="3" presStyleCnt="5"/>
      <dgm:spPr/>
    </dgm:pt>
    <dgm:pt modelId="{98D44D7A-BAC9-41D3-99D1-310C8F0A549C}" type="pres">
      <dgm:prSet presAssocID="{693B91C4-4E51-4EC1-A99B-4000436F7781}" presName="textBox5d" presStyleLbl="revTx" presStyleIdx="3" presStyleCnt="5" custScaleY="39167" custLinFactX="-1011" custLinFactNeighborX="-100000" custLinFactNeighborY="-52812">
        <dgm:presLayoutVars>
          <dgm:bulletEnabled val="1"/>
        </dgm:presLayoutVars>
      </dgm:prSet>
      <dgm:spPr/>
    </dgm:pt>
    <dgm:pt modelId="{F21DEFFD-41C7-45EF-BFE3-667E86AEA410}" type="pres">
      <dgm:prSet presAssocID="{56B8F166-20E5-4A26-B16F-C9E27F1E78DB}" presName="bullet5e" presStyleLbl="node1" presStyleIdx="4" presStyleCnt="5"/>
      <dgm:spPr/>
    </dgm:pt>
    <dgm:pt modelId="{F4AA539A-C055-4BF6-9F8D-2B6625C79E85}" type="pres">
      <dgm:prSet presAssocID="{56B8F166-20E5-4A26-B16F-C9E27F1E78DB}" presName="textBox5e" presStyleLbl="revTx" presStyleIdx="4" presStyleCnt="5" custScaleY="35155" custLinFactNeighborX="-89849" custLinFactNeighborY="-53898">
        <dgm:presLayoutVars>
          <dgm:bulletEnabled val="1"/>
        </dgm:presLayoutVars>
      </dgm:prSet>
      <dgm:spPr/>
    </dgm:pt>
  </dgm:ptLst>
  <dgm:cxnLst>
    <dgm:cxn modelId="{BA8AC808-3691-4960-A483-F4606D2362E2}" srcId="{AB8BB3D1-63B9-418E-A28D-C405C9F8E829}" destId="{8F0C57D6-95A3-4E1B-95D0-70F071D56152}" srcOrd="0" destOrd="0" parTransId="{53F84219-72DB-4DF2-832D-F52C5BFC09E6}" sibTransId="{F3B8C1FC-F3B1-4BA6-BE63-2A7CF42988D7}"/>
    <dgm:cxn modelId="{83F54D0C-ED01-45EE-9614-409EE5745DD8}" type="presOf" srcId="{67EDB700-2D31-4CDC-ADBD-32AB22B204B7}" destId="{312E9F48-5968-4CFD-9E50-04C890299332}" srcOrd="0" destOrd="0" presId="urn:microsoft.com/office/officeart/2005/8/layout/arrow2"/>
    <dgm:cxn modelId="{BFF55C2A-B6A0-437A-80DF-4617BA40D677}" srcId="{AB8BB3D1-63B9-418E-A28D-C405C9F8E829}" destId="{693B91C4-4E51-4EC1-A99B-4000436F7781}" srcOrd="3" destOrd="0" parTransId="{B6088864-10C5-41EC-B370-CC9788C6CCD4}" sibTransId="{E93BB842-4694-4F48-A870-BDD4608CE3A0}"/>
    <dgm:cxn modelId="{5BCD8036-EBAD-4F00-A268-9C099ACA867B}" srcId="{AB8BB3D1-63B9-418E-A28D-C405C9F8E829}" destId="{67EDB700-2D31-4CDC-ADBD-32AB22B204B7}" srcOrd="1" destOrd="0" parTransId="{C046F0A7-0136-46BF-9C54-D1AFC3FF4645}" sibTransId="{D16F7756-5AEE-4A64-A76E-B35F7F9F5593}"/>
    <dgm:cxn modelId="{3F57C541-D14A-4390-9C32-808B43E4DDCE}" type="presOf" srcId="{8F0C57D6-95A3-4E1B-95D0-70F071D56152}" destId="{D142A644-AFB6-46BF-B491-DBD0F3C67268}" srcOrd="0" destOrd="0" presId="urn:microsoft.com/office/officeart/2005/8/layout/arrow2"/>
    <dgm:cxn modelId="{46A9FF56-D957-4EE2-BAAF-B4EAF6A15238}" type="presOf" srcId="{AB8BB3D1-63B9-418E-A28D-C405C9F8E829}" destId="{A572447D-CE33-4223-A571-469B5C2E5D8B}" srcOrd="0" destOrd="0" presId="urn:microsoft.com/office/officeart/2005/8/layout/arrow2"/>
    <dgm:cxn modelId="{F83FA07C-6A6E-4784-9E2C-409513DD4D8E}" type="presOf" srcId="{56B8F166-20E5-4A26-B16F-C9E27F1E78DB}" destId="{F4AA539A-C055-4BF6-9F8D-2B6625C79E85}" srcOrd="0" destOrd="0" presId="urn:microsoft.com/office/officeart/2005/8/layout/arrow2"/>
    <dgm:cxn modelId="{B57D26A9-1C09-4E75-A753-DA2D34B57B46}" type="presOf" srcId="{6F4CF058-5AB2-4817-8CF4-B79F71D274CF}" destId="{8453624E-E63E-4207-97A2-A8FB71E40127}" srcOrd="0" destOrd="0" presId="urn:microsoft.com/office/officeart/2005/8/layout/arrow2"/>
    <dgm:cxn modelId="{16FDA5B9-9CED-4D1D-8A88-5882B2AEAE8C}" srcId="{AB8BB3D1-63B9-418E-A28D-C405C9F8E829}" destId="{6F4CF058-5AB2-4817-8CF4-B79F71D274CF}" srcOrd="2" destOrd="0" parTransId="{B900068D-18BE-47A8-956F-7A0D207241D0}" sibTransId="{BAA6E335-909E-43B4-9848-569EA2F2DA11}"/>
    <dgm:cxn modelId="{B9947AD7-07CF-48E6-890E-CFDA46971B92}" type="presOf" srcId="{693B91C4-4E51-4EC1-A99B-4000436F7781}" destId="{98D44D7A-BAC9-41D3-99D1-310C8F0A549C}" srcOrd="0" destOrd="0" presId="urn:microsoft.com/office/officeart/2005/8/layout/arrow2"/>
    <dgm:cxn modelId="{A010A5F6-5237-4280-9506-90B626AD1E30}" srcId="{AB8BB3D1-63B9-418E-A28D-C405C9F8E829}" destId="{56B8F166-20E5-4A26-B16F-C9E27F1E78DB}" srcOrd="4" destOrd="0" parTransId="{A50CEC4A-1663-4383-9D72-8246B4C438EA}" sibTransId="{916C2FAA-9BF0-4275-9CD1-3AD2CCF0534F}"/>
    <dgm:cxn modelId="{F1730086-FA80-4DDA-B9E7-E37F8737AC92}" type="presParOf" srcId="{A572447D-CE33-4223-A571-469B5C2E5D8B}" destId="{5962A4E9-CE56-409C-93BD-1FE178CDAA32}" srcOrd="0" destOrd="0" presId="urn:microsoft.com/office/officeart/2005/8/layout/arrow2"/>
    <dgm:cxn modelId="{6B7140DB-E04A-4EAE-A201-D24187B43025}" type="presParOf" srcId="{A572447D-CE33-4223-A571-469B5C2E5D8B}" destId="{50E81818-93AC-4932-9C4A-36DEB30ACE4D}" srcOrd="1" destOrd="0" presId="urn:microsoft.com/office/officeart/2005/8/layout/arrow2"/>
    <dgm:cxn modelId="{13A1B431-1F88-429E-9472-FFFDD871F752}" type="presParOf" srcId="{50E81818-93AC-4932-9C4A-36DEB30ACE4D}" destId="{BB3918DA-5931-4818-B66B-9BC37BCFBE2C}" srcOrd="0" destOrd="0" presId="urn:microsoft.com/office/officeart/2005/8/layout/arrow2"/>
    <dgm:cxn modelId="{D5901DD8-890B-4A65-896E-2366A6C4D06C}" type="presParOf" srcId="{50E81818-93AC-4932-9C4A-36DEB30ACE4D}" destId="{D142A644-AFB6-46BF-B491-DBD0F3C67268}" srcOrd="1" destOrd="0" presId="urn:microsoft.com/office/officeart/2005/8/layout/arrow2"/>
    <dgm:cxn modelId="{96A6CCB5-8A62-42CA-AC03-F205F206D48C}" type="presParOf" srcId="{50E81818-93AC-4932-9C4A-36DEB30ACE4D}" destId="{437B4BFA-7F5A-4C9A-84FF-C2D3E4CF63AE}" srcOrd="2" destOrd="0" presId="urn:microsoft.com/office/officeart/2005/8/layout/arrow2"/>
    <dgm:cxn modelId="{502AD750-9598-4C28-A1E4-7A9C92ED340F}" type="presParOf" srcId="{50E81818-93AC-4932-9C4A-36DEB30ACE4D}" destId="{312E9F48-5968-4CFD-9E50-04C890299332}" srcOrd="3" destOrd="0" presId="urn:microsoft.com/office/officeart/2005/8/layout/arrow2"/>
    <dgm:cxn modelId="{AF0889D6-2191-413D-890C-96237B346C8C}" type="presParOf" srcId="{50E81818-93AC-4932-9C4A-36DEB30ACE4D}" destId="{ABACD1DE-697C-444B-90D7-660A24F384ED}" srcOrd="4" destOrd="0" presId="urn:microsoft.com/office/officeart/2005/8/layout/arrow2"/>
    <dgm:cxn modelId="{66C43770-FE95-4302-ABA1-1687D08A7579}" type="presParOf" srcId="{50E81818-93AC-4932-9C4A-36DEB30ACE4D}" destId="{8453624E-E63E-4207-97A2-A8FB71E40127}" srcOrd="5" destOrd="0" presId="urn:microsoft.com/office/officeart/2005/8/layout/arrow2"/>
    <dgm:cxn modelId="{95B6B2E4-0227-4DE5-A80A-125EEF9578DC}" type="presParOf" srcId="{50E81818-93AC-4932-9C4A-36DEB30ACE4D}" destId="{FF0FC009-3C2D-4DDE-A7EB-39318E177506}" srcOrd="6" destOrd="0" presId="urn:microsoft.com/office/officeart/2005/8/layout/arrow2"/>
    <dgm:cxn modelId="{6662F32F-7AF2-4002-AF03-519E1B5417C6}" type="presParOf" srcId="{50E81818-93AC-4932-9C4A-36DEB30ACE4D}" destId="{98D44D7A-BAC9-41D3-99D1-310C8F0A549C}" srcOrd="7" destOrd="0" presId="urn:microsoft.com/office/officeart/2005/8/layout/arrow2"/>
    <dgm:cxn modelId="{416D952B-49C4-4E36-94C8-BBAFD1869A3C}" type="presParOf" srcId="{50E81818-93AC-4932-9C4A-36DEB30ACE4D}" destId="{F21DEFFD-41C7-45EF-BFE3-667E86AEA410}" srcOrd="8" destOrd="0" presId="urn:microsoft.com/office/officeart/2005/8/layout/arrow2"/>
    <dgm:cxn modelId="{D534D0C4-F533-4E69-B354-7E64F171CCF5}" type="presParOf" srcId="{50E81818-93AC-4932-9C4A-36DEB30ACE4D}" destId="{F4AA539A-C055-4BF6-9F8D-2B6625C79E85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2A4E9-CE56-409C-93BD-1FE178CDAA32}">
      <dsp:nvSpPr>
        <dsp:cNvPr id="0" name=""/>
        <dsp:cNvSpPr/>
      </dsp:nvSpPr>
      <dsp:spPr>
        <a:xfrm>
          <a:off x="0" y="457216"/>
          <a:ext cx="7841314" cy="4900821"/>
        </a:xfrm>
        <a:prstGeom prst="swooshArrow">
          <a:avLst>
            <a:gd name="adj1" fmla="val 25000"/>
            <a:gd name="adj2" fmla="val 25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3918DA-5931-4818-B66B-9BC37BCFBE2C}">
      <dsp:nvSpPr>
        <dsp:cNvPr id="0" name=""/>
        <dsp:cNvSpPr/>
      </dsp:nvSpPr>
      <dsp:spPr>
        <a:xfrm>
          <a:off x="772369" y="4101467"/>
          <a:ext cx="180350" cy="1803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2A644-AFB6-46BF-B491-DBD0F3C67268}">
      <dsp:nvSpPr>
        <dsp:cNvPr id="0" name=""/>
        <dsp:cNvSpPr/>
      </dsp:nvSpPr>
      <dsp:spPr>
        <a:xfrm>
          <a:off x="0" y="3852104"/>
          <a:ext cx="1027212" cy="461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564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Design</a:t>
          </a:r>
        </a:p>
      </dsp:txBody>
      <dsp:txXfrm>
        <a:off x="0" y="3852104"/>
        <a:ext cx="1027212" cy="461099"/>
      </dsp:txXfrm>
    </dsp:sp>
    <dsp:sp modelId="{437B4BFA-7F5A-4C9A-84FF-C2D3E4CF63AE}">
      <dsp:nvSpPr>
        <dsp:cNvPr id="0" name=""/>
        <dsp:cNvSpPr/>
      </dsp:nvSpPr>
      <dsp:spPr>
        <a:xfrm>
          <a:off x="1656101" y="3187348"/>
          <a:ext cx="282287" cy="282287"/>
        </a:xfrm>
        <a:prstGeom prst="ellipse">
          <a:avLst/>
        </a:prstGeom>
        <a:solidFill>
          <a:schemeClr val="accent3">
            <a:hueOff val="-605761"/>
            <a:satOff val="-10947"/>
            <a:lumOff val="1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E9F48-5968-4CFD-9E50-04C890299332}">
      <dsp:nvSpPr>
        <dsp:cNvPr id="0" name=""/>
        <dsp:cNvSpPr/>
      </dsp:nvSpPr>
      <dsp:spPr>
        <a:xfrm>
          <a:off x="531411" y="2979020"/>
          <a:ext cx="1301658" cy="40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578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First article</a:t>
          </a:r>
        </a:p>
      </dsp:txBody>
      <dsp:txXfrm>
        <a:off x="531411" y="2979020"/>
        <a:ext cx="1301658" cy="407033"/>
      </dsp:txXfrm>
    </dsp:sp>
    <dsp:sp modelId="{ABACD1DE-697C-444B-90D7-660A24F384ED}">
      <dsp:nvSpPr>
        <dsp:cNvPr id="0" name=""/>
        <dsp:cNvSpPr/>
      </dsp:nvSpPr>
      <dsp:spPr>
        <a:xfrm>
          <a:off x="3003223" y="2415585"/>
          <a:ext cx="376383" cy="376383"/>
        </a:xfrm>
        <a:prstGeom prst="ellipse">
          <a:avLst/>
        </a:prstGeom>
        <a:solidFill>
          <a:schemeClr val="accent3">
            <a:hueOff val="-1211522"/>
            <a:satOff val="-21894"/>
            <a:lumOff val="3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3624E-E63E-4207-97A2-A8FB71E40127}">
      <dsp:nvSpPr>
        <dsp:cNvPr id="0" name=""/>
        <dsp:cNvSpPr/>
      </dsp:nvSpPr>
      <dsp:spPr>
        <a:xfrm>
          <a:off x="1371552" y="2275165"/>
          <a:ext cx="1513373" cy="307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438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Assembly</a:t>
          </a:r>
          <a:r>
            <a:rPr lang="fr-FR" sz="1300" kern="1200" dirty="0"/>
            <a:t> &amp; tests</a:t>
          </a:r>
        </a:p>
      </dsp:txBody>
      <dsp:txXfrm>
        <a:off x="1371552" y="2275165"/>
        <a:ext cx="1513373" cy="307595"/>
      </dsp:txXfrm>
    </dsp:sp>
    <dsp:sp modelId="{FF0FC009-3C2D-4DDE-A7EB-39318E177506}">
      <dsp:nvSpPr>
        <dsp:cNvPr id="0" name=""/>
        <dsp:cNvSpPr/>
      </dsp:nvSpPr>
      <dsp:spPr>
        <a:xfrm>
          <a:off x="4461707" y="1831407"/>
          <a:ext cx="486161" cy="486161"/>
        </a:xfrm>
        <a:prstGeom prst="ellipse">
          <a:avLst/>
        </a:prstGeom>
        <a:solidFill>
          <a:schemeClr val="accent3">
            <a:hueOff val="-1817283"/>
            <a:satOff val="-32840"/>
            <a:lumOff val="54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44D7A-BAC9-41D3-99D1-310C8F0A549C}">
      <dsp:nvSpPr>
        <dsp:cNvPr id="0" name=""/>
        <dsp:cNvSpPr/>
      </dsp:nvSpPr>
      <dsp:spPr>
        <a:xfrm>
          <a:off x="3120670" y="1339120"/>
          <a:ext cx="1568262" cy="1286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607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Feedback and </a:t>
          </a:r>
          <a:r>
            <a:rPr lang="fr-FR" sz="1300" kern="1200" dirty="0" err="1"/>
            <a:t>lessons</a:t>
          </a:r>
          <a:r>
            <a:rPr lang="fr-FR" sz="1300" kern="1200" dirty="0"/>
            <a:t> </a:t>
          </a:r>
          <a:r>
            <a:rPr lang="fr-FR" sz="1300" kern="1200" dirty="0" err="1"/>
            <a:t>learnt</a:t>
          </a:r>
          <a:endParaRPr lang="fr-FR" sz="1300" kern="1200" dirty="0"/>
        </a:p>
      </dsp:txBody>
      <dsp:txXfrm>
        <a:off x="3120670" y="1339120"/>
        <a:ext cx="1568262" cy="1286068"/>
      </dsp:txXfrm>
    </dsp:sp>
    <dsp:sp modelId="{F21DEFFD-41C7-45EF-BFE3-667E86AEA410}">
      <dsp:nvSpPr>
        <dsp:cNvPr id="0" name=""/>
        <dsp:cNvSpPr/>
      </dsp:nvSpPr>
      <dsp:spPr>
        <a:xfrm>
          <a:off x="5963319" y="1441301"/>
          <a:ext cx="619463" cy="619463"/>
        </a:xfrm>
        <a:prstGeom prst="ellipse">
          <a:avLst/>
        </a:prstGeom>
        <a:solidFill>
          <a:schemeClr val="accent3">
            <a:hueOff val="-2423044"/>
            <a:satOff val="-43787"/>
            <a:lumOff val="72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A539A-C055-4BF6-9F8D-2B6625C79E85}">
      <dsp:nvSpPr>
        <dsp:cNvPr id="0" name=""/>
        <dsp:cNvSpPr/>
      </dsp:nvSpPr>
      <dsp:spPr>
        <a:xfrm>
          <a:off x="4863982" y="976411"/>
          <a:ext cx="1568262" cy="1268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241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Series</a:t>
          </a:r>
          <a:r>
            <a:rPr lang="fr-FR" sz="1300" kern="1200" dirty="0"/>
            <a:t> </a:t>
          </a:r>
          <a:r>
            <a:rPr lang="fr-FR" sz="1300" kern="1200" dirty="0" err="1"/>
            <a:t>manufacturing</a:t>
          </a:r>
          <a:endParaRPr lang="fr-FR" sz="1300" kern="1200" dirty="0"/>
        </a:p>
      </dsp:txBody>
      <dsp:txXfrm>
        <a:off x="4863982" y="976411"/>
        <a:ext cx="1568262" cy="1268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2A4E9-CE56-409C-93BD-1FE178CDAA32}">
      <dsp:nvSpPr>
        <dsp:cNvPr id="0" name=""/>
        <dsp:cNvSpPr/>
      </dsp:nvSpPr>
      <dsp:spPr>
        <a:xfrm>
          <a:off x="0" y="457216"/>
          <a:ext cx="7841314" cy="4900821"/>
        </a:xfrm>
        <a:prstGeom prst="swooshArrow">
          <a:avLst>
            <a:gd name="adj1" fmla="val 25000"/>
            <a:gd name="adj2" fmla="val 25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3918DA-5931-4818-B66B-9BC37BCFBE2C}">
      <dsp:nvSpPr>
        <dsp:cNvPr id="0" name=""/>
        <dsp:cNvSpPr/>
      </dsp:nvSpPr>
      <dsp:spPr>
        <a:xfrm>
          <a:off x="772369" y="4101467"/>
          <a:ext cx="180350" cy="1803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2A644-AFB6-46BF-B491-DBD0F3C67268}">
      <dsp:nvSpPr>
        <dsp:cNvPr id="0" name=""/>
        <dsp:cNvSpPr/>
      </dsp:nvSpPr>
      <dsp:spPr>
        <a:xfrm>
          <a:off x="0" y="3852104"/>
          <a:ext cx="1027212" cy="461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564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Design</a:t>
          </a:r>
        </a:p>
      </dsp:txBody>
      <dsp:txXfrm>
        <a:off x="0" y="3852104"/>
        <a:ext cx="1027212" cy="461099"/>
      </dsp:txXfrm>
    </dsp:sp>
    <dsp:sp modelId="{437B4BFA-7F5A-4C9A-84FF-C2D3E4CF63AE}">
      <dsp:nvSpPr>
        <dsp:cNvPr id="0" name=""/>
        <dsp:cNvSpPr/>
      </dsp:nvSpPr>
      <dsp:spPr>
        <a:xfrm>
          <a:off x="1656101" y="3187348"/>
          <a:ext cx="282287" cy="282287"/>
        </a:xfrm>
        <a:prstGeom prst="ellipse">
          <a:avLst/>
        </a:prstGeom>
        <a:solidFill>
          <a:schemeClr val="accent3">
            <a:hueOff val="-605761"/>
            <a:satOff val="-10947"/>
            <a:lumOff val="1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E9F48-5968-4CFD-9E50-04C890299332}">
      <dsp:nvSpPr>
        <dsp:cNvPr id="0" name=""/>
        <dsp:cNvSpPr/>
      </dsp:nvSpPr>
      <dsp:spPr>
        <a:xfrm>
          <a:off x="531411" y="2979020"/>
          <a:ext cx="1301658" cy="40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578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First article</a:t>
          </a:r>
        </a:p>
      </dsp:txBody>
      <dsp:txXfrm>
        <a:off x="531411" y="2979020"/>
        <a:ext cx="1301658" cy="407033"/>
      </dsp:txXfrm>
    </dsp:sp>
    <dsp:sp modelId="{ABACD1DE-697C-444B-90D7-660A24F384ED}">
      <dsp:nvSpPr>
        <dsp:cNvPr id="0" name=""/>
        <dsp:cNvSpPr/>
      </dsp:nvSpPr>
      <dsp:spPr>
        <a:xfrm>
          <a:off x="3003223" y="2415585"/>
          <a:ext cx="376383" cy="376383"/>
        </a:xfrm>
        <a:prstGeom prst="ellipse">
          <a:avLst/>
        </a:prstGeom>
        <a:solidFill>
          <a:schemeClr val="accent3">
            <a:hueOff val="-1211522"/>
            <a:satOff val="-21894"/>
            <a:lumOff val="3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3624E-E63E-4207-97A2-A8FB71E40127}">
      <dsp:nvSpPr>
        <dsp:cNvPr id="0" name=""/>
        <dsp:cNvSpPr/>
      </dsp:nvSpPr>
      <dsp:spPr>
        <a:xfrm>
          <a:off x="1371552" y="2275165"/>
          <a:ext cx="1513373" cy="307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438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Assembly</a:t>
          </a:r>
          <a:r>
            <a:rPr lang="fr-FR" sz="1300" kern="1200" dirty="0"/>
            <a:t> &amp; tests</a:t>
          </a:r>
        </a:p>
      </dsp:txBody>
      <dsp:txXfrm>
        <a:off x="1371552" y="2275165"/>
        <a:ext cx="1513373" cy="307595"/>
      </dsp:txXfrm>
    </dsp:sp>
    <dsp:sp modelId="{FF0FC009-3C2D-4DDE-A7EB-39318E177506}">
      <dsp:nvSpPr>
        <dsp:cNvPr id="0" name=""/>
        <dsp:cNvSpPr/>
      </dsp:nvSpPr>
      <dsp:spPr>
        <a:xfrm>
          <a:off x="4461707" y="1831407"/>
          <a:ext cx="486161" cy="486161"/>
        </a:xfrm>
        <a:prstGeom prst="ellipse">
          <a:avLst/>
        </a:prstGeom>
        <a:solidFill>
          <a:schemeClr val="accent3">
            <a:hueOff val="-1817283"/>
            <a:satOff val="-32840"/>
            <a:lumOff val="54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44D7A-BAC9-41D3-99D1-310C8F0A549C}">
      <dsp:nvSpPr>
        <dsp:cNvPr id="0" name=""/>
        <dsp:cNvSpPr/>
      </dsp:nvSpPr>
      <dsp:spPr>
        <a:xfrm>
          <a:off x="3120670" y="1339120"/>
          <a:ext cx="1568262" cy="1286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607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Feedback and </a:t>
          </a:r>
          <a:r>
            <a:rPr lang="fr-FR" sz="1300" kern="1200" dirty="0" err="1"/>
            <a:t>lessons</a:t>
          </a:r>
          <a:r>
            <a:rPr lang="fr-FR" sz="1300" kern="1200" dirty="0"/>
            <a:t> </a:t>
          </a:r>
          <a:r>
            <a:rPr lang="fr-FR" sz="1300" kern="1200" dirty="0" err="1"/>
            <a:t>learnt</a:t>
          </a:r>
          <a:endParaRPr lang="fr-FR" sz="1300" kern="1200" dirty="0"/>
        </a:p>
      </dsp:txBody>
      <dsp:txXfrm>
        <a:off x="3120670" y="1339120"/>
        <a:ext cx="1568262" cy="1286068"/>
      </dsp:txXfrm>
    </dsp:sp>
    <dsp:sp modelId="{F21DEFFD-41C7-45EF-BFE3-667E86AEA410}">
      <dsp:nvSpPr>
        <dsp:cNvPr id="0" name=""/>
        <dsp:cNvSpPr/>
      </dsp:nvSpPr>
      <dsp:spPr>
        <a:xfrm>
          <a:off x="5963319" y="1441301"/>
          <a:ext cx="619463" cy="619463"/>
        </a:xfrm>
        <a:prstGeom prst="ellipse">
          <a:avLst/>
        </a:prstGeom>
        <a:solidFill>
          <a:schemeClr val="accent3">
            <a:hueOff val="-2423044"/>
            <a:satOff val="-43787"/>
            <a:lumOff val="72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A539A-C055-4BF6-9F8D-2B6625C79E85}">
      <dsp:nvSpPr>
        <dsp:cNvPr id="0" name=""/>
        <dsp:cNvSpPr/>
      </dsp:nvSpPr>
      <dsp:spPr>
        <a:xfrm>
          <a:off x="4863982" y="976411"/>
          <a:ext cx="1568262" cy="1268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241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Series</a:t>
          </a:r>
          <a:r>
            <a:rPr lang="fr-FR" sz="1300" kern="1200" dirty="0"/>
            <a:t> </a:t>
          </a:r>
          <a:r>
            <a:rPr lang="fr-FR" sz="1300" kern="1200" dirty="0" err="1"/>
            <a:t>manufacturing</a:t>
          </a:r>
          <a:endParaRPr lang="fr-FR" sz="1300" kern="1200" dirty="0"/>
        </a:p>
      </dsp:txBody>
      <dsp:txXfrm>
        <a:off x="4863982" y="976411"/>
        <a:ext cx="1568262" cy="12680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2A4E9-CE56-409C-93BD-1FE178CDAA32}">
      <dsp:nvSpPr>
        <dsp:cNvPr id="0" name=""/>
        <dsp:cNvSpPr/>
      </dsp:nvSpPr>
      <dsp:spPr>
        <a:xfrm>
          <a:off x="0" y="457216"/>
          <a:ext cx="7841314" cy="4900821"/>
        </a:xfrm>
        <a:prstGeom prst="swooshArrow">
          <a:avLst>
            <a:gd name="adj1" fmla="val 25000"/>
            <a:gd name="adj2" fmla="val 25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3918DA-5931-4818-B66B-9BC37BCFBE2C}">
      <dsp:nvSpPr>
        <dsp:cNvPr id="0" name=""/>
        <dsp:cNvSpPr/>
      </dsp:nvSpPr>
      <dsp:spPr>
        <a:xfrm>
          <a:off x="772369" y="4101467"/>
          <a:ext cx="180350" cy="1803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2A644-AFB6-46BF-B491-DBD0F3C67268}">
      <dsp:nvSpPr>
        <dsp:cNvPr id="0" name=""/>
        <dsp:cNvSpPr/>
      </dsp:nvSpPr>
      <dsp:spPr>
        <a:xfrm>
          <a:off x="0" y="3852104"/>
          <a:ext cx="1027212" cy="461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564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Design</a:t>
          </a:r>
        </a:p>
      </dsp:txBody>
      <dsp:txXfrm>
        <a:off x="0" y="3852104"/>
        <a:ext cx="1027212" cy="461099"/>
      </dsp:txXfrm>
    </dsp:sp>
    <dsp:sp modelId="{437B4BFA-7F5A-4C9A-84FF-C2D3E4CF63AE}">
      <dsp:nvSpPr>
        <dsp:cNvPr id="0" name=""/>
        <dsp:cNvSpPr/>
      </dsp:nvSpPr>
      <dsp:spPr>
        <a:xfrm>
          <a:off x="1656101" y="3187348"/>
          <a:ext cx="282287" cy="282287"/>
        </a:xfrm>
        <a:prstGeom prst="ellipse">
          <a:avLst/>
        </a:prstGeom>
        <a:solidFill>
          <a:schemeClr val="accent3">
            <a:hueOff val="-605761"/>
            <a:satOff val="-10947"/>
            <a:lumOff val="1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E9F48-5968-4CFD-9E50-04C890299332}">
      <dsp:nvSpPr>
        <dsp:cNvPr id="0" name=""/>
        <dsp:cNvSpPr/>
      </dsp:nvSpPr>
      <dsp:spPr>
        <a:xfrm>
          <a:off x="531411" y="2979020"/>
          <a:ext cx="1301658" cy="407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578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First article</a:t>
          </a:r>
        </a:p>
      </dsp:txBody>
      <dsp:txXfrm>
        <a:off x="531411" y="2979020"/>
        <a:ext cx="1301658" cy="407033"/>
      </dsp:txXfrm>
    </dsp:sp>
    <dsp:sp modelId="{ABACD1DE-697C-444B-90D7-660A24F384ED}">
      <dsp:nvSpPr>
        <dsp:cNvPr id="0" name=""/>
        <dsp:cNvSpPr/>
      </dsp:nvSpPr>
      <dsp:spPr>
        <a:xfrm>
          <a:off x="3003223" y="2415585"/>
          <a:ext cx="376383" cy="376383"/>
        </a:xfrm>
        <a:prstGeom prst="ellipse">
          <a:avLst/>
        </a:prstGeom>
        <a:solidFill>
          <a:schemeClr val="accent3">
            <a:hueOff val="-1211522"/>
            <a:satOff val="-21894"/>
            <a:lumOff val="3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3624E-E63E-4207-97A2-A8FB71E40127}">
      <dsp:nvSpPr>
        <dsp:cNvPr id="0" name=""/>
        <dsp:cNvSpPr/>
      </dsp:nvSpPr>
      <dsp:spPr>
        <a:xfrm>
          <a:off x="1371552" y="2275165"/>
          <a:ext cx="1513373" cy="307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438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Assembly</a:t>
          </a:r>
          <a:r>
            <a:rPr lang="fr-FR" sz="1300" kern="1200" dirty="0"/>
            <a:t> &amp; tests</a:t>
          </a:r>
        </a:p>
      </dsp:txBody>
      <dsp:txXfrm>
        <a:off x="1371552" y="2275165"/>
        <a:ext cx="1513373" cy="307595"/>
      </dsp:txXfrm>
    </dsp:sp>
    <dsp:sp modelId="{FF0FC009-3C2D-4DDE-A7EB-39318E177506}">
      <dsp:nvSpPr>
        <dsp:cNvPr id="0" name=""/>
        <dsp:cNvSpPr/>
      </dsp:nvSpPr>
      <dsp:spPr>
        <a:xfrm>
          <a:off x="4461707" y="1831407"/>
          <a:ext cx="486161" cy="486161"/>
        </a:xfrm>
        <a:prstGeom prst="ellipse">
          <a:avLst/>
        </a:prstGeom>
        <a:solidFill>
          <a:schemeClr val="accent3">
            <a:hueOff val="-1817283"/>
            <a:satOff val="-32840"/>
            <a:lumOff val="54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D44D7A-BAC9-41D3-99D1-310C8F0A549C}">
      <dsp:nvSpPr>
        <dsp:cNvPr id="0" name=""/>
        <dsp:cNvSpPr/>
      </dsp:nvSpPr>
      <dsp:spPr>
        <a:xfrm>
          <a:off x="3120670" y="1339120"/>
          <a:ext cx="1568262" cy="1286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607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Feedback and </a:t>
          </a:r>
          <a:r>
            <a:rPr lang="fr-FR" sz="1300" kern="1200" dirty="0" err="1"/>
            <a:t>lessons</a:t>
          </a:r>
          <a:r>
            <a:rPr lang="fr-FR" sz="1300" kern="1200" dirty="0"/>
            <a:t> </a:t>
          </a:r>
          <a:r>
            <a:rPr lang="fr-FR" sz="1300" kern="1200" dirty="0" err="1"/>
            <a:t>learnt</a:t>
          </a:r>
          <a:endParaRPr lang="fr-FR" sz="1300" kern="1200" dirty="0"/>
        </a:p>
      </dsp:txBody>
      <dsp:txXfrm>
        <a:off x="3120670" y="1339120"/>
        <a:ext cx="1568262" cy="1286068"/>
      </dsp:txXfrm>
    </dsp:sp>
    <dsp:sp modelId="{F21DEFFD-41C7-45EF-BFE3-667E86AEA410}">
      <dsp:nvSpPr>
        <dsp:cNvPr id="0" name=""/>
        <dsp:cNvSpPr/>
      </dsp:nvSpPr>
      <dsp:spPr>
        <a:xfrm>
          <a:off x="5963319" y="1441301"/>
          <a:ext cx="619463" cy="619463"/>
        </a:xfrm>
        <a:prstGeom prst="ellipse">
          <a:avLst/>
        </a:prstGeom>
        <a:solidFill>
          <a:schemeClr val="accent3">
            <a:hueOff val="-2423044"/>
            <a:satOff val="-43787"/>
            <a:lumOff val="72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A539A-C055-4BF6-9F8D-2B6625C79E85}">
      <dsp:nvSpPr>
        <dsp:cNvPr id="0" name=""/>
        <dsp:cNvSpPr/>
      </dsp:nvSpPr>
      <dsp:spPr>
        <a:xfrm>
          <a:off x="4863982" y="976411"/>
          <a:ext cx="1568262" cy="1268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8241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 err="1"/>
            <a:t>Series</a:t>
          </a:r>
          <a:r>
            <a:rPr lang="fr-FR" sz="1300" kern="1200" dirty="0"/>
            <a:t> </a:t>
          </a:r>
          <a:r>
            <a:rPr lang="fr-FR" sz="1300" kern="1200" dirty="0" err="1"/>
            <a:t>manufacturing</a:t>
          </a:r>
          <a:endParaRPr lang="fr-FR" sz="1300" kern="1200" dirty="0"/>
        </a:p>
      </dsp:txBody>
      <dsp:txXfrm>
        <a:off x="4863982" y="976411"/>
        <a:ext cx="1568262" cy="1268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098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10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220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965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135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202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884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59588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Auteur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838" y="774563"/>
            <a:ext cx="1767522" cy="17131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21" name="Espace réservé du texte 20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4878965"/>
            <a:ext cx="5294312" cy="588962"/>
          </a:xfrm>
        </p:spPr>
        <p:txBody>
          <a:bodyPr anchor="ctr">
            <a:normAutofit/>
          </a:bodyPr>
          <a:lstStyle>
            <a:lvl1pPr>
              <a:defRPr sz="1400" baseline="0"/>
            </a:lvl1pPr>
            <a:lvl2pPr marL="0" indent="0">
              <a:buNone/>
              <a:defRPr/>
            </a:lvl2pPr>
          </a:lstStyle>
          <a:p>
            <a:pPr lvl="0"/>
            <a:r>
              <a:rPr lang="fr-FR" dirty="0"/>
              <a:t>Evènement / revue / réunion</a:t>
            </a:r>
          </a:p>
        </p:txBody>
      </p:sp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85213"/>
            <a:ext cx="4029633" cy="170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838" y="774563"/>
            <a:ext cx="1751386" cy="171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9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35358" y="634032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1190" y="6338246"/>
            <a:ext cx="9086192" cy="370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hq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8" r:id="rId2"/>
    <p:sldLayoutId id="2147483665" r:id="rId3"/>
    <p:sldLayoutId id="2147483683" r:id="rId4"/>
    <p:sldLayoutId id="2147483650" r:id="rId5"/>
    <p:sldLayoutId id="2147483666" r:id="rId6"/>
    <p:sldLayoutId id="2147483669" r:id="rId7"/>
    <p:sldLayoutId id="2147483653" r:id="rId8"/>
    <p:sldLayoutId id="2147483686" r:id="rId9"/>
    <p:sldLayoutId id="2147483654" r:id="rId10"/>
    <p:sldLayoutId id="2147483655" r:id="rId11"/>
    <p:sldLayoutId id="2147483691" r:id="rId12"/>
    <p:sldLayoutId id="2147483692" r:id="rId13"/>
    <p:sldLayoutId id="2147483688" r:id="rId14"/>
    <p:sldLayoutId id="2147483689" r:id="rId15"/>
    <p:sldLayoutId id="2147483695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2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1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hyperlink" Target="https://indico.ibs.re.kr/event/846/contributions/7185/attachments/4685/6523/TTC_2025_Bazin.pptx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png"/><Relationship Id="rId3" Type="http://schemas.openxmlformats.org/officeDocument/2006/relationships/image" Target="../media/image8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23.png"/><Relationship Id="rId10" Type="http://schemas.microsoft.com/office/2007/relationships/hdphoto" Target="../media/hdphoto2.wdp"/><Relationship Id="rId4" Type="http://schemas.openxmlformats.org/officeDocument/2006/relationships/image" Target="../media/image14.jpe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95633/contributions/4267269/attachments/2209021/3738173/LCWS21_NBazin.pdf" TargetMode="Externa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hyperlink" Target="mailto:nicolas.bazin@cea.fr" TargetMode="External"/><Relationship Id="rId3" Type="http://schemas.openxmlformats.org/officeDocument/2006/relationships/hyperlink" Target="https://www.facebook.com/cea.pageofficielle" TargetMode="External"/><Relationship Id="rId7" Type="http://schemas.openxmlformats.org/officeDocument/2006/relationships/hyperlink" Target="https://twitter.com/CEA_Officiel" TargetMode="External"/><Relationship Id="rId12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hyperlink" Target="https://www.instagram.com/cea_officiel/" TargetMode="External"/><Relationship Id="rId5" Type="http://schemas.openxmlformats.org/officeDocument/2006/relationships/hyperlink" Target="https://www.youtube.com/channel/UCpTMWY8NRQby8zXUKhHznfg" TargetMode="External"/><Relationship Id="rId10" Type="http://schemas.openxmlformats.org/officeDocument/2006/relationships/image" Target="../media/image55.png"/><Relationship Id="rId4" Type="http://schemas.openxmlformats.org/officeDocument/2006/relationships/image" Target="../media/image52.png"/><Relationship Id="rId9" Type="http://schemas.openxmlformats.org/officeDocument/2006/relationships/hyperlink" Target="https://fr.linkedin.com/company/cea" TargetMode="External"/><Relationship Id="rId1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18" Type="http://schemas.openxmlformats.org/officeDocument/2006/relationships/image" Target="../media/image23.png"/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8.jpe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microsoft.com/office/2007/relationships/hdphoto" Target="../media/hdphoto1.wdp"/><Relationship Id="rId15" Type="http://schemas.openxmlformats.org/officeDocument/2006/relationships/image" Target="../media/image20.jpe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jpe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indico.frib.msu.edu/event/38/attachments/159/1187/SRF21-tutorials_Cryomodule-NBazin.pdf" TargetMode="External"/><Relationship Id="rId4" Type="http://schemas.openxmlformats.org/officeDocument/2006/relationships/hyperlink" Target="https://indico.fnal.gov/event/60446/contributions/278096/attachments/173377/234697/TTC2023-nbazin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indico.fnal.gov/event/60446/contributions/278096/attachments/173377/234697/TTC2023-nbazin.pdf" TargetMode="External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8.png"/><Relationship Id="rId3" Type="http://schemas.openxmlformats.org/officeDocument/2006/relationships/image" Target="../media/image20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2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21.png"/><Relationship Id="rId4" Type="http://schemas.openxmlformats.org/officeDocument/2006/relationships/diagramData" Target="../diagrams/data1.xml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ess.eu/event/3539/contributions/21510/attachments/16024/30920/WG4-NBazin_CEA_experience_procurement_cold_mass_components.pdf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31837" y="2654299"/>
            <a:ext cx="7466232" cy="1587501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CEA Development of Cryomodules for Superconducting Linac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9033954" cy="1082520"/>
          </a:xfrm>
        </p:spPr>
        <p:txBody>
          <a:bodyPr>
            <a:normAutofit/>
          </a:bodyPr>
          <a:lstStyle/>
          <a:p>
            <a:r>
              <a:rPr lang="fr-FR" dirty="0"/>
              <a:t>N. Bazin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731837" y="5344958"/>
            <a:ext cx="7466232" cy="588962"/>
          </a:xfrm>
        </p:spPr>
        <p:txBody>
          <a:bodyPr>
            <a:normAutofit/>
          </a:bodyPr>
          <a:lstStyle/>
          <a:p>
            <a:r>
              <a:rPr lang="en-US" sz="1300" dirty="0"/>
              <a:t>2025 International Workshop on Future Linear Colliders (LCWS2025) – October 21</a:t>
            </a:r>
            <a:r>
              <a:rPr lang="en-US" sz="1300" baseline="30000" dirty="0"/>
              <a:t>st</a:t>
            </a:r>
            <a:r>
              <a:rPr lang="en-US" sz="1300" dirty="0"/>
              <a:t> 2025</a:t>
            </a:r>
            <a:endParaRPr lang="fr-FR" sz="1300" dirty="0"/>
          </a:p>
        </p:txBody>
      </p:sp>
    </p:spTree>
    <p:extLst>
      <p:ext uri="{BB962C8B-B14F-4D97-AF65-F5344CB8AC3E}">
        <p14:creationId xmlns:p14="http://schemas.microsoft.com/office/powerpoint/2010/main" val="2287017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Diagramme 47"/>
          <p:cNvGraphicFramePr/>
          <p:nvPr>
            <p:extLst>
              <p:ext uri="{D42A27DB-BD31-4B8C-83A1-F6EECF244321}">
                <p14:modId xmlns:p14="http://schemas.microsoft.com/office/powerpoint/2010/main" val="1610595585"/>
              </p:ext>
            </p:extLst>
          </p:nvPr>
        </p:nvGraphicFramePr>
        <p:xfrm>
          <a:off x="655352" y="375995"/>
          <a:ext cx="7841314" cy="5815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From</a:t>
            </a:r>
            <a:r>
              <a:rPr lang="fr-FR" dirty="0"/>
              <a:t> design to production: real life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970266" y="5338916"/>
            <a:ext cx="4100052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sp>
        <p:nvSpPr>
          <p:cNvPr id="4" name="ZoneTexte 3"/>
          <p:cNvSpPr txBox="1"/>
          <p:nvPr/>
        </p:nvSpPr>
        <p:spPr>
          <a:xfrm>
            <a:off x="3970266" y="5381381"/>
            <a:ext cx="4666390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7" name="Flèche courbée vers le haut 6"/>
          <p:cNvSpPr/>
          <p:nvPr/>
        </p:nvSpPr>
        <p:spPr>
          <a:xfrm rot="20919942">
            <a:off x="5624200" y="2600534"/>
            <a:ext cx="1358521" cy="555901"/>
          </a:xfrm>
          <a:prstGeom prst="curved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3978" y="3369441"/>
            <a:ext cx="7209093" cy="3048944"/>
          </a:xfrm>
        </p:spPr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en-US" b="1" dirty="0">
                <a:solidFill>
                  <a:srgbClr val="FF0000"/>
                </a:solidFill>
              </a:rPr>
              <a:t>Not always possible:</a:t>
            </a:r>
          </a:p>
          <a:p>
            <a:pPr lvl="1" algn="just"/>
            <a:r>
              <a:rPr lang="en-US" dirty="0"/>
              <a:t>Aggressive schedule:</a:t>
            </a:r>
          </a:p>
          <a:p>
            <a:pPr lvl="2" algn="just"/>
            <a:r>
              <a:rPr lang="en-US" dirty="0"/>
              <a:t>Launch the components production before the feedback from the tests to cope with the project schedule</a:t>
            </a:r>
          </a:p>
          <a:p>
            <a:pPr marL="0" lvl="1" indent="0" algn="just">
              <a:buNone/>
            </a:pPr>
            <a:r>
              <a:rPr lang="en-US" b="1" dirty="0">
                <a:solidFill>
                  <a:srgbClr val="FF0000"/>
                </a:solidFill>
              </a:rPr>
              <a:t>Not always according to the development plan:</a:t>
            </a:r>
          </a:p>
          <a:p>
            <a:pPr lvl="1" algn="just"/>
            <a:r>
              <a:rPr lang="en-US" dirty="0"/>
              <a:t>Design changes after the assembly and test of the first article</a:t>
            </a:r>
          </a:p>
          <a:p>
            <a:pPr lvl="2" algn="just"/>
            <a:r>
              <a:rPr lang="en-US" dirty="0"/>
              <a:t>Launch the series manufacturing with marginal modifications</a:t>
            </a:r>
          </a:p>
          <a:p>
            <a:pPr lvl="1" algn="just"/>
            <a:r>
              <a:rPr lang="en-US" dirty="0"/>
              <a:t>Different vendors for the series than for the first article</a:t>
            </a:r>
          </a:p>
          <a:p>
            <a:pPr lvl="2" algn="just"/>
            <a:r>
              <a:rPr lang="en-US" dirty="0"/>
              <a:t>Manufacturing constraints from the vendors</a:t>
            </a:r>
          </a:p>
          <a:p>
            <a:pPr lvl="2" algn="just"/>
            <a:endParaRPr lang="en-US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44AA2B8-0900-4BA2-BE5F-72734694F893}"/>
              </a:ext>
            </a:extLst>
          </p:cNvPr>
          <p:cNvSpPr txBox="1"/>
          <p:nvPr/>
        </p:nvSpPr>
        <p:spPr>
          <a:xfrm>
            <a:off x="8877159" y="1480190"/>
            <a:ext cx="28035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chemeClr val="tx2"/>
                </a:solidFill>
              </a:rPr>
              <a:t>Many obstacles may appear along the way!</a:t>
            </a:r>
            <a:endParaRPr lang="fr-FR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66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41B31D29-B3B3-4614-8190-29F25D8396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8176"/>
          <a:stretch/>
        </p:blipFill>
        <p:spPr>
          <a:xfrm>
            <a:off x="11610" y="906167"/>
            <a:ext cx="7497226" cy="5432079"/>
          </a:xfrm>
          <a:prstGeom prst="rect">
            <a:avLst/>
          </a:prstGeo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5864580-1BF9-47AA-9777-F8FB0A3B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DEECEA2-7BFE-4728-9163-9859BED42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005E6C-ED94-491F-A6B6-D11CC65A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D2965FA-64FD-406D-A0BD-4F8C3111D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PIP-II Project at CEA: Status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53CE22F-34D5-4198-98C6-CC478A2CC0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1295" y="749949"/>
            <a:ext cx="4457851" cy="2270729"/>
          </a:xfrm>
          <a:prstGeom prst="rect">
            <a:avLst/>
          </a:prstGeom>
        </p:spPr>
      </p:pic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2B168BF1-0665-4FF1-8288-E9CB0FBC7B61}"/>
              </a:ext>
            </a:extLst>
          </p:cNvPr>
          <p:cNvSpPr txBox="1">
            <a:spLocks/>
          </p:cNvSpPr>
          <p:nvPr/>
        </p:nvSpPr>
        <p:spPr>
          <a:xfrm>
            <a:off x="386315" y="1303823"/>
            <a:ext cx="6747816" cy="487064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dirty="0"/>
              <a:t>CEA contribution: design, manufacturing, assembly and test of 10 cryomodules for the 650 MHz low beta section</a:t>
            </a:r>
          </a:p>
          <a:p>
            <a:pPr lvl="2" algn="just"/>
            <a:r>
              <a:rPr lang="en-US" dirty="0"/>
              <a:t>One pre-production cryomodule</a:t>
            </a:r>
          </a:p>
          <a:p>
            <a:pPr lvl="2" algn="just"/>
            <a:r>
              <a:rPr lang="en-US" dirty="0"/>
              <a:t>Nine production cryomodule</a:t>
            </a:r>
          </a:p>
          <a:p>
            <a:pPr lvl="1" algn="just"/>
            <a:r>
              <a:rPr lang="en-US" dirty="0"/>
              <a:t>Procurement strategy: for the long-lead high value components, contracts are issued for all components of the pre-production and the production LB650 cryomodules  in a single process divided into two stages (1 unit + 9 unit)</a:t>
            </a:r>
          </a:p>
          <a:p>
            <a:pPr lvl="1" algn="just"/>
            <a:r>
              <a:rPr lang="en-US" dirty="0"/>
              <a:t>Current status: </a:t>
            </a:r>
          </a:p>
          <a:p>
            <a:pPr lvl="2" algn="just"/>
            <a:r>
              <a:rPr lang="en-US" dirty="0"/>
              <a:t>Most of the components are manufactured, the design of several components had to be adapted following requests from vendors </a:t>
            </a:r>
          </a:p>
          <a:p>
            <a:pPr lvl="2" algn="just"/>
            <a:r>
              <a:rPr lang="en-US" dirty="0"/>
              <a:t>Clean room string assembly should start soon</a:t>
            </a:r>
          </a:p>
          <a:p>
            <a:pPr lvl="1" algn="just"/>
            <a:r>
              <a:rPr lang="en-US" dirty="0"/>
              <a:t>Lessons learnt from the manufacturing of the pre-production units and the assembly and test of the pre-production cryomodule will be implemented for the production units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4F10435-A1FB-4DE8-9D9D-75ACF0811B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1295" y="3221688"/>
            <a:ext cx="1865015" cy="155504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4E2BDFA-AF9F-4BFE-8855-441D64E1C7E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0699" y="5250672"/>
            <a:ext cx="3853366" cy="107075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489C804-1A09-4718-9E7A-FEB0AD36CE4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9391" y="3221688"/>
            <a:ext cx="2791946" cy="157186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35D94E4-D821-494E-B091-D42DC4052367}"/>
              </a:ext>
            </a:extLst>
          </p:cNvPr>
          <p:cNvSpPr txBox="1"/>
          <p:nvPr/>
        </p:nvSpPr>
        <p:spPr>
          <a:xfrm>
            <a:off x="8235105" y="4897010"/>
            <a:ext cx="33045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Thermal </a:t>
            </a:r>
            <a:r>
              <a:rPr lang="fr-FR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shield</a:t>
            </a:r>
            <a:r>
              <a:rPr lang="fr-FR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vacuum </a:t>
            </a:r>
            <a:r>
              <a:rPr lang="fr-FR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vessel</a:t>
            </a:r>
            <a:r>
              <a:rPr lang="fr-FR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&amp; strongback</a:t>
            </a:r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F9E15F31-7465-4C03-B334-B6794F5423E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2273" y="2484226"/>
            <a:ext cx="650799" cy="33926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36311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5864580-1BF9-47AA-9777-F8FB0A3B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DEECEA2-7BFE-4728-9163-9859BED42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005E6C-ED94-491F-A6B6-D11CC65A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D2965FA-64FD-406D-A0BD-4F8C3111D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IFMIF/DONES</a:t>
            </a:r>
          </a:p>
        </p:txBody>
      </p:sp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2B168BF1-0665-4FF1-8288-E9CB0FBC7B61}"/>
              </a:ext>
            </a:extLst>
          </p:cNvPr>
          <p:cNvSpPr txBox="1">
            <a:spLocks/>
          </p:cNvSpPr>
          <p:nvPr/>
        </p:nvSpPr>
        <p:spPr>
          <a:xfrm>
            <a:off x="386314" y="1232903"/>
            <a:ext cx="11306757" cy="487064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dirty="0"/>
              <a:t>In the framework of the </a:t>
            </a:r>
            <a:r>
              <a:rPr lang="en-US" dirty="0" err="1"/>
              <a:t>EUROfusion</a:t>
            </a:r>
            <a:r>
              <a:rPr lang="en-US" dirty="0"/>
              <a:t> </a:t>
            </a:r>
            <a:r>
              <a:rPr lang="en-US" dirty="0" err="1"/>
              <a:t>Workpackage</a:t>
            </a:r>
            <a:r>
              <a:rPr lang="en-US" dirty="0"/>
              <a:t> WPENS, CEA performed the engineering design of the superconducting linac of the fusion-like neutron source IFMIF-DONES, including the low and high beta half-wave resonators, the power couplers and the cryomodules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771B1B5-4688-453B-A788-BE18833B3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639" y="3400360"/>
            <a:ext cx="7750949" cy="277410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B4E57AC-3DAA-4383-A9B7-8634A72E5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14" y="2605710"/>
            <a:ext cx="5183950" cy="185678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F4452199-C77F-4474-A2B9-5539F5B21F24}"/>
              </a:ext>
            </a:extLst>
          </p:cNvPr>
          <p:cNvSpPr txBox="1"/>
          <p:nvPr/>
        </p:nvSpPr>
        <p:spPr>
          <a:xfrm>
            <a:off x="7477540" y="5457212"/>
            <a:ext cx="4396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More details: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hlinkClick r:id="rId4"/>
              </a:rPr>
              <a:t>The SRF Linac for IFMIF-DONES 5MW Accelerator Project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N. Bazin, TTC 2025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880C379-DF5E-4C64-BD98-3492B96B53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1323" y="4919032"/>
            <a:ext cx="2362401" cy="107636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1A43705-E187-426B-A44C-6C6C41EE0F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9951" y="2190363"/>
            <a:ext cx="4339514" cy="162534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09097F5-0167-4874-A7AB-35815A3F8E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644" y="4784444"/>
            <a:ext cx="900559" cy="48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05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70A960C-5CB7-4411-AC77-574A4C07D5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7701" y="3034057"/>
            <a:ext cx="4464909" cy="362253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672EA7F-E390-4CAE-9C68-A09616EEB8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98" y="1211626"/>
            <a:ext cx="4184639" cy="25242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D89AEF9-A28C-4397-8280-6E7F42404A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1024" y="3879070"/>
            <a:ext cx="3064645" cy="2271785"/>
          </a:xfrm>
          <a:prstGeom prst="rect">
            <a:avLst/>
          </a:prstGeom>
        </p:spPr>
      </p:pic>
      <p:pic>
        <p:nvPicPr>
          <p:cNvPr id="16" name="Picture 2" descr="\\dapnia\data\manip\SARAF\Projet\WP1a_Management\documents_officiels\LOGO\SARAF-LINAC_LOGO_small.png">
            <a:extLst>
              <a:ext uri="{FF2B5EF4-FFF2-40B4-BE49-F238E27FC236}">
                <a16:creationId xmlns:a16="http://schemas.microsoft.com/office/drawing/2014/main" id="{2EC417B7-9EAA-4593-AACF-AA67A8114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63" y="4998205"/>
            <a:ext cx="911302" cy="35031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AD1BE4D2-5AAC-4114-8AC0-CD69CF70DE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41" y="3022726"/>
            <a:ext cx="909248" cy="5049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4A31A0D-DF37-491A-8220-259DEAB81D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092" y="5906359"/>
            <a:ext cx="900559" cy="488991"/>
          </a:xfrm>
          <a:prstGeom prst="rect">
            <a:avLst/>
          </a:prstGeom>
        </p:spPr>
      </p:pic>
      <p:sp>
        <p:nvSpPr>
          <p:cNvPr id="22" name="Arc 21">
            <a:extLst>
              <a:ext uri="{FF2B5EF4-FFF2-40B4-BE49-F238E27FC236}">
                <a16:creationId xmlns:a16="http://schemas.microsoft.com/office/drawing/2014/main" id="{73CDD3D7-74B5-40DD-9AC2-2E6B0A5D2813}"/>
              </a:ext>
            </a:extLst>
          </p:cNvPr>
          <p:cNvSpPr/>
          <p:nvPr/>
        </p:nvSpPr>
        <p:spPr>
          <a:xfrm flipV="1">
            <a:off x="1877007" y="4720545"/>
            <a:ext cx="5227853" cy="1016004"/>
          </a:xfrm>
          <a:prstGeom prst="arc">
            <a:avLst/>
          </a:prstGeom>
          <a:noFill/>
          <a:ln w="63500">
            <a:solidFill>
              <a:srgbClr val="0070C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pic>
        <p:nvPicPr>
          <p:cNvPr id="23" name="Picture 3" descr="C:\devanz2\ESS\___test_ECCTD\ecctd18\CryomoduleLogosCropped.jpg">
            <a:extLst>
              <a:ext uri="{FF2B5EF4-FFF2-40B4-BE49-F238E27FC236}">
                <a16:creationId xmlns:a16="http://schemas.microsoft.com/office/drawing/2014/main" id="{8462750A-7D53-417D-90B4-45197B43A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662" y="1000737"/>
            <a:ext cx="1889840" cy="186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D5D4BD6-50A2-4433-838A-D0857329A7F8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382" y="2837479"/>
            <a:ext cx="2868781" cy="1982032"/>
          </a:xfrm>
          <a:prstGeom prst="rect">
            <a:avLst/>
          </a:prstGeom>
        </p:spPr>
      </p:pic>
      <p:pic>
        <p:nvPicPr>
          <p:cNvPr id="25" name="Picture 27">
            <a:extLst>
              <a:ext uri="{FF2B5EF4-FFF2-40B4-BE49-F238E27FC236}">
                <a16:creationId xmlns:a16="http://schemas.microsoft.com/office/drawing/2014/main" id="{0235A1E6-25F9-4159-9625-A52E491804F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529" y="1380765"/>
            <a:ext cx="905894" cy="48744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11">
            <a:extLst>
              <a:ext uri="{FF2B5EF4-FFF2-40B4-BE49-F238E27FC236}">
                <a16:creationId xmlns:a16="http://schemas.microsoft.com/office/drawing/2014/main" id="{87490B85-11E8-42C7-8987-B8D54BE6B49D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86" y="4781090"/>
            <a:ext cx="650799" cy="33926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Arc 20">
            <a:extLst>
              <a:ext uri="{FF2B5EF4-FFF2-40B4-BE49-F238E27FC236}">
                <a16:creationId xmlns:a16="http://schemas.microsoft.com/office/drawing/2014/main" id="{502E0797-B696-4FAE-8037-7EBC8CD954DD}"/>
              </a:ext>
            </a:extLst>
          </p:cNvPr>
          <p:cNvSpPr/>
          <p:nvPr/>
        </p:nvSpPr>
        <p:spPr>
          <a:xfrm rot="1126168">
            <a:off x="2168720" y="2047303"/>
            <a:ext cx="5804834" cy="1016004"/>
          </a:xfrm>
          <a:prstGeom prst="arc">
            <a:avLst>
              <a:gd name="adj1" fmla="val 16200000"/>
              <a:gd name="adj2" fmla="val 21592892"/>
            </a:avLst>
          </a:prstGeom>
          <a:noFill/>
          <a:ln w="63500">
            <a:solidFill>
              <a:srgbClr val="0070C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FDC98C53-96FE-4E55-B207-9A1A3A4D1D55}"/>
              </a:ext>
            </a:extLst>
          </p:cNvPr>
          <p:cNvSpPr/>
          <p:nvPr/>
        </p:nvSpPr>
        <p:spPr>
          <a:xfrm rot="2503388">
            <a:off x="8419994" y="1912255"/>
            <a:ext cx="2480066" cy="1099296"/>
          </a:xfrm>
          <a:prstGeom prst="arc">
            <a:avLst>
              <a:gd name="adj1" fmla="val 16200000"/>
              <a:gd name="adj2" fmla="val 20972438"/>
            </a:avLst>
          </a:prstGeom>
          <a:noFill/>
          <a:ln w="34925">
            <a:solidFill>
              <a:srgbClr val="0070C0"/>
            </a:solidFill>
            <a:prstDash val="dash"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F6701FC7-BC8D-4E81-B1FE-D1E417E8F144}"/>
              </a:ext>
            </a:extLst>
          </p:cNvPr>
          <p:cNvSpPr/>
          <p:nvPr/>
        </p:nvSpPr>
        <p:spPr>
          <a:xfrm rot="2321070" flipV="1">
            <a:off x="5573566" y="3420388"/>
            <a:ext cx="2241216" cy="1099296"/>
          </a:xfrm>
          <a:prstGeom prst="arc">
            <a:avLst>
              <a:gd name="adj1" fmla="val 16200000"/>
              <a:gd name="adj2" fmla="val 20914409"/>
            </a:avLst>
          </a:prstGeom>
          <a:noFill/>
          <a:ln w="34925">
            <a:solidFill>
              <a:srgbClr val="0070C0"/>
            </a:solidFill>
            <a:prstDash val="dash"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The IFMIF/DONES cryomodules: a combination of the SARAF and IFMIF-</a:t>
            </a:r>
            <a:r>
              <a:rPr lang="fr-FR" dirty="0" err="1"/>
              <a:t>LIPAc</a:t>
            </a:r>
            <a:r>
              <a:rPr lang="fr-FR" dirty="0"/>
              <a:t> cryomodules</a:t>
            </a:r>
          </a:p>
        </p:txBody>
      </p:sp>
    </p:spTree>
    <p:extLst>
      <p:ext uri="{BB962C8B-B14F-4D97-AF65-F5344CB8AC3E}">
        <p14:creationId xmlns:p14="http://schemas.microsoft.com/office/powerpoint/2010/main" val="723673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A8EA7025-5D56-4E2A-82E1-75A1BCA815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8" t="16589" r="37598" b="21477"/>
          <a:stretch/>
        </p:blipFill>
        <p:spPr>
          <a:xfrm>
            <a:off x="7763947" y="1025060"/>
            <a:ext cx="3790120" cy="1966251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06BDFA8-40DE-4E77-88B6-CC4F2122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30FD6A-FCA2-4A67-A704-625298D12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799CFB-FE58-4202-90D7-DA00BEED4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BC464FC-5C69-4276-8326-C9B2CABF1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cryomodule for PERLE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EA4442EC-E86A-42B6-8DC0-1219ACD4F91E}"/>
              </a:ext>
            </a:extLst>
          </p:cNvPr>
          <p:cNvSpPr txBox="1">
            <a:spLocks/>
          </p:cNvSpPr>
          <p:nvPr/>
        </p:nvSpPr>
        <p:spPr>
          <a:xfrm>
            <a:off x="2312472" y="1025060"/>
            <a:ext cx="6198658" cy="4589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sz="2000" b="1" dirty="0">
                <a:solidFill>
                  <a:schemeClr val="tx2"/>
                </a:solidFill>
              </a:rPr>
              <a:t>Powerful Energy Recovery Linac for Experiments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0D236F7-1F90-486C-9C6D-3AC44186BF57}"/>
              </a:ext>
            </a:extLst>
          </p:cNvPr>
          <p:cNvSpPr txBox="1"/>
          <p:nvPr/>
        </p:nvSpPr>
        <p:spPr>
          <a:xfrm>
            <a:off x="9558289" y="2386114"/>
            <a:ext cx="1901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</a:rPr>
              <a:t>PERLE 250 MeV version</a:t>
            </a:r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9FC559F1-3648-46FE-8787-CAEA60139D2C}"/>
              </a:ext>
            </a:extLst>
          </p:cNvPr>
          <p:cNvSpPr txBox="1">
            <a:spLocks/>
          </p:cNvSpPr>
          <p:nvPr/>
        </p:nvSpPr>
        <p:spPr>
          <a:xfrm>
            <a:off x="321634" y="1650168"/>
            <a:ext cx="6747816" cy="487064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dirty="0"/>
              <a:t>Energy Recovering Linac under development at CNRS / </a:t>
            </a:r>
            <a:r>
              <a:rPr lang="en-US" dirty="0" err="1"/>
              <a:t>IJCLab</a:t>
            </a:r>
            <a:r>
              <a:rPr lang="en-US" dirty="0"/>
              <a:t> with international partners</a:t>
            </a:r>
          </a:p>
          <a:p>
            <a:pPr lvl="1" algn="just"/>
            <a:r>
              <a:rPr lang="en-US" dirty="0"/>
              <a:t>The design of the existing ESS cryomodule is being adapted to the PERLE requirements</a:t>
            </a:r>
          </a:p>
          <a:p>
            <a:pPr lvl="1" algn="just"/>
            <a:r>
              <a:rPr lang="en-US" dirty="0"/>
              <a:t>CEA contribution – in the framework of the </a:t>
            </a:r>
            <a:r>
              <a:rPr lang="en-US" dirty="0" err="1"/>
              <a:t>iSAS</a:t>
            </a:r>
            <a:r>
              <a:rPr lang="en-US" dirty="0"/>
              <a:t> project (innovate for Sustainable Accelerator Systems)</a:t>
            </a:r>
          </a:p>
          <a:p>
            <a:pPr lvl="2" algn="just"/>
            <a:r>
              <a:rPr lang="en-US" dirty="0"/>
              <a:t>Support the design activity performed by </a:t>
            </a:r>
            <a:r>
              <a:rPr lang="en-US" dirty="0" err="1"/>
              <a:t>IJCLab</a:t>
            </a:r>
            <a:r>
              <a:rPr lang="en-US" dirty="0"/>
              <a:t> on the cryomodule </a:t>
            </a:r>
          </a:p>
          <a:p>
            <a:pPr lvl="2" algn="just"/>
            <a:r>
              <a:rPr lang="en-US" dirty="0"/>
              <a:t>Cavity preparations @ CEA </a:t>
            </a:r>
          </a:p>
          <a:p>
            <a:pPr lvl="3" algn="just"/>
            <a:r>
              <a:rPr lang="en-US" dirty="0"/>
              <a:t>Electropolishing process validation on a 5-cell 704 MHz ESS cavity </a:t>
            </a:r>
          </a:p>
          <a:p>
            <a:pPr lvl="3" algn="just"/>
            <a:r>
              <a:rPr lang="en-US" dirty="0"/>
              <a:t>Electropolishing for the four 5-cell 800 MHz PERLE cavities</a:t>
            </a:r>
          </a:p>
          <a:p>
            <a:pPr lvl="2" algn="just"/>
            <a:r>
              <a:rPr lang="en-US" dirty="0"/>
              <a:t>Cryomodule assembly at CEA</a:t>
            </a:r>
          </a:p>
        </p:txBody>
      </p:sp>
      <p:pic>
        <p:nvPicPr>
          <p:cNvPr id="11" name="Image 10" descr="Une image contenant capture d’écran, Graphique, graphisme, cercle&#10;&#10;Le contenu généré par l’IA peut être incorrect.">
            <a:extLst>
              <a:ext uri="{FF2B5EF4-FFF2-40B4-BE49-F238E27FC236}">
                <a16:creationId xmlns:a16="http://schemas.microsoft.com/office/drawing/2014/main" id="{36795B12-DBF1-4105-8F8F-22D04DE86D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7" y="843109"/>
            <a:ext cx="1441658" cy="72395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90F068A-63F1-4BD4-987E-FC123B0658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925" y="3295192"/>
            <a:ext cx="4554441" cy="2559508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AF430D3-87F0-4EF5-BA10-7898A5CBFC8B}"/>
              </a:ext>
            </a:extLst>
          </p:cNvPr>
          <p:cNvSpPr txBox="1"/>
          <p:nvPr/>
        </p:nvSpPr>
        <p:spPr>
          <a:xfrm>
            <a:off x="6924862" y="6011778"/>
            <a:ext cx="5336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 </a:t>
            </a:r>
            <a:r>
              <a:rPr lang="fr-FR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from</a:t>
            </a:r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G. </a:t>
            </a:r>
            <a:r>
              <a:rPr lang="fr-FR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Olry</a:t>
            </a:r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fr-FR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IJClab</a:t>
            </a:r>
            <a:r>
              <a:rPr lang="fr-FR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@ PERLE collaboration meeting 14/10/2025</a:t>
            </a:r>
          </a:p>
        </p:txBody>
      </p:sp>
      <p:pic>
        <p:nvPicPr>
          <p:cNvPr id="14" name="Picture 2" descr="Innovate for Sustainable Accelerating Systems: Kick-Off Meeting">
            <a:extLst>
              <a:ext uri="{FF2B5EF4-FFF2-40B4-BE49-F238E27FC236}">
                <a16:creationId xmlns:a16="http://schemas.microsoft.com/office/drawing/2014/main" id="{3CA26F0E-BF9A-4164-98E5-E948266F5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4618270" y="5557712"/>
            <a:ext cx="1587062" cy="498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5948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5864580-1BF9-47AA-9777-F8FB0A3B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DEECEA2-7BFE-4728-9163-9859BED42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005E6C-ED94-491F-A6B6-D11CC65A1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D2965FA-64FD-406D-A0BD-4F8C3111D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2B168BF1-0665-4FF1-8288-E9CB0FBC7B61}"/>
              </a:ext>
            </a:extLst>
          </p:cNvPr>
          <p:cNvSpPr txBox="1">
            <a:spLocks/>
          </p:cNvSpPr>
          <p:nvPr/>
        </p:nvSpPr>
        <p:spPr>
          <a:xfrm>
            <a:off x="386314" y="1232903"/>
            <a:ext cx="11306757" cy="487064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dirty="0"/>
              <a:t>CEA has a long experience of developing cryomodules for superconducting </a:t>
            </a:r>
            <a:r>
              <a:rPr lang="en-US" dirty="0" err="1"/>
              <a:t>linacs</a:t>
            </a:r>
            <a:r>
              <a:rPr lang="en-US" dirty="0"/>
              <a:t> depending on the requirements of partners and their regulatory constraints, including the pressure vessel regulations (ASME, European norms, </a:t>
            </a:r>
            <a:r>
              <a:rPr lang="en-US" dirty="0" err="1"/>
              <a:t>Japanse</a:t>
            </a:r>
            <a:r>
              <a:rPr lang="en-US" dirty="0"/>
              <a:t> High Pressure Gas Safety Law - HPGSL).</a:t>
            </a:r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The current projects at CEA benefit from the lessons learnt and experience of previous partnerships in the construction of superconducting </a:t>
            </a:r>
            <a:r>
              <a:rPr lang="en-US" dirty="0" err="1"/>
              <a:t>linacs</a:t>
            </a:r>
            <a:r>
              <a:rPr lang="en-US" dirty="0"/>
              <a:t> such as SPIRAL2, European XFEL, IFMIF/EVEDA, SARAF and ESS thanks to the continuous improvement policy.</a:t>
            </a:r>
          </a:p>
          <a:p>
            <a:pPr lvl="1" algn="just"/>
            <a:endParaRPr lang="en-US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C0331B3-434D-4CD7-A71E-1C5B9CDAC5F6}"/>
              </a:ext>
            </a:extLst>
          </p:cNvPr>
          <p:cNvSpPr txBox="1"/>
          <p:nvPr/>
        </p:nvSpPr>
        <p:spPr>
          <a:xfrm>
            <a:off x="1478702" y="2223877"/>
            <a:ext cx="103269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More details: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hlinkClick r:id="rId2"/>
              </a:rPr>
              <a:t>Licensing of pressurized cryomodule components manufactured in Europe and installed in Japan: example of the IFMIF/EVEDA cryomodule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N. Bazin, LCWS 2021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9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37" y="2669704"/>
            <a:ext cx="5294312" cy="814631"/>
          </a:xfrm>
        </p:spPr>
        <p:txBody>
          <a:bodyPr>
            <a:normAutofit/>
          </a:bodyPr>
          <a:lstStyle/>
          <a:p>
            <a:r>
              <a:rPr lang="en-US" dirty="0"/>
              <a:t>Thanks for your attention</a:t>
            </a:r>
          </a:p>
        </p:txBody>
      </p:sp>
      <p:pic>
        <p:nvPicPr>
          <p:cNvPr id="2" name="Espace réservé pour une image 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98263" y="6343650"/>
            <a:ext cx="693737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9437914" y="6618514"/>
            <a:ext cx="914400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pic>
        <p:nvPicPr>
          <p:cNvPr id="24" name="Image 3" descr="Facebook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512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 4" descr="Youtub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116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 5" descr="Twitte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720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 6" descr="LinkedIn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324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7" descr="Instagram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927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Espace réservé du texte 13"/>
          <p:cNvSpPr>
            <a:spLocks noGrp="1"/>
          </p:cNvSpPr>
          <p:nvPr>
            <p:ph type="body" sz="quarter" idx="4294967295"/>
          </p:nvPr>
        </p:nvSpPr>
        <p:spPr>
          <a:xfrm>
            <a:off x="943653" y="3539998"/>
            <a:ext cx="3001963" cy="146269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fr-FR" sz="1400" b="1" dirty="0"/>
              <a:t>Nicolas Bazin</a:t>
            </a:r>
          </a:p>
          <a:p>
            <a:pPr>
              <a:spcBef>
                <a:spcPts val="600"/>
              </a:spcBef>
            </a:pPr>
            <a:r>
              <a:rPr lang="fr-FR" sz="1400" b="1" dirty="0"/>
              <a:t>CEA SACLAY</a:t>
            </a:r>
          </a:p>
          <a:p>
            <a:pPr>
              <a:spcBef>
                <a:spcPts val="600"/>
              </a:spcBef>
            </a:pPr>
            <a:r>
              <a:rPr lang="fr-FR" sz="1400" dirty="0"/>
              <a:t>91191 Gif-sur-Yvette Cedex</a:t>
            </a:r>
          </a:p>
          <a:p>
            <a:pPr>
              <a:spcBef>
                <a:spcPts val="600"/>
              </a:spcBef>
            </a:pPr>
            <a:r>
              <a:rPr lang="fr-FR" sz="1400" dirty="0"/>
              <a:t>France</a:t>
            </a:r>
          </a:p>
          <a:p>
            <a:pPr>
              <a:spcBef>
                <a:spcPts val="600"/>
              </a:spcBef>
            </a:pPr>
            <a:r>
              <a:rPr lang="fr-FR" sz="1400" dirty="0">
                <a:hlinkClick r:id="rId13"/>
              </a:rPr>
              <a:t>nicolas.bazin@cea.fr</a:t>
            </a:r>
            <a:r>
              <a:rPr lang="fr-FR" sz="1400" dirty="0"/>
              <a:t>    </a:t>
            </a:r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10" y="5300515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08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 46">
            <a:extLst>
              <a:ext uri="{FF2B5EF4-FFF2-40B4-BE49-F238E27FC236}">
                <a16:creationId xmlns:a16="http://schemas.microsoft.com/office/drawing/2014/main" id="{D3E138A4-26B4-4256-8FA8-08F0796851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71106" y="4131617"/>
            <a:ext cx="2599155" cy="2108787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1179232-6F09-4E78-B271-EB322293F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9B04C5-758E-41B1-BA12-663B1BD91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9D72CE4-3639-48FD-8B89-0A1B9799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9CC66D4-4634-4B1B-96E5-C142BCB60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450F6A5-7CF7-4619-8BED-57ECAA778E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5206" y="1717724"/>
            <a:ext cx="961121" cy="2779242"/>
          </a:xfrm>
          <a:prstGeom prst="rect">
            <a:avLst/>
          </a:prstGeom>
        </p:spPr>
      </p:pic>
      <p:grpSp>
        <p:nvGrpSpPr>
          <p:cNvPr id="19" name="Groupe 18">
            <a:extLst>
              <a:ext uri="{FF2B5EF4-FFF2-40B4-BE49-F238E27FC236}">
                <a16:creationId xmlns:a16="http://schemas.microsoft.com/office/drawing/2014/main" id="{305AD4BB-B846-4E29-BC0F-EC86DEA0B613}"/>
              </a:ext>
            </a:extLst>
          </p:cNvPr>
          <p:cNvGrpSpPr/>
          <p:nvPr/>
        </p:nvGrpSpPr>
        <p:grpSpPr>
          <a:xfrm>
            <a:off x="3285348" y="1768531"/>
            <a:ext cx="2712237" cy="1403274"/>
            <a:chOff x="3923928" y="1556792"/>
            <a:chExt cx="4976886" cy="267000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A4D3EF8-F71A-4790-BC70-F62476A63D16}"/>
                </a:ext>
              </a:extLst>
            </p:cNvPr>
            <p:cNvSpPr/>
            <p:nvPr/>
          </p:nvSpPr>
          <p:spPr>
            <a:xfrm>
              <a:off x="3986641" y="1838127"/>
              <a:ext cx="4797911" cy="2388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pic>
          <p:nvPicPr>
            <p:cNvPr id="21" name="Picture 2" descr="\\dapnia\data\manip\SACM_Prototypage_XFEL\I Images\PXFEL3_1\S43\P1010197.JPG">
              <a:extLst>
                <a:ext uri="{FF2B5EF4-FFF2-40B4-BE49-F238E27FC236}">
                  <a16:creationId xmlns:a16="http://schemas.microsoft.com/office/drawing/2014/main" id="{374A3B05-1CFF-41A4-B928-94D2FF5B4F5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1952" r="96785">
                          <a14:foregroundMark x1="72445" y1="41885" x2="72445" y2="41885"/>
                          <a14:foregroundMark x1="78530" y1="45026" x2="78530" y2="45026"/>
                          <a14:foregroundMark x1="41791" y1="74346" x2="41791" y2="74346"/>
                          <a14:foregroundMark x1="36969" y1="71728" x2="36969" y2="71728"/>
                          <a14:foregroundMark x1="32032" y1="70419" x2="32032" y2="70419"/>
                          <a14:foregroundMark x1="40184" y1="73560" x2="40184" y2="73560"/>
                          <a14:foregroundMark x1="80941" y1="51832" x2="80941" y2="51832"/>
                          <a14:foregroundMark x1="87945" y1="55236" x2="87945" y2="55236"/>
                          <a14:foregroundMark x1="89437" y1="53665" x2="89437" y2="53665"/>
                          <a14:foregroundMark x1="94834" y1="68586" x2="94834" y2="68586"/>
                          <a14:foregroundMark x1="94719" y1="62827" x2="94719" y2="62827"/>
                          <a14:foregroundMark x1="93915" y1="82199" x2="93915" y2="82199"/>
                          <a14:backgroundMark x1="40413" y1="14398" x2="40413" y2="14398"/>
                          <a14:backgroundMark x1="27325" y1="10733" x2="27325" y2="10733"/>
                          <a14:backgroundMark x1="42939" y1="41361" x2="42939" y2="41361"/>
                          <a14:backgroundMark x1="38002" y1="41099" x2="38002" y2="41099"/>
                          <a14:backgroundMark x1="49024" y1="41885" x2="49024" y2="41885"/>
                          <a14:backgroundMark x1="57176" y1="41885" x2="57176" y2="41885"/>
                          <a14:backgroundMark x1="44087" y1="93194" x2="44087" y2="93194"/>
                          <a14:backgroundMark x1="37887" y1="81675" x2="37887" y2="81675"/>
                          <a14:backgroundMark x1="30884" y1="76702" x2="30884" y2="76702"/>
                          <a14:backgroundMark x1="54420" y1="87435" x2="54420" y2="87435"/>
                          <a14:backgroundMark x1="71642" y1="94764" x2="71642" y2="94764"/>
                          <a14:backgroundMark x1="70379" y1="86126" x2="70379" y2="86126"/>
                          <a14:backgroundMark x1="44317" y1="73037" x2="44317" y2="73037"/>
                          <a14:backgroundMark x1="71297" y1="20681" x2="71297" y2="20681"/>
                          <a14:backgroundMark x1="70953" y1="18848" x2="70953" y2="18848"/>
                          <a14:backgroundMark x1="58439" y1="8901" x2="58439" y2="8901"/>
                          <a14:backgroundMark x1="55339" y1="7330" x2="55339" y2="7330"/>
                          <a14:backgroundMark x1="35476" y1="40314" x2="35476" y2="40314"/>
                          <a14:backgroundMark x1="65786" y1="18325" x2="65786" y2="18325"/>
                          <a14:backgroundMark x1="62916" y1="10995" x2="62916" y2="10995"/>
                          <a14:backgroundMark x1="58898" y1="14660" x2="58898" y2="14660"/>
                          <a14:backgroundMark x1="51665" y1="42147" x2="51665" y2="42147"/>
                          <a14:backgroundMark x1="62916" y1="41885" x2="62916" y2="41885"/>
                          <a14:backgroundMark x1="37084" y1="89267" x2="37084" y2="89267"/>
                          <a14:backgroundMark x1="30310" y1="84031" x2="30310" y2="84031"/>
                          <a14:backgroundMark x1="25488" y1="80366" x2="25488" y2="80366"/>
                          <a14:backgroundMark x1="34214" y1="90052" x2="34214" y2="90052"/>
                          <a14:backgroundMark x1="43169" y1="92147" x2="43169" y2="92147"/>
                          <a14:backgroundMark x1="49598" y1="92147" x2="49598" y2="92147"/>
                          <a14:backgroundMark x1="46383" y1="87435" x2="46383" y2="87435"/>
                          <a14:backgroundMark x1="55224" y1="92408" x2="55224" y2="92408"/>
                          <a14:backgroundMark x1="51206" y1="88482" x2="51206" y2="88482"/>
                          <a14:backgroundMark x1="63375" y1="96859" x2="63375" y2="96859"/>
                          <a14:backgroundMark x1="58898" y1="92932" x2="58898" y2="92932"/>
                          <a14:backgroundMark x1="68083" y1="93717" x2="68083" y2="93717"/>
                          <a14:backgroundMark x1="73249" y1="89267" x2="73249" y2="89267"/>
                          <a14:backgroundMark x1="70838" y1="91361" x2="70838" y2="91361"/>
                          <a14:backgroundMark x1="74512" y1="95812" x2="74512" y2="95812"/>
                          <a14:backgroundMark x1="77497" y1="96859" x2="77497" y2="96859"/>
                          <a14:backgroundMark x1="63720" y1="43717" x2="63720" y2="437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821683" y="1556792"/>
              <a:ext cx="4079131" cy="1787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\\dapnia\data\manip\SACM_Prototypage_XFEL\I Images\PXFEL3_1\S43\P1010197.JPG">
              <a:extLst>
                <a:ext uri="{FF2B5EF4-FFF2-40B4-BE49-F238E27FC236}">
                  <a16:creationId xmlns:a16="http://schemas.microsoft.com/office/drawing/2014/main" id="{8C33851B-E959-4BD3-8522-2EBD414762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1952" r="96785">
                          <a14:foregroundMark x1="72445" y1="41885" x2="72445" y2="41885"/>
                          <a14:foregroundMark x1="78530" y1="45026" x2="78530" y2="45026"/>
                          <a14:foregroundMark x1="41791" y1="74346" x2="41791" y2="74346"/>
                          <a14:foregroundMark x1="36969" y1="71728" x2="36969" y2="71728"/>
                          <a14:foregroundMark x1="32032" y1="70419" x2="32032" y2="70419"/>
                          <a14:foregroundMark x1="40184" y1="73560" x2="40184" y2="73560"/>
                          <a14:foregroundMark x1="80941" y1="51832" x2="80941" y2="51832"/>
                          <a14:foregroundMark x1="87945" y1="55236" x2="87945" y2="55236"/>
                          <a14:foregroundMark x1="89437" y1="53665" x2="89437" y2="53665"/>
                          <a14:foregroundMark x1="94834" y1="68586" x2="94834" y2="68586"/>
                          <a14:foregroundMark x1="94719" y1="62827" x2="94719" y2="62827"/>
                          <a14:foregroundMark x1="93915" y1="82199" x2="93915" y2="82199"/>
                          <a14:backgroundMark x1="40413" y1="14398" x2="40413" y2="14398"/>
                          <a14:backgroundMark x1="27325" y1="10733" x2="27325" y2="10733"/>
                          <a14:backgroundMark x1="42939" y1="41361" x2="42939" y2="41361"/>
                          <a14:backgroundMark x1="38002" y1="41099" x2="38002" y2="41099"/>
                          <a14:backgroundMark x1="49024" y1="41885" x2="49024" y2="41885"/>
                          <a14:backgroundMark x1="57176" y1="41885" x2="57176" y2="41885"/>
                          <a14:backgroundMark x1="44087" y1="93194" x2="44087" y2="93194"/>
                          <a14:backgroundMark x1="37887" y1="81675" x2="37887" y2="81675"/>
                          <a14:backgroundMark x1="30884" y1="76702" x2="30884" y2="76702"/>
                          <a14:backgroundMark x1="54420" y1="87435" x2="54420" y2="87435"/>
                          <a14:backgroundMark x1="71642" y1="94764" x2="71642" y2="94764"/>
                          <a14:backgroundMark x1="70379" y1="86126" x2="70379" y2="86126"/>
                          <a14:backgroundMark x1="44317" y1="73037" x2="44317" y2="73037"/>
                          <a14:backgroundMark x1="71297" y1="20681" x2="71297" y2="20681"/>
                          <a14:backgroundMark x1="70953" y1="18848" x2="70953" y2="18848"/>
                          <a14:backgroundMark x1="58439" y1="8901" x2="58439" y2="8901"/>
                          <a14:backgroundMark x1="55339" y1="7330" x2="55339" y2="7330"/>
                          <a14:backgroundMark x1="35476" y1="40314" x2="35476" y2="40314"/>
                          <a14:backgroundMark x1="65786" y1="18325" x2="65786" y2="18325"/>
                          <a14:backgroundMark x1="62916" y1="10995" x2="62916" y2="10995"/>
                          <a14:backgroundMark x1="58898" y1="14660" x2="58898" y2="14660"/>
                          <a14:backgroundMark x1="51665" y1="42147" x2="51665" y2="42147"/>
                          <a14:backgroundMark x1="62916" y1="41885" x2="62916" y2="41885"/>
                          <a14:backgroundMark x1="37084" y1="89267" x2="37084" y2="89267"/>
                          <a14:backgroundMark x1="30310" y1="84031" x2="30310" y2="84031"/>
                          <a14:backgroundMark x1="25488" y1="80366" x2="25488" y2="80366"/>
                          <a14:backgroundMark x1="34214" y1="90052" x2="34214" y2="90052"/>
                          <a14:backgroundMark x1="43169" y1="92147" x2="43169" y2="92147"/>
                          <a14:backgroundMark x1="49598" y1="92147" x2="49598" y2="92147"/>
                          <a14:backgroundMark x1="46383" y1="87435" x2="46383" y2="87435"/>
                          <a14:backgroundMark x1="55224" y1="92408" x2="55224" y2="92408"/>
                          <a14:backgroundMark x1="51206" y1="88482" x2="51206" y2="88482"/>
                          <a14:backgroundMark x1="63375" y1="96859" x2="63375" y2="96859"/>
                          <a14:backgroundMark x1="58898" y1="92932" x2="58898" y2="92932"/>
                          <a14:backgroundMark x1="68083" y1="93717" x2="68083" y2="93717"/>
                          <a14:backgroundMark x1="73249" y1="89267" x2="73249" y2="89267"/>
                          <a14:backgroundMark x1="70838" y1="91361" x2="70838" y2="91361"/>
                          <a14:backgroundMark x1="74512" y1="95812" x2="74512" y2="95812"/>
                          <a14:backgroundMark x1="77497" y1="96859" x2="77497" y2="96859"/>
                          <a14:backgroundMark x1="63720" y1="43717" x2="63720" y2="437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533651" y="1838127"/>
              <a:ext cx="4079131" cy="1787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\\dapnia\data\manip\SACM_Prototypage_XFEL\I Images\PXFEL3_1\S43\P1010197.JPG">
              <a:extLst>
                <a:ext uri="{FF2B5EF4-FFF2-40B4-BE49-F238E27FC236}">
                  <a16:creationId xmlns:a16="http://schemas.microsoft.com/office/drawing/2014/main" id="{B4F72961-68C6-4C15-A323-736F9A9B33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1952" r="96785">
                          <a14:foregroundMark x1="72445" y1="41885" x2="72445" y2="41885"/>
                          <a14:foregroundMark x1="78530" y1="45026" x2="78530" y2="45026"/>
                          <a14:foregroundMark x1="41791" y1="74346" x2="41791" y2="74346"/>
                          <a14:foregroundMark x1="36969" y1="71728" x2="36969" y2="71728"/>
                          <a14:foregroundMark x1="32032" y1="70419" x2="32032" y2="70419"/>
                          <a14:foregroundMark x1="40184" y1="73560" x2="40184" y2="73560"/>
                          <a14:foregroundMark x1="80941" y1="51832" x2="80941" y2="51832"/>
                          <a14:foregroundMark x1="87945" y1="55236" x2="87945" y2="55236"/>
                          <a14:foregroundMark x1="89437" y1="53665" x2="89437" y2="53665"/>
                          <a14:foregroundMark x1="94834" y1="68586" x2="94834" y2="68586"/>
                          <a14:foregroundMark x1="94719" y1="62827" x2="94719" y2="62827"/>
                          <a14:foregroundMark x1="93915" y1="82199" x2="93915" y2="82199"/>
                          <a14:backgroundMark x1="40413" y1="14398" x2="40413" y2="14398"/>
                          <a14:backgroundMark x1="27325" y1="10733" x2="27325" y2="10733"/>
                          <a14:backgroundMark x1="42939" y1="41361" x2="42939" y2="41361"/>
                          <a14:backgroundMark x1="38002" y1="41099" x2="38002" y2="41099"/>
                          <a14:backgroundMark x1="49024" y1="41885" x2="49024" y2="41885"/>
                          <a14:backgroundMark x1="57176" y1="41885" x2="57176" y2="41885"/>
                          <a14:backgroundMark x1="44087" y1="93194" x2="44087" y2="93194"/>
                          <a14:backgroundMark x1="37887" y1="81675" x2="37887" y2="81675"/>
                          <a14:backgroundMark x1="30884" y1="76702" x2="30884" y2="76702"/>
                          <a14:backgroundMark x1="54420" y1="87435" x2="54420" y2="87435"/>
                          <a14:backgroundMark x1="71642" y1="94764" x2="71642" y2="94764"/>
                          <a14:backgroundMark x1="70379" y1="86126" x2="70379" y2="86126"/>
                          <a14:backgroundMark x1="44317" y1="73037" x2="44317" y2="73037"/>
                          <a14:backgroundMark x1="71297" y1="20681" x2="71297" y2="20681"/>
                          <a14:backgroundMark x1="70953" y1="18848" x2="70953" y2="18848"/>
                          <a14:backgroundMark x1="58439" y1="8901" x2="58439" y2="8901"/>
                          <a14:backgroundMark x1="55339" y1="7330" x2="55339" y2="7330"/>
                          <a14:backgroundMark x1="35476" y1="40314" x2="35476" y2="40314"/>
                          <a14:backgroundMark x1="65786" y1="18325" x2="65786" y2="18325"/>
                          <a14:backgroundMark x1="62916" y1="10995" x2="62916" y2="10995"/>
                          <a14:backgroundMark x1="58898" y1="14660" x2="58898" y2="14660"/>
                          <a14:backgroundMark x1="51665" y1="42147" x2="51665" y2="42147"/>
                          <a14:backgroundMark x1="62916" y1="41885" x2="62916" y2="41885"/>
                          <a14:backgroundMark x1="37084" y1="89267" x2="37084" y2="89267"/>
                          <a14:backgroundMark x1="30310" y1="84031" x2="30310" y2="84031"/>
                          <a14:backgroundMark x1="25488" y1="80366" x2="25488" y2="80366"/>
                          <a14:backgroundMark x1="34214" y1="90052" x2="34214" y2="90052"/>
                          <a14:backgroundMark x1="43169" y1="92147" x2="43169" y2="92147"/>
                          <a14:backgroundMark x1="49598" y1="92147" x2="49598" y2="92147"/>
                          <a14:backgroundMark x1="46383" y1="87435" x2="46383" y2="87435"/>
                          <a14:backgroundMark x1="55224" y1="92408" x2="55224" y2="92408"/>
                          <a14:backgroundMark x1="51206" y1="88482" x2="51206" y2="88482"/>
                          <a14:backgroundMark x1="63375" y1="96859" x2="63375" y2="96859"/>
                          <a14:backgroundMark x1="58898" y1="92932" x2="58898" y2="92932"/>
                          <a14:backgroundMark x1="68083" y1="93717" x2="68083" y2="93717"/>
                          <a14:backgroundMark x1="73249" y1="89267" x2="73249" y2="89267"/>
                          <a14:backgroundMark x1="70838" y1="91361" x2="70838" y2="91361"/>
                          <a14:backgroundMark x1="74512" y1="95812" x2="74512" y2="95812"/>
                          <a14:backgroundMark x1="77497" y1="96859" x2="77497" y2="96859"/>
                          <a14:backgroundMark x1="63720" y1="43717" x2="63720" y2="437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245619" y="2126159"/>
              <a:ext cx="4079131" cy="1787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\\dapnia\data\manip\SACM_Prototypage_XFEL\I Images\PXFEL3_1\S43\P1010197.JPG">
              <a:extLst>
                <a:ext uri="{FF2B5EF4-FFF2-40B4-BE49-F238E27FC236}">
                  <a16:creationId xmlns:a16="http://schemas.microsoft.com/office/drawing/2014/main" id="{EC3ABEA9-F3BB-4CEF-A55F-A96ED797EAE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1952" r="96785">
                          <a14:foregroundMark x1="72445" y1="41885" x2="72445" y2="41885"/>
                          <a14:foregroundMark x1="78530" y1="45026" x2="78530" y2="45026"/>
                          <a14:foregroundMark x1="41791" y1="74346" x2="41791" y2="74346"/>
                          <a14:foregroundMark x1="36969" y1="71728" x2="36969" y2="71728"/>
                          <a14:foregroundMark x1="32032" y1="70419" x2="32032" y2="70419"/>
                          <a14:foregroundMark x1="40184" y1="73560" x2="40184" y2="73560"/>
                          <a14:foregroundMark x1="80941" y1="51832" x2="80941" y2="51832"/>
                          <a14:foregroundMark x1="87945" y1="55236" x2="87945" y2="55236"/>
                          <a14:foregroundMark x1="89437" y1="53665" x2="89437" y2="53665"/>
                          <a14:foregroundMark x1="94834" y1="68586" x2="94834" y2="68586"/>
                          <a14:foregroundMark x1="94719" y1="62827" x2="94719" y2="62827"/>
                          <a14:foregroundMark x1="93915" y1="82199" x2="93915" y2="82199"/>
                          <a14:backgroundMark x1="40413" y1="14398" x2="40413" y2="14398"/>
                          <a14:backgroundMark x1="27325" y1="10733" x2="27325" y2="10733"/>
                          <a14:backgroundMark x1="42939" y1="41361" x2="42939" y2="41361"/>
                          <a14:backgroundMark x1="38002" y1="41099" x2="38002" y2="41099"/>
                          <a14:backgroundMark x1="49024" y1="41885" x2="49024" y2="41885"/>
                          <a14:backgroundMark x1="57176" y1="41885" x2="57176" y2="41885"/>
                          <a14:backgroundMark x1="44087" y1="93194" x2="44087" y2="93194"/>
                          <a14:backgroundMark x1="37887" y1="81675" x2="37887" y2="81675"/>
                          <a14:backgroundMark x1="30884" y1="76702" x2="30884" y2="76702"/>
                          <a14:backgroundMark x1="54420" y1="87435" x2="54420" y2="87435"/>
                          <a14:backgroundMark x1="71642" y1="94764" x2="71642" y2="94764"/>
                          <a14:backgroundMark x1="70379" y1="86126" x2="70379" y2="86126"/>
                          <a14:backgroundMark x1="44317" y1="73037" x2="44317" y2="73037"/>
                          <a14:backgroundMark x1="71297" y1="20681" x2="71297" y2="20681"/>
                          <a14:backgroundMark x1="70953" y1="18848" x2="70953" y2="18848"/>
                          <a14:backgroundMark x1="58439" y1="8901" x2="58439" y2="8901"/>
                          <a14:backgroundMark x1="55339" y1="7330" x2="55339" y2="7330"/>
                          <a14:backgroundMark x1="35476" y1="40314" x2="35476" y2="40314"/>
                          <a14:backgroundMark x1="65786" y1="18325" x2="65786" y2="18325"/>
                          <a14:backgroundMark x1="62916" y1="10995" x2="62916" y2="10995"/>
                          <a14:backgroundMark x1="58898" y1="14660" x2="58898" y2="14660"/>
                          <a14:backgroundMark x1="51665" y1="42147" x2="51665" y2="42147"/>
                          <a14:backgroundMark x1="62916" y1="41885" x2="62916" y2="41885"/>
                          <a14:backgroundMark x1="37084" y1="89267" x2="37084" y2="89267"/>
                          <a14:backgroundMark x1="30310" y1="84031" x2="30310" y2="84031"/>
                          <a14:backgroundMark x1="25488" y1="80366" x2="25488" y2="80366"/>
                          <a14:backgroundMark x1="34214" y1="90052" x2="34214" y2="90052"/>
                          <a14:backgroundMark x1="43169" y1="92147" x2="43169" y2="92147"/>
                          <a14:backgroundMark x1="49598" y1="92147" x2="49598" y2="92147"/>
                          <a14:backgroundMark x1="46383" y1="87435" x2="46383" y2="87435"/>
                          <a14:backgroundMark x1="55224" y1="92408" x2="55224" y2="92408"/>
                          <a14:backgroundMark x1="51206" y1="88482" x2="51206" y2="88482"/>
                          <a14:backgroundMark x1="63375" y1="96859" x2="63375" y2="96859"/>
                          <a14:backgroundMark x1="58898" y1="92932" x2="58898" y2="92932"/>
                          <a14:backgroundMark x1="68083" y1="93717" x2="68083" y2="93717"/>
                          <a14:backgroundMark x1="73249" y1="89267" x2="73249" y2="89267"/>
                          <a14:backgroundMark x1="70838" y1="91361" x2="70838" y2="91361"/>
                          <a14:backgroundMark x1="74512" y1="95812" x2="74512" y2="95812"/>
                          <a14:backgroundMark x1="77497" y1="96859" x2="77497" y2="96859"/>
                          <a14:backgroundMark x1="63720" y1="43717" x2="63720" y2="437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923928" y="2439343"/>
              <a:ext cx="4079131" cy="1787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Image 5">
            <a:extLst>
              <a:ext uri="{FF2B5EF4-FFF2-40B4-BE49-F238E27FC236}">
                <a16:creationId xmlns:a16="http://schemas.microsoft.com/office/drawing/2014/main" id="{B7BCA1B4-7E45-444B-9B1B-D641CF8E3E3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08" y="3115474"/>
            <a:ext cx="478437" cy="47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42BA6EC9-AFD0-4376-BAE0-21B05DAFE5AC}"/>
              </a:ext>
            </a:extLst>
          </p:cNvPr>
          <p:cNvSpPr txBox="1"/>
          <p:nvPr/>
        </p:nvSpPr>
        <p:spPr>
          <a:xfrm>
            <a:off x="1249936" y="1862011"/>
            <a:ext cx="1669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SPIRAL2: design and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assembly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12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cryomodules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60EFBC5C-5704-4038-B454-3B1EC8F95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4155" y="3694373"/>
            <a:ext cx="2875997" cy="559858"/>
          </a:xfrm>
        </p:spPr>
        <p:txBody>
          <a:bodyPr/>
          <a:lstStyle/>
          <a:p>
            <a:pPr marL="0" indent="0" algn="ctr">
              <a:buNone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XFEL: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assembly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103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cryomodules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(1 CM/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wk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2A9DE7C-CF78-49E0-823F-B380523D0A6D}"/>
              </a:ext>
            </a:extLst>
          </p:cNvPr>
          <p:cNvSpPr txBox="1">
            <a:spLocks/>
          </p:cNvSpPr>
          <p:nvPr/>
        </p:nvSpPr>
        <p:spPr>
          <a:xfrm>
            <a:off x="8747932" y="3749206"/>
            <a:ext cx="3263645" cy="461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7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8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ESS: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cavity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coupler design,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integration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30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cryomodules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6BFB077-DF06-4C88-9EFF-B33F76A7B42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07" y="1717724"/>
            <a:ext cx="2919211" cy="1760948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CF98EC4E-FF6F-461D-BFF1-181083C0655C}"/>
              </a:ext>
            </a:extLst>
          </p:cNvPr>
          <p:cNvSpPr txBox="1"/>
          <p:nvPr/>
        </p:nvSpPr>
        <p:spPr>
          <a:xfrm>
            <a:off x="7335753" y="3704881"/>
            <a:ext cx="1381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IFMIF EVEDA: 1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cryomodule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BCB457B-25BA-45FF-BBA6-9FFFAF1E51D8}"/>
              </a:ext>
            </a:extLst>
          </p:cNvPr>
          <p:cNvSpPr txBox="1"/>
          <p:nvPr/>
        </p:nvSpPr>
        <p:spPr>
          <a:xfrm>
            <a:off x="3061698" y="5347611"/>
            <a:ext cx="1510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SARAF Phase2: 4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cryomodules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2" name="Picture 2" descr="\\dapnia\data\manip\SARAF\Projet\WP1a_Management\documents_officiels\LOGO\SARAF-LINAC_LOGO_small.png">
            <a:extLst>
              <a:ext uri="{FF2B5EF4-FFF2-40B4-BE49-F238E27FC236}">
                <a16:creationId xmlns:a16="http://schemas.microsoft.com/office/drawing/2014/main" id="{7011DA71-603B-4A13-BCB1-7141952F5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944" y="6000158"/>
            <a:ext cx="911302" cy="35031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38E98DEB-068B-4C70-AB08-4D00D3847AD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888" y="3623837"/>
            <a:ext cx="909248" cy="5049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AF29BDBB-1FC2-461B-B90B-9E883460DA0B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729" y="2715701"/>
            <a:ext cx="831668" cy="259337"/>
          </a:xfrm>
          <a:prstGeom prst="rect">
            <a:avLst/>
          </a:prstGeom>
        </p:spPr>
      </p:pic>
      <p:pic>
        <p:nvPicPr>
          <p:cNvPr id="35" name="Picture 3" descr="C:\devanz2\ESS\___test_ECCTD\ecctd18\CryomoduleLogosCropped.jpg">
            <a:extLst>
              <a:ext uri="{FF2B5EF4-FFF2-40B4-BE49-F238E27FC236}">
                <a16:creationId xmlns:a16="http://schemas.microsoft.com/office/drawing/2014/main" id="{8EC53599-EDD2-4358-B155-305B19122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771" y="1717724"/>
            <a:ext cx="1889840" cy="186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3B3F7508-3CAC-48B9-BE05-3714613499F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656" y="5625339"/>
            <a:ext cx="900559" cy="488991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FAE4FD4A-88C7-4390-B414-04E00D7F86AD}"/>
              </a:ext>
            </a:extLst>
          </p:cNvPr>
          <p:cNvSpPr txBox="1"/>
          <p:nvPr/>
        </p:nvSpPr>
        <p:spPr>
          <a:xfrm>
            <a:off x="9544597" y="6176085"/>
            <a:ext cx="2261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IFMIF DONES: 5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cryomodules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25F78F5D-CB5C-468C-BF9F-07D4BE407E26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979" y="4228101"/>
            <a:ext cx="2868781" cy="1982032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2B46D0AE-66EA-4DB5-ABE3-31A49CF76652}"/>
              </a:ext>
            </a:extLst>
          </p:cNvPr>
          <p:cNvSpPr txBox="1"/>
          <p:nvPr/>
        </p:nvSpPr>
        <p:spPr>
          <a:xfrm>
            <a:off x="5542892" y="6037586"/>
            <a:ext cx="2322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PIP-II: 9+1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cryomodules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41" name="Picture 27">
            <a:extLst>
              <a:ext uri="{FF2B5EF4-FFF2-40B4-BE49-F238E27FC236}">
                <a16:creationId xmlns:a16="http://schemas.microsoft.com/office/drawing/2014/main" id="{5A8220C6-87C4-40E2-B5EE-B0F0421BAE3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652" y="3255560"/>
            <a:ext cx="905894" cy="48744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2" name="Picture 11">
            <a:extLst>
              <a:ext uri="{FF2B5EF4-FFF2-40B4-BE49-F238E27FC236}">
                <a16:creationId xmlns:a16="http://schemas.microsoft.com/office/drawing/2014/main" id="{E0CCEEA9-0336-4072-813E-CA96C3E8B6CB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959" y="5531562"/>
            <a:ext cx="650799" cy="33926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C9A8014-B861-4C31-996E-DCE60AA4112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45203" y="4770944"/>
            <a:ext cx="2156245" cy="1598399"/>
          </a:xfrm>
          <a:prstGeom prst="rect">
            <a:avLst/>
          </a:prstGeom>
        </p:spPr>
      </p:pic>
      <p:grpSp>
        <p:nvGrpSpPr>
          <p:cNvPr id="46" name="Groupe 45">
            <a:extLst>
              <a:ext uri="{FF2B5EF4-FFF2-40B4-BE49-F238E27FC236}">
                <a16:creationId xmlns:a16="http://schemas.microsoft.com/office/drawing/2014/main" id="{302D9954-23B5-4CAD-BE6D-0FCBA148C110}"/>
              </a:ext>
            </a:extLst>
          </p:cNvPr>
          <p:cNvGrpSpPr/>
          <p:nvPr/>
        </p:nvGrpSpPr>
        <p:grpSpPr>
          <a:xfrm>
            <a:off x="499140" y="954087"/>
            <a:ext cx="11193720" cy="519735"/>
            <a:chOff x="200616" y="887054"/>
            <a:chExt cx="11193720" cy="519735"/>
          </a:xfrm>
        </p:grpSpPr>
        <p:sp>
          <p:nvSpPr>
            <p:cNvPr id="8" name="Forme libre 10">
              <a:extLst>
                <a:ext uri="{FF2B5EF4-FFF2-40B4-BE49-F238E27FC236}">
                  <a16:creationId xmlns:a16="http://schemas.microsoft.com/office/drawing/2014/main" id="{35EDCE55-CAF7-4A6B-B25F-77B65D74F092}"/>
                </a:ext>
              </a:extLst>
            </p:cNvPr>
            <p:cNvSpPr/>
            <p:nvPr/>
          </p:nvSpPr>
          <p:spPr>
            <a:xfrm>
              <a:off x="200616" y="887056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Booster </a:t>
              </a:r>
            </a:p>
          </p:txBody>
        </p:sp>
        <p:sp>
          <p:nvSpPr>
            <p:cNvPr id="9" name="Forme libre 11">
              <a:extLst>
                <a:ext uri="{FF2B5EF4-FFF2-40B4-BE49-F238E27FC236}">
                  <a16:creationId xmlns:a16="http://schemas.microsoft.com/office/drawing/2014/main" id="{1D05DD8B-A931-4F80-8089-FB09FDF28F71}"/>
                </a:ext>
              </a:extLst>
            </p:cNvPr>
            <p:cNvSpPr/>
            <p:nvPr/>
          </p:nvSpPr>
          <p:spPr>
            <a:xfrm>
              <a:off x="1312371" y="887056"/>
              <a:ext cx="1216383" cy="519733"/>
            </a:xfrm>
            <a:custGeom>
              <a:avLst/>
              <a:gdLst>
                <a:gd name="connsiteX0" fmla="*/ 0 w 1255932"/>
                <a:gd name="connsiteY0" fmla="*/ 0 h 511576"/>
                <a:gd name="connsiteX1" fmla="*/ 1000144 w 1255932"/>
                <a:gd name="connsiteY1" fmla="*/ 0 h 511576"/>
                <a:gd name="connsiteX2" fmla="*/ 1255932 w 1255932"/>
                <a:gd name="connsiteY2" fmla="*/ 255788 h 511576"/>
                <a:gd name="connsiteX3" fmla="*/ 1000144 w 1255932"/>
                <a:gd name="connsiteY3" fmla="*/ 511576 h 511576"/>
                <a:gd name="connsiteX4" fmla="*/ 0 w 1255932"/>
                <a:gd name="connsiteY4" fmla="*/ 511576 h 511576"/>
                <a:gd name="connsiteX5" fmla="*/ 255788 w 1255932"/>
                <a:gd name="connsiteY5" fmla="*/ 255788 h 511576"/>
                <a:gd name="connsiteX6" fmla="*/ 0 w 1255932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55932" h="511576">
                  <a:moveTo>
                    <a:pt x="0" y="0"/>
                  </a:moveTo>
                  <a:lnTo>
                    <a:pt x="1000144" y="0"/>
                  </a:lnTo>
                  <a:lnTo>
                    <a:pt x="1255932" y="255788"/>
                  </a:lnTo>
                  <a:lnTo>
                    <a:pt x="1000144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MACSE</a:t>
              </a:r>
            </a:p>
          </p:txBody>
        </p:sp>
        <p:sp>
          <p:nvSpPr>
            <p:cNvPr id="10" name="Forme libre 12">
              <a:extLst>
                <a:ext uri="{FF2B5EF4-FFF2-40B4-BE49-F238E27FC236}">
                  <a16:creationId xmlns:a16="http://schemas.microsoft.com/office/drawing/2014/main" id="{02B415F3-27C9-4559-A78A-81715B7A162A}"/>
                </a:ext>
              </a:extLst>
            </p:cNvPr>
            <p:cNvSpPr/>
            <p:nvPr/>
          </p:nvSpPr>
          <p:spPr>
            <a:xfrm>
              <a:off x="2401843" y="887056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SOLEIL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TTF, SLS</a:t>
              </a:r>
            </a:p>
          </p:txBody>
        </p:sp>
        <p:sp>
          <p:nvSpPr>
            <p:cNvPr id="11" name="Forme libre 13">
              <a:extLst>
                <a:ext uri="{FF2B5EF4-FFF2-40B4-BE49-F238E27FC236}">
                  <a16:creationId xmlns:a16="http://schemas.microsoft.com/office/drawing/2014/main" id="{E7B8EB06-7A35-4223-BF9A-52BC73B38465}"/>
                </a:ext>
              </a:extLst>
            </p:cNvPr>
            <p:cNvSpPr/>
            <p:nvPr/>
          </p:nvSpPr>
          <p:spPr>
            <a:xfrm>
              <a:off x="3513599" y="887056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SPIRAL2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XFEL</a:t>
              </a:r>
            </a:p>
          </p:txBody>
        </p:sp>
        <p:sp>
          <p:nvSpPr>
            <p:cNvPr id="12" name="Forme libre 14">
              <a:extLst>
                <a:ext uri="{FF2B5EF4-FFF2-40B4-BE49-F238E27FC236}">
                  <a16:creationId xmlns:a16="http://schemas.microsoft.com/office/drawing/2014/main" id="{D31376D9-4030-406B-AFF0-75D4C4B24C6B}"/>
                </a:ext>
              </a:extLst>
            </p:cNvPr>
            <p:cNvSpPr/>
            <p:nvPr/>
          </p:nvSpPr>
          <p:spPr>
            <a:xfrm>
              <a:off x="4625354" y="887056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ESS, SARAF</a:t>
              </a:r>
            </a:p>
          </p:txBody>
        </p:sp>
        <p:sp>
          <p:nvSpPr>
            <p:cNvPr id="13" name="Forme libre 15">
              <a:extLst>
                <a:ext uri="{FF2B5EF4-FFF2-40B4-BE49-F238E27FC236}">
                  <a16:creationId xmlns:a16="http://schemas.microsoft.com/office/drawing/2014/main" id="{AAF2A6FC-BB16-4408-8733-9CA18662339B}"/>
                </a:ext>
              </a:extLst>
            </p:cNvPr>
            <p:cNvSpPr/>
            <p:nvPr/>
          </p:nvSpPr>
          <p:spPr>
            <a:xfrm>
              <a:off x="5737109" y="887056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kern="1200" dirty="0"/>
                <a:t>IFMIF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dirty="0"/>
                <a:t>EVEDA</a:t>
              </a:r>
              <a:endParaRPr lang="fr-FR" sz="1200" kern="1200" dirty="0"/>
            </a:p>
          </p:txBody>
        </p:sp>
        <p:sp>
          <p:nvSpPr>
            <p:cNvPr id="14" name="Forme libre 16">
              <a:extLst>
                <a:ext uri="{FF2B5EF4-FFF2-40B4-BE49-F238E27FC236}">
                  <a16:creationId xmlns:a16="http://schemas.microsoft.com/office/drawing/2014/main" id="{2054863B-31BB-486E-A892-78F8CB8732A9}"/>
                </a:ext>
              </a:extLst>
            </p:cNvPr>
            <p:cNvSpPr/>
            <p:nvPr/>
          </p:nvSpPr>
          <p:spPr>
            <a:xfrm>
              <a:off x="6848865" y="887056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kern="1200" dirty="0"/>
                <a:t>PIP-II</a:t>
              </a:r>
            </a:p>
          </p:txBody>
        </p:sp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0B027B46-3F4D-43CA-8191-FAF7D221215B}"/>
                </a:ext>
              </a:extLst>
            </p:cNvPr>
            <p:cNvGrpSpPr/>
            <p:nvPr/>
          </p:nvGrpSpPr>
          <p:grpSpPr>
            <a:xfrm>
              <a:off x="9043915" y="887054"/>
              <a:ext cx="1238666" cy="519733"/>
              <a:chOff x="7960619" y="887056"/>
              <a:chExt cx="1238666" cy="519733"/>
            </a:xfrm>
          </p:grpSpPr>
          <p:sp>
            <p:nvSpPr>
              <p:cNvPr id="15" name="Chevron 17">
                <a:extLst>
                  <a:ext uri="{FF2B5EF4-FFF2-40B4-BE49-F238E27FC236}">
                    <a16:creationId xmlns:a16="http://schemas.microsoft.com/office/drawing/2014/main" id="{4EB3CDD6-50FC-4295-928F-1C8B76DF1E5E}"/>
                  </a:ext>
                </a:extLst>
              </p:cNvPr>
              <p:cNvSpPr/>
              <p:nvPr/>
            </p:nvSpPr>
            <p:spPr>
              <a:xfrm>
                <a:off x="7960619" y="887056"/>
                <a:ext cx="1238666" cy="519733"/>
              </a:xfrm>
              <a:prstGeom prst="chevron">
                <a:avLst/>
              </a:prstGeom>
              <a:solidFill>
                <a:srgbClr val="FDAB95"/>
              </a:solidFill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Chevron 4">
                <a:extLst>
                  <a:ext uri="{FF2B5EF4-FFF2-40B4-BE49-F238E27FC236}">
                    <a16:creationId xmlns:a16="http://schemas.microsoft.com/office/drawing/2014/main" id="{E5E8CE50-84F6-46DA-8359-0204EB623092}"/>
                  </a:ext>
                </a:extLst>
              </p:cNvPr>
              <p:cNvSpPr/>
              <p:nvPr/>
            </p:nvSpPr>
            <p:spPr>
              <a:xfrm>
                <a:off x="8208352" y="887056"/>
                <a:ext cx="743200" cy="5197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8006" tIns="16002" rIns="16002" bIns="16002" numCol="1" spcCol="1270" anchor="ctr" anchorCtr="0">
                <a:noAutofit/>
              </a:bodyPr>
              <a:lstStyle/>
              <a:p>
                <a:pPr lvl="0" algn="ctr" defTabSz="914400">
                  <a:spcBef>
                    <a:spcPct val="0"/>
                  </a:spcBef>
                  <a:defRPr/>
                </a:pPr>
                <a:r>
                  <a:rPr lang="fr-FR" sz="1200" dirty="0"/>
                  <a:t>IFMIF DONES</a:t>
                </a:r>
              </a:p>
            </p:txBody>
          </p:sp>
        </p:grpSp>
        <p:sp>
          <p:nvSpPr>
            <p:cNvPr id="17" name="Forme libre 19">
              <a:extLst>
                <a:ext uri="{FF2B5EF4-FFF2-40B4-BE49-F238E27FC236}">
                  <a16:creationId xmlns:a16="http://schemas.microsoft.com/office/drawing/2014/main" id="{B6619D25-9C4A-44D4-842B-CD09A53EE52E}"/>
                </a:ext>
              </a:extLst>
            </p:cNvPr>
            <p:cNvSpPr/>
            <p:nvPr/>
          </p:nvSpPr>
          <p:spPr>
            <a:xfrm>
              <a:off x="10155670" y="887054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kern="1200" dirty="0"/>
                <a:t>Futur</a:t>
              </a:r>
            </a:p>
          </p:txBody>
        </p:sp>
        <p:sp>
          <p:nvSpPr>
            <p:cNvPr id="45" name="Forme libre 16">
              <a:extLst>
                <a:ext uri="{FF2B5EF4-FFF2-40B4-BE49-F238E27FC236}">
                  <a16:creationId xmlns:a16="http://schemas.microsoft.com/office/drawing/2014/main" id="{93F4646A-6775-48FE-9306-4A767366361C}"/>
                </a:ext>
              </a:extLst>
            </p:cNvPr>
            <p:cNvSpPr/>
            <p:nvPr/>
          </p:nvSpPr>
          <p:spPr>
            <a:xfrm>
              <a:off x="7932160" y="887055"/>
              <a:ext cx="1238666" cy="519733"/>
            </a:xfrm>
            <a:custGeom>
              <a:avLst/>
              <a:gdLst>
                <a:gd name="connsiteX0" fmla="*/ 0 w 1278940"/>
                <a:gd name="connsiteY0" fmla="*/ 0 h 511576"/>
                <a:gd name="connsiteX1" fmla="*/ 1023152 w 1278940"/>
                <a:gd name="connsiteY1" fmla="*/ 0 h 511576"/>
                <a:gd name="connsiteX2" fmla="*/ 1278940 w 1278940"/>
                <a:gd name="connsiteY2" fmla="*/ 255788 h 511576"/>
                <a:gd name="connsiteX3" fmla="*/ 1023152 w 1278940"/>
                <a:gd name="connsiteY3" fmla="*/ 511576 h 511576"/>
                <a:gd name="connsiteX4" fmla="*/ 0 w 1278940"/>
                <a:gd name="connsiteY4" fmla="*/ 511576 h 511576"/>
                <a:gd name="connsiteX5" fmla="*/ 255788 w 1278940"/>
                <a:gd name="connsiteY5" fmla="*/ 255788 h 511576"/>
                <a:gd name="connsiteX6" fmla="*/ 0 w 1278940"/>
                <a:gd name="connsiteY6" fmla="*/ 0 h 5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8940" h="511576">
                  <a:moveTo>
                    <a:pt x="0" y="0"/>
                  </a:moveTo>
                  <a:lnTo>
                    <a:pt x="1023152" y="0"/>
                  </a:lnTo>
                  <a:lnTo>
                    <a:pt x="1278940" y="255788"/>
                  </a:lnTo>
                  <a:lnTo>
                    <a:pt x="1023152" y="511576"/>
                  </a:lnTo>
                  <a:lnTo>
                    <a:pt x="0" y="511576"/>
                  </a:lnTo>
                  <a:lnTo>
                    <a:pt x="255788" y="255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3794" tIns="16002" rIns="271790" bIns="16002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kern="1200" dirty="0"/>
                <a:t>PERLE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6147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565B632-B232-4F3F-B64F-592F8319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165694-D2D2-4717-8A55-878671938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E4EBF34-C1FD-4455-AF1E-7B806C8C0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B434527-F9F0-48FA-A40E-4D4F33AB8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projects at CEA: from an unique cryomodule 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D3C39D5-731F-4C1D-AE46-11986A37A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072" y="1123802"/>
            <a:ext cx="4680000" cy="1918605"/>
          </a:xfrm>
          <a:prstGeom prst="rect">
            <a:avLst/>
          </a:prstGeom>
        </p:spPr>
      </p:pic>
      <p:sp>
        <p:nvSpPr>
          <p:cNvPr id="11" name="Espace réservé du contenu 6">
            <a:extLst>
              <a:ext uri="{FF2B5EF4-FFF2-40B4-BE49-F238E27FC236}">
                <a16:creationId xmlns:a16="http://schemas.microsoft.com/office/drawing/2014/main" id="{6C1880D9-15C1-43E3-B054-0E92CF15AC1E}"/>
              </a:ext>
            </a:extLst>
          </p:cNvPr>
          <p:cNvSpPr txBox="1">
            <a:spLocks/>
          </p:cNvSpPr>
          <p:nvPr/>
        </p:nvSpPr>
        <p:spPr>
          <a:xfrm>
            <a:off x="2640542" y="1123802"/>
            <a:ext cx="1990965" cy="41121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sz="2000" b="1" dirty="0">
                <a:solidFill>
                  <a:schemeClr val="tx2"/>
                </a:solidFill>
              </a:rPr>
              <a:t>IFMIF/EVEDA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4010E03C-B185-4A3B-B71D-9789411D50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088" y="1076950"/>
            <a:ext cx="909248" cy="50492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D22FA5F0-57BD-402B-AD3E-B4767A1B57B8}"/>
              </a:ext>
            </a:extLst>
          </p:cNvPr>
          <p:cNvSpPr txBox="1">
            <a:spLocks/>
          </p:cNvSpPr>
          <p:nvPr/>
        </p:nvSpPr>
        <p:spPr>
          <a:xfrm>
            <a:off x="223900" y="1695474"/>
            <a:ext cx="6387107" cy="34966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dirty="0"/>
              <a:t>Components manufactured and qualified in Europe: CEA for most of them (including cavities), CIEMAT for the solenoids</a:t>
            </a:r>
          </a:p>
          <a:p>
            <a:pPr lvl="1" algn="just"/>
            <a:r>
              <a:rPr lang="en-US" dirty="0" err="1"/>
              <a:t>LIPAc</a:t>
            </a:r>
            <a:r>
              <a:rPr lang="en-US" dirty="0"/>
              <a:t> cryomodule </a:t>
            </a:r>
            <a:r>
              <a:rPr lang="en-US" dirty="0" err="1"/>
              <a:t>assymbly</a:t>
            </a:r>
            <a:r>
              <a:rPr lang="en-US" dirty="0"/>
              <a:t> at </a:t>
            </a:r>
            <a:r>
              <a:rPr lang="en-US" dirty="0" err="1"/>
              <a:t>Rokkasho</a:t>
            </a:r>
            <a:r>
              <a:rPr lang="en-US" dirty="0"/>
              <a:t> (Japan)</a:t>
            </a:r>
          </a:p>
          <a:p>
            <a:pPr lvl="2" algn="just"/>
            <a:r>
              <a:rPr lang="en-US" dirty="0"/>
              <a:t>QST is responsible of the infrastructure (including the construction of a clean room)</a:t>
            </a:r>
          </a:p>
          <a:p>
            <a:pPr lvl="2" algn="just"/>
            <a:r>
              <a:rPr lang="en-US" dirty="0"/>
              <a:t>F4E is responsible of the assembly of the cryomodule</a:t>
            </a:r>
          </a:p>
          <a:p>
            <a:pPr lvl="3" algn="just"/>
            <a:r>
              <a:rPr lang="en-US" dirty="0"/>
              <a:t>Subcontracted to an European company (Research Instruments)</a:t>
            </a:r>
          </a:p>
          <a:p>
            <a:pPr lvl="3" algn="just"/>
            <a:r>
              <a:rPr lang="en-US" dirty="0"/>
              <a:t>With support of experts from CEA and KEK</a:t>
            </a:r>
          </a:p>
          <a:p>
            <a:pPr lvl="1" algn="just"/>
            <a:r>
              <a:rPr lang="en-US" dirty="0"/>
              <a:t>Status: cryomodule in the vault, waiting for the completion of the assembly with the delivery of new current lead jackets for the solenoids</a:t>
            </a:r>
          </a:p>
          <a:p>
            <a:pPr lvl="2" algn="just"/>
            <a:endParaRPr lang="en-US" dirty="0"/>
          </a:p>
          <a:p>
            <a:pPr lvl="1" algn="just"/>
            <a:endParaRPr lang="en-US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32F35AE-E04F-4E49-A3B1-1A09A63F16B2}"/>
              </a:ext>
            </a:extLst>
          </p:cNvPr>
          <p:cNvSpPr txBox="1"/>
          <p:nvPr/>
        </p:nvSpPr>
        <p:spPr>
          <a:xfrm>
            <a:off x="249491" y="5578984"/>
            <a:ext cx="33909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References: 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Assembly of the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</a:rPr>
              <a:t>LIPAc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 SRF Linac cryomodule </a:t>
            </a: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J. Chambrillon &amp; al., SRF2025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B80F0B8-209D-4445-97AA-F565AB7C9530}"/>
              </a:ext>
            </a:extLst>
          </p:cNvPr>
          <p:cNvSpPr txBox="1"/>
          <p:nvPr/>
        </p:nvSpPr>
        <p:spPr>
          <a:xfrm>
            <a:off x="4006939" y="5578983"/>
            <a:ext cx="42147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Progress of assembly and installation of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</a:rPr>
              <a:t>LIPAc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 SRF cryomodule under the EU-JA collaborative framework	</a:t>
            </a: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T. Ebisawa &amp; al., SRF2025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image_0">
            <a:extLst>
              <a:ext uri="{FF2B5EF4-FFF2-40B4-BE49-F238E27FC236}">
                <a16:creationId xmlns:a16="http://schemas.microsoft.com/office/drawing/2014/main" id="{94A96A79-8B03-45ED-AA32-3A3E32F49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112" y="3342044"/>
            <a:ext cx="3543429" cy="2639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955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B434527-F9F0-48FA-A40E-4D4F33AB8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… to a complete superconducting linac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F9732EC6-556A-4F49-BBF0-AE1A79833C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5299" y="923113"/>
            <a:ext cx="4678211" cy="1757034"/>
          </a:xfrm>
          <a:prstGeom prst="rect">
            <a:avLst/>
          </a:prstGeom>
        </p:spPr>
      </p:pic>
      <p:sp>
        <p:nvSpPr>
          <p:cNvPr id="8" name="Espace réservé du contenu 6">
            <a:extLst>
              <a:ext uri="{FF2B5EF4-FFF2-40B4-BE49-F238E27FC236}">
                <a16:creationId xmlns:a16="http://schemas.microsoft.com/office/drawing/2014/main" id="{1022AA94-F749-413A-A2A0-F2D3A0CB89C8}"/>
              </a:ext>
            </a:extLst>
          </p:cNvPr>
          <p:cNvSpPr txBox="1">
            <a:spLocks/>
          </p:cNvSpPr>
          <p:nvPr/>
        </p:nvSpPr>
        <p:spPr>
          <a:xfrm>
            <a:off x="285586" y="1679848"/>
            <a:ext cx="6700878" cy="457380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dirty="0"/>
              <a:t>CEA collaborates with SNRC to the upgrade of the SARAF accelerator to 5 mA CW 40 MeV deuteron and proton beams (Phase 2).</a:t>
            </a:r>
          </a:p>
          <a:p>
            <a:pPr lvl="1" algn="just"/>
            <a:r>
              <a:rPr lang="en-US" dirty="0"/>
              <a:t>CEA is in charge of the design, construction and commissioning of the linac downstream the existing Radio Frequency </a:t>
            </a:r>
            <a:r>
              <a:rPr lang="en-US" dirty="0" err="1"/>
              <a:t>Quadripole</a:t>
            </a:r>
            <a:r>
              <a:rPr lang="en-US" dirty="0"/>
              <a:t> (RFQ): Medium Energy Beam Transport (MEBT), Superconducting Linac (SCL), Beam diagnostics &amp; Control System.</a:t>
            </a:r>
          </a:p>
          <a:p>
            <a:pPr lvl="1" algn="just"/>
            <a:r>
              <a:rPr lang="en-US" dirty="0"/>
              <a:t>Status:</a:t>
            </a:r>
          </a:p>
          <a:p>
            <a:pPr lvl="2" algn="just"/>
            <a:r>
              <a:rPr lang="en-US" dirty="0"/>
              <a:t>The MEBT has been commissioned with protons (pulsed and CW) and deuterons (pulsed).</a:t>
            </a:r>
          </a:p>
          <a:p>
            <a:pPr lvl="2" algn="just"/>
            <a:r>
              <a:rPr lang="en-US" dirty="0"/>
              <a:t>The cryomodule have been assembled and qualified at CEA and shipped to SNRC</a:t>
            </a:r>
          </a:p>
          <a:p>
            <a:pPr lvl="2" algn="just"/>
            <a:r>
              <a:rPr lang="en-US" dirty="0"/>
              <a:t>The first cryomodule was installed on the beam line, the commissioning is ongoing</a:t>
            </a:r>
          </a:p>
        </p:txBody>
      </p:sp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028A7823-763C-47D0-AAD1-93E3C0DEFBF5}"/>
              </a:ext>
            </a:extLst>
          </p:cNvPr>
          <p:cNvSpPr txBox="1">
            <a:spLocks/>
          </p:cNvSpPr>
          <p:nvPr/>
        </p:nvSpPr>
        <p:spPr>
          <a:xfrm>
            <a:off x="2640542" y="1123802"/>
            <a:ext cx="1990965" cy="41121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en-US" sz="2000" b="1" dirty="0">
                <a:solidFill>
                  <a:schemeClr val="tx2"/>
                </a:solidFill>
              </a:rPr>
              <a:t>SARAF Phase 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96D0A97-C577-4DA3-8E5F-6B81EEE815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629" y="2872111"/>
            <a:ext cx="2645729" cy="144545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CC142F4-EA6F-44EF-8D79-656244EE475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748" y="2842736"/>
            <a:ext cx="2005381" cy="145580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4367672-DECA-4AB3-AA79-D35DBF87DE84}"/>
              </a:ext>
            </a:extLst>
          </p:cNvPr>
          <p:cNvSpPr txBox="1"/>
          <p:nvPr/>
        </p:nvSpPr>
        <p:spPr>
          <a:xfrm>
            <a:off x="7520623" y="4314284"/>
            <a:ext cx="21837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>
                <a:solidFill>
                  <a:schemeClr val="bg1">
                    <a:lumMod val="65000"/>
                  </a:schemeClr>
                </a:solidFill>
              </a:rPr>
              <a:t>CM4 </a:t>
            </a:r>
            <a:r>
              <a:rPr lang="fr-FR" sz="1000" i="1" dirty="0" err="1">
                <a:solidFill>
                  <a:schemeClr val="bg1">
                    <a:lumMod val="65000"/>
                  </a:schemeClr>
                </a:solidFill>
              </a:rPr>
              <a:t>cavity</a:t>
            </a:r>
            <a:r>
              <a:rPr lang="fr-FR" sz="1000" i="1" dirty="0">
                <a:solidFill>
                  <a:schemeClr val="bg1">
                    <a:lumMod val="65000"/>
                  </a:schemeClr>
                </a:solidFill>
              </a:rPr>
              <a:t> string in clean room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65E29B5-9807-4A87-836F-B4746B20FD9A}"/>
              </a:ext>
            </a:extLst>
          </p:cNvPr>
          <p:cNvSpPr txBox="1"/>
          <p:nvPr/>
        </p:nvSpPr>
        <p:spPr>
          <a:xfrm>
            <a:off x="10309198" y="4314283"/>
            <a:ext cx="1554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>
                <a:solidFill>
                  <a:schemeClr val="bg1">
                    <a:lumMod val="65000"/>
                  </a:schemeClr>
                </a:solidFill>
              </a:rPr>
              <a:t>Cold mass </a:t>
            </a:r>
            <a:r>
              <a:rPr lang="fr-FR" sz="10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endParaRPr lang="fr-FR" sz="10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6BFF894-3713-4615-A217-F2DEC6F485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35"/>
          <a:stretch/>
        </p:blipFill>
        <p:spPr>
          <a:xfrm>
            <a:off x="9838518" y="4573560"/>
            <a:ext cx="2274215" cy="1757034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471736C-3EFC-4489-97D0-72412A7685BC}"/>
              </a:ext>
            </a:extLst>
          </p:cNvPr>
          <p:cNvSpPr txBox="1"/>
          <p:nvPr/>
        </p:nvSpPr>
        <p:spPr>
          <a:xfrm>
            <a:off x="9794990" y="6420852"/>
            <a:ext cx="23612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>
                <a:solidFill>
                  <a:schemeClr val="bg1">
                    <a:lumMod val="65000"/>
                  </a:schemeClr>
                </a:solidFill>
              </a:rPr>
              <a:t>CM1 on the </a:t>
            </a:r>
            <a:r>
              <a:rPr lang="fr-FR" sz="1000" i="1" dirty="0" err="1">
                <a:solidFill>
                  <a:schemeClr val="bg1">
                    <a:lumMod val="65000"/>
                  </a:schemeClr>
                </a:solidFill>
              </a:rPr>
              <a:t>beam</a:t>
            </a:r>
            <a:r>
              <a:rPr lang="fr-FR" sz="1000" i="1" dirty="0">
                <a:solidFill>
                  <a:schemeClr val="bg1">
                    <a:lumMod val="65000"/>
                  </a:schemeClr>
                </a:solidFill>
              </a:rPr>
              <a:t> line at SNRC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4871F43-1910-4BE8-A4C4-06857A83C9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629" y="4573560"/>
            <a:ext cx="2337847" cy="1792349"/>
          </a:xfrm>
          <a:prstGeom prst="rect">
            <a:avLst/>
          </a:prstGeom>
          <a:noFill/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576912E1-1FD3-47B2-9B36-87503E0EF1E2}"/>
              </a:ext>
            </a:extLst>
          </p:cNvPr>
          <p:cNvSpPr txBox="1"/>
          <p:nvPr/>
        </p:nvSpPr>
        <p:spPr>
          <a:xfrm>
            <a:off x="7173792" y="6420853"/>
            <a:ext cx="2569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>
                <a:solidFill>
                  <a:schemeClr val="bg1">
                    <a:lumMod val="65000"/>
                  </a:schemeClr>
                </a:solidFill>
              </a:rPr>
              <a:t>Transport frame for the cryomodules</a:t>
            </a:r>
          </a:p>
        </p:txBody>
      </p:sp>
      <p:pic>
        <p:nvPicPr>
          <p:cNvPr id="18" name="Picture 2" descr="\\dapnia\data\manip\SARAF\Projet\WP1a_Management\documents_officiels\LOGO\SARAF-LINAC_LOGO_small.png">
            <a:extLst>
              <a:ext uri="{FF2B5EF4-FFF2-40B4-BE49-F238E27FC236}">
                <a16:creationId xmlns:a16="http://schemas.microsoft.com/office/drawing/2014/main" id="{BC5C6E94-1150-4E7E-BB25-F52B2EDF7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144" y="1154250"/>
            <a:ext cx="911302" cy="35031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1078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Lessons</a:t>
            </a:r>
            <a:r>
              <a:rPr lang="fr-FR" dirty="0"/>
              <a:t> </a:t>
            </a:r>
            <a:r>
              <a:rPr lang="fr-FR" dirty="0" err="1"/>
              <a:t>Learnt</a:t>
            </a:r>
            <a:r>
              <a:rPr lang="fr-FR" dirty="0"/>
              <a:t> &amp; </a:t>
            </a:r>
            <a:r>
              <a:rPr lang="fr-FR" dirty="0" err="1"/>
              <a:t>Continuous</a:t>
            </a:r>
            <a:r>
              <a:rPr lang="fr-FR" dirty="0"/>
              <a:t> </a:t>
            </a:r>
            <a:r>
              <a:rPr lang="fr-FR" dirty="0" err="1"/>
              <a:t>Improvement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970266" y="5338916"/>
            <a:ext cx="4100052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1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956" y="1231493"/>
            <a:ext cx="11202087" cy="2382818"/>
          </a:xfrm>
        </p:spPr>
        <p:txBody>
          <a:bodyPr>
            <a:noAutofit/>
          </a:bodyPr>
          <a:lstStyle/>
          <a:p>
            <a:pPr lvl="1" algn="just"/>
            <a:r>
              <a:rPr lang="en-US" dirty="0"/>
              <a:t>A continuous improvement process is conducted at CEA, mainly based on the lessons learnt continuous lifecycle and on the  PDCA principle, with the following goals:</a:t>
            </a:r>
          </a:p>
          <a:p>
            <a:pPr lvl="2" algn="just"/>
            <a:r>
              <a:rPr lang="en-US" dirty="0"/>
              <a:t>Informing future decisions</a:t>
            </a:r>
          </a:p>
          <a:p>
            <a:pPr lvl="2" algn="just"/>
            <a:r>
              <a:rPr lang="en-US" dirty="0"/>
              <a:t>Preventing repetition of mistakes</a:t>
            </a:r>
          </a:p>
          <a:p>
            <a:pPr lvl="2" algn="just"/>
            <a:r>
              <a:rPr lang="en-US" dirty="0"/>
              <a:t>Promoting innovation</a:t>
            </a:r>
          </a:p>
          <a:p>
            <a:pPr lvl="2" algn="just"/>
            <a:r>
              <a:rPr lang="en-US" dirty="0"/>
              <a:t>Enhancing efficiency and effectiveness</a:t>
            </a:r>
          </a:p>
          <a:p>
            <a:pPr lvl="2" algn="just"/>
            <a:r>
              <a:rPr lang="en-US" dirty="0"/>
              <a:t>Fostering a learning culture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5CFB504-6C92-45C5-B3CE-760D75AA4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78" y="3979791"/>
            <a:ext cx="7679440" cy="212493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A454C65-B868-4B65-9A98-CC1E3F678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9986" y="3294867"/>
            <a:ext cx="4222550" cy="266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800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Lessons Learnt</a:t>
            </a:r>
            <a:r>
              <a:rPr lang="fr-FR" dirty="0"/>
              <a:t>: Example of Magnetic </a:t>
            </a:r>
            <a:r>
              <a:rPr lang="fr-FR" dirty="0" err="1"/>
              <a:t>Hygiene</a:t>
            </a:r>
            <a:endParaRPr lang="fr-FR" dirty="0"/>
          </a:p>
        </p:txBody>
      </p:sp>
      <p:sp>
        <p:nvSpPr>
          <p:cNvPr id="34" name="Espace réservé du contenu 6">
            <a:extLst>
              <a:ext uri="{FF2B5EF4-FFF2-40B4-BE49-F238E27FC236}">
                <a16:creationId xmlns:a16="http://schemas.microsoft.com/office/drawing/2014/main" id="{AFC48FDA-777E-4048-90EE-1C4C2355C4E0}"/>
              </a:ext>
            </a:extLst>
          </p:cNvPr>
          <p:cNvSpPr txBox="1">
            <a:spLocks/>
          </p:cNvSpPr>
          <p:nvPr/>
        </p:nvSpPr>
        <p:spPr>
          <a:xfrm>
            <a:off x="528916" y="1322788"/>
            <a:ext cx="5220036" cy="137258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74B3066-B943-48D3-90D5-3E6DAA8CD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0823" y="1254392"/>
            <a:ext cx="4994524" cy="28040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816A837-65FE-49E2-BC87-BBC6BE47C3D6}"/>
              </a:ext>
            </a:extLst>
          </p:cNvPr>
          <p:cNvSpPr txBox="1"/>
          <p:nvPr/>
        </p:nvSpPr>
        <p:spPr>
          <a:xfrm>
            <a:off x="7208604" y="4126996"/>
            <a:ext cx="47989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Slide taken from: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hlinkClick r:id="rId4"/>
              </a:rPr>
              <a:t>Comparison on assembly and alignment procedures &amp; standards for the different designs CEA made in the last years 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N. Bazin, TTC 2023</a:t>
            </a:r>
          </a:p>
          <a:p>
            <a:pPr algn="just"/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Other reference on magnetic hygiene: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hlinkClick r:id="rId5"/>
              </a:rPr>
              <a:t>Basics for cryomodule design, fabrication and assembly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N. Bazin, tutorials of SRF 2021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4C44519B-22B2-40FD-A9CE-FB6744623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681" y="957700"/>
            <a:ext cx="6351830" cy="5382620"/>
          </a:xfrm>
        </p:spPr>
        <p:txBody>
          <a:bodyPr>
            <a:noAutofit/>
          </a:bodyPr>
          <a:lstStyle/>
          <a:p>
            <a:pPr lvl="1" algn="just"/>
            <a:r>
              <a:rPr lang="en-US" dirty="0"/>
              <a:t>In order to proscribe presence of magnetized elements close to the cavity, magnetic hygiene is mandatory.</a:t>
            </a:r>
          </a:p>
          <a:p>
            <a:pPr lvl="1" algn="just"/>
            <a:r>
              <a:rPr lang="en-US" dirty="0"/>
              <a:t>Improvement of the CEA magnetic hygiene plan over the years to take into account the lessons learnt:</a:t>
            </a:r>
          </a:p>
          <a:p>
            <a:pPr lvl="2" algn="just"/>
            <a:r>
              <a:rPr lang="en-US" dirty="0"/>
              <a:t>Identification of the parts close to the cavities which could cause magnetic pollution.</a:t>
            </a:r>
          </a:p>
          <a:p>
            <a:pPr lvl="2" algn="just"/>
            <a:r>
              <a:rPr lang="en-US" dirty="0"/>
              <a:t>Material choices:</a:t>
            </a:r>
          </a:p>
          <a:p>
            <a:pPr lvl="3" algn="just"/>
            <a:r>
              <a:rPr lang="en-US" sz="1600" dirty="0"/>
              <a:t>Use of non magnetic materials whenever it is possible: brass, bronze, titanium …</a:t>
            </a:r>
          </a:p>
          <a:p>
            <a:pPr lvl="3" algn="just"/>
            <a:r>
              <a:rPr lang="en-US" sz="1600" dirty="0"/>
              <a:t>If not, use of low magnetic permeability materials: stainless steel 316L or 316LN (better).</a:t>
            </a:r>
          </a:p>
          <a:p>
            <a:pPr lvl="2" algn="just"/>
            <a:r>
              <a:rPr lang="en-US" dirty="0"/>
              <a:t>During the manufacturing:</a:t>
            </a:r>
          </a:p>
          <a:p>
            <a:pPr lvl="3" algn="just"/>
            <a:r>
              <a:rPr lang="en-US" sz="1600" dirty="0"/>
              <a:t>Material specification and certifications.</a:t>
            </a:r>
          </a:p>
          <a:p>
            <a:pPr lvl="3" algn="just"/>
            <a:r>
              <a:rPr lang="en-US" sz="1600" dirty="0"/>
              <a:t>Incoming inspection of raw material.</a:t>
            </a:r>
          </a:p>
          <a:p>
            <a:pPr lvl="3" algn="just"/>
            <a:r>
              <a:rPr lang="en-US" sz="1600" dirty="0"/>
              <a:t>Controls of the parts after manufacturing, annealing if deemed necessary.</a:t>
            </a:r>
          </a:p>
          <a:p>
            <a:pPr lvl="1" algn="just"/>
            <a:r>
              <a:rPr lang="en-US" sz="1600" dirty="0"/>
              <a:t>Other possibility: demagnetization of parts and complete cryomodule before cool-down</a:t>
            </a:r>
          </a:p>
        </p:txBody>
      </p:sp>
    </p:spTree>
    <p:extLst>
      <p:ext uri="{BB962C8B-B14F-4D97-AF65-F5344CB8AC3E}">
        <p14:creationId xmlns:p14="http://schemas.microsoft.com/office/powerpoint/2010/main" val="4069892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Continuous Improvement</a:t>
            </a:r>
            <a:r>
              <a:rPr lang="fr-FR" dirty="0"/>
              <a:t>: Example of </a:t>
            </a:r>
            <a:r>
              <a:rPr lang="fr-FR" dirty="0" err="1"/>
              <a:t>Robotics</a:t>
            </a:r>
            <a:endParaRPr 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1E267BB-BD63-416D-BFD7-60B0A87D34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4182" y="2688918"/>
            <a:ext cx="4106410" cy="3229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EA330F95-FC9D-4ADD-9302-2D406CF6CF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778" y="2688918"/>
            <a:ext cx="4210685" cy="3195166"/>
          </a:xfrm>
          <a:prstGeom prst="rect">
            <a:avLst/>
          </a:prstGeom>
        </p:spPr>
      </p:pic>
      <p:sp>
        <p:nvSpPr>
          <p:cNvPr id="34" name="Espace réservé du contenu 6">
            <a:extLst>
              <a:ext uri="{FF2B5EF4-FFF2-40B4-BE49-F238E27FC236}">
                <a16:creationId xmlns:a16="http://schemas.microsoft.com/office/drawing/2014/main" id="{AFC48FDA-777E-4048-90EE-1C4C2355C4E0}"/>
              </a:ext>
            </a:extLst>
          </p:cNvPr>
          <p:cNvSpPr txBox="1">
            <a:spLocks/>
          </p:cNvSpPr>
          <p:nvPr/>
        </p:nvSpPr>
        <p:spPr>
          <a:xfrm>
            <a:off x="574182" y="1277521"/>
            <a:ext cx="11202087" cy="137258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dirty="0"/>
              <a:t>Since 2018, CEA has been working on R&amp;D activities on </a:t>
            </a:r>
            <a:r>
              <a:rPr lang="en-US" dirty="0" err="1"/>
              <a:t>Cobot</a:t>
            </a:r>
            <a:r>
              <a:rPr lang="en-US" dirty="0"/>
              <a:t> to enable clean and accurate assembly of cavities in clean room in order to achieve the stringent performance standards demanded by modern accelerator facilities.</a:t>
            </a:r>
          </a:p>
          <a:p>
            <a:pPr lvl="1" algn="just"/>
            <a:r>
              <a:rPr lang="en-US" dirty="0"/>
              <a:t>More details in the talk of Julien </a:t>
            </a:r>
            <a:r>
              <a:rPr lang="en-US" dirty="0" err="1"/>
              <a:t>Drant</a:t>
            </a:r>
            <a:r>
              <a:rPr lang="en-US" dirty="0"/>
              <a:t>.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DF86D17-B094-4C2A-AD4E-0FAE740214C3}"/>
              </a:ext>
            </a:extLst>
          </p:cNvPr>
          <p:cNvSpPr txBox="1"/>
          <p:nvPr/>
        </p:nvSpPr>
        <p:spPr>
          <a:xfrm>
            <a:off x="9248035" y="4303424"/>
            <a:ext cx="27214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First coupler installation at CEA on a PIP-II LB650 cavity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2D6A18B-A222-4BCC-B4B7-68A5CEB2E03A}"/>
              </a:ext>
            </a:extLst>
          </p:cNvPr>
          <p:cNvSpPr txBox="1"/>
          <p:nvPr/>
        </p:nvSpPr>
        <p:spPr>
          <a:xfrm>
            <a:off x="1091112" y="6059114"/>
            <a:ext cx="81569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Additional information and examples: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hlinkClick r:id="rId5"/>
              </a:rPr>
              <a:t>Comparison on assembly and alignment procedures &amp; standards for the different designs CEA made in the last years 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N. Bazin, TTC 2023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15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545" y="3800693"/>
            <a:ext cx="3216016" cy="2221936"/>
          </a:xfrm>
          <a:prstGeom prst="rect">
            <a:avLst/>
          </a:prstGeom>
        </p:spPr>
      </p:pic>
      <p:graphicFrame>
        <p:nvGraphicFramePr>
          <p:cNvPr id="48" name="Diagramme 47"/>
          <p:cNvGraphicFramePr/>
          <p:nvPr>
            <p:extLst>
              <p:ext uri="{D42A27DB-BD31-4B8C-83A1-F6EECF244321}">
                <p14:modId xmlns:p14="http://schemas.microsoft.com/office/powerpoint/2010/main" val="1148081331"/>
              </p:ext>
            </p:extLst>
          </p:nvPr>
        </p:nvGraphicFramePr>
        <p:xfrm>
          <a:off x="655352" y="375995"/>
          <a:ext cx="7841314" cy="5815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From</a:t>
            </a:r>
            <a:r>
              <a:rPr lang="fr-FR" dirty="0"/>
              <a:t> design to production: </a:t>
            </a:r>
            <a:r>
              <a:rPr lang="fr-FR" dirty="0" err="1"/>
              <a:t>ideal</a:t>
            </a:r>
            <a:r>
              <a:rPr lang="fr-FR" dirty="0"/>
              <a:t> </a:t>
            </a:r>
            <a:r>
              <a:rPr lang="fr-FR" dirty="0" err="1"/>
              <a:t>path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970266" y="5338916"/>
            <a:ext cx="4100052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sp>
        <p:nvSpPr>
          <p:cNvPr id="4" name="ZoneTexte 3"/>
          <p:cNvSpPr txBox="1"/>
          <p:nvPr/>
        </p:nvSpPr>
        <p:spPr>
          <a:xfrm>
            <a:off x="3970266" y="5381381"/>
            <a:ext cx="4666390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pic>
        <p:nvPicPr>
          <p:cNvPr id="35" name="Picture 2" descr="\\dapnia\data\manip\SARAF\Projet\WP1a_Management\documents_officiels\LOGO\SARAF-LINAC_LOGO_small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346" y="4559706"/>
            <a:ext cx="911302" cy="35031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44" name="ZoneTexte 43"/>
          <p:cNvSpPr txBox="1"/>
          <p:nvPr/>
        </p:nvSpPr>
        <p:spPr>
          <a:xfrm>
            <a:off x="4537340" y="5565282"/>
            <a:ext cx="2638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-production cryomodule + 9 production cryomodules</a:t>
            </a:r>
          </a:p>
        </p:txBody>
      </p:sp>
      <p:pic>
        <p:nvPicPr>
          <p:cNvPr id="45" name="Pictur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556" y="3201107"/>
            <a:ext cx="905894" cy="48744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6" name="Picture 11">
            <a:extLst>
              <a:ext uri="{FF2B5EF4-FFF2-40B4-BE49-F238E27FC236}">
                <a16:creationId xmlns:a16="http://schemas.microsoft.com/office/drawing/2014/main" id="{D8087225-E51D-429C-9F0A-B9A919BEAD38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001" y="5626481"/>
            <a:ext cx="650799" cy="33926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656" y="1062215"/>
            <a:ext cx="3459177" cy="1944000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9801581" y="3201107"/>
            <a:ext cx="2299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prototypes + 30 cryomodules (2 types)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10405350" y="5222098"/>
            <a:ext cx="1249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 cryomodules (2 types)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570D58A-9757-45B2-87AF-41C488DC4382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678" y="3998803"/>
            <a:ext cx="2947035" cy="213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5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Diagramme 47"/>
          <p:cNvGraphicFramePr/>
          <p:nvPr>
            <p:extLst>
              <p:ext uri="{D42A27DB-BD31-4B8C-83A1-F6EECF244321}">
                <p14:modId xmlns:p14="http://schemas.microsoft.com/office/powerpoint/2010/main" val="1610595585"/>
              </p:ext>
            </p:extLst>
          </p:nvPr>
        </p:nvGraphicFramePr>
        <p:xfrm>
          <a:off x="655352" y="375995"/>
          <a:ext cx="7841314" cy="5815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21/10/2025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From</a:t>
            </a:r>
            <a:r>
              <a:rPr lang="fr-FR" dirty="0"/>
              <a:t> design to production: real life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970266" y="5338916"/>
            <a:ext cx="4100052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sp>
        <p:nvSpPr>
          <p:cNvPr id="4" name="ZoneTexte 3"/>
          <p:cNvSpPr txBox="1"/>
          <p:nvPr/>
        </p:nvSpPr>
        <p:spPr>
          <a:xfrm>
            <a:off x="3970266" y="5381381"/>
            <a:ext cx="4666390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N. Bazin - CEA Development of Cryomodules for Superconducting Linac - LCWS2025</a:t>
            </a:r>
            <a:endParaRPr lang="fr-FR" dirty="0"/>
          </a:p>
        </p:txBody>
      </p:sp>
      <p:sp>
        <p:nvSpPr>
          <p:cNvPr id="7" name="Flèche courbée vers le haut 6"/>
          <p:cNvSpPr/>
          <p:nvPr/>
        </p:nvSpPr>
        <p:spPr>
          <a:xfrm rot="19130900">
            <a:off x="1629790" y="4153647"/>
            <a:ext cx="1358521" cy="555901"/>
          </a:xfrm>
          <a:prstGeom prst="curved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8464" y="4796540"/>
            <a:ext cx="5938202" cy="1058451"/>
          </a:xfrm>
        </p:spPr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en-US" b="1" dirty="0">
                <a:solidFill>
                  <a:srgbClr val="FF0000"/>
                </a:solidFill>
              </a:rPr>
              <a:t>Possible design changes due to:</a:t>
            </a:r>
          </a:p>
          <a:p>
            <a:pPr lvl="1" algn="just"/>
            <a:r>
              <a:rPr lang="en-US" dirty="0"/>
              <a:t>Manufacturing constraints from the vendors</a:t>
            </a:r>
          </a:p>
          <a:p>
            <a:pPr lvl="1" algn="just"/>
            <a:r>
              <a:rPr lang="en-US" dirty="0"/>
              <a:t>Availability of raw materials / “standard” components</a:t>
            </a:r>
          </a:p>
          <a:p>
            <a:pPr lvl="2" algn="just"/>
            <a:endParaRPr lang="en-US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27949DE-CFB1-4E81-B4FE-A6280ACD096E}"/>
              </a:ext>
            </a:extLst>
          </p:cNvPr>
          <p:cNvSpPr txBox="1"/>
          <p:nvPr/>
        </p:nvSpPr>
        <p:spPr>
          <a:xfrm>
            <a:off x="8186664" y="4024673"/>
            <a:ext cx="39002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More details:</a:t>
            </a:r>
          </a:p>
          <a:p>
            <a:pPr algn="just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hlinkClick r:id="rId8"/>
              </a:rPr>
              <a:t>CEA experience on the procurements of cold mass components: lessons learnt from ESS, SARAF &amp; PIP-II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N. Bazin, TTC 2024</a:t>
            </a:r>
            <a:endParaRPr lang="fr-FR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C66E8E4-D6D3-4FCC-B762-043903C253D9}"/>
              </a:ext>
            </a:extLst>
          </p:cNvPr>
          <p:cNvSpPr txBox="1"/>
          <p:nvPr/>
        </p:nvSpPr>
        <p:spPr>
          <a:xfrm>
            <a:off x="8877159" y="1480190"/>
            <a:ext cx="28035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chemeClr val="tx2"/>
                </a:solidFill>
              </a:rPr>
              <a:t>Many obstacles may appear along the way!</a:t>
            </a:r>
            <a:endParaRPr lang="fr-FR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663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0" tIns="45720" rIns="0" bIns="45720" rtlCol="0" anchor="ctr">
        <a:normAutofit/>
      </a:bodyPr>
      <a:lstStyle>
        <a:defPPr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5003DA-E900-47F2-BA91-7AD870D471E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151dffeb-2989-4a61-aef8-844a993007f8"/>
    <ds:schemaRef ds:uri="http://schemas.microsoft.com/office/2006/documentManagement/types"/>
    <ds:schemaRef ds:uri="582fa2ad-bcfb-4c30-8490-7bbd511b188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40399</TotalTime>
  <Words>1536</Words>
  <Application>Microsoft Office PowerPoint</Application>
  <PresentationFormat>Grand écran</PresentationFormat>
  <Paragraphs>213</Paragraphs>
  <Slides>16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Calibri</vt:lpstr>
      <vt:lpstr>Thème Office</vt:lpstr>
      <vt:lpstr>CEA Development of Cryomodules for Superconducting Linac</vt:lpstr>
      <vt:lpstr>Introduction</vt:lpstr>
      <vt:lpstr>The projects at CEA: from an unique cryomodule …</vt:lpstr>
      <vt:lpstr>… to a complete superconducting linac</vt:lpstr>
      <vt:lpstr>Lessons Learnt &amp; Continuous Improvement</vt:lpstr>
      <vt:lpstr>Lessons Learnt: Example of Magnetic Hygiene</vt:lpstr>
      <vt:lpstr>Continuous Improvement: Example of Robotics</vt:lpstr>
      <vt:lpstr>From design to production: ideal path</vt:lpstr>
      <vt:lpstr>From design to production: real life</vt:lpstr>
      <vt:lpstr>From design to production: real life</vt:lpstr>
      <vt:lpstr>PIP-II Project at CEA: Status</vt:lpstr>
      <vt:lpstr>IFMIF/DONES</vt:lpstr>
      <vt:lpstr>The IFMIF/DONES cryomodules: a combination of the SARAF and IFMIF-LIPAc cryomodules</vt:lpstr>
      <vt:lpstr>The cryomodule for PERLE</vt:lpstr>
      <vt:lpstr>SUMMARY</vt:lpstr>
      <vt:lpstr>Thanks for your attention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BAZIN Nicolas</cp:lastModifiedBy>
  <cp:revision>323</cp:revision>
  <dcterms:created xsi:type="dcterms:W3CDTF">2023-01-13T15:17:34Z</dcterms:created>
  <dcterms:modified xsi:type="dcterms:W3CDTF">2025-10-20T07:55:44Z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