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5"/>
  </p:notesMasterIdLst>
  <p:handoutMasterIdLst>
    <p:handoutMasterId r:id="rId26"/>
  </p:handoutMasterIdLst>
  <p:sldIdLst>
    <p:sldId id="351" r:id="rId6"/>
    <p:sldId id="266" r:id="rId7"/>
    <p:sldId id="381" r:id="rId8"/>
    <p:sldId id="379" r:id="rId9"/>
    <p:sldId id="365" r:id="rId10"/>
    <p:sldId id="361" r:id="rId11"/>
    <p:sldId id="374" r:id="rId12"/>
    <p:sldId id="368" r:id="rId13"/>
    <p:sldId id="385" r:id="rId14"/>
    <p:sldId id="369" r:id="rId15"/>
    <p:sldId id="358" r:id="rId16"/>
    <p:sldId id="362" r:id="rId17"/>
    <p:sldId id="386" r:id="rId18"/>
    <p:sldId id="357" r:id="rId19"/>
    <p:sldId id="387" r:id="rId20"/>
    <p:sldId id="389" r:id="rId21"/>
    <p:sldId id="371" r:id="rId22"/>
    <p:sldId id="333" r:id="rId23"/>
    <p:sldId id="352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9"/>
    <a:srgbClr val="000000"/>
    <a:srgbClr val="3E4A83"/>
    <a:srgbClr val="BD987A"/>
    <a:srgbClr val="A558A0"/>
    <a:srgbClr val="993D3F"/>
    <a:srgbClr val="E18B76"/>
    <a:srgbClr val="D18B8B"/>
    <a:srgbClr val="009099"/>
    <a:srgbClr val="6B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0535" autoAdjust="0"/>
  </p:normalViewPr>
  <p:slideViewPr>
    <p:cSldViewPr snapToGrid="0">
      <p:cViewPr varScale="1">
        <p:scale>
          <a:sx n="69" d="100"/>
          <a:sy n="69" d="100"/>
        </p:scale>
        <p:origin x="2016" y="8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4B585B-84A8-4A8D-BF45-84489B7E2512}" type="doc">
      <dgm:prSet loTypeId="urn:microsoft.com/office/officeart/2005/8/layout/process1" loCatId="process" qsTypeId="urn:microsoft.com/office/officeart/2005/8/quickstyle/simple1" qsCatId="simple" csTypeId="urn:microsoft.com/office/officeart/2005/8/colors/accent0_2" csCatId="mainScheme" phldr="1"/>
      <dgm:spPr/>
    </dgm:pt>
    <dgm:pt modelId="{8BD9A3B8-FD23-43F5-8F05-75616FA818B3}">
      <dgm:prSet phldrT="[Texte]" custT="1"/>
      <dgm:spPr/>
      <dgm:t>
        <a:bodyPr/>
        <a:lstStyle/>
        <a:p>
          <a:r>
            <a:rPr lang="fr-FR" sz="1400" b="1" dirty="0" err="1"/>
            <a:t>Paths</a:t>
          </a:r>
          <a:r>
            <a:rPr lang="fr-FR" sz="1400" b="1" dirty="0"/>
            <a:t> </a:t>
          </a:r>
          <a:r>
            <a:rPr lang="fr-FR" sz="1400" b="1" dirty="0" err="1"/>
            <a:t>programming</a:t>
          </a:r>
          <a:endParaRPr lang="fr-FR" sz="1400" b="1" dirty="0"/>
        </a:p>
      </dgm:t>
    </dgm:pt>
    <dgm:pt modelId="{75D5725D-752F-43F6-9D4A-FF9F173BA692}" type="parTrans" cxnId="{9F997A1F-0D76-49C8-A852-FC3189675DAF}">
      <dgm:prSet/>
      <dgm:spPr/>
      <dgm:t>
        <a:bodyPr/>
        <a:lstStyle/>
        <a:p>
          <a:endParaRPr lang="fr-FR"/>
        </a:p>
      </dgm:t>
    </dgm:pt>
    <dgm:pt modelId="{2E528EEE-0090-4505-A951-CCF1AC5E3A66}" type="sibTrans" cxnId="{9F997A1F-0D76-49C8-A852-FC3189675DAF}">
      <dgm:prSet/>
      <dgm:spPr/>
      <dgm:t>
        <a:bodyPr/>
        <a:lstStyle/>
        <a:p>
          <a:endParaRPr lang="fr-FR"/>
        </a:p>
      </dgm:t>
    </dgm:pt>
    <dgm:pt modelId="{5C748080-D0BA-480A-8D27-A70653A651DB}">
      <dgm:prSet phldrT="[Texte]" custT="1"/>
      <dgm:spPr/>
      <dgm:t>
        <a:bodyPr/>
        <a:lstStyle/>
        <a:p>
          <a:r>
            <a:rPr lang="fr-FR" sz="1400" b="1" dirty="0"/>
            <a:t>Vision-</a:t>
          </a:r>
          <a:r>
            <a:rPr lang="fr-FR" sz="1400" b="1" dirty="0" err="1"/>
            <a:t>based</a:t>
          </a:r>
          <a:r>
            <a:rPr lang="fr-FR" sz="1400" b="1" dirty="0"/>
            <a:t> </a:t>
          </a:r>
          <a:r>
            <a:rPr lang="fr-FR" sz="1400" b="1" dirty="0" err="1"/>
            <a:t>localization</a:t>
          </a:r>
          <a:endParaRPr lang="fr-FR" sz="1400" b="1" dirty="0"/>
        </a:p>
      </dgm:t>
    </dgm:pt>
    <dgm:pt modelId="{4C385147-8758-4CDE-9CB0-A0CEF0634FA9}" type="parTrans" cxnId="{B9DE4B45-A94B-4EBB-972B-B323452F33EA}">
      <dgm:prSet/>
      <dgm:spPr/>
      <dgm:t>
        <a:bodyPr/>
        <a:lstStyle/>
        <a:p>
          <a:endParaRPr lang="fr-FR"/>
        </a:p>
      </dgm:t>
    </dgm:pt>
    <dgm:pt modelId="{408CCF7F-3F74-4F45-B049-83999EF8BD4A}" type="sibTrans" cxnId="{B9DE4B45-A94B-4EBB-972B-B323452F33EA}">
      <dgm:prSet/>
      <dgm:spPr/>
      <dgm:t>
        <a:bodyPr/>
        <a:lstStyle/>
        <a:p>
          <a:endParaRPr lang="fr-FR"/>
        </a:p>
      </dgm:t>
    </dgm:pt>
    <dgm:pt modelId="{F31E7A52-D4FE-4563-9116-C65808323327}">
      <dgm:prSet phldrT="[Texte]" custT="1"/>
      <dgm:spPr/>
      <dgm:t>
        <a:bodyPr/>
        <a:lstStyle/>
        <a:p>
          <a:r>
            <a:rPr lang="fr-FR" sz="1400" b="1" dirty="0" err="1"/>
            <a:t>Paths</a:t>
          </a:r>
          <a:r>
            <a:rPr lang="fr-FR" sz="1400" b="1" dirty="0"/>
            <a:t> adaptation</a:t>
          </a:r>
        </a:p>
      </dgm:t>
    </dgm:pt>
    <dgm:pt modelId="{9F50F941-3FFE-448D-807C-AFD66B072069}" type="parTrans" cxnId="{D9EEDD07-BBAA-4F41-9B70-36A7B9EC56CD}">
      <dgm:prSet/>
      <dgm:spPr/>
      <dgm:t>
        <a:bodyPr/>
        <a:lstStyle/>
        <a:p>
          <a:endParaRPr lang="fr-FR"/>
        </a:p>
      </dgm:t>
    </dgm:pt>
    <dgm:pt modelId="{6FF1DBAC-1D87-46D8-8BC4-0C1FE5B78C60}" type="sibTrans" cxnId="{D9EEDD07-BBAA-4F41-9B70-36A7B9EC56CD}">
      <dgm:prSet/>
      <dgm:spPr/>
      <dgm:t>
        <a:bodyPr/>
        <a:lstStyle/>
        <a:p>
          <a:endParaRPr lang="fr-FR"/>
        </a:p>
      </dgm:t>
    </dgm:pt>
    <dgm:pt modelId="{A7799A8E-287D-4661-866F-C88B60ED5533}">
      <dgm:prSet phldrT="[Texte]" custT="1"/>
      <dgm:spPr/>
      <dgm:t>
        <a:bodyPr/>
        <a:lstStyle/>
        <a:p>
          <a:r>
            <a:rPr lang="fr-FR" sz="1400" b="1" dirty="0"/>
            <a:t>Cobot actions (</a:t>
          </a:r>
          <a:r>
            <a:rPr lang="fr-FR" sz="1400" b="1" dirty="0" err="1"/>
            <a:t>Cleaning</a:t>
          </a:r>
          <a:r>
            <a:rPr lang="fr-FR" sz="1400" b="1" dirty="0"/>
            <a:t>/handling/</a:t>
          </a:r>
          <a:r>
            <a:rPr lang="fr-FR" sz="1400" b="1" dirty="0" err="1"/>
            <a:t>assembly</a:t>
          </a:r>
          <a:r>
            <a:rPr lang="fr-FR" sz="1400" b="1" dirty="0"/>
            <a:t>...)</a:t>
          </a:r>
        </a:p>
      </dgm:t>
    </dgm:pt>
    <dgm:pt modelId="{8D3576C6-03F4-4129-ABD3-187B8B0BD8B6}" type="parTrans" cxnId="{E8978A95-AAE7-47F4-8E9A-09ED1633FB07}">
      <dgm:prSet/>
      <dgm:spPr/>
      <dgm:t>
        <a:bodyPr/>
        <a:lstStyle/>
        <a:p>
          <a:endParaRPr lang="fr-FR"/>
        </a:p>
      </dgm:t>
    </dgm:pt>
    <dgm:pt modelId="{AB7C0D57-B5E1-4C5A-B62B-79495968E026}" type="sibTrans" cxnId="{E8978A95-AAE7-47F4-8E9A-09ED1633FB07}">
      <dgm:prSet/>
      <dgm:spPr/>
      <dgm:t>
        <a:bodyPr/>
        <a:lstStyle/>
        <a:p>
          <a:endParaRPr lang="fr-FR"/>
        </a:p>
      </dgm:t>
    </dgm:pt>
    <dgm:pt modelId="{FD4F0E59-FC9A-4A4D-9081-71E27C5E9DE6}" type="pres">
      <dgm:prSet presAssocID="{6D4B585B-84A8-4A8D-BF45-84489B7E2512}" presName="Name0" presStyleCnt="0">
        <dgm:presLayoutVars>
          <dgm:dir/>
          <dgm:resizeHandles val="exact"/>
        </dgm:presLayoutVars>
      </dgm:prSet>
      <dgm:spPr/>
    </dgm:pt>
    <dgm:pt modelId="{30714CCA-4E0B-4FEE-B584-AA3A0AF325CB}" type="pres">
      <dgm:prSet presAssocID="{8BD9A3B8-FD23-43F5-8F05-75616FA818B3}" presName="node" presStyleLbl="node1" presStyleIdx="0" presStyleCnt="4" custScaleX="47538" custScaleY="44161">
        <dgm:presLayoutVars>
          <dgm:bulletEnabled val="1"/>
        </dgm:presLayoutVars>
      </dgm:prSet>
      <dgm:spPr/>
    </dgm:pt>
    <dgm:pt modelId="{E23769AB-E4C3-4A1C-8EE8-0EE93DF7268B}" type="pres">
      <dgm:prSet presAssocID="{2E528EEE-0090-4505-A951-CCF1AC5E3A66}" presName="sibTrans" presStyleLbl="sibTrans2D1" presStyleIdx="0" presStyleCnt="3"/>
      <dgm:spPr/>
    </dgm:pt>
    <dgm:pt modelId="{9020B8B9-CE1B-4C1A-AF2C-243742749F7B}" type="pres">
      <dgm:prSet presAssocID="{2E528EEE-0090-4505-A951-CCF1AC5E3A66}" presName="connectorText" presStyleLbl="sibTrans2D1" presStyleIdx="0" presStyleCnt="3"/>
      <dgm:spPr/>
    </dgm:pt>
    <dgm:pt modelId="{6D59621A-9183-4884-BA30-FBB9B92B174E}" type="pres">
      <dgm:prSet presAssocID="{5C748080-D0BA-480A-8D27-A70653A651DB}" presName="node" presStyleLbl="node1" presStyleIdx="1" presStyleCnt="4" custScaleX="47538" custScaleY="44161">
        <dgm:presLayoutVars>
          <dgm:bulletEnabled val="1"/>
        </dgm:presLayoutVars>
      </dgm:prSet>
      <dgm:spPr/>
    </dgm:pt>
    <dgm:pt modelId="{6C9DBA41-F0FA-458B-8CD2-E17F254F003F}" type="pres">
      <dgm:prSet presAssocID="{408CCF7F-3F74-4F45-B049-83999EF8BD4A}" presName="sibTrans" presStyleLbl="sibTrans2D1" presStyleIdx="1" presStyleCnt="3"/>
      <dgm:spPr/>
    </dgm:pt>
    <dgm:pt modelId="{CE922ED3-8078-4F80-A184-B66102C4C9B2}" type="pres">
      <dgm:prSet presAssocID="{408CCF7F-3F74-4F45-B049-83999EF8BD4A}" presName="connectorText" presStyleLbl="sibTrans2D1" presStyleIdx="1" presStyleCnt="3"/>
      <dgm:spPr/>
    </dgm:pt>
    <dgm:pt modelId="{BEF4CF39-5CEB-4219-BAB3-10737C42AA0F}" type="pres">
      <dgm:prSet presAssocID="{F31E7A52-D4FE-4563-9116-C65808323327}" presName="node" presStyleLbl="node1" presStyleIdx="2" presStyleCnt="4" custScaleX="47538" custScaleY="44161">
        <dgm:presLayoutVars>
          <dgm:bulletEnabled val="1"/>
        </dgm:presLayoutVars>
      </dgm:prSet>
      <dgm:spPr/>
    </dgm:pt>
    <dgm:pt modelId="{851A37AE-6B6F-4B7B-8A64-278628284BEF}" type="pres">
      <dgm:prSet presAssocID="{6FF1DBAC-1D87-46D8-8BC4-0C1FE5B78C60}" presName="sibTrans" presStyleLbl="sibTrans2D1" presStyleIdx="2" presStyleCnt="3" custAng="9898" custLinFactNeighborX="-1381" custLinFactNeighborY="-3901"/>
      <dgm:spPr/>
    </dgm:pt>
    <dgm:pt modelId="{6A9A890F-795C-4670-B510-DABC84EF0CC4}" type="pres">
      <dgm:prSet presAssocID="{6FF1DBAC-1D87-46D8-8BC4-0C1FE5B78C60}" presName="connectorText" presStyleLbl="sibTrans2D1" presStyleIdx="2" presStyleCnt="3"/>
      <dgm:spPr/>
    </dgm:pt>
    <dgm:pt modelId="{E61E349F-7D30-41E3-B76B-AA9042B43609}" type="pres">
      <dgm:prSet presAssocID="{A7799A8E-287D-4661-866F-C88B60ED5533}" presName="node" presStyleLbl="node1" presStyleIdx="3" presStyleCnt="4" custScaleX="49529" custScaleY="44161" custLinFactNeighborX="-8899" custLinFactNeighborY="-403">
        <dgm:presLayoutVars>
          <dgm:bulletEnabled val="1"/>
        </dgm:presLayoutVars>
      </dgm:prSet>
      <dgm:spPr/>
    </dgm:pt>
  </dgm:ptLst>
  <dgm:cxnLst>
    <dgm:cxn modelId="{048C4E04-8EF8-4E6A-A3EC-A00CBF8E259D}" type="presOf" srcId="{A7799A8E-287D-4661-866F-C88B60ED5533}" destId="{E61E349F-7D30-41E3-B76B-AA9042B43609}" srcOrd="0" destOrd="0" presId="urn:microsoft.com/office/officeart/2005/8/layout/process1"/>
    <dgm:cxn modelId="{D9EEDD07-BBAA-4F41-9B70-36A7B9EC56CD}" srcId="{6D4B585B-84A8-4A8D-BF45-84489B7E2512}" destId="{F31E7A52-D4FE-4563-9116-C65808323327}" srcOrd="2" destOrd="0" parTransId="{9F50F941-3FFE-448D-807C-AFD66B072069}" sibTransId="{6FF1DBAC-1D87-46D8-8BC4-0C1FE5B78C60}"/>
    <dgm:cxn modelId="{9F997A1F-0D76-49C8-A852-FC3189675DAF}" srcId="{6D4B585B-84A8-4A8D-BF45-84489B7E2512}" destId="{8BD9A3B8-FD23-43F5-8F05-75616FA818B3}" srcOrd="0" destOrd="0" parTransId="{75D5725D-752F-43F6-9D4A-FF9F173BA692}" sibTransId="{2E528EEE-0090-4505-A951-CCF1AC5E3A66}"/>
    <dgm:cxn modelId="{BF753637-CE31-4C81-B5C7-F098458F915D}" type="presOf" srcId="{6FF1DBAC-1D87-46D8-8BC4-0C1FE5B78C60}" destId="{851A37AE-6B6F-4B7B-8A64-278628284BEF}" srcOrd="0" destOrd="0" presId="urn:microsoft.com/office/officeart/2005/8/layout/process1"/>
    <dgm:cxn modelId="{ECF64B38-FA6E-49CB-9DD3-7E9DD12A8CA5}" type="presOf" srcId="{2E528EEE-0090-4505-A951-CCF1AC5E3A66}" destId="{9020B8B9-CE1B-4C1A-AF2C-243742749F7B}" srcOrd="1" destOrd="0" presId="urn:microsoft.com/office/officeart/2005/8/layout/process1"/>
    <dgm:cxn modelId="{B9DE4B45-A94B-4EBB-972B-B323452F33EA}" srcId="{6D4B585B-84A8-4A8D-BF45-84489B7E2512}" destId="{5C748080-D0BA-480A-8D27-A70653A651DB}" srcOrd="1" destOrd="0" parTransId="{4C385147-8758-4CDE-9CB0-A0CEF0634FA9}" sibTransId="{408CCF7F-3F74-4F45-B049-83999EF8BD4A}"/>
    <dgm:cxn modelId="{84470349-FCDF-4FDF-AF13-37B4E3ADB4B4}" type="presOf" srcId="{F31E7A52-D4FE-4563-9116-C65808323327}" destId="{BEF4CF39-5CEB-4219-BAB3-10737C42AA0F}" srcOrd="0" destOrd="0" presId="urn:microsoft.com/office/officeart/2005/8/layout/process1"/>
    <dgm:cxn modelId="{70AFE580-4BA5-4751-99E6-1A022EF68BDC}" type="presOf" srcId="{8BD9A3B8-FD23-43F5-8F05-75616FA818B3}" destId="{30714CCA-4E0B-4FEE-B584-AA3A0AF325CB}" srcOrd="0" destOrd="0" presId="urn:microsoft.com/office/officeart/2005/8/layout/process1"/>
    <dgm:cxn modelId="{60B11487-9856-48C4-856F-6ADFC458B763}" type="presOf" srcId="{6D4B585B-84A8-4A8D-BF45-84489B7E2512}" destId="{FD4F0E59-FC9A-4A4D-9081-71E27C5E9DE6}" srcOrd="0" destOrd="0" presId="urn:microsoft.com/office/officeart/2005/8/layout/process1"/>
    <dgm:cxn modelId="{52111791-C5BF-47A0-9C4D-6E423B55C271}" type="presOf" srcId="{2E528EEE-0090-4505-A951-CCF1AC5E3A66}" destId="{E23769AB-E4C3-4A1C-8EE8-0EE93DF7268B}" srcOrd="0" destOrd="0" presId="urn:microsoft.com/office/officeart/2005/8/layout/process1"/>
    <dgm:cxn modelId="{E8978A95-AAE7-47F4-8E9A-09ED1633FB07}" srcId="{6D4B585B-84A8-4A8D-BF45-84489B7E2512}" destId="{A7799A8E-287D-4661-866F-C88B60ED5533}" srcOrd="3" destOrd="0" parTransId="{8D3576C6-03F4-4129-ABD3-187B8B0BD8B6}" sibTransId="{AB7C0D57-B5E1-4C5A-B62B-79495968E026}"/>
    <dgm:cxn modelId="{164F8BCD-984D-49B3-BEDF-E53E5263A6E1}" type="presOf" srcId="{408CCF7F-3F74-4F45-B049-83999EF8BD4A}" destId="{6C9DBA41-F0FA-458B-8CD2-E17F254F003F}" srcOrd="0" destOrd="0" presId="urn:microsoft.com/office/officeart/2005/8/layout/process1"/>
    <dgm:cxn modelId="{2C570FDA-F834-4BCD-AD24-9CF67E4CFCC0}" type="presOf" srcId="{5C748080-D0BA-480A-8D27-A70653A651DB}" destId="{6D59621A-9183-4884-BA30-FBB9B92B174E}" srcOrd="0" destOrd="0" presId="urn:microsoft.com/office/officeart/2005/8/layout/process1"/>
    <dgm:cxn modelId="{50C9A8DB-B94A-4051-A7F5-1811830C7509}" type="presOf" srcId="{6FF1DBAC-1D87-46D8-8BC4-0C1FE5B78C60}" destId="{6A9A890F-795C-4670-B510-DABC84EF0CC4}" srcOrd="1" destOrd="0" presId="urn:microsoft.com/office/officeart/2005/8/layout/process1"/>
    <dgm:cxn modelId="{8D0D1ADC-2910-4928-A426-721C8DF34712}" type="presOf" srcId="{408CCF7F-3F74-4F45-B049-83999EF8BD4A}" destId="{CE922ED3-8078-4F80-A184-B66102C4C9B2}" srcOrd="1" destOrd="0" presId="urn:microsoft.com/office/officeart/2005/8/layout/process1"/>
    <dgm:cxn modelId="{F62E4E30-A7D9-471F-BB61-AEC40AA9DF53}" type="presParOf" srcId="{FD4F0E59-FC9A-4A4D-9081-71E27C5E9DE6}" destId="{30714CCA-4E0B-4FEE-B584-AA3A0AF325CB}" srcOrd="0" destOrd="0" presId="urn:microsoft.com/office/officeart/2005/8/layout/process1"/>
    <dgm:cxn modelId="{54E270BD-7696-45E4-9D30-289C406E015A}" type="presParOf" srcId="{FD4F0E59-FC9A-4A4D-9081-71E27C5E9DE6}" destId="{E23769AB-E4C3-4A1C-8EE8-0EE93DF7268B}" srcOrd="1" destOrd="0" presId="urn:microsoft.com/office/officeart/2005/8/layout/process1"/>
    <dgm:cxn modelId="{1DB64FD7-1143-455F-B36B-EB9E697FE703}" type="presParOf" srcId="{E23769AB-E4C3-4A1C-8EE8-0EE93DF7268B}" destId="{9020B8B9-CE1B-4C1A-AF2C-243742749F7B}" srcOrd="0" destOrd="0" presId="urn:microsoft.com/office/officeart/2005/8/layout/process1"/>
    <dgm:cxn modelId="{14BADBA8-2661-4A7C-89B3-3FE3784C4926}" type="presParOf" srcId="{FD4F0E59-FC9A-4A4D-9081-71E27C5E9DE6}" destId="{6D59621A-9183-4884-BA30-FBB9B92B174E}" srcOrd="2" destOrd="0" presId="urn:microsoft.com/office/officeart/2005/8/layout/process1"/>
    <dgm:cxn modelId="{EEFA58C0-12A1-44C6-BEDB-3EC68541B6E4}" type="presParOf" srcId="{FD4F0E59-FC9A-4A4D-9081-71E27C5E9DE6}" destId="{6C9DBA41-F0FA-458B-8CD2-E17F254F003F}" srcOrd="3" destOrd="0" presId="urn:microsoft.com/office/officeart/2005/8/layout/process1"/>
    <dgm:cxn modelId="{2CCE5B17-4F43-4EE5-B950-B94E9D674D1C}" type="presParOf" srcId="{6C9DBA41-F0FA-458B-8CD2-E17F254F003F}" destId="{CE922ED3-8078-4F80-A184-B66102C4C9B2}" srcOrd="0" destOrd="0" presId="urn:microsoft.com/office/officeart/2005/8/layout/process1"/>
    <dgm:cxn modelId="{CBE7528D-7F19-437D-9889-C51594DB4AC7}" type="presParOf" srcId="{FD4F0E59-FC9A-4A4D-9081-71E27C5E9DE6}" destId="{BEF4CF39-5CEB-4219-BAB3-10737C42AA0F}" srcOrd="4" destOrd="0" presId="urn:microsoft.com/office/officeart/2005/8/layout/process1"/>
    <dgm:cxn modelId="{F6EF1F7A-6A07-41F9-853C-3251FDC90F6E}" type="presParOf" srcId="{FD4F0E59-FC9A-4A4D-9081-71E27C5E9DE6}" destId="{851A37AE-6B6F-4B7B-8A64-278628284BEF}" srcOrd="5" destOrd="0" presId="urn:microsoft.com/office/officeart/2005/8/layout/process1"/>
    <dgm:cxn modelId="{39D2E652-58CB-470D-87D2-77CEDE21F290}" type="presParOf" srcId="{851A37AE-6B6F-4B7B-8A64-278628284BEF}" destId="{6A9A890F-795C-4670-B510-DABC84EF0CC4}" srcOrd="0" destOrd="0" presId="urn:microsoft.com/office/officeart/2005/8/layout/process1"/>
    <dgm:cxn modelId="{122386B6-646F-4B3E-BF09-7E7F9FFA319F}" type="presParOf" srcId="{FD4F0E59-FC9A-4A4D-9081-71E27C5E9DE6}" destId="{E61E349F-7D30-41E3-B76B-AA9042B4360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4CCA-4E0B-4FEE-B584-AA3A0AF325CB}">
      <dsp:nvSpPr>
        <dsp:cNvPr id="0" name=""/>
        <dsp:cNvSpPr/>
      </dsp:nvSpPr>
      <dsp:spPr>
        <a:xfrm>
          <a:off x="6514" y="602271"/>
          <a:ext cx="1733613" cy="966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 err="1"/>
            <a:t>Paths</a:t>
          </a:r>
          <a:r>
            <a:rPr lang="fr-FR" sz="1400" b="1" kern="1200" dirty="0"/>
            <a:t> </a:t>
          </a:r>
          <a:r>
            <a:rPr lang="fr-FR" sz="1400" b="1" kern="1200" dirty="0" err="1"/>
            <a:t>programming</a:t>
          </a:r>
          <a:endParaRPr lang="fr-FR" sz="1400" b="1" kern="1200" dirty="0"/>
        </a:p>
      </dsp:txBody>
      <dsp:txXfrm>
        <a:off x="34815" y="630572"/>
        <a:ext cx="1677011" cy="909674"/>
      </dsp:txXfrm>
    </dsp:sp>
    <dsp:sp modelId="{E23769AB-E4C3-4A1C-8EE8-0EE93DF7268B}">
      <dsp:nvSpPr>
        <dsp:cNvPr id="0" name=""/>
        <dsp:cNvSpPr/>
      </dsp:nvSpPr>
      <dsp:spPr>
        <a:xfrm>
          <a:off x="2104808" y="633206"/>
          <a:ext cx="773120" cy="90440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4100" kern="1200"/>
        </a:p>
      </dsp:txBody>
      <dsp:txXfrm>
        <a:off x="2104808" y="814087"/>
        <a:ext cx="541184" cy="542643"/>
      </dsp:txXfrm>
    </dsp:sp>
    <dsp:sp modelId="{6D59621A-9183-4884-BA30-FBB9B92B174E}">
      <dsp:nvSpPr>
        <dsp:cNvPr id="0" name=""/>
        <dsp:cNvSpPr/>
      </dsp:nvSpPr>
      <dsp:spPr>
        <a:xfrm>
          <a:off x="3198846" y="602271"/>
          <a:ext cx="1733613" cy="966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/>
            <a:t>Vision-</a:t>
          </a:r>
          <a:r>
            <a:rPr lang="fr-FR" sz="1400" b="1" kern="1200" dirty="0" err="1"/>
            <a:t>based</a:t>
          </a:r>
          <a:r>
            <a:rPr lang="fr-FR" sz="1400" b="1" kern="1200" dirty="0"/>
            <a:t> </a:t>
          </a:r>
          <a:r>
            <a:rPr lang="fr-FR" sz="1400" b="1" kern="1200" dirty="0" err="1"/>
            <a:t>localization</a:t>
          </a:r>
          <a:endParaRPr lang="fr-FR" sz="1400" b="1" kern="1200" dirty="0"/>
        </a:p>
      </dsp:txBody>
      <dsp:txXfrm>
        <a:off x="3227147" y="630572"/>
        <a:ext cx="1677011" cy="909674"/>
      </dsp:txXfrm>
    </dsp:sp>
    <dsp:sp modelId="{6C9DBA41-F0FA-458B-8CD2-E17F254F003F}">
      <dsp:nvSpPr>
        <dsp:cNvPr id="0" name=""/>
        <dsp:cNvSpPr/>
      </dsp:nvSpPr>
      <dsp:spPr>
        <a:xfrm>
          <a:off x="5297139" y="633206"/>
          <a:ext cx="773120" cy="90440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4100" kern="1200"/>
        </a:p>
      </dsp:txBody>
      <dsp:txXfrm>
        <a:off x="5297139" y="814087"/>
        <a:ext cx="541184" cy="542643"/>
      </dsp:txXfrm>
    </dsp:sp>
    <dsp:sp modelId="{BEF4CF39-5CEB-4219-BAB3-10737C42AA0F}">
      <dsp:nvSpPr>
        <dsp:cNvPr id="0" name=""/>
        <dsp:cNvSpPr/>
      </dsp:nvSpPr>
      <dsp:spPr>
        <a:xfrm>
          <a:off x="6391178" y="602271"/>
          <a:ext cx="1733613" cy="966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 err="1"/>
            <a:t>Paths</a:t>
          </a:r>
          <a:r>
            <a:rPr lang="fr-FR" sz="1400" b="1" kern="1200" dirty="0"/>
            <a:t> adaptation</a:t>
          </a:r>
        </a:p>
      </dsp:txBody>
      <dsp:txXfrm>
        <a:off x="6419479" y="630572"/>
        <a:ext cx="1677011" cy="909674"/>
      </dsp:txXfrm>
    </dsp:sp>
    <dsp:sp modelId="{851A37AE-6B6F-4B7B-8A64-278628284BEF}">
      <dsp:nvSpPr>
        <dsp:cNvPr id="0" name=""/>
        <dsp:cNvSpPr/>
      </dsp:nvSpPr>
      <dsp:spPr>
        <a:xfrm rot="116">
          <a:off x="8447290" y="593511"/>
          <a:ext cx="704323" cy="90440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4100" kern="1200"/>
        </a:p>
      </dsp:txBody>
      <dsp:txXfrm>
        <a:off x="8447290" y="774388"/>
        <a:ext cx="493026" cy="542643"/>
      </dsp:txXfrm>
    </dsp:sp>
    <dsp:sp modelId="{E61E349F-7D30-41E3-B76B-AA9042B43609}">
      <dsp:nvSpPr>
        <dsp:cNvPr id="0" name=""/>
        <dsp:cNvSpPr/>
      </dsp:nvSpPr>
      <dsp:spPr>
        <a:xfrm>
          <a:off x="9453698" y="593453"/>
          <a:ext cx="1806221" cy="966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/>
            <a:t>Cobot actions (</a:t>
          </a:r>
          <a:r>
            <a:rPr lang="fr-FR" sz="1400" b="1" kern="1200" dirty="0" err="1"/>
            <a:t>Cleaning</a:t>
          </a:r>
          <a:r>
            <a:rPr lang="fr-FR" sz="1400" b="1" kern="1200" dirty="0"/>
            <a:t>/handling/</a:t>
          </a:r>
          <a:r>
            <a:rPr lang="fr-FR" sz="1400" b="1" kern="1200" dirty="0" err="1"/>
            <a:t>assembly</a:t>
          </a:r>
          <a:r>
            <a:rPr lang="fr-FR" sz="1400" b="1" kern="1200" dirty="0"/>
            <a:t>...)</a:t>
          </a:r>
        </a:p>
      </dsp:txBody>
      <dsp:txXfrm>
        <a:off x="9481999" y="621754"/>
        <a:ext cx="1749619" cy="909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136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103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206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960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143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800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49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56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3085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812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556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3755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330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602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46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849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690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476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59588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Auteur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95"/>
          <a:stretch/>
        </p:blipFill>
        <p:spPr>
          <a:xfrm>
            <a:off x="731838" y="774563"/>
            <a:ext cx="1735137" cy="17131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21" name="Espace réservé du texte 20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4878965"/>
            <a:ext cx="5294312" cy="588962"/>
          </a:xfrm>
        </p:spPr>
        <p:txBody>
          <a:bodyPr anchor="ctr">
            <a:normAutofit/>
          </a:bodyPr>
          <a:lstStyle>
            <a:lvl1pPr>
              <a:defRPr sz="1400" baseline="0"/>
            </a:lvl1pPr>
            <a:lvl2pPr marL="0" indent="0">
              <a:buNone/>
              <a:defRPr/>
            </a:lvl2pPr>
          </a:lstStyle>
          <a:p>
            <a:pPr lvl="0"/>
            <a:r>
              <a:rPr lang="fr-FR" dirty="0"/>
              <a:t>Evènement / revue / réunion</a:t>
            </a:r>
          </a:p>
        </p:txBody>
      </p:sp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216"/>
          <a:stretch/>
        </p:blipFill>
        <p:spPr>
          <a:xfrm>
            <a:off x="742950" y="785213"/>
            <a:ext cx="1724026" cy="170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80"/>
          <a:stretch/>
        </p:blipFill>
        <p:spPr>
          <a:xfrm>
            <a:off x="731838" y="774563"/>
            <a:ext cx="1820862" cy="171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9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A69E3A85-79CA-4424-B0FD-00545EA29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DFB94009-6E6A-4320-BA6C-8678663A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J. DRANT, LCWS2025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F9826886-7092-4301-B46F-CC175B95B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S. BERRY, September 25 SRF 2025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35358" y="634032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29870" y="6338246"/>
            <a:ext cx="8457511" cy="370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J. DRANT, LCWS2025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8" r:id="rId2"/>
    <p:sldLayoutId id="2147483665" r:id="rId3"/>
    <p:sldLayoutId id="2147483683" r:id="rId4"/>
    <p:sldLayoutId id="2147483650" r:id="rId5"/>
    <p:sldLayoutId id="2147483666" r:id="rId6"/>
    <p:sldLayoutId id="2147483669" r:id="rId7"/>
    <p:sldLayoutId id="2147483653" r:id="rId8"/>
    <p:sldLayoutId id="2147483686" r:id="rId9"/>
    <p:sldLayoutId id="2147483654" r:id="rId10"/>
    <p:sldLayoutId id="2147483655" r:id="rId11"/>
    <p:sldLayoutId id="2147483691" r:id="rId12"/>
    <p:sldLayoutId id="2147483692" r:id="rId13"/>
    <p:sldLayoutId id="2147483688" r:id="rId14"/>
    <p:sldLayoutId id="2147483689" r:id="rId15"/>
    <p:sldLayoutId id="2147483695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hyperlink" Target="mailto:Julien.drant@cea.fr" TargetMode="External"/><Relationship Id="rId3" Type="http://schemas.openxmlformats.org/officeDocument/2006/relationships/hyperlink" Target="https://www.facebook.com/cea.pageofficielle" TargetMode="External"/><Relationship Id="rId7" Type="http://schemas.openxmlformats.org/officeDocument/2006/relationships/hyperlink" Target="https://twitter.com/CEA_Officiel" TargetMode="External"/><Relationship Id="rId12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hyperlink" Target="https://www.instagram.com/cea_officiel/" TargetMode="External"/><Relationship Id="rId5" Type="http://schemas.openxmlformats.org/officeDocument/2006/relationships/hyperlink" Target="https://www.youtube.com/channel/UCpTMWY8NRQby8zXUKhHznfg" TargetMode="External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hyperlink" Target="https://fr.linkedin.com/company/cea" TargetMode="External"/><Relationship Id="rId1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8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9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Cobot cleanroom assembly of cavity string at CEA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J. </a:t>
            </a:r>
            <a:r>
              <a:rPr lang="fr-FR" dirty="0" err="1"/>
              <a:t>Drant</a:t>
            </a:r>
            <a:r>
              <a:rPr lang="fr-FR" dirty="0"/>
              <a:t> on </a:t>
            </a:r>
            <a:r>
              <a:rPr lang="fr-FR" dirty="0" err="1"/>
              <a:t>behalf</a:t>
            </a:r>
            <a:r>
              <a:rPr lang="fr-FR" dirty="0"/>
              <a:t> of CEA </a:t>
            </a:r>
            <a:r>
              <a:rPr lang="fr-FR" dirty="0" err="1"/>
              <a:t>robotic</a:t>
            </a:r>
            <a:r>
              <a:rPr lang="fr-FR" dirty="0"/>
              <a:t> team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2B834BD-32D8-4CE6-8DBA-17FC27C9AE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64472F8-2001-460A-92EF-FC0E7D8B3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638" y="4858327"/>
            <a:ext cx="1978754" cy="177058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3F37D2A-1D78-4041-A09E-B2E8419D2BA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53174" y="2303984"/>
            <a:ext cx="5689602" cy="4276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7017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482B9D9A-B394-44CC-880B-32AA6B69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7" y="321568"/>
            <a:ext cx="10728325" cy="871827"/>
          </a:xfrm>
        </p:spPr>
        <p:txBody>
          <a:bodyPr>
            <a:normAutofit/>
          </a:bodyPr>
          <a:lstStyle/>
          <a:p>
            <a:r>
              <a:rPr lang="fr-FR" dirty="0"/>
              <a:t>Qualifications on 1.3GHz single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assembly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A9FD22-863C-49E3-A41A-8789EE897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32516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B76FB0-B569-4EEC-B310-CE99C3A16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pic>
        <p:nvPicPr>
          <p:cNvPr id="9" name="Comptage en SB cavité">
            <a:hlinkClick r:id="" action="ppaction://media"/>
            <a:extLst>
              <a:ext uri="{FF2B5EF4-FFF2-40B4-BE49-F238E27FC236}">
                <a16:creationId xmlns:a16="http://schemas.microsoft.com/office/drawing/2014/main" id="{D968D6DA-74E1-4AAC-BBAF-40363B5CE96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25079" y="1111179"/>
            <a:ext cx="8241142" cy="4635642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 flipH="1">
            <a:off x="1674796" y="5824987"/>
            <a:ext cx="8595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NO particle bigger than 0.1 µm measured in the beam tube over the 4 minutes</a:t>
            </a:r>
          </a:p>
          <a:p>
            <a:r>
              <a:rPr lang="en-US" dirty="0">
                <a:solidFill>
                  <a:srgbClr val="00B050"/>
                </a:solidFill>
              </a:rPr>
              <a:t>	from opened cavity to 4 first studs tightened the flange</a:t>
            </a:r>
          </a:p>
        </p:txBody>
      </p:sp>
    </p:spTree>
    <p:extLst>
      <p:ext uri="{BB962C8B-B14F-4D97-AF65-F5344CB8AC3E}">
        <p14:creationId xmlns:p14="http://schemas.microsoft.com/office/powerpoint/2010/main" val="306308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13">
            <a:extLst>
              <a:ext uri="{FF2B5EF4-FFF2-40B4-BE49-F238E27FC236}">
                <a16:creationId xmlns:a16="http://schemas.microsoft.com/office/drawing/2014/main" id="{D3D5FF1D-F93E-4110-B441-74163E6F2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1460162" cy="5076825"/>
          </a:xfrm>
        </p:spPr>
        <p:txBody>
          <a:bodyPr>
            <a:normAutofit/>
          </a:bodyPr>
          <a:lstStyle/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Qualification of assembly steps with dummy coupler and mock-up cavity (particle free assembly)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The assembly went well (flushing of the cavity was performed correctly through a filter)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8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dirty="0">
              <a:solidFill>
                <a:srgbClr val="262626"/>
              </a:solidFill>
              <a:latin typeface="Arial"/>
            </a:endParaRPr>
          </a:p>
          <a:p>
            <a:endParaRPr lang="fr-FR" dirty="0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CB1393A0-B734-4FF3-AE5F-60C96A95C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Coupler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pre</a:t>
            </a:r>
            <a:r>
              <a:rPr lang="fr-FR" dirty="0"/>
              <a:t>-production </a:t>
            </a:r>
            <a:r>
              <a:rPr lang="fr-FR" dirty="0" err="1"/>
              <a:t>cavity</a:t>
            </a:r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6EEAD09F-38C2-49F7-B405-30CC9A30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B9191847-0046-4FDA-8D74-564DC84385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271" y="2248450"/>
            <a:ext cx="4030220" cy="305822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5A11BCB-7B1F-4BBF-A769-58FAA1AE28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52871" y="2630728"/>
            <a:ext cx="3058225" cy="229366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80B154D-00B7-44CB-90CF-7759EF96C50C}"/>
              </a:ext>
            </a:extLst>
          </p:cNvPr>
          <p:cNvSpPr txBox="1"/>
          <p:nvPr/>
        </p:nvSpPr>
        <p:spPr>
          <a:xfrm>
            <a:off x="444932" y="2028805"/>
            <a:ext cx="446008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400" b="1" u="sng" dirty="0">
                <a:solidFill>
                  <a:srgbClr val="262626"/>
                </a:solidFill>
                <a:latin typeface="Arial"/>
              </a:rPr>
              <a:t>Cobot : </a:t>
            </a:r>
          </a:p>
          <a:p>
            <a:pPr marL="742950" lvl="1" indent="-285750" algn="just">
              <a:spcAft>
                <a:spcPts val="1200"/>
              </a:spcAft>
              <a:buClr>
                <a:srgbClr val="E50019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62626"/>
                </a:solidFill>
                <a:latin typeface="Arial"/>
              </a:rPr>
              <a:t>Blow cleaning/particle counting of coupler transport manifold, coupler antenna, cavity flange</a:t>
            </a:r>
          </a:p>
          <a:p>
            <a:pPr marL="742950" lvl="1" indent="-285750" algn="just">
              <a:spcAft>
                <a:spcPts val="1200"/>
              </a:spcAft>
              <a:buClr>
                <a:srgbClr val="E50019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62626"/>
                </a:solidFill>
                <a:latin typeface="Arial"/>
              </a:rPr>
              <a:t>Handling and alignment of coupler on cavity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F517D0-4664-469D-A667-93E9A26A9ABA}"/>
              </a:ext>
            </a:extLst>
          </p:cNvPr>
          <p:cNvSpPr txBox="1"/>
          <p:nvPr/>
        </p:nvSpPr>
        <p:spPr>
          <a:xfrm>
            <a:off x="444931" y="3614373"/>
            <a:ext cx="4460081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400" b="1" u="sng" dirty="0">
                <a:solidFill>
                  <a:srgbClr val="262626"/>
                </a:solidFill>
                <a:latin typeface="Arial"/>
              </a:rPr>
              <a:t>Human : </a:t>
            </a:r>
          </a:p>
          <a:p>
            <a:pPr marL="742950" lvl="1" indent="-285750" algn="just">
              <a:spcAft>
                <a:spcPts val="1200"/>
              </a:spcAft>
              <a:buClr>
                <a:srgbClr val="E50019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62626"/>
                </a:solidFill>
                <a:latin typeface="Arial"/>
              </a:rPr>
              <a:t>Removal of screws on coupler transport manifold</a:t>
            </a:r>
          </a:p>
          <a:p>
            <a:pPr marL="742950" lvl="1" indent="-285750" algn="just">
              <a:spcAft>
                <a:spcPts val="1200"/>
              </a:spcAft>
              <a:buClr>
                <a:srgbClr val="E50019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62626"/>
                </a:solidFill>
                <a:latin typeface="Arial"/>
              </a:rPr>
              <a:t>Screws installation and torque tightening  on cavity</a:t>
            </a:r>
          </a:p>
          <a:p>
            <a:pPr marL="742950" lvl="1" indent="-285750" algn="just">
              <a:spcAft>
                <a:spcPts val="1200"/>
              </a:spcAft>
              <a:buClr>
                <a:srgbClr val="E50019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62626"/>
                </a:solidFill>
                <a:latin typeface="Arial"/>
              </a:rPr>
              <a:t>Critical steps validated (remotely)</a:t>
            </a:r>
          </a:p>
        </p:txBody>
      </p:sp>
      <p:sp>
        <p:nvSpPr>
          <p:cNvPr id="11" name="Espace réservé du pied de page 3">
            <a:extLst>
              <a:ext uri="{FF2B5EF4-FFF2-40B4-BE49-F238E27FC236}">
                <a16:creationId xmlns:a16="http://schemas.microsoft.com/office/drawing/2014/main" id="{0F7E479A-7BBB-4E99-B05D-873918AF8F86}"/>
              </a:ext>
            </a:extLst>
          </p:cNvPr>
          <p:cNvSpPr txBox="1">
            <a:spLocks/>
          </p:cNvSpPr>
          <p:nvPr/>
        </p:nvSpPr>
        <p:spPr>
          <a:xfrm>
            <a:off x="1582270" y="6490646"/>
            <a:ext cx="8457511" cy="370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2369268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B712A6B-53F2-46EA-99B1-630530B31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9447" y="3266764"/>
            <a:ext cx="4288268" cy="985178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Reached the Fermilab administrative limit of 19,4 MV/m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field emission observed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4CDC861-D63E-4187-B9FE-F50822CE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28B5FA5-92F7-44A4-A3A0-DB561BB96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Coupler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pre</a:t>
            </a:r>
            <a:r>
              <a:rPr lang="fr-FR" dirty="0"/>
              <a:t>-production </a:t>
            </a:r>
            <a:r>
              <a:rPr lang="fr-FR" dirty="0" err="1"/>
              <a:t>cavity</a:t>
            </a:r>
            <a:endParaRPr lang="fr-FR" dirty="0"/>
          </a:p>
        </p:txBody>
      </p:sp>
      <p:pic>
        <p:nvPicPr>
          <p:cNvPr id="10" name="Picture 23">
            <a:extLst>
              <a:ext uri="{FF2B5EF4-FFF2-40B4-BE49-F238E27FC236}">
                <a16:creationId xmlns:a16="http://schemas.microsoft.com/office/drawing/2014/main" id="{859769F2-679D-4EEB-BF89-31898D8FB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85" y="2241328"/>
            <a:ext cx="7585873" cy="3976064"/>
          </a:xfrm>
          <a:prstGeom prst="rect">
            <a:avLst/>
          </a:prstGeom>
        </p:spPr>
      </p:pic>
      <p:sp>
        <p:nvSpPr>
          <p:cNvPr id="11" name="Espace réservé du contenu 13">
            <a:extLst>
              <a:ext uri="{FF2B5EF4-FFF2-40B4-BE49-F238E27FC236}">
                <a16:creationId xmlns:a16="http://schemas.microsoft.com/office/drawing/2014/main" id="{81FB3627-D8F4-4F71-AA2C-864276F8C2DA}"/>
              </a:ext>
            </a:extLst>
          </p:cNvPr>
          <p:cNvSpPr txBox="1">
            <a:spLocks/>
          </p:cNvSpPr>
          <p:nvPr/>
        </p:nvSpPr>
        <p:spPr>
          <a:xfrm>
            <a:off x="731838" y="1290619"/>
            <a:ext cx="10728325" cy="48059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dirty="0">
                <a:solidFill>
                  <a:srgbClr val="262626"/>
                </a:solidFill>
                <a:latin typeface="Arial"/>
              </a:rPr>
              <a:t>Validation of coupler assembly with cold RF test in horizontal cryostat 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Cavity test performed at Fermilab </a:t>
            </a:r>
            <a:r>
              <a:rPr lang="en-US" noProof="0" dirty="0"/>
              <a:t>after intercontinental transportation</a:t>
            </a:r>
            <a:endParaRPr lang="fr-FR" dirty="0"/>
          </a:p>
        </p:txBody>
      </p:sp>
      <p:sp>
        <p:nvSpPr>
          <p:cNvPr id="12" name="Espace réservé du pied de page 3">
            <a:extLst>
              <a:ext uri="{FF2B5EF4-FFF2-40B4-BE49-F238E27FC236}">
                <a16:creationId xmlns:a16="http://schemas.microsoft.com/office/drawing/2014/main" id="{C6BB9711-2BE2-4AA7-8152-C74DA489C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04235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3291714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13">
            <a:extLst>
              <a:ext uri="{FF2B5EF4-FFF2-40B4-BE49-F238E27FC236}">
                <a16:creationId xmlns:a16="http://schemas.microsoft.com/office/drawing/2014/main" id="{2B8E0D3E-BAA7-48C6-B75B-1552DFE98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056830"/>
            <a:ext cx="1096123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2626"/>
                </a:solidFill>
              </a:rPr>
              <a:t>Cleaning of cavity flanges are already validated</a:t>
            </a:r>
            <a:r>
              <a:rPr lang="fr-FR" dirty="0"/>
              <a:t> 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Assembly steps performed with bellows and mock-up cavity</a:t>
            </a: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4A092A6D-1E93-4D08-A18A-185EC512B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Bellows</a:t>
            </a:r>
            <a:r>
              <a:rPr lang="fr-FR" dirty="0"/>
              <a:t>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cavity</a:t>
            </a:r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9B13998F-A434-4F03-9A0B-8ED52F96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821CADB-1B9F-4527-8F85-6DA65E55F5CE}"/>
              </a:ext>
            </a:extLst>
          </p:cNvPr>
          <p:cNvGrpSpPr/>
          <p:nvPr/>
        </p:nvGrpSpPr>
        <p:grpSpPr>
          <a:xfrm>
            <a:off x="1335859" y="4995387"/>
            <a:ext cx="3772406" cy="1528124"/>
            <a:chOff x="1331097" y="4308956"/>
            <a:chExt cx="3772406" cy="1528124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6EB3F3D-3929-4B2B-9F6A-A20D7FDCD18B}"/>
                </a:ext>
              </a:extLst>
            </p:cNvPr>
            <p:cNvSpPr txBox="1"/>
            <p:nvPr/>
          </p:nvSpPr>
          <p:spPr>
            <a:xfrm>
              <a:off x="1834798" y="4308956"/>
              <a:ext cx="3268705" cy="1528124"/>
            </a:xfrm>
            <a:prstGeom prst="rect">
              <a:avLst/>
            </a:prstGeom>
          </p:spPr>
          <p:txBody>
            <a:bodyPr vert="horz" wrap="square" lIns="0" tIns="45720" rIns="0" bIns="45720" rtlCol="0" anchor="ctr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/>
                <a:t>Installation of bellows on the cleaning area on cobot frame</a:t>
              </a:r>
            </a:p>
            <a:p>
              <a:endParaRPr lang="en-US" sz="1400" dirty="0"/>
            </a:p>
            <a:p>
              <a:pPr>
                <a:spcAft>
                  <a:spcPts val="600"/>
                </a:spcAft>
              </a:pPr>
              <a:r>
                <a:rPr lang="en-US" sz="1400" dirty="0"/>
                <a:t>Blow cleaning of the bellows</a:t>
              </a:r>
            </a:p>
            <a:p>
              <a:pPr>
                <a:spcAft>
                  <a:spcPts val="600"/>
                </a:spcAft>
              </a:pPr>
              <a:endParaRPr lang="en-US" sz="1400" dirty="0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A71698A0-8264-4679-9E6D-AC89AF887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097" y="4973016"/>
              <a:ext cx="413947" cy="413947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8CE50EBE-BC34-4C1D-9B58-228D8F290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421" y="4529307"/>
              <a:ext cx="249147" cy="299374"/>
            </a:xfrm>
            <a:prstGeom prst="rect">
              <a:avLst/>
            </a:prstGeom>
          </p:spPr>
        </p:pic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78E92B3-9141-4B51-B44F-04510D1E2FB4}"/>
              </a:ext>
            </a:extLst>
          </p:cNvPr>
          <p:cNvGrpSpPr/>
          <p:nvPr/>
        </p:nvGrpSpPr>
        <p:grpSpPr>
          <a:xfrm>
            <a:off x="6962365" y="5365425"/>
            <a:ext cx="3687311" cy="482348"/>
            <a:chOff x="1317065" y="4397280"/>
            <a:chExt cx="3687311" cy="482348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D73ED948-EB17-4706-9DCF-15C375C1F313}"/>
                </a:ext>
              </a:extLst>
            </p:cNvPr>
            <p:cNvSpPr txBox="1"/>
            <p:nvPr/>
          </p:nvSpPr>
          <p:spPr>
            <a:xfrm>
              <a:off x="1735671" y="4397280"/>
              <a:ext cx="3268705" cy="482348"/>
            </a:xfrm>
            <a:prstGeom prst="rect">
              <a:avLst/>
            </a:prstGeom>
          </p:spPr>
          <p:txBody>
            <a:bodyPr vert="horz" wrap="square" lIns="0" tIns="45720" rIns="0" bIns="45720" rtlCol="0" anchor="ctr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/>
                <a:t>Cleaning validation by particle counting</a:t>
              </a:r>
              <a:endParaRPr lang="fr-FR" sz="1400" dirty="0"/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B321DCCB-9F34-499D-8A02-5F451D712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7065" y="4397280"/>
              <a:ext cx="413947" cy="413947"/>
            </a:xfrm>
            <a:prstGeom prst="rect">
              <a:avLst/>
            </a:prstGeom>
          </p:spPr>
        </p:pic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B92D1C2E-FEB3-4E87-9682-E4EC2C4039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1" y="2066390"/>
            <a:ext cx="3899310" cy="292448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269F024-1100-4D63-9CFB-F4A98D77C5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992" y="2135622"/>
            <a:ext cx="3677146" cy="2757860"/>
          </a:xfrm>
          <a:prstGeom prst="rect">
            <a:avLst/>
          </a:prstGeom>
        </p:spPr>
      </p:pic>
      <p:sp>
        <p:nvSpPr>
          <p:cNvPr id="21" name="Espace réservé du pied de page 3">
            <a:extLst>
              <a:ext uri="{FF2B5EF4-FFF2-40B4-BE49-F238E27FC236}">
                <a16:creationId xmlns:a16="http://schemas.microsoft.com/office/drawing/2014/main" id="{39CA6949-727E-47A5-95F8-3514B061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32516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3641539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13">
            <a:extLst>
              <a:ext uri="{FF2B5EF4-FFF2-40B4-BE49-F238E27FC236}">
                <a16:creationId xmlns:a16="http://schemas.microsoft.com/office/drawing/2014/main" id="{2B8E0D3E-BAA7-48C6-B75B-1552DFE98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056830"/>
            <a:ext cx="1096123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2626"/>
                </a:solidFill>
              </a:rPr>
              <a:t>Cleaning of cavity flanges are already validated</a:t>
            </a:r>
            <a:r>
              <a:rPr lang="fr-FR" dirty="0"/>
              <a:t> 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Assembly steps performed with bellows and mock-up cavity</a:t>
            </a: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4A092A6D-1E93-4D08-A18A-185EC512B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Bellows</a:t>
            </a:r>
            <a:r>
              <a:rPr lang="fr-FR" dirty="0"/>
              <a:t>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cavity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CFAD474-FA22-4578-8410-01EB5A139A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51" y="2240189"/>
            <a:ext cx="3795350" cy="2880000"/>
          </a:xfrm>
          <a:prstGeom prst="rect">
            <a:avLst/>
          </a:prstGeom>
        </p:spPr>
      </p:pic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9B13998F-A434-4F03-9A0B-8ED52F96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821CADB-1B9F-4527-8F85-6DA65E55F5CE}"/>
              </a:ext>
            </a:extLst>
          </p:cNvPr>
          <p:cNvGrpSpPr/>
          <p:nvPr/>
        </p:nvGrpSpPr>
        <p:grpSpPr>
          <a:xfrm>
            <a:off x="1321827" y="4988702"/>
            <a:ext cx="3682652" cy="1493237"/>
            <a:chOff x="1317065" y="4302271"/>
            <a:chExt cx="3682652" cy="1493237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6EB3F3D-3929-4B2B-9F6A-A20D7FDCD18B}"/>
                </a:ext>
              </a:extLst>
            </p:cNvPr>
            <p:cNvSpPr txBox="1"/>
            <p:nvPr/>
          </p:nvSpPr>
          <p:spPr>
            <a:xfrm>
              <a:off x="1731012" y="4302271"/>
              <a:ext cx="3268705" cy="1493237"/>
            </a:xfrm>
            <a:prstGeom prst="rect">
              <a:avLst/>
            </a:prstGeom>
          </p:spPr>
          <p:txBody>
            <a:bodyPr vert="horz" wrap="square" lIns="0" tIns="45720" rIns="0" bIns="45720" rtlCol="0" anchor="ctr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/>
                <a:t>Gripping the beamline flange from cavity</a:t>
              </a:r>
            </a:p>
            <a:p>
              <a:pPr>
                <a:spcAft>
                  <a:spcPts val="600"/>
                </a:spcAft>
              </a:pPr>
              <a:endParaRPr lang="en-US" sz="1400" dirty="0"/>
            </a:p>
            <a:p>
              <a:pPr>
                <a:spcAft>
                  <a:spcPts val="600"/>
                </a:spcAft>
              </a:pPr>
              <a:r>
                <a:rPr lang="en-US" sz="1400" dirty="0"/>
                <a:t>Removal of the last few screws of the beamline flange of cavity  </a:t>
              </a:r>
            </a:p>
            <a:p>
              <a:pPr>
                <a:spcAft>
                  <a:spcPts val="600"/>
                </a:spcAft>
              </a:pPr>
              <a:endParaRPr lang="en-US" sz="1400" dirty="0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A71698A0-8264-4679-9E6D-AC89AF887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7065" y="4397280"/>
              <a:ext cx="413947" cy="413947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8CE50EBE-BC34-4C1D-9B58-228D8F290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253" y="5000262"/>
              <a:ext cx="249147" cy="299374"/>
            </a:xfrm>
            <a:prstGeom prst="rect">
              <a:avLst/>
            </a:prstGeom>
          </p:spPr>
        </p:pic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839C198C-32C7-466D-BDE3-4172163160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63" y="2056574"/>
            <a:ext cx="3840000" cy="2880000"/>
          </a:xfrm>
          <a:prstGeom prst="rect">
            <a:avLst/>
          </a:prstGeom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378E92B3-9141-4B51-B44F-04510D1E2FB4}"/>
              </a:ext>
            </a:extLst>
          </p:cNvPr>
          <p:cNvGrpSpPr/>
          <p:nvPr/>
        </p:nvGrpSpPr>
        <p:grpSpPr>
          <a:xfrm>
            <a:off x="6962365" y="5365425"/>
            <a:ext cx="3687311" cy="482348"/>
            <a:chOff x="1317065" y="4397280"/>
            <a:chExt cx="3687311" cy="482348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D73ED948-EB17-4706-9DCF-15C375C1F313}"/>
                </a:ext>
              </a:extLst>
            </p:cNvPr>
            <p:cNvSpPr txBox="1"/>
            <p:nvPr/>
          </p:nvSpPr>
          <p:spPr>
            <a:xfrm>
              <a:off x="1735671" y="4397280"/>
              <a:ext cx="3268705" cy="482348"/>
            </a:xfrm>
            <a:prstGeom prst="rect">
              <a:avLst/>
            </a:prstGeom>
          </p:spPr>
          <p:txBody>
            <a:bodyPr vert="horz" wrap="square" lIns="0" tIns="45720" rIns="0" bIns="45720" rtlCol="0" anchor="ctr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/>
                <a:t>Removal of blank beamline flange from cavity </a:t>
              </a:r>
              <a:endParaRPr lang="fr-FR" sz="1400" dirty="0"/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B321DCCB-9F34-499D-8A02-5F451D712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7065" y="4397280"/>
              <a:ext cx="413947" cy="413947"/>
            </a:xfrm>
            <a:prstGeom prst="rect">
              <a:avLst/>
            </a:prstGeom>
          </p:spPr>
        </p:pic>
      </p:grpSp>
      <p:sp>
        <p:nvSpPr>
          <p:cNvPr id="16" name="Espace réservé du pied de page 3">
            <a:extLst>
              <a:ext uri="{FF2B5EF4-FFF2-40B4-BE49-F238E27FC236}">
                <a16:creationId xmlns:a16="http://schemas.microsoft.com/office/drawing/2014/main" id="{69C85A2F-1C23-4230-9117-3B2FEDECB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32516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3502501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13">
            <a:extLst>
              <a:ext uri="{FF2B5EF4-FFF2-40B4-BE49-F238E27FC236}">
                <a16:creationId xmlns:a16="http://schemas.microsoft.com/office/drawing/2014/main" id="{2B8E0D3E-BAA7-48C6-B75B-1552DFE98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056830"/>
            <a:ext cx="1096123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2626"/>
                </a:solidFill>
              </a:rPr>
              <a:t>Cleaning of cavity flanges are already validated</a:t>
            </a:r>
            <a:r>
              <a:rPr lang="fr-FR" dirty="0"/>
              <a:t> 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Assembly steps performed with bellows and mock-up cavity</a:t>
            </a: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4A092A6D-1E93-4D08-A18A-185EC512B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Bellows</a:t>
            </a:r>
            <a:r>
              <a:rPr lang="fr-FR" dirty="0"/>
              <a:t>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cavity</a:t>
            </a:r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9B13998F-A434-4F03-9A0B-8ED52F96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D83BDCB-F656-41FA-8C17-D0513D091F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93999" y="2343999"/>
            <a:ext cx="3205271" cy="2376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BBC6D64-032F-4064-8B81-86605EBDFD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7" t="7507" r="12076" b="12076"/>
          <a:stretch/>
        </p:blipFill>
        <p:spPr>
          <a:xfrm>
            <a:off x="1904107" y="2215513"/>
            <a:ext cx="3334119" cy="250058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73AF8A0-521E-47AB-BBB7-84D90BAC603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8" t="15445" b="31684"/>
          <a:stretch/>
        </p:blipFill>
        <p:spPr>
          <a:xfrm rot="5400000">
            <a:off x="7295778" y="2486406"/>
            <a:ext cx="3428998" cy="2091186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4E388C4B-0FFF-4F99-A43C-741C7A3FBF32}"/>
              </a:ext>
            </a:extLst>
          </p:cNvPr>
          <p:cNvGrpSpPr/>
          <p:nvPr/>
        </p:nvGrpSpPr>
        <p:grpSpPr>
          <a:xfrm>
            <a:off x="3283853" y="4836577"/>
            <a:ext cx="6097706" cy="1929185"/>
            <a:chOff x="731836" y="3932496"/>
            <a:chExt cx="6097706" cy="1929185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7D916966-15A1-4AFD-8F94-E91AD9DD48B9}"/>
                </a:ext>
              </a:extLst>
            </p:cNvPr>
            <p:cNvSpPr txBox="1"/>
            <p:nvPr/>
          </p:nvSpPr>
          <p:spPr>
            <a:xfrm>
              <a:off x="1211828" y="3932496"/>
              <a:ext cx="5617714" cy="1929185"/>
            </a:xfrm>
            <a:prstGeom prst="rect">
              <a:avLst/>
            </a:prstGeom>
          </p:spPr>
          <p:txBody>
            <a:bodyPr vert="horz" wrap="square" lIns="0" tIns="45720" rIns="0" bIns="45720" rtlCol="0" anchor="ctr">
              <a:norm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/>
                <a:t>Handling of the bellows, alignment and positioning on cavity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400" dirty="0"/>
                <a:t>Operator validates the assembly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400" dirty="0"/>
                <a:t>Operator installs and torque tightens screws holding bellows to cavity </a:t>
              </a:r>
              <a:endParaRPr lang="fr-FR" sz="1400" dirty="0"/>
            </a:p>
          </p:txBody>
        </p:sp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29730C32-5E51-4300-BE5A-7F8D4D9B2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836" y="4280320"/>
              <a:ext cx="413947" cy="413947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EA825E80-7CB6-4CA9-9E5E-D674438660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462" y="4771683"/>
              <a:ext cx="249147" cy="299374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C1A7579B-F3E7-4285-AC05-0066AC7FD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398" y="5156416"/>
              <a:ext cx="249147" cy="299374"/>
            </a:xfrm>
            <a:prstGeom prst="rect">
              <a:avLst/>
            </a:prstGeom>
          </p:spPr>
        </p:pic>
      </p:grpSp>
      <p:sp>
        <p:nvSpPr>
          <p:cNvPr id="27" name="Espace réservé du pied de page 3">
            <a:extLst>
              <a:ext uri="{FF2B5EF4-FFF2-40B4-BE49-F238E27FC236}">
                <a16:creationId xmlns:a16="http://schemas.microsoft.com/office/drawing/2014/main" id="{5248AC32-D8F1-47CE-B72B-548EC8646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60796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3678461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13">
            <a:extLst>
              <a:ext uri="{FF2B5EF4-FFF2-40B4-BE49-F238E27FC236}">
                <a16:creationId xmlns:a16="http://schemas.microsoft.com/office/drawing/2014/main" id="{2B8E0D3E-BAA7-48C6-B75B-1552DFE98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1056830"/>
            <a:ext cx="1096123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2626"/>
                </a:solidFill>
              </a:rPr>
              <a:t>Cleaning of cavity flanges are already validated</a:t>
            </a:r>
            <a:r>
              <a:rPr lang="fr-FR" dirty="0"/>
              <a:t> 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Assembly steps performed with bellows and mock-up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2626"/>
                </a:solidFill>
                <a:latin typeface="Arial"/>
              </a:rPr>
              <a:t>Work in progress on the cavity downstream beamline flange handling</a:t>
            </a:r>
            <a:endParaRPr lang="en-US" sz="1800" dirty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4A092A6D-1E93-4D08-A18A-185EC512B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Bellows</a:t>
            </a:r>
            <a:r>
              <a:rPr lang="fr-FR" dirty="0"/>
              <a:t>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cavity</a:t>
            </a:r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9B13998F-A434-4F03-9A0B-8ED52F96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4F39CCE-86DF-4D68-9DA3-CBB21FEB9C32}"/>
              </a:ext>
            </a:extLst>
          </p:cNvPr>
          <p:cNvPicPr/>
          <p:nvPr/>
        </p:nvPicPr>
        <p:blipFill rotWithShape="1">
          <a:blip r:embed="rId3"/>
          <a:srcRect r="9877" b="27050"/>
          <a:stretch/>
        </p:blipFill>
        <p:spPr>
          <a:xfrm>
            <a:off x="2346698" y="2844394"/>
            <a:ext cx="2885204" cy="2251345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B4D910BE-A1D5-48B0-B2E5-AB4EB45EC7A5}"/>
              </a:ext>
            </a:extLst>
          </p:cNvPr>
          <p:cNvGrpSpPr/>
          <p:nvPr/>
        </p:nvGrpSpPr>
        <p:grpSpPr>
          <a:xfrm>
            <a:off x="6636436" y="2698675"/>
            <a:ext cx="3837436" cy="2790780"/>
            <a:chOff x="7782406" y="4018700"/>
            <a:chExt cx="3837436" cy="2790780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D3B25CA4-6726-4072-B49A-E78C79EFC30E}"/>
                </a:ext>
              </a:extLst>
            </p:cNvPr>
            <p:cNvSpPr txBox="1"/>
            <p:nvPr/>
          </p:nvSpPr>
          <p:spPr>
            <a:xfrm>
              <a:off x="8250873" y="4018700"/>
              <a:ext cx="3368969" cy="2790780"/>
            </a:xfrm>
            <a:prstGeom prst="rect">
              <a:avLst/>
            </a:prstGeom>
          </p:spPr>
          <p:txBody>
            <a:bodyPr vert="horz" wrap="square" lIns="0" tIns="45720" rIns="0" bIns="45720" rtlCol="0" anchor="ctr">
              <a:normAutofit/>
            </a:bodyPr>
            <a:lstStyle/>
            <a:p>
              <a:pPr>
                <a:spcAft>
                  <a:spcPts val="600"/>
                </a:spcAft>
              </a:pPr>
              <a:r>
                <a:rPr lang="en-US" sz="1400" dirty="0"/>
                <a:t>Gripping the downstream beamline flange from cavity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/>
                <a:t>Removal of means for holding (few screws) the downstream beamline flange of cavity</a:t>
              </a:r>
            </a:p>
            <a:p>
              <a:pPr>
                <a:spcAft>
                  <a:spcPts val="600"/>
                </a:spcAft>
              </a:pPr>
              <a:r>
                <a:rPr lang="en-US" sz="1400" dirty="0"/>
                <a:t> Removal of downstream beamline flange from cavity</a:t>
              </a:r>
              <a:endParaRPr lang="fr-FR" sz="1400" dirty="0"/>
            </a:p>
            <a:p>
              <a:pPr>
                <a:spcAft>
                  <a:spcPts val="600"/>
                </a:spcAft>
              </a:pPr>
              <a:r>
                <a:rPr lang="en-US" sz="1400" dirty="0"/>
                <a:t>Position cavity on the assembled bellows and install the screws</a:t>
              </a:r>
            </a:p>
          </p:txBody>
        </p:sp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8A7C984F-6DA4-475D-BEE8-7B79D770ED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2406" y="4317904"/>
              <a:ext cx="413947" cy="413947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754F84A8-A071-4669-8B75-2297D9195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09666" y="5522475"/>
              <a:ext cx="413947" cy="413947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692D6300-BA2B-4AF5-B826-E5D1588C7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0891" y="4990718"/>
              <a:ext cx="249147" cy="299374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C964EACE-C973-4820-99D5-FF7AC0F0C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0891" y="6080716"/>
              <a:ext cx="249147" cy="299374"/>
            </a:xfrm>
            <a:prstGeom prst="rect">
              <a:avLst/>
            </a:prstGeom>
          </p:spPr>
        </p:pic>
      </p:grpSp>
      <p:sp>
        <p:nvSpPr>
          <p:cNvPr id="31" name="Espace réservé du pied de page 3">
            <a:extLst>
              <a:ext uri="{FF2B5EF4-FFF2-40B4-BE49-F238E27FC236}">
                <a16:creationId xmlns:a16="http://schemas.microsoft.com/office/drawing/2014/main" id="{C4E33B76-D75A-4C8E-8840-AD0B0ECCF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32516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3451556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23B0363-54FE-444D-815E-611C61F35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938" y="749949"/>
            <a:ext cx="11803062" cy="4532313"/>
          </a:xfrm>
        </p:spPr>
        <p:txBody>
          <a:bodyPr>
            <a:no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CEA cobot development methodology is defined and experimented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Collaboration between robot precision and repeatability and human validation and dexterity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CEA team is now experienced with cleaning sequence proved on ESS project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Dedicated tooling is designed to be adapted to the different components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Our first coupler to PIP-II LB650 cavity assembly  had an RF cold test with NO field emission up to Fermilab administrative limit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CEA plans to extend cobot applications to full cavity string assembly and to the production of LB650 cryomodules for PIP-II, aiming to enhance both quality and operational flexibility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6B28B6-3BF5-485A-8F60-A705B6FA9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3BED6A86-61D9-4E36-A105-B1C25E99F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C8CB351D-5658-45B8-A733-661F2F2B9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23089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3173430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575C202-B55C-5EF7-BBE5-1C7B094A27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368" y="4163417"/>
            <a:ext cx="2592288" cy="1332921"/>
          </a:xfrm>
        </p:spPr>
        <p:txBody>
          <a:bodyPr>
            <a:noAutofit/>
          </a:bodyPr>
          <a:lstStyle/>
          <a:p>
            <a:r>
              <a:rPr lang="fr-FR" dirty="0"/>
              <a:t>Ambre GONZALEZ--MOREAU</a:t>
            </a:r>
          </a:p>
          <a:p>
            <a:pPr lvl="1"/>
            <a:r>
              <a:rPr lang="fr-FR" dirty="0" err="1"/>
              <a:t>work-study</a:t>
            </a:r>
            <a:r>
              <a:rPr lang="fr-FR" dirty="0"/>
              <a:t> </a:t>
            </a:r>
            <a:r>
              <a:rPr lang="fr-FR" dirty="0" err="1"/>
              <a:t>engineer</a:t>
            </a:r>
            <a:endParaRPr lang="fr-FR" dirty="0"/>
          </a:p>
          <a:p>
            <a:pPr lvl="1"/>
            <a:r>
              <a:rPr lang="fr-FR" i="0" dirty="0"/>
              <a:t>-</a:t>
            </a:r>
            <a:r>
              <a:rPr lang="fr-FR" i="0" dirty="0" err="1"/>
              <a:t>Flange</a:t>
            </a:r>
            <a:r>
              <a:rPr lang="fr-FR" i="0" dirty="0"/>
              <a:t> design compatible w/robot handling (ESS)</a:t>
            </a:r>
          </a:p>
          <a:p>
            <a:pPr lvl="1"/>
            <a:r>
              <a:rPr lang="fr-FR" i="0" dirty="0"/>
              <a:t>-1.3GHz coupler </a:t>
            </a:r>
            <a:r>
              <a:rPr lang="fr-FR" i="0" dirty="0" err="1"/>
              <a:t>assembly</a:t>
            </a:r>
            <a:endParaRPr lang="fr-FR" i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F497B3-4D82-7443-9665-7D2B00F71D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27250" y="4163417"/>
            <a:ext cx="2697339" cy="3271709"/>
          </a:xfrm>
        </p:spPr>
        <p:txBody>
          <a:bodyPr>
            <a:noAutofit/>
          </a:bodyPr>
          <a:lstStyle/>
          <a:p>
            <a:r>
              <a:rPr lang="fr-FR" dirty="0"/>
              <a:t>Christophe SERVOUIN</a:t>
            </a:r>
          </a:p>
          <a:p>
            <a:r>
              <a:rPr lang="fr-FR" sz="1600" b="0" i="1" dirty="0">
                <a:solidFill>
                  <a:schemeClr val="tx1"/>
                </a:solidFill>
              </a:rPr>
              <a:t>Senior </a:t>
            </a:r>
            <a:r>
              <a:rPr lang="fr-FR" sz="1600" b="0" i="1" dirty="0" err="1">
                <a:solidFill>
                  <a:schemeClr val="tx1"/>
                </a:solidFill>
              </a:rPr>
              <a:t>technician</a:t>
            </a:r>
            <a:endParaRPr lang="fr-FR" sz="1600" b="0" i="1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600" b="0" dirty="0">
                <a:solidFill>
                  <a:schemeClr val="tx1"/>
                </a:solidFill>
              </a:rPr>
              <a:t>CRX25 </a:t>
            </a:r>
            <a:r>
              <a:rPr lang="fr-FR" sz="1600" b="0" dirty="0" err="1">
                <a:solidFill>
                  <a:schemeClr val="tx1"/>
                </a:solidFill>
              </a:rPr>
              <a:t>integration</a:t>
            </a:r>
            <a:endParaRPr lang="fr-FR" sz="1600" b="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600" b="0" dirty="0" err="1">
                <a:solidFill>
                  <a:schemeClr val="tx1"/>
                </a:solidFill>
              </a:rPr>
              <a:t>Roboguide</a:t>
            </a:r>
            <a:r>
              <a:rPr lang="fr-FR" sz="1600" b="0" dirty="0">
                <a:solidFill>
                  <a:schemeClr val="tx1"/>
                </a:solidFill>
              </a:rPr>
              <a:t> (</a:t>
            </a:r>
            <a:r>
              <a:rPr lang="fr-FR" sz="1600" b="0" dirty="0" err="1">
                <a:solidFill>
                  <a:schemeClr val="tx1"/>
                </a:solidFill>
              </a:rPr>
              <a:t>visualization</a:t>
            </a:r>
            <a:r>
              <a:rPr lang="fr-FR" sz="1600" b="0" dirty="0">
                <a:solidFill>
                  <a:schemeClr val="tx1"/>
                </a:solidFill>
              </a:rPr>
              <a:t>/simulation) </a:t>
            </a:r>
          </a:p>
          <a:p>
            <a:pPr marL="285750" indent="-285750">
              <a:buFontTx/>
              <a:buChar char="-"/>
            </a:pPr>
            <a:r>
              <a:rPr lang="fr-FR" sz="1600" b="0" dirty="0">
                <a:solidFill>
                  <a:schemeClr val="tx1"/>
                </a:solidFill>
              </a:rPr>
              <a:t>Cobot programs</a:t>
            </a:r>
          </a:p>
          <a:p>
            <a:pPr marL="285750" indent="-285750">
              <a:buFontTx/>
              <a:buChar char="-"/>
            </a:pPr>
            <a:endParaRPr lang="fr-FR" sz="1600" b="0" i="1" dirty="0">
              <a:solidFill>
                <a:schemeClr val="tx1"/>
              </a:solidFill>
            </a:endParaRP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9A0129A-C6E8-A31A-8D6F-719800C1E5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67017" y="4163417"/>
            <a:ext cx="2592288" cy="909613"/>
          </a:xfrm>
        </p:spPr>
        <p:txBody>
          <a:bodyPr>
            <a:noAutofit/>
          </a:bodyPr>
          <a:lstStyle/>
          <a:p>
            <a:r>
              <a:rPr lang="fr-FR" dirty="0"/>
              <a:t>Stephane BERRY</a:t>
            </a:r>
          </a:p>
          <a:p>
            <a:r>
              <a:rPr lang="en-US" sz="1600" b="0" i="1" dirty="0">
                <a:solidFill>
                  <a:schemeClr val="tx1"/>
                </a:solidFill>
              </a:rPr>
              <a:t>PhD</a:t>
            </a:r>
          </a:p>
          <a:p>
            <a:r>
              <a:rPr lang="fr-FR" sz="1600" b="0" dirty="0">
                <a:solidFill>
                  <a:schemeClr val="tx1"/>
                </a:solidFill>
              </a:rPr>
              <a:t>- </a:t>
            </a:r>
            <a:r>
              <a:rPr lang="fr-FR" sz="1600" b="0" dirty="0" err="1">
                <a:solidFill>
                  <a:schemeClr val="tx1"/>
                </a:solidFill>
              </a:rPr>
              <a:t>Development</a:t>
            </a:r>
            <a:r>
              <a:rPr lang="fr-FR" sz="1600" b="0" dirty="0">
                <a:solidFill>
                  <a:schemeClr val="tx1"/>
                </a:solidFill>
              </a:rPr>
              <a:t> of </a:t>
            </a:r>
            <a:r>
              <a:rPr lang="fr-FR" sz="1600" b="0" dirty="0" err="1">
                <a:solidFill>
                  <a:schemeClr val="tx1"/>
                </a:solidFill>
              </a:rPr>
              <a:t>robotic</a:t>
            </a:r>
            <a:r>
              <a:rPr lang="fr-FR" sz="1600" b="0" dirty="0">
                <a:solidFill>
                  <a:schemeClr val="tx1"/>
                </a:solidFill>
              </a:rPr>
              <a:t> </a:t>
            </a:r>
            <a:r>
              <a:rPr lang="fr-FR" sz="1600" b="0" dirty="0" err="1">
                <a:solidFill>
                  <a:schemeClr val="tx1"/>
                </a:solidFill>
              </a:rPr>
              <a:t>assisted</a:t>
            </a:r>
            <a:r>
              <a:rPr lang="fr-FR" sz="1600" b="0" dirty="0">
                <a:solidFill>
                  <a:schemeClr val="tx1"/>
                </a:solidFill>
              </a:rPr>
              <a:t> </a:t>
            </a:r>
            <a:r>
              <a:rPr lang="fr-FR" sz="1600" b="0" dirty="0" err="1">
                <a:solidFill>
                  <a:schemeClr val="tx1"/>
                </a:solidFill>
              </a:rPr>
              <a:t>assembly</a:t>
            </a:r>
            <a:endParaRPr lang="fr-FR" dirty="0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7B89DD44-DF43-3534-0FBB-8A7D830DD7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47133" y="4163417"/>
            <a:ext cx="2839389" cy="909613"/>
          </a:xfrm>
        </p:spPr>
        <p:txBody>
          <a:bodyPr>
            <a:noAutofit/>
          </a:bodyPr>
          <a:lstStyle/>
          <a:p>
            <a:r>
              <a:rPr lang="fr-FR" dirty="0"/>
              <a:t>Julien DRANT</a:t>
            </a:r>
          </a:p>
          <a:p>
            <a:r>
              <a:rPr lang="en-US" sz="1600" b="0" i="1" dirty="0">
                <a:solidFill>
                  <a:schemeClr val="tx1"/>
                </a:solidFill>
              </a:rPr>
              <a:t>Mechanical Engineer</a:t>
            </a:r>
          </a:p>
          <a:p>
            <a:r>
              <a:rPr lang="fr-FR" sz="1800" b="0" dirty="0">
                <a:solidFill>
                  <a:schemeClr val="tx1"/>
                </a:solidFill>
              </a:rPr>
              <a:t>- </a:t>
            </a:r>
            <a:r>
              <a:rPr lang="en-US" sz="1600" b="0" dirty="0">
                <a:solidFill>
                  <a:schemeClr val="tx1"/>
                </a:solidFill>
              </a:rPr>
              <a:t>End of arm tooling designer</a:t>
            </a:r>
          </a:p>
        </p:txBody>
      </p:sp>
      <p:pic>
        <p:nvPicPr>
          <p:cNvPr id="15" name="Espace réservé pour une image  14">
            <a:extLst>
              <a:ext uri="{FF2B5EF4-FFF2-40B4-BE49-F238E27FC236}">
                <a16:creationId xmlns:a16="http://schemas.microsoft.com/office/drawing/2014/main" id="{CA284A25-B58F-71E0-F641-4A7098F179E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3" b="13143"/>
          <a:stretch/>
        </p:blipFill>
        <p:spPr>
          <a:xfrm>
            <a:off x="407368" y="1400076"/>
            <a:ext cx="2575952" cy="2576175"/>
          </a:xfrm>
        </p:spPr>
      </p:pic>
      <p:pic>
        <p:nvPicPr>
          <p:cNvPr id="14" name="Espace réservé pour une image  13">
            <a:extLst>
              <a:ext uri="{FF2B5EF4-FFF2-40B4-BE49-F238E27FC236}">
                <a16:creationId xmlns:a16="http://schemas.microsoft.com/office/drawing/2014/main" id="{C841811F-6FE3-4EFB-8070-E6D2F5B3F11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7" b="12497"/>
          <a:stretch/>
        </p:blipFill>
        <p:spPr>
          <a:xfrm>
            <a:off x="9167017" y="1400076"/>
            <a:ext cx="2575952" cy="2576175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6A8068A-CD20-8B7B-BF10-ADD332FA2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Robotic</a:t>
            </a:r>
            <a:r>
              <a:rPr lang="fr-FR" dirty="0"/>
              <a:t> Team at CEA / </a:t>
            </a:r>
            <a:r>
              <a:rPr lang="fr-FR" dirty="0" err="1"/>
              <a:t>Irfu</a:t>
            </a:r>
            <a:endParaRPr lang="fr-FR" dirty="0"/>
          </a:p>
        </p:txBody>
      </p:sp>
      <p:pic>
        <p:nvPicPr>
          <p:cNvPr id="12" name="Espace réservé pour une image  11">
            <a:extLst>
              <a:ext uri="{FF2B5EF4-FFF2-40B4-BE49-F238E27FC236}">
                <a16:creationId xmlns:a16="http://schemas.microsoft.com/office/drawing/2014/main" id="{9B44D7D5-98B7-4D0F-BBC1-E89777E9DA2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3327251" y="1400076"/>
            <a:ext cx="2575952" cy="2576175"/>
          </a:xfrm>
        </p:spPr>
      </p:pic>
      <p:pic>
        <p:nvPicPr>
          <p:cNvPr id="10" name="Espace réservé pour une image  9">
            <a:extLst>
              <a:ext uri="{FF2B5EF4-FFF2-40B4-BE49-F238E27FC236}">
                <a16:creationId xmlns:a16="http://schemas.microsoft.com/office/drawing/2014/main" id="{CAADAA7B-3B66-4360-A579-D9A811D12C47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4" b="11784"/>
          <a:stretch>
            <a:fillRect/>
          </a:stretch>
        </p:blipFill>
        <p:spPr>
          <a:xfrm>
            <a:off x="6247134" y="1400076"/>
            <a:ext cx="2562733" cy="2562709"/>
          </a:xfrm>
        </p:spPr>
      </p:pic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6F01038B-5F45-4C0F-BCC4-D5A7CF91D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3" name="Espace réservé du pied de page 3">
            <a:extLst>
              <a:ext uri="{FF2B5EF4-FFF2-40B4-BE49-F238E27FC236}">
                <a16:creationId xmlns:a16="http://schemas.microsoft.com/office/drawing/2014/main" id="{B1950994-DEAF-444C-B941-FFABDBABD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32516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1537538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637" y="2669704"/>
            <a:ext cx="5294312" cy="814631"/>
          </a:xfrm>
        </p:spPr>
        <p:txBody>
          <a:bodyPr>
            <a:normAutofit/>
          </a:bodyPr>
          <a:lstStyle/>
          <a:p>
            <a:r>
              <a:rPr lang="en-US" dirty="0"/>
              <a:t>Thanks for your attention</a:t>
            </a:r>
          </a:p>
        </p:txBody>
      </p:sp>
      <p:pic>
        <p:nvPicPr>
          <p:cNvPr id="2" name="Espace réservé pour une image 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7" r="17227"/>
          <a:stretch>
            <a:fillRect/>
          </a:stretch>
        </p:blipFill>
        <p:spPr/>
      </p:pic>
      <p:sp>
        <p:nvSpPr>
          <p:cNvPr id="4" name="ZoneTexte 3"/>
          <p:cNvSpPr txBox="1"/>
          <p:nvPr/>
        </p:nvSpPr>
        <p:spPr>
          <a:xfrm>
            <a:off x="9437914" y="6618514"/>
            <a:ext cx="914400" cy="914400"/>
          </a:xfrm>
          <a:prstGeom prst="rect">
            <a:avLst/>
          </a:prstGeom>
        </p:spPr>
        <p:txBody>
          <a:bodyPr vert="horz" wrap="none" lIns="0" tIns="45720" rIns="0" bIns="45720" rtlCol="0" anchor="ctr">
            <a:normAutofit/>
          </a:bodyPr>
          <a:lstStyle/>
          <a:p>
            <a:endParaRPr lang="fr-FR" sz="1600" dirty="0"/>
          </a:p>
        </p:txBody>
      </p:sp>
      <p:pic>
        <p:nvPicPr>
          <p:cNvPr id="24" name="Image 3" descr="Facebook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512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 4" descr="Youtub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116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 5" descr="Twitte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720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 6" descr="LinkedIn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324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7" descr="Instagram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927" y="5354515"/>
            <a:ext cx="25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Espace réservé du texte 13"/>
          <p:cNvSpPr>
            <a:spLocks noGrp="1"/>
          </p:cNvSpPr>
          <p:nvPr>
            <p:ph type="body" sz="quarter" idx="4294967295"/>
          </p:nvPr>
        </p:nvSpPr>
        <p:spPr>
          <a:xfrm>
            <a:off x="943653" y="3539998"/>
            <a:ext cx="3001963" cy="146269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fr-FR" sz="1400" b="1" dirty="0"/>
              <a:t>J. DRANT</a:t>
            </a:r>
          </a:p>
          <a:p>
            <a:pPr>
              <a:spcBef>
                <a:spcPts val="600"/>
              </a:spcBef>
            </a:pPr>
            <a:r>
              <a:rPr lang="fr-FR" sz="1400" b="1" dirty="0"/>
              <a:t>CEA SACLAY</a:t>
            </a:r>
          </a:p>
          <a:p>
            <a:pPr>
              <a:spcBef>
                <a:spcPts val="600"/>
              </a:spcBef>
            </a:pPr>
            <a:r>
              <a:rPr lang="fr-FR" sz="1400" dirty="0"/>
              <a:t>91191 Gif-sur-Yvette Cedex</a:t>
            </a:r>
          </a:p>
          <a:p>
            <a:pPr>
              <a:spcBef>
                <a:spcPts val="600"/>
              </a:spcBef>
            </a:pPr>
            <a:r>
              <a:rPr lang="fr-FR" sz="1400" dirty="0"/>
              <a:t>France</a:t>
            </a:r>
          </a:p>
          <a:p>
            <a:pPr>
              <a:spcBef>
                <a:spcPts val="600"/>
              </a:spcBef>
            </a:pPr>
            <a:r>
              <a:rPr lang="fr-FR" sz="1400" dirty="0">
                <a:hlinkClick r:id="rId13"/>
              </a:rPr>
              <a:t>julien.drant@cea.fr</a:t>
            </a:r>
            <a:r>
              <a:rPr lang="fr-FR" sz="1400" dirty="0"/>
              <a:t>    </a:t>
            </a:r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  <a:p>
            <a:pPr>
              <a:spcBef>
                <a:spcPts val="600"/>
              </a:spcBef>
            </a:pPr>
            <a:endParaRPr lang="fr-FR" sz="1400" dirty="0"/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10" y="5300515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496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DA9F46-4F62-E360-1FBE-21E49137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6" y="1450974"/>
            <a:ext cx="10560049" cy="4148139"/>
          </a:xfrm>
        </p:spPr>
        <p:txBody>
          <a:bodyPr numCol="1"/>
          <a:lstStyle/>
          <a:p>
            <a:pPr>
              <a:lnSpc>
                <a:spcPct val="150000"/>
              </a:lnSpc>
            </a:pPr>
            <a:r>
              <a:rPr lang="fr-FR" dirty="0"/>
              <a:t>LCWS2024 </a:t>
            </a:r>
            <a:r>
              <a:rPr lang="fr-FR" dirty="0" err="1"/>
              <a:t>status</a:t>
            </a:r>
            <a:r>
              <a:rPr lang="fr-FR" dirty="0"/>
              <a:t> </a:t>
            </a:r>
            <a:r>
              <a:rPr lang="fr-FR" dirty="0" err="1"/>
              <a:t>reminder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en-US" dirty="0"/>
              <a:t>CEA’s cobot and assembly development methodology</a:t>
            </a:r>
          </a:p>
          <a:p>
            <a:pPr>
              <a:lnSpc>
                <a:spcPct val="150000"/>
              </a:lnSpc>
            </a:pPr>
            <a:r>
              <a:rPr lang="fr-FR" dirty="0"/>
              <a:t>Qualifications on 1.3GHz single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assembly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Coupler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pre</a:t>
            </a:r>
            <a:r>
              <a:rPr lang="fr-FR" dirty="0"/>
              <a:t>-production </a:t>
            </a:r>
            <a:r>
              <a:rPr lang="fr-FR" dirty="0" err="1"/>
              <a:t>cavity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 err="1"/>
              <a:t>Bellows</a:t>
            </a:r>
            <a:r>
              <a:rPr lang="fr-FR" dirty="0"/>
              <a:t> </a:t>
            </a:r>
            <a:r>
              <a:rPr lang="fr-FR" dirty="0" err="1"/>
              <a:t>assembly</a:t>
            </a:r>
            <a:r>
              <a:rPr lang="fr-FR" dirty="0"/>
              <a:t> on PIP-II LB650 </a:t>
            </a:r>
            <a:r>
              <a:rPr lang="fr-FR" dirty="0" err="1"/>
              <a:t>dummy</a:t>
            </a:r>
            <a:r>
              <a:rPr lang="fr-FR" dirty="0"/>
              <a:t> </a:t>
            </a:r>
            <a:r>
              <a:rPr lang="fr-FR" dirty="0" err="1"/>
              <a:t>cavity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Conclusion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83CA77CF-90B0-156C-C226-029958F16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0F225C7-2A54-8795-689F-FCC4525F9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1023" y="6337617"/>
            <a:ext cx="10819140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5A4DCF-2E57-47D9-A591-D0DCA615C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9334" y="6343650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19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Cobotization</a:t>
            </a:r>
            <a:r>
              <a:rPr lang="fr-FR" dirty="0"/>
              <a:t> </a:t>
            </a:r>
            <a:r>
              <a:rPr lang="fr-FR" dirty="0" err="1"/>
              <a:t>status</a:t>
            </a:r>
            <a:r>
              <a:rPr lang="fr-FR" dirty="0"/>
              <a:t> </a:t>
            </a:r>
            <a:r>
              <a:rPr lang="fr-FR" dirty="0" err="1"/>
              <a:t>presented</a:t>
            </a:r>
            <a:r>
              <a:rPr lang="fr-FR" dirty="0"/>
              <a:t> at LCWS2024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695295" y="6343649"/>
            <a:ext cx="11314453" cy="365125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11498263" y="6343650"/>
            <a:ext cx="69373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Espace réservé du contenu 6">
            <a:extLst>
              <a:ext uri="{FF2B5EF4-FFF2-40B4-BE49-F238E27FC236}">
                <a16:creationId xmlns:a16="http://schemas.microsoft.com/office/drawing/2014/main" id="{DCF1DED4-9A31-4FDB-9131-6959F1AAFA6D}"/>
              </a:ext>
            </a:extLst>
          </p:cNvPr>
          <p:cNvSpPr txBox="1">
            <a:spLocks/>
          </p:cNvSpPr>
          <p:nvPr/>
        </p:nvSpPr>
        <p:spPr>
          <a:xfrm>
            <a:off x="365574" y="1037689"/>
            <a:ext cx="11234985" cy="4532313"/>
          </a:xfrm>
          <a:prstGeom prst="rect">
            <a:avLst/>
          </a:prstGeom>
        </p:spPr>
        <p:txBody>
          <a:bodyPr vert="horz" lIns="0" tIns="45720" rIns="0" bIns="45720" numCol="1" spcCol="36000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Aft>
                <a:spcPts val="1200"/>
              </a:spcAft>
              <a:buClr>
                <a:srgbClr val="E50019"/>
              </a:buClr>
              <a:buNone/>
            </a:pPr>
            <a:r>
              <a:rPr lang="en-US" b="1" dirty="0">
                <a:solidFill>
                  <a:srgbClr val="262626"/>
                </a:solidFill>
              </a:rPr>
              <a:t>CEA’s global objective is the assembly of cavity strings with a cobot.</a:t>
            </a:r>
          </a:p>
        </p:txBody>
      </p:sp>
      <p:sp>
        <p:nvSpPr>
          <p:cNvPr id="21" name="Espace réservé du contenu 6">
            <a:extLst>
              <a:ext uri="{FF2B5EF4-FFF2-40B4-BE49-F238E27FC236}">
                <a16:creationId xmlns:a16="http://schemas.microsoft.com/office/drawing/2014/main" id="{F38CDE7C-B624-473A-BFCB-EB9118F7B8F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31838" y="1403954"/>
            <a:ext cx="10626724" cy="5149057"/>
          </a:xfrm>
          <a:prstGeom prst="rect">
            <a:avLst/>
          </a:prstGeom>
        </p:spPr>
        <p:txBody>
          <a:bodyPr vert="horz" lIns="0" tIns="45720" rIns="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600" dirty="0">
                <a:solidFill>
                  <a:srgbClr val="262626"/>
                </a:solidFill>
              </a:rPr>
              <a:t>This objective can be </a:t>
            </a:r>
            <a:r>
              <a:rPr lang="en-US" sz="1600" b="1" dirty="0">
                <a:solidFill>
                  <a:srgbClr val="262626"/>
                </a:solidFill>
              </a:rPr>
              <a:t>detailed in 2 sub-objectives </a:t>
            </a:r>
            <a:r>
              <a:rPr lang="en-US" sz="1600" dirty="0">
                <a:solidFill>
                  <a:srgbClr val="262626"/>
                </a:solidFill>
              </a:rPr>
              <a:t>: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b="1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b="1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b="1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da-DK" sz="1600" b="1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600" dirty="0">
                <a:solidFill>
                  <a:srgbClr val="262626"/>
                </a:solidFill>
              </a:rPr>
              <a:t>All the development required several steps of modeling and programming with </a:t>
            </a:r>
            <a:r>
              <a:rPr lang="en-US" sz="1600" dirty="0" err="1">
                <a:solidFill>
                  <a:srgbClr val="262626"/>
                </a:solidFill>
              </a:rPr>
              <a:t>Robotguide</a:t>
            </a:r>
            <a:r>
              <a:rPr lang="en-US" sz="1600" dirty="0">
                <a:solidFill>
                  <a:srgbClr val="262626"/>
                </a:solidFill>
              </a:rPr>
              <a:t>. 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dirty="0">
              <a:solidFill>
                <a:srgbClr val="262626"/>
              </a:solidFill>
              <a:latin typeface="Arial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94A3E19-A0B2-4EDE-8D53-64EF6234E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831" y="1824333"/>
            <a:ext cx="1488772" cy="127901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C1A0D2E-AE91-445D-916F-46630B9406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0251" y="1659055"/>
            <a:ext cx="1243237" cy="124323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5AC45DB-356E-45A7-B4CF-02B7FB8BED34}"/>
              </a:ext>
            </a:extLst>
          </p:cNvPr>
          <p:cNvSpPr/>
          <p:nvPr/>
        </p:nvSpPr>
        <p:spPr>
          <a:xfrm>
            <a:off x="1983247" y="3092596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Aft>
                <a:spcPts val="1200"/>
              </a:spcAft>
              <a:buClr>
                <a:srgbClr val="E50019"/>
              </a:buClr>
            </a:pPr>
            <a:r>
              <a:rPr lang="en-US" dirty="0">
                <a:solidFill>
                  <a:srgbClr val="262626"/>
                </a:solidFill>
              </a:rPr>
              <a:t>Cleaning of components</a:t>
            </a:r>
            <a:endParaRPr lang="da-DK" dirty="0">
              <a:solidFill>
                <a:srgbClr val="262626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F555C8C-64D6-4A0C-9646-5F7D110908CB}"/>
              </a:ext>
            </a:extLst>
          </p:cNvPr>
          <p:cNvSpPr/>
          <p:nvPr/>
        </p:nvSpPr>
        <p:spPr>
          <a:xfrm>
            <a:off x="6045200" y="2995889"/>
            <a:ext cx="32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Aft>
                <a:spcPts val="1200"/>
              </a:spcAft>
              <a:buClr>
                <a:srgbClr val="E50019"/>
              </a:buClr>
            </a:pPr>
            <a:r>
              <a:rPr lang="en-US" dirty="0">
                <a:solidFill>
                  <a:srgbClr val="262626"/>
                </a:solidFill>
              </a:rPr>
              <a:t>Assembly of components</a:t>
            </a:r>
            <a:endParaRPr lang="da-DK" dirty="0">
              <a:solidFill>
                <a:srgbClr val="262626"/>
              </a:solidFill>
            </a:endParaRPr>
          </a:p>
        </p:txBody>
      </p:sp>
      <p:graphicFrame>
        <p:nvGraphicFramePr>
          <p:cNvPr id="26" name="Diagramme 25">
            <a:extLst>
              <a:ext uri="{FF2B5EF4-FFF2-40B4-BE49-F238E27FC236}">
                <a16:creationId xmlns:a16="http://schemas.microsoft.com/office/drawing/2014/main" id="{C805F5D8-C97F-4ACB-AF57-75298B316B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377354"/>
              </p:ext>
            </p:extLst>
          </p:nvPr>
        </p:nvGraphicFramePr>
        <p:xfrm>
          <a:off x="365574" y="3786007"/>
          <a:ext cx="11396246" cy="2170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83810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Cobotization</a:t>
            </a:r>
            <a:r>
              <a:rPr lang="fr-FR" dirty="0"/>
              <a:t> </a:t>
            </a:r>
            <a:r>
              <a:rPr lang="fr-FR" dirty="0" err="1"/>
              <a:t>status</a:t>
            </a:r>
            <a:r>
              <a:rPr lang="fr-FR" dirty="0"/>
              <a:t> </a:t>
            </a:r>
            <a:r>
              <a:rPr lang="fr-FR" dirty="0" err="1"/>
              <a:t>presented</a:t>
            </a:r>
            <a:r>
              <a:rPr lang="fr-FR" dirty="0"/>
              <a:t> at LCWS2024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592137" y="6359773"/>
            <a:ext cx="11398758" cy="365125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11498263" y="6343650"/>
            <a:ext cx="69373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Espace réservé du contenu 6">
            <a:extLst>
              <a:ext uri="{FF2B5EF4-FFF2-40B4-BE49-F238E27FC236}">
                <a16:creationId xmlns:a16="http://schemas.microsoft.com/office/drawing/2014/main" id="{DCF1DED4-9A31-4FDB-9131-6959F1AAFA6D}"/>
              </a:ext>
            </a:extLst>
          </p:cNvPr>
          <p:cNvSpPr txBox="1">
            <a:spLocks/>
          </p:cNvSpPr>
          <p:nvPr/>
        </p:nvSpPr>
        <p:spPr>
          <a:xfrm>
            <a:off x="365574" y="1037689"/>
            <a:ext cx="11234985" cy="4532313"/>
          </a:xfrm>
          <a:prstGeom prst="rect">
            <a:avLst/>
          </a:prstGeom>
        </p:spPr>
        <p:txBody>
          <a:bodyPr vert="horz" lIns="0" tIns="45720" rIns="0" bIns="45720" numCol="1" spcCol="36000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Aft>
                <a:spcPts val="1200"/>
              </a:spcAft>
              <a:buClr>
                <a:srgbClr val="E50019"/>
              </a:buClr>
              <a:buNone/>
            </a:pPr>
            <a:r>
              <a:rPr lang="en-US" b="1" dirty="0">
                <a:solidFill>
                  <a:srgbClr val="262626"/>
                </a:solidFill>
              </a:rPr>
              <a:t>CEA’s global objective is the assembly of cavity strings with a cobot.</a:t>
            </a:r>
          </a:p>
        </p:txBody>
      </p:sp>
      <p:sp>
        <p:nvSpPr>
          <p:cNvPr id="21" name="Espace réservé du contenu 6">
            <a:extLst>
              <a:ext uri="{FF2B5EF4-FFF2-40B4-BE49-F238E27FC236}">
                <a16:creationId xmlns:a16="http://schemas.microsoft.com/office/drawing/2014/main" id="{F38CDE7C-B624-473A-BFCB-EB9118F7B8F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31838" y="1403954"/>
            <a:ext cx="10626724" cy="5149057"/>
          </a:xfrm>
          <a:prstGeom prst="rect">
            <a:avLst/>
          </a:prstGeom>
        </p:spPr>
        <p:txBody>
          <a:bodyPr vert="horz" lIns="0" tIns="45720" rIns="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600" dirty="0">
                <a:solidFill>
                  <a:srgbClr val="262626"/>
                </a:solidFill>
              </a:rPr>
              <a:t>This objective can be </a:t>
            </a:r>
            <a:r>
              <a:rPr lang="en-US" sz="1600" b="1" dirty="0">
                <a:solidFill>
                  <a:srgbClr val="262626"/>
                </a:solidFill>
              </a:rPr>
              <a:t>detailed in 2 sub-objectives </a:t>
            </a:r>
            <a:r>
              <a:rPr lang="en-US" sz="1600" dirty="0">
                <a:solidFill>
                  <a:srgbClr val="262626"/>
                </a:solidFill>
              </a:rPr>
              <a:t>: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b="1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b="1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b="1" dirty="0">
              <a:solidFill>
                <a:srgbClr val="262626"/>
              </a:solidFill>
            </a:endParaRPr>
          </a:p>
          <a:p>
            <a:pPr marL="0" lvl="1" indent="0" algn="just">
              <a:spcAft>
                <a:spcPts val="1200"/>
              </a:spcAft>
              <a:buClr>
                <a:srgbClr val="E50019"/>
              </a:buClr>
              <a:buNone/>
            </a:pPr>
            <a:endParaRPr lang="en-US" sz="1600" dirty="0">
              <a:solidFill>
                <a:srgbClr val="262626"/>
              </a:solidFill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dirty="0">
              <a:solidFill>
                <a:srgbClr val="262626"/>
              </a:solidFill>
              <a:latin typeface="Arial"/>
            </a:endParaRP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endParaRPr lang="en-US" sz="1600" dirty="0">
              <a:solidFill>
                <a:srgbClr val="262626"/>
              </a:solidFill>
              <a:latin typeface="Arial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94A3E19-A0B2-4EDE-8D53-64EF6234E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892" y="2433513"/>
            <a:ext cx="1488772" cy="127901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5AC45DB-356E-45A7-B4CF-02B7FB8BED34}"/>
              </a:ext>
            </a:extLst>
          </p:cNvPr>
          <p:cNvSpPr/>
          <p:nvPr/>
        </p:nvSpPr>
        <p:spPr>
          <a:xfrm>
            <a:off x="1055308" y="3701776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Aft>
                <a:spcPts val="1200"/>
              </a:spcAft>
              <a:buClr>
                <a:srgbClr val="E50019"/>
              </a:buClr>
            </a:pPr>
            <a:r>
              <a:rPr lang="en-US" dirty="0">
                <a:solidFill>
                  <a:srgbClr val="262626"/>
                </a:solidFill>
              </a:rPr>
              <a:t>Cleaning of components</a:t>
            </a:r>
            <a:endParaRPr lang="da-DK" dirty="0">
              <a:solidFill>
                <a:srgbClr val="262626"/>
              </a:solidFill>
            </a:endParaRPr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48F212D0-7F2A-4CEF-8C1D-1F027C08ABED}"/>
              </a:ext>
            </a:extLst>
          </p:cNvPr>
          <p:cNvSpPr txBox="1">
            <a:spLocks/>
          </p:cNvSpPr>
          <p:nvPr/>
        </p:nvSpPr>
        <p:spPr>
          <a:xfrm>
            <a:off x="6717360" y="1811337"/>
            <a:ext cx="5065460" cy="4532313"/>
          </a:xfrm>
          <a:prstGeom prst="rect">
            <a:avLst/>
          </a:prstGeom>
        </p:spPr>
        <p:txBody>
          <a:bodyPr vert="horz" lIns="0" tIns="45720" rIns="0" bIns="45720" numCol="1" spcCol="36000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b="1" dirty="0"/>
              <a:t>2022-2023 : </a:t>
            </a:r>
            <a:r>
              <a:rPr lang="en-US" sz="1600" b="1" dirty="0"/>
              <a:t>ESS production (20 cryomodules) </a:t>
            </a:r>
            <a:endParaRPr lang="en-US" b="1" dirty="0"/>
          </a:p>
          <a:p>
            <a:pPr>
              <a:spcBef>
                <a:spcPts val="300"/>
              </a:spcBef>
            </a:pPr>
            <a:r>
              <a:rPr lang="en-US" i="1" dirty="0"/>
              <a:t>Fanuc</a:t>
            </a:r>
            <a:r>
              <a:rPr lang="en-US" dirty="0"/>
              <a:t> CRX10 Cobot </a:t>
            </a:r>
            <a:r>
              <a:rPr lang="en-US" i="1" dirty="0"/>
              <a:t>(</a:t>
            </a:r>
            <a:r>
              <a:rPr lang="en-US" i="1" dirty="0" err="1"/>
              <a:t>Ingeliance</a:t>
            </a:r>
            <a:r>
              <a:rPr lang="en-US" i="1" dirty="0"/>
              <a:t>) </a:t>
            </a:r>
          </a:p>
          <a:p>
            <a:pPr>
              <a:spcBef>
                <a:spcPts val="300"/>
              </a:spcBef>
            </a:pPr>
            <a:r>
              <a:rPr lang="en-US" dirty="0"/>
              <a:t>10 kg payload, 2D camera</a:t>
            </a:r>
          </a:p>
          <a:p>
            <a:pPr>
              <a:spcBef>
                <a:spcPts val="300"/>
              </a:spcBef>
            </a:pPr>
            <a:endParaRPr lang="en-US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Blow cleaning of cavity flanges,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Blow cleaning of inter-cavity bellows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Validation with particle count of parts</a:t>
            </a:r>
          </a:p>
          <a:p>
            <a:pPr>
              <a:spcBef>
                <a:spcPts val="300"/>
              </a:spcBef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F257636-D46D-469E-9CB1-86A6CE79B9C6}"/>
              </a:ext>
            </a:extLst>
          </p:cNvPr>
          <p:cNvGrpSpPr/>
          <p:nvPr/>
        </p:nvGrpSpPr>
        <p:grpSpPr>
          <a:xfrm>
            <a:off x="6045200" y="4377835"/>
            <a:ext cx="2396517" cy="1760363"/>
            <a:chOff x="8948906" y="2305631"/>
            <a:chExt cx="2396517" cy="1760363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F51DB82-FC3C-4B82-9966-9B5DC6267AD7}"/>
                </a:ext>
              </a:extLst>
            </p:cNvPr>
            <p:cNvSpPr txBox="1"/>
            <p:nvPr/>
          </p:nvSpPr>
          <p:spPr>
            <a:xfrm>
              <a:off x="9131167" y="3881448"/>
              <a:ext cx="1411974" cy="184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Cobot</a:t>
              </a:r>
              <a:r>
                <a:rPr lang="fr-F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cleaning</a:t>
              </a:r>
              <a:r>
                <a:rPr lang="fr-F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 a </a:t>
              </a:r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cavity</a:t>
              </a:r>
              <a:r>
                <a:rPr lang="fr-F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flange</a:t>
              </a:r>
              <a:endParaRPr lang="fr-FR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4775D170-7B42-495C-A397-985E81D1A1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48906" y="2305631"/>
              <a:ext cx="2396517" cy="1622041"/>
            </a:xfrm>
            <a:prstGeom prst="rect">
              <a:avLst/>
            </a:prstGeom>
          </p:spPr>
        </p:pic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DD28757F-C9A9-47AA-A847-96AFE076C0AB}"/>
              </a:ext>
            </a:extLst>
          </p:cNvPr>
          <p:cNvGrpSpPr/>
          <p:nvPr/>
        </p:nvGrpSpPr>
        <p:grpSpPr>
          <a:xfrm>
            <a:off x="8936686" y="4377835"/>
            <a:ext cx="2900315" cy="1886784"/>
            <a:chOff x="11078052" y="13884873"/>
            <a:chExt cx="2900315" cy="1886784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C3DA4A51-3DA8-49BF-AB63-9D85DB5B99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78052" y="13884873"/>
              <a:ext cx="2900315" cy="1641779"/>
            </a:xfrm>
            <a:prstGeom prst="rect">
              <a:avLst/>
            </a:prstGeom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58315A83-E71A-4A86-8EFC-AD76C109A43D}"/>
                </a:ext>
              </a:extLst>
            </p:cNvPr>
            <p:cNvSpPr txBox="1"/>
            <p:nvPr/>
          </p:nvSpPr>
          <p:spPr>
            <a:xfrm>
              <a:off x="11374733" y="15525436"/>
              <a:ext cx="23262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Cobot</a:t>
              </a:r>
              <a:r>
                <a:rPr lang="fr-F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cleaning</a:t>
              </a:r>
              <a:r>
                <a:rPr lang="fr-F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 an inter-</a:t>
              </a:r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cavity</a:t>
              </a:r>
              <a:r>
                <a:rPr lang="fr-FR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bellows</a:t>
              </a:r>
              <a:endParaRPr lang="fr-FR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9225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3"/>
          </p:nvPr>
        </p:nvSpPr>
        <p:spPr>
          <a:xfrm>
            <a:off x="5258945" y="1638299"/>
            <a:ext cx="4158896" cy="453231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b="1" dirty="0"/>
              <a:t>PIP-II R&amp;D </a:t>
            </a:r>
            <a:r>
              <a:rPr lang="en-US" dirty="0"/>
              <a:t>with </a:t>
            </a:r>
            <a:r>
              <a:rPr lang="en-US" i="1" dirty="0"/>
              <a:t>Fanuc </a:t>
            </a:r>
            <a:r>
              <a:rPr lang="en-US" dirty="0"/>
              <a:t>CRX25 </a:t>
            </a:r>
            <a:r>
              <a:rPr lang="en-US" dirty="0" err="1"/>
              <a:t>Cobot</a:t>
            </a:r>
            <a:r>
              <a:rPr lang="en-US" dirty="0"/>
              <a:t>,  25 kg payload, </a:t>
            </a:r>
          </a:p>
          <a:p>
            <a:pPr>
              <a:spcBef>
                <a:spcPts val="300"/>
              </a:spcBef>
            </a:pPr>
            <a:r>
              <a:rPr lang="en-US" dirty="0"/>
              <a:t>tool changer, 3D vision system</a:t>
            </a:r>
          </a:p>
          <a:p>
            <a:pPr>
              <a:spcBef>
                <a:spcPts val="300"/>
              </a:spcBef>
            </a:pPr>
            <a:endParaRPr lang="en-US" dirty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Blow cleaning parts,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Particle count parts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Assembly of couplers,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Assembly of bellows</a:t>
            </a:r>
            <a:endParaRPr lang="fr-FR" dirty="0">
              <a:solidFill>
                <a:srgbClr val="00B050"/>
              </a:solidFill>
            </a:endParaRPr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Cobotization</a:t>
            </a:r>
            <a:r>
              <a:rPr lang="fr-FR" dirty="0"/>
              <a:t> </a:t>
            </a:r>
            <a:r>
              <a:rPr lang="fr-FR" dirty="0" err="1"/>
              <a:t>status</a:t>
            </a:r>
            <a:r>
              <a:rPr lang="fr-FR" dirty="0"/>
              <a:t> </a:t>
            </a:r>
            <a:r>
              <a:rPr lang="fr-FR" dirty="0" err="1"/>
              <a:t>presented</a:t>
            </a:r>
            <a:r>
              <a:rPr lang="fr-FR" dirty="0"/>
              <a:t> at LCWS2024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11498263" y="6343650"/>
            <a:ext cx="69373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BC77A0-1F4E-42FF-9FFC-F45C3A64AF90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E500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E500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Espace réservé pour une image 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3150" y="2153432"/>
            <a:ext cx="2887461" cy="4017180"/>
          </a:xfrm>
          <a:prstGeom prst="rect">
            <a:avLst/>
          </a:prstGeom>
        </p:spPr>
      </p:pic>
      <p:sp>
        <p:nvSpPr>
          <p:cNvPr id="20" name="Espace réservé du contenu 6">
            <a:extLst>
              <a:ext uri="{FF2B5EF4-FFF2-40B4-BE49-F238E27FC236}">
                <a16:creationId xmlns:a16="http://schemas.microsoft.com/office/drawing/2014/main" id="{DCF1DED4-9A31-4FDB-9131-6959F1AAFA6D}"/>
              </a:ext>
            </a:extLst>
          </p:cNvPr>
          <p:cNvSpPr txBox="1">
            <a:spLocks/>
          </p:cNvSpPr>
          <p:nvPr/>
        </p:nvSpPr>
        <p:spPr>
          <a:xfrm>
            <a:off x="365574" y="1037689"/>
            <a:ext cx="11234985" cy="4532313"/>
          </a:xfrm>
          <a:prstGeom prst="rect">
            <a:avLst/>
          </a:prstGeom>
        </p:spPr>
        <p:txBody>
          <a:bodyPr vert="horz" lIns="0" tIns="45720" rIns="0" bIns="45720" numCol="1" spcCol="36000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Aft>
                <a:spcPts val="1200"/>
              </a:spcAft>
              <a:buClr>
                <a:srgbClr val="E50019"/>
              </a:buClr>
              <a:buNone/>
            </a:pPr>
            <a:r>
              <a:rPr lang="en-US" b="1" dirty="0">
                <a:solidFill>
                  <a:srgbClr val="262626"/>
                </a:solidFill>
              </a:rPr>
              <a:t>CEA’s global objective is the assembly of cavity strings with a cobot.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2DB45B7B-7ABF-4F0F-93B8-ABB1F2ECC4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167" y="2028400"/>
            <a:ext cx="1243237" cy="124323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0856CBB-AC47-4299-8D55-6A41F6E923C6}"/>
              </a:ext>
            </a:extLst>
          </p:cNvPr>
          <p:cNvSpPr/>
          <p:nvPr/>
        </p:nvSpPr>
        <p:spPr>
          <a:xfrm>
            <a:off x="1122116" y="3393809"/>
            <a:ext cx="32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Aft>
                <a:spcPts val="1200"/>
              </a:spcAft>
              <a:buClr>
                <a:srgbClr val="E50019"/>
              </a:buClr>
            </a:pPr>
            <a:r>
              <a:rPr lang="en-US" dirty="0">
                <a:solidFill>
                  <a:srgbClr val="262626"/>
                </a:solidFill>
              </a:rPr>
              <a:t>Assembly of components</a:t>
            </a:r>
            <a:endParaRPr lang="da-DK" dirty="0">
              <a:solidFill>
                <a:srgbClr val="262626"/>
              </a:solidFill>
            </a:endParaRPr>
          </a:p>
        </p:txBody>
      </p:sp>
      <p:sp>
        <p:nvSpPr>
          <p:cNvPr id="24" name="Espace réservé du pied de page 2">
            <a:extLst>
              <a:ext uri="{FF2B5EF4-FFF2-40B4-BE49-F238E27FC236}">
                <a16:creationId xmlns:a16="http://schemas.microsoft.com/office/drawing/2014/main" id="{33F1ABE9-8C29-4B33-A473-6B2943A57691}"/>
              </a:ext>
            </a:extLst>
          </p:cNvPr>
          <p:cNvSpPr txBox="1">
            <a:spLocks/>
          </p:cNvSpPr>
          <p:nvPr/>
        </p:nvSpPr>
        <p:spPr>
          <a:xfrm>
            <a:off x="622170" y="6385871"/>
            <a:ext cx="11331018" cy="37053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tint val="75000"/>
                  </a:schemeClr>
                </a:solidFill>
              </a:rPr>
              <a:t>J. DRANT, </a:t>
            </a:r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Cobot cleanroom assembly of cavity string at CEA</a:t>
            </a:r>
            <a:r>
              <a:rPr lang="fr-FR" sz="1200" dirty="0">
                <a:solidFill>
                  <a:schemeClr val="tx1">
                    <a:tint val="75000"/>
                  </a:schemeClr>
                </a:solidFill>
              </a:rPr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4053746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2AB8ACC-85C9-4380-88A0-D218A973F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900" y="1280792"/>
            <a:ext cx="6164263" cy="495712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Modular</a:t>
            </a:r>
            <a:r>
              <a:rPr lang="fr-FR" dirty="0"/>
              <a:t> frame to </a:t>
            </a:r>
            <a:r>
              <a:rPr lang="fr-FR" dirty="0" err="1"/>
              <a:t>adapt</a:t>
            </a:r>
            <a:r>
              <a:rPr lang="fr-FR" dirty="0"/>
              <a:t> to </a:t>
            </a:r>
            <a:r>
              <a:rPr lang="fr-FR" dirty="0" err="1"/>
              <a:t>projects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various</a:t>
            </a:r>
            <a:r>
              <a:rPr lang="fr-FR" dirty="0"/>
              <a:t> </a:t>
            </a:r>
            <a:r>
              <a:rPr lang="fr-FR" dirty="0" err="1"/>
              <a:t>sequences</a:t>
            </a:r>
            <a:r>
              <a:rPr lang="fr-FR" dirty="0"/>
              <a:t> </a:t>
            </a:r>
            <a:r>
              <a:rPr lang="fr-FR" dirty="0" err="1"/>
              <a:t>planned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Tool changer (</a:t>
            </a:r>
            <a:r>
              <a:rPr lang="en-US" dirty="0" err="1"/>
              <a:t>tripleA</a:t>
            </a:r>
            <a:r>
              <a:rPr lang="en-US" dirty="0"/>
              <a:t>/</a:t>
            </a:r>
            <a:r>
              <a:rPr lang="en-US" i="1" dirty="0"/>
              <a:t>WINGMAN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Vision system(</a:t>
            </a:r>
            <a:r>
              <a:rPr lang="fr-FR" dirty="0"/>
              <a:t>3DV/200 </a:t>
            </a:r>
            <a:r>
              <a:rPr lang="en-US" i="1" dirty="0"/>
              <a:t>FANUC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Particle counter 0.3µm (3100 </a:t>
            </a:r>
            <a:r>
              <a:rPr lang="en-US" i="1" dirty="0"/>
              <a:t>Lighthouse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Suction gripper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Adapted handling and blow cleaning </a:t>
            </a:r>
            <a:r>
              <a:rPr lang="en-US" dirty="0" err="1"/>
              <a:t>toolings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Tooling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Bellows holder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Coupler box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Antenna cleaning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Fasteners cleaning station</a:t>
            </a:r>
          </a:p>
          <a:p>
            <a:pPr algn="ctr"/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F2A219-F491-42C4-8DDF-7585F7C85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20790A-B279-41ED-9E54-F206B036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C955506-E56A-495F-96AF-14A1DB382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Detailed</a:t>
            </a:r>
            <a:r>
              <a:rPr lang="fr-FR" dirty="0"/>
              <a:t> CEA </a:t>
            </a:r>
            <a:r>
              <a:rPr lang="fr-FR" dirty="0" err="1"/>
              <a:t>robotic</a:t>
            </a:r>
            <a:r>
              <a:rPr lang="fr-FR" dirty="0"/>
              <a:t> </a:t>
            </a:r>
            <a:r>
              <a:rPr lang="fr-FR" dirty="0" err="1"/>
              <a:t>workstation</a:t>
            </a:r>
            <a:r>
              <a:rPr lang="fr-FR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C493E39-D6C1-49F0-A471-D97B2CFF6A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56"/>
          <a:stretch/>
        </p:blipFill>
        <p:spPr>
          <a:xfrm>
            <a:off x="731837" y="1395413"/>
            <a:ext cx="3863163" cy="373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16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593C299-0743-4FCD-A063-6BBF50B6B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658" y="1162843"/>
            <a:ext cx="11055504" cy="4532313"/>
          </a:xfrm>
        </p:spPr>
        <p:txBody>
          <a:bodyPr>
            <a:normAutofit/>
          </a:bodyPr>
          <a:lstStyle/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Definition of assembly sequence (steps realized by cobot or by human, human validation steps, …)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800" dirty="0">
                <a:solidFill>
                  <a:srgbClr val="262626"/>
                </a:solidFill>
                <a:latin typeface="Arial"/>
              </a:rPr>
              <a:t>Development and preliminary tests of the programs with </a:t>
            </a:r>
            <a:r>
              <a:rPr lang="en-US" sz="1800" dirty="0" err="1">
                <a:solidFill>
                  <a:srgbClr val="262626"/>
                </a:solidFill>
                <a:latin typeface="Arial"/>
              </a:rPr>
              <a:t>Roboguide</a:t>
            </a:r>
            <a:r>
              <a:rPr lang="en-US" sz="1800" dirty="0">
                <a:solidFill>
                  <a:srgbClr val="262626"/>
                </a:solidFill>
                <a:latin typeface="Arial"/>
              </a:rPr>
              <a:t> software</a:t>
            </a:r>
          </a:p>
          <a:p>
            <a:pPr lvl="1" algn="just">
              <a:spcAft>
                <a:spcPts val="1200"/>
              </a:spcAft>
              <a:buClr>
                <a:srgbClr val="E50019"/>
              </a:buClr>
            </a:pPr>
            <a:r>
              <a:rPr lang="en-US" sz="1800" dirty="0">
                <a:latin typeface="Arial"/>
              </a:rPr>
              <a:t>Validation with the dummy components before the assembly with the “real” ones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BDD094-F1D2-4580-AD91-371B7968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40B6EC5-D4E2-4F01-968F-E6436896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CEA methodology for cobot-assisted assembly</a:t>
            </a:r>
            <a:endParaRPr lang="fr-FR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19271CA6-08B6-44AB-B2F9-3B89B18C12E2}"/>
              </a:ext>
            </a:extLst>
          </p:cNvPr>
          <p:cNvGrpSpPr/>
          <p:nvPr/>
        </p:nvGrpSpPr>
        <p:grpSpPr>
          <a:xfrm>
            <a:off x="327624" y="2802780"/>
            <a:ext cx="11536752" cy="2663929"/>
            <a:chOff x="404659" y="3674317"/>
            <a:chExt cx="11536752" cy="2663929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B3EA9C-D9AA-4137-AD07-EEBC23A46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9213" y="3736230"/>
              <a:ext cx="5742198" cy="2602016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7C25851-3868-4E14-82A1-34D8322C905F}"/>
                </a:ext>
              </a:extLst>
            </p:cNvPr>
            <p:cNvSpPr/>
            <p:nvPr/>
          </p:nvSpPr>
          <p:spPr>
            <a:xfrm>
              <a:off x="6199213" y="4343552"/>
              <a:ext cx="419100" cy="3238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128B066-406A-42FB-9F25-D5947C860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4659" y="3674317"/>
              <a:ext cx="5910784" cy="2478191"/>
            </a:xfrm>
            <a:prstGeom prst="rect">
              <a:avLst/>
            </a:prstGeom>
          </p:spPr>
        </p:pic>
      </p:grpSp>
      <p:sp>
        <p:nvSpPr>
          <p:cNvPr id="13" name="Espace réservé du pied de page 3">
            <a:extLst>
              <a:ext uri="{FF2B5EF4-FFF2-40B4-BE49-F238E27FC236}">
                <a16:creationId xmlns:a16="http://schemas.microsoft.com/office/drawing/2014/main" id="{8C680577-6F44-479A-BE26-1033DE61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338246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</p:spTree>
    <p:extLst>
      <p:ext uri="{BB962C8B-B14F-4D97-AF65-F5344CB8AC3E}">
        <p14:creationId xmlns:p14="http://schemas.microsoft.com/office/powerpoint/2010/main" val="2696261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A9FD22-863C-49E3-A41A-8789EE897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B76FB0-B569-4EEC-B310-CE99C3A16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922414E-48FA-458D-AD10-FF8FCD002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082" y="329543"/>
            <a:ext cx="11055609" cy="871827"/>
          </a:xfrm>
        </p:spPr>
        <p:txBody>
          <a:bodyPr>
            <a:normAutofit/>
          </a:bodyPr>
          <a:lstStyle/>
          <a:p>
            <a:r>
              <a:rPr lang="fr-FR" dirty="0"/>
              <a:t>Qualifications on 1.3GHz single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assembly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6213D4F-8402-439A-8E18-A2F904F67C1F}"/>
              </a:ext>
            </a:extLst>
          </p:cNvPr>
          <p:cNvSpPr txBox="1"/>
          <p:nvPr/>
        </p:nvSpPr>
        <p:spPr>
          <a:xfrm>
            <a:off x="423949" y="971743"/>
            <a:ext cx="106536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Goal : </a:t>
            </a:r>
            <a:r>
              <a:rPr lang="fr-FR" b="1" dirty="0" err="1"/>
              <a:t>Qualify</a:t>
            </a:r>
            <a:r>
              <a:rPr lang="fr-FR" b="1" dirty="0"/>
              <a:t> the cobot </a:t>
            </a:r>
            <a:r>
              <a:rPr lang="fr-FR" b="1" dirty="0" err="1"/>
              <a:t>assembly</a:t>
            </a:r>
            <a:r>
              <a:rPr lang="fr-FR" b="1" dirty="0"/>
              <a:t> </a:t>
            </a:r>
            <a:r>
              <a:rPr lang="fr-FR" b="1" dirty="0" err="1"/>
              <a:t>processes</a:t>
            </a:r>
            <a:endParaRPr lang="fr-FR" b="1" dirty="0"/>
          </a:p>
          <a:p>
            <a:pPr algn="ctr"/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Development</a:t>
            </a:r>
            <a:r>
              <a:rPr lang="fr-FR" dirty="0"/>
              <a:t> and </a:t>
            </a:r>
            <a:r>
              <a:rPr lang="fr-FR" dirty="0" err="1"/>
              <a:t>implementation</a:t>
            </a:r>
            <a:r>
              <a:rPr lang="fr-FR" dirty="0"/>
              <a:t> of </a:t>
            </a:r>
            <a:r>
              <a:rPr lang="fr-FR" dirty="0" err="1"/>
              <a:t>disassembly</a:t>
            </a:r>
            <a:r>
              <a:rPr lang="fr-FR" dirty="0"/>
              <a:t> and re-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steps</a:t>
            </a:r>
            <a:r>
              <a:rPr lang="fr-FR" dirty="0"/>
              <a:t> of a </a:t>
            </a:r>
            <a:r>
              <a:rPr lang="fr-FR" dirty="0" err="1"/>
              <a:t>blank</a:t>
            </a:r>
            <a:r>
              <a:rPr lang="fr-FR" dirty="0"/>
              <a:t> flange on a 1,3GHz single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cavity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Monitoring of </a:t>
            </a:r>
            <a:r>
              <a:rPr lang="fr-FR" dirty="0" err="1"/>
              <a:t>assembly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0,1µm-1µm </a:t>
            </a:r>
            <a:r>
              <a:rPr lang="fr-FR" dirty="0" err="1"/>
              <a:t>particle</a:t>
            </a:r>
            <a:r>
              <a:rPr lang="fr-FR" dirty="0"/>
              <a:t> </a:t>
            </a:r>
            <a:r>
              <a:rPr lang="fr-FR" dirty="0" err="1"/>
              <a:t>counter</a:t>
            </a:r>
            <a:r>
              <a:rPr lang="fr-FR" dirty="0"/>
              <a:t> </a:t>
            </a:r>
            <a:r>
              <a:rPr lang="fr-FR" dirty="0" err="1"/>
              <a:t>inside</a:t>
            </a:r>
            <a:r>
              <a:rPr lang="fr-FR" dirty="0"/>
              <a:t> of the </a:t>
            </a:r>
            <a:r>
              <a:rPr lang="fr-FR" dirty="0" err="1"/>
              <a:t>cavity</a:t>
            </a:r>
            <a:r>
              <a:rPr lang="fr-FR" dirty="0"/>
              <a:t> (flow rate 28,3L/min)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 </a:t>
            </a:r>
            <a:r>
              <a:rPr lang="fr-FR" dirty="0" err="1"/>
              <a:t>nitrogen</a:t>
            </a:r>
            <a:r>
              <a:rPr lang="fr-FR" dirty="0"/>
              <a:t> </a:t>
            </a:r>
            <a:r>
              <a:rPr lang="fr-FR" dirty="0" err="1"/>
              <a:t>flushing</a:t>
            </a:r>
            <a:r>
              <a:rPr lang="fr-FR" dirty="0"/>
              <a:t> </a:t>
            </a:r>
            <a:r>
              <a:rPr lang="fr-FR" dirty="0" err="1"/>
              <a:t>inside</a:t>
            </a:r>
            <a:r>
              <a:rPr lang="fr-FR" dirty="0"/>
              <a:t> of the </a:t>
            </a:r>
            <a:r>
              <a:rPr lang="fr-FR" dirty="0" err="1"/>
              <a:t>cavity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6970AA6-7B27-474E-A95A-1634168949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824246" y="2876327"/>
            <a:ext cx="3116307" cy="314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82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A9FD22-863C-49E3-A41A-8789EE897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9870" y="6441943"/>
            <a:ext cx="8457511" cy="370530"/>
          </a:xfrm>
        </p:spPr>
        <p:txBody>
          <a:bodyPr/>
          <a:lstStyle/>
          <a:p>
            <a:r>
              <a:rPr lang="fr-FR" dirty="0"/>
              <a:t>J. DRANT, </a:t>
            </a:r>
            <a:r>
              <a:rPr lang="en-US" dirty="0"/>
              <a:t>Cobot cleanroom assembly of cavity string at CEA</a:t>
            </a:r>
            <a:r>
              <a:rPr lang="fr-FR" dirty="0"/>
              <a:t>, LCWS25, 2025-10-21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B76FB0-B569-4EEC-B310-CE99C3A16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922414E-48FA-458D-AD10-FF8FCD002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082" y="329543"/>
            <a:ext cx="11055609" cy="871827"/>
          </a:xfrm>
        </p:spPr>
        <p:txBody>
          <a:bodyPr>
            <a:normAutofit/>
          </a:bodyPr>
          <a:lstStyle/>
          <a:p>
            <a:r>
              <a:rPr lang="fr-FR" dirty="0"/>
              <a:t>Qualifications on 1.3GHz single </a:t>
            </a:r>
            <a:r>
              <a:rPr lang="fr-FR" dirty="0" err="1"/>
              <a:t>cell</a:t>
            </a:r>
            <a:r>
              <a:rPr lang="fr-FR" dirty="0"/>
              <a:t> </a:t>
            </a:r>
            <a:r>
              <a:rPr lang="fr-FR" dirty="0" err="1"/>
              <a:t>assembly</a:t>
            </a:r>
            <a:endParaRPr lang="fr-FR" dirty="0"/>
          </a:p>
        </p:txBody>
      </p:sp>
      <p:pic>
        <p:nvPicPr>
          <p:cNvPr id="7" name="COmptage en SB cavité (dépose bride)">
            <a:hlinkClick r:id="" action="ppaction://media"/>
            <a:extLst>
              <a:ext uri="{FF2B5EF4-FFF2-40B4-BE49-F238E27FC236}">
                <a16:creationId xmlns:a16="http://schemas.microsoft.com/office/drawing/2014/main" id="{582F3304-64F3-4E0F-8F3D-825C4752B16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14953" y="1202893"/>
            <a:ext cx="7915045" cy="445221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 flipH="1">
            <a:off x="1674796" y="5824987"/>
            <a:ext cx="8595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No </a:t>
            </a:r>
            <a:r>
              <a:rPr lang="fr-FR" b="1" dirty="0" err="1">
                <a:solidFill>
                  <a:srgbClr val="00B050"/>
                </a:solidFill>
              </a:rPr>
              <a:t>particle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bigger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>
                <a:solidFill>
                  <a:srgbClr val="00B050"/>
                </a:solidFill>
              </a:rPr>
              <a:t>than</a:t>
            </a:r>
            <a:r>
              <a:rPr lang="fr-FR" b="1" dirty="0">
                <a:solidFill>
                  <a:srgbClr val="00B050"/>
                </a:solidFill>
              </a:rPr>
              <a:t> 0.1 µm </a:t>
            </a:r>
            <a:r>
              <a:rPr lang="fr-FR" b="1" dirty="0" err="1">
                <a:solidFill>
                  <a:srgbClr val="00B050"/>
                </a:solidFill>
              </a:rPr>
              <a:t>measured</a:t>
            </a:r>
            <a:r>
              <a:rPr lang="fr-FR" b="1" dirty="0">
                <a:solidFill>
                  <a:srgbClr val="00B050"/>
                </a:solidFill>
              </a:rPr>
              <a:t> in the beam tube over the 5 minutes</a:t>
            </a:r>
          </a:p>
          <a:p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err="1">
                <a:solidFill>
                  <a:srgbClr val="00B050"/>
                </a:solidFill>
              </a:rPr>
              <a:t>from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cavity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closed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with</a:t>
            </a:r>
            <a:r>
              <a:rPr lang="fr-FR" dirty="0">
                <a:solidFill>
                  <a:srgbClr val="00B050"/>
                </a:solidFill>
              </a:rPr>
              <a:t> 4 last </a:t>
            </a:r>
            <a:r>
              <a:rPr lang="fr-FR" dirty="0" err="1">
                <a:solidFill>
                  <a:srgbClr val="00B050"/>
                </a:solidFill>
              </a:rPr>
              <a:t>studs</a:t>
            </a:r>
            <a:r>
              <a:rPr lang="fr-FR" dirty="0">
                <a:solidFill>
                  <a:srgbClr val="00B050"/>
                </a:solidFill>
              </a:rPr>
              <a:t> up to </a:t>
            </a:r>
            <a:r>
              <a:rPr lang="fr-FR" dirty="0" err="1">
                <a:solidFill>
                  <a:srgbClr val="00B050"/>
                </a:solidFill>
              </a:rPr>
              <a:t>fully</a:t>
            </a:r>
            <a:r>
              <a:rPr lang="fr-FR" dirty="0">
                <a:solidFill>
                  <a:srgbClr val="00B050"/>
                </a:solidFill>
              </a:rPr>
              <a:t> open</a:t>
            </a:r>
          </a:p>
        </p:txBody>
      </p:sp>
    </p:spTree>
    <p:extLst>
      <p:ext uri="{BB962C8B-B14F-4D97-AF65-F5344CB8AC3E}">
        <p14:creationId xmlns:p14="http://schemas.microsoft.com/office/powerpoint/2010/main" val="178111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0" tIns="45720" rIns="0" bIns="45720" rtlCol="0" anchor="ctr">
        <a:normAutofit/>
      </a:bodyPr>
      <a:lstStyle>
        <a:defPPr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5003DA-E900-47F2-BA91-7AD870D471EB}">
  <ds:schemaRefs>
    <ds:schemaRef ds:uri="http://purl.org/dc/terms/"/>
    <ds:schemaRef ds:uri="http://schemas.microsoft.com/office/2006/documentManagement/types"/>
    <ds:schemaRef ds:uri="151dffeb-2989-4a61-aef8-844a993007f8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schemas.microsoft.com/office/infopath/2007/PartnerControls"/>
    <ds:schemaRef ds:uri="582fa2ad-bcfb-4c30-8490-7bbd511b1880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2415</TotalTime>
  <Words>1284</Words>
  <Application>Microsoft Office PowerPoint</Application>
  <PresentationFormat>Grand écran</PresentationFormat>
  <Paragraphs>229</Paragraphs>
  <Slides>19</Slides>
  <Notes>18</Notes>
  <HiddenSlides>0</HiddenSlides>
  <MMClips>2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Wingdings</vt:lpstr>
      <vt:lpstr>Thème Office</vt:lpstr>
      <vt:lpstr>Cobot cleanroom assembly of cavity string at CEA</vt:lpstr>
      <vt:lpstr>Outline</vt:lpstr>
      <vt:lpstr>Cobotization status presented at LCWS2024</vt:lpstr>
      <vt:lpstr>Cobotization status presented at LCWS2024</vt:lpstr>
      <vt:lpstr>Cobotization status presented at LCWS2024</vt:lpstr>
      <vt:lpstr>Detailed CEA robotic workstation </vt:lpstr>
      <vt:lpstr>CEA methodology for cobot-assisted assembly</vt:lpstr>
      <vt:lpstr>Qualifications on 1.3GHz single cell assembly</vt:lpstr>
      <vt:lpstr>Qualifications on 1.3GHz single cell assembly</vt:lpstr>
      <vt:lpstr>Qualifications on 1.3GHz single cell assembly</vt:lpstr>
      <vt:lpstr>Coupler assembly on PIP-II LB650 pre-production cavity</vt:lpstr>
      <vt:lpstr>Coupler assembly on PIP-II LB650 pre-production cavity</vt:lpstr>
      <vt:lpstr>Bellows assembly on PIP-II LB650 dummy cavity</vt:lpstr>
      <vt:lpstr>Bellows assembly on PIP-II LB650 dummy cavity</vt:lpstr>
      <vt:lpstr>Bellows assembly on PIP-II LB650 dummy cavity</vt:lpstr>
      <vt:lpstr>Bellows assembly on PIP-II LB650 dummy cavity</vt:lpstr>
      <vt:lpstr>Conclusion</vt:lpstr>
      <vt:lpstr>Robotic Team at CEA / Irfu</vt:lpstr>
      <vt:lpstr>Thanks for your attention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DRANT Julien</cp:lastModifiedBy>
  <cp:revision>155</cp:revision>
  <dcterms:created xsi:type="dcterms:W3CDTF">2023-01-13T15:17:34Z</dcterms:created>
  <dcterms:modified xsi:type="dcterms:W3CDTF">2025-10-20T15:08:53Z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