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18"/>
  </p:notesMasterIdLst>
  <p:sldIdLst>
    <p:sldId id="374" r:id="rId3"/>
    <p:sldId id="394" r:id="rId4"/>
    <p:sldId id="5204" r:id="rId5"/>
    <p:sldId id="3475" r:id="rId6"/>
    <p:sldId id="405" r:id="rId7"/>
    <p:sldId id="5206" r:id="rId8"/>
    <p:sldId id="5207" r:id="rId9"/>
    <p:sldId id="3468" r:id="rId10"/>
    <p:sldId id="5209" r:id="rId11"/>
    <p:sldId id="5211" r:id="rId12"/>
    <p:sldId id="389" r:id="rId13"/>
    <p:sldId id="5203" r:id="rId14"/>
    <p:sldId id="5212" r:id="rId15"/>
    <p:sldId id="5214" r:id="rId16"/>
    <p:sldId id="521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1C"/>
    <a:srgbClr val="004C97"/>
    <a:srgbClr val="343A40"/>
    <a:srgbClr val="505050"/>
    <a:srgbClr val="FED141"/>
    <a:srgbClr val="000000"/>
    <a:srgbClr val="002855"/>
    <a:srgbClr val="36573B"/>
    <a:srgbClr val="4C8C2B"/>
    <a:srgbClr val="B94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F03DF5-1EAB-4D43-BC51-FA6151EC26DC}" v="81" dt="2025-10-21T01:01:35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723" autoAdjust="0"/>
  </p:normalViewPr>
  <p:slideViewPr>
    <p:cSldViewPr snapToGrid="0">
      <p:cViewPr varScale="1">
        <p:scale>
          <a:sx n="122" d="100"/>
          <a:sy n="122" d="100"/>
        </p:scale>
        <p:origin x="120" y="4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Bafia" userId="62ca80ec-ea2f-4a01-b6b3-7e06f7beff2b" providerId="ADAL" clId="{2BF03DF5-1EAB-4D43-BC51-FA6151EC26DC}"/>
    <pc:docChg chg="undo custSel addSld delSld modSld sldOrd">
      <pc:chgData name="Daniel Bafia" userId="62ca80ec-ea2f-4a01-b6b3-7e06f7beff2b" providerId="ADAL" clId="{2BF03DF5-1EAB-4D43-BC51-FA6151EC26DC}" dt="2025-10-21T01:01:35.422" v="306" actId="27636"/>
      <pc:docMkLst>
        <pc:docMk/>
      </pc:docMkLst>
      <pc:sldChg chg="addSp modSp mod">
        <pc:chgData name="Daniel Bafia" userId="62ca80ec-ea2f-4a01-b6b3-7e06f7beff2b" providerId="ADAL" clId="{2BF03DF5-1EAB-4D43-BC51-FA6151EC26DC}" dt="2025-10-20T23:01:12.291" v="193" actId="1076"/>
        <pc:sldMkLst>
          <pc:docMk/>
          <pc:sldMk cId="2293573717" sldId="389"/>
        </pc:sldMkLst>
        <pc:picChg chg="add mod modCrop">
          <ac:chgData name="Daniel Bafia" userId="62ca80ec-ea2f-4a01-b6b3-7e06f7beff2b" providerId="ADAL" clId="{2BF03DF5-1EAB-4D43-BC51-FA6151EC26DC}" dt="2025-10-20T23:01:12.291" v="193" actId="1076"/>
          <ac:picMkLst>
            <pc:docMk/>
            <pc:sldMk cId="2293573717" sldId="389"/>
            <ac:picMk id="5" creationId="{66BECBEF-9405-BF2A-237C-9E2D1EB6AEDA}"/>
          </ac:picMkLst>
        </pc:picChg>
      </pc:sldChg>
      <pc:sldChg chg="modSp mod">
        <pc:chgData name="Daniel Bafia" userId="62ca80ec-ea2f-4a01-b6b3-7e06f7beff2b" providerId="ADAL" clId="{2BF03DF5-1EAB-4D43-BC51-FA6151EC26DC}" dt="2025-10-20T22:47:33.213" v="51" actId="167"/>
        <pc:sldMkLst>
          <pc:docMk/>
          <pc:sldMk cId="1300759128" sldId="405"/>
        </pc:sldMkLst>
        <pc:picChg chg="mod ord">
          <ac:chgData name="Daniel Bafia" userId="62ca80ec-ea2f-4a01-b6b3-7e06f7beff2b" providerId="ADAL" clId="{2BF03DF5-1EAB-4D43-BC51-FA6151EC26DC}" dt="2025-10-20T22:47:33.213" v="51" actId="167"/>
          <ac:picMkLst>
            <pc:docMk/>
            <pc:sldMk cId="1300759128" sldId="405"/>
            <ac:picMk id="35" creationId="{7E95C5DA-DD79-04FA-01FA-F2660D54D961}"/>
          </ac:picMkLst>
        </pc:picChg>
      </pc:sldChg>
      <pc:sldChg chg="modSp del mod">
        <pc:chgData name="Daniel Bafia" userId="62ca80ec-ea2f-4a01-b6b3-7e06f7beff2b" providerId="ADAL" clId="{2BF03DF5-1EAB-4D43-BC51-FA6151EC26DC}" dt="2025-10-20T23:01:44.686" v="196" actId="47"/>
        <pc:sldMkLst>
          <pc:docMk/>
          <pc:sldMk cId="2446643091" sldId="420"/>
        </pc:sldMkLst>
        <pc:spChg chg="mod">
          <ac:chgData name="Daniel Bafia" userId="62ca80ec-ea2f-4a01-b6b3-7e06f7beff2b" providerId="ADAL" clId="{2BF03DF5-1EAB-4D43-BC51-FA6151EC26DC}" dt="2025-10-20T17:27:57.175" v="1" actId="20577"/>
          <ac:spMkLst>
            <pc:docMk/>
            <pc:sldMk cId="2446643091" sldId="420"/>
            <ac:spMk id="3" creationId="{5B109956-9CF4-79DF-6D82-E6AF298CECBA}"/>
          </ac:spMkLst>
        </pc:spChg>
      </pc:sldChg>
      <pc:sldChg chg="modSp mod modAnim">
        <pc:chgData name="Daniel Bafia" userId="62ca80ec-ea2f-4a01-b6b3-7e06f7beff2b" providerId="ADAL" clId="{2BF03DF5-1EAB-4D43-BC51-FA6151EC26DC}" dt="2025-10-20T23:17:51.210" v="304" actId="20577"/>
        <pc:sldMkLst>
          <pc:docMk/>
          <pc:sldMk cId="1309292955" sldId="3468"/>
        </pc:sldMkLst>
        <pc:spChg chg="mod">
          <ac:chgData name="Daniel Bafia" userId="62ca80ec-ea2f-4a01-b6b3-7e06f7beff2b" providerId="ADAL" clId="{2BF03DF5-1EAB-4D43-BC51-FA6151EC26DC}" dt="2025-10-20T22:55:09.648" v="105" actId="1076"/>
          <ac:spMkLst>
            <pc:docMk/>
            <pc:sldMk cId="1309292955" sldId="3468"/>
            <ac:spMk id="3" creationId="{12F70CAA-2573-4265-8C97-1134C40C1F77}"/>
          </ac:spMkLst>
        </pc:spChg>
        <pc:spChg chg="mod">
          <ac:chgData name="Daniel Bafia" userId="62ca80ec-ea2f-4a01-b6b3-7e06f7beff2b" providerId="ADAL" clId="{2BF03DF5-1EAB-4D43-BC51-FA6151EC26DC}" dt="2025-10-20T23:17:51.210" v="304" actId="20577"/>
          <ac:spMkLst>
            <pc:docMk/>
            <pc:sldMk cId="1309292955" sldId="3468"/>
            <ac:spMk id="21" creationId="{ADDD1D74-CD62-F0C5-538C-3B78C6B30687}"/>
          </ac:spMkLst>
        </pc:spChg>
      </pc:sldChg>
      <pc:sldChg chg="modSp mod modAnim">
        <pc:chgData name="Daniel Bafia" userId="62ca80ec-ea2f-4a01-b6b3-7e06f7beff2b" providerId="ADAL" clId="{2BF03DF5-1EAB-4D43-BC51-FA6151EC26DC}" dt="2025-10-21T01:01:35.422" v="306" actId="27636"/>
        <pc:sldMkLst>
          <pc:docMk/>
          <pc:sldMk cId="1479430402" sldId="5203"/>
        </pc:sldMkLst>
        <pc:spChg chg="mod">
          <ac:chgData name="Daniel Bafia" userId="62ca80ec-ea2f-4a01-b6b3-7e06f7beff2b" providerId="ADAL" clId="{2BF03DF5-1EAB-4D43-BC51-FA6151EC26DC}" dt="2025-10-21T01:01:35.422" v="306" actId="27636"/>
          <ac:spMkLst>
            <pc:docMk/>
            <pc:sldMk cId="1479430402" sldId="5203"/>
            <ac:spMk id="2" creationId="{502E5869-CD8D-FA71-A594-74997A4767F8}"/>
          </ac:spMkLst>
        </pc:spChg>
      </pc:sldChg>
      <pc:sldChg chg="addSp modSp mod modAnim">
        <pc:chgData name="Daniel Bafia" userId="62ca80ec-ea2f-4a01-b6b3-7e06f7beff2b" providerId="ADAL" clId="{2BF03DF5-1EAB-4D43-BC51-FA6151EC26DC}" dt="2025-10-20T23:16:26.278" v="232"/>
        <pc:sldMkLst>
          <pc:docMk/>
          <pc:sldMk cId="3129512285" sldId="5206"/>
        </pc:sldMkLst>
        <pc:spChg chg="add mod">
          <ac:chgData name="Daniel Bafia" userId="62ca80ec-ea2f-4a01-b6b3-7e06f7beff2b" providerId="ADAL" clId="{2BF03DF5-1EAB-4D43-BC51-FA6151EC26DC}" dt="2025-10-20T23:15:56.529" v="215" actId="1076"/>
          <ac:spMkLst>
            <pc:docMk/>
            <pc:sldMk cId="3129512285" sldId="5206"/>
            <ac:spMk id="4" creationId="{26551DEB-1735-D21F-B549-7196D6273521}"/>
          </ac:spMkLst>
        </pc:spChg>
        <pc:spChg chg="add mod">
          <ac:chgData name="Daniel Bafia" userId="62ca80ec-ea2f-4a01-b6b3-7e06f7beff2b" providerId="ADAL" clId="{2BF03DF5-1EAB-4D43-BC51-FA6151EC26DC}" dt="2025-10-20T23:16:12.240" v="229" actId="207"/>
          <ac:spMkLst>
            <pc:docMk/>
            <pc:sldMk cId="3129512285" sldId="5206"/>
            <ac:spMk id="7" creationId="{FC0DEA81-1349-8551-5DE7-B1340B13D366}"/>
          </ac:spMkLst>
        </pc:spChg>
        <pc:picChg chg="mod">
          <ac:chgData name="Daniel Bafia" userId="62ca80ec-ea2f-4a01-b6b3-7e06f7beff2b" providerId="ADAL" clId="{2BF03DF5-1EAB-4D43-BC51-FA6151EC26DC}" dt="2025-10-20T23:15:58.637" v="218" actId="1076"/>
          <ac:picMkLst>
            <pc:docMk/>
            <pc:sldMk cId="3129512285" sldId="5206"/>
            <ac:picMk id="2" creationId="{E4B86CDF-E23F-9E6C-1B06-ABDB73631064}"/>
          </ac:picMkLst>
        </pc:picChg>
      </pc:sldChg>
      <pc:sldChg chg="addSp delSp modSp mod">
        <pc:chgData name="Daniel Bafia" userId="62ca80ec-ea2f-4a01-b6b3-7e06f7beff2b" providerId="ADAL" clId="{2BF03DF5-1EAB-4D43-BC51-FA6151EC26DC}" dt="2025-10-20T22:59:04.131" v="183" actId="20577"/>
        <pc:sldMkLst>
          <pc:docMk/>
          <pc:sldMk cId="73954998" sldId="5209"/>
        </pc:sldMkLst>
        <pc:spChg chg="mod">
          <ac:chgData name="Daniel Bafia" userId="62ca80ec-ea2f-4a01-b6b3-7e06f7beff2b" providerId="ADAL" clId="{2BF03DF5-1EAB-4D43-BC51-FA6151EC26DC}" dt="2025-10-20T22:58:50.162" v="181" actId="1035"/>
          <ac:spMkLst>
            <pc:docMk/>
            <pc:sldMk cId="73954998" sldId="5209"/>
            <ac:spMk id="2" creationId="{2861C639-0D7B-CECD-B89D-6E1E445D99D6}"/>
          </ac:spMkLst>
        </pc:spChg>
        <pc:spChg chg="del">
          <ac:chgData name="Daniel Bafia" userId="62ca80ec-ea2f-4a01-b6b3-7e06f7beff2b" providerId="ADAL" clId="{2BF03DF5-1EAB-4D43-BC51-FA6151EC26DC}" dt="2025-10-20T22:58:04.622" v="137" actId="478"/>
          <ac:spMkLst>
            <pc:docMk/>
            <pc:sldMk cId="73954998" sldId="5209"/>
            <ac:spMk id="4" creationId="{D3BCCB18-747D-6648-84D0-A4ACB5BE6710}"/>
          </ac:spMkLst>
        </pc:spChg>
        <pc:spChg chg="add del mod">
          <ac:chgData name="Daniel Bafia" userId="62ca80ec-ea2f-4a01-b6b3-7e06f7beff2b" providerId="ADAL" clId="{2BF03DF5-1EAB-4D43-BC51-FA6151EC26DC}" dt="2025-10-20T22:58:06.616" v="138" actId="478"/>
          <ac:spMkLst>
            <pc:docMk/>
            <pc:sldMk cId="73954998" sldId="5209"/>
            <ac:spMk id="5" creationId="{D25B9774-A140-F63A-2E2E-D799180157D6}"/>
          </ac:spMkLst>
        </pc:spChg>
        <pc:spChg chg="add mod">
          <ac:chgData name="Daniel Bafia" userId="62ca80ec-ea2f-4a01-b6b3-7e06f7beff2b" providerId="ADAL" clId="{2BF03DF5-1EAB-4D43-BC51-FA6151EC26DC}" dt="2025-10-20T22:59:04.131" v="183" actId="20577"/>
          <ac:spMkLst>
            <pc:docMk/>
            <pc:sldMk cId="73954998" sldId="5209"/>
            <ac:spMk id="6" creationId="{0AFE872D-769E-7402-F334-9133708FD795}"/>
          </ac:spMkLst>
        </pc:spChg>
        <pc:spChg chg="mod">
          <ac:chgData name="Daniel Bafia" userId="62ca80ec-ea2f-4a01-b6b3-7e06f7beff2b" providerId="ADAL" clId="{2BF03DF5-1EAB-4D43-BC51-FA6151EC26DC}" dt="2025-10-20T22:58:31.403" v="155" actId="1036"/>
          <ac:spMkLst>
            <pc:docMk/>
            <pc:sldMk cId="73954998" sldId="5209"/>
            <ac:spMk id="23" creationId="{FE5D1F79-B0E3-5293-52E5-4B993DB13D38}"/>
          </ac:spMkLst>
        </pc:spChg>
        <pc:spChg chg="mod">
          <ac:chgData name="Daniel Bafia" userId="62ca80ec-ea2f-4a01-b6b3-7e06f7beff2b" providerId="ADAL" clId="{2BF03DF5-1EAB-4D43-BC51-FA6151EC26DC}" dt="2025-10-20T22:58:50.162" v="181" actId="1035"/>
          <ac:spMkLst>
            <pc:docMk/>
            <pc:sldMk cId="73954998" sldId="5209"/>
            <ac:spMk id="50" creationId="{75FB08AD-EA71-9DD0-E23C-13B0751AC9C8}"/>
          </ac:spMkLst>
        </pc:spChg>
        <pc:spChg chg="mod">
          <ac:chgData name="Daniel Bafia" userId="62ca80ec-ea2f-4a01-b6b3-7e06f7beff2b" providerId="ADAL" clId="{2BF03DF5-1EAB-4D43-BC51-FA6151EC26DC}" dt="2025-10-20T22:58:50.162" v="181" actId="1035"/>
          <ac:spMkLst>
            <pc:docMk/>
            <pc:sldMk cId="73954998" sldId="5209"/>
            <ac:spMk id="51" creationId="{F2B27D04-E178-A698-C9D8-3F3641349C0F}"/>
          </ac:spMkLst>
        </pc:spChg>
        <pc:picChg chg="mod">
          <ac:chgData name="Daniel Bafia" userId="62ca80ec-ea2f-4a01-b6b3-7e06f7beff2b" providerId="ADAL" clId="{2BF03DF5-1EAB-4D43-BC51-FA6151EC26DC}" dt="2025-10-20T22:58:31.403" v="155" actId="1036"/>
          <ac:picMkLst>
            <pc:docMk/>
            <pc:sldMk cId="73954998" sldId="5209"/>
            <ac:picMk id="44" creationId="{E06F7431-AA96-D9FA-E68F-F7D969E9B35C}"/>
          </ac:picMkLst>
        </pc:picChg>
      </pc:sldChg>
      <pc:sldChg chg="modSp mod">
        <pc:chgData name="Daniel Bafia" userId="62ca80ec-ea2f-4a01-b6b3-7e06f7beff2b" providerId="ADAL" clId="{2BF03DF5-1EAB-4D43-BC51-FA6151EC26DC}" dt="2025-10-20T22:58:42.193" v="168" actId="1035"/>
        <pc:sldMkLst>
          <pc:docMk/>
          <pc:sldMk cId="1475157632" sldId="5211"/>
        </pc:sldMkLst>
        <pc:spChg chg="mod">
          <ac:chgData name="Daniel Bafia" userId="62ca80ec-ea2f-4a01-b6b3-7e06f7beff2b" providerId="ADAL" clId="{2BF03DF5-1EAB-4D43-BC51-FA6151EC26DC}" dt="2025-10-20T22:57:48.758" v="118" actId="1076"/>
          <ac:spMkLst>
            <pc:docMk/>
            <pc:sldMk cId="1475157632" sldId="5211"/>
            <ac:spMk id="4" creationId="{2FD7F3A3-40BD-C5BE-4E3C-A4EBB8F16DDE}"/>
          </ac:spMkLst>
        </pc:spChg>
        <pc:spChg chg="mod">
          <ac:chgData name="Daniel Bafia" userId="62ca80ec-ea2f-4a01-b6b3-7e06f7beff2b" providerId="ADAL" clId="{2BF03DF5-1EAB-4D43-BC51-FA6151EC26DC}" dt="2025-10-20T22:58:42.193" v="168" actId="1035"/>
          <ac:spMkLst>
            <pc:docMk/>
            <pc:sldMk cId="1475157632" sldId="5211"/>
            <ac:spMk id="6" creationId="{CC355849-5F3E-C7A1-3F1A-A4C57818E45E}"/>
          </ac:spMkLst>
        </pc:spChg>
        <pc:spChg chg="mod">
          <ac:chgData name="Daniel Bafia" userId="62ca80ec-ea2f-4a01-b6b3-7e06f7beff2b" providerId="ADAL" clId="{2BF03DF5-1EAB-4D43-BC51-FA6151EC26DC}" dt="2025-10-20T22:58:42.193" v="168" actId="1035"/>
          <ac:spMkLst>
            <pc:docMk/>
            <pc:sldMk cId="1475157632" sldId="5211"/>
            <ac:spMk id="7" creationId="{4D72987A-78C0-AA3A-009C-12DD1C32A859}"/>
          </ac:spMkLst>
        </pc:spChg>
        <pc:spChg chg="mod">
          <ac:chgData name="Daniel Bafia" userId="62ca80ec-ea2f-4a01-b6b3-7e06f7beff2b" providerId="ADAL" clId="{2BF03DF5-1EAB-4D43-BC51-FA6151EC26DC}" dt="2025-10-20T22:58:42.193" v="168" actId="1035"/>
          <ac:spMkLst>
            <pc:docMk/>
            <pc:sldMk cId="1475157632" sldId="5211"/>
            <ac:spMk id="8" creationId="{452D82B6-81C2-1BF0-0705-9CB1EB3CF981}"/>
          </ac:spMkLst>
        </pc:spChg>
        <pc:spChg chg="mod">
          <ac:chgData name="Daniel Bafia" userId="62ca80ec-ea2f-4a01-b6b3-7e06f7beff2b" providerId="ADAL" clId="{2BF03DF5-1EAB-4D43-BC51-FA6151EC26DC}" dt="2025-10-20T22:58:00.677" v="136" actId="1035"/>
          <ac:spMkLst>
            <pc:docMk/>
            <pc:sldMk cId="1475157632" sldId="5211"/>
            <ac:spMk id="23" creationId="{9F65DD0C-E4C2-4651-4552-8FD7B01684BA}"/>
          </ac:spMkLst>
        </pc:spChg>
        <pc:spChg chg="mod">
          <ac:chgData name="Daniel Bafia" userId="62ca80ec-ea2f-4a01-b6b3-7e06f7beff2b" providerId="ADAL" clId="{2BF03DF5-1EAB-4D43-BC51-FA6151EC26DC}" dt="2025-10-20T22:58:00.677" v="136" actId="1035"/>
          <ac:spMkLst>
            <pc:docMk/>
            <pc:sldMk cId="1475157632" sldId="5211"/>
            <ac:spMk id="27" creationId="{8F68E1C3-5EEB-84DD-F918-FFBD0B42DB40}"/>
          </ac:spMkLst>
        </pc:spChg>
        <pc:spChg chg="mod">
          <ac:chgData name="Daniel Bafia" userId="62ca80ec-ea2f-4a01-b6b3-7e06f7beff2b" providerId="ADAL" clId="{2BF03DF5-1EAB-4D43-BC51-FA6151EC26DC}" dt="2025-10-20T22:58:00.677" v="136" actId="1035"/>
          <ac:spMkLst>
            <pc:docMk/>
            <pc:sldMk cId="1475157632" sldId="5211"/>
            <ac:spMk id="31" creationId="{1DB390DC-04C2-C3DB-86CB-BDEF8A018A53}"/>
          </ac:spMkLst>
        </pc:spChg>
        <pc:spChg chg="mod">
          <ac:chgData name="Daniel Bafia" userId="62ca80ec-ea2f-4a01-b6b3-7e06f7beff2b" providerId="ADAL" clId="{2BF03DF5-1EAB-4D43-BC51-FA6151EC26DC}" dt="2025-10-20T22:58:00.677" v="136" actId="1035"/>
          <ac:spMkLst>
            <pc:docMk/>
            <pc:sldMk cId="1475157632" sldId="5211"/>
            <ac:spMk id="38" creationId="{D2768518-4EAF-DF86-EEE8-85D018CCAACB}"/>
          </ac:spMkLst>
        </pc:spChg>
        <pc:picChg chg="mod">
          <ac:chgData name="Daniel Bafia" userId="62ca80ec-ea2f-4a01-b6b3-7e06f7beff2b" providerId="ADAL" clId="{2BF03DF5-1EAB-4D43-BC51-FA6151EC26DC}" dt="2025-10-20T22:58:00.677" v="136" actId="1035"/>
          <ac:picMkLst>
            <pc:docMk/>
            <pc:sldMk cId="1475157632" sldId="5211"/>
            <ac:picMk id="35" creationId="{8318A08A-6688-9513-E86B-592F8B544829}"/>
          </ac:picMkLst>
        </pc:picChg>
        <pc:picChg chg="mod">
          <ac:chgData name="Daniel Bafia" userId="62ca80ec-ea2f-4a01-b6b3-7e06f7beff2b" providerId="ADAL" clId="{2BF03DF5-1EAB-4D43-BC51-FA6151EC26DC}" dt="2025-10-20T22:58:00.677" v="136" actId="1035"/>
          <ac:picMkLst>
            <pc:docMk/>
            <pc:sldMk cId="1475157632" sldId="5211"/>
            <ac:picMk id="42" creationId="{7C725C91-DD56-3FFE-BCFB-3B3F4FD78E04}"/>
          </ac:picMkLst>
        </pc:picChg>
        <pc:cxnChg chg="mod">
          <ac:chgData name="Daniel Bafia" userId="62ca80ec-ea2f-4a01-b6b3-7e06f7beff2b" providerId="ADAL" clId="{2BF03DF5-1EAB-4D43-BC51-FA6151EC26DC}" dt="2025-10-20T22:57:53.756" v="122" actId="1035"/>
          <ac:cxnSpMkLst>
            <pc:docMk/>
            <pc:sldMk cId="1475157632" sldId="5211"/>
            <ac:cxnSpMk id="28" creationId="{D0E426B4-774C-4068-468C-3D1381C6E7F2}"/>
          </ac:cxnSpMkLst>
        </pc:cxnChg>
        <pc:cxnChg chg="mod">
          <ac:chgData name="Daniel Bafia" userId="62ca80ec-ea2f-4a01-b6b3-7e06f7beff2b" providerId="ADAL" clId="{2BF03DF5-1EAB-4D43-BC51-FA6151EC26DC}" dt="2025-10-20T22:58:00.677" v="136" actId="1035"/>
          <ac:cxnSpMkLst>
            <pc:docMk/>
            <pc:sldMk cId="1475157632" sldId="5211"/>
            <ac:cxnSpMk id="39" creationId="{221F8ACB-77B4-BEA1-C806-C1E003862A04}"/>
          </ac:cxnSpMkLst>
        </pc:cxnChg>
      </pc:sldChg>
      <pc:sldChg chg="addSp delSp modSp new mod ord">
        <pc:chgData name="Daniel Bafia" userId="62ca80ec-ea2f-4a01-b6b3-7e06f7beff2b" providerId="ADAL" clId="{2BF03DF5-1EAB-4D43-BC51-FA6151EC26DC}" dt="2025-10-20T23:01:50.309" v="197" actId="1076"/>
        <pc:sldMkLst>
          <pc:docMk/>
          <pc:sldMk cId="211265876" sldId="5213"/>
        </pc:sldMkLst>
        <pc:spChg chg="del">
          <ac:chgData name="Daniel Bafia" userId="62ca80ec-ea2f-4a01-b6b3-7e06f7beff2b" providerId="ADAL" clId="{2BF03DF5-1EAB-4D43-BC51-FA6151EC26DC}" dt="2025-10-20T17:28:10.959" v="6" actId="478"/>
          <ac:spMkLst>
            <pc:docMk/>
            <pc:sldMk cId="211265876" sldId="5213"/>
            <ac:spMk id="2" creationId="{651D69E9-40C7-EB4A-0476-F9BA4BF8B462}"/>
          </ac:spMkLst>
        </pc:spChg>
        <pc:spChg chg="mod">
          <ac:chgData name="Daniel Bafia" userId="62ca80ec-ea2f-4a01-b6b3-7e06f7beff2b" providerId="ADAL" clId="{2BF03DF5-1EAB-4D43-BC51-FA6151EC26DC}" dt="2025-10-20T17:28:15.929" v="28" actId="20577"/>
          <ac:spMkLst>
            <pc:docMk/>
            <pc:sldMk cId="211265876" sldId="5213"/>
            <ac:spMk id="3" creationId="{6E8BB0CE-6361-B282-853E-2DA2725A43C0}"/>
          </ac:spMkLst>
        </pc:spChg>
        <pc:spChg chg="mod">
          <ac:chgData name="Daniel Bafia" userId="62ca80ec-ea2f-4a01-b6b3-7e06f7beff2b" providerId="ADAL" clId="{2BF03DF5-1EAB-4D43-BC51-FA6151EC26DC}" dt="2025-10-20T17:28:08.133" v="5"/>
          <ac:spMkLst>
            <pc:docMk/>
            <pc:sldMk cId="211265876" sldId="5213"/>
            <ac:spMk id="6" creationId="{869DE2AD-C698-494A-E37A-CBFF931D0D11}"/>
          </ac:spMkLst>
        </pc:spChg>
        <pc:spChg chg="mod">
          <ac:chgData name="Daniel Bafia" userId="62ca80ec-ea2f-4a01-b6b3-7e06f7beff2b" providerId="ADAL" clId="{2BF03DF5-1EAB-4D43-BC51-FA6151EC26DC}" dt="2025-10-20T17:28:08.133" v="5"/>
          <ac:spMkLst>
            <pc:docMk/>
            <pc:sldMk cId="211265876" sldId="5213"/>
            <ac:spMk id="7" creationId="{68824E7A-3325-6DB1-FFC1-928BA1727126}"/>
          </ac:spMkLst>
        </pc:spChg>
        <pc:spChg chg="add mod">
          <ac:chgData name="Daniel Bafia" userId="62ca80ec-ea2f-4a01-b6b3-7e06f7beff2b" providerId="ADAL" clId="{2BF03DF5-1EAB-4D43-BC51-FA6151EC26DC}" dt="2025-10-20T17:28:08.133" v="5"/>
          <ac:spMkLst>
            <pc:docMk/>
            <pc:sldMk cId="211265876" sldId="5213"/>
            <ac:spMk id="11" creationId="{DB5B1E39-F1AC-8F79-2D00-CD609C8AFEB8}"/>
          </ac:spMkLst>
        </pc:spChg>
        <pc:spChg chg="add mod">
          <ac:chgData name="Daniel Bafia" userId="62ca80ec-ea2f-4a01-b6b3-7e06f7beff2b" providerId="ADAL" clId="{2BF03DF5-1EAB-4D43-BC51-FA6151EC26DC}" dt="2025-10-20T23:01:50.309" v="197" actId="1076"/>
          <ac:spMkLst>
            <pc:docMk/>
            <pc:sldMk cId="211265876" sldId="5213"/>
            <ac:spMk id="12" creationId="{0B130A71-0CC5-427F-8FDA-7E9FEF70EC71}"/>
          </ac:spMkLst>
        </pc:spChg>
        <pc:grpChg chg="add mod">
          <ac:chgData name="Daniel Bafia" userId="62ca80ec-ea2f-4a01-b6b3-7e06f7beff2b" providerId="ADAL" clId="{2BF03DF5-1EAB-4D43-BC51-FA6151EC26DC}" dt="2025-10-20T17:28:08.133" v="5"/>
          <ac:grpSpMkLst>
            <pc:docMk/>
            <pc:sldMk cId="211265876" sldId="5213"/>
            <ac:grpSpMk id="4" creationId="{9C965157-3458-75F0-0B89-A488E7C1114A}"/>
          </ac:grpSpMkLst>
        </pc:grpChg>
        <pc:picChg chg="mod">
          <ac:chgData name="Daniel Bafia" userId="62ca80ec-ea2f-4a01-b6b3-7e06f7beff2b" providerId="ADAL" clId="{2BF03DF5-1EAB-4D43-BC51-FA6151EC26DC}" dt="2025-10-20T17:28:08.133" v="5"/>
          <ac:picMkLst>
            <pc:docMk/>
            <pc:sldMk cId="211265876" sldId="5213"/>
            <ac:picMk id="5" creationId="{9A059A83-B04F-F547-3B99-BEC499964C0A}"/>
          </ac:picMkLst>
        </pc:picChg>
        <pc:picChg chg="mod">
          <ac:chgData name="Daniel Bafia" userId="62ca80ec-ea2f-4a01-b6b3-7e06f7beff2b" providerId="ADAL" clId="{2BF03DF5-1EAB-4D43-BC51-FA6151EC26DC}" dt="2025-10-20T17:28:08.133" v="5"/>
          <ac:picMkLst>
            <pc:docMk/>
            <pc:sldMk cId="211265876" sldId="5213"/>
            <ac:picMk id="8" creationId="{01980C34-3E6B-6A2E-1190-36F5DE8965F6}"/>
          </ac:picMkLst>
        </pc:picChg>
        <pc:picChg chg="mod">
          <ac:chgData name="Daniel Bafia" userId="62ca80ec-ea2f-4a01-b6b3-7e06f7beff2b" providerId="ADAL" clId="{2BF03DF5-1EAB-4D43-BC51-FA6151EC26DC}" dt="2025-10-20T17:28:08.133" v="5"/>
          <ac:picMkLst>
            <pc:docMk/>
            <pc:sldMk cId="211265876" sldId="5213"/>
            <ac:picMk id="9" creationId="{9ED529F3-337E-7811-7BB2-E72EA6B5575E}"/>
          </ac:picMkLst>
        </pc:picChg>
        <pc:picChg chg="mod">
          <ac:chgData name="Daniel Bafia" userId="62ca80ec-ea2f-4a01-b6b3-7e06f7beff2b" providerId="ADAL" clId="{2BF03DF5-1EAB-4D43-BC51-FA6151EC26DC}" dt="2025-10-20T17:28:08.133" v="5"/>
          <ac:picMkLst>
            <pc:docMk/>
            <pc:sldMk cId="211265876" sldId="5213"/>
            <ac:picMk id="10" creationId="{641F39E6-6BFE-A637-2EC5-670D2DE6F61D}"/>
          </ac:picMkLst>
        </pc:picChg>
      </pc:sldChg>
      <pc:sldChg chg="add del">
        <pc:chgData name="Daniel Bafia" userId="62ca80ec-ea2f-4a01-b6b3-7e06f7beff2b" providerId="ADAL" clId="{2BF03DF5-1EAB-4D43-BC51-FA6151EC26DC}" dt="2025-10-20T17:28:00.633" v="3"/>
        <pc:sldMkLst>
          <pc:docMk/>
          <pc:sldMk cId="1013741043" sldId="5213"/>
        </pc:sldMkLst>
      </pc:sldChg>
      <pc:sldChg chg="delSp modSp new mod ord">
        <pc:chgData name="Daniel Bafia" userId="62ca80ec-ea2f-4a01-b6b3-7e06f7beff2b" providerId="ADAL" clId="{2BF03DF5-1EAB-4D43-BC51-FA6151EC26DC}" dt="2025-10-20T17:28:35.294" v="48"/>
        <pc:sldMkLst>
          <pc:docMk/>
          <pc:sldMk cId="1347043750" sldId="5214"/>
        </pc:sldMkLst>
        <pc:spChg chg="del">
          <ac:chgData name="Daniel Bafia" userId="62ca80ec-ea2f-4a01-b6b3-7e06f7beff2b" providerId="ADAL" clId="{2BF03DF5-1EAB-4D43-BC51-FA6151EC26DC}" dt="2025-10-20T17:28:23.469" v="42" actId="478"/>
          <ac:spMkLst>
            <pc:docMk/>
            <pc:sldMk cId="1347043750" sldId="5214"/>
            <ac:spMk id="2" creationId="{7F3E6359-9C6C-2778-BD41-B6977056801B}"/>
          </ac:spMkLst>
        </pc:spChg>
        <pc:spChg chg="mod">
          <ac:chgData name="Daniel Bafia" userId="62ca80ec-ea2f-4a01-b6b3-7e06f7beff2b" providerId="ADAL" clId="{2BF03DF5-1EAB-4D43-BC51-FA6151EC26DC}" dt="2025-10-20T17:28:31.455" v="46" actId="14100"/>
          <ac:spMkLst>
            <pc:docMk/>
            <pc:sldMk cId="1347043750" sldId="5214"/>
            <ac:spMk id="3" creationId="{5006B55B-193E-ABC1-9370-9918B89192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69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1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3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26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91230FE2-A356-42C7-8665-140C339A51F6}" type="datetime1">
              <a:rPr lang="en-US" smtClean="0"/>
              <a:t>10/20/2025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Ineter</a:t>
            </a:r>
            <a:r>
              <a:rPr lang="en-US"/>
              <a:t> nec </a:t>
            </a:r>
            <a:r>
              <a:rPr lang="en-US" err="1"/>
              <a:t>odio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et </a:t>
            </a:r>
            <a:r>
              <a:rPr lang="en-US" err="1"/>
              <a:t>enim</a:t>
            </a:r>
            <a:r>
              <a:rPr lang="en-US"/>
              <a:t> auctor, vel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justo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. Donec </a:t>
            </a:r>
            <a:r>
              <a:rPr lang="en-US" err="1"/>
              <a:t>eleifend</a:t>
            </a:r>
            <a:r>
              <a:rPr lang="en-US"/>
              <a:t> </a:t>
            </a:r>
            <a:r>
              <a:rPr lang="en-US" err="1"/>
              <a:t>orci</a:t>
            </a:r>
            <a:r>
              <a:rPr lang="en-US"/>
              <a:t> non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scelerisque</a:t>
            </a:r>
            <a:r>
              <a:rPr lang="en-US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583376E5-9E32-4A77-A2D2-5ED41F57FC39}" type="datetime1">
              <a:rPr lang="en-US" smtClean="0"/>
              <a:t>10/20/2025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4EE970E7-5DD4-4A65-8DE6-66A206458C8A}" type="datetime1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1B5841C-215A-4415-892D-6EACDA7188D8}" type="datetime1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E57F1AEF-0ACB-4229-AE0B-3974F884109C}" type="datetime1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86DD3151-8C95-4CD0-8F2B-F9F9853AFDD0}" type="datetime1">
              <a:rPr lang="en-US" smtClean="0"/>
              <a:t>10/20/2025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Subhead</a:t>
            </a:r>
          </a:p>
          <a:p>
            <a:pPr lvl="0"/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0BBC8842-D0A0-4D30-8250-64C978005F97}" type="datetime1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CDABE7F8-2894-4C8C-9AFA-06962D449376}" type="datetime1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D62D3857-1779-4A3B-A994-6A13936BF8CE}" type="datetime1">
              <a:rPr lang="en-US" smtClean="0"/>
              <a:t>10/20/2025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2F7ECCB-24CF-4041-8388-FE712A91DF82}" type="datetime1">
              <a:rPr lang="en-US" smtClean="0"/>
              <a:t>10/20/2025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60FB5DE-2BBF-E942-B18F-431AEB78E818}"/>
              </a:ext>
            </a:extLst>
          </p:cNvPr>
          <p:cNvSpPr txBox="1">
            <a:spLocks/>
          </p:cNvSpPr>
          <p:nvPr userDrawn="1"/>
        </p:nvSpPr>
        <p:spPr>
          <a:xfrm>
            <a:off x="664941" y="6468126"/>
            <a:ext cx="5478969" cy="242873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D. Bafia | LCWS’25</a:t>
            </a:r>
            <a:endParaRPr lang="en-US" sz="1200" b="1" dirty="0"/>
          </a:p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>
              <a:defRPr/>
            </a:pPr>
            <a:endParaRPr lang="en-US" sz="1200" b="1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CC9F928-A55A-6F48-B4D1-652C0647D14B}"/>
              </a:ext>
            </a:extLst>
          </p:cNvPr>
          <p:cNvSpPr txBox="1">
            <a:spLocks/>
          </p:cNvSpPr>
          <p:nvPr userDrawn="1"/>
        </p:nvSpPr>
        <p:spPr>
          <a:xfrm>
            <a:off x="112489" y="6468126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1200" smtClean="0"/>
              <a:pPr>
                <a:defRPr/>
              </a:pPr>
              <a:t>‹#›</a:t>
            </a:fld>
            <a:endParaRPr lang="en-US" sz="120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754EA26-3624-5E54-5AB1-1AB2E3F024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604" y="6409627"/>
            <a:ext cx="1743792" cy="32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644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8E944AC4-7863-4D4B-9040-D95B5CA69B79}" type="datetime1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4A423C54-9D41-4E66-AB77-D97B400535D7}" type="datetime1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FC93A59B-F8A1-4906-AC6D-192584923D8F}" type="datetime1">
              <a:rPr lang="en-US" smtClean="0"/>
              <a:t>10/20/2025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F8E2664E-C7F6-4A69-B544-E0DE82EF0005}" type="datetime1">
              <a:rPr lang="en-US" smtClean="0"/>
              <a:t>10/20/2025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11880C6-75B8-47ED-8CA0-9DA5192BED1A}" type="datetime1">
              <a:rPr lang="en-US" smtClean="0"/>
              <a:t>10/20/2025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sed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Nam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porta pulvinar. </a:t>
            </a:r>
            <a:r>
              <a:rPr lang="en-US" err="1"/>
              <a:t>Phasellus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E2F8909F-DE98-4618-AC19-D9A65EAB885E}" type="datetime1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This is a placeholder headline. Lorem ipsum dolor sit </a:t>
            </a:r>
            <a:r>
              <a:rPr lang="en-US" err="1"/>
              <a:t>amet</a:t>
            </a:r>
            <a:r>
              <a:rPr lang="en-US"/>
              <a:t>, nec cu </a:t>
            </a:r>
            <a:r>
              <a:rPr lang="en-US" err="1"/>
              <a:t>legimus</a:t>
            </a:r>
            <a:r>
              <a:rPr lang="en-US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16E1255-06F0-429A-AFA6-F394F55F6A0D}" type="datetime1">
              <a:rPr lang="en-US" smtClean="0"/>
              <a:t>10/20/2025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A43A5876-4772-4443-BFC6-FF517D02F4CD}" type="datetime1">
              <a:rPr lang="en-US" smtClean="0"/>
              <a:t>10/20/2025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A87CE3FA-2B29-4256-8B75-5D7F9FD79205}" type="datetime1">
              <a:rPr lang="en-US" smtClean="0"/>
              <a:t>10/20/2025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B25A34D9-02D9-4A8B-9FAE-32AC5F072D02}" type="datetime1">
              <a:rPr lang="en-US" smtClean="0"/>
              <a:t>10/20/2025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77A6547-0BBB-4C9F-A8D6-D75E413B2C25}" type="datetime1">
              <a:rPr lang="en-US" smtClean="0"/>
              <a:t>10/20/2025</a:t>
            </a:fld>
            <a:endParaRPr 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  <p:sldLayoutId id="2147483974" r:id="rId23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2B395696-1C87-4D33-96C9-8953B6DE74DA}" type="datetime1">
              <a:rPr lang="en-US" smtClean="0"/>
              <a:t>10/20/2025</a:t>
            </a:fld>
            <a:endParaRPr lang="en-US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5.png"/><Relationship Id="rId5" Type="http://schemas.openxmlformats.org/officeDocument/2006/relationships/hyperlink" Target="https://arxiv.org/abs/2509.18564" TargetMode="Externa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4.png"/><Relationship Id="rId4" Type="http://schemas.openxmlformats.org/officeDocument/2006/relationships/hyperlink" Target="https://arxiv.org/abs/2509.1856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/>
          <a:lstStyle/>
          <a:p>
            <a:r>
              <a:rPr lang="en-US" dirty="0"/>
              <a:t>High-Q/high-G Developments at FNAL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/>
              <a:t>Daniel Bafia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/>
              <a:t>Associate Scientist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October 21</a:t>
            </a:r>
            <a:r>
              <a:rPr lang="en-US" baseline="30000" dirty="0"/>
              <a:t>st</a:t>
            </a:r>
            <a:r>
              <a:rPr lang="en-US" dirty="0"/>
              <a:t>, 2025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82EBED-24B5-11D3-8EEF-A8B47DAC0FD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9A0D64F1-CAB3-404C-89DE-07B01035F892}" type="datetime1">
              <a:rPr lang="en-US" smtClean="0"/>
              <a:t>10/20/2025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A2F04-A97B-D7A0-4872-D9B6B4478DE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8AF010-7B57-583C-0417-A7DC7D3336D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Daniel Bafia | Recent Progress with SRF R&amp;D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F2805-BBAF-98C2-4B1F-899797E588ED}"/>
              </a:ext>
            </a:extLst>
          </p:cNvPr>
          <p:cNvSpPr txBox="1"/>
          <p:nvPr/>
        </p:nvSpPr>
        <p:spPr>
          <a:xfrm>
            <a:off x="7594051" y="4648269"/>
            <a:ext cx="4365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FERMILAB-SLIDES-25-0281-SQMS-TD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57569-E3D3-C373-B4E1-D2FE8AF1E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7C725C91-DD56-3FFE-BCFB-3B3F4FD78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582" y="2416195"/>
            <a:ext cx="4883847" cy="38642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318A08A-6688-9513-E86B-592F8B544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04" y="2396317"/>
            <a:ext cx="4551851" cy="3973123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2FD7F3A3-40BD-C5BE-4E3C-A4EBB8F16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882" y="256867"/>
            <a:ext cx="10257836" cy="427037"/>
          </a:xfrm>
        </p:spPr>
        <p:txBody>
          <a:bodyPr/>
          <a:lstStyle/>
          <a:p>
            <a:r>
              <a:rPr lang="en-US" sz="2930" dirty="0"/>
              <a:t>High Q₀ and G via O-Tailoring and Optimized EP</a:t>
            </a:r>
          </a:p>
        </p:txBody>
      </p:sp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9F65DD0C-E4C2-4651-4552-8FD7B01684BA}"/>
              </a:ext>
            </a:extLst>
          </p:cNvPr>
          <p:cNvSpPr txBox="1">
            <a:spLocks/>
          </p:cNvSpPr>
          <p:nvPr/>
        </p:nvSpPr>
        <p:spPr>
          <a:xfrm>
            <a:off x="1474861" y="1880350"/>
            <a:ext cx="3869094" cy="600689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1.3 GHz Nb SRF Cavity Post Various Surface Treatments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1EE1E24-BFC4-971E-E5BE-71BFA9979A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4976"/>
          <a:stretch/>
        </p:blipFill>
        <p:spPr>
          <a:xfrm>
            <a:off x="10927887" y="1"/>
            <a:ext cx="902162" cy="110916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E426B4-774C-4068-468C-3D1381C6E7F2}"/>
              </a:ext>
            </a:extLst>
          </p:cNvPr>
          <p:cNvCxnSpPr>
            <a:cxnSpLocks/>
          </p:cNvCxnSpPr>
          <p:nvPr/>
        </p:nvCxnSpPr>
        <p:spPr>
          <a:xfrm flipV="1">
            <a:off x="3789260" y="4657358"/>
            <a:ext cx="674896" cy="16481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1DB390DC-04C2-C3DB-86CB-BDEF8A018A53}"/>
              </a:ext>
            </a:extLst>
          </p:cNvPr>
          <p:cNvSpPr txBox="1">
            <a:spLocks/>
          </p:cNvSpPr>
          <p:nvPr/>
        </p:nvSpPr>
        <p:spPr>
          <a:xfrm>
            <a:off x="6614328" y="1905794"/>
            <a:ext cx="3869094" cy="600689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650 MHz Nb SRF Cavity Post Various Surface Treatments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8F68E1C3-5EEB-84DD-F918-FFBD0B42DB40}"/>
              </a:ext>
            </a:extLst>
          </p:cNvPr>
          <p:cNvSpPr txBox="1">
            <a:spLocks/>
          </p:cNvSpPr>
          <p:nvPr/>
        </p:nvSpPr>
        <p:spPr>
          <a:xfrm rot="566839">
            <a:off x="1983593" y="4916189"/>
            <a:ext cx="3203070" cy="59657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Removing </a:t>
            </a:r>
            <a:r>
              <a:rPr lang="en-US" dirty="0" err="1">
                <a:solidFill>
                  <a:srgbClr val="000000"/>
                </a:solidFill>
              </a:rPr>
              <a:t>NbC</a:t>
            </a:r>
            <a:r>
              <a:rPr lang="en-US" dirty="0">
                <a:solidFill>
                  <a:srgbClr val="000000"/>
                </a:solidFill>
              </a:rPr>
              <a:t> results in dramatic increase in Q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 and G!</a:t>
            </a: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D2768518-4EAF-DF86-EEE8-85D018CCAACB}"/>
              </a:ext>
            </a:extLst>
          </p:cNvPr>
          <p:cNvSpPr txBox="1">
            <a:spLocks/>
          </p:cNvSpPr>
          <p:nvPr/>
        </p:nvSpPr>
        <p:spPr>
          <a:xfrm rot="566839">
            <a:off x="7510012" y="4935767"/>
            <a:ext cx="3416773" cy="295753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Demonstrated also on 650 MHz!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1F8ACB-77B4-BEA1-C806-C1E003862A04}"/>
              </a:ext>
            </a:extLst>
          </p:cNvPr>
          <p:cNvCxnSpPr>
            <a:cxnSpLocks/>
          </p:cNvCxnSpPr>
          <p:nvPr/>
        </p:nvCxnSpPr>
        <p:spPr>
          <a:xfrm flipV="1">
            <a:off x="9800303" y="4739763"/>
            <a:ext cx="435343" cy="16481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20B2899-EE88-821F-3A69-126B6F4737ED}"/>
              </a:ext>
            </a:extLst>
          </p:cNvPr>
          <p:cNvSpPr txBox="1"/>
          <p:nvPr/>
        </p:nvSpPr>
        <p:spPr>
          <a:xfrm>
            <a:off x="9325388" y="6564508"/>
            <a:ext cx="2504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</a:rPr>
              <a:t>V. Chouhan et al., THP83, SRF2025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3AE49D8-89EA-37EB-4988-82A96256F15B}"/>
              </a:ext>
            </a:extLst>
          </p:cNvPr>
          <p:cNvSpPr txBox="1"/>
          <p:nvPr/>
        </p:nvSpPr>
        <p:spPr>
          <a:xfrm>
            <a:off x="8832828" y="6358828"/>
            <a:ext cx="3129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rgbClr val="004C97"/>
                </a:solidFill>
              </a:rPr>
              <a:t>V. Chouhan et al., WEP065, NAPAC2025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C355849-5F3E-C7A1-3F1A-A4C57818E45E}"/>
              </a:ext>
            </a:extLst>
          </p:cNvPr>
          <p:cNvSpPr txBox="1">
            <a:spLocks/>
          </p:cNvSpPr>
          <p:nvPr/>
        </p:nvSpPr>
        <p:spPr>
          <a:xfrm>
            <a:off x="919071" y="975643"/>
            <a:ext cx="9428578" cy="85093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6910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1pPr>
            <a:lvl2pPr marL="68366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2pPr>
            <a:lvl3pPr marL="107100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3pPr>
            <a:lvl4pPr marL="1447764" indent="-3047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4pPr>
            <a:lvl5pPr marL="1826638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Mid-T baking: Diffuses O and gives high Q</a:t>
            </a:r>
            <a:r>
              <a:rPr lang="en-US" sz="2000" baseline="-25000"/>
              <a:t>0</a:t>
            </a:r>
            <a:r>
              <a:rPr lang="en-US" sz="2000"/>
              <a:t>; </a:t>
            </a:r>
            <a:endParaRPr lang="en-US" sz="2000" b="1">
              <a:solidFill>
                <a:srgbClr val="004C97"/>
              </a:solidFill>
            </a:endParaRPr>
          </a:p>
          <a:p>
            <a:r>
              <a:rPr lang="en-US" sz="2000" b="1">
                <a:solidFill>
                  <a:srgbClr val="004C97"/>
                </a:solidFill>
              </a:rPr>
              <a:t>EP Nano-removal treatment: </a:t>
            </a:r>
            <a:r>
              <a:rPr lang="en-US" sz="2000"/>
              <a:t>Removes 100 nm from surface</a:t>
            </a:r>
            <a:endParaRPr lang="en-US" sz="2000" b="1" dirty="0">
              <a:sym typeface="Wingdings" panose="05000000000000000000" pitchFamily="2" charset="2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D72987A-78C0-AA3A-009C-12DD1C32A859}"/>
              </a:ext>
            </a:extLst>
          </p:cNvPr>
          <p:cNvSpPr txBox="1">
            <a:spLocks/>
          </p:cNvSpPr>
          <p:nvPr/>
        </p:nvSpPr>
        <p:spPr>
          <a:xfrm>
            <a:off x="6155634" y="975643"/>
            <a:ext cx="4138204" cy="3487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6910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1pPr>
            <a:lvl2pPr marL="68366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2pPr>
            <a:lvl3pPr marL="107100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3pPr>
            <a:lvl4pPr marL="1447764" indent="-3047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4pPr>
            <a:lvl5pPr marL="1826638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>
                <a:solidFill>
                  <a:srgbClr val="004C97"/>
                </a:solidFill>
              </a:rPr>
              <a:t>Issue</a:t>
            </a:r>
            <a:r>
              <a:rPr lang="en-US" sz="2000" b="1" dirty="0">
                <a:solidFill>
                  <a:srgbClr val="004C97"/>
                </a:solidFill>
              </a:rPr>
              <a:t>: Forms lossy Nb-carbides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52D82B6-81C2-1BF0-0705-9CB1EB3CF981}"/>
              </a:ext>
            </a:extLst>
          </p:cNvPr>
          <p:cNvSpPr txBox="1">
            <a:spLocks/>
          </p:cNvSpPr>
          <p:nvPr/>
        </p:nvSpPr>
        <p:spPr>
          <a:xfrm>
            <a:off x="8072093" y="1361439"/>
            <a:ext cx="2506590" cy="4270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6910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1pPr>
            <a:lvl2pPr marL="68366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2pPr>
            <a:lvl3pPr marL="107100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3pPr>
            <a:lvl4pPr marL="1447764" indent="-3047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4pPr>
            <a:lvl5pPr marL="1826638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4C97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4C97"/>
                </a:solidFill>
                <a:sym typeface="Wingdings" panose="05000000000000000000" pitchFamily="2" charset="2"/>
              </a:rPr>
              <a:t>Removes </a:t>
            </a:r>
            <a:r>
              <a:rPr lang="en-US" sz="2000" b="1" dirty="0" err="1">
                <a:solidFill>
                  <a:srgbClr val="004C97"/>
                </a:solidFill>
                <a:sym typeface="Wingdings" panose="05000000000000000000" pitchFamily="2" charset="2"/>
              </a:rPr>
              <a:t>NbC</a:t>
            </a:r>
            <a:r>
              <a:rPr lang="en-US" sz="2000" b="1" dirty="0">
                <a:sym typeface="Wingdings" panose="05000000000000000000" pitchFamily="2" charset="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751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FBC8DA5-A801-278B-27DF-C04FD4FAE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935" y="4128658"/>
            <a:ext cx="1572549" cy="159260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3FE8B6-4D77-8BBF-39AC-C1346A47B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617" y="865740"/>
            <a:ext cx="9142765" cy="51593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Nb film on copper cavities exhibit “medium-field Q-slope” </a:t>
            </a:r>
            <a:r>
              <a:rPr lang="en-US" dirty="0">
                <a:sym typeface="Wingdings" panose="05000000000000000000" pitchFamily="2" charset="2"/>
              </a:rPr>
              <a:t> why?</a:t>
            </a: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9E12C-06D3-1192-7BB2-B4AAD7020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Bulk: Improving Nb Film Performance – A Fix for MFQS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EBFB2E-F03E-16D2-73DD-D684DBF01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9678" y="2332398"/>
            <a:ext cx="4438204" cy="3482361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9899E5-C794-6E6B-6B45-D217E43C56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2" t="17015" r="50013" b="26629"/>
          <a:stretch/>
        </p:blipFill>
        <p:spPr bwMode="auto">
          <a:xfrm>
            <a:off x="275759" y="2373359"/>
            <a:ext cx="935789" cy="33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09BE06-2469-DF38-7383-A8190E1B0C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4798" y="2373358"/>
            <a:ext cx="1526420" cy="1430389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087A459-8E1C-16D2-1CCE-652E03C51E73}"/>
              </a:ext>
            </a:extLst>
          </p:cNvPr>
          <p:cNvSpPr txBox="1"/>
          <p:nvPr/>
        </p:nvSpPr>
        <p:spPr>
          <a:xfrm>
            <a:off x="7933649" y="2814768"/>
            <a:ext cx="2255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B. Abdisatarov </a:t>
            </a:r>
            <a:r>
              <a:rPr lang="en-US" sz="1400" i="1" dirty="0">
                <a:solidFill>
                  <a:srgbClr val="004C97"/>
                </a:solidFill>
              </a:rPr>
              <a:t>et al </a:t>
            </a:r>
            <a:r>
              <a:rPr lang="en-US" sz="1400" dirty="0">
                <a:solidFill>
                  <a:srgbClr val="004C97"/>
                </a:solidFill>
              </a:rPr>
              <a:t> SUST </a:t>
            </a:r>
            <a:r>
              <a:rPr lang="en-US" sz="1400" b="1" dirty="0">
                <a:solidFill>
                  <a:srgbClr val="004C97"/>
                </a:solidFill>
              </a:rPr>
              <a:t>38</a:t>
            </a:r>
            <a:r>
              <a:rPr lang="en-US" sz="1400" dirty="0">
                <a:solidFill>
                  <a:srgbClr val="004C97"/>
                </a:solidFill>
              </a:rPr>
              <a:t>, 075006 (2025)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8BAEAC7-0DE6-72B0-26BE-49B7B891A240}"/>
              </a:ext>
            </a:extLst>
          </p:cNvPr>
          <p:cNvSpPr txBox="1">
            <a:spLocks/>
          </p:cNvSpPr>
          <p:nvPr/>
        </p:nvSpPr>
        <p:spPr>
          <a:xfrm>
            <a:off x="592938" y="1611464"/>
            <a:ext cx="2116327" cy="515933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>
                <a:solidFill>
                  <a:srgbClr val="000000"/>
                </a:solidFill>
              </a:rPr>
              <a:t>DC </a:t>
            </a:r>
            <a:r>
              <a:rPr lang="en-US" sz="1600" err="1">
                <a:solidFill>
                  <a:srgbClr val="000000"/>
                </a:solidFill>
              </a:rPr>
              <a:t>HiPIMS</a:t>
            </a:r>
            <a:r>
              <a:rPr lang="en-US" sz="1600">
                <a:solidFill>
                  <a:srgbClr val="000000"/>
                </a:solidFill>
              </a:rPr>
              <a:t> Deposition System @ CERN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32EE8B-02FC-C6EB-8B0B-F75E08F43813}"/>
              </a:ext>
            </a:extLst>
          </p:cNvPr>
          <p:cNvSpPr/>
          <p:nvPr/>
        </p:nvSpPr>
        <p:spPr>
          <a:xfrm>
            <a:off x="950380" y="4047311"/>
            <a:ext cx="106491" cy="2127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8B8A9D-FC4A-FE7E-5D33-E349A9327900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003626" y="2373358"/>
            <a:ext cx="386980" cy="1673953"/>
          </a:xfrm>
          <a:prstGeom prst="line">
            <a:avLst/>
          </a:prstGeom>
          <a:ln w="9525"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EE813C-7F1C-54DE-42DF-A04B843E6BB3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1003626" y="4260104"/>
            <a:ext cx="386980" cy="1480937"/>
          </a:xfrm>
          <a:prstGeom prst="line">
            <a:avLst/>
          </a:prstGeom>
          <a:ln w="9525"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67350D5A-87A3-FE1A-6647-A2A0B7014DD3}"/>
              </a:ext>
            </a:extLst>
          </p:cNvPr>
          <p:cNvSpPr txBox="1">
            <a:spLocks/>
          </p:cNvSpPr>
          <p:nvPr/>
        </p:nvSpPr>
        <p:spPr>
          <a:xfrm>
            <a:off x="7979569" y="1727266"/>
            <a:ext cx="3542635" cy="515933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>
                <a:solidFill>
                  <a:srgbClr val="000000"/>
                </a:solidFill>
              </a:rPr>
              <a:t>Performance of Nb Film on Nb Cavity Post Subsequent Annealing</a:t>
            </a: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3073" name="Picture 3072">
            <a:extLst>
              <a:ext uri="{FF2B5EF4-FFF2-40B4-BE49-F238E27FC236}">
                <a16:creationId xmlns:a16="http://schemas.microsoft.com/office/drawing/2014/main" id="{2406123C-8AAF-E5F9-1F30-C8C2E7796C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7981" y="2232265"/>
            <a:ext cx="1958716" cy="1699737"/>
          </a:xfrm>
          <a:prstGeom prst="rect">
            <a:avLst/>
          </a:prstGeom>
        </p:spPr>
      </p:pic>
      <p:pic>
        <p:nvPicPr>
          <p:cNvPr id="3076" name="Picture 3075">
            <a:extLst>
              <a:ext uri="{FF2B5EF4-FFF2-40B4-BE49-F238E27FC236}">
                <a16:creationId xmlns:a16="http://schemas.microsoft.com/office/drawing/2014/main" id="{5C238459-FAEA-D3CA-297D-7EE8271E47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0362" y="4214935"/>
            <a:ext cx="2129618" cy="1568574"/>
          </a:xfrm>
          <a:prstGeom prst="rect">
            <a:avLst/>
          </a:prstGeom>
        </p:spPr>
      </p:pic>
      <p:sp>
        <p:nvSpPr>
          <p:cNvPr id="3079" name="Content Placeholder 1">
            <a:extLst>
              <a:ext uri="{FF2B5EF4-FFF2-40B4-BE49-F238E27FC236}">
                <a16:creationId xmlns:a16="http://schemas.microsoft.com/office/drawing/2014/main" id="{0ECD8922-66F3-617F-D740-56982EDBDDA0}"/>
              </a:ext>
            </a:extLst>
          </p:cNvPr>
          <p:cNvSpPr txBox="1">
            <a:spLocks/>
          </p:cNvSpPr>
          <p:nvPr/>
        </p:nvSpPr>
        <p:spPr>
          <a:xfrm>
            <a:off x="3671835" y="1680888"/>
            <a:ext cx="3369724" cy="515933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solidFill>
                  <a:srgbClr val="000000"/>
                </a:solidFill>
              </a:rPr>
              <a:t>Materials Studies on Nb Film on Nb Samples Post Baking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081" name="Content Placeholder 1">
            <a:extLst>
              <a:ext uri="{FF2B5EF4-FFF2-40B4-BE49-F238E27FC236}">
                <a16:creationId xmlns:a16="http://schemas.microsoft.com/office/drawing/2014/main" id="{9F51DE7B-01E9-0EE5-1863-839DA3AD1B68}"/>
              </a:ext>
            </a:extLst>
          </p:cNvPr>
          <p:cNvSpPr txBox="1">
            <a:spLocks/>
          </p:cNvSpPr>
          <p:nvPr/>
        </p:nvSpPr>
        <p:spPr>
          <a:xfrm>
            <a:off x="5416395" y="2613593"/>
            <a:ext cx="1847843" cy="118563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ToF-SIMS studies reveal reduction in H upon annealing</a:t>
            </a:r>
          </a:p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 Less </a:t>
            </a:r>
            <a:r>
              <a:rPr lang="en-US" sz="1600" dirty="0" err="1">
                <a:sym typeface="Wingdings" panose="05000000000000000000" pitchFamily="2" charset="2"/>
              </a:rPr>
              <a:t>NbH</a:t>
            </a:r>
            <a:endParaRPr lang="en-US" sz="1600" dirty="0"/>
          </a:p>
        </p:txBody>
      </p:sp>
      <p:sp>
        <p:nvSpPr>
          <p:cNvPr id="3082" name="Content Placeholder 1">
            <a:extLst>
              <a:ext uri="{FF2B5EF4-FFF2-40B4-BE49-F238E27FC236}">
                <a16:creationId xmlns:a16="http://schemas.microsoft.com/office/drawing/2014/main" id="{DB462166-3E8E-9E7C-62AF-858AB60A70C0}"/>
              </a:ext>
            </a:extLst>
          </p:cNvPr>
          <p:cNvSpPr txBox="1">
            <a:spLocks/>
          </p:cNvSpPr>
          <p:nvPr/>
        </p:nvSpPr>
        <p:spPr>
          <a:xfrm>
            <a:off x="3386426" y="4633318"/>
            <a:ext cx="1847843" cy="118563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/>
              <a:t>EBSD reveals reduction in LMAD upon annealing</a:t>
            </a:r>
          </a:p>
          <a:p>
            <a:pPr marL="0" indent="0">
              <a:buNone/>
            </a:pPr>
            <a:r>
              <a:rPr lang="en-US" sz="1600">
                <a:sym typeface="Wingdings" panose="05000000000000000000" pitchFamily="2" charset="2"/>
              </a:rPr>
              <a:t> Heals defects</a:t>
            </a:r>
            <a:endParaRPr lang="en-US" sz="1600"/>
          </a:p>
        </p:txBody>
      </p:sp>
      <p:sp>
        <p:nvSpPr>
          <p:cNvPr id="3083" name="TextBox 3082">
            <a:extLst>
              <a:ext uri="{FF2B5EF4-FFF2-40B4-BE49-F238E27FC236}">
                <a16:creationId xmlns:a16="http://schemas.microsoft.com/office/drawing/2014/main" id="{205BD501-F598-81D3-2E89-D83DD9A4B7A4}"/>
              </a:ext>
            </a:extLst>
          </p:cNvPr>
          <p:cNvSpPr txBox="1"/>
          <p:nvPr/>
        </p:nvSpPr>
        <p:spPr>
          <a:xfrm rot="20422438">
            <a:off x="8914945" y="4570927"/>
            <a:ext cx="1947319" cy="830997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Subsequent annealing reduces MFQS!</a:t>
            </a:r>
          </a:p>
        </p:txBody>
      </p:sp>
      <p:cxnSp>
        <p:nvCxnSpPr>
          <p:cNvPr id="3085" name="Straight Arrow Connector 3084">
            <a:extLst>
              <a:ext uri="{FF2B5EF4-FFF2-40B4-BE49-F238E27FC236}">
                <a16:creationId xmlns:a16="http://schemas.microsoft.com/office/drawing/2014/main" id="{48935438-FCC9-74CF-B77F-FBB913EC48D6}"/>
              </a:ext>
            </a:extLst>
          </p:cNvPr>
          <p:cNvCxnSpPr>
            <a:cxnSpLocks/>
          </p:cNvCxnSpPr>
          <p:nvPr/>
        </p:nvCxnSpPr>
        <p:spPr>
          <a:xfrm flipV="1">
            <a:off x="8881228" y="4374431"/>
            <a:ext cx="1087260" cy="39814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92" name="Rectangle 3091">
            <a:extLst>
              <a:ext uri="{FF2B5EF4-FFF2-40B4-BE49-F238E27FC236}">
                <a16:creationId xmlns:a16="http://schemas.microsoft.com/office/drawing/2014/main" id="{919654F4-B0FF-29B4-6A81-EE011ED9E95D}"/>
              </a:ext>
            </a:extLst>
          </p:cNvPr>
          <p:cNvSpPr/>
          <p:nvPr/>
        </p:nvSpPr>
        <p:spPr>
          <a:xfrm>
            <a:off x="1390606" y="2364121"/>
            <a:ext cx="1526420" cy="335714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BECBEF-9405-BF2A-237C-9E2D1EB6AED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0595" t="1" r="9684" b="11411"/>
          <a:stretch/>
        </p:blipFill>
        <p:spPr>
          <a:xfrm>
            <a:off x="11411243" y="-11920"/>
            <a:ext cx="780757" cy="78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7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9" grpId="0"/>
      <p:bldP spid="3079" grpId="0"/>
      <p:bldP spid="3081" grpId="0"/>
      <p:bldP spid="3082" grpId="0"/>
      <p:bldP spid="308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2E5869-CD8D-FA71-A594-74997A476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5" y="971552"/>
            <a:ext cx="11353795" cy="5059363"/>
          </a:xfrm>
        </p:spPr>
        <p:txBody>
          <a:bodyPr>
            <a:normAutofit/>
          </a:bodyPr>
          <a:lstStyle/>
          <a:p>
            <a:r>
              <a:rPr lang="en-US" dirty="0"/>
              <a:t>Coupled </a:t>
            </a:r>
            <a:r>
              <a:rPr lang="en-US" b="1" dirty="0">
                <a:solidFill>
                  <a:srgbClr val="004C97"/>
                </a:solidFill>
              </a:rPr>
              <a:t>RF and materials science </a:t>
            </a:r>
            <a:r>
              <a:rPr lang="en-US" dirty="0"/>
              <a:t>studies advance microscopic understanding of SRF materials, </a:t>
            </a:r>
            <a:r>
              <a:rPr lang="en-US" b="1" dirty="0">
                <a:solidFill>
                  <a:srgbClr val="004C97"/>
                </a:solidFill>
              </a:rPr>
              <a:t>revealing how impurities and defects govern performance.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Impurity (N or O) tailoring tunes SRF properties </a:t>
            </a:r>
          </a:p>
          <a:p>
            <a:pPr lvl="1"/>
            <a:r>
              <a:rPr lang="en-US"/>
              <a:t>N </a:t>
            </a:r>
            <a:r>
              <a:rPr lang="en-US" dirty="0"/>
              <a:t>is ~10× more effective than O at lowering R</a:t>
            </a:r>
            <a:r>
              <a:rPr lang="en-US" baseline="-25000" dirty="0"/>
              <a:t>BCS</a:t>
            </a:r>
            <a:r>
              <a:rPr lang="en-US" dirty="0"/>
              <a:t>​.</a:t>
            </a:r>
          </a:p>
          <a:p>
            <a:pPr lvl="1"/>
            <a:endParaRPr lang="en-US" dirty="0"/>
          </a:p>
          <a:p>
            <a:r>
              <a:rPr lang="en-US" dirty="0"/>
              <a:t>Optimized EP is critical to realize impurity-tailoring benefits</a:t>
            </a:r>
          </a:p>
          <a:p>
            <a:pPr lvl="1"/>
            <a:r>
              <a:rPr lang="en-US" dirty="0"/>
              <a:t>Minimizes H uptake, smooths surface and removes lossy inclusions.</a:t>
            </a:r>
          </a:p>
          <a:p>
            <a:endParaRPr lang="en-US" dirty="0"/>
          </a:p>
          <a:p>
            <a:r>
              <a:rPr lang="en-US" dirty="0"/>
              <a:t>H and lattice defects identified as key loss sources in Nb films</a:t>
            </a:r>
          </a:p>
          <a:p>
            <a:pPr lvl="1"/>
            <a:r>
              <a:rPr lang="en-US" dirty="0"/>
              <a:t>Annealing mitigates these losses and improves film performance.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A4F355-A969-B30B-6CA0-60711A090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47943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10E11F-7FEB-6015-1119-D5C7A947D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988" y="3215061"/>
            <a:ext cx="2202024" cy="42787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53521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06B55B-193E-ABC1-9370-9918B8919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7507" y="3215061"/>
            <a:ext cx="2750235" cy="427877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347043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8BB0CE-6361-B282-853E-2DA2725A4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Resistance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965157-3458-75F0-0B89-A488E7C1114A}"/>
              </a:ext>
            </a:extLst>
          </p:cNvPr>
          <p:cNvGrpSpPr/>
          <p:nvPr/>
        </p:nvGrpSpPr>
        <p:grpSpPr>
          <a:xfrm>
            <a:off x="365760" y="993256"/>
            <a:ext cx="6558933" cy="5167858"/>
            <a:chOff x="16875765" y="21607488"/>
            <a:chExt cx="14670047" cy="119167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A059A83-B04F-F547-3B99-BEC499964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690" t="19249" r="16618" b="4783"/>
            <a:stretch/>
          </p:blipFill>
          <p:spPr>
            <a:xfrm>
              <a:off x="16875765" y="22740308"/>
              <a:ext cx="7055894" cy="5281894"/>
            </a:xfrm>
            <a:prstGeom prst="rect">
              <a:avLst/>
            </a:prstGeom>
          </p:spPr>
        </p:pic>
        <p:sp>
          <p:nvSpPr>
            <p:cNvPr id="6" name="Text Placeholder 16">
              <a:extLst>
                <a:ext uri="{FF2B5EF4-FFF2-40B4-BE49-F238E27FC236}">
                  <a16:creationId xmlns:a16="http://schemas.microsoft.com/office/drawing/2014/main" id="{869DE2AD-C698-494A-E37A-CBFF931D0D11}"/>
                </a:ext>
              </a:extLst>
            </p:cNvPr>
            <p:cNvSpPr txBox="1">
              <a:spLocks/>
            </p:cNvSpPr>
            <p:nvPr/>
          </p:nvSpPr>
          <p:spPr>
            <a:xfrm>
              <a:off x="17625734" y="21607488"/>
              <a:ext cx="5868627" cy="708753"/>
            </a:xfrm>
            <a:prstGeom prst="rect">
              <a:avLst/>
            </a:prstGeom>
            <a:noFill/>
          </p:spPr>
          <p:txBody>
            <a:bodyPr vert="horz" lIns="0" tIns="308967" rIns="308967" bIns="308967"/>
            <a:lstStyle>
              <a:lvl1pPr marL="0" indent="0" algn="l" defTabSz="514944" rtl="0" eaLnBrk="1" latinLnBrk="0" hangingPunct="1">
                <a:spcBef>
                  <a:spcPct val="20000"/>
                </a:spcBef>
                <a:buFontTx/>
                <a:buNone/>
                <a:defRPr sz="2400" b="1" i="0" kern="1200" baseline="0">
                  <a:solidFill>
                    <a:srgbClr val="004C97"/>
                  </a:solidFill>
                  <a:latin typeface="Helvetica"/>
                  <a:ea typeface="+mn-ea"/>
                  <a:cs typeface="+mn-cs"/>
                </a:defRPr>
              </a:lvl1pPr>
              <a:lvl2pPr marL="514944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2pPr>
              <a:lvl3pPr marL="1029889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3pPr>
              <a:lvl4pPr marL="1544833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4pPr>
              <a:lvl5pPr marL="2059777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5pPr>
              <a:lvl6pPr marL="2832194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47138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62083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77027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en-US" sz="1200" dirty="0"/>
                <a:t>1.3 GHz Single-cell Cavity</a:t>
              </a:r>
            </a:p>
          </p:txBody>
        </p:sp>
        <p:sp>
          <p:nvSpPr>
            <p:cNvPr id="7" name="Text Placeholder 16">
              <a:extLst>
                <a:ext uri="{FF2B5EF4-FFF2-40B4-BE49-F238E27FC236}">
                  <a16:creationId xmlns:a16="http://schemas.microsoft.com/office/drawing/2014/main" id="{68824E7A-3325-6DB1-FFC1-928BA1727126}"/>
                </a:ext>
              </a:extLst>
            </p:cNvPr>
            <p:cNvSpPr txBox="1">
              <a:spLocks/>
            </p:cNvSpPr>
            <p:nvPr/>
          </p:nvSpPr>
          <p:spPr>
            <a:xfrm>
              <a:off x="25164486" y="21644275"/>
              <a:ext cx="6020409" cy="1056770"/>
            </a:xfrm>
            <a:prstGeom prst="rect">
              <a:avLst/>
            </a:prstGeom>
            <a:noFill/>
          </p:spPr>
          <p:txBody>
            <a:bodyPr vert="horz" lIns="0" tIns="308967" rIns="308967" bIns="308967"/>
            <a:lstStyle>
              <a:lvl1pPr marL="0" indent="0" algn="l" defTabSz="514944" rtl="0" eaLnBrk="1" latinLnBrk="0" hangingPunct="1">
                <a:spcBef>
                  <a:spcPct val="20000"/>
                </a:spcBef>
                <a:buFontTx/>
                <a:buNone/>
                <a:defRPr sz="2400" b="1" i="0" kern="1200" baseline="0">
                  <a:solidFill>
                    <a:srgbClr val="004C97"/>
                  </a:solidFill>
                  <a:latin typeface="Helvetica"/>
                  <a:ea typeface="+mn-ea"/>
                  <a:cs typeface="+mn-cs"/>
                </a:defRPr>
              </a:lvl1pPr>
              <a:lvl2pPr marL="514944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2pPr>
              <a:lvl3pPr marL="1029889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3pPr>
              <a:lvl4pPr marL="1544833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4pPr>
              <a:lvl5pPr marL="2059777" indent="0" algn="l" defTabSz="514944" rtl="0" eaLnBrk="1" latinLnBrk="0" hangingPunct="1">
                <a:spcBef>
                  <a:spcPct val="20000"/>
                </a:spcBef>
                <a:buFontTx/>
                <a:buNone/>
                <a:defRPr sz="2700" b="1" i="0" kern="1200" baseline="0">
                  <a:solidFill>
                    <a:schemeClr val="bg1"/>
                  </a:solidFill>
                  <a:latin typeface="Helvetica"/>
                  <a:ea typeface="+mn-ea"/>
                  <a:cs typeface="+mn-cs"/>
                </a:defRPr>
              </a:lvl5pPr>
              <a:lvl6pPr marL="2832194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47138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62083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77027" indent="-257472" algn="l" defTabSz="514944" rtl="0" eaLnBrk="1" latinLnBrk="0" hangingPunct="1">
                <a:spcBef>
                  <a:spcPct val="20000"/>
                </a:spcBef>
                <a:buFont typeface="Arial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en-US" sz="1200"/>
                <a:t>650 MHz Single-cell Cavity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1980C34-3E6B-6A2E-1190-36F5DE896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391" t="18999" r="17110" b="4102"/>
            <a:stretch/>
          </p:blipFill>
          <p:spPr>
            <a:xfrm>
              <a:off x="16892093" y="28153719"/>
              <a:ext cx="7070007" cy="537052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D529F3-337E-7811-7BB2-E72EA6B55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30" b="330"/>
            <a:stretch/>
          </p:blipFill>
          <p:spPr>
            <a:xfrm>
              <a:off x="24616693" y="22728562"/>
              <a:ext cx="6929119" cy="520474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41F39E6-6BFE-A637-2EC5-670D2DE6F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67" r="267"/>
            <a:stretch/>
          </p:blipFill>
          <p:spPr>
            <a:xfrm>
              <a:off x="24608106" y="28134319"/>
              <a:ext cx="6913294" cy="5305856"/>
            </a:xfrm>
            <a:prstGeom prst="rect">
              <a:avLst/>
            </a:prstGeom>
          </p:spPr>
        </p:pic>
      </p:grp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DB5B1E39-F1AC-8F79-2D00-CD609C8AFEB8}"/>
              </a:ext>
            </a:extLst>
          </p:cNvPr>
          <p:cNvSpPr txBox="1">
            <a:spLocks/>
          </p:cNvSpPr>
          <p:nvPr/>
        </p:nvSpPr>
        <p:spPr>
          <a:xfrm>
            <a:off x="7139945" y="1826780"/>
            <a:ext cx="4483095" cy="830060"/>
          </a:xfrm>
          <a:prstGeom prst="rect">
            <a:avLst/>
          </a:prstGeom>
          <a:solidFill>
            <a:schemeClr val="bg1"/>
          </a:solidFill>
        </p:spPr>
        <p:txBody>
          <a:bodyPr vert="horz" lIns="102989" tIns="51494" rIns="102989" bIns="51494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45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fontAlgn="auto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cs typeface="Helvetica"/>
              </a:rPr>
              <a:t>Surface contaminants, such as niobium carbides, are likely contributors to the relatively higher residual resistance (</a:t>
            </a:r>
            <a:r>
              <a:rPr lang="en-US" sz="1800" dirty="0" err="1">
                <a:cs typeface="Helvetica"/>
              </a:rPr>
              <a:t>R</a:t>
            </a:r>
            <a:r>
              <a:rPr lang="en-US" sz="1800" baseline="-25000" dirty="0" err="1">
                <a:cs typeface="Helvetica"/>
              </a:rPr>
              <a:t>res</a:t>
            </a:r>
            <a:r>
              <a:rPr lang="en-US" sz="1800" dirty="0">
                <a:cs typeface="Helvetica"/>
              </a:rPr>
              <a:t>) after mid-T baking. </a:t>
            </a:r>
          </a:p>
          <a:p>
            <a:pPr marL="571500" indent="-5715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cs typeface="Helvetica"/>
              </a:rPr>
              <a:t>Ultralight material removal reduced </a:t>
            </a:r>
            <a:r>
              <a:rPr lang="en-US" sz="1800" dirty="0" err="1">
                <a:cs typeface="Helvetica"/>
              </a:rPr>
              <a:t>R</a:t>
            </a:r>
            <a:r>
              <a:rPr lang="en-US" sz="1800" baseline="-25000" dirty="0" err="1">
                <a:cs typeface="Helvetica"/>
              </a:rPr>
              <a:t>res</a:t>
            </a:r>
            <a:r>
              <a:rPr lang="en-US" sz="1800" dirty="0">
                <a:cs typeface="Helvetica"/>
              </a:rPr>
              <a:t> and BCS resistance (R</a:t>
            </a:r>
            <a:r>
              <a:rPr lang="en-US" sz="1800" baseline="-25000" dirty="0">
                <a:cs typeface="Helvetica"/>
              </a:rPr>
              <a:t>BCS</a:t>
            </a:r>
            <a:r>
              <a:rPr lang="en-US" sz="1800" dirty="0">
                <a:cs typeface="Helvetica"/>
              </a:rPr>
              <a:t>) of both mid-T baked cavities.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130A71-0CC5-427F-8FDA-7E9FEF70EC71}"/>
              </a:ext>
            </a:extLst>
          </p:cNvPr>
          <p:cNvSpPr txBox="1"/>
          <p:nvPr/>
        </p:nvSpPr>
        <p:spPr>
          <a:xfrm>
            <a:off x="7714436" y="4860363"/>
            <a:ext cx="4172764" cy="1025922"/>
          </a:xfrm>
          <a:prstGeom prst="rect">
            <a:avLst/>
          </a:prstGeom>
          <a:noFill/>
          <a:ln>
            <a:noFill/>
          </a:ln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b="1" i="1" dirty="0">
                <a:latin typeface="Helvetica" pitchFamily="2" charset="0"/>
              </a:rPr>
              <a:t>V. Chouhan et al., WEP065, NAPAC2025</a:t>
            </a:r>
          </a:p>
          <a:p>
            <a:pPr>
              <a:spcAft>
                <a:spcPts val="800"/>
              </a:spcAft>
            </a:pPr>
            <a:r>
              <a:rPr lang="en-US" sz="1200" b="1" i="1" dirty="0">
                <a:latin typeface="Helvetica" pitchFamily="2" charset="0"/>
              </a:rPr>
              <a:t>V. Chouhan et al., THP83, SRF2025</a:t>
            </a:r>
          </a:p>
        </p:txBody>
      </p:sp>
    </p:spTree>
    <p:extLst>
      <p:ext uri="{BB962C8B-B14F-4D97-AF65-F5344CB8AC3E}">
        <p14:creationId xmlns:p14="http://schemas.microsoft.com/office/powerpoint/2010/main" val="21126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4FE761-A015-C164-82FB-73A27DED3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63" y="3015035"/>
            <a:ext cx="4267796" cy="283249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34C972-D47F-0BFC-3056-5B3D69374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364" y="1705357"/>
            <a:ext cx="6200632" cy="455633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0CC72E-4503-ACEA-886F-381DEFB75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54" y="1179467"/>
            <a:ext cx="5486913" cy="437267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Larger Q</a:t>
            </a:r>
            <a:r>
              <a:rPr lang="en-US" baseline="-25000"/>
              <a:t>0</a:t>
            </a:r>
            <a:r>
              <a:rPr lang="en-US"/>
              <a:t>/higher gradient </a:t>
            </a:r>
            <a:r>
              <a:rPr lang="en-US">
                <a:sym typeface="Wingdings" panose="05000000000000000000" pitchFamily="2" charset="2"/>
              </a:rPr>
              <a:t> lower $$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B30273-1232-CB66-18EA-D0B7E8CE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State-of-the-Art Nb SRF Cavity Performance for Accelerators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4718B5-D720-AA84-2614-DF0B786C95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8" y="1705356"/>
            <a:ext cx="4479849" cy="104727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063304-6BFE-F211-A465-B61A8039D636}"/>
              </a:ext>
            </a:extLst>
          </p:cNvPr>
          <p:cNvCxnSpPr/>
          <p:nvPr/>
        </p:nvCxnSpPr>
        <p:spPr>
          <a:xfrm>
            <a:off x="1748681" y="3669271"/>
            <a:ext cx="9468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EB73028-1A2A-22AB-062F-EACC3B6AB22C}"/>
              </a:ext>
            </a:extLst>
          </p:cNvPr>
          <p:cNvCxnSpPr/>
          <p:nvPr/>
        </p:nvCxnSpPr>
        <p:spPr>
          <a:xfrm>
            <a:off x="1757325" y="3950295"/>
            <a:ext cx="94682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E12969-6ACD-25EF-27CF-2666D47E40BA}"/>
              </a:ext>
            </a:extLst>
          </p:cNvPr>
          <p:cNvCxnSpPr>
            <a:cxnSpLocks/>
          </p:cNvCxnSpPr>
          <p:nvPr/>
        </p:nvCxnSpPr>
        <p:spPr>
          <a:xfrm>
            <a:off x="1765971" y="4231316"/>
            <a:ext cx="74818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4103B0-B7BD-BA3C-83B6-0901FD8F9D0D}"/>
              </a:ext>
            </a:extLst>
          </p:cNvPr>
          <p:cNvCxnSpPr>
            <a:cxnSpLocks/>
          </p:cNvCxnSpPr>
          <p:nvPr/>
        </p:nvCxnSpPr>
        <p:spPr>
          <a:xfrm>
            <a:off x="1761646" y="4499370"/>
            <a:ext cx="46044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70E404-537C-7FC1-1273-B0C6E3F4F078}"/>
              </a:ext>
            </a:extLst>
          </p:cNvPr>
          <p:cNvCxnSpPr>
            <a:cxnSpLocks/>
          </p:cNvCxnSpPr>
          <p:nvPr/>
        </p:nvCxnSpPr>
        <p:spPr>
          <a:xfrm>
            <a:off x="1744353" y="4741482"/>
            <a:ext cx="24138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1346371-0DF4-2D7E-89D8-825B17746CC9}"/>
              </a:ext>
            </a:extLst>
          </p:cNvPr>
          <p:cNvSpPr txBox="1"/>
          <p:nvPr/>
        </p:nvSpPr>
        <p:spPr>
          <a:xfrm>
            <a:off x="1732585" y="3230839"/>
            <a:ext cx="112840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343A40"/>
                </a:solidFill>
              </a:rPr>
              <a:t>RF field</a:t>
            </a:r>
            <a:endParaRPr lang="en-US" sz="2400">
              <a:solidFill>
                <a:srgbClr val="343A40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E4BC1DF-FF16-4E8D-79B1-3F4C203EF36B}"/>
              </a:ext>
            </a:extLst>
          </p:cNvPr>
          <p:cNvSpPr txBox="1">
            <a:spLocks/>
          </p:cNvSpPr>
          <p:nvPr/>
        </p:nvSpPr>
        <p:spPr>
          <a:xfrm>
            <a:off x="6718977" y="953044"/>
            <a:ext cx="4783425" cy="72971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rgbClr val="343A40"/>
                </a:solidFill>
                <a:sym typeface="Wingdings" panose="05000000000000000000" pitchFamily="2" charset="2"/>
              </a:rPr>
              <a:t>State-of-the-Art FNAL Cavities Post Various Treatments</a:t>
            </a:r>
            <a:endParaRPr lang="en-US" sz="2400" dirty="0">
              <a:solidFill>
                <a:srgbClr val="343A4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97F0E2-2B98-B4EF-EF0D-EC06DCA8DF90}"/>
              </a:ext>
            </a:extLst>
          </p:cNvPr>
          <p:cNvSpPr/>
          <p:nvPr/>
        </p:nvSpPr>
        <p:spPr>
          <a:xfrm>
            <a:off x="10428786" y="2645302"/>
            <a:ext cx="1396668" cy="369733"/>
          </a:xfrm>
          <a:prstGeom prst="rect">
            <a:avLst/>
          </a:prstGeom>
          <a:solidFill>
            <a:schemeClr val="bg1"/>
          </a:solidFill>
          <a:ln>
            <a:solidFill>
              <a:srgbClr val="FF42AE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>
                <a:solidFill>
                  <a:srgbClr val="FF42AE"/>
                </a:solidFill>
              </a:rPr>
              <a:t>50 MV/m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2994B8-695D-1F62-A287-9B4AA4C1FEF3}"/>
              </a:ext>
            </a:extLst>
          </p:cNvPr>
          <p:cNvSpPr/>
          <p:nvPr/>
        </p:nvSpPr>
        <p:spPr>
          <a:xfrm>
            <a:off x="9817250" y="1927523"/>
            <a:ext cx="1009479" cy="36973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>
                <a:solidFill>
                  <a:schemeClr val="tx2">
                    <a:lumMod val="60000"/>
                    <a:lumOff val="40000"/>
                  </a:schemeClr>
                </a:solidFill>
              </a:rPr>
              <a:t>6e10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A35BD7-1EBA-72C4-846F-47D2619FA36E}"/>
              </a:ext>
            </a:extLst>
          </p:cNvPr>
          <p:cNvCxnSpPr>
            <a:stCxn id="16" idx="1"/>
          </p:cNvCxnSpPr>
          <p:nvPr/>
        </p:nvCxnSpPr>
        <p:spPr>
          <a:xfrm flipH="1">
            <a:off x="9488033" y="2112389"/>
            <a:ext cx="329217" cy="184867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E6413C-753B-2E6A-A2EE-6B6FE062F234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1020898" y="3015035"/>
            <a:ext cx="106223" cy="348045"/>
          </a:xfrm>
          <a:prstGeom prst="straightConnector1">
            <a:avLst/>
          </a:prstGeom>
          <a:ln>
            <a:solidFill>
              <a:srgbClr val="FF42AE"/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04550E1F-46CF-E9F5-8F23-8DEF33DC22CA}"/>
              </a:ext>
            </a:extLst>
          </p:cNvPr>
          <p:cNvSpPr/>
          <p:nvPr/>
        </p:nvSpPr>
        <p:spPr>
          <a:xfrm>
            <a:off x="2651439" y="2319094"/>
            <a:ext cx="253155" cy="23521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0F4533-63A8-CB58-391F-7696FC1953D4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778017" y="2554311"/>
            <a:ext cx="2600543" cy="433540"/>
          </a:xfrm>
          <a:prstGeom prst="line">
            <a:avLst/>
          </a:prstGeom>
          <a:ln w="9525"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090DF45-81C9-4120-A283-B905543C2215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1110763" y="2554311"/>
            <a:ext cx="1667253" cy="433540"/>
          </a:xfrm>
          <a:prstGeom prst="line">
            <a:avLst/>
          </a:prstGeom>
          <a:ln w="9525"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20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" grpId="0"/>
      <p:bldP spid="8" grpId="0" animBg="1"/>
      <p:bldP spid="16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08940B-704C-7947-733B-767986C3A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Science to Identify Origins of Limitations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CB5DA05-F085-4A98-EB0C-48F1FD379247}"/>
              </a:ext>
            </a:extLst>
          </p:cNvPr>
          <p:cNvSpPr txBox="1">
            <a:spLocks/>
          </p:cNvSpPr>
          <p:nvPr/>
        </p:nvSpPr>
        <p:spPr>
          <a:xfrm>
            <a:off x="1047505" y="561839"/>
            <a:ext cx="3866181" cy="94316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Cavity RF Measurements</a:t>
            </a:r>
          </a:p>
          <a:p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8E80011-B53E-FA54-7EA1-4663FF9DC0DA}"/>
              </a:ext>
            </a:extLst>
          </p:cNvPr>
          <p:cNvSpPr txBox="1">
            <a:spLocks/>
          </p:cNvSpPr>
          <p:nvPr/>
        </p:nvSpPr>
        <p:spPr>
          <a:xfrm>
            <a:off x="7321648" y="376857"/>
            <a:ext cx="3354063" cy="79871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</a:rPr>
              <a:t>Cryo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) Material Studies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1FE32C-3889-7455-8F1F-0B9DD0BF52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05"/>
          <a:stretch/>
        </p:blipFill>
        <p:spPr>
          <a:xfrm rot="5400000">
            <a:off x="1931740" y="2660109"/>
            <a:ext cx="3698812" cy="2266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1B0938-27BB-6ADA-D350-3EFDAF6C00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0" t="5613" b="7568"/>
          <a:stretch/>
        </p:blipFill>
        <p:spPr>
          <a:xfrm rot="5400000">
            <a:off x="558975" y="1654324"/>
            <a:ext cx="2245980" cy="17248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4DCD23-6813-5BA9-588D-4E4454745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341" y="1307117"/>
            <a:ext cx="3354064" cy="22459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1752A4-CE9D-2D29-B2F0-D5A16CB47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416" y="2617433"/>
            <a:ext cx="3354064" cy="23041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B534F2-46C1-B3E6-5B03-E5EB6EB59C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45" y="4206821"/>
            <a:ext cx="3231411" cy="21325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C8EC19-E60B-DC26-BA17-335914D713A5}"/>
              </a:ext>
            </a:extLst>
          </p:cNvPr>
          <p:cNvSpPr txBox="1"/>
          <p:nvPr/>
        </p:nvSpPr>
        <p:spPr>
          <a:xfrm>
            <a:off x="8787894" y="3345015"/>
            <a:ext cx="837718" cy="2769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XPS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83D360-EFA1-51D8-4558-629E2C7D76EF}"/>
              </a:ext>
            </a:extLst>
          </p:cNvPr>
          <p:cNvSpPr txBox="1"/>
          <p:nvPr/>
        </p:nvSpPr>
        <p:spPr>
          <a:xfrm>
            <a:off x="7615376" y="1909531"/>
            <a:ext cx="1172518" cy="2769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ToF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-SIMS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B8DB8F-E187-B4A1-0D4A-7E72AAB35CD0}"/>
              </a:ext>
            </a:extLst>
          </p:cNvPr>
          <p:cNvSpPr txBox="1"/>
          <p:nvPr/>
        </p:nvSpPr>
        <p:spPr>
          <a:xfrm>
            <a:off x="7713157" y="5075530"/>
            <a:ext cx="761256" cy="2769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SEM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E2AC6A-8DBA-E76F-5C52-3B17DB8AF9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19" y="3682972"/>
            <a:ext cx="1724891" cy="229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8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75653AB-5D11-0098-7325-F9964DBC2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9768" y="3197051"/>
            <a:ext cx="1816812" cy="159546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6C83A5C-6605-2143-7B43-785E919A3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7878" y="1600082"/>
            <a:ext cx="1957872" cy="15783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9E4E40-5322-8719-167B-7AC228B1F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2" y="1563589"/>
            <a:ext cx="4241231" cy="31165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AB83B-26EB-4101-C3E5-CF0D414A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200895"/>
            <a:ext cx="11674200" cy="427877"/>
          </a:xfrm>
        </p:spPr>
        <p:txBody>
          <a:bodyPr/>
          <a:lstStyle/>
          <a:p>
            <a:r>
              <a:rPr lang="en-US"/>
              <a:t>Exploring the Role of Impurities in Nb: Nitrogen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A665C0-4A29-8A37-7241-5BE9D729E0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8437" y="1443749"/>
            <a:ext cx="4072747" cy="317426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CC30E4-FBDD-06BB-922D-955A3552253A}"/>
              </a:ext>
            </a:extLst>
          </p:cNvPr>
          <p:cNvSpPr txBox="1">
            <a:spLocks/>
          </p:cNvSpPr>
          <p:nvPr/>
        </p:nvSpPr>
        <p:spPr>
          <a:xfrm rot="566839">
            <a:off x="2003741" y="2610937"/>
            <a:ext cx="2213693" cy="791648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solidFill>
                  <a:srgbClr val="000000"/>
                </a:solidFill>
              </a:rPr>
              <a:t>Why does dilute N enhance Q</a:t>
            </a:r>
            <a:r>
              <a:rPr lang="en-US" sz="2400" baseline="-25000">
                <a:solidFill>
                  <a:srgbClr val="000000"/>
                </a:solidFill>
              </a:rPr>
              <a:t>0</a:t>
            </a:r>
            <a:r>
              <a:rPr lang="en-US" sz="24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BD29B9-478E-173D-4EB3-6022650889FD}"/>
              </a:ext>
            </a:extLst>
          </p:cNvPr>
          <p:cNvSpPr txBox="1"/>
          <p:nvPr/>
        </p:nvSpPr>
        <p:spPr>
          <a:xfrm>
            <a:off x="1043719" y="1112184"/>
            <a:ext cx="302409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SRF Cavity Studies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518FCB-906F-BF77-26EC-09E4A29DE858}"/>
              </a:ext>
            </a:extLst>
          </p:cNvPr>
          <p:cNvSpPr txBox="1"/>
          <p:nvPr/>
        </p:nvSpPr>
        <p:spPr>
          <a:xfrm>
            <a:off x="4978429" y="4450840"/>
            <a:ext cx="353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D. Bafia </a:t>
            </a:r>
            <a:r>
              <a:rPr lang="en-US" sz="1400" i="1" dirty="0">
                <a:solidFill>
                  <a:srgbClr val="004C97"/>
                </a:solidFill>
              </a:rPr>
              <a:t>et al.</a:t>
            </a:r>
            <a:r>
              <a:rPr lang="en-US" sz="1400" dirty="0">
                <a:solidFill>
                  <a:srgbClr val="004C97"/>
                </a:solidFill>
              </a:rPr>
              <a:t> </a:t>
            </a:r>
            <a:r>
              <a:rPr lang="en-US" sz="1400" dirty="0" err="1">
                <a:solidFill>
                  <a:srgbClr val="004C97"/>
                </a:solidFill>
              </a:rPr>
              <a:t>PRAppl</a:t>
            </a:r>
            <a:r>
              <a:rPr lang="en-US" sz="1400" dirty="0">
                <a:solidFill>
                  <a:srgbClr val="004C97"/>
                </a:solidFill>
              </a:rPr>
              <a:t> </a:t>
            </a:r>
            <a:r>
              <a:rPr lang="en-US" sz="1400" b="1" dirty="0">
                <a:solidFill>
                  <a:srgbClr val="004C97"/>
                </a:solidFill>
              </a:rPr>
              <a:t>23</a:t>
            </a:r>
            <a:r>
              <a:rPr lang="en-US" sz="1400" dirty="0">
                <a:solidFill>
                  <a:srgbClr val="004C97"/>
                </a:solidFill>
              </a:rPr>
              <a:t>, 054052 (2025)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E2F57D-5CD8-5F49-C136-1EC7594C5C7F}"/>
              </a:ext>
            </a:extLst>
          </p:cNvPr>
          <p:cNvSpPr txBox="1"/>
          <p:nvPr/>
        </p:nvSpPr>
        <p:spPr>
          <a:xfrm>
            <a:off x="8511569" y="3830479"/>
            <a:ext cx="1537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</a:rPr>
              <a:t>T. Kubo </a:t>
            </a:r>
            <a:r>
              <a:rPr lang="en-US" sz="1200" dirty="0" err="1">
                <a:solidFill>
                  <a:srgbClr val="004C97"/>
                </a:solidFill>
              </a:rPr>
              <a:t>PRAppl</a:t>
            </a:r>
            <a:r>
              <a:rPr lang="en-US" sz="1200" dirty="0">
                <a:solidFill>
                  <a:srgbClr val="004C97"/>
                </a:solidFill>
              </a:rPr>
              <a:t> </a:t>
            </a:r>
            <a:r>
              <a:rPr lang="en-US" sz="1200" b="1" dirty="0">
                <a:solidFill>
                  <a:srgbClr val="004C97"/>
                </a:solidFill>
              </a:rPr>
              <a:t>17</a:t>
            </a:r>
            <a:r>
              <a:rPr lang="en-US" sz="1200" dirty="0">
                <a:solidFill>
                  <a:srgbClr val="004C97"/>
                </a:solidFill>
              </a:rPr>
              <a:t>, 014018 (2022)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68F7E-1738-690A-CA2F-6895FACE98E7}"/>
              </a:ext>
            </a:extLst>
          </p:cNvPr>
          <p:cNvSpPr txBox="1"/>
          <p:nvPr/>
        </p:nvSpPr>
        <p:spPr>
          <a:xfrm>
            <a:off x="8532847" y="1143025"/>
            <a:ext cx="334304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New Theoretical Models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0BF45E-3A10-5581-2683-7EEB369BC3B2}"/>
              </a:ext>
            </a:extLst>
          </p:cNvPr>
          <p:cNvSpPr txBox="1"/>
          <p:nvPr/>
        </p:nvSpPr>
        <p:spPr>
          <a:xfrm>
            <a:off x="10224380" y="1941972"/>
            <a:ext cx="1685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</a:rPr>
              <a:t>F. Herman and R. </a:t>
            </a:r>
            <a:r>
              <a:rPr lang="en-US" sz="1200" dirty="0" err="1">
                <a:solidFill>
                  <a:srgbClr val="004C97"/>
                </a:solidFill>
              </a:rPr>
              <a:t>Hlubina</a:t>
            </a:r>
            <a:r>
              <a:rPr lang="en-US" sz="1200" dirty="0">
                <a:solidFill>
                  <a:srgbClr val="004C97"/>
                </a:solidFill>
              </a:rPr>
              <a:t> PRB </a:t>
            </a:r>
            <a:r>
              <a:rPr lang="en-US" sz="1200" b="1" dirty="0">
                <a:solidFill>
                  <a:srgbClr val="004C97"/>
                </a:solidFill>
              </a:rPr>
              <a:t>104</a:t>
            </a:r>
            <a:r>
              <a:rPr lang="en-US" sz="1200" dirty="0">
                <a:solidFill>
                  <a:srgbClr val="004C97"/>
                </a:solidFill>
              </a:rPr>
              <a:t>, 094519 (2021)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43E480FF-7AE9-F100-08BB-817C6096903F}"/>
              </a:ext>
            </a:extLst>
          </p:cNvPr>
          <p:cNvSpPr txBox="1">
            <a:spLocks/>
          </p:cNvSpPr>
          <p:nvPr/>
        </p:nvSpPr>
        <p:spPr>
          <a:xfrm>
            <a:off x="1310151" y="5153963"/>
            <a:ext cx="9571697" cy="90346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Studies highlight the importance of N in optimal inelastic scattering</a:t>
            </a:r>
          </a:p>
          <a:p>
            <a:r>
              <a:rPr lang="en-US" sz="2400" b="1" dirty="0">
                <a:solidFill>
                  <a:srgbClr val="004C97"/>
                </a:solidFill>
              </a:rPr>
              <a:t>Dilute impurities</a:t>
            </a:r>
            <a:r>
              <a:rPr lang="en-US" sz="2400" b="1" dirty="0"/>
              <a:t> </a:t>
            </a:r>
            <a:r>
              <a:rPr lang="en-US" sz="2400" dirty="0"/>
              <a:t>yield </a:t>
            </a:r>
            <a:r>
              <a:rPr lang="en-US" sz="2400" b="1" dirty="0">
                <a:solidFill>
                  <a:srgbClr val="004C97"/>
                </a:solidFill>
              </a:rPr>
              <a:t>homogenized gap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004C97"/>
                </a:solidFill>
                <a:sym typeface="Wingdings" panose="05000000000000000000" pitchFamily="2" charset="2"/>
              </a:rPr>
              <a:t>higher Q</a:t>
            </a:r>
            <a:r>
              <a:rPr lang="en-US" sz="2400" b="1" baseline="-25000" dirty="0">
                <a:solidFill>
                  <a:srgbClr val="004C97"/>
                </a:solidFill>
                <a:sym typeface="Wingdings" panose="05000000000000000000" pitchFamily="2" charset="2"/>
              </a:rPr>
              <a:t>0</a:t>
            </a:r>
            <a:endParaRPr lang="en-US" sz="2400" b="1" dirty="0">
              <a:solidFill>
                <a:srgbClr val="004C97"/>
              </a:solidFill>
            </a:endParaRPr>
          </a:p>
          <a:p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E7C36E-5B53-7780-936E-A516A1F560C6}"/>
              </a:ext>
            </a:extLst>
          </p:cNvPr>
          <p:cNvSpPr txBox="1"/>
          <p:nvPr/>
        </p:nvSpPr>
        <p:spPr>
          <a:xfrm>
            <a:off x="2651413" y="1547703"/>
            <a:ext cx="183098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/>
              <a:t>N-Doped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E738DB-F708-1895-3E53-D13B05BFC1D3}"/>
              </a:ext>
            </a:extLst>
          </p:cNvPr>
          <p:cNvSpPr txBox="1"/>
          <p:nvPr/>
        </p:nvSpPr>
        <p:spPr>
          <a:xfrm>
            <a:off x="820431" y="2145312"/>
            <a:ext cx="183098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000000"/>
                </a:solidFill>
              </a:rPr>
              <a:t>EP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5E3176-0106-5059-8B9D-7C0D3F70CC39}"/>
              </a:ext>
            </a:extLst>
          </p:cNvPr>
          <p:cNvSpPr txBox="1"/>
          <p:nvPr/>
        </p:nvSpPr>
        <p:spPr>
          <a:xfrm>
            <a:off x="5176756" y="1146643"/>
            <a:ext cx="320565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Nb Cavity Conductivity</a:t>
            </a:r>
          </a:p>
        </p:txBody>
      </p:sp>
    </p:spTree>
    <p:extLst>
      <p:ext uri="{BB962C8B-B14F-4D97-AF65-F5344CB8AC3E}">
        <p14:creationId xmlns:p14="http://schemas.microsoft.com/office/powerpoint/2010/main" val="31406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/>
      <p:bldP spid="20" grpId="0"/>
      <p:bldP spid="21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hart&#10;&#10;Description automatically generated">
            <a:extLst>
              <a:ext uri="{FF2B5EF4-FFF2-40B4-BE49-F238E27FC236}">
                <a16:creationId xmlns:a16="http://schemas.microsoft.com/office/drawing/2014/main" id="{7E95C5DA-DD79-04FA-01FA-F2660D54D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718" y="778496"/>
            <a:ext cx="4280131" cy="321009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D22EE51-F04D-BECC-358C-DF3C18753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61" y="4356645"/>
            <a:ext cx="2025940" cy="15946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DAB83B-26EB-4101-C3E5-CF0D414AB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Exploring the Role of Impurities in Nb: Oxygen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F25827-3E5D-2D1A-8F67-33E7AFA7F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41" y="1190067"/>
            <a:ext cx="3882953" cy="2851895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1C2200D-9C47-F69D-8F82-BA10F1884530}"/>
              </a:ext>
            </a:extLst>
          </p:cNvPr>
          <p:cNvSpPr txBox="1">
            <a:spLocks/>
          </p:cNvSpPr>
          <p:nvPr/>
        </p:nvSpPr>
        <p:spPr>
          <a:xfrm rot="566839">
            <a:off x="618993" y="2430470"/>
            <a:ext cx="2266177" cy="553001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Why does baking enable performance tuning?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5EDD93-3BF3-8737-7A1D-330A8E0A0B53}"/>
              </a:ext>
            </a:extLst>
          </p:cNvPr>
          <p:cNvSpPr txBox="1"/>
          <p:nvPr/>
        </p:nvSpPr>
        <p:spPr>
          <a:xfrm>
            <a:off x="1045998" y="632453"/>
            <a:ext cx="2541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Cavity Performance Post Various 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</a:rPr>
              <a:t>in situ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Baking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B8DE87-4147-230B-102E-D50B37E5B772}"/>
              </a:ext>
            </a:extLst>
          </p:cNvPr>
          <p:cNvSpPr txBox="1"/>
          <p:nvPr/>
        </p:nvSpPr>
        <p:spPr>
          <a:xfrm>
            <a:off x="2523969" y="1186304"/>
            <a:ext cx="183098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FF0000"/>
                </a:solidFill>
              </a:rPr>
              <a:t>Mid-T Bake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6C7E56-5DF0-D4D0-637A-DD66FAD0E40D}"/>
              </a:ext>
            </a:extLst>
          </p:cNvPr>
          <p:cNvSpPr txBox="1"/>
          <p:nvPr/>
        </p:nvSpPr>
        <p:spPr>
          <a:xfrm>
            <a:off x="2780648" y="1665316"/>
            <a:ext cx="14810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FF46B3"/>
                </a:solidFill>
              </a:rPr>
              <a:t>75/120 C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B96654-CA38-793F-F17A-505457DC4F17}"/>
              </a:ext>
            </a:extLst>
          </p:cNvPr>
          <p:cNvSpPr txBox="1"/>
          <p:nvPr/>
        </p:nvSpPr>
        <p:spPr>
          <a:xfrm>
            <a:off x="3045439" y="2512749"/>
            <a:ext cx="14810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CA8FB0"/>
                </a:solidFill>
              </a:rPr>
              <a:t>120 C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C191E9F-74A6-E17D-6332-B9EF605976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4587" y="4331245"/>
            <a:ext cx="2005157" cy="159467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1C4293C-0918-448E-4423-CCA0BBA454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4497" y="1034805"/>
            <a:ext cx="3681745" cy="304862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7A7F524-5763-B192-4080-9E4908FA80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7520" y="2551753"/>
            <a:ext cx="1746480" cy="105244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1309BF5-DEBD-60D1-593E-0683D431CCDF}"/>
              </a:ext>
            </a:extLst>
          </p:cNvPr>
          <p:cNvSpPr txBox="1"/>
          <p:nvPr/>
        </p:nvSpPr>
        <p:spPr>
          <a:xfrm>
            <a:off x="3276979" y="767123"/>
            <a:ext cx="6007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tx1">
                    <a:lumMod val="50000"/>
                  </a:schemeClr>
                </a:solidFill>
              </a:rPr>
              <a:t>TE1RI003 Post Sequential 120C Baking</a:t>
            </a:r>
            <a:endParaRPr lang="en-US" sz="2133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E5BA9C-99E6-FE92-969B-1DC04A18B5E0}"/>
              </a:ext>
            </a:extLst>
          </p:cNvPr>
          <p:cNvSpPr txBox="1"/>
          <p:nvPr/>
        </p:nvSpPr>
        <p:spPr>
          <a:xfrm>
            <a:off x="4713583" y="2551989"/>
            <a:ext cx="1542372" cy="161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Calculated O Depth Profile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7F20E9-D3F7-93E4-AAB8-2A9786B5ECDB}"/>
              </a:ext>
            </a:extLst>
          </p:cNvPr>
          <p:cNvSpPr txBox="1"/>
          <p:nvPr/>
        </p:nvSpPr>
        <p:spPr>
          <a:xfrm>
            <a:off x="4760072" y="3130247"/>
            <a:ext cx="3138668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67">
                <a:solidFill>
                  <a:srgbClr val="343A40"/>
                </a:solidFill>
              </a:rPr>
              <a:t>T = 2K</a:t>
            </a:r>
          </a:p>
          <a:p>
            <a:pPr algn="r"/>
            <a:r>
              <a:rPr lang="en-US" sz="1467">
                <a:solidFill>
                  <a:srgbClr val="343A40"/>
                </a:solidFill>
              </a:rPr>
              <a:t>f</a:t>
            </a:r>
            <a:r>
              <a:rPr lang="en-US" sz="1467" baseline="-25000">
                <a:solidFill>
                  <a:srgbClr val="343A40"/>
                </a:solidFill>
              </a:rPr>
              <a:t>0</a:t>
            </a:r>
            <a:r>
              <a:rPr lang="en-US" sz="1467">
                <a:solidFill>
                  <a:srgbClr val="343A40"/>
                </a:solidFill>
              </a:rPr>
              <a:t> = 1.3 GHz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42FA64-BDA0-52AB-A19D-BB2FE6D38C96}"/>
              </a:ext>
            </a:extLst>
          </p:cNvPr>
          <p:cNvSpPr txBox="1"/>
          <p:nvPr/>
        </p:nvSpPr>
        <p:spPr>
          <a:xfrm>
            <a:off x="4486464" y="3667002"/>
            <a:ext cx="1595431" cy="22576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067"/>
              </a:spcAft>
            </a:pPr>
            <a:r>
              <a:rPr lang="en-US" sz="1467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Diffusion Depth</a:t>
            </a: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7D821A18-37FF-D098-400D-DFE3C0217B7B}"/>
              </a:ext>
            </a:extLst>
          </p:cNvPr>
          <p:cNvSpPr/>
          <p:nvPr/>
        </p:nvSpPr>
        <p:spPr>
          <a:xfrm rot="5400000">
            <a:off x="5188514" y="3052507"/>
            <a:ext cx="191335" cy="9404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578438-E489-035B-0197-888972D193E3}"/>
              </a:ext>
            </a:extLst>
          </p:cNvPr>
          <p:cNvSpPr txBox="1"/>
          <p:nvPr/>
        </p:nvSpPr>
        <p:spPr>
          <a:xfrm>
            <a:off x="8372438" y="3344389"/>
            <a:ext cx="258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D. Bafia </a:t>
            </a:r>
            <a:r>
              <a:rPr lang="en-US" sz="1400" i="1" dirty="0">
                <a:solidFill>
                  <a:srgbClr val="004C97"/>
                </a:solidFill>
              </a:rPr>
              <a:t>et al.</a:t>
            </a:r>
            <a:r>
              <a:rPr lang="en-US" sz="1400" dirty="0">
                <a:solidFill>
                  <a:srgbClr val="004C97"/>
                </a:solidFill>
              </a:rPr>
              <a:t> Proc. of SRF’21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5948CF1-F452-D7CE-F923-54919E709A43}"/>
              </a:ext>
            </a:extLst>
          </p:cNvPr>
          <p:cNvSpPr txBox="1"/>
          <p:nvPr/>
        </p:nvSpPr>
        <p:spPr>
          <a:xfrm>
            <a:off x="8294148" y="528282"/>
            <a:ext cx="3602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tx1">
                    <a:lumMod val="50000"/>
                  </a:schemeClr>
                </a:solidFill>
              </a:rPr>
              <a:t>Tracking Quench Field of 1.3 GHz Cavities with O Diffusion Depth</a:t>
            </a:r>
            <a:endParaRPr lang="en-US" sz="2133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427FE4-919B-D034-B4FB-87D83950F9CA}"/>
              </a:ext>
            </a:extLst>
          </p:cNvPr>
          <p:cNvSpPr txBox="1"/>
          <p:nvPr/>
        </p:nvSpPr>
        <p:spPr>
          <a:xfrm>
            <a:off x="681023" y="6113841"/>
            <a:ext cx="3047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A. Romanenko </a:t>
            </a:r>
            <a:r>
              <a:rPr lang="en-US" sz="1400" i="1" dirty="0">
                <a:solidFill>
                  <a:srgbClr val="004C97"/>
                </a:solidFill>
              </a:rPr>
              <a:t>et al.</a:t>
            </a:r>
            <a:r>
              <a:rPr lang="en-US" sz="1400" dirty="0">
                <a:solidFill>
                  <a:srgbClr val="004C97"/>
                </a:solidFill>
              </a:rPr>
              <a:t> Proc. of SRF’19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28DF253-F94A-0785-DCEA-2240D17DE093}"/>
              </a:ext>
            </a:extLst>
          </p:cNvPr>
          <p:cNvCxnSpPr>
            <a:cxnSpLocks/>
            <a:endCxn id="68" idx="0"/>
          </p:cNvCxnSpPr>
          <p:nvPr/>
        </p:nvCxnSpPr>
        <p:spPr>
          <a:xfrm flipH="1">
            <a:off x="2235562" y="2197434"/>
            <a:ext cx="1203897" cy="1896983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739979D-C52E-1C23-331D-BBCE0A6E2339}"/>
              </a:ext>
            </a:extLst>
          </p:cNvPr>
          <p:cNvSpPr txBox="1"/>
          <p:nvPr/>
        </p:nvSpPr>
        <p:spPr>
          <a:xfrm>
            <a:off x="760110" y="4063409"/>
            <a:ext cx="302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err="1">
                <a:solidFill>
                  <a:schemeClr val="tx1">
                    <a:lumMod val="50000"/>
                  </a:schemeClr>
                </a:solidFill>
              </a:rPr>
              <a:t>ToF</a:t>
            </a:r>
            <a:r>
              <a:rPr lang="en-US" sz="1600">
                <a:solidFill>
                  <a:schemeClr val="tx1">
                    <a:lumMod val="50000"/>
                  </a:schemeClr>
                </a:solidFill>
              </a:rPr>
              <a:t> SIMS Studies on Cutouts</a:t>
            </a:r>
          </a:p>
        </p:txBody>
      </p:sp>
      <p:sp>
        <p:nvSpPr>
          <p:cNvPr id="67" name="Content Placeholder 1">
            <a:extLst>
              <a:ext uri="{FF2B5EF4-FFF2-40B4-BE49-F238E27FC236}">
                <a16:creationId xmlns:a16="http://schemas.microsoft.com/office/drawing/2014/main" id="{A616FDB6-2A6A-31CD-307A-AA96EAF87E63}"/>
              </a:ext>
            </a:extLst>
          </p:cNvPr>
          <p:cNvSpPr txBox="1">
            <a:spLocks/>
          </p:cNvSpPr>
          <p:nvPr/>
        </p:nvSpPr>
        <p:spPr>
          <a:xfrm>
            <a:off x="1053894" y="5536212"/>
            <a:ext cx="2525775" cy="553001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rgbClr val="000000"/>
                </a:solidFill>
              </a:rPr>
              <a:t>Baking drives the inward diffusion of O </a:t>
            </a:r>
            <a:r>
              <a:rPr lang="en-US" sz="1600">
                <a:solidFill>
                  <a:srgbClr val="000000"/>
                </a:solidFill>
                <a:sym typeface="Wingdings" panose="05000000000000000000" pitchFamily="2" charset="2"/>
              </a:rPr>
              <a:t> reduces H!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2B4C919-5800-1D69-8D27-586D4F349BB6}"/>
              </a:ext>
            </a:extLst>
          </p:cNvPr>
          <p:cNvSpPr/>
          <p:nvPr/>
        </p:nvSpPr>
        <p:spPr>
          <a:xfrm>
            <a:off x="209461" y="4094416"/>
            <a:ext cx="4052201" cy="228098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6A09724-229E-B5B5-84F6-22814D83DC65}"/>
              </a:ext>
            </a:extLst>
          </p:cNvPr>
          <p:cNvSpPr txBox="1"/>
          <p:nvPr/>
        </p:nvSpPr>
        <p:spPr>
          <a:xfrm>
            <a:off x="4409037" y="1159892"/>
            <a:ext cx="258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004C97"/>
                </a:solidFill>
              </a:rPr>
              <a:t>D. Bafia </a:t>
            </a:r>
            <a:r>
              <a:rPr lang="en-US" sz="1400" i="1">
                <a:solidFill>
                  <a:srgbClr val="004C97"/>
                </a:solidFill>
              </a:rPr>
              <a:t>et al.</a:t>
            </a:r>
            <a:r>
              <a:rPr lang="en-US" sz="1400">
                <a:solidFill>
                  <a:srgbClr val="004C97"/>
                </a:solidFill>
              </a:rPr>
              <a:t> Proc. of SRF’21</a:t>
            </a:r>
          </a:p>
        </p:txBody>
      </p:sp>
      <p:sp>
        <p:nvSpPr>
          <p:cNvPr id="70" name="Content Placeholder 1">
            <a:extLst>
              <a:ext uri="{FF2B5EF4-FFF2-40B4-BE49-F238E27FC236}">
                <a16:creationId xmlns:a16="http://schemas.microsoft.com/office/drawing/2014/main" id="{0B4A7F3B-0837-E7B0-ECCA-FC49D4A3B9A7}"/>
              </a:ext>
            </a:extLst>
          </p:cNvPr>
          <p:cNvSpPr txBox="1">
            <a:spLocks/>
          </p:cNvSpPr>
          <p:nvPr/>
        </p:nvSpPr>
        <p:spPr>
          <a:xfrm>
            <a:off x="4438721" y="4702815"/>
            <a:ext cx="7331552" cy="116159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Able to tune performance by diffusing O via baking </a:t>
            </a:r>
          </a:p>
          <a:p>
            <a:pPr lvl="1"/>
            <a:r>
              <a:rPr lang="en-US" sz="2133" dirty="0"/>
              <a:t>Tune between high Q</a:t>
            </a:r>
            <a:r>
              <a:rPr lang="en-US" sz="2133" baseline="-25000" dirty="0"/>
              <a:t>0</a:t>
            </a:r>
            <a:r>
              <a:rPr lang="en-US" sz="2133" dirty="0"/>
              <a:t> and high G</a:t>
            </a:r>
          </a:p>
          <a:p>
            <a:r>
              <a:rPr lang="en-US" sz="2400" dirty="0">
                <a:solidFill>
                  <a:srgbClr val="FF0000"/>
                </a:solidFill>
              </a:rPr>
              <a:t>Do O and N perform the same function in Nb?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5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7" grpId="0"/>
      <p:bldP spid="38" grpId="0" animBg="1"/>
      <p:bldP spid="39" grpId="0"/>
      <p:bldP spid="41" grpId="0" animBg="1"/>
      <p:bldP spid="42" grpId="0" animBg="1"/>
      <p:bldP spid="54" grpId="0"/>
      <p:bldP spid="55" grpId="0"/>
      <p:bldP spid="56" grpId="0"/>
      <p:bldP spid="66" grpId="0"/>
      <p:bldP spid="67" grpId="0" animBg="1"/>
      <p:bldP spid="68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A6ED085-4E5D-1F47-057A-CC5E6C1B5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014" y="2130369"/>
            <a:ext cx="2490624" cy="19860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B86CDF-E23F-9E6C-1B06-ABDB736310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69" t="3892" b="3496"/>
          <a:stretch/>
        </p:blipFill>
        <p:spPr>
          <a:xfrm>
            <a:off x="5657778" y="1436394"/>
            <a:ext cx="5846587" cy="469407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8940AB-6BEE-34FB-0D2F-8C9BE97EF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Effectiveness of O vs N Impurities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CBEB2-3A19-D285-879B-74BDF70E26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756" t="3408" r="19095" b="16703"/>
          <a:stretch/>
        </p:blipFill>
        <p:spPr>
          <a:xfrm>
            <a:off x="10804354" y="-8718"/>
            <a:ext cx="1025695" cy="1033954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417D428-A29E-2E05-F819-77A0A7CD07DC}"/>
              </a:ext>
            </a:extLst>
          </p:cNvPr>
          <p:cNvSpPr txBox="1">
            <a:spLocks/>
          </p:cNvSpPr>
          <p:nvPr/>
        </p:nvSpPr>
        <p:spPr>
          <a:xfrm>
            <a:off x="580154" y="4423111"/>
            <a:ext cx="4802052" cy="9984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Parametrically compared R</a:t>
            </a:r>
            <a:r>
              <a:rPr lang="en-US" baseline="-25000" dirty="0"/>
              <a:t>BCS</a:t>
            </a:r>
            <a:r>
              <a:rPr lang="en-US" dirty="0"/>
              <a:t> @ 16 MV/m and measured N and O concentrations in sample post various surface treatments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F45D295-77F8-D7B9-6F59-6767330A3511}"/>
              </a:ext>
            </a:extLst>
          </p:cNvPr>
          <p:cNvSpPr txBox="1">
            <a:spLocks/>
          </p:cNvSpPr>
          <p:nvPr/>
        </p:nvSpPr>
        <p:spPr>
          <a:xfrm>
            <a:off x="6644794" y="903679"/>
            <a:ext cx="3872554" cy="631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Surface Resistance vs Average Concentration of Impurities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65869C-719C-BDCE-35F3-23D139B01C1F}"/>
              </a:ext>
            </a:extLst>
          </p:cNvPr>
          <p:cNvSpPr txBox="1"/>
          <p:nvPr/>
        </p:nvSpPr>
        <p:spPr>
          <a:xfrm>
            <a:off x="6399812" y="5113829"/>
            <a:ext cx="2448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H. Hu </a:t>
            </a:r>
            <a:r>
              <a:rPr lang="en-US" sz="1400" i="1" dirty="0">
                <a:solidFill>
                  <a:srgbClr val="004C97"/>
                </a:solidFill>
              </a:rPr>
              <a:t>et al. </a:t>
            </a:r>
            <a:r>
              <a:rPr lang="en-US" sz="1400" dirty="0">
                <a:solidFill>
                  <a:srgbClr val="004C97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arXiv:2509.18564</a:t>
            </a:r>
            <a:endParaRPr lang="en-US" sz="1400" dirty="0">
              <a:solidFill>
                <a:srgbClr val="004C97"/>
              </a:solidFill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1A8DE10D-FC3C-58F2-F0B3-5B56EBCAB62C}"/>
              </a:ext>
            </a:extLst>
          </p:cNvPr>
          <p:cNvSpPr txBox="1">
            <a:spLocks/>
          </p:cNvSpPr>
          <p:nvPr/>
        </p:nvSpPr>
        <p:spPr>
          <a:xfrm>
            <a:off x="580154" y="1535356"/>
            <a:ext cx="4578329" cy="631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RF and Materials Science Studies Post Various O or N Based Treatments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3BE1C0F-25F3-576E-8101-285DE8368D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543" y="2093706"/>
            <a:ext cx="2345005" cy="1986049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346EF49-1B3D-BAFF-9612-E77F39393A5E}"/>
              </a:ext>
            </a:extLst>
          </p:cNvPr>
          <p:cNvSpPr txBox="1">
            <a:spLocks/>
          </p:cNvSpPr>
          <p:nvPr/>
        </p:nvSpPr>
        <p:spPr>
          <a:xfrm rot="566839">
            <a:off x="5953278" y="2118604"/>
            <a:ext cx="2547989" cy="1182927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</a:rPr>
              <a:t>N is 10x more effective than O at reducing BCS!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11A517-13DB-333F-AD8C-A9F6E099624B}"/>
              </a:ext>
            </a:extLst>
          </p:cNvPr>
          <p:cNvCxnSpPr>
            <a:cxnSpLocks/>
          </p:cNvCxnSpPr>
          <p:nvPr/>
        </p:nvCxnSpPr>
        <p:spPr>
          <a:xfrm>
            <a:off x="8581071" y="2976425"/>
            <a:ext cx="0" cy="80700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6551DEB-1735-D21F-B549-7196D6273521}"/>
              </a:ext>
            </a:extLst>
          </p:cNvPr>
          <p:cNvSpPr txBox="1"/>
          <p:nvPr/>
        </p:nvSpPr>
        <p:spPr>
          <a:xfrm rot="2083892">
            <a:off x="9253833" y="3249989"/>
            <a:ext cx="1934805" cy="8463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8F1C"/>
                </a:solidFill>
                <a:latin typeface="Helvetica" pitchFamily="2" charset="0"/>
              </a:rPr>
              <a:t>Oxygen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0DEA81-1349-8551-5DE7-B1340B13D366}"/>
              </a:ext>
            </a:extLst>
          </p:cNvPr>
          <p:cNvSpPr txBox="1"/>
          <p:nvPr/>
        </p:nvSpPr>
        <p:spPr>
          <a:xfrm rot="2302899">
            <a:off x="8789692" y="4408229"/>
            <a:ext cx="1934805" cy="8463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0B050"/>
                </a:solidFill>
                <a:latin typeface="Helvetica" pitchFamily="2" charset="0"/>
              </a:rPr>
              <a:t>Nitrogen</a:t>
            </a:r>
          </a:p>
        </p:txBody>
      </p:sp>
    </p:spTree>
    <p:extLst>
      <p:ext uri="{BB962C8B-B14F-4D97-AF65-F5344CB8AC3E}">
        <p14:creationId xmlns:p14="http://schemas.microsoft.com/office/powerpoint/2010/main" val="312951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8" grpId="0" animBg="1"/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552191-D756-26C2-A1C9-C8EB507C1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 Improved Performance: H Capture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CD6AB5-2259-554C-8F6F-BD2E121A4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76" y="1726166"/>
            <a:ext cx="5411941" cy="4587264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9E66AD8-C892-E7E5-E51B-347ADF144963}"/>
              </a:ext>
            </a:extLst>
          </p:cNvPr>
          <p:cNvSpPr txBox="1">
            <a:spLocks/>
          </p:cNvSpPr>
          <p:nvPr/>
        </p:nvSpPr>
        <p:spPr>
          <a:xfrm>
            <a:off x="5968745" y="1685494"/>
            <a:ext cx="5610938" cy="11973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 i</a:t>
            </a:r>
            <a:r>
              <a:rPr lang="en-US" dirty="0">
                <a:solidFill>
                  <a:srgbClr val="343A40"/>
                </a:solidFill>
              </a:rPr>
              <a:t>nter</a:t>
            </a:r>
            <a:r>
              <a:rPr lang="en-US" dirty="0"/>
              <a:t>stitial yields a </a:t>
            </a:r>
            <a:r>
              <a:rPr lang="en-US" b="1" dirty="0">
                <a:solidFill>
                  <a:srgbClr val="004C97"/>
                </a:solidFill>
              </a:rPr>
              <a:t>simultaneous reduction in MFP</a:t>
            </a:r>
            <a:r>
              <a:rPr lang="en-US" dirty="0">
                <a:solidFill>
                  <a:srgbClr val="004C97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4C97"/>
                </a:solidFill>
              </a:rPr>
              <a:t>increase in </a:t>
            </a:r>
            <a:r>
              <a:rPr lang="en-US" b="1" dirty="0" err="1">
                <a:solidFill>
                  <a:srgbClr val="004C97"/>
                </a:solidFill>
              </a:rPr>
              <a:t>SCing</a:t>
            </a:r>
            <a:r>
              <a:rPr lang="en-US" b="1" dirty="0">
                <a:solidFill>
                  <a:srgbClr val="004C97"/>
                </a:solidFill>
              </a:rPr>
              <a:t> gap</a:t>
            </a:r>
          </a:p>
          <a:p>
            <a:r>
              <a:rPr lang="en-US" dirty="0"/>
              <a:t>Binding energy of N to H &gt; O to H</a:t>
            </a:r>
            <a:r>
              <a:rPr lang="en-US" baseline="30000" dirty="0"/>
              <a:t>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B8143-A1E1-309F-EA94-1BAE432644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694" t="4023" r="3166"/>
          <a:stretch/>
        </p:blipFill>
        <p:spPr>
          <a:xfrm>
            <a:off x="6096000" y="2885134"/>
            <a:ext cx="3099391" cy="1908985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F417FE2-D173-E58A-162C-B84246EE8301}"/>
              </a:ext>
            </a:extLst>
          </p:cNvPr>
          <p:cNvSpPr txBox="1">
            <a:spLocks/>
          </p:cNvSpPr>
          <p:nvPr/>
        </p:nvSpPr>
        <p:spPr>
          <a:xfrm>
            <a:off x="1260130" y="1207909"/>
            <a:ext cx="4131019" cy="631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Surface Resistance vs Mean Free Path: Comparison with BCS Theory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FA0E56-B679-F9BD-A76F-BB4016B636F1}"/>
              </a:ext>
            </a:extLst>
          </p:cNvPr>
          <p:cNvSpPr txBox="1"/>
          <p:nvPr/>
        </p:nvSpPr>
        <p:spPr>
          <a:xfrm>
            <a:off x="357808" y="6200009"/>
            <a:ext cx="56109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1400" dirty="0">
                <a:solidFill>
                  <a:srgbClr val="004C97"/>
                </a:solidFill>
                <a:latin typeface="Helvetica" pitchFamily="2" charset="0"/>
              </a:rPr>
              <a:t>[1] D.C. Ford et al., </a:t>
            </a:r>
            <a:r>
              <a:rPr lang="fr-FR" sz="1400" i="1" dirty="0" err="1">
                <a:solidFill>
                  <a:srgbClr val="004C97"/>
                </a:solidFill>
                <a:latin typeface="Helvetica" pitchFamily="2" charset="0"/>
              </a:rPr>
              <a:t>Supercond</a:t>
            </a:r>
            <a:r>
              <a:rPr lang="fr-FR" sz="1400" i="1" dirty="0">
                <a:solidFill>
                  <a:srgbClr val="004C97"/>
                </a:solidFill>
                <a:latin typeface="Helvetica" pitchFamily="2" charset="0"/>
              </a:rPr>
              <a:t>. </a:t>
            </a:r>
            <a:r>
              <a:rPr lang="fr-FR" sz="1400" i="1" dirty="0" err="1">
                <a:solidFill>
                  <a:srgbClr val="004C97"/>
                </a:solidFill>
                <a:latin typeface="Helvetica" pitchFamily="2" charset="0"/>
              </a:rPr>
              <a:t>Sci</a:t>
            </a:r>
            <a:r>
              <a:rPr lang="fr-FR" sz="1400" i="1" dirty="0">
                <a:solidFill>
                  <a:srgbClr val="004C97"/>
                </a:solidFill>
                <a:latin typeface="Helvetica" pitchFamily="2" charset="0"/>
              </a:rPr>
              <a:t>. </a:t>
            </a:r>
            <a:r>
              <a:rPr lang="fr-FR" sz="1400" i="1" dirty="0" err="1">
                <a:solidFill>
                  <a:srgbClr val="004C97"/>
                </a:solidFill>
                <a:latin typeface="Helvetica" pitchFamily="2" charset="0"/>
              </a:rPr>
              <a:t>Technol</a:t>
            </a:r>
            <a:r>
              <a:rPr lang="fr-FR" sz="1400" dirty="0">
                <a:solidFill>
                  <a:srgbClr val="004C97"/>
                </a:solidFill>
                <a:latin typeface="Helvetica" pitchFamily="2" charset="0"/>
              </a:rPr>
              <a:t>. 26, 095002 (2013).</a:t>
            </a:r>
            <a:endParaRPr lang="en-US" sz="1400" b="1" dirty="0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2374E46-F76C-D7A0-609E-F4E8D27DE83D}"/>
              </a:ext>
            </a:extLst>
          </p:cNvPr>
          <p:cNvSpPr txBox="1">
            <a:spLocks/>
          </p:cNvSpPr>
          <p:nvPr/>
        </p:nvSpPr>
        <p:spPr>
          <a:xfrm>
            <a:off x="9192131" y="3333982"/>
            <a:ext cx="2503418" cy="583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N might better prevent the formation of hydrides in Nb!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5E56BD8-5028-0C90-82E7-4013400A89B0}"/>
              </a:ext>
            </a:extLst>
          </p:cNvPr>
          <p:cNvSpPr txBox="1">
            <a:spLocks/>
          </p:cNvSpPr>
          <p:nvPr/>
        </p:nvSpPr>
        <p:spPr>
          <a:xfrm>
            <a:off x="5785803" y="5153472"/>
            <a:ext cx="5793880" cy="361797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Nitrogen is a promising impurity for higher Q</a:t>
            </a:r>
            <a:r>
              <a:rPr lang="en-US" sz="2000" baseline="-25000" dirty="0">
                <a:solidFill>
                  <a:schemeClr val="tx1">
                    <a:lumMod val="50000"/>
                  </a:schemeClr>
                </a:solidFill>
              </a:rPr>
              <a:t>0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/G!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C0B200-9421-1A09-A0BF-B92C2737EECF}"/>
              </a:ext>
            </a:extLst>
          </p:cNvPr>
          <p:cNvSpPr txBox="1"/>
          <p:nvPr/>
        </p:nvSpPr>
        <p:spPr>
          <a:xfrm>
            <a:off x="2519039" y="5274904"/>
            <a:ext cx="353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H. Hu </a:t>
            </a:r>
            <a:r>
              <a:rPr lang="en-US" sz="1400" i="1" dirty="0">
                <a:solidFill>
                  <a:srgbClr val="004C97"/>
                </a:solidFill>
              </a:rPr>
              <a:t>et al. </a:t>
            </a:r>
            <a:r>
              <a:rPr lang="en-US" sz="1400" dirty="0">
                <a:solidFill>
                  <a:srgbClr val="004C97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arXiv:2509.18564</a:t>
            </a:r>
            <a:endParaRPr lang="en-US" sz="1400" dirty="0">
              <a:solidFill>
                <a:srgbClr val="004C97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4EC1EE-FFA5-250D-2938-0BF88550C5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756" t="3408" r="19095" b="16703"/>
          <a:stretch/>
        </p:blipFill>
        <p:spPr>
          <a:xfrm>
            <a:off x="10804354" y="-8718"/>
            <a:ext cx="1025695" cy="10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1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F70CAA-2573-4265-8C97-1134C40C1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97" y="259561"/>
            <a:ext cx="10415662" cy="427877"/>
          </a:xfrm>
        </p:spPr>
        <p:txBody>
          <a:bodyPr/>
          <a:lstStyle/>
          <a:p>
            <a:r>
              <a:rPr lang="en-US" sz="2800" dirty="0"/>
              <a:t>Optimized EP: Unlocking the Full Potential of Impurity Tailoring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8C7F937-E93A-6AD4-1D0A-4267675230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197" y="1546715"/>
            <a:ext cx="4461575" cy="3807585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CB28DDE-FA2B-D9E1-1E10-CA12D6D445C5}"/>
              </a:ext>
            </a:extLst>
          </p:cNvPr>
          <p:cNvSpPr txBox="1">
            <a:spLocks/>
          </p:cNvSpPr>
          <p:nvPr/>
        </p:nvSpPr>
        <p:spPr>
          <a:xfrm>
            <a:off x="6325744" y="1208767"/>
            <a:ext cx="5233537" cy="600689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67" dirty="0">
                <a:solidFill>
                  <a:schemeClr val="tx1">
                    <a:lumMod val="50000"/>
                  </a:schemeClr>
                </a:solidFill>
              </a:rPr>
              <a:t>Optimized EP + 120C baking on HB 650 MHz 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82FDCF8A-158F-D48D-6979-124C2B22B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828" y="3773313"/>
            <a:ext cx="1303428" cy="942465"/>
          </a:xfrm>
          <a:prstGeom prst="rect">
            <a:avLst/>
          </a:prstGeom>
        </p:spPr>
      </p:pic>
      <p:sp>
        <p:nvSpPr>
          <p:cNvPr id="9" name="TextBox 13">
            <a:extLst>
              <a:ext uri="{FF2B5EF4-FFF2-40B4-BE49-F238E27FC236}">
                <a16:creationId xmlns:a16="http://schemas.microsoft.com/office/drawing/2014/main" id="{76372C7A-5DD1-A699-1D7A-A55734A8FCD6}"/>
              </a:ext>
            </a:extLst>
          </p:cNvPr>
          <p:cNvSpPr txBox="1"/>
          <p:nvPr/>
        </p:nvSpPr>
        <p:spPr>
          <a:xfrm>
            <a:off x="1903628" y="4469690"/>
            <a:ext cx="155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2000" b="1">
                <a:latin typeface="Helvetica" pitchFamily="2" charset="0"/>
              </a:rPr>
              <a:t> Cathode-N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8AD8F3-0E51-15A8-583B-E2DFA6A15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045" y="1754539"/>
            <a:ext cx="5005883" cy="3676649"/>
          </a:xfrm>
          <a:prstGeom prst="rect">
            <a:avLst/>
          </a:prstGeom>
        </p:spPr>
      </p:pic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186D7ADC-D591-8327-F024-FF9A418AC8F1}"/>
              </a:ext>
            </a:extLst>
          </p:cNvPr>
          <p:cNvSpPr txBox="1">
            <a:spLocks/>
          </p:cNvSpPr>
          <p:nvPr/>
        </p:nvSpPr>
        <p:spPr>
          <a:xfrm>
            <a:off x="1435167" y="1327589"/>
            <a:ext cx="3925803" cy="263237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867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2A92C1-08FE-94A0-51C3-9C53DB098C4E}"/>
              </a:ext>
            </a:extLst>
          </p:cNvPr>
          <p:cNvSpPr txBox="1"/>
          <p:nvPr/>
        </p:nvSpPr>
        <p:spPr>
          <a:xfrm>
            <a:off x="3772042" y="3498574"/>
            <a:ext cx="1667887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+50 MV/m!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31C738-84C5-C943-4D15-38FDD15B98C9}"/>
              </a:ext>
            </a:extLst>
          </p:cNvPr>
          <p:cNvSpPr txBox="1"/>
          <p:nvPr/>
        </p:nvSpPr>
        <p:spPr>
          <a:xfrm>
            <a:off x="9793818" y="2940203"/>
            <a:ext cx="1667887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tx1">
                    <a:lumMod val="50000"/>
                  </a:schemeClr>
                </a:solidFill>
              </a:rPr>
              <a:t>+50 MV/m!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6A724C-3B34-623D-A6D0-6CAECDF15AD2}"/>
              </a:ext>
            </a:extLst>
          </p:cNvPr>
          <p:cNvSpPr txBox="1"/>
          <p:nvPr/>
        </p:nvSpPr>
        <p:spPr>
          <a:xfrm>
            <a:off x="7154540" y="2113219"/>
            <a:ext cx="231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V. Chouhan et al., NIMPRA 1051, 168234 (2023)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CA6089AE-CF3C-A384-6B6A-4F8C983FA5F4}"/>
              </a:ext>
            </a:extLst>
          </p:cNvPr>
          <p:cNvSpPr txBox="1">
            <a:spLocks/>
          </p:cNvSpPr>
          <p:nvPr/>
        </p:nvSpPr>
        <p:spPr>
          <a:xfrm>
            <a:off x="622133" y="1306067"/>
            <a:ext cx="5412313" cy="600689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67" dirty="0">
                <a:solidFill>
                  <a:schemeClr val="tx1">
                    <a:lumMod val="50000"/>
                  </a:schemeClr>
                </a:solidFill>
              </a:rPr>
              <a:t>Cold EP + 75/120C Baking on 1.3 GHz Cavity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DDD1D74-CD62-F0C5-538C-3B78C6B30687}"/>
              </a:ext>
            </a:extLst>
          </p:cNvPr>
          <p:cNvSpPr txBox="1">
            <a:spLocks/>
          </p:cNvSpPr>
          <p:nvPr/>
        </p:nvSpPr>
        <p:spPr>
          <a:xfrm>
            <a:off x="205146" y="5497943"/>
            <a:ext cx="11658600" cy="427877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Require optimized EP parameters/design to reduce H uptake and surface roughness</a:t>
            </a:r>
          </a:p>
          <a:p>
            <a:r>
              <a:rPr lang="en-US" sz="2400" dirty="0"/>
              <a:t>Optimized EP enables benefit of impurity tailoring</a:t>
            </a:r>
          </a:p>
          <a:p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11497B-F5A5-6814-7A75-85F1CCA4E48D}"/>
              </a:ext>
            </a:extLst>
          </p:cNvPr>
          <p:cNvSpPr txBox="1"/>
          <p:nvPr/>
        </p:nvSpPr>
        <p:spPr>
          <a:xfrm>
            <a:off x="4014251" y="2463229"/>
            <a:ext cx="14810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>
                <a:solidFill>
                  <a:srgbClr val="FF46B3"/>
                </a:solidFill>
              </a:rPr>
              <a:t>75/120 C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030918-A8F2-5E1B-3B48-044827ECC4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4976"/>
          <a:stretch/>
        </p:blipFill>
        <p:spPr>
          <a:xfrm>
            <a:off x="10927887" y="1"/>
            <a:ext cx="902162" cy="110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9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E06F7431-AA96-D9FA-E68F-F7D969E9B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10" y="2396317"/>
            <a:ext cx="4551851" cy="397312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61C639-0D7B-CECD-B89D-6E1E445D9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071" y="975643"/>
            <a:ext cx="9428578" cy="850933"/>
          </a:xfrm>
        </p:spPr>
        <p:txBody>
          <a:bodyPr>
            <a:normAutofit/>
          </a:bodyPr>
          <a:lstStyle/>
          <a:p>
            <a:r>
              <a:rPr lang="en-US" sz="2000" dirty="0"/>
              <a:t>Mid-T baking: Diffuses O and gives high Q</a:t>
            </a:r>
            <a:r>
              <a:rPr lang="en-US" sz="2000" baseline="-25000" dirty="0"/>
              <a:t>0</a:t>
            </a:r>
            <a:r>
              <a:rPr lang="en-US" sz="2000" dirty="0"/>
              <a:t>; </a:t>
            </a:r>
            <a:endParaRPr lang="en-US" sz="2000" b="1" dirty="0">
              <a:solidFill>
                <a:srgbClr val="004C97"/>
              </a:solidFill>
            </a:endParaRPr>
          </a:p>
          <a:p>
            <a:r>
              <a:rPr lang="en-US" sz="2000" b="1" dirty="0">
                <a:solidFill>
                  <a:srgbClr val="004C97"/>
                </a:solidFill>
              </a:rPr>
              <a:t>EP Nano-removal treatment: </a:t>
            </a:r>
            <a:r>
              <a:rPr lang="en-US" sz="2000" dirty="0"/>
              <a:t>Removes 100 nm from surface</a:t>
            </a:r>
            <a:endParaRPr lang="en-US" sz="2000" b="1" dirty="0">
              <a:sym typeface="Wingdings" panose="05000000000000000000" pitchFamily="2" charset="2"/>
            </a:endParaRPr>
          </a:p>
        </p:txBody>
      </p:sp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FE5D1F79-B0E3-5293-52E5-4B993DB13D38}"/>
              </a:ext>
            </a:extLst>
          </p:cNvPr>
          <p:cNvSpPr txBox="1">
            <a:spLocks/>
          </p:cNvSpPr>
          <p:nvPr/>
        </p:nvSpPr>
        <p:spPr>
          <a:xfrm>
            <a:off x="1474861" y="1880350"/>
            <a:ext cx="3869094" cy="600689"/>
          </a:xfr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1.3 GHz Nb SRF Cavity Post Various Surface Treatments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EDC15AC-73AE-6CAB-BD00-83477752C7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4976"/>
          <a:stretch/>
        </p:blipFill>
        <p:spPr>
          <a:xfrm>
            <a:off x="10927887" y="1"/>
            <a:ext cx="902162" cy="110916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AAE996F-B26F-DF3A-82A2-4F53E853864A}"/>
              </a:ext>
            </a:extLst>
          </p:cNvPr>
          <p:cNvSpPr txBox="1"/>
          <p:nvPr/>
        </p:nvSpPr>
        <p:spPr>
          <a:xfrm>
            <a:off x="9325388" y="6564508"/>
            <a:ext cx="2504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4C97"/>
                </a:solidFill>
              </a:rPr>
              <a:t>V. Chouhan et al., THP83, SRF2025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8025CC-80B4-0771-4427-E334F6E2DD16}"/>
              </a:ext>
            </a:extLst>
          </p:cNvPr>
          <p:cNvSpPr txBox="1"/>
          <p:nvPr/>
        </p:nvSpPr>
        <p:spPr>
          <a:xfrm>
            <a:off x="8832828" y="6358828"/>
            <a:ext cx="3129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rgbClr val="004C97"/>
                </a:solidFill>
              </a:rPr>
              <a:t>V. Chouhan et al., WEP065, NAPAC2025</a:t>
            </a:r>
          </a:p>
        </p:txBody>
      </p:sp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75FB08AD-EA71-9DD0-E23C-13B0751AC9C8}"/>
              </a:ext>
            </a:extLst>
          </p:cNvPr>
          <p:cNvSpPr txBox="1">
            <a:spLocks/>
          </p:cNvSpPr>
          <p:nvPr/>
        </p:nvSpPr>
        <p:spPr>
          <a:xfrm>
            <a:off x="6155634" y="975643"/>
            <a:ext cx="4138204" cy="3487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6910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1pPr>
            <a:lvl2pPr marL="68366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2pPr>
            <a:lvl3pPr marL="107100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3pPr>
            <a:lvl4pPr marL="1447764" indent="-3047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4pPr>
            <a:lvl5pPr marL="1826638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>
                <a:solidFill>
                  <a:srgbClr val="004C97"/>
                </a:solidFill>
              </a:rPr>
              <a:t>Issue</a:t>
            </a:r>
            <a:r>
              <a:rPr lang="en-US" sz="2000" b="1" dirty="0">
                <a:solidFill>
                  <a:srgbClr val="004C97"/>
                </a:solidFill>
              </a:rPr>
              <a:t>: Forms lossy Nb-carbides</a:t>
            </a:r>
          </a:p>
        </p:txBody>
      </p:sp>
      <p:sp>
        <p:nvSpPr>
          <p:cNvPr id="51" name="Content Placeholder 1">
            <a:extLst>
              <a:ext uri="{FF2B5EF4-FFF2-40B4-BE49-F238E27FC236}">
                <a16:creationId xmlns:a16="http://schemas.microsoft.com/office/drawing/2014/main" id="{F2B27D04-E178-A698-C9D8-3F3641349C0F}"/>
              </a:ext>
            </a:extLst>
          </p:cNvPr>
          <p:cNvSpPr txBox="1">
            <a:spLocks/>
          </p:cNvSpPr>
          <p:nvPr/>
        </p:nvSpPr>
        <p:spPr>
          <a:xfrm>
            <a:off x="8072093" y="1361439"/>
            <a:ext cx="2506590" cy="4270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6910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1pPr>
            <a:lvl2pPr marL="68366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2pPr>
            <a:lvl3pPr marL="1071007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3pPr>
            <a:lvl4pPr marL="1447764" indent="-3047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4pPr>
            <a:lvl5pPr marL="1826638" indent="-30691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/>
              <a:buChar char="•"/>
              <a:defRPr sz="1867" kern="1200" spc="-20" baseline="0">
                <a:solidFill>
                  <a:srgbClr val="505050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4C97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4C97"/>
                </a:solidFill>
                <a:sym typeface="Wingdings" panose="05000000000000000000" pitchFamily="2" charset="2"/>
              </a:rPr>
              <a:t>Removes </a:t>
            </a:r>
            <a:r>
              <a:rPr lang="en-US" sz="2000" b="1" dirty="0" err="1">
                <a:solidFill>
                  <a:srgbClr val="004C97"/>
                </a:solidFill>
                <a:sym typeface="Wingdings" panose="05000000000000000000" pitchFamily="2" charset="2"/>
              </a:rPr>
              <a:t>NbC</a:t>
            </a:r>
            <a:r>
              <a:rPr lang="en-US" sz="2000" b="1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AFE872D-769E-7402-F334-9133708FD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882" y="256867"/>
            <a:ext cx="10257836" cy="427037"/>
          </a:xfrm>
        </p:spPr>
        <p:txBody>
          <a:bodyPr/>
          <a:lstStyle/>
          <a:p>
            <a:r>
              <a:rPr lang="en-US" sz="2930" dirty="0"/>
              <a:t>High Q₀ and G via O-Tailoring and Optimized EP</a:t>
            </a:r>
          </a:p>
        </p:txBody>
      </p:sp>
    </p:spTree>
    <p:extLst>
      <p:ext uri="{BB962C8B-B14F-4D97-AF65-F5344CB8AC3E}">
        <p14:creationId xmlns:p14="http://schemas.microsoft.com/office/powerpoint/2010/main" val="7395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FNAL-Slide-Deck-Tempate_4.9.2025_Light</Template>
  <TotalTime>2075</TotalTime>
  <Words>935</Words>
  <Application>Microsoft Office PowerPoint</Application>
  <PresentationFormat>Widescreen</PresentationFormat>
  <Paragraphs>132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Helvetica</vt:lpstr>
      <vt:lpstr>Wingdings</vt:lpstr>
      <vt:lpstr>Content Slides</vt:lpstr>
      <vt:lpstr>Section Title and Agenda Slides</vt:lpstr>
      <vt:lpstr>High-Q/high-G Developments at FNAL</vt:lpstr>
      <vt:lpstr>State-of-the-Art Nb SRF Cavity Performance for Accelerators</vt:lpstr>
      <vt:lpstr>Materials Science to Identify Origins of Limitations</vt:lpstr>
      <vt:lpstr>Exploring the Role of Impurities in Nb: Nitrogen</vt:lpstr>
      <vt:lpstr>Exploring the Role of Impurities in Nb: Oxygen</vt:lpstr>
      <vt:lpstr>Comparing Effectiveness of O vs N Impurities</vt:lpstr>
      <vt:lpstr>Model for Improved Performance: H Capture</vt:lpstr>
      <vt:lpstr>Optimized EP: Unlocking the Full Potential of Impurity Tailoring</vt:lpstr>
      <vt:lpstr>High Q₀ and G via O-Tailoring and Optimized EP</vt:lpstr>
      <vt:lpstr>High Q₀ and G via O-Tailoring and Optimized EP</vt:lpstr>
      <vt:lpstr>Beyond Bulk: Improving Nb Film Performance – A Fix for MFQS</vt:lpstr>
      <vt:lpstr>Conclusions</vt:lpstr>
      <vt:lpstr>Thank you!</vt:lpstr>
      <vt:lpstr>Backup Slides</vt:lpstr>
      <vt:lpstr>Surface Resistance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P. Bafia</dc:creator>
  <cp:lastModifiedBy>Daniel Bafia</cp:lastModifiedBy>
  <cp:revision>4</cp:revision>
  <dcterms:created xsi:type="dcterms:W3CDTF">2025-04-09T23:09:14Z</dcterms:created>
  <dcterms:modified xsi:type="dcterms:W3CDTF">2025-10-21T01:01:37Z</dcterms:modified>
</cp:coreProperties>
</file>