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430" r:id="rId2"/>
    <p:sldId id="300" r:id="rId3"/>
    <p:sldId id="432" r:id="rId4"/>
    <p:sldId id="347" r:id="rId5"/>
    <p:sldId id="348" r:id="rId6"/>
    <p:sldId id="434" r:id="rId7"/>
    <p:sldId id="436" r:id="rId8"/>
    <p:sldId id="431" r:id="rId9"/>
    <p:sldId id="438" r:id="rId10"/>
    <p:sldId id="449" r:id="rId11"/>
    <p:sldId id="439" r:id="rId12"/>
    <p:sldId id="454" r:id="rId13"/>
    <p:sldId id="443" r:id="rId14"/>
    <p:sldId id="344" r:id="rId15"/>
    <p:sldId id="450" r:id="rId16"/>
    <p:sldId id="445" r:id="rId17"/>
    <p:sldId id="452" r:id="rId18"/>
    <p:sldId id="446" r:id="rId19"/>
    <p:sldId id="453" r:id="rId20"/>
    <p:sldId id="447" r:id="rId21"/>
    <p:sldId id="448" r:id="rId22"/>
    <p:sldId id="288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7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86"/>
  </p:normalViewPr>
  <p:slideViewPr>
    <p:cSldViewPr snapToGrid="0" snapToObjects="1">
      <p:cViewPr>
        <p:scale>
          <a:sx n="75" d="100"/>
          <a:sy n="75" d="100"/>
        </p:scale>
        <p:origin x="883" y="394"/>
      </p:cViewPr>
      <p:guideLst>
        <p:guide orient="horz" pos="2047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6" d="100"/>
          <a:sy n="96" d="100"/>
        </p:scale>
        <p:origin x="2784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478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Kristóf Brunner | LCWS 2025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indico.jacow.org/event/89/contributions/8892/attachments/956/5505/WEB04_talk.pdf" TargetMode="Externa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indico.jacow.org/event/89/contributions/8892/attachments/956/5505/WEB04_talk.pdf" TargetMode="Externa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surfacetreatments.infn.it/pep/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cds.cern.ch/record/2928793?ln=en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8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7.png"/><Relationship Id="rId5" Type="http://schemas.openxmlformats.org/officeDocument/2006/relationships/hyperlink" Target="https://link.springer.com/article/10.1007/s00170-025-15686-6" TargetMode="Externa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link.springer.com/article/10.1007/s00170-025-15686-6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hyperlink" Target="https://link.springer.com/article/10.1007/s00170-025-15686-6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BA18A-7782-9137-8EEE-49B06BFEFE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4270" y="3190667"/>
            <a:ext cx="10613276" cy="1340663"/>
          </a:xfrm>
        </p:spPr>
        <p:txBody>
          <a:bodyPr/>
          <a:lstStyle/>
          <a:p>
            <a:pPr algn="l"/>
            <a:r>
              <a:rPr lang="en-GB" sz="4000" dirty="0"/>
              <a:t>CERN-KEK collaboration on hydroformed Nb-on-Cu cavities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74EEAB-EE65-DF32-78F7-AC5F7A178E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4270" y="4807830"/>
            <a:ext cx="10613276" cy="1340663"/>
          </a:xfrm>
        </p:spPr>
        <p:txBody>
          <a:bodyPr/>
          <a:lstStyle/>
          <a:p>
            <a:pPr algn="l"/>
            <a:r>
              <a:rPr lang="en-US" sz="2000" dirty="0"/>
              <a:t>Akira Yamamoto, Carlota Pereira Carlos, Caroline Hain, Franck Peauger, Gilles Favre, Guillaume Jonathan Rosaz, Hayato Araki, Joanna Sylwia Swieszek, </a:t>
            </a:r>
            <a:r>
              <a:rPr lang="en-US" sz="2000" u="sng" dirty="0"/>
              <a:t>Kristóf Brunner</a:t>
            </a:r>
            <a:r>
              <a:rPr lang="en-US" sz="2000" dirty="0"/>
              <a:t>, Laura Helene Hannemann, Marco Garlaschè, Masashi Yamanaka, Said Atieh, </a:t>
            </a:r>
            <a:br>
              <a:rPr lang="en-US" sz="2000" dirty="0"/>
            </a:br>
            <a:r>
              <a:rPr lang="en-US" sz="2000" dirty="0"/>
              <a:t>Valentin Giglia, Walter Venturini Delsolaro</a:t>
            </a:r>
            <a:endParaRPr lang="en-GB" sz="2000" b="0" dirty="0">
              <a:solidFill>
                <a:srgbClr val="C00000"/>
              </a:solidFill>
            </a:endParaRPr>
          </a:p>
          <a:p>
            <a:pPr algn="l"/>
            <a:endParaRPr lang="en-US" sz="2000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146CC3-0AF3-77B8-82EF-86ED6AF37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9F5A85-6686-3240-2D7E-38B14326A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7B4A08-17BE-1B8B-C15D-3E7C95FD9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805A642A-9061-6ACE-07E1-AF1A674185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364" y="997117"/>
            <a:ext cx="4440198" cy="134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48C44F57-344B-616D-23E2-72264F8A00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036" y="654605"/>
            <a:ext cx="2402144" cy="2033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967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0178AA-048E-83DF-36F0-243BE8A9BA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D1AB1-4380-DC39-0CBD-04B082504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 coating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68D9C-D833-5181-AB6A-6DB620D8E5E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sz="1700" dirty="0"/>
              <a:t>Preparation and coating at CERN</a:t>
            </a:r>
          </a:p>
          <a:p>
            <a:pPr lvl="2"/>
            <a:r>
              <a:rPr lang="en-GB" dirty="0"/>
              <a:t>Identical process to bulk machined cavities</a:t>
            </a:r>
            <a:endParaRPr lang="en-GB" sz="1600" dirty="0"/>
          </a:p>
          <a:p>
            <a:pPr lvl="1"/>
            <a:r>
              <a:rPr lang="en-GB" sz="1700" dirty="0"/>
              <a:t>Surface prepared using electrolytic polishing </a:t>
            </a:r>
            <a:br>
              <a:rPr lang="en-GB" sz="1700" dirty="0"/>
            </a:br>
            <a:r>
              <a:rPr lang="en-GB" sz="1700" dirty="0"/>
              <a:t>(removing ~</a:t>
            </a:r>
            <a:r>
              <a:rPr lang="en-US" dirty="0"/>
              <a:t>12 µm)</a:t>
            </a:r>
            <a:endParaRPr lang="en-GB" sz="1700" dirty="0"/>
          </a:p>
          <a:p>
            <a:pPr lvl="2"/>
            <a:r>
              <a:rPr lang="en-GB" sz="1600" dirty="0"/>
              <a:t>Then rinsed and dried before coating</a:t>
            </a:r>
          </a:p>
          <a:p>
            <a:pPr lvl="1"/>
            <a:r>
              <a:rPr lang="en-GB" sz="1700" dirty="0"/>
              <a:t>Coated using High Power Impulse Magnetron Sputtering (</a:t>
            </a:r>
            <a:r>
              <a:rPr lang="en-GB" sz="1700" dirty="0" err="1"/>
              <a:t>HiPIMS</a:t>
            </a:r>
            <a:r>
              <a:rPr lang="en-GB" sz="1700" dirty="0"/>
              <a:t>)</a:t>
            </a:r>
          </a:p>
          <a:p>
            <a:pPr lvl="1"/>
            <a:r>
              <a:rPr lang="en-GB" sz="1700" dirty="0"/>
              <a:t>Targeting 6</a:t>
            </a:r>
            <a:r>
              <a:rPr lang="en-GB" sz="1700" dirty="0">
                <a:latin typeface="Symbol" panose="05050102010706020507" pitchFamily="18" charset="2"/>
                <a:cs typeface="Arial" panose="020B0604020202020204" pitchFamily="34" charset="0"/>
              </a:rPr>
              <a:t> 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µ</a:t>
            </a:r>
            <a:r>
              <a:rPr lang="en-GB" sz="1700" dirty="0"/>
              <a:t>m Nb layer thickness</a:t>
            </a:r>
          </a:p>
          <a:p>
            <a:r>
              <a:rPr lang="en-GB" sz="1800" dirty="0"/>
              <a:t>Baseline recipe:</a:t>
            </a:r>
          </a:p>
          <a:p>
            <a:pPr lvl="1"/>
            <a:r>
              <a:rPr lang="en-GB" sz="1400" dirty="0"/>
              <a:t>bakeout at 200 C, 24h.</a:t>
            </a:r>
          </a:p>
          <a:p>
            <a:pPr lvl="1"/>
            <a:r>
              <a:rPr lang="en-GB" sz="1400" dirty="0"/>
              <a:t>unbiased </a:t>
            </a:r>
            <a:r>
              <a:rPr lang="en-GB" sz="1400" dirty="0" err="1"/>
              <a:t>HiPIMS</a:t>
            </a:r>
            <a:r>
              <a:rPr lang="en-GB" sz="1400" dirty="0"/>
              <a:t> in cut-offs (6 positions / cut-off)</a:t>
            </a:r>
          </a:p>
          <a:p>
            <a:pPr lvl="1"/>
            <a:r>
              <a:rPr lang="en-GB" sz="1400" dirty="0"/>
              <a:t>-75 V biased </a:t>
            </a:r>
            <a:r>
              <a:rPr lang="en-GB" sz="1400" dirty="0" err="1"/>
              <a:t>HiPIMS</a:t>
            </a:r>
            <a:r>
              <a:rPr lang="en-GB" sz="1400" dirty="0"/>
              <a:t> in the cell</a:t>
            </a:r>
          </a:p>
          <a:p>
            <a:pPr lvl="1"/>
            <a:r>
              <a:rPr lang="en-GB" sz="1400" dirty="0"/>
              <a:t>150 C, 2.3.10</a:t>
            </a:r>
            <a:r>
              <a:rPr lang="en-GB" sz="1400" baseline="30000" dirty="0"/>
              <a:t>-3</a:t>
            </a:r>
            <a:r>
              <a:rPr lang="en-GB" sz="1400" dirty="0"/>
              <a:t> mbar Kr</a:t>
            </a:r>
          </a:p>
          <a:p>
            <a:pPr lvl="1"/>
            <a:r>
              <a:rPr lang="en-GB" sz="1400" dirty="0"/>
              <a:t>Dry air venting at room temperature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CE34F1-3900-863C-B629-B27337FDA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84AA8A-AF4B-D952-C3FF-ADB21A5A5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784E2A-ECF1-D5A5-02EB-717505DC5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Image 6" descr="Une image contenant cercle, objectif de caméra, lentille, caméra&#10;&#10;Description générée automatiquement">
            <a:extLst>
              <a:ext uri="{FF2B5EF4-FFF2-40B4-BE49-F238E27FC236}">
                <a16:creationId xmlns:a16="http://schemas.microsoft.com/office/drawing/2014/main" id="{78046810-837F-DC0F-809C-AF0C6D196EA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23831" t="31100" r="31805" b="42650"/>
          <a:stretch>
            <a:fillRect/>
          </a:stretch>
        </p:blipFill>
        <p:spPr>
          <a:xfrm rot="10800000">
            <a:off x="8329573" y="1949490"/>
            <a:ext cx="3459227" cy="3638807"/>
          </a:xfrm>
          <a:prstGeom prst="rect">
            <a:avLst/>
          </a:prstGeom>
        </p:spPr>
      </p:pic>
      <p:grpSp>
        <p:nvGrpSpPr>
          <p:cNvPr id="11" name="Group 6">
            <a:extLst>
              <a:ext uri="{FF2B5EF4-FFF2-40B4-BE49-F238E27FC236}">
                <a16:creationId xmlns:a16="http://schemas.microsoft.com/office/drawing/2014/main" id="{60FC11C5-8026-ECE7-B54F-8662882F9227}"/>
              </a:ext>
            </a:extLst>
          </p:cNvPr>
          <p:cNvGrpSpPr/>
          <p:nvPr/>
        </p:nvGrpSpPr>
        <p:grpSpPr>
          <a:xfrm>
            <a:off x="6096000" y="1949490"/>
            <a:ext cx="2115700" cy="3686690"/>
            <a:chOff x="303616" y="1254360"/>
            <a:chExt cx="3435443" cy="4757639"/>
          </a:xfrm>
        </p:grpSpPr>
        <p:grpSp>
          <p:nvGrpSpPr>
            <p:cNvPr id="12" name="Group 7">
              <a:extLst>
                <a:ext uri="{FF2B5EF4-FFF2-40B4-BE49-F238E27FC236}">
                  <a16:creationId xmlns:a16="http://schemas.microsoft.com/office/drawing/2014/main" id="{7E956806-BA95-DA7F-DF2E-37AA0096035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03616" y="1254360"/>
              <a:ext cx="2619039" cy="4757639"/>
              <a:chOff x="6332848" y="1920240"/>
              <a:chExt cx="2353951" cy="4276090"/>
            </a:xfrm>
          </p:grpSpPr>
          <p:pic>
            <p:nvPicPr>
              <p:cNvPr id="18" name="Picture 1">
                <a:extLst>
                  <a:ext uri="{FF2B5EF4-FFF2-40B4-BE49-F238E27FC236}">
                    <a16:creationId xmlns:a16="http://schemas.microsoft.com/office/drawing/2014/main" id="{0BFC8BDF-07AD-BED8-0241-6B664A58064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332848" y="1920240"/>
                <a:ext cx="2353951" cy="42760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9" name="Group 14">
                <a:extLst>
                  <a:ext uri="{FF2B5EF4-FFF2-40B4-BE49-F238E27FC236}">
                    <a16:creationId xmlns:a16="http://schemas.microsoft.com/office/drawing/2014/main" id="{5650BE5D-EA68-E4ED-C186-3A0EF0EEE6EB}"/>
                  </a:ext>
                </a:extLst>
              </p:cNvPr>
              <p:cNvGrpSpPr/>
              <p:nvPr/>
            </p:nvGrpSpPr>
            <p:grpSpPr>
              <a:xfrm>
                <a:off x="7157355" y="3426971"/>
                <a:ext cx="765878" cy="498717"/>
                <a:chOff x="6666394" y="3741420"/>
                <a:chExt cx="807440" cy="525780"/>
              </a:xfrm>
            </p:grpSpPr>
            <p:grpSp>
              <p:nvGrpSpPr>
                <p:cNvPr id="21" name="Group 16">
                  <a:extLst>
                    <a:ext uri="{FF2B5EF4-FFF2-40B4-BE49-F238E27FC236}">
                      <a16:creationId xmlns:a16="http://schemas.microsoft.com/office/drawing/2014/main" id="{45A3F19E-6A7F-0841-D4BD-F48326E99F46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6666394" y="3880795"/>
                  <a:ext cx="209002" cy="264203"/>
                  <a:chOff x="6645164" y="3804877"/>
                  <a:chExt cx="251198" cy="317543"/>
                </a:xfrm>
              </p:grpSpPr>
              <p:sp>
                <p:nvSpPr>
                  <p:cNvPr id="23" name="Can 18">
                    <a:extLst>
                      <a:ext uri="{FF2B5EF4-FFF2-40B4-BE49-F238E27FC236}">
                        <a16:creationId xmlns:a16="http://schemas.microsoft.com/office/drawing/2014/main" id="{7BC003F4-357D-7602-0B5E-89DB93368A26}"/>
                      </a:ext>
                    </a:extLst>
                  </p:cNvPr>
                  <p:cNvSpPr/>
                  <p:nvPr/>
                </p:nvSpPr>
                <p:spPr>
                  <a:xfrm>
                    <a:off x="6645427" y="3942037"/>
                    <a:ext cx="250935" cy="180383"/>
                  </a:xfrm>
                  <a:prstGeom prst="can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350"/>
                  </a:p>
                </p:txBody>
              </p:sp>
              <p:sp>
                <p:nvSpPr>
                  <p:cNvPr id="24" name="Can 19">
                    <a:extLst>
                      <a:ext uri="{FF2B5EF4-FFF2-40B4-BE49-F238E27FC236}">
                        <a16:creationId xmlns:a16="http://schemas.microsoft.com/office/drawing/2014/main" id="{2B68BADA-F6D9-D235-FE12-A890E4444870}"/>
                      </a:ext>
                    </a:extLst>
                  </p:cNvPr>
                  <p:cNvSpPr/>
                  <p:nvPr/>
                </p:nvSpPr>
                <p:spPr>
                  <a:xfrm>
                    <a:off x="6645164" y="3804877"/>
                    <a:ext cx="250935" cy="180383"/>
                  </a:xfrm>
                  <a:prstGeom prst="can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350"/>
                  </a:p>
                </p:txBody>
              </p:sp>
            </p:grpSp>
            <p:pic>
              <p:nvPicPr>
                <p:cNvPr id="22" name="Picture 17">
                  <a:extLst>
                    <a:ext uri="{FF2B5EF4-FFF2-40B4-BE49-F238E27FC236}">
                      <a16:creationId xmlns:a16="http://schemas.microsoft.com/office/drawing/2014/main" id="{F31765D7-EB5F-73F9-858A-21B5BD3017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29368" r="43358" b="20039"/>
                <a:stretch/>
              </p:blipFill>
              <p:spPr>
                <a:xfrm>
                  <a:off x="6746948" y="3741420"/>
                  <a:ext cx="726886" cy="525780"/>
                </a:xfrm>
                <a:prstGeom prst="rect">
                  <a:avLst/>
                </a:prstGeom>
              </p:spPr>
            </p:pic>
          </p:grpSp>
          <p:sp>
            <p:nvSpPr>
              <p:cNvPr id="20" name="Oval 15">
                <a:extLst>
                  <a:ext uri="{FF2B5EF4-FFF2-40B4-BE49-F238E27FC236}">
                    <a16:creationId xmlns:a16="http://schemas.microsoft.com/office/drawing/2014/main" id="{C041FBAD-F360-5A46-62CD-AC7DF3295CA4}"/>
                  </a:ext>
                </a:extLst>
              </p:cNvPr>
              <p:cNvSpPr/>
              <p:nvPr/>
            </p:nvSpPr>
            <p:spPr>
              <a:xfrm>
                <a:off x="6807981" y="3630351"/>
                <a:ext cx="244258" cy="150684"/>
              </a:xfrm>
              <a:prstGeom prst="ellipse">
                <a:avLst/>
              </a:prstGeom>
              <a:solidFill>
                <a:srgbClr val="B17ED8">
                  <a:alpha val="43922"/>
                </a:srgbClr>
              </a:solidFill>
              <a:ln>
                <a:noFill/>
              </a:ln>
              <a:effectLst>
                <a:glow rad="127000">
                  <a:srgbClr val="B17ED8">
                    <a:alpha val="71000"/>
                  </a:srgb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</p:grpSp>
        <p:sp>
          <p:nvSpPr>
            <p:cNvPr id="13" name="TextBox 8">
              <a:extLst>
                <a:ext uri="{FF2B5EF4-FFF2-40B4-BE49-F238E27FC236}">
                  <a16:creationId xmlns:a16="http://schemas.microsoft.com/office/drawing/2014/main" id="{39FCE9C6-5102-47A7-6CA0-AB3AA535B53C}"/>
                </a:ext>
              </a:extLst>
            </p:cNvPr>
            <p:cNvSpPr txBox="1"/>
            <p:nvPr/>
          </p:nvSpPr>
          <p:spPr>
            <a:xfrm>
              <a:off x="1995172" y="1285989"/>
              <a:ext cx="1743886" cy="43690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/>
                <a:t>Cathode</a:t>
              </a:r>
              <a:endParaRPr lang="en-GB" sz="1013" dirty="0"/>
            </a:p>
          </p:txBody>
        </p:sp>
        <p:cxnSp>
          <p:nvCxnSpPr>
            <p:cNvPr id="14" name="Straight Arrow Connector 9">
              <a:extLst>
                <a:ext uri="{FF2B5EF4-FFF2-40B4-BE49-F238E27FC236}">
                  <a16:creationId xmlns:a16="http://schemas.microsoft.com/office/drawing/2014/main" id="{874BD802-7DFC-2CC8-634D-DD66D293B5A1}"/>
                </a:ext>
              </a:extLst>
            </p:cNvPr>
            <p:cNvCxnSpPr/>
            <p:nvPr/>
          </p:nvCxnSpPr>
          <p:spPr>
            <a:xfrm flipH="1">
              <a:off x="1470221" y="3212086"/>
              <a:ext cx="95812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0">
              <a:extLst>
                <a:ext uri="{FF2B5EF4-FFF2-40B4-BE49-F238E27FC236}">
                  <a16:creationId xmlns:a16="http://schemas.microsoft.com/office/drawing/2014/main" id="{89D42E5E-406C-6F18-0484-E28B6331E111}"/>
                </a:ext>
              </a:extLst>
            </p:cNvPr>
            <p:cNvCxnSpPr>
              <a:cxnSpLocks/>
              <a:stCxn id="13" idx="1"/>
            </p:cNvCxnSpPr>
            <p:nvPr/>
          </p:nvCxnSpPr>
          <p:spPr>
            <a:xfrm flipH="1" flipV="1">
              <a:off x="1591934" y="1352282"/>
              <a:ext cx="403238" cy="15215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2">
              <a:extLst>
                <a:ext uri="{FF2B5EF4-FFF2-40B4-BE49-F238E27FC236}">
                  <a16:creationId xmlns:a16="http://schemas.microsoft.com/office/drawing/2014/main" id="{8DBA06F5-DCD8-2DF7-945E-DD808172920C}"/>
                </a:ext>
              </a:extLst>
            </p:cNvPr>
            <p:cNvSpPr txBox="1"/>
            <p:nvPr/>
          </p:nvSpPr>
          <p:spPr>
            <a:xfrm>
              <a:off x="2310725" y="3048256"/>
              <a:ext cx="1428334" cy="436901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Magnet</a:t>
              </a:r>
              <a:endParaRPr lang="en-GB" sz="1013" dirty="0"/>
            </a:p>
          </p:txBody>
        </p:sp>
      </p:grpSp>
    </p:spTree>
    <p:extLst>
      <p:ext uri="{BB962C8B-B14F-4D97-AF65-F5344CB8AC3E}">
        <p14:creationId xmlns:p14="http://schemas.microsoft.com/office/powerpoint/2010/main" val="211029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661B90-9695-5047-0A33-DE7CD4E8D8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C2D53-4F85-6736-6BD1-3228B21FE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7EA99B-06D5-5116-99DA-C9A2A15933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6264662" cy="4608512"/>
          </a:xfrm>
        </p:spPr>
        <p:txBody>
          <a:bodyPr>
            <a:normAutofit/>
          </a:bodyPr>
          <a:lstStyle/>
          <a:p>
            <a:r>
              <a:rPr lang="en-US" sz="2000" dirty="0"/>
              <a:t>Two identical cavities (C1 and C1b) were measured at both KEK and CERN</a:t>
            </a:r>
          </a:p>
          <a:p>
            <a:pPr lvl="1"/>
            <a:r>
              <a:rPr lang="en-US" sz="1700" dirty="0"/>
              <a:t>Allowing cross validation of our results, and sharing measurement experience</a:t>
            </a:r>
          </a:p>
          <a:p>
            <a:endParaRPr lang="en-US" sz="2000" dirty="0"/>
          </a:p>
          <a:p>
            <a:endParaRPr lang="en-GB" sz="2000" dirty="0"/>
          </a:p>
          <a:p>
            <a:pPr lvl="1"/>
            <a:endParaRPr lang="en-GB" sz="2000" dirty="0"/>
          </a:p>
          <a:p>
            <a:endParaRPr lang="en-GB" sz="1700" dirty="0"/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0AA0BF-E16C-8B81-C350-4CC67A90E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57D6F8-1C2C-EFCA-A0E2-6BC9D6C78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671A1-5648-A41B-5191-4DF79C0A0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9" name="表 10">
            <a:extLst>
              <a:ext uri="{FF2B5EF4-FFF2-40B4-BE49-F238E27FC236}">
                <a16:creationId xmlns:a16="http://schemas.microsoft.com/office/drawing/2014/main" id="{B5DC6083-914F-38E2-A8B1-71159B699115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21055666"/>
              </p:ext>
            </p:extLst>
          </p:nvPr>
        </p:nvGraphicFramePr>
        <p:xfrm>
          <a:off x="6247077" y="3142845"/>
          <a:ext cx="5483598" cy="2834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7866">
                  <a:extLst>
                    <a:ext uri="{9D8B030D-6E8A-4147-A177-3AD203B41FA5}">
                      <a16:colId xmlns:a16="http://schemas.microsoft.com/office/drawing/2014/main" val="281102036"/>
                    </a:ext>
                  </a:extLst>
                </a:gridCol>
                <a:gridCol w="1827866">
                  <a:extLst>
                    <a:ext uri="{9D8B030D-6E8A-4147-A177-3AD203B41FA5}">
                      <a16:colId xmlns:a16="http://schemas.microsoft.com/office/drawing/2014/main" val="2434783605"/>
                    </a:ext>
                  </a:extLst>
                </a:gridCol>
                <a:gridCol w="1827866">
                  <a:extLst>
                    <a:ext uri="{9D8B030D-6E8A-4147-A177-3AD203B41FA5}">
                      <a16:colId xmlns:a16="http://schemas.microsoft.com/office/drawing/2014/main" val="745436833"/>
                    </a:ext>
                  </a:extLst>
                </a:gridCol>
              </a:tblGrid>
              <a:tr h="144504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KEK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CERN</a:t>
                      </a:r>
                      <a:endParaRPr kumimoji="1" lang="ja-JP" altLang="en-US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3484062"/>
                  </a:ext>
                </a:extLst>
              </a:tr>
              <a:tr h="14450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Measured at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2024-03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2024-11, 2025-02</a:t>
                      </a:r>
                      <a:endParaRPr kumimoji="1" lang="ja-JP" altLang="en-US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002265"/>
                  </a:ext>
                </a:extLst>
              </a:tr>
              <a:tr h="14450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Mobile coupler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/>
                        <a:t>✔️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/>
                        <a:t>✔️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3956660"/>
                  </a:ext>
                </a:extLst>
              </a:tr>
              <a:tr h="14450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Coupler location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Bottom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Top</a:t>
                      </a:r>
                      <a:endParaRPr kumimoji="1" lang="ja-JP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0926143"/>
                  </a:ext>
                </a:extLst>
              </a:tr>
              <a:tr h="14450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T-mapping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✔️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✖️</a:t>
                      </a:r>
                      <a:endParaRPr kumimoji="1" lang="ja-JP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1730032"/>
                  </a:ext>
                </a:extLst>
              </a:tr>
              <a:tr h="14450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High precision </a:t>
                      </a:r>
                      <a:br>
                        <a:rPr kumimoji="1" lang="en-US" altLang="ja-JP" sz="1600" dirty="0"/>
                      </a:br>
                      <a:r>
                        <a:rPr kumimoji="1" lang="en-US" altLang="ja-JP" sz="1600" dirty="0"/>
                        <a:t>T-sensor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8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2</a:t>
                      </a:r>
                      <a:endParaRPr kumimoji="1" lang="ja-JP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5987735"/>
                  </a:ext>
                </a:extLst>
              </a:tr>
              <a:tr h="14450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The cavity is surrounded by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Solenoid coil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Copper shield</a:t>
                      </a:r>
                      <a:endParaRPr kumimoji="1" lang="ja-JP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7604278"/>
                  </a:ext>
                </a:extLst>
              </a:tr>
            </a:tbl>
          </a:graphicData>
        </a:graphic>
      </p:graphicFrame>
      <p:pic>
        <p:nvPicPr>
          <p:cNvPr id="25" name="Picture Placeholder 7" descr="A close-up of a metal object&#10;&#10;AI-generated content may be incorrect.">
            <a:extLst>
              <a:ext uri="{FF2B5EF4-FFF2-40B4-BE49-F238E27FC236}">
                <a16:creationId xmlns:a16="http://schemas.microsoft.com/office/drawing/2014/main" id="{B6574AE3-6453-2C16-521E-8C597097495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548" t="11275" r="1456" b="18563"/>
          <a:stretch>
            <a:fillRect/>
          </a:stretch>
        </p:blipFill>
        <p:spPr>
          <a:xfrm>
            <a:off x="7343241" y="1084404"/>
            <a:ext cx="3313187" cy="1835150"/>
          </a:xfrm>
          <a:prstGeom prst="rect">
            <a:avLst/>
          </a:prstGeom>
        </p:spPr>
      </p:pic>
      <p:pic>
        <p:nvPicPr>
          <p:cNvPr id="30" name="図 7" descr="屋内, 座る, 建物, ドア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0B3D0779-0C36-7D2E-423A-4F7F550740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4066" y="2919555"/>
            <a:ext cx="2122419" cy="2824668"/>
          </a:xfrm>
          <a:prstGeom prst="rect">
            <a:avLst/>
          </a:prstGeom>
        </p:spPr>
      </p:pic>
      <p:pic>
        <p:nvPicPr>
          <p:cNvPr id="31" name="図 9" descr="屋内, テーブル, 部屋, 座る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5B3B3C48-033C-FEB4-37DC-7B44BBFBD6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022" y="2919554"/>
            <a:ext cx="2117365" cy="2824669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62031B38-DAC9-B7AD-7745-BB4CBD050504}"/>
              </a:ext>
            </a:extLst>
          </p:cNvPr>
          <p:cNvSpPr txBox="1"/>
          <p:nvPr/>
        </p:nvSpPr>
        <p:spPr>
          <a:xfrm>
            <a:off x="1247683" y="5829940"/>
            <a:ext cx="109004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KEK setup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38B6E9-2FAD-720D-CFF1-7211C540E5CB}"/>
              </a:ext>
            </a:extLst>
          </p:cNvPr>
          <p:cNvSpPr txBox="1"/>
          <p:nvPr/>
        </p:nvSpPr>
        <p:spPr>
          <a:xfrm>
            <a:off x="3897844" y="5829940"/>
            <a:ext cx="128240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CERN setup</a:t>
            </a:r>
          </a:p>
        </p:txBody>
      </p:sp>
    </p:spTree>
    <p:extLst>
      <p:ext uri="{BB962C8B-B14F-4D97-AF65-F5344CB8AC3E}">
        <p14:creationId xmlns:p14="http://schemas.microsoft.com/office/powerpoint/2010/main" val="2914232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D87CD9-76F9-CED0-386C-05C2696376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78B01-A49B-75DC-4D6F-0842263A3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measurements 4.2 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9168FA-3895-2481-EFD3-CB5BE57418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1592264"/>
            <a:ext cx="8431213" cy="4608512"/>
          </a:xfrm>
        </p:spPr>
        <p:txBody>
          <a:bodyPr>
            <a:normAutofit/>
          </a:bodyPr>
          <a:lstStyle/>
          <a:p>
            <a:pPr lvl="1"/>
            <a:r>
              <a:rPr lang="en-GB" sz="2000" dirty="0"/>
              <a:t>The performance was slightly below FCC requirement at 4.2 K</a:t>
            </a:r>
          </a:p>
          <a:p>
            <a:pPr lvl="1"/>
            <a:r>
              <a:rPr lang="en-GB" sz="2000" dirty="0"/>
              <a:t>Around 35% worse than bulk machined cavities</a:t>
            </a:r>
          </a:p>
          <a:p>
            <a:endParaRPr lang="en-GB" sz="2300" dirty="0"/>
          </a:p>
          <a:p>
            <a:endParaRPr lang="en-GB" sz="1700" dirty="0"/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5687DC-43DD-2118-2097-B7A3B625A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F95F00-550E-6D75-28C6-C5D3E9EFD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3C9E32-C9D2-6BB1-F51C-0C0B1637E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6" name="図 15" descr="グラフ&#10;&#10;AI 生成コンテンツは誤りを含む可能性があります。">
            <a:extLst>
              <a:ext uri="{FF2B5EF4-FFF2-40B4-BE49-F238E27FC236}">
                <a16:creationId xmlns:a16="http://schemas.microsoft.com/office/drawing/2014/main" id="{49E67CAF-6A43-A7FB-2A7D-15CBEEA0B9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25" y="2451399"/>
            <a:ext cx="4813300" cy="3886200"/>
          </a:xfrm>
          <a:prstGeom prst="rect">
            <a:avLst/>
          </a:prstGeom>
        </p:spPr>
      </p:pic>
      <p:sp>
        <p:nvSpPr>
          <p:cNvPr id="28" name="星 5 18">
            <a:extLst>
              <a:ext uri="{FF2B5EF4-FFF2-40B4-BE49-F238E27FC236}">
                <a16:creationId xmlns:a16="http://schemas.microsoft.com/office/drawing/2014/main" id="{BC13F19A-094A-699E-2FAE-0495F4E8A637}"/>
              </a:ext>
            </a:extLst>
          </p:cNvPr>
          <p:cNvSpPr/>
          <p:nvPr/>
        </p:nvSpPr>
        <p:spPr>
          <a:xfrm>
            <a:off x="4959179" y="3984188"/>
            <a:ext cx="187126" cy="187126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52BB065-F6EF-A6CA-62B5-720C14DDE6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6734" y="2988733"/>
            <a:ext cx="4145684" cy="316410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C5E45C1-A017-B91A-8477-C673554D0784}"/>
              </a:ext>
            </a:extLst>
          </p:cNvPr>
          <p:cNvSpPr txBox="1"/>
          <p:nvPr/>
        </p:nvSpPr>
        <p:spPr>
          <a:xfrm>
            <a:off x="7932738" y="4995004"/>
            <a:ext cx="77797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BM2.11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FC3D46-D1BF-A2B0-F5DD-EF3C136635C2}"/>
              </a:ext>
            </a:extLst>
          </p:cNvPr>
          <p:cNvSpPr txBox="1"/>
          <p:nvPr/>
        </p:nvSpPr>
        <p:spPr>
          <a:xfrm>
            <a:off x="7932738" y="5280776"/>
            <a:ext cx="41838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4.2 K</a:t>
            </a:r>
          </a:p>
        </p:txBody>
      </p: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4432B56D-3B36-FD48-5FC8-87D65DA8BF04}"/>
              </a:ext>
            </a:extLst>
          </p:cNvPr>
          <p:cNvSpPr/>
          <p:nvPr/>
        </p:nvSpPr>
        <p:spPr>
          <a:xfrm>
            <a:off x="10719066" y="5053292"/>
            <a:ext cx="184484" cy="160421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2CE182-0373-E96A-FA82-B30D8D0F5208}"/>
              </a:ext>
            </a:extLst>
          </p:cNvPr>
          <p:cNvSpPr txBox="1"/>
          <p:nvPr/>
        </p:nvSpPr>
        <p:spPr>
          <a:xfrm>
            <a:off x="7932738" y="2663797"/>
            <a:ext cx="330859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2F2F2F"/>
                </a:solidFill>
              </a:rPr>
              <a:t>(One of the best) Bulk machined</a:t>
            </a:r>
            <a:endParaRPr lang="LID4096" dirty="0">
              <a:solidFill>
                <a:srgbClr val="2F2F2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185D8B-BF05-47C1-FB35-E2586B18F4D5}"/>
              </a:ext>
            </a:extLst>
          </p:cNvPr>
          <p:cNvSpPr/>
          <p:nvPr/>
        </p:nvSpPr>
        <p:spPr>
          <a:xfrm>
            <a:off x="8546624" y="2914405"/>
            <a:ext cx="207486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998167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358224-3CEE-3FD3-A42F-05B10CBD5B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66F4F-3D8B-4FD5-237A-6AD77899E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measurements 1.85 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E46D3-EB9A-2AD2-A46B-89A34C54A6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1592264"/>
            <a:ext cx="8431213" cy="4608512"/>
          </a:xfrm>
        </p:spPr>
        <p:txBody>
          <a:bodyPr>
            <a:normAutofit/>
          </a:bodyPr>
          <a:lstStyle/>
          <a:p>
            <a:pPr lvl="1"/>
            <a:r>
              <a:rPr lang="en-GB" sz="2000" dirty="0"/>
              <a:t>Multiple Q-switches were observed</a:t>
            </a:r>
          </a:p>
          <a:p>
            <a:pPr lvl="1"/>
            <a:r>
              <a:rPr lang="en-GB" sz="2000" dirty="0"/>
              <a:t>Above 6 MV/m steep Q-slope on all cavities</a:t>
            </a:r>
          </a:p>
          <a:p>
            <a:pPr lvl="2"/>
            <a:r>
              <a:rPr lang="en-GB" sz="1900" dirty="0">
                <a:solidFill>
                  <a:srgbClr val="2F2F2F"/>
                </a:solidFill>
              </a:rPr>
              <a:t>Observed already on 6 different hydroformed</a:t>
            </a:r>
            <a:br>
              <a:rPr lang="en-GB" sz="1900" dirty="0">
                <a:solidFill>
                  <a:srgbClr val="2F2F2F"/>
                </a:solidFill>
              </a:rPr>
            </a:br>
            <a:r>
              <a:rPr lang="en-GB" sz="1900" dirty="0">
                <a:solidFill>
                  <a:srgbClr val="2F2F2F"/>
                </a:solidFill>
              </a:rPr>
              <a:t>cavities</a:t>
            </a:r>
          </a:p>
          <a:p>
            <a:pPr lvl="2"/>
            <a:r>
              <a:rPr lang="en-GB" sz="1900" dirty="0">
                <a:solidFill>
                  <a:srgbClr val="2F2F2F"/>
                </a:solidFill>
              </a:rPr>
              <a:t>Originally thought to be caused by the inner</a:t>
            </a:r>
            <a:br>
              <a:rPr lang="en-GB" sz="1900" dirty="0">
                <a:solidFill>
                  <a:srgbClr val="2F2F2F"/>
                </a:solidFill>
              </a:rPr>
            </a:br>
            <a:r>
              <a:rPr lang="en-GB" sz="1900" dirty="0">
                <a:solidFill>
                  <a:srgbClr val="2F2F2F"/>
                </a:solidFill>
              </a:rPr>
              <a:t>surface quality</a:t>
            </a:r>
          </a:p>
          <a:p>
            <a:pPr lvl="2"/>
            <a:r>
              <a:rPr lang="en-GB" sz="1900" dirty="0">
                <a:solidFill>
                  <a:srgbClr val="2F2F2F"/>
                </a:solidFill>
              </a:rPr>
              <a:t>But our latest result makes us rethink this</a:t>
            </a:r>
            <a:br>
              <a:rPr lang="en-GB" sz="1900" dirty="0">
                <a:solidFill>
                  <a:srgbClr val="2F2F2F"/>
                </a:solidFill>
              </a:rPr>
            </a:br>
            <a:r>
              <a:rPr lang="en-GB" sz="1900" dirty="0">
                <a:solidFill>
                  <a:srgbClr val="2F2F2F"/>
                </a:solidFill>
              </a:rPr>
              <a:t>evaluation</a:t>
            </a:r>
          </a:p>
          <a:p>
            <a:pPr lvl="1"/>
            <a:endParaRPr lang="en-GB" sz="1900" dirty="0"/>
          </a:p>
          <a:p>
            <a:endParaRPr lang="en-GB" sz="2300" dirty="0"/>
          </a:p>
          <a:p>
            <a:endParaRPr lang="en-GB" sz="1700" dirty="0"/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3413D2-51D9-EABF-6BA8-82B4CD64E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12550E-C399-2CEB-02B6-65D87CADD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B512B2-0ED0-43B3-ED1E-C6B6EF511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1" name="コンテンツ プレースホルダー 13" descr="グラフ, 散布図&#10;&#10;AI 生成コンテンツは誤りを含む可能性があります。">
            <a:extLst>
              <a:ext uri="{FF2B5EF4-FFF2-40B4-BE49-F238E27FC236}">
                <a16:creationId xmlns:a16="http://schemas.microsoft.com/office/drawing/2014/main" id="{58E30E00-0C79-A7A7-B8CD-80DEC950821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68995" y="2455009"/>
            <a:ext cx="4896622" cy="3890780"/>
          </a:xfr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60CCE6D-C201-05F0-6571-366369ABB887}"/>
              </a:ext>
            </a:extLst>
          </p:cNvPr>
          <p:cNvCxnSpPr>
            <a:cxnSpLocks/>
          </p:cNvCxnSpPr>
          <p:nvPr/>
        </p:nvCxnSpPr>
        <p:spPr>
          <a:xfrm flipV="1">
            <a:off x="7620000" y="4062413"/>
            <a:ext cx="0" cy="567252"/>
          </a:xfrm>
          <a:prstGeom prst="straightConnector1">
            <a:avLst/>
          </a:prstGeom>
          <a:ln w="28575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41E5BD2-EBBC-C1DA-774A-B17D0DCD568F}"/>
              </a:ext>
            </a:extLst>
          </p:cNvPr>
          <p:cNvCxnSpPr>
            <a:cxnSpLocks/>
          </p:cNvCxnSpPr>
          <p:nvPr/>
        </p:nvCxnSpPr>
        <p:spPr>
          <a:xfrm flipV="1">
            <a:off x="8221980" y="4410075"/>
            <a:ext cx="924401" cy="253303"/>
          </a:xfrm>
          <a:prstGeom prst="straightConnector1">
            <a:avLst/>
          </a:prstGeom>
          <a:ln w="28575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433DECD-DA92-5BD6-1F99-FB8302C69F14}"/>
              </a:ext>
            </a:extLst>
          </p:cNvPr>
          <p:cNvCxnSpPr>
            <a:cxnSpLocks/>
          </p:cNvCxnSpPr>
          <p:nvPr/>
        </p:nvCxnSpPr>
        <p:spPr>
          <a:xfrm>
            <a:off x="8221980" y="4845392"/>
            <a:ext cx="1049706" cy="138500"/>
          </a:xfrm>
          <a:prstGeom prst="straightConnector1">
            <a:avLst/>
          </a:prstGeom>
          <a:ln w="28575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89B490C-18AD-9F59-FB43-F8FA76A936BD}"/>
              </a:ext>
            </a:extLst>
          </p:cNvPr>
          <p:cNvSpPr txBox="1"/>
          <p:nvPr/>
        </p:nvSpPr>
        <p:spPr>
          <a:xfrm>
            <a:off x="7283514" y="4637643"/>
            <a:ext cx="89768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Q-switch</a:t>
            </a:r>
          </a:p>
        </p:txBody>
      </p:sp>
    </p:spTree>
    <p:extLst>
      <p:ext uri="{BB962C8B-B14F-4D97-AF65-F5344CB8AC3E}">
        <p14:creationId xmlns:p14="http://schemas.microsoft.com/office/powerpoint/2010/main" val="3246648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7B84ED-3931-A29B-0EDA-01A2409963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678AC68-049B-AC11-DABC-0BD83B84F6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4324" y="1941270"/>
            <a:ext cx="5518094" cy="421156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EE1A8FC-0163-E808-8A3D-5C20FD77B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8850"/>
          </a:xfrm>
        </p:spPr>
        <p:txBody>
          <a:bodyPr/>
          <a:lstStyle/>
          <a:p>
            <a:r>
              <a:rPr lang="en-GB" dirty="0"/>
              <a:t>Comparison with bulk machined Nb-Cu results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BE28C-A032-D0C8-5169-4A781BA06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B873C-2786-ECCA-3F4C-B807D362C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887EDB-F6EF-4821-33F0-13FF8597F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C800084-34A4-CB68-463A-88468F576CC0}"/>
              </a:ext>
            </a:extLst>
          </p:cNvPr>
          <p:cNvSpPr/>
          <p:nvPr/>
        </p:nvSpPr>
        <p:spPr>
          <a:xfrm>
            <a:off x="2290371" y="1512150"/>
            <a:ext cx="2246157" cy="3567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A4773A-5E39-C906-73AA-18167C8E4A4E}"/>
              </a:ext>
            </a:extLst>
          </p:cNvPr>
          <p:cNvSpPr txBox="1"/>
          <p:nvPr/>
        </p:nvSpPr>
        <p:spPr>
          <a:xfrm>
            <a:off x="6798756" y="5027000"/>
            <a:ext cx="77797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BM2.11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6EDF88-69BA-5BAD-DD81-D52337F8066A}"/>
              </a:ext>
            </a:extLst>
          </p:cNvPr>
          <p:cNvSpPr txBox="1"/>
          <p:nvPr/>
        </p:nvSpPr>
        <p:spPr>
          <a:xfrm>
            <a:off x="6798755" y="5338746"/>
            <a:ext cx="41838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4.2 K</a:t>
            </a:r>
          </a:p>
        </p:txBody>
      </p:sp>
      <p:sp>
        <p:nvSpPr>
          <p:cNvPr id="12" name="Star: 5 Points 11">
            <a:extLst>
              <a:ext uri="{FF2B5EF4-FFF2-40B4-BE49-F238E27FC236}">
                <a16:creationId xmlns:a16="http://schemas.microsoft.com/office/drawing/2014/main" id="{3AC15641-CEE1-C6B1-9338-D5DF503CFDED}"/>
              </a:ext>
            </a:extLst>
          </p:cNvPr>
          <p:cNvSpPr/>
          <p:nvPr/>
        </p:nvSpPr>
        <p:spPr>
          <a:xfrm>
            <a:off x="10486490" y="4755932"/>
            <a:ext cx="184484" cy="160421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E30BDE4-D3A0-09F6-4A7C-536276A0E7F0}"/>
              </a:ext>
            </a:extLst>
          </p:cNvPr>
          <p:cNvCxnSpPr>
            <a:cxnSpLocks/>
          </p:cNvCxnSpPr>
          <p:nvPr/>
        </p:nvCxnSpPr>
        <p:spPr>
          <a:xfrm flipV="1">
            <a:off x="10734324" y="4703805"/>
            <a:ext cx="29176" cy="4250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37962F9-869F-0B71-FB49-5374F9B73A0D}"/>
              </a:ext>
            </a:extLst>
          </p:cNvPr>
          <p:cNvSpPr txBox="1"/>
          <p:nvPr/>
        </p:nvSpPr>
        <p:spPr>
          <a:xfrm>
            <a:off x="8839896" y="5199382"/>
            <a:ext cx="192360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Radiation detected</a:t>
            </a:r>
          </a:p>
        </p:txBody>
      </p:sp>
      <p:pic>
        <p:nvPicPr>
          <p:cNvPr id="21" name="図 15" descr="グラフ&#10;&#10;AI 生成コンテンツは誤りを含む可能性があります。">
            <a:extLst>
              <a:ext uri="{FF2B5EF4-FFF2-40B4-BE49-F238E27FC236}">
                <a16:creationId xmlns:a16="http://schemas.microsoft.com/office/drawing/2014/main" id="{AA0B878D-2E35-16F1-5B10-8053EB003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325" y="2039972"/>
            <a:ext cx="5078617" cy="4100414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22" name="星 5 18">
            <a:extLst>
              <a:ext uri="{FF2B5EF4-FFF2-40B4-BE49-F238E27FC236}">
                <a16:creationId xmlns:a16="http://schemas.microsoft.com/office/drawing/2014/main" id="{4FC2A2B3-74E0-DBF1-49F5-DBC222F36DA9}"/>
              </a:ext>
            </a:extLst>
          </p:cNvPr>
          <p:cNvSpPr/>
          <p:nvPr/>
        </p:nvSpPr>
        <p:spPr>
          <a:xfrm>
            <a:off x="5222789" y="3715927"/>
            <a:ext cx="187126" cy="187126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361B31-8D80-193B-B4C6-70B207309F3E}"/>
              </a:ext>
            </a:extLst>
          </p:cNvPr>
          <p:cNvSpPr txBox="1"/>
          <p:nvPr/>
        </p:nvSpPr>
        <p:spPr>
          <a:xfrm>
            <a:off x="2330815" y="1646590"/>
            <a:ext cx="133369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C00000"/>
                </a:solidFill>
              </a:rPr>
              <a:t>Hydroformed</a:t>
            </a:r>
            <a:endParaRPr lang="LID4096" dirty="0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4BC2F-C504-7F46-1260-4BE37C01619C}"/>
              </a:ext>
            </a:extLst>
          </p:cNvPr>
          <p:cNvSpPr txBox="1"/>
          <p:nvPr/>
        </p:nvSpPr>
        <p:spPr>
          <a:xfrm>
            <a:off x="7315870" y="1645565"/>
            <a:ext cx="330859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2F2F2F"/>
                </a:solidFill>
              </a:rPr>
              <a:t>(One of the best) Bulk machined</a:t>
            </a:r>
            <a:endParaRPr lang="LID4096" dirty="0">
              <a:solidFill>
                <a:srgbClr val="2F2F2F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3B320B4-027F-3333-AD02-126FA03BC2BE}"/>
              </a:ext>
            </a:extLst>
          </p:cNvPr>
          <p:cNvSpPr/>
          <p:nvPr/>
        </p:nvSpPr>
        <p:spPr>
          <a:xfrm>
            <a:off x="7932738" y="1923589"/>
            <a:ext cx="207486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179064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F6962B-CC07-26D9-177B-1447FE3321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コンテンツ プレースホルダー 13" descr="グラフ, 散布図&#10;&#10;AI 生成コンテンツは誤りを含む可能性があります。">
            <a:extLst>
              <a:ext uri="{FF2B5EF4-FFF2-40B4-BE49-F238E27FC236}">
                <a16:creationId xmlns:a16="http://schemas.microsoft.com/office/drawing/2014/main" id="{DF98AC20-74A8-E645-26C8-C6650BB252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493" y="1988589"/>
            <a:ext cx="5156343" cy="4097151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63B160C-97D4-EEF5-FD27-99E749AF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8600" y="1877939"/>
            <a:ext cx="5797132" cy="437742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10BA2D00-7167-2715-9265-BE66DCCCADD5}"/>
              </a:ext>
            </a:extLst>
          </p:cNvPr>
          <p:cNvSpPr/>
          <p:nvPr/>
        </p:nvSpPr>
        <p:spPr>
          <a:xfrm>
            <a:off x="8101915" y="1790345"/>
            <a:ext cx="2246157" cy="3567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0D9620-701C-B06F-F089-FBDA27DCD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8850"/>
          </a:xfrm>
        </p:spPr>
        <p:txBody>
          <a:bodyPr/>
          <a:lstStyle/>
          <a:p>
            <a:r>
              <a:rPr lang="en-GB" dirty="0"/>
              <a:t>Comparison with bulk machined Nb-Cu results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A0D92-D315-175C-DE0E-85FB2DB5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5CF3E5-7E51-13EE-6C87-727714740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EC4525-7512-04B4-3A9A-94860B057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31302DF-0115-89BA-7516-DD68E641F0E5}"/>
              </a:ext>
            </a:extLst>
          </p:cNvPr>
          <p:cNvSpPr txBox="1"/>
          <p:nvPr/>
        </p:nvSpPr>
        <p:spPr>
          <a:xfrm>
            <a:off x="6913930" y="5141003"/>
            <a:ext cx="77797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BM2.11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59F2F30-4688-C1BB-DB9E-B17B81DF9E53}"/>
              </a:ext>
            </a:extLst>
          </p:cNvPr>
          <p:cNvCxnSpPr>
            <a:cxnSpLocks/>
          </p:cNvCxnSpPr>
          <p:nvPr/>
        </p:nvCxnSpPr>
        <p:spPr>
          <a:xfrm flipV="1">
            <a:off x="10681116" y="5178368"/>
            <a:ext cx="274320" cy="1560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045BD0B4-C5AF-2A00-7750-1511E78D8341}"/>
              </a:ext>
            </a:extLst>
          </p:cNvPr>
          <p:cNvSpPr txBox="1"/>
          <p:nvPr/>
        </p:nvSpPr>
        <p:spPr>
          <a:xfrm>
            <a:off x="9031832" y="5316867"/>
            <a:ext cx="192360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Radiation detected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700407-842D-F42E-AAFB-8EC997B8FE4C}"/>
              </a:ext>
            </a:extLst>
          </p:cNvPr>
          <p:cNvSpPr txBox="1"/>
          <p:nvPr/>
        </p:nvSpPr>
        <p:spPr>
          <a:xfrm>
            <a:off x="6913929" y="5452749"/>
            <a:ext cx="51777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1.85 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E7734F-9087-3FE4-D410-BAE66FD41676}"/>
              </a:ext>
            </a:extLst>
          </p:cNvPr>
          <p:cNvSpPr txBox="1"/>
          <p:nvPr/>
        </p:nvSpPr>
        <p:spPr>
          <a:xfrm>
            <a:off x="2330815" y="1646590"/>
            <a:ext cx="133369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C00000"/>
                </a:solidFill>
              </a:rPr>
              <a:t>Hydroformed</a:t>
            </a:r>
            <a:endParaRPr lang="LID4096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EA9A40-9F97-89FC-FBB4-D69DBBCB2715}"/>
              </a:ext>
            </a:extLst>
          </p:cNvPr>
          <p:cNvSpPr txBox="1"/>
          <p:nvPr/>
        </p:nvSpPr>
        <p:spPr>
          <a:xfrm>
            <a:off x="7315870" y="1645565"/>
            <a:ext cx="330859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2F2F2F"/>
                </a:solidFill>
              </a:rPr>
              <a:t>(One of the best) Bulk machined</a:t>
            </a:r>
            <a:endParaRPr lang="LID4096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844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9024F5-9DCD-B454-5DFB-B2E11076A3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6A701-1863-4B9D-A472-A5AD6A364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gradient during cooldown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16275B-EB0A-6239-1CA9-DAD54029F7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1592264"/>
            <a:ext cx="5983289" cy="4608512"/>
          </a:xfrm>
        </p:spPr>
        <p:txBody>
          <a:bodyPr>
            <a:normAutofit/>
          </a:bodyPr>
          <a:lstStyle/>
          <a:p>
            <a:pPr lvl="1"/>
            <a:r>
              <a:rPr lang="en-GB" sz="2000" dirty="0"/>
              <a:t>Sensitivity to thermal gradient during cooldown</a:t>
            </a:r>
          </a:p>
          <a:p>
            <a:pPr lvl="2"/>
            <a:r>
              <a:rPr lang="en-GB" sz="1900" dirty="0"/>
              <a:t>Studied at both institute, with identical findings</a:t>
            </a:r>
            <a:endParaRPr lang="en-GB" sz="2000" dirty="0"/>
          </a:p>
          <a:p>
            <a:pPr lvl="1"/>
            <a:r>
              <a:rPr lang="en-GB" sz="2000" dirty="0"/>
              <a:t>The residual resistance (and quality factor) at </a:t>
            </a:r>
            <a:br>
              <a:rPr lang="en-GB" sz="2000" dirty="0"/>
            </a:br>
            <a:r>
              <a:rPr lang="en-GB" sz="2000" dirty="0"/>
              <a:t>1.85 K is very sensitive to ∆T</a:t>
            </a:r>
          </a:p>
          <a:p>
            <a:pPr lvl="2"/>
            <a:r>
              <a:rPr lang="en-GB" sz="1900" dirty="0"/>
              <a:t>Low </a:t>
            </a:r>
            <a:r>
              <a:rPr lang="en-GB" sz="1800" dirty="0"/>
              <a:t>∆T can be achieved with slow cooldown and heater control</a:t>
            </a:r>
            <a:br>
              <a:rPr lang="en-GB" sz="1800" dirty="0"/>
            </a:br>
            <a:r>
              <a:rPr lang="en-GB" sz="1800" dirty="0"/>
              <a:t>(at least in bare cavity tests…)</a:t>
            </a:r>
            <a:endParaRPr lang="en-GB" sz="1900" dirty="0"/>
          </a:p>
          <a:p>
            <a:pPr lvl="1"/>
            <a:endParaRPr lang="en-GB" sz="2000" dirty="0">
              <a:solidFill>
                <a:srgbClr val="2F2F2F"/>
              </a:solidFill>
            </a:endParaRPr>
          </a:p>
          <a:p>
            <a:pPr lvl="1"/>
            <a:r>
              <a:rPr lang="en-GB" sz="2000" dirty="0">
                <a:solidFill>
                  <a:srgbClr val="2F2F2F"/>
                </a:solidFill>
              </a:rPr>
              <a:t>Also relevant for Nb</a:t>
            </a:r>
            <a:r>
              <a:rPr lang="en-GB" sz="2000" baseline="-25000" dirty="0">
                <a:solidFill>
                  <a:srgbClr val="2F2F2F"/>
                </a:solidFill>
              </a:rPr>
              <a:t>3</a:t>
            </a:r>
            <a:r>
              <a:rPr lang="en-GB" sz="2000" dirty="0">
                <a:solidFill>
                  <a:srgbClr val="2F2F2F"/>
                </a:solidFill>
              </a:rPr>
              <a:t>Sn-on-Nb</a:t>
            </a:r>
          </a:p>
          <a:p>
            <a:pPr lvl="2"/>
            <a:r>
              <a:rPr lang="en-GB" sz="1400" dirty="0">
                <a:solidFill>
                  <a:srgbClr val="2F2F2F"/>
                </a:solidFill>
              </a:rPr>
              <a:t>see Felix Kramer’s talk on SRF 2025 </a:t>
            </a:r>
            <a:br>
              <a:rPr lang="en-GB" sz="1400" dirty="0">
                <a:solidFill>
                  <a:srgbClr val="2F2F2F"/>
                </a:solidFill>
              </a:rPr>
            </a:br>
            <a:r>
              <a:rPr lang="en-GB" sz="1300" dirty="0">
                <a:solidFill>
                  <a:srgbClr val="2F2F2F"/>
                </a:solidFill>
              </a:rPr>
              <a:t>(</a:t>
            </a:r>
            <a:r>
              <a:rPr lang="en-GB" sz="1300" dirty="0">
                <a:hlinkClick r:id="rId2"/>
              </a:rPr>
              <a:t>link</a:t>
            </a:r>
            <a:r>
              <a:rPr lang="en-GB" sz="1300" dirty="0">
                <a:solidFill>
                  <a:srgbClr val="2F2F2F"/>
                </a:solidFill>
              </a:rPr>
              <a:t>)</a:t>
            </a:r>
          </a:p>
          <a:p>
            <a:pPr lvl="2"/>
            <a:endParaRPr lang="en-GB" sz="1800" dirty="0">
              <a:solidFill>
                <a:srgbClr val="2F2F2F"/>
              </a:solidFill>
            </a:endParaRPr>
          </a:p>
          <a:p>
            <a:pPr marL="0" lvl="1" indent="0">
              <a:buNone/>
            </a:pPr>
            <a:endParaRPr lang="en-GB" sz="1900" dirty="0"/>
          </a:p>
          <a:p>
            <a:endParaRPr lang="en-GB" sz="2300" dirty="0"/>
          </a:p>
          <a:p>
            <a:endParaRPr lang="en-GB" sz="1700" dirty="0"/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60004C-BC83-DFA9-377E-3BACE4F67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4A74B8-4C57-4E80-FA45-E8273BDBB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C98E36-7C4F-541B-6342-D18557B6B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27DD9AC6-13BC-3519-999B-DFC14143EB5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650427" y="1592263"/>
            <a:ext cx="4655358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012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2AAEAE-7070-E601-AF75-BBD728E593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9159C-C3FA-5C16-D75F-13DEECFAE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gradient during cooldown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D7AD54-8B8B-BC44-9FA3-F4B698383E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1592264"/>
            <a:ext cx="5983289" cy="4608512"/>
          </a:xfrm>
        </p:spPr>
        <p:txBody>
          <a:bodyPr>
            <a:normAutofit/>
          </a:bodyPr>
          <a:lstStyle/>
          <a:p>
            <a:pPr lvl="1"/>
            <a:r>
              <a:rPr lang="en-GB" sz="2000" dirty="0"/>
              <a:t>Sensitivity to thermal gradient during cooldown</a:t>
            </a:r>
          </a:p>
          <a:p>
            <a:pPr lvl="2"/>
            <a:r>
              <a:rPr lang="en-GB" sz="1900" dirty="0"/>
              <a:t>Studied at both institute, with identical findings</a:t>
            </a:r>
            <a:endParaRPr lang="en-GB" sz="2000" dirty="0"/>
          </a:p>
          <a:p>
            <a:pPr lvl="1"/>
            <a:r>
              <a:rPr lang="en-GB" sz="2000" dirty="0"/>
              <a:t>The residual resistance (and quality factor) at </a:t>
            </a:r>
            <a:br>
              <a:rPr lang="en-GB" sz="2000" dirty="0"/>
            </a:br>
            <a:r>
              <a:rPr lang="en-GB" sz="2000" dirty="0"/>
              <a:t>1.85 K is very sensitive to ∆T</a:t>
            </a:r>
          </a:p>
          <a:p>
            <a:pPr lvl="2"/>
            <a:r>
              <a:rPr lang="en-GB" sz="1900" dirty="0"/>
              <a:t>Low </a:t>
            </a:r>
            <a:r>
              <a:rPr lang="en-GB" sz="1800" dirty="0"/>
              <a:t>∆T can be achieved with slow cooldown and heater control</a:t>
            </a:r>
            <a:br>
              <a:rPr lang="en-GB" sz="1800" dirty="0"/>
            </a:br>
            <a:r>
              <a:rPr lang="en-GB" sz="1800" dirty="0"/>
              <a:t>(at least in bare cavity tests…)</a:t>
            </a:r>
            <a:endParaRPr lang="en-GB" sz="1900" dirty="0"/>
          </a:p>
          <a:p>
            <a:pPr marL="0" lvl="1" indent="0">
              <a:buNone/>
            </a:pPr>
            <a:endParaRPr lang="en-GB" sz="2000" dirty="0"/>
          </a:p>
          <a:p>
            <a:pPr lvl="1"/>
            <a:r>
              <a:rPr lang="en-GB" sz="2000" dirty="0">
                <a:solidFill>
                  <a:srgbClr val="2F2F2F"/>
                </a:solidFill>
              </a:rPr>
              <a:t>Also relevant for Nb</a:t>
            </a:r>
            <a:r>
              <a:rPr lang="en-GB" sz="2000" baseline="-25000" dirty="0">
                <a:solidFill>
                  <a:srgbClr val="2F2F2F"/>
                </a:solidFill>
              </a:rPr>
              <a:t>3</a:t>
            </a:r>
            <a:r>
              <a:rPr lang="en-GB" sz="2000" dirty="0">
                <a:solidFill>
                  <a:srgbClr val="2F2F2F"/>
                </a:solidFill>
              </a:rPr>
              <a:t>Sn-on-Nb</a:t>
            </a:r>
          </a:p>
          <a:p>
            <a:pPr lvl="2"/>
            <a:r>
              <a:rPr lang="en-GB" sz="1400" dirty="0">
                <a:solidFill>
                  <a:srgbClr val="2F2F2F"/>
                </a:solidFill>
              </a:rPr>
              <a:t>see Felix Kramer’s talk on SRF 2025 </a:t>
            </a:r>
            <a:br>
              <a:rPr lang="en-GB" sz="1400" dirty="0">
                <a:solidFill>
                  <a:srgbClr val="2F2F2F"/>
                </a:solidFill>
              </a:rPr>
            </a:br>
            <a:r>
              <a:rPr lang="en-GB" sz="1300" dirty="0">
                <a:solidFill>
                  <a:srgbClr val="2F2F2F"/>
                </a:solidFill>
              </a:rPr>
              <a:t>(</a:t>
            </a:r>
            <a:r>
              <a:rPr lang="en-GB" sz="1300" dirty="0">
                <a:hlinkClick r:id="rId2"/>
              </a:rPr>
              <a:t>link</a:t>
            </a:r>
            <a:r>
              <a:rPr lang="en-GB" sz="1300" dirty="0">
                <a:solidFill>
                  <a:srgbClr val="2F2F2F"/>
                </a:solidFill>
              </a:rPr>
              <a:t>)</a:t>
            </a:r>
          </a:p>
          <a:p>
            <a:pPr lvl="2"/>
            <a:endParaRPr lang="en-GB" sz="1800" dirty="0">
              <a:solidFill>
                <a:srgbClr val="2F2F2F"/>
              </a:solidFill>
            </a:endParaRPr>
          </a:p>
          <a:p>
            <a:pPr marL="0" lvl="1" indent="0">
              <a:buNone/>
            </a:pPr>
            <a:endParaRPr lang="en-GB" sz="1900" dirty="0"/>
          </a:p>
          <a:p>
            <a:endParaRPr lang="en-GB" sz="2300" dirty="0"/>
          </a:p>
          <a:p>
            <a:endParaRPr lang="en-GB" sz="1700" dirty="0"/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A1D6A0-A0BE-1E15-8296-365A6F598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8FE0AB-31B6-A9C2-0760-5658ADE79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1BC4BD-39D9-E887-E8D9-4799E8BB6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1" name="Content Placeholder 10" descr="A diagram of a graph&#10;&#10;AI-generated content may be incorrect.">
            <a:extLst>
              <a:ext uri="{FF2B5EF4-FFF2-40B4-BE49-F238E27FC236}">
                <a16:creationId xmlns:a16="http://schemas.microsoft.com/office/drawing/2014/main" id="{91B6BA5A-3FD2-75FB-B517-DC1E490FE6A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21917" y="1663552"/>
            <a:ext cx="5158883" cy="4336896"/>
          </a:xfrm>
        </p:spPr>
      </p:pic>
    </p:spTree>
    <p:extLst>
      <p:ext uri="{BB962C8B-B14F-4D97-AF65-F5344CB8AC3E}">
        <p14:creationId xmlns:p14="http://schemas.microsoft.com/office/powerpoint/2010/main" val="24665681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704A49-B2DE-8CBB-3D1A-085B4CF5BC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3A27AC9-7047-5383-72DD-13D59AD00C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264" y="2658007"/>
            <a:ext cx="4956738" cy="35777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2758F0E-0644-630A-7C7E-FF94F5AE2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Surface quality improvement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9FDAF0-6E60-0D78-4BCA-8319BAAD78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1592264"/>
            <a:ext cx="5983289" cy="4608512"/>
          </a:xfrm>
          <a:ln>
            <a:noFill/>
          </a:ln>
        </p:spPr>
        <p:txBody>
          <a:bodyPr>
            <a:normAutofit lnSpcReduction="10000"/>
          </a:bodyPr>
          <a:lstStyle/>
          <a:p>
            <a:pPr lvl="1"/>
            <a:r>
              <a:rPr lang="en-GB" sz="2000" dirty="0"/>
              <a:t>Improving the surface quality of the substrate</a:t>
            </a:r>
            <a:br>
              <a:rPr lang="en-GB" sz="2000" dirty="0"/>
            </a:br>
            <a:r>
              <a:rPr lang="en-GB" sz="2000" dirty="0"/>
              <a:t>is of highest importance</a:t>
            </a:r>
          </a:p>
          <a:p>
            <a:pPr lvl="2"/>
            <a:r>
              <a:rPr lang="en-GB" sz="1900" dirty="0"/>
              <a:t>Internal machining after hydroforming</a:t>
            </a:r>
          </a:p>
          <a:p>
            <a:pPr lvl="1"/>
            <a:endParaRPr lang="en-GB" sz="2000" dirty="0"/>
          </a:p>
          <a:p>
            <a:pPr lvl="2"/>
            <a:r>
              <a:rPr lang="en-GB" sz="1800" dirty="0"/>
              <a:t>Plasma electrolytic polishing (INFN, </a:t>
            </a:r>
            <a:r>
              <a:rPr lang="en-GB" sz="1800" dirty="0">
                <a:hlinkClick r:id="rId3"/>
              </a:rPr>
              <a:t>website</a:t>
            </a:r>
            <a:r>
              <a:rPr lang="en-GB" sz="1800" dirty="0"/>
              <a:t>)</a:t>
            </a:r>
          </a:p>
          <a:p>
            <a:pPr lvl="3"/>
            <a:r>
              <a:rPr lang="en-GB" sz="1700" dirty="0"/>
              <a:t>First cavity was prepared and tested</a:t>
            </a:r>
          </a:p>
          <a:p>
            <a:pPr lvl="3"/>
            <a:r>
              <a:rPr lang="en-GB" sz="1700" dirty="0"/>
              <a:t>It showed slightly </a:t>
            </a:r>
            <a:r>
              <a:rPr lang="en-GB" sz="1700" dirty="0">
                <a:solidFill>
                  <a:srgbClr val="2F2F2F"/>
                </a:solidFill>
              </a:rPr>
              <a:t>better Q-slope</a:t>
            </a:r>
            <a:r>
              <a:rPr lang="en-GB" sz="1700" dirty="0">
                <a:solidFill>
                  <a:srgbClr val="C00000"/>
                </a:solidFill>
              </a:rPr>
              <a:t> </a:t>
            </a:r>
            <a:r>
              <a:rPr lang="en-GB" sz="1700" dirty="0"/>
              <a:t>compared to the other hydroformed cavities </a:t>
            </a:r>
          </a:p>
          <a:p>
            <a:pPr lvl="2"/>
            <a:endParaRPr lang="en-GB" sz="1800" dirty="0"/>
          </a:p>
          <a:p>
            <a:pPr lvl="2"/>
            <a:r>
              <a:rPr lang="en-GB" sz="1800" dirty="0"/>
              <a:t>Mechanical polishing (KEK)</a:t>
            </a:r>
            <a:endParaRPr lang="en-GB" sz="1700" dirty="0">
              <a:solidFill>
                <a:srgbClr val="2F2F2F"/>
              </a:solidFill>
            </a:endParaRPr>
          </a:p>
          <a:p>
            <a:pPr lvl="3"/>
            <a:r>
              <a:rPr lang="en-GB" sz="1700" dirty="0">
                <a:solidFill>
                  <a:srgbClr val="2F2F2F"/>
                </a:solidFill>
              </a:rPr>
              <a:t>Cu tube mechanically polished then electropolished BEFORE hydroforming</a:t>
            </a:r>
          </a:p>
          <a:p>
            <a:pPr lvl="3"/>
            <a:r>
              <a:rPr lang="en-GB" sz="1700" dirty="0">
                <a:solidFill>
                  <a:srgbClr val="2F2F2F"/>
                </a:solidFill>
              </a:rPr>
              <a:t>The hydroforming process still introduces “orange peel”</a:t>
            </a:r>
            <a:endParaRPr lang="en-GB" sz="1900" dirty="0"/>
          </a:p>
          <a:p>
            <a:endParaRPr lang="en-GB" sz="2300" dirty="0"/>
          </a:p>
          <a:p>
            <a:endParaRPr lang="en-GB" sz="1700" dirty="0"/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69EAE1-7B58-05DB-3390-EF8738734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603C7B-70C1-5FAB-3418-7A8C4B4D6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8CC5A-602D-B20C-B221-2840B4C08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9" name="Immagine 5">
            <a:extLst>
              <a:ext uri="{FF2B5EF4-FFF2-40B4-BE49-F238E27FC236}">
                <a16:creationId xmlns:a16="http://schemas.microsoft.com/office/drawing/2014/main" id="{E1EB766B-68AF-E699-FC63-5B384BBF24C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7323138" y="559622"/>
            <a:ext cx="3174808" cy="19123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DCC93C4-FB43-1DBE-5769-E5650D1823F3}"/>
              </a:ext>
            </a:extLst>
          </p:cNvPr>
          <p:cNvSpPr txBox="1"/>
          <p:nvPr/>
        </p:nvSpPr>
        <p:spPr>
          <a:xfrm>
            <a:off x="9498169" y="3844344"/>
            <a:ext cx="111152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PEP cavity</a:t>
            </a:r>
            <a:endParaRPr lang="en-150" dirty="0">
              <a:solidFill>
                <a:srgbClr val="2F2F2F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AFD6915-6264-E2E0-67FB-86EAC18B44D9}"/>
              </a:ext>
            </a:extLst>
          </p:cNvPr>
          <p:cNvCxnSpPr>
            <a:stCxn id="10" idx="2"/>
          </p:cNvCxnSpPr>
          <p:nvPr/>
        </p:nvCxnSpPr>
        <p:spPr>
          <a:xfrm flipH="1">
            <a:off x="9923172" y="4121343"/>
            <a:ext cx="130759" cy="205958"/>
          </a:xfrm>
          <a:prstGeom prst="straightConnector1">
            <a:avLst/>
          </a:prstGeom>
          <a:ln w="28575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1123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49ABC6-CB65-985D-66EF-2F4B4E475E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コンテンツ プレースホルダー 7" descr="グラフ, 散布図&#10;&#10;AI 生成コンテンツは誤りを含む可能性があります。">
            <a:extLst>
              <a:ext uri="{FF2B5EF4-FFF2-40B4-BE49-F238E27FC236}">
                <a16:creationId xmlns:a16="http://schemas.microsoft.com/office/drawing/2014/main" id="{289457B6-1B90-A943-A151-0742322BF49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 r="27558"/>
          <a:stretch>
            <a:fillRect/>
          </a:stretch>
        </p:blipFill>
        <p:spPr>
          <a:xfrm>
            <a:off x="6516570" y="1988425"/>
            <a:ext cx="5334083" cy="3816189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D2210A-AD93-9344-752F-7B7F2E625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AD0C9-05B6-0367-70C8-CC800AD81F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1592264"/>
            <a:ext cx="5983289" cy="4608512"/>
          </a:xfrm>
        </p:spPr>
        <p:txBody>
          <a:bodyPr>
            <a:normAutofit/>
          </a:bodyPr>
          <a:lstStyle/>
          <a:p>
            <a:r>
              <a:rPr lang="en-GB" sz="2300" dirty="0">
                <a:solidFill>
                  <a:srgbClr val="2F2F2F"/>
                </a:solidFill>
              </a:rPr>
              <a:t>Two cavities (C3, C3b) hydroformed after mechanical polishing of the Cu tube</a:t>
            </a:r>
          </a:p>
          <a:p>
            <a:pPr lvl="2"/>
            <a:r>
              <a:rPr lang="en-GB" sz="1900" dirty="0">
                <a:solidFill>
                  <a:srgbClr val="2F2F2F"/>
                </a:solidFill>
              </a:rPr>
              <a:t>They both show low field Q</a:t>
            </a:r>
            <a:r>
              <a:rPr lang="en-GB" sz="1900" baseline="-25000" dirty="0">
                <a:solidFill>
                  <a:srgbClr val="2F2F2F"/>
                </a:solidFill>
              </a:rPr>
              <a:t>0</a:t>
            </a:r>
            <a:r>
              <a:rPr lang="en-GB" sz="1900" dirty="0">
                <a:solidFill>
                  <a:srgbClr val="2F2F2F"/>
                </a:solidFill>
              </a:rPr>
              <a:t> of 5x10</a:t>
            </a:r>
            <a:r>
              <a:rPr lang="en-GB" sz="1900" baseline="30000" dirty="0">
                <a:solidFill>
                  <a:srgbClr val="2F2F2F"/>
                </a:solidFill>
              </a:rPr>
              <a:t>10</a:t>
            </a:r>
          </a:p>
          <a:p>
            <a:pPr lvl="2"/>
            <a:r>
              <a:rPr lang="en-GB" sz="1900" dirty="0">
                <a:solidFill>
                  <a:srgbClr val="2F2F2F"/>
                </a:solidFill>
              </a:rPr>
              <a:t>One of them suffered several Q switches</a:t>
            </a:r>
          </a:p>
          <a:p>
            <a:pPr lvl="2"/>
            <a:r>
              <a:rPr lang="en-GB" sz="1900" dirty="0">
                <a:solidFill>
                  <a:srgbClr val="2F2F2F"/>
                </a:solidFill>
              </a:rPr>
              <a:t>The other showed the best Q-slope recorded on ANY of our Nb-on-Cu 1.3 GHz cavities at 1.85 K</a:t>
            </a:r>
          </a:p>
          <a:p>
            <a:pPr lvl="2"/>
            <a:endParaRPr lang="en-GB" sz="2300" dirty="0"/>
          </a:p>
          <a:p>
            <a:endParaRPr lang="en-GB" sz="1700" dirty="0"/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CCE974-6506-D4EF-F84E-7C9C941F8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C475D5-022D-108A-3CF4-76CD00939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806605-63E2-AFDB-4DD9-C9E17D4AA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3" name="コンテンツ プレースホルダー 7" descr="グラフ, 散布図&#10;&#10;AI 生成コンテンツは誤りを含む可能性があります。">
            <a:extLst>
              <a:ext uri="{FF2B5EF4-FFF2-40B4-BE49-F238E27FC236}">
                <a16:creationId xmlns:a16="http://schemas.microsoft.com/office/drawing/2014/main" id="{32B95581-BA03-55C4-1B13-E365CB46AEB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5383" t="6430" b="56759"/>
          <a:stretch>
            <a:fillRect/>
          </a:stretch>
        </p:blipFill>
        <p:spPr>
          <a:xfrm>
            <a:off x="7176770" y="4170256"/>
            <a:ext cx="1381443" cy="1070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849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35A64-1AD4-1051-0DE9-27C4DE79C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46EA3A-E742-B355-9237-E15828927D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3"/>
            <a:ext cx="7434435" cy="4832729"/>
          </a:xfrm>
        </p:spPr>
        <p:txBody>
          <a:bodyPr>
            <a:normAutofit/>
          </a:bodyPr>
          <a:lstStyle/>
          <a:p>
            <a:pPr lvl="1"/>
            <a:r>
              <a:rPr lang="en-US" sz="2400" dirty="0"/>
              <a:t>Motivation for developing better Nb-on-Cu cavities</a:t>
            </a:r>
          </a:p>
          <a:p>
            <a:pPr lvl="1"/>
            <a:r>
              <a:rPr lang="en-US" sz="2400" dirty="0"/>
              <a:t>Seamless substrate development</a:t>
            </a:r>
          </a:p>
          <a:p>
            <a:pPr lvl="1"/>
            <a:r>
              <a:rPr lang="en-US" sz="2400" dirty="0"/>
              <a:t>Hydroforming process and Nb coating</a:t>
            </a:r>
          </a:p>
          <a:p>
            <a:pPr lvl="1"/>
            <a:r>
              <a:rPr lang="en-US" sz="2400" dirty="0"/>
              <a:t>RF measurement results</a:t>
            </a:r>
          </a:p>
          <a:p>
            <a:pPr lvl="1"/>
            <a:r>
              <a:rPr lang="en-US" sz="2400" dirty="0"/>
              <a:t>Possible improvement directions</a:t>
            </a:r>
          </a:p>
          <a:p>
            <a:pPr lvl="1"/>
            <a:r>
              <a:rPr lang="en-US" sz="2400" dirty="0"/>
              <a:t>Summary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9DBD22-13EC-9122-210E-E86766F85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97F197-AEB9-4499-1E09-5D307AF28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384632-E6C7-659D-36C6-286C8E5B3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1087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74F75A-9E4C-04A6-78A5-B8601C8EE8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25CB7-BAE3-186F-54B2-73F453405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6AF6A-F4D2-709E-799F-74540213D1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1592264"/>
            <a:ext cx="5983289" cy="4608512"/>
          </a:xfrm>
        </p:spPr>
        <p:txBody>
          <a:bodyPr>
            <a:normAutofit/>
          </a:bodyPr>
          <a:lstStyle/>
          <a:p>
            <a:r>
              <a:rPr lang="en-GB" sz="2300" dirty="0">
                <a:solidFill>
                  <a:srgbClr val="2F2F2F"/>
                </a:solidFill>
              </a:rPr>
              <a:t>Two cavities (C3, C3b) hydroformed after mechanical polishing of the Cu tube</a:t>
            </a:r>
          </a:p>
          <a:p>
            <a:pPr lvl="2"/>
            <a:r>
              <a:rPr lang="en-GB" sz="1900" dirty="0">
                <a:solidFill>
                  <a:srgbClr val="2F2F2F"/>
                </a:solidFill>
              </a:rPr>
              <a:t>They both show low field Q</a:t>
            </a:r>
            <a:r>
              <a:rPr lang="en-GB" sz="1900" baseline="-25000" dirty="0">
                <a:solidFill>
                  <a:srgbClr val="2F2F2F"/>
                </a:solidFill>
              </a:rPr>
              <a:t>0</a:t>
            </a:r>
            <a:r>
              <a:rPr lang="en-GB" sz="1900" dirty="0">
                <a:solidFill>
                  <a:srgbClr val="2F2F2F"/>
                </a:solidFill>
              </a:rPr>
              <a:t> of 5x10</a:t>
            </a:r>
            <a:r>
              <a:rPr lang="en-GB" sz="1900" baseline="30000" dirty="0">
                <a:solidFill>
                  <a:srgbClr val="2F2F2F"/>
                </a:solidFill>
              </a:rPr>
              <a:t>10</a:t>
            </a:r>
          </a:p>
          <a:p>
            <a:pPr lvl="2"/>
            <a:r>
              <a:rPr lang="en-GB" sz="1900" dirty="0">
                <a:solidFill>
                  <a:srgbClr val="2F2F2F"/>
                </a:solidFill>
              </a:rPr>
              <a:t>One of them suffered several Q switches</a:t>
            </a:r>
          </a:p>
          <a:p>
            <a:pPr lvl="2"/>
            <a:r>
              <a:rPr lang="en-GB" sz="1900" dirty="0">
                <a:solidFill>
                  <a:srgbClr val="2F2F2F"/>
                </a:solidFill>
              </a:rPr>
              <a:t>The other showed the best Q-slope recorded on ANY of our Nb-on-Cu 1.3 GHz cavities at 1.85 K</a:t>
            </a:r>
          </a:p>
          <a:p>
            <a:pPr lvl="2"/>
            <a:endParaRPr lang="en-GB" sz="1900" dirty="0">
              <a:solidFill>
                <a:srgbClr val="2F2F2F"/>
              </a:solidFill>
            </a:endParaRPr>
          </a:p>
          <a:p>
            <a:pPr lvl="2"/>
            <a:r>
              <a:rPr lang="en-GB" sz="1900" dirty="0">
                <a:solidFill>
                  <a:srgbClr val="2F2F2F"/>
                </a:solidFill>
              </a:rPr>
              <a:t>At 4.2 K  C3b is the best of the hydroformed cavities, but it is still ~20% worse than bulk machined cavities</a:t>
            </a:r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7CD31B-94C6-18C8-ABF2-11FF98F56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08BD1E-8F1F-B2EC-75B9-FD2482268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F434AA-B9F4-BA33-AC3B-0E95A4817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コンテンツ プレースホルダー 7" descr="グラフ, 散布図&#10;&#10;AI 生成コンテンツは誤りを含む可能性があります。">
            <a:extLst>
              <a:ext uri="{FF2B5EF4-FFF2-40B4-BE49-F238E27FC236}">
                <a16:creationId xmlns:a16="http://schemas.microsoft.com/office/drawing/2014/main" id="{AF7DF005-CAF1-1416-FCE9-5CD5A606490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 r="26978"/>
          <a:stretch>
            <a:fillRect/>
          </a:stretch>
        </p:blipFill>
        <p:spPr>
          <a:xfrm>
            <a:off x="6391275" y="1979072"/>
            <a:ext cx="5511800" cy="3834895"/>
          </a:xfrm>
        </p:spPr>
      </p:pic>
      <p:pic>
        <p:nvPicPr>
          <p:cNvPr id="9" name="コンテンツ プレースホルダー 7" descr="グラフ, 散布図&#10;&#10;AI 生成コンテンツは誤りを含む可能性があります。">
            <a:extLst>
              <a:ext uri="{FF2B5EF4-FFF2-40B4-BE49-F238E27FC236}">
                <a16:creationId xmlns:a16="http://schemas.microsoft.com/office/drawing/2014/main" id="{B688A4B0-002A-A315-359F-5A9FC7A64A4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5263" t="6135" b="56392"/>
          <a:stretch>
            <a:fillRect/>
          </a:stretch>
        </p:blipFill>
        <p:spPr>
          <a:xfrm>
            <a:off x="7154706" y="3759199"/>
            <a:ext cx="1894417" cy="1456268"/>
          </a:xfrm>
          <a:prstGeom prst="rect">
            <a:avLst/>
          </a:prstGeom>
        </p:spPr>
      </p:pic>
      <p:sp>
        <p:nvSpPr>
          <p:cNvPr id="10" name="星 5 18">
            <a:extLst>
              <a:ext uri="{FF2B5EF4-FFF2-40B4-BE49-F238E27FC236}">
                <a16:creationId xmlns:a16="http://schemas.microsoft.com/office/drawing/2014/main" id="{09E1744A-CC6B-BED8-2FF2-3A276788B4D8}"/>
              </a:ext>
            </a:extLst>
          </p:cNvPr>
          <p:cNvSpPr/>
          <p:nvPr/>
        </p:nvSpPr>
        <p:spPr>
          <a:xfrm>
            <a:off x="10819256" y="3386666"/>
            <a:ext cx="187126" cy="187126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719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3A4E62-F24B-4F26-D8F1-D3840EA51D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6650A-78FA-E290-3CC2-803063BE9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25734-D67C-50A2-6033-FC888DFDAC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1592264"/>
            <a:ext cx="10699560" cy="4608512"/>
          </a:xfrm>
        </p:spPr>
        <p:txBody>
          <a:bodyPr>
            <a:normAutofit/>
          </a:bodyPr>
          <a:lstStyle/>
          <a:p>
            <a:pPr lvl="1"/>
            <a:r>
              <a:rPr lang="en-GB" sz="2000" dirty="0">
                <a:solidFill>
                  <a:srgbClr val="2F2F2F"/>
                </a:solidFill>
              </a:rPr>
              <a:t>We had a very successful 3-year collaboration between KEK and CERN </a:t>
            </a:r>
          </a:p>
          <a:p>
            <a:pPr lvl="2"/>
            <a:r>
              <a:rPr lang="en-GB" sz="1900" dirty="0">
                <a:solidFill>
                  <a:srgbClr val="2F2F2F"/>
                </a:solidFill>
              </a:rPr>
              <a:t>Resulting in the forming, coating and measurement of the first “full seamless” hydroformed </a:t>
            </a:r>
            <a:br>
              <a:rPr lang="en-GB" sz="1900" dirty="0">
                <a:solidFill>
                  <a:srgbClr val="2F2F2F"/>
                </a:solidFill>
              </a:rPr>
            </a:br>
            <a:r>
              <a:rPr lang="en-GB" sz="1900" dirty="0">
                <a:solidFill>
                  <a:srgbClr val="2F2F2F"/>
                </a:solidFill>
              </a:rPr>
              <a:t>1.3 GHz Nb-on-Cu cavities</a:t>
            </a:r>
          </a:p>
          <a:p>
            <a:pPr lvl="2"/>
            <a:r>
              <a:rPr lang="en-GB" sz="1900" dirty="0">
                <a:solidFill>
                  <a:srgbClr val="2F2F2F"/>
                </a:solidFill>
              </a:rPr>
              <a:t>The substrate and coating showed reproducible results</a:t>
            </a:r>
          </a:p>
          <a:p>
            <a:pPr lvl="3"/>
            <a:r>
              <a:rPr lang="en-GB" sz="1800" dirty="0">
                <a:solidFill>
                  <a:srgbClr val="2F2F2F"/>
                </a:solidFill>
              </a:rPr>
              <a:t>Across 7 cavities</a:t>
            </a:r>
          </a:p>
          <a:p>
            <a:pPr lvl="3"/>
            <a:r>
              <a:rPr lang="en-GB" sz="1800" dirty="0">
                <a:solidFill>
                  <a:srgbClr val="2F2F2F"/>
                </a:solidFill>
              </a:rPr>
              <a:t>Two different measurement stands</a:t>
            </a:r>
          </a:p>
          <a:p>
            <a:pPr lvl="2"/>
            <a:r>
              <a:rPr lang="en-GB" sz="1900" dirty="0">
                <a:solidFill>
                  <a:srgbClr val="2F2F2F"/>
                </a:solidFill>
              </a:rPr>
              <a:t>By improving the surface quality, we are certain to increase the performance at 4.2 K</a:t>
            </a:r>
          </a:p>
          <a:p>
            <a:pPr lvl="2"/>
            <a:r>
              <a:rPr lang="en-GB" sz="1900" dirty="0">
                <a:solidFill>
                  <a:srgbClr val="2F2F2F"/>
                </a:solidFill>
              </a:rPr>
              <a:t>The latest result shows mostly mitigated Q-slope at 1.85 K</a:t>
            </a:r>
          </a:p>
          <a:p>
            <a:pPr lvl="3"/>
            <a:r>
              <a:rPr lang="en-GB" sz="1800" dirty="0">
                <a:solidFill>
                  <a:srgbClr val="2F2F2F"/>
                </a:solidFill>
              </a:rPr>
              <a:t>New record performance of Nb-on-Cu</a:t>
            </a:r>
          </a:p>
          <a:p>
            <a:pPr lvl="3"/>
            <a:r>
              <a:rPr lang="en-GB" sz="1800" dirty="0">
                <a:solidFill>
                  <a:srgbClr val="2F2F2F"/>
                </a:solidFill>
              </a:rPr>
              <a:t>(Now it needs to be reproduced…)</a:t>
            </a:r>
          </a:p>
          <a:p>
            <a:pPr lvl="1"/>
            <a:r>
              <a:rPr lang="en-GB" sz="2000" dirty="0"/>
              <a:t>Thanks to the successful demonstration of the technology on 1.3 GHz cavities, hydroforming is regarded as a </a:t>
            </a:r>
            <a:r>
              <a:rPr lang="en-GB" sz="2000" dirty="0">
                <a:solidFill>
                  <a:srgbClr val="2F2F2F"/>
                </a:solidFill>
              </a:rPr>
              <a:t>potential method</a:t>
            </a:r>
            <a:r>
              <a:rPr lang="en-GB" sz="2000" dirty="0">
                <a:solidFill>
                  <a:srgbClr val="C00000"/>
                </a:solidFill>
              </a:rPr>
              <a:t> </a:t>
            </a:r>
            <a:r>
              <a:rPr lang="en-GB" sz="2000" dirty="0"/>
              <a:t>for producing 400 MHz FCC cavities</a:t>
            </a:r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5C0867-BFEF-64F5-B916-0ABEB0BB3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79FB6C-C90B-8C64-9703-3DD483C75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1777D4-F24C-7CE1-A5C9-1009C7C8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045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3EA836D-2323-FDAB-4EDC-0572F7863FDA}"/>
              </a:ext>
            </a:extLst>
          </p:cNvPr>
          <p:cNvSpPr txBox="1"/>
          <p:nvPr/>
        </p:nvSpPr>
        <p:spPr>
          <a:xfrm>
            <a:off x="1481666" y="1783082"/>
            <a:ext cx="92286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dirty="0"/>
              <a:t>Thank you for your attention!</a:t>
            </a:r>
            <a:endParaRPr lang="LID4096" sz="4000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E35DF-4268-51A0-D2C8-4DC8EB2646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764213" cy="4608512"/>
          </a:xfrm>
        </p:spPr>
        <p:txBody>
          <a:bodyPr/>
          <a:lstStyle/>
          <a:p>
            <a:r>
              <a:rPr lang="en-US" dirty="0"/>
              <a:t>Advantages:</a:t>
            </a:r>
          </a:p>
          <a:p>
            <a:pPr lvl="1"/>
            <a:r>
              <a:rPr lang="en-US" dirty="0"/>
              <a:t>By adjusting the coating process very high Q</a:t>
            </a:r>
            <a:r>
              <a:rPr lang="en-US" baseline="-25000" dirty="0"/>
              <a:t>0</a:t>
            </a:r>
            <a:r>
              <a:rPr lang="en-US" dirty="0"/>
              <a:t> is achievable</a:t>
            </a:r>
          </a:p>
          <a:p>
            <a:pPr lvl="1"/>
            <a:r>
              <a:rPr lang="en-US" dirty="0"/>
              <a:t>Allows operation up to 4.5 K, significantly increasing the cryogenic efficiency</a:t>
            </a:r>
          </a:p>
          <a:p>
            <a:pPr lvl="1"/>
            <a:r>
              <a:rPr lang="en-US" dirty="0"/>
              <a:t>Less sensitive to trapped magnetic flux</a:t>
            </a:r>
          </a:p>
          <a:p>
            <a:pPr lvl="1"/>
            <a:r>
              <a:rPr lang="en-US" dirty="0"/>
              <a:t>Cost of the cavity is significantly reduced</a:t>
            </a:r>
          </a:p>
          <a:p>
            <a:endParaRPr lang="en-US" dirty="0"/>
          </a:p>
          <a:p>
            <a:r>
              <a:rPr lang="en-US" dirty="0"/>
              <a:t>Disadvantages:</a:t>
            </a:r>
          </a:p>
          <a:p>
            <a:pPr lvl="1"/>
            <a:r>
              <a:rPr lang="en-US" dirty="0"/>
              <a:t>The Q slope limits the usefulness at higher than medium gradient</a:t>
            </a:r>
          </a:p>
          <a:p>
            <a:pPr lvl="1"/>
            <a:r>
              <a:rPr lang="en-US" dirty="0"/>
              <a:t>It is outperformed by N-doped / mid-T baked bulk Nb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6B01D7-80E5-186D-569A-CDD198C33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86BA75-CDBD-3AF6-C46E-5D03FFCC8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D7EB4B-8D81-351F-1ACF-16B3A8A89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5" name="Content Placeholder 44">
            <a:extLst>
              <a:ext uri="{FF2B5EF4-FFF2-40B4-BE49-F238E27FC236}">
                <a16:creationId xmlns:a16="http://schemas.microsoft.com/office/drawing/2014/main" id="{EBDFF10B-72C6-9736-AA22-F2E60ECF3F8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1779878"/>
            <a:ext cx="5611813" cy="4233282"/>
          </a:xfrm>
          <a:prstGeom prst="rect">
            <a:avLst/>
          </a:prstGeom>
        </p:spPr>
      </p:pic>
      <p:sp>
        <p:nvSpPr>
          <p:cNvPr id="46" name="Title 1">
            <a:extLst>
              <a:ext uri="{FF2B5EF4-FFF2-40B4-BE49-F238E27FC236}">
                <a16:creationId xmlns:a16="http://schemas.microsoft.com/office/drawing/2014/main" id="{7AD9E6C3-E384-FB52-5CA8-D3CF2422D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US" dirty="0"/>
              <a:t>Nb-on-Cu cavities</a:t>
            </a:r>
          </a:p>
        </p:txBody>
      </p:sp>
    </p:spTree>
    <p:extLst>
      <p:ext uri="{BB962C8B-B14F-4D97-AF65-F5344CB8AC3E}">
        <p14:creationId xmlns:p14="http://schemas.microsoft.com/office/powerpoint/2010/main" val="4230470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537065-51C1-FF5B-40FF-9F48885ED6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F8167-6FA3-C677-EE74-DAE083476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for developing better Nb-on-Cu cavities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70A0E-6CAA-7AB4-A88D-F0B61F4374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3"/>
            <a:ext cx="5616575" cy="4832729"/>
          </a:xfrm>
        </p:spPr>
        <p:txBody>
          <a:bodyPr>
            <a:normAutofit/>
          </a:bodyPr>
          <a:lstStyle/>
          <a:p>
            <a:r>
              <a:rPr lang="en-US" dirty="0"/>
              <a:t>FCC baseline: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u="sng" dirty="0"/>
              <a:t>2-cell, 400 MHz, Nb-on-Cu</a:t>
            </a:r>
          </a:p>
          <a:p>
            <a:pPr marL="990900" lvl="2" indent="-342900"/>
            <a:r>
              <a:rPr lang="en-US" sz="1400" u="sng" dirty="0"/>
              <a:t>264 cavities, operated at 4.5 K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6-cell, 800 MHz, bulk Nb</a:t>
            </a:r>
          </a:p>
          <a:p>
            <a:pPr marL="990900" lvl="2" indent="-342900"/>
            <a:r>
              <a:rPr lang="en-US" sz="1400" dirty="0"/>
              <a:t>408 cavities, operated at 2 K</a:t>
            </a:r>
            <a:endParaRPr lang="en-US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Performance requirement:</a:t>
            </a:r>
          </a:p>
          <a:p>
            <a:pPr marL="990900" lvl="2" indent="-342900"/>
            <a:r>
              <a:rPr lang="en-US" dirty="0"/>
              <a:t>Q = 3.3 x 10</a:t>
            </a:r>
            <a:r>
              <a:rPr lang="en-US" sz="1600" baseline="30000" dirty="0"/>
              <a:t>9   </a:t>
            </a:r>
            <a:r>
              <a:rPr lang="en-US" sz="1600" dirty="0"/>
              <a:t>       </a:t>
            </a:r>
            <a:r>
              <a:rPr lang="en-US" sz="1600" dirty="0">
                <a:solidFill>
                  <a:srgbClr val="2F2F2F"/>
                </a:solidFill>
              </a:rPr>
              <a:t>(~3.7 x 10</a:t>
            </a:r>
            <a:r>
              <a:rPr lang="en-US" sz="1600" baseline="30000" dirty="0">
                <a:solidFill>
                  <a:srgbClr val="2F2F2F"/>
                </a:solidFill>
              </a:rPr>
              <a:t>8  </a:t>
            </a:r>
            <a:r>
              <a:rPr lang="en-US" sz="1600" dirty="0">
                <a:solidFill>
                  <a:srgbClr val="2F2F2F"/>
                </a:solidFill>
              </a:rPr>
              <a:t>at 1.3 GHz)</a:t>
            </a:r>
            <a:endParaRPr lang="en-US" sz="1600" baseline="30000" dirty="0"/>
          </a:p>
          <a:p>
            <a:pPr marL="990900" lvl="2" indent="-342900"/>
            <a:r>
              <a:rPr lang="en-US" dirty="0" err="1"/>
              <a:t>E</a:t>
            </a:r>
            <a:r>
              <a:rPr lang="en-US" baseline="-25000" dirty="0" err="1"/>
              <a:t>acc</a:t>
            </a:r>
            <a:r>
              <a:rPr lang="en-US" baseline="-25000" dirty="0"/>
              <a:t> </a:t>
            </a:r>
            <a:r>
              <a:rPr lang="en-US" dirty="0"/>
              <a:t>= 13 MV/m</a:t>
            </a:r>
          </a:p>
          <a:p>
            <a:pPr marL="666750" lvl="1" indent="-342900"/>
            <a:r>
              <a:rPr lang="en-US" sz="1600" dirty="0">
                <a:hlinkClick r:id="rId2"/>
              </a:rPr>
              <a:t>FCC feasibility report</a:t>
            </a:r>
            <a:r>
              <a:rPr lang="en-US" sz="1600" dirty="0"/>
              <a:t> </a:t>
            </a:r>
          </a:p>
          <a:p>
            <a:r>
              <a:rPr lang="en-US" dirty="0"/>
              <a:t>Improvements required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Substrate improvement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Nb film improvement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Production industrialization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DEFEE2-3DFE-0EA9-916A-60A5BA1AC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9EAFC4-2275-E70A-F061-5DDAD4E2C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Kristóf Brunner | LCWS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43CB26-A5E5-2EEB-BA54-8878F2D81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B479388-4801-2A29-313F-D30E560135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1" t="7231" r="8947" b="896"/>
          <a:stretch/>
        </p:blipFill>
        <p:spPr>
          <a:xfrm>
            <a:off x="6167440" y="1592264"/>
            <a:ext cx="5234210" cy="3932795"/>
          </a:xfrm>
          <a:prstGeom prst="rect">
            <a:avLst/>
          </a:prstGeom>
        </p:spPr>
      </p:pic>
      <p:sp>
        <p:nvSpPr>
          <p:cNvPr id="15" name="Star: 5 Points 14">
            <a:extLst>
              <a:ext uri="{FF2B5EF4-FFF2-40B4-BE49-F238E27FC236}">
                <a16:creationId xmlns:a16="http://schemas.microsoft.com/office/drawing/2014/main" id="{D7F1FEFA-5ACB-BF19-F6EB-363218BC2181}"/>
              </a:ext>
            </a:extLst>
          </p:cNvPr>
          <p:cNvSpPr/>
          <p:nvPr/>
        </p:nvSpPr>
        <p:spPr>
          <a:xfrm>
            <a:off x="10941742" y="3147185"/>
            <a:ext cx="219779" cy="212437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B7E4670-535E-AEBA-65CF-E3CC76711320}"/>
              </a:ext>
            </a:extLst>
          </p:cNvPr>
          <p:cNvSpPr txBox="1"/>
          <p:nvPr/>
        </p:nvSpPr>
        <p:spPr>
          <a:xfrm>
            <a:off x="10191162" y="2818250"/>
            <a:ext cx="19407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FCC requirement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8D9D669-F189-E0BD-AB47-DFCA2C92C5B1}"/>
              </a:ext>
            </a:extLst>
          </p:cNvPr>
          <p:cNvCxnSpPr/>
          <p:nvPr/>
        </p:nvCxnSpPr>
        <p:spPr>
          <a:xfrm flipV="1">
            <a:off x="8237551" y="3816626"/>
            <a:ext cx="214686" cy="40551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15746A1-8B07-4088-C521-C08C0C4844D8}"/>
              </a:ext>
            </a:extLst>
          </p:cNvPr>
          <p:cNvSpPr txBox="1"/>
          <p:nvPr/>
        </p:nvSpPr>
        <p:spPr>
          <a:xfrm>
            <a:off x="7932738" y="4256611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5"/>
                </a:solidFill>
              </a:rPr>
              <a:t>LHC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EE6CA5F-D03C-1CE5-2150-4B7966C33028}"/>
              </a:ext>
            </a:extLst>
          </p:cNvPr>
          <p:cNvCxnSpPr>
            <a:cxnSpLocks/>
          </p:cNvCxnSpPr>
          <p:nvPr/>
        </p:nvCxnSpPr>
        <p:spPr>
          <a:xfrm>
            <a:off x="2862647" y="3846291"/>
            <a:ext cx="271849" cy="0"/>
          </a:xfrm>
          <a:prstGeom prst="straightConnector1">
            <a:avLst/>
          </a:prstGeom>
          <a:ln w="28575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BBB7B2E-0470-14AA-9F76-5DE9C689715D}"/>
              </a:ext>
            </a:extLst>
          </p:cNvPr>
          <p:cNvCxnSpPr>
            <a:cxnSpLocks/>
          </p:cNvCxnSpPr>
          <p:nvPr/>
        </p:nvCxnSpPr>
        <p:spPr>
          <a:xfrm>
            <a:off x="4316620" y="5707015"/>
            <a:ext cx="271849" cy="0"/>
          </a:xfrm>
          <a:prstGeom prst="straightConnector1">
            <a:avLst/>
          </a:prstGeom>
          <a:ln w="28575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ight Brace 23">
            <a:extLst>
              <a:ext uri="{FF2B5EF4-FFF2-40B4-BE49-F238E27FC236}">
                <a16:creationId xmlns:a16="http://schemas.microsoft.com/office/drawing/2014/main" id="{2DE22846-9247-D5DD-1D1D-7027A0CFBEAF}"/>
              </a:ext>
            </a:extLst>
          </p:cNvPr>
          <p:cNvSpPr/>
          <p:nvPr/>
        </p:nvSpPr>
        <p:spPr>
          <a:xfrm>
            <a:off x="4053013" y="5212493"/>
            <a:ext cx="362463" cy="988541"/>
          </a:xfrm>
          <a:prstGeom prst="rightBrace">
            <a:avLst/>
          </a:prstGeom>
          <a:ln w="28575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9E8F5C4-3981-022F-F389-A4525E73D0F6}"/>
              </a:ext>
            </a:extLst>
          </p:cNvPr>
          <p:cNvSpPr txBox="1"/>
          <p:nvPr/>
        </p:nvSpPr>
        <p:spPr>
          <a:xfrm>
            <a:off x="4617613" y="5568515"/>
            <a:ext cx="2758769" cy="2616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700" dirty="0">
                <a:solidFill>
                  <a:srgbClr val="2F2F2F"/>
                </a:solidFill>
              </a:rPr>
              <a:t>Studied on 1.3 GHz cavities 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941F0222-30F8-9656-8AF7-3893A5BE2C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9045" y="1607897"/>
            <a:ext cx="1351095" cy="1645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616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84EDC-D750-891D-D604-4E85599D8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Seamless substrate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F2658-674D-C6A3-C897-622BC372C4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869245" cy="4608512"/>
          </a:xfrm>
        </p:spPr>
        <p:txBody>
          <a:bodyPr/>
          <a:lstStyle/>
          <a:p>
            <a:r>
              <a:rPr lang="en-US" dirty="0"/>
              <a:t>The weld at the equator can create porosity reducing the reliability of the Nb film</a:t>
            </a:r>
          </a:p>
          <a:p>
            <a:endParaRPr lang="en-US" dirty="0"/>
          </a:p>
          <a:p>
            <a:r>
              <a:rPr lang="en-US" dirty="0"/>
              <a:t>4 possibilities studied:</a:t>
            </a:r>
          </a:p>
          <a:p>
            <a:pPr lvl="1"/>
            <a:r>
              <a:rPr lang="en-US" u="sng" dirty="0"/>
              <a:t>Bulk machined</a:t>
            </a:r>
          </a:p>
          <a:p>
            <a:pPr lvl="1"/>
            <a:r>
              <a:rPr lang="en-US" dirty="0">
                <a:solidFill>
                  <a:srgbClr val="2F2F2F"/>
                </a:solidFill>
              </a:rPr>
              <a:t>Electroforming</a:t>
            </a:r>
          </a:p>
          <a:p>
            <a:pPr lvl="1"/>
            <a:r>
              <a:rPr lang="en-US" dirty="0"/>
              <a:t>Internally welded</a:t>
            </a:r>
          </a:p>
          <a:p>
            <a:pPr lvl="1"/>
            <a:r>
              <a:rPr lang="en-US" u="sng" dirty="0"/>
              <a:t>Hydroformed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7DBBD5-DD84-A794-A61F-2BBC32F75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E03A51-9721-B1D8-9882-5D4835BB1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CD42C2-9380-E6C2-89A0-281A0790E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1" name="Picture Placeholder 11">
            <a:extLst>
              <a:ext uri="{FF2B5EF4-FFF2-40B4-BE49-F238E27FC236}">
                <a16:creationId xmlns:a16="http://schemas.microsoft.com/office/drawing/2014/main" id="{78EF5C98-0C52-4ECA-83BE-0FB5233EA6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70" t="943" r="19317" b="-1"/>
          <a:stretch/>
        </p:blipFill>
        <p:spPr>
          <a:xfrm>
            <a:off x="6920129" y="1311766"/>
            <a:ext cx="2423984" cy="1913235"/>
          </a:xfrm>
          <a:prstGeom prst="rect">
            <a:avLst/>
          </a:prstGeom>
        </p:spPr>
      </p:pic>
      <p:pic>
        <p:nvPicPr>
          <p:cNvPr id="12" name="Picture 11" descr="A picture containing person, gear&#10;&#10;Description automatically generated">
            <a:extLst>
              <a:ext uri="{FF2B5EF4-FFF2-40B4-BE49-F238E27FC236}">
                <a16:creationId xmlns:a16="http://schemas.microsoft.com/office/drawing/2014/main" id="{CE528A84-5A23-7279-D46D-D03A55615C4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5" r="1"/>
          <a:stretch/>
        </p:blipFill>
        <p:spPr>
          <a:xfrm rot="5400000">
            <a:off x="9315512" y="1501735"/>
            <a:ext cx="2293036" cy="191309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0B2B94D-9AC7-5DE3-02DB-DFF359F01015}"/>
              </a:ext>
            </a:extLst>
          </p:cNvPr>
          <p:cNvSpPr txBox="1"/>
          <p:nvPr/>
        </p:nvSpPr>
        <p:spPr>
          <a:xfrm>
            <a:off x="7140512" y="3323652"/>
            <a:ext cx="236496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rgbClr val="2F2F2F"/>
                </a:solidFill>
              </a:rPr>
              <a:t>Bulk machined cavity</a:t>
            </a:r>
          </a:p>
          <a:p>
            <a:pPr algn="l"/>
            <a:endParaRPr lang="en-US" dirty="0"/>
          </a:p>
        </p:txBody>
      </p:sp>
      <p:pic>
        <p:nvPicPr>
          <p:cNvPr id="21" name="Picture 20" descr="A green and white logo&#10;&#10;AI-generated content may be incorrect.">
            <a:extLst>
              <a:ext uri="{FF2B5EF4-FFF2-40B4-BE49-F238E27FC236}">
                <a16:creationId xmlns:a16="http://schemas.microsoft.com/office/drawing/2014/main" id="{1B76CF3D-C3FC-D6E2-F4BD-00E8A65FA2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5297" y="4779712"/>
            <a:ext cx="3764359" cy="1421064"/>
          </a:xfrm>
          <a:prstGeom prst="rect">
            <a:avLst/>
          </a:prstGeom>
        </p:spPr>
      </p:pic>
      <p:pic>
        <p:nvPicPr>
          <p:cNvPr id="22" name="図 38">
            <a:extLst>
              <a:ext uri="{FF2B5EF4-FFF2-40B4-BE49-F238E27FC236}">
                <a16:creationId xmlns:a16="http://schemas.microsoft.com/office/drawing/2014/main" id="{0055C6A1-20BB-0918-5F88-787F9096A03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89656" y="3986678"/>
            <a:ext cx="1942405" cy="221409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16F82FB-F06D-466D-BF5E-376CDD761E0A}"/>
              </a:ext>
            </a:extLst>
          </p:cNvPr>
          <p:cNvSpPr txBox="1"/>
          <p:nvPr/>
        </p:nvSpPr>
        <p:spPr>
          <a:xfrm>
            <a:off x="7356389" y="4404062"/>
            <a:ext cx="198772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rgbClr val="2F2F2F"/>
                </a:solidFill>
              </a:rPr>
              <a:t>Hydroformed cavity</a:t>
            </a:r>
          </a:p>
          <a:p>
            <a:pPr algn="l"/>
            <a:endParaRPr lang="en-US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04335F4-3E5E-8BD0-FF8E-EB38101B7FAF}"/>
              </a:ext>
            </a:extLst>
          </p:cNvPr>
          <p:cNvCxnSpPr>
            <a:cxnSpLocks/>
          </p:cNvCxnSpPr>
          <p:nvPr/>
        </p:nvCxnSpPr>
        <p:spPr>
          <a:xfrm>
            <a:off x="2946728" y="3566415"/>
            <a:ext cx="195717" cy="0"/>
          </a:xfrm>
          <a:prstGeom prst="straightConnector1">
            <a:avLst/>
          </a:prstGeom>
          <a:ln w="28575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ight Brace 24">
            <a:extLst>
              <a:ext uri="{FF2B5EF4-FFF2-40B4-BE49-F238E27FC236}">
                <a16:creationId xmlns:a16="http://schemas.microsoft.com/office/drawing/2014/main" id="{0651255D-2E59-2402-CC8A-CFC0FFCCA54F}"/>
              </a:ext>
            </a:extLst>
          </p:cNvPr>
          <p:cNvSpPr/>
          <p:nvPr/>
        </p:nvSpPr>
        <p:spPr>
          <a:xfrm>
            <a:off x="2683121" y="3071893"/>
            <a:ext cx="362463" cy="988541"/>
          </a:xfrm>
          <a:prstGeom prst="rightBrace">
            <a:avLst/>
          </a:prstGeom>
          <a:ln w="28575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B6AC3EE-F7DA-5B6E-0292-A58DDDF24DDF}"/>
              </a:ext>
            </a:extLst>
          </p:cNvPr>
          <p:cNvSpPr txBox="1"/>
          <p:nvPr/>
        </p:nvSpPr>
        <p:spPr>
          <a:xfrm>
            <a:off x="3247721" y="3427915"/>
            <a:ext cx="2941511" cy="2616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700" dirty="0">
                <a:solidFill>
                  <a:srgbClr val="2F2F2F"/>
                </a:solidFill>
              </a:rPr>
              <a:t>Produced and tested at CERN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64F1B03-695D-64B7-CF72-9EECC93F89D0}"/>
              </a:ext>
            </a:extLst>
          </p:cNvPr>
          <p:cNvCxnSpPr>
            <a:cxnSpLocks/>
          </p:cNvCxnSpPr>
          <p:nvPr/>
        </p:nvCxnSpPr>
        <p:spPr>
          <a:xfrm>
            <a:off x="2946728" y="4323974"/>
            <a:ext cx="195717" cy="0"/>
          </a:xfrm>
          <a:prstGeom prst="straightConnector1">
            <a:avLst/>
          </a:prstGeom>
          <a:ln w="28575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D1C7C14-FB01-7EA8-B453-75ED4FC83884}"/>
              </a:ext>
            </a:extLst>
          </p:cNvPr>
          <p:cNvSpPr txBox="1"/>
          <p:nvPr/>
        </p:nvSpPr>
        <p:spPr>
          <a:xfrm>
            <a:off x="3247720" y="4199472"/>
            <a:ext cx="2491067" cy="2616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700" dirty="0">
                <a:solidFill>
                  <a:srgbClr val="2F2F2F"/>
                </a:solidFill>
              </a:rPr>
              <a:t>In collaboration with KEK</a:t>
            </a:r>
          </a:p>
        </p:txBody>
      </p:sp>
    </p:spTree>
    <p:extLst>
      <p:ext uri="{BB962C8B-B14F-4D97-AF65-F5344CB8AC3E}">
        <p14:creationId xmlns:p14="http://schemas.microsoft.com/office/powerpoint/2010/main" val="1486713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8457FC-75AC-9FF4-BFB8-3D04A994A6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2CF19-F4A3-A764-BBC9-CF2408226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Seamless substrate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341DDA-8B94-7083-5233-0275356B3E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869245" cy="4608512"/>
          </a:xfrm>
        </p:spPr>
        <p:txBody>
          <a:bodyPr>
            <a:normAutofit/>
          </a:bodyPr>
          <a:lstStyle/>
          <a:p>
            <a:r>
              <a:rPr lang="en-US" dirty="0"/>
              <a:t>Bulk machined substrate</a:t>
            </a:r>
          </a:p>
          <a:p>
            <a:pPr lvl="1"/>
            <a:r>
              <a:rPr lang="en-US" dirty="0"/>
              <a:t>Higher material cost</a:t>
            </a:r>
          </a:p>
          <a:p>
            <a:pPr lvl="1"/>
            <a:r>
              <a:rPr lang="en-US" dirty="0"/>
              <a:t>Perfect cavity geometry and inner surface quality</a:t>
            </a:r>
          </a:p>
          <a:p>
            <a:pPr lvl="1"/>
            <a:r>
              <a:rPr lang="en-US" dirty="0"/>
              <a:t>Homogeneous wall thickness</a:t>
            </a:r>
          </a:p>
          <a:p>
            <a:pPr lvl="1"/>
            <a:endParaRPr lang="en-US" dirty="0"/>
          </a:p>
          <a:p>
            <a:r>
              <a:rPr lang="en-US" dirty="0"/>
              <a:t>Hydroformed substrate</a:t>
            </a:r>
          </a:p>
          <a:p>
            <a:pPr lvl="1"/>
            <a:r>
              <a:rPr lang="en-US" dirty="0"/>
              <a:t>Industrial process, easily scalable</a:t>
            </a:r>
          </a:p>
          <a:p>
            <a:pPr lvl="1"/>
            <a:r>
              <a:rPr lang="en-US" dirty="0"/>
              <a:t>Upfront investment into the dies</a:t>
            </a:r>
          </a:p>
          <a:p>
            <a:pPr lvl="2"/>
            <a:r>
              <a:rPr lang="en-US" sz="1600" dirty="0"/>
              <a:t>Per cavity cost drops sharply at high cavity count</a:t>
            </a:r>
          </a:p>
          <a:p>
            <a:pPr lvl="1"/>
            <a:r>
              <a:rPr lang="en-US" dirty="0"/>
              <a:t>Seamless cut-off tube is possible</a:t>
            </a:r>
          </a:p>
          <a:p>
            <a:pPr lvl="1"/>
            <a:r>
              <a:rPr lang="en-US" dirty="0"/>
              <a:t>Uneven thickness profile</a:t>
            </a:r>
          </a:p>
          <a:p>
            <a:pPr lvl="1"/>
            <a:r>
              <a:rPr lang="en-US" dirty="0"/>
              <a:t>Inner surface is much rougher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6E64FD-ACAA-D9A2-B2C2-834A61D96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EA0135-60CF-0ABE-FF94-887D39CED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EFBA39-B968-4AAD-9B9D-86E0BD1C2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1" name="Picture Placeholder 11">
            <a:extLst>
              <a:ext uri="{FF2B5EF4-FFF2-40B4-BE49-F238E27FC236}">
                <a16:creationId xmlns:a16="http://schemas.microsoft.com/office/drawing/2014/main" id="{0D4F1228-18F8-FAD1-C8D4-2C974BCC27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70" t="943" r="19317" b="-1"/>
          <a:stretch/>
        </p:blipFill>
        <p:spPr>
          <a:xfrm>
            <a:off x="6920129" y="1311766"/>
            <a:ext cx="2423984" cy="1913235"/>
          </a:xfrm>
          <a:prstGeom prst="rect">
            <a:avLst/>
          </a:prstGeom>
        </p:spPr>
      </p:pic>
      <p:pic>
        <p:nvPicPr>
          <p:cNvPr id="12" name="Picture 11" descr="A picture containing person, gear&#10;&#10;Description automatically generated">
            <a:extLst>
              <a:ext uri="{FF2B5EF4-FFF2-40B4-BE49-F238E27FC236}">
                <a16:creationId xmlns:a16="http://schemas.microsoft.com/office/drawing/2014/main" id="{73A02FE3-BC9E-4E48-B686-13B54DE144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5" r="1"/>
          <a:stretch/>
        </p:blipFill>
        <p:spPr>
          <a:xfrm rot="5400000">
            <a:off x="9315512" y="1501735"/>
            <a:ext cx="2293036" cy="191309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C738B72-BEAB-8BC0-B7A8-509033CB60A3}"/>
              </a:ext>
            </a:extLst>
          </p:cNvPr>
          <p:cNvSpPr txBox="1"/>
          <p:nvPr/>
        </p:nvSpPr>
        <p:spPr>
          <a:xfrm>
            <a:off x="6842945" y="3323652"/>
            <a:ext cx="251794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rgbClr val="2F2F2F"/>
                </a:solidFill>
              </a:rPr>
              <a:t>Bulk machined substrate</a:t>
            </a:r>
          </a:p>
          <a:p>
            <a:pPr algn="l"/>
            <a:endParaRPr lang="en-US" dirty="0"/>
          </a:p>
        </p:txBody>
      </p:sp>
      <p:pic>
        <p:nvPicPr>
          <p:cNvPr id="21" name="Picture 20" descr="A green and white logo&#10;&#10;AI-generated content may be incorrect.">
            <a:extLst>
              <a:ext uri="{FF2B5EF4-FFF2-40B4-BE49-F238E27FC236}">
                <a16:creationId xmlns:a16="http://schemas.microsoft.com/office/drawing/2014/main" id="{1F6DEDC4-243F-A002-59BC-331098B080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5297" y="4779712"/>
            <a:ext cx="3764359" cy="1421064"/>
          </a:xfrm>
          <a:prstGeom prst="rect">
            <a:avLst/>
          </a:prstGeom>
        </p:spPr>
      </p:pic>
      <p:pic>
        <p:nvPicPr>
          <p:cNvPr id="22" name="図 38">
            <a:extLst>
              <a:ext uri="{FF2B5EF4-FFF2-40B4-BE49-F238E27FC236}">
                <a16:creationId xmlns:a16="http://schemas.microsoft.com/office/drawing/2014/main" id="{BE993367-8636-EFCB-3A7B-162799EF05A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89656" y="3986678"/>
            <a:ext cx="1942405" cy="221409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AF3D0E1-7EE3-3424-0C31-F5B8164B64F8}"/>
              </a:ext>
            </a:extLst>
          </p:cNvPr>
          <p:cNvSpPr txBox="1"/>
          <p:nvPr/>
        </p:nvSpPr>
        <p:spPr>
          <a:xfrm>
            <a:off x="6997317" y="4390605"/>
            <a:ext cx="234679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rgbClr val="2F2F2F"/>
                </a:solidFill>
              </a:rPr>
              <a:t>Hydroformed substrate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969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D579F7-DC44-F8E5-3BD2-323D709F45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913B4-BBCA-76C3-1BB0-6322D841C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Hydroforming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27EA9F-4822-CF54-7C7E-6ABB0B558FB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 kumimoji="1" lang="en-US" altLang="ja-JP" dirty="0"/>
              <a:t>Forming was performed at NEURON, Japan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Two-step forming process</a:t>
            </a:r>
          </a:p>
          <a:p>
            <a:pPr lvl="1"/>
            <a:r>
              <a:rPr lang="en-US" dirty="0"/>
              <a:t>Annealing at 500 </a:t>
            </a:r>
            <a:r>
              <a:rPr lang="en-US" dirty="0">
                <a:latin typeface="DengXian" panose="02010600030101010101" pitchFamily="2" charset="-122"/>
                <a:ea typeface="DengXian" panose="02010600030101010101" pitchFamily="2" charset="-122"/>
                <a:sym typeface="Symbol" panose="05050102010706020507" pitchFamily="18" charset="2"/>
              </a:rPr>
              <a:t></a:t>
            </a:r>
            <a:r>
              <a:rPr lang="en-US" altLang="ja-JP" dirty="0"/>
              <a:t>C for 2h between the steps</a:t>
            </a:r>
            <a:endParaRPr lang="en-US" dirty="0"/>
          </a:p>
          <a:p>
            <a:pPr lvl="1"/>
            <a:r>
              <a:rPr lang="en-US" dirty="0"/>
              <a:t>A single forming step is ~1 minute</a:t>
            </a:r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742693-BDD4-7741-4DE8-2F036FA5E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07EBCA-7F64-46F6-051F-4E99F256F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374E06-52F2-1716-59EE-0CC99FA1C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61577D85-7C47-7A96-045F-765C63BBA05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823078" y="373593"/>
            <a:ext cx="4048162" cy="33422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81CFEE4-0565-9914-29D0-23AAE77F53DD}"/>
              </a:ext>
            </a:extLst>
          </p:cNvPr>
          <p:cNvSpPr txBox="1"/>
          <p:nvPr/>
        </p:nvSpPr>
        <p:spPr>
          <a:xfrm>
            <a:off x="407988" y="914856"/>
            <a:ext cx="203100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>
                <a:hlinkClick r:id="rId5"/>
              </a:rPr>
              <a:t>Article on the process</a:t>
            </a:r>
            <a:r>
              <a:rPr lang="en-US" sz="1600" dirty="0"/>
              <a:t>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09649B7-01D2-95BF-59E1-2279FB009D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2681" y="4406941"/>
            <a:ext cx="3936998" cy="1739793"/>
          </a:xfrm>
          <a:prstGeom prst="rect">
            <a:avLst/>
          </a:prstGeom>
        </p:spPr>
      </p:pic>
      <p:pic>
        <p:nvPicPr>
          <p:cNvPr id="9" name="Hydroforming">
            <a:hlinkClick r:id="" action="ppaction://media"/>
            <a:extLst>
              <a:ext uri="{FF2B5EF4-FFF2-40B4-BE49-F238E27FC236}">
                <a16:creationId xmlns:a16="http://schemas.microsoft.com/office/drawing/2014/main" id="{C5272735-D998-B754-F00C-5EE69355875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12937" r="12213"/>
          <a:stretch/>
        </p:blipFill>
        <p:spPr>
          <a:xfrm>
            <a:off x="7190633" y="3715795"/>
            <a:ext cx="3224197" cy="2422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22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4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064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DEFF2-74AD-A091-95DF-720BAF554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Hydroforming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8363A2-1E3D-BE22-FB5B-97CAF2F086B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 lang="en-US" dirty="0"/>
              <a:t>Original tube thickness = 5 mm</a:t>
            </a:r>
          </a:p>
          <a:p>
            <a:pPr lvl="2"/>
            <a:r>
              <a:rPr lang="en-US" dirty="0"/>
              <a:t>Final equator thickness = 2.6 mm</a:t>
            </a:r>
          </a:p>
          <a:p>
            <a:pPr lvl="1"/>
            <a:endParaRPr lang="en-US" dirty="0">
              <a:solidFill>
                <a:srgbClr val="2F2F2F"/>
              </a:solidFill>
            </a:endParaRPr>
          </a:p>
          <a:p>
            <a:pPr lvl="1"/>
            <a:r>
              <a:rPr lang="en-US" dirty="0">
                <a:solidFill>
                  <a:srgbClr val="2F2F2F"/>
                </a:solidFill>
              </a:rPr>
              <a:t>The final profile is significantly different from the design geometry, but it can be corrected for the next batch</a:t>
            </a:r>
          </a:p>
          <a:p>
            <a:pPr lvl="2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2C7B89-67F1-AF13-1D1D-2F551B41C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ABE307-FAAF-7765-31AD-497D54909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Kristóf Brunner | LCWS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153FCB-7A67-147F-F0C0-4F943775E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28C3DB-316A-5B80-C89D-CA57256FAD22}"/>
              </a:ext>
            </a:extLst>
          </p:cNvPr>
          <p:cNvSpPr txBox="1"/>
          <p:nvPr/>
        </p:nvSpPr>
        <p:spPr>
          <a:xfrm>
            <a:off x="407988" y="914856"/>
            <a:ext cx="203100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>
                <a:hlinkClick r:id="rId2"/>
              </a:rPr>
              <a:t>Article on the process</a:t>
            </a:r>
            <a:r>
              <a:rPr lang="en-US" sz="1600" dirty="0"/>
              <a:t> </a:t>
            </a:r>
          </a:p>
        </p:txBody>
      </p:sp>
      <p:pic>
        <p:nvPicPr>
          <p:cNvPr id="23" name="図 17" descr="ダイアグラム&#10;&#10;自動的に生成された説明">
            <a:extLst>
              <a:ext uri="{FF2B5EF4-FFF2-40B4-BE49-F238E27FC236}">
                <a16:creationId xmlns:a16="http://schemas.microsoft.com/office/drawing/2014/main" id="{16EEA3AE-A7CD-B50A-37BF-22405FE1A9A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921142" y="1235676"/>
            <a:ext cx="3821553" cy="2482084"/>
          </a:xfrm>
          <a:prstGeom prst="rect">
            <a:avLst/>
          </a:prstGeom>
        </p:spPr>
      </p:pic>
      <p:pic>
        <p:nvPicPr>
          <p:cNvPr id="24" name="図 5">
            <a:extLst>
              <a:ext uri="{FF2B5EF4-FFF2-40B4-BE49-F238E27FC236}">
                <a16:creationId xmlns:a16="http://schemas.microsoft.com/office/drawing/2014/main" id="{5776B2E0-9211-D2D8-D3BE-9AABD44E85D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5587" y="3810797"/>
            <a:ext cx="3246578" cy="2286650"/>
          </a:xfrm>
          <a:prstGeom prst="rect">
            <a:avLst/>
          </a:prstGeom>
        </p:spPr>
      </p:pic>
      <p:pic>
        <p:nvPicPr>
          <p:cNvPr id="29" name="Picture 28" descr="A diagram of a curve&#10;&#10;AI-generated content may be incorrect.">
            <a:extLst>
              <a:ext uri="{FF2B5EF4-FFF2-40B4-BE49-F238E27FC236}">
                <a16:creationId xmlns:a16="http://schemas.microsoft.com/office/drawing/2014/main" id="{C4CA955C-6EA8-9A6D-A020-39BC4A251D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3490" y="3919977"/>
            <a:ext cx="3099200" cy="2226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940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755A19-2AB2-E858-6FE5-FE1BE61EE7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70A60-63F8-DD20-A688-C78B85EC7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Hydroforming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882B9-98EF-70FC-2AE9-448DF17706C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 lang="en-US" dirty="0"/>
              <a:t>The inner surface roughness increased significantly in the cell</a:t>
            </a:r>
          </a:p>
          <a:p>
            <a:pPr lvl="2"/>
            <a:r>
              <a:rPr lang="en-US" dirty="0" err="1"/>
              <a:t>Ra</a:t>
            </a:r>
            <a:r>
              <a:rPr lang="en-US" baseline="-25000" dirty="0" err="1"/>
              <a:t>tube</a:t>
            </a:r>
            <a:r>
              <a:rPr lang="en-US" baseline="-25000" dirty="0"/>
              <a:t> </a:t>
            </a:r>
            <a:r>
              <a:rPr lang="en-US" dirty="0"/>
              <a:t>= 1.0 µm</a:t>
            </a:r>
          </a:p>
          <a:p>
            <a:pPr lvl="2"/>
            <a:r>
              <a:rPr lang="en-US" dirty="0" err="1"/>
              <a:t>Ra</a:t>
            </a:r>
            <a:r>
              <a:rPr lang="en-US" baseline="-25000" dirty="0" err="1"/>
              <a:t>cut</a:t>
            </a:r>
            <a:r>
              <a:rPr lang="en-US" baseline="-25000" dirty="0"/>
              <a:t>-off </a:t>
            </a:r>
            <a:r>
              <a:rPr lang="en-US" dirty="0"/>
              <a:t>= 1.0 µm</a:t>
            </a:r>
          </a:p>
          <a:p>
            <a:pPr lvl="2"/>
            <a:r>
              <a:rPr lang="en-US" dirty="0" err="1"/>
              <a:t>Ra</a:t>
            </a:r>
            <a:r>
              <a:rPr lang="en-US" baseline="-25000" dirty="0" err="1"/>
              <a:t>cell</a:t>
            </a:r>
            <a:r>
              <a:rPr lang="en-US" baseline="-25000" dirty="0"/>
              <a:t> </a:t>
            </a:r>
            <a:r>
              <a:rPr lang="en-US" dirty="0"/>
              <a:t>= 2.9 µm</a:t>
            </a:r>
          </a:p>
          <a:p>
            <a:pPr lvl="1"/>
            <a:r>
              <a:rPr lang="en-US" dirty="0"/>
              <a:t>Roughness is not removed by electropolishing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68E9C3-EA28-F96B-C22C-CBF053800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8B3756-37C2-282F-0994-CBDB60FD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Kristóf Brunner | LCWS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3E387-B4B7-B194-A3DC-C74C1AB6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DC2721-B49F-3409-9C2C-8C85FA8B9F16}"/>
              </a:ext>
            </a:extLst>
          </p:cNvPr>
          <p:cNvSpPr txBox="1"/>
          <p:nvPr/>
        </p:nvSpPr>
        <p:spPr>
          <a:xfrm>
            <a:off x="407988" y="914856"/>
            <a:ext cx="203100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>
                <a:hlinkClick r:id="rId2"/>
              </a:rPr>
              <a:t>Article on the process</a:t>
            </a:r>
            <a:r>
              <a:rPr lang="en-US" sz="1600" dirty="0"/>
              <a:t> </a:t>
            </a:r>
          </a:p>
        </p:txBody>
      </p:sp>
      <p:pic>
        <p:nvPicPr>
          <p:cNvPr id="9" name="Image 9" descr="Une image contenant orange&#10;&#10;Description générée automatiquement">
            <a:extLst>
              <a:ext uri="{FF2B5EF4-FFF2-40B4-BE49-F238E27FC236}">
                <a16:creationId xmlns:a16="http://schemas.microsoft.com/office/drawing/2014/main" id="{EC57F76A-C023-FF23-DDFB-F395975D7E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267" t="13251" r="7067" b="57350"/>
          <a:stretch/>
        </p:blipFill>
        <p:spPr>
          <a:xfrm>
            <a:off x="7496432" y="1592263"/>
            <a:ext cx="3539086" cy="39636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A7805B1-BE7F-6A29-F9BD-BBCEBA2B9A4F}"/>
              </a:ext>
            </a:extLst>
          </p:cNvPr>
          <p:cNvSpPr txBox="1"/>
          <p:nvPr/>
        </p:nvSpPr>
        <p:spPr>
          <a:xfrm>
            <a:off x="7156423" y="5621145"/>
            <a:ext cx="436016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2F2F2F"/>
                </a:solidFill>
              </a:rPr>
              <a:t>“Orange peel” surface after electrolytic polishing</a:t>
            </a:r>
          </a:p>
        </p:txBody>
      </p:sp>
    </p:spTree>
    <p:extLst>
      <p:ext uri="{BB962C8B-B14F-4D97-AF65-F5344CB8AC3E}">
        <p14:creationId xmlns:p14="http://schemas.microsoft.com/office/powerpoint/2010/main" val="2765934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14806</TotalTime>
  <Words>1352</Words>
  <Application>Microsoft Office PowerPoint</Application>
  <PresentationFormat>Widescreen</PresentationFormat>
  <Paragraphs>282</Paragraphs>
  <Slides>22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DengXian</vt:lpstr>
      <vt:lpstr>Arial</vt:lpstr>
      <vt:lpstr>Calibri</vt:lpstr>
      <vt:lpstr>Symbol</vt:lpstr>
      <vt:lpstr>Office Theme</vt:lpstr>
      <vt:lpstr>CERN-KEK collaboration on hydroformed Nb-on-Cu cavities</vt:lpstr>
      <vt:lpstr>Outline</vt:lpstr>
      <vt:lpstr>Nb-on-Cu cavities</vt:lpstr>
      <vt:lpstr>Motivation for developing better Nb-on-Cu cavities</vt:lpstr>
      <vt:lpstr>Seamless substrate development</vt:lpstr>
      <vt:lpstr>Seamless substrate development</vt:lpstr>
      <vt:lpstr>Hydroforming process</vt:lpstr>
      <vt:lpstr>Hydroforming results</vt:lpstr>
      <vt:lpstr>Hydroforming results</vt:lpstr>
      <vt:lpstr>Nb coating process</vt:lpstr>
      <vt:lpstr>RF measurements</vt:lpstr>
      <vt:lpstr>RF measurements 4.2 K</vt:lpstr>
      <vt:lpstr>RF measurements 1.85 K</vt:lpstr>
      <vt:lpstr>Comparison with bulk machined Nb-Cu results</vt:lpstr>
      <vt:lpstr>Comparison with bulk machined Nb-Cu results</vt:lpstr>
      <vt:lpstr>Thermal gradient during cooldown</vt:lpstr>
      <vt:lpstr>Thermal gradient during cooldown</vt:lpstr>
      <vt:lpstr>Surface quality improvement</vt:lpstr>
      <vt:lpstr>PRELIMINARY RESULTS</vt:lpstr>
      <vt:lpstr>PRELIMINARY RESULTS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Kristof Brunner</dc:creator>
  <cp:lastModifiedBy>Kristof Brunner</cp:lastModifiedBy>
  <cp:revision>30</cp:revision>
  <dcterms:created xsi:type="dcterms:W3CDTF">2024-09-11T11:57:51Z</dcterms:created>
  <dcterms:modified xsi:type="dcterms:W3CDTF">2025-10-21T06:49:11Z</dcterms:modified>
</cp:coreProperties>
</file>