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3"/>
    <p:sldMasterId id="2147483667" r:id="rId4"/>
    <p:sldMasterId id="2147483691" r:id="rId5"/>
  </p:sldMasterIdLst>
  <p:notesMasterIdLst>
    <p:notesMasterId r:id="rId25"/>
  </p:notesMasterIdLst>
  <p:sldIdLst>
    <p:sldId id="256" r:id="rId6"/>
    <p:sldId id="21383" r:id="rId7"/>
    <p:sldId id="21387" r:id="rId8"/>
    <p:sldId id="21370" r:id="rId9"/>
    <p:sldId id="21391" r:id="rId10"/>
    <p:sldId id="21390" r:id="rId11"/>
    <p:sldId id="280" r:id="rId12"/>
    <p:sldId id="21373" r:id="rId13"/>
    <p:sldId id="21372" r:id="rId14"/>
    <p:sldId id="21389" r:id="rId15"/>
    <p:sldId id="21394" r:id="rId16"/>
    <p:sldId id="21381" r:id="rId17"/>
    <p:sldId id="21382" r:id="rId18"/>
    <p:sldId id="5402" r:id="rId19"/>
    <p:sldId id="21362" r:id="rId20"/>
    <p:sldId id="21371" r:id="rId21"/>
    <p:sldId id="298" r:id="rId22"/>
    <p:sldId id="21377" r:id="rId23"/>
    <p:sldId id="273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92"/>
    <a:srgbClr val="FF40FF"/>
    <a:srgbClr val="B31B1B"/>
    <a:srgbClr val="004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257"/>
    <p:restoredTop sz="75283"/>
  </p:normalViewPr>
  <p:slideViewPr>
    <p:cSldViewPr>
      <p:cViewPr>
        <p:scale>
          <a:sx n="116" d="100"/>
          <a:sy n="116" d="100"/>
        </p:scale>
        <p:origin x="320" y="144"/>
      </p:cViewPr>
      <p:guideLst>
        <p:guide orient="horz" pos="1620"/>
        <p:guide pos="2880"/>
      </p:guideLst>
    </p:cSldViewPr>
  </p:slid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0C50C-F46C-8A4B-8A41-6A6FBB958D92}" type="datetimeFigureOut">
              <a:rPr lang="en-US" smtClean="0"/>
              <a:t>10/19/25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3D443-CBAC-934A-8506-FB4DF260D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9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82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92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BEB09-3920-EBEF-EAD3-2387EE2C8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631501-8914-B8F9-DE47-799FC23367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E2F22D-163A-80BA-8468-A5BB26E38E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3C736A-2FB3-3CD1-16CF-3C74216BFC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11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662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18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22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9C699-64B0-389D-DCC9-ADBE0F6AF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EEE8EF-F649-24C1-9DB2-9D4D6508D6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EED759-C773-7359-87C4-A65F9FCC22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71FC7-E2A6-ACBA-F51C-A6FBE2866E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DFB522-99ED-40E0-A1F6-F68D0A4EBE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54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5" name="Google Shape;885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86" name="Google Shape;886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7" name="Google Shape;1137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38" name="Google Shape;1138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13249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5b3a93db5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35b3a93db5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90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5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48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A2BD3-43AB-5396-DF00-BEF02BEF5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096D87-F156-B6A3-8A92-F306A77E27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8ACF2A-4E15-5929-C7DA-C41B2179CA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A1DE4-E585-6EFD-B42F-3175248FE8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86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573D5-DBEF-1070-8CBC-38F524582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664C-CA0B-2431-37D2-67359D180F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20B6A9-BC64-5D33-687C-AD36358409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1F1E1-27E4-28A6-3DCF-88474D1466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56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86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83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3D443-CBAC-934A-8506-FB4DF260D8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3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AC39D2F-2485-394F-9C34-7C64A7F5BF9B}"/>
              </a:ext>
            </a:extLst>
          </p:cNvPr>
          <p:cNvSpPr/>
          <p:nvPr userDrawn="1"/>
        </p:nvSpPr>
        <p:spPr>
          <a:xfrm>
            <a:off x="0" y="-163996"/>
            <a:ext cx="9147572" cy="5143500"/>
          </a:xfrm>
          <a:prstGeom prst="rect">
            <a:avLst/>
          </a:prstGeom>
          <a:solidFill>
            <a:schemeClr val="accent3">
              <a:lumMod val="40000"/>
              <a:lumOff val="60000"/>
              <a:alpha val="7098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woPt" dir="tl"/>
          </a:scene3d>
          <a:sp3d prstMaterial="flat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137160" rIns="13716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sz="1350" b="0" i="0" dirty="0">
              <a:solidFill>
                <a:schemeClr val="bg1">
                  <a:lumMod val="75000"/>
                </a:schemeClr>
              </a:solidFill>
              <a:latin typeface="Lucida Grande" panose="020B06000405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01BFA7-0C0C-42A3-A151-3853FF801773}"/>
              </a:ext>
            </a:extLst>
          </p:cNvPr>
          <p:cNvSpPr/>
          <p:nvPr userDrawn="1"/>
        </p:nvSpPr>
        <p:spPr>
          <a:xfrm>
            <a:off x="228600" y="782258"/>
            <a:ext cx="8482026" cy="3198491"/>
          </a:xfrm>
          <a:prstGeom prst="rect">
            <a:avLst/>
          </a:prstGeom>
          <a:solidFill>
            <a:srgbClr val="F2F2F2">
              <a:alpha val="94118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woPt" dir="tl"/>
          </a:scene3d>
          <a:sp3d prstMaterial="flat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137160" rIns="13716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sz="1350" b="0" i="0" dirty="0">
              <a:solidFill>
                <a:schemeClr val="bg1">
                  <a:lumMod val="75000"/>
                </a:schemeClr>
              </a:solidFill>
              <a:latin typeface="Lucida Grande" panose="020B06000405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DBCC9F-9BA5-495B-A6DB-0540F1CF7359}"/>
              </a:ext>
            </a:extLst>
          </p:cNvPr>
          <p:cNvSpPr/>
          <p:nvPr userDrawn="1"/>
        </p:nvSpPr>
        <p:spPr>
          <a:xfrm>
            <a:off x="0" y="240030"/>
            <a:ext cx="228600" cy="38318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350" dirty="0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D8ED2E-76C7-4D20-8497-96A70CDB3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735" y="1013792"/>
            <a:ext cx="3295802" cy="1393963"/>
          </a:xfrm>
        </p:spPr>
        <p:txBody>
          <a:bodyPr anchor="b"/>
          <a:lstStyle>
            <a:lvl1pPr algn="l">
              <a:defRPr sz="3000">
                <a:solidFill>
                  <a:schemeClr val="tx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E012D2-9F6E-4AA5-A6AE-1A20F1A12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463" y="2735746"/>
            <a:ext cx="3333074" cy="1207604"/>
          </a:xfrm>
        </p:spPr>
        <p:txBody>
          <a:bodyPr/>
          <a:lstStyle>
            <a:lvl1pPr marL="0" indent="0" algn="l">
              <a:buNone/>
              <a:defRPr sz="1800">
                <a:latin typeface="+mj-lt"/>
                <a:cs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 descr="A bright light shining through a hole in the middle of a space&#10;&#10;Description automatically generated">
            <a:extLst>
              <a:ext uri="{FF2B5EF4-FFF2-40B4-BE49-F238E27FC236}">
                <a16:creationId xmlns:a16="http://schemas.microsoft.com/office/drawing/2014/main" id="{03D33451-05D8-3467-3EAA-0C2757CDB6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483" y="1392859"/>
            <a:ext cx="3881781" cy="19408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B73F3E-1A59-17BC-F906-CB17B5B0BD0B}"/>
              </a:ext>
            </a:extLst>
          </p:cNvPr>
          <p:cNvSpPr/>
          <p:nvPr userDrawn="1"/>
        </p:nvSpPr>
        <p:spPr>
          <a:xfrm>
            <a:off x="8991600" y="-158374"/>
            <a:ext cx="152400" cy="53018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6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C1327-A433-5CDC-9E9C-EEE71874D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212E2E-E7B8-8807-3489-A1BF77600B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A2B363-E788-09EA-99AD-F0B366E73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F5569-171E-09C4-8EDA-9CFFE5111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D09F7-6E78-8C33-65B7-05ECBC238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49878-DA55-E14C-B842-2E41E7324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2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901B-BE20-7903-C242-BC6697BE2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2A4C1F-0BDC-456F-6F85-3D07C4E8BA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78740-8912-35C6-5662-9A5C787B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8136B-C069-B63C-0BC6-0F009820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F5263-B231-935C-76E4-E8C03060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13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85D9BF-F90B-1517-5723-F784DFF757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17E160-E019-11DC-C35C-1273D0C4D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19315-9CA9-24A8-4EB1-36D72A02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4FDC9-881B-0F59-2D8D-887114632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1FC86-AA37-C15F-95EF-FDF9D2AE9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44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8"/>
          <p:cNvSpPr txBox="1">
            <a:spLocks noGrp="1"/>
          </p:cNvSpPr>
          <p:nvPr>
            <p:ph type="body" idx="1"/>
          </p:nvPr>
        </p:nvSpPr>
        <p:spPr>
          <a:xfrm>
            <a:off x="600075" y="832669"/>
            <a:ext cx="7915275" cy="2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000"/>
              <a:buFont typeface="Lato"/>
              <a:buNone/>
              <a:defRPr sz="1500" b="0" i="0">
                <a:solidFill>
                  <a:srgbClr val="B83A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defRPr>
            </a:lvl1pPr>
            <a:lvl2pPr marL="685800" lvl="1" indent="-27813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028700" lvl="2" indent="-265748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371600" lvl="3" indent="-267462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1714500" lvl="4" indent="-267462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133" name="Google Shape;133;p68"/>
          <p:cNvSpPr txBox="1">
            <a:spLocks noGrp="1"/>
          </p:cNvSpPr>
          <p:nvPr>
            <p:ph type="title"/>
          </p:nvPr>
        </p:nvSpPr>
        <p:spPr>
          <a:xfrm>
            <a:off x="600075" y="200026"/>
            <a:ext cx="7915275" cy="474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2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cxnSp>
        <p:nvCxnSpPr>
          <p:cNvPr id="134" name="Google Shape;134;p68"/>
          <p:cNvCxnSpPr/>
          <p:nvPr/>
        </p:nvCxnSpPr>
        <p:spPr>
          <a:xfrm>
            <a:off x="600075" y="695351"/>
            <a:ext cx="7915275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5" name="Google Shape;135;p68"/>
          <p:cNvSpPr txBox="1">
            <a:spLocks noGrp="1"/>
          </p:cNvSpPr>
          <p:nvPr>
            <p:ph type="body" idx="2"/>
          </p:nvPr>
        </p:nvSpPr>
        <p:spPr>
          <a:xfrm>
            <a:off x="600075" y="1150968"/>
            <a:ext cx="7915275" cy="3339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342900" lvl="0" indent="-171450" algn="l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Font typeface="Lato"/>
              <a:buNone/>
              <a:defRPr b="0" i="0">
                <a:solidFill>
                  <a:srgbClr val="3F3F3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lvl="1" indent="-256794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028700" lvl="2" indent="-245745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SzPts val="1560"/>
              <a:buChar char="●"/>
              <a:defRPr sz="1050">
                <a:solidFill>
                  <a:srgbClr val="3F3F3F"/>
                </a:solidFill>
              </a:defRPr>
            </a:lvl3pPr>
            <a:lvl4pPr marL="1371600" lvl="3" indent="-246125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1714500" lvl="4" indent="-246125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057400" lvl="5" indent="-2286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900">
                <a:latin typeface="Lato"/>
                <a:ea typeface="Lato"/>
                <a:cs typeface="Lato"/>
                <a:sym typeface="Lato"/>
              </a:defRPr>
            </a:lvl6pPr>
            <a:lvl7pPr marL="2400300" lvl="6" indent="-2286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900">
                <a:latin typeface="Lato"/>
                <a:ea typeface="Lato"/>
                <a:cs typeface="Lato"/>
                <a:sym typeface="Lato"/>
              </a:defRPr>
            </a:lvl7pPr>
            <a:lvl8pPr marL="2743200" lvl="7" indent="-2286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900">
                <a:latin typeface="Lato"/>
                <a:ea typeface="Lato"/>
                <a:cs typeface="Lato"/>
                <a:sym typeface="Lato"/>
              </a:defRPr>
            </a:lvl8pPr>
            <a:lvl9pPr marL="3086100" lvl="8" indent="-2286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9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 dirty="0"/>
          </a:p>
        </p:txBody>
      </p:sp>
      <p:sp>
        <p:nvSpPr>
          <p:cNvPr id="136" name="Google Shape;136;p68"/>
          <p:cNvSpPr txBox="1">
            <a:spLocks noGrp="1"/>
          </p:cNvSpPr>
          <p:nvPr>
            <p:ph type="sldNum" idx="12"/>
          </p:nvPr>
        </p:nvSpPr>
        <p:spPr>
          <a:xfrm>
            <a:off x="6457950" y="471211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25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7" name="Google Shape;137;p68"/>
          <p:cNvSpPr txBox="1">
            <a:spLocks noGrp="1"/>
          </p:cNvSpPr>
          <p:nvPr>
            <p:ph type="subTitle" idx="3"/>
          </p:nvPr>
        </p:nvSpPr>
        <p:spPr>
          <a:xfrm>
            <a:off x="1225753" y="4767591"/>
            <a:ext cx="3157425" cy="1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 b="0" i="0">
                <a:solidFill>
                  <a:srgbClr val="3F3F3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lvl="1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825">
                <a:solidFill>
                  <a:srgbClr val="3F3F3F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8376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1898166"/>
            <a:ext cx="7502652" cy="179141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4725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1" y="3836817"/>
            <a:ext cx="7502652" cy="20885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8335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5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4045675"/>
            <a:ext cx="7502653" cy="20885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5954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200" b="0" i="0" kern="1200" spc="-15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1631292"/>
            <a:ext cx="7502652" cy="17724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5954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200" b="0" i="0" kern="1200" spc="-15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685799" y="1863638"/>
            <a:ext cx="104927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64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799" y="1275588"/>
            <a:ext cx="7495794" cy="3491675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64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5799" y="1275588"/>
            <a:ext cx="3593592" cy="3491675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588001" y="1275588"/>
            <a:ext cx="3593592" cy="3491675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42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220" y="1774300"/>
            <a:ext cx="3372317" cy="3369201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057401" y="2304288"/>
            <a:ext cx="4759451" cy="1431906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200" kern="1200" spc="-15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sed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Nam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porta pulvinar. </a:t>
            </a:r>
            <a:r>
              <a:rPr lang="en-US" err="1"/>
              <a:t>Phasellus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057399" y="1776222"/>
            <a:ext cx="4759452" cy="468775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27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1517627" y="2100055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220" y="1774300"/>
            <a:ext cx="3372317" cy="3369201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828801" y="2010722"/>
            <a:ext cx="2228850" cy="1122056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This is a placeholder headline. Lorem ipsum dolor sit </a:t>
            </a:r>
            <a:r>
              <a:rPr lang="en-US" err="1"/>
              <a:t>amet</a:t>
            </a:r>
            <a:r>
              <a:rPr lang="en-US"/>
              <a:t>, nec cu </a:t>
            </a:r>
            <a:r>
              <a:rPr lang="en-US" err="1"/>
              <a:t>legimus</a:t>
            </a:r>
            <a:r>
              <a:rPr lang="en-US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99908" y="2010722"/>
            <a:ext cx="2915292" cy="1122056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200" kern="1200" spc="-15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3371529" y="2561460"/>
            <a:ext cx="1714500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09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24828" y="615263"/>
            <a:ext cx="1972734" cy="1221611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24828" y="1836874"/>
            <a:ext cx="1972734" cy="217722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9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624828" y="3343406"/>
            <a:ext cx="1972734" cy="217722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9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624828" y="4847495"/>
            <a:ext cx="1972734" cy="217722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9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624828" y="2121795"/>
            <a:ext cx="1972734" cy="1221611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624828" y="3625885"/>
            <a:ext cx="1972734" cy="1221611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5799" y="1275588"/>
            <a:ext cx="5664708" cy="3491675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5664053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5664053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3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38B00-BC86-6B03-C07D-C63B0DF44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1E613-544A-3A47-27C2-9EF9F5789A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AC56A-E5E9-414D-DC0E-4A4B71A1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68425-FE69-5077-767A-97D99DACF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47D6C-E922-7CD3-A13A-F7E09D0B8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321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3077254" y="1819081"/>
            <a:ext cx="3317903" cy="332441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87568" y="0"/>
            <a:ext cx="3182112" cy="51435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96595" y="1275588"/>
            <a:ext cx="4102885" cy="447675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6597" y="1744363"/>
            <a:ext cx="4102883" cy="522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66460" y="4690872"/>
            <a:ext cx="2626614" cy="452628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4313681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4313681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346900" y="1576581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96595" y="3501438"/>
            <a:ext cx="4102885" cy="447675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96597" y="3970213"/>
            <a:ext cx="4102883" cy="522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346900" y="3802431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96595" y="2391306"/>
            <a:ext cx="4102885" cy="447675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96597" y="2860081"/>
            <a:ext cx="4102883" cy="522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346900" y="2692299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56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6271638" y="1819081"/>
            <a:ext cx="2872362" cy="3324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3182112" cy="51435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8892" y="4690872"/>
            <a:ext cx="2626614" cy="452628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7913" y="274320"/>
            <a:ext cx="4320540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867913" y="617220"/>
            <a:ext cx="4320540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432" y="260604"/>
            <a:ext cx="311986" cy="311986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085568" y="1275588"/>
            <a:ext cx="4102885" cy="447675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085570" y="1744363"/>
            <a:ext cx="4102883" cy="522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3535873" y="1576581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085568" y="3501438"/>
            <a:ext cx="4102885" cy="447675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085570" y="3970213"/>
            <a:ext cx="4102883" cy="522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3535873" y="3802431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085568" y="2391306"/>
            <a:ext cx="4102885" cy="447675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1800" b="1" i="0" spc="-38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085570" y="2860081"/>
            <a:ext cx="4102883" cy="522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3535873" y="2692299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05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3077254" y="1819081"/>
            <a:ext cx="2607457" cy="3340217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5277" y="1275588"/>
            <a:ext cx="4313681" cy="3182112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4313681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4313681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87568" y="0"/>
            <a:ext cx="3182112" cy="51435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66460" y="4690872"/>
            <a:ext cx="2626614" cy="452628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35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6271639" y="1819081"/>
            <a:ext cx="2598626" cy="332441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3177016" cy="51435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81178" y="4690872"/>
            <a:ext cx="2626614" cy="452628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867912" y="1275588"/>
            <a:ext cx="4320540" cy="3182112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7913" y="274320"/>
            <a:ext cx="4320540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867913" y="617220"/>
            <a:ext cx="4320540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432" y="260604"/>
            <a:ext cx="311986" cy="31198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15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9078" y="1774299"/>
            <a:ext cx="3372317" cy="3369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942" y="581628"/>
            <a:ext cx="7502652" cy="1667344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799" y="2998514"/>
            <a:ext cx="7502652" cy="1452449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425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Ineter</a:t>
            </a:r>
            <a:r>
              <a:rPr lang="en-US"/>
              <a:t> nec </a:t>
            </a:r>
            <a:r>
              <a:rPr lang="en-US" err="1"/>
              <a:t>odio</a:t>
            </a:r>
            <a:r>
              <a:rPr lang="en-US"/>
              <a:t>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et </a:t>
            </a:r>
            <a:r>
              <a:rPr lang="en-US" err="1"/>
              <a:t>enim</a:t>
            </a:r>
            <a:r>
              <a:rPr lang="en-US"/>
              <a:t> auctor, vel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justo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. Donec </a:t>
            </a:r>
            <a:r>
              <a:rPr lang="en-US" err="1"/>
              <a:t>eleifend</a:t>
            </a:r>
            <a:r>
              <a:rPr lang="en-US"/>
              <a:t> </a:t>
            </a:r>
            <a:r>
              <a:rPr lang="en-US" err="1"/>
              <a:t>orci</a:t>
            </a:r>
            <a:r>
              <a:rPr lang="en-US"/>
              <a:t> non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scelerisque</a:t>
            </a:r>
            <a:r>
              <a:rPr lang="en-US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799" y="2248972"/>
            <a:ext cx="7502652" cy="841891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684656" y="2342697"/>
            <a:ext cx="104927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213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800" y="1405488"/>
            <a:ext cx="3593592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907314"/>
            <a:ext cx="3593592" cy="89839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25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079242"/>
            <a:ext cx="8872538" cy="2064258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4800600"/>
            <a:ext cx="8647043" cy="3429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349756" y="1721154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588001" y="1405488"/>
            <a:ext cx="3593592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588001" y="1907314"/>
            <a:ext cx="3593592" cy="89839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25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4251958" y="1721154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8872538" y="4767263"/>
            <a:ext cx="269189" cy="273844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324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284214" y="0"/>
            <a:ext cx="2585466" cy="51435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55105" y="4688785"/>
            <a:ext cx="2043684" cy="454716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4899421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4899420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85798" y="1406003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685798" y="1907829"/>
            <a:ext cx="2303048" cy="103555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346900" y="1731758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282172" y="1410588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3282172" y="1912414"/>
            <a:ext cx="2303048" cy="103555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2943273" y="1736342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85798" y="3238739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85798" y="3740565"/>
            <a:ext cx="2303048" cy="1022113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346900" y="3564494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3282172" y="3243324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282172" y="3745150"/>
            <a:ext cx="2303048" cy="1022113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2943273" y="3569078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91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85798" y="1406003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685798" y="1907829"/>
            <a:ext cx="2303048" cy="103555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346900" y="1731758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5878546" y="1406003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878546" y="1907829"/>
            <a:ext cx="2303048" cy="103555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5539647" y="1731758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282172" y="1410588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3282172" y="1912414"/>
            <a:ext cx="2303048" cy="1035558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2943273" y="1736342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85798" y="3238739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85798" y="3740565"/>
            <a:ext cx="2303048" cy="1022113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346900" y="3564494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5878546" y="3238739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878546" y="3740565"/>
            <a:ext cx="2303048" cy="1022113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5539647" y="3564494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3282172" y="3243324"/>
            <a:ext cx="2303048" cy="468775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282172" y="3745150"/>
            <a:ext cx="2303048" cy="1022113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2943273" y="3569078"/>
            <a:ext cx="67208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764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173" y="2955016"/>
            <a:ext cx="2190508" cy="2188484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4320" y="4453933"/>
            <a:ext cx="8318754" cy="287993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1800" b="1" i="0" spc="-75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8869680" cy="413216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4320" y="4717167"/>
            <a:ext cx="8318754" cy="178683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273796" y="4336652"/>
            <a:ext cx="104927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872538" y="4767263"/>
            <a:ext cx="269189" cy="273844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0684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6943" y="480060"/>
            <a:ext cx="7495794" cy="418338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944" y="4684015"/>
            <a:ext cx="7495794" cy="233087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9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872538" y="4767263"/>
            <a:ext cx="269189" cy="273844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3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015D5-4DEA-D712-0E48-8743F977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E20F9-7A61-57E9-E0AB-4DAF602D6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333D4-A751-DC39-69ED-3E860EC90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87B86-7698-FD79-657E-D32B699AE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LCWS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2025</a:t>
            </a:r>
            <a:r>
              <a:rPr lang="en-US" dirty="0"/>
              <a:t> Valencia | Patterson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41644-3E98-EDF0-4305-C6FF000C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4926009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venir Book" panose="02000503020000020003" pitchFamily="2" charset="0"/>
                <a:cs typeface="Times New Roman" panose="02020603050405020304" pitchFamily="18" charset="0"/>
              </a:defRPr>
            </a:lvl1pPr>
          </a:lstStyle>
          <a:p>
            <a:fld id="{692B079C-D760-0845-8A80-48C5C0A272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421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259242"/>
            <a:ext cx="8872538" cy="2625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943" y="1784304"/>
            <a:ext cx="7502652" cy="1251748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7200" spc="-75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4943" y="3036052"/>
            <a:ext cx="7502652" cy="53186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100" spc="-38" baseline="0">
                <a:solidFill>
                  <a:schemeClr val="tx1"/>
                </a:solidFill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3911632" y="1749776"/>
            <a:ext cx="1049274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51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5799" y="615568"/>
            <a:ext cx="3750470" cy="3912365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22866" y="1140246"/>
            <a:ext cx="3463290" cy="520547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425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35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799" y="4608242"/>
            <a:ext cx="3750469" cy="1590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18033" y="384674"/>
            <a:ext cx="3463290" cy="6858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2700"/>
              </a:lnSpc>
              <a:spcAft>
                <a:spcPts val="0"/>
              </a:spcAft>
              <a:buNone/>
              <a:defRPr lang="en-US" sz="2700" b="1" i="0" kern="1200" spc="-75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4196825" y="1128349"/>
            <a:ext cx="1042416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22866" y="4003254"/>
            <a:ext cx="3463290" cy="520547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425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35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18033" y="3247682"/>
            <a:ext cx="3463290" cy="6858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2700"/>
              </a:lnSpc>
              <a:spcAft>
                <a:spcPts val="0"/>
              </a:spcAft>
              <a:buNone/>
              <a:defRPr lang="en-US" sz="2700" b="1" i="0" kern="1200" spc="-75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4196825" y="3991357"/>
            <a:ext cx="1042416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722866" y="2570801"/>
            <a:ext cx="3463290" cy="520547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425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35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18033" y="1815230"/>
            <a:ext cx="3463290" cy="6858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2700"/>
              </a:lnSpc>
              <a:spcAft>
                <a:spcPts val="0"/>
              </a:spcAft>
              <a:buNone/>
              <a:defRPr lang="en-US" sz="2700" b="1" i="0" kern="1200" spc="-75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4196825" y="2558904"/>
            <a:ext cx="1042416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084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57850" y="2139014"/>
            <a:ext cx="1723744" cy="55818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3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2139014"/>
            <a:ext cx="1723744" cy="55818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3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2831687"/>
            <a:ext cx="1723744" cy="269016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Subhead</a:t>
            </a:r>
          </a:p>
          <a:p>
            <a:pPr lvl="0"/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5800" y="3170211"/>
            <a:ext cx="1723744" cy="763929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7850" y="2831687"/>
            <a:ext cx="1723744" cy="269016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57850" y="3170211"/>
            <a:ext cx="1723744" cy="763929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33833" y="2831687"/>
            <a:ext cx="1723744" cy="269016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33833" y="3180543"/>
            <a:ext cx="1723744" cy="763929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609817" y="2831687"/>
            <a:ext cx="1723744" cy="269016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609817" y="3180543"/>
            <a:ext cx="1723744" cy="763929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09817" y="2139014"/>
            <a:ext cx="1723743" cy="55818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3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533833" y="2139014"/>
            <a:ext cx="1723743" cy="55818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3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169099" y="2395727"/>
            <a:ext cx="678942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4091451" y="2395727"/>
            <a:ext cx="678942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6018242" y="2395727"/>
            <a:ext cx="678942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86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4572000" y="3271396"/>
            <a:ext cx="3771900" cy="661626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sz="360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276" y="1275588"/>
            <a:ext cx="3750470" cy="468775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 b="0" i="0" spc="-75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342900" marR="0" lvl="0" indent="-3429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276" y="1812500"/>
            <a:ext cx="3750470" cy="52554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5277" y="2345184"/>
            <a:ext cx="3750470" cy="468775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1800" b="0" i="0" spc="-75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85278" y="2881310"/>
            <a:ext cx="3750469" cy="528066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276" y="3425426"/>
            <a:ext cx="3750470" cy="473274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1800" b="0" i="0" spc="-75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5276" y="3962372"/>
            <a:ext cx="3750470" cy="528066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12007" y="4295861"/>
            <a:ext cx="2988703" cy="610519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4923227" y="1268448"/>
            <a:ext cx="2788689" cy="2865315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332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4571998" y="3211150"/>
            <a:ext cx="3805850" cy="667581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sz="360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5799" y="4432650"/>
            <a:ext cx="7495794" cy="278389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7495795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7495795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686944" y="1275588"/>
            <a:ext cx="7494650" cy="3079242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7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4572000" y="3271396"/>
            <a:ext cx="3771900" cy="661626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sz="36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296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3581659"/>
            <a:ext cx="7502652" cy="677430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2571751"/>
            <a:ext cx="1329341" cy="835566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9525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5400" b="0" i="0" kern="1200" spc="-75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685800" y="3407317"/>
            <a:ext cx="1330452" cy="20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72538" y="4767263"/>
            <a:ext cx="269189" cy="27384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675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01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" y="2150247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35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504" y="1738619"/>
            <a:ext cx="7712736" cy="1701034"/>
          </a:xfrm>
          <a:noFill/>
          <a:ln>
            <a:noFill/>
          </a:ln>
        </p:spPr>
        <p:txBody>
          <a:bodyPr/>
          <a:lstStyle>
            <a:lvl1pPr algn="ctr">
              <a:defRPr sz="4500">
                <a:solidFill>
                  <a:schemeClr val="tx2">
                    <a:lumMod val="50000"/>
                  </a:schemeClr>
                </a:solidFill>
                <a:latin typeface="+mj-lt"/>
                <a:cs typeface="Palatin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 flipV="1">
            <a:off x="363894" y="1163088"/>
            <a:ext cx="8416212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/>
          </a:p>
        </p:txBody>
      </p:sp>
      <p:pic>
        <p:nvPicPr>
          <p:cNvPr id="11" name="Picture 10" descr="nsf1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62" y="104017"/>
            <a:ext cx="918343" cy="9104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448DBB-9AD8-9740-862B-2CC8606F8F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976" y="120013"/>
            <a:ext cx="6135664" cy="87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06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935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objective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2" indent="0">
              <a:buNone/>
              <a:defRPr sz="1350"/>
            </a:lvl2pPr>
            <a:lvl3pPr marL="685783" indent="0">
              <a:buNone/>
              <a:defRPr sz="1200"/>
            </a:lvl3pPr>
            <a:lvl4pPr marL="1028675" indent="0">
              <a:buNone/>
              <a:defRPr sz="1050"/>
            </a:lvl4pPr>
            <a:lvl5pPr marL="1371566" indent="0">
              <a:buNone/>
              <a:defRPr sz="1050"/>
            </a:lvl5pPr>
            <a:lvl6pPr marL="1714457" indent="0">
              <a:buNone/>
              <a:defRPr sz="1050"/>
            </a:lvl6pPr>
            <a:lvl7pPr marL="2057348" indent="0">
              <a:buNone/>
              <a:defRPr sz="1050"/>
            </a:lvl7pPr>
            <a:lvl8pPr marL="2400240" indent="0">
              <a:buNone/>
              <a:defRPr sz="1050"/>
            </a:lvl8pPr>
            <a:lvl9pPr marL="2743132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09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B867-D9F4-E12F-0840-8B1FD65EB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E05FC-E659-9586-2844-E9C365412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35CE8-0D6F-548B-217A-43CC4E71E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BDABC-04F9-ED36-8FDB-6E82941A0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C40B3-1233-E02D-94A7-5CE76CF8A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553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11200"/>
            <a:ext cx="4495800" cy="4203700"/>
          </a:xfrm>
        </p:spPr>
        <p:txBody>
          <a:bodyPr/>
          <a:lstStyle>
            <a:lvl1pPr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11200"/>
            <a:ext cx="4495800" cy="4203700"/>
          </a:xfrm>
        </p:spPr>
        <p:txBody>
          <a:bodyPr/>
          <a:lstStyle>
            <a:lvl1pPr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619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83546"/>
            <a:ext cx="4040188" cy="651801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096306"/>
            <a:ext cx="4040188" cy="3704294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383546"/>
            <a:ext cx="4041775" cy="651801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096306"/>
            <a:ext cx="4041775" cy="3704294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198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075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003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60401"/>
            <a:ext cx="3008313" cy="668338"/>
          </a:xfrm>
        </p:spPr>
        <p:txBody>
          <a:bodyPr anchor="b"/>
          <a:lstStyle>
            <a:lvl1pPr algn="l">
              <a:defRPr sz="1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60401"/>
            <a:ext cx="5111750" cy="4186635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328739"/>
            <a:ext cx="3008313" cy="3518297"/>
          </a:xfrm>
        </p:spPr>
        <p:txBody>
          <a:bodyPr/>
          <a:lstStyle>
            <a:lvl1pPr marL="0" indent="0"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138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0560"/>
            <a:ext cx="5486400" cy="28751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242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067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680720"/>
            <a:ext cx="2286000" cy="4291330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680720"/>
            <a:ext cx="6705600" cy="4291330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141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680" y="142240"/>
            <a:ext cx="7762240" cy="40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27710"/>
            <a:ext cx="9144000" cy="211455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2936241"/>
            <a:ext cx="9144000" cy="192151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2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19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90880"/>
            <a:ext cx="4495800" cy="422402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0880"/>
            <a:ext cx="4495800" cy="422402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10/20/25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46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7614D-7342-99D2-92BA-D01B6C3CC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50C3F-39E2-A1E6-8508-31686E9984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4DF317-0364-1EE1-4C88-E8B500AD6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1C563-94BA-FE52-5A4D-F3F2CDD0B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51DF5-CBCE-CF6A-537A-2E16E424E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534337-599B-5F06-308C-29A7EB53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272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1_Title Slid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3625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ubTitle" idx="1"/>
          </p:nvPr>
        </p:nvSpPr>
        <p:spPr>
          <a:xfrm>
            <a:off x="0" y="663120"/>
            <a:ext cx="9143625" cy="4312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1828725" y="4972050"/>
            <a:ext cx="5486175" cy="171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25" tIns="34300" rIns="68625" bIns="343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LCWS 2025 Valencia | Patterson</a:t>
            </a:r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381971" y="4972050"/>
            <a:ext cx="685434" cy="171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25" tIns="34300" rIns="68625" bIns="343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Arial"/>
              <a:buNone/>
              <a:defRPr sz="900" b="0" i="1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F0C10-5E44-5240-93C9-D8E6705B8962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Google Shape;68;p15"/>
          <p:cNvSpPr txBox="1">
            <a:spLocks noGrp="1"/>
          </p:cNvSpPr>
          <p:nvPr>
            <p:ph type="dt" idx="10"/>
          </p:nvPr>
        </p:nvSpPr>
        <p:spPr>
          <a:xfrm>
            <a:off x="76219" y="4972050"/>
            <a:ext cx="1980893" cy="171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25" tIns="34300" rIns="68625" bIns="343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10/20/25</a:t>
            </a:r>
          </a:p>
        </p:txBody>
      </p:sp>
    </p:spTree>
    <p:extLst>
      <p:ext uri="{BB962C8B-B14F-4D97-AF65-F5344CB8AC3E}">
        <p14:creationId xmlns:p14="http://schemas.microsoft.com/office/powerpoint/2010/main" val="3288981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3077254" y="1819081"/>
            <a:ext cx="2607457" cy="3340217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5277" y="1275588"/>
            <a:ext cx="4313681" cy="3182112"/>
          </a:xfrm>
        </p:spPr>
        <p:txBody>
          <a:bodyPr>
            <a:noAutofit/>
          </a:bodyPr>
          <a:lstStyle>
            <a:lvl1pPr>
              <a:defRPr spc="-15" baseline="0">
                <a:solidFill>
                  <a:schemeClr val="tx1"/>
                </a:solidFill>
              </a:defRPr>
            </a:lvl1pPr>
            <a:lvl2pPr>
              <a:defRPr sz="1200" spc="-15" baseline="0">
                <a:solidFill>
                  <a:schemeClr val="tx1"/>
                </a:solidFill>
              </a:defRPr>
            </a:lvl2pPr>
            <a:lvl3pPr>
              <a:defRPr spc="-15" baseline="0">
                <a:solidFill>
                  <a:schemeClr val="tx1"/>
                </a:solidFill>
              </a:defRPr>
            </a:lvl3pPr>
            <a:lvl4pPr>
              <a:defRPr spc="-15" baseline="0">
                <a:solidFill>
                  <a:schemeClr val="tx1"/>
                </a:solidFill>
              </a:defRPr>
            </a:lvl4pPr>
            <a:lvl5pPr>
              <a:defRPr spc="-15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274320"/>
            <a:ext cx="4313681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5800" y="615263"/>
            <a:ext cx="4313681" cy="447675"/>
          </a:xfrm>
        </p:spPr>
        <p:txBody>
          <a:bodyPr/>
          <a:lstStyle>
            <a:lvl1pPr marL="0" indent="0">
              <a:buNone/>
              <a:defRPr spc="-15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258889"/>
            <a:ext cx="311986" cy="311986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87568" y="0"/>
            <a:ext cx="3182112" cy="51435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66460" y="4690872"/>
            <a:ext cx="2626614" cy="452628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10/20/25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LCWS 2025 Valencia | Patterson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2353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66BBD-E3CB-41CC-9877-0D4CDB8EA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38280E-6418-DFF8-B360-EBB564C96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8BA51-B4E8-CB0D-9990-8889720A9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E6B4C-D7EB-ACAF-4C73-DD97B679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220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358A4-0FA9-E827-5AD2-9A7FC1295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7886700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0AAEF-5FB8-CF1E-ADA7-A1F5BCDD0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062" y="1072196"/>
            <a:ext cx="3868737" cy="80740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3B614-F931-6D52-DE1F-FAD2CA863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BDEC55-211A-A99E-6BD9-6DBD2535E3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072197"/>
            <a:ext cx="3887788" cy="80740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B92BB5-056A-A868-3A2F-5C0223D23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EDD04-0919-5C81-95D1-0827AC82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722E05-953A-8AC0-7623-A19E2FE0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547616-29D8-551F-B1F3-89954246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4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070F3-27EF-7EEC-59EC-87F9DA556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3350"/>
            <a:ext cx="8839200" cy="5230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D7DD7B-1F46-72D2-98E1-B5BA6DB3A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D97CD4-290F-B842-FCE7-0A54C1169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4D81D-70F5-D9E3-447C-55622CD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4914394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85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B7D169-97BC-3279-4394-2ED8BF8B0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A0DAC0-8CEB-70EE-B71B-263C0E37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CD4EF-5FCC-01C8-DC7B-FE6EB4AF9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4926010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3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35333-0D4A-D2E7-E32D-10113361B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1362"/>
            <a:ext cx="2949575" cy="10683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25903-E869-CCCE-D8FE-49E458647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7E953-E573-3C42-89EF-6B7E503F1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809750"/>
            <a:ext cx="2949575" cy="25923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A9442-5F84-3011-BF90-60F1D52B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DD3DB-A9EA-7EC0-9F6B-65324487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79989-1AFD-A433-3F87-13831A467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fld id="{692B079C-D760-0845-8A80-48C5C0A2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3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image" Target="../media/image13.gif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F10A4-30A0-5973-8328-69FEA80E7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73194-1397-C5A6-22A5-0482D79C2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819150"/>
            <a:ext cx="8839200" cy="395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480D8-3D50-70DE-2B89-1E8E0A0EB3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76200" y="492601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10/20/25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11198-17A5-5814-9F36-6E60AA72E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928798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LCWS 2025 Valencia | Patterson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997D6B-F94B-802F-1010-CA1D9015B991}"/>
              </a:ext>
            </a:extLst>
          </p:cNvPr>
          <p:cNvSpPr/>
          <p:nvPr userDrawn="1"/>
        </p:nvSpPr>
        <p:spPr>
          <a:xfrm rot="16200000">
            <a:off x="6819593" y="2820659"/>
            <a:ext cx="4480560" cy="16512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Avenir Book" panose="02000503020000020003" pitchFamily="2" charset="0"/>
              </a:rPr>
              <a:t>US Higgs Factory</a:t>
            </a:r>
            <a:endParaRPr lang="en-US" dirty="0">
              <a:latin typeface="Avenir Book" panose="02000503020000020003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CAD25E-66A7-B41F-DC56-36CC127F3B4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66" y="666750"/>
            <a:ext cx="9142434" cy="0"/>
          </a:xfrm>
          <a:prstGeom prst="lin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8D0B7-9382-88C7-D615-3010C181F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62800" y="4925545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venir Book" panose="02000503020000020003" pitchFamily="2" charset="0"/>
                <a:cs typeface="Times New Roman" panose="02020603050405020304" pitchFamily="18" charset="0"/>
              </a:defRPr>
            </a:lvl1pPr>
          </a:lstStyle>
          <a:p>
            <a:fld id="{692B079C-D760-0845-8A80-48C5C0A272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2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708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48" y="229517"/>
            <a:ext cx="8140446" cy="325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943" y="1275588"/>
            <a:ext cx="7770114" cy="3223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2537" y="0"/>
            <a:ext cx="271463" cy="51435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72538" y="4767263"/>
            <a:ext cx="269189" cy="27384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675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4320" y="4768214"/>
            <a:ext cx="506526" cy="27432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675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10/20/25</a:t>
            </a:r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2409" y="4767263"/>
            <a:ext cx="3406982" cy="27432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685800" rtl="0" eaLnBrk="1" latinLnBrk="0" hangingPunct="1">
              <a:defRPr lang="en-US" sz="675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LCWS 2025 Valencia | Patterson</a:t>
            </a:r>
          </a:p>
        </p:txBody>
      </p:sp>
    </p:spTree>
    <p:extLst>
      <p:ext uri="{BB962C8B-B14F-4D97-AF65-F5344CB8AC3E}">
        <p14:creationId xmlns:p14="http://schemas.microsoft.com/office/powerpoint/2010/main" val="406023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687" r:id="rId20"/>
    <p:sldLayoutId id="2147483688" r:id="rId21"/>
    <p:sldLayoutId id="2147483689" r:id="rId22"/>
    <p:sldLayoutId id="2147483690" r:id="rId23"/>
  </p:sldLayoutIdLst>
  <p:hf hdr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700" b="1" i="0" kern="1200" spc="-38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500" kern="1200" spc="-15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 kern="1200" spc="-15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50" kern="1200" spc="-15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50" kern="1200" spc="-15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50" kern="1200" spc="-15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63149"/>
            <a:ext cx="9144000" cy="43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4972050"/>
            <a:ext cx="19812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 i="1" smtClean="0">
                <a:latin typeface="+mn-lt"/>
              </a:defRPr>
            </a:lvl1pPr>
          </a:lstStyle>
          <a:p>
            <a:r>
              <a:rPr lang="en-US"/>
              <a:t>10/20/25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4972050"/>
            <a:ext cx="5486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 i="1" smtClean="0">
                <a:latin typeface="+mn-lt"/>
              </a:defRPr>
            </a:lvl1pPr>
          </a:lstStyle>
          <a:p>
            <a:r>
              <a:rPr lang="en-US"/>
              <a:t>LCWS 2025 Valencia | Patterson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4972050"/>
            <a:ext cx="685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i="1" smtClean="0">
                <a:latin typeface="+mn-lt"/>
              </a:defRPr>
            </a:lvl1pPr>
          </a:lstStyle>
          <a:p>
            <a:fld id="{692B079C-D760-0845-8A80-48C5C0A272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4008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160176" y="612554"/>
            <a:ext cx="8823648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02" y="35496"/>
            <a:ext cx="588545" cy="535007"/>
          </a:xfrm>
          <a:prstGeom prst="rect">
            <a:avLst/>
          </a:prstGeom>
        </p:spPr>
      </p:pic>
      <p:pic>
        <p:nvPicPr>
          <p:cNvPr id="11" name="Picture 10" descr="nsf1.gif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721" y="21266"/>
            <a:ext cx="587893" cy="57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4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57168" indent="-257168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ln>
            <a:noFill/>
          </a:ln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199" indent="-214308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ln>
            <a:noFill/>
          </a:ln>
          <a:solidFill>
            <a:schemeClr val="tx1">
              <a:lumMod val="75000"/>
              <a:lumOff val="25000"/>
            </a:schemeClr>
          </a:solidFill>
          <a:latin typeface="+mn-lt"/>
        </a:defRPr>
      </a:lvl2pPr>
      <a:lvl3pPr marL="857228" indent="-171446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ln>
            <a:noFill/>
          </a:ln>
          <a:solidFill>
            <a:schemeClr val="tx1">
              <a:lumMod val="75000"/>
              <a:lumOff val="25000"/>
            </a:schemeClr>
          </a:solidFill>
          <a:latin typeface="+mn-lt"/>
        </a:defRPr>
      </a:lvl3pPr>
      <a:lvl4pPr marL="1200120" indent="-171446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ln>
            <a:noFill/>
          </a:ln>
          <a:solidFill>
            <a:schemeClr val="tx1">
              <a:lumMod val="75000"/>
              <a:lumOff val="25000"/>
            </a:schemeClr>
          </a:solidFill>
          <a:latin typeface="+mn-lt"/>
        </a:defRPr>
      </a:lvl4pPr>
      <a:lvl5pPr marL="1543012" indent="-171446" algn="l" rtl="0" eaLnBrk="1" fontAlgn="base" hangingPunct="1">
        <a:spcBef>
          <a:spcPct val="20000"/>
        </a:spcBef>
        <a:spcAft>
          <a:spcPct val="0"/>
        </a:spcAft>
        <a:buChar char="»"/>
        <a:defRPr sz="1800">
          <a:ln>
            <a:noFill/>
          </a:ln>
          <a:solidFill>
            <a:schemeClr val="tx1">
              <a:lumMod val="75000"/>
              <a:lumOff val="25000"/>
            </a:schemeClr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14675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3" Type="http://schemas.openxmlformats.org/officeDocument/2006/relationships/hyperlink" Target="https://agenda.linearcollider.org/event/10594/contributions/57735/" TargetMode="External"/><Relationship Id="rId21" Type="http://schemas.openxmlformats.org/officeDocument/2006/relationships/hyperlink" Target="https://agenda.linearcollider.org/event/10594/contributions/57444/" TargetMode="External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jpg"/><Relationship Id="rId25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54.png"/><Relationship Id="rId20" Type="http://schemas.openxmlformats.org/officeDocument/2006/relationships/hyperlink" Target="https://agenda.linearcollider.org/event/10594/contributions/57737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svg"/><Relationship Id="rId11" Type="http://schemas.openxmlformats.org/officeDocument/2006/relationships/image" Target="../media/image49.png"/><Relationship Id="rId24" Type="http://schemas.openxmlformats.org/officeDocument/2006/relationships/image" Target="../media/image59.jpeg"/><Relationship Id="rId5" Type="http://schemas.openxmlformats.org/officeDocument/2006/relationships/image" Target="../media/image43.png"/><Relationship Id="rId15" Type="http://schemas.openxmlformats.org/officeDocument/2006/relationships/image" Target="../media/image53.jpeg"/><Relationship Id="rId23" Type="http://schemas.openxmlformats.org/officeDocument/2006/relationships/image" Target="../media/image58.jpeg"/><Relationship Id="rId10" Type="http://schemas.openxmlformats.org/officeDocument/2006/relationships/image" Target="../media/image48.png"/><Relationship Id="rId19" Type="http://schemas.openxmlformats.org/officeDocument/2006/relationships/hyperlink" Target="https://agenda.linearcollider.org/event/10594/contributions/57736/" TargetMode="External"/><Relationship Id="rId4" Type="http://schemas.openxmlformats.org/officeDocument/2006/relationships/hyperlink" Target="https://agenda.linearcollider.org/event/10594/contributions/57734/" TargetMode="External"/><Relationship Id="rId9" Type="http://schemas.openxmlformats.org/officeDocument/2006/relationships/image" Target="../media/image47.png"/><Relationship Id="rId14" Type="http://schemas.openxmlformats.org/officeDocument/2006/relationships/image" Target="../media/image52.png"/><Relationship Id="rId22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hyperlink" Target="https://agenda.linearcollider.org/event/10594/contributions/57512/" TargetMode="External"/><Relationship Id="rId3" Type="http://schemas.openxmlformats.org/officeDocument/2006/relationships/hyperlink" Target="https://agenda.linearcollider.org/event/10594/contributions/57483/" TargetMode="External"/><Relationship Id="rId7" Type="http://schemas.openxmlformats.org/officeDocument/2006/relationships/image" Target="../media/image63.png"/><Relationship Id="rId12" Type="http://schemas.openxmlformats.org/officeDocument/2006/relationships/hyperlink" Target="https://agenda.linearcollider.org/event/10594/contributions/57469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11" Type="http://schemas.openxmlformats.org/officeDocument/2006/relationships/hyperlink" Target="https://agenda.linearcollider.org/event/10594/contributions/57261/" TargetMode="External"/><Relationship Id="rId5" Type="http://schemas.openxmlformats.org/officeDocument/2006/relationships/image" Target="../media/image61.png"/><Relationship Id="rId10" Type="http://schemas.openxmlformats.org/officeDocument/2006/relationships/image" Target="../media/image65.png"/><Relationship Id="rId4" Type="http://schemas.openxmlformats.org/officeDocument/2006/relationships/hyperlink" Target="https://agenda.linearcollider.org/event/10594/contributions/57718/" TargetMode="External"/><Relationship Id="rId9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genda.linearcollider.org/event/10594/contributions/57617/" TargetMode="External"/><Relationship Id="rId5" Type="http://schemas.openxmlformats.org/officeDocument/2006/relationships/hyperlink" Target="https://agenda.linearcollider.org/event/10594/contributions/57618/" TargetMode="External"/><Relationship Id="rId4" Type="http://schemas.openxmlformats.org/officeDocument/2006/relationships/hyperlink" Target="https://agenda.linearcollider.org/event/10594/contributions/57616/" TargetMode="External"/><Relationship Id="rId9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hyperlink" Target="https://agenda.linearcollider.org/event/10594/contributions/57416/" TargetMode="External"/><Relationship Id="rId4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10594/contributions/57507/" TargetMode="External"/><Relationship Id="rId3" Type="http://schemas.openxmlformats.org/officeDocument/2006/relationships/image" Target="../media/image71.png"/><Relationship Id="rId7" Type="http://schemas.openxmlformats.org/officeDocument/2006/relationships/hyperlink" Target="http://agenda.linearcollider.org/event/10594/contributions/57507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xiv.org/abs/2503.20829" TargetMode="External"/><Relationship Id="rId5" Type="http://schemas.openxmlformats.org/officeDocument/2006/relationships/image" Target="../media/image73.png"/><Relationship Id="rId10" Type="http://schemas.openxmlformats.org/officeDocument/2006/relationships/hyperlink" Target="https://agenda.linearcollider.org/event/10594/contributions/57504/" TargetMode="External"/><Relationship Id="rId4" Type="http://schemas.openxmlformats.org/officeDocument/2006/relationships/image" Target="../media/image72.png"/><Relationship Id="rId9" Type="http://schemas.openxmlformats.org/officeDocument/2006/relationships/hyperlink" Target="https://agenda.linearcollider.org/event/10594/contributions/57454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4.png"/><Relationship Id="rId7" Type="http://schemas.openxmlformats.org/officeDocument/2006/relationships/hyperlink" Target="https://agenda.linearcollider.org/event/10594/contributions/57515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genda.linearcollider.org/event/10594/contributions/57223/" TargetMode="External"/><Relationship Id="rId5" Type="http://schemas.openxmlformats.org/officeDocument/2006/relationships/hyperlink" Target="https://agenda.linearcollider.org/event/10594/contributions/57486/" TargetMode="External"/><Relationship Id="rId4" Type="http://schemas.openxmlformats.org/officeDocument/2006/relationships/hyperlink" Target="https://agenda.linearcollider.org/event/10594/contributions/57453/" TargetMode="External"/><Relationship Id="rId9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hyperlink" Target="https://agenda.linearcollider.org/event/10594/contributions/57485/" TargetMode="External"/><Relationship Id="rId7" Type="http://schemas.openxmlformats.org/officeDocument/2006/relationships/hyperlink" Target="https://agenda.linearcollider.org/event/10594/contributions/57720/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11" Type="http://schemas.openxmlformats.org/officeDocument/2006/relationships/hyperlink" Target="https://agenda.linearcollider.org/event/10594/contributions/57437/" TargetMode="External"/><Relationship Id="rId5" Type="http://schemas.openxmlformats.org/officeDocument/2006/relationships/image" Target="../media/image77.png"/><Relationship Id="rId10" Type="http://schemas.openxmlformats.org/officeDocument/2006/relationships/hyperlink" Target="https://agenda.linearcollider.org/event/10594/contributions/57473/" TargetMode="External"/><Relationship Id="rId4" Type="http://schemas.openxmlformats.org/officeDocument/2006/relationships/hyperlink" Target="https://agenda.linearcollider.org/event/10594/contributions/57524/" TargetMode="External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748-0221/18/06/T06001/pdf" TargetMode="External"/><Relationship Id="rId13" Type="http://schemas.openxmlformats.org/officeDocument/2006/relationships/hyperlink" Target="https://arxiv.org/abs/2503.19983" TargetMode="External"/><Relationship Id="rId3" Type="http://schemas.openxmlformats.org/officeDocument/2006/relationships/image" Target="../media/image81.png"/><Relationship Id="rId7" Type="http://schemas.openxmlformats.org/officeDocument/2006/relationships/image" Target="../media/image84.png"/><Relationship Id="rId12" Type="http://schemas.openxmlformats.org/officeDocument/2006/relationships/hyperlink" Target="https://doi.org/10.1088/1748-0221/18/07/p0702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3.png"/><Relationship Id="rId11" Type="http://schemas.openxmlformats.org/officeDocument/2006/relationships/hyperlink" Target="https://doi.org/10.48550/ARXIV.2503.21669" TargetMode="External"/><Relationship Id="rId5" Type="http://schemas.openxmlformats.org/officeDocument/2006/relationships/hyperlink" Target="https://indico.slac.stanford.edu/event/9402/" TargetMode="External"/><Relationship Id="rId15" Type="http://schemas.openxmlformats.org/officeDocument/2006/relationships/hyperlink" Target="https://agenda.linearcollider.org/event/10594/contributions/57470/" TargetMode="External"/><Relationship Id="rId10" Type="http://schemas.openxmlformats.org/officeDocument/2006/relationships/hyperlink" Target="https://iopscience.iop.org/article/10.1088/1367-2630/acf395" TargetMode="External"/><Relationship Id="rId4" Type="http://schemas.openxmlformats.org/officeDocument/2006/relationships/image" Target="../media/image82.jpg"/><Relationship Id="rId9" Type="http://schemas.openxmlformats.org/officeDocument/2006/relationships/hyperlink" Target="https://arxiv.org/pdf/2408.03968v2" TargetMode="External"/><Relationship Id="rId14" Type="http://schemas.openxmlformats.org/officeDocument/2006/relationships/hyperlink" Target="https://docs.google.com/forms/d/e/1FAIpQLScffLXDxF_8-TUYaWLznL7jAWUGfYOTEzBu4YrOnr8nRS-JQw/viewfor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hyperlink" Target="https://agenda.linearcollider.org/event/10594/contributions/57529/" TargetMode="External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594/contributions/57528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hyperlink" Target="https://agenda.linearcollider.org/event/10594/contributions/57524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2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genda.linearcollider.org/event/10594/contributions/57549/" TargetMode="External"/><Relationship Id="rId5" Type="http://schemas.openxmlformats.org/officeDocument/2006/relationships/image" Target="../media/image39.emf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594/contributions/57524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C1B1-A081-B662-CAD7-85F12B50BD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 R&amp;D toward a Higgs Factory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0CA153-050F-C37E-25A6-AD89104E30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J. Ritchie Patterson</a:t>
            </a:r>
            <a:br>
              <a:rPr lang="en-US" dirty="0"/>
            </a:br>
            <a:r>
              <a:rPr lang="en-US" dirty="0"/>
              <a:t>Cornell University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0A7EDC-4B78-1DDC-0008-5A6BF4CB19DF}"/>
              </a:ext>
            </a:extLst>
          </p:cNvPr>
          <p:cNvSpPr txBox="1"/>
          <p:nvPr/>
        </p:nvSpPr>
        <p:spPr>
          <a:xfrm>
            <a:off x="2781300" y="4150324"/>
            <a:ext cx="35814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US government shutdown prevented many US scientists from being here. </a:t>
            </a:r>
          </a:p>
        </p:txBody>
      </p:sp>
    </p:spTree>
    <p:extLst>
      <p:ext uri="{BB962C8B-B14F-4D97-AF65-F5344CB8AC3E}">
        <p14:creationId xmlns:p14="http://schemas.microsoft.com/office/powerpoint/2010/main" val="4292651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8C10D-39FC-5261-F9A4-2C8DE1E08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and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75A2D0-C68F-40AB-8590-0123DEF72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7615"/>
            <a:ext cx="5257800" cy="3625996"/>
          </a:xfrm>
        </p:spPr>
        <p:txBody>
          <a:bodyPr>
            <a:normAutofit/>
          </a:bodyPr>
          <a:lstStyle/>
          <a:p>
            <a:r>
              <a:rPr lang="en-US" sz="1600" dirty="0"/>
              <a:t>Key4HEP software ecosystem</a:t>
            </a:r>
          </a:p>
          <a:p>
            <a:r>
              <a:rPr lang="en-US" sz="1600" dirty="0"/>
              <a:t>Analysis Tools and Generators</a:t>
            </a:r>
          </a:p>
          <a:p>
            <a:r>
              <a:rPr lang="en-US" sz="1600" dirty="0"/>
              <a:t>US Computing Resources</a:t>
            </a:r>
          </a:p>
          <a:p>
            <a:pPr lvl="1"/>
            <a:r>
              <a:rPr lang="en-US" sz="1600" dirty="0"/>
              <a:t>User facilities</a:t>
            </a:r>
          </a:p>
          <a:p>
            <a:pPr lvl="1"/>
            <a:r>
              <a:rPr lang="en-US" sz="1600" dirty="0"/>
              <a:t>Future resources for grid computing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54608-4F2A-FBC6-9521-E5E75064C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3D64F-F65C-E5AC-2204-6E7D440CE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2025</a:t>
            </a:r>
            <a:r>
              <a:rPr lang="en-US"/>
              <a:t> Valencia | Patterson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2D199-CFFF-6822-FDB3-3AE85E370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B6A5C3-3926-9F1D-3603-085296280FA6}"/>
              </a:ext>
            </a:extLst>
          </p:cNvPr>
          <p:cNvSpPr txBox="1"/>
          <p:nvPr/>
        </p:nvSpPr>
        <p:spPr>
          <a:xfrm>
            <a:off x="92156" y="2791336"/>
            <a:ext cx="4222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See </a:t>
            </a:r>
            <a:r>
              <a:rPr lang="en-US" sz="1600" dirty="0">
                <a:hlinkClick r:id="rId3"/>
              </a:rPr>
              <a:t>HFCC “First Thursday” meeting, Oct 2025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FBF519-0AF6-4FC5-5C94-F1DCFED9AB2A}"/>
              </a:ext>
            </a:extLst>
          </p:cNvPr>
          <p:cNvSpPr txBox="1"/>
          <p:nvPr/>
        </p:nvSpPr>
        <p:spPr>
          <a:xfrm>
            <a:off x="3876682" y="3407053"/>
            <a:ext cx="44374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HFCC Priorities</a:t>
            </a:r>
            <a:br>
              <a:rPr lang="en-US" sz="1600" dirty="0"/>
            </a:br>
            <a:r>
              <a:rPr lang="en-US" sz="1600" dirty="0"/>
              <a:t>Key4HEP support/development </a:t>
            </a:r>
            <a:r>
              <a:rPr lang="en-US" sz="1600" dirty="0">
                <a:solidFill>
                  <a:schemeClr val="accent6"/>
                </a:solidFill>
              </a:rPr>
              <a:t>LBNL</a:t>
            </a:r>
          </a:p>
          <a:p>
            <a:r>
              <a:rPr lang="en-US" sz="1600" dirty="0"/>
              <a:t>Simulation and Analysis Tools support </a:t>
            </a:r>
            <a:r>
              <a:rPr lang="en-US" sz="1600" dirty="0">
                <a:solidFill>
                  <a:schemeClr val="accent6"/>
                </a:solidFill>
              </a:rPr>
              <a:t>Princeton</a:t>
            </a:r>
          </a:p>
          <a:p>
            <a:r>
              <a:rPr lang="en-US" sz="1600" dirty="0"/>
              <a:t>Software workshops, training events </a:t>
            </a:r>
            <a:r>
              <a:rPr lang="en-US" sz="1600" dirty="0">
                <a:solidFill>
                  <a:schemeClr val="accent6"/>
                </a:solidFill>
              </a:rPr>
              <a:t>FNAL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AF3F94-EFF4-FFBB-90A7-FDCBB9232E5C}"/>
              </a:ext>
            </a:extLst>
          </p:cNvPr>
          <p:cNvSpPr/>
          <p:nvPr/>
        </p:nvSpPr>
        <p:spPr>
          <a:xfrm>
            <a:off x="7848600" y="3407053"/>
            <a:ext cx="685800" cy="419104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HFCC support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623F87-6115-6AED-169C-CB5664EC5C94}"/>
              </a:ext>
            </a:extLst>
          </p:cNvPr>
          <p:cNvSpPr txBox="1"/>
          <p:nvPr/>
        </p:nvSpPr>
        <p:spPr>
          <a:xfrm>
            <a:off x="147559" y="724849"/>
            <a:ext cx="2481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L. Bauerdick, M. Hance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DE649B-E667-71CE-24FF-B0F032ABE787}"/>
              </a:ext>
            </a:extLst>
          </p:cNvPr>
          <p:cNvSpPr txBox="1"/>
          <p:nvPr/>
        </p:nvSpPr>
        <p:spPr>
          <a:xfrm>
            <a:off x="366480" y="4134683"/>
            <a:ext cx="26225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Connection:</a:t>
            </a:r>
            <a:br>
              <a:rPr lang="en-US" sz="1600" dirty="0"/>
            </a:br>
            <a:r>
              <a:rPr lang="en-US" sz="1600" dirty="0"/>
              <a:t>Optimizing detector layouts</a:t>
            </a:r>
          </a:p>
        </p:txBody>
      </p:sp>
    </p:spTree>
    <p:extLst>
      <p:ext uri="{BB962C8B-B14F-4D97-AF65-F5344CB8AC3E}">
        <p14:creationId xmlns:p14="http://schemas.microsoft.com/office/powerpoint/2010/main" val="3303025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3A8AC-DC14-5CF7-6F7F-B1CE45A59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217A4-F823-AF78-656B-6E8F3AEAF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80F72-FCDC-D5E7-8620-09FF12BED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394619"/>
            <a:ext cx="7315200" cy="2354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Detector R&amp;D in the Americas 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bg2">
                    <a:lumMod val="50000"/>
                  </a:schemeClr>
                </a:solidFill>
              </a:rPr>
              <a:t>Accelerator R&amp;D in the Americas</a:t>
            </a:r>
            <a:endParaRPr lang="en-US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266B7-76CF-D62E-2836-A0AB426B2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6B0FA-D4CF-03B8-4367-7E6387EEC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2025</a:t>
            </a:r>
            <a:r>
              <a:rPr lang="en-US"/>
              <a:t> Valencia | Patterson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9E812-B711-3257-2660-78BABA6DF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465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E6B1B85-CBB1-A66A-33C5-C3A3C2EF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Sources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C7CA3CA-309D-0038-B6F0-B1C54F163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25" y="668977"/>
            <a:ext cx="4329472" cy="3017976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1600" b="1" dirty="0"/>
              <a:t>Photocathodes for polarized electrons</a:t>
            </a:r>
          </a:p>
          <a:p>
            <a:pPr marL="0" indent="0">
              <a:buNone/>
            </a:pPr>
            <a:r>
              <a:rPr lang="en-US" sz="1600" dirty="0"/>
              <a:t>Workhorse</a:t>
            </a:r>
            <a:r>
              <a:rPr lang="en-US" sz="1600" b="1" dirty="0"/>
              <a:t>: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GaAs </a:t>
            </a:r>
            <a:r>
              <a:rPr lang="en-US" sz="1600" dirty="0"/>
              <a:t>activated to Neg. Electron Affinity (NEA) with </a:t>
            </a:r>
            <a:r>
              <a:rPr lang="en-US" sz="1600" dirty="0" err="1"/>
              <a:t>Cs+O</a:t>
            </a:r>
            <a:br>
              <a:rPr lang="en-US" sz="1600" dirty="0"/>
            </a:b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short lifetime due to fragile NEA coating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600" b="1" dirty="0"/>
              <a:t>Improved robustness: </a:t>
            </a:r>
            <a:br>
              <a:rPr lang="en-US" sz="1600" dirty="0"/>
            </a:br>
            <a:r>
              <a:rPr lang="en-US" sz="1600" dirty="0"/>
              <a:t>Sb based NEA layers, </a:t>
            </a:r>
            <a:r>
              <a:rPr lang="en-US" sz="1600" dirty="0" err="1"/>
              <a:t>CsI</a:t>
            </a:r>
            <a:r>
              <a:rPr lang="en-US" sz="1600" dirty="0"/>
              <a:t> surface treatment</a:t>
            </a:r>
          </a:p>
          <a:p>
            <a:pPr marL="0" indent="0">
              <a:lnSpc>
                <a:spcPct val="100000"/>
              </a:lnSpc>
              <a:spcBef>
                <a:spcPts val="800"/>
              </a:spcBef>
              <a:buNone/>
            </a:pPr>
            <a:br>
              <a:rPr lang="en-US" sz="900" b="1" dirty="0"/>
            </a:br>
            <a:r>
              <a:rPr lang="en-US" sz="1600" b="1" dirty="0"/>
              <a:t>Promising alternatives to GaAs: </a:t>
            </a:r>
            <a:br>
              <a:rPr lang="en-US" sz="1600" dirty="0"/>
            </a:br>
            <a:r>
              <a:rPr lang="en-US" sz="1600" dirty="0"/>
              <a:t>III-Nitrides (e.g. </a:t>
            </a:r>
            <a:r>
              <a:rPr lang="en-US" sz="1600" dirty="0" err="1"/>
              <a:t>GaN</a:t>
            </a:r>
            <a:r>
              <a:rPr lang="en-US" sz="1600" dirty="0"/>
              <a:t> and </a:t>
            </a:r>
            <a:r>
              <a:rPr lang="en-US" sz="1600" dirty="0" err="1"/>
              <a:t>InAlGaN</a:t>
            </a:r>
            <a:r>
              <a:rPr lang="en-US" sz="1600" dirty="0"/>
              <a:t>)</a:t>
            </a:r>
            <a:br>
              <a:rPr lang="en-US" sz="1600" dirty="0"/>
            </a:br>
            <a:r>
              <a:rPr lang="en-US" sz="1600" dirty="0">
                <a:hlinkClick r:id="rId3"/>
              </a:rPr>
              <a:t>W 12:20 Sources</a:t>
            </a:r>
            <a:r>
              <a:rPr lang="en-US" sz="1600" dirty="0"/>
              <a:t> and </a:t>
            </a:r>
            <a:br>
              <a:rPr lang="en-US" sz="1600" dirty="0"/>
            </a:br>
            <a:r>
              <a:rPr lang="en-US" sz="1600" dirty="0"/>
              <a:t>growth methods </a:t>
            </a:r>
            <a:r>
              <a:rPr lang="en-US" sz="1600" dirty="0">
                <a:hlinkClick r:id="rId4"/>
              </a:rPr>
              <a:t>W 12:00 Sources</a:t>
            </a:r>
            <a:endParaRPr lang="en-US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6742B-7B71-3F26-F582-21EF3AD3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AABB0251-94E7-ECB4-CA6E-741C9ECA10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69098" y="4991672"/>
            <a:ext cx="3497285" cy="1472541"/>
          </a:xfrm>
          <a:prstGeom prst="rect">
            <a:avLst/>
          </a:prstGeom>
        </p:spPr>
      </p:pic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EA5A61DF-E1BC-794E-64E0-828F5717B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4A2E9DD2-B9C9-200D-C739-39AD03739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LCWS 2025 Valencia | Patterson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D29C35-F9C1-6263-5A21-2530991C44A7}"/>
              </a:ext>
            </a:extLst>
          </p:cNvPr>
          <p:cNvSpPr txBox="1"/>
          <p:nvPr/>
        </p:nvSpPr>
        <p:spPr>
          <a:xfrm>
            <a:off x="1480746" y="2295696"/>
            <a:ext cx="339521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0" i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elvetica" pitchFamily="2" charset="0"/>
              </a:rPr>
              <a:t>J. Appl. Phys.</a:t>
            </a:r>
            <a:r>
              <a:rPr lang="en-US" sz="105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elvetica" pitchFamily="2" charset="0"/>
              </a:rPr>
              <a:t> 137, 224901 (2025)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" name="Picture 50" descr="A graph of different types of lines&#10;&#10;AI-generated content may be incorrect.">
            <a:extLst>
              <a:ext uri="{FF2B5EF4-FFF2-40B4-BE49-F238E27FC236}">
                <a16:creationId xmlns:a16="http://schemas.microsoft.com/office/drawing/2014/main" id="{A84A3E63-62EE-E38D-7877-C8DF839AE8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58"/>
          <a:stretch>
            <a:fillRect/>
          </a:stretch>
        </p:blipFill>
        <p:spPr>
          <a:xfrm>
            <a:off x="272855" y="3780649"/>
            <a:ext cx="2349894" cy="102075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E009C7D4-B10D-07A9-6048-E8986ECB6667}"/>
              </a:ext>
            </a:extLst>
          </p:cNvPr>
          <p:cNvSpPr txBox="1"/>
          <p:nvPr/>
        </p:nvSpPr>
        <p:spPr>
          <a:xfrm rot="16200000">
            <a:off x="-353238" y="3915589"/>
            <a:ext cx="113736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Electron spin polarization (%)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D34614-4D6F-4F42-EB7A-189AC7201833}"/>
              </a:ext>
            </a:extLst>
          </p:cNvPr>
          <p:cNvSpPr txBox="1"/>
          <p:nvPr/>
        </p:nvSpPr>
        <p:spPr>
          <a:xfrm>
            <a:off x="2485785" y="4042332"/>
            <a:ext cx="125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C00000"/>
                </a:solidFill>
              </a:rPr>
              <a:t>GaN</a:t>
            </a:r>
            <a:r>
              <a:rPr lang="en-US" sz="1400" dirty="0">
                <a:solidFill>
                  <a:srgbClr val="C00000"/>
                </a:solidFill>
              </a:rPr>
              <a:t> matches GaAs!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FC65C0B-3737-A7FB-AAE2-55423B900F30}"/>
              </a:ext>
            </a:extLst>
          </p:cNvPr>
          <p:cNvSpPr txBox="1"/>
          <p:nvPr/>
        </p:nvSpPr>
        <p:spPr>
          <a:xfrm>
            <a:off x="326013" y="4739763"/>
            <a:ext cx="23498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1050" i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ptos" panose="020B0004020202020204" pitchFamily="34" charset="0"/>
              </a:rPr>
              <a:t>Appl. Phys. Lett. 125, 034107 (2024)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ED6E151-0D5F-A585-21FB-9914D0917DD1}"/>
              </a:ext>
            </a:extLst>
          </p:cNvPr>
          <p:cNvSpPr txBox="1"/>
          <p:nvPr/>
        </p:nvSpPr>
        <p:spPr>
          <a:xfrm>
            <a:off x="1657141" y="4271616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unstrained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FEF601C-44EB-30E4-8281-9E85136B769E}"/>
              </a:ext>
            </a:extLst>
          </p:cNvPr>
          <p:cNvGrpSpPr/>
          <p:nvPr/>
        </p:nvGrpSpPr>
        <p:grpSpPr>
          <a:xfrm>
            <a:off x="4419600" y="678981"/>
            <a:ext cx="4660357" cy="4215648"/>
            <a:chOff x="4419600" y="678981"/>
            <a:chExt cx="4660357" cy="421564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FDD5D30-C872-1C8D-FD98-5448B1A131B4}"/>
                </a:ext>
              </a:extLst>
            </p:cNvPr>
            <p:cNvGrpSpPr/>
            <p:nvPr/>
          </p:nvGrpSpPr>
          <p:grpSpPr>
            <a:xfrm>
              <a:off x="4985226" y="4248150"/>
              <a:ext cx="3482485" cy="646479"/>
              <a:chOff x="4690294" y="3607150"/>
              <a:chExt cx="4758506" cy="88335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3EAE96E-81D0-BD02-A1B6-2A111BE350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01765" y="3952727"/>
                <a:ext cx="416484" cy="53777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C413C73-B3F4-7496-56CF-C9A5CD8D12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42037" y="3968942"/>
                <a:ext cx="538862" cy="505351"/>
              </a:xfrm>
              <a:prstGeom prst="rect">
                <a:avLst/>
              </a:prstGeom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2159821-27D2-DCCC-C425-677E2C72F940}"/>
                  </a:ext>
                </a:extLst>
              </p:cNvPr>
              <p:cNvGrpSpPr/>
              <p:nvPr/>
            </p:nvGrpSpPr>
            <p:grpSpPr>
              <a:xfrm>
                <a:off x="4690294" y="3607150"/>
                <a:ext cx="4758506" cy="869673"/>
                <a:chOff x="4686013" y="4131127"/>
                <a:chExt cx="4758506" cy="869673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A79EA8B2-5F7A-A125-0C87-6E5C52972F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38987" y="4131127"/>
                  <a:ext cx="605532" cy="435377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5096AB0B-1C53-5A33-EC7F-81C6476586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926468" y="4625875"/>
                  <a:ext cx="1047538" cy="239437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B89F7AF3-7170-306C-6191-305A915A6E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119561" y="4131751"/>
                  <a:ext cx="684080" cy="434128"/>
                </a:xfrm>
                <a:prstGeom prst="rect">
                  <a:avLst/>
                </a:prstGeom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93FD92F5-60D0-929D-FA3B-6568D37B53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59712" y="4557163"/>
                  <a:ext cx="733967" cy="37686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3556D13A-DBB7-96A4-D6E7-B8647A3008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908041" y="4253245"/>
                  <a:ext cx="1172325" cy="191140"/>
                </a:xfrm>
                <a:prstGeom prst="rect">
                  <a:avLst/>
                </a:prstGeom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989D12B0-2C1D-9268-A482-2C171C62D0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18270" y="4497355"/>
                  <a:ext cx="735492" cy="496478"/>
                </a:xfrm>
                <a:prstGeom prst="rect">
                  <a:avLst/>
                </a:prstGeom>
              </p:spPr>
            </p:pic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E57A45FA-4241-E3B7-CD42-E27FD9C03E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867721" y="4490388"/>
                  <a:ext cx="453517" cy="510412"/>
                </a:xfrm>
                <a:prstGeom prst="rect">
                  <a:avLst/>
                </a:prstGeom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CE2FA103-415C-DF93-08C9-D165AF82BB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86013" y="4213178"/>
                  <a:ext cx="1054097" cy="271275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42B13C98-1BDD-B806-4A72-206E6FBFA2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110021" y="4185066"/>
                  <a:ext cx="1078318" cy="327497"/>
                </a:xfrm>
                <a:prstGeom prst="rect">
                  <a:avLst/>
                </a:prstGeom>
              </p:spPr>
            </p:pic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D13DCEE-16C5-0576-D87A-B03D5F8D34D0}"/>
                </a:ext>
              </a:extLst>
            </p:cNvPr>
            <p:cNvSpPr txBox="1"/>
            <p:nvPr/>
          </p:nvSpPr>
          <p:spPr>
            <a:xfrm>
              <a:off x="4419600" y="678981"/>
              <a:ext cx="4579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Polarized positrons</a:t>
              </a:r>
            </a:p>
            <a:p>
              <a:b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Build on </a:t>
              </a:r>
              <a:r>
                <a:rPr lang="en-US" sz="16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</a:t>
              </a:r>
              <a:r>
                <a:rPr lang="en-US" sz="1600" baseline="300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+</a:t>
              </a:r>
              <a:r>
                <a:rPr lang="en-US" sz="16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BAF</a:t>
              </a: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effort: 1 </a:t>
              </a:r>
              <a:r>
                <a:rPr lang="en-US" sz="16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μA</a:t>
              </a: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with &gt; 60% </a:t>
              </a:r>
              <a:r>
                <a:rPr lang="en-US" sz="16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pol’n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6182D0-59F9-BDDC-6458-F723BE5C1F34}"/>
                </a:ext>
              </a:extLst>
            </p:cNvPr>
            <p:cNvSpPr txBox="1"/>
            <p:nvPr/>
          </p:nvSpPr>
          <p:spPr>
            <a:xfrm>
              <a:off x="4500654" y="2907791"/>
              <a:ext cx="4579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See talks on the target </a:t>
              </a:r>
              <a:r>
                <a:rPr lang="en-US" sz="1600" dirty="0">
                  <a:hlinkClick r:id="rId19"/>
                </a:rPr>
                <a:t>W 12:40 Sources</a:t>
              </a:r>
              <a:r>
                <a:rPr lang="en-US" sz="1200" dirty="0"/>
                <a:t>, </a:t>
              </a: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target cooling </a:t>
              </a:r>
              <a:r>
                <a:rPr lang="en-US" sz="1600" dirty="0">
                  <a:hlinkClick r:id="rId20"/>
                </a:rPr>
                <a:t>W 13:00 Sources</a:t>
              </a: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 and target and beam parameters </a:t>
              </a:r>
              <a:r>
                <a:rPr lang="en-US" sz="1600" dirty="0">
                  <a:hlinkClick r:id="rId21"/>
                </a:rPr>
                <a:t>W 11:20 Sources</a:t>
              </a:r>
              <a:endParaRPr lang="en-US" sz="16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9DC300-AF30-E536-0AD1-E9661CEA9752}"/>
                </a:ext>
              </a:extLst>
            </p:cNvPr>
            <p:cNvSpPr txBox="1"/>
            <p:nvPr/>
          </p:nvSpPr>
          <p:spPr>
            <a:xfrm>
              <a:off x="5475478" y="3941421"/>
              <a:ext cx="2397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Aptos Serif" panose="02020604070405020304" pitchFamily="18" charset="0"/>
                  <a:cs typeface="Aptos Serif" panose="02020604070405020304" pitchFamily="18" charset="0"/>
                </a:rPr>
                <a:t>US-Japan Collaboration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445D445-61DA-EA40-1E19-2706F461AF58}"/>
                </a:ext>
              </a:extLst>
            </p:cNvPr>
            <p:cNvCxnSpPr/>
            <p:nvPr/>
          </p:nvCxnSpPr>
          <p:spPr>
            <a:xfrm>
              <a:off x="4419600" y="819150"/>
              <a:ext cx="0" cy="378401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EA2B6CDD-0160-9BDB-392E-E676CCCEC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rcRect t="8227" b="16324"/>
            <a:stretch>
              <a:fillRect/>
            </a:stretch>
          </p:blipFill>
          <p:spPr>
            <a:xfrm>
              <a:off x="7695018" y="729647"/>
              <a:ext cx="1156362" cy="436235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F0647B2-B795-85D0-66CB-A66FAB0701E8}"/>
                </a:ext>
              </a:extLst>
            </p:cNvPr>
            <p:cNvGrpSpPr/>
            <p:nvPr/>
          </p:nvGrpSpPr>
          <p:grpSpPr>
            <a:xfrm>
              <a:off x="4495800" y="1479615"/>
              <a:ext cx="4462063" cy="1211344"/>
              <a:chOff x="4495800" y="1479615"/>
              <a:chExt cx="4462063" cy="1211344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8839527-2B05-3A97-249F-96933A7E7841}"/>
                  </a:ext>
                </a:extLst>
              </p:cNvPr>
              <p:cNvSpPr txBox="1"/>
              <p:nvPr/>
            </p:nvSpPr>
            <p:spPr>
              <a:xfrm>
                <a:off x="4843951" y="2413960"/>
                <a:ext cx="13282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4">
                        <a:lumMod val="50000"/>
                      </a:schemeClr>
                    </a:solidFill>
                  </a:rPr>
                  <a:t>high power target</a:t>
                </a: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DEB323B4-3E59-6554-9894-60C1751A9A54}"/>
                  </a:ext>
                </a:extLst>
              </p:cNvPr>
              <p:cNvGrpSpPr/>
              <p:nvPr/>
            </p:nvGrpSpPr>
            <p:grpSpPr>
              <a:xfrm>
                <a:off x="4495800" y="1479615"/>
                <a:ext cx="4462063" cy="958969"/>
                <a:chOff x="4483319" y="1244710"/>
                <a:chExt cx="4462063" cy="958969"/>
              </a:xfrm>
            </p:grpSpPr>
            <p:sp>
              <p:nvSpPr>
                <p:cNvPr id="62" name="Right Arrow 61">
                  <a:extLst>
                    <a:ext uri="{FF2B5EF4-FFF2-40B4-BE49-F238E27FC236}">
                      <a16:creationId xmlns:a16="http://schemas.microsoft.com/office/drawing/2014/main" id="{CFD56307-6EC0-A3CA-2501-0D082CA681AD}"/>
                    </a:ext>
                  </a:extLst>
                </p:cNvPr>
                <p:cNvSpPr/>
                <p:nvPr/>
              </p:nvSpPr>
              <p:spPr>
                <a:xfrm>
                  <a:off x="4483319" y="1428086"/>
                  <a:ext cx="950374" cy="592217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rIns="0" bIns="45720" rtlCol="0" anchor="ctr"/>
                <a:lstStyle/>
                <a:p>
                  <a:r>
                    <a:rPr lang="en-US" sz="1100" dirty="0"/>
                    <a:t>120 MeV polarized e</a:t>
                  </a:r>
                  <a:r>
                    <a:rPr lang="en-US" sz="1100" baseline="30000" dirty="0"/>
                    <a:t>–</a:t>
                  </a: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88B0220F-9F83-780B-615A-83595982E96F}"/>
                    </a:ext>
                  </a:extLst>
                </p:cNvPr>
                <p:cNvSpPr/>
                <p:nvPr/>
              </p:nvSpPr>
              <p:spPr>
                <a:xfrm>
                  <a:off x="5440182" y="1315591"/>
                  <a:ext cx="130468" cy="817206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29BFB878-8071-E027-5F05-9BF3D7659F40}"/>
                    </a:ext>
                  </a:extLst>
                </p:cNvPr>
                <p:cNvSpPr/>
                <p:nvPr/>
              </p:nvSpPr>
              <p:spPr>
                <a:xfrm>
                  <a:off x="5599794" y="1558540"/>
                  <a:ext cx="730389" cy="33130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en-US" sz="1100" dirty="0"/>
                    <a:t>e</a:t>
                  </a:r>
                  <a:r>
                    <a:rPr lang="en-US" sz="1100" baseline="30000" dirty="0"/>
                    <a:t>+</a:t>
                  </a:r>
                  <a:r>
                    <a:rPr lang="en-US" sz="1100" dirty="0"/>
                    <a:t> capture linac</a:t>
                  </a:r>
                </a:p>
              </p:txBody>
            </p:sp>
            <p:sp>
              <p:nvSpPr>
                <p:cNvPr id="68" name="Rounded Rectangle 67">
                  <a:extLst>
                    <a:ext uri="{FF2B5EF4-FFF2-40B4-BE49-F238E27FC236}">
                      <a16:creationId xmlns:a16="http://schemas.microsoft.com/office/drawing/2014/main" id="{EE526049-EA50-5E52-22BC-7ED258B99FCC}"/>
                    </a:ext>
                  </a:extLst>
                </p:cNvPr>
                <p:cNvSpPr/>
                <p:nvPr/>
              </p:nvSpPr>
              <p:spPr>
                <a:xfrm rot="16200000">
                  <a:off x="7154497" y="1583341"/>
                  <a:ext cx="958969" cy="281707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>
                    <a:lnSpc>
                      <a:spcPts val="1060"/>
                    </a:lnSpc>
                  </a:pPr>
                  <a:r>
                    <a:rPr lang="en-US" sz="1050" dirty="0"/>
                    <a:t>bunch compression</a:t>
                  </a:r>
                </a:p>
              </p:txBody>
            </p:sp>
            <p:sp>
              <p:nvSpPr>
                <p:cNvPr id="71" name="Rounded Rectangle 70">
                  <a:extLst>
                    <a:ext uri="{FF2B5EF4-FFF2-40B4-BE49-F238E27FC236}">
                      <a16:creationId xmlns:a16="http://schemas.microsoft.com/office/drawing/2014/main" id="{CB18E09F-3B35-0888-EDE8-7F6760006A43}"/>
                    </a:ext>
                  </a:extLst>
                </p:cNvPr>
                <p:cNvSpPr/>
                <p:nvPr/>
              </p:nvSpPr>
              <p:spPr>
                <a:xfrm rot="16200000">
                  <a:off x="7546096" y="1611487"/>
                  <a:ext cx="739735" cy="225414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020"/>
                    </a:lnSpc>
                  </a:pPr>
                  <a:r>
                    <a:rPr lang="en-US" sz="1100" dirty="0"/>
                    <a:t>spin rotator</a:t>
                  </a:r>
                </a:p>
              </p:txBody>
            </p:sp>
            <p:sp>
              <p:nvSpPr>
                <p:cNvPr id="72" name="Rounded Rectangle 71">
                  <a:extLst>
                    <a:ext uri="{FF2B5EF4-FFF2-40B4-BE49-F238E27FC236}">
                      <a16:creationId xmlns:a16="http://schemas.microsoft.com/office/drawing/2014/main" id="{FB5D8048-9E29-6854-78D0-7907D9153163}"/>
                    </a:ext>
                  </a:extLst>
                </p:cNvPr>
                <p:cNvSpPr/>
                <p:nvPr/>
              </p:nvSpPr>
              <p:spPr>
                <a:xfrm>
                  <a:off x="6606090" y="1585031"/>
                  <a:ext cx="869752" cy="278327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SRF</a:t>
                  </a:r>
                </a:p>
              </p:txBody>
            </p:sp>
            <p:sp>
              <p:nvSpPr>
                <p:cNvPr id="73" name="Right Arrow 72">
                  <a:extLst>
                    <a:ext uri="{FF2B5EF4-FFF2-40B4-BE49-F238E27FC236}">
                      <a16:creationId xmlns:a16="http://schemas.microsoft.com/office/drawing/2014/main" id="{CC517184-0DA5-1ED0-BEC6-54F2E08ED347}"/>
                    </a:ext>
                  </a:extLst>
                </p:cNvPr>
                <p:cNvSpPr/>
                <p:nvPr/>
              </p:nvSpPr>
              <p:spPr>
                <a:xfrm>
                  <a:off x="8058998" y="1485113"/>
                  <a:ext cx="886384" cy="478162"/>
                </a:xfrm>
                <a:prstGeom prst="rightArrow">
                  <a:avLst/>
                </a:prstGeom>
                <a:solidFill>
                  <a:srgbClr val="C0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en-US" sz="1100" dirty="0"/>
                    <a:t>Polarized e</a:t>
                  </a:r>
                  <a:r>
                    <a:rPr lang="en-US" sz="1100" baseline="30000" dirty="0"/>
                    <a:t>+</a:t>
                  </a:r>
                </a:p>
              </p:txBody>
            </p:sp>
            <p:sp>
              <p:nvSpPr>
                <p:cNvPr id="74" name="Rounded Rectangle 73">
                  <a:extLst>
                    <a:ext uri="{FF2B5EF4-FFF2-40B4-BE49-F238E27FC236}">
                      <a16:creationId xmlns:a16="http://schemas.microsoft.com/office/drawing/2014/main" id="{9519C307-409B-7994-9291-B1FA5A160B96}"/>
                    </a:ext>
                  </a:extLst>
                </p:cNvPr>
                <p:cNvSpPr/>
                <p:nvPr/>
              </p:nvSpPr>
              <p:spPr>
                <a:xfrm rot="16200000">
                  <a:off x="6120432" y="1602677"/>
                  <a:ext cx="682466" cy="243034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en-US" sz="1000" dirty="0"/>
                    <a:t>matching</a:t>
                  </a:r>
                  <a:endParaRPr lang="en-US" dirty="0"/>
                </a:p>
              </p:txBody>
            </p:sp>
          </p:grp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C854A587-C81B-2452-2861-80EBE78A1A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83131" y="2324740"/>
                <a:ext cx="154038" cy="170810"/>
              </a:xfrm>
              <a:prstGeom prst="straightConnector1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E82B123-A283-50C9-83B3-6AC54219FE08}"/>
              </a:ext>
            </a:extLst>
          </p:cNvPr>
          <p:cNvGrpSpPr/>
          <p:nvPr/>
        </p:nvGrpSpPr>
        <p:grpSpPr>
          <a:xfrm>
            <a:off x="3257683" y="2759020"/>
            <a:ext cx="1216063" cy="1703019"/>
            <a:chOff x="3257683" y="2759020"/>
            <a:chExt cx="1216063" cy="1703019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3B1BAB80-E5FC-40B9-F85A-B4A90BD47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601370" y="2759020"/>
              <a:ext cx="696167" cy="461174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D9C298D9-426E-C295-AA17-29AF6467B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3257683" y="3587531"/>
              <a:ext cx="1123214" cy="279619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F66E814-DCD3-5E45-2616-55065950D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3529323" y="3517616"/>
              <a:ext cx="944423" cy="944423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38BC480E-0CED-6F63-73BE-2D0D78825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rcRect t="8227" b="16324"/>
            <a:stretch>
              <a:fillRect/>
            </a:stretch>
          </p:blipFill>
          <p:spPr>
            <a:xfrm>
              <a:off x="3429900" y="3251475"/>
              <a:ext cx="926265" cy="349431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34357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F5F2731-B96C-6F61-DFA8-52CC59A55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&amp; MDI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CBF1BB-84D9-FEA0-6520-FAFF8B2EC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72" y="1134783"/>
            <a:ext cx="3479696" cy="2777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Detailed simulations of </a:t>
            </a:r>
            <a:r>
              <a:rPr lang="en-US" sz="1600" b="1" dirty="0"/>
              <a:t>beam-beam interactions </a:t>
            </a:r>
            <a:r>
              <a:rPr lang="en-US" sz="1600" dirty="0"/>
              <a:t>using Warp-X</a:t>
            </a:r>
          </a:p>
          <a:p>
            <a:pPr marL="0" indent="0">
              <a:buNone/>
            </a:pPr>
            <a:r>
              <a:rPr lang="en-US" sz="1600" b="1" dirty="0" err="1"/>
              <a:t>Beamstrahlung</a:t>
            </a:r>
            <a:r>
              <a:rPr lang="en-US" sz="1600" dirty="0"/>
              <a:t> at 10 TeV Colliders</a:t>
            </a:r>
            <a:br>
              <a:rPr lang="en-US" sz="1600" dirty="0"/>
            </a:br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T 10:20 AAT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r>
              <a:rPr lang="en-US" sz="1600" dirty="0"/>
              <a:t>Physics impact of </a:t>
            </a:r>
            <a:r>
              <a:rPr lang="en-US" sz="1600" b="1" dirty="0"/>
              <a:t>beam configurations </a:t>
            </a:r>
            <a:r>
              <a:rPr lang="en-US" sz="1600" dirty="0"/>
              <a:t>at 10 TeV </a:t>
            </a:r>
            <a:r>
              <a:rPr lang="en-US" sz="1600" dirty="0">
                <a:hlinkClick r:id="rId4"/>
              </a:rPr>
              <a:t>T 10:40 AAT 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6F4165-D896-5855-F4A5-D2536DC0B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51C70D-259D-5E08-E836-FFB3D2A4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E20415-7063-4E3F-2454-C8FBCFF72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9CD98F-C951-6324-8597-38F6AFE4988D}"/>
              </a:ext>
            </a:extLst>
          </p:cNvPr>
          <p:cNvGrpSpPr/>
          <p:nvPr/>
        </p:nvGrpSpPr>
        <p:grpSpPr>
          <a:xfrm>
            <a:off x="302593" y="2941936"/>
            <a:ext cx="2097444" cy="1794182"/>
            <a:chOff x="6801397" y="631435"/>
            <a:chExt cx="2097444" cy="1794182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3C628106-E440-6804-FA41-D731EBB46D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012"/>
            <a:stretch>
              <a:fillRect/>
            </a:stretch>
          </p:blipFill>
          <p:spPr bwMode="auto">
            <a:xfrm>
              <a:off x="6801397" y="631435"/>
              <a:ext cx="2097444" cy="1794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0CEF99-5FD5-A7E5-DEE6-46CF46067328}"/>
                </a:ext>
              </a:extLst>
            </p:cNvPr>
            <p:cNvSpPr txBox="1"/>
            <p:nvPr/>
          </p:nvSpPr>
          <p:spPr>
            <a:xfrm>
              <a:off x="7469115" y="878066"/>
              <a:ext cx="10470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Warp-X vs Guinea Pig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98FB021-B808-B7DB-0474-D4F272DEC305}"/>
              </a:ext>
            </a:extLst>
          </p:cNvPr>
          <p:cNvSpPr txBox="1"/>
          <p:nvPr/>
        </p:nvSpPr>
        <p:spPr>
          <a:xfrm>
            <a:off x="685172" y="4695142"/>
            <a:ext cx="28953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beam simulations at LBNL, SLAC, CEA</a:t>
            </a:r>
          </a:p>
          <a:p>
            <a:pPr algn="ctr"/>
            <a:r>
              <a:rPr lang="en-US" sz="11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J.Instr</a:t>
            </a:r>
            <a:r>
              <a:rPr lang="en-US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18.06 (2023): T06001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9323BD-6537-401C-A523-7B3F1A33B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1574" y="812187"/>
            <a:ext cx="1528355" cy="212974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85B207B-0721-BFD9-3126-689A58782EFD}"/>
              </a:ext>
            </a:extLst>
          </p:cNvPr>
          <p:cNvGrpSpPr/>
          <p:nvPr/>
        </p:nvGrpSpPr>
        <p:grpSpPr>
          <a:xfrm>
            <a:off x="2765610" y="3220306"/>
            <a:ext cx="2286104" cy="1420704"/>
            <a:chOff x="5340051" y="837696"/>
            <a:chExt cx="2603552" cy="1503554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33AA557E-1298-DC42-BCF8-8AD295DB56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5206" y="873378"/>
              <a:ext cx="1986611" cy="146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8BC2640-ADE2-65C2-D408-CA42BE314BF0}"/>
                </a:ext>
              </a:extLst>
            </p:cNvPr>
            <p:cNvSpPr txBox="1"/>
            <p:nvPr/>
          </p:nvSpPr>
          <p:spPr>
            <a:xfrm>
              <a:off x="6419602" y="837696"/>
              <a:ext cx="152400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rtl="0">
                <a:buNone/>
              </a:pPr>
              <a:r>
                <a:rPr lang="en-US" sz="1200" b="0" i="0" u="none" strike="noStrike" dirty="0">
                  <a:solidFill>
                    <a:srgbClr val="38761D"/>
                  </a:solidFill>
                  <a:effectLst/>
                  <a:latin typeface="Arial" panose="020B0604020202020204" pitchFamily="34" charset="0"/>
                </a:rPr>
                <a:t>magnetic field streamlines</a:t>
              </a:r>
              <a:endParaRPr lang="en-US" sz="1200" b="0" i="0" u="none" strike="noStrike" dirty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C76EBA0-D257-ED39-FD06-AB2BF3C726DC}"/>
                </a:ext>
              </a:extLst>
            </p:cNvPr>
            <p:cNvSpPr txBox="1"/>
            <p:nvPr/>
          </p:nvSpPr>
          <p:spPr>
            <a:xfrm>
              <a:off x="5340051" y="867894"/>
              <a:ext cx="10628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1155CC"/>
                  </a:solidFill>
                  <a:latin typeface="Arial" panose="020B0604020202020204" pitchFamily="34" charset="0"/>
                </a:rPr>
                <a:t>electron density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856BD2E-D464-1369-C6EE-B7C544146C37}"/>
                </a:ext>
              </a:extLst>
            </p:cNvPr>
            <p:cNvSpPr txBox="1"/>
            <p:nvPr/>
          </p:nvSpPr>
          <p:spPr>
            <a:xfrm>
              <a:off x="6419602" y="1601464"/>
              <a:ext cx="8210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C0000"/>
                  </a:solidFill>
                  <a:latin typeface="Arial" panose="020B0604020202020204" pitchFamily="34" charset="0"/>
                </a:rPr>
                <a:t>positron</a:t>
              </a:r>
              <a:endParaRPr lang="en-US" sz="1400" dirty="0">
                <a:solidFill>
                  <a:srgbClr val="000000"/>
                </a:solidFill>
              </a:endParaRPr>
            </a:p>
            <a:p>
              <a:r>
                <a:rPr lang="en-US" sz="1400" dirty="0">
                  <a:solidFill>
                    <a:srgbClr val="CC0000"/>
                  </a:solidFill>
                  <a:latin typeface="Arial" panose="020B0604020202020204" pitchFamily="34" charset="0"/>
                </a:rPr>
                <a:t>density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39935A2-392F-7CD7-3186-672DE1863C8B}"/>
              </a:ext>
            </a:extLst>
          </p:cNvPr>
          <p:cNvSpPr txBox="1"/>
          <p:nvPr/>
        </p:nvSpPr>
        <p:spPr>
          <a:xfrm>
            <a:off x="3233832" y="3028945"/>
            <a:ext cx="745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 TeV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B135D4F-15C3-4914-F84E-05384F0711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732" y="768057"/>
            <a:ext cx="587702" cy="36672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8655543-1EE0-8DE5-56A3-EA96A051CE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303" y="800831"/>
            <a:ext cx="907077" cy="30117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365CD44-1A09-8043-DE02-B1997C5DC6D3}"/>
              </a:ext>
            </a:extLst>
          </p:cNvPr>
          <p:cNvSpPr/>
          <p:nvPr/>
        </p:nvSpPr>
        <p:spPr>
          <a:xfrm>
            <a:off x="3501573" y="2343150"/>
            <a:ext cx="133063" cy="687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398435B-D117-4555-4CE6-4B3369527074}"/>
              </a:ext>
            </a:extLst>
          </p:cNvPr>
          <p:cNvGrpSpPr/>
          <p:nvPr/>
        </p:nvGrpSpPr>
        <p:grpSpPr>
          <a:xfrm>
            <a:off x="5257800" y="791130"/>
            <a:ext cx="3720414" cy="4418161"/>
            <a:chOff x="5257800" y="791130"/>
            <a:chExt cx="3720414" cy="44181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158D4A1-730E-740B-490A-71ED3117D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42427" y="791130"/>
              <a:ext cx="3191172" cy="1780620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0E372A3-1902-F22C-65C8-53513367A559}"/>
                </a:ext>
              </a:extLst>
            </p:cNvPr>
            <p:cNvSpPr txBox="1"/>
            <p:nvPr/>
          </p:nvSpPr>
          <p:spPr>
            <a:xfrm>
              <a:off x="5498518" y="3516520"/>
              <a:ext cx="3335081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Direct-wind </a:t>
              </a:r>
              <a:r>
                <a:rPr lang="en-US" sz="1600" b="1" dirty="0"/>
                <a:t>superconducting magnets for the IP</a:t>
              </a:r>
              <a:r>
                <a:rPr lang="en-US" sz="1600" dirty="0"/>
                <a:t> </a:t>
              </a:r>
              <a:r>
                <a:rPr lang="en-US" sz="1600" dirty="0">
                  <a:hlinkClick r:id="rId11"/>
                </a:rPr>
                <a:t>T 10:15 MDI</a:t>
              </a:r>
              <a:endParaRPr lang="en-US" sz="1600" dirty="0"/>
            </a:p>
            <a:p>
              <a:endParaRPr lang="en-US" dirty="0"/>
            </a:p>
            <a:p>
              <a:r>
                <a:rPr lang="en-US" sz="1600" dirty="0"/>
                <a:t>Improved </a:t>
              </a:r>
              <a:r>
                <a:rPr lang="en-US" sz="1600" b="1" dirty="0"/>
                <a:t>Luminosity detectors </a:t>
              </a:r>
              <a:br>
                <a:rPr lang="en-US" sz="1600" dirty="0"/>
              </a:br>
              <a:r>
                <a:rPr lang="en-US" sz="1600" dirty="0">
                  <a:hlinkClick r:id="rId12"/>
                </a:rPr>
                <a:t>W 10:40 CalPID</a:t>
              </a:r>
              <a:endParaRPr lang="en-US" sz="1600" dirty="0"/>
            </a:p>
            <a:p>
              <a:endParaRPr lang="en-US" dirty="0"/>
            </a:p>
          </p:txBody>
        </p:sp>
        <p:sp>
          <p:nvSpPr>
            <p:cNvPr id="36" name="Content Placeholder 5">
              <a:extLst>
                <a:ext uri="{FF2B5EF4-FFF2-40B4-BE49-F238E27FC236}">
                  <a16:creationId xmlns:a16="http://schemas.microsoft.com/office/drawing/2014/main" id="{620FE9F1-0860-24F9-56C7-8D41AC072656}"/>
                </a:ext>
              </a:extLst>
            </p:cNvPr>
            <p:cNvSpPr txBox="1">
              <a:spLocks/>
            </p:cNvSpPr>
            <p:nvPr/>
          </p:nvSpPr>
          <p:spPr>
            <a:xfrm>
              <a:off x="5498518" y="2661944"/>
              <a:ext cx="3479696" cy="130274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b="1" dirty="0"/>
                <a:t>Laser collimation of e beams</a:t>
              </a:r>
              <a:r>
                <a:rPr lang="en-US" sz="1600" dirty="0"/>
                <a:t> and intensity control at FACET-II </a:t>
              </a:r>
              <a:r>
                <a:rPr lang="en-US" sz="1600" dirty="0">
                  <a:hlinkClick r:id="rId13"/>
                </a:rPr>
                <a:t>W 12:00 DRBD</a:t>
              </a:r>
              <a:endParaRPr lang="en-US" sz="1600" dirty="0"/>
            </a:p>
            <a:p>
              <a:pPr marL="0" indent="0">
                <a:buNone/>
              </a:pPr>
              <a:endParaRPr lang="en-US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96DC386-979D-3259-977B-61A631ED72CC}"/>
                </a:ext>
              </a:extLst>
            </p:cNvPr>
            <p:cNvCxnSpPr/>
            <p:nvPr/>
          </p:nvCxnSpPr>
          <p:spPr>
            <a:xfrm>
              <a:off x="5257800" y="951420"/>
              <a:ext cx="0" cy="37846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329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3E1D5D-0296-A023-19B0-8819D9758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RF cavities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25EBAC-ABD0-5669-8F49-6F8A94F8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F4BAA12D-5F28-3140-935A-44BF4B54B6B6}" type="slidenum">
              <a:rPr lang="en-US">
                <a:solidFill>
                  <a:srgbClr val="FFFFFF"/>
                </a:solidFill>
              </a:rPr>
              <a:pPr defTabSz="685800"/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0B8DF2-2D3E-B270-D676-85EC665F173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79875" y="793931"/>
            <a:ext cx="5502378" cy="3490913"/>
          </a:xfrm>
        </p:spPr>
        <p:txBody>
          <a:bodyPr>
            <a:noAutofit/>
          </a:bodyPr>
          <a:lstStyle/>
          <a:p>
            <a:pPr marL="234950" indent="-227013">
              <a:lnSpc>
                <a:spcPct val="100000"/>
              </a:lnSpc>
              <a:spcBef>
                <a:spcPts val="800"/>
              </a:spcBef>
              <a:buNone/>
            </a:pPr>
            <a:r>
              <a:rPr lang="en-US" sz="1600" dirty="0"/>
              <a:t>ILC 1.3 GHz bulk Nb SRF cavities</a:t>
            </a:r>
          </a:p>
          <a:p>
            <a:pPr marL="7937" lvl="1" indent="0">
              <a:lnSpc>
                <a:spcPct val="100000"/>
              </a:lnSpc>
              <a:spcBef>
                <a:spcPts val="800"/>
              </a:spcBef>
              <a:buNone/>
            </a:pPr>
            <a:r>
              <a:rPr lang="en-US" sz="1600" dirty="0"/>
              <a:t>TDR performance specs: </a:t>
            </a:r>
          </a:p>
          <a:p>
            <a:pPr marL="9525" lvl="1" indent="0">
              <a:lnSpc>
                <a:spcPct val="100000"/>
              </a:lnSpc>
              <a:spcBef>
                <a:spcPts val="800"/>
              </a:spcBef>
              <a:buNone/>
              <a:tabLst>
                <a:tab pos="223838" algn="l"/>
              </a:tabLst>
            </a:pPr>
            <a:r>
              <a:rPr lang="en-US" sz="1600" i="1" dirty="0">
                <a:solidFill>
                  <a:schemeClr val="accent1"/>
                </a:solidFill>
              </a:rPr>
              <a:t>	Q</a:t>
            </a:r>
            <a:r>
              <a:rPr lang="en-US" sz="1600" baseline="-25000" dirty="0">
                <a:solidFill>
                  <a:schemeClr val="accent1"/>
                </a:solidFill>
              </a:rPr>
              <a:t>0</a:t>
            </a:r>
            <a:r>
              <a:rPr lang="en-US" sz="1600" dirty="0">
                <a:solidFill>
                  <a:schemeClr val="accent1"/>
                </a:solidFill>
              </a:rPr>
              <a:t>=1x10</a:t>
            </a:r>
            <a:r>
              <a:rPr lang="en-US" sz="1600" baseline="30000" dirty="0">
                <a:solidFill>
                  <a:schemeClr val="accent1"/>
                </a:solidFill>
              </a:rPr>
              <a:t>10</a:t>
            </a:r>
            <a:r>
              <a:rPr lang="en-US" sz="1600" dirty="0">
                <a:solidFill>
                  <a:schemeClr val="accent1"/>
                </a:solidFill>
              </a:rPr>
              <a:t>, </a:t>
            </a:r>
            <a:r>
              <a:rPr lang="en-US" sz="1600" i="1" dirty="0" err="1">
                <a:solidFill>
                  <a:schemeClr val="accent1"/>
                </a:solidFill>
              </a:rPr>
              <a:t>E</a:t>
            </a:r>
            <a:r>
              <a:rPr lang="en-US" sz="1600" baseline="-25000" dirty="0" err="1">
                <a:solidFill>
                  <a:schemeClr val="accent1"/>
                </a:solidFill>
              </a:rPr>
              <a:t>acc</a:t>
            </a:r>
            <a:r>
              <a:rPr lang="en-US" sz="1600" dirty="0">
                <a:solidFill>
                  <a:schemeClr val="accent1"/>
                </a:solidFill>
              </a:rPr>
              <a:t> = 31.5 MV/m</a:t>
            </a:r>
            <a:endParaRPr lang="en-US" sz="1600" dirty="0"/>
          </a:p>
          <a:p>
            <a:pPr marL="9525" lvl="1" indent="0">
              <a:lnSpc>
                <a:spcPct val="100000"/>
              </a:lnSpc>
              <a:spcBef>
                <a:spcPts val="800"/>
              </a:spcBef>
              <a:buNone/>
              <a:tabLst>
                <a:tab pos="223838" algn="l"/>
              </a:tabLst>
            </a:pPr>
            <a:r>
              <a:rPr lang="en-US" sz="1600" dirty="0"/>
              <a:t>Impressive progress worldwide since TDR:</a:t>
            </a:r>
            <a:br>
              <a:rPr lang="en-US" sz="1600" dirty="0"/>
            </a:br>
            <a:r>
              <a:rPr lang="en-US" sz="1600" dirty="0">
                <a:solidFill>
                  <a:schemeClr val="accent1"/>
                </a:solidFill>
              </a:rPr>
              <a:t>Impurity infusion, low and mid temp baking, </a:t>
            </a:r>
            <a:br>
              <a:rPr lang="en-US" sz="1600" dirty="0">
                <a:solidFill>
                  <a:schemeClr val="accent1"/>
                </a:solidFill>
              </a:rPr>
            </a:br>
            <a:r>
              <a:rPr lang="en-US" sz="1600" dirty="0">
                <a:solidFill>
                  <a:schemeClr val="accent1"/>
                </a:solidFill>
              </a:rPr>
              <a:t>cold electropolishing</a:t>
            </a:r>
          </a:p>
          <a:p>
            <a:pPr marL="234950" lvl="1" indent="-227013">
              <a:lnSpc>
                <a:spcPct val="100000"/>
              </a:lnSpc>
              <a:spcBef>
                <a:spcPts val="800"/>
              </a:spcBef>
              <a:buNone/>
            </a:pPr>
            <a:r>
              <a:rPr lang="en-US" sz="1600" dirty="0"/>
              <a:t>Now feasible:</a:t>
            </a:r>
          </a:p>
          <a:p>
            <a:pPr marL="234950" lvl="1" indent="-227013">
              <a:lnSpc>
                <a:spcPct val="100000"/>
              </a:lnSpc>
              <a:spcBef>
                <a:spcPts val="800"/>
              </a:spcBef>
              <a:buNone/>
            </a:pPr>
            <a:r>
              <a:rPr lang="en-US" sz="1600" i="1" dirty="0">
                <a:solidFill>
                  <a:schemeClr val="accent1"/>
                </a:solidFill>
              </a:rPr>
              <a:t>	Q</a:t>
            </a:r>
            <a:r>
              <a:rPr lang="en-US" sz="1600" baseline="-25000" dirty="0">
                <a:solidFill>
                  <a:schemeClr val="accent1"/>
                </a:solidFill>
              </a:rPr>
              <a:t>0</a:t>
            </a:r>
            <a:r>
              <a:rPr lang="en-US" sz="1600" dirty="0">
                <a:solidFill>
                  <a:schemeClr val="accent1"/>
                </a:solidFill>
              </a:rPr>
              <a:t>=2x10</a:t>
            </a:r>
            <a:r>
              <a:rPr lang="en-US" sz="1600" baseline="30000" dirty="0">
                <a:solidFill>
                  <a:schemeClr val="accent1"/>
                </a:solidFill>
              </a:rPr>
              <a:t>10</a:t>
            </a:r>
            <a:r>
              <a:rPr lang="en-US" sz="1600" dirty="0">
                <a:solidFill>
                  <a:schemeClr val="accent1"/>
                </a:solidFill>
              </a:rPr>
              <a:t>, </a:t>
            </a:r>
            <a:r>
              <a:rPr lang="en-US" sz="1600" i="1" dirty="0" err="1">
                <a:solidFill>
                  <a:schemeClr val="accent1"/>
                </a:solidFill>
              </a:rPr>
              <a:t>E</a:t>
            </a:r>
            <a:r>
              <a:rPr lang="en-US" sz="1600" baseline="-25000" dirty="0" err="1">
                <a:solidFill>
                  <a:schemeClr val="accent1"/>
                </a:solidFill>
              </a:rPr>
              <a:t>acc</a:t>
            </a:r>
            <a:r>
              <a:rPr lang="en-US" sz="1600" dirty="0">
                <a:solidFill>
                  <a:schemeClr val="accent1"/>
                </a:solidFill>
              </a:rPr>
              <a:t> = 31.5 MV/m</a:t>
            </a:r>
            <a:endParaRPr lang="en-US" sz="1600" dirty="0"/>
          </a:p>
          <a:p>
            <a:pPr marL="234950" lvl="1" indent="-227013">
              <a:lnSpc>
                <a:spcPct val="100000"/>
              </a:lnSpc>
              <a:spcBef>
                <a:spcPts val="800"/>
              </a:spcBef>
              <a:buNone/>
            </a:pPr>
            <a:r>
              <a:rPr lang="en-US" sz="1600" dirty="0"/>
              <a:t>If this can be done at scale, </a:t>
            </a:r>
            <a:br>
              <a:rPr lang="en-US" sz="1600" dirty="0"/>
            </a:br>
            <a:r>
              <a:rPr lang="en-US" sz="1600" dirty="0"/>
              <a:t>allows 5 Hz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10 Hz rep rate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593684-C829-E561-2FA9-C3779B621C63}"/>
              </a:ext>
            </a:extLst>
          </p:cNvPr>
          <p:cNvGrpSpPr/>
          <p:nvPr/>
        </p:nvGrpSpPr>
        <p:grpSpPr>
          <a:xfrm>
            <a:off x="4612075" y="793931"/>
            <a:ext cx="4633016" cy="2880221"/>
            <a:chOff x="4688314" y="2088899"/>
            <a:chExt cx="4633016" cy="288022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BAD8868-3237-2B31-EC64-E33CD2124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8314" y="2088899"/>
              <a:ext cx="3901391" cy="2880221"/>
            </a:xfrm>
            <a:prstGeom prst="rect">
              <a:avLst/>
            </a:prstGeom>
          </p:spPr>
        </p:pic>
        <p:sp>
          <p:nvSpPr>
            <p:cNvPr id="11" name="Star: 5 Points 10">
              <a:extLst>
                <a:ext uri="{FF2B5EF4-FFF2-40B4-BE49-F238E27FC236}">
                  <a16:creationId xmlns:a16="http://schemas.microsoft.com/office/drawing/2014/main" id="{AE113030-3708-A4DA-E82C-660FBBA90EAF}"/>
                </a:ext>
              </a:extLst>
            </p:cNvPr>
            <p:cNvSpPr/>
            <p:nvPr/>
          </p:nvSpPr>
          <p:spPr>
            <a:xfrm>
              <a:off x="7012696" y="3399541"/>
              <a:ext cx="200564" cy="162377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srgbClr val="FFFFFF"/>
                </a:solidFill>
                <a:latin typeface="Aptos" panose="02110004020202020204"/>
              </a:endParaRPr>
            </a:p>
          </p:txBody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55E4CF06-9C9D-F899-97AA-CAF77AA02027}"/>
                </a:ext>
              </a:extLst>
            </p:cNvPr>
            <p:cNvSpPr txBox="1"/>
            <p:nvPr/>
          </p:nvSpPr>
          <p:spPr>
            <a:xfrm>
              <a:off x="5446301" y="3574132"/>
              <a:ext cx="658167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9pPr>
            </a:lstStyle>
            <a:p>
              <a:pPr defTabSz="342900"/>
              <a:r>
                <a:rPr lang="en-US" sz="1050">
                  <a:solidFill>
                    <a:srgbClr val="343A40"/>
                  </a:solidFill>
                </a:rPr>
                <a:t>Cavity </a:t>
              </a:r>
              <a:r>
                <a:rPr lang="en-US" sz="1050" err="1">
                  <a:solidFill>
                    <a:srgbClr val="343A40"/>
                  </a:solidFill>
                </a:rPr>
                <a:t>shape+High</a:t>
              </a:r>
              <a:r>
                <a:rPr lang="en-US" sz="1050">
                  <a:solidFill>
                    <a:srgbClr val="343A40"/>
                  </a:solidFill>
                </a:rPr>
                <a:t> RRR </a:t>
              </a:r>
              <a:r>
                <a:rPr lang="en-US" sz="1050" err="1">
                  <a:solidFill>
                    <a:srgbClr val="343A40"/>
                  </a:solidFill>
                </a:rPr>
                <a:t>Nb</a:t>
              </a:r>
              <a:endParaRPr lang="en-US" sz="1050">
                <a:solidFill>
                  <a:srgbClr val="343A40"/>
                </a:solidFill>
              </a:endParaRPr>
            </a:p>
          </p:txBody>
        </p:sp>
        <p:sp>
          <p:nvSpPr>
            <p:cNvPr id="16" name="Right Arrow 6">
              <a:extLst>
                <a:ext uri="{FF2B5EF4-FFF2-40B4-BE49-F238E27FC236}">
                  <a16:creationId xmlns:a16="http://schemas.microsoft.com/office/drawing/2014/main" id="{4C90C6C7-F1E3-DC51-BB36-959909DA16BC}"/>
                </a:ext>
              </a:extLst>
            </p:cNvPr>
            <p:cNvSpPr/>
            <p:nvPr/>
          </p:nvSpPr>
          <p:spPr>
            <a:xfrm>
              <a:off x="6247959" y="3466752"/>
              <a:ext cx="658167" cy="12311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/>
              <a:endParaRPr lang="en-US" sz="1350">
                <a:solidFill>
                  <a:srgbClr val="FFFFFF"/>
                </a:solidFill>
                <a:latin typeface="Aptos" panose="02110004020202020204"/>
              </a:endParaRPr>
            </a:p>
          </p:txBody>
        </p:sp>
        <p:sp>
          <p:nvSpPr>
            <p:cNvPr id="17" name="Right Arrow 6">
              <a:extLst>
                <a:ext uri="{FF2B5EF4-FFF2-40B4-BE49-F238E27FC236}">
                  <a16:creationId xmlns:a16="http://schemas.microsoft.com/office/drawing/2014/main" id="{A0DCF5B7-7492-72CF-47D9-E2F8EBB315B9}"/>
                </a:ext>
              </a:extLst>
            </p:cNvPr>
            <p:cNvSpPr/>
            <p:nvPr/>
          </p:nvSpPr>
          <p:spPr>
            <a:xfrm>
              <a:off x="5775385" y="3451016"/>
              <a:ext cx="284116" cy="11271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/>
              <a:endParaRPr lang="en-US" sz="1350">
                <a:solidFill>
                  <a:srgbClr val="FFFFFF"/>
                </a:solidFill>
                <a:latin typeface="Aptos" panose="02110004020202020204"/>
              </a:endParaRPr>
            </a:p>
          </p:txBody>
        </p:sp>
        <p:sp>
          <p:nvSpPr>
            <p:cNvPr id="18" name="Right Arrow 6">
              <a:extLst>
                <a:ext uri="{FF2B5EF4-FFF2-40B4-BE49-F238E27FC236}">
                  <a16:creationId xmlns:a16="http://schemas.microsoft.com/office/drawing/2014/main" id="{76D2A01A-4B9D-8835-3BB5-1E17E3DFD059}"/>
                </a:ext>
              </a:extLst>
            </p:cNvPr>
            <p:cNvSpPr/>
            <p:nvPr/>
          </p:nvSpPr>
          <p:spPr>
            <a:xfrm rot="20259377">
              <a:off x="7124130" y="3504679"/>
              <a:ext cx="400946" cy="8732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/>
              <a:endParaRPr lang="en-US" sz="1350">
                <a:solidFill>
                  <a:srgbClr val="FFFFFF"/>
                </a:solidFill>
                <a:latin typeface="Aptos" panose="02110004020202020204"/>
              </a:endParaRPr>
            </a:p>
          </p:txBody>
        </p:sp>
        <p:sp>
          <p:nvSpPr>
            <p:cNvPr id="19" name="Right Arrow 6">
              <a:extLst>
                <a:ext uri="{FF2B5EF4-FFF2-40B4-BE49-F238E27FC236}">
                  <a16:creationId xmlns:a16="http://schemas.microsoft.com/office/drawing/2014/main" id="{2B9BDFED-81E9-1D29-9F4D-0858871B9CA2}"/>
                </a:ext>
              </a:extLst>
            </p:cNvPr>
            <p:cNvSpPr/>
            <p:nvPr/>
          </p:nvSpPr>
          <p:spPr>
            <a:xfrm>
              <a:off x="7815647" y="3412172"/>
              <a:ext cx="307119" cy="952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/>
              <a:endParaRPr lang="en-US" sz="1350">
                <a:solidFill>
                  <a:srgbClr val="FFFFFF"/>
                </a:solidFill>
                <a:latin typeface="Aptos" panose="02110004020202020204"/>
              </a:endParaRPr>
            </a:p>
          </p:txBody>
        </p:sp>
        <p:sp>
          <p:nvSpPr>
            <p:cNvPr id="20" name="Right Arrow 6">
              <a:extLst>
                <a:ext uri="{FF2B5EF4-FFF2-40B4-BE49-F238E27FC236}">
                  <a16:creationId xmlns:a16="http://schemas.microsoft.com/office/drawing/2014/main" id="{AFDDDDEF-BD0F-E549-4936-258BBB7C8108}"/>
                </a:ext>
              </a:extLst>
            </p:cNvPr>
            <p:cNvSpPr/>
            <p:nvPr/>
          </p:nvSpPr>
          <p:spPr>
            <a:xfrm rot="16200000">
              <a:off x="6300934" y="2575651"/>
              <a:ext cx="486963" cy="12332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/>
              <a:endParaRPr lang="en-US" sz="1350">
                <a:solidFill>
                  <a:srgbClr val="FFFFFF"/>
                </a:solidFill>
                <a:latin typeface="Aptos" panose="02110004020202020204"/>
              </a:endParaRPr>
            </a:p>
          </p:txBody>
        </p:sp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223DA6B3-5A0C-3D4A-64F5-1FA7253F8A6A}"/>
                </a:ext>
              </a:extLst>
            </p:cNvPr>
            <p:cNvSpPr txBox="1"/>
            <p:nvPr/>
          </p:nvSpPr>
          <p:spPr>
            <a:xfrm>
              <a:off x="6516637" y="2632106"/>
              <a:ext cx="133907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9pPr>
            </a:lstStyle>
            <a:p>
              <a:pPr defTabSz="342900"/>
              <a:r>
                <a:rPr lang="en-US" sz="1050">
                  <a:solidFill>
                    <a:srgbClr val="343A40"/>
                  </a:solidFill>
                </a:rPr>
                <a:t>Nitrogen doping!</a:t>
              </a:r>
            </a:p>
          </p:txBody>
        </p:sp>
        <p:sp>
          <p:nvSpPr>
            <p:cNvPr id="22" name="TextBox 16">
              <a:extLst>
                <a:ext uri="{FF2B5EF4-FFF2-40B4-BE49-F238E27FC236}">
                  <a16:creationId xmlns:a16="http://schemas.microsoft.com/office/drawing/2014/main" id="{34C60CEF-AD8D-BD21-78D7-3B27C3FF2A57}"/>
                </a:ext>
              </a:extLst>
            </p:cNvPr>
            <p:cNvSpPr txBox="1"/>
            <p:nvPr/>
          </p:nvSpPr>
          <p:spPr>
            <a:xfrm>
              <a:off x="6320924" y="3574132"/>
              <a:ext cx="93927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9pPr>
            </a:lstStyle>
            <a:p>
              <a:pPr defTabSz="342900"/>
              <a:r>
                <a:rPr lang="en-US" sz="1050">
                  <a:solidFill>
                    <a:srgbClr val="343A40"/>
                  </a:solidFill>
                </a:rPr>
                <a:t>High pressure water rinse</a:t>
              </a:r>
            </a:p>
          </p:txBody>
        </p:sp>
        <p:sp>
          <p:nvSpPr>
            <p:cNvPr id="23" name="TextBox 16">
              <a:extLst>
                <a:ext uri="{FF2B5EF4-FFF2-40B4-BE49-F238E27FC236}">
                  <a16:creationId xmlns:a16="http://schemas.microsoft.com/office/drawing/2014/main" id="{F741E355-C3BC-1D61-21F6-088BE1F9BF6D}"/>
                </a:ext>
              </a:extLst>
            </p:cNvPr>
            <p:cNvSpPr txBox="1"/>
            <p:nvPr/>
          </p:nvSpPr>
          <p:spPr>
            <a:xfrm>
              <a:off x="7183496" y="3570394"/>
              <a:ext cx="93927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9pPr>
            </a:lstStyle>
            <a:p>
              <a:pPr defTabSz="342900"/>
              <a:r>
                <a:rPr lang="en-US" sz="1050" err="1">
                  <a:solidFill>
                    <a:srgbClr val="343A40"/>
                  </a:solidFill>
                </a:rPr>
                <a:t>EP+low-temperature</a:t>
              </a:r>
              <a:r>
                <a:rPr lang="en-US" sz="1050">
                  <a:solidFill>
                    <a:srgbClr val="343A40"/>
                  </a:solidFill>
                </a:rPr>
                <a:t> baking</a:t>
              </a:r>
            </a:p>
          </p:txBody>
        </p:sp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id="{DEE524B3-0CFA-80EE-46C9-6EF9192C35C4}"/>
                </a:ext>
              </a:extLst>
            </p:cNvPr>
            <p:cNvSpPr txBox="1"/>
            <p:nvPr/>
          </p:nvSpPr>
          <p:spPr>
            <a:xfrm>
              <a:off x="8292479" y="3081965"/>
              <a:ext cx="1028851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9pPr>
            </a:lstStyle>
            <a:p>
              <a:pPr defTabSz="342900"/>
              <a:r>
                <a:rPr lang="en-US" sz="1050" dirty="0">
                  <a:solidFill>
                    <a:srgbClr val="343A40"/>
                  </a:solidFill>
                </a:rPr>
                <a:t>75/120 C bake/N infusion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0200FE-DB53-F592-DA85-1F17DC8F53C9}"/>
                </a:ext>
              </a:extLst>
            </p:cNvPr>
            <p:cNvSpPr txBox="1"/>
            <p:nvPr/>
          </p:nvSpPr>
          <p:spPr>
            <a:xfrm>
              <a:off x="5590623" y="4220120"/>
              <a:ext cx="2804935" cy="723275"/>
            </a:xfrm>
            <a:prstGeom prst="rect">
              <a:avLst/>
            </a:prstGeom>
            <a:noFill/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100" dirty="0">
                  <a:latin typeface="Helvetica" pitchFamily="2" charset="0"/>
                </a:rPr>
                <a:t>Plot: A </a:t>
              </a:r>
              <a:r>
                <a:rPr lang="en-US" sz="1100" dirty="0" err="1">
                  <a:latin typeface="Helvetica" pitchFamily="2" charset="0"/>
                </a:rPr>
                <a:t>Grasselino</a:t>
              </a:r>
              <a:r>
                <a:rPr lang="en-US" sz="1100" dirty="0">
                  <a:latin typeface="Helvetica" pitchFamily="2" charset="0"/>
                </a:rPr>
                <a:t> and K. McGee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00B6585-2C9C-719C-4F77-01182341FE9B}"/>
              </a:ext>
            </a:extLst>
          </p:cNvPr>
          <p:cNvSpPr txBox="1"/>
          <p:nvPr/>
        </p:nvSpPr>
        <p:spPr>
          <a:xfrm>
            <a:off x="1334191" y="3920374"/>
            <a:ext cx="67818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93687" lvl="1" indent="-285750"/>
            <a:r>
              <a:rPr lang="en-US" sz="1600" dirty="0"/>
              <a:t>High gradient, high Q at JLAB </a:t>
            </a:r>
            <a:r>
              <a:rPr lang="en-US" sz="1600" dirty="0">
                <a:hlinkClick r:id="rId4"/>
              </a:rPr>
              <a:t>T 12:00 SRF</a:t>
            </a:r>
            <a:r>
              <a:rPr lang="en-US" sz="1600" dirty="0"/>
              <a:t> and at FNAL </a:t>
            </a:r>
            <a:r>
              <a:rPr lang="en-US" sz="1600" dirty="0">
                <a:hlinkClick r:id="rId5"/>
              </a:rPr>
              <a:t>T 12:30 SRF</a:t>
            </a:r>
            <a:endParaRPr lang="en-US" sz="1600" dirty="0"/>
          </a:p>
          <a:p>
            <a:pPr marL="293687" lvl="1" indent="-285750"/>
            <a:r>
              <a:rPr lang="en-US" sz="1600" dirty="0"/>
              <a:t>Identifying electron emitters </a:t>
            </a:r>
            <a:r>
              <a:rPr lang="en-US" sz="1600" dirty="0">
                <a:hlinkClick r:id="rId6"/>
              </a:rPr>
              <a:t>T 12:15 SRF</a:t>
            </a:r>
            <a:endParaRPr lang="en-US" sz="1400" dirty="0"/>
          </a:p>
          <a:p>
            <a:pPr marL="293687" lvl="1" indent="-285750"/>
            <a:r>
              <a:rPr lang="en-US" sz="1600" dirty="0">
                <a:solidFill>
                  <a:schemeClr val="accent1"/>
                </a:solidFill>
              </a:rPr>
              <a:t>Can we use materials expertise to make further progress?</a:t>
            </a:r>
          </a:p>
          <a:p>
            <a:pPr marL="293687" lvl="1" indent="-285750"/>
            <a:r>
              <a:rPr lang="en-US" sz="1600" dirty="0">
                <a:solidFill>
                  <a:schemeClr val="accent1"/>
                </a:solidFill>
              </a:rPr>
              <a:t>What about traveling wave cavities?</a:t>
            </a: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B4122FFE-C966-6A8D-6444-049A7CFE1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5FD18788-9B6B-17F7-5BF6-7352FAA43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DEA703-87E2-06EE-9C5E-13A84CF0E1DC}"/>
              </a:ext>
            </a:extLst>
          </p:cNvPr>
          <p:cNvSpPr txBox="1"/>
          <p:nvPr/>
        </p:nvSpPr>
        <p:spPr>
          <a:xfrm>
            <a:off x="7422017" y="3578526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sz="1600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</a:t>
            </a:r>
            <a:r>
              <a:rPr lang="en-US" sz="16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(MV/m)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4E3CBE-F9CD-8273-79A7-530E2BEF8A1E}"/>
              </a:ext>
            </a:extLst>
          </p:cNvPr>
          <p:cNvGrpSpPr/>
          <p:nvPr/>
        </p:nvGrpSpPr>
        <p:grpSpPr>
          <a:xfrm>
            <a:off x="3377281" y="2537996"/>
            <a:ext cx="1268595" cy="1244878"/>
            <a:chOff x="3456496" y="619682"/>
            <a:chExt cx="1268595" cy="124487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BAC4182-E651-ACD5-4F1D-935FFA28B800}"/>
                </a:ext>
              </a:extLst>
            </p:cNvPr>
            <p:cNvGrpSpPr/>
            <p:nvPr/>
          </p:nvGrpSpPr>
          <p:grpSpPr>
            <a:xfrm>
              <a:off x="3508215" y="619682"/>
              <a:ext cx="1198085" cy="1186236"/>
              <a:chOff x="3508215" y="619682"/>
              <a:chExt cx="1198085" cy="1186236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4D972DD-DF52-B4F3-B0DF-37405D31839F}"/>
                  </a:ext>
                </a:extLst>
              </p:cNvPr>
              <p:cNvGrpSpPr/>
              <p:nvPr/>
            </p:nvGrpSpPr>
            <p:grpSpPr>
              <a:xfrm>
                <a:off x="3527724" y="971550"/>
                <a:ext cx="1143012" cy="834368"/>
                <a:chOff x="3080646" y="2729425"/>
                <a:chExt cx="1143012" cy="834368"/>
              </a:xfrm>
            </p:grpSpPr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4AA2151E-BD99-52E6-7E5C-B83EF67492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130550" y="2729425"/>
                  <a:ext cx="1039185" cy="196850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AAD69BC3-12EB-3FC2-624C-E4BD3E8320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rcRect t="8227" b="16324"/>
                <a:stretch>
                  <a:fillRect/>
                </a:stretch>
              </p:blipFill>
              <p:spPr>
                <a:xfrm>
                  <a:off x="3258591" y="2943618"/>
                  <a:ext cx="902330" cy="34040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9136CB2B-FFEC-E66D-9020-D890992460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080646" y="3279245"/>
                  <a:ext cx="1143012" cy="284548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3198A6B-9374-052A-A7C4-5BD770E04214}"/>
                  </a:ext>
                </a:extLst>
              </p:cNvPr>
              <p:cNvSpPr txBox="1"/>
              <p:nvPr/>
            </p:nvSpPr>
            <p:spPr>
              <a:xfrm>
                <a:off x="3508215" y="619682"/>
                <a:ext cx="11980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6"/>
                    </a:solidFill>
                  </a:rPr>
                  <a:t>U.S. groups</a:t>
                </a:r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D24CAD0-6E1B-AA5B-2EA6-2BD53D01CAF4}"/>
                </a:ext>
              </a:extLst>
            </p:cNvPr>
            <p:cNvSpPr/>
            <p:nvPr/>
          </p:nvSpPr>
          <p:spPr>
            <a:xfrm>
              <a:off x="3456496" y="656431"/>
              <a:ext cx="1268595" cy="1208129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9673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201CD-0A09-E5C7-A9DA-82B00A4EF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1">
            <a:extLst>
              <a:ext uri="{FF2B5EF4-FFF2-40B4-BE49-F238E27FC236}">
                <a16:creationId xmlns:a16="http://schemas.microsoft.com/office/drawing/2014/main" id="{4AF0B674-FAED-FE68-C573-690F2752D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Alternative superconductors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0832CB2F-371D-6050-403D-1C730C944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</a:rPr>
              <a:t>10/20/25</a:t>
            </a:r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EB61FA43-D385-9066-A70C-4D719C1F0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</a:rPr>
              <a:t>LCWS 2025 Valencia | Patterson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8599F7A3-73A7-66ED-E137-03CF44B8C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F0C10-5E44-5240-93C9-D8E6705B8962}" type="slidenum">
              <a:rPr kumimoji="0" lang="en-US" b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12616-E894-FDBE-8A79-83D365D1831B}"/>
              </a:ext>
            </a:extLst>
          </p:cNvPr>
          <p:cNvSpPr txBox="1"/>
          <p:nvPr/>
        </p:nvSpPr>
        <p:spPr>
          <a:xfrm>
            <a:off x="80354" y="730434"/>
            <a:ext cx="49521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Nb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Sn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Higher vortex entry field than Nb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Higher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E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acc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7F00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100 MV/m max rather than 55 MV/m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Higher T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 than Nb   (18K vs 9K)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 Achieves good R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BCS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 at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7F00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4K rather than 2K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3.2x more efficient heat extraction</a:t>
            </a:r>
            <a:r>
              <a:rPr lang="en-US" sz="1600" dirty="0">
                <a:solidFill>
                  <a:srgbClr val="000000">
                    <a:lumMod val="75000"/>
                    <a:lumOff val="25000"/>
                  </a:srgbClr>
                </a:solidFill>
                <a:sym typeface="Wingdings" pitchFamily="2" charset="2"/>
              </a:rPr>
              <a:t>  smaller </a:t>
            </a:r>
            <a:r>
              <a:rPr lang="en-US" sz="1600" dirty="0" err="1">
                <a:solidFill>
                  <a:srgbClr val="000000">
                    <a:lumMod val="75000"/>
                    <a:lumOff val="25000"/>
                  </a:srgbClr>
                </a:solidFill>
                <a:sym typeface="Wingdings" pitchFamily="2" charset="2"/>
              </a:rPr>
              <a:t>cryoload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775066-2281-1377-2525-47CA58E5EBB9}"/>
              </a:ext>
            </a:extLst>
          </p:cNvPr>
          <p:cNvSpPr txBox="1"/>
          <p:nvPr/>
        </p:nvSpPr>
        <p:spPr>
          <a:xfrm>
            <a:off x="80354" y="2743428"/>
            <a:ext cx="40412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Growth is challenging</a:t>
            </a:r>
          </a:p>
          <a:p>
            <a:pPr marL="217885" indent="-217885">
              <a:spcBef>
                <a:spcPts val="800"/>
              </a:spcBef>
              <a:buFontTx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16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vortex entry field sensitive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Nb:Sn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ratio</a:t>
            </a:r>
          </a:p>
          <a:p>
            <a:pPr marL="217885" indent="-217885">
              <a:spcBef>
                <a:spcPts val="800"/>
              </a:spcBef>
              <a:buFontTx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 thermal conductivity:  1/1000 of Nb</a:t>
            </a:r>
          </a:p>
          <a:p>
            <a:pPr marL="285750" indent="-274638">
              <a:spcBef>
                <a:spcPts val="800"/>
              </a:spcBef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Exciting new result: 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r>
              <a:rPr lang="en-US" sz="1600" baseline="-25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acc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=100 MV/m in a small sample 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using 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μs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pulses (SRF ‘25)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BEED30-2100-17AB-6BE2-B218DD0354E4}"/>
              </a:ext>
            </a:extLst>
          </p:cNvPr>
          <p:cNvGrpSpPr/>
          <p:nvPr/>
        </p:nvGrpSpPr>
        <p:grpSpPr>
          <a:xfrm>
            <a:off x="5257800" y="844237"/>
            <a:ext cx="2722102" cy="2511223"/>
            <a:chOff x="6400800" y="773805"/>
            <a:chExt cx="2722102" cy="251122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8020845-EBE9-4FFC-DBD2-8DB6A1221B04}"/>
                </a:ext>
              </a:extLst>
            </p:cNvPr>
            <p:cNvGrpSpPr/>
            <p:nvPr/>
          </p:nvGrpSpPr>
          <p:grpSpPr>
            <a:xfrm>
              <a:off x="6891784" y="773805"/>
              <a:ext cx="2076691" cy="946753"/>
              <a:chOff x="2825949" y="-186491"/>
              <a:chExt cx="3892266" cy="1878461"/>
            </a:xfrm>
          </p:grpSpPr>
          <p:pic>
            <p:nvPicPr>
              <p:cNvPr id="10" name="Picture 5">
                <a:extLst>
                  <a:ext uri="{FF2B5EF4-FFF2-40B4-BE49-F238E27FC236}">
                    <a16:creationId xmlns:a16="http://schemas.microsoft.com/office/drawing/2014/main" id="{924AB519-8E48-9408-4B93-525AA14B3C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0478"/>
              <a:stretch>
                <a:fillRect/>
              </a:stretch>
            </p:blipFill>
            <p:spPr bwMode="auto">
              <a:xfrm>
                <a:off x="2825949" y="-186491"/>
                <a:ext cx="3691690" cy="1878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AEFBC9D-09E7-4B56-5AE3-158C0AE60868}"/>
                  </a:ext>
                </a:extLst>
              </p:cNvPr>
              <p:cNvCxnSpPr/>
              <p:nvPr/>
            </p:nvCxnSpPr>
            <p:spPr>
              <a:xfrm>
                <a:off x="5320004" y="1621213"/>
                <a:ext cx="1219200" cy="0"/>
              </a:xfrm>
              <a:prstGeom prst="line">
                <a:avLst/>
              </a:prstGeom>
              <a:ln w="762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8100A4-8969-AB48-DE9C-FAF6759EB187}"/>
                  </a:ext>
                </a:extLst>
              </p:cNvPr>
              <p:cNvSpPr txBox="1"/>
              <p:nvPr/>
            </p:nvSpPr>
            <p:spPr>
              <a:xfrm>
                <a:off x="5041816" y="952528"/>
                <a:ext cx="1676399" cy="732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FF00"/>
                    </a:solidFill>
                  </a:rPr>
                  <a:t>2 </a:t>
                </a:r>
                <a:r>
                  <a:rPr lang="el-GR" b="1" dirty="0">
                    <a:solidFill>
                      <a:srgbClr val="FFFF00"/>
                    </a:solidFill>
                  </a:rPr>
                  <a:t>μ</a:t>
                </a:r>
                <a:r>
                  <a:rPr lang="en-US" b="1" dirty="0">
                    <a:solidFill>
                      <a:srgbClr val="FFFF00"/>
                    </a:solidFill>
                  </a:rPr>
                  <a:t>m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BAC0492-D189-58B3-9F03-C6A87D9B8647}"/>
                </a:ext>
              </a:extLst>
            </p:cNvPr>
            <p:cNvGrpSpPr/>
            <p:nvPr/>
          </p:nvGrpSpPr>
          <p:grpSpPr>
            <a:xfrm>
              <a:off x="6400800" y="1658906"/>
              <a:ext cx="2722102" cy="1626122"/>
              <a:chOff x="5055503" y="650088"/>
              <a:chExt cx="2722102" cy="1626122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B936CB8-0D5F-D064-08EB-C8BE3E4ED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8333" r="22491" b="12299"/>
              <a:stretch>
                <a:fillRect/>
              </a:stretch>
            </p:blipFill>
            <p:spPr>
              <a:xfrm>
                <a:off x="5055503" y="878858"/>
                <a:ext cx="2530126" cy="1397352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4F6225-1302-07EA-6EAC-3B6CFD7AEE13}"/>
                  </a:ext>
                </a:extLst>
              </p:cNvPr>
              <p:cNvSpPr txBox="1"/>
              <p:nvPr/>
            </p:nvSpPr>
            <p:spPr>
              <a:xfrm>
                <a:off x="5510574" y="650088"/>
                <a:ext cx="22670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2">
                        <a:lumMod val="50000"/>
                      </a:schemeClr>
                    </a:solidFill>
                  </a:rPr>
                  <a:t>Phys. Rev. B </a:t>
                </a:r>
                <a:r>
                  <a:rPr lang="en-US" sz="1200" b="1" dirty="0">
                    <a:solidFill>
                      <a:schemeClr val="bg2">
                        <a:lumMod val="50000"/>
                      </a:schemeClr>
                    </a:solidFill>
                  </a:rPr>
                  <a:t>103</a:t>
                </a:r>
                <a:r>
                  <a:rPr lang="en-US" sz="1200" dirty="0">
                    <a:solidFill>
                      <a:schemeClr val="bg2">
                        <a:lumMod val="50000"/>
                      </a:schemeClr>
                    </a:solidFill>
                  </a:rPr>
                  <a:t>, 024516 (2021)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C62B5C-DDCA-7E66-1AB6-C348799F017F}"/>
              </a:ext>
            </a:extLst>
          </p:cNvPr>
          <p:cNvGrpSpPr/>
          <p:nvPr/>
        </p:nvGrpSpPr>
        <p:grpSpPr>
          <a:xfrm>
            <a:off x="4031616" y="3366912"/>
            <a:ext cx="4852668" cy="1567820"/>
            <a:chOff x="4020297" y="3409951"/>
            <a:chExt cx="4852668" cy="156782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5CBD38-299B-160D-F836-84F9850A4A39}"/>
                </a:ext>
              </a:extLst>
            </p:cNvPr>
            <p:cNvSpPr txBox="1"/>
            <p:nvPr/>
          </p:nvSpPr>
          <p:spPr>
            <a:xfrm>
              <a:off x="4020297" y="3666516"/>
              <a:ext cx="28650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Can we use high temperature superconductors for SRF?  See talk 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T 12:45 SRF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E042CE4-58DE-9543-56B6-00381893D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22376" y="3499807"/>
              <a:ext cx="2028339" cy="1164417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9DC2077-3885-7367-5ECA-B9407EE2771B}"/>
                </a:ext>
              </a:extLst>
            </p:cNvPr>
            <p:cNvSpPr/>
            <p:nvPr/>
          </p:nvSpPr>
          <p:spPr>
            <a:xfrm>
              <a:off x="4038522" y="3409951"/>
              <a:ext cx="4834443" cy="156782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57B74BA-5DC2-A421-BB8D-F9131C1EBE1E}"/>
                </a:ext>
              </a:extLst>
            </p:cNvPr>
            <p:cNvSpPr txBox="1"/>
            <p:nvPr/>
          </p:nvSpPr>
          <p:spPr>
            <a:xfrm>
              <a:off x="7164914" y="4653414"/>
              <a:ext cx="1143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REBCO tape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6349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27"/>
          <p:cNvSpPr txBox="1">
            <a:spLocks noGrp="1"/>
          </p:cNvSpPr>
          <p:nvPr>
            <p:ph type="title"/>
          </p:nvPr>
        </p:nvSpPr>
        <p:spPr>
          <a:xfrm>
            <a:off x="168337" y="153231"/>
            <a:ext cx="7915275" cy="4740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34275" rIns="68569" bIns="34275" rtlCol="0" anchor="b" anchorCtr="0">
            <a:noAutofit/>
          </a:bodyPr>
          <a:lstStyle/>
          <a:p>
            <a:r>
              <a:rPr lang="en-US" dirty="0"/>
              <a:t>         Update on the Cool Copper Collider</a:t>
            </a:r>
            <a:endParaRPr dirty="0"/>
          </a:p>
        </p:txBody>
      </p:sp>
      <p:sp>
        <p:nvSpPr>
          <p:cNvPr id="889" name="Google Shape;889;p27"/>
          <p:cNvSpPr txBox="1">
            <a:spLocks noGrp="1"/>
          </p:cNvSpPr>
          <p:nvPr>
            <p:ph type="sldNum" idx="12"/>
          </p:nvPr>
        </p:nvSpPr>
        <p:spPr>
          <a:xfrm>
            <a:off x="6457950" y="4712118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0" bIns="34275" rtlCol="0" anchor="ctr" anchorCtr="0">
            <a:noAutofit/>
          </a:bodyPr>
          <a:lstStyle/>
          <a:p>
            <a:fld id="{00000000-1234-1234-1234-123412341234}" type="slidenum">
              <a:rPr lang="en-US"/>
              <a:pPr/>
              <a:t>16</a:t>
            </a:fld>
            <a:endParaRPr dirty="0"/>
          </a:p>
        </p:txBody>
      </p:sp>
      <p:sp>
        <p:nvSpPr>
          <p:cNvPr id="890" name="Google Shape;890;p27"/>
          <p:cNvSpPr txBox="1">
            <a:spLocks noGrp="1"/>
          </p:cNvSpPr>
          <p:nvPr>
            <p:ph type="subTitle" idx="3"/>
          </p:nvPr>
        </p:nvSpPr>
        <p:spPr>
          <a:xfrm>
            <a:off x="1225753" y="4767591"/>
            <a:ext cx="3157425" cy="162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34275" rIns="68569" bIns="34275" rtlCol="0" anchor="ctr" anchorCtr="0">
            <a:noAutofit/>
          </a:bodyPr>
          <a:lstStyle/>
          <a:p>
            <a:pPr marL="0" indent="0">
              <a:lnSpc>
                <a:spcPct val="115000"/>
              </a:lnSpc>
            </a:pPr>
            <a:r>
              <a:rPr lang="en-US" dirty="0"/>
              <a:t>LCWS 2025</a:t>
            </a:r>
            <a:endParaRPr dirty="0"/>
          </a:p>
        </p:txBody>
      </p:sp>
      <p:sp>
        <p:nvSpPr>
          <p:cNvPr id="891" name="Google Shape;891;p27"/>
          <p:cNvSpPr txBox="1">
            <a:spLocks noGrp="1"/>
          </p:cNvSpPr>
          <p:nvPr>
            <p:ph type="body" idx="2"/>
          </p:nvPr>
        </p:nvSpPr>
        <p:spPr>
          <a:xfrm>
            <a:off x="201284" y="883597"/>
            <a:ext cx="5208916" cy="154567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34275" rIns="68569" bIns="34275" rtlCol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1600" dirty="0"/>
              <a:t>LC Vision, evaluated as a standalone and LCF upgrade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250 GeV in 8 km with 70 MeV/m gradient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550 GeV in 8 km with 120 MeV/m gradient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2 TeV in 20 km with 155 MeV/m gradient </a:t>
            </a:r>
            <a:br>
              <a:rPr lang="en-US" sz="1600" dirty="0"/>
            </a:br>
            <a:r>
              <a:rPr lang="en-US" sz="1600" dirty="0">
                <a:solidFill>
                  <a:srgbClr val="FF0000"/>
                </a:solidFill>
              </a:rPr>
              <a:t>230 MW site power</a:t>
            </a:r>
            <a:endParaRPr sz="16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</a:pPr>
            <a:endParaRPr sz="1600" dirty="0"/>
          </a:p>
          <a:p>
            <a:pPr marL="0" indent="0">
              <a:spcBef>
                <a:spcPts val="0"/>
              </a:spcBef>
            </a:pPr>
            <a:endParaRPr sz="1350" dirty="0"/>
          </a:p>
        </p:txBody>
      </p:sp>
      <p:pic>
        <p:nvPicPr>
          <p:cNvPr id="892" name="Google Shape;892;p2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284" y="75009"/>
            <a:ext cx="528113" cy="554081"/>
          </a:xfrm>
          <a:prstGeom prst="rect">
            <a:avLst/>
          </a:prstGeom>
          <a:noFill/>
          <a:ln>
            <a:noFill/>
          </a:ln>
        </p:spPr>
      </p:pic>
      <p:sp>
        <p:nvSpPr>
          <p:cNvPr id="896" name="Google Shape;896;p27"/>
          <p:cNvSpPr txBox="1"/>
          <p:nvPr/>
        </p:nvSpPr>
        <p:spPr>
          <a:xfrm>
            <a:off x="915872" y="4008400"/>
            <a:ext cx="3309203" cy="353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>
              <a:buClr>
                <a:srgbClr val="000000"/>
              </a:buClr>
              <a:buSzPts val="1600"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</a:t>
            </a:r>
            <a:r>
              <a:rPr lang="en-US" sz="1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3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- 8 km Footprint for 250/550 GeV</a:t>
            </a:r>
            <a:endParaRPr sz="1400" b="1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0B420EFD-9555-5951-31B8-D1A2C97D1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849192" y="943434"/>
            <a:ext cx="1419714" cy="4787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138CA8-061C-184E-CA85-918FADDD22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554" y="566052"/>
            <a:ext cx="3563466" cy="10824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D4C7AEB-FDE9-D3F2-13E0-8D75EAA27366}"/>
              </a:ext>
            </a:extLst>
          </p:cNvPr>
          <p:cNvSpPr txBox="1"/>
          <p:nvPr/>
        </p:nvSpPr>
        <p:spPr>
          <a:xfrm>
            <a:off x="4918926" y="2061300"/>
            <a:ext cx="4413388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</a:pPr>
            <a:r>
              <a:rPr lang="en-US" sz="1600" dirty="0">
                <a:hlinkClick r:id="rId6"/>
              </a:rPr>
              <a:t>Recent Updates:</a:t>
            </a:r>
            <a:endParaRPr lang="en-US" sz="1600" dirty="0"/>
          </a:p>
          <a:p>
            <a:pPr marL="361950" indent="-28575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 site layout; new beam format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150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110 MW site power, same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lumi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sz="1600" dirty="0"/>
            </a:br>
            <a:r>
              <a:rPr lang="en-US" sz="1600" dirty="0">
                <a:hlinkClick r:id="rId7"/>
              </a:rPr>
              <a:t>W 3:45 PL</a:t>
            </a:r>
            <a:endParaRPr lang="en-US" sz="1600" dirty="0"/>
          </a:p>
          <a:p>
            <a:pPr marL="361950" indent="-28575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Optimizing damping rings and bunch compressors </a:t>
            </a:r>
            <a:r>
              <a:rPr lang="en-US" sz="1600" dirty="0">
                <a:hlinkClick r:id="rId8"/>
              </a:rPr>
              <a:t>W 11:45 DRBD</a:t>
            </a:r>
            <a:endParaRPr lang="en-US" sz="1600" dirty="0"/>
          </a:p>
          <a:p>
            <a:pPr marL="361950" indent="-28575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dynamics/emittance preservation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hlinkClick r:id="rId9"/>
              </a:rPr>
              <a:t>W 11:20 DRBD</a:t>
            </a:r>
            <a:endParaRPr lang="en-US" sz="1600" dirty="0"/>
          </a:p>
          <a:p>
            <a:pPr marL="361950" indent="-285750">
              <a:spcBef>
                <a:spcPts val="600"/>
              </a:spcBef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Beam-beam interactions </a:t>
            </a:r>
            <a:r>
              <a:rPr lang="en-US" sz="1600" dirty="0">
                <a:hlinkClick r:id="rId10"/>
              </a:rPr>
              <a:t>Tu 10:35 MDI</a:t>
            </a:r>
            <a:endParaRPr lang="en-US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5E8998-A1CB-980F-0098-42564F124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9464" y="2776538"/>
            <a:ext cx="4295336" cy="2214673"/>
          </a:xfrm>
          <a:prstGeom prst="rect">
            <a:avLst/>
          </a:prstGeom>
        </p:spPr>
      </p:pic>
      <p:sp>
        <p:nvSpPr>
          <p:cNvPr id="1140" name="Google Shape;1140;p43"/>
          <p:cNvSpPr txBox="1">
            <a:spLocks noGrp="1"/>
          </p:cNvSpPr>
          <p:nvPr>
            <p:ph type="title"/>
          </p:nvPr>
        </p:nvSpPr>
        <p:spPr>
          <a:xfrm>
            <a:off x="729397" y="134608"/>
            <a:ext cx="8839200" cy="5230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34275" rIns="68569" bIns="34275" rtlCol="0" anchor="b" anchorCtr="0">
            <a:normAutofit fontScale="90000"/>
          </a:bodyPr>
          <a:lstStyle/>
          <a:p>
            <a:r>
              <a:rPr lang="en-US" dirty="0"/>
              <a:t>Towards a Cold Copper Demonstration</a:t>
            </a:r>
            <a:endParaRPr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72EFC8-2D08-E9BD-7537-2A1C365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064F5-B37E-8A56-F9AE-B26BF63E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1141" name="Google Shape;1141;p43"/>
          <p:cNvSpPr txBox="1">
            <a:spLocks noGrp="1"/>
          </p:cNvSpPr>
          <p:nvPr>
            <p:ph type="sldNum" sz="quarter" idx="12"/>
          </p:nvPr>
        </p:nvSpPr>
        <p:spPr>
          <a:xfrm>
            <a:off x="7086600" y="4914394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0" bIns="34275" rtlCol="0" anchor="ctr" anchorCtr="0">
            <a:noAutofit/>
          </a:bodyPr>
          <a:lstStyle/>
          <a:p>
            <a:fld id="{00000000-1234-1234-1234-123412341234}" type="slidenum">
              <a:rPr lang="en-US"/>
              <a:pPr/>
              <a:t>17</a:t>
            </a:fld>
            <a:endParaRPr dirty="0"/>
          </a:p>
        </p:txBody>
      </p:sp>
      <p:sp>
        <p:nvSpPr>
          <p:cNvPr id="1143" name="Google Shape;1143;p43"/>
          <p:cNvSpPr txBox="1">
            <a:spLocks noGrp="1"/>
          </p:cNvSpPr>
          <p:nvPr>
            <p:ph type="body" idx="4294967295"/>
          </p:nvPr>
        </p:nvSpPr>
        <p:spPr>
          <a:xfrm>
            <a:off x="271392" y="796435"/>
            <a:ext cx="5062608" cy="39814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34275" rIns="68569" bIns="34275" rtlCol="0" anchor="t" anchorCtr="0">
            <a:noAutofit/>
          </a:bodyPr>
          <a:lstStyle/>
          <a:p>
            <a:pPr marL="0" indent="0">
              <a:buSzPts val="1500"/>
              <a:buNone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Highest priority: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Demo of main linac technology and specifications</a:t>
            </a:r>
          </a:p>
          <a:p>
            <a:pPr indent="-242888">
              <a:buSzPts val="1500"/>
              <a:buChar char="●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Building main linac raft (~2.5), 2X structures, 1X quad, alignment and positioning</a:t>
            </a:r>
            <a:r>
              <a:rPr lang="en-US" sz="1600" dirty="0"/>
              <a:t> </a:t>
            </a:r>
            <a:r>
              <a:rPr lang="en-US" sz="1600" dirty="0">
                <a:hlinkClick r:id="rId4"/>
              </a:rPr>
              <a:t>W 9:20 NCRF</a:t>
            </a:r>
            <a:endParaRPr sz="1600" dirty="0"/>
          </a:p>
          <a:p>
            <a:pPr indent="-242888">
              <a:buSzPts val="1500"/>
              <a:buChar char="●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Planned test with beam at ESRF </a:t>
            </a:r>
            <a:r>
              <a:rPr lang="en-US" sz="1600" dirty="0">
                <a:hlinkClick r:id="rId5"/>
              </a:rPr>
              <a:t>W 11:30 NCRF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including auxiliary systems LLRF </a:t>
            </a:r>
            <a:r>
              <a:rPr lang="en-US" sz="1600" dirty="0">
                <a:hlinkClick r:id="rId6"/>
              </a:rPr>
              <a:t>W 9:00 NCRF</a:t>
            </a:r>
            <a:r>
              <a:rPr lang="en-US" sz="1600" dirty="0"/>
              <a:t>,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alignment</a:t>
            </a:r>
            <a:r>
              <a:rPr lang="en-US" sz="1600" dirty="0"/>
              <a:t> </a:t>
            </a:r>
            <a:r>
              <a:rPr lang="en-US" sz="1600" dirty="0">
                <a:hlinkClick r:id="rId7"/>
              </a:rPr>
              <a:t>W 9:40 NCRF</a:t>
            </a:r>
            <a:endParaRPr lang="en-US" sz="1600" dirty="0"/>
          </a:p>
          <a:p>
            <a:pPr indent="-242888">
              <a:buSzPts val="1500"/>
              <a:buFont typeface="Arial" panose="020B0604020202020204" pitchFamily="34" charset="0"/>
              <a:buChar char="●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Leveraging synergies with other applications</a:t>
            </a:r>
          </a:p>
          <a:p>
            <a:pPr marL="728662" lvl="1" indent="-285750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injectors for storage rings</a:t>
            </a:r>
          </a:p>
          <a:p>
            <a:pPr marL="728662" lvl="1" indent="-285750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injectors for collider concepts (FCC-ee)</a:t>
            </a:r>
          </a:p>
          <a:p>
            <a:pPr marL="728662" lvl="1" indent="-285750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e-beam driven positron linac for ILC</a:t>
            </a:r>
          </a:p>
          <a:p>
            <a:pPr marL="728662" lvl="1" indent="-285750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positron linac for HALHF</a:t>
            </a:r>
            <a:endParaRPr lang="en-US" sz="1600" dirty="0"/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53FC5EAD-424A-04E4-AEF3-4E367203569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23825" y="1000599"/>
            <a:ext cx="2180945" cy="199382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Google Shape;896;p27">
            <a:extLst>
              <a:ext uri="{FF2B5EF4-FFF2-40B4-BE49-F238E27FC236}">
                <a16:creationId xmlns:a16="http://schemas.microsoft.com/office/drawing/2014/main" id="{743CC120-7B12-FC65-30E0-1EDC4D9377F0}"/>
              </a:ext>
            </a:extLst>
          </p:cNvPr>
          <p:cNvSpPr txBox="1"/>
          <p:nvPr/>
        </p:nvSpPr>
        <p:spPr>
          <a:xfrm>
            <a:off x="5455960" y="677274"/>
            <a:ext cx="2916675" cy="323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pPr algn="ctr">
              <a:buClr>
                <a:srgbClr val="000000"/>
              </a:buClr>
              <a:buSzPts val="1600"/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Quarter Cryomodule</a:t>
            </a:r>
            <a:endParaRPr sz="1200" b="1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pic>
        <p:nvPicPr>
          <p:cNvPr id="2" name="Google Shape;892;p27">
            <a:extLst>
              <a:ext uri="{FF2B5EF4-FFF2-40B4-BE49-F238E27FC236}">
                <a16:creationId xmlns:a16="http://schemas.microsoft.com/office/drawing/2014/main" id="{829F0C70-537E-E907-D4FA-2C3BAD57AA73}"/>
              </a:ext>
            </a:extLst>
          </p:cNvPr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284" y="75009"/>
            <a:ext cx="528113" cy="5540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57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09C5F5-425A-D4F6-EA10-7A550077E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 Multi-TeV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BFF6A-6828-AC31-FC39-034F9E00E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E8A6BC-325B-6158-DCBA-70D1AACF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359" y="773992"/>
            <a:ext cx="1620187" cy="1308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CA69F4-391E-D0AF-DCB9-319C5F5F7758}"/>
              </a:ext>
            </a:extLst>
          </p:cNvPr>
          <p:cNvSpPr txBox="1"/>
          <p:nvPr/>
        </p:nvSpPr>
        <p:spPr>
          <a:xfrm>
            <a:off x="88905" y="895350"/>
            <a:ext cx="394969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Ghost collider </a:t>
            </a:r>
            <a:r>
              <a:rPr lang="en-US" sz="1600" dirty="0"/>
              <a:t>– new ERL-based concept 550 GeV center-of-mass linear collider with  four interaction regions, each with the design luminosity </a:t>
            </a:r>
            <a:r>
              <a:rPr lang="en-US" sz="1600" dirty="0">
                <a:hlinkClick r:id="rId3"/>
              </a:rPr>
              <a:t>Th 10:00 AAT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600" b="1" dirty="0" err="1"/>
              <a:t>ReLiC</a:t>
            </a:r>
            <a:r>
              <a:rPr lang="en-US" sz="1600" dirty="0"/>
              <a:t> – ERL-based </a:t>
            </a:r>
            <a:r>
              <a:rPr lang="en-US" sz="1600" dirty="0" err="1"/>
              <a:t>e+e</a:t>
            </a:r>
            <a:r>
              <a:rPr lang="en-US" sz="1600" dirty="0"/>
              <a:t>- collider with </a:t>
            </a:r>
            <a:r>
              <a:rPr lang="en-US" sz="1600" dirty="0" err="1"/>
              <a:t>c.m.</a:t>
            </a:r>
            <a:r>
              <a:rPr lang="en-US" sz="1600" dirty="0"/>
              <a:t> energy from 100 GeV to 3 TeV and luminosity between 10</a:t>
            </a:r>
            <a:r>
              <a:rPr lang="en-US" sz="1600" baseline="30000" dirty="0"/>
              <a:t>36</a:t>
            </a:r>
            <a:r>
              <a:rPr lang="en-US" sz="1600" dirty="0"/>
              <a:t> to 10</a:t>
            </a:r>
            <a:r>
              <a:rPr lang="en-US" sz="1600" baseline="30000" dirty="0"/>
              <a:t>37</a:t>
            </a:r>
            <a:r>
              <a:rPr lang="en-US" sz="1600" dirty="0"/>
              <a:t> cm</a:t>
            </a:r>
            <a:r>
              <a:rPr lang="en-US" sz="1600" baseline="30000" dirty="0"/>
              <a:t>–2</a:t>
            </a:r>
            <a:r>
              <a:rPr lang="en-US" sz="1600" dirty="0"/>
              <a:t> s</a:t>
            </a:r>
            <a:r>
              <a:rPr lang="en-US" sz="1600" baseline="30000" dirty="0"/>
              <a:t>–1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>
                <a:hlinkClick r:id="rId4"/>
              </a:rPr>
              <a:t>Th 10:20 AAT</a:t>
            </a:r>
            <a:endParaRPr lang="en-US" sz="1600" dirty="0"/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606459E6-C496-EE6C-310F-F5A341DFCB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327" b="43347"/>
          <a:stretch>
            <a:fillRect/>
          </a:stretch>
        </p:blipFill>
        <p:spPr>
          <a:xfrm>
            <a:off x="128955" y="2023946"/>
            <a:ext cx="3909646" cy="79259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05EC07-7EF0-D0E9-D777-F958A9F7E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905" y="4071799"/>
            <a:ext cx="3873495" cy="6663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1B97FE7-4FAB-72B0-F3B5-245656070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177DB4A-7899-5750-D848-6D29F042B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7E4723-E21F-4E46-60AA-492B61043727}"/>
              </a:ext>
            </a:extLst>
          </p:cNvPr>
          <p:cNvSpPr txBox="1"/>
          <p:nvPr/>
        </p:nvSpPr>
        <p:spPr>
          <a:xfrm>
            <a:off x="5954346" y="773992"/>
            <a:ext cx="3060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CLIC-like </a:t>
            </a:r>
            <a:r>
              <a:rPr lang="en-US" sz="1600" b="1" dirty="0"/>
              <a:t>Structure </a:t>
            </a:r>
            <a:r>
              <a:rPr lang="en-US" sz="1600" b="1" dirty="0" err="1"/>
              <a:t>wakefield</a:t>
            </a:r>
            <a:r>
              <a:rPr lang="en-US" sz="1600" b="1" dirty="0"/>
              <a:t> acceleration </a:t>
            </a:r>
            <a:r>
              <a:rPr lang="en-US" sz="1600" dirty="0"/>
              <a:t>at Argonne </a:t>
            </a:r>
            <a:br>
              <a:rPr lang="en-US" sz="1600" dirty="0"/>
            </a:br>
            <a:r>
              <a:rPr lang="en-US" sz="1600" dirty="0">
                <a:hlinkClick r:id="rId7"/>
              </a:rPr>
              <a:t>T 10:00 AAT</a:t>
            </a:r>
            <a:r>
              <a:rPr lang="en-US" sz="1600" b="1" dirty="0"/>
              <a:t> </a:t>
            </a:r>
            <a:r>
              <a:rPr lang="en-US" sz="1600" dirty="0"/>
              <a:t>and</a:t>
            </a:r>
            <a:r>
              <a:rPr lang="en-US" sz="1600" b="1" dirty="0"/>
              <a:t> Short pulse RF </a:t>
            </a:r>
            <a:r>
              <a:rPr lang="en-US" sz="1600" dirty="0"/>
              <a:t>for high gradients (~300 MV/m) </a:t>
            </a:r>
            <a:r>
              <a:rPr lang="en-US" sz="1600" dirty="0">
                <a:hlinkClick r:id="rId4"/>
              </a:rPr>
              <a:t>Th 12:30 AAT</a:t>
            </a:r>
            <a:endParaRPr lang="en-US" sz="1600" dirty="0"/>
          </a:p>
          <a:p>
            <a:pPr algn="ctr"/>
            <a:endParaRPr lang="en-US" sz="1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E71875-34E8-5B20-E60D-D62562B52733}"/>
              </a:ext>
            </a:extLst>
          </p:cNvPr>
          <p:cNvGrpSpPr/>
          <p:nvPr/>
        </p:nvGrpSpPr>
        <p:grpSpPr>
          <a:xfrm>
            <a:off x="4952645" y="1893703"/>
            <a:ext cx="3798107" cy="2475806"/>
            <a:chOff x="5709624" y="1339002"/>
            <a:chExt cx="3798107" cy="247580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D8BBA86-25BB-0FF6-A155-3F3832A8B837}"/>
                </a:ext>
              </a:extLst>
            </p:cNvPr>
            <p:cNvGrpSpPr/>
            <p:nvPr/>
          </p:nvGrpSpPr>
          <p:grpSpPr>
            <a:xfrm>
              <a:off x="5712106" y="1339002"/>
              <a:ext cx="3795625" cy="2475806"/>
              <a:chOff x="5727539" y="1243322"/>
              <a:chExt cx="3795625" cy="2475806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6AF3F8E-32CC-F5D7-0753-523E2A273D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27539" y="1866470"/>
                <a:ext cx="3060700" cy="101600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79D0F12-EAC0-9616-D0E0-16B2BAC15E32}"/>
                  </a:ext>
                </a:extLst>
              </p:cNvPr>
              <p:cNvSpPr txBox="1"/>
              <p:nvPr/>
            </p:nvSpPr>
            <p:spPr>
              <a:xfrm rot="5400000">
                <a:off x="8054429" y="2250392"/>
                <a:ext cx="247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Phys. Rev. Lett. </a:t>
                </a:r>
                <a:r>
                  <a:rPr 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133</a:t>
                </a: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255001 (2024)</a:t>
                </a:r>
              </a:p>
              <a:p>
                <a:pPr algn="ctr"/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LBNL, UC Berkeley, U Maryland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AEDD5CB-1B0E-1E47-EED8-E8AD9ED06F1B}"/>
                  </a:ext>
                </a:extLst>
              </p:cNvPr>
              <p:cNvSpPr txBox="1"/>
              <p:nvPr/>
            </p:nvSpPr>
            <p:spPr>
              <a:xfrm>
                <a:off x="6054283" y="1583572"/>
                <a:ext cx="28621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Channel-guided laser plasma WFA</a:t>
                </a:r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39E4996-3C45-A3D8-3D88-F023F5E33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t="1" r="6975" b="387"/>
            <a:stretch>
              <a:fillRect/>
            </a:stretch>
          </p:blipFill>
          <p:spPr>
            <a:xfrm>
              <a:off x="5709624" y="2931334"/>
              <a:ext cx="2977176" cy="391852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451115A-10C4-6896-D6B2-E24BDAC03C3F}"/>
              </a:ext>
            </a:extLst>
          </p:cNvPr>
          <p:cNvSpPr txBox="1"/>
          <p:nvPr/>
        </p:nvSpPr>
        <p:spPr>
          <a:xfrm>
            <a:off x="5311911" y="3864124"/>
            <a:ext cx="2977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Laser-driven PWFA </a:t>
            </a:r>
            <a:r>
              <a:rPr lang="en-US" sz="1600" dirty="0">
                <a:hlinkClick r:id="rId10"/>
              </a:rPr>
              <a:t>T 9:40 AAT</a:t>
            </a:r>
            <a:r>
              <a:rPr lang="en-US" sz="1600" dirty="0"/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8253D7-9C0A-53C4-B45B-8D8DB52B3021}"/>
              </a:ext>
            </a:extLst>
          </p:cNvPr>
          <p:cNvSpPr txBox="1"/>
          <p:nvPr/>
        </p:nvSpPr>
        <p:spPr>
          <a:xfrm>
            <a:off x="4724400" y="4346864"/>
            <a:ext cx="4114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600" dirty="0"/>
              <a:t>Compact </a:t>
            </a:r>
            <a:r>
              <a:rPr lang="en-US" sz="1600" b="1" dirty="0"/>
              <a:t>positron source </a:t>
            </a:r>
            <a:r>
              <a:rPr lang="en-US" sz="1600" dirty="0"/>
              <a:t>for PWFA studies at SLAC  </a:t>
            </a:r>
            <a:r>
              <a:rPr lang="en-US" sz="1600" dirty="0">
                <a:hlinkClick r:id="rId11"/>
              </a:rPr>
              <a:t>W 11:40 Sources</a:t>
            </a:r>
            <a:endParaRPr lang="en-US" sz="1600" i="1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D237253-4D0E-D681-6946-FAF33737A1A0}"/>
              </a:ext>
            </a:extLst>
          </p:cNvPr>
          <p:cNvCxnSpPr/>
          <p:nvPr/>
        </p:nvCxnSpPr>
        <p:spPr>
          <a:xfrm>
            <a:off x="4267200" y="895350"/>
            <a:ext cx="0" cy="38427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248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b3a93db5e_0_22"/>
          <p:cNvSpPr txBox="1">
            <a:spLocks noGrp="1"/>
          </p:cNvSpPr>
          <p:nvPr>
            <p:ph type="title" idx="4294967295"/>
          </p:nvPr>
        </p:nvSpPr>
        <p:spPr>
          <a:xfrm>
            <a:off x="0" y="200025"/>
            <a:ext cx="8229600" cy="474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The 10 TeV Wakefield Collider Design Study</a:t>
            </a:r>
            <a:endParaRPr dirty="0"/>
          </a:p>
        </p:txBody>
      </p:sp>
      <p:pic>
        <p:nvPicPr>
          <p:cNvPr id="194" name="Google Shape;194;g35b3a93db5e_0_22" descr="Google Shape;430;g27516636475_0_3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93925" y="781074"/>
            <a:ext cx="3327800" cy="145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95" name="Google Shape;195;g35b3a93db5e_0_22" title="10TeV_K_Long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91500" y="4730249"/>
            <a:ext cx="731484" cy="369301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35b3a93db5e_0_22"/>
          <p:cNvSpPr txBox="1"/>
          <p:nvPr/>
        </p:nvSpPr>
        <p:spPr>
          <a:xfrm>
            <a:off x="5318013" y="4745550"/>
            <a:ext cx="3279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000" b="0" i="0" u="sng" strike="noStrike" cap="none" dirty="0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https://indico.slac.stanford.edu/event/9402/</a:t>
            </a:r>
            <a:r>
              <a:rPr lang="en-US" sz="1000" b="0" i="0" u="none" strike="noStrike" cap="none" dirty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 b="0" i="0" u="none" strike="noStrike" cap="none" dirty="0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7" name="Google Shape;197;g35b3a93db5e_0_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95138" y="2654750"/>
            <a:ext cx="3125376" cy="20830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98" name="Google Shape;198;g35b3a93db5e_0_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395138" y="2342325"/>
            <a:ext cx="3125375" cy="77652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99" name="Google Shape;199;g35b3a93db5e_0_22"/>
          <p:cNvSpPr/>
          <p:nvPr/>
        </p:nvSpPr>
        <p:spPr>
          <a:xfrm>
            <a:off x="312000" y="4891800"/>
            <a:ext cx="687600" cy="23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0" name="Google Shape;200;g35b3a93db5e_0_22"/>
          <p:cNvSpPr txBox="1"/>
          <p:nvPr/>
        </p:nvSpPr>
        <p:spPr>
          <a:xfrm>
            <a:off x="7429417" y="1804175"/>
            <a:ext cx="1168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Laser-Plasma Collider</a:t>
            </a:r>
            <a:endParaRPr sz="800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JINST 2023</a:t>
            </a:r>
            <a:endParaRPr sz="800" b="0" i="0" u="none" strike="noStrike" cap="none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1" name="Google Shape;201;g35b3a93db5e_0_22"/>
          <p:cNvSpPr txBox="1"/>
          <p:nvPr/>
        </p:nvSpPr>
        <p:spPr>
          <a:xfrm>
            <a:off x="97397" y="715773"/>
            <a:ext cx="4884300" cy="387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ea typeface="Lato"/>
                <a:cs typeface="Lato"/>
                <a:sym typeface="Lato"/>
              </a:rPr>
              <a:t>The Design Study aims to produce a unified, self-consistent concept for a 10 TeV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ea typeface="Lato"/>
                <a:cs typeface="Lato"/>
                <a:sym typeface="Lato"/>
              </a:rPr>
              <a:t>parton</a:t>
            </a:r>
            <a:r>
              <a:rPr lang="en-US" sz="1600" b="0" i="0" u="none" strike="noStrike" cap="none" dirty="0">
                <a:solidFill>
                  <a:schemeClr val="dk1"/>
                </a:solidFill>
                <a:ea typeface="Lato"/>
                <a:cs typeface="Lato"/>
                <a:sym typeface="Lato"/>
              </a:rPr>
              <a:t>-center-of-mass (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ea typeface="Lato"/>
                <a:cs typeface="Lato"/>
                <a:sym typeface="Lato"/>
              </a:rPr>
              <a:t>pCM</a:t>
            </a:r>
            <a:r>
              <a:rPr lang="en-US" sz="1600" b="0" i="0" u="none" strike="noStrike" cap="none" dirty="0">
                <a:solidFill>
                  <a:schemeClr val="dk1"/>
                </a:solidFill>
                <a:ea typeface="Lato"/>
                <a:cs typeface="Lato"/>
                <a:sym typeface="Lato"/>
              </a:rPr>
              <a:t>) collider based on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ea typeface="Lato"/>
                <a:cs typeface="Lato"/>
                <a:sym typeface="Lato"/>
              </a:rPr>
              <a:t>wakefield</a:t>
            </a:r>
            <a:r>
              <a:rPr lang="en-US" sz="1600" b="0" i="0" u="none" strike="noStrike" cap="none" dirty="0">
                <a:solidFill>
                  <a:schemeClr val="dk1"/>
                </a:solidFill>
                <a:ea typeface="Lato"/>
                <a:cs typeface="Lato"/>
                <a:sym typeface="Lato"/>
              </a:rPr>
              <a:t> accelerator (WFA) technology.</a:t>
            </a:r>
            <a:endParaRPr sz="1600" b="0" i="0" u="none" strike="noStrike" cap="none" dirty="0">
              <a:solidFill>
                <a:schemeClr val="dk1"/>
              </a:solidFill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The </a:t>
            </a:r>
            <a:r>
              <a:rPr lang="en-US" sz="1600" dirty="0">
                <a:ea typeface="Lato"/>
                <a:cs typeface="Lato"/>
                <a:sym typeface="Lato"/>
              </a:rPr>
              <a:t>s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tudy is Initiated by the 2023 US P5 Report, but it is a </a:t>
            </a:r>
            <a:r>
              <a:rPr lang="en-US" sz="1600" b="1" i="0" u="none" strike="noStrike" cap="none" dirty="0">
                <a:solidFill>
                  <a:srgbClr val="00B050"/>
                </a:solidFill>
                <a:ea typeface="Lato"/>
                <a:cs typeface="Lato"/>
                <a:sym typeface="Lato"/>
              </a:rPr>
              <a:t>global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 undertaking.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Lato"/>
              <a:buChar char="-"/>
            </a:pP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We will collaborate with on-going design efforts, including </a:t>
            </a:r>
            <a:r>
              <a:rPr lang="en-US" sz="1600" b="0" i="0" u="sng" strike="noStrike" cap="none" dirty="0">
                <a:solidFill>
                  <a:srgbClr val="0563C1"/>
                </a:solidFill>
                <a:ea typeface="Lato"/>
                <a:cs typeface="Lato"/>
                <a:sym typeface="Lato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ALEGRO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, </a:t>
            </a:r>
            <a:r>
              <a:rPr lang="en-US" sz="1600" b="0" i="0" u="sng" strike="noStrike" cap="none" dirty="0">
                <a:solidFill>
                  <a:srgbClr val="0563C1"/>
                </a:solidFill>
                <a:ea typeface="Lato"/>
                <a:cs typeface="Lato"/>
                <a:sym typeface="Lato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HALHF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, </a:t>
            </a:r>
            <a:r>
              <a:rPr lang="en-US" sz="1600" b="0" i="0" u="sng" strike="noStrike" cap="none" dirty="0">
                <a:solidFill>
                  <a:schemeClr val="hlink"/>
                </a:solidFill>
                <a:ea typeface="Lato"/>
                <a:cs typeface="Lato"/>
                <a:sym typeface="Lato"/>
                <a:hlinkClick r:id="rId11"/>
              </a:rPr>
              <a:t>ALIVE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, and </a:t>
            </a:r>
            <a:r>
              <a:rPr lang="en-US" sz="1600" b="0" i="0" u="sng" strike="noStrike" cap="none" dirty="0">
                <a:solidFill>
                  <a:schemeClr val="hlink"/>
                </a:solidFill>
                <a:ea typeface="Lato"/>
                <a:cs typeface="Lato"/>
                <a:sym typeface="Lato"/>
                <a:hlinkClick r:id="rId12"/>
              </a:rPr>
              <a:t>XCC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 and contribute to the </a:t>
            </a:r>
            <a:r>
              <a:rPr lang="en-US" sz="1600" b="0" i="0" u="sng" strike="noStrike" cap="none" dirty="0">
                <a:solidFill>
                  <a:schemeClr val="hlink"/>
                </a:solidFill>
                <a:ea typeface="Lato"/>
                <a:cs typeface="Lato"/>
                <a:sym typeface="Lato"/>
                <a:hlinkClick r:id="rId13"/>
              </a:rPr>
              <a:t>LC Vision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 program.</a:t>
            </a:r>
            <a:endParaRPr sz="1600" b="0" i="0" u="none" strike="noStrike" cap="none" dirty="0">
              <a:solidFill>
                <a:srgbClr val="000000"/>
              </a:solidFill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This is an HEP-wide </a:t>
            </a:r>
            <a:r>
              <a:rPr lang="en-US" sz="1600" b="1" i="0" u="none" strike="noStrike" cap="none" dirty="0">
                <a:solidFill>
                  <a:srgbClr val="00B050"/>
                </a:solidFill>
                <a:ea typeface="Lato"/>
                <a:cs typeface="Lato"/>
                <a:sym typeface="Lato"/>
              </a:rPr>
              <a:t>community</a:t>
            </a:r>
            <a:r>
              <a:rPr lang="en-US" sz="1600" b="0" i="0" u="none" strike="noStrike" cap="none" dirty="0">
                <a:solidFill>
                  <a:srgbClr val="000000"/>
                </a:solidFill>
                <a:ea typeface="Lato"/>
                <a:cs typeface="Lato"/>
                <a:sym typeface="Lato"/>
              </a:rPr>
              <a:t> effort. The study </a:t>
            </a:r>
            <a:r>
              <a:rPr lang="en-US" sz="1600" dirty="0">
                <a:ea typeface="Lato"/>
                <a:cs typeface="Lato"/>
                <a:sym typeface="Lato"/>
              </a:rPr>
              <a:t>involves theorists, experimentalists and Linear Collider experts.</a:t>
            </a:r>
            <a:endParaRPr sz="1600" dirty="0"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600" dirty="0">
              <a:ea typeface="Lato"/>
              <a:cs typeface="Lato"/>
              <a:sym typeface="Lato"/>
            </a:endParaRPr>
          </a:p>
        </p:txBody>
      </p:sp>
      <p:sp>
        <p:nvSpPr>
          <p:cNvPr id="202" name="Google Shape;202;g35b3a93db5e_0_22"/>
          <p:cNvSpPr txBox="1"/>
          <p:nvPr/>
        </p:nvSpPr>
        <p:spPr>
          <a:xfrm>
            <a:off x="2880547" y="4378177"/>
            <a:ext cx="2034600" cy="43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4"/>
              </a:rPr>
              <a:t>Join the Study!</a:t>
            </a:r>
            <a:endParaRPr sz="1600" dirty="0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7ABED0-8B8B-B23A-D531-45E683DF2189}"/>
              </a:ext>
            </a:extLst>
          </p:cNvPr>
          <p:cNvSpPr txBox="1"/>
          <p:nvPr/>
        </p:nvSpPr>
        <p:spPr>
          <a:xfrm>
            <a:off x="330288" y="4429012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Overview </a:t>
            </a:r>
            <a:r>
              <a:rPr lang="en-US" dirty="0">
                <a:hlinkClick r:id="rId15"/>
              </a:rPr>
              <a:t>T 9:00 AAT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CCA66D-F359-D37B-592D-F1538E0CD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4A5FA-09F9-516D-8D7B-7F79E49DA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AE9003-EEC7-7A55-2289-EDBA7B265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1FF1A-0EBC-A457-D0F0-82EB53C32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U.S. Organizational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37503-7265-7B03-B983-61B8F0D4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83B1CD-4063-AE8E-02C7-F727FA3C445E}"/>
              </a:ext>
            </a:extLst>
          </p:cNvPr>
          <p:cNvSpPr txBox="1"/>
          <p:nvPr/>
        </p:nvSpPr>
        <p:spPr>
          <a:xfrm>
            <a:off x="457200" y="1085064"/>
            <a:ext cx="6305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Higgs Factory Coordination Consortium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DD0E25-1107-5232-2168-342825F9BCED}"/>
              </a:ext>
            </a:extLst>
          </p:cNvPr>
          <p:cNvGrpSpPr/>
          <p:nvPr/>
        </p:nvGrpSpPr>
        <p:grpSpPr>
          <a:xfrm>
            <a:off x="1133614" y="1198072"/>
            <a:ext cx="4953000" cy="304800"/>
            <a:chOff x="990600" y="2800350"/>
            <a:chExt cx="4953000" cy="3048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BB12D15-B733-DD79-7B11-CE71959771BC}"/>
                </a:ext>
              </a:extLst>
            </p:cNvPr>
            <p:cNvCxnSpPr>
              <a:cxnSpLocks/>
            </p:cNvCxnSpPr>
            <p:nvPr/>
          </p:nvCxnSpPr>
          <p:spPr>
            <a:xfrm>
              <a:off x="990600" y="2800350"/>
              <a:ext cx="49530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2C53A0-AA9D-8736-0F3B-551225F209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600" y="2800350"/>
              <a:ext cx="49530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ight Arrow 11">
            <a:extLst>
              <a:ext uri="{FF2B5EF4-FFF2-40B4-BE49-F238E27FC236}">
                <a16:creationId xmlns:a16="http://schemas.microsoft.com/office/drawing/2014/main" id="{4F53707B-7A51-213A-2A43-D94F594E79C1}"/>
              </a:ext>
            </a:extLst>
          </p:cNvPr>
          <p:cNvSpPr/>
          <p:nvPr/>
        </p:nvSpPr>
        <p:spPr>
          <a:xfrm rot="5400000">
            <a:off x="3514864" y="1638300"/>
            <a:ext cx="190500" cy="304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A89845-AEB3-E9C1-AAA0-828C9496A4D9}"/>
              </a:ext>
            </a:extLst>
          </p:cNvPr>
          <p:cNvSpPr txBox="1"/>
          <p:nvPr/>
        </p:nvSpPr>
        <p:spPr>
          <a:xfrm>
            <a:off x="152400" y="1937828"/>
            <a:ext cx="78322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Higgs Factory Circular Collider Organization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001A4F-EA7B-AFBF-0660-BC347CD16CCF}"/>
              </a:ext>
            </a:extLst>
          </p:cNvPr>
          <p:cNvSpPr txBox="1"/>
          <p:nvPr/>
        </p:nvSpPr>
        <p:spPr>
          <a:xfrm>
            <a:off x="1616907" y="3732800"/>
            <a:ext cx="5774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Near-term impact on R&amp;D is modest, but in the longer term, research focused strictly on LC will be affected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495B52C-9D11-04F0-F448-B4A8D53B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2C06E148-6E25-5143-D901-E48A326A5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65577E-757E-F570-A3DC-C186ED1D769D}"/>
              </a:ext>
            </a:extLst>
          </p:cNvPr>
          <p:cNvSpPr txBox="1"/>
          <p:nvPr/>
        </p:nvSpPr>
        <p:spPr>
          <a:xfrm>
            <a:off x="193599" y="2472362"/>
            <a:ext cx="6853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instruction: shift focus to the Future Circular Collider (FCC-ee)</a:t>
            </a:r>
          </a:p>
        </p:txBody>
      </p:sp>
    </p:spTree>
    <p:extLst>
      <p:ext uri="{BB962C8B-B14F-4D97-AF65-F5344CB8AC3E}">
        <p14:creationId xmlns:p14="http://schemas.microsoft.com/office/powerpoint/2010/main" val="26265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9" grpI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78E2F-D734-73D2-A66F-987A577E6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AAE3D-2798-614F-E776-170C9E290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C4477-375B-ADFB-FAD4-EA790FB80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394619"/>
            <a:ext cx="6629400" cy="2354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bg2">
                    <a:lumMod val="50000"/>
                  </a:schemeClr>
                </a:solidFill>
              </a:rPr>
              <a:t>Detector R&amp;D in the Americas 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Accelerator R&amp;D in the Americas</a:t>
            </a:r>
            <a:endParaRPr 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8BF28-355E-D0E7-5E4D-27381C5EF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30825-EF19-68CC-FBEE-196E1A199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2025</a:t>
            </a:r>
            <a:r>
              <a:rPr lang="en-US"/>
              <a:t> Valencia | Patterson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BDB6E-8FD6-F0BD-201C-241B85B7A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6C2682-2414-8B85-59C1-6EBB3F159767}"/>
              </a:ext>
            </a:extLst>
          </p:cNvPr>
          <p:cNvGrpSpPr/>
          <p:nvPr/>
        </p:nvGrpSpPr>
        <p:grpSpPr>
          <a:xfrm>
            <a:off x="1723657" y="3748880"/>
            <a:ext cx="5655265" cy="461665"/>
            <a:chOff x="1953126" y="4450291"/>
            <a:chExt cx="5655265" cy="46166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94EC51E-F7DE-5EF0-7FCE-C78F52434F5A}"/>
                </a:ext>
              </a:extLst>
            </p:cNvPr>
            <p:cNvGrpSpPr/>
            <p:nvPr/>
          </p:nvGrpSpPr>
          <p:grpSpPr>
            <a:xfrm>
              <a:off x="1953126" y="4450291"/>
              <a:ext cx="2258122" cy="461665"/>
              <a:chOff x="1252413" y="4439027"/>
              <a:chExt cx="2258122" cy="461665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672A902-8DB4-2AA3-E31E-ED7D856893CF}"/>
                  </a:ext>
                </a:extLst>
              </p:cNvPr>
              <p:cNvSpPr/>
              <p:nvPr/>
            </p:nvSpPr>
            <p:spPr>
              <a:xfrm>
                <a:off x="1252413" y="4460308"/>
                <a:ext cx="685800" cy="419104"/>
              </a:xfrm>
              <a:prstGeom prst="ellipse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50" dirty="0"/>
                  <a:t>HFCC support</a:t>
                </a:r>
                <a:endParaRPr lang="en-US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08E8728-F35C-1A3B-815D-44C0A455C724}"/>
                  </a:ext>
                </a:extLst>
              </p:cNvPr>
              <p:cNvSpPr txBox="1"/>
              <p:nvPr/>
            </p:nvSpPr>
            <p:spPr>
              <a:xfrm>
                <a:off x="1938213" y="4439027"/>
                <a:ext cx="15723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5"/>
                    </a:solidFill>
                  </a:rPr>
                  <a:t>Projects receiving HFCC support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705D4B-99B7-4DDB-B55E-8D027D3AAB7D}"/>
                </a:ext>
              </a:extLst>
            </p:cNvPr>
            <p:cNvSpPr txBox="1"/>
            <p:nvPr/>
          </p:nvSpPr>
          <p:spPr>
            <a:xfrm>
              <a:off x="4592052" y="4511846"/>
              <a:ext cx="30163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Pointer to LCWS talk </a:t>
              </a:r>
              <a:r>
                <a:rPr lang="en-US" sz="1600" u="sng" dirty="0">
                  <a:solidFill>
                    <a:schemeClr val="accent1"/>
                  </a:solidFill>
                </a:rPr>
                <a:t>T 12:20 TVT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8730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427CD-2CF0-970E-A78E-F0611D5F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Tracking: Gaseous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A4590-EB37-E12F-B63F-4094EA97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3289626"/>
            <a:ext cx="3581400" cy="12145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Hardware development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Next: Prototype (24 straws) and helium-isobutane gas mixture system  </a:t>
            </a:r>
            <a:r>
              <a:rPr lang="en-US" sz="1600" dirty="0">
                <a:solidFill>
                  <a:schemeClr val="accent6"/>
                </a:solidFill>
              </a:rPr>
              <a:t>U. Michigan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5763C-3F42-B5D5-DF26-4DC8E1F3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7" name="Google Shape;99;p2" descr="A graph of a circular object with a circle in the center&#10;&#10;Description automatically generated">
            <a:extLst>
              <a:ext uri="{FF2B5EF4-FFF2-40B4-BE49-F238E27FC236}">
                <a16:creationId xmlns:a16="http://schemas.microsoft.com/office/drawing/2014/main" id="{AE77ADBE-B717-4E18-D22D-FA86700D3F5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6479"/>
          <a:stretch>
            <a:fillRect/>
          </a:stretch>
        </p:blipFill>
        <p:spPr>
          <a:xfrm>
            <a:off x="26006" y="1307112"/>
            <a:ext cx="2201305" cy="195927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E5C4A42-3677-5589-A3DB-9509A0B6A35C}"/>
              </a:ext>
            </a:extLst>
          </p:cNvPr>
          <p:cNvSpPr txBox="1"/>
          <p:nvPr/>
        </p:nvSpPr>
        <p:spPr>
          <a:xfrm>
            <a:off x="2206529" y="1418782"/>
            <a:ext cx="1652987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Medium" panose="02000503020000020003" pitchFamily="2" charset="0"/>
                <a:cs typeface="Times New Roman" panose="02020603050405020304" pitchFamily="18" charset="0"/>
              </a:rPr>
              <a:t>GEANT simulation of 5000 muon hits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51C27899-D439-9BA5-C8BF-13B23DB72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BEDF163E-2510-875A-B489-BEFB6C75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09A97CC-9173-8019-DA20-30E28AAC3496}"/>
              </a:ext>
            </a:extLst>
          </p:cNvPr>
          <p:cNvSpPr/>
          <p:nvPr/>
        </p:nvSpPr>
        <p:spPr>
          <a:xfrm>
            <a:off x="2897957" y="3250235"/>
            <a:ext cx="685800" cy="419104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HFCC support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D2FF1F-939B-10B8-387B-8E7486FD3195}"/>
              </a:ext>
            </a:extLst>
          </p:cNvPr>
          <p:cNvSpPr txBox="1"/>
          <p:nvPr/>
        </p:nvSpPr>
        <p:spPr>
          <a:xfrm>
            <a:off x="1906443" y="4577506"/>
            <a:ext cx="555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Tracking Detectors and Software workshop at BNL, May 2025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BDBDEC-CCD3-9005-94C9-82DD52F52795}"/>
              </a:ext>
            </a:extLst>
          </p:cNvPr>
          <p:cNvSpPr txBox="1"/>
          <p:nvPr/>
        </p:nvSpPr>
        <p:spPr>
          <a:xfrm>
            <a:off x="3909" y="640004"/>
            <a:ext cx="437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Long US involvement in gaseous detectors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Recent activity: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Straw Tubes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B435887-7932-64D9-02F9-ACBBCD223772}"/>
              </a:ext>
            </a:extLst>
          </p:cNvPr>
          <p:cNvGrpSpPr/>
          <p:nvPr/>
        </p:nvGrpSpPr>
        <p:grpSpPr>
          <a:xfrm>
            <a:off x="4267200" y="692088"/>
            <a:ext cx="4642785" cy="3860862"/>
            <a:chOff x="4114800" y="521948"/>
            <a:chExt cx="4642785" cy="386086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4E87EE8-DA34-5BD8-3207-FC4ECD3D30AD}"/>
                </a:ext>
              </a:extLst>
            </p:cNvPr>
            <p:cNvGrpSpPr/>
            <p:nvPr/>
          </p:nvGrpSpPr>
          <p:grpSpPr>
            <a:xfrm>
              <a:off x="4114800" y="1112160"/>
              <a:ext cx="2431204" cy="2300113"/>
              <a:chOff x="231875" y="1837820"/>
              <a:chExt cx="2246345" cy="2147486"/>
            </a:xfrm>
          </p:grpSpPr>
          <p:pic>
            <p:nvPicPr>
              <p:cNvPr id="5" name="Content Placeholder 4">
                <a:extLst>
                  <a:ext uri="{FF2B5EF4-FFF2-40B4-BE49-F238E27FC236}">
                    <a16:creationId xmlns:a16="http://schemas.microsoft.com/office/drawing/2014/main" id="{992CADE5-7F55-EA0A-5EF7-903C61A21D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665" y="1837820"/>
                <a:ext cx="2179555" cy="1986467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FCBD08C-E906-5D72-2B62-1386F76014D0}"/>
                  </a:ext>
                </a:extLst>
              </p:cNvPr>
              <p:cNvSpPr txBox="1"/>
              <p:nvPr/>
            </p:nvSpPr>
            <p:spPr>
              <a:xfrm>
                <a:off x="707832" y="2078775"/>
                <a:ext cx="1580514" cy="488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w Cen MT" panose="020B0602020104020603" pitchFamily="34" charset="0"/>
                  </a:rPr>
                  <a:t>Recorded electron beam waveform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35B463-800D-B254-738C-E4810C15A07D}"/>
                  </a:ext>
                </a:extLst>
              </p:cNvPr>
              <p:cNvSpPr txBox="1"/>
              <p:nvPr/>
            </p:nvSpPr>
            <p:spPr>
              <a:xfrm>
                <a:off x="231875" y="3677529"/>
                <a:ext cx="1847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7B7BF6A-D501-6FAD-3685-E97CFFBE760A}"/>
                </a:ext>
              </a:extLst>
            </p:cNvPr>
            <p:cNvSpPr txBox="1"/>
            <p:nvPr/>
          </p:nvSpPr>
          <p:spPr>
            <a:xfrm>
              <a:off x="6541302" y="1695397"/>
              <a:ext cx="2216283" cy="135421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Medium" panose="02000503020000020003" pitchFamily="2" charset="0"/>
                </a:rPr>
                <a:t>CERN test beam, Aug. 2025</a:t>
              </a:r>
            </a:p>
            <a:p>
              <a:pPr marL="139700" indent="-13970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venir Medium" panose="02000503020000020003" pitchFamily="2" charset="0"/>
                  <a:cs typeface="Aptos Serif" panose="02020604070405020304" pitchFamily="18" charset="0"/>
                </a:rPr>
                <a:t>Ar-CO2(70:30),1bar, 293K</a:t>
              </a:r>
            </a:p>
            <a:p>
              <a:pPr marL="139700" indent="-13970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venir Medium" panose="02000503020000020003" pitchFamily="2" charset="0"/>
                  <a:cs typeface="Aptos Serif" panose="02020604070405020304" pitchFamily="18" charset="0"/>
                </a:rPr>
                <a:t>25 um wire radius, </a:t>
              </a:r>
              <a:b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venir Medium" panose="02000503020000020003" pitchFamily="2" charset="0"/>
                  <a:cs typeface="Aptos Serif" panose="02020604070405020304" pitchFamily="18" charset="0"/>
                </a:rPr>
              </a:b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venir Medium" panose="02000503020000020003" pitchFamily="2" charset="0"/>
                  <a:cs typeface="Aptos Serif" panose="02020604070405020304" pitchFamily="18" charset="0"/>
                </a:rPr>
                <a:t>7.1 mm tube radius. </a:t>
              </a:r>
            </a:p>
            <a:p>
              <a:pPr marL="139700" indent="-13970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venir Medium" panose="02000503020000020003" pitchFamily="2" charset="0"/>
                  <a:cs typeface="Aptos Serif" panose="02020604070405020304" pitchFamily="18" charset="0"/>
                </a:rPr>
                <a:t>HV=2100V</a:t>
              </a:r>
            </a:p>
            <a:p>
              <a:pPr>
                <a:spcAft>
                  <a:spcPts val="600"/>
                </a:spcAft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venir Medium" panose="02000503020000020003" pitchFamily="2" charset="0"/>
                  <a:cs typeface="Aptos Serif" panose="02020604070405020304" pitchFamily="18" charset="0"/>
                </a:rPr>
                <a:t>Next: He-Isobutane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4CED91-5924-E914-4A29-C66DADC901C0}"/>
                </a:ext>
              </a:extLst>
            </p:cNvPr>
            <p:cNvSpPr txBox="1"/>
            <p:nvPr/>
          </p:nvSpPr>
          <p:spPr>
            <a:xfrm>
              <a:off x="4419600" y="521948"/>
              <a:ext cx="30893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Particle ID via </a:t>
              </a:r>
              <a:r>
                <a:rPr lang="en-US" b="1" dirty="0" err="1"/>
                <a:t>dN</a:t>
              </a:r>
              <a:r>
                <a:rPr lang="en-US" b="1" dirty="0"/>
                <a:t>/dx </a:t>
              </a:r>
              <a:br>
                <a:rPr lang="en-US" b="1" dirty="0"/>
              </a:br>
              <a:r>
                <a:rPr lang="en-US" b="1" dirty="0"/>
                <a:t>(primary ionizations/cm) </a:t>
              </a:r>
              <a:br>
                <a:rPr lang="en-US" b="1" dirty="0"/>
              </a:br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ABE8BB-CA77-DA10-1A78-35D53BA34C65}"/>
                </a:ext>
              </a:extLst>
            </p:cNvPr>
            <p:cNvSpPr txBox="1"/>
            <p:nvPr/>
          </p:nvSpPr>
          <p:spPr>
            <a:xfrm>
              <a:off x="4397760" y="3266641"/>
              <a:ext cx="23622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Garfield simulations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Physics simulations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Test beam data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CF7E614-EA1C-2835-614A-34EADC7932C2}"/>
                </a:ext>
              </a:extLst>
            </p:cNvPr>
            <p:cNvSpPr txBox="1"/>
            <p:nvPr/>
          </p:nvSpPr>
          <p:spPr>
            <a:xfrm>
              <a:off x="4405404" y="4044256"/>
              <a:ext cx="24682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5"/>
                  </a:solidFill>
                </a:rPr>
                <a:t>Goal: </a:t>
              </a:r>
              <a:r>
                <a:rPr lang="en-US" sz="1600" dirty="0" err="1">
                  <a:solidFill>
                    <a:schemeClr val="accent5"/>
                  </a:solidFill>
                </a:rPr>
                <a:t>dN</a:t>
              </a:r>
              <a:r>
                <a:rPr lang="en-US" sz="1600" dirty="0">
                  <a:solidFill>
                    <a:schemeClr val="accent5"/>
                  </a:solidFill>
                </a:rPr>
                <a:t>/dx in electronics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98E19C1-A194-6224-20B0-52F5D6D26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41870" y="3411518"/>
              <a:ext cx="1101855" cy="731889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8223180-A981-F859-5B22-4130A2325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05798" y="3454797"/>
              <a:ext cx="694806" cy="6463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66869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09315-C530-D919-D303-54F454E75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9D104-39F1-C103-0C2D-BA3194667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Monolithic Active Pixel Sensors (MAPS)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1B653-31D9-AA26-AC68-DDA007755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20528EF-FB14-2B4E-208C-F4F76606FC27}"/>
              </a:ext>
            </a:extLst>
          </p:cNvPr>
          <p:cNvGrpSpPr/>
          <p:nvPr/>
        </p:nvGrpSpPr>
        <p:grpSpPr>
          <a:xfrm>
            <a:off x="62395" y="3626445"/>
            <a:ext cx="3832950" cy="1226171"/>
            <a:chOff x="-343141" y="2673893"/>
            <a:chExt cx="3832950" cy="122617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86D4A4C-BB22-A8FE-9D5E-A21075395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0547" r="5877" b="84573"/>
            <a:stretch>
              <a:fillRect/>
            </a:stretch>
          </p:blipFill>
          <p:spPr>
            <a:xfrm>
              <a:off x="1207697" y="2673893"/>
              <a:ext cx="2169260" cy="43384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E6E9647-07D0-E1C2-62D0-5B7498E4A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013" t="59504" r="68363" b="9463"/>
            <a:stretch>
              <a:fillRect/>
            </a:stretch>
          </p:blipFill>
          <p:spPr>
            <a:xfrm>
              <a:off x="2543326" y="3143478"/>
              <a:ext cx="946483" cy="74776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F70A52-7CEA-DDA0-F553-6092473C3337}"/>
                </a:ext>
              </a:extLst>
            </p:cNvPr>
            <p:cNvSpPr txBox="1"/>
            <p:nvPr/>
          </p:nvSpPr>
          <p:spPr>
            <a:xfrm>
              <a:off x="-343141" y="2792068"/>
              <a:ext cx="287290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Fermilab</a:t>
              </a:r>
              <a:endParaRPr lang="en-US" sz="1600" dirty="0"/>
            </a:p>
            <a:p>
              <a:r>
                <a:rPr lang="en-US" sz="1600" dirty="0"/>
                <a:t>Sensor design, simulations, vendor development, prototype tests</a:t>
              </a:r>
            </a:p>
          </p:txBody>
        </p:sp>
      </p:grp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846B081F-E0D7-6C08-A2D0-FAEE94286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05" y="1838465"/>
            <a:ext cx="4383437" cy="18016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/>
              <a:t>SLAC</a:t>
            </a:r>
            <a:r>
              <a:rPr lang="en-US" sz="1600" b="1" dirty="0"/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NAPA chip targeting 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7μm resolution, </a:t>
            </a:r>
            <a:b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~ns timing, ¼ MIP threshold, &lt;10 </a:t>
            </a:r>
            <a:r>
              <a:rPr lang="en-US" sz="17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mW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/cm</a:t>
            </a:r>
            <a:r>
              <a:rPr lang="en-US" sz="17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CMOS process via CERN WP1.2</a:t>
            </a:r>
            <a:br>
              <a:rPr lang="en-US" sz="17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700" dirty="0">
                <a:solidFill>
                  <a:schemeClr val="accent1"/>
                </a:solidFill>
              </a:rPr>
              <a:t>for </a:t>
            </a:r>
            <a:r>
              <a:rPr lang="en-US" sz="1700" dirty="0" err="1">
                <a:solidFill>
                  <a:schemeClr val="accent1"/>
                </a:solidFill>
              </a:rPr>
              <a:t>SiD</a:t>
            </a:r>
            <a:r>
              <a:rPr lang="en-US" sz="1700" dirty="0">
                <a:solidFill>
                  <a:schemeClr val="accent1"/>
                </a:solidFill>
              </a:rPr>
              <a:t> tracker and ECal</a:t>
            </a:r>
          </a:p>
          <a:p>
            <a:pPr marL="0" indent="0">
              <a:spcBef>
                <a:spcPts val="400"/>
              </a:spcBef>
              <a:buNone/>
            </a:pPr>
            <a:endParaRPr lang="en-US" sz="600" dirty="0"/>
          </a:p>
          <a:p>
            <a:pPr marL="0" indent="0">
              <a:spcBef>
                <a:spcPts val="400"/>
              </a:spcBef>
              <a:buNone/>
            </a:pPr>
            <a:r>
              <a:rPr lang="en-US" sz="1700" dirty="0"/>
              <a:t>3</a:t>
            </a:r>
            <a:r>
              <a:rPr lang="en-US" sz="1700" baseline="30000" dirty="0"/>
              <a:t>rd</a:t>
            </a:r>
            <a:r>
              <a:rPr lang="en-US" sz="1700" dirty="0"/>
              <a:t> prototype </a:t>
            </a:r>
            <a:r>
              <a:rPr lang="en-US" sz="1700" dirty="0">
                <a:hlinkClick r:id="rId5"/>
              </a:rPr>
              <a:t>T 12:20 TVT</a:t>
            </a:r>
            <a:endParaRPr lang="en-US" sz="1600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CD64AC9F-E43D-95A8-DA73-E0B8189302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0562" y="4926009"/>
            <a:ext cx="2057400" cy="274637"/>
          </a:xfrm>
        </p:spPr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A6C17F81-E4E9-6997-0F7F-5BFACDBA0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LCWS 2025 Valencia | Patterson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A6866C-5216-C531-F8BA-3A274E4F3FC8}"/>
              </a:ext>
            </a:extLst>
          </p:cNvPr>
          <p:cNvCxnSpPr>
            <a:cxnSpLocks/>
          </p:cNvCxnSpPr>
          <p:nvPr/>
        </p:nvCxnSpPr>
        <p:spPr>
          <a:xfrm>
            <a:off x="5518148" y="2369324"/>
            <a:ext cx="0" cy="25566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>
            <a:extLst>
              <a:ext uri="{FF2B5EF4-FFF2-40B4-BE49-F238E27FC236}">
                <a16:creationId xmlns:a16="http://schemas.microsoft.com/office/drawing/2014/main" id="{DD63F48B-18B3-12A5-54B9-40A408A6A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938" y="747474"/>
            <a:ext cx="2213833" cy="16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FB3C8D5-6EAC-FCBE-7FF6-A91E3BBE7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907" y="966020"/>
            <a:ext cx="1162238" cy="69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Oval 49">
            <a:extLst>
              <a:ext uri="{FF2B5EF4-FFF2-40B4-BE49-F238E27FC236}">
                <a16:creationId xmlns:a16="http://schemas.microsoft.com/office/drawing/2014/main" id="{5D6D5A4A-A5B9-DCED-9689-52B6748F81FA}"/>
              </a:ext>
            </a:extLst>
          </p:cNvPr>
          <p:cNvSpPr/>
          <p:nvPr/>
        </p:nvSpPr>
        <p:spPr>
          <a:xfrm>
            <a:off x="2073982" y="4456035"/>
            <a:ext cx="685800" cy="419104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HFCC support</a:t>
            </a:r>
            <a:endParaRPr lang="en-US" dirty="0"/>
          </a:p>
        </p:txBody>
      </p:sp>
      <p:grpSp>
        <p:nvGrpSpPr>
          <p:cNvPr id="3073" name="Group 3072">
            <a:extLst>
              <a:ext uri="{FF2B5EF4-FFF2-40B4-BE49-F238E27FC236}">
                <a16:creationId xmlns:a16="http://schemas.microsoft.com/office/drawing/2014/main" id="{F68BFEF2-DE96-0694-6B8F-CD090CB7BC54}"/>
              </a:ext>
            </a:extLst>
          </p:cNvPr>
          <p:cNvGrpSpPr/>
          <p:nvPr/>
        </p:nvGrpSpPr>
        <p:grpSpPr>
          <a:xfrm>
            <a:off x="5533259" y="2381032"/>
            <a:ext cx="3610733" cy="2635920"/>
            <a:chOff x="863935" y="838800"/>
            <a:chExt cx="3610733" cy="263592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C762323-99B4-9D9C-9CDC-3C568A2BC6CE}"/>
                </a:ext>
              </a:extLst>
            </p:cNvPr>
            <p:cNvGrpSpPr/>
            <p:nvPr/>
          </p:nvGrpSpPr>
          <p:grpSpPr>
            <a:xfrm>
              <a:off x="1232435" y="1702169"/>
              <a:ext cx="1841148" cy="1406984"/>
              <a:chOff x="1665728" y="1778742"/>
              <a:chExt cx="1841148" cy="1406984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8680C643-D899-6A23-03D7-CBD60AF8BE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65728" y="2768969"/>
                <a:ext cx="1383948" cy="41675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83055806-30E5-2A63-B929-CDF3A24973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t="25296"/>
              <a:stretch>
                <a:fillRect/>
              </a:stretch>
            </p:blipFill>
            <p:spPr>
              <a:xfrm>
                <a:off x="1944776" y="1778742"/>
                <a:ext cx="1562100" cy="996173"/>
              </a:xfrm>
              <a:prstGeom prst="rect">
                <a:avLst/>
              </a:prstGeom>
            </p:spPr>
          </p:pic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BBD2138-F028-0876-4ACD-A9B2FDA668F3}"/>
                </a:ext>
              </a:extLst>
            </p:cNvPr>
            <p:cNvSpPr txBox="1"/>
            <p:nvPr/>
          </p:nvSpPr>
          <p:spPr>
            <a:xfrm>
              <a:off x="873229" y="838800"/>
              <a:ext cx="31861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Lightweight support structures</a:t>
              </a:r>
            </a:p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Integrate services, power management, cooling, data flow, and multiplexing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CFFEC6C-13F9-3CA3-2CE3-F70578E8D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t="28286" b="31448"/>
            <a:stretch>
              <a:fillRect/>
            </a:stretch>
          </p:blipFill>
          <p:spPr>
            <a:xfrm>
              <a:off x="2878636" y="2062270"/>
              <a:ext cx="800809" cy="32245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25DE0111-BD62-69DE-7003-F9622D469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85858" y="2401452"/>
              <a:ext cx="502654" cy="313656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EB0072C-2969-7372-313D-C292715C0D1F}"/>
                </a:ext>
              </a:extLst>
            </p:cNvPr>
            <p:cNvSpPr txBox="1"/>
            <p:nvPr/>
          </p:nvSpPr>
          <p:spPr>
            <a:xfrm>
              <a:off x="863935" y="3059222"/>
              <a:ext cx="361073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Jung, HFCC First Thursday meeting, April 2025</a:t>
              </a:r>
            </a:p>
            <a:p>
              <a:r>
                <a:rPr 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Vallone, FCC Tracking Detectors Workshop, BNL 5/25</a:t>
              </a: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E27982C-24EC-6DF3-15B0-21EB8954F657}"/>
              </a:ext>
            </a:extLst>
          </p:cNvPr>
          <p:cNvCxnSpPr>
            <a:cxnSpLocks/>
          </p:cNvCxnSpPr>
          <p:nvPr/>
        </p:nvCxnSpPr>
        <p:spPr>
          <a:xfrm>
            <a:off x="5518148" y="2372499"/>
            <a:ext cx="32349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5" name="TextBox 3074">
            <a:extLst>
              <a:ext uri="{FF2B5EF4-FFF2-40B4-BE49-F238E27FC236}">
                <a16:creationId xmlns:a16="http://schemas.microsoft.com/office/drawing/2014/main" id="{87F6BC44-D809-0BBB-5674-1BF70BDFD769}"/>
              </a:ext>
            </a:extLst>
          </p:cNvPr>
          <p:cNvSpPr txBox="1"/>
          <p:nvPr/>
        </p:nvSpPr>
        <p:spPr>
          <a:xfrm>
            <a:off x="3864347" y="4062504"/>
            <a:ext cx="17555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Proton beam test</a:t>
            </a:r>
          </a:p>
          <a:p>
            <a:r>
              <a:rPr lang="en-US" sz="1400" dirty="0"/>
              <a:t>~15 </a:t>
            </a:r>
            <a:r>
              <a:rPr lang="en-US" sz="1400" dirty="0" err="1"/>
              <a:t>μm</a:t>
            </a:r>
            <a:r>
              <a:rPr lang="en-US" sz="1400" dirty="0"/>
              <a:t> position res.</a:t>
            </a:r>
          </a:p>
          <a:p>
            <a:r>
              <a:rPr lang="en-US" sz="1400" dirty="0"/>
              <a:t>35 </a:t>
            </a:r>
            <a:r>
              <a:rPr lang="en-US" sz="1400" dirty="0" err="1"/>
              <a:t>ps</a:t>
            </a:r>
            <a:r>
              <a:rPr lang="en-US" sz="1400" dirty="0"/>
              <a:t> time res.</a:t>
            </a:r>
            <a:endParaRPr lang="en-US" sz="2000" dirty="0"/>
          </a:p>
        </p:txBody>
      </p:sp>
      <p:sp>
        <p:nvSpPr>
          <p:cNvPr id="3077" name="TextBox 3076">
            <a:extLst>
              <a:ext uri="{FF2B5EF4-FFF2-40B4-BE49-F238E27FC236}">
                <a16:creationId xmlns:a16="http://schemas.microsoft.com/office/drawing/2014/main" id="{524238E8-4EE1-4984-2A27-E71A9A273743}"/>
              </a:ext>
            </a:extLst>
          </p:cNvPr>
          <p:cNvSpPr txBox="1"/>
          <p:nvPr/>
        </p:nvSpPr>
        <p:spPr>
          <a:xfrm>
            <a:off x="5593842" y="3640069"/>
            <a:ext cx="6209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carbon fiber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FB6E74-685B-DEC1-996D-68CC28B034FA}"/>
              </a:ext>
            </a:extLst>
          </p:cNvPr>
          <p:cNvSpPr txBox="1"/>
          <p:nvPr/>
        </p:nvSpPr>
        <p:spPr>
          <a:xfrm>
            <a:off x="50738" y="3410616"/>
            <a:ext cx="243213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Habib et al JINST 19 C04033 (2024)</a:t>
            </a:r>
          </a:p>
        </p:txBody>
      </p:sp>
      <p:pic>
        <p:nvPicPr>
          <p:cNvPr id="3083" name="Picture 3082">
            <a:extLst>
              <a:ext uri="{FF2B5EF4-FFF2-40B4-BE49-F238E27FC236}">
                <a16:creationId xmlns:a16="http://schemas.microsoft.com/office/drawing/2014/main" id="{1746DE49-4CE2-43C8-7330-D0DD437709D0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65808"/>
          <a:stretch>
            <a:fillRect/>
          </a:stretch>
        </p:blipFill>
        <p:spPr>
          <a:xfrm>
            <a:off x="3028116" y="774805"/>
            <a:ext cx="1236998" cy="1231047"/>
          </a:xfrm>
          <a:prstGeom prst="rect">
            <a:avLst/>
          </a:prstGeom>
        </p:spPr>
      </p:pic>
      <p:sp>
        <p:nvSpPr>
          <p:cNvPr id="3086" name="TextBox 3085">
            <a:extLst>
              <a:ext uri="{FF2B5EF4-FFF2-40B4-BE49-F238E27FC236}">
                <a16:creationId xmlns:a16="http://schemas.microsoft.com/office/drawing/2014/main" id="{943E5FF8-B289-1F04-82A8-5B4E3E64DD57}"/>
              </a:ext>
            </a:extLst>
          </p:cNvPr>
          <p:cNvSpPr txBox="1"/>
          <p:nvPr/>
        </p:nvSpPr>
        <p:spPr>
          <a:xfrm>
            <a:off x="4205249" y="1099268"/>
            <a:ext cx="1450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ALICE </a:t>
            </a:r>
            <a:br>
              <a:rPr lang="en-US" sz="1400" dirty="0"/>
            </a:br>
            <a:r>
              <a:rPr lang="en-US" sz="1400" dirty="0"/>
              <a:t>MAPS vertex detector </a:t>
            </a:r>
            <a:br>
              <a:rPr lang="en-US" sz="1400" dirty="0"/>
            </a:br>
            <a:r>
              <a:rPr lang="en-US" sz="1400" dirty="0"/>
              <a:t>for HL-LHC</a:t>
            </a:r>
          </a:p>
        </p:txBody>
      </p:sp>
      <p:sp>
        <p:nvSpPr>
          <p:cNvPr id="3087" name="TextBox 3086">
            <a:extLst>
              <a:ext uri="{FF2B5EF4-FFF2-40B4-BE49-F238E27FC236}">
                <a16:creationId xmlns:a16="http://schemas.microsoft.com/office/drawing/2014/main" id="{3591E1DC-6E21-1E82-0BDA-FB58C823EAF8}"/>
              </a:ext>
            </a:extLst>
          </p:cNvPr>
          <p:cNvSpPr txBox="1"/>
          <p:nvPr/>
        </p:nvSpPr>
        <p:spPr>
          <a:xfrm>
            <a:off x="7647468" y="1881309"/>
            <a:ext cx="1309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MAPS tracker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A838EE-8C0A-8D85-78C5-9C55FFC652BC}"/>
              </a:ext>
            </a:extLst>
          </p:cNvPr>
          <p:cNvSpPr txBox="1"/>
          <p:nvPr/>
        </p:nvSpPr>
        <p:spPr>
          <a:xfrm>
            <a:off x="30665" y="687465"/>
            <a:ext cx="3093535" cy="974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1450">
              <a:spcBef>
                <a:spcPts val="400"/>
              </a:spcBef>
            </a:pPr>
            <a:r>
              <a:rPr lang="en-US" sz="1800" dirty="0">
                <a:solidFill>
                  <a:schemeClr val="accent1"/>
                </a:solidFill>
              </a:rPr>
              <a:t>High granularity, lightweight, low power detector layers</a:t>
            </a:r>
            <a:endParaRPr lang="en-US" dirty="0">
              <a:solidFill>
                <a:schemeClr val="accent1"/>
              </a:solidFill>
            </a:endParaRPr>
          </a:p>
          <a:p>
            <a:pPr marL="179388" indent="-171450">
              <a:spcBef>
                <a:spcPts val="400"/>
              </a:spcBef>
            </a:pPr>
            <a:r>
              <a:rPr lang="en-US" sz="1800" dirty="0">
                <a:solidFill>
                  <a:schemeClr val="accent1"/>
                </a:solidFill>
              </a:rPr>
              <a:t>Stitching for 1000 m</a:t>
            </a:r>
            <a:r>
              <a:rPr lang="en-US" sz="1800" baseline="30000" dirty="0">
                <a:solidFill>
                  <a:schemeClr val="accent1"/>
                </a:solidFill>
              </a:rPr>
              <a:t>2</a:t>
            </a:r>
            <a:r>
              <a:rPr lang="en-US" sz="1800" dirty="0">
                <a:solidFill>
                  <a:schemeClr val="accent1"/>
                </a:solidFill>
              </a:rPr>
              <a:t> system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EDBD2D9-CF98-E2B5-CA7E-683D7A67BF76}"/>
              </a:ext>
            </a:extLst>
          </p:cNvPr>
          <p:cNvSpPr/>
          <p:nvPr/>
        </p:nvSpPr>
        <p:spPr>
          <a:xfrm>
            <a:off x="2578355" y="2881448"/>
            <a:ext cx="685800" cy="419104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HFCC support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F3F47D-084D-6633-82A2-43863FB5F420}"/>
              </a:ext>
            </a:extLst>
          </p:cNvPr>
          <p:cNvGrpSpPr/>
          <p:nvPr/>
        </p:nvGrpSpPr>
        <p:grpSpPr>
          <a:xfrm>
            <a:off x="3758000" y="2196999"/>
            <a:ext cx="1396208" cy="1270531"/>
            <a:chOff x="3870101" y="2161532"/>
            <a:chExt cx="1396208" cy="127053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400C6C5-5E73-8D34-91C1-06EF4BF6F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r="46531" b="-3717"/>
            <a:stretch>
              <a:fillRect/>
            </a:stretch>
          </p:blipFill>
          <p:spPr>
            <a:xfrm>
              <a:off x="4052009" y="2161532"/>
              <a:ext cx="1214300" cy="38794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7DDF9FA-6DE7-5B46-DC4D-BFB496825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52703" t="4353" b="-1"/>
            <a:stretch>
              <a:fillRect/>
            </a:stretch>
          </p:blipFill>
          <p:spPr>
            <a:xfrm>
              <a:off x="3870101" y="2559746"/>
              <a:ext cx="1219802" cy="357537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9D3AD1F-65E8-6ECF-DE44-297FF5770F4A}"/>
                </a:ext>
              </a:extLst>
            </p:cNvPr>
            <p:cNvGrpSpPr/>
            <p:nvPr/>
          </p:nvGrpSpPr>
          <p:grpSpPr>
            <a:xfrm>
              <a:off x="4104522" y="2766333"/>
              <a:ext cx="1094499" cy="665730"/>
              <a:chOff x="3900606" y="2178323"/>
              <a:chExt cx="1094499" cy="665730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E291D77F-AC06-63BD-7A94-A08745B2E3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905543" y="2178323"/>
                <a:ext cx="1089562" cy="387950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4F18EC42-C64B-7FB0-5C0A-077E0DB4AA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900606" y="2510097"/>
                <a:ext cx="762432" cy="33395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712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56631-F049-A878-CE2C-300364907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DCB85-900F-789C-F720-9C8A5C9D5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LGADs: </a:t>
            </a:r>
            <a:r>
              <a:rPr lang="en-US" dirty="0" err="1"/>
              <a:t>ps</a:t>
            </a:r>
            <a:r>
              <a:rPr lang="en-US" dirty="0"/>
              <a:t> timing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EA541-E9AA-C8ED-1723-3DE674964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26" y="1657499"/>
            <a:ext cx="4670974" cy="326850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CMS Endcap Timing Layer LGAD detector</a:t>
            </a:r>
            <a:b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30-40 </a:t>
            </a:r>
            <a:r>
              <a:rPr lang="en-US" sz="17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ps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timestamp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Read out chip </a:t>
            </a:r>
            <a:b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module assembly  </a:t>
            </a:r>
            <a:r>
              <a:rPr lang="en-US" sz="1700" dirty="0">
                <a:solidFill>
                  <a:schemeClr val="accent6"/>
                </a:solidFill>
              </a:rPr>
              <a:t>FNAL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17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en-US" sz="1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ePIC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detector at </a:t>
            </a:r>
            <a:b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Electron Ion Collider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AC-LGADs with 25 </a:t>
            </a:r>
            <a:r>
              <a:rPr lang="en-US" sz="17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ps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timing</a:t>
            </a:r>
          </a:p>
          <a:p>
            <a:pPr marL="0" indent="0">
              <a:buNone/>
            </a:pP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Design of sensors, front-end ASIC and readout electronics  </a:t>
            </a:r>
            <a:b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700" dirty="0">
                <a:solidFill>
                  <a:schemeClr val="accent6"/>
                </a:solidFill>
              </a:rPr>
              <a:t>BNL, UIC, LANL, ORNL, UCSC, Rice, FNAL, Purdue, OSU, NCKU, </a:t>
            </a:r>
            <a:r>
              <a:rPr lang="en-US" sz="1700" dirty="0" err="1">
                <a:solidFill>
                  <a:schemeClr val="accent6"/>
                </a:solidFill>
              </a:rPr>
              <a:t>IJCLab,CEA</a:t>
            </a:r>
            <a:r>
              <a:rPr lang="en-US" sz="1700" dirty="0">
                <a:solidFill>
                  <a:schemeClr val="accent6"/>
                </a:solidFill>
              </a:rPr>
              <a:t> Paris-</a:t>
            </a:r>
            <a:r>
              <a:rPr lang="en-US" sz="1700" dirty="0" err="1">
                <a:solidFill>
                  <a:schemeClr val="accent6"/>
                </a:solidFill>
              </a:rPr>
              <a:t>Saclay</a:t>
            </a:r>
            <a:r>
              <a:rPr lang="en-US" sz="1700" dirty="0">
                <a:solidFill>
                  <a:schemeClr val="accent6"/>
                </a:solidFill>
              </a:rPr>
              <a:t>, OMEGA</a:t>
            </a:r>
          </a:p>
          <a:p>
            <a:pPr marL="0" indent="0"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47A9B-4E15-302E-F119-4EB138F3D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798B5-00CE-75DF-5042-72DAD002135F}"/>
              </a:ext>
            </a:extLst>
          </p:cNvPr>
          <p:cNvSpPr txBox="1"/>
          <p:nvPr/>
        </p:nvSpPr>
        <p:spPr>
          <a:xfrm>
            <a:off x="5025390" y="1123665"/>
            <a:ext cx="3966210" cy="367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b="1" dirty="0"/>
              <a:t>Activities sampler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Improving spatial resolution </a:t>
            </a:r>
            <a:r>
              <a:rPr lang="en-US" sz="1600" dirty="0"/>
              <a:t>using charge sharing: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10</a:t>
            </a:r>
            <a:r>
              <a:rPr lang="el-GR" sz="1600" dirty="0"/>
              <a:t> μ</a:t>
            </a:r>
            <a:r>
              <a:rPr lang="en-US" sz="1600" dirty="0"/>
              <a:t>m resolution achieved in laser tests. Next: test beam </a:t>
            </a:r>
            <a:br>
              <a:rPr lang="en-US" sz="1600" dirty="0"/>
            </a:br>
            <a:r>
              <a:rPr lang="en-US" sz="1600" dirty="0">
                <a:solidFill>
                  <a:schemeClr val="accent6"/>
                </a:solidFill>
              </a:rPr>
              <a:t>Brown, BNL, Northwestern, Zurich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Radiation damage and single event burnout  </a:t>
            </a:r>
            <a:r>
              <a:rPr lang="en-US" sz="1600" dirty="0">
                <a:solidFill>
                  <a:schemeClr val="accent6"/>
                </a:solidFill>
              </a:rPr>
              <a:t>BNL, Brown, U New Mexico, UCSC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Commercializable</a:t>
            </a:r>
            <a:r>
              <a:rPr lang="en-US" sz="1600" dirty="0"/>
              <a:t> design </a:t>
            </a:r>
            <a:r>
              <a:rPr lang="en-US" sz="1600" dirty="0">
                <a:solidFill>
                  <a:schemeClr val="accent6"/>
                </a:solidFill>
              </a:rPr>
              <a:t>SLAC, FNAL, LBNL  </a:t>
            </a:r>
            <a:r>
              <a:rPr lang="en-US" sz="1600" dirty="0">
                <a:hlinkClick r:id="rId3"/>
              </a:rPr>
              <a:t>T 12:04 TVT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Momentum Scale determination at LC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>
                <a:hlinkClick r:id="rId4"/>
              </a:rPr>
              <a:t>Th 13:15 Soft</a:t>
            </a:r>
            <a:endParaRPr lang="en-US" sz="1600" dirty="0">
              <a:solidFill>
                <a:schemeClr val="accent2"/>
              </a:solidFill>
            </a:endParaRP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848FC04A-CF6D-1E57-3246-853688C9F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10/20/25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3E8780C1-965C-E646-F8D3-6DCDBEC1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A18EAD-37D5-CB59-739B-20E7DAFC3DEA}"/>
              </a:ext>
            </a:extLst>
          </p:cNvPr>
          <p:cNvSpPr txBox="1"/>
          <p:nvPr/>
        </p:nvSpPr>
        <p:spPr>
          <a:xfrm>
            <a:off x="129626" y="734170"/>
            <a:ext cx="4830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Pile up mitigation  (HL-LHC)</a:t>
            </a:r>
          </a:p>
          <a:p>
            <a:r>
              <a:rPr lang="en-US" dirty="0">
                <a:solidFill>
                  <a:schemeClr val="accent1"/>
                </a:solidFill>
              </a:rPr>
              <a:t>Particle ID via Time of Flight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Outer tracking layer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5C4C96-43B1-2007-93CA-E3668CEF47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1130" y="2038350"/>
            <a:ext cx="1789429" cy="111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69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F67F2-9A86-5C75-0B13-AD183BEC3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readout calorimetry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30EF0-B945-9B1F-ABCF-7B531D730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16C503E-0211-ACA0-6284-8271C876F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D891099-31D0-6E73-A19A-F6B5E9478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19DADD-83C6-A48A-8702-DD284E40FE2A}"/>
              </a:ext>
            </a:extLst>
          </p:cNvPr>
          <p:cNvSpPr txBox="1"/>
          <p:nvPr/>
        </p:nvSpPr>
        <p:spPr>
          <a:xfrm>
            <a:off x="110318" y="656538"/>
            <a:ext cx="466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High-resolution hadronic calorimetry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4570995-14DB-FD26-242E-278E5EDD3D91}"/>
              </a:ext>
            </a:extLst>
          </p:cNvPr>
          <p:cNvGrpSpPr/>
          <p:nvPr/>
        </p:nvGrpSpPr>
        <p:grpSpPr>
          <a:xfrm>
            <a:off x="-76199" y="1404384"/>
            <a:ext cx="4852698" cy="1513260"/>
            <a:chOff x="4616051" y="826877"/>
            <a:chExt cx="4816797" cy="150206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85B8D6A-8D8C-CE6D-3BF6-6858E9B65311}"/>
                </a:ext>
              </a:extLst>
            </p:cNvPr>
            <p:cNvGrpSpPr/>
            <p:nvPr/>
          </p:nvGrpSpPr>
          <p:grpSpPr>
            <a:xfrm>
              <a:off x="4616051" y="826877"/>
              <a:ext cx="3575449" cy="1502063"/>
              <a:chOff x="1112908" y="2528083"/>
              <a:chExt cx="3575449" cy="1502063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AF60C37-2158-4AD9-6966-E13CBD1B7E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18018"/>
              <a:stretch>
                <a:fillRect/>
              </a:stretch>
            </p:blipFill>
            <p:spPr>
              <a:xfrm>
                <a:off x="1406973" y="2528083"/>
                <a:ext cx="3281384" cy="1502063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780561B-78B1-B191-6708-8065B8D27E84}"/>
                  </a:ext>
                </a:extLst>
              </p:cNvPr>
              <p:cNvSpPr txBox="1"/>
              <p:nvPr/>
            </p:nvSpPr>
            <p:spPr>
              <a:xfrm>
                <a:off x="1112908" y="3611175"/>
                <a:ext cx="1022733" cy="3818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tIns="0" rIns="0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figure courtesy B. </a:t>
                </a:r>
                <a:r>
                  <a:rPr lang="en-US" sz="11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Hirosky</a:t>
                </a:r>
                <a:endPara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E8200F7-100B-DEAE-2AAA-BA1569359A9E}"/>
                </a:ext>
              </a:extLst>
            </p:cNvPr>
            <p:cNvSpPr txBox="1"/>
            <p:nvPr/>
          </p:nvSpPr>
          <p:spPr>
            <a:xfrm>
              <a:off x="8117596" y="1066499"/>
              <a:ext cx="1315252" cy="30550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txBody>
            <a:bodyPr wrap="square" lIns="45720" rIns="0" rtlCol="0">
              <a:spAutoFit/>
            </a:bodyPr>
            <a:lstStyle/>
            <a:p>
              <a:r>
                <a:rPr lang="en-US" sz="1400" dirty="0" err="1">
                  <a:solidFill>
                    <a:schemeClr val="accent6"/>
                  </a:solidFill>
                </a:rPr>
                <a:t>Č</a:t>
              </a:r>
              <a:r>
                <a:rPr lang="en-US" sz="1400" dirty="0">
                  <a:solidFill>
                    <a:schemeClr val="accent6"/>
                  </a:solidFill>
                </a:rPr>
                <a:t> and </a:t>
              </a:r>
              <a:r>
                <a:rPr lang="en-US" sz="1400" dirty="0" err="1">
                  <a:solidFill>
                    <a:schemeClr val="accent6"/>
                  </a:solidFill>
                </a:rPr>
                <a:t>scint</a:t>
              </a:r>
              <a:r>
                <a:rPr lang="en-US" sz="1400" dirty="0">
                  <a:solidFill>
                    <a:schemeClr val="accent6"/>
                  </a:solidFill>
                </a:rPr>
                <a:t> light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A2C4CE8-1687-AA0F-9D13-A68EAD4EC22F}"/>
                </a:ext>
              </a:extLst>
            </p:cNvPr>
            <p:cNvSpPr txBox="1"/>
            <p:nvPr/>
          </p:nvSpPr>
          <p:spPr>
            <a:xfrm>
              <a:off x="8130598" y="1630317"/>
              <a:ext cx="921343" cy="307777"/>
            </a:xfrm>
            <a:prstGeom prst="rect">
              <a:avLst/>
            </a:prstGeom>
            <a:noFill/>
            <a:ln>
              <a:solidFill>
                <a:srgbClr val="FF2F92"/>
              </a:solidFill>
            </a:ln>
          </p:spPr>
          <p:txBody>
            <a:bodyPr wrap="square" lIns="45720" rIns="0" rtlCol="0">
              <a:spAutoFit/>
            </a:bodyPr>
            <a:lstStyle/>
            <a:p>
              <a:r>
                <a:rPr lang="en-US" sz="1400" dirty="0" err="1">
                  <a:solidFill>
                    <a:srgbClr val="FF40FF"/>
                  </a:solidFill>
                </a:rPr>
                <a:t>Scint</a:t>
              </a:r>
              <a:r>
                <a:rPr lang="en-US" sz="1400" dirty="0">
                  <a:solidFill>
                    <a:srgbClr val="FF40FF"/>
                  </a:solidFill>
                </a:rPr>
                <a:t> only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B9F500D-EB6D-6661-5052-1C021121FB51}"/>
              </a:ext>
            </a:extLst>
          </p:cNvPr>
          <p:cNvSpPr txBox="1"/>
          <p:nvPr/>
        </p:nvSpPr>
        <p:spPr>
          <a:xfrm>
            <a:off x="142861" y="922971"/>
            <a:ext cx="5071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EM and hadronic components fluctuate shower to shower, and they have different light collection effs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DA816CC-9A28-5BC5-FC7A-47997D0CAA0C}"/>
              </a:ext>
            </a:extLst>
          </p:cNvPr>
          <p:cNvGrpSpPr/>
          <p:nvPr/>
        </p:nvGrpSpPr>
        <p:grpSpPr>
          <a:xfrm>
            <a:off x="143451" y="3295361"/>
            <a:ext cx="4766153" cy="1729616"/>
            <a:chOff x="4496677" y="1019749"/>
            <a:chExt cx="4766153" cy="172961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5F3AB93-8B29-0627-DF38-9AB7CA154216}"/>
                </a:ext>
              </a:extLst>
            </p:cNvPr>
            <p:cNvGrpSpPr/>
            <p:nvPr/>
          </p:nvGrpSpPr>
          <p:grpSpPr>
            <a:xfrm>
              <a:off x="4496677" y="1019749"/>
              <a:ext cx="4766153" cy="1388081"/>
              <a:chOff x="4753810" y="3621118"/>
              <a:chExt cx="4766153" cy="1388081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4DE7D63D-4DF2-E474-44B9-B3B0EAE2AEAF}"/>
                  </a:ext>
                </a:extLst>
              </p:cNvPr>
              <p:cNvGrpSpPr/>
              <p:nvPr/>
            </p:nvGrpSpPr>
            <p:grpSpPr>
              <a:xfrm>
                <a:off x="4753810" y="3646986"/>
                <a:ext cx="4766153" cy="1362213"/>
                <a:chOff x="3387483" y="374152"/>
                <a:chExt cx="10217766" cy="3157748"/>
              </a:xfrm>
            </p:grpSpPr>
            <p:pic>
              <p:nvPicPr>
                <p:cNvPr id="53" name="Picture 52">
                  <a:extLst>
                    <a:ext uri="{FF2B5EF4-FFF2-40B4-BE49-F238E27FC236}">
                      <a16:creationId xmlns:a16="http://schemas.microsoft.com/office/drawing/2014/main" id="{C99B3537-7510-8DB7-4049-6DE6DE1ED2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387483" y="374152"/>
                  <a:ext cx="4250006" cy="2964905"/>
                </a:xfrm>
                <a:prstGeom prst="rect">
                  <a:avLst/>
                </a:prstGeom>
              </p:spPr>
            </p:pic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98E038A-06E0-0B6F-C34A-08C25E1DD272}"/>
                    </a:ext>
                  </a:extLst>
                </p:cNvPr>
                <p:cNvSpPr txBox="1"/>
                <p:nvPr/>
              </p:nvSpPr>
              <p:spPr>
                <a:xfrm>
                  <a:off x="7532069" y="856435"/>
                  <a:ext cx="6073180" cy="2675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br>
                    <a:rPr lang="en-US" sz="135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</a:br>
                  <a:endParaRPr lang="en-US" sz="1350" dirty="0">
                    <a:solidFill>
                      <a:schemeClr val="accent6"/>
                    </a:solidFill>
                  </a:endParaRPr>
                </a:p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Use </a:t>
                  </a:r>
                  <a:r>
                    <a:rPr lang="en-US" sz="140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Č</a:t>
                  </a:r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 light timing to reveal the nuclear interactions</a:t>
                  </a:r>
                </a:p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New: timing observed in test beam</a:t>
                  </a:r>
                </a:p>
              </p:txBody>
            </p:sp>
          </p:grp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4A59E17A-FE9F-5EFE-53C7-5F5E4E551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43959" y="3621118"/>
                <a:ext cx="807173" cy="657318"/>
              </a:xfrm>
              <a:prstGeom prst="rect">
                <a:avLst/>
              </a:prstGeom>
            </p:spPr>
          </p:pic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891442D-360C-6DDE-A2F7-1964EE989CE4}"/>
                </a:ext>
              </a:extLst>
            </p:cNvPr>
            <p:cNvSpPr txBox="1"/>
            <p:nvPr/>
          </p:nvSpPr>
          <p:spPr>
            <a:xfrm>
              <a:off x="4590131" y="2303089"/>
              <a:ext cx="2425664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arXiv:2408.15430v1 [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physics.ins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-det]</a:t>
              </a:r>
              <a:b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Feng and Jin talks at CPAD 2025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C33AA4A-839C-9E6B-C2EB-2E701B9A8D38}"/>
                </a:ext>
              </a:extLst>
            </p:cNvPr>
            <p:cNvSpPr txBox="1"/>
            <p:nvPr/>
          </p:nvSpPr>
          <p:spPr>
            <a:xfrm>
              <a:off x="4496677" y="1064113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HG-DREAM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E8537417-8B4A-8A56-9029-1A9E89D0D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71467" y="1292467"/>
              <a:ext cx="896760" cy="280238"/>
            </a:xfrm>
            <a:prstGeom prst="rect">
              <a:avLst/>
            </a:prstGeom>
          </p:spPr>
        </p:pic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F67183B7-D602-A429-140A-D2A4B45D96BC}"/>
              </a:ext>
            </a:extLst>
          </p:cNvPr>
          <p:cNvSpPr txBox="1"/>
          <p:nvPr/>
        </p:nvSpPr>
        <p:spPr>
          <a:xfrm>
            <a:off x="3524105" y="3079889"/>
            <a:ext cx="1314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RD52 collab.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6BBB69A-C594-972A-0DD9-BF01C6B24679}"/>
              </a:ext>
            </a:extLst>
          </p:cNvPr>
          <p:cNvSpPr txBox="1"/>
          <p:nvPr/>
        </p:nvSpPr>
        <p:spPr>
          <a:xfrm>
            <a:off x="80287" y="2854130"/>
            <a:ext cx="64489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ym typeface="Wingdings" pitchFamily="2" charset="2"/>
              </a:rPr>
              <a:t>Fiber </a:t>
            </a:r>
            <a:r>
              <a:rPr lang="en-US" sz="1600" dirty="0" err="1">
                <a:sym typeface="Wingdings" pitchFamily="2" charset="2"/>
              </a:rPr>
              <a:t>HCal</a:t>
            </a:r>
            <a:r>
              <a:rPr lang="en-US" sz="1600" dirty="0">
                <a:sym typeface="Wingdings" pitchFamily="2" charset="2"/>
              </a:rPr>
              <a:t> with Quartz (</a:t>
            </a:r>
            <a:r>
              <a:rPr lang="en-US" sz="1600" dirty="0" err="1">
                <a:sym typeface="Wingdings" pitchFamily="2" charset="2"/>
              </a:rPr>
              <a:t>Č</a:t>
            </a:r>
            <a:r>
              <a:rPr lang="en-US" sz="1600" dirty="0">
                <a:sym typeface="Wingdings" pitchFamily="2" charset="2"/>
              </a:rPr>
              <a:t> emitting) fibers ~30%/√E</a:t>
            </a:r>
            <a:endParaRPr lang="en-US" sz="1600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4B9DE8-D0BE-97D1-4ED8-381D5D692986}"/>
              </a:ext>
            </a:extLst>
          </p:cNvPr>
          <p:cNvGrpSpPr/>
          <p:nvPr/>
        </p:nvGrpSpPr>
        <p:grpSpPr>
          <a:xfrm>
            <a:off x="4876800" y="725538"/>
            <a:ext cx="4214628" cy="4257184"/>
            <a:chOff x="4876800" y="725538"/>
            <a:chExt cx="4214628" cy="425718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7431114-FFB7-101A-F2F9-4F206E9D338A}"/>
                </a:ext>
              </a:extLst>
            </p:cNvPr>
            <p:cNvGrpSpPr/>
            <p:nvPr/>
          </p:nvGrpSpPr>
          <p:grpSpPr>
            <a:xfrm>
              <a:off x="4972031" y="725538"/>
              <a:ext cx="4119397" cy="4257184"/>
              <a:chOff x="-17918" y="701964"/>
              <a:chExt cx="4119397" cy="425718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8635BABD-5DA3-5F1C-C1DA-9EA6CD3DE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r="44660" b="46058"/>
              <a:stretch>
                <a:fillRect/>
              </a:stretch>
            </p:blipFill>
            <p:spPr>
              <a:xfrm>
                <a:off x="105701" y="2676484"/>
                <a:ext cx="1856912" cy="1023721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46FC84-594D-660A-3EFA-D3B595C5329F}"/>
                  </a:ext>
                </a:extLst>
              </p:cNvPr>
              <p:cNvSpPr txBox="1"/>
              <p:nvPr/>
            </p:nvSpPr>
            <p:spPr>
              <a:xfrm>
                <a:off x="-12849" y="3733190"/>
                <a:ext cx="4114328" cy="8002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New: Observed ~160 </a:t>
                </a:r>
                <a:r>
                  <a:rPr lang="en-US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Č</a:t>
                </a: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pe/GeV in BGO </a:t>
                </a:r>
                <a:b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 test run at </a:t>
                </a:r>
                <a:r>
                  <a:rPr lang="en-US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JLab</a:t>
                </a: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exceeding goal.  </a:t>
                </a:r>
                <a:b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Builds on prior test runs at DESY and CERN (2024).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ADAC82A-AF7A-BA72-227D-1BFE9D64586D}"/>
                  </a:ext>
                </a:extLst>
              </p:cNvPr>
              <p:cNvGrpSpPr/>
              <p:nvPr/>
            </p:nvGrpSpPr>
            <p:grpSpPr>
              <a:xfrm>
                <a:off x="-17918" y="1632451"/>
                <a:ext cx="4114328" cy="1077218"/>
                <a:chOff x="-17918" y="1700149"/>
                <a:chExt cx="4114328" cy="1077218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8C4F59E1-3DD3-299A-CF1D-CBCBB30F3A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42947" y="1818283"/>
                  <a:ext cx="3684730" cy="711601"/>
                </a:xfrm>
                <a:prstGeom prst="rect">
                  <a:avLst/>
                </a:prstGeom>
              </p:spPr>
            </p:pic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39B568A-76F2-6B4D-B0AA-9AD7130B8C43}"/>
                    </a:ext>
                  </a:extLst>
                </p:cNvPr>
                <p:cNvSpPr txBox="1"/>
                <p:nvPr/>
              </p:nvSpPr>
              <p:spPr>
                <a:xfrm>
                  <a:off x="-17918" y="1700149"/>
                  <a:ext cx="4114328" cy="10772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CalVision</a:t>
                  </a:r>
                  <a:r>
                    <a:rPr lang="en-US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:</a:t>
                  </a:r>
                </a:p>
                <a:p>
                  <a:endParaRPr lang="en-US" sz="1400" dirty="0">
                    <a:solidFill>
                      <a:schemeClr val="accent6"/>
                    </a:solidFill>
                  </a:endParaRPr>
                </a:p>
                <a:p>
                  <a:br>
                    <a:rPr lang="en-US" sz="500" dirty="0">
                      <a:solidFill>
                        <a:schemeClr val="accent6"/>
                      </a:solidFill>
                    </a:rPr>
                  </a:br>
                  <a:endParaRPr lang="en-US" sz="500" dirty="0">
                    <a:solidFill>
                      <a:schemeClr val="accent6"/>
                    </a:solidFill>
                  </a:endParaRPr>
                </a:p>
                <a:p>
                  <a:endParaRPr lang="en-US" sz="500" dirty="0">
                    <a:solidFill>
                      <a:schemeClr val="accent6"/>
                    </a:solidFill>
                  </a:endParaRPr>
                </a:p>
                <a:p>
                  <a:endParaRPr lang="en-US" sz="500" dirty="0">
                    <a:solidFill>
                      <a:schemeClr val="accent6"/>
                    </a:solidFill>
                  </a:endParaRPr>
                </a:p>
                <a:p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Partnering  with Europe’s </a:t>
                  </a:r>
                  <a:r>
                    <a:rPr lang="en-US" sz="140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MaxiCC</a:t>
                  </a:r>
                  <a:r>
                    <a:rPr lang="en-US" sz="1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 collab.</a:t>
                  </a:r>
                </a:p>
              </p:txBody>
            </p:sp>
          </p:grp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E61D960D-AF98-69B5-CC43-D7ABDED67D1C}"/>
                  </a:ext>
                </a:extLst>
              </p:cNvPr>
              <p:cNvSpPr/>
              <p:nvPr/>
            </p:nvSpPr>
            <p:spPr>
              <a:xfrm>
                <a:off x="3028950" y="2999099"/>
                <a:ext cx="685800" cy="419104"/>
              </a:xfrm>
              <a:prstGeom prst="ellipse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0" rIns="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50" dirty="0"/>
                  <a:t>HFCC support</a:t>
                </a:r>
                <a:endParaRPr lang="en-US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CDFAEA-1020-F101-39B4-BC4E81DF67E9}"/>
                  </a:ext>
                </a:extLst>
              </p:cNvPr>
              <p:cNvSpPr txBox="1"/>
              <p:nvPr/>
            </p:nvSpPr>
            <p:spPr>
              <a:xfrm>
                <a:off x="1981200" y="2968018"/>
                <a:ext cx="8466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SiPM</a:t>
                </a: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readout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65598C-7681-BF2E-0E3D-F4C2C1D35752}"/>
                  </a:ext>
                </a:extLst>
              </p:cNvPr>
              <p:cNvSpPr txBox="1"/>
              <p:nvPr/>
            </p:nvSpPr>
            <p:spPr>
              <a:xfrm>
                <a:off x="50259" y="4528261"/>
                <a:ext cx="312777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Hirosky</a:t>
                </a: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Cummings CPAD 2025</a:t>
                </a:r>
              </a:p>
              <a:p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Cummings, 8</a:t>
                </a:r>
                <a:r>
                  <a:rPr lang="en-US" sz="11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</a:t>
                </a: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FCC Physics Workshop, Jan 2025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71797F3-FD27-0BB1-934B-D1D6E3AD3784}"/>
                  </a:ext>
                </a:extLst>
              </p:cNvPr>
              <p:cNvSpPr txBox="1"/>
              <p:nvPr/>
            </p:nvSpPr>
            <p:spPr>
              <a:xfrm>
                <a:off x="-12850" y="701964"/>
                <a:ext cx="4066562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Crystal </a:t>
                </a:r>
                <a:r>
                  <a:rPr lang="en-US" dirty="0" err="1">
                    <a:solidFill>
                      <a:schemeClr val="accent1"/>
                    </a:solidFill>
                  </a:rPr>
                  <a:t>ECal</a:t>
                </a:r>
                <a:r>
                  <a:rPr lang="en-US" dirty="0">
                    <a:solidFill>
                      <a:schemeClr val="accent1"/>
                    </a:solidFill>
                  </a:rPr>
                  <a:t> providing high resolution for both EM and hadronic showers</a:t>
                </a:r>
              </a:p>
              <a:p>
                <a:r>
                  <a: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Challenge is </a:t>
                </a:r>
                <a:r>
                  <a:rPr lang="en-US" sz="16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Č</a:t>
                </a:r>
                <a:r>
                  <a: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light yield </a:t>
                </a:r>
              </a:p>
              <a:p>
                <a:endParaRPr lang="en-US" sz="1600" dirty="0"/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1B12988-81B9-FDF3-FD84-B5B89E35465E}"/>
                </a:ext>
              </a:extLst>
            </p:cNvPr>
            <p:cNvCxnSpPr/>
            <p:nvPr/>
          </p:nvCxnSpPr>
          <p:spPr>
            <a:xfrm>
              <a:off x="4876800" y="891073"/>
              <a:ext cx="0" cy="39261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245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1184A-050D-8BD6-F580-8EA7C3F89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Calorimetry with MAPS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B5AC7-3D28-9762-6E2D-925447AFB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BB3422-A2FF-0D48-23DB-F1CA55CEA7A8}"/>
              </a:ext>
            </a:extLst>
          </p:cNvPr>
          <p:cNvSpPr txBox="1"/>
          <p:nvPr/>
        </p:nvSpPr>
        <p:spPr>
          <a:xfrm>
            <a:off x="1171895" y="871743"/>
            <a:ext cx="345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Tungsten/MAPS sampling ECAL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D3441576-2745-C388-136C-E8D76734B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8EE1B25F-775C-CD21-B61B-9F3161A2C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1C175475-8E3A-C979-4374-DC1FDCCF9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94" y="709675"/>
            <a:ext cx="1162238" cy="69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D629B87-0852-7194-2A3E-AF02A0B1B949}"/>
              </a:ext>
            </a:extLst>
          </p:cNvPr>
          <p:cNvSpPr txBox="1"/>
          <p:nvPr/>
        </p:nvSpPr>
        <p:spPr>
          <a:xfrm>
            <a:off x="1953765" y="1301375"/>
            <a:ext cx="26111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A40D0C"/>
                </a:solidFill>
                <a:effectLst/>
                <a:latin typeface="Bodoni 72" pitchFamily="2" charset="0"/>
              </a:rPr>
              <a:t>40</a:t>
            </a:r>
            <a:r>
              <a:rPr lang="en-US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A40D0C"/>
                </a:solidFill>
                <a:effectLst/>
                <a:latin typeface="Bodoni 72" pitchFamily="2" charset="0"/>
              </a:rPr>
              <a:t>GeV</a:t>
            </a:r>
            <a:r>
              <a:rPr lang="en-US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l-GR" sz="1600" dirty="0">
                <a:solidFill>
                  <a:srgbClr val="A40D0C"/>
                </a:solidFill>
                <a:effectLst/>
                <a:latin typeface="Bodoni 72" pitchFamily="2" charset="0"/>
              </a:rPr>
              <a:t>π</a:t>
            </a:r>
            <a:r>
              <a:rPr lang="el-GR" sz="1600" baseline="30000" dirty="0">
                <a:solidFill>
                  <a:srgbClr val="A40D0C"/>
                </a:solidFill>
                <a:effectLst/>
                <a:latin typeface="Bodoni 72" pitchFamily="2" charset="0"/>
              </a:rPr>
              <a:t>0</a:t>
            </a:r>
            <a:r>
              <a:rPr lang="el-GR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l-GR" sz="1600" dirty="0">
                <a:solidFill>
                  <a:srgbClr val="A40D0C"/>
                </a:solidFill>
                <a:effectLst/>
                <a:latin typeface="Symbol" pitchFamily="2" charset="2"/>
              </a:rPr>
              <a:t>→</a:t>
            </a:r>
            <a:r>
              <a:rPr lang="el-GR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A40D0C"/>
                </a:solidFill>
                <a:effectLst/>
                <a:latin typeface="Bodoni 72" pitchFamily="2" charset="0"/>
              </a:rPr>
              <a:t>two</a:t>
            </a:r>
            <a:r>
              <a:rPr lang="en-US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A40D0C"/>
                </a:solidFill>
                <a:effectLst/>
                <a:latin typeface="Bodoni 72" pitchFamily="2" charset="0"/>
              </a:rPr>
              <a:t>20</a:t>
            </a:r>
            <a:r>
              <a:rPr lang="en-US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A40D0C"/>
                </a:solidFill>
                <a:effectLst/>
                <a:latin typeface="Bodoni 72" pitchFamily="2" charset="0"/>
              </a:rPr>
              <a:t>GeV</a:t>
            </a:r>
            <a:r>
              <a:rPr lang="en-US" sz="1600" dirty="0">
                <a:solidFill>
                  <a:srgbClr val="A40D0C"/>
                </a:solidFill>
                <a:effectLst/>
                <a:latin typeface="Helvetica" pitchFamily="2" charset="0"/>
              </a:rPr>
              <a:t> </a:t>
            </a:r>
            <a:r>
              <a:rPr lang="el-GR" sz="1600" dirty="0">
                <a:solidFill>
                  <a:srgbClr val="A40D0C"/>
                </a:solidFill>
                <a:effectLst/>
                <a:latin typeface="Times"/>
              </a:rPr>
              <a:t>γ</a:t>
            </a:r>
            <a:r>
              <a:rPr lang="el-GR" sz="1600" dirty="0">
                <a:solidFill>
                  <a:srgbClr val="A40D0C"/>
                </a:solidFill>
                <a:effectLst/>
                <a:latin typeface="Bodoni 72" pitchFamily="2" charset="0"/>
              </a:rPr>
              <a:t>’</a:t>
            </a:r>
            <a:r>
              <a:rPr lang="en-US" sz="1600" dirty="0">
                <a:solidFill>
                  <a:srgbClr val="A40D0C"/>
                </a:solidFill>
                <a:effectLst/>
                <a:latin typeface="Bodoni 72" pitchFamily="2" charset="0"/>
              </a:rPr>
              <a:t>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5EE4B64-383D-B0E3-6491-E40731299693}"/>
              </a:ext>
            </a:extLst>
          </p:cNvPr>
          <p:cNvGrpSpPr/>
          <p:nvPr/>
        </p:nvGrpSpPr>
        <p:grpSpPr>
          <a:xfrm>
            <a:off x="1438005" y="1838824"/>
            <a:ext cx="3086100" cy="2449451"/>
            <a:chOff x="333258" y="2220073"/>
            <a:chExt cx="2840260" cy="2036389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98068176-E51F-B7BE-5D08-55D45496A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8" y="2220073"/>
              <a:ext cx="2840260" cy="203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0298DA-A867-39A9-3BE6-2DF72E90A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30879" r="20882" b="8585"/>
            <a:stretch>
              <a:fillRect/>
            </a:stretch>
          </p:blipFill>
          <p:spPr>
            <a:xfrm>
              <a:off x="1500945" y="2587228"/>
              <a:ext cx="453045" cy="242174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775CB45-560C-463C-412E-C6191E7A2910}"/>
              </a:ext>
            </a:extLst>
          </p:cNvPr>
          <p:cNvSpPr txBox="1"/>
          <p:nvPr/>
        </p:nvSpPr>
        <p:spPr>
          <a:xfrm>
            <a:off x="2051400" y="4120575"/>
            <a:ext cx="2336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/>
              <a:t>SiD</a:t>
            </a:r>
            <a:r>
              <a:rPr lang="en-US" sz="1600" dirty="0"/>
              <a:t> </a:t>
            </a:r>
            <a:r>
              <a:rPr lang="en-US" sz="1600" dirty="0" err="1"/>
              <a:t>ECal</a:t>
            </a:r>
            <a:r>
              <a:rPr lang="en-US" sz="1600" dirty="0"/>
              <a:t> fine pixel MAPS</a:t>
            </a:r>
          </a:p>
          <a:p>
            <a:pPr algn="ctr"/>
            <a:r>
              <a:rPr lang="en-US" sz="1600" dirty="0"/>
              <a:t>25μm x 100 </a:t>
            </a:r>
            <a:r>
              <a:rPr lang="en-US" sz="1600" dirty="0" err="1"/>
              <a:t>μm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EDE47B-0D78-252B-0D56-53A5E0FC01E7}"/>
              </a:ext>
            </a:extLst>
          </p:cNvPr>
          <p:cNvSpPr txBox="1"/>
          <p:nvPr/>
        </p:nvSpPr>
        <p:spPr>
          <a:xfrm>
            <a:off x="1398846" y="4601366"/>
            <a:ext cx="2996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EPJ Web of Conferences 315, 03005 (2024)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DC5AD6A-C2D9-B7DD-1E2E-72AA14A7FA04}"/>
              </a:ext>
            </a:extLst>
          </p:cNvPr>
          <p:cNvGrpSpPr/>
          <p:nvPr/>
        </p:nvGrpSpPr>
        <p:grpSpPr>
          <a:xfrm>
            <a:off x="5744786" y="3671145"/>
            <a:ext cx="1437892" cy="806305"/>
            <a:chOff x="3496095" y="2498686"/>
            <a:chExt cx="1437892" cy="80630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4CE5ACB-7B2B-1045-E380-B890512B1016}"/>
                </a:ext>
              </a:extLst>
            </p:cNvPr>
            <p:cNvSpPr txBox="1"/>
            <p:nvPr/>
          </p:nvSpPr>
          <p:spPr>
            <a:xfrm>
              <a:off x="3496095" y="2781771"/>
              <a:ext cx="143789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endParaRPr lang="en-US" sz="1400" dirty="0"/>
            </a:p>
            <a:p>
              <a:r>
                <a:rPr lang="en-US" sz="1400" dirty="0">
                  <a:hlinkClick r:id="rId6"/>
                </a:rPr>
                <a:t>W 10:00 CalPID</a:t>
              </a:r>
              <a:endParaRPr lang="en-US" sz="1400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CADE2CC-994B-DAC2-2FF6-4605963A6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75029" y="2498686"/>
              <a:ext cx="965945" cy="523220"/>
            </a:xfrm>
            <a:prstGeom prst="rect">
              <a:avLst/>
            </a:prstGeom>
          </p:spPr>
        </p:pic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9DE78FE0-ED7F-B9CD-561B-44E00F071D80}"/>
              </a:ext>
            </a:extLst>
          </p:cNvPr>
          <p:cNvSpPr txBox="1"/>
          <p:nvPr/>
        </p:nvSpPr>
        <p:spPr>
          <a:xfrm>
            <a:off x="4527418" y="2290262"/>
            <a:ext cx="3690599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Detailed reconstruction of particles in jet for better particle flow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Exceeds LC energy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resolution requirement with digital counts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1DD2D5-7BF8-91A7-0A97-8BB820E32290}"/>
              </a:ext>
            </a:extLst>
          </p:cNvPr>
          <p:cNvGrpSpPr/>
          <p:nvPr/>
        </p:nvGrpSpPr>
        <p:grpSpPr>
          <a:xfrm>
            <a:off x="5379999" y="810934"/>
            <a:ext cx="1941471" cy="1154161"/>
            <a:chOff x="5637980" y="638650"/>
            <a:chExt cx="1941471" cy="115416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CAC81FE-BAA3-6BC7-F082-48EAE7F9F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9680" t="13701" r="17800"/>
            <a:stretch>
              <a:fillRect/>
            </a:stretch>
          </p:blipFill>
          <p:spPr>
            <a:xfrm>
              <a:off x="6012398" y="638650"/>
              <a:ext cx="1567053" cy="1154161"/>
            </a:xfrm>
            <a:prstGeom prst="rect">
              <a:avLst/>
            </a:prstGeom>
          </p:spPr>
        </p:pic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CBBCB483-8301-F344-E118-54999F6F07DC}"/>
                </a:ext>
              </a:extLst>
            </p:cNvPr>
            <p:cNvSpPr/>
            <p:nvPr/>
          </p:nvSpPr>
          <p:spPr>
            <a:xfrm>
              <a:off x="5637980" y="1144191"/>
              <a:ext cx="313720" cy="143078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8289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39549-A6BF-860A-4FEC-D776573E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detectors: AI and Microelectronics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CBB33-C4A4-4CB2-21D4-BE5C4B27F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17" y="788103"/>
            <a:ext cx="5064324" cy="2811297"/>
          </a:xfrm>
        </p:spPr>
        <p:txBody>
          <a:bodyPr>
            <a:normAutofit/>
          </a:bodyPr>
          <a:lstStyle/>
          <a:p>
            <a:r>
              <a:rPr lang="en-US" sz="1600" dirty="0"/>
              <a:t>ML-in-ASIC capabilities for “smart detectors”, e.g.</a:t>
            </a:r>
          </a:p>
          <a:p>
            <a:pPr lvl="1"/>
            <a:r>
              <a:rPr lang="en-US" sz="1600" dirty="0"/>
              <a:t>Intelligent data handling and power management</a:t>
            </a:r>
          </a:p>
          <a:p>
            <a:pPr lvl="1"/>
            <a:r>
              <a:rPr lang="en-US" sz="1600" dirty="0"/>
              <a:t>On-board calibration</a:t>
            </a:r>
          </a:p>
          <a:p>
            <a:pPr lvl="1"/>
            <a:r>
              <a:rPr lang="en-US" sz="1600" dirty="0"/>
              <a:t>On-chip processing to reduce readout  </a:t>
            </a:r>
          </a:p>
          <a:p>
            <a:pPr lvl="2"/>
            <a:r>
              <a:rPr lang="en-US" sz="1600" dirty="0" err="1"/>
              <a:t>SmartPixels</a:t>
            </a:r>
            <a:r>
              <a:rPr lang="en-US" sz="1600" dirty="0"/>
              <a:t> – ML embedded on ASIC  </a:t>
            </a:r>
          </a:p>
          <a:p>
            <a:pPr lvl="2"/>
            <a:r>
              <a:rPr lang="en-US" sz="1600" dirty="0" err="1"/>
              <a:t>eFPGA</a:t>
            </a:r>
            <a:r>
              <a:rPr lang="en-US" sz="1600" dirty="0"/>
              <a:t> – integrate FPGA-like logic into an ASIC</a:t>
            </a:r>
          </a:p>
          <a:p>
            <a:pPr lvl="1"/>
            <a:r>
              <a:rPr lang="en-US" sz="1600" dirty="0"/>
              <a:t>Dynamic readout granularity   </a:t>
            </a:r>
          </a:p>
          <a:p>
            <a:r>
              <a:rPr lang="en-US" sz="1600" dirty="0"/>
              <a:t>Analog on-detector computing to reduce power load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C7C11-B326-C316-845E-914BEBE22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079C-D760-0845-8A80-48C5C0A272C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A6F479-ACD7-B605-9218-EA74E4B908A8}"/>
              </a:ext>
            </a:extLst>
          </p:cNvPr>
          <p:cNvSpPr txBox="1"/>
          <p:nvPr/>
        </p:nvSpPr>
        <p:spPr>
          <a:xfrm>
            <a:off x="138112" y="4480898"/>
            <a:ext cx="4619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ML for the Front-end (ML4FE) workshop, May 2025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D7C648-ED10-F3A3-C042-6A45373B8414}"/>
              </a:ext>
            </a:extLst>
          </p:cNvPr>
          <p:cNvSpPr txBox="1"/>
          <p:nvPr/>
        </p:nvSpPr>
        <p:spPr>
          <a:xfrm>
            <a:off x="457200" y="3791433"/>
            <a:ext cx="3488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See review </a:t>
            </a:r>
            <a:r>
              <a:rPr lang="en-US" sz="1600" dirty="0" err="1"/>
              <a:t>Gouskos</a:t>
            </a:r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Th 16:15 plenary</a:t>
            </a:r>
            <a:endParaRPr lang="en-US" sz="16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9B29600C-04E8-C7D4-37AF-B2BD1AD8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10/20/25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4214772-632D-5CFD-0352-6D4A1E33D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 Valencia | Patterson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F59299-F243-7898-A797-9DA038CD4A6A}"/>
              </a:ext>
            </a:extLst>
          </p:cNvPr>
          <p:cNvSpPr txBox="1"/>
          <p:nvPr/>
        </p:nvSpPr>
        <p:spPr>
          <a:xfrm>
            <a:off x="5188141" y="3677847"/>
            <a:ext cx="34986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Major US emphasis on AI: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new centers, new initiatives in the pipeline</a:t>
            </a:r>
          </a:p>
        </p:txBody>
      </p:sp>
      <p:pic>
        <p:nvPicPr>
          <p:cNvPr id="19" name="Picture 18" descr="A diagram of a graph showing different types of sensors&#10;&#10;AI-generated content may be incorrect.">
            <a:extLst>
              <a:ext uri="{FF2B5EF4-FFF2-40B4-BE49-F238E27FC236}">
                <a16:creationId xmlns:a16="http://schemas.microsoft.com/office/drawing/2014/main" id="{1B51AA93-B0BD-A3A9-D39E-6963734B1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199" y="915209"/>
            <a:ext cx="2640761" cy="20072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E65B615-B626-2348-AFF5-66D84D98504E}"/>
              </a:ext>
            </a:extLst>
          </p:cNvPr>
          <p:cNvSpPr txBox="1"/>
          <p:nvPr/>
        </p:nvSpPr>
        <p:spPr>
          <a:xfrm>
            <a:off x="7481814" y="948546"/>
            <a:ext cx="15097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Smart Pixels:</a:t>
            </a:r>
          </a:p>
          <a:p>
            <a:r>
              <a:rPr lang="en-US" sz="1600" dirty="0"/>
              <a:t>track parameters on a chip</a:t>
            </a:r>
          </a:p>
        </p:txBody>
      </p:sp>
    </p:spTree>
    <p:extLst>
      <p:ext uri="{BB962C8B-B14F-4D97-AF65-F5344CB8AC3E}">
        <p14:creationId xmlns:p14="http://schemas.microsoft.com/office/powerpoint/2010/main" val="140550673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6420B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FCC starter slides" id="{0ACB79BB-0990-9841-891E-E4BB3350CB49}" vid="{2CA16B7F-DA51-1D40-B4FD-348CADC59F0A}"/>
    </a:ext>
  </a:extLst>
</a:theme>
</file>

<file path=ppt/theme/theme2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Light" id="{FF97D15B-8BDD-A04D-9AE6-8423A280CD04}" vid="{6FBD4D99-08B7-CD46-B171-8CF4700F9EC7}"/>
    </a:ext>
  </a:extLst>
</a:theme>
</file>

<file path=ppt/theme/theme3.xml><?xml version="1.0" encoding="utf-8"?>
<a:theme xmlns:a="http://schemas.openxmlformats.org/drawingml/2006/main" name="Bright Beams theme">
  <a:themeElements>
    <a:clrScheme name="CBB color scheme">
      <a:dk1>
        <a:srgbClr val="000000"/>
      </a:dk1>
      <a:lt1>
        <a:srgbClr val="FEFFFE"/>
      </a:lt1>
      <a:dk2>
        <a:srgbClr val="CBCCCB"/>
      </a:dk2>
      <a:lt2>
        <a:srgbClr val="E5E6E5"/>
      </a:lt2>
      <a:accent1>
        <a:srgbClr val="B31B1B"/>
      </a:accent1>
      <a:accent2>
        <a:srgbClr val="FF7F00"/>
      </a:accent2>
      <a:accent3>
        <a:srgbClr val="09657C"/>
      </a:accent3>
      <a:accent4>
        <a:srgbClr val="9D9683"/>
      </a:accent4>
      <a:accent5>
        <a:srgbClr val="CBCCCB"/>
      </a:accent5>
      <a:accent6>
        <a:srgbClr val="E5E6E5"/>
      </a:accent6>
      <a:hlink>
        <a:srgbClr val="FF7F00"/>
      </a:hlink>
      <a:folHlink>
        <a:srgbClr val="09657C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9" id="{E8A3165E-882B-954C-B448-921CBB7E718D}" vid="{C12B6722-4CBE-F846-A83A-6556433E417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E48E5D017E1E4BAC6C235E437E8B81" ma:contentTypeVersion="1" ma:contentTypeDescription="Create a new document." ma:contentTypeScope="" ma:versionID="3614ce1bb16ec63bf293f189bde7aefe">
  <xsd:schema xmlns:xsd="http://www.w3.org/2001/XMLSchema" xmlns:xs="http://www.w3.org/2001/XMLSchema" xmlns:p="http://schemas.microsoft.com/office/2006/metadata/properties" xmlns:ns3="e4c1ce05-e5f0-4c81-a246-c4d1ac965303" targetNamespace="http://schemas.microsoft.com/office/2006/metadata/properties" ma:root="true" ma:fieldsID="4f49565d3251dd9cea50611ca027943f" ns3:_="">
    <xsd:import namespace="e4c1ce05-e5f0-4c81-a246-c4d1ac965303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c1ce05-e5f0-4c81-a246-c4d1ac9653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769373-594B-497F-B29F-9AD96F02CA3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4111076-6C93-404C-A722-C485E711B1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c1ce05-e5f0-4c81-a246-c4d1ac9653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35404</TotalTime>
  <Words>2024</Words>
  <Application>Microsoft Macintosh PowerPoint</Application>
  <PresentationFormat>On-screen Show (16:9)</PresentationFormat>
  <Paragraphs>326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7" baseType="lpstr">
      <vt:lpstr>Aptos</vt:lpstr>
      <vt:lpstr>Aptos Display</vt:lpstr>
      <vt:lpstr>Aptos Serif</vt:lpstr>
      <vt:lpstr>Arial</vt:lpstr>
      <vt:lpstr>Avenir Book</vt:lpstr>
      <vt:lpstr>Avenir Medium</vt:lpstr>
      <vt:lpstr>Bodoni 72</vt:lpstr>
      <vt:lpstr>Calibri</vt:lpstr>
      <vt:lpstr>Helvetica</vt:lpstr>
      <vt:lpstr>Lato</vt:lpstr>
      <vt:lpstr>Lucida Grande</vt:lpstr>
      <vt:lpstr>Symbol</vt:lpstr>
      <vt:lpstr>Times</vt:lpstr>
      <vt:lpstr>Tw Cen MT</vt:lpstr>
      <vt:lpstr>Wingdings</vt:lpstr>
      <vt:lpstr>Custom Design</vt:lpstr>
      <vt:lpstr>Content Slides</vt:lpstr>
      <vt:lpstr>Bright Beams theme</vt:lpstr>
      <vt:lpstr>US R&amp;D toward a Higgs Factory</vt:lpstr>
      <vt:lpstr>U.S. Organizational update</vt:lpstr>
      <vt:lpstr>Outline</vt:lpstr>
      <vt:lpstr>Tracking: Gaseous detectors</vt:lpstr>
      <vt:lpstr>Monolithic Active Pixel Sensors (MAPS)</vt:lpstr>
      <vt:lpstr>LGADs: ps timing</vt:lpstr>
      <vt:lpstr>Dual readout calorimetry</vt:lpstr>
      <vt:lpstr>Calorimetry with MAPS</vt:lpstr>
      <vt:lpstr>Smart detectors: AI and Microelectronics</vt:lpstr>
      <vt:lpstr>Software and Computing</vt:lpstr>
      <vt:lpstr>Outline</vt:lpstr>
      <vt:lpstr>Polarized Sources</vt:lpstr>
      <vt:lpstr>Beam Dynamics &amp; MDI</vt:lpstr>
      <vt:lpstr>Superconducting RF cavities</vt:lpstr>
      <vt:lpstr>Alternative superconductors</vt:lpstr>
      <vt:lpstr>         Update on the Cool Copper Collider</vt:lpstr>
      <vt:lpstr>Towards a Cold Copper Demonstration</vt:lpstr>
      <vt:lpstr>Toward Multi-TeV</vt:lpstr>
      <vt:lpstr>The 10 TeV Wakefield Collider Design Study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Ritchie Patterson</dc:creator>
  <cp:lastModifiedBy>Ritchie Patterson</cp:lastModifiedBy>
  <cp:revision>48</cp:revision>
  <cp:lastPrinted>2025-10-16T18:21:44Z</cp:lastPrinted>
  <dcterms:created xsi:type="dcterms:W3CDTF">2025-09-23T17:01:26Z</dcterms:created>
  <dcterms:modified xsi:type="dcterms:W3CDTF">2025-10-20T13:43:25Z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0x010100E4E48E5D017E1E4BAC6C235E437E8B81</vt:lpwstr>
  </property>
</Properties>
</file>