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4229" r:id="rId3"/>
    <p:sldId id="4233" r:id="rId4"/>
    <p:sldId id="4222" r:id="rId5"/>
    <p:sldId id="4216" r:id="rId6"/>
    <p:sldId id="4217" r:id="rId7"/>
    <p:sldId id="4221" r:id="rId8"/>
    <p:sldId id="4230" r:id="rId9"/>
    <p:sldId id="4231" r:id="rId10"/>
    <p:sldId id="423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正和 吉岡" initials="正吉" lastIdx="4" clrIdx="0">
    <p:extLst>
      <p:ext uri="{19B8F6BF-5375-455C-9EA6-DF929625EA0E}">
        <p15:presenceInfo xmlns:p15="http://schemas.microsoft.com/office/powerpoint/2012/main" userId="9f27961bdec9649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7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正和 吉岡" userId="9f27961bdec96493" providerId="LiveId" clId="{CAB81003-566D-46B4-8F83-D813E19AFE7F}"/>
    <pc:docChg chg="undo custSel addSld delSld modSld">
      <pc:chgData name="正和 吉岡" userId="9f27961bdec96493" providerId="LiveId" clId="{CAB81003-566D-46B4-8F83-D813E19AFE7F}" dt="2025-10-17T01:18:53.606" v="6910" actId="20577"/>
      <pc:docMkLst>
        <pc:docMk/>
      </pc:docMkLst>
      <pc:sldChg chg="addSp delSp modSp mod">
        <pc:chgData name="正和 吉岡" userId="9f27961bdec96493" providerId="LiveId" clId="{CAB81003-566D-46B4-8F83-D813E19AFE7F}" dt="2025-10-15T05:32:53.413" v="6904" actId="14100"/>
        <pc:sldMkLst>
          <pc:docMk/>
          <pc:sldMk cId="3937588417" sldId="256"/>
        </pc:sldMkLst>
        <pc:spChg chg="mod">
          <ac:chgData name="正和 吉岡" userId="9f27961bdec96493" providerId="LiveId" clId="{CAB81003-566D-46B4-8F83-D813E19AFE7F}" dt="2025-10-08T04:50:54.701" v="317" actId="404"/>
          <ac:spMkLst>
            <pc:docMk/>
            <pc:sldMk cId="3937588417" sldId="256"/>
            <ac:spMk id="4" creationId="{A8E2087F-1592-A85C-D538-DE9897CC5365}"/>
          </ac:spMkLst>
        </pc:spChg>
        <pc:spChg chg="add mod">
          <ac:chgData name="正和 吉岡" userId="9f27961bdec96493" providerId="LiveId" clId="{CAB81003-566D-46B4-8F83-D813E19AFE7F}" dt="2025-10-15T05:32:49.437" v="6903" actId="1076"/>
          <ac:spMkLst>
            <pc:docMk/>
            <pc:sldMk cId="3937588417" sldId="256"/>
            <ac:spMk id="13" creationId="{4E41CCF9-76A6-921C-A08A-AB9B092A4371}"/>
          </ac:spMkLst>
        </pc:spChg>
        <pc:picChg chg="add mod">
          <ac:chgData name="正和 吉岡" userId="9f27961bdec96493" providerId="LiveId" clId="{CAB81003-566D-46B4-8F83-D813E19AFE7F}" dt="2025-10-13T22:45:53.312" v="1257" actId="1038"/>
          <ac:picMkLst>
            <pc:docMk/>
            <pc:sldMk cId="3937588417" sldId="256"/>
            <ac:picMk id="11" creationId="{AD27D27D-BC39-7523-9A93-66056D2B319F}"/>
          </ac:picMkLst>
        </pc:picChg>
        <pc:cxnChg chg="add mod">
          <ac:chgData name="正和 吉岡" userId="9f27961bdec96493" providerId="LiveId" clId="{CAB81003-566D-46B4-8F83-D813E19AFE7F}" dt="2025-10-15T05:32:53.413" v="6904" actId="14100"/>
          <ac:cxnSpMkLst>
            <pc:docMk/>
            <pc:sldMk cId="3937588417" sldId="256"/>
            <ac:cxnSpMk id="3" creationId="{E2B5872B-0D3C-A15D-A61D-387126B4DB3C}"/>
          </ac:cxnSpMkLst>
        </pc:cxnChg>
      </pc:sldChg>
      <pc:sldChg chg="addSp modSp add del mod modAnim">
        <pc:chgData name="正和 吉岡" userId="9f27961bdec96493" providerId="LiveId" clId="{CAB81003-566D-46B4-8F83-D813E19AFE7F}" dt="2025-10-15T03:15:21.991" v="6741" actId="47"/>
        <pc:sldMkLst>
          <pc:docMk/>
          <pc:sldMk cId="2646818719" sldId="3618"/>
        </pc:sldMkLst>
      </pc:sldChg>
      <pc:sldChg chg="add del">
        <pc:chgData name="正和 吉岡" userId="9f27961bdec96493" providerId="LiveId" clId="{CAB81003-566D-46B4-8F83-D813E19AFE7F}" dt="2025-10-08T05:43:31.170" v="616" actId="47"/>
        <pc:sldMkLst>
          <pc:docMk/>
          <pc:sldMk cId="1228977166" sldId="4214"/>
        </pc:sldMkLst>
      </pc:sldChg>
      <pc:sldChg chg="add del">
        <pc:chgData name="正和 吉岡" userId="9f27961bdec96493" providerId="LiveId" clId="{CAB81003-566D-46B4-8F83-D813E19AFE7F}" dt="2025-10-08T05:26:05.953" v="496" actId="47"/>
        <pc:sldMkLst>
          <pc:docMk/>
          <pc:sldMk cId="850584081" sldId="4215"/>
        </pc:sldMkLst>
      </pc:sldChg>
      <pc:sldChg chg="addSp delSp modSp new mod modAnim">
        <pc:chgData name="正和 吉岡" userId="9f27961bdec96493" providerId="LiveId" clId="{CAB81003-566D-46B4-8F83-D813E19AFE7F}" dt="2025-10-15T05:35:13.220" v="6906"/>
        <pc:sldMkLst>
          <pc:docMk/>
          <pc:sldMk cId="632695557" sldId="4216"/>
        </pc:sldMkLst>
        <pc:spChg chg="add mod">
          <ac:chgData name="正和 吉岡" userId="9f27961bdec96493" providerId="LiveId" clId="{CAB81003-566D-46B4-8F83-D813E19AFE7F}" dt="2025-10-13T23:45:51.536" v="1454" actId="1036"/>
          <ac:spMkLst>
            <pc:docMk/>
            <pc:sldMk cId="632695557" sldId="4216"/>
            <ac:spMk id="5" creationId="{E13642A5-12F9-AE99-D722-70215933C643}"/>
          </ac:spMkLst>
        </pc:spChg>
        <pc:spChg chg="add mod">
          <ac:chgData name="正和 吉岡" userId="9f27961bdec96493" providerId="LiveId" clId="{CAB81003-566D-46B4-8F83-D813E19AFE7F}" dt="2025-10-13T23:46:00.439" v="1464" actId="1036"/>
          <ac:spMkLst>
            <pc:docMk/>
            <pc:sldMk cId="632695557" sldId="4216"/>
            <ac:spMk id="6" creationId="{B3C55421-ED7A-BED6-8FE0-31698FF8A016}"/>
          </ac:spMkLst>
        </pc:spChg>
        <pc:spChg chg="add mod">
          <ac:chgData name="正和 吉岡" userId="9f27961bdec96493" providerId="LiveId" clId="{CAB81003-566D-46B4-8F83-D813E19AFE7F}" dt="2025-10-13T23:46:05.628" v="1471" actId="1036"/>
          <ac:spMkLst>
            <pc:docMk/>
            <pc:sldMk cId="632695557" sldId="4216"/>
            <ac:spMk id="7" creationId="{EE239E89-5CAC-E686-0259-F9D06771426C}"/>
          </ac:spMkLst>
        </pc:spChg>
        <pc:spChg chg="add mod">
          <ac:chgData name="正和 吉岡" userId="9f27961bdec96493" providerId="LiveId" clId="{CAB81003-566D-46B4-8F83-D813E19AFE7F}" dt="2025-10-13T23:47:27.873" v="1487" actId="20577"/>
          <ac:spMkLst>
            <pc:docMk/>
            <pc:sldMk cId="632695557" sldId="4216"/>
            <ac:spMk id="9" creationId="{5A85AF5C-AE21-244D-07A8-501EF135AD6A}"/>
          </ac:spMkLst>
        </pc:spChg>
        <pc:spChg chg="add mod">
          <ac:chgData name="正和 吉岡" userId="9f27961bdec96493" providerId="LiveId" clId="{CAB81003-566D-46B4-8F83-D813E19AFE7F}" dt="2025-10-15T00:07:14.887" v="5697" actId="14100"/>
          <ac:spMkLst>
            <pc:docMk/>
            <pc:sldMk cId="632695557" sldId="4216"/>
            <ac:spMk id="10" creationId="{3AEAC006-D31E-DCE9-86D9-B5F15899DF0F}"/>
          </ac:spMkLst>
        </pc:spChg>
        <pc:spChg chg="add mod">
          <ac:chgData name="正和 吉岡" userId="9f27961bdec96493" providerId="LiveId" clId="{CAB81003-566D-46B4-8F83-D813E19AFE7F}" dt="2025-10-15T00:09:58.530" v="5742" actId="20577"/>
          <ac:spMkLst>
            <pc:docMk/>
            <pc:sldMk cId="632695557" sldId="4216"/>
            <ac:spMk id="11" creationId="{EE652682-1D97-5972-26C8-0A490AB37C1E}"/>
          </ac:spMkLst>
        </pc:spChg>
        <pc:spChg chg="add mod">
          <ac:chgData name="正和 吉岡" userId="9f27961bdec96493" providerId="LiveId" clId="{CAB81003-566D-46B4-8F83-D813E19AFE7F}" dt="2025-10-08T05:32:59.184" v="522" actId="1582"/>
          <ac:spMkLst>
            <pc:docMk/>
            <pc:sldMk cId="632695557" sldId="4216"/>
            <ac:spMk id="12" creationId="{8546A1DF-A85D-44C8-FAD0-D073356093CC}"/>
          </ac:spMkLst>
        </pc:spChg>
        <pc:graphicFrameChg chg="add mod ord">
          <ac:chgData name="正和 吉岡" userId="9f27961bdec96493" providerId="LiveId" clId="{CAB81003-566D-46B4-8F83-D813E19AFE7F}" dt="2025-10-08T05:23:43.867" v="464" actId="1036"/>
          <ac:graphicFrameMkLst>
            <pc:docMk/>
            <pc:sldMk cId="632695557" sldId="4216"/>
            <ac:graphicFrameMk id="8" creationId="{B788A380-E7CB-0CDB-53EF-0B1C41E1D463}"/>
          </ac:graphicFrameMkLst>
        </pc:graphicFrameChg>
        <pc:cxnChg chg="add mod">
          <ac:chgData name="正和 吉岡" userId="9f27961bdec96493" providerId="LiveId" clId="{CAB81003-566D-46B4-8F83-D813E19AFE7F}" dt="2025-10-15T00:09:04" v="5725" actId="6549"/>
          <ac:cxnSpMkLst>
            <pc:docMk/>
            <pc:sldMk cId="632695557" sldId="4216"/>
            <ac:cxnSpMk id="13" creationId="{4DEEFB8F-5143-DF35-5753-ABAA03DE09AD}"/>
          </ac:cxnSpMkLst>
        </pc:cxnChg>
      </pc:sldChg>
      <pc:sldChg chg="addSp delSp modSp new mod modAnim">
        <pc:chgData name="正和 吉岡" userId="9f27961bdec96493" providerId="LiveId" clId="{CAB81003-566D-46B4-8F83-D813E19AFE7F}" dt="2025-10-15T00:13:54.737" v="5764" actId="14100"/>
        <pc:sldMkLst>
          <pc:docMk/>
          <pc:sldMk cId="97110495" sldId="4217"/>
        </pc:sldMkLst>
        <pc:spChg chg="add mod">
          <ac:chgData name="正和 吉岡" userId="9f27961bdec96493" providerId="LiveId" clId="{CAB81003-566D-46B4-8F83-D813E19AFE7F}" dt="2025-10-15T00:13:44.613" v="5763"/>
          <ac:spMkLst>
            <pc:docMk/>
            <pc:sldMk cId="97110495" sldId="4217"/>
            <ac:spMk id="5" creationId="{70D6B2D8-5F04-877D-3D00-2AFB411ADAB8}"/>
          </ac:spMkLst>
        </pc:spChg>
        <pc:spChg chg="add mod">
          <ac:chgData name="正和 吉岡" userId="9f27961bdec96493" providerId="LiveId" clId="{CAB81003-566D-46B4-8F83-D813E19AFE7F}" dt="2025-10-13T23:49:58.884" v="1546" actId="114"/>
          <ac:spMkLst>
            <pc:docMk/>
            <pc:sldMk cId="97110495" sldId="4217"/>
            <ac:spMk id="8" creationId="{5AFCC985-EF04-0316-3E4B-D72037FBE020}"/>
          </ac:spMkLst>
        </pc:spChg>
        <pc:spChg chg="add mod">
          <ac:chgData name="正和 吉岡" userId="9f27961bdec96493" providerId="LiveId" clId="{CAB81003-566D-46B4-8F83-D813E19AFE7F}" dt="2025-10-14T04:52:08.662" v="3492" actId="1076"/>
          <ac:spMkLst>
            <pc:docMk/>
            <pc:sldMk cId="97110495" sldId="4217"/>
            <ac:spMk id="11" creationId="{1B0A6DD1-BB8A-B4E4-38F7-0495C27D82C7}"/>
          </ac:spMkLst>
        </pc:spChg>
        <pc:picChg chg="add mod">
          <ac:chgData name="正和 吉岡" userId="9f27961bdec96493" providerId="LiveId" clId="{CAB81003-566D-46B4-8F83-D813E19AFE7F}" dt="2025-10-09T03:36:26.024" v="822" actId="208"/>
          <ac:picMkLst>
            <pc:docMk/>
            <pc:sldMk cId="97110495" sldId="4217"/>
            <ac:picMk id="6" creationId="{1D86E472-BBA6-152F-F265-FE2B013412E4}"/>
          </ac:picMkLst>
        </pc:picChg>
        <pc:picChg chg="add mod">
          <ac:chgData name="正和 吉岡" userId="9f27961bdec96493" providerId="LiveId" clId="{CAB81003-566D-46B4-8F83-D813E19AFE7F}" dt="2025-10-14T04:52:03.597" v="3491" actId="1076"/>
          <ac:picMkLst>
            <pc:docMk/>
            <pc:sldMk cId="97110495" sldId="4217"/>
            <ac:picMk id="10" creationId="{940024F8-C378-A9F0-FE29-38C2AE0283EF}"/>
          </ac:picMkLst>
        </pc:picChg>
        <pc:cxnChg chg="add mod">
          <ac:chgData name="正和 吉岡" userId="9f27961bdec96493" providerId="LiveId" clId="{CAB81003-566D-46B4-8F83-D813E19AFE7F}" dt="2025-10-15T00:13:54.737" v="5764" actId="14100"/>
          <ac:cxnSpMkLst>
            <pc:docMk/>
            <pc:sldMk cId="97110495" sldId="4217"/>
            <ac:cxnSpMk id="7" creationId="{D69B500A-672D-2521-E694-DB28EAF53472}"/>
          </ac:cxnSpMkLst>
        </pc:cxnChg>
        <pc:cxnChg chg="add">
          <ac:chgData name="正和 吉岡" userId="9f27961bdec96493" providerId="LiveId" clId="{CAB81003-566D-46B4-8F83-D813E19AFE7F}" dt="2025-10-14T04:52:41.500" v="3495" actId="11529"/>
          <ac:cxnSpMkLst>
            <pc:docMk/>
            <pc:sldMk cId="97110495" sldId="4217"/>
            <ac:cxnSpMk id="12" creationId="{16061FDB-BBD7-57E0-DE32-CE2ACC4F2C98}"/>
          </ac:cxnSpMkLst>
        </pc:cxnChg>
      </pc:sldChg>
      <pc:sldChg chg="addSp delSp modSp new del mod delAnim modAnim">
        <pc:chgData name="正和 吉岡" userId="9f27961bdec96493" providerId="LiveId" clId="{CAB81003-566D-46B4-8F83-D813E19AFE7F}" dt="2025-10-14T02:29:36.156" v="1724" actId="47"/>
        <pc:sldMkLst>
          <pc:docMk/>
          <pc:sldMk cId="2441627853" sldId="4218"/>
        </pc:sldMkLst>
      </pc:sldChg>
      <pc:sldChg chg="add del">
        <pc:chgData name="正和 吉岡" userId="9f27961bdec96493" providerId="LiveId" clId="{CAB81003-566D-46B4-8F83-D813E19AFE7F}" dt="2025-10-08T07:26:46.464" v="806" actId="47"/>
        <pc:sldMkLst>
          <pc:docMk/>
          <pc:sldMk cId="3679906963" sldId="4220"/>
        </pc:sldMkLst>
      </pc:sldChg>
      <pc:sldChg chg="addSp delSp modSp new mod modAnim">
        <pc:chgData name="正和 吉岡" userId="9f27961bdec96493" providerId="LiveId" clId="{CAB81003-566D-46B4-8F83-D813E19AFE7F}" dt="2025-10-15T04:41:11.128" v="6829"/>
        <pc:sldMkLst>
          <pc:docMk/>
          <pc:sldMk cId="3909827583" sldId="4221"/>
        </pc:sldMkLst>
        <pc:spChg chg="add mod">
          <ac:chgData name="正和 吉岡" userId="9f27961bdec96493" providerId="LiveId" clId="{CAB81003-566D-46B4-8F83-D813E19AFE7F}" dt="2025-10-15T00:22:07.699" v="5983" actId="1076"/>
          <ac:spMkLst>
            <pc:docMk/>
            <pc:sldMk cId="3909827583" sldId="4221"/>
            <ac:spMk id="4" creationId="{2A2EB141-E87D-97BB-7BD3-29FCBF6943EC}"/>
          </ac:spMkLst>
        </pc:spChg>
      </pc:sldChg>
      <pc:sldChg chg="addSp modSp new mod modAnim">
        <pc:chgData name="正和 吉岡" userId="9f27961bdec96493" providerId="LiveId" clId="{CAB81003-566D-46B4-8F83-D813E19AFE7F}" dt="2025-10-17T01:18:53.606" v="6910" actId="20577"/>
        <pc:sldMkLst>
          <pc:docMk/>
          <pc:sldMk cId="1394161344" sldId="4222"/>
        </pc:sldMkLst>
        <pc:spChg chg="add mod">
          <ac:chgData name="正和 吉岡" userId="9f27961bdec96493" providerId="LiveId" clId="{CAB81003-566D-46B4-8F83-D813E19AFE7F}" dt="2025-10-17T01:18:53.606" v="6910" actId="20577"/>
          <ac:spMkLst>
            <pc:docMk/>
            <pc:sldMk cId="1394161344" sldId="4222"/>
            <ac:spMk id="5" creationId="{0FE0869A-AFD3-A671-3A18-383288999F9A}"/>
          </ac:spMkLst>
        </pc:spChg>
        <pc:spChg chg="add mod">
          <ac:chgData name="正和 吉岡" userId="9f27961bdec96493" providerId="LiveId" clId="{CAB81003-566D-46B4-8F83-D813E19AFE7F}" dt="2025-10-15T00:04:09.568" v="5629" actId="20577"/>
          <ac:spMkLst>
            <pc:docMk/>
            <pc:sldMk cId="1394161344" sldId="4222"/>
            <ac:spMk id="6" creationId="{6512B26F-9D9C-B593-A29D-5A122B2B51D8}"/>
          </ac:spMkLst>
        </pc:spChg>
        <pc:spChg chg="add mod">
          <ac:chgData name="正和 吉岡" userId="9f27961bdec96493" providerId="LiveId" clId="{CAB81003-566D-46B4-8F83-D813E19AFE7F}" dt="2025-10-13T12:05:19.020" v="882" actId="1076"/>
          <ac:spMkLst>
            <pc:docMk/>
            <pc:sldMk cId="1394161344" sldId="4222"/>
            <ac:spMk id="12" creationId="{636B7389-947B-2D79-4B60-87216DAFCF75}"/>
          </ac:spMkLst>
        </pc:spChg>
        <pc:picChg chg="add mod">
          <ac:chgData name="正和 吉岡" userId="9f27961bdec96493" providerId="LiveId" clId="{CAB81003-566D-46B4-8F83-D813E19AFE7F}" dt="2025-10-13T11:29:52.724" v="856" actId="1035"/>
          <ac:picMkLst>
            <pc:docMk/>
            <pc:sldMk cId="1394161344" sldId="4222"/>
            <ac:picMk id="4" creationId="{8062B4B5-F95F-5278-C94A-B9FA93D3544E}"/>
          </ac:picMkLst>
        </pc:picChg>
        <pc:picChg chg="add mod">
          <ac:chgData name="正和 吉岡" userId="9f27961bdec96493" providerId="LiveId" clId="{CAB81003-566D-46B4-8F83-D813E19AFE7F}" dt="2025-10-13T11:29:52.724" v="856" actId="1035"/>
          <ac:picMkLst>
            <pc:docMk/>
            <pc:sldMk cId="1394161344" sldId="4222"/>
            <ac:picMk id="8" creationId="{50CD3256-DFEC-0CCA-71C9-4FA09EBFF5AB}"/>
          </ac:picMkLst>
        </pc:picChg>
        <pc:picChg chg="add mod">
          <ac:chgData name="正和 吉岡" userId="9f27961bdec96493" providerId="LiveId" clId="{CAB81003-566D-46B4-8F83-D813E19AFE7F}" dt="2025-10-13T11:29:52.724" v="856" actId="1035"/>
          <ac:picMkLst>
            <pc:docMk/>
            <pc:sldMk cId="1394161344" sldId="4222"/>
            <ac:picMk id="10" creationId="{C1BC7D39-3A89-19C4-FF65-7823E83C15E7}"/>
          </ac:picMkLst>
        </pc:picChg>
        <pc:cxnChg chg="add mod">
          <ac:chgData name="正和 吉岡" userId="9f27961bdec96493" providerId="LiveId" clId="{CAB81003-566D-46B4-8F83-D813E19AFE7F}" dt="2025-10-13T11:29:52.724" v="856" actId="1035"/>
          <ac:cxnSpMkLst>
            <pc:docMk/>
            <pc:sldMk cId="1394161344" sldId="4222"/>
            <ac:cxnSpMk id="9" creationId="{CCFD328E-3482-9B0C-866D-57140C39945E}"/>
          </ac:cxnSpMkLst>
        </pc:cxnChg>
      </pc:sldChg>
      <pc:sldChg chg="addSp delSp modSp new del mod">
        <pc:chgData name="正和 吉岡" userId="9f27961bdec96493" providerId="LiveId" clId="{CAB81003-566D-46B4-8F83-D813E19AFE7F}" dt="2025-10-13T22:30:11.871" v="1109" actId="47"/>
        <pc:sldMkLst>
          <pc:docMk/>
          <pc:sldMk cId="3012534270" sldId="4223"/>
        </pc:sldMkLst>
      </pc:sldChg>
      <pc:sldChg chg="addSp delSp modSp new del mod">
        <pc:chgData name="正和 吉岡" userId="9f27961bdec96493" providerId="LiveId" clId="{CAB81003-566D-46B4-8F83-D813E19AFE7F}" dt="2025-10-13T22:30:06.706" v="1108" actId="47"/>
        <pc:sldMkLst>
          <pc:docMk/>
          <pc:sldMk cId="378994083" sldId="4224"/>
        </pc:sldMkLst>
      </pc:sldChg>
      <pc:sldChg chg="addSp delSp modSp add mod">
        <pc:chgData name="正和 吉岡" userId="9f27961bdec96493" providerId="LiveId" clId="{CAB81003-566D-46B4-8F83-D813E19AFE7F}" dt="2025-10-15T04:28:27.269" v="6756" actId="6549"/>
        <pc:sldMkLst>
          <pc:docMk/>
          <pc:sldMk cId="839630495" sldId="4229"/>
        </pc:sldMkLst>
        <pc:spChg chg="add mod">
          <ac:chgData name="正和 吉岡" userId="9f27961bdec96493" providerId="LiveId" clId="{CAB81003-566D-46B4-8F83-D813E19AFE7F}" dt="2025-10-15T04:28:27.269" v="6756" actId="6549"/>
          <ac:spMkLst>
            <pc:docMk/>
            <pc:sldMk cId="839630495" sldId="4229"/>
            <ac:spMk id="4" creationId="{81A80F0D-AABD-8533-4044-62C5B0C1A17D}"/>
          </ac:spMkLst>
        </pc:spChg>
        <pc:spChg chg="mod">
          <ac:chgData name="正和 吉岡" userId="9f27961bdec96493" providerId="LiveId" clId="{CAB81003-566D-46B4-8F83-D813E19AFE7F}" dt="2025-10-14T09:39:16.870" v="4991" actId="20577"/>
          <ac:spMkLst>
            <pc:docMk/>
            <pc:sldMk cId="839630495" sldId="4229"/>
            <ac:spMk id="7" creationId="{EF0E8BA4-C2F5-BB34-FF4E-6EA4D583F9C4}"/>
          </ac:spMkLst>
        </pc:spChg>
        <pc:spChg chg="mod">
          <ac:chgData name="正和 吉岡" userId="9f27961bdec96493" providerId="LiveId" clId="{CAB81003-566D-46B4-8F83-D813E19AFE7F}" dt="2025-10-15T03:15:10.483" v="6740" actId="1076"/>
          <ac:spMkLst>
            <pc:docMk/>
            <pc:sldMk cId="839630495" sldId="4229"/>
            <ac:spMk id="8" creationId="{BFEE9F1E-E44E-EE6E-50EA-463D239B8D27}"/>
          </ac:spMkLst>
        </pc:spChg>
        <pc:picChg chg="add mod ord">
          <ac:chgData name="正和 吉岡" userId="9f27961bdec96493" providerId="LiveId" clId="{CAB81003-566D-46B4-8F83-D813E19AFE7F}" dt="2025-10-15T03:14:34.998" v="6735" actId="167"/>
          <ac:picMkLst>
            <pc:docMk/>
            <pc:sldMk cId="839630495" sldId="4229"/>
            <ac:picMk id="9" creationId="{16794827-8506-C2E3-194F-A32C0749841F}"/>
          </ac:picMkLst>
        </pc:picChg>
      </pc:sldChg>
      <pc:sldChg chg="addSp modSp new mod modAnim">
        <pc:chgData name="正和 吉岡" userId="9f27961bdec96493" providerId="LiveId" clId="{CAB81003-566D-46B4-8F83-D813E19AFE7F}" dt="2025-10-15T04:45:40.473" v="6885" actId="20577"/>
        <pc:sldMkLst>
          <pc:docMk/>
          <pc:sldMk cId="306112590" sldId="4230"/>
        </pc:sldMkLst>
        <pc:spChg chg="add mod">
          <ac:chgData name="正和 吉岡" userId="9f27961bdec96493" providerId="LiveId" clId="{CAB81003-566D-46B4-8F83-D813E19AFE7F}" dt="2025-10-14T02:29:31.041" v="1723"/>
          <ac:spMkLst>
            <pc:docMk/>
            <pc:sldMk cId="306112590" sldId="4230"/>
            <ac:spMk id="7" creationId="{21A55B8C-F605-679A-1480-23D541ED3F31}"/>
          </ac:spMkLst>
        </pc:spChg>
        <pc:spChg chg="add mod">
          <ac:chgData name="正和 吉岡" userId="9f27961bdec96493" providerId="LiveId" clId="{CAB81003-566D-46B4-8F83-D813E19AFE7F}" dt="2025-10-15T04:45:40.473" v="6885" actId="20577"/>
          <ac:spMkLst>
            <pc:docMk/>
            <pc:sldMk cId="306112590" sldId="4230"/>
            <ac:spMk id="8" creationId="{37F829F2-444B-11DA-AD80-32E9F58050E5}"/>
          </ac:spMkLst>
        </pc:spChg>
        <pc:graphicFrameChg chg="add mod modGraphic">
          <ac:chgData name="正和 吉岡" userId="9f27961bdec96493" providerId="LiveId" clId="{CAB81003-566D-46B4-8F83-D813E19AFE7F}" dt="2025-10-14T04:14:51.746" v="2878" actId="207"/>
          <ac:graphicFrameMkLst>
            <pc:docMk/>
            <pc:sldMk cId="306112590" sldId="4230"/>
            <ac:graphicFrameMk id="5" creationId="{0B0C58CF-D92A-8AC2-7757-7F68201BDF78}"/>
          </ac:graphicFrameMkLst>
        </pc:graphicFrameChg>
        <pc:picChg chg="add mod">
          <ac:chgData name="正和 吉岡" userId="9f27961bdec96493" providerId="LiveId" clId="{CAB81003-566D-46B4-8F83-D813E19AFE7F}" dt="2025-10-14T02:29:31.041" v="1723"/>
          <ac:picMkLst>
            <pc:docMk/>
            <pc:sldMk cId="306112590" sldId="4230"/>
            <ac:picMk id="6" creationId="{787EA03F-459F-BAC8-6FB5-41B2396E4FF3}"/>
          </ac:picMkLst>
        </pc:picChg>
      </pc:sldChg>
      <pc:sldChg chg="add del">
        <pc:chgData name="正和 吉岡" userId="9f27961bdec96493" providerId="LiveId" clId="{CAB81003-566D-46B4-8F83-D813E19AFE7F}" dt="2025-10-14T02:29:13.622" v="1721" actId="47"/>
        <pc:sldMkLst>
          <pc:docMk/>
          <pc:sldMk cId="2124016706" sldId="4231"/>
        </pc:sldMkLst>
      </pc:sldChg>
      <pc:sldChg chg="addSp modSp new mod modAnim">
        <pc:chgData name="正和 吉岡" userId="9f27961bdec96493" providerId="LiveId" clId="{CAB81003-566D-46B4-8F83-D813E19AFE7F}" dt="2025-10-15T04:48:22.968" v="6902" actId="20577"/>
        <pc:sldMkLst>
          <pc:docMk/>
          <pc:sldMk cId="3798579402" sldId="4231"/>
        </pc:sldMkLst>
        <pc:spChg chg="add mod">
          <ac:chgData name="正和 吉岡" userId="9f27961bdec96493" providerId="LiveId" clId="{CAB81003-566D-46B4-8F83-D813E19AFE7F}" dt="2025-10-15T04:46:20.014" v="6886" actId="947"/>
          <ac:spMkLst>
            <pc:docMk/>
            <pc:sldMk cId="3798579402" sldId="4231"/>
            <ac:spMk id="5" creationId="{6A287CFD-35A7-3AAD-2CB8-45D0A3593CC4}"/>
          </ac:spMkLst>
        </pc:spChg>
        <pc:spChg chg="add mod">
          <ac:chgData name="正和 吉岡" userId="9f27961bdec96493" providerId="LiveId" clId="{CAB81003-566D-46B4-8F83-D813E19AFE7F}" dt="2025-10-14T04:43:55.354" v="3480"/>
          <ac:spMkLst>
            <pc:docMk/>
            <pc:sldMk cId="3798579402" sldId="4231"/>
            <ac:spMk id="6" creationId="{50944B44-84C2-C9C0-79B6-B1DF55ACCBDA}"/>
          </ac:spMkLst>
        </pc:spChg>
        <pc:spChg chg="add mod">
          <ac:chgData name="正和 吉岡" userId="9f27961bdec96493" providerId="LiveId" clId="{CAB81003-566D-46B4-8F83-D813E19AFE7F}" dt="2025-10-14T04:44:05.029" v="3484" actId="1076"/>
          <ac:spMkLst>
            <pc:docMk/>
            <pc:sldMk cId="3798579402" sldId="4231"/>
            <ac:spMk id="7" creationId="{B0AD1EA8-7CBB-7B9C-7A0F-8E5300A97634}"/>
          </ac:spMkLst>
        </pc:spChg>
        <pc:spChg chg="add mod">
          <ac:chgData name="正和 吉岡" userId="9f27961bdec96493" providerId="LiveId" clId="{CAB81003-566D-46B4-8F83-D813E19AFE7F}" dt="2025-10-14T04:44:02.281" v="3483" actId="1076"/>
          <ac:spMkLst>
            <pc:docMk/>
            <pc:sldMk cId="3798579402" sldId="4231"/>
            <ac:spMk id="8" creationId="{50B622D5-0E15-BB8D-C412-335FF8491246}"/>
          </ac:spMkLst>
        </pc:spChg>
        <pc:spChg chg="add mod">
          <ac:chgData name="正和 吉岡" userId="9f27961bdec96493" providerId="LiveId" clId="{CAB81003-566D-46B4-8F83-D813E19AFE7F}" dt="2025-10-15T04:48:22.968" v="6902" actId="20577"/>
          <ac:spMkLst>
            <pc:docMk/>
            <pc:sldMk cId="3798579402" sldId="4231"/>
            <ac:spMk id="9" creationId="{854B780C-536A-AC25-BBE2-37847F5453B5}"/>
          </ac:spMkLst>
        </pc:spChg>
        <pc:picChg chg="add mod">
          <ac:chgData name="正和 吉岡" userId="9f27961bdec96493" providerId="LiveId" clId="{CAB81003-566D-46B4-8F83-D813E19AFE7F}" dt="2025-10-14T04:13:33.646" v="2859"/>
          <ac:picMkLst>
            <pc:docMk/>
            <pc:sldMk cId="3798579402" sldId="4231"/>
            <ac:picMk id="4" creationId="{8C7BCC29-F808-ABC4-9F22-56AD2FF96AAC}"/>
          </ac:picMkLst>
        </pc:picChg>
      </pc:sldChg>
      <pc:sldChg chg="addSp modSp new mod">
        <pc:chgData name="正和 吉岡" userId="9f27961bdec96493" providerId="LiveId" clId="{CAB81003-566D-46B4-8F83-D813E19AFE7F}" dt="2025-10-14T05:19:59.613" v="4823" actId="1076"/>
        <pc:sldMkLst>
          <pc:docMk/>
          <pc:sldMk cId="3469626935" sldId="4232"/>
        </pc:sldMkLst>
        <pc:spChg chg="add mod">
          <ac:chgData name="正和 吉岡" userId="9f27961bdec96493" providerId="LiveId" clId="{CAB81003-566D-46B4-8F83-D813E19AFE7F}" dt="2025-10-14T05:19:59.613" v="4823" actId="1076"/>
          <ac:spMkLst>
            <pc:docMk/>
            <pc:sldMk cId="3469626935" sldId="4232"/>
            <ac:spMk id="4" creationId="{58DC1174-8647-0985-9554-2E8773A07171}"/>
          </ac:spMkLst>
        </pc:spChg>
      </pc:sldChg>
      <pc:sldChg chg="addSp delSp modSp new mod">
        <pc:chgData name="正和 吉岡" userId="9f27961bdec96493" providerId="LiveId" clId="{CAB81003-566D-46B4-8F83-D813E19AFE7F}" dt="2025-10-15T04:35:33.476" v="6828" actId="1076"/>
        <pc:sldMkLst>
          <pc:docMk/>
          <pc:sldMk cId="3233818224" sldId="4233"/>
        </pc:sldMkLst>
        <pc:spChg chg="add mod">
          <ac:chgData name="正和 吉岡" userId="9f27961bdec96493" providerId="LiveId" clId="{CAB81003-566D-46B4-8F83-D813E19AFE7F}" dt="2025-10-15T04:35:01.311" v="6826" actId="20577"/>
          <ac:spMkLst>
            <pc:docMk/>
            <pc:sldMk cId="3233818224" sldId="4233"/>
            <ac:spMk id="9" creationId="{85D5C438-EBC1-83B6-4C4F-3E483B66AE3E}"/>
          </ac:spMkLst>
        </pc:spChg>
        <pc:picChg chg="add mod">
          <ac:chgData name="正和 吉岡" userId="9f27961bdec96493" providerId="LiveId" clId="{CAB81003-566D-46B4-8F83-D813E19AFE7F}" dt="2025-10-15T04:35:30.834" v="6827" actId="1076"/>
          <ac:picMkLst>
            <pc:docMk/>
            <pc:sldMk cId="3233818224" sldId="4233"/>
            <ac:picMk id="8" creationId="{C51A6689-E26C-1C57-E90B-3D3986815D46}"/>
          </ac:picMkLst>
        </pc:picChg>
        <pc:picChg chg="add mod">
          <ac:chgData name="正和 吉岡" userId="9f27961bdec96493" providerId="LiveId" clId="{CAB81003-566D-46B4-8F83-D813E19AFE7F}" dt="2025-10-15T04:35:33.476" v="6828" actId="1076"/>
          <ac:picMkLst>
            <pc:docMk/>
            <pc:sldMk cId="3233818224" sldId="4233"/>
            <ac:picMk id="11" creationId="{451307DD-2EB3-1856-D21F-B989D1BEAA45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Renewable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Sheet1!$B$2:$B$5</c:f>
              <c:strCache>
                <c:ptCount val="4"/>
                <c:pt idx="0">
                  <c:v>2023 Achievements</c:v>
                </c:pt>
                <c:pt idx="1">
                  <c:v>2030 Target 
(6th plan)</c:v>
                </c:pt>
                <c:pt idx="2">
                  <c:v>2040 Target 
(7th plan: Optimistic)</c:v>
                </c:pt>
                <c:pt idx="3">
                  <c:v>2040 Target
 (7th plan: Pesimistic)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22.8</c:v>
                </c:pt>
                <c:pt idx="1">
                  <c:v>38</c:v>
                </c:pt>
                <c:pt idx="2">
                  <c:v>50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5C-45EA-943F-C1B73016EC42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Nuclear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Sheet1!$B$2:$B$5</c:f>
              <c:strCache>
                <c:ptCount val="4"/>
                <c:pt idx="0">
                  <c:v>2023 Achievements</c:v>
                </c:pt>
                <c:pt idx="1">
                  <c:v>2030 Target 
(6th plan)</c:v>
                </c:pt>
                <c:pt idx="2">
                  <c:v>2040 Target 
(7th plan: Optimistic)</c:v>
                </c:pt>
                <c:pt idx="3">
                  <c:v>2040 Target
 (7th plan: Pesimistic)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8.4</c:v>
                </c:pt>
                <c:pt idx="1">
                  <c:v>22</c:v>
                </c:pt>
                <c:pt idx="2">
                  <c:v>20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5C-45EA-943F-C1B73016EC42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Thermal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Sheet1!$B$2:$B$5</c:f>
              <c:strCache>
                <c:ptCount val="4"/>
                <c:pt idx="0">
                  <c:v>2023 Achievements</c:v>
                </c:pt>
                <c:pt idx="1">
                  <c:v>2030 Target 
(6th plan)</c:v>
                </c:pt>
                <c:pt idx="2">
                  <c:v>2040 Target 
(7th plan: Optimistic)</c:v>
                </c:pt>
                <c:pt idx="3">
                  <c:v>2040 Target
 (7th plan: Pesimistic)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68.8</c:v>
                </c:pt>
                <c:pt idx="1">
                  <c:v>40</c:v>
                </c:pt>
                <c:pt idx="2">
                  <c:v>30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5C-45EA-943F-C1B73016EC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80125663"/>
        <c:axId val="1580128543"/>
      </c:barChart>
      <c:catAx>
        <c:axId val="1580125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80128543"/>
        <c:crosses val="autoZero"/>
        <c:auto val="1"/>
        <c:lblAlgn val="ctr"/>
        <c:lblOffset val="100"/>
        <c:noMultiLvlLbl val="0"/>
      </c:catAx>
      <c:valAx>
        <c:axId val="1580128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801256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10-14T11:27:23.440" idx="1">
    <p:pos x="5958" y="1310"/>
    <p:text/>
    <p:extLst>
      <p:ext uri="{C676402C-5697-4E1C-873F-D02D1690AC5C}">
        <p15:threadingInfo xmlns:p15="http://schemas.microsoft.com/office/powerpoint/2012/main" timeZoneBias="-540"/>
      </p:ext>
    </p:extLst>
  </p:cm>
  <p:cm authorId="1" dt="2025-10-14T11:27:43.303" idx="2">
    <p:pos x="5990" y="1149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C5F60-6C4F-491C-AEDD-BD0ECC8B1CA1}" type="datetimeFigureOut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8F5B1-9734-4CEE-8DB0-C3EEA1C7D0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779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28F5B1-9734-4CEE-8DB0-C3EEA1C7D01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9208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28F5B1-9734-4CEE-8DB0-C3EEA1C7D01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342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01F8-8B03-49B0-9285-F73375895FC8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26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4654-48D3-40D0-9069-3E5A5DA20C0A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628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73BA0-3579-446B-8C38-2A37253149D6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746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2F91-FEFE-45D6-AFEF-6AFADCAE1DEE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375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55E25-C493-4804-93DD-D4ABBF1983B8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048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B896-A878-426F-8C81-D1309B5CB8E8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77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61CD9-CF16-481C-813E-B283A60E888B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684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E859-EB95-49CB-BE89-2516D3323903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67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D7A31-E64E-45AD-A1CD-51EC4EACA8FA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973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3E18-C42E-4B25-9A28-6B08B444DA9C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000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1BA5-CCBC-4ACA-B63C-13A9ED157A0C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5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A2F9F-6C56-4017-8346-3BF8CAEBD0C2}" type="datetime1">
              <a:rPr kumimoji="1" lang="ja-JP" altLang="en-US" smtClean="0"/>
              <a:t>2025/10/17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5FB0A-E294-48B7-8A9F-1BE08144E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33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electricitymaps.com/map/72h/hourly&#12288;&#19990;&#30028;&#12398;&#38651;&#21147;&#12398;CO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E2087F-1592-A85C-D538-DE9897CC5365}"/>
              </a:ext>
            </a:extLst>
          </p:cNvPr>
          <p:cNvSpPr txBox="1"/>
          <p:nvPr/>
        </p:nvSpPr>
        <p:spPr>
          <a:xfrm>
            <a:off x="69272" y="73892"/>
            <a:ext cx="900545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>
                <a:latin typeface="+mn-ea"/>
              </a:rPr>
              <a:t>Sustainability of ILC sited in Tohoku</a:t>
            </a:r>
            <a:endParaRPr lang="en-US" altLang="ja-JP" sz="2000" dirty="0">
              <a:solidFill>
                <a:schemeClr val="dk1"/>
              </a:solidFill>
              <a:latin typeface="+mn-ea"/>
            </a:endParaRPr>
          </a:p>
          <a:p>
            <a:pPr algn="ctr"/>
            <a:r>
              <a:rPr lang="en-US" altLang="ja-JP" sz="2000" dirty="0">
                <a:solidFill>
                  <a:schemeClr val="dk1"/>
                </a:solidFill>
                <a:latin typeface="+mn-ea"/>
              </a:rPr>
              <a:t>~Green ILC Strategy for Locating the ILC in Tohoku Candidate Site~</a:t>
            </a:r>
          </a:p>
          <a:p>
            <a:r>
              <a:rPr lang="en-US" altLang="ja-JP" sz="2400" dirty="0">
                <a:solidFill>
                  <a:schemeClr val="dk1"/>
                </a:solidFill>
                <a:latin typeface="+mn-ea"/>
              </a:rPr>
              <a:t>		</a:t>
            </a:r>
            <a:r>
              <a:rPr lang="en-US" altLang="ja-JP" sz="2000" dirty="0">
                <a:solidFill>
                  <a:schemeClr val="dk1"/>
                </a:solidFill>
                <a:latin typeface="+mn-ea"/>
              </a:rPr>
              <a:t>Masakazu Yoshioka (Iwate Univ., Morioka, Japan) </a:t>
            </a:r>
          </a:p>
          <a:p>
            <a:r>
              <a:rPr lang="en-US" altLang="ja-JP" sz="2000" dirty="0">
                <a:solidFill>
                  <a:schemeClr val="dk1"/>
                </a:solidFill>
                <a:latin typeface="+mn-ea"/>
              </a:rPr>
              <a:t>		Thomas </a:t>
            </a:r>
            <a:r>
              <a:rPr lang="en-US" altLang="ja-JP" sz="2000" dirty="0" err="1">
                <a:solidFill>
                  <a:schemeClr val="dk1"/>
                </a:solidFill>
                <a:latin typeface="+mn-ea"/>
              </a:rPr>
              <a:t>Sch</a:t>
            </a:r>
            <a:r>
              <a:rPr lang="en-US" altLang="ja-JP" sz="2000" dirty="0" err="1">
                <a:solidFill>
                  <a:schemeClr val="dk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ö</a:t>
            </a:r>
            <a:r>
              <a:rPr lang="en-US" altLang="ja-JP" sz="2000" dirty="0" err="1">
                <a:solidFill>
                  <a:schemeClr val="dk1"/>
                </a:solidFill>
                <a:latin typeface="+mn-ea"/>
              </a:rPr>
              <a:t>rner</a:t>
            </a:r>
            <a:r>
              <a:rPr lang="en-US" altLang="ja-JP" sz="2000" dirty="0">
                <a:solidFill>
                  <a:schemeClr val="dk1"/>
                </a:solidFill>
                <a:latin typeface="+mn-ea"/>
              </a:rPr>
              <a:t> (DESY, Hamburg, Germany)</a:t>
            </a:r>
            <a:endParaRPr lang="en-US" altLang="ja-JP" sz="700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97E26F-5067-A06A-C30F-5FE3DA1D2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903564-63E2-7CBD-99A2-52B071873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D27D27D-BC39-7523-9A93-66056D2B3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296" y="1766663"/>
            <a:ext cx="5562611" cy="45049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E41CCF9-76A6-921C-A08A-AB9B092A4371}"/>
              </a:ext>
            </a:extLst>
          </p:cNvPr>
          <p:cNvSpPr txBox="1"/>
          <p:nvPr/>
        </p:nvSpPr>
        <p:spPr>
          <a:xfrm>
            <a:off x="69272" y="2029069"/>
            <a:ext cx="348902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This presentation is an excerpt </a:t>
            </a:r>
            <a:r>
              <a:rPr kumimoji="1" lang="en-US" altLang="ja-JP" b="1" dirty="0">
                <a:latin typeface="+mn-ea"/>
              </a:rPr>
              <a:t>focusing on Japan </a:t>
            </a:r>
            <a:r>
              <a:rPr kumimoji="1" lang="en-US" altLang="ja-JP" dirty="0">
                <a:latin typeface="+mn-ea"/>
              </a:rPr>
              <a:t>from the paper (right), prepared by researchers from Japan and EU.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9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The power mix largely differs between Japan and EU. </a:t>
            </a:r>
            <a:r>
              <a:rPr kumimoji="1" lang="en-US" altLang="ja-JP" dirty="0">
                <a:latin typeface="+mn-ea"/>
                <a:sym typeface="Wingdings" panose="05000000000000000000" pitchFamily="2" charset="2"/>
              </a:rPr>
              <a:t> T</a:t>
            </a:r>
            <a:r>
              <a:rPr kumimoji="1" lang="en-US" altLang="ja-JP" dirty="0">
                <a:latin typeface="+mn-ea"/>
              </a:rPr>
              <a:t>he purposes of this presentation is to explain Japan's current situation and describe its efforts toward decarbonizing the ILC.</a:t>
            </a:r>
            <a:endParaRPr kumimoji="1" lang="ja-JP" altLang="en-US" dirty="0">
              <a:latin typeface="+mn-ea"/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E2B5872B-0D3C-A15D-A61D-387126B4DB3C}"/>
              </a:ext>
            </a:extLst>
          </p:cNvPr>
          <p:cNvCxnSpPr>
            <a:cxnSpLocks/>
          </p:cNvCxnSpPr>
          <p:nvPr/>
        </p:nvCxnSpPr>
        <p:spPr>
          <a:xfrm flipV="1">
            <a:off x="2733964" y="2281382"/>
            <a:ext cx="1838036" cy="461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588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B86EE62-D82B-B550-9676-5B8E9B393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C01B60B-0C14-4439-26CF-F0635BC4F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DC1174-8647-0985-9554-2E8773A07171}"/>
              </a:ext>
            </a:extLst>
          </p:cNvPr>
          <p:cNvSpPr txBox="1"/>
          <p:nvPr/>
        </p:nvSpPr>
        <p:spPr>
          <a:xfrm>
            <a:off x="823748" y="2890981"/>
            <a:ext cx="7803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latin typeface="+mn-ea"/>
              </a:rPr>
              <a:t>Thank you for your kind attention.</a:t>
            </a:r>
            <a:endParaRPr kumimoji="1" lang="ja-JP" altLang="en-US" sz="3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69626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16794827-8506-C2E3-194F-A32C07498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8296"/>
            <a:ext cx="9144000" cy="4083326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C831F2D-C80F-53D7-8AE8-08D3476AB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8E46A76-CFF1-4232-403C-97B76D95E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ED66-B79E-48FD-8738-BE842A699207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C1617A8A-BAF9-19DD-8F3E-A536027AA099}"/>
              </a:ext>
            </a:extLst>
          </p:cNvPr>
          <p:cNvSpPr/>
          <p:nvPr/>
        </p:nvSpPr>
        <p:spPr>
          <a:xfrm>
            <a:off x="628073" y="3232727"/>
            <a:ext cx="1071418" cy="71120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BFEE9F1E-E44E-EE6E-50EA-463D239B8D27}"/>
              </a:ext>
            </a:extLst>
          </p:cNvPr>
          <p:cNvSpPr/>
          <p:nvPr/>
        </p:nvSpPr>
        <p:spPr>
          <a:xfrm>
            <a:off x="7676696" y="4231267"/>
            <a:ext cx="498763" cy="640578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F0E8BA4-C2F5-BB34-FF4E-6EA4D583F9C4}"/>
              </a:ext>
            </a:extLst>
          </p:cNvPr>
          <p:cNvSpPr txBox="1"/>
          <p:nvPr/>
        </p:nvSpPr>
        <p:spPr>
          <a:xfrm>
            <a:off x="83127" y="5222646"/>
            <a:ext cx="8915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+mn-ea"/>
              </a:rPr>
              <a:t>Let's compare France, which supplies power to CERN, with Japan's Kyushu region, which has the lowest CO</a:t>
            </a:r>
            <a:r>
              <a:rPr kumimoji="1" lang="en-US" altLang="ja-JP" baseline="-25000" dirty="0">
                <a:latin typeface="+mn-ea"/>
              </a:rPr>
              <a:t>2</a:t>
            </a:r>
            <a:r>
              <a:rPr kumimoji="1" lang="en-US" altLang="ja-JP" dirty="0">
                <a:latin typeface="+mn-ea"/>
              </a:rPr>
              <a:t> emissions among major Japanese power companies.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1A80F0D-AABD-8533-4044-62C5B0C1A17D}"/>
              </a:ext>
            </a:extLst>
          </p:cNvPr>
          <p:cNvSpPr txBox="1"/>
          <p:nvPr/>
        </p:nvSpPr>
        <p:spPr>
          <a:xfrm>
            <a:off x="349755" y="62633"/>
            <a:ext cx="799176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srgbClr val="0563C1"/>
                </a:solidFill>
                <a:latin typeface="+mn-e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https://app.electricitymaps.com/map/72h/hourly　</a:t>
            </a:r>
            <a:endParaRPr lang="en-US" altLang="ja-JP" sz="2400" b="1" dirty="0">
              <a:solidFill>
                <a:srgbClr val="0563C1"/>
              </a:solidFill>
              <a:latin typeface="+mn-ea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altLang="ja-JP" b="1" dirty="0">
                <a:latin typeface="+mn-ea"/>
              </a:rPr>
              <a:t>World Map of CO</a:t>
            </a:r>
            <a:r>
              <a:rPr lang="en-US" altLang="ja-JP" b="1" baseline="-25000" dirty="0">
                <a:latin typeface="+mn-ea"/>
              </a:rPr>
              <a:t>2</a:t>
            </a:r>
            <a:r>
              <a:rPr lang="en-US" altLang="ja-JP" b="1" dirty="0">
                <a:latin typeface="+mn-ea"/>
              </a:rPr>
              <a:t> Emissions (g/kWh) when Electricity Generated</a:t>
            </a:r>
          </a:p>
          <a:p>
            <a:r>
              <a:rPr kumimoji="1" lang="en-US" altLang="ja-JP" b="1" dirty="0">
                <a:latin typeface="+mn-ea"/>
              </a:rPr>
              <a:t>(July 10, 2025, 16:00 JST)</a:t>
            </a:r>
          </a:p>
        </p:txBody>
      </p:sp>
    </p:spTree>
    <p:extLst>
      <p:ext uri="{BB962C8B-B14F-4D97-AF65-F5344CB8AC3E}">
        <p14:creationId xmlns:p14="http://schemas.microsoft.com/office/powerpoint/2010/main" val="83963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F712BC45-2775-1C94-6183-4EF28A6B5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A68B32A-1307-6D03-7F2C-897238D40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51A6689-E26C-1C57-E90B-3D3986815D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73" y="0"/>
            <a:ext cx="3176695" cy="47884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D5C438-EBC1-83B6-4C4F-3E483B66AE3E}"/>
              </a:ext>
            </a:extLst>
          </p:cNvPr>
          <p:cNvSpPr txBox="1"/>
          <p:nvPr/>
        </p:nvSpPr>
        <p:spPr>
          <a:xfrm>
            <a:off x="0" y="487142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latin typeface="+mn-ea"/>
              </a:rPr>
              <a:t>Comparing France and Kyushu (Oct. 15, 2025, 12:10 JST)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France generates 96% of its electricity from low-carbon sources, including 18% renewable energy.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In contrast, Kyushu generates 75% electricity from low-carbon sources, including 50% renewable energy. Since 46% is from fossil fuels, its CO</a:t>
            </a:r>
            <a:r>
              <a:rPr kumimoji="1" lang="en-US" altLang="ja-JP" sz="1600" baseline="-25000" dirty="0">
                <a:latin typeface="+mn-ea"/>
              </a:rPr>
              <a:t>2</a:t>
            </a:r>
            <a:r>
              <a:rPr kumimoji="1" lang="en-US" altLang="ja-JP" sz="1600" dirty="0">
                <a:latin typeface="+mn-ea"/>
              </a:rPr>
              <a:t> emissions (189g) are higher than France’s (29g).</a:t>
            </a:r>
            <a:endParaRPr kumimoji="1" lang="ja-JP" altLang="en-US" sz="2000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451307DD-2EB3-1856-D21F-B989D1BEA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5037" y="-1"/>
            <a:ext cx="3785465" cy="478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818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0F14ABF-BCDC-E94C-091D-A79F7A1DC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5191980-864A-28FD-79A4-C0F3377D1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062B4B5-F95F-5278-C94A-B9FA93D35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27" y="1376220"/>
            <a:ext cx="3740292" cy="14861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E0869A-AFD3-A671-3A18-383288999F9A}"/>
              </a:ext>
            </a:extLst>
          </p:cNvPr>
          <p:cNvSpPr txBox="1"/>
          <p:nvPr/>
        </p:nvSpPr>
        <p:spPr>
          <a:xfrm>
            <a:off x="126529" y="3041829"/>
            <a:ext cx="8982834" cy="18774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Japan is an island nation and must be a closed scenario in one country.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400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Japan will strive to reduce CO</a:t>
            </a:r>
            <a:r>
              <a:rPr kumimoji="1" lang="en-US" altLang="ja-JP" baseline="-25000" dirty="0">
                <a:latin typeface="+mn-ea"/>
              </a:rPr>
              <a:t>2</a:t>
            </a:r>
            <a:r>
              <a:rPr kumimoji="1" lang="en-US" altLang="ja-JP" dirty="0">
                <a:latin typeface="+mn-ea"/>
              </a:rPr>
              <a:t> emissions as much as possible by 2050.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sz="400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However, achieving zero fossil fuel use is difficult, so an “offset” scenario using fixation of CO</a:t>
            </a:r>
            <a:r>
              <a:rPr kumimoji="1" lang="en-US" altLang="ja-JP" baseline="-25000" dirty="0">
                <a:latin typeface="+mn-ea"/>
              </a:rPr>
              <a:t>2</a:t>
            </a:r>
            <a:r>
              <a:rPr kumimoji="1" lang="en-US" altLang="ja-JP" dirty="0">
                <a:latin typeface="+mn-ea"/>
              </a:rPr>
              <a:t> from the atmosphere</a:t>
            </a:r>
            <a:r>
              <a:rPr kumimoji="1" lang="ja-JP" altLang="en-US" dirty="0">
                <a:latin typeface="+mn-ea"/>
              </a:rPr>
              <a:t> </a:t>
            </a:r>
            <a:r>
              <a:rPr kumimoji="1" lang="en-US" altLang="ja-JP" dirty="0">
                <a:latin typeface="+mn-ea"/>
              </a:rPr>
              <a:t>will</a:t>
            </a:r>
            <a:r>
              <a:rPr kumimoji="1" lang="ja-JP" altLang="en-US" dirty="0">
                <a:latin typeface="+mn-ea"/>
              </a:rPr>
              <a:t> </a:t>
            </a:r>
            <a:r>
              <a:rPr kumimoji="1" lang="en-US" altLang="ja-JP" dirty="0">
                <a:latin typeface="+mn-ea"/>
              </a:rPr>
              <a:t>be</a:t>
            </a:r>
            <a:r>
              <a:rPr kumimoji="1" lang="ja-JP" altLang="en-US" dirty="0">
                <a:latin typeface="+mn-ea"/>
              </a:rPr>
              <a:t> </a:t>
            </a:r>
            <a:r>
              <a:rPr kumimoji="1" lang="en-US" altLang="ja-JP" dirty="0">
                <a:latin typeface="+mn-ea"/>
              </a:rPr>
              <a:t>adopted.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+mn-ea"/>
              </a:rPr>
              <a:t>This report discusses the sustainability strategy for locating the ILC at the Tohoku candidate site.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0CD3256-DFEC-0CCA-71C9-4FA09EBFF5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814"/>
          <a:stretch/>
        </p:blipFill>
        <p:spPr>
          <a:xfrm>
            <a:off x="5652655" y="597959"/>
            <a:ext cx="3422072" cy="2493873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CFD328E-3482-9B0C-866D-57140C39945E}"/>
              </a:ext>
            </a:extLst>
          </p:cNvPr>
          <p:cNvCxnSpPr>
            <a:cxnSpLocks/>
          </p:cNvCxnSpPr>
          <p:nvPr/>
        </p:nvCxnSpPr>
        <p:spPr>
          <a:xfrm flipV="1">
            <a:off x="3879273" y="1973834"/>
            <a:ext cx="1773382" cy="66366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>
            <a:extLst>
              <a:ext uri="{FF2B5EF4-FFF2-40B4-BE49-F238E27FC236}">
                <a16:creationId xmlns:a16="http://schemas.microsoft.com/office/drawing/2014/main" id="{C1BC7D39-3A89-19C4-FF65-7823E83C15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25" t="58060" r="33125" b="21179"/>
          <a:stretch/>
        </p:blipFill>
        <p:spPr>
          <a:xfrm>
            <a:off x="6958660" y="2524937"/>
            <a:ext cx="2116067" cy="395814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36B7389-947B-2D79-4B60-87216DAFCF75}"/>
              </a:ext>
            </a:extLst>
          </p:cNvPr>
          <p:cNvSpPr txBox="1"/>
          <p:nvPr/>
        </p:nvSpPr>
        <p:spPr>
          <a:xfrm>
            <a:off x="1219064" y="76927"/>
            <a:ext cx="6506909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+mn-ea"/>
              </a:rPr>
              <a:t>Japan's strategy to achieve carbon neutrality by 2050.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512B26F-9D9C-B593-A29D-5A122B2B51D8}"/>
              </a:ext>
            </a:extLst>
          </p:cNvPr>
          <p:cNvSpPr txBox="1"/>
          <p:nvPr/>
        </p:nvSpPr>
        <p:spPr>
          <a:xfrm>
            <a:off x="91893" y="5018810"/>
            <a:ext cx="90521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The Japanese government updates its Basic Energy Plan for Electricity every three years.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The most recent one is the 7</a:t>
            </a:r>
            <a:r>
              <a:rPr kumimoji="1" lang="en-US" altLang="ja-JP" baseline="30000" dirty="0">
                <a:latin typeface="+mn-ea"/>
              </a:rPr>
              <a:t>th </a:t>
            </a:r>
            <a:r>
              <a:rPr kumimoji="1" lang="en-US" altLang="ja-JP" dirty="0">
                <a:latin typeface="+mn-ea"/>
              </a:rPr>
              <a:t>Plan, which was approved by the Cabinet in February 2025.</a:t>
            </a:r>
            <a:endParaRPr kumimoji="1" lang="ja-JP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9416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B788A380-E7CB-0CDB-53EF-0B1C41E1D4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4952432"/>
              </p:ext>
            </p:extLst>
          </p:nvPr>
        </p:nvGraphicFramePr>
        <p:xfrm>
          <a:off x="123249" y="2195723"/>
          <a:ext cx="7210425" cy="4129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CE231A1-53ED-74F6-DF79-A69047771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D83A54A-F00C-846C-E8D2-A05B50BE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3642A5-12F9-AE99-D722-70215933C643}"/>
              </a:ext>
            </a:extLst>
          </p:cNvPr>
          <p:cNvSpPr txBox="1"/>
          <p:nvPr/>
        </p:nvSpPr>
        <p:spPr>
          <a:xfrm>
            <a:off x="953075" y="1987087"/>
            <a:ext cx="115608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980 TWh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3C55421-ED7A-BED6-8FE0-31698FF8A016}"/>
              </a:ext>
            </a:extLst>
          </p:cNvPr>
          <p:cNvSpPr txBox="1"/>
          <p:nvPr/>
        </p:nvSpPr>
        <p:spPr>
          <a:xfrm>
            <a:off x="2346442" y="1987087"/>
            <a:ext cx="172034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+mn-ea"/>
              </a:rPr>
              <a:t>930~940 TWh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239E89-5CAC-E686-0259-F9D06771426C}"/>
              </a:ext>
            </a:extLst>
          </p:cNvPr>
          <p:cNvSpPr txBox="1"/>
          <p:nvPr/>
        </p:nvSpPr>
        <p:spPr>
          <a:xfrm>
            <a:off x="4335692" y="1990201"/>
            <a:ext cx="243840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latin typeface="+mn-ea"/>
              </a:rPr>
              <a:t>1100~1200 TWh</a:t>
            </a:r>
            <a:endParaRPr kumimoji="1" lang="ja-JP" altLang="en-US" b="1" dirty="0">
              <a:latin typeface="+mn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A85AF5C-AE21-244D-07A8-501EF135AD6A}"/>
              </a:ext>
            </a:extLst>
          </p:cNvPr>
          <p:cNvSpPr txBox="1"/>
          <p:nvPr/>
        </p:nvSpPr>
        <p:spPr>
          <a:xfrm>
            <a:off x="136689" y="1611663"/>
            <a:ext cx="796564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+mn-ea"/>
              </a:rPr>
              <a:t>Japan's total electricity consumption (2030 and 2040 are predicted value)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AEAC006-D31E-DCE9-86D9-B5F15899DF0F}"/>
              </a:ext>
            </a:extLst>
          </p:cNvPr>
          <p:cNvSpPr txBox="1"/>
          <p:nvPr/>
        </p:nvSpPr>
        <p:spPr>
          <a:xfrm>
            <a:off x="0" y="-20315"/>
            <a:ext cx="9051636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latin typeface="+mn-ea"/>
              </a:rPr>
              <a:t>Japan’s 7</a:t>
            </a:r>
            <a:r>
              <a:rPr kumimoji="1" lang="en-US" altLang="ja-JP" b="1" baseline="30000" dirty="0">
                <a:latin typeface="+mn-ea"/>
              </a:rPr>
              <a:t>th</a:t>
            </a:r>
            <a:r>
              <a:rPr kumimoji="1" lang="en-US" altLang="ja-JP" b="1" dirty="0">
                <a:latin typeface="+mn-ea"/>
              </a:rPr>
              <a:t> Plan sets targets to be achieved by 2040</a:t>
            </a:r>
          </a:p>
          <a:p>
            <a:pPr algn="ctr"/>
            <a:endParaRPr kumimoji="1" lang="en-US" altLang="ja-JP" sz="800" b="1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Achieve a nuclear power share of 20% and a renewable energy share of up to 40~50%.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Reduce fossil fuel use by 30~40 % , adopt an LNG dual power generation system.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E652682-1D97-5972-26C8-0A490AB37C1E}"/>
              </a:ext>
            </a:extLst>
          </p:cNvPr>
          <p:cNvSpPr txBox="1"/>
          <p:nvPr/>
        </p:nvSpPr>
        <p:spPr>
          <a:xfrm>
            <a:off x="7235553" y="2367441"/>
            <a:ext cx="1908447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+mn-ea"/>
              </a:rPr>
              <a:t>The following discussion is based on 7</a:t>
            </a:r>
            <a:r>
              <a:rPr kumimoji="1" lang="en-US" altLang="ja-JP" sz="1600" baseline="30000" dirty="0">
                <a:latin typeface="+mn-ea"/>
              </a:rPr>
              <a:t>th</a:t>
            </a:r>
            <a:r>
              <a:rPr kumimoji="1" lang="en-US" altLang="ja-JP" sz="1600" dirty="0">
                <a:latin typeface="+mn-ea"/>
              </a:rPr>
              <a:t> Plan, with </a:t>
            </a:r>
          </a:p>
          <a:p>
            <a:r>
              <a:rPr kumimoji="1" lang="en-US" altLang="ja-JP" sz="1600" b="1" dirty="0">
                <a:latin typeface="+mn-ea"/>
              </a:rPr>
              <a:t>30%</a:t>
            </a:r>
            <a:r>
              <a:rPr kumimoji="1" lang="en-US" altLang="ja-JP" sz="1600" dirty="0">
                <a:latin typeface="+mn-ea"/>
              </a:rPr>
              <a:t> thermal, </a:t>
            </a:r>
          </a:p>
          <a:p>
            <a:r>
              <a:rPr kumimoji="1" lang="en-US" altLang="ja-JP" sz="1600" b="1" dirty="0">
                <a:latin typeface="+mn-ea"/>
              </a:rPr>
              <a:t>20%</a:t>
            </a:r>
            <a:r>
              <a:rPr kumimoji="1" lang="en-US" altLang="ja-JP" sz="1600" dirty="0">
                <a:latin typeface="+mn-ea"/>
              </a:rPr>
              <a:t> nuclear and </a:t>
            </a:r>
            <a:r>
              <a:rPr kumimoji="1" lang="en-US" altLang="ja-JP" sz="1600" b="1" dirty="0">
                <a:latin typeface="+mn-ea"/>
              </a:rPr>
              <a:t>50%</a:t>
            </a:r>
            <a:r>
              <a:rPr kumimoji="1" lang="en-US" altLang="ja-JP" sz="1600" dirty="0">
                <a:latin typeface="+mn-ea"/>
              </a:rPr>
              <a:t> renewable.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546A1DF-A85D-44C8-FAD0-D073356093CC}"/>
              </a:ext>
            </a:extLst>
          </p:cNvPr>
          <p:cNvSpPr/>
          <p:nvPr/>
        </p:nvSpPr>
        <p:spPr>
          <a:xfrm>
            <a:off x="4202545" y="2294881"/>
            <a:ext cx="1165347" cy="29976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4DEEFB8F-5143-DF35-5753-ABAA03DE09AD}"/>
              </a:ext>
            </a:extLst>
          </p:cNvPr>
          <p:cNvCxnSpPr>
            <a:stCxn id="11" idx="1"/>
            <a:endCxn id="12" idx="3"/>
          </p:cNvCxnSpPr>
          <p:nvPr/>
        </p:nvCxnSpPr>
        <p:spPr>
          <a:xfrm flipH="1">
            <a:off x="5367892" y="3275382"/>
            <a:ext cx="1867661" cy="5183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69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41A94B2-63F2-33DE-A2DC-6E367462D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191E713-09A7-01AC-F26D-DF618A15B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D6B2D8-5F04-877D-3D00-2AFB411ADAB8}"/>
              </a:ext>
            </a:extLst>
          </p:cNvPr>
          <p:cNvSpPr txBox="1"/>
          <p:nvPr/>
        </p:nvSpPr>
        <p:spPr>
          <a:xfrm>
            <a:off x="87745" y="136524"/>
            <a:ext cx="8982364" cy="2385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For comparison with CERN, CO₂ emissions are assumed to be </a:t>
            </a:r>
            <a:r>
              <a:rPr kumimoji="1" lang="en-US" altLang="ja-JP" sz="1600" b="1" dirty="0">
                <a:latin typeface="+mn-ea"/>
              </a:rPr>
              <a:t>5g/kWh </a:t>
            </a:r>
            <a:r>
              <a:rPr kumimoji="1" lang="en-US" altLang="ja-JP" sz="1600" dirty="0">
                <a:latin typeface="+mn-ea"/>
              </a:rPr>
              <a:t>for nuclear and </a:t>
            </a:r>
            <a:r>
              <a:rPr kumimoji="1" lang="en-US" altLang="ja-JP" sz="1600" b="1" dirty="0">
                <a:latin typeface="+mn-ea"/>
              </a:rPr>
              <a:t>20g/kWh </a:t>
            </a:r>
            <a:r>
              <a:rPr kumimoji="1" lang="en-US" altLang="ja-JP" sz="1600" dirty="0">
                <a:latin typeface="+mn-ea"/>
              </a:rPr>
              <a:t>for renewable energy.</a:t>
            </a:r>
          </a:p>
          <a:p>
            <a:pPr marL="171450" indent="-171450">
              <a:buFont typeface="Wingdings" panose="05000000000000000000" pitchFamily="2" charset="2"/>
              <a:buChar char="l"/>
            </a:pPr>
            <a:endParaRPr kumimoji="1" lang="en-US" altLang="ja-JP" sz="7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Furthermore, LNG-generation is assumed to be </a:t>
            </a:r>
            <a:r>
              <a:rPr kumimoji="1" lang="en-US" altLang="ja-JP" sz="1600" b="1" dirty="0">
                <a:latin typeface="+mn-ea"/>
              </a:rPr>
              <a:t>376g/kWh </a:t>
            </a:r>
            <a:r>
              <a:rPr kumimoji="1" lang="en-US" altLang="ja-JP" sz="1600" dirty="0">
                <a:latin typeface="+mn-ea"/>
              </a:rPr>
              <a:t>based on estimates by “the Electric Power Research Institute of Japan” in case of the </a:t>
            </a:r>
            <a:r>
              <a:rPr kumimoji="1" lang="en-US" altLang="ja-JP" sz="1600" i="1" dirty="0">
                <a:latin typeface="+mn-ea"/>
              </a:rPr>
              <a:t>“dual power generation system”.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700" i="1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b="1" dirty="0">
                <a:solidFill>
                  <a:srgbClr val="00B050"/>
                </a:solidFill>
                <a:latin typeface="+mn-ea"/>
              </a:rPr>
              <a:t>Based on the above figures, the CO₂ emissions for electricity under the 7</a:t>
            </a:r>
            <a:r>
              <a:rPr kumimoji="1" lang="en-US" altLang="ja-JP" sz="1600" b="1" baseline="30000" dirty="0">
                <a:solidFill>
                  <a:srgbClr val="00B050"/>
                </a:solidFill>
                <a:latin typeface="+mn-ea"/>
              </a:rPr>
              <a:t>th</a:t>
            </a:r>
            <a:r>
              <a:rPr kumimoji="1" lang="en-US" altLang="ja-JP" sz="1600" b="1" dirty="0">
                <a:solidFill>
                  <a:srgbClr val="00B050"/>
                </a:solidFill>
                <a:latin typeface="+mn-ea"/>
              </a:rPr>
              <a:t> Plan would be 133g/kWh.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7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In Iwate, the renewable energy ratio is high, with a 2030 target set at 66%. Given Iwate's high potential for renewable energy, this target is achievable.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AFCC985-EF04-0316-3E4B-D72037FBE020}"/>
              </a:ext>
            </a:extLst>
          </p:cNvPr>
          <p:cNvSpPr txBox="1"/>
          <p:nvPr/>
        </p:nvSpPr>
        <p:spPr>
          <a:xfrm>
            <a:off x="-13560" y="5897551"/>
            <a:ext cx="420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i="1" dirty="0">
                <a:latin typeface="+mn-ea"/>
              </a:rPr>
              <a:t>Dual power generation system</a:t>
            </a:r>
            <a:r>
              <a:rPr kumimoji="1" lang="en-US" altLang="ja-JP" sz="1600" dirty="0">
                <a:latin typeface="+mn-ea"/>
              </a:rPr>
              <a:t> combining gas turbines and steam turbines.</a:t>
            </a:r>
            <a:endParaRPr kumimoji="1" lang="ja-JP" altLang="en-US" sz="1600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40024F8-C378-A9F0-FE29-38C2AE0283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387" y="3080656"/>
            <a:ext cx="4620722" cy="304629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B0A6DD1-BB8A-B4E4-38F7-0495C27D82C7}"/>
              </a:ext>
            </a:extLst>
          </p:cNvPr>
          <p:cNvSpPr txBox="1"/>
          <p:nvPr/>
        </p:nvSpPr>
        <p:spPr>
          <a:xfrm>
            <a:off x="4578927" y="342900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%</a:t>
            </a:r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D86E472-BBA6-152F-F265-FE2B013412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021" y="3175504"/>
            <a:ext cx="3828877" cy="272204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D69B500A-672D-2521-E694-DB28EAF53472}"/>
              </a:ext>
            </a:extLst>
          </p:cNvPr>
          <p:cNvCxnSpPr>
            <a:cxnSpLocks/>
          </p:cNvCxnSpPr>
          <p:nvPr/>
        </p:nvCxnSpPr>
        <p:spPr>
          <a:xfrm>
            <a:off x="5938982" y="2198255"/>
            <a:ext cx="820766" cy="1600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16061FDB-BBD7-57E0-DE32-CE2ACC4F2C98}"/>
              </a:ext>
            </a:extLst>
          </p:cNvPr>
          <p:cNvCxnSpPr/>
          <p:nvPr/>
        </p:nvCxnSpPr>
        <p:spPr>
          <a:xfrm flipH="1">
            <a:off x="2835564" y="1209964"/>
            <a:ext cx="4091709" cy="2219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1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A6C12D6-42EC-B148-4D2B-4A8D6C42B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81AED1B-5721-D000-E43A-7907358B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A2EB141-E87D-97BB-7BD3-29FCBF6943EC}"/>
              </a:ext>
            </a:extLst>
          </p:cNvPr>
          <p:cNvSpPr txBox="1"/>
          <p:nvPr/>
        </p:nvSpPr>
        <p:spPr>
          <a:xfrm>
            <a:off x="0" y="655782"/>
            <a:ext cx="907934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Annual electricity consumption in Iwate is about </a:t>
            </a:r>
            <a:r>
              <a:rPr kumimoji="1" lang="en-US" altLang="ja-JP" b="1" dirty="0">
                <a:latin typeface="+mn-ea"/>
              </a:rPr>
              <a:t>10 TWh</a:t>
            </a:r>
            <a:r>
              <a:rPr kumimoji="1" lang="en-US" altLang="ja-JP" dirty="0">
                <a:latin typeface="+mn-ea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ILC's annual electricity consumption </a:t>
            </a:r>
            <a:r>
              <a:rPr kumimoji="1" lang="en-US" altLang="ja-JP" dirty="0">
                <a:latin typeface="+mn-ea"/>
                <a:sym typeface="Wingdings" panose="05000000000000000000" pitchFamily="2" charset="2"/>
              </a:rPr>
              <a:t></a:t>
            </a:r>
            <a:r>
              <a:rPr kumimoji="1" lang="en-US" altLang="ja-JP" dirty="0">
                <a:latin typeface="+mn-ea"/>
              </a:rPr>
              <a:t> </a:t>
            </a:r>
            <a:r>
              <a:rPr kumimoji="1" lang="en-US" altLang="ja-JP" b="1" dirty="0">
                <a:latin typeface="+mn-ea"/>
              </a:rPr>
              <a:t>0.74 TWh (IDT) </a:t>
            </a:r>
            <a:r>
              <a:rPr kumimoji="1" lang="en-US" altLang="ja-JP" b="1" dirty="0">
                <a:latin typeface="+mn-ea"/>
                <a:sym typeface="Wingdings" panose="05000000000000000000" pitchFamily="2" charset="2"/>
              </a:rPr>
              <a:t></a:t>
            </a:r>
            <a:r>
              <a:rPr kumimoji="1" lang="en-US" altLang="ja-JP" dirty="0">
                <a:latin typeface="+mn-ea"/>
              </a:rPr>
              <a:t> a significant portion of Iwate's total consumption.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Iwate hosts semiconductor factories and automobile plants. In the future, renewable energy power is expected to compete for supply with these companies, including the ILC.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To secure renewable energy power, it is necessary to establish the ILC Pre-Lab. at an early stage.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In this report, we assume that ILC required power is procured 50/50 from sources aligned with the 7</a:t>
            </a:r>
            <a:r>
              <a:rPr kumimoji="1" lang="en-US" altLang="ja-JP" baseline="30000" dirty="0">
                <a:latin typeface="+mn-ea"/>
              </a:rPr>
              <a:t>th</a:t>
            </a:r>
            <a:r>
              <a:rPr kumimoji="1" lang="en-US" altLang="ja-JP" dirty="0">
                <a:latin typeface="+mn-ea"/>
              </a:rPr>
              <a:t> Plan and from regional renewable energy sources.</a:t>
            </a:r>
          </a:p>
          <a:p>
            <a:r>
              <a:rPr kumimoji="1" lang="en-US" altLang="ja-JP" dirty="0">
                <a:latin typeface="+mn-ea"/>
              </a:rPr>
              <a:t>	 </a:t>
            </a:r>
            <a:r>
              <a:rPr kumimoji="1" lang="en-US" altLang="ja-JP" dirty="0">
                <a:latin typeface="+mn-ea"/>
                <a:sym typeface="Wingdings" panose="05000000000000000000" pitchFamily="2" charset="2"/>
              </a:rPr>
              <a:t></a:t>
            </a:r>
            <a:r>
              <a:rPr kumimoji="1" lang="en-US" altLang="ja-JP" dirty="0">
                <a:latin typeface="+mn-ea"/>
              </a:rPr>
              <a:t>resulting  </a:t>
            </a:r>
            <a:r>
              <a:rPr kumimoji="1" lang="en-US" altLang="ja-JP" b="1" dirty="0">
                <a:latin typeface="+mn-ea"/>
              </a:rPr>
              <a:t>76.5 g/kWh</a:t>
            </a:r>
            <a:r>
              <a:rPr kumimoji="1" lang="en-US" altLang="ja-JP" dirty="0">
                <a:latin typeface="+mn-ea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b="1" dirty="0">
                <a:solidFill>
                  <a:srgbClr val="00B050"/>
                </a:solidFill>
                <a:latin typeface="+mn-ea"/>
              </a:rPr>
              <a:t>The CO</a:t>
            </a:r>
            <a:r>
              <a:rPr kumimoji="1" lang="en-US" altLang="ja-JP" b="1" baseline="-25000" dirty="0">
                <a:solidFill>
                  <a:srgbClr val="00B050"/>
                </a:solidFill>
                <a:latin typeface="+mn-ea"/>
              </a:rPr>
              <a:t>2</a:t>
            </a:r>
            <a:r>
              <a:rPr kumimoji="1" lang="en-US" altLang="ja-JP" b="1" dirty="0">
                <a:solidFill>
                  <a:srgbClr val="00B050"/>
                </a:solidFill>
                <a:latin typeface="+mn-ea"/>
              </a:rPr>
              <a:t> emissions from the 0.74 TWh electricity amount to </a:t>
            </a:r>
            <a:r>
              <a:rPr kumimoji="1" lang="en-US" altLang="ja-JP" sz="2400" b="1" dirty="0">
                <a:solidFill>
                  <a:srgbClr val="FF0000"/>
                </a:solidFill>
                <a:latin typeface="+mn-ea"/>
              </a:rPr>
              <a:t>56.9 kilotons</a:t>
            </a:r>
            <a:r>
              <a:rPr kumimoji="1" lang="en-US" altLang="ja-JP" b="1" dirty="0">
                <a:solidFill>
                  <a:srgbClr val="00B050"/>
                </a:solidFill>
                <a:latin typeface="+mn-ea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b="1" dirty="0">
              <a:solidFill>
                <a:srgbClr val="00B050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b="1" dirty="0">
                <a:solidFill>
                  <a:srgbClr val="00B050"/>
                </a:solidFill>
                <a:latin typeface="+mn-ea"/>
              </a:rPr>
              <a:t>The next challenge is whether Japan can achieve carbon neutrality through its offset scenario.</a:t>
            </a:r>
          </a:p>
        </p:txBody>
      </p:sp>
    </p:spTree>
    <p:extLst>
      <p:ext uri="{BB962C8B-B14F-4D97-AF65-F5344CB8AC3E}">
        <p14:creationId xmlns:p14="http://schemas.microsoft.com/office/powerpoint/2010/main" val="390982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F38447A8-38A7-CBAB-BC86-2B18E631F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C49CCB1-224F-319C-9D08-E00E42E2C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B0C58CF-D92A-8AC2-7757-7F68201BD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417728"/>
              </p:ext>
            </p:extLst>
          </p:nvPr>
        </p:nvGraphicFramePr>
        <p:xfrm>
          <a:off x="17896" y="2281383"/>
          <a:ext cx="9126102" cy="397163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20459">
                  <a:extLst>
                    <a:ext uri="{9D8B030D-6E8A-4147-A177-3AD203B41FA5}">
                      <a16:colId xmlns:a16="http://schemas.microsoft.com/office/drawing/2014/main" val="1067488683"/>
                    </a:ext>
                  </a:extLst>
                </a:gridCol>
                <a:gridCol w="940006">
                  <a:extLst>
                    <a:ext uri="{9D8B030D-6E8A-4147-A177-3AD203B41FA5}">
                      <a16:colId xmlns:a16="http://schemas.microsoft.com/office/drawing/2014/main" val="2440795669"/>
                    </a:ext>
                  </a:extLst>
                </a:gridCol>
                <a:gridCol w="1500911">
                  <a:extLst>
                    <a:ext uri="{9D8B030D-6E8A-4147-A177-3AD203B41FA5}">
                      <a16:colId xmlns:a16="http://schemas.microsoft.com/office/drawing/2014/main" val="3408006078"/>
                    </a:ext>
                  </a:extLst>
                </a:gridCol>
                <a:gridCol w="1070740">
                  <a:extLst>
                    <a:ext uri="{9D8B030D-6E8A-4147-A177-3AD203B41FA5}">
                      <a16:colId xmlns:a16="http://schemas.microsoft.com/office/drawing/2014/main" val="872802795"/>
                    </a:ext>
                  </a:extLst>
                </a:gridCol>
                <a:gridCol w="1211206">
                  <a:extLst>
                    <a:ext uri="{9D8B030D-6E8A-4147-A177-3AD203B41FA5}">
                      <a16:colId xmlns:a16="http://schemas.microsoft.com/office/drawing/2014/main" val="485188407"/>
                    </a:ext>
                  </a:extLst>
                </a:gridCol>
                <a:gridCol w="1211206">
                  <a:extLst>
                    <a:ext uri="{9D8B030D-6E8A-4147-A177-3AD203B41FA5}">
                      <a16:colId xmlns:a16="http://schemas.microsoft.com/office/drawing/2014/main" val="2162146891"/>
                    </a:ext>
                  </a:extLst>
                </a:gridCol>
                <a:gridCol w="985787">
                  <a:extLst>
                    <a:ext uri="{9D8B030D-6E8A-4147-A177-3AD203B41FA5}">
                      <a16:colId xmlns:a16="http://schemas.microsoft.com/office/drawing/2014/main" val="3679042872"/>
                    </a:ext>
                  </a:extLst>
                </a:gridCol>
                <a:gridCol w="985787">
                  <a:extLst>
                    <a:ext uri="{9D8B030D-6E8A-4147-A177-3AD203B41FA5}">
                      <a16:colId xmlns:a16="http://schemas.microsoft.com/office/drawing/2014/main" val="1693983017"/>
                    </a:ext>
                  </a:extLst>
                </a:gridCol>
              </a:tblGrid>
              <a:tr h="554706">
                <a:tc gridSpan="3">
                  <a:txBody>
                    <a:bodyPr/>
                    <a:lstStyle/>
                    <a:p>
                      <a:pPr marL="707390" algn="ctr">
                        <a:spcBef>
                          <a:spcPts val="945"/>
                        </a:spcBef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Japanese</a:t>
                      </a:r>
                      <a:r>
                        <a:rPr lang="en-US" sz="1400" spc="1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cypress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" algn="ctr">
                        <a:spcBef>
                          <a:spcPts val="945"/>
                        </a:spcBef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forest</a:t>
                      </a:r>
                      <a:r>
                        <a:rPr lang="en-US" sz="1400" spc="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area(ha)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1285" marR="46355" indent="-70485" algn="ctr">
                        <a:lnSpc>
                          <a:spcPct val="100000"/>
                        </a:lnSpc>
                        <a:spcBef>
                          <a:spcPts val="410"/>
                        </a:spcBef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Carbon</a:t>
                      </a:r>
                      <a:r>
                        <a:rPr lang="en-US" sz="14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fixed </a:t>
                      </a:r>
                      <a:r>
                        <a:rPr lang="en-US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amount(t)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3040" indent="-142240" algn="ctr">
                        <a:lnSpc>
                          <a:spcPct val="97000"/>
                        </a:lnSpc>
                        <a:spcBef>
                          <a:spcPts val="425"/>
                        </a:spcBef>
                        <a:buNone/>
                      </a:pPr>
                      <a:r>
                        <a:rPr lang="en-US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05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50" spc="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absorption amount(t)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9060" indent="-48895" algn="ctr">
                        <a:lnSpc>
                          <a:spcPts val="950"/>
                        </a:lnSpc>
                        <a:spcBef>
                          <a:spcPts val="65"/>
                        </a:spcBef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Annual</a:t>
                      </a:r>
                      <a:r>
                        <a:rPr lang="en-US" sz="14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50" spc="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absorption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7950" algn="ctr">
                        <a:spcBef>
                          <a:spcPts val="15"/>
                        </a:spcBef>
                        <a:buNone/>
                      </a:pPr>
                      <a:r>
                        <a:rPr lang="en-US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amount(t)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9060" indent="-48895" algn="ctr">
                        <a:lnSpc>
                          <a:spcPts val="950"/>
                        </a:lnSpc>
                        <a:spcBef>
                          <a:spcPts val="65"/>
                        </a:spcBef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Annual</a:t>
                      </a:r>
                      <a:r>
                        <a:rPr lang="en-US" sz="14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050" spc="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absorption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36525" algn="ctr">
                        <a:spcBef>
                          <a:spcPts val="15"/>
                        </a:spcBef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</a:t>
                      </a:r>
                      <a:r>
                        <a:rPr lang="en-US" sz="1400" spc="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ha(t)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9131042"/>
                  </a:ext>
                </a:extLst>
              </a:tr>
              <a:tr h="926579">
                <a:tc rowSpan="5">
                  <a:txBody>
                    <a:bodyPr/>
                    <a:lstStyle/>
                    <a:p>
                      <a:pPr marL="26670" algn="ctr">
                        <a:spcBef>
                          <a:spcPts val="5"/>
                        </a:spcBef>
                        <a:buNone/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artificial</a:t>
                      </a:r>
                      <a:r>
                        <a:rPr lang="en-US" sz="1200" spc="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forest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buNone/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430"/>
                        </a:spcBef>
                        <a:buNone/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7950" algn="ctr">
                        <a:buNone/>
                      </a:pPr>
                      <a:r>
                        <a:rPr lang="en-US" sz="12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conifer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06705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Cedar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05740" marR="21590" indent="-179070" algn="ctr">
                        <a:lnSpc>
                          <a:spcPct val="100000"/>
                        </a:lnSpc>
                        <a:spcBef>
                          <a:spcPts val="10"/>
                        </a:spcBef>
                        <a:buNone/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Japanese</a:t>
                      </a:r>
                      <a:r>
                        <a:rPr lang="en-US" sz="11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cypress Red pine Kara pine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02895" algn="ctr"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others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19,618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marR="63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1,004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marR="63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8,928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marR="63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1,521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marR="635" algn="ctr">
                        <a:spcBef>
                          <a:spcPts val="15"/>
                        </a:spcBef>
                        <a:buNone/>
                      </a:pPr>
                      <a:r>
                        <a:rPr lang="en-US" sz="11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2,680,553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4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54,543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4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1,327,513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4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93,234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40" algn="ctr">
                        <a:spcBef>
                          <a:spcPts val="15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6,655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17170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9,837,631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6289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200,173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171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4,871,974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6289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342,172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92100" algn="ctr">
                        <a:spcBef>
                          <a:spcPts val="15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24,424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109,412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12,177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33,537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5,999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5"/>
                        </a:spcBef>
                        <a:buNone/>
                      </a:pP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5.58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12.13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3.76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3.94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5"/>
                        </a:spcBef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5.58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7113467"/>
                  </a:ext>
                </a:extLst>
              </a:tr>
              <a:tr h="1766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31,104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4,162,498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15,276,374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161,309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5.19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4392663"/>
                  </a:ext>
                </a:extLst>
              </a:tr>
              <a:tr h="3621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6670" algn="ctr">
                        <a:spcBef>
                          <a:spcPts val="890"/>
                        </a:spcBef>
                        <a:buNone/>
                      </a:pPr>
                      <a:r>
                        <a:rPr lang="en-US" sz="12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hardwood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oak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others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marR="63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955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5,214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034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22,508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9210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19,135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9210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82,605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610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1,594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7.63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5.67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4551704"/>
                  </a:ext>
                </a:extLst>
              </a:tr>
              <a:tr h="1766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361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27,722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101,740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2,204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6.11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7674938"/>
                  </a:ext>
                </a:extLst>
              </a:tr>
              <a:tr h="1766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" algn="ctr">
                        <a:lnSpc>
                          <a:spcPts val="880"/>
                        </a:lnSpc>
                        <a:buNone/>
                      </a:pPr>
                      <a:r>
                        <a:rPr lang="en-US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ja-JP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31,465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4,190,220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15,378,114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163,513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5.20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519116"/>
                  </a:ext>
                </a:extLst>
              </a:tr>
              <a:tr h="369211">
                <a:tc rowSpan="5">
                  <a:txBody>
                    <a:bodyPr/>
                    <a:lstStyle/>
                    <a:p>
                      <a:pPr marL="52705" algn="ctr">
                        <a:buNone/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natural</a:t>
                      </a:r>
                      <a:r>
                        <a:rPr lang="en-US" sz="1200" spc="7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forest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07950" algn="ctr">
                        <a:spcBef>
                          <a:spcPts val="930"/>
                        </a:spcBef>
                        <a:buNone/>
                      </a:pPr>
                      <a:r>
                        <a:rPr lang="en-US" sz="12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conifer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920"/>
                        </a:lnSpc>
                        <a:buNone/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</a:t>
                      </a:r>
                      <a:r>
                        <a:rPr lang="en-US" sz="1100" spc="5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pine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others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3,848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marR="63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1135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512,777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4955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1,798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1,881,895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90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6,601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8,635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2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2.24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4.25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3550311"/>
                  </a:ext>
                </a:extLst>
              </a:tr>
              <a:tr h="1766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3,856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514,575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1,888,496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8,669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081520"/>
                  </a:ext>
                </a:extLst>
              </a:tr>
              <a:tr h="3621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6670" algn="ctr">
                        <a:spcBef>
                          <a:spcPts val="890"/>
                        </a:spcBef>
                        <a:buNone/>
                      </a:pPr>
                      <a:r>
                        <a:rPr lang="en-US" sz="12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hardwood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oak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others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marR="63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31,016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2,427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4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2,935,948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8,907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905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10,774,932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131,302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1.77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spcBef>
                          <a:spcPts val="10"/>
                        </a:spcBef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4.23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685682"/>
                  </a:ext>
                </a:extLst>
              </a:tr>
              <a:tr h="1766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31,042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2,938,375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10,783,839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131,348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4.23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2438800"/>
                  </a:ext>
                </a:extLst>
              </a:tr>
              <a:tr h="1766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" algn="ctr">
                        <a:lnSpc>
                          <a:spcPts val="880"/>
                        </a:lnSpc>
                        <a:buNone/>
                      </a:pPr>
                      <a:r>
                        <a:rPr lang="en-US" sz="12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ja-JP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34,898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3,452,950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12,672,335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140,017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880"/>
                        </a:lnSpc>
                        <a:buNone/>
                      </a:pPr>
                      <a:r>
                        <a:rPr lang="en-US" sz="11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4.01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9394811"/>
                  </a:ext>
                </a:extLst>
              </a:tr>
              <a:tr h="337209">
                <a:tc gridSpan="3">
                  <a:txBody>
                    <a:bodyPr/>
                    <a:lstStyle/>
                    <a:p>
                      <a:pPr marL="3810" algn="ctr">
                        <a:lnSpc>
                          <a:spcPts val="920"/>
                        </a:lnSpc>
                        <a:buNone/>
                      </a:pPr>
                      <a:r>
                        <a:rPr lang="en-US" sz="1400" b="1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ja-JP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" marR="635" algn="ctr">
                        <a:lnSpc>
                          <a:spcPts val="920"/>
                        </a:lnSpc>
                        <a:buNone/>
                      </a:pPr>
                      <a:r>
                        <a:rPr lang="en-US" sz="1400" b="1" spc="-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66,363</a:t>
                      </a:r>
                      <a:endParaRPr lang="ja-JP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920"/>
                        </a:lnSpc>
                        <a:buNone/>
                      </a:pPr>
                      <a:r>
                        <a:rPr lang="en-US" sz="140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7,643,170</a:t>
                      </a:r>
                      <a:endParaRPr lang="ja-JP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920"/>
                        </a:lnSpc>
                        <a:buNone/>
                      </a:pPr>
                      <a:r>
                        <a:rPr lang="en-US" sz="140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28,050,449</a:t>
                      </a:r>
                      <a:endParaRPr lang="ja-JP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20"/>
                        </a:lnSpc>
                        <a:buNone/>
                      </a:pPr>
                      <a:r>
                        <a:rPr lang="en-US" sz="1400" b="1" spc="-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303,530</a:t>
                      </a:r>
                      <a:endParaRPr lang="ja-JP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920"/>
                        </a:lnSpc>
                        <a:buNone/>
                      </a:pPr>
                      <a:r>
                        <a:rPr lang="en-US" sz="1400" b="1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4.57</a:t>
                      </a:r>
                      <a:endParaRPr lang="ja-JP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292119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787EA03F-459F-BAC8-6FB5-41B2396E4F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814"/>
          <a:stretch/>
        </p:blipFill>
        <p:spPr>
          <a:xfrm>
            <a:off x="17895" y="-7039"/>
            <a:ext cx="3251200" cy="2369348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21A55B8C-F605-679A-1480-23D541ED3F31}"/>
              </a:ext>
            </a:extLst>
          </p:cNvPr>
          <p:cNvSpPr/>
          <p:nvPr/>
        </p:nvSpPr>
        <p:spPr>
          <a:xfrm>
            <a:off x="2114549" y="507999"/>
            <a:ext cx="1154546" cy="119149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F829F2-444B-11DA-AD80-32E9F58050E5}"/>
              </a:ext>
            </a:extLst>
          </p:cNvPr>
          <p:cNvSpPr txBox="1"/>
          <p:nvPr/>
        </p:nvSpPr>
        <p:spPr>
          <a:xfrm>
            <a:off x="3194326" y="161972"/>
            <a:ext cx="611505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H. Kikuchi of </a:t>
            </a:r>
            <a:r>
              <a:rPr kumimoji="1" lang="en-US" altLang="ja-JP" dirty="0" err="1">
                <a:latin typeface="+mn-ea"/>
              </a:rPr>
              <a:t>Ichinoseki</a:t>
            </a:r>
            <a:r>
              <a:rPr kumimoji="1" lang="en-US" altLang="ja-JP" dirty="0">
                <a:latin typeface="+mn-ea"/>
              </a:rPr>
              <a:t> City calculated the CO</a:t>
            </a:r>
            <a:r>
              <a:rPr kumimoji="1" lang="en-US" altLang="ja-JP" baseline="-25000" dirty="0">
                <a:latin typeface="+mn-ea"/>
              </a:rPr>
              <a:t>2</a:t>
            </a:r>
            <a:r>
              <a:rPr kumimoji="1" lang="en-US" altLang="ja-JP" dirty="0">
                <a:latin typeface="+mn-ea"/>
              </a:rPr>
              <a:t> absorption capacity of the city's forests (</a:t>
            </a:r>
            <a:r>
              <a:rPr kumimoji="1" lang="en-US" altLang="ja-JP" b="1" dirty="0">
                <a:solidFill>
                  <a:srgbClr val="00B050"/>
                </a:solidFill>
                <a:latin typeface="+mn-ea"/>
              </a:rPr>
              <a:t>66,363 ha</a:t>
            </a:r>
            <a:r>
              <a:rPr kumimoji="1" lang="en-US" altLang="ja-JP" dirty="0">
                <a:latin typeface="+mn-ea"/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+mn-ea"/>
              </a:rPr>
              <a:t>Considering various tree species, ages, and management conditions, the </a:t>
            </a:r>
            <a:r>
              <a:rPr kumimoji="1" lang="en-US" altLang="ja-JP" b="1" dirty="0">
                <a:solidFill>
                  <a:srgbClr val="00B050"/>
                </a:solidFill>
                <a:latin typeface="+mn-ea"/>
              </a:rPr>
              <a:t>Green Carbon </a:t>
            </a:r>
            <a:r>
              <a:rPr kumimoji="1" lang="en-US" altLang="ja-JP" dirty="0">
                <a:latin typeface="+mn-ea"/>
              </a:rPr>
              <a:t>reaches </a:t>
            </a:r>
            <a:r>
              <a:rPr kumimoji="1" lang="en-US" altLang="ja-JP" b="1" dirty="0">
                <a:solidFill>
                  <a:srgbClr val="00B050"/>
                </a:solidFill>
                <a:latin typeface="+mn-ea"/>
              </a:rPr>
              <a:t>303</a:t>
            </a:r>
            <a:r>
              <a:rPr kumimoji="1" lang="ja-JP" altLang="en-US" b="1" dirty="0">
                <a:solidFill>
                  <a:srgbClr val="00B050"/>
                </a:solidFill>
                <a:latin typeface="+mn-ea"/>
              </a:rPr>
              <a:t>ｋ</a:t>
            </a:r>
            <a:r>
              <a:rPr kumimoji="1" lang="en-US" altLang="ja-JP" b="1" dirty="0">
                <a:solidFill>
                  <a:srgbClr val="00B050"/>
                </a:solidFill>
                <a:latin typeface="+mn-ea"/>
              </a:rPr>
              <a:t>-tons/year</a:t>
            </a:r>
            <a:r>
              <a:rPr kumimoji="1" lang="en-US" altLang="ja-JP" dirty="0">
                <a:latin typeface="+mn-ea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r>
              <a:rPr kumimoji="1" lang="en-US" altLang="ja-JP" b="1" dirty="0">
                <a:solidFill>
                  <a:srgbClr val="00B050"/>
                </a:solidFill>
                <a:latin typeface="+mn-ea"/>
                <a:sym typeface="Wingdings" panose="05000000000000000000" pitchFamily="2" charset="2"/>
              </a:rPr>
              <a:t>H</a:t>
            </a:r>
            <a:r>
              <a:rPr kumimoji="1" lang="en-US" altLang="ja-JP" b="1" dirty="0">
                <a:solidFill>
                  <a:srgbClr val="00B050"/>
                </a:solidFill>
                <a:latin typeface="+mn-ea"/>
              </a:rPr>
              <a:t>ow big is the absorption potential of the forests!</a:t>
            </a:r>
          </a:p>
        </p:txBody>
      </p:sp>
    </p:spTree>
    <p:extLst>
      <p:ext uri="{BB962C8B-B14F-4D97-AF65-F5344CB8AC3E}">
        <p14:creationId xmlns:p14="http://schemas.microsoft.com/office/powerpoint/2010/main" val="30611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215B8135-A916-857D-649D-931B9A136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LCWS2025, Sustainability Session Yoshioka&amp;Schörner20251021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3AD5225-1C63-EBDF-14DF-3BD93805E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FB0A-E294-48B7-8A9F-1BE08144E966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C7BCC29-F808-ABC4-9F22-56AD2FF96A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814"/>
          <a:stretch/>
        </p:blipFill>
        <p:spPr>
          <a:xfrm>
            <a:off x="17895" y="-7039"/>
            <a:ext cx="3251200" cy="236934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A287CFD-35A7-3AAD-2CB8-45D0A3593CC4}"/>
              </a:ext>
            </a:extLst>
          </p:cNvPr>
          <p:cNvSpPr txBox="1"/>
          <p:nvPr/>
        </p:nvSpPr>
        <p:spPr>
          <a:xfrm>
            <a:off x="3236479" y="197382"/>
            <a:ext cx="58570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Left image: Three elements of CO</a:t>
            </a:r>
            <a:r>
              <a:rPr kumimoji="1" lang="en-US" altLang="ja-JP" sz="1600" baseline="-25000" dirty="0">
                <a:latin typeface="+mn-ea"/>
              </a:rPr>
              <a:t>2</a:t>
            </a:r>
            <a:r>
              <a:rPr kumimoji="1" lang="en-US" altLang="ja-JP" sz="1600" dirty="0">
                <a:latin typeface="+mn-ea"/>
              </a:rPr>
              <a:t> fixation</a:t>
            </a:r>
          </a:p>
          <a:p>
            <a:r>
              <a:rPr kumimoji="1" lang="en-US" altLang="ja-JP" sz="1600" dirty="0">
                <a:latin typeface="+mn-ea"/>
              </a:rPr>
              <a:t>	</a:t>
            </a:r>
            <a:r>
              <a:rPr kumimoji="1" lang="en-US" altLang="ja-JP" sz="1600" b="1" dirty="0">
                <a:solidFill>
                  <a:srgbClr val="00B050"/>
                </a:solidFill>
                <a:latin typeface="+mn-ea"/>
              </a:rPr>
              <a:t>Green carbon</a:t>
            </a:r>
            <a:r>
              <a:rPr kumimoji="1" lang="en-US" altLang="ja-JP" sz="1600" dirty="0">
                <a:latin typeface="+mn-ea"/>
              </a:rPr>
              <a:t>, </a:t>
            </a:r>
            <a:r>
              <a:rPr kumimoji="1" lang="en-US" altLang="ja-JP" sz="1600" b="1" dirty="0">
                <a:solidFill>
                  <a:srgbClr val="00B050"/>
                </a:solidFill>
                <a:latin typeface="+mn-ea"/>
              </a:rPr>
              <a:t>White carbon </a:t>
            </a:r>
            <a:r>
              <a:rPr kumimoji="1" lang="en-US" altLang="ja-JP" sz="1600" dirty="0">
                <a:latin typeface="+mn-ea"/>
              </a:rPr>
              <a:t>(long-term CO</a:t>
            </a:r>
            <a:r>
              <a:rPr kumimoji="1" lang="en-US" altLang="ja-JP" sz="1600" baseline="-25000" dirty="0">
                <a:latin typeface="+mn-ea"/>
              </a:rPr>
              <a:t>2</a:t>
            </a:r>
            <a:r>
              <a:rPr kumimoji="1" lang="en-US" altLang="ja-JP" sz="1600" dirty="0">
                <a:latin typeface="+mn-ea"/>
              </a:rPr>
              <a:t> fixation 	by wooden buildings) and </a:t>
            </a:r>
            <a:r>
              <a:rPr kumimoji="1" lang="en-US" altLang="ja-JP" sz="1600" b="1" dirty="0">
                <a:solidFill>
                  <a:srgbClr val="00B050"/>
                </a:solidFill>
                <a:latin typeface="+mn-ea"/>
              </a:rPr>
              <a:t>Blue carbon</a:t>
            </a:r>
            <a:r>
              <a:rPr kumimoji="1" lang="en-US" altLang="ja-JP" sz="1600" b="1" dirty="0">
                <a:latin typeface="+mn-ea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Furthermore, we make efforts to recover and effectively utilize waste heat from the ILC facility (next presentation by </a:t>
            </a:r>
            <a:r>
              <a:rPr kumimoji="1" lang="en-US" altLang="ja-JP" sz="1600" dirty="0" err="1">
                <a:latin typeface="+mn-ea"/>
              </a:rPr>
              <a:t>Hareyama</a:t>
            </a:r>
            <a:r>
              <a:rPr kumimoji="1" lang="en-US" altLang="ja-JP" sz="1600" dirty="0">
                <a:latin typeface="+mn-ea"/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b="1" dirty="0">
                <a:solidFill>
                  <a:srgbClr val="00B050"/>
                </a:solidFill>
                <a:latin typeface="+mn-ea"/>
              </a:rPr>
              <a:t>We conclude that it is possible to offset the 56.9 k-tons of CO</a:t>
            </a:r>
            <a:r>
              <a:rPr kumimoji="1" lang="en-US" altLang="ja-JP" sz="1600" b="1" baseline="-25000" dirty="0">
                <a:solidFill>
                  <a:srgbClr val="00B050"/>
                </a:solidFill>
                <a:latin typeface="+mn-ea"/>
              </a:rPr>
              <a:t>2</a:t>
            </a:r>
            <a:r>
              <a:rPr kumimoji="1" lang="en-US" altLang="ja-JP" sz="1600" b="1" dirty="0">
                <a:solidFill>
                  <a:srgbClr val="00B050"/>
                </a:solidFill>
                <a:latin typeface="+mn-ea"/>
              </a:rPr>
              <a:t> by the ILC using these carbon cycles</a:t>
            </a:r>
            <a:r>
              <a:rPr kumimoji="1" lang="en-US" altLang="ja-JP" sz="1600" dirty="0">
                <a:latin typeface="+mn-ea"/>
              </a:rPr>
              <a:t>.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50944B44-84C2-C9C0-79B6-B1DF55ACCBDA}"/>
              </a:ext>
            </a:extLst>
          </p:cNvPr>
          <p:cNvSpPr/>
          <p:nvPr/>
        </p:nvSpPr>
        <p:spPr>
          <a:xfrm>
            <a:off x="2114549" y="507999"/>
            <a:ext cx="1154546" cy="119149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B0AD1EA8-7CBB-7B9C-7A0F-8E5300A97634}"/>
              </a:ext>
            </a:extLst>
          </p:cNvPr>
          <p:cNvSpPr/>
          <p:nvPr/>
        </p:nvSpPr>
        <p:spPr>
          <a:xfrm>
            <a:off x="1190336" y="581889"/>
            <a:ext cx="1154546" cy="119149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50B622D5-0E15-BB8D-C412-335FF8491246}"/>
              </a:ext>
            </a:extLst>
          </p:cNvPr>
          <p:cNvSpPr/>
          <p:nvPr/>
        </p:nvSpPr>
        <p:spPr>
          <a:xfrm>
            <a:off x="17895" y="632689"/>
            <a:ext cx="1154546" cy="119149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4B780C-536A-AC25-BBE2-37847F5453B5}"/>
              </a:ext>
            </a:extLst>
          </p:cNvPr>
          <p:cNvSpPr txBox="1"/>
          <p:nvPr/>
        </p:nvSpPr>
        <p:spPr>
          <a:xfrm>
            <a:off x="-1" y="2351960"/>
            <a:ext cx="9093489" cy="39857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>
                <a:latin typeface="+mn-ea"/>
              </a:rPr>
              <a:t>Conclusion</a:t>
            </a:r>
          </a:p>
          <a:p>
            <a:endParaRPr kumimoji="1" lang="en-US" altLang="ja-JP" sz="7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We demonstrated that the differences in CO</a:t>
            </a:r>
            <a:r>
              <a:rPr kumimoji="1" lang="en-US" altLang="ja-JP" sz="1600" baseline="-25000" dirty="0">
                <a:latin typeface="+mn-ea"/>
              </a:rPr>
              <a:t>2</a:t>
            </a:r>
            <a:r>
              <a:rPr kumimoji="1" lang="en-US" altLang="ja-JP" sz="1600" dirty="0">
                <a:latin typeface="+mn-ea"/>
              </a:rPr>
              <a:t> /kWh due to different electricity mix between Japan and Europe.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Japan presented an offset scenario for achieving carbon neutrality by 2050.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Japan’s 7</a:t>
            </a:r>
            <a:r>
              <a:rPr kumimoji="1" lang="en-US" altLang="ja-JP" sz="1600" baseline="30000" dirty="0">
                <a:latin typeface="+mn-ea"/>
              </a:rPr>
              <a:t>th</a:t>
            </a:r>
            <a:r>
              <a:rPr kumimoji="1" lang="en-US" altLang="ja-JP" sz="1600" dirty="0">
                <a:latin typeface="+mn-ea"/>
              </a:rPr>
              <a:t> Plan still allocates 30% of its 2040 target to fossil fuel.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Conversely, the region hosting the ILC candidate site has a high renewable energy share, which should be effectively utilized.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8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We estimated CO</a:t>
            </a:r>
            <a:r>
              <a:rPr kumimoji="1" lang="en-US" altLang="ja-JP" sz="1600" baseline="-25000" dirty="0">
                <a:latin typeface="+mn-ea"/>
              </a:rPr>
              <a:t>2</a:t>
            </a:r>
            <a:r>
              <a:rPr kumimoji="1" lang="en-US" altLang="ja-JP" sz="1600" dirty="0">
                <a:latin typeface="+mn-ea"/>
              </a:rPr>
              <a:t> emission assuming a 50/50 ratio of procurement from the 7</a:t>
            </a:r>
            <a:r>
              <a:rPr kumimoji="1" lang="en-US" altLang="ja-JP" sz="1600" baseline="30000" dirty="0">
                <a:latin typeface="+mn-ea"/>
              </a:rPr>
              <a:t>th</a:t>
            </a:r>
            <a:r>
              <a:rPr kumimoji="1" lang="en-US" altLang="ja-JP" sz="1600" dirty="0">
                <a:latin typeface="+mn-ea"/>
              </a:rPr>
              <a:t> Plan and regional renewable energy: </a:t>
            </a:r>
            <a:r>
              <a:rPr kumimoji="1" lang="en-US" altLang="ja-JP" sz="1600" dirty="0">
                <a:latin typeface="+mn-ea"/>
                <a:sym typeface="Wingdings" panose="05000000000000000000" pitchFamily="2" charset="2"/>
              </a:rPr>
              <a:t> </a:t>
            </a:r>
            <a:r>
              <a:rPr kumimoji="1" lang="en-US" altLang="ja-JP" sz="1600" dirty="0">
                <a:latin typeface="+mn-ea"/>
              </a:rPr>
              <a:t>76.5g/kWh and total 56.9 k-tons/year.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9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The potential annual CO</a:t>
            </a:r>
            <a:r>
              <a:rPr kumimoji="1" lang="en-US" altLang="ja-JP" sz="1600" baseline="-25000" dirty="0">
                <a:latin typeface="+mn-ea"/>
              </a:rPr>
              <a:t>2</a:t>
            </a:r>
            <a:r>
              <a:rPr kumimoji="1" lang="en-US" altLang="ja-JP" sz="1600" dirty="0">
                <a:latin typeface="+mn-ea"/>
              </a:rPr>
              <a:t> absorption capacity of </a:t>
            </a:r>
            <a:r>
              <a:rPr kumimoji="1" lang="en-US" altLang="ja-JP" sz="1600" dirty="0" err="1">
                <a:latin typeface="+mn-ea"/>
              </a:rPr>
              <a:t>Ichinoseki’s</a:t>
            </a:r>
            <a:r>
              <a:rPr kumimoji="1" lang="en-US" altLang="ja-JP" sz="1600" dirty="0">
                <a:latin typeface="+mn-ea"/>
              </a:rPr>
              <a:t> forests </a:t>
            </a:r>
            <a:r>
              <a:rPr kumimoji="1" lang="en-US" altLang="ja-JP" sz="1600" dirty="0">
                <a:latin typeface="+mn-ea"/>
                <a:sym typeface="Wingdings" panose="05000000000000000000" pitchFamily="2" charset="2"/>
              </a:rPr>
              <a:t></a:t>
            </a:r>
            <a:r>
              <a:rPr kumimoji="1" lang="en-US" altLang="ja-JP" sz="1600" dirty="0">
                <a:latin typeface="+mn-ea"/>
              </a:rPr>
              <a:t> 303 k-tons/year.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900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1600" dirty="0">
                <a:latin typeface="+mn-ea"/>
              </a:rPr>
              <a:t>We believe that through carbon cycle efforts, achieving carbon neutrality for the ILC by 2040 is feasible.</a:t>
            </a:r>
            <a:endParaRPr kumimoji="1" lang="ja-JP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9857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2900</TotalTime>
  <Words>1192</Words>
  <Application>Microsoft Office PowerPoint</Application>
  <PresentationFormat>画面に合わせる (4:3)</PresentationFormat>
  <Paragraphs>226</Paragraphs>
  <Slides>10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游ゴシック</vt:lpstr>
      <vt:lpstr>游明朝</vt:lpstr>
      <vt:lpstr>Arial</vt:lpstr>
      <vt:lpstr>Calibri</vt:lpstr>
      <vt:lpstr>Calibri Light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正和 吉岡</dc:creator>
  <cp:lastModifiedBy>正和 吉岡</cp:lastModifiedBy>
  <cp:revision>1</cp:revision>
  <dcterms:created xsi:type="dcterms:W3CDTF">2025-09-23T00:11:16Z</dcterms:created>
  <dcterms:modified xsi:type="dcterms:W3CDTF">2025-10-17T01:18:58Z</dcterms:modified>
</cp:coreProperties>
</file>