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4187" r:id="rId2"/>
    <p:sldId id="4188" r:id="rId3"/>
    <p:sldId id="257" r:id="rId4"/>
    <p:sldId id="258" r:id="rId5"/>
    <p:sldId id="262" r:id="rId6"/>
    <p:sldId id="264" r:id="rId7"/>
    <p:sldId id="283" r:id="rId8"/>
    <p:sldId id="4190" r:id="rId9"/>
    <p:sldId id="4184" r:id="rId10"/>
    <p:sldId id="4192" r:id="rId11"/>
    <p:sldId id="288" r:id="rId12"/>
  </p:sldIdLst>
  <p:sldSz cx="9144000" cy="6858000" type="screen4x3"/>
  <p:notesSz cx="7034213" cy="101647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104" d="100"/>
          <a:sy n="104" d="100"/>
        </p:scale>
        <p:origin x="1806" y="11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sassaki\Documents\&#21152;&#36895;&#22120;&#23398;&#20250;\&#12503;&#12524;&#12476;&#12531;\&#12464;&#12521;&#12501;.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257358353494185"/>
          <c:y val="7.4450641527328859E-2"/>
          <c:w val="0.7990021172991959"/>
          <c:h val="0.62990594141483647"/>
        </c:manualLayout>
      </c:layout>
      <c:barChart>
        <c:barDir val="col"/>
        <c:grouping val="clustered"/>
        <c:varyColors val="0"/>
        <c:ser>
          <c:idx val="0"/>
          <c:order val="0"/>
          <c:spPr>
            <a:solidFill>
              <a:srgbClr val="1B587C"/>
            </a:solidFill>
            <a:ln>
              <a:solidFill>
                <a:srgbClr val="0070C0"/>
              </a:solidFill>
            </a:ln>
            <a:effectLst/>
          </c:spPr>
          <c:invertIfNegative val="0"/>
          <c:cat>
            <c:strRef>
              <c:f>Sheet1!$G$9:$G$21</c:f>
              <c:strCache>
                <c:ptCount val="13"/>
                <c:pt idx="0">
                  <c:v>40～59</c:v>
                </c:pt>
                <c:pt idx="1">
                  <c:v>60～79</c:v>
                </c:pt>
                <c:pt idx="2">
                  <c:v>80～99</c:v>
                </c:pt>
                <c:pt idx="3">
                  <c:v>100～149</c:v>
                </c:pt>
                <c:pt idx="4">
                  <c:v>150～199</c:v>
                </c:pt>
                <c:pt idx="5">
                  <c:v>200～249</c:v>
                </c:pt>
                <c:pt idx="6">
                  <c:v>250～299</c:v>
                </c:pt>
                <c:pt idx="7">
                  <c:v>300～349</c:v>
                </c:pt>
                <c:pt idx="8">
                  <c:v>350～399</c:v>
                </c:pt>
                <c:pt idx="9">
                  <c:v>400～449</c:v>
                </c:pt>
                <c:pt idx="10">
                  <c:v>450～499</c:v>
                </c:pt>
                <c:pt idx="11">
                  <c:v>500～999</c:v>
                </c:pt>
                <c:pt idx="12">
                  <c:v>1000～</c:v>
                </c:pt>
              </c:strCache>
            </c:strRef>
          </c:cat>
          <c:val>
            <c:numRef>
              <c:f>Sheet1!$H$9:$H$21</c:f>
              <c:numCache>
                <c:formatCode>General</c:formatCode>
                <c:ptCount val="13"/>
                <c:pt idx="0">
                  <c:v>45668</c:v>
                </c:pt>
                <c:pt idx="1">
                  <c:v>14839</c:v>
                </c:pt>
                <c:pt idx="2">
                  <c:v>12643</c:v>
                </c:pt>
                <c:pt idx="3">
                  <c:v>460939</c:v>
                </c:pt>
                <c:pt idx="4">
                  <c:v>275156</c:v>
                </c:pt>
                <c:pt idx="5">
                  <c:v>125035</c:v>
                </c:pt>
                <c:pt idx="6">
                  <c:v>68147</c:v>
                </c:pt>
                <c:pt idx="7">
                  <c:v>41411</c:v>
                </c:pt>
                <c:pt idx="8">
                  <c:v>21037</c:v>
                </c:pt>
                <c:pt idx="9">
                  <c:v>8633</c:v>
                </c:pt>
                <c:pt idx="10">
                  <c:v>8993</c:v>
                </c:pt>
                <c:pt idx="11">
                  <c:v>32139</c:v>
                </c:pt>
                <c:pt idx="12">
                  <c:v>23718</c:v>
                </c:pt>
              </c:numCache>
            </c:numRef>
          </c:val>
          <c:extLst>
            <c:ext xmlns:c16="http://schemas.microsoft.com/office/drawing/2014/chart" uri="{C3380CC4-5D6E-409C-BE32-E72D297353CC}">
              <c16:uniqueId val="{00000000-0C6C-48E4-B9E4-816100E4C8DB}"/>
            </c:ext>
          </c:extLst>
        </c:ser>
        <c:dLbls>
          <c:showLegendKey val="0"/>
          <c:showVal val="0"/>
          <c:showCatName val="0"/>
          <c:showSerName val="0"/>
          <c:showPercent val="0"/>
          <c:showBubbleSize val="0"/>
        </c:dLbls>
        <c:gapWidth val="62"/>
        <c:overlap val="-6"/>
        <c:axId val="-1063844720"/>
        <c:axId val="-1063850160"/>
      </c:barChart>
      <c:catAx>
        <c:axId val="-1063844720"/>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ＭＳ Ｐゴシック" panose="020B0600070205080204" pitchFamily="50" charset="-128"/>
                    <a:cs typeface="Arial" panose="020B0604020202020204" pitchFamily="34" charset="0"/>
                  </a:defRPr>
                </a:pPr>
                <a:r>
                  <a:rPr lang="en-US" sz="1200" dirty="0">
                    <a:solidFill>
                      <a:schemeClr val="tx1"/>
                    </a:solidFill>
                  </a:rPr>
                  <a:t>Temperature(</a:t>
                </a:r>
                <a:r>
                  <a:rPr lang="ja-JP" altLang="en-US" sz="1200" dirty="0">
                    <a:solidFill>
                      <a:schemeClr val="tx1"/>
                    </a:solidFill>
                    <a:latin typeface="+mn-ea"/>
                    <a:ea typeface="+mn-ea"/>
                    <a:cs typeface="Arial" panose="020B0604020202020204" pitchFamily="34" charset="0"/>
                  </a:rPr>
                  <a:t>℃</a:t>
                </a:r>
                <a:r>
                  <a:rPr lang="en-US" sz="1200" dirty="0">
                    <a:solidFill>
                      <a:schemeClr val="tx1"/>
                    </a:solidFill>
                  </a:rPr>
                  <a:t>)</a:t>
                </a:r>
                <a:endParaRPr lang="ja-JP" sz="1200" dirty="0">
                  <a:solidFill>
                    <a:schemeClr val="tx1"/>
                  </a:solidFill>
                </a:endParaRPr>
              </a:p>
            </c:rich>
          </c:tx>
          <c:layout>
            <c:manualLayout>
              <c:xMode val="edge"/>
              <c:yMode val="edge"/>
              <c:x val="0.47591647086527478"/>
              <c:y val="0.8855775796137465"/>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ＭＳ Ｐゴシック" panose="020B0600070205080204" pitchFamily="50" charset="-128"/>
                  <a:cs typeface="Arial" panose="020B0604020202020204" pitchFamily="34" charset="0"/>
                </a:defRPr>
              </a:pPr>
              <a:endParaRPr lang="ja-JP"/>
            </a:p>
          </c:tx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ＭＳ Ｐゴシック" panose="020B0600070205080204" pitchFamily="50" charset="-128"/>
                <a:cs typeface="Arial" panose="020B0604020202020204" pitchFamily="34" charset="0"/>
              </a:defRPr>
            </a:pPr>
            <a:endParaRPr lang="ja-JP"/>
          </a:p>
        </c:txPr>
        <c:crossAx val="-1063850160"/>
        <c:crosses val="autoZero"/>
        <c:auto val="0"/>
        <c:lblAlgn val="ctr"/>
        <c:lblOffset val="100"/>
        <c:noMultiLvlLbl val="0"/>
      </c:catAx>
      <c:valAx>
        <c:axId val="-1063850160"/>
        <c:scaling>
          <c:orientation val="minMax"/>
        </c:scaling>
        <c:delete val="0"/>
        <c:axPos val="l"/>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ＭＳ Ｐゴシック" panose="020B0600070205080204" pitchFamily="50" charset="-128"/>
                    <a:cs typeface="Arial" panose="020B0604020202020204" pitchFamily="34" charset="0"/>
                  </a:defRPr>
                </a:pPr>
                <a:r>
                  <a:rPr lang="en-US" sz="1200" dirty="0">
                    <a:solidFill>
                      <a:schemeClr val="tx1"/>
                    </a:solidFill>
                  </a:rPr>
                  <a:t>Thermal Energy (TJ/year)</a:t>
                </a:r>
                <a:endParaRPr lang="ja-JP" sz="1200" dirty="0">
                  <a:solidFill>
                    <a:schemeClr val="tx1"/>
                  </a:solidFill>
                </a:endParaRPr>
              </a:p>
            </c:rich>
          </c:tx>
          <c:layout>
            <c:manualLayout>
              <c:xMode val="edge"/>
              <c:yMode val="edge"/>
              <c:x val="1.8130897893439272E-3"/>
              <c:y val="0.20062858088549593"/>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ＭＳ Ｐゴシック" panose="020B0600070205080204" pitchFamily="50" charset="-128"/>
                  <a:cs typeface="Arial" panose="020B0604020202020204" pitchFamily="34" charset="0"/>
                </a:defRPr>
              </a:pPr>
              <a:endParaRPr lang="ja-JP"/>
            </a:p>
          </c:txPr>
        </c:title>
        <c:numFmt formatCode="General" sourceLinked="1"/>
        <c:majorTickMark val="in"/>
        <c:minorTickMark val="none"/>
        <c:tickLblPos val="nextTo"/>
        <c:spPr>
          <a:noFill/>
          <a:ln>
            <a:solidFill>
              <a:schemeClr val="tx1"/>
            </a:solidFill>
          </a:ln>
          <a:effectLst/>
        </c:spPr>
        <c:txPr>
          <a:bodyPr rot="-6000000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ＭＳ Ｐゴシック" panose="020B0600070205080204" pitchFamily="50" charset="-128"/>
                <a:cs typeface="Arial" panose="020B0604020202020204" pitchFamily="34" charset="0"/>
              </a:defRPr>
            </a:pPr>
            <a:endParaRPr lang="ja-JP"/>
          </a:p>
        </c:txPr>
        <c:crossAx val="-1063844720"/>
        <c:crosses val="autoZero"/>
        <c:crossBetween val="between"/>
      </c:valAx>
      <c:spPr>
        <a:noFill/>
        <a:ln>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pPr>
      <a:endParaRPr lang="ja-JP"/>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912638587133125"/>
          <c:y val="0.11613653566459901"/>
          <c:w val="0.6626042002688407"/>
          <c:h val="0.7402856193955496"/>
        </c:manualLayout>
      </c:layout>
      <c:barChart>
        <c:barDir val="col"/>
        <c:grouping val="stacked"/>
        <c:varyColors val="0"/>
        <c:ser>
          <c:idx val="0"/>
          <c:order val="0"/>
          <c:tx>
            <c:strRef>
              <c:f>'★試算 (再エネ7割吉岡先生)'!$M$46</c:f>
              <c:strCache>
                <c:ptCount val="1"/>
                <c:pt idx="0">
                  <c:v>大規模空間施設</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cat>
            <c:strRef>
              <c:f>'★試算 (再エネ7割吉岡先生)'!$N$45:$O$45</c:f>
              <c:strCache>
                <c:ptCount val="2"/>
                <c:pt idx="0">
                  <c:v>標準</c:v>
                </c:pt>
                <c:pt idx="1">
                  <c:v>最適化</c:v>
                </c:pt>
              </c:strCache>
            </c:strRef>
          </c:cat>
          <c:val>
            <c:numRef>
              <c:f>'★試算 (再エネ7割吉岡先生)'!$N$46:$O$46</c:f>
              <c:numCache>
                <c:formatCode>#,##0_);[Red]\(#,##0\)</c:formatCode>
                <c:ptCount val="2"/>
                <c:pt idx="0">
                  <c:v>13210.686627537238</c:v>
                </c:pt>
                <c:pt idx="1">
                  <c:v>10428.212460675402</c:v>
                </c:pt>
              </c:numCache>
            </c:numRef>
          </c:val>
          <c:extLst xmlns:c15="http://schemas.microsoft.com/office/drawing/2012/chart">
            <c:ext xmlns:c16="http://schemas.microsoft.com/office/drawing/2014/chart" uri="{C3380CC4-5D6E-409C-BE32-E72D297353CC}">
              <c16:uniqueId val="{00000000-AB5C-4510-B61A-9020A4FC962E}"/>
            </c:ext>
          </c:extLst>
        </c:ser>
        <c:ser>
          <c:idx val="1"/>
          <c:order val="1"/>
          <c:tx>
            <c:strRef>
              <c:f>'★試算 (再エネ7割吉岡先生)'!$M$47</c:f>
              <c:strCache>
                <c:ptCount val="1"/>
                <c:pt idx="0">
                  <c:v>事務所施設</c:v>
                </c:pt>
              </c:strCache>
            </c:strRef>
          </c:tx>
          <c:spPr>
            <a:solidFill>
              <a:schemeClr val="accent1">
                <a:lumMod val="40000"/>
                <a:lumOff val="60000"/>
              </a:schemeClr>
            </a:solidFill>
            <a:ln>
              <a:noFill/>
            </a:ln>
            <a:effectLst/>
          </c:spPr>
          <c:invertIfNegative val="0"/>
          <c:cat>
            <c:strRef>
              <c:f>'★試算 (再エネ7割吉岡先生)'!$N$45:$O$45</c:f>
              <c:strCache>
                <c:ptCount val="2"/>
                <c:pt idx="0">
                  <c:v>標準</c:v>
                </c:pt>
                <c:pt idx="1">
                  <c:v>最適化</c:v>
                </c:pt>
              </c:strCache>
            </c:strRef>
          </c:cat>
          <c:val>
            <c:numRef>
              <c:f>'★試算 (再エネ7割吉岡先生)'!$N$47:$O$47</c:f>
              <c:numCache>
                <c:formatCode>#,##0_);[Red]\(#,##0\)</c:formatCode>
                <c:ptCount val="2"/>
                <c:pt idx="0">
                  <c:v>13718.980000000003</c:v>
                </c:pt>
                <c:pt idx="1">
                  <c:v>10340.256000000001</c:v>
                </c:pt>
              </c:numCache>
            </c:numRef>
          </c:val>
          <c:extLst xmlns:c15="http://schemas.microsoft.com/office/drawing/2012/chart">
            <c:ext xmlns:c16="http://schemas.microsoft.com/office/drawing/2014/chart" uri="{C3380CC4-5D6E-409C-BE32-E72D297353CC}">
              <c16:uniqueId val="{00000001-AB5C-4510-B61A-9020A4FC962E}"/>
            </c:ext>
          </c:extLst>
        </c:ser>
        <c:ser>
          <c:idx val="2"/>
          <c:order val="2"/>
          <c:tx>
            <c:strRef>
              <c:f>'★試算 (再エネ7割吉岡先生)'!$M$48</c:f>
              <c:strCache>
                <c:ptCount val="1"/>
                <c:pt idx="0">
                  <c:v>炭素固定</c:v>
                </c:pt>
              </c:strCache>
            </c:strRef>
          </c:tx>
          <c:spPr>
            <a:solidFill>
              <a:schemeClr val="bg2"/>
            </a:solidFill>
            <a:ln w="28575">
              <a:solidFill>
                <a:schemeClr val="accent6">
                  <a:lumMod val="50000"/>
                </a:schemeClr>
              </a:solidFill>
              <a:prstDash val="sysDash"/>
            </a:ln>
            <a:effectLst/>
          </c:spPr>
          <c:invertIfNegative val="0"/>
          <c:cat>
            <c:strRef>
              <c:f>'★試算 (再エネ7割吉岡先生)'!$N$45:$O$45</c:f>
              <c:strCache>
                <c:ptCount val="2"/>
                <c:pt idx="0">
                  <c:v>標準</c:v>
                </c:pt>
                <c:pt idx="1">
                  <c:v>最適化</c:v>
                </c:pt>
              </c:strCache>
            </c:strRef>
          </c:cat>
          <c:val>
            <c:numRef>
              <c:f>'★試算 (再エネ7割吉岡先生)'!$N$48:$O$48</c:f>
              <c:numCache>
                <c:formatCode>General</c:formatCode>
                <c:ptCount val="2"/>
                <c:pt idx="1">
                  <c:v>-2162.0017409354177</c:v>
                </c:pt>
              </c:numCache>
            </c:numRef>
          </c:val>
          <c:extLst>
            <c:ext xmlns:c16="http://schemas.microsoft.com/office/drawing/2014/chart" uri="{C3380CC4-5D6E-409C-BE32-E72D297353CC}">
              <c16:uniqueId val="{00000002-AB5C-4510-B61A-9020A4FC962E}"/>
            </c:ext>
          </c:extLst>
        </c:ser>
        <c:dLbls>
          <c:showLegendKey val="0"/>
          <c:showVal val="0"/>
          <c:showCatName val="0"/>
          <c:showSerName val="0"/>
          <c:showPercent val="0"/>
          <c:showBubbleSize val="0"/>
        </c:dLbls>
        <c:gapWidth val="150"/>
        <c:overlap val="100"/>
        <c:axId val="-1063849072"/>
        <c:axId val="-1063848528"/>
        <c:extLst/>
      </c:barChart>
      <c:catAx>
        <c:axId val="-1063849072"/>
        <c:scaling>
          <c:orientation val="minMax"/>
        </c:scaling>
        <c:delete val="0"/>
        <c:axPos val="b"/>
        <c:numFmt formatCode="General" sourceLinked="1"/>
        <c:majorTickMark val="none"/>
        <c:minorTickMark val="none"/>
        <c:tickLblPos val="low"/>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ja-JP"/>
          </a:p>
        </c:txPr>
        <c:crossAx val="-1063848528"/>
        <c:crosses val="autoZero"/>
        <c:auto val="1"/>
        <c:lblAlgn val="ctr"/>
        <c:lblOffset val="100"/>
        <c:noMultiLvlLbl val="0"/>
      </c:catAx>
      <c:valAx>
        <c:axId val="-1063848528"/>
        <c:scaling>
          <c:orientation val="minMax"/>
        </c:scaling>
        <c:delete val="0"/>
        <c:axPos val="l"/>
        <c:majorGridlines>
          <c:spPr>
            <a:ln w="9525" cap="flat" cmpd="sng" algn="ctr">
              <a:solidFill>
                <a:schemeClr val="tx2">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ja-JP"/>
          </a:p>
        </c:txPr>
        <c:crossAx val="-10638490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02">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drawings/drawing1.xml><?xml version="1.0" encoding="utf-8"?>
<c:userShapes xmlns:c="http://schemas.openxmlformats.org/drawingml/2006/chart">
  <cdr:relSizeAnchor xmlns:cdr="http://schemas.openxmlformats.org/drawingml/2006/chartDrawing">
    <cdr:from>
      <cdr:x>0.24212</cdr:x>
      <cdr:y>0.61992</cdr:y>
    </cdr:from>
    <cdr:to>
      <cdr:x>0.39351</cdr:x>
      <cdr:y>1</cdr:y>
    </cdr:to>
    <cdr:sp macro="" textlink="">
      <cdr:nvSpPr>
        <cdr:cNvPr id="3" name="テキスト ボックス 2">
          <a:extLst xmlns:a="http://schemas.openxmlformats.org/drawingml/2006/main">
            <a:ext uri="{FF2B5EF4-FFF2-40B4-BE49-F238E27FC236}">
              <a16:creationId xmlns:a16="http://schemas.microsoft.com/office/drawing/2014/main" id="{0C06AE4C-DCB2-EAE2-876D-71115599E0AA}"/>
            </a:ext>
          </a:extLst>
        </cdr:cNvPr>
        <cdr:cNvSpPr txBox="1"/>
      </cdr:nvSpPr>
      <cdr:spPr>
        <a:xfrm xmlns:a="http://schemas.openxmlformats.org/drawingml/2006/main">
          <a:off x="1462405" y="2253394"/>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ja-JP" altLang="en-US" sz="1100" kern="12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48159" cy="510003"/>
          </a:xfrm>
          <a:prstGeom prst="rect">
            <a:avLst/>
          </a:prstGeom>
        </p:spPr>
        <p:txBody>
          <a:bodyPr vert="horz" lIns="98280" tIns="49140" rIns="98280" bIns="49140" rtlCol="0"/>
          <a:lstStyle>
            <a:lvl1pPr algn="l">
              <a:defRPr sz="1300"/>
            </a:lvl1pPr>
          </a:lstStyle>
          <a:p>
            <a:endParaRPr kumimoji="1" lang="ja-JP" altLang="en-US"/>
          </a:p>
        </p:txBody>
      </p:sp>
      <p:sp>
        <p:nvSpPr>
          <p:cNvPr id="3" name="日付プレースホルダー 2"/>
          <p:cNvSpPr>
            <a:spLocks noGrp="1"/>
          </p:cNvSpPr>
          <p:nvPr>
            <p:ph type="dt" idx="1"/>
          </p:nvPr>
        </p:nvSpPr>
        <p:spPr>
          <a:xfrm>
            <a:off x="3984426" y="0"/>
            <a:ext cx="3048159" cy="510003"/>
          </a:xfrm>
          <a:prstGeom prst="rect">
            <a:avLst/>
          </a:prstGeom>
        </p:spPr>
        <p:txBody>
          <a:bodyPr vert="horz" lIns="98280" tIns="49140" rIns="98280" bIns="49140" rtlCol="0"/>
          <a:lstStyle>
            <a:lvl1pPr algn="r">
              <a:defRPr sz="1300"/>
            </a:lvl1pPr>
          </a:lstStyle>
          <a:p>
            <a:fld id="{348C5F60-6C4F-491C-AEDD-BD0ECC8B1CA1}" type="datetimeFigureOut">
              <a:rPr kumimoji="1" lang="ja-JP" altLang="en-US" smtClean="0"/>
              <a:t>2025/10/17</a:t>
            </a:fld>
            <a:endParaRPr kumimoji="1" lang="ja-JP" altLang="en-US"/>
          </a:p>
        </p:txBody>
      </p:sp>
      <p:sp>
        <p:nvSpPr>
          <p:cNvPr id="4" name="スライド イメージ プレースホルダー 3"/>
          <p:cNvSpPr>
            <a:spLocks noGrp="1" noRot="1" noChangeAspect="1"/>
          </p:cNvSpPr>
          <p:nvPr>
            <p:ph type="sldImg" idx="2"/>
          </p:nvPr>
        </p:nvSpPr>
        <p:spPr>
          <a:xfrm>
            <a:off x="1230313" y="1270000"/>
            <a:ext cx="4573587" cy="3430588"/>
          </a:xfrm>
          <a:prstGeom prst="rect">
            <a:avLst/>
          </a:prstGeom>
          <a:noFill/>
          <a:ln w="12700">
            <a:solidFill>
              <a:prstClr val="black"/>
            </a:solidFill>
          </a:ln>
        </p:spPr>
        <p:txBody>
          <a:bodyPr vert="horz" lIns="98280" tIns="49140" rIns="98280" bIns="49140" rtlCol="0" anchor="ctr"/>
          <a:lstStyle/>
          <a:p>
            <a:endParaRPr lang="ja-JP" altLang="en-US"/>
          </a:p>
        </p:txBody>
      </p:sp>
      <p:sp>
        <p:nvSpPr>
          <p:cNvPr id="5" name="ノート プレースホルダー 4"/>
          <p:cNvSpPr>
            <a:spLocks noGrp="1"/>
          </p:cNvSpPr>
          <p:nvPr>
            <p:ph type="body" sz="quarter" idx="3"/>
          </p:nvPr>
        </p:nvSpPr>
        <p:spPr>
          <a:xfrm>
            <a:off x="703422" y="4891792"/>
            <a:ext cx="5627370" cy="4002375"/>
          </a:xfrm>
          <a:prstGeom prst="rect">
            <a:avLst/>
          </a:prstGeom>
        </p:spPr>
        <p:txBody>
          <a:bodyPr vert="horz" lIns="98280" tIns="49140" rIns="98280" bIns="4914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654761"/>
            <a:ext cx="3048159" cy="510002"/>
          </a:xfrm>
          <a:prstGeom prst="rect">
            <a:avLst/>
          </a:prstGeom>
        </p:spPr>
        <p:txBody>
          <a:bodyPr vert="horz" lIns="98280" tIns="49140" rIns="98280" bIns="49140"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84426" y="9654761"/>
            <a:ext cx="3048159" cy="510002"/>
          </a:xfrm>
          <a:prstGeom prst="rect">
            <a:avLst/>
          </a:prstGeom>
        </p:spPr>
        <p:txBody>
          <a:bodyPr vert="horz" lIns="98280" tIns="49140" rIns="98280" bIns="49140" rtlCol="0" anchor="b"/>
          <a:lstStyle>
            <a:lvl1pPr algn="r">
              <a:defRPr sz="1300"/>
            </a:lvl1pPr>
          </a:lstStyle>
          <a:p>
            <a:fld id="{2F28F5B1-9734-4CEE-8DB0-C3EEA1C7D012}" type="slidenum">
              <a:rPr kumimoji="1" lang="ja-JP" altLang="en-US" smtClean="0"/>
              <a:t>‹#›</a:t>
            </a:fld>
            <a:endParaRPr kumimoji="1" lang="ja-JP" altLang="en-US"/>
          </a:p>
        </p:txBody>
      </p:sp>
    </p:spTree>
    <p:extLst>
      <p:ext uri="{BB962C8B-B14F-4D97-AF65-F5344CB8AC3E}">
        <p14:creationId xmlns:p14="http://schemas.microsoft.com/office/powerpoint/2010/main" val="88777913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F28F5B1-9734-4CEE-8DB0-C3EEA1C7D012}" type="slidenum">
              <a:rPr kumimoji="1" lang="ja-JP" altLang="en-US" smtClean="0"/>
              <a:t>3</a:t>
            </a:fld>
            <a:endParaRPr kumimoji="1" lang="ja-JP" altLang="en-US"/>
          </a:p>
        </p:txBody>
      </p:sp>
    </p:spTree>
    <p:extLst>
      <p:ext uri="{BB962C8B-B14F-4D97-AF65-F5344CB8AC3E}">
        <p14:creationId xmlns:p14="http://schemas.microsoft.com/office/powerpoint/2010/main" val="41375282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F28F5B1-9734-4CEE-8DB0-C3EEA1C7D012}" type="slidenum">
              <a:rPr kumimoji="1" lang="ja-JP" altLang="en-US" smtClean="0"/>
              <a:t>5</a:t>
            </a:fld>
            <a:endParaRPr kumimoji="1" lang="ja-JP" altLang="en-US"/>
          </a:p>
        </p:txBody>
      </p:sp>
    </p:spTree>
    <p:extLst>
      <p:ext uri="{BB962C8B-B14F-4D97-AF65-F5344CB8AC3E}">
        <p14:creationId xmlns:p14="http://schemas.microsoft.com/office/powerpoint/2010/main" val="2146702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0" dirty="0"/>
              <a:t>弊社が目指す「地域熱エネルギー循環システム」について解説します。岩手県には小規模で分散している多くの排熱施設と</a:t>
            </a:r>
            <a:r>
              <a:rPr lang="ja-JP" altLang="en-US" b="0" dirty="0"/>
              <a:t>熱を必要としている需要先があり、これらをネットワーク化し、多くの人が排熱利用を可能にする仕組みを目指しています。岩手県内の工場や温泉施設の排熱をハスクレイで回収し、近隣の熱需要先に搬送して再利用します。例えば農業ハウスで冬の暖房に用いたり、木材乾燥などに使うことを想定しています。</a:t>
            </a:r>
          </a:p>
          <a:p>
            <a:pPr defTabSz="982797">
              <a:defRPr/>
            </a:pPr>
            <a:r>
              <a:rPr lang="ja-JP" altLang="en-US" b="0" dirty="0"/>
              <a:t>しかし、私たちが暮らす岩手県はその面積の多くを中山間地域が占めており、仮に大規模な排熱源があってもその近隣に熱需要施設を集約することは困難です。</a:t>
            </a:r>
            <a:endParaRPr lang="en-US" altLang="ja-JP" b="0" dirty="0"/>
          </a:p>
          <a:p>
            <a:pPr defTabSz="982797">
              <a:defRPr/>
            </a:pPr>
            <a:r>
              <a:rPr lang="ja-JP" altLang="en-US" b="0" dirty="0"/>
              <a:t>世の中の排熱利用技術は、一般的にはオンライン、つまり配管を使って、高い温度域の排熱を周辺の施設に送るものです。ただ、経済性が成り立つのはせいぜい</a:t>
            </a:r>
            <a:r>
              <a:rPr lang="en-US" altLang="ja-JP" b="0" dirty="0"/>
              <a:t>2km</a:t>
            </a:r>
            <a:r>
              <a:rPr lang="ja-JP" altLang="en-US" b="0" dirty="0"/>
              <a:t>以内の距離と言われています。</a:t>
            </a:r>
            <a:endParaRPr lang="en-US" altLang="ja-JP" b="0" dirty="0"/>
          </a:p>
          <a:p>
            <a:pPr defTabSz="982797">
              <a:defRPr/>
            </a:pPr>
            <a:r>
              <a:rPr kumimoji="1" lang="ja-JP" altLang="en-US" b="0" dirty="0"/>
              <a:t>弊社が考える熱搬送は、配管を使わない車を使ったオフライン搬送です。ハスクレイは水分を遮断しさえすれば半永久的に熱を保存することができることから、未利用排熱をロスすることなく離れた場所に搬送することが可能であると考えています。</a:t>
            </a:r>
          </a:p>
          <a:p>
            <a:pPr defTabSz="982797">
              <a:defRPr/>
            </a:pPr>
            <a:r>
              <a:rPr lang="ja-JP" altLang="en-US" b="0" dirty="0"/>
              <a:t>ハスクレイを搬送する際は、</a:t>
            </a:r>
            <a:r>
              <a:rPr kumimoji="1" lang="ja-JP" altLang="en-US" b="0" dirty="0"/>
              <a:t>輸送費用が増えたり、</a:t>
            </a:r>
            <a:r>
              <a:rPr kumimoji="1" lang="en-US" altLang="ja-JP" b="0" dirty="0"/>
              <a:t>CO2</a:t>
            </a:r>
            <a:r>
              <a:rPr lang="ja-JP" altLang="en-US" b="0" dirty="0"/>
              <a:t>排出</a:t>
            </a:r>
            <a:r>
              <a:rPr kumimoji="1" lang="ja-JP" altLang="en-US" b="0" dirty="0"/>
              <a:t>量が増加してしまってはいけませんので、</a:t>
            </a:r>
            <a:r>
              <a:rPr lang="ja-JP" altLang="en-US" b="0" dirty="0"/>
              <a:t>既存の輸送形態（今生活の中で動いている車）に便乗する「ついで輸送」の仕組みを構築します。</a:t>
            </a:r>
            <a:endParaRPr lang="en-US" altLang="ja-JP" b="0" dirty="0"/>
          </a:p>
          <a:p>
            <a:pPr defTabSz="982797">
              <a:defRPr/>
            </a:pPr>
            <a:r>
              <a:rPr lang="ja-JP" altLang="en-US" b="0" dirty="0"/>
              <a:t>ハスクレイは集配拠点に集積し、管理会社が需給管理などを行い、熱の利用者は集配拠点（日常通う場所、農家さんなら産直とか）から使いたい分だけハスクレイを持ち運んで利用します。ラストワンマイルは利用者が自ら担う仕組みになります。</a:t>
            </a:r>
            <a:endParaRPr lang="en-US" altLang="ja-JP" b="0" dirty="0"/>
          </a:p>
          <a:p>
            <a:pPr defTabSz="982797">
              <a:defRPr/>
            </a:pPr>
            <a:r>
              <a:rPr lang="ja-JP" altLang="en-US" b="0" dirty="0"/>
              <a:t>ハスクレイを誰でも手軽に持ち運べるサイズの容器に充填して扱うことでこの仕組みが可能になると考えております。</a:t>
            </a:r>
            <a:endParaRPr lang="en-US" altLang="ja-JP" b="0" dirty="0"/>
          </a:p>
          <a:p>
            <a:pPr defTabSz="982797">
              <a:defRPr/>
            </a:pPr>
            <a:r>
              <a:rPr kumimoji="1" lang="ja-JP" altLang="en-US" b="0" dirty="0"/>
              <a:t>私たちが目指す事業は、この仕組みが地域内で自律的に回るものです。</a:t>
            </a:r>
          </a:p>
        </p:txBody>
      </p:sp>
      <p:sp>
        <p:nvSpPr>
          <p:cNvPr id="4" name="スライド番号プレースホルダー 3"/>
          <p:cNvSpPr>
            <a:spLocks noGrp="1"/>
          </p:cNvSpPr>
          <p:nvPr>
            <p:ph type="sldNum" sz="quarter" idx="5"/>
          </p:nvPr>
        </p:nvSpPr>
        <p:spPr/>
        <p:txBody>
          <a:bodyPr/>
          <a:lstStyle/>
          <a:p>
            <a:fld id="{189E0407-CCA3-481B-BB69-CF07049ECD11}" type="slidenum">
              <a:rPr kumimoji="1" lang="ja-JP" altLang="en-US" smtClean="0"/>
              <a:t>7</a:t>
            </a:fld>
            <a:endParaRPr kumimoji="1" lang="ja-JP" altLang="en-US"/>
          </a:p>
        </p:txBody>
      </p:sp>
    </p:spTree>
    <p:extLst>
      <p:ext uri="{BB962C8B-B14F-4D97-AF65-F5344CB8AC3E}">
        <p14:creationId xmlns:p14="http://schemas.microsoft.com/office/powerpoint/2010/main" val="1860878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C457C5-D8FC-5BCB-1C2F-FBAC9990406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577B73F-6506-51D0-16CB-3335CAAEC6B4}"/>
              </a:ext>
            </a:extLst>
          </p:cNvPr>
          <p:cNvSpPr>
            <a:spLocks noGrp="1" noRot="1" noChangeAspect="1"/>
          </p:cNvSpPr>
          <p:nvPr>
            <p:ph type="sldImg"/>
          </p:nvPr>
        </p:nvSpPr>
        <p:spPr>
          <a:xfrm>
            <a:off x="987425" y="1371600"/>
            <a:ext cx="4933950" cy="3702050"/>
          </a:xfrm>
          <a:prstGeom prst="rect">
            <a:avLst/>
          </a:prstGeom>
          <a:noFill/>
          <a:ln w="12700">
            <a:solidFill>
              <a:prstClr val="black"/>
            </a:solidFill>
          </a:ln>
        </p:spPr>
      </p:sp>
      <p:sp>
        <p:nvSpPr>
          <p:cNvPr id="3" name="ノート プレースホルダー 2">
            <a:extLst>
              <a:ext uri="{FF2B5EF4-FFF2-40B4-BE49-F238E27FC236}">
                <a16:creationId xmlns:a16="http://schemas.microsoft.com/office/drawing/2014/main" id="{0ED70ACC-AE01-D8DD-4FC4-3A210F6DB416}"/>
              </a:ext>
            </a:extLst>
          </p:cNvPr>
          <p:cNvSpPr>
            <a:spLocks noGrp="1"/>
          </p:cNvSpPr>
          <p:nvPr>
            <p:ph type="body" idx="1"/>
          </p:nvPr>
        </p:nvSpPr>
        <p:spPr/>
        <p:txBody>
          <a:bodyPr/>
          <a:lstStyle/>
          <a:p>
            <a:pPr marL="0" lvl="1">
              <a:defRPr/>
            </a:pPr>
            <a:r>
              <a:rPr kumimoji="0" lang="ja-JP" altLang="en-US" sz="1500" b="1" u="sng" dirty="0">
                <a:solidFill>
                  <a:schemeClr val="tx2"/>
                </a:solidFill>
                <a:latin typeface="Bierstadt"/>
                <a:ea typeface="ＭＳ Ｐ明朝" pitchFamily="18" charset="-128"/>
                <a:cs typeface="ＭＳ Ｐ明朝" charset="0"/>
              </a:rPr>
              <a:t>ホールライフカーボン</a:t>
            </a:r>
            <a:r>
              <a:rPr kumimoji="0" lang="ja-JP" altLang="en-US" sz="1500" dirty="0">
                <a:solidFill>
                  <a:schemeClr val="tx2"/>
                </a:solidFill>
                <a:latin typeface="Bierstadt"/>
                <a:ea typeface="ＭＳ Ｐ明朝" pitchFamily="18" charset="-128"/>
                <a:cs typeface="ＭＳ Ｐ明朝" charset="0"/>
              </a:rPr>
              <a:t>とは、</a:t>
            </a:r>
            <a:r>
              <a:rPr kumimoji="0" lang="ja-JP" altLang="en-US" sz="1700" b="1" dirty="0">
                <a:solidFill>
                  <a:srgbClr val="0000FF"/>
                </a:solidFill>
                <a:latin typeface="Bierstadt"/>
                <a:ea typeface="ＭＳ Ｐ明朝" pitchFamily="18" charset="-128"/>
                <a:cs typeface="ＭＳ Ｐ明朝" charset="0"/>
              </a:rPr>
              <a:t>建物のライフサイクル　</a:t>
            </a:r>
            <a:r>
              <a:rPr kumimoji="0" lang="ja-JP" altLang="en-US" sz="1500" dirty="0">
                <a:solidFill>
                  <a:schemeClr val="tx2"/>
                </a:solidFill>
                <a:latin typeface="Bierstadt"/>
              </a:rPr>
              <a:t>全体にわたるカーボン排出量のこと</a:t>
            </a:r>
            <a:endParaRPr kumimoji="0" lang="en-US" altLang="ja-JP" sz="1500" dirty="0">
              <a:solidFill>
                <a:schemeClr val="tx2"/>
              </a:solidFill>
              <a:latin typeface="Bierstadt"/>
            </a:endParaRPr>
          </a:p>
          <a:p>
            <a:pPr marL="0" lvl="1">
              <a:defRPr/>
            </a:pPr>
            <a:r>
              <a:rPr kumimoji="0" lang="ja-JP" altLang="en-US" sz="1500" dirty="0">
                <a:solidFill>
                  <a:schemeClr val="tx2"/>
                </a:solidFill>
                <a:latin typeface="Bierstadt"/>
              </a:rPr>
              <a:t>・これは、製造、建設、運用、改修、廃棄の各段階での排出量を含む</a:t>
            </a:r>
            <a:endParaRPr kumimoji="0" lang="en-US" altLang="ja-JP" sz="1500" dirty="0">
              <a:solidFill>
                <a:schemeClr val="tx2"/>
              </a:solidFill>
              <a:latin typeface="Bierstadt"/>
            </a:endParaRPr>
          </a:p>
          <a:p>
            <a:pPr marL="0" lvl="1">
              <a:defRPr/>
            </a:pPr>
            <a:r>
              <a:rPr kumimoji="0" lang="ja-JP" altLang="en-US" sz="1500" b="1" u="sng" dirty="0">
                <a:solidFill>
                  <a:schemeClr val="tx2"/>
                </a:solidFill>
                <a:latin typeface="Bierstadt"/>
              </a:rPr>
              <a:t>・エンボディドカーボン</a:t>
            </a:r>
            <a:r>
              <a:rPr kumimoji="0" lang="ja-JP" altLang="en-US" sz="1500" dirty="0">
                <a:solidFill>
                  <a:schemeClr val="tx2"/>
                </a:solidFill>
                <a:latin typeface="Bierstadt"/>
              </a:rPr>
              <a:t>は、運用段階の設備によるエネルギー消費を除く、建築物の資材調達から解体・廃棄段階での</a:t>
            </a:r>
            <a:r>
              <a:rPr kumimoji="0" lang="en-US" altLang="ja-JP" sz="1500" dirty="0">
                <a:solidFill>
                  <a:schemeClr val="tx2"/>
                </a:solidFill>
                <a:latin typeface="Bierstadt"/>
              </a:rPr>
              <a:t>CO2</a:t>
            </a:r>
            <a:r>
              <a:rPr kumimoji="0" lang="ja-JP" altLang="en-US" sz="1500" dirty="0">
                <a:solidFill>
                  <a:schemeClr val="tx2"/>
                </a:solidFill>
                <a:latin typeface="Bierstadt"/>
              </a:rPr>
              <a:t>排出量</a:t>
            </a:r>
            <a:endParaRPr kumimoji="0" lang="en-US" altLang="ja-JP" sz="1500" dirty="0">
              <a:solidFill>
                <a:schemeClr val="tx2"/>
              </a:solidFill>
              <a:latin typeface="Bierstadt"/>
            </a:endParaRPr>
          </a:p>
          <a:p>
            <a:endParaRPr kumimoji="1" lang="ja-JP" altLang="en-US" dirty="0"/>
          </a:p>
        </p:txBody>
      </p:sp>
    </p:spTree>
    <p:extLst>
      <p:ext uri="{BB962C8B-B14F-4D97-AF65-F5344CB8AC3E}">
        <p14:creationId xmlns:p14="http://schemas.microsoft.com/office/powerpoint/2010/main" val="441156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056842FF-0E90-41E5-ABE1-7216B5F23342}" type="datetime1">
              <a:rPr kumimoji="1" lang="ja-JP" altLang="en-US" smtClean="0"/>
              <a:t>2025/10/17</a:t>
            </a:fld>
            <a:endParaRPr kumimoji="1" lang="ja-JP" altLang="en-US"/>
          </a:p>
        </p:txBody>
      </p:sp>
      <p:sp>
        <p:nvSpPr>
          <p:cNvPr id="5" name="Footer Placeholder 4"/>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6" name="Slide Number Placeholder 5"/>
          <p:cNvSpPr>
            <a:spLocks noGrp="1"/>
          </p:cNvSpPr>
          <p:nvPr>
            <p:ph type="sldNum" sz="quarter" idx="12"/>
          </p:nvPr>
        </p:nvSpPr>
        <p:spPr/>
        <p:txBody>
          <a:bodyPr/>
          <a:lstStyle/>
          <a:p>
            <a:fld id="{6955FB0A-E294-48B7-8A9F-1BE08144E966}" type="slidenum">
              <a:rPr kumimoji="1" lang="ja-JP" altLang="en-US" smtClean="0"/>
              <a:t>‹#›</a:t>
            </a:fld>
            <a:endParaRPr kumimoji="1" lang="ja-JP" altLang="en-US"/>
          </a:p>
        </p:txBody>
      </p:sp>
    </p:spTree>
    <p:extLst>
      <p:ext uri="{BB962C8B-B14F-4D97-AF65-F5344CB8AC3E}">
        <p14:creationId xmlns:p14="http://schemas.microsoft.com/office/powerpoint/2010/main" val="2609265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ED047D4-9DAA-452C-8C23-75FBDDFB9307}" type="datetime1">
              <a:rPr kumimoji="1" lang="ja-JP" altLang="en-US" smtClean="0"/>
              <a:t>2025/10/17</a:t>
            </a:fld>
            <a:endParaRPr kumimoji="1" lang="ja-JP" altLang="en-US"/>
          </a:p>
        </p:txBody>
      </p:sp>
      <p:sp>
        <p:nvSpPr>
          <p:cNvPr id="5" name="Footer Placeholder 4"/>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6" name="Slide Number Placeholder 5"/>
          <p:cNvSpPr>
            <a:spLocks noGrp="1"/>
          </p:cNvSpPr>
          <p:nvPr>
            <p:ph type="sldNum" sz="quarter" idx="12"/>
          </p:nvPr>
        </p:nvSpPr>
        <p:spPr/>
        <p:txBody>
          <a:bodyPr/>
          <a:lstStyle/>
          <a:p>
            <a:fld id="{6955FB0A-E294-48B7-8A9F-1BE08144E966}" type="slidenum">
              <a:rPr kumimoji="1" lang="ja-JP" altLang="en-US" smtClean="0"/>
              <a:t>‹#›</a:t>
            </a:fld>
            <a:endParaRPr kumimoji="1" lang="ja-JP" altLang="en-US"/>
          </a:p>
        </p:txBody>
      </p:sp>
    </p:spTree>
    <p:extLst>
      <p:ext uri="{BB962C8B-B14F-4D97-AF65-F5344CB8AC3E}">
        <p14:creationId xmlns:p14="http://schemas.microsoft.com/office/powerpoint/2010/main" val="3906628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1C61086-C727-4DCA-A15D-57102A0790B3}" type="datetime1">
              <a:rPr kumimoji="1" lang="ja-JP" altLang="en-US" smtClean="0"/>
              <a:t>2025/10/17</a:t>
            </a:fld>
            <a:endParaRPr kumimoji="1" lang="ja-JP" altLang="en-US"/>
          </a:p>
        </p:txBody>
      </p:sp>
      <p:sp>
        <p:nvSpPr>
          <p:cNvPr id="5" name="Footer Placeholder 4"/>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6" name="Slide Number Placeholder 5"/>
          <p:cNvSpPr>
            <a:spLocks noGrp="1"/>
          </p:cNvSpPr>
          <p:nvPr>
            <p:ph type="sldNum" sz="quarter" idx="12"/>
          </p:nvPr>
        </p:nvSpPr>
        <p:spPr/>
        <p:txBody>
          <a:bodyPr/>
          <a:lstStyle/>
          <a:p>
            <a:fld id="{6955FB0A-E294-48B7-8A9F-1BE08144E966}" type="slidenum">
              <a:rPr kumimoji="1" lang="ja-JP" altLang="en-US" smtClean="0"/>
              <a:t>‹#›</a:t>
            </a:fld>
            <a:endParaRPr kumimoji="1" lang="ja-JP" altLang="en-US"/>
          </a:p>
        </p:txBody>
      </p:sp>
    </p:spTree>
    <p:extLst>
      <p:ext uri="{BB962C8B-B14F-4D97-AF65-F5344CB8AC3E}">
        <p14:creationId xmlns:p14="http://schemas.microsoft.com/office/powerpoint/2010/main" val="3661746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2F574F0-9F11-47BC-83CE-314E5A9229D3}" type="datetime1">
              <a:rPr kumimoji="1" lang="ja-JP" altLang="en-US" smtClean="0"/>
              <a:t>2025/10/17</a:t>
            </a:fld>
            <a:endParaRPr kumimoji="1" lang="ja-JP" altLang="en-US"/>
          </a:p>
        </p:txBody>
      </p:sp>
      <p:sp>
        <p:nvSpPr>
          <p:cNvPr id="5" name="Footer Placeholder 4"/>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6" name="Slide Number Placeholder 5"/>
          <p:cNvSpPr>
            <a:spLocks noGrp="1"/>
          </p:cNvSpPr>
          <p:nvPr>
            <p:ph type="sldNum" sz="quarter" idx="12"/>
          </p:nvPr>
        </p:nvSpPr>
        <p:spPr/>
        <p:txBody>
          <a:bodyPr/>
          <a:lstStyle/>
          <a:p>
            <a:fld id="{6955FB0A-E294-48B7-8A9F-1BE08144E966}" type="slidenum">
              <a:rPr kumimoji="1" lang="ja-JP" altLang="en-US" smtClean="0"/>
              <a:t>‹#›</a:t>
            </a:fld>
            <a:endParaRPr kumimoji="1" lang="ja-JP" altLang="en-US"/>
          </a:p>
        </p:txBody>
      </p:sp>
    </p:spTree>
    <p:extLst>
      <p:ext uri="{BB962C8B-B14F-4D97-AF65-F5344CB8AC3E}">
        <p14:creationId xmlns:p14="http://schemas.microsoft.com/office/powerpoint/2010/main" val="2097375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43D43DA-DD3B-4262-B886-49F33BD18ED8}" type="datetime1">
              <a:rPr kumimoji="1" lang="ja-JP" altLang="en-US" smtClean="0"/>
              <a:t>2025/10/17</a:t>
            </a:fld>
            <a:endParaRPr kumimoji="1" lang="ja-JP" altLang="en-US"/>
          </a:p>
        </p:txBody>
      </p:sp>
      <p:sp>
        <p:nvSpPr>
          <p:cNvPr id="5" name="Footer Placeholder 4"/>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6" name="Slide Number Placeholder 5"/>
          <p:cNvSpPr>
            <a:spLocks noGrp="1"/>
          </p:cNvSpPr>
          <p:nvPr>
            <p:ph type="sldNum" sz="quarter" idx="12"/>
          </p:nvPr>
        </p:nvSpPr>
        <p:spPr/>
        <p:txBody>
          <a:bodyPr/>
          <a:lstStyle/>
          <a:p>
            <a:fld id="{6955FB0A-E294-48B7-8A9F-1BE08144E966}" type="slidenum">
              <a:rPr kumimoji="1" lang="ja-JP" altLang="en-US" smtClean="0"/>
              <a:t>‹#›</a:t>
            </a:fld>
            <a:endParaRPr kumimoji="1" lang="ja-JP" altLang="en-US"/>
          </a:p>
        </p:txBody>
      </p:sp>
    </p:spTree>
    <p:extLst>
      <p:ext uri="{BB962C8B-B14F-4D97-AF65-F5344CB8AC3E}">
        <p14:creationId xmlns:p14="http://schemas.microsoft.com/office/powerpoint/2010/main" val="2145048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D14304B-31FE-4A33-9F7B-57B61F6F91AC}" type="datetime1">
              <a:rPr kumimoji="1" lang="ja-JP" altLang="en-US" smtClean="0"/>
              <a:t>2025/10/17</a:t>
            </a:fld>
            <a:endParaRPr kumimoji="1" lang="ja-JP" altLang="en-US"/>
          </a:p>
        </p:txBody>
      </p:sp>
      <p:sp>
        <p:nvSpPr>
          <p:cNvPr id="6" name="Footer Placeholder 5"/>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7" name="Slide Number Placeholder 6"/>
          <p:cNvSpPr>
            <a:spLocks noGrp="1"/>
          </p:cNvSpPr>
          <p:nvPr>
            <p:ph type="sldNum" sz="quarter" idx="12"/>
          </p:nvPr>
        </p:nvSpPr>
        <p:spPr/>
        <p:txBody>
          <a:bodyPr/>
          <a:lstStyle/>
          <a:p>
            <a:fld id="{6955FB0A-E294-48B7-8A9F-1BE08144E966}" type="slidenum">
              <a:rPr kumimoji="1" lang="ja-JP" altLang="en-US" smtClean="0"/>
              <a:t>‹#›</a:t>
            </a:fld>
            <a:endParaRPr kumimoji="1" lang="ja-JP" altLang="en-US"/>
          </a:p>
        </p:txBody>
      </p:sp>
    </p:spTree>
    <p:extLst>
      <p:ext uri="{BB962C8B-B14F-4D97-AF65-F5344CB8AC3E}">
        <p14:creationId xmlns:p14="http://schemas.microsoft.com/office/powerpoint/2010/main" val="1892777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315E3C1-DF20-4B6A-999B-7AE072A386A9}" type="datetime1">
              <a:rPr kumimoji="1" lang="ja-JP" altLang="en-US" smtClean="0"/>
              <a:t>2025/10/17</a:t>
            </a:fld>
            <a:endParaRPr kumimoji="1" lang="ja-JP" altLang="en-US"/>
          </a:p>
        </p:txBody>
      </p:sp>
      <p:sp>
        <p:nvSpPr>
          <p:cNvPr id="8" name="Footer Placeholder 7"/>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9" name="Slide Number Placeholder 8"/>
          <p:cNvSpPr>
            <a:spLocks noGrp="1"/>
          </p:cNvSpPr>
          <p:nvPr>
            <p:ph type="sldNum" sz="quarter" idx="12"/>
          </p:nvPr>
        </p:nvSpPr>
        <p:spPr/>
        <p:txBody>
          <a:bodyPr/>
          <a:lstStyle/>
          <a:p>
            <a:fld id="{6955FB0A-E294-48B7-8A9F-1BE08144E966}" type="slidenum">
              <a:rPr kumimoji="1" lang="ja-JP" altLang="en-US" smtClean="0"/>
              <a:t>‹#›</a:t>
            </a:fld>
            <a:endParaRPr kumimoji="1" lang="ja-JP" altLang="en-US"/>
          </a:p>
        </p:txBody>
      </p:sp>
    </p:spTree>
    <p:extLst>
      <p:ext uri="{BB962C8B-B14F-4D97-AF65-F5344CB8AC3E}">
        <p14:creationId xmlns:p14="http://schemas.microsoft.com/office/powerpoint/2010/main" val="626684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2582F03-467B-443F-A1CB-1645EA8F12E4}" type="datetime1">
              <a:rPr kumimoji="1" lang="ja-JP" altLang="en-US" smtClean="0"/>
              <a:t>2025/10/17</a:t>
            </a:fld>
            <a:endParaRPr kumimoji="1" lang="ja-JP" altLang="en-US"/>
          </a:p>
        </p:txBody>
      </p:sp>
      <p:sp>
        <p:nvSpPr>
          <p:cNvPr id="4" name="Footer Placeholder 3"/>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5" name="Slide Number Placeholder 4"/>
          <p:cNvSpPr>
            <a:spLocks noGrp="1"/>
          </p:cNvSpPr>
          <p:nvPr>
            <p:ph type="sldNum" sz="quarter" idx="12"/>
          </p:nvPr>
        </p:nvSpPr>
        <p:spPr/>
        <p:txBody>
          <a:bodyPr/>
          <a:lstStyle/>
          <a:p>
            <a:fld id="{6955FB0A-E294-48B7-8A9F-1BE08144E966}" type="slidenum">
              <a:rPr kumimoji="1" lang="ja-JP" altLang="en-US" smtClean="0"/>
              <a:t>‹#›</a:t>
            </a:fld>
            <a:endParaRPr kumimoji="1" lang="ja-JP" altLang="en-US"/>
          </a:p>
        </p:txBody>
      </p:sp>
    </p:spTree>
    <p:extLst>
      <p:ext uri="{BB962C8B-B14F-4D97-AF65-F5344CB8AC3E}">
        <p14:creationId xmlns:p14="http://schemas.microsoft.com/office/powerpoint/2010/main" val="34667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25E8CE-37D0-4742-88F7-21605D699961}" type="datetime1">
              <a:rPr kumimoji="1" lang="ja-JP" altLang="en-US" smtClean="0"/>
              <a:t>2025/10/17</a:t>
            </a:fld>
            <a:endParaRPr kumimoji="1" lang="ja-JP" altLang="en-US"/>
          </a:p>
        </p:txBody>
      </p:sp>
      <p:sp>
        <p:nvSpPr>
          <p:cNvPr id="3" name="Footer Placeholder 2"/>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4" name="Slide Number Placeholder 3"/>
          <p:cNvSpPr>
            <a:spLocks noGrp="1"/>
          </p:cNvSpPr>
          <p:nvPr>
            <p:ph type="sldNum" sz="quarter" idx="12"/>
          </p:nvPr>
        </p:nvSpPr>
        <p:spPr/>
        <p:txBody>
          <a:bodyPr/>
          <a:lstStyle/>
          <a:p>
            <a:fld id="{6955FB0A-E294-48B7-8A9F-1BE08144E966}" type="slidenum">
              <a:rPr kumimoji="1" lang="ja-JP" altLang="en-US" smtClean="0"/>
              <a:t>‹#›</a:t>
            </a:fld>
            <a:endParaRPr kumimoji="1" lang="ja-JP" altLang="en-US"/>
          </a:p>
        </p:txBody>
      </p:sp>
    </p:spTree>
    <p:extLst>
      <p:ext uri="{BB962C8B-B14F-4D97-AF65-F5344CB8AC3E}">
        <p14:creationId xmlns:p14="http://schemas.microsoft.com/office/powerpoint/2010/main" val="2643973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3CFED4E-3BC6-4E7D-AC95-03302ED2DC33}" type="datetime1">
              <a:rPr kumimoji="1" lang="ja-JP" altLang="en-US" smtClean="0"/>
              <a:t>2025/10/17</a:t>
            </a:fld>
            <a:endParaRPr kumimoji="1" lang="ja-JP" altLang="en-US"/>
          </a:p>
        </p:txBody>
      </p:sp>
      <p:sp>
        <p:nvSpPr>
          <p:cNvPr id="6" name="Footer Placeholder 5"/>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7" name="Slide Number Placeholder 6"/>
          <p:cNvSpPr>
            <a:spLocks noGrp="1"/>
          </p:cNvSpPr>
          <p:nvPr>
            <p:ph type="sldNum" sz="quarter" idx="12"/>
          </p:nvPr>
        </p:nvSpPr>
        <p:spPr/>
        <p:txBody>
          <a:bodyPr/>
          <a:lstStyle/>
          <a:p>
            <a:fld id="{6955FB0A-E294-48B7-8A9F-1BE08144E966}" type="slidenum">
              <a:rPr kumimoji="1" lang="ja-JP" altLang="en-US" smtClean="0"/>
              <a:t>‹#›</a:t>
            </a:fld>
            <a:endParaRPr kumimoji="1" lang="ja-JP" altLang="en-US"/>
          </a:p>
        </p:txBody>
      </p:sp>
    </p:spTree>
    <p:extLst>
      <p:ext uri="{BB962C8B-B14F-4D97-AF65-F5344CB8AC3E}">
        <p14:creationId xmlns:p14="http://schemas.microsoft.com/office/powerpoint/2010/main" val="4013000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4298073-9EA4-4726-BCBC-8A0CDB88090C}" type="datetime1">
              <a:rPr kumimoji="1" lang="ja-JP" altLang="en-US" smtClean="0"/>
              <a:t>2025/10/17</a:t>
            </a:fld>
            <a:endParaRPr kumimoji="1" lang="ja-JP" altLang="en-US"/>
          </a:p>
        </p:txBody>
      </p:sp>
      <p:sp>
        <p:nvSpPr>
          <p:cNvPr id="6" name="Footer Placeholder 5"/>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7" name="Slide Number Placeholder 6"/>
          <p:cNvSpPr>
            <a:spLocks noGrp="1"/>
          </p:cNvSpPr>
          <p:nvPr>
            <p:ph type="sldNum" sz="quarter" idx="12"/>
          </p:nvPr>
        </p:nvSpPr>
        <p:spPr/>
        <p:txBody>
          <a:bodyPr/>
          <a:lstStyle/>
          <a:p>
            <a:fld id="{6955FB0A-E294-48B7-8A9F-1BE08144E966}" type="slidenum">
              <a:rPr kumimoji="1" lang="ja-JP" altLang="en-US" smtClean="0"/>
              <a:t>‹#›</a:t>
            </a:fld>
            <a:endParaRPr kumimoji="1" lang="ja-JP" altLang="en-US"/>
          </a:p>
        </p:txBody>
      </p:sp>
    </p:spTree>
    <p:extLst>
      <p:ext uri="{BB962C8B-B14F-4D97-AF65-F5344CB8AC3E}">
        <p14:creationId xmlns:p14="http://schemas.microsoft.com/office/powerpoint/2010/main" val="274957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561858-F37F-4C81-B4C7-70EBC5FC6F97}" type="datetime1">
              <a:rPr kumimoji="1" lang="ja-JP" altLang="en-US" smtClean="0"/>
              <a:t>2025/10/17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LCWS2025, Sustainability Session Hareyama&amp;ueda 20251021</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55FB0A-E294-48B7-8A9F-1BE08144E966}" type="slidenum">
              <a:rPr kumimoji="1" lang="ja-JP" altLang="en-US" smtClean="0"/>
              <a:t>‹#›</a:t>
            </a:fld>
            <a:endParaRPr kumimoji="1" lang="ja-JP" altLang="en-US"/>
          </a:p>
        </p:txBody>
      </p:sp>
    </p:spTree>
    <p:extLst>
      <p:ext uri="{BB962C8B-B14F-4D97-AF65-F5344CB8AC3E}">
        <p14:creationId xmlns:p14="http://schemas.microsoft.com/office/powerpoint/2010/main" val="39433385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3" Type="http://schemas.openxmlformats.org/officeDocument/2006/relationships/image" Target="../media/image5.jpe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notesSlide" Target="../notesSlides/notesSlide3.xml"/><Relationship Id="rId16"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microsoft.com/office/2007/relationships/hdphoto" Target="../media/hdphoto1.wdp"/><Relationship Id="rId15" Type="http://schemas.openxmlformats.org/officeDocument/2006/relationships/image" Target="../media/image16.png"/><Relationship Id="rId10" Type="http://schemas.openxmlformats.org/officeDocument/2006/relationships/image" Target="../media/image11.png"/><Relationship Id="rId19" Type="http://schemas.openxmlformats.org/officeDocument/2006/relationships/image" Target="../media/image20.png"/><Relationship Id="rId4" Type="http://schemas.openxmlformats.org/officeDocument/2006/relationships/image" Target="../media/image6.png"/><Relationship Id="rId9" Type="http://schemas.openxmlformats.org/officeDocument/2006/relationships/image" Target="../media/image10.png"/><Relationship Id="rId1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hyperlink" Target="https://www.ibecs.or.jp/english/JCAT/index.html" TargetMode="External"/><Relationship Id="rId7"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A8E2087F-1592-A85C-D538-DE9897CC5365}"/>
              </a:ext>
            </a:extLst>
          </p:cNvPr>
          <p:cNvSpPr txBox="1"/>
          <p:nvPr/>
        </p:nvSpPr>
        <p:spPr>
          <a:xfrm>
            <a:off x="69271" y="780752"/>
            <a:ext cx="9005455" cy="2082621"/>
          </a:xfrm>
          <a:prstGeom prst="rect">
            <a:avLst/>
          </a:prstGeom>
          <a:noFill/>
        </p:spPr>
        <p:txBody>
          <a:bodyPr wrap="square" rtlCol="0">
            <a:spAutoFit/>
          </a:bodyPr>
          <a:lstStyle/>
          <a:p>
            <a:pPr algn="ctr"/>
            <a:r>
              <a:rPr kumimoji="1" lang="en-US" altLang="ja-JP" sz="2800" b="1" dirty="0">
                <a:latin typeface="+mn-ea"/>
              </a:rPr>
              <a:t>Japanese (Regional) Company Contribution to ILC</a:t>
            </a:r>
          </a:p>
          <a:p>
            <a:pPr algn="ctr"/>
            <a:endParaRPr kumimoji="1" lang="en-US" altLang="ja-JP" sz="2800" b="1" dirty="0">
              <a:latin typeface="+mn-ea"/>
            </a:endParaRPr>
          </a:p>
          <a:p>
            <a:pPr algn="ctr"/>
            <a:r>
              <a:rPr lang="en-US" altLang="ja-JP" sz="2000" dirty="0">
                <a:solidFill>
                  <a:schemeClr val="dk1"/>
                </a:solidFill>
                <a:latin typeface="+mn-ea"/>
              </a:rPr>
              <a:t>Mutsumi </a:t>
            </a:r>
            <a:r>
              <a:rPr lang="en-US" altLang="ja-JP" sz="2000" dirty="0" err="1">
                <a:solidFill>
                  <a:schemeClr val="dk1"/>
                </a:solidFill>
                <a:latin typeface="+mn-ea"/>
              </a:rPr>
              <a:t>Hareyama</a:t>
            </a:r>
            <a:r>
              <a:rPr lang="en-US" altLang="ja-JP" sz="2000" baseline="30000" dirty="0" err="1">
                <a:solidFill>
                  <a:schemeClr val="dk1"/>
                </a:solidFill>
                <a:latin typeface="+mn-ea"/>
              </a:rPr>
              <a:t>a</a:t>
            </a:r>
            <a:r>
              <a:rPr lang="en-US" altLang="ja-JP" sz="2000" dirty="0">
                <a:solidFill>
                  <a:schemeClr val="dk1"/>
                </a:solidFill>
                <a:latin typeface="+mn-ea"/>
              </a:rPr>
              <a:t>, Rie </a:t>
            </a:r>
            <a:r>
              <a:rPr lang="en-US" altLang="ja-JP" sz="2000" dirty="0" err="1">
                <a:solidFill>
                  <a:schemeClr val="dk1"/>
                </a:solidFill>
                <a:latin typeface="+mn-ea"/>
              </a:rPr>
              <a:t>Ueda</a:t>
            </a:r>
            <a:r>
              <a:rPr lang="en-US" altLang="ja-JP" sz="2000" baseline="30000" dirty="0" err="1">
                <a:solidFill>
                  <a:schemeClr val="dk1"/>
                </a:solidFill>
                <a:latin typeface="+mn-ea"/>
              </a:rPr>
              <a:t>a</a:t>
            </a:r>
            <a:r>
              <a:rPr lang="en-US" altLang="ja-JP" sz="2000" baseline="30000" dirty="0">
                <a:solidFill>
                  <a:schemeClr val="dk1"/>
                </a:solidFill>
                <a:latin typeface="+mn-ea"/>
              </a:rPr>
              <a:t>, b</a:t>
            </a:r>
          </a:p>
          <a:p>
            <a:pPr algn="ctr"/>
            <a:endParaRPr lang="en-US" altLang="ja-JP" sz="2000" baseline="30000" dirty="0">
              <a:solidFill>
                <a:schemeClr val="dk1"/>
              </a:solidFill>
              <a:latin typeface="+mn-ea"/>
            </a:endParaRPr>
          </a:p>
          <a:p>
            <a:pPr algn="ctr"/>
            <a:r>
              <a:rPr lang="en-US" altLang="ja-JP" sz="2000" baseline="30000" dirty="0">
                <a:solidFill>
                  <a:schemeClr val="dk1"/>
                </a:solidFill>
                <a:latin typeface="+mn-ea"/>
              </a:rPr>
              <a:t>a </a:t>
            </a:r>
            <a:r>
              <a:rPr kumimoji="1" lang="en-US" altLang="ja-JP" sz="2000" dirty="0">
                <a:latin typeface="+mn-ea"/>
              </a:rPr>
              <a:t>Tohoku ILC Project Development Center</a:t>
            </a:r>
            <a:endParaRPr lang="en-US" altLang="ja-JP" sz="2000" dirty="0">
              <a:solidFill>
                <a:schemeClr val="dk1"/>
              </a:solidFill>
              <a:latin typeface="+mn-ea"/>
            </a:endParaRPr>
          </a:p>
          <a:p>
            <a:pPr algn="ctr"/>
            <a:r>
              <a:rPr lang="en-US" altLang="ja-JP" sz="2000" baseline="30000" dirty="0">
                <a:solidFill>
                  <a:schemeClr val="dk1"/>
                </a:solidFill>
                <a:latin typeface="+mn-ea"/>
              </a:rPr>
              <a:t>b </a:t>
            </a:r>
            <a:r>
              <a:rPr lang="en-US" altLang="ja-JP" sz="2000" dirty="0">
                <a:latin typeface="+mn-ea"/>
              </a:rPr>
              <a:t>NTT URBAN SOLUTIONS RESEARCH INSTITUTE, INC.</a:t>
            </a:r>
            <a:endParaRPr lang="en-US" altLang="ja-JP" sz="2000" dirty="0">
              <a:solidFill>
                <a:schemeClr val="dk1"/>
              </a:solidFill>
              <a:latin typeface="+mn-ea"/>
            </a:endParaRPr>
          </a:p>
        </p:txBody>
      </p:sp>
      <p:sp>
        <p:nvSpPr>
          <p:cNvPr id="5" name="フッター プレースホルダー 4">
            <a:extLst>
              <a:ext uri="{FF2B5EF4-FFF2-40B4-BE49-F238E27FC236}">
                <a16:creationId xmlns:a16="http://schemas.microsoft.com/office/drawing/2014/main" id="{4297E26F-5067-A06A-C30F-5FE3DA1D2519}"/>
              </a:ext>
            </a:extLst>
          </p:cNvPr>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6" name="スライド番号プレースホルダー 5">
            <a:extLst>
              <a:ext uri="{FF2B5EF4-FFF2-40B4-BE49-F238E27FC236}">
                <a16:creationId xmlns:a16="http://schemas.microsoft.com/office/drawing/2014/main" id="{AC903564-63E2-7CBD-99A2-52B071873B42}"/>
              </a:ext>
            </a:extLst>
          </p:cNvPr>
          <p:cNvSpPr>
            <a:spLocks noGrp="1"/>
          </p:cNvSpPr>
          <p:nvPr>
            <p:ph type="sldNum" sz="quarter" idx="12"/>
          </p:nvPr>
        </p:nvSpPr>
        <p:spPr/>
        <p:txBody>
          <a:bodyPr/>
          <a:lstStyle/>
          <a:p>
            <a:fld id="{6955FB0A-E294-48B7-8A9F-1BE08144E966}" type="slidenum">
              <a:rPr kumimoji="1" lang="ja-JP" altLang="en-US" smtClean="0"/>
              <a:t>1</a:t>
            </a:fld>
            <a:endParaRPr kumimoji="1" lang="ja-JP" altLang="en-US"/>
          </a:p>
        </p:txBody>
      </p:sp>
      <p:sp>
        <p:nvSpPr>
          <p:cNvPr id="2" name="テキスト ボックス 1">
            <a:extLst>
              <a:ext uri="{FF2B5EF4-FFF2-40B4-BE49-F238E27FC236}">
                <a16:creationId xmlns:a16="http://schemas.microsoft.com/office/drawing/2014/main" id="{E3313EDF-F388-A064-0F09-CC45D48B7755}"/>
              </a:ext>
            </a:extLst>
          </p:cNvPr>
          <p:cNvSpPr txBox="1"/>
          <p:nvPr/>
        </p:nvSpPr>
        <p:spPr>
          <a:xfrm>
            <a:off x="272377" y="3861608"/>
            <a:ext cx="8599241" cy="1569660"/>
          </a:xfrm>
          <a:prstGeom prst="rect">
            <a:avLst/>
          </a:prstGeom>
          <a:noFill/>
          <a:ln>
            <a:solidFill>
              <a:schemeClr val="accent1"/>
            </a:solidFill>
          </a:ln>
        </p:spPr>
        <p:txBody>
          <a:bodyPr wrap="square" rtlCol="0">
            <a:spAutoFit/>
          </a:bodyPr>
          <a:lstStyle/>
          <a:p>
            <a:pPr lvl="1"/>
            <a:r>
              <a:rPr kumimoji="1" lang="en-US" altLang="ja-JP" sz="1600" b="1" dirty="0">
                <a:latin typeface="+mn-ea"/>
              </a:rPr>
              <a:t>                                                        Contents</a:t>
            </a:r>
          </a:p>
          <a:p>
            <a:pPr lvl="1" algn="ctr"/>
            <a:endParaRPr kumimoji="1" lang="en-US" altLang="ja-JP" sz="1600" b="1" dirty="0">
              <a:latin typeface="+mn-ea"/>
            </a:endParaRPr>
          </a:p>
          <a:p>
            <a:pPr marL="342900" indent="-342900">
              <a:buAutoNum type="arabicPeriod"/>
            </a:pPr>
            <a:r>
              <a:rPr kumimoji="1" lang="en-US" altLang="ja-JP" sz="1600" b="1" dirty="0">
                <a:latin typeface="+mn-ea"/>
              </a:rPr>
              <a:t>Opportunities for regional companies to engage in accelerator-related industries.</a:t>
            </a:r>
          </a:p>
          <a:p>
            <a:pPr marL="342900" indent="-342900">
              <a:buAutoNum type="arabicPeriod"/>
            </a:pPr>
            <a:endParaRPr kumimoji="1" lang="en-US" altLang="ja-JP" sz="800" b="1" dirty="0">
              <a:latin typeface="+mn-ea"/>
            </a:endParaRPr>
          </a:p>
          <a:p>
            <a:pPr marL="342900" indent="-342900">
              <a:buAutoNum type="arabicPeriod"/>
            </a:pPr>
            <a:r>
              <a:rPr kumimoji="1" lang="en-US" altLang="ja-JP" sz="1600" b="1" dirty="0">
                <a:latin typeface="+mn-ea"/>
              </a:rPr>
              <a:t>Recovery and utilization of low-grade thermal energy from the ILC facility.</a:t>
            </a:r>
          </a:p>
          <a:p>
            <a:pPr marL="342900" indent="-342900">
              <a:buAutoNum type="arabicPeriod"/>
            </a:pPr>
            <a:endParaRPr kumimoji="1" lang="en-US" altLang="ja-JP" sz="800" b="1" dirty="0">
              <a:latin typeface="+mn-ea"/>
            </a:endParaRPr>
          </a:p>
          <a:p>
            <a:pPr marL="342900" indent="-342900">
              <a:buAutoNum type="arabicPeriod"/>
            </a:pPr>
            <a:r>
              <a:rPr kumimoji="1" lang="en-US" altLang="ja-JP" sz="1600" b="1" dirty="0">
                <a:latin typeface="+mn-ea"/>
              </a:rPr>
              <a:t>Town planning for ILC candidate sites based on wooden architecture.</a:t>
            </a:r>
            <a:endParaRPr kumimoji="1" lang="ja-JP" altLang="en-US" sz="1600" b="1" dirty="0">
              <a:latin typeface="+mn-ea"/>
            </a:endParaRPr>
          </a:p>
        </p:txBody>
      </p:sp>
    </p:spTree>
    <p:extLst>
      <p:ext uri="{BB962C8B-B14F-4D97-AF65-F5344CB8AC3E}">
        <p14:creationId xmlns:p14="http://schemas.microsoft.com/office/powerpoint/2010/main" val="3888552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FEC04DAA-5B50-5DA2-9C0C-041E0309CCF4}"/>
              </a:ext>
            </a:extLst>
          </p:cNvPr>
          <p:cNvSpPr>
            <a:spLocks noGrp="1"/>
          </p:cNvSpPr>
          <p:nvPr>
            <p:ph type="ftr" sz="quarter" idx="11"/>
          </p:nvPr>
        </p:nvSpPr>
        <p:spPr/>
        <p:txBody>
          <a:bodyPr/>
          <a:lstStyle/>
          <a:p>
            <a:r>
              <a:rPr kumimoji="1" lang="en-US" altLang="ja-JP" dirty="0"/>
              <a:t>LCWS2025, Sustainability Session </a:t>
            </a:r>
            <a:r>
              <a:rPr kumimoji="1" lang="en-US" altLang="ja-JP" dirty="0" err="1"/>
              <a:t>Hareyama&amp;ueda</a:t>
            </a:r>
            <a:r>
              <a:rPr kumimoji="1" lang="en-US" altLang="ja-JP" dirty="0"/>
              <a:t> 20251021</a:t>
            </a:r>
            <a:endParaRPr kumimoji="1" lang="ja-JP" altLang="en-US" dirty="0"/>
          </a:p>
        </p:txBody>
      </p:sp>
      <p:sp>
        <p:nvSpPr>
          <p:cNvPr id="3" name="スライド番号プレースホルダー 2">
            <a:extLst>
              <a:ext uri="{FF2B5EF4-FFF2-40B4-BE49-F238E27FC236}">
                <a16:creationId xmlns:a16="http://schemas.microsoft.com/office/drawing/2014/main" id="{D91B2081-E0F3-58E4-88A9-E33497EAE5CE}"/>
              </a:ext>
            </a:extLst>
          </p:cNvPr>
          <p:cNvSpPr>
            <a:spLocks noGrp="1"/>
          </p:cNvSpPr>
          <p:nvPr>
            <p:ph type="sldNum" sz="quarter" idx="12"/>
          </p:nvPr>
        </p:nvSpPr>
        <p:spPr/>
        <p:txBody>
          <a:bodyPr/>
          <a:lstStyle/>
          <a:p>
            <a:fld id="{6955FB0A-E294-48B7-8A9F-1BE08144E966}" type="slidenum">
              <a:rPr kumimoji="1" lang="ja-JP" altLang="en-US" smtClean="0"/>
              <a:t>10</a:t>
            </a:fld>
            <a:endParaRPr kumimoji="1" lang="ja-JP" altLang="en-US"/>
          </a:p>
        </p:txBody>
      </p:sp>
      <p:graphicFrame>
        <p:nvGraphicFramePr>
          <p:cNvPr id="5" name="グラフ 4">
            <a:extLst>
              <a:ext uri="{FF2B5EF4-FFF2-40B4-BE49-F238E27FC236}">
                <a16:creationId xmlns:a16="http://schemas.microsoft.com/office/drawing/2014/main" id="{06761F53-61A9-64AE-1032-1FEF4C5B6363}"/>
              </a:ext>
            </a:extLst>
          </p:cNvPr>
          <p:cNvGraphicFramePr>
            <a:graphicFrameLocks/>
          </p:cNvGraphicFramePr>
          <p:nvPr>
            <p:extLst>
              <p:ext uri="{D42A27DB-BD31-4B8C-83A1-F6EECF244321}">
                <p14:modId xmlns:p14="http://schemas.microsoft.com/office/powerpoint/2010/main" val="16749028"/>
              </p:ext>
            </p:extLst>
          </p:nvPr>
        </p:nvGraphicFramePr>
        <p:xfrm>
          <a:off x="-168698" y="3650125"/>
          <a:ext cx="6040012" cy="2405789"/>
        </p:xfrm>
        <a:graphic>
          <a:graphicData uri="http://schemas.openxmlformats.org/drawingml/2006/chart">
            <c:chart xmlns:c="http://schemas.openxmlformats.org/drawingml/2006/chart" xmlns:r="http://schemas.openxmlformats.org/officeDocument/2006/relationships" r:id="rId2"/>
          </a:graphicData>
        </a:graphic>
      </p:graphicFrame>
      <p:sp>
        <p:nvSpPr>
          <p:cNvPr id="6" name="テキスト ボックス 5">
            <a:extLst>
              <a:ext uri="{FF2B5EF4-FFF2-40B4-BE49-F238E27FC236}">
                <a16:creationId xmlns:a16="http://schemas.microsoft.com/office/drawing/2014/main" id="{EF30DFFB-7BBC-8521-4653-D148186675A1}"/>
              </a:ext>
            </a:extLst>
          </p:cNvPr>
          <p:cNvSpPr txBox="1"/>
          <p:nvPr/>
        </p:nvSpPr>
        <p:spPr>
          <a:xfrm>
            <a:off x="204144" y="3628750"/>
            <a:ext cx="147470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defPPr>
              <a:defRPr lang="ja-JP"/>
            </a:defPPr>
            <a:lvl1pPr marL="0" marR="0" lvl="0" indent="0" defTabSz="914400" eaLnBrk="0" latinLnBrk="0" hangingPunct="0">
              <a:lnSpc>
                <a:spcPct val="100000"/>
              </a:lnSpc>
              <a:buClrTx/>
              <a:buSzTx/>
              <a:buFontTx/>
              <a:buNone/>
              <a:tabLst/>
              <a:defRPr kumimoji="0" sz="1200">
                <a:solidFill>
                  <a:prstClr val="black"/>
                </a:solidFill>
                <a:latin typeface="BIZ UDゴシック" panose="020B0400000000000000" pitchFamily="49" charset="-128"/>
                <a:ea typeface="BIZ UDゴシック" panose="020B0400000000000000" pitchFamily="49" charset="-128"/>
                <a:cs typeface="ＭＳ Ｐゴシック" panose="020B0600070205080204" pitchFamily="50" charset="-128"/>
              </a:defRPr>
            </a:lvl1pPr>
          </a:lstStyle>
          <a:p>
            <a:r>
              <a:rPr lang="ja-JP" altLang="en-US" sz="1050" dirty="0"/>
              <a:t>（</a:t>
            </a:r>
            <a:r>
              <a:rPr lang="en-US" altLang="ja-JP" sz="1050" dirty="0"/>
              <a:t>t-CO2</a:t>
            </a:r>
            <a:r>
              <a:rPr lang="ja-JP" altLang="en-US" sz="1050" dirty="0"/>
              <a:t>）</a:t>
            </a:r>
            <a:endParaRPr lang="ja-JP" altLang="ja-JP" sz="1050" dirty="0"/>
          </a:p>
        </p:txBody>
      </p:sp>
      <p:sp>
        <p:nvSpPr>
          <p:cNvPr id="7" name="テキスト ボックス 6">
            <a:extLst>
              <a:ext uri="{FF2B5EF4-FFF2-40B4-BE49-F238E27FC236}">
                <a16:creationId xmlns:a16="http://schemas.microsoft.com/office/drawing/2014/main" id="{EC054BF7-1B9A-6232-E26E-3AC3718604DB}"/>
              </a:ext>
            </a:extLst>
          </p:cNvPr>
          <p:cNvSpPr txBox="1"/>
          <p:nvPr/>
        </p:nvSpPr>
        <p:spPr>
          <a:xfrm>
            <a:off x="4019426" y="3965299"/>
            <a:ext cx="4347274" cy="559225"/>
          </a:xfrm>
          <a:prstGeom prst="rect">
            <a:avLst/>
          </a:prstGeom>
        </p:spPr>
        <p:txBody>
          <a:bodyPr vert="horz" lIns="0" tIns="0" rIns="0" bIns="0" rtlCol="0" anchor="ctr">
            <a:noAutofit/>
          </a:bodyPr>
          <a:lstStyle>
            <a:defPPr>
              <a:defRPr lang="ja-JP"/>
            </a:defPPr>
            <a:lvl1pPr marL="0" marR="0" lvl="0" indent="0" algn="ctr" defTabSz="914400" eaLnBrk="1" fontAlgn="auto" latinLnBrk="0" hangingPunct="1">
              <a:lnSpc>
                <a:spcPct val="100000"/>
              </a:lnSpc>
              <a:spcAft>
                <a:spcPts val="0"/>
              </a:spcAft>
              <a:buClrTx/>
              <a:buSzTx/>
              <a:buFontTx/>
              <a:buNone/>
              <a:tabLst/>
              <a:defRPr b="1" i="0" u="none" strike="noStrike" cap="none" spc="-27" normalizeH="0" baseline="0">
                <a:ln>
                  <a:noFill/>
                </a:ln>
                <a:solidFill>
                  <a:srgbClr val="C00000"/>
                </a:solidFill>
                <a:effectLst/>
                <a:uLnTx/>
                <a:uFillTx/>
                <a:latin typeface="BIZ UDPゴシック" panose="020B0400000000000000" pitchFamily="50" charset="-128"/>
                <a:ea typeface="BIZ UDPゴシック" panose="020B0400000000000000" pitchFamily="50" charset="-128"/>
                <a:cs typeface="Meiryo UI" panose="020B0604030504040204" pitchFamily="50" charset="-128"/>
              </a:defRPr>
            </a:lvl1pPr>
          </a:lstStyle>
          <a:p>
            <a:r>
              <a:rPr lang="en-US" altLang="ja-JP" sz="1600" dirty="0">
                <a:latin typeface="+mn-ea"/>
                <a:ea typeface="+mn-ea"/>
              </a:rPr>
              <a:t>Reduction of 23% through wood construction</a:t>
            </a:r>
            <a:endParaRPr lang="ja-JP" altLang="en-US" sz="1600" dirty="0">
              <a:latin typeface="+mn-ea"/>
              <a:ea typeface="+mn-ea"/>
            </a:endParaRPr>
          </a:p>
        </p:txBody>
      </p:sp>
      <p:sp>
        <p:nvSpPr>
          <p:cNvPr id="8" name="矢印: 下 7">
            <a:extLst>
              <a:ext uri="{FF2B5EF4-FFF2-40B4-BE49-F238E27FC236}">
                <a16:creationId xmlns:a16="http://schemas.microsoft.com/office/drawing/2014/main" id="{C2E0A6E5-261E-E514-05E4-B6DCE3B7867C}"/>
              </a:ext>
            </a:extLst>
          </p:cNvPr>
          <p:cNvSpPr/>
          <p:nvPr/>
        </p:nvSpPr>
        <p:spPr>
          <a:xfrm>
            <a:off x="3505335" y="4110687"/>
            <a:ext cx="359195" cy="29765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F2FD4DD9-B960-94CC-065E-9ACA58EABC85}"/>
              </a:ext>
            </a:extLst>
          </p:cNvPr>
          <p:cNvSpPr/>
          <p:nvPr/>
        </p:nvSpPr>
        <p:spPr>
          <a:xfrm>
            <a:off x="3298982" y="4087507"/>
            <a:ext cx="785338" cy="320834"/>
          </a:xfrm>
          <a:prstGeom prst="rect">
            <a:avLst/>
          </a:prstGeom>
          <a:noFill/>
          <a:ln>
            <a:solidFill>
              <a:schemeClr val="tx1">
                <a:lumMod val="50000"/>
                <a:lumOff val="50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AF1C4C80-C65B-C3A0-D687-174E0C3899DB}"/>
              </a:ext>
            </a:extLst>
          </p:cNvPr>
          <p:cNvSpPr txBox="1"/>
          <p:nvPr/>
        </p:nvSpPr>
        <p:spPr>
          <a:xfrm>
            <a:off x="2298220" y="4752896"/>
            <a:ext cx="862958" cy="106182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defPPr>
              <a:defRPr lang="ja-JP"/>
            </a:defPPr>
            <a:lvl1pPr marL="0" marR="0" lvl="0" indent="0" defTabSz="914400" eaLnBrk="0" latinLnBrk="0" hangingPunct="0">
              <a:lnSpc>
                <a:spcPct val="100000"/>
              </a:lnSpc>
              <a:buClrTx/>
              <a:buSzTx/>
              <a:buFontTx/>
              <a:buNone/>
              <a:tabLst/>
              <a:defRPr kumimoji="0" sz="1200">
                <a:solidFill>
                  <a:prstClr val="black"/>
                </a:solidFill>
                <a:latin typeface="BIZ UDゴシック" panose="020B0400000000000000" pitchFamily="49" charset="-128"/>
                <a:ea typeface="BIZ UDゴシック" panose="020B0400000000000000" pitchFamily="49" charset="-128"/>
                <a:cs typeface="ＭＳ Ｐゴシック" panose="020B0600070205080204" pitchFamily="50" charset="-128"/>
              </a:defRPr>
            </a:lvl1pPr>
          </a:lstStyle>
          <a:p>
            <a:r>
              <a:rPr lang="en-US" altLang="ja-JP" sz="1050" b="1" dirty="0">
                <a:solidFill>
                  <a:srgbClr val="335B74"/>
                </a:solidFill>
                <a:latin typeface="+mn-ea"/>
              </a:rPr>
              <a:t>large-scale </a:t>
            </a:r>
            <a:r>
              <a:rPr lang="en-US" altLang="ja-JP" sz="1050" b="1" dirty="0" err="1">
                <a:solidFill>
                  <a:srgbClr val="335B74"/>
                </a:solidFill>
                <a:latin typeface="+mn-ea"/>
              </a:rPr>
              <a:t>experi</a:t>
            </a:r>
            <a:r>
              <a:rPr lang="en-US" altLang="ja-JP" sz="1050" b="1" dirty="0">
                <a:solidFill>
                  <a:srgbClr val="335B74"/>
                </a:solidFill>
                <a:latin typeface="+mn-ea"/>
              </a:rPr>
              <a:t>-mental buildings</a:t>
            </a:r>
          </a:p>
          <a:p>
            <a:r>
              <a:rPr lang="en-US" altLang="ja-JP" sz="1050" b="1" dirty="0">
                <a:solidFill>
                  <a:srgbClr val="335B74"/>
                </a:solidFill>
                <a:latin typeface="+mn-ea"/>
              </a:rPr>
              <a:t>13000 m</a:t>
            </a:r>
            <a:r>
              <a:rPr lang="en-US" altLang="ja-JP" sz="1050" b="1" baseline="30000" dirty="0">
                <a:solidFill>
                  <a:srgbClr val="335B74"/>
                </a:solidFill>
                <a:latin typeface="+mn-ea"/>
              </a:rPr>
              <a:t>2</a:t>
            </a:r>
            <a:endParaRPr lang="ja-JP" altLang="ja-JP" sz="1050" b="1" baseline="30000" dirty="0"/>
          </a:p>
        </p:txBody>
      </p:sp>
      <p:sp>
        <p:nvSpPr>
          <p:cNvPr id="11" name="テキスト ボックス 10">
            <a:extLst>
              <a:ext uri="{FF2B5EF4-FFF2-40B4-BE49-F238E27FC236}">
                <a16:creationId xmlns:a16="http://schemas.microsoft.com/office/drawing/2014/main" id="{14835838-949C-54A0-A4E2-C7937932D09E}"/>
              </a:ext>
            </a:extLst>
          </p:cNvPr>
          <p:cNvSpPr txBox="1"/>
          <p:nvPr/>
        </p:nvSpPr>
        <p:spPr>
          <a:xfrm>
            <a:off x="2326688" y="4080601"/>
            <a:ext cx="846793" cy="60016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defPPr>
              <a:defRPr lang="ja-JP"/>
            </a:defPPr>
            <a:lvl1pPr marL="0" marR="0" lvl="0" indent="0" defTabSz="914400" eaLnBrk="0" latinLnBrk="0" hangingPunct="0">
              <a:lnSpc>
                <a:spcPct val="100000"/>
              </a:lnSpc>
              <a:buClrTx/>
              <a:buSzTx/>
              <a:buFontTx/>
              <a:buNone/>
              <a:tabLst/>
              <a:defRPr kumimoji="0" sz="1200">
                <a:solidFill>
                  <a:prstClr val="black"/>
                </a:solidFill>
                <a:latin typeface="BIZ UDゴシック" panose="020B0400000000000000" pitchFamily="49" charset="-128"/>
                <a:ea typeface="BIZ UDゴシック" panose="020B0400000000000000" pitchFamily="49" charset="-128"/>
                <a:cs typeface="ＭＳ Ｐゴシック" panose="020B0600070205080204" pitchFamily="50" charset="-128"/>
              </a:defRPr>
            </a:lvl1pPr>
          </a:lstStyle>
          <a:p>
            <a:r>
              <a:rPr lang="en-US" altLang="ja-JP" sz="1100" b="1" dirty="0">
                <a:solidFill>
                  <a:srgbClr val="335B74"/>
                </a:solidFill>
                <a:latin typeface="+mn-ea"/>
                <a:ea typeface="+mn-ea"/>
              </a:rPr>
              <a:t>office buildings</a:t>
            </a:r>
          </a:p>
          <a:p>
            <a:r>
              <a:rPr lang="en-US" altLang="ja-JP" sz="1100" b="1" dirty="0">
                <a:solidFill>
                  <a:srgbClr val="335B74"/>
                </a:solidFill>
                <a:latin typeface="+mn-ea"/>
                <a:ea typeface="+mn-ea"/>
              </a:rPr>
              <a:t>12000 m</a:t>
            </a:r>
            <a:r>
              <a:rPr lang="en-US" altLang="ja-JP" sz="1100" b="1" baseline="30000" dirty="0">
                <a:solidFill>
                  <a:srgbClr val="335B74"/>
                </a:solidFill>
                <a:latin typeface="+mn-ea"/>
                <a:ea typeface="+mn-ea"/>
              </a:rPr>
              <a:t>2</a:t>
            </a:r>
            <a:endParaRPr lang="ja-JP" altLang="ja-JP" sz="1100" b="1" baseline="30000" dirty="0">
              <a:latin typeface="+mn-ea"/>
              <a:ea typeface="+mn-ea"/>
            </a:endParaRPr>
          </a:p>
        </p:txBody>
      </p:sp>
      <p:sp>
        <p:nvSpPr>
          <p:cNvPr id="12" name="テキスト ボックス 11">
            <a:extLst>
              <a:ext uri="{FF2B5EF4-FFF2-40B4-BE49-F238E27FC236}">
                <a16:creationId xmlns:a16="http://schemas.microsoft.com/office/drawing/2014/main" id="{0C966399-3328-FCDA-6C2A-694D6CA705B5}"/>
              </a:ext>
            </a:extLst>
          </p:cNvPr>
          <p:cNvSpPr txBox="1"/>
          <p:nvPr/>
        </p:nvSpPr>
        <p:spPr>
          <a:xfrm>
            <a:off x="4945405" y="4713689"/>
            <a:ext cx="4198594"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defPPr>
              <a:defRPr lang="ja-JP"/>
            </a:defPPr>
            <a:lvl1pPr marL="0" marR="0" lvl="0" indent="0" defTabSz="914400" eaLnBrk="0" latinLnBrk="0" hangingPunct="0">
              <a:lnSpc>
                <a:spcPct val="100000"/>
              </a:lnSpc>
              <a:buClrTx/>
              <a:buSzTx/>
              <a:buFontTx/>
              <a:buNone/>
              <a:tabLst/>
              <a:defRPr kumimoji="0" sz="1200">
                <a:solidFill>
                  <a:prstClr val="black"/>
                </a:solidFill>
                <a:latin typeface="BIZ UDゴシック" panose="020B0400000000000000" pitchFamily="49" charset="-128"/>
                <a:ea typeface="BIZ UDゴシック" panose="020B0400000000000000" pitchFamily="49" charset="-128"/>
                <a:cs typeface="ＭＳ Ｐゴシック" panose="020B0600070205080204" pitchFamily="50" charset="-128"/>
              </a:defRPr>
            </a:lvl1pPr>
          </a:lstStyle>
          <a:p>
            <a:r>
              <a:rPr lang="en-US" altLang="ja-JP" sz="1400" b="1" dirty="0">
                <a:solidFill>
                  <a:srgbClr val="FF0000"/>
                </a:solidFill>
                <a:latin typeface="+mn-ea"/>
                <a:ea typeface="+mn-ea"/>
              </a:rPr>
              <a:t>Carbon fixation: </a:t>
            </a:r>
          </a:p>
          <a:p>
            <a:pPr marL="285750" indent="-285750">
              <a:buFont typeface="Arial" panose="020B0604020202020204" pitchFamily="34" charset="0"/>
              <a:buChar char="•"/>
            </a:pPr>
            <a:r>
              <a:rPr lang="en-US" altLang="ja-JP" sz="1400" b="1" dirty="0">
                <a:solidFill>
                  <a:srgbClr val="FF0000"/>
                </a:solidFill>
                <a:latin typeface="+mn-ea"/>
                <a:ea typeface="+mn-ea"/>
              </a:rPr>
              <a:t>Carbon sequestration for large-scale spatial facilities.</a:t>
            </a:r>
          </a:p>
          <a:p>
            <a:pPr marL="285750" indent="-285750">
              <a:buFont typeface="Arial" panose="020B0604020202020204" pitchFamily="34" charset="0"/>
              <a:buChar char="•"/>
            </a:pPr>
            <a:r>
              <a:rPr lang="en-US" altLang="ja-JP" sz="1400" b="1" dirty="0">
                <a:solidFill>
                  <a:srgbClr val="FF0000"/>
                </a:solidFill>
                <a:latin typeface="+mn-ea"/>
                <a:ea typeface="+mn-ea"/>
              </a:rPr>
              <a:t>Notation method: ISO 21930 (2017).</a:t>
            </a:r>
          </a:p>
          <a:p>
            <a:pPr marL="285750" indent="-285750">
              <a:buFont typeface="Arial" panose="020B0604020202020204" pitchFamily="34" charset="0"/>
              <a:buChar char="•"/>
            </a:pPr>
            <a:r>
              <a:rPr lang="en-US" altLang="ja-JP" sz="1400" b="1" dirty="0">
                <a:solidFill>
                  <a:srgbClr val="FF0000"/>
                </a:solidFill>
                <a:latin typeface="+mn-ea"/>
                <a:ea typeface="+mn-ea"/>
              </a:rPr>
              <a:t>Calculation method: Based on the Forestry Agency's Guidelines for Displaying Carbon Storage in Wood Used in Buildings</a:t>
            </a:r>
          </a:p>
        </p:txBody>
      </p:sp>
      <p:cxnSp>
        <p:nvCxnSpPr>
          <p:cNvPr id="13" name="直線矢印コネクタ 12">
            <a:extLst>
              <a:ext uri="{FF2B5EF4-FFF2-40B4-BE49-F238E27FC236}">
                <a16:creationId xmlns:a16="http://schemas.microsoft.com/office/drawing/2014/main" id="{CF341647-59A6-211E-68DA-876D4D404765}"/>
              </a:ext>
            </a:extLst>
          </p:cNvPr>
          <p:cNvCxnSpPr>
            <a:cxnSpLocks/>
          </p:cNvCxnSpPr>
          <p:nvPr/>
        </p:nvCxnSpPr>
        <p:spPr>
          <a:xfrm flipH="1">
            <a:off x="2071337" y="4561487"/>
            <a:ext cx="235775" cy="0"/>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69CF629C-8DB2-2BA7-C936-D72AACB48CE0}"/>
              </a:ext>
            </a:extLst>
          </p:cNvPr>
          <p:cNvCxnSpPr>
            <a:cxnSpLocks/>
          </p:cNvCxnSpPr>
          <p:nvPr/>
        </p:nvCxnSpPr>
        <p:spPr>
          <a:xfrm flipH="1">
            <a:off x="2029805" y="5094165"/>
            <a:ext cx="235775" cy="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19E987B3-FF0B-B11A-0C2F-124CB89B3896}"/>
              </a:ext>
            </a:extLst>
          </p:cNvPr>
          <p:cNvCxnSpPr>
            <a:cxnSpLocks/>
          </p:cNvCxnSpPr>
          <p:nvPr/>
        </p:nvCxnSpPr>
        <p:spPr>
          <a:xfrm>
            <a:off x="3173481" y="4563093"/>
            <a:ext cx="235775" cy="0"/>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FDB8441E-2C1E-980E-626D-16BB3C86E484}"/>
              </a:ext>
            </a:extLst>
          </p:cNvPr>
          <p:cNvCxnSpPr>
            <a:cxnSpLocks/>
          </p:cNvCxnSpPr>
          <p:nvPr/>
        </p:nvCxnSpPr>
        <p:spPr>
          <a:xfrm>
            <a:off x="3193818" y="5091698"/>
            <a:ext cx="235775" cy="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2FCA9AC7-F02A-047A-C1EF-B0BB3D1FD6BD}"/>
              </a:ext>
            </a:extLst>
          </p:cNvPr>
          <p:cNvCxnSpPr>
            <a:cxnSpLocks/>
          </p:cNvCxnSpPr>
          <p:nvPr/>
        </p:nvCxnSpPr>
        <p:spPr>
          <a:xfrm flipH="1">
            <a:off x="4084413" y="5494858"/>
            <a:ext cx="235775" cy="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94A80B3-FD4A-F536-6ADA-37DC794CC27B}"/>
              </a:ext>
            </a:extLst>
          </p:cNvPr>
          <p:cNvSpPr txBox="1"/>
          <p:nvPr/>
        </p:nvSpPr>
        <p:spPr>
          <a:xfrm>
            <a:off x="0" y="89321"/>
            <a:ext cx="9143999" cy="2831544"/>
          </a:xfrm>
          <a:prstGeom prst="rect">
            <a:avLst/>
          </a:prstGeom>
          <a:noFill/>
        </p:spPr>
        <p:txBody>
          <a:bodyPr wrap="square">
            <a:spAutoFit/>
          </a:bodyPr>
          <a:lstStyle/>
          <a:p>
            <a:pPr marL="285750" indent="-285750">
              <a:buFont typeface="Wingdings" panose="05000000000000000000" pitchFamily="2" charset="2"/>
              <a:buChar char="l"/>
            </a:pPr>
            <a:r>
              <a:rPr lang="en-US" altLang="ja-JP" dirty="0">
                <a:solidFill>
                  <a:srgbClr val="335B74"/>
                </a:solidFill>
                <a:latin typeface="+mn-ea"/>
              </a:rPr>
              <a:t>Building uses were classified into “large-scale experimental building” and “office building”.  We compared two cases, steel-frame structures and timber structures.</a:t>
            </a:r>
          </a:p>
          <a:p>
            <a:pPr marL="285750" indent="-285750">
              <a:buFont typeface="Wingdings" panose="05000000000000000000" pitchFamily="2" charset="2"/>
              <a:buChar char="l"/>
            </a:pPr>
            <a:endParaRPr lang="en-US" altLang="ja-JP" sz="800" dirty="0">
              <a:solidFill>
                <a:srgbClr val="335B74"/>
              </a:solidFill>
              <a:latin typeface="+mn-ea"/>
            </a:endParaRPr>
          </a:p>
          <a:p>
            <a:pPr marL="285750" indent="-285750">
              <a:buFont typeface="Wingdings" panose="05000000000000000000" pitchFamily="2" charset="2"/>
              <a:buChar char="l"/>
            </a:pPr>
            <a:r>
              <a:rPr lang="en-US" altLang="ja-JP" dirty="0">
                <a:solidFill>
                  <a:srgbClr val="335B74"/>
                </a:solidFill>
                <a:latin typeface="+mn-ea"/>
              </a:rPr>
              <a:t> The CO</a:t>
            </a:r>
            <a:r>
              <a:rPr lang="en-US" altLang="ja-JP" baseline="-25000" dirty="0">
                <a:solidFill>
                  <a:srgbClr val="335B74"/>
                </a:solidFill>
                <a:latin typeface="+mn-ea"/>
              </a:rPr>
              <a:t>2</a:t>
            </a:r>
            <a:r>
              <a:rPr lang="en-US" altLang="ja-JP" dirty="0">
                <a:solidFill>
                  <a:srgbClr val="335B74"/>
                </a:solidFill>
                <a:latin typeface="+mn-ea"/>
              </a:rPr>
              <a:t> reduction effect from using timber structures was 23%.</a:t>
            </a:r>
          </a:p>
          <a:p>
            <a:pPr marL="285750" indent="-285750">
              <a:buFont typeface="Wingdings" panose="05000000000000000000" pitchFamily="2" charset="2"/>
              <a:buChar char="l"/>
            </a:pPr>
            <a:endParaRPr lang="en-US" altLang="ja-JP" sz="800" dirty="0">
              <a:solidFill>
                <a:srgbClr val="335B74"/>
              </a:solidFill>
              <a:latin typeface="+mn-ea"/>
            </a:endParaRPr>
          </a:p>
          <a:p>
            <a:pPr marL="285750" indent="-285750">
              <a:buFont typeface="Wingdings" panose="05000000000000000000" pitchFamily="2" charset="2"/>
              <a:buChar char="l"/>
            </a:pPr>
            <a:r>
              <a:rPr lang="en-US" altLang="ja-JP" dirty="0">
                <a:solidFill>
                  <a:srgbClr val="335B74"/>
                </a:solidFill>
                <a:latin typeface="+mn-ea"/>
              </a:rPr>
              <a:t>Using locally sourced timber also brings the following benefits;</a:t>
            </a:r>
          </a:p>
          <a:p>
            <a:pPr marL="800100" lvl="1" indent="-342900">
              <a:buFont typeface="Arial" panose="020B0604020202020204" pitchFamily="34" charset="0"/>
              <a:buChar char="•"/>
            </a:pPr>
            <a:r>
              <a:rPr lang="en-US" altLang="ja-JP" dirty="0">
                <a:solidFill>
                  <a:srgbClr val="335B74"/>
                </a:solidFill>
                <a:latin typeface="+mn-ea"/>
              </a:rPr>
              <a:t>Reduces CO</a:t>
            </a:r>
            <a:r>
              <a:rPr lang="en-US" altLang="ja-JP" baseline="-25000" dirty="0">
                <a:solidFill>
                  <a:srgbClr val="335B74"/>
                </a:solidFill>
                <a:latin typeface="+mn-ea"/>
              </a:rPr>
              <a:t>2</a:t>
            </a:r>
            <a:r>
              <a:rPr lang="en-US" altLang="ja-JP" dirty="0">
                <a:solidFill>
                  <a:srgbClr val="335B74"/>
                </a:solidFill>
                <a:latin typeface="+mn-ea"/>
              </a:rPr>
              <a:t> emissions during manufacturing and transportation.</a:t>
            </a:r>
          </a:p>
          <a:p>
            <a:pPr marL="800100" lvl="1" indent="-342900">
              <a:buFont typeface="Arial" panose="020B0604020202020204" pitchFamily="34" charset="0"/>
              <a:buChar char="•"/>
            </a:pPr>
            <a:r>
              <a:rPr lang="en-US" altLang="ja-JP" dirty="0">
                <a:solidFill>
                  <a:srgbClr val="335B74"/>
                </a:solidFill>
                <a:latin typeface="+mn-ea"/>
              </a:rPr>
              <a:t>Promotes forest management, increasing absorption capacity through proper reforestation and forest cultivation (healthy forest cycle). </a:t>
            </a:r>
          </a:p>
          <a:p>
            <a:pPr marL="800100" lvl="1" indent="-342900">
              <a:buFont typeface="Arial" panose="020B0604020202020204" pitchFamily="34" charset="0"/>
              <a:buChar char="•"/>
            </a:pPr>
            <a:r>
              <a:rPr lang="en-US" altLang="ja-JP" dirty="0">
                <a:solidFill>
                  <a:srgbClr val="335B74"/>
                </a:solidFill>
                <a:latin typeface="+mn-ea"/>
              </a:rPr>
              <a:t>Generates economic ripple effects for related industries.</a:t>
            </a:r>
          </a:p>
          <a:p>
            <a:pPr marL="800100" lvl="1" indent="-342900">
              <a:buFont typeface="Arial" panose="020B0604020202020204" pitchFamily="34" charset="0"/>
              <a:buChar char="•"/>
            </a:pPr>
            <a:r>
              <a:rPr kumimoji="0" lang="en-US" altLang="ja-JP" sz="1800" b="0" i="0" u="none" strike="noStrike" kern="1200" cap="none" spc="0" normalizeH="0" baseline="0" noProof="0" dirty="0">
                <a:ln>
                  <a:noFill/>
                </a:ln>
                <a:solidFill>
                  <a:schemeClr val="tx2"/>
                </a:solidFill>
                <a:effectLst/>
                <a:uLnTx/>
                <a:uFillTx/>
                <a:latin typeface="+mn-ea"/>
              </a:rPr>
              <a:t>Generates local employment </a:t>
            </a:r>
            <a:endParaRPr kumimoji="0" lang="ja-JP" altLang="en-US" sz="1800" b="0" i="0" u="none" strike="noStrike" kern="1200" cap="none" spc="0" normalizeH="0" baseline="0" noProof="0" dirty="0">
              <a:ln>
                <a:noFill/>
              </a:ln>
              <a:solidFill>
                <a:schemeClr val="tx2"/>
              </a:solidFill>
              <a:effectLst/>
              <a:uLnTx/>
              <a:uFillTx/>
              <a:latin typeface="+mn-ea"/>
            </a:endParaRPr>
          </a:p>
        </p:txBody>
      </p:sp>
      <p:sp>
        <p:nvSpPr>
          <p:cNvPr id="20" name="テキスト ボックス 19">
            <a:extLst>
              <a:ext uri="{FF2B5EF4-FFF2-40B4-BE49-F238E27FC236}">
                <a16:creationId xmlns:a16="http://schemas.microsoft.com/office/drawing/2014/main" id="{979A877B-650C-5403-54DA-0956B30243AB}"/>
              </a:ext>
            </a:extLst>
          </p:cNvPr>
          <p:cNvSpPr txBox="1"/>
          <p:nvPr/>
        </p:nvSpPr>
        <p:spPr>
          <a:xfrm>
            <a:off x="934714" y="5708782"/>
            <a:ext cx="1361440" cy="584775"/>
          </a:xfrm>
          <a:prstGeom prst="rect">
            <a:avLst/>
          </a:prstGeom>
          <a:solidFill>
            <a:schemeClr val="accent5">
              <a:lumMod val="20000"/>
              <a:lumOff val="80000"/>
            </a:schemeClr>
          </a:solidFill>
        </p:spPr>
        <p:txBody>
          <a:bodyPr wrap="square" rtlCol="0">
            <a:spAutoFit/>
          </a:bodyPr>
          <a:lstStyle/>
          <a:p>
            <a:r>
              <a:rPr lang="en-US" altLang="ja-JP" sz="1600" dirty="0">
                <a:solidFill>
                  <a:srgbClr val="335B74"/>
                </a:solidFill>
                <a:latin typeface="+mn-ea"/>
              </a:rPr>
              <a:t>steel-frame structures</a:t>
            </a:r>
            <a:endParaRPr kumimoji="1" lang="ja-JP" altLang="en-US" sz="1600" dirty="0">
              <a:latin typeface="+mn-ea"/>
            </a:endParaRPr>
          </a:p>
        </p:txBody>
      </p:sp>
      <p:sp>
        <p:nvSpPr>
          <p:cNvPr id="21" name="テキスト ボックス 20">
            <a:extLst>
              <a:ext uri="{FF2B5EF4-FFF2-40B4-BE49-F238E27FC236}">
                <a16:creationId xmlns:a16="http://schemas.microsoft.com/office/drawing/2014/main" id="{00C4BFE4-C667-28C8-AFBD-AD2BAA099E4C}"/>
              </a:ext>
            </a:extLst>
          </p:cNvPr>
          <p:cNvSpPr txBox="1"/>
          <p:nvPr/>
        </p:nvSpPr>
        <p:spPr>
          <a:xfrm>
            <a:off x="3144389" y="5708782"/>
            <a:ext cx="1197314" cy="584775"/>
          </a:xfrm>
          <a:prstGeom prst="rect">
            <a:avLst/>
          </a:prstGeom>
          <a:solidFill>
            <a:schemeClr val="accent5">
              <a:lumMod val="20000"/>
              <a:lumOff val="80000"/>
            </a:schemeClr>
          </a:solidFill>
        </p:spPr>
        <p:txBody>
          <a:bodyPr wrap="square" rtlCol="0">
            <a:spAutoFit/>
          </a:bodyPr>
          <a:lstStyle/>
          <a:p>
            <a:r>
              <a:rPr lang="en-US" altLang="ja-JP" sz="1600" dirty="0">
                <a:solidFill>
                  <a:srgbClr val="335B74"/>
                </a:solidFill>
                <a:latin typeface="+mn-ea"/>
              </a:rPr>
              <a:t>timber structures</a:t>
            </a:r>
            <a:endParaRPr kumimoji="1" lang="ja-JP" altLang="en-US" sz="1600" dirty="0">
              <a:latin typeface="+mn-ea"/>
            </a:endParaRPr>
          </a:p>
        </p:txBody>
      </p:sp>
      <p:sp>
        <p:nvSpPr>
          <p:cNvPr id="18" name="テキスト ボックス 17">
            <a:extLst>
              <a:ext uri="{FF2B5EF4-FFF2-40B4-BE49-F238E27FC236}">
                <a16:creationId xmlns:a16="http://schemas.microsoft.com/office/drawing/2014/main" id="{EF3EB79B-3355-1368-BC2E-13F65D8CB4E5}"/>
              </a:ext>
            </a:extLst>
          </p:cNvPr>
          <p:cNvSpPr txBox="1"/>
          <p:nvPr/>
        </p:nvSpPr>
        <p:spPr>
          <a:xfrm>
            <a:off x="4315482" y="5277445"/>
            <a:ext cx="672729" cy="41549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defPPr>
              <a:defRPr lang="ja-JP"/>
            </a:defPPr>
            <a:lvl1pPr marL="0" marR="0" lvl="0" indent="0" defTabSz="914400" eaLnBrk="0" latinLnBrk="0" hangingPunct="0">
              <a:lnSpc>
                <a:spcPct val="100000"/>
              </a:lnSpc>
              <a:buClrTx/>
              <a:buSzTx/>
              <a:buFontTx/>
              <a:buNone/>
              <a:tabLst/>
              <a:defRPr kumimoji="0" sz="1200">
                <a:solidFill>
                  <a:prstClr val="black"/>
                </a:solidFill>
                <a:latin typeface="BIZ UDゴシック" panose="020B0400000000000000" pitchFamily="49" charset="-128"/>
                <a:ea typeface="BIZ UDゴシック" panose="020B0400000000000000" pitchFamily="49" charset="-128"/>
                <a:cs typeface="ＭＳ Ｐゴシック" panose="020B0600070205080204" pitchFamily="50" charset="-128"/>
              </a:defRPr>
            </a:lvl1pPr>
          </a:lstStyle>
          <a:p>
            <a:r>
              <a:rPr lang="en-US" altLang="ja-JP" sz="1050" b="1" dirty="0">
                <a:solidFill>
                  <a:srgbClr val="335B74"/>
                </a:solidFill>
                <a:latin typeface="+mn-ea"/>
              </a:rPr>
              <a:t>carbon storage</a:t>
            </a:r>
            <a:endParaRPr lang="ja-JP" altLang="ja-JP" sz="1050" b="1" baseline="30000" dirty="0"/>
          </a:p>
        </p:txBody>
      </p:sp>
    </p:spTree>
    <p:extLst>
      <p:ext uri="{BB962C8B-B14F-4D97-AF65-F5344CB8AC3E}">
        <p14:creationId xmlns:p14="http://schemas.microsoft.com/office/powerpoint/2010/main" val="33686278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3C58B72F-0117-A164-8EDC-0077D9C251A3}"/>
              </a:ext>
            </a:extLst>
          </p:cNvPr>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3" name="スライド番号プレースホルダー 2">
            <a:extLst>
              <a:ext uri="{FF2B5EF4-FFF2-40B4-BE49-F238E27FC236}">
                <a16:creationId xmlns:a16="http://schemas.microsoft.com/office/drawing/2014/main" id="{64AE8B77-0ED9-6F1B-152E-9808EE7D85EA}"/>
              </a:ext>
            </a:extLst>
          </p:cNvPr>
          <p:cNvSpPr>
            <a:spLocks noGrp="1"/>
          </p:cNvSpPr>
          <p:nvPr>
            <p:ph type="sldNum" sz="quarter" idx="12"/>
          </p:nvPr>
        </p:nvSpPr>
        <p:spPr/>
        <p:txBody>
          <a:bodyPr/>
          <a:lstStyle/>
          <a:p>
            <a:fld id="{6955FB0A-E294-48B7-8A9F-1BE08144E966}" type="slidenum">
              <a:rPr kumimoji="1" lang="ja-JP" altLang="en-US" smtClean="0"/>
              <a:t>11</a:t>
            </a:fld>
            <a:endParaRPr kumimoji="1" lang="ja-JP" altLang="en-US"/>
          </a:p>
        </p:txBody>
      </p:sp>
      <p:sp>
        <p:nvSpPr>
          <p:cNvPr id="4" name="テキスト ボックス 3">
            <a:extLst>
              <a:ext uri="{FF2B5EF4-FFF2-40B4-BE49-F238E27FC236}">
                <a16:creationId xmlns:a16="http://schemas.microsoft.com/office/drawing/2014/main" id="{40120AD9-4A54-1479-128C-AA60E8BF9427}"/>
              </a:ext>
            </a:extLst>
          </p:cNvPr>
          <p:cNvSpPr txBox="1"/>
          <p:nvPr/>
        </p:nvSpPr>
        <p:spPr>
          <a:xfrm>
            <a:off x="300182" y="3877252"/>
            <a:ext cx="8123381" cy="1938992"/>
          </a:xfrm>
          <a:prstGeom prst="rect">
            <a:avLst/>
          </a:prstGeom>
          <a:noFill/>
        </p:spPr>
        <p:txBody>
          <a:bodyPr wrap="square" rtlCol="0">
            <a:spAutoFit/>
          </a:bodyPr>
          <a:lstStyle/>
          <a:p>
            <a:r>
              <a:rPr kumimoji="1" lang="en-US" altLang="ja-JP" sz="2400" dirty="0">
                <a:latin typeface="+mn-ea"/>
              </a:rPr>
              <a:t>Acknowledgments:</a:t>
            </a:r>
          </a:p>
          <a:p>
            <a:r>
              <a:rPr kumimoji="1" lang="en-US" altLang="ja-JP" sz="2400" dirty="0">
                <a:latin typeface="+mn-ea"/>
              </a:rPr>
              <a:t>This report is based on the contributions of numerous collaborators.</a:t>
            </a:r>
          </a:p>
          <a:p>
            <a:r>
              <a:rPr kumimoji="1" lang="en-US" altLang="ja-JP" sz="2400" dirty="0">
                <a:latin typeface="+mn-ea"/>
              </a:rPr>
              <a:t>We extend our gratitude to the participating companies and individuals involved.</a:t>
            </a:r>
            <a:endParaRPr kumimoji="1" lang="ja-JP" altLang="en-US" sz="2400" dirty="0">
              <a:latin typeface="+mn-ea"/>
            </a:endParaRPr>
          </a:p>
        </p:txBody>
      </p:sp>
      <p:sp>
        <p:nvSpPr>
          <p:cNvPr id="5" name="テキスト ボックス 4">
            <a:extLst>
              <a:ext uri="{FF2B5EF4-FFF2-40B4-BE49-F238E27FC236}">
                <a16:creationId xmlns:a16="http://schemas.microsoft.com/office/drawing/2014/main" id="{76CA8922-CE6B-0023-0FD1-13ACFD6736B4}"/>
              </a:ext>
            </a:extLst>
          </p:cNvPr>
          <p:cNvSpPr txBox="1"/>
          <p:nvPr/>
        </p:nvSpPr>
        <p:spPr>
          <a:xfrm>
            <a:off x="212473" y="1884218"/>
            <a:ext cx="8719054" cy="830997"/>
          </a:xfrm>
          <a:prstGeom prst="rect">
            <a:avLst/>
          </a:prstGeom>
          <a:noFill/>
        </p:spPr>
        <p:txBody>
          <a:bodyPr wrap="none" rtlCol="0">
            <a:spAutoFit/>
          </a:bodyPr>
          <a:lstStyle/>
          <a:p>
            <a:r>
              <a:rPr kumimoji="1" lang="en-US" altLang="ja-JP" sz="4800" b="1" dirty="0">
                <a:latin typeface="+mn-ea"/>
              </a:rPr>
              <a:t>Thank you for your attention</a:t>
            </a:r>
            <a:endParaRPr kumimoji="1" lang="ja-JP" altLang="en-US" sz="4800" b="1" dirty="0">
              <a:latin typeface="+mn-ea"/>
            </a:endParaRPr>
          </a:p>
        </p:txBody>
      </p:sp>
    </p:spTree>
    <p:extLst>
      <p:ext uri="{BB962C8B-B14F-4D97-AF65-F5344CB8AC3E}">
        <p14:creationId xmlns:p14="http://schemas.microsoft.com/office/powerpoint/2010/main" val="4838821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BD1D15-98C4-0AB9-2304-70A123A960F7}"/>
            </a:ext>
          </a:extLst>
        </p:cNvPr>
        <p:cNvGrpSpPr/>
        <p:nvPr/>
      </p:nvGrpSpPr>
      <p:grpSpPr>
        <a:xfrm>
          <a:off x="0" y="0"/>
          <a:ext cx="0" cy="0"/>
          <a:chOff x="0" y="0"/>
          <a:chExt cx="0" cy="0"/>
        </a:xfrm>
      </p:grpSpPr>
      <p:sp>
        <p:nvSpPr>
          <p:cNvPr id="5" name="フッター プレースホルダー 4">
            <a:extLst>
              <a:ext uri="{FF2B5EF4-FFF2-40B4-BE49-F238E27FC236}">
                <a16:creationId xmlns:a16="http://schemas.microsoft.com/office/drawing/2014/main" id="{C8719BC2-037D-7568-5D5A-120B5A7C8366}"/>
              </a:ext>
            </a:extLst>
          </p:cNvPr>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6" name="スライド番号プレースホルダー 5">
            <a:extLst>
              <a:ext uri="{FF2B5EF4-FFF2-40B4-BE49-F238E27FC236}">
                <a16:creationId xmlns:a16="http://schemas.microsoft.com/office/drawing/2014/main" id="{85E2749E-EAE4-72FF-671B-8E0C401A665F}"/>
              </a:ext>
            </a:extLst>
          </p:cNvPr>
          <p:cNvSpPr>
            <a:spLocks noGrp="1"/>
          </p:cNvSpPr>
          <p:nvPr>
            <p:ph type="sldNum" sz="quarter" idx="12"/>
          </p:nvPr>
        </p:nvSpPr>
        <p:spPr/>
        <p:txBody>
          <a:bodyPr/>
          <a:lstStyle/>
          <a:p>
            <a:fld id="{6955FB0A-E294-48B7-8A9F-1BE08144E966}" type="slidenum">
              <a:rPr kumimoji="1" lang="ja-JP" altLang="en-US" smtClean="0"/>
              <a:t>2</a:t>
            </a:fld>
            <a:endParaRPr kumimoji="1" lang="ja-JP" altLang="en-US"/>
          </a:p>
        </p:txBody>
      </p:sp>
      <p:sp>
        <p:nvSpPr>
          <p:cNvPr id="9" name="テキスト ボックス 8">
            <a:extLst>
              <a:ext uri="{FF2B5EF4-FFF2-40B4-BE49-F238E27FC236}">
                <a16:creationId xmlns:a16="http://schemas.microsoft.com/office/drawing/2014/main" id="{A5481F23-9589-AD8D-7324-DC457E488D67}"/>
              </a:ext>
            </a:extLst>
          </p:cNvPr>
          <p:cNvSpPr txBox="1"/>
          <p:nvPr/>
        </p:nvSpPr>
        <p:spPr>
          <a:xfrm>
            <a:off x="4351345" y="595039"/>
            <a:ext cx="4792655" cy="5016758"/>
          </a:xfrm>
          <a:prstGeom prst="rect">
            <a:avLst/>
          </a:prstGeom>
          <a:noFill/>
          <a:ln>
            <a:solidFill>
              <a:schemeClr val="accent1"/>
            </a:solidFill>
          </a:ln>
        </p:spPr>
        <p:txBody>
          <a:bodyPr wrap="square" rtlCol="0">
            <a:spAutoFit/>
          </a:bodyPr>
          <a:lstStyle/>
          <a:p>
            <a:pPr marL="285750" indent="-285750">
              <a:buFont typeface="Wingdings" panose="05000000000000000000" pitchFamily="2" charset="2"/>
              <a:buChar char="l"/>
            </a:pPr>
            <a:r>
              <a:rPr kumimoji="1" lang="en-US" altLang="ja-JP" sz="2000" dirty="0">
                <a:latin typeface="+mn-ea"/>
              </a:rPr>
              <a:t>When considering locating the ILC in Japan, Japanese researchers determined the </a:t>
            </a:r>
            <a:r>
              <a:rPr kumimoji="1" lang="en-US" altLang="ja-JP" sz="2000" dirty="0" err="1">
                <a:latin typeface="+mn-ea"/>
              </a:rPr>
              <a:t>Kitakami</a:t>
            </a:r>
            <a:r>
              <a:rPr kumimoji="1" lang="en-US" altLang="ja-JP" sz="2000" dirty="0">
                <a:latin typeface="+mn-ea"/>
              </a:rPr>
              <a:t> Highlands in Tohoku as the candidate site based on scientific surveys in 2013. This decision was subsequently recognized internationally.</a:t>
            </a:r>
          </a:p>
          <a:p>
            <a:pPr marL="285750" indent="-285750">
              <a:buFont typeface="Wingdings" panose="05000000000000000000" pitchFamily="2" charset="2"/>
              <a:buChar char="l"/>
            </a:pPr>
            <a:endParaRPr kumimoji="1" lang="en-US" altLang="ja-JP" sz="1000" dirty="0">
              <a:latin typeface="+mn-ea"/>
            </a:endParaRPr>
          </a:p>
          <a:p>
            <a:pPr marL="285750" indent="-285750">
              <a:buFont typeface="Wingdings" panose="05000000000000000000" pitchFamily="2" charset="2"/>
              <a:buChar char="l"/>
            </a:pPr>
            <a:r>
              <a:rPr kumimoji="1" lang="en-US" altLang="ja-JP" sz="2000" dirty="0">
                <a:latin typeface="+mn-ea"/>
              </a:rPr>
              <a:t>In response, regional governments and researchers established the </a:t>
            </a:r>
            <a:r>
              <a:rPr kumimoji="1" lang="en-US" altLang="ja-JP" sz="2000" b="1" dirty="0">
                <a:latin typeface="+mn-ea"/>
              </a:rPr>
              <a:t>“Tohoku ILC Project Development Center”</a:t>
            </a:r>
            <a:r>
              <a:rPr kumimoji="1" lang="en-US" altLang="ja-JP" sz="2000" dirty="0">
                <a:latin typeface="+mn-ea"/>
              </a:rPr>
              <a:t>. Various activities are underway to accept the ILC at the </a:t>
            </a:r>
            <a:r>
              <a:rPr kumimoji="1" lang="en-US" altLang="ja-JP" sz="2000" dirty="0" err="1">
                <a:latin typeface="+mn-ea"/>
              </a:rPr>
              <a:t>Kitakami</a:t>
            </a:r>
            <a:r>
              <a:rPr kumimoji="1" lang="en-US" altLang="ja-JP" sz="2000" dirty="0">
                <a:latin typeface="+mn-ea"/>
              </a:rPr>
              <a:t> candidate site. </a:t>
            </a:r>
          </a:p>
          <a:p>
            <a:pPr marL="285750" indent="-285750">
              <a:buFont typeface="Wingdings" panose="05000000000000000000" pitchFamily="2" charset="2"/>
              <a:buChar char="l"/>
            </a:pPr>
            <a:endParaRPr kumimoji="1" lang="en-US" altLang="ja-JP" sz="1000" dirty="0">
              <a:latin typeface="+mn-ea"/>
            </a:endParaRPr>
          </a:p>
          <a:p>
            <a:pPr marL="285750" indent="-285750">
              <a:buFont typeface="Wingdings" panose="05000000000000000000" pitchFamily="2" charset="2"/>
              <a:buChar char="l"/>
            </a:pPr>
            <a:r>
              <a:rPr kumimoji="1" lang="en-US" altLang="ja-JP" sz="2000" dirty="0">
                <a:latin typeface="+mn-ea"/>
              </a:rPr>
              <a:t>Today, we report on the following efforts among these activities.</a:t>
            </a:r>
          </a:p>
        </p:txBody>
      </p:sp>
      <p:pic>
        <p:nvPicPr>
          <p:cNvPr id="4" name="図 3">
            <a:extLst>
              <a:ext uri="{FF2B5EF4-FFF2-40B4-BE49-F238E27FC236}">
                <a16:creationId xmlns:a16="http://schemas.microsoft.com/office/drawing/2014/main" id="{DB57DC57-FACC-3D48-9071-E37A2FC9395C}"/>
              </a:ext>
            </a:extLst>
          </p:cNvPr>
          <p:cNvPicPr>
            <a:picLocks noChangeAspect="1"/>
          </p:cNvPicPr>
          <p:nvPr/>
        </p:nvPicPr>
        <p:blipFill>
          <a:blip r:embed="rId2"/>
          <a:stretch>
            <a:fillRect/>
          </a:stretch>
        </p:blipFill>
        <p:spPr>
          <a:xfrm>
            <a:off x="15934" y="536430"/>
            <a:ext cx="4267200" cy="5133975"/>
          </a:xfrm>
          <a:prstGeom prst="rect">
            <a:avLst/>
          </a:prstGeom>
        </p:spPr>
      </p:pic>
    </p:spTree>
    <p:extLst>
      <p:ext uri="{BB962C8B-B14F-4D97-AF65-F5344CB8AC3E}">
        <p14:creationId xmlns:p14="http://schemas.microsoft.com/office/powerpoint/2010/main" val="4223750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4385233C-18A6-723D-A3AB-E7506F156E47}"/>
              </a:ext>
            </a:extLst>
          </p:cNvPr>
          <p:cNvPicPr>
            <a:picLocks noChangeAspect="1"/>
          </p:cNvPicPr>
          <p:nvPr/>
        </p:nvPicPr>
        <p:blipFill>
          <a:blip r:embed="rId3"/>
          <a:stretch>
            <a:fillRect/>
          </a:stretch>
        </p:blipFill>
        <p:spPr>
          <a:xfrm>
            <a:off x="5107856" y="4141804"/>
            <a:ext cx="2171700" cy="2171700"/>
          </a:xfrm>
          <a:prstGeom prst="rect">
            <a:avLst/>
          </a:prstGeom>
        </p:spPr>
      </p:pic>
      <p:pic>
        <p:nvPicPr>
          <p:cNvPr id="5" name="図 4">
            <a:extLst>
              <a:ext uri="{FF2B5EF4-FFF2-40B4-BE49-F238E27FC236}">
                <a16:creationId xmlns:a16="http://schemas.microsoft.com/office/drawing/2014/main" id="{4F3E310C-5F84-CB31-4723-3FDE1AFA1024}"/>
              </a:ext>
            </a:extLst>
          </p:cNvPr>
          <p:cNvPicPr>
            <a:picLocks noChangeAspect="1"/>
          </p:cNvPicPr>
          <p:nvPr/>
        </p:nvPicPr>
        <p:blipFill>
          <a:blip r:embed="rId4"/>
          <a:stretch>
            <a:fillRect/>
          </a:stretch>
        </p:blipFill>
        <p:spPr>
          <a:xfrm>
            <a:off x="390087" y="4122754"/>
            <a:ext cx="3895725" cy="2190750"/>
          </a:xfrm>
          <a:prstGeom prst="rect">
            <a:avLst/>
          </a:prstGeom>
        </p:spPr>
      </p:pic>
      <p:sp>
        <p:nvSpPr>
          <p:cNvPr id="2" name="フッター プレースホルダー 1">
            <a:extLst>
              <a:ext uri="{FF2B5EF4-FFF2-40B4-BE49-F238E27FC236}">
                <a16:creationId xmlns:a16="http://schemas.microsoft.com/office/drawing/2014/main" id="{E13B5E68-F11B-E128-6D36-5A2C571D4E0A}"/>
              </a:ext>
            </a:extLst>
          </p:cNvPr>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3" name="スライド番号プレースホルダー 2">
            <a:extLst>
              <a:ext uri="{FF2B5EF4-FFF2-40B4-BE49-F238E27FC236}">
                <a16:creationId xmlns:a16="http://schemas.microsoft.com/office/drawing/2014/main" id="{46999483-39F3-FD75-132E-700E4084B6F7}"/>
              </a:ext>
            </a:extLst>
          </p:cNvPr>
          <p:cNvSpPr>
            <a:spLocks noGrp="1"/>
          </p:cNvSpPr>
          <p:nvPr>
            <p:ph type="sldNum" sz="quarter" idx="12"/>
          </p:nvPr>
        </p:nvSpPr>
        <p:spPr/>
        <p:txBody>
          <a:bodyPr/>
          <a:lstStyle/>
          <a:p>
            <a:fld id="{6955FB0A-E294-48B7-8A9F-1BE08144E966}" type="slidenum">
              <a:rPr kumimoji="1" lang="ja-JP" altLang="en-US" smtClean="0"/>
              <a:t>3</a:t>
            </a:fld>
            <a:endParaRPr kumimoji="1" lang="ja-JP" altLang="en-US"/>
          </a:p>
        </p:txBody>
      </p:sp>
      <p:sp>
        <p:nvSpPr>
          <p:cNvPr id="6" name="テキスト ボックス 5">
            <a:extLst>
              <a:ext uri="{FF2B5EF4-FFF2-40B4-BE49-F238E27FC236}">
                <a16:creationId xmlns:a16="http://schemas.microsoft.com/office/drawing/2014/main" id="{0358EF25-F79D-A2B8-B51E-71F3AA3F9173}"/>
              </a:ext>
            </a:extLst>
          </p:cNvPr>
          <p:cNvSpPr txBox="1"/>
          <p:nvPr/>
        </p:nvSpPr>
        <p:spPr>
          <a:xfrm>
            <a:off x="0" y="0"/>
            <a:ext cx="9144000" cy="3570208"/>
          </a:xfrm>
          <a:prstGeom prst="rect">
            <a:avLst/>
          </a:prstGeom>
          <a:noFill/>
        </p:spPr>
        <p:txBody>
          <a:bodyPr wrap="square" rtlCol="0">
            <a:spAutoFit/>
          </a:bodyPr>
          <a:lstStyle/>
          <a:p>
            <a:pPr marL="457200" indent="-457200">
              <a:buFontTx/>
              <a:buAutoNum type="arabicPeriod"/>
            </a:pPr>
            <a:r>
              <a:rPr kumimoji="1" lang="en-US" altLang="ja-JP" sz="2000" b="1" dirty="0">
                <a:highlight>
                  <a:srgbClr val="FFFF00"/>
                </a:highlight>
                <a:latin typeface="+mn-ea"/>
              </a:rPr>
              <a:t>Opportunities for regional companies to engage in accelerator-related industries.</a:t>
            </a:r>
          </a:p>
          <a:p>
            <a:pPr marL="457200" indent="-457200">
              <a:buAutoNum type="arabicPeriod"/>
            </a:pPr>
            <a:endParaRPr kumimoji="1" lang="en-US" altLang="ja-JP" sz="800" b="1" dirty="0">
              <a:highlight>
                <a:srgbClr val="FFFF00"/>
              </a:highlight>
              <a:latin typeface="+mn-ea"/>
            </a:endParaRPr>
          </a:p>
          <a:p>
            <a:r>
              <a:rPr kumimoji="1" lang="en-US" altLang="ja-JP" dirty="0">
                <a:latin typeface="+mn-ea"/>
              </a:rPr>
              <a:t>The construction of two large-scale synchrotron radiation facilities in Japan from </a:t>
            </a:r>
            <a:r>
              <a:rPr kumimoji="1" lang="en-US" altLang="ja-JP" b="1" dirty="0">
                <a:latin typeface="+mn-ea"/>
              </a:rPr>
              <a:t>2019 to 2028 </a:t>
            </a:r>
            <a:r>
              <a:rPr kumimoji="1" lang="en-US" altLang="ja-JP" dirty="0">
                <a:latin typeface="+mn-ea"/>
              </a:rPr>
              <a:t>has created an opportunity for small and medium-sized enterprises in Tohoku to enter the accelerator-related industry.</a:t>
            </a:r>
          </a:p>
          <a:p>
            <a:endParaRPr kumimoji="1" lang="en-US" altLang="ja-JP" sz="800" dirty="0">
              <a:latin typeface="+mn-ea"/>
            </a:endParaRPr>
          </a:p>
          <a:p>
            <a:pPr marL="342900" indent="-342900">
              <a:buFont typeface="Wingdings" panose="05000000000000000000" pitchFamily="2" charset="2"/>
              <a:buChar char="l"/>
            </a:pPr>
            <a:r>
              <a:rPr kumimoji="1" lang="en-US" altLang="ja-JP" dirty="0">
                <a:latin typeface="+mn-ea"/>
              </a:rPr>
              <a:t>One is Tohoku University's 3GeV high-brightness synchrotron radiation facility called </a:t>
            </a:r>
            <a:r>
              <a:rPr kumimoji="1" lang="en-US" altLang="ja-JP" b="1" dirty="0">
                <a:latin typeface="+mn-ea"/>
              </a:rPr>
              <a:t>“</a:t>
            </a:r>
            <a:r>
              <a:rPr kumimoji="1" lang="en-US" altLang="ja-JP" b="1" dirty="0" err="1">
                <a:latin typeface="+mn-ea"/>
              </a:rPr>
              <a:t>NanoTerasu</a:t>
            </a:r>
            <a:r>
              <a:rPr kumimoji="1" lang="en-US" altLang="ja-JP" b="1" dirty="0">
                <a:latin typeface="+mn-ea"/>
              </a:rPr>
              <a:t>”</a:t>
            </a:r>
            <a:r>
              <a:rPr kumimoji="1" lang="en-US" altLang="ja-JP" dirty="0">
                <a:latin typeface="+mn-ea"/>
              </a:rPr>
              <a:t> (construction period: 2019–2024). Companies in Tohoku secured contracts worth 20% of the total construction budget (¥20 billion).</a:t>
            </a:r>
          </a:p>
          <a:p>
            <a:pPr marL="342900" indent="-342900">
              <a:buFont typeface="Wingdings" panose="05000000000000000000" pitchFamily="2" charset="2"/>
              <a:buChar char="l"/>
            </a:pPr>
            <a:endParaRPr kumimoji="1" lang="en-US" altLang="ja-JP" sz="800" dirty="0">
              <a:latin typeface="+mn-ea"/>
            </a:endParaRPr>
          </a:p>
          <a:p>
            <a:pPr marL="342900" indent="-342900">
              <a:buFont typeface="Wingdings" panose="05000000000000000000" pitchFamily="2" charset="2"/>
              <a:buChar char="l"/>
            </a:pPr>
            <a:r>
              <a:rPr kumimoji="1" lang="en-US" altLang="ja-JP" dirty="0">
                <a:latin typeface="+mn-ea"/>
              </a:rPr>
              <a:t>The second is the upgrade plan for </a:t>
            </a:r>
            <a:r>
              <a:rPr kumimoji="1" lang="en-US" altLang="ja-JP" b="1" dirty="0">
                <a:latin typeface="+mn-ea"/>
              </a:rPr>
              <a:t>SPring-8</a:t>
            </a:r>
            <a:r>
              <a:rPr kumimoji="1" lang="en-US" altLang="ja-JP" dirty="0">
                <a:latin typeface="+mn-ea"/>
              </a:rPr>
              <a:t>, Japan's largest synchrotron radiation facility located in Harima, Hyogo Prefecture (2025–2028, total construction budget: ¥50 billion).</a:t>
            </a:r>
            <a:endParaRPr kumimoji="1" lang="ja-JP" altLang="en-US" dirty="0">
              <a:latin typeface="+mn-ea"/>
            </a:endParaRPr>
          </a:p>
        </p:txBody>
      </p:sp>
      <p:sp>
        <p:nvSpPr>
          <p:cNvPr id="11" name="テキスト ボックス 10">
            <a:extLst>
              <a:ext uri="{FF2B5EF4-FFF2-40B4-BE49-F238E27FC236}">
                <a16:creationId xmlns:a16="http://schemas.microsoft.com/office/drawing/2014/main" id="{4A80197D-7065-B038-1FF2-A7D5EBB37FD1}"/>
              </a:ext>
            </a:extLst>
          </p:cNvPr>
          <p:cNvSpPr txBox="1"/>
          <p:nvPr/>
        </p:nvSpPr>
        <p:spPr>
          <a:xfrm>
            <a:off x="438269" y="4123225"/>
            <a:ext cx="2997937" cy="646331"/>
          </a:xfrm>
          <a:prstGeom prst="rect">
            <a:avLst/>
          </a:prstGeom>
          <a:noFill/>
        </p:spPr>
        <p:txBody>
          <a:bodyPr wrap="none" rtlCol="0">
            <a:spAutoFit/>
          </a:bodyPr>
          <a:lstStyle/>
          <a:p>
            <a:r>
              <a:rPr kumimoji="1" lang="en-US" altLang="ja-JP" b="1" dirty="0" err="1">
                <a:solidFill>
                  <a:schemeClr val="bg1"/>
                </a:solidFill>
                <a:latin typeface="+mn-ea"/>
              </a:rPr>
              <a:t>NanoTerasu</a:t>
            </a:r>
            <a:endParaRPr kumimoji="1" lang="en-US" altLang="ja-JP" b="1" dirty="0">
              <a:solidFill>
                <a:schemeClr val="bg1"/>
              </a:solidFill>
              <a:latin typeface="+mn-ea"/>
            </a:endParaRPr>
          </a:p>
          <a:p>
            <a:r>
              <a:rPr kumimoji="1" lang="en-US" altLang="ja-JP" b="1" dirty="0">
                <a:solidFill>
                  <a:schemeClr val="bg1"/>
                </a:solidFill>
                <a:latin typeface="+mn-ea"/>
              </a:rPr>
              <a:t>Construction: 2019~2024</a:t>
            </a:r>
            <a:endParaRPr kumimoji="1" lang="ja-JP" altLang="en-US" b="1" dirty="0">
              <a:solidFill>
                <a:schemeClr val="bg1"/>
              </a:solidFill>
              <a:latin typeface="+mn-ea"/>
            </a:endParaRPr>
          </a:p>
        </p:txBody>
      </p:sp>
      <p:sp>
        <p:nvSpPr>
          <p:cNvPr id="12" name="テキスト ボックス 11">
            <a:extLst>
              <a:ext uri="{FF2B5EF4-FFF2-40B4-BE49-F238E27FC236}">
                <a16:creationId xmlns:a16="http://schemas.microsoft.com/office/drawing/2014/main" id="{9204E297-9AF5-535A-5C96-5C5177545C27}"/>
              </a:ext>
            </a:extLst>
          </p:cNvPr>
          <p:cNvSpPr txBox="1"/>
          <p:nvPr/>
        </p:nvSpPr>
        <p:spPr>
          <a:xfrm>
            <a:off x="5135418" y="4167052"/>
            <a:ext cx="2165721" cy="646331"/>
          </a:xfrm>
          <a:prstGeom prst="rect">
            <a:avLst/>
          </a:prstGeom>
          <a:noFill/>
        </p:spPr>
        <p:txBody>
          <a:bodyPr wrap="none" rtlCol="0">
            <a:spAutoFit/>
          </a:bodyPr>
          <a:lstStyle/>
          <a:p>
            <a:r>
              <a:rPr kumimoji="1" lang="en-US" altLang="ja-JP" b="1" dirty="0">
                <a:solidFill>
                  <a:schemeClr val="bg1"/>
                </a:solidFill>
              </a:rPr>
              <a:t>SPring8-II</a:t>
            </a:r>
          </a:p>
          <a:p>
            <a:r>
              <a:rPr kumimoji="1" lang="en-US" altLang="ja-JP" b="1" dirty="0">
                <a:solidFill>
                  <a:schemeClr val="bg1"/>
                </a:solidFill>
              </a:rPr>
              <a:t>Upgrade: 2025~2028</a:t>
            </a:r>
            <a:endParaRPr kumimoji="1" lang="ja-JP" altLang="en-US" b="1" dirty="0">
              <a:solidFill>
                <a:schemeClr val="bg1"/>
              </a:solidFill>
            </a:endParaRPr>
          </a:p>
        </p:txBody>
      </p:sp>
    </p:spTree>
    <p:extLst>
      <p:ext uri="{BB962C8B-B14F-4D97-AF65-F5344CB8AC3E}">
        <p14:creationId xmlns:p14="http://schemas.microsoft.com/office/powerpoint/2010/main" val="1580237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E0005915-D8FD-803D-2C0D-401EF2257ABD}"/>
              </a:ext>
            </a:extLst>
          </p:cNvPr>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3" name="スライド番号プレースホルダー 2">
            <a:extLst>
              <a:ext uri="{FF2B5EF4-FFF2-40B4-BE49-F238E27FC236}">
                <a16:creationId xmlns:a16="http://schemas.microsoft.com/office/drawing/2014/main" id="{8C826FAA-90CD-000F-2217-7BDDE0523415}"/>
              </a:ext>
            </a:extLst>
          </p:cNvPr>
          <p:cNvSpPr>
            <a:spLocks noGrp="1"/>
          </p:cNvSpPr>
          <p:nvPr>
            <p:ph type="sldNum" sz="quarter" idx="12"/>
          </p:nvPr>
        </p:nvSpPr>
        <p:spPr/>
        <p:txBody>
          <a:bodyPr/>
          <a:lstStyle/>
          <a:p>
            <a:fld id="{6955FB0A-E294-48B7-8A9F-1BE08144E966}" type="slidenum">
              <a:rPr kumimoji="1" lang="ja-JP" altLang="en-US" smtClean="0"/>
              <a:t>4</a:t>
            </a:fld>
            <a:endParaRPr kumimoji="1" lang="ja-JP" altLang="en-US"/>
          </a:p>
        </p:txBody>
      </p:sp>
      <p:sp>
        <p:nvSpPr>
          <p:cNvPr id="4" name="テキスト ボックス 3">
            <a:extLst>
              <a:ext uri="{FF2B5EF4-FFF2-40B4-BE49-F238E27FC236}">
                <a16:creationId xmlns:a16="http://schemas.microsoft.com/office/drawing/2014/main" id="{4821D781-924A-5078-577A-DC524AFF18E9}"/>
              </a:ext>
            </a:extLst>
          </p:cNvPr>
          <p:cNvSpPr txBox="1"/>
          <p:nvPr/>
        </p:nvSpPr>
        <p:spPr>
          <a:xfrm>
            <a:off x="199303" y="576790"/>
            <a:ext cx="8745393" cy="2262158"/>
          </a:xfrm>
          <a:prstGeom prst="rect">
            <a:avLst/>
          </a:prstGeom>
          <a:noFill/>
        </p:spPr>
        <p:txBody>
          <a:bodyPr wrap="square" rtlCol="0">
            <a:spAutoFit/>
          </a:bodyPr>
          <a:lstStyle/>
          <a:p>
            <a:r>
              <a:rPr kumimoji="1" lang="en-US" altLang="ja-JP" dirty="0">
                <a:latin typeface="+mn-ea"/>
              </a:rPr>
              <a:t>Small and medium-sized enterprise managers in Tohoku recognize the following benefits of participating in accelerator-related industries:</a:t>
            </a:r>
          </a:p>
          <a:p>
            <a:endParaRPr kumimoji="1" lang="en-US" altLang="ja-JP" sz="700" dirty="0">
              <a:latin typeface="+mn-ea"/>
            </a:endParaRPr>
          </a:p>
          <a:p>
            <a:pPr marL="342900" indent="-342900">
              <a:buFont typeface="Wingdings" panose="05000000000000000000" pitchFamily="2" charset="2"/>
              <a:buChar char="l"/>
            </a:pPr>
            <a:r>
              <a:rPr kumimoji="1" lang="en-US" altLang="ja-JP" dirty="0">
                <a:latin typeface="+mn-ea"/>
              </a:rPr>
              <a:t>Opportunities to enhance technological capabilities beyond merely being a supply chain company, with particular expectations for technological advancement through technical discussions with researchers.</a:t>
            </a:r>
          </a:p>
          <a:p>
            <a:pPr marL="342900" indent="-342900">
              <a:buFont typeface="Wingdings" panose="05000000000000000000" pitchFamily="2" charset="2"/>
              <a:buChar char="l"/>
            </a:pPr>
            <a:endParaRPr kumimoji="1" lang="en-US" altLang="ja-JP" sz="800" dirty="0">
              <a:latin typeface="+mn-ea"/>
            </a:endParaRPr>
          </a:p>
          <a:p>
            <a:pPr marL="342900" indent="-342900">
              <a:buFont typeface="Wingdings" panose="05000000000000000000" pitchFamily="2" charset="2"/>
              <a:buChar char="l"/>
            </a:pPr>
            <a:r>
              <a:rPr kumimoji="1" lang="en-US" altLang="ja-JP" dirty="0">
                <a:latin typeface="+mn-ea"/>
              </a:rPr>
              <a:t>Indeed, gaining experience in accelerator-related projects has led to increased orders in the semiconductor business and fusion-related fields.</a:t>
            </a:r>
            <a:endParaRPr kumimoji="1" lang="ja-JP" altLang="en-US" dirty="0">
              <a:latin typeface="+mn-ea"/>
            </a:endParaRPr>
          </a:p>
        </p:txBody>
      </p:sp>
      <p:sp>
        <p:nvSpPr>
          <p:cNvPr id="9" name="テキスト ボックス 8">
            <a:extLst>
              <a:ext uri="{FF2B5EF4-FFF2-40B4-BE49-F238E27FC236}">
                <a16:creationId xmlns:a16="http://schemas.microsoft.com/office/drawing/2014/main" id="{A8C330DD-D2B6-B112-7ED1-2A8AE6752190}"/>
              </a:ext>
            </a:extLst>
          </p:cNvPr>
          <p:cNvSpPr txBox="1"/>
          <p:nvPr/>
        </p:nvSpPr>
        <p:spPr>
          <a:xfrm>
            <a:off x="11257" y="3389626"/>
            <a:ext cx="6103793" cy="2416046"/>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dirty="0">
                <a:latin typeface="+mn-ea"/>
              </a:rPr>
              <a:t>Regarding the ILC, we are closely monitoring the R&amp;D activities conducted by KEK as part of the ITN (International Technology Network) initiative, and companies in Tohoku have secured multiple contracts to date.</a:t>
            </a:r>
          </a:p>
          <a:p>
            <a:pPr marL="342900" indent="-342900">
              <a:buFont typeface="Wingdings" panose="05000000000000000000" pitchFamily="2" charset="2"/>
              <a:buChar char="l"/>
            </a:pPr>
            <a:endParaRPr kumimoji="1" lang="en-US" altLang="ja-JP" sz="700" dirty="0">
              <a:latin typeface="+mn-ea"/>
            </a:endParaRPr>
          </a:p>
          <a:p>
            <a:pPr marL="342900" indent="-342900">
              <a:buFont typeface="Wingdings" panose="05000000000000000000" pitchFamily="2" charset="2"/>
              <a:buChar char="l"/>
            </a:pPr>
            <a:r>
              <a:rPr kumimoji="1" lang="en-US" altLang="ja-JP" dirty="0">
                <a:latin typeface="+mn-ea"/>
              </a:rPr>
              <a:t>Since contracts are fundamentally awarded through competitive bidding, we provide support to enable companies in Tohoku to win contracts.</a:t>
            </a:r>
            <a:endParaRPr kumimoji="1" lang="ja-JP" altLang="en-US" dirty="0">
              <a:latin typeface="+mn-ea"/>
            </a:endParaRPr>
          </a:p>
        </p:txBody>
      </p:sp>
      <p:graphicFrame>
        <p:nvGraphicFramePr>
          <p:cNvPr id="5" name="表 4">
            <a:extLst>
              <a:ext uri="{FF2B5EF4-FFF2-40B4-BE49-F238E27FC236}">
                <a16:creationId xmlns:a16="http://schemas.microsoft.com/office/drawing/2014/main" id="{E8506459-AADB-417A-1AB5-22DD607A7D46}"/>
              </a:ext>
            </a:extLst>
          </p:cNvPr>
          <p:cNvGraphicFramePr>
            <a:graphicFrameLocks noGrp="1"/>
          </p:cNvGraphicFramePr>
          <p:nvPr>
            <p:extLst>
              <p:ext uri="{D42A27DB-BD31-4B8C-83A1-F6EECF244321}">
                <p14:modId xmlns:p14="http://schemas.microsoft.com/office/powerpoint/2010/main" val="3670624818"/>
              </p:ext>
            </p:extLst>
          </p:nvPr>
        </p:nvGraphicFramePr>
        <p:xfrm>
          <a:off x="6064045" y="3079751"/>
          <a:ext cx="2539345" cy="3276600"/>
        </p:xfrm>
        <a:graphic>
          <a:graphicData uri="http://schemas.openxmlformats.org/drawingml/2006/table">
            <a:tbl>
              <a:tblPr firstRow="1" bandRow="1">
                <a:tableStyleId>{5940675A-B579-460E-94D1-54222C63F5DA}</a:tableStyleId>
              </a:tblPr>
              <a:tblGrid>
                <a:gridCol w="491614">
                  <a:extLst>
                    <a:ext uri="{9D8B030D-6E8A-4147-A177-3AD203B41FA5}">
                      <a16:colId xmlns:a16="http://schemas.microsoft.com/office/drawing/2014/main" val="125723902"/>
                    </a:ext>
                  </a:extLst>
                </a:gridCol>
                <a:gridCol w="344129">
                  <a:extLst>
                    <a:ext uri="{9D8B030D-6E8A-4147-A177-3AD203B41FA5}">
                      <a16:colId xmlns:a16="http://schemas.microsoft.com/office/drawing/2014/main" val="753806790"/>
                    </a:ext>
                  </a:extLst>
                </a:gridCol>
                <a:gridCol w="1703602">
                  <a:extLst>
                    <a:ext uri="{9D8B030D-6E8A-4147-A177-3AD203B41FA5}">
                      <a16:colId xmlns:a16="http://schemas.microsoft.com/office/drawing/2014/main" val="3872292562"/>
                    </a:ext>
                  </a:extLst>
                </a:gridCol>
              </a:tblGrid>
              <a:tr h="168870">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WPP</a:t>
                      </a:r>
                      <a:endParaRPr kumimoji="1" lang="ja-JP" altLang="en-US" sz="900" dirty="0">
                        <a:latin typeface="Arial" panose="020B0604020202020204" pitchFamily="34" charset="0"/>
                        <a:cs typeface="Arial" panose="020B0604020202020204" pitchFamily="34" charset="0"/>
                      </a:endParaRPr>
                    </a:p>
                  </a:txBody>
                  <a:tcPr>
                    <a:solidFill>
                      <a:schemeClr val="accent2">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1</a:t>
                      </a:r>
                      <a:endParaRPr kumimoji="1" lang="ja-JP" altLang="en-US" sz="900" dirty="0">
                        <a:latin typeface="Arial" panose="020B0604020202020204" pitchFamily="34" charset="0"/>
                        <a:cs typeface="Arial" panose="020B0604020202020204" pitchFamily="34" charset="0"/>
                      </a:endParaRPr>
                    </a:p>
                  </a:txBody>
                  <a:tcPr>
                    <a:solidFill>
                      <a:schemeClr val="accent2">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Cavity production</a:t>
                      </a:r>
                      <a:endParaRPr kumimoji="1" lang="ja-JP" altLang="en-US" sz="900" dirty="0">
                        <a:latin typeface="Arial" panose="020B0604020202020204" pitchFamily="34" charset="0"/>
                        <a:cs typeface="Arial" panose="020B0604020202020204" pitchFamily="34" charset="0"/>
                      </a:endParaRPr>
                    </a:p>
                  </a:txBody>
                  <a:tcPr>
                    <a:solidFill>
                      <a:schemeClr val="accent2">
                        <a:lumMod val="20000"/>
                        <a:lumOff val="80000"/>
                      </a:schemeClr>
                    </a:solidFill>
                  </a:tcPr>
                </a:tc>
                <a:extLst>
                  <a:ext uri="{0D108BD9-81ED-4DB2-BD59-A6C34878D82A}">
                    <a16:rowId xmlns:a16="http://schemas.microsoft.com/office/drawing/2014/main" val="924070579"/>
                  </a:ext>
                </a:extLst>
              </a:tr>
              <a:tr h="168870">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WPP</a:t>
                      </a:r>
                      <a:endParaRPr kumimoji="1" lang="ja-JP" altLang="en-US" sz="900" dirty="0">
                        <a:latin typeface="Arial" panose="020B0604020202020204" pitchFamily="34" charset="0"/>
                        <a:cs typeface="Arial" panose="020B0604020202020204" pitchFamily="34" charset="0"/>
                      </a:endParaRPr>
                    </a:p>
                  </a:txBody>
                  <a:tcPr>
                    <a:solidFill>
                      <a:schemeClr val="accent2">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2</a:t>
                      </a:r>
                      <a:endParaRPr kumimoji="1" lang="ja-JP" altLang="en-US" sz="900" dirty="0">
                        <a:latin typeface="Arial" panose="020B0604020202020204" pitchFamily="34" charset="0"/>
                        <a:cs typeface="Arial" panose="020B0604020202020204" pitchFamily="34" charset="0"/>
                      </a:endParaRPr>
                    </a:p>
                  </a:txBody>
                  <a:tcPr>
                    <a:solidFill>
                      <a:schemeClr val="accent2">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CM design</a:t>
                      </a:r>
                    </a:p>
                  </a:txBody>
                  <a:tcPr>
                    <a:solidFill>
                      <a:schemeClr val="accent2">
                        <a:lumMod val="20000"/>
                        <a:lumOff val="80000"/>
                      </a:schemeClr>
                    </a:solidFill>
                  </a:tcPr>
                </a:tc>
                <a:extLst>
                  <a:ext uri="{0D108BD9-81ED-4DB2-BD59-A6C34878D82A}">
                    <a16:rowId xmlns:a16="http://schemas.microsoft.com/office/drawing/2014/main" val="2090037212"/>
                  </a:ext>
                </a:extLst>
              </a:tr>
              <a:tr h="168870">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WPP</a:t>
                      </a:r>
                      <a:endParaRPr kumimoji="1" lang="ja-JP" altLang="en-US" sz="900" dirty="0">
                        <a:latin typeface="Arial" panose="020B0604020202020204" pitchFamily="34" charset="0"/>
                        <a:cs typeface="Arial" panose="020B0604020202020204" pitchFamily="34" charset="0"/>
                      </a:endParaRPr>
                    </a:p>
                  </a:txBody>
                  <a:tcPr>
                    <a:solidFill>
                      <a:schemeClr val="accent2">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3</a:t>
                      </a:r>
                      <a:endParaRPr kumimoji="1" lang="ja-JP" altLang="en-US" sz="900" dirty="0">
                        <a:latin typeface="Arial" panose="020B0604020202020204" pitchFamily="34" charset="0"/>
                        <a:cs typeface="Arial" panose="020B0604020202020204" pitchFamily="34" charset="0"/>
                      </a:endParaRPr>
                    </a:p>
                  </a:txBody>
                  <a:tcPr>
                    <a:solidFill>
                      <a:schemeClr val="accent2">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Crab cavity</a:t>
                      </a:r>
                      <a:endParaRPr kumimoji="1" lang="ja-JP" altLang="en-US" sz="900" dirty="0">
                        <a:latin typeface="Arial" panose="020B0604020202020204" pitchFamily="34" charset="0"/>
                        <a:cs typeface="Arial" panose="020B0604020202020204" pitchFamily="34" charset="0"/>
                      </a:endParaRPr>
                    </a:p>
                  </a:txBody>
                  <a:tcPr>
                    <a:solidFill>
                      <a:schemeClr val="accent2">
                        <a:lumMod val="20000"/>
                        <a:lumOff val="80000"/>
                      </a:schemeClr>
                    </a:solidFill>
                  </a:tcPr>
                </a:tc>
                <a:extLst>
                  <a:ext uri="{0D108BD9-81ED-4DB2-BD59-A6C34878D82A}">
                    <a16:rowId xmlns:a16="http://schemas.microsoft.com/office/drawing/2014/main" val="4027476865"/>
                  </a:ext>
                </a:extLst>
              </a:tr>
              <a:tr h="168870">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WPP</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4</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E-source</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extLst>
                  <a:ext uri="{0D108BD9-81ED-4DB2-BD59-A6C34878D82A}">
                    <a16:rowId xmlns:a16="http://schemas.microsoft.com/office/drawing/2014/main" val="1760052258"/>
                  </a:ext>
                </a:extLst>
              </a:tr>
              <a:tr h="168870">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WPP</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6</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Undulator target</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extLst>
                  <a:ext uri="{0D108BD9-81ED-4DB2-BD59-A6C34878D82A}">
                    <a16:rowId xmlns:a16="http://schemas.microsoft.com/office/drawing/2014/main" val="3554441538"/>
                  </a:ext>
                </a:extLst>
              </a:tr>
              <a:tr h="168870">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WPP</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7</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Undulator focusing</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extLst>
                  <a:ext uri="{0D108BD9-81ED-4DB2-BD59-A6C34878D82A}">
                    <a16:rowId xmlns:a16="http://schemas.microsoft.com/office/drawing/2014/main" val="389334060"/>
                  </a:ext>
                </a:extLst>
              </a:tr>
              <a:tr h="168870">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WPP</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8</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E-driven target</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extLst>
                  <a:ext uri="{0D108BD9-81ED-4DB2-BD59-A6C34878D82A}">
                    <a16:rowId xmlns:a16="http://schemas.microsoft.com/office/drawing/2014/main" val="814829711"/>
                  </a:ext>
                </a:extLst>
              </a:tr>
              <a:tr h="168870">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WPP</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9</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E-driven focusing</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extLst>
                  <a:ext uri="{0D108BD9-81ED-4DB2-BD59-A6C34878D82A}">
                    <a16:rowId xmlns:a16="http://schemas.microsoft.com/office/drawing/2014/main" val="537790394"/>
                  </a:ext>
                </a:extLst>
              </a:tr>
              <a:tr h="168870">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WPP</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10</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E-driven capture</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extLst>
                  <a:ext uri="{0D108BD9-81ED-4DB2-BD59-A6C34878D82A}">
                    <a16:rowId xmlns:a16="http://schemas.microsoft.com/office/drawing/2014/main" val="353473827"/>
                  </a:ext>
                </a:extLst>
              </a:tr>
              <a:tr h="168870">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WPP</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11</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Target replacement</a:t>
                      </a:r>
                      <a:endParaRPr kumimoji="1" lang="ja-JP" altLang="en-US" sz="900" dirty="0">
                        <a:latin typeface="Arial" panose="020B0604020202020204" pitchFamily="34" charset="0"/>
                        <a:cs typeface="Arial" panose="020B0604020202020204" pitchFamily="34" charset="0"/>
                      </a:endParaRPr>
                    </a:p>
                  </a:txBody>
                  <a:tcPr>
                    <a:solidFill>
                      <a:schemeClr val="accent6">
                        <a:lumMod val="20000"/>
                        <a:lumOff val="80000"/>
                      </a:schemeClr>
                    </a:solidFill>
                  </a:tcPr>
                </a:tc>
                <a:extLst>
                  <a:ext uri="{0D108BD9-81ED-4DB2-BD59-A6C34878D82A}">
                    <a16:rowId xmlns:a16="http://schemas.microsoft.com/office/drawing/2014/main" val="2772003230"/>
                  </a:ext>
                </a:extLst>
              </a:tr>
              <a:tr h="168870">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WPP</a:t>
                      </a:r>
                      <a:endParaRPr kumimoji="1" lang="ja-JP" altLang="en-US" sz="900" dirty="0">
                        <a:latin typeface="Arial" panose="020B0604020202020204" pitchFamily="34" charset="0"/>
                        <a:cs typeface="Arial" panose="020B0604020202020204" pitchFamily="34" charset="0"/>
                      </a:endParaRPr>
                    </a:p>
                  </a:txBody>
                  <a:tcPr>
                    <a:solidFill>
                      <a:schemeClr val="accent5">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12</a:t>
                      </a:r>
                      <a:endParaRPr kumimoji="1" lang="ja-JP" altLang="en-US" sz="900" dirty="0">
                        <a:latin typeface="Arial" panose="020B0604020202020204" pitchFamily="34" charset="0"/>
                        <a:cs typeface="Arial" panose="020B0604020202020204" pitchFamily="34" charset="0"/>
                      </a:endParaRPr>
                    </a:p>
                  </a:txBody>
                  <a:tcPr>
                    <a:solidFill>
                      <a:schemeClr val="accent5">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DR System design</a:t>
                      </a:r>
                      <a:endParaRPr kumimoji="1" lang="ja-JP" altLang="en-US" sz="900" dirty="0">
                        <a:latin typeface="Arial" panose="020B0604020202020204" pitchFamily="34" charset="0"/>
                        <a:cs typeface="Arial" panose="020B0604020202020204" pitchFamily="34" charset="0"/>
                      </a:endParaRPr>
                    </a:p>
                  </a:txBody>
                  <a:tcPr>
                    <a:solidFill>
                      <a:schemeClr val="accent5">
                        <a:lumMod val="20000"/>
                        <a:lumOff val="80000"/>
                      </a:schemeClr>
                    </a:solidFill>
                  </a:tcPr>
                </a:tc>
                <a:extLst>
                  <a:ext uri="{0D108BD9-81ED-4DB2-BD59-A6C34878D82A}">
                    <a16:rowId xmlns:a16="http://schemas.microsoft.com/office/drawing/2014/main" val="3199205417"/>
                  </a:ext>
                </a:extLst>
              </a:tr>
              <a:tr h="168870">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WPP</a:t>
                      </a:r>
                      <a:endParaRPr kumimoji="1" lang="ja-JP" altLang="en-US" sz="900" dirty="0">
                        <a:latin typeface="Arial" panose="020B0604020202020204" pitchFamily="34" charset="0"/>
                        <a:cs typeface="Arial" panose="020B0604020202020204" pitchFamily="34" charset="0"/>
                      </a:endParaRPr>
                    </a:p>
                  </a:txBody>
                  <a:tcPr>
                    <a:solidFill>
                      <a:schemeClr val="accent5">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14</a:t>
                      </a:r>
                      <a:endParaRPr kumimoji="1" lang="ja-JP" altLang="en-US" sz="900" dirty="0">
                        <a:latin typeface="Arial" panose="020B0604020202020204" pitchFamily="34" charset="0"/>
                        <a:cs typeface="Arial" panose="020B0604020202020204" pitchFamily="34" charset="0"/>
                      </a:endParaRPr>
                    </a:p>
                  </a:txBody>
                  <a:tcPr>
                    <a:solidFill>
                      <a:schemeClr val="accent5">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DR Injection/extraction</a:t>
                      </a:r>
                      <a:endParaRPr kumimoji="1" lang="ja-JP" altLang="en-US" sz="900" dirty="0">
                        <a:latin typeface="Arial" panose="020B0604020202020204" pitchFamily="34" charset="0"/>
                        <a:cs typeface="Arial" panose="020B0604020202020204" pitchFamily="34" charset="0"/>
                      </a:endParaRPr>
                    </a:p>
                  </a:txBody>
                  <a:tcPr>
                    <a:solidFill>
                      <a:schemeClr val="accent5">
                        <a:lumMod val="20000"/>
                        <a:lumOff val="80000"/>
                      </a:schemeClr>
                    </a:solidFill>
                  </a:tcPr>
                </a:tc>
                <a:extLst>
                  <a:ext uri="{0D108BD9-81ED-4DB2-BD59-A6C34878D82A}">
                    <a16:rowId xmlns:a16="http://schemas.microsoft.com/office/drawing/2014/main" val="2412343503"/>
                  </a:ext>
                </a:extLst>
              </a:tr>
              <a:tr h="168870">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WPP</a:t>
                      </a:r>
                      <a:endParaRPr kumimoji="1" lang="ja-JP" altLang="en-US" sz="900" dirty="0">
                        <a:latin typeface="Arial" panose="020B0604020202020204" pitchFamily="34" charset="0"/>
                        <a:cs typeface="Arial" panose="020B0604020202020204" pitchFamily="34" charset="0"/>
                      </a:endParaRPr>
                    </a:p>
                  </a:txBody>
                  <a:tcPr>
                    <a:solidFill>
                      <a:schemeClr val="accent5">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15</a:t>
                      </a:r>
                      <a:endParaRPr kumimoji="1" lang="ja-JP" altLang="en-US" sz="900" dirty="0">
                        <a:latin typeface="Arial" panose="020B0604020202020204" pitchFamily="34" charset="0"/>
                        <a:cs typeface="Arial" panose="020B0604020202020204" pitchFamily="34" charset="0"/>
                      </a:endParaRPr>
                    </a:p>
                  </a:txBody>
                  <a:tcPr>
                    <a:solidFill>
                      <a:schemeClr val="accent5">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Final focus</a:t>
                      </a:r>
                      <a:endParaRPr kumimoji="1" lang="ja-JP" altLang="en-US" sz="900" dirty="0">
                        <a:latin typeface="Arial" panose="020B0604020202020204" pitchFamily="34" charset="0"/>
                        <a:cs typeface="Arial" panose="020B0604020202020204" pitchFamily="34" charset="0"/>
                      </a:endParaRPr>
                    </a:p>
                  </a:txBody>
                  <a:tcPr>
                    <a:solidFill>
                      <a:schemeClr val="accent5">
                        <a:lumMod val="20000"/>
                        <a:lumOff val="80000"/>
                      </a:schemeClr>
                    </a:solidFill>
                  </a:tcPr>
                </a:tc>
                <a:extLst>
                  <a:ext uri="{0D108BD9-81ED-4DB2-BD59-A6C34878D82A}">
                    <a16:rowId xmlns:a16="http://schemas.microsoft.com/office/drawing/2014/main" val="1074855096"/>
                  </a:ext>
                </a:extLst>
              </a:tr>
              <a:tr h="168870">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WPP</a:t>
                      </a:r>
                      <a:endParaRPr kumimoji="1" lang="ja-JP" altLang="en-US" sz="900" dirty="0">
                        <a:latin typeface="Arial" panose="020B0604020202020204" pitchFamily="34" charset="0"/>
                        <a:cs typeface="Arial" panose="020B0604020202020204" pitchFamily="34" charset="0"/>
                      </a:endParaRPr>
                    </a:p>
                  </a:txBody>
                  <a:tcPr>
                    <a:solidFill>
                      <a:schemeClr val="accent5">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16</a:t>
                      </a:r>
                      <a:endParaRPr kumimoji="1" lang="ja-JP" altLang="en-US" sz="900" dirty="0">
                        <a:latin typeface="Arial" panose="020B0604020202020204" pitchFamily="34" charset="0"/>
                        <a:cs typeface="Arial" panose="020B0604020202020204" pitchFamily="34" charset="0"/>
                      </a:endParaRPr>
                    </a:p>
                  </a:txBody>
                  <a:tcPr>
                    <a:solidFill>
                      <a:schemeClr val="accent5">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Final doublet</a:t>
                      </a:r>
                      <a:endParaRPr kumimoji="1" lang="ja-JP" altLang="en-US" sz="900" dirty="0">
                        <a:latin typeface="Arial" panose="020B0604020202020204" pitchFamily="34" charset="0"/>
                        <a:cs typeface="Arial" panose="020B0604020202020204" pitchFamily="34" charset="0"/>
                      </a:endParaRPr>
                    </a:p>
                  </a:txBody>
                  <a:tcPr>
                    <a:solidFill>
                      <a:schemeClr val="accent5">
                        <a:lumMod val="20000"/>
                        <a:lumOff val="80000"/>
                      </a:schemeClr>
                    </a:solidFill>
                  </a:tcPr>
                </a:tc>
                <a:extLst>
                  <a:ext uri="{0D108BD9-81ED-4DB2-BD59-A6C34878D82A}">
                    <a16:rowId xmlns:a16="http://schemas.microsoft.com/office/drawing/2014/main" val="4101824489"/>
                  </a:ext>
                </a:extLst>
              </a:tr>
              <a:tr h="168870">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WPP</a:t>
                      </a:r>
                      <a:endParaRPr kumimoji="1" lang="ja-JP" altLang="en-US" sz="900" dirty="0">
                        <a:latin typeface="Arial" panose="020B0604020202020204" pitchFamily="34" charset="0"/>
                        <a:cs typeface="Arial" panose="020B0604020202020204" pitchFamily="34" charset="0"/>
                      </a:endParaRPr>
                    </a:p>
                  </a:txBody>
                  <a:tcPr>
                    <a:solidFill>
                      <a:schemeClr val="accent5">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17</a:t>
                      </a:r>
                      <a:endParaRPr kumimoji="1" lang="ja-JP" altLang="en-US" sz="900" dirty="0">
                        <a:latin typeface="Arial" panose="020B0604020202020204" pitchFamily="34" charset="0"/>
                        <a:cs typeface="Arial" panose="020B0604020202020204" pitchFamily="34" charset="0"/>
                      </a:endParaRPr>
                    </a:p>
                  </a:txBody>
                  <a:tcPr>
                    <a:solidFill>
                      <a:schemeClr val="accent5">
                        <a:lumMod val="20000"/>
                        <a:lumOff val="80000"/>
                      </a:schemeClr>
                    </a:solidFill>
                  </a:tcPr>
                </a:tc>
                <a:tc>
                  <a:txBody>
                    <a:bodyPr/>
                    <a:lstStyle/>
                    <a:p>
                      <a:pPr algn="ctr">
                        <a:lnSpc>
                          <a:spcPts val="1000"/>
                        </a:lnSpc>
                      </a:pPr>
                      <a:r>
                        <a:rPr kumimoji="1" lang="en-US" altLang="ja-JP" sz="900" dirty="0">
                          <a:latin typeface="Arial" panose="020B0604020202020204" pitchFamily="34" charset="0"/>
                          <a:cs typeface="Arial" panose="020B0604020202020204" pitchFamily="34" charset="0"/>
                        </a:rPr>
                        <a:t>Main dump</a:t>
                      </a:r>
                      <a:endParaRPr kumimoji="1" lang="ja-JP" altLang="en-US" sz="900" dirty="0">
                        <a:latin typeface="Arial" panose="020B0604020202020204" pitchFamily="34" charset="0"/>
                        <a:cs typeface="Arial" panose="020B0604020202020204" pitchFamily="34" charset="0"/>
                      </a:endParaRPr>
                    </a:p>
                  </a:txBody>
                  <a:tcPr>
                    <a:solidFill>
                      <a:schemeClr val="accent5">
                        <a:lumMod val="20000"/>
                        <a:lumOff val="80000"/>
                      </a:schemeClr>
                    </a:solidFill>
                  </a:tcPr>
                </a:tc>
                <a:extLst>
                  <a:ext uri="{0D108BD9-81ED-4DB2-BD59-A6C34878D82A}">
                    <a16:rowId xmlns:a16="http://schemas.microsoft.com/office/drawing/2014/main" val="2637025140"/>
                  </a:ext>
                </a:extLst>
              </a:tr>
            </a:tbl>
          </a:graphicData>
        </a:graphic>
      </p:graphicFrame>
    </p:spTree>
    <p:extLst>
      <p:ext uri="{BB962C8B-B14F-4D97-AF65-F5344CB8AC3E}">
        <p14:creationId xmlns:p14="http://schemas.microsoft.com/office/powerpoint/2010/main" val="3697857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6E6E75-241C-69C5-767A-A7E5BF529D9B}"/>
            </a:ext>
          </a:extLst>
        </p:cNvPr>
        <p:cNvGrpSpPr/>
        <p:nvPr/>
      </p:nvGrpSpPr>
      <p:grpSpPr>
        <a:xfrm>
          <a:off x="0" y="0"/>
          <a:ext cx="0" cy="0"/>
          <a:chOff x="0" y="0"/>
          <a:chExt cx="0" cy="0"/>
        </a:xfrm>
      </p:grpSpPr>
      <p:grpSp>
        <p:nvGrpSpPr>
          <p:cNvPr id="4" name="グループ化 3">
            <a:extLst>
              <a:ext uri="{FF2B5EF4-FFF2-40B4-BE49-F238E27FC236}">
                <a16:creationId xmlns:a16="http://schemas.microsoft.com/office/drawing/2014/main" id="{39400131-C8CC-2802-69C2-5738BF2D6613}"/>
              </a:ext>
            </a:extLst>
          </p:cNvPr>
          <p:cNvGrpSpPr/>
          <p:nvPr/>
        </p:nvGrpSpPr>
        <p:grpSpPr>
          <a:xfrm>
            <a:off x="-9236" y="1373559"/>
            <a:ext cx="5100810" cy="5130546"/>
            <a:chOff x="5400275" y="834257"/>
            <a:chExt cx="5843510" cy="5545519"/>
          </a:xfrm>
        </p:grpSpPr>
        <p:grpSp>
          <p:nvGrpSpPr>
            <p:cNvPr id="5" name="グループ化 4">
              <a:extLst>
                <a:ext uri="{FF2B5EF4-FFF2-40B4-BE49-F238E27FC236}">
                  <a16:creationId xmlns:a16="http://schemas.microsoft.com/office/drawing/2014/main" id="{17869F17-C903-95CE-9081-1B8836BD8268}"/>
                </a:ext>
              </a:extLst>
            </p:cNvPr>
            <p:cNvGrpSpPr/>
            <p:nvPr/>
          </p:nvGrpSpPr>
          <p:grpSpPr>
            <a:xfrm>
              <a:off x="5400275" y="834257"/>
              <a:ext cx="5843510" cy="4826664"/>
              <a:chOff x="4482898" y="1122852"/>
              <a:chExt cx="6216393" cy="5134660"/>
            </a:xfrm>
          </p:grpSpPr>
          <p:graphicFrame>
            <p:nvGraphicFramePr>
              <p:cNvPr id="7" name="グラフ 6">
                <a:extLst>
                  <a:ext uri="{FF2B5EF4-FFF2-40B4-BE49-F238E27FC236}">
                    <a16:creationId xmlns:a16="http://schemas.microsoft.com/office/drawing/2014/main" id="{356EBD81-51EC-6896-D871-BB1512D954F4}"/>
                  </a:ext>
                </a:extLst>
              </p:cNvPr>
              <p:cNvGraphicFramePr>
                <a:graphicFrameLocks/>
              </p:cNvGraphicFramePr>
              <p:nvPr>
                <p:extLst>
                  <p:ext uri="{D42A27DB-BD31-4B8C-83A1-F6EECF244321}">
                    <p14:modId xmlns:p14="http://schemas.microsoft.com/office/powerpoint/2010/main" val="1036374467"/>
                  </p:ext>
                </p:extLst>
              </p:nvPr>
            </p:nvGraphicFramePr>
            <p:xfrm>
              <a:off x="4766043" y="1775928"/>
              <a:ext cx="5933248" cy="4481584"/>
            </p:xfrm>
            <a:graphic>
              <a:graphicData uri="http://schemas.openxmlformats.org/drawingml/2006/chart">
                <c:chart xmlns:c="http://schemas.openxmlformats.org/drawingml/2006/chart" xmlns:r="http://schemas.openxmlformats.org/officeDocument/2006/relationships" r:id="rId3"/>
              </a:graphicData>
            </a:graphic>
          </p:graphicFrame>
          <p:sp>
            <p:nvSpPr>
              <p:cNvPr id="8" name="正方形/長方形 7">
                <a:extLst>
                  <a:ext uri="{FF2B5EF4-FFF2-40B4-BE49-F238E27FC236}">
                    <a16:creationId xmlns:a16="http://schemas.microsoft.com/office/drawing/2014/main" id="{F9CF261F-0834-309D-B00D-594868501775}"/>
                  </a:ext>
                </a:extLst>
              </p:cNvPr>
              <p:cNvSpPr/>
              <p:nvPr/>
            </p:nvSpPr>
            <p:spPr>
              <a:xfrm>
                <a:off x="5801734" y="2118008"/>
                <a:ext cx="1896918" cy="2824200"/>
              </a:xfrm>
              <a:prstGeom prst="rect">
                <a:avLst/>
              </a:prstGeom>
              <a:noFill/>
              <a:ln w="76200" cap="flat" cmpd="sng" algn="ctr">
                <a:solidFill>
                  <a:srgbClr val="FF9900"/>
                </a:solidFill>
                <a:prstDash val="solid"/>
                <a:miter lim="800000"/>
              </a:ln>
              <a:effectLst/>
            </p:spPr>
            <p:txBody>
              <a:bodyPr rtlCol="0" anchor="ctr"/>
              <a:lstStyle/>
              <a:p>
                <a:pPr algn="ctr" defTabSz="685800">
                  <a:defRPr/>
                </a:pPr>
                <a:endParaRPr lang="ja-JP" altLang="en-US" sz="1350" kern="0">
                  <a:solidFill>
                    <a:schemeClr val="accent2"/>
                  </a:solidFill>
                  <a:latin typeface="游ゴシック" panose="020F0502020204030204"/>
                  <a:ea typeface="游ゴシック" panose="020B0400000000000000" pitchFamily="50" charset="-128"/>
                </a:endParaRPr>
              </a:p>
            </p:txBody>
          </p:sp>
          <p:sp>
            <p:nvSpPr>
              <p:cNvPr id="12" name="吹き出し: 線 11">
                <a:extLst>
                  <a:ext uri="{FF2B5EF4-FFF2-40B4-BE49-F238E27FC236}">
                    <a16:creationId xmlns:a16="http://schemas.microsoft.com/office/drawing/2014/main" id="{855268C0-1E85-63CF-E2EA-1F3236D99FE9}"/>
                  </a:ext>
                </a:extLst>
              </p:cNvPr>
              <p:cNvSpPr/>
              <p:nvPr/>
            </p:nvSpPr>
            <p:spPr>
              <a:xfrm>
                <a:off x="4482898" y="1122852"/>
                <a:ext cx="6114346" cy="631855"/>
              </a:xfrm>
              <a:prstGeom prst="borderCallout1">
                <a:avLst>
                  <a:gd name="adj1" fmla="val 100885"/>
                  <a:gd name="adj2" fmla="val 42546"/>
                  <a:gd name="adj3" fmla="val 161579"/>
                  <a:gd name="adj4" fmla="val 38208"/>
                </a:avLst>
              </a:prstGeom>
              <a:solidFill>
                <a:sysClr val="window" lastClr="FFFFFF"/>
              </a:solidFill>
              <a:ln w="38100" cap="flat" cmpd="sng" algn="ctr">
                <a:solidFill>
                  <a:srgbClr val="FF9900"/>
                </a:solidFill>
                <a:prstDash val="solid"/>
                <a:miter lim="800000"/>
              </a:ln>
              <a:effectLst/>
            </p:spPr>
            <p:txBody>
              <a:bodyPr lIns="0" tIns="0" rIns="0" bIns="0" rtlCol="0" anchor="ctr"/>
              <a:lstStyle/>
              <a:p>
                <a:pPr algn="ctr" defTabSz="685800">
                  <a:defRPr/>
                </a:pPr>
                <a:r>
                  <a:rPr lang="en-US" altLang="ja-JP" sz="1400" b="1" dirty="0">
                    <a:solidFill>
                      <a:srgbClr val="0000FF"/>
                    </a:solidFill>
                    <a:latin typeface="+mn-ea"/>
                    <a:cs typeface="Arial" panose="020B0604020202020204" pitchFamily="34" charset="0"/>
                  </a:rPr>
                  <a:t>(2) 70% of the exhaust thermal energy is less than 200</a:t>
                </a:r>
                <a:r>
                  <a:rPr lang="ja-JP" altLang="en-US" sz="1400" b="1" dirty="0">
                    <a:solidFill>
                      <a:srgbClr val="0000FF"/>
                    </a:solidFill>
                    <a:latin typeface="+mn-ea"/>
                    <a:cs typeface="Arial" panose="020B0604020202020204" pitchFamily="34" charset="0"/>
                  </a:rPr>
                  <a:t>℃</a:t>
                </a:r>
                <a:r>
                  <a:rPr lang="en-US" altLang="ja-JP" sz="1400" b="1" dirty="0">
                    <a:solidFill>
                      <a:srgbClr val="0000FF"/>
                    </a:solidFill>
                    <a:latin typeface="+mn-ea"/>
                    <a:cs typeface="Arial" panose="020B0604020202020204" pitchFamily="34" charset="0"/>
                  </a:rPr>
                  <a:t> .</a:t>
                </a:r>
              </a:p>
              <a:p>
                <a:pPr algn="ctr" defTabSz="685800">
                  <a:defRPr/>
                </a:pPr>
                <a:r>
                  <a:rPr lang="en-US" altLang="ja-JP" sz="1400" b="1" dirty="0">
                    <a:solidFill>
                      <a:srgbClr val="0000FF"/>
                    </a:solidFill>
                    <a:latin typeface="+mn-ea"/>
                    <a:cs typeface="Arial" panose="020B0604020202020204" pitchFamily="34" charset="0"/>
                  </a:rPr>
                  <a:t>Most of them are not reused and thrown away.</a:t>
                </a:r>
                <a:endParaRPr lang="ja-JP" altLang="en-US" sz="1400" b="1" kern="0" dirty="0">
                  <a:solidFill>
                    <a:srgbClr val="0000FF"/>
                  </a:solidFill>
                  <a:latin typeface="+mn-ea"/>
                  <a:cs typeface="Arial" panose="020B0604020202020204" pitchFamily="34" charset="0"/>
                </a:endParaRPr>
              </a:p>
            </p:txBody>
          </p:sp>
        </p:grpSp>
        <p:sp>
          <p:nvSpPr>
            <p:cNvPr id="6" name="テキスト ボックス 5">
              <a:extLst>
                <a:ext uri="{FF2B5EF4-FFF2-40B4-BE49-F238E27FC236}">
                  <a16:creationId xmlns:a16="http://schemas.microsoft.com/office/drawing/2014/main" id="{438EE8C5-F7FD-2D16-EB6C-8B027FA7A60B}"/>
                </a:ext>
              </a:extLst>
            </p:cNvPr>
            <p:cNvSpPr txBox="1"/>
            <p:nvPr/>
          </p:nvSpPr>
          <p:spPr>
            <a:xfrm>
              <a:off x="5410856" y="5481566"/>
              <a:ext cx="5737003" cy="898210"/>
            </a:xfrm>
            <a:prstGeom prst="rect">
              <a:avLst/>
            </a:prstGeom>
            <a:noFill/>
          </p:spPr>
          <p:txBody>
            <a:bodyPr wrap="square" rtlCol="0">
              <a:spAutoFit/>
            </a:bodyPr>
            <a:lstStyle/>
            <a:p>
              <a:pPr defTabSz="685800">
                <a:defRPr/>
              </a:pPr>
              <a:r>
                <a:rPr lang="en-US" altLang="ja-JP" sz="1200" b="1" dirty="0">
                  <a:solidFill>
                    <a:srgbClr val="0000FF"/>
                  </a:solidFill>
                  <a:latin typeface="+mn-ea"/>
                  <a:cs typeface="Arial" panose="020B0604020202020204" pitchFamily="34" charset="0"/>
                </a:rPr>
                <a:t>(1) This graph shows total annual thermal energy exhaust at the factory</a:t>
              </a:r>
              <a:r>
                <a:rPr lang="ja-JP" altLang="en-US" sz="1200" b="1" kern="0" dirty="0">
                  <a:solidFill>
                    <a:srgbClr val="0000FF"/>
                  </a:solidFill>
                  <a:latin typeface="+mn-ea"/>
                  <a:cs typeface="Arial" panose="020B0604020202020204" pitchFamily="34" charset="0"/>
                </a:rPr>
                <a:t> </a:t>
              </a:r>
              <a:r>
                <a:rPr lang="en-US" altLang="ja-JP" sz="1200" b="1" kern="0" dirty="0">
                  <a:solidFill>
                    <a:srgbClr val="0000FF"/>
                  </a:solidFill>
                  <a:latin typeface="+mn-ea"/>
                  <a:cs typeface="Arial" panose="020B0604020202020204" pitchFamily="34" charset="0"/>
                </a:rPr>
                <a:t>in</a:t>
              </a:r>
              <a:r>
                <a:rPr lang="ja-JP" altLang="en-US" sz="1200" b="1" kern="0" dirty="0">
                  <a:solidFill>
                    <a:srgbClr val="0000FF"/>
                  </a:solidFill>
                  <a:latin typeface="+mn-ea"/>
                  <a:cs typeface="Arial" panose="020B0604020202020204" pitchFamily="34" charset="0"/>
                </a:rPr>
                <a:t> </a:t>
              </a:r>
              <a:r>
                <a:rPr lang="en-US" altLang="ja-JP" sz="1200" b="1" kern="0" dirty="0">
                  <a:solidFill>
                    <a:srgbClr val="0000FF"/>
                  </a:solidFill>
                  <a:latin typeface="+mn-ea"/>
                  <a:cs typeface="Arial" panose="020B0604020202020204" pitchFamily="34" charset="0"/>
                </a:rPr>
                <a:t>Japan.</a:t>
              </a:r>
            </a:p>
            <a:p>
              <a:pPr defTabSz="685800">
                <a:defRPr/>
              </a:pPr>
              <a:r>
                <a:rPr lang="en-US" altLang="ja-JP" sz="1200" b="1" dirty="0">
                  <a:solidFill>
                    <a:srgbClr val="0000FF"/>
                  </a:solidFill>
                  <a:latin typeface="+mn-ea"/>
                  <a:cs typeface="Arial" panose="020B0604020202020204" pitchFamily="34" charset="0"/>
                </a:rPr>
                <a:t>Source: Tomohiro Akiyama, </a:t>
              </a:r>
              <a:r>
                <a:rPr lang="en-US" altLang="ja-JP" sz="1200" b="1" kern="0" dirty="0">
                  <a:solidFill>
                    <a:srgbClr val="0000FF"/>
                  </a:solidFill>
                  <a:latin typeface="+mn-ea"/>
                  <a:cs typeface="Arial" panose="020B0604020202020204" pitchFamily="34" charset="0"/>
                </a:rPr>
                <a:t>Journal of the Japan Institute energy</a:t>
              </a:r>
              <a:r>
                <a:rPr lang="ja-JP" altLang="en-US" sz="1200" b="1" kern="0" dirty="0">
                  <a:solidFill>
                    <a:srgbClr val="0000FF"/>
                  </a:solidFill>
                  <a:latin typeface="+mn-ea"/>
                  <a:cs typeface="Arial" panose="020B0604020202020204" pitchFamily="34" charset="0"/>
                </a:rPr>
                <a:t>，</a:t>
              </a:r>
              <a:r>
                <a:rPr lang="en-US" altLang="ja-JP" sz="1200" b="1" kern="0" dirty="0">
                  <a:solidFill>
                    <a:srgbClr val="0000FF"/>
                  </a:solidFill>
                  <a:latin typeface="+mn-ea"/>
                  <a:cs typeface="Arial" panose="020B0604020202020204" pitchFamily="34" charset="0"/>
                </a:rPr>
                <a:t>86</a:t>
              </a:r>
              <a:r>
                <a:rPr lang="ja-JP" altLang="en-US" sz="1200" b="1" kern="0" dirty="0">
                  <a:solidFill>
                    <a:srgbClr val="0000FF"/>
                  </a:solidFill>
                  <a:latin typeface="+mn-ea"/>
                  <a:cs typeface="Arial" panose="020B0604020202020204" pitchFamily="34" charset="0"/>
                </a:rPr>
                <a:t>，</a:t>
              </a:r>
              <a:r>
                <a:rPr lang="en-US" altLang="ja-JP" sz="1200" b="1" kern="0" dirty="0">
                  <a:solidFill>
                    <a:srgbClr val="0000FF"/>
                  </a:solidFill>
                  <a:latin typeface="+mn-ea"/>
                  <a:cs typeface="Arial" panose="020B0604020202020204" pitchFamily="34" charset="0"/>
                </a:rPr>
                <a:t>101-187(2007)</a:t>
              </a:r>
              <a:endParaRPr lang="ja-JP" altLang="en-US" sz="1200" b="1" kern="0" dirty="0">
                <a:solidFill>
                  <a:srgbClr val="0000FF"/>
                </a:solidFill>
                <a:latin typeface="+mn-ea"/>
                <a:cs typeface="Arial" panose="020B0604020202020204" pitchFamily="34" charset="0"/>
              </a:endParaRPr>
            </a:p>
          </p:txBody>
        </p:sp>
      </p:grpSp>
      <p:sp>
        <p:nvSpPr>
          <p:cNvPr id="11" name="テキスト ボックス 10">
            <a:extLst>
              <a:ext uri="{FF2B5EF4-FFF2-40B4-BE49-F238E27FC236}">
                <a16:creationId xmlns:a16="http://schemas.microsoft.com/office/drawing/2014/main" id="{16DC42CA-3291-48B4-D1AB-B3DF93A2C0D9}"/>
              </a:ext>
            </a:extLst>
          </p:cNvPr>
          <p:cNvSpPr txBox="1"/>
          <p:nvPr/>
        </p:nvSpPr>
        <p:spPr>
          <a:xfrm>
            <a:off x="0" y="64030"/>
            <a:ext cx="9070109" cy="1200329"/>
          </a:xfrm>
          <a:prstGeom prst="rect">
            <a:avLst/>
          </a:prstGeom>
          <a:noFill/>
        </p:spPr>
        <p:txBody>
          <a:bodyPr wrap="square" rtlCol="0">
            <a:spAutoFit/>
          </a:bodyPr>
          <a:lstStyle/>
          <a:p>
            <a:r>
              <a:rPr kumimoji="1" lang="en-US" altLang="ja-JP" sz="2400" b="1" dirty="0">
                <a:highlight>
                  <a:srgbClr val="FFFF00"/>
                </a:highlight>
                <a:latin typeface="+mn-ea"/>
              </a:rPr>
              <a:t>2. Recovery and utilization of low-grade thermal energy from the ILC facility.</a:t>
            </a:r>
          </a:p>
          <a:p>
            <a:endParaRPr kumimoji="1" lang="en-US" altLang="ja-JP" sz="2400" b="1" dirty="0">
              <a:highlight>
                <a:srgbClr val="FFFF00"/>
              </a:highlight>
              <a:latin typeface="+mn-ea"/>
            </a:endParaRPr>
          </a:p>
        </p:txBody>
      </p:sp>
      <p:sp>
        <p:nvSpPr>
          <p:cNvPr id="30" name="テキスト ボックス 29">
            <a:extLst>
              <a:ext uri="{FF2B5EF4-FFF2-40B4-BE49-F238E27FC236}">
                <a16:creationId xmlns:a16="http://schemas.microsoft.com/office/drawing/2014/main" id="{5A932D0C-70B4-BEC9-82C4-3A87971C5EEC}"/>
              </a:ext>
            </a:extLst>
          </p:cNvPr>
          <p:cNvSpPr txBox="1"/>
          <p:nvPr/>
        </p:nvSpPr>
        <p:spPr>
          <a:xfrm>
            <a:off x="5036158" y="991250"/>
            <a:ext cx="4118811" cy="1815882"/>
          </a:xfrm>
          <a:prstGeom prst="rect">
            <a:avLst/>
          </a:prstGeom>
          <a:noFill/>
          <a:ln>
            <a:solidFill>
              <a:schemeClr val="accent1"/>
            </a:solidFill>
          </a:ln>
        </p:spPr>
        <p:txBody>
          <a:bodyPr wrap="square" rtlCol="0">
            <a:spAutoFit/>
          </a:bodyPr>
          <a:lstStyle/>
          <a:p>
            <a:r>
              <a:rPr kumimoji="1" lang="en-US" altLang="ja-JP" sz="1600" dirty="0">
                <a:latin typeface="+mn-ea"/>
              </a:rPr>
              <a:t>We have established a collaborative research framework involving companies, the Iwate Prefectural Government, and research institutions. At its core is </a:t>
            </a:r>
          </a:p>
          <a:p>
            <a:r>
              <a:rPr kumimoji="1" lang="en-US" altLang="ja-JP" sz="1600" b="1" dirty="0">
                <a:latin typeface="+mn-ea"/>
              </a:rPr>
              <a:t>Higashi-</a:t>
            </a:r>
            <a:r>
              <a:rPr kumimoji="1" lang="en-US" altLang="ja-JP" sz="1600" b="1" dirty="0" err="1">
                <a:latin typeface="+mn-ea"/>
              </a:rPr>
              <a:t>nihon</a:t>
            </a:r>
            <a:r>
              <a:rPr kumimoji="1" lang="en-US" altLang="ja-JP" sz="1600" b="1" dirty="0">
                <a:latin typeface="+mn-ea"/>
              </a:rPr>
              <a:t> </a:t>
            </a:r>
            <a:r>
              <a:rPr kumimoji="1" lang="en-US" altLang="ja-JP" sz="1600" b="1" dirty="0" err="1">
                <a:latin typeface="+mn-ea"/>
              </a:rPr>
              <a:t>Kidenkaihatsu</a:t>
            </a:r>
            <a:r>
              <a:rPr kumimoji="1" lang="en-US" altLang="ja-JP" sz="1600" b="1" dirty="0">
                <a:latin typeface="+mn-ea"/>
              </a:rPr>
              <a:t> Co., Ltd.</a:t>
            </a:r>
            <a:r>
              <a:rPr kumimoji="1" lang="en-US" altLang="ja-JP" sz="1600" dirty="0">
                <a:latin typeface="+mn-ea"/>
              </a:rPr>
              <a:t> of Iwate Prefecture, a small company with 52 employees.</a:t>
            </a:r>
            <a:endParaRPr kumimoji="1" lang="ja-JP" altLang="en-US" sz="1600" dirty="0">
              <a:latin typeface="+mn-ea"/>
            </a:endParaRPr>
          </a:p>
        </p:txBody>
      </p:sp>
      <p:sp>
        <p:nvSpPr>
          <p:cNvPr id="31" name="テキスト ボックス 30">
            <a:extLst>
              <a:ext uri="{FF2B5EF4-FFF2-40B4-BE49-F238E27FC236}">
                <a16:creationId xmlns:a16="http://schemas.microsoft.com/office/drawing/2014/main" id="{C23A0AAC-E9C1-8322-7088-A939AF703EEE}"/>
              </a:ext>
            </a:extLst>
          </p:cNvPr>
          <p:cNvSpPr txBox="1"/>
          <p:nvPr/>
        </p:nvSpPr>
        <p:spPr>
          <a:xfrm>
            <a:off x="5036157" y="2935137"/>
            <a:ext cx="4118811" cy="3293209"/>
          </a:xfrm>
          <a:prstGeom prst="rect">
            <a:avLst/>
          </a:prstGeom>
          <a:noFill/>
          <a:ln>
            <a:solidFill>
              <a:schemeClr val="accent1"/>
            </a:solidFill>
          </a:ln>
        </p:spPr>
        <p:txBody>
          <a:bodyPr wrap="square" rtlCol="0">
            <a:spAutoFit/>
          </a:bodyPr>
          <a:lstStyle/>
          <a:p>
            <a:r>
              <a:rPr kumimoji="1" lang="en-US" altLang="ja-JP" sz="1600" dirty="0">
                <a:latin typeface="+mn-ea"/>
              </a:rPr>
              <a:t>Collaborators and their responsibilities:</a:t>
            </a:r>
          </a:p>
          <a:p>
            <a:pPr marL="285750" indent="-285750">
              <a:buFont typeface="Wingdings" panose="05000000000000000000" pitchFamily="2" charset="2"/>
              <a:buChar char="l"/>
            </a:pPr>
            <a:r>
              <a:rPr kumimoji="1" lang="en-US" altLang="ja-JP" sz="1600" dirty="0">
                <a:latin typeface="+mn-ea"/>
              </a:rPr>
              <a:t>National Institute of Advanced Industrial Science and Technology (AIST): Invention and development of </a:t>
            </a:r>
            <a:r>
              <a:rPr kumimoji="1" lang="en-US" altLang="ja-JP" sz="1600" dirty="0" err="1">
                <a:solidFill>
                  <a:srgbClr val="FF0000"/>
                </a:solidFill>
                <a:latin typeface="+mn-ea"/>
              </a:rPr>
              <a:t>HASClay</a:t>
            </a:r>
            <a:r>
              <a:rPr kumimoji="1" lang="en-US" altLang="ja-JP" sz="1600" dirty="0">
                <a:solidFill>
                  <a:srgbClr val="FF0000"/>
                </a:solidFill>
                <a:latin typeface="+mn-ea"/>
              </a:rPr>
              <a:t> (Adsorption-based thermal energy storage material)</a:t>
            </a:r>
            <a:r>
              <a:rPr kumimoji="1" lang="en-US" altLang="ja-JP" sz="1600" dirty="0">
                <a:latin typeface="+mn-ea"/>
              </a:rPr>
              <a:t>.</a:t>
            </a:r>
          </a:p>
          <a:p>
            <a:pPr marL="285750" indent="-285750">
              <a:buFont typeface="Wingdings" panose="05000000000000000000" pitchFamily="2" charset="2"/>
              <a:buChar char="l"/>
            </a:pPr>
            <a:r>
              <a:rPr kumimoji="1" lang="en-US" altLang="ja-JP" sz="1600" dirty="0">
                <a:latin typeface="+mn-ea"/>
              </a:rPr>
              <a:t>Takasago Thermal Engineering Co., Ltd.: Research on large-scale </a:t>
            </a:r>
            <a:r>
              <a:rPr kumimoji="1" lang="en-US" altLang="ja-JP" sz="1600" dirty="0" err="1">
                <a:solidFill>
                  <a:srgbClr val="FF0000"/>
                </a:solidFill>
                <a:latin typeface="+mn-ea"/>
              </a:rPr>
              <a:t>HASClay</a:t>
            </a:r>
            <a:r>
              <a:rPr kumimoji="1" lang="en-US" altLang="ja-JP" sz="1600" dirty="0">
                <a:latin typeface="+mn-ea"/>
              </a:rPr>
              <a:t> applications.</a:t>
            </a:r>
          </a:p>
          <a:p>
            <a:pPr marL="285750" indent="-285750">
              <a:buFont typeface="Wingdings" panose="05000000000000000000" pitchFamily="2" charset="2"/>
              <a:buChar char="l"/>
            </a:pPr>
            <a:r>
              <a:rPr kumimoji="1" lang="en-US" altLang="ja-JP" sz="1600" dirty="0">
                <a:latin typeface="+mn-ea"/>
              </a:rPr>
              <a:t>Iwate University: Analysis of </a:t>
            </a:r>
            <a:r>
              <a:rPr kumimoji="1" lang="en-US" altLang="ja-JP" sz="1600" dirty="0" err="1">
                <a:solidFill>
                  <a:srgbClr val="FF0000"/>
                </a:solidFill>
                <a:latin typeface="+mn-ea"/>
              </a:rPr>
              <a:t>HASClay</a:t>
            </a:r>
            <a:r>
              <a:rPr kumimoji="1" lang="en-US" altLang="ja-JP" sz="1600" dirty="0">
                <a:latin typeface="+mn-ea"/>
              </a:rPr>
              <a:t> using synchrotron radiation.</a:t>
            </a:r>
          </a:p>
          <a:p>
            <a:pPr marL="285750" indent="-285750">
              <a:buFont typeface="Wingdings" panose="05000000000000000000" pitchFamily="2" charset="2"/>
              <a:buChar char="l"/>
            </a:pPr>
            <a:r>
              <a:rPr kumimoji="1" lang="en-US" altLang="ja-JP" sz="1600" dirty="0">
                <a:latin typeface="+mn-ea"/>
              </a:rPr>
              <a:t>Iwate Prefectural Government: Support for commercialization efforts.</a:t>
            </a:r>
            <a:endParaRPr kumimoji="1" lang="ja-JP" altLang="en-US" sz="1600" dirty="0">
              <a:latin typeface="+mn-ea"/>
            </a:endParaRPr>
          </a:p>
        </p:txBody>
      </p:sp>
      <p:sp>
        <p:nvSpPr>
          <p:cNvPr id="32" name="フッター プレースホルダー 31">
            <a:extLst>
              <a:ext uri="{FF2B5EF4-FFF2-40B4-BE49-F238E27FC236}">
                <a16:creationId xmlns:a16="http://schemas.microsoft.com/office/drawing/2014/main" id="{9C5C915B-BDDE-6229-8451-4C3EBFA38A5C}"/>
              </a:ext>
            </a:extLst>
          </p:cNvPr>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33" name="スライド番号プレースホルダー 32">
            <a:extLst>
              <a:ext uri="{FF2B5EF4-FFF2-40B4-BE49-F238E27FC236}">
                <a16:creationId xmlns:a16="http://schemas.microsoft.com/office/drawing/2014/main" id="{16D6311C-7F09-86D6-F1A5-383EED2ADDEC}"/>
              </a:ext>
            </a:extLst>
          </p:cNvPr>
          <p:cNvSpPr>
            <a:spLocks noGrp="1"/>
          </p:cNvSpPr>
          <p:nvPr>
            <p:ph type="sldNum" sz="quarter" idx="12"/>
          </p:nvPr>
        </p:nvSpPr>
        <p:spPr/>
        <p:txBody>
          <a:bodyPr/>
          <a:lstStyle/>
          <a:p>
            <a:fld id="{6955FB0A-E294-48B7-8A9F-1BE08144E966}" type="slidenum">
              <a:rPr kumimoji="1" lang="ja-JP" altLang="en-US" smtClean="0"/>
              <a:t>5</a:t>
            </a:fld>
            <a:endParaRPr kumimoji="1" lang="ja-JP" altLang="en-US"/>
          </a:p>
        </p:txBody>
      </p:sp>
      <p:sp>
        <p:nvSpPr>
          <p:cNvPr id="13" name="正方形/長方形 12">
            <a:extLst>
              <a:ext uri="{FF2B5EF4-FFF2-40B4-BE49-F238E27FC236}">
                <a16:creationId xmlns:a16="http://schemas.microsoft.com/office/drawing/2014/main" id="{8A241C02-F31E-956F-CDA0-5EB90BF23763}"/>
              </a:ext>
            </a:extLst>
          </p:cNvPr>
          <p:cNvSpPr/>
          <p:nvPr/>
        </p:nvSpPr>
        <p:spPr>
          <a:xfrm>
            <a:off x="-182794" y="6634208"/>
            <a:ext cx="4137957" cy="135341"/>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This figure is</a:t>
            </a:r>
            <a:r>
              <a:rPr kumimoji="1" lang="ja-JP" altLang="en-US" dirty="0">
                <a:solidFill>
                  <a:schemeClr val="tx1"/>
                </a:solidFill>
              </a:rPr>
              <a:t> </a:t>
            </a:r>
            <a:r>
              <a:rPr kumimoji="1" lang="en-US" altLang="ja-JP" dirty="0">
                <a:solidFill>
                  <a:schemeClr val="tx1"/>
                </a:solidFill>
              </a:rPr>
              <a:t>provided courtesy of HKK</a:t>
            </a:r>
            <a:endParaRPr kumimoji="1" lang="ja-JP" altLang="en-US" dirty="0">
              <a:solidFill>
                <a:schemeClr val="tx1"/>
              </a:solidFill>
            </a:endParaRPr>
          </a:p>
        </p:txBody>
      </p:sp>
    </p:spTree>
    <p:extLst>
      <p:ext uri="{BB962C8B-B14F-4D97-AF65-F5344CB8AC3E}">
        <p14:creationId xmlns:p14="http://schemas.microsoft.com/office/powerpoint/2010/main" val="1980372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520D3E-3DAD-6924-58CA-7312904678CD}"/>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5767D42-56A8-7672-4377-7698FC0575C9}"/>
              </a:ext>
            </a:extLst>
          </p:cNvPr>
          <p:cNvSpPr txBox="1"/>
          <p:nvPr/>
        </p:nvSpPr>
        <p:spPr>
          <a:xfrm>
            <a:off x="116598" y="81727"/>
            <a:ext cx="8870384" cy="707886"/>
          </a:xfrm>
          <a:prstGeom prst="rect">
            <a:avLst/>
          </a:prstGeom>
          <a:noFill/>
        </p:spPr>
        <p:txBody>
          <a:bodyPr wrap="square" rtlCol="0">
            <a:spAutoFit/>
          </a:bodyPr>
          <a:lstStyle/>
          <a:p>
            <a:r>
              <a:rPr lang="en-US" altLang="ja-JP" sz="2000" b="1" dirty="0" err="1">
                <a:latin typeface="+mn-ea"/>
              </a:rPr>
              <a:t>HASClay</a:t>
            </a:r>
            <a:r>
              <a:rPr lang="en-US" altLang="ja-JP" sz="2000" b="1" dirty="0">
                <a:latin typeface="+mn-ea"/>
              </a:rPr>
              <a:t>: Adsorption-based thermal storage material named by its inventor, Masaya Suzuki of AIST</a:t>
            </a:r>
          </a:p>
        </p:txBody>
      </p:sp>
      <p:grpSp>
        <p:nvGrpSpPr>
          <p:cNvPr id="3" name="グループ化 2">
            <a:extLst>
              <a:ext uri="{FF2B5EF4-FFF2-40B4-BE49-F238E27FC236}">
                <a16:creationId xmlns:a16="http://schemas.microsoft.com/office/drawing/2014/main" id="{DB1B2A40-3617-AB93-5D23-51C5E8067CDB}"/>
              </a:ext>
            </a:extLst>
          </p:cNvPr>
          <p:cNvGrpSpPr/>
          <p:nvPr/>
        </p:nvGrpSpPr>
        <p:grpSpPr>
          <a:xfrm>
            <a:off x="212755" y="725813"/>
            <a:ext cx="3212398" cy="2315856"/>
            <a:chOff x="560439" y="1004968"/>
            <a:chExt cx="4925961" cy="3692389"/>
          </a:xfrm>
        </p:grpSpPr>
        <p:grpSp>
          <p:nvGrpSpPr>
            <p:cNvPr id="4" name="グループ化 3">
              <a:extLst>
                <a:ext uri="{FF2B5EF4-FFF2-40B4-BE49-F238E27FC236}">
                  <a16:creationId xmlns:a16="http://schemas.microsoft.com/office/drawing/2014/main" id="{15620FB4-2F6A-892E-2021-786943CCC72F}"/>
                </a:ext>
              </a:extLst>
            </p:cNvPr>
            <p:cNvGrpSpPr/>
            <p:nvPr/>
          </p:nvGrpSpPr>
          <p:grpSpPr>
            <a:xfrm>
              <a:off x="560439" y="1004968"/>
              <a:ext cx="4925961" cy="3692389"/>
              <a:chOff x="560439" y="509668"/>
              <a:chExt cx="4925961" cy="3692389"/>
            </a:xfrm>
          </p:grpSpPr>
          <p:pic>
            <p:nvPicPr>
              <p:cNvPr id="11" name="図 10">
                <a:extLst>
                  <a:ext uri="{FF2B5EF4-FFF2-40B4-BE49-F238E27FC236}">
                    <a16:creationId xmlns:a16="http://schemas.microsoft.com/office/drawing/2014/main" id="{52AA544F-6237-2DAE-5D69-C97139ACBC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0439" y="509668"/>
                <a:ext cx="4925961" cy="3692389"/>
              </a:xfrm>
              <a:prstGeom prst="rect">
                <a:avLst/>
              </a:prstGeom>
            </p:spPr>
          </p:pic>
          <p:sp>
            <p:nvSpPr>
              <p:cNvPr id="12" name="テキスト ボックス 11">
                <a:extLst>
                  <a:ext uri="{FF2B5EF4-FFF2-40B4-BE49-F238E27FC236}">
                    <a16:creationId xmlns:a16="http://schemas.microsoft.com/office/drawing/2014/main" id="{0F7075B5-651E-2A80-8EF4-04B36CC9BD2B}"/>
                  </a:ext>
                </a:extLst>
              </p:cNvPr>
              <p:cNvSpPr txBox="1"/>
              <p:nvPr/>
            </p:nvSpPr>
            <p:spPr>
              <a:xfrm>
                <a:off x="1345994" y="3819310"/>
                <a:ext cx="3354849" cy="338555"/>
              </a:xfrm>
              <a:prstGeom prst="rect">
                <a:avLst/>
              </a:prstGeom>
              <a:noFill/>
            </p:spPr>
            <p:txBody>
              <a:bodyPr wrap="square" rtlCol="0">
                <a:spAutoFit/>
              </a:bodyPr>
              <a:lstStyle/>
              <a:p>
                <a:pPr algn="ctr"/>
                <a:r>
                  <a:rPr kumimoji="1" lang="ja-JP" altLang="en-US" sz="1050" b="1" dirty="0">
                    <a:solidFill>
                      <a:schemeClr val="bg1"/>
                    </a:solidFill>
                  </a:rPr>
                  <a:t>写真提供：産業技術総合研究所</a:t>
                </a:r>
              </a:p>
            </p:txBody>
          </p:sp>
        </p:grpSp>
        <p:sp>
          <p:nvSpPr>
            <p:cNvPr id="5" name="テキスト ボックス 4">
              <a:extLst>
                <a:ext uri="{FF2B5EF4-FFF2-40B4-BE49-F238E27FC236}">
                  <a16:creationId xmlns:a16="http://schemas.microsoft.com/office/drawing/2014/main" id="{9F85ABC4-8AEA-7326-7536-26A3671FBE91}"/>
                </a:ext>
              </a:extLst>
            </p:cNvPr>
            <p:cNvSpPr txBox="1"/>
            <p:nvPr/>
          </p:nvSpPr>
          <p:spPr>
            <a:xfrm>
              <a:off x="716651" y="1097565"/>
              <a:ext cx="785553" cy="338555"/>
            </a:xfrm>
            <a:prstGeom prst="rect">
              <a:avLst/>
            </a:prstGeom>
            <a:noFill/>
          </p:spPr>
          <p:txBody>
            <a:bodyPr wrap="square" rtlCol="0">
              <a:spAutoFit/>
            </a:bodyPr>
            <a:lstStyle/>
            <a:p>
              <a:r>
                <a:rPr kumimoji="1" lang="en-US" altLang="ja-JP" sz="1050" dirty="0">
                  <a:solidFill>
                    <a:schemeClr val="bg1"/>
                  </a:solidFill>
                </a:rPr>
                <a:t>10mm</a:t>
              </a:r>
              <a:endParaRPr kumimoji="1" lang="ja-JP" altLang="en-US" sz="1050" dirty="0">
                <a:solidFill>
                  <a:schemeClr val="bg1"/>
                </a:solidFill>
              </a:endParaRPr>
            </a:p>
          </p:txBody>
        </p:sp>
        <p:cxnSp>
          <p:nvCxnSpPr>
            <p:cNvPr id="6" name="直線コネクタ 5">
              <a:extLst>
                <a:ext uri="{FF2B5EF4-FFF2-40B4-BE49-F238E27FC236}">
                  <a16:creationId xmlns:a16="http://schemas.microsoft.com/office/drawing/2014/main" id="{36F2C95F-9561-8CDC-D4A1-5C530346932F}"/>
                </a:ext>
              </a:extLst>
            </p:cNvPr>
            <p:cNvCxnSpPr>
              <a:cxnSpLocks/>
            </p:cNvCxnSpPr>
            <p:nvPr/>
          </p:nvCxnSpPr>
          <p:spPr>
            <a:xfrm>
              <a:off x="765810" y="1386780"/>
              <a:ext cx="580184"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7" name="直線コネクタ 6">
              <a:extLst>
                <a:ext uri="{FF2B5EF4-FFF2-40B4-BE49-F238E27FC236}">
                  <a16:creationId xmlns:a16="http://schemas.microsoft.com/office/drawing/2014/main" id="{D8A264DB-B5D6-8B6A-8B0E-1BD40DB79CBF}"/>
                </a:ext>
              </a:extLst>
            </p:cNvPr>
            <p:cNvCxnSpPr/>
            <p:nvPr/>
          </p:nvCxnSpPr>
          <p:spPr>
            <a:xfrm>
              <a:off x="765810" y="1337250"/>
              <a:ext cx="0" cy="9906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8" name="直線コネクタ 7">
              <a:extLst>
                <a:ext uri="{FF2B5EF4-FFF2-40B4-BE49-F238E27FC236}">
                  <a16:creationId xmlns:a16="http://schemas.microsoft.com/office/drawing/2014/main" id="{65FAD9D1-9B8B-EDCA-1CC4-75BDD5143A9C}"/>
                </a:ext>
              </a:extLst>
            </p:cNvPr>
            <p:cNvCxnSpPr/>
            <p:nvPr/>
          </p:nvCxnSpPr>
          <p:spPr>
            <a:xfrm>
              <a:off x="1345994" y="1337250"/>
              <a:ext cx="0" cy="9906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grpSp>
      <p:sp>
        <p:nvSpPr>
          <p:cNvPr id="14" name="正方形/長方形 13">
            <a:extLst>
              <a:ext uri="{FF2B5EF4-FFF2-40B4-BE49-F238E27FC236}">
                <a16:creationId xmlns:a16="http://schemas.microsoft.com/office/drawing/2014/main" id="{AC564721-90A3-EB73-07BF-C2CF215A96DB}"/>
              </a:ext>
            </a:extLst>
          </p:cNvPr>
          <p:cNvSpPr/>
          <p:nvPr/>
        </p:nvSpPr>
        <p:spPr>
          <a:xfrm>
            <a:off x="4395020" y="839551"/>
            <a:ext cx="4207278" cy="15793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15" name="テキスト ボックス 14">
            <a:extLst>
              <a:ext uri="{FF2B5EF4-FFF2-40B4-BE49-F238E27FC236}">
                <a16:creationId xmlns:a16="http://schemas.microsoft.com/office/drawing/2014/main" id="{0721F28E-2F24-4EAA-B8A1-FB709C762A7C}"/>
              </a:ext>
            </a:extLst>
          </p:cNvPr>
          <p:cNvSpPr txBox="1"/>
          <p:nvPr/>
        </p:nvSpPr>
        <p:spPr>
          <a:xfrm>
            <a:off x="3371453" y="692757"/>
            <a:ext cx="2750718" cy="738664"/>
          </a:xfrm>
          <a:prstGeom prst="rect">
            <a:avLst/>
          </a:prstGeom>
          <a:solidFill>
            <a:schemeClr val="bg1"/>
          </a:solidFill>
        </p:spPr>
        <p:txBody>
          <a:bodyPr wrap="square" rtlCol="0">
            <a:spAutoFit/>
          </a:bodyPr>
          <a:lstStyle/>
          <a:p>
            <a:pPr algn="ctr"/>
            <a:r>
              <a:rPr lang="en-US" altLang="ja-JP" b="1" dirty="0">
                <a:solidFill>
                  <a:srgbClr val="0000FF"/>
                </a:solidFill>
              </a:rPr>
              <a:t>Hydroxyl aluminum silicate</a:t>
            </a:r>
            <a:endParaRPr kumimoji="1" lang="en-US" altLang="ja-JP" b="1" dirty="0">
              <a:solidFill>
                <a:srgbClr val="0000FF"/>
              </a:solidFill>
            </a:endParaRPr>
          </a:p>
          <a:p>
            <a:pPr algn="ctr"/>
            <a:r>
              <a:rPr lang="ja-JP" altLang="en-US" sz="2400" b="1" dirty="0">
                <a:solidFill>
                  <a:srgbClr val="002060"/>
                </a:solidFill>
                <a:highlight>
                  <a:srgbClr val="FFFF00"/>
                </a:highlight>
              </a:rPr>
              <a:t>「</a:t>
            </a:r>
            <a:r>
              <a:rPr lang="en-US" altLang="ja-JP" sz="2400" b="1" dirty="0">
                <a:solidFill>
                  <a:srgbClr val="002060"/>
                </a:solidFill>
                <a:highlight>
                  <a:srgbClr val="FFFF00"/>
                </a:highlight>
              </a:rPr>
              <a:t>HAS</a:t>
            </a:r>
            <a:r>
              <a:rPr lang="ja-JP" altLang="en-US" sz="2400" b="1" dirty="0">
                <a:solidFill>
                  <a:srgbClr val="002060"/>
                </a:solidFill>
                <a:highlight>
                  <a:srgbClr val="FFFF00"/>
                </a:highlight>
              </a:rPr>
              <a:t>」</a:t>
            </a:r>
            <a:endParaRPr kumimoji="1" lang="ja-JP" altLang="en-US" sz="2400" b="1" dirty="0">
              <a:solidFill>
                <a:srgbClr val="002060"/>
              </a:solidFill>
              <a:highlight>
                <a:srgbClr val="FFFF00"/>
              </a:highlight>
            </a:endParaRPr>
          </a:p>
        </p:txBody>
      </p:sp>
      <p:sp>
        <p:nvSpPr>
          <p:cNvPr id="16" name="テキスト ボックス 15">
            <a:extLst>
              <a:ext uri="{FF2B5EF4-FFF2-40B4-BE49-F238E27FC236}">
                <a16:creationId xmlns:a16="http://schemas.microsoft.com/office/drawing/2014/main" id="{4414503D-C332-5098-689E-9A909D497BD7}"/>
              </a:ext>
            </a:extLst>
          </p:cNvPr>
          <p:cNvSpPr txBox="1"/>
          <p:nvPr/>
        </p:nvSpPr>
        <p:spPr>
          <a:xfrm>
            <a:off x="6976660" y="585741"/>
            <a:ext cx="2167340" cy="738664"/>
          </a:xfrm>
          <a:prstGeom prst="rect">
            <a:avLst/>
          </a:prstGeom>
          <a:solidFill>
            <a:schemeClr val="bg1"/>
          </a:solidFill>
        </p:spPr>
        <p:txBody>
          <a:bodyPr wrap="square" rtlCol="0">
            <a:spAutoFit/>
          </a:bodyPr>
          <a:lstStyle/>
          <a:p>
            <a:pPr algn="ctr"/>
            <a:r>
              <a:rPr lang="en-US" altLang="ja-JP" b="1" dirty="0">
                <a:solidFill>
                  <a:srgbClr val="0000FF"/>
                </a:solidFill>
              </a:rPr>
              <a:t>Low crystalline clay</a:t>
            </a:r>
            <a:endParaRPr kumimoji="1" lang="en-US" altLang="ja-JP" b="1" dirty="0">
              <a:solidFill>
                <a:srgbClr val="0000FF"/>
              </a:solidFill>
            </a:endParaRPr>
          </a:p>
          <a:p>
            <a:pPr algn="ctr"/>
            <a:r>
              <a:rPr lang="ja-JP" altLang="en-US" sz="2400" b="1" dirty="0">
                <a:solidFill>
                  <a:srgbClr val="002060"/>
                </a:solidFill>
                <a:highlight>
                  <a:srgbClr val="00FF00"/>
                </a:highlight>
              </a:rPr>
              <a:t>「</a:t>
            </a:r>
            <a:r>
              <a:rPr lang="en-US" altLang="ja-JP" sz="2400" b="1" dirty="0">
                <a:solidFill>
                  <a:srgbClr val="002060"/>
                </a:solidFill>
                <a:highlight>
                  <a:srgbClr val="00FF00"/>
                </a:highlight>
              </a:rPr>
              <a:t>Clay</a:t>
            </a:r>
            <a:r>
              <a:rPr lang="ja-JP" altLang="en-US" sz="2400" b="1" dirty="0">
                <a:solidFill>
                  <a:srgbClr val="002060"/>
                </a:solidFill>
                <a:highlight>
                  <a:srgbClr val="00FF00"/>
                </a:highlight>
              </a:rPr>
              <a:t>」</a:t>
            </a:r>
            <a:endParaRPr kumimoji="1" lang="ja-JP" altLang="en-US" sz="2400" b="1" dirty="0">
              <a:solidFill>
                <a:srgbClr val="002060"/>
              </a:solidFill>
              <a:highlight>
                <a:srgbClr val="00FF00"/>
              </a:highlight>
            </a:endParaRPr>
          </a:p>
        </p:txBody>
      </p:sp>
      <p:sp>
        <p:nvSpPr>
          <p:cNvPr id="17" name="左中かっこ 16">
            <a:extLst>
              <a:ext uri="{FF2B5EF4-FFF2-40B4-BE49-F238E27FC236}">
                <a16:creationId xmlns:a16="http://schemas.microsoft.com/office/drawing/2014/main" id="{E79CE9E4-4873-2D96-9960-60466C90C038}"/>
              </a:ext>
            </a:extLst>
          </p:cNvPr>
          <p:cNvSpPr/>
          <p:nvPr/>
        </p:nvSpPr>
        <p:spPr>
          <a:xfrm rot="16200000">
            <a:off x="6294666" y="-289158"/>
            <a:ext cx="310791" cy="3480619"/>
          </a:xfrm>
          <a:prstGeom prst="leftBrace">
            <a:avLst/>
          </a:prstGeom>
          <a:ln w="25400"/>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sz="1350"/>
          </a:p>
        </p:txBody>
      </p:sp>
      <p:sp>
        <p:nvSpPr>
          <p:cNvPr id="18" name="テキスト ボックス 17">
            <a:extLst>
              <a:ext uri="{FF2B5EF4-FFF2-40B4-BE49-F238E27FC236}">
                <a16:creationId xmlns:a16="http://schemas.microsoft.com/office/drawing/2014/main" id="{9DE4ED97-D0E5-3CC1-AC9F-175CB68401EB}"/>
              </a:ext>
            </a:extLst>
          </p:cNvPr>
          <p:cNvSpPr txBox="1"/>
          <p:nvPr/>
        </p:nvSpPr>
        <p:spPr>
          <a:xfrm>
            <a:off x="5077841" y="1565609"/>
            <a:ext cx="2486947" cy="369332"/>
          </a:xfrm>
          <a:prstGeom prst="rect">
            <a:avLst/>
          </a:prstGeom>
          <a:noFill/>
        </p:spPr>
        <p:txBody>
          <a:bodyPr wrap="square" rtlCol="0">
            <a:spAutoFit/>
          </a:bodyPr>
          <a:lstStyle/>
          <a:p>
            <a:pPr algn="ctr"/>
            <a:r>
              <a:rPr lang="en-US" altLang="ja-JP" b="1" dirty="0">
                <a:solidFill>
                  <a:srgbClr val="0000FF"/>
                </a:solidFill>
              </a:rPr>
              <a:t>Composite: </a:t>
            </a:r>
            <a:r>
              <a:rPr lang="en-US" altLang="ja-JP" b="1" dirty="0" err="1">
                <a:solidFill>
                  <a:srgbClr val="0000FF"/>
                </a:solidFill>
              </a:rPr>
              <a:t>HASClay</a:t>
            </a:r>
            <a:endParaRPr kumimoji="1" lang="ja-JP" altLang="en-US" b="1" dirty="0">
              <a:solidFill>
                <a:srgbClr val="0000FF"/>
              </a:solidFill>
            </a:endParaRPr>
          </a:p>
        </p:txBody>
      </p:sp>
      <p:sp>
        <p:nvSpPr>
          <p:cNvPr id="20" name="楕円 19">
            <a:extLst>
              <a:ext uri="{FF2B5EF4-FFF2-40B4-BE49-F238E27FC236}">
                <a16:creationId xmlns:a16="http://schemas.microsoft.com/office/drawing/2014/main" id="{9FDA164D-9C8F-38A6-5CAC-CD403B3C6834}"/>
              </a:ext>
            </a:extLst>
          </p:cNvPr>
          <p:cNvSpPr/>
          <p:nvPr/>
        </p:nvSpPr>
        <p:spPr>
          <a:xfrm>
            <a:off x="2508050" y="2239450"/>
            <a:ext cx="420329" cy="560906"/>
          </a:xfrm>
          <a:prstGeom prst="ellipse">
            <a:avLst/>
          </a:prstGeom>
          <a:noFill/>
          <a:ln w="444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24" name="テキスト ボックス 23">
            <a:extLst>
              <a:ext uri="{FF2B5EF4-FFF2-40B4-BE49-F238E27FC236}">
                <a16:creationId xmlns:a16="http://schemas.microsoft.com/office/drawing/2014/main" id="{A6092116-0C12-D0F0-A18B-DA4BA7A3ADED}"/>
              </a:ext>
            </a:extLst>
          </p:cNvPr>
          <p:cNvSpPr txBox="1"/>
          <p:nvPr/>
        </p:nvSpPr>
        <p:spPr>
          <a:xfrm>
            <a:off x="3486449" y="1872830"/>
            <a:ext cx="5429345" cy="1131079"/>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350" b="1" dirty="0" err="1">
                <a:latin typeface="+mn-ea"/>
              </a:rPr>
              <a:t>HASClay</a:t>
            </a:r>
            <a:r>
              <a:rPr kumimoji="1" lang="en-US" altLang="ja-JP" sz="1350" b="1" dirty="0">
                <a:latin typeface="+mn-ea"/>
              </a:rPr>
              <a:t> possesses numerous nanometer-sized pores, achieving a specific surface area of 500 m²/g (equivalent to approximately two tennis courts).</a:t>
            </a:r>
          </a:p>
          <a:p>
            <a:pPr marL="285750" indent="-285750">
              <a:buFont typeface="Wingdings" panose="05000000000000000000" pitchFamily="2" charset="2"/>
              <a:buChar char="l"/>
            </a:pPr>
            <a:r>
              <a:rPr kumimoji="1" lang="en-US" altLang="ja-JP" sz="1350" b="1" dirty="0">
                <a:latin typeface="+mn-ea"/>
              </a:rPr>
              <a:t>When water molecules adsorb within the pores (physical adsorption: van der Waals forces), heat is generated.</a:t>
            </a:r>
            <a:endParaRPr kumimoji="1" lang="ja-JP" altLang="en-US" sz="1350" b="1" dirty="0">
              <a:latin typeface="+mn-ea"/>
            </a:endParaRPr>
          </a:p>
        </p:txBody>
      </p:sp>
      <p:grpSp>
        <p:nvGrpSpPr>
          <p:cNvPr id="74" name="グループ化 73">
            <a:extLst>
              <a:ext uri="{FF2B5EF4-FFF2-40B4-BE49-F238E27FC236}">
                <a16:creationId xmlns:a16="http://schemas.microsoft.com/office/drawing/2014/main" id="{DF6CFB7F-9911-A76A-414C-EDF5A0079F0C}"/>
              </a:ext>
            </a:extLst>
          </p:cNvPr>
          <p:cNvGrpSpPr/>
          <p:nvPr/>
        </p:nvGrpSpPr>
        <p:grpSpPr>
          <a:xfrm>
            <a:off x="2873997" y="3850736"/>
            <a:ext cx="1610644" cy="769441"/>
            <a:chOff x="3034890" y="1676285"/>
            <a:chExt cx="2147525" cy="1025921"/>
          </a:xfrm>
        </p:grpSpPr>
        <p:sp>
          <p:nvSpPr>
            <p:cNvPr id="75" name="矢印: 右 74">
              <a:extLst>
                <a:ext uri="{FF2B5EF4-FFF2-40B4-BE49-F238E27FC236}">
                  <a16:creationId xmlns:a16="http://schemas.microsoft.com/office/drawing/2014/main" id="{D6440289-1710-D831-B5A0-E984755DA40C}"/>
                </a:ext>
              </a:extLst>
            </p:cNvPr>
            <p:cNvSpPr/>
            <p:nvPr/>
          </p:nvSpPr>
          <p:spPr>
            <a:xfrm>
              <a:off x="3769764" y="1676285"/>
              <a:ext cx="706680" cy="390821"/>
            </a:xfrm>
            <a:prstGeom prst="rightArrow">
              <a:avLst/>
            </a:prstGeom>
            <a:gradFill flip="none" rotWithShape="1">
              <a:gsLst>
                <a:gs pos="0">
                  <a:schemeClr val="accent1">
                    <a:lumMod val="5000"/>
                    <a:lumOff val="95000"/>
                  </a:schemeClr>
                </a:gs>
                <a:gs pos="74000">
                  <a:srgbClr val="00B0F0"/>
                </a:gs>
                <a:gs pos="83000">
                  <a:srgbClr val="00B0F0"/>
                </a:gs>
                <a:gs pos="100000">
                  <a:srgbClr val="00B0F0"/>
                </a:gs>
              </a:gsLst>
              <a:lin ang="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76" name="テキスト ボックス 75">
              <a:extLst>
                <a:ext uri="{FF2B5EF4-FFF2-40B4-BE49-F238E27FC236}">
                  <a16:creationId xmlns:a16="http://schemas.microsoft.com/office/drawing/2014/main" id="{2BB3DF74-AED0-4CB8-DFA8-1222705C2D6A}"/>
                </a:ext>
              </a:extLst>
            </p:cNvPr>
            <p:cNvSpPr txBox="1"/>
            <p:nvPr/>
          </p:nvSpPr>
          <p:spPr>
            <a:xfrm>
              <a:off x="3034890" y="2291837"/>
              <a:ext cx="2147525" cy="410369"/>
            </a:xfrm>
            <a:prstGeom prst="rect">
              <a:avLst/>
            </a:prstGeom>
            <a:noFill/>
          </p:spPr>
          <p:txBody>
            <a:bodyPr wrap="square" rtlCol="0">
              <a:spAutoFit/>
            </a:bodyPr>
            <a:lstStyle/>
            <a:p>
              <a:pPr algn="ctr"/>
              <a:r>
                <a:rPr lang="en-US" altLang="ja-JP" sz="1400" b="1" dirty="0">
                  <a:solidFill>
                    <a:srgbClr val="0000FF"/>
                  </a:solidFill>
                  <a:latin typeface="+mn-ea"/>
                </a:rPr>
                <a:t>Water vapor</a:t>
              </a:r>
              <a:endParaRPr kumimoji="1" lang="ja-JP" altLang="en-US" sz="1400" b="1" dirty="0">
                <a:solidFill>
                  <a:srgbClr val="0000FF"/>
                </a:solidFill>
                <a:latin typeface="+mn-ea"/>
              </a:endParaRPr>
            </a:p>
          </p:txBody>
        </p:sp>
      </p:grpSp>
      <p:sp>
        <p:nvSpPr>
          <p:cNvPr id="77" name="正方形/長方形 76">
            <a:extLst>
              <a:ext uri="{FF2B5EF4-FFF2-40B4-BE49-F238E27FC236}">
                <a16:creationId xmlns:a16="http://schemas.microsoft.com/office/drawing/2014/main" id="{BC9571B7-E9CD-5701-59B0-6F54ECE48A8F}"/>
              </a:ext>
            </a:extLst>
          </p:cNvPr>
          <p:cNvSpPr/>
          <p:nvPr/>
        </p:nvSpPr>
        <p:spPr>
          <a:xfrm>
            <a:off x="301325" y="3119965"/>
            <a:ext cx="8541351" cy="1793077"/>
          </a:xfrm>
          <a:prstGeom prst="rect">
            <a:avLst/>
          </a:prstGeom>
          <a:noFill/>
          <a:ln w="25400">
            <a:solidFill>
              <a:srgbClr val="000066"/>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grpSp>
        <p:nvGrpSpPr>
          <p:cNvPr id="78" name="グループ化 77">
            <a:extLst>
              <a:ext uri="{FF2B5EF4-FFF2-40B4-BE49-F238E27FC236}">
                <a16:creationId xmlns:a16="http://schemas.microsoft.com/office/drawing/2014/main" id="{17BAA0BF-D73F-FA7C-EF92-6BF30508D131}"/>
              </a:ext>
            </a:extLst>
          </p:cNvPr>
          <p:cNvGrpSpPr/>
          <p:nvPr/>
        </p:nvGrpSpPr>
        <p:grpSpPr>
          <a:xfrm>
            <a:off x="239962" y="3749995"/>
            <a:ext cx="2286137" cy="2347142"/>
            <a:chOff x="6961239" y="2517058"/>
            <a:chExt cx="1387470" cy="1424495"/>
          </a:xfrm>
        </p:grpSpPr>
        <p:sp>
          <p:nvSpPr>
            <p:cNvPr id="79" name="矢印: 環状 78">
              <a:extLst>
                <a:ext uri="{FF2B5EF4-FFF2-40B4-BE49-F238E27FC236}">
                  <a16:creationId xmlns:a16="http://schemas.microsoft.com/office/drawing/2014/main" id="{50DE21BE-118B-AE00-095F-0AA5CA06344B}"/>
                </a:ext>
              </a:extLst>
            </p:cNvPr>
            <p:cNvSpPr/>
            <p:nvPr/>
          </p:nvSpPr>
          <p:spPr>
            <a:xfrm>
              <a:off x="6961239" y="2517058"/>
              <a:ext cx="1376516" cy="1317523"/>
            </a:xfrm>
            <a:prstGeom prst="circularArrow">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solidFill>
                  <a:schemeClr val="tx1"/>
                </a:solidFill>
              </a:endParaRPr>
            </a:p>
          </p:txBody>
        </p:sp>
        <p:sp>
          <p:nvSpPr>
            <p:cNvPr id="80" name="矢印: 環状 79">
              <a:extLst>
                <a:ext uri="{FF2B5EF4-FFF2-40B4-BE49-F238E27FC236}">
                  <a16:creationId xmlns:a16="http://schemas.microsoft.com/office/drawing/2014/main" id="{B7E9FBE9-DBCC-3CA4-6D47-C2E73C3BA684}"/>
                </a:ext>
              </a:extLst>
            </p:cNvPr>
            <p:cNvSpPr/>
            <p:nvPr/>
          </p:nvSpPr>
          <p:spPr>
            <a:xfrm rot="10800000">
              <a:off x="6972193" y="2624030"/>
              <a:ext cx="1376516" cy="1317523"/>
            </a:xfrm>
            <a:prstGeom prst="circularArrow">
              <a:avLst/>
            </a:prstGeom>
            <a:solidFill>
              <a:srgbClr val="FF9999"/>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dirty="0">
                <a:solidFill>
                  <a:schemeClr val="tx1"/>
                </a:solidFill>
              </a:endParaRPr>
            </a:p>
          </p:txBody>
        </p:sp>
      </p:grpSp>
      <p:grpSp>
        <p:nvGrpSpPr>
          <p:cNvPr id="81" name="グループ化 80">
            <a:extLst>
              <a:ext uri="{FF2B5EF4-FFF2-40B4-BE49-F238E27FC236}">
                <a16:creationId xmlns:a16="http://schemas.microsoft.com/office/drawing/2014/main" id="{DFD520D9-6ABA-8AE6-C8D1-728CA04129CC}"/>
              </a:ext>
            </a:extLst>
          </p:cNvPr>
          <p:cNvGrpSpPr/>
          <p:nvPr/>
        </p:nvGrpSpPr>
        <p:grpSpPr>
          <a:xfrm>
            <a:off x="4676644" y="3288020"/>
            <a:ext cx="2064602" cy="1490966"/>
            <a:chOff x="7924100" y="932519"/>
            <a:chExt cx="3469950" cy="2505846"/>
          </a:xfrm>
        </p:grpSpPr>
        <p:sp>
          <p:nvSpPr>
            <p:cNvPr id="82" name="四角形: 角を丸くする 81">
              <a:extLst>
                <a:ext uri="{FF2B5EF4-FFF2-40B4-BE49-F238E27FC236}">
                  <a16:creationId xmlns:a16="http://schemas.microsoft.com/office/drawing/2014/main" id="{0AD3DEE6-EDF9-B5A2-D59C-E16A00936D2F}"/>
                </a:ext>
              </a:extLst>
            </p:cNvPr>
            <p:cNvSpPr/>
            <p:nvPr/>
          </p:nvSpPr>
          <p:spPr>
            <a:xfrm>
              <a:off x="7924100" y="932519"/>
              <a:ext cx="3469950" cy="2505846"/>
            </a:xfrm>
            <a:prstGeom prst="roundRect">
              <a:avLst/>
            </a:prstGeom>
            <a:solidFill>
              <a:schemeClr val="bg1">
                <a:lumMod val="95000"/>
              </a:schemeClr>
            </a:solidFill>
            <a:ln w="28575"/>
          </p:spPr>
          <p:style>
            <a:lnRef idx="1">
              <a:schemeClr val="dk1"/>
            </a:lnRef>
            <a:fillRef idx="2">
              <a:schemeClr val="dk1"/>
            </a:fillRef>
            <a:effectRef idx="1">
              <a:schemeClr val="dk1"/>
            </a:effectRef>
            <a:fontRef idx="minor">
              <a:schemeClr val="dk1"/>
            </a:fontRef>
          </p:style>
          <p:txBody>
            <a:bodyPr rtlCol="0" anchor="ctr"/>
            <a:lstStyle/>
            <a:p>
              <a:pPr algn="ctr" defTabSz="685800">
                <a:defRPr/>
              </a:pPr>
              <a:endParaRPr kumimoji="1" lang="ja-JP" altLang="en-US" sz="1350" b="1">
                <a:solidFill>
                  <a:prstClr val="black"/>
                </a:solidFill>
                <a:latin typeface="游ゴシック" panose="020F0502020204030204"/>
                <a:ea typeface="游ゴシック" panose="020B0400000000000000" pitchFamily="50" charset="-128"/>
              </a:endParaRPr>
            </a:p>
          </p:txBody>
        </p:sp>
        <p:sp>
          <p:nvSpPr>
            <p:cNvPr id="83" name="楕円 82">
              <a:extLst>
                <a:ext uri="{FF2B5EF4-FFF2-40B4-BE49-F238E27FC236}">
                  <a16:creationId xmlns:a16="http://schemas.microsoft.com/office/drawing/2014/main" id="{F6C5D8D4-14F8-A89B-973B-23A5AEEC9CDC}"/>
                </a:ext>
              </a:extLst>
            </p:cNvPr>
            <p:cNvSpPr/>
            <p:nvPr/>
          </p:nvSpPr>
          <p:spPr>
            <a:xfrm>
              <a:off x="9247532" y="1097085"/>
              <a:ext cx="819694" cy="834902"/>
            </a:xfrm>
            <a:prstGeom prst="ellipse">
              <a:avLst/>
            </a:prstGeom>
            <a:solidFill>
              <a:schemeClr val="bg1">
                <a:lumMod val="65000"/>
              </a:schemeClr>
            </a:solidFill>
            <a:ln w="28575">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endParaRPr kumimoji="1" lang="ja-JP" altLang="en-US" sz="2700" b="1" dirty="0">
                <a:solidFill>
                  <a:prstClr val="black"/>
                </a:solidFill>
                <a:latin typeface="游ゴシック" panose="020F0502020204030204"/>
                <a:ea typeface="游ゴシック" panose="020B0400000000000000" pitchFamily="50" charset="-128"/>
              </a:endParaRPr>
            </a:p>
          </p:txBody>
        </p:sp>
        <p:sp>
          <p:nvSpPr>
            <p:cNvPr id="84" name="楕円 83">
              <a:extLst>
                <a:ext uri="{FF2B5EF4-FFF2-40B4-BE49-F238E27FC236}">
                  <a16:creationId xmlns:a16="http://schemas.microsoft.com/office/drawing/2014/main" id="{9FCF110A-A1F6-D779-7F15-9ACB23E522B8}"/>
                </a:ext>
              </a:extLst>
            </p:cNvPr>
            <p:cNvSpPr/>
            <p:nvPr/>
          </p:nvSpPr>
          <p:spPr>
            <a:xfrm>
              <a:off x="8157777" y="1082436"/>
              <a:ext cx="819694" cy="834902"/>
            </a:xfrm>
            <a:prstGeom prst="ellipse">
              <a:avLst/>
            </a:prstGeom>
            <a:solidFill>
              <a:schemeClr val="bg1">
                <a:lumMod val="65000"/>
              </a:schemeClr>
            </a:solidFill>
            <a:ln w="28575">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endParaRPr kumimoji="1" lang="ja-JP" altLang="en-US" sz="2700" b="1" dirty="0">
                <a:solidFill>
                  <a:prstClr val="black"/>
                </a:solidFill>
                <a:latin typeface="游ゴシック" panose="020F0502020204030204"/>
                <a:ea typeface="游ゴシック" panose="020B0400000000000000" pitchFamily="50" charset="-128"/>
              </a:endParaRPr>
            </a:p>
          </p:txBody>
        </p:sp>
        <p:sp>
          <p:nvSpPr>
            <p:cNvPr id="85" name="楕円 84">
              <a:extLst>
                <a:ext uri="{FF2B5EF4-FFF2-40B4-BE49-F238E27FC236}">
                  <a16:creationId xmlns:a16="http://schemas.microsoft.com/office/drawing/2014/main" id="{4DA09FB8-024A-9F15-B9D4-9614BFFF90D8}"/>
                </a:ext>
              </a:extLst>
            </p:cNvPr>
            <p:cNvSpPr/>
            <p:nvPr/>
          </p:nvSpPr>
          <p:spPr>
            <a:xfrm>
              <a:off x="9247532" y="2339231"/>
              <a:ext cx="819694" cy="834902"/>
            </a:xfrm>
            <a:prstGeom prst="ellipse">
              <a:avLst/>
            </a:prstGeom>
            <a:solidFill>
              <a:schemeClr val="bg1">
                <a:lumMod val="65000"/>
              </a:schemeClr>
            </a:solidFill>
            <a:ln w="28575">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endParaRPr kumimoji="1" lang="ja-JP" altLang="en-US" sz="2700" b="1" dirty="0">
                <a:solidFill>
                  <a:prstClr val="black"/>
                </a:solidFill>
                <a:latin typeface="游ゴシック" panose="020F0502020204030204"/>
                <a:ea typeface="游ゴシック" panose="020B0400000000000000" pitchFamily="50" charset="-128"/>
              </a:endParaRPr>
            </a:p>
          </p:txBody>
        </p:sp>
        <p:sp>
          <p:nvSpPr>
            <p:cNvPr id="86" name="楕円 85">
              <a:extLst>
                <a:ext uri="{FF2B5EF4-FFF2-40B4-BE49-F238E27FC236}">
                  <a16:creationId xmlns:a16="http://schemas.microsoft.com/office/drawing/2014/main" id="{9E4D70C3-092F-FC58-E533-C28E4015E55A}"/>
                </a:ext>
              </a:extLst>
            </p:cNvPr>
            <p:cNvSpPr/>
            <p:nvPr/>
          </p:nvSpPr>
          <p:spPr>
            <a:xfrm>
              <a:off x="10337287" y="1097085"/>
              <a:ext cx="819694" cy="834902"/>
            </a:xfrm>
            <a:prstGeom prst="ellipse">
              <a:avLst/>
            </a:prstGeom>
            <a:solidFill>
              <a:schemeClr val="bg1">
                <a:lumMod val="65000"/>
              </a:schemeClr>
            </a:solidFill>
            <a:ln w="28575">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endParaRPr kumimoji="1" lang="ja-JP" altLang="en-US" sz="2700" b="1" dirty="0">
                <a:solidFill>
                  <a:prstClr val="black"/>
                </a:solidFill>
                <a:latin typeface="游ゴシック" panose="020F0502020204030204"/>
                <a:ea typeface="游ゴシック" panose="020B0400000000000000" pitchFamily="50" charset="-128"/>
              </a:endParaRPr>
            </a:p>
          </p:txBody>
        </p:sp>
        <p:sp>
          <p:nvSpPr>
            <p:cNvPr id="87" name="楕円 86">
              <a:extLst>
                <a:ext uri="{FF2B5EF4-FFF2-40B4-BE49-F238E27FC236}">
                  <a16:creationId xmlns:a16="http://schemas.microsoft.com/office/drawing/2014/main" id="{A0FD702D-E6CD-6724-EB70-B06747031FC5}"/>
                </a:ext>
              </a:extLst>
            </p:cNvPr>
            <p:cNvSpPr/>
            <p:nvPr/>
          </p:nvSpPr>
          <p:spPr>
            <a:xfrm>
              <a:off x="8163234" y="2349438"/>
              <a:ext cx="819694" cy="834902"/>
            </a:xfrm>
            <a:prstGeom prst="ellipse">
              <a:avLst/>
            </a:prstGeom>
            <a:solidFill>
              <a:schemeClr val="bg1">
                <a:lumMod val="65000"/>
              </a:schemeClr>
            </a:solidFill>
            <a:ln w="28575">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endParaRPr kumimoji="1" lang="ja-JP" altLang="en-US" sz="2700" b="1" dirty="0">
                <a:solidFill>
                  <a:prstClr val="black"/>
                </a:solidFill>
                <a:latin typeface="游ゴシック" panose="020F0502020204030204"/>
                <a:ea typeface="游ゴシック" panose="020B0400000000000000" pitchFamily="50" charset="-128"/>
              </a:endParaRPr>
            </a:p>
          </p:txBody>
        </p:sp>
        <p:sp>
          <p:nvSpPr>
            <p:cNvPr id="88" name="楕円 87">
              <a:extLst>
                <a:ext uri="{FF2B5EF4-FFF2-40B4-BE49-F238E27FC236}">
                  <a16:creationId xmlns:a16="http://schemas.microsoft.com/office/drawing/2014/main" id="{1BD9AB8E-C5A3-6E7A-9D84-362CB00B8655}"/>
                </a:ext>
              </a:extLst>
            </p:cNvPr>
            <p:cNvSpPr/>
            <p:nvPr/>
          </p:nvSpPr>
          <p:spPr>
            <a:xfrm>
              <a:off x="10337287" y="2349438"/>
              <a:ext cx="819694" cy="834902"/>
            </a:xfrm>
            <a:prstGeom prst="ellipse">
              <a:avLst/>
            </a:prstGeom>
            <a:solidFill>
              <a:schemeClr val="bg1">
                <a:lumMod val="65000"/>
              </a:schemeClr>
            </a:solidFill>
            <a:ln w="28575">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endParaRPr kumimoji="1" lang="ja-JP" altLang="en-US" sz="2700" b="1" dirty="0">
                <a:solidFill>
                  <a:prstClr val="black"/>
                </a:solidFill>
                <a:latin typeface="游ゴシック" panose="020F0502020204030204"/>
                <a:ea typeface="游ゴシック" panose="020B0400000000000000" pitchFamily="50" charset="-128"/>
              </a:endParaRPr>
            </a:p>
          </p:txBody>
        </p:sp>
      </p:grpSp>
      <p:sp>
        <p:nvSpPr>
          <p:cNvPr id="89" name="楕円 88">
            <a:extLst>
              <a:ext uri="{FF2B5EF4-FFF2-40B4-BE49-F238E27FC236}">
                <a16:creationId xmlns:a16="http://schemas.microsoft.com/office/drawing/2014/main" id="{7857B024-E0FD-D575-C478-279BC3534055}"/>
              </a:ext>
            </a:extLst>
          </p:cNvPr>
          <p:cNvSpPr/>
          <p:nvPr/>
        </p:nvSpPr>
        <p:spPr>
          <a:xfrm>
            <a:off x="3448217" y="3247906"/>
            <a:ext cx="496107" cy="505311"/>
          </a:xfrm>
          <a:prstGeom prst="ellipse">
            <a:avLst/>
          </a:prstGeom>
          <a:solidFill>
            <a:schemeClr val="bg2">
              <a:lumMod val="90000"/>
            </a:schemeClr>
          </a:solidFill>
          <a:ln w="28575"/>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r>
              <a:rPr kumimoji="1" lang="ja-JP" altLang="en-US" sz="1200" b="1" dirty="0">
                <a:solidFill>
                  <a:prstClr val="black"/>
                </a:solidFill>
                <a:latin typeface="游ゴシック" panose="020F0502020204030204"/>
                <a:ea typeface="游ゴシック" panose="020B0400000000000000" pitchFamily="50" charset="-128"/>
              </a:rPr>
              <a:t>水</a:t>
            </a:r>
            <a:endParaRPr kumimoji="1" lang="en-US" altLang="ja-JP" sz="1200" b="1" dirty="0">
              <a:solidFill>
                <a:prstClr val="black"/>
              </a:solidFill>
              <a:latin typeface="游ゴシック" panose="020F0502020204030204"/>
              <a:ea typeface="游ゴシック" panose="020B0400000000000000" pitchFamily="50" charset="-128"/>
            </a:endParaRPr>
          </a:p>
          <a:p>
            <a:pPr algn="ctr" defTabSz="685800">
              <a:defRPr/>
            </a:pPr>
            <a:r>
              <a:rPr kumimoji="1" lang="en-US" altLang="ja-JP" sz="788" b="1" dirty="0">
                <a:solidFill>
                  <a:srgbClr val="0000FF"/>
                </a:solidFill>
                <a:latin typeface="游ゴシック" panose="020F0502020204030204"/>
                <a:ea typeface="游ゴシック" panose="020B0400000000000000" pitchFamily="50" charset="-128"/>
              </a:rPr>
              <a:t>H</a:t>
            </a:r>
            <a:r>
              <a:rPr kumimoji="1" lang="en-US" altLang="ja-JP" sz="788" b="1" baseline="-25000" dirty="0">
                <a:solidFill>
                  <a:srgbClr val="0000FF"/>
                </a:solidFill>
                <a:latin typeface="游ゴシック" panose="020F0502020204030204"/>
                <a:ea typeface="游ゴシック" panose="020B0400000000000000" pitchFamily="50" charset="-128"/>
              </a:rPr>
              <a:t>2</a:t>
            </a:r>
            <a:r>
              <a:rPr kumimoji="1" lang="en-US" altLang="ja-JP" sz="788" b="1" dirty="0">
                <a:solidFill>
                  <a:srgbClr val="0000FF"/>
                </a:solidFill>
                <a:latin typeface="游ゴシック" panose="020F0502020204030204"/>
                <a:ea typeface="游ゴシック" panose="020B0400000000000000" pitchFamily="50" charset="-128"/>
              </a:rPr>
              <a:t>O</a:t>
            </a:r>
            <a:endParaRPr kumimoji="1" lang="ja-JP" altLang="en-US" sz="788" b="1" dirty="0">
              <a:solidFill>
                <a:srgbClr val="0000FF"/>
              </a:solidFill>
              <a:latin typeface="游ゴシック" panose="020F0502020204030204"/>
              <a:ea typeface="游ゴシック" panose="020B0400000000000000" pitchFamily="50" charset="-128"/>
            </a:endParaRPr>
          </a:p>
        </p:txBody>
      </p:sp>
      <p:sp>
        <p:nvSpPr>
          <p:cNvPr id="90" name="矢印: 右 89">
            <a:extLst>
              <a:ext uri="{FF2B5EF4-FFF2-40B4-BE49-F238E27FC236}">
                <a16:creationId xmlns:a16="http://schemas.microsoft.com/office/drawing/2014/main" id="{52758FA2-FFE7-0264-E0B5-62891EA56A57}"/>
              </a:ext>
            </a:extLst>
          </p:cNvPr>
          <p:cNvSpPr/>
          <p:nvPr/>
        </p:nvSpPr>
        <p:spPr>
          <a:xfrm>
            <a:off x="4062546" y="3853269"/>
            <a:ext cx="530010" cy="293116"/>
          </a:xfrm>
          <a:prstGeom prst="rightArrow">
            <a:avLst/>
          </a:prstGeom>
          <a:gradFill flip="none" rotWithShape="1">
            <a:gsLst>
              <a:gs pos="0">
                <a:schemeClr val="accent1">
                  <a:lumMod val="5000"/>
                  <a:lumOff val="95000"/>
                </a:schemeClr>
              </a:gs>
              <a:gs pos="74000">
                <a:srgbClr val="00B0F0"/>
              </a:gs>
              <a:gs pos="83000">
                <a:srgbClr val="00B0F0"/>
              </a:gs>
              <a:gs pos="100000">
                <a:srgbClr val="00B0F0"/>
              </a:gs>
            </a:gsLst>
            <a:lin ang="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91" name="矢印: 右 90">
            <a:extLst>
              <a:ext uri="{FF2B5EF4-FFF2-40B4-BE49-F238E27FC236}">
                <a16:creationId xmlns:a16="http://schemas.microsoft.com/office/drawing/2014/main" id="{D3984E17-9786-E4D2-1170-B0BFAD7648EF}"/>
              </a:ext>
            </a:extLst>
          </p:cNvPr>
          <p:cNvSpPr/>
          <p:nvPr/>
        </p:nvSpPr>
        <p:spPr>
          <a:xfrm>
            <a:off x="4696046" y="3865075"/>
            <a:ext cx="530010" cy="293116"/>
          </a:xfrm>
          <a:prstGeom prst="rightArrow">
            <a:avLst/>
          </a:prstGeom>
          <a:gradFill flip="none" rotWithShape="1">
            <a:gsLst>
              <a:gs pos="0">
                <a:schemeClr val="accent1">
                  <a:lumMod val="5000"/>
                  <a:lumOff val="95000"/>
                </a:schemeClr>
              </a:gs>
              <a:gs pos="74000">
                <a:srgbClr val="00B0F0"/>
              </a:gs>
              <a:gs pos="83000">
                <a:srgbClr val="00B0F0"/>
              </a:gs>
              <a:gs pos="100000">
                <a:srgbClr val="00B0F0"/>
              </a:gs>
            </a:gsLst>
            <a:lin ang="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92" name="矢印: 右 91">
            <a:extLst>
              <a:ext uri="{FF2B5EF4-FFF2-40B4-BE49-F238E27FC236}">
                <a16:creationId xmlns:a16="http://schemas.microsoft.com/office/drawing/2014/main" id="{81D6279A-F776-C48A-1F29-336622A8EDDA}"/>
              </a:ext>
            </a:extLst>
          </p:cNvPr>
          <p:cNvSpPr/>
          <p:nvPr/>
        </p:nvSpPr>
        <p:spPr>
          <a:xfrm>
            <a:off x="5300082" y="3853269"/>
            <a:ext cx="530010" cy="293116"/>
          </a:xfrm>
          <a:prstGeom prst="rightArrow">
            <a:avLst/>
          </a:prstGeom>
          <a:gradFill flip="none" rotWithShape="1">
            <a:gsLst>
              <a:gs pos="0">
                <a:schemeClr val="accent1">
                  <a:lumMod val="5000"/>
                  <a:lumOff val="95000"/>
                </a:schemeClr>
              </a:gs>
              <a:gs pos="74000">
                <a:srgbClr val="00B0F0"/>
              </a:gs>
              <a:gs pos="83000">
                <a:srgbClr val="00B0F0"/>
              </a:gs>
              <a:gs pos="100000">
                <a:srgbClr val="00B0F0"/>
              </a:gs>
            </a:gsLst>
            <a:lin ang="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93" name="矢印: 右 92">
            <a:extLst>
              <a:ext uri="{FF2B5EF4-FFF2-40B4-BE49-F238E27FC236}">
                <a16:creationId xmlns:a16="http://schemas.microsoft.com/office/drawing/2014/main" id="{084B11E5-8913-FF6F-4679-AF1BFB20B099}"/>
              </a:ext>
            </a:extLst>
          </p:cNvPr>
          <p:cNvSpPr/>
          <p:nvPr/>
        </p:nvSpPr>
        <p:spPr>
          <a:xfrm>
            <a:off x="5904119" y="3862962"/>
            <a:ext cx="530010" cy="293116"/>
          </a:xfrm>
          <a:prstGeom prst="rightArrow">
            <a:avLst/>
          </a:prstGeom>
          <a:gradFill flip="none" rotWithShape="1">
            <a:gsLst>
              <a:gs pos="0">
                <a:schemeClr val="accent1">
                  <a:lumMod val="5000"/>
                  <a:lumOff val="95000"/>
                </a:schemeClr>
              </a:gs>
              <a:gs pos="74000">
                <a:srgbClr val="00B0F0"/>
              </a:gs>
              <a:gs pos="83000">
                <a:srgbClr val="00B0F0"/>
              </a:gs>
              <a:gs pos="100000">
                <a:srgbClr val="00B0F0"/>
              </a:gs>
            </a:gsLst>
            <a:lin ang="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94" name="楕円 93">
            <a:extLst>
              <a:ext uri="{FF2B5EF4-FFF2-40B4-BE49-F238E27FC236}">
                <a16:creationId xmlns:a16="http://schemas.microsoft.com/office/drawing/2014/main" id="{6C0ACF40-BBDA-FD4E-AE9E-49F5D716B19B}"/>
              </a:ext>
            </a:extLst>
          </p:cNvPr>
          <p:cNvSpPr/>
          <p:nvPr/>
        </p:nvSpPr>
        <p:spPr>
          <a:xfrm>
            <a:off x="3371453" y="3238684"/>
            <a:ext cx="496107" cy="505311"/>
          </a:xfrm>
          <a:prstGeom prst="ellipse">
            <a:avLst/>
          </a:prstGeom>
          <a:solidFill>
            <a:schemeClr val="bg2">
              <a:lumMod val="90000"/>
            </a:schemeClr>
          </a:solidFill>
          <a:ln w="28575"/>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r>
              <a:rPr kumimoji="1" lang="ja-JP" altLang="en-US" sz="1200" b="1" dirty="0">
                <a:solidFill>
                  <a:prstClr val="black"/>
                </a:solidFill>
                <a:latin typeface="游ゴシック" panose="020F0502020204030204"/>
                <a:ea typeface="游ゴシック" panose="020B0400000000000000" pitchFamily="50" charset="-128"/>
              </a:rPr>
              <a:t>水</a:t>
            </a:r>
            <a:endParaRPr kumimoji="1" lang="en-US" altLang="ja-JP" sz="1200" b="1" dirty="0">
              <a:solidFill>
                <a:prstClr val="black"/>
              </a:solidFill>
              <a:latin typeface="游ゴシック" panose="020F0502020204030204"/>
              <a:ea typeface="游ゴシック" panose="020B0400000000000000" pitchFamily="50" charset="-128"/>
            </a:endParaRPr>
          </a:p>
          <a:p>
            <a:pPr algn="ctr" defTabSz="685800">
              <a:defRPr/>
            </a:pPr>
            <a:r>
              <a:rPr kumimoji="1" lang="en-US" altLang="ja-JP" sz="788" b="1" dirty="0">
                <a:solidFill>
                  <a:srgbClr val="0000FF"/>
                </a:solidFill>
                <a:latin typeface="游ゴシック" panose="020F0502020204030204"/>
                <a:ea typeface="游ゴシック" panose="020B0400000000000000" pitchFamily="50" charset="-128"/>
              </a:rPr>
              <a:t>H</a:t>
            </a:r>
            <a:r>
              <a:rPr kumimoji="1" lang="en-US" altLang="ja-JP" sz="788" b="1" baseline="-25000" dirty="0">
                <a:solidFill>
                  <a:srgbClr val="0000FF"/>
                </a:solidFill>
                <a:latin typeface="游ゴシック" panose="020F0502020204030204"/>
                <a:ea typeface="游ゴシック" panose="020B0400000000000000" pitchFamily="50" charset="-128"/>
              </a:rPr>
              <a:t>2</a:t>
            </a:r>
            <a:r>
              <a:rPr kumimoji="1" lang="en-US" altLang="ja-JP" sz="788" b="1" dirty="0">
                <a:solidFill>
                  <a:srgbClr val="0000FF"/>
                </a:solidFill>
                <a:latin typeface="游ゴシック" panose="020F0502020204030204"/>
                <a:ea typeface="游ゴシック" panose="020B0400000000000000" pitchFamily="50" charset="-128"/>
              </a:rPr>
              <a:t>O</a:t>
            </a:r>
            <a:endParaRPr kumimoji="1" lang="ja-JP" altLang="en-US" sz="788" b="1" dirty="0">
              <a:solidFill>
                <a:srgbClr val="0000FF"/>
              </a:solidFill>
              <a:latin typeface="游ゴシック" panose="020F0502020204030204"/>
              <a:ea typeface="游ゴシック" panose="020B0400000000000000" pitchFamily="50" charset="-128"/>
            </a:endParaRPr>
          </a:p>
        </p:txBody>
      </p:sp>
      <p:sp>
        <p:nvSpPr>
          <p:cNvPr id="95" name="楕円 94">
            <a:extLst>
              <a:ext uri="{FF2B5EF4-FFF2-40B4-BE49-F238E27FC236}">
                <a16:creationId xmlns:a16="http://schemas.microsoft.com/office/drawing/2014/main" id="{F6A264C9-C60E-34FE-1E2B-719977A442A3}"/>
              </a:ext>
            </a:extLst>
          </p:cNvPr>
          <p:cNvSpPr/>
          <p:nvPr/>
        </p:nvSpPr>
        <p:spPr>
          <a:xfrm>
            <a:off x="3273479" y="3263387"/>
            <a:ext cx="496107" cy="505311"/>
          </a:xfrm>
          <a:prstGeom prst="ellipse">
            <a:avLst/>
          </a:prstGeom>
          <a:solidFill>
            <a:schemeClr val="bg2">
              <a:lumMod val="90000"/>
            </a:schemeClr>
          </a:solidFill>
          <a:ln w="28575"/>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r>
              <a:rPr kumimoji="1" lang="ja-JP" altLang="en-US" sz="1200" b="1" dirty="0">
                <a:solidFill>
                  <a:prstClr val="black"/>
                </a:solidFill>
                <a:latin typeface="游ゴシック" panose="020F0502020204030204"/>
                <a:ea typeface="游ゴシック" panose="020B0400000000000000" pitchFamily="50" charset="-128"/>
              </a:rPr>
              <a:t>水</a:t>
            </a:r>
            <a:endParaRPr kumimoji="1" lang="en-US" altLang="ja-JP" sz="1200" b="1" dirty="0">
              <a:solidFill>
                <a:prstClr val="black"/>
              </a:solidFill>
              <a:latin typeface="游ゴシック" panose="020F0502020204030204"/>
              <a:ea typeface="游ゴシック" panose="020B0400000000000000" pitchFamily="50" charset="-128"/>
            </a:endParaRPr>
          </a:p>
          <a:p>
            <a:pPr algn="ctr" defTabSz="685800">
              <a:defRPr/>
            </a:pPr>
            <a:r>
              <a:rPr kumimoji="1" lang="en-US" altLang="ja-JP" sz="788" b="1" dirty="0">
                <a:solidFill>
                  <a:srgbClr val="0000FF"/>
                </a:solidFill>
                <a:latin typeface="游ゴシック" panose="020F0502020204030204"/>
                <a:ea typeface="游ゴシック" panose="020B0400000000000000" pitchFamily="50" charset="-128"/>
              </a:rPr>
              <a:t>H</a:t>
            </a:r>
            <a:r>
              <a:rPr kumimoji="1" lang="en-US" altLang="ja-JP" sz="788" b="1" baseline="-25000" dirty="0">
                <a:solidFill>
                  <a:srgbClr val="0000FF"/>
                </a:solidFill>
                <a:latin typeface="游ゴシック" panose="020F0502020204030204"/>
                <a:ea typeface="游ゴシック" panose="020B0400000000000000" pitchFamily="50" charset="-128"/>
              </a:rPr>
              <a:t>2</a:t>
            </a:r>
            <a:r>
              <a:rPr kumimoji="1" lang="en-US" altLang="ja-JP" sz="788" b="1" dirty="0">
                <a:solidFill>
                  <a:srgbClr val="0000FF"/>
                </a:solidFill>
                <a:latin typeface="游ゴシック" panose="020F0502020204030204"/>
                <a:ea typeface="游ゴシック" panose="020B0400000000000000" pitchFamily="50" charset="-128"/>
              </a:rPr>
              <a:t>O</a:t>
            </a:r>
            <a:endParaRPr kumimoji="1" lang="ja-JP" altLang="en-US" sz="788" b="1" dirty="0">
              <a:solidFill>
                <a:srgbClr val="0000FF"/>
              </a:solidFill>
              <a:latin typeface="游ゴシック" panose="020F0502020204030204"/>
              <a:ea typeface="游ゴシック" panose="020B0400000000000000" pitchFamily="50" charset="-128"/>
            </a:endParaRPr>
          </a:p>
        </p:txBody>
      </p:sp>
      <p:sp>
        <p:nvSpPr>
          <p:cNvPr id="96" name="楕円 95">
            <a:extLst>
              <a:ext uri="{FF2B5EF4-FFF2-40B4-BE49-F238E27FC236}">
                <a16:creationId xmlns:a16="http://schemas.microsoft.com/office/drawing/2014/main" id="{C67F2260-FAEC-6DC2-183C-BC376E281925}"/>
              </a:ext>
            </a:extLst>
          </p:cNvPr>
          <p:cNvSpPr/>
          <p:nvPr/>
        </p:nvSpPr>
        <p:spPr>
          <a:xfrm>
            <a:off x="3183211" y="3261610"/>
            <a:ext cx="496107" cy="505311"/>
          </a:xfrm>
          <a:prstGeom prst="ellipse">
            <a:avLst/>
          </a:prstGeom>
          <a:solidFill>
            <a:schemeClr val="bg2">
              <a:lumMod val="90000"/>
            </a:schemeClr>
          </a:solidFill>
          <a:ln w="28575"/>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r>
              <a:rPr kumimoji="1" lang="ja-JP" altLang="en-US" sz="1200" b="1" dirty="0">
                <a:solidFill>
                  <a:prstClr val="black"/>
                </a:solidFill>
                <a:latin typeface="游ゴシック" panose="020F0502020204030204"/>
                <a:ea typeface="游ゴシック" panose="020B0400000000000000" pitchFamily="50" charset="-128"/>
              </a:rPr>
              <a:t>水</a:t>
            </a:r>
            <a:endParaRPr kumimoji="1" lang="en-US" altLang="ja-JP" sz="1200" b="1" dirty="0">
              <a:solidFill>
                <a:prstClr val="black"/>
              </a:solidFill>
              <a:latin typeface="游ゴシック" panose="020F0502020204030204"/>
              <a:ea typeface="游ゴシック" panose="020B0400000000000000" pitchFamily="50" charset="-128"/>
            </a:endParaRPr>
          </a:p>
          <a:p>
            <a:pPr algn="ctr" defTabSz="685800">
              <a:defRPr/>
            </a:pPr>
            <a:r>
              <a:rPr kumimoji="1" lang="en-US" altLang="ja-JP" sz="788" b="1" dirty="0">
                <a:solidFill>
                  <a:srgbClr val="0000FF"/>
                </a:solidFill>
                <a:latin typeface="游ゴシック" panose="020F0502020204030204"/>
                <a:ea typeface="游ゴシック" panose="020B0400000000000000" pitchFamily="50" charset="-128"/>
              </a:rPr>
              <a:t>H</a:t>
            </a:r>
            <a:r>
              <a:rPr kumimoji="1" lang="en-US" altLang="ja-JP" sz="788" b="1" baseline="-25000" dirty="0">
                <a:solidFill>
                  <a:srgbClr val="0000FF"/>
                </a:solidFill>
                <a:latin typeface="游ゴシック" panose="020F0502020204030204"/>
                <a:ea typeface="游ゴシック" panose="020B0400000000000000" pitchFamily="50" charset="-128"/>
              </a:rPr>
              <a:t>2</a:t>
            </a:r>
            <a:r>
              <a:rPr kumimoji="1" lang="en-US" altLang="ja-JP" sz="788" b="1" dirty="0">
                <a:solidFill>
                  <a:srgbClr val="0000FF"/>
                </a:solidFill>
                <a:latin typeface="游ゴシック" panose="020F0502020204030204"/>
                <a:ea typeface="游ゴシック" panose="020B0400000000000000" pitchFamily="50" charset="-128"/>
              </a:rPr>
              <a:t>O</a:t>
            </a:r>
            <a:endParaRPr kumimoji="1" lang="ja-JP" altLang="en-US" sz="788" b="1" dirty="0">
              <a:solidFill>
                <a:srgbClr val="0000FF"/>
              </a:solidFill>
              <a:latin typeface="游ゴシック" panose="020F0502020204030204"/>
              <a:ea typeface="游ゴシック" panose="020B0400000000000000" pitchFamily="50" charset="-128"/>
            </a:endParaRPr>
          </a:p>
        </p:txBody>
      </p:sp>
      <p:sp>
        <p:nvSpPr>
          <p:cNvPr id="97" name="楕円 96">
            <a:extLst>
              <a:ext uri="{FF2B5EF4-FFF2-40B4-BE49-F238E27FC236}">
                <a16:creationId xmlns:a16="http://schemas.microsoft.com/office/drawing/2014/main" id="{7204677C-E121-B144-548D-514AD7C62297}"/>
              </a:ext>
            </a:extLst>
          </p:cNvPr>
          <p:cNvSpPr/>
          <p:nvPr/>
        </p:nvSpPr>
        <p:spPr>
          <a:xfrm>
            <a:off x="3081356" y="3239525"/>
            <a:ext cx="496107" cy="505311"/>
          </a:xfrm>
          <a:prstGeom prst="ellipse">
            <a:avLst/>
          </a:prstGeom>
          <a:solidFill>
            <a:schemeClr val="bg2">
              <a:lumMod val="90000"/>
            </a:schemeClr>
          </a:solidFill>
          <a:ln w="28575"/>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r>
              <a:rPr kumimoji="1" lang="ja-JP" altLang="en-US" sz="1200" b="1" dirty="0">
                <a:solidFill>
                  <a:prstClr val="black"/>
                </a:solidFill>
                <a:latin typeface="游ゴシック" panose="020F0502020204030204"/>
                <a:ea typeface="游ゴシック" panose="020B0400000000000000" pitchFamily="50" charset="-128"/>
              </a:rPr>
              <a:t>水</a:t>
            </a:r>
            <a:endParaRPr kumimoji="1" lang="en-US" altLang="ja-JP" sz="1200" b="1" dirty="0">
              <a:solidFill>
                <a:prstClr val="black"/>
              </a:solidFill>
              <a:latin typeface="游ゴシック" panose="020F0502020204030204"/>
              <a:ea typeface="游ゴシック" panose="020B0400000000000000" pitchFamily="50" charset="-128"/>
            </a:endParaRPr>
          </a:p>
          <a:p>
            <a:pPr algn="ctr" defTabSz="685800">
              <a:defRPr/>
            </a:pPr>
            <a:r>
              <a:rPr kumimoji="1" lang="en-US" altLang="ja-JP" sz="788" b="1" dirty="0">
                <a:solidFill>
                  <a:srgbClr val="0000FF"/>
                </a:solidFill>
                <a:latin typeface="游ゴシック" panose="020F0502020204030204"/>
                <a:ea typeface="游ゴシック" panose="020B0400000000000000" pitchFamily="50" charset="-128"/>
              </a:rPr>
              <a:t>H</a:t>
            </a:r>
            <a:r>
              <a:rPr kumimoji="1" lang="en-US" altLang="ja-JP" sz="788" b="1" baseline="-25000" dirty="0">
                <a:solidFill>
                  <a:srgbClr val="0000FF"/>
                </a:solidFill>
                <a:latin typeface="游ゴシック" panose="020F0502020204030204"/>
                <a:ea typeface="游ゴシック" panose="020B0400000000000000" pitchFamily="50" charset="-128"/>
              </a:rPr>
              <a:t>2</a:t>
            </a:r>
            <a:r>
              <a:rPr kumimoji="1" lang="en-US" altLang="ja-JP" sz="788" b="1" dirty="0">
                <a:solidFill>
                  <a:srgbClr val="0000FF"/>
                </a:solidFill>
                <a:latin typeface="游ゴシック" panose="020F0502020204030204"/>
                <a:ea typeface="游ゴシック" panose="020B0400000000000000" pitchFamily="50" charset="-128"/>
              </a:rPr>
              <a:t>O</a:t>
            </a:r>
            <a:endParaRPr kumimoji="1" lang="ja-JP" altLang="en-US" sz="788" b="1" dirty="0">
              <a:solidFill>
                <a:srgbClr val="0000FF"/>
              </a:solidFill>
              <a:latin typeface="游ゴシック" panose="020F0502020204030204"/>
              <a:ea typeface="游ゴシック" panose="020B0400000000000000" pitchFamily="50" charset="-128"/>
            </a:endParaRPr>
          </a:p>
        </p:txBody>
      </p:sp>
      <p:sp>
        <p:nvSpPr>
          <p:cNvPr id="98" name="矢印: 右 97">
            <a:extLst>
              <a:ext uri="{FF2B5EF4-FFF2-40B4-BE49-F238E27FC236}">
                <a16:creationId xmlns:a16="http://schemas.microsoft.com/office/drawing/2014/main" id="{2D77E827-8D20-F99F-F787-EA807D258862}"/>
              </a:ext>
            </a:extLst>
          </p:cNvPr>
          <p:cNvSpPr/>
          <p:nvPr/>
        </p:nvSpPr>
        <p:spPr>
          <a:xfrm>
            <a:off x="7239966" y="3700565"/>
            <a:ext cx="804034" cy="648810"/>
          </a:xfrm>
          <a:prstGeom prst="rightArrow">
            <a:avLst/>
          </a:prstGeom>
          <a:gradFill flip="none" rotWithShape="1">
            <a:gsLst>
              <a:gs pos="0">
                <a:schemeClr val="accent1">
                  <a:lumMod val="5000"/>
                  <a:lumOff val="95000"/>
                </a:schemeClr>
              </a:gs>
              <a:gs pos="74000">
                <a:srgbClr val="FF0000"/>
              </a:gs>
              <a:gs pos="83000">
                <a:srgbClr val="FF0000"/>
              </a:gs>
              <a:gs pos="100000">
                <a:srgbClr val="FF0000"/>
              </a:gs>
            </a:gsLst>
            <a:lin ang="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99" name="テキスト ボックス 98">
            <a:extLst>
              <a:ext uri="{FF2B5EF4-FFF2-40B4-BE49-F238E27FC236}">
                <a16:creationId xmlns:a16="http://schemas.microsoft.com/office/drawing/2014/main" id="{5908FAF3-B82C-210C-9DEF-888BD8F9D342}"/>
              </a:ext>
            </a:extLst>
          </p:cNvPr>
          <p:cNvSpPr txBox="1"/>
          <p:nvPr/>
        </p:nvSpPr>
        <p:spPr>
          <a:xfrm>
            <a:off x="6757041" y="4340405"/>
            <a:ext cx="1958800" cy="307777"/>
          </a:xfrm>
          <a:prstGeom prst="rect">
            <a:avLst/>
          </a:prstGeom>
          <a:noFill/>
        </p:spPr>
        <p:txBody>
          <a:bodyPr wrap="square" rtlCol="0">
            <a:spAutoFit/>
          </a:bodyPr>
          <a:lstStyle/>
          <a:p>
            <a:pPr algn="ctr"/>
            <a:r>
              <a:rPr lang="en-US" altLang="ja-JP" sz="1400" b="1" dirty="0">
                <a:solidFill>
                  <a:srgbClr val="0000FF"/>
                </a:solidFill>
                <a:latin typeface="+mn-ea"/>
              </a:rPr>
              <a:t>Dry hot air</a:t>
            </a:r>
            <a:endParaRPr kumimoji="1" lang="ja-JP" altLang="en-US" sz="1400" b="1" dirty="0">
              <a:solidFill>
                <a:srgbClr val="0000FF"/>
              </a:solidFill>
              <a:latin typeface="+mn-ea"/>
            </a:endParaRPr>
          </a:p>
        </p:txBody>
      </p:sp>
      <p:grpSp>
        <p:nvGrpSpPr>
          <p:cNvPr id="100" name="グループ化 99">
            <a:extLst>
              <a:ext uri="{FF2B5EF4-FFF2-40B4-BE49-F238E27FC236}">
                <a16:creationId xmlns:a16="http://schemas.microsoft.com/office/drawing/2014/main" id="{0DE2F74C-B530-E808-3F91-35A446791727}"/>
              </a:ext>
            </a:extLst>
          </p:cNvPr>
          <p:cNvGrpSpPr/>
          <p:nvPr/>
        </p:nvGrpSpPr>
        <p:grpSpPr>
          <a:xfrm>
            <a:off x="4808792" y="3376878"/>
            <a:ext cx="1792118" cy="1253264"/>
            <a:chOff x="6411722" y="3890811"/>
            <a:chExt cx="2389491" cy="1671018"/>
          </a:xfrm>
        </p:grpSpPr>
        <p:sp>
          <p:nvSpPr>
            <p:cNvPr id="101" name="楕円 100">
              <a:extLst>
                <a:ext uri="{FF2B5EF4-FFF2-40B4-BE49-F238E27FC236}">
                  <a16:creationId xmlns:a16="http://schemas.microsoft.com/office/drawing/2014/main" id="{989C5B42-03E4-0CAE-7500-EEFCA5923AEB}"/>
                </a:ext>
              </a:extLst>
            </p:cNvPr>
            <p:cNvSpPr/>
            <p:nvPr/>
          </p:nvSpPr>
          <p:spPr>
            <a:xfrm>
              <a:off x="8149288" y="3894445"/>
              <a:ext cx="651925" cy="651925"/>
            </a:xfrm>
            <a:prstGeom prst="ellipse">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102" name="楕円 101">
              <a:extLst>
                <a:ext uri="{FF2B5EF4-FFF2-40B4-BE49-F238E27FC236}">
                  <a16:creationId xmlns:a16="http://schemas.microsoft.com/office/drawing/2014/main" id="{DD08FAD8-B358-77DF-5DF9-03139CA67B6F}"/>
                </a:ext>
              </a:extLst>
            </p:cNvPr>
            <p:cNvSpPr/>
            <p:nvPr/>
          </p:nvSpPr>
          <p:spPr>
            <a:xfrm>
              <a:off x="7280508" y="3892322"/>
              <a:ext cx="651925" cy="651925"/>
            </a:xfrm>
            <a:prstGeom prst="ellipse">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103" name="楕円 102">
              <a:extLst>
                <a:ext uri="{FF2B5EF4-FFF2-40B4-BE49-F238E27FC236}">
                  <a16:creationId xmlns:a16="http://schemas.microsoft.com/office/drawing/2014/main" id="{6A8BAB6F-B5C3-3CBF-5421-E2052EEEE36C}"/>
                </a:ext>
              </a:extLst>
            </p:cNvPr>
            <p:cNvSpPr/>
            <p:nvPr/>
          </p:nvSpPr>
          <p:spPr>
            <a:xfrm>
              <a:off x="6411722" y="3890811"/>
              <a:ext cx="651925" cy="651925"/>
            </a:xfrm>
            <a:prstGeom prst="ellipse">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104" name="楕円 103">
              <a:extLst>
                <a:ext uri="{FF2B5EF4-FFF2-40B4-BE49-F238E27FC236}">
                  <a16:creationId xmlns:a16="http://schemas.microsoft.com/office/drawing/2014/main" id="{1FD0F756-6B58-46DB-51E7-D4FC4E2AB08F}"/>
                </a:ext>
              </a:extLst>
            </p:cNvPr>
            <p:cNvSpPr/>
            <p:nvPr/>
          </p:nvSpPr>
          <p:spPr>
            <a:xfrm>
              <a:off x="6421268" y="4909904"/>
              <a:ext cx="651925" cy="651925"/>
            </a:xfrm>
            <a:prstGeom prst="ellipse">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105" name="楕円 104">
              <a:extLst>
                <a:ext uri="{FF2B5EF4-FFF2-40B4-BE49-F238E27FC236}">
                  <a16:creationId xmlns:a16="http://schemas.microsoft.com/office/drawing/2014/main" id="{55FE76C2-F9C5-FA91-36E4-D38D06BB3ED7}"/>
                </a:ext>
              </a:extLst>
            </p:cNvPr>
            <p:cNvSpPr/>
            <p:nvPr/>
          </p:nvSpPr>
          <p:spPr>
            <a:xfrm>
              <a:off x="7273716" y="4894119"/>
              <a:ext cx="651925" cy="651925"/>
            </a:xfrm>
            <a:prstGeom prst="ellipse">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grpSp>
      <p:grpSp>
        <p:nvGrpSpPr>
          <p:cNvPr id="106" name="グループ化 105">
            <a:extLst>
              <a:ext uri="{FF2B5EF4-FFF2-40B4-BE49-F238E27FC236}">
                <a16:creationId xmlns:a16="http://schemas.microsoft.com/office/drawing/2014/main" id="{67A9674D-9517-4343-E357-FE8138AD03F6}"/>
              </a:ext>
            </a:extLst>
          </p:cNvPr>
          <p:cNvGrpSpPr/>
          <p:nvPr/>
        </p:nvGrpSpPr>
        <p:grpSpPr>
          <a:xfrm>
            <a:off x="6590345" y="3194304"/>
            <a:ext cx="2252330" cy="326494"/>
            <a:chOff x="8645255" y="3693614"/>
            <a:chExt cx="2323468" cy="435326"/>
          </a:xfrm>
          <a:solidFill>
            <a:schemeClr val="bg1"/>
          </a:solidFill>
        </p:grpSpPr>
        <p:sp>
          <p:nvSpPr>
            <p:cNvPr id="107" name="テキスト ボックス 106">
              <a:extLst>
                <a:ext uri="{FF2B5EF4-FFF2-40B4-BE49-F238E27FC236}">
                  <a16:creationId xmlns:a16="http://schemas.microsoft.com/office/drawing/2014/main" id="{92B7FD24-102B-8234-21AF-029588EAE0D8}"/>
                </a:ext>
              </a:extLst>
            </p:cNvPr>
            <p:cNvSpPr txBox="1"/>
            <p:nvPr/>
          </p:nvSpPr>
          <p:spPr>
            <a:xfrm>
              <a:off x="9110263" y="3693614"/>
              <a:ext cx="1858460" cy="410370"/>
            </a:xfrm>
            <a:prstGeom prst="rect">
              <a:avLst/>
            </a:prstGeom>
            <a:grpFill/>
            <a:ln w="38100">
              <a:solidFill>
                <a:srgbClr val="FF0000"/>
              </a:solidFill>
            </a:ln>
          </p:spPr>
          <p:txBody>
            <a:bodyPr wrap="square" rtlCol="0">
              <a:spAutoFit/>
            </a:bodyPr>
            <a:lstStyle/>
            <a:p>
              <a:pPr algn="ctr"/>
              <a:r>
                <a:rPr lang="en-US" altLang="ja-JP" sz="1400" b="1" dirty="0">
                  <a:solidFill>
                    <a:srgbClr val="0000FF"/>
                  </a:solidFill>
                  <a:latin typeface="+mn-ea"/>
                </a:rPr>
                <a:t>Heat generation</a:t>
              </a:r>
              <a:endParaRPr kumimoji="1" lang="ja-JP" altLang="en-US" sz="1400" b="1" dirty="0">
                <a:solidFill>
                  <a:srgbClr val="0000FF"/>
                </a:solidFill>
                <a:latin typeface="+mn-ea"/>
              </a:endParaRPr>
            </a:p>
          </p:txBody>
        </p:sp>
        <p:cxnSp>
          <p:nvCxnSpPr>
            <p:cNvPr id="108" name="直線コネクタ 107">
              <a:extLst>
                <a:ext uri="{FF2B5EF4-FFF2-40B4-BE49-F238E27FC236}">
                  <a16:creationId xmlns:a16="http://schemas.microsoft.com/office/drawing/2014/main" id="{2FBFA466-1C49-7FD7-B272-127F08D5A36D}"/>
                </a:ext>
              </a:extLst>
            </p:cNvPr>
            <p:cNvCxnSpPr>
              <a:cxnSpLocks/>
              <a:endCxn id="107" idx="1"/>
            </p:cNvCxnSpPr>
            <p:nvPr/>
          </p:nvCxnSpPr>
          <p:spPr>
            <a:xfrm flipV="1">
              <a:off x="8645255" y="3898800"/>
              <a:ext cx="465008" cy="230140"/>
            </a:xfrm>
            <a:prstGeom prst="line">
              <a:avLst/>
            </a:prstGeom>
            <a:grpFill/>
            <a:ln w="38100">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109" name="正方形/長方形 108">
            <a:extLst>
              <a:ext uri="{FF2B5EF4-FFF2-40B4-BE49-F238E27FC236}">
                <a16:creationId xmlns:a16="http://schemas.microsoft.com/office/drawing/2014/main" id="{70E390E2-C0DF-2C2E-D03D-F0233E63EBBF}"/>
              </a:ext>
            </a:extLst>
          </p:cNvPr>
          <p:cNvSpPr/>
          <p:nvPr/>
        </p:nvSpPr>
        <p:spPr>
          <a:xfrm>
            <a:off x="2849352" y="3194315"/>
            <a:ext cx="1137749" cy="5970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grpSp>
        <p:nvGrpSpPr>
          <p:cNvPr id="110" name="グループ化 109">
            <a:extLst>
              <a:ext uri="{FF2B5EF4-FFF2-40B4-BE49-F238E27FC236}">
                <a16:creationId xmlns:a16="http://schemas.microsoft.com/office/drawing/2014/main" id="{14B0149B-65AF-DE04-755A-2AF4234A063B}"/>
              </a:ext>
            </a:extLst>
          </p:cNvPr>
          <p:cNvGrpSpPr/>
          <p:nvPr/>
        </p:nvGrpSpPr>
        <p:grpSpPr>
          <a:xfrm>
            <a:off x="4677654" y="5139181"/>
            <a:ext cx="2064602" cy="1490966"/>
            <a:chOff x="7924100" y="932519"/>
            <a:chExt cx="3469950" cy="2505846"/>
          </a:xfrm>
        </p:grpSpPr>
        <p:sp>
          <p:nvSpPr>
            <p:cNvPr id="111" name="四角形: 角を丸くする 110">
              <a:extLst>
                <a:ext uri="{FF2B5EF4-FFF2-40B4-BE49-F238E27FC236}">
                  <a16:creationId xmlns:a16="http://schemas.microsoft.com/office/drawing/2014/main" id="{258A07A7-9032-A6A4-399D-98DFFC839F58}"/>
                </a:ext>
              </a:extLst>
            </p:cNvPr>
            <p:cNvSpPr/>
            <p:nvPr/>
          </p:nvSpPr>
          <p:spPr>
            <a:xfrm>
              <a:off x="7924100" y="932519"/>
              <a:ext cx="3469950" cy="2505846"/>
            </a:xfrm>
            <a:prstGeom prst="roundRect">
              <a:avLst/>
            </a:prstGeom>
            <a:solidFill>
              <a:schemeClr val="bg1">
                <a:lumMod val="95000"/>
              </a:schemeClr>
            </a:solidFill>
            <a:ln w="28575"/>
          </p:spPr>
          <p:style>
            <a:lnRef idx="1">
              <a:schemeClr val="dk1"/>
            </a:lnRef>
            <a:fillRef idx="2">
              <a:schemeClr val="dk1"/>
            </a:fillRef>
            <a:effectRef idx="1">
              <a:schemeClr val="dk1"/>
            </a:effectRef>
            <a:fontRef idx="minor">
              <a:schemeClr val="dk1"/>
            </a:fontRef>
          </p:style>
          <p:txBody>
            <a:bodyPr rtlCol="0" anchor="ctr"/>
            <a:lstStyle/>
            <a:p>
              <a:pPr algn="ctr" defTabSz="685800">
                <a:defRPr/>
              </a:pPr>
              <a:endParaRPr kumimoji="1" lang="ja-JP" altLang="en-US" sz="1350" b="1">
                <a:solidFill>
                  <a:prstClr val="black"/>
                </a:solidFill>
                <a:latin typeface="游ゴシック" panose="020F0502020204030204"/>
                <a:ea typeface="游ゴシック" panose="020B0400000000000000" pitchFamily="50" charset="-128"/>
              </a:endParaRPr>
            </a:p>
          </p:txBody>
        </p:sp>
        <p:sp>
          <p:nvSpPr>
            <p:cNvPr id="112" name="楕円 111">
              <a:extLst>
                <a:ext uri="{FF2B5EF4-FFF2-40B4-BE49-F238E27FC236}">
                  <a16:creationId xmlns:a16="http://schemas.microsoft.com/office/drawing/2014/main" id="{BDE717C8-6B4E-12DE-35C4-BC88CADBAFA5}"/>
                </a:ext>
              </a:extLst>
            </p:cNvPr>
            <p:cNvSpPr/>
            <p:nvPr/>
          </p:nvSpPr>
          <p:spPr>
            <a:xfrm>
              <a:off x="9247532" y="1097085"/>
              <a:ext cx="819694" cy="834902"/>
            </a:xfrm>
            <a:prstGeom prst="ellipse">
              <a:avLst/>
            </a:prstGeom>
            <a:solidFill>
              <a:schemeClr val="bg1">
                <a:lumMod val="65000"/>
              </a:schemeClr>
            </a:solidFill>
            <a:ln w="28575">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endParaRPr kumimoji="1" lang="ja-JP" altLang="en-US" sz="2700" b="1" dirty="0">
                <a:solidFill>
                  <a:prstClr val="black"/>
                </a:solidFill>
                <a:latin typeface="游ゴシック" panose="020F0502020204030204"/>
                <a:ea typeface="游ゴシック" panose="020B0400000000000000" pitchFamily="50" charset="-128"/>
              </a:endParaRPr>
            </a:p>
          </p:txBody>
        </p:sp>
        <p:sp>
          <p:nvSpPr>
            <p:cNvPr id="113" name="楕円 112">
              <a:extLst>
                <a:ext uri="{FF2B5EF4-FFF2-40B4-BE49-F238E27FC236}">
                  <a16:creationId xmlns:a16="http://schemas.microsoft.com/office/drawing/2014/main" id="{B498D692-9661-0E78-8238-C05ABDD1051B}"/>
                </a:ext>
              </a:extLst>
            </p:cNvPr>
            <p:cNvSpPr/>
            <p:nvPr/>
          </p:nvSpPr>
          <p:spPr>
            <a:xfrm>
              <a:off x="8157777" y="1082436"/>
              <a:ext cx="819694" cy="834902"/>
            </a:xfrm>
            <a:prstGeom prst="ellipse">
              <a:avLst/>
            </a:prstGeom>
            <a:solidFill>
              <a:schemeClr val="bg1">
                <a:lumMod val="65000"/>
              </a:schemeClr>
            </a:solidFill>
            <a:ln w="28575">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endParaRPr kumimoji="1" lang="ja-JP" altLang="en-US" sz="2700" b="1" dirty="0">
                <a:solidFill>
                  <a:prstClr val="black"/>
                </a:solidFill>
                <a:latin typeface="游ゴシック" panose="020F0502020204030204"/>
                <a:ea typeface="游ゴシック" panose="020B0400000000000000" pitchFamily="50" charset="-128"/>
              </a:endParaRPr>
            </a:p>
          </p:txBody>
        </p:sp>
        <p:sp>
          <p:nvSpPr>
            <p:cNvPr id="114" name="楕円 113">
              <a:extLst>
                <a:ext uri="{FF2B5EF4-FFF2-40B4-BE49-F238E27FC236}">
                  <a16:creationId xmlns:a16="http://schemas.microsoft.com/office/drawing/2014/main" id="{3152F007-3040-D50E-3DD3-A0A06AAFF440}"/>
                </a:ext>
              </a:extLst>
            </p:cNvPr>
            <p:cNvSpPr/>
            <p:nvPr/>
          </p:nvSpPr>
          <p:spPr>
            <a:xfrm>
              <a:off x="9247532" y="2339231"/>
              <a:ext cx="819694" cy="834902"/>
            </a:xfrm>
            <a:prstGeom prst="ellipse">
              <a:avLst/>
            </a:prstGeom>
            <a:solidFill>
              <a:schemeClr val="bg1">
                <a:lumMod val="65000"/>
              </a:schemeClr>
            </a:solidFill>
            <a:ln w="28575">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endParaRPr kumimoji="1" lang="ja-JP" altLang="en-US" sz="2700" b="1" dirty="0">
                <a:solidFill>
                  <a:prstClr val="black"/>
                </a:solidFill>
                <a:latin typeface="游ゴシック" panose="020F0502020204030204"/>
                <a:ea typeface="游ゴシック" panose="020B0400000000000000" pitchFamily="50" charset="-128"/>
              </a:endParaRPr>
            </a:p>
          </p:txBody>
        </p:sp>
        <p:sp>
          <p:nvSpPr>
            <p:cNvPr id="115" name="楕円 114">
              <a:extLst>
                <a:ext uri="{FF2B5EF4-FFF2-40B4-BE49-F238E27FC236}">
                  <a16:creationId xmlns:a16="http://schemas.microsoft.com/office/drawing/2014/main" id="{BC1B9B1C-1AAE-6FF3-6963-129E6E6782E0}"/>
                </a:ext>
              </a:extLst>
            </p:cNvPr>
            <p:cNvSpPr/>
            <p:nvPr/>
          </p:nvSpPr>
          <p:spPr>
            <a:xfrm>
              <a:off x="10337287" y="1097085"/>
              <a:ext cx="819694" cy="834902"/>
            </a:xfrm>
            <a:prstGeom prst="ellipse">
              <a:avLst/>
            </a:prstGeom>
            <a:solidFill>
              <a:schemeClr val="bg1">
                <a:lumMod val="65000"/>
              </a:schemeClr>
            </a:solidFill>
            <a:ln w="28575">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endParaRPr kumimoji="1" lang="ja-JP" altLang="en-US" sz="2700" b="1" dirty="0">
                <a:solidFill>
                  <a:prstClr val="black"/>
                </a:solidFill>
                <a:latin typeface="游ゴシック" panose="020F0502020204030204"/>
                <a:ea typeface="游ゴシック" panose="020B0400000000000000" pitchFamily="50" charset="-128"/>
              </a:endParaRPr>
            </a:p>
          </p:txBody>
        </p:sp>
        <p:sp>
          <p:nvSpPr>
            <p:cNvPr id="116" name="楕円 115">
              <a:extLst>
                <a:ext uri="{FF2B5EF4-FFF2-40B4-BE49-F238E27FC236}">
                  <a16:creationId xmlns:a16="http://schemas.microsoft.com/office/drawing/2014/main" id="{328CDF9E-B0DF-0426-901B-926785818327}"/>
                </a:ext>
              </a:extLst>
            </p:cNvPr>
            <p:cNvSpPr/>
            <p:nvPr/>
          </p:nvSpPr>
          <p:spPr>
            <a:xfrm>
              <a:off x="8163234" y="2349438"/>
              <a:ext cx="819694" cy="834902"/>
            </a:xfrm>
            <a:prstGeom prst="ellipse">
              <a:avLst/>
            </a:prstGeom>
            <a:solidFill>
              <a:schemeClr val="bg1">
                <a:lumMod val="65000"/>
              </a:schemeClr>
            </a:solidFill>
            <a:ln w="28575">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endParaRPr kumimoji="1" lang="ja-JP" altLang="en-US" sz="2700" b="1" dirty="0">
                <a:solidFill>
                  <a:prstClr val="black"/>
                </a:solidFill>
                <a:latin typeface="游ゴシック" panose="020F0502020204030204"/>
                <a:ea typeface="游ゴシック" panose="020B0400000000000000" pitchFamily="50" charset="-128"/>
              </a:endParaRPr>
            </a:p>
          </p:txBody>
        </p:sp>
        <p:sp>
          <p:nvSpPr>
            <p:cNvPr id="117" name="楕円 116">
              <a:extLst>
                <a:ext uri="{FF2B5EF4-FFF2-40B4-BE49-F238E27FC236}">
                  <a16:creationId xmlns:a16="http://schemas.microsoft.com/office/drawing/2014/main" id="{1B425689-9C80-A311-720B-8739E9BDAF17}"/>
                </a:ext>
              </a:extLst>
            </p:cNvPr>
            <p:cNvSpPr/>
            <p:nvPr/>
          </p:nvSpPr>
          <p:spPr>
            <a:xfrm>
              <a:off x="10337287" y="2349438"/>
              <a:ext cx="819694" cy="834902"/>
            </a:xfrm>
            <a:prstGeom prst="ellipse">
              <a:avLst/>
            </a:prstGeom>
            <a:solidFill>
              <a:schemeClr val="bg1">
                <a:lumMod val="65000"/>
              </a:schemeClr>
            </a:solidFill>
            <a:ln w="28575">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endParaRPr kumimoji="1" lang="ja-JP" altLang="en-US" sz="2700" b="1" dirty="0">
                <a:solidFill>
                  <a:prstClr val="black"/>
                </a:solidFill>
                <a:latin typeface="游ゴシック" panose="020F0502020204030204"/>
                <a:ea typeface="游ゴシック" panose="020B0400000000000000" pitchFamily="50" charset="-128"/>
              </a:endParaRPr>
            </a:p>
          </p:txBody>
        </p:sp>
      </p:grpSp>
      <p:sp>
        <p:nvSpPr>
          <p:cNvPr id="118" name="正方形/長方形 117">
            <a:extLst>
              <a:ext uri="{FF2B5EF4-FFF2-40B4-BE49-F238E27FC236}">
                <a16:creationId xmlns:a16="http://schemas.microsoft.com/office/drawing/2014/main" id="{12456ED5-F362-5FA7-E35D-CF9C75355990}"/>
              </a:ext>
            </a:extLst>
          </p:cNvPr>
          <p:cNvSpPr/>
          <p:nvPr/>
        </p:nvSpPr>
        <p:spPr>
          <a:xfrm>
            <a:off x="301325" y="4971244"/>
            <a:ext cx="8541351" cy="1793077"/>
          </a:xfrm>
          <a:prstGeom prst="rect">
            <a:avLst/>
          </a:prstGeom>
          <a:noFill/>
          <a:ln w="25400">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119" name="楕円 118">
            <a:extLst>
              <a:ext uri="{FF2B5EF4-FFF2-40B4-BE49-F238E27FC236}">
                <a16:creationId xmlns:a16="http://schemas.microsoft.com/office/drawing/2014/main" id="{B2495FB2-930D-A775-5BD4-D02C2EC8B1E4}"/>
              </a:ext>
            </a:extLst>
          </p:cNvPr>
          <p:cNvSpPr/>
          <p:nvPr/>
        </p:nvSpPr>
        <p:spPr>
          <a:xfrm>
            <a:off x="4813279" y="5225369"/>
            <a:ext cx="496107" cy="505311"/>
          </a:xfrm>
          <a:prstGeom prst="ellipse">
            <a:avLst/>
          </a:prstGeom>
          <a:solidFill>
            <a:schemeClr val="bg2">
              <a:lumMod val="90000"/>
            </a:schemeClr>
          </a:solidFill>
          <a:ln w="28575"/>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r>
              <a:rPr kumimoji="1" lang="ja-JP" altLang="en-US" sz="1200" b="1" dirty="0">
                <a:solidFill>
                  <a:prstClr val="black"/>
                </a:solidFill>
                <a:latin typeface="游ゴシック" panose="020F0502020204030204"/>
                <a:ea typeface="游ゴシック" panose="020B0400000000000000" pitchFamily="50" charset="-128"/>
              </a:rPr>
              <a:t>水</a:t>
            </a:r>
            <a:endParaRPr kumimoji="1" lang="en-US" altLang="ja-JP" sz="1200" b="1" dirty="0">
              <a:solidFill>
                <a:prstClr val="black"/>
              </a:solidFill>
              <a:latin typeface="游ゴシック" panose="020F0502020204030204"/>
              <a:ea typeface="游ゴシック" panose="020B0400000000000000" pitchFamily="50" charset="-128"/>
            </a:endParaRPr>
          </a:p>
          <a:p>
            <a:pPr algn="ctr" defTabSz="685800">
              <a:defRPr/>
            </a:pPr>
            <a:r>
              <a:rPr kumimoji="1" lang="en-US" altLang="ja-JP" sz="788" b="1" dirty="0">
                <a:solidFill>
                  <a:srgbClr val="0000FF"/>
                </a:solidFill>
                <a:latin typeface="游ゴシック" panose="020F0502020204030204"/>
                <a:ea typeface="游ゴシック" panose="020B0400000000000000" pitchFamily="50" charset="-128"/>
              </a:rPr>
              <a:t>H</a:t>
            </a:r>
            <a:r>
              <a:rPr kumimoji="1" lang="en-US" altLang="ja-JP" sz="788" b="1" baseline="-25000" dirty="0">
                <a:solidFill>
                  <a:srgbClr val="0000FF"/>
                </a:solidFill>
                <a:latin typeface="游ゴシック" panose="020F0502020204030204"/>
                <a:ea typeface="游ゴシック" panose="020B0400000000000000" pitchFamily="50" charset="-128"/>
              </a:rPr>
              <a:t>2</a:t>
            </a:r>
            <a:r>
              <a:rPr kumimoji="1" lang="en-US" altLang="ja-JP" sz="788" b="1" dirty="0">
                <a:solidFill>
                  <a:srgbClr val="0000FF"/>
                </a:solidFill>
                <a:latin typeface="游ゴシック" panose="020F0502020204030204"/>
                <a:ea typeface="游ゴシック" panose="020B0400000000000000" pitchFamily="50" charset="-128"/>
              </a:rPr>
              <a:t>O</a:t>
            </a:r>
            <a:endParaRPr kumimoji="1" lang="ja-JP" altLang="en-US" sz="788" b="1" dirty="0">
              <a:solidFill>
                <a:srgbClr val="0000FF"/>
              </a:solidFill>
              <a:latin typeface="游ゴシック" panose="020F0502020204030204"/>
              <a:ea typeface="游ゴシック" panose="020B0400000000000000" pitchFamily="50" charset="-128"/>
            </a:endParaRPr>
          </a:p>
        </p:txBody>
      </p:sp>
      <p:sp>
        <p:nvSpPr>
          <p:cNvPr id="120" name="矢印: 右 119">
            <a:extLst>
              <a:ext uri="{FF2B5EF4-FFF2-40B4-BE49-F238E27FC236}">
                <a16:creationId xmlns:a16="http://schemas.microsoft.com/office/drawing/2014/main" id="{6C84805F-EE18-BF75-5C02-BA313E09B463}"/>
              </a:ext>
            </a:extLst>
          </p:cNvPr>
          <p:cNvSpPr/>
          <p:nvPr/>
        </p:nvSpPr>
        <p:spPr>
          <a:xfrm>
            <a:off x="4067301" y="5711457"/>
            <a:ext cx="530010" cy="293116"/>
          </a:xfrm>
          <a:prstGeom prst="rightArrow">
            <a:avLst/>
          </a:prstGeom>
          <a:gradFill flip="none" rotWithShape="1">
            <a:gsLst>
              <a:gs pos="0">
                <a:schemeClr val="accent1">
                  <a:lumMod val="5000"/>
                  <a:lumOff val="95000"/>
                </a:schemeClr>
              </a:gs>
              <a:gs pos="74000">
                <a:srgbClr val="FF0000"/>
              </a:gs>
              <a:gs pos="83000">
                <a:srgbClr val="FF0000"/>
              </a:gs>
              <a:gs pos="100000">
                <a:srgbClr val="FF0000"/>
              </a:gs>
            </a:gsLst>
            <a:lin ang="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dirty="0"/>
          </a:p>
        </p:txBody>
      </p:sp>
      <p:sp>
        <p:nvSpPr>
          <p:cNvPr id="121" name="矢印: 右 120">
            <a:extLst>
              <a:ext uri="{FF2B5EF4-FFF2-40B4-BE49-F238E27FC236}">
                <a16:creationId xmlns:a16="http://schemas.microsoft.com/office/drawing/2014/main" id="{6BD683CC-B738-F1AC-0B0E-E5E28C6A7543}"/>
              </a:ext>
            </a:extLst>
          </p:cNvPr>
          <p:cNvSpPr/>
          <p:nvPr/>
        </p:nvSpPr>
        <p:spPr>
          <a:xfrm>
            <a:off x="4698408" y="5715982"/>
            <a:ext cx="530010" cy="293116"/>
          </a:xfrm>
          <a:prstGeom prst="rightArrow">
            <a:avLst/>
          </a:prstGeom>
          <a:gradFill flip="none" rotWithShape="1">
            <a:gsLst>
              <a:gs pos="0">
                <a:schemeClr val="accent1">
                  <a:lumMod val="5000"/>
                  <a:lumOff val="95000"/>
                </a:schemeClr>
              </a:gs>
              <a:gs pos="74000">
                <a:srgbClr val="FF0000"/>
              </a:gs>
              <a:gs pos="83000">
                <a:srgbClr val="FF0000"/>
              </a:gs>
              <a:gs pos="100000">
                <a:srgbClr val="FF0000"/>
              </a:gs>
            </a:gsLst>
            <a:lin ang="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122" name="矢印: 右 121">
            <a:extLst>
              <a:ext uri="{FF2B5EF4-FFF2-40B4-BE49-F238E27FC236}">
                <a16:creationId xmlns:a16="http://schemas.microsoft.com/office/drawing/2014/main" id="{5AC76A5F-6945-E2B4-F434-A4C2FB2BAE05}"/>
              </a:ext>
            </a:extLst>
          </p:cNvPr>
          <p:cNvSpPr/>
          <p:nvPr/>
        </p:nvSpPr>
        <p:spPr>
          <a:xfrm>
            <a:off x="5303221" y="5720397"/>
            <a:ext cx="530010" cy="293116"/>
          </a:xfrm>
          <a:prstGeom prst="rightArrow">
            <a:avLst/>
          </a:prstGeom>
          <a:gradFill flip="none" rotWithShape="1">
            <a:gsLst>
              <a:gs pos="0">
                <a:schemeClr val="accent1">
                  <a:lumMod val="5000"/>
                  <a:lumOff val="95000"/>
                </a:schemeClr>
              </a:gs>
              <a:gs pos="74000">
                <a:srgbClr val="FF0000"/>
              </a:gs>
              <a:gs pos="83000">
                <a:srgbClr val="FF0000"/>
              </a:gs>
              <a:gs pos="100000">
                <a:srgbClr val="FF0000"/>
              </a:gs>
            </a:gsLst>
            <a:lin ang="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dirty="0"/>
          </a:p>
        </p:txBody>
      </p:sp>
      <p:sp>
        <p:nvSpPr>
          <p:cNvPr id="123" name="矢印: 右 122">
            <a:extLst>
              <a:ext uri="{FF2B5EF4-FFF2-40B4-BE49-F238E27FC236}">
                <a16:creationId xmlns:a16="http://schemas.microsoft.com/office/drawing/2014/main" id="{38F0C427-5C63-5858-9CB2-E9767474904A}"/>
              </a:ext>
            </a:extLst>
          </p:cNvPr>
          <p:cNvSpPr/>
          <p:nvPr/>
        </p:nvSpPr>
        <p:spPr>
          <a:xfrm>
            <a:off x="5908034" y="5717994"/>
            <a:ext cx="530010" cy="293116"/>
          </a:xfrm>
          <a:prstGeom prst="rightArrow">
            <a:avLst/>
          </a:prstGeom>
          <a:gradFill flip="none" rotWithShape="1">
            <a:gsLst>
              <a:gs pos="0">
                <a:schemeClr val="accent1">
                  <a:lumMod val="5000"/>
                  <a:lumOff val="95000"/>
                </a:schemeClr>
              </a:gs>
              <a:gs pos="74000">
                <a:srgbClr val="FF0000"/>
              </a:gs>
              <a:gs pos="83000">
                <a:srgbClr val="FF0000"/>
              </a:gs>
              <a:gs pos="100000">
                <a:srgbClr val="FF0000"/>
              </a:gs>
            </a:gsLst>
            <a:lin ang="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grpSp>
        <p:nvGrpSpPr>
          <p:cNvPr id="124" name="グループ化 123">
            <a:extLst>
              <a:ext uri="{FF2B5EF4-FFF2-40B4-BE49-F238E27FC236}">
                <a16:creationId xmlns:a16="http://schemas.microsoft.com/office/drawing/2014/main" id="{EC5AA083-39EA-79CC-54DB-31DB62566087}"/>
              </a:ext>
            </a:extLst>
          </p:cNvPr>
          <p:cNvGrpSpPr/>
          <p:nvPr/>
        </p:nvGrpSpPr>
        <p:grpSpPr>
          <a:xfrm>
            <a:off x="6757041" y="5575016"/>
            <a:ext cx="1958800" cy="1166784"/>
            <a:chOff x="9009387" y="1823578"/>
            <a:chExt cx="2611733" cy="1555711"/>
          </a:xfrm>
        </p:grpSpPr>
        <p:sp>
          <p:nvSpPr>
            <p:cNvPr id="125" name="矢印: 右 124">
              <a:extLst>
                <a:ext uri="{FF2B5EF4-FFF2-40B4-BE49-F238E27FC236}">
                  <a16:creationId xmlns:a16="http://schemas.microsoft.com/office/drawing/2014/main" id="{22AF85A2-6D5F-98B5-A60A-B74CAF643CF4}"/>
                </a:ext>
              </a:extLst>
            </p:cNvPr>
            <p:cNvSpPr/>
            <p:nvPr/>
          </p:nvSpPr>
          <p:spPr>
            <a:xfrm>
              <a:off x="9658507" y="1823578"/>
              <a:ext cx="1072045" cy="865080"/>
            </a:xfrm>
            <a:prstGeom prst="rightArrow">
              <a:avLst/>
            </a:prstGeom>
            <a:gradFill flip="none" rotWithShape="1">
              <a:gsLst>
                <a:gs pos="0">
                  <a:schemeClr val="accent1">
                    <a:lumMod val="5000"/>
                    <a:lumOff val="95000"/>
                  </a:schemeClr>
                </a:gs>
                <a:gs pos="74000">
                  <a:srgbClr val="00B0F0"/>
                </a:gs>
                <a:gs pos="83000">
                  <a:srgbClr val="00B0F0"/>
                </a:gs>
                <a:gs pos="100000">
                  <a:srgbClr val="00B0F0"/>
                </a:gs>
              </a:gsLst>
              <a:lin ang="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126" name="テキスト ボックス 125">
              <a:extLst>
                <a:ext uri="{FF2B5EF4-FFF2-40B4-BE49-F238E27FC236}">
                  <a16:creationId xmlns:a16="http://schemas.microsoft.com/office/drawing/2014/main" id="{61FECF62-A59F-770F-E095-7601330F813A}"/>
                </a:ext>
              </a:extLst>
            </p:cNvPr>
            <p:cNvSpPr txBox="1"/>
            <p:nvPr/>
          </p:nvSpPr>
          <p:spPr>
            <a:xfrm>
              <a:off x="9009387" y="2681663"/>
              <a:ext cx="2611733" cy="697626"/>
            </a:xfrm>
            <a:prstGeom prst="rect">
              <a:avLst/>
            </a:prstGeom>
            <a:noFill/>
          </p:spPr>
          <p:txBody>
            <a:bodyPr wrap="square" rtlCol="0">
              <a:spAutoFit/>
            </a:bodyPr>
            <a:lstStyle/>
            <a:p>
              <a:pPr algn="ctr"/>
              <a:r>
                <a:rPr kumimoji="1" lang="en-US" altLang="ja-JP" sz="1400" b="1" dirty="0">
                  <a:solidFill>
                    <a:srgbClr val="0000FF"/>
                  </a:solidFill>
                  <a:latin typeface="+mn-ea"/>
                </a:rPr>
                <a:t>Water vapor (Desorption)</a:t>
              </a:r>
              <a:endParaRPr kumimoji="1" lang="ja-JP" altLang="en-US" sz="1400" b="1" dirty="0">
                <a:solidFill>
                  <a:srgbClr val="0000FF"/>
                </a:solidFill>
                <a:latin typeface="+mn-ea"/>
              </a:endParaRPr>
            </a:p>
          </p:txBody>
        </p:sp>
      </p:grpSp>
      <p:sp>
        <p:nvSpPr>
          <p:cNvPr id="127" name="楕円 126">
            <a:extLst>
              <a:ext uri="{FF2B5EF4-FFF2-40B4-BE49-F238E27FC236}">
                <a16:creationId xmlns:a16="http://schemas.microsoft.com/office/drawing/2014/main" id="{C187D14A-F2B6-6DAC-7F84-BEF390331F66}"/>
              </a:ext>
            </a:extLst>
          </p:cNvPr>
          <p:cNvSpPr/>
          <p:nvPr/>
        </p:nvSpPr>
        <p:spPr>
          <a:xfrm>
            <a:off x="5466167" y="5226967"/>
            <a:ext cx="496107" cy="505311"/>
          </a:xfrm>
          <a:prstGeom prst="ellipse">
            <a:avLst/>
          </a:prstGeom>
          <a:solidFill>
            <a:schemeClr val="bg2">
              <a:lumMod val="90000"/>
            </a:schemeClr>
          </a:solidFill>
          <a:ln w="28575"/>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r>
              <a:rPr kumimoji="1" lang="ja-JP" altLang="en-US" sz="1200" b="1" dirty="0">
                <a:solidFill>
                  <a:prstClr val="black"/>
                </a:solidFill>
                <a:latin typeface="游ゴシック" panose="020F0502020204030204"/>
                <a:ea typeface="游ゴシック" panose="020B0400000000000000" pitchFamily="50" charset="-128"/>
              </a:rPr>
              <a:t>水</a:t>
            </a:r>
            <a:endParaRPr kumimoji="1" lang="en-US" altLang="ja-JP" sz="1200" b="1" dirty="0">
              <a:solidFill>
                <a:prstClr val="black"/>
              </a:solidFill>
              <a:latin typeface="游ゴシック" panose="020F0502020204030204"/>
              <a:ea typeface="游ゴシック" panose="020B0400000000000000" pitchFamily="50" charset="-128"/>
            </a:endParaRPr>
          </a:p>
          <a:p>
            <a:pPr algn="ctr" defTabSz="685800">
              <a:defRPr/>
            </a:pPr>
            <a:r>
              <a:rPr kumimoji="1" lang="en-US" altLang="ja-JP" sz="788" b="1" dirty="0">
                <a:solidFill>
                  <a:srgbClr val="0000FF"/>
                </a:solidFill>
                <a:latin typeface="游ゴシック" panose="020F0502020204030204"/>
                <a:ea typeface="游ゴシック" panose="020B0400000000000000" pitchFamily="50" charset="-128"/>
              </a:rPr>
              <a:t>H</a:t>
            </a:r>
            <a:r>
              <a:rPr kumimoji="1" lang="en-US" altLang="ja-JP" sz="788" b="1" baseline="-25000" dirty="0">
                <a:solidFill>
                  <a:srgbClr val="0000FF"/>
                </a:solidFill>
                <a:latin typeface="游ゴシック" panose="020F0502020204030204"/>
                <a:ea typeface="游ゴシック" panose="020B0400000000000000" pitchFamily="50" charset="-128"/>
              </a:rPr>
              <a:t>2</a:t>
            </a:r>
            <a:r>
              <a:rPr kumimoji="1" lang="en-US" altLang="ja-JP" sz="788" b="1" dirty="0">
                <a:solidFill>
                  <a:srgbClr val="0000FF"/>
                </a:solidFill>
                <a:latin typeface="游ゴシック" panose="020F0502020204030204"/>
                <a:ea typeface="游ゴシック" panose="020B0400000000000000" pitchFamily="50" charset="-128"/>
              </a:rPr>
              <a:t>O</a:t>
            </a:r>
            <a:endParaRPr kumimoji="1" lang="ja-JP" altLang="en-US" sz="788" b="1" dirty="0">
              <a:solidFill>
                <a:srgbClr val="0000FF"/>
              </a:solidFill>
              <a:latin typeface="游ゴシック" panose="020F0502020204030204"/>
              <a:ea typeface="游ゴシック" panose="020B0400000000000000" pitchFamily="50" charset="-128"/>
            </a:endParaRPr>
          </a:p>
        </p:txBody>
      </p:sp>
      <p:sp>
        <p:nvSpPr>
          <p:cNvPr id="128" name="楕円 127">
            <a:extLst>
              <a:ext uri="{FF2B5EF4-FFF2-40B4-BE49-F238E27FC236}">
                <a16:creationId xmlns:a16="http://schemas.microsoft.com/office/drawing/2014/main" id="{9D711201-D674-05F6-B5FE-1CCA5C4407AD}"/>
              </a:ext>
            </a:extLst>
          </p:cNvPr>
          <p:cNvSpPr/>
          <p:nvPr/>
        </p:nvSpPr>
        <p:spPr>
          <a:xfrm>
            <a:off x="6112504" y="5234741"/>
            <a:ext cx="496107" cy="505311"/>
          </a:xfrm>
          <a:prstGeom prst="ellipse">
            <a:avLst/>
          </a:prstGeom>
          <a:solidFill>
            <a:schemeClr val="bg2">
              <a:lumMod val="90000"/>
            </a:schemeClr>
          </a:solidFill>
          <a:ln w="28575"/>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r>
              <a:rPr kumimoji="1" lang="ja-JP" altLang="en-US" sz="1200" b="1" dirty="0">
                <a:solidFill>
                  <a:prstClr val="black"/>
                </a:solidFill>
                <a:latin typeface="游ゴシック" panose="020F0502020204030204"/>
                <a:ea typeface="游ゴシック" panose="020B0400000000000000" pitchFamily="50" charset="-128"/>
              </a:rPr>
              <a:t>水</a:t>
            </a:r>
            <a:endParaRPr kumimoji="1" lang="en-US" altLang="ja-JP" sz="1200" b="1" dirty="0">
              <a:solidFill>
                <a:prstClr val="black"/>
              </a:solidFill>
              <a:latin typeface="游ゴシック" panose="020F0502020204030204"/>
              <a:ea typeface="游ゴシック" panose="020B0400000000000000" pitchFamily="50" charset="-128"/>
            </a:endParaRPr>
          </a:p>
          <a:p>
            <a:pPr algn="ctr" defTabSz="685800">
              <a:defRPr/>
            </a:pPr>
            <a:r>
              <a:rPr kumimoji="1" lang="en-US" altLang="ja-JP" sz="788" b="1" dirty="0">
                <a:solidFill>
                  <a:srgbClr val="0000FF"/>
                </a:solidFill>
                <a:latin typeface="游ゴシック" panose="020F0502020204030204"/>
                <a:ea typeface="游ゴシック" panose="020B0400000000000000" pitchFamily="50" charset="-128"/>
              </a:rPr>
              <a:t>H</a:t>
            </a:r>
            <a:r>
              <a:rPr kumimoji="1" lang="en-US" altLang="ja-JP" sz="788" b="1" baseline="-25000" dirty="0">
                <a:solidFill>
                  <a:srgbClr val="0000FF"/>
                </a:solidFill>
                <a:latin typeface="游ゴシック" panose="020F0502020204030204"/>
                <a:ea typeface="游ゴシック" panose="020B0400000000000000" pitchFamily="50" charset="-128"/>
              </a:rPr>
              <a:t>2</a:t>
            </a:r>
            <a:r>
              <a:rPr kumimoji="1" lang="en-US" altLang="ja-JP" sz="788" b="1" dirty="0">
                <a:solidFill>
                  <a:srgbClr val="0000FF"/>
                </a:solidFill>
                <a:latin typeface="游ゴシック" panose="020F0502020204030204"/>
                <a:ea typeface="游ゴシック" panose="020B0400000000000000" pitchFamily="50" charset="-128"/>
              </a:rPr>
              <a:t>O</a:t>
            </a:r>
            <a:endParaRPr kumimoji="1" lang="ja-JP" altLang="en-US" sz="788" b="1" dirty="0">
              <a:solidFill>
                <a:srgbClr val="0000FF"/>
              </a:solidFill>
              <a:latin typeface="游ゴシック" panose="020F0502020204030204"/>
              <a:ea typeface="游ゴシック" panose="020B0400000000000000" pitchFamily="50" charset="-128"/>
            </a:endParaRPr>
          </a:p>
        </p:txBody>
      </p:sp>
      <p:sp>
        <p:nvSpPr>
          <p:cNvPr id="129" name="楕円 128">
            <a:extLst>
              <a:ext uri="{FF2B5EF4-FFF2-40B4-BE49-F238E27FC236}">
                <a16:creationId xmlns:a16="http://schemas.microsoft.com/office/drawing/2014/main" id="{8ED6F5EC-E8A8-AA49-DEAD-53BAB5836465}"/>
              </a:ext>
            </a:extLst>
          </p:cNvPr>
          <p:cNvSpPr/>
          <p:nvPr/>
        </p:nvSpPr>
        <p:spPr>
          <a:xfrm>
            <a:off x="5464082" y="5965925"/>
            <a:ext cx="496107" cy="505311"/>
          </a:xfrm>
          <a:prstGeom prst="ellipse">
            <a:avLst/>
          </a:prstGeom>
          <a:solidFill>
            <a:schemeClr val="bg2">
              <a:lumMod val="90000"/>
            </a:schemeClr>
          </a:solidFill>
          <a:ln w="28575"/>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r>
              <a:rPr kumimoji="1" lang="ja-JP" altLang="en-US" sz="1200" b="1" dirty="0">
                <a:solidFill>
                  <a:prstClr val="black"/>
                </a:solidFill>
                <a:latin typeface="游ゴシック" panose="020F0502020204030204"/>
                <a:ea typeface="游ゴシック" panose="020B0400000000000000" pitchFamily="50" charset="-128"/>
              </a:rPr>
              <a:t>水</a:t>
            </a:r>
            <a:endParaRPr kumimoji="1" lang="en-US" altLang="ja-JP" sz="1200" b="1" dirty="0">
              <a:solidFill>
                <a:prstClr val="black"/>
              </a:solidFill>
              <a:latin typeface="游ゴシック" panose="020F0502020204030204"/>
              <a:ea typeface="游ゴシック" panose="020B0400000000000000" pitchFamily="50" charset="-128"/>
            </a:endParaRPr>
          </a:p>
          <a:p>
            <a:pPr algn="ctr" defTabSz="685800">
              <a:defRPr/>
            </a:pPr>
            <a:r>
              <a:rPr kumimoji="1" lang="en-US" altLang="ja-JP" sz="788" b="1" dirty="0">
                <a:solidFill>
                  <a:srgbClr val="0000FF"/>
                </a:solidFill>
                <a:latin typeface="游ゴシック" panose="020F0502020204030204"/>
                <a:ea typeface="游ゴシック" panose="020B0400000000000000" pitchFamily="50" charset="-128"/>
              </a:rPr>
              <a:t>H</a:t>
            </a:r>
            <a:r>
              <a:rPr kumimoji="1" lang="en-US" altLang="ja-JP" sz="788" b="1" baseline="-25000" dirty="0">
                <a:solidFill>
                  <a:srgbClr val="0000FF"/>
                </a:solidFill>
                <a:latin typeface="游ゴシック" panose="020F0502020204030204"/>
                <a:ea typeface="游ゴシック" panose="020B0400000000000000" pitchFamily="50" charset="-128"/>
              </a:rPr>
              <a:t>2</a:t>
            </a:r>
            <a:r>
              <a:rPr kumimoji="1" lang="en-US" altLang="ja-JP" sz="788" b="1" dirty="0">
                <a:solidFill>
                  <a:srgbClr val="0000FF"/>
                </a:solidFill>
                <a:latin typeface="游ゴシック" panose="020F0502020204030204"/>
                <a:ea typeface="游ゴシック" panose="020B0400000000000000" pitchFamily="50" charset="-128"/>
              </a:rPr>
              <a:t>O</a:t>
            </a:r>
            <a:endParaRPr kumimoji="1" lang="ja-JP" altLang="en-US" sz="788" b="1" dirty="0">
              <a:solidFill>
                <a:srgbClr val="0000FF"/>
              </a:solidFill>
              <a:latin typeface="游ゴシック" panose="020F0502020204030204"/>
              <a:ea typeface="游ゴシック" panose="020B0400000000000000" pitchFamily="50" charset="-128"/>
            </a:endParaRPr>
          </a:p>
        </p:txBody>
      </p:sp>
      <p:sp>
        <p:nvSpPr>
          <p:cNvPr id="130" name="楕円 129">
            <a:extLst>
              <a:ext uri="{FF2B5EF4-FFF2-40B4-BE49-F238E27FC236}">
                <a16:creationId xmlns:a16="http://schemas.microsoft.com/office/drawing/2014/main" id="{96CF5797-0D9D-4AA6-9A30-D52F59C8CE37}"/>
              </a:ext>
            </a:extLst>
          </p:cNvPr>
          <p:cNvSpPr/>
          <p:nvPr/>
        </p:nvSpPr>
        <p:spPr>
          <a:xfrm>
            <a:off x="6112548" y="5972702"/>
            <a:ext cx="496107" cy="505311"/>
          </a:xfrm>
          <a:prstGeom prst="ellipse">
            <a:avLst/>
          </a:prstGeom>
          <a:solidFill>
            <a:schemeClr val="bg2">
              <a:lumMod val="90000"/>
            </a:schemeClr>
          </a:solidFill>
          <a:ln w="28575"/>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r>
              <a:rPr kumimoji="1" lang="ja-JP" altLang="en-US" sz="1200" b="1" dirty="0">
                <a:solidFill>
                  <a:prstClr val="black"/>
                </a:solidFill>
                <a:latin typeface="游ゴシック" panose="020F0502020204030204"/>
                <a:ea typeface="游ゴシック" panose="020B0400000000000000" pitchFamily="50" charset="-128"/>
              </a:rPr>
              <a:t>水</a:t>
            </a:r>
            <a:endParaRPr kumimoji="1" lang="en-US" altLang="ja-JP" sz="1200" b="1" dirty="0">
              <a:solidFill>
                <a:prstClr val="black"/>
              </a:solidFill>
              <a:latin typeface="游ゴシック" panose="020F0502020204030204"/>
              <a:ea typeface="游ゴシック" panose="020B0400000000000000" pitchFamily="50" charset="-128"/>
            </a:endParaRPr>
          </a:p>
          <a:p>
            <a:pPr algn="ctr" defTabSz="685800">
              <a:defRPr/>
            </a:pPr>
            <a:r>
              <a:rPr kumimoji="1" lang="en-US" altLang="ja-JP" sz="788" b="1" dirty="0">
                <a:solidFill>
                  <a:srgbClr val="0000FF"/>
                </a:solidFill>
                <a:latin typeface="游ゴシック" panose="020F0502020204030204"/>
                <a:ea typeface="游ゴシック" panose="020B0400000000000000" pitchFamily="50" charset="-128"/>
              </a:rPr>
              <a:t>H</a:t>
            </a:r>
            <a:r>
              <a:rPr kumimoji="1" lang="en-US" altLang="ja-JP" sz="788" b="1" baseline="-25000" dirty="0">
                <a:solidFill>
                  <a:srgbClr val="0000FF"/>
                </a:solidFill>
                <a:latin typeface="游ゴシック" panose="020F0502020204030204"/>
                <a:ea typeface="游ゴシック" panose="020B0400000000000000" pitchFamily="50" charset="-128"/>
              </a:rPr>
              <a:t>2</a:t>
            </a:r>
            <a:r>
              <a:rPr kumimoji="1" lang="en-US" altLang="ja-JP" sz="788" b="1" dirty="0">
                <a:solidFill>
                  <a:srgbClr val="0000FF"/>
                </a:solidFill>
                <a:latin typeface="游ゴシック" panose="020F0502020204030204"/>
                <a:ea typeface="游ゴシック" panose="020B0400000000000000" pitchFamily="50" charset="-128"/>
              </a:rPr>
              <a:t>O</a:t>
            </a:r>
            <a:endParaRPr kumimoji="1" lang="ja-JP" altLang="en-US" sz="788" b="1" dirty="0">
              <a:solidFill>
                <a:srgbClr val="0000FF"/>
              </a:solidFill>
              <a:latin typeface="游ゴシック" panose="020F0502020204030204"/>
              <a:ea typeface="游ゴシック" panose="020B0400000000000000" pitchFamily="50" charset="-128"/>
            </a:endParaRPr>
          </a:p>
        </p:txBody>
      </p:sp>
      <p:grpSp>
        <p:nvGrpSpPr>
          <p:cNvPr id="131" name="グループ化 130">
            <a:extLst>
              <a:ext uri="{FF2B5EF4-FFF2-40B4-BE49-F238E27FC236}">
                <a16:creationId xmlns:a16="http://schemas.microsoft.com/office/drawing/2014/main" id="{077A62E1-159E-9E93-C920-A990D594200A}"/>
              </a:ext>
            </a:extLst>
          </p:cNvPr>
          <p:cNvGrpSpPr/>
          <p:nvPr/>
        </p:nvGrpSpPr>
        <p:grpSpPr>
          <a:xfrm>
            <a:off x="2863158" y="5295906"/>
            <a:ext cx="1610644" cy="1189451"/>
            <a:chOff x="3817544" y="1471108"/>
            <a:chExt cx="2147525" cy="1585935"/>
          </a:xfrm>
        </p:grpSpPr>
        <p:grpSp>
          <p:nvGrpSpPr>
            <p:cNvPr id="132" name="グループ化 131">
              <a:extLst>
                <a:ext uri="{FF2B5EF4-FFF2-40B4-BE49-F238E27FC236}">
                  <a16:creationId xmlns:a16="http://schemas.microsoft.com/office/drawing/2014/main" id="{C4BD32B3-45CE-A9D7-CB0F-0E1CEE966A01}"/>
                </a:ext>
              </a:extLst>
            </p:cNvPr>
            <p:cNvGrpSpPr/>
            <p:nvPr/>
          </p:nvGrpSpPr>
          <p:grpSpPr>
            <a:xfrm>
              <a:off x="3817544" y="2031122"/>
              <a:ext cx="2147525" cy="1025921"/>
              <a:chOff x="3034890" y="1676285"/>
              <a:chExt cx="2147525" cy="1025921"/>
            </a:xfrm>
          </p:grpSpPr>
          <p:sp>
            <p:nvSpPr>
              <p:cNvPr id="134" name="矢印: 右 133">
                <a:extLst>
                  <a:ext uri="{FF2B5EF4-FFF2-40B4-BE49-F238E27FC236}">
                    <a16:creationId xmlns:a16="http://schemas.microsoft.com/office/drawing/2014/main" id="{EAE551F2-26E0-3429-B8E8-B61BBF9576F4}"/>
                  </a:ext>
                </a:extLst>
              </p:cNvPr>
              <p:cNvSpPr/>
              <p:nvPr/>
            </p:nvSpPr>
            <p:spPr>
              <a:xfrm>
                <a:off x="3769764" y="1676285"/>
                <a:ext cx="706680" cy="390821"/>
              </a:xfrm>
              <a:prstGeom prst="rightArrow">
                <a:avLst/>
              </a:prstGeom>
              <a:gradFill flip="none" rotWithShape="1">
                <a:gsLst>
                  <a:gs pos="0">
                    <a:schemeClr val="accent1">
                      <a:lumMod val="5000"/>
                      <a:lumOff val="95000"/>
                    </a:schemeClr>
                  </a:gs>
                  <a:gs pos="74000">
                    <a:srgbClr val="FF0000"/>
                  </a:gs>
                  <a:gs pos="83000">
                    <a:srgbClr val="FF0000"/>
                  </a:gs>
                  <a:gs pos="100000">
                    <a:srgbClr val="FF0000"/>
                  </a:gs>
                </a:gsLst>
                <a:lin ang="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135" name="テキスト ボックス 134">
                <a:extLst>
                  <a:ext uri="{FF2B5EF4-FFF2-40B4-BE49-F238E27FC236}">
                    <a16:creationId xmlns:a16="http://schemas.microsoft.com/office/drawing/2014/main" id="{351AC2D2-1E9A-937A-CA66-532DE3F8B64D}"/>
                  </a:ext>
                </a:extLst>
              </p:cNvPr>
              <p:cNvSpPr txBox="1"/>
              <p:nvPr/>
            </p:nvSpPr>
            <p:spPr>
              <a:xfrm>
                <a:off x="3034890" y="2291837"/>
                <a:ext cx="2147525" cy="410369"/>
              </a:xfrm>
              <a:prstGeom prst="rect">
                <a:avLst/>
              </a:prstGeom>
              <a:noFill/>
            </p:spPr>
            <p:txBody>
              <a:bodyPr wrap="square" rtlCol="0">
                <a:spAutoFit/>
              </a:bodyPr>
              <a:lstStyle/>
              <a:p>
                <a:pPr algn="ctr"/>
                <a:r>
                  <a:rPr lang="en-US" altLang="ja-JP" sz="1400" b="1" dirty="0">
                    <a:solidFill>
                      <a:srgbClr val="0000FF"/>
                    </a:solidFill>
                    <a:latin typeface="+mn-ea"/>
                  </a:rPr>
                  <a:t>Dry hot air</a:t>
                </a:r>
                <a:endParaRPr kumimoji="1" lang="ja-JP" altLang="en-US" sz="1400" b="1" dirty="0">
                  <a:solidFill>
                    <a:srgbClr val="0000FF"/>
                  </a:solidFill>
                  <a:latin typeface="+mn-ea"/>
                </a:endParaRPr>
              </a:p>
            </p:txBody>
          </p:sp>
        </p:grpSp>
        <p:sp>
          <p:nvSpPr>
            <p:cNvPr id="133" name="テキスト ボックス 132">
              <a:extLst>
                <a:ext uri="{FF2B5EF4-FFF2-40B4-BE49-F238E27FC236}">
                  <a16:creationId xmlns:a16="http://schemas.microsoft.com/office/drawing/2014/main" id="{3ED9BD34-6D66-0B13-4C25-B5AF2119D387}"/>
                </a:ext>
              </a:extLst>
            </p:cNvPr>
            <p:cNvSpPr txBox="1"/>
            <p:nvPr/>
          </p:nvSpPr>
          <p:spPr>
            <a:xfrm>
              <a:off x="4070068" y="1471108"/>
              <a:ext cx="1584205" cy="430887"/>
            </a:xfrm>
            <a:prstGeom prst="rect">
              <a:avLst/>
            </a:prstGeom>
            <a:noFill/>
          </p:spPr>
          <p:txBody>
            <a:bodyPr wrap="square" rtlCol="0">
              <a:spAutoFit/>
            </a:bodyPr>
            <a:lstStyle/>
            <a:p>
              <a:pPr algn="ctr"/>
              <a:r>
                <a:rPr lang="en-US" altLang="ja-JP" sz="1500" b="1" dirty="0">
                  <a:solidFill>
                    <a:srgbClr val="FF0000"/>
                  </a:solidFill>
                </a:rPr>
                <a:t>50~100</a:t>
              </a:r>
              <a:r>
                <a:rPr lang="ja-JP" altLang="en-US" sz="1500" b="1" dirty="0">
                  <a:solidFill>
                    <a:srgbClr val="FF0000"/>
                  </a:solidFill>
                </a:rPr>
                <a:t>℃</a:t>
              </a:r>
              <a:endParaRPr kumimoji="1" lang="en-US" altLang="ja-JP" sz="1500" b="1" dirty="0">
                <a:solidFill>
                  <a:srgbClr val="FF0000"/>
                </a:solidFill>
              </a:endParaRPr>
            </a:p>
          </p:txBody>
        </p:sp>
      </p:grpSp>
      <p:sp>
        <p:nvSpPr>
          <p:cNvPr id="136" name="テキスト ボックス 135">
            <a:extLst>
              <a:ext uri="{FF2B5EF4-FFF2-40B4-BE49-F238E27FC236}">
                <a16:creationId xmlns:a16="http://schemas.microsoft.com/office/drawing/2014/main" id="{51DDB3E4-608B-C951-0B1E-7286E710B795}"/>
              </a:ext>
            </a:extLst>
          </p:cNvPr>
          <p:cNvSpPr txBox="1"/>
          <p:nvPr/>
        </p:nvSpPr>
        <p:spPr>
          <a:xfrm>
            <a:off x="701232" y="4698830"/>
            <a:ext cx="1420410" cy="323165"/>
          </a:xfrm>
          <a:prstGeom prst="rect">
            <a:avLst/>
          </a:prstGeom>
          <a:solidFill>
            <a:schemeClr val="bg1"/>
          </a:solidFill>
        </p:spPr>
        <p:txBody>
          <a:bodyPr wrap="square" rtlCol="0">
            <a:spAutoFit/>
          </a:bodyPr>
          <a:lstStyle/>
          <a:p>
            <a:pPr algn="ctr"/>
            <a:r>
              <a:rPr kumimoji="1" lang="en-US" altLang="ja-JP" sz="1500" b="1" dirty="0">
                <a:solidFill>
                  <a:srgbClr val="0000FF"/>
                </a:solidFill>
                <a:latin typeface="+mn-ea"/>
              </a:rPr>
              <a:t>Repeatable</a:t>
            </a:r>
            <a:endParaRPr kumimoji="1" lang="ja-JP" altLang="en-US" sz="1500" b="1" dirty="0">
              <a:solidFill>
                <a:srgbClr val="0000FF"/>
              </a:solidFill>
              <a:latin typeface="+mn-ea"/>
            </a:endParaRPr>
          </a:p>
        </p:txBody>
      </p:sp>
      <p:cxnSp>
        <p:nvCxnSpPr>
          <p:cNvPr id="141" name="直線矢印コネクタ 140">
            <a:extLst>
              <a:ext uri="{FF2B5EF4-FFF2-40B4-BE49-F238E27FC236}">
                <a16:creationId xmlns:a16="http://schemas.microsoft.com/office/drawing/2014/main" id="{38F5B64C-E07D-C951-3FC0-77363FCCCE2D}"/>
              </a:ext>
            </a:extLst>
          </p:cNvPr>
          <p:cNvCxnSpPr>
            <a:cxnSpLocks/>
          </p:cNvCxnSpPr>
          <p:nvPr/>
        </p:nvCxnSpPr>
        <p:spPr>
          <a:xfrm>
            <a:off x="2855679" y="2669784"/>
            <a:ext cx="1785000" cy="89641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42" name="フッター プレースホルダー 141">
            <a:extLst>
              <a:ext uri="{FF2B5EF4-FFF2-40B4-BE49-F238E27FC236}">
                <a16:creationId xmlns:a16="http://schemas.microsoft.com/office/drawing/2014/main" id="{A39719A6-6308-5453-29E3-79E84650D1BB}"/>
              </a:ext>
            </a:extLst>
          </p:cNvPr>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143" name="スライド番号プレースホルダー 142">
            <a:extLst>
              <a:ext uri="{FF2B5EF4-FFF2-40B4-BE49-F238E27FC236}">
                <a16:creationId xmlns:a16="http://schemas.microsoft.com/office/drawing/2014/main" id="{0029F2E1-8E4C-8B78-028B-AC709B1D5E72}"/>
              </a:ext>
            </a:extLst>
          </p:cNvPr>
          <p:cNvSpPr>
            <a:spLocks noGrp="1"/>
          </p:cNvSpPr>
          <p:nvPr>
            <p:ph type="sldNum" sz="quarter" idx="12"/>
          </p:nvPr>
        </p:nvSpPr>
        <p:spPr>
          <a:xfrm>
            <a:off x="7516035" y="5740647"/>
            <a:ext cx="2686050" cy="488111"/>
          </a:xfrm>
        </p:spPr>
        <p:txBody>
          <a:bodyPr/>
          <a:lstStyle/>
          <a:p>
            <a:fld id="{6955FB0A-E294-48B7-8A9F-1BE08144E966}" type="slidenum">
              <a:rPr kumimoji="1" lang="ja-JP" altLang="en-US" smtClean="0"/>
              <a:t>6</a:t>
            </a:fld>
            <a:endParaRPr kumimoji="1" lang="ja-JP" altLang="en-US" dirty="0"/>
          </a:p>
        </p:txBody>
      </p:sp>
      <p:sp>
        <p:nvSpPr>
          <p:cNvPr id="9" name="テキスト ボックス 8">
            <a:extLst>
              <a:ext uri="{FF2B5EF4-FFF2-40B4-BE49-F238E27FC236}">
                <a16:creationId xmlns:a16="http://schemas.microsoft.com/office/drawing/2014/main" id="{8A1724F6-8F8A-6155-049E-83DA58918C4E}"/>
              </a:ext>
            </a:extLst>
          </p:cNvPr>
          <p:cNvSpPr txBox="1"/>
          <p:nvPr/>
        </p:nvSpPr>
        <p:spPr>
          <a:xfrm>
            <a:off x="265062" y="6105568"/>
            <a:ext cx="2622834" cy="369332"/>
          </a:xfrm>
          <a:prstGeom prst="rect">
            <a:avLst/>
          </a:prstGeom>
          <a:noFill/>
        </p:spPr>
        <p:txBody>
          <a:bodyPr wrap="none" rtlCol="0">
            <a:spAutoFit/>
          </a:bodyPr>
          <a:lstStyle/>
          <a:p>
            <a:r>
              <a:rPr kumimoji="1" lang="en-US" altLang="ja-JP" b="1" dirty="0">
                <a:latin typeface="+mn-ea"/>
              </a:rPr>
              <a:t>Heat Storage Process</a:t>
            </a:r>
            <a:endParaRPr kumimoji="1" lang="ja-JP" altLang="en-US" b="1" dirty="0">
              <a:latin typeface="+mn-ea"/>
            </a:endParaRPr>
          </a:p>
        </p:txBody>
      </p:sp>
      <p:sp>
        <p:nvSpPr>
          <p:cNvPr id="10" name="テキスト ボックス 9">
            <a:extLst>
              <a:ext uri="{FF2B5EF4-FFF2-40B4-BE49-F238E27FC236}">
                <a16:creationId xmlns:a16="http://schemas.microsoft.com/office/drawing/2014/main" id="{FEA058CB-3E75-77DF-20CD-86984996847C}"/>
              </a:ext>
            </a:extLst>
          </p:cNvPr>
          <p:cNvSpPr txBox="1"/>
          <p:nvPr/>
        </p:nvSpPr>
        <p:spPr>
          <a:xfrm>
            <a:off x="208923" y="3268773"/>
            <a:ext cx="2999539" cy="646331"/>
          </a:xfrm>
          <a:prstGeom prst="rect">
            <a:avLst/>
          </a:prstGeom>
          <a:noFill/>
        </p:spPr>
        <p:txBody>
          <a:bodyPr wrap="none" rtlCol="0">
            <a:spAutoFit/>
          </a:bodyPr>
          <a:lstStyle/>
          <a:p>
            <a:r>
              <a:rPr kumimoji="1" lang="en-US" altLang="ja-JP" b="1" dirty="0">
                <a:latin typeface="+mn-ea"/>
              </a:rPr>
              <a:t>Heat Generation Process</a:t>
            </a:r>
          </a:p>
          <a:p>
            <a:r>
              <a:rPr kumimoji="1" lang="en-US" altLang="ja-JP" b="1" dirty="0">
                <a:latin typeface="+mn-ea"/>
              </a:rPr>
              <a:t>	500MJ/m</a:t>
            </a:r>
            <a:r>
              <a:rPr kumimoji="1" lang="en-US" altLang="ja-JP" b="1" baseline="30000" dirty="0">
                <a:latin typeface="+mn-ea"/>
              </a:rPr>
              <a:t>3</a:t>
            </a:r>
            <a:endParaRPr kumimoji="1" lang="ja-JP" altLang="en-US" b="1" baseline="30000" dirty="0">
              <a:latin typeface="+mn-ea"/>
            </a:endParaRPr>
          </a:p>
        </p:txBody>
      </p:sp>
      <p:sp>
        <p:nvSpPr>
          <p:cNvPr id="13" name="正方形/長方形 12">
            <a:extLst>
              <a:ext uri="{FF2B5EF4-FFF2-40B4-BE49-F238E27FC236}">
                <a16:creationId xmlns:a16="http://schemas.microsoft.com/office/drawing/2014/main" id="{8A241C02-F31E-956F-CDA0-5EB90BF23763}"/>
              </a:ext>
            </a:extLst>
          </p:cNvPr>
          <p:cNvSpPr/>
          <p:nvPr/>
        </p:nvSpPr>
        <p:spPr>
          <a:xfrm>
            <a:off x="-182794" y="6634208"/>
            <a:ext cx="4137957" cy="135341"/>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This figure is</a:t>
            </a:r>
            <a:r>
              <a:rPr kumimoji="1" lang="ja-JP" altLang="en-US" dirty="0">
                <a:solidFill>
                  <a:schemeClr val="tx1"/>
                </a:solidFill>
              </a:rPr>
              <a:t> </a:t>
            </a:r>
            <a:r>
              <a:rPr kumimoji="1" lang="en-US" altLang="ja-JP" dirty="0">
                <a:solidFill>
                  <a:schemeClr val="tx1"/>
                </a:solidFill>
              </a:rPr>
              <a:t>provided courtesy of HKK</a:t>
            </a:r>
            <a:endParaRPr kumimoji="1" lang="ja-JP" altLang="en-US" dirty="0">
              <a:solidFill>
                <a:schemeClr val="tx1"/>
              </a:solidFill>
            </a:endParaRPr>
          </a:p>
        </p:txBody>
      </p:sp>
    </p:spTree>
    <p:extLst>
      <p:ext uri="{BB962C8B-B14F-4D97-AF65-F5344CB8AC3E}">
        <p14:creationId xmlns:p14="http://schemas.microsoft.com/office/powerpoint/2010/main" val="100163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par>
                          <p:cTn id="7" fill="hold">
                            <p:stCondLst>
                              <p:cond delay="0"/>
                            </p:stCondLst>
                            <p:childTnLst>
                              <p:par>
                                <p:cTn id="8" presetID="14" presetClass="entr" presetSubtype="10" fill="hold" nodeType="afterEffect">
                                  <p:stCondLst>
                                    <p:cond delay="0"/>
                                  </p:stCondLst>
                                  <p:childTnLst>
                                    <p:set>
                                      <p:cBhvr>
                                        <p:cTn id="9" dur="1" fill="hold">
                                          <p:stCondLst>
                                            <p:cond delay="0"/>
                                          </p:stCondLst>
                                        </p:cTn>
                                        <p:tgtEl>
                                          <p:spTgt spid="74"/>
                                        </p:tgtEl>
                                        <p:attrNameLst>
                                          <p:attrName>style.visibility</p:attrName>
                                        </p:attrNameLst>
                                      </p:cBhvr>
                                      <p:to>
                                        <p:strVal val="visible"/>
                                      </p:to>
                                    </p:set>
                                    <p:animEffect transition="in" filter="randombar(horizontal)">
                                      <p:cBhvr>
                                        <p:cTn id="10" dur="500"/>
                                        <p:tgtEl>
                                          <p:spTgt spid="74"/>
                                        </p:tgtEl>
                                      </p:cBhvr>
                                    </p:animEffect>
                                  </p:childTnLst>
                                </p:cTn>
                              </p:par>
                            </p:childTnLst>
                          </p:cTn>
                        </p:par>
                        <p:par>
                          <p:cTn id="11" fill="hold">
                            <p:stCondLst>
                              <p:cond delay="500"/>
                            </p:stCondLst>
                            <p:childTnLst>
                              <p:par>
                                <p:cTn id="12" presetID="14" presetClass="entr" presetSubtype="10" fill="hold" grpId="0" nodeType="afterEffect">
                                  <p:stCondLst>
                                    <p:cond delay="0"/>
                                  </p:stCondLst>
                                  <p:childTnLst>
                                    <p:set>
                                      <p:cBhvr>
                                        <p:cTn id="13" dur="1" fill="hold">
                                          <p:stCondLst>
                                            <p:cond delay="0"/>
                                          </p:stCondLst>
                                        </p:cTn>
                                        <p:tgtEl>
                                          <p:spTgt spid="90"/>
                                        </p:tgtEl>
                                        <p:attrNameLst>
                                          <p:attrName>style.visibility</p:attrName>
                                        </p:attrNameLst>
                                      </p:cBhvr>
                                      <p:to>
                                        <p:strVal val="visible"/>
                                      </p:to>
                                    </p:set>
                                    <p:animEffect transition="in" filter="randombar(horizontal)">
                                      <p:cBhvr>
                                        <p:cTn id="14" dur="500"/>
                                        <p:tgtEl>
                                          <p:spTgt spid="90"/>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91"/>
                                        </p:tgtEl>
                                        <p:attrNameLst>
                                          <p:attrName>style.visibility</p:attrName>
                                        </p:attrNameLst>
                                      </p:cBhvr>
                                      <p:to>
                                        <p:strVal val="visible"/>
                                      </p:to>
                                    </p:set>
                                    <p:animEffect transition="in" filter="randombar(horizontal)">
                                      <p:cBhvr>
                                        <p:cTn id="18" dur="500"/>
                                        <p:tgtEl>
                                          <p:spTgt spid="91"/>
                                        </p:tgtEl>
                                      </p:cBhvr>
                                    </p:animEffect>
                                  </p:childTnLst>
                                </p:cTn>
                              </p:par>
                            </p:childTnLst>
                          </p:cTn>
                        </p:par>
                        <p:par>
                          <p:cTn id="19" fill="hold">
                            <p:stCondLst>
                              <p:cond delay="1500"/>
                            </p:stCondLst>
                            <p:childTnLst>
                              <p:par>
                                <p:cTn id="20" presetID="14" presetClass="entr" presetSubtype="10" fill="hold" grpId="0" nodeType="afterEffect">
                                  <p:stCondLst>
                                    <p:cond delay="0"/>
                                  </p:stCondLst>
                                  <p:childTnLst>
                                    <p:set>
                                      <p:cBhvr>
                                        <p:cTn id="21" dur="1" fill="hold">
                                          <p:stCondLst>
                                            <p:cond delay="0"/>
                                          </p:stCondLst>
                                        </p:cTn>
                                        <p:tgtEl>
                                          <p:spTgt spid="92"/>
                                        </p:tgtEl>
                                        <p:attrNameLst>
                                          <p:attrName>style.visibility</p:attrName>
                                        </p:attrNameLst>
                                      </p:cBhvr>
                                      <p:to>
                                        <p:strVal val="visible"/>
                                      </p:to>
                                    </p:set>
                                    <p:animEffect transition="in" filter="randombar(horizontal)">
                                      <p:cBhvr>
                                        <p:cTn id="22" dur="500"/>
                                        <p:tgtEl>
                                          <p:spTgt spid="92"/>
                                        </p:tgtEl>
                                      </p:cBhvr>
                                    </p:animEffect>
                                  </p:childTnLst>
                                </p:cTn>
                              </p:par>
                            </p:childTnLst>
                          </p:cTn>
                        </p:par>
                        <p:par>
                          <p:cTn id="23" fill="hold">
                            <p:stCondLst>
                              <p:cond delay="2000"/>
                            </p:stCondLst>
                            <p:childTnLst>
                              <p:par>
                                <p:cTn id="24" presetID="14" presetClass="entr" presetSubtype="10" fill="hold" grpId="0" nodeType="afterEffect">
                                  <p:stCondLst>
                                    <p:cond delay="0"/>
                                  </p:stCondLst>
                                  <p:childTnLst>
                                    <p:set>
                                      <p:cBhvr>
                                        <p:cTn id="25" dur="1" fill="hold">
                                          <p:stCondLst>
                                            <p:cond delay="0"/>
                                          </p:stCondLst>
                                        </p:cTn>
                                        <p:tgtEl>
                                          <p:spTgt spid="93"/>
                                        </p:tgtEl>
                                        <p:attrNameLst>
                                          <p:attrName>style.visibility</p:attrName>
                                        </p:attrNameLst>
                                      </p:cBhvr>
                                      <p:to>
                                        <p:strVal val="visible"/>
                                      </p:to>
                                    </p:set>
                                    <p:animEffect transition="in" filter="randombar(horizontal)">
                                      <p:cBhvr>
                                        <p:cTn id="26" dur="500"/>
                                        <p:tgtEl>
                                          <p:spTgt spid="93"/>
                                        </p:tgtEl>
                                      </p:cBhvr>
                                    </p:animEffect>
                                  </p:childTnLst>
                                </p:cTn>
                              </p:par>
                            </p:childTnLst>
                          </p:cTn>
                        </p:par>
                        <p:par>
                          <p:cTn id="27" fill="hold">
                            <p:stCondLst>
                              <p:cond delay="2500"/>
                            </p:stCondLst>
                            <p:childTnLst>
                              <p:par>
                                <p:cTn id="28" presetID="0" presetClass="path" presetSubtype="0" accel="50000" decel="50000" fill="hold" grpId="0" nodeType="afterEffect">
                                  <p:stCondLst>
                                    <p:cond delay="0"/>
                                  </p:stCondLst>
                                  <p:childTnLst>
                                    <p:animMotion origin="layout" path="M -0.00139 -0.00672 L -0.00139 -0.00648 C 0.01753 -0.00556 -0.00226 -0.00672 0.03055 -0.00556 C 0.03437 -0.00556 0.03854 -0.0051 0.04236 -0.0051 C 0.06805 -0.00232 0.04149 -0.00533 0.06441 -0.00162 C 0.06788 -0.00139 0.07118 -0.00093 0.07448 -0.00047 C 0.0783 0.00023 0.08211 0.00139 0.08576 0.00208 C 0.09114 0.00324 0.0967 0.00393 0.10191 0.00602 C 0.10277 0.00648 0.11684 0.01273 0.11909 0.01365 C 0.12048 0.01435 0.1283 0.01805 0.12916 0.01828 L 0.1335 0.01898 C 0.13455 0.01921 0.13593 0.0199 0.13715 0.02014 C 0.13819 0.0206 0.13889 0.02106 0.13993 0.02152 C 0.14236 0.02245 0.14479 0.02268 0.14705 0.02361 L 0.14913 0.0243 " pathEditMode="relative" rAng="0" ptsTypes="AAAAAAAAAAAAAAA">
                                      <p:cBhvr>
                                        <p:cTn id="29" dur="1000" fill="hold"/>
                                        <p:tgtEl>
                                          <p:spTgt spid="89"/>
                                        </p:tgtEl>
                                        <p:attrNameLst>
                                          <p:attrName>ppt_x</p:attrName>
                                          <p:attrName>ppt_y</p:attrName>
                                        </p:attrNameLst>
                                      </p:cBhvr>
                                      <p:rCtr x="7517" y="1551"/>
                                    </p:animMotion>
                                  </p:childTnLst>
                                </p:cTn>
                              </p:par>
                            </p:childTnLst>
                          </p:cTn>
                        </p:par>
                        <p:par>
                          <p:cTn id="30" fill="hold">
                            <p:stCondLst>
                              <p:cond delay="3500"/>
                            </p:stCondLst>
                            <p:childTnLst>
                              <p:par>
                                <p:cTn id="31" presetID="0" presetClass="path" presetSubtype="0" accel="50000" decel="50000" fill="hold" grpId="0" nodeType="afterEffect">
                                  <p:stCondLst>
                                    <p:cond delay="0"/>
                                  </p:stCondLst>
                                  <p:childTnLst>
                                    <p:animMotion origin="layout" path="M 0.00243 0.00069 L 0.00243 0.00092 L 0.06389 0.00671 C 0.07448 0.00741 0.08525 0.00741 0.09601 0.00833 C 0.09809 0.00833 0.09983 0.00949 0.10191 0.00972 C 0.10903 0.01065 0.11632 0.01065 0.12327 0.01157 C 0.13108 0.01227 0.14618 0.01366 0.15573 0.0162 C 0.2092 0.02893 0.12518 0.00879 0.179 0.02407 C 0.18264 0.02477 0.18629 0.02477 0.18993 0.02546 C 0.19532 0.02639 0.1967 0.02708 0.20157 0.02893 C 0.22344 0.02685 0.21476 0.02708 0.22813 0.02708 " pathEditMode="relative" rAng="0" ptsTypes="AAAAAAAAAAA">
                                      <p:cBhvr>
                                        <p:cTn id="32" dur="1000" fill="hold"/>
                                        <p:tgtEl>
                                          <p:spTgt spid="94"/>
                                        </p:tgtEl>
                                        <p:attrNameLst>
                                          <p:attrName>ppt_x</p:attrName>
                                          <p:attrName>ppt_y</p:attrName>
                                        </p:attrNameLst>
                                      </p:cBhvr>
                                      <p:rCtr x="11285" y="1412"/>
                                    </p:animMotion>
                                  </p:childTnLst>
                                </p:cTn>
                              </p:par>
                            </p:childTnLst>
                          </p:cTn>
                        </p:par>
                        <p:par>
                          <p:cTn id="33" fill="hold">
                            <p:stCondLst>
                              <p:cond delay="4500"/>
                            </p:stCondLst>
                            <p:childTnLst>
                              <p:par>
                                <p:cTn id="34" presetID="0" presetClass="path" presetSubtype="0" accel="50000" decel="50000" fill="hold" grpId="0" nodeType="afterEffect">
                                  <p:stCondLst>
                                    <p:cond delay="0"/>
                                  </p:stCondLst>
                                  <p:childTnLst>
                                    <p:animMotion origin="layout" path="M 5.55556E-7 -1.48148E-6 L 5.55556E-7 -1.48148E-6 L 0.0158 0.00371 C 0.01736 0.0044 0.0191 0.0044 0.02049 0.00509 C 0.02726 0.00926 0.03351 0.01458 0.04028 0.01783 C 0.07205 0.03241 0.04149 0.01667 0.05746 0.02755 C 0.0625 0.03125 0.0717 0.03472 0.07621 0.03773 C 0.0783 0.03889 0.08003 0.04051 0.08194 0.0419 C 0.08403 0.04306 0.08594 0.04329 0.08767 0.04445 C 0.10799 0.05949 0.09618 0.05486 0.1066 0.0588 L 0.1151 0.06713 C 0.11684 0.06898 0.11875 0.0713 0.12083 0.07269 C 0.12205 0.07338 0.12326 0.07454 0.12465 0.0757 C 0.13264 0.08287 0.12726 0.07963 0.13299 0.08264 C 0.13559 0.08634 0.1375 0.08958 0.1408 0.09236 C 0.14132 0.09306 0.14236 0.09306 0.1434 0.09375 C 0.14601 0.0963 0.15052 0.1007 0.15278 0.10371 C 0.15382 0.10509 0.15469 0.10695 0.15573 0.10787 C 0.15903 0.11227 0.16059 0.11227 0.16319 0.11783 C 0.16823 0.12778 0.16806 0.125 0.16806 0.13241 " pathEditMode="relative" rAng="0" ptsTypes="AAAAAAAAAAAAAAAAAAAA">
                                      <p:cBhvr>
                                        <p:cTn id="35" dur="1000" fill="hold"/>
                                        <p:tgtEl>
                                          <p:spTgt spid="95"/>
                                        </p:tgtEl>
                                        <p:attrNameLst>
                                          <p:attrName>ppt_x</p:attrName>
                                          <p:attrName>ppt_y</p:attrName>
                                        </p:attrNameLst>
                                      </p:cBhvr>
                                      <p:rCtr x="8403" y="6620"/>
                                    </p:animMotion>
                                  </p:childTnLst>
                                </p:cTn>
                              </p:par>
                            </p:childTnLst>
                          </p:cTn>
                        </p:par>
                        <p:par>
                          <p:cTn id="36" fill="hold">
                            <p:stCondLst>
                              <p:cond delay="5500"/>
                            </p:stCondLst>
                            <p:childTnLst>
                              <p:par>
                                <p:cTn id="37" presetID="0" presetClass="path" presetSubtype="0" accel="50000" decel="50000" fill="hold" grpId="0" nodeType="afterEffect">
                                  <p:stCondLst>
                                    <p:cond delay="0"/>
                                  </p:stCondLst>
                                  <p:childTnLst>
                                    <p:animMotion origin="layout" path="M -4.16667E-6 -2.22222E-6 L -4.16667E-6 -2.22222E-6 C 0.00417 0.00116 0.00851 0.00209 0.01285 0.00371 C 0.0158 0.00486 0.01858 0.00672 0.02171 0.00764 C 0.02605 0.00926 0.03021 0.01019 0.03455 0.01158 C 0.03976 0.01505 0.0448 0.01922 0.05035 0.02199 C 0.05868 0.02662 0.06789 0.02847 0.07605 0.03403 C 0.09792 0.04861 0.07431 0.0331 0.0948 0.04584 C 0.09671 0.04699 0.09862 0.04861 0.10053 0.04954 C 0.10608 0.05255 0.11181 0.05509 0.11737 0.05764 C 0.11997 0.05857 0.12275 0.05926 0.12535 0.06019 C 0.12761 0.06111 0.12987 0.06181 0.1323 0.06273 C 0.13421 0.06366 0.13629 0.06435 0.13803 0.06528 C 0.13924 0.06597 0.13993 0.06759 0.14115 0.06806 C 0.16459 0.07662 0.13907 0.06505 0.15296 0.07084 C 0.154 0.07107 0.16615 0.07639 0.1698 0.07847 C 0.18056 0.08588 0.15921 0.07477 0.17952 0.08519 C 0.18351 0.08727 0.18837 0.08889 0.19237 0.09028 C 0.20938 0.10533 0.18785 0.08727 0.20417 0.09838 C 0.21025 0.10232 0.20868 0.10347 0.21407 0.10602 C 0.21632 0.10718 0.21858 0.10764 0.22101 0.10857 C 0.22431 0.11019 0.22761 0.1125 0.23073 0.11412 C 0.23837 0.11736 0.229 0.11273 0.23681 0.11783 C 0.23768 0.11852 0.23889 0.11852 0.23976 0.11922 C 0.24184 0.12084 0.24341 0.12361 0.24566 0.12454 L 0.25157 0.12732 " pathEditMode="relative" rAng="0" ptsTypes="AAAAAAAAAAAAAAAAAAAAAAAAAA">
                                      <p:cBhvr>
                                        <p:cTn id="38" dur="1000" fill="hold"/>
                                        <p:tgtEl>
                                          <p:spTgt spid="96"/>
                                        </p:tgtEl>
                                        <p:attrNameLst>
                                          <p:attrName>ppt_x</p:attrName>
                                          <p:attrName>ppt_y</p:attrName>
                                        </p:attrNameLst>
                                      </p:cBhvr>
                                      <p:rCtr x="12569" y="6366"/>
                                    </p:animMotion>
                                  </p:childTnLst>
                                </p:cTn>
                              </p:par>
                            </p:childTnLst>
                          </p:cTn>
                        </p:par>
                        <p:par>
                          <p:cTn id="39" fill="hold">
                            <p:stCondLst>
                              <p:cond delay="6500"/>
                            </p:stCondLst>
                            <p:childTnLst>
                              <p:par>
                                <p:cTn id="40" presetID="0" presetClass="path" presetSubtype="0" accel="50000" decel="50000" fill="hold" grpId="0" nodeType="afterEffect">
                                  <p:stCondLst>
                                    <p:cond delay="0"/>
                                  </p:stCondLst>
                                  <p:childTnLst>
                                    <p:animMotion origin="layout" path="M -0.00087 -0.00324 L -0.00087 -0.00301 C 0.04931 0.03009 0.01979 0.01366 0.06493 0.03333 C 0.07743 0.03866 0.08872 0.0456 0.10174 0.04722 C 0.11493 0.0493 0.12813 0.04884 0.1415 0.04954 C 0.20174 0.05787 0.16233 0.05324 0.29653 0.04954 C 0.29931 0.04954 0.30191 0.04838 0.30434 0.04722 C 0.30834 0.0463 0.31042 0.04514 0.31407 0.04143 C 0.31511 0.04028 0.31597 0.03819 0.31702 0.03727 C 0.31858 0.03588 0.32032 0.03588 0.3217 0.03518 C 0.32396 0.03218 0.32622 0.0287 0.32865 0.02708 C 0.32934 0.02662 0.33004 0.02708 0.33091 0.02708 " pathEditMode="relative" rAng="0" ptsTypes="AAAAAAAAAAAA">
                                      <p:cBhvr>
                                        <p:cTn id="41" dur="1000" fill="hold"/>
                                        <p:tgtEl>
                                          <p:spTgt spid="97"/>
                                        </p:tgtEl>
                                        <p:attrNameLst>
                                          <p:attrName>ppt_x</p:attrName>
                                          <p:attrName>ppt_y</p:attrName>
                                        </p:attrNameLst>
                                      </p:cBhvr>
                                      <p:rCtr x="16580" y="2870"/>
                                    </p:animMotion>
                                  </p:childTnLst>
                                </p:cTn>
                              </p:par>
                            </p:childTnLst>
                          </p:cTn>
                        </p:par>
                        <p:par>
                          <p:cTn id="42" fill="hold">
                            <p:stCondLst>
                              <p:cond delay="7500"/>
                            </p:stCondLst>
                            <p:childTnLst>
                              <p:par>
                                <p:cTn id="43" presetID="6" presetClass="entr" presetSubtype="16" fill="hold"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circle(in)">
                                      <p:cBhvr>
                                        <p:cTn id="45" dur="2000"/>
                                        <p:tgtEl>
                                          <p:spTgt spid="100"/>
                                        </p:tgtEl>
                                      </p:cBhvr>
                                    </p:animEffect>
                                  </p:childTnLst>
                                </p:cTn>
                              </p:par>
                            </p:childTnLst>
                          </p:cTn>
                        </p:par>
                        <p:par>
                          <p:cTn id="46" fill="hold">
                            <p:stCondLst>
                              <p:cond delay="9500"/>
                            </p:stCondLst>
                            <p:childTnLst>
                              <p:par>
                                <p:cTn id="47" presetID="14" presetClass="entr" presetSubtype="10" fill="hold" nodeType="afterEffect">
                                  <p:stCondLst>
                                    <p:cond delay="0"/>
                                  </p:stCondLst>
                                  <p:childTnLst>
                                    <p:set>
                                      <p:cBhvr>
                                        <p:cTn id="48" dur="1" fill="hold">
                                          <p:stCondLst>
                                            <p:cond delay="0"/>
                                          </p:stCondLst>
                                        </p:cTn>
                                        <p:tgtEl>
                                          <p:spTgt spid="106"/>
                                        </p:tgtEl>
                                        <p:attrNameLst>
                                          <p:attrName>style.visibility</p:attrName>
                                        </p:attrNameLst>
                                      </p:cBhvr>
                                      <p:to>
                                        <p:strVal val="visible"/>
                                      </p:to>
                                    </p:set>
                                    <p:animEffect transition="in" filter="randombar(horizontal)">
                                      <p:cBhvr>
                                        <p:cTn id="49" dur="500"/>
                                        <p:tgtEl>
                                          <p:spTgt spid="106"/>
                                        </p:tgtEl>
                                      </p:cBhvr>
                                    </p:animEffect>
                                  </p:childTnLst>
                                </p:cTn>
                              </p:par>
                            </p:childTnLst>
                          </p:cTn>
                        </p:par>
                        <p:par>
                          <p:cTn id="50" fill="hold">
                            <p:stCondLst>
                              <p:cond delay="10000"/>
                            </p:stCondLst>
                            <p:childTnLst>
                              <p:par>
                                <p:cTn id="51" presetID="16" presetClass="entr" presetSubtype="21" fill="hold" grpId="0" nodeType="afterEffect">
                                  <p:stCondLst>
                                    <p:cond delay="0"/>
                                  </p:stCondLst>
                                  <p:childTnLst>
                                    <p:set>
                                      <p:cBhvr>
                                        <p:cTn id="52" dur="1" fill="hold">
                                          <p:stCondLst>
                                            <p:cond delay="0"/>
                                          </p:stCondLst>
                                        </p:cTn>
                                        <p:tgtEl>
                                          <p:spTgt spid="98"/>
                                        </p:tgtEl>
                                        <p:attrNameLst>
                                          <p:attrName>style.visibility</p:attrName>
                                        </p:attrNameLst>
                                      </p:cBhvr>
                                      <p:to>
                                        <p:strVal val="visible"/>
                                      </p:to>
                                    </p:set>
                                    <p:animEffect transition="in" filter="barn(inVertical)">
                                      <p:cBhvr>
                                        <p:cTn id="53" dur="500"/>
                                        <p:tgtEl>
                                          <p:spTgt spid="98"/>
                                        </p:tgtEl>
                                      </p:cBhvr>
                                    </p:animEffect>
                                  </p:childTnLst>
                                </p:cTn>
                              </p:par>
                            </p:childTnLst>
                          </p:cTn>
                        </p:par>
                        <p:par>
                          <p:cTn id="54" fill="hold">
                            <p:stCondLst>
                              <p:cond delay="10500"/>
                            </p:stCondLst>
                            <p:childTnLst>
                              <p:par>
                                <p:cTn id="55" presetID="16" presetClass="entr" presetSubtype="21" fill="hold" grpId="0" nodeType="afterEffect">
                                  <p:stCondLst>
                                    <p:cond delay="0"/>
                                  </p:stCondLst>
                                  <p:childTnLst>
                                    <p:set>
                                      <p:cBhvr>
                                        <p:cTn id="56" dur="1" fill="hold">
                                          <p:stCondLst>
                                            <p:cond delay="0"/>
                                          </p:stCondLst>
                                        </p:cTn>
                                        <p:tgtEl>
                                          <p:spTgt spid="99"/>
                                        </p:tgtEl>
                                        <p:attrNameLst>
                                          <p:attrName>style.visibility</p:attrName>
                                        </p:attrNameLst>
                                      </p:cBhvr>
                                      <p:to>
                                        <p:strVal val="visible"/>
                                      </p:to>
                                    </p:set>
                                    <p:animEffect transition="in" filter="barn(inVertical)">
                                      <p:cBhvr>
                                        <p:cTn id="57" dur="500"/>
                                        <p:tgtEl>
                                          <p:spTgt spid="99"/>
                                        </p:tgtEl>
                                      </p:cBhvr>
                                    </p:animEffect>
                                  </p:childTnLst>
                                </p:cTn>
                              </p:par>
                            </p:childTnLst>
                          </p:cTn>
                        </p:par>
                        <p:par>
                          <p:cTn id="58" fill="hold">
                            <p:stCondLst>
                              <p:cond delay="11000"/>
                            </p:stCondLst>
                            <p:childTnLst>
                              <p:par>
                                <p:cTn id="59" presetID="14" presetClass="entr" presetSubtype="10" fill="hold" nodeType="after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randombar(horizontal)">
                                      <p:cBhvr>
                                        <p:cTn id="61" dur="500"/>
                                        <p:tgtEl>
                                          <p:spTgt spid="131"/>
                                        </p:tgtEl>
                                      </p:cBhvr>
                                    </p:animEffect>
                                  </p:childTnLst>
                                </p:cTn>
                              </p:par>
                            </p:childTnLst>
                          </p:cTn>
                        </p:par>
                        <p:par>
                          <p:cTn id="62" fill="hold">
                            <p:stCondLst>
                              <p:cond delay="11500"/>
                            </p:stCondLst>
                            <p:childTnLst>
                              <p:par>
                                <p:cTn id="63" presetID="14" presetClass="entr" presetSubtype="10" fill="hold" grpId="0" nodeType="afterEffect">
                                  <p:stCondLst>
                                    <p:cond delay="0"/>
                                  </p:stCondLst>
                                  <p:childTnLst>
                                    <p:set>
                                      <p:cBhvr>
                                        <p:cTn id="64" dur="1" fill="hold">
                                          <p:stCondLst>
                                            <p:cond delay="0"/>
                                          </p:stCondLst>
                                        </p:cTn>
                                        <p:tgtEl>
                                          <p:spTgt spid="120"/>
                                        </p:tgtEl>
                                        <p:attrNameLst>
                                          <p:attrName>style.visibility</p:attrName>
                                        </p:attrNameLst>
                                      </p:cBhvr>
                                      <p:to>
                                        <p:strVal val="visible"/>
                                      </p:to>
                                    </p:set>
                                    <p:animEffect transition="in" filter="randombar(horizontal)">
                                      <p:cBhvr>
                                        <p:cTn id="65" dur="500"/>
                                        <p:tgtEl>
                                          <p:spTgt spid="120"/>
                                        </p:tgtEl>
                                      </p:cBhvr>
                                    </p:animEffect>
                                  </p:childTnLst>
                                </p:cTn>
                              </p:par>
                            </p:childTnLst>
                          </p:cTn>
                        </p:par>
                        <p:par>
                          <p:cTn id="66" fill="hold">
                            <p:stCondLst>
                              <p:cond delay="12000"/>
                            </p:stCondLst>
                            <p:childTnLst>
                              <p:par>
                                <p:cTn id="67" presetID="14" presetClass="entr" presetSubtype="10" fill="hold" grpId="0" nodeType="afterEffect">
                                  <p:stCondLst>
                                    <p:cond delay="0"/>
                                  </p:stCondLst>
                                  <p:childTnLst>
                                    <p:set>
                                      <p:cBhvr>
                                        <p:cTn id="68" dur="1" fill="hold">
                                          <p:stCondLst>
                                            <p:cond delay="0"/>
                                          </p:stCondLst>
                                        </p:cTn>
                                        <p:tgtEl>
                                          <p:spTgt spid="121"/>
                                        </p:tgtEl>
                                        <p:attrNameLst>
                                          <p:attrName>style.visibility</p:attrName>
                                        </p:attrNameLst>
                                      </p:cBhvr>
                                      <p:to>
                                        <p:strVal val="visible"/>
                                      </p:to>
                                    </p:set>
                                    <p:animEffect transition="in" filter="randombar(horizontal)">
                                      <p:cBhvr>
                                        <p:cTn id="69" dur="500"/>
                                        <p:tgtEl>
                                          <p:spTgt spid="121"/>
                                        </p:tgtEl>
                                      </p:cBhvr>
                                    </p:animEffect>
                                  </p:childTnLst>
                                </p:cTn>
                              </p:par>
                            </p:childTnLst>
                          </p:cTn>
                        </p:par>
                        <p:par>
                          <p:cTn id="70" fill="hold">
                            <p:stCondLst>
                              <p:cond delay="12500"/>
                            </p:stCondLst>
                            <p:childTnLst>
                              <p:par>
                                <p:cTn id="71" presetID="14" presetClass="entr" presetSubtype="10" fill="hold" grpId="0" nodeType="afterEffect">
                                  <p:stCondLst>
                                    <p:cond delay="0"/>
                                  </p:stCondLst>
                                  <p:childTnLst>
                                    <p:set>
                                      <p:cBhvr>
                                        <p:cTn id="72" dur="1" fill="hold">
                                          <p:stCondLst>
                                            <p:cond delay="0"/>
                                          </p:stCondLst>
                                        </p:cTn>
                                        <p:tgtEl>
                                          <p:spTgt spid="122"/>
                                        </p:tgtEl>
                                        <p:attrNameLst>
                                          <p:attrName>style.visibility</p:attrName>
                                        </p:attrNameLst>
                                      </p:cBhvr>
                                      <p:to>
                                        <p:strVal val="visible"/>
                                      </p:to>
                                    </p:set>
                                    <p:animEffect transition="in" filter="randombar(horizontal)">
                                      <p:cBhvr>
                                        <p:cTn id="73" dur="500"/>
                                        <p:tgtEl>
                                          <p:spTgt spid="122"/>
                                        </p:tgtEl>
                                      </p:cBhvr>
                                    </p:animEffect>
                                  </p:childTnLst>
                                </p:cTn>
                              </p:par>
                            </p:childTnLst>
                          </p:cTn>
                        </p:par>
                        <p:par>
                          <p:cTn id="74" fill="hold">
                            <p:stCondLst>
                              <p:cond delay="13000"/>
                            </p:stCondLst>
                            <p:childTnLst>
                              <p:par>
                                <p:cTn id="75" presetID="14" presetClass="entr" presetSubtype="10" fill="hold" grpId="0" nodeType="afterEffect">
                                  <p:stCondLst>
                                    <p:cond delay="0"/>
                                  </p:stCondLst>
                                  <p:childTnLst>
                                    <p:set>
                                      <p:cBhvr>
                                        <p:cTn id="76" dur="1" fill="hold">
                                          <p:stCondLst>
                                            <p:cond delay="0"/>
                                          </p:stCondLst>
                                        </p:cTn>
                                        <p:tgtEl>
                                          <p:spTgt spid="123"/>
                                        </p:tgtEl>
                                        <p:attrNameLst>
                                          <p:attrName>style.visibility</p:attrName>
                                        </p:attrNameLst>
                                      </p:cBhvr>
                                      <p:to>
                                        <p:strVal val="visible"/>
                                      </p:to>
                                    </p:set>
                                    <p:animEffect transition="in" filter="randombar(horizontal)">
                                      <p:cBhvr>
                                        <p:cTn id="77" dur="500"/>
                                        <p:tgtEl>
                                          <p:spTgt spid="123"/>
                                        </p:tgtEl>
                                      </p:cBhvr>
                                    </p:animEffect>
                                  </p:childTnLst>
                                </p:cTn>
                              </p:par>
                            </p:childTnLst>
                          </p:cTn>
                        </p:par>
                        <p:par>
                          <p:cTn id="78" fill="hold">
                            <p:stCondLst>
                              <p:cond delay="13500"/>
                            </p:stCondLst>
                            <p:childTnLst>
                              <p:par>
                                <p:cTn id="79" presetID="14" presetClass="entr" presetSubtype="10" fill="hold" nodeType="afterEffect">
                                  <p:stCondLst>
                                    <p:cond delay="0"/>
                                  </p:stCondLst>
                                  <p:childTnLst>
                                    <p:set>
                                      <p:cBhvr>
                                        <p:cTn id="80" dur="1" fill="hold">
                                          <p:stCondLst>
                                            <p:cond delay="0"/>
                                          </p:stCondLst>
                                        </p:cTn>
                                        <p:tgtEl>
                                          <p:spTgt spid="124"/>
                                        </p:tgtEl>
                                        <p:attrNameLst>
                                          <p:attrName>style.visibility</p:attrName>
                                        </p:attrNameLst>
                                      </p:cBhvr>
                                      <p:to>
                                        <p:strVal val="visible"/>
                                      </p:to>
                                    </p:set>
                                    <p:animEffect transition="in" filter="randombar(horizontal)">
                                      <p:cBhvr>
                                        <p:cTn id="81" dur="500"/>
                                        <p:tgtEl>
                                          <p:spTgt spid="124"/>
                                        </p:tgtEl>
                                      </p:cBhvr>
                                    </p:animEffect>
                                  </p:childTnLst>
                                </p:cTn>
                              </p:par>
                            </p:childTnLst>
                          </p:cTn>
                        </p:par>
                        <p:par>
                          <p:cTn id="82" fill="hold">
                            <p:stCondLst>
                              <p:cond delay="14000"/>
                            </p:stCondLst>
                            <p:childTnLst>
                              <p:par>
                                <p:cTn id="83" presetID="0" presetClass="path" presetSubtype="0" accel="50000" decel="50000" fill="hold" grpId="0" nodeType="afterEffect">
                                  <p:stCondLst>
                                    <p:cond delay="0"/>
                                  </p:stCondLst>
                                  <p:childTnLst>
                                    <p:animMotion origin="layout" path="M -2.22222E-6 -2.59259E-6 L -2.22222E-6 0.00023 C 0.00538 -0.00023 0.01094 -0.00092 0.0165 -0.00092 C 0.03351 -0.00139 0.0507 -0.00115 0.06754 -0.00139 C 0.07795 -0.00162 0.0882 -0.00185 0.09827 -0.00208 C 0.10816 -0.00254 0.11806 -0.00278 0.12778 -0.00347 C 0.15729 -0.00532 0.18663 -0.0081 0.21476 -0.01203 C 0.24167 -0.01574 0.26997 -0.01875 0.29427 -0.02453 C 0.29983 -0.02592 0.30521 -0.02731 0.31077 -0.02847 C 0.32726 -0.03217 0.33073 -0.03194 0.3441 -0.03657 C 0.34566 -0.03703 0.34636 -0.03796 0.34792 -0.03842 C 0.37031 -0.04722 0.36268 -0.0456 0.375 -0.04791 " pathEditMode="relative" rAng="0" ptsTypes="AAAAAAAAAAAA">
                                      <p:cBhvr>
                                        <p:cTn id="84" dur="1000" fill="hold"/>
                                        <p:tgtEl>
                                          <p:spTgt spid="119"/>
                                        </p:tgtEl>
                                        <p:attrNameLst>
                                          <p:attrName>ppt_x</p:attrName>
                                          <p:attrName>ppt_y</p:attrName>
                                        </p:attrNameLst>
                                      </p:cBhvr>
                                      <p:rCtr x="18750" y="-2384"/>
                                    </p:animMotion>
                                  </p:childTnLst>
                                  <p:subTnLst>
                                    <p:set>
                                      <p:cBhvr override="childStyle">
                                        <p:cTn dur="1" fill="hold" display="0" masterRel="sameClick" afterEffect="1">
                                          <p:stCondLst>
                                            <p:cond evt="end" delay="0">
                                              <p:tn val="83"/>
                                            </p:cond>
                                          </p:stCondLst>
                                        </p:cTn>
                                        <p:tgtEl>
                                          <p:spTgt spid="119"/>
                                        </p:tgtEl>
                                        <p:attrNameLst>
                                          <p:attrName>style.visibility</p:attrName>
                                        </p:attrNameLst>
                                      </p:cBhvr>
                                      <p:to>
                                        <p:strVal val="hidden"/>
                                      </p:to>
                                    </p:set>
                                  </p:subTnLst>
                                </p:cTn>
                              </p:par>
                            </p:childTnLst>
                          </p:cTn>
                        </p:par>
                        <p:par>
                          <p:cTn id="85" fill="hold">
                            <p:stCondLst>
                              <p:cond delay="15000"/>
                            </p:stCondLst>
                            <p:childTnLst>
                              <p:par>
                                <p:cTn id="86" presetID="0" presetClass="path" presetSubtype="0" accel="50000" decel="50000" fill="hold" grpId="0" nodeType="afterEffect">
                                  <p:stCondLst>
                                    <p:cond delay="0"/>
                                  </p:stCondLst>
                                  <p:childTnLst>
                                    <p:animMotion origin="layout" path="M 3.61111E-6 -4.07407E-6 L 3.61111E-6 0.00024 C 0.02968 -0.00023 0.05972 -0.00023 0.08975 -0.00069 C 0.09774 -0.00069 0.10555 -0.00138 0.11336 -0.00162 C 0.11753 -0.00162 0.12118 -0.00185 0.12517 -0.00185 C 0.12847 -0.00231 0.13194 -0.00254 0.13559 -0.00277 C 0.16996 -0.00555 0.13819 -0.00301 0.15746 -0.00416 C 0.16024 -0.00439 0.16302 -0.00463 0.16597 -0.00486 C 0.16927 -0.00509 0.17274 -0.00509 0.17604 -0.00532 C 0.17951 -0.00578 0.18298 -0.00625 0.18628 -0.00671 C 0.196 -0.0081 0.19149 -0.00763 0.20486 -0.00902 C 0.21041 -0.00949 0.22031 -0.00995 0.22517 -0.01088 C 0.22864 -0.01157 0.23055 -0.01226 0.23368 -0.01296 C 0.23576 -0.01319 0.23836 -0.01342 0.24045 -0.01388 C 0.25503 -0.01643 0.24895 -0.01551 0.2592 -0.01759 C 0.26024 -0.01782 0.26145 -0.01805 0.26267 -0.01828 C 0.2743 -0.02106 0.2717 -0.02013 0.27621 -0.02176 " pathEditMode="relative" rAng="0" ptsTypes="AAAAAAAAAAAAAAAAA">
                                      <p:cBhvr>
                                        <p:cTn id="87" dur="1000" fill="hold"/>
                                        <p:tgtEl>
                                          <p:spTgt spid="127"/>
                                        </p:tgtEl>
                                        <p:attrNameLst>
                                          <p:attrName>ppt_x</p:attrName>
                                          <p:attrName>ppt_y</p:attrName>
                                        </p:attrNameLst>
                                      </p:cBhvr>
                                      <p:rCtr x="13802" y="-1088"/>
                                    </p:animMotion>
                                  </p:childTnLst>
                                  <p:subTnLst>
                                    <p:set>
                                      <p:cBhvr override="childStyle">
                                        <p:cTn dur="1" fill="hold" display="0" masterRel="sameClick" afterEffect="1">
                                          <p:stCondLst>
                                            <p:cond evt="end" delay="0">
                                              <p:tn val="86"/>
                                            </p:cond>
                                          </p:stCondLst>
                                        </p:cTn>
                                        <p:tgtEl>
                                          <p:spTgt spid="127"/>
                                        </p:tgtEl>
                                        <p:attrNameLst>
                                          <p:attrName>style.visibility</p:attrName>
                                        </p:attrNameLst>
                                      </p:cBhvr>
                                      <p:to>
                                        <p:strVal val="hidden"/>
                                      </p:to>
                                    </p:set>
                                  </p:subTnLst>
                                </p:cTn>
                              </p:par>
                            </p:childTnLst>
                          </p:cTn>
                        </p:par>
                        <p:par>
                          <p:cTn id="88" fill="hold">
                            <p:stCondLst>
                              <p:cond delay="16000"/>
                            </p:stCondLst>
                            <p:childTnLst>
                              <p:par>
                                <p:cTn id="89" presetID="0" presetClass="path" presetSubtype="0" accel="50000" decel="50000" fill="hold" grpId="0" nodeType="afterEffect">
                                  <p:stCondLst>
                                    <p:cond delay="0"/>
                                  </p:stCondLst>
                                  <p:childTnLst>
                                    <p:animMotion origin="layout" path="M 0.00017 0.00278 L 0.00017 0.00301 L 0.08107 0.00093 L 0.12152 -0.00093 C 0.12534 -0.00116 0.12951 -0.00231 0.13333 -0.00255 C 0.15104 -0.00347 0.16892 -0.0037 0.18663 -0.0044 L 0.19652 -0.00602 C 0.20034 -0.00671 0.20451 -0.00694 0.20833 -0.00787 C 0.24079 -0.01597 0.22048 -0.01481 0.24305 -0.01481 " pathEditMode="relative" rAng="0" ptsTypes="AAAAAAAAA">
                                      <p:cBhvr>
                                        <p:cTn id="90" dur="1000" fill="hold"/>
                                        <p:tgtEl>
                                          <p:spTgt spid="128"/>
                                        </p:tgtEl>
                                        <p:attrNameLst>
                                          <p:attrName>ppt_x</p:attrName>
                                          <p:attrName>ppt_y</p:attrName>
                                        </p:attrNameLst>
                                      </p:cBhvr>
                                      <p:rCtr x="12135" y="-880"/>
                                    </p:animMotion>
                                  </p:childTnLst>
                                  <p:subTnLst>
                                    <p:set>
                                      <p:cBhvr override="childStyle">
                                        <p:cTn dur="1" fill="hold" display="0" masterRel="sameClick" afterEffect="1">
                                          <p:stCondLst>
                                            <p:cond evt="end" delay="0">
                                              <p:tn val="89"/>
                                            </p:cond>
                                          </p:stCondLst>
                                        </p:cTn>
                                        <p:tgtEl>
                                          <p:spTgt spid="128"/>
                                        </p:tgtEl>
                                        <p:attrNameLst>
                                          <p:attrName>style.visibility</p:attrName>
                                        </p:attrNameLst>
                                      </p:cBhvr>
                                      <p:to>
                                        <p:strVal val="hidden"/>
                                      </p:to>
                                    </p:set>
                                  </p:subTnLst>
                                </p:cTn>
                              </p:par>
                            </p:childTnLst>
                          </p:cTn>
                        </p:par>
                        <p:par>
                          <p:cTn id="91" fill="hold">
                            <p:stCondLst>
                              <p:cond delay="17000"/>
                            </p:stCondLst>
                            <p:childTnLst>
                              <p:par>
                                <p:cTn id="92" presetID="0" presetClass="path" presetSubtype="0" accel="50000" decel="50000" fill="hold" grpId="0" nodeType="afterEffect">
                                  <p:stCondLst>
                                    <p:cond delay="0"/>
                                  </p:stCondLst>
                                  <p:childTnLst>
                                    <p:animMotion origin="layout" path="M -0.00087 -0.00069 L -0.00087 -0.00046 L 0.08299 -0.00254 L 0.19254 -0.00787 C 0.19827 -0.00833 0.20434 -0.00856 0.21025 -0.00972 C 0.21372 -0.01018 0.21736 -0.01227 0.22101 -0.01319 C 0.22518 -0.01412 0.22952 -0.01435 0.23386 -0.01481 L 0.24462 -0.01852 C 0.24601 -0.01898 0.24723 -0.0199 0.24861 -0.02014 C 0.26111 -0.02315 0.25608 -0.02037 0.26528 -0.02361 C 0.26841 -0.02477 0.27396 -0.02801 0.27622 -0.02893 C 0.28247 -0.03194 0.28872 -0.03472 0.29497 -0.03611 C 0.29653 -0.03634 0.29827 -0.03611 0.3 -0.03611 " pathEditMode="relative" rAng="0" ptsTypes="AAAAAAAAAAAAA">
                                      <p:cBhvr>
                                        <p:cTn id="93" dur="1000" fill="hold"/>
                                        <p:tgtEl>
                                          <p:spTgt spid="129"/>
                                        </p:tgtEl>
                                        <p:attrNameLst>
                                          <p:attrName>ppt_x</p:attrName>
                                          <p:attrName>ppt_y</p:attrName>
                                        </p:attrNameLst>
                                      </p:cBhvr>
                                      <p:rCtr x="15035" y="-1782"/>
                                    </p:animMotion>
                                  </p:childTnLst>
                                  <p:subTnLst>
                                    <p:set>
                                      <p:cBhvr override="childStyle">
                                        <p:cTn dur="1" fill="hold" display="0" masterRel="sameClick" afterEffect="1">
                                          <p:stCondLst>
                                            <p:cond evt="end" delay="0">
                                              <p:tn val="92"/>
                                            </p:cond>
                                          </p:stCondLst>
                                        </p:cTn>
                                        <p:tgtEl>
                                          <p:spTgt spid="129"/>
                                        </p:tgtEl>
                                        <p:attrNameLst>
                                          <p:attrName>style.visibility</p:attrName>
                                        </p:attrNameLst>
                                      </p:cBhvr>
                                      <p:to>
                                        <p:strVal val="hidden"/>
                                      </p:to>
                                    </p:set>
                                  </p:subTnLst>
                                </p:cTn>
                              </p:par>
                            </p:childTnLst>
                          </p:cTn>
                        </p:par>
                        <p:par>
                          <p:cTn id="94" fill="hold">
                            <p:stCondLst>
                              <p:cond delay="18000"/>
                            </p:stCondLst>
                            <p:childTnLst>
                              <p:par>
                                <p:cTn id="95" presetID="0" presetClass="path" presetSubtype="0" accel="50000" decel="50000" fill="hold" grpId="0" nodeType="afterEffect">
                                  <p:stCondLst>
                                    <p:cond delay="0"/>
                                  </p:stCondLst>
                                  <p:childTnLst>
                                    <p:animMotion origin="layout" path="M -0.00278 -0.00046 L -0.00278 -0.00023 C 0.02899 -0.0044 -0.004 -0.00093 0.05034 -0.00417 C 0.05694 -0.0044 0.06354 -0.00533 0.07014 -0.00579 C 0.1125 -0.01343 0.06875 -0.00463 0.10659 -0.01458 C 0.11232 -0.01597 0.11788 -0.01644 0.12343 -0.01806 C 0.12968 -0.01991 0.13593 -0.02292 0.14218 -0.02523 C 0.15086 -0.02824 0.16024 -0.03033 0.16892 -0.03565 C 0.17014 -0.03658 0.19375 -0.05394 0.19739 -0.05671 C 0.19982 -0.05857 0.21284 -0.06875 0.21423 -0.06898 L 0.22118 -0.07083 C 0.22326 -0.07199 0.22517 -0.07315 0.22708 -0.07431 C 0.22882 -0.07546 0.23038 -0.07685 0.23194 -0.07778 C 0.23593 -0.07986 0.23993 -0.08079 0.24392 -0.0831 L 0.24687 -0.08472 " pathEditMode="relative" rAng="0" ptsTypes="AAAAAAAAAAAAAAA">
                                      <p:cBhvr>
                                        <p:cTn id="96" dur="1000" fill="hold"/>
                                        <p:tgtEl>
                                          <p:spTgt spid="130"/>
                                        </p:tgtEl>
                                        <p:attrNameLst>
                                          <p:attrName>ppt_x</p:attrName>
                                          <p:attrName>ppt_y</p:attrName>
                                        </p:attrNameLst>
                                      </p:cBhvr>
                                      <p:rCtr x="12483" y="-4213"/>
                                    </p:animMotion>
                                  </p:childTnLst>
                                  <p:subTnLst>
                                    <p:set>
                                      <p:cBhvr override="childStyle">
                                        <p:cTn dur="1" fill="hold" display="0" masterRel="sameClick" afterEffect="1">
                                          <p:stCondLst>
                                            <p:cond evt="end" delay="0">
                                              <p:tn val="95"/>
                                            </p:cond>
                                          </p:stCondLst>
                                        </p:cTn>
                                        <p:tgtEl>
                                          <p:spTgt spid="130"/>
                                        </p:tgtEl>
                                        <p:attrNameLst>
                                          <p:attrName>style.visibility</p:attrName>
                                        </p:attrNameLst>
                                      </p:cBhvr>
                                      <p:to>
                                        <p:strVal val="hidden"/>
                                      </p:to>
                                    </p:set>
                                  </p:subTnLst>
                                </p:cTn>
                              </p:par>
                            </p:childTnLst>
                          </p:cTn>
                        </p:par>
                        <p:par>
                          <p:cTn id="97" fill="hold">
                            <p:stCondLst>
                              <p:cond delay="19000"/>
                            </p:stCondLst>
                            <p:childTnLst>
                              <p:par>
                                <p:cTn id="98" presetID="21" presetClass="entr" presetSubtype="1" fill="hold" nodeType="afterEffect">
                                  <p:stCondLst>
                                    <p:cond delay="0"/>
                                  </p:stCondLst>
                                  <p:childTnLst>
                                    <p:set>
                                      <p:cBhvr>
                                        <p:cTn id="99" dur="1" fill="hold">
                                          <p:stCondLst>
                                            <p:cond delay="0"/>
                                          </p:stCondLst>
                                        </p:cTn>
                                        <p:tgtEl>
                                          <p:spTgt spid="78"/>
                                        </p:tgtEl>
                                        <p:attrNameLst>
                                          <p:attrName>style.visibility</p:attrName>
                                        </p:attrNameLst>
                                      </p:cBhvr>
                                      <p:to>
                                        <p:strVal val="visible"/>
                                      </p:to>
                                    </p:set>
                                    <p:animEffect transition="in" filter="wheel(1)">
                                      <p:cBhvr>
                                        <p:cTn id="100" dur="2000"/>
                                        <p:tgtEl>
                                          <p:spTgt spid="78"/>
                                        </p:tgtEl>
                                      </p:cBhvr>
                                    </p:animEffect>
                                  </p:childTnLst>
                                </p:cTn>
                              </p:par>
                            </p:childTnLst>
                          </p:cTn>
                        </p:par>
                        <p:par>
                          <p:cTn id="101" fill="hold">
                            <p:stCondLst>
                              <p:cond delay="21000"/>
                            </p:stCondLst>
                            <p:childTnLst>
                              <p:par>
                                <p:cTn id="102" presetID="14" presetClass="entr" presetSubtype="10" fill="hold" grpId="0" nodeType="afterEffect">
                                  <p:stCondLst>
                                    <p:cond delay="0"/>
                                  </p:stCondLst>
                                  <p:childTnLst>
                                    <p:set>
                                      <p:cBhvr>
                                        <p:cTn id="103" dur="1" fill="hold">
                                          <p:stCondLst>
                                            <p:cond delay="0"/>
                                          </p:stCondLst>
                                        </p:cTn>
                                        <p:tgtEl>
                                          <p:spTgt spid="136"/>
                                        </p:tgtEl>
                                        <p:attrNameLst>
                                          <p:attrName>style.visibility</p:attrName>
                                        </p:attrNameLst>
                                      </p:cBhvr>
                                      <p:to>
                                        <p:strVal val="visible"/>
                                      </p:to>
                                    </p:set>
                                    <p:animEffect transition="in" filter="randombar(horizontal)">
                                      <p:cBhvr>
                                        <p:cTn id="104"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p:bldP spid="119" grpId="0" animBg="1"/>
      <p:bldP spid="120" grpId="0" animBg="1"/>
      <p:bldP spid="121" grpId="0" animBg="1"/>
      <p:bldP spid="122" grpId="0" animBg="1"/>
      <p:bldP spid="123" grpId="0" animBg="1"/>
      <p:bldP spid="127" grpId="0" animBg="1"/>
      <p:bldP spid="128" grpId="0" animBg="1"/>
      <p:bldP spid="129" grpId="0" animBg="1"/>
      <p:bldP spid="130" grpId="0" animBg="1"/>
      <p:bldP spid="13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64C476-50B3-82D0-47CD-0DF3ED280C49}"/>
            </a:ext>
          </a:extLst>
        </p:cNvPr>
        <p:cNvGrpSpPr/>
        <p:nvPr/>
      </p:nvGrpSpPr>
      <p:grpSpPr>
        <a:xfrm>
          <a:off x="0" y="0"/>
          <a:ext cx="0" cy="0"/>
          <a:chOff x="0" y="0"/>
          <a:chExt cx="0" cy="0"/>
        </a:xfrm>
      </p:grpSpPr>
      <p:pic>
        <p:nvPicPr>
          <p:cNvPr id="13" name="図 12" descr="マップ&#10;&#10;AI 生成コンテンツは誤りを含む可能性があります。">
            <a:extLst>
              <a:ext uri="{FF2B5EF4-FFF2-40B4-BE49-F238E27FC236}">
                <a16:creationId xmlns:a16="http://schemas.microsoft.com/office/drawing/2014/main" id="{4CC3C09B-D02C-1A29-63DA-EEB62BF98EB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196" y="540449"/>
            <a:ext cx="2077065" cy="3241738"/>
          </a:xfrm>
          <a:prstGeom prst="rect">
            <a:avLst/>
          </a:prstGeom>
        </p:spPr>
      </p:pic>
      <p:grpSp>
        <p:nvGrpSpPr>
          <p:cNvPr id="63" name="グループ化 62">
            <a:extLst>
              <a:ext uri="{FF2B5EF4-FFF2-40B4-BE49-F238E27FC236}">
                <a16:creationId xmlns:a16="http://schemas.microsoft.com/office/drawing/2014/main" id="{E9526092-BDF5-279C-01FC-C09B59FECB81}"/>
              </a:ext>
            </a:extLst>
          </p:cNvPr>
          <p:cNvGrpSpPr/>
          <p:nvPr/>
        </p:nvGrpSpPr>
        <p:grpSpPr>
          <a:xfrm>
            <a:off x="7278618" y="485653"/>
            <a:ext cx="986093" cy="1569660"/>
            <a:chOff x="9938808" y="514372"/>
            <a:chExt cx="1314791" cy="2092881"/>
          </a:xfrm>
        </p:grpSpPr>
        <p:sp>
          <p:nvSpPr>
            <p:cNvPr id="52" name="テキスト ボックス 51">
              <a:extLst>
                <a:ext uri="{FF2B5EF4-FFF2-40B4-BE49-F238E27FC236}">
                  <a16:creationId xmlns:a16="http://schemas.microsoft.com/office/drawing/2014/main" id="{143BA6AB-8D0E-C0F8-E88B-A2E969F17BDB}"/>
                </a:ext>
              </a:extLst>
            </p:cNvPr>
            <p:cNvSpPr txBox="1"/>
            <p:nvPr/>
          </p:nvSpPr>
          <p:spPr>
            <a:xfrm>
              <a:off x="9938808" y="514372"/>
              <a:ext cx="1314791" cy="2092881"/>
            </a:xfrm>
            <a:prstGeom prst="rect">
              <a:avLst/>
            </a:prstGeom>
            <a:noFill/>
            <a:ln w="19050">
              <a:solidFill>
                <a:srgbClr val="FF0000"/>
              </a:solidFill>
            </a:ln>
          </p:spPr>
          <p:txBody>
            <a:bodyPr wrap="square" rtlCol="0" anchor="b" anchorCtr="1">
              <a:spAutoFit/>
            </a:bodyPr>
            <a:lstStyle/>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r>
                <a:rPr kumimoji="1" lang="en-US" altLang="ja-JP" sz="1200" b="1" dirty="0">
                  <a:solidFill>
                    <a:srgbClr val="0000FF"/>
                  </a:solidFill>
                  <a:latin typeface="+mn-ea"/>
                </a:rPr>
                <a:t>Heat source</a:t>
              </a:r>
              <a:endParaRPr kumimoji="1" lang="ja-JP" altLang="en-US" sz="1200" b="1" dirty="0">
                <a:solidFill>
                  <a:srgbClr val="0000FF"/>
                </a:solidFill>
                <a:latin typeface="+mn-ea"/>
              </a:endParaRPr>
            </a:p>
          </p:txBody>
        </p:sp>
        <p:pic>
          <p:nvPicPr>
            <p:cNvPr id="21" name="図 20">
              <a:extLst>
                <a:ext uri="{FF2B5EF4-FFF2-40B4-BE49-F238E27FC236}">
                  <a16:creationId xmlns:a16="http://schemas.microsoft.com/office/drawing/2014/main" id="{4EA9D29D-E466-C700-BB23-274B4D529897}"/>
                </a:ext>
              </a:extLst>
            </p:cNvPr>
            <p:cNvPicPr>
              <a:picLocks noChangeAspect="1"/>
            </p:cNvPicPr>
            <p:nvPr/>
          </p:nvPicPr>
          <p:blipFill>
            <a:blip r:embed="rId4" cstate="screen">
              <a:extLst>
                <a:ext uri="{BEBA8EAE-BF5A-486C-A8C5-ECC9F3942E4B}">
                  <a14:imgProps xmlns:a14="http://schemas.microsoft.com/office/drawing/2010/main">
                    <a14:imgLayer r:embed="rId5">
                      <a14:imgEffect>
                        <a14:colorTemperature colorTemp="4700"/>
                      </a14:imgEffect>
                    </a14:imgLayer>
                  </a14:imgProps>
                </a:ext>
                <a:ext uri="{28A0092B-C50C-407E-A947-70E740481C1C}">
                  <a14:useLocalDpi xmlns:a14="http://schemas.microsoft.com/office/drawing/2010/main"/>
                </a:ext>
              </a:extLst>
            </a:blip>
            <a:stretch>
              <a:fillRect/>
            </a:stretch>
          </p:blipFill>
          <p:spPr>
            <a:xfrm>
              <a:off x="9976130" y="1002020"/>
              <a:ext cx="1223623" cy="1014815"/>
            </a:xfrm>
            <a:prstGeom prst="rect">
              <a:avLst/>
            </a:prstGeom>
            <a:gradFill>
              <a:gsLst>
                <a:gs pos="0">
                  <a:schemeClr val="accent1">
                    <a:lumMod val="5000"/>
                    <a:lumOff val="95000"/>
                  </a:schemeClr>
                </a:gs>
                <a:gs pos="74000">
                  <a:srgbClr val="FF5050"/>
                </a:gs>
                <a:gs pos="83000">
                  <a:srgbClr val="FF5050"/>
                </a:gs>
                <a:gs pos="100000">
                  <a:srgbClr val="FF0000"/>
                </a:gs>
              </a:gsLst>
              <a:lin ang="5400000" scaled="1"/>
            </a:gradFill>
          </p:spPr>
        </p:pic>
      </p:grpSp>
      <p:grpSp>
        <p:nvGrpSpPr>
          <p:cNvPr id="65" name="グループ化 64">
            <a:extLst>
              <a:ext uri="{FF2B5EF4-FFF2-40B4-BE49-F238E27FC236}">
                <a16:creationId xmlns:a16="http://schemas.microsoft.com/office/drawing/2014/main" id="{DC8A7368-405B-47F8-3DE0-1859FDF0A52B}"/>
              </a:ext>
            </a:extLst>
          </p:cNvPr>
          <p:cNvGrpSpPr/>
          <p:nvPr/>
        </p:nvGrpSpPr>
        <p:grpSpPr>
          <a:xfrm>
            <a:off x="5202696" y="1603606"/>
            <a:ext cx="1015307" cy="1569660"/>
            <a:chOff x="7170912" y="2099974"/>
            <a:chExt cx="1353743" cy="2092880"/>
          </a:xfrm>
        </p:grpSpPr>
        <p:sp>
          <p:nvSpPr>
            <p:cNvPr id="43" name="テキスト ボックス 42">
              <a:extLst>
                <a:ext uri="{FF2B5EF4-FFF2-40B4-BE49-F238E27FC236}">
                  <a16:creationId xmlns:a16="http://schemas.microsoft.com/office/drawing/2014/main" id="{658463A3-C45F-4B57-D860-806B6D6B2496}"/>
                </a:ext>
              </a:extLst>
            </p:cNvPr>
            <p:cNvSpPr txBox="1"/>
            <p:nvPr/>
          </p:nvSpPr>
          <p:spPr>
            <a:xfrm>
              <a:off x="7170912" y="2099974"/>
              <a:ext cx="1353743" cy="2092880"/>
            </a:xfrm>
            <a:prstGeom prst="rect">
              <a:avLst/>
            </a:prstGeom>
            <a:noFill/>
            <a:ln w="19050">
              <a:solidFill>
                <a:srgbClr val="FFC000"/>
              </a:solidFill>
            </a:ln>
          </p:spPr>
          <p:txBody>
            <a:bodyPr wrap="square" rtlCol="0" anchor="b" anchorCtr="1">
              <a:spAutoFit/>
            </a:bodyPr>
            <a:lstStyle/>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r>
                <a:rPr lang="en-US" altLang="ja-JP" sz="1200" b="1" dirty="0">
                  <a:solidFill>
                    <a:srgbClr val="0000FF"/>
                  </a:solidFill>
                  <a:latin typeface="+mn-ea"/>
                </a:rPr>
                <a:t>Delivery base</a:t>
              </a:r>
              <a:endParaRPr kumimoji="1" lang="ja-JP" altLang="en-US" sz="1200" b="1" dirty="0">
                <a:solidFill>
                  <a:srgbClr val="0000FF"/>
                </a:solidFill>
                <a:latin typeface="+mn-ea"/>
              </a:endParaRPr>
            </a:p>
          </p:txBody>
        </p:sp>
        <p:pic>
          <p:nvPicPr>
            <p:cNvPr id="2" name="図 1">
              <a:extLst>
                <a:ext uri="{FF2B5EF4-FFF2-40B4-BE49-F238E27FC236}">
                  <a16:creationId xmlns:a16="http://schemas.microsoft.com/office/drawing/2014/main" id="{76431F8C-7C39-20E7-64FF-2DBA28D553E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181748" y="2480474"/>
              <a:ext cx="1290350" cy="1001633"/>
            </a:xfrm>
            <a:prstGeom prst="rect">
              <a:avLst/>
            </a:prstGeom>
            <a:gradFill>
              <a:gsLst>
                <a:gs pos="0">
                  <a:schemeClr val="accent1">
                    <a:lumMod val="5000"/>
                    <a:lumOff val="95000"/>
                  </a:schemeClr>
                </a:gs>
                <a:gs pos="74000">
                  <a:srgbClr val="FFC000"/>
                </a:gs>
                <a:gs pos="83000">
                  <a:srgbClr val="FFC000"/>
                </a:gs>
                <a:gs pos="100000">
                  <a:srgbClr val="FFC000"/>
                </a:gs>
              </a:gsLst>
              <a:lin ang="5400000" scaled="1"/>
            </a:gradFill>
          </p:spPr>
        </p:pic>
      </p:grpSp>
      <p:grpSp>
        <p:nvGrpSpPr>
          <p:cNvPr id="60" name="グループ化 59">
            <a:extLst>
              <a:ext uri="{FF2B5EF4-FFF2-40B4-BE49-F238E27FC236}">
                <a16:creationId xmlns:a16="http://schemas.microsoft.com/office/drawing/2014/main" id="{8A44E99A-5CCD-F426-549F-CCF88B1784D7}"/>
              </a:ext>
            </a:extLst>
          </p:cNvPr>
          <p:cNvGrpSpPr/>
          <p:nvPr/>
        </p:nvGrpSpPr>
        <p:grpSpPr>
          <a:xfrm>
            <a:off x="2995044" y="540449"/>
            <a:ext cx="986093" cy="1754326"/>
            <a:chOff x="4324046" y="318941"/>
            <a:chExt cx="1314791" cy="2339102"/>
          </a:xfrm>
        </p:grpSpPr>
        <p:sp>
          <p:nvSpPr>
            <p:cNvPr id="54" name="テキスト ボックス 53">
              <a:extLst>
                <a:ext uri="{FF2B5EF4-FFF2-40B4-BE49-F238E27FC236}">
                  <a16:creationId xmlns:a16="http://schemas.microsoft.com/office/drawing/2014/main" id="{9FC7FA0E-61C7-E46B-D60C-027C89B81A80}"/>
                </a:ext>
              </a:extLst>
            </p:cNvPr>
            <p:cNvSpPr txBox="1"/>
            <p:nvPr/>
          </p:nvSpPr>
          <p:spPr>
            <a:xfrm>
              <a:off x="4324046" y="318941"/>
              <a:ext cx="1314791" cy="2339102"/>
            </a:xfrm>
            <a:prstGeom prst="rect">
              <a:avLst/>
            </a:prstGeom>
            <a:noFill/>
            <a:ln w="19050">
              <a:solidFill>
                <a:srgbClr val="FF0000"/>
              </a:solidFill>
            </a:ln>
          </p:spPr>
          <p:txBody>
            <a:bodyPr wrap="square" rtlCol="0" anchor="b" anchorCtr="1">
              <a:spAutoFit/>
            </a:bodyPr>
            <a:lstStyle/>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r>
                <a:rPr kumimoji="1" lang="en-US" altLang="ja-JP" sz="1200" b="1" dirty="0">
                  <a:solidFill>
                    <a:srgbClr val="0000FF"/>
                  </a:solidFill>
                  <a:latin typeface="+mn-ea"/>
                </a:rPr>
                <a:t>Heat source</a:t>
              </a:r>
              <a:endParaRPr kumimoji="1" lang="ja-JP" altLang="en-US" sz="1200" b="1" dirty="0">
                <a:solidFill>
                  <a:srgbClr val="0000FF"/>
                </a:solidFill>
                <a:latin typeface="+mn-ea"/>
              </a:endParaRPr>
            </a:p>
          </p:txBody>
        </p:sp>
        <p:pic>
          <p:nvPicPr>
            <p:cNvPr id="3" name="図 2">
              <a:extLst>
                <a:ext uri="{FF2B5EF4-FFF2-40B4-BE49-F238E27FC236}">
                  <a16:creationId xmlns:a16="http://schemas.microsoft.com/office/drawing/2014/main" id="{BBF0F97E-AAD6-F083-9A09-A70FD247CD7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346882" y="781014"/>
              <a:ext cx="1252302" cy="1177162"/>
            </a:xfrm>
            <a:prstGeom prst="rect">
              <a:avLst/>
            </a:prstGeom>
            <a:gradFill>
              <a:gsLst>
                <a:gs pos="0">
                  <a:schemeClr val="accent1">
                    <a:lumMod val="5000"/>
                    <a:lumOff val="95000"/>
                  </a:schemeClr>
                </a:gs>
                <a:gs pos="74000">
                  <a:srgbClr val="FF5050"/>
                </a:gs>
                <a:gs pos="83000">
                  <a:srgbClr val="FF5050"/>
                </a:gs>
                <a:gs pos="100000">
                  <a:srgbClr val="FF0000"/>
                </a:gs>
              </a:gsLst>
              <a:lin ang="5400000" scaled="1"/>
            </a:gradFill>
          </p:spPr>
        </p:pic>
      </p:grpSp>
      <p:sp>
        <p:nvSpPr>
          <p:cNvPr id="6" name="左右矢印 55">
            <a:extLst>
              <a:ext uri="{FF2B5EF4-FFF2-40B4-BE49-F238E27FC236}">
                <a16:creationId xmlns:a16="http://schemas.microsoft.com/office/drawing/2014/main" id="{AB73AE96-6619-8669-556F-C30744EDDB16}"/>
              </a:ext>
            </a:extLst>
          </p:cNvPr>
          <p:cNvSpPr/>
          <p:nvPr/>
        </p:nvSpPr>
        <p:spPr>
          <a:xfrm rot="2046300">
            <a:off x="3864603" y="1713733"/>
            <a:ext cx="1369157" cy="611026"/>
          </a:xfrm>
          <a:prstGeom prst="leftRightArrow">
            <a:avLst>
              <a:gd name="adj1" fmla="val 61204"/>
              <a:gd name="adj2" fmla="val 31594"/>
            </a:avLst>
          </a:prstGeom>
          <a:solidFill>
            <a:schemeClr val="accent6">
              <a:lumMod val="20000"/>
              <a:lumOff val="80000"/>
            </a:schemeClr>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50" b="1" dirty="0">
                <a:solidFill>
                  <a:srgbClr val="0000FF"/>
                </a:solidFill>
                <a:latin typeface="+mn-ea"/>
                <a:cs typeface="Arial" panose="020B0604020202020204" pitchFamily="34" charset="0"/>
              </a:rPr>
              <a:t>Transporting thermal energy</a:t>
            </a:r>
          </a:p>
        </p:txBody>
      </p:sp>
      <p:grpSp>
        <p:nvGrpSpPr>
          <p:cNvPr id="68" name="グループ化 67">
            <a:extLst>
              <a:ext uri="{FF2B5EF4-FFF2-40B4-BE49-F238E27FC236}">
                <a16:creationId xmlns:a16="http://schemas.microsoft.com/office/drawing/2014/main" id="{5E005CCA-CAAF-BE1E-8432-132C2766BEBD}"/>
              </a:ext>
            </a:extLst>
          </p:cNvPr>
          <p:cNvGrpSpPr/>
          <p:nvPr/>
        </p:nvGrpSpPr>
        <p:grpSpPr>
          <a:xfrm>
            <a:off x="3031151" y="2694202"/>
            <a:ext cx="1044428" cy="1569660"/>
            <a:chOff x="4275520" y="3459105"/>
            <a:chExt cx="1392570" cy="2092880"/>
          </a:xfrm>
        </p:grpSpPr>
        <p:sp>
          <p:nvSpPr>
            <p:cNvPr id="59" name="テキスト ボックス 58">
              <a:extLst>
                <a:ext uri="{FF2B5EF4-FFF2-40B4-BE49-F238E27FC236}">
                  <a16:creationId xmlns:a16="http://schemas.microsoft.com/office/drawing/2014/main" id="{5E8DD8A7-EA39-733A-6403-F4A7C07547D7}"/>
                </a:ext>
              </a:extLst>
            </p:cNvPr>
            <p:cNvSpPr txBox="1"/>
            <p:nvPr/>
          </p:nvSpPr>
          <p:spPr>
            <a:xfrm>
              <a:off x="4275520" y="3459105"/>
              <a:ext cx="1392570" cy="2092880"/>
            </a:xfrm>
            <a:prstGeom prst="rect">
              <a:avLst/>
            </a:prstGeom>
            <a:noFill/>
            <a:ln w="19050">
              <a:solidFill>
                <a:srgbClr val="0000FF"/>
              </a:solidFill>
            </a:ln>
          </p:spPr>
          <p:txBody>
            <a:bodyPr wrap="square" rtlCol="0" anchor="b" anchorCtr="1">
              <a:spAutoFit/>
            </a:bodyPr>
            <a:lstStyle/>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r>
                <a:rPr kumimoji="1" lang="en-US" altLang="ja-JP" sz="1200" b="1" dirty="0">
                  <a:solidFill>
                    <a:srgbClr val="0000FF"/>
                  </a:solidFill>
                  <a:latin typeface="+mn-ea"/>
                </a:rPr>
                <a:t>Heat user</a:t>
              </a:r>
            </a:p>
          </p:txBody>
        </p:sp>
        <p:grpSp>
          <p:nvGrpSpPr>
            <p:cNvPr id="11" name="グループ化 10">
              <a:extLst>
                <a:ext uri="{FF2B5EF4-FFF2-40B4-BE49-F238E27FC236}">
                  <a16:creationId xmlns:a16="http://schemas.microsoft.com/office/drawing/2014/main" id="{8F7BF08A-DBBD-2836-D4D4-BEAF42996A1D}"/>
                </a:ext>
              </a:extLst>
            </p:cNvPr>
            <p:cNvGrpSpPr/>
            <p:nvPr/>
          </p:nvGrpSpPr>
          <p:grpSpPr>
            <a:xfrm>
              <a:off x="4325674" y="3969840"/>
              <a:ext cx="1328213" cy="1163801"/>
              <a:chOff x="8955013" y="1165187"/>
              <a:chExt cx="1479089" cy="1295998"/>
            </a:xfrm>
            <a:gradFill>
              <a:gsLst>
                <a:gs pos="0">
                  <a:schemeClr val="accent1">
                    <a:lumMod val="5000"/>
                    <a:lumOff val="95000"/>
                  </a:schemeClr>
                </a:gs>
                <a:gs pos="74000">
                  <a:srgbClr val="0070C0"/>
                </a:gs>
                <a:gs pos="83000">
                  <a:srgbClr val="0070C0"/>
                </a:gs>
                <a:gs pos="100000">
                  <a:srgbClr val="0070C0"/>
                </a:gs>
              </a:gsLst>
              <a:lin ang="5400000" scaled="1"/>
            </a:gradFill>
          </p:grpSpPr>
          <p:pic>
            <p:nvPicPr>
              <p:cNvPr id="12" name="図 11">
                <a:extLst>
                  <a:ext uri="{FF2B5EF4-FFF2-40B4-BE49-F238E27FC236}">
                    <a16:creationId xmlns:a16="http://schemas.microsoft.com/office/drawing/2014/main" id="{66C75DCA-4B19-96B5-364C-CD1754C6797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955013" y="1165187"/>
                <a:ext cx="1440001" cy="1295998"/>
              </a:xfrm>
              <a:prstGeom prst="rect">
                <a:avLst/>
              </a:prstGeom>
              <a:grpFill/>
            </p:spPr>
          </p:pic>
          <p:pic>
            <p:nvPicPr>
              <p:cNvPr id="16" name="図 15">
                <a:extLst>
                  <a:ext uri="{FF2B5EF4-FFF2-40B4-BE49-F238E27FC236}">
                    <a16:creationId xmlns:a16="http://schemas.microsoft.com/office/drawing/2014/main" id="{39F5F210-A5A1-3047-398A-E5D96826CFC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20706383">
                <a:off x="9817783" y="1923357"/>
                <a:ext cx="360000" cy="412608"/>
              </a:xfrm>
              <a:prstGeom prst="rect">
                <a:avLst/>
              </a:prstGeom>
              <a:grpFill/>
            </p:spPr>
          </p:pic>
          <p:pic>
            <p:nvPicPr>
              <p:cNvPr id="17" name="図 16">
                <a:extLst>
                  <a:ext uri="{FF2B5EF4-FFF2-40B4-BE49-F238E27FC236}">
                    <a16:creationId xmlns:a16="http://schemas.microsoft.com/office/drawing/2014/main" id="{A039BA4D-9FDB-5D9A-DB9D-70FD0E2CE551}"/>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744711">
                <a:off x="10074102" y="1874542"/>
                <a:ext cx="360000" cy="467532"/>
              </a:xfrm>
              <a:prstGeom prst="rect">
                <a:avLst/>
              </a:prstGeom>
              <a:grpFill/>
            </p:spPr>
          </p:pic>
          <p:pic>
            <p:nvPicPr>
              <p:cNvPr id="18" name="図 17">
                <a:extLst>
                  <a:ext uri="{FF2B5EF4-FFF2-40B4-BE49-F238E27FC236}">
                    <a16:creationId xmlns:a16="http://schemas.microsoft.com/office/drawing/2014/main" id="{3CEADE91-0D60-D0B0-EA26-9027934FB9DF}"/>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987615" y="1680758"/>
                <a:ext cx="360000" cy="643354"/>
              </a:xfrm>
              <a:prstGeom prst="rect">
                <a:avLst/>
              </a:prstGeom>
              <a:grpFill/>
            </p:spPr>
          </p:pic>
        </p:grpSp>
      </p:grpSp>
      <p:sp>
        <p:nvSpPr>
          <p:cNvPr id="31" name="テキスト ボックス 30">
            <a:extLst>
              <a:ext uri="{FF2B5EF4-FFF2-40B4-BE49-F238E27FC236}">
                <a16:creationId xmlns:a16="http://schemas.microsoft.com/office/drawing/2014/main" id="{769174B0-BB56-21AD-6FC8-66E431FA2E66}"/>
              </a:ext>
            </a:extLst>
          </p:cNvPr>
          <p:cNvSpPr txBox="1"/>
          <p:nvPr/>
        </p:nvSpPr>
        <p:spPr>
          <a:xfrm>
            <a:off x="3088340" y="503668"/>
            <a:ext cx="650081" cy="461665"/>
          </a:xfrm>
          <a:prstGeom prst="rect">
            <a:avLst/>
          </a:prstGeom>
          <a:noFill/>
        </p:spPr>
        <p:txBody>
          <a:bodyPr wrap="square" rtlCol="0">
            <a:spAutoFit/>
          </a:bodyPr>
          <a:lstStyle/>
          <a:p>
            <a:pPr algn="ctr"/>
            <a:r>
              <a:rPr lang="en-US" altLang="ja-JP" sz="1200" b="1" dirty="0">
                <a:solidFill>
                  <a:srgbClr val="0000FF"/>
                </a:solidFill>
                <a:latin typeface="+mn-ea"/>
              </a:rPr>
              <a:t>Hot spring</a:t>
            </a:r>
            <a:endParaRPr kumimoji="1" lang="ja-JP" altLang="en-US" sz="1200" b="1" dirty="0">
              <a:solidFill>
                <a:srgbClr val="0000FF"/>
              </a:solidFill>
              <a:latin typeface="+mn-ea"/>
            </a:endParaRPr>
          </a:p>
        </p:txBody>
      </p:sp>
      <p:sp>
        <p:nvSpPr>
          <p:cNvPr id="32" name="テキスト ボックス 31">
            <a:extLst>
              <a:ext uri="{FF2B5EF4-FFF2-40B4-BE49-F238E27FC236}">
                <a16:creationId xmlns:a16="http://schemas.microsoft.com/office/drawing/2014/main" id="{DFD4C398-9690-00E2-0474-4687DBCA6295}"/>
              </a:ext>
            </a:extLst>
          </p:cNvPr>
          <p:cNvSpPr txBox="1"/>
          <p:nvPr/>
        </p:nvSpPr>
        <p:spPr>
          <a:xfrm>
            <a:off x="2987176" y="2767656"/>
            <a:ext cx="1108758" cy="461665"/>
          </a:xfrm>
          <a:prstGeom prst="rect">
            <a:avLst/>
          </a:prstGeom>
          <a:noFill/>
        </p:spPr>
        <p:txBody>
          <a:bodyPr wrap="square" rtlCol="0">
            <a:spAutoFit/>
          </a:bodyPr>
          <a:lstStyle/>
          <a:p>
            <a:pPr algn="ctr"/>
            <a:r>
              <a:rPr lang="en-US" altLang="ja-JP" sz="1200" b="1" dirty="0">
                <a:solidFill>
                  <a:srgbClr val="0000FF"/>
                </a:solidFill>
                <a:latin typeface="+mn-ea"/>
              </a:rPr>
              <a:t>Agriculture</a:t>
            </a:r>
          </a:p>
          <a:p>
            <a:pPr algn="ctr"/>
            <a:r>
              <a:rPr lang="en-US" altLang="ja-JP" sz="1200" b="1" dirty="0">
                <a:solidFill>
                  <a:srgbClr val="0000FF"/>
                </a:solidFill>
                <a:latin typeface="+mn-ea"/>
              </a:rPr>
              <a:t>house</a:t>
            </a:r>
            <a:endParaRPr kumimoji="1" lang="ja-JP" altLang="en-US" sz="1200" b="1" dirty="0">
              <a:solidFill>
                <a:srgbClr val="0000FF"/>
              </a:solidFill>
              <a:latin typeface="+mn-ea"/>
            </a:endParaRPr>
          </a:p>
        </p:txBody>
      </p:sp>
      <p:sp>
        <p:nvSpPr>
          <p:cNvPr id="33" name="テキスト ボックス 32">
            <a:extLst>
              <a:ext uri="{FF2B5EF4-FFF2-40B4-BE49-F238E27FC236}">
                <a16:creationId xmlns:a16="http://schemas.microsoft.com/office/drawing/2014/main" id="{EC9D1518-BA0B-620B-5D45-F967F73372AA}"/>
              </a:ext>
            </a:extLst>
          </p:cNvPr>
          <p:cNvSpPr txBox="1"/>
          <p:nvPr/>
        </p:nvSpPr>
        <p:spPr>
          <a:xfrm>
            <a:off x="7266224" y="530842"/>
            <a:ext cx="773979" cy="461665"/>
          </a:xfrm>
          <a:prstGeom prst="rect">
            <a:avLst/>
          </a:prstGeom>
          <a:noFill/>
        </p:spPr>
        <p:txBody>
          <a:bodyPr wrap="square" rtlCol="0">
            <a:spAutoFit/>
          </a:bodyPr>
          <a:lstStyle/>
          <a:p>
            <a:pPr algn="ctr"/>
            <a:r>
              <a:rPr kumimoji="1" lang="en-US" altLang="ja-JP" sz="1200" b="1" dirty="0">
                <a:solidFill>
                  <a:srgbClr val="0000FF"/>
                </a:solidFill>
                <a:latin typeface="+mn-ea"/>
              </a:rPr>
              <a:t>Factory, Plant</a:t>
            </a:r>
            <a:endParaRPr kumimoji="1" lang="ja-JP" altLang="en-US" sz="1200" b="1" dirty="0">
              <a:solidFill>
                <a:srgbClr val="0000FF"/>
              </a:solidFill>
              <a:latin typeface="+mn-ea"/>
            </a:endParaRPr>
          </a:p>
        </p:txBody>
      </p:sp>
      <p:grpSp>
        <p:nvGrpSpPr>
          <p:cNvPr id="75" name="グループ化 74">
            <a:extLst>
              <a:ext uri="{FF2B5EF4-FFF2-40B4-BE49-F238E27FC236}">
                <a16:creationId xmlns:a16="http://schemas.microsoft.com/office/drawing/2014/main" id="{3EF2A217-8BEB-405C-BA00-287952D0FAFC}"/>
              </a:ext>
            </a:extLst>
          </p:cNvPr>
          <p:cNvGrpSpPr/>
          <p:nvPr/>
        </p:nvGrpSpPr>
        <p:grpSpPr>
          <a:xfrm>
            <a:off x="7315643" y="2694712"/>
            <a:ext cx="1044428" cy="1569660"/>
            <a:chOff x="10011926" y="3554784"/>
            <a:chExt cx="1392570" cy="2092880"/>
          </a:xfrm>
        </p:grpSpPr>
        <p:sp>
          <p:nvSpPr>
            <p:cNvPr id="72" name="テキスト ボックス 71">
              <a:extLst>
                <a:ext uri="{FF2B5EF4-FFF2-40B4-BE49-F238E27FC236}">
                  <a16:creationId xmlns:a16="http://schemas.microsoft.com/office/drawing/2014/main" id="{682DCE54-25E7-6AEE-FFAC-30A677CC07CA}"/>
                </a:ext>
              </a:extLst>
            </p:cNvPr>
            <p:cNvSpPr txBox="1"/>
            <p:nvPr/>
          </p:nvSpPr>
          <p:spPr>
            <a:xfrm>
              <a:off x="10011926" y="3554784"/>
              <a:ext cx="1392570" cy="2092880"/>
            </a:xfrm>
            <a:prstGeom prst="rect">
              <a:avLst/>
            </a:prstGeom>
            <a:noFill/>
            <a:ln w="19050">
              <a:solidFill>
                <a:srgbClr val="0000FF"/>
              </a:solidFill>
            </a:ln>
          </p:spPr>
          <p:txBody>
            <a:bodyPr wrap="square" rtlCol="0" anchor="b" anchorCtr="1">
              <a:spAutoFit/>
            </a:bodyPr>
            <a:lstStyle/>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endParaRPr lang="en-US" altLang="ja-JP" sz="1200" b="1" dirty="0">
                <a:latin typeface="+mn-ea"/>
              </a:endParaRPr>
            </a:p>
            <a:p>
              <a:pPr algn="ctr"/>
              <a:r>
                <a:rPr kumimoji="1" lang="en-US" altLang="ja-JP" sz="1200" b="1" dirty="0">
                  <a:solidFill>
                    <a:srgbClr val="0000FF"/>
                  </a:solidFill>
                  <a:latin typeface="+mn-ea"/>
                </a:rPr>
                <a:t>Heat user</a:t>
              </a:r>
            </a:p>
          </p:txBody>
        </p:sp>
        <p:pic>
          <p:nvPicPr>
            <p:cNvPr id="35" name="図 34" descr="食品 が含まれている画像&#10;&#10;AI 生成コンテンツは誤りを含む可能性があります。">
              <a:extLst>
                <a:ext uri="{FF2B5EF4-FFF2-40B4-BE49-F238E27FC236}">
                  <a16:creationId xmlns:a16="http://schemas.microsoft.com/office/drawing/2014/main" id="{60CACFD2-9A74-2BAA-2B35-285AD58F7B62}"/>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073713" y="4093115"/>
              <a:ext cx="1262528" cy="1104051"/>
            </a:xfrm>
            <a:prstGeom prst="rect">
              <a:avLst/>
            </a:prstGeom>
            <a:gradFill>
              <a:gsLst>
                <a:gs pos="0">
                  <a:schemeClr val="accent1">
                    <a:lumMod val="5000"/>
                    <a:lumOff val="95000"/>
                  </a:schemeClr>
                </a:gs>
                <a:gs pos="74000">
                  <a:srgbClr val="0070C0"/>
                </a:gs>
                <a:gs pos="83000">
                  <a:srgbClr val="0070C0"/>
                </a:gs>
                <a:gs pos="100000">
                  <a:srgbClr val="0070C0"/>
                </a:gs>
              </a:gsLst>
              <a:lin ang="5400000" scaled="1"/>
            </a:gradFill>
          </p:spPr>
        </p:pic>
      </p:grpSp>
      <p:sp>
        <p:nvSpPr>
          <p:cNvPr id="36" name="テキスト ボックス 35">
            <a:extLst>
              <a:ext uri="{FF2B5EF4-FFF2-40B4-BE49-F238E27FC236}">
                <a16:creationId xmlns:a16="http://schemas.microsoft.com/office/drawing/2014/main" id="{B8A92A33-39DE-3E23-619C-B0F672DC8254}"/>
              </a:ext>
            </a:extLst>
          </p:cNvPr>
          <p:cNvSpPr txBox="1"/>
          <p:nvPr/>
        </p:nvSpPr>
        <p:spPr>
          <a:xfrm>
            <a:off x="7383896" y="2723794"/>
            <a:ext cx="692710" cy="461665"/>
          </a:xfrm>
          <a:prstGeom prst="rect">
            <a:avLst/>
          </a:prstGeom>
          <a:noFill/>
        </p:spPr>
        <p:txBody>
          <a:bodyPr wrap="square" rtlCol="0">
            <a:spAutoFit/>
          </a:bodyPr>
          <a:lstStyle/>
          <a:p>
            <a:pPr algn="ctr"/>
            <a:r>
              <a:rPr kumimoji="1" lang="en-US" altLang="ja-JP" sz="1200" b="1" dirty="0">
                <a:solidFill>
                  <a:srgbClr val="0000FF"/>
                </a:solidFill>
                <a:latin typeface="+mn-ea"/>
              </a:rPr>
              <a:t>Wood</a:t>
            </a:r>
          </a:p>
          <a:p>
            <a:pPr algn="ctr"/>
            <a:r>
              <a:rPr kumimoji="1" lang="en-US" altLang="ja-JP" sz="1200" b="1" dirty="0">
                <a:solidFill>
                  <a:srgbClr val="0000FF"/>
                </a:solidFill>
                <a:latin typeface="+mn-ea"/>
              </a:rPr>
              <a:t>drying</a:t>
            </a:r>
            <a:endParaRPr kumimoji="1" lang="ja-JP" altLang="en-US" sz="1200" b="1" dirty="0">
              <a:solidFill>
                <a:srgbClr val="0000FF"/>
              </a:solidFill>
              <a:latin typeface="+mn-ea"/>
            </a:endParaRPr>
          </a:p>
        </p:txBody>
      </p:sp>
      <p:sp>
        <p:nvSpPr>
          <p:cNvPr id="37" name="左右矢印 55">
            <a:extLst>
              <a:ext uri="{FF2B5EF4-FFF2-40B4-BE49-F238E27FC236}">
                <a16:creationId xmlns:a16="http://schemas.microsoft.com/office/drawing/2014/main" id="{0FB47496-5E7D-4214-1A90-CD17760432DD}"/>
              </a:ext>
            </a:extLst>
          </p:cNvPr>
          <p:cNvSpPr/>
          <p:nvPr/>
        </p:nvSpPr>
        <p:spPr>
          <a:xfrm rot="19624712">
            <a:off x="5993128" y="1791366"/>
            <a:ext cx="1331645" cy="611026"/>
          </a:xfrm>
          <a:prstGeom prst="leftRightArrow">
            <a:avLst>
              <a:gd name="adj1" fmla="val 61204"/>
              <a:gd name="adj2" fmla="val 31594"/>
            </a:avLst>
          </a:prstGeom>
          <a:solidFill>
            <a:schemeClr val="accent6">
              <a:lumMod val="20000"/>
              <a:lumOff val="80000"/>
            </a:schemeClr>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50" b="1" dirty="0">
                <a:solidFill>
                  <a:srgbClr val="0000FF"/>
                </a:solidFill>
                <a:latin typeface="+mn-ea"/>
                <a:cs typeface="Arial" panose="020B0604020202020204" pitchFamily="34" charset="0"/>
              </a:rPr>
              <a:t>Transporting thermal energy</a:t>
            </a:r>
          </a:p>
        </p:txBody>
      </p:sp>
      <p:sp>
        <p:nvSpPr>
          <p:cNvPr id="38" name="左右矢印 55">
            <a:extLst>
              <a:ext uri="{FF2B5EF4-FFF2-40B4-BE49-F238E27FC236}">
                <a16:creationId xmlns:a16="http://schemas.microsoft.com/office/drawing/2014/main" id="{DD753E26-FD6A-23CB-82DB-2A660A908C8A}"/>
              </a:ext>
            </a:extLst>
          </p:cNvPr>
          <p:cNvSpPr/>
          <p:nvPr/>
        </p:nvSpPr>
        <p:spPr>
          <a:xfrm rot="2341127">
            <a:off x="6019109" y="2836151"/>
            <a:ext cx="1334662" cy="611026"/>
          </a:xfrm>
          <a:prstGeom prst="leftRightArrow">
            <a:avLst>
              <a:gd name="adj1" fmla="val 61204"/>
              <a:gd name="adj2" fmla="val 31594"/>
            </a:avLst>
          </a:prstGeom>
          <a:solidFill>
            <a:schemeClr val="accent6">
              <a:lumMod val="20000"/>
              <a:lumOff val="80000"/>
            </a:schemeClr>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50" b="1" dirty="0">
                <a:solidFill>
                  <a:srgbClr val="0000FF"/>
                </a:solidFill>
                <a:latin typeface="+mn-ea"/>
                <a:cs typeface="Arial" panose="020B0604020202020204" pitchFamily="34" charset="0"/>
              </a:rPr>
              <a:t>Transporting thermal energy</a:t>
            </a:r>
          </a:p>
        </p:txBody>
      </p:sp>
      <p:sp>
        <p:nvSpPr>
          <p:cNvPr id="39" name="左右矢印 55">
            <a:extLst>
              <a:ext uri="{FF2B5EF4-FFF2-40B4-BE49-F238E27FC236}">
                <a16:creationId xmlns:a16="http://schemas.microsoft.com/office/drawing/2014/main" id="{0212E180-9AF3-F134-093A-69B451D020D8}"/>
              </a:ext>
            </a:extLst>
          </p:cNvPr>
          <p:cNvSpPr/>
          <p:nvPr/>
        </p:nvSpPr>
        <p:spPr>
          <a:xfrm rot="19632606">
            <a:off x="3875181" y="2985265"/>
            <a:ext cx="1264270" cy="611026"/>
          </a:xfrm>
          <a:prstGeom prst="leftRightArrow">
            <a:avLst>
              <a:gd name="adj1" fmla="val 61204"/>
              <a:gd name="adj2" fmla="val 31594"/>
            </a:avLst>
          </a:prstGeom>
          <a:solidFill>
            <a:schemeClr val="accent6">
              <a:lumMod val="20000"/>
              <a:lumOff val="80000"/>
            </a:schemeClr>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50" b="1" dirty="0">
                <a:solidFill>
                  <a:srgbClr val="0000FF"/>
                </a:solidFill>
                <a:latin typeface="+mn-ea"/>
                <a:cs typeface="Arial" panose="020B0604020202020204" pitchFamily="34" charset="0"/>
              </a:rPr>
              <a:t>Transporting thermal energy</a:t>
            </a:r>
          </a:p>
        </p:txBody>
      </p:sp>
      <p:cxnSp>
        <p:nvCxnSpPr>
          <p:cNvPr id="41" name="直線矢印コネクタ 40">
            <a:extLst>
              <a:ext uri="{FF2B5EF4-FFF2-40B4-BE49-F238E27FC236}">
                <a16:creationId xmlns:a16="http://schemas.microsoft.com/office/drawing/2014/main" id="{E558F33F-00FC-9DB3-AD9A-2387E4D53145}"/>
              </a:ext>
            </a:extLst>
          </p:cNvPr>
          <p:cNvCxnSpPr>
            <a:cxnSpLocks/>
          </p:cNvCxnSpPr>
          <p:nvPr/>
        </p:nvCxnSpPr>
        <p:spPr>
          <a:xfrm flipV="1">
            <a:off x="2729470" y="2500715"/>
            <a:ext cx="2431332" cy="40599"/>
          </a:xfrm>
          <a:prstGeom prst="straightConnector1">
            <a:avLst/>
          </a:prstGeom>
          <a:ln w="381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7A016151-406A-9E9B-AB72-0B760A25E098}"/>
              </a:ext>
            </a:extLst>
          </p:cNvPr>
          <p:cNvSpPr txBox="1"/>
          <p:nvPr/>
        </p:nvSpPr>
        <p:spPr>
          <a:xfrm>
            <a:off x="2105485" y="1646230"/>
            <a:ext cx="799659" cy="461665"/>
          </a:xfrm>
          <a:prstGeom prst="rect">
            <a:avLst/>
          </a:prstGeom>
          <a:noFill/>
        </p:spPr>
        <p:txBody>
          <a:bodyPr wrap="square" rtlCol="0">
            <a:spAutoFit/>
          </a:bodyPr>
          <a:lstStyle/>
          <a:p>
            <a:pPr algn="ctr"/>
            <a:r>
              <a:rPr kumimoji="1" lang="en-US" altLang="ja-JP" sz="1200" b="1" dirty="0">
                <a:solidFill>
                  <a:srgbClr val="0000FF"/>
                </a:solidFill>
                <a:latin typeface="+mn-ea"/>
              </a:rPr>
              <a:t>Management</a:t>
            </a:r>
            <a:endParaRPr kumimoji="1" lang="ja-JP" altLang="en-US" sz="1200" b="1" dirty="0">
              <a:solidFill>
                <a:srgbClr val="0000FF"/>
              </a:solidFill>
              <a:latin typeface="+mn-ea"/>
            </a:endParaRPr>
          </a:p>
        </p:txBody>
      </p:sp>
      <p:pic>
        <p:nvPicPr>
          <p:cNvPr id="45" name="図 44" descr="絵と文字の加工写真&#10;&#10;AI 生成コンテンツは誤りを含む可能性があります。">
            <a:extLst>
              <a:ext uri="{FF2B5EF4-FFF2-40B4-BE49-F238E27FC236}">
                <a16:creationId xmlns:a16="http://schemas.microsoft.com/office/drawing/2014/main" id="{F208110E-CAD6-024C-9157-2C3A4417E50D}"/>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267872" y="2112200"/>
            <a:ext cx="593622" cy="655031"/>
          </a:xfrm>
          <a:prstGeom prst="rect">
            <a:avLst/>
          </a:prstGeom>
        </p:spPr>
      </p:pic>
      <p:grpSp>
        <p:nvGrpSpPr>
          <p:cNvPr id="44" name="グループ化 43">
            <a:extLst>
              <a:ext uri="{FF2B5EF4-FFF2-40B4-BE49-F238E27FC236}">
                <a16:creationId xmlns:a16="http://schemas.microsoft.com/office/drawing/2014/main" id="{0E7B6724-A9CF-798A-1667-975969881213}"/>
              </a:ext>
            </a:extLst>
          </p:cNvPr>
          <p:cNvGrpSpPr/>
          <p:nvPr/>
        </p:nvGrpSpPr>
        <p:grpSpPr>
          <a:xfrm>
            <a:off x="285261" y="1854100"/>
            <a:ext cx="1400589" cy="1502880"/>
            <a:chOff x="1249656" y="1391664"/>
            <a:chExt cx="1867452" cy="2003839"/>
          </a:xfrm>
        </p:grpSpPr>
        <p:grpSp>
          <p:nvGrpSpPr>
            <p:cNvPr id="26" name="グループ化 25">
              <a:extLst>
                <a:ext uri="{FF2B5EF4-FFF2-40B4-BE49-F238E27FC236}">
                  <a16:creationId xmlns:a16="http://schemas.microsoft.com/office/drawing/2014/main" id="{65C4F345-CACB-5A01-15EE-AFDE4EE30F95}"/>
                </a:ext>
              </a:extLst>
            </p:cNvPr>
            <p:cNvGrpSpPr/>
            <p:nvPr/>
          </p:nvGrpSpPr>
          <p:grpSpPr>
            <a:xfrm>
              <a:off x="1249656" y="1391664"/>
              <a:ext cx="1867452" cy="2003839"/>
              <a:chOff x="1249656" y="1391664"/>
              <a:chExt cx="1867452" cy="2003839"/>
            </a:xfrm>
          </p:grpSpPr>
          <p:sp>
            <p:nvSpPr>
              <p:cNvPr id="23" name="テキスト ボックス 22">
                <a:extLst>
                  <a:ext uri="{FF2B5EF4-FFF2-40B4-BE49-F238E27FC236}">
                    <a16:creationId xmlns:a16="http://schemas.microsoft.com/office/drawing/2014/main" id="{8BA13D57-0078-CA50-6402-116BA460F218}"/>
                  </a:ext>
                </a:extLst>
              </p:cNvPr>
              <p:cNvSpPr txBox="1"/>
              <p:nvPr/>
            </p:nvSpPr>
            <p:spPr>
              <a:xfrm>
                <a:off x="1249656" y="2533728"/>
                <a:ext cx="1867452" cy="861775"/>
              </a:xfrm>
              <a:prstGeom prst="rect">
                <a:avLst/>
              </a:prstGeom>
              <a:solidFill>
                <a:schemeClr val="bg1"/>
              </a:solidFill>
            </p:spPr>
            <p:txBody>
              <a:bodyPr wrap="square" rtlCol="0">
                <a:spAutoFit/>
              </a:bodyPr>
              <a:lstStyle/>
              <a:p>
                <a:pPr algn="ctr"/>
                <a:r>
                  <a:rPr kumimoji="1" lang="en-US" altLang="ja-JP" sz="1200" b="1" dirty="0">
                    <a:solidFill>
                      <a:srgbClr val="0000FF"/>
                    </a:solidFill>
                    <a:latin typeface="+mn-ea"/>
                  </a:rPr>
                  <a:t>It is mostly mountainous areas</a:t>
                </a:r>
                <a:endParaRPr kumimoji="1" lang="ja-JP" altLang="en-US" sz="1200" b="1" dirty="0">
                  <a:solidFill>
                    <a:srgbClr val="0000FF"/>
                  </a:solidFill>
                  <a:latin typeface="+mn-ea"/>
                </a:endParaRPr>
              </a:p>
            </p:txBody>
          </p:sp>
          <p:pic>
            <p:nvPicPr>
              <p:cNvPr id="25" name="図 24" descr="モニター, 画面, テーブル, コンピュータ が含まれている画像&#10;&#10;AI 生成コンテンツは誤りを含む可能性があります。">
                <a:extLst>
                  <a:ext uri="{FF2B5EF4-FFF2-40B4-BE49-F238E27FC236}">
                    <a16:creationId xmlns:a16="http://schemas.microsoft.com/office/drawing/2014/main" id="{03BBC6FE-0C2D-E711-2ACB-7DF2D113C0DE}"/>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395615" y="1391664"/>
                <a:ext cx="1597725" cy="1138379"/>
              </a:xfrm>
              <a:prstGeom prst="rect">
                <a:avLst/>
              </a:prstGeom>
            </p:spPr>
          </p:pic>
        </p:grpSp>
        <p:sp>
          <p:nvSpPr>
            <p:cNvPr id="40" name="正方形/長方形 39">
              <a:extLst>
                <a:ext uri="{FF2B5EF4-FFF2-40B4-BE49-F238E27FC236}">
                  <a16:creationId xmlns:a16="http://schemas.microsoft.com/office/drawing/2014/main" id="{347A46E6-1D9B-001A-91A0-2E374F60724E}"/>
                </a:ext>
              </a:extLst>
            </p:cNvPr>
            <p:cNvSpPr/>
            <p:nvPr/>
          </p:nvSpPr>
          <p:spPr>
            <a:xfrm>
              <a:off x="1485900" y="1431857"/>
              <a:ext cx="1440362" cy="1055159"/>
            </a:xfrm>
            <a:prstGeom prst="rect">
              <a:avLst/>
            </a:prstGeom>
            <a:noFill/>
            <a:ln w="44450">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mn-ea"/>
              </a:endParaRPr>
            </a:p>
          </p:txBody>
        </p:sp>
      </p:grpSp>
      <p:grpSp>
        <p:nvGrpSpPr>
          <p:cNvPr id="76" name="グループ化 75">
            <a:extLst>
              <a:ext uri="{FF2B5EF4-FFF2-40B4-BE49-F238E27FC236}">
                <a16:creationId xmlns:a16="http://schemas.microsoft.com/office/drawing/2014/main" id="{1C7625C8-6794-BE6B-F557-E0181DEB6920}"/>
              </a:ext>
            </a:extLst>
          </p:cNvPr>
          <p:cNvGrpSpPr/>
          <p:nvPr/>
        </p:nvGrpSpPr>
        <p:grpSpPr>
          <a:xfrm>
            <a:off x="4647547" y="1402790"/>
            <a:ext cx="2104376" cy="451310"/>
            <a:chOff x="6482373" y="1724412"/>
            <a:chExt cx="2805834" cy="601747"/>
          </a:xfrm>
        </p:grpSpPr>
        <p:pic>
          <p:nvPicPr>
            <p:cNvPr id="34" name="図 33">
              <a:extLst>
                <a:ext uri="{FF2B5EF4-FFF2-40B4-BE49-F238E27FC236}">
                  <a16:creationId xmlns:a16="http://schemas.microsoft.com/office/drawing/2014/main" id="{4E87A080-9C45-8BDE-85A0-636D49247C9A}"/>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rot="19535703">
              <a:off x="8571287" y="1750802"/>
              <a:ext cx="716920" cy="448971"/>
            </a:xfrm>
            <a:prstGeom prst="rect">
              <a:avLst/>
            </a:prstGeom>
          </p:spPr>
        </p:pic>
        <p:pic>
          <p:nvPicPr>
            <p:cNvPr id="47" name="図 46" descr="文字の書かれた紙&#10;&#10;AI 生成コンテンツは誤りを含む可能性があります。">
              <a:extLst>
                <a:ext uri="{FF2B5EF4-FFF2-40B4-BE49-F238E27FC236}">
                  <a16:creationId xmlns:a16="http://schemas.microsoft.com/office/drawing/2014/main" id="{9E0D4B39-0F1E-B0D6-855D-C08AB9842C00}"/>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482373" y="1724412"/>
              <a:ext cx="766639" cy="601747"/>
            </a:xfrm>
            <a:prstGeom prst="rect">
              <a:avLst/>
            </a:prstGeom>
          </p:spPr>
        </p:pic>
      </p:grpSp>
      <p:pic>
        <p:nvPicPr>
          <p:cNvPr id="49" name="図 48" descr="車の中で運転している白いトラック&#10;&#10;AI 生成コンテンツは誤りを含む可能性があります。">
            <a:extLst>
              <a:ext uri="{FF2B5EF4-FFF2-40B4-BE49-F238E27FC236}">
                <a16:creationId xmlns:a16="http://schemas.microsoft.com/office/drawing/2014/main" id="{6A3E7D13-32C6-31EE-3DD7-C9C5E5BEF245}"/>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638702" y="3401224"/>
            <a:ext cx="505093" cy="443087"/>
          </a:xfrm>
          <a:prstGeom prst="rect">
            <a:avLst/>
          </a:prstGeom>
        </p:spPr>
      </p:pic>
      <p:pic>
        <p:nvPicPr>
          <p:cNvPr id="56" name="図 55" descr="小さい, 探す, グリーン, 座る が含まれている画像&#10;&#10;AI 生成コンテンツは誤りを含む可能性があります。">
            <a:extLst>
              <a:ext uri="{FF2B5EF4-FFF2-40B4-BE49-F238E27FC236}">
                <a16:creationId xmlns:a16="http://schemas.microsoft.com/office/drawing/2014/main" id="{7108A055-40E6-18AA-FA31-BB0962C3B470}"/>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flipH="1">
            <a:off x="6189723" y="3415793"/>
            <a:ext cx="598748" cy="423746"/>
          </a:xfrm>
          <a:prstGeom prst="rect">
            <a:avLst/>
          </a:prstGeom>
        </p:spPr>
      </p:pic>
      <p:sp>
        <p:nvSpPr>
          <p:cNvPr id="19" name="テキスト ボックス 18">
            <a:extLst>
              <a:ext uri="{FF2B5EF4-FFF2-40B4-BE49-F238E27FC236}">
                <a16:creationId xmlns:a16="http://schemas.microsoft.com/office/drawing/2014/main" id="{B313CD45-DFC5-934E-20B7-385AF806D2F1}"/>
              </a:ext>
            </a:extLst>
          </p:cNvPr>
          <p:cNvSpPr txBox="1"/>
          <p:nvPr/>
        </p:nvSpPr>
        <p:spPr>
          <a:xfrm>
            <a:off x="389373" y="240593"/>
            <a:ext cx="1347063" cy="276999"/>
          </a:xfrm>
          <a:prstGeom prst="rect">
            <a:avLst/>
          </a:prstGeom>
          <a:noFill/>
          <a:ln w="15875">
            <a:solidFill>
              <a:srgbClr val="333399"/>
            </a:solidFill>
          </a:ln>
          <a:effectLst>
            <a:outerShdw blurRad="50800" dist="38100" dir="2700000" algn="tl" rotWithShape="0">
              <a:prstClr val="black">
                <a:alpha val="40000"/>
              </a:prstClr>
            </a:outerShdw>
          </a:effectLst>
        </p:spPr>
        <p:txBody>
          <a:bodyPr wrap="square" rtlCol="0">
            <a:spAutoFit/>
          </a:bodyPr>
          <a:lstStyle/>
          <a:p>
            <a:pPr algn="ctr"/>
            <a:r>
              <a:rPr lang="en-US" altLang="ja-JP" sz="1200" b="1" dirty="0">
                <a:solidFill>
                  <a:srgbClr val="0000FF"/>
                </a:solidFill>
                <a:latin typeface="+mn-ea"/>
              </a:rPr>
              <a:t>Iwate Pref.</a:t>
            </a:r>
            <a:endParaRPr kumimoji="1" lang="ja-JP" altLang="en-US" sz="1200" b="1" dirty="0">
              <a:solidFill>
                <a:srgbClr val="0000FF"/>
              </a:solidFill>
              <a:latin typeface="+mn-ea"/>
            </a:endParaRPr>
          </a:p>
        </p:txBody>
      </p:sp>
      <p:grpSp>
        <p:nvGrpSpPr>
          <p:cNvPr id="77" name="グループ化 76">
            <a:extLst>
              <a:ext uri="{FF2B5EF4-FFF2-40B4-BE49-F238E27FC236}">
                <a16:creationId xmlns:a16="http://schemas.microsoft.com/office/drawing/2014/main" id="{DD2BEA98-0F95-3111-4BFC-3EA37AED012B}"/>
              </a:ext>
            </a:extLst>
          </p:cNvPr>
          <p:cNvGrpSpPr/>
          <p:nvPr/>
        </p:nvGrpSpPr>
        <p:grpSpPr>
          <a:xfrm>
            <a:off x="4472436" y="555120"/>
            <a:ext cx="2612657" cy="833745"/>
            <a:chOff x="6138527" y="1307724"/>
            <a:chExt cx="3483543" cy="1111660"/>
          </a:xfrm>
        </p:grpSpPr>
        <p:sp>
          <p:nvSpPr>
            <p:cNvPr id="28" name="テキスト ボックス 27">
              <a:extLst>
                <a:ext uri="{FF2B5EF4-FFF2-40B4-BE49-F238E27FC236}">
                  <a16:creationId xmlns:a16="http://schemas.microsoft.com/office/drawing/2014/main" id="{DDF47353-CECD-DC07-9EEF-A98E28E7C162}"/>
                </a:ext>
              </a:extLst>
            </p:cNvPr>
            <p:cNvSpPr txBox="1"/>
            <p:nvPr/>
          </p:nvSpPr>
          <p:spPr>
            <a:xfrm>
              <a:off x="8541185" y="1307724"/>
              <a:ext cx="1080885" cy="1107996"/>
            </a:xfrm>
            <a:prstGeom prst="rect">
              <a:avLst/>
            </a:prstGeom>
            <a:solidFill>
              <a:srgbClr val="FFCC99"/>
            </a:solidFill>
            <a:ln>
              <a:solidFill>
                <a:srgbClr val="FF0000"/>
              </a:solidFill>
            </a:ln>
          </p:spPr>
          <p:txBody>
            <a:bodyPr wrap="square" rtlCol="0">
              <a:spAutoFit/>
            </a:bodyPr>
            <a:lstStyle/>
            <a:p>
              <a:pPr algn="ctr"/>
              <a:r>
                <a:rPr kumimoji="1" lang="en-US" altLang="ja-JP" sz="1200" b="1" dirty="0">
                  <a:solidFill>
                    <a:srgbClr val="FF0000"/>
                  </a:solidFill>
                  <a:latin typeface="+mn-ea"/>
                </a:rPr>
                <a:t>Existing transportation system</a:t>
              </a:r>
              <a:endParaRPr kumimoji="1" lang="ja-JP" altLang="en-US" sz="1200" b="1" dirty="0">
                <a:solidFill>
                  <a:srgbClr val="FF0000"/>
                </a:solidFill>
                <a:latin typeface="+mn-ea"/>
              </a:endParaRPr>
            </a:p>
          </p:txBody>
        </p:sp>
        <p:sp>
          <p:nvSpPr>
            <p:cNvPr id="30" name="テキスト ボックス 29">
              <a:extLst>
                <a:ext uri="{FF2B5EF4-FFF2-40B4-BE49-F238E27FC236}">
                  <a16:creationId xmlns:a16="http://schemas.microsoft.com/office/drawing/2014/main" id="{1CB56FBD-517F-9AFC-9BFE-28C51631C6BD}"/>
                </a:ext>
              </a:extLst>
            </p:cNvPr>
            <p:cNvSpPr txBox="1"/>
            <p:nvPr/>
          </p:nvSpPr>
          <p:spPr>
            <a:xfrm>
              <a:off x="6138527" y="1311388"/>
              <a:ext cx="1080885" cy="1107996"/>
            </a:xfrm>
            <a:prstGeom prst="rect">
              <a:avLst/>
            </a:prstGeom>
            <a:solidFill>
              <a:srgbClr val="FFCC99"/>
            </a:solidFill>
            <a:ln>
              <a:solidFill>
                <a:srgbClr val="FF0000"/>
              </a:solidFill>
            </a:ln>
          </p:spPr>
          <p:txBody>
            <a:bodyPr wrap="square" rtlCol="0">
              <a:spAutoFit/>
            </a:bodyPr>
            <a:lstStyle/>
            <a:p>
              <a:pPr algn="ctr"/>
              <a:r>
                <a:rPr kumimoji="1" lang="en-US" altLang="ja-JP" sz="1200" b="1" dirty="0">
                  <a:solidFill>
                    <a:srgbClr val="FF0000"/>
                  </a:solidFill>
                  <a:latin typeface="+mn-ea"/>
                </a:rPr>
                <a:t>Existing transportation system</a:t>
              </a:r>
              <a:endParaRPr kumimoji="1" lang="ja-JP" altLang="en-US" sz="1200" b="1" dirty="0">
                <a:solidFill>
                  <a:srgbClr val="FF0000"/>
                </a:solidFill>
                <a:latin typeface="+mn-ea"/>
              </a:endParaRPr>
            </a:p>
          </p:txBody>
        </p:sp>
      </p:grpSp>
      <p:sp>
        <p:nvSpPr>
          <p:cNvPr id="46" name="テキスト ボックス 45">
            <a:extLst>
              <a:ext uri="{FF2B5EF4-FFF2-40B4-BE49-F238E27FC236}">
                <a16:creationId xmlns:a16="http://schemas.microsoft.com/office/drawing/2014/main" id="{4BD37304-CD7D-E5BB-27A8-3081C1400CAF}"/>
              </a:ext>
            </a:extLst>
          </p:cNvPr>
          <p:cNvSpPr txBox="1"/>
          <p:nvPr/>
        </p:nvSpPr>
        <p:spPr>
          <a:xfrm>
            <a:off x="4182088" y="3925491"/>
            <a:ext cx="1072850" cy="461665"/>
          </a:xfrm>
          <a:prstGeom prst="rect">
            <a:avLst/>
          </a:prstGeom>
          <a:solidFill>
            <a:srgbClr val="FFFFCC"/>
          </a:solidFill>
          <a:ln>
            <a:solidFill>
              <a:srgbClr val="002060"/>
            </a:solidFill>
          </a:ln>
        </p:spPr>
        <p:txBody>
          <a:bodyPr wrap="square" rtlCol="0">
            <a:spAutoFit/>
          </a:bodyPr>
          <a:lstStyle/>
          <a:p>
            <a:pPr algn="ctr"/>
            <a:r>
              <a:rPr kumimoji="1" lang="en-US" altLang="ja-JP" sz="1200" b="1" dirty="0">
                <a:solidFill>
                  <a:srgbClr val="0000FF"/>
                </a:solidFill>
                <a:latin typeface="+mn-ea"/>
              </a:rPr>
              <a:t>Last one mile</a:t>
            </a:r>
            <a:endParaRPr kumimoji="1" lang="ja-JP" altLang="en-US" sz="1200" b="1" dirty="0">
              <a:solidFill>
                <a:srgbClr val="0000FF"/>
              </a:solidFill>
              <a:latin typeface="+mn-ea"/>
            </a:endParaRPr>
          </a:p>
        </p:txBody>
      </p:sp>
      <p:sp>
        <p:nvSpPr>
          <p:cNvPr id="78" name="テキスト ボックス 77">
            <a:extLst>
              <a:ext uri="{FF2B5EF4-FFF2-40B4-BE49-F238E27FC236}">
                <a16:creationId xmlns:a16="http://schemas.microsoft.com/office/drawing/2014/main" id="{C52C93A3-6C1B-6127-38B9-DBF9C4973AF8}"/>
              </a:ext>
            </a:extLst>
          </p:cNvPr>
          <p:cNvSpPr txBox="1"/>
          <p:nvPr/>
        </p:nvSpPr>
        <p:spPr>
          <a:xfrm>
            <a:off x="6172112" y="3892260"/>
            <a:ext cx="1072850" cy="461665"/>
          </a:xfrm>
          <a:prstGeom prst="rect">
            <a:avLst/>
          </a:prstGeom>
          <a:solidFill>
            <a:srgbClr val="FFFFCC"/>
          </a:solidFill>
          <a:ln>
            <a:solidFill>
              <a:srgbClr val="002060"/>
            </a:solidFill>
          </a:ln>
        </p:spPr>
        <p:txBody>
          <a:bodyPr wrap="square" rtlCol="0">
            <a:spAutoFit/>
          </a:bodyPr>
          <a:lstStyle/>
          <a:p>
            <a:pPr algn="ctr"/>
            <a:r>
              <a:rPr kumimoji="1" lang="en-US" altLang="ja-JP" sz="1200" b="1" dirty="0">
                <a:solidFill>
                  <a:srgbClr val="0000FF"/>
                </a:solidFill>
                <a:latin typeface="+mn-ea"/>
              </a:rPr>
              <a:t>Last one mile</a:t>
            </a:r>
            <a:endParaRPr kumimoji="1" lang="ja-JP" altLang="en-US" sz="1200" b="1" dirty="0">
              <a:solidFill>
                <a:srgbClr val="0000FF"/>
              </a:solidFill>
              <a:latin typeface="+mn-ea"/>
            </a:endParaRPr>
          </a:p>
        </p:txBody>
      </p:sp>
      <p:pic>
        <p:nvPicPr>
          <p:cNvPr id="81" name="図 80" descr="プラスチックの容器&#10;&#10;AI 生成コンテンツは誤りを含む可能性があります。">
            <a:extLst>
              <a:ext uri="{FF2B5EF4-FFF2-40B4-BE49-F238E27FC236}">
                <a16:creationId xmlns:a16="http://schemas.microsoft.com/office/drawing/2014/main" id="{52C75DDC-1D98-933A-631D-254E6FFC5F9D}"/>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453421" y="856803"/>
            <a:ext cx="650689" cy="684057"/>
          </a:xfrm>
          <a:prstGeom prst="rect">
            <a:avLst/>
          </a:prstGeom>
          <a:ln w="38100">
            <a:solidFill>
              <a:srgbClr val="FFFF00"/>
            </a:solidFill>
          </a:ln>
        </p:spPr>
      </p:pic>
      <p:pic>
        <p:nvPicPr>
          <p:cNvPr id="82" name="図 81" descr="プラスチックの容器&#10;&#10;AI 生成コンテンツは誤りを含む可能性があります。">
            <a:extLst>
              <a:ext uri="{FF2B5EF4-FFF2-40B4-BE49-F238E27FC236}">
                <a16:creationId xmlns:a16="http://schemas.microsoft.com/office/drawing/2014/main" id="{8729E8B4-7AC6-372F-BB64-DD634D259672}"/>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415539" y="3541839"/>
            <a:ext cx="650689" cy="684057"/>
          </a:xfrm>
          <a:prstGeom prst="rect">
            <a:avLst/>
          </a:prstGeom>
          <a:ln w="38100">
            <a:solidFill>
              <a:srgbClr val="FFFF00"/>
            </a:solidFill>
          </a:ln>
        </p:spPr>
      </p:pic>
      <p:sp>
        <p:nvSpPr>
          <p:cNvPr id="48" name="テキスト ボックス 47">
            <a:extLst>
              <a:ext uri="{FF2B5EF4-FFF2-40B4-BE49-F238E27FC236}">
                <a16:creationId xmlns:a16="http://schemas.microsoft.com/office/drawing/2014/main" id="{2A1CA8AA-F423-9859-9AE1-09F1348DF745}"/>
              </a:ext>
            </a:extLst>
          </p:cNvPr>
          <p:cNvSpPr txBox="1"/>
          <p:nvPr/>
        </p:nvSpPr>
        <p:spPr>
          <a:xfrm>
            <a:off x="2729470" y="44055"/>
            <a:ext cx="5550302" cy="400110"/>
          </a:xfrm>
          <a:prstGeom prst="rect">
            <a:avLst/>
          </a:prstGeom>
          <a:noFill/>
          <a:ln w="38100">
            <a:solidFill>
              <a:srgbClr val="0000FF"/>
            </a:solidFill>
          </a:ln>
        </p:spPr>
        <p:txBody>
          <a:bodyPr wrap="square" rtlCol="0">
            <a:spAutoFit/>
          </a:bodyPr>
          <a:lstStyle/>
          <a:p>
            <a:pPr algn="ctr"/>
            <a:r>
              <a:rPr lang="en-US" altLang="ja-JP" sz="2000" b="1" dirty="0">
                <a:solidFill>
                  <a:srgbClr val="0000FF"/>
                </a:solidFill>
                <a:latin typeface="+mn-ea"/>
              </a:rPr>
              <a:t>Autonomous intra-regional circulation</a:t>
            </a:r>
            <a:endParaRPr kumimoji="1" lang="ja-JP" altLang="en-US" sz="2000" b="1" dirty="0">
              <a:solidFill>
                <a:srgbClr val="0000FF"/>
              </a:solidFill>
              <a:latin typeface="+mn-ea"/>
            </a:endParaRPr>
          </a:p>
        </p:txBody>
      </p:sp>
      <p:sp>
        <p:nvSpPr>
          <p:cNvPr id="15" name="フッター プレースホルダー 14">
            <a:extLst>
              <a:ext uri="{FF2B5EF4-FFF2-40B4-BE49-F238E27FC236}">
                <a16:creationId xmlns:a16="http://schemas.microsoft.com/office/drawing/2014/main" id="{053E22E5-F923-9309-9D51-D54B01CF079C}"/>
              </a:ext>
            </a:extLst>
          </p:cNvPr>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20" name="スライド番号プレースホルダー 19">
            <a:extLst>
              <a:ext uri="{FF2B5EF4-FFF2-40B4-BE49-F238E27FC236}">
                <a16:creationId xmlns:a16="http://schemas.microsoft.com/office/drawing/2014/main" id="{92EE4B55-38D7-A61B-B579-B5F1BD625A70}"/>
              </a:ext>
            </a:extLst>
          </p:cNvPr>
          <p:cNvSpPr>
            <a:spLocks noGrp="1"/>
          </p:cNvSpPr>
          <p:nvPr>
            <p:ph type="sldNum" sz="quarter" idx="12"/>
          </p:nvPr>
        </p:nvSpPr>
        <p:spPr/>
        <p:txBody>
          <a:bodyPr/>
          <a:lstStyle/>
          <a:p>
            <a:fld id="{6955FB0A-E294-48B7-8A9F-1BE08144E966}" type="slidenum">
              <a:rPr kumimoji="1" lang="ja-JP" altLang="en-US" smtClean="0"/>
              <a:t>7</a:t>
            </a:fld>
            <a:endParaRPr kumimoji="1" lang="ja-JP" altLang="en-US"/>
          </a:p>
        </p:txBody>
      </p:sp>
      <p:sp>
        <p:nvSpPr>
          <p:cNvPr id="24" name="テキスト ボックス 23">
            <a:extLst>
              <a:ext uri="{FF2B5EF4-FFF2-40B4-BE49-F238E27FC236}">
                <a16:creationId xmlns:a16="http://schemas.microsoft.com/office/drawing/2014/main" id="{8B1C837E-F53E-1DF6-A273-9CC6389C0999}"/>
              </a:ext>
            </a:extLst>
          </p:cNvPr>
          <p:cNvSpPr txBox="1"/>
          <p:nvPr/>
        </p:nvSpPr>
        <p:spPr>
          <a:xfrm>
            <a:off x="-20770" y="4401563"/>
            <a:ext cx="9164769" cy="1692771"/>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600" dirty="0">
                <a:latin typeface="+mn-ea"/>
              </a:rPr>
              <a:t>We anticipate the ILC will begin operation around 2040. By that time, we aim to complete a regional thermal energy circulation system as a business venture, utilizing the recovery and utilization of low-grade waste heat.</a:t>
            </a:r>
          </a:p>
          <a:p>
            <a:pPr marL="285750" indent="-285750">
              <a:buFont typeface="Wingdings" panose="05000000000000000000" pitchFamily="2" charset="2"/>
              <a:buChar char="l"/>
            </a:pPr>
            <a:endParaRPr kumimoji="1" lang="en-US" altLang="ja-JP" sz="800" dirty="0">
              <a:latin typeface="+mn-ea"/>
            </a:endParaRPr>
          </a:p>
          <a:p>
            <a:pPr marL="285750" indent="-285750">
              <a:buFont typeface="Wingdings" panose="05000000000000000000" pitchFamily="2" charset="2"/>
              <a:buChar char="l"/>
            </a:pPr>
            <a:r>
              <a:rPr kumimoji="1" lang="en-US" altLang="ja-JP" sz="1600" dirty="0">
                <a:latin typeface="+mn-ea"/>
              </a:rPr>
              <a:t>We plan to place an air-cooled cooling tower upstream of the ILC facility's water-cooled cooling tower and install </a:t>
            </a:r>
            <a:r>
              <a:rPr kumimoji="1" lang="en-US" altLang="ja-JP" sz="1600" dirty="0" err="1">
                <a:latin typeface="+mn-ea"/>
              </a:rPr>
              <a:t>HASClay</a:t>
            </a:r>
            <a:r>
              <a:rPr kumimoji="1" lang="en-US" altLang="ja-JP" sz="1600" dirty="0">
                <a:latin typeface="+mn-ea"/>
              </a:rPr>
              <a:t> within it. We are proceeding with design work targeting the recovery of approximately 20% of the ILC's waste heat energy.</a:t>
            </a:r>
            <a:endParaRPr kumimoji="1" lang="ja-JP" altLang="en-US" sz="1600" dirty="0">
              <a:latin typeface="+mn-ea"/>
            </a:endParaRPr>
          </a:p>
        </p:txBody>
      </p:sp>
      <p:sp>
        <p:nvSpPr>
          <p:cNvPr id="57" name="正方形/長方形 56">
            <a:extLst>
              <a:ext uri="{FF2B5EF4-FFF2-40B4-BE49-F238E27FC236}">
                <a16:creationId xmlns:a16="http://schemas.microsoft.com/office/drawing/2014/main" id="{8A241C02-F31E-956F-CDA0-5EB90BF23763}"/>
              </a:ext>
            </a:extLst>
          </p:cNvPr>
          <p:cNvSpPr/>
          <p:nvPr/>
        </p:nvSpPr>
        <p:spPr>
          <a:xfrm>
            <a:off x="-182794" y="6634208"/>
            <a:ext cx="4137957" cy="135341"/>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This figure is</a:t>
            </a:r>
            <a:r>
              <a:rPr kumimoji="1" lang="ja-JP" altLang="en-US" dirty="0">
                <a:solidFill>
                  <a:schemeClr val="tx1"/>
                </a:solidFill>
              </a:rPr>
              <a:t> </a:t>
            </a:r>
            <a:r>
              <a:rPr kumimoji="1" lang="en-US" altLang="ja-JP" dirty="0">
                <a:solidFill>
                  <a:schemeClr val="tx1"/>
                </a:solidFill>
              </a:rPr>
              <a:t>provided courtesy of HKK</a:t>
            </a:r>
            <a:endParaRPr kumimoji="1" lang="ja-JP" altLang="en-US" dirty="0">
              <a:solidFill>
                <a:schemeClr val="tx1"/>
              </a:solidFill>
            </a:endParaRPr>
          </a:p>
        </p:txBody>
      </p:sp>
    </p:spTree>
    <p:extLst>
      <p:ext uri="{BB962C8B-B14F-4D97-AF65-F5344CB8AC3E}">
        <p14:creationId xmlns:p14="http://schemas.microsoft.com/office/powerpoint/2010/main" val="2164992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54A80C-41B0-A3F4-6CC2-D1E4F4128F63}"/>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45CBD3-7511-9E6B-D225-B32591DA7E24}"/>
              </a:ext>
            </a:extLst>
          </p:cNvPr>
          <p:cNvSpPr>
            <a:spLocks noGrp="1"/>
          </p:cNvSpPr>
          <p:nvPr>
            <p:ph type="ftr" sz="quarter" idx="11"/>
          </p:nvPr>
        </p:nvSpPr>
        <p:spPr/>
        <p:txBody>
          <a:bodyPr/>
          <a:lstStyle/>
          <a:p>
            <a:r>
              <a:rPr kumimoji="1" lang="en-US" altLang="ja-JP"/>
              <a:t>LCWS2025, Sustainability Session Hareyama&amp;ueda 20251021</a:t>
            </a:r>
            <a:endParaRPr kumimoji="1" lang="ja-JP" altLang="en-US"/>
          </a:p>
        </p:txBody>
      </p:sp>
      <p:sp>
        <p:nvSpPr>
          <p:cNvPr id="3" name="スライド番号プレースホルダー 2">
            <a:extLst>
              <a:ext uri="{FF2B5EF4-FFF2-40B4-BE49-F238E27FC236}">
                <a16:creationId xmlns:a16="http://schemas.microsoft.com/office/drawing/2014/main" id="{4B4A9D69-DB07-2EBF-F6F8-FE68A4250BFE}"/>
              </a:ext>
            </a:extLst>
          </p:cNvPr>
          <p:cNvSpPr>
            <a:spLocks noGrp="1"/>
          </p:cNvSpPr>
          <p:nvPr>
            <p:ph type="sldNum" sz="quarter" idx="12"/>
          </p:nvPr>
        </p:nvSpPr>
        <p:spPr/>
        <p:txBody>
          <a:bodyPr/>
          <a:lstStyle/>
          <a:p>
            <a:fld id="{6955FB0A-E294-48B7-8A9F-1BE08144E966}" type="slidenum">
              <a:rPr kumimoji="1" lang="ja-JP" altLang="en-US" smtClean="0"/>
              <a:t>8</a:t>
            </a:fld>
            <a:endParaRPr kumimoji="1" lang="ja-JP" altLang="en-US" dirty="0"/>
          </a:p>
        </p:txBody>
      </p:sp>
      <p:sp>
        <p:nvSpPr>
          <p:cNvPr id="6" name="テキスト ボックス 5">
            <a:extLst>
              <a:ext uri="{FF2B5EF4-FFF2-40B4-BE49-F238E27FC236}">
                <a16:creationId xmlns:a16="http://schemas.microsoft.com/office/drawing/2014/main" id="{A5BEBD57-B03A-BAA5-DAF6-6FFD40729E01}"/>
              </a:ext>
            </a:extLst>
          </p:cNvPr>
          <p:cNvSpPr txBox="1"/>
          <p:nvPr/>
        </p:nvSpPr>
        <p:spPr>
          <a:xfrm>
            <a:off x="0" y="64030"/>
            <a:ext cx="9070109" cy="1200329"/>
          </a:xfrm>
          <a:prstGeom prst="rect">
            <a:avLst/>
          </a:prstGeom>
          <a:noFill/>
        </p:spPr>
        <p:txBody>
          <a:bodyPr wrap="square" rtlCol="0">
            <a:spAutoFit/>
          </a:bodyPr>
          <a:lstStyle/>
          <a:p>
            <a:r>
              <a:rPr kumimoji="1" lang="en-US" altLang="ja-JP" sz="2400" b="1" dirty="0">
                <a:highlight>
                  <a:srgbClr val="FFFF00"/>
                </a:highlight>
                <a:latin typeface="+mn-ea"/>
              </a:rPr>
              <a:t>3. Town Planning for ILC Candidate Sites Based on Wooden Architecture.</a:t>
            </a:r>
            <a:endParaRPr kumimoji="1" lang="ja-JP" altLang="en-US" sz="2400" b="1" dirty="0">
              <a:highlight>
                <a:srgbClr val="FFFF00"/>
              </a:highlight>
              <a:latin typeface="+mn-ea"/>
            </a:endParaRPr>
          </a:p>
          <a:p>
            <a:endParaRPr kumimoji="1" lang="ja-JP" altLang="en-US" sz="2400" b="1" dirty="0">
              <a:highlight>
                <a:srgbClr val="FFFF00"/>
              </a:highlight>
              <a:latin typeface="+mn-ea"/>
            </a:endParaRPr>
          </a:p>
        </p:txBody>
      </p:sp>
      <p:sp>
        <p:nvSpPr>
          <p:cNvPr id="4" name="テキスト ボックス 3">
            <a:extLst>
              <a:ext uri="{FF2B5EF4-FFF2-40B4-BE49-F238E27FC236}">
                <a16:creationId xmlns:a16="http://schemas.microsoft.com/office/drawing/2014/main" id="{0E9FA434-071C-049B-5FE7-63F0EED9D5D2}"/>
              </a:ext>
            </a:extLst>
          </p:cNvPr>
          <p:cNvSpPr txBox="1"/>
          <p:nvPr/>
        </p:nvSpPr>
        <p:spPr>
          <a:xfrm>
            <a:off x="32721" y="891033"/>
            <a:ext cx="8922327" cy="2446824"/>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dirty="0">
                <a:latin typeface="+mn-ea"/>
              </a:rPr>
              <a:t>The Tohoku ILC Project Development Center, Iwate University, and the corporate consortium established a joint research framework</a:t>
            </a:r>
            <a:r>
              <a:rPr kumimoji="1" lang="ja-JP" altLang="en-US" dirty="0">
                <a:latin typeface="+mn-ea"/>
              </a:rPr>
              <a:t> </a:t>
            </a:r>
            <a:r>
              <a:rPr kumimoji="1" lang="en-US" altLang="ja-JP" dirty="0">
                <a:latin typeface="+mn-ea"/>
              </a:rPr>
              <a:t>and initiated collaborative research based on the premise that urban planning for regions seeking to host the ILC should be examined with the same emphasis on sustainability as the ILC itself.</a:t>
            </a:r>
          </a:p>
          <a:p>
            <a:pPr marL="285750" indent="-285750">
              <a:buFont typeface="Wingdings" panose="05000000000000000000" pitchFamily="2" charset="2"/>
              <a:buChar char="l"/>
            </a:pPr>
            <a:endParaRPr kumimoji="1" lang="en-US" altLang="ja-JP" sz="900" dirty="0">
              <a:latin typeface="+mn-ea"/>
            </a:endParaRPr>
          </a:p>
          <a:p>
            <a:pPr marL="285750" indent="-285750">
              <a:buFont typeface="Wingdings" panose="05000000000000000000" pitchFamily="2" charset="2"/>
              <a:buChar char="l"/>
            </a:pPr>
            <a:r>
              <a:rPr kumimoji="1" lang="en-US" altLang="ja-JP" dirty="0">
                <a:latin typeface="+mn-ea"/>
              </a:rPr>
              <a:t>Specifically, a subgroup focused on urban planning based on timber construction was formed (see below for members). Here, we introduce some of its activities.</a:t>
            </a:r>
            <a:endParaRPr kumimoji="1" lang="ja-JP" altLang="en-US" dirty="0">
              <a:solidFill>
                <a:srgbClr val="00B050"/>
              </a:solidFill>
              <a:latin typeface="+mn-ea"/>
            </a:endParaRPr>
          </a:p>
        </p:txBody>
      </p:sp>
      <p:pic>
        <p:nvPicPr>
          <p:cNvPr id="7" name="図 6">
            <a:extLst>
              <a:ext uri="{FF2B5EF4-FFF2-40B4-BE49-F238E27FC236}">
                <a16:creationId xmlns:a16="http://schemas.microsoft.com/office/drawing/2014/main" id="{3AF8EF56-AC65-98C3-62D9-ADD950D75C53}"/>
              </a:ext>
            </a:extLst>
          </p:cNvPr>
          <p:cNvPicPr>
            <a:picLocks noChangeAspect="1"/>
          </p:cNvPicPr>
          <p:nvPr/>
        </p:nvPicPr>
        <p:blipFill>
          <a:blip r:embed="rId2"/>
          <a:stretch>
            <a:fillRect/>
          </a:stretch>
        </p:blipFill>
        <p:spPr>
          <a:xfrm>
            <a:off x="117846" y="3923849"/>
            <a:ext cx="3040639" cy="493410"/>
          </a:xfrm>
          <a:prstGeom prst="rect">
            <a:avLst/>
          </a:prstGeom>
        </p:spPr>
      </p:pic>
      <p:pic>
        <p:nvPicPr>
          <p:cNvPr id="14" name="図 13">
            <a:extLst>
              <a:ext uri="{FF2B5EF4-FFF2-40B4-BE49-F238E27FC236}">
                <a16:creationId xmlns:a16="http://schemas.microsoft.com/office/drawing/2014/main" id="{C6A0B3D2-ACDF-1C7E-0123-E4DF9670C097}"/>
              </a:ext>
            </a:extLst>
          </p:cNvPr>
          <p:cNvPicPr>
            <a:picLocks noChangeAspect="1"/>
          </p:cNvPicPr>
          <p:nvPr/>
        </p:nvPicPr>
        <p:blipFill>
          <a:blip r:embed="rId3"/>
          <a:stretch>
            <a:fillRect/>
          </a:stretch>
        </p:blipFill>
        <p:spPr>
          <a:xfrm>
            <a:off x="165730" y="5216263"/>
            <a:ext cx="2068945" cy="645359"/>
          </a:xfrm>
          <a:prstGeom prst="rect">
            <a:avLst/>
          </a:prstGeom>
          <a:ln>
            <a:noFill/>
          </a:ln>
        </p:spPr>
      </p:pic>
      <p:sp>
        <p:nvSpPr>
          <p:cNvPr id="15" name="テキスト ボックス 14">
            <a:extLst>
              <a:ext uri="{FF2B5EF4-FFF2-40B4-BE49-F238E27FC236}">
                <a16:creationId xmlns:a16="http://schemas.microsoft.com/office/drawing/2014/main" id="{5E7064FE-709F-B57A-5C4F-F56D5580F0AE}"/>
              </a:ext>
            </a:extLst>
          </p:cNvPr>
          <p:cNvSpPr txBox="1"/>
          <p:nvPr/>
        </p:nvSpPr>
        <p:spPr>
          <a:xfrm>
            <a:off x="5984884" y="3782986"/>
            <a:ext cx="3040639" cy="738664"/>
          </a:xfrm>
          <a:prstGeom prst="rect">
            <a:avLst/>
          </a:prstGeom>
          <a:noFill/>
          <a:ln>
            <a:noFill/>
          </a:ln>
        </p:spPr>
        <p:txBody>
          <a:bodyPr wrap="square" rtlCol="0">
            <a:spAutoFit/>
          </a:bodyPr>
          <a:lstStyle/>
          <a:p>
            <a:r>
              <a:rPr kumimoji="1" lang="en-US" altLang="ja-JP" sz="1400" b="1" dirty="0">
                <a:latin typeface="+mn-ea"/>
              </a:rPr>
              <a:t>Rie Ueda &amp; </a:t>
            </a:r>
            <a:r>
              <a:rPr kumimoji="1" lang="en-US" altLang="ja-JP" sz="1400" b="1" dirty="0" err="1">
                <a:latin typeface="+mn-ea"/>
              </a:rPr>
              <a:t>Sadayoshi</a:t>
            </a:r>
            <a:r>
              <a:rPr kumimoji="1" lang="en-US" altLang="ja-JP" sz="1400" b="1" dirty="0">
                <a:latin typeface="+mn-ea"/>
              </a:rPr>
              <a:t> Hirai,</a:t>
            </a:r>
            <a:r>
              <a:rPr kumimoji="1" lang="en-US" altLang="ja-JP" sz="1400" dirty="0">
                <a:latin typeface="+mn-ea"/>
              </a:rPr>
              <a:t> Japan's largest communications company</a:t>
            </a:r>
            <a:endParaRPr kumimoji="1" lang="ja-JP" altLang="en-US" sz="1400" dirty="0">
              <a:latin typeface="+mn-ea"/>
            </a:endParaRPr>
          </a:p>
        </p:txBody>
      </p:sp>
      <p:sp>
        <p:nvSpPr>
          <p:cNvPr id="16" name="テキスト ボックス 15">
            <a:extLst>
              <a:ext uri="{FF2B5EF4-FFF2-40B4-BE49-F238E27FC236}">
                <a16:creationId xmlns:a16="http://schemas.microsoft.com/office/drawing/2014/main" id="{64254877-469D-66B8-3161-C30B0530B296}"/>
              </a:ext>
            </a:extLst>
          </p:cNvPr>
          <p:cNvSpPr txBox="1"/>
          <p:nvPr/>
        </p:nvSpPr>
        <p:spPr>
          <a:xfrm>
            <a:off x="6030848" y="4656056"/>
            <a:ext cx="2911603" cy="523220"/>
          </a:xfrm>
          <a:prstGeom prst="rect">
            <a:avLst/>
          </a:prstGeom>
          <a:noFill/>
          <a:ln>
            <a:noFill/>
          </a:ln>
        </p:spPr>
        <p:txBody>
          <a:bodyPr wrap="square" rtlCol="0">
            <a:spAutoFit/>
          </a:bodyPr>
          <a:lstStyle/>
          <a:p>
            <a:r>
              <a:rPr kumimoji="1" lang="en-US" altLang="ja-JP" sz="1400" b="1" dirty="0">
                <a:latin typeface="+mn-ea"/>
              </a:rPr>
              <a:t>Hiroyuki Adachi</a:t>
            </a:r>
            <a:r>
              <a:rPr kumimoji="1" lang="en-US" altLang="ja-JP" sz="1400" dirty="0">
                <a:latin typeface="+mn-ea"/>
              </a:rPr>
              <a:t>, Pioneer in large-scale timber construction</a:t>
            </a:r>
            <a:endParaRPr kumimoji="1" lang="ja-JP" altLang="en-US" sz="1400" dirty="0">
              <a:latin typeface="+mn-ea"/>
            </a:endParaRPr>
          </a:p>
        </p:txBody>
      </p:sp>
      <p:sp>
        <p:nvSpPr>
          <p:cNvPr id="19" name="テキスト ボックス 18">
            <a:extLst>
              <a:ext uri="{FF2B5EF4-FFF2-40B4-BE49-F238E27FC236}">
                <a16:creationId xmlns:a16="http://schemas.microsoft.com/office/drawing/2014/main" id="{553DA890-D31A-B41C-3B3A-738749AD61F9}"/>
              </a:ext>
            </a:extLst>
          </p:cNvPr>
          <p:cNvSpPr txBox="1"/>
          <p:nvPr/>
        </p:nvSpPr>
        <p:spPr>
          <a:xfrm>
            <a:off x="483297" y="4469795"/>
            <a:ext cx="1941369" cy="307777"/>
          </a:xfrm>
          <a:prstGeom prst="rect">
            <a:avLst/>
          </a:prstGeom>
          <a:noFill/>
          <a:ln>
            <a:noFill/>
          </a:ln>
        </p:spPr>
        <p:txBody>
          <a:bodyPr wrap="square" rtlCol="0">
            <a:spAutoFit/>
          </a:bodyPr>
          <a:lstStyle/>
          <a:p>
            <a:r>
              <a:rPr kumimoji="1" lang="en-US" altLang="ja-JP" sz="1400" b="1" dirty="0">
                <a:latin typeface="+mn-ea"/>
              </a:rPr>
              <a:t>Mutsumi </a:t>
            </a:r>
            <a:r>
              <a:rPr kumimoji="1" lang="en-US" altLang="ja-JP" sz="1400" b="1" dirty="0" err="1">
                <a:latin typeface="+mn-ea"/>
              </a:rPr>
              <a:t>Hareyama</a:t>
            </a:r>
            <a:endParaRPr kumimoji="1" lang="ja-JP" altLang="en-US" sz="1400" dirty="0">
              <a:latin typeface="+mn-ea"/>
            </a:endParaRPr>
          </a:p>
        </p:txBody>
      </p:sp>
      <p:sp>
        <p:nvSpPr>
          <p:cNvPr id="20" name="テキスト ボックス 19">
            <a:extLst>
              <a:ext uri="{FF2B5EF4-FFF2-40B4-BE49-F238E27FC236}">
                <a16:creationId xmlns:a16="http://schemas.microsoft.com/office/drawing/2014/main" id="{261B8B9A-DB8D-1B42-B285-F48342549115}"/>
              </a:ext>
            </a:extLst>
          </p:cNvPr>
          <p:cNvSpPr txBox="1"/>
          <p:nvPr/>
        </p:nvSpPr>
        <p:spPr>
          <a:xfrm>
            <a:off x="504112" y="5871065"/>
            <a:ext cx="1962114" cy="307777"/>
          </a:xfrm>
          <a:prstGeom prst="rect">
            <a:avLst/>
          </a:prstGeom>
          <a:noFill/>
          <a:ln>
            <a:noFill/>
          </a:ln>
        </p:spPr>
        <p:txBody>
          <a:bodyPr wrap="square" rtlCol="0">
            <a:spAutoFit/>
          </a:bodyPr>
          <a:lstStyle/>
          <a:p>
            <a:r>
              <a:rPr kumimoji="1" lang="en-US" altLang="ja-JP" sz="1400" b="1" dirty="0">
                <a:latin typeface="+mn-ea"/>
              </a:rPr>
              <a:t>Masakazu Yoshioka</a:t>
            </a:r>
            <a:endParaRPr kumimoji="1" lang="ja-JP" altLang="en-US" sz="1400" dirty="0">
              <a:latin typeface="+mn-ea"/>
            </a:endParaRPr>
          </a:p>
        </p:txBody>
      </p:sp>
      <p:sp>
        <p:nvSpPr>
          <p:cNvPr id="24" name="テキスト ボックス 23">
            <a:extLst>
              <a:ext uri="{FF2B5EF4-FFF2-40B4-BE49-F238E27FC236}">
                <a16:creationId xmlns:a16="http://schemas.microsoft.com/office/drawing/2014/main" id="{7F664E56-FA01-DD50-FF1C-48167EE0562E}"/>
              </a:ext>
            </a:extLst>
          </p:cNvPr>
          <p:cNvSpPr txBox="1"/>
          <p:nvPr/>
        </p:nvSpPr>
        <p:spPr>
          <a:xfrm>
            <a:off x="3469952" y="5618424"/>
            <a:ext cx="4843940" cy="307777"/>
          </a:xfrm>
          <a:prstGeom prst="rect">
            <a:avLst/>
          </a:prstGeom>
          <a:noFill/>
        </p:spPr>
        <p:txBody>
          <a:bodyPr wrap="square">
            <a:spAutoFit/>
          </a:bodyPr>
          <a:lstStyle/>
          <a:p>
            <a:r>
              <a:rPr lang="en-US" altLang="ja-JP" sz="1400" dirty="0"/>
              <a:t>Takasago Thermal Engineering Co., Ltd.          </a:t>
            </a:r>
            <a:r>
              <a:rPr lang="en-US" altLang="ja-JP" sz="1400" b="1" dirty="0"/>
              <a:t>Takashi Kokubo</a:t>
            </a:r>
            <a:endParaRPr lang="ja-JP" altLang="en-US" sz="1400" b="1" dirty="0"/>
          </a:p>
        </p:txBody>
      </p:sp>
      <p:sp>
        <p:nvSpPr>
          <p:cNvPr id="25" name="テキスト ボックス 24">
            <a:extLst>
              <a:ext uri="{FF2B5EF4-FFF2-40B4-BE49-F238E27FC236}">
                <a16:creationId xmlns:a16="http://schemas.microsoft.com/office/drawing/2014/main" id="{751EB513-1625-706B-4870-302AFD3D34EA}"/>
              </a:ext>
            </a:extLst>
          </p:cNvPr>
          <p:cNvSpPr txBox="1"/>
          <p:nvPr/>
        </p:nvSpPr>
        <p:spPr>
          <a:xfrm>
            <a:off x="3469952" y="5840696"/>
            <a:ext cx="4825197" cy="307777"/>
          </a:xfrm>
          <a:prstGeom prst="rect">
            <a:avLst/>
          </a:prstGeom>
          <a:noFill/>
        </p:spPr>
        <p:txBody>
          <a:bodyPr wrap="square">
            <a:spAutoFit/>
          </a:bodyPr>
          <a:lstStyle/>
          <a:p>
            <a:r>
              <a:rPr lang="en-US" altLang="ja-JP" sz="1400" dirty="0"/>
              <a:t>Sumitomo Mitsui Construction Co., Ltd.          </a:t>
            </a:r>
            <a:r>
              <a:rPr lang="en-US" altLang="ja-JP" sz="1400" b="1" dirty="0" err="1"/>
              <a:t>Jyuji</a:t>
            </a:r>
            <a:r>
              <a:rPr lang="en-US" altLang="ja-JP" sz="1400" b="1" dirty="0"/>
              <a:t> Sawai</a:t>
            </a:r>
            <a:endParaRPr lang="ja-JP" altLang="en-US" sz="1400" b="1" dirty="0"/>
          </a:p>
        </p:txBody>
      </p:sp>
      <p:sp>
        <p:nvSpPr>
          <p:cNvPr id="26" name="テキスト ボックス 25">
            <a:extLst>
              <a:ext uri="{FF2B5EF4-FFF2-40B4-BE49-F238E27FC236}">
                <a16:creationId xmlns:a16="http://schemas.microsoft.com/office/drawing/2014/main" id="{3E08B932-549D-D492-8A7F-4BCBE10F040F}"/>
              </a:ext>
            </a:extLst>
          </p:cNvPr>
          <p:cNvSpPr txBox="1"/>
          <p:nvPr/>
        </p:nvSpPr>
        <p:spPr>
          <a:xfrm>
            <a:off x="3456654" y="6063266"/>
            <a:ext cx="5342207" cy="307777"/>
          </a:xfrm>
          <a:prstGeom prst="rect">
            <a:avLst/>
          </a:prstGeom>
          <a:noFill/>
        </p:spPr>
        <p:txBody>
          <a:bodyPr wrap="square">
            <a:spAutoFit/>
          </a:bodyPr>
          <a:lstStyle/>
          <a:p>
            <a:r>
              <a:rPr lang="en-US" altLang="ja-JP" sz="1400" dirty="0"/>
              <a:t>Obayashi Corp.                                                      </a:t>
            </a:r>
            <a:r>
              <a:rPr lang="en-US" altLang="ja-JP" sz="1400" b="1" dirty="0"/>
              <a:t>Shoko </a:t>
            </a:r>
            <a:r>
              <a:rPr lang="en-US" altLang="ja-JP" sz="1400" b="1" dirty="0" err="1"/>
              <a:t>Yashio</a:t>
            </a:r>
            <a:endParaRPr lang="ja-JP" altLang="en-US" sz="1400" b="1" dirty="0"/>
          </a:p>
        </p:txBody>
      </p:sp>
      <p:sp>
        <p:nvSpPr>
          <p:cNvPr id="31" name="正方形/長方形 30">
            <a:extLst>
              <a:ext uri="{FF2B5EF4-FFF2-40B4-BE49-F238E27FC236}">
                <a16:creationId xmlns:a16="http://schemas.microsoft.com/office/drawing/2014/main" id="{98314A4B-04DB-C630-28A1-2D6951A08C6E}"/>
              </a:ext>
            </a:extLst>
          </p:cNvPr>
          <p:cNvSpPr/>
          <p:nvPr/>
        </p:nvSpPr>
        <p:spPr>
          <a:xfrm>
            <a:off x="3461113" y="3742754"/>
            <a:ext cx="5564409" cy="734205"/>
          </a:xfrm>
          <a:prstGeom prst="rect">
            <a:avLst/>
          </a:prstGeom>
          <a:noFill/>
          <a:ln>
            <a:solidFill>
              <a:schemeClr val="accent1"/>
            </a:solidFill>
          </a:ln>
        </p:spPr>
        <p:txBody>
          <a:bodyPr wrap="square" rtlCol="0">
            <a:noAutofit/>
          </a:bodyPr>
          <a:lstStyle/>
          <a:p>
            <a:endParaRPr kumimoji="1" lang="ja-JP" altLang="en-US" sz="1400" b="1">
              <a:solidFill>
                <a:schemeClr val="tx1"/>
              </a:solidFill>
              <a:latin typeface="+mn-ea"/>
            </a:endParaRPr>
          </a:p>
        </p:txBody>
      </p:sp>
      <p:sp>
        <p:nvSpPr>
          <p:cNvPr id="32" name="正方形/長方形 31">
            <a:extLst>
              <a:ext uri="{FF2B5EF4-FFF2-40B4-BE49-F238E27FC236}">
                <a16:creationId xmlns:a16="http://schemas.microsoft.com/office/drawing/2014/main" id="{C4C3CC19-838F-85FD-E6E7-88B606E236FF}"/>
              </a:ext>
            </a:extLst>
          </p:cNvPr>
          <p:cNvSpPr/>
          <p:nvPr/>
        </p:nvSpPr>
        <p:spPr>
          <a:xfrm>
            <a:off x="3461114" y="4542744"/>
            <a:ext cx="5564408" cy="734205"/>
          </a:xfrm>
          <a:prstGeom prst="rect">
            <a:avLst/>
          </a:prstGeom>
          <a:noFill/>
          <a:ln>
            <a:solidFill>
              <a:schemeClr val="accent1"/>
            </a:solidFill>
          </a:ln>
        </p:spPr>
        <p:txBody>
          <a:bodyPr wrap="square" rtlCol="0">
            <a:noAutofit/>
          </a:bodyPr>
          <a:lstStyle/>
          <a:p>
            <a:endParaRPr kumimoji="1" lang="ja-JP" altLang="en-US" sz="1400" b="1">
              <a:solidFill>
                <a:schemeClr val="tx1"/>
              </a:solidFill>
              <a:latin typeface="+mn-ea"/>
            </a:endParaRPr>
          </a:p>
        </p:txBody>
      </p:sp>
      <p:sp>
        <p:nvSpPr>
          <p:cNvPr id="36" name="テキスト ボックス 35">
            <a:extLst>
              <a:ext uri="{FF2B5EF4-FFF2-40B4-BE49-F238E27FC236}">
                <a16:creationId xmlns:a16="http://schemas.microsoft.com/office/drawing/2014/main" id="{4B1DF58D-AFDE-FBD7-C38C-247DED52A0F1}"/>
              </a:ext>
            </a:extLst>
          </p:cNvPr>
          <p:cNvSpPr txBox="1"/>
          <p:nvPr/>
        </p:nvSpPr>
        <p:spPr>
          <a:xfrm>
            <a:off x="3456654" y="5376178"/>
            <a:ext cx="5839096" cy="307777"/>
          </a:xfrm>
          <a:prstGeom prst="rect">
            <a:avLst/>
          </a:prstGeom>
          <a:noFill/>
        </p:spPr>
        <p:txBody>
          <a:bodyPr wrap="square">
            <a:spAutoFit/>
          </a:bodyPr>
          <a:lstStyle/>
          <a:p>
            <a:r>
              <a:rPr lang="en-US" altLang="ja-JP" sz="1400" dirty="0"/>
              <a:t>Asia Air Survey Co., Ltd.                                       </a:t>
            </a:r>
            <a:r>
              <a:rPr lang="en-US" altLang="ja-JP" sz="1400" b="1" dirty="0"/>
              <a:t>Hiroaki Terasawa</a:t>
            </a:r>
            <a:endParaRPr lang="ja-JP" altLang="en-US" sz="1400" b="1" dirty="0"/>
          </a:p>
        </p:txBody>
      </p:sp>
      <p:sp>
        <p:nvSpPr>
          <p:cNvPr id="37" name="テキスト ボックス 36">
            <a:extLst>
              <a:ext uri="{FF2B5EF4-FFF2-40B4-BE49-F238E27FC236}">
                <a16:creationId xmlns:a16="http://schemas.microsoft.com/office/drawing/2014/main" id="{024A872F-3ED3-29EA-3009-A985FEF00F1B}"/>
              </a:ext>
            </a:extLst>
          </p:cNvPr>
          <p:cNvSpPr txBox="1"/>
          <p:nvPr/>
        </p:nvSpPr>
        <p:spPr>
          <a:xfrm>
            <a:off x="3355904" y="3453517"/>
            <a:ext cx="3375822" cy="338554"/>
          </a:xfrm>
          <a:prstGeom prst="rect">
            <a:avLst/>
          </a:prstGeom>
          <a:noFill/>
        </p:spPr>
        <p:txBody>
          <a:bodyPr wrap="square" rtlCol="0">
            <a:spAutoFit/>
          </a:bodyPr>
          <a:lstStyle/>
          <a:p>
            <a:r>
              <a:rPr kumimoji="1" lang="en-US" altLang="ja-JP" sz="1600" dirty="0">
                <a:latin typeface="+mn-ea"/>
              </a:rPr>
              <a:t>Members of the Subgroup</a:t>
            </a:r>
            <a:endParaRPr kumimoji="1" lang="ja-JP" altLang="en-US" sz="1600" dirty="0">
              <a:solidFill>
                <a:srgbClr val="00B050"/>
              </a:solidFill>
              <a:latin typeface="+mn-ea"/>
            </a:endParaRPr>
          </a:p>
        </p:txBody>
      </p:sp>
      <p:sp>
        <p:nvSpPr>
          <p:cNvPr id="38" name="正方形/長方形 37">
            <a:extLst>
              <a:ext uri="{FF2B5EF4-FFF2-40B4-BE49-F238E27FC236}">
                <a16:creationId xmlns:a16="http://schemas.microsoft.com/office/drawing/2014/main" id="{F11CCF30-41D0-AD32-1143-A5B9D2349ED7}"/>
              </a:ext>
            </a:extLst>
          </p:cNvPr>
          <p:cNvSpPr/>
          <p:nvPr/>
        </p:nvSpPr>
        <p:spPr>
          <a:xfrm>
            <a:off x="3461113" y="5357194"/>
            <a:ext cx="5564407" cy="999157"/>
          </a:xfrm>
          <a:prstGeom prst="rect">
            <a:avLst/>
          </a:prstGeom>
          <a:noFill/>
          <a:ln>
            <a:solidFill>
              <a:schemeClr val="accent1"/>
            </a:solidFill>
          </a:ln>
        </p:spPr>
        <p:txBody>
          <a:bodyPr wrap="square" rtlCol="0">
            <a:noAutofit/>
          </a:bodyPr>
          <a:lstStyle/>
          <a:p>
            <a:endParaRPr kumimoji="1" lang="ja-JP" altLang="en-US" sz="1400" b="1">
              <a:solidFill>
                <a:schemeClr val="tx1"/>
              </a:solidFill>
              <a:latin typeface="+mn-ea"/>
            </a:endParaRPr>
          </a:p>
        </p:txBody>
      </p:sp>
      <p:sp>
        <p:nvSpPr>
          <p:cNvPr id="41" name="正方形/長方形 40">
            <a:extLst>
              <a:ext uri="{FF2B5EF4-FFF2-40B4-BE49-F238E27FC236}">
                <a16:creationId xmlns:a16="http://schemas.microsoft.com/office/drawing/2014/main" id="{52686F9E-45C7-65CA-A492-98EBC9C59F64}"/>
              </a:ext>
            </a:extLst>
          </p:cNvPr>
          <p:cNvSpPr/>
          <p:nvPr/>
        </p:nvSpPr>
        <p:spPr>
          <a:xfrm>
            <a:off x="50064" y="3752037"/>
            <a:ext cx="3275964" cy="2604314"/>
          </a:xfrm>
          <a:prstGeom prst="rect">
            <a:avLst/>
          </a:prstGeom>
          <a:noFill/>
          <a:ln>
            <a:solidFill>
              <a:schemeClr val="accent1"/>
            </a:solidFill>
          </a:ln>
        </p:spPr>
        <p:txBody>
          <a:bodyPr wrap="square" rtlCol="0">
            <a:noAutofit/>
          </a:bodyPr>
          <a:lstStyle/>
          <a:p>
            <a:endParaRPr kumimoji="1" lang="ja-JP" altLang="en-US" sz="1400" b="1">
              <a:solidFill>
                <a:schemeClr val="tx1"/>
              </a:solidFill>
              <a:latin typeface="+mn-ea"/>
            </a:endParaRPr>
          </a:p>
        </p:txBody>
      </p:sp>
      <p:sp>
        <p:nvSpPr>
          <p:cNvPr id="44" name="テキスト ボックス 43">
            <a:extLst>
              <a:ext uri="{FF2B5EF4-FFF2-40B4-BE49-F238E27FC236}">
                <a16:creationId xmlns:a16="http://schemas.microsoft.com/office/drawing/2014/main" id="{456DF032-FFE1-17BA-A4AB-0839822026EA}"/>
              </a:ext>
            </a:extLst>
          </p:cNvPr>
          <p:cNvSpPr txBox="1"/>
          <p:nvPr/>
        </p:nvSpPr>
        <p:spPr>
          <a:xfrm>
            <a:off x="3456654" y="3742754"/>
            <a:ext cx="3281363" cy="338554"/>
          </a:xfrm>
          <a:prstGeom prst="rect">
            <a:avLst/>
          </a:prstGeom>
          <a:noFill/>
        </p:spPr>
        <p:txBody>
          <a:bodyPr wrap="square">
            <a:spAutoFit/>
          </a:bodyPr>
          <a:lstStyle/>
          <a:p>
            <a:r>
              <a:rPr lang="en-US" altLang="ja-JP" sz="1600" b="0" i="0" dirty="0">
                <a:solidFill>
                  <a:srgbClr val="333333"/>
                </a:solidFill>
                <a:effectLst/>
                <a:latin typeface="+mj-lt"/>
              </a:rPr>
              <a:t>NTT Urban Solutions Group</a:t>
            </a:r>
            <a:endParaRPr lang="ja-JP" altLang="en-US" sz="1600" dirty="0">
              <a:latin typeface="+mj-lt"/>
            </a:endParaRPr>
          </a:p>
        </p:txBody>
      </p:sp>
      <p:sp>
        <p:nvSpPr>
          <p:cNvPr id="46" name="テキスト ボックス 45">
            <a:extLst>
              <a:ext uri="{FF2B5EF4-FFF2-40B4-BE49-F238E27FC236}">
                <a16:creationId xmlns:a16="http://schemas.microsoft.com/office/drawing/2014/main" id="{7EB40A06-1107-35A4-3049-E698460E0EE8}"/>
              </a:ext>
            </a:extLst>
          </p:cNvPr>
          <p:cNvSpPr txBox="1"/>
          <p:nvPr/>
        </p:nvSpPr>
        <p:spPr>
          <a:xfrm>
            <a:off x="3469952" y="4534250"/>
            <a:ext cx="1904134" cy="338554"/>
          </a:xfrm>
          <a:prstGeom prst="rect">
            <a:avLst/>
          </a:prstGeom>
          <a:noFill/>
        </p:spPr>
        <p:txBody>
          <a:bodyPr wrap="square">
            <a:spAutoFit/>
          </a:bodyPr>
          <a:lstStyle/>
          <a:p>
            <a:r>
              <a:rPr lang="en-US" altLang="ja-JP" sz="1600" dirty="0">
                <a:solidFill>
                  <a:srgbClr val="333333"/>
                </a:solidFill>
                <a:latin typeface="+mj-lt"/>
              </a:rPr>
              <a:t>Shelter Co.,Ltd.</a:t>
            </a:r>
            <a:endParaRPr lang="ja-JP" altLang="en-US" sz="1600" dirty="0">
              <a:solidFill>
                <a:srgbClr val="333333"/>
              </a:solidFill>
              <a:latin typeface="+mj-lt"/>
            </a:endParaRPr>
          </a:p>
        </p:txBody>
      </p:sp>
    </p:spTree>
    <p:extLst>
      <p:ext uri="{BB962C8B-B14F-4D97-AF65-F5344CB8AC3E}">
        <p14:creationId xmlns:p14="http://schemas.microsoft.com/office/powerpoint/2010/main" val="33547609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053B3E-3F6D-A177-44CC-933DB743BEAC}"/>
            </a:ext>
          </a:extLst>
        </p:cNvPr>
        <p:cNvGrpSpPr/>
        <p:nvPr/>
      </p:nvGrpSpPr>
      <p:grpSpPr>
        <a:xfrm>
          <a:off x="0" y="0"/>
          <a:ext cx="0" cy="0"/>
          <a:chOff x="0" y="0"/>
          <a:chExt cx="0" cy="0"/>
        </a:xfrm>
      </p:grpSpPr>
      <p:sp>
        <p:nvSpPr>
          <p:cNvPr id="3" name="Rectangle 3">
            <a:extLst>
              <a:ext uri="{FF2B5EF4-FFF2-40B4-BE49-F238E27FC236}">
                <a16:creationId xmlns:a16="http://schemas.microsoft.com/office/drawing/2014/main" id="{B24F4176-8180-1386-2C4A-32BBBAA9872E}"/>
              </a:ext>
            </a:extLst>
          </p:cNvPr>
          <p:cNvSpPr>
            <a:spLocks noChangeArrowheads="1"/>
          </p:cNvSpPr>
          <p:nvPr/>
        </p:nvSpPr>
        <p:spPr bwMode="auto">
          <a:xfrm>
            <a:off x="-36948" y="80733"/>
            <a:ext cx="9254836" cy="3930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4406" tIns="42203" rIns="84406" bIns="42203" numCol="1" anchor="ctr" anchorCtr="0" compatLnSpc="1">
            <a:prstTxWarp prst="textNoShape">
              <a:avLst/>
            </a:prstTxWarp>
            <a:spAutoFit/>
          </a:bodyPr>
          <a:lstStyle/>
          <a:p>
            <a:pPr defTabSz="844083" eaLnBrk="0" fontAlgn="base" hangingPunct="0">
              <a:spcBef>
                <a:spcPct val="0"/>
              </a:spcBef>
              <a:spcAft>
                <a:spcPct val="0"/>
              </a:spcAft>
              <a:defRPr/>
            </a:pPr>
            <a:r>
              <a:rPr lang="en-US" altLang="ja-JP" sz="2000" b="1" dirty="0">
                <a:solidFill>
                  <a:srgbClr val="335B74"/>
                </a:solidFill>
                <a:latin typeface="+mn-ea"/>
              </a:rPr>
              <a:t>Calculation of Building Lifecycle Greenhouse Gas Emissions Using J-CAT</a:t>
            </a:r>
            <a:endParaRPr lang="en-US" altLang="ja-JP" sz="2000" b="1" dirty="0">
              <a:solidFill>
                <a:schemeClr val="tx2"/>
              </a:solidFill>
              <a:latin typeface="+mn-ea"/>
            </a:endParaRPr>
          </a:p>
        </p:txBody>
      </p:sp>
      <p:sp>
        <p:nvSpPr>
          <p:cNvPr id="2" name="コンテンツ プレースホルダー 3">
            <a:extLst>
              <a:ext uri="{FF2B5EF4-FFF2-40B4-BE49-F238E27FC236}">
                <a16:creationId xmlns:a16="http://schemas.microsoft.com/office/drawing/2014/main" id="{E6C9564A-493D-08E5-A413-17CE23D6CE49}"/>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0" y="462106"/>
            <a:ext cx="9143999" cy="2196852"/>
          </a:xfrm>
          <a:prstGeom prst="rect">
            <a:avLst/>
          </a:prstGeom>
        </p:spPr>
        <p:txBody>
          <a:bodyPr vert="horz" lIns="84406" tIns="42203" rIns="84406" bIns="42203" rtlCol="0">
            <a:noAutofit/>
          </a:bodyPr>
          <a:lstStyle>
            <a:lvl1pPr marL="0" indent="0" algn="l" defTabSz="914400" rtl="0" eaLnBrk="1" latinLnBrk="0" hangingPunct="1">
              <a:lnSpc>
                <a:spcPct val="110000"/>
              </a:lnSpc>
              <a:spcBef>
                <a:spcPts val="1000"/>
              </a:spcBef>
              <a:buFont typeface="Arial" panose="020B0604020202020204" pitchFamily="34" charset="0"/>
              <a:buNone/>
              <a:defRPr sz="2000" kern="1200">
                <a:solidFill>
                  <a:schemeClr val="tx1"/>
                </a:solidFill>
                <a:latin typeface="+mn-lt"/>
                <a:ea typeface="+mn-ea"/>
                <a:cs typeface="+mn-cs"/>
              </a:defRPr>
            </a:lvl1pPr>
            <a:lvl2pPr marL="274320" indent="-27432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2pPr>
            <a:lvl3pPr marL="274320" indent="0" algn="l"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548640" indent="-27432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548640" indent="0" algn="l"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buFont typeface="Wingdings" panose="05000000000000000000" pitchFamily="2" charset="2"/>
              <a:buChar char="l"/>
              <a:defRPr/>
            </a:pPr>
            <a:r>
              <a:rPr lang="en-US" altLang="ja-JP" sz="1400" b="1" dirty="0">
                <a:solidFill>
                  <a:schemeClr val="tx2"/>
                </a:solidFill>
                <a:latin typeface="+mn-ea"/>
              </a:rPr>
              <a:t>J-CAT/Japan Carbon Assessment Tool for Building Lifecycle is a tool for calculating greenhouse gas emissions throughout the entire lifecycle of a building.</a:t>
            </a:r>
          </a:p>
          <a:p>
            <a:pPr lvl="1">
              <a:buFont typeface="Wingdings" panose="05000000000000000000" pitchFamily="2" charset="2"/>
              <a:buChar char="l"/>
              <a:defRPr/>
            </a:pPr>
            <a:r>
              <a:rPr lang="en-US" altLang="ja-JP" sz="1400" b="1" dirty="0">
                <a:solidFill>
                  <a:schemeClr val="tx2"/>
                </a:solidFill>
                <a:latin typeface="+mn-ea"/>
              </a:rPr>
              <a:t>J-CAT enables the calculation of whole-life carbon for buildings </a:t>
            </a:r>
            <a:r>
              <a:rPr lang="en-US" altLang="ja-JP" sz="1400" b="1" dirty="0">
                <a:solidFill>
                  <a:srgbClr val="FF0000"/>
                </a:solidFill>
                <a:latin typeface="+mn-ea"/>
              </a:rPr>
              <a:t>in Japan, </a:t>
            </a:r>
            <a:r>
              <a:rPr lang="en-US" altLang="ja-JP" sz="1400" b="1" dirty="0">
                <a:solidFill>
                  <a:schemeClr val="tx2"/>
                </a:solidFill>
                <a:latin typeface="+mn-ea"/>
              </a:rPr>
              <a:t>covering not only upfront carbon from raw material procurement to construction, but also the use phase and the entire lifecycle from demolition/removal to waste disposal, in accordance with the notation categories defined in ISO 21930.</a:t>
            </a:r>
          </a:p>
          <a:p>
            <a:pPr lvl="1">
              <a:buFont typeface="Wingdings" panose="05000000000000000000" pitchFamily="2" charset="2"/>
              <a:buChar char="l"/>
              <a:defRPr/>
            </a:pPr>
            <a:r>
              <a:rPr lang="en-US" altLang="ja-JP" sz="1400" b="1" dirty="0">
                <a:solidFill>
                  <a:schemeClr val="tx2"/>
                </a:solidFill>
                <a:latin typeface="+mn-ea"/>
              </a:rPr>
              <a:t>This study used the ILC Collision Point Campus (Based on the ILC-TDR, the working hypothesis we formulated) as a case study and performed a preliminary calculation of CO</a:t>
            </a:r>
            <a:r>
              <a:rPr lang="en-US" altLang="ja-JP" sz="1400" b="1" baseline="-25000" dirty="0">
                <a:solidFill>
                  <a:schemeClr val="tx2"/>
                </a:solidFill>
                <a:latin typeface="+mn-ea"/>
              </a:rPr>
              <a:t>2</a:t>
            </a:r>
            <a:r>
              <a:rPr lang="en-US" altLang="ja-JP" sz="1400" b="1" dirty="0">
                <a:solidFill>
                  <a:schemeClr val="tx2"/>
                </a:solidFill>
                <a:latin typeface="+mn-ea"/>
              </a:rPr>
              <a:t> emissions during construction (upfront carbon) using J-CAT.</a:t>
            </a:r>
            <a:endParaRPr kumimoji="1" lang="ja-JP" altLang="en-US" sz="1400" b="1" dirty="0">
              <a:solidFill>
                <a:schemeClr val="tx2"/>
              </a:solidFill>
              <a:latin typeface="+mn-ea"/>
            </a:endParaRPr>
          </a:p>
        </p:txBody>
      </p:sp>
      <p:sp>
        <p:nvSpPr>
          <p:cNvPr id="13" name="テキスト ボックス 12">
            <a:extLst>
              <a:ext uri="{FF2B5EF4-FFF2-40B4-BE49-F238E27FC236}">
                <a16:creationId xmlns:a16="http://schemas.microsoft.com/office/drawing/2014/main" id="{F39E64B3-13A8-7BEA-2859-6BAD47E4020C}"/>
              </a:ext>
            </a:extLst>
          </p:cNvPr>
          <p:cNvSpPr txBox="1"/>
          <p:nvPr/>
        </p:nvSpPr>
        <p:spPr>
          <a:xfrm>
            <a:off x="4673810" y="6253933"/>
            <a:ext cx="4001525" cy="461665"/>
          </a:xfrm>
          <a:prstGeom prst="rect">
            <a:avLst/>
          </a:prstGeom>
          <a:noFill/>
          <a:ln>
            <a:solidFill>
              <a:srgbClr val="FF0000"/>
            </a:solidFill>
          </a:ln>
        </p:spPr>
        <p:txBody>
          <a:bodyPr wrap="square">
            <a:spAutoFit/>
          </a:bodyPr>
          <a:lstStyle/>
          <a:p>
            <a:r>
              <a:rPr lang="en-US" altLang="ja-JP" sz="1200" b="1" dirty="0">
                <a:latin typeface="+mn-ea"/>
              </a:rPr>
              <a:t>J-CAT</a:t>
            </a:r>
            <a:r>
              <a:rPr lang="ja-JP" altLang="en-US" sz="1200" b="1" dirty="0">
                <a:latin typeface="+mn-ea"/>
              </a:rPr>
              <a:t>：</a:t>
            </a:r>
            <a:r>
              <a:rPr lang="en-US" altLang="ja-JP" sz="1200" b="1" dirty="0">
                <a:latin typeface="+mn-ea"/>
                <a:hlinkClick r:id="rId3"/>
              </a:rPr>
              <a:t>https://www.ibecs.or.jp/english/JCAT/index.html</a:t>
            </a:r>
            <a:endParaRPr lang="en-US" altLang="ja-JP" sz="1200" b="1" dirty="0">
              <a:latin typeface="+mn-ea"/>
            </a:endParaRPr>
          </a:p>
        </p:txBody>
      </p:sp>
      <p:pic>
        <p:nvPicPr>
          <p:cNvPr id="1073" name="図 1072">
            <a:extLst>
              <a:ext uri="{FF2B5EF4-FFF2-40B4-BE49-F238E27FC236}">
                <a16:creationId xmlns:a16="http://schemas.microsoft.com/office/drawing/2014/main" id="{F8F00490-A7C7-0C0B-FDB8-C3667DC0E78D}"/>
              </a:ext>
            </a:extLst>
          </p:cNvPr>
          <p:cNvPicPr>
            <a:picLocks noChangeAspect="1"/>
          </p:cNvPicPr>
          <p:nvPr/>
        </p:nvPicPr>
        <p:blipFill>
          <a:blip r:embed="rId4"/>
          <a:stretch>
            <a:fillRect/>
          </a:stretch>
        </p:blipFill>
        <p:spPr>
          <a:xfrm>
            <a:off x="511679" y="3024310"/>
            <a:ext cx="1586838" cy="798494"/>
          </a:xfrm>
          <a:prstGeom prst="rect">
            <a:avLst/>
          </a:prstGeom>
        </p:spPr>
      </p:pic>
      <p:pic>
        <p:nvPicPr>
          <p:cNvPr id="1075" name="図 1074">
            <a:extLst>
              <a:ext uri="{FF2B5EF4-FFF2-40B4-BE49-F238E27FC236}">
                <a16:creationId xmlns:a16="http://schemas.microsoft.com/office/drawing/2014/main" id="{BC4EFACE-DBCE-1789-260B-C0EB5E013886}"/>
              </a:ext>
            </a:extLst>
          </p:cNvPr>
          <p:cNvPicPr>
            <a:picLocks noChangeAspect="1"/>
          </p:cNvPicPr>
          <p:nvPr/>
        </p:nvPicPr>
        <p:blipFill>
          <a:blip r:embed="rId5"/>
          <a:stretch>
            <a:fillRect/>
          </a:stretch>
        </p:blipFill>
        <p:spPr>
          <a:xfrm>
            <a:off x="3736734" y="3013529"/>
            <a:ext cx="1152212" cy="798494"/>
          </a:xfrm>
          <a:prstGeom prst="rect">
            <a:avLst/>
          </a:prstGeom>
        </p:spPr>
      </p:pic>
      <p:pic>
        <p:nvPicPr>
          <p:cNvPr id="1077" name="図 1076">
            <a:extLst>
              <a:ext uri="{FF2B5EF4-FFF2-40B4-BE49-F238E27FC236}">
                <a16:creationId xmlns:a16="http://schemas.microsoft.com/office/drawing/2014/main" id="{15CB2EE3-2202-0054-C176-A0712D80F2E7}"/>
              </a:ext>
            </a:extLst>
          </p:cNvPr>
          <p:cNvPicPr>
            <a:picLocks noChangeAspect="1"/>
          </p:cNvPicPr>
          <p:nvPr/>
        </p:nvPicPr>
        <p:blipFill>
          <a:blip r:embed="rId6"/>
          <a:srcRect b="19545"/>
          <a:stretch>
            <a:fillRect/>
          </a:stretch>
        </p:blipFill>
        <p:spPr>
          <a:xfrm>
            <a:off x="3804790" y="5980838"/>
            <a:ext cx="472928" cy="642431"/>
          </a:xfrm>
          <a:prstGeom prst="rect">
            <a:avLst/>
          </a:prstGeom>
        </p:spPr>
      </p:pic>
      <p:pic>
        <p:nvPicPr>
          <p:cNvPr id="1079" name="図 1078">
            <a:extLst>
              <a:ext uri="{FF2B5EF4-FFF2-40B4-BE49-F238E27FC236}">
                <a16:creationId xmlns:a16="http://schemas.microsoft.com/office/drawing/2014/main" id="{33A4928C-2AFE-CB93-CA69-85C765DFF6C1}"/>
              </a:ext>
            </a:extLst>
          </p:cNvPr>
          <p:cNvPicPr>
            <a:picLocks noChangeAspect="1"/>
          </p:cNvPicPr>
          <p:nvPr/>
        </p:nvPicPr>
        <p:blipFill>
          <a:blip r:embed="rId7"/>
          <a:stretch>
            <a:fillRect/>
          </a:stretch>
        </p:blipFill>
        <p:spPr>
          <a:xfrm>
            <a:off x="436115" y="3664844"/>
            <a:ext cx="1937776" cy="1937776"/>
          </a:xfrm>
          <a:prstGeom prst="rect">
            <a:avLst/>
          </a:prstGeom>
        </p:spPr>
      </p:pic>
      <p:pic>
        <p:nvPicPr>
          <p:cNvPr id="1081" name="図 1080">
            <a:extLst>
              <a:ext uri="{FF2B5EF4-FFF2-40B4-BE49-F238E27FC236}">
                <a16:creationId xmlns:a16="http://schemas.microsoft.com/office/drawing/2014/main" id="{6286BE2F-15DA-517E-C245-A3FA383146D2}"/>
              </a:ext>
            </a:extLst>
          </p:cNvPr>
          <p:cNvPicPr>
            <a:picLocks noChangeAspect="1"/>
          </p:cNvPicPr>
          <p:nvPr/>
        </p:nvPicPr>
        <p:blipFill>
          <a:blip r:embed="rId8"/>
          <a:stretch>
            <a:fillRect/>
          </a:stretch>
        </p:blipFill>
        <p:spPr>
          <a:xfrm>
            <a:off x="2502144" y="3664843"/>
            <a:ext cx="3244306" cy="1937776"/>
          </a:xfrm>
          <a:prstGeom prst="rect">
            <a:avLst/>
          </a:prstGeom>
        </p:spPr>
      </p:pic>
      <p:pic>
        <p:nvPicPr>
          <p:cNvPr id="1083" name="図 1082">
            <a:extLst>
              <a:ext uri="{FF2B5EF4-FFF2-40B4-BE49-F238E27FC236}">
                <a16:creationId xmlns:a16="http://schemas.microsoft.com/office/drawing/2014/main" id="{9E3FDCE8-7FE8-F704-8A90-C42142B1DE00}"/>
              </a:ext>
            </a:extLst>
          </p:cNvPr>
          <p:cNvPicPr>
            <a:picLocks noChangeAspect="1"/>
          </p:cNvPicPr>
          <p:nvPr/>
        </p:nvPicPr>
        <p:blipFill>
          <a:blip r:embed="rId9"/>
          <a:srcRect t="22084"/>
          <a:stretch>
            <a:fillRect/>
          </a:stretch>
        </p:blipFill>
        <p:spPr>
          <a:xfrm>
            <a:off x="1844074" y="6022711"/>
            <a:ext cx="1866564" cy="642432"/>
          </a:xfrm>
          <a:prstGeom prst="rect">
            <a:avLst/>
          </a:prstGeom>
        </p:spPr>
      </p:pic>
      <p:sp>
        <p:nvSpPr>
          <p:cNvPr id="1084" name="正方形/長方形 1083">
            <a:extLst>
              <a:ext uri="{FF2B5EF4-FFF2-40B4-BE49-F238E27FC236}">
                <a16:creationId xmlns:a16="http://schemas.microsoft.com/office/drawing/2014/main" id="{9B24159F-76C0-3446-E348-3252FDF02106}"/>
              </a:ext>
            </a:extLst>
          </p:cNvPr>
          <p:cNvSpPr/>
          <p:nvPr/>
        </p:nvSpPr>
        <p:spPr>
          <a:xfrm>
            <a:off x="212155" y="2753038"/>
            <a:ext cx="5992837" cy="3985369"/>
          </a:xfrm>
          <a:prstGeom prst="rect">
            <a:avLst/>
          </a:prstGeom>
          <a:no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662" dirty="0"/>
          </a:p>
        </p:txBody>
      </p:sp>
      <p:sp>
        <p:nvSpPr>
          <p:cNvPr id="1085" name="テキスト ボックス 1084">
            <a:extLst>
              <a:ext uri="{FF2B5EF4-FFF2-40B4-BE49-F238E27FC236}">
                <a16:creationId xmlns:a16="http://schemas.microsoft.com/office/drawing/2014/main" id="{70291E1E-287A-C15C-7804-23E342B63B55}"/>
              </a:ext>
            </a:extLst>
          </p:cNvPr>
          <p:cNvSpPr txBox="1"/>
          <p:nvPr/>
        </p:nvSpPr>
        <p:spPr>
          <a:xfrm>
            <a:off x="4334418" y="2597157"/>
            <a:ext cx="2133918" cy="369332"/>
          </a:xfrm>
          <a:prstGeom prst="rect">
            <a:avLst/>
          </a:prstGeom>
          <a:solidFill>
            <a:schemeClr val="accent5">
              <a:lumMod val="20000"/>
              <a:lumOff val="80000"/>
            </a:schemeClr>
          </a:solidFill>
        </p:spPr>
        <p:txBody>
          <a:bodyPr wrap="none" rtlCol="0">
            <a:spAutoFit/>
          </a:bodyPr>
          <a:lstStyle/>
          <a:p>
            <a:r>
              <a:rPr kumimoji="1" lang="en-US" altLang="ja-JP" b="1" dirty="0">
                <a:solidFill>
                  <a:srgbClr val="0000FF"/>
                </a:solidFill>
                <a:latin typeface="+mn-ea"/>
              </a:rPr>
              <a:t>Whole life carbon</a:t>
            </a:r>
            <a:endParaRPr kumimoji="1" lang="ja-JP" altLang="en-US" b="1" dirty="0">
              <a:solidFill>
                <a:srgbClr val="0000FF"/>
              </a:solidFill>
              <a:latin typeface="+mn-ea"/>
            </a:endParaRPr>
          </a:p>
        </p:txBody>
      </p:sp>
      <p:sp>
        <p:nvSpPr>
          <p:cNvPr id="1086" name="テキスト ボックス 1085">
            <a:extLst>
              <a:ext uri="{FF2B5EF4-FFF2-40B4-BE49-F238E27FC236}">
                <a16:creationId xmlns:a16="http://schemas.microsoft.com/office/drawing/2014/main" id="{D8820CC7-A525-376D-4CB5-35F84BF0B36F}"/>
              </a:ext>
            </a:extLst>
          </p:cNvPr>
          <p:cNvSpPr txBox="1"/>
          <p:nvPr/>
        </p:nvSpPr>
        <p:spPr>
          <a:xfrm>
            <a:off x="235249" y="2823965"/>
            <a:ext cx="1699504" cy="338554"/>
          </a:xfrm>
          <a:prstGeom prst="rect">
            <a:avLst/>
          </a:prstGeom>
          <a:noFill/>
        </p:spPr>
        <p:txBody>
          <a:bodyPr wrap="none" rtlCol="0">
            <a:spAutoFit/>
          </a:bodyPr>
          <a:lstStyle/>
          <a:p>
            <a:r>
              <a:rPr kumimoji="1" lang="en-US" altLang="ja-JP" sz="1600" b="1" dirty="0">
                <a:solidFill>
                  <a:srgbClr val="FF0000"/>
                </a:solidFill>
                <a:latin typeface="+mn-ea"/>
              </a:rPr>
              <a:t>Upfront carbon</a:t>
            </a:r>
            <a:endParaRPr kumimoji="1" lang="ja-JP" altLang="en-US" sz="1600" b="1" dirty="0">
              <a:solidFill>
                <a:srgbClr val="FF0000"/>
              </a:solidFill>
              <a:latin typeface="+mn-ea"/>
            </a:endParaRPr>
          </a:p>
        </p:txBody>
      </p:sp>
      <p:sp>
        <p:nvSpPr>
          <p:cNvPr id="1087" name="正方形/長方形 1086">
            <a:extLst>
              <a:ext uri="{FF2B5EF4-FFF2-40B4-BE49-F238E27FC236}">
                <a16:creationId xmlns:a16="http://schemas.microsoft.com/office/drawing/2014/main" id="{5BA3BEE6-0CBD-F9DD-ECF4-48AF0CCCF60D}"/>
              </a:ext>
            </a:extLst>
          </p:cNvPr>
          <p:cNvSpPr/>
          <p:nvPr/>
        </p:nvSpPr>
        <p:spPr>
          <a:xfrm>
            <a:off x="286274" y="2865580"/>
            <a:ext cx="2134509" cy="2860431"/>
          </a:xfrm>
          <a:prstGeom prst="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662"/>
          </a:p>
        </p:txBody>
      </p:sp>
      <p:sp>
        <p:nvSpPr>
          <p:cNvPr id="1088" name="正方形/長方形 1087">
            <a:extLst>
              <a:ext uri="{FF2B5EF4-FFF2-40B4-BE49-F238E27FC236}">
                <a16:creationId xmlns:a16="http://schemas.microsoft.com/office/drawing/2014/main" id="{8B9C520A-C32E-67AB-68B9-9B267C3A02B4}"/>
              </a:ext>
            </a:extLst>
          </p:cNvPr>
          <p:cNvSpPr/>
          <p:nvPr/>
        </p:nvSpPr>
        <p:spPr>
          <a:xfrm>
            <a:off x="1823257" y="5767626"/>
            <a:ext cx="2501354" cy="904828"/>
          </a:xfrm>
          <a:prstGeom prst="rect">
            <a:avLst/>
          </a:pr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662"/>
          </a:p>
        </p:txBody>
      </p:sp>
      <p:sp>
        <p:nvSpPr>
          <p:cNvPr id="1089" name="テキスト ボックス 1088">
            <a:extLst>
              <a:ext uri="{FF2B5EF4-FFF2-40B4-BE49-F238E27FC236}">
                <a16:creationId xmlns:a16="http://schemas.microsoft.com/office/drawing/2014/main" id="{D5468004-6860-B446-5BD3-7CD23649103B}"/>
              </a:ext>
            </a:extLst>
          </p:cNvPr>
          <p:cNvSpPr txBox="1"/>
          <p:nvPr/>
        </p:nvSpPr>
        <p:spPr>
          <a:xfrm>
            <a:off x="1823257" y="5742689"/>
            <a:ext cx="2100255" cy="338554"/>
          </a:xfrm>
          <a:prstGeom prst="rect">
            <a:avLst/>
          </a:prstGeom>
          <a:noFill/>
        </p:spPr>
        <p:txBody>
          <a:bodyPr wrap="none" rtlCol="0">
            <a:spAutoFit/>
          </a:bodyPr>
          <a:lstStyle/>
          <a:p>
            <a:r>
              <a:rPr lang="en-US" altLang="ja-JP" sz="1600" b="1" dirty="0">
                <a:solidFill>
                  <a:schemeClr val="tx1">
                    <a:lumMod val="95000"/>
                    <a:lumOff val="5000"/>
                  </a:schemeClr>
                </a:solidFill>
                <a:latin typeface="+mn-ea"/>
              </a:rPr>
              <a:t>Operational</a:t>
            </a:r>
            <a:r>
              <a:rPr kumimoji="1" lang="en-US" altLang="ja-JP" sz="1600" b="1" dirty="0">
                <a:solidFill>
                  <a:schemeClr val="tx1">
                    <a:lumMod val="95000"/>
                    <a:lumOff val="5000"/>
                  </a:schemeClr>
                </a:solidFill>
                <a:latin typeface="+mn-ea"/>
              </a:rPr>
              <a:t> carbon</a:t>
            </a:r>
            <a:endParaRPr kumimoji="1" lang="ja-JP" altLang="en-US" sz="1600" b="1" dirty="0">
              <a:solidFill>
                <a:schemeClr val="tx1">
                  <a:lumMod val="95000"/>
                  <a:lumOff val="5000"/>
                </a:schemeClr>
              </a:solidFill>
              <a:latin typeface="+mn-ea"/>
            </a:endParaRPr>
          </a:p>
        </p:txBody>
      </p:sp>
      <p:sp>
        <p:nvSpPr>
          <p:cNvPr id="4" name="テキスト ボックス 3">
            <a:extLst>
              <a:ext uri="{FF2B5EF4-FFF2-40B4-BE49-F238E27FC236}">
                <a16:creationId xmlns:a16="http://schemas.microsoft.com/office/drawing/2014/main" id="{F8131362-E5AC-51A8-8552-D6767F0F6C37}"/>
              </a:ext>
            </a:extLst>
          </p:cNvPr>
          <p:cNvSpPr txBox="1"/>
          <p:nvPr/>
        </p:nvSpPr>
        <p:spPr>
          <a:xfrm>
            <a:off x="5905044" y="4653495"/>
            <a:ext cx="3238955" cy="1384995"/>
          </a:xfrm>
          <a:prstGeom prst="rect">
            <a:avLst/>
          </a:prstGeom>
          <a:solidFill>
            <a:schemeClr val="accent5">
              <a:lumMod val="20000"/>
              <a:lumOff val="80000"/>
            </a:schemeClr>
          </a:solidFill>
        </p:spPr>
        <p:txBody>
          <a:bodyPr wrap="square" rtlCol="0">
            <a:spAutoFit/>
          </a:bodyPr>
          <a:lstStyle/>
          <a:p>
            <a:r>
              <a:rPr lang="en-US" altLang="ja-JP" sz="1400" dirty="0">
                <a:latin typeface="+mn-ea"/>
              </a:rPr>
              <a:t>ISO 21930:</a:t>
            </a:r>
          </a:p>
          <a:p>
            <a:r>
              <a:rPr lang="en-US" altLang="ja-JP" sz="1400" dirty="0">
                <a:latin typeface="+mn-ea"/>
              </a:rPr>
              <a:t>2017 Sustainability in buildings and civil engineering works — Core rules for environmental product declarations of construction products and services</a:t>
            </a:r>
          </a:p>
        </p:txBody>
      </p:sp>
    </p:spTree>
    <p:extLst>
      <p:ext uri="{BB962C8B-B14F-4D97-AF65-F5344CB8AC3E}">
        <p14:creationId xmlns:p14="http://schemas.microsoft.com/office/powerpoint/2010/main" val="89346279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2013 - 2022 Theme</Template>
  <TotalTime>1563</TotalTime>
  <Words>1972</Words>
  <Application>Microsoft Office PowerPoint</Application>
  <PresentationFormat>画面に合わせる (4:3)</PresentationFormat>
  <Paragraphs>283</Paragraphs>
  <Slides>11</Slides>
  <Notes>4</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11</vt:i4>
      </vt:variant>
    </vt:vector>
  </HeadingPairs>
  <TitlesOfParts>
    <vt:vector size="18" baseType="lpstr">
      <vt:lpstr>游ゴシック</vt:lpstr>
      <vt:lpstr>Arial</vt:lpstr>
      <vt:lpstr>Bierstadt</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正和 吉岡</dc:creator>
  <cp:lastModifiedBy>晴山 睦</cp:lastModifiedBy>
  <cp:revision>16</cp:revision>
  <cp:lastPrinted>2025-10-15T00:57:09Z</cp:lastPrinted>
  <dcterms:created xsi:type="dcterms:W3CDTF">2025-09-23T00:11:16Z</dcterms:created>
  <dcterms:modified xsi:type="dcterms:W3CDTF">2025-10-17T01:37:08Z</dcterms:modified>
</cp:coreProperties>
</file>