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303" r:id="rId2"/>
    <p:sldId id="21474" r:id="rId3"/>
    <p:sldId id="21426" r:id="rId4"/>
    <p:sldId id="21427" r:id="rId5"/>
    <p:sldId id="21383" r:id="rId6"/>
    <p:sldId id="21473" r:id="rId7"/>
    <p:sldId id="21475" r:id="rId8"/>
    <p:sldId id="21373" r:id="rId9"/>
    <p:sldId id="21396" r:id="rId10"/>
    <p:sldId id="21457" r:id="rId11"/>
    <p:sldId id="21458" r:id="rId12"/>
    <p:sldId id="21472" r:id="rId13"/>
    <p:sldId id="21476" r:id="rId14"/>
    <p:sldId id="21468" r:id="rId15"/>
    <p:sldId id="21414" r:id="rId16"/>
    <p:sldId id="21430" r:id="rId17"/>
    <p:sldId id="21415" r:id="rId18"/>
    <p:sldId id="21469" r:id="rId19"/>
    <p:sldId id="21477" r:id="rId20"/>
    <p:sldId id="21418" r:id="rId21"/>
    <p:sldId id="21405" r:id="rId22"/>
    <p:sldId id="21420" r:id="rId23"/>
    <p:sldId id="21417" r:id="rId24"/>
    <p:sldId id="21432" r:id="rId25"/>
    <p:sldId id="21421" r:id="rId26"/>
    <p:sldId id="21344" r:id="rId27"/>
    <p:sldId id="21364" r:id="rId28"/>
    <p:sldId id="21419" r:id="rId29"/>
    <p:sldId id="21422" r:id="rId30"/>
    <p:sldId id="21424" r:id="rId31"/>
    <p:sldId id="21466" r:id="rId32"/>
    <p:sldId id="21463" r:id="rId33"/>
    <p:sldId id="21363" r:id="rId34"/>
    <p:sldId id="21340" r:id="rId35"/>
    <p:sldId id="21428" r:id="rId36"/>
    <p:sldId id="21399" r:id="rId37"/>
    <p:sldId id="21471" r:id="rId38"/>
    <p:sldId id="21433" r:id="rId39"/>
    <p:sldId id="21372" r:id="rId40"/>
    <p:sldId id="21350" r:id="rId41"/>
    <p:sldId id="21470" r:id="rId42"/>
    <p:sldId id="305" r:id="rId43"/>
    <p:sldId id="21376" r:id="rId44"/>
    <p:sldId id="21355" r:id="rId45"/>
    <p:sldId id="21380" r:id="rId46"/>
    <p:sldId id="21393" r:id="rId47"/>
    <p:sldId id="21338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0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792" userDrawn="1">
          <p15:clr>
            <a:srgbClr val="A4A3A4"/>
          </p15:clr>
        </p15:guide>
        <p15:guide id="4" pos="3908" userDrawn="1">
          <p15:clr>
            <a:srgbClr val="A4A3A4"/>
          </p15:clr>
        </p15:guide>
        <p15:guide id="5" orient="horz" pos="1776" userDrawn="1">
          <p15:clr>
            <a:srgbClr val="A4A3A4"/>
          </p15:clr>
        </p15:guide>
        <p15:guide id="6" orient="horz" pos="23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3DA5"/>
    <a:srgbClr val="EE6611"/>
    <a:srgbClr val="FFFFFF"/>
    <a:srgbClr val="69C7D5"/>
    <a:srgbClr val="C95ABD"/>
    <a:srgbClr val="61C4D3"/>
    <a:srgbClr val="01336E"/>
    <a:srgbClr val="62A9CD"/>
    <a:srgbClr val="50318D"/>
    <a:srgbClr val="5230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F2DE63D5-997A-4646-A377-4702673A728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Row>
  </a:tblStyle>
  <a:tblStyle styleId="{6E25E649-3F16-4E02-A733-19D2CDBF48F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B301B821-A1FF-4177-AEE7-76D212191A0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9EBF5"/>
          </a:solidFill>
        </a:fill>
      </a:tcStyle>
    </a:band1H>
    <a:band1V>
      <a:tcStyle>
        <a:tcBdr/>
        <a:fill>
          <a:solidFill>
            <a:srgbClr val="E9EBF5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5940675A-B579-460E-94D1-54222C63F5D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</a:tblStyle>
  <a:tblStyle styleId="{9D7B26C5-4107-4FEC-AEDC-1716B250A1E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17292A2E-F333-43FB-9621-5CBBE7FDCDCB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69012ECD-51FC-41F1-AA8D-1B2483CD663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3B4B98B0-60AC-42C2-AFA5-B58CD77FA1E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ED083AE6-46FA-4A59-8FB0-9F97EB10719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FFC000"/>
          </a:solidFill>
        </a:fill>
      </a:tcStyle>
    </a:band1H>
    <a:band1V>
      <a:tcStyle>
        <a:tcBdr/>
        <a:fill>
          <a:solidFill>
            <a:srgbClr val="FFC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8EC20E35-A176-4012-BC5E-935CFFF8708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BC89EF96-8CEA-46FF-86C4-4CE0E760980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  <a:tblStyle styleId="{69C7853C-536D-4A76-A0AE-DD22124D55A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A5A5A5"/>
          </a:solidFill>
        </a:fill>
      </a:tcStyle>
    </a:band1H>
    <a:band2H>
      <a:tcStyle>
        <a:tcBdr/>
        <a:fill>
          <a:solidFill>
            <a:srgbClr val="A5A5A5"/>
          </a:solidFill>
        </a:fill>
      </a:tcStyle>
    </a:band2H>
    <a:band1V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band1V>
    <a:band2V>
      <a:tcStyle>
        <a:tcBdr/>
        <a:fill>
          <a:solidFill>
            <a:srgbClr val="A5A5A5"/>
          </a:solidFill>
        </a:fill>
      </a:tcStyle>
    </a:band2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616DA210-FB5B-4158-B5E0-FEB733F419B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7E9639D4-E3E2-4D34-9284-5A2195B3D0D7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  <a:tblStyle styleId="{793D81CF-94F2-401A-BA57-92F5A7B2D0C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04" autoAdjust="0"/>
  </p:normalViewPr>
  <p:slideViewPr>
    <p:cSldViewPr snapToGrid="0" showGuides="1">
      <p:cViewPr varScale="1">
        <p:scale>
          <a:sx n="71" d="100"/>
          <a:sy n="71" d="100"/>
        </p:scale>
        <p:origin x="388" y="44"/>
      </p:cViewPr>
      <p:guideLst>
        <p:guide orient="horz" pos="1502"/>
        <p:guide pos="3840"/>
        <p:guide pos="3792"/>
        <p:guide pos="3908"/>
        <p:guide orient="horz" pos="1776"/>
        <p:guide orient="horz" pos="234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18" d="100"/>
          <a:sy n="118" d="100"/>
        </p:scale>
        <p:origin x="50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3F5593-6B71-20A4-6CC2-BF83B6A84980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E1BD49-6595-6CC8-F020-8AFFEC81D246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B7F3D0C-11B3-454A-9391-BEA053700FC5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10/20/2025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4DB57D-EDA8-11DB-5C60-4D486EEB3FF0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F4B338-7B29-08EE-0628-584F7999DB1C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31D3717-EBC8-4EE8-A61E-D2EDE49C6CF6}" type="slidenum">
              <a:t>‹Nr.›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4897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F892729-799F-9FE7-2D82-EEEFC9FA567B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A612A9-9976-13BF-C92F-0E7AF1CF5163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86CEE20D-09A6-474A-9B14-A5DE45BA7179}" type="datetime1">
              <a:rPr lang="en-US"/>
              <a:pPr lvl="0"/>
              <a:t>10/19/2025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5AB57DE-4ADD-F10E-B266-00E526339A1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97D5428-0266-DE27-F566-3A179D21C51F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7D2953-1976-677F-CC35-42F85EEFE561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8C231E-3BB1-5D6E-2225-8A5B75857BF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398F2D4-1799-4EA2-A86E-0F92D214BDC6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414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398F2D4-1799-4EA2-A86E-0F92D214BD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786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21A67C-325D-B81B-3966-B046BD2E4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1B85901-563B-2B2D-ABC5-AFA37409C8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F4DD75B-6AFF-6F02-0BDE-6392790DE37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n-US"/>
              <a:t>Add logos of labs</a:t>
            </a:r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E523446-E98B-CAF4-FE4B-BC9E3D9E3DDA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23A1CA8-3914-449A-AA8B-9C775B3E0EBE}" type="slidenum">
              <a:t>36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2927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435F48-3671-522D-4E22-F4915DBF17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D9885D1-0794-A8BB-E77C-77123BA7E0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BF0DC1C-013D-2CB3-9327-0828669BB52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n-US"/>
              <a:t>Add logos, add also desy result, </a:t>
            </a:r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73564B0-4421-44E6-EF51-5748FE1AB622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5821A1F-A956-4338-8883-4F07435273A2}" type="slidenum">
              <a:t>43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9811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C475069-E409-A2C5-5622-628C59D59F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E49BCEC-A461-6410-C623-8C463C5998D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n-US"/>
              <a:t>Make this in paralle</a:t>
            </a:r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E7FEB6E-289A-2CC6-7BAB-D8833AA02793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8F82232-9541-4D56-930F-BFD70EF0910F}" type="slidenum">
              <a:t>44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00088-D547-50FF-F390-8CAAFE94E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2F54494-9264-01AF-AA4D-3AFF3E9ACB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4942430-2036-4189-6EB9-C9938C4EA2C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If we look more closely at a plasma wakefield acceleration stage, we have the driver, which excites a plasma wakefield, and the witness which gains energy from the wakefields.  When the driver is a laser pulse, one sometimes adds a guiding channel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09EC19C-30A7-1DBB-970E-F8F4D8FC1A42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757D8A2-1B0A-41C9-A32D-91D0D41D8855}" type="slidenum">
              <a:t>45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7934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FFAEA8-23A7-FE99-3213-A28CB1976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598FB75-6BC0-40BF-0AEE-A005949B33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B752757-0B52-57DE-70C2-27428F22DE2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n-US"/>
              <a:t>Add logos of labs</a:t>
            </a:r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AAD604-10DD-AF04-81A7-DD0FE1260A86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23A1CA8-3914-449A-AA8B-9C775B3E0EBE}" type="slidenum">
              <a:t>46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06569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398F2D4-1799-4EA2-A86E-0F92D214BDC6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00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AA8CD5-587A-79A9-22A2-4ACBC11ECD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2817273-6E7B-80B7-8AEE-5BC2656B56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6A5770F-3ACD-2BAD-57DE-2A6CDA89E48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DECA88B-3FF1-8CFE-3FE3-5F181D735CF5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4E4032B-F7F0-42CD-8C38-FE592AAC418E}" type="slidenum">
              <a:t>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9841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529F9-92AB-C071-E029-C26DE9DC0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618A1DC-8C18-6662-18EB-10D22C0684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B1BCDC6-D76B-96AB-239E-DDDDE965278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02D8715-2A36-E8AD-9A92-5F69934D5E5A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4E4032B-F7F0-42CD-8C38-FE592AAC418E}" type="slidenum">
              <a:t>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1568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99457E2-6E6B-4DBB-96C9-CAC71061C9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CA2734B-B875-90B4-FA1F-349415D51C1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n-US"/>
              <a:t>Add logos, add also desy result, </a:t>
            </a:r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97AF38F-9DB0-4BF8-56D3-20BA239787C0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D341BE8-AD68-445A-A953-D8605CCB2E76}" type="slidenum">
              <a:t>8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EA30ED-C3BC-FBA9-F674-7FB12D7DE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B8C91CE-ADCC-F86E-2FBF-1E5698BF49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CFB3E5F-F22B-03B0-5B20-155322B4549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n-US"/>
              <a:t>Add logos, add also desy result, </a:t>
            </a:r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F70AAA-CA20-C06C-EB03-F450E689CA5D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D341BE8-AD68-445A-A953-D8605CCB2E76}" type="slidenum">
              <a:t>9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8701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90BC6A-6374-665C-577A-9110C5C8A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521A686-B59F-9741-6699-580C509902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2B25D50-2796-8ADB-7942-1633020A720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n-US" dirty="0"/>
              <a:t>Add logos, add also </a:t>
            </a:r>
            <a:r>
              <a:rPr lang="en-US" dirty="0" err="1"/>
              <a:t>desy</a:t>
            </a:r>
            <a:r>
              <a:rPr lang="en-US" dirty="0"/>
              <a:t> result, 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858CC0D-45A6-6584-4EB5-80CE03B00A9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928C12B-486F-4EAB-A014-D565AF626B0B}" type="slidenum">
              <a:t>32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2189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956CF5A-7A34-5EF0-71F0-89426B80DA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3236BEB-AEBC-3C52-BD2F-DA86BA21BB0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n-US"/>
              <a:t>Add logos, add also desy result, </a:t>
            </a:r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8E4E62-AB0E-0565-D4D1-0CECCEE896EE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0D5842C-7063-4C1D-BD6B-0B92671969C4}" type="slidenum">
              <a:t>33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EBF1B46-9B1D-CC26-A1F2-74DB8D0F06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EEE8DCF-1ADC-73A0-CD28-D19E01B3791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n-US"/>
              <a:t>Add logos of labs</a:t>
            </a:r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4348DB-FE11-248C-1178-767D45CB523D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23A1CA8-3914-449A-AA8B-9C775B3E0EBE}" type="slidenum">
              <a:t>34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44FC47-F5D9-B84A-6749-C4A61DFE7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64E5C9B-45B0-9D02-D8A9-888DE2BA2F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F9EF653-8B03-3855-CEDD-9ACE5A0613D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n-US"/>
              <a:t>Add logos of labs</a:t>
            </a:r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1EEFA11-3E5A-FF52-2666-063AF6DA4F94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23A1CA8-3914-449A-AA8B-9C775B3E0EBE}" type="slidenum">
              <a:t>35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1900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9132A312-C5ED-B584-3F66-F216D2367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398" y="2169048"/>
            <a:ext cx="2520004" cy="249467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13786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21870-851A-C45C-82D7-33A15519BAA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83B98E-35D0-E65A-36E1-10E0EE583EF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lang="de-DE"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F2B1D7-A42B-D875-A625-72546589FB83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2427283"/>
            <a:ext cx="5616573" cy="377349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 lang="de-DE"/>
            </a:lvl1pPr>
            <a:lvl2pPr>
              <a:defRPr lang="de-DE"/>
            </a:lvl2pPr>
            <a:lvl3pPr>
              <a:defRPr lang="de-DE"/>
            </a:lvl3pPr>
            <a:lvl4pPr>
              <a:defRPr lang="de-DE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962F8C-EACB-21A3-A161-EAEAAE2F417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lang="de-DE"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491B03-706C-63BD-D321-28B89022150F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2427283"/>
            <a:ext cx="5611809" cy="377349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 lang="de-DE"/>
            </a:lvl1pPr>
            <a:lvl2pPr>
              <a:defRPr lang="de-DE"/>
            </a:lvl2pPr>
            <a:lvl3pPr>
              <a:defRPr lang="de-DE"/>
            </a:lvl3pPr>
            <a:lvl4pPr>
              <a:defRPr lang="de-DE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CB9FCB90-7348-3EF6-7F38-283A127656B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7FC8875D-7FEC-4FB2-82AA-C4A684E6B945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44C3841F-61DC-0AE0-80A1-A8049CE1C90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9" name="Slide Number Placeholder 11">
            <a:extLst>
              <a:ext uri="{FF2B5EF4-FFF2-40B4-BE49-F238E27FC236}">
                <a16:creationId xmlns:a16="http://schemas.microsoft.com/office/drawing/2014/main" id="{904F98E4-7AA2-FCF2-6139-D3566B6F73D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BB212CB-469A-4CE3-834C-023E057F6143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681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D2FBC-6856-06E7-CC36-DAD7C32F68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5616573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58FB5-67D5-262F-26A1-DB2FD7336E70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2120"/>
          </a:xfrm>
        </p:spPr>
        <p:txBody>
          <a:bodyPr/>
          <a:lstStyle>
            <a:lvl1pPr>
              <a:defRPr lang="de-DE"/>
            </a:lvl1pPr>
            <a:lvl2pPr>
              <a:defRPr lang="de-DE"/>
            </a:lvl2pPr>
            <a:lvl3pPr>
              <a:defRPr lang="de-DE"/>
            </a:lvl3pPr>
            <a:lvl4pPr>
              <a:defRPr lang="de-DE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4D0C361-4D60-F32C-E226-53083A25113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0"/>
            <a:ext cx="6024560" cy="620716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1D72654-5CD8-2110-AC57-971C36FC214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5610479A-269D-4728-BFB6-888B1BEB24F2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0CBEF110-4E32-9837-E915-CA5103E427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5ECAC851-746C-153E-00D4-F2D6E145ABC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7BC81C-A358-4011-87AE-7987B9DA901B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812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D424B-7EBA-1CEF-DF8E-179C5E16DEE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C9752D-0933-535F-CD3E-E90789A92AE2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 lang="de-DE"/>
            </a:lvl1pPr>
            <a:lvl2pPr>
              <a:defRPr lang="de-DE"/>
            </a:lvl2pPr>
            <a:lvl3pPr>
              <a:defRPr lang="de-DE"/>
            </a:lvl3pPr>
            <a:lvl4pPr>
              <a:defRPr lang="de-DE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6DF09-6500-5FF3-B68F-A5B4C8BA1A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6D8D4C12-B472-4504-A8C6-D52F26543070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26812F32-A704-E60C-2B64-B5C173BE5D7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2BCB3881-9418-08BD-CB63-5F3C3F08508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9C70AAE-5F32-4F66-BD4C-F3A7CD43B359}" type="slidenum">
              <a:t>‹Nr.›</a:t>
            </a:fld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FA32404D-4491-DA46-5726-45939F91AF6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159226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715CFB3-CBDE-E5E5-487B-B32D35371029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396970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53994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871A9-3ABA-E96F-5C8D-4AF7A079BDD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AFC7E-D44B-7C11-C484-0FDDA709F843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3708404" cy="4608511"/>
          </a:xfrm>
        </p:spPr>
        <p:txBody>
          <a:bodyPr/>
          <a:lstStyle>
            <a:lvl1pPr>
              <a:defRPr lang="de-DE"/>
            </a:lvl1pPr>
            <a:lvl2pPr>
              <a:lnSpc>
                <a:spcPct val="120000"/>
              </a:lnSpc>
              <a:defRPr lang="de-DE"/>
            </a:lvl2pPr>
            <a:lvl3pPr>
              <a:defRPr lang="de-DE"/>
            </a:lvl3pPr>
            <a:lvl4pPr>
              <a:defRPr lang="de-DE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545B11-27D2-0D7C-966E-FA56122A268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C0CB52F9-F0AF-4638-860B-159E03BAFD53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5223B93D-34C4-BCCB-DEFF-502AFD4205B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8DD21604-F284-1139-099F-374A79B23E2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C7177E3-EE09-40F9-844A-9AA67B6C626A}" type="slidenum">
              <a:t>‹Nr.›</a:t>
            </a:fld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DA7B066-9899-E946-9B02-DC619833C813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1592263"/>
            <a:ext cx="3708404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4FF3655-FA3B-2C5C-336C-3AC70F126EC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124681" y="396970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56EB546C-7A0C-6C49-47BA-234E4707612C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159226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4B91097C-B265-6F72-E435-208651D3643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3978014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07645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31235-C528-C9DC-3FD2-1D693C31885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C6A9C1-DA3E-0700-1E7E-ABBAE1BF90B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lang="de-DE"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76F428-7C09-11C8-3747-4A4D50789C8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lang="de-DE"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D1DDF0BB-F7CB-ADD4-0E2F-3F493F5FE3A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D939FB9-82E3-185A-7F7B-AF8DCD4D4D8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FAED1F9F-A671-48C8-8BFD-875F8215816E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1D97779F-D433-7F94-A91F-958A500572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621B25FD-0CD7-1F02-7B1D-218B8ADCDC8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8871366-63AD-4B11-96C6-009A4298B007}" type="slidenum">
              <a:t>‹Nr.›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AF74BA45-FB85-56E1-A234-A3A3DCEA18F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72200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 lang="en-GB"/>
            </a:lvl1pPr>
          </a:lstStyle>
          <a:p>
            <a:pPr lvl="0"/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81577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20D8E-CC5B-B7BB-FC18-ADB0230E123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CF6D62-C224-1EE7-8A9B-8CEDE69DFB9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3708404" cy="668334"/>
          </a:xfr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lang="de-DE">
                <a:solidFill>
                  <a:srgbClr val="61C4D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5FB23D9E-E9FF-CBE3-303E-79BF79435BA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75615" y="1604964"/>
            <a:ext cx="3713186" cy="655633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 lang="de-DE"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44F05E29-4427-3FA3-BB23-A34F8DA0865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1BF032AD-673D-7FCA-FCB1-1869821F4530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2416173"/>
            <a:ext cx="3713186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spcBef>
                <a:spcPts val="100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ACE3D8D-5ED3-A505-EA76-DCEF1C3F945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53843" y="1601224"/>
            <a:ext cx="3708404" cy="668334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 lang="de-DE">
                <a:solidFill>
                  <a:srgbClr val="61C4D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B35ED374-AD29-9319-C9FB-51C46642DE91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3843" y="2429899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198389B-2953-0C07-9748-86F8CF66308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9E96DDCC-F291-4F46-AA53-3D46B480D04C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4FD4C627-62DE-6B03-9DB4-E8AA70541E3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11" name="Slide Number Placeholder 13">
            <a:extLst>
              <a:ext uri="{FF2B5EF4-FFF2-40B4-BE49-F238E27FC236}">
                <a16:creationId xmlns:a16="http://schemas.microsoft.com/office/drawing/2014/main" id="{1F0BB40A-55DE-F98A-1E95-23A14BCD5BC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0757782-74C2-4190-B2FE-573714E927AA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22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BB927-966A-8682-E51C-F796F959718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FAEB5-D860-6BB9-F25C-11AD4460B14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116381" y="1601379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lang="de-DE" b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DFD6F06F-E3FA-B8B9-A132-E4F42276778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16381" y="2732437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459BC1-BE01-78D6-0A56-8F9551FB7E4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41513088-A222-460D-86DB-CE991D1615B1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4ABEF3-A60A-C603-B018-80B83D10E37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7" name="Slide Number Placeholder 13">
            <a:extLst>
              <a:ext uri="{FF2B5EF4-FFF2-40B4-BE49-F238E27FC236}">
                <a16:creationId xmlns:a16="http://schemas.microsoft.com/office/drawing/2014/main" id="{45CCDD96-EA04-9CC9-3232-3967803148A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1A3FDD7-9C14-438A-8C00-5C15B7F3BA8E}" type="slidenum">
              <a:t>‹Nr.›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DCFC991-5429-EB0A-BD34-AA398E66AC7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73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lang="de-DE" b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C4437E0-9894-0DFC-8887-FC529A25D944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50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72C42C50-916A-9078-7C48-238D6839106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232388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lang="de-DE" b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6DBF54D-B178-DF00-6B1F-0BD0C38FAAA9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232388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88820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3055C-BFC8-1653-7A5D-544026C9F9D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2BC7FF13-6D71-BB48-22CB-3E48B576972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2778" y="1592263"/>
            <a:ext cx="11376022" cy="2563904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BB054652-AEEF-76EF-EF88-1CD55A051C7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</p:spPr>
        <p:txBody>
          <a:bodyPr/>
          <a:lstStyle>
            <a:lvl1pPr>
              <a:defRPr lang="de-DE"/>
            </a:lvl1pPr>
            <a:lvl2pPr>
              <a:defRPr lang="de-DE"/>
            </a:lvl2pPr>
            <a:lvl3pPr>
              <a:defRPr lang="de-DE"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8A2FC5FB-5CF6-63D6-5434-983DA54E411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</p:spPr>
        <p:txBody>
          <a:bodyPr/>
          <a:lstStyle>
            <a:lvl1pPr>
              <a:defRPr lang="de-DE"/>
            </a:lvl1pPr>
            <a:lvl2pPr>
              <a:defRPr lang="de-DE"/>
            </a:lvl2pPr>
            <a:lvl3pPr>
              <a:defRPr lang="de-DE"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20F95D4B-9B55-0B8B-4BEE-62DCF7F1A2C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B0B246C0-7B4D-4AC4-A1DB-F2289D74E719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54DBF4D-E3D5-B1E9-C147-B8B48928DA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62688913-6DB8-310C-F397-DFAEFA15A32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E02605-242A-46BF-A10C-A9D056F24010}" type="slidenum">
              <a:t>‹Nr.›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E72797F1-EAC1-8214-6CCC-E0E567BDD84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</p:spPr>
        <p:txBody>
          <a:bodyPr/>
          <a:lstStyle>
            <a:lvl1pPr>
              <a:defRPr lang="de-DE"/>
            </a:lvl1pPr>
            <a:lvl2pPr>
              <a:defRPr lang="de-DE"/>
            </a:lvl2pPr>
            <a:lvl3pPr>
              <a:defRPr lang="de-DE"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531930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B0D06-3F3D-0F2B-AD2E-6982F1F0E52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A2F7E475-C5E2-9A96-E091-63B4E52B81A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1592263"/>
            <a:ext cx="12191996" cy="2945867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64B2B3E7-3CB1-8127-9336-5A60BFC3FB4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 lang="de-DE">
                <a:solidFill>
                  <a:srgbClr val="F8F8F8"/>
                </a:solidFill>
              </a:defRPr>
            </a:lvl1pPr>
            <a:lvl2pPr algn="ctr">
              <a:defRPr lang="de-DE">
                <a:solidFill>
                  <a:srgbClr val="F8F8F8"/>
                </a:solidFill>
              </a:defRPr>
            </a:lvl2pPr>
            <a:lvl3pPr algn="ctr">
              <a:defRPr lang="de-DE">
                <a:solidFill>
                  <a:srgbClr val="F8F8F8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5C931611-D3C5-19B5-D214-7D7AAF4F51B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 lang="de-DE">
                <a:solidFill>
                  <a:srgbClr val="F8F8F8"/>
                </a:solidFill>
              </a:defRPr>
            </a:lvl1pPr>
            <a:lvl2pPr algn="ctr">
              <a:defRPr lang="de-DE">
                <a:solidFill>
                  <a:srgbClr val="F8F8F8"/>
                </a:solidFill>
              </a:defRPr>
            </a:lvl2pPr>
            <a:lvl3pPr algn="ctr">
              <a:defRPr lang="de-DE">
                <a:solidFill>
                  <a:srgbClr val="F8F8F8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02BAE778-D3EA-98D8-37B4-EDA02330452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160EBD62-0B7B-4805-8816-54F111636546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91FCBAB-5B61-6D04-4FCB-98D91781792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B1C12794-058C-F151-EAA9-18833A48C44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FD9156-551B-4DB8-B66F-66688D65A8B4}" type="slidenum">
              <a:t>‹Nr.›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619D527-9720-CAFE-CFC6-421F4DD810A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 lang="de-DE">
                <a:solidFill>
                  <a:srgbClr val="F8F8F8"/>
                </a:solidFill>
              </a:defRPr>
            </a:lvl1pPr>
            <a:lvl2pPr algn="ctr">
              <a:defRPr lang="de-DE">
                <a:solidFill>
                  <a:srgbClr val="F8F8F8"/>
                </a:solidFill>
              </a:defRPr>
            </a:lvl2pPr>
            <a:lvl3pPr algn="ctr">
              <a:defRPr lang="de-DE">
                <a:solidFill>
                  <a:srgbClr val="F8F8F8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708578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2F29B-E874-D9DE-3DE3-73BBF591990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1709735"/>
            <a:ext cx="11376022" cy="2852735"/>
          </a:xfrm>
        </p:spPr>
        <p:txBody>
          <a:bodyPr anchor="b"/>
          <a:lstStyle>
            <a:lvl1pPr>
              <a:defRPr sz="5000"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BB3162-CBEE-B165-45BB-E9A293D7EEB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4589465"/>
            <a:ext cx="11376022" cy="1500182"/>
          </a:xfrm>
        </p:spPr>
        <p:txBody>
          <a:bodyPr/>
          <a:lstStyle>
            <a:lvl1pPr>
              <a:defRPr lang="de-DE"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9DB6EC7-2728-3593-9E75-8194145CFE9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EF87586F-E7C3-49EB-BC8D-F7C943A6341C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BF5F4498-7CA7-3FCF-CE5F-1C916992C89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D4998408-D612-4BD2-A967-D140255CB5A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F0CECC-1419-436F-BDEC-12CC32064819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86941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E90F0-EF0A-2708-54FE-6B9F3412E04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046165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0C7DA4-1F5B-DFFB-A0C6-2CB5B8808F3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algn="ctr">
              <a:defRPr lang="de-DE" sz="2400"/>
            </a:lvl1pPr>
          </a:lstStyle>
          <a:p>
            <a:pPr lvl="0"/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BBF97AAC-2AA0-9DC3-9CBE-E4462A2C05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E40BB490-1647-4A27-89B5-AAAE7A4070A9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7DB540E1-BB27-6557-31E2-6474D882AA8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9ECDE36-798A-CD84-CE0C-75CF2B43636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ABB3B6D-0668-4531-82C8-23C9734086E6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88810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17FC0-1284-C677-0287-C108127E6F8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081D2C03-8C6C-EA08-BE09-04BAA3CDB31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F107C5E1-B8F2-4367-8050-724DACD15C9A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9E4C548A-D88C-8770-E5E3-0E40845E4E4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5100B0A7-FFCF-F691-520C-CDE4EAB7FDB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53B36B8-A117-4A27-9023-E5656E9EA950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342538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E1C3A947-3DD9-74B1-88CC-5551D3EC7A5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02E82872-3B26-45C5-85DB-31DA924554B4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99CA9FD0-460E-CF0B-6081-2121F36B72B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A5931759-099F-BBB9-B4A5-038451B8728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DC8D7E-2B73-4A46-9FEE-9070FC0E428F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83433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>
            <a:extLst>
              <a:ext uri="{FF2B5EF4-FFF2-40B4-BE49-F238E27FC236}">
                <a16:creationId xmlns:a16="http://schemas.microsoft.com/office/drawing/2014/main" id="{AF1D64B9-B9DD-AF59-6E22-5D4CAC042157}"/>
              </a:ext>
            </a:extLst>
          </p:cNvPr>
          <p:cNvSpPr txBox="1"/>
          <p:nvPr/>
        </p:nvSpPr>
        <p:spPr>
          <a:xfrm>
            <a:off x="407986" y="6196404"/>
            <a:ext cx="1137602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H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home.cern</a:t>
            </a:r>
            <a:endParaRPr lang="en-US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73E1E071-7F3B-6C9D-2B08-C60BEFE455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1"/>
            <a:ext cx="1728188" cy="17281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051213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09FD8558-01B1-C11F-CE36-E32808D100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28" y="710113"/>
            <a:ext cx="1990420" cy="19704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7D01F28-74FD-1A21-6881-A2C72A514B7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429000"/>
            <a:ext cx="11376022" cy="2153265"/>
          </a:xfrm>
        </p:spPr>
        <p:txBody>
          <a:bodyPr/>
          <a:lstStyle>
            <a:lvl1pPr>
              <a:defRPr lang="en-US"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5A99BBE-D385-21FB-6BCF-FE677FF469F0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07986" y="5700250"/>
            <a:ext cx="11376022" cy="803785"/>
          </a:xfrm>
        </p:spPr>
        <p:txBody>
          <a:bodyPr/>
          <a:lstStyle>
            <a:lvl1pPr>
              <a:defRPr lang="de-DE" sz="2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Master-Untertitelformat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097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BD74DCB-A130-B8FB-4182-F2F22ADE4385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 lang="de-DE">
                <a:solidFill>
                  <a:srgbClr val="2F2F2F"/>
                </a:solidFill>
              </a:defRPr>
            </a:lvl1pPr>
            <a:lvl2pPr marL="323999">
              <a:defRPr lang="de-DE">
                <a:solidFill>
                  <a:srgbClr val="2F2F2F"/>
                </a:solidFill>
              </a:defRPr>
            </a:lvl2pPr>
            <a:lvl3pPr>
              <a:defRPr lang="de-DE">
                <a:solidFill>
                  <a:srgbClr val="2F2F2F"/>
                </a:solidFill>
              </a:defRPr>
            </a:lvl3pPr>
            <a:lvl4pPr>
              <a:buFont typeface="Arial"/>
              <a:defRPr lang="de-DE">
                <a:solidFill>
                  <a:srgbClr val="2F2F2F"/>
                </a:solidFill>
              </a:defRPr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BDBD03FB-D317-5AF6-1AFD-3BDF838B9DA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4D219D26-842B-3586-E637-9EDA2D490D7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B2E0D5D0-9D5B-4F33-92EA-0FF86FD40203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997BEAB8-EAA1-AF71-796F-33E7FDD8C5A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94C630ED-A22E-955E-D328-C79ADB1675D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C5002C-73F7-4328-95E6-1567E45B6C5D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30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DBB3B7C-EDBA-5161-2415-B806744780B3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 marL="342900" indent="-342900">
              <a:buSzPct val="100000"/>
              <a:buFont typeface="Arial" pitchFamily="34"/>
              <a:buChar char="•"/>
              <a:defRPr/>
            </a:lvl1pPr>
            <a:lvl2pPr marL="628650" indent="-261939">
              <a:buFont typeface="Arial" pitchFamily="34"/>
              <a:defRPr/>
            </a:lvl2pPr>
            <a:lvl3pPr marL="888997" indent="-260347">
              <a:defRPr sz="1800"/>
            </a:lvl3pPr>
            <a:lvl4pPr marL="1209678" indent="-269876">
              <a:defRPr/>
            </a:lvl4pPr>
            <a:lvl5pPr marL="342900" marR="0" lvl="0" indent="-342900" fontAlgn="auto">
              <a:spcBef>
                <a:spcPts val="1800"/>
              </a:spcBef>
              <a:spcAft>
                <a:spcPts val="400"/>
              </a:spcAft>
              <a:buSzPct val="100000"/>
              <a:buFont typeface="Arial" pitchFamily="34"/>
              <a:tabLst/>
              <a:defRPr lang="en-US" sz="2100" b="1" i="0" u="none" strike="noStrike" cap="none" spc="0" baseline="0">
                <a:solidFill>
                  <a:srgbClr val="181818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5865ED34-5D65-B9E5-69A3-38C0E568E5C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EC943C97-BA53-0A47-2E41-8D8D3CD0371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C55BC3DA-B22B-427B-A9DB-624A0E0644F1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FF158EF1-6BA9-110F-A949-CB33020224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80DBDB31-26DF-FA3E-FDE2-B7ECAE836D0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4410F9-A00E-418B-B8EB-8431F542DC21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5714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6F0E4C8A-A29F-A035-A49C-52A5B4561F3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E2029B05-F336-7097-510C-8E3A6B73EDA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DEDDF294-5CBD-4B75-816A-79E02F221D18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847847B1-16FE-27EC-C895-BCF46F5737A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5" name="Slide Number Placeholder 12">
            <a:extLst>
              <a:ext uri="{FF2B5EF4-FFF2-40B4-BE49-F238E27FC236}">
                <a16:creationId xmlns:a16="http://schemas.microsoft.com/office/drawing/2014/main" id="{C87DCAC4-39EE-0B89-29E7-85895DAA818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0FC09F7-FF42-4D92-9C8B-FE15D1852068}" type="slidenum">
              <a:t>‹Nr.›</a:t>
            </a:fld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64783229-4328-E406-CE84-FBFA7017D333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1439859"/>
            <a:ext cx="11376022" cy="4760915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0374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00B2D-03FC-BCBB-FE64-D8AB4A27537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7F6AD2-BAC7-5496-98FC-A721C45A353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>
                <a:solidFill>
                  <a:srgbClr val="FFFFFF"/>
                </a:solidFill>
              </a:defRPr>
            </a:lvl1pPr>
          </a:lstStyle>
          <a:p>
            <a:pPr lvl="0"/>
            <a:fld id="{6E8D63CA-B30D-4424-A332-58D5E0A24F51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0E2D65-B24D-14B4-B2CB-006E644BADE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CAD876EA-4C3A-4C30-B657-F521D11DBE4F}" type="slidenum">
              <a:t>‹Nr.›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0C8D5-6708-EDA0-A4F4-B35A4CD09B8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cxnSp>
        <p:nvCxnSpPr>
          <p:cNvPr id="6" name="Straight Connector 18">
            <a:extLst>
              <a:ext uri="{FF2B5EF4-FFF2-40B4-BE49-F238E27FC236}">
                <a16:creationId xmlns:a16="http://schemas.microsoft.com/office/drawing/2014/main" id="{2F49BDA8-27AA-8BCC-DEEB-195FA041B1B8}"/>
              </a:ext>
            </a:extLst>
          </p:cNvPr>
          <p:cNvCxnSpPr/>
          <p:nvPr/>
        </p:nvCxnSpPr>
        <p:spPr>
          <a:xfrm>
            <a:off x="407986" y="6266611"/>
            <a:ext cx="11376023" cy="0"/>
          </a:xfrm>
          <a:prstGeom prst="straightConnector1">
            <a:avLst/>
          </a:prstGeom>
          <a:noFill/>
          <a:ln w="9528" cap="flat">
            <a:solidFill>
              <a:srgbClr val="FFFFFF"/>
            </a:solidFill>
            <a:prstDash val="solid"/>
            <a:miter/>
          </a:ln>
        </p:spPr>
      </p:cxnSp>
      <p:pic>
        <p:nvPicPr>
          <p:cNvPr id="7" name="Picture 12">
            <a:extLst>
              <a:ext uri="{FF2B5EF4-FFF2-40B4-BE49-F238E27FC236}">
                <a16:creationId xmlns:a16="http://schemas.microsoft.com/office/drawing/2014/main" id="{B3A684D4-E4AD-27B7-C34E-D55283DC3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6" y="6364800"/>
            <a:ext cx="495303" cy="39370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16257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CC67C1BD-AFC1-52B4-10CB-77A2A070B504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-29983"/>
            <a:ext cx="12191996" cy="623075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6A5E0-204B-BB3F-EAA8-D7138AD65078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8075615" y="-48847"/>
            <a:ext cx="4116391" cy="6249622"/>
          </a:xfrm>
          <a:solidFill>
            <a:srgbClr val="0033A0">
              <a:alpha val="80000"/>
            </a:srgbClr>
          </a:solidFill>
        </p:spPr>
        <p:txBody>
          <a:bodyPr lIns="179999" tIns="179999" rIns="179999" bIns="179999"/>
          <a:lstStyle>
            <a:lvl1pPr>
              <a:defRPr lang="de-DE" sz="2800">
                <a:solidFill>
                  <a:srgbClr val="FFFFFF"/>
                </a:solidFill>
              </a:defRPr>
            </a:lvl1pPr>
            <a:lvl2pPr marL="323999">
              <a:defRPr lang="de-DE" sz="2100">
                <a:solidFill>
                  <a:srgbClr val="FFFFFF"/>
                </a:solidFill>
              </a:defRPr>
            </a:lvl2pPr>
            <a:lvl3pPr>
              <a:defRPr lang="de-DE" sz="1800">
                <a:solidFill>
                  <a:srgbClr val="FFFFFF"/>
                </a:solidFill>
              </a:defRPr>
            </a:lvl3pPr>
            <a:lvl4pPr>
              <a:buFont typeface="Arial"/>
              <a:defRPr lang="de-DE">
                <a:solidFill>
                  <a:srgbClr val="FFFFFF"/>
                </a:solidFill>
              </a:defRPr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044FCBC-4431-4B80-0691-78D61D9870C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4BE59A1D-E205-4D79-8A55-7C2F36AF9A41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9A53F5A-6B71-B044-8933-AACCAB4A4EB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5C0BA5BF-6379-E16E-0CA4-268B3821E82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C6F61B-3B9E-46EA-B2F5-F03401E0B14B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579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7385B-BEE1-36C1-0DE1-858D1752D7F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016E0-8C43-7C54-B561-7792BC7BD457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2263"/>
            <a:ext cx="5616573" cy="4608511"/>
          </a:xfrm>
        </p:spPr>
        <p:txBody>
          <a:bodyPr/>
          <a:lstStyle>
            <a:lvl1pPr>
              <a:defRPr lang="de-DE"/>
            </a:lvl1pPr>
            <a:lvl2pPr>
              <a:defRPr lang="de-DE"/>
            </a:lvl2pPr>
            <a:lvl3pPr>
              <a:defRPr lang="de-DE"/>
            </a:lvl3pPr>
            <a:lvl4pPr>
              <a:defRPr lang="de-DE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97A2B3-1AAC-5D37-C36A-436598DF13FC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1592263"/>
            <a:ext cx="5611809" cy="4608511"/>
          </a:xfrm>
        </p:spPr>
        <p:txBody>
          <a:bodyPr/>
          <a:lstStyle>
            <a:lvl1pPr>
              <a:defRPr lang="de-DE"/>
            </a:lvl1pPr>
            <a:lvl2pPr>
              <a:defRPr lang="de-DE"/>
            </a:lvl2pPr>
            <a:lvl3pPr>
              <a:defRPr lang="de-DE"/>
            </a:lvl3pPr>
            <a:lvl4pPr>
              <a:defRPr lang="de-DE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04CCEE8C-8D08-10CD-08CF-FBF616A6937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lang="de-CH"/>
            </a:lvl1pPr>
          </a:lstStyle>
          <a:p>
            <a:pPr lvl="0"/>
            <a:fld id="{A55A03A3-B862-47D0-A72C-8AA1F728645B}" type="datetime1">
              <a:rPr lang="de-CH"/>
              <a:pPr lvl="0"/>
              <a:t>19.10.2025</a:t>
            </a:fld>
            <a:endParaRPr 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9832972F-5B49-FCAD-C959-231BCDE72E9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259266" y="6383847"/>
            <a:ext cx="6572222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6257DD58-9F99-E01E-4B3E-2CB4A9944A9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0505DA1-CBE2-4501-BCD7-5184573D0B39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631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F9EB92-0441-4A5E-61D3-8F4554915FC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11376022" cy="10657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669D74-FDBB-D49D-8A4C-C786E45F52B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1592263"/>
            <a:ext cx="11376022" cy="46085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E77849-98A7-C9AB-7320-21B6E0CA1678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lvl="0"/>
            <a:fld id="{C2AFF7E0-D535-49FC-B536-9D1EB8D4A84C}" type="datetime1">
              <a:rPr lang="en-GB"/>
              <a:pPr lvl="0"/>
              <a:t>19/10/2025</a:t>
            </a:fld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6E13ED2-4F7A-6875-7ED0-675A7AB4412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lvl="0"/>
            <a:fld id="{4D28676F-7AEC-415F-8CEC-42190B3EEE22}" type="slidenum">
              <a:t>‹Nr.›</a:t>
            </a:fld>
            <a:endParaRPr lang="en-US"/>
          </a:p>
        </p:txBody>
      </p:sp>
      <p:cxnSp>
        <p:nvCxnSpPr>
          <p:cNvPr id="7" name="Straight Connector 13">
            <a:extLst>
              <a:ext uri="{FF2B5EF4-FFF2-40B4-BE49-F238E27FC236}">
                <a16:creationId xmlns:a16="http://schemas.microsoft.com/office/drawing/2014/main" id="{AE0295DB-7655-C6F7-5D10-387052E18D8B}"/>
              </a:ext>
            </a:extLst>
          </p:cNvPr>
          <p:cNvCxnSpPr/>
          <p:nvPr/>
        </p:nvCxnSpPr>
        <p:spPr>
          <a:xfrm>
            <a:off x="407986" y="6266611"/>
            <a:ext cx="11376023" cy="0"/>
          </a:xfrm>
          <a:prstGeom prst="straightConnector1">
            <a:avLst/>
          </a:prstGeom>
          <a:noFill/>
          <a:ln w="9528" cap="flat">
            <a:solidFill>
              <a:srgbClr val="0033A0"/>
            </a:solidFill>
            <a:prstDash val="solid"/>
            <a:miter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de-DE" sz="3600" b="1" i="0" u="none" strike="noStrike" kern="1200" cap="none" spc="0" baseline="0">
          <a:solidFill>
            <a:srgbClr val="0033A0"/>
          </a:solidFill>
          <a:uFillTx/>
          <a:latin typeface="Arial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1800"/>
        </a:spcBef>
        <a:spcAft>
          <a:spcPts val="400"/>
        </a:spcAft>
        <a:buNone/>
        <a:tabLst/>
        <a:defRPr lang="en-US" sz="2100" b="1" i="0" u="none" strike="noStrike" kern="1200" cap="none" spc="0" baseline="0">
          <a:solidFill>
            <a:srgbClr val="181818"/>
          </a:solidFill>
          <a:uFillTx/>
          <a:latin typeface="Arial"/>
        </a:defRPr>
      </a:lvl1pPr>
      <a:lvl2pPr marL="323853" marR="0" lvl="1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/>
        <a:buChar char="•"/>
        <a:tabLst/>
        <a:defRPr lang="en-US" sz="1800" b="0" i="0" u="none" strike="noStrike" kern="1200" cap="none" spc="0" baseline="0">
          <a:solidFill>
            <a:srgbClr val="181818"/>
          </a:solidFill>
          <a:uFillTx/>
          <a:latin typeface="Arial"/>
        </a:defRPr>
      </a:lvl2pPr>
      <a:lvl3pPr marL="647998" marR="0" lvl="2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700" b="0" i="0" u="none" strike="noStrike" kern="1200" cap="none" spc="0" baseline="0">
          <a:solidFill>
            <a:srgbClr val="181818"/>
          </a:solidFill>
          <a:uFillTx/>
          <a:latin typeface="Arial"/>
        </a:defRPr>
      </a:lvl3pPr>
      <a:lvl4pPr marL="971998" marR="0" lvl="3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600" b="0" i="0" u="none" strike="noStrike" kern="1200" cap="none" spc="0" baseline="0">
          <a:solidFill>
            <a:srgbClr val="181818"/>
          </a:solidFill>
          <a:uFillTx/>
          <a:latin typeface="Arial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855/abstracts/191018/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855/abstracts/190833/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indico.cern.ch/event/1439855/contributions/6461625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indico.cern.ch/event/1439855/contributions/6461496/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1.png"/><Relationship Id="rId18" Type="http://schemas.openxmlformats.org/officeDocument/2006/relationships/image" Target="../media/image44.png"/><Relationship Id="rId3" Type="http://schemas.openxmlformats.org/officeDocument/2006/relationships/image" Target="../media/image5.jpg"/><Relationship Id="rId7" Type="http://schemas.openxmlformats.org/officeDocument/2006/relationships/image" Target="../media/image36.png"/><Relationship Id="rId12" Type="http://schemas.openxmlformats.org/officeDocument/2006/relationships/image" Target="../media/image18.png"/><Relationship Id="rId17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15.jpg"/><Relationship Id="rId15" Type="http://schemas.openxmlformats.org/officeDocument/2006/relationships/image" Target="../media/image42.png"/><Relationship Id="rId10" Type="http://schemas.openxmlformats.org/officeDocument/2006/relationships/image" Target="../media/image39.jpeg"/><Relationship Id="rId4" Type="http://schemas.openxmlformats.org/officeDocument/2006/relationships/image" Target="../media/image34.png"/><Relationship Id="rId9" Type="http://schemas.openxmlformats.org/officeDocument/2006/relationships/image" Target="../media/image38.png"/><Relationship Id="rId1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1.jpeg"/><Relationship Id="rId3" Type="http://schemas.openxmlformats.org/officeDocument/2006/relationships/image" Target="../media/image13.png"/><Relationship Id="rId7" Type="http://schemas.openxmlformats.org/officeDocument/2006/relationships/image" Target="../media/image20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7.png"/><Relationship Id="rId11" Type="http://schemas.openxmlformats.org/officeDocument/2006/relationships/image" Target="../media/image45.png"/><Relationship Id="rId5" Type="http://schemas.openxmlformats.org/officeDocument/2006/relationships/image" Target="../media/image9.png"/><Relationship Id="rId15" Type="http://schemas.openxmlformats.org/officeDocument/2006/relationships/image" Target="../media/image18.png"/><Relationship Id="rId10" Type="http://schemas.openxmlformats.org/officeDocument/2006/relationships/image" Target="../media/image15.jpg"/><Relationship Id="rId4" Type="http://schemas.openxmlformats.org/officeDocument/2006/relationships/image" Target="../media/image14.png"/><Relationship Id="rId9" Type="http://schemas.openxmlformats.org/officeDocument/2006/relationships/image" Target="../media/image11.png"/><Relationship Id="rId14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8.png"/><Relationship Id="rId5" Type="http://schemas.openxmlformats.org/officeDocument/2006/relationships/image" Target="../media/image42.png"/><Relationship Id="rId4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8.png"/><Relationship Id="rId5" Type="http://schemas.openxmlformats.org/officeDocument/2006/relationships/image" Target="../media/image42.png"/><Relationship Id="rId4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855/abstracts/190997/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hyperlink" Target="https://indico.cern.ch/event/1439855/contributions/6461571/" TargetMode="External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jp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Wake-T/Wake-T" TargetMode="External"/><Relationship Id="rId3" Type="http://schemas.openxmlformats.org/officeDocument/2006/relationships/image" Target="../media/image44.png"/><Relationship Id="rId7" Type="http://schemas.openxmlformats.org/officeDocument/2006/relationships/hyperlink" Target="https://github.com/Angel/FP/Wake-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10" Type="http://schemas.openxmlformats.org/officeDocument/2006/relationships/image" Target="../media/image15.jpg"/><Relationship Id="rId4" Type="http://schemas.openxmlformats.org/officeDocument/2006/relationships/image" Target="../media/image66.png"/><Relationship Id="rId9" Type="http://schemas.openxmlformats.org/officeDocument/2006/relationships/image" Target="../media/image12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39855/contributions/6461564/" TargetMode="External"/><Relationship Id="rId3" Type="http://schemas.openxmlformats.org/officeDocument/2006/relationships/image" Target="../media/image69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cds.cern.ch/record/2800190/files/2201.07895.pdf" TargetMode="Externa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indico.cern.ch/event/1439855/abstracts/190833/" TargetMode="Externa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73.png"/><Relationship Id="rId7" Type="http://schemas.openxmlformats.org/officeDocument/2006/relationships/image" Target="../media/image7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6.png"/><Relationship Id="rId11" Type="http://schemas.openxmlformats.org/officeDocument/2006/relationships/image" Target="../media/image80.png"/><Relationship Id="rId5" Type="http://schemas.openxmlformats.org/officeDocument/2006/relationships/image" Target="../media/image75.png"/><Relationship Id="rId10" Type="http://schemas.openxmlformats.org/officeDocument/2006/relationships/image" Target="../media/image79.png"/><Relationship Id="rId4" Type="http://schemas.openxmlformats.org/officeDocument/2006/relationships/image" Target="../media/image74.png"/><Relationship Id="rId9" Type="http://schemas.openxmlformats.org/officeDocument/2006/relationships/image" Target="../media/image78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39855/contributions/6461556/" TargetMode="External"/><Relationship Id="rId3" Type="http://schemas.openxmlformats.org/officeDocument/2006/relationships/image" Target="../media/image4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9.png"/><Relationship Id="rId5" Type="http://schemas.openxmlformats.org/officeDocument/2006/relationships/image" Target="../media/image12.png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 descr="Ein Bild, das Maschine, Bautechnik, Industrie, Stahl enthält.&#10;&#10;Automatisch generierte Beschreibung">
            <a:extLst>
              <a:ext uri="{FF2B5EF4-FFF2-40B4-BE49-F238E27FC236}">
                <a16:creationId xmlns:a16="http://schemas.microsoft.com/office/drawing/2014/main" id="{7DD0D4C3-5A8A-2151-F46A-96F8285A4B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730"/>
          <a:stretch>
            <a:fillRect/>
          </a:stretch>
        </p:blipFill>
        <p:spPr>
          <a:xfrm>
            <a:off x="0" y="-27386"/>
            <a:ext cx="12210218" cy="688538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BB0E1904-283F-A82A-4591-66E65E41B18A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15097" y="2779269"/>
            <a:ext cx="11565925" cy="2387598"/>
          </a:xfrm>
        </p:spPr>
        <p:txBody>
          <a:bodyPr/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Overview of Wakefield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Acceleration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sz="3600" dirty="0">
                <a:solidFill>
                  <a:schemeClr val="bg1"/>
                </a:solidFill>
              </a:rPr>
              <a:t>Recent Progress and R&amp;D Challenges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333D0C42-9CAE-AD6D-EDB0-7605316469C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13370" y="5452105"/>
            <a:ext cx="9144000" cy="483862"/>
          </a:xfrm>
        </p:spPr>
        <p:txBody>
          <a:bodyPr/>
          <a:lstStyle/>
          <a:p>
            <a:pPr lvl="0"/>
            <a:r>
              <a:rPr lang="en-US" dirty="0">
                <a:solidFill>
                  <a:srgbClr val="FFFFFF"/>
                </a:solidFill>
              </a:rPr>
              <a:t>M. Turner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CCDF2A9A-C747-FEAE-F77A-E0004180F34E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AFAD989-5F6D-4259-8462-D7ED2D9783A6}" type="slidenum">
              <a:rPr lang="en-US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1</a:t>
            </a:fld>
            <a:endParaRPr lang="en-US" sz="10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BC59C6-74A2-2593-A7D1-06D1C2ECF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DCF61-7A97-52E3-42AE-03512A341299}"/>
              </a:ext>
            </a:extLst>
          </p:cNvPr>
          <p:cNvSpPr txBox="1"/>
          <p:nvPr/>
        </p:nvSpPr>
        <p:spPr>
          <a:xfrm>
            <a:off x="83128" y="374675"/>
            <a:ext cx="11994075" cy="106574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 dirty="0">
                <a:solidFill>
                  <a:srgbClr val="0D3DA5"/>
                </a:solidFill>
                <a:uFillTx/>
                <a:latin typeface="Arial"/>
              </a:rPr>
              <a:t>For Now In Experiments: </a:t>
            </a:r>
          </a:p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 dirty="0">
                <a:solidFill>
                  <a:srgbClr val="0D3DA5"/>
                </a:solidFill>
                <a:uFillTx/>
                <a:latin typeface="Arial"/>
              </a:rPr>
              <a:t>Choose 1, Maybe 2 </a:t>
            </a:r>
            <a:r>
              <a:rPr lang="en-US" sz="2400" b="1" i="0" u="none" strike="noStrike" kern="1200" cap="none" spc="0" baseline="0" dirty="0">
                <a:solidFill>
                  <a:srgbClr val="0D3DA5"/>
                </a:solidFill>
                <a:uFillTx/>
                <a:latin typeface="Arial"/>
              </a:rPr>
              <a:t>(at the same time)</a:t>
            </a:r>
            <a:endParaRPr lang="en-GB" sz="2400" b="1" i="0" u="none" strike="noStrike" kern="1200" cap="none" spc="0" baseline="0" dirty="0">
              <a:solidFill>
                <a:srgbClr val="0D3DA5"/>
              </a:solidFill>
              <a:uFillTx/>
              <a:latin typeface="Arial"/>
            </a:endParaRPr>
          </a:p>
        </p:txBody>
      </p:sp>
      <p:sp>
        <p:nvSpPr>
          <p:cNvPr id="3" name="Ellipse 5">
            <a:extLst>
              <a:ext uri="{FF2B5EF4-FFF2-40B4-BE49-F238E27FC236}">
                <a16:creationId xmlns:a16="http://schemas.microsoft.com/office/drawing/2014/main" id="{55289045-996F-F2D2-723B-4B0A22CBE79B}"/>
              </a:ext>
            </a:extLst>
          </p:cNvPr>
          <p:cNvSpPr/>
          <p:nvPr/>
        </p:nvSpPr>
        <p:spPr>
          <a:xfrm>
            <a:off x="4656161" y="2380411"/>
            <a:ext cx="2880003" cy="2880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E15E32">
              <a:alpha val="95000"/>
            </a:srgbClr>
          </a:solidFill>
          <a:ln w="12701" cap="flat">
            <a:solidFill>
              <a:srgbClr val="F8F8F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Ellipse 6">
            <a:extLst>
              <a:ext uri="{FF2B5EF4-FFF2-40B4-BE49-F238E27FC236}">
                <a16:creationId xmlns:a16="http://schemas.microsoft.com/office/drawing/2014/main" id="{304BBFC3-992C-4BCB-0C1F-14629AFDCDA3}"/>
              </a:ext>
            </a:extLst>
          </p:cNvPr>
          <p:cNvSpPr/>
          <p:nvPr/>
        </p:nvSpPr>
        <p:spPr>
          <a:xfrm>
            <a:off x="711576" y="2392116"/>
            <a:ext cx="2880003" cy="2880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33A0">
              <a:alpha val="95000"/>
            </a:srgbClr>
          </a:solidFill>
          <a:ln w="19046" cap="flat">
            <a:solidFill>
              <a:srgbClr val="F8F8F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Ellipse 7">
            <a:extLst>
              <a:ext uri="{FF2B5EF4-FFF2-40B4-BE49-F238E27FC236}">
                <a16:creationId xmlns:a16="http://schemas.microsoft.com/office/drawing/2014/main" id="{9E1A4E38-CB90-C824-AC25-1C3828306E28}"/>
              </a:ext>
            </a:extLst>
          </p:cNvPr>
          <p:cNvSpPr/>
          <p:nvPr/>
        </p:nvSpPr>
        <p:spPr>
          <a:xfrm>
            <a:off x="8449394" y="2384288"/>
            <a:ext cx="2880003" cy="2880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61C4D3">
              <a:alpha val="95000"/>
            </a:srgbClr>
          </a:solidFill>
          <a:ln w="19046" cap="flat">
            <a:solidFill>
              <a:srgbClr val="F8F8F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Textfeld 8">
            <a:extLst>
              <a:ext uri="{FF2B5EF4-FFF2-40B4-BE49-F238E27FC236}">
                <a16:creationId xmlns:a16="http://schemas.microsoft.com/office/drawing/2014/main" id="{8654BE68-52F4-6A07-C5E9-664212D33AA2}"/>
              </a:ext>
            </a:extLst>
          </p:cNvPr>
          <p:cNvSpPr txBox="1"/>
          <p:nvPr/>
        </p:nvSpPr>
        <p:spPr>
          <a:xfrm>
            <a:off x="762000" y="3557223"/>
            <a:ext cx="2777836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Energy</a:t>
            </a:r>
            <a:endParaRPr lang="en-GB" sz="3600" b="1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7" name="Textfeld 9">
            <a:extLst>
              <a:ext uri="{FF2B5EF4-FFF2-40B4-BE49-F238E27FC236}">
                <a16:creationId xmlns:a16="http://schemas.microsoft.com/office/drawing/2014/main" id="{2E36C585-696D-8ECB-DCEB-37DF4F1C63DC}"/>
              </a:ext>
            </a:extLst>
          </p:cNvPr>
          <p:cNvSpPr txBox="1"/>
          <p:nvPr/>
        </p:nvSpPr>
        <p:spPr>
          <a:xfrm>
            <a:off x="8506691" y="3561648"/>
            <a:ext cx="2763982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Efficiency</a:t>
            </a:r>
            <a:endParaRPr lang="en-GB" sz="3600" b="1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29E16E43-6A32-AD40-47DC-3180CEE332FD}"/>
              </a:ext>
            </a:extLst>
          </p:cNvPr>
          <p:cNvSpPr txBox="1"/>
          <p:nvPr/>
        </p:nvSpPr>
        <p:spPr>
          <a:xfrm>
            <a:off x="4724400" y="3564020"/>
            <a:ext cx="2750127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Quality</a:t>
            </a:r>
            <a:endParaRPr lang="en-GB" sz="3600" b="1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12" name="Gerade Verbindung mit Pfeil 24">
            <a:extLst>
              <a:ext uri="{FF2B5EF4-FFF2-40B4-BE49-F238E27FC236}">
                <a16:creationId xmlns:a16="http://schemas.microsoft.com/office/drawing/2014/main" id="{1A723AE3-3FAF-D00C-C43C-0A3BD382FCD4}"/>
              </a:ext>
            </a:extLst>
          </p:cNvPr>
          <p:cNvCxnSpPr>
            <a:endCxn id="4" idx="0"/>
          </p:cNvCxnSpPr>
          <p:nvPr/>
        </p:nvCxnSpPr>
        <p:spPr>
          <a:xfrm flipH="1">
            <a:off x="2151574" y="1439338"/>
            <a:ext cx="3944419" cy="952778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13" name="Gerade Verbindung mit Pfeil 26">
            <a:extLst>
              <a:ext uri="{FF2B5EF4-FFF2-40B4-BE49-F238E27FC236}">
                <a16:creationId xmlns:a16="http://schemas.microsoft.com/office/drawing/2014/main" id="{1A7BC565-3D25-C6EA-C491-80E644444ABC}"/>
              </a:ext>
            </a:extLst>
          </p:cNvPr>
          <p:cNvCxnSpPr>
            <a:endCxn id="3" idx="0"/>
          </p:cNvCxnSpPr>
          <p:nvPr/>
        </p:nvCxnSpPr>
        <p:spPr>
          <a:xfrm>
            <a:off x="6095993" y="1439338"/>
            <a:ext cx="165" cy="941073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14" name="Gerade Verbindung mit Pfeil 28">
            <a:extLst>
              <a:ext uri="{FF2B5EF4-FFF2-40B4-BE49-F238E27FC236}">
                <a16:creationId xmlns:a16="http://schemas.microsoft.com/office/drawing/2014/main" id="{3F74C39D-AC0B-D799-D10B-F422D70FAAB6}"/>
              </a:ext>
            </a:extLst>
          </p:cNvPr>
          <p:cNvCxnSpPr>
            <a:endCxn id="5" idx="0"/>
          </p:cNvCxnSpPr>
          <p:nvPr/>
        </p:nvCxnSpPr>
        <p:spPr>
          <a:xfrm>
            <a:off x="6095993" y="1439338"/>
            <a:ext cx="3793398" cy="944950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40BA3A6F-F386-712B-C324-9B37F9A87457}"/>
              </a:ext>
            </a:extLst>
          </p:cNvPr>
          <p:cNvSpPr txBox="1"/>
          <p:nvPr/>
        </p:nvSpPr>
        <p:spPr>
          <a:xfrm>
            <a:off x="762000" y="5338544"/>
            <a:ext cx="2880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final energy gain</a:t>
            </a:r>
            <a:endParaRPr lang="en-GB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14F593E-D0C1-944C-B4AB-47C27B79BE12}"/>
              </a:ext>
            </a:extLst>
          </p:cNvPr>
          <p:cNvSpPr txBox="1"/>
          <p:nvPr/>
        </p:nvSpPr>
        <p:spPr>
          <a:xfrm>
            <a:off x="4471417" y="5320390"/>
            <a:ext cx="3234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E366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emittance and energy spread, high charge</a:t>
            </a:r>
            <a:endParaRPr lang="en-GB" b="1" dirty="0">
              <a:solidFill>
                <a:srgbClr val="E366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24CFB41-0261-8E85-AF64-CF8871A18992}"/>
              </a:ext>
            </a:extLst>
          </p:cNvPr>
          <p:cNvSpPr txBox="1"/>
          <p:nvPr/>
        </p:nvSpPr>
        <p:spPr>
          <a:xfrm>
            <a:off x="8403299" y="5338544"/>
            <a:ext cx="2970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69C7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Minimal power/energy consumption</a:t>
            </a:r>
            <a:endParaRPr lang="en-GB" b="1" dirty="0">
              <a:solidFill>
                <a:srgbClr val="69C7D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 descr="Engelhafter O Fuchs">
            <a:extLst>
              <a:ext uri="{FF2B5EF4-FFF2-40B4-BE49-F238E27FC236}">
                <a16:creationId xmlns:a16="http://schemas.microsoft.com/office/drawing/2014/main" id="{A52A7533-2030-9AE8-1CD3-D676C47356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4316" y="20240"/>
            <a:ext cx="2139387" cy="2139387"/>
          </a:xfrm>
          <a:prstGeom prst="rect">
            <a:avLst/>
          </a:prstGeom>
        </p:spPr>
      </p:pic>
      <p:sp>
        <p:nvSpPr>
          <p:cNvPr id="11" name="Datumsplatzhalter 39">
            <a:extLst>
              <a:ext uri="{FF2B5EF4-FFF2-40B4-BE49-F238E27FC236}">
                <a16:creationId xmlns:a16="http://schemas.microsoft.com/office/drawing/2014/main" id="{30EC3379-B1A1-1F47-86FF-B5273C2E118D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5" name="Fußzeilenplatzhalter 3">
            <a:extLst>
              <a:ext uri="{FF2B5EF4-FFF2-40B4-BE49-F238E27FC236}">
                <a16:creationId xmlns:a16="http://schemas.microsoft.com/office/drawing/2014/main" id="{581DD9BD-DDBB-97D1-F5E1-4B6A214ED205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285B45F9-87B6-4412-3438-543F978B9606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5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7807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5EE05-3C9D-9058-B71E-7295E13DE0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F2CB19-A251-2284-AFF6-6003396394EB}"/>
              </a:ext>
            </a:extLst>
          </p:cNvPr>
          <p:cNvSpPr txBox="1"/>
          <p:nvPr/>
        </p:nvSpPr>
        <p:spPr>
          <a:xfrm>
            <a:off x="83128" y="374675"/>
            <a:ext cx="11994075" cy="106574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 dirty="0">
                <a:solidFill>
                  <a:srgbClr val="0D3DA5"/>
                </a:solidFill>
                <a:uFillTx/>
                <a:latin typeface="Arial"/>
              </a:rPr>
              <a:t>Our Community </a:t>
            </a:r>
            <a:r>
              <a:rPr lang="en-US" sz="3600" b="1" dirty="0">
                <a:solidFill>
                  <a:srgbClr val="0D3DA5"/>
                </a:solidFill>
                <a:latin typeface="Arial"/>
              </a:rPr>
              <a:t>Is Working Towards </a:t>
            </a:r>
            <a:br>
              <a:rPr lang="en-US" sz="3600" b="1" dirty="0">
                <a:solidFill>
                  <a:srgbClr val="0D3DA5"/>
                </a:solidFill>
                <a:latin typeface="Arial"/>
              </a:rPr>
            </a:br>
            <a:r>
              <a:rPr lang="en-US" sz="3600" b="1" dirty="0">
                <a:solidFill>
                  <a:srgbClr val="0D3DA5"/>
                </a:solidFill>
                <a:latin typeface="Arial"/>
              </a:rPr>
              <a:t>Delivering Beams With…</a:t>
            </a:r>
            <a:endParaRPr lang="en-GB" sz="3600" b="1" i="0" u="none" strike="noStrike" kern="1200" cap="none" spc="0" baseline="0" dirty="0">
              <a:solidFill>
                <a:srgbClr val="0D3DA5"/>
              </a:solidFill>
              <a:uFillTx/>
              <a:latin typeface="Arial"/>
            </a:endParaRPr>
          </a:p>
        </p:txBody>
      </p:sp>
      <p:sp>
        <p:nvSpPr>
          <p:cNvPr id="3" name="Ellipse 5">
            <a:extLst>
              <a:ext uri="{FF2B5EF4-FFF2-40B4-BE49-F238E27FC236}">
                <a16:creationId xmlns:a16="http://schemas.microsoft.com/office/drawing/2014/main" id="{744EC025-0160-86B6-8CA9-425C561048BB}"/>
              </a:ext>
            </a:extLst>
          </p:cNvPr>
          <p:cNvSpPr/>
          <p:nvPr/>
        </p:nvSpPr>
        <p:spPr>
          <a:xfrm>
            <a:off x="4656161" y="2380411"/>
            <a:ext cx="2880003" cy="2880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E15E32">
              <a:alpha val="95000"/>
            </a:srgbClr>
          </a:solidFill>
          <a:ln w="12701" cap="flat">
            <a:solidFill>
              <a:srgbClr val="F8F8F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Ellipse 6">
            <a:extLst>
              <a:ext uri="{FF2B5EF4-FFF2-40B4-BE49-F238E27FC236}">
                <a16:creationId xmlns:a16="http://schemas.microsoft.com/office/drawing/2014/main" id="{FBB60972-B3E0-D76C-B9AD-D3631325367F}"/>
              </a:ext>
            </a:extLst>
          </p:cNvPr>
          <p:cNvSpPr/>
          <p:nvPr/>
        </p:nvSpPr>
        <p:spPr>
          <a:xfrm>
            <a:off x="711576" y="2392116"/>
            <a:ext cx="2880003" cy="2880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33A0">
              <a:alpha val="95000"/>
            </a:srgbClr>
          </a:solidFill>
          <a:ln w="19046" cap="flat">
            <a:solidFill>
              <a:srgbClr val="F8F8F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Ellipse 7">
            <a:extLst>
              <a:ext uri="{FF2B5EF4-FFF2-40B4-BE49-F238E27FC236}">
                <a16:creationId xmlns:a16="http://schemas.microsoft.com/office/drawing/2014/main" id="{92F8BE2D-FC32-865E-C1DA-64BAC77438F3}"/>
              </a:ext>
            </a:extLst>
          </p:cNvPr>
          <p:cNvSpPr/>
          <p:nvPr/>
        </p:nvSpPr>
        <p:spPr>
          <a:xfrm>
            <a:off x="8449394" y="2384288"/>
            <a:ext cx="2880003" cy="2880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61C4D3">
              <a:alpha val="95000"/>
            </a:srgbClr>
          </a:solidFill>
          <a:ln w="19046" cap="flat">
            <a:solidFill>
              <a:srgbClr val="F8F8F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Textfeld 8">
            <a:extLst>
              <a:ext uri="{FF2B5EF4-FFF2-40B4-BE49-F238E27FC236}">
                <a16:creationId xmlns:a16="http://schemas.microsoft.com/office/drawing/2014/main" id="{302ACBDB-603D-28B3-9953-FAF8CFBF752C}"/>
              </a:ext>
            </a:extLst>
          </p:cNvPr>
          <p:cNvSpPr txBox="1"/>
          <p:nvPr/>
        </p:nvSpPr>
        <p:spPr>
          <a:xfrm>
            <a:off x="762000" y="3557223"/>
            <a:ext cx="2777836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Energy</a:t>
            </a:r>
            <a:endParaRPr lang="en-GB" sz="3600" b="1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7" name="Textfeld 9">
            <a:extLst>
              <a:ext uri="{FF2B5EF4-FFF2-40B4-BE49-F238E27FC236}">
                <a16:creationId xmlns:a16="http://schemas.microsoft.com/office/drawing/2014/main" id="{1FA69790-3CBA-99B4-EA88-28F40D96BACA}"/>
              </a:ext>
            </a:extLst>
          </p:cNvPr>
          <p:cNvSpPr txBox="1"/>
          <p:nvPr/>
        </p:nvSpPr>
        <p:spPr>
          <a:xfrm>
            <a:off x="8506691" y="3561648"/>
            <a:ext cx="2763982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Efficiency</a:t>
            </a:r>
            <a:endParaRPr lang="en-GB" sz="3600" b="1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9D74ADAB-E260-70E1-7C5D-B3CAA3913889}"/>
              </a:ext>
            </a:extLst>
          </p:cNvPr>
          <p:cNvSpPr txBox="1"/>
          <p:nvPr/>
        </p:nvSpPr>
        <p:spPr>
          <a:xfrm>
            <a:off x="4724400" y="3564020"/>
            <a:ext cx="2750127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Quality</a:t>
            </a:r>
            <a:endParaRPr lang="en-GB" sz="3600" b="1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2D2BFAE-FF21-81A4-E804-15C77BB83756}"/>
              </a:ext>
            </a:extLst>
          </p:cNvPr>
          <p:cNvSpPr txBox="1"/>
          <p:nvPr/>
        </p:nvSpPr>
        <p:spPr>
          <a:xfrm>
            <a:off x="762000" y="5338544"/>
            <a:ext cx="2880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GeV, TeV</a:t>
            </a:r>
            <a:endParaRPr lang="en-GB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4718491-0F70-66F4-2E6A-F49716923DCF}"/>
              </a:ext>
            </a:extLst>
          </p:cNvPr>
          <p:cNvSpPr txBox="1"/>
          <p:nvPr/>
        </p:nvSpPr>
        <p:spPr>
          <a:xfrm>
            <a:off x="4539501" y="5320390"/>
            <a:ext cx="3138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E366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beam charge and quality</a:t>
            </a:r>
            <a:endParaRPr lang="en-GB" b="1" dirty="0">
              <a:solidFill>
                <a:srgbClr val="E366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F12B77B-EEF5-015D-A194-894E1EFDE67F}"/>
              </a:ext>
            </a:extLst>
          </p:cNvPr>
          <p:cNvSpPr txBox="1"/>
          <p:nvPr/>
        </p:nvSpPr>
        <p:spPr>
          <a:xfrm>
            <a:off x="8403299" y="5338544"/>
            <a:ext cx="2970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69C7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power consumption</a:t>
            </a:r>
            <a:endParaRPr lang="en-GB" b="1" dirty="0">
              <a:solidFill>
                <a:srgbClr val="69C7D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03C887D-C355-360F-1507-3F09C636F4C9}"/>
              </a:ext>
            </a:extLst>
          </p:cNvPr>
          <p:cNvSpPr txBox="1"/>
          <p:nvPr/>
        </p:nvSpPr>
        <p:spPr>
          <a:xfrm>
            <a:off x="3307402" y="1686554"/>
            <a:ext cx="5578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Exact needs/tolerances depend on the application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Grafik 10" descr="Starker O Fox">
            <a:extLst>
              <a:ext uri="{FF2B5EF4-FFF2-40B4-BE49-F238E27FC236}">
                <a16:creationId xmlns:a16="http://schemas.microsoft.com/office/drawing/2014/main" id="{94C471A6-F8B7-A405-2498-0E9DA9859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206" y="801471"/>
            <a:ext cx="1590645" cy="1590645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1083B12D-6582-A5AF-A97D-44534FCA146A}"/>
              </a:ext>
            </a:extLst>
          </p:cNvPr>
          <p:cNvSpPr txBox="1"/>
          <p:nvPr/>
        </p:nvSpPr>
        <p:spPr>
          <a:xfrm>
            <a:off x="3824815" y="3330815"/>
            <a:ext cx="6799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0033A0"/>
                </a:solidFill>
              </a:rPr>
              <a:t>&amp;</a:t>
            </a:r>
            <a:endParaRPr lang="en-GB" sz="6000" dirty="0">
              <a:solidFill>
                <a:srgbClr val="0033A0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6A32C65-6BFE-97F7-8317-2C6CDF593B7D}"/>
              </a:ext>
            </a:extLst>
          </p:cNvPr>
          <p:cNvSpPr txBox="1"/>
          <p:nvPr/>
        </p:nvSpPr>
        <p:spPr>
          <a:xfrm>
            <a:off x="7663994" y="3330815"/>
            <a:ext cx="6799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0033A0"/>
                </a:solidFill>
              </a:rPr>
              <a:t>&amp;</a:t>
            </a:r>
            <a:endParaRPr lang="en-GB" sz="6000" dirty="0">
              <a:solidFill>
                <a:srgbClr val="0033A0"/>
              </a:solidFill>
            </a:endParaRPr>
          </a:p>
        </p:txBody>
      </p:sp>
      <p:sp>
        <p:nvSpPr>
          <p:cNvPr id="13" name="Datumsplatzhalter 39">
            <a:extLst>
              <a:ext uri="{FF2B5EF4-FFF2-40B4-BE49-F238E27FC236}">
                <a16:creationId xmlns:a16="http://schemas.microsoft.com/office/drawing/2014/main" id="{0C39FA8B-9A61-FD11-30B8-2C4983DB530A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4" name="Fußzeilenplatzhalter 3">
            <a:extLst>
              <a:ext uri="{FF2B5EF4-FFF2-40B4-BE49-F238E27FC236}">
                <a16:creationId xmlns:a16="http://schemas.microsoft.com/office/drawing/2014/main" id="{B763A2EA-91ED-3B28-B9CB-3EB05FE933B5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15" name="Foliennummernplatzhalter 4">
            <a:extLst>
              <a:ext uri="{FF2B5EF4-FFF2-40B4-BE49-F238E27FC236}">
                <a16:creationId xmlns:a16="http://schemas.microsoft.com/office/drawing/2014/main" id="{820A79F1-A7F3-6D11-259C-BAB0F4603DF7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5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5359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68B01-F546-F9FE-CA96-98FDEC02B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DF3E8E-7485-3F66-1406-CE24DB07682C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Introduction to Wakefield Acceleration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Recent Experimental Progress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Laser and Beam Driven Plasma Wakefield Acceleration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/>
              <a:t>Linear Collider Design Studies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R&amp;D Challenges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Design Studies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Towards Applications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Recent Technology R&amp;D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Summary &amp; Conclusion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157493-5181-5367-34BE-C4F570423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</a:p>
        </p:txBody>
      </p:sp>
      <p:sp>
        <p:nvSpPr>
          <p:cNvPr id="4" name="Datumsplatzhalter 39">
            <a:extLst>
              <a:ext uri="{FF2B5EF4-FFF2-40B4-BE49-F238E27FC236}">
                <a16:creationId xmlns:a16="http://schemas.microsoft.com/office/drawing/2014/main" id="{8FBEAA92-BCC9-6A4E-BF89-C8F6D2803059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35E311E0-E6E7-AFE7-BAF1-B7276F9270D4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</p:spTree>
    <p:extLst>
      <p:ext uri="{BB962C8B-B14F-4D97-AF65-F5344CB8AC3E}">
        <p14:creationId xmlns:p14="http://schemas.microsoft.com/office/powerpoint/2010/main" val="1240104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1525A-BA79-429D-D373-AFAE8D479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E12414-9AB2-1733-F71B-8A397C108F57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Introduction to Wakefield Acceleration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Recent Experimental Progress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Laser and Beam Driven Plasma Wakefield Acceleration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/>
              <a:t>Linear Collider Design Studies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b="1" dirty="0"/>
              <a:t>R&amp;D Challenges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Design Studies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Towards Applications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Recent Technology R&amp;D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Summary &amp; Conclusion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3D760D-1BAE-0910-50DB-35A6BAC93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</a:p>
        </p:txBody>
      </p:sp>
      <p:sp>
        <p:nvSpPr>
          <p:cNvPr id="4" name="Datumsplatzhalter 39">
            <a:extLst>
              <a:ext uri="{FF2B5EF4-FFF2-40B4-BE49-F238E27FC236}">
                <a16:creationId xmlns:a16="http://schemas.microsoft.com/office/drawing/2014/main" id="{2E5CB410-470C-5EE9-4244-096414BD2560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378D0302-0590-803B-6337-B6B817A60E0D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</p:spTree>
    <p:extLst>
      <p:ext uri="{BB962C8B-B14F-4D97-AF65-F5344CB8AC3E}">
        <p14:creationId xmlns:p14="http://schemas.microsoft.com/office/powerpoint/2010/main" val="3124751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01797A-6255-7F6E-F907-09547EAEF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D73B48E-5391-D25D-0893-E2C33B3763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770987"/>
            <a:ext cx="5688014" cy="4479322"/>
          </a:xfrm>
        </p:spPr>
        <p:txBody>
          <a:bodyPr/>
          <a:lstStyle/>
          <a:p>
            <a:r>
              <a:rPr lang="en-US" dirty="0"/>
              <a:t>Including:</a:t>
            </a:r>
          </a:p>
          <a:p>
            <a:r>
              <a:rPr lang="en-US" dirty="0"/>
              <a:t>1) Positron Acceleration in Plasma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GB" dirty="0"/>
              <a:t>Acceleration in the non-linear regime is </a:t>
            </a:r>
            <a:r>
              <a:rPr lang="en-GB" b="1" dirty="0"/>
              <a:t>not</a:t>
            </a:r>
            <a:r>
              <a:rPr lang="en-GB" dirty="0"/>
              <a:t> symmetric for positive and negative charges</a:t>
            </a:r>
            <a:endParaRPr lang="en-US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0125A43-0DE7-3D2A-CC26-98588C88F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3596"/>
            <a:ext cx="12192000" cy="1065742"/>
          </a:xfrm>
        </p:spPr>
        <p:txBody>
          <a:bodyPr/>
          <a:lstStyle/>
          <a:p>
            <a:pPr algn="ctr"/>
            <a:r>
              <a:rPr lang="en-GB" sz="3400" dirty="0"/>
              <a:t>Wakefield Acceleration </a:t>
            </a:r>
            <a:br>
              <a:rPr lang="en-GB" sz="3400" dirty="0"/>
            </a:br>
            <a:r>
              <a:rPr lang="en-GB" sz="3400" dirty="0"/>
              <a:t>Comes with Unique Challenges</a:t>
            </a:r>
            <a:br>
              <a:rPr lang="en-GB" dirty="0"/>
            </a:br>
            <a:endParaRPr lang="en-GB" sz="2400" dirty="0">
              <a:solidFill>
                <a:srgbClr val="61C4D3"/>
              </a:solidFill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E7332833-99AA-3D70-D9E5-161B79944D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7297"/>
          <a:stretch>
            <a:fillRect/>
          </a:stretch>
        </p:blipFill>
        <p:spPr>
          <a:xfrm>
            <a:off x="6024563" y="1645852"/>
            <a:ext cx="2879624" cy="2081991"/>
          </a:xfrm>
          <a:prstGeom prst="rect">
            <a:avLst/>
          </a:prstGeom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8599AC0D-F60F-54AA-5554-8102555FC4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942"/>
          <a:stretch>
            <a:fillRect/>
          </a:stretch>
        </p:blipFill>
        <p:spPr>
          <a:xfrm>
            <a:off x="8959320" y="1669820"/>
            <a:ext cx="2595610" cy="2058023"/>
          </a:xfrm>
          <a:prstGeom prst="rect">
            <a:avLst/>
          </a:prstGeom>
        </p:spPr>
      </p:pic>
      <p:sp>
        <p:nvSpPr>
          <p:cNvPr id="9" name="TextBox 4">
            <a:extLst>
              <a:ext uri="{FF2B5EF4-FFF2-40B4-BE49-F238E27FC236}">
                <a16:creationId xmlns:a16="http://schemas.microsoft.com/office/drawing/2014/main" id="{6405CC25-6645-AB3A-57B1-95643947A216}"/>
              </a:ext>
            </a:extLst>
          </p:cNvPr>
          <p:cNvSpPr txBox="1"/>
          <p:nvPr/>
        </p:nvSpPr>
        <p:spPr>
          <a:xfrm>
            <a:off x="9922476" y="3716338"/>
            <a:ext cx="20882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Images from: https://indico.cern.ch/event/1193719/contributions/5274924/attachments/2617597/4524780/SDiederichs_ALEGRO_2023_Positrons.pdf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BE36F48-18D4-864A-4525-0C88DD2166C5}"/>
              </a:ext>
            </a:extLst>
          </p:cNvPr>
          <p:cNvSpPr txBox="1"/>
          <p:nvPr/>
        </p:nvSpPr>
        <p:spPr>
          <a:xfrm>
            <a:off x="7037946" y="245006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28B3806-D34E-4DCE-2E52-96D0ABCEDE8B}"/>
              </a:ext>
            </a:extLst>
          </p:cNvPr>
          <p:cNvSpPr txBox="1"/>
          <p:nvPr/>
        </p:nvSpPr>
        <p:spPr>
          <a:xfrm>
            <a:off x="6984158" y="260246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438C28F-734C-D727-5830-514A79E40E43}"/>
              </a:ext>
            </a:extLst>
          </p:cNvPr>
          <p:cNvSpPr txBox="1"/>
          <p:nvPr/>
        </p:nvSpPr>
        <p:spPr>
          <a:xfrm>
            <a:off x="7136558" y="261143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DAA4A65-48F6-00F9-02BF-26881B23FFF4}"/>
              </a:ext>
            </a:extLst>
          </p:cNvPr>
          <p:cNvSpPr txBox="1"/>
          <p:nvPr/>
        </p:nvSpPr>
        <p:spPr>
          <a:xfrm>
            <a:off x="6912439" y="276383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FE2CE4F-DE72-3988-A8DB-A1BE67F44403}"/>
              </a:ext>
            </a:extLst>
          </p:cNvPr>
          <p:cNvSpPr txBox="1"/>
          <p:nvPr/>
        </p:nvSpPr>
        <p:spPr>
          <a:xfrm>
            <a:off x="7064839" y="280865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3F0CBDB-51FA-08D2-710B-29422DA31A1B}"/>
              </a:ext>
            </a:extLst>
          </p:cNvPr>
          <p:cNvSpPr txBox="1"/>
          <p:nvPr/>
        </p:nvSpPr>
        <p:spPr>
          <a:xfrm>
            <a:off x="6867615" y="243213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8595D99-8531-821E-37BF-7005C3E54153}"/>
              </a:ext>
            </a:extLst>
          </p:cNvPr>
          <p:cNvSpPr txBox="1"/>
          <p:nvPr/>
        </p:nvSpPr>
        <p:spPr>
          <a:xfrm>
            <a:off x="7253099" y="273693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536224F-9946-8A03-D2AC-BCFF9D469384}"/>
              </a:ext>
            </a:extLst>
          </p:cNvPr>
          <p:cNvSpPr txBox="1"/>
          <p:nvPr/>
        </p:nvSpPr>
        <p:spPr>
          <a:xfrm>
            <a:off x="7136559" y="232455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79658A0-E187-CA41-37EB-BD7A723863DE}"/>
              </a:ext>
            </a:extLst>
          </p:cNvPr>
          <p:cNvSpPr txBox="1"/>
          <p:nvPr/>
        </p:nvSpPr>
        <p:spPr>
          <a:xfrm>
            <a:off x="7441360" y="247695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7040B45-1D87-F00C-FA81-CC0220C307D3}"/>
              </a:ext>
            </a:extLst>
          </p:cNvPr>
          <p:cNvSpPr txBox="1"/>
          <p:nvPr/>
        </p:nvSpPr>
        <p:spPr>
          <a:xfrm>
            <a:off x="7387572" y="266521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Datumsplatzhalter 39">
            <a:extLst>
              <a:ext uri="{FF2B5EF4-FFF2-40B4-BE49-F238E27FC236}">
                <a16:creationId xmlns:a16="http://schemas.microsoft.com/office/drawing/2014/main" id="{C22D264F-8DC2-222B-5133-C110BA97D45A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9" name="Fußzeilenplatzhalter 3">
            <a:extLst>
              <a:ext uri="{FF2B5EF4-FFF2-40B4-BE49-F238E27FC236}">
                <a16:creationId xmlns:a16="http://schemas.microsoft.com/office/drawing/2014/main" id="{5F899467-55BC-3549-A4BA-44AC5E00B7E9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20" name="Foliennummernplatzhalter 4">
            <a:extLst>
              <a:ext uri="{FF2B5EF4-FFF2-40B4-BE49-F238E27FC236}">
                <a16:creationId xmlns:a16="http://schemas.microsoft.com/office/drawing/2014/main" id="{DEC43B14-DF68-1C6F-85B6-9B779B8AE7A8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6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573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3575821-9947-DCBA-07DB-49FC7CA852E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770987"/>
            <a:ext cx="5688014" cy="4479322"/>
          </a:xfrm>
        </p:spPr>
        <p:txBody>
          <a:bodyPr/>
          <a:lstStyle/>
          <a:p>
            <a:r>
              <a:rPr lang="en-US" dirty="0"/>
              <a:t>Including:</a:t>
            </a:r>
          </a:p>
          <a:p>
            <a:r>
              <a:rPr lang="en-US" dirty="0"/>
              <a:t>1) Positron Acceleration in Plasma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GB" dirty="0"/>
              <a:t>Acceleration in the non-linear regime is </a:t>
            </a:r>
            <a:r>
              <a:rPr lang="en-GB" b="1" dirty="0"/>
              <a:t>not</a:t>
            </a:r>
            <a:r>
              <a:rPr lang="en-GB" dirty="0"/>
              <a:t> symmetric for positive and negative charges</a:t>
            </a:r>
            <a:endParaRPr lang="en-US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5B3629A-9F7B-E8ED-2B1A-E2CB9F3F8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3596"/>
            <a:ext cx="12192000" cy="1065742"/>
          </a:xfrm>
        </p:spPr>
        <p:txBody>
          <a:bodyPr/>
          <a:lstStyle/>
          <a:p>
            <a:pPr algn="ctr"/>
            <a:r>
              <a:rPr lang="en-GB" sz="3400" dirty="0"/>
              <a:t>Wakefield Acceleration </a:t>
            </a:r>
            <a:br>
              <a:rPr lang="en-GB" sz="3400" dirty="0"/>
            </a:br>
            <a:r>
              <a:rPr lang="en-GB" sz="3400" dirty="0"/>
              <a:t>Comes with Unique Challenges</a:t>
            </a:r>
            <a:br>
              <a:rPr lang="en-GB" dirty="0"/>
            </a:br>
            <a:endParaRPr lang="en-GB" sz="2400" dirty="0">
              <a:solidFill>
                <a:srgbClr val="61C4D3"/>
              </a:solidFill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7075F08E-6B71-E8FF-E44B-A3766729E5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7297"/>
          <a:stretch>
            <a:fillRect/>
          </a:stretch>
        </p:blipFill>
        <p:spPr>
          <a:xfrm>
            <a:off x="6024563" y="1645852"/>
            <a:ext cx="2879624" cy="2081991"/>
          </a:xfrm>
          <a:prstGeom prst="rect">
            <a:avLst/>
          </a:prstGeom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96B3D106-3394-2CD6-7C0E-0531BB9476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942"/>
          <a:stretch>
            <a:fillRect/>
          </a:stretch>
        </p:blipFill>
        <p:spPr>
          <a:xfrm>
            <a:off x="8959320" y="1669820"/>
            <a:ext cx="2595610" cy="2058023"/>
          </a:xfrm>
          <a:prstGeom prst="rect">
            <a:avLst/>
          </a:prstGeom>
        </p:spPr>
      </p:pic>
      <p:sp>
        <p:nvSpPr>
          <p:cNvPr id="9" name="TextBox 4">
            <a:extLst>
              <a:ext uri="{FF2B5EF4-FFF2-40B4-BE49-F238E27FC236}">
                <a16:creationId xmlns:a16="http://schemas.microsoft.com/office/drawing/2014/main" id="{578C81E6-2D47-0E5C-41C3-630B9E734D52}"/>
              </a:ext>
            </a:extLst>
          </p:cNvPr>
          <p:cNvSpPr txBox="1"/>
          <p:nvPr/>
        </p:nvSpPr>
        <p:spPr>
          <a:xfrm>
            <a:off x="9922476" y="3716338"/>
            <a:ext cx="20882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Images from: https://indico.cern.ch/event/1193719/contributions/5274924/attachments/2617597/4524780/SDiederichs_ALEGRO_2023_Positrons.pdf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3E2A81-A7BC-3C9B-9A8A-5B675004F917}"/>
              </a:ext>
            </a:extLst>
          </p:cNvPr>
          <p:cNvSpPr txBox="1"/>
          <p:nvPr/>
        </p:nvSpPr>
        <p:spPr>
          <a:xfrm>
            <a:off x="1087718" y="3952730"/>
            <a:ext cx="4147049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D3DA5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D3D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 on Advanced Accelerator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Presentation by S. Zhou: Advances in plasma-based positron acceleration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Thursday 13h10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B59F3AC-22D9-890D-C2D9-F1303EE3EEE9}"/>
              </a:ext>
            </a:extLst>
          </p:cNvPr>
          <p:cNvSpPr txBox="1"/>
          <p:nvPr/>
        </p:nvSpPr>
        <p:spPr>
          <a:xfrm>
            <a:off x="1068054" y="3429000"/>
            <a:ext cx="3386504" cy="369332"/>
          </a:xfrm>
          <a:prstGeom prst="rect">
            <a:avLst/>
          </a:prstGeom>
          <a:solidFill>
            <a:srgbClr val="69C7D5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Positron acceleration: TRL 1!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971BCBF-0838-ECD5-29BF-6B70890747FF}"/>
              </a:ext>
            </a:extLst>
          </p:cNvPr>
          <p:cNvSpPr txBox="1"/>
          <p:nvPr/>
        </p:nvSpPr>
        <p:spPr>
          <a:xfrm>
            <a:off x="7037946" y="24500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FE69189-BDD3-96B7-BB1C-46E84D63484E}"/>
              </a:ext>
            </a:extLst>
          </p:cNvPr>
          <p:cNvSpPr txBox="1"/>
          <p:nvPr/>
        </p:nvSpPr>
        <p:spPr>
          <a:xfrm>
            <a:off x="6984158" y="26024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9493019-7272-EF50-6710-AEEFD72FEC23}"/>
              </a:ext>
            </a:extLst>
          </p:cNvPr>
          <p:cNvSpPr txBox="1"/>
          <p:nvPr/>
        </p:nvSpPr>
        <p:spPr>
          <a:xfrm>
            <a:off x="7136558" y="261143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8318043-7436-B43E-2827-4ED55CD4BCEF}"/>
              </a:ext>
            </a:extLst>
          </p:cNvPr>
          <p:cNvSpPr txBox="1"/>
          <p:nvPr/>
        </p:nvSpPr>
        <p:spPr>
          <a:xfrm>
            <a:off x="6912439" y="276383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A06BEA-B8A2-DA09-006A-13DE01FB832D}"/>
              </a:ext>
            </a:extLst>
          </p:cNvPr>
          <p:cNvSpPr txBox="1"/>
          <p:nvPr/>
        </p:nvSpPr>
        <p:spPr>
          <a:xfrm>
            <a:off x="7064839" y="28086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069F457-3D3A-5A69-BBB6-F3B7D0AEEA98}"/>
              </a:ext>
            </a:extLst>
          </p:cNvPr>
          <p:cNvSpPr txBox="1"/>
          <p:nvPr/>
        </p:nvSpPr>
        <p:spPr>
          <a:xfrm>
            <a:off x="6867615" y="243213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DB2706D-B53F-F3A4-3E65-C33DCB555662}"/>
              </a:ext>
            </a:extLst>
          </p:cNvPr>
          <p:cNvSpPr txBox="1"/>
          <p:nvPr/>
        </p:nvSpPr>
        <p:spPr>
          <a:xfrm>
            <a:off x="7253099" y="273693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C6D79AE-FAEB-0D0D-C4DD-314DFCAEE702}"/>
              </a:ext>
            </a:extLst>
          </p:cNvPr>
          <p:cNvSpPr txBox="1"/>
          <p:nvPr/>
        </p:nvSpPr>
        <p:spPr>
          <a:xfrm>
            <a:off x="7136559" y="232455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F232516-C704-6A83-8650-0CE80C177C92}"/>
              </a:ext>
            </a:extLst>
          </p:cNvPr>
          <p:cNvSpPr txBox="1"/>
          <p:nvPr/>
        </p:nvSpPr>
        <p:spPr>
          <a:xfrm>
            <a:off x="7441360" y="247695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CA07454-BB3F-ACC1-9432-039CF8D36A19}"/>
              </a:ext>
            </a:extLst>
          </p:cNvPr>
          <p:cNvSpPr txBox="1"/>
          <p:nvPr/>
        </p:nvSpPr>
        <p:spPr>
          <a:xfrm>
            <a:off x="7387572" y="266521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20" name="Datumsplatzhalter 39">
            <a:extLst>
              <a:ext uri="{FF2B5EF4-FFF2-40B4-BE49-F238E27FC236}">
                <a16:creationId xmlns:a16="http://schemas.microsoft.com/office/drawing/2014/main" id="{2D16E906-9DB6-D220-5570-7E00BA02382E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1" name="Fußzeilenplatzhalter 3">
            <a:extLst>
              <a:ext uri="{FF2B5EF4-FFF2-40B4-BE49-F238E27FC236}">
                <a16:creationId xmlns:a16="http://schemas.microsoft.com/office/drawing/2014/main" id="{9FF6AF37-E96A-00F4-0099-F2342BCFF48C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22" name="Foliennummernplatzhalter 4">
            <a:extLst>
              <a:ext uri="{FF2B5EF4-FFF2-40B4-BE49-F238E27FC236}">
                <a16:creationId xmlns:a16="http://schemas.microsoft.com/office/drawing/2014/main" id="{26DD2141-CF82-98F8-2E84-E4D7E3388B43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6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23" name="Grafik 26">
            <a:extLst>
              <a:ext uri="{FF2B5EF4-FFF2-40B4-BE49-F238E27FC236}">
                <a16:creationId xmlns:a16="http://schemas.microsoft.com/office/drawing/2014/main" id="{A38122ED-3B1E-9082-1CF7-D06C2F8B28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949" b="-1"/>
          <a:stretch>
            <a:fillRect/>
          </a:stretch>
        </p:blipFill>
        <p:spPr>
          <a:xfrm>
            <a:off x="1024985" y="4682994"/>
            <a:ext cx="1332457" cy="112613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Grafik 25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DF7AAF6A-0F96-E93C-A3C3-CB626AD620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9859" y="4682995"/>
            <a:ext cx="1332457" cy="11299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129A644D-5091-445A-B841-7E20565F1C41}"/>
              </a:ext>
            </a:extLst>
          </p:cNvPr>
          <p:cNvSpPr/>
          <p:nvPr/>
        </p:nvSpPr>
        <p:spPr>
          <a:xfrm>
            <a:off x="3834733" y="4930710"/>
            <a:ext cx="2178210" cy="730404"/>
          </a:xfrm>
          <a:prstGeom prst="rect">
            <a:avLst/>
          </a:prstGeom>
          <a:solidFill>
            <a:srgbClr val="61C4D3"/>
          </a:solidFill>
          <a:ln w="38103" cap="flat">
            <a:solidFill>
              <a:srgbClr val="FFFFFF"/>
            </a:solidFill>
            <a:prstDash val="solid"/>
            <a:miter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Wakefields in 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Dielectric Structures</a:t>
            </a:r>
          </a:p>
        </p:txBody>
      </p:sp>
    </p:spTree>
    <p:extLst>
      <p:ext uri="{BB962C8B-B14F-4D97-AF65-F5344CB8AC3E}">
        <p14:creationId xmlns:p14="http://schemas.microsoft.com/office/powerpoint/2010/main" val="303649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007E6-A372-FDEB-FA5D-967A690CE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9BABCEF-3EFB-A48A-EDA3-97046A2B80F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770987"/>
            <a:ext cx="5688014" cy="4479322"/>
          </a:xfrm>
        </p:spPr>
        <p:txBody>
          <a:bodyPr/>
          <a:lstStyle/>
          <a:p>
            <a:r>
              <a:rPr lang="en-US" dirty="0"/>
              <a:t>Including: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1) Positron Acceleration in Plasma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Acceleration in the non-linear regime is </a:t>
            </a:r>
            <a:r>
              <a:rPr lang="en-GB" b="1" dirty="0">
                <a:solidFill>
                  <a:schemeClr val="bg2">
                    <a:lumMod val="90000"/>
                  </a:schemeClr>
                </a:solidFill>
              </a:rPr>
              <a:t>not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symmetric for positive and negative charges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dirty="0"/>
              <a:t>2) Staging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CA2B71A-2964-72A6-D00A-782928EBB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3596"/>
            <a:ext cx="12192000" cy="1065742"/>
          </a:xfrm>
        </p:spPr>
        <p:txBody>
          <a:bodyPr/>
          <a:lstStyle/>
          <a:p>
            <a:pPr algn="ctr"/>
            <a:r>
              <a:rPr lang="en-GB" sz="3400" dirty="0"/>
              <a:t>Wakefield Acceleration </a:t>
            </a:r>
            <a:br>
              <a:rPr lang="en-GB" sz="3400" dirty="0"/>
            </a:br>
            <a:r>
              <a:rPr lang="en-GB" sz="3400" dirty="0"/>
              <a:t>Comes with Unique Challenges</a:t>
            </a:r>
            <a:br>
              <a:rPr lang="en-GB" dirty="0"/>
            </a:br>
            <a:endParaRPr lang="en-GB" sz="2400" dirty="0">
              <a:solidFill>
                <a:srgbClr val="61C4D3"/>
              </a:solidFill>
            </a:endParaRPr>
          </a:p>
        </p:txBody>
      </p:sp>
      <p:sp>
        <p:nvSpPr>
          <p:cNvPr id="3" name="Rechteck 9">
            <a:extLst>
              <a:ext uri="{FF2B5EF4-FFF2-40B4-BE49-F238E27FC236}">
                <a16:creationId xmlns:a16="http://schemas.microsoft.com/office/drawing/2014/main" id="{0020BC48-EFBD-CB7D-F8D7-4A74ACA3C6DA}"/>
              </a:ext>
            </a:extLst>
          </p:cNvPr>
          <p:cNvSpPr/>
          <p:nvPr/>
        </p:nvSpPr>
        <p:spPr>
          <a:xfrm>
            <a:off x="7092086" y="3104964"/>
            <a:ext cx="1152125" cy="648071"/>
          </a:xfrm>
          <a:prstGeom prst="rect">
            <a:avLst/>
          </a:prstGeom>
          <a:solidFill>
            <a:srgbClr val="93C4DE"/>
          </a:solidFill>
          <a:ln w="12701" cap="flat">
            <a:solidFill>
              <a:srgbClr val="000F4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3" name="Textfeld 19">
            <a:extLst>
              <a:ext uri="{FF2B5EF4-FFF2-40B4-BE49-F238E27FC236}">
                <a16:creationId xmlns:a16="http://schemas.microsoft.com/office/drawing/2014/main" id="{05579B83-F739-7A47-53D7-0F611E5F7EE8}"/>
              </a:ext>
            </a:extLst>
          </p:cNvPr>
          <p:cNvSpPr txBox="1"/>
          <p:nvPr/>
        </p:nvSpPr>
        <p:spPr>
          <a:xfrm>
            <a:off x="6188357" y="2560320"/>
            <a:ext cx="820738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Driver 1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7F2704"/>
                </a:solidFill>
                <a:uFillTx/>
                <a:latin typeface="Arial" pitchFamily="34"/>
                <a:cs typeface="Arial" pitchFamily="34"/>
              </a:rPr>
              <a:t>Witness</a:t>
            </a:r>
            <a:endParaRPr lang="en-GB" sz="1800" b="0" i="0" u="none" strike="noStrike" kern="1200" cap="none" spc="0" baseline="0">
              <a:solidFill>
                <a:srgbClr val="7F2704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5" name="Textfeld 21">
            <a:extLst>
              <a:ext uri="{FF2B5EF4-FFF2-40B4-BE49-F238E27FC236}">
                <a16:creationId xmlns:a16="http://schemas.microsoft.com/office/drawing/2014/main" id="{28791FC4-9C8E-FBFA-6D72-61B9C5CF4071}"/>
              </a:ext>
            </a:extLst>
          </p:cNvPr>
          <p:cNvSpPr txBox="1"/>
          <p:nvPr/>
        </p:nvSpPr>
        <p:spPr>
          <a:xfrm>
            <a:off x="7187248" y="3828355"/>
            <a:ext cx="961802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Plasma 1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54" name="Flussdiagramm: Auszug 13">
            <a:extLst>
              <a:ext uri="{FF2B5EF4-FFF2-40B4-BE49-F238E27FC236}">
                <a16:creationId xmlns:a16="http://schemas.microsoft.com/office/drawing/2014/main" id="{10CED0A3-4EB1-9F3D-9DF5-B7A18C370346}"/>
              </a:ext>
            </a:extLst>
          </p:cNvPr>
          <p:cNvSpPr/>
          <p:nvPr/>
        </p:nvSpPr>
        <p:spPr>
          <a:xfrm rot="5400013">
            <a:off x="6408814" y="2992334"/>
            <a:ext cx="606786" cy="87197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"/>
              <a:gd name="f7" fmla="val 1"/>
              <a:gd name="f8" fmla="+- 0 0 -270"/>
              <a:gd name="f9" fmla="+- 0 0 -90"/>
              <a:gd name="f10" fmla="*/ f3 1 2"/>
              <a:gd name="f11" fmla="*/ f4 1 2"/>
              <a:gd name="f12" fmla="+- f6 0 f5"/>
              <a:gd name="f13" fmla="*/ f8 f0 1"/>
              <a:gd name="f14" fmla="*/ f9 f0 1"/>
              <a:gd name="f15" fmla="*/ f12 1 2"/>
              <a:gd name="f16" fmla="*/ f12 1 4"/>
              <a:gd name="f17" fmla="*/ f12 3 1"/>
              <a:gd name="f18" fmla="*/ f13 1 f2"/>
              <a:gd name="f19" fmla="*/ f14 1 f2"/>
              <a:gd name="f20" fmla="+- f5 f15 0"/>
              <a:gd name="f21" fmla="*/ f17 1 4"/>
              <a:gd name="f22" fmla="*/ f16 1 f15"/>
              <a:gd name="f23" fmla="*/ f6 1 f15"/>
              <a:gd name="f24" fmla="+- f18 0 f1"/>
              <a:gd name="f25" fmla="+- f19 0 f1"/>
              <a:gd name="f26" fmla="*/ f20 1 f15"/>
              <a:gd name="f27" fmla="*/ f21 1 f15"/>
              <a:gd name="f28" fmla="*/ f22 f10 1"/>
              <a:gd name="f29" fmla="*/ f23 f11 1"/>
              <a:gd name="f30" fmla="*/ f27 f10 1"/>
              <a:gd name="f31" fmla="*/ f26 f1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28" y="f31"/>
              </a:cxn>
              <a:cxn ang="f25">
                <a:pos x="f30" y="f31"/>
              </a:cxn>
            </a:cxnLst>
            <a:rect l="f28" t="f31" r="f30" b="f29"/>
            <a:pathLst>
              <a:path w="2" h="2">
                <a:moveTo>
                  <a:pt x="f5" y="f6"/>
                </a:moveTo>
                <a:lnTo>
                  <a:pt x="f7" y="f5"/>
                </a:lnTo>
                <a:lnTo>
                  <a:pt x="f6" y="f6"/>
                </a:lnTo>
                <a:close/>
              </a:path>
            </a:pathLst>
          </a:custGeom>
          <a:solidFill>
            <a:srgbClr val="7F270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55" name="Trapezoid 11">
            <a:extLst>
              <a:ext uri="{FF2B5EF4-FFF2-40B4-BE49-F238E27FC236}">
                <a16:creationId xmlns:a16="http://schemas.microsoft.com/office/drawing/2014/main" id="{58BC8EA3-374E-2E3F-207C-7D38889E4BAF}"/>
              </a:ext>
            </a:extLst>
          </p:cNvPr>
          <p:cNvSpPr/>
          <p:nvPr/>
        </p:nvSpPr>
        <p:spPr>
          <a:xfrm rot="5400013">
            <a:off x="6509865" y="3012505"/>
            <a:ext cx="360035" cy="8273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val 39939"/>
              <a:gd name="f8" fmla="+- 0 0 -270"/>
              <a:gd name="f9" fmla="+- 0 0 -90"/>
              <a:gd name="f10" fmla="abs f3"/>
              <a:gd name="f11" fmla="abs f4"/>
              <a:gd name="f12" fmla="abs f5"/>
              <a:gd name="f13" fmla="*/ f8 f0 1"/>
              <a:gd name="f14" fmla="*/ f9 f0 1"/>
              <a:gd name="f15" fmla="?: f10 f3 1"/>
              <a:gd name="f16" fmla="?: f11 f4 1"/>
              <a:gd name="f17" fmla="?: f12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+- f30 0 f6"/>
              <a:gd name="f33" fmla="+- f29 0 f6"/>
              <a:gd name="f34" fmla="*/ f30 f26 1"/>
              <a:gd name="f35" fmla="*/ f29 f26 1"/>
              <a:gd name="f36" fmla="*/ f32 1 2"/>
              <a:gd name="f37" fmla="*/ f32 1 3"/>
              <a:gd name="f38" fmla="*/ f33 1 4"/>
              <a:gd name="f39" fmla="min f33 f32"/>
              <a:gd name="f40" fmla="*/ 50000 f33 1"/>
              <a:gd name="f41" fmla="+- f6 f36 0"/>
              <a:gd name="f42" fmla="*/ f40 1 f39"/>
              <a:gd name="f43" fmla="*/ f39 f7 1"/>
              <a:gd name="f44" fmla="*/ f38 f7 1"/>
              <a:gd name="f45" fmla="*/ f37 f7 1"/>
              <a:gd name="f46" fmla="*/ f43 1 200000"/>
              <a:gd name="f47" fmla="*/ f43 1 100000"/>
              <a:gd name="f48" fmla="*/ f44 1 f42"/>
              <a:gd name="f49" fmla="*/ f45 1 f42"/>
              <a:gd name="f50" fmla="*/ f41 f26 1"/>
              <a:gd name="f51" fmla="+- f29 0 f47"/>
              <a:gd name="f52" fmla="+- f29 0 f46"/>
              <a:gd name="f53" fmla="+- f29 0 f48"/>
              <a:gd name="f54" fmla="*/ f48 f26 1"/>
              <a:gd name="f55" fmla="*/ f49 f26 1"/>
              <a:gd name="f56" fmla="*/ f47 f26 1"/>
              <a:gd name="f57" fmla="*/ f46 f26 1"/>
              <a:gd name="f58" fmla="*/ f53 f26 1"/>
              <a:gd name="f59" fmla="*/ f51 f26 1"/>
              <a:gd name="f60" fmla="*/ f52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57" y="f50"/>
              </a:cxn>
              <a:cxn ang="f25">
                <a:pos x="f60" y="f50"/>
              </a:cxn>
            </a:cxnLst>
            <a:rect l="f54" t="f55" r="f58" b="f34"/>
            <a:pathLst>
              <a:path>
                <a:moveTo>
                  <a:pt x="f31" y="f34"/>
                </a:moveTo>
                <a:lnTo>
                  <a:pt x="f56" y="f31"/>
                </a:lnTo>
                <a:lnTo>
                  <a:pt x="f59" y="f31"/>
                </a:lnTo>
                <a:lnTo>
                  <a:pt x="f35" y="f34"/>
                </a:lnTo>
                <a:close/>
              </a:path>
            </a:pathLst>
          </a:custGeom>
          <a:solidFill>
            <a:srgbClr val="EE661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C95ABD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56" name="Grafik 65">
            <a:extLst>
              <a:ext uri="{FF2B5EF4-FFF2-40B4-BE49-F238E27FC236}">
                <a16:creationId xmlns:a16="http://schemas.microsoft.com/office/drawing/2014/main" id="{479F45E9-38C0-8ED9-8D56-20BF84C6EA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781" t="11289" r="27699" b="18676"/>
          <a:stretch>
            <a:fillRect/>
          </a:stretch>
        </p:blipFill>
        <p:spPr>
          <a:xfrm>
            <a:off x="7191161" y="3160367"/>
            <a:ext cx="871971" cy="540474"/>
          </a:xfrm>
          <a:prstGeom prst="rect">
            <a:avLst/>
          </a:prstGeom>
          <a:solidFill>
            <a:srgbClr val="EE6611"/>
          </a:solidFill>
          <a:ln cap="flat">
            <a:noFill/>
          </a:ln>
        </p:spPr>
      </p:pic>
      <p:sp>
        <p:nvSpPr>
          <p:cNvPr id="28" name="Textfeld 39">
            <a:extLst>
              <a:ext uri="{FF2B5EF4-FFF2-40B4-BE49-F238E27FC236}">
                <a16:creationId xmlns:a16="http://schemas.microsoft.com/office/drawing/2014/main" id="{D703C22B-05D0-CE96-78DD-FFEBFB841ECF}"/>
              </a:ext>
            </a:extLst>
          </p:cNvPr>
          <p:cNvSpPr txBox="1"/>
          <p:nvPr/>
        </p:nvSpPr>
        <p:spPr>
          <a:xfrm>
            <a:off x="6845405" y="4376783"/>
            <a:ext cx="1645485" cy="5847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R="0" lvl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One stage may be sufficient…</a:t>
            </a: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" name="Datumsplatzhalter 39">
            <a:extLst>
              <a:ext uri="{FF2B5EF4-FFF2-40B4-BE49-F238E27FC236}">
                <a16:creationId xmlns:a16="http://schemas.microsoft.com/office/drawing/2014/main" id="{F464C659-8F24-F5F1-9CBE-693B20E14195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A0B0F3CD-7E14-5CA0-E4FF-A3F4E2B78BA8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54BFC06F-6A05-E1D6-C0A8-90497BB08A2A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6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8328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C9498-EF01-4362-1C3D-22A248CFF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B9DECCA-D70F-21C6-4C99-F9E40BB892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770987"/>
            <a:ext cx="5688014" cy="4479322"/>
          </a:xfrm>
        </p:spPr>
        <p:txBody>
          <a:bodyPr/>
          <a:lstStyle/>
          <a:p>
            <a:r>
              <a:rPr lang="en-US" dirty="0"/>
              <a:t>Including: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1) Positron Acceleration in Plasma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Acceleration in the non-linear regime is </a:t>
            </a:r>
            <a:r>
              <a:rPr lang="en-GB" b="1" dirty="0">
                <a:solidFill>
                  <a:schemeClr val="bg2">
                    <a:lumMod val="90000"/>
                  </a:schemeClr>
                </a:solidFill>
              </a:rPr>
              <a:t>not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symmetric for positive and negative charges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dirty="0"/>
              <a:t>2) Staging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Tight tolerances, matching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Must be compact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3BBEB60-6A96-1DA2-40AB-88500B8B0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3596"/>
            <a:ext cx="12192000" cy="1065742"/>
          </a:xfrm>
        </p:spPr>
        <p:txBody>
          <a:bodyPr/>
          <a:lstStyle/>
          <a:p>
            <a:pPr algn="ctr"/>
            <a:r>
              <a:rPr lang="en-GB" sz="3400" dirty="0"/>
              <a:t>Wakefield Acceleration </a:t>
            </a:r>
            <a:br>
              <a:rPr lang="en-GB" sz="3400" dirty="0"/>
            </a:br>
            <a:r>
              <a:rPr lang="en-GB" sz="3400" dirty="0"/>
              <a:t>Comes with Unique Challenges</a:t>
            </a:r>
            <a:br>
              <a:rPr lang="en-GB" dirty="0"/>
            </a:br>
            <a:endParaRPr lang="en-GB" sz="2400" dirty="0">
              <a:solidFill>
                <a:srgbClr val="61C4D3"/>
              </a:solidFill>
            </a:endParaRPr>
          </a:p>
        </p:txBody>
      </p:sp>
      <p:sp>
        <p:nvSpPr>
          <p:cNvPr id="2" name="Flussdiagramm: Sortieren 12">
            <a:extLst>
              <a:ext uri="{FF2B5EF4-FFF2-40B4-BE49-F238E27FC236}">
                <a16:creationId xmlns:a16="http://schemas.microsoft.com/office/drawing/2014/main" id="{79D407E1-8DCA-410A-2879-E601B196D5B5}"/>
              </a:ext>
            </a:extLst>
          </p:cNvPr>
          <p:cNvSpPr/>
          <p:nvPr/>
        </p:nvSpPr>
        <p:spPr>
          <a:xfrm rot="16200004">
            <a:off x="11391115" y="2710606"/>
            <a:ext cx="278782" cy="1427424"/>
          </a:xfrm>
          <a:custGeom>
            <a:avLst/>
            <a:gdLst>
              <a:gd name="f0" fmla="val w"/>
              <a:gd name="f1" fmla="val h"/>
              <a:gd name="f2" fmla="val 0"/>
              <a:gd name="f3" fmla="val 2"/>
              <a:gd name="f4" fmla="val 1"/>
              <a:gd name="f5" fmla="*/ f0 1 2"/>
              <a:gd name="f6" fmla="*/ f1 1 2"/>
              <a:gd name="f7" fmla="+- f3 0 f2"/>
              <a:gd name="f8" fmla="*/ f7 1 2"/>
              <a:gd name="f9" fmla="*/ f7 1 4"/>
              <a:gd name="f10" fmla="*/ f7 3 1"/>
              <a:gd name="f11" fmla="*/ f10 1 4"/>
              <a:gd name="f12" fmla="*/ f9 1 f8"/>
              <a:gd name="f13" fmla="*/ f11 1 f8"/>
              <a:gd name="f14" fmla="*/ f12 f5 1"/>
              <a:gd name="f15" fmla="*/ f12 f6 1"/>
              <a:gd name="f16" fmla="*/ f13 f5 1"/>
              <a:gd name="f17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5" r="f16" b="f17"/>
            <a:pathLst>
              <a:path w="2" h="2" stroke="0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  <a:path w="2" h="2" fill="none">
                <a:moveTo>
                  <a:pt x="f2" y="f4"/>
                </a:moveTo>
                <a:lnTo>
                  <a:pt x="f3" y="f4"/>
                </a:lnTo>
              </a:path>
              <a:path w="2" h="2" fill="none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</a:pathLst>
          </a:custGeom>
          <a:solidFill>
            <a:srgbClr val="7F270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3" name="Rechteck 9">
            <a:extLst>
              <a:ext uri="{FF2B5EF4-FFF2-40B4-BE49-F238E27FC236}">
                <a16:creationId xmlns:a16="http://schemas.microsoft.com/office/drawing/2014/main" id="{743D6E22-EE6E-45DF-2903-528BDECF0AB0}"/>
              </a:ext>
            </a:extLst>
          </p:cNvPr>
          <p:cNvSpPr/>
          <p:nvPr/>
        </p:nvSpPr>
        <p:spPr>
          <a:xfrm>
            <a:off x="7092086" y="3104964"/>
            <a:ext cx="1152125" cy="648071"/>
          </a:xfrm>
          <a:prstGeom prst="rect">
            <a:avLst/>
          </a:prstGeom>
          <a:solidFill>
            <a:srgbClr val="93C4DE"/>
          </a:solidFill>
          <a:ln w="12701" cap="flat">
            <a:solidFill>
              <a:srgbClr val="000F4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6" name="Rechteck 10">
            <a:extLst>
              <a:ext uri="{FF2B5EF4-FFF2-40B4-BE49-F238E27FC236}">
                <a16:creationId xmlns:a16="http://schemas.microsoft.com/office/drawing/2014/main" id="{640CC8E1-A2E9-ACAB-B439-ED351E99FAD9}"/>
              </a:ext>
            </a:extLst>
          </p:cNvPr>
          <p:cNvSpPr/>
          <p:nvPr/>
        </p:nvSpPr>
        <p:spPr>
          <a:xfrm>
            <a:off x="9684373" y="3104964"/>
            <a:ext cx="1152125" cy="648071"/>
          </a:xfrm>
          <a:prstGeom prst="rect">
            <a:avLst/>
          </a:prstGeom>
          <a:solidFill>
            <a:srgbClr val="93C4DE"/>
          </a:solidFill>
          <a:ln w="12701" cap="flat">
            <a:solidFill>
              <a:srgbClr val="000F4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7" name="Flussdiagramm: Sortieren 12">
            <a:extLst>
              <a:ext uri="{FF2B5EF4-FFF2-40B4-BE49-F238E27FC236}">
                <a16:creationId xmlns:a16="http://schemas.microsoft.com/office/drawing/2014/main" id="{1E509CEC-3046-E1A2-1519-EE79525C5DD6}"/>
              </a:ext>
            </a:extLst>
          </p:cNvPr>
          <p:cNvSpPr/>
          <p:nvPr/>
        </p:nvSpPr>
        <p:spPr>
          <a:xfrm rot="16200004">
            <a:off x="8831280" y="2729022"/>
            <a:ext cx="278782" cy="1427424"/>
          </a:xfrm>
          <a:custGeom>
            <a:avLst/>
            <a:gdLst>
              <a:gd name="f0" fmla="val w"/>
              <a:gd name="f1" fmla="val h"/>
              <a:gd name="f2" fmla="val 0"/>
              <a:gd name="f3" fmla="val 2"/>
              <a:gd name="f4" fmla="val 1"/>
              <a:gd name="f5" fmla="*/ f0 1 2"/>
              <a:gd name="f6" fmla="*/ f1 1 2"/>
              <a:gd name="f7" fmla="+- f3 0 f2"/>
              <a:gd name="f8" fmla="*/ f7 1 2"/>
              <a:gd name="f9" fmla="*/ f7 1 4"/>
              <a:gd name="f10" fmla="*/ f7 3 1"/>
              <a:gd name="f11" fmla="*/ f10 1 4"/>
              <a:gd name="f12" fmla="*/ f9 1 f8"/>
              <a:gd name="f13" fmla="*/ f11 1 f8"/>
              <a:gd name="f14" fmla="*/ f12 f5 1"/>
              <a:gd name="f15" fmla="*/ f12 f6 1"/>
              <a:gd name="f16" fmla="*/ f13 f5 1"/>
              <a:gd name="f17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5" r="f16" b="f17"/>
            <a:pathLst>
              <a:path w="2" h="2" stroke="0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  <a:path w="2" h="2" fill="none">
                <a:moveTo>
                  <a:pt x="f2" y="f4"/>
                </a:moveTo>
                <a:lnTo>
                  <a:pt x="f3" y="f4"/>
                </a:lnTo>
              </a:path>
              <a:path w="2" h="2" fill="none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</a:pathLst>
          </a:custGeom>
          <a:solidFill>
            <a:srgbClr val="7F270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8" name="Gerader Verbinder 14">
            <a:extLst>
              <a:ext uri="{FF2B5EF4-FFF2-40B4-BE49-F238E27FC236}">
                <a16:creationId xmlns:a16="http://schemas.microsoft.com/office/drawing/2014/main" id="{758E04DF-24F6-3DA5-A5EB-FCA292D7BD97}"/>
              </a:ext>
            </a:extLst>
          </p:cNvPr>
          <p:cNvCxnSpPr>
            <a:endCxn id="7" idx="2"/>
          </p:cNvCxnSpPr>
          <p:nvPr/>
        </p:nvCxnSpPr>
        <p:spPr>
          <a:xfrm flipV="1">
            <a:off x="9180319" y="3442734"/>
            <a:ext cx="504054" cy="139382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9" name="Gerader Verbinder 15">
            <a:extLst>
              <a:ext uri="{FF2B5EF4-FFF2-40B4-BE49-F238E27FC236}">
                <a16:creationId xmlns:a16="http://schemas.microsoft.com/office/drawing/2014/main" id="{30E5B370-C542-8875-BCB0-F67276F000BA}"/>
              </a:ext>
            </a:extLst>
          </p:cNvPr>
          <p:cNvCxnSpPr>
            <a:stCxn id="6" idx="1"/>
          </p:cNvCxnSpPr>
          <p:nvPr/>
        </p:nvCxnSpPr>
        <p:spPr>
          <a:xfrm flipH="1" flipV="1">
            <a:off x="9432959" y="3257943"/>
            <a:ext cx="251414" cy="171057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10" name="Gerader Verbinder 16">
            <a:extLst>
              <a:ext uri="{FF2B5EF4-FFF2-40B4-BE49-F238E27FC236}">
                <a16:creationId xmlns:a16="http://schemas.microsoft.com/office/drawing/2014/main" id="{34F20362-CAD1-F738-96EF-5AD3E341CF91}"/>
              </a:ext>
            </a:extLst>
          </p:cNvPr>
          <p:cNvCxnSpPr/>
          <p:nvPr/>
        </p:nvCxnSpPr>
        <p:spPr>
          <a:xfrm flipH="1">
            <a:off x="8964292" y="3582116"/>
            <a:ext cx="216027" cy="864766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11" name="Gerader Verbinder 17">
            <a:extLst>
              <a:ext uri="{FF2B5EF4-FFF2-40B4-BE49-F238E27FC236}">
                <a16:creationId xmlns:a16="http://schemas.microsoft.com/office/drawing/2014/main" id="{5B2B8FB0-B557-1764-9B33-F03DB9ACD0B9}"/>
              </a:ext>
            </a:extLst>
          </p:cNvPr>
          <p:cNvCxnSpPr/>
          <p:nvPr/>
        </p:nvCxnSpPr>
        <p:spPr>
          <a:xfrm>
            <a:off x="9432959" y="3252913"/>
            <a:ext cx="127559" cy="1193969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12" name="Gerader Verbinder 18">
            <a:extLst>
              <a:ext uri="{FF2B5EF4-FFF2-40B4-BE49-F238E27FC236}">
                <a16:creationId xmlns:a16="http://schemas.microsoft.com/office/drawing/2014/main" id="{93DE2F4F-0F5E-A809-7EDA-3D57AD3247A7}"/>
              </a:ext>
            </a:extLst>
          </p:cNvPr>
          <p:cNvCxnSpPr/>
          <p:nvPr/>
        </p:nvCxnSpPr>
        <p:spPr>
          <a:xfrm flipH="1">
            <a:off x="9056455" y="3173205"/>
            <a:ext cx="504063" cy="513308"/>
          </a:xfrm>
          <a:prstGeom prst="straightConnector1">
            <a:avLst/>
          </a:prstGeom>
          <a:noFill/>
          <a:ln w="76196" cap="flat">
            <a:solidFill>
              <a:srgbClr val="2F2F2F"/>
            </a:solidFill>
            <a:prstDash val="solid"/>
            <a:miter/>
          </a:ln>
        </p:spPr>
      </p:cxnSp>
      <p:sp>
        <p:nvSpPr>
          <p:cNvPr id="13" name="Textfeld 19">
            <a:extLst>
              <a:ext uri="{FF2B5EF4-FFF2-40B4-BE49-F238E27FC236}">
                <a16:creationId xmlns:a16="http://schemas.microsoft.com/office/drawing/2014/main" id="{F248D21C-130D-5BB8-3818-40E2B87CB416}"/>
              </a:ext>
            </a:extLst>
          </p:cNvPr>
          <p:cNvSpPr txBox="1"/>
          <p:nvPr/>
        </p:nvSpPr>
        <p:spPr>
          <a:xfrm>
            <a:off x="6188357" y="2560320"/>
            <a:ext cx="820738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Driver 1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7F2704"/>
                </a:solidFill>
                <a:uFillTx/>
                <a:latin typeface="Arial" pitchFamily="34"/>
                <a:cs typeface="Arial" pitchFamily="34"/>
              </a:rPr>
              <a:t>Witness</a:t>
            </a:r>
            <a:endParaRPr lang="en-GB" sz="1800" b="0" i="0" u="none" strike="noStrike" kern="1200" cap="none" spc="0" baseline="0">
              <a:solidFill>
                <a:srgbClr val="7F2704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4" name="Textfeld 20">
            <a:extLst>
              <a:ext uri="{FF2B5EF4-FFF2-40B4-BE49-F238E27FC236}">
                <a16:creationId xmlns:a16="http://schemas.microsoft.com/office/drawing/2014/main" id="{AFCBB333-252C-1AC9-891E-2CFD278B55D5}"/>
              </a:ext>
            </a:extLst>
          </p:cNvPr>
          <p:cNvSpPr txBox="1"/>
          <p:nvPr/>
        </p:nvSpPr>
        <p:spPr>
          <a:xfrm>
            <a:off x="8876464" y="4473071"/>
            <a:ext cx="807908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Driver 2</a:t>
            </a:r>
            <a:endParaRPr lang="en-GB" sz="1800" b="0" i="0" u="none" strike="noStrike" kern="1200" cap="none" spc="0" baseline="0">
              <a:solidFill>
                <a:srgbClr val="EE6611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5" name="Textfeld 21">
            <a:extLst>
              <a:ext uri="{FF2B5EF4-FFF2-40B4-BE49-F238E27FC236}">
                <a16:creationId xmlns:a16="http://schemas.microsoft.com/office/drawing/2014/main" id="{CDC109F6-E66F-7CA4-93B1-C42B3417F2ED}"/>
              </a:ext>
            </a:extLst>
          </p:cNvPr>
          <p:cNvSpPr txBox="1"/>
          <p:nvPr/>
        </p:nvSpPr>
        <p:spPr>
          <a:xfrm>
            <a:off x="7187248" y="3828355"/>
            <a:ext cx="961802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Plasma 1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6" name="Textfeld 22">
            <a:extLst>
              <a:ext uri="{FF2B5EF4-FFF2-40B4-BE49-F238E27FC236}">
                <a16:creationId xmlns:a16="http://schemas.microsoft.com/office/drawing/2014/main" id="{57B71634-BC48-B0A3-433F-E99E3EAA11BC}"/>
              </a:ext>
            </a:extLst>
          </p:cNvPr>
          <p:cNvSpPr txBox="1"/>
          <p:nvPr/>
        </p:nvSpPr>
        <p:spPr>
          <a:xfrm>
            <a:off x="9810679" y="3828355"/>
            <a:ext cx="961802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Plasma 2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7" name="Textfeld 23">
            <a:extLst>
              <a:ext uri="{FF2B5EF4-FFF2-40B4-BE49-F238E27FC236}">
                <a16:creationId xmlns:a16="http://schemas.microsoft.com/office/drawing/2014/main" id="{01E53ADB-7516-3B17-984F-BF20B330FDCE}"/>
              </a:ext>
            </a:extLst>
          </p:cNvPr>
          <p:cNvSpPr txBox="1"/>
          <p:nvPr/>
        </p:nvSpPr>
        <p:spPr>
          <a:xfrm>
            <a:off x="8964292" y="2356847"/>
            <a:ext cx="846386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7F2704"/>
                </a:solidFill>
                <a:uFillTx/>
                <a:latin typeface="Arial" pitchFamily="34"/>
                <a:cs typeface="Arial" pitchFamily="34"/>
              </a:rPr>
              <a:t>Refocus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7F2704"/>
                </a:solidFill>
                <a:uFillTx/>
                <a:latin typeface="Arial" pitchFamily="34"/>
                <a:cs typeface="Arial" pitchFamily="34"/>
              </a:rPr>
              <a:t>Witness</a:t>
            </a:r>
            <a:endParaRPr lang="en-GB" sz="1800" b="0" i="0" u="none" strike="noStrike" kern="1200" cap="none" spc="0" baseline="0">
              <a:solidFill>
                <a:srgbClr val="7F2704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18" name="Gerader Verbinder 15">
            <a:extLst>
              <a:ext uri="{FF2B5EF4-FFF2-40B4-BE49-F238E27FC236}">
                <a16:creationId xmlns:a16="http://schemas.microsoft.com/office/drawing/2014/main" id="{00EF0D76-25AE-CC3B-A3C3-F93793F65200}"/>
              </a:ext>
            </a:extLst>
          </p:cNvPr>
          <p:cNvCxnSpPr/>
          <p:nvPr/>
        </p:nvCxnSpPr>
        <p:spPr>
          <a:xfrm flipH="1" flipV="1">
            <a:off x="8251664" y="3383389"/>
            <a:ext cx="251414" cy="171057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19" name="Gerader Verbinder 17">
            <a:extLst>
              <a:ext uri="{FF2B5EF4-FFF2-40B4-BE49-F238E27FC236}">
                <a16:creationId xmlns:a16="http://schemas.microsoft.com/office/drawing/2014/main" id="{01405F52-4DBB-871E-4E4B-85A9E48B4AA8}"/>
              </a:ext>
            </a:extLst>
          </p:cNvPr>
          <p:cNvCxnSpPr/>
          <p:nvPr/>
        </p:nvCxnSpPr>
        <p:spPr>
          <a:xfrm>
            <a:off x="8356344" y="2374724"/>
            <a:ext cx="127559" cy="1193968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20" name="Gerader Verbinder 16">
            <a:extLst>
              <a:ext uri="{FF2B5EF4-FFF2-40B4-BE49-F238E27FC236}">
                <a16:creationId xmlns:a16="http://schemas.microsoft.com/office/drawing/2014/main" id="{0FB9A0A8-ECF0-CCBC-FFDB-02572BADDBD0}"/>
              </a:ext>
            </a:extLst>
          </p:cNvPr>
          <p:cNvCxnSpPr/>
          <p:nvPr/>
        </p:nvCxnSpPr>
        <p:spPr>
          <a:xfrm flipH="1">
            <a:off x="8652482" y="2484571"/>
            <a:ext cx="216027" cy="864766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21" name="Gerader Verbinder 14">
            <a:extLst>
              <a:ext uri="{FF2B5EF4-FFF2-40B4-BE49-F238E27FC236}">
                <a16:creationId xmlns:a16="http://schemas.microsoft.com/office/drawing/2014/main" id="{96447357-0A26-206C-2F78-609FEA3804E6}"/>
              </a:ext>
            </a:extLst>
          </p:cNvPr>
          <p:cNvCxnSpPr/>
          <p:nvPr/>
        </p:nvCxnSpPr>
        <p:spPr>
          <a:xfrm flipV="1">
            <a:off x="8251664" y="3246156"/>
            <a:ext cx="504054" cy="139382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22" name="Gerader Verbinder 18">
            <a:extLst>
              <a:ext uri="{FF2B5EF4-FFF2-40B4-BE49-F238E27FC236}">
                <a16:creationId xmlns:a16="http://schemas.microsoft.com/office/drawing/2014/main" id="{271FC96A-3CC7-B02B-241F-2CCB7B360D08}"/>
              </a:ext>
            </a:extLst>
          </p:cNvPr>
          <p:cNvCxnSpPr/>
          <p:nvPr/>
        </p:nvCxnSpPr>
        <p:spPr>
          <a:xfrm flipH="1">
            <a:off x="8357515" y="3146925"/>
            <a:ext cx="504063" cy="513308"/>
          </a:xfrm>
          <a:prstGeom prst="straightConnector1">
            <a:avLst/>
          </a:prstGeom>
          <a:noFill/>
          <a:ln w="76196" cap="flat">
            <a:solidFill>
              <a:srgbClr val="2F2F2F"/>
            </a:solidFill>
            <a:prstDash val="solid"/>
            <a:miter/>
          </a:ln>
        </p:spPr>
      </p:cxnSp>
      <p:cxnSp>
        <p:nvCxnSpPr>
          <p:cNvPr id="23" name="Gerader Verbinder 17">
            <a:extLst>
              <a:ext uri="{FF2B5EF4-FFF2-40B4-BE49-F238E27FC236}">
                <a16:creationId xmlns:a16="http://schemas.microsoft.com/office/drawing/2014/main" id="{A9F78482-68D9-105C-E206-0F6E500DFF0C}"/>
              </a:ext>
            </a:extLst>
          </p:cNvPr>
          <p:cNvCxnSpPr/>
          <p:nvPr/>
        </p:nvCxnSpPr>
        <p:spPr>
          <a:xfrm>
            <a:off x="10959184" y="2413878"/>
            <a:ext cx="127559" cy="1193969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24" name="Gerader Verbinder 16">
            <a:extLst>
              <a:ext uri="{FF2B5EF4-FFF2-40B4-BE49-F238E27FC236}">
                <a16:creationId xmlns:a16="http://schemas.microsoft.com/office/drawing/2014/main" id="{F8236596-02B5-E9C4-A0C9-08F1C0553CB5}"/>
              </a:ext>
            </a:extLst>
          </p:cNvPr>
          <p:cNvCxnSpPr/>
          <p:nvPr/>
        </p:nvCxnSpPr>
        <p:spPr>
          <a:xfrm flipH="1">
            <a:off x="11255322" y="2523725"/>
            <a:ext cx="216027" cy="864767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25" name="Gerader Verbinder 14">
            <a:extLst>
              <a:ext uri="{FF2B5EF4-FFF2-40B4-BE49-F238E27FC236}">
                <a16:creationId xmlns:a16="http://schemas.microsoft.com/office/drawing/2014/main" id="{4D827648-E886-F18E-5D2C-544329A02BD8}"/>
              </a:ext>
            </a:extLst>
          </p:cNvPr>
          <p:cNvCxnSpPr/>
          <p:nvPr/>
        </p:nvCxnSpPr>
        <p:spPr>
          <a:xfrm flipV="1">
            <a:off x="10854504" y="3285311"/>
            <a:ext cx="504053" cy="139382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26" name="Gerader Verbinder 15">
            <a:extLst>
              <a:ext uri="{FF2B5EF4-FFF2-40B4-BE49-F238E27FC236}">
                <a16:creationId xmlns:a16="http://schemas.microsoft.com/office/drawing/2014/main" id="{4527ADC1-68C9-DF39-12C6-A0B31B541DE7}"/>
              </a:ext>
            </a:extLst>
          </p:cNvPr>
          <p:cNvCxnSpPr/>
          <p:nvPr/>
        </p:nvCxnSpPr>
        <p:spPr>
          <a:xfrm flipH="1" flipV="1">
            <a:off x="10876211" y="3424034"/>
            <a:ext cx="251415" cy="171057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27" name="Gerader Verbinder 18">
            <a:extLst>
              <a:ext uri="{FF2B5EF4-FFF2-40B4-BE49-F238E27FC236}">
                <a16:creationId xmlns:a16="http://schemas.microsoft.com/office/drawing/2014/main" id="{A1E62513-A3A9-67F4-44EC-CBC6815BAD1A}"/>
              </a:ext>
            </a:extLst>
          </p:cNvPr>
          <p:cNvCxnSpPr/>
          <p:nvPr/>
        </p:nvCxnSpPr>
        <p:spPr>
          <a:xfrm flipH="1">
            <a:off x="10960355" y="3186080"/>
            <a:ext cx="504063" cy="513308"/>
          </a:xfrm>
          <a:prstGeom prst="straightConnector1">
            <a:avLst/>
          </a:prstGeom>
          <a:noFill/>
          <a:ln w="76196" cap="flat">
            <a:solidFill>
              <a:srgbClr val="2F2F2F"/>
            </a:solidFill>
            <a:prstDash val="solid"/>
            <a:miter/>
          </a:ln>
        </p:spPr>
      </p:cxnSp>
      <p:sp>
        <p:nvSpPr>
          <p:cNvPr id="48" name="Geschweifte Klammer rechts 48">
            <a:extLst>
              <a:ext uri="{FF2B5EF4-FFF2-40B4-BE49-F238E27FC236}">
                <a16:creationId xmlns:a16="http://schemas.microsoft.com/office/drawing/2014/main" id="{6FE44CEA-20E4-9E81-7278-8CE4F1B8A690}"/>
              </a:ext>
            </a:extLst>
          </p:cNvPr>
          <p:cNvSpPr/>
          <p:nvPr/>
        </p:nvSpPr>
        <p:spPr>
          <a:xfrm rot="5400013">
            <a:off x="9936135" y="3780614"/>
            <a:ext cx="493995" cy="2562569"/>
          </a:xfrm>
          <a:custGeom>
            <a:avLst>
              <a:gd name="f12" fmla="val 14118"/>
              <a:gd name="f13" fmla="val 51487"/>
            </a:avLst>
            <a:gdLst>
              <a:gd name="f2" fmla="val 10800000"/>
              <a:gd name="f3" fmla="val 5400000"/>
              <a:gd name="f4" fmla="val 16200000"/>
              <a:gd name="f5" fmla="val 180"/>
              <a:gd name="f6" fmla="val w"/>
              <a:gd name="f7" fmla="val h"/>
              <a:gd name="f8" fmla="val ss"/>
              <a:gd name="f9" fmla="val 0"/>
              <a:gd name="f10" fmla="*/ 5419351 1 1725033"/>
              <a:gd name="f11" fmla="+- 0 0 5400000"/>
              <a:gd name="f12" fmla="val 14118"/>
              <a:gd name="f13" fmla="val 51487"/>
              <a:gd name="f14" fmla="+- 0 0 -180"/>
              <a:gd name="f15" fmla="+- 0 0 -270"/>
              <a:gd name="f16" fmla="+- 0 0 -360"/>
              <a:gd name="f17" fmla="abs f6"/>
              <a:gd name="f18" fmla="abs f7"/>
              <a:gd name="f19" fmla="abs f8"/>
              <a:gd name="f20" fmla="val f9"/>
              <a:gd name="f21" fmla="val f13"/>
              <a:gd name="f22" fmla="val f12"/>
              <a:gd name="f23" fmla="+- 2700000 f3 0"/>
              <a:gd name="f24" fmla="*/ f14 f2 1"/>
              <a:gd name="f25" fmla="*/ f15 f2 1"/>
              <a:gd name="f26" fmla="*/ f16 f2 1"/>
              <a:gd name="f27" fmla="?: f17 f6 1"/>
              <a:gd name="f28" fmla="?: f18 f7 1"/>
              <a:gd name="f29" fmla="?: f19 f8 1"/>
              <a:gd name="f30" fmla="*/ f23 f10 1"/>
              <a:gd name="f31" fmla="*/ f24 1 f5"/>
              <a:gd name="f32" fmla="*/ f25 1 f5"/>
              <a:gd name="f33" fmla="*/ f26 1 f5"/>
              <a:gd name="f34" fmla="*/ f27 1 21600"/>
              <a:gd name="f35" fmla="*/ f28 1 21600"/>
              <a:gd name="f36" fmla="*/ 21600 f27 1"/>
              <a:gd name="f37" fmla="*/ 21600 f28 1"/>
              <a:gd name="f38" fmla="*/ f30 1 f2"/>
              <a:gd name="f39" fmla="+- f31 0 f3"/>
              <a:gd name="f40" fmla="+- f32 0 f3"/>
              <a:gd name="f41" fmla="+- f33 0 f3"/>
              <a:gd name="f42" fmla="min f35 f34"/>
              <a:gd name="f43" fmla="*/ f36 1 f29"/>
              <a:gd name="f44" fmla="*/ f37 1 f29"/>
              <a:gd name="f45" fmla="+- 0 0 f38"/>
              <a:gd name="f46" fmla="val f43"/>
              <a:gd name="f47" fmla="val f44"/>
              <a:gd name="f48" fmla="+- 0 0 f45"/>
              <a:gd name="f49" fmla="*/ f20 f42 1"/>
              <a:gd name="f50" fmla="+- f47 0 f20"/>
              <a:gd name="f51" fmla="+- f46 0 f20"/>
              <a:gd name="f52" fmla="*/ f48 f2 1"/>
              <a:gd name="f53" fmla="*/ f46 f42 1"/>
              <a:gd name="f54" fmla="*/ f47 f42 1"/>
              <a:gd name="f55" fmla="*/ f51 1 2"/>
              <a:gd name="f56" fmla="min f51 f50"/>
              <a:gd name="f57" fmla="*/ f50 f21 1"/>
              <a:gd name="f58" fmla="*/ f52 1 f10"/>
              <a:gd name="f59" fmla="+- f20 f55 0"/>
              <a:gd name="f60" fmla="*/ f56 f22 1"/>
              <a:gd name="f61" fmla="*/ f57 1 100000"/>
              <a:gd name="f62" fmla="+- f58 0 f3"/>
              <a:gd name="f63" fmla="*/ f55 f42 1"/>
              <a:gd name="f64" fmla="*/ f60 1 100000"/>
              <a:gd name="f65" fmla="cos 1 f62"/>
              <a:gd name="f66" fmla="sin 1 f62"/>
              <a:gd name="f67" fmla="*/ f59 f42 1"/>
              <a:gd name="f68" fmla="*/ f61 f42 1"/>
              <a:gd name="f69" fmla="+- f61 0 f64"/>
              <a:gd name="f70" fmla="+- f47 0 f64"/>
              <a:gd name="f71" fmla="+- 0 0 f65"/>
              <a:gd name="f72" fmla="+- 0 0 f66"/>
              <a:gd name="f73" fmla="*/ f64 f42 1"/>
              <a:gd name="f74" fmla="+- 0 0 f71"/>
              <a:gd name="f75" fmla="+- 0 0 f72"/>
              <a:gd name="f76" fmla="*/ f69 f42 1"/>
              <a:gd name="f77" fmla="*/ f70 f42 1"/>
              <a:gd name="f78" fmla="*/ f74 f55 1"/>
              <a:gd name="f79" fmla="*/ f75 f64 1"/>
              <a:gd name="f80" fmla="+- f20 f78 0"/>
              <a:gd name="f81" fmla="+- f64 0 f79"/>
              <a:gd name="f82" fmla="+- f47 f79 0"/>
              <a:gd name="f83" fmla="+- f82 0 f64"/>
              <a:gd name="f84" fmla="*/ f81 f42 1"/>
              <a:gd name="f85" fmla="*/ f80 f42 1"/>
              <a:gd name="f86" fmla="*/ f83 f4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9">
                <a:pos x="f49" y="f49"/>
              </a:cxn>
              <a:cxn ang="f40">
                <a:pos x="f53" y="f68"/>
              </a:cxn>
              <a:cxn ang="f41">
                <a:pos x="f49" y="f54"/>
              </a:cxn>
            </a:cxnLst>
            <a:rect l="f49" t="f84" r="f85" b="f86"/>
            <a:pathLst>
              <a:path stroke="0">
                <a:moveTo>
                  <a:pt x="f49" y="f49"/>
                </a:moveTo>
                <a:arcTo wR="f63" hR="f73" stAng="f4" swAng="f3"/>
                <a:lnTo>
                  <a:pt x="f67" y="f76"/>
                </a:lnTo>
                <a:arcTo wR="f63" hR="f73" stAng="f2" swAng="f11"/>
                <a:arcTo wR="f63" hR="f73" stAng="f4" swAng="f11"/>
                <a:lnTo>
                  <a:pt x="f67" y="f77"/>
                </a:lnTo>
                <a:arcTo wR="f63" hR="f73" stAng="f9" swAng="f3"/>
                <a:close/>
              </a:path>
              <a:path fill="none">
                <a:moveTo>
                  <a:pt x="f49" y="f49"/>
                </a:moveTo>
                <a:arcTo wR="f63" hR="f73" stAng="f4" swAng="f3"/>
                <a:lnTo>
                  <a:pt x="f67" y="f76"/>
                </a:lnTo>
                <a:arcTo wR="f63" hR="f73" stAng="f2" swAng="f11"/>
                <a:arcTo wR="f63" hR="f73" stAng="f4" swAng="f11"/>
                <a:lnTo>
                  <a:pt x="f67" y="f77"/>
                </a:lnTo>
                <a:arcTo wR="f63" hR="f73" stAng="f9" swAng="f3"/>
              </a:path>
            </a:pathLst>
          </a:custGeom>
          <a:noFill/>
          <a:ln w="38103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49" name="Textfeld 49">
            <a:extLst>
              <a:ext uri="{FF2B5EF4-FFF2-40B4-BE49-F238E27FC236}">
                <a16:creationId xmlns:a16="http://schemas.microsoft.com/office/drawing/2014/main" id="{078208D1-673A-660D-B57F-6E013B9C1314}"/>
              </a:ext>
            </a:extLst>
          </p:cNvPr>
          <p:cNvSpPr txBox="1"/>
          <p:nvPr/>
        </p:nvSpPr>
        <p:spPr>
          <a:xfrm>
            <a:off x="9675751" y="5303199"/>
            <a:ext cx="100701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Unit cell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52" name="Gerade Verbindung mit Pfeil 57">
            <a:extLst>
              <a:ext uri="{FF2B5EF4-FFF2-40B4-BE49-F238E27FC236}">
                <a16:creationId xmlns:a16="http://schemas.microsoft.com/office/drawing/2014/main" id="{9FCA758E-63A0-0889-4499-5CE0B7B2D166}"/>
              </a:ext>
            </a:extLst>
          </p:cNvPr>
          <p:cNvCxnSpPr/>
          <p:nvPr/>
        </p:nvCxnSpPr>
        <p:spPr>
          <a:xfrm>
            <a:off x="8986494" y="3110871"/>
            <a:ext cx="0" cy="684245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53" name="Gerade Verbindung mit Pfeil 58">
            <a:extLst>
              <a:ext uri="{FF2B5EF4-FFF2-40B4-BE49-F238E27FC236}">
                <a16:creationId xmlns:a16="http://schemas.microsoft.com/office/drawing/2014/main" id="{9C2FB1E0-E2F0-2DA6-A794-7887C5ED35CB}"/>
              </a:ext>
            </a:extLst>
          </p:cNvPr>
          <p:cNvCxnSpPr/>
          <p:nvPr/>
        </p:nvCxnSpPr>
        <p:spPr>
          <a:xfrm>
            <a:off x="11567772" y="3091824"/>
            <a:ext cx="0" cy="684236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54" name="Flussdiagramm: Auszug 13">
            <a:extLst>
              <a:ext uri="{FF2B5EF4-FFF2-40B4-BE49-F238E27FC236}">
                <a16:creationId xmlns:a16="http://schemas.microsoft.com/office/drawing/2014/main" id="{FABA3E22-898B-999D-3150-7F65705EE793}"/>
              </a:ext>
            </a:extLst>
          </p:cNvPr>
          <p:cNvSpPr/>
          <p:nvPr/>
        </p:nvSpPr>
        <p:spPr>
          <a:xfrm rot="5400013">
            <a:off x="6408814" y="2992334"/>
            <a:ext cx="606786" cy="87197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"/>
              <a:gd name="f7" fmla="val 1"/>
              <a:gd name="f8" fmla="+- 0 0 -270"/>
              <a:gd name="f9" fmla="+- 0 0 -90"/>
              <a:gd name="f10" fmla="*/ f3 1 2"/>
              <a:gd name="f11" fmla="*/ f4 1 2"/>
              <a:gd name="f12" fmla="+- f6 0 f5"/>
              <a:gd name="f13" fmla="*/ f8 f0 1"/>
              <a:gd name="f14" fmla="*/ f9 f0 1"/>
              <a:gd name="f15" fmla="*/ f12 1 2"/>
              <a:gd name="f16" fmla="*/ f12 1 4"/>
              <a:gd name="f17" fmla="*/ f12 3 1"/>
              <a:gd name="f18" fmla="*/ f13 1 f2"/>
              <a:gd name="f19" fmla="*/ f14 1 f2"/>
              <a:gd name="f20" fmla="+- f5 f15 0"/>
              <a:gd name="f21" fmla="*/ f17 1 4"/>
              <a:gd name="f22" fmla="*/ f16 1 f15"/>
              <a:gd name="f23" fmla="*/ f6 1 f15"/>
              <a:gd name="f24" fmla="+- f18 0 f1"/>
              <a:gd name="f25" fmla="+- f19 0 f1"/>
              <a:gd name="f26" fmla="*/ f20 1 f15"/>
              <a:gd name="f27" fmla="*/ f21 1 f15"/>
              <a:gd name="f28" fmla="*/ f22 f10 1"/>
              <a:gd name="f29" fmla="*/ f23 f11 1"/>
              <a:gd name="f30" fmla="*/ f27 f10 1"/>
              <a:gd name="f31" fmla="*/ f26 f1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28" y="f31"/>
              </a:cxn>
              <a:cxn ang="f25">
                <a:pos x="f30" y="f31"/>
              </a:cxn>
            </a:cxnLst>
            <a:rect l="f28" t="f31" r="f30" b="f29"/>
            <a:pathLst>
              <a:path w="2" h="2">
                <a:moveTo>
                  <a:pt x="f5" y="f6"/>
                </a:moveTo>
                <a:lnTo>
                  <a:pt x="f7" y="f5"/>
                </a:lnTo>
                <a:lnTo>
                  <a:pt x="f6" y="f6"/>
                </a:lnTo>
                <a:close/>
              </a:path>
            </a:pathLst>
          </a:custGeom>
          <a:solidFill>
            <a:srgbClr val="7F270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55" name="Trapezoid 11">
            <a:extLst>
              <a:ext uri="{FF2B5EF4-FFF2-40B4-BE49-F238E27FC236}">
                <a16:creationId xmlns:a16="http://schemas.microsoft.com/office/drawing/2014/main" id="{50240CFF-9C04-ADBD-1793-1A65470E5E56}"/>
              </a:ext>
            </a:extLst>
          </p:cNvPr>
          <p:cNvSpPr/>
          <p:nvPr/>
        </p:nvSpPr>
        <p:spPr>
          <a:xfrm rot="5400013">
            <a:off x="6509865" y="3012505"/>
            <a:ext cx="360035" cy="8273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val 39939"/>
              <a:gd name="f8" fmla="+- 0 0 -270"/>
              <a:gd name="f9" fmla="+- 0 0 -90"/>
              <a:gd name="f10" fmla="abs f3"/>
              <a:gd name="f11" fmla="abs f4"/>
              <a:gd name="f12" fmla="abs f5"/>
              <a:gd name="f13" fmla="*/ f8 f0 1"/>
              <a:gd name="f14" fmla="*/ f9 f0 1"/>
              <a:gd name="f15" fmla="?: f10 f3 1"/>
              <a:gd name="f16" fmla="?: f11 f4 1"/>
              <a:gd name="f17" fmla="?: f12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+- f30 0 f6"/>
              <a:gd name="f33" fmla="+- f29 0 f6"/>
              <a:gd name="f34" fmla="*/ f30 f26 1"/>
              <a:gd name="f35" fmla="*/ f29 f26 1"/>
              <a:gd name="f36" fmla="*/ f32 1 2"/>
              <a:gd name="f37" fmla="*/ f32 1 3"/>
              <a:gd name="f38" fmla="*/ f33 1 4"/>
              <a:gd name="f39" fmla="min f33 f32"/>
              <a:gd name="f40" fmla="*/ 50000 f33 1"/>
              <a:gd name="f41" fmla="+- f6 f36 0"/>
              <a:gd name="f42" fmla="*/ f40 1 f39"/>
              <a:gd name="f43" fmla="*/ f39 f7 1"/>
              <a:gd name="f44" fmla="*/ f38 f7 1"/>
              <a:gd name="f45" fmla="*/ f37 f7 1"/>
              <a:gd name="f46" fmla="*/ f43 1 200000"/>
              <a:gd name="f47" fmla="*/ f43 1 100000"/>
              <a:gd name="f48" fmla="*/ f44 1 f42"/>
              <a:gd name="f49" fmla="*/ f45 1 f42"/>
              <a:gd name="f50" fmla="*/ f41 f26 1"/>
              <a:gd name="f51" fmla="+- f29 0 f47"/>
              <a:gd name="f52" fmla="+- f29 0 f46"/>
              <a:gd name="f53" fmla="+- f29 0 f48"/>
              <a:gd name="f54" fmla="*/ f48 f26 1"/>
              <a:gd name="f55" fmla="*/ f49 f26 1"/>
              <a:gd name="f56" fmla="*/ f47 f26 1"/>
              <a:gd name="f57" fmla="*/ f46 f26 1"/>
              <a:gd name="f58" fmla="*/ f53 f26 1"/>
              <a:gd name="f59" fmla="*/ f51 f26 1"/>
              <a:gd name="f60" fmla="*/ f52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57" y="f50"/>
              </a:cxn>
              <a:cxn ang="f25">
                <a:pos x="f60" y="f50"/>
              </a:cxn>
            </a:cxnLst>
            <a:rect l="f54" t="f55" r="f58" b="f34"/>
            <a:pathLst>
              <a:path>
                <a:moveTo>
                  <a:pt x="f31" y="f34"/>
                </a:moveTo>
                <a:lnTo>
                  <a:pt x="f56" y="f31"/>
                </a:lnTo>
                <a:lnTo>
                  <a:pt x="f59" y="f31"/>
                </a:lnTo>
                <a:lnTo>
                  <a:pt x="f35" y="f34"/>
                </a:lnTo>
                <a:close/>
              </a:path>
            </a:pathLst>
          </a:custGeom>
          <a:solidFill>
            <a:srgbClr val="EE661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C95ABD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56" name="Grafik 65">
            <a:extLst>
              <a:ext uri="{FF2B5EF4-FFF2-40B4-BE49-F238E27FC236}">
                <a16:creationId xmlns:a16="http://schemas.microsoft.com/office/drawing/2014/main" id="{72EC87A0-CF0C-1600-ED3D-94631B0C28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781" t="11289" r="27699" b="18676"/>
          <a:stretch>
            <a:fillRect/>
          </a:stretch>
        </p:blipFill>
        <p:spPr>
          <a:xfrm>
            <a:off x="7191161" y="3160367"/>
            <a:ext cx="871971" cy="540474"/>
          </a:xfrm>
          <a:prstGeom prst="rect">
            <a:avLst/>
          </a:prstGeom>
          <a:solidFill>
            <a:srgbClr val="EE6611"/>
          </a:solidFill>
          <a:ln cap="flat">
            <a:noFill/>
          </a:ln>
        </p:spPr>
      </p:pic>
      <p:pic>
        <p:nvPicPr>
          <p:cNvPr id="57" name="Grafik 66">
            <a:extLst>
              <a:ext uri="{FF2B5EF4-FFF2-40B4-BE49-F238E27FC236}">
                <a16:creationId xmlns:a16="http://schemas.microsoft.com/office/drawing/2014/main" id="{98352C99-6ACF-7316-6395-B67B6747AA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781" t="11289" r="27699" b="18676"/>
          <a:stretch>
            <a:fillRect/>
          </a:stretch>
        </p:blipFill>
        <p:spPr>
          <a:xfrm>
            <a:off x="9808375" y="3157615"/>
            <a:ext cx="871971" cy="540474"/>
          </a:xfrm>
          <a:prstGeom prst="rect">
            <a:avLst/>
          </a:prstGeom>
          <a:solidFill>
            <a:srgbClr val="EE6611"/>
          </a:solidFill>
          <a:ln cap="flat">
            <a:noFill/>
          </a:ln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19FB6DC9-5280-1568-AF3E-FADDC20A47D2}"/>
              </a:ext>
            </a:extLst>
          </p:cNvPr>
          <p:cNvSpPr txBox="1"/>
          <p:nvPr/>
        </p:nvSpPr>
        <p:spPr>
          <a:xfrm>
            <a:off x="1057190" y="4741681"/>
            <a:ext cx="4962610" cy="923330"/>
          </a:xfrm>
          <a:prstGeom prst="rect">
            <a:avLst/>
          </a:prstGeom>
          <a:solidFill>
            <a:srgbClr val="69C7D5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Concepts exist.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 experimental demonstration with high charge transfer yet!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Datumsplatzhalter 39">
            <a:extLst>
              <a:ext uri="{FF2B5EF4-FFF2-40B4-BE49-F238E27FC236}">
                <a16:creationId xmlns:a16="http://schemas.microsoft.com/office/drawing/2014/main" id="{9A352DB5-4BF3-FEB2-E984-852213499B13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30" name="Fußzeilenplatzhalter 3">
            <a:extLst>
              <a:ext uri="{FF2B5EF4-FFF2-40B4-BE49-F238E27FC236}">
                <a16:creationId xmlns:a16="http://schemas.microsoft.com/office/drawing/2014/main" id="{69401021-D100-30ED-69DC-76B07909C3A5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31" name="Foliennummernplatzhalter 4">
            <a:extLst>
              <a:ext uri="{FF2B5EF4-FFF2-40B4-BE49-F238E27FC236}">
                <a16:creationId xmlns:a16="http://schemas.microsoft.com/office/drawing/2014/main" id="{0BF73D6C-7AA0-46EC-E84A-1ECE14F080F2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6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B90AD344-A101-BA19-BC2B-6B280443F38C}"/>
              </a:ext>
            </a:extLst>
          </p:cNvPr>
          <p:cNvCxnSpPr>
            <a:cxnSpLocks/>
          </p:cNvCxnSpPr>
          <p:nvPr/>
        </p:nvCxnSpPr>
        <p:spPr>
          <a:xfrm flipV="1">
            <a:off x="8581929" y="2413878"/>
            <a:ext cx="0" cy="598263"/>
          </a:xfrm>
          <a:prstGeom prst="straightConnector1">
            <a:avLst/>
          </a:prstGeom>
          <a:ln>
            <a:solidFill>
              <a:srgbClr val="EE661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A69CA79B-3A24-406E-7B9F-16A671293687}"/>
              </a:ext>
            </a:extLst>
          </p:cNvPr>
          <p:cNvCxnSpPr>
            <a:cxnSpLocks/>
          </p:cNvCxnSpPr>
          <p:nvPr/>
        </p:nvCxnSpPr>
        <p:spPr>
          <a:xfrm>
            <a:off x="9940615" y="3012141"/>
            <a:ext cx="710235" cy="0"/>
          </a:xfrm>
          <a:prstGeom prst="straightConnector1">
            <a:avLst/>
          </a:prstGeom>
          <a:ln>
            <a:solidFill>
              <a:srgbClr val="0D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57083A0B-2640-7F0E-F627-930779A06F3E}"/>
              </a:ext>
            </a:extLst>
          </p:cNvPr>
          <p:cNvCxnSpPr>
            <a:cxnSpLocks/>
          </p:cNvCxnSpPr>
          <p:nvPr/>
        </p:nvCxnSpPr>
        <p:spPr>
          <a:xfrm flipV="1">
            <a:off x="9304600" y="3806222"/>
            <a:ext cx="0" cy="598263"/>
          </a:xfrm>
          <a:prstGeom prst="straightConnector1">
            <a:avLst/>
          </a:prstGeom>
          <a:ln>
            <a:solidFill>
              <a:srgbClr val="EE661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B82D38FA-56E2-CAE8-6B25-B428F48A8C38}"/>
              </a:ext>
            </a:extLst>
          </p:cNvPr>
          <p:cNvCxnSpPr>
            <a:cxnSpLocks/>
          </p:cNvCxnSpPr>
          <p:nvPr/>
        </p:nvCxnSpPr>
        <p:spPr>
          <a:xfrm flipV="1">
            <a:off x="11214483" y="2415745"/>
            <a:ext cx="0" cy="598263"/>
          </a:xfrm>
          <a:prstGeom prst="straightConnector1">
            <a:avLst/>
          </a:prstGeom>
          <a:ln>
            <a:solidFill>
              <a:srgbClr val="EE661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2558D00-1B64-2D41-6EE9-48D658F001F3}"/>
              </a:ext>
            </a:extLst>
          </p:cNvPr>
          <p:cNvCxnSpPr>
            <a:cxnSpLocks/>
          </p:cNvCxnSpPr>
          <p:nvPr/>
        </p:nvCxnSpPr>
        <p:spPr>
          <a:xfrm>
            <a:off x="7369472" y="3007226"/>
            <a:ext cx="710235" cy="0"/>
          </a:xfrm>
          <a:prstGeom prst="straightConnector1">
            <a:avLst/>
          </a:prstGeom>
          <a:ln>
            <a:solidFill>
              <a:srgbClr val="0D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9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CB7A28-E82E-B003-95FA-C3B3E22D9A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DDBB2DE-5BB4-D88F-2B7E-4DC7504E98D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770987"/>
            <a:ext cx="5688014" cy="4479322"/>
          </a:xfrm>
        </p:spPr>
        <p:txBody>
          <a:bodyPr/>
          <a:lstStyle/>
          <a:p>
            <a:r>
              <a:rPr lang="en-US" dirty="0"/>
              <a:t>Including: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1) Positron Acceleration in Plasma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Acceleration in the non-linear regime is </a:t>
            </a:r>
            <a:r>
              <a:rPr lang="en-GB" b="1" dirty="0">
                <a:solidFill>
                  <a:schemeClr val="bg2">
                    <a:lumMod val="90000"/>
                  </a:schemeClr>
                </a:solidFill>
              </a:rPr>
              <a:t>not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symmetric for positive and negative charges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2) Staging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Tight tolerances, matching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Must be compact</a:t>
            </a:r>
            <a:br>
              <a:rPr lang="en-US" dirty="0"/>
            </a:br>
            <a:endParaRPr lang="en-US" dirty="0"/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10980CA-916B-2460-11F1-DDCEF2976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3596"/>
            <a:ext cx="12192000" cy="1065742"/>
          </a:xfrm>
        </p:spPr>
        <p:txBody>
          <a:bodyPr/>
          <a:lstStyle/>
          <a:p>
            <a:pPr algn="ctr"/>
            <a:r>
              <a:rPr lang="en-GB" sz="3400" dirty="0"/>
              <a:t>Wakefield Acceleration </a:t>
            </a:r>
            <a:br>
              <a:rPr lang="en-GB" sz="3400" dirty="0"/>
            </a:br>
            <a:r>
              <a:rPr lang="en-GB" sz="3400" dirty="0"/>
              <a:t>Comes with Unique Challenges</a:t>
            </a:r>
            <a:br>
              <a:rPr lang="en-GB" dirty="0"/>
            </a:br>
            <a:endParaRPr lang="en-GB" sz="2400" dirty="0">
              <a:solidFill>
                <a:srgbClr val="61C4D3"/>
              </a:solidFill>
            </a:endParaRP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394C647-2089-B742-399A-59767797A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590" y="2724261"/>
            <a:ext cx="6202327" cy="3310834"/>
          </a:xfrm>
          <a:prstGeom prst="rect">
            <a:avLst/>
          </a:prstGeom>
        </p:spPr>
      </p:pic>
      <p:sp>
        <p:nvSpPr>
          <p:cNvPr id="30" name="Textfeld 21">
            <a:extLst>
              <a:ext uri="{FF2B5EF4-FFF2-40B4-BE49-F238E27FC236}">
                <a16:creationId xmlns:a16="http://schemas.microsoft.com/office/drawing/2014/main" id="{59AECDF5-5D81-F0C1-2049-470E47EC0886}"/>
              </a:ext>
            </a:extLst>
          </p:cNvPr>
          <p:cNvSpPr txBox="1"/>
          <p:nvPr/>
        </p:nvSpPr>
        <p:spPr>
          <a:xfrm>
            <a:off x="5941142" y="2382508"/>
            <a:ext cx="6024716" cy="461665"/>
          </a:xfrm>
          <a:prstGeom prst="rect">
            <a:avLst/>
          </a:prstGeom>
          <a:noFill/>
          <a:ln w="9528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1" i="0" u="none" strike="noStrike" kern="1200" cap="none" spc="0" baseline="0" dirty="0">
                <a:solidFill>
                  <a:srgbClr val="EE661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ESPP Input #154: European Accelerator R&amp;D Platform Review for the Laboratory Directors Group (</a:t>
            </a:r>
            <a:r>
              <a:rPr lang="en-GB" sz="1200" b="1" i="0" u="none" strike="noStrike" kern="1200" cap="none" spc="0" baseline="0" dirty="0">
                <a:solidFill>
                  <a:srgbClr val="EE661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200" b="1" i="0" u="none" strike="noStrike" kern="1200" cap="none" spc="0" baseline="0" dirty="0">
                <a:solidFill>
                  <a:srgbClr val="EE661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1" name="Datumsplatzhalter 39">
            <a:extLst>
              <a:ext uri="{FF2B5EF4-FFF2-40B4-BE49-F238E27FC236}">
                <a16:creationId xmlns:a16="http://schemas.microsoft.com/office/drawing/2014/main" id="{FC47071D-59E2-62C1-E76C-472E8F7936F8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32" name="Fußzeilenplatzhalter 3">
            <a:extLst>
              <a:ext uri="{FF2B5EF4-FFF2-40B4-BE49-F238E27FC236}">
                <a16:creationId xmlns:a16="http://schemas.microsoft.com/office/drawing/2014/main" id="{5C40212D-8C75-818A-41E3-842A87835F7E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33" name="Foliennummernplatzhalter 4">
            <a:extLst>
              <a:ext uri="{FF2B5EF4-FFF2-40B4-BE49-F238E27FC236}">
                <a16:creationId xmlns:a16="http://schemas.microsoft.com/office/drawing/2014/main" id="{34DE22B7-39DB-C245-2D79-B9CA40785577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6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60338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6B967-D3B7-D1C7-63C4-34A19B43F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9FF885-06CB-5645-F055-12FCEE74C03C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Introduction to Wakefield Acceleration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Recent Experimental Progress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Laser and Beam Driven Plasma Wakefield Acceleration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/>
              <a:t>Linear Collider Design Studies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R&amp;D Challenges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b="1" dirty="0"/>
              <a:t>Design Studies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Towards Applications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Recent Technology R&amp;D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Summary &amp; Conclusion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48CFE3-1E6B-B25C-944B-92F554D87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</a:p>
        </p:txBody>
      </p:sp>
      <p:sp>
        <p:nvSpPr>
          <p:cNvPr id="4" name="Datumsplatzhalter 39">
            <a:extLst>
              <a:ext uri="{FF2B5EF4-FFF2-40B4-BE49-F238E27FC236}">
                <a16:creationId xmlns:a16="http://schemas.microsoft.com/office/drawing/2014/main" id="{76652EDF-E588-DA5F-FB83-1FD83B2246EC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27AE86DA-0CE6-A784-62F5-B24F413CE39F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</p:spTree>
    <p:extLst>
      <p:ext uri="{BB962C8B-B14F-4D97-AF65-F5344CB8AC3E}">
        <p14:creationId xmlns:p14="http://schemas.microsoft.com/office/powerpoint/2010/main" val="1359891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C3DD4-6475-326E-8E6F-FBCD9F58B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ABF99E-E5CB-47DF-70FE-9E8D65F21F85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Introduction to Wakefield Acceleration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Recent Experimental Progress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Laser and Beam Driven Plasma Wakefield Acceleration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/>
              <a:t>Linear Collider Design Studies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R&amp;D Challenges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Design Studies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/>
              <a:t>Towards Applications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Recent Technology R&amp;D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Summary &amp; Conclusion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A9D094-57F6-5F42-6BB1-6502FEA86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</a:p>
        </p:txBody>
      </p:sp>
      <p:sp>
        <p:nvSpPr>
          <p:cNvPr id="4" name="Datumsplatzhalter 39">
            <a:extLst>
              <a:ext uri="{FF2B5EF4-FFF2-40B4-BE49-F238E27FC236}">
                <a16:creationId xmlns:a16="http://schemas.microsoft.com/office/drawing/2014/main" id="{54ECC1D8-7600-15BA-CCCA-A973CB08F207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C8951259-42BF-9042-D114-D86228A4D6F3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B0758A87-C39F-5CFA-0753-30E9F793D6A6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1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7821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9111C0-9F23-8FC3-1263-AD9DD22C8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61014B-A583-4554-2E0F-53F730CE2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Strategy 1: Avoid Positron Acceleration</a:t>
            </a:r>
            <a:endParaRPr lang="en-GB" dirty="0"/>
          </a:p>
        </p:txBody>
      </p:sp>
      <p:pic>
        <p:nvPicPr>
          <p:cNvPr id="27" name="Picture 8">
            <a:extLst>
              <a:ext uri="{FF2B5EF4-FFF2-40B4-BE49-F238E27FC236}">
                <a16:creationId xmlns:a16="http://schemas.microsoft.com/office/drawing/2014/main" id="{D4DB7CA2-04AF-B7A9-608D-6BCD046A42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7297"/>
          <a:stretch>
            <a:fillRect/>
          </a:stretch>
        </p:blipFill>
        <p:spPr>
          <a:xfrm>
            <a:off x="3036768" y="2461778"/>
            <a:ext cx="2879624" cy="2081991"/>
          </a:xfrm>
          <a:prstGeom prst="rect">
            <a:avLst/>
          </a:prstGeom>
        </p:spPr>
      </p:pic>
      <p:pic>
        <p:nvPicPr>
          <p:cNvPr id="28" name="Picture 8">
            <a:extLst>
              <a:ext uri="{FF2B5EF4-FFF2-40B4-BE49-F238E27FC236}">
                <a16:creationId xmlns:a16="http://schemas.microsoft.com/office/drawing/2014/main" id="{EACF9C63-BE8A-1ACE-1935-DE2C4035D6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942"/>
          <a:stretch>
            <a:fillRect/>
          </a:stretch>
        </p:blipFill>
        <p:spPr>
          <a:xfrm>
            <a:off x="5971525" y="2485746"/>
            <a:ext cx="2595610" cy="2058023"/>
          </a:xfrm>
          <a:prstGeom prst="rect">
            <a:avLst/>
          </a:prstGeom>
        </p:spPr>
      </p:pic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33DF821F-2C08-44D3-0C31-DCC1934BE8A5}"/>
              </a:ext>
            </a:extLst>
          </p:cNvPr>
          <p:cNvCxnSpPr/>
          <p:nvPr/>
        </p:nvCxnSpPr>
        <p:spPr>
          <a:xfrm flipV="1">
            <a:off x="3996964" y="1750980"/>
            <a:ext cx="4163439" cy="340468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4528C0B6-AE20-E6C1-63E8-1D17E39B3616}"/>
              </a:ext>
            </a:extLst>
          </p:cNvPr>
          <p:cNvCxnSpPr>
            <a:cxnSpLocks/>
          </p:cNvCxnSpPr>
          <p:nvPr/>
        </p:nvCxnSpPr>
        <p:spPr>
          <a:xfrm flipH="1" flipV="1">
            <a:off x="4068091" y="1750980"/>
            <a:ext cx="4093482" cy="340468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50648735-0A40-DB94-DEB4-2E1AE454B356}"/>
              </a:ext>
            </a:extLst>
          </p:cNvPr>
          <p:cNvSpPr txBox="1"/>
          <p:nvPr/>
        </p:nvSpPr>
        <p:spPr>
          <a:xfrm>
            <a:off x="4403361" y="4947436"/>
            <a:ext cx="3386504" cy="369332"/>
          </a:xfrm>
          <a:prstGeom prst="rect">
            <a:avLst/>
          </a:prstGeom>
          <a:solidFill>
            <a:srgbClr val="69C7D5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Positron acceleration: TRL 1!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umsplatzhalter 39">
            <a:extLst>
              <a:ext uri="{FF2B5EF4-FFF2-40B4-BE49-F238E27FC236}">
                <a16:creationId xmlns:a16="http://schemas.microsoft.com/office/drawing/2014/main" id="{712BFBC2-BD12-2B51-D502-7233FB7CD96B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A8CD917E-66BB-0446-5635-F9C94F3E8AE7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</p:spTree>
    <p:extLst>
      <p:ext uri="{BB962C8B-B14F-4D97-AF65-F5344CB8AC3E}">
        <p14:creationId xmlns:p14="http://schemas.microsoft.com/office/powerpoint/2010/main" val="234188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2DEA59-25E7-BABA-1E23-EC99A447AB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6">
            <a:extLst>
              <a:ext uri="{FF2B5EF4-FFF2-40B4-BE49-F238E27FC236}">
                <a16:creationId xmlns:a16="http://schemas.microsoft.com/office/drawing/2014/main" id="{9A2EDBB9-59BF-64FF-1D48-EE8AEA3C6D4A}"/>
              </a:ext>
            </a:extLst>
          </p:cNvPr>
          <p:cNvSpPr/>
          <p:nvPr/>
        </p:nvSpPr>
        <p:spPr>
          <a:xfrm>
            <a:off x="442907" y="1604589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4" name="Titel 27">
            <a:extLst>
              <a:ext uri="{FF2B5EF4-FFF2-40B4-BE49-F238E27FC236}">
                <a16:creationId xmlns:a16="http://schemas.microsoft.com/office/drawing/2014/main" id="{9EBE60F5-06A6-B82F-0DAE-2148FC191C2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/>
              <a:t>Collider Design Studies</a:t>
            </a:r>
            <a:endParaRPr lang="en-GB" dirty="0"/>
          </a:p>
        </p:txBody>
      </p:sp>
      <p:pic>
        <p:nvPicPr>
          <p:cNvPr id="4" name="Grafik 13">
            <a:extLst>
              <a:ext uri="{FF2B5EF4-FFF2-40B4-BE49-F238E27FC236}">
                <a16:creationId xmlns:a16="http://schemas.microsoft.com/office/drawing/2014/main" id="{6CD3A8BF-6FCF-E611-E380-33F900C49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599" y="947144"/>
            <a:ext cx="1530431" cy="65407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feld 8">
            <a:extLst>
              <a:ext uri="{FF2B5EF4-FFF2-40B4-BE49-F238E27FC236}">
                <a16:creationId xmlns:a16="http://schemas.microsoft.com/office/drawing/2014/main" id="{B1A218B7-3498-6237-A610-424420682C50}"/>
              </a:ext>
            </a:extLst>
          </p:cNvPr>
          <p:cNvSpPr txBox="1"/>
          <p:nvPr/>
        </p:nvSpPr>
        <p:spPr>
          <a:xfrm>
            <a:off x="451366" y="1616988"/>
            <a:ext cx="3673473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HALHF</a:t>
            </a:r>
            <a:b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</a:b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H</a:t>
            </a: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ybrid, </a:t>
            </a: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A</a:t>
            </a: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symmetric, </a:t>
            </a: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L</a:t>
            </a: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inear </a:t>
            </a: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H</a:t>
            </a: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iggs </a:t>
            </a: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F</a:t>
            </a: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actory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8" name="Textfeld 20">
            <a:extLst>
              <a:ext uri="{FF2B5EF4-FFF2-40B4-BE49-F238E27FC236}">
                <a16:creationId xmlns:a16="http://schemas.microsoft.com/office/drawing/2014/main" id="{F2B1B07D-9D73-2098-56C2-61412EE88C68}"/>
              </a:ext>
            </a:extLst>
          </p:cNvPr>
          <p:cNvSpPr txBox="1"/>
          <p:nvPr/>
        </p:nvSpPr>
        <p:spPr>
          <a:xfrm>
            <a:off x="451366" y="2573743"/>
            <a:ext cx="3673473" cy="193899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GB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a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cceleration in </a:t>
            </a:r>
            <a:r>
              <a:rPr lang="en-GB" sz="1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GB" sz="1800" b="1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</a:t>
            </a:r>
            <a:r>
              <a:rPr lang="en-GB" sz="1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b</a:t>
            </a:r>
            <a:r>
              <a:rPr lang="en-GB" sz="1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eam–</a:t>
            </a: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d</a:t>
            </a:r>
            <a:r>
              <a:rPr lang="en-GB" sz="1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riven plasma </a:t>
            </a: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w</a:t>
            </a:r>
            <a:r>
              <a:rPr lang="en-GB" sz="1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akefields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GB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+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a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cceleration in radiofrequency cavities (C</a:t>
            </a:r>
            <a:r>
              <a:rPr lang="en-GB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3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technology)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To make most effective use of space </a:t>
            </a:r>
            <a:r>
              <a:rPr lang="en-GB" dirty="0">
                <a:solidFill>
                  <a:srgbClr val="2F2F2F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collision of polarised 375 GeV e</a:t>
            </a:r>
            <a:r>
              <a:rPr lang="en-GB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with 42 GeV e</a:t>
            </a:r>
            <a:r>
              <a:rPr lang="en-GB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+</a:t>
            </a:r>
          </a:p>
        </p:txBody>
      </p:sp>
      <p:sp>
        <p:nvSpPr>
          <p:cNvPr id="9" name="Textfeld 22">
            <a:extLst>
              <a:ext uri="{FF2B5EF4-FFF2-40B4-BE49-F238E27FC236}">
                <a16:creationId xmlns:a16="http://schemas.microsoft.com/office/drawing/2014/main" id="{A8A097A3-7633-9ACB-8BBF-B7B9CE13BEE5}"/>
              </a:ext>
            </a:extLst>
          </p:cNvPr>
          <p:cNvSpPr txBox="1"/>
          <p:nvPr/>
        </p:nvSpPr>
        <p:spPr>
          <a:xfrm>
            <a:off x="551383" y="4824785"/>
            <a:ext cx="3524563" cy="138499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1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Advantages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+ </a:t>
            </a: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most </a:t>
            </a:r>
            <a:r>
              <a:rPr lang="en-GB" sz="1800" b="0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advanced</a:t>
            </a: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 wakefield collider concept </a:t>
            </a:r>
            <a:r>
              <a:rPr lang="en-GB" dirty="0">
                <a:solidFill>
                  <a:srgbClr val="0033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 avoids e</a:t>
            </a:r>
            <a:r>
              <a:rPr lang="en-GB" sz="1800" b="0" i="0" u="none" strike="noStrike" kern="1200" cap="none" spc="0" baseline="30000" dirty="0">
                <a:solidFill>
                  <a:srgbClr val="0033A0"/>
                </a:solidFill>
                <a:uFillTx/>
                <a:latin typeface="Arial"/>
              </a:rPr>
              <a:t>+</a:t>
            </a: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 acceleration in plasma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+ compact footprint, ~5 km</a:t>
            </a:r>
          </a:p>
        </p:txBody>
      </p:sp>
      <p:sp>
        <p:nvSpPr>
          <p:cNvPr id="10" name="Textfeld 23">
            <a:extLst>
              <a:ext uri="{FF2B5EF4-FFF2-40B4-BE49-F238E27FC236}">
                <a16:creationId xmlns:a16="http://schemas.microsoft.com/office/drawing/2014/main" id="{82119674-C5B5-4561-0A25-888691AB1A77}"/>
              </a:ext>
            </a:extLst>
          </p:cNvPr>
          <p:cNvSpPr txBox="1"/>
          <p:nvPr/>
        </p:nvSpPr>
        <p:spPr>
          <a:xfrm>
            <a:off x="3113989" y="1332545"/>
            <a:ext cx="1109596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E97132"/>
                </a:solidFill>
                <a:uFillTx/>
                <a:latin typeface="Arial" pitchFamily="34"/>
                <a:cs typeface="Arial" pitchFamily="34"/>
              </a:rPr>
              <a:t>Since 2023</a:t>
            </a:r>
            <a:endParaRPr lang="en-GB" sz="1400" b="1" i="0" u="none" strike="noStrike" kern="1200" cap="none" spc="0" baseline="0">
              <a:solidFill>
                <a:srgbClr val="E97132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32" name="Grafik 7">
            <a:extLst>
              <a:ext uri="{FF2B5EF4-FFF2-40B4-BE49-F238E27FC236}">
                <a16:creationId xmlns:a16="http://schemas.microsoft.com/office/drawing/2014/main" id="{BC85F059-A967-9402-6C6D-F08711AFC29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8950"/>
          <a:stretch>
            <a:fillRect/>
          </a:stretch>
        </p:blipFill>
        <p:spPr>
          <a:xfrm>
            <a:off x="4156544" y="1621769"/>
            <a:ext cx="7540285" cy="123659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011CF424-0AC1-65B1-3C1C-9C791F5CA1A3}"/>
              </a:ext>
            </a:extLst>
          </p:cNvPr>
          <p:cNvSpPr txBox="1"/>
          <p:nvPr/>
        </p:nvSpPr>
        <p:spPr>
          <a:xfrm>
            <a:off x="4133298" y="2845978"/>
            <a:ext cx="7724405" cy="21659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647998" marR="0" lvl="2" indent="-323999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181818"/>
                </a:solidFill>
                <a:uFillTx/>
                <a:latin typeface="Arial"/>
              </a:rPr>
              <a:t>Asymmetric collisions: </a:t>
            </a:r>
            <a:r>
              <a:rPr lang="en-US" sz="1600" b="1" i="0" u="none" strike="noStrike" kern="1200" cap="none" spc="0" baseline="0" dirty="0">
                <a:solidFill>
                  <a:srgbClr val="181818"/>
                </a:solidFill>
                <a:uFillTx/>
                <a:latin typeface="Arial"/>
              </a:rPr>
              <a:t>375 GeV polarized e</a:t>
            </a:r>
            <a:r>
              <a:rPr lang="en-US" sz="1600" b="1" i="0" u="none" strike="noStrike" kern="1200" cap="none" spc="0" baseline="30000" dirty="0">
                <a:solidFill>
                  <a:srgbClr val="181818"/>
                </a:solidFill>
                <a:uFillTx/>
                <a:latin typeface="Arial"/>
              </a:rPr>
              <a:t>-</a:t>
            </a:r>
            <a:r>
              <a:rPr lang="en-US" sz="1600" b="0" i="0" u="none" strike="noStrike" kern="1200" cap="none" spc="0" baseline="0" dirty="0">
                <a:solidFill>
                  <a:srgbClr val="181818"/>
                </a:solidFill>
                <a:uFillTx/>
                <a:latin typeface="Arial"/>
              </a:rPr>
              <a:t> with </a:t>
            </a:r>
            <a:br>
              <a:rPr lang="en-US" sz="1600" b="0" i="0" u="none" strike="noStrike" kern="1200" cap="none" spc="0" baseline="0" dirty="0">
                <a:solidFill>
                  <a:srgbClr val="181818"/>
                </a:solidFill>
                <a:uFillTx/>
                <a:latin typeface="Arial"/>
              </a:rPr>
            </a:br>
            <a:r>
              <a:rPr lang="en-US" sz="1600" b="1" i="0" u="none" strike="noStrike" kern="1200" cap="none" spc="0" baseline="0" dirty="0">
                <a:solidFill>
                  <a:srgbClr val="181818"/>
                </a:solidFill>
                <a:uFillTx/>
                <a:latin typeface="Arial"/>
              </a:rPr>
              <a:t>41.7 GeV polarized e</a:t>
            </a:r>
            <a:r>
              <a:rPr lang="en-US" sz="1600" b="1" i="0" u="none" strike="noStrike" kern="1200" cap="none" spc="0" baseline="30000" dirty="0">
                <a:solidFill>
                  <a:srgbClr val="181818"/>
                </a:solidFill>
                <a:uFillTx/>
                <a:latin typeface="Arial"/>
              </a:rPr>
              <a:t>+</a:t>
            </a:r>
            <a:r>
              <a:rPr lang="en-US" sz="1600" b="1" i="0" u="none" strike="noStrike" kern="1200" cap="none" spc="0" baseline="0" dirty="0">
                <a:solidFill>
                  <a:srgbClr val="181818"/>
                </a:solidFill>
                <a:uFillTx/>
                <a:latin typeface="Arial"/>
              </a:rPr>
              <a:t> </a:t>
            </a:r>
            <a:r>
              <a:rPr lang="en-US" sz="1600" b="0" i="0" u="none" strike="noStrike" kern="1200" cap="none" spc="0" baseline="0" dirty="0">
                <a:solidFill>
                  <a:srgbClr val="181818"/>
                </a:solidFill>
                <a:uFillTx/>
                <a:latin typeface="Arial"/>
              </a:rPr>
              <a:t>(boost: </a:t>
            </a:r>
            <a:r>
              <a:rPr lang="el-GR" sz="1600" b="0" i="0" u="none" strike="noStrike" kern="1200" cap="none" spc="0" baseline="0" dirty="0">
                <a:solidFill>
                  <a:srgbClr val="181818"/>
                </a:solidFill>
                <a:uFillTx/>
                <a:latin typeface="Arial"/>
              </a:rPr>
              <a:t>γ</a:t>
            </a:r>
            <a:r>
              <a:rPr lang="en-US" sz="1600" b="0" i="0" u="none" strike="noStrike" kern="1200" cap="none" spc="0" baseline="0" dirty="0">
                <a:solidFill>
                  <a:srgbClr val="181818"/>
                </a:solidFill>
                <a:uFillTx/>
                <a:latin typeface="Arial"/>
              </a:rPr>
              <a:t>=1.67), </a:t>
            </a: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Cent</a:t>
            </a:r>
            <a:r>
              <a:rPr lang="en-US" sz="1600" dirty="0">
                <a:solidFill>
                  <a:srgbClr val="2F2F2F"/>
                </a:solidFill>
                <a:latin typeface="Arial"/>
              </a:rPr>
              <a:t>er</a:t>
            </a: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-of-mass energy: 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250 GeV.</a:t>
            </a:r>
          </a:p>
          <a:p>
            <a:pPr marL="1105198" lvl="3" indent="-323999"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dirty="0">
                <a:solidFill>
                  <a:srgbClr val="2F2F2F"/>
                </a:solidFill>
                <a:latin typeface="Arial"/>
                <a:sym typeface="Wingdings" panose="05000000000000000000" pitchFamily="2" charset="2"/>
              </a:rPr>
              <a:t> upgrades 380, 550 GeV</a:t>
            </a:r>
            <a:r>
              <a:rPr lang="en-US" sz="1600" dirty="0">
                <a:solidFill>
                  <a:srgbClr val="2F2F2F"/>
                </a:solidFill>
                <a:latin typeface="Arial"/>
              </a:rPr>
              <a:t> center-of-mass energy discussed</a:t>
            </a:r>
            <a:endParaRPr lang="en-US" sz="1600" b="0" i="0" u="none" strike="noStrike" kern="1200" cap="none" spc="0" baseline="0" dirty="0">
              <a:solidFill>
                <a:srgbClr val="181818"/>
              </a:solidFill>
              <a:uFillTx/>
              <a:latin typeface="Arial"/>
            </a:endParaRPr>
          </a:p>
        </p:txBody>
      </p:sp>
      <p:sp>
        <p:nvSpPr>
          <p:cNvPr id="26" name="Rectangle 8">
            <a:extLst>
              <a:ext uri="{FF2B5EF4-FFF2-40B4-BE49-F238E27FC236}">
                <a16:creationId xmlns:a16="http://schemas.microsoft.com/office/drawing/2014/main" id="{BFF10DF0-95E2-D8E6-16B2-295C7E5EE123}"/>
              </a:ext>
            </a:extLst>
          </p:cNvPr>
          <p:cNvSpPr/>
          <p:nvPr/>
        </p:nvSpPr>
        <p:spPr>
          <a:xfrm>
            <a:off x="4223585" y="5195650"/>
            <a:ext cx="5035652" cy="1006017"/>
          </a:xfrm>
          <a:prstGeom prst="rect">
            <a:avLst/>
          </a:prstGeom>
          <a:solidFill>
            <a:srgbClr val="69C7D5"/>
          </a:solidFill>
          <a:ln w="9528" cap="flat">
            <a:solidFill>
              <a:srgbClr val="FFFFFF"/>
            </a:solidFill>
            <a:prstDash val="solid"/>
            <a:miter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Estimated luminosity: </a:t>
            </a:r>
            <a:r>
              <a:rPr lang="en-US" sz="16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1.2x10</a:t>
            </a:r>
            <a:r>
              <a:rPr lang="en-US" sz="1600" b="1" i="0" u="none" strike="noStrike" kern="1200" cap="none" spc="0" baseline="30000" dirty="0">
                <a:solidFill>
                  <a:srgbClr val="FFFFFF"/>
                </a:solidFill>
                <a:uFillTx/>
                <a:latin typeface="Arial"/>
              </a:rPr>
              <a:t>34</a:t>
            </a:r>
            <a:r>
              <a:rPr lang="en-US" sz="16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 cm</a:t>
            </a:r>
            <a:r>
              <a:rPr lang="en-US" sz="1600" b="1" i="0" u="none" strike="noStrike" kern="1200" cap="none" spc="0" baseline="30000" dirty="0">
                <a:solidFill>
                  <a:srgbClr val="FFFFFF"/>
                </a:solidFill>
                <a:uFillTx/>
                <a:latin typeface="Arial"/>
              </a:rPr>
              <a:t>-2</a:t>
            </a:r>
            <a:r>
              <a:rPr lang="en-US" sz="16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s</a:t>
            </a:r>
            <a:r>
              <a:rPr lang="en-US" sz="1600" b="1" i="0" u="none" strike="noStrike" kern="1200" cap="none" spc="0" baseline="30000" dirty="0">
                <a:solidFill>
                  <a:srgbClr val="FFFFFF"/>
                </a:solidFill>
                <a:uFillTx/>
                <a:latin typeface="Arial"/>
              </a:rPr>
              <a:t>-1</a:t>
            </a:r>
            <a:r>
              <a:rPr lang="en-US" sz="16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</a:rPr>
              <a:t> </a:t>
            </a:r>
            <a:r>
              <a:rPr lang="en-US" sz="1600" b="1" i="0" u="none" strike="noStrike" kern="1200" cap="none" spc="0" baseline="0" dirty="0">
                <a:solidFill>
                  <a:srgbClr val="FFFFFF"/>
                </a:solidFill>
                <a:uFillTx/>
                <a:latin typeface="Wingdings" pitchFamily="2"/>
              </a:rPr>
              <a:t></a:t>
            </a:r>
            <a:r>
              <a:rPr lang="en-US" sz="16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 two</a:t>
            </a:r>
            <a:r>
              <a:rPr lang="en-US" sz="16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 </a:t>
            </a:r>
            <a:r>
              <a:rPr lang="en-US" sz="16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IPs</a:t>
            </a:r>
            <a:endParaRPr lang="en-US" sz="16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Estimated total power usage: </a:t>
            </a:r>
            <a:r>
              <a:rPr lang="en-US" sz="16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106 MW</a:t>
            </a:r>
            <a:endParaRPr lang="en-US" sz="16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Estimated cost: </a:t>
            </a:r>
            <a:r>
              <a:rPr lang="en-US" sz="16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3.8 BCHF </a:t>
            </a:r>
            <a:r>
              <a:rPr lang="en-US" sz="16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(2024 Swiss francs)</a:t>
            </a:r>
          </a:p>
        </p:txBody>
      </p:sp>
      <p:sp>
        <p:nvSpPr>
          <p:cNvPr id="27" name="Textfeld 33">
            <a:extLst>
              <a:ext uri="{FF2B5EF4-FFF2-40B4-BE49-F238E27FC236}">
                <a16:creationId xmlns:a16="http://schemas.microsoft.com/office/drawing/2014/main" id="{3BFCF64B-F2BA-3A72-FAA5-733AE5BB0A6F}"/>
              </a:ext>
            </a:extLst>
          </p:cNvPr>
          <p:cNvSpPr txBox="1"/>
          <p:nvPr/>
        </p:nvSpPr>
        <p:spPr>
          <a:xfrm>
            <a:off x="9259237" y="5236991"/>
            <a:ext cx="2830863" cy="9233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à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Estimated R&amp;D time (technically limited): 10-15 years</a:t>
            </a:r>
            <a:endParaRPr lang="en-GB" sz="1800" b="1" i="0" u="none" strike="noStrike" kern="1200" cap="none" spc="0" baseline="0" dirty="0">
              <a:solidFill>
                <a:srgbClr val="EE6611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8" name="Textfeld 35">
            <a:extLst>
              <a:ext uri="{FF2B5EF4-FFF2-40B4-BE49-F238E27FC236}">
                <a16:creationId xmlns:a16="http://schemas.microsoft.com/office/drawing/2014/main" id="{04013E1B-8CF7-9322-68CF-AB1FFBF48A14}"/>
              </a:ext>
            </a:extLst>
          </p:cNvPr>
          <p:cNvSpPr txBox="1"/>
          <p:nvPr/>
        </p:nvSpPr>
        <p:spPr>
          <a:xfrm>
            <a:off x="9730066" y="2614571"/>
            <a:ext cx="2202844" cy="21544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Foster et al., Phys. Open 23, 100261 (2025)</a:t>
            </a:r>
            <a:endParaRPr lang="en-GB" sz="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" name="Datumsplatzhalter 39">
            <a:extLst>
              <a:ext uri="{FF2B5EF4-FFF2-40B4-BE49-F238E27FC236}">
                <a16:creationId xmlns:a16="http://schemas.microsoft.com/office/drawing/2014/main" id="{1D9961D7-A86A-D518-BEB6-22317EA0A4F3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A89BC640-5756-D09D-E4B0-F6060D4DC2DB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E3E86B05-5930-EEAA-968F-B9503BC1E40B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7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684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6" grpId="0" animBg="1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18AAA-8B20-3EDC-B71B-4A529FBB2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3">
            <a:extLst>
              <a:ext uri="{FF2B5EF4-FFF2-40B4-BE49-F238E27FC236}">
                <a16:creationId xmlns:a16="http://schemas.microsoft.com/office/drawing/2014/main" id="{566B81D9-3ED9-61CE-6E7F-0AD4C3F4C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599" y="947144"/>
            <a:ext cx="1530431" cy="65407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Rechteck 6">
            <a:extLst>
              <a:ext uri="{FF2B5EF4-FFF2-40B4-BE49-F238E27FC236}">
                <a16:creationId xmlns:a16="http://schemas.microsoft.com/office/drawing/2014/main" id="{A4D08149-E352-3DB5-6170-92782C720F79}"/>
              </a:ext>
            </a:extLst>
          </p:cNvPr>
          <p:cNvSpPr/>
          <p:nvPr/>
        </p:nvSpPr>
        <p:spPr>
          <a:xfrm>
            <a:off x="442907" y="1604589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0749EC05-DAB0-544B-D399-047C8A579CF7}"/>
              </a:ext>
            </a:extLst>
          </p:cNvPr>
          <p:cNvSpPr txBox="1"/>
          <p:nvPr/>
        </p:nvSpPr>
        <p:spPr>
          <a:xfrm>
            <a:off x="451366" y="1616988"/>
            <a:ext cx="3673473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HALHF</a:t>
            </a:r>
            <a:b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</a:b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H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ybrid, </a:t>
            </a: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A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symmetric, </a:t>
            </a: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L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inear </a:t>
            </a: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H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iggs </a:t>
            </a: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F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actory</a:t>
            </a:r>
            <a:endParaRPr lang="en-GB" sz="18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6" name="Textfeld 20">
            <a:extLst>
              <a:ext uri="{FF2B5EF4-FFF2-40B4-BE49-F238E27FC236}">
                <a16:creationId xmlns:a16="http://schemas.microsoft.com/office/drawing/2014/main" id="{188EBE4F-DF2B-B980-38DF-DAAC12C9E739}"/>
              </a:ext>
            </a:extLst>
          </p:cNvPr>
          <p:cNvSpPr txBox="1"/>
          <p:nvPr/>
        </p:nvSpPr>
        <p:spPr>
          <a:xfrm>
            <a:off x="451366" y="2573743"/>
            <a:ext cx="3673473" cy="193899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GB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a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cceleration in </a:t>
            </a:r>
            <a:r>
              <a:rPr lang="en-GB" sz="1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GB" sz="1800" b="1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</a:t>
            </a:r>
            <a:r>
              <a:rPr lang="en-GB" sz="1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b</a:t>
            </a:r>
            <a:r>
              <a:rPr lang="en-GB" sz="1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eam–</a:t>
            </a: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d</a:t>
            </a:r>
            <a:r>
              <a:rPr lang="en-GB" sz="1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riven plasma </a:t>
            </a: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w</a:t>
            </a:r>
            <a:r>
              <a:rPr lang="en-GB" sz="1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akefields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GB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+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a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cceleration in radiofrequency cavities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To make most effective use of space </a:t>
            </a:r>
            <a:r>
              <a:rPr lang="en-GB" dirty="0">
                <a:solidFill>
                  <a:srgbClr val="2F2F2F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collision of 375 GeV e</a:t>
            </a:r>
            <a:r>
              <a:rPr lang="en-GB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with 42 GeV e</a:t>
            </a:r>
            <a:r>
              <a:rPr lang="en-GB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+</a:t>
            </a:r>
          </a:p>
        </p:txBody>
      </p:sp>
      <p:sp>
        <p:nvSpPr>
          <p:cNvPr id="18" name="Textfeld 22">
            <a:extLst>
              <a:ext uri="{FF2B5EF4-FFF2-40B4-BE49-F238E27FC236}">
                <a16:creationId xmlns:a16="http://schemas.microsoft.com/office/drawing/2014/main" id="{CABF2C52-E600-B830-0EF0-5117D3D1FE96}"/>
              </a:ext>
            </a:extLst>
          </p:cNvPr>
          <p:cNvSpPr txBox="1"/>
          <p:nvPr/>
        </p:nvSpPr>
        <p:spPr>
          <a:xfrm>
            <a:off x="551383" y="4824785"/>
            <a:ext cx="3524563" cy="138499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1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Advantages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+ </a:t>
            </a: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most </a:t>
            </a:r>
            <a:r>
              <a:rPr lang="en-GB" sz="1800" b="0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advanced</a:t>
            </a: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 wakefield collider concept </a:t>
            </a: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</a:rPr>
              <a:t></a:t>
            </a: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 avoids e</a:t>
            </a:r>
            <a:r>
              <a:rPr lang="en-GB" sz="1800" b="0" i="0" u="none" strike="noStrike" kern="1200" cap="none" spc="0" baseline="30000" dirty="0">
                <a:solidFill>
                  <a:srgbClr val="0033A0"/>
                </a:solidFill>
                <a:uFillTx/>
                <a:latin typeface="Arial"/>
              </a:rPr>
              <a:t>+</a:t>
            </a: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 acceleration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+ compact footprint, ~5 km</a:t>
            </a:r>
          </a:p>
        </p:txBody>
      </p:sp>
      <p:sp>
        <p:nvSpPr>
          <p:cNvPr id="21" name="Textfeld 23">
            <a:extLst>
              <a:ext uri="{FF2B5EF4-FFF2-40B4-BE49-F238E27FC236}">
                <a16:creationId xmlns:a16="http://schemas.microsoft.com/office/drawing/2014/main" id="{6F2B4387-99EB-395A-7CF4-707945375E7B}"/>
              </a:ext>
            </a:extLst>
          </p:cNvPr>
          <p:cNvSpPr txBox="1"/>
          <p:nvPr/>
        </p:nvSpPr>
        <p:spPr>
          <a:xfrm>
            <a:off x="3113989" y="1332545"/>
            <a:ext cx="1109596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E97132"/>
                </a:solidFill>
                <a:uFillTx/>
                <a:latin typeface="Arial" pitchFamily="34"/>
                <a:cs typeface="Arial" pitchFamily="34"/>
              </a:rPr>
              <a:t>Since 2023</a:t>
            </a:r>
            <a:endParaRPr lang="en-GB" sz="1400" b="1" i="0" u="none" strike="noStrike" kern="1200" cap="none" spc="0" baseline="0">
              <a:solidFill>
                <a:srgbClr val="E97132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4" name="Titel 27">
            <a:extLst>
              <a:ext uri="{FF2B5EF4-FFF2-40B4-BE49-F238E27FC236}">
                <a16:creationId xmlns:a16="http://schemas.microsoft.com/office/drawing/2014/main" id="{717F4BDD-1162-EE0B-7B80-DD03A258908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/>
              <a:t>Collider Design Studies - Challenges</a:t>
            </a:r>
            <a:endParaRPr lang="en-GB" dirty="0"/>
          </a:p>
        </p:txBody>
      </p:sp>
      <p:sp>
        <p:nvSpPr>
          <p:cNvPr id="28" name="Rectangle 8">
            <a:extLst>
              <a:ext uri="{FF2B5EF4-FFF2-40B4-BE49-F238E27FC236}">
                <a16:creationId xmlns:a16="http://schemas.microsoft.com/office/drawing/2014/main" id="{A7C5334F-CA00-8E48-EE37-4E04EB6290B1}"/>
              </a:ext>
            </a:extLst>
          </p:cNvPr>
          <p:cNvSpPr/>
          <p:nvPr/>
        </p:nvSpPr>
        <p:spPr>
          <a:xfrm>
            <a:off x="438258" y="2494189"/>
            <a:ext cx="3686581" cy="3731309"/>
          </a:xfrm>
          <a:prstGeom prst="rect">
            <a:avLst/>
          </a:prstGeom>
          <a:solidFill>
            <a:srgbClr val="61C4D3"/>
          </a:solidFill>
          <a:ln cap="flat">
            <a:noFill/>
            <a:prstDash val="solid"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1800" b="1" i="0" u="none" strike="noStrike" kern="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</a:br>
            <a:r>
              <a:rPr lang="en-US" b="1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C</a:t>
            </a:r>
            <a:r>
              <a:rPr lang="en-US" sz="1800" b="1" i="0" u="none" strike="noStrike" kern="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hallenges: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High repetition rate plasma operation and cooling, Staging,  Production and acceleration of polarized beams, BDS design,…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10-15 years of R&amp;D</a:t>
            </a:r>
            <a:endParaRPr lang="en-US" sz="1800" b="1" i="0" u="none" strike="noStrike" kern="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b="1" kern="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ESPP Input #57: HALHF: a hybrid, asymmetric, linear Higgs factory using plasma- and RF-based acceleration (</a:t>
            </a:r>
            <a:r>
              <a:rPr lang="en-GB" sz="18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8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)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3ECC23-1C65-E484-CB50-1EE78E5161CD}"/>
              </a:ext>
            </a:extLst>
          </p:cNvPr>
          <p:cNvSpPr txBox="1"/>
          <p:nvPr/>
        </p:nvSpPr>
        <p:spPr>
          <a:xfrm>
            <a:off x="4283224" y="3534857"/>
            <a:ext cx="7465869" cy="2677656"/>
          </a:xfrm>
          <a:prstGeom prst="rect">
            <a:avLst/>
          </a:prstGeom>
          <a:noFill/>
          <a:ln w="38100">
            <a:solidFill>
              <a:srgbClr val="0D3DA5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D3D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Presentation by B. Foster: Hybrid collider concepts</a:t>
            </a:r>
          </a:p>
          <a:p>
            <a:endParaRPr lang="en-US" sz="1400" b="1" dirty="0">
              <a:solidFill>
                <a:srgbClr val="0D3D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solidFill>
                  <a:srgbClr val="0D3D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 on Advanced Accelerator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Presentation by R. D’Arcy: HALHF: Recent updates, R&amp;D, tools, insights, and plans 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Thursday 9h00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Presentation by B. Chen: ABEL, A start-to-end simulation framework for plasma-based and conventional linear colliders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Thursday 9h20</a:t>
            </a:r>
            <a:b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solidFill>
                  <a:srgbClr val="0D3D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 on Damping rings, Beam dynamics, Beam delivery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Presentation by R. Garcia: Towards a Beam Delivery System for the HALHF Project 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Thursday 12h30</a:t>
            </a:r>
            <a:endParaRPr lang="en-US" sz="1400" b="1" dirty="0">
              <a:solidFill>
                <a:srgbClr val="0D3D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7">
            <a:extLst>
              <a:ext uri="{FF2B5EF4-FFF2-40B4-BE49-F238E27FC236}">
                <a16:creationId xmlns:a16="http://schemas.microsoft.com/office/drawing/2014/main" id="{8C83E0AD-5F4A-6D1E-D06E-CDF896F373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28950"/>
          <a:stretch>
            <a:fillRect/>
          </a:stretch>
        </p:blipFill>
        <p:spPr>
          <a:xfrm>
            <a:off x="4156544" y="1621769"/>
            <a:ext cx="7540285" cy="123659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Datumsplatzhalter 39">
            <a:extLst>
              <a:ext uri="{FF2B5EF4-FFF2-40B4-BE49-F238E27FC236}">
                <a16:creationId xmlns:a16="http://schemas.microsoft.com/office/drawing/2014/main" id="{8024EEA4-7DC4-8ABA-6710-0FA8023838CC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3F78DA1C-12D3-489E-1CA9-01BB92098FB4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4404113A-F206-416D-3005-784F826110A4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7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828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B1AC95-1C57-3744-F4D6-DBE0A3B5E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Strategy 2: Avoid Staging</a:t>
            </a:r>
            <a:endParaRPr lang="en-GB" dirty="0"/>
          </a:p>
        </p:txBody>
      </p:sp>
      <p:sp>
        <p:nvSpPr>
          <p:cNvPr id="27" name="Flussdiagramm: Sortieren 12">
            <a:extLst>
              <a:ext uri="{FF2B5EF4-FFF2-40B4-BE49-F238E27FC236}">
                <a16:creationId xmlns:a16="http://schemas.microsoft.com/office/drawing/2014/main" id="{71070D45-6B8D-7FB2-AEE0-73C0F9647318}"/>
              </a:ext>
            </a:extLst>
          </p:cNvPr>
          <p:cNvSpPr/>
          <p:nvPr/>
        </p:nvSpPr>
        <p:spPr>
          <a:xfrm rot="16200004">
            <a:off x="8518706" y="2690727"/>
            <a:ext cx="278782" cy="1427424"/>
          </a:xfrm>
          <a:custGeom>
            <a:avLst/>
            <a:gdLst>
              <a:gd name="f0" fmla="val w"/>
              <a:gd name="f1" fmla="val h"/>
              <a:gd name="f2" fmla="val 0"/>
              <a:gd name="f3" fmla="val 2"/>
              <a:gd name="f4" fmla="val 1"/>
              <a:gd name="f5" fmla="*/ f0 1 2"/>
              <a:gd name="f6" fmla="*/ f1 1 2"/>
              <a:gd name="f7" fmla="+- f3 0 f2"/>
              <a:gd name="f8" fmla="*/ f7 1 2"/>
              <a:gd name="f9" fmla="*/ f7 1 4"/>
              <a:gd name="f10" fmla="*/ f7 3 1"/>
              <a:gd name="f11" fmla="*/ f10 1 4"/>
              <a:gd name="f12" fmla="*/ f9 1 f8"/>
              <a:gd name="f13" fmla="*/ f11 1 f8"/>
              <a:gd name="f14" fmla="*/ f12 f5 1"/>
              <a:gd name="f15" fmla="*/ f12 f6 1"/>
              <a:gd name="f16" fmla="*/ f13 f5 1"/>
              <a:gd name="f17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5" r="f16" b="f17"/>
            <a:pathLst>
              <a:path w="2" h="2" stroke="0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  <a:path w="2" h="2" fill="none">
                <a:moveTo>
                  <a:pt x="f2" y="f4"/>
                </a:moveTo>
                <a:lnTo>
                  <a:pt x="f3" y="f4"/>
                </a:lnTo>
              </a:path>
              <a:path w="2" h="2" fill="none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</a:pathLst>
          </a:custGeom>
          <a:solidFill>
            <a:srgbClr val="7F270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8" name="Rechteck 9">
            <a:extLst>
              <a:ext uri="{FF2B5EF4-FFF2-40B4-BE49-F238E27FC236}">
                <a16:creationId xmlns:a16="http://schemas.microsoft.com/office/drawing/2014/main" id="{D58D3E26-4BBD-47E1-BB89-EC7E4E91F2FB}"/>
              </a:ext>
            </a:extLst>
          </p:cNvPr>
          <p:cNvSpPr/>
          <p:nvPr/>
        </p:nvSpPr>
        <p:spPr>
          <a:xfrm>
            <a:off x="4219677" y="3085085"/>
            <a:ext cx="1152125" cy="648071"/>
          </a:xfrm>
          <a:prstGeom prst="rect">
            <a:avLst/>
          </a:prstGeom>
          <a:solidFill>
            <a:srgbClr val="93C4DE"/>
          </a:solidFill>
          <a:ln w="12701" cap="flat">
            <a:solidFill>
              <a:srgbClr val="000F4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9" name="Rechteck 10">
            <a:extLst>
              <a:ext uri="{FF2B5EF4-FFF2-40B4-BE49-F238E27FC236}">
                <a16:creationId xmlns:a16="http://schemas.microsoft.com/office/drawing/2014/main" id="{DF20C502-0287-5B98-B0E4-F319777DD446}"/>
              </a:ext>
            </a:extLst>
          </p:cNvPr>
          <p:cNvSpPr/>
          <p:nvPr/>
        </p:nvSpPr>
        <p:spPr>
          <a:xfrm>
            <a:off x="6811964" y="3085085"/>
            <a:ext cx="1152125" cy="648071"/>
          </a:xfrm>
          <a:prstGeom prst="rect">
            <a:avLst/>
          </a:prstGeom>
          <a:solidFill>
            <a:srgbClr val="93C4DE"/>
          </a:solidFill>
          <a:ln w="12701" cap="flat">
            <a:solidFill>
              <a:srgbClr val="000F4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30" name="Flussdiagramm: Sortieren 12">
            <a:extLst>
              <a:ext uri="{FF2B5EF4-FFF2-40B4-BE49-F238E27FC236}">
                <a16:creationId xmlns:a16="http://schemas.microsoft.com/office/drawing/2014/main" id="{02421797-55CB-21A4-6809-A3FA1726E711}"/>
              </a:ext>
            </a:extLst>
          </p:cNvPr>
          <p:cNvSpPr/>
          <p:nvPr/>
        </p:nvSpPr>
        <p:spPr>
          <a:xfrm rot="16200004">
            <a:off x="5958871" y="2709143"/>
            <a:ext cx="278782" cy="1427424"/>
          </a:xfrm>
          <a:custGeom>
            <a:avLst/>
            <a:gdLst>
              <a:gd name="f0" fmla="val w"/>
              <a:gd name="f1" fmla="val h"/>
              <a:gd name="f2" fmla="val 0"/>
              <a:gd name="f3" fmla="val 2"/>
              <a:gd name="f4" fmla="val 1"/>
              <a:gd name="f5" fmla="*/ f0 1 2"/>
              <a:gd name="f6" fmla="*/ f1 1 2"/>
              <a:gd name="f7" fmla="+- f3 0 f2"/>
              <a:gd name="f8" fmla="*/ f7 1 2"/>
              <a:gd name="f9" fmla="*/ f7 1 4"/>
              <a:gd name="f10" fmla="*/ f7 3 1"/>
              <a:gd name="f11" fmla="*/ f10 1 4"/>
              <a:gd name="f12" fmla="*/ f9 1 f8"/>
              <a:gd name="f13" fmla="*/ f11 1 f8"/>
              <a:gd name="f14" fmla="*/ f12 f5 1"/>
              <a:gd name="f15" fmla="*/ f12 f6 1"/>
              <a:gd name="f16" fmla="*/ f13 f5 1"/>
              <a:gd name="f17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5" r="f16" b="f17"/>
            <a:pathLst>
              <a:path w="2" h="2" stroke="0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  <a:path w="2" h="2" fill="none">
                <a:moveTo>
                  <a:pt x="f2" y="f4"/>
                </a:moveTo>
                <a:lnTo>
                  <a:pt x="f3" y="f4"/>
                </a:lnTo>
              </a:path>
              <a:path w="2" h="2" fill="none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</a:pathLst>
          </a:custGeom>
          <a:solidFill>
            <a:srgbClr val="7F270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31" name="Gerader Verbinder 14">
            <a:extLst>
              <a:ext uri="{FF2B5EF4-FFF2-40B4-BE49-F238E27FC236}">
                <a16:creationId xmlns:a16="http://schemas.microsoft.com/office/drawing/2014/main" id="{4288932A-D683-2D1E-71AC-377E8CAED300}"/>
              </a:ext>
            </a:extLst>
          </p:cNvPr>
          <p:cNvCxnSpPr>
            <a:endCxn id="30" idx="2"/>
          </p:cNvCxnSpPr>
          <p:nvPr/>
        </p:nvCxnSpPr>
        <p:spPr>
          <a:xfrm flipV="1">
            <a:off x="6307910" y="3422855"/>
            <a:ext cx="504054" cy="139382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32" name="Gerader Verbinder 15">
            <a:extLst>
              <a:ext uri="{FF2B5EF4-FFF2-40B4-BE49-F238E27FC236}">
                <a16:creationId xmlns:a16="http://schemas.microsoft.com/office/drawing/2014/main" id="{299D9DF3-4BA1-60A8-0896-EA724FEE44C9}"/>
              </a:ext>
            </a:extLst>
          </p:cNvPr>
          <p:cNvCxnSpPr>
            <a:stCxn id="29" idx="1"/>
          </p:cNvCxnSpPr>
          <p:nvPr/>
        </p:nvCxnSpPr>
        <p:spPr>
          <a:xfrm flipH="1" flipV="1">
            <a:off x="6560550" y="3238064"/>
            <a:ext cx="251414" cy="171057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33" name="Gerader Verbinder 16">
            <a:extLst>
              <a:ext uri="{FF2B5EF4-FFF2-40B4-BE49-F238E27FC236}">
                <a16:creationId xmlns:a16="http://schemas.microsoft.com/office/drawing/2014/main" id="{0F148DC9-78A7-A5DB-CB5E-DF13B4FE61F8}"/>
              </a:ext>
            </a:extLst>
          </p:cNvPr>
          <p:cNvCxnSpPr/>
          <p:nvPr/>
        </p:nvCxnSpPr>
        <p:spPr>
          <a:xfrm flipH="1">
            <a:off x="6091883" y="3562237"/>
            <a:ext cx="216027" cy="864766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34" name="Gerader Verbinder 17">
            <a:extLst>
              <a:ext uri="{FF2B5EF4-FFF2-40B4-BE49-F238E27FC236}">
                <a16:creationId xmlns:a16="http://schemas.microsoft.com/office/drawing/2014/main" id="{338466CA-7413-59E5-26D1-96D24DFEFF62}"/>
              </a:ext>
            </a:extLst>
          </p:cNvPr>
          <p:cNvCxnSpPr/>
          <p:nvPr/>
        </p:nvCxnSpPr>
        <p:spPr>
          <a:xfrm>
            <a:off x="6560550" y="3233034"/>
            <a:ext cx="127559" cy="1193969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35" name="Gerader Verbinder 18">
            <a:extLst>
              <a:ext uri="{FF2B5EF4-FFF2-40B4-BE49-F238E27FC236}">
                <a16:creationId xmlns:a16="http://schemas.microsoft.com/office/drawing/2014/main" id="{88E217F2-A290-60EC-71B8-708A76D82320}"/>
              </a:ext>
            </a:extLst>
          </p:cNvPr>
          <p:cNvCxnSpPr/>
          <p:nvPr/>
        </p:nvCxnSpPr>
        <p:spPr>
          <a:xfrm flipH="1">
            <a:off x="6184046" y="3153326"/>
            <a:ext cx="504063" cy="513308"/>
          </a:xfrm>
          <a:prstGeom prst="straightConnector1">
            <a:avLst/>
          </a:prstGeom>
          <a:noFill/>
          <a:ln w="76196" cap="flat">
            <a:solidFill>
              <a:srgbClr val="2F2F2F"/>
            </a:solidFill>
            <a:prstDash val="solid"/>
            <a:miter/>
          </a:ln>
        </p:spPr>
      </p:cxnSp>
      <p:sp>
        <p:nvSpPr>
          <p:cNvPr id="36" name="Textfeld 19">
            <a:extLst>
              <a:ext uri="{FF2B5EF4-FFF2-40B4-BE49-F238E27FC236}">
                <a16:creationId xmlns:a16="http://schemas.microsoft.com/office/drawing/2014/main" id="{C7730ADF-EAA2-BCCA-53A6-FC2CA447552E}"/>
              </a:ext>
            </a:extLst>
          </p:cNvPr>
          <p:cNvSpPr txBox="1"/>
          <p:nvPr/>
        </p:nvSpPr>
        <p:spPr>
          <a:xfrm>
            <a:off x="3315948" y="2540441"/>
            <a:ext cx="820738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Driver 1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7F2704"/>
                </a:solidFill>
                <a:uFillTx/>
                <a:latin typeface="Arial" pitchFamily="34"/>
                <a:cs typeface="Arial" pitchFamily="34"/>
              </a:rPr>
              <a:t>Witness</a:t>
            </a:r>
            <a:endParaRPr lang="en-GB" sz="1800" b="0" i="0" u="none" strike="noStrike" kern="1200" cap="none" spc="0" baseline="0">
              <a:solidFill>
                <a:srgbClr val="7F2704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37" name="Textfeld 20">
            <a:extLst>
              <a:ext uri="{FF2B5EF4-FFF2-40B4-BE49-F238E27FC236}">
                <a16:creationId xmlns:a16="http://schemas.microsoft.com/office/drawing/2014/main" id="{95DA916B-9533-8CA3-1EB2-600B5BE05319}"/>
              </a:ext>
            </a:extLst>
          </p:cNvPr>
          <p:cNvSpPr txBox="1"/>
          <p:nvPr/>
        </p:nvSpPr>
        <p:spPr>
          <a:xfrm>
            <a:off x="6004055" y="4453192"/>
            <a:ext cx="807908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Driver 2</a:t>
            </a:r>
            <a:endParaRPr lang="en-GB" sz="1800" b="0" i="0" u="none" strike="noStrike" kern="1200" cap="none" spc="0" baseline="0">
              <a:solidFill>
                <a:srgbClr val="EE6611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38" name="Textfeld 21">
            <a:extLst>
              <a:ext uri="{FF2B5EF4-FFF2-40B4-BE49-F238E27FC236}">
                <a16:creationId xmlns:a16="http://schemas.microsoft.com/office/drawing/2014/main" id="{CFA8BA82-F62E-B235-2698-EC0501837603}"/>
              </a:ext>
            </a:extLst>
          </p:cNvPr>
          <p:cNvSpPr txBox="1"/>
          <p:nvPr/>
        </p:nvSpPr>
        <p:spPr>
          <a:xfrm>
            <a:off x="4314839" y="3808476"/>
            <a:ext cx="961802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Plasma 1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39" name="Textfeld 22">
            <a:extLst>
              <a:ext uri="{FF2B5EF4-FFF2-40B4-BE49-F238E27FC236}">
                <a16:creationId xmlns:a16="http://schemas.microsoft.com/office/drawing/2014/main" id="{046C8FA2-3CC7-8493-C846-C9948287A97F}"/>
              </a:ext>
            </a:extLst>
          </p:cNvPr>
          <p:cNvSpPr txBox="1"/>
          <p:nvPr/>
        </p:nvSpPr>
        <p:spPr>
          <a:xfrm>
            <a:off x="6938270" y="3808476"/>
            <a:ext cx="961802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Plasma 2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40" name="Textfeld 23">
            <a:extLst>
              <a:ext uri="{FF2B5EF4-FFF2-40B4-BE49-F238E27FC236}">
                <a16:creationId xmlns:a16="http://schemas.microsoft.com/office/drawing/2014/main" id="{1D14B994-E82A-F68E-2D70-87AD76E7E4ED}"/>
              </a:ext>
            </a:extLst>
          </p:cNvPr>
          <p:cNvSpPr txBox="1"/>
          <p:nvPr/>
        </p:nvSpPr>
        <p:spPr>
          <a:xfrm>
            <a:off x="6091883" y="2336968"/>
            <a:ext cx="846386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7F2704"/>
                </a:solidFill>
                <a:uFillTx/>
                <a:latin typeface="Arial" pitchFamily="34"/>
                <a:cs typeface="Arial" pitchFamily="34"/>
              </a:rPr>
              <a:t>Refocus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7F2704"/>
                </a:solidFill>
                <a:uFillTx/>
                <a:latin typeface="Arial" pitchFamily="34"/>
                <a:cs typeface="Arial" pitchFamily="34"/>
              </a:rPr>
              <a:t>Witness</a:t>
            </a:r>
            <a:endParaRPr lang="en-GB" sz="1800" b="0" i="0" u="none" strike="noStrike" kern="1200" cap="none" spc="0" baseline="0">
              <a:solidFill>
                <a:srgbClr val="7F2704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41" name="Gerader Verbinder 15">
            <a:extLst>
              <a:ext uri="{FF2B5EF4-FFF2-40B4-BE49-F238E27FC236}">
                <a16:creationId xmlns:a16="http://schemas.microsoft.com/office/drawing/2014/main" id="{3B8AA88B-A62D-8A06-930A-670C93477B80}"/>
              </a:ext>
            </a:extLst>
          </p:cNvPr>
          <p:cNvCxnSpPr/>
          <p:nvPr/>
        </p:nvCxnSpPr>
        <p:spPr>
          <a:xfrm flipH="1" flipV="1">
            <a:off x="5379255" y="3363510"/>
            <a:ext cx="251414" cy="171057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42" name="Gerader Verbinder 17">
            <a:extLst>
              <a:ext uri="{FF2B5EF4-FFF2-40B4-BE49-F238E27FC236}">
                <a16:creationId xmlns:a16="http://schemas.microsoft.com/office/drawing/2014/main" id="{6E586921-8382-BC62-E83B-97C8421A87F8}"/>
              </a:ext>
            </a:extLst>
          </p:cNvPr>
          <p:cNvCxnSpPr/>
          <p:nvPr/>
        </p:nvCxnSpPr>
        <p:spPr>
          <a:xfrm>
            <a:off x="5483935" y="2354845"/>
            <a:ext cx="127559" cy="1193968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43" name="Gerader Verbinder 16">
            <a:extLst>
              <a:ext uri="{FF2B5EF4-FFF2-40B4-BE49-F238E27FC236}">
                <a16:creationId xmlns:a16="http://schemas.microsoft.com/office/drawing/2014/main" id="{65D2BE04-A22E-0F40-D063-E37903080C49}"/>
              </a:ext>
            </a:extLst>
          </p:cNvPr>
          <p:cNvCxnSpPr/>
          <p:nvPr/>
        </p:nvCxnSpPr>
        <p:spPr>
          <a:xfrm flipH="1">
            <a:off x="5780073" y="2464692"/>
            <a:ext cx="216027" cy="864766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44" name="Gerader Verbinder 14">
            <a:extLst>
              <a:ext uri="{FF2B5EF4-FFF2-40B4-BE49-F238E27FC236}">
                <a16:creationId xmlns:a16="http://schemas.microsoft.com/office/drawing/2014/main" id="{3729B90D-E6FE-90B8-2EBF-CBC3A50B1E6C}"/>
              </a:ext>
            </a:extLst>
          </p:cNvPr>
          <p:cNvCxnSpPr/>
          <p:nvPr/>
        </p:nvCxnSpPr>
        <p:spPr>
          <a:xfrm flipV="1">
            <a:off x="5379255" y="3226277"/>
            <a:ext cx="504054" cy="139382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45" name="Gerader Verbinder 18">
            <a:extLst>
              <a:ext uri="{FF2B5EF4-FFF2-40B4-BE49-F238E27FC236}">
                <a16:creationId xmlns:a16="http://schemas.microsoft.com/office/drawing/2014/main" id="{5159C457-DE3B-3D9D-E71B-FAD15960674C}"/>
              </a:ext>
            </a:extLst>
          </p:cNvPr>
          <p:cNvCxnSpPr/>
          <p:nvPr/>
        </p:nvCxnSpPr>
        <p:spPr>
          <a:xfrm flipH="1">
            <a:off x="5485106" y="3127046"/>
            <a:ext cx="504063" cy="513308"/>
          </a:xfrm>
          <a:prstGeom prst="straightConnector1">
            <a:avLst/>
          </a:prstGeom>
          <a:noFill/>
          <a:ln w="76196" cap="flat">
            <a:solidFill>
              <a:srgbClr val="2F2F2F"/>
            </a:solidFill>
            <a:prstDash val="solid"/>
            <a:miter/>
          </a:ln>
        </p:spPr>
      </p:cxnSp>
      <p:cxnSp>
        <p:nvCxnSpPr>
          <p:cNvPr id="46" name="Gerader Verbinder 17">
            <a:extLst>
              <a:ext uri="{FF2B5EF4-FFF2-40B4-BE49-F238E27FC236}">
                <a16:creationId xmlns:a16="http://schemas.microsoft.com/office/drawing/2014/main" id="{9A1EB4E0-83B0-5544-B5CF-35B21B5C6B66}"/>
              </a:ext>
            </a:extLst>
          </p:cNvPr>
          <p:cNvCxnSpPr/>
          <p:nvPr/>
        </p:nvCxnSpPr>
        <p:spPr>
          <a:xfrm>
            <a:off x="8086775" y="2393999"/>
            <a:ext cx="127559" cy="1193969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47" name="Gerader Verbinder 16">
            <a:extLst>
              <a:ext uri="{FF2B5EF4-FFF2-40B4-BE49-F238E27FC236}">
                <a16:creationId xmlns:a16="http://schemas.microsoft.com/office/drawing/2014/main" id="{264FBC85-A359-93D3-897B-E8633828E0AB}"/>
              </a:ext>
            </a:extLst>
          </p:cNvPr>
          <p:cNvCxnSpPr/>
          <p:nvPr/>
        </p:nvCxnSpPr>
        <p:spPr>
          <a:xfrm flipH="1">
            <a:off x="8382913" y="2503846"/>
            <a:ext cx="216027" cy="864767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48" name="Gerader Verbinder 14">
            <a:extLst>
              <a:ext uri="{FF2B5EF4-FFF2-40B4-BE49-F238E27FC236}">
                <a16:creationId xmlns:a16="http://schemas.microsoft.com/office/drawing/2014/main" id="{00A02387-6C4F-5C68-EC93-A52018809DC1}"/>
              </a:ext>
            </a:extLst>
          </p:cNvPr>
          <p:cNvCxnSpPr/>
          <p:nvPr/>
        </p:nvCxnSpPr>
        <p:spPr>
          <a:xfrm flipV="1">
            <a:off x="7982095" y="3265432"/>
            <a:ext cx="504053" cy="139382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49" name="Gerader Verbinder 15">
            <a:extLst>
              <a:ext uri="{FF2B5EF4-FFF2-40B4-BE49-F238E27FC236}">
                <a16:creationId xmlns:a16="http://schemas.microsoft.com/office/drawing/2014/main" id="{DD7FB1F5-AF0B-B1BA-461A-17B1F46CD467}"/>
              </a:ext>
            </a:extLst>
          </p:cNvPr>
          <p:cNvCxnSpPr/>
          <p:nvPr/>
        </p:nvCxnSpPr>
        <p:spPr>
          <a:xfrm flipH="1" flipV="1">
            <a:off x="8003802" y="3404155"/>
            <a:ext cx="251415" cy="171057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50" name="Gerader Verbinder 18">
            <a:extLst>
              <a:ext uri="{FF2B5EF4-FFF2-40B4-BE49-F238E27FC236}">
                <a16:creationId xmlns:a16="http://schemas.microsoft.com/office/drawing/2014/main" id="{DB0E4750-BEBC-AD63-406A-12FB56F8DF33}"/>
              </a:ext>
            </a:extLst>
          </p:cNvPr>
          <p:cNvCxnSpPr/>
          <p:nvPr/>
        </p:nvCxnSpPr>
        <p:spPr>
          <a:xfrm flipH="1">
            <a:off x="8087946" y="3166201"/>
            <a:ext cx="504063" cy="513308"/>
          </a:xfrm>
          <a:prstGeom prst="straightConnector1">
            <a:avLst/>
          </a:prstGeom>
          <a:noFill/>
          <a:ln w="76196" cap="flat">
            <a:solidFill>
              <a:srgbClr val="2F2F2F"/>
            </a:solidFill>
            <a:prstDash val="solid"/>
            <a:miter/>
          </a:ln>
        </p:spPr>
      </p:cxnSp>
      <p:sp>
        <p:nvSpPr>
          <p:cNvPr id="51" name="Geschweifte Klammer rechts 48">
            <a:extLst>
              <a:ext uri="{FF2B5EF4-FFF2-40B4-BE49-F238E27FC236}">
                <a16:creationId xmlns:a16="http://schemas.microsoft.com/office/drawing/2014/main" id="{E2F9B5D8-F2D1-9951-319B-2A65D25A2619}"/>
              </a:ext>
            </a:extLst>
          </p:cNvPr>
          <p:cNvSpPr/>
          <p:nvPr/>
        </p:nvSpPr>
        <p:spPr>
          <a:xfrm rot="5400013">
            <a:off x="7063726" y="3760735"/>
            <a:ext cx="493995" cy="2562569"/>
          </a:xfrm>
          <a:custGeom>
            <a:avLst>
              <a:gd name="f12" fmla="val 14118"/>
              <a:gd name="f13" fmla="val 51487"/>
            </a:avLst>
            <a:gdLst>
              <a:gd name="f2" fmla="val 10800000"/>
              <a:gd name="f3" fmla="val 5400000"/>
              <a:gd name="f4" fmla="val 16200000"/>
              <a:gd name="f5" fmla="val 180"/>
              <a:gd name="f6" fmla="val w"/>
              <a:gd name="f7" fmla="val h"/>
              <a:gd name="f8" fmla="val ss"/>
              <a:gd name="f9" fmla="val 0"/>
              <a:gd name="f10" fmla="*/ 5419351 1 1725033"/>
              <a:gd name="f11" fmla="+- 0 0 5400000"/>
              <a:gd name="f12" fmla="val 14118"/>
              <a:gd name="f13" fmla="val 51487"/>
              <a:gd name="f14" fmla="+- 0 0 -180"/>
              <a:gd name="f15" fmla="+- 0 0 -270"/>
              <a:gd name="f16" fmla="+- 0 0 -360"/>
              <a:gd name="f17" fmla="abs f6"/>
              <a:gd name="f18" fmla="abs f7"/>
              <a:gd name="f19" fmla="abs f8"/>
              <a:gd name="f20" fmla="val f9"/>
              <a:gd name="f21" fmla="val f13"/>
              <a:gd name="f22" fmla="val f12"/>
              <a:gd name="f23" fmla="+- 2700000 f3 0"/>
              <a:gd name="f24" fmla="*/ f14 f2 1"/>
              <a:gd name="f25" fmla="*/ f15 f2 1"/>
              <a:gd name="f26" fmla="*/ f16 f2 1"/>
              <a:gd name="f27" fmla="?: f17 f6 1"/>
              <a:gd name="f28" fmla="?: f18 f7 1"/>
              <a:gd name="f29" fmla="?: f19 f8 1"/>
              <a:gd name="f30" fmla="*/ f23 f10 1"/>
              <a:gd name="f31" fmla="*/ f24 1 f5"/>
              <a:gd name="f32" fmla="*/ f25 1 f5"/>
              <a:gd name="f33" fmla="*/ f26 1 f5"/>
              <a:gd name="f34" fmla="*/ f27 1 21600"/>
              <a:gd name="f35" fmla="*/ f28 1 21600"/>
              <a:gd name="f36" fmla="*/ 21600 f27 1"/>
              <a:gd name="f37" fmla="*/ 21600 f28 1"/>
              <a:gd name="f38" fmla="*/ f30 1 f2"/>
              <a:gd name="f39" fmla="+- f31 0 f3"/>
              <a:gd name="f40" fmla="+- f32 0 f3"/>
              <a:gd name="f41" fmla="+- f33 0 f3"/>
              <a:gd name="f42" fmla="min f35 f34"/>
              <a:gd name="f43" fmla="*/ f36 1 f29"/>
              <a:gd name="f44" fmla="*/ f37 1 f29"/>
              <a:gd name="f45" fmla="+- 0 0 f38"/>
              <a:gd name="f46" fmla="val f43"/>
              <a:gd name="f47" fmla="val f44"/>
              <a:gd name="f48" fmla="+- 0 0 f45"/>
              <a:gd name="f49" fmla="*/ f20 f42 1"/>
              <a:gd name="f50" fmla="+- f47 0 f20"/>
              <a:gd name="f51" fmla="+- f46 0 f20"/>
              <a:gd name="f52" fmla="*/ f48 f2 1"/>
              <a:gd name="f53" fmla="*/ f46 f42 1"/>
              <a:gd name="f54" fmla="*/ f47 f42 1"/>
              <a:gd name="f55" fmla="*/ f51 1 2"/>
              <a:gd name="f56" fmla="min f51 f50"/>
              <a:gd name="f57" fmla="*/ f50 f21 1"/>
              <a:gd name="f58" fmla="*/ f52 1 f10"/>
              <a:gd name="f59" fmla="+- f20 f55 0"/>
              <a:gd name="f60" fmla="*/ f56 f22 1"/>
              <a:gd name="f61" fmla="*/ f57 1 100000"/>
              <a:gd name="f62" fmla="+- f58 0 f3"/>
              <a:gd name="f63" fmla="*/ f55 f42 1"/>
              <a:gd name="f64" fmla="*/ f60 1 100000"/>
              <a:gd name="f65" fmla="cos 1 f62"/>
              <a:gd name="f66" fmla="sin 1 f62"/>
              <a:gd name="f67" fmla="*/ f59 f42 1"/>
              <a:gd name="f68" fmla="*/ f61 f42 1"/>
              <a:gd name="f69" fmla="+- f61 0 f64"/>
              <a:gd name="f70" fmla="+- f47 0 f64"/>
              <a:gd name="f71" fmla="+- 0 0 f65"/>
              <a:gd name="f72" fmla="+- 0 0 f66"/>
              <a:gd name="f73" fmla="*/ f64 f42 1"/>
              <a:gd name="f74" fmla="+- 0 0 f71"/>
              <a:gd name="f75" fmla="+- 0 0 f72"/>
              <a:gd name="f76" fmla="*/ f69 f42 1"/>
              <a:gd name="f77" fmla="*/ f70 f42 1"/>
              <a:gd name="f78" fmla="*/ f74 f55 1"/>
              <a:gd name="f79" fmla="*/ f75 f64 1"/>
              <a:gd name="f80" fmla="+- f20 f78 0"/>
              <a:gd name="f81" fmla="+- f64 0 f79"/>
              <a:gd name="f82" fmla="+- f47 f79 0"/>
              <a:gd name="f83" fmla="+- f82 0 f64"/>
              <a:gd name="f84" fmla="*/ f81 f42 1"/>
              <a:gd name="f85" fmla="*/ f80 f42 1"/>
              <a:gd name="f86" fmla="*/ f83 f4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9">
                <a:pos x="f49" y="f49"/>
              </a:cxn>
              <a:cxn ang="f40">
                <a:pos x="f53" y="f68"/>
              </a:cxn>
              <a:cxn ang="f41">
                <a:pos x="f49" y="f54"/>
              </a:cxn>
            </a:cxnLst>
            <a:rect l="f49" t="f84" r="f85" b="f86"/>
            <a:pathLst>
              <a:path stroke="0">
                <a:moveTo>
                  <a:pt x="f49" y="f49"/>
                </a:moveTo>
                <a:arcTo wR="f63" hR="f73" stAng="f4" swAng="f3"/>
                <a:lnTo>
                  <a:pt x="f67" y="f76"/>
                </a:lnTo>
                <a:arcTo wR="f63" hR="f73" stAng="f2" swAng="f11"/>
                <a:arcTo wR="f63" hR="f73" stAng="f4" swAng="f11"/>
                <a:lnTo>
                  <a:pt x="f67" y="f77"/>
                </a:lnTo>
                <a:arcTo wR="f63" hR="f73" stAng="f9" swAng="f3"/>
                <a:close/>
              </a:path>
              <a:path fill="none">
                <a:moveTo>
                  <a:pt x="f49" y="f49"/>
                </a:moveTo>
                <a:arcTo wR="f63" hR="f73" stAng="f4" swAng="f3"/>
                <a:lnTo>
                  <a:pt x="f67" y="f76"/>
                </a:lnTo>
                <a:arcTo wR="f63" hR="f73" stAng="f2" swAng="f11"/>
                <a:arcTo wR="f63" hR="f73" stAng="f4" swAng="f11"/>
                <a:lnTo>
                  <a:pt x="f67" y="f77"/>
                </a:lnTo>
                <a:arcTo wR="f63" hR="f73" stAng="f9" swAng="f3"/>
              </a:path>
            </a:pathLst>
          </a:custGeom>
          <a:noFill/>
          <a:ln w="38103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52" name="Textfeld 49">
            <a:extLst>
              <a:ext uri="{FF2B5EF4-FFF2-40B4-BE49-F238E27FC236}">
                <a16:creationId xmlns:a16="http://schemas.microsoft.com/office/drawing/2014/main" id="{C527BCE6-26AA-5F1C-2C00-982C130F9783}"/>
              </a:ext>
            </a:extLst>
          </p:cNvPr>
          <p:cNvSpPr txBox="1"/>
          <p:nvPr/>
        </p:nvSpPr>
        <p:spPr>
          <a:xfrm>
            <a:off x="6803342" y="5283320"/>
            <a:ext cx="100701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Unit cell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2F7AE1D8-72DA-BCD2-FFD3-CF89DB881215}"/>
              </a:ext>
            </a:extLst>
          </p:cNvPr>
          <p:cNvCxnSpPr>
            <a:stCxn id="54" idx="0"/>
          </p:cNvCxnSpPr>
          <p:nvPr/>
        </p:nvCxnSpPr>
        <p:spPr>
          <a:xfrm flipV="1">
            <a:off x="4606382" y="3546637"/>
            <a:ext cx="1382787" cy="1278222"/>
          </a:xfrm>
          <a:prstGeom prst="straightConnector1">
            <a:avLst/>
          </a:prstGeom>
          <a:noFill/>
          <a:ln w="19046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54" name="Textfeld 54">
            <a:extLst>
              <a:ext uri="{FF2B5EF4-FFF2-40B4-BE49-F238E27FC236}">
                <a16:creationId xmlns:a16="http://schemas.microsoft.com/office/drawing/2014/main" id="{97980A20-2270-3C00-68C7-6CD201FF2044}"/>
              </a:ext>
            </a:extLst>
          </p:cNvPr>
          <p:cNvSpPr txBox="1"/>
          <p:nvPr/>
        </p:nvSpPr>
        <p:spPr>
          <a:xfrm>
            <a:off x="3223594" y="4824859"/>
            <a:ext cx="2765575" cy="9233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Interstage: conventional magnetic optics and/or plasma lenses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55" name="Gerade Verbindung mit Pfeil 57">
            <a:extLst>
              <a:ext uri="{FF2B5EF4-FFF2-40B4-BE49-F238E27FC236}">
                <a16:creationId xmlns:a16="http://schemas.microsoft.com/office/drawing/2014/main" id="{CABF7718-EB42-5340-12E1-45A4643A4E60}"/>
              </a:ext>
            </a:extLst>
          </p:cNvPr>
          <p:cNvCxnSpPr/>
          <p:nvPr/>
        </p:nvCxnSpPr>
        <p:spPr>
          <a:xfrm>
            <a:off x="6114085" y="3090992"/>
            <a:ext cx="0" cy="684245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56" name="Gerade Verbindung mit Pfeil 58">
            <a:extLst>
              <a:ext uri="{FF2B5EF4-FFF2-40B4-BE49-F238E27FC236}">
                <a16:creationId xmlns:a16="http://schemas.microsoft.com/office/drawing/2014/main" id="{C7C15C59-F50B-17BA-EED3-5BC34503B399}"/>
              </a:ext>
            </a:extLst>
          </p:cNvPr>
          <p:cNvCxnSpPr/>
          <p:nvPr/>
        </p:nvCxnSpPr>
        <p:spPr>
          <a:xfrm>
            <a:off x="8695363" y="3071945"/>
            <a:ext cx="0" cy="684236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57" name="Flussdiagramm: Auszug 13">
            <a:extLst>
              <a:ext uri="{FF2B5EF4-FFF2-40B4-BE49-F238E27FC236}">
                <a16:creationId xmlns:a16="http://schemas.microsoft.com/office/drawing/2014/main" id="{BE848383-3D76-4D7A-15CF-EC4F096B4965}"/>
              </a:ext>
            </a:extLst>
          </p:cNvPr>
          <p:cNvSpPr/>
          <p:nvPr/>
        </p:nvSpPr>
        <p:spPr>
          <a:xfrm rot="5400013">
            <a:off x="3536405" y="2972455"/>
            <a:ext cx="606786" cy="87197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"/>
              <a:gd name="f7" fmla="val 1"/>
              <a:gd name="f8" fmla="+- 0 0 -270"/>
              <a:gd name="f9" fmla="+- 0 0 -90"/>
              <a:gd name="f10" fmla="*/ f3 1 2"/>
              <a:gd name="f11" fmla="*/ f4 1 2"/>
              <a:gd name="f12" fmla="+- f6 0 f5"/>
              <a:gd name="f13" fmla="*/ f8 f0 1"/>
              <a:gd name="f14" fmla="*/ f9 f0 1"/>
              <a:gd name="f15" fmla="*/ f12 1 2"/>
              <a:gd name="f16" fmla="*/ f12 1 4"/>
              <a:gd name="f17" fmla="*/ f12 3 1"/>
              <a:gd name="f18" fmla="*/ f13 1 f2"/>
              <a:gd name="f19" fmla="*/ f14 1 f2"/>
              <a:gd name="f20" fmla="+- f5 f15 0"/>
              <a:gd name="f21" fmla="*/ f17 1 4"/>
              <a:gd name="f22" fmla="*/ f16 1 f15"/>
              <a:gd name="f23" fmla="*/ f6 1 f15"/>
              <a:gd name="f24" fmla="+- f18 0 f1"/>
              <a:gd name="f25" fmla="+- f19 0 f1"/>
              <a:gd name="f26" fmla="*/ f20 1 f15"/>
              <a:gd name="f27" fmla="*/ f21 1 f15"/>
              <a:gd name="f28" fmla="*/ f22 f10 1"/>
              <a:gd name="f29" fmla="*/ f23 f11 1"/>
              <a:gd name="f30" fmla="*/ f27 f10 1"/>
              <a:gd name="f31" fmla="*/ f26 f1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28" y="f31"/>
              </a:cxn>
              <a:cxn ang="f25">
                <a:pos x="f30" y="f31"/>
              </a:cxn>
            </a:cxnLst>
            <a:rect l="f28" t="f31" r="f30" b="f29"/>
            <a:pathLst>
              <a:path w="2" h="2">
                <a:moveTo>
                  <a:pt x="f5" y="f6"/>
                </a:moveTo>
                <a:lnTo>
                  <a:pt x="f7" y="f5"/>
                </a:lnTo>
                <a:lnTo>
                  <a:pt x="f6" y="f6"/>
                </a:lnTo>
                <a:close/>
              </a:path>
            </a:pathLst>
          </a:custGeom>
          <a:solidFill>
            <a:srgbClr val="7F270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58" name="Trapezoid 11">
            <a:extLst>
              <a:ext uri="{FF2B5EF4-FFF2-40B4-BE49-F238E27FC236}">
                <a16:creationId xmlns:a16="http://schemas.microsoft.com/office/drawing/2014/main" id="{3BB1C356-BAEF-C0F6-10FE-6FAEE39EFF5F}"/>
              </a:ext>
            </a:extLst>
          </p:cNvPr>
          <p:cNvSpPr/>
          <p:nvPr/>
        </p:nvSpPr>
        <p:spPr>
          <a:xfrm rot="5400013">
            <a:off x="3637456" y="2992626"/>
            <a:ext cx="360035" cy="8273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val 39939"/>
              <a:gd name="f8" fmla="+- 0 0 -270"/>
              <a:gd name="f9" fmla="+- 0 0 -90"/>
              <a:gd name="f10" fmla="abs f3"/>
              <a:gd name="f11" fmla="abs f4"/>
              <a:gd name="f12" fmla="abs f5"/>
              <a:gd name="f13" fmla="*/ f8 f0 1"/>
              <a:gd name="f14" fmla="*/ f9 f0 1"/>
              <a:gd name="f15" fmla="?: f10 f3 1"/>
              <a:gd name="f16" fmla="?: f11 f4 1"/>
              <a:gd name="f17" fmla="?: f12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+- f30 0 f6"/>
              <a:gd name="f33" fmla="+- f29 0 f6"/>
              <a:gd name="f34" fmla="*/ f30 f26 1"/>
              <a:gd name="f35" fmla="*/ f29 f26 1"/>
              <a:gd name="f36" fmla="*/ f32 1 2"/>
              <a:gd name="f37" fmla="*/ f32 1 3"/>
              <a:gd name="f38" fmla="*/ f33 1 4"/>
              <a:gd name="f39" fmla="min f33 f32"/>
              <a:gd name="f40" fmla="*/ 50000 f33 1"/>
              <a:gd name="f41" fmla="+- f6 f36 0"/>
              <a:gd name="f42" fmla="*/ f40 1 f39"/>
              <a:gd name="f43" fmla="*/ f39 f7 1"/>
              <a:gd name="f44" fmla="*/ f38 f7 1"/>
              <a:gd name="f45" fmla="*/ f37 f7 1"/>
              <a:gd name="f46" fmla="*/ f43 1 200000"/>
              <a:gd name="f47" fmla="*/ f43 1 100000"/>
              <a:gd name="f48" fmla="*/ f44 1 f42"/>
              <a:gd name="f49" fmla="*/ f45 1 f42"/>
              <a:gd name="f50" fmla="*/ f41 f26 1"/>
              <a:gd name="f51" fmla="+- f29 0 f47"/>
              <a:gd name="f52" fmla="+- f29 0 f46"/>
              <a:gd name="f53" fmla="+- f29 0 f48"/>
              <a:gd name="f54" fmla="*/ f48 f26 1"/>
              <a:gd name="f55" fmla="*/ f49 f26 1"/>
              <a:gd name="f56" fmla="*/ f47 f26 1"/>
              <a:gd name="f57" fmla="*/ f46 f26 1"/>
              <a:gd name="f58" fmla="*/ f53 f26 1"/>
              <a:gd name="f59" fmla="*/ f51 f26 1"/>
              <a:gd name="f60" fmla="*/ f52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57" y="f50"/>
              </a:cxn>
              <a:cxn ang="f25">
                <a:pos x="f60" y="f50"/>
              </a:cxn>
            </a:cxnLst>
            <a:rect l="f54" t="f55" r="f58" b="f34"/>
            <a:pathLst>
              <a:path>
                <a:moveTo>
                  <a:pt x="f31" y="f34"/>
                </a:moveTo>
                <a:lnTo>
                  <a:pt x="f56" y="f31"/>
                </a:lnTo>
                <a:lnTo>
                  <a:pt x="f59" y="f31"/>
                </a:lnTo>
                <a:lnTo>
                  <a:pt x="f35" y="f34"/>
                </a:lnTo>
                <a:close/>
              </a:path>
            </a:pathLst>
          </a:custGeom>
          <a:solidFill>
            <a:srgbClr val="EE661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C95ABD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59" name="Grafik 65">
            <a:extLst>
              <a:ext uri="{FF2B5EF4-FFF2-40B4-BE49-F238E27FC236}">
                <a16:creationId xmlns:a16="http://schemas.microsoft.com/office/drawing/2014/main" id="{55B3A0A7-55FB-79FF-F898-5E6DC447AC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781" t="11289" r="27699" b="18676"/>
          <a:stretch>
            <a:fillRect/>
          </a:stretch>
        </p:blipFill>
        <p:spPr>
          <a:xfrm>
            <a:off x="4318752" y="3140488"/>
            <a:ext cx="871971" cy="540474"/>
          </a:xfrm>
          <a:prstGeom prst="rect">
            <a:avLst/>
          </a:prstGeom>
          <a:solidFill>
            <a:srgbClr val="EE6611"/>
          </a:solidFill>
          <a:ln cap="flat">
            <a:noFill/>
          </a:ln>
        </p:spPr>
      </p:pic>
      <p:pic>
        <p:nvPicPr>
          <p:cNvPr id="60" name="Grafik 66">
            <a:extLst>
              <a:ext uri="{FF2B5EF4-FFF2-40B4-BE49-F238E27FC236}">
                <a16:creationId xmlns:a16="http://schemas.microsoft.com/office/drawing/2014/main" id="{7010F1A7-D053-DE46-5FB2-9A15E478DFA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781" t="11289" r="27699" b="18676"/>
          <a:stretch>
            <a:fillRect/>
          </a:stretch>
        </p:blipFill>
        <p:spPr>
          <a:xfrm>
            <a:off x="6935966" y="3137736"/>
            <a:ext cx="871971" cy="540474"/>
          </a:xfrm>
          <a:prstGeom prst="rect">
            <a:avLst/>
          </a:prstGeom>
          <a:solidFill>
            <a:srgbClr val="EE6611"/>
          </a:solidFill>
          <a:ln cap="flat">
            <a:noFill/>
          </a:ln>
        </p:spPr>
      </p:pic>
      <p:cxnSp>
        <p:nvCxnSpPr>
          <p:cNvPr id="61" name="Gerader Verbinder 28">
            <a:extLst>
              <a:ext uri="{FF2B5EF4-FFF2-40B4-BE49-F238E27FC236}">
                <a16:creationId xmlns:a16="http://schemas.microsoft.com/office/drawing/2014/main" id="{3996000E-C867-BD8E-54BE-C865DEC987BB}"/>
              </a:ext>
            </a:extLst>
          </p:cNvPr>
          <p:cNvCxnSpPr/>
          <p:nvPr/>
        </p:nvCxnSpPr>
        <p:spPr>
          <a:xfrm flipV="1">
            <a:off x="3996964" y="1750980"/>
            <a:ext cx="4163439" cy="340468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Gerader Verbinder 29">
            <a:extLst>
              <a:ext uri="{FF2B5EF4-FFF2-40B4-BE49-F238E27FC236}">
                <a16:creationId xmlns:a16="http://schemas.microsoft.com/office/drawing/2014/main" id="{A540B058-DF9E-8FAD-AA95-79D86C9FB3FD}"/>
              </a:ext>
            </a:extLst>
          </p:cNvPr>
          <p:cNvCxnSpPr>
            <a:cxnSpLocks/>
          </p:cNvCxnSpPr>
          <p:nvPr/>
        </p:nvCxnSpPr>
        <p:spPr>
          <a:xfrm flipH="1" flipV="1">
            <a:off x="4068091" y="1750980"/>
            <a:ext cx="4093482" cy="340468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umsplatzhalter 39">
            <a:extLst>
              <a:ext uri="{FF2B5EF4-FFF2-40B4-BE49-F238E27FC236}">
                <a16:creationId xmlns:a16="http://schemas.microsoft.com/office/drawing/2014/main" id="{8D732E18-6834-78BE-D2B4-8968D3259CFE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30AD34B-2DEF-47D4-0A02-6CABF2DAE0F6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</p:spTree>
    <p:extLst>
      <p:ext uri="{BB962C8B-B14F-4D97-AF65-F5344CB8AC3E}">
        <p14:creationId xmlns:p14="http://schemas.microsoft.com/office/powerpoint/2010/main" val="3144759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865986-4796-4138-8D04-FF31E7D06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6">
            <a:extLst>
              <a:ext uri="{FF2B5EF4-FFF2-40B4-BE49-F238E27FC236}">
                <a16:creationId xmlns:a16="http://schemas.microsoft.com/office/drawing/2014/main" id="{436CD3EE-7B59-C45D-4366-8F1756415C71}"/>
              </a:ext>
            </a:extLst>
          </p:cNvPr>
          <p:cNvSpPr/>
          <p:nvPr/>
        </p:nvSpPr>
        <p:spPr>
          <a:xfrm>
            <a:off x="442907" y="1604589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4" name="Titel 27">
            <a:extLst>
              <a:ext uri="{FF2B5EF4-FFF2-40B4-BE49-F238E27FC236}">
                <a16:creationId xmlns:a16="http://schemas.microsoft.com/office/drawing/2014/main" id="{E0DC04DC-7C1A-1853-C388-BA5E3C309ED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/>
              <a:t>Collider Design Studies</a:t>
            </a:r>
            <a:endParaRPr lang="en-GB" dirty="0"/>
          </a:p>
        </p:txBody>
      </p:sp>
      <p:sp>
        <p:nvSpPr>
          <p:cNvPr id="2" name="Textfeld 9">
            <a:extLst>
              <a:ext uri="{FF2B5EF4-FFF2-40B4-BE49-F238E27FC236}">
                <a16:creationId xmlns:a16="http://schemas.microsoft.com/office/drawing/2014/main" id="{5602CDDD-1D1A-2441-33F1-460562F15E87}"/>
              </a:ext>
            </a:extLst>
          </p:cNvPr>
          <p:cNvSpPr txBox="1"/>
          <p:nvPr/>
        </p:nvSpPr>
        <p:spPr>
          <a:xfrm>
            <a:off x="447199" y="1603007"/>
            <a:ext cx="3708943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 err="1">
                <a:solidFill>
                  <a:srgbClr val="0033A0"/>
                </a:solidFill>
                <a:uFillTx/>
                <a:latin typeface="Arial"/>
              </a:rPr>
              <a:t>ALiVE</a:t>
            </a:r>
            <a:endParaRPr lang="en-US" sz="1800" b="1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A</a:t>
            </a:r>
            <a:r>
              <a:rPr lang="en-US" sz="1800" b="0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 </a:t>
            </a:r>
            <a:r>
              <a:rPr lang="en-US" sz="1800" b="1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Li</a:t>
            </a:r>
            <a:r>
              <a:rPr lang="en-US" sz="1800" b="0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near accelerator for </a:t>
            </a:r>
            <a:r>
              <a:rPr lang="en-US" sz="1800" b="1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V</a:t>
            </a:r>
            <a:r>
              <a:rPr lang="en-US" sz="1800" b="0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ery high </a:t>
            </a:r>
            <a:r>
              <a:rPr lang="en-US" sz="1800" b="1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E</a:t>
            </a:r>
            <a:r>
              <a:rPr lang="en-US" sz="1800" b="0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nergies</a:t>
            </a:r>
            <a:endParaRPr lang="en-GB" sz="18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4" name="Grafik 11">
            <a:extLst>
              <a:ext uri="{FF2B5EF4-FFF2-40B4-BE49-F238E27FC236}">
                <a16:creationId xmlns:a16="http://schemas.microsoft.com/office/drawing/2014/main" id="{B4816A23-68E6-804D-05C8-2A2C54599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891" y="954770"/>
            <a:ext cx="1002209" cy="60555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feld 21">
            <a:extLst>
              <a:ext uri="{FF2B5EF4-FFF2-40B4-BE49-F238E27FC236}">
                <a16:creationId xmlns:a16="http://schemas.microsoft.com/office/drawing/2014/main" id="{48BC2852-932E-6925-EE81-DC2EE3282DF4}"/>
              </a:ext>
            </a:extLst>
          </p:cNvPr>
          <p:cNvSpPr txBox="1"/>
          <p:nvPr/>
        </p:nvSpPr>
        <p:spPr>
          <a:xfrm>
            <a:off x="522445" y="2494190"/>
            <a:ext cx="3598218" cy="193899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GB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and e</a:t>
            </a:r>
            <a:r>
              <a:rPr lang="en-GB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+ 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acceleration 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in single stage </a:t>
            </a: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p</a:t>
            </a:r>
            <a:r>
              <a:rPr lang="en-GB" sz="1800" b="1" i="0" u="none" strike="noStrike" kern="0" cap="none" spc="0" baseline="30000" dirty="0">
                <a:solidFill>
                  <a:srgbClr val="2F2F2F"/>
                </a:solidFill>
                <a:uFillTx/>
                <a:latin typeface="Arial"/>
              </a:rPr>
              <a:t>+</a:t>
            </a: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 beam-driven plasma wakefields</a:t>
            </a:r>
            <a:endParaRPr lang="en-GB" sz="1800" b="1" i="0" u="none" strike="noStrike" kern="1200" cap="none" spc="0" baseline="0" dirty="0">
              <a:solidFill>
                <a:srgbClr val="2F2F2F"/>
              </a:solidFill>
              <a:uFillTx/>
              <a:latin typeface="Arial"/>
            </a:endParaRP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Ena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bled by the energetic and short </a:t>
            </a: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p</a:t>
            </a:r>
            <a:r>
              <a:rPr lang="en-GB" sz="1800" b="1" i="0" u="none" strike="noStrike" kern="0" cap="none" spc="0" baseline="30000" dirty="0">
                <a:solidFill>
                  <a:srgbClr val="2F2F2F"/>
                </a:solidFill>
                <a:uFillTx/>
                <a:latin typeface="Arial"/>
              </a:rPr>
              <a:t>+  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drivers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p</a:t>
            </a:r>
            <a:r>
              <a:rPr lang="en-GB" sz="1800" b="1" i="0" u="none" strike="noStrike" kern="0" cap="none" spc="0" baseline="30000" dirty="0">
                <a:solidFill>
                  <a:srgbClr val="2F2F2F"/>
                </a:solidFill>
                <a:uFillTx/>
                <a:latin typeface="Arial"/>
              </a:rPr>
              <a:t>+  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drivers: 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high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-rep.-rate 500 GeV synchrotron </a:t>
            </a:r>
            <a:endParaRPr lang="en-GB" sz="1800" b="0" i="0" u="none" strike="noStrike" kern="1200" cap="none" spc="0" baseline="0" dirty="0">
              <a:solidFill>
                <a:srgbClr val="2F2F2F"/>
              </a:solidFill>
              <a:uFillTx/>
              <a:latin typeface="Arial"/>
            </a:endParaRPr>
          </a:p>
        </p:txBody>
      </p:sp>
      <p:sp>
        <p:nvSpPr>
          <p:cNvPr id="7" name="Textfeld 26">
            <a:extLst>
              <a:ext uri="{FF2B5EF4-FFF2-40B4-BE49-F238E27FC236}">
                <a16:creationId xmlns:a16="http://schemas.microsoft.com/office/drawing/2014/main" id="{40C2EFC4-428F-99CF-D82D-89854D3A1711}"/>
              </a:ext>
            </a:extLst>
          </p:cNvPr>
          <p:cNvSpPr txBox="1"/>
          <p:nvPr/>
        </p:nvSpPr>
        <p:spPr>
          <a:xfrm>
            <a:off x="539388" y="4830583"/>
            <a:ext cx="3524563" cy="138499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1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Advantages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+ </a:t>
            </a: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avoids staging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+ compact footprint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33A0"/>
                </a:solidFill>
                <a:latin typeface="Arial"/>
              </a:rPr>
              <a:t>+ scaling to higher energies (10 TeV)</a:t>
            </a:r>
            <a:endParaRPr lang="en-GB" sz="18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8" name="Textfeld 24">
            <a:extLst>
              <a:ext uri="{FF2B5EF4-FFF2-40B4-BE49-F238E27FC236}">
                <a16:creationId xmlns:a16="http://schemas.microsoft.com/office/drawing/2014/main" id="{611DB3B1-3B66-3DF0-0890-E155C373D6FA}"/>
              </a:ext>
            </a:extLst>
          </p:cNvPr>
          <p:cNvSpPr txBox="1"/>
          <p:nvPr/>
        </p:nvSpPr>
        <p:spPr>
          <a:xfrm>
            <a:off x="3110251" y="1324938"/>
            <a:ext cx="1109596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E97132"/>
                </a:solidFill>
                <a:uFillTx/>
                <a:latin typeface="Arial" pitchFamily="34"/>
                <a:cs typeface="Arial" pitchFamily="34"/>
              </a:rPr>
              <a:t>Since 2024</a:t>
            </a:r>
            <a:endParaRPr lang="en-GB" sz="1400" b="1" i="0" u="none" strike="noStrike" kern="1200" cap="none" spc="0" baseline="0">
              <a:solidFill>
                <a:srgbClr val="E97132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26" name="Grafik 13">
            <a:extLst>
              <a:ext uri="{FF2B5EF4-FFF2-40B4-BE49-F238E27FC236}">
                <a16:creationId xmlns:a16="http://schemas.microsoft.com/office/drawing/2014/main" id="{22DB612F-7DA0-AF10-F595-F32E8C91E0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142" y="1613655"/>
            <a:ext cx="5721103" cy="45631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Textfeld 27">
            <a:extLst>
              <a:ext uri="{FF2B5EF4-FFF2-40B4-BE49-F238E27FC236}">
                <a16:creationId xmlns:a16="http://schemas.microsoft.com/office/drawing/2014/main" id="{A3E557EF-1933-0C12-9CF0-40BFF978AC75}"/>
              </a:ext>
            </a:extLst>
          </p:cNvPr>
          <p:cNvSpPr txBox="1"/>
          <p:nvPr/>
        </p:nvSpPr>
        <p:spPr>
          <a:xfrm>
            <a:off x="8988724" y="1160371"/>
            <a:ext cx="2797425" cy="4774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Preliminary investigation of a Higgs factory based on proton-driven plasma wakefield acceleration</a:t>
            </a:r>
            <a:r>
              <a:rPr lang="da-DK" sz="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br>
              <a:rPr lang="da-DK" sz="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</a:br>
            <a:r>
              <a:rPr lang="da-DK" sz="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J. Farmer et al.,</a:t>
            </a:r>
            <a:r>
              <a:rPr lang="en-GB" sz="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da-DK" sz="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2024 New J. Phys. 26 113011</a:t>
            </a:r>
            <a:endParaRPr lang="en-GB" sz="80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C77EE5D3-A120-E33D-B574-8492352BAECC}"/>
              </a:ext>
            </a:extLst>
          </p:cNvPr>
          <p:cNvSpPr/>
          <p:nvPr/>
        </p:nvSpPr>
        <p:spPr>
          <a:xfrm>
            <a:off x="8049198" y="3476806"/>
            <a:ext cx="4521199" cy="1436842"/>
          </a:xfrm>
          <a:prstGeom prst="rect">
            <a:avLst/>
          </a:prstGeom>
          <a:noFill/>
          <a:ln w="9528" cap="flat">
            <a:noFill/>
            <a:prstDash val="solid"/>
            <a:miter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Collider Parameters: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Centre-of-mass energy (</a:t>
            </a:r>
            <a:r>
              <a:rPr lang="en-US" sz="1600" b="0" i="0" u="none" strike="noStrike" kern="1200" cap="none" spc="0" baseline="0" dirty="0" err="1">
                <a:solidFill>
                  <a:srgbClr val="2F2F2F"/>
                </a:solidFill>
                <a:uFillTx/>
                <a:latin typeface="Arial"/>
              </a:rPr>
              <a:t>CoM</a:t>
            </a: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): 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250 GeV</a:t>
            </a:r>
            <a:b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</a:br>
            <a:b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</a:b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Estimated luminosity: 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1.7x10</a:t>
            </a:r>
            <a:r>
              <a:rPr lang="en-US" sz="1600" b="1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34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cm</a:t>
            </a:r>
            <a:r>
              <a:rPr lang="en-US" sz="1600" b="1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-2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s</a:t>
            </a:r>
            <a:r>
              <a:rPr lang="en-US" sz="1600" b="1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-1</a:t>
            </a:r>
            <a:r>
              <a:rPr lang="en-US" sz="16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 </a:t>
            </a:r>
            <a:endParaRPr lang="en-US" sz="1600" b="0" i="0" u="none" strike="noStrike" kern="0" cap="none" spc="0" baseline="0" dirty="0">
              <a:solidFill>
                <a:srgbClr val="2F2F2F"/>
              </a:solidFill>
              <a:uFillTx/>
              <a:latin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00" b="0" i="0" u="none" strike="noStrike" kern="1200" cap="none" spc="0" baseline="0" dirty="0">
              <a:solidFill>
                <a:srgbClr val="2F2F2F"/>
              </a:solidFill>
              <a:uFillTx/>
              <a:latin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Footprint: 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~4 x 2 km</a:t>
            </a: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.</a:t>
            </a:r>
          </a:p>
        </p:txBody>
      </p:sp>
      <p:sp>
        <p:nvSpPr>
          <p:cNvPr id="9" name="Textfeld 21">
            <a:extLst>
              <a:ext uri="{FF2B5EF4-FFF2-40B4-BE49-F238E27FC236}">
                <a16:creationId xmlns:a16="http://schemas.microsoft.com/office/drawing/2014/main" id="{8181F61F-1BF2-BF3C-3EEE-1389ECE15C73}"/>
              </a:ext>
            </a:extLst>
          </p:cNvPr>
          <p:cNvSpPr txBox="1"/>
          <p:nvPr/>
        </p:nvSpPr>
        <p:spPr>
          <a:xfrm>
            <a:off x="6262321" y="5368235"/>
            <a:ext cx="1508741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7 km circumference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high rep. rate: 14.4 kHz</a:t>
            </a:r>
            <a:endParaRPr lang="en-GB" sz="1000" b="0" i="0" u="none" strike="noStrike" kern="1200" cap="none" spc="0" baseline="0" dirty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0" name="Textfeld 22">
            <a:extLst>
              <a:ext uri="{FF2B5EF4-FFF2-40B4-BE49-F238E27FC236}">
                <a16:creationId xmlns:a16="http://schemas.microsoft.com/office/drawing/2014/main" id="{66DCBF12-5D1D-2B5A-CD63-70D6F559A014}"/>
              </a:ext>
            </a:extLst>
          </p:cNvPr>
          <p:cNvSpPr txBox="1"/>
          <p:nvPr/>
        </p:nvSpPr>
        <p:spPr>
          <a:xfrm>
            <a:off x="6500363" y="4959750"/>
            <a:ext cx="1032659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500 GeV </a:t>
            </a:r>
            <a:br>
              <a:rPr lang="en-GB" sz="10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</a:br>
            <a:r>
              <a:rPr lang="en-GB" sz="10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p+ synchrotron</a:t>
            </a:r>
            <a:endParaRPr lang="en-GB" sz="1000" b="0" i="0" u="none" strike="noStrike" kern="1200" cap="none" spc="0" baseline="0" dirty="0">
              <a:solidFill>
                <a:srgbClr val="000000"/>
              </a:solidFill>
              <a:uFillTx/>
              <a:latin typeface="Aptos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2F51851-4A29-1C5C-9678-EF89BA452B59}"/>
              </a:ext>
            </a:extLst>
          </p:cNvPr>
          <p:cNvCxnSpPr>
            <a:cxnSpLocks/>
            <a:stCxn id="16" idx="1"/>
            <a:endCxn id="10" idx="3"/>
          </p:cNvCxnSpPr>
          <p:nvPr/>
        </p:nvCxnSpPr>
        <p:spPr>
          <a:xfrm flipH="1" flipV="1">
            <a:off x="7533022" y="5159807"/>
            <a:ext cx="1136525" cy="620368"/>
          </a:xfrm>
          <a:prstGeom prst="straightConnector1">
            <a:avLst/>
          </a:prstGeom>
          <a:ln>
            <a:solidFill>
              <a:srgbClr val="0D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C889745-869C-8D6F-3A10-F464B08620D1}"/>
              </a:ext>
            </a:extLst>
          </p:cNvPr>
          <p:cNvSpPr txBox="1"/>
          <p:nvPr/>
        </p:nvSpPr>
        <p:spPr>
          <a:xfrm>
            <a:off x="8669547" y="5457009"/>
            <a:ext cx="2983065" cy="646331"/>
          </a:xfrm>
          <a:prstGeom prst="rect">
            <a:avLst/>
          </a:prstGeom>
          <a:solidFill>
            <a:srgbClr val="69C7D5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 to ~7 TeV for 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TeV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collisions</a:t>
            </a:r>
          </a:p>
        </p:txBody>
      </p:sp>
      <p:sp>
        <p:nvSpPr>
          <p:cNvPr id="11" name="Datumsplatzhalter 39">
            <a:extLst>
              <a:ext uri="{FF2B5EF4-FFF2-40B4-BE49-F238E27FC236}">
                <a16:creationId xmlns:a16="http://schemas.microsoft.com/office/drawing/2014/main" id="{F09838C7-6606-AFFF-4F5C-EE4CB8CD20CC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5" name="Fußzeilenplatzhalter 3">
            <a:extLst>
              <a:ext uri="{FF2B5EF4-FFF2-40B4-BE49-F238E27FC236}">
                <a16:creationId xmlns:a16="http://schemas.microsoft.com/office/drawing/2014/main" id="{E33EE10F-18A6-1425-B81A-7B31AFD6778D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38615827-A78B-7742-7ED7-D90BEF9C1753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8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603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4" grpId="0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7BD66-35F1-C553-9A4D-2FC2B0969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6">
            <a:extLst>
              <a:ext uri="{FF2B5EF4-FFF2-40B4-BE49-F238E27FC236}">
                <a16:creationId xmlns:a16="http://schemas.microsoft.com/office/drawing/2014/main" id="{9ED62E5D-028C-8A69-5131-6B6C77F94132}"/>
              </a:ext>
            </a:extLst>
          </p:cNvPr>
          <p:cNvSpPr/>
          <p:nvPr/>
        </p:nvSpPr>
        <p:spPr>
          <a:xfrm>
            <a:off x="442907" y="1604589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4" name="Titel 27">
            <a:extLst>
              <a:ext uri="{FF2B5EF4-FFF2-40B4-BE49-F238E27FC236}">
                <a16:creationId xmlns:a16="http://schemas.microsoft.com/office/drawing/2014/main" id="{568C2202-021B-AD8F-876F-8E741AE9CF8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/>
              <a:t>Collider Design Studies - Challenges</a:t>
            </a:r>
            <a:endParaRPr lang="en-GB" dirty="0"/>
          </a:p>
        </p:txBody>
      </p:sp>
      <p:sp>
        <p:nvSpPr>
          <p:cNvPr id="2" name="Textfeld 9">
            <a:extLst>
              <a:ext uri="{FF2B5EF4-FFF2-40B4-BE49-F238E27FC236}">
                <a16:creationId xmlns:a16="http://schemas.microsoft.com/office/drawing/2014/main" id="{EE8C63EE-D44A-D3AC-D071-F0AB7FF68C5E}"/>
              </a:ext>
            </a:extLst>
          </p:cNvPr>
          <p:cNvSpPr txBox="1"/>
          <p:nvPr/>
        </p:nvSpPr>
        <p:spPr>
          <a:xfrm>
            <a:off x="447199" y="1603007"/>
            <a:ext cx="3708943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 err="1">
                <a:solidFill>
                  <a:srgbClr val="0033A0"/>
                </a:solidFill>
                <a:uFillTx/>
                <a:latin typeface="Arial"/>
              </a:rPr>
              <a:t>ALiVE</a:t>
            </a:r>
            <a:endParaRPr lang="en-US" sz="1800" b="1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A</a:t>
            </a:r>
            <a:r>
              <a:rPr lang="en-US" sz="1800" b="0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 </a:t>
            </a:r>
            <a:r>
              <a:rPr lang="en-US" sz="1800" b="1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Li</a:t>
            </a:r>
            <a:r>
              <a:rPr lang="en-US" sz="1800" b="0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near accelerator for </a:t>
            </a:r>
            <a:r>
              <a:rPr lang="en-US" sz="1800" b="1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V</a:t>
            </a:r>
            <a:r>
              <a:rPr lang="en-US" sz="1800" b="0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ery high </a:t>
            </a:r>
            <a:r>
              <a:rPr lang="en-US" sz="1800" b="1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E</a:t>
            </a:r>
            <a:r>
              <a:rPr lang="en-US" sz="1800" b="0" i="0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nergies</a:t>
            </a:r>
            <a:endParaRPr lang="en-GB" sz="18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4" name="Grafik 11">
            <a:extLst>
              <a:ext uri="{FF2B5EF4-FFF2-40B4-BE49-F238E27FC236}">
                <a16:creationId xmlns:a16="http://schemas.microsoft.com/office/drawing/2014/main" id="{95D3E648-E8D4-0402-8D3D-FE771D3D2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891" y="954770"/>
            <a:ext cx="1002209" cy="60555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feld 21">
            <a:extLst>
              <a:ext uri="{FF2B5EF4-FFF2-40B4-BE49-F238E27FC236}">
                <a16:creationId xmlns:a16="http://schemas.microsoft.com/office/drawing/2014/main" id="{1E534EDA-906A-311B-E343-F6B8EC5A1F6E}"/>
              </a:ext>
            </a:extLst>
          </p:cNvPr>
          <p:cNvSpPr txBox="1"/>
          <p:nvPr/>
        </p:nvSpPr>
        <p:spPr>
          <a:xfrm>
            <a:off x="522445" y="2494190"/>
            <a:ext cx="3598218" cy="193899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GB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and e</a:t>
            </a:r>
            <a:r>
              <a:rPr lang="en-GB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+ 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acceleration 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in single stage </a:t>
            </a: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p</a:t>
            </a:r>
            <a:r>
              <a:rPr lang="en-GB" sz="1800" b="1" i="0" u="none" strike="noStrike" kern="0" cap="none" spc="0" baseline="30000" dirty="0">
                <a:solidFill>
                  <a:srgbClr val="2F2F2F"/>
                </a:solidFill>
                <a:uFillTx/>
                <a:latin typeface="Arial"/>
              </a:rPr>
              <a:t>+</a:t>
            </a: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 beam-driven plasma wakefields</a:t>
            </a:r>
            <a:endParaRPr lang="en-GB" sz="1800" b="1" i="0" u="none" strike="noStrike" kern="1200" cap="none" spc="0" baseline="0" dirty="0">
              <a:solidFill>
                <a:srgbClr val="2F2F2F"/>
              </a:solidFill>
              <a:uFillTx/>
              <a:latin typeface="Arial"/>
            </a:endParaRP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Ena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bled by the energetic and short </a:t>
            </a: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p</a:t>
            </a:r>
            <a:r>
              <a:rPr lang="en-GB" sz="1800" b="1" i="0" u="none" strike="noStrike" kern="0" cap="none" spc="0" baseline="30000" dirty="0">
                <a:solidFill>
                  <a:srgbClr val="2F2F2F"/>
                </a:solidFill>
                <a:uFillTx/>
                <a:latin typeface="Arial"/>
              </a:rPr>
              <a:t>+  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drivers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p</a:t>
            </a:r>
            <a:r>
              <a:rPr lang="en-GB" sz="1800" b="1" i="0" u="none" strike="noStrike" kern="0" cap="none" spc="0" baseline="30000" dirty="0">
                <a:solidFill>
                  <a:srgbClr val="2F2F2F"/>
                </a:solidFill>
                <a:uFillTx/>
                <a:latin typeface="Arial"/>
              </a:rPr>
              <a:t>+  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drivers: </a:t>
            </a: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high</a:t>
            </a:r>
            <a:r>
              <a:rPr lang="en-GB" sz="1800" b="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-rep.-rate 500 GeV synchrotron </a:t>
            </a:r>
            <a:endParaRPr lang="en-GB" sz="1800" b="0" i="0" u="none" strike="noStrike" kern="1200" cap="none" spc="0" baseline="0" dirty="0">
              <a:solidFill>
                <a:srgbClr val="2F2F2F"/>
              </a:solidFill>
              <a:uFillTx/>
              <a:latin typeface="Arial"/>
            </a:endParaRPr>
          </a:p>
        </p:txBody>
      </p:sp>
      <p:sp>
        <p:nvSpPr>
          <p:cNvPr id="7" name="Textfeld 26">
            <a:extLst>
              <a:ext uri="{FF2B5EF4-FFF2-40B4-BE49-F238E27FC236}">
                <a16:creationId xmlns:a16="http://schemas.microsoft.com/office/drawing/2014/main" id="{749D6571-6D91-B8F0-31A4-AEE92649FD9D}"/>
              </a:ext>
            </a:extLst>
          </p:cNvPr>
          <p:cNvSpPr txBox="1"/>
          <p:nvPr/>
        </p:nvSpPr>
        <p:spPr>
          <a:xfrm>
            <a:off x="539388" y="4830583"/>
            <a:ext cx="3524563" cy="138499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1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Advantages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+ </a:t>
            </a: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avoids staging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+ compact footprint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33A0"/>
                </a:solidFill>
                <a:latin typeface="Arial"/>
              </a:rPr>
              <a:t>+ scaling to higher energies (10 TeV)</a:t>
            </a:r>
            <a:endParaRPr lang="en-GB" sz="18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8" name="Textfeld 24">
            <a:extLst>
              <a:ext uri="{FF2B5EF4-FFF2-40B4-BE49-F238E27FC236}">
                <a16:creationId xmlns:a16="http://schemas.microsoft.com/office/drawing/2014/main" id="{22788834-78BD-DDC9-6D47-C1C1846D3676}"/>
              </a:ext>
            </a:extLst>
          </p:cNvPr>
          <p:cNvSpPr txBox="1"/>
          <p:nvPr/>
        </p:nvSpPr>
        <p:spPr>
          <a:xfrm>
            <a:off x="3110251" y="1324938"/>
            <a:ext cx="1109596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E97132"/>
                </a:solidFill>
                <a:uFillTx/>
                <a:latin typeface="Arial" pitchFamily="34"/>
                <a:cs typeface="Arial" pitchFamily="34"/>
              </a:rPr>
              <a:t>Since 2024</a:t>
            </a:r>
            <a:endParaRPr lang="en-GB" sz="1400" b="1" i="0" u="none" strike="noStrike" kern="1200" cap="none" spc="0" baseline="0">
              <a:solidFill>
                <a:srgbClr val="E97132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26" name="Grafik 13">
            <a:extLst>
              <a:ext uri="{FF2B5EF4-FFF2-40B4-BE49-F238E27FC236}">
                <a16:creationId xmlns:a16="http://schemas.microsoft.com/office/drawing/2014/main" id="{96E4A1C5-F67B-D744-129D-86E31F90D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142" y="1613655"/>
            <a:ext cx="5721103" cy="45631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Textfeld 27">
            <a:extLst>
              <a:ext uri="{FF2B5EF4-FFF2-40B4-BE49-F238E27FC236}">
                <a16:creationId xmlns:a16="http://schemas.microsoft.com/office/drawing/2014/main" id="{1CD495B4-4834-177F-2A5D-72401C9BAE6B}"/>
              </a:ext>
            </a:extLst>
          </p:cNvPr>
          <p:cNvSpPr txBox="1"/>
          <p:nvPr/>
        </p:nvSpPr>
        <p:spPr>
          <a:xfrm>
            <a:off x="8988724" y="1160371"/>
            <a:ext cx="2797425" cy="4774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Preliminary investigation of a Higgs factory based on proton-driven plasma wakefield acceleration</a:t>
            </a:r>
            <a:r>
              <a:rPr lang="da-DK" sz="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br>
              <a:rPr lang="da-DK" sz="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</a:br>
            <a:r>
              <a:rPr lang="da-DK" sz="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J. Farmer et al.,</a:t>
            </a:r>
            <a:r>
              <a:rPr lang="en-GB" sz="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da-DK" sz="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2024 New J. Phys. 26 113011</a:t>
            </a:r>
            <a:endParaRPr lang="en-GB" sz="80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F0636DEB-B620-AD92-9D19-F4E301491DF4}"/>
              </a:ext>
            </a:extLst>
          </p:cNvPr>
          <p:cNvSpPr/>
          <p:nvPr/>
        </p:nvSpPr>
        <p:spPr>
          <a:xfrm>
            <a:off x="7988300" y="4629161"/>
            <a:ext cx="4521199" cy="1436842"/>
          </a:xfrm>
          <a:prstGeom prst="rect">
            <a:avLst/>
          </a:prstGeom>
          <a:noFill/>
          <a:ln w="9528" cap="flat">
            <a:noFill/>
            <a:prstDash val="solid"/>
            <a:miter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Collider Parameters: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Centre-of-mass energy (</a:t>
            </a:r>
            <a:r>
              <a:rPr lang="en-US" sz="1600" b="0" i="0" u="none" strike="noStrike" kern="1200" cap="none" spc="0" baseline="0" dirty="0" err="1">
                <a:solidFill>
                  <a:srgbClr val="2F2F2F"/>
                </a:solidFill>
                <a:uFillTx/>
                <a:latin typeface="Arial"/>
              </a:rPr>
              <a:t>CoM</a:t>
            </a: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): 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250 GeV</a:t>
            </a:r>
            <a:b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</a:br>
            <a:b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</a:b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Estimated luminosity: 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1.7x10</a:t>
            </a:r>
            <a:r>
              <a:rPr lang="en-US" sz="1600" b="1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34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cm</a:t>
            </a:r>
            <a:r>
              <a:rPr lang="en-US" sz="1600" b="1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-2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s</a:t>
            </a:r>
            <a:r>
              <a:rPr lang="en-US" sz="1600" b="1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-1</a:t>
            </a:r>
            <a:r>
              <a:rPr lang="en-US" sz="1600" b="1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 </a:t>
            </a:r>
            <a:endParaRPr lang="en-US" sz="1600" b="0" i="0" u="none" strike="noStrike" kern="0" cap="none" spc="0" baseline="0" dirty="0">
              <a:solidFill>
                <a:srgbClr val="2F2F2F"/>
              </a:solidFill>
              <a:uFillTx/>
              <a:latin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00" b="0" i="0" u="none" strike="noStrike" kern="1200" cap="none" spc="0" baseline="0" dirty="0">
              <a:solidFill>
                <a:srgbClr val="2F2F2F"/>
              </a:solidFill>
              <a:uFillTx/>
              <a:latin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Footprint: 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~4 x 2 km</a:t>
            </a: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13263C-AA15-A89F-F60D-1C94BED6605A}"/>
              </a:ext>
            </a:extLst>
          </p:cNvPr>
          <p:cNvSpPr/>
          <p:nvPr/>
        </p:nvSpPr>
        <p:spPr>
          <a:xfrm>
            <a:off x="438636" y="2504088"/>
            <a:ext cx="3686581" cy="3706584"/>
          </a:xfrm>
          <a:prstGeom prst="rect">
            <a:avLst/>
          </a:prstGeom>
          <a:solidFill>
            <a:srgbClr val="61C4D3"/>
          </a:solidFill>
          <a:ln cap="flat">
            <a:noFill/>
            <a:prstDash val="solid"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b="1" i="0" u="none" strike="noStrike" kern="1200" cap="none" spc="0" baseline="0" dirty="0">
              <a:solidFill>
                <a:srgbClr val="EE6611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Challenges: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uFillTx/>
                <a:latin typeface="Arial"/>
              </a:rPr>
              <a:t>High power synchrotron, Proton Bunch Compression, Plasma Source Development, Positron Acceleration,  Energy Transfer Efficiency, Beam Quality Preservation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,…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b="1" kern="0" dirty="0">
              <a:solidFill>
                <a:srgbClr val="EE66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b="1" i="0" u="none" strike="noStrike" kern="1200" cap="none" spc="0" baseline="0" dirty="0">
              <a:solidFill>
                <a:srgbClr val="EE6611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i="0" u="none" strike="noStrike" kern="1200" cap="none" spc="0" baseline="0" dirty="0">
                <a:solidFill>
                  <a:srgbClr val="EE661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ESPP Input #210: Proton-Driven Plasma Wakefield Acceleration for Future HEP Colliders (</a:t>
            </a:r>
            <a:r>
              <a:rPr lang="en-GB" b="1" i="0" u="none" strike="noStrike" kern="1200" cap="none" spc="0" baseline="0" dirty="0">
                <a:solidFill>
                  <a:srgbClr val="EE661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b="1" i="0" u="none" strike="noStrike" kern="1200" cap="none" spc="0" baseline="0" dirty="0">
                <a:solidFill>
                  <a:srgbClr val="EE661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0" i="0" u="none" strike="noStrike" kern="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0" i="0" u="none" strike="noStrike" kern="0" cap="none" spc="0" baseline="0" dirty="0">
              <a:solidFill>
                <a:srgbClr val="000000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D480BC-DE63-DBE3-957F-442B5218230C}"/>
              </a:ext>
            </a:extLst>
          </p:cNvPr>
          <p:cNvSpPr txBox="1"/>
          <p:nvPr/>
        </p:nvSpPr>
        <p:spPr>
          <a:xfrm>
            <a:off x="4203701" y="5367695"/>
            <a:ext cx="4134054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0D3DA5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D3D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 on Advanced Accelerator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Presentation by J. Farmer: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ALiVE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 Proton-driven plasma wakefield acceleration for collider applications 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Thursday 9h40</a:t>
            </a:r>
          </a:p>
        </p:txBody>
      </p:sp>
      <p:sp>
        <p:nvSpPr>
          <p:cNvPr id="11" name="Datumsplatzhalter 39">
            <a:extLst>
              <a:ext uri="{FF2B5EF4-FFF2-40B4-BE49-F238E27FC236}">
                <a16:creationId xmlns:a16="http://schemas.microsoft.com/office/drawing/2014/main" id="{D3A7F51F-9AC5-D941-0B5B-CEE37E5FEBDC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3" name="Fußzeilenplatzhalter 3">
            <a:extLst>
              <a:ext uri="{FF2B5EF4-FFF2-40B4-BE49-F238E27FC236}">
                <a16:creationId xmlns:a16="http://schemas.microsoft.com/office/drawing/2014/main" id="{22A8E0D0-575A-F46D-74AA-0A84BC16E5EC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15" name="Foliennummernplatzhalter 4">
            <a:extLst>
              <a:ext uri="{FF2B5EF4-FFF2-40B4-BE49-F238E27FC236}">
                <a16:creationId xmlns:a16="http://schemas.microsoft.com/office/drawing/2014/main" id="{9FFB504D-A73F-9F43-B87D-1BA3E425CF20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8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4896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Slide2108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FD42F7-6815-67AA-26AB-23A81B0614A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/>
              <a:t>To Achieve This…</a:t>
            </a:r>
            <a:endParaRPr lang="en-GB" dirty="0"/>
          </a:p>
        </p:txBody>
      </p:sp>
      <p:sp>
        <p:nvSpPr>
          <p:cNvPr id="4" name="Ellipse 5">
            <a:extLst>
              <a:ext uri="{FF2B5EF4-FFF2-40B4-BE49-F238E27FC236}">
                <a16:creationId xmlns:a16="http://schemas.microsoft.com/office/drawing/2014/main" id="{E0C9B3FD-09C9-3C41-4B44-860FB9C6B312}"/>
              </a:ext>
            </a:extLst>
          </p:cNvPr>
          <p:cNvSpPr/>
          <p:nvPr/>
        </p:nvSpPr>
        <p:spPr>
          <a:xfrm>
            <a:off x="4656161" y="1856305"/>
            <a:ext cx="2880003" cy="2880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E15E32">
              <a:alpha val="95000"/>
            </a:srgbClr>
          </a:solidFill>
          <a:ln w="12701" cap="flat">
            <a:solidFill>
              <a:srgbClr val="F8F8F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Repetition rate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0" cap="none" spc="0" baseline="0">
                <a:solidFill>
                  <a:srgbClr val="FFFFFF"/>
                </a:solidFill>
                <a:uFillTx/>
                <a:latin typeface="Arial"/>
              </a:rPr>
              <a:t>and</a:t>
            </a:r>
            <a:endParaRPr lang="en-US" sz="2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0" cap="none" spc="0" baseline="0">
                <a:solidFill>
                  <a:srgbClr val="FFFFFF"/>
                </a:solidFill>
                <a:uFillTx/>
                <a:latin typeface="Arial"/>
              </a:rPr>
              <a:t>Charge per bunch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0" cap="none" spc="0" baseline="0">
                <a:solidFill>
                  <a:srgbClr val="FFFFFF"/>
                </a:solidFill>
                <a:uFillTx/>
                <a:latin typeface="Arial"/>
              </a:rPr>
              <a:t>and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Emittance</a:t>
            </a:r>
            <a:endParaRPr lang="en-GB" sz="2000" b="1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Ellipse 6">
            <a:extLst>
              <a:ext uri="{FF2B5EF4-FFF2-40B4-BE49-F238E27FC236}">
                <a16:creationId xmlns:a16="http://schemas.microsoft.com/office/drawing/2014/main" id="{82E57B61-5976-5D19-8878-C999E6C6C540}"/>
              </a:ext>
            </a:extLst>
          </p:cNvPr>
          <p:cNvSpPr/>
          <p:nvPr/>
        </p:nvSpPr>
        <p:spPr>
          <a:xfrm>
            <a:off x="711576" y="1868009"/>
            <a:ext cx="2880003" cy="2880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33A0">
              <a:alpha val="95000"/>
            </a:srgbClr>
          </a:solidFill>
          <a:ln w="19046" cap="flat">
            <a:solidFill>
              <a:srgbClr val="F8F8F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0" cap="none" spc="0" baseline="0">
                <a:solidFill>
                  <a:srgbClr val="FFFFFF"/>
                </a:solidFill>
                <a:uFillTx/>
                <a:latin typeface="Arial"/>
              </a:rPr>
              <a:t>Staging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0" i="0" u="none" strike="noStrike" kern="0" cap="none" spc="0" baseline="0">
                <a:solidFill>
                  <a:srgbClr val="FFFFFF"/>
                </a:solidFill>
                <a:uFillTx/>
                <a:latin typeface="Arial"/>
              </a:rPr>
              <a:t>or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Energetic drivers</a:t>
            </a:r>
            <a:endParaRPr lang="en-GB" sz="2800" b="1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Ellipse 7">
            <a:extLst>
              <a:ext uri="{FF2B5EF4-FFF2-40B4-BE49-F238E27FC236}">
                <a16:creationId xmlns:a16="http://schemas.microsoft.com/office/drawing/2014/main" id="{64E2CC07-10E1-3F31-A6FF-4A1557D48C85}"/>
              </a:ext>
            </a:extLst>
          </p:cNvPr>
          <p:cNvSpPr/>
          <p:nvPr/>
        </p:nvSpPr>
        <p:spPr>
          <a:xfrm>
            <a:off x="8449394" y="1860182"/>
            <a:ext cx="2880003" cy="2880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61C4D3">
              <a:alpha val="95000"/>
            </a:srgbClr>
          </a:solidFill>
          <a:ln w="19046" cap="flat">
            <a:solidFill>
              <a:srgbClr val="F8F8F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7" name="Textfeld 9">
            <a:extLst>
              <a:ext uri="{FF2B5EF4-FFF2-40B4-BE49-F238E27FC236}">
                <a16:creationId xmlns:a16="http://schemas.microsoft.com/office/drawing/2014/main" id="{F229CCDE-FF2A-8011-282B-3B6F494971BE}"/>
              </a:ext>
            </a:extLst>
          </p:cNvPr>
          <p:cNvSpPr txBox="1"/>
          <p:nvPr/>
        </p:nvSpPr>
        <p:spPr>
          <a:xfrm>
            <a:off x="8679932" y="2505739"/>
            <a:ext cx="2418935" cy="184665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0" cap="none" spc="0" baseline="0">
                <a:solidFill>
                  <a:srgbClr val="FFFFFF"/>
                </a:solidFill>
                <a:uFillTx/>
                <a:latin typeface="Arial"/>
              </a:rPr>
              <a:t>Wall-plug to Drivers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0" cap="none" spc="0" baseline="0">
                <a:solidFill>
                  <a:srgbClr val="FFFFFF"/>
                </a:solidFill>
                <a:uFillTx/>
                <a:latin typeface="Arial"/>
              </a:rPr>
              <a:t>x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0" cap="none" spc="0" baseline="0">
                <a:solidFill>
                  <a:srgbClr val="FFFFFF"/>
                </a:solidFill>
                <a:uFillTx/>
                <a:latin typeface="Arial"/>
              </a:rPr>
              <a:t>Driver to Wake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0" cap="none" spc="0" baseline="0">
                <a:solidFill>
                  <a:srgbClr val="FFFFFF"/>
                </a:solidFill>
                <a:uFillTx/>
                <a:latin typeface="Arial"/>
              </a:rPr>
              <a:t>x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0" cap="none" spc="0" baseline="0">
                <a:solidFill>
                  <a:srgbClr val="FFFFFF"/>
                </a:solidFill>
                <a:uFillTx/>
                <a:latin typeface="Arial"/>
              </a:rPr>
              <a:t>Wake to Witness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000" b="1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11" name="Gerade Verbindung mit Pfeil 24">
            <a:extLst>
              <a:ext uri="{FF2B5EF4-FFF2-40B4-BE49-F238E27FC236}">
                <a16:creationId xmlns:a16="http://schemas.microsoft.com/office/drawing/2014/main" id="{BDD44C08-7FB3-7049-C6BB-6F43C506C158}"/>
              </a:ext>
            </a:extLst>
          </p:cNvPr>
          <p:cNvCxnSpPr>
            <a:endCxn id="5" idx="0"/>
          </p:cNvCxnSpPr>
          <p:nvPr/>
        </p:nvCxnSpPr>
        <p:spPr>
          <a:xfrm flipH="1">
            <a:off x="2151574" y="915232"/>
            <a:ext cx="3944419" cy="952777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12" name="Gerade Verbindung mit Pfeil 26">
            <a:extLst>
              <a:ext uri="{FF2B5EF4-FFF2-40B4-BE49-F238E27FC236}">
                <a16:creationId xmlns:a16="http://schemas.microsoft.com/office/drawing/2014/main" id="{5132E25B-650E-E911-BC6C-3506E01B86BD}"/>
              </a:ext>
            </a:extLst>
          </p:cNvPr>
          <p:cNvCxnSpPr>
            <a:endCxn id="4" idx="0"/>
          </p:cNvCxnSpPr>
          <p:nvPr/>
        </p:nvCxnSpPr>
        <p:spPr>
          <a:xfrm>
            <a:off x="6095993" y="915232"/>
            <a:ext cx="165" cy="941073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13" name="Gerade Verbindung mit Pfeil 28">
            <a:extLst>
              <a:ext uri="{FF2B5EF4-FFF2-40B4-BE49-F238E27FC236}">
                <a16:creationId xmlns:a16="http://schemas.microsoft.com/office/drawing/2014/main" id="{D3A5DA05-B111-0DC1-1BDB-86FBCFFCA16D}"/>
              </a:ext>
            </a:extLst>
          </p:cNvPr>
          <p:cNvCxnSpPr>
            <a:endCxn id="6" idx="0"/>
          </p:cNvCxnSpPr>
          <p:nvPr/>
        </p:nvCxnSpPr>
        <p:spPr>
          <a:xfrm>
            <a:off x="6095993" y="915232"/>
            <a:ext cx="3793398" cy="944950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1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57B2AE-93F2-B1C4-A565-5F7ECE61844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/>
              <a:t>Preliminary Plasma Collider Parameters</a:t>
            </a:r>
            <a:endParaRPr lang="en-GB" dirty="0"/>
          </a:p>
        </p:txBody>
      </p:sp>
      <p:cxnSp>
        <p:nvCxnSpPr>
          <p:cNvPr id="4" name="Gerade Verbindung mit Pfeil 24">
            <a:extLst>
              <a:ext uri="{FF2B5EF4-FFF2-40B4-BE49-F238E27FC236}">
                <a16:creationId xmlns:a16="http://schemas.microsoft.com/office/drawing/2014/main" id="{DBAB7A0E-780D-A7C2-38ED-F3A65A0942AF}"/>
              </a:ext>
            </a:extLst>
          </p:cNvPr>
          <p:cNvCxnSpPr/>
          <p:nvPr/>
        </p:nvCxnSpPr>
        <p:spPr>
          <a:xfrm flipH="1">
            <a:off x="2151574" y="915232"/>
            <a:ext cx="3944419" cy="952777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5" name="Gerade Verbindung mit Pfeil 26">
            <a:extLst>
              <a:ext uri="{FF2B5EF4-FFF2-40B4-BE49-F238E27FC236}">
                <a16:creationId xmlns:a16="http://schemas.microsoft.com/office/drawing/2014/main" id="{2A8016E6-62FF-647C-18C4-7CF32470EC4F}"/>
              </a:ext>
            </a:extLst>
          </p:cNvPr>
          <p:cNvCxnSpPr/>
          <p:nvPr/>
        </p:nvCxnSpPr>
        <p:spPr>
          <a:xfrm>
            <a:off x="6095993" y="915232"/>
            <a:ext cx="165" cy="941073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6" name="Gerade Verbindung mit Pfeil 28">
            <a:extLst>
              <a:ext uri="{FF2B5EF4-FFF2-40B4-BE49-F238E27FC236}">
                <a16:creationId xmlns:a16="http://schemas.microsoft.com/office/drawing/2014/main" id="{AEA1A9BC-4745-3415-E3CF-86F6EC322755}"/>
              </a:ext>
            </a:extLst>
          </p:cNvPr>
          <p:cNvCxnSpPr/>
          <p:nvPr/>
        </p:nvCxnSpPr>
        <p:spPr>
          <a:xfrm>
            <a:off x="6095993" y="915232"/>
            <a:ext cx="3793398" cy="944950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sp>
        <p:nvSpPr>
          <p:cNvPr id="7" name="Textfeld 15">
            <a:extLst>
              <a:ext uri="{FF2B5EF4-FFF2-40B4-BE49-F238E27FC236}">
                <a16:creationId xmlns:a16="http://schemas.microsoft.com/office/drawing/2014/main" id="{DE3DFB11-69F0-835F-8CE8-72A4E4A2DBE8}"/>
              </a:ext>
            </a:extLst>
          </p:cNvPr>
          <p:cNvSpPr txBox="1"/>
          <p:nvPr/>
        </p:nvSpPr>
        <p:spPr>
          <a:xfrm>
            <a:off x="323853" y="2362196"/>
            <a:ext cx="3418758" cy="2031325"/>
          </a:xfrm>
          <a:prstGeom prst="rect">
            <a:avLst/>
          </a:prstGeom>
          <a:noFill/>
          <a:ln w="9528" cap="flat">
            <a:solidFill>
              <a:srgbClr val="0033A0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 dirty="0">
                <a:solidFill>
                  <a:srgbClr val="0033A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HALHF: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33A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e-: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r>
              <a:rPr lang="en-US" sz="1400" b="0" i="0" u="none" strike="noStrike" kern="1200" cap="none" spc="0" baseline="0" dirty="0">
                <a:solidFill>
                  <a:srgbClr val="0033A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stages x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7.8 GeV </a:t>
            </a:r>
            <a:r>
              <a:rPr lang="en-US" sz="1400" b="0" i="0" u="none" strike="noStrike" kern="1200" cap="none" spc="0" baseline="0" dirty="0">
                <a:solidFill>
                  <a:srgbClr val="0033A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= 375 GeV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33A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e+: RF Linac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40 MV/m </a:t>
            </a:r>
            <a:r>
              <a:rPr lang="en-US" sz="1400" b="0" i="0" u="none" strike="noStrike" kern="1200" cap="none" spc="0" baseline="0" dirty="0">
                <a:solidFill>
                  <a:srgbClr val="0033A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1.05 km</a:t>
            </a:r>
            <a:r>
              <a:rPr lang="en-US" sz="1400" b="0" i="0" u="none" strike="noStrike" kern="1200" cap="none" spc="0" baseline="0" dirty="0">
                <a:solidFill>
                  <a:srgbClr val="0033A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= 42 GeV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 b="0" i="0" u="none" strike="noStrike" kern="1200" cap="none" spc="0" baseline="0" dirty="0">
              <a:solidFill>
                <a:srgbClr val="0033A0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 b="0" i="0" u="none" strike="noStrike" kern="1200" cap="none" spc="0" baseline="0" dirty="0">
              <a:solidFill>
                <a:srgbClr val="0033A0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 dirty="0">
                <a:solidFill>
                  <a:srgbClr val="0033A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ALIVE: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33A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e-: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400" b="0" i="0" u="none" strike="noStrike" kern="1200" cap="none" spc="0" baseline="0" dirty="0">
                <a:solidFill>
                  <a:srgbClr val="0033A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125 GeV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33A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e+: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400" b="0" i="0" u="none" strike="noStrike" kern="1200" cap="none" spc="0" baseline="0" dirty="0">
                <a:solidFill>
                  <a:srgbClr val="0033A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125 GeV</a:t>
            </a:r>
          </a:p>
        </p:txBody>
      </p:sp>
      <p:sp>
        <p:nvSpPr>
          <p:cNvPr id="8" name="Textfeld 16">
            <a:extLst>
              <a:ext uri="{FF2B5EF4-FFF2-40B4-BE49-F238E27FC236}">
                <a16:creationId xmlns:a16="http://schemas.microsoft.com/office/drawing/2014/main" id="{8710CF1F-A7FD-7CAE-43F9-D64ED6FA8E4F}"/>
              </a:ext>
            </a:extLst>
          </p:cNvPr>
          <p:cNvSpPr txBox="1"/>
          <p:nvPr/>
        </p:nvSpPr>
        <p:spPr>
          <a:xfrm>
            <a:off x="4383094" y="2361977"/>
            <a:ext cx="3418758" cy="3693319"/>
          </a:xfrm>
          <a:prstGeom prst="rect">
            <a:avLst/>
          </a:prstGeom>
          <a:noFill/>
          <a:ln w="9528" cap="flat">
            <a:solidFill>
              <a:srgbClr val="E97132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HALHF: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Avg. rep. rate: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16 kHz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Charge per bunch: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1.6 </a:t>
            </a:r>
            <a:r>
              <a:rPr lang="en-US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(e</a:t>
            </a:r>
            <a:r>
              <a:rPr lang="en-US" sz="1400" b="0" i="0" u="none" strike="noStrike" kern="1200" cap="none" spc="0" baseline="3000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 /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4.8 </a:t>
            </a:r>
            <a:r>
              <a:rPr lang="en-US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(e</a:t>
            </a:r>
            <a:r>
              <a:rPr lang="en-US" sz="1400" b="0" i="0" u="none" strike="noStrike" kern="1200" cap="none" spc="0" baseline="3000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Emittance (H/V):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(90/0.32) mm mrad 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(e</a:t>
            </a:r>
            <a:r>
              <a:rPr lang="en-US" sz="1400" b="0" i="0" u="none" strike="noStrike" kern="1200" cap="none" spc="0" baseline="3000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 /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(10/0.035) mm mrad 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(e</a:t>
            </a:r>
            <a:r>
              <a:rPr lang="en-US" sz="1400" b="0" i="0" u="none" strike="noStrike" kern="1200" cap="none" spc="0" baseline="3000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dirty="0">
                <a:solidFill>
                  <a:srgbClr val="E97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Luminosity: </a:t>
            </a:r>
            <a:r>
              <a:rPr lang="en-US" sz="140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1.2x10</a:t>
            </a:r>
            <a:r>
              <a:rPr lang="en-US" sz="140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34</a:t>
            </a:r>
            <a:r>
              <a:rPr lang="en-US" sz="140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cm</a:t>
            </a:r>
            <a:r>
              <a:rPr lang="en-US" sz="140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-2</a:t>
            </a:r>
            <a:r>
              <a:rPr lang="en-US" sz="140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s</a:t>
            </a:r>
            <a:r>
              <a:rPr lang="en-US" sz="140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-1</a:t>
            </a:r>
            <a:r>
              <a:rPr lang="en-US" sz="1400" i="0" u="none" strike="noStrike" kern="0" cap="none" spc="0" baseline="0" dirty="0">
                <a:solidFill>
                  <a:srgbClr val="2F2F2F"/>
                </a:solidFill>
                <a:uFillTx/>
                <a:latin typeface="Arial"/>
              </a:rPr>
              <a:t> * </a:t>
            </a:r>
            <a:r>
              <a:rPr lang="en-US" sz="1400" i="0" u="none" strike="noStrike" kern="1200" cap="none" spc="0" baseline="0" dirty="0">
                <a:solidFill>
                  <a:srgbClr val="2F2F2F"/>
                </a:solidFill>
                <a:uFillTx/>
                <a:latin typeface="Wingdings" pitchFamily="2"/>
              </a:rPr>
              <a:t></a:t>
            </a:r>
            <a:r>
              <a:rPr lang="en-US" sz="140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two IPs</a:t>
            </a:r>
            <a:endParaRPr lang="en-US" sz="1400" i="0" u="none" strike="noStrike" kern="1200" cap="none" spc="0" baseline="0" dirty="0">
              <a:solidFill>
                <a:srgbClr val="E97132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* (</a:t>
            </a:r>
            <a:r>
              <a:rPr lang="en-US" sz="1000" b="0" dirty="0">
                <a:latin typeface="Arial"/>
                <a:cs typeface="Arial" panose="020B0604020202020204" pitchFamily="34" charset="0"/>
              </a:rPr>
              <a:t>0.76</a:t>
            </a:r>
            <a:r>
              <a:rPr lang="en-US" sz="1000" i="0" u="none" strike="noStrike" kern="1200" cap="none" spc="0" baseline="0" dirty="0">
                <a:uFillTx/>
                <a:latin typeface="Arial"/>
              </a:rPr>
              <a:t>x10</a:t>
            </a:r>
            <a:r>
              <a:rPr lang="en-US" sz="1000" i="0" u="none" strike="noStrike" kern="1200" cap="none" spc="0" baseline="30000" dirty="0">
                <a:uFillTx/>
                <a:latin typeface="Arial"/>
              </a:rPr>
              <a:t>34</a:t>
            </a:r>
            <a:r>
              <a:rPr lang="en-US" sz="1000" i="0" u="none" strike="noStrike" kern="1200" cap="none" spc="0" baseline="0" dirty="0">
                <a:uFillTx/>
                <a:latin typeface="Arial"/>
              </a:rPr>
              <a:t> cm</a:t>
            </a:r>
            <a:r>
              <a:rPr lang="en-US" sz="1000" i="0" u="none" strike="noStrike" kern="1200" cap="none" spc="0" baseline="30000" dirty="0">
                <a:uFillTx/>
                <a:latin typeface="Arial"/>
              </a:rPr>
              <a:t>-2</a:t>
            </a:r>
            <a:r>
              <a:rPr lang="en-US" sz="1000" i="0" u="none" strike="noStrike" kern="1200" cap="none" spc="0" baseline="0" dirty="0">
                <a:uFillTx/>
                <a:latin typeface="Arial"/>
              </a:rPr>
              <a:t>s</a:t>
            </a:r>
            <a:r>
              <a:rPr lang="en-US" sz="1000" i="0" u="none" strike="noStrike" kern="1200" cap="none" spc="0" baseline="30000" dirty="0">
                <a:uFillTx/>
                <a:latin typeface="Arial"/>
              </a:rPr>
              <a:t>-1 </a:t>
            </a:r>
            <a:r>
              <a:rPr lang="en-US" sz="10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) in top 1%</a:t>
            </a:r>
            <a:endParaRPr lang="en-US" sz="1000" b="0" i="0" u="none" strike="noStrike" kern="1200" cap="none" spc="0" baseline="0" dirty="0">
              <a:solidFill>
                <a:srgbClr val="E97132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 dirty="0">
              <a:solidFill>
                <a:srgbClr val="E97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ALIVE: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Avg. rep. rate: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7.2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kHz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Charge per bunch: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(e</a:t>
            </a:r>
            <a:r>
              <a:rPr lang="en-US" sz="1400" b="0" i="0" u="none" strike="noStrike" kern="1200" cap="none" spc="0" baseline="3000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 /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3.2  </a:t>
            </a:r>
            <a:r>
              <a:rPr lang="en-US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(e</a:t>
            </a:r>
            <a:r>
              <a:rPr lang="en-US" sz="1400" b="0" i="0" u="none" strike="noStrike" kern="1200" cap="none" spc="0" baseline="3000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Emittance (H/V):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0.1/0.1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400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µ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m mrad 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(e</a:t>
            </a:r>
            <a:r>
              <a:rPr lang="en-US" sz="1400" b="0" i="0" u="none" strike="noStrike" kern="1200" cap="none" spc="0" baseline="3000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 /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(0.4/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400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µ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m mrad 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(e</a:t>
            </a:r>
            <a:r>
              <a:rPr lang="en-US" sz="1400" b="0" i="0" u="none" strike="noStrike" kern="1200" cap="none" spc="0" baseline="3000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b="0" i="0" u="none" strike="noStrike" kern="1200" cap="none" spc="0" baseline="0" dirty="0">
                <a:solidFill>
                  <a:srgbClr val="E9713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dirty="0">
                <a:solidFill>
                  <a:srgbClr val="E97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Luminosity: </a:t>
            </a:r>
            <a:r>
              <a:rPr lang="en-US" sz="140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7x10</a:t>
            </a:r>
            <a:r>
              <a:rPr lang="en-US" sz="140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34</a:t>
            </a:r>
            <a:r>
              <a:rPr lang="en-US" sz="140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cm</a:t>
            </a:r>
            <a:r>
              <a:rPr lang="en-US" sz="140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-2</a:t>
            </a:r>
            <a:r>
              <a:rPr lang="en-US" sz="140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s</a:t>
            </a:r>
            <a:r>
              <a:rPr lang="en-US" sz="140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-1 **</a:t>
            </a:r>
            <a:endParaRPr lang="en-US" sz="1400" i="0" u="none" strike="noStrike" kern="1200" cap="none" spc="0" baseline="0" dirty="0">
              <a:solidFill>
                <a:srgbClr val="E97132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** (</a:t>
            </a:r>
            <a:r>
              <a:rPr lang="en-US" sz="1000" b="0" dirty="0">
                <a:latin typeface="Arial"/>
                <a:cs typeface="Arial" panose="020B0604020202020204" pitchFamily="34" charset="0"/>
              </a:rPr>
              <a:t>0.25</a:t>
            </a:r>
            <a:r>
              <a:rPr lang="en-US" sz="1000" i="0" u="none" strike="noStrike" kern="1200" cap="none" spc="0" baseline="0" dirty="0">
                <a:uFillTx/>
                <a:latin typeface="Arial"/>
              </a:rPr>
              <a:t>x10</a:t>
            </a:r>
            <a:r>
              <a:rPr lang="en-US" sz="1000" i="0" u="none" strike="noStrike" kern="1200" cap="none" spc="0" baseline="30000" dirty="0">
                <a:uFillTx/>
                <a:latin typeface="Arial"/>
              </a:rPr>
              <a:t>34</a:t>
            </a:r>
            <a:r>
              <a:rPr lang="en-US" sz="1000" i="0" u="none" strike="noStrike" kern="1200" cap="none" spc="0" baseline="0" dirty="0">
                <a:uFillTx/>
                <a:latin typeface="Arial"/>
              </a:rPr>
              <a:t> cm</a:t>
            </a:r>
            <a:r>
              <a:rPr lang="en-US" sz="1000" i="0" u="none" strike="noStrike" kern="1200" cap="none" spc="0" baseline="30000" dirty="0">
                <a:uFillTx/>
                <a:latin typeface="Arial"/>
              </a:rPr>
              <a:t>-2</a:t>
            </a:r>
            <a:r>
              <a:rPr lang="en-US" sz="1000" i="0" u="none" strike="noStrike" kern="1200" cap="none" spc="0" baseline="0" dirty="0">
                <a:uFillTx/>
                <a:latin typeface="Arial"/>
              </a:rPr>
              <a:t>s</a:t>
            </a:r>
            <a:r>
              <a:rPr lang="en-US" sz="1000" i="0" u="none" strike="noStrike" kern="1200" cap="none" spc="0" baseline="30000" dirty="0">
                <a:uFillTx/>
                <a:latin typeface="Arial"/>
              </a:rPr>
              <a:t>-1 </a:t>
            </a:r>
            <a:r>
              <a:rPr lang="en-US" sz="10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) in top 1%</a:t>
            </a:r>
          </a:p>
        </p:txBody>
      </p:sp>
      <p:sp>
        <p:nvSpPr>
          <p:cNvPr id="9" name="Textfeld 17">
            <a:extLst>
              <a:ext uri="{FF2B5EF4-FFF2-40B4-BE49-F238E27FC236}">
                <a16:creationId xmlns:a16="http://schemas.microsoft.com/office/drawing/2014/main" id="{E7DA28DA-FFB2-3131-216A-59282D6F4AE6}"/>
              </a:ext>
            </a:extLst>
          </p:cNvPr>
          <p:cNvSpPr txBox="1"/>
          <p:nvPr/>
        </p:nvSpPr>
        <p:spPr>
          <a:xfrm>
            <a:off x="8154994" y="2352449"/>
            <a:ext cx="3418758" cy="3170099"/>
          </a:xfrm>
          <a:prstGeom prst="rect">
            <a:avLst/>
          </a:prstGeom>
          <a:noFill/>
          <a:ln w="9528" cap="flat">
            <a:solidFill>
              <a:srgbClr val="61C4D3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HALHF</a:t>
            </a:r>
            <a:r>
              <a:rPr lang="en-US" sz="1400" b="0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(PWFA Linac):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 err="1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Wallplug</a:t>
            </a:r>
            <a:r>
              <a:rPr lang="en-GB" sz="1400" b="0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-to-driver: 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55%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Driver-to-wake efficiency: 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80 %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Wake-to-beam efficiency: 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50 %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Driver-to-beam efficiency: 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40%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 err="1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Wallplug</a:t>
            </a:r>
            <a:r>
              <a:rPr lang="en-GB" sz="1400" b="0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-to-witness efficiency: 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22%</a:t>
            </a:r>
            <a:endParaRPr lang="en-US" sz="14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1C4D3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ALIVE</a:t>
            </a:r>
            <a:r>
              <a:rPr lang="en-US" sz="1400" b="0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 err="1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Wallplug</a:t>
            </a:r>
            <a:r>
              <a:rPr lang="en-GB" sz="1400" b="0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-to-driver: 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% (</a:t>
            </a:r>
            <a:r>
              <a:rPr lang="en-GB" sz="1400" b="0" i="1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assumed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Driver-to-wake efficiency: 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12 % *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Wake-to-beam efficiency: 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Driver-to-beam efficiency: 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%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 err="1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Wallplug</a:t>
            </a:r>
            <a:r>
              <a:rPr lang="en-GB" sz="1400" b="0" i="0" u="none" strike="noStrike" kern="1200" cap="none" spc="0" baseline="0" dirty="0">
                <a:solidFill>
                  <a:srgbClr val="61C4D3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-to-witness efficiency: 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%</a:t>
            </a:r>
            <a:b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4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18">
            <a:extLst>
              <a:ext uri="{FF2B5EF4-FFF2-40B4-BE49-F238E27FC236}">
                <a16:creationId xmlns:a16="http://schemas.microsoft.com/office/drawing/2014/main" id="{39BEE8F8-EE35-FF54-76C0-6531273F8269}"/>
              </a:ext>
            </a:extLst>
          </p:cNvPr>
          <p:cNvSpPr txBox="1"/>
          <p:nvPr/>
        </p:nvSpPr>
        <p:spPr>
          <a:xfrm>
            <a:off x="4390308" y="2005014"/>
            <a:ext cx="3418758" cy="3714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E97132"/>
                </a:solidFill>
                <a:uFillTx/>
                <a:latin typeface="Arial" pitchFamily="34"/>
                <a:cs typeface="Arial" pitchFamily="34"/>
              </a:rPr>
              <a:t>Luminosity</a:t>
            </a:r>
            <a:endParaRPr lang="en-GB" sz="1800" b="1" i="0" u="none" strike="noStrike" kern="1200" cap="none" spc="0" baseline="0">
              <a:solidFill>
                <a:srgbClr val="E97132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1" name="Textfeld 19">
            <a:extLst>
              <a:ext uri="{FF2B5EF4-FFF2-40B4-BE49-F238E27FC236}">
                <a16:creationId xmlns:a16="http://schemas.microsoft.com/office/drawing/2014/main" id="{CE07989B-8C94-3EB1-F8C9-78BD05F84657}"/>
              </a:ext>
            </a:extLst>
          </p:cNvPr>
          <p:cNvSpPr txBox="1"/>
          <p:nvPr/>
        </p:nvSpPr>
        <p:spPr>
          <a:xfrm>
            <a:off x="333371" y="1990721"/>
            <a:ext cx="3418758" cy="3714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Energy</a:t>
            </a:r>
            <a:endParaRPr lang="en-GB" sz="1800" b="1" i="0" u="none" strike="noStrike" kern="1200" cap="none" spc="0" baseline="0">
              <a:solidFill>
                <a:srgbClr val="0033A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2" name="Textfeld 20">
            <a:extLst>
              <a:ext uri="{FF2B5EF4-FFF2-40B4-BE49-F238E27FC236}">
                <a16:creationId xmlns:a16="http://schemas.microsoft.com/office/drawing/2014/main" id="{750249C6-EF45-B282-9C7A-92DFEC73F48B}"/>
              </a:ext>
            </a:extLst>
          </p:cNvPr>
          <p:cNvSpPr txBox="1"/>
          <p:nvPr/>
        </p:nvSpPr>
        <p:spPr>
          <a:xfrm>
            <a:off x="8152680" y="1995485"/>
            <a:ext cx="3418758" cy="3714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61C4D3"/>
                </a:solidFill>
                <a:uFillTx/>
                <a:latin typeface="Arial" pitchFamily="34"/>
                <a:cs typeface="Arial" pitchFamily="34"/>
              </a:rPr>
              <a:t>Efficiency</a:t>
            </a:r>
            <a:endParaRPr lang="en-GB" sz="1800" b="1" i="0" u="none" strike="noStrike" kern="1200" cap="none" spc="0" baseline="0">
              <a:solidFill>
                <a:srgbClr val="61C4D3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112E5F5-B645-0436-678C-632684A086D5}"/>
              </a:ext>
            </a:extLst>
          </p:cNvPr>
          <p:cNvSpPr txBox="1"/>
          <p:nvPr/>
        </p:nvSpPr>
        <p:spPr>
          <a:xfrm>
            <a:off x="9665208" y="5248656"/>
            <a:ext cx="19271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0" i="0" dirty="0">
                <a:solidFill>
                  <a:srgbClr val="3F43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* there are avenues to improve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Datumsplatzhalter 39">
            <a:extLst>
              <a:ext uri="{FF2B5EF4-FFF2-40B4-BE49-F238E27FC236}">
                <a16:creationId xmlns:a16="http://schemas.microsoft.com/office/drawing/2014/main" id="{2F4F70A1-81C7-FF01-053A-E2323659A2D0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4" name="Fußzeilenplatzhalter 3">
            <a:extLst>
              <a:ext uri="{FF2B5EF4-FFF2-40B4-BE49-F238E27FC236}">
                <a16:creationId xmlns:a16="http://schemas.microsoft.com/office/drawing/2014/main" id="{8E85F6E1-6B95-1DB3-7561-ABA19E9905D9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E08DFB57-29EF-4DB7-4A36-C2B11FD4A7A5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9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323D8-3B51-B168-370A-6E17CD86A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E673B2-9E0A-D67F-D91F-F355025A2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Strategy 3: Aim Longer Term</a:t>
            </a:r>
            <a:endParaRPr lang="en-GB" dirty="0"/>
          </a:p>
        </p:txBody>
      </p:sp>
      <p:sp>
        <p:nvSpPr>
          <p:cNvPr id="3" name="Shape 5">
            <a:extLst>
              <a:ext uri="{FF2B5EF4-FFF2-40B4-BE49-F238E27FC236}">
                <a16:creationId xmlns:a16="http://schemas.microsoft.com/office/drawing/2014/main" id="{B3A8067A-90FD-0A72-8A53-B52E5537360B}"/>
              </a:ext>
            </a:extLst>
          </p:cNvPr>
          <p:cNvSpPr/>
          <p:nvPr/>
        </p:nvSpPr>
        <p:spPr>
          <a:xfrm>
            <a:off x="1100571" y="2298049"/>
            <a:ext cx="9934215" cy="313931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39564"/>
              <a:gd name="f9" fmla="val 25579"/>
              <a:gd name="f10" fmla="+- 0 0 -180"/>
              <a:gd name="f11" fmla="+- 0 0 -360"/>
              <a:gd name="f12" fmla="+- 0 0 -90"/>
              <a:gd name="f13" fmla="abs f3"/>
              <a:gd name="f14" fmla="abs f4"/>
              <a:gd name="f15" fmla="abs f5"/>
              <a:gd name="f16" fmla="*/ f1 1 14"/>
              <a:gd name="f17" fmla="*/ f10 f0 1"/>
              <a:gd name="f18" fmla="*/ f11 f0 1"/>
              <a:gd name="f19" fmla="*/ f12 f0 1"/>
              <a:gd name="f20" fmla="?: f13 f3 1"/>
              <a:gd name="f21" fmla="?: f14 f4 1"/>
              <a:gd name="f22" fmla="?: f15 f5 1"/>
              <a:gd name="f23" fmla="+- f16 f1 0"/>
              <a:gd name="f24" fmla="*/ f17 1 f2"/>
              <a:gd name="f25" fmla="*/ f18 1 f2"/>
              <a:gd name="f26" fmla="*/ f19 1 f2"/>
              <a:gd name="f27" fmla="*/ f20 1 21600"/>
              <a:gd name="f28" fmla="*/ f21 1 21600"/>
              <a:gd name="f29" fmla="*/ 21600 f20 1"/>
              <a:gd name="f30" fmla="*/ 21600 f21 1"/>
              <a:gd name="f31" fmla="*/ f23 f7 1"/>
              <a:gd name="f32" fmla="+- f24 0 f1"/>
              <a:gd name="f33" fmla="+- f25 0 f1"/>
              <a:gd name="f34" fmla="+- f26 0 f1"/>
              <a:gd name="f35" fmla="min f28 f27"/>
              <a:gd name="f36" fmla="*/ f29 1 f22"/>
              <a:gd name="f37" fmla="*/ f30 1 f22"/>
              <a:gd name="f38" fmla="*/ f31 1 f0"/>
              <a:gd name="f39" fmla="val f36"/>
              <a:gd name="f40" fmla="val f37"/>
              <a:gd name="f41" fmla="+- 0 0 f38"/>
              <a:gd name="f42" fmla="*/ f6 f35 1"/>
              <a:gd name="f43" fmla="+- f40 0 f6"/>
              <a:gd name="f44" fmla="+- f39 0 f6"/>
              <a:gd name="f45" fmla="+- 0 0 f41"/>
              <a:gd name="f46" fmla="*/ f39 f35 1"/>
              <a:gd name="f47" fmla="*/ f40 f35 1"/>
              <a:gd name="f48" fmla="*/ f43 1 6"/>
              <a:gd name="f49" fmla="*/ f44 1 4"/>
              <a:gd name="f50" fmla="*/ f44 1 6"/>
              <a:gd name="f51" fmla="min f44 f43"/>
              <a:gd name="f52" fmla="*/ f43 f8 1"/>
              <a:gd name="f53" fmla="*/ f43 1 20"/>
              <a:gd name="f54" fmla="*/ f45 f0 1"/>
              <a:gd name="f55" fmla="*/ f51 1 8"/>
              <a:gd name="f56" fmla="*/ f52 1 100000"/>
              <a:gd name="f57" fmla="*/ f51 f9 1"/>
              <a:gd name="f58" fmla="*/ f48 1 2"/>
              <a:gd name="f59" fmla="+- f48 f48 0"/>
              <a:gd name="f60" fmla="*/ f54 1 f7"/>
              <a:gd name="f61" fmla="*/ f50 f35 1"/>
              <a:gd name="f62" fmla="*/ f49 f35 1"/>
              <a:gd name="f63" fmla="*/ f57 1 100000"/>
              <a:gd name="f64" fmla="+- f6 f55 0"/>
              <a:gd name="f65" fmla="*/ 1 f55 1"/>
              <a:gd name="f66" fmla="*/ 1 f56 1"/>
              <a:gd name="f67" fmla="+- f60 0 f1"/>
              <a:gd name="f68" fmla="*/ f59 f35 1"/>
              <a:gd name="f69" fmla="+- f39 0 f63"/>
              <a:gd name="f70" fmla="tan 1 f67"/>
              <a:gd name="f71" fmla="+- f64 f56 0"/>
              <a:gd name="f72" fmla="*/ f64 f35 1"/>
              <a:gd name="f73" fmla="*/ 1 1 f70"/>
              <a:gd name="f74" fmla="+- f71 f55 0"/>
              <a:gd name="f75" fmla="+- f71 f58 0"/>
              <a:gd name="f76" fmla="*/ f69 f35 1"/>
              <a:gd name="f77" fmla="*/ f71 f35 1"/>
              <a:gd name="f78" fmla="*/ f65 1 f73"/>
              <a:gd name="f79" fmla="*/ f66 1 f73"/>
              <a:gd name="f80" fmla="+- f74 0 f6"/>
              <a:gd name="f81" fmla="*/ f74 f35 1"/>
              <a:gd name="f82" fmla="*/ f75 f35 1"/>
              <a:gd name="f83" fmla="+- f69 0 f78"/>
              <a:gd name="f84" fmla="+- f69 f79 0"/>
              <a:gd name="f85" fmla="*/ f80 1 2"/>
              <a:gd name="f86" fmla="+- f84 f78 0"/>
              <a:gd name="f87" fmla="+- f6 f85 0"/>
              <a:gd name="f88" fmla="*/ f83 f35 1"/>
              <a:gd name="f89" fmla="*/ f84 f35 1"/>
              <a:gd name="f90" fmla="+- f87 0 f53"/>
              <a:gd name="f91" fmla="*/ f86 f35 1"/>
              <a:gd name="f92" fmla="*/ f90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2" y="f47"/>
              </a:cxn>
              <a:cxn ang="f33">
                <a:pos x="f88" y="f42"/>
              </a:cxn>
              <a:cxn ang="f34">
                <a:pos x="f46" y="f92"/>
              </a:cxn>
              <a:cxn ang="f32">
                <a:pos x="f91" y="f81"/>
              </a:cxn>
            </a:cxnLst>
            <a:rect l="f42" t="f42" r="f46" b="f47"/>
            <a:pathLst>
              <a:path>
                <a:moveTo>
                  <a:pt x="f42" y="f47"/>
                </a:moveTo>
                <a:quadBezTo>
                  <a:pt x="f61" y="f68"/>
                  <a:pt x="f76" y="f72"/>
                </a:quadBezTo>
                <a:lnTo>
                  <a:pt x="f88" y="f42"/>
                </a:lnTo>
                <a:lnTo>
                  <a:pt x="f46" y="f92"/>
                </a:lnTo>
                <a:lnTo>
                  <a:pt x="f91" y="f81"/>
                </a:lnTo>
                <a:lnTo>
                  <a:pt x="f89" y="f77"/>
                </a:lnTo>
                <a:quadBezTo>
                  <a:pt x="f62" y="f82"/>
                  <a:pt x="f42" y="f47"/>
                </a:quadBezTo>
                <a:close/>
              </a:path>
            </a:pathLst>
          </a:custGeom>
          <a:solidFill>
            <a:srgbClr val="0432FF">
              <a:alpha val="15000"/>
            </a:srgb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CH" sz="2400" b="1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4" name="TextBox 6">
            <a:extLst>
              <a:ext uri="{FF2B5EF4-FFF2-40B4-BE49-F238E27FC236}">
                <a16:creationId xmlns:a16="http://schemas.microsoft.com/office/drawing/2014/main" id="{3C9F0999-4A17-A14F-0962-F7347A813371}"/>
              </a:ext>
            </a:extLst>
          </p:cNvPr>
          <p:cNvSpPr txBox="1"/>
          <p:nvPr/>
        </p:nvSpPr>
        <p:spPr>
          <a:xfrm>
            <a:off x="1248101" y="3284778"/>
            <a:ext cx="1479892" cy="12003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F</a:t>
            </a:r>
            <a:r>
              <a:rPr lang="en-CH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irst user</a:t>
            </a:r>
            <a:b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</a:br>
            <a:r>
              <a:rPr lang="en-CH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facilities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Low-Energy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Injector</a:t>
            </a:r>
            <a:endParaRPr lang="en-CH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31970B87-575F-8210-2B85-BB613F2AD91D}"/>
              </a:ext>
            </a:extLst>
          </p:cNvPr>
          <p:cNvSpPr txBox="1"/>
          <p:nvPr/>
        </p:nvSpPr>
        <p:spPr>
          <a:xfrm>
            <a:off x="2944422" y="2979890"/>
            <a:ext cx="2180725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Particle physics applications</a:t>
            </a:r>
            <a:endParaRPr lang="en-CH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FA2A73AB-B96D-2AE4-016E-85A02CB0E8A6}"/>
              </a:ext>
            </a:extLst>
          </p:cNvPr>
          <p:cNvSpPr txBox="1"/>
          <p:nvPr/>
        </p:nvSpPr>
        <p:spPr>
          <a:xfrm>
            <a:off x="7680825" y="2126471"/>
            <a:ext cx="1120820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H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Higgs </a:t>
            </a:r>
            <a:b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</a:br>
            <a:r>
              <a:rPr lang="en-CH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factories</a:t>
            </a:r>
            <a:r>
              <a:rPr lang="en-GB" sz="1800" b="0" i="0" u="none" strike="noStrike" kern="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endParaRPr lang="en-CH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485F3FCB-46EA-98DB-4D0B-C62BC2872DDF}"/>
              </a:ext>
            </a:extLst>
          </p:cNvPr>
          <p:cNvSpPr txBox="1"/>
          <p:nvPr/>
        </p:nvSpPr>
        <p:spPr>
          <a:xfrm>
            <a:off x="9041761" y="2084299"/>
            <a:ext cx="1097480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H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10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+</a:t>
            </a:r>
            <a:r>
              <a:rPr lang="en-CH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TeV </a:t>
            </a: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H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collider</a:t>
            </a:r>
            <a:r>
              <a:rPr lang="en-GB" sz="1800" b="0" i="0" u="none" strike="noStrike" kern="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endParaRPr lang="en-CH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8" name="TextBox 10">
            <a:extLst>
              <a:ext uri="{FF2B5EF4-FFF2-40B4-BE49-F238E27FC236}">
                <a16:creationId xmlns:a16="http://schemas.microsoft.com/office/drawing/2014/main" id="{1DB92C30-B5DC-CC0B-0B6F-6A2AC883DAF6}"/>
              </a:ext>
            </a:extLst>
          </p:cNvPr>
          <p:cNvSpPr txBox="1"/>
          <p:nvPr/>
        </p:nvSpPr>
        <p:spPr>
          <a:xfrm>
            <a:off x="1348456" y="4522062"/>
            <a:ext cx="1508741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H" sz="2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 (~GeV)</a:t>
            </a: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0E85A997-26A1-4419-E063-C78182D3D554}"/>
              </a:ext>
            </a:extLst>
          </p:cNvPr>
          <p:cNvSpPr txBox="1"/>
          <p:nvPr/>
        </p:nvSpPr>
        <p:spPr>
          <a:xfrm>
            <a:off x="3158858" y="3840724"/>
            <a:ext cx="2108268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H" sz="24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 (~10s GeV)</a:t>
            </a:r>
          </a:p>
        </p:txBody>
      </p:sp>
      <p:sp>
        <p:nvSpPr>
          <p:cNvPr id="10" name="TextBox 12">
            <a:extLst>
              <a:ext uri="{FF2B5EF4-FFF2-40B4-BE49-F238E27FC236}">
                <a16:creationId xmlns:a16="http://schemas.microsoft.com/office/drawing/2014/main" id="{ACE95073-8658-7965-C97B-EF6EC4ADDE4F}"/>
              </a:ext>
            </a:extLst>
          </p:cNvPr>
          <p:cNvSpPr txBox="1"/>
          <p:nvPr/>
        </p:nvSpPr>
        <p:spPr>
          <a:xfrm>
            <a:off x="7569174" y="3208527"/>
            <a:ext cx="1399745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H" sz="2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250 GeV</a:t>
            </a:r>
          </a:p>
        </p:txBody>
      </p:sp>
      <p:sp>
        <p:nvSpPr>
          <p:cNvPr id="11" name="TextBox 13">
            <a:extLst>
              <a:ext uri="{FF2B5EF4-FFF2-40B4-BE49-F238E27FC236}">
                <a16:creationId xmlns:a16="http://schemas.microsoft.com/office/drawing/2014/main" id="{5EE328F8-E9A7-37D0-F591-05AB785AC90E}"/>
              </a:ext>
            </a:extLst>
          </p:cNvPr>
          <p:cNvSpPr txBox="1"/>
          <p:nvPr/>
        </p:nvSpPr>
        <p:spPr>
          <a:xfrm>
            <a:off x="9532665" y="3095818"/>
            <a:ext cx="1154100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H" sz="2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10 TeV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B65270B-1B00-BC23-77E6-4A3702EDFB6B}"/>
              </a:ext>
            </a:extLst>
          </p:cNvPr>
          <p:cNvSpPr txBox="1"/>
          <p:nvPr/>
        </p:nvSpPr>
        <p:spPr>
          <a:xfrm>
            <a:off x="6909773" y="4173694"/>
            <a:ext cx="4263984" cy="32372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dirty="0">
                <a:solidFill>
                  <a:srgbClr val="0033A0"/>
                </a:solidFill>
                <a:cs typeface="Arial" pitchFamily="34"/>
                <a:sym typeface="Wingdings" panose="05000000000000000000" pitchFamily="2" charset="2"/>
              </a:rPr>
              <a:t></a:t>
            </a:r>
            <a:r>
              <a:rPr lang="en-US" sz="2400" b="1" i="0" u="none" strike="noStrike" kern="0" cap="none" spc="0" baseline="0" dirty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en-US" sz="2400" b="1" i="0" u="none" strike="noStrike" kern="1200" cap="none" spc="0" baseline="0" dirty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Exploratory studies</a:t>
            </a:r>
          </a:p>
        </p:txBody>
      </p:sp>
      <p:sp>
        <p:nvSpPr>
          <p:cNvPr id="14" name="Textfeld 17">
            <a:extLst>
              <a:ext uri="{FF2B5EF4-FFF2-40B4-BE49-F238E27FC236}">
                <a16:creationId xmlns:a16="http://schemas.microsoft.com/office/drawing/2014/main" id="{F47176CE-732D-0B11-2820-52302BB66D06}"/>
              </a:ext>
            </a:extLst>
          </p:cNvPr>
          <p:cNvSpPr txBox="1"/>
          <p:nvPr/>
        </p:nvSpPr>
        <p:spPr>
          <a:xfrm>
            <a:off x="1206925" y="2842776"/>
            <a:ext cx="1426994" cy="46166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~5 years</a:t>
            </a:r>
            <a:endParaRPr lang="en-GB" sz="2400" b="1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7" name="Textfeld 21">
            <a:extLst>
              <a:ext uri="{FF2B5EF4-FFF2-40B4-BE49-F238E27FC236}">
                <a16:creationId xmlns:a16="http://schemas.microsoft.com/office/drawing/2014/main" id="{EF1C722D-F765-B1A9-1206-17518F1A8617}"/>
              </a:ext>
            </a:extLst>
          </p:cNvPr>
          <p:cNvSpPr txBox="1"/>
          <p:nvPr/>
        </p:nvSpPr>
        <p:spPr>
          <a:xfrm>
            <a:off x="7327763" y="4730061"/>
            <a:ext cx="941283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HALHF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ALiVE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8" name="Textfeld 22">
            <a:extLst>
              <a:ext uri="{FF2B5EF4-FFF2-40B4-BE49-F238E27FC236}">
                <a16:creationId xmlns:a16="http://schemas.microsoft.com/office/drawing/2014/main" id="{95139B36-F872-D9A4-2BA6-D78BAEA284DC}"/>
              </a:ext>
            </a:extLst>
          </p:cNvPr>
          <p:cNvSpPr txBox="1"/>
          <p:nvPr/>
        </p:nvSpPr>
        <p:spPr>
          <a:xfrm>
            <a:off x="9269272" y="4677373"/>
            <a:ext cx="1556839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10 TeV </a:t>
            </a:r>
            <a:br>
              <a:rPr lang="en-US" sz="1800" b="0" i="0" u="none" strike="noStrike" kern="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</a:br>
            <a:r>
              <a:rPr lang="en-US" sz="1800" b="0" i="0" u="none" strike="noStrike" kern="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Design Study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0" name="Textfeld 16">
            <a:extLst>
              <a:ext uri="{FF2B5EF4-FFF2-40B4-BE49-F238E27FC236}">
                <a16:creationId xmlns:a16="http://schemas.microsoft.com/office/drawing/2014/main" id="{7583B904-353D-8F74-B81E-0290A17F917B}"/>
              </a:ext>
            </a:extLst>
          </p:cNvPr>
          <p:cNvSpPr txBox="1"/>
          <p:nvPr/>
        </p:nvSpPr>
        <p:spPr>
          <a:xfrm>
            <a:off x="3261308" y="2554831"/>
            <a:ext cx="1598515" cy="46166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~10 years</a:t>
            </a:r>
            <a:endParaRPr lang="en-GB" sz="2400" b="1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1" name="Textfeld 28">
            <a:extLst>
              <a:ext uri="{FF2B5EF4-FFF2-40B4-BE49-F238E27FC236}">
                <a16:creationId xmlns:a16="http://schemas.microsoft.com/office/drawing/2014/main" id="{4180528F-89ED-01B9-EF39-A4B9F95DECEC}"/>
              </a:ext>
            </a:extLst>
          </p:cNvPr>
          <p:cNvSpPr txBox="1"/>
          <p:nvPr/>
        </p:nvSpPr>
        <p:spPr>
          <a:xfrm>
            <a:off x="5447766" y="2414974"/>
            <a:ext cx="1795268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Collider building block</a:t>
            </a:r>
          </a:p>
        </p:txBody>
      </p:sp>
      <p:sp>
        <p:nvSpPr>
          <p:cNvPr id="22" name="Textfeld 33">
            <a:extLst>
              <a:ext uri="{FF2B5EF4-FFF2-40B4-BE49-F238E27FC236}">
                <a16:creationId xmlns:a16="http://schemas.microsoft.com/office/drawing/2014/main" id="{1BA67C2B-D2E4-D829-093C-CBDDF4CA5A7F}"/>
              </a:ext>
            </a:extLst>
          </p:cNvPr>
          <p:cNvSpPr txBox="1"/>
          <p:nvPr/>
        </p:nvSpPr>
        <p:spPr>
          <a:xfrm>
            <a:off x="9170696" y="1358669"/>
            <a:ext cx="2496246" cy="646331"/>
          </a:xfrm>
          <a:prstGeom prst="rect">
            <a:avLst/>
          </a:prstGeom>
          <a:solidFill>
            <a:srgbClr val="69C7D5"/>
          </a:solidFill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à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chemeClr val="bg1"/>
                </a:solidFill>
                <a:uFillTx/>
                <a:latin typeface="Arial" pitchFamily="34"/>
                <a:cs typeface="Arial" pitchFamily="34"/>
              </a:rPr>
              <a:t>And very high</a:t>
            </a:r>
            <a:r>
              <a:rPr lang="en-US" sz="1800" b="1" i="0" u="none" strike="noStrike" kern="1200" cap="none" spc="0" dirty="0">
                <a:solidFill>
                  <a:schemeClr val="bg1"/>
                </a:solidFill>
                <a:uFillTx/>
                <a:latin typeface="Arial" pitchFamily="34"/>
                <a:cs typeface="Arial" pitchFamily="34"/>
              </a:rPr>
              <a:t> energies: 10+ TeV</a:t>
            </a:r>
            <a:endParaRPr lang="en-GB" sz="1800" b="1" i="0" u="none" strike="noStrike" kern="1200" cap="none" spc="0" baseline="0" dirty="0">
              <a:solidFill>
                <a:schemeClr val="bg1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2" name="Datumsplatzhalter 39">
            <a:extLst>
              <a:ext uri="{FF2B5EF4-FFF2-40B4-BE49-F238E27FC236}">
                <a16:creationId xmlns:a16="http://schemas.microsoft.com/office/drawing/2014/main" id="{E47E4C1F-D2FD-FE38-89B8-813669540D94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5" name="Fußzeilenplatzhalter 3">
            <a:extLst>
              <a:ext uri="{FF2B5EF4-FFF2-40B4-BE49-F238E27FC236}">
                <a16:creationId xmlns:a16="http://schemas.microsoft.com/office/drawing/2014/main" id="{982198D2-5292-179C-F478-3EE38E951191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</p:spTree>
    <p:extLst>
      <p:ext uri="{BB962C8B-B14F-4D97-AF65-F5344CB8AC3E}">
        <p14:creationId xmlns:p14="http://schemas.microsoft.com/office/powerpoint/2010/main" val="10374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696B9-AF64-956D-E0D9-BE55C499DD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6">
            <a:extLst>
              <a:ext uri="{FF2B5EF4-FFF2-40B4-BE49-F238E27FC236}">
                <a16:creationId xmlns:a16="http://schemas.microsoft.com/office/drawing/2014/main" id="{52C91C49-6B56-CD5B-74CD-EA389C52441B}"/>
              </a:ext>
            </a:extLst>
          </p:cNvPr>
          <p:cNvSpPr/>
          <p:nvPr/>
        </p:nvSpPr>
        <p:spPr>
          <a:xfrm>
            <a:off x="442907" y="1604589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4" name="Titel 27">
            <a:extLst>
              <a:ext uri="{FF2B5EF4-FFF2-40B4-BE49-F238E27FC236}">
                <a16:creationId xmlns:a16="http://schemas.microsoft.com/office/drawing/2014/main" id="{7007B02F-C345-B468-ED5E-901B1F85A19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/>
              <a:t>Collider Design Studies</a:t>
            </a:r>
            <a:endParaRPr lang="en-GB" dirty="0"/>
          </a:p>
        </p:txBody>
      </p:sp>
      <p:sp>
        <p:nvSpPr>
          <p:cNvPr id="2" name="Textfeld 10">
            <a:extLst>
              <a:ext uri="{FF2B5EF4-FFF2-40B4-BE49-F238E27FC236}">
                <a16:creationId xmlns:a16="http://schemas.microsoft.com/office/drawing/2014/main" id="{89BA613A-BD48-9E20-3631-16BF35E348DC}"/>
              </a:ext>
            </a:extLst>
          </p:cNvPr>
          <p:cNvSpPr txBox="1"/>
          <p:nvPr/>
        </p:nvSpPr>
        <p:spPr>
          <a:xfrm>
            <a:off x="436183" y="1637760"/>
            <a:ext cx="3673473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10 TeV</a:t>
            </a:r>
            <a:b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</a:br>
            <a:r>
              <a: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Design Initiative for a </a:t>
            </a:r>
            <a:r>
              <a:rPr lang="en-GB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10 TeV</a:t>
            </a:r>
            <a:r>
              <a: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 pCM Wakefield Collider</a:t>
            </a:r>
          </a:p>
        </p:txBody>
      </p:sp>
      <p:pic>
        <p:nvPicPr>
          <p:cNvPr id="4" name="Grafik 15">
            <a:extLst>
              <a:ext uri="{FF2B5EF4-FFF2-40B4-BE49-F238E27FC236}">
                <a16:creationId xmlns:a16="http://schemas.microsoft.com/office/drawing/2014/main" id="{1582DC7C-2B86-75F6-1F43-A65653E4C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6926" y="965071"/>
            <a:ext cx="792089" cy="58642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feld 17">
            <a:extLst>
              <a:ext uri="{FF2B5EF4-FFF2-40B4-BE49-F238E27FC236}">
                <a16:creationId xmlns:a16="http://schemas.microsoft.com/office/drawing/2014/main" id="{149EF16B-3708-D8A8-A7A1-568FE92AD86A}"/>
              </a:ext>
            </a:extLst>
          </p:cNvPr>
          <p:cNvSpPr txBox="1"/>
          <p:nvPr/>
        </p:nvSpPr>
        <p:spPr>
          <a:xfrm>
            <a:off x="575958" y="2587301"/>
            <a:ext cx="3384377" cy="98488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Technology candidates: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Laser-Driven Plasma Wakefields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Beam-Driven Plasma Wakefields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Structure Wakefields</a:t>
            </a:r>
            <a:endParaRPr lang="en-GB" sz="1600" b="0" i="0" u="none" strike="noStrike" kern="1200" cap="none" spc="0" baseline="0" dirty="0">
              <a:solidFill>
                <a:srgbClr val="2F2F2F"/>
              </a:solidFill>
              <a:uFillTx/>
              <a:latin typeface="Arial"/>
            </a:endParaRPr>
          </a:p>
        </p:txBody>
      </p:sp>
      <p:sp>
        <p:nvSpPr>
          <p:cNvPr id="7" name="Textfeld 18">
            <a:extLst>
              <a:ext uri="{FF2B5EF4-FFF2-40B4-BE49-F238E27FC236}">
                <a16:creationId xmlns:a16="http://schemas.microsoft.com/office/drawing/2014/main" id="{C62C92C3-1107-474F-2962-1A41E9315810}"/>
              </a:ext>
            </a:extLst>
          </p:cNvPr>
          <p:cNvSpPr txBox="1"/>
          <p:nvPr/>
        </p:nvSpPr>
        <p:spPr>
          <a:xfrm>
            <a:off x="575958" y="3664848"/>
            <a:ext cx="3384377" cy="123110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Collider type: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 err="1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US" sz="1600" b="0" i="0" u="none" strike="noStrike" kern="1200" cap="none" spc="0" baseline="30000" dirty="0" err="1">
                <a:solidFill>
                  <a:srgbClr val="2F2F2F"/>
                </a:solidFill>
                <a:uFillTx/>
                <a:latin typeface="Arial"/>
              </a:rPr>
              <a:t>+</a:t>
            </a:r>
            <a:r>
              <a:rPr lang="en-US" sz="1600" b="0" i="0" u="none" strike="noStrike" kern="1200" cap="none" spc="0" baseline="0" dirty="0" err="1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US" sz="16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US" sz="16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</a:t>
            </a: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US" sz="16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γ</a:t>
            </a:r>
            <a:r>
              <a:rPr lang="el-GR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γ</a:t>
            </a:r>
            <a:endParaRPr lang="en-GB" sz="1600" b="0" i="0" u="none" strike="noStrike" kern="1200" cap="none" spc="0" baseline="0" dirty="0">
              <a:solidFill>
                <a:srgbClr val="2F2F2F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 dirty="0">
              <a:solidFill>
                <a:srgbClr val="2F2F2F"/>
              </a:solidFill>
              <a:uFillTx/>
              <a:latin typeface="Arial"/>
            </a:endParaRPr>
          </a:p>
        </p:txBody>
      </p:sp>
      <p:sp>
        <p:nvSpPr>
          <p:cNvPr id="9" name="Textfeld 25">
            <a:extLst>
              <a:ext uri="{FF2B5EF4-FFF2-40B4-BE49-F238E27FC236}">
                <a16:creationId xmlns:a16="http://schemas.microsoft.com/office/drawing/2014/main" id="{123976D8-CBE9-7F4B-90F4-C71BE63D5ED4}"/>
              </a:ext>
            </a:extLst>
          </p:cNvPr>
          <p:cNvSpPr txBox="1"/>
          <p:nvPr/>
        </p:nvSpPr>
        <p:spPr>
          <a:xfrm>
            <a:off x="464054" y="4828626"/>
            <a:ext cx="3636175" cy="166199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1" u="none" strike="noStrike" kern="0" cap="none" spc="0" baseline="0" dirty="0">
                <a:solidFill>
                  <a:srgbClr val="0033A0"/>
                </a:solidFill>
                <a:uFillTx/>
                <a:latin typeface="Arial"/>
              </a:rPr>
              <a:t>G</a:t>
            </a:r>
            <a:r>
              <a:rPr lang="en-US" sz="1800" b="0" i="1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oals include delivery of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+</a:t>
            </a:r>
            <a:r>
              <a:rPr lang="en-GB" sz="1800" b="0" i="0" u="none" strike="noStrike" kern="0" cap="none" spc="0" baseline="0" dirty="0">
                <a:solidFill>
                  <a:srgbClr val="0033A0"/>
                </a:solidFill>
                <a:uFillTx/>
                <a:latin typeface="Arial" pitchFamily="34"/>
              </a:rPr>
              <a:t> end-to-end design study report in 2028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+ roadmaps and resource estimates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0" name="Textfeld 25">
            <a:extLst>
              <a:ext uri="{FF2B5EF4-FFF2-40B4-BE49-F238E27FC236}">
                <a16:creationId xmlns:a16="http://schemas.microsoft.com/office/drawing/2014/main" id="{A6EFC827-32A8-0D79-D9D4-495FB4852F27}"/>
              </a:ext>
            </a:extLst>
          </p:cNvPr>
          <p:cNvSpPr txBox="1"/>
          <p:nvPr/>
        </p:nvSpPr>
        <p:spPr>
          <a:xfrm>
            <a:off x="3060538" y="1311322"/>
            <a:ext cx="1109599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 dirty="0">
                <a:solidFill>
                  <a:srgbClr val="E97132"/>
                </a:solidFill>
                <a:uFillTx/>
                <a:latin typeface="Arial" pitchFamily="34"/>
                <a:cs typeface="Arial" pitchFamily="34"/>
              </a:rPr>
              <a:t>Since 2025</a:t>
            </a:r>
            <a:endParaRPr lang="en-GB" sz="1400" b="1" i="0" u="none" strike="noStrike" kern="1200" cap="none" spc="0" baseline="0" dirty="0">
              <a:solidFill>
                <a:srgbClr val="E97132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2" name="Textfeld 14">
            <a:extLst>
              <a:ext uri="{FF2B5EF4-FFF2-40B4-BE49-F238E27FC236}">
                <a16:creationId xmlns:a16="http://schemas.microsoft.com/office/drawing/2014/main" id="{3E0C4404-BD75-B393-37A6-438262FEFA4A}"/>
              </a:ext>
            </a:extLst>
          </p:cNvPr>
          <p:cNvSpPr txBox="1"/>
          <p:nvPr/>
        </p:nvSpPr>
        <p:spPr>
          <a:xfrm>
            <a:off x="4215484" y="1612859"/>
            <a:ext cx="7443289" cy="31393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The Design Study aims to produce a unified, self-consistent concept for a 10 TeV </a:t>
            </a:r>
            <a:r>
              <a:rPr lang="en-GB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parton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-</a:t>
            </a:r>
            <a:r>
              <a:rPr lang="en-GB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center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-of-mass (</a:t>
            </a:r>
            <a:r>
              <a:rPr lang="en-GB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pCM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) collider based on wakefield accelerator (WFA) technology.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Assume for now that is an upgrade to another linear collider facility.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3" name="Textfeld 18">
            <a:extLst>
              <a:ext uri="{FF2B5EF4-FFF2-40B4-BE49-F238E27FC236}">
                <a16:creationId xmlns:a16="http://schemas.microsoft.com/office/drawing/2014/main" id="{D810F89C-981D-8E09-09AB-5C37BC78A083}"/>
              </a:ext>
            </a:extLst>
          </p:cNvPr>
          <p:cNvSpPr txBox="1"/>
          <p:nvPr/>
        </p:nvSpPr>
        <p:spPr>
          <a:xfrm>
            <a:off x="5244550" y="2552518"/>
            <a:ext cx="5671931" cy="1200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Chosen design constraints: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n-NO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E</a:t>
            </a:r>
            <a:r>
              <a:rPr lang="nn-NO" sz="1800" b="0" i="0" u="none" strike="noStrike" kern="1200" cap="none" spc="0" baseline="-2500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z,avg</a:t>
            </a:r>
            <a:r>
              <a:rPr lang="nn-NO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&gt; 500 MeV/m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Lato" pitchFamily="34"/>
              </a:rPr>
              <a:t>ℒ/</a:t>
            </a:r>
            <a:r>
              <a:rPr lang="en-GB" sz="1800" b="0" i="1" u="none" strike="noStrike" kern="1200" cap="none" spc="0" baseline="0" dirty="0" err="1">
                <a:solidFill>
                  <a:srgbClr val="000000"/>
                </a:solidFill>
                <a:uFillTx/>
                <a:latin typeface="Lato" pitchFamily="34"/>
              </a:rPr>
              <a:t>P</a:t>
            </a:r>
            <a:r>
              <a:rPr lang="en-GB" sz="1800" b="0" i="1" u="none" strike="noStrike" kern="1200" cap="none" spc="0" baseline="-25000" dirty="0" err="1">
                <a:solidFill>
                  <a:srgbClr val="000000"/>
                </a:solidFill>
                <a:uFillTx/>
                <a:latin typeface="Lato" pitchFamily="34"/>
              </a:rPr>
              <a:t>tot</a:t>
            </a:r>
            <a:r>
              <a:rPr lang="en-GB" sz="1800" b="0" i="1" u="none" strike="noStrike" kern="1200" cap="none" spc="0" baseline="0" dirty="0">
                <a:solidFill>
                  <a:srgbClr val="000000"/>
                </a:solidFill>
                <a:uFillTx/>
                <a:latin typeface="Lato" pitchFamily="34"/>
              </a:rPr>
              <a:t> 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Lato" pitchFamily="34"/>
              </a:rPr>
              <a:t>&gt; 10</a:t>
            </a:r>
            <a:r>
              <a:rPr lang="en-GB" sz="1800" b="0" i="0" u="none" strike="noStrike" kern="1200" cap="none" spc="0" baseline="30000" dirty="0">
                <a:solidFill>
                  <a:srgbClr val="000000"/>
                </a:solidFill>
                <a:uFillTx/>
                <a:latin typeface="Lato" pitchFamily="34"/>
              </a:rPr>
              <a:t>32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Lato" pitchFamily="34"/>
              </a:rPr>
              <a:t> cm</a:t>
            </a:r>
            <a:r>
              <a:rPr lang="en-GB" sz="1800" b="0" i="0" u="none" strike="noStrike" kern="1200" cap="none" spc="0" baseline="30000" dirty="0">
                <a:solidFill>
                  <a:srgbClr val="000000"/>
                </a:solidFill>
                <a:uFillTx/>
                <a:latin typeface="Lato" pitchFamily="34"/>
              </a:rPr>
              <a:t>-2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Lato" pitchFamily="34"/>
              </a:rPr>
              <a:t>s</a:t>
            </a:r>
            <a:r>
              <a:rPr lang="en-GB" sz="1800" b="0" i="0" u="none" strike="noStrike" kern="1200" cap="none" spc="0" baseline="30000" dirty="0">
                <a:solidFill>
                  <a:srgbClr val="000000"/>
                </a:solidFill>
                <a:uFillTx/>
                <a:latin typeface="Lato" pitchFamily="34"/>
              </a:rPr>
              <a:t>-1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Lato" pitchFamily="34"/>
              </a:rPr>
              <a:t> MW</a:t>
            </a:r>
            <a:r>
              <a:rPr lang="en-GB" sz="1800" b="0" i="0" u="none" strike="noStrike" kern="1200" cap="none" spc="0" baseline="30000" dirty="0">
                <a:solidFill>
                  <a:srgbClr val="000000"/>
                </a:solidFill>
                <a:uFillTx/>
                <a:latin typeface="Lato" pitchFamily="34"/>
              </a:rPr>
              <a:t>-1</a:t>
            </a:r>
            <a:endParaRPr lang="nn-NO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4" name="Datumsplatzhalter 39">
            <a:extLst>
              <a:ext uri="{FF2B5EF4-FFF2-40B4-BE49-F238E27FC236}">
                <a16:creationId xmlns:a16="http://schemas.microsoft.com/office/drawing/2014/main" id="{A6D5D488-A3C1-1AD3-540E-1984F4E4C546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5" name="Fußzeilenplatzhalter 3">
            <a:extLst>
              <a:ext uri="{FF2B5EF4-FFF2-40B4-BE49-F238E27FC236}">
                <a16:creationId xmlns:a16="http://schemas.microsoft.com/office/drawing/2014/main" id="{13C1E422-BE44-4DF9-6453-B5CBEF65E19B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1E0CF354-6ECF-1633-08FE-152E00C1D450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10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318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968E07-AA81-270E-0849-FC950F9E4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8CCBA2-B819-635F-E9DC-C5ABE4C785E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>
                <a:latin typeface="Arial" pitchFamily="34"/>
                <a:cs typeface="Arial" pitchFamily="34"/>
              </a:rPr>
              <a:t>High-Gradient Wakefield Acceleration</a:t>
            </a:r>
            <a:endParaRPr lang="en-GB" dirty="0">
              <a:latin typeface="Arial" pitchFamily="34"/>
              <a:cs typeface="Arial" pitchFamily="34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42446D0-48C9-D3E8-8255-F7E87453A7C3}"/>
              </a:ext>
            </a:extLst>
          </p:cNvPr>
          <p:cNvSpPr txBox="1"/>
          <p:nvPr/>
        </p:nvSpPr>
        <p:spPr>
          <a:xfrm>
            <a:off x="198843" y="990331"/>
            <a:ext cx="11407697" cy="9848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Includes all concepts that can achieve an acceleration gradient </a:t>
            </a:r>
            <a:r>
              <a:rPr lang="en-US" sz="20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&gt; 1 GeV/m</a:t>
            </a:r>
          </a:p>
          <a:p>
            <a:pPr marL="742950" lvl="1" indent="-285750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High gradients → Compact accelerators → Potentially lower cost &amp; environmental footprint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000" b="1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E83D8638-846B-B746-C8AE-4803A26DA7AE}"/>
              </a:ext>
            </a:extLst>
          </p:cNvPr>
          <p:cNvSpPr/>
          <p:nvPr/>
        </p:nvSpPr>
        <p:spPr>
          <a:xfrm>
            <a:off x="2194831" y="1840257"/>
            <a:ext cx="2178210" cy="730404"/>
          </a:xfrm>
          <a:prstGeom prst="rect">
            <a:avLst/>
          </a:prstGeom>
          <a:solidFill>
            <a:srgbClr val="61C4D3"/>
          </a:solidFill>
          <a:ln w="38103" cap="flat">
            <a:solidFill>
              <a:srgbClr val="FFFFFF"/>
            </a:solidFill>
            <a:prstDash val="solid"/>
            <a:miter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Wakefields in 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Dielectric Structures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25708D1E-705B-3B1C-08DC-9CE2AAF0F39D}"/>
              </a:ext>
            </a:extLst>
          </p:cNvPr>
          <p:cNvSpPr/>
          <p:nvPr/>
        </p:nvSpPr>
        <p:spPr>
          <a:xfrm>
            <a:off x="773058" y="2962939"/>
            <a:ext cx="2178210" cy="730404"/>
          </a:xfrm>
          <a:prstGeom prst="rect">
            <a:avLst/>
          </a:prstGeom>
          <a:solidFill>
            <a:srgbClr val="61C4D3"/>
          </a:solidFill>
          <a:ln w="38103" cap="flat">
            <a:noFill/>
            <a:prstDash val="solid"/>
            <a:miter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Laser Driven</a:t>
            </a:r>
            <a:endParaRPr lang="en-US" sz="1600" b="0" i="0" u="none" strike="noStrike" kern="1200" cap="none" spc="0" baseline="0">
              <a:solidFill>
                <a:srgbClr val="2F2F2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D379E68A-9330-AA49-DD46-59EEB84C102C}"/>
              </a:ext>
            </a:extLst>
          </p:cNvPr>
          <p:cNvSpPr/>
          <p:nvPr/>
        </p:nvSpPr>
        <p:spPr>
          <a:xfrm>
            <a:off x="3625913" y="2974095"/>
            <a:ext cx="2178210" cy="730404"/>
          </a:xfrm>
          <a:prstGeom prst="rect">
            <a:avLst/>
          </a:prstGeom>
          <a:solidFill>
            <a:srgbClr val="61C4D3"/>
          </a:solidFill>
          <a:ln w="38103" cap="flat">
            <a:noFill/>
            <a:prstDash val="solid"/>
            <a:miter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Beam Driven</a:t>
            </a:r>
            <a:endParaRPr lang="en-US" sz="1600" b="0" i="0" u="none" strike="noStrike" kern="1200" cap="none" spc="0" baseline="0">
              <a:solidFill>
                <a:srgbClr val="2F2F2F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24" name="Grafik 26">
            <a:extLst>
              <a:ext uri="{FF2B5EF4-FFF2-40B4-BE49-F238E27FC236}">
                <a16:creationId xmlns:a16="http://schemas.microsoft.com/office/drawing/2014/main" id="{33C5B73E-189F-2B95-8D38-9E188A4D51C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949" b="-1"/>
          <a:stretch>
            <a:fillRect/>
          </a:stretch>
        </p:blipFill>
        <p:spPr>
          <a:xfrm>
            <a:off x="750692" y="3674589"/>
            <a:ext cx="2178000" cy="18407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Grafik 25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A983DDDA-DB2C-34DF-8A51-5243FF249E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707" y="3689850"/>
            <a:ext cx="2178000" cy="1846941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10" name="Gerade Verbindung mit Pfeil 15">
            <a:extLst>
              <a:ext uri="{FF2B5EF4-FFF2-40B4-BE49-F238E27FC236}">
                <a16:creationId xmlns:a16="http://schemas.microsoft.com/office/drawing/2014/main" id="{FF63D464-ABB7-9CD4-D82A-840FFAAEADE5}"/>
              </a:ext>
            </a:extLst>
          </p:cNvPr>
          <p:cNvCxnSpPr>
            <a:stCxn id="5" idx="2"/>
            <a:endCxn id="13" idx="0"/>
          </p:cNvCxnSpPr>
          <p:nvPr/>
        </p:nvCxnSpPr>
        <p:spPr>
          <a:xfrm flipH="1">
            <a:off x="1862163" y="2570661"/>
            <a:ext cx="1421773" cy="392278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11" name="Gerade Verbindung mit Pfeil 17">
            <a:extLst>
              <a:ext uri="{FF2B5EF4-FFF2-40B4-BE49-F238E27FC236}">
                <a16:creationId xmlns:a16="http://schemas.microsoft.com/office/drawing/2014/main" id="{B41967B9-C291-2EAD-1530-0C1082783B96}"/>
              </a:ext>
            </a:extLst>
          </p:cNvPr>
          <p:cNvCxnSpPr>
            <a:stCxn id="5" idx="2"/>
            <a:endCxn id="14" idx="0"/>
          </p:cNvCxnSpPr>
          <p:nvPr/>
        </p:nvCxnSpPr>
        <p:spPr>
          <a:xfrm>
            <a:off x="3283936" y="2570661"/>
            <a:ext cx="1431082" cy="403434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A46ED56-364A-C2D2-3BB8-9DBB98762804}"/>
              </a:ext>
            </a:extLst>
          </p:cNvPr>
          <p:cNvSpPr txBox="1"/>
          <p:nvPr/>
        </p:nvSpPr>
        <p:spPr>
          <a:xfrm>
            <a:off x="616222" y="5723798"/>
            <a:ext cx="5179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Accelerating gradient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on the order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1 GeV/m</a:t>
            </a:r>
          </a:p>
        </p:txBody>
      </p:sp>
      <p:sp>
        <p:nvSpPr>
          <p:cNvPr id="4" name="Datumsplatzhalter 39">
            <a:extLst>
              <a:ext uri="{FF2B5EF4-FFF2-40B4-BE49-F238E27FC236}">
                <a16:creationId xmlns:a16="http://schemas.microsoft.com/office/drawing/2014/main" id="{60AA3F92-00BD-0231-8FF5-96B7F597BA47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83EE9542-F81B-83E9-3B1B-D489D0F48EC1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3D855C73-48B7-05C9-D046-460817CC83B8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2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369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16DDCA-848F-4077-9C9B-7710C3DB4C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6">
            <a:extLst>
              <a:ext uri="{FF2B5EF4-FFF2-40B4-BE49-F238E27FC236}">
                <a16:creationId xmlns:a16="http://schemas.microsoft.com/office/drawing/2014/main" id="{E134C75C-A45E-799B-20D5-59E1E52D0419}"/>
              </a:ext>
            </a:extLst>
          </p:cNvPr>
          <p:cNvSpPr/>
          <p:nvPr/>
        </p:nvSpPr>
        <p:spPr>
          <a:xfrm>
            <a:off x="442907" y="1604589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4" name="Titel 27">
            <a:extLst>
              <a:ext uri="{FF2B5EF4-FFF2-40B4-BE49-F238E27FC236}">
                <a16:creationId xmlns:a16="http://schemas.microsoft.com/office/drawing/2014/main" id="{0D9670E0-7301-5265-9F8C-BDFED0D23AD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/>
              <a:t>Collider Design Studies</a:t>
            </a:r>
            <a:endParaRPr lang="en-GB" dirty="0"/>
          </a:p>
        </p:txBody>
      </p:sp>
      <p:sp>
        <p:nvSpPr>
          <p:cNvPr id="2" name="Textfeld 10">
            <a:extLst>
              <a:ext uri="{FF2B5EF4-FFF2-40B4-BE49-F238E27FC236}">
                <a16:creationId xmlns:a16="http://schemas.microsoft.com/office/drawing/2014/main" id="{DC00BB39-90A6-A6BF-1BA1-25437F092D67}"/>
              </a:ext>
            </a:extLst>
          </p:cNvPr>
          <p:cNvSpPr txBox="1"/>
          <p:nvPr/>
        </p:nvSpPr>
        <p:spPr>
          <a:xfrm>
            <a:off x="436183" y="1637760"/>
            <a:ext cx="3673473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10 TeV</a:t>
            </a:r>
            <a:b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</a:br>
            <a:r>
              <a: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Design Initiative for a </a:t>
            </a:r>
            <a:r>
              <a:rPr lang="en-GB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10 TeV</a:t>
            </a:r>
            <a:r>
              <a: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 pCM Wakefield Collider</a:t>
            </a:r>
          </a:p>
        </p:txBody>
      </p:sp>
      <p:pic>
        <p:nvPicPr>
          <p:cNvPr id="4" name="Grafik 15">
            <a:extLst>
              <a:ext uri="{FF2B5EF4-FFF2-40B4-BE49-F238E27FC236}">
                <a16:creationId xmlns:a16="http://schemas.microsoft.com/office/drawing/2014/main" id="{BAAA5367-D466-DBB5-DD9A-C92EDFC74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6926" y="965071"/>
            <a:ext cx="792089" cy="58642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feld 17">
            <a:extLst>
              <a:ext uri="{FF2B5EF4-FFF2-40B4-BE49-F238E27FC236}">
                <a16:creationId xmlns:a16="http://schemas.microsoft.com/office/drawing/2014/main" id="{A22A2E02-A371-687F-BF6E-1CB157A36214}"/>
              </a:ext>
            </a:extLst>
          </p:cNvPr>
          <p:cNvSpPr txBox="1"/>
          <p:nvPr/>
        </p:nvSpPr>
        <p:spPr>
          <a:xfrm>
            <a:off x="575958" y="2587301"/>
            <a:ext cx="3384377" cy="98488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Technology candidates: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Laser-Driven Plasma Wakefields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Beam-Driven Plasma Wakefields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Structure Wakefields</a:t>
            </a:r>
            <a:endParaRPr lang="en-GB" sz="16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</p:txBody>
      </p:sp>
      <p:sp>
        <p:nvSpPr>
          <p:cNvPr id="7" name="Textfeld 18">
            <a:extLst>
              <a:ext uri="{FF2B5EF4-FFF2-40B4-BE49-F238E27FC236}">
                <a16:creationId xmlns:a16="http://schemas.microsoft.com/office/drawing/2014/main" id="{DCBC0F33-B68D-4D4F-7921-E2EB899F1017}"/>
              </a:ext>
            </a:extLst>
          </p:cNvPr>
          <p:cNvSpPr txBox="1"/>
          <p:nvPr/>
        </p:nvSpPr>
        <p:spPr>
          <a:xfrm>
            <a:off x="575958" y="3664848"/>
            <a:ext cx="3384377" cy="123110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Collider type: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US" sz="1600" b="0" i="0" u="none" strike="noStrike" kern="1200" cap="none" spc="0" baseline="30000">
                <a:solidFill>
                  <a:srgbClr val="2F2F2F"/>
                </a:solidFill>
                <a:uFillTx/>
                <a:latin typeface="Arial"/>
              </a:rPr>
              <a:t>+</a:t>
            </a:r>
            <a:r>
              <a:rPr lang="en-US" sz="16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US" sz="1600" b="0" i="0" u="none" strike="noStrike" kern="1200" cap="none" spc="0" baseline="30000">
                <a:solidFill>
                  <a:srgbClr val="2F2F2F"/>
                </a:solidFill>
                <a:uFillTx/>
                <a:latin typeface="Arial"/>
              </a:rPr>
              <a:t>-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US" sz="1600" b="0" i="0" u="none" strike="noStrike" kern="1200" cap="none" spc="0" baseline="30000">
                <a:solidFill>
                  <a:srgbClr val="2F2F2F"/>
                </a:solidFill>
                <a:uFillTx/>
                <a:latin typeface="Arial"/>
              </a:rPr>
              <a:t>-</a:t>
            </a:r>
            <a:r>
              <a:rPr lang="en-US" sz="16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e</a:t>
            </a:r>
            <a:r>
              <a:rPr lang="en-US" sz="1600" b="0" i="0" u="none" strike="noStrike" kern="1200" cap="none" spc="0" baseline="30000">
                <a:solidFill>
                  <a:srgbClr val="2F2F2F"/>
                </a:solidFill>
                <a:uFillTx/>
                <a:latin typeface="Arial"/>
              </a:rPr>
              <a:t>-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γ</a:t>
            </a:r>
            <a:r>
              <a:rPr lang="el-GR" sz="16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γ</a:t>
            </a:r>
            <a:endParaRPr lang="en-GB" sz="1600" b="0" i="0" u="none" strike="noStrike" kern="1200" cap="none" spc="0" baseline="0">
              <a:solidFill>
                <a:srgbClr val="2F2F2F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</p:txBody>
      </p:sp>
      <p:pic>
        <p:nvPicPr>
          <p:cNvPr id="8" name="Picture 12">
            <a:extLst>
              <a:ext uri="{FF2B5EF4-FFF2-40B4-BE49-F238E27FC236}">
                <a16:creationId xmlns:a16="http://schemas.microsoft.com/office/drawing/2014/main" id="{16D30991-7ABB-BB54-B64F-C1E0E48161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625" y="3811216"/>
            <a:ext cx="1685668" cy="83739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Textfeld 25">
            <a:extLst>
              <a:ext uri="{FF2B5EF4-FFF2-40B4-BE49-F238E27FC236}">
                <a16:creationId xmlns:a16="http://schemas.microsoft.com/office/drawing/2014/main" id="{ADF04214-3CB0-4075-0D17-8B34566C0FDD}"/>
              </a:ext>
            </a:extLst>
          </p:cNvPr>
          <p:cNvSpPr txBox="1"/>
          <p:nvPr/>
        </p:nvSpPr>
        <p:spPr>
          <a:xfrm>
            <a:off x="464054" y="4828626"/>
            <a:ext cx="3636175" cy="166199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1" u="none" strike="noStrike" kern="0" cap="none" spc="0" baseline="0">
                <a:solidFill>
                  <a:srgbClr val="0033A0"/>
                </a:solidFill>
                <a:uFillTx/>
                <a:latin typeface="Arial"/>
              </a:rPr>
              <a:t>G</a:t>
            </a:r>
            <a:r>
              <a:rPr lang="en-US" sz="1800" b="0" i="1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oals include delivery of</a:t>
            </a: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+</a:t>
            </a:r>
            <a:r>
              <a:rPr lang="en-GB" sz="1800" b="0" i="0" u="none" strike="noStrike" kern="0" cap="none" spc="0" baseline="0">
                <a:solidFill>
                  <a:srgbClr val="0033A0"/>
                </a:solidFill>
                <a:uFillTx/>
                <a:latin typeface="Arial" pitchFamily="34"/>
              </a:rPr>
              <a:t> end-to-end design study report in 2028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+ roadmaps and resource estimates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0" name="Textfeld 25">
            <a:extLst>
              <a:ext uri="{FF2B5EF4-FFF2-40B4-BE49-F238E27FC236}">
                <a16:creationId xmlns:a16="http://schemas.microsoft.com/office/drawing/2014/main" id="{A45E7760-82C4-32C5-283D-1DB4E5179813}"/>
              </a:ext>
            </a:extLst>
          </p:cNvPr>
          <p:cNvSpPr txBox="1"/>
          <p:nvPr/>
        </p:nvSpPr>
        <p:spPr>
          <a:xfrm>
            <a:off x="3060538" y="1311322"/>
            <a:ext cx="1109599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 dirty="0">
                <a:solidFill>
                  <a:srgbClr val="E97132"/>
                </a:solidFill>
                <a:uFillTx/>
                <a:latin typeface="Arial" pitchFamily="34"/>
                <a:cs typeface="Arial" pitchFamily="34"/>
              </a:rPr>
              <a:t>Since 2025</a:t>
            </a:r>
            <a:endParaRPr lang="en-GB" sz="1400" b="1" i="0" u="none" strike="noStrike" kern="1200" cap="none" spc="0" baseline="0" dirty="0">
              <a:solidFill>
                <a:srgbClr val="E97132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49A70C5D-2313-A435-89EB-B713ACAA44E3}"/>
              </a:ext>
            </a:extLst>
          </p:cNvPr>
          <p:cNvSpPr/>
          <p:nvPr/>
        </p:nvSpPr>
        <p:spPr>
          <a:xfrm>
            <a:off x="439017" y="2513985"/>
            <a:ext cx="3686581" cy="3706584"/>
          </a:xfrm>
          <a:prstGeom prst="rect">
            <a:avLst/>
          </a:prstGeom>
          <a:solidFill>
            <a:srgbClr val="61C4D3"/>
          </a:solidFill>
          <a:ln cap="flat">
            <a:noFill/>
            <a:prstDash val="solid"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Chosen design constraints: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n-NO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E</a:t>
            </a:r>
            <a:r>
              <a:rPr lang="nn-NO" sz="1800" b="0" i="0" u="none" strike="noStrike" kern="1200" cap="none" spc="0" baseline="-2500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z,avg</a:t>
            </a:r>
            <a:r>
              <a:rPr lang="nn-NO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&gt; 500 MeV/m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Lato" pitchFamily="34"/>
              </a:rPr>
              <a:t>ℒ/</a:t>
            </a:r>
            <a:r>
              <a:rPr lang="en-GB" sz="1800" b="0" i="1" u="none" strike="noStrike" kern="1200" cap="none" spc="0" baseline="0" dirty="0" err="1">
                <a:solidFill>
                  <a:srgbClr val="000000"/>
                </a:solidFill>
                <a:uFillTx/>
                <a:latin typeface="Lato" pitchFamily="34"/>
              </a:rPr>
              <a:t>P</a:t>
            </a:r>
            <a:r>
              <a:rPr lang="en-GB" sz="1800" b="0" i="1" u="none" strike="noStrike" kern="1200" cap="none" spc="0" baseline="-25000" dirty="0" err="1">
                <a:solidFill>
                  <a:srgbClr val="000000"/>
                </a:solidFill>
                <a:uFillTx/>
                <a:latin typeface="Lato" pitchFamily="34"/>
              </a:rPr>
              <a:t>tot</a:t>
            </a:r>
            <a:r>
              <a:rPr lang="en-GB" sz="1800" b="0" i="1" u="none" strike="noStrike" kern="1200" cap="none" spc="0" baseline="0" dirty="0">
                <a:solidFill>
                  <a:srgbClr val="000000"/>
                </a:solidFill>
                <a:uFillTx/>
                <a:latin typeface="Lato" pitchFamily="34"/>
              </a:rPr>
              <a:t> 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Lato" pitchFamily="34"/>
              </a:rPr>
              <a:t>&gt; 10</a:t>
            </a:r>
            <a:r>
              <a:rPr lang="en-GB" sz="1800" b="0" i="0" u="none" strike="noStrike" kern="1200" cap="none" spc="0" baseline="30000" dirty="0">
                <a:solidFill>
                  <a:srgbClr val="000000"/>
                </a:solidFill>
                <a:uFillTx/>
                <a:latin typeface="Lato" pitchFamily="34"/>
              </a:rPr>
              <a:t>32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Lato" pitchFamily="34"/>
              </a:rPr>
              <a:t> cm</a:t>
            </a:r>
            <a:r>
              <a:rPr lang="en-GB" sz="1800" b="0" i="0" u="none" strike="noStrike" kern="1200" cap="none" spc="0" baseline="30000" dirty="0">
                <a:solidFill>
                  <a:srgbClr val="000000"/>
                </a:solidFill>
                <a:uFillTx/>
                <a:latin typeface="Lato" pitchFamily="34"/>
              </a:rPr>
              <a:t>-2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Lato" pitchFamily="34"/>
              </a:rPr>
              <a:t>s</a:t>
            </a:r>
            <a:r>
              <a:rPr lang="en-GB" sz="1800" b="0" i="0" u="none" strike="noStrike" kern="1200" cap="none" spc="0" baseline="30000" dirty="0">
                <a:solidFill>
                  <a:srgbClr val="000000"/>
                </a:solidFill>
                <a:uFillTx/>
                <a:latin typeface="Lato" pitchFamily="34"/>
              </a:rPr>
              <a:t>-1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Lato" pitchFamily="34"/>
              </a:rPr>
              <a:t> MW</a:t>
            </a:r>
            <a:r>
              <a:rPr lang="en-GB" sz="1800" b="0" i="0" u="none" strike="noStrike" kern="1200" cap="none" spc="0" baseline="30000" dirty="0">
                <a:solidFill>
                  <a:srgbClr val="000000"/>
                </a:solidFill>
                <a:uFillTx/>
                <a:latin typeface="Lato" pitchFamily="34"/>
              </a:rPr>
              <a:t>-1</a:t>
            </a:r>
            <a:endParaRPr lang="nn-NO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dirty="0">
              <a:latin typeface="Arial" pitchFamily="34"/>
              <a:cs typeface="Arial" pitchFamily="34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1" i="0" u="none" strike="noStrike" kern="1200" cap="none" spc="0" baseline="0" dirty="0">
              <a:solidFill>
                <a:srgbClr val="EE6611"/>
              </a:solidFill>
              <a:uFillTx/>
              <a:latin typeface="Arial" pitchFamily="34"/>
              <a:cs typeface="Arial" pitchFamily="34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b="1" dirty="0">
              <a:solidFill>
                <a:srgbClr val="EE6611"/>
              </a:solidFill>
              <a:latin typeface="Arial" pitchFamily="34"/>
              <a:cs typeface="Arial" pitchFamily="34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1" i="0" u="none" strike="noStrike" kern="1200" cap="none" spc="0" baseline="0" dirty="0">
              <a:solidFill>
                <a:srgbClr val="EE6611"/>
              </a:solidFill>
              <a:uFillTx/>
              <a:latin typeface="Arial" pitchFamily="34"/>
              <a:cs typeface="Arial" pitchFamily="34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b="1" dirty="0">
              <a:solidFill>
                <a:srgbClr val="EE6611"/>
              </a:solidFill>
              <a:latin typeface="Arial" pitchFamily="34"/>
              <a:cs typeface="Arial" pitchFamily="34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1" i="0" u="none" strike="noStrike" kern="1200" cap="none" spc="0" baseline="0" dirty="0">
              <a:solidFill>
                <a:srgbClr val="EE6611"/>
              </a:solidFill>
              <a:uFillTx/>
              <a:latin typeface="Arial" pitchFamily="34"/>
              <a:cs typeface="Arial" pitchFamily="34"/>
            </a:endParaRP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ESPP Input #98: Design Initiative for a 10 TeV </a:t>
            </a:r>
            <a:r>
              <a:rPr lang="en-GB" sz="1800" b="1" i="0" u="none" strike="noStrike" kern="1200" cap="none" spc="0" baseline="0" dirty="0" err="1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pCM</a:t>
            </a:r>
            <a:r>
              <a:rPr lang="en-GB" sz="18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 Wakefield Collider (</a:t>
            </a:r>
            <a:r>
              <a:rPr lang="en-GB" sz="18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8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)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DC7B57-561B-5657-E3D8-81C351C86F9D}"/>
              </a:ext>
            </a:extLst>
          </p:cNvPr>
          <p:cNvSpPr txBox="1"/>
          <p:nvPr/>
        </p:nvSpPr>
        <p:spPr>
          <a:xfrm>
            <a:off x="4258649" y="3669161"/>
            <a:ext cx="7469297" cy="2462213"/>
          </a:xfrm>
          <a:prstGeom prst="rect">
            <a:avLst/>
          </a:prstGeom>
          <a:noFill/>
          <a:ln w="38100">
            <a:solidFill>
              <a:srgbClr val="0D3DA5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D3D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 on Advanced Accelerator Technologies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Presentation by J. Osterhoff : The 10-TeV Wakefield Accelerator Collider Design Study 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Tuesday 9h00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Presentation by C. Schroeder: Design considerations for a laser plasma accelerator based linear collider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Tuesday 9h40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Presentation by L. Verra: Beam-Driven Plasma Wakefield Accelerator for a 10 TeV Wakefield Collider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Tuesday 9h20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Poster by L. Verra: Beam-Driven Plasma Wakefield Accelerator for a 10 TeV Wakefield Collider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Tuesday 9h20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Presentation by P. Piot: Concept for an Energy-Frontier Collider based on Structure Wakefield Acceleration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Tuesday 10h00</a:t>
            </a:r>
          </a:p>
        </p:txBody>
      </p:sp>
      <p:sp>
        <p:nvSpPr>
          <p:cNvPr id="14" name="Textfeld 19">
            <a:extLst>
              <a:ext uri="{FF2B5EF4-FFF2-40B4-BE49-F238E27FC236}">
                <a16:creationId xmlns:a16="http://schemas.microsoft.com/office/drawing/2014/main" id="{948CFE28-D87E-479C-599A-31E7A75A3AB0}"/>
              </a:ext>
            </a:extLst>
          </p:cNvPr>
          <p:cNvSpPr txBox="1"/>
          <p:nvPr/>
        </p:nvSpPr>
        <p:spPr>
          <a:xfrm>
            <a:off x="5760156" y="2080316"/>
            <a:ext cx="3187854" cy="923333"/>
          </a:xfrm>
          <a:prstGeom prst="rect">
            <a:avLst/>
          </a:prstGeom>
          <a:solidFill>
            <a:srgbClr val="61C4D3"/>
          </a:solidFill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Broad participation: detector physicists, particle physicists, </a:t>
            </a: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etc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…</a:t>
            </a:r>
          </a:p>
        </p:txBody>
      </p:sp>
      <p:sp>
        <p:nvSpPr>
          <p:cNvPr id="15" name="Textfeld 20">
            <a:extLst>
              <a:ext uri="{FF2B5EF4-FFF2-40B4-BE49-F238E27FC236}">
                <a16:creationId xmlns:a16="http://schemas.microsoft.com/office/drawing/2014/main" id="{C6652E90-A505-D959-EA82-5EF149217289}"/>
              </a:ext>
            </a:extLst>
          </p:cNvPr>
          <p:cNvSpPr txBox="1"/>
          <p:nvPr/>
        </p:nvSpPr>
        <p:spPr>
          <a:xfrm>
            <a:off x="6203950" y="1880547"/>
            <a:ext cx="2821024" cy="21544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https://indico.slac.stanford.edu/category/138/</a:t>
            </a:r>
          </a:p>
        </p:txBody>
      </p:sp>
      <p:sp>
        <p:nvSpPr>
          <p:cNvPr id="16" name="Textfeld 21">
            <a:extLst>
              <a:ext uri="{FF2B5EF4-FFF2-40B4-BE49-F238E27FC236}">
                <a16:creationId xmlns:a16="http://schemas.microsoft.com/office/drawing/2014/main" id="{6BEDBE96-A150-3A3C-E5D4-90CDB8445EDC}"/>
              </a:ext>
            </a:extLst>
          </p:cNvPr>
          <p:cNvSpPr txBox="1"/>
          <p:nvPr/>
        </p:nvSpPr>
        <p:spPr>
          <a:xfrm>
            <a:off x="7692548" y="2735511"/>
            <a:ext cx="1293940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i="0" u="none" strike="noStrike" kern="1200" cap="none" spc="0" baseline="0">
                <a:solidFill>
                  <a:srgbClr val="FF0000"/>
                </a:solidFill>
                <a:uFillTx/>
                <a:latin typeface="Arial" pitchFamily="34"/>
                <a:cs typeface="Arial" pitchFamily="34"/>
              </a:rPr>
              <a:t>209 Endorsers!</a:t>
            </a:r>
            <a:endParaRPr lang="en-GB" sz="1200" b="1" i="0" u="none" strike="noStrike" kern="1200" cap="none" spc="0" baseline="0">
              <a:solidFill>
                <a:srgbClr val="FF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2" name="Datumsplatzhalter 39">
            <a:extLst>
              <a:ext uri="{FF2B5EF4-FFF2-40B4-BE49-F238E27FC236}">
                <a16:creationId xmlns:a16="http://schemas.microsoft.com/office/drawing/2014/main" id="{C0BE9D50-4B71-7517-CC26-872539FDAB1D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3" name="Fußzeilenplatzhalter 3">
            <a:extLst>
              <a:ext uri="{FF2B5EF4-FFF2-40B4-BE49-F238E27FC236}">
                <a16:creationId xmlns:a16="http://schemas.microsoft.com/office/drawing/2014/main" id="{3A33CC09-9858-6B80-4192-94D00F39D0C7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50F82DC9-302C-CAAD-B2DB-D8DB44D663B3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10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25487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DCD25-2486-9FD5-F94D-C1230565FD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FE50129-7CFB-FEEE-2D1E-05D22FBB2895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Introduction to Wakefield Acceleration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Recent Experimental Progress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Laser and Beam Driven Plasma Wakefield Acceleration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Linear Collider Design Studies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R&amp;D Challenges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Design Studies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/>
              <a:t>Towards Applications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Recent Technology R&amp;D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Summary &amp; Conclusion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8F0A7E-2970-D522-E3BF-BE6F17B89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</a:p>
        </p:txBody>
      </p:sp>
      <p:sp>
        <p:nvSpPr>
          <p:cNvPr id="4" name="Datumsplatzhalter 39">
            <a:extLst>
              <a:ext uri="{FF2B5EF4-FFF2-40B4-BE49-F238E27FC236}">
                <a16:creationId xmlns:a16="http://schemas.microsoft.com/office/drawing/2014/main" id="{C32B695B-933A-267B-03A2-03890EA152AE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2F3CE61F-3877-0587-570A-72B2FFF62FFD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</p:spTree>
    <p:extLst>
      <p:ext uri="{BB962C8B-B14F-4D97-AF65-F5344CB8AC3E}">
        <p14:creationId xmlns:p14="http://schemas.microsoft.com/office/powerpoint/2010/main" val="38917129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6D4A7-2F2C-668D-7031-570047A2B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C11A4E-E910-38EF-2E36-2E287F48005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GB" dirty="0"/>
              <a:t>Progress on the Technology R&amp;D</a:t>
            </a:r>
            <a:br>
              <a:rPr lang="en-GB" dirty="0"/>
            </a:br>
            <a:r>
              <a:rPr lang="en-GB" sz="2400" dirty="0">
                <a:solidFill>
                  <a:srgbClr val="61C4D3"/>
                </a:solidFill>
              </a:rPr>
              <a:t>Highlights</a:t>
            </a:r>
          </a:p>
        </p:txBody>
      </p:sp>
      <p:sp>
        <p:nvSpPr>
          <p:cNvPr id="4" name="Rechteck 5">
            <a:extLst>
              <a:ext uri="{FF2B5EF4-FFF2-40B4-BE49-F238E27FC236}">
                <a16:creationId xmlns:a16="http://schemas.microsoft.com/office/drawing/2014/main" id="{712F8F8C-9115-F04F-F8F4-82B3A5B7540E}"/>
              </a:ext>
            </a:extLst>
          </p:cNvPr>
          <p:cNvSpPr/>
          <p:nvPr/>
        </p:nvSpPr>
        <p:spPr>
          <a:xfrm>
            <a:off x="4254684" y="1592263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Rechteck 7">
            <a:extLst>
              <a:ext uri="{FF2B5EF4-FFF2-40B4-BE49-F238E27FC236}">
                <a16:creationId xmlns:a16="http://schemas.microsoft.com/office/drawing/2014/main" id="{70ADAD8D-6C29-1787-CF95-72E6B88DE91C}"/>
              </a:ext>
            </a:extLst>
          </p:cNvPr>
          <p:cNvSpPr/>
          <p:nvPr/>
        </p:nvSpPr>
        <p:spPr>
          <a:xfrm>
            <a:off x="8080269" y="1593863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5D1A984E-0535-BA1C-A7F4-837FD8BF055F}"/>
              </a:ext>
            </a:extLst>
          </p:cNvPr>
          <p:cNvSpPr txBox="1"/>
          <p:nvPr/>
        </p:nvSpPr>
        <p:spPr>
          <a:xfrm>
            <a:off x="8053103" y="1316864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Efficient Laser Drivers</a:t>
            </a:r>
            <a:endParaRPr lang="en-GB" sz="1800" b="1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8" name="Textfeld 9">
            <a:extLst>
              <a:ext uri="{FF2B5EF4-FFF2-40B4-BE49-F238E27FC236}">
                <a16:creationId xmlns:a16="http://schemas.microsoft.com/office/drawing/2014/main" id="{6BD3AECB-2A6D-EF50-C34F-5714DB2A3444}"/>
              </a:ext>
            </a:extLst>
          </p:cNvPr>
          <p:cNvSpPr txBox="1"/>
          <p:nvPr/>
        </p:nvSpPr>
        <p:spPr>
          <a:xfrm>
            <a:off x="4263838" y="1322277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Plasma Sources</a:t>
            </a:r>
            <a:endParaRPr lang="en-GB" sz="1800" b="1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10" name="Grafik 6" descr="Ein Bild, das Maschine, Bautechnik, Industrie, Stahl enthält.&#10;&#10;Automatisch generierte Beschreibung">
            <a:extLst>
              <a:ext uri="{FF2B5EF4-FFF2-40B4-BE49-F238E27FC236}">
                <a16:creationId xmlns:a16="http://schemas.microsoft.com/office/drawing/2014/main" id="{8A495BFB-7113-2592-42F6-E289FB931C9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493" t="15730" r="11135" b="57458"/>
          <a:stretch>
            <a:fillRect/>
          </a:stretch>
        </p:blipFill>
        <p:spPr>
          <a:xfrm>
            <a:off x="4254684" y="2291577"/>
            <a:ext cx="3673473" cy="96541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Textfeld 12">
            <a:extLst>
              <a:ext uri="{FF2B5EF4-FFF2-40B4-BE49-F238E27FC236}">
                <a16:creationId xmlns:a16="http://schemas.microsoft.com/office/drawing/2014/main" id="{44F8CE6C-ACE1-E444-1B82-D7E3CC9177F2}"/>
              </a:ext>
            </a:extLst>
          </p:cNvPr>
          <p:cNvSpPr txBox="1"/>
          <p:nvPr/>
        </p:nvSpPr>
        <p:spPr>
          <a:xfrm>
            <a:off x="4263838" y="1625711"/>
            <a:ext cx="2895703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Development of </a:t>
            </a: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scalable 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plasma sources at CERN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12" name="Grafik 14" descr="Ein Bild, das Grafiken, Schrift, Grafikdesign, Design enthält.&#10;&#10;KI-generierte Inhalte können fehlerhaft sein.">
            <a:extLst>
              <a:ext uri="{FF2B5EF4-FFF2-40B4-BE49-F238E27FC236}">
                <a16:creationId xmlns:a16="http://schemas.microsoft.com/office/drawing/2014/main" id="{0FA0F2B0-05F8-EC2B-4855-D602AD1038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5636" y="1662502"/>
            <a:ext cx="701710" cy="59400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feld 15">
            <a:extLst>
              <a:ext uri="{FF2B5EF4-FFF2-40B4-BE49-F238E27FC236}">
                <a16:creationId xmlns:a16="http://schemas.microsoft.com/office/drawing/2014/main" id="{45C3ECAB-CFBF-F841-7FE2-4DA163EFD014}"/>
              </a:ext>
            </a:extLst>
          </p:cNvPr>
          <p:cNvSpPr txBox="1"/>
          <p:nvPr/>
        </p:nvSpPr>
        <p:spPr>
          <a:xfrm>
            <a:off x="4831817" y="2273015"/>
            <a:ext cx="313418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34"/>
                <a:cs typeface="Arial" pitchFamily="34"/>
              </a:rPr>
              <a:t>10 m long Discharge Plasma</a:t>
            </a:r>
            <a:endParaRPr lang="en-GB" sz="1800" b="0" i="0" u="none" strike="noStrike" kern="1200" cap="none" spc="0" baseline="0" dirty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5" name="Textfeld 18">
            <a:extLst>
              <a:ext uri="{FF2B5EF4-FFF2-40B4-BE49-F238E27FC236}">
                <a16:creationId xmlns:a16="http://schemas.microsoft.com/office/drawing/2014/main" id="{A406FE25-AFB8-63B8-EA10-230FEEAE42D5}"/>
              </a:ext>
            </a:extLst>
          </p:cNvPr>
          <p:cNvSpPr txBox="1"/>
          <p:nvPr/>
        </p:nvSpPr>
        <p:spPr>
          <a:xfrm>
            <a:off x="4214789" y="3217142"/>
            <a:ext cx="273664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34"/>
                <a:cs typeface="Arial" pitchFamily="34"/>
              </a:rPr>
              <a:t>1 m long Helicon Plasma</a:t>
            </a:r>
            <a:endParaRPr lang="en-GB" sz="1800" b="0" i="0" u="none" strike="noStrike" kern="1200" cap="none" spc="0" baseline="0" dirty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7" name="Textfeld 20">
            <a:extLst>
              <a:ext uri="{FF2B5EF4-FFF2-40B4-BE49-F238E27FC236}">
                <a16:creationId xmlns:a16="http://schemas.microsoft.com/office/drawing/2014/main" id="{4B1FE1A7-CEEA-574D-A994-2904589CEDD8}"/>
              </a:ext>
            </a:extLst>
          </p:cNvPr>
          <p:cNvSpPr txBox="1"/>
          <p:nvPr/>
        </p:nvSpPr>
        <p:spPr>
          <a:xfrm>
            <a:off x="8569200" y="4257162"/>
            <a:ext cx="3160404" cy="193899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KALDERA </a:t>
            </a:r>
            <a:r>
              <a:rPr lang="en-US" dirty="0">
                <a:solidFill>
                  <a:srgbClr val="000000"/>
                </a:solidFill>
                <a:latin typeface="Arial" pitchFamily="34"/>
                <a:cs typeface="Arial" pitchFamily="34"/>
                <a:sym typeface="Wingdings" panose="05000000000000000000" pitchFamily="2" charset="2"/>
              </a:rPr>
              <a:t>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based on </a:t>
            </a:r>
            <a:r>
              <a:rPr lang="en-US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Ti:Sa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technology, started commissioning</a:t>
            </a:r>
            <a:b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</a:br>
            <a:b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</a:br>
            <a:endParaRPr lang="en-US" sz="14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kBELLA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itchFamily="34"/>
                <a:cs typeface="Arial" pitchFamily="34"/>
                <a:sym typeface="Wingdings" panose="05000000000000000000" pitchFamily="2" charset="2"/>
              </a:rPr>
              <a:t> 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efficient coherent combination of </a:t>
            </a:r>
            <a:r>
              <a:rPr lang="en-GB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</a:rPr>
              <a:t>fiber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 lasers 10’s </a:t>
            </a:r>
            <a:r>
              <a:rPr lang="en-GB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</a:rPr>
              <a:t>mJ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 at kHz, 100+ </a:t>
            </a:r>
            <a:r>
              <a:rPr lang="en-GB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</a:rPr>
              <a:t>mJ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 in progress scheduled for next year</a:t>
            </a: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8" name="Textfeld 21">
            <a:extLst>
              <a:ext uri="{FF2B5EF4-FFF2-40B4-BE49-F238E27FC236}">
                <a16:creationId xmlns:a16="http://schemas.microsoft.com/office/drawing/2014/main" id="{2A18FEBC-2131-A0B6-5134-4162D4AD4473}"/>
              </a:ext>
            </a:extLst>
          </p:cNvPr>
          <p:cNvSpPr txBox="1"/>
          <p:nvPr/>
        </p:nvSpPr>
        <p:spPr>
          <a:xfrm>
            <a:off x="8053103" y="3587282"/>
            <a:ext cx="3676500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Development of Joule-class kHz laser systems:</a:t>
            </a:r>
          </a:p>
        </p:txBody>
      </p:sp>
      <p:pic>
        <p:nvPicPr>
          <p:cNvPr id="19" name="Grafik 23" descr="Ein Bild, das Text, Schrift, Symbol, Grafiken enthält.&#10;&#10;KI-generierte Inhalte können fehlerhaft sein.">
            <a:extLst>
              <a:ext uri="{FF2B5EF4-FFF2-40B4-BE49-F238E27FC236}">
                <a16:creationId xmlns:a16="http://schemas.microsoft.com/office/drawing/2014/main" id="{305AFB5D-2DCD-6B12-68BF-B64485513D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1786" y="5131512"/>
            <a:ext cx="501539" cy="380573"/>
          </a:xfrm>
          <a:prstGeom prst="rect">
            <a:avLst/>
          </a:prstGeom>
          <a:noFill/>
          <a:ln w="38103" cap="flat">
            <a:solidFill>
              <a:srgbClr val="FFFFFF"/>
            </a:solidFill>
            <a:prstDash val="solid"/>
            <a:miter/>
          </a:ln>
        </p:spPr>
      </p:pic>
      <p:sp>
        <p:nvSpPr>
          <p:cNvPr id="20" name="Textfeld 24">
            <a:extLst>
              <a:ext uri="{FF2B5EF4-FFF2-40B4-BE49-F238E27FC236}">
                <a16:creationId xmlns:a16="http://schemas.microsoft.com/office/drawing/2014/main" id="{D7C31FEE-1502-9CE2-ECFD-E5AB2CE0821A}"/>
              </a:ext>
            </a:extLst>
          </p:cNvPr>
          <p:cNvSpPr txBox="1"/>
          <p:nvPr/>
        </p:nvSpPr>
        <p:spPr>
          <a:xfrm>
            <a:off x="8101786" y="1644594"/>
            <a:ext cx="3571088" cy="107721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Multiple technologies being investigated,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e.g.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b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</a:br>
            <a:r>
              <a:rPr lang="en-US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Ti:Sa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, fiber lasers, </a:t>
            </a:r>
            <a:r>
              <a:rPr lang="en-GB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</a:rPr>
              <a:t>TmYLF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, </a:t>
            </a:r>
            <a:b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</a:b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Tm-doped ceramics</a:t>
            </a: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21" name="Grafik 28">
            <a:extLst>
              <a:ext uri="{FF2B5EF4-FFF2-40B4-BE49-F238E27FC236}">
                <a16:creationId xmlns:a16="http://schemas.microsoft.com/office/drawing/2014/main" id="{D6BFB785-16E6-2426-7EFC-235170EA26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15097" y="1915905"/>
            <a:ext cx="602178" cy="6197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Grafik 30">
            <a:extLst>
              <a:ext uri="{FF2B5EF4-FFF2-40B4-BE49-F238E27FC236}">
                <a16:creationId xmlns:a16="http://schemas.microsoft.com/office/drawing/2014/main" id="{7FBA7F18-6B99-EDE9-70EF-0C2B3F577D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72453" y="2572444"/>
            <a:ext cx="1282766" cy="42547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Grafik 38" descr="Ein Bild, das Im Haus enthält.&#10;&#10;KI-generierte Inhalte können fehlerhaft sein.">
            <a:extLst>
              <a:ext uri="{FF2B5EF4-FFF2-40B4-BE49-F238E27FC236}">
                <a16:creationId xmlns:a16="http://schemas.microsoft.com/office/drawing/2014/main" id="{149C6C75-A0BB-C7B2-00F9-5513BE7F090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16499" b="58442"/>
          <a:stretch>
            <a:fillRect/>
          </a:stretch>
        </p:blipFill>
        <p:spPr>
          <a:xfrm>
            <a:off x="4232949" y="3565049"/>
            <a:ext cx="3704362" cy="65908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9" name="Picture 33">
            <a:extLst>
              <a:ext uri="{FF2B5EF4-FFF2-40B4-BE49-F238E27FC236}">
                <a16:creationId xmlns:a16="http://schemas.microsoft.com/office/drawing/2014/main" id="{699C83ED-B47A-DD8B-86B5-D5E59B7E5511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43559" t="3195" r="3888" b="3195"/>
          <a:stretch>
            <a:fillRect/>
          </a:stretch>
        </p:blipFill>
        <p:spPr>
          <a:xfrm>
            <a:off x="4254684" y="4890604"/>
            <a:ext cx="1621030" cy="131708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0" name="Immagine 7">
            <a:extLst>
              <a:ext uri="{FF2B5EF4-FFF2-40B4-BE49-F238E27FC236}">
                <a16:creationId xmlns:a16="http://schemas.microsoft.com/office/drawing/2014/main" id="{E797D581-3E23-18E5-9169-7A5BC707BF0A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1575" t="28832" r="1573" b="30255"/>
          <a:stretch>
            <a:fillRect/>
          </a:stretch>
        </p:blipFill>
        <p:spPr>
          <a:xfrm>
            <a:off x="4279620" y="4884962"/>
            <a:ext cx="871450" cy="30065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1" name="Textfeld 45">
            <a:extLst>
              <a:ext uri="{FF2B5EF4-FFF2-40B4-BE49-F238E27FC236}">
                <a16:creationId xmlns:a16="http://schemas.microsoft.com/office/drawing/2014/main" id="{797A1237-035A-BE8E-D773-3420744ADA9E}"/>
              </a:ext>
            </a:extLst>
          </p:cNvPr>
          <p:cNvSpPr txBox="1"/>
          <p:nvPr/>
        </p:nvSpPr>
        <p:spPr>
          <a:xfrm>
            <a:off x="4202097" y="4296052"/>
            <a:ext cx="1850599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2x10</a:t>
            </a:r>
            <a:r>
              <a:rPr lang="en-US" sz="1400" b="1" i="0" u="none" strike="noStrike" kern="1200" cap="none" spc="0" baseline="3000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7</a:t>
            </a:r>
            <a:r>
              <a:rPr lang="it-IT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discharges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10-150 Hz </a:t>
            </a: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operation</a:t>
            </a:r>
          </a:p>
        </p:txBody>
      </p:sp>
      <p:sp>
        <p:nvSpPr>
          <p:cNvPr id="32" name="Textfeld 46">
            <a:extLst>
              <a:ext uri="{FF2B5EF4-FFF2-40B4-BE49-F238E27FC236}">
                <a16:creationId xmlns:a16="http://schemas.microsoft.com/office/drawing/2014/main" id="{D865934B-CF8A-76D4-8F81-80D082B0CE2D}"/>
              </a:ext>
            </a:extLst>
          </p:cNvPr>
          <p:cNvSpPr txBox="1"/>
          <p:nvPr/>
        </p:nvSpPr>
        <p:spPr>
          <a:xfrm>
            <a:off x="4271519" y="5805489"/>
            <a:ext cx="99533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Arial" pitchFamily="34"/>
                <a:cs typeface="Arial" pitchFamily="34"/>
              </a:rPr>
              <a:t>ceramic</a:t>
            </a: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33" name="Grafik 40">
            <a:extLst>
              <a:ext uri="{FF2B5EF4-FFF2-40B4-BE49-F238E27FC236}">
                <a16:creationId xmlns:a16="http://schemas.microsoft.com/office/drawing/2014/main" id="{D5D1258F-AA0C-C930-E7CC-940112AE54A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91506" y="5172870"/>
            <a:ext cx="1956751" cy="96541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4" name="Textfeld 41">
            <a:extLst>
              <a:ext uri="{FF2B5EF4-FFF2-40B4-BE49-F238E27FC236}">
                <a16:creationId xmlns:a16="http://schemas.microsoft.com/office/drawing/2014/main" id="{16F22577-B101-C5C3-8CB2-130E9338EE35}"/>
              </a:ext>
            </a:extLst>
          </p:cNvPr>
          <p:cNvSpPr txBox="1"/>
          <p:nvPr/>
        </p:nvSpPr>
        <p:spPr>
          <a:xfrm>
            <a:off x="6018672" y="4514164"/>
            <a:ext cx="2222705" cy="73866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Times New Roman" pitchFamily="18"/>
                <a:cs typeface="Arial" pitchFamily="34"/>
              </a:rPr>
              <a:t>low voltage solid-state discharge system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  <a:ea typeface="Times New Roman" pitchFamily="18"/>
                <a:cs typeface="Arial" pitchFamily="34"/>
              </a:rPr>
              <a:t></a:t>
            </a:r>
            <a:r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Times New Roman" pitchFamily="18"/>
                <a:cs typeface="Arial" pitchFamily="34"/>
              </a:rPr>
              <a:t> MHz repetition rate</a:t>
            </a: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35" name="Grafik 43">
            <a:extLst>
              <a:ext uri="{FF2B5EF4-FFF2-40B4-BE49-F238E27FC236}">
                <a16:creationId xmlns:a16="http://schemas.microsoft.com/office/drawing/2014/main" id="{8C07701C-F9C4-3B69-CC90-BE7F7485E9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99834" y="4444441"/>
            <a:ext cx="906197" cy="9263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6" name="Grafik 45" descr="Ein Bild, das Schrift, Logo, Grafiken, Symbol enthält.&#10;&#10;KI-generierte Inhalte können fehlerhaft sein.">
            <a:extLst>
              <a:ext uri="{FF2B5EF4-FFF2-40B4-BE49-F238E27FC236}">
                <a16:creationId xmlns:a16="http://schemas.microsoft.com/office/drawing/2014/main" id="{46D0A9D6-B19A-7E69-BC96-BF51F59D56D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33913" y="4236241"/>
            <a:ext cx="914335" cy="34367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8" name="Grafik 48" descr="Ein Bild, das Kreis, Grafiken, Schrift, Logo enthält.&#10;&#10;KI-generierte Inhalte können fehlerhaft sein.">
            <a:extLst>
              <a:ext uri="{FF2B5EF4-FFF2-40B4-BE49-F238E27FC236}">
                <a16:creationId xmlns:a16="http://schemas.microsoft.com/office/drawing/2014/main" id="{4704F662-D6FD-5BB7-739E-B0DCF131455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29465" y="4278724"/>
            <a:ext cx="500323" cy="4708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0" name="Datumsplatzhalter 39">
            <a:extLst>
              <a:ext uri="{FF2B5EF4-FFF2-40B4-BE49-F238E27FC236}">
                <a16:creationId xmlns:a16="http://schemas.microsoft.com/office/drawing/2014/main" id="{6644092F-4839-43DC-6616-2D5B1DD941E3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41" name="Grafik 25" descr="Ein Bild, das Schrift, Grafiken, Logo, Electric Blue (Farbe) enthält.&#10;&#10;KI-generierte Inhalte können fehlerhaft sein.">
            <a:extLst>
              <a:ext uri="{FF2B5EF4-FFF2-40B4-BE49-F238E27FC236}">
                <a16:creationId xmlns:a16="http://schemas.microsoft.com/office/drawing/2014/main" id="{A3B7C821-6018-A822-84BC-E043DD920C2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262144" y="2903025"/>
            <a:ext cx="586104" cy="29397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Grafik 32" descr="Ein Bild, das Symbol, Text, Emblem, Logo enthält.&#10;&#10;KI-generierte Inhalte können fehlerhaft sein.">
            <a:extLst>
              <a:ext uri="{FF2B5EF4-FFF2-40B4-BE49-F238E27FC236}">
                <a16:creationId xmlns:a16="http://schemas.microsoft.com/office/drawing/2014/main" id="{2F1F5392-06AC-483C-DA6D-944F077DB3D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157287" y="3199576"/>
            <a:ext cx="670675" cy="67067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Grafik 34" descr="Ein Bild, das Text, Schrift, Logo, Emblem enthält.&#10;&#10;KI-generierte Inhalte können fehlerhaft sein.">
            <a:extLst>
              <a:ext uri="{FF2B5EF4-FFF2-40B4-BE49-F238E27FC236}">
                <a16:creationId xmlns:a16="http://schemas.microsoft.com/office/drawing/2014/main" id="{0E9054A6-6092-5594-AF8F-7354E66E830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272907" y="3228663"/>
            <a:ext cx="592695" cy="59269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Grafik 36" descr="Ein Bild, das Text, Schrift, Symbol, Grafiken enthält.&#10;&#10;KI-generierte Inhalte können fehlerhaft sein.">
            <a:extLst>
              <a:ext uri="{FF2B5EF4-FFF2-40B4-BE49-F238E27FC236}">
                <a16:creationId xmlns:a16="http://schemas.microsoft.com/office/drawing/2014/main" id="{5443C1AB-D06A-35AB-F8A5-B2F1F0DFA0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3227" y="3221274"/>
            <a:ext cx="762097" cy="578293"/>
          </a:xfrm>
          <a:prstGeom prst="rect">
            <a:avLst/>
          </a:prstGeom>
          <a:noFill/>
          <a:ln w="38103" cap="flat">
            <a:solidFill>
              <a:srgbClr val="FFFFFF"/>
            </a:solidFill>
            <a:prstDash val="solid"/>
            <a:miter/>
          </a:ln>
        </p:spPr>
      </p:pic>
      <p:pic>
        <p:nvPicPr>
          <p:cNvPr id="37" name="Grafik 47" descr="Ein Bild, das Kreis, Grafiken, Schrift, Logo enthält.&#10;&#10;KI-generierte Inhalte können fehlerhaft sein.">
            <a:extLst>
              <a:ext uri="{FF2B5EF4-FFF2-40B4-BE49-F238E27FC236}">
                <a16:creationId xmlns:a16="http://schemas.microsoft.com/office/drawing/2014/main" id="{7634EF47-0B35-565E-37D5-4A1EB88E7E8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22107" y="3219116"/>
            <a:ext cx="621490" cy="58493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Textfeld 10">
            <a:extLst>
              <a:ext uri="{FF2B5EF4-FFF2-40B4-BE49-F238E27FC236}">
                <a16:creationId xmlns:a16="http://schemas.microsoft.com/office/drawing/2014/main" id="{E9011E3D-433F-57C5-29B9-3BFFC03DB8D3}"/>
              </a:ext>
            </a:extLst>
          </p:cNvPr>
          <p:cNvSpPr txBox="1"/>
          <p:nvPr/>
        </p:nvSpPr>
        <p:spPr>
          <a:xfrm>
            <a:off x="3577231" y="3970713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i="0" u="none" strike="noStrike" kern="1200" cap="none" spc="0" baseline="0" dirty="0">
                <a:solidFill>
                  <a:schemeClr val="bg1"/>
                </a:solidFill>
                <a:uFillTx/>
                <a:latin typeface="Arial"/>
              </a:rPr>
              <a:t>LPA Guiding channels</a:t>
            </a:r>
            <a:endParaRPr lang="en-GB" sz="1800" i="0" u="none" strike="noStrike" kern="1200" cap="none" spc="0" baseline="0" dirty="0">
              <a:solidFill>
                <a:schemeClr val="bg1"/>
              </a:solidFill>
              <a:uFillTx/>
              <a:latin typeface="Arial"/>
            </a:endParaRPr>
          </a:p>
        </p:txBody>
      </p:sp>
      <p:sp>
        <p:nvSpPr>
          <p:cNvPr id="42" name="Textfeld 39">
            <a:extLst>
              <a:ext uri="{FF2B5EF4-FFF2-40B4-BE49-F238E27FC236}">
                <a16:creationId xmlns:a16="http://schemas.microsoft.com/office/drawing/2014/main" id="{F4F92688-E937-110E-EAED-D8BFE1503536}"/>
              </a:ext>
            </a:extLst>
          </p:cNvPr>
          <p:cNvSpPr txBox="1"/>
          <p:nvPr/>
        </p:nvSpPr>
        <p:spPr>
          <a:xfrm>
            <a:off x="407034" y="5214954"/>
            <a:ext cx="3664320" cy="9233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R="0" lvl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Multiple open source codes available to simulate collider quality beams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43" name="Grafik 41">
            <a:extLst>
              <a:ext uri="{FF2B5EF4-FFF2-40B4-BE49-F238E27FC236}">
                <a16:creationId xmlns:a16="http://schemas.microsoft.com/office/drawing/2014/main" id="{70DCE16C-2858-350B-E144-21C2D9112F8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47046" y="2774284"/>
            <a:ext cx="2529769" cy="201812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4" name="Textfeld 55">
            <a:extLst>
              <a:ext uri="{FF2B5EF4-FFF2-40B4-BE49-F238E27FC236}">
                <a16:creationId xmlns:a16="http://schemas.microsoft.com/office/drawing/2014/main" id="{BA2F5D12-FDED-0E57-2CA3-A85A2FB0D4F9}"/>
              </a:ext>
            </a:extLst>
          </p:cNvPr>
          <p:cNvSpPr txBox="1"/>
          <p:nvPr/>
        </p:nvSpPr>
        <p:spPr>
          <a:xfrm>
            <a:off x="301798" y="2235427"/>
            <a:ext cx="3664320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S. Diederichs et al., </a:t>
            </a:r>
            <a:r>
              <a:rPr lang="en-US" sz="8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Comput</a:t>
            </a: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. Phys. Comm. 276 108421 (2022)</a:t>
            </a:r>
            <a:b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</a:b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Open-source: https://github.com/Hi-PACE/hipace</a:t>
            </a:r>
            <a:endParaRPr lang="en-GB" sz="800" b="0" i="1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45" name="Textfeld 9">
            <a:extLst>
              <a:ext uri="{FF2B5EF4-FFF2-40B4-BE49-F238E27FC236}">
                <a16:creationId xmlns:a16="http://schemas.microsoft.com/office/drawing/2014/main" id="{EC2FBB27-AAF5-7031-F7FD-B096385FB05F}"/>
              </a:ext>
            </a:extLst>
          </p:cNvPr>
          <p:cNvSpPr txBox="1"/>
          <p:nvPr/>
        </p:nvSpPr>
        <p:spPr>
          <a:xfrm>
            <a:off x="-280376" y="2561412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i="0" u="none" strike="noStrike" kern="1200" cap="none" spc="0" baseline="0" dirty="0" err="1">
                <a:uFillTx/>
                <a:latin typeface="Arial"/>
              </a:rPr>
              <a:t>HiPACE</a:t>
            </a:r>
            <a:r>
              <a:rPr lang="en-US" sz="1800" i="0" u="none" strike="noStrike" kern="1200" cap="none" spc="0" baseline="0" dirty="0">
                <a:uFillTx/>
                <a:latin typeface="Arial"/>
              </a:rPr>
              <a:t>++</a:t>
            </a:r>
            <a:endParaRPr lang="en-GB" sz="1800" i="0" u="none" strike="noStrike" kern="1200" cap="none" spc="0" baseline="0" dirty="0">
              <a:uFillTx/>
              <a:latin typeface="Arial"/>
            </a:endParaRPr>
          </a:p>
        </p:txBody>
      </p:sp>
      <p:sp>
        <p:nvSpPr>
          <p:cNvPr id="46" name="Textfeld 37">
            <a:extLst>
              <a:ext uri="{FF2B5EF4-FFF2-40B4-BE49-F238E27FC236}">
                <a16:creationId xmlns:a16="http://schemas.microsoft.com/office/drawing/2014/main" id="{665AEE7F-9DA5-73DC-FA71-98E97612D8C5}"/>
              </a:ext>
            </a:extLst>
          </p:cNvPr>
          <p:cNvSpPr txBox="1"/>
          <p:nvPr/>
        </p:nvSpPr>
        <p:spPr>
          <a:xfrm>
            <a:off x="3043131" y="3429000"/>
            <a:ext cx="1173705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i="0" u="none" strike="noStrike" kern="1200" cap="none" spc="0" baseline="0" dirty="0">
                <a:solidFill>
                  <a:srgbClr val="0D3DA5"/>
                </a:solidFill>
                <a:uFillTx/>
                <a:latin typeface="Arial" pitchFamily="34"/>
                <a:cs typeface="Arial" pitchFamily="34"/>
              </a:rPr>
              <a:t>Numerical convergence: </a:t>
            </a:r>
            <a:r>
              <a:rPr lang="en-US" sz="1200" b="1" dirty="0">
                <a:solidFill>
                  <a:srgbClr val="0D3DA5"/>
                </a:solidFill>
                <a:latin typeface="Arial" pitchFamily="34"/>
                <a:cs typeface="Arial" pitchFamily="34"/>
              </a:rPr>
              <a:t>few</a:t>
            </a:r>
            <a:r>
              <a:rPr lang="en-US" sz="1200" b="1" i="0" u="none" strike="noStrike" kern="1200" cap="none" spc="0" baseline="0" dirty="0">
                <a:solidFill>
                  <a:srgbClr val="0D3DA5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en-US" sz="1200" b="1" i="0" u="none" strike="noStrike" kern="1200" cap="none" spc="0" baseline="0" dirty="0" err="1">
                <a:solidFill>
                  <a:srgbClr val="0D3DA5"/>
                </a:solidFill>
                <a:uFillTx/>
                <a:latin typeface="Arial" pitchFamily="34"/>
                <a:cs typeface="Arial" pitchFamily="34"/>
              </a:rPr>
              <a:t>hrs</a:t>
            </a:r>
            <a:r>
              <a:rPr lang="en-US" sz="1200" b="1" i="0" u="none" strike="noStrike" kern="1200" cap="none" spc="0" baseline="0" dirty="0">
                <a:solidFill>
                  <a:srgbClr val="0D3DA5"/>
                </a:solidFill>
                <a:uFillTx/>
                <a:latin typeface="Arial" pitchFamily="34"/>
                <a:cs typeface="Arial" pitchFamily="34"/>
              </a:rPr>
              <a:t> on </a:t>
            </a:r>
            <a:r>
              <a:rPr lang="en-US" sz="1200" b="1" dirty="0">
                <a:solidFill>
                  <a:srgbClr val="0D3DA5"/>
                </a:solidFill>
                <a:latin typeface="Arial" pitchFamily="34"/>
                <a:cs typeface="Arial" pitchFamily="34"/>
              </a:rPr>
              <a:t>few</a:t>
            </a:r>
            <a:r>
              <a:rPr lang="en-US" sz="1200" b="1" i="0" u="none" strike="noStrike" kern="1200" cap="none" spc="0" baseline="0" dirty="0">
                <a:solidFill>
                  <a:srgbClr val="0D3DA5"/>
                </a:solidFill>
                <a:uFillTx/>
                <a:latin typeface="Arial" pitchFamily="34"/>
                <a:cs typeface="Arial" pitchFamily="34"/>
              </a:rPr>
              <a:t> GPU’s</a:t>
            </a:r>
            <a:endParaRPr lang="en-GB" sz="1200" b="1" i="0" u="none" strike="noStrike" kern="1200" cap="none" spc="0" baseline="0" dirty="0">
              <a:solidFill>
                <a:srgbClr val="0D3DA5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47" name="Textfeld 9">
            <a:extLst>
              <a:ext uri="{FF2B5EF4-FFF2-40B4-BE49-F238E27FC236}">
                <a16:creationId xmlns:a16="http://schemas.microsoft.com/office/drawing/2014/main" id="{991E3ED6-A9F3-6CAE-E529-E4B79C79233A}"/>
              </a:ext>
            </a:extLst>
          </p:cNvPr>
          <p:cNvSpPr txBox="1"/>
          <p:nvPr/>
        </p:nvSpPr>
        <p:spPr>
          <a:xfrm>
            <a:off x="457146" y="1327706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Simulation Tools</a:t>
            </a:r>
            <a:endParaRPr lang="en-GB" sz="1800" b="1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5" name="Rechteck 6">
            <a:extLst>
              <a:ext uri="{FF2B5EF4-FFF2-40B4-BE49-F238E27FC236}">
                <a16:creationId xmlns:a16="http://schemas.microsoft.com/office/drawing/2014/main" id="{8504FD78-14FF-3542-7471-FD101A362B00}"/>
              </a:ext>
            </a:extLst>
          </p:cNvPr>
          <p:cNvSpPr/>
          <p:nvPr/>
        </p:nvSpPr>
        <p:spPr>
          <a:xfrm>
            <a:off x="442907" y="1604589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8" name="Textfeld 39">
            <a:extLst>
              <a:ext uri="{FF2B5EF4-FFF2-40B4-BE49-F238E27FC236}">
                <a16:creationId xmlns:a16="http://schemas.microsoft.com/office/drawing/2014/main" id="{F5E1A683-4D43-266D-F5F7-A5BDDCCCE9AE}"/>
              </a:ext>
            </a:extLst>
          </p:cNvPr>
          <p:cNvSpPr txBox="1"/>
          <p:nvPr/>
        </p:nvSpPr>
        <p:spPr>
          <a:xfrm>
            <a:off x="461214" y="1623253"/>
            <a:ext cx="3664320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R="0" lvl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E.g. using..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50" name="Fußzeilenplatzhalter 3">
            <a:extLst>
              <a:ext uri="{FF2B5EF4-FFF2-40B4-BE49-F238E27FC236}">
                <a16:creationId xmlns:a16="http://schemas.microsoft.com/office/drawing/2014/main" id="{E628BEF3-9035-9703-027B-2ACA4923982A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51" name="Foliennummernplatzhalter 4">
            <a:extLst>
              <a:ext uri="{FF2B5EF4-FFF2-40B4-BE49-F238E27FC236}">
                <a16:creationId xmlns:a16="http://schemas.microsoft.com/office/drawing/2014/main" id="{7DEBC3BF-532E-CC11-F8AC-D7C7086D795E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11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233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8" grpId="0"/>
      <p:bldP spid="11" grpId="0"/>
      <p:bldP spid="13" grpId="0"/>
      <p:bldP spid="15" grpId="0"/>
      <p:bldP spid="17" grpId="0"/>
      <p:bldP spid="18" grpId="0"/>
      <p:bldP spid="20" grpId="0"/>
      <p:bldP spid="31" grpId="0"/>
      <p:bldP spid="32" grpId="0"/>
      <p:bldP spid="3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1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8698AF-4B63-6FCE-0166-ACF3F828A12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GB" sz="3600" dirty="0"/>
              <a:t>+ Recent Progress in Experiments</a:t>
            </a:r>
            <a:br>
              <a:rPr lang="en-GB" dirty="0"/>
            </a:br>
            <a:endParaRPr lang="en-GB" sz="2400" dirty="0">
              <a:solidFill>
                <a:srgbClr val="61C4D3"/>
              </a:solidFill>
            </a:endParaRPr>
          </a:p>
        </p:txBody>
      </p:sp>
      <p:sp>
        <p:nvSpPr>
          <p:cNvPr id="4" name="Rechteck 7">
            <a:extLst>
              <a:ext uri="{FF2B5EF4-FFF2-40B4-BE49-F238E27FC236}">
                <a16:creationId xmlns:a16="http://schemas.microsoft.com/office/drawing/2014/main" id="{27B29BBE-7029-5B61-38B1-D66B43853EF1}"/>
              </a:ext>
            </a:extLst>
          </p:cNvPr>
          <p:cNvSpPr/>
          <p:nvPr/>
        </p:nvSpPr>
        <p:spPr>
          <a:xfrm>
            <a:off x="8080269" y="1593863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Textfeld 8">
            <a:extLst>
              <a:ext uri="{FF2B5EF4-FFF2-40B4-BE49-F238E27FC236}">
                <a16:creationId xmlns:a16="http://schemas.microsoft.com/office/drawing/2014/main" id="{76E24470-B2B4-B653-6D27-C162A2B0DED7}"/>
              </a:ext>
            </a:extLst>
          </p:cNvPr>
          <p:cNvSpPr txBox="1"/>
          <p:nvPr/>
        </p:nvSpPr>
        <p:spPr>
          <a:xfrm>
            <a:off x="442907" y="1316864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Energy</a:t>
            </a:r>
            <a:endParaRPr lang="en-GB" sz="1800" b="1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6" name="Textfeld 9">
            <a:extLst>
              <a:ext uri="{FF2B5EF4-FFF2-40B4-BE49-F238E27FC236}">
                <a16:creationId xmlns:a16="http://schemas.microsoft.com/office/drawing/2014/main" id="{4DB93854-7648-8326-FB50-D8A54C3E8580}"/>
              </a:ext>
            </a:extLst>
          </p:cNvPr>
          <p:cNvSpPr txBox="1"/>
          <p:nvPr/>
        </p:nvSpPr>
        <p:spPr>
          <a:xfrm>
            <a:off x="4263838" y="1322277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Beam Quality</a:t>
            </a:r>
            <a:endParaRPr lang="en-GB" sz="1800" b="1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EADC7025-24F8-A958-187D-3704CBD81DF1}"/>
              </a:ext>
            </a:extLst>
          </p:cNvPr>
          <p:cNvSpPr txBox="1"/>
          <p:nvPr/>
        </p:nvSpPr>
        <p:spPr>
          <a:xfrm>
            <a:off x="8080269" y="1316059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Efficiency</a:t>
            </a:r>
            <a:endParaRPr lang="en-GB" sz="1800" b="1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8" name="Grafik 12">
            <a:extLst>
              <a:ext uri="{FF2B5EF4-FFF2-40B4-BE49-F238E27FC236}">
                <a16:creationId xmlns:a16="http://schemas.microsoft.com/office/drawing/2014/main" id="{471D07A7-7978-C37D-D387-E77A19FAA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20" y="4367503"/>
            <a:ext cx="3623200" cy="1077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Textfeld 13">
            <a:extLst>
              <a:ext uri="{FF2B5EF4-FFF2-40B4-BE49-F238E27FC236}">
                <a16:creationId xmlns:a16="http://schemas.microsoft.com/office/drawing/2014/main" id="{ECD55659-3E0D-3CDC-101F-B4DCAF12FCA9}"/>
              </a:ext>
            </a:extLst>
          </p:cNvPr>
          <p:cNvSpPr txBox="1"/>
          <p:nvPr/>
        </p:nvSpPr>
        <p:spPr>
          <a:xfrm>
            <a:off x="453670" y="1634700"/>
            <a:ext cx="364937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Matched Guiding and Controlled Injection in Dark-Current-Free, 10-GeV-Class, Channel-Guided Laser-Plasma Accelerators</a:t>
            </a: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A. Picksley et al., Phys. Rev. Lett. 133, 255001 (2024)</a:t>
            </a:r>
          </a:p>
        </p:txBody>
      </p:sp>
      <p:sp>
        <p:nvSpPr>
          <p:cNvPr id="10" name="Textfeld 14">
            <a:extLst>
              <a:ext uri="{FF2B5EF4-FFF2-40B4-BE49-F238E27FC236}">
                <a16:creationId xmlns:a16="http://schemas.microsoft.com/office/drawing/2014/main" id="{F0586E79-20C2-97C0-F2F8-40E231F71BFF}"/>
              </a:ext>
            </a:extLst>
          </p:cNvPr>
          <p:cNvSpPr txBox="1"/>
          <p:nvPr/>
        </p:nvSpPr>
        <p:spPr>
          <a:xfrm>
            <a:off x="551383" y="5497894"/>
            <a:ext cx="3565007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~10 GeV </a:t>
            </a: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energy gain over 10 cm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 Multiple acceleration regimes that may be difficult to control</a:t>
            </a: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Arial"/>
            </a:endParaRPr>
          </a:p>
        </p:txBody>
      </p:sp>
      <p:grpSp>
        <p:nvGrpSpPr>
          <p:cNvPr id="11" name="Gruppieren 19">
            <a:extLst>
              <a:ext uri="{FF2B5EF4-FFF2-40B4-BE49-F238E27FC236}">
                <a16:creationId xmlns:a16="http://schemas.microsoft.com/office/drawing/2014/main" id="{D319F717-6E0B-010F-7B14-C7E7782E15A7}"/>
              </a:ext>
            </a:extLst>
          </p:cNvPr>
          <p:cNvGrpSpPr/>
          <p:nvPr/>
        </p:nvGrpSpPr>
        <p:grpSpPr>
          <a:xfrm>
            <a:off x="467020" y="2132856"/>
            <a:ext cx="3627736" cy="810405"/>
            <a:chOff x="467020" y="2132856"/>
            <a:chExt cx="3627736" cy="810405"/>
          </a:xfrm>
        </p:grpSpPr>
        <p:pic>
          <p:nvPicPr>
            <p:cNvPr id="12" name="Grafik 16">
              <a:extLst>
                <a:ext uri="{FF2B5EF4-FFF2-40B4-BE49-F238E27FC236}">
                  <a16:creationId xmlns:a16="http://schemas.microsoft.com/office/drawing/2014/main" id="{E1B0584A-2776-F932-32FA-7D376E0AE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0010" t="5831" r="7344" b="82074"/>
            <a:stretch>
              <a:fillRect/>
            </a:stretch>
          </p:blipFill>
          <p:spPr>
            <a:xfrm>
              <a:off x="467020" y="2132856"/>
              <a:ext cx="3623200" cy="24975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3" name="Grafik 17">
              <a:extLst>
                <a:ext uri="{FF2B5EF4-FFF2-40B4-BE49-F238E27FC236}">
                  <a16:creationId xmlns:a16="http://schemas.microsoft.com/office/drawing/2014/main" id="{3CF765C4-10C2-50A6-85BA-7FFDEF1FD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4970" t="71423" r="7344" b="679"/>
            <a:stretch>
              <a:fillRect/>
            </a:stretch>
          </p:blipFill>
          <p:spPr>
            <a:xfrm>
              <a:off x="1127446" y="2367189"/>
              <a:ext cx="2967310" cy="57606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4" name="Rechteck 18">
              <a:extLst>
                <a:ext uri="{FF2B5EF4-FFF2-40B4-BE49-F238E27FC236}">
                  <a16:creationId xmlns:a16="http://schemas.microsoft.com/office/drawing/2014/main" id="{D1C09173-CDDA-4A06-DB2F-A7AA86B35D69}"/>
                </a:ext>
              </a:extLst>
            </p:cNvPr>
            <p:cNvSpPr/>
            <p:nvPr/>
          </p:nvSpPr>
          <p:spPr>
            <a:xfrm>
              <a:off x="911428" y="2523570"/>
              <a:ext cx="576062" cy="419691"/>
            </a:xfrm>
            <a:prstGeom prst="rect">
              <a:avLst/>
            </a:prstGeom>
            <a:solidFill>
              <a:srgbClr val="FFFFFF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endParaRPr>
            </a:p>
          </p:txBody>
        </p:sp>
      </p:grpSp>
      <p:sp>
        <p:nvSpPr>
          <p:cNvPr id="15" name="Textfeld 20">
            <a:extLst>
              <a:ext uri="{FF2B5EF4-FFF2-40B4-BE49-F238E27FC236}">
                <a16:creationId xmlns:a16="http://schemas.microsoft.com/office/drawing/2014/main" id="{983370F5-E2CC-9049-E575-9528FC07C6A6}"/>
              </a:ext>
            </a:extLst>
          </p:cNvPr>
          <p:cNvSpPr txBox="1"/>
          <p:nvPr/>
        </p:nvSpPr>
        <p:spPr>
          <a:xfrm>
            <a:off x="514770" y="2780928"/>
            <a:ext cx="3565007" cy="107721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-US" sz="1400" b="1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~9.2 GeV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energy gain over 30 cm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 Laser-created ‘free-standing’ plasma channels that can be recreated at the repetition rate of the laser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kern="0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 M</a:t>
            </a:r>
            <a:r>
              <a:rPr lang="en-US" sz="1400" b="0" i="0" u="none" strike="noStrike" kern="0" cap="none" spc="0" baseline="0" dirty="0">
                <a:solidFill>
                  <a:srgbClr val="000000"/>
                </a:solidFill>
                <a:uFillTx/>
                <a:latin typeface="Arial"/>
              </a:rPr>
              <a:t>ultiple independent results</a:t>
            </a: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" name="Textfeld 22">
            <a:extLst>
              <a:ext uri="{FF2B5EF4-FFF2-40B4-BE49-F238E27FC236}">
                <a16:creationId xmlns:a16="http://schemas.microsoft.com/office/drawing/2014/main" id="{EEFAEADD-7BD9-3159-C27E-821F19472ACF}"/>
              </a:ext>
            </a:extLst>
          </p:cNvPr>
          <p:cNvSpPr txBox="1"/>
          <p:nvPr/>
        </p:nvSpPr>
        <p:spPr>
          <a:xfrm>
            <a:off x="467020" y="3975445"/>
            <a:ext cx="3627735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C. Aniculaesei et al., The acceleration of a high-charge electron bunch to 10 GeV in a 10-cm nanoparticle-assisted wakefield accelerator. </a:t>
            </a:r>
            <a:r>
              <a:rPr lang="en-GB" sz="800" b="0" i="1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Matter Radiat. Extremes</a:t>
            </a: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2024; 9 (1): 014001</a:t>
            </a:r>
          </a:p>
        </p:txBody>
      </p:sp>
      <p:sp>
        <p:nvSpPr>
          <p:cNvPr id="17" name="Textfeld 24">
            <a:extLst>
              <a:ext uri="{FF2B5EF4-FFF2-40B4-BE49-F238E27FC236}">
                <a16:creationId xmlns:a16="http://schemas.microsoft.com/office/drawing/2014/main" id="{49B68E50-2C8D-9588-ABB4-4521041A99F6}"/>
              </a:ext>
            </a:extLst>
          </p:cNvPr>
          <p:cNvSpPr txBox="1"/>
          <p:nvPr/>
        </p:nvSpPr>
        <p:spPr>
          <a:xfrm>
            <a:off x="4263838" y="1601617"/>
            <a:ext cx="3650449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Winkler, P. </a:t>
            </a:r>
            <a:r>
              <a:rPr lang="en-GB" sz="800" b="0" i="1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et al.</a:t>
            </a: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Active energy compression of a laser-plasma electron beam. </a:t>
            </a:r>
            <a:r>
              <a:rPr lang="en-GB" sz="800" b="0" i="1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Nature</a:t>
            </a: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en-GB" sz="800" b="1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640</a:t>
            </a: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, 907–910 (2025). </a:t>
            </a:r>
          </a:p>
        </p:txBody>
      </p:sp>
      <p:grpSp>
        <p:nvGrpSpPr>
          <p:cNvPr id="18" name="Gruppieren 28">
            <a:extLst>
              <a:ext uri="{FF2B5EF4-FFF2-40B4-BE49-F238E27FC236}">
                <a16:creationId xmlns:a16="http://schemas.microsoft.com/office/drawing/2014/main" id="{59BBA691-5A12-C8E3-F74D-892907E98D22}"/>
              </a:ext>
            </a:extLst>
          </p:cNvPr>
          <p:cNvGrpSpPr/>
          <p:nvPr/>
        </p:nvGrpSpPr>
        <p:grpSpPr>
          <a:xfrm>
            <a:off x="4263838" y="1916829"/>
            <a:ext cx="3542421" cy="1506949"/>
            <a:chOff x="4263838" y="1916829"/>
            <a:chExt cx="3542421" cy="1506949"/>
          </a:xfrm>
        </p:grpSpPr>
        <p:pic>
          <p:nvPicPr>
            <p:cNvPr id="19" name="Grafik 26">
              <a:extLst>
                <a:ext uri="{FF2B5EF4-FFF2-40B4-BE49-F238E27FC236}">
                  <a16:creationId xmlns:a16="http://schemas.microsoft.com/office/drawing/2014/main" id="{D6C6DAF5-67C9-2AEC-FDD4-653E8FD83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38544" y="1955718"/>
              <a:ext cx="3467715" cy="146806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0" name="Rechteck 27">
              <a:extLst>
                <a:ext uri="{FF2B5EF4-FFF2-40B4-BE49-F238E27FC236}">
                  <a16:creationId xmlns:a16="http://schemas.microsoft.com/office/drawing/2014/main" id="{8751966C-DC5F-32AE-07AB-0D5DB47DE753}"/>
                </a:ext>
              </a:extLst>
            </p:cNvPr>
            <p:cNvSpPr/>
            <p:nvPr/>
          </p:nvSpPr>
          <p:spPr>
            <a:xfrm>
              <a:off x="4263838" y="1916829"/>
              <a:ext cx="175976" cy="128820"/>
            </a:xfrm>
            <a:prstGeom prst="rect">
              <a:avLst/>
            </a:prstGeom>
            <a:solidFill>
              <a:srgbClr val="FFFFFF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endParaRPr>
            </a:p>
          </p:txBody>
        </p:sp>
      </p:grpSp>
      <p:sp>
        <p:nvSpPr>
          <p:cNvPr id="21" name="Textfeld 29">
            <a:extLst>
              <a:ext uri="{FF2B5EF4-FFF2-40B4-BE49-F238E27FC236}">
                <a16:creationId xmlns:a16="http://schemas.microsoft.com/office/drawing/2014/main" id="{8E7CECF9-A64C-F027-19A5-92B88512068F}"/>
              </a:ext>
            </a:extLst>
          </p:cNvPr>
          <p:cNvSpPr txBox="1"/>
          <p:nvPr/>
        </p:nvSpPr>
        <p:spPr>
          <a:xfrm>
            <a:off x="4299444" y="3462101"/>
            <a:ext cx="3565007" cy="4308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à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Energy spread below the </a:t>
            </a: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permille level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à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rPr>
              <a:t>Employing active stabilization</a:t>
            </a: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" name="Textfeld 31">
            <a:extLst>
              <a:ext uri="{FF2B5EF4-FFF2-40B4-BE49-F238E27FC236}">
                <a16:creationId xmlns:a16="http://schemas.microsoft.com/office/drawing/2014/main" id="{55C02ED9-EDE7-281E-25E2-97CF9408DD58}"/>
              </a:ext>
            </a:extLst>
          </p:cNvPr>
          <p:cNvSpPr txBox="1"/>
          <p:nvPr/>
        </p:nvSpPr>
        <p:spPr>
          <a:xfrm>
            <a:off x="4202271" y="3978188"/>
            <a:ext cx="3725878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t-LT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Lindstrøm, C.A., Beinortaitė, J., Björklund Svensson, J. </a:t>
            </a:r>
            <a:r>
              <a:rPr lang="lt-LT" sz="800" b="0" i="1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et al.</a:t>
            </a:r>
            <a:r>
              <a:rPr lang="lt-LT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Emittance preservation in a plasma-wakefield accelerator. </a:t>
            </a:r>
            <a:r>
              <a:rPr lang="lt-LT" sz="800" b="0" i="1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Nat Commun</a:t>
            </a:r>
            <a:r>
              <a:rPr lang="lt-LT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lt-LT" sz="800" b="1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15</a:t>
            </a:r>
            <a:r>
              <a:rPr lang="lt-LT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, 6097 (2024)</a:t>
            </a:r>
            <a:endParaRPr lang="en-GB" sz="8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</p:txBody>
      </p:sp>
      <p:pic>
        <p:nvPicPr>
          <p:cNvPr id="23" name="Grafik 33" descr="Ein Bild, das Text, Diagramm, Screenshot, parallel enthält.&#10;&#10;KI-generierte Inhalte können fehlerhaft sein.">
            <a:extLst>
              <a:ext uri="{FF2B5EF4-FFF2-40B4-BE49-F238E27FC236}">
                <a16:creationId xmlns:a16="http://schemas.microsoft.com/office/drawing/2014/main" id="{87F33E76-863D-D55C-38B0-78195D40930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64418"/>
          <a:stretch>
            <a:fillRect/>
          </a:stretch>
        </p:blipFill>
        <p:spPr>
          <a:xfrm>
            <a:off x="4727850" y="4308698"/>
            <a:ext cx="2257735" cy="121065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4" name="Textfeld 34">
            <a:extLst>
              <a:ext uri="{FF2B5EF4-FFF2-40B4-BE49-F238E27FC236}">
                <a16:creationId xmlns:a16="http://schemas.microsoft.com/office/drawing/2014/main" id="{488625FC-2FBF-306A-3ADE-2AF5904D5F26}"/>
              </a:ext>
            </a:extLst>
          </p:cNvPr>
          <p:cNvSpPr txBox="1"/>
          <p:nvPr/>
        </p:nvSpPr>
        <p:spPr>
          <a:xfrm>
            <a:off x="4313499" y="5648989"/>
            <a:ext cx="3565007" cy="4308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GB" sz="1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</a:rPr>
              <a:t> Emittance preservation </a:t>
            </a:r>
            <a:r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</a:rPr>
              <a:t>at micron level for 40 MeV energy gain (on top of 1 GeV)</a:t>
            </a: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" name="Textfeld 35">
            <a:extLst>
              <a:ext uri="{FF2B5EF4-FFF2-40B4-BE49-F238E27FC236}">
                <a16:creationId xmlns:a16="http://schemas.microsoft.com/office/drawing/2014/main" id="{EA1CFDB5-BADE-768E-7B47-006F7604950B}"/>
              </a:ext>
            </a:extLst>
          </p:cNvPr>
          <p:cNvSpPr txBox="1"/>
          <p:nvPr/>
        </p:nvSpPr>
        <p:spPr>
          <a:xfrm>
            <a:off x="8184227" y="3501009"/>
            <a:ext cx="1548755" cy="4308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14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nb-NO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nb-NO" sz="1400" b="1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~60% </a:t>
            </a:r>
            <a:r>
              <a:rPr lang="nb-NO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driver depletion</a:t>
            </a: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" name="Rechteck 38">
            <a:extLst>
              <a:ext uri="{FF2B5EF4-FFF2-40B4-BE49-F238E27FC236}">
                <a16:creationId xmlns:a16="http://schemas.microsoft.com/office/drawing/2014/main" id="{AAC792B4-1D85-3F44-088C-777343B3D906}"/>
              </a:ext>
            </a:extLst>
          </p:cNvPr>
          <p:cNvSpPr/>
          <p:nvPr/>
        </p:nvSpPr>
        <p:spPr>
          <a:xfrm>
            <a:off x="8616281" y="1993958"/>
            <a:ext cx="216027" cy="19268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27" name="Grafik 41">
            <a:extLst>
              <a:ext uri="{FF2B5EF4-FFF2-40B4-BE49-F238E27FC236}">
                <a16:creationId xmlns:a16="http://schemas.microsoft.com/office/drawing/2014/main" id="{ABB1965A-E335-E29A-BF4C-8FDEBEEB0B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4575" y="2064724"/>
            <a:ext cx="1598407" cy="139241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8" name="Textfeld 42">
            <a:extLst>
              <a:ext uri="{FF2B5EF4-FFF2-40B4-BE49-F238E27FC236}">
                <a16:creationId xmlns:a16="http://schemas.microsoft.com/office/drawing/2014/main" id="{A3D37F1B-6374-5792-043F-C12C406CA16E}"/>
              </a:ext>
            </a:extLst>
          </p:cNvPr>
          <p:cNvSpPr txBox="1"/>
          <p:nvPr/>
        </p:nvSpPr>
        <p:spPr>
          <a:xfrm>
            <a:off x="8193435" y="1669228"/>
            <a:ext cx="1478895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C Zhang </a:t>
            </a:r>
            <a:r>
              <a:rPr lang="fr-FR" sz="800" b="0" i="1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et al</a:t>
            </a:r>
            <a:r>
              <a:rPr lang="fr-FR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2024 </a:t>
            </a:r>
            <a:r>
              <a:rPr lang="fr-FR" sz="800" b="0" i="1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Plasma Phys. Control. Fusion</a:t>
            </a:r>
            <a:r>
              <a:rPr lang="fr-FR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66 025013</a:t>
            </a:r>
            <a:endParaRPr lang="en-GB" sz="8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</p:txBody>
      </p:sp>
      <p:sp>
        <p:nvSpPr>
          <p:cNvPr id="29" name="Textfeld 43">
            <a:extLst>
              <a:ext uri="{FF2B5EF4-FFF2-40B4-BE49-F238E27FC236}">
                <a16:creationId xmlns:a16="http://schemas.microsoft.com/office/drawing/2014/main" id="{A195895D-1726-B92F-D2B1-6BD738E0C0C1}"/>
              </a:ext>
            </a:extLst>
          </p:cNvPr>
          <p:cNvSpPr txBox="1"/>
          <p:nvPr/>
        </p:nvSpPr>
        <p:spPr>
          <a:xfrm>
            <a:off x="8134575" y="5302367"/>
            <a:ext cx="3564852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 Laser to electron conversion efficiency of at least </a:t>
            </a:r>
            <a:r>
              <a:rPr lang="en-GB" sz="1400" b="1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∼30%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 Multi-GeV energy gain</a:t>
            </a:r>
          </a:p>
        </p:txBody>
      </p:sp>
      <p:pic>
        <p:nvPicPr>
          <p:cNvPr id="30" name="Grafik 46">
            <a:extLst>
              <a:ext uri="{FF2B5EF4-FFF2-40B4-BE49-F238E27FC236}">
                <a16:creationId xmlns:a16="http://schemas.microsoft.com/office/drawing/2014/main" id="{73786D34-7EF2-0C8B-BBD3-43FDB1E395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7700" y="4340693"/>
            <a:ext cx="3541736" cy="88850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1" name="Textfeld 47">
            <a:extLst>
              <a:ext uri="{FF2B5EF4-FFF2-40B4-BE49-F238E27FC236}">
                <a16:creationId xmlns:a16="http://schemas.microsoft.com/office/drawing/2014/main" id="{9902DCCB-A3C0-38E1-E4CE-E987215CF4ED}"/>
              </a:ext>
            </a:extLst>
          </p:cNvPr>
          <p:cNvSpPr txBox="1"/>
          <p:nvPr/>
        </p:nvSpPr>
        <p:spPr>
          <a:xfrm>
            <a:off x="8157700" y="4045003"/>
            <a:ext cx="3457456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E. Rockafellow et a;., High charge laser acceleration of electrons to 10 GeV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NIM A, Volume 1077, August 2025, 170586</a:t>
            </a:r>
          </a:p>
        </p:txBody>
      </p:sp>
      <p:pic>
        <p:nvPicPr>
          <p:cNvPr id="32" name="Grafik 36" descr="Ein Bild, das Symbol, Text, Emblem, Logo enthält.&#10;&#10;KI-generierte Inhalte können fehlerhaft sein.">
            <a:extLst>
              <a:ext uri="{FF2B5EF4-FFF2-40B4-BE49-F238E27FC236}">
                <a16:creationId xmlns:a16="http://schemas.microsoft.com/office/drawing/2014/main" id="{292F69D1-7CE0-5ECC-16DB-BAAED7870B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05632" y="3468538"/>
            <a:ext cx="501356" cy="50135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3" name="Grafik 37" descr="Ein Bild, das Text, Schrift, Symbol, Grafiken enthält.&#10;&#10;KI-generierte Inhalte können fehlerhaft sein.">
            <a:extLst>
              <a:ext uri="{FF2B5EF4-FFF2-40B4-BE49-F238E27FC236}">
                <a16:creationId xmlns:a16="http://schemas.microsoft.com/office/drawing/2014/main" id="{9DFA72D6-7CF4-724C-ADF6-61F92457E1A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7011" y="1779404"/>
            <a:ext cx="683852" cy="518912"/>
          </a:xfrm>
          <a:prstGeom prst="rect">
            <a:avLst/>
          </a:prstGeom>
          <a:noFill/>
          <a:ln w="38103" cap="flat">
            <a:solidFill>
              <a:srgbClr val="FFFFFF"/>
            </a:solidFill>
            <a:prstDash val="solid"/>
            <a:miter/>
          </a:ln>
        </p:spPr>
      </p:pic>
      <p:sp>
        <p:nvSpPr>
          <p:cNvPr id="34" name="Rechteck 6">
            <a:extLst>
              <a:ext uri="{FF2B5EF4-FFF2-40B4-BE49-F238E27FC236}">
                <a16:creationId xmlns:a16="http://schemas.microsoft.com/office/drawing/2014/main" id="{808FC760-D50F-18E3-6EF6-8B75BC685367}"/>
              </a:ext>
            </a:extLst>
          </p:cNvPr>
          <p:cNvSpPr/>
          <p:nvPr/>
        </p:nvSpPr>
        <p:spPr>
          <a:xfrm>
            <a:off x="442907" y="1604589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35" name="Grafik 38" descr="Ein Bild, das Kreis, Grafiken, Schrift, Logo enthält.&#10;&#10;KI-generierte Inhalte können fehlerhaft sein.">
            <a:extLst>
              <a:ext uri="{FF2B5EF4-FFF2-40B4-BE49-F238E27FC236}">
                <a16:creationId xmlns:a16="http://schemas.microsoft.com/office/drawing/2014/main" id="{77278590-F78E-D3BF-C6C8-CBBEEEB666E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35584" y="2568595"/>
            <a:ext cx="670675" cy="67067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6" name="Grafik 39" descr="Ein Bild, das Kreis, Grafiken, Schrift, Logo enthält.&#10;&#10;KI-generierte Inhalte können fehlerhaft sein.">
            <a:extLst>
              <a:ext uri="{FF2B5EF4-FFF2-40B4-BE49-F238E27FC236}">
                <a16:creationId xmlns:a16="http://schemas.microsoft.com/office/drawing/2014/main" id="{8A9701B6-CADD-1852-AA0E-FE495A58DC5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51898" y="4715268"/>
            <a:ext cx="670675" cy="67067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7" name="Grafik 40" descr="Ein Bild, das Symbol, Text, Emblem, Logo enthält.&#10;&#10;KI-generierte Inhalte können fehlerhaft sein.">
            <a:extLst>
              <a:ext uri="{FF2B5EF4-FFF2-40B4-BE49-F238E27FC236}">
                <a16:creationId xmlns:a16="http://schemas.microsoft.com/office/drawing/2014/main" id="{315CA89C-88A8-4827-DC2A-2A13A125E7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08194" y="5588364"/>
            <a:ext cx="501356" cy="50135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8" name="Grafik 42" descr="Ein Bild, das Emblem, Markenzeichen, Symbol, Logo enthält.&#10;&#10;KI-generierte Inhalte können fehlerhaft sein.">
            <a:extLst>
              <a:ext uri="{FF2B5EF4-FFF2-40B4-BE49-F238E27FC236}">
                <a16:creationId xmlns:a16="http://schemas.microsoft.com/office/drawing/2014/main" id="{886E4EC0-FF2C-F4DD-303B-AD6A950E88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64762" y="5145255"/>
            <a:ext cx="540017" cy="54001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9" name="Grafik 44" descr="Ein Bild, das Text, Schrift, Logo, Grafiken enthält.&#10;&#10;KI-generierte Inhalte können fehlerhaft sein.">
            <a:extLst>
              <a:ext uri="{FF2B5EF4-FFF2-40B4-BE49-F238E27FC236}">
                <a16:creationId xmlns:a16="http://schemas.microsoft.com/office/drawing/2014/main" id="{CEF3C4C3-824C-AB91-5ABC-AFB886B33747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t="32081" r="42315" b="35329"/>
          <a:stretch>
            <a:fillRect/>
          </a:stretch>
        </p:blipFill>
        <p:spPr>
          <a:xfrm>
            <a:off x="8406554" y="2127580"/>
            <a:ext cx="728109" cy="2617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0" name="Rechteck 5">
            <a:extLst>
              <a:ext uri="{FF2B5EF4-FFF2-40B4-BE49-F238E27FC236}">
                <a16:creationId xmlns:a16="http://schemas.microsoft.com/office/drawing/2014/main" id="{E2E653DD-A6EE-5477-E7C5-838DEBA4F51F}"/>
              </a:ext>
            </a:extLst>
          </p:cNvPr>
          <p:cNvSpPr/>
          <p:nvPr/>
        </p:nvSpPr>
        <p:spPr>
          <a:xfrm>
            <a:off x="4254684" y="1592263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1" name="Textfeld 44">
            <a:extLst>
              <a:ext uri="{FF2B5EF4-FFF2-40B4-BE49-F238E27FC236}">
                <a16:creationId xmlns:a16="http://schemas.microsoft.com/office/drawing/2014/main" id="{04E4D639-B131-51BE-5AB1-8A09719CE1B9}"/>
              </a:ext>
            </a:extLst>
          </p:cNvPr>
          <p:cNvSpPr txBox="1"/>
          <p:nvPr/>
        </p:nvSpPr>
        <p:spPr>
          <a:xfrm>
            <a:off x="9679618" y="3427381"/>
            <a:ext cx="1958498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  <a:cs typeface="Arial" pitchFamily="34"/>
              </a:rPr>
              <a:t></a:t>
            </a: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42%</a:t>
            </a: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local energy transfer efficiency</a:t>
            </a: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42" name="Textfeld 47">
            <a:extLst>
              <a:ext uri="{FF2B5EF4-FFF2-40B4-BE49-F238E27FC236}">
                <a16:creationId xmlns:a16="http://schemas.microsoft.com/office/drawing/2014/main" id="{26BA7BEB-5F04-1E9F-16C3-3B547D907870}"/>
              </a:ext>
            </a:extLst>
          </p:cNvPr>
          <p:cNvSpPr txBox="1"/>
          <p:nvPr/>
        </p:nvSpPr>
        <p:spPr>
          <a:xfrm>
            <a:off x="9763615" y="1642683"/>
            <a:ext cx="1613221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C. A. Lindstrøm et al., Phys. Rev. Lett. </a:t>
            </a:r>
            <a:r>
              <a:rPr lang="en-GB" sz="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126</a:t>
            </a:r>
            <a:r>
              <a:rPr lang="en-GB" sz="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, 014801 (2021)</a:t>
            </a:r>
          </a:p>
        </p:txBody>
      </p:sp>
      <p:pic>
        <p:nvPicPr>
          <p:cNvPr id="44" name="Grafik 45">
            <a:extLst>
              <a:ext uri="{FF2B5EF4-FFF2-40B4-BE49-F238E27FC236}">
                <a16:creationId xmlns:a16="http://schemas.microsoft.com/office/drawing/2014/main" id="{6FC8449A-370C-3672-AEDC-8746858A6CB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689018" y="2017504"/>
            <a:ext cx="2064916" cy="135001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5" name="Grafik 48">
            <a:extLst>
              <a:ext uri="{FF2B5EF4-FFF2-40B4-BE49-F238E27FC236}">
                <a16:creationId xmlns:a16="http://schemas.microsoft.com/office/drawing/2014/main" id="{A3CFB027-C327-C50A-09A6-BEAEDB6074F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117122" y="1980883"/>
            <a:ext cx="906197" cy="9263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3A1C6BBC-A137-8065-B44B-76D516A4DA3E}"/>
              </a:ext>
            </a:extLst>
          </p:cNvPr>
          <p:cNvSpPr txBox="1"/>
          <p:nvPr/>
        </p:nvSpPr>
        <p:spPr>
          <a:xfrm>
            <a:off x="3164617" y="3263688"/>
            <a:ext cx="5905406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Towards delivering beams for first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Application will be used to mature wakefield acceleration technology</a:t>
            </a:r>
          </a:p>
        </p:txBody>
      </p:sp>
      <p:sp>
        <p:nvSpPr>
          <p:cNvPr id="47" name="Datumsplatzhalter 39">
            <a:extLst>
              <a:ext uri="{FF2B5EF4-FFF2-40B4-BE49-F238E27FC236}">
                <a16:creationId xmlns:a16="http://schemas.microsoft.com/office/drawing/2014/main" id="{01E71BED-4A7F-1493-61D5-ECE740F01F39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48" name="Fußzeilenplatzhalter 3">
            <a:extLst>
              <a:ext uri="{FF2B5EF4-FFF2-40B4-BE49-F238E27FC236}">
                <a16:creationId xmlns:a16="http://schemas.microsoft.com/office/drawing/2014/main" id="{CECD4789-2476-BC84-154F-B401BF818BFE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49" name="Foliennummernplatzhalter 4">
            <a:extLst>
              <a:ext uri="{FF2B5EF4-FFF2-40B4-BE49-F238E27FC236}">
                <a16:creationId xmlns:a16="http://schemas.microsoft.com/office/drawing/2014/main" id="{3150A750-535B-C925-F8C3-6F59802B1735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12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08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6E7A2D6B-F6FE-130B-57FC-1FCE3D87CB2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/>
              <a:t>Summary of Applications</a:t>
            </a:r>
            <a:br>
              <a:rPr lang="en-US" dirty="0"/>
            </a:br>
            <a:r>
              <a:rPr lang="en-US" sz="2400" dirty="0">
                <a:solidFill>
                  <a:srgbClr val="61C4D3"/>
                </a:solidFill>
              </a:rPr>
              <a:t>Laser-Driven</a:t>
            </a:r>
            <a:endParaRPr lang="en-GB" sz="2400" dirty="0">
              <a:solidFill>
                <a:srgbClr val="61C4D3"/>
              </a:solidFill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C165A26-4E0E-ACAA-072F-527123DAD9FA}"/>
              </a:ext>
            </a:extLst>
          </p:cNvPr>
          <p:cNvSpPr txBox="1"/>
          <p:nvPr/>
        </p:nvSpPr>
        <p:spPr>
          <a:xfrm>
            <a:off x="283464" y="1388973"/>
            <a:ext cx="11100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Laser-Driven Plasma Wakefield Injector for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PETRA IV 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injector complex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itchFamily="34"/>
                <a:cs typeface="Arial" pitchFamily="34"/>
              </a:rPr>
              <a:t>Final Goal:</a:t>
            </a:r>
            <a:br>
              <a:rPr lang="en-GB" dirty="0">
                <a:solidFill>
                  <a:srgbClr val="000000"/>
                </a:solidFill>
                <a:latin typeface="Arial" pitchFamily="34"/>
                <a:cs typeface="Arial" pitchFamily="34"/>
              </a:rPr>
            </a:b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6 GeV injector, to decrease the spatial footprint and power requirements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54" name="Gruppieren 17">
            <a:extLst>
              <a:ext uri="{FF2B5EF4-FFF2-40B4-BE49-F238E27FC236}">
                <a16:creationId xmlns:a16="http://schemas.microsoft.com/office/drawing/2014/main" id="{7E2B977A-DF4E-8087-3F0C-FEE99A3B9967}"/>
              </a:ext>
            </a:extLst>
          </p:cNvPr>
          <p:cNvGrpSpPr/>
          <p:nvPr/>
        </p:nvGrpSpPr>
        <p:grpSpPr>
          <a:xfrm>
            <a:off x="8535834" y="1041161"/>
            <a:ext cx="2788024" cy="1440711"/>
            <a:chOff x="284158" y="761996"/>
            <a:chExt cx="6465293" cy="3537082"/>
          </a:xfrm>
        </p:grpSpPr>
        <p:pic>
          <p:nvPicPr>
            <p:cNvPr id="55" name="Grafik 3">
              <a:extLst>
                <a:ext uri="{FF2B5EF4-FFF2-40B4-BE49-F238E27FC236}">
                  <a16:creationId xmlns:a16="http://schemas.microsoft.com/office/drawing/2014/main" id="{7C46CA73-D8DF-6A2B-6F14-89AA65632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21079" y="1010558"/>
              <a:ext cx="2428372" cy="3288520"/>
            </a:xfrm>
            <a:prstGeom prst="rect">
              <a:avLst/>
            </a:prstGeom>
            <a:noFill/>
            <a:ln w="9528" cap="flat">
              <a:solidFill>
                <a:srgbClr val="0033A0"/>
              </a:solidFill>
              <a:prstDash val="solid"/>
              <a:miter/>
            </a:ln>
          </p:spPr>
        </p:pic>
        <p:pic>
          <p:nvPicPr>
            <p:cNvPr id="56" name="Grafik 55">
              <a:extLst>
                <a:ext uri="{FF2B5EF4-FFF2-40B4-BE49-F238E27FC236}">
                  <a16:creationId xmlns:a16="http://schemas.microsoft.com/office/drawing/2014/main" id="{95049CEC-5D41-A495-D7DC-6A8551A0CA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4158" y="761996"/>
              <a:ext cx="3844338" cy="3537072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57" name="Gerader Verbinder 7">
              <a:extLst>
                <a:ext uri="{FF2B5EF4-FFF2-40B4-BE49-F238E27FC236}">
                  <a16:creationId xmlns:a16="http://schemas.microsoft.com/office/drawing/2014/main" id="{697DAF2B-FEF2-2876-A40F-5D863759DD93}"/>
                </a:ext>
              </a:extLst>
            </p:cNvPr>
            <p:cNvCxnSpPr/>
            <p:nvPr/>
          </p:nvCxnSpPr>
          <p:spPr>
            <a:xfrm flipV="1">
              <a:off x="2905121" y="1010558"/>
              <a:ext cx="1415958" cy="1713595"/>
            </a:xfrm>
            <a:prstGeom prst="straightConnector1">
              <a:avLst/>
            </a:prstGeom>
            <a:noFill/>
            <a:ln w="57150" cap="flat">
              <a:solidFill>
                <a:srgbClr val="0033A0"/>
              </a:solidFill>
              <a:prstDash val="solid"/>
              <a:miter/>
            </a:ln>
          </p:spPr>
        </p:cxnSp>
        <p:cxnSp>
          <p:nvCxnSpPr>
            <p:cNvPr id="58" name="Gerader Verbinder 8">
              <a:extLst>
                <a:ext uri="{FF2B5EF4-FFF2-40B4-BE49-F238E27FC236}">
                  <a16:creationId xmlns:a16="http://schemas.microsoft.com/office/drawing/2014/main" id="{1453F6CE-9102-96D9-5B92-4166B51ACBD0}"/>
                </a:ext>
              </a:extLst>
            </p:cNvPr>
            <p:cNvCxnSpPr/>
            <p:nvPr/>
          </p:nvCxnSpPr>
          <p:spPr>
            <a:xfrm>
              <a:off x="2905121" y="4114800"/>
              <a:ext cx="1415958" cy="184269"/>
            </a:xfrm>
            <a:prstGeom prst="straightConnector1">
              <a:avLst/>
            </a:prstGeom>
            <a:noFill/>
            <a:ln w="57150" cap="flat">
              <a:solidFill>
                <a:srgbClr val="0033A0"/>
              </a:solidFill>
              <a:prstDash val="solid"/>
              <a:miter/>
            </a:ln>
          </p:spPr>
        </p:cxnSp>
      </p:grpSp>
      <p:sp>
        <p:nvSpPr>
          <p:cNvPr id="59" name="Textfeld 18">
            <a:extLst>
              <a:ext uri="{FF2B5EF4-FFF2-40B4-BE49-F238E27FC236}">
                <a16:creationId xmlns:a16="http://schemas.microsoft.com/office/drawing/2014/main" id="{6388D2AE-0B15-D7E6-8879-333053FCA1D5}"/>
              </a:ext>
            </a:extLst>
          </p:cNvPr>
          <p:cNvSpPr txBox="1"/>
          <p:nvPr/>
        </p:nvSpPr>
        <p:spPr>
          <a:xfrm>
            <a:off x="1043908" y="2222081"/>
            <a:ext cx="3728409" cy="21544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PIP4 CDR A. Martinez de la Ossa et al. doi:10.3204/PUBDB-2024-06078</a:t>
            </a:r>
            <a:endParaRPr lang="en-GB" sz="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" name="Datumsplatzhalter 39">
            <a:extLst>
              <a:ext uri="{FF2B5EF4-FFF2-40B4-BE49-F238E27FC236}">
                <a16:creationId xmlns:a16="http://schemas.microsoft.com/office/drawing/2014/main" id="{F99D697A-4744-4F35-1138-A037F99006C9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D4BDF44F-825C-6554-A079-8B498282015D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A7ABA7DB-3CCA-C4AA-2BD4-846117F55812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13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F0B2AF-6FDB-7AAD-60C2-ADF4CE83A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FAF78391-28D3-2F32-D5CD-60A8659C349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/>
              <a:t>Summary of Progress on Applications</a:t>
            </a:r>
            <a:br>
              <a:rPr lang="en-US" dirty="0"/>
            </a:br>
            <a:r>
              <a:rPr lang="en-US" sz="2400" dirty="0">
                <a:solidFill>
                  <a:srgbClr val="61C4D3"/>
                </a:solidFill>
              </a:rPr>
              <a:t>Beam-Driven</a:t>
            </a:r>
            <a:endParaRPr lang="en-GB" sz="2400" dirty="0">
              <a:solidFill>
                <a:srgbClr val="61C4D3"/>
              </a:solidFill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5DC030A6-BB0B-424D-DDAE-C8492D1E22DB}"/>
              </a:ext>
            </a:extLst>
          </p:cNvPr>
          <p:cNvSpPr txBox="1"/>
          <p:nvPr/>
        </p:nvSpPr>
        <p:spPr>
          <a:xfrm>
            <a:off x="283464" y="1388973"/>
            <a:ext cx="111008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alpha val="2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Laser-Driven Plasma Wakefield Injector for </a:t>
            </a:r>
            <a:r>
              <a:rPr lang="en-US" b="1" dirty="0">
                <a:solidFill>
                  <a:schemeClr val="tx1">
                    <a:alpha val="2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PETRA IV </a:t>
            </a:r>
            <a:r>
              <a:rPr lang="en-GB" b="0" i="0" u="none" strike="noStrike" kern="1200" cap="none" spc="0" baseline="0" dirty="0">
                <a:solidFill>
                  <a:srgbClr val="000000">
                    <a:alpha val="20000"/>
                  </a:srgbClr>
                </a:solidFill>
                <a:uFillTx/>
                <a:latin typeface="Arial" pitchFamily="34"/>
                <a:cs typeface="Arial" pitchFamily="34"/>
              </a:rPr>
              <a:t>injector complex </a:t>
            </a:r>
            <a:r>
              <a:rPr lang="en-US" dirty="0">
                <a:solidFill>
                  <a:schemeClr val="tx1">
                    <a:alpha val="2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>
                    <a:alpha val="20000"/>
                  </a:srgbClr>
                </a:solidFill>
                <a:latin typeface="Arial" pitchFamily="34"/>
                <a:cs typeface="Arial" pitchFamily="34"/>
              </a:rPr>
              <a:t>Final Goal:</a:t>
            </a:r>
            <a:br>
              <a:rPr lang="en-GB" dirty="0">
                <a:solidFill>
                  <a:srgbClr val="000000">
                    <a:alpha val="20000"/>
                  </a:srgbClr>
                </a:solidFill>
                <a:latin typeface="Arial" pitchFamily="34"/>
                <a:cs typeface="Arial" pitchFamily="34"/>
              </a:rPr>
            </a:br>
            <a:r>
              <a:rPr lang="en-GB" b="0" i="0" u="none" strike="noStrike" kern="1200" cap="none" spc="0" baseline="0" dirty="0">
                <a:solidFill>
                  <a:srgbClr val="000000">
                    <a:alpha val="20000"/>
                  </a:srgbClr>
                </a:solidFill>
                <a:uFillTx/>
                <a:latin typeface="Arial" pitchFamily="34"/>
                <a:cs typeface="Arial" pitchFamily="34"/>
              </a:rPr>
              <a:t>6 GeV injector, to decrease the spatial footprint and power requirements</a:t>
            </a:r>
            <a:endParaRPr lang="en-GB" dirty="0">
              <a:solidFill>
                <a:schemeClr val="tx1">
                  <a:alpha val="2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GB" dirty="0"/>
          </a:p>
          <a:p>
            <a:endParaRPr lang="en-GB" i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              (</a:t>
            </a:r>
            <a:r>
              <a:rPr lang="en-US" sz="1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Proton-driven plasma wakefield experiment at CERN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</a:t>
            </a:r>
            <a:r>
              <a:rPr lang="en-US" sz="180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Run 2c and d approved </a:t>
            </a:r>
            <a:br>
              <a:rPr lang="en-US" sz="180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180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800" i="1" u="none" strike="noStrike" kern="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First fixed-target applications after LS4</a:t>
            </a:r>
            <a:br>
              <a:rPr lang="en-US" sz="1800" i="1" u="none" strike="noStrike" kern="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i="1" u="none" strike="noStrike" kern="0" cap="none" spc="0" baseline="0" dirty="0"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                CEPC Injector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GB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54" name="Gruppieren 17">
            <a:extLst>
              <a:ext uri="{FF2B5EF4-FFF2-40B4-BE49-F238E27FC236}">
                <a16:creationId xmlns:a16="http://schemas.microsoft.com/office/drawing/2014/main" id="{F51F02FC-2E32-52D3-D338-9B3C28DCD9B9}"/>
              </a:ext>
            </a:extLst>
          </p:cNvPr>
          <p:cNvGrpSpPr/>
          <p:nvPr/>
        </p:nvGrpSpPr>
        <p:grpSpPr>
          <a:xfrm>
            <a:off x="8535834" y="1041161"/>
            <a:ext cx="2788024" cy="1440711"/>
            <a:chOff x="284158" y="761996"/>
            <a:chExt cx="6465293" cy="3537082"/>
          </a:xfrm>
        </p:grpSpPr>
        <p:pic>
          <p:nvPicPr>
            <p:cNvPr id="55" name="Grafik 3">
              <a:extLst>
                <a:ext uri="{FF2B5EF4-FFF2-40B4-BE49-F238E27FC236}">
                  <a16:creationId xmlns:a16="http://schemas.microsoft.com/office/drawing/2014/main" id="{9D87C2B9-56DB-A064-D2D1-B6026DC88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4321079" y="1010558"/>
              <a:ext cx="2428372" cy="3288520"/>
            </a:xfrm>
            <a:prstGeom prst="rect">
              <a:avLst/>
            </a:prstGeom>
            <a:noFill/>
            <a:ln w="9528" cap="flat">
              <a:solidFill>
                <a:srgbClr val="0033A0"/>
              </a:solidFill>
              <a:prstDash val="solid"/>
              <a:miter/>
            </a:ln>
          </p:spPr>
        </p:pic>
        <p:pic>
          <p:nvPicPr>
            <p:cNvPr id="56" name="Grafik 55">
              <a:extLst>
                <a:ext uri="{FF2B5EF4-FFF2-40B4-BE49-F238E27FC236}">
                  <a16:creationId xmlns:a16="http://schemas.microsoft.com/office/drawing/2014/main" id="{A937659C-81DA-370C-0B24-FE7693089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20000"/>
            </a:blip>
            <a:stretch>
              <a:fillRect/>
            </a:stretch>
          </p:blipFill>
          <p:spPr>
            <a:xfrm>
              <a:off x="284158" y="761996"/>
              <a:ext cx="3844338" cy="3537072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57" name="Gerader Verbinder 7">
              <a:extLst>
                <a:ext uri="{FF2B5EF4-FFF2-40B4-BE49-F238E27FC236}">
                  <a16:creationId xmlns:a16="http://schemas.microsoft.com/office/drawing/2014/main" id="{7FC7832D-063E-F32B-C6C6-BB112522D73F}"/>
                </a:ext>
              </a:extLst>
            </p:cNvPr>
            <p:cNvCxnSpPr/>
            <p:nvPr/>
          </p:nvCxnSpPr>
          <p:spPr>
            <a:xfrm flipV="1">
              <a:off x="2905121" y="1010558"/>
              <a:ext cx="1415958" cy="1713595"/>
            </a:xfrm>
            <a:prstGeom prst="straightConnector1">
              <a:avLst/>
            </a:prstGeom>
            <a:noFill/>
            <a:ln w="57150" cap="flat">
              <a:solidFill>
                <a:srgbClr val="0033A0">
                  <a:alpha val="20000"/>
                </a:srgbClr>
              </a:solidFill>
              <a:prstDash val="solid"/>
              <a:miter/>
            </a:ln>
          </p:spPr>
        </p:cxnSp>
        <p:cxnSp>
          <p:nvCxnSpPr>
            <p:cNvPr id="58" name="Gerader Verbinder 8">
              <a:extLst>
                <a:ext uri="{FF2B5EF4-FFF2-40B4-BE49-F238E27FC236}">
                  <a16:creationId xmlns:a16="http://schemas.microsoft.com/office/drawing/2014/main" id="{5C47FA4E-B854-0D61-EBB3-0C701FA2EEA7}"/>
                </a:ext>
              </a:extLst>
            </p:cNvPr>
            <p:cNvCxnSpPr/>
            <p:nvPr/>
          </p:nvCxnSpPr>
          <p:spPr>
            <a:xfrm>
              <a:off x="2905121" y="4114800"/>
              <a:ext cx="1415958" cy="184269"/>
            </a:xfrm>
            <a:prstGeom prst="straightConnector1">
              <a:avLst/>
            </a:prstGeom>
            <a:noFill/>
            <a:ln w="57150" cap="flat">
              <a:solidFill>
                <a:srgbClr val="0033A0">
                  <a:alpha val="20000"/>
                </a:srgbClr>
              </a:solidFill>
              <a:prstDash val="solid"/>
              <a:miter/>
            </a:ln>
          </p:spPr>
        </p:cxnSp>
      </p:grpSp>
      <p:sp>
        <p:nvSpPr>
          <p:cNvPr id="59" name="Textfeld 18">
            <a:extLst>
              <a:ext uri="{FF2B5EF4-FFF2-40B4-BE49-F238E27FC236}">
                <a16:creationId xmlns:a16="http://schemas.microsoft.com/office/drawing/2014/main" id="{ACCB26FA-9F90-CBE5-6B2D-38A810CD4ED1}"/>
              </a:ext>
            </a:extLst>
          </p:cNvPr>
          <p:cNvSpPr txBox="1"/>
          <p:nvPr/>
        </p:nvSpPr>
        <p:spPr>
          <a:xfrm>
            <a:off x="1043908" y="2222081"/>
            <a:ext cx="3728409" cy="21544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 dirty="0">
                <a:solidFill>
                  <a:srgbClr val="000000">
                    <a:alpha val="20000"/>
                  </a:srgbClr>
                </a:solidFill>
                <a:uFillTx/>
                <a:latin typeface="Arial" pitchFamily="34"/>
                <a:cs typeface="Arial" pitchFamily="34"/>
              </a:rPr>
              <a:t>PIP4 CDR A. Martinez de la Ossa et al. doi:10.3204/PUBDB-2024-06078</a:t>
            </a:r>
            <a:endParaRPr lang="en-GB" sz="800" b="0" i="0" u="none" strike="noStrike" kern="1200" cap="none" spc="0" baseline="0" dirty="0">
              <a:solidFill>
                <a:srgbClr val="000000">
                  <a:alpha val="20000"/>
                </a:srgbClr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2" name="Grafik 25" descr="Ein Bild, das Schrift, Grafiken, Logo, Electric Blue (Farbe) enthält.&#10;&#10;KI-generierte Inhalte können fehlerhaft sein.">
            <a:extLst>
              <a:ext uri="{FF2B5EF4-FFF2-40B4-BE49-F238E27FC236}">
                <a16:creationId xmlns:a16="http://schemas.microsoft.com/office/drawing/2014/main" id="{D5EAB124-62D1-B301-2629-96CA8D6936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070" y="2650632"/>
            <a:ext cx="1251841" cy="62789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5B58D1-F0A5-20F4-6062-3446AA28D909}"/>
              </a:ext>
            </a:extLst>
          </p:cNvPr>
          <p:cNvSpPr txBox="1"/>
          <p:nvPr/>
        </p:nvSpPr>
        <p:spPr>
          <a:xfrm>
            <a:off x="3950107" y="3578260"/>
            <a:ext cx="7288207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D3DA5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D3D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 on Advanced Accelerator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Presentation by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W.Lu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 Research platforms on plasma wakefield accelerator and future plans towards colliders in IHEP/SARI/BAQIS/THU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Thursday 12h10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C49B42-022F-ABBC-8021-401037FCDBA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" r="863" b="44059"/>
          <a:stretch>
            <a:fillRect/>
          </a:stretch>
        </p:blipFill>
        <p:spPr>
          <a:xfrm>
            <a:off x="743828" y="3416340"/>
            <a:ext cx="1111191" cy="877560"/>
          </a:xfrm>
          <a:prstGeom prst="rect">
            <a:avLst/>
          </a:prstGeom>
        </p:spPr>
      </p:pic>
      <p:sp>
        <p:nvSpPr>
          <p:cNvPr id="3" name="Datumsplatzhalter 39">
            <a:extLst>
              <a:ext uri="{FF2B5EF4-FFF2-40B4-BE49-F238E27FC236}">
                <a16:creationId xmlns:a16="http://schemas.microsoft.com/office/drawing/2014/main" id="{BA3EC0E8-B9D9-2021-8F28-24B735AE05EF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2D89B2-7A8D-915A-15DB-8BC3E365B57D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9" name="Foliennummernplatzhalter 4">
            <a:extLst>
              <a:ext uri="{FF2B5EF4-FFF2-40B4-BE49-F238E27FC236}">
                <a16:creationId xmlns:a16="http://schemas.microsoft.com/office/drawing/2014/main" id="{2638167A-504B-2038-587C-FB92E6CF247A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13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38102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7BF841-47DB-6CC4-B8C9-279A62D3F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B1855BEC-310C-2796-0DB9-621DC44B0C4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/>
              <a:t>Summary of Progress on Applications</a:t>
            </a:r>
            <a:br>
              <a:rPr lang="en-US" dirty="0"/>
            </a:br>
            <a:r>
              <a:rPr lang="en-US" sz="2400" dirty="0">
                <a:solidFill>
                  <a:srgbClr val="61C4D3"/>
                </a:solidFill>
              </a:rPr>
              <a:t>Laser and Beam-Driven</a:t>
            </a:r>
            <a:endParaRPr lang="en-GB" sz="2400" dirty="0">
              <a:solidFill>
                <a:srgbClr val="61C4D3"/>
              </a:solidFill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1DB272A6-7183-4900-FA33-CCB45ADE1F33}"/>
              </a:ext>
            </a:extLst>
          </p:cNvPr>
          <p:cNvSpPr txBox="1"/>
          <p:nvPr/>
        </p:nvSpPr>
        <p:spPr>
          <a:xfrm>
            <a:off x="283464" y="1388973"/>
            <a:ext cx="1110081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alpha val="2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Laser-Driven Plasma Wakefield Injector for </a:t>
            </a:r>
            <a:r>
              <a:rPr lang="en-US" b="1" dirty="0">
                <a:solidFill>
                  <a:schemeClr val="tx1">
                    <a:alpha val="2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PETRA IV </a:t>
            </a:r>
            <a:r>
              <a:rPr lang="en-GB" b="0" i="0" u="none" strike="noStrike" kern="1200" cap="none" spc="0" baseline="0" dirty="0">
                <a:solidFill>
                  <a:srgbClr val="000000">
                    <a:alpha val="20000"/>
                  </a:srgbClr>
                </a:solidFill>
                <a:uFillTx/>
                <a:latin typeface="Arial" pitchFamily="34"/>
                <a:cs typeface="Arial" pitchFamily="34"/>
              </a:rPr>
              <a:t>injector complex </a:t>
            </a:r>
            <a:r>
              <a:rPr lang="en-US" dirty="0">
                <a:solidFill>
                  <a:schemeClr val="tx1">
                    <a:alpha val="2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>
                    <a:alpha val="20000"/>
                  </a:srgbClr>
                </a:solidFill>
                <a:latin typeface="Arial" pitchFamily="34"/>
                <a:cs typeface="Arial" pitchFamily="34"/>
              </a:rPr>
              <a:t>Final Goal:</a:t>
            </a:r>
            <a:br>
              <a:rPr lang="en-GB" dirty="0">
                <a:solidFill>
                  <a:srgbClr val="000000">
                    <a:alpha val="20000"/>
                  </a:srgbClr>
                </a:solidFill>
                <a:latin typeface="Arial" pitchFamily="34"/>
                <a:cs typeface="Arial" pitchFamily="34"/>
              </a:rPr>
            </a:br>
            <a:r>
              <a:rPr lang="en-GB" b="0" i="0" u="none" strike="noStrike" kern="1200" cap="none" spc="0" baseline="0" dirty="0">
                <a:solidFill>
                  <a:srgbClr val="000000">
                    <a:alpha val="20000"/>
                  </a:srgbClr>
                </a:solidFill>
                <a:uFillTx/>
                <a:latin typeface="Arial" pitchFamily="34"/>
                <a:cs typeface="Arial" pitchFamily="34"/>
              </a:rPr>
              <a:t>6 GeV injector, to decrease the spatial footprint and power requirements</a:t>
            </a:r>
            <a:endParaRPr lang="en-GB" dirty="0">
              <a:solidFill>
                <a:schemeClr val="tx1">
                  <a:alpha val="2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GB" dirty="0"/>
          </a:p>
          <a:p>
            <a:endParaRPr lang="en-GB" i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              (</a:t>
            </a:r>
            <a:r>
              <a:rPr lang="en-US" sz="18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Proton-driven plasma wakefield experiment at CERN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</a:t>
            </a:r>
            <a:r>
              <a:rPr lang="en-US" sz="180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Run 2c and d approved </a:t>
            </a:r>
            <a:br>
              <a:rPr lang="en-US" sz="180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180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800" i="1" u="none" strike="noStrike" kern="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First fixed-target applications after LS4</a:t>
            </a:r>
            <a:br>
              <a:rPr lang="en-US" sz="1800" i="1" u="none" strike="noStrike" kern="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i="1" u="none" strike="noStrike" kern="0" cap="none" spc="0" baseline="0" dirty="0"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                CEPC Injector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		(</a:t>
            </a:r>
            <a:r>
              <a:rPr lang="en-GB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Particle accelerator research infrastructure based on novel plasma acceleration)</a:t>
            </a:r>
            <a:endParaRPr lang="en-GB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                       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FEL user facility by 2031</a:t>
            </a:r>
            <a:br>
              <a:rPr lang="en-GB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endParaRPr lang="en-GB" i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FEL lasing achieved by 4 groups!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Enabled by improved beam-quality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 stability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54" name="Gruppieren 17">
            <a:extLst>
              <a:ext uri="{FF2B5EF4-FFF2-40B4-BE49-F238E27FC236}">
                <a16:creationId xmlns:a16="http://schemas.microsoft.com/office/drawing/2014/main" id="{18C1B711-A3F4-FAB8-A900-8666E4283F5B}"/>
              </a:ext>
            </a:extLst>
          </p:cNvPr>
          <p:cNvGrpSpPr/>
          <p:nvPr/>
        </p:nvGrpSpPr>
        <p:grpSpPr>
          <a:xfrm>
            <a:off x="8535834" y="1041161"/>
            <a:ext cx="2788024" cy="1440711"/>
            <a:chOff x="284158" y="761996"/>
            <a:chExt cx="6465293" cy="3537082"/>
          </a:xfrm>
        </p:grpSpPr>
        <p:pic>
          <p:nvPicPr>
            <p:cNvPr id="55" name="Grafik 3">
              <a:extLst>
                <a:ext uri="{FF2B5EF4-FFF2-40B4-BE49-F238E27FC236}">
                  <a16:creationId xmlns:a16="http://schemas.microsoft.com/office/drawing/2014/main" id="{B7E2C1CD-2D97-9234-61CB-4A1EE5C79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4321079" y="1010558"/>
              <a:ext cx="2428372" cy="3288520"/>
            </a:xfrm>
            <a:prstGeom prst="rect">
              <a:avLst/>
            </a:prstGeom>
            <a:noFill/>
            <a:ln w="9528" cap="flat">
              <a:solidFill>
                <a:srgbClr val="0033A0"/>
              </a:solidFill>
              <a:prstDash val="solid"/>
              <a:miter/>
            </a:ln>
          </p:spPr>
        </p:pic>
        <p:pic>
          <p:nvPicPr>
            <p:cNvPr id="56" name="Grafik 55">
              <a:extLst>
                <a:ext uri="{FF2B5EF4-FFF2-40B4-BE49-F238E27FC236}">
                  <a16:creationId xmlns:a16="http://schemas.microsoft.com/office/drawing/2014/main" id="{D2F8804F-2F35-949F-C47A-2C30621F87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20000"/>
            </a:blip>
            <a:stretch>
              <a:fillRect/>
            </a:stretch>
          </p:blipFill>
          <p:spPr>
            <a:xfrm>
              <a:off x="284158" y="761996"/>
              <a:ext cx="3844338" cy="3537072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57" name="Gerader Verbinder 7">
              <a:extLst>
                <a:ext uri="{FF2B5EF4-FFF2-40B4-BE49-F238E27FC236}">
                  <a16:creationId xmlns:a16="http://schemas.microsoft.com/office/drawing/2014/main" id="{AAAF0D65-92D8-DA48-53E6-FF5E167AF40C}"/>
                </a:ext>
              </a:extLst>
            </p:cNvPr>
            <p:cNvCxnSpPr/>
            <p:nvPr/>
          </p:nvCxnSpPr>
          <p:spPr>
            <a:xfrm flipV="1">
              <a:off x="2905121" y="1010558"/>
              <a:ext cx="1415958" cy="1713595"/>
            </a:xfrm>
            <a:prstGeom prst="straightConnector1">
              <a:avLst/>
            </a:prstGeom>
            <a:noFill/>
            <a:ln w="57150" cap="flat">
              <a:solidFill>
                <a:srgbClr val="0033A0">
                  <a:alpha val="20000"/>
                </a:srgbClr>
              </a:solidFill>
              <a:prstDash val="solid"/>
              <a:miter/>
            </a:ln>
          </p:spPr>
        </p:cxnSp>
        <p:cxnSp>
          <p:nvCxnSpPr>
            <p:cNvPr id="58" name="Gerader Verbinder 8">
              <a:extLst>
                <a:ext uri="{FF2B5EF4-FFF2-40B4-BE49-F238E27FC236}">
                  <a16:creationId xmlns:a16="http://schemas.microsoft.com/office/drawing/2014/main" id="{94B9974D-8F74-98ED-39EF-D3CA953C28A4}"/>
                </a:ext>
              </a:extLst>
            </p:cNvPr>
            <p:cNvCxnSpPr/>
            <p:nvPr/>
          </p:nvCxnSpPr>
          <p:spPr>
            <a:xfrm>
              <a:off x="2905121" y="4114800"/>
              <a:ext cx="1415958" cy="184269"/>
            </a:xfrm>
            <a:prstGeom prst="straightConnector1">
              <a:avLst/>
            </a:prstGeom>
            <a:noFill/>
            <a:ln w="57150" cap="flat">
              <a:solidFill>
                <a:srgbClr val="0033A0">
                  <a:alpha val="20000"/>
                </a:srgbClr>
              </a:solidFill>
              <a:prstDash val="solid"/>
              <a:miter/>
            </a:ln>
          </p:spPr>
        </p:cxnSp>
      </p:grpSp>
      <p:sp>
        <p:nvSpPr>
          <p:cNvPr id="59" name="Textfeld 18">
            <a:extLst>
              <a:ext uri="{FF2B5EF4-FFF2-40B4-BE49-F238E27FC236}">
                <a16:creationId xmlns:a16="http://schemas.microsoft.com/office/drawing/2014/main" id="{56DA5636-732D-8585-4AFB-13FEC2E4A9D1}"/>
              </a:ext>
            </a:extLst>
          </p:cNvPr>
          <p:cNvSpPr txBox="1"/>
          <p:nvPr/>
        </p:nvSpPr>
        <p:spPr>
          <a:xfrm>
            <a:off x="1043908" y="2222081"/>
            <a:ext cx="3728409" cy="21544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 dirty="0">
                <a:solidFill>
                  <a:srgbClr val="000000">
                    <a:alpha val="20000"/>
                  </a:srgbClr>
                </a:solidFill>
                <a:uFillTx/>
                <a:latin typeface="Arial" pitchFamily="34"/>
                <a:cs typeface="Arial" pitchFamily="34"/>
              </a:rPr>
              <a:t>PIP4 CDR A. Martinez de la Ossa et al. doi:10.3204/PUBDB-2024-06078</a:t>
            </a:r>
            <a:endParaRPr lang="en-GB" sz="800" b="0" i="0" u="none" strike="noStrike" kern="1200" cap="none" spc="0" baseline="0" dirty="0">
              <a:solidFill>
                <a:srgbClr val="000000">
                  <a:alpha val="20000"/>
                </a:srgbClr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2" name="Grafik 25" descr="Ein Bild, das Schrift, Grafiken, Logo, Electric Blue (Farbe) enthält.&#10;&#10;KI-generierte Inhalte können fehlerhaft sein.">
            <a:extLst>
              <a:ext uri="{FF2B5EF4-FFF2-40B4-BE49-F238E27FC236}">
                <a16:creationId xmlns:a16="http://schemas.microsoft.com/office/drawing/2014/main" id="{6415A789-512B-1007-EBCC-9CB3B7D4B6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070" y="2650632"/>
            <a:ext cx="1251841" cy="62789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F4F5DE-BAAE-4946-8041-96E9C3BA3A34}"/>
              </a:ext>
            </a:extLst>
          </p:cNvPr>
          <p:cNvSpPr txBox="1"/>
          <p:nvPr/>
        </p:nvSpPr>
        <p:spPr>
          <a:xfrm>
            <a:off x="5279539" y="5563610"/>
            <a:ext cx="6628997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D3DA5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D3D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Plenary Session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Presentation by S. Barber: Applications: Near term applications of advanced accelerator technologies: compact free electron lasers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Thursday 18h00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32DEFC-2647-2733-7D1C-CF98808D363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" r="863" b="44059"/>
          <a:stretch>
            <a:fillRect/>
          </a:stretch>
        </p:blipFill>
        <p:spPr>
          <a:xfrm>
            <a:off x="743828" y="3416340"/>
            <a:ext cx="1111191" cy="877560"/>
          </a:xfrm>
          <a:prstGeom prst="rect">
            <a:avLst/>
          </a:prstGeom>
        </p:spPr>
      </p:pic>
      <p:pic>
        <p:nvPicPr>
          <p:cNvPr id="9" name="Grafik 24" descr="Ein Bild, das Schrift, Symbol, Grafiken, Logo enthält.&#10;&#10;KI-generierte Inhalte können fehlerhaft sein.">
            <a:extLst>
              <a:ext uri="{FF2B5EF4-FFF2-40B4-BE49-F238E27FC236}">
                <a16:creationId xmlns:a16="http://schemas.microsoft.com/office/drawing/2014/main" id="{95E6723E-D636-EE4F-D8A9-38AEF59A3A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627" y="4356398"/>
            <a:ext cx="1496817" cy="64268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8" name="Grafik 4" descr="Ein Bild, das Text, Schrift, Grafiken, Symbol enthält.&#10;&#10;KI-generierte Inhalte können fehlerhaft sein.">
            <a:extLst>
              <a:ext uri="{FF2B5EF4-FFF2-40B4-BE49-F238E27FC236}">
                <a16:creationId xmlns:a16="http://schemas.microsoft.com/office/drawing/2014/main" id="{5FD889D6-6C5C-D78B-F02B-4F4B291F8EA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776" y="4413950"/>
            <a:ext cx="1346582" cy="33514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5789D3-E3B8-E41D-898E-A0795CE7722C}"/>
              </a:ext>
            </a:extLst>
          </p:cNvPr>
          <p:cNvSpPr txBox="1"/>
          <p:nvPr/>
        </p:nvSpPr>
        <p:spPr>
          <a:xfrm>
            <a:off x="5268345" y="4822696"/>
            <a:ext cx="6628996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D3DA5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D3D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 on Advanced Accelerator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Presentation by M. Ferrario: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EuPRAXIA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project: a plasma-based accelerator user facility for the next decade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Thursday 11h30</a:t>
            </a:r>
          </a:p>
        </p:txBody>
      </p:sp>
      <p:sp>
        <p:nvSpPr>
          <p:cNvPr id="3" name="Datumsplatzhalter 39">
            <a:extLst>
              <a:ext uri="{FF2B5EF4-FFF2-40B4-BE49-F238E27FC236}">
                <a16:creationId xmlns:a16="http://schemas.microsoft.com/office/drawing/2014/main" id="{F9C3603A-C1CE-6B40-21DE-E79BD8F8133E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3C0CD0D-5F8F-FA35-630C-08ABF263C3CF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171199A-5274-252B-0F67-E830789303F1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13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06114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0D2957-2BCE-B79F-241D-3B074F978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A2F559-9A92-F0DB-B4BD-3640315945AB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Introduction to Wakefield Acceleration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Recent Experimental Progress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Laser and Beam Driven Plasma Wakefield Acceleration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Linear Collider Design Studies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R&amp;D Challenges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Design Studies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Towards Applications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Recent Technology R&amp;D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Summary &amp; Conclusion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E516A6-F8E4-3392-FA56-80C07FDC4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</a:p>
        </p:txBody>
      </p:sp>
      <p:sp>
        <p:nvSpPr>
          <p:cNvPr id="4" name="Datumsplatzhalter 39">
            <a:extLst>
              <a:ext uri="{FF2B5EF4-FFF2-40B4-BE49-F238E27FC236}">
                <a16:creationId xmlns:a16="http://schemas.microsoft.com/office/drawing/2014/main" id="{1D207A67-0D6D-F441-0BCA-076F56130AB6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2EBD7A38-E8A9-8E92-9508-675A01A6C0FA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</p:spTree>
    <p:extLst>
      <p:ext uri="{BB962C8B-B14F-4D97-AF65-F5344CB8AC3E}">
        <p14:creationId xmlns:p14="http://schemas.microsoft.com/office/powerpoint/2010/main" val="29137989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3E8DA7-F12F-9815-AD10-5CC397631F8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592264"/>
            <a:ext cx="11376022" cy="3481182"/>
          </a:xfrm>
        </p:spPr>
        <p:txBody>
          <a:bodyPr/>
          <a:lstStyle/>
          <a:p>
            <a:pPr marL="285750" lvl="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Arial" panose="020B0604020202020204" pitchFamily="34" charset="0"/>
              <a:buChar char="•"/>
            </a:pPr>
            <a:r>
              <a:rPr lang="en-US" altLang="en-US" sz="2400" b="0" dirty="0">
                <a:solidFill>
                  <a:schemeClr val="tx1"/>
                </a:solidFill>
                <a:latin typeface="Arial" panose="020B0604020202020204" pitchFamily="34" charset="0"/>
              </a:rPr>
              <a:t>Because the </a:t>
            </a:r>
            <a: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  <a:t>key strength of wakefield accelerator</a:t>
            </a:r>
            <a:r>
              <a:rPr lang="en-US" altLang="en-US" sz="2400" b="0" dirty="0">
                <a:solidFill>
                  <a:schemeClr val="tx1"/>
                </a:solidFill>
                <a:latin typeface="Arial" panose="020B0604020202020204" pitchFamily="34" charset="0"/>
              </a:rPr>
              <a:t> lies in the </a:t>
            </a:r>
            <a: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  <a:t>high accelerating gradients</a:t>
            </a:r>
            <a:b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2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Arial" panose="020B0604020202020204" pitchFamily="34" charset="0"/>
              <a:buChar char="•"/>
            </a:pPr>
            <a:r>
              <a:rPr lang="en-US" altLang="en-US" sz="2400" b="0" dirty="0">
                <a:solidFill>
                  <a:schemeClr val="tx1"/>
                </a:solidFill>
                <a:latin typeface="Arial" panose="020B0604020202020204" pitchFamily="34" charset="0"/>
              </a:rPr>
              <a:t>Wakefield acceleration</a:t>
            </a:r>
            <a: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400" b="0" dirty="0">
                <a:solidFill>
                  <a:schemeClr val="tx1"/>
                </a:solidFill>
                <a:latin typeface="Arial" panose="020B0604020202020204" pitchFamily="34" charset="0"/>
              </a:rPr>
              <a:t>could allow for exciting future </a:t>
            </a:r>
            <a: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  <a:t>energy upgrades and reuse of tunnel infrastructure</a:t>
            </a:r>
          </a:p>
          <a:p>
            <a:pPr marL="571500" lvl="1" indent="-28575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Arial" panose="020B0604020202020204" pitchFamily="34" charset="0"/>
              <a:buChar char="•"/>
            </a:pPr>
            <a:r>
              <a:rPr lang="en-US" sz="2400" dirty="0"/>
              <a:t>Win-win situation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  <a:t>Proposed by LCV for ESPP</a:t>
            </a:r>
          </a:p>
          <a:p>
            <a:pPr marL="285750" lvl="1" indent="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</a:pPr>
            <a:br>
              <a:rPr lang="en-US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24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F6BD1B-438F-F6F7-92CD-D1AFE6C6B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Wakefield Accelerator Community Supports a Linear Collider</a:t>
            </a:r>
            <a:r>
              <a:rPr lang="en-US" dirty="0"/>
              <a:t>….</a:t>
            </a:r>
          </a:p>
        </p:txBody>
      </p:sp>
      <p:pic>
        <p:nvPicPr>
          <p:cNvPr id="4" name="Grafik 6">
            <a:extLst>
              <a:ext uri="{FF2B5EF4-FFF2-40B4-BE49-F238E27FC236}">
                <a16:creationId xmlns:a16="http://schemas.microsoft.com/office/drawing/2014/main" id="{A14FD938-EC37-4260-7B9F-09708FCBD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166" y="3794994"/>
            <a:ext cx="2927863" cy="106574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feld 24">
            <a:extLst>
              <a:ext uri="{FF2B5EF4-FFF2-40B4-BE49-F238E27FC236}">
                <a16:creationId xmlns:a16="http://schemas.microsoft.com/office/drawing/2014/main" id="{164767BE-75DE-08F1-F225-DFABB4FFDCFE}"/>
              </a:ext>
            </a:extLst>
          </p:cNvPr>
          <p:cNvSpPr txBox="1"/>
          <p:nvPr/>
        </p:nvSpPr>
        <p:spPr>
          <a:xfrm>
            <a:off x="6409087" y="4306289"/>
            <a:ext cx="2602139" cy="553998"/>
          </a:xfrm>
          <a:prstGeom prst="rect">
            <a:avLst/>
          </a:prstGeom>
          <a:noFill/>
          <a:ln w="9528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b="1" i="0" u="none" strike="noStrike" kern="1200" cap="none" spc="0" baseline="0" dirty="0">
                <a:solidFill>
                  <a:srgbClr val="EE661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ESPP Input #140: A Linear Collider Vision for the Future of Particle Physics (</a:t>
            </a:r>
            <a:r>
              <a:rPr lang="en-GB" sz="1000" b="1" i="0" u="none" strike="noStrike" kern="1200" cap="none" spc="0" baseline="0" dirty="0">
                <a:solidFill>
                  <a:srgbClr val="EE661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000" b="1" i="0" u="none" strike="noStrike" kern="1200" cap="none" spc="0" baseline="0" dirty="0">
                <a:solidFill>
                  <a:srgbClr val="EE661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" name="Datumsplatzhalter 39">
            <a:extLst>
              <a:ext uri="{FF2B5EF4-FFF2-40B4-BE49-F238E27FC236}">
                <a16:creationId xmlns:a16="http://schemas.microsoft.com/office/drawing/2014/main" id="{FD89321C-BB0A-692E-F5DC-06D117D1E55B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B6A03244-6D4F-1B38-577E-E14924B3113A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BF73232A-B375-D5D8-69C0-D00A29ADB342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14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81F77C5-C735-16C5-DB9D-D6AC43730E64}"/>
              </a:ext>
            </a:extLst>
          </p:cNvPr>
          <p:cNvSpPr txBox="1"/>
          <p:nvPr/>
        </p:nvSpPr>
        <p:spPr>
          <a:xfrm>
            <a:off x="4466598" y="5400075"/>
            <a:ext cx="328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D3D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dedicated talks @ LCWS!</a:t>
            </a:r>
            <a:endParaRPr lang="en-GB" b="1" dirty="0">
              <a:solidFill>
                <a:srgbClr val="0D3D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55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1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29B780-21E9-868C-382C-3B7EB18BE6D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/>
              <a:t>ALEGRO</a:t>
            </a:r>
            <a:endParaRPr lang="en-GB"/>
          </a:p>
        </p:txBody>
      </p:sp>
      <p:sp>
        <p:nvSpPr>
          <p:cNvPr id="3" name="TextBox 18">
            <a:extLst>
              <a:ext uri="{FF2B5EF4-FFF2-40B4-BE49-F238E27FC236}">
                <a16:creationId xmlns:a16="http://schemas.microsoft.com/office/drawing/2014/main" id="{2EAC57E6-7E46-575D-BA1C-1E98EC5F3C89}"/>
              </a:ext>
            </a:extLst>
          </p:cNvPr>
          <p:cNvSpPr txBox="1"/>
          <p:nvPr/>
        </p:nvSpPr>
        <p:spPr>
          <a:xfrm>
            <a:off x="624690" y="1950305"/>
            <a:ext cx="8288752" cy="9233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ALEGRO: </a:t>
            </a:r>
            <a:r>
              <a:rPr lang="en-GB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A</a:t>
            </a: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dvanced </a:t>
            </a:r>
            <a:r>
              <a:rPr lang="en-GB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L</a:t>
            </a: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in</a:t>
            </a:r>
            <a:r>
              <a:rPr lang="en-GB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E</a:t>
            </a: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ar collider study </a:t>
            </a:r>
            <a:r>
              <a:rPr lang="en-GB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GRO</a:t>
            </a: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up : An international study group to promote Advanced and Novel Accelerators for High Energy Physics applications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.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4" name="Picture 22">
            <a:extLst>
              <a:ext uri="{FF2B5EF4-FFF2-40B4-BE49-F238E27FC236}">
                <a16:creationId xmlns:a16="http://schemas.microsoft.com/office/drawing/2014/main" id="{19C5FB81-CB37-1A99-EAE2-7351FD3F0E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69"/>
          <a:stretch>
            <a:fillRect/>
          </a:stretch>
        </p:blipFill>
        <p:spPr>
          <a:xfrm>
            <a:off x="4189451" y="182870"/>
            <a:ext cx="760899" cy="7594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24">
            <a:extLst>
              <a:ext uri="{FF2B5EF4-FFF2-40B4-BE49-F238E27FC236}">
                <a16:creationId xmlns:a16="http://schemas.microsoft.com/office/drawing/2014/main" id="{F1F97CD7-6B4F-53BC-BD60-C4BEEF1B2D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60" r="2523"/>
          <a:stretch>
            <a:fillRect/>
          </a:stretch>
        </p:blipFill>
        <p:spPr>
          <a:xfrm>
            <a:off x="7245321" y="195837"/>
            <a:ext cx="848096" cy="71304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9741F991-81F7-33A8-39B9-E6D3ADA103B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73997"/>
          <a:stretch>
            <a:fillRect/>
          </a:stretch>
        </p:blipFill>
        <p:spPr>
          <a:xfrm>
            <a:off x="9861301" y="-3236"/>
            <a:ext cx="2329315" cy="161377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A4C5BC47-E31B-0E8E-5268-8EE78527F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4885" y="1615982"/>
            <a:ext cx="3255730" cy="136068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13">
            <a:extLst>
              <a:ext uri="{FF2B5EF4-FFF2-40B4-BE49-F238E27FC236}">
                <a16:creationId xmlns:a16="http://schemas.microsoft.com/office/drawing/2014/main" id="{A4D46BF4-B13A-9C68-4946-54D58EF448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1638" y="2976664"/>
            <a:ext cx="2713216" cy="178453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17">
            <a:extLst>
              <a:ext uri="{FF2B5EF4-FFF2-40B4-BE49-F238E27FC236}">
                <a16:creationId xmlns:a16="http://schemas.microsoft.com/office/drawing/2014/main" id="{4FDD1CB4-D5A5-C2DB-046F-BCEED4ECB0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4823" y="2976664"/>
            <a:ext cx="3275792" cy="1784533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10" name="Group 34">
            <a:extLst>
              <a:ext uri="{FF2B5EF4-FFF2-40B4-BE49-F238E27FC236}">
                <a16:creationId xmlns:a16="http://schemas.microsoft.com/office/drawing/2014/main" id="{3576C564-192F-46F7-8114-08D880366360}"/>
              </a:ext>
            </a:extLst>
          </p:cNvPr>
          <p:cNvGrpSpPr/>
          <p:nvPr/>
        </p:nvGrpSpPr>
        <p:grpSpPr>
          <a:xfrm>
            <a:off x="8914823" y="4727466"/>
            <a:ext cx="3277173" cy="1297203"/>
            <a:chOff x="8914823" y="4727466"/>
            <a:chExt cx="3277173" cy="1297203"/>
          </a:xfrm>
        </p:grpSpPr>
        <p:pic>
          <p:nvPicPr>
            <p:cNvPr id="11" name="Picture 21">
              <a:extLst>
                <a:ext uri="{FF2B5EF4-FFF2-40B4-BE49-F238E27FC236}">
                  <a16:creationId xmlns:a16="http://schemas.microsoft.com/office/drawing/2014/main" id="{712D28A2-67A2-702C-890A-6F642993F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14823" y="4746037"/>
              <a:ext cx="3277173" cy="127863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2" name="Picture 33">
              <a:extLst>
                <a:ext uri="{FF2B5EF4-FFF2-40B4-BE49-F238E27FC236}">
                  <a16:creationId xmlns:a16="http://schemas.microsoft.com/office/drawing/2014/main" id="{D990C0DE-12E0-6275-9B3C-7D833AC2711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872996" y="4727466"/>
              <a:ext cx="1013447" cy="226323"/>
            </a:xfrm>
            <a:prstGeom prst="rect">
              <a:avLst/>
            </a:prstGeom>
            <a:noFill/>
            <a:ln cap="flat">
              <a:noFill/>
            </a:ln>
          </p:spPr>
        </p:pic>
      </p:grpSp>
      <p:pic>
        <p:nvPicPr>
          <p:cNvPr id="13" name="Grafik 17" descr="Ein Bild, das Text, Schrift, Logo, Screenshot enthält.&#10;&#10;KI-generierte Inhalte können fehlerhaft sein.">
            <a:extLst>
              <a:ext uri="{FF2B5EF4-FFF2-40B4-BE49-F238E27FC236}">
                <a16:creationId xmlns:a16="http://schemas.microsoft.com/office/drawing/2014/main" id="{8FD378A7-D275-65BF-9EC7-54F51C3BAA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80" y="2971"/>
            <a:ext cx="2631570" cy="161377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Textfeld 16">
            <a:extLst>
              <a:ext uri="{FF2B5EF4-FFF2-40B4-BE49-F238E27FC236}">
                <a16:creationId xmlns:a16="http://schemas.microsoft.com/office/drawing/2014/main" id="{7DDEB1DB-688A-7D19-F86E-9B5F507015C7}"/>
              </a:ext>
            </a:extLst>
          </p:cNvPr>
          <p:cNvSpPr txBox="1"/>
          <p:nvPr/>
        </p:nvSpPr>
        <p:spPr>
          <a:xfrm>
            <a:off x="337221" y="2957206"/>
            <a:ext cx="5804172" cy="327782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Foster and trigger advanced linear collider related activities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Provide a framework to amplify international coordination,  broaden the community, involving accelerator laboratories/institutes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Identify topics requiring intensive R&amp;D and needed facilities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  <a:cs typeface="Arial" pitchFamily="34"/>
              </a:rPr>
              <a:t>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Driven by the ICFA-Advanced and Novel Accelerators (ANA) Panel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</a:b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Main activities: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Organize workshops dedicated to applications of ANAs to </a:t>
            </a: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particle and high-energy physics.</a:t>
            </a:r>
          </a:p>
        </p:txBody>
      </p:sp>
      <p:grpSp>
        <p:nvGrpSpPr>
          <p:cNvPr id="15" name="Group 9">
            <a:extLst>
              <a:ext uri="{FF2B5EF4-FFF2-40B4-BE49-F238E27FC236}">
                <a16:creationId xmlns:a16="http://schemas.microsoft.com/office/drawing/2014/main" id="{56BA465B-144B-AF8E-7D06-7B102B462807}"/>
              </a:ext>
            </a:extLst>
          </p:cNvPr>
          <p:cNvGrpSpPr/>
          <p:nvPr/>
        </p:nvGrpSpPr>
        <p:grpSpPr>
          <a:xfrm>
            <a:off x="6809363" y="4746037"/>
            <a:ext cx="2104070" cy="1278632"/>
            <a:chOff x="6809363" y="4746037"/>
            <a:chExt cx="2104070" cy="127863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9272DD2-0EED-1F5A-2724-22BC14EF9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825941" y="4746037"/>
              <a:ext cx="2087492" cy="127863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7" name="Picture 7">
              <a:extLst>
                <a:ext uri="{FF2B5EF4-FFF2-40B4-BE49-F238E27FC236}">
                  <a16:creationId xmlns:a16="http://schemas.microsoft.com/office/drawing/2014/main" id="{0B32B4FF-7164-D6CB-53A9-38214BCCC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809363" y="4800453"/>
              <a:ext cx="707416" cy="130201"/>
            </a:xfrm>
            <a:prstGeom prst="rect">
              <a:avLst/>
            </a:prstGeom>
            <a:noFill/>
            <a:ln cap="flat">
              <a:noFill/>
            </a:ln>
          </p:spPr>
        </p:pic>
      </p:grpSp>
      <p:sp>
        <p:nvSpPr>
          <p:cNvPr id="18" name="Textfeld 21">
            <a:extLst>
              <a:ext uri="{FF2B5EF4-FFF2-40B4-BE49-F238E27FC236}">
                <a16:creationId xmlns:a16="http://schemas.microsoft.com/office/drawing/2014/main" id="{00497BB1-B933-EFDE-8FA0-BBCB4EBC241E}"/>
              </a:ext>
            </a:extLst>
          </p:cNvPr>
          <p:cNvSpPr txBox="1"/>
          <p:nvPr/>
        </p:nvSpPr>
        <p:spPr>
          <a:xfrm>
            <a:off x="4093028" y="1034725"/>
            <a:ext cx="3776664" cy="400114"/>
          </a:xfrm>
          <a:prstGeom prst="rect">
            <a:avLst/>
          </a:prstGeom>
          <a:noFill/>
          <a:ln w="9528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ESPP Input #159: </a:t>
            </a:r>
            <a:r>
              <a:rPr lang="en-GB" sz="1000" b="1" i="0" u="none" strike="noStrike" kern="1200" cap="none" spc="0" baseline="0" dirty="0">
                <a:solidFill>
                  <a:srgbClr val="EE6611"/>
                </a:solidFill>
                <a:uFillTx/>
                <a:latin typeface="Aptos"/>
              </a:rPr>
              <a:t>Contribution of ALEGRO to the Update of the European Strategy on Particle Physics</a:t>
            </a:r>
            <a:r>
              <a:rPr lang="en-GB" sz="10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 (</a:t>
            </a:r>
            <a:r>
              <a:rPr lang="en-GB" sz="10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0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)</a:t>
            </a:r>
          </a:p>
        </p:txBody>
      </p:sp>
      <p:sp>
        <p:nvSpPr>
          <p:cNvPr id="21" name="Datumsplatzhalter 39">
            <a:extLst>
              <a:ext uri="{FF2B5EF4-FFF2-40B4-BE49-F238E27FC236}">
                <a16:creationId xmlns:a16="http://schemas.microsoft.com/office/drawing/2014/main" id="{E57FDEDC-0DE9-291A-6208-D19EC4782845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2" name="Fußzeilenplatzhalter 3">
            <a:extLst>
              <a:ext uri="{FF2B5EF4-FFF2-40B4-BE49-F238E27FC236}">
                <a16:creationId xmlns:a16="http://schemas.microsoft.com/office/drawing/2014/main" id="{5AB4E7BC-7FA3-E304-7CFF-3A7C2D9EAF5E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23" name="Foliennummernplatzhalter 4">
            <a:extLst>
              <a:ext uri="{FF2B5EF4-FFF2-40B4-BE49-F238E27FC236}">
                <a16:creationId xmlns:a16="http://schemas.microsoft.com/office/drawing/2014/main" id="{19E9BE16-EF05-8777-A617-6D5661815F00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15 / 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CE04CB-75C1-4E6A-0444-7FDC2477E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03F857-A812-C82B-90C3-16CA13FA486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>
                <a:latin typeface="Arial" pitchFamily="34"/>
                <a:cs typeface="Arial" pitchFamily="34"/>
              </a:rPr>
              <a:t>High-Gradient Wakefield Acceleration</a:t>
            </a:r>
            <a:endParaRPr lang="en-GB" dirty="0">
              <a:latin typeface="Arial" pitchFamily="34"/>
              <a:cs typeface="Arial" pitchFamily="34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FFD45D-FE31-CC48-D0F0-B1602675E573}"/>
              </a:ext>
            </a:extLst>
          </p:cNvPr>
          <p:cNvSpPr txBox="1"/>
          <p:nvPr/>
        </p:nvSpPr>
        <p:spPr>
          <a:xfrm>
            <a:off x="198843" y="990331"/>
            <a:ext cx="11407697" cy="9848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Includes all concepts that can achieve an acceleration gradient </a:t>
            </a:r>
            <a:r>
              <a:rPr lang="en-US" sz="20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&gt; 1 GeV/m</a:t>
            </a:r>
          </a:p>
          <a:p>
            <a:pPr marL="742950" lvl="1" indent="-285750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High gradients → Compact accelerators → Potentially lower cost &amp; environmental footprint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000" b="1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10866A40-9459-689A-1DFC-0549742E31B1}"/>
              </a:ext>
            </a:extLst>
          </p:cNvPr>
          <p:cNvSpPr/>
          <p:nvPr/>
        </p:nvSpPr>
        <p:spPr>
          <a:xfrm>
            <a:off x="2194831" y="1840257"/>
            <a:ext cx="2178210" cy="730404"/>
          </a:xfrm>
          <a:prstGeom prst="rect">
            <a:avLst/>
          </a:prstGeom>
          <a:solidFill>
            <a:srgbClr val="61C4D3"/>
          </a:solidFill>
          <a:ln w="38103" cap="flat">
            <a:solidFill>
              <a:srgbClr val="FFFFFF"/>
            </a:solidFill>
            <a:prstDash val="solid"/>
            <a:miter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Wakefields in </a:t>
            </a:r>
            <a:r>
              <a:rPr lang="en-US" sz="1600" b="1" i="0" u="none" strike="noStrike" kern="1200" cap="none" spc="0" baseline="0" dirty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Dielectric Structures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735D7664-3958-0E58-B5F1-4CD64E24A855}"/>
              </a:ext>
            </a:extLst>
          </p:cNvPr>
          <p:cNvSpPr/>
          <p:nvPr/>
        </p:nvSpPr>
        <p:spPr>
          <a:xfrm>
            <a:off x="773058" y="2962939"/>
            <a:ext cx="2178210" cy="730404"/>
          </a:xfrm>
          <a:prstGeom prst="rect">
            <a:avLst/>
          </a:prstGeom>
          <a:solidFill>
            <a:srgbClr val="61C4D3"/>
          </a:solidFill>
          <a:ln w="38103" cap="flat">
            <a:noFill/>
            <a:prstDash val="solid"/>
            <a:miter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Laser Driven</a:t>
            </a:r>
            <a:endParaRPr lang="en-US" sz="1600" b="0" i="0" u="none" strike="noStrike" kern="1200" cap="none" spc="0" baseline="0">
              <a:solidFill>
                <a:srgbClr val="2F2F2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9AE357DA-5CED-A88A-E34B-A166FC559F23}"/>
              </a:ext>
            </a:extLst>
          </p:cNvPr>
          <p:cNvSpPr/>
          <p:nvPr/>
        </p:nvSpPr>
        <p:spPr>
          <a:xfrm>
            <a:off x="3625913" y="2974095"/>
            <a:ext cx="2178210" cy="730404"/>
          </a:xfrm>
          <a:prstGeom prst="rect">
            <a:avLst/>
          </a:prstGeom>
          <a:solidFill>
            <a:srgbClr val="61C4D3"/>
          </a:solidFill>
          <a:ln w="38103" cap="flat">
            <a:noFill/>
            <a:prstDash val="solid"/>
            <a:miter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Beam Driven</a:t>
            </a:r>
            <a:endParaRPr lang="en-US" sz="1600" b="0" i="0" u="none" strike="noStrike" kern="1200" cap="none" spc="0" baseline="0">
              <a:solidFill>
                <a:srgbClr val="2F2F2F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24" name="Grafik 26">
            <a:extLst>
              <a:ext uri="{FF2B5EF4-FFF2-40B4-BE49-F238E27FC236}">
                <a16:creationId xmlns:a16="http://schemas.microsoft.com/office/drawing/2014/main" id="{B2ADA70E-FBD3-37AB-1F6D-7F5AE143B7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949" b="-1"/>
          <a:stretch>
            <a:fillRect/>
          </a:stretch>
        </p:blipFill>
        <p:spPr>
          <a:xfrm>
            <a:off x="750692" y="3674589"/>
            <a:ext cx="2178000" cy="1840751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10" name="Gerade Verbindung mit Pfeil 15">
            <a:extLst>
              <a:ext uri="{FF2B5EF4-FFF2-40B4-BE49-F238E27FC236}">
                <a16:creationId xmlns:a16="http://schemas.microsoft.com/office/drawing/2014/main" id="{797F14F4-67C4-49F8-A27E-2FEDA3F5CADA}"/>
              </a:ext>
            </a:extLst>
          </p:cNvPr>
          <p:cNvCxnSpPr>
            <a:stCxn id="5" idx="2"/>
            <a:endCxn id="13" idx="0"/>
          </p:cNvCxnSpPr>
          <p:nvPr/>
        </p:nvCxnSpPr>
        <p:spPr>
          <a:xfrm flipH="1">
            <a:off x="1862163" y="2570661"/>
            <a:ext cx="1421773" cy="392278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11" name="Gerade Verbindung mit Pfeil 17">
            <a:extLst>
              <a:ext uri="{FF2B5EF4-FFF2-40B4-BE49-F238E27FC236}">
                <a16:creationId xmlns:a16="http://schemas.microsoft.com/office/drawing/2014/main" id="{F2ABB9ED-F570-0313-6976-C8F4C43BDCDE}"/>
              </a:ext>
            </a:extLst>
          </p:cNvPr>
          <p:cNvCxnSpPr>
            <a:stCxn id="5" idx="2"/>
            <a:endCxn id="14" idx="0"/>
          </p:cNvCxnSpPr>
          <p:nvPr/>
        </p:nvCxnSpPr>
        <p:spPr>
          <a:xfrm>
            <a:off x="3283936" y="2570661"/>
            <a:ext cx="1431082" cy="403434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sp>
        <p:nvSpPr>
          <p:cNvPr id="4" name="Rectangle 8">
            <a:extLst>
              <a:ext uri="{FF2B5EF4-FFF2-40B4-BE49-F238E27FC236}">
                <a16:creationId xmlns:a16="http://schemas.microsoft.com/office/drawing/2014/main" id="{3F33E5FE-AC25-7F2E-76CE-77A09E5DB593}"/>
              </a:ext>
            </a:extLst>
          </p:cNvPr>
          <p:cNvSpPr/>
          <p:nvPr/>
        </p:nvSpPr>
        <p:spPr>
          <a:xfrm>
            <a:off x="7821479" y="1840257"/>
            <a:ext cx="2178210" cy="730404"/>
          </a:xfrm>
          <a:prstGeom prst="rect">
            <a:avLst/>
          </a:prstGeom>
          <a:solidFill>
            <a:srgbClr val="61C4D3"/>
          </a:solidFill>
          <a:ln w="38103" cap="flat">
            <a:solidFill>
              <a:srgbClr val="FFFFFF"/>
            </a:solidFill>
            <a:prstDash val="solid"/>
            <a:miter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 dirty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Wakefields in </a:t>
            </a:r>
            <a:r>
              <a:rPr lang="en-US" sz="1600" b="1" i="0" u="none" strike="noStrike" kern="0" cap="none" spc="0" baseline="0" dirty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Plasma</a:t>
            </a:r>
            <a:endParaRPr lang="en-US" sz="1600" b="1" i="0" u="none" strike="noStrike" kern="1200" cap="none" spc="0" baseline="0" dirty="0">
              <a:solidFill>
                <a:srgbClr val="2F2F2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2C1B5A43-2168-6286-816D-D08160C667DB}"/>
              </a:ext>
            </a:extLst>
          </p:cNvPr>
          <p:cNvSpPr/>
          <p:nvPr/>
        </p:nvSpPr>
        <p:spPr>
          <a:xfrm>
            <a:off x="6379260" y="2970501"/>
            <a:ext cx="2178210" cy="730404"/>
          </a:xfrm>
          <a:prstGeom prst="rect">
            <a:avLst/>
          </a:prstGeom>
          <a:solidFill>
            <a:srgbClr val="61C4D3"/>
          </a:solidFill>
          <a:ln w="38103" cap="flat">
            <a:noFill/>
            <a:prstDash val="solid"/>
            <a:miter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Laser Driven</a:t>
            </a:r>
            <a:endParaRPr lang="en-US" sz="1600" b="0" i="0" u="none" strike="noStrike" kern="1200" cap="none" spc="0" baseline="0">
              <a:solidFill>
                <a:srgbClr val="2F2F2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A0CE3340-E105-4457-0D7F-05A95C8B4DB0}"/>
              </a:ext>
            </a:extLst>
          </p:cNvPr>
          <p:cNvSpPr/>
          <p:nvPr/>
        </p:nvSpPr>
        <p:spPr>
          <a:xfrm>
            <a:off x="9254408" y="2959355"/>
            <a:ext cx="2178210" cy="730404"/>
          </a:xfrm>
          <a:prstGeom prst="rect">
            <a:avLst/>
          </a:prstGeom>
          <a:solidFill>
            <a:srgbClr val="61C4D3"/>
          </a:solidFill>
          <a:ln w="38103" cap="flat">
            <a:noFill/>
            <a:prstDash val="solid"/>
            <a:miter/>
          </a:ln>
        </p:spPr>
        <p:txBody>
          <a:bodyPr vert="horz" wrap="square" lIns="274320" tIns="137160" rIns="274320" bIns="13716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Beam Driven</a:t>
            </a:r>
            <a:endParaRPr lang="en-US" sz="1600" b="0" i="0" u="none" strike="noStrike" kern="1200" cap="none" spc="0" baseline="0">
              <a:solidFill>
                <a:srgbClr val="2F2F2F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8" name="Gerade Verbindung mit Pfeil 11">
            <a:extLst>
              <a:ext uri="{FF2B5EF4-FFF2-40B4-BE49-F238E27FC236}">
                <a16:creationId xmlns:a16="http://schemas.microsoft.com/office/drawing/2014/main" id="{01442DD4-33F3-F29A-2475-5BC640F98878}"/>
              </a:ext>
            </a:extLst>
          </p:cNvPr>
          <p:cNvCxnSpPr>
            <a:stCxn id="4" idx="2"/>
            <a:endCxn id="6" idx="0"/>
          </p:cNvCxnSpPr>
          <p:nvPr/>
        </p:nvCxnSpPr>
        <p:spPr>
          <a:xfrm flipH="1">
            <a:off x="7468365" y="2570661"/>
            <a:ext cx="1442219" cy="399840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9" name="Gerade Verbindung mit Pfeil 13">
            <a:extLst>
              <a:ext uri="{FF2B5EF4-FFF2-40B4-BE49-F238E27FC236}">
                <a16:creationId xmlns:a16="http://schemas.microsoft.com/office/drawing/2014/main" id="{AC33F40A-9D16-D47D-5EA1-E25C74CEE06C}"/>
              </a:ext>
            </a:extLst>
          </p:cNvPr>
          <p:cNvCxnSpPr>
            <a:stCxn id="4" idx="2"/>
            <a:endCxn id="7" idx="0"/>
          </p:cNvCxnSpPr>
          <p:nvPr/>
        </p:nvCxnSpPr>
        <p:spPr>
          <a:xfrm>
            <a:off x="8910584" y="2570661"/>
            <a:ext cx="1432929" cy="388694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pic>
        <p:nvPicPr>
          <p:cNvPr id="12" name="Grafik 32" descr="Ein Bild, das Screenshot, Grafiken, Grafikdesign, Design enthält.&#10;&#10;KI-generierte Inhalte können fehlerhaft sein.">
            <a:extLst>
              <a:ext uri="{FF2B5EF4-FFF2-40B4-BE49-F238E27FC236}">
                <a16:creationId xmlns:a16="http://schemas.microsoft.com/office/drawing/2014/main" id="{595275D5-1B16-C51D-85C7-2E2F074686B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346" t="28919" r="56717" b="39373"/>
          <a:stretch>
            <a:fillRect/>
          </a:stretch>
        </p:blipFill>
        <p:spPr>
          <a:xfrm>
            <a:off x="6353876" y="3703521"/>
            <a:ext cx="2178000" cy="127049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Grafik 33" descr="Ein Bild, das Screenshot, Grafiken, Grafikdesign, Design enthält.&#10;&#10;KI-generierte Inhalte können fehlerhaft sein.">
            <a:extLst>
              <a:ext uri="{FF2B5EF4-FFF2-40B4-BE49-F238E27FC236}">
                <a16:creationId xmlns:a16="http://schemas.microsoft.com/office/drawing/2014/main" id="{0A779392-6C78-848B-00E1-0D89C33842A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489" t="35308" r="18642" b="40302"/>
          <a:stretch>
            <a:fillRect/>
          </a:stretch>
        </p:blipFill>
        <p:spPr>
          <a:xfrm>
            <a:off x="9262427" y="3682840"/>
            <a:ext cx="2178000" cy="115500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449DEB53-D539-7A0E-BF67-DF91181A17D9}"/>
              </a:ext>
            </a:extLst>
          </p:cNvPr>
          <p:cNvSpPr/>
          <p:nvPr/>
        </p:nvSpPr>
        <p:spPr>
          <a:xfrm>
            <a:off x="6203950" y="1769806"/>
            <a:ext cx="5580058" cy="4448236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Grafik 25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83B34817-3BB7-5B45-442D-28F135E148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707" y="3689850"/>
            <a:ext cx="2178000" cy="184694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C09F5C4-2123-8B1B-2D13-4C1B3D86AA3B}"/>
              </a:ext>
            </a:extLst>
          </p:cNvPr>
          <p:cNvSpPr txBox="1"/>
          <p:nvPr/>
        </p:nvSpPr>
        <p:spPr>
          <a:xfrm>
            <a:off x="3473323" y="5017713"/>
            <a:ext cx="2501029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0D3DA5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D3D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 on Advanced Accelerator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Presentation by X. Lu: Progress and challenges in RF structures for short-pulse SWFA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Thursday 12h30</a:t>
            </a:r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CD589DB3-59E7-C68B-9F28-C9AEE94D55C2}"/>
              </a:ext>
            </a:extLst>
          </p:cNvPr>
          <p:cNvSpPr txBox="1"/>
          <p:nvPr/>
        </p:nvSpPr>
        <p:spPr>
          <a:xfrm>
            <a:off x="501896" y="5017713"/>
            <a:ext cx="2612953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0D3DA5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D3D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 on Advanced Accelerator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Presentation by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M. Konrad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Recent Progress in Dielectric Laser Acceleration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Wednesday 12h30</a:t>
            </a:r>
          </a:p>
        </p:txBody>
      </p:sp>
      <p:sp>
        <p:nvSpPr>
          <p:cNvPr id="22" name="Datumsplatzhalter 39">
            <a:extLst>
              <a:ext uri="{FF2B5EF4-FFF2-40B4-BE49-F238E27FC236}">
                <a16:creationId xmlns:a16="http://schemas.microsoft.com/office/drawing/2014/main" id="{72B814B4-AE87-0051-D129-DD9C1617D6A4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3" name="Fußzeilenplatzhalter 3">
            <a:extLst>
              <a:ext uri="{FF2B5EF4-FFF2-40B4-BE49-F238E27FC236}">
                <a16:creationId xmlns:a16="http://schemas.microsoft.com/office/drawing/2014/main" id="{6CD703E0-0508-B504-B505-2F80EA5A3527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26" name="Foliennummernplatzhalter 4">
            <a:extLst>
              <a:ext uri="{FF2B5EF4-FFF2-40B4-BE49-F238E27FC236}">
                <a16:creationId xmlns:a16="http://schemas.microsoft.com/office/drawing/2014/main" id="{3B0F45C4-268D-AA5F-18FF-3984205B963C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2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7" name="TextBox 15">
            <a:extLst>
              <a:ext uri="{FF2B5EF4-FFF2-40B4-BE49-F238E27FC236}">
                <a16:creationId xmlns:a16="http://schemas.microsoft.com/office/drawing/2014/main" id="{2E938190-4A1D-EF4B-9FDE-6943979E3225}"/>
              </a:ext>
            </a:extLst>
          </p:cNvPr>
          <p:cNvSpPr txBox="1"/>
          <p:nvPr/>
        </p:nvSpPr>
        <p:spPr>
          <a:xfrm>
            <a:off x="6754731" y="5433211"/>
            <a:ext cx="4076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Accelerating gradient 1-100 GeV/m</a:t>
            </a:r>
          </a:p>
        </p:txBody>
      </p:sp>
    </p:spTree>
    <p:extLst>
      <p:ext uri="{BB962C8B-B14F-4D97-AF65-F5344CB8AC3E}">
        <p14:creationId xmlns:p14="http://schemas.microsoft.com/office/powerpoint/2010/main" val="144685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 animBg="1"/>
      <p:bldP spid="2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09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32BBF6E-EB58-2620-D56F-EA3F2F55202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325559"/>
            <a:ext cx="11376022" cy="4608511"/>
          </a:xfrm>
        </p:spPr>
        <p:txBody>
          <a:bodyPr/>
          <a:lstStyle/>
          <a:p>
            <a:pPr marL="342900" indent="-342900">
              <a:buSzPct val="100000"/>
              <a:buFont typeface="Arial" pitchFamily="34"/>
              <a:buChar char="•"/>
            </a:pPr>
            <a:r>
              <a:rPr lang="en-GB" sz="2400" dirty="0">
                <a:latin typeface="Arial" pitchFamily="34"/>
                <a:cs typeface="Arial" pitchFamily="34"/>
              </a:rPr>
              <a:t>Wakefield </a:t>
            </a:r>
            <a:r>
              <a:rPr lang="en-GB" sz="2400" b="0" dirty="0">
                <a:latin typeface="Arial" pitchFamily="34"/>
                <a:cs typeface="Arial" pitchFamily="34"/>
              </a:rPr>
              <a:t>accelerators are exciting because of their high </a:t>
            </a:r>
            <a:r>
              <a:rPr lang="en-US" sz="2400" b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acceleration gradients </a:t>
            </a:r>
          </a:p>
          <a:p>
            <a:pPr marL="666753" lvl="1" indent="-342900">
              <a:buFont typeface="Arial" pitchFamily="34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&gt; 1 GeV/m</a:t>
            </a:r>
            <a:endParaRPr lang="en-GB" sz="2400" dirty="0">
              <a:latin typeface="Arial" pitchFamily="34"/>
              <a:cs typeface="Arial" pitchFamily="34"/>
            </a:endParaRPr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GB" sz="2400" dirty="0">
                <a:latin typeface="Arial" pitchFamily="34"/>
                <a:cs typeface="Arial" pitchFamily="34"/>
              </a:rPr>
              <a:t>Plasma-based accelerators are approaching the performance levels required for applications</a:t>
            </a:r>
          </a:p>
          <a:p>
            <a:pPr marL="609603" lvl="1" indent="-285750"/>
            <a:r>
              <a:rPr lang="en-GB" sz="2400" dirty="0">
                <a:latin typeface="Arial" pitchFamily="34"/>
                <a:cs typeface="Arial" pitchFamily="34"/>
              </a:rPr>
              <a:t>First applications are expected to come online within the next 5-10 years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GB" sz="2400" dirty="0"/>
              <a:t>Significant progress has been made on collider concepts, including the development of concrete parameter sets</a:t>
            </a:r>
          </a:p>
          <a:p>
            <a:pPr marL="609603" lvl="1" indent="-285750"/>
            <a:r>
              <a:rPr lang="en-GB" sz="2400" dirty="0"/>
              <a:t>There are remaining challenges that will require R&amp;D</a:t>
            </a:r>
          </a:p>
          <a:p>
            <a:pPr marL="609603" lvl="1" indent="-285750"/>
            <a:r>
              <a:rPr lang="en-GB" sz="2400" dirty="0"/>
              <a:t>Exciting opportunity for an energy upgrade of another linear collider facility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A679F90-9DAA-D00D-5688-D1B06D74574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/>
              <a:t>Summary &amp; Conclusions</a:t>
            </a:r>
            <a:endParaRPr lang="en-GB" dirty="0"/>
          </a:p>
        </p:txBody>
      </p:sp>
      <p:sp>
        <p:nvSpPr>
          <p:cNvPr id="4" name="Datumsplatzhalter 39">
            <a:extLst>
              <a:ext uri="{FF2B5EF4-FFF2-40B4-BE49-F238E27FC236}">
                <a16:creationId xmlns:a16="http://schemas.microsoft.com/office/drawing/2014/main" id="{68392E3B-F46F-FFB1-6AD0-AA252B01E1B4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25DC236E-7D55-0B6A-9608-02B62FE7C5DC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2F850AA4-5163-D0AB-B13C-ACFF38F8ECF2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16 / 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8" name="Grafik 6">
            <a:extLst>
              <a:ext uri="{FF2B5EF4-FFF2-40B4-BE49-F238E27FC236}">
                <a16:creationId xmlns:a16="http://schemas.microsoft.com/office/drawing/2014/main" id="{BAD470B5-FCB6-6644-AF63-87EA86591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3384" y="5388335"/>
            <a:ext cx="2198104" cy="80011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2F71F6-B9DD-CE7E-55E1-20C326B101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6618F71-5E51-FB45-AE41-588947087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4370" y="3503224"/>
            <a:ext cx="4083260" cy="1149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5504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D8044E8A-DF30-4163-81A7-E31F440DDD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754"/>
          <a:stretch>
            <a:fillRect/>
          </a:stretch>
        </p:blipFill>
        <p:spPr>
          <a:xfrm>
            <a:off x="1909806" y="2629402"/>
            <a:ext cx="4698918" cy="168592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AFDE4F-DB02-1CD3-030D-E2ABB30B0F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86335"/>
          <a:stretch>
            <a:fillRect/>
          </a:stretch>
        </p:blipFill>
        <p:spPr>
          <a:xfrm>
            <a:off x="6473165" y="2600233"/>
            <a:ext cx="744541" cy="1685925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8" name="Gerade Verbindung mit Pfeil 6">
            <a:extLst>
              <a:ext uri="{FF2B5EF4-FFF2-40B4-BE49-F238E27FC236}">
                <a16:creationId xmlns:a16="http://schemas.microsoft.com/office/drawing/2014/main" id="{C7438371-ABF5-D98C-3DEC-00FC33247465}"/>
              </a:ext>
            </a:extLst>
          </p:cNvPr>
          <p:cNvCxnSpPr/>
          <p:nvPr/>
        </p:nvCxnSpPr>
        <p:spPr>
          <a:xfrm flipH="1">
            <a:off x="4871520" y="3476146"/>
            <a:ext cx="827999" cy="0"/>
          </a:xfrm>
          <a:prstGeom prst="straightConnector1">
            <a:avLst/>
          </a:prstGeom>
          <a:noFill/>
          <a:ln w="76196" cap="flat">
            <a:solidFill>
              <a:srgbClr val="E15E32"/>
            </a:solidFill>
            <a:prstDash val="solid"/>
            <a:miter/>
            <a:tailEnd type="arrow"/>
          </a:ln>
        </p:spPr>
      </p:cxnSp>
      <p:cxnSp>
        <p:nvCxnSpPr>
          <p:cNvPr id="9" name="Gerade Verbindung mit Pfeil 7">
            <a:extLst>
              <a:ext uri="{FF2B5EF4-FFF2-40B4-BE49-F238E27FC236}">
                <a16:creationId xmlns:a16="http://schemas.microsoft.com/office/drawing/2014/main" id="{4FE64079-ECE0-919F-3633-5631D0BC9F09}"/>
              </a:ext>
            </a:extLst>
          </p:cNvPr>
          <p:cNvCxnSpPr/>
          <p:nvPr/>
        </p:nvCxnSpPr>
        <p:spPr>
          <a:xfrm rot="10799975" flipH="1">
            <a:off x="5771491" y="3476146"/>
            <a:ext cx="827999" cy="0"/>
          </a:xfrm>
          <a:prstGeom prst="straightConnector1">
            <a:avLst/>
          </a:prstGeom>
          <a:noFill/>
          <a:ln w="76196" cap="flat">
            <a:solidFill>
              <a:srgbClr val="BEBECB"/>
            </a:solidFill>
            <a:prstDash val="solid"/>
            <a:miter/>
            <a:tailEnd type="arrow"/>
          </a:ln>
        </p:spPr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8FE16B40-3E9C-A15D-9335-49C51240FEC0}"/>
              </a:ext>
            </a:extLst>
          </p:cNvPr>
          <p:cNvCxnSpPr/>
          <p:nvPr/>
        </p:nvCxnSpPr>
        <p:spPr>
          <a:xfrm flipV="1">
            <a:off x="5739999" y="2838581"/>
            <a:ext cx="0" cy="612821"/>
          </a:xfrm>
          <a:prstGeom prst="straightConnector1">
            <a:avLst/>
          </a:prstGeom>
          <a:noFill/>
          <a:ln w="7619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11" name="Gerade Verbindung mit Pfeil 11">
            <a:extLst>
              <a:ext uri="{FF2B5EF4-FFF2-40B4-BE49-F238E27FC236}">
                <a16:creationId xmlns:a16="http://schemas.microsoft.com/office/drawing/2014/main" id="{906A01E1-307A-0E69-A8FA-74EEA2DCD4BB}"/>
              </a:ext>
            </a:extLst>
          </p:cNvPr>
          <p:cNvCxnSpPr/>
          <p:nvPr/>
        </p:nvCxnSpPr>
        <p:spPr>
          <a:xfrm rot="10799975" flipV="1">
            <a:off x="5739999" y="3516580"/>
            <a:ext cx="0" cy="612822"/>
          </a:xfrm>
          <a:prstGeom prst="straightConnector1">
            <a:avLst/>
          </a:prstGeom>
          <a:noFill/>
          <a:ln w="7619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12" name="Gerade Verbindung mit Pfeil 12">
            <a:extLst>
              <a:ext uri="{FF2B5EF4-FFF2-40B4-BE49-F238E27FC236}">
                <a16:creationId xmlns:a16="http://schemas.microsoft.com/office/drawing/2014/main" id="{9DE86F48-00D0-38B2-33A2-DEE9A8FADC79}"/>
              </a:ext>
            </a:extLst>
          </p:cNvPr>
          <p:cNvCxnSpPr/>
          <p:nvPr/>
        </p:nvCxnSpPr>
        <p:spPr>
          <a:xfrm flipV="1">
            <a:off x="4907429" y="3476146"/>
            <a:ext cx="0" cy="612822"/>
          </a:xfrm>
          <a:prstGeom prst="straightConnector1">
            <a:avLst/>
          </a:prstGeom>
          <a:noFill/>
          <a:ln w="76196" cap="flat">
            <a:solidFill>
              <a:srgbClr val="6E2466"/>
            </a:solidFill>
            <a:prstDash val="solid"/>
            <a:miter/>
            <a:tailEnd type="arrow"/>
          </a:ln>
        </p:spPr>
      </p:cxnSp>
      <p:cxnSp>
        <p:nvCxnSpPr>
          <p:cNvPr id="13" name="Gerade Verbindung mit Pfeil 13">
            <a:extLst>
              <a:ext uri="{FF2B5EF4-FFF2-40B4-BE49-F238E27FC236}">
                <a16:creationId xmlns:a16="http://schemas.microsoft.com/office/drawing/2014/main" id="{6E977535-A065-1F5C-2B09-9DD2EA8CD4AD}"/>
              </a:ext>
            </a:extLst>
          </p:cNvPr>
          <p:cNvCxnSpPr/>
          <p:nvPr/>
        </p:nvCxnSpPr>
        <p:spPr>
          <a:xfrm rot="10799975" flipV="1">
            <a:off x="4907429" y="2828055"/>
            <a:ext cx="0" cy="612822"/>
          </a:xfrm>
          <a:prstGeom prst="straightConnector1">
            <a:avLst/>
          </a:prstGeom>
          <a:noFill/>
          <a:ln w="76196" cap="flat">
            <a:solidFill>
              <a:srgbClr val="6E2466"/>
            </a:solidFill>
            <a:prstDash val="solid"/>
            <a:miter/>
            <a:tailEnd type="arrow"/>
          </a:ln>
        </p:spPr>
      </p:cxnSp>
      <p:cxnSp>
        <p:nvCxnSpPr>
          <p:cNvPr id="14" name="Gerade Verbindung mit Pfeil 14">
            <a:extLst>
              <a:ext uri="{FF2B5EF4-FFF2-40B4-BE49-F238E27FC236}">
                <a16:creationId xmlns:a16="http://schemas.microsoft.com/office/drawing/2014/main" id="{6EF6DC56-CDF3-BF8C-496E-7BAE37B6FEC4}"/>
              </a:ext>
            </a:extLst>
          </p:cNvPr>
          <p:cNvCxnSpPr/>
          <p:nvPr/>
        </p:nvCxnSpPr>
        <p:spPr>
          <a:xfrm flipH="1">
            <a:off x="3179240" y="3470916"/>
            <a:ext cx="827999" cy="0"/>
          </a:xfrm>
          <a:prstGeom prst="straightConnector1">
            <a:avLst/>
          </a:prstGeom>
          <a:noFill/>
          <a:ln w="76196" cap="flat">
            <a:solidFill>
              <a:srgbClr val="E15E32"/>
            </a:solidFill>
            <a:prstDash val="solid"/>
            <a:miter/>
            <a:tailEnd type="arrow"/>
          </a:ln>
        </p:spPr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E1D2F551-558A-E5FD-36B6-D0343852CEB0}"/>
              </a:ext>
            </a:extLst>
          </p:cNvPr>
          <p:cNvCxnSpPr/>
          <p:nvPr/>
        </p:nvCxnSpPr>
        <p:spPr>
          <a:xfrm rot="10799975" flipH="1">
            <a:off x="4079211" y="3470916"/>
            <a:ext cx="827999" cy="0"/>
          </a:xfrm>
          <a:prstGeom prst="straightConnector1">
            <a:avLst/>
          </a:prstGeom>
          <a:noFill/>
          <a:ln w="76196" cap="flat">
            <a:solidFill>
              <a:srgbClr val="BEBECB"/>
            </a:solidFill>
            <a:prstDash val="solid"/>
            <a:miter/>
            <a:tailEnd type="arrow"/>
          </a:ln>
        </p:spPr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4307CA23-83D3-9723-7221-64F0306017D2}"/>
              </a:ext>
            </a:extLst>
          </p:cNvPr>
          <p:cNvCxnSpPr/>
          <p:nvPr/>
        </p:nvCxnSpPr>
        <p:spPr>
          <a:xfrm flipV="1">
            <a:off x="4047719" y="2833350"/>
            <a:ext cx="0" cy="612822"/>
          </a:xfrm>
          <a:prstGeom prst="straightConnector1">
            <a:avLst/>
          </a:prstGeom>
          <a:noFill/>
          <a:ln w="7619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31BE6100-1017-B9DA-5CA9-4E010E31EB21}"/>
              </a:ext>
            </a:extLst>
          </p:cNvPr>
          <p:cNvCxnSpPr/>
          <p:nvPr/>
        </p:nvCxnSpPr>
        <p:spPr>
          <a:xfrm rot="10799975" flipV="1">
            <a:off x="4047719" y="3511415"/>
            <a:ext cx="0" cy="612822"/>
          </a:xfrm>
          <a:prstGeom prst="straightConnector1">
            <a:avLst/>
          </a:prstGeom>
          <a:noFill/>
          <a:ln w="7619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45F43A04-9E74-62D5-0CC0-B35755A984A8}"/>
              </a:ext>
            </a:extLst>
          </p:cNvPr>
          <p:cNvCxnSpPr/>
          <p:nvPr/>
        </p:nvCxnSpPr>
        <p:spPr>
          <a:xfrm flipV="1">
            <a:off x="3215149" y="3470916"/>
            <a:ext cx="0" cy="612821"/>
          </a:xfrm>
          <a:prstGeom prst="straightConnector1">
            <a:avLst/>
          </a:prstGeom>
          <a:noFill/>
          <a:ln w="76196" cap="flat">
            <a:solidFill>
              <a:srgbClr val="6E2466"/>
            </a:solidFill>
            <a:prstDash val="solid"/>
            <a:miter/>
            <a:tailEnd type="arrow"/>
          </a:ln>
        </p:spPr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8D23AB8A-960C-19EB-07E0-E1C1E2FAA86A}"/>
              </a:ext>
            </a:extLst>
          </p:cNvPr>
          <p:cNvCxnSpPr/>
          <p:nvPr/>
        </p:nvCxnSpPr>
        <p:spPr>
          <a:xfrm rot="10799975" flipV="1">
            <a:off x="3215149" y="2822771"/>
            <a:ext cx="0" cy="612821"/>
          </a:xfrm>
          <a:prstGeom prst="straightConnector1">
            <a:avLst/>
          </a:prstGeom>
          <a:noFill/>
          <a:ln w="76196" cap="flat">
            <a:solidFill>
              <a:srgbClr val="6E2466"/>
            </a:solidFill>
            <a:prstDash val="solid"/>
            <a:miter/>
            <a:tailEnd type="arrow"/>
          </a:ln>
        </p:spPr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FA37A7AB-FE6F-408E-724F-41C654CD6139}"/>
              </a:ext>
            </a:extLst>
          </p:cNvPr>
          <p:cNvCxnSpPr/>
          <p:nvPr/>
        </p:nvCxnSpPr>
        <p:spPr>
          <a:xfrm rot="10799975" flipH="1">
            <a:off x="2396349" y="3457922"/>
            <a:ext cx="827999" cy="0"/>
          </a:xfrm>
          <a:prstGeom prst="straightConnector1">
            <a:avLst/>
          </a:prstGeom>
          <a:noFill/>
          <a:ln w="76196" cap="flat">
            <a:solidFill>
              <a:srgbClr val="BEBECB"/>
            </a:solidFill>
            <a:prstDash val="solid"/>
            <a:miter/>
            <a:tailEnd type="arrow"/>
          </a:ln>
        </p:spPr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E6045077-1809-092F-06EE-190E4960525E}"/>
              </a:ext>
            </a:extLst>
          </p:cNvPr>
          <p:cNvCxnSpPr/>
          <p:nvPr/>
        </p:nvCxnSpPr>
        <p:spPr>
          <a:xfrm flipV="1">
            <a:off x="2364821" y="2820366"/>
            <a:ext cx="0" cy="612821"/>
          </a:xfrm>
          <a:prstGeom prst="straightConnector1">
            <a:avLst/>
          </a:prstGeom>
          <a:noFill/>
          <a:ln w="7619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FD6F8302-0AA6-CA0A-B1CD-6E864FC62DD9}"/>
              </a:ext>
            </a:extLst>
          </p:cNvPr>
          <p:cNvCxnSpPr/>
          <p:nvPr/>
        </p:nvCxnSpPr>
        <p:spPr>
          <a:xfrm rot="10799975" flipV="1">
            <a:off x="2364821" y="3498348"/>
            <a:ext cx="0" cy="612821"/>
          </a:xfrm>
          <a:prstGeom prst="straightConnector1">
            <a:avLst/>
          </a:prstGeom>
          <a:noFill/>
          <a:ln w="76196" cap="flat">
            <a:solidFill>
              <a:srgbClr val="0033A0"/>
            </a:solidFill>
            <a:prstDash val="solid"/>
            <a:miter/>
            <a:tailEnd type="arrow"/>
          </a:ln>
        </p:spPr>
      </p:cxnSp>
      <p:grpSp>
        <p:nvGrpSpPr>
          <p:cNvPr id="23" name="Gruppieren 27">
            <a:extLst>
              <a:ext uri="{FF2B5EF4-FFF2-40B4-BE49-F238E27FC236}">
                <a16:creationId xmlns:a16="http://schemas.microsoft.com/office/drawing/2014/main" id="{AE231B80-ADA7-6A2C-673D-ECD0CB954DCB}"/>
              </a:ext>
            </a:extLst>
          </p:cNvPr>
          <p:cNvGrpSpPr/>
          <p:nvPr/>
        </p:nvGrpSpPr>
        <p:grpSpPr>
          <a:xfrm>
            <a:off x="7492511" y="3234863"/>
            <a:ext cx="2901437" cy="1789124"/>
            <a:chOff x="7492511" y="3234863"/>
            <a:chExt cx="2901437" cy="1789124"/>
          </a:xfrm>
        </p:grpSpPr>
        <p:cxnSp>
          <p:nvCxnSpPr>
            <p:cNvPr id="24" name="Gerade Verbindung mit Pfeil 28">
              <a:extLst>
                <a:ext uri="{FF2B5EF4-FFF2-40B4-BE49-F238E27FC236}">
                  <a16:creationId xmlns:a16="http://schemas.microsoft.com/office/drawing/2014/main" id="{285B42B4-D88D-4DFF-A3F9-C9798736777B}"/>
                </a:ext>
              </a:extLst>
            </p:cNvPr>
            <p:cNvCxnSpPr/>
            <p:nvPr/>
          </p:nvCxnSpPr>
          <p:spPr>
            <a:xfrm flipH="1">
              <a:off x="7492511" y="3375379"/>
              <a:ext cx="936099" cy="0"/>
            </a:xfrm>
            <a:prstGeom prst="straightConnector1">
              <a:avLst/>
            </a:prstGeom>
            <a:noFill/>
            <a:ln w="76196" cap="flat">
              <a:solidFill>
                <a:srgbClr val="E15E32"/>
              </a:solidFill>
              <a:prstDash val="solid"/>
              <a:miter/>
              <a:tailEnd type="arrow"/>
            </a:ln>
          </p:spPr>
        </p:cxnSp>
        <p:sp>
          <p:nvSpPr>
            <p:cNvPr id="25" name="Textfeld 29">
              <a:extLst>
                <a:ext uri="{FF2B5EF4-FFF2-40B4-BE49-F238E27FC236}">
                  <a16:creationId xmlns:a16="http://schemas.microsoft.com/office/drawing/2014/main" id="{8DBC2B13-4F4E-24F6-4847-E3B9EDECF115}"/>
                </a:ext>
              </a:extLst>
            </p:cNvPr>
            <p:cNvSpPr txBox="1"/>
            <p:nvPr/>
          </p:nvSpPr>
          <p:spPr>
            <a:xfrm>
              <a:off x="8500619" y="3234863"/>
              <a:ext cx="1872307" cy="27699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0" tIns="0" rIns="0" bIns="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2F2F2F"/>
                  </a:solidFill>
                  <a:uFillTx/>
                  <a:latin typeface="Arial"/>
                </a:rPr>
                <a:t>Accelerating for e</a:t>
              </a:r>
              <a:r>
                <a:rPr lang="en-US" sz="1800" b="0" i="0" u="none" strike="noStrike" kern="1200" cap="none" spc="0" baseline="30000">
                  <a:solidFill>
                    <a:srgbClr val="2F2F2F"/>
                  </a:solidFill>
                  <a:uFillTx/>
                  <a:latin typeface="Arial"/>
                </a:rPr>
                <a:t>-</a:t>
              </a:r>
              <a:endParaRPr lang="en-GB" sz="1800" b="0" i="0" u="none" strike="noStrike" kern="1200" cap="none" spc="0" baseline="30000">
                <a:solidFill>
                  <a:srgbClr val="2F2F2F"/>
                </a:solidFill>
                <a:uFillTx/>
                <a:latin typeface="Arial"/>
              </a:endParaRPr>
            </a:p>
          </p:txBody>
        </p:sp>
        <p:cxnSp>
          <p:nvCxnSpPr>
            <p:cNvPr id="26" name="Gerade Verbindung mit Pfeil 30">
              <a:extLst>
                <a:ext uri="{FF2B5EF4-FFF2-40B4-BE49-F238E27FC236}">
                  <a16:creationId xmlns:a16="http://schemas.microsoft.com/office/drawing/2014/main" id="{1C9650CE-1E0D-8A54-9EF8-0F91FA00C8D1}"/>
                </a:ext>
              </a:extLst>
            </p:cNvPr>
            <p:cNvCxnSpPr/>
            <p:nvPr/>
          </p:nvCxnSpPr>
          <p:spPr>
            <a:xfrm rot="10799975" flipH="1">
              <a:off x="7564465" y="3655871"/>
              <a:ext cx="936099" cy="0"/>
            </a:xfrm>
            <a:prstGeom prst="straightConnector1">
              <a:avLst/>
            </a:prstGeom>
            <a:noFill/>
            <a:ln w="76196" cap="flat">
              <a:solidFill>
                <a:srgbClr val="BEBECB"/>
              </a:solidFill>
              <a:prstDash val="solid"/>
              <a:miter/>
              <a:tailEnd type="arrow"/>
            </a:ln>
          </p:spPr>
        </p:cxnSp>
        <p:sp>
          <p:nvSpPr>
            <p:cNvPr id="27" name="Textfeld 31">
              <a:extLst>
                <a:ext uri="{FF2B5EF4-FFF2-40B4-BE49-F238E27FC236}">
                  <a16:creationId xmlns:a16="http://schemas.microsoft.com/office/drawing/2014/main" id="{72548E7B-8541-74BB-1B45-5B86C508965F}"/>
                </a:ext>
              </a:extLst>
            </p:cNvPr>
            <p:cNvSpPr txBox="1"/>
            <p:nvPr/>
          </p:nvSpPr>
          <p:spPr>
            <a:xfrm>
              <a:off x="8521641" y="3474921"/>
              <a:ext cx="1872307" cy="27699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0" tIns="0" rIns="0" bIns="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2F2F2F"/>
                  </a:solidFill>
                  <a:uFillTx/>
                  <a:latin typeface="Arial"/>
                </a:rPr>
                <a:t>Decelerating for e</a:t>
              </a:r>
              <a:r>
                <a:rPr lang="en-US" sz="1800" b="0" i="0" u="none" strike="noStrike" kern="1200" cap="none" spc="0" baseline="30000">
                  <a:solidFill>
                    <a:srgbClr val="2F2F2F"/>
                  </a:solidFill>
                  <a:uFillTx/>
                  <a:latin typeface="Arial"/>
                </a:rPr>
                <a:t>-</a:t>
              </a:r>
              <a:endParaRPr lang="en-GB" sz="1800" b="0" i="0" u="none" strike="noStrike" kern="1200" cap="none" spc="0" baseline="30000">
                <a:solidFill>
                  <a:srgbClr val="2F2F2F"/>
                </a:solidFill>
                <a:uFillTx/>
                <a:latin typeface="Arial"/>
              </a:endParaRPr>
            </a:p>
          </p:txBody>
        </p:sp>
        <p:cxnSp>
          <p:nvCxnSpPr>
            <p:cNvPr id="28" name="Gerade Verbindung mit Pfeil 32">
              <a:extLst>
                <a:ext uri="{FF2B5EF4-FFF2-40B4-BE49-F238E27FC236}">
                  <a16:creationId xmlns:a16="http://schemas.microsoft.com/office/drawing/2014/main" id="{304C12EB-12E0-256F-3CAB-C212E7927CD5}"/>
                </a:ext>
              </a:extLst>
            </p:cNvPr>
            <p:cNvCxnSpPr/>
            <p:nvPr/>
          </p:nvCxnSpPr>
          <p:spPr>
            <a:xfrm flipV="1">
              <a:off x="7568251" y="3751920"/>
              <a:ext cx="0" cy="612822"/>
            </a:xfrm>
            <a:prstGeom prst="straightConnector1">
              <a:avLst/>
            </a:prstGeom>
            <a:noFill/>
            <a:ln w="76196" cap="flat">
              <a:solidFill>
                <a:srgbClr val="0033A0"/>
              </a:solidFill>
              <a:prstDash val="solid"/>
              <a:miter/>
              <a:tailEnd type="arrow"/>
            </a:ln>
          </p:spPr>
        </p:cxnSp>
        <p:sp>
          <p:nvSpPr>
            <p:cNvPr id="29" name="Textfeld 33">
              <a:extLst>
                <a:ext uri="{FF2B5EF4-FFF2-40B4-BE49-F238E27FC236}">
                  <a16:creationId xmlns:a16="http://schemas.microsoft.com/office/drawing/2014/main" id="{A3413F90-5927-74AC-18A8-B36CB3605530}"/>
                </a:ext>
              </a:extLst>
            </p:cNvPr>
            <p:cNvSpPr txBox="1"/>
            <p:nvPr/>
          </p:nvSpPr>
          <p:spPr>
            <a:xfrm>
              <a:off x="7836609" y="3904323"/>
              <a:ext cx="1513231" cy="27699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0" tIns="0" rIns="0" bIns="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2F2F2F"/>
                  </a:solidFill>
                  <a:uFillTx/>
                  <a:latin typeface="Arial"/>
                </a:rPr>
                <a:t>Focusing for e</a:t>
              </a:r>
              <a:r>
                <a:rPr lang="en-US" sz="1800" b="0" i="0" u="none" strike="noStrike" kern="1200" cap="none" spc="0" baseline="30000">
                  <a:solidFill>
                    <a:srgbClr val="2F2F2F"/>
                  </a:solidFill>
                  <a:uFillTx/>
                  <a:latin typeface="Arial"/>
                </a:rPr>
                <a:t>-</a:t>
              </a:r>
              <a:endParaRPr lang="en-GB" sz="1800" b="0" i="0" u="none" strike="noStrike" kern="1200" cap="none" spc="0" baseline="30000">
                <a:solidFill>
                  <a:srgbClr val="2F2F2F"/>
                </a:solidFill>
                <a:uFillTx/>
                <a:latin typeface="Arial"/>
              </a:endParaRPr>
            </a:p>
          </p:txBody>
        </p:sp>
        <p:cxnSp>
          <p:nvCxnSpPr>
            <p:cNvPr id="30" name="Gerade Verbindung mit Pfeil 34">
              <a:extLst>
                <a:ext uri="{FF2B5EF4-FFF2-40B4-BE49-F238E27FC236}">
                  <a16:creationId xmlns:a16="http://schemas.microsoft.com/office/drawing/2014/main" id="{27119A33-13DA-CA92-C36C-6A18E674B2C8}"/>
                </a:ext>
              </a:extLst>
            </p:cNvPr>
            <p:cNvCxnSpPr/>
            <p:nvPr/>
          </p:nvCxnSpPr>
          <p:spPr>
            <a:xfrm rot="10799975" flipV="1">
              <a:off x="7568251" y="4411165"/>
              <a:ext cx="0" cy="612822"/>
            </a:xfrm>
            <a:prstGeom prst="straightConnector1">
              <a:avLst/>
            </a:prstGeom>
            <a:noFill/>
            <a:ln w="76196" cap="flat">
              <a:solidFill>
                <a:srgbClr val="6E2466"/>
              </a:solidFill>
              <a:prstDash val="solid"/>
              <a:miter/>
              <a:tailEnd type="arrow"/>
            </a:ln>
          </p:spPr>
        </p:cxnSp>
        <p:sp>
          <p:nvSpPr>
            <p:cNvPr id="31" name="Textfeld 35">
              <a:extLst>
                <a:ext uri="{FF2B5EF4-FFF2-40B4-BE49-F238E27FC236}">
                  <a16:creationId xmlns:a16="http://schemas.microsoft.com/office/drawing/2014/main" id="{72586B60-EA80-5D20-4BFE-58FDEB45E33E}"/>
                </a:ext>
              </a:extLst>
            </p:cNvPr>
            <p:cNvSpPr txBox="1"/>
            <p:nvPr/>
          </p:nvSpPr>
          <p:spPr>
            <a:xfrm>
              <a:off x="7815742" y="4453475"/>
              <a:ext cx="1731242" cy="27699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0" tIns="0" rIns="0" bIns="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2F2F2F"/>
                  </a:solidFill>
                  <a:uFillTx/>
                  <a:latin typeface="Arial"/>
                </a:rPr>
                <a:t>Defocusing for e</a:t>
              </a:r>
              <a:r>
                <a:rPr lang="en-US" sz="1800" b="0" i="0" u="none" strike="noStrike" kern="1200" cap="none" spc="0" baseline="30000">
                  <a:solidFill>
                    <a:srgbClr val="2F2F2F"/>
                  </a:solidFill>
                  <a:uFillTx/>
                  <a:latin typeface="Arial"/>
                </a:rPr>
                <a:t>-</a:t>
              </a:r>
              <a:endParaRPr lang="en-GB" sz="1800" b="0" i="0" u="none" strike="noStrike" kern="1200" cap="none" spc="0" baseline="30000">
                <a:solidFill>
                  <a:srgbClr val="2F2F2F"/>
                </a:solidFill>
                <a:uFillTx/>
                <a:latin typeface="Arial"/>
              </a:endParaRPr>
            </a:p>
          </p:txBody>
        </p:sp>
      </p:grpSp>
      <p:sp>
        <p:nvSpPr>
          <p:cNvPr id="32" name="Textfeld 37">
            <a:extLst>
              <a:ext uri="{FF2B5EF4-FFF2-40B4-BE49-F238E27FC236}">
                <a16:creationId xmlns:a16="http://schemas.microsoft.com/office/drawing/2014/main" id="{97EF6517-4203-2506-0DD5-A3512EE0741D}"/>
              </a:ext>
            </a:extLst>
          </p:cNvPr>
          <p:cNvSpPr txBox="1"/>
          <p:nvPr/>
        </p:nvSpPr>
        <p:spPr>
          <a:xfrm>
            <a:off x="6026380" y="5098054"/>
            <a:ext cx="628375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Drive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bunch</a:t>
            </a:r>
            <a:endParaRPr lang="en-GB" sz="18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</p:txBody>
      </p:sp>
      <p:cxnSp>
        <p:nvCxnSpPr>
          <p:cNvPr id="33" name="Gerade Verbindung mit Pfeil 38">
            <a:extLst>
              <a:ext uri="{FF2B5EF4-FFF2-40B4-BE49-F238E27FC236}">
                <a16:creationId xmlns:a16="http://schemas.microsoft.com/office/drawing/2014/main" id="{97810485-14A7-BF0F-77FC-35BB6F20EC58}"/>
              </a:ext>
            </a:extLst>
          </p:cNvPr>
          <p:cNvCxnSpPr>
            <a:stCxn id="32" idx="0"/>
          </p:cNvCxnSpPr>
          <p:nvPr/>
        </p:nvCxnSpPr>
        <p:spPr>
          <a:xfrm flipV="1">
            <a:off x="6340568" y="4511448"/>
            <a:ext cx="223050" cy="586606"/>
          </a:xfrm>
          <a:prstGeom prst="straightConnector1">
            <a:avLst/>
          </a:prstGeom>
          <a:noFill/>
          <a:ln w="57150" cap="flat">
            <a:solidFill>
              <a:srgbClr val="2F2F2F"/>
            </a:solidFill>
            <a:prstDash val="solid"/>
            <a:miter/>
            <a:tailEnd type="arrow"/>
          </a:ln>
        </p:spPr>
      </p:cxnSp>
      <p:sp>
        <p:nvSpPr>
          <p:cNvPr id="34" name="Ellipse 43">
            <a:extLst>
              <a:ext uri="{FF2B5EF4-FFF2-40B4-BE49-F238E27FC236}">
                <a16:creationId xmlns:a16="http://schemas.microsoft.com/office/drawing/2014/main" id="{8D42B038-7DD0-7DFE-BF45-CECD01D9A6E0}"/>
              </a:ext>
            </a:extLst>
          </p:cNvPr>
          <p:cNvSpPr/>
          <p:nvPr/>
        </p:nvSpPr>
        <p:spPr>
          <a:xfrm>
            <a:off x="6122849" y="2915701"/>
            <a:ext cx="709354" cy="111164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32A4B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e-</a:t>
            </a: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81956460-92AF-F3C7-D88F-28FE5CD1BC98}"/>
              </a:ext>
            </a:extLst>
          </p:cNvPr>
          <p:cNvSpPr txBox="1"/>
          <p:nvPr/>
        </p:nvSpPr>
        <p:spPr>
          <a:xfrm>
            <a:off x="1952314" y="2205077"/>
            <a:ext cx="1662635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Periodicity: </a:t>
            </a:r>
            <a:r>
              <a:rPr lang="el-G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λ</a:t>
            </a:r>
            <a:r>
              <a:rPr lang="en-US" sz="1800" b="0" i="0" u="none" strike="noStrike" kern="1200" cap="none" spc="0" baseline="-2500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pe</a:t>
            </a:r>
            <a:endParaRPr lang="en-GB" sz="1800" b="0" i="0" u="none" strike="noStrike" kern="1200" cap="none" spc="0" baseline="-2500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A2549-AA9E-5C05-3A4E-EAB77403E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C49663-04EA-2AF9-E9C0-88EC443AB7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GB" dirty="0"/>
              <a:t>Collider-Quality Beams can Now be Simulated with Open-Source Codes</a:t>
            </a:r>
            <a:endParaRPr lang="en-GB" sz="2400" dirty="0">
              <a:solidFill>
                <a:srgbClr val="61C4D3"/>
              </a:solidFill>
            </a:endParaRPr>
          </a:p>
        </p:txBody>
      </p:sp>
      <p:sp>
        <p:nvSpPr>
          <p:cNvPr id="4" name="Textfeld 39">
            <a:extLst>
              <a:ext uri="{FF2B5EF4-FFF2-40B4-BE49-F238E27FC236}">
                <a16:creationId xmlns:a16="http://schemas.microsoft.com/office/drawing/2014/main" id="{6B2BC42F-D42E-FEAE-6BD5-1834E51DCA3C}"/>
              </a:ext>
            </a:extLst>
          </p:cNvPr>
          <p:cNvSpPr txBox="1"/>
          <p:nvPr/>
        </p:nvSpPr>
        <p:spPr>
          <a:xfrm>
            <a:off x="4272991" y="4351026"/>
            <a:ext cx="3664320" cy="175432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3D quasistatic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Ion motion, ionisation, spin tracking included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Mesh refinement makes simulations in 3D (very) affordable.</a:t>
            </a:r>
          </a:p>
        </p:txBody>
      </p:sp>
      <p:pic>
        <p:nvPicPr>
          <p:cNvPr id="5" name="Grafik 41">
            <a:extLst>
              <a:ext uri="{FF2B5EF4-FFF2-40B4-BE49-F238E27FC236}">
                <a16:creationId xmlns:a16="http://schemas.microsoft.com/office/drawing/2014/main" id="{EA616062-CAD7-EEDB-5950-511F99F11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8602" y="2071372"/>
            <a:ext cx="2529769" cy="201812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Grafik 47">
            <a:extLst>
              <a:ext uri="{FF2B5EF4-FFF2-40B4-BE49-F238E27FC236}">
                <a16:creationId xmlns:a16="http://schemas.microsoft.com/office/drawing/2014/main" id="{68DCF4CA-F5F4-97BE-E6AD-DC84DB8BD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688" y="1988682"/>
            <a:ext cx="2392116" cy="200970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feld 55">
            <a:extLst>
              <a:ext uri="{FF2B5EF4-FFF2-40B4-BE49-F238E27FC236}">
                <a16:creationId xmlns:a16="http://schemas.microsoft.com/office/drawing/2014/main" id="{DFC631F0-2D93-F673-4D1C-8A5AAAC16EAE}"/>
              </a:ext>
            </a:extLst>
          </p:cNvPr>
          <p:cNvSpPr txBox="1"/>
          <p:nvPr/>
        </p:nvSpPr>
        <p:spPr>
          <a:xfrm>
            <a:off x="4263838" y="1646166"/>
            <a:ext cx="3664320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S. Diederichs et al., </a:t>
            </a:r>
            <a:r>
              <a:rPr lang="en-US" sz="8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Comput</a:t>
            </a: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. Phys. Comm. 276 108421 (2022)</a:t>
            </a:r>
            <a:b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</a:b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Open-source: https://github.com/Hi-PACE/hipace</a:t>
            </a:r>
            <a:endParaRPr lang="en-GB" sz="800" b="0" i="1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8" name="Textfeld 16">
            <a:extLst>
              <a:ext uri="{FF2B5EF4-FFF2-40B4-BE49-F238E27FC236}">
                <a16:creationId xmlns:a16="http://schemas.microsoft.com/office/drawing/2014/main" id="{88950B33-5232-003A-E80E-8A1AE4D124FE}"/>
              </a:ext>
            </a:extLst>
          </p:cNvPr>
          <p:cNvSpPr txBox="1"/>
          <p:nvPr/>
        </p:nvSpPr>
        <p:spPr>
          <a:xfrm>
            <a:off x="8158377" y="4351026"/>
            <a:ext cx="3481614" cy="175432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3D full-PIC 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modelling of 50 multi-GeV stages 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idealized transport 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low witness bunch charge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9" name="Textfeld 18">
            <a:extLst>
              <a:ext uri="{FF2B5EF4-FFF2-40B4-BE49-F238E27FC236}">
                <a16:creationId xmlns:a16="http://schemas.microsoft.com/office/drawing/2014/main" id="{CAB72037-069E-7550-ABD3-D4BD83ED14D9}"/>
              </a:ext>
            </a:extLst>
          </p:cNvPr>
          <p:cNvSpPr txBox="1"/>
          <p:nvPr/>
        </p:nvSpPr>
        <p:spPr>
          <a:xfrm>
            <a:off x="8089422" y="1605229"/>
            <a:ext cx="3645319" cy="21544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ea typeface="Avenir"/>
                <a:cs typeface="Arial" pitchFamily="34"/>
              </a:rPr>
              <a:t>J-L Vay et al., </a:t>
            </a:r>
            <a:r>
              <a:rPr lang="en-US" sz="8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ea typeface="Avenir"/>
                <a:cs typeface="Arial" pitchFamily="34"/>
              </a:rPr>
              <a:t>WarpX</a:t>
            </a: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ea typeface="Avenir"/>
                <a:cs typeface="Arial" pitchFamily="34"/>
              </a:rPr>
              <a:t> MS FY23.1 and FY23.2 (2023); </a:t>
            </a:r>
            <a:endParaRPr lang="en-GB" sz="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10" name="Google Shape;704;p37" descr="A graph of a line and a line&#10;&#10;Description automatically generated">
            <a:extLst>
              <a:ext uri="{FF2B5EF4-FFF2-40B4-BE49-F238E27FC236}">
                <a16:creationId xmlns:a16="http://schemas.microsoft.com/office/drawing/2014/main" id="{7187AD5D-42DB-2DD4-35B3-51237B1E9892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t="11323" r="9264"/>
          <a:stretch>
            <a:fillRect/>
          </a:stretch>
        </p:blipFill>
        <p:spPr>
          <a:xfrm>
            <a:off x="8098758" y="2194093"/>
            <a:ext cx="2263295" cy="189540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Google Shape;706;p37">
            <a:extLst>
              <a:ext uri="{FF2B5EF4-FFF2-40B4-BE49-F238E27FC236}">
                <a16:creationId xmlns:a16="http://schemas.microsoft.com/office/drawing/2014/main" id="{E47CD2A5-B8F2-6E19-3C40-DF98BBC81464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rcRect/>
          <a:stretch>
            <a:fillRect/>
          </a:stretch>
        </p:blipFill>
        <p:spPr>
          <a:xfrm>
            <a:off x="10470456" y="3544525"/>
            <a:ext cx="1170907" cy="45386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Textfeld 25">
            <a:extLst>
              <a:ext uri="{FF2B5EF4-FFF2-40B4-BE49-F238E27FC236}">
                <a16:creationId xmlns:a16="http://schemas.microsoft.com/office/drawing/2014/main" id="{1A52433B-0F50-9105-40BF-4CB793FD7502}"/>
              </a:ext>
            </a:extLst>
          </p:cNvPr>
          <p:cNvSpPr txBox="1"/>
          <p:nvPr/>
        </p:nvSpPr>
        <p:spPr>
          <a:xfrm>
            <a:off x="10504636" y="2615732"/>
            <a:ext cx="1296628" cy="9541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  <a:ea typeface="Arial"/>
                <a:cs typeface="Arial"/>
              </a:rPr>
              <a:t>256 GPUs for 8h on Perlmutter (NERSC)</a:t>
            </a:r>
            <a:endParaRPr lang="en-GB" sz="1400" b="1" i="0" u="none" strike="noStrike" kern="1200" cap="none" spc="0" baseline="0">
              <a:solidFill>
                <a:srgbClr val="0033A0"/>
              </a:solidFill>
              <a:uFillTx/>
              <a:latin typeface="Aptos"/>
            </a:endParaRPr>
          </a:p>
        </p:txBody>
      </p:sp>
      <p:pic>
        <p:nvPicPr>
          <p:cNvPr id="13" name="Grafik 47">
            <a:extLst>
              <a:ext uri="{FF2B5EF4-FFF2-40B4-BE49-F238E27FC236}">
                <a16:creationId xmlns:a16="http://schemas.microsoft.com/office/drawing/2014/main" id="{CB7C1845-B2A4-F6F4-93EB-42DCFC936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452" y="2048018"/>
            <a:ext cx="2392116" cy="200970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Textfeld 52">
            <a:extLst>
              <a:ext uri="{FF2B5EF4-FFF2-40B4-BE49-F238E27FC236}">
                <a16:creationId xmlns:a16="http://schemas.microsoft.com/office/drawing/2014/main" id="{FD9DFA48-F3EB-0343-82AF-41C8A3E11D80}"/>
              </a:ext>
            </a:extLst>
          </p:cNvPr>
          <p:cNvSpPr txBox="1"/>
          <p:nvPr/>
        </p:nvSpPr>
        <p:spPr>
          <a:xfrm>
            <a:off x="442907" y="1604589"/>
            <a:ext cx="3677972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Open source </a:t>
            </a: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https://github.com/Angel/FP/Wake-T</a:t>
            </a: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moving soon to </a:t>
            </a: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https://github.com/Wake-T/Wake-T</a:t>
            </a:r>
            <a:endParaRPr lang="en-US" sz="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Ferran </a:t>
            </a:r>
            <a:r>
              <a:rPr lang="en-US" sz="8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Pousa</a:t>
            </a: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et al., </a:t>
            </a:r>
            <a:r>
              <a:rPr lang="en-US" sz="800" b="0" i="1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in preparation</a:t>
            </a:r>
            <a:endParaRPr lang="en-GB" sz="800" b="0" i="1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5" name="Textfeld 8">
            <a:extLst>
              <a:ext uri="{FF2B5EF4-FFF2-40B4-BE49-F238E27FC236}">
                <a16:creationId xmlns:a16="http://schemas.microsoft.com/office/drawing/2014/main" id="{55F630D6-C407-E8EA-2683-483F933943E3}"/>
              </a:ext>
            </a:extLst>
          </p:cNvPr>
          <p:cNvSpPr txBox="1"/>
          <p:nvPr/>
        </p:nvSpPr>
        <p:spPr>
          <a:xfrm>
            <a:off x="442907" y="1316864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 err="1">
                <a:solidFill>
                  <a:srgbClr val="0033A0"/>
                </a:solidFill>
                <a:uFillTx/>
                <a:latin typeface="Arial"/>
              </a:rPr>
              <a:t>WakeT</a:t>
            </a:r>
            <a:endParaRPr lang="en-GB" sz="1800" b="1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6" name="Textfeld 9">
            <a:extLst>
              <a:ext uri="{FF2B5EF4-FFF2-40B4-BE49-F238E27FC236}">
                <a16:creationId xmlns:a16="http://schemas.microsoft.com/office/drawing/2014/main" id="{E05C17F9-B5A0-EC00-BA43-DF95C52B7532}"/>
              </a:ext>
            </a:extLst>
          </p:cNvPr>
          <p:cNvSpPr txBox="1"/>
          <p:nvPr/>
        </p:nvSpPr>
        <p:spPr>
          <a:xfrm>
            <a:off x="4263838" y="1322277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 err="1">
                <a:solidFill>
                  <a:srgbClr val="0033A0"/>
                </a:solidFill>
                <a:uFillTx/>
                <a:latin typeface="Arial"/>
              </a:rPr>
              <a:t>HiPACE</a:t>
            </a: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++</a:t>
            </a:r>
            <a:endParaRPr lang="en-GB" sz="1800" b="1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7" name="Textfeld 10">
            <a:extLst>
              <a:ext uri="{FF2B5EF4-FFF2-40B4-BE49-F238E27FC236}">
                <a16:creationId xmlns:a16="http://schemas.microsoft.com/office/drawing/2014/main" id="{F97AA136-FCC5-F5B0-7FDB-53631B38FBE2}"/>
              </a:ext>
            </a:extLst>
          </p:cNvPr>
          <p:cNvSpPr txBox="1"/>
          <p:nvPr/>
        </p:nvSpPr>
        <p:spPr>
          <a:xfrm>
            <a:off x="8080269" y="1316059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 err="1">
                <a:solidFill>
                  <a:srgbClr val="0033A0"/>
                </a:solidFill>
                <a:uFillTx/>
                <a:latin typeface="Arial"/>
              </a:rPr>
              <a:t>WarpX</a:t>
            </a:r>
            <a:endParaRPr lang="en-GB" sz="1800" b="1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8" name="Rechteck 6">
            <a:extLst>
              <a:ext uri="{FF2B5EF4-FFF2-40B4-BE49-F238E27FC236}">
                <a16:creationId xmlns:a16="http://schemas.microsoft.com/office/drawing/2014/main" id="{6D2BC823-4E28-F529-5F55-A32D27B1DBC6}"/>
              </a:ext>
            </a:extLst>
          </p:cNvPr>
          <p:cNvSpPr/>
          <p:nvPr/>
        </p:nvSpPr>
        <p:spPr>
          <a:xfrm>
            <a:off x="442907" y="1604589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9" name="Rechteck 5">
            <a:extLst>
              <a:ext uri="{FF2B5EF4-FFF2-40B4-BE49-F238E27FC236}">
                <a16:creationId xmlns:a16="http://schemas.microsoft.com/office/drawing/2014/main" id="{0B9C372B-AA87-5D5E-FD51-6330B85B51FB}"/>
              </a:ext>
            </a:extLst>
          </p:cNvPr>
          <p:cNvSpPr/>
          <p:nvPr/>
        </p:nvSpPr>
        <p:spPr>
          <a:xfrm>
            <a:off x="4254684" y="1592263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0" name="Textfeld 35">
            <a:extLst>
              <a:ext uri="{FF2B5EF4-FFF2-40B4-BE49-F238E27FC236}">
                <a16:creationId xmlns:a16="http://schemas.microsoft.com/office/drawing/2014/main" id="{FEF79667-669C-0C27-41A9-AA1BFA76D321}"/>
              </a:ext>
            </a:extLst>
          </p:cNvPr>
          <p:cNvSpPr txBox="1"/>
          <p:nvPr/>
        </p:nvSpPr>
        <p:spPr>
          <a:xfrm>
            <a:off x="442907" y="4340108"/>
            <a:ext cx="3659666" cy="175432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2D cylindrical, quasistatic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adaptive grid method 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Wingdings" pitchFamily="2"/>
                <a:cs typeface="Arial" pitchFamily="34"/>
              </a:rPr>
              <a:t>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fully converged simulations of beams with nm-scale emittance </a:t>
            </a:r>
            <a:r>
              <a:rPr lang="en-GB" sz="1800" b="0" i="1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including ion motion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, </a:t>
            </a:r>
            <a:r>
              <a:rPr lang="en-GB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on a laptop</a:t>
            </a:r>
            <a:endParaRPr lang="en-GB" sz="1800" b="1" i="0" u="none" strike="noStrike" kern="1200" cap="none" spc="0" baseline="0" dirty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C3831846-F7B7-7EC2-E05C-7516E83D8CDE}"/>
              </a:ext>
            </a:extLst>
          </p:cNvPr>
          <p:cNvSpPr txBox="1"/>
          <p:nvPr/>
        </p:nvSpPr>
        <p:spPr>
          <a:xfrm>
            <a:off x="2808890" y="2664936"/>
            <a:ext cx="1188317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i="0" u="none" strike="noStrike" kern="1200" cap="none" spc="0" baseline="0" dirty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Numerical convergence: 7min on a CPU core</a:t>
            </a:r>
            <a:endParaRPr lang="en-GB" sz="1200" b="1" i="0" u="none" strike="noStrike" kern="1200" cap="none" spc="0" baseline="0" dirty="0">
              <a:solidFill>
                <a:srgbClr val="0033A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2" name="Textfeld 37">
            <a:extLst>
              <a:ext uri="{FF2B5EF4-FFF2-40B4-BE49-F238E27FC236}">
                <a16:creationId xmlns:a16="http://schemas.microsoft.com/office/drawing/2014/main" id="{42CFF2AB-0BAD-B1CF-3DA8-CE604F6A5408}"/>
              </a:ext>
            </a:extLst>
          </p:cNvPr>
          <p:cNvSpPr txBox="1"/>
          <p:nvPr/>
        </p:nvSpPr>
        <p:spPr>
          <a:xfrm>
            <a:off x="6739054" y="2684047"/>
            <a:ext cx="1173705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i="0" u="none" strike="noStrike" kern="1200" cap="none" spc="0" baseline="0" dirty="0">
                <a:solidFill>
                  <a:srgbClr val="0D3DA5"/>
                </a:solidFill>
                <a:uFillTx/>
                <a:latin typeface="Arial" pitchFamily="34"/>
                <a:cs typeface="Arial" pitchFamily="34"/>
              </a:rPr>
              <a:t>Numerical convergence: </a:t>
            </a:r>
            <a:r>
              <a:rPr lang="en-US" sz="1200" b="1" dirty="0">
                <a:solidFill>
                  <a:srgbClr val="0D3DA5"/>
                </a:solidFill>
                <a:latin typeface="Arial" pitchFamily="34"/>
                <a:cs typeface="Arial" pitchFamily="34"/>
              </a:rPr>
              <a:t>few</a:t>
            </a:r>
            <a:r>
              <a:rPr lang="en-US" sz="1200" b="1" i="0" u="none" strike="noStrike" kern="1200" cap="none" spc="0" baseline="0" dirty="0">
                <a:solidFill>
                  <a:srgbClr val="0D3DA5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en-US" sz="1200" b="1" i="0" u="none" strike="noStrike" kern="1200" cap="none" spc="0" baseline="0" dirty="0" err="1">
                <a:solidFill>
                  <a:srgbClr val="0D3DA5"/>
                </a:solidFill>
                <a:uFillTx/>
                <a:latin typeface="Arial" pitchFamily="34"/>
                <a:cs typeface="Arial" pitchFamily="34"/>
              </a:rPr>
              <a:t>hrs</a:t>
            </a:r>
            <a:r>
              <a:rPr lang="en-US" sz="1200" b="1" i="0" u="none" strike="noStrike" kern="1200" cap="none" spc="0" baseline="0" dirty="0">
                <a:solidFill>
                  <a:srgbClr val="0D3DA5"/>
                </a:solidFill>
                <a:uFillTx/>
                <a:latin typeface="Arial" pitchFamily="34"/>
                <a:cs typeface="Arial" pitchFamily="34"/>
              </a:rPr>
              <a:t> on </a:t>
            </a:r>
            <a:r>
              <a:rPr lang="en-US" sz="1200" b="1" dirty="0">
                <a:solidFill>
                  <a:srgbClr val="0D3DA5"/>
                </a:solidFill>
                <a:latin typeface="Arial" pitchFamily="34"/>
                <a:cs typeface="Arial" pitchFamily="34"/>
              </a:rPr>
              <a:t>few</a:t>
            </a:r>
            <a:r>
              <a:rPr lang="en-US" sz="1200" b="1" i="0" u="none" strike="noStrike" kern="1200" cap="none" spc="0" baseline="0" dirty="0">
                <a:solidFill>
                  <a:srgbClr val="0D3DA5"/>
                </a:solidFill>
                <a:uFillTx/>
                <a:latin typeface="Arial" pitchFamily="34"/>
                <a:cs typeface="Arial" pitchFamily="34"/>
              </a:rPr>
              <a:t> GPU’s</a:t>
            </a:r>
            <a:endParaRPr lang="en-GB" sz="1200" b="1" i="0" u="none" strike="noStrike" kern="1200" cap="none" spc="0" baseline="0" dirty="0">
              <a:solidFill>
                <a:srgbClr val="0D3DA5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3" name="Textfeld 38">
            <a:extLst>
              <a:ext uri="{FF2B5EF4-FFF2-40B4-BE49-F238E27FC236}">
                <a16:creationId xmlns:a16="http://schemas.microsoft.com/office/drawing/2014/main" id="{C13D72D3-CE60-F9BE-CD9A-D66586CAF3AD}"/>
              </a:ext>
            </a:extLst>
          </p:cNvPr>
          <p:cNvSpPr txBox="1"/>
          <p:nvPr/>
        </p:nvSpPr>
        <p:spPr>
          <a:xfrm>
            <a:off x="8098758" y="1804833"/>
            <a:ext cx="3650330" cy="21544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Times New Roman" pitchFamily="18"/>
                <a:cs typeface="Arial" pitchFamily="34"/>
              </a:rPr>
              <a:t>Fedeli L, Huebl A, et al. SC22: 2022. DOI:10.1109/SC41404.2022.00008</a:t>
            </a:r>
            <a:endParaRPr lang="en-GB" sz="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24" name="Grafik 39" descr="Ein Bild, das Kreis, Grafiken, Schrift, Logo enthält.&#10;&#10;KI-generierte Inhalte können fehlerhaft sein.">
            <a:extLst>
              <a:ext uri="{FF2B5EF4-FFF2-40B4-BE49-F238E27FC236}">
                <a16:creationId xmlns:a16="http://schemas.microsoft.com/office/drawing/2014/main" id="{7A7A79CF-1D6F-2E2D-BB32-2DD7AC3043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34723" y="1326977"/>
            <a:ext cx="250161" cy="23543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Grafik 36" descr="Ein Bild, das Text, Schrift, Symbol, Grafiken enthält.&#10;&#10;KI-generierte Inhalte können fehlerhaft sein.">
            <a:extLst>
              <a:ext uri="{FF2B5EF4-FFF2-40B4-BE49-F238E27FC236}">
                <a16:creationId xmlns:a16="http://schemas.microsoft.com/office/drawing/2014/main" id="{43E9693E-C366-EC07-A3AB-2C5F0E8B52A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70456" y="1287274"/>
            <a:ext cx="361032" cy="273963"/>
          </a:xfrm>
          <a:prstGeom prst="rect">
            <a:avLst/>
          </a:prstGeom>
          <a:noFill/>
          <a:ln w="38103" cap="flat">
            <a:solidFill>
              <a:srgbClr val="FFFFFF"/>
            </a:solidFill>
            <a:prstDash val="solid"/>
            <a:miter/>
          </a:ln>
        </p:spPr>
      </p:pic>
      <p:sp>
        <p:nvSpPr>
          <p:cNvPr id="26" name="Textfeld 42">
            <a:extLst>
              <a:ext uri="{FF2B5EF4-FFF2-40B4-BE49-F238E27FC236}">
                <a16:creationId xmlns:a16="http://schemas.microsoft.com/office/drawing/2014/main" id="{447F5203-AE01-3DB0-0C9B-ADE78418DBF0}"/>
              </a:ext>
            </a:extLst>
          </p:cNvPr>
          <p:cNvSpPr txBox="1"/>
          <p:nvPr/>
        </p:nvSpPr>
        <p:spPr>
          <a:xfrm>
            <a:off x="10777264" y="1369698"/>
            <a:ext cx="862736" cy="21544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+ collaborators</a:t>
            </a:r>
            <a:endParaRPr lang="en-GB" sz="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27" name="Grafik 43" descr="Ein Bild, das Kreis, Grafiken, Schrift, Logo enthält.&#10;&#10;KI-generierte Inhalte können fehlerhaft sein.">
            <a:extLst>
              <a:ext uri="{FF2B5EF4-FFF2-40B4-BE49-F238E27FC236}">
                <a16:creationId xmlns:a16="http://schemas.microsoft.com/office/drawing/2014/main" id="{B8CD7EB4-929A-D2A0-66E7-34D3021915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45547" y="1339806"/>
            <a:ext cx="250161" cy="2354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8" name="Rechteck 7">
            <a:extLst>
              <a:ext uri="{FF2B5EF4-FFF2-40B4-BE49-F238E27FC236}">
                <a16:creationId xmlns:a16="http://schemas.microsoft.com/office/drawing/2014/main" id="{7298B15F-EAAC-BD18-797C-C4F9611122CF}"/>
              </a:ext>
            </a:extLst>
          </p:cNvPr>
          <p:cNvSpPr/>
          <p:nvPr/>
        </p:nvSpPr>
        <p:spPr>
          <a:xfrm>
            <a:off x="8080269" y="1593863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59446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10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27D4E4-F5A0-469F-8F33-9EA11988D5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85364"/>
            <a:ext cx="11376022" cy="1065742"/>
          </a:xfrm>
        </p:spPr>
        <p:txBody>
          <a:bodyPr anchorCtr="1"/>
          <a:lstStyle/>
          <a:p>
            <a:pPr lvl="0" algn="ctr"/>
            <a:r>
              <a:rPr lang="en-GB"/>
              <a:t>Roadmap based on LDG report findings</a:t>
            </a:r>
          </a:p>
        </p:txBody>
      </p:sp>
      <p:pic>
        <p:nvPicPr>
          <p:cNvPr id="3" name="Picture 10">
            <a:extLst>
              <a:ext uri="{FF2B5EF4-FFF2-40B4-BE49-F238E27FC236}">
                <a16:creationId xmlns:a16="http://schemas.microsoft.com/office/drawing/2014/main" id="{089E2BB0-8533-589F-C86A-A7E558739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18" y="1024649"/>
            <a:ext cx="10651415" cy="156845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50459BE8-FAC1-29D8-813C-3D1DF4055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965" y="2767980"/>
            <a:ext cx="4600931" cy="110893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8A524334-9B6D-560C-BE6D-1720CC0694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258" y="3987488"/>
            <a:ext cx="10651415" cy="222392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feld 6">
            <a:extLst>
              <a:ext uri="{FF2B5EF4-FFF2-40B4-BE49-F238E27FC236}">
                <a16:creationId xmlns:a16="http://schemas.microsoft.com/office/drawing/2014/main" id="{35E6C249-C9B3-94E5-4300-B0C6C4805C85}"/>
              </a:ext>
            </a:extLst>
          </p:cNvPr>
          <p:cNvSpPr txBox="1"/>
          <p:nvPr/>
        </p:nvSpPr>
        <p:spPr>
          <a:xfrm>
            <a:off x="11453289" y="549371"/>
            <a:ext cx="474491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LDG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7" name="Grafik 8">
            <a:extLst>
              <a:ext uri="{FF2B5EF4-FFF2-40B4-BE49-F238E27FC236}">
                <a16:creationId xmlns:a16="http://schemas.microsoft.com/office/drawing/2014/main" id="{CDD4BE1E-638B-29F9-19C5-220534BAD9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50727" y="95838"/>
            <a:ext cx="572204" cy="8106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2EFE253-88F2-38B5-46B6-E7B236ABE567}"/>
              </a:ext>
            </a:extLst>
          </p:cNvPr>
          <p:cNvSpPr txBox="1"/>
          <p:nvPr/>
        </p:nvSpPr>
        <p:spPr>
          <a:xfrm>
            <a:off x="659767" y="741660"/>
            <a:ext cx="1800490" cy="40626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Defined in 2023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9" name="Textfeld 9">
            <a:extLst>
              <a:ext uri="{FF2B5EF4-FFF2-40B4-BE49-F238E27FC236}">
                <a16:creationId xmlns:a16="http://schemas.microsoft.com/office/drawing/2014/main" id="{E6056CA0-59A5-6716-D8B0-EB6FB87A698E}"/>
              </a:ext>
            </a:extLst>
          </p:cNvPr>
          <p:cNvSpPr txBox="1"/>
          <p:nvPr/>
        </p:nvSpPr>
        <p:spPr>
          <a:xfrm>
            <a:off x="5453975" y="2767980"/>
            <a:ext cx="4208836" cy="82477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0" name="Textfeld 10">
            <a:extLst>
              <a:ext uri="{FF2B5EF4-FFF2-40B4-BE49-F238E27FC236}">
                <a16:creationId xmlns:a16="http://schemas.microsoft.com/office/drawing/2014/main" id="{A1506831-0A3B-FC36-B9DD-E128C6184D0E}"/>
              </a:ext>
            </a:extLst>
          </p:cNvPr>
          <p:cNvSpPr txBox="1"/>
          <p:nvPr/>
        </p:nvSpPr>
        <p:spPr>
          <a:xfrm>
            <a:off x="5272393" y="2987838"/>
            <a:ext cx="5734741" cy="9233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Recommendation #1 (</a:t>
            </a:r>
            <a:r>
              <a:rPr lang="en-GB" sz="1800" b="1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800" b="1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):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Ensure the timely completion of HALHF pre-CDR study and plan for an independent review</a:t>
            </a:r>
          </a:p>
        </p:txBody>
      </p:sp>
      <p:cxnSp>
        <p:nvCxnSpPr>
          <p:cNvPr id="11" name="Gerade Verbindung mit Pfeil 12">
            <a:extLst>
              <a:ext uri="{FF2B5EF4-FFF2-40B4-BE49-F238E27FC236}">
                <a16:creationId xmlns:a16="http://schemas.microsoft.com/office/drawing/2014/main" id="{19AC75AC-8787-B1B2-596F-1DA0F17EB686}"/>
              </a:ext>
            </a:extLst>
          </p:cNvPr>
          <p:cNvCxnSpPr>
            <a:stCxn id="10" idx="1"/>
          </p:cNvCxnSpPr>
          <p:nvPr/>
        </p:nvCxnSpPr>
        <p:spPr>
          <a:xfrm flipH="1">
            <a:off x="3119338" y="3449500"/>
            <a:ext cx="2153055" cy="1362447"/>
          </a:xfrm>
          <a:prstGeom prst="straightConnector1">
            <a:avLst/>
          </a:prstGeom>
          <a:noFill/>
          <a:ln w="57150" cap="flat">
            <a:solidFill>
              <a:srgbClr val="0033A0"/>
            </a:solidFill>
            <a:prstDash val="solid"/>
            <a:miter/>
            <a:tailEnd type="arrow"/>
          </a:ln>
        </p:spPr>
      </p:cxn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47C8D8-07CB-92A9-F674-B4C3D1449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ussdiagramm: Sortieren 12">
            <a:extLst>
              <a:ext uri="{FF2B5EF4-FFF2-40B4-BE49-F238E27FC236}">
                <a16:creationId xmlns:a16="http://schemas.microsoft.com/office/drawing/2014/main" id="{F765C06B-07CD-FEA3-197D-2BB38CA73322}"/>
              </a:ext>
            </a:extLst>
          </p:cNvPr>
          <p:cNvSpPr/>
          <p:nvPr/>
        </p:nvSpPr>
        <p:spPr>
          <a:xfrm rot="16200004">
            <a:off x="11391115" y="2710606"/>
            <a:ext cx="278782" cy="1427424"/>
          </a:xfrm>
          <a:custGeom>
            <a:avLst/>
            <a:gdLst>
              <a:gd name="f0" fmla="val w"/>
              <a:gd name="f1" fmla="val h"/>
              <a:gd name="f2" fmla="val 0"/>
              <a:gd name="f3" fmla="val 2"/>
              <a:gd name="f4" fmla="val 1"/>
              <a:gd name="f5" fmla="*/ f0 1 2"/>
              <a:gd name="f6" fmla="*/ f1 1 2"/>
              <a:gd name="f7" fmla="+- f3 0 f2"/>
              <a:gd name="f8" fmla="*/ f7 1 2"/>
              <a:gd name="f9" fmla="*/ f7 1 4"/>
              <a:gd name="f10" fmla="*/ f7 3 1"/>
              <a:gd name="f11" fmla="*/ f10 1 4"/>
              <a:gd name="f12" fmla="*/ f9 1 f8"/>
              <a:gd name="f13" fmla="*/ f11 1 f8"/>
              <a:gd name="f14" fmla="*/ f12 f5 1"/>
              <a:gd name="f15" fmla="*/ f12 f6 1"/>
              <a:gd name="f16" fmla="*/ f13 f5 1"/>
              <a:gd name="f17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5" r="f16" b="f17"/>
            <a:pathLst>
              <a:path w="2" h="2" stroke="0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  <a:path w="2" h="2" fill="none">
                <a:moveTo>
                  <a:pt x="f2" y="f4"/>
                </a:moveTo>
                <a:lnTo>
                  <a:pt x="f3" y="f4"/>
                </a:lnTo>
              </a:path>
              <a:path w="2" h="2" fill="none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</a:pathLst>
          </a:custGeom>
          <a:solidFill>
            <a:srgbClr val="7F270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3" name="Flussdiagramm: Auszug 13">
            <a:extLst>
              <a:ext uri="{FF2B5EF4-FFF2-40B4-BE49-F238E27FC236}">
                <a16:creationId xmlns:a16="http://schemas.microsoft.com/office/drawing/2014/main" id="{2C1A02F6-6435-DEAA-DD80-BBF2FCC8EF2F}"/>
              </a:ext>
            </a:extLst>
          </p:cNvPr>
          <p:cNvSpPr/>
          <p:nvPr/>
        </p:nvSpPr>
        <p:spPr>
          <a:xfrm rot="5400013">
            <a:off x="872798" y="1601467"/>
            <a:ext cx="606786" cy="87197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"/>
              <a:gd name="f7" fmla="val 1"/>
              <a:gd name="f8" fmla="+- 0 0 -270"/>
              <a:gd name="f9" fmla="+- 0 0 -90"/>
              <a:gd name="f10" fmla="*/ f3 1 2"/>
              <a:gd name="f11" fmla="*/ f4 1 2"/>
              <a:gd name="f12" fmla="+- f6 0 f5"/>
              <a:gd name="f13" fmla="*/ f8 f0 1"/>
              <a:gd name="f14" fmla="*/ f9 f0 1"/>
              <a:gd name="f15" fmla="*/ f12 1 2"/>
              <a:gd name="f16" fmla="*/ f12 1 4"/>
              <a:gd name="f17" fmla="*/ f12 3 1"/>
              <a:gd name="f18" fmla="*/ f13 1 f2"/>
              <a:gd name="f19" fmla="*/ f14 1 f2"/>
              <a:gd name="f20" fmla="+- f5 f15 0"/>
              <a:gd name="f21" fmla="*/ f17 1 4"/>
              <a:gd name="f22" fmla="*/ f16 1 f15"/>
              <a:gd name="f23" fmla="*/ f6 1 f15"/>
              <a:gd name="f24" fmla="+- f18 0 f1"/>
              <a:gd name="f25" fmla="+- f19 0 f1"/>
              <a:gd name="f26" fmla="*/ f20 1 f15"/>
              <a:gd name="f27" fmla="*/ f21 1 f15"/>
              <a:gd name="f28" fmla="*/ f22 f10 1"/>
              <a:gd name="f29" fmla="*/ f23 f11 1"/>
              <a:gd name="f30" fmla="*/ f27 f10 1"/>
              <a:gd name="f31" fmla="*/ f26 f1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28" y="f31"/>
              </a:cxn>
              <a:cxn ang="f25">
                <a:pos x="f30" y="f31"/>
              </a:cxn>
            </a:cxnLst>
            <a:rect l="f28" t="f31" r="f30" b="f29"/>
            <a:pathLst>
              <a:path w="2" h="2">
                <a:moveTo>
                  <a:pt x="f5" y="f6"/>
                </a:moveTo>
                <a:lnTo>
                  <a:pt x="f7" y="f5"/>
                </a:lnTo>
                <a:lnTo>
                  <a:pt x="f6" y="f6"/>
                </a:lnTo>
                <a:close/>
              </a:path>
            </a:pathLst>
          </a:custGeom>
          <a:solidFill>
            <a:srgbClr val="7F270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E7AEEF60-C6AE-F547-3B3D-F070752213A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>
                <a:latin typeface="Arial" pitchFamily="34"/>
                <a:cs typeface="Arial" pitchFamily="34"/>
              </a:rPr>
              <a:t>Plasma Wakefield Linac</a:t>
            </a:r>
            <a:endParaRPr lang="en-GB">
              <a:latin typeface="Arial" pitchFamily="34"/>
              <a:cs typeface="Arial" pitchFamily="34"/>
            </a:endParaRPr>
          </a:p>
        </p:txBody>
      </p:sp>
      <p:sp>
        <p:nvSpPr>
          <p:cNvPr id="5" name="Rechteck 9">
            <a:extLst>
              <a:ext uri="{FF2B5EF4-FFF2-40B4-BE49-F238E27FC236}">
                <a16:creationId xmlns:a16="http://schemas.microsoft.com/office/drawing/2014/main" id="{86614687-8B18-E2C7-27C9-4410FA674188}"/>
              </a:ext>
            </a:extLst>
          </p:cNvPr>
          <p:cNvSpPr/>
          <p:nvPr/>
        </p:nvSpPr>
        <p:spPr>
          <a:xfrm>
            <a:off x="7092086" y="3104964"/>
            <a:ext cx="1152125" cy="648071"/>
          </a:xfrm>
          <a:prstGeom prst="rect">
            <a:avLst/>
          </a:prstGeom>
          <a:solidFill>
            <a:srgbClr val="93C4DE"/>
          </a:solidFill>
          <a:ln w="12701" cap="flat">
            <a:solidFill>
              <a:srgbClr val="000F4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6" name="Rechteck 10">
            <a:extLst>
              <a:ext uri="{FF2B5EF4-FFF2-40B4-BE49-F238E27FC236}">
                <a16:creationId xmlns:a16="http://schemas.microsoft.com/office/drawing/2014/main" id="{A86B22AC-90D6-B2EB-55E9-46A6CBDCB0B2}"/>
              </a:ext>
            </a:extLst>
          </p:cNvPr>
          <p:cNvSpPr/>
          <p:nvPr/>
        </p:nvSpPr>
        <p:spPr>
          <a:xfrm>
            <a:off x="9684373" y="3104964"/>
            <a:ext cx="1152125" cy="648071"/>
          </a:xfrm>
          <a:prstGeom prst="rect">
            <a:avLst/>
          </a:prstGeom>
          <a:solidFill>
            <a:srgbClr val="93C4DE"/>
          </a:solidFill>
          <a:ln w="12701" cap="flat">
            <a:solidFill>
              <a:srgbClr val="000F4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7" name="Flussdiagramm: Sortieren 12">
            <a:extLst>
              <a:ext uri="{FF2B5EF4-FFF2-40B4-BE49-F238E27FC236}">
                <a16:creationId xmlns:a16="http://schemas.microsoft.com/office/drawing/2014/main" id="{D0E7374D-0E16-9AA4-C62B-714207CB3CC3}"/>
              </a:ext>
            </a:extLst>
          </p:cNvPr>
          <p:cNvSpPr/>
          <p:nvPr/>
        </p:nvSpPr>
        <p:spPr>
          <a:xfrm rot="16200004">
            <a:off x="8831280" y="2729022"/>
            <a:ext cx="278782" cy="1427424"/>
          </a:xfrm>
          <a:custGeom>
            <a:avLst/>
            <a:gdLst>
              <a:gd name="f0" fmla="val w"/>
              <a:gd name="f1" fmla="val h"/>
              <a:gd name="f2" fmla="val 0"/>
              <a:gd name="f3" fmla="val 2"/>
              <a:gd name="f4" fmla="val 1"/>
              <a:gd name="f5" fmla="*/ f0 1 2"/>
              <a:gd name="f6" fmla="*/ f1 1 2"/>
              <a:gd name="f7" fmla="+- f3 0 f2"/>
              <a:gd name="f8" fmla="*/ f7 1 2"/>
              <a:gd name="f9" fmla="*/ f7 1 4"/>
              <a:gd name="f10" fmla="*/ f7 3 1"/>
              <a:gd name="f11" fmla="*/ f10 1 4"/>
              <a:gd name="f12" fmla="*/ f9 1 f8"/>
              <a:gd name="f13" fmla="*/ f11 1 f8"/>
              <a:gd name="f14" fmla="*/ f12 f5 1"/>
              <a:gd name="f15" fmla="*/ f12 f6 1"/>
              <a:gd name="f16" fmla="*/ f13 f5 1"/>
              <a:gd name="f17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5" r="f16" b="f17"/>
            <a:pathLst>
              <a:path w="2" h="2" stroke="0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  <a:path w="2" h="2" fill="none">
                <a:moveTo>
                  <a:pt x="f2" y="f4"/>
                </a:moveTo>
                <a:lnTo>
                  <a:pt x="f3" y="f4"/>
                </a:lnTo>
              </a:path>
              <a:path w="2" h="2" fill="none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</a:pathLst>
          </a:custGeom>
          <a:solidFill>
            <a:srgbClr val="7F270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8" name="Gerader Verbinder 14">
            <a:extLst>
              <a:ext uri="{FF2B5EF4-FFF2-40B4-BE49-F238E27FC236}">
                <a16:creationId xmlns:a16="http://schemas.microsoft.com/office/drawing/2014/main" id="{2BC5310D-924D-3688-901B-36FD978823BE}"/>
              </a:ext>
            </a:extLst>
          </p:cNvPr>
          <p:cNvCxnSpPr>
            <a:endCxn id="7" idx="2"/>
          </p:cNvCxnSpPr>
          <p:nvPr/>
        </p:nvCxnSpPr>
        <p:spPr>
          <a:xfrm flipV="1">
            <a:off x="9180319" y="3442734"/>
            <a:ext cx="504054" cy="139382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9" name="Gerader Verbinder 15">
            <a:extLst>
              <a:ext uri="{FF2B5EF4-FFF2-40B4-BE49-F238E27FC236}">
                <a16:creationId xmlns:a16="http://schemas.microsoft.com/office/drawing/2014/main" id="{8E7E1A78-F0A4-0011-1FA9-8F0444E20361}"/>
              </a:ext>
            </a:extLst>
          </p:cNvPr>
          <p:cNvCxnSpPr>
            <a:stCxn id="6" idx="1"/>
          </p:cNvCxnSpPr>
          <p:nvPr/>
        </p:nvCxnSpPr>
        <p:spPr>
          <a:xfrm flipH="1" flipV="1">
            <a:off x="9432959" y="3257943"/>
            <a:ext cx="251414" cy="171057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10" name="Gerader Verbinder 16">
            <a:extLst>
              <a:ext uri="{FF2B5EF4-FFF2-40B4-BE49-F238E27FC236}">
                <a16:creationId xmlns:a16="http://schemas.microsoft.com/office/drawing/2014/main" id="{68F710BB-DAD8-4D8E-DE32-32F993AF928D}"/>
              </a:ext>
            </a:extLst>
          </p:cNvPr>
          <p:cNvCxnSpPr/>
          <p:nvPr/>
        </p:nvCxnSpPr>
        <p:spPr>
          <a:xfrm flipH="1">
            <a:off x="8964292" y="3582116"/>
            <a:ext cx="216027" cy="864766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11" name="Gerader Verbinder 17">
            <a:extLst>
              <a:ext uri="{FF2B5EF4-FFF2-40B4-BE49-F238E27FC236}">
                <a16:creationId xmlns:a16="http://schemas.microsoft.com/office/drawing/2014/main" id="{07BC054F-358B-7859-9025-A7FAD7832E0F}"/>
              </a:ext>
            </a:extLst>
          </p:cNvPr>
          <p:cNvCxnSpPr/>
          <p:nvPr/>
        </p:nvCxnSpPr>
        <p:spPr>
          <a:xfrm>
            <a:off x="9432959" y="3252913"/>
            <a:ext cx="127559" cy="1193969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12" name="Gerader Verbinder 18">
            <a:extLst>
              <a:ext uri="{FF2B5EF4-FFF2-40B4-BE49-F238E27FC236}">
                <a16:creationId xmlns:a16="http://schemas.microsoft.com/office/drawing/2014/main" id="{C97BD08B-10D2-57DC-CB12-AC9BA7BC25F2}"/>
              </a:ext>
            </a:extLst>
          </p:cNvPr>
          <p:cNvCxnSpPr/>
          <p:nvPr/>
        </p:nvCxnSpPr>
        <p:spPr>
          <a:xfrm flipH="1">
            <a:off x="9056455" y="3173205"/>
            <a:ext cx="504063" cy="513308"/>
          </a:xfrm>
          <a:prstGeom prst="straightConnector1">
            <a:avLst/>
          </a:prstGeom>
          <a:noFill/>
          <a:ln w="76196" cap="flat">
            <a:solidFill>
              <a:srgbClr val="2F2F2F"/>
            </a:solidFill>
            <a:prstDash val="solid"/>
            <a:miter/>
          </a:ln>
        </p:spPr>
      </p:cxnSp>
      <p:sp>
        <p:nvSpPr>
          <p:cNvPr id="13" name="Textfeld 19">
            <a:extLst>
              <a:ext uri="{FF2B5EF4-FFF2-40B4-BE49-F238E27FC236}">
                <a16:creationId xmlns:a16="http://schemas.microsoft.com/office/drawing/2014/main" id="{EB7D7866-1CA6-E745-EF07-F49E5C2EE316}"/>
              </a:ext>
            </a:extLst>
          </p:cNvPr>
          <p:cNvSpPr txBox="1"/>
          <p:nvPr/>
        </p:nvSpPr>
        <p:spPr>
          <a:xfrm>
            <a:off x="6188357" y="2560320"/>
            <a:ext cx="820738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Driver 1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7F2704"/>
                </a:solidFill>
                <a:uFillTx/>
                <a:latin typeface="Arial" pitchFamily="34"/>
                <a:cs typeface="Arial" pitchFamily="34"/>
              </a:rPr>
              <a:t>Witness</a:t>
            </a:r>
            <a:endParaRPr lang="en-GB" sz="1800" b="0" i="0" u="none" strike="noStrike" kern="1200" cap="none" spc="0" baseline="0">
              <a:solidFill>
                <a:srgbClr val="7F2704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4" name="Textfeld 20">
            <a:extLst>
              <a:ext uri="{FF2B5EF4-FFF2-40B4-BE49-F238E27FC236}">
                <a16:creationId xmlns:a16="http://schemas.microsoft.com/office/drawing/2014/main" id="{0976FD4E-B8E6-28E6-4E2D-0C96E0A78943}"/>
              </a:ext>
            </a:extLst>
          </p:cNvPr>
          <p:cNvSpPr txBox="1"/>
          <p:nvPr/>
        </p:nvSpPr>
        <p:spPr>
          <a:xfrm>
            <a:off x="8876464" y="4473071"/>
            <a:ext cx="807908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Driver 2</a:t>
            </a:r>
            <a:endParaRPr lang="en-GB" sz="1800" b="0" i="0" u="none" strike="noStrike" kern="1200" cap="none" spc="0" baseline="0">
              <a:solidFill>
                <a:srgbClr val="EE6611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5" name="Textfeld 21">
            <a:extLst>
              <a:ext uri="{FF2B5EF4-FFF2-40B4-BE49-F238E27FC236}">
                <a16:creationId xmlns:a16="http://schemas.microsoft.com/office/drawing/2014/main" id="{16153B27-2525-E0CD-CC3A-8C09BA4332F9}"/>
              </a:ext>
            </a:extLst>
          </p:cNvPr>
          <p:cNvSpPr txBox="1"/>
          <p:nvPr/>
        </p:nvSpPr>
        <p:spPr>
          <a:xfrm>
            <a:off x="7187248" y="3828355"/>
            <a:ext cx="961802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Plasma 1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6" name="Textfeld 22">
            <a:extLst>
              <a:ext uri="{FF2B5EF4-FFF2-40B4-BE49-F238E27FC236}">
                <a16:creationId xmlns:a16="http://schemas.microsoft.com/office/drawing/2014/main" id="{980BDFA0-FF30-5236-8944-440D34A904F8}"/>
              </a:ext>
            </a:extLst>
          </p:cNvPr>
          <p:cNvSpPr txBox="1"/>
          <p:nvPr/>
        </p:nvSpPr>
        <p:spPr>
          <a:xfrm>
            <a:off x="9810679" y="3828355"/>
            <a:ext cx="961802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Plasma 2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7" name="Textfeld 23">
            <a:extLst>
              <a:ext uri="{FF2B5EF4-FFF2-40B4-BE49-F238E27FC236}">
                <a16:creationId xmlns:a16="http://schemas.microsoft.com/office/drawing/2014/main" id="{A17679D2-57C0-294F-306B-961682DC61B8}"/>
              </a:ext>
            </a:extLst>
          </p:cNvPr>
          <p:cNvSpPr txBox="1"/>
          <p:nvPr/>
        </p:nvSpPr>
        <p:spPr>
          <a:xfrm>
            <a:off x="8964292" y="2356847"/>
            <a:ext cx="846386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7F2704"/>
                </a:solidFill>
                <a:uFillTx/>
                <a:latin typeface="Arial" pitchFamily="34"/>
                <a:cs typeface="Arial" pitchFamily="34"/>
              </a:rPr>
              <a:t>Refocus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7F2704"/>
                </a:solidFill>
                <a:uFillTx/>
                <a:latin typeface="Arial" pitchFamily="34"/>
                <a:cs typeface="Arial" pitchFamily="34"/>
              </a:rPr>
              <a:t>Witness</a:t>
            </a:r>
            <a:endParaRPr lang="en-GB" sz="1800" b="0" i="0" u="none" strike="noStrike" kern="1200" cap="none" spc="0" baseline="0">
              <a:solidFill>
                <a:srgbClr val="7F2704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18" name="Gerader Verbinder 15">
            <a:extLst>
              <a:ext uri="{FF2B5EF4-FFF2-40B4-BE49-F238E27FC236}">
                <a16:creationId xmlns:a16="http://schemas.microsoft.com/office/drawing/2014/main" id="{2EBCFB42-AAC2-0D5C-7C8C-01C4C7C69CF3}"/>
              </a:ext>
            </a:extLst>
          </p:cNvPr>
          <p:cNvCxnSpPr/>
          <p:nvPr/>
        </p:nvCxnSpPr>
        <p:spPr>
          <a:xfrm flipH="1" flipV="1">
            <a:off x="8251664" y="3383389"/>
            <a:ext cx="251414" cy="171057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19" name="Gerader Verbinder 17">
            <a:extLst>
              <a:ext uri="{FF2B5EF4-FFF2-40B4-BE49-F238E27FC236}">
                <a16:creationId xmlns:a16="http://schemas.microsoft.com/office/drawing/2014/main" id="{EBC57ABE-A12E-32ED-5F5F-235EF36F6D2B}"/>
              </a:ext>
            </a:extLst>
          </p:cNvPr>
          <p:cNvCxnSpPr/>
          <p:nvPr/>
        </p:nvCxnSpPr>
        <p:spPr>
          <a:xfrm>
            <a:off x="8356344" y="2374724"/>
            <a:ext cx="127559" cy="1193968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20" name="Gerader Verbinder 16">
            <a:extLst>
              <a:ext uri="{FF2B5EF4-FFF2-40B4-BE49-F238E27FC236}">
                <a16:creationId xmlns:a16="http://schemas.microsoft.com/office/drawing/2014/main" id="{4CCC26C1-090E-17F8-365F-49097B37C3E0}"/>
              </a:ext>
            </a:extLst>
          </p:cNvPr>
          <p:cNvCxnSpPr/>
          <p:nvPr/>
        </p:nvCxnSpPr>
        <p:spPr>
          <a:xfrm flipH="1">
            <a:off x="8652482" y="2484571"/>
            <a:ext cx="216027" cy="864766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21" name="Gerader Verbinder 14">
            <a:extLst>
              <a:ext uri="{FF2B5EF4-FFF2-40B4-BE49-F238E27FC236}">
                <a16:creationId xmlns:a16="http://schemas.microsoft.com/office/drawing/2014/main" id="{A333A8E9-3306-0EBE-DAE9-506E1846055F}"/>
              </a:ext>
            </a:extLst>
          </p:cNvPr>
          <p:cNvCxnSpPr/>
          <p:nvPr/>
        </p:nvCxnSpPr>
        <p:spPr>
          <a:xfrm flipV="1">
            <a:off x="8251664" y="3246156"/>
            <a:ext cx="504054" cy="139382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22" name="Gerader Verbinder 18">
            <a:extLst>
              <a:ext uri="{FF2B5EF4-FFF2-40B4-BE49-F238E27FC236}">
                <a16:creationId xmlns:a16="http://schemas.microsoft.com/office/drawing/2014/main" id="{5F62F79E-A492-2DDF-7201-E86F1CF0593E}"/>
              </a:ext>
            </a:extLst>
          </p:cNvPr>
          <p:cNvCxnSpPr/>
          <p:nvPr/>
        </p:nvCxnSpPr>
        <p:spPr>
          <a:xfrm flipH="1">
            <a:off x="8357515" y="3146925"/>
            <a:ext cx="504063" cy="513308"/>
          </a:xfrm>
          <a:prstGeom prst="straightConnector1">
            <a:avLst/>
          </a:prstGeom>
          <a:noFill/>
          <a:ln w="76196" cap="flat">
            <a:solidFill>
              <a:srgbClr val="2F2F2F"/>
            </a:solidFill>
            <a:prstDash val="solid"/>
            <a:miter/>
          </a:ln>
        </p:spPr>
      </p:cxnSp>
      <p:pic>
        <p:nvPicPr>
          <p:cNvPr id="23" name="Grafik 25">
            <a:extLst>
              <a:ext uri="{FF2B5EF4-FFF2-40B4-BE49-F238E27FC236}">
                <a16:creationId xmlns:a16="http://schemas.microsoft.com/office/drawing/2014/main" id="{EF724541-DA1C-C994-F62B-8520EA5674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05" y="2828358"/>
            <a:ext cx="3812170" cy="2008150"/>
          </a:xfrm>
          <a:prstGeom prst="rect">
            <a:avLst/>
          </a:prstGeom>
          <a:solidFill>
            <a:srgbClr val="EE6611"/>
          </a:solidFill>
          <a:ln cap="flat">
            <a:noFill/>
          </a:ln>
        </p:spPr>
      </p:pic>
      <p:sp>
        <p:nvSpPr>
          <p:cNvPr id="24" name="Rechteck 9">
            <a:extLst>
              <a:ext uri="{FF2B5EF4-FFF2-40B4-BE49-F238E27FC236}">
                <a16:creationId xmlns:a16="http://schemas.microsoft.com/office/drawing/2014/main" id="{1777D63E-1D37-A3FA-FE9B-94A9C2D3A94A}"/>
              </a:ext>
            </a:extLst>
          </p:cNvPr>
          <p:cNvSpPr/>
          <p:nvPr/>
        </p:nvSpPr>
        <p:spPr>
          <a:xfrm>
            <a:off x="1567583" y="1702311"/>
            <a:ext cx="1152125" cy="648071"/>
          </a:xfrm>
          <a:prstGeom prst="rect">
            <a:avLst/>
          </a:prstGeom>
          <a:solidFill>
            <a:srgbClr val="93C4DE"/>
          </a:solidFill>
          <a:ln w="12701" cap="flat">
            <a:solidFill>
              <a:srgbClr val="000F4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5" name="Trapezoid 11">
            <a:extLst>
              <a:ext uri="{FF2B5EF4-FFF2-40B4-BE49-F238E27FC236}">
                <a16:creationId xmlns:a16="http://schemas.microsoft.com/office/drawing/2014/main" id="{435DDE64-3A3D-14EB-7C70-FA7CEBDACB96}"/>
              </a:ext>
            </a:extLst>
          </p:cNvPr>
          <p:cNvSpPr/>
          <p:nvPr/>
        </p:nvSpPr>
        <p:spPr>
          <a:xfrm rot="5400013">
            <a:off x="973850" y="1621639"/>
            <a:ext cx="360035" cy="8273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val 39939"/>
              <a:gd name="f8" fmla="+- 0 0 -270"/>
              <a:gd name="f9" fmla="+- 0 0 -90"/>
              <a:gd name="f10" fmla="abs f3"/>
              <a:gd name="f11" fmla="abs f4"/>
              <a:gd name="f12" fmla="abs f5"/>
              <a:gd name="f13" fmla="*/ f8 f0 1"/>
              <a:gd name="f14" fmla="*/ f9 f0 1"/>
              <a:gd name="f15" fmla="?: f10 f3 1"/>
              <a:gd name="f16" fmla="?: f11 f4 1"/>
              <a:gd name="f17" fmla="?: f12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+- f30 0 f6"/>
              <a:gd name="f33" fmla="+- f29 0 f6"/>
              <a:gd name="f34" fmla="*/ f30 f26 1"/>
              <a:gd name="f35" fmla="*/ f29 f26 1"/>
              <a:gd name="f36" fmla="*/ f32 1 2"/>
              <a:gd name="f37" fmla="*/ f32 1 3"/>
              <a:gd name="f38" fmla="*/ f33 1 4"/>
              <a:gd name="f39" fmla="min f33 f32"/>
              <a:gd name="f40" fmla="*/ 50000 f33 1"/>
              <a:gd name="f41" fmla="+- f6 f36 0"/>
              <a:gd name="f42" fmla="*/ f40 1 f39"/>
              <a:gd name="f43" fmla="*/ f39 f7 1"/>
              <a:gd name="f44" fmla="*/ f38 f7 1"/>
              <a:gd name="f45" fmla="*/ f37 f7 1"/>
              <a:gd name="f46" fmla="*/ f43 1 200000"/>
              <a:gd name="f47" fmla="*/ f43 1 100000"/>
              <a:gd name="f48" fmla="*/ f44 1 f42"/>
              <a:gd name="f49" fmla="*/ f45 1 f42"/>
              <a:gd name="f50" fmla="*/ f41 f26 1"/>
              <a:gd name="f51" fmla="+- f29 0 f47"/>
              <a:gd name="f52" fmla="+- f29 0 f46"/>
              <a:gd name="f53" fmla="+- f29 0 f48"/>
              <a:gd name="f54" fmla="*/ f48 f26 1"/>
              <a:gd name="f55" fmla="*/ f49 f26 1"/>
              <a:gd name="f56" fmla="*/ f47 f26 1"/>
              <a:gd name="f57" fmla="*/ f46 f26 1"/>
              <a:gd name="f58" fmla="*/ f53 f26 1"/>
              <a:gd name="f59" fmla="*/ f51 f26 1"/>
              <a:gd name="f60" fmla="*/ f52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57" y="f50"/>
              </a:cxn>
              <a:cxn ang="f25">
                <a:pos x="f60" y="f50"/>
              </a:cxn>
            </a:cxnLst>
            <a:rect l="f54" t="f55" r="f58" b="f34"/>
            <a:pathLst>
              <a:path>
                <a:moveTo>
                  <a:pt x="f31" y="f34"/>
                </a:moveTo>
                <a:lnTo>
                  <a:pt x="f56" y="f31"/>
                </a:lnTo>
                <a:lnTo>
                  <a:pt x="f59" y="f31"/>
                </a:lnTo>
                <a:lnTo>
                  <a:pt x="f35" y="f34"/>
                </a:lnTo>
                <a:close/>
              </a:path>
            </a:pathLst>
          </a:custGeom>
          <a:solidFill>
            <a:srgbClr val="EE661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C95ABD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6" name="Textfeld 19">
            <a:extLst>
              <a:ext uri="{FF2B5EF4-FFF2-40B4-BE49-F238E27FC236}">
                <a16:creationId xmlns:a16="http://schemas.microsoft.com/office/drawing/2014/main" id="{F008215D-766D-8241-A740-050BA0420AFC}"/>
              </a:ext>
            </a:extLst>
          </p:cNvPr>
          <p:cNvSpPr txBox="1"/>
          <p:nvPr/>
        </p:nvSpPr>
        <p:spPr>
          <a:xfrm>
            <a:off x="740206" y="1045909"/>
            <a:ext cx="615555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Driver</a:t>
            </a:r>
            <a:endParaRPr lang="en-GB" sz="1800" b="0" i="0" u="none" strike="noStrike" kern="1200" cap="none" spc="0" baseline="0">
              <a:solidFill>
                <a:srgbClr val="EE6611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7" name="Textfeld 21">
            <a:extLst>
              <a:ext uri="{FF2B5EF4-FFF2-40B4-BE49-F238E27FC236}">
                <a16:creationId xmlns:a16="http://schemas.microsoft.com/office/drawing/2014/main" id="{C439EBC6-3D17-DDCE-EC0A-A0BD4745A398}"/>
              </a:ext>
            </a:extLst>
          </p:cNvPr>
          <p:cNvSpPr txBox="1"/>
          <p:nvPr/>
        </p:nvSpPr>
        <p:spPr>
          <a:xfrm>
            <a:off x="1758921" y="1357856"/>
            <a:ext cx="769440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</a:rPr>
              <a:t>Plasma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8" name="Textfeld 31">
            <a:extLst>
              <a:ext uri="{FF2B5EF4-FFF2-40B4-BE49-F238E27FC236}">
                <a16:creationId xmlns:a16="http://schemas.microsoft.com/office/drawing/2014/main" id="{CC65F6DD-AC05-3652-6CEC-7260C8CDB121}"/>
              </a:ext>
            </a:extLst>
          </p:cNvPr>
          <p:cNvSpPr txBox="1"/>
          <p:nvPr/>
        </p:nvSpPr>
        <p:spPr>
          <a:xfrm>
            <a:off x="545275" y="1273987"/>
            <a:ext cx="100540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7F2704"/>
                </a:solidFill>
                <a:uFillTx/>
                <a:latin typeface="Arial" pitchFamily="34"/>
                <a:cs typeface="Arial" pitchFamily="34"/>
              </a:rPr>
              <a:t>Witness</a:t>
            </a:r>
            <a:endParaRPr lang="en-GB" sz="1800" b="0" i="0" u="none" strike="noStrike" kern="1200" cap="none" spc="0" baseline="0">
              <a:solidFill>
                <a:srgbClr val="7F2704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29" name="Gerader Verbinder 33">
            <a:extLst>
              <a:ext uri="{FF2B5EF4-FFF2-40B4-BE49-F238E27FC236}">
                <a16:creationId xmlns:a16="http://schemas.microsoft.com/office/drawing/2014/main" id="{07418E83-5217-3C2F-19C4-F880C902F51C}"/>
              </a:ext>
            </a:extLst>
          </p:cNvPr>
          <p:cNvCxnSpPr/>
          <p:nvPr/>
        </p:nvCxnSpPr>
        <p:spPr>
          <a:xfrm flipH="1">
            <a:off x="1047975" y="2336548"/>
            <a:ext cx="519571" cy="622541"/>
          </a:xfrm>
          <a:prstGeom prst="straightConnector1">
            <a:avLst/>
          </a:prstGeom>
          <a:noFill/>
          <a:ln w="19046" cap="flat">
            <a:solidFill>
              <a:srgbClr val="93C4DE"/>
            </a:solidFill>
            <a:prstDash val="solid"/>
            <a:miter/>
          </a:ln>
        </p:spPr>
      </p:cxnSp>
      <p:cxnSp>
        <p:nvCxnSpPr>
          <p:cNvPr id="30" name="Gerader Verbinder 35">
            <a:extLst>
              <a:ext uri="{FF2B5EF4-FFF2-40B4-BE49-F238E27FC236}">
                <a16:creationId xmlns:a16="http://schemas.microsoft.com/office/drawing/2014/main" id="{68143CEB-2CEC-DAF8-0473-A8D89D5DB643}"/>
              </a:ext>
            </a:extLst>
          </p:cNvPr>
          <p:cNvCxnSpPr/>
          <p:nvPr/>
        </p:nvCxnSpPr>
        <p:spPr>
          <a:xfrm>
            <a:off x="2719663" y="2362105"/>
            <a:ext cx="815910" cy="601309"/>
          </a:xfrm>
          <a:prstGeom prst="straightConnector1">
            <a:avLst/>
          </a:prstGeom>
          <a:noFill/>
          <a:ln w="19046" cap="flat">
            <a:solidFill>
              <a:srgbClr val="93C4DE"/>
            </a:solidFill>
            <a:prstDash val="solid"/>
            <a:miter/>
          </a:ln>
        </p:spPr>
      </p:cxnSp>
      <p:sp>
        <p:nvSpPr>
          <p:cNvPr id="31" name="Textfeld 19">
            <a:extLst>
              <a:ext uri="{FF2B5EF4-FFF2-40B4-BE49-F238E27FC236}">
                <a16:creationId xmlns:a16="http://schemas.microsoft.com/office/drawing/2014/main" id="{5E363790-30DE-D456-B6B2-771685F2050F}"/>
              </a:ext>
            </a:extLst>
          </p:cNvPr>
          <p:cNvSpPr txBox="1"/>
          <p:nvPr/>
        </p:nvSpPr>
        <p:spPr>
          <a:xfrm>
            <a:off x="2571987" y="3153601"/>
            <a:ext cx="615555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C95ABD"/>
                </a:solidFill>
                <a:uFillTx/>
                <a:latin typeface="Arial" pitchFamily="34"/>
                <a:cs typeface="Arial" pitchFamily="34"/>
              </a:rPr>
              <a:t>Driver</a:t>
            </a:r>
            <a:endParaRPr lang="en-GB" sz="1800" b="0" i="0" u="none" strike="noStrike" kern="1200" cap="none" spc="0" baseline="0">
              <a:solidFill>
                <a:srgbClr val="C95ABD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32" name="Textfeld 38">
            <a:extLst>
              <a:ext uri="{FF2B5EF4-FFF2-40B4-BE49-F238E27FC236}">
                <a16:creationId xmlns:a16="http://schemas.microsoft.com/office/drawing/2014/main" id="{5EACBE1C-9D0B-DAAA-3603-C458A211CECE}"/>
              </a:ext>
            </a:extLst>
          </p:cNvPr>
          <p:cNvSpPr txBox="1"/>
          <p:nvPr/>
        </p:nvSpPr>
        <p:spPr>
          <a:xfrm>
            <a:off x="1190082" y="3104424"/>
            <a:ext cx="100540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Witness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34" name="Gerader Verbinder 17">
            <a:extLst>
              <a:ext uri="{FF2B5EF4-FFF2-40B4-BE49-F238E27FC236}">
                <a16:creationId xmlns:a16="http://schemas.microsoft.com/office/drawing/2014/main" id="{2D974F52-70FD-B094-47B7-E0AA1147C532}"/>
              </a:ext>
            </a:extLst>
          </p:cNvPr>
          <p:cNvCxnSpPr/>
          <p:nvPr/>
        </p:nvCxnSpPr>
        <p:spPr>
          <a:xfrm>
            <a:off x="10959184" y="2413878"/>
            <a:ext cx="127559" cy="1193969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35" name="Gerader Verbinder 16">
            <a:extLst>
              <a:ext uri="{FF2B5EF4-FFF2-40B4-BE49-F238E27FC236}">
                <a16:creationId xmlns:a16="http://schemas.microsoft.com/office/drawing/2014/main" id="{1DCC6749-09BF-FB2C-5A85-610C46BF1DFC}"/>
              </a:ext>
            </a:extLst>
          </p:cNvPr>
          <p:cNvCxnSpPr/>
          <p:nvPr/>
        </p:nvCxnSpPr>
        <p:spPr>
          <a:xfrm flipH="1">
            <a:off x="11255322" y="2523725"/>
            <a:ext cx="216027" cy="864767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36" name="Gerader Verbinder 14">
            <a:extLst>
              <a:ext uri="{FF2B5EF4-FFF2-40B4-BE49-F238E27FC236}">
                <a16:creationId xmlns:a16="http://schemas.microsoft.com/office/drawing/2014/main" id="{4F2E70B9-EF15-39A8-064A-B389888A2140}"/>
              </a:ext>
            </a:extLst>
          </p:cNvPr>
          <p:cNvCxnSpPr/>
          <p:nvPr/>
        </p:nvCxnSpPr>
        <p:spPr>
          <a:xfrm flipV="1">
            <a:off x="10854504" y="3285311"/>
            <a:ext cx="504053" cy="139382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cxnSp>
        <p:nvCxnSpPr>
          <p:cNvPr id="37" name="Gerader Verbinder 15">
            <a:extLst>
              <a:ext uri="{FF2B5EF4-FFF2-40B4-BE49-F238E27FC236}">
                <a16:creationId xmlns:a16="http://schemas.microsoft.com/office/drawing/2014/main" id="{11C7BA8C-7048-5B00-AFF4-26623DC9C2AB}"/>
              </a:ext>
            </a:extLst>
          </p:cNvPr>
          <p:cNvCxnSpPr/>
          <p:nvPr/>
        </p:nvCxnSpPr>
        <p:spPr>
          <a:xfrm flipH="1" flipV="1">
            <a:off x="10876211" y="3424034"/>
            <a:ext cx="251415" cy="171057"/>
          </a:xfrm>
          <a:prstGeom prst="straightConnector1">
            <a:avLst/>
          </a:prstGeom>
          <a:noFill/>
          <a:ln w="57150" cap="flat">
            <a:solidFill>
              <a:srgbClr val="EE6611"/>
            </a:solidFill>
            <a:prstDash val="solid"/>
            <a:miter/>
          </a:ln>
        </p:spPr>
      </p:cxnSp>
      <p:sp>
        <p:nvSpPr>
          <p:cNvPr id="38" name="Textfeld 47">
            <a:extLst>
              <a:ext uri="{FF2B5EF4-FFF2-40B4-BE49-F238E27FC236}">
                <a16:creationId xmlns:a16="http://schemas.microsoft.com/office/drawing/2014/main" id="{072D59BD-BA18-8D2A-9BBD-2EE6A3231200}"/>
              </a:ext>
            </a:extLst>
          </p:cNvPr>
          <p:cNvSpPr txBox="1"/>
          <p:nvPr/>
        </p:nvSpPr>
        <p:spPr>
          <a:xfrm>
            <a:off x="6156463" y="1187357"/>
            <a:ext cx="4912559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If the single stage energy gain is not sufficient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  <a:cs typeface="Arial" pitchFamily="34"/>
              </a:rPr>
              <a:t>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Staging until the desired energy is reached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39" name="Gerader Verbinder 18">
            <a:extLst>
              <a:ext uri="{FF2B5EF4-FFF2-40B4-BE49-F238E27FC236}">
                <a16:creationId xmlns:a16="http://schemas.microsoft.com/office/drawing/2014/main" id="{2397E813-F295-03FF-93AE-5D29FD0F1188}"/>
              </a:ext>
            </a:extLst>
          </p:cNvPr>
          <p:cNvCxnSpPr/>
          <p:nvPr/>
        </p:nvCxnSpPr>
        <p:spPr>
          <a:xfrm flipH="1">
            <a:off x="10960355" y="3186080"/>
            <a:ext cx="504063" cy="513308"/>
          </a:xfrm>
          <a:prstGeom prst="straightConnector1">
            <a:avLst/>
          </a:prstGeom>
          <a:noFill/>
          <a:ln w="76196" cap="flat">
            <a:solidFill>
              <a:srgbClr val="2F2F2F"/>
            </a:solidFill>
            <a:prstDash val="solid"/>
            <a:miter/>
          </a:ln>
        </p:spPr>
      </p:cxnSp>
      <p:sp>
        <p:nvSpPr>
          <p:cNvPr id="40" name="Geschweifte Klammer rechts 48">
            <a:extLst>
              <a:ext uri="{FF2B5EF4-FFF2-40B4-BE49-F238E27FC236}">
                <a16:creationId xmlns:a16="http://schemas.microsoft.com/office/drawing/2014/main" id="{4E83117E-6314-1618-6FA6-D51C158465FD}"/>
              </a:ext>
            </a:extLst>
          </p:cNvPr>
          <p:cNvSpPr/>
          <p:nvPr/>
        </p:nvSpPr>
        <p:spPr>
          <a:xfrm rot="5400013">
            <a:off x="9936135" y="3780614"/>
            <a:ext cx="493995" cy="2562569"/>
          </a:xfrm>
          <a:custGeom>
            <a:avLst>
              <a:gd name="f12" fmla="val 14118"/>
              <a:gd name="f13" fmla="val 51487"/>
            </a:avLst>
            <a:gdLst>
              <a:gd name="f2" fmla="val 10800000"/>
              <a:gd name="f3" fmla="val 5400000"/>
              <a:gd name="f4" fmla="val 16200000"/>
              <a:gd name="f5" fmla="val 180"/>
              <a:gd name="f6" fmla="val w"/>
              <a:gd name="f7" fmla="val h"/>
              <a:gd name="f8" fmla="val ss"/>
              <a:gd name="f9" fmla="val 0"/>
              <a:gd name="f10" fmla="*/ 5419351 1 1725033"/>
              <a:gd name="f11" fmla="+- 0 0 5400000"/>
              <a:gd name="f12" fmla="val 14118"/>
              <a:gd name="f13" fmla="val 51487"/>
              <a:gd name="f14" fmla="+- 0 0 -180"/>
              <a:gd name="f15" fmla="+- 0 0 -270"/>
              <a:gd name="f16" fmla="+- 0 0 -360"/>
              <a:gd name="f17" fmla="abs f6"/>
              <a:gd name="f18" fmla="abs f7"/>
              <a:gd name="f19" fmla="abs f8"/>
              <a:gd name="f20" fmla="val f9"/>
              <a:gd name="f21" fmla="val f13"/>
              <a:gd name="f22" fmla="val f12"/>
              <a:gd name="f23" fmla="+- 2700000 f3 0"/>
              <a:gd name="f24" fmla="*/ f14 f2 1"/>
              <a:gd name="f25" fmla="*/ f15 f2 1"/>
              <a:gd name="f26" fmla="*/ f16 f2 1"/>
              <a:gd name="f27" fmla="?: f17 f6 1"/>
              <a:gd name="f28" fmla="?: f18 f7 1"/>
              <a:gd name="f29" fmla="?: f19 f8 1"/>
              <a:gd name="f30" fmla="*/ f23 f10 1"/>
              <a:gd name="f31" fmla="*/ f24 1 f5"/>
              <a:gd name="f32" fmla="*/ f25 1 f5"/>
              <a:gd name="f33" fmla="*/ f26 1 f5"/>
              <a:gd name="f34" fmla="*/ f27 1 21600"/>
              <a:gd name="f35" fmla="*/ f28 1 21600"/>
              <a:gd name="f36" fmla="*/ 21600 f27 1"/>
              <a:gd name="f37" fmla="*/ 21600 f28 1"/>
              <a:gd name="f38" fmla="*/ f30 1 f2"/>
              <a:gd name="f39" fmla="+- f31 0 f3"/>
              <a:gd name="f40" fmla="+- f32 0 f3"/>
              <a:gd name="f41" fmla="+- f33 0 f3"/>
              <a:gd name="f42" fmla="min f35 f34"/>
              <a:gd name="f43" fmla="*/ f36 1 f29"/>
              <a:gd name="f44" fmla="*/ f37 1 f29"/>
              <a:gd name="f45" fmla="+- 0 0 f38"/>
              <a:gd name="f46" fmla="val f43"/>
              <a:gd name="f47" fmla="val f44"/>
              <a:gd name="f48" fmla="+- 0 0 f45"/>
              <a:gd name="f49" fmla="*/ f20 f42 1"/>
              <a:gd name="f50" fmla="+- f47 0 f20"/>
              <a:gd name="f51" fmla="+- f46 0 f20"/>
              <a:gd name="f52" fmla="*/ f48 f2 1"/>
              <a:gd name="f53" fmla="*/ f46 f42 1"/>
              <a:gd name="f54" fmla="*/ f47 f42 1"/>
              <a:gd name="f55" fmla="*/ f51 1 2"/>
              <a:gd name="f56" fmla="min f51 f50"/>
              <a:gd name="f57" fmla="*/ f50 f21 1"/>
              <a:gd name="f58" fmla="*/ f52 1 f10"/>
              <a:gd name="f59" fmla="+- f20 f55 0"/>
              <a:gd name="f60" fmla="*/ f56 f22 1"/>
              <a:gd name="f61" fmla="*/ f57 1 100000"/>
              <a:gd name="f62" fmla="+- f58 0 f3"/>
              <a:gd name="f63" fmla="*/ f55 f42 1"/>
              <a:gd name="f64" fmla="*/ f60 1 100000"/>
              <a:gd name="f65" fmla="cos 1 f62"/>
              <a:gd name="f66" fmla="sin 1 f62"/>
              <a:gd name="f67" fmla="*/ f59 f42 1"/>
              <a:gd name="f68" fmla="*/ f61 f42 1"/>
              <a:gd name="f69" fmla="+- f61 0 f64"/>
              <a:gd name="f70" fmla="+- f47 0 f64"/>
              <a:gd name="f71" fmla="+- 0 0 f65"/>
              <a:gd name="f72" fmla="+- 0 0 f66"/>
              <a:gd name="f73" fmla="*/ f64 f42 1"/>
              <a:gd name="f74" fmla="+- 0 0 f71"/>
              <a:gd name="f75" fmla="+- 0 0 f72"/>
              <a:gd name="f76" fmla="*/ f69 f42 1"/>
              <a:gd name="f77" fmla="*/ f70 f42 1"/>
              <a:gd name="f78" fmla="*/ f74 f55 1"/>
              <a:gd name="f79" fmla="*/ f75 f64 1"/>
              <a:gd name="f80" fmla="+- f20 f78 0"/>
              <a:gd name="f81" fmla="+- f64 0 f79"/>
              <a:gd name="f82" fmla="+- f47 f79 0"/>
              <a:gd name="f83" fmla="+- f82 0 f64"/>
              <a:gd name="f84" fmla="*/ f81 f42 1"/>
              <a:gd name="f85" fmla="*/ f80 f42 1"/>
              <a:gd name="f86" fmla="*/ f83 f4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9">
                <a:pos x="f49" y="f49"/>
              </a:cxn>
              <a:cxn ang="f40">
                <a:pos x="f53" y="f68"/>
              </a:cxn>
              <a:cxn ang="f41">
                <a:pos x="f49" y="f54"/>
              </a:cxn>
            </a:cxnLst>
            <a:rect l="f49" t="f84" r="f85" b="f86"/>
            <a:pathLst>
              <a:path stroke="0">
                <a:moveTo>
                  <a:pt x="f49" y="f49"/>
                </a:moveTo>
                <a:arcTo wR="f63" hR="f73" stAng="f4" swAng="f3"/>
                <a:lnTo>
                  <a:pt x="f67" y="f76"/>
                </a:lnTo>
                <a:arcTo wR="f63" hR="f73" stAng="f2" swAng="f11"/>
                <a:arcTo wR="f63" hR="f73" stAng="f4" swAng="f11"/>
                <a:lnTo>
                  <a:pt x="f67" y="f77"/>
                </a:lnTo>
                <a:arcTo wR="f63" hR="f73" stAng="f9" swAng="f3"/>
                <a:close/>
              </a:path>
              <a:path fill="none">
                <a:moveTo>
                  <a:pt x="f49" y="f49"/>
                </a:moveTo>
                <a:arcTo wR="f63" hR="f73" stAng="f4" swAng="f3"/>
                <a:lnTo>
                  <a:pt x="f67" y="f76"/>
                </a:lnTo>
                <a:arcTo wR="f63" hR="f73" stAng="f2" swAng="f11"/>
                <a:arcTo wR="f63" hR="f73" stAng="f4" swAng="f11"/>
                <a:lnTo>
                  <a:pt x="f67" y="f77"/>
                </a:lnTo>
                <a:arcTo wR="f63" hR="f73" stAng="f9" swAng="f3"/>
              </a:path>
            </a:pathLst>
          </a:custGeom>
          <a:noFill/>
          <a:ln w="38103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41" name="Textfeld 49">
            <a:extLst>
              <a:ext uri="{FF2B5EF4-FFF2-40B4-BE49-F238E27FC236}">
                <a16:creationId xmlns:a16="http://schemas.microsoft.com/office/drawing/2014/main" id="{BC4983D3-F258-CAA2-0EB0-BB50EE39CEA7}"/>
              </a:ext>
            </a:extLst>
          </p:cNvPr>
          <p:cNvSpPr txBox="1"/>
          <p:nvPr/>
        </p:nvSpPr>
        <p:spPr>
          <a:xfrm>
            <a:off x="9675751" y="5303199"/>
            <a:ext cx="100701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Unit cell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42" name="Gerade Verbindung mit Pfeil 52">
            <a:extLst>
              <a:ext uri="{FF2B5EF4-FFF2-40B4-BE49-F238E27FC236}">
                <a16:creationId xmlns:a16="http://schemas.microsoft.com/office/drawing/2014/main" id="{D6150D0F-D01B-3512-4446-D4539F462EE5}"/>
              </a:ext>
            </a:extLst>
          </p:cNvPr>
          <p:cNvCxnSpPr>
            <a:stCxn id="43" idx="0"/>
          </p:cNvCxnSpPr>
          <p:nvPr/>
        </p:nvCxnSpPr>
        <p:spPr>
          <a:xfrm flipV="1">
            <a:off x="7478791" y="3566516"/>
            <a:ext cx="1382787" cy="1278222"/>
          </a:xfrm>
          <a:prstGeom prst="straightConnector1">
            <a:avLst/>
          </a:prstGeom>
          <a:noFill/>
          <a:ln w="19046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43" name="Textfeld 54">
            <a:extLst>
              <a:ext uri="{FF2B5EF4-FFF2-40B4-BE49-F238E27FC236}">
                <a16:creationId xmlns:a16="http://schemas.microsoft.com/office/drawing/2014/main" id="{9533ABF0-D817-C42C-6956-1C4C1351300F}"/>
              </a:ext>
            </a:extLst>
          </p:cNvPr>
          <p:cNvSpPr txBox="1"/>
          <p:nvPr/>
        </p:nvSpPr>
        <p:spPr>
          <a:xfrm>
            <a:off x="6096003" y="4844738"/>
            <a:ext cx="2765575" cy="9233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Interstage: conventional magnetic optics and/or plasma lenses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44" name="Gerade Verbindung mit Pfeil 57">
            <a:extLst>
              <a:ext uri="{FF2B5EF4-FFF2-40B4-BE49-F238E27FC236}">
                <a16:creationId xmlns:a16="http://schemas.microsoft.com/office/drawing/2014/main" id="{541F782D-8133-63DE-6498-716DB335A3F6}"/>
              </a:ext>
            </a:extLst>
          </p:cNvPr>
          <p:cNvCxnSpPr/>
          <p:nvPr/>
        </p:nvCxnSpPr>
        <p:spPr>
          <a:xfrm>
            <a:off x="8986494" y="3110871"/>
            <a:ext cx="0" cy="684245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45" name="Gerade Verbindung mit Pfeil 58">
            <a:extLst>
              <a:ext uri="{FF2B5EF4-FFF2-40B4-BE49-F238E27FC236}">
                <a16:creationId xmlns:a16="http://schemas.microsoft.com/office/drawing/2014/main" id="{F5E07039-2231-8886-ADCF-7A53B57B6A11}"/>
              </a:ext>
            </a:extLst>
          </p:cNvPr>
          <p:cNvCxnSpPr/>
          <p:nvPr/>
        </p:nvCxnSpPr>
        <p:spPr>
          <a:xfrm>
            <a:off x="11567772" y="3091824"/>
            <a:ext cx="0" cy="684236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46" name="Flussdiagramm: Auszug 13">
            <a:extLst>
              <a:ext uri="{FF2B5EF4-FFF2-40B4-BE49-F238E27FC236}">
                <a16:creationId xmlns:a16="http://schemas.microsoft.com/office/drawing/2014/main" id="{3F4AF732-1B7C-5AC6-488F-9C61B9A40473}"/>
              </a:ext>
            </a:extLst>
          </p:cNvPr>
          <p:cNvSpPr/>
          <p:nvPr/>
        </p:nvSpPr>
        <p:spPr>
          <a:xfrm rot="5400013">
            <a:off x="6408814" y="2992334"/>
            <a:ext cx="606786" cy="87197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"/>
              <a:gd name="f7" fmla="val 1"/>
              <a:gd name="f8" fmla="+- 0 0 -270"/>
              <a:gd name="f9" fmla="+- 0 0 -90"/>
              <a:gd name="f10" fmla="*/ f3 1 2"/>
              <a:gd name="f11" fmla="*/ f4 1 2"/>
              <a:gd name="f12" fmla="+- f6 0 f5"/>
              <a:gd name="f13" fmla="*/ f8 f0 1"/>
              <a:gd name="f14" fmla="*/ f9 f0 1"/>
              <a:gd name="f15" fmla="*/ f12 1 2"/>
              <a:gd name="f16" fmla="*/ f12 1 4"/>
              <a:gd name="f17" fmla="*/ f12 3 1"/>
              <a:gd name="f18" fmla="*/ f13 1 f2"/>
              <a:gd name="f19" fmla="*/ f14 1 f2"/>
              <a:gd name="f20" fmla="+- f5 f15 0"/>
              <a:gd name="f21" fmla="*/ f17 1 4"/>
              <a:gd name="f22" fmla="*/ f16 1 f15"/>
              <a:gd name="f23" fmla="*/ f6 1 f15"/>
              <a:gd name="f24" fmla="+- f18 0 f1"/>
              <a:gd name="f25" fmla="+- f19 0 f1"/>
              <a:gd name="f26" fmla="*/ f20 1 f15"/>
              <a:gd name="f27" fmla="*/ f21 1 f15"/>
              <a:gd name="f28" fmla="*/ f22 f10 1"/>
              <a:gd name="f29" fmla="*/ f23 f11 1"/>
              <a:gd name="f30" fmla="*/ f27 f10 1"/>
              <a:gd name="f31" fmla="*/ f26 f1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28" y="f31"/>
              </a:cxn>
              <a:cxn ang="f25">
                <a:pos x="f30" y="f31"/>
              </a:cxn>
            </a:cxnLst>
            <a:rect l="f28" t="f31" r="f30" b="f29"/>
            <a:pathLst>
              <a:path w="2" h="2">
                <a:moveTo>
                  <a:pt x="f5" y="f6"/>
                </a:moveTo>
                <a:lnTo>
                  <a:pt x="f7" y="f5"/>
                </a:lnTo>
                <a:lnTo>
                  <a:pt x="f6" y="f6"/>
                </a:lnTo>
                <a:close/>
              </a:path>
            </a:pathLst>
          </a:custGeom>
          <a:solidFill>
            <a:srgbClr val="7F270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47" name="Trapezoid 11">
            <a:extLst>
              <a:ext uri="{FF2B5EF4-FFF2-40B4-BE49-F238E27FC236}">
                <a16:creationId xmlns:a16="http://schemas.microsoft.com/office/drawing/2014/main" id="{1FB7AAB0-4C20-0E50-4EE2-1A58A65B52BD}"/>
              </a:ext>
            </a:extLst>
          </p:cNvPr>
          <p:cNvSpPr/>
          <p:nvPr/>
        </p:nvSpPr>
        <p:spPr>
          <a:xfrm rot="5400013">
            <a:off x="6509865" y="3012505"/>
            <a:ext cx="360035" cy="8273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val 39939"/>
              <a:gd name="f8" fmla="+- 0 0 -270"/>
              <a:gd name="f9" fmla="+- 0 0 -90"/>
              <a:gd name="f10" fmla="abs f3"/>
              <a:gd name="f11" fmla="abs f4"/>
              <a:gd name="f12" fmla="abs f5"/>
              <a:gd name="f13" fmla="*/ f8 f0 1"/>
              <a:gd name="f14" fmla="*/ f9 f0 1"/>
              <a:gd name="f15" fmla="?: f10 f3 1"/>
              <a:gd name="f16" fmla="?: f11 f4 1"/>
              <a:gd name="f17" fmla="?: f12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+- f30 0 f6"/>
              <a:gd name="f33" fmla="+- f29 0 f6"/>
              <a:gd name="f34" fmla="*/ f30 f26 1"/>
              <a:gd name="f35" fmla="*/ f29 f26 1"/>
              <a:gd name="f36" fmla="*/ f32 1 2"/>
              <a:gd name="f37" fmla="*/ f32 1 3"/>
              <a:gd name="f38" fmla="*/ f33 1 4"/>
              <a:gd name="f39" fmla="min f33 f32"/>
              <a:gd name="f40" fmla="*/ 50000 f33 1"/>
              <a:gd name="f41" fmla="+- f6 f36 0"/>
              <a:gd name="f42" fmla="*/ f40 1 f39"/>
              <a:gd name="f43" fmla="*/ f39 f7 1"/>
              <a:gd name="f44" fmla="*/ f38 f7 1"/>
              <a:gd name="f45" fmla="*/ f37 f7 1"/>
              <a:gd name="f46" fmla="*/ f43 1 200000"/>
              <a:gd name="f47" fmla="*/ f43 1 100000"/>
              <a:gd name="f48" fmla="*/ f44 1 f42"/>
              <a:gd name="f49" fmla="*/ f45 1 f42"/>
              <a:gd name="f50" fmla="*/ f41 f26 1"/>
              <a:gd name="f51" fmla="+- f29 0 f47"/>
              <a:gd name="f52" fmla="+- f29 0 f46"/>
              <a:gd name="f53" fmla="+- f29 0 f48"/>
              <a:gd name="f54" fmla="*/ f48 f26 1"/>
              <a:gd name="f55" fmla="*/ f49 f26 1"/>
              <a:gd name="f56" fmla="*/ f47 f26 1"/>
              <a:gd name="f57" fmla="*/ f46 f26 1"/>
              <a:gd name="f58" fmla="*/ f53 f26 1"/>
              <a:gd name="f59" fmla="*/ f51 f26 1"/>
              <a:gd name="f60" fmla="*/ f52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57" y="f50"/>
              </a:cxn>
              <a:cxn ang="f25">
                <a:pos x="f60" y="f50"/>
              </a:cxn>
            </a:cxnLst>
            <a:rect l="f54" t="f55" r="f58" b="f34"/>
            <a:pathLst>
              <a:path>
                <a:moveTo>
                  <a:pt x="f31" y="f34"/>
                </a:moveTo>
                <a:lnTo>
                  <a:pt x="f56" y="f31"/>
                </a:lnTo>
                <a:lnTo>
                  <a:pt x="f59" y="f31"/>
                </a:lnTo>
                <a:lnTo>
                  <a:pt x="f35" y="f34"/>
                </a:lnTo>
                <a:close/>
              </a:path>
            </a:pathLst>
          </a:custGeom>
          <a:solidFill>
            <a:srgbClr val="EE661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C95ABD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48" name="Grafik 64">
            <a:extLst>
              <a:ext uri="{FF2B5EF4-FFF2-40B4-BE49-F238E27FC236}">
                <a16:creationId xmlns:a16="http://schemas.microsoft.com/office/drawing/2014/main" id="{8190A23A-DAD7-4FF3-407F-17AAC60616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781" t="11289" r="27699" b="18676"/>
          <a:stretch>
            <a:fillRect/>
          </a:stretch>
        </p:blipFill>
        <p:spPr>
          <a:xfrm>
            <a:off x="1707660" y="1764581"/>
            <a:ext cx="871971" cy="540474"/>
          </a:xfrm>
          <a:prstGeom prst="rect">
            <a:avLst/>
          </a:prstGeom>
          <a:solidFill>
            <a:srgbClr val="EE6611"/>
          </a:solidFill>
          <a:ln cap="flat">
            <a:noFill/>
          </a:ln>
        </p:spPr>
      </p:pic>
      <p:pic>
        <p:nvPicPr>
          <p:cNvPr id="49" name="Grafik 65">
            <a:extLst>
              <a:ext uri="{FF2B5EF4-FFF2-40B4-BE49-F238E27FC236}">
                <a16:creationId xmlns:a16="http://schemas.microsoft.com/office/drawing/2014/main" id="{16FF9984-7F6A-9474-AC47-9BA7D2581B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781" t="11289" r="27699" b="18676"/>
          <a:stretch>
            <a:fillRect/>
          </a:stretch>
        </p:blipFill>
        <p:spPr>
          <a:xfrm>
            <a:off x="7191161" y="3160367"/>
            <a:ext cx="871971" cy="540474"/>
          </a:xfrm>
          <a:prstGeom prst="rect">
            <a:avLst/>
          </a:prstGeom>
          <a:solidFill>
            <a:srgbClr val="EE6611"/>
          </a:solidFill>
          <a:ln cap="flat">
            <a:noFill/>
          </a:ln>
        </p:spPr>
      </p:pic>
      <p:pic>
        <p:nvPicPr>
          <p:cNvPr id="50" name="Grafik 66">
            <a:extLst>
              <a:ext uri="{FF2B5EF4-FFF2-40B4-BE49-F238E27FC236}">
                <a16:creationId xmlns:a16="http://schemas.microsoft.com/office/drawing/2014/main" id="{3BCA205B-21EF-6E0D-EEC4-A32B2463D5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781" t="11289" r="27699" b="18676"/>
          <a:stretch>
            <a:fillRect/>
          </a:stretch>
        </p:blipFill>
        <p:spPr>
          <a:xfrm>
            <a:off x="9808375" y="3157615"/>
            <a:ext cx="871971" cy="540474"/>
          </a:xfrm>
          <a:prstGeom prst="rect">
            <a:avLst/>
          </a:prstGeom>
          <a:solidFill>
            <a:srgbClr val="EE6611"/>
          </a:solidFill>
          <a:ln cap="flat">
            <a:noFill/>
          </a:ln>
        </p:spPr>
      </p:pic>
      <p:sp>
        <p:nvSpPr>
          <p:cNvPr id="51" name="Textfeld 67">
            <a:extLst>
              <a:ext uri="{FF2B5EF4-FFF2-40B4-BE49-F238E27FC236}">
                <a16:creationId xmlns:a16="http://schemas.microsoft.com/office/drawing/2014/main" id="{7C4009FD-A980-C7D1-B125-683163A13A31}"/>
              </a:ext>
            </a:extLst>
          </p:cNvPr>
          <p:cNvSpPr txBox="1"/>
          <p:nvPr/>
        </p:nvSpPr>
        <p:spPr>
          <a:xfrm>
            <a:off x="2617186" y="2756266"/>
            <a:ext cx="639915" cy="21544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from (</a:t>
            </a:r>
            <a:r>
              <a:rPr lang="en-US" sz="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US" sz="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)</a:t>
            </a:r>
            <a:endParaRPr lang="en-GB" sz="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54" name="Textfeld 39">
            <a:extLst>
              <a:ext uri="{FF2B5EF4-FFF2-40B4-BE49-F238E27FC236}">
                <a16:creationId xmlns:a16="http://schemas.microsoft.com/office/drawing/2014/main" id="{317BE689-85E6-63CD-059B-6CD601B51A3E}"/>
              </a:ext>
            </a:extLst>
          </p:cNvPr>
          <p:cNvSpPr txBox="1"/>
          <p:nvPr/>
        </p:nvSpPr>
        <p:spPr>
          <a:xfrm>
            <a:off x="449125" y="4911352"/>
            <a:ext cx="4900644" cy="13234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Driver loses energy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Witness gains energy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Energy gain per stage depends on the drive, witness and plasma parameters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à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One plasma stage may be sufficient</a:t>
            </a: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0552751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683081-BF56-FB41-2379-7C1B29320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5">
            <a:extLst>
              <a:ext uri="{FF2B5EF4-FFF2-40B4-BE49-F238E27FC236}">
                <a16:creationId xmlns:a16="http://schemas.microsoft.com/office/drawing/2014/main" id="{7EBDCE0F-E28F-9429-2A58-BA4C21377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119" y="1634526"/>
            <a:ext cx="3772137" cy="191780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hteck 37">
            <a:extLst>
              <a:ext uri="{FF2B5EF4-FFF2-40B4-BE49-F238E27FC236}">
                <a16:creationId xmlns:a16="http://schemas.microsoft.com/office/drawing/2014/main" id="{822F4ABD-B025-ABAA-B479-04325290B718}"/>
              </a:ext>
            </a:extLst>
          </p:cNvPr>
          <p:cNvSpPr/>
          <p:nvPr/>
        </p:nvSpPr>
        <p:spPr>
          <a:xfrm>
            <a:off x="463107" y="2718822"/>
            <a:ext cx="1870542" cy="1062935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4" name="Grafik 24">
            <a:extLst>
              <a:ext uri="{FF2B5EF4-FFF2-40B4-BE49-F238E27FC236}">
                <a16:creationId xmlns:a16="http://schemas.microsoft.com/office/drawing/2014/main" id="{500589FE-B952-50F5-7800-3D1F9B0915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011" y="2100340"/>
            <a:ext cx="5458519" cy="113400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Rechteck 34">
            <a:extLst>
              <a:ext uri="{FF2B5EF4-FFF2-40B4-BE49-F238E27FC236}">
                <a16:creationId xmlns:a16="http://schemas.microsoft.com/office/drawing/2014/main" id="{8D81801B-98AC-7E36-FA18-A5DFCFBA2D13}"/>
              </a:ext>
            </a:extLst>
          </p:cNvPr>
          <p:cNvSpPr/>
          <p:nvPr/>
        </p:nvSpPr>
        <p:spPr>
          <a:xfrm>
            <a:off x="6222089" y="1626543"/>
            <a:ext cx="3127010" cy="877229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6" name="Grafik 29">
            <a:extLst>
              <a:ext uri="{FF2B5EF4-FFF2-40B4-BE49-F238E27FC236}">
                <a16:creationId xmlns:a16="http://schemas.microsoft.com/office/drawing/2014/main" id="{5A606CDD-ACEA-369A-285A-30201D7C612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4036" b="29184"/>
          <a:stretch>
            <a:fillRect/>
          </a:stretch>
        </p:blipFill>
        <p:spPr>
          <a:xfrm>
            <a:off x="6242407" y="4577998"/>
            <a:ext cx="5444255" cy="91733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hteck 33">
            <a:extLst>
              <a:ext uri="{FF2B5EF4-FFF2-40B4-BE49-F238E27FC236}">
                <a16:creationId xmlns:a16="http://schemas.microsoft.com/office/drawing/2014/main" id="{6B9A93F2-861A-D4A1-E7BF-3416E543E1EA}"/>
              </a:ext>
            </a:extLst>
          </p:cNvPr>
          <p:cNvSpPr/>
          <p:nvPr/>
        </p:nvSpPr>
        <p:spPr>
          <a:xfrm>
            <a:off x="6184251" y="3994336"/>
            <a:ext cx="4177171" cy="695849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Grafik 19">
            <a:extLst>
              <a:ext uri="{FF2B5EF4-FFF2-40B4-BE49-F238E27FC236}">
                <a16:creationId xmlns:a16="http://schemas.microsoft.com/office/drawing/2014/main" id="{AFFBD6B8-CE3F-0ED1-644E-ED7BEB8811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774" y="4515435"/>
            <a:ext cx="4253121" cy="150739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Rechteck 32">
            <a:extLst>
              <a:ext uri="{FF2B5EF4-FFF2-40B4-BE49-F238E27FC236}">
                <a16:creationId xmlns:a16="http://schemas.microsoft.com/office/drawing/2014/main" id="{76E5E87C-697F-3D53-6CDF-5D235B9D9C04}"/>
              </a:ext>
            </a:extLst>
          </p:cNvPr>
          <p:cNvSpPr/>
          <p:nvPr/>
        </p:nvSpPr>
        <p:spPr>
          <a:xfrm>
            <a:off x="3490328" y="5566912"/>
            <a:ext cx="2461656" cy="6027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38FE637-5464-2757-086C-23DB3416E00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 dirty="0"/>
              <a:t>FEL Lasing Achieved by Four Groups</a:t>
            </a:r>
            <a:br>
              <a:rPr lang="en-US" dirty="0"/>
            </a:br>
            <a:r>
              <a:rPr lang="en-US" sz="2400" dirty="0">
                <a:solidFill>
                  <a:srgbClr val="61C4D3"/>
                </a:solidFill>
                <a:latin typeface="Wingdings" pitchFamily="2"/>
              </a:rPr>
              <a:t></a:t>
            </a:r>
            <a:r>
              <a:rPr lang="en-US" sz="2400" dirty="0">
                <a:solidFill>
                  <a:srgbClr val="61C4D3"/>
                </a:solidFill>
              </a:rPr>
              <a:t> Enabled by Improved Beam-Quality and Stability</a:t>
            </a:r>
            <a:endParaRPr lang="en-GB" sz="2400" dirty="0">
              <a:solidFill>
                <a:srgbClr val="61C4D3"/>
              </a:solidFill>
            </a:endParaRPr>
          </a:p>
        </p:txBody>
      </p:sp>
      <p:sp>
        <p:nvSpPr>
          <p:cNvPr id="13" name="Rechteck 5">
            <a:extLst>
              <a:ext uri="{FF2B5EF4-FFF2-40B4-BE49-F238E27FC236}">
                <a16:creationId xmlns:a16="http://schemas.microsoft.com/office/drawing/2014/main" id="{00858242-55CA-2621-D856-DA5ACAAEF700}"/>
              </a:ext>
            </a:extLst>
          </p:cNvPr>
          <p:cNvSpPr/>
          <p:nvPr/>
        </p:nvSpPr>
        <p:spPr>
          <a:xfrm>
            <a:off x="442907" y="1604589"/>
            <a:ext cx="5581653" cy="2219706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4" name="Rechteck 6">
            <a:extLst>
              <a:ext uri="{FF2B5EF4-FFF2-40B4-BE49-F238E27FC236}">
                <a16:creationId xmlns:a16="http://schemas.microsoft.com/office/drawing/2014/main" id="{88C2BA89-68EA-0AE0-D502-CC56476DFCCA}"/>
              </a:ext>
            </a:extLst>
          </p:cNvPr>
          <p:cNvSpPr/>
          <p:nvPr/>
        </p:nvSpPr>
        <p:spPr>
          <a:xfrm>
            <a:off x="435940" y="3971156"/>
            <a:ext cx="5581653" cy="2219706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5" name="Rechteck 7">
            <a:extLst>
              <a:ext uri="{FF2B5EF4-FFF2-40B4-BE49-F238E27FC236}">
                <a16:creationId xmlns:a16="http://schemas.microsoft.com/office/drawing/2014/main" id="{960A2666-E20D-696F-4E74-08039748EF1A}"/>
              </a:ext>
            </a:extLst>
          </p:cNvPr>
          <p:cNvSpPr/>
          <p:nvPr/>
        </p:nvSpPr>
        <p:spPr>
          <a:xfrm>
            <a:off x="6169996" y="1604589"/>
            <a:ext cx="5581653" cy="2219706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" name="Rechteck 9">
            <a:extLst>
              <a:ext uri="{FF2B5EF4-FFF2-40B4-BE49-F238E27FC236}">
                <a16:creationId xmlns:a16="http://schemas.microsoft.com/office/drawing/2014/main" id="{C199106B-3465-78C0-491E-B196A4436D80}"/>
              </a:ext>
            </a:extLst>
          </p:cNvPr>
          <p:cNvSpPr/>
          <p:nvPr/>
        </p:nvSpPr>
        <p:spPr>
          <a:xfrm>
            <a:off x="6168012" y="3979514"/>
            <a:ext cx="5581653" cy="2219706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7" name="Textfeld 17">
            <a:extLst>
              <a:ext uri="{FF2B5EF4-FFF2-40B4-BE49-F238E27FC236}">
                <a16:creationId xmlns:a16="http://schemas.microsoft.com/office/drawing/2014/main" id="{54924F16-11F9-5FC4-D37C-2B43C22F8E80}"/>
              </a:ext>
            </a:extLst>
          </p:cNvPr>
          <p:cNvSpPr txBox="1"/>
          <p:nvPr/>
        </p:nvSpPr>
        <p:spPr>
          <a:xfrm>
            <a:off x="1646029" y="3551529"/>
            <a:ext cx="3594003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Wang, </a:t>
            </a:r>
            <a:r>
              <a:rPr lang="en-GB" sz="800" b="0" i="1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et al.</a:t>
            </a: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Free-electron lasing at 27 nanometres based on a laser wakefield accelerator. </a:t>
            </a:r>
            <a:r>
              <a:rPr lang="en-GB" sz="800" b="0" i="1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Nature</a:t>
            </a: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en-GB" sz="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595</a:t>
            </a: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, 516–520 (2021). </a:t>
            </a:r>
          </a:p>
        </p:txBody>
      </p:sp>
      <p:sp>
        <p:nvSpPr>
          <p:cNvPr id="18" name="Textfeld 20">
            <a:extLst>
              <a:ext uri="{FF2B5EF4-FFF2-40B4-BE49-F238E27FC236}">
                <a16:creationId xmlns:a16="http://schemas.microsoft.com/office/drawing/2014/main" id="{123B1A92-3063-2FF0-052A-7DF16B31CD8B}"/>
              </a:ext>
            </a:extLst>
          </p:cNvPr>
          <p:cNvSpPr txBox="1"/>
          <p:nvPr/>
        </p:nvSpPr>
        <p:spPr>
          <a:xfrm>
            <a:off x="3266008" y="5566912"/>
            <a:ext cx="3019147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188 MeV, ~6.3% energy spread, ~100 pC</a:t>
            </a:r>
          </a:p>
        </p:txBody>
      </p:sp>
      <p:sp>
        <p:nvSpPr>
          <p:cNvPr id="19" name="Textfeld 21">
            <a:extLst>
              <a:ext uri="{FF2B5EF4-FFF2-40B4-BE49-F238E27FC236}">
                <a16:creationId xmlns:a16="http://schemas.microsoft.com/office/drawing/2014/main" id="{42A1274C-D4BC-E9D6-8892-6945935718B4}"/>
              </a:ext>
            </a:extLst>
          </p:cNvPr>
          <p:cNvSpPr txBox="1"/>
          <p:nvPr/>
        </p:nvSpPr>
        <p:spPr>
          <a:xfrm>
            <a:off x="3572451" y="4017965"/>
            <a:ext cx="235626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Labat, M., </a:t>
            </a:r>
            <a:r>
              <a:rPr lang="en-GB" sz="800" b="0" i="1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et al.</a:t>
            </a: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Seeded free-electron laser driven by a compact laser plasma accelerator. </a:t>
            </a:r>
            <a:r>
              <a:rPr lang="en-GB" sz="800" b="0" i="1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Nat. Photon.</a:t>
            </a: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en-GB" sz="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17</a:t>
            </a: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, 150–156 (2023).</a:t>
            </a:r>
          </a:p>
        </p:txBody>
      </p:sp>
      <p:sp>
        <p:nvSpPr>
          <p:cNvPr id="20" name="Textfeld 25">
            <a:extLst>
              <a:ext uri="{FF2B5EF4-FFF2-40B4-BE49-F238E27FC236}">
                <a16:creationId xmlns:a16="http://schemas.microsoft.com/office/drawing/2014/main" id="{AF34B61C-6FD0-0548-5865-B516179D0C97}"/>
              </a:ext>
            </a:extLst>
          </p:cNvPr>
          <p:cNvSpPr txBox="1"/>
          <p:nvPr/>
        </p:nvSpPr>
        <p:spPr>
          <a:xfrm>
            <a:off x="7406777" y="1666914"/>
            <a:ext cx="3003840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Pompili, R., </a:t>
            </a:r>
            <a:r>
              <a:rPr lang="en-GB" sz="800" b="0" i="1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et al.</a:t>
            </a: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Free-electron lasing with compact beam-driven plasma wakefield accelerator. </a:t>
            </a:r>
            <a:r>
              <a:rPr lang="en-GB" sz="800" b="0" i="1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Nature</a:t>
            </a: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en-GB" sz="800" b="1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605</a:t>
            </a: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, 659–662 (2022).</a:t>
            </a:r>
          </a:p>
        </p:txBody>
      </p:sp>
      <p:sp>
        <p:nvSpPr>
          <p:cNvPr id="21" name="Textfeld 27">
            <a:extLst>
              <a:ext uri="{FF2B5EF4-FFF2-40B4-BE49-F238E27FC236}">
                <a16:creationId xmlns:a16="http://schemas.microsoft.com/office/drawing/2014/main" id="{845C064D-199E-6BAB-31CC-893D16ABE4F7}"/>
              </a:ext>
            </a:extLst>
          </p:cNvPr>
          <p:cNvSpPr txBox="1"/>
          <p:nvPr/>
        </p:nvSpPr>
        <p:spPr>
          <a:xfrm>
            <a:off x="4679762" y="4300322"/>
            <a:ext cx="1120551" cy="110799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Seeded free-electron laser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" name="Textfeld 30">
            <a:extLst>
              <a:ext uri="{FF2B5EF4-FFF2-40B4-BE49-F238E27FC236}">
                <a16:creationId xmlns:a16="http://schemas.microsoft.com/office/drawing/2014/main" id="{1C720ED1-D462-6EFA-06F9-DCF9EF6CB438}"/>
              </a:ext>
            </a:extLst>
          </p:cNvPr>
          <p:cNvSpPr txBox="1"/>
          <p:nvPr/>
        </p:nvSpPr>
        <p:spPr>
          <a:xfrm>
            <a:off x="6240011" y="5623898"/>
            <a:ext cx="5458519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ptos" pitchFamily="34"/>
                <a:ea typeface="Calibri" pitchFamily="34"/>
                <a:cs typeface="Aptos" pitchFamily="34"/>
              </a:rPr>
              <a:t>SASE gain  &gt;1000, some </a:t>
            </a:r>
            <a:r>
              <a:rPr lang="en-GB" sz="1800" b="0" i="0" u="none" strike="noStrike" kern="0" cap="none" spc="0" baseline="0">
                <a:solidFill>
                  <a:srgbClr val="000000"/>
                </a:solidFill>
                <a:uFillTx/>
                <a:latin typeface="Aptos" pitchFamily="34"/>
                <a:ea typeface="Calibri" pitchFamily="34"/>
                <a:cs typeface="Aptos" pitchFamily="34"/>
              </a:rPr>
              <a:t>gain on &gt;90% events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ptos" pitchFamily="34"/>
                <a:ea typeface="Calibri" pitchFamily="34"/>
                <a:cs typeface="Aptos" pitchFamily="34"/>
              </a:rPr>
              <a:t>~100 MeV, 2% energy spread, ~90 pC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" name="Textfeld 32">
            <a:extLst>
              <a:ext uri="{FF2B5EF4-FFF2-40B4-BE49-F238E27FC236}">
                <a16:creationId xmlns:a16="http://schemas.microsoft.com/office/drawing/2014/main" id="{A60AB9EB-3660-0BC4-E406-0498F2948F0A}"/>
              </a:ext>
            </a:extLst>
          </p:cNvPr>
          <p:cNvSpPr txBox="1"/>
          <p:nvPr/>
        </p:nvSpPr>
        <p:spPr>
          <a:xfrm>
            <a:off x="7241846" y="4021805"/>
            <a:ext cx="4419862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S. K. Barber et al., Greater than 1000-fold gain in a free-electron laser driven by a laser plasma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accelerator with high reliability, under review</a:t>
            </a:r>
          </a:p>
        </p:txBody>
      </p:sp>
      <p:pic>
        <p:nvPicPr>
          <p:cNvPr id="24" name="Grafik 25" descr="Ein Bild, das Text, Schrift, Logo, Grafiken enthält.&#10;&#10;KI-generierte Inhalte können fehlerhaft sein.">
            <a:extLst>
              <a:ext uri="{FF2B5EF4-FFF2-40B4-BE49-F238E27FC236}">
                <a16:creationId xmlns:a16="http://schemas.microsoft.com/office/drawing/2014/main" id="{DF34DB38-BE55-2914-8D4E-80C6128F55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5407" y="1644045"/>
            <a:ext cx="1125827" cy="7065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Grafik 27" descr="Ein Bild, das Text, Schrift, Symbol, Grafiken enthält.&#10;&#10;KI-generierte Inhalte können fehlerhaft sein.">
            <a:extLst>
              <a:ext uri="{FF2B5EF4-FFF2-40B4-BE49-F238E27FC236}">
                <a16:creationId xmlns:a16="http://schemas.microsoft.com/office/drawing/2014/main" id="{4B8B9615-409E-944B-5678-44E9D6B1FA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6715" y="3993312"/>
            <a:ext cx="917024" cy="69584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6" name="Textfeld 22">
            <a:extLst>
              <a:ext uri="{FF2B5EF4-FFF2-40B4-BE49-F238E27FC236}">
                <a16:creationId xmlns:a16="http://schemas.microsoft.com/office/drawing/2014/main" id="{7FDDF31F-4C2B-E143-18B5-02E795DCA224}"/>
              </a:ext>
            </a:extLst>
          </p:cNvPr>
          <p:cNvSpPr txBox="1"/>
          <p:nvPr/>
        </p:nvSpPr>
        <p:spPr>
          <a:xfrm>
            <a:off x="6222089" y="3198498"/>
            <a:ext cx="5439619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Beam-driven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5.8 MeV energy gain, 0.3% energy spread, 20 pC</a:t>
            </a:r>
          </a:p>
        </p:txBody>
      </p:sp>
      <p:pic>
        <p:nvPicPr>
          <p:cNvPr id="27" name="Grafik 29" descr="Ein Bild, das Logo, Text, Grafiken, Schrift enthält.&#10;&#10;KI-generierte Inhalte können fehlerhaft sein.">
            <a:extLst>
              <a:ext uri="{FF2B5EF4-FFF2-40B4-BE49-F238E27FC236}">
                <a16:creationId xmlns:a16="http://schemas.microsoft.com/office/drawing/2014/main" id="{ACCDC39D-5974-9254-CBDF-D99FE110939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0505" t="24462" r="10743" b="18938"/>
          <a:stretch>
            <a:fillRect/>
          </a:stretch>
        </p:blipFill>
        <p:spPr>
          <a:xfrm>
            <a:off x="471885" y="4008839"/>
            <a:ext cx="1314349" cy="63006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8" name="Grafik 31" descr="Ein Bild, das Text, Schrift, Screenshot, Logo enthält.&#10;&#10;KI-generierte Inhalte können fehlerhaft sein.">
            <a:extLst>
              <a:ext uri="{FF2B5EF4-FFF2-40B4-BE49-F238E27FC236}">
                <a16:creationId xmlns:a16="http://schemas.microsoft.com/office/drawing/2014/main" id="{A945E2BE-893A-59EA-6C9D-0FFFDF8DAB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30573" y="4008711"/>
            <a:ext cx="1291096" cy="63000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9" name="Grafik 36">
            <a:extLst>
              <a:ext uri="{FF2B5EF4-FFF2-40B4-BE49-F238E27FC236}">
                <a16:creationId xmlns:a16="http://schemas.microsoft.com/office/drawing/2014/main" id="{C866D9AD-03D9-69CB-7BE3-E1489E9AC46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172" y="2853924"/>
            <a:ext cx="978261" cy="96394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0" name="Rechteck 38">
            <a:extLst>
              <a:ext uri="{FF2B5EF4-FFF2-40B4-BE49-F238E27FC236}">
                <a16:creationId xmlns:a16="http://schemas.microsoft.com/office/drawing/2014/main" id="{EAE71D6D-0112-AED2-4351-ABC0A08BEE58}"/>
              </a:ext>
            </a:extLst>
          </p:cNvPr>
          <p:cNvSpPr/>
          <p:nvPr/>
        </p:nvSpPr>
        <p:spPr>
          <a:xfrm>
            <a:off x="2444730" y="1679277"/>
            <a:ext cx="1870542" cy="592768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31" name="Textfeld 16">
            <a:extLst>
              <a:ext uri="{FF2B5EF4-FFF2-40B4-BE49-F238E27FC236}">
                <a16:creationId xmlns:a16="http://schemas.microsoft.com/office/drawing/2014/main" id="{5DB9B604-121D-7337-9290-FDFA38485E13}"/>
              </a:ext>
            </a:extLst>
          </p:cNvPr>
          <p:cNvSpPr txBox="1"/>
          <p:nvPr/>
        </p:nvSpPr>
        <p:spPr>
          <a:xfrm>
            <a:off x="3685726" y="1622712"/>
            <a:ext cx="2311594" cy="110799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Lasing at 27 nm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490 MeV, ~0.5% energy spread, 30 </a:t>
            </a:r>
            <a:r>
              <a:rPr lang="en-GB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/>
              </a:rPr>
              <a:t>pC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61538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08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A7C01F-86F8-DF4F-6A7E-98271FFD8DD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/>
              <a:t>Progress Towards First Applications</a:t>
            </a:r>
            <a:endParaRPr lang="en-GB"/>
          </a:p>
        </p:txBody>
      </p:sp>
      <p:sp>
        <p:nvSpPr>
          <p:cNvPr id="4" name="Rechteck 5">
            <a:extLst>
              <a:ext uri="{FF2B5EF4-FFF2-40B4-BE49-F238E27FC236}">
                <a16:creationId xmlns:a16="http://schemas.microsoft.com/office/drawing/2014/main" id="{F033A54A-ED1E-C150-6840-B3215612F234}"/>
              </a:ext>
            </a:extLst>
          </p:cNvPr>
          <p:cNvSpPr/>
          <p:nvPr/>
        </p:nvSpPr>
        <p:spPr>
          <a:xfrm>
            <a:off x="4254684" y="1592263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Rechteck 6">
            <a:extLst>
              <a:ext uri="{FF2B5EF4-FFF2-40B4-BE49-F238E27FC236}">
                <a16:creationId xmlns:a16="http://schemas.microsoft.com/office/drawing/2014/main" id="{7F51668C-F485-F730-1ED4-4644FE927C32}"/>
              </a:ext>
            </a:extLst>
          </p:cNvPr>
          <p:cNvSpPr/>
          <p:nvPr/>
        </p:nvSpPr>
        <p:spPr>
          <a:xfrm>
            <a:off x="442907" y="1604589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Rechteck 7">
            <a:extLst>
              <a:ext uri="{FF2B5EF4-FFF2-40B4-BE49-F238E27FC236}">
                <a16:creationId xmlns:a16="http://schemas.microsoft.com/office/drawing/2014/main" id="{E2EC15D2-53E1-82AD-D0BA-D06845D80963}"/>
              </a:ext>
            </a:extLst>
          </p:cNvPr>
          <p:cNvSpPr/>
          <p:nvPr/>
        </p:nvSpPr>
        <p:spPr>
          <a:xfrm>
            <a:off x="8080269" y="1593863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7" name="Grafik 24" descr="Ein Bild, das Schrift, Symbol, Grafiken, Logo enthält.&#10;&#10;KI-generierte Inhalte können fehlerhaft sein.">
            <a:extLst>
              <a:ext uri="{FF2B5EF4-FFF2-40B4-BE49-F238E27FC236}">
                <a16:creationId xmlns:a16="http://schemas.microsoft.com/office/drawing/2014/main" id="{7FEF48FF-88E4-5ABC-5E51-03D253906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875" y="782708"/>
            <a:ext cx="1914177" cy="82188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Grafik 25" descr="Ein Bild, das Schrift, Grafiken, Logo, Electric Blue (Farbe) enthält.&#10;&#10;KI-generierte Inhalte können fehlerhaft sein.">
            <a:extLst>
              <a:ext uri="{FF2B5EF4-FFF2-40B4-BE49-F238E27FC236}">
                <a16:creationId xmlns:a16="http://schemas.microsoft.com/office/drawing/2014/main" id="{CFF07D83-5979-D767-0841-D149B232E4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3870" y="964371"/>
            <a:ext cx="1251841" cy="62789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Grafik 14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5B5870E-9798-85CA-23D3-99BEE348BBE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291846" y="2591126"/>
            <a:ext cx="3601528" cy="17634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0" name="Textfeld 12">
            <a:extLst>
              <a:ext uri="{FF2B5EF4-FFF2-40B4-BE49-F238E27FC236}">
                <a16:creationId xmlns:a16="http://schemas.microsoft.com/office/drawing/2014/main" id="{920A7C3A-27BB-57B5-D2CE-3FE30000E7A6}"/>
              </a:ext>
            </a:extLst>
          </p:cNvPr>
          <p:cNvSpPr txBox="1"/>
          <p:nvPr/>
        </p:nvSpPr>
        <p:spPr>
          <a:xfrm>
            <a:off x="4254684" y="4137934"/>
            <a:ext cx="3638690" cy="20313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Run 2c and d approved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Separate Self-Modulation from acceleration to accelerate bunches with quality at few GeV energies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Experiments starting in 2029</a:t>
            </a:r>
          </a:p>
          <a:p>
            <a:pPr marR="0" lvl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1" u="none" strike="noStrike" kern="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First applications after LS4</a:t>
            </a:r>
          </a:p>
        </p:txBody>
      </p:sp>
      <p:pic>
        <p:nvPicPr>
          <p:cNvPr id="11" name="Grafik 30">
            <a:extLst>
              <a:ext uri="{FF2B5EF4-FFF2-40B4-BE49-F238E27FC236}">
                <a16:creationId xmlns:a16="http://schemas.microsoft.com/office/drawing/2014/main" id="{9E58719A-D310-6954-BD5B-42F6A0D42B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8368" y="2513886"/>
            <a:ext cx="3523823" cy="157860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Textfeld 31">
            <a:extLst>
              <a:ext uri="{FF2B5EF4-FFF2-40B4-BE49-F238E27FC236}">
                <a16:creationId xmlns:a16="http://schemas.microsoft.com/office/drawing/2014/main" id="{1D3584BD-BE63-EBFD-8568-B755849B7768}"/>
              </a:ext>
            </a:extLst>
          </p:cNvPr>
          <p:cNvSpPr txBox="1"/>
          <p:nvPr/>
        </p:nvSpPr>
        <p:spPr>
          <a:xfrm>
            <a:off x="4265173" y="1598252"/>
            <a:ext cx="3638690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Proton-driven plasma wakefield experiment at CERN</a:t>
            </a:r>
            <a:endParaRPr lang="en-GB" sz="1800" b="1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3" name="Textfeld 32">
            <a:extLst>
              <a:ext uri="{FF2B5EF4-FFF2-40B4-BE49-F238E27FC236}">
                <a16:creationId xmlns:a16="http://schemas.microsoft.com/office/drawing/2014/main" id="{B1F3C11F-A2B7-9436-3D9D-7DB25E7E1E9F}"/>
              </a:ext>
            </a:extLst>
          </p:cNvPr>
          <p:cNvSpPr txBox="1"/>
          <p:nvPr/>
        </p:nvSpPr>
        <p:spPr>
          <a:xfrm>
            <a:off x="8075624" y="1598252"/>
            <a:ext cx="3673473" cy="9233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Toward a demonstrator facility for multistage plasma acceleration</a:t>
            </a:r>
          </a:p>
        </p:txBody>
      </p:sp>
      <p:sp>
        <p:nvSpPr>
          <p:cNvPr id="14" name="Textfeld 33">
            <a:extLst>
              <a:ext uri="{FF2B5EF4-FFF2-40B4-BE49-F238E27FC236}">
                <a16:creationId xmlns:a16="http://schemas.microsoft.com/office/drawing/2014/main" id="{06C6DB02-F3BC-07C4-4335-DAAB5A94A7BB}"/>
              </a:ext>
            </a:extLst>
          </p:cNvPr>
          <p:cNvSpPr txBox="1"/>
          <p:nvPr/>
        </p:nvSpPr>
        <p:spPr>
          <a:xfrm>
            <a:off x="8080269" y="4204008"/>
            <a:ext cx="3703740" cy="23083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ea typeface="Times New Roman" pitchFamily="18"/>
                <a:cs typeface="Arial" pitchFamily="34"/>
              </a:rPr>
              <a:t>Developing: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ea typeface="Times New Roman" pitchFamily="18"/>
                <a:cs typeface="Arial" pitchFamily="34"/>
              </a:rPr>
              <a:t>nonlinear plasma lenses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ea typeface="Times New Roman" pitchFamily="18"/>
                <a:cs typeface="Arial" pitchFamily="34"/>
              </a:rPr>
              <a:t>self-correction mechanisms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Arial" pitchFamily="34"/>
                <a:ea typeface="Times New Roman" pitchFamily="18"/>
                <a:cs typeface="Arial" pitchFamily="34"/>
                <a:sym typeface="Wingdings" panose="05000000000000000000" pitchFamily="2" charset="2"/>
              </a:rPr>
              <a:t> </a:t>
            </a:r>
            <a:r>
              <a:rPr lang="en-GB" sz="1800" b="0" i="1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ea typeface="Times New Roman" pitchFamily="18"/>
                <a:cs typeface="Arial" pitchFamily="34"/>
              </a:rPr>
              <a:t>multistage demonstrator facility e.g., with 50 GeV for strong-field QED, to be implemented in a major accelerator lab.</a:t>
            </a:r>
            <a:endParaRPr lang="en-GB" sz="1800" b="0" i="1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ea typeface="Calibri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5" name="Textfeld 31">
            <a:extLst>
              <a:ext uri="{FF2B5EF4-FFF2-40B4-BE49-F238E27FC236}">
                <a16:creationId xmlns:a16="http://schemas.microsoft.com/office/drawing/2014/main" id="{C9970548-1268-10FE-D6B9-0CC9B14B982C}"/>
              </a:ext>
            </a:extLst>
          </p:cNvPr>
          <p:cNvSpPr txBox="1"/>
          <p:nvPr/>
        </p:nvSpPr>
        <p:spPr>
          <a:xfrm>
            <a:off x="453396" y="1604589"/>
            <a:ext cx="3673473" cy="9233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Particle accelerator research infrastructure based on novel plasma acceleration</a:t>
            </a:r>
            <a:endParaRPr lang="en-GB" sz="1800" b="1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17" name="Grafik 26">
            <a:extLst>
              <a:ext uri="{FF2B5EF4-FFF2-40B4-BE49-F238E27FC236}">
                <a16:creationId xmlns:a16="http://schemas.microsoft.com/office/drawing/2014/main" id="{05B7DB53-443E-12F7-FC4A-1A12FCA138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55099" y="1017882"/>
            <a:ext cx="1314514" cy="53977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8" name="Textfeld 27">
            <a:extLst>
              <a:ext uri="{FF2B5EF4-FFF2-40B4-BE49-F238E27FC236}">
                <a16:creationId xmlns:a16="http://schemas.microsoft.com/office/drawing/2014/main" id="{57AF87D9-E902-1FD3-D1A2-32161745BEB1}"/>
              </a:ext>
            </a:extLst>
          </p:cNvPr>
          <p:cNvSpPr txBox="1"/>
          <p:nvPr/>
        </p:nvSpPr>
        <p:spPr>
          <a:xfrm>
            <a:off x="9402967" y="3998918"/>
            <a:ext cx="2428865" cy="21544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C. A. Lindstrøm et al., Proceedings of IPAC 2025</a:t>
            </a:r>
          </a:p>
        </p:txBody>
      </p:sp>
      <p:sp>
        <p:nvSpPr>
          <p:cNvPr id="19" name="Textfeld 28">
            <a:extLst>
              <a:ext uri="{FF2B5EF4-FFF2-40B4-BE49-F238E27FC236}">
                <a16:creationId xmlns:a16="http://schemas.microsoft.com/office/drawing/2014/main" id="{2F7A01D3-3C46-34B0-00A5-3679BFFA3C1F}"/>
              </a:ext>
            </a:extLst>
          </p:cNvPr>
          <p:cNvSpPr txBox="1"/>
          <p:nvPr/>
        </p:nvSpPr>
        <p:spPr>
          <a:xfrm>
            <a:off x="5138297" y="2214347"/>
            <a:ext cx="2757400" cy="707882"/>
          </a:xfrm>
          <a:prstGeom prst="rect">
            <a:avLst/>
          </a:prstGeom>
          <a:noFill/>
          <a:ln w="9528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ESPP Input #172: </a:t>
            </a:r>
            <a:r>
              <a:rPr lang="en-GB" sz="1000" b="1" i="0" u="none" strike="noStrike" kern="1200" cap="none" spc="0" baseline="0" dirty="0">
                <a:solidFill>
                  <a:srgbClr val="EE6611"/>
                </a:solidFill>
                <a:uFillTx/>
                <a:latin typeface="Aptos"/>
              </a:rPr>
              <a:t>AWAKE - Input to the European Strategy for Particle Physics Update on behalf of the AWAKE Collaboration </a:t>
            </a:r>
            <a:r>
              <a:rPr lang="en-GB" sz="10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(</a:t>
            </a:r>
            <a:r>
              <a:rPr lang="en-GB" sz="10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000" b="1" i="0" u="none" strike="noStrike" kern="1200" cap="none" spc="0" baseline="0" dirty="0">
                <a:solidFill>
                  <a:srgbClr val="EE6611"/>
                </a:solidFill>
                <a:uFillTx/>
                <a:latin typeface="Arial" pitchFamily="34"/>
                <a:cs typeface="Arial" pitchFamily="34"/>
              </a:rPr>
              <a:t>)</a:t>
            </a:r>
          </a:p>
        </p:txBody>
      </p:sp>
      <p:sp>
        <p:nvSpPr>
          <p:cNvPr id="22" name="Textfeld 31">
            <a:extLst>
              <a:ext uri="{FF2B5EF4-FFF2-40B4-BE49-F238E27FC236}">
                <a16:creationId xmlns:a16="http://schemas.microsoft.com/office/drawing/2014/main" id="{BDE1CF3E-A647-6FFA-261B-8FF912B9E1FD}"/>
              </a:ext>
            </a:extLst>
          </p:cNvPr>
          <p:cNvSpPr txBox="1"/>
          <p:nvPr/>
        </p:nvSpPr>
        <p:spPr>
          <a:xfrm>
            <a:off x="6346219" y="2906054"/>
            <a:ext cx="1399745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1" i="0" u="none" strike="noStrike" kern="1200" cap="none" spc="0" baseline="0">
                <a:solidFill>
                  <a:srgbClr val="FF0000"/>
                </a:solidFill>
                <a:uFillTx/>
                <a:latin typeface="Arial" pitchFamily="34"/>
                <a:cs typeface="Arial" pitchFamily="34"/>
              </a:rPr>
              <a:t>AWAKE is the first to go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1" i="0" u="none" strike="noStrike" kern="1200" cap="none" spc="0" baseline="0">
                <a:solidFill>
                  <a:srgbClr val="FF0000"/>
                </a:solidFill>
                <a:uFillTx/>
                <a:latin typeface="Arial" pitchFamily="34"/>
                <a:cs typeface="Arial" pitchFamily="34"/>
              </a:rPr>
              <a:t>into LS3!</a:t>
            </a:r>
            <a:endParaRPr lang="en-GB" sz="800" b="1" i="0" u="none" strike="noStrike" kern="1200" cap="none" spc="0" baseline="0">
              <a:solidFill>
                <a:srgbClr val="FF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3" name="Rectangle 1">
            <a:extLst>
              <a:ext uri="{FF2B5EF4-FFF2-40B4-BE49-F238E27FC236}">
                <a16:creationId xmlns:a16="http://schemas.microsoft.com/office/drawing/2014/main" id="{4A191AC5-4CF5-72BF-CEA5-522479CE1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970" y="2591126"/>
            <a:ext cx="3575602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High repetition rate plasma sources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Technology R&amp;D and critical experimental facilities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LPA demonstrator stages (low average power, near collider emittances)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PWFA staging (including low-energy design at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EuPRAXIA@SPARC_LAB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Positron beam test capabilities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FEL user facility starting in 2029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426F0CFD-E870-A063-4C34-47E781B1EE0C}"/>
              </a:ext>
            </a:extLst>
          </p:cNvPr>
          <p:cNvSpPr txBox="1">
            <a:spLocks/>
          </p:cNvSpPr>
          <p:nvPr/>
        </p:nvSpPr>
        <p:spPr>
          <a:xfrm>
            <a:off x="1066533" y="444539"/>
            <a:ext cx="10078626" cy="56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 dirty="0">
                <a:solidFill>
                  <a:srgbClr val="0D3DA5"/>
                </a:solidFill>
              </a:rPr>
              <a:t>To be a Candidate for a Linear Collider, Wakefield Acceleration Must Offer a Path To…</a:t>
            </a:r>
            <a:endParaRPr lang="en-GB" dirty="0">
              <a:solidFill>
                <a:srgbClr val="0D3DA5"/>
              </a:solidFill>
            </a:endParaRPr>
          </a:p>
        </p:txBody>
      </p:sp>
      <p:sp>
        <p:nvSpPr>
          <p:cNvPr id="4" name="Ellipse 5">
            <a:extLst>
              <a:ext uri="{FF2B5EF4-FFF2-40B4-BE49-F238E27FC236}">
                <a16:creationId xmlns:a16="http://schemas.microsoft.com/office/drawing/2014/main" id="{85D88B79-F40C-5B71-0AD5-BB9F948827AB}"/>
              </a:ext>
            </a:extLst>
          </p:cNvPr>
          <p:cNvSpPr/>
          <p:nvPr/>
        </p:nvSpPr>
        <p:spPr>
          <a:xfrm>
            <a:off x="4656161" y="2380411"/>
            <a:ext cx="2880003" cy="2880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E15E32">
              <a:alpha val="95000"/>
            </a:srgbClr>
          </a:solidFill>
          <a:ln w="12701" cap="flat">
            <a:solidFill>
              <a:srgbClr val="F8F8F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Ellipse 6">
            <a:extLst>
              <a:ext uri="{FF2B5EF4-FFF2-40B4-BE49-F238E27FC236}">
                <a16:creationId xmlns:a16="http://schemas.microsoft.com/office/drawing/2014/main" id="{E1F2B379-D049-55B3-2270-4EDA9013EAA3}"/>
              </a:ext>
            </a:extLst>
          </p:cNvPr>
          <p:cNvSpPr/>
          <p:nvPr/>
        </p:nvSpPr>
        <p:spPr>
          <a:xfrm>
            <a:off x="711576" y="2392116"/>
            <a:ext cx="2880003" cy="2880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33A0">
              <a:alpha val="95000"/>
            </a:srgbClr>
          </a:solidFill>
          <a:ln w="19046" cap="flat">
            <a:solidFill>
              <a:srgbClr val="F8F8F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Ellipse 7">
            <a:extLst>
              <a:ext uri="{FF2B5EF4-FFF2-40B4-BE49-F238E27FC236}">
                <a16:creationId xmlns:a16="http://schemas.microsoft.com/office/drawing/2014/main" id="{62B07968-5974-A58F-7FB7-AAC20CF66E71}"/>
              </a:ext>
            </a:extLst>
          </p:cNvPr>
          <p:cNvSpPr/>
          <p:nvPr/>
        </p:nvSpPr>
        <p:spPr>
          <a:xfrm>
            <a:off x="8449394" y="2384288"/>
            <a:ext cx="2880003" cy="288000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61C4D3">
              <a:alpha val="95000"/>
            </a:srgbClr>
          </a:solidFill>
          <a:ln w="19046" cap="flat">
            <a:solidFill>
              <a:srgbClr val="F8F8F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4603D6FD-CB8C-68B3-2122-4292D0AE50B8}"/>
              </a:ext>
            </a:extLst>
          </p:cNvPr>
          <p:cNvSpPr txBox="1"/>
          <p:nvPr/>
        </p:nvSpPr>
        <p:spPr>
          <a:xfrm>
            <a:off x="1363114" y="3276468"/>
            <a:ext cx="1564529" cy="110799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High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Energy</a:t>
            </a:r>
            <a:endParaRPr lang="en-GB" sz="3600" b="1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8" name="Textfeld 9">
            <a:extLst>
              <a:ext uri="{FF2B5EF4-FFF2-40B4-BE49-F238E27FC236}">
                <a16:creationId xmlns:a16="http://schemas.microsoft.com/office/drawing/2014/main" id="{3912DEFE-6CAE-6BDA-5D67-F6AD56E6C20B}"/>
              </a:ext>
            </a:extLst>
          </p:cNvPr>
          <p:cNvSpPr txBox="1"/>
          <p:nvPr/>
        </p:nvSpPr>
        <p:spPr>
          <a:xfrm>
            <a:off x="8853888" y="3277630"/>
            <a:ext cx="2180085" cy="110799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High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Efficiency</a:t>
            </a:r>
            <a:endParaRPr lang="en-GB" sz="3600" b="1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9" name="Textfeld 10">
            <a:extLst>
              <a:ext uri="{FF2B5EF4-FFF2-40B4-BE49-F238E27FC236}">
                <a16:creationId xmlns:a16="http://schemas.microsoft.com/office/drawing/2014/main" id="{3A88A070-28EF-4A01-AC01-B54530BF0A1F}"/>
              </a:ext>
            </a:extLst>
          </p:cNvPr>
          <p:cNvSpPr txBox="1"/>
          <p:nvPr/>
        </p:nvSpPr>
        <p:spPr>
          <a:xfrm>
            <a:off x="4873267" y="3286929"/>
            <a:ext cx="2462214" cy="110799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High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Luminosity</a:t>
            </a:r>
            <a:endParaRPr lang="en-GB" sz="3600" b="1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13" name="Gerade Verbindung mit Pfeil 24">
            <a:extLst>
              <a:ext uri="{FF2B5EF4-FFF2-40B4-BE49-F238E27FC236}">
                <a16:creationId xmlns:a16="http://schemas.microsoft.com/office/drawing/2014/main" id="{1E4DC31E-2607-9F3C-7B9D-FD6D270A544C}"/>
              </a:ext>
            </a:extLst>
          </p:cNvPr>
          <p:cNvCxnSpPr>
            <a:endCxn id="5" idx="0"/>
          </p:cNvCxnSpPr>
          <p:nvPr/>
        </p:nvCxnSpPr>
        <p:spPr>
          <a:xfrm flipH="1">
            <a:off x="2151574" y="1439338"/>
            <a:ext cx="3944419" cy="952778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14" name="Gerade Verbindung mit Pfeil 26">
            <a:extLst>
              <a:ext uri="{FF2B5EF4-FFF2-40B4-BE49-F238E27FC236}">
                <a16:creationId xmlns:a16="http://schemas.microsoft.com/office/drawing/2014/main" id="{AF7D806D-4DA7-401D-F1B0-C533E8CCDDE7}"/>
              </a:ext>
            </a:extLst>
          </p:cNvPr>
          <p:cNvCxnSpPr>
            <a:endCxn id="4" idx="0"/>
          </p:cNvCxnSpPr>
          <p:nvPr/>
        </p:nvCxnSpPr>
        <p:spPr>
          <a:xfrm>
            <a:off x="6095993" y="1439338"/>
            <a:ext cx="165" cy="941073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cxnSp>
        <p:nvCxnSpPr>
          <p:cNvPr id="15" name="Gerade Verbindung mit Pfeil 28">
            <a:extLst>
              <a:ext uri="{FF2B5EF4-FFF2-40B4-BE49-F238E27FC236}">
                <a16:creationId xmlns:a16="http://schemas.microsoft.com/office/drawing/2014/main" id="{42526562-BEDF-DF55-6B1C-79DD0C0C58BD}"/>
              </a:ext>
            </a:extLst>
          </p:cNvPr>
          <p:cNvCxnSpPr>
            <a:endCxn id="6" idx="0"/>
          </p:cNvCxnSpPr>
          <p:nvPr/>
        </p:nvCxnSpPr>
        <p:spPr>
          <a:xfrm>
            <a:off x="6095993" y="1439338"/>
            <a:ext cx="3793398" cy="944950"/>
          </a:xfrm>
          <a:prstGeom prst="straightConnector1">
            <a:avLst/>
          </a:prstGeom>
          <a:noFill/>
          <a:ln w="19046" cap="flat">
            <a:solidFill>
              <a:srgbClr val="0033A0"/>
            </a:solidFill>
            <a:prstDash val="solid"/>
            <a:miter/>
            <a:tailEnd type="arrow"/>
          </a:ln>
        </p:spPr>
      </p:cxnSp>
      <p:sp>
        <p:nvSpPr>
          <p:cNvPr id="2" name="Datumsplatzhalter 39">
            <a:extLst>
              <a:ext uri="{FF2B5EF4-FFF2-40B4-BE49-F238E27FC236}">
                <a16:creationId xmlns:a16="http://schemas.microsoft.com/office/drawing/2014/main" id="{02214750-039F-56D2-573F-B0DC28D7F896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6C0A5B14-AFFC-5AC7-CEF3-F999A7D9F3FB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098CFA24-ACB9-4905-3F5C-E76F9707D78A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3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0480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69F66D-A703-DF8D-5A79-F4B235E43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30F15F-D9D7-ABB5-A191-C941B85FF829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Introduction to Wakefield Acceleration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Recent Experimental Progress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Laser and Beam Driven Plasma Wakefield Acceleration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Linear Collider Design Studies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R&amp;D Challenges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Design Studies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Towards Applications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Recent Technology R&amp;D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Summary &amp; Conclusion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EB5BA2-7ECC-8811-29B7-12339C8DD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</a:p>
        </p:txBody>
      </p:sp>
      <p:sp>
        <p:nvSpPr>
          <p:cNvPr id="4" name="Datumsplatzhalter 39">
            <a:extLst>
              <a:ext uri="{FF2B5EF4-FFF2-40B4-BE49-F238E27FC236}">
                <a16:creationId xmlns:a16="http://schemas.microsoft.com/office/drawing/2014/main" id="{E1DD92D3-4910-40BC-52EE-8EBA0F9A941E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AE656100-0816-3516-14F7-9A583AE848E9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</p:spTree>
    <p:extLst>
      <p:ext uri="{BB962C8B-B14F-4D97-AF65-F5344CB8AC3E}">
        <p14:creationId xmlns:p14="http://schemas.microsoft.com/office/powerpoint/2010/main" val="1267103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3A7869-31CF-427B-74CA-2FBE2CCBD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5DC008-1990-0387-42AA-5658C33475DC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Introduction to Wakefield Acceleration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Recent Experimental Progress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b="1" dirty="0"/>
              <a:t>Laser</a:t>
            </a:r>
            <a:r>
              <a:rPr lang="en-US" dirty="0"/>
              <a:t> and Beam Driven Plasma Wakefield Acceleration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Linear Collider Design Studies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R&amp;D Challenges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Design Studies</a:t>
            </a:r>
          </a:p>
          <a:p>
            <a:pPr marL="343046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Towards Applications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Recent Technology R&amp;D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Summary &amp; Conclusion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901649-5724-564E-735B-94B6D5C3E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</a:p>
        </p:txBody>
      </p:sp>
      <p:sp>
        <p:nvSpPr>
          <p:cNvPr id="4" name="Datumsplatzhalter 39">
            <a:extLst>
              <a:ext uri="{FF2B5EF4-FFF2-40B4-BE49-F238E27FC236}">
                <a16:creationId xmlns:a16="http://schemas.microsoft.com/office/drawing/2014/main" id="{A7E0D718-D56C-196F-D21B-C2EBB38D99E4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4DB5B0BB-B5C3-1834-B19B-955887D912F2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</p:spTree>
    <p:extLst>
      <p:ext uri="{BB962C8B-B14F-4D97-AF65-F5344CB8AC3E}">
        <p14:creationId xmlns:p14="http://schemas.microsoft.com/office/powerpoint/2010/main" val="1510782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1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2BAE63DA-3746-C00A-76F0-93E7C1D0979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GB" sz="3400" dirty="0"/>
              <a:t>Recent Progress in Experiments</a:t>
            </a:r>
            <a:br>
              <a:rPr lang="en-GB" dirty="0"/>
            </a:br>
            <a:r>
              <a:rPr lang="en-GB" sz="2400" dirty="0">
                <a:solidFill>
                  <a:srgbClr val="61C4D3"/>
                </a:solidFill>
              </a:rPr>
              <a:t>Highlights from Single Stage Experiments </a:t>
            </a:r>
            <a:r>
              <a:rPr lang="en-GB" sz="2400" dirty="0">
                <a:solidFill>
                  <a:srgbClr val="61C4D3"/>
                </a:solidFill>
                <a:sym typeface="Wingdings" panose="05000000000000000000" pitchFamily="2" charset="2"/>
              </a:rPr>
              <a:t> Laser-Driven</a:t>
            </a:r>
            <a:endParaRPr lang="en-GB" sz="2400" dirty="0">
              <a:solidFill>
                <a:srgbClr val="61C4D3"/>
              </a:solidFill>
            </a:endParaRPr>
          </a:p>
        </p:txBody>
      </p:sp>
      <p:sp>
        <p:nvSpPr>
          <p:cNvPr id="5" name="Rechteck 7">
            <a:extLst>
              <a:ext uri="{FF2B5EF4-FFF2-40B4-BE49-F238E27FC236}">
                <a16:creationId xmlns:a16="http://schemas.microsoft.com/office/drawing/2014/main" id="{2AE087C4-946F-38B9-B693-6CAC5A2EF578}"/>
              </a:ext>
            </a:extLst>
          </p:cNvPr>
          <p:cNvSpPr/>
          <p:nvPr/>
        </p:nvSpPr>
        <p:spPr>
          <a:xfrm>
            <a:off x="8080269" y="1593863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Textfeld 8">
            <a:extLst>
              <a:ext uri="{FF2B5EF4-FFF2-40B4-BE49-F238E27FC236}">
                <a16:creationId xmlns:a16="http://schemas.microsoft.com/office/drawing/2014/main" id="{28975038-694B-26F2-084D-0FA164B098F7}"/>
              </a:ext>
            </a:extLst>
          </p:cNvPr>
          <p:cNvSpPr txBox="1"/>
          <p:nvPr/>
        </p:nvSpPr>
        <p:spPr>
          <a:xfrm>
            <a:off x="442907" y="1316864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Energy</a:t>
            </a:r>
            <a:endParaRPr lang="en-GB" sz="1800" b="1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7" name="Textfeld 9">
            <a:extLst>
              <a:ext uri="{FF2B5EF4-FFF2-40B4-BE49-F238E27FC236}">
                <a16:creationId xmlns:a16="http://schemas.microsoft.com/office/drawing/2014/main" id="{70B913B2-E32C-AE9B-B46A-07426C4502F5}"/>
              </a:ext>
            </a:extLst>
          </p:cNvPr>
          <p:cNvSpPr txBox="1"/>
          <p:nvPr/>
        </p:nvSpPr>
        <p:spPr>
          <a:xfrm>
            <a:off x="4263838" y="1322277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Beam Quality</a:t>
            </a:r>
            <a:endParaRPr lang="en-GB" sz="1800" b="1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6C15ECCB-71CA-A24E-BA02-7CD36C45DCC4}"/>
              </a:ext>
            </a:extLst>
          </p:cNvPr>
          <p:cNvSpPr txBox="1"/>
          <p:nvPr/>
        </p:nvSpPr>
        <p:spPr>
          <a:xfrm>
            <a:off x="8080269" y="1316059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Efficiency</a:t>
            </a:r>
            <a:endParaRPr lang="en-GB" sz="1800" b="1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8" name="Textfeld 24">
            <a:extLst>
              <a:ext uri="{FF2B5EF4-FFF2-40B4-BE49-F238E27FC236}">
                <a16:creationId xmlns:a16="http://schemas.microsoft.com/office/drawing/2014/main" id="{B5F2F93C-B81D-37D7-A60B-CF85FA78EAA1}"/>
              </a:ext>
            </a:extLst>
          </p:cNvPr>
          <p:cNvSpPr txBox="1"/>
          <p:nvPr/>
        </p:nvSpPr>
        <p:spPr>
          <a:xfrm>
            <a:off x="4263838" y="1601617"/>
            <a:ext cx="3650449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Winkler, P. </a:t>
            </a:r>
            <a:r>
              <a:rPr lang="en-GB" sz="800" b="0" i="1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et al.</a:t>
            </a: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Active energy compression of a laser-plasma electron beam. </a:t>
            </a:r>
            <a:r>
              <a:rPr lang="en-GB" sz="800" b="0" i="1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Nature</a:t>
            </a: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en-GB" sz="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640</a:t>
            </a: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, 907–910 (2025). </a:t>
            </a:r>
          </a:p>
        </p:txBody>
      </p:sp>
      <p:grpSp>
        <p:nvGrpSpPr>
          <p:cNvPr id="19" name="Gruppieren 28">
            <a:extLst>
              <a:ext uri="{FF2B5EF4-FFF2-40B4-BE49-F238E27FC236}">
                <a16:creationId xmlns:a16="http://schemas.microsoft.com/office/drawing/2014/main" id="{61554A7D-D717-6C99-DB76-D0AF41151D9F}"/>
              </a:ext>
            </a:extLst>
          </p:cNvPr>
          <p:cNvGrpSpPr/>
          <p:nvPr/>
        </p:nvGrpSpPr>
        <p:grpSpPr>
          <a:xfrm>
            <a:off x="4263838" y="1916829"/>
            <a:ext cx="3542421" cy="1506949"/>
            <a:chOff x="4263838" y="1916829"/>
            <a:chExt cx="3542421" cy="1506949"/>
          </a:xfrm>
        </p:grpSpPr>
        <p:pic>
          <p:nvPicPr>
            <p:cNvPr id="20" name="Grafik 26">
              <a:extLst>
                <a:ext uri="{FF2B5EF4-FFF2-40B4-BE49-F238E27FC236}">
                  <a16:creationId xmlns:a16="http://schemas.microsoft.com/office/drawing/2014/main" id="{1739FF23-C940-A215-59AB-B29278C78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38544" y="1955718"/>
              <a:ext cx="3467715" cy="146806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1" name="Rechteck 27">
              <a:extLst>
                <a:ext uri="{FF2B5EF4-FFF2-40B4-BE49-F238E27FC236}">
                  <a16:creationId xmlns:a16="http://schemas.microsoft.com/office/drawing/2014/main" id="{A34F7A6C-E514-3197-1D1C-B83046B231FB}"/>
                </a:ext>
              </a:extLst>
            </p:cNvPr>
            <p:cNvSpPr/>
            <p:nvPr/>
          </p:nvSpPr>
          <p:spPr>
            <a:xfrm>
              <a:off x="4263838" y="1916829"/>
              <a:ext cx="175976" cy="128820"/>
            </a:xfrm>
            <a:prstGeom prst="rect">
              <a:avLst/>
            </a:prstGeom>
            <a:solidFill>
              <a:srgbClr val="FFFFFF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endParaRPr>
            </a:p>
          </p:txBody>
        </p:sp>
      </p:grpSp>
      <p:sp>
        <p:nvSpPr>
          <p:cNvPr id="22" name="Textfeld 29">
            <a:extLst>
              <a:ext uri="{FF2B5EF4-FFF2-40B4-BE49-F238E27FC236}">
                <a16:creationId xmlns:a16="http://schemas.microsoft.com/office/drawing/2014/main" id="{B53766B6-4DA9-0347-EEED-931FF174801D}"/>
              </a:ext>
            </a:extLst>
          </p:cNvPr>
          <p:cNvSpPr txBox="1"/>
          <p:nvPr/>
        </p:nvSpPr>
        <p:spPr>
          <a:xfrm>
            <a:off x="4299444" y="3462101"/>
            <a:ext cx="3565007" cy="4308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à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nergy spread and jitter below permille level by employing active stabilization</a:t>
            </a:r>
          </a:p>
        </p:txBody>
      </p:sp>
      <p:sp>
        <p:nvSpPr>
          <p:cNvPr id="30" name="Textfeld 43">
            <a:extLst>
              <a:ext uri="{FF2B5EF4-FFF2-40B4-BE49-F238E27FC236}">
                <a16:creationId xmlns:a16="http://schemas.microsoft.com/office/drawing/2014/main" id="{C83C81FD-DE50-088F-3A74-A72A4F2E496D}"/>
              </a:ext>
            </a:extLst>
          </p:cNvPr>
          <p:cNvSpPr txBox="1"/>
          <p:nvPr/>
        </p:nvSpPr>
        <p:spPr>
          <a:xfrm>
            <a:off x="8134575" y="2943215"/>
            <a:ext cx="3564852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 Laser to electron conversion efficiency of at least </a:t>
            </a:r>
            <a:r>
              <a:rPr lang="en-GB" sz="1400" b="1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∼30%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 Multi-GeV energy gain</a:t>
            </a:r>
          </a:p>
        </p:txBody>
      </p:sp>
      <p:pic>
        <p:nvPicPr>
          <p:cNvPr id="31" name="Grafik 46">
            <a:extLst>
              <a:ext uri="{FF2B5EF4-FFF2-40B4-BE49-F238E27FC236}">
                <a16:creationId xmlns:a16="http://schemas.microsoft.com/office/drawing/2014/main" id="{E9350767-E7F4-BEC6-13F9-E54344F220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7700" y="1981541"/>
            <a:ext cx="3541736" cy="88850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2" name="Textfeld 47">
            <a:extLst>
              <a:ext uri="{FF2B5EF4-FFF2-40B4-BE49-F238E27FC236}">
                <a16:creationId xmlns:a16="http://schemas.microsoft.com/office/drawing/2014/main" id="{EDEC9ACC-BB7C-C77B-F58B-1D7D1A054D4E}"/>
              </a:ext>
            </a:extLst>
          </p:cNvPr>
          <p:cNvSpPr txBox="1"/>
          <p:nvPr/>
        </p:nvSpPr>
        <p:spPr>
          <a:xfrm>
            <a:off x="8157700" y="1685851"/>
            <a:ext cx="3457456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E. Rockafellow et a;., High charge laser acceleration of electrons to 10 GeV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NIM A, Volume 1077, August 2025, 170586</a:t>
            </a:r>
          </a:p>
        </p:txBody>
      </p:sp>
      <p:pic>
        <p:nvPicPr>
          <p:cNvPr id="36" name="Grafik 40" descr="Ein Bild, das Symbol, Text, Emblem, Logo enthält.&#10;&#10;KI-generierte Inhalte können fehlerhaft sein.">
            <a:extLst>
              <a:ext uri="{FF2B5EF4-FFF2-40B4-BE49-F238E27FC236}">
                <a16:creationId xmlns:a16="http://schemas.microsoft.com/office/drawing/2014/main" id="{AAC8CBCC-18FD-2280-DA33-96943F734B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8194" y="3229212"/>
            <a:ext cx="501356" cy="50135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9" name="Rechteck 5">
            <a:extLst>
              <a:ext uri="{FF2B5EF4-FFF2-40B4-BE49-F238E27FC236}">
                <a16:creationId xmlns:a16="http://schemas.microsoft.com/office/drawing/2014/main" id="{785D54AF-51EC-0655-226C-D60AF4C965E7}"/>
              </a:ext>
            </a:extLst>
          </p:cNvPr>
          <p:cNvSpPr/>
          <p:nvPr/>
        </p:nvSpPr>
        <p:spPr>
          <a:xfrm>
            <a:off x="4254684" y="1592263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44" name="Grafik 38" descr="Ein Bild, das Kreis, Grafiken, Schrift, Logo enthält.&#10;&#10;KI-generierte Inhalte können fehlerhaft sein.">
            <a:extLst>
              <a:ext uri="{FF2B5EF4-FFF2-40B4-BE49-F238E27FC236}">
                <a16:creationId xmlns:a16="http://schemas.microsoft.com/office/drawing/2014/main" id="{CAB69F01-5A09-6E00-47D1-FE33C6C50A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3739" y="2716270"/>
            <a:ext cx="496912" cy="46767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8" name="Grafik 12">
            <a:extLst>
              <a:ext uri="{FF2B5EF4-FFF2-40B4-BE49-F238E27FC236}">
                <a16:creationId xmlns:a16="http://schemas.microsoft.com/office/drawing/2014/main" id="{BC662D45-1F32-1266-D0EA-C1B3C26B0E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020" y="4367503"/>
            <a:ext cx="3623200" cy="1077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9" name="Textfeld 13">
            <a:extLst>
              <a:ext uri="{FF2B5EF4-FFF2-40B4-BE49-F238E27FC236}">
                <a16:creationId xmlns:a16="http://schemas.microsoft.com/office/drawing/2014/main" id="{D952981A-4CB1-B2C3-CC3B-F974E64B814D}"/>
              </a:ext>
            </a:extLst>
          </p:cNvPr>
          <p:cNvSpPr txBox="1"/>
          <p:nvPr/>
        </p:nvSpPr>
        <p:spPr>
          <a:xfrm>
            <a:off x="453670" y="1634700"/>
            <a:ext cx="364937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Matched Guiding and Controlled Injection in Dark-Current-Free, 10-GeV-Class, Channel-Guided Laser-Plasma Accelerators</a:t>
            </a: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A. Picksley et al., Phys. Rev. Lett. 133, 255001 (2024)</a:t>
            </a:r>
          </a:p>
        </p:txBody>
      </p:sp>
      <p:sp>
        <p:nvSpPr>
          <p:cNvPr id="50" name="Textfeld 14">
            <a:extLst>
              <a:ext uri="{FF2B5EF4-FFF2-40B4-BE49-F238E27FC236}">
                <a16:creationId xmlns:a16="http://schemas.microsoft.com/office/drawing/2014/main" id="{4FBDFC2C-2565-A6AC-E55E-F2E5184C88E9}"/>
              </a:ext>
            </a:extLst>
          </p:cNvPr>
          <p:cNvSpPr txBox="1"/>
          <p:nvPr/>
        </p:nvSpPr>
        <p:spPr>
          <a:xfrm>
            <a:off x="551383" y="5497894"/>
            <a:ext cx="3565007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~10 GeV </a:t>
            </a: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energy gain over 10 cm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 Multiple acceleration regimes that may be difficult to control</a:t>
            </a: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Arial"/>
            </a:endParaRPr>
          </a:p>
        </p:txBody>
      </p:sp>
      <p:grpSp>
        <p:nvGrpSpPr>
          <p:cNvPr id="51" name="Gruppieren 19">
            <a:extLst>
              <a:ext uri="{FF2B5EF4-FFF2-40B4-BE49-F238E27FC236}">
                <a16:creationId xmlns:a16="http://schemas.microsoft.com/office/drawing/2014/main" id="{3547D3C5-0F86-8C09-4A78-020790B0CE1F}"/>
              </a:ext>
            </a:extLst>
          </p:cNvPr>
          <p:cNvGrpSpPr/>
          <p:nvPr/>
        </p:nvGrpSpPr>
        <p:grpSpPr>
          <a:xfrm>
            <a:off x="467020" y="2132856"/>
            <a:ext cx="3627736" cy="810405"/>
            <a:chOff x="467020" y="2132856"/>
            <a:chExt cx="3627736" cy="810405"/>
          </a:xfrm>
        </p:grpSpPr>
        <p:pic>
          <p:nvPicPr>
            <p:cNvPr id="52" name="Grafik 16">
              <a:extLst>
                <a:ext uri="{FF2B5EF4-FFF2-40B4-BE49-F238E27FC236}">
                  <a16:creationId xmlns:a16="http://schemas.microsoft.com/office/drawing/2014/main" id="{7E211085-3519-CAF6-C6FC-4EC70A2CEA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10010" t="5831" r="7344" b="82074"/>
            <a:stretch>
              <a:fillRect/>
            </a:stretch>
          </p:blipFill>
          <p:spPr>
            <a:xfrm>
              <a:off x="467020" y="2132856"/>
              <a:ext cx="3623200" cy="24975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3" name="Grafik 17">
              <a:extLst>
                <a:ext uri="{FF2B5EF4-FFF2-40B4-BE49-F238E27FC236}">
                  <a16:creationId xmlns:a16="http://schemas.microsoft.com/office/drawing/2014/main" id="{540B2F5D-3922-E60E-DE67-826A62E4BA1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24970" t="71423" r="7344" b="679"/>
            <a:stretch>
              <a:fillRect/>
            </a:stretch>
          </p:blipFill>
          <p:spPr>
            <a:xfrm>
              <a:off x="1127446" y="2367189"/>
              <a:ext cx="2967310" cy="57606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54" name="Rechteck 18">
              <a:extLst>
                <a:ext uri="{FF2B5EF4-FFF2-40B4-BE49-F238E27FC236}">
                  <a16:creationId xmlns:a16="http://schemas.microsoft.com/office/drawing/2014/main" id="{8F473C5B-9EB8-A41F-2F12-78412C6446A3}"/>
                </a:ext>
              </a:extLst>
            </p:cNvPr>
            <p:cNvSpPr/>
            <p:nvPr/>
          </p:nvSpPr>
          <p:spPr>
            <a:xfrm>
              <a:off x="911428" y="2523570"/>
              <a:ext cx="576062" cy="419691"/>
            </a:xfrm>
            <a:prstGeom prst="rect">
              <a:avLst/>
            </a:prstGeom>
            <a:solidFill>
              <a:srgbClr val="FFFFFF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endParaRPr>
            </a:p>
          </p:txBody>
        </p:sp>
      </p:grpSp>
      <p:sp>
        <p:nvSpPr>
          <p:cNvPr id="55" name="Textfeld 20">
            <a:extLst>
              <a:ext uri="{FF2B5EF4-FFF2-40B4-BE49-F238E27FC236}">
                <a16:creationId xmlns:a16="http://schemas.microsoft.com/office/drawing/2014/main" id="{1E61AD74-9CEC-E8C5-3DF3-DEBD56F7B3E3}"/>
              </a:ext>
            </a:extLst>
          </p:cNvPr>
          <p:cNvSpPr txBox="1"/>
          <p:nvPr/>
        </p:nvSpPr>
        <p:spPr>
          <a:xfrm>
            <a:off x="514770" y="2780928"/>
            <a:ext cx="3565007" cy="107721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-US" sz="1400" b="1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~9.2 GeV 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energy gain over 30 cm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 Laser-created ‘free-standing’ plasma channels that can be recreated at the repetition rate of the laser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kern="0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 M</a:t>
            </a:r>
            <a:r>
              <a:rPr lang="en-US" sz="1400" b="0" i="0" u="none" strike="noStrike" kern="0" cap="none" spc="0" baseline="0" dirty="0">
                <a:solidFill>
                  <a:srgbClr val="000000"/>
                </a:solidFill>
                <a:uFillTx/>
                <a:latin typeface="Arial"/>
              </a:rPr>
              <a:t>ultiple independent results</a:t>
            </a: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6" name="Textfeld 22">
            <a:extLst>
              <a:ext uri="{FF2B5EF4-FFF2-40B4-BE49-F238E27FC236}">
                <a16:creationId xmlns:a16="http://schemas.microsoft.com/office/drawing/2014/main" id="{33169EBE-9BAA-6D1B-5815-A5B01CFFAE8A}"/>
              </a:ext>
            </a:extLst>
          </p:cNvPr>
          <p:cNvSpPr txBox="1"/>
          <p:nvPr/>
        </p:nvSpPr>
        <p:spPr>
          <a:xfrm>
            <a:off x="467020" y="3975445"/>
            <a:ext cx="3627735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C. Aniculaesei et al., The acceleration of a high-charge electron bunch to 10 GeV in a 10-cm nanoparticle-assisted wakefield accelerator. </a:t>
            </a:r>
            <a:r>
              <a:rPr lang="en-GB" sz="800" b="0" i="1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Matter Radiat. Extremes</a:t>
            </a:r>
            <a:r>
              <a:rPr lang="en-GB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2024; 9 (1): 014001</a:t>
            </a:r>
          </a:p>
        </p:txBody>
      </p:sp>
      <p:pic>
        <p:nvPicPr>
          <p:cNvPr id="57" name="Grafik 36" descr="Ein Bild, das Symbol, Text, Emblem, Logo enthält.&#10;&#10;KI-generierte Inhalte können fehlerhaft sein.">
            <a:extLst>
              <a:ext uri="{FF2B5EF4-FFF2-40B4-BE49-F238E27FC236}">
                <a16:creationId xmlns:a16="http://schemas.microsoft.com/office/drawing/2014/main" id="{1E8FBB84-20F0-5D07-D386-D6B9479E99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5632" y="3468538"/>
            <a:ext cx="501356" cy="50135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8" name="Grafik 37" descr="Ein Bild, das Text, Schrift, Symbol, Grafiken enthält.&#10;&#10;KI-generierte Inhalte können fehlerhaft sein.">
            <a:extLst>
              <a:ext uri="{FF2B5EF4-FFF2-40B4-BE49-F238E27FC236}">
                <a16:creationId xmlns:a16="http://schemas.microsoft.com/office/drawing/2014/main" id="{9737BEC4-878D-D4AC-D3E4-2F30F15804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7011" y="1779404"/>
            <a:ext cx="683852" cy="518912"/>
          </a:xfrm>
          <a:prstGeom prst="rect">
            <a:avLst/>
          </a:prstGeom>
          <a:noFill/>
          <a:ln w="38103" cap="flat">
            <a:solidFill>
              <a:srgbClr val="FFFFFF"/>
            </a:solidFill>
            <a:prstDash val="solid"/>
            <a:miter/>
          </a:ln>
        </p:spPr>
      </p:pic>
      <p:sp>
        <p:nvSpPr>
          <p:cNvPr id="59" name="Rechteck 6">
            <a:extLst>
              <a:ext uri="{FF2B5EF4-FFF2-40B4-BE49-F238E27FC236}">
                <a16:creationId xmlns:a16="http://schemas.microsoft.com/office/drawing/2014/main" id="{58B5A112-94F8-E83D-27F2-32351888F412}"/>
              </a:ext>
            </a:extLst>
          </p:cNvPr>
          <p:cNvSpPr/>
          <p:nvPr/>
        </p:nvSpPr>
        <p:spPr>
          <a:xfrm>
            <a:off x="442907" y="1604589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60" name="Grafik 42" descr="Ein Bild, das Emblem, Markenzeichen, Symbol, Logo enthält.&#10;&#10;KI-generierte Inhalte können fehlerhaft sein.">
            <a:extLst>
              <a:ext uri="{FF2B5EF4-FFF2-40B4-BE49-F238E27FC236}">
                <a16:creationId xmlns:a16="http://schemas.microsoft.com/office/drawing/2014/main" id="{1C980658-F83A-9702-AB45-C07305E20F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64762" y="5145255"/>
            <a:ext cx="540017" cy="54001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" name="Datumsplatzhalter 39">
            <a:extLst>
              <a:ext uri="{FF2B5EF4-FFF2-40B4-BE49-F238E27FC236}">
                <a16:creationId xmlns:a16="http://schemas.microsoft.com/office/drawing/2014/main" id="{D34BED55-1626-BF3E-F525-9BD4253BB17D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1DE55BE0-E10C-BC00-3A22-26F92B04145E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FE57F3C2-2367-1460-7168-8E83EF3A15B6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4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8" grpId="0"/>
      <p:bldP spid="22" grpId="0"/>
      <p:bldP spid="30" grpId="0"/>
      <p:bldP spid="32" grpId="0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3D51C-C9A1-5BC9-C157-E07046806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BF3FCFB2-AB8D-21BB-EE46-08E017D39E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GB" sz="3600" dirty="0"/>
              <a:t>Recent Progress in Experiments</a:t>
            </a:r>
            <a:br>
              <a:rPr lang="en-GB" dirty="0"/>
            </a:br>
            <a:r>
              <a:rPr lang="en-GB" sz="2400" dirty="0">
                <a:solidFill>
                  <a:srgbClr val="61C4D3"/>
                </a:solidFill>
              </a:rPr>
              <a:t>Highlights from Single Stage Experiments </a:t>
            </a:r>
            <a:r>
              <a:rPr lang="en-GB" sz="2400" dirty="0">
                <a:solidFill>
                  <a:srgbClr val="61C4D3"/>
                </a:solidFill>
                <a:sym typeface="Wingdings" panose="05000000000000000000" pitchFamily="2" charset="2"/>
              </a:rPr>
              <a:t> Beam-Driven</a:t>
            </a:r>
            <a:endParaRPr lang="en-GB" sz="2400" dirty="0">
              <a:solidFill>
                <a:srgbClr val="61C4D3"/>
              </a:solidFill>
            </a:endParaRPr>
          </a:p>
        </p:txBody>
      </p:sp>
      <p:sp>
        <p:nvSpPr>
          <p:cNvPr id="5" name="Rechteck 7">
            <a:extLst>
              <a:ext uri="{FF2B5EF4-FFF2-40B4-BE49-F238E27FC236}">
                <a16:creationId xmlns:a16="http://schemas.microsoft.com/office/drawing/2014/main" id="{930C78A5-3057-B0BA-C6A9-EEA2B48FB93F}"/>
              </a:ext>
            </a:extLst>
          </p:cNvPr>
          <p:cNvSpPr/>
          <p:nvPr/>
        </p:nvSpPr>
        <p:spPr>
          <a:xfrm>
            <a:off x="8080269" y="1593863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Textfeld 8">
            <a:extLst>
              <a:ext uri="{FF2B5EF4-FFF2-40B4-BE49-F238E27FC236}">
                <a16:creationId xmlns:a16="http://schemas.microsoft.com/office/drawing/2014/main" id="{5F305F0D-CFB9-AAF5-DB5E-FCC831AEE2DA}"/>
              </a:ext>
            </a:extLst>
          </p:cNvPr>
          <p:cNvSpPr txBox="1"/>
          <p:nvPr/>
        </p:nvSpPr>
        <p:spPr>
          <a:xfrm>
            <a:off x="442907" y="1316864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Energy</a:t>
            </a:r>
            <a:endParaRPr lang="en-GB" sz="1800" b="1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7" name="Textfeld 9">
            <a:extLst>
              <a:ext uri="{FF2B5EF4-FFF2-40B4-BE49-F238E27FC236}">
                <a16:creationId xmlns:a16="http://schemas.microsoft.com/office/drawing/2014/main" id="{19437AE8-C68C-2087-1120-DD34C076F1FA}"/>
              </a:ext>
            </a:extLst>
          </p:cNvPr>
          <p:cNvSpPr txBox="1"/>
          <p:nvPr/>
        </p:nvSpPr>
        <p:spPr>
          <a:xfrm>
            <a:off x="4263838" y="1322277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Beam Quality</a:t>
            </a:r>
            <a:endParaRPr lang="en-GB" sz="1800" b="1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9599F4FE-1996-2DB6-A67B-1DC3326C6F6D}"/>
              </a:ext>
            </a:extLst>
          </p:cNvPr>
          <p:cNvSpPr txBox="1"/>
          <p:nvPr/>
        </p:nvSpPr>
        <p:spPr>
          <a:xfrm>
            <a:off x="8080269" y="1316059"/>
            <a:ext cx="367347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Efficiency</a:t>
            </a:r>
            <a:endParaRPr lang="en-GB" sz="1800" b="1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39" name="Rechteck 5">
            <a:extLst>
              <a:ext uri="{FF2B5EF4-FFF2-40B4-BE49-F238E27FC236}">
                <a16:creationId xmlns:a16="http://schemas.microsoft.com/office/drawing/2014/main" id="{2A6FE77F-18F9-866D-04D2-42850551D897}"/>
              </a:ext>
            </a:extLst>
          </p:cNvPr>
          <p:cNvSpPr/>
          <p:nvPr/>
        </p:nvSpPr>
        <p:spPr>
          <a:xfrm>
            <a:off x="4254684" y="1592263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9" name="Rechteck 6">
            <a:extLst>
              <a:ext uri="{FF2B5EF4-FFF2-40B4-BE49-F238E27FC236}">
                <a16:creationId xmlns:a16="http://schemas.microsoft.com/office/drawing/2014/main" id="{E4765959-E363-5F3F-B475-3CDF45D0675D}"/>
              </a:ext>
            </a:extLst>
          </p:cNvPr>
          <p:cNvSpPr/>
          <p:nvPr/>
        </p:nvSpPr>
        <p:spPr>
          <a:xfrm>
            <a:off x="442907" y="1604589"/>
            <a:ext cx="3673473" cy="4608511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2" name="Grafik 33" descr="Ein Bild, das Text, Diagramm, Screenshot, parallel enthält.&#10;&#10;KI-generierte Inhalte können fehlerhaft sein.">
            <a:extLst>
              <a:ext uri="{FF2B5EF4-FFF2-40B4-BE49-F238E27FC236}">
                <a16:creationId xmlns:a16="http://schemas.microsoft.com/office/drawing/2014/main" id="{B2C037C8-9F97-E499-24D4-F2717AB82A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4418"/>
          <a:stretch>
            <a:fillRect/>
          </a:stretch>
        </p:blipFill>
        <p:spPr>
          <a:xfrm>
            <a:off x="4727850" y="2039959"/>
            <a:ext cx="2257735" cy="121065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Textfeld 34">
            <a:extLst>
              <a:ext uri="{FF2B5EF4-FFF2-40B4-BE49-F238E27FC236}">
                <a16:creationId xmlns:a16="http://schemas.microsoft.com/office/drawing/2014/main" id="{8A8313EE-D222-E7B1-A0EC-FBE28620B292}"/>
              </a:ext>
            </a:extLst>
          </p:cNvPr>
          <p:cNvSpPr txBox="1"/>
          <p:nvPr/>
        </p:nvSpPr>
        <p:spPr>
          <a:xfrm>
            <a:off x="4313499" y="3380250"/>
            <a:ext cx="3565007" cy="4308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en-GB" sz="14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 Emittance preservation 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at micron level for 40 MeV energy gain (on top of 1 GeV)</a:t>
            </a: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0" name="Grafik 48">
            <a:extLst>
              <a:ext uri="{FF2B5EF4-FFF2-40B4-BE49-F238E27FC236}">
                <a16:creationId xmlns:a16="http://schemas.microsoft.com/office/drawing/2014/main" id="{9CF8B039-B4E7-D953-D829-94FD5AA978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9914" y="2095948"/>
            <a:ext cx="906197" cy="9263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Grafik 42" descr="Ein Bild, das Kreis, Grafiken, Schrift, Logo enthält.&#10;&#10;KI-generierte Inhalte können fehlerhaft sein.">
            <a:extLst>
              <a:ext uri="{FF2B5EF4-FFF2-40B4-BE49-F238E27FC236}">
                <a16:creationId xmlns:a16="http://schemas.microsoft.com/office/drawing/2014/main" id="{783388A7-27E6-7201-2E1C-B021C4689B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7696" y="2731995"/>
            <a:ext cx="496912" cy="46767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Grafik 52">
            <a:extLst>
              <a:ext uri="{FF2B5EF4-FFF2-40B4-BE49-F238E27FC236}">
                <a16:creationId xmlns:a16="http://schemas.microsoft.com/office/drawing/2014/main" id="{F6A2C225-C47F-ADFB-18DB-0456539305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9018" y="1989045"/>
            <a:ext cx="2064916" cy="135001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feld 35">
            <a:extLst>
              <a:ext uri="{FF2B5EF4-FFF2-40B4-BE49-F238E27FC236}">
                <a16:creationId xmlns:a16="http://schemas.microsoft.com/office/drawing/2014/main" id="{F053E365-A1DA-C92C-BE50-55EE1D51F071}"/>
              </a:ext>
            </a:extLst>
          </p:cNvPr>
          <p:cNvSpPr txBox="1"/>
          <p:nvPr/>
        </p:nvSpPr>
        <p:spPr>
          <a:xfrm>
            <a:off x="8184227" y="3472550"/>
            <a:ext cx="1548755" cy="4308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14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</a:rPr>
              <a:t></a:t>
            </a:r>
            <a:r>
              <a:rPr lang="nb-NO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nb-NO" sz="1400" b="1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~60% </a:t>
            </a:r>
            <a:r>
              <a:rPr lang="nb-NO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driver depletion</a:t>
            </a: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4" name="Grafik 41">
            <a:extLst>
              <a:ext uri="{FF2B5EF4-FFF2-40B4-BE49-F238E27FC236}">
                <a16:creationId xmlns:a16="http://schemas.microsoft.com/office/drawing/2014/main" id="{E3D4C2B8-8AF3-3D2E-59CA-07D3D80B79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4575" y="2036265"/>
            <a:ext cx="1598407" cy="139241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5" name="Textfeld 42">
            <a:extLst>
              <a:ext uri="{FF2B5EF4-FFF2-40B4-BE49-F238E27FC236}">
                <a16:creationId xmlns:a16="http://schemas.microsoft.com/office/drawing/2014/main" id="{CE7E8E7F-64D6-587A-2E23-5FCD629F2E4B}"/>
              </a:ext>
            </a:extLst>
          </p:cNvPr>
          <p:cNvSpPr txBox="1"/>
          <p:nvPr/>
        </p:nvSpPr>
        <p:spPr>
          <a:xfrm>
            <a:off x="8193435" y="1640769"/>
            <a:ext cx="1478895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C Zhang </a:t>
            </a:r>
            <a:r>
              <a:rPr lang="fr-FR" sz="800" b="0" i="1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et al</a:t>
            </a:r>
            <a:r>
              <a:rPr lang="fr-FR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2024 </a:t>
            </a:r>
            <a:r>
              <a:rPr lang="fr-FR" sz="800" b="0" i="1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Plasma Phys. Control. Fusion</a:t>
            </a:r>
            <a:r>
              <a:rPr lang="fr-FR" sz="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66 025013</a:t>
            </a:r>
            <a:endParaRPr lang="en-GB" sz="8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</p:txBody>
      </p:sp>
      <p:sp>
        <p:nvSpPr>
          <p:cNvPr id="16" name="Textfeld 44">
            <a:extLst>
              <a:ext uri="{FF2B5EF4-FFF2-40B4-BE49-F238E27FC236}">
                <a16:creationId xmlns:a16="http://schemas.microsoft.com/office/drawing/2014/main" id="{94142B6C-2EB0-D1C3-567E-4BE20EC2F30B}"/>
              </a:ext>
            </a:extLst>
          </p:cNvPr>
          <p:cNvSpPr txBox="1"/>
          <p:nvPr/>
        </p:nvSpPr>
        <p:spPr>
          <a:xfrm>
            <a:off x="9679618" y="3424799"/>
            <a:ext cx="1958498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  <a:cs typeface="Arial" pitchFamily="34"/>
              </a:rPr>
              <a:t></a:t>
            </a: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en-US" sz="1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42%</a:t>
            </a: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local energy transfer efficiency</a:t>
            </a: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7" name="Textfeld 47">
            <a:extLst>
              <a:ext uri="{FF2B5EF4-FFF2-40B4-BE49-F238E27FC236}">
                <a16:creationId xmlns:a16="http://schemas.microsoft.com/office/drawing/2014/main" id="{EEED2EA8-3551-DDE8-AD05-D814782A249E}"/>
              </a:ext>
            </a:extLst>
          </p:cNvPr>
          <p:cNvSpPr txBox="1"/>
          <p:nvPr/>
        </p:nvSpPr>
        <p:spPr>
          <a:xfrm>
            <a:off x="9912763" y="1614224"/>
            <a:ext cx="1613221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C. A. Lindstrøm et al., Phys. Rev. Lett. </a:t>
            </a:r>
            <a:r>
              <a:rPr lang="en-GB" sz="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126</a:t>
            </a:r>
            <a:r>
              <a:rPr lang="en-GB" sz="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, 014801 (2021)</a:t>
            </a:r>
          </a:p>
        </p:txBody>
      </p:sp>
      <p:pic>
        <p:nvPicPr>
          <p:cNvPr id="23" name="Grafik 49">
            <a:extLst>
              <a:ext uri="{FF2B5EF4-FFF2-40B4-BE49-F238E27FC236}">
                <a16:creationId xmlns:a16="http://schemas.microsoft.com/office/drawing/2014/main" id="{36EFF030-3E36-CD03-EFDD-0A0C4EEA80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7122" y="1961568"/>
            <a:ext cx="906197" cy="9263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Grafik 44" descr="Ein Bild, das Text, Schrift, Logo, Grafiken enthält.&#10;&#10;KI-generierte Inhalte können fehlerhaft sein.">
            <a:extLst>
              <a:ext uri="{FF2B5EF4-FFF2-40B4-BE49-F238E27FC236}">
                <a16:creationId xmlns:a16="http://schemas.microsoft.com/office/drawing/2014/main" id="{9BB7BD66-40B3-708D-2630-CC74779A808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32081" r="42315" b="35329"/>
          <a:stretch>
            <a:fillRect/>
          </a:stretch>
        </p:blipFill>
        <p:spPr>
          <a:xfrm>
            <a:off x="8397410" y="2089977"/>
            <a:ext cx="728109" cy="2617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64D7B46F-E234-8964-D4F7-0009281252CD}"/>
              </a:ext>
            </a:extLst>
          </p:cNvPr>
          <p:cNvSpPr txBox="1"/>
          <p:nvPr/>
        </p:nvSpPr>
        <p:spPr>
          <a:xfrm>
            <a:off x="4307713" y="1677003"/>
            <a:ext cx="3556127" cy="351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Lindstrøm, C.A.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Emittance preservation in a plasma-wakefield accelerator.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Nat Commun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, 6097 (2024)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AE88CD-4EF7-4045-E6B0-6FE3E78E603C}"/>
              </a:ext>
            </a:extLst>
          </p:cNvPr>
          <p:cNvSpPr txBox="1"/>
          <p:nvPr/>
        </p:nvSpPr>
        <p:spPr>
          <a:xfrm>
            <a:off x="6019800" y="4692442"/>
            <a:ext cx="3952238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0D3DA5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D3D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 on Advanced Accelerator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Presentation by J. Wood: Progress in Experimental Plasma Wakefield Acceleration at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FLASHForward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DESY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Thursday 11h50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5C4E90-B7CE-9101-1687-7EEC5F810CBD}"/>
              </a:ext>
            </a:extLst>
          </p:cNvPr>
          <p:cNvCxnSpPr>
            <a:stCxn id="25" idx="0"/>
            <a:endCxn id="16" idx="2"/>
          </p:cNvCxnSpPr>
          <p:nvPr/>
        </p:nvCxnSpPr>
        <p:spPr>
          <a:xfrm flipV="1">
            <a:off x="7995919" y="3948018"/>
            <a:ext cx="2662948" cy="744424"/>
          </a:xfrm>
          <a:prstGeom prst="straightConnector1">
            <a:avLst/>
          </a:prstGeom>
          <a:ln>
            <a:solidFill>
              <a:srgbClr val="0D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54A6636-BE0D-2FF9-8AEE-9B0A719E5428}"/>
              </a:ext>
            </a:extLst>
          </p:cNvPr>
          <p:cNvCxnSpPr>
            <a:stCxn id="25" idx="0"/>
            <a:endCxn id="9" idx="2"/>
          </p:cNvCxnSpPr>
          <p:nvPr/>
        </p:nvCxnSpPr>
        <p:spPr>
          <a:xfrm flipH="1" flipV="1">
            <a:off x="6096003" y="3811133"/>
            <a:ext cx="1899916" cy="881309"/>
          </a:xfrm>
          <a:prstGeom prst="straightConnector1">
            <a:avLst/>
          </a:prstGeom>
          <a:ln>
            <a:solidFill>
              <a:srgbClr val="0D3DA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8">
            <a:extLst>
              <a:ext uri="{FF2B5EF4-FFF2-40B4-BE49-F238E27FC236}">
                <a16:creationId xmlns:a16="http://schemas.microsoft.com/office/drawing/2014/main" id="{CF44D868-8AF2-BD5B-4927-F4593E13DE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1505" y="1919964"/>
            <a:ext cx="3135313" cy="388485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0" name="TextBox 47">
            <a:extLst>
              <a:ext uri="{FF2B5EF4-FFF2-40B4-BE49-F238E27FC236}">
                <a16:creationId xmlns:a16="http://schemas.microsoft.com/office/drawing/2014/main" id="{4FFA2197-C427-6516-D33E-CD2AD229EE2E}"/>
              </a:ext>
            </a:extLst>
          </p:cNvPr>
          <p:cNvSpPr txBox="1"/>
          <p:nvPr/>
        </p:nvSpPr>
        <p:spPr>
          <a:xfrm>
            <a:off x="426219" y="1629265"/>
            <a:ext cx="2196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I. Blumenfeld </a:t>
            </a:r>
            <a:r>
              <a:rPr lang="en-GB" sz="800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800" i="1" dirty="0">
                <a:latin typeface="Arial" panose="020B0604020202020204" pitchFamily="34" charset="0"/>
                <a:cs typeface="Arial" panose="020B0604020202020204" pitchFamily="34" charset="0"/>
              </a:rPr>
              <a:t>Nature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445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, 741 (2007):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34">
            <a:extLst>
              <a:ext uri="{FF2B5EF4-FFF2-40B4-BE49-F238E27FC236}">
                <a16:creationId xmlns:a16="http://schemas.microsoft.com/office/drawing/2014/main" id="{E0280CCB-C8B9-3823-8D23-C5D3BC7B4B5D}"/>
              </a:ext>
            </a:extLst>
          </p:cNvPr>
          <p:cNvSpPr txBox="1"/>
          <p:nvPr/>
        </p:nvSpPr>
        <p:spPr>
          <a:xfrm>
            <a:off x="680523" y="5903853"/>
            <a:ext cx="3565007" cy="21544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Arial" pitchFamily="34"/>
                <a:sym typeface="Wingdings" panose="05000000000000000000" pitchFamily="2" charset="2"/>
              </a:rPr>
              <a:t></a:t>
            </a:r>
            <a:r>
              <a:rPr lang="en-GB" sz="140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 42 GeV energy gain in 85 cm</a:t>
            </a:r>
            <a:endParaRPr lang="en-GB" sz="140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" name="Datumsplatzhalter 39">
            <a:extLst>
              <a:ext uri="{FF2B5EF4-FFF2-40B4-BE49-F238E27FC236}">
                <a16:creationId xmlns:a16="http://schemas.microsoft.com/office/drawing/2014/main" id="{A9563B56-750F-74FC-210D-BDE89FCF261C}"/>
              </a:ext>
            </a:extLst>
          </p:cNvPr>
          <p:cNvSpPr txBox="1"/>
          <p:nvPr/>
        </p:nvSpPr>
        <p:spPr>
          <a:xfrm>
            <a:off x="2495598" y="6378351"/>
            <a:ext cx="162079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22.10.2025</a:t>
            </a:r>
            <a:endParaRPr lang="en-GB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8" name="Fußzeilenplatzhalter 3">
            <a:extLst>
              <a:ext uri="{FF2B5EF4-FFF2-40B4-BE49-F238E27FC236}">
                <a16:creationId xmlns:a16="http://schemas.microsoft.com/office/drawing/2014/main" id="{26168F58-C3DA-D328-3914-09206AC8A797}"/>
              </a:ext>
            </a:extLst>
          </p:cNvPr>
          <p:cNvSpPr txBox="1"/>
          <p:nvPr/>
        </p:nvSpPr>
        <p:spPr>
          <a:xfrm>
            <a:off x="4259266" y="6383847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M. Turner, LCWS 2025</a:t>
            </a:r>
          </a:p>
        </p:txBody>
      </p:sp>
      <p:sp>
        <p:nvSpPr>
          <p:cNvPr id="29" name="Foliennummernplatzhalter 4">
            <a:extLst>
              <a:ext uri="{FF2B5EF4-FFF2-40B4-BE49-F238E27FC236}">
                <a16:creationId xmlns:a16="http://schemas.microsoft.com/office/drawing/2014/main" id="{F54F623F-6CEF-E420-703F-267ECE209FC4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dirty="0">
                <a:solidFill>
                  <a:srgbClr val="0033A0"/>
                </a:solidFill>
                <a:latin typeface="Arial"/>
              </a:rPr>
              <a:t>4 / 16</a:t>
            </a:r>
            <a:endParaRPr lang="en-US" sz="10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902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39" grpId="0" animBg="1"/>
      <p:bldP spid="9" grpId="0"/>
      <p:bldP spid="13" grpId="0"/>
      <p:bldP spid="15" grpId="0"/>
      <p:bldP spid="16" grpId="0"/>
      <p:bldP spid="17" grpId="0"/>
      <p:bldP spid="26" grpId="0"/>
      <p:bldP spid="25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2025-06-23%20ESPP%20Venice</Template>
  <TotalTime>64820</TotalTime>
  <Words>4850</Words>
  <Application>Microsoft Office PowerPoint</Application>
  <PresentationFormat>Breitbild</PresentationFormat>
  <Paragraphs>785</Paragraphs>
  <Slides>47</Slides>
  <Notes>15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47</vt:i4>
      </vt:variant>
    </vt:vector>
  </HeadingPairs>
  <TitlesOfParts>
    <vt:vector size="54" baseType="lpstr">
      <vt:lpstr>Aptos</vt:lpstr>
      <vt:lpstr>Arial</vt:lpstr>
      <vt:lpstr>Calibri</vt:lpstr>
      <vt:lpstr>Lato</vt:lpstr>
      <vt:lpstr>Open Sans</vt:lpstr>
      <vt:lpstr>Wingdings</vt:lpstr>
      <vt:lpstr>Office</vt:lpstr>
      <vt:lpstr>Overview of Wakefield  Acceleration  Recent Progress and R&amp;D Challenges</vt:lpstr>
      <vt:lpstr>Outline</vt:lpstr>
      <vt:lpstr>High-Gradient Wakefield Acceleration</vt:lpstr>
      <vt:lpstr>High-Gradient Wakefield Acceleration</vt:lpstr>
      <vt:lpstr>PowerPoint-Präsentation</vt:lpstr>
      <vt:lpstr>Outline</vt:lpstr>
      <vt:lpstr>Outline</vt:lpstr>
      <vt:lpstr>Recent Progress in Experiments Highlights from Single Stage Experiments  Laser-Driven</vt:lpstr>
      <vt:lpstr>Recent Progress in Experiments Highlights from Single Stage Experiments  Beam-Driven</vt:lpstr>
      <vt:lpstr>PowerPoint-Präsentation</vt:lpstr>
      <vt:lpstr>PowerPoint-Präsentation</vt:lpstr>
      <vt:lpstr>Outline</vt:lpstr>
      <vt:lpstr>Outline</vt:lpstr>
      <vt:lpstr>Wakefield Acceleration  Comes with Unique Challenges </vt:lpstr>
      <vt:lpstr>Wakefield Acceleration  Comes with Unique Challenges </vt:lpstr>
      <vt:lpstr>Wakefield Acceleration  Comes with Unique Challenges </vt:lpstr>
      <vt:lpstr>Wakefield Acceleration  Comes with Unique Challenges </vt:lpstr>
      <vt:lpstr>Wakefield Acceleration  Comes with Unique Challenges </vt:lpstr>
      <vt:lpstr>Outline</vt:lpstr>
      <vt:lpstr>Strategy 1: Avoid Positron Acceleration</vt:lpstr>
      <vt:lpstr>Collider Design Studies</vt:lpstr>
      <vt:lpstr>Collider Design Studies - Challenges</vt:lpstr>
      <vt:lpstr>Strategy 2: Avoid Staging</vt:lpstr>
      <vt:lpstr>Collider Design Studies</vt:lpstr>
      <vt:lpstr>Collider Design Studies - Challenges</vt:lpstr>
      <vt:lpstr>To Achieve This…</vt:lpstr>
      <vt:lpstr>Preliminary Plasma Collider Parameters</vt:lpstr>
      <vt:lpstr>Strategy 3: Aim Longer Term</vt:lpstr>
      <vt:lpstr>Collider Design Studies</vt:lpstr>
      <vt:lpstr>Collider Design Studies</vt:lpstr>
      <vt:lpstr>Outline</vt:lpstr>
      <vt:lpstr>Progress on the Technology R&amp;D Highlights</vt:lpstr>
      <vt:lpstr>+ Recent Progress in Experiments </vt:lpstr>
      <vt:lpstr>Summary of Applications Laser-Driven</vt:lpstr>
      <vt:lpstr>Summary of Progress on Applications Beam-Driven</vt:lpstr>
      <vt:lpstr>Summary of Progress on Applications Laser and Beam-Driven</vt:lpstr>
      <vt:lpstr>Outline</vt:lpstr>
      <vt:lpstr>The Wakefield Accelerator Community Supports a Linear Collider….</vt:lpstr>
      <vt:lpstr>ALEGRO</vt:lpstr>
      <vt:lpstr>Summary &amp; Conclusions</vt:lpstr>
      <vt:lpstr>Thank you!</vt:lpstr>
      <vt:lpstr>PowerPoint-Präsentation</vt:lpstr>
      <vt:lpstr>Collider-Quality Beams can Now be Simulated with Open-Source Codes</vt:lpstr>
      <vt:lpstr>Roadmap based on LDG report findings</vt:lpstr>
      <vt:lpstr>Plasma Wakefield Linac</vt:lpstr>
      <vt:lpstr>FEL Lasing Achieved by Four Groups  Enabled by Improved Beam-Quality and Stability</vt:lpstr>
      <vt:lpstr>Progress Towards First Applications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Marlene Turner</dc:creator>
  <cp:lastModifiedBy>Marlene Turner</cp:lastModifiedBy>
  <cp:revision>1393</cp:revision>
  <cp:lastPrinted>2020-01-30T13:49:18Z</cp:lastPrinted>
  <dcterms:created xsi:type="dcterms:W3CDTF">2025-05-12T09:05:34Z</dcterms:created>
  <dcterms:modified xsi:type="dcterms:W3CDTF">2025-10-22T07:06:42Z</dcterms:modified>
</cp:coreProperties>
</file>