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mp4" ContentType="video/unknown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8" r:id="rId3"/>
  </p:sldMasterIdLst>
  <p:notesMasterIdLst>
    <p:notesMasterId r:id="rId47"/>
  </p:notesMasterIdLst>
  <p:sldIdLst>
    <p:sldId id="2498" r:id="rId4"/>
    <p:sldId id="2566" r:id="rId5"/>
    <p:sldId id="2608" r:id="rId6"/>
    <p:sldId id="2685" r:id="rId7"/>
    <p:sldId id="2687" r:id="rId8"/>
    <p:sldId id="2686" r:id="rId9"/>
    <p:sldId id="2688" r:id="rId10"/>
    <p:sldId id="2722" r:id="rId11"/>
    <p:sldId id="2723" r:id="rId12"/>
    <p:sldId id="2724" r:id="rId13"/>
    <p:sldId id="2690" r:id="rId14"/>
    <p:sldId id="2691" r:id="rId15"/>
    <p:sldId id="2694" r:id="rId16"/>
    <p:sldId id="2693" r:id="rId17"/>
    <p:sldId id="2692" r:id="rId18"/>
    <p:sldId id="2695" r:id="rId19"/>
    <p:sldId id="2711" r:id="rId20"/>
    <p:sldId id="2696" r:id="rId21"/>
    <p:sldId id="2699" r:id="rId22"/>
    <p:sldId id="2701" r:id="rId23"/>
    <p:sldId id="2713" r:id="rId24"/>
    <p:sldId id="2702" r:id="rId25"/>
    <p:sldId id="2705" r:id="rId26"/>
    <p:sldId id="2706" r:id="rId27"/>
    <p:sldId id="2707" r:id="rId28"/>
    <p:sldId id="2708" r:id="rId29"/>
    <p:sldId id="2709" r:id="rId30"/>
    <p:sldId id="2679" r:id="rId31"/>
    <p:sldId id="2716" r:id="rId32"/>
    <p:sldId id="2665" r:id="rId33"/>
    <p:sldId id="2666" r:id="rId34"/>
    <p:sldId id="2717" r:id="rId35"/>
    <p:sldId id="2718" r:id="rId36"/>
    <p:sldId id="2719" r:id="rId37"/>
    <p:sldId id="2680" r:id="rId38"/>
    <p:sldId id="2681" r:id="rId39"/>
    <p:sldId id="2674" r:id="rId40"/>
    <p:sldId id="2682" r:id="rId41"/>
    <p:sldId id="2675" r:id="rId42"/>
    <p:sldId id="2676" r:id="rId43"/>
    <p:sldId id="2720" r:id="rId44"/>
    <p:sldId id="2654" r:id="rId45"/>
    <p:sldId id="2663" r:id="rId4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4574"/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1" autoAdjust="0"/>
    <p:restoredTop sz="98502" autoAdjust="0"/>
  </p:normalViewPr>
  <p:slideViewPr>
    <p:cSldViewPr snapToGrid="0">
      <p:cViewPr varScale="1">
        <p:scale>
          <a:sx n="76" d="100"/>
          <a:sy n="76" d="100"/>
        </p:scale>
        <p:origin x="-216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3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55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E4C3C-5811-4562-8BBD-3A0B18E1C84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299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4588"/>
            <a:ext cx="5483225" cy="3084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E4C3C-5811-4562-8BBD-3A0B18E1C842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E4C3C-5811-4562-8BBD-3A0B18E1C842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E4C3C-5811-4562-8BBD-3A0B18E1C842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344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en-US" altLang="zh-CN" dirty="0"/>
          </a:p>
        </p:txBody>
      </p:sp>
      <p:sp>
        <p:nvSpPr>
          <p:cNvPr id="22532" name="日期占位符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29057" indent="-2804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21626" indent="-2243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570276" indent="-2243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18927" indent="-2243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0CD6CC5-9772-410D-BA0D-6E1A8AA843E9}" type="datetime1">
              <a:rPr lang="zh-CN" altLang="en-US" smtClean="0">
                <a:latin typeface="Arial" panose="020B0604020202020204" pitchFamily="34" charset="0"/>
              </a:rPr>
              <a:t>25/10/23</a:t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2533" name="灯片编号占位符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29057" indent="-2804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21626" indent="-2243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570276" indent="-2243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18927" indent="-2243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3CD4EC2-D72C-41CE-ADC8-1AAE0C968972}" type="slidenum">
              <a:rPr lang="zh-CN" altLang="en-US" smtClean="0">
                <a:latin typeface="Arial" panose="020B0604020202020204" pitchFamily="34" charset="0"/>
              </a:rPr>
              <a:t>9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794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D5181-F6C5-40D2-93E0-DEB45AA2D3FF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D5181-F6C5-40D2-93E0-DEB45AA2D3FF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D5181-F6C5-40D2-93E0-DEB45AA2D3FF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D5181-F6C5-40D2-93E0-DEB45AA2D3FF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E4C3C-5811-4562-8BBD-3A0B18E1C84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580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4588"/>
            <a:ext cx="5483225" cy="3084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slideMaster" Target="../slideMasters/slideMaster3.xml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3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893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484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1" y="458947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935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970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50" indent="0">
              <a:buNone/>
              <a:defRPr sz="1351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50" indent="0">
              <a:buNone/>
              <a:defRPr sz="1351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336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1411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814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3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051"/>
            </a:lvl2pPr>
            <a:lvl3pPr marL="685750" indent="0">
              <a:buNone/>
              <a:defRPr sz="900"/>
            </a:lvl3pPr>
            <a:lvl4pPr marL="1028624" indent="0">
              <a:buNone/>
              <a:defRPr sz="751"/>
            </a:lvl4pPr>
            <a:lvl5pPr marL="1371498" indent="0">
              <a:buNone/>
              <a:defRPr sz="751"/>
            </a:lvl5pPr>
            <a:lvl6pPr marL="1714372" indent="0">
              <a:buNone/>
              <a:defRPr sz="751"/>
            </a:lvl6pPr>
            <a:lvl7pPr marL="2057246" indent="0">
              <a:buNone/>
              <a:defRPr sz="751"/>
            </a:lvl7pPr>
            <a:lvl8pPr marL="2400120" indent="0">
              <a:buNone/>
              <a:defRPr sz="751"/>
            </a:lvl8pPr>
            <a:lvl9pPr marL="2742995" indent="0">
              <a:buNone/>
              <a:defRPr sz="75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89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875" indent="0">
              <a:buNone/>
              <a:defRPr sz="2100"/>
            </a:lvl2pPr>
            <a:lvl3pPr marL="685750" indent="0">
              <a:buNone/>
              <a:defRPr sz="18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2" indent="0">
              <a:buNone/>
              <a:defRPr sz="1500"/>
            </a:lvl6pPr>
            <a:lvl7pPr marL="2057246" indent="0">
              <a:buNone/>
              <a:defRPr sz="1500"/>
            </a:lvl7pPr>
            <a:lvl8pPr marL="2400120" indent="0">
              <a:buNone/>
              <a:defRPr sz="1500"/>
            </a:lvl8pPr>
            <a:lvl9pPr marL="2742995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051"/>
            </a:lvl2pPr>
            <a:lvl3pPr marL="685750" indent="0">
              <a:buNone/>
              <a:defRPr sz="900"/>
            </a:lvl3pPr>
            <a:lvl4pPr marL="1028624" indent="0">
              <a:buNone/>
              <a:defRPr sz="751"/>
            </a:lvl4pPr>
            <a:lvl5pPr marL="1371498" indent="0">
              <a:buNone/>
              <a:defRPr sz="751"/>
            </a:lvl5pPr>
            <a:lvl6pPr marL="1714372" indent="0">
              <a:buNone/>
              <a:defRPr sz="751"/>
            </a:lvl6pPr>
            <a:lvl7pPr marL="2057246" indent="0">
              <a:buNone/>
              <a:defRPr sz="751"/>
            </a:lvl7pPr>
            <a:lvl8pPr marL="2400120" indent="0">
              <a:buNone/>
              <a:defRPr sz="751"/>
            </a:lvl8pPr>
            <a:lvl9pPr marL="2742995" indent="0">
              <a:buNone/>
              <a:defRPr sz="75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8646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378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3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4279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5" indent="0" algn="ctr">
              <a:buNone/>
              <a:defRPr sz="1500"/>
            </a:lvl2pPr>
            <a:lvl3pPr marL="685750" indent="0" algn="ctr">
              <a:buNone/>
              <a:defRPr sz="1351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2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1BA07-8E53-4243-96FD-FE80DB403A25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2063F-7EC7-41DD-9480-601669A121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501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055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25/10/6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1786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29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5435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6147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594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1" y="458947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5461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7448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5190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5001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5274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25/10/6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2551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"/>
            </p:custDataLst>
          </p:nvPr>
        </p:nvSpPr>
        <p:spPr>
          <a:xfrm>
            <a:off x="652780" y="334645"/>
            <a:ext cx="11075670" cy="453390"/>
          </a:xfrm>
          <a:noFill/>
        </p:spPr>
        <p:txBody>
          <a:bodyPr wrap="square" rIns="10800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25/10/6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50" indent="0">
              <a:buNone/>
              <a:defRPr sz="1351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50" indent="0">
              <a:buNone/>
              <a:defRPr sz="1351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3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051"/>
            </a:lvl2pPr>
            <a:lvl3pPr marL="685750" indent="0">
              <a:buNone/>
              <a:defRPr sz="900"/>
            </a:lvl3pPr>
            <a:lvl4pPr marL="1028624" indent="0">
              <a:buNone/>
              <a:defRPr sz="751"/>
            </a:lvl4pPr>
            <a:lvl5pPr marL="1371498" indent="0">
              <a:buNone/>
              <a:defRPr sz="751"/>
            </a:lvl5pPr>
            <a:lvl6pPr marL="1714372" indent="0">
              <a:buNone/>
              <a:defRPr sz="751"/>
            </a:lvl6pPr>
            <a:lvl7pPr marL="2057246" indent="0">
              <a:buNone/>
              <a:defRPr sz="751"/>
            </a:lvl7pPr>
            <a:lvl8pPr marL="2400120" indent="0">
              <a:buNone/>
              <a:defRPr sz="751"/>
            </a:lvl8pPr>
            <a:lvl9pPr marL="2742995" indent="0">
              <a:buNone/>
              <a:defRPr sz="75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875" indent="0">
              <a:buNone/>
              <a:defRPr sz="2100"/>
            </a:lvl2pPr>
            <a:lvl3pPr marL="685750" indent="0">
              <a:buNone/>
              <a:defRPr sz="18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2" indent="0">
              <a:buNone/>
              <a:defRPr sz="1500"/>
            </a:lvl6pPr>
            <a:lvl7pPr marL="2057246" indent="0">
              <a:buNone/>
              <a:defRPr sz="1500"/>
            </a:lvl7pPr>
            <a:lvl8pPr marL="2400120" indent="0">
              <a:buNone/>
              <a:defRPr sz="1500"/>
            </a:lvl8pPr>
            <a:lvl9pPr marL="2742995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051"/>
            </a:lvl2pPr>
            <a:lvl3pPr marL="685750" indent="0">
              <a:buNone/>
              <a:defRPr sz="900"/>
            </a:lvl3pPr>
            <a:lvl4pPr marL="1028624" indent="0">
              <a:buNone/>
              <a:defRPr sz="751"/>
            </a:lvl4pPr>
            <a:lvl5pPr marL="1371498" indent="0">
              <a:buNone/>
              <a:defRPr sz="751"/>
            </a:lvl5pPr>
            <a:lvl6pPr marL="1714372" indent="0">
              <a:buNone/>
              <a:defRPr sz="751"/>
            </a:lvl6pPr>
            <a:lvl7pPr marL="2057246" indent="0">
              <a:buNone/>
              <a:defRPr sz="751"/>
            </a:lvl7pPr>
            <a:lvl8pPr marL="2400120" indent="0">
              <a:buNone/>
              <a:defRPr sz="751"/>
            </a:lvl8pPr>
            <a:lvl9pPr marL="2742995" indent="0">
              <a:buNone/>
              <a:defRPr sz="75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994A1A52-F135-4ACB-B03B-237D26F45D5C}" type="datetimeFigureOut">
              <a:rPr lang="zh-CN" altLang="en-US" smtClean="0"/>
              <a:pPr/>
              <a:t>25/10/6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7EA2136E-4521-4B52-96AD-B7DD786334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0" rtl="0" eaLnBrk="1" latinLnBrk="0" hangingPunct="1">
        <a:lnSpc>
          <a:spcPct val="90000"/>
        </a:lnSpc>
        <a:spcBef>
          <a:spcPts val="751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2" indent="-171438" algn="l" defTabSz="68575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5" indent="-171438" algn="l" defTabSz="68575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1" indent="-171438" algn="l" defTabSz="68575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6" indent="-171438" algn="l" defTabSz="68575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9" indent="-171438" algn="l" defTabSz="68575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3" indent="-171438" algn="l" defTabSz="68575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5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2" indent="-171438" algn="l" defTabSz="68575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50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2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66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97" r:id="rId13"/>
  </p:sldLayoutIdLst>
  <p:txStyles>
    <p:titleStyle>
      <a:lvl1pPr algn="l" defTabSz="6857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0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2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5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1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6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9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3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2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50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2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25/10/6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11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emf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jpg"/><Relationship Id="rId7" Type="http://schemas.openxmlformats.org/officeDocument/2006/relationships/image" Target="../media/image31.jpeg"/><Relationship Id="rId8" Type="http://schemas.openxmlformats.org/officeDocument/2006/relationships/image" Target="../media/image32.jpeg"/><Relationship Id="rId9" Type="http://schemas.openxmlformats.org/officeDocument/2006/relationships/image" Target="../media/image33.jpeg"/><Relationship Id="rId10" Type="http://schemas.openxmlformats.org/officeDocument/2006/relationships/image" Target="../media/image34.jpe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35.jpeg"/><Relationship Id="rId3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37.jpg"/><Relationship Id="rId3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jpeg"/><Relationship Id="rId5" Type="http://schemas.openxmlformats.org/officeDocument/2006/relationships/image" Target="../media/image41.jpeg"/><Relationship Id="rId6" Type="http://schemas.openxmlformats.org/officeDocument/2006/relationships/image" Target="../media/image42.jpe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48.jpeg"/><Relationship Id="rId9" Type="http://schemas.openxmlformats.org/officeDocument/2006/relationships/image" Target="../media/image49.jpe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tiff"/><Relationship Id="rId7" Type="http://schemas.openxmlformats.org/officeDocument/2006/relationships/image" Target="../media/image6.JPG"/><Relationship Id="rId8" Type="http://schemas.openxmlformats.org/officeDocument/2006/relationships/image" Target="../media/image7.jpe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54.png"/><Relationship Id="rId3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7" Type="http://schemas.openxmlformats.org/officeDocument/2006/relationships/image" Target="../media/image76.png"/><Relationship Id="rId8" Type="http://schemas.openxmlformats.org/officeDocument/2006/relationships/image" Target="../media/image77.jpeg"/><Relationship Id="rId9" Type="http://schemas.openxmlformats.org/officeDocument/2006/relationships/image" Target="../media/image78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8.xml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2.png"/><Relationship Id="rId12" Type="http://schemas.openxmlformats.org/officeDocument/2006/relationships/image" Target="../media/image83.png"/><Relationship Id="rId13" Type="http://schemas.openxmlformats.org/officeDocument/2006/relationships/image" Target="../media/image84.png"/><Relationship Id="rId14" Type="http://schemas.openxmlformats.org/officeDocument/2006/relationships/image" Target="../media/image6.JPG"/><Relationship Id="rId1" Type="http://schemas.openxmlformats.org/officeDocument/2006/relationships/tags" Target="../tags/tag7.xml"/><Relationship Id="rId2" Type="http://schemas.openxmlformats.org/officeDocument/2006/relationships/tags" Target="../tags/tag8.xml"/><Relationship Id="rId3" Type="http://schemas.openxmlformats.org/officeDocument/2006/relationships/tags" Target="../tags/tag9.xml"/><Relationship Id="rId4" Type="http://schemas.openxmlformats.org/officeDocument/2006/relationships/tags" Target="../tags/tag10.xml"/><Relationship Id="rId5" Type="http://schemas.openxmlformats.org/officeDocument/2006/relationships/tags" Target="../tags/tag11.xml"/><Relationship Id="rId6" Type="http://schemas.openxmlformats.org/officeDocument/2006/relationships/slideLayout" Target="../slideLayouts/slideLayout26.xml"/><Relationship Id="rId7" Type="http://schemas.openxmlformats.org/officeDocument/2006/relationships/notesSlide" Target="../notesSlides/notesSlide9.xml"/><Relationship Id="rId8" Type="http://schemas.openxmlformats.org/officeDocument/2006/relationships/image" Target="../media/image79.jpeg"/><Relationship Id="rId9" Type="http://schemas.openxmlformats.org/officeDocument/2006/relationships/image" Target="../media/image80.jpeg"/><Relationship Id="rId10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86.png"/><Relationship Id="rId3" Type="http://schemas.openxmlformats.org/officeDocument/2006/relationships/image" Target="../media/image8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4" Type="http://schemas.openxmlformats.org/officeDocument/2006/relationships/slideLayout" Target="../slideLayouts/slideLayout26.xml"/><Relationship Id="rId5" Type="http://schemas.openxmlformats.org/officeDocument/2006/relationships/image" Target="../media/image88.jpeg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8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jpeg"/><Relationship Id="rId5" Type="http://schemas.openxmlformats.org/officeDocument/2006/relationships/image" Target="../media/image94.jpeg"/><Relationship Id="rId6" Type="http://schemas.openxmlformats.org/officeDocument/2006/relationships/image" Target="../media/image95.jpeg"/><Relationship Id="rId7" Type="http://schemas.openxmlformats.org/officeDocument/2006/relationships/image" Target="../media/image96.jpeg"/><Relationship Id="rId8" Type="http://schemas.openxmlformats.org/officeDocument/2006/relationships/image" Target="../media/image97.jpe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tiff"/><Relationship Id="rId4" Type="http://schemas.openxmlformats.org/officeDocument/2006/relationships/image" Target="../media/image99.jpeg"/><Relationship Id="rId5" Type="http://schemas.openxmlformats.org/officeDocument/2006/relationships/image" Target="../media/image100.jpeg"/><Relationship Id="rId6" Type="http://schemas.openxmlformats.org/officeDocument/2006/relationships/image" Target="../media/image101.jpeg"/><Relationship Id="rId7" Type="http://schemas.openxmlformats.org/officeDocument/2006/relationships/image" Target="../media/image102.tiff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jpe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4" Type="http://schemas.openxmlformats.org/officeDocument/2006/relationships/image" Target="../media/image107.jpe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08.jpeg"/><Relationship Id="rId3" Type="http://schemas.openxmlformats.org/officeDocument/2006/relationships/image" Target="../media/image10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4" Type="http://schemas.openxmlformats.org/officeDocument/2006/relationships/image" Target="../media/image110.jpeg"/><Relationship Id="rId5" Type="http://schemas.openxmlformats.org/officeDocument/2006/relationships/image" Target="../media/image111.png"/><Relationship Id="rId6" Type="http://schemas.openxmlformats.org/officeDocument/2006/relationships/image" Target="../media/image112.png"/><Relationship Id="rId7" Type="http://schemas.openxmlformats.org/officeDocument/2006/relationships/image" Target="../media/image113.png"/><Relationship Id="rId8" Type="http://schemas.openxmlformats.org/officeDocument/2006/relationships/image" Target="../media/image114.jpeg"/><Relationship Id="rId9" Type="http://schemas.openxmlformats.org/officeDocument/2006/relationships/image" Target="../media/image115.jpe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4" Type="http://schemas.openxmlformats.org/officeDocument/2006/relationships/image" Target="../media/image116.png"/><Relationship Id="rId5" Type="http://schemas.openxmlformats.org/officeDocument/2006/relationships/image" Target="../media/image117.jpeg"/><Relationship Id="rId6" Type="http://schemas.openxmlformats.org/officeDocument/2006/relationships/image" Target="../media/image118.jpeg"/><Relationship Id="rId1" Type="http://schemas.openxmlformats.org/officeDocument/2006/relationships/tags" Target="../tags/tag15.xml"/><Relationship Id="rId2" Type="http://schemas.openxmlformats.org/officeDocument/2006/relationships/tags" Target="../tags/tag1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3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19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71082" y="3160012"/>
            <a:ext cx="9144000" cy="1655762"/>
          </a:xfrm>
        </p:spPr>
        <p:txBody>
          <a:bodyPr>
            <a:noAutofit/>
          </a:bodyPr>
          <a:lstStyle/>
          <a:p>
            <a:r>
              <a:rPr kumimoji="1" lang="en-US" altLang="zh-CN" sz="3200" dirty="0" smtClean="0">
                <a:solidFill>
                  <a:srgbClr val="FFFFFF"/>
                </a:solidFill>
              </a:rPr>
              <a:t>Wei</a:t>
            </a:r>
            <a:r>
              <a:rPr kumimoji="1" lang="zh-CN" altLang="en-US" sz="3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dirty="0" smtClean="0">
                <a:solidFill>
                  <a:srgbClr val="FFFFFF"/>
                </a:solidFill>
              </a:rPr>
              <a:t>Lu</a:t>
            </a:r>
          </a:p>
          <a:p>
            <a:r>
              <a:rPr kumimoji="1" lang="en-US" altLang="zh-CN" sz="3200" dirty="0" smtClean="0">
                <a:solidFill>
                  <a:srgbClr val="FFFFFF"/>
                </a:solidFill>
              </a:rPr>
              <a:t>Institute</a:t>
            </a:r>
            <a:r>
              <a:rPr kumimoji="1" lang="zh-CN" altLang="en-US" sz="3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dirty="0" smtClean="0">
                <a:solidFill>
                  <a:srgbClr val="FFFFFF"/>
                </a:solidFill>
              </a:rPr>
              <a:t>of</a:t>
            </a:r>
            <a:r>
              <a:rPr kumimoji="1" lang="zh-CN" altLang="en-US" sz="3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dirty="0" smtClean="0">
                <a:solidFill>
                  <a:srgbClr val="FFFFFF"/>
                </a:solidFill>
              </a:rPr>
              <a:t>High</a:t>
            </a:r>
            <a:r>
              <a:rPr kumimoji="1" lang="zh-CN" altLang="en-US" sz="3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dirty="0" smtClean="0">
                <a:solidFill>
                  <a:srgbClr val="FFFFFF"/>
                </a:solidFill>
              </a:rPr>
              <a:t>Energy</a:t>
            </a:r>
            <a:r>
              <a:rPr kumimoji="1" lang="zh-CN" altLang="en-US" sz="3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dirty="0" smtClean="0">
                <a:solidFill>
                  <a:srgbClr val="FFFFFF"/>
                </a:solidFill>
              </a:rPr>
              <a:t>Physics</a:t>
            </a:r>
            <a:r>
              <a:rPr kumimoji="1" lang="zh-CN" altLang="en-US" sz="3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dirty="0" smtClean="0">
                <a:solidFill>
                  <a:srgbClr val="FFFFFF"/>
                </a:solidFill>
              </a:rPr>
              <a:t>(IHEP)</a:t>
            </a:r>
          </a:p>
          <a:p>
            <a:r>
              <a:rPr kumimoji="1" lang="en-US" altLang="zh-CN" sz="3200" dirty="0" err="1" smtClean="0">
                <a:solidFill>
                  <a:srgbClr val="FFFFFF"/>
                </a:solidFill>
              </a:rPr>
              <a:t>Beijng</a:t>
            </a:r>
            <a:r>
              <a:rPr kumimoji="1" lang="en-US" altLang="zh-CN" sz="3200" dirty="0" smtClean="0">
                <a:solidFill>
                  <a:srgbClr val="FFFFFF"/>
                </a:solidFill>
              </a:rPr>
              <a:t>, China </a:t>
            </a:r>
          </a:p>
          <a:p>
            <a:endParaRPr kumimoji="1" lang="en-US" altLang="zh-CN" sz="3200" dirty="0" smtClean="0">
              <a:solidFill>
                <a:srgbClr val="FFFFFF"/>
              </a:solidFill>
            </a:endParaRPr>
          </a:p>
          <a:p>
            <a:r>
              <a:rPr kumimoji="1" lang="en-US" altLang="zh-CN" sz="2800" dirty="0" smtClean="0">
                <a:solidFill>
                  <a:srgbClr val="FFFFFF"/>
                </a:solidFill>
              </a:rPr>
              <a:t>International</a:t>
            </a:r>
            <a:r>
              <a:rPr kumimoji="1" lang="zh-CN" altLang="en-US" sz="2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Workshop</a:t>
            </a:r>
            <a:r>
              <a:rPr kumimoji="1" lang="zh-CN" altLang="en-US" sz="2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on</a:t>
            </a:r>
            <a:r>
              <a:rPr kumimoji="1" lang="zh-CN" altLang="en-US" sz="2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Future</a:t>
            </a:r>
            <a:r>
              <a:rPr kumimoji="1" lang="zh-CN" altLang="en-US" sz="2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Linear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 Collider 2025</a:t>
            </a:r>
            <a:endParaRPr kumimoji="1" lang="en-US" altLang="zh-CN" sz="2800" dirty="0" smtClean="0">
              <a:solidFill>
                <a:srgbClr val="FFFFFF"/>
              </a:solidFill>
            </a:endParaRPr>
          </a:p>
          <a:p>
            <a:r>
              <a:rPr kumimoji="1" lang="en-US" altLang="zh-CN" sz="2800" dirty="0" smtClean="0">
                <a:solidFill>
                  <a:srgbClr val="FFFFFF"/>
                </a:solidFill>
              </a:rPr>
              <a:t>Valencia, Spain  Oct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.</a:t>
            </a:r>
            <a:r>
              <a:rPr kumimoji="1" lang="zh-CN" altLang="en-US" sz="2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2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3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, </a:t>
            </a:r>
            <a:r>
              <a:rPr kumimoji="1" lang="zh-CN" altLang="en-US" sz="2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800" dirty="0" smtClean="0">
                <a:solidFill>
                  <a:srgbClr val="FFFFFF"/>
                </a:solidFill>
              </a:rPr>
              <a:t>2025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0" y="1490132"/>
            <a:ext cx="12054584" cy="13486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PATH</a:t>
            </a:r>
            <a:r>
              <a:rPr kumimoji="1" lang="zh-CN" altLang="zh-CN" sz="4400" dirty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(</a:t>
            </a:r>
            <a:r>
              <a:rPr kumimoji="1" lang="en-US" altLang="zh-CN" sz="4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P</a:t>
            </a:r>
            <a:r>
              <a:rPr kumimoji="1" lang="en-US" altLang="zh-CN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lasma</a:t>
            </a:r>
            <a:r>
              <a:rPr kumimoji="1" lang="zh-CN" altLang="en-US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4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A</a:t>
            </a:r>
            <a:r>
              <a:rPr kumimoji="1" lang="en-US" altLang="zh-CN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ccelerator</a:t>
            </a:r>
            <a:r>
              <a:rPr kumimoji="1" lang="zh-CN" altLang="en-US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towards</a:t>
            </a:r>
            <a:r>
              <a:rPr kumimoji="1" lang="zh-CN" altLang="en-US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4400" dirty="0" err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</a:t>
            </a:r>
            <a:r>
              <a:rPr kumimoji="1" lang="en-US" altLang="zh-CN" sz="4400" dirty="0" err="1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eV</a:t>
            </a:r>
            <a:r>
              <a:rPr kumimoji="1" lang="zh-CN" altLang="en-US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4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H</a:t>
            </a:r>
            <a:r>
              <a:rPr kumimoji="1" lang="en-US" altLang="zh-CN" sz="44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orizon)</a:t>
            </a:r>
          </a:p>
          <a:p>
            <a:endParaRPr kumimoji="1" lang="en-US" altLang="zh-CN" sz="3200" dirty="0" smtClean="0">
              <a:solidFill>
                <a:srgbClr val="CCFFCC"/>
              </a:solidFill>
              <a:latin typeface="+mn-lt"/>
              <a:ea typeface="+mn-ea"/>
              <a:cs typeface="+mn-cs"/>
            </a:endParaRPr>
          </a:p>
          <a:p>
            <a:r>
              <a:rPr kumimoji="1" lang="en-US" altLang="zh-CN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A</a:t>
            </a:r>
            <a:r>
              <a:rPr kumimoji="1" lang="zh-CN" altLang="en-US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China</a:t>
            </a:r>
            <a:r>
              <a:rPr kumimoji="1" lang="zh-CN" altLang="en-US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initiated</a:t>
            </a:r>
            <a:r>
              <a:rPr kumimoji="1" lang="zh-CN" altLang="en-US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effort</a:t>
            </a:r>
            <a:r>
              <a:rPr kumimoji="1" lang="zh-CN" altLang="en-US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towards</a:t>
            </a:r>
            <a:r>
              <a:rPr kumimoji="1" lang="zh-CN" altLang="en-US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future</a:t>
            </a:r>
            <a:r>
              <a:rPr kumimoji="1" lang="zh-CN" altLang="en-US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light</a:t>
            </a:r>
            <a:r>
              <a:rPr kumimoji="1" lang="zh-CN" altLang="en-US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source</a:t>
            </a:r>
            <a:r>
              <a:rPr kumimoji="1" lang="zh-CN" altLang="en-US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and</a:t>
            </a:r>
            <a:r>
              <a:rPr kumimoji="1" lang="zh-CN" altLang="en-US" sz="3200" dirty="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3200" smtClean="0">
                <a:solidFill>
                  <a:srgbClr val="CCFFCC"/>
                </a:solidFill>
                <a:latin typeface="+mn-lt"/>
                <a:ea typeface="+mn-ea"/>
                <a:cs typeface="+mn-cs"/>
              </a:rPr>
              <a:t>collider</a:t>
            </a:r>
            <a:endParaRPr kumimoji="1" lang="en-US" altLang="zh-CN" sz="3200" dirty="0" smtClean="0">
              <a:solidFill>
                <a:srgbClr val="CCFFCC"/>
              </a:solidFill>
              <a:latin typeface="+mn-lt"/>
              <a:ea typeface="+mn-ea"/>
              <a:cs typeface="+mn-cs"/>
            </a:endParaRPr>
          </a:p>
          <a:p>
            <a:endParaRPr kumimoji="1" lang="en-US" altLang="zh-CN" sz="3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8976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25" y="2027255"/>
            <a:ext cx="5500270" cy="48307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241336"/>
            <a:ext cx="7302501" cy="264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FFFFFF"/>
                </a:solidFill>
              </a:rPr>
              <a:t>For</a:t>
            </a:r>
            <a:r>
              <a:rPr lang="zh-CN" altLang="en-US" sz="2800" dirty="0" smtClean="0">
                <a:solidFill>
                  <a:srgbClr val="FFFFFF"/>
                </a:solidFill>
              </a:rPr>
              <a:t> </a:t>
            </a:r>
            <a:r>
              <a:rPr lang="en-US" altLang="zh-CN" sz="2800" dirty="0" smtClean="0">
                <a:solidFill>
                  <a:srgbClr val="FFFFFF"/>
                </a:solidFill>
              </a:rPr>
              <a:t>a</a:t>
            </a:r>
            <a:r>
              <a:rPr lang="zh-CN" altLang="en-US" sz="2800" dirty="0" smtClean="0">
                <a:solidFill>
                  <a:srgbClr val="FFFFFF"/>
                </a:solidFill>
              </a:rPr>
              <a:t> </a:t>
            </a:r>
            <a:r>
              <a:rPr lang="en-US" altLang="zh-CN" sz="2800" dirty="0" smtClean="0">
                <a:solidFill>
                  <a:srgbClr val="FFFFFF"/>
                </a:solidFill>
              </a:rPr>
              <a:t>1.4</a:t>
            </a:r>
            <a:r>
              <a:rPr lang="zh-CN" altLang="en-US" sz="2800" dirty="0" smtClean="0">
                <a:solidFill>
                  <a:srgbClr val="FFFFFF"/>
                </a:solidFill>
              </a:rPr>
              <a:t> </a:t>
            </a:r>
            <a:r>
              <a:rPr lang="en-US" altLang="zh-CN" sz="2800" dirty="0" smtClean="0">
                <a:solidFill>
                  <a:srgbClr val="FFFFFF"/>
                </a:solidFill>
              </a:rPr>
              <a:t>kJ</a:t>
            </a:r>
            <a:r>
              <a:rPr lang="zh-CN" altLang="en-US" sz="2800" dirty="0" smtClean="0">
                <a:solidFill>
                  <a:srgbClr val="FFFFFF"/>
                </a:solidFill>
              </a:rPr>
              <a:t> </a:t>
            </a:r>
            <a:r>
              <a:rPr lang="en-US" altLang="zh-CN" sz="2800" dirty="0" smtClean="0">
                <a:solidFill>
                  <a:srgbClr val="FFFFFF"/>
                </a:solidFill>
              </a:rPr>
              <a:t>PW</a:t>
            </a:r>
            <a:r>
              <a:rPr lang="zh-CN" altLang="en-US" sz="2800" dirty="0" smtClean="0">
                <a:solidFill>
                  <a:srgbClr val="FFFFFF"/>
                </a:solidFill>
              </a:rPr>
              <a:t> </a:t>
            </a:r>
            <a:r>
              <a:rPr lang="en-US" altLang="zh-CN" sz="2800" dirty="0" smtClean="0">
                <a:solidFill>
                  <a:srgbClr val="FFFFFF"/>
                </a:solidFill>
              </a:rPr>
              <a:t>laser</a:t>
            </a:r>
            <a:r>
              <a:rPr lang="zh-CN" altLang="en-US" sz="2800" dirty="0" smtClean="0">
                <a:solidFill>
                  <a:srgbClr val="FFFFFF"/>
                </a:solidFill>
              </a:rPr>
              <a:t>: </a:t>
            </a:r>
            <a:endParaRPr lang="en-US" altLang="zh-CN" sz="2800" dirty="0" smtClean="0">
              <a:solidFill>
                <a:srgbClr val="FFFFFF"/>
              </a:solidFill>
            </a:endParaRPr>
          </a:p>
          <a:p>
            <a:endParaRPr lang="en-US" altLang="zh-CN" dirty="0"/>
          </a:p>
          <a:p>
            <a:r>
              <a:rPr lang="en-US" altLang="zh-CN" sz="2400" dirty="0" smtClean="0">
                <a:solidFill>
                  <a:srgbClr val="FFFFFF"/>
                </a:solidFill>
              </a:rPr>
              <a:t>Electron</a:t>
            </a:r>
            <a:r>
              <a:rPr lang="zh-CN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</a:rPr>
              <a:t>beam</a:t>
            </a:r>
            <a:r>
              <a:rPr lang="zh-CN" altLang="en-US" sz="2400" dirty="0" smtClean="0">
                <a:solidFill>
                  <a:srgbClr val="FFFFFF"/>
                </a:solidFill>
              </a:rPr>
              <a:t>:</a:t>
            </a:r>
            <a:endParaRPr lang="en-US" altLang="zh-CN" sz="2400" dirty="0" smtClean="0">
              <a:solidFill>
                <a:srgbClr val="FFFFFF"/>
              </a:solidFill>
            </a:endParaRPr>
          </a:p>
          <a:p>
            <a:r>
              <a:rPr lang="en-US" altLang="zh-CN" sz="2400" dirty="0" smtClean="0">
                <a:solidFill>
                  <a:srgbClr val="FFFFFF"/>
                </a:solidFill>
              </a:rPr>
              <a:t>energy </a:t>
            </a:r>
            <a:r>
              <a:rPr lang="en-US" altLang="zh-CN" sz="2400" dirty="0">
                <a:solidFill>
                  <a:srgbClr val="FFFFFF"/>
                </a:solidFill>
              </a:rPr>
              <a:t>gain </a:t>
            </a:r>
            <a:r>
              <a:rPr lang="en-US" altLang="zh-CN" sz="2400" dirty="0" smtClean="0">
                <a:solidFill>
                  <a:srgbClr val="FFFFFF"/>
                </a:solidFill>
              </a:rPr>
              <a:t> </a:t>
            </a:r>
            <a:r>
              <a:rPr lang="en-US" altLang="zh-CN" sz="2400" dirty="0">
                <a:solidFill>
                  <a:srgbClr val="FFFFFF"/>
                </a:solidFill>
              </a:rPr>
              <a:t>&gt;</a:t>
            </a:r>
            <a:r>
              <a:rPr lang="en-US" altLang="zh-CN" sz="2400" dirty="0" smtClean="0">
                <a:solidFill>
                  <a:srgbClr val="FFFFFF"/>
                </a:solidFill>
              </a:rPr>
              <a:t>140 </a:t>
            </a:r>
            <a:r>
              <a:rPr lang="en-US" altLang="zh-CN" sz="2400" dirty="0" err="1" smtClean="0">
                <a:solidFill>
                  <a:srgbClr val="FFFFFF"/>
                </a:solidFill>
              </a:rPr>
              <a:t>GeV</a:t>
            </a:r>
            <a:endParaRPr lang="en-US" altLang="zh-CN" sz="2400" dirty="0" smtClean="0">
              <a:solidFill>
                <a:srgbClr val="FFFFFF"/>
              </a:solidFill>
            </a:endParaRPr>
          </a:p>
          <a:p>
            <a:r>
              <a:rPr lang="en-US" altLang="zh-CN" sz="2400" dirty="0" smtClean="0">
                <a:solidFill>
                  <a:srgbClr val="FFFFFF"/>
                </a:solidFill>
              </a:rPr>
              <a:t>charge</a:t>
            </a:r>
            <a:r>
              <a:rPr lang="zh-CN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</a:rPr>
              <a:t> ~ </a:t>
            </a:r>
            <a:r>
              <a:rPr lang="en-US" altLang="zh-CN" sz="2400" dirty="0">
                <a:solidFill>
                  <a:srgbClr val="FFFFFF"/>
                </a:solidFill>
              </a:rPr>
              <a:t>2  </a:t>
            </a:r>
            <a:r>
              <a:rPr lang="en-US" altLang="zh-CN" sz="2400" dirty="0" err="1" smtClean="0">
                <a:solidFill>
                  <a:srgbClr val="FFFFFF"/>
                </a:solidFill>
              </a:rPr>
              <a:t>nC</a:t>
            </a:r>
            <a:endParaRPr lang="en-US" altLang="zh-CN" sz="2400" dirty="0" smtClean="0">
              <a:solidFill>
                <a:srgbClr val="FFFFFF"/>
              </a:solidFill>
            </a:endParaRPr>
          </a:p>
          <a:p>
            <a:r>
              <a:rPr lang="en-US" altLang="zh-CN" sz="2400" dirty="0" smtClean="0">
                <a:solidFill>
                  <a:srgbClr val="FFFFFF"/>
                </a:solidFill>
              </a:rPr>
              <a:t>energy  </a:t>
            </a:r>
            <a:r>
              <a:rPr lang="en-US" altLang="zh-CN" sz="2400" dirty="0">
                <a:solidFill>
                  <a:srgbClr val="FFFFFF"/>
                </a:solidFill>
              </a:rPr>
              <a:t>spread  &lt;1% </a:t>
            </a:r>
            <a:endParaRPr lang="en-US" altLang="zh-CN" sz="2400" dirty="0" smtClean="0">
              <a:solidFill>
                <a:srgbClr val="FFFFFF"/>
              </a:solidFill>
            </a:endParaRPr>
          </a:p>
          <a:p>
            <a:r>
              <a:rPr lang="en-US" altLang="zh-CN" sz="2400" dirty="0" smtClean="0">
                <a:solidFill>
                  <a:srgbClr val="FFFFFF"/>
                </a:solidFill>
              </a:rPr>
              <a:t>Efficiency</a:t>
            </a:r>
            <a:r>
              <a:rPr lang="zh-CN" altLang="en-US" sz="2400" dirty="0" smtClean="0">
                <a:solidFill>
                  <a:srgbClr val="FFFFFF"/>
                </a:solidFill>
              </a:rPr>
              <a:t>: </a:t>
            </a:r>
            <a:r>
              <a:rPr lang="en-US" altLang="zh-CN" sz="2400" dirty="0" smtClean="0">
                <a:solidFill>
                  <a:srgbClr val="FFFFFF"/>
                </a:solidFill>
              </a:rPr>
              <a:t>&gt;</a:t>
            </a:r>
            <a:r>
              <a:rPr lang="zh-CN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</a:rPr>
              <a:t>20%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60755"/>
            <a:ext cx="6667500" cy="27972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45067" y="169334"/>
            <a:ext cx="11187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 smtClean="0">
                <a:solidFill>
                  <a:srgbClr val="FFFFFF"/>
                </a:solidFill>
              </a:rPr>
              <a:t>High</a:t>
            </a:r>
            <a:r>
              <a:rPr kumimoji="1" lang="zh-CN" altLang="en-US" sz="4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4800" dirty="0" smtClean="0">
                <a:solidFill>
                  <a:srgbClr val="FFFFFF"/>
                </a:solidFill>
              </a:rPr>
              <a:t>efficiency</a:t>
            </a:r>
            <a:r>
              <a:rPr kumimoji="1" lang="zh-CN" altLang="en-US" sz="4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4800" dirty="0" smtClean="0">
                <a:solidFill>
                  <a:srgbClr val="FFFFFF"/>
                </a:solidFill>
              </a:rPr>
              <a:t>high</a:t>
            </a:r>
            <a:r>
              <a:rPr kumimoji="1" lang="zh-CN" altLang="en-US" sz="4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4800" dirty="0" smtClean="0">
                <a:solidFill>
                  <a:srgbClr val="FFFFFF"/>
                </a:solidFill>
              </a:rPr>
              <a:t>quality</a:t>
            </a:r>
            <a:r>
              <a:rPr kumimoji="1" lang="zh-CN" altLang="en-US" sz="4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4800" dirty="0" smtClean="0">
                <a:solidFill>
                  <a:srgbClr val="FFFFFF"/>
                </a:solidFill>
              </a:rPr>
              <a:t>LWFA</a:t>
            </a:r>
            <a:r>
              <a:rPr kumimoji="1" lang="zh-CN" altLang="en-US" sz="4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4800" dirty="0" smtClean="0">
                <a:solidFill>
                  <a:srgbClr val="FFFFFF"/>
                </a:solidFill>
              </a:rPr>
              <a:t>is</a:t>
            </a:r>
            <a:r>
              <a:rPr kumimoji="1" lang="zh-CN" altLang="en-US" sz="48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4800" dirty="0" smtClean="0">
                <a:solidFill>
                  <a:srgbClr val="FFFFFF"/>
                </a:solidFill>
              </a:rPr>
              <a:t>possible</a:t>
            </a:r>
            <a:r>
              <a:rPr kumimoji="1" lang="zh-CN" altLang="en-US" sz="4800" dirty="0" smtClean="0">
                <a:solidFill>
                  <a:srgbClr val="FFFFFF"/>
                </a:solidFill>
              </a:rPr>
              <a:t>  </a:t>
            </a:r>
            <a:endParaRPr kumimoji="1" lang="zh-CN" altLang="en-US" sz="4800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02420" y="1145493"/>
            <a:ext cx="61895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err="1">
                <a:solidFill>
                  <a:schemeClr val="bg1"/>
                </a:solidFill>
              </a:rPr>
              <a:t>Shuang</a:t>
            </a:r>
            <a:r>
              <a:rPr lang="en-US" altLang="zh-CN" sz="1600" dirty="0">
                <a:solidFill>
                  <a:schemeClr val="bg1"/>
                </a:solidFill>
              </a:rPr>
              <a:t> Liu, </a:t>
            </a:r>
            <a:r>
              <a:rPr lang="en-US" altLang="zh-CN" sz="1600" dirty="0" err="1">
                <a:solidFill>
                  <a:schemeClr val="bg1"/>
                </a:solidFill>
              </a:rPr>
              <a:t>Fei</a:t>
            </a:r>
            <a:r>
              <a:rPr lang="en-US" altLang="zh-CN" sz="1600" dirty="0">
                <a:solidFill>
                  <a:schemeClr val="bg1"/>
                </a:solidFill>
              </a:rPr>
              <a:t> Li, </a:t>
            </a:r>
            <a:r>
              <a:rPr lang="en-US" altLang="zh-CN" sz="1600" dirty="0" err="1">
                <a:solidFill>
                  <a:schemeClr val="bg1"/>
                </a:solidFill>
              </a:rPr>
              <a:t>Shiyu</a:t>
            </a:r>
            <a:r>
              <a:rPr lang="en-US" altLang="zh-CN" sz="1600" dirty="0">
                <a:solidFill>
                  <a:schemeClr val="bg1"/>
                </a:solidFill>
              </a:rPr>
              <a:t> Zhou, </a:t>
            </a:r>
            <a:r>
              <a:rPr lang="en-US" altLang="zh-CN" sz="1600" dirty="0" err="1">
                <a:solidFill>
                  <a:schemeClr val="bg1"/>
                </a:solidFill>
              </a:rPr>
              <a:t>Jianfei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Hua</a:t>
            </a:r>
            <a:r>
              <a:rPr lang="en-US" altLang="zh-CN" sz="1600" dirty="0">
                <a:solidFill>
                  <a:schemeClr val="bg1"/>
                </a:solidFill>
              </a:rPr>
              <a:t>, Warren B. Mori, Chan Joshi, Wei Lu*. A Scalable, High-Efficiency, Low-Energy-Spread Laser Wakefield Accelerator Using a Tri-Plateau Plasma Channel. </a:t>
            </a:r>
            <a:r>
              <a:rPr lang="en-US" altLang="zh-CN" sz="1600" dirty="0">
                <a:solidFill>
                  <a:srgbClr val="FF0000"/>
                </a:solidFill>
              </a:rPr>
              <a:t>Research, 2024, 7:0396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255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>
            <a:extLst>
              <a:ext uri="{FF2B5EF4-FFF2-40B4-BE49-F238E27FC236}">
                <a16:creationId xmlns="" xmlns:a16="http://schemas.microsoft.com/office/drawing/2014/main" id="{57783B63-5C84-4F74-B593-326B7394CBB7}"/>
              </a:ext>
            </a:extLst>
          </p:cNvPr>
          <p:cNvSpPr txBox="1"/>
          <p:nvPr/>
        </p:nvSpPr>
        <p:spPr>
          <a:xfrm>
            <a:off x="150182" y="167480"/>
            <a:ext cx="12041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A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PWFA/LWFA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platform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at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#10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Hall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of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BEPCII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 </a:t>
            </a:r>
            <a:endParaRPr lang="zh-CN" altLang="en-US" sz="3600" b="1" dirty="0">
              <a:solidFill>
                <a:srgbClr val="FFFFFF"/>
              </a:solidFill>
              <a:latin typeface="+mj-lt"/>
              <a:ea typeface="+mj-ea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B759090-8BA0-4459-A064-A0EDBD39B8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5676"/>
            <a:ext cx="8192840" cy="44940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C639075-1F94-4466-A0E3-97474DF0D2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046" y="1345521"/>
            <a:ext cx="5091276" cy="4767537"/>
          </a:xfrm>
          <a:prstGeom prst="rect">
            <a:avLst/>
          </a:prstGeom>
        </p:spPr>
      </p:pic>
      <p:sp>
        <p:nvSpPr>
          <p:cNvPr id="10" name="下箭头 9"/>
          <p:cNvSpPr/>
          <p:nvPr/>
        </p:nvSpPr>
        <p:spPr>
          <a:xfrm rot="5400000">
            <a:off x="5551436" y="1189294"/>
            <a:ext cx="484632" cy="2340229"/>
          </a:xfrm>
          <a:prstGeom prst="downArrow">
            <a:avLst/>
          </a:prstGeom>
          <a:solidFill>
            <a:srgbClr val="DE5F0F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1582" y="4112155"/>
            <a:ext cx="5000489" cy="274584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02105" y="6082631"/>
            <a:ext cx="5484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dirty="0" smtClean="0">
                <a:solidFill>
                  <a:srgbClr val="FFFFFF"/>
                </a:solidFill>
              </a:rPr>
              <a:t>  </a:t>
            </a:r>
            <a:r>
              <a:rPr kumimoji="1" lang="en-US" altLang="zh-CN" dirty="0" smtClean="0">
                <a:solidFill>
                  <a:srgbClr val="FFFFFF"/>
                </a:solidFill>
              </a:rPr>
              <a:t>CAS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Leading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project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(2023-2028)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for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Basic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Science</a:t>
            </a:r>
          </a:p>
          <a:p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chemeClr val="accent6"/>
                </a:solidFill>
              </a:rPr>
              <a:t>”Beam</a:t>
            </a:r>
            <a:r>
              <a:rPr kumimoji="1" lang="zh-CN" altLang="en-US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dirty="0" smtClean="0">
                <a:solidFill>
                  <a:schemeClr val="accent6"/>
                </a:solidFill>
              </a:rPr>
              <a:t>Driven</a:t>
            </a:r>
            <a:r>
              <a:rPr kumimoji="1" lang="zh-CN" altLang="en-US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dirty="0" smtClean="0">
                <a:solidFill>
                  <a:schemeClr val="accent6"/>
                </a:solidFill>
              </a:rPr>
              <a:t>Advanced</a:t>
            </a:r>
            <a:r>
              <a:rPr kumimoji="1" lang="zh-CN" altLang="en-US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dirty="0" smtClean="0">
                <a:solidFill>
                  <a:schemeClr val="accent6"/>
                </a:solidFill>
              </a:rPr>
              <a:t>Acceleration</a:t>
            </a:r>
            <a:r>
              <a:rPr kumimoji="1" lang="zh-CN" altLang="en-US" dirty="0">
                <a:solidFill>
                  <a:schemeClr val="accent6"/>
                </a:solidFill>
              </a:rPr>
              <a:t> </a:t>
            </a:r>
            <a:r>
              <a:rPr kumimoji="1" lang="en-US" altLang="zh-CN" dirty="0" smtClean="0">
                <a:solidFill>
                  <a:schemeClr val="accent6"/>
                </a:solidFill>
              </a:rPr>
              <a:t>and</a:t>
            </a:r>
            <a:r>
              <a:rPr kumimoji="1" lang="zh-CN" altLang="en-US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dirty="0" smtClean="0">
                <a:solidFill>
                  <a:schemeClr val="accent6"/>
                </a:solidFill>
              </a:rPr>
              <a:t>Application</a:t>
            </a:r>
            <a:r>
              <a:rPr kumimoji="1" lang="zh-CN" altLang="en-US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dirty="0" smtClean="0">
                <a:solidFill>
                  <a:schemeClr val="accent6"/>
                </a:solidFill>
              </a:rPr>
              <a:t>”</a:t>
            </a:r>
            <a:r>
              <a:rPr kumimoji="1" lang="zh-CN" altLang="en-US" dirty="0" smtClean="0">
                <a:solidFill>
                  <a:schemeClr val="accent6"/>
                </a:solidFill>
              </a:rPr>
              <a:t> </a:t>
            </a:r>
            <a:endParaRPr kumimoji="1" lang="zh-CN" alt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282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2">
            <a:extLst>
              <a:ext uri="{FF2B5EF4-FFF2-40B4-BE49-F238E27FC236}">
                <a16:creationId xmlns:a16="http://schemas.microsoft.com/office/drawing/2014/main" xmlns="" id="{092E62FF-64EA-4B3C-98B3-98C9AE664EE5}"/>
              </a:ext>
            </a:extLst>
          </p:cNvPr>
          <p:cNvGrpSpPr>
            <a:grpSpLocks noChangeAspect="1"/>
          </p:cNvGrpSpPr>
          <p:nvPr/>
        </p:nvGrpSpPr>
        <p:grpSpPr>
          <a:xfrm>
            <a:off x="204297" y="101728"/>
            <a:ext cx="13534789" cy="3874362"/>
            <a:chOff x="668328" y="1406286"/>
            <a:chExt cx="12618618" cy="3797563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26AD62BE-4B9B-49D8-B170-730CA3375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2105"/>
            <a:stretch/>
          </p:blipFill>
          <p:spPr>
            <a:xfrm>
              <a:off x="668328" y="1406286"/>
              <a:ext cx="11080837" cy="3797563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A5F1A292-5F0E-4B93-8F29-538B356E0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3350" y="1579350"/>
              <a:ext cx="3890713" cy="1708624"/>
            </a:xfrm>
            <a:prstGeom prst="rect">
              <a:avLst/>
            </a:prstGeom>
          </p:spPr>
        </p:pic>
        <p:cxnSp>
          <p:nvCxnSpPr>
            <p:cNvPr id="21" name="直接连接符 13">
              <a:extLst>
                <a:ext uri="{FF2B5EF4-FFF2-40B4-BE49-F238E27FC236}">
                  <a16:creationId xmlns:a16="http://schemas.microsoft.com/office/drawing/2014/main" xmlns="" id="{5F0DAFCA-218B-469E-A2EF-2AB5D9D69763}"/>
                </a:ext>
              </a:extLst>
            </p:cNvPr>
            <p:cNvCxnSpPr/>
            <p:nvPr/>
          </p:nvCxnSpPr>
          <p:spPr>
            <a:xfrm>
              <a:off x="6653047" y="2933254"/>
              <a:ext cx="0" cy="98920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14">
              <a:extLst>
                <a:ext uri="{FF2B5EF4-FFF2-40B4-BE49-F238E27FC236}">
                  <a16:creationId xmlns:a16="http://schemas.microsoft.com/office/drawing/2014/main" xmlns="" id="{F01F16F3-E7B5-4BC4-822D-8DC75F33F750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>
              <a:off x="6151703" y="2971349"/>
              <a:ext cx="1018669" cy="1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: 圆角 11">
              <a:extLst>
                <a:ext uri="{FF2B5EF4-FFF2-40B4-BE49-F238E27FC236}">
                  <a16:creationId xmlns:a16="http://schemas.microsoft.com/office/drawing/2014/main" xmlns="" id="{52B3EA59-1D33-4679-8D45-A057A97E066E}"/>
                </a:ext>
              </a:extLst>
            </p:cNvPr>
            <p:cNvSpPr/>
            <p:nvPr/>
          </p:nvSpPr>
          <p:spPr>
            <a:xfrm>
              <a:off x="6482779" y="2805361"/>
              <a:ext cx="340535" cy="3319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: 圆角 15">
              <a:extLst>
                <a:ext uri="{FF2B5EF4-FFF2-40B4-BE49-F238E27FC236}">
                  <a16:creationId xmlns:a16="http://schemas.microsoft.com/office/drawing/2014/main" xmlns="" id="{1E153B3C-DF35-4405-8B0F-7AA260998073}"/>
                </a:ext>
              </a:extLst>
            </p:cNvPr>
            <p:cNvSpPr/>
            <p:nvPr/>
          </p:nvSpPr>
          <p:spPr>
            <a:xfrm>
              <a:off x="7025115" y="1663967"/>
              <a:ext cx="491884" cy="2333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7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LWFA</a:t>
              </a:r>
              <a:r>
                <a:rPr lang="zh-CN" altLang="en-US" sz="7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靶场</a:t>
              </a:r>
              <a:r>
                <a:rPr lang="en-US" altLang="zh-CN" sz="7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  <a:endParaRPr lang="zh-CN" alt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95E5F3CE-2A2D-4806-B3CC-4E3AF7420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4534162" y="3045745"/>
              <a:ext cx="8752784" cy="1507341"/>
            </a:xfrm>
            <a:prstGeom prst="rect">
              <a:avLst/>
            </a:prstGeom>
          </p:spPr>
        </p:pic>
        <p:sp>
          <p:nvSpPr>
            <p:cNvPr id="26" name="矩形: 圆角 18">
              <a:extLst>
                <a:ext uri="{FF2B5EF4-FFF2-40B4-BE49-F238E27FC236}">
                  <a16:creationId xmlns:a16="http://schemas.microsoft.com/office/drawing/2014/main" xmlns="" id="{219D9015-11CE-4784-BB15-647E68D0D1C6}"/>
                </a:ext>
              </a:extLst>
            </p:cNvPr>
            <p:cNvSpPr/>
            <p:nvPr/>
          </p:nvSpPr>
          <p:spPr>
            <a:xfrm>
              <a:off x="5659819" y="2854684"/>
              <a:ext cx="491884" cy="2333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7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LWFA</a:t>
              </a:r>
              <a:r>
                <a:rPr lang="zh-CN" altLang="en-US" sz="7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靶场</a:t>
              </a:r>
              <a:r>
                <a:rPr lang="en-US" altLang="zh-CN" sz="7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  <a:endParaRPr lang="zh-CN" altLang="en-US" sz="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7" name="矩形: 圆角 20">
              <a:extLst>
                <a:ext uri="{FF2B5EF4-FFF2-40B4-BE49-F238E27FC236}">
                  <a16:creationId xmlns:a16="http://schemas.microsoft.com/office/drawing/2014/main" xmlns="" id="{C39BC2F2-FEEE-4FB4-B2BD-8990A7427AD5}"/>
                </a:ext>
              </a:extLst>
            </p:cNvPr>
            <p:cNvSpPr/>
            <p:nvPr/>
          </p:nvSpPr>
          <p:spPr>
            <a:xfrm>
              <a:off x="5167935" y="2822849"/>
              <a:ext cx="340535" cy="296997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7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束测</a:t>
              </a:r>
            </a:p>
          </p:txBody>
        </p:sp>
        <p:cxnSp>
          <p:nvCxnSpPr>
            <p:cNvPr id="28" name="直接连接符 21">
              <a:extLst>
                <a:ext uri="{FF2B5EF4-FFF2-40B4-BE49-F238E27FC236}">
                  <a16:creationId xmlns:a16="http://schemas.microsoft.com/office/drawing/2014/main" xmlns="" id="{C0FE5BEB-6A13-43D8-B8B6-6EDD66742D10}"/>
                </a:ext>
              </a:extLst>
            </p:cNvPr>
            <p:cNvCxnSpPr>
              <a:cxnSpLocks/>
              <a:endCxn id="26" idx="3"/>
            </p:cNvCxnSpPr>
            <p:nvPr/>
          </p:nvCxnSpPr>
          <p:spPr>
            <a:xfrm>
              <a:off x="5405569" y="2971349"/>
              <a:ext cx="746134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矩形: 圆角 24">
              <a:extLst>
                <a:ext uri="{FF2B5EF4-FFF2-40B4-BE49-F238E27FC236}">
                  <a16:creationId xmlns:a16="http://schemas.microsoft.com/office/drawing/2014/main" xmlns="" id="{BD880901-0547-4901-8212-8A55E6ACE1F5}"/>
                </a:ext>
              </a:extLst>
            </p:cNvPr>
            <p:cNvSpPr/>
            <p:nvPr/>
          </p:nvSpPr>
          <p:spPr>
            <a:xfrm>
              <a:off x="6348400" y="1656568"/>
              <a:ext cx="340535" cy="296997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7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束测</a:t>
              </a:r>
            </a:p>
          </p:txBody>
        </p:sp>
        <p:cxnSp>
          <p:nvCxnSpPr>
            <p:cNvPr id="30" name="直接连接符 25">
              <a:extLst>
                <a:ext uri="{FF2B5EF4-FFF2-40B4-BE49-F238E27FC236}">
                  <a16:creationId xmlns:a16="http://schemas.microsoft.com/office/drawing/2014/main" xmlns="" id="{1A14BE80-5A15-4AA4-AAD3-0CC18E141A12}"/>
                </a:ext>
              </a:extLst>
            </p:cNvPr>
            <p:cNvCxnSpPr>
              <a:cxnSpLocks/>
            </p:cNvCxnSpPr>
            <p:nvPr/>
          </p:nvCxnSpPr>
          <p:spPr>
            <a:xfrm>
              <a:off x="6559550" y="1805067"/>
              <a:ext cx="45246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64970FE3-E2AC-4D9A-9EB1-89B34DC51D70}"/>
                </a:ext>
              </a:extLst>
            </p:cNvPr>
            <p:cNvSpPr/>
            <p:nvPr/>
          </p:nvSpPr>
          <p:spPr>
            <a:xfrm>
              <a:off x="4636143" y="1871356"/>
              <a:ext cx="12250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Section A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28CD6670-7936-4E78-93C7-918336B610BE}"/>
                </a:ext>
              </a:extLst>
            </p:cNvPr>
            <p:cNvSpPr/>
            <p:nvPr/>
          </p:nvSpPr>
          <p:spPr>
            <a:xfrm>
              <a:off x="3198613" y="3945506"/>
              <a:ext cx="12250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Section L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E0E1F744-E6F0-4E3E-8D6C-CBFB9D4F01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3"/>
          <a:stretch/>
        </p:blipFill>
        <p:spPr>
          <a:xfrm>
            <a:off x="-16297" y="3592465"/>
            <a:ext cx="12208297" cy="326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904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CEE540B-78FC-49FA-B627-AC23065D44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5" t="-2" r="12670" b="20524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738297" cy="3006439"/>
          </a:xfrm>
          <a:prstGeom prst="rect">
            <a:avLst/>
          </a:prstGeom>
        </p:spPr>
      </p:pic>
      <p:pic>
        <p:nvPicPr>
          <p:cNvPr id="5" name="圖片 1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2EC4C4BF-A82A-4F1D-8832-551658DFD9BF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4"/>
          <a:stretch/>
        </p:blipFill>
        <p:spPr bwMode="auto">
          <a:xfrm>
            <a:off x="7480180" y="0"/>
            <a:ext cx="4730498" cy="1782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3698099" y="2335933"/>
            <a:ext cx="4662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 smtClean="0">
                <a:solidFill>
                  <a:srgbClr val="FF0000"/>
                </a:solidFill>
              </a:rPr>
              <a:t>PW</a:t>
            </a:r>
            <a:r>
              <a:rPr kumimoji="1" lang="zh-CN" altLang="en-US" sz="4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4000" b="1" dirty="0" smtClean="0">
                <a:solidFill>
                  <a:srgbClr val="FF0000"/>
                </a:solidFill>
              </a:rPr>
              <a:t>laser</a:t>
            </a:r>
            <a:r>
              <a:rPr kumimoji="1" lang="zh-CN" altLang="en-US" sz="4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4000" b="1" dirty="0" smtClean="0">
                <a:solidFill>
                  <a:srgbClr val="FF0000"/>
                </a:solidFill>
              </a:rPr>
              <a:t>from</a:t>
            </a:r>
            <a:r>
              <a:rPr kumimoji="1" lang="zh-CN" altLang="en-US" sz="4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4000" b="1" dirty="0" smtClean="0">
                <a:solidFill>
                  <a:srgbClr val="FF0000"/>
                </a:solidFill>
              </a:rPr>
              <a:t>BAQIS</a:t>
            </a:r>
            <a:endParaRPr kumimoji="1" lang="zh-CN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3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5140" y="253986"/>
            <a:ext cx="1127616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zh-CN" sz="3200" b="1" dirty="0" smtClean="0">
                <a:solidFill>
                  <a:schemeClr val="bg1"/>
                </a:solidFill>
              </a:rPr>
              <a:t>BLI</a:t>
            </a:r>
            <a:r>
              <a:rPr kumimoji="1" lang="en-US" altLang="en-US" sz="3200" b="1" dirty="0" smtClean="0">
                <a:solidFill>
                  <a:srgbClr val="70AD47"/>
                </a:solidFill>
              </a:rPr>
              <a:t>: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BEPCII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2GeV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e-/e+</a:t>
            </a:r>
            <a:r>
              <a:rPr kumimoji="1" lang="zh-CN" altLang="en-US" sz="3200" b="1" dirty="0">
                <a:solidFill>
                  <a:srgbClr val="70AD47"/>
                </a:solidFill>
              </a:rPr>
              <a:t> 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beams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with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compression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(~1ps)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sz="3200" b="1" dirty="0" smtClean="0">
                <a:solidFill>
                  <a:srgbClr val="FFFFFF"/>
                </a:solidFill>
              </a:rPr>
              <a:t>BLII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: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A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new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1-5nC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150MeV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err="1" smtClean="0">
                <a:solidFill>
                  <a:srgbClr val="70AD47"/>
                </a:solidFill>
              </a:rPr>
              <a:t>Linac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with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2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IPs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sz="3200" b="1" dirty="0" smtClean="0">
                <a:solidFill>
                  <a:srgbClr val="FFFFFF"/>
                </a:solidFill>
              </a:rPr>
              <a:t>PW laser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: </a:t>
            </a:r>
            <a:r>
              <a:rPr kumimoji="1" lang="zh-CN" altLang="zh-CN" sz="3200" b="1" dirty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1PW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30fs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1Hz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compact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laser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from</a:t>
            </a:r>
            <a:r>
              <a:rPr kumimoji="1" lang="zh-CN" altLang="en-US" sz="3200" b="1" dirty="0" smtClean="0">
                <a:solidFill>
                  <a:srgbClr val="70AD47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70AD47"/>
                </a:solidFill>
              </a:rPr>
              <a:t>BAQIS</a:t>
            </a:r>
          </a:p>
          <a:p>
            <a:endParaRPr kumimoji="1" lang="en-US" altLang="zh-CN" sz="3200" b="1" dirty="0">
              <a:solidFill>
                <a:srgbClr val="70AD47"/>
              </a:solidFill>
            </a:endParaRPr>
          </a:p>
          <a:p>
            <a:pPr algn="ctr"/>
            <a:r>
              <a:rPr kumimoji="1" lang="en-US" altLang="zh-CN" sz="3200" b="1" dirty="0" smtClean="0">
                <a:solidFill>
                  <a:srgbClr val="FFFFFF"/>
                </a:solidFill>
              </a:rPr>
              <a:t>3</a:t>
            </a:r>
            <a:r>
              <a:rPr kumimoji="1" lang="zh-CN" altLang="en-US" sz="3200" b="1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FFFFFF"/>
                </a:solidFill>
              </a:rPr>
              <a:t>systems</a:t>
            </a:r>
            <a:r>
              <a:rPr kumimoji="1" lang="zh-CN" altLang="en-US" sz="3200" b="1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FFFFFF"/>
                </a:solidFill>
              </a:rPr>
              <a:t>are</a:t>
            </a:r>
            <a:r>
              <a:rPr kumimoji="1" lang="zh-CN" altLang="en-US" sz="3200" b="1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FFFFFF"/>
                </a:solidFill>
              </a:rPr>
              <a:t>synchronized</a:t>
            </a:r>
            <a:r>
              <a:rPr kumimoji="1" lang="zh-CN" altLang="en-US" sz="3200" b="1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FFFFFF"/>
                </a:solidFill>
              </a:rPr>
              <a:t>and</a:t>
            </a:r>
            <a:r>
              <a:rPr kumimoji="1" lang="zh-CN" altLang="en-US" sz="3200" b="1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FFFFFF"/>
                </a:solidFill>
              </a:rPr>
              <a:t>combined</a:t>
            </a:r>
            <a:r>
              <a:rPr kumimoji="1" lang="zh-CN" altLang="en-US" sz="3200" b="1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FFFFFF"/>
                </a:solidFill>
              </a:rPr>
              <a:t>in</a:t>
            </a:r>
            <a:r>
              <a:rPr kumimoji="1" lang="zh-CN" altLang="en-US" sz="3200" b="1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 smtClean="0">
                <a:solidFill>
                  <a:srgbClr val="FFFFFF"/>
                </a:solidFill>
              </a:rPr>
              <a:t>IP1</a:t>
            </a:r>
          </a:p>
          <a:p>
            <a:pPr algn="ctr"/>
            <a:endParaRPr kumimoji="1" lang="en-US" altLang="zh-CN" sz="3200" b="1" dirty="0">
              <a:solidFill>
                <a:srgbClr val="FFFFFF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kumimoji="1" lang="en-US" altLang="zh-CN" sz="3200" b="1" dirty="0" smtClean="0">
                <a:solidFill>
                  <a:schemeClr val="accent6"/>
                </a:solidFill>
              </a:rPr>
              <a:t>Positron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acceleration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in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electron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beam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driven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PWFA</a:t>
            </a:r>
          </a:p>
          <a:p>
            <a:pPr marL="457200" indent="-457200">
              <a:buFont typeface="Arial"/>
              <a:buChar char="•"/>
            </a:pPr>
            <a:r>
              <a:rPr kumimoji="1" lang="en-US" altLang="zh-CN" sz="3200" b="1" dirty="0" smtClean="0">
                <a:solidFill>
                  <a:schemeClr val="accent6"/>
                </a:solidFill>
              </a:rPr>
              <a:t>External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injection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to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a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PWFA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endParaRPr kumimoji="1" lang="en-US" altLang="zh-CN" sz="3200" b="1" dirty="0" smtClean="0">
              <a:solidFill>
                <a:schemeClr val="accent6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kumimoji="1" lang="en-US" altLang="zh-CN" sz="3200" b="1" dirty="0" smtClean="0">
                <a:solidFill>
                  <a:schemeClr val="accent6"/>
                </a:solidFill>
              </a:rPr>
              <a:t>PWFA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staging</a:t>
            </a:r>
            <a:r>
              <a:rPr kumimoji="1" lang="zh-CN" altLang="en-US" sz="3200" b="1" dirty="0">
                <a:solidFill>
                  <a:schemeClr val="accent6"/>
                </a:solidFill>
              </a:rPr>
              <a:t> </a:t>
            </a:r>
            <a:endParaRPr kumimoji="1" lang="en-US" altLang="zh-CN" sz="3200" b="1" dirty="0" smtClean="0">
              <a:solidFill>
                <a:schemeClr val="accent6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kumimoji="1" lang="en-US" altLang="zh-CN" sz="3200" b="1" dirty="0" smtClean="0">
                <a:solidFill>
                  <a:schemeClr val="accent6"/>
                </a:solidFill>
              </a:rPr>
              <a:t>External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injection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to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a</a:t>
            </a:r>
            <a:r>
              <a:rPr kumimoji="1" lang="zh-CN" altLang="en-US" sz="3200" b="1" dirty="0" smtClean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LWFA</a:t>
            </a:r>
            <a:r>
              <a:rPr kumimoji="1" lang="zh-CN" altLang="en-US" sz="3200" b="1" dirty="0">
                <a:solidFill>
                  <a:schemeClr val="accent6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6"/>
                </a:solidFill>
              </a:rPr>
              <a:t>(e-/e+)</a:t>
            </a:r>
          </a:p>
          <a:p>
            <a:pPr marL="457200" indent="-457200">
              <a:buFont typeface="Arial"/>
              <a:buChar char="•"/>
            </a:pPr>
            <a:endParaRPr kumimoji="1" lang="en-US" altLang="zh-CN" sz="32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842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所标矢量图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8962390" y="103505"/>
            <a:ext cx="2954655" cy="543560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595D2C5B-306A-4E4D-880E-83B5C807CEB2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"/>
            <a:ext cx="8929445" cy="4418754"/>
            <a:chOff x="4735266" y="1097222"/>
            <a:chExt cx="7315195" cy="3585103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CC6BEE3B-8E7C-46C1-9367-8BB304E82E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2" t="10690" b="8585"/>
            <a:stretch/>
          </p:blipFill>
          <p:spPr>
            <a:xfrm>
              <a:off x="4735266" y="1097222"/>
              <a:ext cx="7315195" cy="3585103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C73A3C80-FF66-41D0-B368-5E8B034EBE91}"/>
                </a:ext>
              </a:extLst>
            </p:cNvPr>
            <p:cNvSpPr/>
            <p:nvPr/>
          </p:nvSpPr>
          <p:spPr>
            <a:xfrm>
              <a:off x="4866579" y="1280426"/>
              <a:ext cx="2638717" cy="1138423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8A0CE3CA-17D2-47F3-A331-3D239F90D713}"/>
                </a:ext>
              </a:extLst>
            </p:cNvPr>
            <p:cNvSpPr txBox="1"/>
            <p:nvPr/>
          </p:nvSpPr>
          <p:spPr>
            <a:xfrm>
              <a:off x="4855366" y="2079828"/>
              <a:ext cx="2151486" cy="348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FFFF"/>
                  </a:solidFill>
                </a:rPr>
                <a:t>Installed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7FB25E32-21D9-4D17-B25F-43A116C11F4E}"/>
                </a:ext>
              </a:extLst>
            </p:cNvPr>
            <p:cNvSpPr/>
            <p:nvPr/>
          </p:nvSpPr>
          <p:spPr>
            <a:xfrm>
              <a:off x="7564260" y="1798165"/>
              <a:ext cx="2329514" cy="1617014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F5927090-5EE9-428B-88D1-4EA319662902}"/>
                </a:ext>
              </a:extLst>
            </p:cNvPr>
            <p:cNvSpPr txBox="1"/>
            <p:nvPr/>
          </p:nvSpPr>
          <p:spPr>
            <a:xfrm>
              <a:off x="7578402" y="1933545"/>
              <a:ext cx="2329514" cy="299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FFFFFF"/>
                  </a:solidFill>
                </a:rPr>
                <a:t>July-Oct</a:t>
              </a:r>
              <a:r>
                <a:rPr lang="zh-CN" altLang="en-US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2025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6AFD1628-5D49-42E7-807A-E5DC71BFDC42}"/>
                </a:ext>
              </a:extLst>
            </p:cNvPr>
            <p:cNvSpPr/>
            <p:nvPr/>
          </p:nvSpPr>
          <p:spPr>
            <a:xfrm>
              <a:off x="8406650" y="3478475"/>
              <a:ext cx="3580073" cy="1124628"/>
            </a:xfrm>
            <a:prstGeom prst="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AA72387-EE52-4017-A8D4-B25BA3609D46}"/>
                </a:ext>
              </a:extLst>
            </p:cNvPr>
            <p:cNvSpPr txBox="1"/>
            <p:nvPr/>
          </p:nvSpPr>
          <p:spPr>
            <a:xfrm>
              <a:off x="8576449" y="4282278"/>
              <a:ext cx="2329514" cy="299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C00000"/>
                  </a:solidFill>
                </a:rPr>
                <a:t>Oct-Dec</a:t>
              </a:r>
              <a:r>
                <a:rPr lang="zh-CN" altLang="en-US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dirty="0" smtClean="0">
                  <a:solidFill>
                    <a:srgbClr val="C00000"/>
                  </a:solidFill>
                </a:rPr>
                <a:t>2025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1AC0437F-F84E-4AE8-9818-853145DE6E1D}"/>
                </a:ext>
              </a:extLst>
            </p:cNvPr>
            <p:cNvSpPr/>
            <p:nvPr/>
          </p:nvSpPr>
          <p:spPr>
            <a:xfrm>
              <a:off x="4850712" y="3822441"/>
              <a:ext cx="3402244" cy="3246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36000" lvl="1" algn="just"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The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 </a:t>
              </a: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lab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 </a:t>
              </a: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will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 </a:t>
              </a: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be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 </a:t>
              </a: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ready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 </a:t>
              </a: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by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 </a:t>
              </a: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the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 </a:t>
              </a: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end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 </a:t>
              </a: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of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 </a:t>
              </a:r>
              <a:r>
                <a:rPr lang="en-US" altLang="zh-CN" sz="1600" dirty="0" smtClean="0">
                  <a:solidFill>
                    <a:srgbClr val="002060"/>
                  </a:solidFill>
                  <a:latin typeface="微软雅黑" panose="020B0503020204020204" charset="-122"/>
                </a:rPr>
                <a:t>2025</a:t>
              </a:r>
              <a:endParaRPr lang="en-US" altLang="zh-CN" sz="1600" dirty="0">
                <a:solidFill>
                  <a:srgbClr val="002060"/>
                </a:solidFill>
                <a:latin typeface="微软雅黑" panose="020B0503020204020204" charset="-122"/>
              </a:endParaRPr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9F25FF74-6D54-4E03-82E6-B6CE38154B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389" y="796787"/>
            <a:ext cx="3112341" cy="3339784"/>
          </a:xfrm>
          <a:prstGeom prst="rect">
            <a:avLst/>
          </a:prstGeom>
        </p:spPr>
      </p:pic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3346193D-5A9D-4E94-AAF4-EF2BCBB7157D}"/>
              </a:ext>
            </a:extLst>
          </p:cNvPr>
          <p:cNvSpPr/>
          <p:nvPr/>
        </p:nvSpPr>
        <p:spPr>
          <a:xfrm>
            <a:off x="8962389" y="3975194"/>
            <a:ext cx="3112341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000" lvl="1" algn="ctr">
              <a:lnSpc>
                <a:spcPct val="130000"/>
              </a:lnSpc>
            </a:pPr>
            <a:r>
              <a:rPr lang="en-US" altLang="zh-CN" sz="1600" dirty="0" smtClean="0">
                <a:solidFill>
                  <a:srgbClr val="002060"/>
                </a:solidFill>
                <a:latin typeface="微软雅黑" panose="020B0503020204020204" charset="-122"/>
              </a:rPr>
              <a:t>L-band</a:t>
            </a:r>
            <a:r>
              <a:rPr lang="zh-CN" altLang="en-US" sz="1600" dirty="0" smtClean="0">
                <a:solidFill>
                  <a:srgbClr val="002060"/>
                </a:solidFill>
                <a:latin typeface="微软雅黑" panose="020B0503020204020204" charset="-122"/>
              </a:rPr>
              <a:t> </a:t>
            </a:r>
            <a:r>
              <a:rPr lang="en-US" altLang="zh-CN" sz="1600" dirty="0" smtClean="0">
                <a:solidFill>
                  <a:srgbClr val="002060"/>
                </a:solidFill>
                <a:latin typeface="微软雅黑" panose="020B0503020204020204" charset="-122"/>
              </a:rPr>
              <a:t>Photo</a:t>
            </a:r>
            <a:r>
              <a:rPr lang="zh-CN" altLang="en-US" sz="1600" dirty="0" smtClean="0">
                <a:solidFill>
                  <a:srgbClr val="002060"/>
                </a:solidFill>
                <a:latin typeface="微软雅黑" panose="020B0503020204020204" charset="-122"/>
              </a:rPr>
              <a:t>-</a:t>
            </a:r>
            <a:r>
              <a:rPr lang="en-US" altLang="zh-CN" sz="1600" dirty="0" smtClean="0">
                <a:solidFill>
                  <a:srgbClr val="002060"/>
                </a:solidFill>
                <a:latin typeface="微软雅黑" panose="020B0503020204020204" charset="-122"/>
              </a:rPr>
              <a:t>injector</a:t>
            </a:r>
            <a:r>
              <a:rPr lang="zh-CN" altLang="en-US" sz="1600" dirty="0" smtClean="0">
                <a:solidFill>
                  <a:srgbClr val="002060"/>
                </a:solidFill>
                <a:latin typeface="微软雅黑" panose="020B0503020204020204" charset="-122"/>
              </a:rPr>
              <a:t> </a:t>
            </a:r>
            <a:endParaRPr lang="zh-CN" altLang="en-US" sz="1600" dirty="0">
              <a:solidFill>
                <a:srgbClr val="002060"/>
              </a:solidFill>
              <a:latin typeface="微软雅黑" panose="020B0503020204020204" charset="-122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E6ED00E6-35CC-4B85-9B61-C6DF9C4D23D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01" y="4506539"/>
            <a:ext cx="2955612" cy="2216709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74589F7A-23C6-4622-86F1-F4C5BB74DC68}"/>
              </a:ext>
            </a:extLst>
          </p:cNvPr>
          <p:cNvSpPr txBox="1"/>
          <p:nvPr/>
        </p:nvSpPr>
        <p:spPr>
          <a:xfrm>
            <a:off x="146600" y="6350861"/>
            <a:ext cx="2478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2</a:t>
            </a:r>
            <a:r>
              <a:rPr lang="en-US" altLang="zh-CN" baseline="30000" dirty="0" smtClean="0">
                <a:solidFill>
                  <a:srgbClr val="FFFFFF"/>
                </a:solidFill>
              </a:rPr>
              <a:t>nd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floor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endParaRPr lang="zh-CN" altLang="en-US" dirty="0">
              <a:solidFill>
                <a:srgbClr val="FFFFFF"/>
              </a:solidFill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B5D6A75C-7E45-4713-B233-917F20A744F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388" y="4506538"/>
            <a:ext cx="2955612" cy="2215843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12E89A17-F1B2-4FA0-84E2-1D51F2FD359F}"/>
              </a:ext>
            </a:extLst>
          </p:cNvPr>
          <p:cNvSpPr txBox="1"/>
          <p:nvPr/>
        </p:nvSpPr>
        <p:spPr>
          <a:xfrm>
            <a:off x="3465948" y="4506538"/>
            <a:ext cx="2630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Accelerator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tunnel</a:t>
            </a:r>
            <a:endParaRPr lang="zh-CN" altLang="en-US" dirty="0">
              <a:solidFill>
                <a:srgbClr val="FFFFFF"/>
              </a:solidFill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6F749535-6268-4E49-855C-6CE55E933D3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506" y="4538650"/>
            <a:ext cx="2955612" cy="2215843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D6576572-A982-42CD-B9BD-0D49BE23F2E4}"/>
              </a:ext>
            </a:extLst>
          </p:cNvPr>
          <p:cNvSpPr txBox="1"/>
          <p:nvPr/>
        </p:nvSpPr>
        <p:spPr>
          <a:xfrm>
            <a:off x="6163506" y="6385161"/>
            <a:ext cx="2395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Clean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room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for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PW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6C9E5362-4D99-41B3-B48F-2F398AE9704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293" y="4538650"/>
            <a:ext cx="2955612" cy="2215845"/>
          </a:xfrm>
          <a:prstGeom prst="rect">
            <a:avLst/>
          </a:prstGeom>
        </p:spPr>
      </p:pic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E2DDD1F2-61A0-42C1-8E47-F1AFF2D511FF}"/>
              </a:ext>
            </a:extLst>
          </p:cNvPr>
          <p:cNvSpPr txBox="1"/>
          <p:nvPr/>
        </p:nvSpPr>
        <p:spPr>
          <a:xfrm>
            <a:off x="9157293" y="6391351"/>
            <a:ext cx="295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BEPCII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tunnel</a:t>
            </a:r>
            <a:r>
              <a:rPr lang="zh-CN" altLang="en-US" dirty="0" smtClean="0">
                <a:solidFill>
                  <a:schemeClr val="bg1"/>
                </a:solidFill>
              </a:rPr>
              <a:t>（</a:t>
            </a:r>
            <a:r>
              <a:rPr lang="en-US" altLang="zh-CN" dirty="0" smtClean="0">
                <a:solidFill>
                  <a:schemeClr val="bg1"/>
                </a:solidFill>
              </a:rPr>
              <a:t>installed</a:t>
            </a:r>
            <a:r>
              <a:rPr lang="zh-CN" altLang="en-US" dirty="0" smtClean="0">
                <a:solidFill>
                  <a:schemeClr val="bg1"/>
                </a:solidFill>
              </a:rPr>
              <a:t>）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720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>
          <a:xfrm>
            <a:off x="202057" y="1024551"/>
            <a:ext cx="4878244" cy="2901019"/>
          </a:xfrm>
          <a:prstGeom prst="rect">
            <a:avLst/>
          </a:prstGeom>
          <a:noFill/>
        </p:spPr>
        <p:txBody>
          <a:bodyPr vert="horz" wrap="square" lIns="91440" tIns="45720" rIns="10800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</a:rPr>
              <a:t>Collaboration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with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Prof.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err="1" smtClean="0">
                <a:solidFill>
                  <a:schemeClr val="bg1"/>
                </a:solidFill>
              </a:rPr>
              <a:t>Zhentang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Zhao since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2017.</a:t>
            </a:r>
          </a:p>
          <a:p>
            <a:pPr marL="457200" indent="-457200">
              <a:buFont typeface="Arial"/>
              <a:buChar char="•"/>
            </a:pPr>
            <a:r>
              <a:rPr lang="en-US" altLang="zh-CN" sz="2000" dirty="0">
                <a:solidFill>
                  <a:schemeClr val="bg1"/>
                </a:solidFill>
              </a:rPr>
              <a:t>S</a:t>
            </a:r>
            <a:r>
              <a:rPr lang="en-US" altLang="zh-CN" sz="2000" dirty="0" smtClean="0">
                <a:solidFill>
                  <a:schemeClr val="bg1"/>
                </a:solidFill>
              </a:rPr>
              <a:t>upported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by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CAS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leading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project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of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Basic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Science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(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2023-2028)</a:t>
            </a:r>
          </a:p>
          <a:p>
            <a:pPr marL="457200" indent="-457200">
              <a:buFont typeface="Arial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</a:rPr>
              <a:t>SXFEL: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1.5GeV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err="1" smtClean="0">
                <a:solidFill>
                  <a:schemeClr val="bg1"/>
                </a:solidFill>
              </a:rPr>
              <a:t>Linac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+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40m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err="1" smtClean="0">
                <a:solidFill>
                  <a:schemeClr val="bg1"/>
                </a:solidFill>
              </a:rPr>
              <a:t>Undulator</a:t>
            </a:r>
            <a:r>
              <a:rPr lang="zh-CN" altLang="zh-CN" sz="2000" dirty="0" smtClean="0">
                <a:solidFill>
                  <a:schemeClr val="bg1"/>
                </a:solidFill>
              </a:rPr>
              <a:t>,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an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ideal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test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bed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for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PWFA-FEL</a:t>
            </a:r>
            <a:r>
              <a:rPr lang="zh-CN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and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LWFA-FEL</a:t>
            </a:r>
          </a:p>
        </p:txBody>
      </p:sp>
      <p:sp>
        <p:nvSpPr>
          <p:cNvPr id="4" name="标题 5"/>
          <p:cNvSpPr txBox="1">
            <a:spLocks/>
          </p:cNvSpPr>
          <p:nvPr/>
        </p:nvSpPr>
        <p:spPr>
          <a:xfrm>
            <a:off x="270377" y="87749"/>
            <a:ext cx="10795605" cy="7759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115" y="3989705"/>
            <a:ext cx="9892030" cy="2545715"/>
          </a:xfrm>
          <a:prstGeom prst="rect">
            <a:avLst/>
          </a:prstGeom>
        </p:spPr>
      </p:pic>
      <p:grpSp>
        <p:nvGrpSpPr>
          <p:cNvPr id="6" name="组合 8"/>
          <p:cNvGrpSpPr/>
          <p:nvPr/>
        </p:nvGrpSpPr>
        <p:grpSpPr>
          <a:xfrm>
            <a:off x="5060315" y="1047115"/>
            <a:ext cx="6421755" cy="2758440"/>
            <a:chOff x="2986" y="1551"/>
            <a:chExt cx="12914" cy="554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/>
            <a:srcRect b="28829"/>
            <a:stretch>
              <a:fillRect/>
            </a:stretch>
          </p:blipFill>
          <p:spPr>
            <a:xfrm>
              <a:off x="2986" y="1551"/>
              <a:ext cx="12914" cy="5547"/>
            </a:xfrm>
            <a:prstGeom prst="rect">
              <a:avLst/>
            </a:prstGeom>
          </p:spPr>
        </p:pic>
        <p:cxnSp>
          <p:nvCxnSpPr>
            <p:cNvPr id="8" name="直接连接符 13"/>
            <p:cNvCxnSpPr/>
            <p:nvPr/>
          </p:nvCxnSpPr>
          <p:spPr>
            <a:xfrm flipV="1">
              <a:off x="3944" y="1624"/>
              <a:ext cx="7519" cy="197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3212" y="2723"/>
              <a:ext cx="1870" cy="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914400"/>
              <a:r>
                <a:rPr lang="en-US" altLang="zh-CN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SXFEL</a:t>
              </a:r>
              <a:endPara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0" name="直接箭头连接符 16"/>
          <p:cNvCxnSpPr/>
          <p:nvPr/>
        </p:nvCxnSpPr>
        <p:spPr>
          <a:xfrm flipV="1">
            <a:off x="810722" y="1714158"/>
            <a:ext cx="6186805" cy="2275840"/>
          </a:xfrm>
          <a:prstGeom prst="straightConnector1">
            <a:avLst/>
          </a:prstGeom>
          <a:ln w="127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013585" y="4555490"/>
            <a:ext cx="1439545" cy="369570"/>
          </a:xfrm>
          <a:prstGeom prst="rect">
            <a:avLst/>
          </a:prstGeom>
          <a:solidFill>
            <a:srgbClr val="FEFDFF"/>
          </a:solidFill>
        </p:spPr>
        <p:txBody>
          <a:bodyPr wrap="square" rtlCol="0">
            <a:noAutofit/>
          </a:bodyPr>
          <a:lstStyle/>
          <a:p>
            <a:pPr algn="ctr" defTabSz="914400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undulator beamline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406005" y="5257165"/>
            <a:ext cx="2248535" cy="615950"/>
          </a:xfrm>
          <a:prstGeom prst="rect">
            <a:avLst/>
          </a:prstGeom>
          <a:solidFill>
            <a:srgbClr val="FEFDFF"/>
          </a:solidFill>
        </p:spPr>
        <p:txBody>
          <a:bodyPr wrap="square" rtlCol="0">
            <a:noAutofit/>
          </a:bodyPr>
          <a:lstStyle/>
          <a:p>
            <a:pPr algn="ctr" defTabSz="914400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plasma acceleration experiment platform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762750" y="5956300"/>
            <a:ext cx="1233805" cy="369570"/>
          </a:xfrm>
          <a:prstGeom prst="rect">
            <a:avLst/>
          </a:prstGeom>
          <a:solidFill>
            <a:srgbClr val="FEFDFF"/>
          </a:solidFill>
        </p:spPr>
        <p:txBody>
          <a:bodyPr wrap="square" rtlCol="0">
            <a:noAutofit/>
          </a:bodyPr>
          <a:lstStyle/>
          <a:p>
            <a:pPr algn="ctr" defTabSz="914400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laser room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654540" y="4632325"/>
            <a:ext cx="848360" cy="369570"/>
          </a:xfrm>
          <a:prstGeom prst="rect">
            <a:avLst/>
          </a:prstGeom>
          <a:solidFill>
            <a:srgbClr val="FEFDFF"/>
          </a:solidFill>
        </p:spPr>
        <p:txBody>
          <a:bodyPr wrap="square" rtlCol="0">
            <a:noAutofit/>
          </a:bodyPr>
          <a:lstStyle/>
          <a:p>
            <a:pPr algn="ctr" defTabSz="914400"/>
            <a:r>
              <a:rPr lang="en-US" altLang="zh-CN" sz="1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linac</a:t>
            </a:r>
          </a:p>
        </p:txBody>
      </p:sp>
      <p:sp>
        <p:nvSpPr>
          <p:cNvPr id="15" name="矩形 14"/>
          <p:cNvSpPr/>
          <p:nvPr/>
        </p:nvSpPr>
        <p:spPr>
          <a:xfrm>
            <a:off x="810895" y="3989705"/>
            <a:ext cx="10671175" cy="2545715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箭头连接符 10"/>
          <p:cNvCxnSpPr/>
          <p:nvPr/>
        </p:nvCxnSpPr>
        <p:spPr>
          <a:xfrm flipH="1" flipV="1">
            <a:off x="7240097" y="1586523"/>
            <a:ext cx="4241800" cy="2403475"/>
          </a:xfrm>
          <a:prstGeom prst="straightConnector1">
            <a:avLst/>
          </a:prstGeom>
          <a:ln w="127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5">
            <a:extLst>
              <a:ext uri="{FF2B5EF4-FFF2-40B4-BE49-F238E27FC236}">
                <a16:creationId xmlns="" xmlns:a16="http://schemas.microsoft.com/office/drawing/2014/main" id="{57783B63-5C84-4F74-B593-326B7394CBB7}"/>
              </a:ext>
            </a:extLst>
          </p:cNvPr>
          <p:cNvSpPr txBox="1"/>
          <p:nvPr/>
        </p:nvSpPr>
        <p:spPr>
          <a:xfrm>
            <a:off x="150182" y="167480"/>
            <a:ext cx="12041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A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PWFA/LWFA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platform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at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SXFEL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of</a:t>
            </a:r>
            <a:r>
              <a:rPr lang="zh-CN" altLang="en-US" sz="3600" b="1" dirty="0" smtClean="0">
                <a:solidFill>
                  <a:srgbClr val="FFFFFF"/>
                </a:solidFill>
                <a:latin typeface="+mj-lt"/>
                <a:ea typeface="+mj-ea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+mj-lt"/>
                <a:ea typeface="+mj-ea"/>
              </a:rPr>
              <a:t>SARI</a:t>
            </a:r>
            <a:endParaRPr lang="zh-CN" altLang="en-US" sz="3600" b="1" dirty="0">
              <a:solidFill>
                <a:srgbClr val="FFFFFF"/>
              </a:solidFill>
              <a:latin typeface="+mj-lt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63714" y="5372755"/>
            <a:ext cx="3750595" cy="369570"/>
          </a:xfrm>
          <a:prstGeom prst="rect">
            <a:avLst/>
          </a:prstGeom>
          <a:solidFill>
            <a:srgbClr val="FEFDFF"/>
          </a:solidFill>
        </p:spPr>
        <p:txBody>
          <a:bodyPr wrap="square" rtlCol="0">
            <a:noAutofit/>
          </a:bodyPr>
          <a:lstStyle/>
          <a:p>
            <a:pPr algn="ctr" defTabSz="914400"/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0TW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laser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for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plasma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generation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/>
            <a:endParaRPr lang="en-US" altLang="zh-CN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/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200TW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upgrade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underway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6641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97B257D-7D03-2513-B4E3-8F63E08CBE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7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AB65BEB-050D-F3FF-E6E5-0DB48EE61F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0" r="26279"/>
          <a:stretch>
            <a:fillRect/>
          </a:stretch>
        </p:blipFill>
        <p:spPr bwMode="auto">
          <a:xfrm>
            <a:off x="-1" y="4565173"/>
            <a:ext cx="4834945" cy="22928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79194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/>
          <p:cNvSpPr txBox="1"/>
          <p:nvPr/>
        </p:nvSpPr>
        <p:spPr>
          <a:xfrm>
            <a:off x="9652009" y="3543421"/>
            <a:ext cx="2710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/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Beam diagnostics chamber</a:t>
            </a:r>
          </a:p>
          <a:p>
            <a:pPr marL="285750" indent="-285750" algn="l" defTabSz="91440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Energy spectrometer (PM)</a:t>
            </a:r>
          </a:p>
          <a:p>
            <a:pPr marL="285750" indent="-285750" algn="l" defTabSz="91440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Beam spot monitor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-22522" y="648134"/>
            <a:ext cx="12107760" cy="5406675"/>
            <a:chOff x="-22522" y="980024"/>
            <a:chExt cx="12107760" cy="5406675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5777" y="1060740"/>
              <a:ext cx="7620392" cy="2711589"/>
            </a:xfrm>
            <a:prstGeom prst="rect">
              <a:avLst/>
            </a:prstGeom>
          </p:spPr>
        </p:pic>
        <p:grpSp>
          <p:nvGrpSpPr>
            <p:cNvPr id="24" name="组合 23"/>
            <p:cNvGrpSpPr/>
            <p:nvPr/>
          </p:nvGrpSpPr>
          <p:grpSpPr>
            <a:xfrm>
              <a:off x="-22522" y="2935272"/>
              <a:ext cx="6986119" cy="3398678"/>
              <a:chOff x="3203170" y="3172829"/>
              <a:chExt cx="6986119" cy="3398678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85559" y="3172829"/>
                <a:ext cx="6303730" cy="3398678"/>
              </a:xfrm>
              <a:prstGeom prst="rect">
                <a:avLst/>
              </a:prstGeom>
            </p:spPr>
          </p:pic>
          <p:sp>
            <p:nvSpPr>
              <p:cNvPr id="18" name="文本框 17"/>
              <p:cNvSpPr txBox="1"/>
              <p:nvPr/>
            </p:nvSpPr>
            <p:spPr>
              <a:xfrm>
                <a:off x="8382751" y="4456374"/>
                <a:ext cx="1419745" cy="261610"/>
              </a:xfrm>
              <a:prstGeom prst="rect">
                <a:avLst/>
              </a:prstGeom>
              <a:solidFill>
                <a:srgbClr val="FEFDFF"/>
              </a:solidFill>
            </p:spPr>
            <p:txBody>
              <a:bodyPr wrap="square" rtlCol="0">
                <a:spAutoFit/>
              </a:bodyPr>
              <a:lstStyle/>
              <a:p>
                <a:pPr algn="ctr" defTabSz="914400"/>
                <a:r>
                  <a:rPr lang="en-US" altLang="zh-CN" sz="11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laser compressor</a:t>
                </a:r>
                <a:endParaRPr lang="zh-CN" altLang="en-US" sz="11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6770164" y="4076928"/>
                <a:ext cx="1508984" cy="261610"/>
              </a:xfrm>
              <a:prstGeom prst="rect">
                <a:avLst/>
              </a:prstGeom>
              <a:solidFill>
                <a:srgbClr val="FEFDFF"/>
              </a:solidFill>
            </p:spPr>
            <p:txBody>
              <a:bodyPr wrap="square" rtlCol="0">
                <a:spAutoFit/>
              </a:bodyPr>
              <a:lstStyle/>
              <a:p>
                <a:pPr algn="ctr" defTabSz="914400"/>
                <a:r>
                  <a:rPr lang="en-US" altLang="zh-CN" sz="11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plasma accelerator</a:t>
                </a:r>
                <a:endParaRPr lang="zh-CN" altLang="en-US" sz="11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3203170" y="3697963"/>
                <a:ext cx="1479817" cy="261610"/>
              </a:xfrm>
              <a:prstGeom prst="rect">
                <a:avLst/>
              </a:prstGeom>
              <a:solidFill>
                <a:srgbClr val="FEFDFF"/>
              </a:solidFill>
            </p:spPr>
            <p:txBody>
              <a:bodyPr wrap="square" rtlCol="0">
                <a:spAutoFit/>
              </a:bodyPr>
              <a:lstStyle/>
              <a:p>
                <a:pPr algn="ctr" defTabSz="914400"/>
                <a:r>
                  <a:rPr lang="en-US" altLang="zh-CN" sz="11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beam diagnostics</a:t>
                </a:r>
                <a:endParaRPr lang="zh-CN" altLang="en-US" sz="11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4553121" y="1156447"/>
              <a:ext cx="1302643" cy="246221"/>
            </a:xfrm>
            <a:prstGeom prst="rect">
              <a:avLst/>
            </a:prstGeom>
            <a:solidFill>
              <a:srgbClr val="FEFDFF"/>
            </a:solidFill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beam diagnostics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849599" y="980024"/>
              <a:ext cx="1443032" cy="246221"/>
            </a:xfrm>
            <a:prstGeom prst="rect">
              <a:avLst/>
            </a:prstGeom>
            <a:solidFill>
              <a:srgbClr val="FEFDFF"/>
            </a:solidFill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Plasma accelerator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146125" y="2293423"/>
              <a:ext cx="1443032" cy="246221"/>
            </a:xfrm>
            <a:prstGeom prst="rect">
              <a:avLst/>
            </a:prstGeom>
            <a:solidFill>
              <a:srgbClr val="FEFDFF"/>
            </a:solidFill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Laser compressor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" name="直接箭头连接符 8"/>
            <p:cNvCxnSpPr/>
            <p:nvPr/>
          </p:nvCxnSpPr>
          <p:spPr bwMode="auto">
            <a:xfrm flipH="1">
              <a:off x="1457295" y="1920123"/>
              <a:ext cx="3374463" cy="1540283"/>
            </a:xfrm>
            <a:prstGeom prst="straightConnector1">
              <a:avLst/>
            </a:prstGeom>
            <a:gradFill rotWithShape="0">
              <a:gsLst>
                <a:gs pos="0">
                  <a:srgbClr val="BBE0E3">
                    <a:alpha val="75000"/>
                  </a:srgbClr>
                </a:gs>
                <a:gs pos="100000">
                  <a:srgbClr val="FFFFFF">
                    <a:alpha val="64999"/>
                  </a:srgbClr>
                </a:gs>
              </a:gsLst>
              <a:lin ang="5400000" scaled="1"/>
            </a:gra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直接箭头连接符 9"/>
            <p:cNvCxnSpPr/>
            <p:nvPr/>
          </p:nvCxnSpPr>
          <p:spPr bwMode="auto">
            <a:xfrm flipH="1">
              <a:off x="4725151" y="1862419"/>
              <a:ext cx="3910285" cy="1921105"/>
            </a:xfrm>
            <a:prstGeom prst="straightConnector1">
              <a:avLst/>
            </a:prstGeom>
            <a:gradFill rotWithShape="0">
              <a:gsLst>
                <a:gs pos="0">
                  <a:srgbClr val="BBE0E3">
                    <a:alpha val="75000"/>
                  </a:srgbClr>
                </a:gs>
                <a:gs pos="100000">
                  <a:srgbClr val="FFFFFF">
                    <a:alpha val="64999"/>
                  </a:srgbClr>
                </a:gs>
              </a:gsLst>
              <a:lin ang="5400000" scaled="1"/>
            </a:gra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直接箭头连接符 10"/>
            <p:cNvCxnSpPr/>
            <p:nvPr/>
          </p:nvCxnSpPr>
          <p:spPr bwMode="auto">
            <a:xfrm flipH="1">
              <a:off x="6734798" y="2946467"/>
              <a:ext cx="2960509" cy="1403155"/>
            </a:xfrm>
            <a:prstGeom prst="straightConnector1">
              <a:avLst/>
            </a:prstGeom>
            <a:gradFill rotWithShape="0">
              <a:gsLst>
                <a:gs pos="0">
                  <a:srgbClr val="BBE0E3">
                    <a:alpha val="75000"/>
                  </a:srgbClr>
                </a:gs>
                <a:gs pos="100000">
                  <a:srgbClr val="FFFFFF">
                    <a:alpha val="64999"/>
                  </a:srgbClr>
                </a:gs>
              </a:gsLst>
              <a:lin ang="5400000" scaled="1"/>
            </a:gra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3384" y="4729537"/>
              <a:ext cx="2537441" cy="1614591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90853" y="4729537"/>
              <a:ext cx="2294385" cy="1657162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7200498" y="3748829"/>
              <a:ext cx="271016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914400"/>
              <a:r>
                <a:rPr lang="en-US" altLang="zh-CN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Plasma acceleration chamber</a:t>
              </a:r>
            </a:p>
            <a:p>
              <a:pPr marL="285750" indent="-285750" algn="l" defTabSz="914400"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10~20cm gas cell</a:t>
              </a:r>
            </a:p>
            <a:p>
              <a:pPr marL="285750" indent="-285750" algn="l" defTabSz="914400"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Laser focusing</a:t>
              </a:r>
            </a:p>
            <a:p>
              <a:pPr marL="285750" indent="-285750" algn="l" defTabSz="914400"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Laser-beam coupling</a:t>
              </a:r>
            </a:p>
            <a:p>
              <a:pPr marL="285750" indent="-285750" algn="l" defTabSz="914400"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Plasma diagnostics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9274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15461" y="4355764"/>
            <a:ext cx="5065868" cy="1429334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FFFFFF"/>
                </a:solidFill>
              </a:rPr>
              <a:t>10~20cm length</a:t>
            </a:r>
            <a:endParaRPr lang="en-US" altLang="zh-CN" sz="1800" dirty="0">
              <a:solidFill>
                <a:srgbClr val="FFFFFF"/>
              </a:solidFill>
            </a:endParaRPr>
          </a:p>
          <a:p>
            <a:r>
              <a:rPr lang="en-US" altLang="zh-CN" sz="1800" dirty="0">
                <a:solidFill>
                  <a:srgbClr val="FFFFFF"/>
                </a:solidFill>
              </a:rPr>
              <a:t>reliabe and uniform plasma density profile</a:t>
            </a:r>
            <a:endParaRPr lang="en-US" sz="1800" dirty="0">
              <a:solidFill>
                <a:srgbClr val="FFFFFF"/>
              </a:solidFill>
            </a:endParaRPr>
          </a:p>
          <a:p>
            <a:r>
              <a:rPr lang="en-US" altLang="zh-CN" sz="1800" dirty="0">
                <a:solidFill>
                  <a:srgbClr val="FFFFFF"/>
                </a:solidFill>
              </a:rPr>
              <a:t>operated at</a:t>
            </a:r>
            <a:r>
              <a:rPr lang="en-US" sz="1800" dirty="0">
                <a:solidFill>
                  <a:srgbClr val="FFFFFF"/>
                </a:solidFill>
              </a:rPr>
              <a:t> 2H</a:t>
            </a:r>
            <a:r>
              <a:rPr lang="en-US" altLang="zh-CN" sz="1800" dirty="0">
                <a:solidFill>
                  <a:srgbClr val="FFFFFF"/>
                </a:solidFill>
              </a:rPr>
              <a:t>z@0.1MPa</a:t>
            </a:r>
          </a:p>
          <a:p>
            <a:r>
              <a:rPr lang="en-US" sz="1800" dirty="0">
                <a:solidFill>
                  <a:srgbClr val="FFFFFF"/>
                </a:solidFill>
              </a:rPr>
              <a:t>backing pressure 0~5MPa</a:t>
            </a: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722738" y="0"/>
            <a:ext cx="10515600" cy="1325563"/>
          </a:xfrm>
        </p:spPr>
        <p:txBody>
          <a:bodyPr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</a:rPr>
              <a:t>Plasma Source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(20cm)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422" y="1230512"/>
            <a:ext cx="3260475" cy="24453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637" y="1269866"/>
            <a:ext cx="2763554" cy="23954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286" y="4060881"/>
            <a:ext cx="2475358" cy="18565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034" y="4050891"/>
            <a:ext cx="2475358" cy="185651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746" y="4050891"/>
            <a:ext cx="2475358" cy="185651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03" y="2483895"/>
            <a:ext cx="4950372" cy="105729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03" y="1340633"/>
            <a:ext cx="4950372" cy="105729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961730" y="1348768"/>
            <a:ext cx="256973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800nm 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laser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ionization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region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361875" y="2420449"/>
            <a:ext cx="1435363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Ionization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395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31250"/>
            <a:ext cx="12192000" cy="429579"/>
          </a:xfrm>
        </p:spPr>
        <p:txBody>
          <a:bodyPr>
            <a:noAutofit/>
          </a:bodyPr>
          <a:lstStyle/>
          <a:p>
            <a:pPr algn="ctr"/>
            <a:r>
              <a:rPr lang="en-US" altLang="zh-CN" sz="3600" dirty="0" smtClean="0">
                <a:solidFill>
                  <a:srgbClr val="FFFFFF"/>
                </a:solidFill>
              </a:rPr>
              <a:t>A Joint</a:t>
            </a:r>
            <a:r>
              <a:rPr lang="zh-CN" altLang="en-US" sz="3600" dirty="0" smtClean="0">
                <a:solidFill>
                  <a:srgbClr val="FFFFFF"/>
                </a:solidFill>
              </a:rPr>
              <a:t> </a:t>
            </a:r>
            <a:r>
              <a:rPr lang="en-US" altLang="zh-CN" sz="3600" dirty="0" smtClean="0">
                <a:solidFill>
                  <a:srgbClr val="FFFFFF"/>
                </a:solidFill>
              </a:rPr>
              <a:t>effort</a:t>
            </a:r>
            <a:r>
              <a:rPr lang="zh-CN" altLang="en-US" sz="3600" dirty="0" smtClean="0">
                <a:solidFill>
                  <a:srgbClr val="FFFFFF"/>
                </a:solidFill>
              </a:rPr>
              <a:t> </a:t>
            </a:r>
            <a:r>
              <a:rPr lang="en-US" altLang="zh-CN" sz="3600" dirty="0" smtClean="0">
                <a:solidFill>
                  <a:srgbClr val="FFFFFF"/>
                </a:solidFill>
              </a:rPr>
              <a:t>of IHEP, THU, SARI, BAQIS, ZZU and </a:t>
            </a:r>
            <a:r>
              <a:rPr lang="en-US" altLang="zh-CN" sz="3600" dirty="0" err="1" smtClean="0">
                <a:solidFill>
                  <a:srgbClr val="FFFFFF"/>
                </a:solidFill>
              </a:rPr>
              <a:t>Qifeng</a:t>
            </a:r>
            <a:endParaRPr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CE9CF0F1-9188-9245-9C59-5FF57B776B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5683" y="2831482"/>
            <a:ext cx="6312019" cy="190127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34B504F-9E6D-4D4E-9DA3-5B267EA069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5683" y="4837297"/>
            <a:ext cx="6312019" cy="196749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600BEB0-A624-4B46-8567-DE7E1ABB36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5683" y="735283"/>
            <a:ext cx="6312019" cy="1978394"/>
          </a:xfrm>
          <a:prstGeom prst="rect">
            <a:avLst/>
          </a:prstGeom>
        </p:spPr>
      </p:pic>
      <p:grpSp>
        <p:nvGrpSpPr>
          <p:cNvPr id="10" name="组 9"/>
          <p:cNvGrpSpPr/>
          <p:nvPr/>
        </p:nvGrpSpPr>
        <p:grpSpPr>
          <a:xfrm>
            <a:off x="587160" y="879322"/>
            <a:ext cx="4016465" cy="5504465"/>
            <a:chOff x="547473" y="601492"/>
            <a:chExt cx="4016465" cy="5504465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7F48296A-43E1-6E47-B846-4A1394750C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3712" y="2024216"/>
              <a:ext cx="3943769" cy="1229645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526C967C-694B-5A4A-9348-2EF4C0E40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8211" y="5252233"/>
              <a:ext cx="3889269" cy="85372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9F6CBE00-E7B2-124F-88A2-D6EAA51F98D5}"/>
                </a:ext>
              </a:extLst>
            </p:cNvPr>
            <p:cNvSpPr txBox="1"/>
            <p:nvPr/>
          </p:nvSpPr>
          <p:spPr>
            <a:xfrm>
              <a:off x="1375794" y="3905391"/>
              <a:ext cx="2460558" cy="1269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5400" b="1" dirty="0" smtClean="0">
                  <a:ln w="0">
                    <a:noFill/>
                  </a:ln>
                  <a:solidFill>
                    <a:srgbClr val="F4BA00"/>
                  </a:solidFill>
                  <a:effectLst>
                    <a:reflection blurRad="6350" stA="53000" endA="300" endPos="35500" dir="5400000" sy="-90000" algn="bl" rotWithShape="0"/>
                  </a:effectLst>
                </a:rPr>
                <a:t>BAQIS</a:t>
              </a:r>
              <a:endParaRPr kumimoji="1" lang="en-US" altLang="zh-CN" sz="5400" b="1" dirty="0">
                <a:ln w="0">
                  <a:noFill/>
                </a:ln>
                <a:solidFill>
                  <a:srgbClr val="F4BA00"/>
                </a:soli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  <p:pic>
          <p:nvPicPr>
            <p:cNvPr id="20" name="图片 19" descr="7a0788bff3b3d2a10924c7301656c5d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7473" y="601492"/>
              <a:ext cx="4016465" cy="127714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0640" y="3405734"/>
              <a:ext cx="3907155" cy="1039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2759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270510" y="87630"/>
            <a:ext cx="11511280" cy="775970"/>
          </a:xfrm>
        </p:spPr>
        <p:txBody>
          <a:bodyPr/>
          <a:lstStyle/>
          <a:p>
            <a:pPr algn="ctr"/>
            <a:r>
              <a:rPr lang="en-US" altLang="zh-CN" sz="2800" b="1" dirty="0" smtClean="0">
                <a:solidFill>
                  <a:srgbClr val="FFFFFF"/>
                </a:solidFill>
              </a:rPr>
              <a:t>Beam</a:t>
            </a:r>
            <a:r>
              <a:rPr lang="zh-CN" altLang="en-US" sz="2800" b="1" dirty="0" smtClean="0">
                <a:solidFill>
                  <a:srgbClr val="FFFFFF"/>
                </a:solidFill>
              </a:rPr>
              <a:t> </a:t>
            </a:r>
            <a:r>
              <a:rPr lang="en-US" altLang="zh-CN" sz="2800" b="1" dirty="0" err="1" smtClean="0">
                <a:solidFill>
                  <a:srgbClr val="FFFFFF"/>
                </a:solidFill>
              </a:rPr>
              <a:t>Phasespace</a:t>
            </a:r>
            <a:r>
              <a:rPr lang="en-US" altLang="zh-CN" sz="2800" b="1" dirty="0" smtClean="0">
                <a:solidFill>
                  <a:srgbClr val="FFFFFF"/>
                </a:solidFill>
              </a:rPr>
              <a:t> Manipulation</a:t>
            </a:r>
            <a:r>
              <a:rPr lang="zh-CN" altLang="en-US" sz="2800" b="1" dirty="0" smtClean="0">
                <a:solidFill>
                  <a:srgbClr val="FFFFFF"/>
                </a:solidFill>
              </a:rPr>
              <a:t> </a:t>
            </a:r>
            <a:r>
              <a:rPr lang="en-US" sz="2800" b="1" dirty="0" smtClean="0">
                <a:solidFill>
                  <a:srgbClr val="FFFFFF"/>
                </a:solidFill>
              </a:rPr>
              <a:t>based </a:t>
            </a:r>
            <a:r>
              <a:rPr lang="en-US" sz="2800" b="1" dirty="0">
                <a:solidFill>
                  <a:srgbClr val="FFFFFF"/>
                </a:solidFill>
              </a:rPr>
              <a:t>on </a:t>
            </a:r>
            <a:r>
              <a:rPr lang="en-US" sz="2800" b="1" dirty="0" smtClean="0">
                <a:solidFill>
                  <a:srgbClr val="FFFFFF"/>
                </a:solidFill>
              </a:rPr>
              <a:t>HPC</a:t>
            </a:r>
            <a:endParaRPr lang="en-US" sz="2800" b="1" dirty="0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7596" y="1163864"/>
            <a:ext cx="2741700" cy="206583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l="4003" t="12411"/>
          <a:stretch>
            <a:fillRect/>
          </a:stretch>
        </p:blipFill>
        <p:spPr>
          <a:xfrm>
            <a:off x="1756410" y="1343660"/>
            <a:ext cx="4442460" cy="17062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090" y="2881630"/>
            <a:ext cx="4229100" cy="657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 flipH="1">
            <a:off x="101029" y="5884125"/>
            <a:ext cx="6028768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</a:rPr>
              <a:t>Y. P. Wu et al, PHYSICAL REVIEW APPLIED 12, 064011 (2019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</a:rPr>
              <a:t>Spencer J. </a:t>
            </a:r>
            <a:r>
              <a:rPr lang="en-US" altLang="zh-CN" dirty="0" err="1">
                <a:solidFill>
                  <a:srgbClr val="FF0000"/>
                </a:solidFill>
              </a:rPr>
              <a:t>Gessner</a:t>
            </a:r>
            <a:r>
              <a:rPr lang="en-US" altLang="zh-CN" dirty="0">
                <a:solidFill>
                  <a:srgbClr val="FF0000"/>
                </a:solidFill>
              </a:rPr>
              <a:t>,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PHD thesis, </a:t>
            </a:r>
            <a:r>
              <a:rPr lang="en-US" altLang="zh-CN" dirty="0" err="1">
                <a:solidFill>
                  <a:srgbClr val="FF0000"/>
                </a:solidFill>
              </a:rPr>
              <a:t>Standford</a:t>
            </a:r>
            <a:r>
              <a:rPr lang="en-US" altLang="zh-CN" dirty="0">
                <a:solidFill>
                  <a:srgbClr val="FF0000"/>
                </a:solidFill>
              </a:rPr>
              <a:t> University (2016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  <a:endParaRPr lang="en-US" altLang="zh-CN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252953" y="3611668"/>
            <a:ext cx="5150437" cy="24779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306070" indent="-30607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24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29920" indent="-30607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20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99795" indent="-269875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42060" indent="-23368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602105" indent="-23368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9992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9964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99995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99715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0000FF"/>
              </a:buClr>
              <a:buSzPct val="92000"/>
              <a:buFont typeface="Wingdings" panose="05000000000000000000" pitchFamily="2" charset="2"/>
              <a:buChar char="p"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Advantages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  <a:p>
            <a:pPr lvl="1">
              <a:buClr>
                <a:srgbClr val="0000FF"/>
              </a:buClr>
              <a:buFont typeface="Wingdings" panose="05000000000000000000" pitchFamily="2" charset="2"/>
              <a:buChar char="p"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Acceleration field is independent of radial position, slice energy can be preserved.</a:t>
            </a:r>
          </a:p>
          <a:p>
            <a:pPr lvl="1">
              <a:buClr>
                <a:srgbClr val="0000FF"/>
              </a:buClr>
              <a:buFont typeface="Wingdings" panose="05000000000000000000" pitchFamily="2" charset="2"/>
              <a:buChar char="p"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Nearly zero focusing force, slice emittance can be preserved.</a:t>
            </a:r>
          </a:p>
          <a:p>
            <a:pPr marL="72009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  <a:buFont typeface="Arial" panose="020B0604020202020204" pitchFamily="34" charset="0"/>
              <a:buChar char="•"/>
              <a:defRPr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0804" y="4249841"/>
            <a:ext cx="6020267" cy="202078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056272" y="3557001"/>
            <a:ext cx="602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hollow </a:t>
            </a:r>
            <a:r>
              <a:rPr lang="en-US" altLang="zh-CN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plasma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channel 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generated by a high-order Bessel beam. (radius~100um, ~10cm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long)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84630" y="949960"/>
            <a:ext cx="42887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Hollow Plasma Channel (HPC)</a:t>
            </a:r>
          </a:p>
        </p:txBody>
      </p:sp>
    </p:spTree>
    <p:extLst>
      <p:ext uri="{BB962C8B-B14F-4D97-AF65-F5344CB8AC3E}">
        <p14:creationId xmlns:p14="http://schemas.microsoft.com/office/powerpoint/2010/main" val="3801449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="" xmlns:a16="http://schemas.microsoft.com/office/drawing/2014/main" id="{F3A69AC0-1B73-4FA2-80FA-4802F6EA2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660" y="217133"/>
            <a:ext cx="12001959" cy="644004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HPC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err="1" smtClean="0">
                <a:solidFill>
                  <a:srgbClr val="FFFFFF"/>
                </a:solidFill>
              </a:rPr>
              <a:t>Phasespace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Manipulation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as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err="1" smtClean="0">
                <a:solidFill>
                  <a:srgbClr val="FFFFFF"/>
                </a:solidFill>
              </a:rPr>
              <a:t>dechirper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endParaRPr lang="zh-CN" altLang="en-US" kern="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="" xmlns:a16="http://schemas.microsoft.com/office/drawing/2014/main" id="{775B2219-5A2F-4A9C-ACBA-97DD0A538515}"/>
              </a:ext>
            </a:extLst>
          </p:cNvPr>
          <p:cNvSpPr txBox="1">
            <a:spLocks/>
          </p:cNvSpPr>
          <p:nvPr/>
        </p:nvSpPr>
        <p:spPr>
          <a:xfrm>
            <a:off x="217849" y="953864"/>
            <a:ext cx="11521999" cy="195068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305992" indent="-305992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24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29984" indent="-305992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20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99978" indent="-269993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41969" indent="-2339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601960" indent="-2339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9995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99945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99938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99930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992" marR="0" lvl="0" indent="-3059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92000"/>
              <a:buFont typeface="Wingdings 2" panose="05020102010507070707" pitchFamily="18" charset="2"/>
              <a:buChar char="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A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HPC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dechirper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demonstrated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energy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chirp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from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~1%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to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~0.1%</a:t>
            </a:r>
          </a:p>
          <a:p>
            <a:pPr marL="305992" marR="0" lvl="0" indent="-3059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92000"/>
              <a:buFont typeface="Wingdings 2" panose="05020102010507070707" pitchFamily="18" charset="2"/>
              <a:buChar char=""/>
              <a:tabLst/>
              <a:defRPr/>
            </a:pPr>
            <a:r>
              <a:rPr lang="en-US" altLang="zh-CN" sz="2000" dirty="0" err="1" smtClean="0">
                <a:solidFill>
                  <a:srgbClr val="FFFFFF"/>
                </a:solidFill>
              </a:rPr>
              <a:t>Emmittance</a:t>
            </a:r>
            <a:r>
              <a:rPr lang="zh-CN" altLang="en-US" sz="2000" dirty="0">
                <a:solidFill>
                  <a:srgbClr val="FFFFFF"/>
                </a:solidFill>
              </a:rPr>
              <a:t> </a:t>
            </a:r>
            <a:r>
              <a:rPr lang="en-US" altLang="zh-CN" sz="2000" dirty="0" smtClean="0">
                <a:solidFill>
                  <a:srgbClr val="FFFFFF"/>
                </a:solidFill>
              </a:rPr>
              <a:t>conservation</a:t>
            </a:r>
            <a:r>
              <a:rPr lang="zh-CN" altLang="en-US" sz="2000" dirty="0" smtClean="0">
                <a:solidFill>
                  <a:srgbClr val="FFFFFF"/>
                </a:solidFill>
              </a:rPr>
              <a:t>  </a:t>
            </a:r>
            <a:r>
              <a:rPr lang="en-US" altLang="zh-CN" sz="2000" dirty="0" smtClean="0">
                <a:solidFill>
                  <a:srgbClr val="FFFFFF"/>
                </a:solidFill>
              </a:rPr>
              <a:t>confirmed</a:t>
            </a:r>
            <a:r>
              <a:rPr lang="zh-CN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zh-CN" sz="2000" dirty="0" smtClean="0">
                <a:solidFill>
                  <a:srgbClr val="FFFFFF"/>
                </a:solidFill>
              </a:rPr>
              <a:t>through</a:t>
            </a:r>
            <a:r>
              <a:rPr lang="zh-CN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zh-CN" sz="2000" dirty="0" smtClean="0">
                <a:solidFill>
                  <a:srgbClr val="FFFFFF"/>
                </a:solidFill>
              </a:rPr>
              <a:t>measurement</a:t>
            </a:r>
            <a:r>
              <a:rPr lang="zh-CN" altLang="en-US" sz="2000" dirty="0" smtClean="0">
                <a:solidFill>
                  <a:srgbClr val="FFFFFF"/>
                </a:solidFill>
              </a:rPr>
              <a:t>    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="" xmlns:a16="http://schemas.microsoft.com/office/drawing/2014/main" id="{52837BBD-5999-43AC-B028-2C806D531D64}"/>
              </a:ext>
            </a:extLst>
          </p:cNvPr>
          <p:cNvSpPr txBox="1">
            <a:spLocks/>
          </p:cNvSpPr>
          <p:nvPr/>
        </p:nvSpPr>
        <p:spPr>
          <a:xfrm>
            <a:off x="2558215" y="5826711"/>
            <a:ext cx="6375609" cy="6957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305992" indent="-305992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24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29984" indent="-305992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20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99978" indent="-269993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41969" indent="-2339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601960" indent="-2339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9995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99945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99938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99930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4590B8"/>
              </a:buClr>
              <a:buFont typeface="Wingdings 2" panose="05020102010507070707" pitchFamily="18" charset="2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Liu et al, Phys. Rev. Lett. 133, 175001 (2024)</a:t>
            </a:r>
          </a:p>
        </p:txBody>
      </p:sp>
      <p:pic>
        <p:nvPicPr>
          <p:cNvPr id="10" name="picture 294">
            <a:extLst>
              <a:ext uri="{FF2B5EF4-FFF2-40B4-BE49-F238E27FC236}">
                <a16:creationId xmlns="" xmlns:a16="http://schemas.microsoft.com/office/drawing/2014/main" id="{095C5489-E9E9-4291-B44B-EE34A2E2E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298301" y="1994386"/>
            <a:ext cx="11192452" cy="347855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2925720-EE50-47AF-BC93-3884776F1B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982" y="2978913"/>
            <a:ext cx="6431197" cy="249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219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256748" y="-15436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FF"/>
                </a:solidFill>
              </a:rPr>
              <a:t>PWFA</a:t>
            </a:r>
            <a:r>
              <a:rPr lang="en-US" sz="4000" dirty="0">
                <a:solidFill>
                  <a:srgbClr val="FFFFFF"/>
                </a:solidFill>
              </a:rPr>
              <a:t>-</a:t>
            </a:r>
            <a:r>
              <a:rPr lang="en-US" sz="4000" dirty="0" smtClean="0">
                <a:solidFill>
                  <a:srgbClr val="FFFFFF"/>
                </a:solidFill>
              </a:rPr>
              <a:t>driven</a:t>
            </a:r>
            <a:r>
              <a:rPr lang="zh-CN" altLang="en-US" sz="4000" dirty="0" smtClean="0">
                <a:solidFill>
                  <a:srgbClr val="FFFFFF"/>
                </a:solidFill>
              </a:rPr>
              <a:t> </a:t>
            </a:r>
            <a:r>
              <a:rPr lang="en-US" altLang="zh-CN" sz="4000" dirty="0">
                <a:solidFill>
                  <a:srgbClr val="FFFFFF"/>
                </a:solidFill>
              </a:rPr>
              <a:t>Broadband</a:t>
            </a:r>
            <a:r>
              <a:rPr lang="en-US" sz="4000" dirty="0" smtClean="0">
                <a:solidFill>
                  <a:srgbClr val="FFFFFF"/>
                </a:solidFill>
              </a:rPr>
              <a:t> </a:t>
            </a:r>
            <a:r>
              <a:rPr lang="en-US" sz="4000" dirty="0">
                <a:solidFill>
                  <a:srgbClr val="FFFFFF"/>
                </a:solidFill>
              </a:rPr>
              <a:t>FEL scheme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8" b="6744"/>
          <a:stretch>
            <a:fillRect/>
          </a:stretch>
        </p:blipFill>
        <p:spPr>
          <a:xfrm>
            <a:off x="656899" y="880248"/>
            <a:ext cx="10342997" cy="1337073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03782" y="2940048"/>
            <a:ext cx="27291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Increasing the energy chirp while maintain the slice beam quality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箭头: 右 12"/>
          <p:cNvSpPr/>
          <p:nvPr/>
        </p:nvSpPr>
        <p:spPr bwMode="auto">
          <a:xfrm>
            <a:off x="3166007" y="3525044"/>
            <a:ext cx="523204" cy="188536"/>
          </a:xfrm>
          <a:prstGeom prst="rightArrow">
            <a:avLst/>
          </a:prstGeom>
          <a:gradFill rotWithShape="0">
            <a:gsLst>
              <a:gs pos="0">
                <a:srgbClr val="BBE0E3">
                  <a:alpha val="75000"/>
                </a:srgbClr>
              </a:gs>
              <a:gs pos="100000">
                <a:srgbClr val="FFFFFF">
                  <a:alpha val="64999"/>
                </a:srgbClr>
              </a:gs>
            </a:gsLst>
            <a:lin ang="5400000" scaled="1"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 Neue Light" pitchFamily="-109" charset="0"/>
              <a:ea typeface="华文细黑" panose="02010600040101010101" pitchFamily="-109" charset="-122"/>
              <a:cs typeface="华文细黑" panose="02010600040101010101" pitchFamily="-109" charset="-122"/>
              <a:sym typeface="Helvetica Neue Light" pitchFamily="-109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61903" y="3227828"/>
            <a:ext cx="2608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Increasing radiation bandwidth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4542358"/>
            <a:ext cx="12051281" cy="2315639"/>
          </a:xfrm>
          <a:prstGeom prst="rect">
            <a:avLst/>
          </a:prstGeom>
        </p:spPr>
      </p:pic>
      <p:sp>
        <p:nvSpPr>
          <p:cNvPr id="21" name="矩形: 圆角 20"/>
          <p:cNvSpPr/>
          <p:nvPr/>
        </p:nvSpPr>
        <p:spPr>
          <a:xfrm>
            <a:off x="547080" y="2328254"/>
            <a:ext cx="6164113" cy="1572705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2" name="表格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9478439"/>
              </p:ext>
            </p:extLst>
          </p:nvPr>
        </p:nvGraphicFramePr>
        <p:xfrm>
          <a:off x="7358143" y="2204316"/>
          <a:ext cx="3627570" cy="192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3785"/>
                <a:gridCol w="1813785"/>
              </a:tblGrid>
              <a:tr h="252266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1.5 GeV</a:t>
                      </a:r>
                    </a:p>
                  </a:txBody>
                  <a:tcPr/>
                </a:tc>
              </a:tr>
              <a:tr h="252266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250 </a:t>
                      </a:r>
                      <a:r>
                        <a:rPr lang="en-US" altLang="zh-CN" sz="1200" b="1" dirty="0" err="1"/>
                        <a:t>pC</a:t>
                      </a:r>
                      <a:endParaRPr lang="zh-CN" altLang="en-US" sz="1200" b="1" dirty="0"/>
                    </a:p>
                  </a:txBody>
                  <a:tcPr/>
                </a:tc>
              </a:tr>
              <a:tr h="252266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Beam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210 fs</a:t>
                      </a:r>
                    </a:p>
                  </a:txBody>
                  <a:tcPr/>
                </a:tc>
              </a:tr>
              <a:tr h="252266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Emittance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1 mm </a:t>
                      </a:r>
                      <a:r>
                        <a:rPr lang="en-US" altLang="zh-CN" sz="1200" b="1" dirty="0" err="1"/>
                        <a:t>mrad</a:t>
                      </a:r>
                      <a:endParaRPr lang="zh-CN" altLang="en-US" sz="1200" b="1" dirty="0"/>
                    </a:p>
                  </a:txBody>
                  <a:tcPr/>
                </a:tc>
              </a:tr>
              <a:tr h="252266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Plasma density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5e16 cm</a:t>
                      </a:r>
                      <a:r>
                        <a:rPr lang="en-US" altLang="zh-CN" sz="1200" b="1" baseline="30000" dirty="0"/>
                        <a:t>-3</a:t>
                      </a:r>
                      <a:endParaRPr lang="zh-CN" altLang="en-US" sz="1200" b="1" baseline="30000" dirty="0"/>
                    </a:p>
                  </a:txBody>
                  <a:tcPr/>
                </a:tc>
              </a:tr>
              <a:tr h="252266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0.3 m</a:t>
                      </a:r>
                    </a:p>
                  </a:txBody>
                  <a:tcPr/>
                </a:tc>
              </a:tr>
              <a:tr h="252266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Inner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75 um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4127744" y="4112923"/>
            <a:ext cx="7901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/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Slice energy spread and emittance can be well-preserved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77307" y="2348184"/>
            <a:ext cx="5672039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/>
            <a:r>
              <a:rPr lang="en-US" sz="2000" dirty="0">
                <a:solidFill>
                  <a:srgbClr val="FF0000"/>
                </a:solidFill>
                <a:latin typeface="Calibri" panose="020F0502020204030204" charset="0"/>
              </a:rPr>
              <a:t>Peng, B., et al.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charset="0"/>
              </a:rPr>
              <a:t>Physical </a:t>
            </a:r>
            <a:r>
              <a:rPr lang="en-US" sz="2000" dirty="0">
                <a:solidFill>
                  <a:srgbClr val="FF0000"/>
                </a:solidFill>
                <a:latin typeface="Calibri" panose="020F0502020204030204" charset="0"/>
              </a:rPr>
              <a:t>Review Applied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charset="0"/>
              </a:rPr>
              <a:t>19(5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charset="0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Calibri" panose="020F0502020204030204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Calibri" panose="020F0502020204030204" charset="0"/>
              </a:rPr>
              <a:t>2023</a:t>
            </a:r>
            <a:endParaRPr lang="en-US" sz="2000" b="1" dirty="0">
              <a:solidFill>
                <a:srgbClr val="FF0000"/>
              </a:solidFill>
              <a:latin typeface="Calibri" panose="020F0502020204030204" charset="0"/>
            </a:endParaRPr>
          </a:p>
          <a:p>
            <a:pPr marR="0"/>
            <a:r>
              <a:rPr lang="en-US" sz="1800" dirty="0">
                <a:latin typeface="Calibri" panose="020F050202020403020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82522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8200" y="-20202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Phase </a:t>
            </a:r>
            <a:r>
              <a:rPr lang="en-US" sz="4000" dirty="0" smtClean="0">
                <a:solidFill>
                  <a:srgbClr val="FFFFFF"/>
                </a:solidFill>
              </a:rPr>
              <a:t>Space </a:t>
            </a:r>
            <a:r>
              <a:rPr lang="en-US" sz="4000" dirty="0">
                <a:solidFill>
                  <a:srgbClr val="FFFFFF"/>
                </a:solidFill>
              </a:rPr>
              <a:t>M</a:t>
            </a:r>
            <a:r>
              <a:rPr lang="en-US" sz="4000" dirty="0" smtClean="0">
                <a:solidFill>
                  <a:srgbClr val="FFFFFF"/>
                </a:solidFill>
              </a:rPr>
              <a:t>odulation </a:t>
            </a:r>
            <a:r>
              <a:rPr lang="en-US" sz="4000" dirty="0">
                <a:solidFill>
                  <a:srgbClr val="FFFFFF"/>
                </a:solidFill>
              </a:rPr>
              <a:t>in HPC</a:t>
            </a:r>
          </a:p>
        </p:txBody>
      </p:sp>
      <p:graphicFrame>
        <p:nvGraphicFramePr>
          <p:cNvPr id="12" name="表格 11"/>
          <p:cNvGraphicFramePr/>
          <p:nvPr>
            <p:custDataLst>
              <p:tags r:id="rId1"/>
            </p:custDataLst>
          </p:nvPr>
        </p:nvGraphicFramePr>
        <p:xfrm>
          <a:off x="549275" y="4014470"/>
          <a:ext cx="3738245" cy="20472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560955"/>
                <a:gridCol w="1177290"/>
              </a:tblGrid>
              <a:tr h="3352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paras.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value</a:t>
                      </a: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670MeV</a:t>
                      </a: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FEL 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~9.8nm</a:t>
                      </a: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500pC</a:t>
                      </a: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beam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~400fs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beam spot size (rms)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80</a:t>
                      </a:r>
                      <a:r>
                        <a:rPr lang="en-US" alt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μm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0" y="1254760"/>
            <a:ext cx="3181350" cy="23850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470" y="1254760"/>
            <a:ext cx="3335655" cy="25006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815" y="1254760"/>
            <a:ext cx="3335655" cy="250063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05470" y="4086620"/>
            <a:ext cx="3336290" cy="25012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9815" y="4053140"/>
            <a:ext cx="3406140" cy="255397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828040" y="940455"/>
            <a:ext cx="30149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w/o plasma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944870" y="954882"/>
            <a:ext cx="4756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backing pressure 21bar + laser energy 90 mJ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944870" y="3755390"/>
            <a:ext cx="4756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backing pressure 7.2bar + laser energy 90 mJ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124585" y="3345180"/>
            <a:ext cx="242824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energy -&gt;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5229860" y="3418205"/>
            <a:ext cx="242824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energy -&gt;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8637905" y="3418205"/>
            <a:ext cx="242824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energy -&gt;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5229860" y="6226635"/>
            <a:ext cx="242824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energy -&gt;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637905" y="6212205"/>
            <a:ext cx="242824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energy -&gt;</a:t>
            </a:r>
          </a:p>
        </p:txBody>
      </p:sp>
    </p:spTree>
    <p:extLst>
      <p:ext uri="{BB962C8B-B14F-4D97-AF65-F5344CB8AC3E}">
        <p14:creationId xmlns:p14="http://schemas.microsoft.com/office/powerpoint/2010/main" val="791762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52632" y="-23088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XFEL lasing with good probability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1190" y="1076499"/>
            <a:ext cx="3709035" cy="278066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5727" y="1091358"/>
            <a:ext cx="3632993" cy="283259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83554" y="3846085"/>
            <a:ext cx="3709035" cy="27806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0346" y="3772794"/>
            <a:ext cx="3637034" cy="2853672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812876" y="3731265"/>
            <a:ext cx="248729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defTabSz="914400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13.6bar @90mJ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808244" y="1069406"/>
            <a:ext cx="248729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defTabSz="914400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7.2bar @90mJ</a:t>
            </a:r>
          </a:p>
        </p:txBody>
      </p:sp>
    </p:spTree>
    <p:extLst>
      <p:ext uri="{BB962C8B-B14F-4D97-AF65-F5344CB8AC3E}">
        <p14:creationId xmlns:p14="http://schemas.microsoft.com/office/powerpoint/2010/main" val="2412730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971215" y="-6755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Saturated </a:t>
            </a:r>
            <a:r>
              <a:rPr lang="en-US" dirty="0" smtClean="0">
                <a:solidFill>
                  <a:srgbClr val="FFFFFF"/>
                </a:solidFill>
              </a:rPr>
              <a:t>Amplification </a:t>
            </a:r>
            <a:r>
              <a:rPr lang="en-US" dirty="0">
                <a:solidFill>
                  <a:srgbClr val="FFFFFF"/>
                </a:solidFill>
              </a:rPr>
              <a:t>of XFEL</a:t>
            </a:r>
          </a:p>
        </p:txBody>
      </p:sp>
      <p:sp>
        <p:nvSpPr>
          <p:cNvPr id="8" name="内容占位符 1"/>
          <p:cNvSpPr>
            <a:spLocks noGrp="1"/>
          </p:cNvSpPr>
          <p:nvPr/>
        </p:nvSpPr>
        <p:spPr>
          <a:xfrm>
            <a:off x="339021" y="1194836"/>
            <a:ext cx="4824095" cy="166751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marL="306070" indent="-30607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29920" indent="-30607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99795" indent="-269875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42060" indent="-23368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602105" indent="-23368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9992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9964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99995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99715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rgbClr val="FFFFFF"/>
                </a:solidFill>
              </a:rPr>
              <a:t>E</a:t>
            </a:r>
            <a:r>
              <a:rPr lang="en-US" altLang="zh-CN" sz="2000" dirty="0" smtClean="0">
                <a:solidFill>
                  <a:srgbClr val="FFFFFF"/>
                </a:solidFill>
              </a:rPr>
              <a:t>xponential </a:t>
            </a:r>
            <a:r>
              <a:rPr lang="en-US" altLang="zh-CN" sz="2000" dirty="0">
                <a:solidFill>
                  <a:srgbClr val="FFFFFF"/>
                </a:solidFill>
              </a:rPr>
              <a:t>gain of the FEL was observed, and </a:t>
            </a:r>
            <a:r>
              <a:rPr lang="en-US" altLang="zh-CN" sz="2000" b="1" dirty="0">
                <a:solidFill>
                  <a:srgbClr val="FF0000"/>
                </a:solidFill>
              </a:rPr>
              <a:t>saturation gain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FFFF"/>
                </a:solidFill>
              </a:rPr>
              <a:t>was achieved u</a:t>
            </a:r>
            <a:r>
              <a:rPr lang="en-US" altLang="zh-CN" sz="2000" dirty="0">
                <a:solidFill>
                  <a:srgbClr val="FFFFFF"/>
                </a:solidFill>
                <a:sym typeface="+mn-ea"/>
              </a:rPr>
              <a:t>nder certain parameter conditions</a:t>
            </a:r>
            <a:r>
              <a:rPr lang="en-US" altLang="zh-CN" sz="2000" dirty="0">
                <a:solidFill>
                  <a:srgbClr val="FFFFFF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rgbClr val="FFFFFF"/>
                </a:solidFill>
              </a:rPr>
              <a:t>FEL output enegy is estimated </a:t>
            </a:r>
            <a:r>
              <a:rPr lang="en-US" altLang="zh-CN" sz="2000" b="1" dirty="0">
                <a:solidFill>
                  <a:srgbClr val="FF0000"/>
                </a:solidFill>
                <a:sym typeface="+mn-ea"/>
              </a:rPr>
              <a:t>&gt;50 uJ</a:t>
            </a:r>
            <a:r>
              <a:rPr lang="en-US" altLang="zh-CN" sz="2000" dirty="0">
                <a:solidFill>
                  <a:srgbClr val="FFFFFF"/>
                </a:solidFill>
                <a:sym typeface="+mn-ea"/>
              </a:rPr>
              <a:t>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429750" y="4301490"/>
            <a:ext cx="2364105" cy="347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defTabSz="914400"/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经过通道调制后的增益，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&gt;10uJ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14663" y="4323591"/>
            <a:ext cx="4322280" cy="11900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D</a:t>
            </a:r>
            <a:r>
              <a:rPr 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emonstration </a:t>
            </a:r>
            <a:r>
              <a:rPr 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of XFEL saturated amplification using phase space manipulation based on PWFA.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171195" y="1164062"/>
            <a:ext cx="6953250" cy="5213350"/>
            <a:chOff x="8250" y="1516"/>
            <a:chExt cx="10950" cy="821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250" y="1516"/>
              <a:ext cx="10950" cy="8210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 rot="16200000">
              <a:off x="6972" y="4951"/>
              <a:ext cx="3216" cy="5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 defTabSz="914400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PD signal (uV s)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0266045" y="2667000"/>
            <a:ext cx="1388110" cy="521970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t">
            <a:spAutoFit/>
          </a:bodyPr>
          <a:lstStyle/>
          <a:p>
            <a:pPr algn="ctr" defTabSz="914400"/>
            <a:r>
              <a:rPr lang="en-US" altLang="zh-CN" sz="2800" dirty="0">
                <a:solidFill>
                  <a:srgbClr val="C00000"/>
                </a:solidFill>
                <a:sym typeface="+mn-ea"/>
              </a:rPr>
              <a:t>&gt;50 uJ</a:t>
            </a: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10922000" y="1831340"/>
            <a:ext cx="144145" cy="694055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175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8200" y="5439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</a:rPr>
              <a:t>Redshift of XFEL spectra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791" y="2227868"/>
            <a:ext cx="5728631" cy="42953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3142" y="2230137"/>
            <a:ext cx="5667395" cy="42951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51286" y="1369695"/>
            <a:ext cx="11335740" cy="7556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>
              <a:lnSpc>
                <a:spcPct val="120000"/>
              </a:lnSpc>
              <a:buNone/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FEL spectrum exhibits a significant redshift, with a maximum redshift of 2.61 eV (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~2%</a:t>
            </a: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), demonstrating a certain degree of tunability.</a:t>
            </a:r>
          </a:p>
        </p:txBody>
      </p:sp>
    </p:spTree>
    <p:extLst>
      <p:ext uri="{BB962C8B-B14F-4D97-AF65-F5344CB8AC3E}">
        <p14:creationId xmlns:p14="http://schemas.microsoft.com/office/powerpoint/2010/main" val="4257431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Spectrum </a:t>
            </a:r>
            <a:r>
              <a:rPr lang="en-US" dirty="0" smtClean="0">
                <a:solidFill>
                  <a:srgbClr val="FFFFFF"/>
                </a:solidFill>
              </a:rPr>
              <a:t>Broadening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of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XFEL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内容占位符 1"/>
          <p:cNvSpPr>
            <a:spLocks noGrp="1"/>
          </p:cNvSpPr>
          <p:nvPr/>
        </p:nvSpPr>
        <p:spPr>
          <a:xfrm>
            <a:off x="5903885" y="1696823"/>
            <a:ext cx="5931827" cy="94361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marL="306070" indent="-30607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29920" indent="-30607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99795" indent="-269875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42060" indent="-23368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602105" indent="-23368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9992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9964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99995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99715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20000"/>
              </a:lnSpc>
              <a:buNone/>
            </a:pPr>
            <a:endParaRPr lang="en-US" altLang="zh-CN" sz="1600" b="1" dirty="0">
              <a:solidFill>
                <a:srgbClr val="FFFFFF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0" t="3901" r="7707" b="4791"/>
          <a:stretch>
            <a:fillRect/>
          </a:stretch>
        </p:blipFill>
        <p:spPr>
          <a:xfrm>
            <a:off x="6242657" y="2810074"/>
            <a:ext cx="5015230" cy="383172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3619" y="2797838"/>
            <a:ext cx="5138420" cy="3852545"/>
          </a:xfrm>
          <a:prstGeom prst="rect">
            <a:avLst/>
          </a:prstGeom>
        </p:spPr>
      </p:pic>
      <p:sp>
        <p:nvSpPr>
          <p:cNvPr id="15" name="内容占位符 1"/>
          <p:cNvSpPr>
            <a:spLocks noGrp="1"/>
          </p:cNvSpPr>
          <p:nvPr/>
        </p:nvSpPr>
        <p:spPr>
          <a:xfrm>
            <a:off x="472885" y="1198795"/>
            <a:ext cx="10835833" cy="94361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marL="306070" indent="-30607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29920" indent="-30607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99795" indent="-269875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42060" indent="-23368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602105" indent="-23368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 baseline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9992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9964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99995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99715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buFont typeface="Arial"/>
              <a:buChar char="•"/>
            </a:pPr>
            <a:r>
              <a:rPr lang="en-US" altLang="zh-CN" sz="2000" b="1" dirty="0">
                <a:solidFill>
                  <a:srgbClr val="FFFFFF"/>
                </a:solidFill>
              </a:rPr>
              <a:t>The spectrum exhibits a clear, single-spike distribution. The multiple peak feature of SASE is suppressed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.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altLang="zh-CN" sz="2000" b="1" dirty="0">
                <a:solidFill>
                  <a:srgbClr val="FFFFFF"/>
                </a:solidFill>
              </a:rPr>
              <a:t>The average bandwidth</a:t>
            </a:r>
            <a:r>
              <a:rPr lang="zh-CN" altLang="en-US" sz="2000" b="1" dirty="0">
                <a:solidFill>
                  <a:srgbClr val="FFFFFF"/>
                </a:solidFill>
              </a:rPr>
              <a:t> </a:t>
            </a:r>
            <a:r>
              <a:rPr lang="en-US" altLang="zh-CN" sz="2000" b="1" dirty="0">
                <a:solidFill>
                  <a:srgbClr val="FFFFFF"/>
                </a:solidFill>
              </a:rPr>
              <a:t> is </a:t>
            </a:r>
            <a:r>
              <a:rPr lang="en-US" altLang="zh-CN" sz="2000" b="1" dirty="0">
                <a:solidFill>
                  <a:srgbClr val="FF0000"/>
                </a:solidFill>
              </a:rPr>
              <a:t>~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times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000" b="1" dirty="0">
                <a:solidFill>
                  <a:srgbClr val="FFFFFF"/>
                </a:solidFill>
              </a:rPr>
              <a:t>of the original spectra</a:t>
            </a:r>
          </a:p>
          <a:p>
            <a:pPr algn="l">
              <a:lnSpc>
                <a:spcPct val="120000"/>
              </a:lnSpc>
              <a:buFont typeface="Arial"/>
              <a:buChar char="•"/>
            </a:pPr>
            <a:endParaRPr lang="en-US" altLang="zh-CN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050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57C6CA0-DFFC-1443-BF60-07B2C7DA04A6}"/>
              </a:ext>
            </a:extLst>
          </p:cNvPr>
          <p:cNvGrpSpPr/>
          <p:nvPr/>
        </p:nvGrpSpPr>
        <p:grpSpPr>
          <a:xfrm>
            <a:off x="130041" y="904634"/>
            <a:ext cx="12240135" cy="3114085"/>
            <a:chOff x="-1222332" y="3542914"/>
            <a:chExt cx="12240135" cy="3114085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B3EECBFB-108A-7D4A-A296-A0387D9B1C76}"/>
                </a:ext>
              </a:extLst>
            </p:cNvPr>
            <p:cNvGrpSpPr/>
            <p:nvPr/>
          </p:nvGrpSpPr>
          <p:grpSpPr>
            <a:xfrm>
              <a:off x="-1222332" y="3598895"/>
              <a:ext cx="8183081" cy="3056746"/>
              <a:chOff x="-1444974" y="3598895"/>
              <a:chExt cx="8183081" cy="3056746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F8C380DA-FC91-B246-9F2F-AD6E15B4C3DA}"/>
                  </a:ext>
                </a:extLst>
              </p:cNvPr>
              <p:cNvGrpSpPr/>
              <p:nvPr/>
            </p:nvGrpSpPr>
            <p:grpSpPr>
              <a:xfrm>
                <a:off x="-928149" y="3598895"/>
                <a:ext cx="6987163" cy="1949650"/>
                <a:chOff x="-928149" y="3597417"/>
                <a:chExt cx="6987163" cy="1949650"/>
              </a:xfrm>
            </p:grpSpPr>
            <p:grpSp>
              <p:nvGrpSpPr>
                <p:cNvPr id="5" name="组合 4">
                  <a:extLst>
                    <a:ext uri="{FF2B5EF4-FFF2-40B4-BE49-F238E27FC236}">
                      <a16:creationId xmlns:a16="http://schemas.microsoft.com/office/drawing/2014/main" xmlns="" id="{9DADC32C-160A-9149-91C2-05E6025DF98F}"/>
                    </a:ext>
                  </a:extLst>
                </p:cNvPr>
                <p:cNvGrpSpPr/>
                <p:nvPr/>
              </p:nvGrpSpPr>
              <p:grpSpPr>
                <a:xfrm>
                  <a:off x="-928149" y="4134485"/>
                  <a:ext cx="6987163" cy="1412582"/>
                  <a:chOff x="-1075066" y="4308747"/>
                  <a:chExt cx="7627182" cy="1541972"/>
                </a:xfrm>
              </p:grpSpPr>
              <p:pic>
                <p:nvPicPr>
                  <p:cNvPr id="90" name="图片 89">
                    <a:extLst>
                      <a:ext uri="{FF2B5EF4-FFF2-40B4-BE49-F238E27FC236}">
                        <a16:creationId xmlns:a16="http://schemas.microsoft.com/office/drawing/2014/main" xmlns="" id="{3DD3FE7D-AF93-D945-831D-DF503505E87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-1075066" y="4308747"/>
                    <a:ext cx="3312698" cy="1540449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图片 90">
                    <a:extLst>
                      <a:ext uri="{FF2B5EF4-FFF2-40B4-BE49-F238E27FC236}">
                        <a16:creationId xmlns:a16="http://schemas.microsoft.com/office/drawing/2014/main" xmlns="" id="{0191089A-05C3-D04E-AD59-C70BAD7FDDF8}"/>
                      </a:ext>
                    </a:extLst>
                  </p:cNvPr>
                  <p:cNvPicPr/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067981" y="4310269"/>
                    <a:ext cx="3484135" cy="154045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94" name="文本框 93">
                  <a:extLst>
                    <a:ext uri="{FF2B5EF4-FFF2-40B4-BE49-F238E27FC236}">
                      <a16:creationId xmlns:a16="http://schemas.microsoft.com/office/drawing/2014/main" xmlns="" id="{0CAB1E65-DA4E-1E4C-91D9-E8234204B9D7}"/>
                    </a:ext>
                  </a:extLst>
                </p:cNvPr>
                <p:cNvSpPr txBox="1"/>
                <p:nvPr/>
              </p:nvSpPr>
              <p:spPr>
                <a:xfrm>
                  <a:off x="3462584" y="3609095"/>
                  <a:ext cx="2489593" cy="5283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2000" dirty="0" smtClean="0">
                      <a:solidFill>
                        <a:srgbClr val="FFFFFF"/>
                      </a:solidFill>
                      <a:latin typeface="Arial" panose="020B0604020202020204" pitchFamily="34" charset="0"/>
                      <a:ea typeface="Microsoft YaHei" panose="020B0503020204020204" pitchFamily="34" charset="-122"/>
                    </a:rPr>
                    <a:t>ICS</a:t>
                  </a:r>
                  <a:r>
                    <a:rPr lang="zh-CN" altLang="en-US" sz="2000" dirty="0" smtClean="0">
                      <a:solidFill>
                        <a:srgbClr val="FFFFFF"/>
                      </a:solidFill>
                      <a:latin typeface="Arial" panose="020B0604020202020204" pitchFamily="34" charset="0"/>
                      <a:ea typeface="Microsoft YaHei" panose="020B0503020204020204" pitchFamily="34" charset="-122"/>
                    </a:rPr>
                    <a:t> </a:t>
                  </a:r>
                  <a:r>
                    <a:rPr lang="en-US" altLang="zh-CN" sz="2000" dirty="0" smtClean="0">
                      <a:solidFill>
                        <a:srgbClr val="FFFFFF"/>
                      </a:solidFill>
                      <a:latin typeface="Arial" panose="020B0604020202020204" pitchFamily="34" charset="0"/>
                      <a:ea typeface="Microsoft YaHei" panose="020B0503020204020204" pitchFamily="34" charset="-122"/>
                    </a:rPr>
                    <a:t>X-gamma</a:t>
                  </a:r>
                  <a:r>
                    <a:rPr lang="zh-CN" altLang="en-US" sz="2000" dirty="0" smtClean="0">
                      <a:solidFill>
                        <a:srgbClr val="FFFFFF"/>
                      </a:solidFill>
                      <a:latin typeface="Arial" panose="020B0604020202020204" pitchFamily="34" charset="0"/>
                      <a:ea typeface="Microsoft YaHei" panose="020B0503020204020204" pitchFamily="34" charset="-122"/>
                    </a:rPr>
                    <a:t> </a:t>
                  </a:r>
                  <a:r>
                    <a:rPr lang="zh-CN" altLang="en-US" sz="2000" dirty="0">
                      <a:solidFill>
                        <a:srgbClr val="FFFFFF"/>
                      </a:solidFill>
                      <a:latin typeface="Arial" panose="020B0604020202020204" pitchFamily="34" charset="0"/>
                      <a:ea typeface="Microsoft YaHei" panose="020B0503020204020204" pitchFamily="34" charset="-122"/>
                    </a:rPr>
                    <a:t> </a:t>
                  </a:r>
                  <a:r>
                    <a:rPr lang="en-US" altLang="zh-CN" sz="2000" dirty="0" smtClean="0">
                      <a:solidFill>
                        <a:srgbClr val="FFFFFF"/>
                      </a:solidFill>
                      <a:latin typeface="Arial" panose="020B0604020202020204" pitchFamily="34" charset="0"/>
                      <a:ea typeface="Microsoft YaHei" panose="020B0503020204020204" pitchFamily="34" charset="-122"/>
                    </a:rPr>
                    <a:t>ray</a:t>
                  </a:r>
                  <a:endParaRPr lang="zh-CN" altLang="en-US" sz="2000" dirty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endParaRPr>
                </a:p>
              </p:txBody>
            </p:sp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xmlns="" id="{50EBF29E-B35B-354E-BD2A-11697AB36BAF}"/>
                    </a:ext>
                  </a:extLst>
                </p:cNvPr>
                <p:cNvSpPr txBox="1"/>
                <p:nvPr/>
              </p:nvSpPr>
              <p:spPr>
                <a:xfrm>
                  <a:off x="-481076" y="3597417"/>
                  <a:ext cx="2175136" cy="5283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2000" dirty="0" err="1" smtClean="0">
                      <a:solidFill>
                        <a:schemeClr val="bg1"/>
                      </a:solidFill>
                      <a:latin typeface="Arial" panose="020B0604020202020204" pitchFamily="34" charset="0"/>
                      <a:ea typeface="Microsoft YaHei" panose="020B0503020204020204" pitchFamily="34" charset="-122"/>
                    </a:rPr>
                    <a:t>Betatron</a:t>
                  </a:r>
                  <a:r>
                    <a:rPr lang="en-US" altLang="en-US" sz="2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Microsoft YaHei" panose="020B0503020204020204" pitchFamily="34" charset="-122"/>
                    </a:rPr>
                    <a:t> </a:t>
                  </a:r>
                  <a:r>
                    <a:rPr lang="en-US" altLang="en-US" sz="2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ea typeface="Microsoft YaHei" panose="020B0503020204020204" pitchFamily="34" charset="-122"/>
                    </a:rPr>
                    <a:t>X rays</a:t>
                  </a:r>
                  <a:endParaRPr lang="zh-CN" alt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endParaRPr>
                </a:p>
              </p:txBody>
            </p:sp>
          </p:grpSp>
          <p:sp>
            <p:nvSpPr>
              <p:cNvPr id="99" name="文本框 98">
                <a:extLst>
                  <a:ext uri="{FF2B5EF4-FFF2-40B4-BE49-F238E27FC236}">
                    <a16:creationId xmlns:a16="http://schemas.microsoft.com/office/drawing/2014/main" xmlns="" id="{97D22FCC-80BA-4243-AC27-1F8CB6A625A0}"/>
                  </a:ext>
                </a:extLst>
              </p:cNvPr>
              <p:cNvSpPr txBox="1"/>
              <p:nvPr/>
            </p:nvSpPr>
            <p:spPr>
              <a:xfrm>
                <a:off x="2379056" y="5539096"/>
                <a:ext cx="4359051" cy="1116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zh-CN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1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0keV~5MeV</a:t>
                </a:r>
                <a:endParaRPr lang="en-US" altLang="zh-CN" sz="160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10</a:t>
                </a:r>
                <a:r>
                  <a:rPr lang="en-US" altLang="zh-CN" sz="1600" baseline="300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7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~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10</a:t>
                </a:r>
                <a:r>
                  <a:rPr lang="zh-CN" altLang="zh-CN" sz="1600" baseline="300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9</a:t>
                </a:r>
                <a:r>
                  <a:rPr lang="en-US" altLang="zh-CN" sz="1600" dirty="0" err="1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phs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/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shot</a:t>
                </a:r>
                <a:endParaRPr lang="en-US" altLang="zh-CN" sz="160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Source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size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：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1~5μm</a:t>
                </a:r>
              </a:p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Imaging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, 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nuclear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physics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 </a:t>
                </a:r>
                <a:endParaRPr lang="en-US" altLang="zh-CN" sz="160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00" name="文本框 99">
                <a:extLst>
                  <a:ext uri="{FF2B5EF4-FFF2-40B4-BE49-F238E27FC236}">
                    <a16:creationId xmlns:a16="http://schemas.microsoft.com/office/drawing/2014/main" xmlns="" id="{40A0EC43-3BA0-764A-AD70-EC35B7CAABB8}"/>
                  </a:ext>
                </a:extLst>
              </p:cNvPr>
              <p:cNvSpPr txBox="1"/>
              <p:nvPr/>
            </p:nvSpPr>
            <p:spPr>
              <a:xfrm>
                <a:off x="-1444974" y="5539096"/>
                <a:ext cx="3697256" cy="1116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0.1~20 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keV</a:t>
                </a:r>
              </a:p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10</a:t>
                </a:r>
                <a:r>
                  <a:rPr lang="en-US" altLang="zh-CN" sz="1600" baseline="300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8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~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10</a:t>
                </a:r>
                <a:r>
                  <a:rPr lang="en-US" altLang="zh-CN" sz="1600" baseline="300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10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phs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/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shot</a:t>
                </a:r>
                <a:endParaRPr lang="en-US" altLang="zh-CN" sz="160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Source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size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：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1~5μm</a:t>
                </a:r>
              </a:p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Imaging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、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XAFS</a:t>
                </a:r>
                <a:endParaRPr lang="en-US" altLang="zh-CN" sz="160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36F385EB-A05D-7A45-9282-4984211D4EDA}"/>
                </a:ext>
              </a:extLst>
            </p:cNvPr>
            <p:cNvGrpSpPr/>
            <p:nvPr/>
          </p:nvGrpSpPr>
          <p:grpSpPr>
            <a:xfrm>
              <a:off x="6658752" y="3542914"/>
              <a:ext cx="4359051" cy="3114085"/>
              <a:chOff x="6658752" y="3542914"/>
              <a:chExt cx="4359051" cy="3114085"/>
            </a:xfrm>
          </p:grpSpPr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xmlns="" id="{C4A077F6-466D-4F46-8A5F-CE06B75F12FE}"/>
                  </a:ext>
                </a:extLst>
              </p:cNvPr>
              <p:cNvPicPr/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026589" y="4135963"/>
                <a:ext cx="3153730" cy="1431659"/>
              </a:xfrm>
              <a:prstGeom prst="rect">
                <a:avLst/>
              </a:prstGeom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846D8C72-9743-FD44-A450-A7B923F9FF2B}"/>
                  </a:ext>
                </a:extLst>
              </p:cNvPr>
              <p:cNvSpPr txBox="1"/>
              <p:nvPr/>
            </p:nvSpPr>
            <p:spPr>
              <a:xfrm>
                <a:off x="7034691" y="3542914"/>
                <a:ext cx="3611465" cy="528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rPr>
                  <a:t>Gamma</a:t>
                </a:r>
                <a:r>
                  <a:rPr lang="zh-CN" altLang="en-US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rPr>
                  <a:t> </a:t>
                </a:r>
                <a:r>
                  <a:rPr lang="en-US" altLang="zh-CN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rPr>
                  <a:t>ray</a:t>
                </a:r>
                <a:r>
                  <a:rPr lang="zh-CN" altLang="en-US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rPr>
                  <a:t> </a:t>
                </a:r>
                <a:r>
                  <a:rPr lang="en-US" altLang="zh-CN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rPr>
                  <a:t>with</a:t>
                </a:r>
                <a:r>
                  <a:rPr lang="zh-CN" altLang="en-US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rPr>
                  <a:t> </a:t>
                </a:r>
                <a:r>
                  <a:rPr lang="en-US" altLang="zh-CN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rPr>
                  <a:t>a</a:t>
                </a:r>
                <a:r>
                  <a:rPr lang="zh-CN" altLang="en-US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rPr>
                  <a:t> </a:t>
                </a:r>
                <a:r>
                  <a:rPr lang="en-US" altLang="zh-CN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</a:rPr>
                  <a:t>convertor</a:t>
                </a:r>
                <a:endParaRPr lang="zh-CN" altLang="en-US" sz="2000" dirty="0"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A621D705-1B8C-F54F-98E6-33833FD75458}"/>
                  </a:ext>
                </a:extLst>
              </p:cNvPr>
              <p:cNvSpPr txBox="1"/>
              <p:nvPr/>
            </p:nvSpPr>
            <p:spPr>
              <a:xfrm>
                <a:off x="6658752" y="5540454"/>
                <a:ext cx="4359051" cy="1116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0.5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~100MeV</a:t>
                </a:r>
              </a:p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：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5~10cGy/min@1m</a:t>
                </a:r>
              </a:p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Source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size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：</a:t>
                </a:r>
                <a:r>
                  <a:rPr lang="zh-CN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1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0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~50μm</a:t>
                </a:r>
              </a:p>
              <a:p>
                <a:pPr marL="742950" lvl="1" indent="-285750">
                  <a:lnSpc>
                    <a:spcPts val="2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High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resolution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Defects</a:t>
                </a:r>
                <a:r>
                  <a:rPr lang="zh-CN" altLang="en-US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zh-CN" sz="1600" dirty="0" smtClean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detection</a:t>
                </a:r>
                <a:endParaRPr lang="en-US" altLang="zh-CN" sz="160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2" name="标题 2">
            <a:extLst>
              <a:ext uri="{FF2B5EF4-FFF2-40B4-BE49-F238E27FC236}">
                <a16:creationId xmlns:a16="http://schemas.microsoft.com/office/drawing/2014/main" xmlns="" id="{6C1D8DBA-2A6B-EA41-BD89-22C47C018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491" y="-15444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</a:rPr>
              <a:t>Applications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with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table-top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LWFA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endParaRPr lang="zh-CN" altLang="en-US" dirty="0">
              <a:solidFill>
                <a:srgbClr val="FFFFFF"/>
              </a:solidFill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978275" y="4925233"/>
            <a:ext cx="2746043" cy="1407208"/>
            <a:chOff x="468990" y="2474516"/>
            <a:chExt cx="6739754" cy="3891058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8990" y="2474516"/>
              <a:ext cx="5627010" cy="3020871"/>
            </a:xfrm>
            <a:prstGeom prst="rect">
              <a:avLst/>
            </a:prstGeom>
          </p:spPr>
        </p:pic>
        <p:pic>
          <p:nvPicPr>
            <p:cNvPr id="23" name="Picture 2" descr="See the source image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0109" y="4609258"/>
              <a:ext cx="1634012" cy="1640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X-ray diffraction (XRD) | Rigaku Global Website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3526" y="4260356"/>
              <a:ext cx="2105218" cy="2105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0CAB1E65-DA4E-1E4C-91D9-E8234204B9D7}"/>
              </a:ext>
            </a:extLst>
          </p:cNvPr>
          <p:cNvSpPr txBox="1"/>
          <p:nvPr/>
        </p:nvSpPr>
        <p:spPr>
          <a:xfrm>
            <a:off x="967959" y="4265172"/>
            <a:ext cx="249892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~MeV</a:t>
            </a:r>
            <a:r>
              <a:rPr lang="zh-CN" altLang="en-US" sz="2000" dirty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 </a:t>
            </a:r>
            <a:r>
              <a:rPr lang="en-US" altLang="zh-CN" sz="2000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UED</a:t>
            </a: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71576" y="4877548"/>
            <a:ext cx="3260926" cy="198045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775809" y="530277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40A0EC43-3BA0-764A-AD70-EC35B7CAABB8}"/>
              </a:ext>
            </a:extLst>
          </p:cNvPr>
          <p:cNvSpPr txBox="1"/>
          <p:nvPr/>
        </p:nvSpPr>
        <p:spPr>
          <a:xfrm>
            <a:off x="368254" y="6254416"/>
            <a:ext cx="3697256" cy="603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Time</a:t>
            </a:r>
            <a:r>
              <a:rPr lang="zh-CN" altLang="en-US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resolution</a:t>
            </a:r>
            <a:r>
              <a:rPr lang="zh-CN" altLang="en-US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：</a:t>
            </a:r>
            <a:r>
              <a:rPr lang="en-US" altLang="zh-CN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10-50fs</a:t>
            </a:r>
          </a:p>
          <a:p>
            <a:pPr marL="742950" lvl="1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charge</a:t>
            </a:r>
            <a:r>
              <a:rPr lang="zh-CN" altLang="en-US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：</a:t>
            </a:r>
            <a:r>
              <a:rPr lang="en-US" altLang="zh-CN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3-20fC/shot</a:t>
            </a:r>
            <a:endParaRPr lang="en-US" altLang="zh-CN" sz="1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0CAB1E65-DA4E-1E4C-91D9-E8234204B9D7}"/>
              </a:ext>
            </a:extLst>
          </p:cNvPr>
          <p:cNvSpPr txBox="1"/>
          <p:nvPr/>
        </p:nvSpPr>
        <p:spPr>
          <a:xfrm>
            <a:off x="3486714" y="4129176"/>
            <a:ext cx="4571731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VHEE</a:t>
            </a: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40A0EC43-3BA0-764A-AD70-EC35B7CAABB8}"/>
              </a:ext>
            </a:extLst>
          </p:cNvPr>
          <p:cNvSpPr txBox="1"/>
          <p:nvPr/>
        </p:nvSpPr>
        <p:spPr>
          <a:xfrm>
            <a:off x="6613221" y="5145700"/>
            <a:ext cx="3697256" cy="603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zh-CN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5</a:t>
            </a:r>
            <a:r>
              <a:rPr lang="en-US" altLang="zh-CN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0-200MeV</a:t>
            </a:r>
          </a:p>
          <a:p>
            <a:pPr marL="742950" lvl="1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zh-CN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~</a:t>
            </a:r>
            <a:r>
              <a:rPr lang="en-US" altLang="zh-CN" sz="1600" dirty="0" smtClean="0">
                <a:solidFill>
                  <a:srgbClr val="FFFFFF"/>
                </a:solidFill>
                <a:latin typeface="Arial" panose="020B0604020202020204" pitchFamily="34" charset="0"/>
              </a:rPr>
              <a:t>500pC/shot</a:t>
            </a:r>
            <a:endParaRPr lang="en-US" altLang="zh-CN" sz="1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24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  <p:par>
              <p:cTn id="3"/>
            </p:par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45085"/>
            <a:ext cx="12199620" cy="68834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Compact</a:t>
            </a:r>
            <a:r>
              <a:rPr lang="zh-CN" altLang="en-US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Robust</a:t>
            </a:r>
            <a:r>
              <a:rPr lang="zh-CN" altLang="en-US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Laser</a:t>
            </a:r>
            <a:r>
              <a:rPr lang="zh-CN" altLang="en-US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Development</a:t>
            </a:r>
            <a:r>
              <a:rPr lang="zh-CN" altLang="en-US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for</a:t>
            </a:r>
            <a:r>
              <a:rPr lang="zh-CN" altLang="en-US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2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Application</a:t>
            </a:r>
            <a:endParaRPr lang="zh-CN" altLang="en-US" sz="3200" b="1" kern="0" dirty="0">
              <a:solidFill>
                <a:schemeClr val="bg1"/>
              </a:solidFill>
              <a:latin typeface="微软雅黑" charset="0"/>
              <a:ea typeface="微软雅黑" charset="0"/>
              <a:cs typeface="Times New Roman" panose="0202050305040509030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751205"/>
            <a:ext cx="7572375" cy="61067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charset="0"/>
              <a:ea typeface="微软雅黑" charset="0"/>
            </a:endParaRPr>
          </a:p>
        </p:txBody>
      </p:sp>
      <p:pic>
        <p:nvPicPr>
          <p:cNvPr id="22" name="图片 21" descr="/private/var/folders/56/q8mg6y4d3pv50z88vw1fv8km0000gn/T/com.kingsoft.wpsoffice.mac/picturecompress_20250913133121/output_4.jpgoutput_4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/>
          <a:srcRect/>
          <a:stretch>
            <a:fillRect/>
          </a:stretch>
        </p:blipFill>
        <p:spPr>
          <a:xfrm>
            <a:off x="8040370" y="962025"/>
            <a:ext cx="3323590" cy="1597660"/>
          </a:xfrm>
          <a:prstGeom prst="rect">
            <a:avLst/>
          </a:prstGeom>
        </p:spPr>
      </p:pic>
      <p:pic>
        <p:nvPicPr>
          <p:cNvPr id="2" name="图片 1" descr="/private/var/folders/56/q8mg6y4d3pv50z88vw1fv8km0000gn/T/com.kingsoft.wpsoffice.mac/picturecompress_20250913133121/output_5.jpgoutput_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034655" y="4674870"/>
            <a:ext cx="3323590" cy="195453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8034655" y="1845945"/>
            <a:ext cx="3317240" cy="431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highlight>
                  <a:srgbClr val="0000FF"/>
                </a:highlight>
              </a:rPr>
              <a:t>40TW </a:t>
            </a:r>
            <a:r>
              <a:rPr lang="en-US" altLang="zh-CN" b="1" dirty="0" smtClean="0">
                <a:solidFill>
                  <a:schemeClr val="bg1"/>
                </a:solidFill>
                <a:highlight>
                  <a:srgbClr val="0000FF"/>
                </a:highlight>
              </a:rPr>
              <a:t>10Hz</a:t>
            </a:r>
            <a:r>
              <a:rPr lang="zh-CN" altLang="en-US" b="1" dirty="0" smtClean="0">
                <a:solidFill>
                  <a:schemeClr val="bg1"/>
                </a:solidFill>
                <a:highlight>
                  <a:srgbClr val="0000FF"/>
                </a:highlight>
              </a:rPr>
              <a:t> </a:t>
            </a:r>
            <a:endParaRPr lang="en-US" altLang="zh-CN" b="1" dirty="0" smtClean="0">
              <a:solidFill>
                <a:schemeClr val="bg1"/>
              </a:solidFill>
              <a:highlight>
                <a:srgbClr val="0000FF"/>
              </a:highlight>
            </a:endParaRPr>
          </a:p>
          <a:p>
            <a:pPr algn="ctr"/>
            <a:r>
              <a:rPr lang="en-US" altLang="zh-CN" b="1" dirty="0" smtClean="0">
                <a:solidFill>
                  <a:schemeClr val="bg1"/>
                </a:solidFill>
                <a:highlight>
                  <a:srgbClr val="0000FF"/>
                </a:highlight>
              </a:rPr>
              <a:t>1.5m</a:t>
            </a:r>
            <a:r>
              <a:rPr lang="zh-CN" altLang="en-US" b="1" dirty="0">
                <a:solidFill>
                  <a:schemeClr val="bg1"/>
                </a:solidFill>
                <a:highlight>
                  <a:srgbClr val="0000FF"/>
                </a:highlight>
              </a:rPr>
              <a:t>×</a:t>
            </a:r>
            <a:r>
              <a:rPr lang="en-US" altLang="zh-CN" b="1" dirty="0">
                <a:solidFill>
                  <a:schemeClr val="bg1"/>
                </a:solidFill>
                <a:highlight>
                  <a:srgbClr val="0000FF"/>
                </a:highlight>
              </a:rPr>
              <a:t>1.7m</a:t>
            </a:r>
          </a:p>
        </p:txBody>
      </p:sp>
      <p:pic>
        <p:nvPicPr>
          <p:cNvPr id="18" name="圖片 20" descr="/private/var/folders/56/q8mg6y4d3pv50z88vw1fv8km0000gn/T/com.kingsoft.wpsoffice.mac/picturecompress_20250913133121/output_6.pngoutput_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22997" y="814199"/>
            <a:ext cx="5140690" cy="1958089"/>
          </a:xfrm>
          <a:prstGeom prst="rect">
            <a:avLst/>
          </a:prstGeom>
        </p:spPr>
      </p:pic>
      <p:pic>
        <p:nvPicPr>
          <p:cNvPr id="23" name="圖片 46" descr="/private/var/folders/56/q8mg6y4d3pv50z88vw1fv8km0000gn/T/com.kingsoft.wpsoffice.mac/picturecompress_20250913133121/output_7.pngoutput_7"/>
          <p:cNvPicPr/>
          <p:nvPr/>
        </p:nvPicPr>
        <p:blipFill>
          <a:blip r:embed="rId11"/>
          <a:stretch>
            <a:fillRect/>
          </a:stretch>
        </p:blipFill>
        <p:spPr>
          <a:xfrm>
            <a:off x="1229503" y="2772254"/>
            <a:ext cx="5134184" cy="1956236"/>
          </a:xfrm>
          <a:prstGeom prst="rect">
            <a:avLst/>
          </a:prstGeom>
        </p:spPr>
      </p:pic>
      <p:pic>
        <p:nvPicPr>
          <p:cNvPr id="28" name="图片 27" descr="/private/var/folders/56/q8mg6y4d3pv50z88vw1fv8km0000gn/T/com.kingsoft.wpsoffice.mac/picturecompress_20250913133121/output_8.pngoutput_8"/>
          <p:cNvPicPr>
            <a:picLocks noChangeAspect="1"/>
          </p:cNvPicPr>
          <p:nvPr/>
        </p:nvPicPr>
        <p:blipFill rotWithShape="1">
          <a:blip r:embed="rId12"/>
          <a:srcRect/>
          <a:stretch>
            <a:fillRect/>
          </a:stretch>
        </p:blipFill>
        <p:spPr>
          <a:xfrm>
            <a:off x="8040370" y="2757805"/>
            <a:ext cx="3323590" cy="1757680"/>
          </a:xfrm>
          <a:prstGeom prst="rect">
            <a:avLst/>
          </a:prstGeom>
        </p:spPr>
      </p:pic>
      <p:sp>
        <p:nvSpPr>
          <p:cNvPr id="29" name="文本框 28"/>
          <p:cNvSpPr txBox="1"/>
          <p:nvPr>
            <p:custDataLst>
              <p:tags r:id="rId4"/>
            </p:custDataLst>
          </p:nvPr>
        </p:nvSpPr>
        <p:spPr>
          <a:xfrm>
            <a:off x="8048801" y="2982652"/>
            <a:ext cx="3322955" cy="431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highlight>
                  <a:srgbClr val="0000FF"/>
                </a:highlight>
              </a:rPr>
              <a:t>200TW </a:t>
            </a:r>
            <a:r>
              <a:rPr lang="en-US" altLang="zh-CN" b="1" dirty="0" smtClean="0">
                <a:solidFill>
                  <a:schemeClr val="bg1"/>
                </a:solidFill>
                <a:highlight>
                  <a:srgbClr val="0000FF"/>
                </a:highlight>
              </a:rPr>
              <a:t>5Hz</a:t>
            </a:r>
          </a:p>
          <a:p>
            <a:pPr algn="ctr"/>
            <a:r>
              <a:rPr lang="en-US" altLang="zh-CN" b="1" dirty="0" smtClean="0">
                <a:solidFill>
                  <a:schemeClr val="bg1"/>
                </a:solidFill>
                <a:highlight>
                  <a:srgbClr val="0000FF"/>
                </a:highlight>
              </a:rPr>
              <a:t>1.5m</a:t>
            </a:r>
            <a:r>
              <a:rPr lang="zh-CN" altLang="en-US" b="1" dirty="0">
                <a:solidFill>
                  <a:schemeClr val="bg1"/>
                </a:solidFill>
                <a:highlight>
                  <a:srgbClr val="0000FF"/>
                </a:highlight>
              </a:rPr>
              <a:t>×</a:t>
            </a:r>
            <a:r>
              <a:rPr lang="en-US" altLang="zh-CN" b="1" dirty="0">
                <a:solidFill>
                  <a:schemeClr val="bg1"/>
                </a:solidFill>
                <a:highlight>
                  <a:srgbClr val="0000FF"/>
                </a:highlight>
              </a:rPr>
              <a:t>3.5m</a:t>
            </a:r>
          </a:p>
        </p:txBody>
      </p:sp>
      <p:sp>
        <p:nvSpPr>
          <p:cNvPr id="30" name="文本框 29"/>
          <p:cNvSpPr txBox="1"/>
          <p:nvPr>
            <p:custDataLst>
              <p:tags r:id="rId5"/>
            </p:custDataLst>
          </p:nvPr>
        </p:nvSpPr>
        <p:spPr>
          <a:xfrm>
            <a:off x="8042451" y="4766283"/>
            <a:ext cx="3322955" cy="6883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highlight>
                  <a:srgbClr val="0000FF"/>
                </a:highlight>
              </a:rPr>
              <a:t>1PW </a:t>
            </a:r>
            <a:r>
              <a:rPr lang="en-US" altLang="zh-CN" b="1" dirty="0" smtClean="0">
                <a:solidFill>
                  <a:schemeClr val="bg1"/>
                </a:solidFill>
                <a:highlight>
                  <a:srgbClr val="0000FF"/>
                </a:highlight>
              </a:rPr>
              <a:t>1Hz</a:t>
            </a:r>
          </a:p>
          <a:p>
            <a:pPr algn="ctr"/>
            <a:r>
              <a:rPr lang="en-US" altLang="zh-CN" b="1" dirty="0" smtClean="0">
                <a:solidFill>
                  <a:schemeClr val="bg1"/>
                </a:solidFill>
                <a:highlight>
                  <a:srgbClr val="0000FF"/>
                </a:highlight>
              </a:rPr>
              <a:t>3m</a:t>
            </a:r>
            <a:r>
              <a:rPr lang="zh-CN" altLang="en-US" b="1" dirty="0">
                <a:solidFill>
                  <a:schemeClr val="bg1"/>
                </a:solidFill>
                <a:highlight>
                  <a:srgbClr val="0000FF"/>
                </a:highlight>
              </a:rPr>
              <a:t>×</a:t>
            </a:r>
            <a:r>
              <a:rPr lang="en-US" altLang="zh-CN" b="1" dirty="0">
                <a:solidFill>
                  <a:schemeClr val="bg1"/>
                </a:solidFill>
                <a:highlight>
                  <a:srgbClr val="0000FF"/>
                </a:highlight>
              </a:rPr>
              <a:t>8m</a:t>
            </a:r>
          </a:p>
        </p:txBody>
      </p:sp>
      <p:pic>
        <p:nvPicPr>
          <p:cNvPr id="3" name="图片 2" descr="/private/var/folders/56/q8mg6y4d3pv50z88vw1fv8km0000gn/T/com.kingsoft.wpsoffice.mac/picturecompress_20250913133121/output_9.pngoutput_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07440" y="4844343"/>
            <a:ext cx="3918193" cy="201365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26C967C-694B-5A4A-9348-2EF4C0E40B8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0945"/>
            <a:ext cx="3458819" cy="75923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F6CBE00-E7B2-124F-88A2-D6EAA51F98D5}"/>
              </a:ext>
            </a:extLst>
          </p:cNvPr>
          <p:cNvSpPr txBox="1"/>
          <p:nvPr/>
        </p:nvSpPr>
        <p:spPr>
          <a:xfrm>
            <a:off x="321089" y="5372263"/>
            <a:ext cx="2460558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5400" b="1" dirty="0" smtClean="0">
                <a:ln w="0">
                  <a:noFill/>
                </a:ln>
                <a:solidFill>
                  <a:srgbClr val="F4BA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BAQIS</a:t>
            </a:r>
            <a:endParaRPr kumimoji="1" lang="en-US" altLang="zh-CN" sz="5400" b="1" dirty="0">
              <a:ln w="0">
                <a:noFill/>
              </a:ln>
              <a:solidFill>
                <a:srgbClr val="F4BA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432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  <p:bldLst>
      <p:bldP spid="6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9419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Outline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5125" y="1320805"/>
            <a:ext cx="11684000" cy="46190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zh-CN" sz="4100" dirty="0" smtClean="0">
              <a:solidFill>
                <a:srgbClr val="FFFFFF"/>
              </a:solidFill>
            </a:endParaRPr>
          </a:p>
          <a:p>
            <a:pPr lvl="0"/>
            <a:r>
              <a:rPr kumimoji="1" lang="en-US" altLang="zh-CN" sz="4100" dirty="0" smtClean="0">
                <a:solidFill>
                  <a:srgbClr val="FF0000"/>
                </a:solidFill>
              </a:rPr>
              <a:t>PATH</a:t>
            </a:r>
            <a:r>
              <a:rPr kumimoji="1" lang="en-US" altLang="zh-CN" sz="4100" dirty="0" smtClean="0">
                <a:solidFill>
                  <a:srgbClr val="FFFFFF"/>
                </a:solidFill>
              </a:rPr>
              <a:t>: </a:t>
            </a:r>
            <a:r>
              <a:rPr kumimoji="1" lang="en-US" altLang="zh-CN" sz="4100" dirty="0" smtClean="0">
                <a:solidFill>
                  <a:srgbClr val="FF0000"/>
                </a:solidFill>
              </a:rPr>
              <a:t>P</a:t>
            </a:r>
            <a:r>
              <a:rPr kumimoji="1" lang="en-US" altLang="zh-CN" sz="4100" dirty="0" smtClean="0">
                <a:solidFill>
                  <a:srgbClr val="FFFFFF"/>
                </a:solidFill>
              </a:rPr>
              <a:t>lasma </a:t>
            </a:r>
            <a:r>
              <a:rPr kumimoji="1" lang="en-US" altLang="zh-CN" sz="4100" dirty="0">
                <a:solidFill>
                  <a:srgbClr val="FF0000"/>
                </a:solidFill>
              </a:rPr>
              <a:t>A</a:t>
            </a:r>
            <a:r>
              <a:rPr kumimoji="1" lang="en-US" altLang="zh-CN" sz="4100" dirty="0">
                <a:solidFill>
                  <a:srgbClr val="FFFFFF"/>
                </a:solidFill>
              </a:rPr>
              <a:t>ccelerator towards </a:t>
            </a:r>
            <a:r>
              <a:rPr kumimoji="1" lang="en-US" altLang="zh-CN" sz="4100" dirty="0" err="1">
                <a:solidFill>
                  <a:srgbClr val="FF0000"/>
                </a:solidFill>
              </a:rPr>
              <a:t>T</a:t>
            </a:r>
            <a:r>
              <a:rPr kumimoji="1" lang="en-US" altLang="zh-CN" sz="4100" dirty="0" err="1">
                <a:solidFill>
                  <a:srgbClr val="FFFFFF"/>
                </a:solidFill>
              </a:rPr>
              <a:t>eV</a:t>
            </a:r>
            <a:r>
              <a:rPr kumimoji="1" lang="en-US" altLang="zh-CN" sz="4100" dirty="0">
                <a:solidFill>
                  <a:srgbClr val="FFFFFF"/>
                </a:solidFill>
              </a:rPr>
              <a:t> </a:t>
            </a:r>
            <a:r>
              <a:rPr kumimoji="1" lang="en-US" altLang="zh-CN" sz="4100" dirty="0" smtClean="0">
                <a:solidFill>
                  <a:srgbClr val="FF0000"/>
                </a:solidFill>
              </a:rPr>
              <a:t>H</a:t>
            </a:r>
            <a:r>
              <a:rPr kumimoji="1" lang="en-US" altLang="zh-CN" sz="4100" dirty="0" smtClean="0">
                <a:solidFill>
                  <a:srgbClr val="FFFFFF"/>
                </a:solidFill>
              </a:rPr>
              <a:t>orizon </a:t>
            </a:r>
            <a:endParaRPr kumimoji="1" lang="en-US" altLang="zh-CN" sz="3500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kumimoji="1" lang="en-US" altLang="zh-CN" sz="4100" dirty="0" smtClean="0">
              <a:solidFill>
                <a:srgbClr val="FFFFFF"/>
              </a:solidFill>
            </a:endParaRPr>
          </a:p>
          <a:p>
            <a:r>
              <a:rPr kumimoji="1" lang="en-US" altLang="zh-CN" sz="4100" dirty="0" smtClean="0">
                <a:solidFill>
                  <a:srgbClr val="FFFFFF"/>
                </a:solidFill>
              </a:rPr>
              <a:t>Progress of PWFA-FEL on SXFEL platform</a:t>
            </a:r>
          </a:p>
          <a:p>
            <a:pPr marL="0" indent="0">
              <a:buNone/>
            </a:pPr>
            <a:endParaRPr kumimoji="1" lang="en-US" altLang="zh-CN" sz="4100" dirty="0">
              <a:solidFill>
                <a:srgbClr val="FFFFFF"/>
              </a:solidFill>
            </a:endParaRPr>
          </a:p>
          <a:p>
            <a:r>
              <a:rPr kumimoji="1" lang="en-US" altLang="zh-CN" sz="4100" dirty="0" smtClean="0">
                <a:solidFill>
                  <a:srgbClr val="FFFFFF"/>
                </a:solidFill>
              </a:rPr>
              <a:t>Laser Plasma Accelerator for Applications </a:t>
            </a:r>
            <a:endParaRPr kumimoji="1" lang="zh-CN" altLang="en-US" sz="4100" dirty="0">
              <a:solidFill>
                <a:srgbClr val="FFFFFF"/>
              </a:solidFill>
            </a:endParaRPr>
          </a:p>
          <a:p>
            <a:endParaRPr kumimoji="1" lang="en-US" altLang="zh-CN" sz="48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42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image1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1254959"/>
            <a:ext cx="12192001" cy="562369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758825" y="47625"/>
            <a:ext cx="10515600" cy="1325563"/>
          </a:xfrm>
        </p:spPr>
        <p:txBody>
          <a:bodyPr/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Table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top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ultrafast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synchrotron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source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37993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0" name="image8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68395" y="1857674"/>
            <a:ext cx="5834221" cy="4767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32" name="image88.jpg"/>
          <p:cNvPicPr>
            <a:picLocks noChangeAspect="1"/>
          </p:cNvPicPr>
          <p:nvPr/>
        </p:nvPicPr>
        <p:blipFill>
          <a:blip r:embed="rId3">
            <a:extLst/>
          </a:blip>
          <a:srcRect l="26363" t="12188" r="11264" b="21785"/>
          <a:stretch>
            <a:fillRect/>
          </a:stretch>
        </p:blipFill>
        <p:spPr>
          <a:xfrm>
            <a:off x="146124" y="1876079"/>
            <a:ext cx="6022271" cy="476750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标题 1"/>
          <p:cNvSpPr txBox="1">
            <a:spLocks/>
          </p:cNvSpPr>
          <p:nvPr/>
        </p:nvSpPr>
        <p:spPr>
          <a:xfrm>
            <a:off x="596371" y="13434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dirty="0" smtClean="0">
                <a:solidFill>
                  <a:srgbClr val="FFFFFF"/>
                </a:solidFill>
              </a:rPr>
              <a:t>Movable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LWFA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system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in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a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container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CA82943-F2B5-1245-B814-CE7F09D10149}"/>
              </a:ext>
            </a:extLst>
          </p:cNvPr>
          <p:cNvSpPr txBox="1"/>
          <p:nvPr/>
        </p:nvSpPr>
        <p:spPr>
          <a:xfrm>
            <a:off x="2949933" y="1276290"/>
            <a:ext cx="6215071" cy="40011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running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over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180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days,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5day</a:t>
            </a:r>
            <a:r>
              <a:rPr kumimoji="1" lang="zh-CN" altLang="en-US" sz="20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week,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r>
              <a:rPr kumimoji="1" lang="zh-CN" altLang="zh-CN" sz="20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12h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zh-CN" altLang="zh-CN" sz="20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day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）</a:t>
            </a:r>
            <a:endParaRPr kumimoji="1" lang="zh-CN" altLang="en-US" sz="2000" b="1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886474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859" y="1559061"/>
            <a:ext cx="10735945" cy="502475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87045" y="390466"/>
            <a:ext cx="3616960" cy="970915"/>
          </a:xfrm>
          <a:prstGeom prst="rect">
            <a:avLst/>
          </a:prstGeom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indent="0" algn="ctr">
              <a:lnSpc>
                <a:spcPct val="150000"/>
              </a:lnSpc>
              <a:buFont typeface="Wingdings" panose="05000000000000000000" charset="0"/>
              <a:buNone/>
            </a:pPr>
            <a:r>
              <a:rPr kumimoji="1"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Temperature</a:t>
            </a:r>
            <a:r>
              <a:rPr kumimoji="1"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(outside)</a:t>
            </a:r>
            <a:r>
              <a:rPr kumimoji="1"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25.5~29.5℃</a:t>
            </a: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4390711" y="390466"/>
            <a:ext cx="3339465" cy="970915"/>
          </a:xfrm>
          <a:prstGeom prst="rect">
            <a:avLst/>
          </a:prstGeom>
          <a:solidFill>
            <a:schemeClr val="accent2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indent="0" algn="ctr">
              <a:lnSpc>
                <a:spcPct val="150000"/>
              </a:lnSpc>
              <a:buFont typeface="Wingdings" panose="05000000000000000000" charset="0"/>
              <a:buNone/>
            </a:pPr>
            <a:r>
              <a:rPr kumimoji="1"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Energy</a:t>
            </a:r>
          </a:p>
          <a:p>
            <a:pPr indent="0" algn="ctr">
              <a:lnSpc>
                <a:spcPct val="150000"/>
              </a:lnSpc>
              <a:buFont typeface="Wingdings" panose="05000000000000000000" charset="0"/>
              <a:buNone/>
            </a:pPr>
            <a:r>
              <a:rPr kumimoji="1"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%@72hrs</a:t>
            </a: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211537" y="336426"/>
            <a:ext cx="3616960" cy="970915"/>
          </a:xfrm>
          <a:prstGeom prst="rect">
            <a:avLst/>
          </a:prstGeom>
          <a:solidFill>
            <a:schemeClr val="accent6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indent="0" algn="ctr">
              <a:lnSpc>
                <a:spcPct val="150000"/>
              </a:lnSpc>
              <a:buFont typeface="Wingdings" panose="05000000000000000000" charset="0"/>
              <a:buNone/>
            </a:pPr>
            <a:r>
              <a:rPr kumimoji="1"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Charge</a:t>
            </a:r>
          </a:p>
          <a:p>
            <a:pPr indent="0" algn="ctr">
              <a:lnSpc>
                <a:spcPct val="150000"/>
              </a:lnSpc>
              <a:buFont typeface="Wingdings" panose="05000000000000000000" charset="0"/>
              <a:buNone/>
            </a:pPr>
            <a:r>
              <a:rPr kumimoji="1"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&gt;60MeV@72hrs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33479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-1482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kumimoji="1" lang="en-US" altLang="zh-CN" sz="4000" dirty="0" smtClean="0">
                <a:solidFill>
                  <a:schemeClr val="bg1"/>
                </a:solidFill>
              </a:rPr>
              <a:t>Compact</a:t>
            </a:r>
            <a:r>
              <a:rPr kumimoji="1" lang="zh-CN" altLang="en-US" sz="4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4000" dirty="0" smtClean="0">
                <a:solidFill>
                  <a:schemeClr val="bg1"/>
                </a:solidFill>
              </a:rPr>
              <a:t>Hard</a:t>
            </a:r>
            <a:r>
              <a:rPr kumimoji="1" lang="zh-CN" altLang="en-US" sz="4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4000" dirty="0" smtClean="0">
                <a:solidFill>
                  <a:schemeClr val="bg1"/>
                </a:solidFill>
              </a:rPr>
              <a:t>X</a:t>
            </a:r>
            <a:r>
              <a:rPr kumimoji="1" lang="zh-CN" altLang="en-US" sz="4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4000" dirty="0" smtClean="0">
                <a:solidFill>
                  <a:schemeClr val="bg1"/>
                </a:solidFill>
              </a:rPr>
              <a:t>ray</a:t>
            </a:r>
            <a:r>
              <a:rPr kumimoji="1" lang="zh-CN" altLang="en-US" sz="4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4000" dirty="0" smtClean="0">
                <a:solidFill>
                  <a:schemeClr val="bg1"/>
                </a:solidFill>
              </a:rPr>
              <a:t>ICS</a:t>
            </a:r>
            <a:r>
              <a:rPr kumimoji="1" lang="zh-CN" altLang="en-US" sz="4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4000" dirty="0" smtClean="0">
                <a:solidFill>
                  <a:schemeClr val="bg1"/>
                </a:solidFill>
              </a:rPr>
              <a:t>by</a:t>
            </a:r>
            <a:r>
              <a:rPr kumimoji="1" lang="zh-CN" altLang="en-US" sz="4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4000" dirty="0" smtClean="0">
                <a:solidFill>
                  <a:schemeClr val="bg1"/>
                </a:solidFill>
              </a:rPr>
              <a:t>two</a:t>
            </a:r>
            <a:r>
              <a:rPr kumimoji="1" lang="zh-CN" altLang="en-US" sz="4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4000" dirty="0" smtClean="0">
                <a:solidFill>
                  <a:schemeClr val="bg1"/>
                </a:solidFill>
              </a:rPr>
              <a:t>pulses</a:t>
            </a:r>
            <a:endParaRPr kumimoji="1" lang="zh-CN" altLang="en-US" sz="4000" dirty="0">
              <a:solidFill>
                <a:schemeClr val="bg1"/>
              </a:solidFill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357262" y="945000"/>
            <a:ext cx="11876210" cy="4188788"/>
            <a:chOff x="357262" y="1755600"/>
            <a:chExt cx="11876210" cy="4188788"/>
          </a:xfrm>
        </p:grpSpPr>
        <p:grpSp>
          <p:nvGrpSpPr>
            <p:cNvPr id="4" name="组合 6"/>
            <p:cNvGrpSpPr/>
            <p:nvPr/>
          </p:nvGrpSpPr>
          <p:grpSpPr>
            <a:xfrm>
              <a:off x="357262" y="1755600"/>
              <a:ext cx="8924804" cy="4188787"/>
              <a:chOff x="8172" y="1467"/>
              <a:chExt cx="13927" cy="6763"/>
            </a:xfrm>
          </p:grpSpPr>
          <p:grpSp>
            <p:nvGrpSpPr>
              <p:cNvPr id="5" name="组合 36"/>
              <p:cNvGrpSpPr/>
              <p:nvPr/>
            </p:nvGrpSpPr>
            <p:grpSpPr>
              <a:xfrm>
                <a:off x="8172" y="1467"/>
                <a:ext cx="9219" cy="6763"/>
                <a:chOff x="11650" y="1829"/>
                <a:chExt cx="6307" cy="4626"/>
              </a:xfrm>
            </p:grpSpPr>
            <p:pic>
              <p:nvPicPr>
                <p:cNvPr id="9" name="图片 8" descr="9869753a1a2dfc7517625839c2229cad"/>
                <p:cNvPicPr>
                  <a:picLocks noChangeAspect="1"/>
                </p:cNvPicPr>
                <p:nvPr/>
              </p:nvPicPr>
              <p:blipFill>
                <a:blip r:embed="rId2"/>
                <a:srcRect l="21590" t="20145" r="9421" b="11426"/>
                <a:stretch>
                  <a:fillRect/>
                </a:stretch>
              </p:blipFill>
              <p:spPr>
                <a:xfrm>
                  <a:off x="11650" y="2207"/>
                  <a:ext cx="6056" cy="4248"/>
                </a:xfrm>
                <a:prstGeom prst="rect">
                  <a:avLst/>
                </a:prstGeom>
              </p:spPr>
            </p:pic>
            <p:grpSp>
              <p:nvGrpSpPr>
                <p:cNvPr id="10" name="组合 29"/>
                <p:cNvGrpSpPr/>
                <p:nvPr/>
              </p:nvGrpSpPr>
              <p:grpSpPr>
                <a:xfrm>
                  <a:off x="16273" y="1829"/>
                  <a:ext cx="1684" cy="826"/>
                  <a:chOff x="16273" y="1829"/>
                  <a:chExt cx="1684" cy="826"/>
                </a:xfrm>
              </p:grpSpPr>
              <p:cxnSp>
                <p:nvCxnSpPr>
                  <p:cNvPr id="17" name="直接连接符 28"/>
                  <p:cNvCxnSpPr/>
                  <p:nvPr/>
                </p:nvCxnSpPr>
                <p:spPr>
                  <a:xfrm flipH="1">
                    <a:off x="16273" y="2270"/>
                    <a:ext cx="127" cy="385"/>
                  </a:xfrm>
                  <a:prstGeom prst="line">
                    <a:avLst/>
                  </a:prstGeom>
                  <a:ln w="76200">
                    <a:solidFill>
                      <a:srgbClr val="0000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" name="文本框 17"/>
                  <p:cNvSpPr txBox="1"/>
                  <p:nvPr/>
                </p:nvSpPr>
                <p:spPr>
                  <a:xfrm>
                    <a:off x="16273" y="1829"/>
                    <a:ext cx="1684" cy="3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US" altLang="zh-CN" b="1" dirty="0" smtClean="0">
                        <a:solidFill>
                          <a:srgbClr val="FF0000"/>
                        </a:solidFill>
                        <a:highlight>
                          <a:srgbClr val="0000FF"/>
                        </a:highlight>
                      </a:rPr>
                      <a:t>40TW</a:t>
                    </a:r>
                    <a:r>
                      <a:rPr lang="zh-CN" altLang="en-US" b="1" dirty="0">
                        <a:solidFill>
                          <a:srgbClr val="FF0000"/>
                        </a:solidFill>
                        <a:highlight>
                          <a:srgbClr val="0000FF"/>
                        </a:highlight>
                      </a:rPr>
                      <a:t> </a:t>
                    </a:r>
                    <a:r>
                      <a:rPr lang="en-US" altLang="zh-CN" b="1" dirty="0" smtClean="0">
                        <a:solidFill>
                          <a:srgbClr val="FF0000"/>
                        </a:solidFill>
                        <a:highlight>
                          <a:srgbClr val="0000FF"/>
                        </a:highlight>
                      </a:rPr>
                      <a:t>laser</a:t>
                    </a:r>
                    <a:endParaRPr lang="zh-CN" altLang="en-US" b="1" dirty="0">
                      <a:solidFill>
                        <a:srgbClr val="FF0000"/>
                      </a:solidFill>
                      <a:highlight>
                        <a:srgbClr val="0000FF"/>
                      </a:highlight>
                    </a:endParaRPr>
                  </a:p>
                </p:txBody>
              </p:sp>
            </p:grpSp>
            <p:grpSp>
              <p:nvGrpSpPr>
                <p:cNvPr id="11" name="组合 30"/>
                <p:cNvGrpSpPr/>
                <p:nvPr/>
              </p:nvGrpSpPr>
              <p:grpSpPr>
                <a:xfrm>
                  <a:off x="11851" y="2808"/>
                  <a:ext cx="2194" cy="1032"/>
                  <a:chOff x="16953" y="2420"/>
                  <a:chExt cx="2194" cy="1032"/>
                </a:xfrm>
              </p:grpSpPr>
              <p:cxnSp>
                <p:nvCxnSpPr>
                  <p:cNvPr id="15" name="直接连接符 31"/>
                  <p:cNvCxnSpPr/>
                  <p:nvPr/>
                </p:nvCxnSpPr>
                <p:spPr>
                  <a:xfrm flipH="1" flipV="1">
                    <a:off x="18425" y="2830"/>
                    <a:ext cx="246" cy="622"/>
                  </a:xfrm>
                  <a:prstGeom prst="line">
                    <a:avLst/>
                  </a:prstGeom>
                  <a:ln w="76200">
                    <a:solidFill>
                      <a:srgbClr val="0000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文本框 15"/>
                  <p:cNvSpPr txBox="1"/>
                  <p:nvPr/>
                </p:nvSpPr>
                <p:spPr>
                  <a:xfrm>
                    <a:off x="16953" y="2420"/>
                    <a:ext cx="2194" cy="3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b="1" dirty="0" smtClean="0">
                        <a:solidFill>
                          <a:srgbClr val="FF0000"/>
                        </a:solidFill>
                        <a:highlight>
                          <a:srgbClr val="0000FF"/>
                        </a:highlight>
                      </a:rPr>
                      <a:t>Two</a:t>
                    </a:r>
                    <a:r>
                      <a:rPr lang="zh-CN" altLang="en-US" b="1" dirty="0" smtClean="0">
                        <a:solidFill>
                          <a:srgbClr val="FF0000"/>
                        </a:solidFill>
                        <a:highlight>
                          <a:srgbClr val="0000FF"/>
                        </a:highlight>
                      </a:rPr>
                      <a:t> </a:t>
                    </a:r>
                    <a:r>
                      <a:rPr lang="en-US" altLang="zh-CN" b="1" dirty="0" smtClean="0">
                        <a:solidFill>
                          <a:srgbClr val="FF0000"/>
                        </a:solidFill>
                        <a:highlight>
                          <a:srgbClr val="0000FF"/>
                        </a:highlight>
                      </a:rPr>
                      <a:t>compressor</a:t>
                    </a:r>
                    <a:endParaRPr lang="zh-CN" altLang="en-US" b="1" dirty="0">
                      <a:solidFill>
                        <a:srgbClr val="FF0000"/>
                      </a:solidFill>
                      <a:highlight>
                        <a:srgbClr val="0000FF"/>
                      </a:highlight>
                    </a:endParaRPr>
                  </a:p>
                </p:txBody>
              </p:sp>
            </p:grpSp>
            <p:grpSp>
              <p:nvGrpSpPr>
                <p:cNvPr id="12" name="组合 33"/>
                <p:cNvGrpSpPr/>
                <p:nvPr/>
              </p:nvGrpSpPr>
              <p:grpSpPr>
                <a:xfrm>
                  <a:off x="14136" y="4288"/>
                  <a:ext cx="2093" cy="501"/>
                  <a:chOff x="18278" y="2426"/>
                  <a:chExt cx="2093" cy="501"/>
                </a:xfrm>
              </p:grpSpPr>
              <p:cxnSp>
                <p:nvCxnSpPr>
                  <p:cNvPr id="13" name="直接连接符 34"/>
                  <p:cNvCxnSpPr/>
                  <p:nvPr/>
                </p:nvCxnSpPr>
                <p:spPr>
                  <a:xfrm>
                    <a:off x="18278" y="2517"/>
                    <a:ext cx="739" cy="141"/>
                  </a:xfrm>
                  <a:prstGeom prst="line">
                    <a:avLst/>
                  </a:prstGeom>
                  <a:ln w="76200">
                    <a:solidFill>
                      <a:srgbClr val="0000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文本框 13"/>
                  <p:cNvSpPr txBox="1"/>
                  <p:nvPr/>
                </p:nvSpPr>
                <p:spPr>
                  <a:xfrm>
                    <a:off x="18708" y="2426"/>
                    <a:ext cx="1663" cy="5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US" altLang="zh-CN" b="1" dirty="0" smtClean="0">
                        <a:solidFill>
                          <a:srgbClr val="FF0000"/>
                        </a:solidFill>
                        <a:highlight>
                          <a:srgbClr val="0000FF"/>
                        </a:highlight>
                      </a:rPr>
                      <a:t>ICS</a:t>
                    </a:r>
                    <a:r>
                      <a:rPr lang="zh-CN" altLang="en-US" b="1" dirty="0">
                        <a:solidFill>
                          <a:srgbClr val="FF0000"/>
                        </a:solidFill>
                        <a:highlight>
                          <a:srgbClr val="0000FF"/>
                        </a:highlight>
                      </a:rPr>
                      <a:t> </a:t>
                    </a:r>
                    <a:r>
                      <a:rPr lang="en-US" altLang="zh-CN" b="1" dirty="0" smtClean="0">
                        <a:solidFill>
                          <a:srgbClr val="FF0000"/>
                        </a:solidFill>
                        <a:highlight>
                          <a:srgbClr val="0000FF"/>
                        </a:highlight>
                      </a:rPr>
                      <a:t>colliding</a:t>
                    </a:r>
                    <a:endParaRPr lang="zh-CN" altLang="en-US" b="1" dirty="0">
                      <a:solidFill>
                        <a:srgbClr val="FF0000"/>
                      </a:solidFill>
                      <a:highlight>
                        <a:srgbClr val="0000FF"/>
                      </a:highlight>
                    </a:endParaRPr>
                  </a:p>
                </p:txBody>
              </p:sp>
            </p:grpSp>
          </p:grpSp>
          <p:cxnSp>
            <p:nvCxnSpPr>
              <p:cNvPr id="7" name="直接连接符 3"/>
              <p:cNvCxnSpPr/>
              <p:nvPr/>
            </p:nvCxnSpPr>
            <p:spPr>
              <a:xfrm>
                <a:off x="12549" y="2792"/>
                <a:ext cx="332" cy="656"/>
              </a:xfrm>
              <a:prstGeom prst="line">
                <a:avLst/>
              </a:prstGeom>
              <a:ln w="76200"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8" name="文本框 7"/>
              <p:cNvSpPr txBox="1"/>
              <p:nvPr/>
            </p:nvSpPr>
            <p:spPr>
              <a:xfrm>
                <a:off x="10786" y="2338"/>
                <a:ext cx="2501" cy="4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altLang="zh-CN" b="1" dirty="0" smtClean="0">
                    <a:solidFill>
                      <a:srgbClr val="FF0000"/>
                    </a:solidFill>
                    <a:highlight>
                      <a:srgbClr val="0000FF"/>
                    </a:highlight>
                  </a:rPr>
                  <a:t>Two</a:t>
                </a:r>
                <a:r>
                  <a:rPr lang="zh-CN" altLang="en-US" b="1" dirty="0" smtClean="0">
                    <a:solidFill>
                      <a:srgbClr val="FF0000"/>
                    </a:solidFill>
                    <a:highlight>
                      <a:srgbClr val="0000FF"/>
                    </a:highlight>
                  </a:rPr>
                  <a:t> </a:t>
                </a:r>
                <a:r>
                  <a:rPr lang="en-US" altLang="zh-CN" b="1" dirty="0" smtClean="0">
                    <a:solidFill>
                      <a:srgbClr val="FF0000"/>
                    </a:solidFill>
                    <a:highlight>
                      <a:srgbClr val="0000FF"/>
                    </a:highlight>
                  </a:rPr>
                  <a:t>pulse</a:t>
                </a:r>
                <a:r>
                  <a:rPr lang="zh-CN" altLang="en-US" b="1" dirty="0" smtClean="0">
                    <a:solidFill>
                      <a:srgbClr val="FF0000"/>
                    </a:solidFill>
                    <a:highlight>
                      <a:srgbClr val="0000FF"/>
                    </a:highlight>
                  </a:rPr>
                  <a:t> </a:t>
                </a:r>
                <a:endParaRPr lang="zh-CN" altLang="en-US" b="1" dirty="0">
                  <a:solidFill>
                    <a:srgbClr val="FF0000"/>
                  </a:solidFill>
                  <a:highlight>
                    <a:srgbClr val="0000FF"/>
                  </a:highlight>
                </a:endParaRPr>
              </a:p>
            </p:txBody>
          </p:sp>
          <p:cxnSp>
            <p:nvCxnSpPr>
              <p:cNvPr id="6" name="直接箭头连接符 16"/>
              <p:cNvCxnSpPr/>
              <p:nvPr/>
            </p:nvCxnSpPr>
            <p:spPr>
              <a:xfrm flipH="1">
                <a:off x="15043" y="4000"/>
                <a:ext cx="7056" cy="946"/>
              </a:xfrm>
              <a:prstGeom prst="straightConnector1">
                <a:avLst/>
              </a:prstGeom>
              <a:ln w="76200">
                <a:solidFill>
                  <a:srgbClr val="0000FF"/>
                </a:solidFill>
                <a:headEnd type="none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pic>
          <p:nvPicPr>
            <p:cNvPr id="20" name="图片 19" descr="/private/var/folders/56/q8mg6y4d3pv50z88vw1fv8km0000gn/T/com.kingsoft.wpsoffice.mac/picturecompress_20250913133121/output_12.jpgoutput_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4201" y="2094048"/>
              <a:ext cx="6219271" cy="3850340"/>
            </a:xfrm>
            <a:prstGeom prst="rect">
              <a:avLst/>
            </a:prstGeom>
          </p:spPr>
        </p:pic>
      </p:grpSp>
      <p:pic>
        <p:nvPicPr>
          <p:cNvPr id="24" name="图片 23" descr="/Users/guobo/Desktop/presentation/2025物理学会秋季会议/figure/electron_1hr/未标题-1副本.png未标题-1副本"/>
          <p:cNvPicPr>
            <a:picLocks noChangeAspect="1"/>
          </p:cNvPicPr>
          <p:nvPr/>
        </p:nvPicPr>
        <p:blipFill>
          <a:blip r:embed="rId4"/>
          <a:srcRect l="-224" r="533"/>
          <a:stretch>
            <a:fillRect/>
          </a:stretch>
        </p:blipFill>
        <p:spPr>
          <a:xfrm>
            <a:off x="324264" y="5235185"/>
            <a:ext cx="11034963" cy="1467769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678232" y="5702362"/>
            <a:ext cx="3836035" cy="5166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1hour</a:t>
            </a:r>
            <a:r>
              <a:rPr lang="zh-CN" altLang="en-US" dirty="0" smtClean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：</a:t>
            </a:r>
            <a:r>
              <a:rPr lang="en-US" altLang="zh-CN" dirty="0" smtClean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123 </a:t>
            </a:r>
            <a:r>
              <a:rPr lang="zh-CN" altLang="en-US" dirty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±</a:t>
            </a:r>
            <a:r>
              <a:rPr lang="en-US" altLang="zh-CN" dirty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 8 MeV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Energy</a:t>
            </a:r>
            <a:r>
              <a:rPr lang="zh-CN" altLang="en-US" dirty="0" smtClean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spread</a:t>
            </a:r>
            <a:r>
              <a:rPr lang="zh-CN" altLang="en-US" dirty="0" smtClean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RMS</a:t>
            </a:r>
            <a:r>
              <a:rPr lang="zh-CN" altLang="en-US" dirty="0" smtClean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：</a:t>
            </a:r>
            <a:r>
              <a:rPr lang="en-US" altLang="zh-CN" dirty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~8%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415415" y="4077335"/>
            <a:ext cx="1946910" cy="2290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>
                <a:solidFill>
                  <a:schemeClr val="bg1"/>
                </a:solidFill>
                <a:highlight>
                  <a:srgbClr val="0000FF"/>
                </a:highlight>
                <a:latin typeface="微软雅黑" charset="0"/>
                <a:ea typeface="微软雅黑" charset="0"/>
                <a:cs typeface="微软雅黑" charset="0"/>
              </a:rPr>
              <a:t>电子束峰值能量</a:t>
            </a:r>
          </a:p>
        </p:txBody>
      </p:sp>
    </p:spTree>
    <p:extLst>
      <p:ext uri="{BB962C8B-B14F-4D97-AF65-F5344CB8AC3E}">
        <p14:creationId xmlns:p14="http://schemas.microsoft.com/office/powerpoint/2010/main" val="1215113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 descr="/private/var/folders/56/q8mg6y4d3pv50z88vw1fv8km0000gn/T/com.kingsoft.wpsoffice.mac/picturecompress_20250913133121/output_14.pngoutput_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1473835"/>
            <a:ext cx="3778885" cy="2961005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45085"/>
            <a:ext cx="12134215" cy="68834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High</a:t>
            </a:r>
            <a:r>
              <a:rPr lang="zh-CN" altLang="en-US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Flux</a:t>
            </a:r>
            <a:r>
              <a:rPr lang="zh-CN" altLang="en-US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Quasi-mono</a:t>
            </a:r>
            <a:r>
              <a:rPr lang="zh-CN" altLang="en-US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Hard</a:t>
            </a:r>
            <a:r>
              <a:rPr lang="zh-CN" altLang="en-US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X</a:t>
            </a:r>
            <a:r>
              <a:rPr lang="zh-CN" altLang="en-US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</a:t>
            </a:r>
            <a:r>
              <a:rPr lang="en-US" altLang="zh-CN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Ray</a:t>
            </a:r>
            <a:r>
              <a:rPr lang="zh-CN" altLang="en-US" sz="3600" b="1" kern="0" dirty="0" smtClean="0">
                <a:solidFill>
                  <a:schemeClr val="bg1"/>
                </a:solidFill>
                <a:latin typeface="微软雅黑" charset="0"/>
                <a:ea typeface="微软雅黑" charset="0"/>
                <a:cs typeface="Times New Roman" panose="02020503050405090304" charset="0"/>
              </a:rPr>
              <a:t>  </a:t>
            </a:r>
            <a:endParaRPr lang="zh-CN" altLang="en-US" sz="3600" b="1" kern="0" dirty="0">
              <a:solidFill>
                <a:schemeClr val="bg1"/>
              </a:solidFill>
              <a:latin typeface="微软雅黑" charset="0"/>
              <a:ea typeface="微软雅黑" charset="0"/>
              <a:cs typeface="Times New Roman" panose="0202050305040509030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926070" y="1286510"/>
            <a:ext cx="3229610" cy="3180080"/>
            <a:chOff x="12256" y="2026"/>
            <a:chExt cx="5086" cy="5008"/>
          </a:xfrm>
        </p:grpSpPr>
        <p:pic>
          <p:nvPicPr>
            <p:cNvPr id="18" name="图片 17" descr="图片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56" y="2026"/>
              <a:ext cx="5087" cy="5009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12306" y="2112"/>
              <a:ext cx="240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>
                <a:buFont typeface="Wingdings" panose="05000000000000000000" charset="0"/>
                <a:buNone/>
              </a:pPr>
              <a:r>
                <a:rPr lang="en-US" altLang="zh-CN" sz="2000" b="1">
                  <a:highlight>
                    <a:srgbClr val="FFFF00"/>
                  </a:highlight>
                  <a:latin typeface="微软雅黑" charset="0"/>
                  <a:ea typeface="微软雅黑" charset="0"/>
                </a:rPr>
                <a:t>1Hz 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909" y="2112"/>
              <a:ext cx="240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>
                <a:buFont typeface="Wingdings" panose="05000000000000000000" charset="0"/>
                <a:buNone/>
              </a:pPr>
              <a:r>
                <a:rPr lang="en-US" altLang="zh-CN" sz="2000" b="1">
                  <a:highlight>
                    <a:srgbClr val="FFFF00"/>
                  </a:highlight>
                  <a:latin typeface="微软雅黑" charset="0"/>
                  <a:ea typeface="微软雅黑" charset="0"/>
                </a:rPr>
                <a:t>2Hz 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322" y="4606"/>
              <a:ext cx="240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>
                <a:buFont typeface="Wingdings" panose="05000000000000000000" charset="0"/>
                <a:buNone/>
              </a:pPr>
              <a:r>
                <a:rPr lang="en-US" altLang="zh-CN" sz="2000" b="1">
                  <a:highlight>
                    <a:srgbClr val="FFFF00"/>
                  </a:highlight>
                  <a:latin typeface="微软雅黑" charset="0"/>
                  <a:ea typeface="微软雅黑" charset="0"/>
                </a:rPr>
                <a:t>3Hz 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4909" y="4606"/>
              <a:ext cx="240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>
                <a:buFont typeface="Wingdings" panose="05000000000000000000" charset="0"/>
                <a:buNone/>
              </a:pPr>
              <a:r>
                <a:rPr lang="en-US" altLang="zh-CN" sz="2000" b="1">
                  <a:highlight>
                    <a:srgbClr val="FFFF00"/>
                  </a:highlight>
                  <a:latin typeface="微软雅黑" charset="0"/>
                  <a:ea typeface="微软雅黑" charset="0"/>
                </a:rPr>
                <a:t>5Hz 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22225" y="4506595"/>
            <a:ext cx="12285980" cy="2528570"/>
            <a:chOff x="-35" y="7097"/>
            <a:chExt cx="19348" cy="3982"/>
          </a:xfrm>
        </p:grpSpPr>
        <p:sp>
          <p:nvSpPr>
            <p:cNvPr id="41" name="矩形 40"/>
            <p:cNvSpPr/>
            <p:nvPr/>
          </p:nvSpPr>
          <p:spPr>
            <a:xfrm>
              <a:off x="-35" y="7097"/>
              <a:ext cx="19348" cy="398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微软雅黑" charset="0"/>
                <a:ea typeface="微软雅黑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19" y="7317"/>
              <a:ext cx="18401" cy="3404"/>
              <a:chOff x="419" y="7317"/>
              <a:chExt cx="18401" cy="3404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419" y="7321"/>
                <a:ext cx="4308" cy="3400"/>
                <a:chOff x="1775" y="7321"/>
                <a:chExt cx="4308" cy="3400"/>
              </a:xfrm>
            </p:grpSpPr>
            <p:pic>
              <p:nvPicPr>
                <p:cNvPr id="6" name="图片 5" descr="3"/>
                <p:cNvPicPr>
                  <a:picLocks noChangeAspect="1"/>
                </p:cNvPicPr>
                <p:nvPr/>
              </p:nvPicPr>
              <p:blipFill>
                <a:blip r:embed="rId5"/>
                <a:srcRect l="11717" t="15878" r="18161" b="24716"/>
                <a:stretch>
                  <a:fillRect/>
                </a:stretch>
              </p:blipFill>
              <p:spPr>
                <a:xfrm>
                  <a:off x="1775" y="7321"/>
                  <a:ext cx="4309" cy="3401"/>
                </a:xfrm>
                <a:prstGeom prst="rect">
                  <a:avLst/>
                </a:prstGeom>
              </p:spPr>
            </p:pic>
            <p:sp>
              <p:nvSpPr>
                <p:cNvPr id="9" name="文本框 8"/>
                <p:cNvSpPr txBox="1"/>
                <p:nvPr/>
              </p:nvSpPr>
              <p:spPr>
                <a:xfrm>
                  <a:off x="1775" y="7321"/>
                  <a:ext cx="4309" cy="1113"/>
                </a:xfrm>
                <a:prstGeom prst="rect">
                  <a:avLst/>
                </a:prstGeom>
                <a:solidFill>
                  <a:schemeClr val="bg2">
                    <a:lumMod val="90000"/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>
                      <a:solidFill>
                        <a:schemeClr val="bg1"/>
                      </a:solidFill>
                    </a:rPr>
                    <a:t>5Hz 100shots</a:t>
                  </a:r>
                </a:p>
                <a:p>
                  <a:pPr algn="ctr"/>
                  <a:r>
                    <a:rPr lang="en-US" altLang="zh-CN" sz="2000" b="1">
                      <a:solidFill>
                        <a:schemeClr val="bg1"/>
                      </a:solidFill>
                    </a:rPr>
                    <a:t>1</a:t>
                  </a:r>
                  <a:r>
                    <a:rPr lang="zh-CN" altLang="en-US" sz="2000" b="1">
                      <a:solidFill>
                        <a:schemeClr val="bg1"/>
                      </a:solidFill>
                    </a:rPr>
                    <a:t>×</a:t>
                  </a:r>
                  <a:r>
                    <a:rPr lang="en-US" altLang="zh-CN" sz="2000" b="1">
                      <a:solidFill>
                        <a:schemeClr val="bg1"/>
                      </a:solidFill>
                    </a:rPr>
                    <a:t>10</a:t>
                  </a:r>
                  <a:r>
                    <a:rPr lang="en-US" altLang="zh-CN" sz="2000" b="1" baseline="30000">
                      <a:solidFill>
                        <a:schemeClr val="bg1"/>
                      </a:solidFill>
                    </a:rPr>
                    <a:t>8</a:t>
                  </a:r>
                  <a:r>
                    <a:rPr lang="en-US" altLang="zh-CN" sz="2000" b="1">
                      <a:solidFill>
                        <a:schemeClr val="bg1"/>
                      </a:solidFill>
                    </a:rPr>
                    <a:t>/s</a:t>
                  </a: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7444" y="7321"/>
                <a:ext cx="4310" cy="3400"/>
                <a:chOff x="7105" y="7321"/>
                <a:chExt cx="4310" cy="3400"/>
              </a:xfrm>
            </p:grpSpPr>
            <p:pic>
              <p:nvPicPr>
                <p:cNvPr id="4" name="图片 3" descr="2"/>
                <p:cNvPicPr>
                  <a:picLocks noChangeAspect="1"/>
                </p:cNvPicPr>
                <p:nvPr/>
              </p:nvPicPr>
              <p:blipFill>
                <a:blip r:embed="rId6"/>
                <a:srcRect l="11247" t="15859" r="18616" b="24734"/>
                <a:stretch>
                  <a:fillRect/>
                </a:stretch>
              </p:blipFill>
              <p:spPr>
                <a:xfrm>
                  <a:off x="7105" y="7321"/>
                  <a:ext cx="4310" cy="3401"/>
                </a:xfrm>
                <a:prstGeom prst="rect">
                  <a:avLst/>
                </a:prstGeom>
              </p:spPr>
            </p:pic>
            <p:sp>
              <p:nvSpPr>
                <p:cNvPr id="10" name="文本框 9"/>
                <p:cNvSpPr txBox="1"/>
                <p:nvPr/>
              </p:nvSpPr>
              <p:spPr>
                <a:xfrm>
                  <a:off x="7105" y="7321"/>
                  <a:ext cx="4295" cy="1113"/>
                </a:xfrm>
                <a:prstGeom prst="rect">
                  <a:avLst/>
                </a:prstGeom>
                <a:solidFill>
                  <a:schemeClr val="bg2">
                    <a:lumMod val="90000"/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>
                      <a:solidFill>
                        <a:schemeClr val="bg1"/>
                      </a:solidFill>
                    </a:rPr>
                    <a:t>5Hz 100shots</a:t>
                  </a:r>
                </a:p>
                <a:p>
                  <a:pPr algn="ctr"/>
                  <a:r>
                    <a:rPr lang="en-US" altLang="zh-CN" sz="2000" b="1">
                      <a:solidFill>
                        <a:schemeClr val="bg1"/>
                      </a:solidFill>
                    </a:rPr>
                    <a:t>3.7</a:t>
                  </a:r>
                  <a:r>
                    <a:rPr lang="zh-CN" altLang="en-US" sz="2000" b="1">
                      <a:solidFill>
                        <a:schemeClr val="bg1"/>
                      </a:solidFill>
                    </a:rPr>
                    <a:t>×</a:t>
                  </a:r>
                  <a:r>
                    <a:rPr lang="en-US" altLang="zh-CN" sz="2000" b="1">
                      <a:solidFill>
                        <a:schemeClr val="bg1"/>
                      </a:solidFill>
                    </a:rPr>
                    <a:t>10</a:t>
                  </a:r>
                  <a:r>
                    <a:rPr lang="en-US" altLang="zh-CN" sz="2000" b="1" baseline="30000">
                      <a:solidFill>
                        <a:schemeClr val="bg1"/>
                      </a:solidFill>
                    </a:rPr>
                    <a:t>8</a:t>
                  </a:r>
                  <a:r>
                    <a:rPr lang="en-US" altLang="zh-CN" sz="2000" b="1">
                      <a:solidFill>
                        <a:schemeClr val="bg1"/>
                      </a:solidFill>
                    </a:rPr>
                    <a:t>/s</a:t>
                  </a:r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14394" y="7317"/>
                <a:ext cx="4426" cy="3400"/>
                <a:chOff x="12473" y="7317"/>
                <a:chExt cx="4426" cy="3400"/>
              </a:xfrm>
            </p:grpSpPr>
            <p:pic>
              <p:nvPicPr>
                <p:cNvPr id="7" name="图片 6" descr="5Hz"/>
                <p:cNvPicPr>
                  <a:picLocks noChangeAspect="1"/>
                </p:cNvPicPr>
                <p:nvPr/>
              </p:nvPicPr>
              <p:blipFill>
                <a:blip r:embed="rId7"/>
                <a:srcRect l="9618" t="15860" r="18368" b="24734"/>
                <a:stretch>
                  <a:fillRect/>
                </a:stretch>
              </p:blipFill>
              <p:spPr>
                <a:xfrm>
                  <a:off x="12474" y="7317"/>
                  <a:ext cx="4425" cy="3401"/>
                </a:xfrm>
                <a:prstGeom prst="rect">
                  <a:avLst/>
                </a:prstGeom>
              </p:spPr>
            </p:pic>
            <p:sp>
              <p:nvSpPr>
                <p:cNvPr id="11" name="文本框 10"/>
                <p:cNvSpPr txBox="1"/>
                <p:nvPr/>
              </p:nvSpPr>
              <p:spPr>
                <a:xfrm>
                  <a:off x="12473" y="7320"/>
                  <a:ext cx="4426" cy="1114"/>
                </a:xfrm>
                <a:prstGeom prst="rect">
                  <a:avLst/>
                </a:prstGeom>
                <a:solidFill>
                  <a:schemeClr val="bg2">
                    <a:lumMod val="90000"/>
                    <a:alpha val="50000"/>
                  </a:schemeClr>
                </a:solidFill>
              </p:spPr>
              <p:txBody>
                <a:bodyPr wrap="square" rtlCol="0">
                  <a:noAutofit/>
                </a:bodyPr>
                <a:lstStyle/>
                <a:p>
                  <a:pPr algn="ctr"/>
                  <a:r>
                    <a:rPr lang="en-US" altLang="zh-CN" sz="2000" b="1">
                      <a:solidFill>
                        <a:srgbClr val="FF0000"/>
                      </a:solidFill>
                    </a:rPr>
                    <a:t>5Hz 1000shots</a:t>
                  </a:r>
                </a:p>
                <a:p>
                  <a:pPr algn="ctr"/>
                  <a:r>
                    <a:rPr lang="en-US" altLang="zh-CN" sz="2000" b="1">
                      <a:solidFill>
                        <a:srgbClr val="FF0000"/>
                      </a:solidFill>
                    </a:rPr>
                    <a:t>6.1</a:t>
                  </a:r>
                  <a:r>
                    <a:rPr lang="zh-CN" altLang="en-US" sz="2000" b="1">
                      <a:solidFill>
                        <a:srgbClr val="FF0000"/>
                      </a:solidFill>
                    </a:rPr>
                    <a:t>×</a:t>
                  </a:r>
                  <a:r>
                    <a:rPr lang="en-US" altLang="zh-CN" sz="2000" b="1">
                      <a:solidFill>
                        <a:srgbClr val="FF0000"/>
                      </a:solidFill>
                    </a:rPr>
                    <a:t>10</a:t>
                  </a:r>
                  <a:r>
                    <a:rPr lang="en-US" altLang="zh-CN" sz="2000" b="1" baseline="30000">
                      <a:solidFill>
                        <a:srgbClr val="FF0000"/>
                      </a:solidFill>
                    </a:rPr>
                    <a:t>8</a:t>
                  </a:r>
                  <a:r>
                    <a:rPr lang="en-US" altLang="zh-CN" sz="2000" b="1">
                      <a:solidFill>
                        <a:srgbClr val="FF0000"/>
                      </a:solidFill>
                    </a:rPr>
                    <a:t>/s</a:t>
                  </a:r>
                </a:p>
              </p:txBody>
            </p:sp>
          </p:grpSp>
          <p:sp>
            <p:nvSpPr>
              <p:cNvPr id="13" name="右箭头 12"/>
              <p:cNvSpPr/>
              <p:nvPr/>
            </p:nvSpPr>
            <p:spPr>
              <a:xfrm>
                <a:off x="4874" y="8905"/>
                <a:ext cx="2444" cy="871"/>
              </a:xfrm>
              <a:prstGeom prst="rightArrow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右箭头 1"/>
              <p:cNvSpPr/>
              <p:nvPr/>
            </p:nvSpPr>
            <p:spPr>
              <a:xfrm>
                <a:off x="11924" y="8848"/>
                <a:ext cx="2402" cy="871"/>
              </a:xfrm>
              <a:prstGeom prst="rightArrow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4728" y="7993"/>
                <a:ext cx="2926" cy="1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smtClean="0">
                    <a:latin typeface="微软雅黑" charset="0"/>
                    <a:ea typeface="微软雅黑" charset="0"/>
                  </a:rPr>
                  <a:t>Laser</a:t>
                </a:r>
                <a:r>
                  <a:rPr lang="zh-CN" altLang="en-US" sz="2000" dirty="0" smtClean="0">
                    <a:latin typeface="微软雅黑" charset="0"/>
                    <a:ea typeface="微软雅黑" charset="0"/>
                  </a:rPr>
                  <a:t> </a:t>
                </a:r>
                <a:r>
                  <a:rPr lang="en-US" altLang="zh-CN" sz="2000" dirty="0" smtClean="0">
                    <a:latin typeface="微软雅黑" charset="0"/>
                    <a:ea typeface="微软雅黑" charset="0"/>
                  </a:rPr>
                  <a:t>splitting</a:t>
                </a:r>
                <a:r>
                  <a:rPr lang="zh-CN" altLang="en-US" sz="2000" dirty="0" smtClean="0">
                    <a:latin typeface="微软雅黑" charset="0"/>
                    <a:ea typeface="微软雅黑" charset="0"/>
                  </a:rPr>
                  <a:t> </a:t>
                </a:r>
                <a:r>
                  <a:rPr lang="en-US" altLang="zh-CN" sz="2000" dirty="0" smtClean="0">
                    <a:latin typeface="微软雅黑" charset="0"/>
                    <a:ea typeface="微软雅黑" charset="0"/>
                  </a:rPr>
                  <a:t>ratio</a:t>
                </a:r>
                <a:endParaRPr lang="zh-CN" altLang="en-US" sz="2000" dirty="0"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1851" y="7653"/>
                <a:ext cx="2809" cy="1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smtClean="0">
                    <a:latin typeface="微软雅黑" charset="0"/>
                    <a:ea typeface="微软雅黑" charset="0"/>
                  </a:rPr>
                  <a:t>S-T</a:t>
                </a:r>
                <a:r>
                  <a:rPr lang="zh-CN" altLang="en-US" sz="2000" dirty="0" smtClean="0">
                    <a:latin typeface="微软雅黑" charset="0"/>
                    <a:ea typeface="微软雅黑" charset="0"/>
                  </a:rPr>
                  <a:t> </a:t>
                </a:r>
                <a:r>
                  <a:rPr lang="en-US" altLang="zh-CN" sz="2000" dirty="0" smtClean="0">
                    <a:latin typeface="微软雅黑" charset="0"/>
                    <a:ea typeface="微软雅黑" charset="0"/>
                  </a:rPr>
                  <a:t>optimization</a:t>
                </a:r>
                <a:r>
                  <a:rPr lang="zh-CN" altLang="en-US" sz="2000" dirty="0" smtClean="0">
                    <a:latin typeface="微软雅黑" charset="0"/>
                    <a:ea typeface="微软雅黑" charset="0"/>
                  </a:rPr>
                  <a:t> </a:t>
                </a:r>
                <a:endParaRPr lang="zh-CN" altLang="en-US" sz="2000" dirty="0">
                  <a:latin typeface="微软雅黑" charset="0"/>
                  <a:ea typeface="微软雅黑" charset="0"/>
                </a:endParaRPr>
              </a:p>
            </p:txBody>
          </p:sp>
        </p:grpSp>
      </p:grpSp>
      <p:sp>
        <p:nvSpPr>
          <p:cNvPr id="32" name="文本框 31"/>
          <p:cNvSpPr txBox="1"/>
          <p:nvPr/>
        </p:nvSpPr>
        <p:spPr>
          <a:xfrm>
            <a:off x="172595" y="1035135"/>
            <a:ext cx="4353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charset="0"/>
              <a:buChar char=""/>
            </a:pPr>
            <a:r>
              <a:rPr lang="en-US" altLang="zh-CN" sz="20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Quasi-mono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spectra</a:t>
            </a:r>
            <a:endParaRPr lang="en-US" altLang="zh-CN" sz="20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718560" y="1124585"/>
            <a:ext cx="2626995" cy="1988820"/>
            <a:chOff x="5291" y="1432"/>
            <a:chExt cx="4137" cy="3132"/>
          </a:xfrm>
        </p:grpSpPr>
        <p:pic>
          <p:nvPicPr>
            <p:cNvPr id="35" name="图片 34" descr="spec_inset_pd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12" y="1432"/>
              <a:ext cx="3116" cy="3132"/>
            </a:xfrm>
            <a:prstGeom prst="rect">
              <a:avLst/>
            </a:prstGeom>
          </p:spPr>
        </p:pic>
        <p:sp>
          <p:nvSpPr>
            <p:cNvPr id="36" name="椭圆 35"/>
            <p:cNvSpPr/>
            <p:nvPr/>
          </p:nvSpPr>
          <p:spPr>
            <a:xfrm>
              <a:off x="6652" y="1772"/>
              <a:ext cx="2381" cy="2381"/>
            </a:xfrm>
            <a:prstGeom prst="ellipse">
              <a:avLst/>
            </a:prstGeom>
            <a:solidFill>
              <a:schemeClr val="bg2">
                <a:alpha val="32000"/>
              </a:schemeClr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" name="直接箭头连接符 36"/>
            <p:cNvCxnSpPr/>
            <p:nvPr/>
          </p:nvCxnSpPr>
          <p:spPr>
            <a:xfrm flipH="1">
              <a:off x="5291" y="3503"/>
              <a:ext cx="1555" cy="763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4222115" y="3212611"/>
            <a:ext cx="32391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000" dirty="0" smtClean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X</a:t>
            </a:r>
            <a:r>
              <a:rPr kumimoji="1" lang="zh-CN" altLang="en-US" sz="2000" dirty="0" smtClean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umimoji="1" lang="en-US" altLang="zh-CN" sz="2000" dirty="0" smtClean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ray</a:t>
            </a:r>
            <a:r>
              <a:rPr kumimoji="1" lang="zh-CN" altLang="en-US" sz="2000" dirty="0" smtClean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umimoji="1" lang="en-US" altLang="zh-CN" sz="2000" dirty="0" smtClean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energy</a:t>
            </a:r>
            <a:r>
              <a:rPr kumimoji="1" lang="zh-CN" altLang="en-US" sz="2000" dirty="0" smtClean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：</a:t>
            </a:r>
            <a:r>
              <a:rPr kumimoji="1" lang="en-US" altLang="zh-CN" sz="2000" dirty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~150keV</a:t>
            </a:r>
          </a:p>
          <a:p>
            <a:pPr>
              <a:lnSpc>
                <a:spcPct val="150000"/>
              </a:lnSpc>
            </a:pPr>
            <a:r>
              <a:rPr kumimoji="1" lang="en-US" altLang="zh-CN" sz="2000" dirty="0" err="1" smtClean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Rms</a:t>
            </a:r>
            <a:r>
              <a:rPr kumimoji="1" lang="zh-CN" altLang="en-US" sz="2000" dirty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 </a:t>
            </a:r>
            <a:r>
              <a:rPr kumimoji="1" lang="en-US" altLang="zh-CN" sz="2000" dirty="0" smtClean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bandwidth</a:t>
            </a:r>
            <a:r>
              <a:rPr kumimoji="1" lang="zh-CN" altLang="en-US" sz="2000" dirty="0" smtClean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：</a:t>
            </a:r>
            <a:r>
              <a:rPr kumimoji="1" lang="en-US" altLang="zh-CN" sz="2000" dirty="0">
                <a:solidFill>
                  <a:srgbClr val="FFFFFF"/>
                </a:solidFill>
                <a:latin typeface="微软雅黑" charset="0"/>
                <a:ea typeface="微软雅黑" charset="0"/>
                <a:cs typeface="微软雅黑" charset="0"/>
              </a:rPr>
              <a:t>~25%</a:t>
            </a:r>
          </a:p>
        </p:txBody>
      </p:sp>
    </p:spTree>
    <p:extLst>
      <p:ext uri="{BB962C8B-B14F-4D97-AF65-F5344CB8AC3E}">
        <p14:creationId xmlns:p14="http://schemas.microsoft.com/office/powerpoint/2010/main" val="184730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05400" y="789270"/>
            <a:ext cx="5356632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en-US" altLang="zh-CN" sz="2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JIMA</a:t>
            </a:r>
            <a:r>
              <a:rPr lang="zh-CN" altLang="en-US" sz="2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 </a:t>
            </a:r>
            <a:r>
              <a:rPr lang="en-US" altLang="zh-CN" sz="2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resolution</a:t>
            </a:r>
            <a:endParaRPr lang="zh-CN" altLang="en-US" sz="2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5846"/>
          <a:stretch>
            <a:fillRect/>
          </a:stretch>
        </p:blipFill>
        <p:spPr>
          <a:xfrm>
            <a:off x="160655" y="1330325"/>
            <a:ext cx="5092700" cy="427228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635954" y="5785909"/>
            <a:ext cx="3173730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200" b="1" dirty="0" smtClean="0">
                <a:solidFill>
                  <a:srgbClr val="FF0000"/>
                </a:solidFill>
              </a:rPr>
              <a:t>Resolution</a:t>
            </a:r>
            <a:r>
              <a:rPr kumimoji="1" lang="zh-CN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dirty="0" smtClean="0">
                <a:solidFill>
                  <a:srgbClr val="FF0000"/>
                </a:solidFill>
              </a:rPr>
              <a:t>&lt;4μm</a:t>
            </a:r>
            <a:endParaRPr kumimoji="1" lang="zh-CN" altLang="en-US" sz="2200" b="1" dirty="0">
              <a:solidFill>
                <a:srgbClr val="FF0000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787900" y="612775"/>
            <a:ext cx="4257040" cy="6244590"/>
            <a:chOff x="10386" y="965"/>
            <a:chExt cx="6704" cy="9834"/>
          </a:xfrm>
        </p:grpSpPr>
        <p:grpSp>
          <p:nvGrpSpPr>
            <p:cNvPr id="29" name="组合 28"/>
            <p:cNvGrpSpPr/>
            <p:nvPr/>
          </p:nvGrpSpPr>
          <p:grpSpPr>
            <a:xfrm>
              <a:off x="10386" y="965"/>
              <a:ext cx="6704" cy="9834"/>
              <a:chOff x="10386" y="965"/>
              <a:chExt cx="6704" cy="9834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10386" y="3236"/>
                <a:ext cx="2413" cy="6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altLang="zh-CN" sz="2000" spc="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90204" pitchFamily="34" charset="0"/>
                  </a:rPr>
                  <a:t>2mm</a:t>
                </a:r>
                <a:endParaRPr lang="zh-CN" altLang="en-US" sz="20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endParaRPr>
              </a:p>
            </p:txBody>
          </p:sp>
          <p:grpSp>
            <p:nvGrpSpPr>
              <p:cNvPr id="3" name="组合 2"/>
              <p:cNvGrpSpPr/>
              <p:nvPr/>
            </p:nvGrpSpPr>
            <p:grpSpPr>
              <a:xfrm>
                <a:off x="11018" y="965"/>
                <a:ext cx="6072" cy="9835"/>
                <a:chOff x="13311" y="1168"/>
                <a:chExt cx="7453" cy="12072"/>
              </a:xfrm>
            </p:grpSpPr>
            <p:pic>
              <p:nvPicPr>
                <p:cNvPr id="9" name="图片 8" descr="4"/>
                <p:cNvPicPr>
                  <a:picLocks noChangeAspect="1"/>
                </p:cNvPicPr>
                <p:nvPr/>
              </p:nvPicPr>
              <p:blipFill>
                <a:blip r:embed="rId4"/>
                <a:srcRect l="9448" t="3969" r="10053" b="16140"/>
                <a:stretch>
                  <a:fillRect/>
                </a:stretch>
              </p:blipFill>
              <p:spPr>
                <a:xfrm rot="5400000">
                  <a:off x="13704" y="775"/>
                  <a:ext cx="6667" cy="7453"/>
                </a:xfrm>
                <a:prstGeom prst="rect">
                  <a:avLst/>
                </a:prstGeom>
              </p:spPr>
            </p:pic>
            <p:pic>
              <p:nvPicPr>
                <p:cNvPr id="18" name="图片 17" descr="5"/>
                <p:cNvPicPr>
                  <a:picLocks noChangeAspect="1"/>
                </p:cNvPicPr>
                <p:nvPr/>
              </p:nvPicPr>
              <p:blipFill>
                <a:blip r:embed="rId5"/>
                <a:srcRect l="18339" t="6008" r="17729" b="7075"/>
                <a:stretch>
                  <a:fillRect/>
                </a:stretch>
              </p:blipFill>
              <p:spPr>
                <a:xfrm>
                  <a:off x="13312" y="7997"/>
                  <a:ext cx="7452" cy="5243"/>
                </a:xfrm>
                <a:prstGeom prst="rect">
                  <a:avLst/>
                </a:prstGeom>
              </p:spPr>
            </p:pic>
          </p:grpSp>
          <p:cxnSp>
            <p:nvCxnSpPr>
              <p:cNvPr id="21" name="直线箭头连接符 12"/>
              <p:cNvCxnSpPr/>
              <p:nvPr/>
            </p:nvCxnSpPr>
            <p:spPr>
              <a:xfrm>
                <a:off x="11244" y="5827"/>
                <a:ext cx="1746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矩形 22"/>
              <p:cNvSpPr/>
              <p:nvPr/>
            </p:nvSpPr>
            <p:spPr>
              <a:xfrm>
                <a:off x="10564" y="5057"/>
                <a:ext cx="3097" cy="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altLang="zh-CN" sz="2000" spc="3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90204" pitchFamily="34" charset="0"/>
                  </a:rPr>
                  <a:t>5mm</a:t>
                </a:r>
              </a:p>
            </p:txBody>
          </p:sp>
          <p:cxnSp>
            <p:nvCxnSpPr>
              <p:cNvPr id="20" name="直线箭头连接符 12"/>
              <p:cNvCxnSpPr/>
              <p:nvPr/>
            </p:nvCxnSpPr>
            <p:spPr>
              <a:xfrm>
                <a:off x="11244" y="10392"/>
                <a:ext cx="1746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矩形 26"/>
              <p:cNvSpPr/>
              <p:nvPr/>
            </p:nvSpPr>
            <p:spPr>
              <a:xfrm>
                <a:off x="10564" y="9622"/>
                <a:ext cx="3097" cy="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altLang="zh-CN" sz="2000" spc="3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90204" pitchFamily="34" charset="0"/>
                  </a:rPr>
                  <a:t>5mm</a:t>
                </a: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13608" y="965"/>
              <a:ext cx="2133" cy="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0">
                <a:buFont typeface="Wingdings" panose="05000000000000000000" pitchFamily="2" charset="2"/>
                <a:buNone/>
              </a:pPr>
              <a:r>
                <a:rPr lang="en-US" altLang="zh-CN" sz="2400" spc="300" dirty="0" smtClean="0">
                  <a:solidFill>
                    <a:srgbClr val="FFFFFF"/>
                  </a:solidFill>
                  <a:highlight>
                    <a:srgbClr val="FFFF00"/>
                  </a:highlight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Crab</a:t>
              </a:r>
              <a:endParaRPr lang="zh-CN" altLang="en-US" sz="2400" spc="300" dirty="0">
                <a:solidFill>
                  <a:srgbClr val="FFFFFF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3434" y="6523"/>
              <a:ext cx="2140" cy="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0">
                <a:buFont typeface="Wingdings" panose="05000000000000000000" pitchFamily="2" charset="2"/>
                <a:buNone/>
              </a:pPr>
              <a:r>
                <a:rPr lang="en-US" altLang="zh-CN" sz="2400" spc="300" dirty="0" smtClean="0">
                  <a:solidFill>
                    <a:srgbClr val="FFFFFF"/>
                  </a:solidFill>
                  <a:highlight>
                    <a:srgbClr val="FFFF00"/>
                  </a:highlight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Bug</a:t>
              </a:r>
              <a:endParaRPr lang="zh-CN" altLang="en-US" sz="2400" spc="300" dirty="0">
                <a:solidFill>
                  <a:srgbClr val="FFFFFF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endParaRPr>
            </a:p>
          </p:txBody>
        </p:sp>
      </p:grpSp>
      <p:pic>
        <p:nvPicPr>
          <p:cNvPr id="22" name="图片 21" descr="untitled"/>
          <p:cNvPicPr>
            <a:picLocks noChangeAspect="1"/>
          </p:cNvPicPr>
          <p:nvPr/>
        </p:nvPicPr>
        <p:blipFill>
          <a:blip r:embed="rId6"/>
          <a:srcRect l="54964" t="31657" r="16872" b="9787"/>
          <a:stretch>
            <a:fillRect/>
          </a:stretch>
        </p:blipFill>
        <p:spPr>
          <a:xfrm>
            <a:off x="9316720" y="612775"/>
            <a:ext cx="2813685" cy="3449955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9427845" y="612775"/>
            <a:ext cx="281368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buFont typeface="Wingdings" panose="05000000000000000000" pitchFamily="2" charset="2"/>
              <a:buNone/>
            </a:pPr>
            <a:r>
              <a:rPr lang="en-US" altLang="zh-CN" sz="2400" spc="300" dirty="0" smtClean="0">
                <a:solidFill>
                  <a:srgbClr val="FFFFFF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Fiber</a:t>
            </a:r>
            <a:r>
              <a:rPr lang="zh-CN" altLang="en-US" sz="2400" spc="300" dirty="0" smtClean="0">
                <a:solidFill>
                  <a:srgbClr val="FFFFFF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 </a:t>
            </a:r>
            <a:endParaRPr lang="zh-CN" altLang="en-US" sz="2400" spc="300" dirty="0">
              <a:solidFill>
                <a:srgbClr val="FFFFFF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9207148" y="4163719"/>
            <a:ext cx="2923456" cy="2682867"/>
            <a:chOff x="1281" y="2060"/>
            <a:chExt cx="7017" cy="644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7"/>
            <a:srcRect l="17510" t="9475" r="26067" b="22607"/>
            <a:stretch>
              <a:fillRect/>
            </a:stretch>
          </p:blipFill>
          <p:spPr>
            <a:xfrm>
              <a:off x="1544" y="2060"/>
              <a:ext cx="6754" cy="6440"/>
            </a:xfrm>
            <a:prstGeom prst="rect">
              <a:avLst/>
            </a:prstGeom>
          </p:spPr>
        </p:pic>
        <p:cxnSp>
          <p:nvCxnSpPr>
            <p:cNvPr id="33" name="直线箭头连接符 12"/>
            <p:cNvCxnSpPr/>
            <p:nvPr/>
          </p:nvCxnSpPr>
          <p:spPr>
            <a:xfrm>
              <a:off x="2672" y="2865"/>
              <a:ext cx="1474" cy="0"/>
            </a:xfrm>
            <a:prstGeom prst="straightConnector1">
              <a:avLst/>
            </a:prstGeom>
            <a:ln w="76200">
              <a:solidFill>
                <a:schemeClr val="bg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1281" y="3052"/>
              <a:ext cx="3676" cy="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altLang="zh-CN" sz="20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2mm</a:t>
              </a:r>
              <a:endParaRPr lang="zh-CN" altLang="en-US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10457180" y="4140200"/>
            <a:ext cx="135890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Wingdings" panose="05000000000000000000" pitchFamily="2" charset="2"/>
              <a:buNone/>
            </a:pPr>
            <a:r>
              <a:rPr lang="en-US" altLang="zh-CN" sz="2400" spc="300" dirty="0" smtClean="0">
                <a:solidFill>
                  <a:srgbClr val="FFFFFF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rPr>
              <a:t>mouse</a:t>
            </a:r>
            <a:endParaRPr lang="zh-CN" altLang="en-US" sz="2400" spc="300" dirty="0">
              <a:solidFill>
                <a:srgbClr val="FFFFFF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933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5061" y="1891206"/>
            <a:ext cx="3780633" cy="4344200"/>
            <a:chOff x="-197603" y="1557230"/>
            <a:chExt cx="4156717" cy="477634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-197603" y="1557230"/>
              <a:ext cx="4156717" cy="3869921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3084661" y="5860917"/>
              <a:ext cx="340706" cy="4726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2200" dirty="0"/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387560" y="1298915"/>
            <a:ext cx="11546630" cy="4178225"/>
            <a:chOff x="387560" y="1193075"/>
            <a:chExt cx="11546630" cy="4178225"/>
          </a:xfrm>
        </p:grpSpPr>
        <p:pic>
          <p:nvPicPr>
            <p:cNvPr id="39" name="图片 38" descr="屏幕截图 2025-06-30 153535"/>
            <p:cNvPicPr>
              <a:picLocks noChangeAspect="1"/>
            </p:cNvPicPr>
            <p:nvPr/>
          </p:nvPicPr>
          <p:blipFill>
            <a:blip r:embed="rId4"/>
            <a:srcRect l="10101" t="4002" r="5490"/>
            <a:stretch>
              <a:fillRect/>
            </a:stretch>
          </p:blipFill>
          <p:spPr>
            <a:xfrm>
              <a:off x="7897598" y="1772793"/>
              <a:ext cx="4036592" cy="3598507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387560" y="1265572"/>
              <a:ext cx="2513965" cy="42926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marL="457200" indent="-457200">
                <a:buFont typeface="Wingdings" panose="05000000000000000000" pitchFamily="2" charset="2"/>
                <a:buChar char="n"/>
              </a:pPr>
              <a:r>
                <a:rPr lang="en-US" altLang="zh-CN" sz="2200" spc="3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Head</a:t>
              </a:r>
              <a:r>
                <a:rPr lang="zh-CN" altLang="en-US" sz="2200" spc="3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 </a:t>
              </a:r>
              <a:r>
                <a:rPr lang="en-US" altLang="zh-CN" sz="2200" spc="3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bone</a:t>
              </a:r>
              <a:endParaRPr lang="zh-CN" altLang="en-US" sz="2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560785" y="1193076"/>
              <a:ext cx="2860577" cy="42926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marL="457200" indent="-457200">
                <a:buFont typeface="Wingdings" panose="05000000000000000000" pitchFamily="2" charset="2"/>
                <a:buChar char="n"/>
              </a:pPr>
              <a:r>
                <a:rPr lang="en-US" altLang="zh-CN" sz="2200" spc="3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Mouse</a:t>
              </a:r>
              <a:r>
                <a:rPr lang="zh-CN" altLang="en-US" sz="2200" spc="3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 </a:t>
              </a:r>
              <a:r>
                <a:rPr lang="en-US" altLang="zh-CN" sz="2200" spc="3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brain</a:t>
              </a:r>
              <a:endParaRPr lang="zh-CN" altLang="en-US" sz="2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9187286" y="1193075"/>
              <a:ext cx="2513965" cy="42926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marL="457200" indent="-457200">
                <a:buFont typeface="Wingdings" panose="05000000000000000000" pitchFamily="2" charset="2"/>
                <a:buChar char="n"/>
              </a:pPr>
              <a:r>
                <a:rPr lang="en-US" altLang="zh-CN" sz="2200" spc="3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90204" pitchFamily="34" charset="0"/>
                </a:rPr>
                <a:t>Nut</a:t>
              </a:r>
              <a:endParaRPr lang="zh-CN" altLang="en-US" sz="2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90204" pitchFamily="34" charset="0"/>
              </a:endParaRPr>
            </a:p>
          </p:txBody>
        </p:sp>
        <p:pic>
          <p:nvPicPr>
            <p:cNvPr id="19" name="图片 18" descr="脑子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96690" y="1755775"/>
              <a:ext cx="3850005" cy="3556000"/>
            </a:xfrm>
            <a:prstGeom prst="rect">
              <a:avLst/>
            </a:prstGeom>
          </p:spPr>
        </p:pic>
      </p:grpSp>
      <p:sp>
        <p:nvSpPr>
          <p:cNvPr id="18" name="文本框 17"/>
          <p:cNvSpPr txBox="1"/>
          <p:nvPr/>
        </p:nvSpPr>
        <p:spPr>
          <a:xfrm>
            <a:off x="1567693" y="282669"/>
            <a:ext cx="8620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 smtClean="0">
                <a:solidFill>
                  <a:srgbClr val="FFFFFF"/>
                </a:solidFill>
                <a:latin typeface="+mj-ea"/>
                <a:ea typeface="+mj-ea"/>
                <a:cs typeface="Microsoft YaHei" charset="0"/>
              </a:rPr>
              <a:t>High</a:t>
            </a:r>
            <a:r>
              <a:rPr kumimoji="1" lang="zh-CN" altLang="en-US" sz="4000" b="1" dirty="0" smtClean="0">
                <a:solidFill>
                  <a:srgbClr val="FFFFFF"/>
                </a:solidFill>
                <a:latin typeface="+mj-ea"/>
                <a:ea typeface="+mj-ea"/>
                <a:cs typeface="Microsoft YaHei" charset="0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latin typeface="+mj-ea"/>
                <a:ea typeface="+mj-ea"/>
                <a:cs typeface="Microsoft YaHei" charset="0"/>
              </a:rPr>
              <a:t>resolution</a:t>
            </a:r>
            <a:r>
              <a:rPr kumimoji="1" lang="zh-CN" altLang="en-US" sz="4000" b="1" dirty="0" smtClean="0">
                <a:solidFill>
                  <a:srgbClr val="FFFFFF"/>
                </a:solidFill>
                <a:latin typeface="+mj-ea"/>
                <a:ea typeface="+mj-ea"/>
                <a:cs typeface="Microsoft YaHei" charset="0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latin typeface="+mj-ea"/>
                <a:ea typeface="+mj-ea"/>
                <a:cs typeface="Microsoft YaHei" charset="0"/>
              </a:rPr>
              <a:t>Phase-contrast</a:t>
            </a:r>
            <a:r>
              <a:rPr kumimoji="1" lang="zh-CN" altLang="en-US" sz="4000" b="1" dirty="0" smtClean="0">
                <a:solidFill>
                  <a:srgbClr val="FFFFFF"/>
                </a:solidFill>
                <a:latin typeface="+mj-ea"/>
                <a:ea typeface="+mj-ea"/>
                <a:cs typeface="Microsoft YaHei" charset="0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latin typeface="+mj-ea"/>
                <a:ea typeface="+mj-ea"/>
                <a:cs typeface="Microsoft YaHei" charset="0"/>
              </a:rPr>
              <a:t>CT</a:t>
            </a:r>
            <a:endParaRPr kumimoji="1" lang="zh-CN" altLang="en-US" sz="4000" b="1" dirty="0">
              <a:solidFill>
                <a:srgbClr val="FFFFFF"/>
              </a:solidFill>
              <a:latin typeface="+mj-ea"/>
              <a:ea typeface="+mj-ea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002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3">
            <a:extLst>
              <a:ext uri="{FF2B5EF4-FFF2-40B4-BE49-F238E27FC236}">
                <a16:creationId xmlns:a16="http://schemas.microsoft.com/office/drawing/2014/main" xmlns="" id="{7668DEAE-BCF2-494A-97EA-818D00457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4602" y="113791"/>
            <a:ext cx="447675" cy="368813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F0ABABF6-E397-EB41-8A64-037D5ACC70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28379" y="2694676"/>
            <a:ext cx="4239629" cy="2340321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CC7F00FF-7654-9F47-B4B5-86EE20E572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300" y="1526383"/>
            <a:ext cx="6361104" cy="5324729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87532CC2-0042-AD4F-AA98-882F6E9EC340}"/>
              </a:ext>
            </a:extLst>
          </p:cNvPr>
          <p:cNvSpPr txBox="1"/>
          <p:nvPr/>
        </p:nvSpPr>
        <p:spPr>
          <a:xfrm>
            <a:off x="693809" y="890510"/>
            <a:ext cx="9687514" cy="461665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b="1" dirty="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Resolution</a:t>
            </a:r>
            <a:r>
              <a:rPr kumimoji="1" lang="zh-CN" altLang="en-US" sz="2400" b="1" dirty="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400" b="1" dirty="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&lt;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50μm</a:t>
            </a:r>
            <a:endParaRPr kumimoji="1" lang="zh-CN" altLang="en-US" sz="2400" b="1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A2166019-BB74-E045-85AC-76F44F60D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6" y="-201189"/>
            <a:ext cx="11739332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cs typeface="Arial" panose="020B0604020202020204" pitchFamily="34" charset="0"/>
              </a:rPr>
              <a:t>High</a:t>
            </a:r>
            <a:r>
              <a:rPr lang="zh-CN" alt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cs typeface="Arial" panose="020B0604020202020204" pitchFamily="34" charset="0"/>
              </a:rPr>
              <a:t>energy</a:t>
            </a:r>
            <a:r>
              <a:rPr lang="zh-CN" alt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cs typeface="Arial" panose="020B0604020202020204" pitchFamily="34" charset="0"/>
              </a:rPr>
              <a:t>Gama</a:t>
            </a:r>
            <a:r>
              <a:rPr lang="zh-CN" altLang="zh-CN" dirty="0" smtClean="0">
                <a:solidFill>
                  <a:srgbClr val="FFFFFF"/>
                </a:solidFill>
                <a:cs typeface="Arial" panose="020B0604020202020204" pitchFamily="34" charset="0"/>
              </a:rPr>
              <a:t>-</a:t>
            </a:r>
            <a:r>
              <a:rPr lang="en-US" altLang="zh-CN" dirty="0" smtClean="0">
                <a:solidFill>
                  <a:srgbClr val="FFFFFF"/>
                </a:solidFill>
                <a:cs typeface="Arial" panose="020B0604020202020204" pitchFamily="34" charset="0"/>
              </a:rPr>
              <a:t>ray</a:t>
            </a:r>
            <a:r>
              <a:rPr lang="zh-CN" alt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cs typeface="Arial" panose="020B0604020202020204" pitchFamily="34" charset="0"/>
              </a:rPr>
              <a:t>CT</a:t>
            </a:r>
            <a:r>
              <a:rPr lang="zh-CN" alt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FFFFFF"/>
                </a:solidFill>
                <a:cs typeface="Arial" panose="020B0604020202020204" pitchFamily="34" charset="0"/>
              </a:rPr>
              <a:t>f</a:t>
            </a:r>
            <a:r>
              <a:rPr lang="en-US" altLang="zh-CN" dirty="0" smtClean="0">
                <a:solidFill>
                  <a:srgbClr val="FFFFFF"/>
                </a:solidFill>
                <a:cs typeface="Arial" panose="020B0604020202020204" pitchFamily="34" charset="0"/>
              </a:rPr>
              <a:t>or</a:t>
            </a:r>
            <a:r>
              <a:rPr lang="zh-CN" alt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cs typeface="Arial" panose="020B0604020202020204" pitchFamily="34" charset="0"/>
              </a:rPr>
              <a:t>turbine</a:t>
            </a:r>
            <a:r>
              <a:rPr lang="zh-CN" alt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cs typeface="Arial" panose="020B0604020202020204" pitchFamily="34" charset="0"/>
              </a:rPr>
              <a:t>blade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446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5"/>
          <p:cNvPicPr>
            <a:picLocks noGrp="1" noChangeAspect="1"/>
          </p:cNvPicPr>
          <p:nvPr>
            <p:ph idx="1"/>
          </p:nvPr>
        </p:nvPicPr>
        <p:blipFill>
          <a:blip r:embed="rId2"/>
          <a:srcRect l="4896" t="13893" b="13210"/>
          <a:stretch>
            <a:fillRect/>
          </a:stretch>
        </p:blipFill>
        <p:spPr>
          <a:xfrm>
            <a:off x="0" y="1349440"/>
            <a:ext cx="6484752" cy="3836643"/>
          </a:xfr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4BF0C32-D05F-DEB7-6683-3D722BC56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058" y="1320175"/>
            <a:ext cx="4799622" cy="492502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74843" y="396893"/>
            <a:ext cx="94179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</a:t>
            </a:r>
            <a:r>
              <a:rPr lang="en-US" altLang="zh-CN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00TW</a:t>
            </a:r>
            <a:r>
              <a:rPr lang="zh-CN" altLang="en-US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</a:t>
            </a:r>
            <a:r>
              <a:rPr lang="en-US" altLang="zh-CN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ICS</a:t>
            </a:r>
            <a:r>
              <a:rPr lang="zh-CN" altLang="en-US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</a:t>
            </a:r>
            <a:r>
              <a:rPr lang="en-US" altLang="zh-CN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system</a:t>
            </a:r>
            <a:r>
              <a:rPr lang="zh-CN" altLang="en-US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</a:t>
            </a:r>
            <a:r>
              <a:rPr lang="en-US" altLang="zh-CN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at</a:t>
            </a:r>
            <a:r>
              <a:rPr lang="zh-CN" altLang="en-US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</a:t>
            </a:r>
            <a:r>
              <a:rPr lang="en-US" altLang="zh-CN" sz="4000" b="1" dirty="0" err="1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Fudan</a:t>
            </a:r>
            <a:r>
              <a:rPr lang="zh-CN" altLang="en-US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</a:t>
            </a:r>
            <a:r>
              <a:rPr lang="en-US" altLang="zh-CN" sz="4000" b="1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University</a:t>
            </a:r>
            <a:endParaRPr lang="zh-CN" altLang="en-US" sz="4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68398" y="5530059"/>
            <a:ext cx="3497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err="1" smtClean="0">
                <a:solidFill>
                  <a:srgbClr val="FFFFFF"/>
                </a:solidFill>
              </a:rPr>
              <a:t>Fudan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University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Shanghai</a:t>
            </a:r>
            <a:endParaRPr kumimoji="1" lang="zh-CN" alt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4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5837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MeV</a:t>
            </a:r>
            <a:r>
              <a:rPr lang="zh-CN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UED</a:t>
            </a:r>
            <a:r>
              <a:rPr lang="zh-CN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based</a:t>
            </a:r>
            <a:r>
              <a:rPr lang="zh-CN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on</a:t>
            </a:r>
            <a:r>
              <a:rPr lang="zh-CN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table-top</a:t>
            </a:r>
            <a:r>
              <a:rPr lang="zh-CN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LWFA</a:t>
            </a:r>
            <a:r>
              <a:rPr lang="zh-CN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（</a:t>
            </a:r>
            <a:r>
              <a:rPr lang="en-US" altLang="zh-CN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~57fs</a:t>
            </a:r>
            <a:r>
              <a:rPr lang="zh-CN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）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4789" y="5749742"/>
            <a:ext cx="4438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arXiv:2210.12093 [</a:t>
            </a:r>
            <a:r>
              <a:rPr lang="en-US" altLang="zh-CN" sz="2400" dirty="0" err="1">
                <a:solidFill>
                  <a:schemeClr val="bg1"/>
                </a:solidFill>
              </a:rPr>
              <a:t>physics.acc-ph</a:t>
            </a:r>
            <a:r>
              <a:rPr lang="en-US" altLang="zh-CN" sz="2400" dirty="0">
                <a:solidFill>
                  <a:schemeClr val="bg1"/>
                </a:solidFill>
              </a:rPr>
              <a:t>]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8" name="组合 28">
            <a:extLst>
              <a:ext uri="{FF2B5EF4-FFF2-40B4-BE49-F238E27FC236}">
                <a16:creationId xmlns:a16="http://schemas.microsoft.com/office/drawing/2014/main" xmlns="" id="{DA2F2418-91D9-12FE-AEED-5D725F7450C6}"/>
              </a:ext>
            </a:extLst>
          </p:cNvPr>
          <p:cNvGrpSpPr/>
          <p:nvPr/>
        </p:nvGrpSpPr>
        <p:grpSpPr>
          <a:xfrm>
            <a:off x="156587" y="1411220"/>
            <a:ext cx="5356207" cy="4189987"/>
            <a:chOff x="1198742" y="871972"/>
            <a:chExt cx="7775553" cy="5925066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A4709A81-CB1F-032A-FA5D-BCF18A4A1B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29" t="11260" r="6066" b="2890"/>
            <a:stretch/>
          </p:blipFill>
          <p:spPr>
            <a:xfrm rot="10800000">
              <a:off x="1198742" y="871972"/>
              <a:ext cx="7150549" cy="5925066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885BCA3D-8FC9-0F20-E880-6B9C0A33A51B}"/>
                </a:ext>
              </a:extLst>
            </p:cNvPr>
            <p:cNvSpPr txBox="1"/>
            <p:nvPr/>
          </p:nvSpPr>
          <p:spPr>
            <a:xfrm>
              <a:off x="6928956" y="5462808"/>
              <a:ext cx="1273369" cy="652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laser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E7E49A43-70FA-DC35-49EA-2B6801830FFC}"/>
                </a:ext>
              </a:extLst>
            </p:cNvPr>
            <p:cNvSpPr txBox="1"/>
            <p:nvPr/>
          </p:nvSpPr>
          <p:spPr>
            <a:xfrm>
              <a:off x="6192989" y="4225201"/>
              <a:ext cx="2781306" cy="652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compressor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B8735F57-E7B0-CC6A-B217-38B638BFF108}"/>
                </a:ext>
              </a:extLst>
            </p:cNvPr>
            <p:cNvSpPr txBox="1"/>
            <p:nvPr/>
          </p:nvSpPr>
          <p:spPr>
            <a:xfrm>
              <a:off x="6176709" y="1888876"/>
              <a:ext cx="2166962" cy="652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chamber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F7CD38C8-A0CD-A5F8-BA63-C8CA1D5EFC90}"/>
                </a:ext>
              </a:extLst>
            </p:cNvPr>
            <p:cNvSpPr txBox="1"/>
            <p:nvPr/>
          </p:nvSpPr>
          <p:spPr>
            <a:xfrm>
              <a:off x="1497718" y="2311400"/>
              <a:ext cx="1776016" cy="652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imager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55A04152-A1AF-150E-CF68-987771D29393}"/>
                </a:ext>
              </a:extLst>
            </p:cNvPr>
            <p:cNvSpPr txBox="1"/>
            <p:nvPr/>
          </p:nvSpPr>
          <p:spPr>
            <a:xfrm>
              <a:off x="4058627" y="1841734"/>
              <a:ext cx="1180287" cy="652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drift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6" name="我的电影">
            <a:hlinkClick r:id="" action="ppaction://media"/>
            <a:extLst>
              <a:ext uri="{FF2B5EF4-FFF2-40B4-BE49-F238E27FC236}">
                <a16:creationId xmlns:a16="http://schemas.microsoft.com/office/drawing/2014/main" xmlns="" id="{3AA19C29-F9AA-709E-A419-33B09C7C7D5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6998" t="3854" r="16989" b="8567"/>
          <a:stretch/>
        </p:blipFill>
        <p:spPr>
          <a:xfrm>
            <a:off x="9125049" y="1480962"/>
            <a:ext cx="2160000" cy="214927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9A1B161-2D80-B682-2E43-9AE2259B58E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7" t="4760" r="11996" b="9117"/>
          <a:stretch/>
        </p:blipFill>
        <p:spPr>
          <a:xfrm>
            <a:off x="6870820" y="3970636"/>
            <a:ext cx="2160000" cy="215677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55FC71AB-0189-9674-C738-BFEFEE3407F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0" t="4767" r="11825" b="9026"/>
          <a:stretch/>
        </p:blipFill>
        <p:spPr>
          <a:xfrm>
            <a:off x="9109270" y="3985644"/>
            <a:ext cx="2160000" cy="2154693"/>
          </a:xfrm>
          <a:prstGeom prst="rect">
            <a:avLst/>
          </a:prstGeom>
        </p:spPr>
      </p:pic>
      <p:grpSp>
        <p:nvGrpSpPr>
          <p:cNvPr id="20" name="组合 75">
            <a:extLst>
              <a:ext uri="{FF2B5EF4-FFF2-40B4-BE49-F238E27FC236}">
                <a16:creationId xmlns:a16="http://schemas.microsoft.com/office/drawing/2014/main" xmlns="" id="{CDC5E059-1879-D6C4-A36B-B99342D6A6CE}"/>
              </a:ext>
            </a:extLst>
          </p:cNvPr>
          <p:cNvGrpSpPr/>
          <p:nvPr/>
        </p:nvGrpSpPr>
        <p:grpSpPr>
          <a:xfrm>
            <a:off x="5135543" y="1349667"/>
            <a:ext cx="3681073" cy="2533779"/>
            <a:chOff x="3177473" y="2098941"/>
            <a:chExt cx="5684189" cy="3912576"/>
          </a:xfrm>
        </p:grpSpPr>
        <p:grpSp>
          <p:nvGrpSpPr>
            <p:cNvPr id="23" name="组合 12"/>
            <p:cNvGrpSpPr/>
            <p:nvPr/>
          </p:nvGrpSpPr>
          <p:grpSpPr>
            <a:xfrm rot="16200000">
              <a:off x="5484006" y="2581463"/>
              <a:ext cx="3860177" cy="2895134"/>
              <a:chOff x="3110150" y="913354"/>
              <a:chExt cx="5839814" cy="4379861"/>
            </a:xfrm>
          </p:grpSpPr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741B4DFE-2514-85FD-23BF-CFBA07418B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10150" y="913354"/>
                <a:ext cx="5839814" cy="4379861"/>
              </a:xfrm>
              <a:prstGeom prst="rect">
                <a:avLst/>
              </a:prstGeom>
            </p:spPr>
          </p:pic>
          <p:grpSp>
            <p:nvGrpSpPr>
              <p:cNvPr id="40" name="组合 11"/>
              <p:cNvGrpSpPr/>
              <p:nvPr/>
            </p:nvGrpSpPr>
            <p:grpSpPr>
              <a:xfrm>
                <a:off x="4932608" y="1519707"/>
                <a:ext cx="3554569" cy="1584101"/>
                <a:chOff x="4932608" y="1519707"/>
                <a:chExt cx="3554569" cy="1584101"/>
              </a:xfrm>
            </p:grpSpPr>
            <p:cxnSp>
              <p:nvCxnSpPr>
                <p:cNvPr id="41" name="直接连接符 7">
                  <a:extLst>
                    <a:ext uri="{FF2B5EF4-FFF2-40B4-BE49-F238E27FC236}">
                      <a16:creationId xmlns:a16="http://schemas.microsoft.com/office/drawing/2014/main" xmlns="" id="{06C97AFF-FE77-1702-C4CB-A05B94875A8A}"/>
                    </a:ext>
                  </a:extLst>
                </p:cNvPr>
                <p:cNvCxnSpPr/>
                <p:nvPr/>
              </p:nvCxnSpPr>
              <p:spPr>
                <a:xfrm>
                  <a:off x="4932608" y="1519707"/>
                  <a:ext cx="0" cy="875763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接连接符 8">
                  <a:extLst>
                    <a:ext uri="{FF2B5EF4-FFF2-40B4-BE49-F238E27FC236}">
                      <a16:creationId xmlns:a16="http://schemas.microsoft.com/office/drawing/2014/main" xmlns="" id="{6108482C-D921-80AA-394E-36101E8604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32608" y="2395470"/>
                  <a:ext cx="759854" cy="70833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9">
                  <a:extLst>
                    <a:ext uri="{FF2B5EF4-FFF2-40B4-BE49-F238E27FC236}">
                      <a16:creationId xmlns:a16="http://schemas.microsoft.com/office/drawing/2014/main" xmlns="" id="{1C36C424-1D5F-FC9F-FF76-7BEA0913B3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692462" y="3058731"/>
                  <a:ext cx="2794715" cy="44554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4" name="直接连接符 10">
              <a:extLst>
                <a:ext uri="{FF2B5EF4-FFF2-40B4-BE49-F238E27FC236}">
                  <a16:creationId xmlns:a16="http://schemas.microsoft.com/office/drawing/2014/main" xmlns="" id="{04934C08-BAAC-57B2-FA7C-E85BF10B7AA8}"/>
                </a:ext>
              </a:extLst>
            </p:cNvPr>
            <p:cNvCxnSpPr>
              <a:cxnSpLocks/>
            </p:cNvCxnSpPr>
            <p:nvPr/>
          </p:nvCxnSpPr>
          <p:spPr>
            <a:xfrm>
              <a:off x="4743657" y="4754453"/>
              <a:ext cx="179016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73">
              <a:extLst>
                <a:ext uri="{FF2B5EF4-FFF2-40B4-BE49-F238E27FC236}">
                  <a16:creationId xmlns:a16="http://schemas.microsoft.com/office/drawing/2014/main" xmlns="" id="{DA500902-966F-CC61-3082-98F3E8E6B6F2}"/>
                </a:ext>
              </a:extLst>
            </p:cNvPr>
            <p:cNvGrpSpPr/>
            <p:nvPr/>
          </p:nvGrpSpPr>
          <p:grpSpPr>
            <a:xfrm>
              <a:off x="3177473" y="4290283"/>
              <a:ext cx="2583112" cy="1721234"/>
              <a:chOff x="3159282" y="4237884"/>
              <a:chExt cx="2583112" cy="1721234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63F53053-2CA5-366E-E493-F1E04F7A86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154"/>
              <a:stretch/>
            </p:blipFill>
            <p:spPr>
              <a:xfrm>
                <a:off x="3159282" y="4237884"/>
                <a:ext cx="2583112" cy="1721234"/>
              </a:xfrm>
              <a:prstGeom prst="rect">
                <a:avLst/>
              </a:prstGeom>
            </p:spPr>
          </p:pic>
          <p:grpSp>
            <p:nvGrpSpPr>
              <p:cNvPr id="28" name="组合 71">
                <a:extLst>
                  <a:ext uri="{FF2B5EF4-FFF2-40B4-BE49-F238E27FC236}">
                    <a16:creationId xmlns:a16="http://schemas.microsoft.com/office/drawing/2014/main" xmlns="" id="{52B69A84-01F3-4753-A0FA-F02C58B0388C}"/>
                  </a:ext>
                </a:extLst>
              </p:cNvPr>
              <p:cNvGrpSpPr/>
              <p:nvPr/>
            </p:nvGrpSpPr>
            <p:grpSpPr>
              <a:xfrm>
                <a:off x="3664655" y="4533899"/>
                <a:ext cx="1302638" cy="1257300"/>
                <a:chOff x="3621787" y="4533900"/>
                <a:chExt cx="1302638" cy="1257300"/>
              </a:xfrm>
            </p:grpSpPr>
            <p:cxnSp>
              <p:nvCxnSpPr>
                <p:cNvPr id="29" name="直接连接符 30">
                  <a:extLst>
                    <a:ext uri="{FF2B5EF4-FFF2-40B4-BE49-F238E27FC236}">
                      <a16:creationId xmlns:a16="http://schemas.microsoft.com/office/drawing/2014/main" xmlns="" id="{B307FCB2-F902-DCF8-4FAF-FD5E23EB9E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87813" y="4600575"/>
                  <a:ext cx="213201" cy="119062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33">
                  <a:extLst>
                    <a:ext uri="{FF2B5EF4-FFF2-40B4-BE49-F238E27FC236}">
                      <a16:creationId xmlns:a16="http://schemas.microsoft.com/office/drawing/2014/main" xmlns="" id="{74E02D3C-C3C2-E71A-DC91-B7977D2589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32543" y="4533900"/>
                  <a:ext cx="279057" cy="550773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8">
                  <a:extLst>
                    <a:ext uri="{FF2B5EF4-FFF2-40B4-BE49-F238E27FC236}">
                      <a16:creationId xmlns:a16="http://schemas.microsoft.com/office/drawing/2014/main" xmlns="" id="{18E9FCD1-A6F5-2E74-A724-6B6A2F0BB2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88038" y="4682379"/>
                  <a:ext cx="239301" cy="467471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40">
                  <a:extLst>
                    <a:ext uri="{FF2B5EF4-FFF2-40B4-BE49-F238E27FC236}">
                      <a16:creationId xmlns:a16="http://schemas.microsoft.com/office/drawing/2014/main" xmlns="" id="{DCF720FB-A181-F7EB-35EE-11777D4089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88038" y="4721225"/>
                  <a:ext cx="602220" cy="42862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44">
                  <a:extLst>
                    <a:ext uri="{FF2B5EF4-FFF2-40B4-BE49-F238E27FC236}">
                      <a16:creationId xmlns:a16="http://schemas.microsoft.com/office/drawing/2014/main" xmlns="" id="{960DB346-6665-569E-B4F2-AB895C3CAF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11600" y="4533900"/>
                  <a:ext cx="8964" cy="161836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53">
                  <a:extLst>
                    <a:ext uri="{FF2B5EF4-FFF2-40B4-BE49-F238E27FC236}">
                      <a16:creationId xmlns:a16="http://schemas.microsoft.com/office/drawing/2014/main" xmlns="" id="{FACCDD00-CB18-5853-DAB9-853C5B26B8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21787" y="4600575"/>
                  <a:ext cx="686899" cy="48409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连接符 55">
                  <a:extLst>
                    <a:ext uri="{FF2B5EF4-FFF2-40B4-BE49-F238E27FC236}">
                      <a16:creationId xmlns:a16="http://schemas.microsoft.com/office/drawing/2014/main" xmlns="" id="{FFFB9EAB-5AA7-E6D5-1374-C1F2EBD209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195310" y="5218458"/>
                  <a:ext cx="477634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57">
                  <a:extLst>
                    <a:ext uri="{FF2B5EF4-FFF2-40B4-BE49-F238E27FC236}">
                      <a16:creationId xmlns:a16="http://schemas.microsoft.com/office/drawing/2014/main" xmlns="" id="{F847E62E-63F7-1F88-A3F5-70B24BEE97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607741" y="4806413"/>
                  <a:ext cx="65203" cy="452051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接连接符 64">
                  <a:extLst>
                    <a:ext uri="{FF2B5EF4-FFF2-40B4-BE49-F238E27FC236}">
                      <a16:creationId xmlns:a16="http://schemas.microsoft.com/office/drawing/2014/main" xmlns="" id="{7CF341DA-C0F4-6BA1-BE26-B2EF26A5F7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07741" y="4806413"/>
                  <a:ext cx="316684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接连接符 67">
                  <a:extLst>
                    <a:ext uri="{FF2B5EF4-FFF2-40B4-BE49-F238E27FC236}">
                      <a16:creationId xmlns:a16="http://schemas.microsoft.com/office/drawing/2014/main" xmlns="" id="{B6E9DF45-F5B3-78CD-5732-A174B72015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72945" y="4695736"/>
                  <a:ext cx="247167" cy="110676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6" name="直接箭头连接符 14">
              <a:extLst>
                <a:ext uri="{FF2B5EF4-FFF2-40B4-BE49-F238E27FC236}">
                  <a16:creationId xmlns:a16="http://schemas.microsoft.com/office/drawing/2014/main" xmlns="" id="{16DA1BD0-B8F3-6360-E5A3-01F0DF856662}"/>
                </a:ext>
              </a:extLst>
            </p:cNvPr>
            <p:cNvCxnSpPr>
              <a:cxnSpLocks/>
            </p:cNvCxnSpPr>
            <p:nvPr/>
          </p:nvCxnSpPr>
          <p:spPr>
            <a:xfrm>
              <a:off x="4743657" y="4754453"/>
              <a:ext cx="128788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矩形 43"/>
          <p:cNvSpPr/>
          <p:nvPr/>
        </p:nvSpPr>
        <p:spPr>
          <a:xfrm>
            <a:off x="433882" y="6236283"/>
            <a:ext cx="3416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Patent: </a:t>
            </a:r>
            <a:r>
              <a:rPr lang="en-US" altLang="zh-CN" sz="2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CN114975050A 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533551" y="6331800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rgbClr val="FFFFFF"/>
                </a:solidFill>
              </a:rPr>
              <a:t>Single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shot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11fC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760560" y="6331799"/>
            <a:ext cx="103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rgbClr val="FFFFFF"/>
                </a:solidFill>
              </a:rPr>
              <a:t>100shots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56044" y="65208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757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2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449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kumimoji="1" lang="en-US" altLang="zh-CN" sz="4000" dirty="0" smtClean="0">
                <a:solidFill>
                  <a:schemeClr val="bg1"/>
                </a:solidFill>
              </a:rPr>
              <a:t>Institute of High Energy Physics: IHEP </a:t>
            </a:r>
            <a:br>
              <a:rPr kumimoji="1" lang="en-US" altLang="zh-CN" sz="4000" dirty="0" smtClean="0">
                <a:solidFill>
                  <a:schemeClr val="bg1"/>
                </a:solidFill>
              </a:rPr>
            </a:br>
            <a:r>
              <a:rPr kumimoji="1" lang="en-US" altLang="zh-CN" sz="4000" dirty="0" smtClean="0">
                <a:solidFill>
                  <a:schemeClr val="bg1"/>
                </a:solidFill>
              </a:rPr>
              <a:t>Chinese Academy of Science </a:t>
            </a:r>
            <a:endParaRPr kumimoji="1" lang="zh-CN" altLang="en-US" sz="4000" dirty="0">
              <a:solidFill>
                <a:schemeClr val="bg1"/>
              </a:solidFill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12773" y="1778005"/>
            <a:ext cx="12179227" cy="4450265"/>
            <a:chOff x="12773" y="2032000"/>
            <a:chExt cx="12179227" cy="4450265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4B11A10-9CEF-40F9-A039-59BA229B3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61099" y="2051514"/>
              <a:ext cx="6130901" cy="3860444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0FCDA66F-1E2A-5270-DF38-B0DCC5625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73" y="2032000"/>
              <a:ext cx="6371096" cy="3877733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083733" y="6112933"/>
              <a:ext cx="4098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 smtClean="0">
                  <a:solidFill>
                    <a:srgbClr val="FFFFFF"/>
                  </a:solidFill>
                </a:rPr>
                <a:t>Beijing Electron Positron Collider (BEPC II)</a:t>
              </a:r>
              <a:endParaRPr kumimoji="1"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636933" y="6112933"/>
              <a:ext cx="3408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 smtClean="0">
                  <a:solidFill>
                    <a:srgbClr val="FFFFFF"/>
                  </a:solidFill>
                </a:rPr>
                <a:t>High Energy Photon Source (HEPS) </a:t>
              </a:r>
              <a:endParaRPr kumimoji="1" lang="zh-CN" altLang="en-US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9659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0610439" y="6610041"/>
            <a:ext cx="1421140" cy="225264"/>
          </a:xfrm>
        </p:spPr>
        <p:txBody>
          <a:bodyPr/>
          <a:lstStyle/>
          <a:p>
            <a:fld id="{977BA8E6-E826-B147-AA17-E3D76A29629C}" type="slidenum">
              <a:rPr lang="en-US" smtClean="0"/>
              <a:t>40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70377" y="87749"/>
            <a:ext cx="11761202" cy="775981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</a:rPr>
              <a:t>LWFA driven VHEE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for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small</a:t>
            </a:r>
            <a:r>
              <a:rPr lang="zh-CN" altLang="en-US" dirty="0" smtClean="0">
                <a:solidFill>
                  <a:srgbClr val="FFFFFF"/>
                </a:solidFill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</a:rPr>
              <a:t>animals</a:t>
            </a:r>
            <a:endParaRPr lang="en-US" dirty="0"/>
          </a:p>
        </p:txBody>
      </p:sp>
      <p:pic>
        <p:nvPicPr>
          <p:cNvPr id="13" name="图片 33" descr="figure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55" y="1093649"/>
            <a:ext cx="8724836" cy="5516392"/>
          </a:xfrm>
          <a:prstGeom prst="rect">
            <a:avLst/>
          </a:prstGeom>
        </p:spPr>
      </p:pic>
      <p:pic>
        <p:nvPicPr>
          <p:cNvPr id="14" name="图片 3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813659" y="4349394"/>
            <a:ext cx="2914650" cy="2186305"/>
          </a:xfrm>
          <a:prstGeom prst="rect">
            <a:avLst/>
          </a:prstGeom>
        </p:spPr>
      </p:pic>
      <p:pic>
        <p:nvPicPr>
          <p:cNvPr id="15" name="图片 4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813659" y="1315345"/>
            <a:ext cx="2914015" cy="2185670"/>
          </a:xfrm>
          <a:prstGeom prst="rect">
            <a:avLst/>
          </a:prstGeom>
        </p:spPr>
      </p:pic>
      <p:sp>
        <p:nvSpPr>
          <p:cNvPr id="19" name="文本框 7"/>
          <p:cNvSpPr txBox="1"/>
          <p:nvPr/>
        </p:nvSpPr>
        <p:spPr>
          <a:xfrm>
            <a:off x="220579" y="1020108"/>
            <a:ext cx="4072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 smtClean="0">
                <a:solidFill>
                  <a:srgbClr val="04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Size:</a:t>
            </a:r>
            <a:r>
              <a:rPr kumimoji="1" lang="zh-CN" altLang="en-US" sz="2400" b="1" dirty="0" smtClean="0">
                <a:solidFill>
                  <a:srgbClr val="04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400" b="1" dirty="0" smtClean="0">
                <a:solidFill>
                  <a:srgbClr val="04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3m</a:t>
            </a:r>
            <a:r>
              <a:rPr kumimoji="1" lang="zh-CN" altLang="en-US" sz="2400" b="1" dirty="0">
                <a:solidFill>
                  <a:srgbClr val="04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kumimoji="1" lang="en-US" altLang="zh-CN" sz="2400" b="1" dirty="0">
                <a:solidFill>
                  <a:srgbClr val="04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1.5m</a:t>
            </a:r>
            <a:endParaRPr kumimoji="1" lang="zh-CN" altLang="en-US" sz="2400" b="1" dirty="0">
              <a:solidFill>
                <a:srgbClr val="04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8699154" y="3966716"/>
            <a:ext cx="2730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</a:t>
            </a:r>
            <a:r>
              <a:rPr kumimoji="1"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</a:t>
            </a:r>
            <a:r>
              <a:rPr kumimoji="1"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mouse</a:t>
            </a:r>
            <a:endParaRPr kumimoji="1"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线箭头连接符 9"/>
          <p:cNvCxnSpPr/>
          <p:nvPr/>
        </p:nvCxnSpPr>
        <p:spPr>
          <a:xfrm>
            <a:off x="10270666" y="4536390"/>
            <a:ext cx="406180" cy="121713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11"/>
          <p:cNvSpPr txBox="1"/>
          <p:nvPr/>
        </p:nvSpPr>
        <p:spPr>
          <a:xfrm>
            <a:off x="8699154" y="915723"/>
            <a:ext cx="2703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Water</a:t>
            </a:r>
            <a:r>
              <a:rPr kumimoji="1"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b="1" dirty="0" err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body+RCF</a:t>
            </a:r>
            <a:endParaRPr kumimoji="1"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178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90500"/>
            <a:ext cx="12192000" cy="1325563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A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Laser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Plasma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Accelerator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Application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Facility</a:t>
            </a:r>
            <a:br>
              <a:rPr kumimoji="1" lang="en-US" altLang="zh-CN" dirty="0" smtClean="0">
                <a:solidFill>
                  <a:srgbClr val="FFFFFF"/>
                </a:solidFill>
              </a:rPr>
            </a:br>
            <a:r>
              <a:rPr kumimoji="1" lang="en-US" altLang="zh-CN" sz="4000" dirty="0" smtClean="0">
                <a:solidFill>
                  <a:srgbClr val="FF0000"/>
                </a:solidFill>
              </a:rPr>
              <a:t>CCLS</a:t>
            </a:r>
            <a:r>
              <a:rPr kumimoji="1" lang="zh-CN" altLang="en-US" sz="4000" dirty="0">
                <a:solidFill>
                  <a:srgbClr val="FF0000"/>
                </a:solidFill>
              </a:rPr>
              <a:t> </a:t>
            </a:r>
            <a:r>
              <a:rPr kumimoji="1" lang="en-US" altLang="zh-CN" sz="4000" dirty="0" smtClean="0">
                <a:solidFill>
                  <a:srgbClr val="FF0000"/>
                </a:solidFill>
              </a:rPr>
              <a:t/>
            </a:r>
            <a:br>
              <a:rPr kumimoji="1" lang="en-US" altLang="zh-CN" sz="4000" dirty="0" smtClean="0">
                <a:solidFill>
                  <a:srgbClr val="FF0000"/>
                </a:solidFill>
              </a:rPr>
            </a:br>
            <a:r>
              <a:rPr kumimoji="1" lang="en-US" altLang="zh-CN" sz="4000" dirty="0" err="1" smtClean="0">
                <a:solidFill>
                  <a:srgbClr val="FF0000"/>
                </a:solidFill>
              </a:rPr>
              <a:t>Zhenzhou</a:t>
            </a:r>
            <a:r>
              <a:rPr kumimoji="1" lang="zh-CN" altLang="en-US" sz="400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4000" dirty="0" smtClean="0">
                <a:solidFill>
                  <a:srgbClr val="FF0000"/>
                </a:solidFill>
              </a:rPr>
              <a:t>U.,</a:t>
            </a:r>
            <a:r>
              <a:rPr kumimoji="1" lang="zh-CN" altLang="en-US" sz="400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4000" dirty="0" err="1" smtClean="0">
                <a:solidFill>
                  <a:srgbClr val="FF0000"/>
                </a:solidFill>
              </a:rPr>
              <a:t>Zhenzhou</a:t>
            </a:r>
            <a:r>
              <a:rPr kumimoji="1" lang="en-US" altLang="zh-CN" sz="4000" dirty="0" smtClean="0">
                <a:solidFill>
                  <a:srgbClr val="FF0000"/>
                </a:solidFill>
              </a:rPr>
              <a:t>,</a:t>
            </a:r>
            <a:r>
              <a:rPr kumimoji="1" lang="zh-CN" altLang="en-US" sz="400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4000" dirty="0" smtClean="0">
                <a:solidFill>
                  <a:srgbClr val="FF0000"/>
                </a:solidFill>
              </a:rPr>
              <a:t>Henan</a:t>
            </a:r>
            <a:r>
              <a:rPr kumimoji="1" lang="zh-CN" altLang="en-US" sz="4000" dirty="0" smtClean="0">
                <a:solidFill>
                  <a:srgbClr val="FF0000"/>
                </a:solidFill>
              </a:rPr>
              <a:t> </a:t>
            </a:r>
            <a:endParaRPr kumimoji="1" lang="zh-CN" altLang="en-US" sz="4000" dirty="0">
              <a:solidFill>
                <a:srgbClr val="FF0000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F45F9A9-D553-4445-9F49-06C4B529B1C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783909"/>
            <a:ext cx="8921749" cy="4778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5529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3" t="14149" r="12085" b="10702"/>
          <a:stretch/>
        </p:blipFill>
        <p:spPr bwMode="auto">
          <a:xfrm>
            <a:off x="762001" y="148163"/>
            <a:ext cx="10964332" cy="67733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3984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6311" y="2241249"/>
            <a:ext cx="10972800" cy="1143000"/>
          </a:xfrm>
        </p:spPr>
        <p:txBody>
          <a:bodyPr/>
          <a:lstStyle/>
          <a:p>
            <a:pPr algn="ctr"/>
            <a:r>
              <a:rPr kumimoji="1" lang="en-US" altLang="zh-CN" b="1" dirty="0" smtClean="0">
                <a:solidFill>
                  <a:schemeClr val="bg1"/>
                </a:solidFill>
              </a:rPr>
              <a:t>Thank</a:t>
            </a:r>
            <a:r>
              <a:rPr kumimoji="1" lang="zh-CN" altLang="en-US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</a:rPr>
              <a:t>you</a:t>
            </a:r>
            <a:r>
              <a:rPr kumimoji="1" lang="zh-CN" altLang="en-US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</a:rPr>
              <a:t>for</a:t>
            </a:r>
            <a:r>
              <a:rPr kumimoji="1" lang="zh-CN" altLang="en-US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</a:rPr>
              <a:t>attention</a:t>
            </a:r>
            <a:endParaRPr kumimoji="1"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17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d5d924e275b0c7f58feed1244176003"/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635" y="0"/>
            <a:ext cx="12191365" cy="684704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31135" y="175192"/>
            <a:ext cx="8523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 smtClean="0">
                <a:solidFill>
                  <a:srgbClr val="FF0000"/>
                </a:solidFill>
              </a:rPr>
              <a:t>CEPC: Circular Electron Positron Collider </a:t>
            </a:r>
            <a:endParaRPr kumimoji="1" lang="zh-CN" alt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529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467" y="26461"/>
            <a:ext cx="11937999" cy="1325563"/>
          </a:xfrm>
        </p:spPr>
        <p:txBody>
          <a:bodyPr>
            <a:normAutofit/>
          </a:bodyPr>
          <a:lstStyle/>
          <a:p>
            <a:pPr lvl="0" algn="ctr"/>
            <a:r>
              <a:rPr kumimoji="1" lang="en-US" altLang="zh-CN" sz="4000" dirty="0">
                <a:solidFill>
                  <a:srgbClr val="FF0000"/>
                </a:solidFill>
              </a:rPr>
              <a:t>PATH</a:t>
            </a:r>
            <a:r>
              <a:rPr kumimoji="1" lang="en-US" altLang="zh-CN" sz="4000" dirty="0">
                <a:solidFill>
                  <a:srgbClr val="FFFFFF"/>
                </a:solidFill>
              </a:rPr>
              <a:t>: </a:t>
            </a:r>
            <a:r>
              <a:rPr kumimoji="1" lang="en-US" altLang="zh-CN" sz="4000" dirty="0">
                <a:solidFill>
                  <a:srgbClr val="FF0000"/>
                </a:solidFill>
              </a:rPr>
              <a:t>P</a:t>
            </a:r>
            <a:r>
              <a:rPr kumimoji="1" lang="en-US" altLang="zh-CN" sz="4000" dirty="0">
                <a:solidFill>
                  <a:srgbClr val="FFFFFF"/>
                </a:solidFill>
              </a:rPr>
              <a:t>lasma </a:t>
            </a:r>
            <a:r>
              <a:rPr kumimoji="1" lang="en-US" altLang="zh-CN" sz="4000" dirty="0">
                <a:solidFill>
                  <a:srgbClr val="FF0000"/>
                </a:solidFill>
              </a:rPr>
              <a:t>A</a:t>
            </a:r>
            <a:r>
              <a:rPr kumimoji="1" lang="en-US" altLang="zh-CN" sz="4000" dirty="0">
                <a:solidFill>
                  <a:srgbClr val="FFFFFF"/>
                </a:solidFill>
              </a:rPr>
              <a:t>ccelerator towards </a:t>
            </a:r>
            <a:r>
              <a:rPr kumimoji="1" lang="en-US" altLang="zh-CN" sz="4000" dirty="0" err="1" smtClean="0">
                <a:solidFill>
                  <a:srgbClr val="FF0000"/>
                </a:solidFill>
              </a:rPr>
              <a:t>T</a:t>
            </a:r>
            <a:r>
              <a:rPr kumimoji="1" lang="en-US" altLang="zh-CN" sz="4000" dirty="0" err="1" smtClean="0">
                <a:solidFill>
                  <a:srgbClr val="FFFFFF"/>
                </a:solidFill>
              </a:rPr>
              <a:t>eV</a:t>
            </a:r>
            <a:r>
              <a:rPr kumimoji="1" lang="en-US" altLang="zh-CN" sz="4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4000" dirty="0" smtClean="0">
                <a:solidFill>
                  <a:srgbClr val="FF0000"/>
                </a:solidFill>
              </a:rPr>
              <a:t>H</a:t>
            </a:r>
            <a:r>
              <a:rPr kumimoji="1" lang="en-US" altLang="zh-CN" sz="4000" dirty="0" smtClean="0">
                <a:solidFill>
                  <a:srgbClr val="FFFFFF"/>
                </a:solidFill>
              </a:rPr>
              <a:t>orizon </a:t>
            </a:r>
            <a:endParaRPr kumimoji="1"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6600" y="1249892"/>
            <a:ext cx="10515600" cy="714375"/>
          </a:xfrm>
        </p:spPr>
        <p:txBody>
          <a:bodyPr/>
          <a:lstStyle/>
          <a:p>
            <a:pPr marL="0" indent="0" algn="ctr">
              <a:buNone/>
            </a:pPr>
            <a:r>
              <a:rPr kumimoji="1" lang="en-US" altLang="zh-CN" dirty="0">
                <a:solidFill>
                  <a:srgbClr val="FFFFFF"/>
                </a:solidFill>
              </a:rPr>
              <a:t>A China initiated effort towards future light source and collider</a:t>
            </a:r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FCDA66F-1E2A-5270-DF38-B0DCC56254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50884"/>
            <a:ext cx="4233332" cy="322018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2776A22-5E74-D54A-BA22-694F4C0045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2274" y="2370668"/>
            <a:ext cx="3973180" cy="318346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F45F9A9-D553-4445-9F49-06C4B529B1C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805" y="2383366"/>
            <a:ext cx="3930196" cy="31369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298765" y="5785942"/>
            <a:ext cx="3134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PWFA/LWFA platform at </a:t>
            </a:r>
            <a:r>
              <a:rPr kumimoji="1" lang="en-US" altLang="zh-CN" dirty="0" smtClean="0">
                <a:solidFill>
                  <a:srgbClr val="FF0000"/>
                </a:solidFill>
              </a:rPr>
              <a:t>BEPCII</a:t>
            </a:r>
            <a:r>
              <a:rPr kumimoji="1" lang="en-US" altLang="zh-CN" dirty="0" smtClean="0">
                <a:solidFill>
                  <a:srgbClr val="FFFFFF"/>
                </a:solidFill>
              </a:rPr>
              <a:t>   </a:t>
            </a:r>
          </a:p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IHEP, Beijing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34738" y="5792350"/>
            <a:ext cx="3082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PWFA/LWFA platform at </a:t>
            </a:r>
            <a:r>
              <a:rPr kumimoji="1" lang="en-US" altLang="zh-CN" dirty="0" smtClean="0">
                <a:solidFill>
                  <a:srgbClr val="FF0000"/>
                </a:solidFill>
              </a:rPr>
              <a:t>SXFEL</a:t>
            </a:r>
            <a:r>
              <a:rPr kumimoji="1" lang="en-US" altLang="zh-CN" dirty="0" smtClean="0">
                <a:solidFill>
                  <a:srgbClr val="FFFFFF"/>
                </a:solidFill>
              </a:rPr>
              <a:t>   </a:t>
            </a:r>
          </a:p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SARI, Shanghai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67417" y="5763151"/>
            <a:ext cx="3108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LPA  application platform: </a:t>
            </a:r>
            <a:r>
              <a:rPr kumimoji="1" lang="en-US" altLang="zh-CN" dirty="0" smtClean="0">
                <a:solidFill>
                  <a:srgbClr val="FF0000"/>
                </a:solidFill>
              </a:rPr>
              <a:t>CCLS</a:t>
            </a:r>
          </a:p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ZZU, Zhengzhou, Henan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3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7883"/>
            <a:ext cx="10515600" cy="1325563"/>
          </a:xfrm>
        </p:spPr>
        <p:txBody>
          <a:bodyPr/>
          <a:lstStyle/>
          <a:p>
            <a:pPr algn="ctr"/>
            <a:r>
              <a:rPr kumimoji="1" lang="en-US" altLang="zh-CN" dirty="0" smtClean="0">
                <a:solidFill>
                  <a:srgbClr val="FF0000"/>
                </a:solidFill>
              </a:rPr>
              <a:t>PATH</a:t>
            </a:r>
            <a:r>
              <a:rPr kumimoji="1" lang="en-US" altLang="zh-CN" dirty="0" smtClean="0">
                <a:solidFill>
                  <a:schemeClr val="bg1"/>
                </a:solidFill>
              </a:rPr>
              <a:t>:  A roadmap with 4 phases…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96705"/>
            <a:ext cx="10546796" cy="512507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 smtClean="0">
                <a:solidFill>
                  <a:srgbClr val="CCFFCC"/>
                </a:solidFill>
              </a:rPr>
              <a:t>Phase I: </a:t>
            </a:r>
            <a:r>
              <a:rPr lang="en-US" altLang="zh-CN" dirty="0" smtClean="0">
                <a:solidFill>
                  <a:srgbClr val="FF0000"/>
                </a:solidFill>
              </a:rPr>
              <a:t>2024-2028 </a:t>
            </a:r>
            <a:endParaRPr lang="zh-CN" altLang="zh-CN" dirty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altLang="zh-CN" dirty="0">
                <a:solidFill>
                  <a:srgbClr val="CCFFCC"/>
                </a:solidFill>
              </a:rPr>
              <a:t>PWFA/LWFA platforms based on BEPCII and </a:t>
            </a:r>
            <a:r>
              <a:rPr lang="en-US" altLang="zh-CN" dirty="0" smtClean="0">
                <a:solidFill>
                  <a:srgbClr val="CCFFCC"/>
                </a:solidFill>
              </a:rPr>
              <a:t>SXFEL</a:t>
            </a:r>
          </a:p>
          <a:p>
            <a:pPr>
              <a:buFont typeface="Arial"/>
              <a:buChar char="•"/>
            </a:pPr>
            <a:r>
              <a:rPr lang="en-US" altLang="zh-CN" dirty="0" smtClean="0">
                <a:solidFill>
                  <a:srgbClr val="CCFFCC"/>
                </a:solidFill>
              </a:rPr>
              <a:t>tabletop LPA applications</a:t>
            </a:r>
            <a:endParaRPr lang="zh-CN" altLang="zh-CN" dirty="0">
              <a:solidFill>
                <a:srgbClr val="CCFFCC"/>
              </a:solidFill>
            </a:endParaRPr>
          </a:p>
          <a:p>
            <a:pPr marL="0" indent="0">
              <a:buNone/>
            </a:pPr>
            <a:endParaRPr lang="en-US" altLang="zh-CN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 smtClean="0">
                <a:solidFill>
                  <a:schemeClr val="bg1"/>
                </a:solidFill>
              </a:rPr>
              <a:t>Phase II: </a:t>
            </a:r>
            <a:r>
              <a:rPr lang="en-US" altLang="zh-CN" dirty="0" smtClean="0">
                <a:solidFill>
                  <a:srgbClr val="FF0000"/>
                </a:solidFill>
              </a:rPr>
              <a:t>2029-2033</a:t>
            </a:r>
            <a:endParaRPr lang="zh-CN" altLang="zh-CN" dirty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A full energy plasma injector for BEPCII</a:t>
            </a:r>
            <a:endParaRPr lang="zh-CN" altLang="zh-CN" dirty="0">
              <a:solidFill>
                <a:schemeClr val="bg1"/>
              </a:solidFill>
            </a:endParaRPr>
          </a:p>
          <a:p>
            <a:pPr>
              <a:buFont typeface="Arial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PWFA/LWFA driven FELs </a:t>
            </a:r>
            <a:r>
              <a:rPr lang="en-US" altLang="zh-CN" dirty="0" smtClean="0">
                <a:solidFill>
                  <a:schemeClr val="bg1"/>
                </a:solidFill>
              </a:rPr>
              <a:t>for applications</a:t>
            </a:r>
            <a:endParaRPr lang="zh-CN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zh-CN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 smtClean="0">
                <a:solidFill>
                  <a:schemeClr val="bg1"/>
                </a:solidFill>
              </a:rPr>
              <a:t>Phase III: </a:t>
            </a:r>
            <a:r>
              <a:rPr lang="en-US" altLang="zh-CN" dirty="0" smtClean="0">
                <a:solidFill>
                  <a:srgbClr val="FF0000"/>
                </a:solidFill>
              </a:rPr>
              <a:t>2034-2038</a:t>
            </a:r>
            <a:endParaRPr lang="zh-CN" altLang="zh-CN" dirty="0">
              <a:solidFill>
                <a:srgbClr val="FF0000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 full </a:t>
            </a:r>
            <a:r>
              <a:rPr lang="en-US" altLang="zh-CN" dirty="0" smtClean="0">
                <a:solidFill>
                  <a:schemeClr val="bg1"/>
                </a:solidFill>
              </a:rPr>
              <a:t>energy plasma </a:t>
            </a:r>
            <a:r>
              <a:rPr lang="en-US" altLang="zh-CN" dirty="0">
                <a:solidFill>
                  <a:schemeClr val="bg1"/>
                </a:solidFill>
              </a:rPr>
              <a:t>injector for CEPC </a:t>
            </a:r>
            <a:r>
              <a:rPr lang="en-US" altLang="zh-CN" dirty="0" smtClean="0">
                <a:solidFill>
                  <a:schemeClr val="bg1"/>
                </a:solidFill>
              </a:rPr>
              <a:t>or </a:t>
            </a:r>
            <a:r>
              <a:rPr lang="en-US" altLang="zh-CN" dirty="0">
                <a:solidFill>
                  <a:schemeClr val="bg1"/>
                </a:solidFill>
              </a:rPr>
              <a:t>FCC-</a:t>
            </a:r>
            <a:r>
              <a:rPr lang="en-US" altLang="zh-CN" dirty="0" err="1" smtClean="0">
                <a:solidFill>
                  <a:schemeClr val="bg1"/>
                </a:solidFill>
              </a:rPr>
              <a:t>ee</a:t>
            </a:r>
            <a:endParaRPr lang="zh-CN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zh-CN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 smtClean="0">
                <a:solidFill>
                  <a:schemeClr val="bg1"/>
                </a:solidFill>
              </a:rPr>
              <a:t>Phase IV: </a:t>
            </a:r>
            <a:r>
              <a:rPr lang="en-US" altLang="zh-CN" dirty="0" smtClean="0">
                <a:solidFill>
                  <a:srgbClr val="FF0000"/>
                </a:solidFill>
              </a:rPr>
              <a:t>2039-</a:t>
            </a:r>
            <a:r>
              <a:rPr lang="en-US" altLang="zh-CN" dirty="0">
                <a:solidFill>
                  <a:srgbClr val="FF0000"/>
                </a:solidFill>
              </a:rPr>
              <a:t>…</a:t>
            </a:r>
            <a:endParaRPr lang="zh-CN" altLang="zh-CN" dirty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1</a:t>
            </a:r>
            <a:r>
              <a:rPr lang="en-US" altLang="zh-CN" dirty="0">
                <a:solidFill>
                  <a:schemeClr val="bg1"/>
                </a:solidFill>
              </a:rPr>
              <a:t>-10TeV Linear </a:t>
            </a:r>
            <a:r>
              <a:rPr lang="en-US" altLang="zh-CN" dirty="0" smtClean="0">
                <a:solidFill>
                  <a:schemeClr val="bg1"/>
                </a:solidFill>
              </a:rPr>
              <a:t>collider technology becoming mature……  </a:t>
            </a:r>
            <a:endParaRPr lang="zh-CN" altLang="zh-CN" dirty="0">
              <a:solidFill>
                <a:schemeClr val="bg1"/>
              </a:solidFill>
            </a:endParaRP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759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1964A32-EFF5-0992-1F94-5BAC277D7790}"/>
              </a:ext>
            </a:extLst>
          </p:cNvPr>
          <p:cNvGrpSpPr>
            <a:grpSpLocks noChangeAspect="1"/>
          </p:cNvGrpSpPr>
          <p:nvPr/>
        </p:nvGrpSpPr>
        <p:grpSpPr>
          <a:xfrm>
            <a:off x="1353891" y="2186098"/>
            <a:ext cx="9915225" cy="1384143"/>
            <a:chOff x="-135999" y="1412361"/>
            <a:chExt cx="13703857" cy="1913027"/>
          </a:xfrm>
        </p:grpSpPr>
        <p:cxnSp>
          <p:nvCxnSpPr>
            <p:cNvPr id="6" name="直接箭头连接符 5">
              <a:extLst>
                <a:ext uri="{FF2B5EF4-FFF2-40B4-BE49-F238E27FC236}">
                  <a16:creationId xmlns="" xmlns:a16="http://schemas.microsoft.com/office/drawing/2014/main" id="{FDEB1834-BA5D-F0DE-9934-B5E5ABA634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34187" y="2068422"/>
              <a:ext cx="0" cy="262956"/>
            </a:xfrm>
            <a:prstGeom prst="straightConnector1">
              <a:avLst/>
            </a:prstGeom>
            <a:ln w="41275">
              <a:solidFill>
                <a:schemeClr val="bg2">
                  <a:lumMod val="50000"/>
                </a:schemeClr>
              </a:solidFill>
              <a:prstDash val="sysDash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164">
              <a:extLst>
                <a:ext uri="{FF2B5EF4-FFF2-40B4-BE49-F238E27FC236}">
                  <a16:creationId xmlns="" xmlns:a16="http://schemas.microsoft.com/office/drawing/2014/main" id="{E7180BAD-E52B-A9FA-165C-B4CF2BB9CDC0}"/>
                </a:ext>
              </a:extLst>
            </p:cNvPr>
            <p:cNvSpPr txBox="1"/>
            <p:nvPr/>
          </p:nvSpPr>
          <p:spPr>
            <a:xfrm>
              <a:off x="6853105" y="2814933"/>
              <a:ext cx="3428589" cy="510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b="1" dirty="0" smtClean="0">
                  <a:solidFill>
                    <a:srgbClr val="C00000"/>
                  </a:solidFill>
                  <a:latin typeface="+mn-ea"/>
                  <a:cs typeface="Times New Roman" panose="02020603050405020304" pitchFamily="18" charset="0"/>
                </a:rPr>
                <a:t>High</a:t>
              </a:r>
              <a:r>
                <a:rPr lang="zh-CN" altLang="en-US" b="1" dirty="0" smtClean="0">
                  <a:solidFill>
                    <a:srgbClr val="C00000"/>
                  </a:solidFill>
                  <a:latin typeface="+mn-ea"/>
                  <a:cs typeface="Times New Roman" panose="02020603050405020304" pitchFamily="18" charset="0"/>
                </a:rPr>
                <a:t> </a:t>
              </a:r>
              <a:r>
                <a:rPr lang="en-US" altLang="zh-CN" b="1" dirty="0" smtClean="0">
                  <a:solidFill>
                    <a:srgbClr val="C00000"/>
                  </a:solidFill>
                  <a:latin typeface="+mn-ea"/>
                  <a:cs typeface="Times New Roman" panose="02020603050405020304" pitchFamily="18" charset="0"/>
                </a:rPr>
                <a:t>TR</a:t>
              </a:r>
              <a:r>
                <a:rPr lang="zh-CN" altLang="en-US" b="1" dirty="0" smtClean="0">
                  <a:solidFill>
                    <a:srgbClr val="C00000"/>
                  </a:solidFill>
                  <a:latin typeface="+mn-ea"/>
                  <a:cs typeface="Times New Roman" panose="02020603050405020304" pitchFamily="18" charset="0"/>
                </a:rPr>
                <a:t> </a:t>
              </a:r>
              <a:r>
                <a:rPr lang="en-US" altLang="zh-CN" b="1" dirty="0" smtClean="0">
                  <a:solidFill>
                    <a:srgbClr val="C00000"/>
                  </a:solidFill>
                  <a:latin typeface="+mn-ea"/>
                  <a:cs typeface="Times New Roman" panose="02020603050405020304" pitchFamily="18" charset="0"/>
                </a:rPr>
                <a:t>acceleration</a:t>
              </a:r>
              <a:endPara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cs typeface="Times New Roman" panose="02020603050405020304" pitchFamily="18" charset="0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8F83DDE5-4E01-2A6B-A17C-6BD7F0A726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5109" y="2291194"/>
              <a:ext cx="2398196" cy="806767"/>
            </a:xfrm>
            <a:prstGeom prst="rect">
              <a:avLst/>
            </a:prstGeom>
          </p:spPr>
        </p:pic>
        <p:cxnSp>
          <p:nvCxnSpPr>
            <p:cNvPr id="9" name="直接箭头连接符 8">
              <a:extLst>
                <a:ext uri="{FF2B5EF4-FFF2-40B4-BE49-F238E27FC236}">
                  <a16:creationId xmlns="" xmlns:a16="http://schemas.microsoft.com/office/drawing/2014/main" id="{9919BCFD-0A29-44D9-1B33-4FFA161BE8F8}"/>
                </a:ext>
              </a:extLst>
            </p:cNvPr>
            <p:cNvCxnSpPr>
              <a:cxnSpLocks/>
              <a:stCxn id="11" idx="3"/>
              <a:endCxn id="10" idx="1"/>
            </p:cNvCxnSpPr>
            <p:nvPr/>
          </p:nvCxnSpPr>
          <p:spPr>
            <a:xfrm>
              <a:off x="1399835" y="1868548"/>
              <a:ext cx="390442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F814C055-1091-110A-7204-EBC6CA3F9E63}"/>
                </a:ext>
              </a:extLst>
            </p:cNvPr>
            <p:cNvSpPr/>
            <p:nvPr/>
          </p:nvSpPr>
          <p:spPr>
            <a:xfrm>
              <a:off x="1790277" y="1749164"/>
              <a:ext cx="1513094" cy="238769"/>
            </a:xfrm>
            <a:prstGeom prst="roundRect">
              <a:avLst/>
            </a:prstGeom>
            <a:blipFill dpi="0" rotWithShape="1">
              <a:blip r:embed="rId3"/>
              <a:srcRect/>
              <a:tile tx="0" ty="0" sx="30000" sy="40000" flip="none" algn="l"/>
            </a:blipFill>
            <a:ln w="1905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6141A3E2-4D27-2F54-A27E-FC6CF8F553FB}"/>
                </a:ext>
              </a:extLst>
            </p:cNvPr>
            <p:cNvSpPr/>
            <p:nvPr/>
          </p:nvSpPr>
          <p:spPr>
            <a:xfrm>
              <a:off x="978455" y="1749160"/>
              <a:ext cx="421380" cy="238777"/>
            </a:xfrm>
            <a:prstGeom prst="roundRect">
              <a:avLst/>
            </a:prstGeom>
            <a:pattFill prst="ltVert">
              <a:fgClr>
                <a:srgbClr val="4472C4">
                  <a:lumMod val="40000"/>
                  <a:lumOff val="60000"/>
                </a:srgbClr>
              </a:fgClr>
              <a:bgClr>
                <a:srgbClr val="4472C4">
                  <a:lumMod val="75000"/>
                </a:srgbClr>
              </a:bgClr>
            </a:patt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12" name="直接箭头连接符 11">
              <a:extLst>
                <a:ext uri="{FF2B5EF4-FFF2-40B4-BE49-F238E27FC236}">
                  <a16:creationId xmlns="" xmlns:a16="http://schemas.microsoft.com/office/drawing/2014/main" id="{F2BE58DA-3105-2821-DCAD-48DAEF280C18}"/>
                </a:ext>
              </a:extLst>
            </p:cNvPr>
            <p:cNvCxnSpPr>
              <a:cxnSpLocks/>
            </p:cNvCxnSpPr>
            <p:nvPr/>
          </p:nvCxnSpPr>
          <p:spPr>
            <a:xfrm>
              <a:off x="3324431" y="1868412"/>
              <a:ext cx="36000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non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sp>
          <p:nvSpPr>
            <p:cNvPr id="13" name="矩形: 圆角 12">
              <a:extLst>
                <a:ext uri="{FF2B5EF4-FFF2-40B4-BE49-F238E27FC236}">
                  <a16:creationId xmlns="" xmlns:a16="http://schemas.microsoft.com/office/drawing/2014/main" id="{F1995D11-BB64-3824-B461-F303C8823490}"/>
                </a:ext>
              </a:extLst>
            </p:cNvPr>
            <p:cNvSpPr/>
            <p:nvPr/>
          </p:nvSpPr>
          <p:spPr>
            <a:xfrm>
              <a:off x="3693813" y="1749028"/>
              <a:ext cx="1513094" cy="238769"/>
            </a:xfrm>
            <a:prstGeom prst="roundRect">
              <a:avLst/>
            </a:prstGeom>
            <a:blipFill dpi="0" rotWithShape="1">
              <a:blip r:embed="rId3"/>
              <a:srcRect/>
              <a:tile tx="0" ty="0" sx="30000" sy="40000" flip="none" algn="l"/>
            </a:blipFill>
            <a:ln w="1905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5CEBB76E-A93F-10B1-473D-C3FB8EE2FEFF}"/>
                </a:ext>
              </a:extLst>
            </p:cNvPr>
            <p:cNvGrpSpPr/>
            <p:nvPr/>
          </p:nvGrpSpPr>
          <p:grpSpPr>
            <a:xfrm>
              <a:off x="5597349" y="1668403"/>
              <a:ext cx="857695" cy="400017"/>
              <a:chOff x="8464986" y="2646396"/>
              <a:chExt cx="720000" cy="293663"/>
            </a:xfrm>
          </p:grpSpPr>
          <p:sp>
            <p:nvSpPr>
              <p:cNvPr id="65" name="矩形: 圆角 64">
                <a:extLst>
                  <a:ext uri="{FF2B5EF4-FFF2-40B4-BE49-F238E27FC236}">
                    <a16:creationId xmlns="" xmlns:a16="http://schemas.microsoft.com/office/drawing/2014/main" id="{1B33E679-7EBE-2C0B-6FBA-4890746F5947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6350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2CA8754E-BAE8-387C-525B-460DAC1290F4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7" name="椭圆 66">
                <a:extLst>
                  <a:ext uri="{FF2B5EF4-FFF2-40B4-BE49-F238E27FC236}">
                    <a16:creationId xmlns="" xmlns:a16="http://schemas.microsoft.com/office/drawing/2014/main" id="{EBDE9B1D-02E3-5537-A756-FEDB843060BF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8" name="椭圆 67">
                <a:extLst>
                  <a:ext uri="{FF2B5EF4-FFF2-40B4-BE49-F238E27FC236}">
                    <a16:creationId xmlns="" xmlns:a16="http://schemas.microsoft.com/office/drawing/2014/main" id="{ABAE13E9-0289-A83E-BD5A-368497ACD2D2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0F5A3929-9A7A-DBA1-E8A2-A414F4DB0ABC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cxnSp>
          <p:nvCxnSpPr>
            <p:cNvPr id="15" name="直接箭头连接符 14">
              <a:extLst>
                <a:ext uri="{FF2B5EF4-FFF2-40B4-BE49-F238E27FC236}">
                  <a16:creationId xmlns="" xmlns:a16="http://schemas.microsoft.com/office/drawing/2014/main" id="{3B2B0B46-BB14-56D4-B52B-7289EBE40059}"/>
                </a:ext>
              </a:extLst>
            </p:cNvPr>
            <p:cNvCxnSpPr>
              <a:cxnSpLocks/>
            </p:cNvCxnSpPr>
            <p:nvPr/>
          </p:nvCxnSpPr>
          <p:spPr>
            <a:xfrm>
              <a:off x="5219745" y="1868412"/>
              <a:ext cx="43200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non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ED5D607D-6002-1FCB-AE26-D6FF8DCF777A}"/>
                </a:ext>
              </a:extLst>
            </p:cNvPr>
            <p:cNvGrpSpPr/>
            <p:nvPr/>
          </p:nvGrpSpPr>
          <p:grpSpPr>
            <a:xfrm>
              <a:off x="7292493" y="1412361"/>
              <a:ext cx="1760950" cy="919017"/>
              <a:chOff x="5651745" y="3840657"/>
              <a:chExt cx="1760950" cy="919017"/>
            </a:xfrm>
          </p:grpSpPr>
          <p:sp>
            <p:nvSpPr>
              <p:cNvPr id="45" name="矩形 44">
                <a:extLst>
                  <a:ext uri="{FF2B5EF4-FFF2-40B4-BE49-F238E27FC236}">
                    <a16:creationId xmlns="" xmlns:a16="http://schemas.microsoft.com/office/drawing/2014/main" id="{AAF82529-5073-0F6E-1031-C1BEBE8776BE}"/>
                  </a:ext>
                </a:extLst>
              </p:cNvPr>
              <p:cNvSpPr/>
              <p:nvPr/>
            </p:nvSpPr>
            <p:spPr>
              <a:xfrm>
                <a:off x="5651745" y="3840657"/>
                <a:ext cx="1760950" cy="12007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6" name="组合 45">
                <a:extLst>
                  <a:ext uri="{FF2B5EF4-FFF2-40B4-BE49-F238E27FC236}">
                    <a16:creationId xmlns="" xmlns:a16="http://schemas.microsoft.com/office/drawing/2014/main" id="{9D89DAB7-2865-CE4B-B398-102FE4F29B3C}"/>
                  </a:ext>
                </a:extLst>
              </p:cNvPr>
              <p:cNvGrpSpPr/>
              <p:nvPr/>
            </p:nvGrpSpPr>
            <p:grpSpPr>
              <a:xfrm>
                <a:off x="5707159" y="3979201"/>
                <a:ext cx="1659356" cy="230909"/>
                <a:chOff x="5707159" y="3979201"/>
                <a:chExt cx="1659356" cy="230909"/>
              </a:xfrm>
            </p:grpSpPr>
            <p:sp>
              <p:nvSpPr>
                <p:cNvPr id="57" name="矩形 3">
                  <a:extLst>
                    <a:ext uri="{FF2B5EF4-FFF2-40B4-BE49-F238E27FC236}">
                      <a16:creationId xmlns="" xmlns:a16="http://schemas.microsoft.com/office/drawing/2014/main" id="{9E6D4C28-2B32-286D-1FFE-E16924570624}"/>
                    </a:ext>
                  </a:extLst>
                </p:cNvPr>
                <p:cNvSpPr/>
                <p:nvPr/>
              </p:nvSpPr>
              <p:spPr>
                <a:xfrm>
                  <a:off x="5707159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矩形 3">
                  <a:extLst>
                    <a:ext uri="{FF2B5EF4-FFF2-40B4-BE49-F238E27FC236}">
                      <a16:creationId xmlns="" xmlns:a16="http://schemas.microsoft.com/office/drawing/2014/main" id="{D9E95515-C562-B706-C915-06E2717749A6}"/>
                    </a:ext>
                  </a:extLst>
                </p:cNvPr>
                <p:cNvSpPr/>
                <p:nvPr/>
              </p:nvSpPr>
              <p:spPr>
                <a:xfrm>
                  <a:off x="5918496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矩形 3">
                  <a:extLst>
                    <a:ext uri="{FF2B5EF4-FFF2-40B4-BE49-F238E27FC236}">
                      <a16:creationId xmlns="" xmlns:a16="http://schemas.microsoft.com/office/drawing/2014/main" id="{AF82C302-9CEE-DC55-5557-59957B712348}"/>
                    </a:ext>
                  </a:extLst>
                </p:cNvPr>
                <p:cNvSpPr/>
                <p:nvPr/>
              </p:nvSpPr>
              <p:spPr>
                <a:xfrm>
                  <a:off x="6129833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60" name="矩形 3">
                  <a:extLst>
                    <a:ext uri="{FF2B5EF4-FFF2-40B4-BE49-F238E27FC236}">
                      <a16:creationId xmlns="" xmlns:a16="http://schemas.microsoft.com/office/drawing/2014/main" id="{A78AEDA8-6F6A-8B77-2BF0-B8CD74B02743}"/>
                    </a:ext>
                  </a:extLst>
                </p:cNvPr>
                <p:cNvSpPr/>
                <p:nvPr/>
              </p:nvSpPr>
              <p:spPr>
                <a:xfrm>
                  <a:off x="6341170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矩形 3">
                  <a:extLst>
                    <a:ext uri="{FF2B5EF4-FFF2-40B4-BE49-F238E27FC236}">
                      <a16:creationId xmlns="" xmlns:a16="http://schemas.microsoft.com/office/drawing/2014/main" id="{2CACAC67-FC87-6E70-0BDF-000674FD4702}"/>
                    </a:ext>
                  </a:extLst>
                </p:cNvPr>
                <p:cNvSpPr/>
                <p:nvPr/>
              </p:nvSpPr>
              <p:spPr>
                <a:xfrm>
                  <a:off x="6552507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矩形 3">
                  <a:extLst>
                    <a:ext uri="{FF2B5EF4-FFF2-40B4-BE49-F238E27FC236}">
                      <a16:creationId xmlns="" xmlns:a16="http://schemas.microsoft.com/office/drawing/2014/main" id="{C7403DA2-9E5B-B6CF-2EFF-0817A277B02E}"/>
                    </a:ext>
                  </a:extLst>
                </p:cNvPr>
                <p:cNvSpPr/>
                <p:nvPr/>
              </p:nvSpPr>
              <p:spPr>
                <a:xfrm>
                  <a:off x="6763844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矩形 3">
                  <a:extLst>
                    <a:ext uri="{FF2B5EF4-FFF2-40B4-BE49-F238E27FC236}">
                      <a16:creationId xmlns="" xmlns:a16="http://schemas.microsoft.com/office/drawing/2014/main" id="{2CFAA51D-97D4-01FF-F052-F12FEE518E42}"/>
                    </a:ext>
                  </a:extLst>
                </p:cNvPr>
                <p:cNvSpPr/>
                <p:nvPr/>
              </p:nvSpPr>
              <p:spPr>
                <a:xfrm>
                  <a:off x="6975181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矩形 3">
                  <a:extLst>
                    <a:ext uri="{FF2B5EF4-FFF2-40B4-BE49-F238E27FC236}">
                      <a16:creationId xmlns="" xmlns:a16="http://schemas.microsoft.com/office/drawing/2014/main" id="{3F6AF111-2367-EE30-5E71-0054FAD1859E}"/>
                    </a:ext>
                  </a:extLst>
                </p:cNvPr>
                <p:cNvSpPr/>
                <p:nvPr/>
              </p:nvSpPr>
              <p:spPr>
                <a:xfrm>
                  <a:off x="7186515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7" name="矩形 46">
                <a:extLst>
                  <a:ext uri="{FF2B5EF4-FFF2-40B4-BE49-F238E27FC236}">
                    <a16:creationId xmlns="" xmlns:a16="http://schemas.microsoft.com/office/drawing/2014/main" id="{344F0C79-5BC0-6608-9BB8-9B124B02E34F}"/>
                  </a:ext>
                </a:extLst>
              </p:cNvPr>
              <p:cNvSpPr/>
              <p:nvPr/>
            </p:nvSpPr>
            <p:spPr>
              <a:xfrm flipV="1">
                <a:off x="5651745" y="4639602"/>
                <a:ext cx="1760950" cy="12007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8" name="组合 47">
                <a:extLst>
                  <a:ext uri="{FF2B5EF4-FFF2-40B4-BE49-F238E27FC236}">
                    <a16:creationId xmlns="" xmlns:a16="http://schemas.microsoft.com/office/drawing/2014/main" id="{4E8F3973-F367-419D-6477-A17233C64C3F}"/>
                  </a:ext>
                </a:extLst>
              </p:cNvPr>
              <p:cNvGrpSpPr/>
              <p:nvPr/>
            </p:nvGrpSpPr>
            <p:grpSpPr>
              <a:xfrm>
                <a:off x="5707159" y="4390221"/>
                <a:ext cx="1659353" cy="230909"/>
                <a:chOff x="5918496" y="4390221"/>
                <a:chExt cx="1659353" cy="230909"/>
              </a:xfrm>
            </p:grpSpPr>
            <p:sp>
              <p:nvSpPr>
                <p:cNvPr id="49" name="矩形 3">
                  <a:extLst>
                    <a:ext uri="{FF2B5EF4-FFF2-40B4-BE49-F238E27FC236}">
                      <a16:creationId xmlns="" xmlns:a16="http://schemas.microsoft.com/office/drawing/2014/main" id="{9E3A04E0-0064-0981-36DC-4348054559FC}"/>
                    </a:ext>
                  </a:extLst>
                </p:cNvPr>
                <p:cNvSpPr/>
                <p:nvPr/>
              </p:nvSpPr>
              <p:spPr>
                <a:xfrm flipV="1">
                  <a:off x="7397849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矩形 3">
                  <a:extLst>
                    <a:ext uri="{FF2B5EF4-FFF2-40B4-BE49-F238E27FC236}">
                      <a16:creationId xmlns="" xmlns:a16="http://schemas.microsoft.com/office/drawing/2014/main" id="{6A2B8B30-023D-436B-489B-5AABA2240A58}"/>
                    </a:ext>
                  </a:extLst>
                </p:cNvPr>
                <p:cNvSpPr/>
                <p:nvPr/>
              </p:nvSpPr>
              <p:spPr>
                <a:xfrm flipV="1">
                  <a:off x="5918496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矩形 3">
                  <a:extLst>
                    <a:ext uri="{FF2B5EF4-FFF2-40B4-BE49-F238E27FC236}">
                      <a16:creationId xmlns="" xmlns:a16="http://schemas.microsoft.com/office/drawing/2014/main" id="{41D8A1F7-DC4A-36EB-101C-41EB534C858B}"/>
                    </a:ext>
                  </a:extLst>
                </p:cNvPr>
                <p:cNvSpPr/>
                <p:nvPr/>
              </p:nvSpPr>
              <p:spPr>
                <a:xfrm flipV="1">
                  <a:off x="6129833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矩形 3">
                  <a:extLst>
                    <a:ext uri="{FF2B5EF4-FFF2-40B4-BE49-F238E27FC236}">
                      <a16:creationId xmlns="" xmlns:a16="http://schemas.microsoft.com/office/drawing/2014/main" id="{B789AD76-4DA0-E133-4012-EB1AD093AFDE}"/>
                    </a:ext>
                  </a:extLst>
                </p:cNvPr>
                <p:cNvSpPr/>
                <p:nvPr/>
              </p:nvSpPr>
              <p:spPr>
                <a:xfrm flipV="1">
                  <a:off x="6341170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矩形 3">
                  <a:extLst>
                    <a:ext uri="{FF2B5EF4-FFF2-40B4-BE49-F238E27FC236}">
                      <a16:creationId xmlns="" xmlns:a16="http://schemas.microsoft.com/office/drawing/2014/main" id="{50946CCB-D75A-EB6A-C2A1-7A89D65A4584}"/>
                    </a:ext>
                  </a:extLst>
                </p:cNvPr>
                <p:cNvSpPr/>
                <p:nvPr/>
              </p:nvSpPr>
              <p:spPr>
                <a:xfrm flipV="1">
                  <a:off x="6552507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矩形 3">
                  <a:extLst>
                    <a:ext uri="{FF2B5EF4-FFF2-40B4-BE49-F238E27FC236}">
                      <a16:creationId xmlns="" xmlns:a16="http://schemas.microsoft.com/office/drawing/2014/main" id="{22728499-2EFC-C92C-668C-DE02CB3035E0}"/>
                    </a:ext>
                  </a:extLst>
                </p:cNvPr>
                <p:cNvSpPr/>
                <p:nvPr/>
              </p:nvSpPr>
              <p:spPr>
                <a:xfrm flipV="1">
                  <a:off x="6763844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矩形 3">
                  <a:extLst>
                    <a:ext uri="{FF2B5EF4-FFF2-40B4-BE49-F238E27FC236}">
                      <a16:creationId xmlns="" xmlns:a16="http://schemas.microsoft.com/office/drawing/2014/main" id="{D46997D6-D730-3479-8581-16AEEB4EEBB0}"/>
                    </a:ext>
                  </a:extLst>
                </p:cNvPr>
                <p:cNvSpPr/>
                <p:nvPr/>
              </p:nvSpPr>
              <p:spPr>
                <a:xfrm flipV="1">
                  <a:off x="6975181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矩形 3">
                  <a:extLst>
                    <a:ext uri="{FF2B5EF4-FFF2-40B4-BE49-F238E27FC236}">
                      <a16:creationId xmlns="" xmlns:a16="http://schemas.microsoft.com/office/drawing/2014/main" id="{560E0F22-9165-CC48-2244-D97EB8D1C970}"/>
                    </a:ext>
                  </a:extLst>
                </p:cNvPr>
                <p:cNvSpPr/>
                <p:nvPr/>
              </p:nvSpPr>
              <p:spPr>
                <a:xfrm flipV="1">
                  <a:off x="7186515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8" name="等腰三角形 73">
              <a:extLst>
                <a:ext uri="{FF2B5EF4-FFF2-40B4-BE49-F238E27FC236}">
                  <a16:creationId xmlns="" xmlns:a16="http://schemas.microsoft.com/office/drawing/2014/main" id="{B147A49E-28BD-5458-BAFC-59A6D2A6349B}"/>
                </a:ext>
              </a:extLst>
            </p:cNvPr>
            <p:cNvSpPr/>
            <p:nvPr/>
          </p:nvSpPr>
          <p:spPr>
            <a:xfrm rot="16200000">
              <a:off x="10347149" y="341150"/>
              <a:ext cx="261903" cy="3051233"/>
            </a:xfrm>
            <a:custGeom>
              <a:avLst/>
              <a:gdLst>
                <a:gd name="connsiteX0" fmla="*/ 0 w 318059"/>
                <a:gd name="connsiteY0" fmla="*/ 2435494 h 2435494"/>
                <a:gd name="connsiteX1" fmla="*/ 152977 w 318059"/>
                <a:gd name="connsiteY1" fmla="*/ 0 h 2435494"/>
                <a:gd name="connsiteX2" fmla="*/ 318059 w 318059"/>
                <a:gd name="connsiteY2" fmla="*/ 2435494 h 2435494"/>
                <a:gd name="connsiteX3" fmla="*/ 0 w 318059"/>
                <a:gd name="connsiteY3" fmla="*/ 2435494 h 2435494"/>
                <a:gd name="connsiteX0" fmla="*/ 0 w 318059"/>
                <a:gd name="connsiteY0" fmla="*/ 2435494 h 2435495"/>
                <a:gd name="connsiteX1" fmla="*/ 152977 w 318059"/>
                <a:gd name="connsiteY1" fmla="*/ 0 h 2435495"/>
                <a:gd name="connsiteX2" fmla="*/ 318059 w 318059"/>
                <a:gd name="connsiteY2" fmla="*/ 2435494 h 2435495"/>
                <a:gd name="connsiteX3" fmla="*/ 166255 w 318059"/>
                <a:gd name="connsiteY3" fmla="*/ 2435495 h 2435495"/>
                <a:gd name="connsiteX4" fmla="*/ 0 w 318059"/>
                <a:gd name="connsiteY4" fmla="*/ 2435494 h 2435495"/>
                <a:gd name="connsiteX0" fmla="*/ 0 w 318059"/>
                <a:gd name="connsiteY0" fmla="*/ 2435494 h 2456926"/>
                <a:gd name="connsiteX1" fmla="*/ 152977 w 318059"/>
                <a:gd name="connsiteY1" fmla="*/ 0 h 2456926"/>
                <a:gd name="connsiteX2" fmla="*/ 318059 w 318059"/>
                <a:gd name="connsiteY2" fmla="*/ 2435494 h 2456926"/>
                <a:gd name="connsiteX3" fmla="*/ 163874 w 318059"/>
                <a:gd name="connsiteY3" fmla="*/ 2456926 h 2456926"/>
                <a:gd name="connsiteX4" fmla="*/ 0 w 318059"/>
                <a:gd name="connsiteY4" fmla="*/ 2435494 h 2456926"/>
                <a:gd name="connsiteX0" fmla="*/ 0 w 318082"/>
                <a:gd name="connsiteY0" fmla="*/ 2435494 h 2623216"/>
                <a:gd name="connsiteX1" fmla="*/ 152977 w 318082"/>
                <a:gd name="connsiteY1" fmla="*/ 0 h 2623216"/>
                <a:gd name="connsiteX2" fmla="*/ 318059 w 318082"/>
                <a:gd name="connsiteY2" fmla="*/ 2435494 h 2623216"/>
                <a:gd name="connsiteX3" fmla="*/ 163874 w 318082"/>
                <a:gd name="connsiteY3" fmla="*/ 2456926 h 2623216"/>
                <a:gd name="connsiteX4" fmla="*/ 0 w 318082"/>
                <a:gd name="connsiteY4" fmla="*/ 2435494 h 2623216"/>
                <a:gd name="connsiteX0" fmla="*/ 0 w 318082"/>
                <a:gd name="connsiteY0" fmla="*/ 2435494 h 2623216"/>
                <a:gd name="connsiteX1" fmla="*/ 152977 w 318082"/>
                <a:gd name="connsiteY1" fmla="*/ 0 h 2623216"/>
                <a:gd name="connsiteX2" fmla="*/ 318059 w 318082"/>
                <a:gd name="connsiteY2" fmla="*/ 2435494 h 2623216"/>
                <a:gd name="connsiteX3" fmla="*/ 163874 w 318082"/>
                <a:gd name="connsiteY3" fmla="*/ 2456926 h 2623216"/>
                <a:gd name="connsiteX4" fmla="*/ 0 w 318082"/>
                <a:gd name="connsiteY4" fmla="*/ 2435494 h 2623216"/>
                <a:gd name="connsiteX0" fmla="*/ 0 w 318082"/>
                <a:gd name="connsiteY0" fmla="*/ 2435494 h 2623216"/>
                <a:gd name="connsiteX1" fmla="*/ 152977 w 318082"/>
                <a:gd name="connsiteY1" fmla="*/ 0 h 2623216"/>
                <a:gd name="connsiteX2" fmla="*/ 318059 w 318082"/>
                <a:gd name="connsiteY2" fmla="*/ 2435494 h 2623216"/>
                <a:gd name="connsiteX3" fmla="*/ 163874 w 318082"/>
                <a:gd name="connsiteY3" fmla="*/ 2456926 h 2623216"/>
                <a:gd name="connsiteX4" fmla="*/ 0 w 318082"/>
                <a:gd name="connsiteY4" fmla="*/ 2435494 h 2623216"/>
                <a:gd name="connsiteX0" fmla="*/ 0 w 318059"/>
                <a:gd name="connsiteY0" fmla="*/ 2435494 h 2623216"/>
                <a:gd name="connsiteX1" fmla="*/ 152977 w 318059"/>
                <a:gd name="connsiteY1" fmla="*/ 0 h 2623216"/>
                <a:gd name="connsiteX2" fmla="*/ 318059 w 318059"/>
                <a:gd name="connsiteY2" fmla="*/ 2435494 h 2623216"/>
                <a:gd name="connsiteX3" fmla="*/ 163874 w 318059"/>
                <a:gd name="connsiteY3" fmla="*/ 2456926 h 2623216"/>
                <a:gd name="connsiteX4" fmla="*/ 0 w 318059"/>
                <a:gd name="connsiteY4" fmla="*/ 2435494 h 2623216"/>
                <a:gd name="connsiteX0" fmla="*/ 0 w 318059"/>
                <a:gd name="connsiteY0" fmla="*/ 2435494 h 2456926"/>
                <a:gd name="connsiteX1" fmla="*/ 152977 w 318059"/>
                <a:gd name="connsiteY1" fmla="*/ 0 h 2456926"/>
                <a:gd name="connsiteX2" fmla="*/ 318059 w 318059"/>
                <a:gd name="connsiteY2" fmla="*/ 2435494 h 2456926"/>
                <a:gd name="connsiteX3" fmla="*/ 163874 w 318059"/>
                <a:gd name="connsiteY3" fmla="*/ 2456926 h 2456926"/>
                <a:gd name="connsiteX4" fmla="*/ 0 w 318059"/>
                <a:gd name="connsiteY4" fmla="*/ 2435494 h 245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059" h="2456926">
                  <a:moveTo>
                    <a:pt x="0" y="2435494"/>
                  </a:moveTo>
                  <a:lnTo>
                    <a:pt x="152977" y="0"/>
                  </a:lnTo>
                  <a:lnTo>
                    <a:pt x="318059" y="2435494"/>
                  </a:lnTo>
                  <a:cubicBezTo>
                    <a:pt x="215100" y="2454457"/>
                    <a:pt x="216884" y="2456926"/>
                    <a:pt x="163874" y="2456926"/>
                  </a:cubicBezTo>
                  <a:cubicBezTo>
                    <a:pt x="110864" y="2456926"/>
                    <a:pt x="82780" y="2454460"/>
                    <a:pt x="0" y="2435494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9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600000" lon="3000000" rev="0"/>
              </a:camera>
              <a:lightRig rig="threePt" dir="t"/>
            </a:scene3d>
          </p:spPr>
          <p:txBody>
            <a:bodyPr wrap="square" rtlCol="0" anchor="ctr">
              <a:spAutoFit/>
            </a:bodyPr>
            <a:lstStyle/>
            <a:p>
              <a:pPr marL="0" algn="ctr">
                <a:spcBef>
                  <a:spcPts val="600"/>
                </a:spcBef>
                <a:spcAft>
                  <a:spcPts val="600"/>
                </a:spcAft>
              </a:pPr>
              <a:endParaRPr kumimoji="1" lang="zh-CN" altLang="en-US" sz="2400" dirty="0">
                <a:latin typeface="+mj-ea"/>
              </a:endParaRPr>
            </a:p>
          </p:txBody>
        </p:sp>
        <p:cxnSp>
          <p:nvCxnSpPr>
            <p:cNvPr id="19" name="直接箭头连接符 18">
              <a:extLst>
                <a:ext uri="{FF2B5EF4-FFF2-40B4-BE49-F238E27FC236}">
                  <a16:creationId xmlns="" xmlns:a16="http://schemas.microsoft.com/office/drawing/2014/main" id="{703BCE1F-DA07-5210-2D5C-A77568B583AA}"/>
                </a:ext>
              </a:extLst>
            </p:cNvPr>
            <p:cNvCxnSpPr>
              <a:cxnSpLocks/>
            </p:cNvCxnSpPr>
            <p:nvPr/>
          </p:nvCxnSpPr>
          <p:spPr>
            <a:xfrm>
              <a:off x="6407051" y="1866787"/>
              <a:ext cx="486000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sp>
          <p:nvSpPr>
            <p:cNvPr id="20" name="文本框 159">
              <a:extLst>
                <a:ext uri="{FF2B5EF4-FFF2-40B4-BE49-F238E27FC236}">
                  <a16:creationId xmlns="" xmlns:a16="http://schemas.microsoft.com/office/drawing/2014/main" id="{AF47403B-3A80-CCEC-7821-3AA97B73226C}"/>
                </a:ext>
              </a:extLst>
            </p:cNvPr>
            <p:cNvSpPr txBox="1"/>
            <p:nvPr/>
          </p:nvSpPr>
          <p:spPr>
            <a:xfrm>
              <a:off x="-135999" y="1692951"/>
              <a:ext cx="1230555" cy="510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dirty="0" smtClean="0">
                  <a:solidFill>
                    <a:srgbClr val="FFFFFF"/>
                  </a:solidFill>
                  <a:latin typeface="+mj-lt"/>
                </a:rPr>
                <a:t>e-</a:t>
              </a:r>
              <a:r>
                <a:rPr lang="zh-CN" altLang="en-US" dirty="0" smtClean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altLang="zh-CN" noProof="0" dirty="0" smtClean="0">
                  <a:solidFill>
                    <a:srgbClr val="FFFFFF"/>
                  </a:solidFill>
                  <a:latin typeface="+mj-lt"/>
                </a:rPr>
                <a:t>Gun</a:t>
              </a:r>
              <a:endParaRPr kumimoji="0" lang="zh-CN" alt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1" name="文本框 200">
              <a:extLst>
                <a:ext uri="{FF2B5EF4-FFF2-40B4-BE49-F238E27FC236}">
                  <a16:creationId xmlns="" xmlns:a16="http://schemas.microsoft.com/office/drawing/2014/main" id="{34E9EEFD-F38E-08CA-BA5D-A062255E65FB}"/>
                </a:ext>
              </a:extLst>
            </p:cNvPr>
            <p:cNvSpPr txBox="1"/>
            <p:nvPr/>
          </p:nvSpPr>
          <p:spPr>
            <a:xfrm flipH="1">
              <a:off x="1690366" y="2015481"/>
              <a:ext cx="3626763" cy="510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SC</a:t>
              </a:r>
              <a:r>
                <a:rPr kumimoji="0" lang="zh-CN" altLang="en-US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 </a:t>
              </a:r>
              <a:r>
                <a:rPr kumimoji="0" lang="en-US" altLang="zh-CN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RF</a:t>
              </a:r>
              <a:r>
                <a:rPr kumimoji="0" lang="zh-CN" altLang="en-US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 </a:t>
              </a:r>
              <a:r>
                <a:rPr kumimoji="0" lang="en-US" altLang="zh-CN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accelerator</a:t>
              </a:r>
              <a:endParaRPr kumimoji="0" lang="zh-CN" alt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164">
              <a:extLst>
                <a:ext uri="{FF2B5EF4-FFF2-40B4-BE49-F238E27FC236}">
                  <a16:creationId xmlns="" xmlns:a16="http://schemas.microsoft.com/office/drawing/2014/main" id="{A7B0BF1C-A75F-304D-F603-E1F0067FA4FC}"/>
                </a:ext>
              </a:extLst>
            </p:cNvPr>
            <p:cNvSpPr txBox="1"/>
            <p:nvPr/>
          </p:nvSpPr>
          <p:spPr>
            <a:xfrm>
              <a:off x="10904834" y="2186358"/>
              <a:ext cx="2663024" cy="510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b="1" dirty="0" smtClean="0">
                  <a:solidFill>
                    <a:srgbClr val="FFFFFF"/>
                  </a:solidFill>
                  <a:latin typeface="+mn-ea"/>
                  <a:cs typeface="Times New Roman" panose="02020603050405020304" pitchFamily="18" charset="0"/>
                </a:rPr>
                <a:t>1</a:t>
              </a:r>
              <a:r>
                <a:rPr lang="en-US" altLang="zh-CN" b="1" dirty="0" smtClean="0">
                  <a:solidFill>
                    <a:srgbClr val="FFFFFF"/>
                  </a:solidFill>
                  <a:latin typeface="+mn-ea"/>
                  <a:cs typeface="Times New Roman" panose="02020603050405020304" pitchFamily="18" charset="0"/>
                </a:rPr>
                <a:t>00keV</a:t>
              </a:r>
              <a:r>
                <a:rPr lang="zh-CN" altLang="en-US" b="1" dirty="0" smtClean="0">
                  <a:solidFill>
                    <a:srgbClr val="FFFFFF"/>
                  </a:solidFill>
                  <a:latin typeface="+mn-ea"/>
                  <a:cs typeface="Times New Roman" panose="02020603050405020304" pitchFamily="18" charset="0"/>
                </a:rPr>
                <a:t> </a:t>
              </a:r>
              <a:r>
                <a:rPr lang="en-US" altLang="zh-CN" b="1" dirty="0" smtClean="0">
                  <a:solidFill>
                    <a:srgbClr val="FFFFFF"/>
                  </a:solidFill>
                  <a:latin typeface="+mn-ea"/>
                  <a:cs typeface="Times New Roman" panose="02020603050405020304" pitchFamily="18" charset="0"/>
                </a:rPr>
                <a:t>X-ray</a:t>
              </a:r>
              <a:endPara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Times New Roman" panose="02020603050405020304" pitchFamily="18" charset="0"/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CDCDECC-DD1C-534C-6293-BFCC33A90911}"/>
                </a:ext>
              </a:extLst>
            </p:cNvPr>
            <p:cNvGrpSpPr/>
            <p:nvPr/>
          </p:nvGrpSpPr>
          <p:grpSpPr>
            <a:xfrm>
              <a:off x="9246774" y="1412361"/>
              <a:ext cx="1760950" cy="919017"/>
              <a:chOff x="5651745" y="3840657"/>
              <a:chExt cx="1760950" cy="919017"/>
            </a:xfrm>
          </p:grpSpPr>
          <p:sp>
            <p:nvSpPr>
              <p:cNvPr id="25" name="矩形 24">
                <a:extLst>
                  <a:ext uri="{FF2B5EF4-FFF2-40B4-BE49-F238E27FC236}">
                    <a16:creationId xmlns="" xmlns:a16="http://schemas.microsoft.com/office/drawing/2014/main" id="{79DA066B-5949-3EDB-5661-B7B87FD42BFE}"/>
                  </a:ext>
                </a:extLst>
              </p:cNvPr>
              <p:cNvSpPr/>
              <p:nvPr/>
            </p:nvSpPr>
            <p:spPr>
              <a:xfrm>
                <a:off x="5651745" y="3840657"/>
                <a:ext cx="1760950" cy="12007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" name="组合 25">
                <a:extLst>
                  <a:ext uri="{FF2B5EF4-FFF2-40B4-BE49-F238E27FC236}">
                    <a16:creationId xmlns="" xmlns:a16="http://schemas.microsoft.com/office/drawing/2014/main" id="{5F41E678-2283-B7EF-7E33-30B1CA02DE69}"/>
                  </a:ext>
                </a:extLst>
              </p:cNvPr>
              <p:cNvGrpSpPr/>
              <p:nvPr/>
            </p:nvGrpSpPr>
            <p:grpSpPr>
              <a:xfrm>
                <a:off x="5707159" y="3979201"/>
                <a:ext cx="1659356" cy="230909"/>
                <a:chOff x="5707159" y="3979201"/>
                <a:chExt cx="1659356" cy="230909"/>
              </a:xfrm>
            </p:grpSpPr>
            <p:sp>
              <p:nvSpPr>
                <p:cNvPr id="37" name="矩形 3">
                  <a:extLst>
                    <a:ext uri="{FF2B5EF4-FFF2-40B4-BE49-F238E27FC236}">
                      <a16:creationId xmlns="" xmlns:a16="http://schemas.microsoft.com/office/drawing/2014/main" id="{8B5FBBBC-F4AB-9361-5E95-EDAD097DA313}"/>
                    </a:ext>
                  </a:extLst>
                </p:cNvPr>
                <p:cNvSpPr/>
                <p:nvPr/>
              </p:nvSpPr>
              <p:spPr>
                <a:xfrm>
                  <a:off x="5707159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矩形 3">
                  <a:extLst>
                    <a:ext uri="{FF2B5EF4-FFF2-40B4-BE49-F238E27FC236}">
                      <a16:creationId xmlns="" xmlns:a16="http://schemas.microsoft.com/office/drawing/2014/main" id="{E8FEAFF9-8064-8BB1-6BC5-493809DB64BE}"/>
                    </a:ext>
                  </a:extLst>
                </p:cNvPr>
                <p:cNvSpPr/>
                <p:nvPr/>
              </p:nvSpPr>
              <p:spPr>
                <a:xfrm>
                  <a:off x="5918496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矩形 3">
                  <a:extLst>
                    <a:ext uri="{FF2B5EF4-FFF2-40B4-BE49-F238E27FC236}">
                      <a16:creationId xmlns="" xmlns:a16="http://schemas.microsoft.com/office/drawing/2014/main" id="{3817E0C4-39D8-0DE2-E337-047315A72271}"/>
                    </a:ext>
                  </a:extLst>
                </p:cNvPr>
                <p:cNvSpPr/>
                <p:nvPr/>
              </p:nvSpPr>
              <p:spPr>
                <a:xfrm>
                  <a:off x="6129833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矩形 3">
                  <a:extLst>
                    <a:ext uri="{FF2B5EF4-FFF2-40B4-BE49-F238E27FC236}">
                      <a16:creationId xmlns="" xmlns:a16="http://schemas.microsoft.com/office/drawing/2014/main" id="{3B5DDF36-4EFD-A344-FA51-F0BA2229962B}"/>
                    </a:ext>
                  </a:extLst>
                </p:cNvPr>
                <p:cNvSpPr/>
                <p:nvPr/>
              </p:nvSpPr>
              <p:spPr>
                <a:xfrm>
                  <a:off x="6341170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矩形 3">
                  <a:extLst>
                    <a:ext uri="{FF2B5EF4-FFF2-40B4-BE49-F238E27FC236}">
                      <a16:creationId xmlns="" xmlns:a16="http://schemas.microsoft.com/office/drawing/2014/main" id="{4A30CFB7-1770-F4B2-ABDF-F11A355C1368}"/>
                    </a:ext>
                  </a:extLst>
                </p:cNvPr>
                <p:cNvSpPr/>
                <p:nvPr/>
              </p:nvSpPr>
              <p:spPr>
                <a:xfrm>
                  <a:off x="6552507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矩形 3">
                  <a:extLst>
                    <a:ext uri="{FF2B5EF4-FFF2-40B4-BE49-F238E27FC236}">
                      <a16:creationId xmlns="" xmlns:a16="http://schemas.microsoft.com/office/drawing/2014/main" id="{9B0B512B-82B2-C75A-041C-DB0D66AFF4F9}"/>
                    </a:ext>
                  </a:extLst>
                </p:cNvPr>
                <p:cNvSpPr/>
                <p:nvPr/>
              </p:nvSpPr>
              <p:spPr>
                <a:xfrm>
                  <a:off x="6763844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矩形 3">
                  <a:extLst>
                    <a:ext uri="{FF2B5EF4-FFF2-40B4-BE49-F238E27FC236}">
                      <a16:creationId xmlns="" xmlns:a16="http://schemas.microsoft.com/office/drawing/2014/main" id="{60A40940-E196-4103-9F6D-3900CB88E1ED}"/>
                    </a:ext>
                  </a:extLst>
                </p:cNvPr>
                <p:cNvSpPr/>
                <p:nvPr/>
              </p:nvSpPr>
              <p:spPr>
                <a:xfrm>
                  <a:off x="6975181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矩形 3">
                  <a:extLst>
                    <a:ext uri="{FF2B5EF4-FFF2-40B4-BE49-F238E27FC236}">
                      <a16:creationId xmlns="" xmlns:a16="http://schemas.microsoft.com/office/drawing/2014/main" id="{57638137-9BCC-277E-D27F-E671182AB7EF}"/>
                    </a:ext>
                  </a:extLst>
                </p:cNvPr>
                <p:cNvSpPr/>
                <p:nvPr/>
              </p:nvSpPr>
              <p:spPr>
                <a:xfrm>
                  <a:off x="7186515" y="397920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C89DED06-D667-617C-C5BD-3388DE2E60DD}"/>
                  </a:ext>
                </a:extLst>
              </p:cNvPr>
              <p:cNvSpPr/>
              <p:nvPr/>
            </p:nvSpPr>
            <p:spPr>
              <a:xfrm flipV="1">
                <a:off x="5651745" y="4639602"/>
                <a:ext cx="1760950" cy="12007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8" name="组合 27">
                <a:extLst>
                  <a:ext uri="{FF2B5EF4-FFF2-40B4-BE49-F238E27FC236}">
                    <a16:creationId xmlns="" xmlns:a16="http://schemas.microsoft.com/office/drawing/2014/main" id="{EF74DD3A-02E2-3422-6B5A-13BC70B36D8E}"/>
                  </a:ext>
                </a:extLst>
              </p:cNvPr>
              <p:cNvGrpSpPr/>
              <p:nvPr/>
            </p:nvGrpSpPr>
            <p:grpSpPr>
              <a:xfrm>
                <a:off x="5707159" y="4390221"/>
                <a:ext cx="1659353" cy="230909"/>
                <a:chOff x="5918496" y="4390221"/>
                <a:chExt cx="1659353" cy="230909"/>
              </a:xfrm>
            </p:grpSpPr>
            <p:sp>
              <p:nvSpPr>
                <p:cNvPr id="29" name="矩形 3">
                  <a:extLst>
                    <a:ext uri="{FF2B5EF4-FFF2-40B4-BE49-F238E27FC236}">
                      <a16:creationId xmlns="" xmlns:a16="http://schemas.microsoft.com/office/drawing/2014/main" id="{6EC9C35C-C21B-EBC6-7483-32F47DA7A3D7}"/>
                    </a:ext>
                  </a:extLst>
                </p:cNvPr>
                <p:cNvSpPr/>
                <p:nvPr/>
              </p:nvSpPr>
              <p:spPr>
                <a:xfrm flipV="1">
                  <a:off x="7397849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矩形 3">
                  <a:extLst>
                    <a:ext uri="{FF2B5EF4-FFF2-40B4-BE49-F238E27FC236}">
                      <a16:creationId xmlns="" xmlns:a16="http://schemas.microsoft.com/office/drawing/2014/main" id="{7DECBC4B-3367-690F-EFEF-E411E1E990DC}"/>
                    </a:ext>
                  </a:extLst>
                </p:cNvPr>
                <p:cNvSpPr/>
                <p:nvPr/>
              </p:nvSpPr>
              <p:spPr>
                <a:xfrm flipV="1">
                  <a:off x="5918496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矩形 3">
                  <a:extLst>
                    <a:ext uri="{FF2B5EF4-FFF2-40B4-BE49-F238E27FC236}">
                      <a16:creationId xmlns="" xmlns:a16="http://schemas.microsoft.com/office/drawing/2014/main" id="{069D5DDF-D84E-5FD8-0201-E669B53A48DA}"/>
                    </a:ext>
                  </a:extLst>
                </p:cNvPr>
                <p:cNvSpPr/>
                <p:nvPr/>
              </p:nvSpPr>
              <p:spPr>
                <a:xfrm flipV="1">
                  <a:off x="6129833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矩形 3">
                  <a:extLst>
                    <a:ext uri="{FF2B5EF4-FFF2-40B4-BE49-F238E27FC236}">
                      <a16:creationId xmlns="" xmlns:a16="http://schemas.microsoft.com/office/drawing/2014/main" id="{E68EE2DB-AA0A-3868-A7C1-D3F6AC44BD90}"/>
                    </a:ext>
                  </a:extLst>
                </p:cNvPr>
                <p:cNvSpPr/>
                <p:nvPr/>
              </p:nvSpPr>
              <p:spPr>
                <a:xfrm flipV="1">
                  <a:off x="6341170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矩形 3">
                  <a:extLst>
                    <a:ext uri="{FF2B5EF4-FFF2-40B4-BE49-F238E27FC236}">
                      <a16:creationId xmlns="" xmlns:a16="http://schemas.microsoft.com/office/drawing/2014/main" id="{E23ACA60-79B1-A188-1712-C3D85CCFE856}"/>
                    </a:ext>
                  </a:extLst>
                </p:cNvPr>
                <p:cNvSpPr/>
                <p:nvPr/>
              </p:nvSpPr>
              <p:spPr>
                <a:xfrm flipV="1">
                  <a:off x="6552507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矩形 3">
                  <a:extLst>
                    <a:ext uri="{FF2B5EF4-FFF2-40B4-BE49-F238E27FC236}">
                      <a16:creationId xmlns="" xmlns:a16="http://schemas.microsoft.com/office/drawing/2014/main" id="{AC0EDC95-0645-0596-B423-1D3DDC67ED77}"/>
                    </a:ext>
                  </a:extLst>
                </p:cNvPr>
                <p:cNvSpPr/>
                <p:nvPr/>
              </p:nvSpPr>
              <p:spPr>
                <a:xfrm flipV="1">
                  <a:off x="6763844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矩形 3">
                  <a:extLst>
                    <a:ext uri="{FF2B5EF4-FFF2-40B4-BE49-F238E27FC236}">
                      <a16:creationId xmlns="" xmlns:a16="http://schemas.microsoft.com/office/drawing/2014/main" id="{E6E1AFD2-9530-675E-0064-A1F910E38C28}"/>
                    </a:ext>
                  </a:extLst>
                </p:cNvPr>
                <p:cNvSpPr/>
                <p:nvPr/>
              </p:nvSpPr>
              <p:spPr>
                <a:xfrm flipV="1">
                  <a:off x="6975181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 3">
                  <a:extLst>
                    <a:ext uri="{FF2B5EF4-FFF2-40B4-BE49-F238E27FC236}">
                      <a16:creationId xmlns="" xmlns:a16="http://schemas.microsoft.com/office/drawing/2014/main" id="{613BFF48-922A-848C-31B5-EAF493834147}"/>
                    </a:ext>
                  </a:extLst>
                </p:cNvPr>
                <p:cNvSpPr/>
                <p:nvPr/>
              </p:nvSpPr>
              <p:spPr>
                <a:xfrm flipV="1">
                  <a:off x="7186515" y="4390221"/>
                  <a:ext cx="180000" cy="230909"/>
                </a:xfrm>
                <a:custGeom>
                  <a:avLst/>
                  <a:gdLst>
                    <a:gd name="connsiteX0" fmla="*/ 0 w 258618"/>
                    <a:gd name="connsiteY0" fmla="*/ 0 h 341746"/>
                    <a:gd name="connsiteX1" fmla="*/ 258618 w 258618"/>
                    <a:gd name="connsiteY1" fmla="*/ 0 h 341746"/>
                    <a:gd name="connsiteX2" fmla="*/ 258618 w 258618"/>
                    <a:gd name="connsiteY2" fmla="*/ 341746 h 341746"/>
                    <a:gd name="connsiteX3" fmla="*/ 0 w 258618"/>
                    <a:gd name="connsiteY3" fmla="*/ 341746 h 341746"/>
                    <a:gd name="connsiteX4" fmla="*/ 0 w 258618"/>
                    <a:gd name="connsiteY4" fmla="*/ 0 h 341746"/>
                    <a:gd name="connsiteX0" fmla="*/ 258618 w 350058"/>
                    <a:gd name="connsiteY0" fmla="*/ 0 h 341746"/>
                    <a:gd name="connsiteX1" fmla="*/ 258618 w 350058"/>
                    <a:gd name="connsiteY1" fmla="*/ 341746 h 341746"/>
                    <a:gd name="connsiteX2" fmla="*/ 0 w 350058"/>
                    <a:gd name="connsiteY2" fmla="*/ 341746 h 341746"/>
                    <a:gd name="connsiteX3" fmla="*/ 0 w 350058"/>
                    <a:gd name="connsiteY3" fmla="*/ 0 h 341746"/>
                    <a:gd name="connsiteX4" fmla="*/ 350058 w 350058"/>
                    <a:gd name="connsiteY4" fmla="*/ 91440 h 341746"/>
                    <a:gd name="connsiteX0" fmla="*/ 258618 w 258618"/>
                    <a:gd name="connsiteY0" fmla="*/ 0 h 341746"/>
                    <a:gd name="connsiteX1" fmla="*/ 258618 w 258618"/>
                    <a:gd name="connsiteY1" fmla="*/ 341746 h 341746"/>
                    <a:gd name="connsiteX2" fmla="*/ 0 w 258618"/>
                    <a:gd name="connsiteY2" fmla="*/ 341746 h 341746"/>
                    <a:gd name="connsiteX3" fmla="*/ 0 w 258618"/>
                    <a:gd name="connsiteY3" fmla="*/ 0 h 3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8618" h="341746">
                      <a:moveTo>
                        <a:pt x="258618" y="0"/>
                      </a:moveTo>
                      <a:lnTo>
                        <a:pt x="258618" y="341746"/>
                      </a:lnTo>
                      <a:lnTo>
                        <a:pt x="0" y="34174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5050">
                    <a:alpha val="69804"/>
                  </a:srgbClr>
                </a:solidFill>
                <a:ln w="19050">
                  <a:solidFill>
                    <a:srgbClr val="FF5050">
                      <a:alpha val="50196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71" name="组合 70">
            <a:extLst>
              <a:ext uri="{FF2B5EF4-FFF2-40B4-BE49-F238E27FC236}">
                <a16:creationId xmlns="" xmlns:a16="http://schemas.microsoft.com/office/drawing/2014/main" id="{AFFB8366-49BE-F798-1748-6C95270F2409}"/>
              </a:ext>
            </a:extLst>
          </p:cNvPr>
          <p:cNvGrpSpPr>
            <a:grpSpLocks noChangeAspect="1"/>
          </p:cNvGrpSpPr>
          <p:nvPr/>
        </p:nvGrpSpPr>
        <p:grpSpPr>
          <a:xfrm>
            <a:off x="2092313" y="4529139"/>
            <a:ext cx="7810881" cy="2093841"/>
            <a:chOff x="1221614" y="4327611"/>
            <a:chExt cx="10448327" cy="2800854"/>
          </a:xfrm>
        </p:grpSpPr>
        <p:sp>
          <p:nvSpPr>
            <p:cNvPr id="72" name="椭圆 140">
              <a:extLst>
                <a:ext uri="{FF2B5EF4-FFF2-40B4-BE49-F238E27FC236}">
                  <a16:creationId xmlns="" xmlns:a16="http://schemas.microsoft.com/office/drawing/2014/main" id="{0CC7C1BC-5825-BA31-F06B-D85D87A58B5A}"/>
                </a:ext>
              </a:extLst>
            </p:cNvPr>
            <p:cNvSpPr/>
            <p:nvPr/>
          </p:nvSpPr>
          <p:spPr>
            <a:xfrm>
              <a:off x="8976182" y="6433795"/>
              <a:ext cx="306548" cy="694670"/>
            </a:xfrm>
            <a:custGeom>
              <a:avLst/>
              <a:gdLst>
                <a:gd name="connsiteX0" fmla="*/ 0 w 1218729"/>
                <a:gd name="connsiteY0" fmla="*/ 609365 h 1218729"/>
                <a:gd name="connsiteX1" fmla="*/ 609365 w 1218729"/>
                <a:gd name="connsiteY1" fmla="*/ 0 h 1218729"/>
                <a:gd name="connsiteX2" fmla="*/ 1218730 w 1218729"/>
                <a:gd name="connsiteY2" fmla="*/ 609365 h 1218729"/>
                <a:gd name="connsiteX3" fmla="*/ 609365 w 1218729"/>
                <a:gd name="connsiteY3" fmla="*/ 1218730 h 1218729"/>
                <a:gd name="connsiteX4" fmla="*/ 0 w 1218729"/>
                <a:gd name="connsiteY4" fmla="*/ 609365 h 1218729"/>
                <a:gd name="connsiteX0" fmla="*/ 0 w 1218730"/>
                <a:gd name="connsiteY0" fmla="*/ 609365 h 1218730"/>
                <a:gd name="connsiteX1" fmla="*/ 609365 w 1218730"/>
                <a:gd name="connsiteY1" fmla="*/ 0 h 1218730"/>
                <a:gd name="connsiteX2" fmla="*/ 1218730 w 1218730"/>
                <a:gd name="connsiteY2" fmla="*/ 609365 h 1218730"/>
                <a:gd name="connsiteX3" fmla="*/ 609365 w 1218730"/>
                <a:gd name="connsiteY3" fmla="*/ 1218730 h 1218730"/>
                <a:gd name="connsiteX4" fmla="*/ 91440 w 1218730"/>
                <a:gd name="connsiteY4" fmla="*/ 700805 h 1218730"/>
                <a:gd name="connsiteX0" fmla="*/ 0 w 1218730"/>
                <a:gd name="connsiteY0" fmla="*/ 609365 h 1218730"/>
                <a:gd name="connsiteX1" fmla="*/ 609365 w 1218730"/>
                <a:gd name="connsiteY1" fmla="*/ 0 h 1218730"/>
                <a:gd name="connsiteX2" fmla="*/ 1218730 w 1218730"/>
                <a:gd name="connsiteY2" fmla="*/ 609365 h 1218730"/>
                <a:gd name="connsiteX3" fmla="*/ 609365 w 1218730"/>
                <a:gd name="connsiteY3" fmla="*/ 1218730 h 1218730"/>
                <a:gd name="connsiteX0" fmla="*/ 0 w 609365"/>
                <a:gd name="connsiteY0" fmla="*/ 0 h 1218730"/>
                <a:gd name="connsiteX1" fmla="*/ 609365 w 609365"/>
                <a:gd name="connsiteY1" fmla="*/ 609365 h 1218730"/>
                <a:gd name="connsiteX2" fmla="*/ 0 w 609365"/>
                <a:gd name="connsiteY2" fmla="*/ 1218730 h 12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365" h="1218730">
                  <a:moveTo>
                    <a:pt x="0" y="0"/>
                  </a:moveTo>
                  <a:cubicBezTo>
                    <a:pt x="336543" y="0"/>
                    <a:pt x="609365" y="272822"/>
                    <a:pt x="609365" y="609365"/>
                  </a:cubicBezTo>
                  <a:cubicBezTo>
                    <a:pt x="609365" y="945908"/>
                    <a:pt x="336543" y="1218730"/>
                    <a:pt x="0" y="1218730"/>
                  </a:cubicBezTo>
                </a:path>
              </a:pathLst>
            </a:custGeom>
            <a:noFill/>
            <a:ln w="254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3" name="椭圆 140">
              <a:extLst>
                <a:ext uri="{FF2B5EF4-FFF2-40B4-BE49-F238E27FC236}">
                  <a16:creationId xmlns="" xmlns:a16="http://schemas.microsoft.com/office/drawing/2014/main" id="{8F57B70B-6E8D-1B37-797F-61A429FDB58D}"/>
                </a:ext>
              </a:extLst>
            </p:cNvPr>
            <p:cNvSpPr/>
            <p:nvPr/>
          </p:nvSpPr>
          <p:spPr>
            <a:xfrm rot="10800000">
              <a:off x="8271808" y="6433795"/>
              <a:ext cx="306548" cy="694670"/>
            </a:xfrm>
            <a:custGeom>
              <a:avLst/>
              <a:gdLst>
                <a:gd name="connsiteX0" fmla="*/ 0 w 1218729"/>
                <a:gd name="connsiteY0" fmla="*/ 609365 h 1218729"/>
                <a:gd name="connsiteX1" fmla="*/ 609365 w 1218729"/>
                <a:gd name="connsiteY1" fmla="*/ 0 h 1218729"/>
                <a:gd name="connsiteX2" fmla="*/ 1218730 w 1218729"/>
                <a:gd name="connsiteY2" fmla="*/ 609365 h 1218729"/>
                <a:gd name="connsiteX3" fmla="*/ 609365 w 1218729"/>
                <a:gd name="connsiteY3" fmla="*/ 1218730 h 1218729"/>
                <a:gd name="connsiteX4" fmla="*/ 0 w 1218729"/>
                <a:gd name="connsiteY4" fmla="*/ 609365 h 1218729"/>
                <a:gd name="connsiteX0" fmla="*/ 0 w 1218730"/>
                <a:gd name="connsiteY0" fmla="*/ 609365 h 1218730"/>
                <a:gd name="connsiteX1" fmla="*/ 609365 w 1218730"/>
                <a:gd name="connsiteY1" fmla="*/ 0 h 1218730"/>
                <a:gd name="connsiteX2" fmla="*/ 1218730 w 1218730"/>
                <a:gd name="connsiteY2" fmla="*/ 609365 h 1218730"/>
                <a:gd name="connsiteX3" fmla="*/ 609365 w 1218730"/>
                <a:gd name="connsiteY3" fmla="*/ 1218730 h 1218730"/>
                <a:gd name="connsiteX4" fmla="*/ 91440 w 1218730"/>
                <a:gd name="connsiteY4" fmla="*/ 700805 h 1218730"/>
                <a:gd name="connsiteX0" fmla="*/ 0 w 1218730"/>
                <a:gd name="connsiteY0" fmla="*/ 609365 h 1218730"/>
                <a:gd name="connsiteX1" fmla="*/ 609365 w 1218730"/>
                <a:gd name="connsiteY1" fmla="*/ 0 h 1218730"/>
                <a:gd name="connsiteX2" fmla="*/ 1218730 w 1218730"/>
                <a:gd name="connsiteY2" fmla="*/ 609365 h 1218730"/>
                <a:gd name="connsiteX3" fmla="*/ 609365 w 1218730"/>
                <a:gd name="connsiteY3" fmla="*/ 1218730 h 1218730"/>
                <a:gd name="connsiteX0" fmla="*/ 0 w 609365"/>
                <a:gd name="connsiteY0" fmla="*/ 0 h 1218730"/>
                <a:gd name="connsiteX1" fmla="*/ 609365 w 609365"/>
                <a:gd name="connsiteY1" fmla="*/ 609365 h 1218730"/>
                <a:gd name="connsiteX2" fmla="*/ 0 w 609365"/>
                <a:gd name="connsiteY2" fmla="*/ 1218730 h 12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365" h="1218730">
                  <a:moveTo>
                    <a:pt x="0" y="0"/>
                  </a:moveTo>
                  <a:cubicBezTo>
                    <a:pt x="336543" y="0"/>
                    <a:pt x="609365" y="272822"/>
                    <a:pt x="609365" y="609365"/>
                  </a:cubicBezTo>
                  <a:cubicBezTo>
                    <a:pt x="609365" y="945908"/>
                    <a:pt x="336543" y="1218730"/>
                    <a:pt x="0" y="1218730"/>
                  </a:cubicBezTo>
                </a:path>
              </a:pathLst>
            </a:custGeom>
            <a:noFill/>
            <a:ln w="254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74" name="直接连接符 73">
              <a:extLst>
                <a:ext uri="{FF2B5EF4-FFF2-40B4-BE49-F238E27FC236}">
                  <a16:creationId xmlns="" xmlns:a16="http://schemas.microsoft.com/office/drawing/2014/main" id="{9E27EDE6-3FCE-2492-7AC9-83A8DC9CAE51}"/>
                </a:ext>
              </a:extLst>
            </p:cNvPr>
            <p:cNvCxnSpPr>
              <a:cxnSpLocks/>
              <a:stCxn id="73" idx="2"/>
              <a:endCxn id="72" idx="0"/>
            </p:cNvCxnSpPr>
            <p:nvPr/>
          </p:nvCxnSpPr>
          <p:spPr>
            <a:xfrm>
              <a:off x="8578356" y="6433795"/>
              <a:ext cx="420579" cy="0"/>
            </a:xfrm>
            <a:prstGeom prst="line">
              <a:avLst/>
            </a:prstGeom>
            <a:noFill/>
            <a:ln w="254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5" name="直接连接符 74">
              <a:extLst>
                <a:ext uri="{FF2B5EF4-FFF2-40B4-BE49-F238E27FC236}">
                  <a16:creationId xmlns="" xmlns:a16="http://schemas.microsoft.com/office/drawing/2014/main" id="{78D7A0A5-C843-4F21-5D25-1413532418E8}"/>
                </a:ext>
              </a:extLst>
            </p:cNvPr>
            <p:cNvCxnSpPr>
              <a:cxnSpLocks/>
              <a:stCxn id="73" idx="0"/>
              <a:endCxn id="72" idx="2"/>
            </p:cNvCxnSpPr>
            <p:nvPr/>
          </p:nvCxnSpPr>
          <p:spPr>
            <a:xfrm>
              <a:off x="8578356" y="7128465"/>
              <a:ext cx="420579" cy="0"/>
            </a:xfrm>
            <a:prstGeom prst="line">
              <a:avLst/>
            </a:prstGeom>
            <a:noFill/>
            <a:ln w="254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76" name="文本框 201">
              <a:extLst>
                <a:ext uri="{FF2B5EF4-FFF2-40B4-BE49-F238E27FC236}">
                  <a16:creationId xmlns="" xmlns:a16="http://schemas.microsoft.com/office/drawing/2014/main" id="{1017936F-A694-18B7-B3D5-3141396A5820}"/>
                </a:ext>
              </a:extLst>
            </p:cNvPr>
            <p:cNvSpPr txBox="1"/>
            <p:nvPr/>
          </p:nvSpPr>
          <p:spPr>
            <a:xfrm flipH="1">
              <a:off x="2295868" y="6479109"/>
              <a:ext cx="1379149" cy="494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Staging</a:t>
              </a:r>
              <a:r>
                <a:rPr kumimoji="0" lang="zh-CN" altLang="en-US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 </a:t>
              </a:r>
              <a:endParaRPr kumimoji="0" lang="zh-CN" altLang="en-US" b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cs typeface="Times New Roman" panose="02020603050405020304" pitchFamily="18" charset="0"/>
              </a:endParaRPr>
            </a:p>
          </p:txBody>
        </p:sp>
        <p:grpSp>
          <p:nvGrpSpPr>
            <p:cNvPr id="77" name="组合 76">
              <a:extLst>
                <a:ext uri="{FF2B5EF4-FFF2-40B4-BE49-F238E27FC236}">
                  <a16:creationId xmlns="" xmlns:a16="http://schemas.microsoft.com/office/drawing/2014/main" id="{538ED268-8DA3-DB41-771C-0D75C8B689A2}"/>
                </a:ext>
              </a:extLst>
            </p:cNvPr>
            <p:cNvGrpSpPr/>
            <p:nvPr/>
          </p:nvGrpSpPr>
          <p:grpSpPr>
            <a:xfrm>
              <a:off x="1221614" y="4327611"/>
              <a:ext cx="2888585" cy="1526960"/>
              <a:chOff x="2276190" y="1844617"/>
              <a:chExt cx="2719760" cy="1409825"/>
            </a:xfrm>
          </p:grpSpPr>
          <p:grpSp>
            <p:nvGrpSpPr>
              <p:cNvPr id="175" name="组合 174">
                <a:extLst>
                  <a:ext uri="{FF2B5EF4-FFF2-40B4-BE49-F238E27FC236}">
                    <a16:creationId xmlns="" xmlns:a16="http://schemas.microsoft.com/office/drawing/2014/main" id="{FFD61721-8E41-BE64-F945-C9C00759EE5F}"/>
                  </a:ext>
                </a:extLst>
              </p:cNvPr>
              <p:cNvGrpSpPr/>
              <p:nvPr/>
            </p:nvGrpSpPr>
            <p:grpSpPr>
              <a:xfrm>
                <a:off x="2722290" y="2572338"/>
                <a:ext cx="1942449" cy="682104"/>
                <a:chOff x="2078030" y="4418496"/>
                <a:chExt cx="1942449" cy="1286516"/>
              </a:xfrm>
            </p:grpSpPr>
            <p:sp>
              <p:nvSpPr>
                <p:cNvPr id="184" name="任意多边形: 形状 183">
                  <a:extLst>
                    <a:ext uri="{FF2B5EF4-FFF2-40B4-BE49-F238E27FC236}">
                      <a16:creationId xmlns="" xmlns:a16="http://schemas.microsoft.com/office/drawing/2014/main" id="{4AEE50D9-EA27-B101-00D0-6243E8545EE7}"/>
                    </a:ext>
                  </a:extLst>
                </p:cNvPr>
                <p:cNvSpPr/>
                <p:nvPr/>
              </p:nvSpPr>
              <p:spPr>
                <a:xfrm>
                  <a:off x="2089777" y="4429260"/>
                  <a:ext cx="795062" cy="674884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311468"/>
                    <a:gd name="connsiteY0" fmla="*/ 699 h 169291"/>
                    <a:gd name="connsiteX1" fmla="*/ 137954 w 311468"/>
                    <a:gd name="connsiteY1" fmla="*/ 18637 h 169291"/>
                    <a:gd name="connsiteX2" fmla="*/ 263426 w 311468"/>
                    <a:gd name="connsiteY2" fmla="*/ 79739 h 169291"/>
                    <a:gd name="connsiteX3" fmla="*/ 311468 w 311468"/>
                    <a:gd name="connsiteY3" fmla="*/ 169291 h 169291"/>
                    <a:gd name="connsiteX0" fmla="*/ 0 w 311468"/>
                    <a:gd name="connsiteY0" fmla="*/ 699 h 159733"/>
                    <a:gd name="connsiteX1" fmla="*/ 137954 w 311468"/>
                    <a:gd name="connsiteY1" fmla="*/ 18637 h 159733"/>
                    <a:gd name="connsiteX2" fmla="*/ 263426 w 311468"/>
                    <a:gd name="connsiteY2" fmla="*/ 79739 h 159733"/>
                    <a:gd name="connsiteX3" fmla="*/ 311468 w 311468"/>
                    <a:gd name="connsiteY3" fmla="*/ 159733 h 159733"/>
                    <a:gd name="connsiteX0" fmla="*/ 0 w 311468"/>
                    <a:gd name="connsiteY0" fmla="*/ 699 h 159733"/>
                    <a:gd name="connsiteX1" fmla="*/ 137954 w 311468"/>
                    <a:gd name="connsiteY1" fmla="*/ 18637 h 159733"/>
                    <a:gd name="connsiteX2" fmla="*/ 263426 w 311468"/>
                    <a:gd name="connsiteY2" fmla="*/ 79739 h 159733"/>
                    <a:gd name="connsiteX3" fmla="*/ 311468 w 311468"/>
                    <a:gd name="connsiteY3" fmla="*/ 159733 h 159733"/>
                    <a:gd name="connsiteX0" fmla="*/ 0 w 311468"/>
                    <a:gd name="connsiteY0" fmla="*/ 713 h 159747"/>
                    <a:gd name="connsiteX1" fmla="*/ 137954 w 311468"/>
                    <a:gd name="connsiteY1" fmla="*/ 18651 h 159747"/>
                    <a:gd name="connsiteX2" fmla="*/ 263426 w 311468"/>
                    <a:gd name="connsiteY2" fmla="*/ 81346 h 159747"/>
                    <a:gd name="connsiteX3" fmla="*/ 311468 w 311468"/>
                    <a:gd name="connsiteY3" fmla="*/ 159747 h 159747"/>
                    <a:gd name="connsiteX0" fmla="*/ 0 w 311468"/>
                    <a:gd name="connsiteY0" fmla="*/ 713 h 159747"/>
                    <a:gd name="connsiteX1" fmla="*/ 137954 w 311468"/>
                    <a:gd name="connsiteY1" fmla="*/ 18651 h 159747"/>
                    <a:gd name="connsiteX2" fmla="*/ 263426 w 311468"/>
                    <a:gd name="connsiteY2" fmla="*/ 81346 h 159747"/>
                    <a:gd name="connsiteX3" fmla="*/ 311468 w 311468"/>
                    <a:gd name="connsiteY3" fmla="*/ 159747 h 159747"/>
                    <a:gd name="connsiteX0" fmla="*/ 0 w 311468"/>
                    <a:gd name="connsiteY0" fmla="*/ 1576 h 160610"/>
                    <a:gd name="connsiteX1" fmla="*/ 137954 w 311468"/>
                    <a:gd name="connsiteY1" fmla="*/ 19514 h 160610"/>
                    <a:gd name="connsiteX2" fmla="*/ 263426 w 311468"/>
                    <a:gd name="connsiteY2" fmla="*/ 82209 h 160610"/>
                    <a:gd name="connsiteX3" fmla="*/ 311468 w 311468"/>
                    <a:gd name="connsiteY3" fmla="*/ 160610 h 160610"/>
                    <a:gd name="connsiteX0" fmla="*/ 0 w 311468"/>
                    <a:gd name="connsiteY0" fmla="*/ 1576 h 160610"/>
                    <a:gd name="connsiteX1" fmla="*/ 137954 w 311468"/>
                    <a:gd name="connsiteY1" fmla="*/ 19514 h 160610"/>
                    <a:gd name="connsiteX2" fmla="*/ 263426 w 311468"/>
                    <a:gd name="connsiteY2" fmla="*/ 82209 h 160610"/>
                    <a:gd name="connsiteX3" fmla="*/ 311468 w 311468"/>
                    <a:gd name="connsiteY3" fmla="*/ 160610 h 160610"/>
                    <a:gd name="connsiteX0" fmla="*/ 0 w 316313"/>
                    <a:gd name="connsiteY0" fmla="*/ 1576 h 170168"/>
                    <a:gd name="connsiteX1" fmla="*/ 137954 w 316313"/>
                    <a:gd name="connsiteY1" fmla="*/ 19514 h 170168"/>
                    <a:gd name="connsiteX2" fmla="*/ 263426 w 316313"/>
                    <a:gd name="connsiteY2" fmla="*/ 82209 h 170168"/>
                    <a:gd name="connsiteX3" fmla="*/ 316313 w 316313"/>
                    <a:gd name="connsiteY3" fmla="*/ 170168 h 170168"/>
                    <a:gd name="connsiteX0" fmla="*/ 0 w 316313"/>
                    <a:gd name="connsiteY0" fmla="*/ 1576 h 170168"/>
                    <a:gd name="connsiteX1" fmla="*/ 137954 w 316313"/>
                    <a:gd name="connsiteY1" fmla="*/ 19514 h 170168"/>
                    <a:gd name="connsiteX2" fmla="*/ 263426 w 316313"/>
                    <a:gd name="connsiteY2" fmla="*/ 82209 h 170168"/>
                    <a:gd name="connsiteX3" fmla="*/ 316313 w 316313"/>
                    <a:gd name="connsiteY3" fmla="*/ 170168 h 170168"/>
                    <a:gd name="connsiteX0" fmla="*/ 0 w 316313"/>
                    <a:gd name="connsiteY0" fmla="*/ 714 h 169306"/>
                    <a:gd name="connsiteX1" fmla="*/ 137954 w 316313"/>
                    <a:gd name="connsiteY1" fmla="*/ 18652 h 169306"/>
                    <a:gd name="connsiteX2" fmla="*/ 255351 w 316313"/>
                    <a:gd name="connsiteY2" fmla="*/ 81347 h 169306"/>
                    <a:gd name="connsiteX3" fmla="*/ 316313 w 316313"/>
                    <a:gd name="connsiteY3" fmla="*/ 169306 h 169306"/>
                    <a:gd name="connsiteX0" fmla="*/ 0 w 316313"/>
                    <a:gd name="connsiteY0" fmla="*/ 714 h 169306"/>
                    <a:gd name="connsiteX1" fmla="*/ 137954 w 316313"/>
                    <a:gd name="connsiteY1" fmla="*/ 18652 h 169306"/>
                    <a:gd name="connsiteX2" fmla="*/ 255351 w 316313"/>
                    <a:gd name="connsiteY2" fmla="*/ 81347 h 169306"/>
                    <a:gd name="connsiteX3" fmla="*/ 316313 w 316313"/>
                    <a:gd name="connsiteY3" fmla="*/ 169306 h 169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313" h="169306">
                      <a:moveTo>
                        <a:pt x="0" y="714"/>
                      </a:moveTo>
                      <a:cubicBezTo>
                        <a:pt x="48260" y="-2461"/>
                        <a:pt x="95396" y="5213"/>
                        <a:pt x="137954" y="18652"/>
                      </a:cubicBezTo>
                      <a:cubicBezTo>
                        <a:pt x="180512" y="32091"/>
                        <a:pt x="225624" y="53052"/>
                        <a:pt x="255351" y="81347"/>
                      </a:cubicBezTo>
                      <a:cubicBezTo>
                        <a:pt x="285078" y="109642"/>
                        <a:pt x="289978" y="123897"/>
                        <a:pt x="316313" y="16930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arrow" w="lg" len="lg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 prst="artDeco"/>
                  <a:contourClr>
                    <a:srgbClr val="4472C4"/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85" name="任意多边形: 形状 184">
                  <a:extLst>
                    <a:ext uri="{FF2B5EF4-FFF2-40B4-BE49-F238E27FC236}">
                      <a16:creationId xmlns="" xmlns:a16="http://schemas.microsoft.com/office/drawing/2014/main" id="{8F4DD46E-C0B0-797C-E146-1F5C94ED0E59}"/>
                    </a:ext>
                  </a:extLst>
                </p:cNvPr>
                <p:cNvSpPr/>
                <p:nvPr/>
              </p:nvSpPr>
              <p:spPr>
                <a:xfrm>
                  <a:off x="2078030" y="4418496"/>
                  <a:ext cx="1593607" cy="668349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311468"/>
                    <a:gd name="connsiteY0" fmla="*/ 694 h 169286"/>
                    <a:gd name="connsiteX1" fmla="*/ 137954 w 311468"/>
                    <a:gd name="connsiteY1" fmla="*/ 18632 h 169286"/>
                    <a:gd name="connsiteX2" fmla="*/ 244509 w 311468"/>
                    <a:gd name="connsiteY2" fmla="*/ 79243 h 169286"/>
                    <a:gd name="connsiteX3" fmla="*/ 311468 w 311468"/>
                    <a:gd name="connsiteY3" fmla="*/ 169286 h 169286"/>
                    <a:gd name="connsiteX0" fmla="*/ 0 w 303084"/>
                    <a:gd name="connsiteY0" fmla="*/ 694 h 166124"/>
                    <a:gd name="connsiteX1" fmla="*/ 137954 w 303084"/>
                    <a:gd name="connsiteY1" fmla="*/ 18632 h 166124"/>
                    <a:gd name="connsiteX2" fmla="*/ 244509 w 303084"/>
                    <a:gd name="connsiteY2" fmla="*/ 79243 h 166124"/>
                    <a:gd name="connsiteX3" fmla="*/ 303084 w 303084"/>
                    <a:gd name="connsiteY3" fmla="*/ 166124 h 166124"/>
                    <a:gd name="connsiteX0" fmla="*/ 0 w 303084"/>
                    <a:gd name="connsiteY0" fmla="*/ 694 h 166124"/>
                    <a:gd name="connsiteX1" fmla="*/ 137954 w 303084"/>
                    <a:gd name="connsiteY1" fmla="*/ 18632 h 166124"/>
                    <a:gd name="connsiteX2" fmla="*/ 244509 w 303084"/>
                    <a:gd name="connsiteY2" fmla="*/ 79243 h 166124"/>
                    <a:gd name="connsiteX3" fmla="*/ 303084 w 303084"/>
                    <a:gd name="connsiteY3" fmla="*/ 166124 h 166124"/>
                    <a:gd name="connsiteX0" fmla="*/ 0 w 303084"/>
                    <a:gd name="connsiteY0" fmla="*/ 694 h 166124"/>
                    <a:gd name="connsiteX1" fmla="*/ 137954 w 303084"/>
                    <a:gd name="connsiteY1" fmla="*/ 18632 h 166124"/>
                    <a:gd name="connsiteX2" fmla="*/ 244509 w 303084"/>
                    <a:gd name="connsiteY2" fmla="*/ 79243 h 166124"/>
                    <a:gd name="connsiteX3" fmla="*/ 303084 w 303084"/>
                    <a:gd name="connsiteY3" fmla="*/ 166124 h 166124"/>
                    <a:gd name="connsiteX0" fmla="*/ 0 w 303084"/>
                    <a:gd name="connsiteY0" fmla="*/ 1007 h 166437"/>
                    <a:gd name="connsiteX1" fmla="*/ 157069 w 303084"/>
                    <a:gd name="connsiteY1" fmla="*/ 15151 h 166437"/>
                    <a:gd name="connsiteX2" fmla="*/ 244509 w 303084"/>
                    <a:gd name="connsiteY2" fmla="*/ 79556 h 166437"/>
                    <a:gd name="connsiteX3" fmla="*/ 303084 w 303084"/>
                    <a:gd name="connsiteY3" fmla="*/ 166437 h 166437"/>
                    <a:gd name="connsiteX0" fmla="*/ 0 w 303084"/>
                    <a:gd name="connsiteY0" fmla="*/ 1007 h 166437"/>
                    <a:gd name="connsiteX1" fmla="*/ 157069 w 303084"/>
                    <a:gd name="connsiteY1" fmla="*/ 15151 h 166437"/>
                    <a:gd name="connsiteX2" fmla="*/ 244509 w 303084"/>
                    <a:gd name="connsiteY2" fmla="*/ 79556 h 166437"/>
                    <a:gd name="connsiteX3" fmla="*/ 303084 w 303084"/>
                    <a:gd name="connsiteY3" fmla="*/ 166437 h 166437"/>
                    <a:gd name="connsiteX0" fmla="*/ 0 w 303084"/>
                    <a:gd name="connsiteY0" fmla="*/ 965 h 166395"/>
                    <a:gd name="connsiteX1" fmla="*/ 157069 w 303084"/>
                    <a:gd name="connsiteY1" fmla="*/ 15109 h 166395"/>
                    <a:gd name="connsiteX2" fmla="*/ 248533 w 303084"/>
                    <a:gd name="connsiteY2" fmla="*/ 76985 h 166395"/>
                    <a:gd name="connsiteX3" fmla="*/ 303084 w 303084"/>
                    <a:gd name="connsiteY3" fmla="*/ 166395 h 166395"/>
                    <a:gd name="connsiteX0" fmla="*/ 0 w 303084"/>
                    <a:gd name="connsiteY0" fmla="*/ 965 h 166395"/>
                    <a:gd name="connsiteX1" fmla="*/ 157069 w 303084"/>
                    <a:gd name="connsiteY1" fmla="*/ 15109 h 166395"/>
                    <a:gd name="connsiteX2" fmla="*/ 248533 w 303084"/>
                    <a:gd name="connsiteY2" fmla="*/ 76985 h 166395"/>
                    <a:gd name="connsiteX3" fmla="*/ 303084 w 303084"/>
                    <a:gd name="connsiteY3" fmla="*/ 166395 h 166395"/>
                    <a:gd name="connsiteX0" fmla="*/ 0 w 303084"/>
                    <a:gd name="connsiteY0" fmla="*/ 965 h 166395"/>
                    <a:gd name="connsiteX1" fmla="*/ 157069 w 303084"/>
                    <a:gd name="connsiteY1" fmla="*/ 15109 h 166395"/>
                    <a:gd name="connsiteX2" fmla="*/ 248533 w 303084"/>
                    <a:gd name="connsiteY2" fmla="*/ 76985 h 166395"/>
                    <a:gd name="connsiteX3" fmla="*/ 303084 w 303084"/>
                    <a:gd name="connsiteY3" fmla="*/ 166395 h 166395"/>
                    <a:gd name="connsiteX0" fmla="*/ 0 w 303084"/>
                    <a:gd name="connsiteY0" fmla="*/ 965 h 166395"/>
                    <a:gd name="connsiteX1" fmla="*/ 157069 w 303084"/>
                    <a:gd name="connsiteY1" fmla="*/ 15109 h 166395"/>
                    <a:gd name="connsiteX2" fmla="*/ 248533 w 303084"/>
                    <a:gd name="connsiteY2" fmla="*/ 76985 h 166395"/>
                    <a:gd name="connsiteX3" fmla="*/ 303084 w 303084"/>
                    <a:gd name="connsiteY3" fmla="*/ 166395 h 16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084" h="166395">
                      <a:moveTo>
                        <a:pt x="0" y="965"/>
                      </a:moveTo>
                      <a:cubicBezTo>
                        <a:pt x="48260" y="-2210"/>
                        <a:pt x="115647" y="2439"/>
                        <a:pt x="157069" y="15109"/>
                      </a:cubicBezTo>
                      <a:cubicBezTo>
                        <a:pt x="198491" y="27779"/>
                        <a:pt x="220620" y="44288"/>
                        <a:pt x="248533" y="76985"/>
                      </a:cubicBezTo>
                      <a:cubicBezTo>
                        <a:pt x="276446" y="109682"/>
                        <a:pt x="283672" y="126384"/>
                        <a:pt x="303084" y="166395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arrow" w="lg" len="lg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 prst="artDeco"/>
                  <a:contourClr>
                    <a:srgbClr val="4472C4"/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86" name="任意多边形: 形状 185">
                  <a:extLst>
                    <a:ext uri="{FF2B5EF4-FFF2-40B4-BE49-F238E27FC236}">
                      <a16:creationId xmlns="" xmlns:a16="http://schemas.microsoft.com/office/drawing/2014/main" id="{70E28ECB-415E-616B-CFBC-B8A035D61E2F}"/>
                    </a:ext>
                  </a:extLst>
                </p:cNvPr>
                <p:cNvSpPr/>
                <p:nvPr/>
              </p:nvSpPr>
              <p:spPr>
                <a:xfrm rot="10800000">
                  <a:off x="3663358" y="5080835"/>
                  <a:ext cx="357121" cy="623759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281478"/>
                    <a:gd name="connsiteY0" fmla="*/ 654 h 171079"/>
                    <a:gd name="connsiteX1" fmla="*/ 107964 w 281478"/>
                    <a:gd name="connsiteY1" fmla="*/ 20425 h 171079"/>
                    <a:gd name="connsiteX2" fmla="*/ 201943 w 281478"/>
                    <a:gd name="connsiteY2" fmla="*/ 86306 h 171079"/>
                    <a:gd name="connsiteX3" fmla="*/ 281478 w 281478"/>
                    <a:gd name="connsiteY3" fmla="*/ 171079 h 171079"/>
                    <a:gd name="connsiteX0" fmla="*/ 0 w 281478"/>
                    <a:gd name="connsiteY0" fmla="*/ 720 h 171145"/>
                    <a:gd name="connsiteX1" fmla="*/ 107964 w 281478"/>
                    <a:gd name="connsiteY1" fmla="*/ 20491 h 171145"/>
                    <a:gd name="connsiteX2" fmla="*/ 208607 w 281478"/>
                    <a:gd name="connsiteY2" fmla="*/ 93706 h 171145"/>
                    <a:gd name="connsiteX3" fmla="*/ 281478 w 281478"/>
                    <a:gd name="connsiteY3" fmla="*/ 171145 h 171145"/>
                    <a:gd name="connsiteX0" fmla="*/ 0 w 281478"/>
                    <a:gd name="connsiteY0" fmla="*/ 483 h 170908"/>
                    <a:gd name="connsiteX1" fmla="*/ 121293 w 281478"/>
                    <a:gd name="connsiteY1" fmla="*/ 25755 h 170908"/>
                    <a:gd name="connsiteX2" fmla="*/ 208607 w 281478"/>
                    <a:gd name="connsiteY2" fmla="*/ 93469 h 170908"/>
                    <a:gd name="connsiteX3" fmla="*/ 281478 w 281478"/>
                    <a:gd name="connsiteY3" fmla="*/ 170908 h 170908"/>
                    <a:gd name="connsiteX0" fmla="*/ 0 w 268149"/>
                    <a:gd name="connsiteY0" fmla="*/ 483 h 170908"/>
                    <a:gd name="connsiteX1" fmla="*/ 107964 w 268149"/>
                    <a:gd name="connsiteY1" fmla="*/ 25755 h 170908"/>
                    <a:gd name="connsiteX2" fmla="*/ 195278 w 268149"/>
                    <a:gd name="connsiteY2" fmla="*/ 93469 h 170908"/>
                    <a:gd name="connsiteX3" fmla="*/ 268149 w 268149"/>
                    <a:gd name="connsiteY3" fmla="*/ 170908 h 170908"/>
                    <a:gd name="connsiteX0" fmla="*/ 0 w 264817"/>
                    <a:gd name="connsiteY0" fmla="*/ 483 h 165407"/>
                    <a:gd name="connsiteX1" fmla="*/ 107964 w 264817"/>
                    <a:gd name="connsiteY1" fmla="*/ 25755 h 165407"/>
                    <a:gd name="connsiteX2" fmla="*/ 195278 w 264817"/>
                    <a:gd name="connsiteY2" fmla="*/ 93469 h 165407"/>
                    <a:gd name="connsiteX3" fmla="*/ 264817 w 264817"/>
                    <a:gd name="connsiteY3" fmla="*/ 165407 h 165407"/>
                    <a:gd name="connsiteX0" fmla="*/ 0 w 264817"/>
                    <a:gd name="connsiteY0" fmla="*/ 498 h 165422"/>
                    <a:gd name="connsiteX1" fmla="*/ 107964 w 264817"/>
                    <a:gd name="connsiteY1" fmla="*/ 25770 h 165422"/>
                    <a:gd name="connsiteX2" fmla="*/ 190952 w 264817"/>
                    <a:gd name="connsiteY2" fmla="*/ 96752 h 165422"/>
                    <a:gd name="connsiteX3" fmla="*/ 264817 w 264817"/>
                    <a:gd name="connsiteY3" fmla="*/ 165422 h 165422"/>
                    <a:gd name="connsiteX0" fmla="*/ 0 w 264817"/>
                    <a:gd name="connsiteY0" fmla="*/ 307 h 165231"/>
                    <a:gd name="connsiteX1" fmla="*/ 103638 w 264817"/>
                    <a:gd name="connsiteY1" fmla="*/ 35382 h 165231"/>
                    <a:gd name="connsiteX2" fmla="*/ 190952 w 264817"/>
                    <a:gd name="connsiteY2" fmla="*/ 96561 h 165231"/>
                    <a:gd name="connsiteX3" fmla="*/ 264817 w 264817"/>
                    <a:gd name="connsiteY3" fmla="*/ 165231 h 165231"/>
                    <a:gd name="connsiteX0" fmla="*/ 0 w 264817"/>
                    <a:gd name="connsiteY0" fmla="*/ 370 h 165294"/>
                    <a:gd name="connsiteX1" fmla="*/ 103638 w 264817"/>
                    <a:gd name="connsiteY1" fmla="*/ 31088 h 165294"/>
                    <a:gd name="connsiteX2" fmla="*/ 190952 w 264817"/>
                    <a:gd name="connsiteY2" fmla="*/ 96624 h 165294"/>
                    <a:gd name="connsiteX3" fmla="*/ 264817 w 264817"/>
                    <a:gd name="connsiteY3" fmla="*/ 165294 h 165294"/>
                    <a:gd name="connsiteX0" fmla="*/ 0 w 247513"/>
                    <a:gd name="connsiteY0" fmla="*/ 293 h 171752"/>
                    <a:gd name="connsiteX1" fmla="*/ 86334 w 247513"/>
                    <a:gd name="connsiteY1" fmla="*/ 37546 h 171752"/>
                    <a:gd name="connsiteX2" fmla="*/ 173648 w 247513"/>
                    <a:gd name="connsiteY2" fmla="*/ 103082 h 171752"/>
                    <a:gd name="connsiteX3" fmla="*/ 247513 w 247513"/>
                    <a:gd name="connsiteY3" fmla="*/ 171752 h 171752"/>
                    <a:gd name="connsiteX0" fmla="*/ 0 w 247513"/>
                    <a:gd name="connsiteY0" fmla="*/ 320 h 171779"/>
                    <a:gd name="connsiteX1" fmla="*/ 90815 w 247513"/>
                    <a:gd name="connsiteY1" fmla="*/ 35294 h 171779"/>
                    <a:gd name="connsiteX2" fmla="*/ 173648 w 247513"/>
                    <a:gd name="connsiteY2" fmla="*/ 103109 h 171779"/>
                    <a:gd name="connsiteX3" fmla="*/ 247513 w 247513"/>
                    <a:gd name="connsiteY3" fmla="*/ 171779 h 171779"/>
                    <a:gd name="connsiteX0" fmla="*/ 0 w 247513"/>
                    <a:gd name="connsiteY0" fmla="*/ 320 h 171779"/>
                    <a:gd name="connsiteX1" fmla="*/ 90815 w 247513"/>
                    <a:gd name="connsiteY1" fmla="*/ 35294 h 171779"/>
                    <a:gd name="connsiteX2" fmla="*/ 173648 w 247513"/>
                    <a:gd name="connsiteY2" fmla="*/ 103109 h 171779"/>
                    <a:gd name="connsiteX3" fmla="*/ 247513 w 247513"/>
                    <a:gd name="connsiteY3" fmla="*/ 171779 h 171779"/>
                    <a:gd name="connsiteX0" fmla="*/ 0 w 247513"/>
                    <a:gd name="connsiteY0" fmla="*/ 250 h 171709"/>
                    <a:gd name="connsiteX1" fmla="*/ 90815 w 247513"/>
                    <a:gd name="connsiteY1" fmla="*/ 42063 h 171709"/>
                    <a:gd name="connsiteX2" fmla="*/ 173648 w 247513"/>
                    <a:gd name="connsiteY2" fmla="*/ 103039 h 171709"/>
                    <a:gd name="connsiteX3" fmla="*/ 247513 w 247513"/>
                    <a:gd name="connsiteY3" fmla="*/ 171709 h 171709"/>
                    <a:gd name="connsiteX0" fmla="*/ 0 w 247513"/>
                    <a:gd name="connsiteY0" fmla="*/ 259 h 171718"/>
                    <a:gd name="connsiteX1" fmla="*/ 95295 w 247513"/>
                    <a:gd name="connsiteY1" fmla="*/ 40932 h 171718"/>
                    <a:gd name="connsiteX2" fmla="*/ 173648 w 247513"/>
                    <a:gd name="connsiteY2" fmla="*/ 103048 h 171718"/>
                    <a:gd name="connsiteX3" fmla="*/ 247513 w 247513"/>
                    <a:gd name="connsiteY3" fmla="*/ 171718 h 171718"/>
                    <a:gd name="connsiteX0" fmla="*/ 0 w 247513"/>
                    <a:gd name="connsiteY0" fmla="*/ 259 h 171718"/>
                    <a:gd name="connsiteX1" fmla="*/ 95295 w 247513"/>
                    <a:gd name="connsiteY1" fmla="*/ 40932 h 171718"/>
                    <a:gd name="connsiteX2" fmla="*/ 173648 w 247513"/>
                    <a:gd name="connsiteY2" fmla="*/ 103048 h 171718"/>
                    <a:gd name="connsiteX3" fmla="*/ 247513 w 247513"/>
                    <a:gd name="connsiteY3" fmla="*/ 171718 h 171718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3648 w 247513"/>
                    <a:gd name="connsiteY2" fmla="*/ 102789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3648 w 247513"/>
                    <a:gd name="connsiteY2" fmla="*/ 102789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3648 w 247513"/>
                    <a:gd name="connsiteY2" fmla="*/ 102789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513" h="171459">
                      <a:moveTo>
                        <a:pt x="0" y="0"/>
                      </a:moveTo>
                      <a:cubicBezTo>
                        <a:pt x="51247" y="1384"/>
                        <a:pt x="58670" y="16570"/>
                        <a:pt x="95295" y="44092"/>
                      </a:cubicBezTo>
                      <a:cubicBezTo>
                        <a:pt x="130800" y="76743"/>
                        <a:pt x="142305" y="82131"/>
                        <a:pt x="172155" y="108488"/>
                      </a:cubicBezTo>
                      <a:cubicBezTo>
                        <a:pt x="202005" y="134845"/>
                        <a:pt x="215525" y="143042"/>
                        <a:pt x="247513" y="17145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extrusionH="76200" contourW="12700">
                  <a:bevelT/>
                  <a:extrusionClr>
                    <a:sysClr val="window" lastClr="FFFFFF"/>
                  </a:extrusionClr>
                  <a:contourClr>
                    <a:srgbClr val="4472C4">
                      <a:lumMod val="75000"/>
                    </a:srgbClr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87" name="任意多边形: 形状 186">
                  <a:extLst>
                    <a:ext uri="{FF2B5EF4-FFF2-40B4-BE49-F238E27FC236}">
                      <a16:creationId xmlns="" xmlns:a16="http://schemas.microsoft.com/office/drawing/2014/main" id="{6E802884-B84A-BFDA-A8ED-45A5E40CF9FB}"/>
                    </a:ext>
                  </a:extLst>
                </p:cNvPr>
                <p:cNvSpPr/>
                <p:nvPr/>
              </p:nvSpPr>
              <p:spPr>
                <a:xfrm>
                  <a:off x="2078030" y="4429132"/>
                  <a:ext cx="218429" cy="675011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1468" h="169338">
                      <a:moveTo>
                        <a:pt x="0" y="746"/>
                      </a:moveTo>
                      <a:cubicBezTo>
                        <a:pt x="48260" y="-2429"/>
                        <a:pt x="99299" y="4714"/>
                        <a:pt x="137954" y="18684"/>
                      </a:cubicBezTo>
                      <a:cubicBezTo>
                        <a:pt x="176609" y="32654"/>
                        <a:pt x="203014" y="59456"/>
                        <a:pt x="231933" y="84565"/>
                      </a:cubicBezTo>
                      <a:cubicBezTo>
                        <a:pt x="260852" y="109674"/>
                        <a:pt x="279480" y="140921"/>
                        <a:pt x="311468" y="169338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arrow" w="lg" len="lg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 prst="artDeco"/>
                  <a:contourClr>
                    <a:srgbClr val="4472C4"/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88" name="任意多边形: 形状 187">
                  <a:extLst>
                    <a:ext uri="{FF2B5EF4-FFF2-40B4-BE49-F238E27FC236}">
                      <a16:creationId xmlns="" xmlns:a16="http://schemas.microsoft.com/office/drawing/2014/main" id="{944F15A0-A803-A0D6-D361-E2FDDA89A2FF}"/>
                    </a:ext>
                  </a:extLst>
                </p:cNvPr>
                <p:cNvSpPr/>
                <p:nvPr/>
              </p:nvSpPr>
              <p:spPr>
                <a:xfrm rot="10800000">
                  <a:off x="2284299" y="5045670"/>
                  <a:ext cx="185714" cy="659342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281478"/>
                    <a:gd name="connsiteY0" fmla="*/ 654 h 171079"/>
                    <a:gd name="connsiteX1" fmla="*/ 107964 w 281478"/>
                    <a:gd name="connsiteY1" fmla="*/ 20425 h 171079"/>
                    <a:gd name="connsiteX2" fmla="*/ 201943 w 281478"/>
                    <a:gd name="connsiteY2" fmla="*/ 86306 h 171079"/>
                    <a:gd name="connsiteX3" fmla="*/ 281478 w 281478"/>
                    <a:gd name="connsiteY3" fmla="*/ 171079 h 171079"/>
                    <a:gd name="connsiteX0" fmla="*/ 0 w 281478"/>
                    <a:gd name="connsiteY0" fmla="*/ 720 h 171145"/>
                    <a:gd name="connsiteX1" fmla="*/ 107964 w 281478"/>
                    <a:gd name="connsiteY1" fmla="*/ 20491 h 171145"/>
                    <a:gd name="connsiteX2" fmla="*/ 208607 w 281478"/>
                    <a:gd name="connsiteY2" fmla="*/ 93706 h 171145"/>
                    <a:gd name="connsiteX3" fmla="*/ 281478 w 281478"/>
                    <a:gd name="connsiteY3" fmla="*/ 171145 h 171145"/>
                    <a:gd name="connsiteX0" fmla="*/ 0 w 281478"/>
                    <a:gd name="connsiteY0" fmla="*/ 483 h 170908"/>
                    <a:gd name="connsiteX1" fmla="*/ 121293 w 281478"/>
                    <a:gd name="connsiteY1" fmla="*/ 25755 h 170908"/>
                    <a:gd name="connsiteX2" fmla="*/ 208607 w 281478"/>
                    <a:gd name="connsiteY2" fmla="*/ 93469 h 170908"/>
                    <a:gd name="connsiteX3" fmla="*/ 281478 w 281478"/>
                    <a:gd name="connsiteY3" fmla="*/ 170908 h 170908"/>
                    <a:gd name="connsiteX0" fmla="*/ 0 w 268149"/>
                    <a:gd name="connsiteY0" fmla="*/ 483 h 170908"/>
                    <a:gd name="connsiteX1" fmla="*/ 107964 w 268149"/>
                    <a:gd name="connsiteY1" fmla="*/ 25755 h 170908"/>
                    <a:gd name="connsiteX2" fmla="*/ 195278 w 268149"/>
                    <a:gd name="connsiteY2" fmla="*/ 93469 h 170908"/>
                    <a:gd name="connsiteX3" fmla="*/ 268149 w 268149"/>
                    <a:gd name="connsiteY3" fmla="*/ 170908 h 170908"/>
                    <a:gd name="connsiteX0" fmla="*/ 0 w 264817"/>
                    <a:gd name="connsiteY0" fmla="*/ 483 h 165407"/>
                    <a:gd name="connsiteX1" fmla="*/ 107964 w 264817"/>
                    <a:gd name="connsiteY1" fmla="*/ 25755 h 165407"/>
                    <a:gd name="connsiteX2" fmla="*/ 195278 w 264817"/>
                    <a:gd name="connsiteY2" fmla="*/ 93469 h 165407"/>
                    <a:gd name="connsiteX3" fmla="*/ 264817 w 264817"/>
                    <a:gd name="connsiteY3" fmla="*/ 165407 h 165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817" h="165407">
                      <a:moveTo>
                        <a:pt x="0" y="483"/>
                      </a:moveTo>
                      <a:cubicBezTo>
                        <a:pt x="48260" y="-2692"/>
                        <a:pt x="75418" y="10257"/>
                        <a:pt x="107964" y="25755"/>
                      </a:cubicBezTo>
                      <a:cubicBezTo>
                        <a:pt x="140510" y="41253"/>
                        <a:pt x="169136" y="70194"/>
                        <a:pt x="195278" y="93469"/>
                      </a:cubicBezTo>
                      <a:cubicBezTo>
                        <a:pt x="221420" y="116744"/>
                        <a:pt x="232829" y="136990"/>
                        <a:pt x="264817" y="165407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extrusionH="76200" contourW="12700">
                  <a:bevelT/>
                  <a:extrusionClr>
                    <a:sysClr val="window" lastClr="FFFFFF"/>
                  </a:extrusionClr>
                  <a:contourClr>
                    <a:srgbClr val="4472C4">
                      <a:lumMod val="75000"/>
                    </a:srgbClr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89" name="任意多边形: 形状 188">
                  <a:extLst>
                    <a:ext uri="{FF2B5EF4-FFF2-40B4-BE49-F238E27FC236}">
                      <a16:creationId xmlns="" xmlns:a16="http://schemas.microsoft.com/office/drawing/2014/main" id="{EB21B390-3B43-581B-4E43-F3E184601948}"/>
                    </a:ext>
                  </a:extLst>
                </p:cNvPr>
                <p:cNvSpPr/>
                <p:nvPr/>
              </p:nvSpPr>
              <p:spPr>
                <a:xfrm rot="10800000">
                  <a:off x="2872332" y="5045669"/>
                  <a:ext cx="185714" cy="658927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281478"/>
                    <a:gd name="connsiteY0" fmla="*/ 654 h 171079"/>
                    <a:gd name="connsiteX1" fmla="*/ 107964 w 281478"/>
                    <a:gd name="connsiteY1" fmla="*/ 20425 h 171079"/>
                    <a:gd name="connsiteX2" fmla="*/ 201943 w 281478"/>
                    <a:gd name="connsiteY2" fmla="*/ 86306 h 171079"/>
                    <a:gd name="connsiteX3" fmla="*/ 281478 w 281478"/>
                    <a:gd name="connsiteY3" fmla="*/ 171079 h 171079"/>
                    <a:gd name="connsiteX0" fmla="*/ 0 w 281478"/>
                    <a:gd name="connsiteY0" fmla="*/ 720 h 171145"/>
                    <a:gd name="connsiteX1" fmla="*/ 107964 w 281478"/>
                    <a:gd name="connsiteY1" fmla="*/ 20491 h 171145"/>
                    <a:gd name="connsiteX2" fmla="*/ 208607 w 281478"/>
                    <a:gd name="connsiteY2" fmla="*/ 93706 h 171145"/>
                    <a:gd name="connsiteX3" fmla="*/ 281478 w 281478"/>
                    <a:gd name="connsiteY3" fmla="*/ 171145 h 171145"/>
                    <a:gd name="connsiteX0" fmla="*/ 0 w 281478"/>
                    <a:gd name="connsiteY0" fmla="*/ 483 h 170908"/>
                    <a:gd name="connsiteX1" fmla="*/ 121293 w 281478"/>
                    <a:gd name="connsiteY1" fmla="*/ 25755 h 170908"/>
                    <a:gd name="connsiteX2" fmla="*/ 208607 w 281478"/>
                    <a:gd name="connsiteY2" fmla="*/ 93469 h 170908"/>
                    <a:gd name="connsiteX3" fmla="*/ 281478 w 281478"/>
                    <a:gd name="connsiteY3" fmla="*/ 170908 h 170908"/>
                    <a:gd name="connsiteX0" fmla="*/ 0 w 268149"/>
                    <a:gd name="connsiteY0" fmla="*/ 483 h 170908"/>
                    <a:gd name="connsiteX1" fmla="*/ 107964 w 268149"/>
                    <a:gd name="connsiteY1" fmla="*/ 25755 h 170908"/>
                    <a:gd name="connsiteX2" fmla="*/ 195278 w 268149"/>
                    <a:gd name="connsiteY2" fmla="*/ 93469 h 170908"/>
                    <a:gd name="connsiteX3" fmla="*/ 268149 w 268149"/>
                    <a:gd name="connsiteY3" fmla="*/ 170908 h 170908"/>
                    <a:gd name="connsiteX0" fmla="*/ 0 w 264817"/>
                    <a:gd name="connsiteY0" fmla="*/ 483 h 165407"/>
                    <a:gd name="connsiteX1" fmla="*/ 107964 w 264817"/>
                    <a:gd name="connsiteY1" fmla="*/ 25755 h 165407"/>
                    <a:gd name="connsiteX2" fmla="*/ 195278 w 264817"/>
                    <a:gd name="connsiteY2" fmla="*/ 93469 h 165407"/>
                    <a:gd name="connsiteX3" fmla="*/ 264817 w 264817"/>
                    <a:gd name="connsiteY3" fmla="*/ 165407 h 165407"/>
                    <a:gd name="connsiteX0" fmla="*/ 0 w 264817"/>
                    <a:gd name="connsiteY0" fmla="*/ 466 h 165390"/>
                    <a:gd name="connsiteX1" fmla="*/ 107964 w 264817"/>
                    <a:gd name="connsiteY1" fmla="*/ 25738 h 165390"/>
                    <a:gd name="connsiteX2" fmla="*/ 180791 w 264817"/>
                    <a:gd name="connsiteY2" fmla="*/ 89629 h 165390"/>
                    <a:gd name="connsiteX3" fmla="*/ 264817 w 264817"/>
                    <a:gd name="connsiteY3" fmla="*/ 165390 h 165390"/>
                    <a:gd name="connsiteX0" fmla="*/ 0 w 264817"/>
                    <a:gd name="connsiteY0" fmla="*/ 379 h 165303"/>
                    <a:gd name="connsiteX1" fmla="*/ 100720 w 264817"/>
                    <a:gd name="connsiteY1" fmla="*/ 29474 h 165303"/>
                    <a:gd name="connsiteX2" fmla="*/ 180791 w 264817"/>
                    <a:gd name="connsiteY2" fmla="*/ 89542 h 165303"/>
                    <a:gd name="connsiteX3" fmla="*/ 264817 w 264817"/>
                    <a:gd name="connsiteY3" fmla="*/ 165303 h 165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817" h="165303">
                      <a:moveTo>
                        <a:pt x="0" y="379"/>
                      </a:moveTo>
                      <a:cubicBezTo>
                        <a:pt x="48260" y="-2796"/>
                        <a:pt x="70588" y="14614"/>
                        <a:pt x="100720" y="29474"/>
                      </a:cubicBezTo>
                      <a:cubicBezTo>
                        <a:pt x="130852" y="44335"/>
                        <a:pt x="154649" y="66267"/>
                        <a:pt x="180791" y="89542"/>
                      </a:cubicBezTo>
                      <a:cubicBezTo>
                        <a:pt x="206933" y="112817"/>
                        <a:pt x="232829" y="136886"/>
                        <a:pt x="264817" y="165303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extrusionH="76200" contourW="12700">
                  <a:bevelT/>
                  <a:extrusionClr>
                    <a:sysClr val="window" lastClr="FFFFFF"/>
                  </a:extrusionClr>
                  <a:contourClr>
                    <a:srgbClr val="4472C4">
                      <a:lumMod val="75000"/>
                    </a:srgbClr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76" name="组合 175">
                <a:extLst>
                  <a:ext uri="{FF2B5EF4-FFF2-40B4-BE49-F238E27FC236}">
                    <a16:creationId xmlns="" xmlns:a16="http://schemas.microsoft.com/office/drawing/2014/main" id="{8343A282-E1F5-B865-993F-FB74EDFD7E9B}"/>
                  </a:ext>
                </a:extLst>
              </p:cNvPr>
              <p:cNvGrpSpPr/>
              <p:nvPr/>
            </p:nvGrpSpPr>
            <p:grpSpPr>
              <a:xfrm>
                <a:off x="2806906" y="1844617"/>
                <a:ext cx="2189044" cy="220460"/>
                <a:chOff x="2806906" y="1878891"/>
                <a:chExt cx="2189044" cy="220460"/>
              </a:xfrm>
            </p:grpSpPr>
            <p:cxnSp>
              <p:nvCxnSpPr>
                <p:cNvPr id="180" name="直接箭头连接符 179">
                  <a:extLst>
                    <a:ext uri="{FF2B5EF4-FFF2-40B4-BE49-F238E27FC236}">
                      <a16:creationId xmlns="" xmlns:a16="http://schemas.microsoft.com/office/drawing/2014/main" id="{40AB5C05-218A-AA97-A470-6D5A1C390563}"/>
                    </a:ext>
                  </a:extLst>
                </p:cNvPr>
                <p:cNvCxnSpPr>
                  <a:cxnSpLocks/>
                  <a:stCxn id="182" idx="3"/>
                  <a:endCxn id="181" idx="1"/>
                </p:cNvCxnSpPr>
                <p:nvPr/>
              </p:nvCxnSpPr>
              <p:spPr>
                <a:xfrm flipH="1">
                  <a:off x="4231572" y="1989121"/>
                  <a:ext cx="367624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4472C4"/>
                  </a:solidFill>
                  <a:prstDash val="solid"/>
                  <a:miter lim="800000"/>
                  <a:tailEnd type="triangle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/>
                  <a:contourClr>
                    <a:srgbClr val="4472C4">
                      <a:lumMod val="75000"/>
                    </a:srgbClr>
                  </a:contourClr>
                </a:sp3d>
              </p:spPr>
            </p:cxnSp>
            <p:sp>
              <p:nvSpPr>
                <p:cNvPr id="181" name="矩形: 圆角 180">
                  <a:extLst>
                    <a:ext uri="{FF2B5EF4-FFF2-40B4-BE49-F238E27FC236}">
                      <a16:creationId xmlns="" xmlns:a16="http://schemas.microsoft.com/office/drawing/2014/main" id="{9E4A348B-F3BF-1E90-299E-E7B720B958C4}"/>
                    </a:ext>
                  </a:extLst>
                </p:cNvPr>
                <p:cNvSpPr/>
                <p:nvPr/>
              </p:nvSpPr>
              <p:spPr>
                <a:xfrm flipH="1">
                  <a:off x="2806906" y="1878895"/>
                  <a:ext cx="1424666" cy="220453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30000" sy="40000" flip="none" algn="l"/>
                </a:blipFill>
                <a:ln w="1905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82" name="矩形: 圆角 181">
                  <a:extLst>
                    <a:ext uri="{FF2B5EF4-FFF2-40B4-BE49-F238E27FC236}">
                      <a16:creationId xmlns="" xmlns:a16="http://schemas.microsoft.com/office/drawing/2014/main" id="{D045D3FB-71BF-E71E-C085-05BA6ED87D0B}"/>
                    </a:ext>
                  </a:extLst>
                </p:cNvPr>
                <p:cNvSpPr/>
                <p:nvPr/>
              </p:nvSpPr>
              <p:spPr>
                <a:xfrm flipH="1">
                  <a:off x="4599196" y="1878891"/>
                  <a:ext cx="396754" cy="220460"/>
                </a:xfrm>
                <a:prstGeom prst="roundRect">
                  <a:avLst/>
                </a:prstGeom>
                <a:pattFill prst="ltVert">
                  <a:fgClr>
                    <a:srgbClr val="4472C4">
                      <a:lumMod val="40000"/>
                      <a:lumOff val="60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77" name="弧形 176">
                <a:extLst>
                  <a:ext uri="{FF2B5EF4-FFF2-40B4-BE49-F238E27FC236}">
                    <a16:creationId xmlns="" xmlns:a16="http://schemas.microsoft.com/office/drawing/2014/main" id="{9067350B-5FD0-58A1-9CAC-1F0A94779E8C}"/>
                  </a:ext>
                </a:extLst>
              </p:cNvPr>
              <p:cNvSpPr/>
              <p:nvPr/>
            </p:nvSpPr>
            <p:spPr>
              <a:xfrm rot="16200000">
                <a:off x="2276190" y="1950890"/>
                <a:ext cx="618058" cy="618058"/>
              </a:xfrm>
              <a:prstGeom prst="arc">
                <a:avLst>
                  <a:gd name="adj1" fmla="val 10645645"/>
                  <a:gd name="adj2" fmla="val 0"/>
                </a:avLst>
              </a:prstGeom>
              <a:noFill/>
              <a:ln w="190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contourClr>
                  <a:srgbClr val="4472C4">
                    <a:lumMod val="75000"/>
                  </a:srgbClr>
                </a:contourClr>
              </a:sp3d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cxnSp>
            <p:nvCxnSpPr>
              <p:cNvPr id="178" name="直接箭头连接符 177">
                <a:extLst>
                  <a:ext uri="{FF2B5EF4-FFF2-40B4-BE49-F238E27FC236}">
                    <a16:creationId xmlns="" xmlns:a16="http://schemas.microsoft.com/office/drawing/2014/main" id="{1F4498BC-B29B-A6BE-8DC6-83F7550615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3262" y="1947753"/>
                <a:ext cx="2160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4472C4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/>
                <a:contourClr>
                  <a:srgbClr val="4472C4">
                    <a:lumMod val="75000"/>
                  </a:srgbClr>
                </a:contourClr>
              </a:sp3d>
            </p:spPr>
          </p:cxnSp>
          <p:cxnSp>
            <p:nvCxnSpPr>
              <p:cNvPr id="179" name="直接箭头连接符 178">
                <a:extLst>
                  <a:ext uri="{FF2B5EF4-FFF2-40B4-BE49-F238E27FC236}">
                    <a16:creationId xmlns="" xmlns:a16="http://schemas.microsoft.com/office/drawing/2014/main" id="{C23C6A07-751D-A168-60D9-A76AC823B2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8558" y="2572762"/>
                <a:ext cx="1800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4472C4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/>
                <a:contourClr>
                  <a:srgbClr val="4472C4">
                    <a:lumMod val="75000"/>
                  </a:srgbClr>
                </a:contourClr>
              </a:sp3d>
            </p:spPr>
          </p:cxnSp>
        </p:grpSp>
        <p:grpSp>
          <p:nvGrpSpPr>
            <p:cNvPr id="78" name="组合 77">
              <a:extLst>
                <a:ext uri="{FF2B5EF4-FFF2-40B4-BE49-F238E27FC236}">
                  <a16:creationId xmlns="" xmlns:a16="http://schemas.microsoft.com/office/drawing/2014/main" id="{08CED8E6-C187-628E-7CE3-2B5948493ABC}"/>
                </a:ext>
              </a:extLst>
            </p:cNvPr>
            <p:cNvGrpSpPr/>
            <p:nvPr/>
          </p:nvGrpSpPr>
          <p:grpSpPr>
            <a:xfrm flipH="1">
              <a:off x="8781368" y="4327611"/>
              <a:ext cx="2888573" cy="1526960"/>
              <a:chOff x="2276190" y="1844617"/>
              <a:chExt cx="2719760" cy="1409825"/>
            </a:xfrm>
          </p:grpSpPr>
          <p:grpSp>
            <p:nvGrpSpPr>
              <p:cNvPr id="161" name="组合 160">
                <a:extLst>
                  <a:ext uri="{FF2B5EF4-FFF2-40B4-BE49-F238E27FC236}">
                    <a16:creationId xmlns="" xmlns:a16="http://schemas.microsoft.com/office/drawing/2014/main" id="{DB3C4A6D-4F29-1908-263E-6D4AB9C53DAB}"/>
                  </a:ext>
                </a:extLst>
              </p:cNvPr>
              <p:cNvGrpSpPr/>
              <p:nvPr/>
            </p:nvGrpSpPr>
            <p:grpSpPr>
              <a:xfrm>
                <a:off x="2722290" y="2572338"/>
                <a:ext cx="1942449" cy="682104"/>
                <a:chOff x="2078030" y="4418496"/>
                <a:chExt cx="1942449" cy="1286516"/>
              </a:xfrm>
            </p:grpSpPr>
            <p:sp>
              <p:nvSpPr>
                <p:cNvPr id="169" name="任意多边形: 形状 168">
                  <a:extLst>
                    <a:ext uri="{FF2B5EF4-FFF2-40B4-BE49-F238E27FC236}">
                      <a16:creationId xmlns="" xmlns:a16="http://schemas.microsoft.com/office/drawing/2014/main" id="{CD9385A3-563D-E9CB-C462-8F3FCEC8DBE5}"/>
                    </a:ext>
                  </a:extLst>
                </p:cNvPr>
                <p:cNvSpPr/>
                <p:nvPr/>
              </p:nvSpPr>
              <p:spPr>
                <a:xfrm>
                  <a:off x="2089777" y="4429260"/>
                  <a:ext cx="795062" cy="674884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311468"/>
                    <a:gd name="connsiteY0" fmla="*/ 699 h 169291"/>
                    <a:gd name="connsiteX1" fmla="*/ 137954 w 311468"/>
                    <a:gd name="connsiteY1" fmla="*/ 18637 h 169291"/>
                    <a:gd name="connsiteX2" fmla="*/ 263426 w 311468"/>
                    <a:gd name="connsiteY2" fmla="*/ 79739 h 169291"/>
                    <a:gd name="connsiteX3" fmla="*/ 311468 w 311468"/>
                    <a:gd name="connsiteY3" fmla="*/ 169291 h 169291"/>
                    <a:gd name="connsiteX0" fmla="*/ 0 w 311468"/>
                    <a:gd name="connsiteY0" fmla="*/ 699 h 159733"/>
                    <a:gd name="connsiteX1" fmla="*/ 137954 w 311468"/>
                    <a:gd name="connsiteY1" fmla="*/ 18637 h 159733"/>
                    <a:gd name="connsiteX2" fmla="*/ 263426 w 311468"/>
                    <a:gd name="connsiteY2" fmla="*/ 79739 h 159733"/>
                    <a:gd name="connsiteX3" fmla="*/ 311468 w 311468"/>
                    <a:gd name="connsiteY3" fmla="*/ 159733 h 159733"/>
                    <a:gd name="connsiteX0" fmla="*/ 0 w 311468"/>
                    <a:gd name="connsiteY0" fmla="*/ 699 h 159733"/>
                    <a:gd name="connsiteX1" fmla="*/ 137954 w 311468"/>
                    <a:gd name="connsiteY1" fmla="*/ 18637 h 159733"/>
                    <a:gd name="connsiteX2" fmla="*/ 263426 w 311468"/>
                    <a:gd name="connsiteY2" fmla="*/ 79739 h 159733"/>
                    <a:gd name="connsiteX3" fmla="*/ 311468 w 311468"/>
                    <a:gd name="connsiteY3" fmla="*/ 159733 h 159733"/>
                    <a:gd name="connsiteX0" fmla="*/ 0 w 311468"/>
                    <a:gd name="connsiteY0" fmla="*/ 713 h 159747"/>
                    <a:gd name="connsiteX1" fmla="*/ 137954 w 311468"/>
                    <a:gd name="connsiteY1" fmla="*/ 18651 h 159747"/>
                    <a:gd name="connsiteX2" fmla="*/ 263426 w 311468"/>
                    <a:gd name="connsiteY2" fmla="*/ 81346 h 159747"/>
                    <a:gd name="connsiteX3" fmla="*/ 311468 w 311468"/>
                    <a:gd name="connsiteY3" fmla="*/ 159747 h 159747"/>
                    <a:gd name="connsiteX0" fmla="*/ 0 w 311468"/>
                    <a:gd name="connsiteY0" fmla="*/ 713 h 159747"/>
                    <a:gd name="connsiteX1" fmla="*/ 137954 w 311468"/>
                    <a:gd name="connsiteY1" fmla="*/ 18651 h 159747"/>
                    <a:gd name="connsiteX2" fmla="*/ 263426 w 311468"/>
                    <a:gd name="connsiteY2" fmla="*/ 81346 h 159747"/>
                    <a:gd name="connsiteX3" fmla="*/ 311468 w 311468"/>
                    <a:gd name="connsiteY3" fmla="*/ 159747 h 159747"/>
                    <a:gd name="connsiteX0" fmla="*/ 0 w 311468"/>
                    <a:gd name="connsiteY0" fmla="*/ 1576 h 160610"/>
                    <a:gd name="connsiteX1" fmla="*/ 137954 w 311468"/>
                    <a:gd name="connsiteY1" fmla="*/ 19514 h 160610"/>
                    <a:gd name="connsiteX2" fmla="*/ 263426 w 311468"/>
                    <a:gd name="connsiteY2" fmla="*/ 82209 h 160610"/>
                    <a:gd name="connsiteX3" fmla="*/ 311468 w 311468"/>
                    <a:gd name="connsiteY3" fmla="*/ 160610 h 160610"/>
                    <a:gd name="connsiteX0" fmla="*/ 0 w 311468"/>
                    <a:gd name="connsiteY0" fmla="*/ 1576 h 160610"/>
                    <a:gd name="connsiteX1" fmla="*/ 137954 w 311468"/>
                    <a:gd name="connsiteY1" fmla="*/ 19514 h 160610"/>
                    <a:gd name="connsiteX2" fmla="*/ 263426 w 311468"/>
                    <a:gd name="connsiteY2" fmla="*/ 82209 h 160610"/>
                    <a:gd name="connsiteX3" fmla="*/ 311468 w 311468"/>
                    <a:gd name="connsiteY3" fmla="*/ 160610 h 160610"/>
                    <a:gd name="connsiteX0" fmla="*/ 0 w 316313"/>
                    <a:gd name="connsiteY0" fmla="*/ 1576 h 170168"/>
                    <a:gd name="connsiteX1" fmla="*/ 137954 w 316313"/>
                    <a:gd name="connsiteY1" fmla="*/ 19514 h 170168"/>
                    <a:gd name="connsiteX2" fmla="*/ 263426 w 316313"/>
                    <a:gd name="connsiteY2" fmla="*/ 82209 h 170168"/>
                    <a:gd name="connsiteX3" fmla="*/ 316313 w 316313"/>
                    <a:gd name="connsiteY3" fmla="*/ 170168 h 170168"/>
                    <a:gd name="connsiteX0" fmla="*/ 0 w 316313"/>
                    <a:gd name="connsiteY0" fmla="*/ 1576 h 170168"/>
                    <a:gd name="connsiteX1" fmla="*/ 137954 w 316313"/>
                    <a:gd name="connsiteY1" fmla="*/ 19514 h 170168"/>
                    <a:gd name="connsiteX2" fmla="*/ 263426 w 316313"/>
                    <a:gd name="connsiteY2" fmla="*/ 82209 h 170168"/>
                    <a:gd name="connsiteX3" fmla="*/ 316313 w 316313"/>
                    <a:gd name="connsiteY3" fmla="*/ 170168 h 170168"/>
                    <a:gd name="connsiteX0" fmla="*/ 0 w 316313"/>
                    <a:gd name="connsiteY0" fmla="*/ 714 h 169306"/>
                    <a:gd name="connsiteX1" fmla="*/ 137954 w 316313"/>
                    <a:gd name="connsiteY1" fmla="*/ 18652 h 169306"/>
                    <a:gd name="connsiteX2" fmla="*/ 255351 w 316313"/>
                    <a:gd name="connsiteY2" fmla="*/ 81347 h 169306"/>
                    <a:gd name="connsiteX3" fmla="*/ 316313 w 316313"/>
                    <a:gd name="connsiteY3" fmla="*/ 169306 h 169306"/>
                    <a:gd name="connsiteX0" fmla="*/ 0 w 316313"/>
                    <a:gd name="connsiteY0" fmla="*/ 714 h 169306"/>
                    <a:gd name="connsiteX1" fmla="*/ 137954 w 316313"/>
                    <a:gd name="connsiteY1" fmla="*/ 18652 h 169306"/>
                    <a:gd name="connsiteX2" fmla="*/ 255351 w 316313"/>
                    <a:gd name="connsiteY2" fmla="*/ 81347 h 169306"/>
                    <a:gd name="connsiteX3" fmla="*/ 316313 w 316313"/>
                    <a:gd name="connsiteY3" fmla="*/ 169306 h 169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313" h="169306">
                      <a:moveTo>
                        <a:pt x="0" y="714"/>
                      </a:moveTo>
                      <a:cubicBezTo>
                        <a:pt x="48260" y="-2461"/>
                        <a:pt x="95396" y="5213"/>
                        <a:pt x="137954" y="18652"/>
                      </a:cubicBezTo>
                      <a:cubicBezTo>
                        <a:pt x="180512" y="32091"/>
                        <a:pt x="225624" y="53052"/>
                        <a:pt x="255351" y="81347"/>
                      </a:cubicBezTo>
                      <a:cubicBezTo>
                        <a:pt x="285078" y="109642"/>
                        <a:pt x="289978" y="123897"/>
                        <a:pt x="316313" y="16930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arrow" w="lg" len="lg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 prst="artDeco"/>
                  <a:contourClr>
                    <a:srgbClr val="4472C4"/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0" name="任意多边形: 形状 169">
                  <a:extLst>
                    <a:ext uri="{FF2B5EF4-FFF2-40B4-BE49-F238E27FC236}">
                      <a16:creationId xmlns="" xmlns:a16="http://schemas.microsoft.com/office/drawing/2014/main" id="{A3527FDF-03C0-937B-15C9-B06F2ED37F4C}"/>
                    </a:ext>
                  </a:extLst>
                </p:cNvPr>
                <p:cNvSpPr/>
                <p:nvPr/>
              </p:nvSpPr>
              <p:spPr>
                <a:xfrm>
                  <a:off x="2078030" y="4418496"/>
                  <a:ext cx="1593607" cy="668349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311468"/>
                    <a:gd name="connsiteY0" fmla="*/ 694 h 169286"/>
                    <a:gd name="connsiteX1" fmla="*/ 137954 w 311468"/>
                    <a:gd name="connsiteY1" fmla="*/ 18632 h 169286"/>
                    <a:gd name="connsiteX2" fmla="*/ 244509 w 311468"/>
                    <a:gd name="connsiteY2" fmla="*/ 79243 h 169286"/>
                    <a:gd name="connsiteX3" fmla="*/ 311468 w 311468"/>
                    <a:gd name="connsiteY3" fmla="*/ 169286 h 169286"/>
                    <a:gd name="connsiteX0" fmla="*/ 0 w 303084"/>
                    <a:gd name="connsiteY0" fmla="*/ 694 h 166124"/>
                    <a:gd name="connsiteX1" fmla="*/ 137954 w 303084"/>
                    <a:gd name="connsiteY1" fmla="*/ 18632 h 166124"/>
                    <a:gd name="connsiteX2" fmla="*/ 244509 w 303084"/>
                    <a:gd name="connsiteY2" fmla="*/ 79243 h 166124"/>
                    <a:gd name="connsiteX3" fmla="*/ 303084 w 303084"/>
                    <a:gd name="connsiteY3" fmla="*/ 166124 h 166124"/>
                    <a:gd name="connsiteX0" fmla="*/ 0 w 303084"/>
                    <a:gd name="connsiteY0" fmla="*/ 694 h 166124"/>
                    <a:gd name="connsiteX1" fmla="*/ 137954 w 303084"/>
                    <a:gd name="connsiteY1" fmla="*/ 18632 h 166124"/>
                    <a:gd name="connsiteX2" fmla="*/ 244509 w 303084"/>
                    <a:gd name="connsiteY2" fmla="*/ 79243 h 166124"/>
                    <a:gd name="connsiteX3" fmla="*/ 303084 w 303084"/>
                    <a:gd name="connsiteY3" fmla="*/ 166124 h 166124"/>
                    <a:gd name="connsiteX0" fmla="*/ 0 w 303084"/>
                    <a:gd name="connsiteY0" fmla="*/ 694 h 166124"/>
                    <a:gd name="connsiteX1" fmla="*/ 137954 w 303084"/>
                    <a:gd name="connsiteY1" fmla="*/ 18632 h 166124"/>
                    <a:gd name="connsiteX2" fmla="*/ 244509 w 303084"/>
                    <a:gd name="connsiteY2" fmla="*/ 79243 h 166124"/>
                    <a:gd name="connsiteX3" fmla="*/ 303084 w 303084"/>
                    <a:gd name="connsiteY3" fmla="*/ 166124 h 166124"/>
                    <a:gd name="connsiteX0" fmla="*/ 0 w 303084"/>
                    <a:gd name="connsiteY0" fmla="*/ 1007 h 166437"/>
                    <a:gd name="connsiteX1" fmla="*/ 157069 w 303084"/>
                    <a:gd name="connsiteY1" fmla="*/ 15151 h 166437"/>
                    <a:gd name="connsiteX2" fmla="*/ 244509 w 303084"/>
                    <a:gd name="connsiteY2" fmla="*/ 79556 h 166437"/>
                    <a:gd name="connsiteX3" fmla="*/ 303084 w 303084"/>
                    <a:gd name="connsiteY3" fmla="*/ 166437 h 166437"/>
                    <a:gd name="connsiteX0" fmla="*/ 0 w 303084"/>
                    <a:gd name="connsiteY0" fmla="*/ 1007 h 166437"/>
                    <a:gd name="connsiteX1" fmla="*/ 157069 w 303084"/>
                    <a:gd name="connsiteY1" fmla="*/ 15151 h 166437"/>
                    <a:gd name="connsiteX2" fmla="*/ 244509 w 303084"/>
                    <a:gd name="connsiteY2" fmla="*/ 79556 h 166437"/>
                    <a:gd name="connsiteX3" fmla="*/ 303084 w 303084"/>
                    <a:gd name="connsiteY3" fmla="*/ 166437 h 166437"/>
                    <a:gd name="connsiteX0" fmla="*/ 0 w 303084"/>
                    <a:gd name="connsiteY0" fmla="*/ 965 h 166395"/>
                    <a:gd name="connsiteX1" fmla="*/ 157069 w 303084"/>
                    <a:gd name="connsiteY1" fmla="*/ 15109 h 166395"/>
                    <a:gd name="connsiteX2" fmla="*/ 248533 w 303084"/>
                    <a:gd name="connsiteY2" fmla="*/ 76985 h 166395"/>
                    <a:gd name="connsiteX3" fmla="*/ 303084 w 303084"/>
                    <a:gd name="connsiteY3" fmla="*/ 166395 h 166395"/>
                    <a:gd name="connsiteX0" fmla="*/ 0 w 303084"/>
                    <a:gd name="connsiteY0" fmla="*/ 965 h 166395"/>
                    <a:gd name="connsiteX1" fmla="*/ 157069 w 303084"/>
                    <a:gd name="connsiteY1" fmla="*/ 15109 h 166395"/>
                    <a:gd name="connsiteX2" fmla="*/ 248533 w 303084"/>
                    <a:gd name="connsiteY2" fmla="*/ 76985 h 166395"/>
                    <a:gd name="connsiteX3" fmla="*/ 303084 w 303084"/>
                    <a:gd name="connsiteY3" fmla="*/ 166395 h 166395"/>
                    <a:gd name="connsiteX0" fmla="*/ 0 w 303084"/>
                    <a:gd name="connsiteY0" fmla="*/ 965 h 166395"/>
                    <a:gd name="connsiteX1" fmla="*/ 157069 w 303084"/>
                    <a:gd name="connsiteY1" fmla="*/ 15109 h 166395"/>
                    <a:gd name="connsiteX2" fmla="*/ 248533 w 303084"/>
                    <a:gd name="connsiteY2" fmla="*/ 76985 h 166395"/>
                    <a:gd name="connsiteX3" fmla="*/ 303084 w 303084"/>
                    <a:gd name="connsiteY3" fmla="*/ 166395 h 166395"/>
                    <a:gd name="connsiteX0" fmla="*/ 0 w 303084"/>
                    <a:gd name="connsiteY0" fmla="*/ 965 h 166395"/>
                    <a:gd name="connsiteX1" fmla="*/ 157069 w 303084"/>
                    <a:gd name="connsiteY1" fmla="*/ 15109 h 166395"/>
                    <a:gd name="connsiteX2" fmla="*/ 248533 w 303084"/>
                    <a:gd name="connsiteY2" fmla="*/ 76985 h 166395"/>
                    <a:gd name="connsiteX3" fmla="*/ 303084 w 303084"/>
                    <a:gd name="connsiteY3" fmla="*/ 166395 h 16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084" h="166395">
                      <a:moveTo>
                        <a:pt x="0" y="965"/>
                      </a:moveTo>
                      <a:cubicBezTo>
                        <a:pt x="48260" y="-2210"/>
                        <a:pt x="115647" y="2439"/>
                        <a:pt x="157069" y="15109"/>
                      </a:cubicBezTo>
                      <a:cubicBezTo>
                        <a:pt x="198491" y="27779"/>
                        <a:pt x="220620" y="44288"/>
                        <a:pt x="248533" y="76985"/>
                      </a:cubicBezTo>
                      <a:cubicBezTo>
                        <a:pt x="276446" y="109682"/>
                        <a:pt x="283672" y="126384"/>
                        <a:pt x="303084" y="166395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arrow" w="lg" len="lg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 prst="artDeco"/>
                  <a:contourClr>
                    <a:srgbClr val="4472C4"/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1" name="任意多边形: 形状 170">
                  <a:extLst>
                    <a:ext uri="{FF2B5EF4-FFF2-40B4-BE49-F238E27FC236}">
                      <a16:creationId xmlns="" xmlns:a16="http://schemas.microsoft.com/office/drawing/2014/main" id="{1DC0D7BA-B71D-1D69-3473-D5B006D36E32}"/>
                    </a:ext>
                  </a:extLst>
                </p:cNvPr>
                <p:cNvSpPr/>
                <p:nvPr/>
              </p:nvSpPr>
              <p:spPr>
                <a:xfrm rot="10800000">
                  <a:off x="3663358" y="5080835"/>
                  <a:ext cx="357121" cy="623759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281478"/>
                    <a:gd name="connsiteY0" fmla="*/ 654 h 171079"/>
                    <a:gd name="connsiteX1" fmla="*/ 107964 w 281478"/>
                    <a:gd name="connsiteY1" fmla="*/ 20425 h 171079"/>
                    <a:gd name="connsiteX2" fmla="*/ 201943 w 281478"/>
                    <a:gd name="connsiteY2" fmla="*/ 86306 h 171079"/>
                    <a:gd name="connsiteX3" fmla="*/ 281478 w 281478"/>
                    <a:gd name="connsiteY3" fmla="*/ 171079 h 171079"/>
                    <a:gd name="connsiteX0" fmla="*/ 0 w 281478"/>
                    <a:gd name="connsiteY0" fmla="*/ 720 h 171145"/>
                    <a:gd name="connsiteX1" fmla="*/ 107964 w 281478"/>
                    <a:gd name="connsiteY1" fmla="*/ 20491 h 171145"/>
                    <a:gd name="connsiteX2" fmla="*/ 208607 w 281478"/>
                    <a:gd name="connsiteY2" fmla="*/ 93706 h 171145"/>
                    <a:gd name="connsiteX3" fmla="*/ 281478 w 281478"/>
                    <a:gd name="connsiteY3" fmla="*/ 171145 h 171145"/>
                    <a:gd name="connsiteX0" fmla="*/ 0 w 281478"/>
                    <a:gd name="connsiteY0" fmla="*/ 483 h 170908"/>
                    <a:gd name="connsiteX1" fmla="*/ 121293 w 281478"/>
                    <a:gd name="connsiteY1" fmla="*/ 25755 h 170908"/>
                    <a:gd name="connsiteX2" fmla="*/ 208607 w 281478"/>
                    <a:gd name="connsiteY2" fmla="*/ 93469 h 170908"/>
                    <a:gd name="connsiteX3" fmla="*/ 281478 w 281478"/>
                    <a:gd name="connsiteY3" fmla="*/ 170908 h 170908"/>
                    <a:gd name="connsiteX0" fmla="*/ 0 w 268149"/>
                    <a:gd name="connsiteY0" fmla="*/ 483 h 170908"/>
                    <a:gd name="connsiteX1" fmla="*/ 107964 w 268149"/>
                    <a:gd name="connsiteY1" fmla="*/ 25755 h 170908"/>
                    <a:gd name="connsiteX2" fmla="*/ 195278 w 268149"/>
                    <a:gd name="connsiteY2" fmla="*/ 93469 h 170908"/>
                    <a:gd name="connsiteX3" fmla="*/ 268149 w 268149"/>
                    <a:gd name="connsiteY3" fmla="*/ 170908 h 170908"/>
                    <a:gd name="connsiteX0" fmla="*/ 0 w 264817"/>
                    <a:gd name="connsiteY0" fmla="*/ 483 h 165407"/>
                    <a:gd name="connsiteX1" fmla="*/ 107964 w 264817"/>
                    <a:gd name="connsiteY1" fmla="*/ 25755 h 165407"/>
                    <a:gd name="connsiteX2" fmla="*/ 195278 w 264817"/>
                    <a:gd name="connsiteY2" fmla="*/ 93469 h 165407"/>
                    <a:gd name="connsiteX3" fmla="*/ 264817 w 264817"/>
                    <a:gd name="connsiteY3" fmla="*/ 165407 h 165407"/>
                    <a:gd name="connsiteX0" fmla="*/ 0 w 264817"/>
                    <a:gd name="connsiteY0" fmla="*/ 498 h 165422"/>
                    <a:gd name="connsiteX1" fmla="*/ 107964 w 264817"/>
                    <a:gd name="connsiteY1" fmla="*/ 25770 h 165422"/>
                    <a:gd name="connsiteX2" fmla="*/ 190952 w 264817"/>
                    <a:gd name="connsiteY2" fmla="*/ 96752 h 165422"/>
                    <a:gd name="connsiteX3" fmla="*/ 264817 w 264817"/>
                    <a:gd name="connsiteY3" fmla="*/ 165422 h 165422"/>
                    <a:gd name="connsiteX0" fmla="*/ 0 w 264817"/>
                    <a:gd name="connsiteY0" fmla="*/ 307 h 165231"/>
                    <a:gd name="connsiteX1" fmla="*/ 103638 w 264817"/>
                    <a:gd name="connsiteY1" fmla="*/ 35382 h 165231"/>
                    <a:gd name="connsiteX2" fmla="*/ 190952 w 264817"/>
                    <a:gd name="connsiteY2" fmla="*/ 96561 h 165231"/>
                    <a:gd name="connsiteX3" fmla="*/ 264817 w 264817"/>
                    <a:gd name="connsiteY3" fmla="*/ 165231 h 165231"/>
                    <a:gd name="connsiteX0" fmla="*/ 0 w 264817"/>
                    <a:gd name="connsiteY0" fmla="*/ 370 h 165294"/>
                    <a:gd name="connsiteX1" fmla="*/ 103638 w 264817"/>
                    <a:gd name="connsiteY1" fmla="*/ 31088 h 165294"/>
                    <a:gd name="connsiteX2" fmla="*/ 190952 w 264817"/>
                    <a:gd name="connsiteY2" fmla="*/ 96624 h 165294"/>
                    <a:gd name="connsiteX3" fmla="*/ 264817 w 264817"/>
                    <a:gd name="connsiteY3" fmla="*/ 165294 h 165294"/>
                    <a:gd name="connsiteX0" fmla="*/ 0 w 247513"/>
                    <a:gd name="connsiteY0" fmla="*/ 293 h 171752"/>
                    <a:gd name="connsiteX1" fmla="*/ 86334 w 247513"/>
                    <a:gd name="connsiteY1" fmla="*/ 37546 h 171752"/>
                    <a:gd name="connsiteX2" fmla="*/ 173648 w 247513"/>
                    <a:gd name="connsiteY2" fmla="*/ 103082 h 171752"/>
                    <a:gd name="connsiteX3" fmla="*/ 247513 w 247513"/>
                    <a:gd name="connsiteY3" fmla="*/ 171752 h 171752"/>
                    <a:gd name="connsiteX0" fmla="*/ 0 w 247513"/>
                    <a:gd name="connsiteY0" fmla="*/ 320 h 171779"/>
                    <a:gd name="connsiteX1" fmla="*/ 90815 w 247513"/>
                    <a:gd name="connsiteY1" fmla="*/ 35294 h 171779"/>
                    <a:gd name="connsiteX2" fmla="*/ 173648 w 247513"/>
                    <a:gd name="connsiteY2" fmla="*/ 103109 h 171779"/>
                    <a:gd name="connsiteX3" fmla="*/ 247513 w 247513"/>
                    <a:gd name="connsiteY3" fmla="*/ 171779 h 171779"/>
                    <a:gd name="connsiteX0" fmla="*/ 0 w 247513"/>
                    <a:gd name="connsiteY0" fmla="*/ 320 h 171779"/>
                    <a:gd name="connsiteX1" fmla="*/ 90815 w 247513"/>
                    <a:gd name="connsiteY1" fmla="*/ 35294 h 171779"/>
                    <a:gd name="connsiteX2" fmla="*/ 173648 w 247513"/>
                    <a:gd name="connsiteY2" fmla="*/ 103109 h 171779"/>
                    <a:gd name="connsiteX3" fmla="*/ 247513 w 247513"/>
                    <a:gd name="connsiteY3" fmla="*/ 171779 h 171779"/>
                    <a:gd name="connsiteX0" fmla="*/ 0 w 247513"/>
                    <a:gd name="connsiteY0" fmla="*/ 250 h 171709"/>
                    <a:gd name="connsiteX1" fmla="*/ 90815 w 247513"/>
                    <a:gd name="connsiteY1" fmla="*/ 42063 h 171709"/>
                    <a:gd name="connsiteX2" fmla="*/ 173648 w 247513"/>
                    <a:gd name="connsiteY2" fmla="*/ 103039 h 171709"/>
                    <a:gd name="connsiteX3" fmla="*/ 247513 w 247513"/>
                    <a:gd name="connsiteY3" fmla="*/ 171709 h 171709"/>
                    <a:gd name="connsiteX0" fmla="*/ 0 w 247513"/>
                    <a:gd name="connsiteY0" fmla="*/ 259 h 171718"/>
                    <a:gd name="connsiteX1" fmla="*/ 95295 w 247513"/>
                    <a:gd name="connsiteY1" fmla="*/ 40932 h 171718"/>
                    <a:gd name="connsiteX2" fmla="*/ 173648 w 247513"/>
                    <a:gd name="connsiteY2" fmla="*/ 103048 h 171718"/>
                    <a:gd name="connsiteX3" fmla="*/ 247513 w 247513"/>
                    <a:gd name="connsiteY3" fmla="*/ 171718 h 171718"/>
                    <a:gd name="connsiteX0" fmla="*/ 0 w 247513"/>
                    <a:gd name="connsiteY0" fmla="*/ 259 h 171718"/>
                    <a:gd name="connsiteX1" fmla="*/ 95295 w 247513"/>
                    <a:gd name="connsiteY1" fmla="*/ 40932 h 171718"/>
                    <a:gd name="connsiteX2" fmla="*/ 173648 w 247513"/>
                    <a:gd name="connsiteY2" fmla="*/ 103048 h 171718"/>
                    <a:gd name="connsiteX3" fmla="*/ 247513 w 247513"/>
                    <a:gd name="connsiteY3" fmla="*/ 171718 h 171718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3648 w 247513"/>
                    <a:gd name="connsiteY2" fmla="*/ 102789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3648 w 247513"/>
                    <a:gd name="connsiteY2" fmla="*/ 102789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3648 w 247513"/>
                    <a:gd name="connsiteY2" fmla="*/ 102789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0673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  <a:gd name="connsiteX0" fmla="*/ 0 w 247513"/>
                    <a:gd name="connsiteY0" fmla="*/ 0 h 171459"/>
                    <a:gd name="connsiteX1" fmla="*/ 95295 w 247513"/>
                    <a:gd name="connsiteY1" fmla="*/ 44092 h 171459"/>
                    <a:gd name="connsiteX2" fmla="*/ 172155 w 247513"/>
                    <a:gd name="connsiteY2" fmla="*/ 108488 h 171459"/>
                    <a:gd name="connsiteX3" fmla="*/ 247513 w 247513"/>
                    <a:gd name="connsiteY3" fmla="*/ 171459 h 171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513" h="171459">
                      <a:moveTo>
                        <a:pt x="0" y="0"/>
                      </a:moveTo>
                      <a:cubicBezTo>
                        <a:pt x="51247" y="1384"/>
                        <a:pt x="58670" y="16570"/>
                        <a:pt x="95295" y="44092"/>
                      </a:cubicBezTo>
                      <a:cubicBezTo>
                        <a:pt x="130800" y="76743"/>
                        <a:pt x="142305" y="82131"/>
                        <a:pt x="172155" y="108488"/>
                      </a:cubicBezTo>
                      <a:cubicBezTo>
                        <a:pt x="202005" y="134845"/>
                        <a:pt x="215525" y="143042"/>
                        <a:pt x="247513" y="17145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extrusionH="76200" contourW="12700">
                  <a:bevelT/>
                  <a:extrusionClr>
                    <a:sysClr val="window" lastClr="FFFFFF"/>
                  </a:extrusionClr>
                  <a:contourClr>
                    <a:srgbClr val="4472C4">
                      <a:lumMod val="75000"/>
                    </a:srgbClr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2" name="任意多边形: 形状 171">
                  <a:extLst>
                    <a:ext uri="{FF2B5EF4-FFF2-40B4-BE49-F238E27FC236}">
                      <a16:creationId xmlns="" xmlns:a16="http://schemas.microsoft.com/office/drawing/2014/main" id="{3F997939-425E-EB04-5ADF-297FC743666A}"/>
                    </a:ext>
                  </a:extLst>
                </p:cNvPr>
                <p:cNvSpPr/>
                <p:nvPr/>
              </p:nvSpPr>
              <p:spPr>
                <a:xfrm>
                  <a:off x="2078030" y="4429132"/>
                  <a:ext cx="218429" cy="675011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1468" h="169338">
                      <a:moveTo>
                        <a:pt x="0" y="746"/>
                      </a:moveTo>
                      <a:cubicBezTo>
                        <a:pt x="48260" y="-2429"/>
                        <a:pt x="99299" y="4714"/>
                        <a:pt x="137954" y="18684"/>
                      </a:cubicBezTo>
                      <a:cubicBezTo>
                        <a:pt x="176609" y="32654"/>
                        <a:pt x="203014" y="59456"/>
                        <a:pt x="231933" y="84565"/>
                      </a:cubicBezTo>
                      <a:cubicBezTo>
                        <a:pt x="260852" y="109674"/>
                        <a:pt x="279480" y="140921"/>
                        <a:pt x="311468" y="169338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arrow" w="lg" len="lg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 prst="artDeco"/>
                  <a:contourClr>
                    <a:srgbClr val="4472C4"/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3" name="任意多边形: 形状 172">
                  <a:extLst>
                    <a:ext uri="{FF2B5EF4-FFF2-40B4-BE49-F238E27FC236}">
                      <a16:creationId xmlns="" xmlns:a16="http://schemas.microsoft.com/office/drawing/2014/main" id="{106A0769-F588-2634-AFFE-C928B12AFE24}"/>
                    </a:ext>
                  </a:extLst>
                </p:cNvPr>
                <p:cNvSpPr/>
                <p:nvPr/>
              </p:nvSpPr>
              <p:spPr>
                <a:xfrm rot="10800000">
                  <a:off x="2284299" y="5045670"/>
                  <a:ext cx="185714" cy="659342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281478"/>
                    <a:gd name="connsiteY0" fmla="*/ 654 h 171079"/>
                    <a:gd name="connsiteX1" fmla="*/ 107964 w 281478"/>
                    <a:gd name="connsiteY1" fmla="*/ 20425 h 171079"/>
                    <a:gd name="connsiteX2" fmla="*/ 201943 w 281478"/>
                    <a:gd name="connsiteY2" fmla="*/ 86306 h 171079"/>
                    <a:gd name="connsiteX3" fmla="*/ 281478 w 281478"/>
                    <a:gd name="connsiteY3" fmla="*/ 171079 h 171079"/>
                    <a:gd name="connsiteX0" fmla="*/ 0 w 281478"/>
                    <a:gd name="connsiteY0" fmla="*/ 720 h 171145"/>
                    <a:gd name="connsiteX1" fmla="*/ 107964 w 281478"/>
                    <a:gd name="connsiteY1" fmla="*/ 20491 h 171145"/>
                    <a:gd name="connsiteX2" fmla="*/ 208607 w 281478"/>
                    <a:gd name="connsiteY2" fmla="*/ 93706 h 171145"/>
                    <a:gd name="connsiteX3" fmla="*/ 281478 w 281478"/>
                    <a:gd name="connsiteY3" fmla="*/ 171145 h 171145"/>
                    <a:gd name="connsiteX0" fmla="*/ 0 w 281478"/>
                    <a:gd name="connsiteY0" fmla="*/ 483 h 170908"/>
                    <a:gd name="connsiteX1" fmla="*/ 121293 w 281478"/>
                    <a:gd name="connsiteY1" fmla="*/ 25755 h 170908"/>
                    <a:gd name="connsiteX2" fmla="*/ 208607 w 281478"/>
                    <a:gd name="connsiteY2" fmla="*/ 93469 h 170908"/>
                    <a:gd name="connsiteX3" fmla="*/ 281478 w 281478"/>
                    <a:gd name="connsiteY3" fmla="*/ 170908 h 170908"/>
                    <a:gd name="connsiteX0" fmla="*/ 0 w 268149"/>
                    <a:gd name="connsiteY0" fmla="*/ 483 h 170908"/>
                    <a:gd name="connsiteX1" fmla="*/ 107964 w 268149"/>
                    <a:gd name="connsiteY1" fmla="*/ 25755 h 170908"/>
                    <a:gd name="connsiteX2" fmla="*/ 195278 w 268149"/>
                    <a:gd name="connsiteY2" fmla="*/ 93469 h 170908"/>
                    <a:gd name="connsiteX3" fmla="*/ 268149 w 268149"/>
                    <a:gd name="connsiteY3" fmla="*/ 170908 h 170908"/>
                    <a:gd name="connsiteX0" fmla="*/ 0 w 264817"/>
                    <a:gd name="connsiteY0" fmla="*/ 483 h 165407"/>
                    <a:gd name="connsiteX1" fmla="*/ 107964 w 264817"/>
                    <a:gd name="connsiteY1" fmla="*/ 25755 h 165407"/>
                    <a:gd name="connsiteX2" fmla="*/ 195278 w 264817"/>
                    <a:gd name="connsiteY2" fmla="*/ 93469 h 165407"/>
                    <a:gd name="connsiteX3" fmla="*/ 264817 w 264817"/>
                    <a:gd name="connsiteY3" fmla="*/ 165407 h 165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817" h="165407">
                      <a:moveTo>
                        <a:pt x="0" y="483"/>
                      </a:moveTo>
                      <a:cubicBezTo>
                        <a:pt x="48260" y="-2692"/>
                        <a:pt x="75418" y="10257"/>
                        <a:pt x="107964" y="25755"/>
                      </a:cubicBezTo>
                      <a:cubicBezTo>
                        <a:pt x="140510" y="41253"/>
                        <a:pt x="169136" y="70194"/>
                        <a:pt x="195278" y="93469"/>
                      </a:cubicBezTo>
                      <a:cubicBezTo>
                        <a:pt x="221420" y="116744"/>
                        <a:pt x="232829" y="136990"/>
                        <a:pt x="264817" y="165407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extrusionH="76200" contourW="12700">
                  <a:bevelT/>
                  <a:extrusionClr>
                    <a:sysClr val="window" lastClr="FFFFFF"/>
                  </a:extrusionClr>
                  <a:contourClr>
                    <a:srgbClr val="4472C4">
                      <a:lumMod val="75000"/>
                    </a:srgbClr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4" name="任意多边形: 形状 173">
                  <a:extLst>
                    <a:ext uri="{FF2B5EF4-FFF2-40B4-BE49-F238E27FC236}">
                      <a16:creationId xmlns="" xmlns:a16="http://schemas.microsoft.com/office/drawing/2014/main" id="{790CD51C-8F2D-9FED-0BA3-12093520E14B}"/>
                    </a:ext>
                  </a:extLst>
                </p:cNvPr>
                <p:cNvSpPr/>
                <p:nvPr/>
              </p:nvSpPr>
              <p:spPr>
                <a:xfrm rot="10800000">
                  <a:off x="2872332" y="5045669"/>
                  <a:ext cx="185714" cy="658927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281478"/>
                    <a:gd name="connsiteY0" fmla="*/ 654 h 171079"/>
                    <a:gd name="connsiteX1" fmla="*/ 107964 w 281478"/>
                    <a:gd name="connsiteY1" fmla="*/ 20425 h 171079"/>
                    <a:gd name="connsiteX2" fmla="*/ 201943 w 281478"/>
                    <a:gd name="connsiteY2" fmla="*/ 86306 h 171079"/>
                    <a:gd name="connsiteX3" fmla="*/ 281478 w 281478"/>
                    <a:gd name="connsiteY3" fmla="*/ 171079 h 171079"/>
                    <a:gd name="connsiteX0" fmla="*/ 0 w 281478"/>
                    <a:gd name="connsiteY0" fmla="*/ 720 h 171145"/>
                    <a:gd name="connsiteX1" fmla="*/ 107964 w 281478"/>
                    <a:gd name="connsiteY1" fmla="*/ 20491 h 171145"/>
                    <a:gd name="connsiteX2" fmla="*/ 208607 w 281478"/>
                    <a:gd name="connsiteY2" fmla="*/ 93706 h 171145"/>
                    <a:gd name="connsiteX3" fmla="*/ 281478 w 281478"/>
                    <a:gd name="connsiteY3" fmla="*/ 171145 h 171145"/>
                    <a:gd name="connsiteX0" fmla="*/ 0 w 281478"/>
                    <a:gd name="connsiteY0" fmla="*/ 483 h 170908"/>
                    <a:gd name="connsiteX1" fmla="*/ 121293 w 281478"/>
                    <a:gd name="connsiteY1" fmla="*/ 25755 h 170908"/>
                    <a:gd name="connsiteX2" fmla="*/ 208607 w 281478"/>
                    <a:gd name="connsiteY2" fmla="*/ 93469 h 170908"/>
                    <a:gd name="connsiteX3" fmla="*/ 281478 w 281478"/>
                    <a:gd name="connsiteY3" fmla="*/ 170908 h 170908"/>
                    <a:gd name="connsiteX0" fmla="*/ 0 w 268149"/>
                    <a:gd name="connsiteY0" fmla="*/ 483 h 170908"/>
                    <a:gd name="connsiteX1" fmla="*/ 107964 w 268149"/>
                    <a:gd name="connsiteY1" fmla="*/ 25755 h 170908"/>
                    <a:gd name="connsiteX2" fmla="*/ 195278 w 268149"/>
                    <a:gd name="connsiteY2" fmla="*/ 93469 h 170908"/>
                    <a:gd name="connsiteX3" fmla="*/ 268149 w 268149"/>
                    <a:gd name="connsiteY3" fmla="*/ 170908 h 170908"/>
                    <a:gd name="connsiteX0" fmla="*/ 0 w 264817"/>
                    <a:gd name="connsiteY0" fmla="*/ 483 h 165407"/>
                    <a:gd name="connsiteX1" fmla="*/ 107964 w 264817"/>
                    <a:gd name="connsiteY1" fmla="*/ 25755 h 165407"/>
                    <a:gd name="connsiteX2" fmla="*/ 195278 w 264817"/>
                    <a:gd name="connsiteY2" fmla="*/ 93469 h 165407"/>
                    <a:gd name="connsiteX3" fmla="*/ 264817 w 264817"/>
                    <a:gd name="connsiteY3" fmla="*/ 165407 h 165407"/>
                    <a:gd name="connsiteX0" fmla="*/ 0 w 264817"/>
                    <a:gd name="connsiteY0" fmla="*/ 466 h 165390"/>
                    <a:gd name="connsiteX1" fmla="*/ 107964 w 264817"/>
                    <a:gd name="connsiteY1" fmla="*/ 25738 h 165390"/>
                    <a:gd name="connsiteX2" fmla="*/ 180791 w 264817"/>
                    <a:gd name="connsiteY2" fmla="*/ 89629 h 165390"/>
                    <a:gd name="connsiteX3" fmla="*/ 264817 w 264817"/>
                    <a:gd name="connsiteY3" fmla="*/ 165390 h 165390"/>
                    <a:gd name="connsiteX0" fmla="*/ 0 w 264817"/>
                    <a:gd name="connsiteY0" fmla="*/ 379 h 165303"/>
                    <a:gd name="connsiteX1" fmla="*/ 100720 w 264817"/>
                    <a:gd name="connsiteY1" fmla="*/ 29474 h 165303"/>
                    <a:gd name="connsiteX2" fmla="*/ 180791 w 264817"/>
                    <a:gd name="connsiteY2" fmla="*/ 89542 h 165303"/>
                    <a:gd name="connsiteX3" fmla="*/ 264817 w 264817"/>
                    <a:gd name="connsiteY3" fmla="*/ 165303 h 165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817" h="165303">
                      <a:moveTo>
                        <a:pt x="0" y="379"/>
                      </a:moveTo>
                      <a:cubicBezTo>
                        <a:pt x="48260" y="-2796"/>
                        <a:pt x="70588" y="14614"/>
                        <a:pt x="100720" y="29474"/>
                      </a:cubicBezTo>
                      <a:cubicBezTo>
                        <a:pt x="130852" y="44335"/>
                        <a:pt x="154649" y="66267"/>
                        <a:pt x="180791" y="89542"/>
                      </a:cubicBezTo>
                      <a:cubicBezTo>
                        <a:pt x="206933" y="112817"/>
                        <a:pt x="232829" y="136886"/>
                        <a:pt x="264817" y="165303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extrusionH="76200" contourW="12700">
                  <a:bevelT/>
                  <a:extrusionClr>
                    <a:sysClr val="window" lastClr="FFFFFF"/>
                  </a:extrusionClr>
                  <a:contourClr>
                    <a:srgbClr val="4472C4">
                      <a:lumMod val="75000"/>
                    </a:srgbClr>
                  </a:contourClr>
                </a:sp3d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62" name="组合 161">
                <a:extLst>
                  <a:ext uri="{FF2B5EF4-FFF2-40B4-BE49-F238E27FC236}">
                    <a16:creationId xmlns="" xmlns:a16="http://schemas.microsoft.com/office/drawing/2014/main" id="{A433A3AF-AC55-B915-7BF4-F2F18D01DF71}"/>
                  </a:ext>
                </a:extLst>
              </p:cNvPr>
              <p:cNvGrpSpPr/>
              <p:nvPr/>
            </p:nvGrpSpPr>
            <p:grpSpPr>
              <a:xfrm>
                <a:off x="2806906" y="1844617"/>
                <a:ext cx="2189044" cy="220460"/>
                <a:chOff x="2806906" y="1878891"/>
                <a:chExt cx="2189044" cy="220460"/>
              </a:xfrm>
            </p:grpSpPr>
            <p:cxnSp>
              <p:nvCxnSpPr>
                <p:cNvPr id="166" name="直接箭头连接符 165">
                  <a:extLst>
                    <a:ext uri="{FF2B5EF4-FFF2-40B4-BE49-F238E27FC236}">
                      <a16:creationId xmlns="" xmlns:a16="http://schemas.microsoft.com/office/drawing/2014/main" id="{4A6B88F5-35BA-0C23-61AA-6BCB8EA8B6EA}"/>
                    </a:ext>
                  </a:extLst>
                </p:cNvPr>
                <p:cNvCxnSpPr>
                  <a:cxnSpLocks/>
                  <a:stCxn id="168" idx="3"/>
                  <a:endCxn id="167" idx="1"/>
                </p:cNvCxnSpPr>
                <p:nvPr/>
              </p:nvCxnSpPr>
              <p:spPr>
                <a:xfrm flipH="1">
                  <a:off x="4231572" y="1989121"/>
                  <a:ext cx="367624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4472C4"/>
                  </a:solidFill>
                  <a:prstDash val="solid"/>
                  <a:miter lim="800000"/>
                  <a:tailEnd type="triangle"/>
                </a:ln>
                <a:effectLst/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/>
                  <a:contourClr>
                    <a:srgbClr val="4472C4">
                      <a:lumMod val="75000"/>
                    </a:srgbClr>
                  </a:contourClr>
                </a:sp3d>
              </p:spPr>
            </p:cxnSp>
            <p:sp>
              <p:nvSpPr>
                <p:cNvPr id="167" name="矩形: 圆角 166">
                  <a:extLst>
                    <a:ext uri="{FF2B5EF4-FFF2-40B4-BE49-F238E27FC236}">
                      <a16:creationId xmlns="" xmlns:a16="http://schemas.microsoft.com/office/drawing/2014/main" id="{9F77508D-036F-49F6-8611-F1578FDAE8CE}"/>
                    </a:ext>
                  </a:extLst>
                </p:cNvPr>
                <p:cNvSpPr/>
                <p:nvPr/>
              </p:nvSpPr>
              <p:spPr>
                <a:xfrm flipH="1">
                  <a:off x="2806906" y="1878895"/>
                  <a:ext cx="1424666" cy="220453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30000" sy="40000" flip="none" algn="l"/>
                </a:blipFill>
                <a:ln w="1905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68" name="矩形: 圆角 167">
                  <a:extLst>
                    <a:ext uri="{FF2B5EF4-FFF2-40B4-BE49-F238E27FC236}">
                      <a16:creationId xmlns="" xmlns:a16="http://schemas.microsoft.com/office/drawing/2014/main" id="{F6FFB7D7-8BA0-A560-02DB-DB2EF77A24D9}"/>
                    </a:ext>
                  </a:extLst>
                </p:cNvPr>
                <p:cNvSpPr/>
                <p:nvPr/>
              </p:nvSpPr>
              <p:spPr>
                <a:xfrm flipH="1">
                  <a:off x="4599196" y="1878891"/>
                  <a:ext cx="396754" cy="220460"/>
                </a:xfrm>
                <a:prstGeom prst="roundRect">
                  <a:avLst/>
                </a:prstGeom>
                <a:pattFill prst="ltVert">
                  <a:fgClr>
                    <a:srgbClr val="4472C4">
                      <a:lumMod val="40000"/>
                      <a:lumOff val="60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63" name="弧形 162">
                <a:extLst>
                  <a:ext uri="{FF2B5EF4-FFF2-40B4-BE49-F238E27FC236}">
                    <a16:creationId xmlns="" xmlns:a16="http://schemas.microsoft.com/office/drawing/2014/main" id="{81E63F3C-79B7-B938-88C0-45CE909C2731}"/>
                  </a:ext>
                </a:extLst>
              </p:cNvPr>
              <p:cNvSpPr/>
              <p:nvPr/>
            </p:nvSpPr>
            <p:spPr>
              <a:xfrm rot="16200000">
                <a:off x="2276190" y="1950890"/>
                <a:ext cx="618058" cy="618058"/>
              </a:xfrm>
              <a:prstGeom prst="arc">
                <a:avLst>
                  <a:gd name="adj1" fmla="val 10645645"/>
                  <a:gd name="adj2" fmla="val 0"/>
                </a:avLst>
              </a:prstGeom>
              <a:noFill/>
              <a:ln w="190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contourClr>
                  <a:srgbClr val="4472C4">
                    <a:lumMod val="75000"/>
                  </a:srgbClr>
                </a:contourClr>
              </a:sp3d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cxnSp>
            <p:nvCxnSpPr>
              <p:cNvPr id="164" name="直接箭头连接符 163">
                <a:extLst>
                  <a:ext uri="{FF2B5EF4-FFF2-40B4-BE49-F238E27FC236}">
                    <a16:creationId xmlns="" xmlns:a16="http://schemas.microsoft.com/office/drawing/2014/main" id="{B0309596-4445-FF5D-E827-A5A39B84DD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3262" y="1947753"/>
                <a:ext cx="2160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4472C4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/>
                <a:contourClr>
                  <a:srgbClr val="4472C4">
                    <a:lumMod val="75000"/>
                  </a:srgbClr>
                </a:contourClr>
              </a:sp3d>
            </p:spPr>
          </p:cxnSp>
          <p:cxnSp>
            <p:nvCxnSpPr>
              <p:cNvPr id="165" name="直接箭头连接符 164">
                <a:extLst>
                  <a:ext uri="{FF2B5EF4-FFF2-40B4-BE49-F238E27FC236}">
                    <a16:creationId xmlns="" xmlns:a16="http://schemas.microsoft.com/office/drawing/2014/main" id="{59A4899A-FA0B-33A6-F081-9C37CB9388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8558" y="2572762"/>
                <a:ext cx="1800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4472C4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/>
                <a:contourClr>
                  <a:srgbClr val="4472C4">
                    <a:lumMod val="75000"/>
                  </a:srgbClr>
                </a:contourClr>
              </a:sp3d>
            </p:spPr>
          </p:cxnSp>
        </p:grpSp>
        <p:cxnSp>
          <p:nvCxnSpPr>
            <p:cNvPr id="79" name="直接箭头连接符 78">
              <a:extLst>
                <a:ext uri="{FF2B5EF4-FFF2-40B4-BE49-F238E27FC236}">
                  <a16:creationId xmlns="" xmlns:a16="http://schemas.microsoft.com/office/drawing/2014/main" id="{A23FD40A-A59A-938E-E4EE-CCAF494921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96011" y="5857159"/>
              <a:ext cx="764689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cxnSp>
          <p:nvCxnSpPr>
            <p:cNvPr id="80" name="直接箭头连接符 79">
              <a:extLst>
                <a:ext uri="{FF2B5EF4-FFF2-40B4-BE49-F238E27FC236}">
                  <a16:creationId xmlns="" xmlns:a16="http://schemas.microsoft.com/office/drawing/2014/main" id="{2F017494-0A34-E24E-1F9F-E26BE3074810}"/>
                </a:ext>
              </a:extLst>
            </p:cNvPr>
            <p:cNvCxnSpPr>
              <a:cxnSpLocks/>
            </p:cNvCxnSpPr>
            <p:nvPr/>
          </p:nvCxnSpPr>
          <p:spPr>
            <a:xfrm>
              <a:off x="4118165" y="5857159"/>
              <a:ext cx="1911724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cxnSp>
          <p:nvCxnSpPr>
            <p:cNvPr id="81" name="直接连接符 80">
              <a:extLst>
                <a:ext uri="{FF2B5EF4-FFF2-40B4-BE49-F238E27FC236}">
                  <a16:creationId xmlns="" xmlns:a16="http://schemas.microsoft.com/office/drawing/2014/main" id="{69E9EDAD-5811-A5D7-0BCD-1A0899EC77DD}"/>
                </a:ext>
              </a:extLst>
            </p:cNvPr>
            <p:cNvCxnSpPr>
              <a:cxnSpLocks/>
            </p:cNvCxnSpPr>
            <p:nvPr/>
          </p:nvCxnSpPr>
          <p:spPr>
            <a:xfrm>
              <a:off x="3221924" y="5857159"/>
              <a:ext cx="921607" cy="0"/>
            </a:xfrm>
            <a:prstGeom prst="line">
              <a:avLst/>
            </a:prstGeom>
            <a:noFill/>
            <a:ln w="38100" cap="flat" cmpd="sng" algn="ctr">
              <a:solidFill>
                <a:srgbClr val="4472C4"/>
              </a:solidFill>
              <a:prstDash val="sysDot"/>
              <a:miter lim="800000"/>
            </a:ln>
            <a:effectLst/>
          </p:spPr>
        </p:cxnSp>
        <p:cxnSp>
          <p:nvCxnSpPr>
            <p:cNvPr id="82" name="直接箭头连接符 81">
              <a:extLst>
                <a:ext uri="{FF2B5EF4-FFF2-40B4-BE49-F238E27FC236}">
                  <a16:creationId xmlns="" xmlns:a16="http://schemas.microsoft.com/office/drawing/2014/main" id="{A9E4526C-167B-0E7D-6E48-9BC7DD371152}"/>
                </a:ext>
              </a:extLst>
            </p:cNvPr>
            <p:cNvCxnSpPr>
              <a:cxnSpLocks/>
            </p:cNvCxnSpPr>
            <p:nvPr/>
          </p:nvCxnSpPr>
          <p:spPr>
            <a:xfrm>
              <a:off x="1574696" y="5857159"/>
              <a:ext cx="1432307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sp>
          <p:nvSpPr>
            <p:cNvPr id="83" name="矩形: 圆角 82">
              <a:extLst>
                <a:ext uri="{FF2B5EF4-FFF2-40B4-BE49-F238E27FC236}">
                  <a16:creationId xmlns="" xmlns:a16="http://schemas.microsoft.com/office/drawing/2014/main" id="{F3D787D1-58D9-92FE-7D2F-9D9A9087A317}"/>
                </a:ext>
              </a:extLst>
            </p:cNvPr>
            <p:cNvSpPr/>
            <p:nvPr/>
          </p:nvSpPr>
          <p:spPr>
            <a:xfrm>
              <a:off x="1348850" y="5737770"/>
              <a:ext cx="421380" cy="238777"/>
            </a:xfrm>
            <a:prstGeom prst="roundRect">
              <a:avLst/>
            </a:prstGeom>
            <a:pattFill prst="ltVert">
              <a:fgClr>
                <a:srgbClr val="4472C4">
                  <a:lumMod val="40000"/>
                  <a:lumOff val="60000"/>
                </a:srgbClr>
              </a:fgClr>
              <a:bgClr>
                <a:srgbClr val="4472C4">
                  <a:lumMod val="75000"/>
                </a:srgbClr>
              </a:bgClr>
            </a:patt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84" name="组合 83">
              <a:extLst>
                <a:ext uri="{FF2B5EF4-FFF2-40B4-BE49-F238E27FC236}">
                  <a16:creationId xmlns="" xmlns:a16="http://schemas.microsoft.com/office/drawing/2014/main" id="{4047E2CF-14B4-47BB-F819-4DED794841FA}"/>
                </a:ext>
              </a:extLst>
            </p:cNvPr>
            <p:cNvGrpSpPr/>
            <p:nvPr/>
          </p:nvGrpSpPr>
          <p:grpSpPr>
            <a:xfrm>
              <a:off x="2067751" y="5698128"/>
              <a:ext cx="573517" cy="318062"/>
              <a:chOff x="8464986" y="2646396"/>
              <a:chExt cx="720000" cy="293663"/>
            </a:xfrm>
          </p:grpSpPr>
          <p:sp>
            <p:nvSpPr>
              <p:cNvPr id="156" name="矩形: 圆角 155">
                <a:extLst>
                  <a:ext uri="{FF2B5EF4-FFF2-40B4-BE49-F238E27FC236}">
                    <a16:creationId xmlns="" xmlns:a16="http://schemas.microsoft.com/office/drawing/2014/main" id="{D0D64A31-DDD3-8A92-6566-7A1937340693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6350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7" name="椭圆 156">
                <a:extLst>
                  <a:ext uri="{FF2B5EF4-FFF2-40B4-BE49-F238E27FC236}">
                    <a16:creationId xmlns="" xmlns:a16="http://schemas.microsoft.com/office/drawing/2014/main" id="{BF555098-26ED-D86C-949C-FC15178E0999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8" name="椭圆 157">
                <a:extLst>
                  <a:ext uri="{FF2B5EF4-FFF2-40B4-BE49-F238E27FC236}">
                    <a16:creationId xmlns="" xmlns:a16="http://schemas.microsoft.com/office/drawing/2014/main" id="{60FD7EEF-BC28-0667-F152-696FF6EE3B6E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9" name="椭圆 158">
                <a:extLst>
                  <a:ext uri="{FF2B5EF4-FFF2-40B4-BE49-F238E27FC236}">
                    <a16:creationId xmlns="" xmlns:a16="http://schemas.microsoft.com/office/drawing/2014/main" id="{A8CBD449-75F9-BEC6-C2AE-83233124456F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60" name="椭圆 159">
                <a:extLst>
                  <a:ext uri="{FF2B5EF4-FFF2-40B4-BE49-F238E27FC236}">
                    <a16:creationId xmlns="" xmlns:a16="http://schemas.microsoft.com/office/drawing/2014/main" id="{1BFCE9CB-AF7A-476A-3C97-93457A235A15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85" name="组合 84">
              <a:extLst>
                <a:ext uri="{FF2B5EF4-FFF2-40B4-BE49-F238E27FC236}">
                  <a16:creationId xmlns="" xmlns:a16="http://schemas.microsoft.com/office/drawing/2014/main" id="{349DFCFF-6EFE-C842-71ED-D30D71243FEC}"/>
                </a:ext>
              </a:extLst>
            </p:cNvPr>
            <p:cNvGrpSpPr/>
            <p:nvPr/>
          </p:nvGrpSpPr>
          <p:grpSpPr>
            <a:xfrm>
              <a:off x="2714100" y="5698128"/>
              <a:ext cx="573517" cy="318062"/>
              <a:chOff x="8464986" y="2646396"/>
              <a:chExt cx="720000" cy="293663"/>
            </a:xfrm>
          </p:grpSpPr>
          <p:sp>
            <p:nvSpPr>
              <p:cNvPr id="151" name="矩形: 圆角 150">
                <a:extLst>
                  <a:ext uri="{FF2B5EF4-FFF2-40B4-BE49-F238E27FC236}">
                    <a16:creationId xmlns="" xmlns:a16="http://schemas.microsoft.com/office/drawing/2014/main" id="{B8C09DF2-FD0B-0CED-F095-7DD04095CE4C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6350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2" name="椭圆 151">
                <a:extLst>
                  <a:ext uri="{FF2B5EF4-FFF2-40B4-BE49-F238E27FC236}">
                    <a16:creationId xmlns="" xmlns:a16="http://schemas.microsoft.com/office/drawing/2014/main" id="{744E7502-84EE-37E1-E0A8-E9C0FFE5669A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3" name="椭圆 152">
                <a:extLst>
                  <a:ext uri="{FF2B5EF4-FFF2-40B4-BE49-F238E27FC236}">
                    <a16:creationId xmlns="" xmlns:a16="http://schemas.microsoft.com/office/drawing/2014/main" id="{0E713367-8F53-537F-0528-514FD3E0F39B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4" name="椭圆 153">
                <a:extLst>
                  <a:ext uri="{FF2B5EF4-FFF2-40B4-BE49-F238E27FC236}">
                    <a16:creationId xmlns="" xmlns:a16="http://schemas.microsoft.com/office/drawing/2014/main" id="{2F3A2599-32FA-A200-A44D-89912E92C5BB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5" name="椭圆 154">
                <a:extLst>
                  <a:ext uri="{FF2B5EF4-FFF2-40B4-BE49-F238E27FC236}">
                    <a16:creationId xmlns="" xmlns:a16="http://schemas.microsoft.com/office/drawing/2014/main" id="{6780DBA4-F4E8-F9FD-33D8-B67591AF8B19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86" name="组合 85">
              <a:extLst>
                <a:ext uri="{FF2B5EF4-FFF2-40B4-BE49-F238E27FC236}">
                  <a16:creationId xmlns="" xmlns:a16="http://schemas.microsoft.com/office/drawing/2014/main" id="{042D4A17-2A29-A8A1-A5D8-214D614B6387}"/>
                </a:ext>
              </a:extLst>
            </p:cNvPr>
            <p:cNvGrpSpPr/>
            <p:nvPr/>
          </p:nvGrpSpPr>
          <p:grpSpPr>
            <a:xfrm>
              <a:off x="3715072" y="5698128"/>
              <a:ext cx="573517" cy="318062"/>
              <a:chOff x="8464986" y="2646396"/>
              <a:chExt cx="720000" cy="293663"/>
            </a:xfrm>
          </p:grpSpPr>
          <p:sp>
            <p:nvSpPr>
              <p:cNvPr id="146" name="矩形: 圆角 145">
                <a:extLst>
                  <a:ext uri="{FF2B5EF4-FFF2-40B4-BE49-F238E27FC236}">
                    <a16:creationId xmlns="" xmlns:a16="http://schemas.microsoft.com/office/drawing/2014/main" id="{9B22CE3C-23D9-9DB1-C547-D69A4A058E01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6350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7" name="椭圆 146">
                <a:extLst>
                  <a:ext uri="{FF2B5EF4-FFF2-40B4-BE49-F238E27FC236}">
                    <a16:creationId xmlns="" xmlns:a16="http://schemas.microsoft.com/office/drawing/2014/main" id="{E4E6C769-13DE-D06A-ECC1-CF23D6E932BD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8" name="椭圆 147">
                <a:extLst>
                  <a:ext uri="{FF2B5EF4-FFF2-40B4-BE49-F238E27FC236}">
                    <a16:creationId xmlns="" xmlns:a16="http://schemas.microsoft.com/office/drawing/2014/main" id="{839C7C10-5D82-6BFF-0CD0-80E542B3A4F6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9" name="椭圆 148">
                <a:extLst>
                  <a:ext uri="{FF2B5EF4-FFF2-40B4-BE49-F238E27FC236}">
                    <a16:creationId xmlns="" xmlns:a16="http://schemas.microsoft.com/office/drawing/2014/main" id="{782CCD37-B025-7D97-C892-26CA0BFD6437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0" name="椭圆 149">
                <a:extLst>
                  <a:ext uri="{FF2B5EF4-FFF2-40B4-BE49-F238E27FC236}">
                    <a16:creationId xmlns="" xmlns:a16="http://schemas.microsoft.com/office/drawing/2014/main" id="{638C6E76-108A-E913-6044-009197660239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7" name="椭圆 86">
              <a:extLst>
                <a:ext uri="{FF2B5EF4-FFF2-40B4-BE49-F238E27FC236}">
                  <a16:creationId xmlns="" xmlns:a16="http://schemas.microsoft.com/office/drawing/2014/main" id="{2C5EEBB6-0A0D-A27D-BB8F-35F877F14792}"/>
                </a:ext>
              </a:extLst>
            </p:cNvPr>
            <p:cNvSpPr/>
            <p:nvPr/>
          </p:nvSpPr>
          <p:spPr>
            <a:xfrm>
              <a:off x="6123663" y="5602311"/>
              <a:ext cx="505353" cy="509696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26000">
                  <a:srgbClr val="FC911C"/>
                </a:gs>
                <a:gs pos="54000">
                  <a:srgbClr val="FF505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88" name="直接箭头连接符 87">
              <a:extLst>
                <a:ext uri="{FF2B5EF4-FFF2-40B4-BE49-F238E27FC236}">
                  <a16:creationId xmlns="" xmlns:a16="http://schemas.microsoft.com/office/drawing/2014/main" id="{5E069B09-3866-E056-C9FD-F72B205A95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12414" y="5857159"/>
              <a:ext cx="1001744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FF0000"/>
              </a:contourClr>
            </a:sp3d>
          </p:spPr>
        </p:cxnSp>
        <p:sp>
          <p:nvSpPr>
            <p:cNvPr id="90" name="矩形: 圆角 89">
              <a:extLst>
                <a:ext uri="{FF2B5EF4-FFF2-40B4-BE49-F238E27FC236}">
                  <a16:creationId xmlns="" xmlns:a16="http://schemas.microsoft.com/office/drawing/2014/main" id="{C05319B2-0528-518B-B9B5-8BC09AC39AD1}"/>
                </a:ext>
              </a:extLst>
            </p:cNvPr>
            <p:cNvSpPr/>
            <p:nvPr/>
          </p:nvSpPr>
          <p:spPr>
            <a:xfrm>
              <a:off x="10962348" y="6331253"/>
              <a:ext cx="421380" cy="238777"/>
            </a:xfrm>
            <a:prstGeom prst="roundRect">
              <a:avLst/>
            </a:prstGeom>
            <a:pattFill prst="ltVert">
              <a:fgClr>
                <a:srgbClr val="4472C4">
                  <a:lumMod val="40000"/>
                  <a:lumOff val="60000"/>
                </a:srgbClr>
              </a:fgClr>
              <a:bgClr>
                <a:srgbClr val="4472C4">
                  <a:lumMod val="75000"/>
                </a:srgbClr>
              </a:bgClr>
            </a:patt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91" name="直接箭头连接符 90">
              <a:extLst>
                <a:ext uri="{FF2B5EF4-FFF2-40B4-BE49-F238E27FC236}">
                  <a16:creationId xmlns="" xmlns:a16="http://schemas.microsoft.com/office/drawing/2014/main" id="{F76B4DAC-F5DB-9E45-8FD7-97C2816F2A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759127" y="6450431"/>
              <a:ext cx="229407" cy="421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sp>
          <p:nvSpPr>
            <p:cNvPr id="92" name="等腰三角形 91">
              <a:extLst>
                <a:ext uri="{FF2B5EF4-FFF2-40B4-BE49-F238E27FC236}">
                  <a16:creationId xmlns="" xmlns:a16="http://schemas.microsoft.com/office/drawing/2014/main" id="{629DECC5-474C-B740-0813-66313F8EA470}"/>
                </a:ext>
              </a:extLst>
            </p:cNvPr>
            <p:cNvSpPr/>
            <p:nvPr/>
          </p:nvSpPr>
          <p:spPr>
            <a:xfrm rot="5400000" flipH="1">
              <a:off x="9617125" y="6374481"/>
              <a:ext cx="278878" cy="152321"/>
            </a:xfrm>
            <a:prstGeom prst="triangle">
              <a:avLst/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93" name="直接箭头连接符 92">
              <a:extLst>
                <a:ext uri="{FF2B5EF4-FFF2-40B4-BE49-F238E27FC236}">
                  <a16:creationId xmlns="" xmlns:a16="http://schemas.microsoft.com/office/drawing/2014/main" id="{A52ECA6D-1B96-C30F-03BB-D31DA43BEB2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58704" y="6450325"/>
              <a:ext cx="159031" cy="633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sp>
          <p:nvSpPr>
            <p:cNvPr id="94" name="矩形 93">
              <a:extLst>
                <a:ext uri="{FF2B5EF4-FFF2-40B4-BE49-F238E27FC236}">
                  <a16:creationId xmlns="" xmlns:a16="http://schemas.microsoft.com/office/drawing/2014/main" id="{D5253FC5-D7B5-F25C-21C3-7CBF7E0A7B12}"/>
                </a:ext>
              </a:extLst>
            </p:cNvPr>
            <p:cNvSpPr/>
            <p:nvPr/>
          </p:nvSpPr>
          <p:spPr>
            <a:xfrm flipH="1">
              <a:off x="10017735" y="6370897"/>
              <a:ext cx="726455" cy="159490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5" name="文本框 226">
              <a:extLst>
                <a:ext uri="{FF2B5EF4-FFF2-40B4-BE49-F238E27FC236}">
                  <a16:creationId xmlns="" xmlns:a16="http://schemas.microsoft.com/office/drawing/2014/main" id="{AF453D25-E3C1-1E38-7739-B3503A32E524}"/>
                </a:ext>
              </a:extLst>
            </p:cNvPr>
            <p:cNvSpPr txBox="1"/>
            <p:nvPr/>
          </p:nvSpPr>
          <p:spPr>
            <a:xfrm>
              <a:off x="5103893" y="6009866"/>
              <a:ext cx="1139040" cy="1049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000" b="1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TeV</a:t>
              </a:r>
              <a:endPara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R="0" lvl="0" indent="0"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b="1" dirty="0" smtClean="0">
                  <a:solidFill>
                    <a:srgbClr val="FF0000"/>
                  </a:solidFill>
                  <a:latin typeface="+mj-lt"/>
                </a:rPr>
                <a:t>e</a:t>
              </a:r>
              <a:r>
                <a:rPr lang="zh-CN" altLang="zh-CN" b="1" dirty="0">
                  <a:solidFill>
                    <a:srgbClr val="FF0000"/>
                  </a:solidFill>
                  <a:latin typeface="+mj-lt"/>
                </a:rPr>
                <a:t>-</a:t>
              </a:r>
              <a:endParaRPr lang="zh-CN" altLang="en-US" b="1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="" xmlns:a16="http://schemas.microsoft.com/office/drawing/2014/main" id="{F95157AF-2B68-BA6E-4CB6-BAC788CA67D4}"/>
                </a:ext>
              </a:extLst>
            </p:cNvPr>
            <p:cNvSpPr/>
            <p:nvPr/>
          </p:nvSpPr>
          <p:spPr>
            <a:xfrm>
              <a:off x="5491480" y="5657149"/>
              <a:ext cx="373595" cy="400017"/>
            </a:xfrm>
            <a:prstGeom prst="ellipse">
              <a:avLst/>
            </a:prstGeom>
            <a:gradFill flip="none" rotWithShape="1">
              <a:gsLst>
                <a:gs pos="31000">
                  <a:srgbClr val="4472C4">
                    <a:lumMod val="69000"/>
                  </a:srgbClr>
                </a:gs>
                <a:gs pos="0">
                  <a:srgbClr val="4472C4">
                    <a:lumMod val="50000"/>
                  </a:srgbClr>
                </a:gs>
                <a:gs pos="76000">
                  <a:srgbClr val="4472C4">
                    <a:lumMod val="20000"/>
                    <a:lumOff val="8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>
              <a:softEdge rad="31750"/>
            </a:effectLst>
            <a:scene3d>
              <a:camera prst="isometricOffAxis1Top">
                <a:rot lat="18250376" lon="18844631" rev="3078074"/>
              </a:camera>
              <a:lightRig rig="threePt" dir="t"/>
            </a:scene3d>
            <a:sp3d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7" name="椭圆 96">
              <a:extLst>
                <a:ext uri="{FF2B5EF4-FFF2-40B4-BE49-F238E27FC236}">
                  <a16:creationId xmlns="" xmlns:a16="http://schemas.microsoft.com/office/drawing/2014/main" id="{00245CAB-6543-1165-EB9B-BE914002F384}"/>
                </a:ext>
              </a:extLst>
            </p:cNvPr>
            <p:cNvSpPr/>
            <p:nvPr/>
          </p:nvSpPr>
          <p:spPr>
            <a:xfrm>
              <a:off x="7027967" y="5657149"/>
              <a:ext cx="373595" cy="400017"/>
            </a:xfrm>
            <a:prstGeom prst="ellipse">
              <a:avLst/>
            </a:prstGeom>
            <a:gradFill flip="none" rotWithShape="1">
              <a:gsLst>
                <a:gs pos="31000">
                  <a:srgbClr val="FF5050"/>
                </a:gs>
                <a:gs pos="0">
                  <a:srgbClr val="FF0000"/>
                </a:gs>
                <a:gs pos="76000">
                  <a:srgbClr val="FFD9D9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>
              <a:softEdge rad="31750"/>
            </a:effectLst>
            <a:scene3d>
              <a:camera prst="isometricOffAxis1Top">
                <a:rot lat="18250376" lon="18844631" rev="3078074"/>
              </a:camera>
              <a:lightRig rig="threePt" dir="t"/>
            </a:scene3d>
            <a:sp3d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98" name="直接连接符 97">
              <a:extLst>
                <a:ext uri="{FF2B5EF4-FFF2-40B4-BE49-F238E27FC236}">
                  <a16:creationId xmlns="" xmlns:a16="http://schemas.microsoft.com/office/drawing/2014/main" id="{D0F67BE7-2357-6257-4DA4-47DD1AD13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48024" y="5857159"/>
              <a:ext cx="921607" cy="0"/>
            </a:xfrm>
            <a:prstGeom prst="line">
              <a:avLst/>
            </a:prstGeom>
            <a:noFill/>
            <a:ln w="38100" cap="flat" cmpd="sng" algn="ctr">
              <a:solidFill>
                <a:srgbClr val="4472C4"/>
              </a:solidFill>
              <a:prstDash val="sysDot"/>
              <a:miter lim="800000"/>
            </a:ln>
            <a:effectLst/>
          </p:spPr>
        </p:cxnSp>
        <p:cxnSp>
          <p:nvCxnSpPr>
            <p:cNvPr id="99" name="直接箭头连接符 98">
              <a:extLst>
                <a:ext uri="{FF2B5EF4-FFF2-40B4-BE49-F238E27FC236}">
                  <a16:creationId xmlns="" xmlns:a16="http://schemas.microsoft.com/office/drawing/2014/main" id="{12ECB21E-B54D-6091-17D7-BCDF90A902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84552" y="5857159"/>
              <a:ext cx="1432307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4472C4">
                  <a:lumMod val="75000"/>
                </a:srgbClr>
              </a:contourClr>
            </a:sp3d>
          </p:spPr>
        </p:cxnSp>
        <p:sp>
          <p:nvSpPr>
            <p:cNvPr id="100" name="矩形: 圆角 99">
              <a:extLst>
                <a:ext uri="{FF2B5EF4-FFF2-40B4-BE49-F238E27FC236}">
                  <a16:creationId xmlns="" xmlns:a16="http://schemas.microsoft.com/office/drawing/2014/main" id="{2F0F3CEB-783F-F761-5DDA-D379FCBBD93F}"/>
                </a:ext>
              </a:extLst>
            </p:cNvPr>
            <p:cNvSpPr/>
            <p:nvPr/>
          </p:nvSpPr>
          <p:spPr>
            <a:xfrm flipH="1">
              <a:off x="11121324" y="5737770"/>
              <a:ext cx="421380" cy="238777"/>
            </a:xfrm>
            <a:prstGeom prst="roundRect">
              <a:avLst/>
            </a:prstGeom>
            <a:pattFill prst="ltVert">
              <a:fgClr>
                <a:srgbClr val="4472C4">
                  <a:lumMod val="40000"/>
                  <a:lumOff val="60000"/>
                </a:srgbClr>
              </a:fgClr>
              <a:bgClr>
                <a:srgbClr val="4472C4">
                  <a:lumMod val="75000"/>
                </a:srgbClr>
              </a:bgClr>
            </a:patt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01" name="组合 100">
              <a:extLst>
                <a:ext uri="{FF2B5EF4-FFF2-40B4-BE49-F238E27FC236}">
                  <a16:creationId xmlns="" xmlns:a16="http://schemas.microsoft.com/office/drawing/2014/main" id="{EBBD75DF-B710-485C-05EE-D2A909FB31EC}"/>
                </a:ext>
              </a:extLst>
            </p:cNvPr>
            <p:cNvGrpSpPr/>
            <p:nvPr/>
          </p:nvGrpSpPr>
          <p:grpSpPr>
            <a:xfrm flipH="1">
              <a:off x="10250287" y="5698128"/>
              <a:ext cx="573517" cy="318062"/>
              <a:chOff x="8464986" y="2646396"/>
              <a:chExt cx="720000" cy="293663"/>
            </a:xfrm>
          </p:grpSpPr>
          <p:sp>
            <p:nvSpPr>
              <p:cNvPr id="141" name="矩形: 圆角 140">
                <a:extLst>
                  <a:ext uri="{FF2B5EF4-FFF2-40B4-BE49-F238E27FC236}">
                    <a16:creationId xmlns="" xmlns:a16="http://schemas.microsoft.com/office/drawing/2014/main" id="{F6A32C26-4703-B228-945B-20DC520D7DFF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6350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2" name="椭圆 141">
                <a:extLst>
                  <a:ext uri="{FF2B5EF4-FFF2-40B4-BE49-F238E27FC236}">
                    <a16:creationId xmlns="" xmlns:a16="http://schemas.microsoft.com/office/drawing/2014/main" id="{9C6C840A-1F7B-64CA-C95A-C1B114068A0D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3" name="椭圆 142">
                <a:extLst>
                  <a:ext uri="{FF2B5EF4-FFF2-40B4-BE49-F238E27FC236}">
                    <a16:creationId xmlns="" xmlns:a16="http://schemas.microsoft.com/office/drawing/2014/main" id="{46B7B7CE-955E-CF45-ACD5-75F2D9651581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4" name="椭圆 143">
                <a:extLst>
                  <a:ext uri="{FF2B5EF4-FFF2-40B4-BE49-F238E27FC236}">
                    <a16:creationId xmlns="" xmlns:a16="http://schemas.microsoft.com/office/drawing/2014/main" id="{37CE8DBE-0D93-5E51-C981-4CAE09CF3959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5" name="椭圆 144">
                <a:extLst>
                  <a:ext uri="{FF2B5EF4-FFF2-40B4-BE49-F238E27FC236}">
                    <a16:creationId xmlns="" xmlns:a16="http://schemas.microsoft.com/office/drawing/2014/main" id="{5184F924-B0EC-2C70-3DE1-5BF6CD5A0165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2" name="组合 101">
              <a:extLst>
                <a:ext uri="{FF2B5EF4-FFF2-40B4-BE49-F238E27FC236}">
                  <a16:creationId xmlns="" xmlns:a16="http://schemas.microsoft.com/office/drawing/2014/main" id="{E03C8E35-5F9B-763D-C275-9CE6C854B3A7}"/>
                </a:ext>
              </a:extLst>
            </p:cNvPr>
            <p:cNvGrpSpPr/>
            <p:nvPr/>
          </p:nvGrpSpPr>
          <p:grpSpPr>
            <a:xfrm flipH="1">
              <a:off x="9603937" y="5698128"/>
              <a:ext cx="573517" cy="318062"/>
              <a:chOff x="8464986" y="2646396"/>
              <a:chExt cx="720000" cy="293663"/>
            </a:xfrm>
          </p:grpSpPr>
          <p:sp>
            <p:nvSpPr>
              <p:cNvPr id="136" name="矩形: 圆角 135">
                <a:extLst>
                  <a:ext uri="{FF2B5EF4-FFF2-40B4-BE49-F238E27FC236}">
                    <a16:creationId xmlns="" xmlns:a16="http://schemas.microsoft.com/office/drawing/2014/main" id="{276AF67A-4632-FB1E-2B37-784D5175E180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6350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7" name="椭圆 136">
                <a:extLst>
                  <a:ext uri="{FF2B5EF4-FFF2-40B4-BE49-F238E27FC236}">
                    <a16:creationId xmlns="" xmlns:a16="http://schemas.microsoft.com/office/drawing/2014/main" id="{2E26B38D-61A4-1DDA-6218-BAFDF13835CE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8" name="椭圆 137">
                <a:extLst>
                  <a:ext uri="{FF2B5EF4-FFF2-40B4-BE49-F238E27FC236}">
                    <a16:creationId xmlns="" xmlns:a16="http://schemas.microsoft.com/office/drawing/2014/main" id="{EEFA611E-6172-8EC6-5751-662CB3AC2A41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9" name="椭圆 138">
                <a:extLst>
                  <a:ext uri="{FF2B5EF4-FFF2-40B4-BE49-F238E27FC236}">
                    <a16:creationId xmlns="" xmlns:a16="http://schemas.microsoft.com/office/drawing/2014/main" id="{C2EFA3E0-C003-4996-6261-72360EFEA229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0" name="椭圆 139">
                <a:extLst>
                  <a:ext uri="{FF2B5EF4-FFF2-40B4-BE49-F238E27FC236}">
                    <a16:creationId xmlns="" xmlns:a16="http://schemas.microsoft.com/office/drawing/2014/main" id="{317B63E6-771C-3234-2EE8-4494E3814717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3" name="组合 102">
              <a:extLst>
                <a:ext uri="{FF2B5EF4-FFF2-40B4-BE49-F238E27FC236}">
                  <a16:creationId xmlns="" xmlns:a16="http://schemas.microsoft.com/office/drawing/2014/main" id="{FA44D26B-55EE-5CD3-6291-502F29D8B67C}"/>
                </a:ext>
              </a:extLst>
            </p:cNvPr>
            <p:cNvGrpSpPr/>
            <p:nvPr/>
          </p:nvGrpSpPr>
          <p:grpSpPr>
            <a:xfrm flipH="1">
              <a:off x="8602966" y="5698128"/>
              <a:ext cx="573517" cy="318062"/>
              <a:chOff x="8464986" y="2646396"/>
              <a:chExt cx="720000" cy="293663"/>
            </a:xfrm>
          </p:grpSpPr>
          <p:sp>
            <p:nvSpPr>
              <p:cNvPr id="131" name="矩形: 圆角 130">
                <a:extLst>
                  <a:ext uri="{FF2B5EF4-FFF2-40B4-BE49-F238E27FC236}">
                    <a16:creationId xmlns="" xmlns:a16="http://schemas.microsoft.com/office/drawing/2014/main" id="{A110352C-64FE-7D97-396F-B6711A33F5DF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6350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2" name="椭圆 131">
                <a:extLst>
                  <a:ext uri="{FF2B5EF4-FFF2-40B4-BE49-F238E27FC236}">
                    <a16:creationId xmlns="" xmlns:a16="http://schemas.microsoft.com/office/drawing/2014/main" id="{5E7FC59A-5508-D057-9D7B-048331775A77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3" name="椭圆 132">
                <a:extLst>
                  <a:ext uri="{FF2B5EF4-FFF2-40B4-BE49-F238E27FC236}">
                    <a16:creationId xmlns="" xmlns:a16="http://schemas.microsoft.com/office/drawing/2014/main" id="{0990BA08-D0E0-4C47-E8F4-903C3F8AC6A3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4" name="椭圆 133">
                <a:extLst>
                  <a:ext uri="{FF2B5EF4-FFF2-40B4-BE49-F238E27FC236}">
                    <a16:creationId xmlns="" xmlns:a16="http://schemas.microsoft.com/office/drawing/2014/main" id="{D7B0C1DE-727F-8447-82FB-6706E564195B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5" name="椭圆 134">
                <a:extLst>
                  <a:ext uri="{FF2B5EF4-FFF2-40B4-BE49-F238E27FC236}">
                    <a16:creationId xmlns="" xmlns:a16="http://schemas.microsoft.com/office/drawing/2014/main" id="{0F68F00E-073C-F38C-0B3F-A1595C4B6BB3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04" name="矩形: 圆角 103">
              <a:extLst>
                <a:ext uri="{FF2B5EF4-FFF2-40B4-BE49-F238E27FC236}">
                  <a16:creationId xmlns="" xmlns:a16="http://schemas.microsoft.com/office/drawing/2014/main" id="{4E69E876-BFAD-8F2B-00E4-06FFE808E19F}"/>
                </a:ext>
              </a:extLst>
            </p:cNvPr>
            <p:cNvSpPr/>
            <p:nvPr/>
          </p:nvSpPr>
          <p:spPr>
            <a:xfrm>
              <a:off x="3741167" y="6327183"/>
              <a:ext cx="421380" cy="238777"/>
            </a:xfrm>
            <a:prstGeom prst="roundRect">
              <a:avLst/>
            </a:prstGeom>
            <a:pattFill prst="ltVert">
              <a:fgClr>
                <a:srgbClr val="4472C4">
                  <a:lumMod val="40000"/>
                  <a:lumOff val="60000"/>
                </a:srgbClr>
              </a:fgClr>
              <a:bgClr>
                <a:srgbClr val="4472C4">
                  <a:lumMod val="75000"/>
                </a:srgbClr>
              </a:bgClr>
            </a:patt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05" name="组合 104">
              <a:extLst>
                <a:ext uri="{FF2B5EF4-FFF2-40B4-BE49-F238E27FC236}">
                  <a16:creationId xmlns="" xmlns:a16="http://schemas.microsoft.com/office/drawing/2014/main" id="{B238968A-8021-BC09-5419-B07334C3F3AA}"/>
                </a:ext>
              </a:extLst>
            </p:cNvPr>
            <p:cNvGrpSpPr/>
            <p:nvPr/>
          </p:nvGrpSpPr>
          <p:grpSpPr>
            <a:xfrm>
              <a:off x="4574550" y="5657149"/>
              <a:ext cx="857695" cy="400017"/>
              <a:chOff x="8464986" y="2646396"/>
              <a:chExt cx="720000" cy="293663"/>
            </a:xfrm>
          </p:grpSpPr>
          <p:sp>
            <p:nvSpPr>
              <p:cNvPr id="126" name="矩形: 圆角 125">
                <a:extLst>
                  <a:ext uri="{FF2B5EF4-FFF2-40B4-BE49-F238E27FC236}">
                    <a16:creationId xmlns="" xmlns:a16="http://schemas.microsoft.com/office/drawing/2014/main" id="{4AA11A71-E635-ED23-1697-F6DD35810A6C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6350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7" name="椭圆 126">
                <a:extLst>
                  <a:ext uri="{FF2B5EF4-FFF2-40B4-BE49-F238E27FC236}">
                    <a16:creationId xmlns="" xmlns:a16="http://schemas.microsoft.com/office/drawing/2014/main" id="{D0D005EE-1D9A-15C8-80D6-D7C39898B8DB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8" name="椭圆 127">
                <a:extLst>
                  <a:ext uri="{FF2B5EF4-FFF2-40B4-BE49-F238E27FC236}">
                    <a16:creationId xmlns="" xmlns:a16="http://schemas.microsoft.com/office/drawing/2014/main" id="{B132D17D-AD53-AE8E-E2F0-DCD257F15A94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9" name="椭圆 128">
                <a:extLst>
                  <a:ext uri="{FF2B5EF4-FFF2-40B4-BE49-F238E27FC236}">
                    <a16:creationId xmlns="" xmlns:a16="http://schemas.microsoft.com/office/drawing/2014/main" id="{AB83B6B4-65E8-ECE9-5A8D-A98BA0C2CFF9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0" name="椭圆 129">
                <a:extLst>
                  <a:ext uri="{FF2B5EF4-FFF2-40B4-BE49-F238E27FC236}">
                    <a16:creationId xmlns="" xmlns:a16="http://schemas.microsoft.com/office/drawing/2014/main" id="{7DDC151F-84B5-25A3-37D6-74349847EC1A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6" name="组合 105">
              <a:extLst>
                <a:ext uri="{FF2B5EF4-FFF2-40B4-BE49-F238E27FC236}">
                  <a16:creationId xmlns="" xmlns:a16="http://schemas.microsoft.com/office/drawing/2014/main" id="{D1B85ED1-1976-B80A-D0F5-094AF5F0DF07}"/>
                </a:ext>
              </a:extLst>
            </p:cNvPr>
            <p:cNvGrpSpPr/>
            <p:nvPr/>
          </p:nvGrpSpPr>
          <p:grpSpPr>
            <a:xfrm flipV="1">
              <a:off x="4174891" y="5862829"/>
              <a:ext cx="416314" cy="569838"/>
              <a:chOff x="1463725" y="2937237"/>
              <a:chExt cx="391983" cy="676466"/>
            </a:xfrm>
          </p:grpSpPr>
          <p:sp>
            <p:nvSpPr>
              <p:cNvPr id="124" name="任意多边形: 形状 123">
                <a:extLst>
                  <a:ext uri="{FF2B5EF4-FFF2-40B4-BE49-F238E27FC236}">
                    <a16:creationId xmlns="" xmlns:a16="http://schemas.microsoft.com/office/drawing/2014/main" id="{533A7C7A-432C-FBD4-C6FC-7BFDD9302EB1}"/>
                  </a:ext>
                </a:extLst>
              </p:cNvPr>
              <p:cNvSpPr/>
              <p:nvPr/>
            </p:nvSpPr>
            <p:spPr>
              <a:xfrm>
                <a:off x="1463725" y="2937237"/>
                <a:ext cx="218429" cy="357888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  <a:headEnd type="none" w="med" len="med"/>
                <a:tailEnd type="arrow" w="lg" len="lg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rgbClr val="4472C4"/>
                </a:contourClr>
              </a:sp3d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5" name="任意多边形: 形状 124">
                <a:extLst>
                  <a:ext uri="{FF2B5EF4-FFF2-40B4-BE49-F238E27FC236}">
                    <a16:creationId xmlns="" xmlns:a16="http://schemas.microsoft.com/office/drawing/2014/main" id="{1CE6458A-6C32-D781-7024-0540205952F8}"/>
                  </a:ext>
                </a:extLst>
              </p:cNvPr>
              <p:cNvSpPr/>
              <p:nvPr/>
            </p:nvSpPr>
            <p:spPr>
              <a:xfrm rot="10800000">
                <a:off x="1669994" y="3264123"/>
                <a:ext cx="185714" cy="349580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ysClr val="window" lastClr="FFFFFF"/>
                </a:extrusionClr>
                <a:contourClr>
                  <a:srgbClr val="4472C4">
                    <a:lumMod val="75000"/>
                  </a:srgbClr>
                </a:contourClr>
              </a:sp3d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7" name="组合 106">
              <a:extLst>
                <a:ext uri="{FF2B5EF4-FFF2-40B4-BE49-F238E27FC236}">
                  <a16:creationId xmlns="" xmlns:a16="http://schemas.microsoft.com/office/drawing/2014/main" id="{C5D460DE-DEB3-E34E-5A2B-A4750B2222AD}"/>
                </a:ext>
              </a:extLst>
            </p:cNvPr>
            <p:cNvGrpSpPr/>
            <p:nvPr/>
          </p:nvGrpSpPr>
          <p:grpSpPr>
            <a:xfrm>
              <a:off x="7469380" y="5657149"/>
              <a:ext cx="857695" cy="400017"/>
              <a:chOff x="8464986" y="2646396"/>
              <a:chExt cx="720000" cy="293663"/>
            </a:xfrm>
          </p:grpSpPr>
          <p:sp>
            <p:nvSpPr>
              <p:cNvPr id="119" name="矩形: 圆角 118">
                <a:extLst>
                  <a:ext uri="{FF2B5EF4-FFF2-40B4-BE49-F238E27FC236}">
                    <a16:creationId xmlns="" xmlns:a16="http://schemas.microsoft.com/office/drawing/2014/main" id="{247CB0FE-8141-03AB-B618-22351073561B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6350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0" name="椭圆 119">
                <a:extLst>
                  <a:ext uri="{FF2B5EF4-FFF2-40B4-BE49-F238E27FC236}">
                    <a16:creationId xmlns="" xmlns:a16="http://schemas.microsoft.com/office/drawing/2014/main" id="{FC6D8652-F3F0-FB17-D045-E5893B9149D8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1" name="椭圆 120">
                <a:extLst>
                  <a:ext uri="{FF2B5EF4-FFF2-40B4-BE49-F238E27FC236}">
                    <a16:creationId xmlns="" xmlns:a16="http://schemas.microsoft.com/office/drawing/2014/main" id="{3C4558F7-67A7-ED7D-E6AD-ED7D97A7E770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2" name="椭圆 121">
                <a:extLst>
                  <a:ext uri="{FF2B5EF4-FFF2-40B4-BE49-F238E27FC236}">
                    <a16:creationId xmlns="" xmlns:a16="http://schemas.microsoft.com/office/drawing/2014/main" id="{0D2C666D-DCC7-3357-138E-6630BC918674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3" name="椭圆 122">
                <a:extLst>
                  <a:ext uri="{FF2B5EF4-FFF2-40B4-BE49-F238E27FC236}">
                    <a16:creationId xmlns="" xmlns:a16="http://schemas.microsoft.com/office/drawing/2014/main" id="{9BF86734-8B9C-6675-01D6-9E22D7BDE2DC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>
                <a:softEdge rad="31750"/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="" xmlns:a16="http://schemas.microsoft.com/office/drawing/2014/main" id="{9E37F04E-D28D-D9D4-8C1F-0CCD6D9F3253}"/>
                </a:ext>
              </a:extLst>
            </p:cNvPr>
            <p:cNvGrpSpPr/>
            <p:nvPr/>
          </p:nvGrpSpPr>
          <p:grpSpPr>
            <a:xfrm flipH="1" flipV="1">
              <a:off x="8288646" y="5862627"/>
              <a:ext cx="377575" cy="569838"/>
              <a:chOff x="1463725" y="2937237"/>
              <a:chExt cx="391983" cy="676466"/>
            </a:xfrm>
          </p:grpSpPr>
          <p:sp>
            <p:nvSpPr>
              <p:cNvPr id="117" name="任意多边形: 形状 116">
                <a:extLst>
                  <a:ext uri="{FF2B5EF4-FFF2-40B4-BE49-F238E27FC236}">
                    <a16:creationId xmlns="" xmlns:a16="http://schemas.microsoft.com/office/drawing/2014/main" id="{C3E0580A-EC10-E880-60B8-808C8414C2CB}"/>
                  </a:ext>
                </a:extLst>
              </p:cNvPr>
              <p:cNvSpPr/>
              <p:nvPr/>
            </p:nvSpPr>
            <p:spPr>
              <a:xfrm>
                <a:off x="1463725" y="2937237"/>
                <a:ext cx="218429" cy="357888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arrow" w="lg" len="lg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rgbClr val="FF0000"/>
                </a:contourClr>
              </a:sp3d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18" name="任意多边形: 形状 117">
                <a:extLst>
                  <a:ext uri="{FF2B5EF4-FFF2-40B4-BE49-F238E27FC236}">
                    <a16:creationId xmlns="" xmlns:a16="http://schemas.microsoft.com/office/drawing/2014/main" id="{B9A35390-B6BF-E8CE-1ABD-C1E0E8D47D07}"/>
                  </a:ext>
                </a:extLst>
              </p:cNvPr>
              <p:cNvSpPr/>
              <p:nvPr/>
            </p:nvSpPr>
            <p:spPr>
              <a:xfrm rot="10800000">
                <a:off x="1669994" y="3264123"/>
                <a:ext cx="185714" cy="349580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ysClr val="window" lastClr="FFFFFF"/>
                </a:extrusionClr>
                <a:contourClr>
                  <a:srgbClr val="FF0000"/>
                </a:contourClr>
              </a:sp3d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cxnSp>
          <p:nvCxnSpPr>
            <p:cNvPr id="109" name="直接箭头连接符 108">
              <a:extLst>
                <a:ext uri="{FF2B5EF4-FFF2-40B4-BE49-F238E27FC236}">
                  <a16:creationId xmlns="" xmlns:a16="http://schemas.microsoft.com/office/drawing/2014/main" id="{DB9F8C6F-181F-9CCC-FA93-34096166B7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83379" y="6450641"/>
              <a:ext cx="573517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FF0000"/>
              </a:contourClr>
            </a:sp3d>
          </p:spPr>
        </p:cxnSp>
        <p:sp>
          <p:nvSpPr>
            <p:cNvPr id="113" name="文本框 226">
              <a:extLst>
                <a:ext uri="{FF2B5EF4-FFF2-40B4-BE49-F238E27FC236}">
                  <a16:creationId xmlns="" xmlns:a16="http://schemas.microsoft.com/office/drawing/2014/main" id="{1964BBDA-7C89-89C1-956B-EC9E40328BDF}"/>
                </a:ext>
              </a:extLst>
            </p:cNvPr>
            <p:cNvSpPr txBox="1"/>
            <p:nvPr/>
          </p:nvSpPr>
          <p:spPr>
            <a:xfrm>
              <a:off x="6698033" y="6009866"/>
              <a:ext cx="1001807" cy="1000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b="1" dirty="0" smtClean="0">
                  <a:solidFill>
                    <a:srgbClr val="C00000"/>
                  </a:solidFill>
                  <a:latin typeface="+mj-lt"/>
                </a:rPr>
                <a:t>5TeV</a:t>
              </a:r>
            </a:p>
            <a:p>
              <a:pPr marR="0" lvl="0" indent="0"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b="1" dirty="0" smtClean="0">
                  <a:solidFill>
                    <a:srgbClr val="C00000"/>
                  </a:solidFill>
                  <a:latin typeface="+mj-lt"/>
                </a:rPr>
                <a:t>e+</a:t>
              </a:r>
              <a:endParaRPr lang="zh-CN" altLang="en-US" b="1" dirty="0">
                <a:solidFill>
                  <a:srgbClr val="C00000"/>
                </a:solidFill>
                <a:latin typeface="+mj-lt"/>
              </a:endParaRPr>
            </a:p>
          </p:txBody>
        </p:sp>
        <p:sp>
          <p:nvSpPr>
            <p:cNvPr id="115" name="左大括号 5">
              <a:extLst>
                <a:ext uri="{FF2B5EF4-FFF2-40B4-BE49-F238E27FC236}">
                  <a16:creationId xmlns="" xmlns:a16="http://schemas.microsoft.com/office/drawing/2014/main" id="{AA590A78-07E8-D524-A7A1-99DD19E44A89}"/>
                </a:ext>
              </a:extLst>
            </p:cNvPr>
            <p:cNvSpPr/>
            <p:nvPr/>
          </p:nvSpPr>
          <p:spPr bwMode="auto">
            <a:xfrm rot="16200000">
              <a:off x="2826633" y="5523257"/>
              <a:ext cx="418189" cy="1420575"/>
            </a:xfrm>
            <a:custGeom>
              <a:avLst/>
              <a:gdLst>
                <a:gd name="connsiteX0" fmla="*/ 418187 w 418187"/>
                <a:gd name="connsiteY0" fmla="*/ 1420575 h 1420575"/>
                <a:gd name="connsiteX1" fmla="*/ 209093 w 418187"/>
                <a:gd name="connsiteY1" fmla="*/ 1385727 h 1420575"/>
                <a:gd name="connsiteX2" fmla="*/ 209094 w 418187"/>
                <a:gd name="connsiteY2" fmla="*/ 745135 h 1420575"/>
                <a:gd name="connsiteX3" fmla="*/ 0 w 418187"/>
                <a:gd name="connsiteY3" fmla="*/ 710287 h 1420575"/>
                <a:gd name="connsiteX4" fmla="*/ 209094 w 418187"/>
                <a:gd name="connsiteY4" fmla="*/ 675439 h 1420575"/>
                <a:gd name="connsiteX5" fmla="*/ 209094 w 418187"/>
                <a:gd name="connsiteY5" fmla="*/ 34848 h 1420575"/>
                <a:gd name="connsiteX6" fmla="*/ 418188 w 418187"/>
                <a:gd name="connsiteY6" fmla="*/ 0 h 1420575"/>
                <a:gd name="connsiteX7" fmla="*/ 418187 w 418187"/>
                <a:gd name="connsiteY7" fmla="*/ 1420575 h 1420575"/>
                <a:gd name="connsiteX0" fmla="*/ 418187 w 418187"/>
                <a:gd name="connsiteY0" fmla="*/ 1420575 h 1420575"/>
                <a:gd name="connsiteX1" fmla="*/ 209093 w 418187"/>
                <a:gd name="connsiteY1" fmla="*/ 1385727 h 1420575"/>
                <a:gd name="connsiteX2" fmla="*/ 209094 w 418187"/>
                <a:gd name="connsiteY2" fmla="*/ 745135 h 1420575"/>
                <a:gd name="connsiteX3" fmla="*/ 0 w 418187"/>
                <a:gd name="connsiteY3" fmla="*/ 710287 h 1420575"/>
                <a:gd name="connsiteX4" fmla="*/ 209094 w 418187"/>
                <a:gd name="connsiteY4" fmla="*/ 675439 h 1420575"/>
                <a:gd name="connsiteX5" fmla="*/ 209094 w 418187"/>
                <a:gd name="connsiteY5" fmla="*/ 34848 h 1420575"/>
                <a:gd name="connsiteX6" fmla="*/ 418188 w 418187"/>
                <a:gd name="connsiteY6" fmla="*/ 0 h 1420575"/>
                <a:gd name="connsiteX0" fmla="*/ 418187 w 418188"/>
                <a:gd name="connsiteY0" fmla="*/ 1420575 h 1420575"/>
                <a:gd name="connsiteX1" fmla="*/ 209093 w 418188"/>
                <a:gd name="connsiteY1" fmla="*/ 1385727 h 1420575"/>
                <a:gd name="connsiteX2" fmla="*/ 209094 w 418188"/>
                <a:gd name="connsiteY2" fmla="*/ 745135 h 1420575"/>
                <a:gd name="connsiteX3" fmla="*/ 0 w 418188"/>
                <a:gd name="connsiteY3" fmla="*/ 710287 h 1420575"/>
                <a:gd name="connsiteX4" fmla="*/ 209094 w 418188"/>
                <a:gd name="connsiteY4" fmla="*/ 675439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7" fmla="*/ 418187 w 418188"/>
                <a:gd name="connsiteY7" fmla="*/ 1420575 h 1420575"/>
                <a:gd name="connsiteX0" fmla="*/ 418187 w 418188"/>
                <a:gd name="connsiteY0" fmla="*/ 1420575 h 1420575"/>
                <a:gd name="connsiteX1" fmla="*/ 209093 w 418188"/>
                <a:gd name="connsiteY1" fmla="*/ 1385727 h 1420575"/>
                <a:gd name="connsiteX2" fmla="*/ 209094 w 418188"/>
                <a:gd name="connsiteY2" fmla="*/ 745135 h 1420575"/>
                <a:gd name="connsiteX3" fmla="*/ 0 w 418188"/>
                <a:gd name="connsiteY3" fmla="*/ 710287 h 1420575"/>
                <a:gd name="connsiteX4" fmla="*/ 211475 w 418188"/>
                <a:gd name="connsiteY4" fmla="*/ 627814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0" fmla="*/ 418187 w 418188"/>
                <a:gd name="connsiteY0" fmla="*/ 1420575 h 1442871"/>
                <a:gd name="connsiteX1" fmla="*/ 209093 w 418188"/>
                <a:gd name="connsiteY1" fmla="*/ 1385727 h 1442871"/>
                <a:gd name="connsiteX2" fmla="*/ 209094 w 418188"/>
                <a:gd name="connsiteY2" fmla="*/ 745135 h 1442871"/>
                <a:gd name="connsiteX3" fmla="*/ 0 w 418188"/>
                <a:gd name="connsiteY3" fmla="*/ 710287 h 1442871"/>
                <a:gd name="connsiteX4" fmla="*/ 209094 w 418188"/>
                <a:gd name="connsiteY4" fmla="*/ 675439 h 1442871"/>
                <a:gd name="connsiteX5" fmla="*/ 209094 w 418188"/>
                <a:gd name="connsiteY5" fmla="*/ 34848 h 1442871"/>
                <a:gd name="connsiteX6" fmla="*/ 418188 w 418188"/>
                <a:gd name="connsiteY6" fmla="*/ 0 h 1442871"/>
                <a:gd name="connsiteX7" fmla="*/ 418187 w 418188"/>
                <a:gd name="connsiteY7" fmla="*/ 1420575 h 1442871"/>
                <a:gd name="connsiteX0" fmla="*/ 418187 w 418188"/>
                <a:gd name="connsiteY0" fmla="*/ 1420575 h 1442871"/>
                <a:gd name="connsiteX1" fmla="*/ 209093 w 418188"/>
                <a:gd name="connsiteY1" fmla="*/ 1385727 h 1442871"/>
                <a:gd name="connsiteX2" fmla="*/ 209091 w 418188"/>
                <a:gd name="connsiteY2" fmla="*/ 799907 h 1442871"/>
                <a:gd name="connsiteX3" fmla="*/ 0 w 418188"/>
                <a:gd name="connsiteY3" fmla="*/ 710287 h 1442871"/>
                <a:gd name="connsiteX4" fmla="*/ 211475 w 418188"/>
                <a:gd name="connsiteY4" fmla="*/ 627814 h 1442871"/>
                <a:gd name="connsiteX5" fmla="*/ 209094 w 418188"/>
                <a:gd name="connsiteY5" fmla="*/ 34848 h 1442871"/>
                <a:gd name="connsiteX6" fmla="*/ 418188 w 418188"/>
                <a:gd name="connsiteY6" fmla="*/ 0 h 1442871"/>
                <a:gd name="connsiteX0" fmla="*/ 418187 w 418188"/>
                <a:gd name="connsiteY0" fmla="*/ 1420575 h 1421190"/>
                <a:gd name="connsiteX1" fmla="*/ 209093 w 418188"/>
                <a:gd name="connsiteY1" fmla="*/ 1385727 h 1421190"/>
                <a:gd name="connsiteX2" fmla="*/ 209094 w 418188"/>
                <a:gd name="connsiteY2" fmla="*/ 745135 h 1421190"/>
                <a:gd name="connsiteX3" fmla="*/ 0 w 418188"/>
                <a:gd name="connsiteY3" fmla="*/ 710287 h 1421190"/>
                <a:gd name="connsiteX4" fmla="*/ 209094 w 418188"/>
                <a:gd name="connsiteY4" fmla="*/ 675439 h 1421190"/>
                <a:gd name="connsiteX5" fmla="*/ 209094 w 418188"/>
                <a:gd name="connsiteY5" fmla="*/ 34848 h 1421190"/>
                <a:gd name="connsiteX6" fmla="*/ 418188 w 418188"/>
                <a:gd name="connsiteY6" fmla="*/ 0 h 1421190"/>
                <a:gd name="connsiteX7" fmla="*/ 418187 w 418188"/>
                <a:gd name="connsiteY7" fmla="*/ 1420575 h 1421190"/>
                <a:gd name="connsiteX0" fmla="*/ 418187 w 418188"/>
                <a:gd name="connsiteY0" fmla="*/ 1420575 h 1421190"/>
                <a:gd name="connsiteX1" fmla="*/ 294815 w 418188"/>
                <a:gd name="connsiteY1" fmla="*/ 1330961 h 1421190"/>
                <a:gd name="connsiteX2" fmla="*/ 209091 w 418188"/>
                <a:gd name="connsiteY2" fmla="*/ 799907 h 1421190"/>
                <a:gd name="connsiteX3" fmla="*/ 0 w 418188"/>
                <a:gd name="connsiteY3" fmla="*/ 710287 h 1421190"/>
                <a:gd name="connsiteX4" fmla="*/ 211475 w 418188"/>
                <a:gd name="connsiteY4" fmla="*/ 627814 h 1421190"/>
                <a:gd name="connsiteX5" fmla="*/ 209094 w 418188"/>
                <a:gd name="connsiteY5" fmla="*/ 34848 h 1421190"/>
                <a:gd name="connsiteX6" fmla="*/ 418188 w 418188"/>
                <a:gd name="connsiteY6" fmla="*/ 0 h 1421190"/>
                <a:gd name="connsiteX0" fmla="*/ 418187 w 418188"/>
                <a:gd name="connsiteY0" fmla="*/ 1420575 h 1437368"/>
                <a:gd name="connsiteX1" fmla="*/ 209093 w 418188"/>
                <a:gd name="connsiteY1" fmla="*/ 1385727 h 1437368"/>
                <a:gd name="connsiteX2" fmla="*/ 209094 w 418188"/>
                <a:gd name="connsiteY2" fmla="*/ 745135 h 1437368"/>
                <a:gd name="connsiteX3" fmla="*/ 0 w 418188"/>
                <a:gd name="connsiteY3" fmla="*/ 710287 h 1437368"/>
                <a:gd name="connsiteX4" fmla="*/ 209094 w 418188"/>
                <a:gd name="connsiteY4" fmla="*/ 675439 h 1437368"/>
                <a:gd name="connsiteX5" fmla="*/ 209094 w 418188"/>
                <a:gd name="connsiteY5" fmla="*/ 34848 h 1437368"/>
                <a:gd name="connsiteX6" fmla="*/ 418188 w 418188"/>
                <a:gd name="connsiteY6" fmla="*/ 0 h 1437368"/>
                <a:gd name="connsiteX7" fmla="*/ 418187 w 418188"/>
                <a:gd name="connsiteY7" fmla="*/ 1420575 h 1437368"/>
                <a:gd name="connsiteX0" fmla="*/ 418187 w 418188"/>
                <a:gd name="connsiteY0" fmla="*/ 1420575 h 1437368"/>
                <a:gd name="connsiteX1" fmla="*/ 209090 w 418188"/>
                <a:gd name="connsiteY1" fmla="*/ 1376205 h 1437368"/>
                <a:gd name="connsiteX2" fmla="*/ 209091 w 418188"/>
                <a:gd name="connsiteY2" fmla="*/ 799907 h 1437368"/>
                <a:gd name="connsiteX3" fmla="*/ 0 w 418188"/>
                <a:gd name="connsiteY3" fmla="*/ 710287 h 1437368"/>
                <a:gd name="connsiteX4" fmla="*/ 211475 w 418188"/>
                <a:gd name="connsiteY4" fmla="*/ 627814 h 1437368"/>
                <a:gd name="connsiteX5" fmla="*/ 209094 w 418188"/>
                <a:gd name="connsiteY5" fmla="*/ 34848 h 1437368"/>
                <a:gd name="connsiteX6" fmla="*/ 418188 w 418188"/>
                <a:gd name="connsiteY6" fmla="*/ 0 h 1437368"/>
                <a:gd name="connsiteX0" fmla="*/ 418187 w 418188"/>
                <a:gd name="connsiteY0" fmla="*/ 1420575 h 1420672"/>
                <a:gd name="connsiteX1" fmla="*/ 209093 w 418188"/>
                <a:gd name="connsiteY1" fmla="*/ 1385727 h 1420672"/>
                <a:gd name="connsiteX2" fmla="*/ 209094 w 418188"/>
                <a:gd name="connsiteY2" fmla="*/ 745135 h 1420672"/>
                <a:gd name="connsiteX3" fmla="*/ 0 w 418188"/>
                <a:gd name="connsiteY3" fmla="*/ 710287 h 1420672"/>
                <a:gd name="connsiteX4" fmla="*/ 209094 w 418188"/>
                <a:gd name="connsiteY4" fmla="*/ 675439 h 1420672"/>
                <a:gd name="connsiteX5" fmla="*/ 209094 w 418188"/>
                <a:gd name="connsiteY5" fmla="*/ 34848 h 1420672"/>
                <a:gd name="connsiteX6" fmla="*/ 418188 w 418188"/>
                <a:gd name="connsiteY6" fmla="*/ 0 h 1420672"/>
                <a:gd name="connsiteX7" fmla="*/ 418187 w 418188"/>
                <a:gd name="connsiteY7" fmla="*/ 1420575 h 1420672"/>
                <a:gd name="connsiteX0" fmla="*/ 418187 w 418188"/>
                <a:gd name="connsiteY0" fmla="*/ 1420575 h 1420672"/>
                <a:gd name="connsiteX1" fmla="*/ 209090 w 418188"/>
                <a:gd name="connsiteY1" fmla="*/ 1376205 h 1420672"/>
                <a:gd name="connsiteX2" fmla="*/ 209091 w 418188"/>
                <a:gd name="connsiteY2" fmla="*/ 799907 h 1420672"/>
                <a:gd name="connsiteX3" fmla="*/ 0 w 418188"/>
                <a:gd name="connsiteY3" fmla="*/ 710287 h 1420672"/>
                <a:gd name="connsiteX4" fmla="*/ 211475 w 418188"/>
                <a:gd name="connsiteY4" fmla="*/ 627814 h 1420672"/>
                <a:gd name="connsiteX5" fmla="*/ 209094 w 418188"/>
                <a:gd name="connsiteY5" fmla="*/ 34848 h 1420672"/>
                <a:gd name="connsiteX6" fmla="*/ 418188 w 418188"/>
                <a:gd name="connsiteY6" fmla="*/ 0 h 1420672"/>
                <a:gd name="connsiteX0" fmla="*/ 418187 w 418188"/>
                <a:gd name="connsiteY0" fmla="*/ 1420575 h 1421157"/>
                <a:gd name="connsiteX1" fmla="*/ 209093 w 418188"/>
                <a:gd name="connsiteY1" fmla="*/ 1385727 h 1421157"/>
                <a:gd name="connsiteX2" fmla="*/ 209094 w 418188"/>
                <a:gd name="connsiteY2" fmla="*/ 745135 h 1421157"/>
                <a:gd name="connsiteX3" fmla="*/ 0 w 418188"/>
                <a:gd name="connsiteY3" fmla="*/ 710287 h 1421157"/>
                <a:gd name="connsiteX4" fmla="*/ 209094 w 418188"/>
                <a:gd name="connsiteY4" fmla="*/ 675439 h 1421157"/>
                <a:gd name="connsiteX5" fmla="*/ 209094 w 418188"/>
                <a:gd name="connsiteY5" fmla="*/ 34848 h 1421157"/>
                <a:gd name="connsiteX6" fmla="*/ 418188 w 418188"/>
                <a:gd name="connsiteY6" fmla="*/ 0 h 1421157"/>
                <a:gd name="connsiteX7" fmla="*/ 418187 w 418188"/>
                <a:gd name="connsiteY7" fmla="*/ 1420575 h 1421157"/>
                <a:gd name="connsiteX0" fmla="*/ 418187 w 418188"/>
                <a:gd name="connsiteY0" fmla="*/ 1420575 h 1421157"/>
                <a:gd name="connsiteX1" fmla="*/ 209090 w 418188"/>
                <a:gd name="connsiteY1" fmla="*/ 1376205 h 1421157"/>
                <a:gd name="connsiteX2" fmla="*/ 209091 w 418188"/>
                <a:gd name="connsiteY2" fmla="*/ 799907 h 1421157"/>
                <a:gd name="connsiteX3" fmla="*/ 0 w 418188"/>
                <a:gd name="connsiteY3" fmla="*/ 710287 h 1421157"/>
                <a:gd name="connsiteX4" fmla="*/ 211475 w 418188"/>
                <a:gd name="connsiteY4" fmla="*/ 627814 h 1421157"/>
                <a:gd name="connsiteX5" fmla="*/ 209094 w 418188"/>
                <a:gd name="connsiteY5" fmla="*/ 34848 h 1421157"/>
                <a:gd name="connsiteX6" fmla="*/ 418188 w 418188"/>
                <a:gd name="connsiteY6" fmla="*/ 0 h 1421157"/>
                <a:gd name="connsiteX0" fmla="*/ 418187 w 418188"/>
                <a:gd name="connsiteY0" fmla="*/ 1420575 h 1431976"/>
                <a:gd name="connsiteX1" fmla="*/ 209093 w 418188"/>
                <a:gd name="connsiteY1" fmla="*/ 1385727 h 1431976"/>
                <a:gd name="connsiteX2" fmla="*/ 209094 w 418188"/>
                <a:gd name="connsiteY2" fmla="*/ 745135 h 1431976"/>
                <a:gd name="connsiteX3" fmla="*/ 0 w 418188"/>
                <a:gd name="connsiteY3" fmla="*/ 710287 h 1431976"/>
                <a:gd name="connsiteX4" fmla="*/ 209094 w 418188"/>
                <a:gd name="connsiteY4" fmla="*/ 675439 h 1431976"/>
                <a:gd name="connsiteX5" fmla="*/ 209094 w 418188"/>
                <a:gd name="connsiteY5" fmla="*/ 34848 h 1431976"/>
                <a:gd name="connsiteX6" fmla="*/ 418188 w 418188"/>
                <a:gd name="connsiteY6" fmla="*/ 0 h 1431976"/>
                <a:gd name="connsiteX7" fmla="*/ 418187 w 418188"/>
                <a:gd name="connsiteY7" fmla="*/ 1420575 h 1431976"/>
                <a:gd name="connsiteX0" fmla="*/ 418187 w 418188"/>
                <a:gd name="connsiteY0" fmla="*/ 1420575 h 1431976"/>
                <a:gd name="connsiteX1" fmla="*/ 209090 w 418188"/>
                <a:gd name="connsiteY1" fmla="*/ 1376205 h 1431976"/>
                <a:gd name="connsiteX2" fmla="*/ 209091 w 418188"/>
                <a:gd name="connsiteY2" fmla="*/ 799907 h 1431976"/>
                <a:gd name="connsiteX3" fmla="*/ 0 w 418188"/>
                <a:gd name="connsiteY3" fmla="*/ 710287 h 1431976"/>
                <a:gd name="connsiteX4" fmla="*/ 211475 w 418188"/>
                <a:gd name="connsiteY4" fmla="*/ 627814 h 1431976"/>
                <a:gd name="connsiteX5" fmla="*/ 209094 w 418188"/>
                <a:gd name="connsiteY5" fmla="*/ 34848 h 1431976"/>
                <a:gd name="connsiteX6" fmla="*/ 418188 w 418188"/>
                <a:gd name="connsiteY6" fmla="*/ 0 h 1431976"/>
                <a:gd name="connsiteX0" fmla="*/ 418187 w 418188"/>
                <a:gd name="connsiteY0" fmla="*/ 1420575 h 1423895"/>
                <a:gd name="connsiteX1" fmla="*/ 209093 w 418188"/>
                <a:gd name="connsiteY1" fmla="*/ 1385727 h 1423895"/>
                <a:gd name="connsiteX2" fmla="*/ 209094 w 418188"/>
                <a:gd name="connsiteY2" fmla="*/ 745135 h 1423895"/>
                <a:gd name="connsiteX3" fmla="*/ 0 w 418188"/>
                <a:gd name="connsiteY3" fmla="*/ 710287 h 1423895"/>
                <a:gd name="connsiteX4" fmla="*/ 209094 w 418188"/>
                <a:gd name="connsiteY4" fmla="*/ 675439 h 1423895"/>
                <a:gd name="connsiteX5" fmla="*/ 209094 w 418188"/>
                <a:gd name="connsiteY5" fmla="*/ 34848 h 1423895"/>
                <a:gd name="connsiteX6" fmla="*/ 418188 w 418188"/>
                <a:gd name="connsiteY6" fmla="*/ 0 h 1423895"/>
                <a:gd name="connsiteX7" fmla="*/ 418187 w 418188"/>
                <a:gd name="connsiteY7" fmla="*/ 1420575 h 1423895"/>
                <a:gd name="connsiteX0" fmla="*/ 418187 w 418188"/>
                <a:gd name="connsiteY0" fmla="*/ 1420575 h 1423895"/>
                <a:gd name="connsiteX1" fmla="*/ 209090 w 418188"/>
                <a:gd name="connsiteY1" fmla="*/ 1376205 h 1423895"/>
                <a:gd name="connsiteX2" fmla="*/ 209091 w 418188"/>
                <a:gd name="connsiteY2" fmla="*/ 799907 h 1423895"/>
                <a:gd name="connsiteX3" fmla="*/ 0 w 418188"/>
                <a:gd name="connsiteY3" fmla="*/ 710287 h 1423895"/>
                <a:gd name="connsiteX4" fmla="*/ 211475 w 418188"/>
                <a:gd name="connsiteY4" fmla="*/ 627814 h 1423895"/>
                <a:gd name="connsiteX5" fmla="*/ 209094 w 418188"/>
                <a:gd name="connsiteY5" fmla="*/ 34848 h 1423895"/>
                <a:gd name="connsiteX6" fmla="*/ 418188 w 418188"/>
                <a:gd name="connsiteY6" fmla="*/ 0 h 1423895"/>
                <a:gd name="connsiteX0" fmla="*/ 418187 w 418188"/>
                <a:gd name="connsiteY0" fmla="*/ 1420575 h 1423895"/>
                <a:gd name="connsiteX1" fmla="*/ 209093 w 418188"/>
                <a:gd name="connsiteY1" fmla="*/ 1385727 h 1423895"/>
                <a:gd name="connsiteX2" fmla="*/ 209094 w 418188"/>
                <a:gd name="connsiteY2" fmla="*/ 745135 h 1423895"/>
                <a:gd name="connsiteX3" fmla="*/ 0 w 418188"/>
                <a:gd name="connsiteY3" fmla="*/ 710287 h 1423895"/>
                <a:gd name="connsiteX4" fmla="*/ 209094 w 418188"/>
                <a:gd name="connsiteY4" fmla="*/ 675439 h 1423895"/>
                <a:gd name="connsiteX5" fmla="*/ 209094 w 418188"/>
                <a:gd name="connsiteY5" fmla="*/ 34848 h 1423895"/>
                <a:gd name="connsiteX6" fmla="*/ 418188 w 418188"/>
                <a:gd name="connsiteY6" fmla="*/ 0 h 1423895"/>
                <a:gd name="connsiteX7" fmla="*/ 418187 w 418188"/>
                <a:gd name="connsiteY7" fmla="*/ 1420575 h 1423895"/>
                <a:gd name="connsiteX0" fmla="*/ 418187 w 418188"/>
                <a:gd name="connsiteY0" fmla="*/ 1420575 h 1423895"/>
                <a:gd name="connsiteX1" fmla="*/ 209090 w 418188"/>
                <a:gd name="connsiteY1" fmla="*/ 1376205 h 1423895"/>
                <a:gd name="connsiteX2" fmla="*/ 209091 w 418188"/>
                <a:gd name="connsiteY2" fmla="*/ 799907 h 1423895"/>
                <a:gd name="connsiteX3" fmla="*/ 0 w 418188"/>
                <a:gd name="connsiteY3" fmla="*/ 710287 h 1423895"/>
                <a:gd name="connsiteX4" fmla="*/ 211475 w 418188"/>
                <a:gd name="connsiteY4" fmla="*/ 627814 h 1423895"/>
                <a:gd name="connsiteX5" fmla="*/ 209094 w 418188"/>
                <a:gd name="connsiteY5" fmla="*/ 34848 h 1423895"/>
                <a:gd name="connsiteX6" fmla="*/ 418188 w 418188"/>
                <a:gd name="connsiteY6" fmla="*/ 0 h 1423895"/>
                <a:gd name="connsiteX0" fmla="*/ 418187 w 418188"/>
                <a:gd name="connsiteY0" fmla="*/ 1420575 h 1420575"/>
                <a:gd name="connsiteX1" fmla="*/ 209093 w 418188"/>
                <a:gd name="connsiteY1" fmla="*/ 1385727 h 1420575"/>
                <a:gd name="connsiteX2" fmla="*/ 209094 w 418188"/>
                <a:gd name="connsiteY2" fmla="*/ 745135 h 1420575"/>
                <a:gd name="connsiteX3" fmla="*/ 0 w 418188"/>
                <a:gd name="connsiteY3" fmla="*/ 710287 h 1420575"/>
                <a:gd name="connsiteX4" fmla="*/ 209094 w 418188"/>
                <a:gd name="connsiteY4" fmla="*/ 675439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7" fmla="*/ 418187 w 418188"/>
                <a:gd name="connsiteY7" fmla="*/ 1420575 h 1420575"/>
                <a:gd name="connsiteX0" fmla="*/ 418187 w 418188"/>
                <a:gd name="connsiteY0" fmla="*/ 1420575 h 1420575"/>
                <a:gd name="connsiteX1" fmla="*/ 209090 w 418188"/>
                <a:gd name="connsiteY1" fmla="*/ 1376205 h 1420575"/>
                <a:gd name="connsiteX2" fmla="*/ 209091 w 418188"/>
                <a:gd name="connsiteY2" fmla="*/ 799907 h 1420575"/>
                <a:gd name="connsiteX3" fmla="*/ 0 w 418188"/>
                <a:gd name="connsiteY3" fmla="*/ 710287 h 1420575"/>
                <a:gd name="connsiteX4" fmla="*/ 211475 w 418188"/>
                <a:gd name="connsiteY4" fmla="*/ 627814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0" fmla="*/ 418187 w 418188"/>
                <a:gd name="connsiteY0" fmla="*/ 1420575 h 1420575"/>
                <a:gd name="connsiteX1" fmla="*/ 209093 w 418188"/>
                <a:gd name="connsiteY1" fmla="*/ 1385727 h 1420575"/>
                <a:gd name="connsiteX2" fmla="*/ 209094 w 418188"/>
                <a:gd name="connsiteY2" fmla="*/ 745135 h 1420575"/>
                <a:gd name="connsiteX3" fmla="*/ 0 w 418188"/>
                <a:gd name="connsiteY3" fmla="*/ 710287 h 1420575"/>
                <a:gd name="connsiteX4" fmla="*/ 209094 w 418188"/>
                <a:gd name="connsiteY4" fmla="*/ 675439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7" fmla="*/ 418187 w 418188"/>
                <a:gd name="connsiteY7" fmla="*/ 1420575 h 1420575"/>
                <a:gd name="connsiteX0" fmla="*/ 418187 w 418188"/>
                <a:gd name="connsiteY0" fmla="*/ 1420575 h 1420575"/>
                <a:gd name="connsiteX1" fmla="*/ 209090 w 418188"/>
                <a:gd name="connsiteY1" fmla="*/ 1376205 h 1420575"/>
                <a:gd name="connsiteX2" fmla="*/ 209091 w 418188"/>
                <a:gd name="connsiteY2" fmla="*/ 799907 h 1420575"/>
                <a:gd name="connsiteX3" fmla="*/ 0 w 418188"/>
                <a:gd name="connsiteY3" fmla="*/ 710287 h 1420575"/>
                <a:gd name="connsiteX4" fmla="*/ 211475 w 418188"/>
                <a:gd name="connsiteY4" fmla="*/ 627814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0" fmla="*/ 418187 w 418188"/>
                <a:gd name="connsiteY0" fmla="*/ 1420575 h 1420575"/>
                <a:gd name="connsiteX1" fmla="*/ 209093 w 418188"/>
                <a:gd name="connsiteY1" fmla="*/ 1385727 h 1420575"/>
                <a:gd name="connsiteX2" fmla="*/ 209094 w 418188"/>
                <a:gd name="connsiteY2" fmla="*/ 745135 h 1420575"/>
                <a:gd name="connsiteX3" fmla="*/ 0 w 418188"/>
                <a:gd name="connsiteY3" fmla="*/ 710287 h 1420575"/>
                <a:gd name="connsiteX4" fmla="*/ 209094 w 418188"/>
                <a:gd name="connsiteY4" fmla="*/ 675439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7" fmla="*/ 418187 w 418188"/>
                <a:gd name="connsiteY7" fmla="*/ 1420575 h 1420575"/>
                <a:gd name="connsiteX0" fmla="*/ 418187 w 418188"/>
                <a:gd name="connsiteY0" fmla="*/ 1420575 h 1420575"/>
                <a:gd name="connsiteX1" fmla="*/ 209090 w 418188"/>
                <a:gd name="connsiteY1" fmla="*/ 1376205 h 1420575"/>
                <a:gd name="connsiteX2" fmla="*/ 209091 w 418188"/>
                <a:gd name="connsiteY2" fmla="*/ 799907 h 1420575"/>
                <a:gd name="connsiteX3" fmla="*/ 0 w 418188"/>
                <a:gd name="connsiteY3" fmla="*/ 710287 h 1420575"/>
                <a:gd name="connsiteX4" fmla="*/ 211475 w 418188"/>
                <a:gd name="connsiteY4" fmla="*/ 627814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0" fmla="*/ 418187 w 418188"/>
                <a:gd name="connsiteY0" fmla="*/ 1420575 h 1420575"/>
                <a:gd name="connsiteX1" fmla="*/ 209093 w 418188"/>
                <a:gd name="connsiteY1" fmla="*/ 1385727 h 1420575"/>
                <a:gd name="connsiteX2" fmla="*/ 209094 w 418188"/>
                <a:gd name="connsiteY2" fmla="*/ 745135 h 1420575"/>
                <a:gd name="connsiteX3" fmla="*/ 0 w 418188"/>
                <a:gd name="connsiteY3" fmla="*/ 710287 h 1420575"/>
                <a:gd name="connsiteX4" fmla="*/ 209094 w 418188"/>
                <a:gd name="connsiteY4" fmla="*/ 675439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7" fmla="*/ 418187 w 418188"/>
                <a:gd name="connsiteY7" fmla="*/ 1420575 h 1420575"/>
                <a:gd name="connsiteX0" fmla="*/ 418187 w 418188"/>
                <a:gd name="connsiteY0" fmla="*/ 1420575 h 1420575"/>
                <a:gd name="connsiteX1" fmla="*/ 209090 w 418188"/>
                <a:gd name="connsiteY1" fmla="*/ 1376205 h 1420575"/>
                <a:gd name="connsiteX2" fmla="*/ 209091 w 418188"/>
                <a:gd name="connsiteY2" fmla="*/ 799907 h 1420575"/>
                <a:gd name="connsiteX3" fmla="*/ 0 w 418188"/>
                <a:gd name="connsiteY3" fmla="*/ 710287 h 1420575"/>
                <a:gd name="connsiteX4" fmla="*/ 211475 w 418188"/>
                <a:gd name="connsiteY4" fmla="*/ 627814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0" fmla="*/ 418187 w 418188"/>
                <a:gd name="connsiteY0" fmla="*/ 1420575 h 1420575"/>
                <a:gd name="connsiteX1" fmla="*/ 209093 w 418188"/>
                <a:gd name="connsiteY1" fmla="*/ 1385727 h 1420575"/>
                <a:gd name="connsiteX2" fmla="*/ 209094 w 418188"/>
                <a:gd name="connsiteY2" fmla="*/ 745135 h 1420575"/>
                <a:gd name="connsiteX3" fmla="*/ 0 w 418188"/>
                <a:gd name="connsiteY3" fmla="*/ 710287 h 1420575"/>
                <a:gd name="connsiteX4" fmla="*/ 209094 w 418188"/>
                <a:gd name="connsiteY4" fmla="*/ 675439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7" fmla="*/ 418187 w 418188"/>
                <a:gd name="connsiteY7" fmla="*/ 1420575 h 1420575"/>
                <a:gd name="connsiteX0" fmla="*/ 418187 w 418188"/>
                <a:gd name="connsiteY0" fmla="*/ 1420575 h 1420575"/>
                <a:gd name="connsiteX1" fmla="*/ 209090 w 418188"/>
                <a:gd name="connsiteY1" fmla="*/ 1376205 h 1420575"/>
                <a:gd name="connsiteX2" fmla="*/ 209091 w 418188"/>
                <a:gd name="connsiteY2" fmla="*/ 799907 h 1420575"/>
                <a:gd name="connsiteX3" fmla="*/ 0 w 418188"/>
                <a:gd name="connsiteY3" fmla="*/ 710287 h 1420575"/>
                <a:gd name="connsiteX4" fmla="*/ 211475 w 418188"/>
                <a:gd name="connsiteY4" fmla="*/ 627814 h 1420575"/>
                <a:gd name="connsiteX5" fmla="*/ 209094 w 418188"/>
                <a:gd name="connsiteY5" fmla="*/ 34848 h 1420575"/>
                <a:gd name="connsiteX6" fmla="*/ 418188 w 418188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27814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27814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27814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11145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11145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11145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11145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11145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11145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0" fmla="*/ 418188 w 418189"/>
                <a:gd name="connsiteY0" fmla="*/ 1420575 h 1420575"/>
                <a:gd name="connsiteX1" fmla="*/ 209094 w 418189"/>
                <a:gd name="connsiteY1" fmla="*/ 1385727 h 1420575"/>
                <a:gd name="connsiteX2" fmla="*/ 209095 w 418189"/>
                <a:gd name="connsiteY2" fmla="*/ 745135 h 1420575"/>
                <a:gd name="connsiteX3" fmla="*/ 1 w 418189"/>
                <a:gd name="connsiteY3" fmla="*/ 710287 h 1420575"/>
                <a:gd name="connsiteX4" fmla="*/ 209095 w 418189"/>
                <a:gd name="connsiteY4" fmla="*/ 675439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  <a:gd name="connsiteX7" fmla="*/ 418188 w 418189"/>
                <a:gd name="connsiteY7" fmla="*/ 1420575 h 1420575"/>
                <a:gd name="connsiteX0" fmla="*/ 418188 w 418189"/>
                <a:gd name="connsiteY0" fmla="*/ 1420575 h 1420575"/>
                <a:gd name="connsiteX1" fmla="*/ 209091 w 418189"/>
                <a:gd name="connsiteY1" fmla="*/ 1376205 h 1420575"/>
                <a:gd name="connsiteX2" fmla="*/ 209092 w 418189"/>
                <a:gd name="connsiteY2" fmla="*/ 799907 h 1420575"/>
                <a:gd name="connsiteX3" fmla="*/ 1 w 418189"/>
                <a:gd name="connsiteY3" fmla="*/ 710287 h 1420575"/>
                <a:gd name="connsiteX4" fmla="*/ 211476 w 418189"/>
                <a:gd name="connsiteY4" fmla="*/ 611145 h 1420575"/>
                <a:gd name="connsiteX5" fmla="*/ 209095 w 418189"/>
                <a:gd name="connsiteY5" fmla="*/ 34848 h 1420575"/>
                <a:gd name="connsiteX6" fmla="*/ 418189 w 418189"/>
                <a:gd name="connsiteY6" fmla="*/ 0 h 142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189" h="1420575" stroke="0" extrusionOk="0">
                  <a:moveTo>
                    <a:pt x="418188" y="1420575"/>
                  </a:moveTo>
                  <a:cubicBezTo>
                    <a:pt x="302709" y="1420575"/>
                    <a:pt x="209094" y="1404973"/>
                    <a:pt x="209094" y="1385727"/>
                  </a:cubicBezTo>
                  <a:cubicBezTo>
                    <a:pt x="209094" y="1172196"/>
                    <a:pt x="209095" y="958666"/>
                    <a:pt x="209095" y="745135"/>
                  </a:cubicBezTo>
                  <a:cubicBezTo>
                    <a:pt x="209095" y="725889"/>
                    <a:pt x="115480" y="710287"/>
                    <a:pt x="1" y="710287"/>
                  </a:cubicBezTo>
                  <a:cubicBezTo>
                    <a:pt x="115480" y="710287"/>
                    <a:pt x="209095" y="694685"/>
                    <a:pt x="209095" y="675439"/>
                  </a:cubicBezTo>
                  <a:lnTo>
                    <a:pt x="209095" y="34848"/>
                  </a:lnTo>
                  <a:cubicBezTo>
                    <a:pt x="209095" y="15602"/>
                    <a:pt x="302710" y="0"/>
                    <a:pt x="418189" y="0"/>
                  </a:cubicBezTo>
                  <a:cubicBezTo>
                    <a:pt x="418189" y="473525"/>
                    <a:pt x="418188" y="947050"/>
                    <a:pt x="418188" y="1420575"/>
                  </a:cubicBezTo>
                  <a:close/>
                </a:path>
                <a:path w="418189" h="1420575" fill="none">
                  <a:moveTo>
                    <a:pt x="418188" y="1420575"/>
                  </a:moveTo>
                  <a:cubicBezTo>
                    <a:pt x="302709" y="1420575"/>
                    <a:pt x="211954" y="1389573"/>
                    <a:pt x="209091" y="1376205"/>
                  </a:cubicBezTo>
                  <a:cubicBezTo>
                    <a:pt x="203838" y="1108052"/>
                    <a:pt x="208224" y="870408"/>
                    <a:pt x="209092" y="799907"/>
                  </a:cubicBezTo>
                  <a:cubicBezTo>
                    <a:pt x="209960" y="729406"/>
                    <a:pt x="-396" y="741747"/>
                    <a:pt x="1" y="710287"/>
                  </a:cubicBezTo>
                  <a:cubicBezTo>
                    <a:pt x="398" y="678827"/>
                    <a:pt x="211476" y="672276"/>
                    <a:pt x="211476" y="611145"/>
                  </a:cubicBezTo>
                  <a:cubicBezTo>
                    <a:pt x="211476" y="550014"/>
                    <a:pt x="209095" y="248378"/>
                    <a:pt x="209095" y="34848"/>
                  </a:cubicBezTo>
                  <a:cubicBezTo>
                    <a:pt x="209095" y="15602"/>
                    <a:pt x="302710" y="0"/>
                    <a:pt x="418189" y="0"/>
                  </a:cubicBezTo>
                </a:path>
              </a:pathLst>
            </a:custGeom>
            <a:noFill/>
            <a:ln w="19050" cap="flat" cmpd="sng" algn="ctr">
              <a:solidFill>
                <a:srgbClr val="304F88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4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16" name="文本框 201">
              <a:extLst>
                <a:ext uri="{FF2B5EF4-FFF2-40B4-BE49-F238E27FC236}">
                  <a16:creationId xmlns="" xmlns:a16="http://schemas.microsoft.com/office/drawing/2014/main" id="{8993CE20-2102-7735-7C91-D05652DA925E}"/>
                </a:ext>
              </a:extLst>
            </p:cNvPr>
            <p:cNvSpPr txBox="1"/>
            <p:nvPr/>
          </p:nvSpPr>
          <p:spPr>
            <a:xfrm flipH="1">
              <a:off x="5873804" y="5239591"/>
              <a:ext cx="4339660" cy="494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High</a:t>
              </a:r>
              <a:r>
                <a:rPr kumimoji="0" lang="zh-CN" altLang="en-US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 </a:t>
              </a:r>
              <a:r>
                <a:rPr kumimoji="0" lang="en-US" altLang="zh-CN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quality</a:t>
              </a:r>
              <a:r>
                <a:rPr kumimoji="0" lang="zh-CN" altLang="en-US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 </a:t>
              </a:r>
              <a:r>
                <a:rPr kumimoji="0" lang="en-US" altLang="zh-CN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e+</a:t>
              </a:r>
              <a:r>
                <a:rPr kumimoji="0" lang="zh-CN" altLang="en-US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 </a:t>
              </a:r>
              <a:r>
                <a:rPr kumimoji="0" lang="en-US" altLang="zh-CN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Times New Roman" panose="02020603050405020304" pitchFamily="18" charset="0"/>
                </a:rPr>
                <a:t>acceleration</a:t>
              </a:r>
              <a:endParaRPr kumimoji="0" lang="zh-CN" altLang="en-US" b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190" name="文本框 189">
            <a:extLst>
              <a:ext uri="{FF2B5EF4-FFF2-40B4-BE49-F238E27FC236}">
                <a16:creationId xmlns="" xmlns:a16="http://schemas.microsoft.com/office/drawing/2014/main" id="{0BDDBADE-BE82-6413-0A92-73C727FA1C2B}"/>
              </a:ext>
            </a:extLst>
          </p:cNvPr>
          <p:cNvSpPr txBox="1"/>
          <p:nvPr/>
        </p:nvSpPr>
        <p:spPr>
          <a:xfrm>
            <a:off x="636489" y="1002131"/>
            <a:ext cx="857463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</a:pPr>
            <a:r>
              <a:rPr lang="en-US" altLang="zh-CN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100s </a:t>
            </a:r>
            <a:r>
              <a:rPr lang="en-US" altLang="zh-CN" sz="2400" b="1" dirty="0" err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keV</a:t>
            </a:r>
            <a:r>
              <a:rPr lang="zh-CN" altLang="en-US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X-ray</a:t>
            </a:r>
            <a:r>
              <a:rPr lang="zh-CN" altLang="en-US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FEL</a:t>
            </a:r>
            <a:r>
              <a:rPr lang="zh-CN" altLang="en-US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km 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 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1km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1" name="文本框 190">
            <a:extLst>
              <a:ext uri="{FF2B5EF4-FFF2-40B4-BE49-F238E27FC236}">
                <a16:creationId xmlns="" xmlns:a16="http://schemas.microsoft.com/office/drawing/2014/main" id="{F7F27593-73F9-F411-8252-190159FBC226}"/>
              </a:ext>
            </a:extLst>
          </p:cNvPr>
          <p:cNvSpPr txBox="1"/>
          <p:nvPr/>
        </p:nvSpPr>
        <p:spPr>
          <a:xfrm>
            <a:off x="636490" y="3597676"/>
            <a:ext cx="691667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</a:pPr>
            <a:r>
              <a:rPr lang="en-US" altLang="zh-CN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1-10</a:t>
            </a:r>
            <a:r>
              <a:rPr lang="zh-CN" altLang="en-US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err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TeV</a:t>
            </a:r>
            <a:r>
              <a:rPr lang="zh-CN" altLang="en-US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e-/e+</a:t>
            </a:r>
            <a:r>
              <a:rPr lang="zh-CN" altLang="en-US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Linear</a:t>
            </a:r>
            <a:r>
              <a:rPr lang="zh-CN" altLang="en-US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Collider</a:t>
            </a:r>
            <a:r>
              <a:rPr lang="zh-CN" altLang="en-US" sz="2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00km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 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2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0km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标题 1">
            <a:extLst>
              <a:ext uri="{FF2B5EF4-FFF2-40B4-BE49-F238E27FC236}">
                <a16:creationId xmlns="" xmlns:a16="http://schemas.microsoft.com/office/drawing/2014/main" id="{F0034C94-2F1C-4038-BD14-D2C92D0B6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400" y="212163"/>
            <a:ext cx="10817056" cy="644004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Future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High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average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Power</a:t>
            </a:r>
            <a:r>
              <a:rPr lang="zh-CN" altLang="en-US" dirty="0" smtClean="0">
                <a:solidFill>
                  <a:schemeClr val="bg1"/>
                </a:solidFill>
              </a:rPr>
              <a:t>  </a:t>
            </a:r>
            <a:r>
              <a:rPr lang="en-US" altLang="zh-CN" dirty="0" smtClean="0">
                <a:solidFill>
                  <a:schemeClr val="bg1"/>
                </a:solidFill>
              </a:rPr>
              <a:t>PWFA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064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62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zh-CN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BEPCII</a:t>
            </a:r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en-US" altLang="zh-CN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and</a:t>
            </a:r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en-US" altLang="zh-CN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CEPC</a:t>
            </a:r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en-US" altLang="zh-CN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plasma</a:t>
            </a:r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en-US" altLang="zh-CN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injector</a:t>
            </a:r>
            <a:endParaRPr lang="zh-CN" altLang="en-US" sz="32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5" name="组合 210">
            <a:extLst>
              <a:ext uri="{FF2B5EF4-FFF2-40B4-BE49-F238E27FC236}">
                <a16:creationId xmlns:a16="http://schemas.microsoft.com/office/drawing/2014/main" xmlns="" id="{CABF777D-D0CE-4D01-8038-404EC909046F}"/>
              </a:ext>
            </a:extLst>
          </p:cNvPr>
          <p:cNvGrpSpPr/>
          <p:nvPr/>
        </p:nvGrpSpPr>
        <p:grpSpPr>
          <a:xfrm>
            <a:off x="838200" y="762001"/>
            <a:ext cx="11692295" cy="2286000"/>
            <a:chOff x="862258" y="530927"/>
            <a:chExt cx="12378095" cy="2873777"/>
          </a:xfrm>
        </p:grpSpPr>
        <p:sp>
          <p:nvSpPr>
            <p:cNvPr id="6" name="任意多边形: 形状 6">
              <a:extLst>
                <a:ext uri="{FF2B5EF4-FFF2-40B4-BE49-F238E27FC236}">
                  <a16:creationId xmlns:a16="http://schemas.microsoft.com/office/drawing/2014/main" xmlns="" id="{AFF3B23B-906B-4EE8-B080-5AF84C831C0A}"/>
                </a:ext>
              </a:extLst>
            </p:cNvPr>
            <p:cNvSpPr/>
            <p:nvPr/>
          </p:nvSpPr>
          <p:spPr>
            <a:xfrm flipV="1">
              <a:off x="9281616" y="1895931"/>
              <a:ext cx="1096042" cy="347182"/>
            </a:xfrm>
            <a:custGeom>
              <a:avLst/>
              <a:gdLst>
                <a:gd name="connsiteX0" fmla="*/ 0 w 1348033"/>
                <a:gd name="connsiteY0" fmla="*/ 933254 h 933254"/>
                <a:gd name="connsiteX1" fmla="*/ 509047 w 1348033"/>
                <a:gd name="connsiteY1" fmla="*/ 791852 h 933254"/>
                <a:gd name="connsiteX2" fmla="*/ 942680 w 1348033"/>
                <a:gd name="connsiteY2" fmla="*/ 565608 h 933254"/>
                <a:gd name="connsiteX3" fmla="*/ 1234911 w 1348033"/>
                <a:gd name="connsiteY3" fmla="*/ 301658 h 933254"/>
                <a:gd name="connsiteX4" fmla="*/ 1348033 w 1348033"/>
                <a:gd name="connsiteY4" fmla="*/ 0 h 933254"/>
                <a:gd name="connsiteX0" fmla="*/ 0 w 1395167"/>
                <a:gd name="connsiteY0" fmla="*/ 989815 h 989815"/>
                <a:gd name="connsiteX1" fmla="*/ 509047 w 1395167"/>
                <a:gd name="connsiteY1" fmla="*/ 848413 h 989815"/>
                <a:gd name="connsiteX2" fmla="*/ 942680 w 1395167"/>
                <a:gd name="connsiteY2" fmla="*/ 622169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09047 w 1395167"/>
                <a:gd name="connsiteY1" fmla="*/ 848413 h 989815"/>
                <a:gd name="connsiteX2" fmla="*/ 942680 w 1395167"/>
                <a:gd name="connsiteY2" fmla="*/ 631596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942680 w 1395167"/>
                <a:gd name="connsiteY2" fmla="*/ 631596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1039825 w 1395167"/>
                <a:gd name="connsiteY2" fmla="*/ 697859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1039825 w 1395167"/>
                <a:gd name="connsiteY2" fmla="*/ 697859 h 989815"/>
                <a:gd name="connsiteX3" fmla="*/ 1276544 w 1395167"/>
                <a:gd name="connsiteY3" fmla="*/ 407917 h 989815"/>
                <a:gd name="connsiteX4" fmla="*/ 1395167 w 1395167"/>
                <a:gd name="connsiteY4" fmla="*/ 0 h 989815"/>
                <a:gd name="connsiteX0" fmla="*/ 0 w 1395167"/>
                <a:gd name="connsiteY0" fmla="*/ 981445 h 981445"/>
                <a:gd name="connsiteX1" fmla="*/ 564558 w 1395167"/>
                <a:gd name="connsiteY1" fmla="*/ 947810 h 981445"/>
                <a:gd name="connsiteX2" fmla="*/ 1039825 w 1395167"/>
                <a:gd name="connsiteY2" fmla="*/ 697859 h 981445"/>
                <a:gd name="connsiteX3" fmla="*/ 1276544 w 1395167"/>
                <a:gd name="connsiteY3" fmla="*/ 407917 h 981445"/>
                <a:gd name="connsiteX4" fmla="*/ 1395167 w 1395167"/>
                <a:gd name="connsiteY4" fmla="*/ 0 h 981445"/>
                <a:gd name="connsiteX0" fmla="*/ 0 w 1395167"/>
                <a:gd name="connsiteY0" fmla="*/ 981445 h 987763"/>
                <a:gd name="connsiteX1" fmla="*/ 564558 w 1395167"/>
                <a:gd name="connsiteY1" fmla="*/ 947810 h 987763"/>
                <a:gd name="connsiteX2" fmla="*/ 1039825 w 1395167"/>
                <a:gd name="connsiteY2" fmla="*/ 697859 h 987763"/>
                <a:gd name="connsiteX3" fmla="*/ 1276544 w 1395167"/>
                <a:gd name="connsiteY3" fmla="*/ 407917 h 987763"/>
                <a:gd name="connsiteX4" fmla="*/ 1395167 w 1395167"/>
                <a:gd name="connsiteY4" fmla="*/ 0 h 987763"/>
                <a:gd name="connsiteX0" fmla="*/ 0 w 1395167"/>
                <a:gd name="connsiteY0" fmla="*/ 981445 h 990650"/>
                <a:gd name="connsiteX1" fmla="*/ 585592 w 1395167"/>
                <a:gd name="connsiteY1" fmla="*/ 956179 h 990650"/>
                <a:gd name="connsiteX2" fmla="*/ 1039825 w 1395167"/>
                <a:gd name="connsiteY2" fmla="*/ 697859 h 990650"/>
                <a:gd name="connsiteX3" fmla="*/ 1276544 w 1395167"/>
                <a:gd name="connsiteY3" fmla="*/ 407917 h 990650"/>
                <a:gd name="connsiteX4" fmla="*/ 1395167 w 1395167"/>
                <a:gd name="connsiteY4" fmla="*/ 0 h 990650"/>
                <a:gd name="connsiteX0" fmla="*/ 0 w 1395167"/>
                <a:gd name="connsiteY0" fmla="*/ 981445 h 981445"/>
                <a:gd name="connsiteX1" fmla="*/ 585592 w 1395167"/>
                <a:gd name="connsiteY1" fmla="*/ 956179 h 981445"/>
                <a:gd name="connsiteX2" fmla="*/ 1018792 w 1395167"/>
                <a:gd name="connsiteY2" fmla="*/ 739706 h 981445"/>
                <a:gd name="connsiteX3" fmla="*/ 1276544 w 1395167"/>
                <a:gd name="connsiteY3" fmla="*/ 407917 h 981445"/>
                <a:gd name="connsiteX4" fmla="*/ 1395167 w 1395167"/>
                <a:gd name="connsiteY4" fmla="*/ 0 h 981445"/>
                <a:gd name="connsiteX0" fmla="*/ 0 w 1395167"/>
                <a:gd name="connsiteY0" fmla="*/ 981445 h 981445"/>
                <a:gd name="connsiteX1" fmla="*/ 585592 w 1395167"/>
                <a:gd name="connsiteY1" fmla="*/ 956179 h 981445"/>
                <a:gd name="connsiteX2" fmla="*/ 1018792 w 1395167"/>
                <a:gd name="connsiteY2" fmla="*/ 739706 h 981445"/>
                <a:gd name="connsiteX3" fmla="*/ 1290566 w 1395167"/>
                <a:gd name="connsiteY3" fmla="*/ 399546 h 981445"/>
                <a:gd name="connsiteX4" fmla="*/ 1395167 w 1395167"/>
                <a:gd name="connsiteY4" fmla="*/ 0 h 981445"/>
                <a:gd name="connsiteX0" fmla="*/ 0 w 1381145"/>
                <a:gd name="connsiteY0" fmla="*/ 947968 h 947968"/>
                <a:gd name="connsiteX1" fmla="*/ 585592 w 1381145"/>
                <a:gd name="connsiteY1" fmla="*/ 922702 h 947968"/>
                <a:gd name="connsiteX2" fmla="*/ 1018792 w 1381145"/>
                <a:gd name="connsiteY2" fmla="*/ 706229 h 947968"/>
                <a:gd name="connsiteX3" fmla="*/ 1290566 w 1381145"/>
                <a:gd name="connsiteY3" fmla="*/ 366069 h 947968"/>
                <a:gd name="connsiteX4" fmla="*/ 1381145 w 1381145"/>
                <a:gd name="connsiteY4" fmla="*/ 0 h 947968"/>
                <a:gd name="connsiteX0" fmla="*/ 0 w 1374135"/>
                <a:gd name="connsiteY0" fmla="*/ 931230 h 941130"/>
                <a:gd name="connsiteX1" fmla="*/ 578582 w 1374135"/>
                <a:gd name="connsiteY1" fmla="*/ 922702 h 941130"/>
                <a:gd name="connsiteX2" fmla="*/ 1011782 w 1374135"/>
                <a:gd name="connsiteY2" fmla="*/ 706229 h 941130"/>
                <a:gd name="connsiteX3" fmla="*/ 1283556 w 1374135"/>
                <a:gd name="connsiteY3" fmla="*/ 366069 h 941130"/>
                <a:gd name="connsiteX4" fmla="*/ 1374135 w 1374135"/>
                <a:gd name="connsiteY4" fmla="*/ 0 h 941130"/>
                <a:gd name="connsiteX0" fmla="*/ 0 w 1374135"/>
                <a:gd name="connsiteY0" fmla="*/ 956338 h 956338"/>
                <a:gd name="connsiteX1" fmla="*/ 578582 w 1374135"/>
                <a:gd name="connsiteY1" fmla="*/ 922702 h 956338"/>
                <a:gd name="connsiteX2" fmla="*/ 1011782 w 1374135"/>
                <a:gd name="connsiteY2" fmla="*/ 706229 h 956338"/>
                <a:gd name="connsiteX3" fmla="*/ 1283556 w 1374135"/>
                <a:gd name="connsiteY3" fmla="*/ 366069 h 956338"/>
                <a:gd name="connsiteX4" fmla="*/ 1374135 w 1374135"/>
                <a:gd name="connsiteY4" fmla="*/ 0 h 956338"/>
                <a:gd name="connsiteX0" fmla="*/ 0 w 1411528"/>
                <a:gd name="connsiteY0" fmla="*/ 945179 h 945179"/>
                <a:gd name="connsiteX1" fmla="*/ 578582 w 1411528"/>
                <a:gd name="connsiteY1" fmla="*/ 911543 h 945179"/>
                <a:gd name="connsiteX2" fmla="*/ 1011782 w 1411528"/>
                <a:gd name="connsiteY2" fmla="*/ 695070 h 945179"/>
                <a:gd name="connsiteX3" fmla="*/ 1283556 w 1411528"/>
                <a:gd name="connsiteY3" fmla="*/ 354910 h 945179"/>
                <a:gd name="connsiteX4" fmla="*/ 1411528 w 1411528"/>
                <a:gd name="connsiteY4" fmla="*/ 0 h 94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1528" h="945179">
                  <a:moveTo>
                    <a:pt x="0" y="945179"/>
                  </a:moveTo>
                  <a:cubicBezTo>
                    <a:pt x="192861" y="942336"/>
                    <a:pt x="409952" y="953228"/>
                    <a:pt x="578582" y="911543"/>
                  </a:cubicBezTo>
                  <a:cubicBezTo>
                    <a:pt x="747212" y="869858"/>
                    <a:pt x="894287" y="787842"/>
                    <a:pt x="1011782" y="695070"/>
                  </a:cubicBezTo>
                  <a:cubicBezTo>
                    <a:pt x="1129277" y="602298"/>
                    <a:pt x="1216932" y="470755"/>
                    <a:pt x="1283556" y="354910"/>
                  </a:cubicBezTo>
                  <a:cubicBezTo>
                    <a:pt x="1350180" y="239065"/>
                    <a:pt x="1381677" y="86412"/>
                    <a:pt x="1411528" y="0"/>
                  </a:cubicBezTo>
                </a:path>
              </a:pathLst>
            </a:custGeom>
            <a:noFill/>
            <a:ln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23">
              <a:extLst>
                <a:ext uri="{FF2B5EF4-FFF2-40B4-BE49-F238E27FC236}">
                  <a16:creationId xmlns:a16="http://schemas.microsoft.com/office/drawing/2014/main" xmlns="" id="{1F317D93-CB44-4537-9ECE-79CB18E02FC8}"/>
                </a:ext>
              </a:extLst>
            </p:cNvPr>
            <p:cNvGrpSpPr/>
            <p:nvPr/>
          </p:nvGrpSpPr>
          <p:grpSpPr>
            <a:xfrm flipV="1">
              <a:off x="5003451" y="1514073"/>
              <a:ext cx="324723" cy="388905"/>
              <a:chOff x="2190523" y="4283994"/>
              <a:chExt cx="798861" cy="415673"/>
            </a:xfrm>
          </p:grpSpPr>
          <p:sp>
            <p:nvSpPr>
              <p:cNvPr id="70" name="任意多边形: 形状 96">
                <a:extLst>
                  <a:ext uri="{FF2B5EF4-FFF2-40B4-BE49-F238E27FC236}">
                    <a16:creationId xmlns:a16="http://schemas.microsoft.com/office/drawing/2014/main" xmlns="" id="{100F94CD-A4D0-4851-BAD0-2B6FE4177A56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none" w="med" len="med"/>
                <a:tailEnd type="arrow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: 形状 97">
                <a:extLst>
                  <a:ext uri="{FF2B5EF4-FFF2-40B4-BE49-F238E27FC236}">
                    <a16:creationId xmlns:a16="http://schemas.microsoft.com/office/drawing/2014/main" xmlns="" id="{FD32EF62-C511-4947-9064-BB574FF20E66}"/>
                  </a:ext>
                </a:extLst>
              </p:cNvPr>
              <p:cNvSpPr/>
              <p:nvPr/>
            </p:nvSpPr>
            <p:spPr>
              <a:xfrm rot="10800000">
                <a:off x="2610900" y="4484858"/>
                <a:ext cx="378484" cy="214809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44C77AEE-D7A7-4A02-AE54-68F7CDD131B9}"/>
                </a:ext>
              </a:extLst>
            </p:cNvPr>
            <p:cNvSpPr txBox="1"/>
            <p:nvPr/>
          </p:nvSpPr>
          <p:spPr>
            <a:xfrm>
              <a:off x="2343339" y="2719806"/>
              <a:ext cx="1498813" cy="4256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Damping</a:t>
              </a:r>
              <a:r>
                <a:rPr lang="zh-CN" altLang="en-US" sz="16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6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ring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95A1681D-E659-4D78-A023-43260729E089}"/>
                </a:ext>
              </a:extLst>
            </p:cNvPr>
            <p:cNvSpPr/>
            <p:nvPr/>
          </p:nvSpPr>
          <p:spPr>
            <a:xfrm>
              <a:off x="6772097" y="1826933"/>
              <a:ext cx="1440000" cy="147255"/>
            </a:xfrm>
            <a:prstGeom prst="rect">
              <a:avLst/>
            </a:prstGeom>
            <a:blipFill dpi="0" rotWithShape="1">
              <a:blip r:embed="rId3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10EA96AB-2353-47C9-AA59-13C7D4C47AB8}"/>
                </a:ext>
              </a:extLst>
            </p:cNvPr>
            <p:cNvSpPr txBox="1"/>
            <p:nvPr/>
          </p:nvSpPr>
          <p:spPr>
            <a:xfrm>
              <a:off x="6699595" y="2027214"/>
              <a:ext cx="1729609" cy="657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4nC / 1nC 1.2 GeV</a:t>
              </a:r>
            </a:p>
            <a:p>
              <a:pPr algn="ctr"/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5nC 1.2 GeV</a:t>
              </a:r>
              <a:endParaRPr lang="zh-CN" altLang="en-US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C60860B-75F5-4052-863A-B43367DFF882}"/>
                </a:ext>
              </a:extLst>
            </p:cNvPr>
            <p:cNvSpPr txBox="1"/>
            <p:nvPr/>
          </p:nvSpPr>
          <p:spPr>
            <a:xfrm>
              <a:off x="9477638" y="2009336"/>
              <a:ext cx="851219" cy="6577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zh-CN" altLang="zh-CN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zh-CN" altLang="en-US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1nC </a:t>
              </a:r>
              <a:endParaRPr lang="en-US" altLang="zh-CN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2.8 GeV</a:t>
              </a:r>
              <a:endParaRPr lang="zh-CN" altLang="en-US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6" name="组合 53">
              <a:extLst>
                <a:ext uri="{FF2B5EF4-FFF2-40B4-BE49-F238E27FC236}">
                  <a16:creationId xmlns:a16="http://schemas.microsoft.com/office/drawing/2014/main" xmlns="" id="{AD0BBA73-A357-48C5-85B8-7CFC0C3B14AE}"/>
                </a:ext>
              </a:extLst>
            </p:cNvPr>
            <p:cNvGrpSpPr/>
            <p:nvPr/>
          </p:nvGrpSpPr>
          <p:grpSpPr>
            <a:xfrm>
              <a:off x="8474204" y="1726969"/>
              <a:ext cx="851218" cy="347182"/>
              <a:chOff x="8464986" y="2646396"/>
              <a:chExt cx="720000" cy="293663"/>
            </a:xfrm>
          </p:grpSpPr>
          <p:sp>
            <p:nvSpPr>
              <p:cNvPr id="65" name="矩形: 圆角 75">
                <a:extLst>
                  <a:ext uri="{FF2B5EF4-FFF2-40B4-BE49-F238E27FC236}">
                    <a16:creationId xmlns:a16="http://schemas.microsoft.com/office/drawing/2014/main" xmlns="" id="{7FF67C9F-65BF-4666-B6EC-20E60B22AB1F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chemeClr val="accent1"/>
              </a:solidFill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>
                <a:extLst>
                  <a:ext uri="{FF2B5EF4-FFF2-40B4-BE49-F238E27FC236}">
                    <a16:creationId xmlns:a16="http://schemas.microsoft.com/office/drawing/2014/main" xmlns="" id="{032C74DC-C52E-4E2B-806D-D7F33C17126A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>
                <a:extLst>
                  <a:ext uri="{FF2B5EF4-FFF2-40B4-BE49-F238E27FC236}">
                    <a16:creationId xmlns:a16="http://schemas.microsoft.com/office/drawing/2014/main" xmlns="" id="{546389A8-E470-4646-9034-22F434AE2AF0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>
                <a:extLst>
                  <a:ext uri="{FF2B5EF4-FFF2-40B4-BE49-F238E27FC236}">
                    <a16:creationId xmlns:a16="http://schemas.microsoft.com/office/drawing/2014/main" xmlns="" id="{A04D5137-AB8E-4375-8C8C-E103126AE2B3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>
                <a:extLst>
                  <a:ext uri="{FF2B5EF4-FFF2-40B4-BE49-F238E27FC236}">
                    <a16:creationId xmlns:a16="http://schemas.microsoft.com/office/drawing/2014/main" xmlns="" id="{F1A09D2F-C6A6-4706-9CE1-3800D5C24D77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矩形: 圆角 54">
              <a:extLst>
                <a:ext uri="{FF2B5EF4-FFF2-40B4-BE49-F238E27FC236}">
                  <a16:creationId xmlns:a16="http://schemas.microsoft.com/office/drawing/2014/main" xmlns="" id="{E0779E93-3C8B-44AD-B8F9-CF7C488CAA43}"/>
                </a:ext>
              </a:extLst>
            </p:cNvPr>
            <p:cNvSpPr/>
            <p:nvPr/>
          </p:nvSpPr>
          <p:spPr>
            <a:xfrm>
              <a:off x="5389064" y="1826933"/>
              <a:ext cx="311484" cy="147255"/>
            </a:xfrm>
            <a:prstGeom prst="roundRect">
              <a:avLst/>
            </a:prstGeom>
            <a:pattFill prst="ltVert">
              <a:fgClr>
                <a:schemeClr val="accent1">
                  <a:lumMod val="40000"/>
                  <a:lumOff val="60000"/>
                </a:schemeClr>
              </a:fgClr>
              <a:bgClr>
                <a:schemeClr val="accent1">
                  <a:lumMod val="75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箭头连接符 55">
              <a:extLst>
                <a:ext uri="{FF2B5EF4-FFF2-40B4-BE49-F238E27FC236}">
                  <a16:creationId xmlns:a16="http://schemas.microsoft.com/office/drawing/2014/main" xmlns="" id="{0405ECEF-B58B-4A89-9087-70B1FA09B7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62765" y="1900366"/>
              <a:ext cx="259489" cy="389"/>
            </a:xfrm>
            <a:prstGeom prst="straightConnector1">
              <a:avLst/>
            </a:prstGeom>
            <a:ln w="12700"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E7A22E0D-3495-4964-8E1C-A45D0E160581}"/>
                </a:ext>
              </a:extLst>
            </p:cNvPr>
            <p:cNvSpPr/>
            <p:nvPr/>
          </p:nvSpPr>
          <p:spPr>
            <a:xfrm>
              <a:off x="5936318" y="1826933"/>
              <a:ext cx="540000" cy="147255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弧形 62">
              <a:extLst>
                <a:ext uri="{FF2B5EF4-FFF2-40B4-BE49-F238E27FC236}">
                  <a16:creationId xmlns:a16="http://schemas.microsoft.com/office/drawing/2014/main" xmlns="" id="{66D3FDE1-0096-4B14-8FA9-26817A35F79B}"/>
                </a:ext>
              </a:extLst>
            </p:cNvPr>
            <p:cNvSpPr/>
            <p:nvPr/>
          </p:nvSpPr>
          <p:spPr>
            <a:xfrm rot="13553353">
              <a:off x="10356784" y="521136"/>
              <a:ext cx="2873777" cy="2893360"/>
            </a:xfrm>
            <a:prstGeom prst="arc">
              <a:avLst>
                <a:gd name="adj1" fmla="val 16445415"/>
                <a:gd name="adj2" fmla="val 21392519"/>
              </a:avLst>
            </a:prstGeom>
            <a:ln w="47625" cmpd="thinThick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118">
              <a:extLst>
                <a:ext uri="{FF2B5EF4-FFF2-40B4-BE49-F238E27FC236}">
                  <a16:creationId xmlns:a16="http://schemas.microsoft.com/office/drawing/2014/main" xmlns="" id="{3D0FD331-2A3B-45E8-82B5-2B4EE0804E9A}"/>
                </a:ext>
              </a:extLst>
            </p:cNvPr>
            <p:cNvGrpSpPr/>
            <p:nvPr/>
          </p:nvGrpSpPr>
          <p:grpSpPr>
            <a:xfrm>
              <a:off x="1119350" y="1756295"/>
              <a:ext cx="3872879" cy="909357"/>
              <a:chOff x="602474" y="3308649"/>
              <a:chExt cx="4738176" cy="909357"/>
            </a:xfrm>
          </p:grpSpPr>
          <p:sp>
            <p:nvSpPr>
              <p:cNvPr id="35" name="矩形: 圆角 7">
                <a:extLst>
                  <a:ext uri="{FF2B5EF4-FFF2-40B4-BE49-F238E27FC236}">
                    <a16:creationId xmlns:a16="http://schemas.microsoft.com/office/drawing/2014/main" xmlns="" id="{8C5C5D60-73A8-4920-92B3-C2767A25EF2C}"/>
                  </a:ext>
                </a:extLst>
              </p:cNvPr>
              <p:cNvSpPr/>
              <p:nvPr/>
            </p:nvSpPr>
            <p:spPr>
              <a:xfrm>
                <a:off x="602474" y="3385361"/>
                <a:ext cx="311484" cy="147255"/>
              </a:xfrm>
              <a:prstGeom prst="roundRect">
                <a:avLst/>
              </a:prstGeom>
              <a:pattFill prst="ltVert">
                <a:fgClr>
                  <a:schemeClr val="accent1">
                    <a:lumMod val="40000"/>
                    <a:lumOff val="60000"/>
                  </a:schemeClr>
                </a:fgClr>
                <a:bgClr>
                  <a:schemeClr val="accent1">
                    <a:lumMod val="75000"/>
                  </a:schemeClr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6" name="直接箭头连接符 8">
                <a:extLst>
                  <a:ext uri="{FF2B5EF4-FFF2-40B4-BE49-F238E27FC236}">
                    <a16:creationId xmlns:a16="http://schemas.microsoft.com/office/drawing/2014/main" xmlns="" id="{977EFCC9-827E-4C2F-97D8-DF8A29FB36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6175" y="3458794"/>
                <a:ext cx="259489" cy="389"/>
              </a:xfrm>
              <a:prstGeom prst="straightConnector1">
                <a:avLst/>
              </a:prstGeom>
              <a:ln w="12700">
                <a:tailEnd type="triangle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/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等腰三角形 36">
                <a:extLst>
                  <a:ext uri="{FF2B5EF4-FFF2-40B4-BE49-F238E27FC236}">
                    <a16:creationId xmlns:a16="http://schemas.microsoft.com/office/drawing/2014/main" xmlns="" id="{C299A0B8-A7CB-4B7B-97C1-C62071BF5559}"/>
                  </a:ext>
                </a:extLst>
              </p:cNvPr>
              <p:cNvSpPr/>
              <p:nvPr/>
            </p:nvSpPr>
            <p:spPr>
              <a:xfrm rot="16200000">
                <a:off x="1650239" y="3387084"/>
                <a:ext cx="257485" cy="143419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8" name="直接箭头连接符 10">
                <a:extLst>
                  <a:ext uri="{FF2B5EF4-FFF2-40B4-BE49-F238E27FC236}">
                    <a16:creationId xmlns:a16="http://schemas.microsoft.com/office/drawing/2014/main" xmlns="" id="{288A6B73-8AE9-42CE-BA5C-5073E885D5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01" y="3458405"/>
                <a:ext cx="149737" cy="584"/>
              </a:xfrm>
              <a:prstGeom prst="straightConnector1">
                <a:avLst/>
              </a:prstGeom>
              <a:ln w="12700">
                <a:tailEnd type="triangle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/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箭头连接符 12">
                <a:extLst>
                  <a:ext uri="{FF2B5EF4-FFF2-40B4-BE49-F238E27FC236}">
                    <a16:creationId xmlns:a16="http://schemas.microsoft.com/office/drawing/2014/main" xmlns="" id="{4B282168-47E2-4FCF-AE4C-E397B76F81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0691" y="3458405"/>
                <a:ext cx="208930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none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/>
                <a:contourClr>
                  <a:srgbClr val="FF0000"/>
                </a:contourClr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xmlns="" id="{50B281F5-3B90-45E6-96C8-DEFC705B2325}"/>
                  </a:ext>
                </a:extLst>
              </p:cNvPr>
              <p:cNvSpPr/>
              <p:nvPr/>
            </p:nvSpPr>
            <p:spPr>
              <a:xfrm>
                <a:off x="2059621" y="3385361"/>
                <a:ext cx="432000" cy="147255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30000" sy="40000" flip="none" algn="l"/>
              </a:blip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1" name="组合 14">
                <a:extLst>
                  <a:ext uri="{FF2B5EF4-FFF2-40B4-BE49-F238E27FC236}">
                    <a16:creationId xmlns:a16="http://schemas.microsoft.com/office/drawing/2014/main" xmlns="" id="{DD956196-8DCB-4E4F-AFF1-44A4BC0881AD}"/>
                  </a:ext>
                </a:extLst>
              </p:cNvPr>
              <p:cNvGrpSpPr/>
              <p:nvPr/>
            </p:nvGrpSpPr>
            <p:grpSpPr>
              <a:xfrm>
                <a:off x="2494570" y="3458404"/>
                <a:ext cx="670441" cy="170589"/>
                <a:chOff x="2190523" y="4283994"/>
                <a:chExt cx="798861" cy="448424"/>
              </a:xfrm>
            </p:grpSpPr>
            <p:sp>
              <p:nvSpPr>
                <p:cNvPr id="63" name="任意多边形: 形状 111">
                  <a:extLst>
                    <a:ext uri="{FF2B5EF4-FFF2-40B4-BE49-F238E27FC236}">
                      <a16:creationId xmlns:a16="http://schemas.microsoft.com/office/drawing/2014/main" xmlns="" id="{C4B95165-2FE7-4F48-A084-733E232BBD86}"/>
                    </a:ext>
                  </a:extLst>
                </p:cNvPr>
                <p:cNvSpPr/>
                <p:nvPr/>
              </p:nvSpPr>
              <p:spPr>
                <a:xfrm>
                  <a:off x="2190523" y="4283994"/>
                  <a:ext cx="445159" cy="219914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1468" h="169338">
                      <a:moveTo>
                        <a:pt x="0" y="746"/>
                      </a:moveTo>
                      <a:cubicBezTo>
                        <a:pt x="48260" y="-2429"/>
                        <a:pt x="99299" y="4714"/>
                        <a:pt x="137954" y="18684"/>
                      </a:cubicBezTo>
                      <a:cubicBezTo>
                        <a:pt x="176609" y="32654"/>
                        <a:pt x="203014" y="59456"/>
                        <a:pt x="231933" y="84565"/>
                      </a:cubicBezTo>
                      <a:cubicBezTo>
                        <a:pt x="260852" y="109674"/>
                        <a:pt x="279480" y="140921"/>
                        <a:pt x="311468" y="169338"/>
                      </a:cubicBezTo>
                    </a:path>
                  </a:pathLst>
                </a:custGeom>
                <a:noFill/>
                <a:ln w="12700" cmpd="sng">
                  <a:solidFill>
                    <a:srgbClr val="FF0000"/>
                  </a:solidFill>
                  <a:headEnd type="none" w="med" len="med"/>
                  <a:tailEnd type="arrow" w="lg" len="lg"/>
                </a:ln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 prst="artDeco"/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任意多边形: 形状 112">
                  <a:extLst>
                    <a:ext uri="{FF2B5EF4-FFF2-40B4-BE49-F238E27FC236}">
                      <a16:creationId xmlns:a16="http://schemas.microsoft.com/office/drawing/2014/main" xmlns="" id="{707C38B8-E1C9-49BF-83D2-2691D74903B9}"/>
                    </a:ext>
                  </a:extLst>
                </p:cNvPr>
                <p:cNvSpPr/>
                <p:nvPr/>
              </p:nvSpPr>
              <p:spPr>
                <a:xfrm rot="10800000">
                  <a:off x="2610900" y="4484854"/>
                  <a:ext cx="378484" cy="247564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281478"/>
                    <a:gd name="connsiteY0" fmla="*/ 654 h 171079"/>
                    <a:gd name="connsiteX1" fmla="*/ 107964 w 281478"/>
                    <a:gd name="connsiteY1" fmla="*/ 20425 h 171079"/>
                    <a:gd name="connsiteX2" fmla="*/ 201943 w 281478"/>
                    <a:gd name="connsiteY2" fmla="*/ 86306 h 171079"/>
                    <a:gd name="connsiteX3" fmla="*/ 281478 w 281478"/>
                    <a:gd name="connsiteY3" fmla="*/ 171079 h 171079"/>
                    <a:gd name="connsiteX0" fmla="*/ 0 w 281478"/>
                    <a:gd name="connsiteY0" fmla="*/ 720 h 171145"/>
                    <a:gd name="connsiteX1" fmla="*/ 107964 w 281478"/>
                    <a:gd name="connsiteY1" fmla="*/ 20491 h 171145"/>
                    <a:gd name="connsiteX2" fmla="*/ 208607 w 281478"/>
                    <a:gd name="connsiteY2" fmla="*/ 93706 h 171145"/>
                    <a:gd name="connsiteX3" fmla="*/ 281478 w 281478"/>
                    <a:gd name="connsiteY3" fmla="*/ 171145 h 171145"/>
                    <a:gd name="connsiteX0" fmla="*/ 0 w 281478"/>
                    <a:gd name="connsiteY0" fmla="*/ 483 h 170908"/>
                    <a:gd name="connsiteX1" fmla="*/ 121293 w 281478"/>
                    <a:gd name="connsiteY1" fmla="*/ 25755 h 170908"/>
                    <a:gd name="connsiteX2" fmla="*/ 208607 w 281478"/>
                    <a:gd name="connsiteY2" fmla="*/ 93469 h 170908"/>
                    <a:gd name="connsiteX3" fmla="*/ 281478 w 281478"/>
                    <a:gd name="connsiteY3" fmla="*/ 170908 h 170908"/>
                    <a:gd name="connsiteX0" fmla="*/ 0 w 268149"/>
                    <a:gd name="connsiteY0" fmla="*/ 483 h 170908"/>
                    <a:gd name="connsiteX1" fmla="*/ 107964 w 268149"/>
                    <a:gd name="connsiteY1" fmla="*/ 25755 h 170908"/>
                    <a:gd name="connsiteX2" fmla="*/ 195278 w 268149"/>
                    <a:gd name="connsiteY2" fmla="*/ 93469 h 170908"/>
                    <a:gd name="connsiteX3" fmla="*/ 268149 w 268149"/>
                    <a:gd name="connsiteY3" fmla="*/ 170908 h 170908"/>
                    <a:gd name="connsiteX0" fmla="*/ 0 w 264817"/>
                    <a:gd name="connsiteY0" fmla="*/ 483 h 165407"/>
                    <a:gd name="connsiteX1" fmla="*/ 107964 w 264817"/>
                    <a:gd name="connsiteY1" fmla="*/ 25755 h 165407"/>
                    <a:gd name="connsiteX2" fmla="*/ 195278 w 264817"/>
                    <a:gd name="connsiteY2" fmla="*/ 93469 h 165407"/>
                    <a:gd name="connsiteX3" fmla="*/ 264817 w 264817"/>
                    <a:gd name="connsiteY3" fmla="*/ 165407 h 165407"/>
                    <a:gd name="connsiteX0" fmla="*/ 0 w 264817"/>
                    <a:gd name="connsiteY0" fmla="*/ 204 h 190834"/>
                    <a:gd name="connsiteX1" fmla="*/ 107964 w 264817"/>
                    <a:gd name="connsiteY1" fmla="*/ 51182 h 190834"/>
                    <a:gd name="connsiteX2" fmla="*/ 195278 w 264817"/>
                    <a:gd name="connsiteY2" fmla="*/ 118896 h 190834"/>
                    <a:gd name="connsiteX3" fmla="*/ 264817 w 264817"/>
                    <a:gd name="connsiteY3" fmla="*/ 190834 h 190834"/>
                    <a:gd name="connsiteX0" fmla="*/ 0 w 264817"/>
                    <a:gd name="connsiteY0" fmla="*/ 0 h 190630"/>
                    <a:gd name="connsiteX1" fmla="*/ 107964 w 264817"/>
                    <a:gd name="connsiteY1" fmla="*/ 50978 h 190630"/>
                    <a:gd name="connsiteX2" fmla="*/ 195278 w 264817"/>
                    <a:gd name="connsiteY2" fmla="*/ 118692 h 190630"/>
                    <a:gd name="connsiteX3" fmla="*/ 264817 w 264817"/>
                    <a:gd name="connsiteY3" fmla="*/ 190630 h 190630"/>
                    <a:gd name="connsiteX0" fmla="*/ 0 w 264817"/>
                    <a:gd name="connsiteY0" fmla="*/ 0 h 190630"/>
                    <a:gd name="connsiteX1" fmla="*/ 107964 w 264817"/>
                    <a:gd name="connsiteY1" fmla="*/ 50978 h 190630"/>
                    <a:gd name="connsiteX2" fmla="*/ 195278 w 264817"/>
                    <a:gd name="connsiteY2" fmla="*/ 118692 h 190630"/>
                    <a:gd name="connsiteX3" fmla="*/ 264817 w 264817"/>
                    <a:gd name="connsiteY3" fmla="*/ 190630 h 190630"/>
                    <a:gd name="connsiteX0" fmla="*/ 0 w 264817"/>
                    <a:gd name="connsiteY0" fmla="*/ 0 h 190630"/>
                    <a:gd name="connsiteX1" fmla="*/ 107964 w 264817"/>
                    <a:gd name="connsiteY1" fmla="*/ 50978 h 190630"/>
                    <a:gd name="connsiteX2" fmla="*/ 195278 w 264817"/>
                    <a:gd name="connsiteY2" fmla="*/ 118692 h 190630"/>
                    <a:gd name="connsiteX3" fmla="*/ 264817 w 264817"/>
                    <a:gd name="connsiteY3" fmla="*/ 190630 h 19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817" h="190630">
                      <a:moveTo>
                        <a:pt x="0" y="0"/>
                      </a:moveTo>
                      <a:cubicBezTo>
                        <a:pt x="50907" y="9677"/>
                        <a:pt x="75418" y="31196"/>
                        <a:pt x="107964" y="50978"/>
                      </a:cubicBezTo>
                      <a:cubicBezTo>
                        <a:pt x="140510" y="70760"/>
                        <a:pt x="169136" y="95417"/>
                        <a:pt x="195278" y="118692"/>
                      </a:cubicBezTo>
                      <a:cubicBezTo>
                        <a:pt x="221420" y="141967"/>
                        <a:pt x="232829" y="162213"/>
                        <a:pt x="264817" y="190630"/>
                      </a:cubicBezTo>
                    </a:path>
                  </a:pathLst>
                </a:custGeom>
                <a:noFill/>
                <a:ln w="12700" cmpd="sng">
                  <a:solidFill>
                    <a:srgbClr val="FF0000"/>
                  </a:solidFill>
                  <a:headEnd type="none" w="med" len="med"/>
                  <a:tailEnd type="none" w="med" len="med"/>
                </a:ln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extrusionH="76200" contourW="12700">
                  <a:bevelT/>
                  <a:extrusionClr>
                    <a:schemeClr val="bg1"/>
                  </a:extrusionClr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grpSp>
            <p:nvGrpSpPr>
              <p:cNvPr id="42" name="组合 15">
                <a:extLst>
                  <a:ext uri="{FF2B5EF4-FFF2-40B4-BE49-F238E27FC236}">
                    <a16:creationId xmlns:a16="http://schemas.microsoft.com/office/drawing/2014/main" xmlns="" id="{EF0F567F-44EF-4927-BE81-03C9F80EF842}"/>
                  </a:ext>
                </a:extLst>
              </p:cNvPr>
              <p:cNvGrpSpPr/>
              <p:nvPr/>
            </p:nvGrpSpPr>
            <p:grpSpPr>
              <a:xfrm flipH="1">
                <a:off x="2731336" y="3458405"/>
                <a:ext cx="669600" cy="170589"/>
                <a:chOff x="2190523" y="4283994"/>
                <a:chExt cx="798861" cy="448424"/>
              </a:xfrm>
            </p:grpSpPr>
            <p:sp>
              <p:nvSpPr>
                <p:cNvPr id="61" name="任意多边形: 形状 109">
                  <a:extLst>
                    <a:ext uri="{FF2B5EF4-FFF2-40B4-BE49-F238E27FC236}">
                      <a16:creationId xmlns:a16="http://schemas.microsoft.com/office/drawing/2014/main" xmlns="" id="{B334D8A2-70AE-4747-A442-8EF076625B66}"/>
                    </a:ext>
                  </a:extLst>
                </p:cNvPr>
                <p:cNvSpPr/>
                <p:nvPr/>
              </p:nvSpPr>
              <p:spPr>
                <a:xfrm>
                  <a:off x="2190523" y="4283994"/>
                  <a:ext cx="445159" cy="219914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1468" h="169338">
                      <a:moveTo>
                        <a:pt x="0" y="746"/>
                      </a:moveTo>
                      <a:cubicBezTo>
                        <a:pt x="48260" y="-2429"/>
                        <a:pt x="99299" y="4714"/>
                        <a:pt x="137954" y="18684"/>
                      </a:cubicBezTo>
                      <a:cubicBezTo>
                        <a:pt x="176609" y="32654"/>
                        <a:pt x="203014" y="59456"/>
                        <a:pt x="231933" y="84565"/>
                      </a:cubicBezTo>
                      <a:cubicBezTo>
                        <a:pt x="260852" y="109674"/>
                        <a:pt x="279480" y="140921"/>
                        <a:pt x="311468" y="169338"/>
                      </a:cubicBezTo>
                    </a:path>
                  </a:pathLst>
                </a:custGeom>
                <a:noFill/>
                <a:ln w="12700" cmpd="sng">
                  <a:solidFill>
                    <a:srgbClr val="FF0000"/>
                  </a:solidFill>
                  <a:headEnd type="arrow" w="med" len="med"/>
                  <a:tailEnd type="none" w="lg" len="lg"/>
                </a:ln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contourW="12700">
                  <a:bevelT prst="artDeco"/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任意多边形: 形状 110">
                  <a:extLst>
                    <a:ext uri="{FF2B5EF4-FFF2-40B4-BE49-F238E27FC236}">
                      <a16:creationId xmlns:a16="http://schemas.microsoft.com/office/drawing/2014/main" xmlns="" id="{804044FC-4577-4E7D-BC3E-97EED139EFDD}"/>
                    </a:ext>
                  </a:extLst>
                </p:cNvPr>
                <p:cNvSpPr/>
                <p:nvPr/>
              </p:nvSpPr>
              <p:spPr>
                <a:xfrm rot="10800000">
                  <a:off x="2610900" y="4484854"/>
                  <a:ext cx="378484" cy="247564"/>
                </a:xfrm>
                <a:custGeom>
                  <a:avLst/>
                  <a:gdLst>
                    <a:gd name="connsiteX0" fmla="*/ 0 w 647700"/>
                    <a:gd name="connsiteY0" fmla="*/ 2732 h 277052"/>
                    <a:gd name="connsiteX1" fmla="*/ 137160 w 647700"/>
                    <a:gd name="connsiteY1" fmla="*/ 10352 h 277052"/>
                    <a:gd name="connsiteX2" fmla="*/ 243840 w 647700"/>
                    <a:gd name="connsiteY2" fmla="*/ 86552 h 277052"/>
                    <a:gd name="connsiteX3" fmla="*/ 335280 w 647700"/>
                    <a:gd name="connsiteY3" fmla="*/ 185612 h 277052"/>
                    <a:gd name="connsiteX4" fmla="*/ 457200 w 647700"/>
                    <a:gd name="connsiteY4" fmla="*/ 261812 h 277052"/>
                    <a:gd name="connsiteX5" fmla="*/ 647700 w 647700"/>
                    <a:gd name="connsiteY5" fmla="*/ 277052 h 277052"/>
                    <a:gd name="connsiteX0" fmla="*/ 0 w 662940"/>
                    <a:gd name="connsiteY0" fmla="*/ 2732 h 284672"/>
                    <a:gd name="connsiteX1" fmla="*/ 137160 w 662940"/>
                    <a:gd name="connsiteY1" fmla="*/ 10352 h 284672"/>
                    <a:gd name="connsiteX2" fmla="*/ 243840 w 662940"/>
                    <a:gd name="connsiteY2" fmla="*/ 86552 h 284672"/>
                    <a:gd name="connsiteX3" fmla="*/ 335280 w 662940"/>
                    <a:gd name="connsiteY3" fmla="*/ 185612 h 284672"/>
                    <a:gd name="connsiteX4" fmla="*/ 457200 w 662940"/>
                    <a:gd name="connsiteY4" fmla="*/ 261812 h 284672"/>
                    <a:gd name="connsiteX5" fmla="*/ 662940 w 662940"/>
                    <a:gd name="connsiteY5" fmla="*/ 284672 h 284672"/>
                    <a:gd name="connsiteX0" fmla="*/ 0 w 601027"/>
                    <a:gd name="connsiteY0" fmla="*/ 2732 h 291816"/>
                    <a:gd name="connsiteX1" fmla="*/ 137160 w 601027"/>
                    <a:gd name="connsiteY1" fmla="*/ 10352 h 291816"/>
                    <a:gd name="connsiteX2" fmla="*/ 243840 w 601027"/>
                    <a:gd name="connsiteY2" fmla="*/ 86552 h 291816"/>
                    <a:gd name="connsiteX3" fmla="*/ 335280 w 601027"/>
                    <a:gd name="connsiteY3" fmla="*/ 185612 h 291816"/>
                    <a:gd name="connsiteX4" fmla="*/ 457200 w 601027"/>
                    <a:gd name="connsiteY4" fmla="*/ 261812 h 291816"/>
                    <a:gd name="connsiteX5" fmla="*/ 601027 w 601027"/>
                    <a:gd name="connsiteY5" fmla="*/ 291816 h 291816"/>
                    <a:gd name="connsiteX0" fmla="*/ 0 w 581977"/>
                    <a:gd name="connsiteY0" fmla="*/ 2732 h 291816"/>
                    <a:gd name="connsiteX1" fmla="*/ 118110 w 581977"/>
                    <a:gd name="connsiteY1" fmla="*/ 10352 h 291816"/>
                    <a:gd name="connsiteX2" fmla="*/ 224790 w 581977"/>
                    <a:gd name="connsiteY2" fmla="*/ 86552 h 291816"/>
                    <a:gd name="connsiteX3" fmla="*/ 316230 w 581977"/>
                    <a:gd name="connsiteY3" fmla="*/ 185612 h 291816"/>
                    <a:gd name="connsiteX4" fmla="*/ 438150 w 581977"/>
                    <a:gd name="connsiteY4" fmla="*/ 261812 h 291816"/>
                    <a:gd name="connsiteX5" fmla="*/ 581977 w 581977"/>
                    <a:gd name="connsiteY5" fmla="*/ 291816 h 291816"/>
                    <a:gd name="connsiteX0" fmla="*/ 0 w 546259"/>
                    <a:gd name="connsiteY0" fmla="*/ 1517 h 295363"/>
                    <a:gd name="connsiteX1" fmla="*/ 82392 w 546259"/>
                    <a:gd name="connsiteY1" fmla="*/ 13899 h 295363"/>
                    <a:gd name="connsiteX2" fmla="*/ 189072 w 546259"/>
                    <a:gd name="connsiteY2" fmla="*/ 90099 h 295363"/>
                    <a:gd name="connsiteX3" fmla="*/ 280512 w 546259"/>
                    <a:gd name="connsiteY3" fmla="*/ 189159 h 295363"/>
                    <a:gd name="connsiteX4" fmla="*/ 402432 w 546259"/>
                    <a:gd name="connsiteY4" fmla="*/ 265359 h 295363"/>
                    <a:gd name="connsiteX5" fmla="*/ 546259 w 546259"/>
                    <a:gd name="connsiteY5" fmla="*/ 295363 h 295363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402432 w 510540"/>
                    <a:gd name="connsiteY4" fmla="*/ 265359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80512 w 510540"/>
                    <a:gd name="connsiteY3" fmla="*/ 189159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17 h 297744"/>
                    <a:gd name="connsiteX1" fmla="*/ 82392 w 510540"/>
                    <a:gd name="connsiteY1" fmla="*/ 13899 h 297744"/>
                    <a:gd name="connsiteX2" fmla="*/ 189072 w 510540"/>
                    <a:gd name="connsiteY2" fmla="*/ 90099 h 297744"/>
                    <a:gd name="connsiteX3" fmla="*/ 263843 w 510540"/>
                    <a:gd name="connsiteY3" fmla="*/ 167728 h 297744"/>
                    <a:gd name="connsiteX4" fmla="*/ 388144 w 510540"/>
                    <a:gd name="connsiteY4" fmla="*/ 260597 h 297744"/>
                    <a:gd name="connsiteX5" fmla="*/ 510540 w 510540"/>
                    <a:gd name="connsiteY5" fmla="*/ 297744 h 297744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88144 w 510540"/>
                    <a:gd name="connsiteY4" fmla="*/ 260671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10540"/>
                    <a:gd name="connsiteY0" fmla="*/ 1591 h 297818"/>
                    <a:gd name="connsiteX1" fmla="*/ 82392 w 510540"/>
                    <a:gd name="connsiteY1" fmla="*/ 13973 h 297818"/>
                    <a:gd name="connsiteX2" fmla="*/ 181928 w 510540"/>
                    <a:gd name="connsiteY2" fmla="*/ 92554 h 297818"/>
                    <a:gd name="connsiteX3" fmla="*/ 263843 w 510540"/>
                    <a:gd name="connsiteY3" fmla="*/ 167802 h 297818"/>
                    <a:gd name="connsiteX4" fmla="*/ 361951 w 510540"/>
                    <a:gd name="connsiteY4" fmla="*/ 246384 h 297818"/>
                    <a:gd name="connsiteX5" fmla="*/ 510540 w 510540"/>
                    <a:gd name="connsiteY5" fmla="*/ 297818 h 297818"/>
                    <a:gd name="connsiteX0" fmla="*/ 0 w 572452"/>
                    <a:gd name="connsiteY0" fmla="*/ 1221 h 299829"/>
                    <a:gd name="connsiteX1" fmla="*/ 144304 w 572452"/>
                    <a:gd name="connsiteY1" fmla="*/ 15984 h 299829"/>
                    <a:gd name="connsiteX2" fmla="*/ 243840 w 572452"/>
                    <a:gd name="connsiteY2" fmla="*/ 94565 h 299829"/>
                    <a:gd name="connsiteX3" fmla="*/ 325755 w 572452"/>
                    <a:gd name="connsiteY3" fmla="*/ 169813 h 299829"/>
                    <a:gd name="connsiteX4" fmla="*/ 423863 w 572452"/>
                    <a:gd name="connsiteY4" fmla="*/ 248395 h 299829"/>
                    <a:gd name="connsiteX5" fmla="*/ 572452 w 572452"/>
                    <a:gd name="connsiteY5" fmla="*/ 299829 h 299829"/>
                    <a:gd name="connsiteX0" fmla="*/ 0 w 610552"/>
                    <a:gd name="connsiteY0" fmla="*/ 1221 h 302211"/>
                    <a:gd name="connsiteX1" fmla="*/ 144304 w 610552"/>
                    <a:gd name="connsiteY1" fmla="*/ 15984 h 302211"/>
                    <a:gd name="connsiteX2" fmla="*/ 243840 w 610552"/>
                    <a:gd name="connsiteY2" fmla="*/ 94565 h 302211"/>
                    <a:gd name="connsiteX3" fmla="*/ 325755 w 610552"/>
                    <a:gd name="connsiteY3" fmla="*/ 169813 h 302211"/>
                    <a:gd name="connsiteX4" fmla="*/ 423863 w 610552"/>
                    <a:gd name="connsiteY4" fmla="*/ 248395 h 302211"/>
                    <a:gd name="connsiteX5" fmla="*/ 610552 w 610552"/>
                    <a:gd name="connsiteY5" fmla="*/ 302211 h 302211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25755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8612 w 610552"/>
                    <a:gd name="connsiteY3" fmla="*/ 164859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48203 h 302019"/>
                    <a:gd name="connsiteX5" fmla="*/ 610552 w 610552"/>
                    <a:gd name="connsiteY5" fmla="*/ 302019 h 302019"/>
                    <a:gd name="connsiteX0" fmla="*/ 0 w 610552"/>
                    <a:gd name="connsiteY0" fmla="*/ 1029 h 302019"/>
                    <a:gd name="connsiteX1" fmla="*/ 144304 w 610552"/>
                    <a:gd name="connsiteY1" fmla="*/ 15792 h 302019"/>
                    <a:gd name="connsiteX2" fmla="*/ 231933 w 610552"/>
                    <a:gd name="connsiteY2" fmla="*/ 84848 h 302019"/>
                    <a:gd name="connsiteX3" fmla="*/ 311468 w 610552"/>
                    <a:gd name="connsiteY3" fmla="*/ 169621 h 302019"/>
                    <a:gd name="connsiteX4" fmla="*/ 423863 w 610552"/>
                    <a:gd name="connsiteY4" fmla="*/ 255347 h 302019"/>
                    <a:gd name="connsiteX5" fmla="*/ 610552 w 610552"/>
                    <a:gd name="connsiteY5" fmla="*/ 302019 h 302019"/>
                    <a:gd name="connsiteX0" fmla="*/ 0 w 635952"/>
                    <a:gd name="connsiteY0" fmla="*/ 1029 h 261388"/>
                    <a:gd name="connsiteX1" fmla="*/ 144304 w 635952"/>
                    <a:gd name="connsiteY1" fmla="*/ 15792 h 261388"/>
                    <a:gd name="connsiteX2" fmla="*/ 231933 w 635952"/>
                    <a:gd name="connsiteY2" fmla="*/ 84848 h 261388"/>
                    <a:gd name="connsiteX3" fmla="*/ 311468 w 635952"/>
                    <a:gd name="connsiteY3" fmla="*/ 169621 h 261388"/>
                    <a:gd name="connsiteX4" fmla="*/ 423863 w 635952"/>
                    <a:gd name="connsiteY4" fmla="*/ 255347 h 261388"/>
                    <a:gd name="connsiteX5" fmla="*/ 635952 w 635952"/>
                    <a:gd name="connsiteY5" fmla="*/ 254394 h 261388"/>
                    <a:gd name="connsiteX0" fmla="*/ 0 w 423863"/>
                    <a:gd name="connsiteY0" fmla="*/ 1029 h 255347"/>
                    <a:gd name="connsiteX1" fmla="*/ 144304 w 423863"/>
                    <a:gd name="connsiteY1" fmla="*/ 15792 h 255347"/>
                    <a:gd name="connsiteX2" fmla="*/ 231933 w 423863"/>
                    <a:gd name="connsiteY2" fmla="*/ 84848 h 255347"/>
                    <a:gd name="connsiteX3" fmla="*/ 311468 w 423863"/>
                    <a:gd name="connsiteY3" fmla="*/ 169621 h 255347"/>
                    <a:gd name="connsiteX4" fmla="*/ 423863 w 423863"/>
                    <a:gd name="connsiteY4" fmla="*/ 255347 h 255347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1029 h 169621"/>
                    <a:gd name="connsiteX1" fmla="*/ 144304 w 311468"/>
                    <a:gd name="connsiteY1" fmla="*/ 15792 h 169621"/>
                    <a:gd name="connsiteX2" fmla="*/ 231933 w 311468"/>
                    <a:gd name="connsiteY2" fmla="*/ 84848 h 169621"/>
                    <a:gd name="connsiteX3" fmla="*/ 311468 w 311468"/>
                    <a:gd name="connsiteY3" fmla="*/ 169621 h 169621"/>
                    <a:gd name="connsiteX0" fmla="*/ 0 w 311468"/>
                    <a:gd name="connsiteY0" fmla="*/ 746 h 169338"/>
                    <a:gd name="connsiteX1" fmla="*/ 137954 w 311468"/>
                    <a:gd name="connsiteY1" fmla="*/ 18684 h 169338"/>
                    <a:gd name="connsiteX2" fmla="*/ 231933 w 311468"/>
                    <a:gd name="connsiteY2" fmla="*/ 84565 h 169338"/>
                    <a:gd name="connsiteX3" fmla="*/ 311468 w 311468"/>
                    <a:gd name="connsiteY3" fmla="*/ 169338 h 169338"/>
                    <a:gd name="connsiteX0" fmla="*/ 0 w 281478"/>
                    <a:gd name="connsiteY0" fmla="*/ 654 h 171079"/>
                    <a:gd name="connsiteX1" fmla="*/ 107964 w 281478"/>
                    <a:gd name="connsiteY1" fmla="*/ 20425 h 171079"/>
                    <a:gd name="connsiteX2" fmla="*/ 201943 w 281478"/>
                    <a:gd name="connsiteY2" fmla="*/ 86306 h 171079"/>
                    <a:gd name="connsiteX3" fmla="*/ 281478 w 281478"/>
                    <a:gd name="connsiteY3" fmla="*/ 171079 h 171079"/>
                    <a:gd name="connsiteX0" fmla="*/ 0 w 281478"/>
                    <a:gd name="connsiteY0" fmla="*/ 720 h 171145"/>
                    <a:gd name="connsiteX1" fmla="*/ 107964 w 281478"/>
                    <a:gd name="connsiteY1" fmla="*/ 20491 h 171145"/>
                    <a:gd name="connsiteX2" fmla="*/ 208607 w 281478"/>
                    <a:gd name="connsiteY2" fmla="*/ 93706 h 171145"/>
                    <a:gd name="connsiteX3" fmla="*/ 281478 w 281478"/>
                    <a:gd name="connsiteY3" fmla="*/ 171145 h 171145"/>
                    <a:gd name="connsiteX0" fmla="*/ 0 w 281478"/>
                    <a:gd name="connsiteY0" fmla="*/ 483 h 170908"/>
                    <a:gd name="connsiteX1" fmla="*/ 121293 w 281478"/>
                    <a:gd name="connsiteY1" fmla="*/ 25755 h 170908"/>
                    <a:gd name="connsiteX2" fmla="*/ 208607 w 281478"/>
                    <a:gd name="connsiteY2" fmla="*/ 93469 h 170908"/>
                    <a:gd name="connsiteX3" fmla="*/ 281478 w 281478"/>
                    <a:gd name="connsiteY3" fmla="*/ 170908 h 170908"/>
                    <a:gd name="connsiteX0" fmla="*/ 0 w 268149"/>
                    <a:gd name="connsiteY0" fmla="*/ 483 h 170908"/>
                    <a:gd name="connsiteX1" fmla="*/ 107964 w 268149"/>
                    <a:gd name="connsiteY1" fmla="*/ 25755 h 170908"/>
                    <a:gd name="connsiteX2" fmla="*/ 195278 w 268149"/>
                    <a:gd name="connsiteY2" fmla="*/ 93469 h 170908"/>
                    <a:gd name="connsiteX3" fmla="*/ 268149 w 268149"/>
                    <a:gd name="connsiteY3" fmla="*/ 170908 h 170908"/>
                    <a:gd name="connsiteX0" fmla="*/ 0 w 264817"/>
                    <a:gd name="connsiteY0" fmla="*/ 483 h 165407"/>
                    <a:gd name="connsiteX1" fmla="*/ 107964 w 264817"/>
                    <a:gd name="connsiteY1" fmla="*/ 25755 h 165407"/>
                    <a:gd name="connsiteX2" fmla="*/ 195278 w 264817"/>
                    <a:gd name="connsiteY2" fmla="*/ 93469 h 165407"/>
                    <a:gd name="connsiteX3" fmla="*/ 264817 w 264817"/>
                    <a:gd name="connsiteY3" fmla="*/ 165407 h 165407"/>
                    <a:gd name="connsiteX0" fmla="*/ 0 w 264817"/>
                    <a:gd name="connsiteY0" fmla="*/ 204 h 190834"/>
                    <a:gd name="connsiteX1" fmla="*/ 107964 w 264817"/>
                    <a:gd name="connsiteY1" fmla="*/ 51182 h 190834"/>
                    <a:gd name="connsiteX2" fmla="*/ 195278 w 264817"/>
                    <a:gd name="connsiteY2" fmla="*/ 118896 h 190834"/>
                    <a:gd name="connsiteX3" fmla="*/ 264817 w 264817"/>
                    <a:gd name="connsiteY3" fmla="*/ 190834 h 190834"/>
                    <a:gd name="connsiteX0" fmla="*/ 0 w 264817"/>
                    <a:gd name="connsiteY0" fmla="*/ 0 h 190630"/>
                    <a:gd name="connsiteX1" fmla="*/ 107964 w 264817"/>
                    <a:gd name="connsiteY1" fmla="*/ 50978 h 190630"/>
                    <a:gd name="connsiteX2" fmla="*/ 195278 w 264817"/>
                    <a:gd name="connsiteY2" fmla="*/ 118692 h 190630"/>
                    <a:gd name="connsiteX3" fmla="*/ 264817 w 264817"/>
                    <a:gd name="connsiteY3" fmla="*/ 190630 h 190630"/>
                    <a:gd name="connsiteX0" fmla="*/ 0 w 264817"/>
                    <a:gd name="connsiteY0" fmla="*/ 0 h 190630"/>
                    <a:gd name="connsiteX1" fmla="*/ 107964 w 264817"/>
                    <a:gd name="connsiteY1" fmla="*/ 50978 h 190630"/>
                    <a:gd name="connsiteX2" fmla="*/ 195278 w 264817"/>
                    <a:gd name="connsiteY2" fmla="*/ 118692 h 190630"/>
                    <a:gd name="connsiteX3" fmla="*/ 264817 w 264817"/>
                    <a:gd name="connsiteY3" fmla="*/ 190630 h 190630"/>
                    <a:gd name="connsiteX0" fmla="*/ 0 w 264817"/>
                    <a:gd name="connsiteY0" fmla="*/ 0 h 190630"/>
                    <a:gd name="connsiteX1" fmla="*/ 107964 w 264817"/>
                    <a:gd name="connsiteY1" fmla="*/ 50978 h 190630"/>
                    <a:gd name="connsiteX2" fmla="*/ 195278 w 264817"/>
                    <a:gd name="connsiteY2" fmla="*/ 118692 h 190630"/>
                    <a:gd name="connsiteX3" fmla="*/ 264817 w 264817"/>
                    <a:gd name="connsiteY3" fmla="*/ 190630 h 19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817" h="190630">
                      <a:moveTo>
                        <a:pt x="0" y="0"/>
                      </a:moveTo>
                      <a:cubicBezTo>
                        <a:pt x="50907" y="9677"/>
                        <a:pt x="75418" y="31196"/>
                        <a:pt x="107964" y="50978"/>
                      </a:cubicBezTo>
                      <a:cubicBezTo>
                        <a:pt x="140510" y="70760"/>
                        <a:pt x="169136" y="95417"/>
                        <a:pt x="195278" y="118692"/>
                      </a:cubicBezTo>
                      <a:cubicBezTo>
                        <a:pt x="221420" y="141967"/>
                        <a:pt x="232829" y="162213"/>
                        <a:pt x="264817" y="190630"/>
                      </a:cubicBezTo>
                    </a:path>
                  </a:pathLst>
                </a:custGeom>
                <a:noFill/>
                <a:ln w="12700" cmpd="sng">
                  <a:solidFill>
                    <a:srgbClr val="FF0000"/>
                  </a:solidFill>
                  <a:headEnd type="none" w="med" len="med"/>
                  <a:tailEnd type="none" w="med" len="med"/>
                </a:ln>
                <a:scene3d>
                  <a:camera prst="orthographicFront"/>
                  <a:lightRig rig="threePt" dir="t">
                    <a:rot lat="0" lon="0" rev="1800000"/>
                  </a:lightRig>
                </a:scene3d>
                <a:sp3d extrusionH="76200" contourW="12700">
                  <a:bevelT/>
                  <a:extrusionClr>
                    <a:schemeClr val="bg1"/>
                  </a:extrusionClr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xmlns="" id="{AB8A5F62-78B5-4123-A346-3374E5BDA495}"/>
                  </a:ext>
                </a:extLst>
              </p:cNvPr>
              <p:cNvSpPr/>
              <p:nvPr/>
            </p:nvSpPr>
            <p:spPr>
              <a:xfrm>
                <a:off x="3400936" y="3374658"/>
                <a:ext cx="180000" cy="147255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30000" sy="40000" flip="none" algn="l"/>
              </a:blip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xmlns="" id="{45C3B1E1-BF6A-4041-95BF-9FCAFBD80CF4}"/>
                  </a:ext>
                </a:extLst>
              </p:cNvPr>
              <p:cNvSpPr/>
              <p:nvPr/>
            </p:nvSpPr>
            <p:spPr>
              <a:xfrm>
                <a:off x="3971535" y="3375540"/>
                <a:ext cx="432000" cy="147255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30000" sy="40000" flip="none" algn="l"/>
              </a:blip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5" name="组合 19">
                <a:extLst>
                  <a:ext uri="{FF2B5EF4-FFF2-40B4-BE49-F238E27FC236}">
                    <a16:creationId xmlns:a16="http://schemas.microsoft.com/office/drawing/2014/main" xmlns="" id="{4B0842D0-2036-4FDA-9E93-3D562D4BB589}"/>
                  </a:ext>
                </a:extLst>
              </p:cNvPr>
              <p:cNvGrpSpPr/>
              <p:nvPr/>
            </p:nvGrpSpPr>
            <p:grpSpPr>
              <a:xfrm>
                <a:off x="3595670" y="3308649"/>
                <a:ext cx="378052" cy="156335"/>
                <a:chOff x="3574001" y="4460874"/>
                <a:chExt cx="1080380" cy="240667"/>
              </a:xfrm>
              <a:scene3d>
                <a:camera prst="orthographicFront"/>
                <a:lightRig rig="threePt" dir="t">
                  <a:rot lat="0" lon="0" rev="1800000"/>
                </a:lightRig>
              </a:scene3d>
            </p:grpSpPr>
            <p:sp>
              <p:nvSpPr>
                <p:cNvPr id="58" name="任意多边形: 形状 106">
                  <a:extLst>
                    <a:ext uri="{FF2B5EF4-FFF2-40B4-BE49-F238E27FC236}">
                      <a16:creationId xmlns:a16="http://schemas.microsoft.com/office/drawing/2014/main" xmlns="" id="{1745A5E3-C11D-4148-A6A6-2FBB3AA2DE26}"/>
                    </a:ext>
                  </a:extLst>
                </p:cNvPr>
                <p:cNvSpPr/>
                <p:nvPr/>
              </p:nvSpPr>
              <p:spPr>
                <a:xfrm>
                  <a:off x="3574001" y="4460875"/>
                  <a:ext cx="477299" cy="240666"/>
                </a:xfrm>
                <a:custGeom>
                  <a:avLst/>
                  <a:gdLst>
                    <a:gd name="connsiteX0" fmla="*/ 0 w 548640"/>
                    <a:gd name="connsiteY0" fmla="*/ 246297 h 246297"/>
                    <a:gd name="connsiteX1" fmla="*/ 205740 w 548640"/>
                    <a:gd name="connsiteY1" fmla="*/ 215817 h 246297"/>
                    <a:gd name="connsiteX2" fmla="*/ 304800 w 548640"/>
                    <a:gd name="connsiteY2" fmla="*/ 109137 h 246297"/>
                    <a:gd name="connsiteX3" fmla="*/ 373380 w 548640"/>
                    <a:gd name="connsiteY3" fmla="*/ 10077 h 246297"/>
                    <a:gd name="connsiteX4" fmla="*/ 548640 w 548640"/>
                    <a:gd name="connsiteY4" fmla="*/ 2457 h 246297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6680 h 243840"/>
                    <a:gd name="connsiteX3" fmla="*/ 373380 w 548640"/>
                    <a:gd name="connsiteY3" fmla="*/ 23495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6680 h 243840"/>
                    <a:gd name="connsiteX3" fmla="*/ 386080 w 548640"/>
                    <a:gd name="connsiteY3" fmla="*/ 26670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9855 h 243840"/>
                    <a:gd name="connsiteX3" fmla="*/ 386080 w 548640"/>
                    <a:gd name="connsiteY3" fmla="*/ 26670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9855 h 243840"/>
                    <a:gd name="connsiteX3" fmla="*/ 386080 w 548640"/>
                    <a:gd name="connsiteY3" fmla="*/ 26670 h 243840"/>
                    <a:gd name="connsiteX4" fmla="*/ 521749 w 548640"/>
                    <a:gd name="connsiteY4" fmla="*/ 3174 h 243840"/>
                    <a:gd name="connsiteX5" fmla="*/ 548640 w 548640"/>
                    <a:gd name="connsiteY5" fmla="*/ 0 h 243840"/>
                    <a:gd name="connsiteX0" fmla="*/ 0 w 583565"/>
                    <a:gd name="connsiteY0" fmla="*/ 241998 h 241998"/>
                    <a:gd name="connsiteX1" fmla="*/ 205740 w 583565"/>
                    <a:gd name="connsiteY1" fmla="*/ 211518 h 241998"/>
                    <a:gd name="connsiteX2" fmla="*/ 304800 w 583565"/>
                    <a:gd name="connsiteY2" fmla="*/ 108013 h 241998"/>
                    <a:gd name="connsiteX3" fmla="*/ 386080 w 583565"/>
                    <a:gd name="connsiteY3" fmla="*/ 24828 h 241998"/>
                    <a:gd name="connsiteX4" fmla="*/ 521749 w 583565"/>
                    <a:gd name="connsiteY4" fmla="*/ 1332 h 241998"/>
                    <a:gd name="connsiteX5" fmla="*/ 583565 w 583565"/>
                    <a:gd name="connsiteY5" fmla="*/ 4508 h 241998"/>
                    <a:gd name="connsiteX0" fmla="*/ 0 w 583565"/>
                    <a:gd name="connsiteY0" fmla="*/ 241998 h 241998"/>
                    <a:gd name="connsiteX1" fmla="*/ 205740 w 583565"/>
                    <a:gd name="connsiteY1" fmla="*/ 211518 h 241998"/>
                    <a:gd name="connsiteX2" fmla="*/ 304800 w 583565"/>
                    <a:gd name="connsiteY2" fmla="*/ 108013 h 241998"/>
                    <a:gd name="connsiteX3" fmla="*/ 386080 w 583565"/>
                    <a:gd name="connsiteY3" fmla="*/ 24828 h 241998"/>
                    <a:gd name="connsiteX4" fmla="*/ 509049 w 583565"/>
                    <a:gd name="connsiteY4" fmla="*/ 1332 h 241998"/>
                    <a:gd name="connsiteX5" fmla="*/ 583565 w 583565"/>
                    <a:gd name="connsiteY5" fmla="*/ 4508 h 241998"/>
                    <a:gd name="connsiteX0" fmla="*/ 0 w 583565"/>
                    <a:gd name="connsiteY0" fmla="*/ 240666 h 240666"/>
                    <a:gd name="connsiteX1" fmla="*/ 205740 w 583565"/>
                    <a:gd name="connsiteY1" fmla="*/ 210186 h 240666"/>
                    <a:gd name="connsiteX2" fmla="*/ 304800 w 583565"/>
                    <a:gd name="connsiteY2" fmla="*/ 106681 h 240666"/>
                    <a:gd name="connsiteX3" fmla="*/ 386080 w 583565"/>
                    <a:gd name="connsiteY3" fmla="*/ 23496 h 240666"/>
                    <a:gd name="connsiteX4" fmla="*/ 509049 w 583565"/>
                    <a:gd name="connsiteY4" fmla="*/ 0 h 240666"/>
                    <a:gd name="connsiteX5" fmla="*/ 583565 w 583565"/>
                    <a:gd name="connsiteY5" fmla="*/ 3176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04800 w 608965"/>
                    <a:gd name="connsiteY2" fmla="*/ 106681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04800 w 608965"/>
                    <a:gd name="connsiteY2" fmla="*/ 106681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11150 w 608965"/>
                    <a:gd name="connsiteY2" fmla="*/ 103506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3361 h 240666"/>
                    <a:gd name="connsiteX2" fmla="*/ 311150 w 608965"/>
                    <a:gd name="connsiteY2" fmla="*/ 103506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635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1 h 240666"/>
                    <a:gd name="connsiteX0" fmla="*/ 0 w 586740"/>
                    <a:gd name="connsiteY0" fmla="*/ 240666 h 240666"/>
                    <a:gd name="connsiteX1" fmla="*/ 180340 w 586740"/>
                    <a:gd name="connsiteY1" fmla="*/ 213361 h 240666"/>
                    <a:gd name="connsiteX2" fmla="*/ 285750 w 586740"/>
                    <a:gd name="connsiteY2" fmla="*/ 103506 h 240666"/>
                    <a:gd name="connsiteX3" fmla="*/ 360680 w 586740"/>
                    <a:gd name="connsiteY3" fmla="*/ 23496 h 240666"/>
                    <a:gd name="connsiteX4" fmla="*/ 483649 w 586740"/>
                    <a:gd name="connsiteY4" fmla="*/ 0 h 240666"/>
                    <a:gd name="connsiteX5" fmla="*/ 586740 w 586740"/>
                    <a:gd name="connsiteY5" fmla="*/ 1 h 240666"/>
                    <a:gd name="connsiteX0" fmla="*/ 0 w 586740"/>
                    <a:gd name="connsiteY0" fmla="*/ 247016 h 247016"/>
                    <a:gd name="connsiteX1" fmla="*/ 180340 w 586740"/>
                    <a:gd name="connsiteY1" fmla="*/ 219711 h 247016"/>
                    <a:gd name="connsiteX2" fmla="*/ 285750 w 586740"/>
                    <a:gd name="connsiteY2" fmla="*/ 109856 h 247016"/>
                    <a:gd name="connsiteX3" fmla="*/ 360680 w 586740"/>
                    <a:gd name="connsiteY3" fmla="*/ 29846 h 247016"/>
                    <a:gd name="connsiteX4" fmla="*/ 477299 w 586740"/>
                    <a:gd name="connsiteY4" fmla="*/ 0 h 247016"/>
                    <a:gd name="connsiteX5" fmla="*/ 586740 w 586740"/>
                    <a:gd name="connsiteY5" fmla="*/ 6351 h 247016"/>
                    <a:gd name="connsiteX0" fmla="*/ 0 w 586740"/>
                    <a:gd name="connsiteY0" fmla="*/ 240666 h 240666"/>
                    <a:gd name="connsiteX1" fmla="*/ 180340 w 586740"/>
                    <a:gd name="connsiteY1" fmla="*/ 213361 h 240666"/>
                    <a:gd name="connsiteX2" fmla="*/ 285750 w 586740"/>
                    <a:gd name="connsiteY2" fmla="*/ 103506 h 240666"/>
                    <a:gd name="connsiteX3" fmla="*/ 360680 w 586740"/>
                    <a:gd name="connsiteY3" fmla="*/ 23496 h 240666"/>
                    <a:gd name="connsiteX4" fmla="*/ 477299 w 586740"/>
                    <a:gd name="connsiteY4" fmla="*/ 0 h 240666"/>
                    <a:gd name="connsiteX5" fmla="*/ 586740 w 586740"/>
                    <a:gd name="connsiteY5" fmla="*/ 1 h 240666"/>
                    <a:gd name="connsiteX0" fmla="*/ 0 w 477299"/>
                    <a:gd name="connsiteY0" fmla="*/ 240666 h 240666"/>
                    <a:gd name="connsiteX1" fmla="*/ 180340 w 477299"/>
                    <a:gd name="connsiteY1" fmla="*/ 213361 h 240666"/>
                    <a:gd name="connsiteX2" fmla="*/ 285750 w 477299"/>
                    <a:gd name="connsiteY2" fmla="*/ 103506 h 240666"/>
                    <a:gd name="connsiteX3" fmla="*/ 360680 w 477299"/>
                    <a:gd name="connsiteY3" fmla="*/ 23496 h 240666"/>
                    <a:gd name="connsiteX4" fmla="*/ 477299 w 477299"/>
                    <a:gd name="connsiteY4" fmla="*/ 0 h 24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7299" h="240666">
                      <a:moveTo>
                        <a:pt x="0" y="240666"/>
                      </a:moveTo>
                      <a:cubicBezTo>
                        <a:pt x="77470" y="236856"/>
                        <a:pt x="132715" y="236221"/>
                        <a:pt x="180340" y="213361"/>
                      </a:cubicBezTo>
                      <a:cubicBezTo>
                        <a:pt x="227965" y="190501"/>
                        <a:pt x="255693" y="135150"/>
                        <a:pt x="285750" y="103506"/>
                      </a:cubicBezTo>
                      <a:cubicBezTo>
                        <a:pt x="315807" y="71862"/>
                        <a:pt x="328755" y="40747"/>
                        <a:pt x="360680" y="23496"/>
                      </a:cubicBezTo>
                      <a:cubicBezTo>
                        <a:pt x="392605" y="6245"/>
                        <a:pt x="450206" y="4445"/>
                        <a:pt x="477299" y="0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  <a:sp3d contourW="12700">
                  <a:bevelT/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任意多边形: 形状 107">
                  <a:extLst>
                    <a:ext uri="{FF2B5EF4-FFF2-40B4-BE49-F238E27FC236}">
                      <a16:creationId xmlns:a16="http://schemas.microsoft.com/office/drawing/2014/main" xmlns="" id="{72593E01-B015-44E6-9D07-A9A329EF7381}"/>
                    </a:ext>
                  </a:extLst>
                </p:cNvPr>
                <p:cNvSpPr/>
                <p:nvPr/>
              </p:nvSpPr>
              <p:spPr>
                <a:xfrm flipH="1">
                  <a:off x="4177082" y="4460874"/>
                  <a:ext cx="477299" cy="240666"/>
                </a:xfrm>
                <a:custGeom>
                  <a:avLst/>
                  <a:gdLst>
                    <a:gd name="connsiteX0" fmla="*/ 0 w 548640"/>
                    <a:gd name="connsiteY0" fmla="*/ 246297 h 246297"/>
                    <a:gd name="connsiteX1" fmla="*/ 205740 w 548640"/>
                    <a:gd name="connsiteY1" fmla="*/ 215817 h 246297"/>
                    <a:gd name="connsiteX2" fmla="*/ 304800 w 548640"/>
                    <a:gd name="connsiteY2" fmla="*/ 109137 h 246297"/>
                    <a:gd name="connsiteX3" fmla="*/ 373380 w 548640"/>
                    <a:gd name="connsiteY3" fmla="*/ 10077 h 246297"/>
                    <a:gd name="connsiteX4" fmla="*/ 548640 w 548640"/>
                    <a:gd name="connsiteY4" fmla="*/ 2457 h 246297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6680 h 243840"/>
                    <a:gd name="connsiteX3" fmla="*/ 373380 w 548640"/>
                    <a:gd name="connsiteY3" fmla="*/ 23495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6680 h 243840"/>
                    <a:gd name="connsiteX3" fmla="*/ 386080 w 548640"/>
                    <a:gd name="connsiteY3" fmla="*/ 26670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9855 h 243840"/>
                    <a:gd name="connsiteX3" fmla="*/ 386080 w 548640"/>
                    <a:gd name="connsiteY3" fmla="*/ 26670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9855 h 243840"/>
                    <a:gd name="connsiteX3" fmla="*/ 386080 w 548640"/>
                    <a:gd name="connsiteY3" fmla="*/ 26670 h 243840"/>
                    <a:gd name="connsiteX4" fmla="*/ 521749 w 548640"/>
                    <a:gd name="connsiteY4" fmla="*/ 3174 h 243840"/>
                    <a:gd name="connsiteX5" fmla="*/ 548640 w 548640"/>
                    <a:gd name="connsiteY5" fmla="*/ 0 h 243840"/>
                    <a:gd name="connsiteX0" fmla="*/ 0 w 583565"/>
                    <a:gd name="connsiteY0" fmla="*/ 241998 h 241998"/>
                    <a:gd name="connsiteX1" fmla="*/ 205740 w 583565"/>
                    <a:gd name="connsiteY1" fmla="*/ 211518 h 241998"/>
                    <a:gd name="connsiteX2" fmla="*/ 304800 w 583565"/>
                    <a:gd name="connsiteY2" fmla="*/ 108013 h 241998"/>
                    <a:gd name="connsiteX3" fmla="*/ 386080 w 583565"/>
                    <a:gd name="connsiteY3" fmla="*/ 24828 h 241998"/>
                    <a:gd name="connsiteX4" fmla="*/ 521749 w 583565"/>
                    <a:gd name="connsiteY4" fmla="*/ 1332 h 241998"/>
                    <a:gd name="connsiteX5" fmla="*/ 583565 w 583565"/>
                    <a:gd name="connsiteY5" fmla="*/ 4508 h 241998"/>
                    <a:gd name="connsiteX0" fmla="*/ 0 w 583565"/>
                    <a:gd name="connsiteY0" fmla="*/ 241998 h 241998"/>
                    <a:gd name="connsiteX1" fmla="*/ 205740 w 583565"/>
                    <a:gd name="connsiteY1" fmla="*/ 211518 h 241998"/>
                    <a:gd name="connsiteX2" fmla="*/ 304800 w 583565"/>
                    <a:gd name="connsiteY2" fmla="*/ 108013 h 241998"/>
                    <a:gd name="connsiteX3" fmla="*/ 386080 w 583565"/>
                    <a:gd name="connsiteY3" fmla="*/ 24828 h 241998"/>
                    <a:gd name="connsiteX4" fmla="*/ 509049 w 583565"/>
                    <a:gd name="connsiteY4" fmla="*/ 1332 h 241998"/>
                    <a:gd name="connsiteX5" fmla="*/ 583565 w 583565"/>
                    <a:gd name="connsiteY5" fmla="*/ 4508 h 241998"/>
                    <a:gd name="connsiteX0" fmla="*/ 0 w 583565"/>
                    <a:gd name="connsiteY0" fmla="*/ 240666 h 240666"/>
                    <a:gd name="connsiteX1" fmla="*/ 205740 w 583565"/>
                    <a:gd name="connsiteY1" fmla="*/ 210186 h 240666"/>
                    <a:gd name="connsiteX2" fmla="*/ 304800 w 583565"/>
                    <a:gd name="connsiteY2" fmla="*/ 106681 h 240666"/>
                    <a:gd name="connsiteX3" fmla="*/ 386080 w 583565"/>
                    <a:gd name="connsiteY3" fmla="*/ 23496 h 240666"/>
                    <a:gd name="connsiteX4" fmla="*/ 509049 w 583565"/>
                    <a:gd name="connsiteY4" fmla="*/ 0 h 240666"/>
                    <a:gd name="connsiteX5" fmla="*/ 583565 w 583565"/>
                    <a:gd name="connsiteY5" fmla="*/ 3176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04800 w 608965"/>
                    <a:gd name="connsiteY2" fmla="*/ 106681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04800 w 608965"/>
                    <a:gd name="connsiteY2" fmla="*/ 106681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11150 w 608965"/>
                    <a:gd name="connsiteY2" fmla="*/ 103506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3361 h 240666"/>
                    <a:gd name="connsiteX2" fmla="*/ 311150 w 608965"/>
                    <a:gd name="connsiteY2" fmla="*/ 103506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635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1 h 240666"/>
                    <a:gd name="connsiteX0" fmla="*/ 0 w 586740"/>
                    <a:gd name="connsiteY0" fmla="*/ 240666 h 240666"/>
                    <a:gd name="connsiteX1" fmla="*/ 180340 w 586740"/>
                    <a:gd name="connsiteY1" fmla="*/ 213361 h 240666"/>
                    <a:gd name="connsiteX2" fmla="*/ 285750 w 586740"/>
                    <a:gd name="connsiteY2" fmla="*/ 103506 h 240666"/>
                    <a:gd name="connsiteX3" fmla="*/ 360680 w 586740"/>
                    <a:gd name="connsiteY3" fmla="*/ 23496 h 240666"/>
                    <a:gd name="connsiteX4" fmla="*/ 483649 w 586740"/>
                    <a:gd name="connsiteY4" fmla="*/ 0 h 240666"/>
                    <a:gd name="connsiteX5" fmla="*/ 586740 w 586740"/>
                    <a:gd name="connsiteY5" fmla="*/ 1 h 240666"/>
                    <a:gd name="connsiteX0" fmla="*/ 0 w 586740"/>
                    <a:gd name="connsiteY0" fmla="*/ 247016 h 247016"/>
                    <a:gd name="connsiteX1" fmla="*/ 180340 w 586740"/>
                    <a:gd name="connsiteY1" fmla="*/ 219711 h 247016"/>
                    <a:gd name="connsiteX2" fmla="*/ 285750 w 586740"/>
                    <a:gd name="connsiteY2" fmla="*/ 109856 h 247016"/>
                    <a:gd name="connsiteX3" fmla="*/ 360680 w 586740"/>
                    <a:gd name="connsiteY3" fmla="*/ 29846 h 247016"/>
                    <a:gd name="connsiteX4" fmla="*/ 477299 w 586740"/>
                    <a:gd name="connsiteY4" fmla="*/ 0 h 247016"/>
                    <a:gd name="connsiteX5" fmla="*/ 586740 w 586740"/>
                    <a:gd name="connsiteY5" fmla="*/ 6351 h 247016"/>
                    <a:gd name="connsiteX0" fmla="*/ 0 w 586740"/>
                    <a:gd name="connsiteY0" fmla="*/ 240666 h 240666"/>
                    <a:gd name="connsiteX1" fmla="*/ 180340 w 586740"/>
                    <a:gd name="connsiteY1" fmla="*/ 213361 h 240666"/>
                    <a:gd name="connsiteX2" fmla="*/ 285750 w 586740"/>
                    <a:gd name="connsiteY2" fmla="*/ 103506 h 240666"/>
                    <a:gd name="connsiteX3" fmla="*/ 360680 w 586740"/>
                    <a:gd name="connsiteY3" fmla="*/ 23496 h 240666"/>
                    <a:gd name="connsiteX4" fmla="*/ 477299 w 586740"/>
                    <a:gd name="connsiteY4" fmla="*/ 0 h 240666"/>
                    <a:gd name="connsiteX5" fmla="*/ 586740 w 586740"/>
                    <a:gd name="connsiteY5" fmla="*/ 1 h 240666"/>
                    <a:gd name="connsiteX0" fmla="*/ 0 w 477299"/>
                    <a:gd name="connsiteY0" fmla="*/ 240666 h 240666"/>
                    <a:gd name="connsiteX1" fmla="*/ 180340 w 477299"/>
                    <a:gd name="connsiteY1" fmla="*/ 213361 h 240666"/>
                    <a:gd name="connsiteX2" fmla="*/ 285750 w 477299"/>
                    <a:gd name="connsiteY2" fmla="*/ 103506 h 240666"/>
                    <a:gd name="connsiteX3" fmla="*/ 360680 w 477299"/>
                    <a:gd name="connsiteY3" fmla="*/ 23496 h 240666"/>
                    <a:gd name="connsiteX4" fmla="*/ 477299 w 477299"/>
                    <a:gd name="connsiteY4" fmla="*/ 0 h 24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7299" h="240666">
                      <a:moveTo>
                        <a:pt x="0" y="240666"/>
                      </a:moveTo>
                      <a:cubicBezTo>
                        <a:pt x="77470" y="236856"/>
                        <a:pt x="132715" y="236221"/>
                        <a:pt x="180340" y="213361"/>
                      </a:cubicBezTo>
                      <a:cubicBezTo>
                        <a:pt x="227965" y="190501"/>
                        <a:pt x="255693" y="135150"/>
                        <a:pt x="285750" y="103506"/>
                      </a:cubicBezTo>
                      <a:cubicBezTo>
                        <a:pt x="315807" y="71862"/>
                        <a:pt x="328755" y="40747"/>
                        <a:pt x="360680" y="23496"/>
                      </a:cubicBezTo>
                      <a:cubicBezTo>
                        <a:pt x="392605" y="6245"/>
                        <a:pt x="450206" y="4445"/>
                        <a:pt x="477299" y="0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  <a:sp3d contourW="12700">
                  <a:bevelT/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60" name="直接连接符 108">
                  <a:extLst>
                    <a:ext uri="{FF2B5EF4-FFF2-40B4-BE49-F238E27FC236}">
                      <a16:creationId xmlns:a16="http://schemas.microsoft.com/office/drawing/2014/main" xmlns="" id="{8C520F79-0633-4E5B-8101-D16AD6B8002D}"/>
                    </a:ext>
                  </a:extLst>
                </p:cNvPr>
                <p:cNvCxnSpPr>
                  <a:stCxn id="58" idx="4"/>
                </p:cNvCxnSpPr>
                <p:nvPr/>
              </p:nvCxnSpPr>
              <p:spPr>
                <a:xfrm>
                  <a:off x="4051300" y="4460875"/>
                  <a:ext cx="127160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tailEnd type="triangle"/>
                </a:ln>
                <a:sp3d contourW="12700">
                  <a:bevelT/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" name="组合 20">
                <a:extLst>
                  <a:ext uri="{FF2B5EF4-FFF2-40B4-BE49-F238E27FC236}">
                    <a16:creationId xmlns:a16="http://schemas.microsoft.com/office/drawing/2014/main" xmlns="" id="{5DAA3173-9E3B-43D0-94A0-6A5BADEF1D50}"/>
                  </a:ext>
                </a:extLst>
              </p:cNvPr>
              <p:cNvGrpSpPr/>
              <p:nvPr/>
            </p:nvGrpSpPr>
            <p:grpSpPr>
              <a:xfrm>
                <a:off x="4419733" y="3308650"/>
                <a:ext cx="485706" cy="147255"/>
                <a:chOff x="3574001" y="4460874"/>
                <a:chExt cx="1080380" cy="240667"/>
              </a:xfrm>
              <a:scene3d>
                <a:camera prst="orthographicFront"/>
                <a:lightRig rig="threePt" dir="t">
                  <a:rot lat="0" lon="0" rev="1800000"/>
                </a:lightRig>
              </a:scene3d>
            </p:grpSpPr>
            <p:sp>
              <p:nvSpPr>
                <p:cNvPr id="55" name="任意多边形: 形状 103">
                  <a:extLst>
                    <a:ext uri="{FF2B5EF4-FFF2-40B4-BE49-F238E27FC236}">
                      <a16:creationId xmlns:a16="http://schemas.microsoft.com/office/drawing/2014/main" xmlns="" id="{07C90DB3-2B2A-4C84-9520-97BD00E7381F}"/>
                    </a:ext>
                  </a:extLst>
                </p:cNvPr>
                <p:cNvSpPr/>
                <p:nvPr/>
              </p:nvSpPr>
              <p:spPr>
                <a:xfrm>
                  <a:off x="3574001" y="4460875"/>
                  <a:ext cx="477299" cy="240666"/>
                </a:xfrm>
                <a:custGeom>
                  <a:avLst/>
                  <a:gdLst>
                    <a:gd name="connsiteX0" fmla="*/ 0 w 548640"/>
                    <a:gd name="connsiteY0" fmla="*/ 246297 h 246297"/>
                    <a:gd name="connsiteX1" fmla="*/ 205740 w 548640"/>
                    <a:gd name="connsiteY1" fmla="*/ 215817 h 246297"/>
                    <a:gd name="connsiteX2" fmla="*/ 304800 w 548640"/>
                    <a:gd name="connsiteY2" fmla="*/ 109137 h 246297"/>
                    <a:gd name="connsiteX3" fmla="*/ 373380 w 548640"/>
                    <a:gd name="connsiteY3" fmla="*/ 10077 h 246297"/>
                    <a:gd name="connsiteX4" fmla="*/ 548640 w 548640"/>
                    <a:gd name="connsiteY4" fmla="*/ 2457 h 246297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6680 h 243840"/>
                    <a:gd name="connsiteX3" fmla="*/ 373380 w 548640"/>
                    <a:gd name="connsiteY3" fmla="*/ 23495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6680 h 243840"/>
                    <a:gd name="connsiteX3" fmla="*/ 386080 w 548640"/>
                    <a:gd name="connsiteY3" fmla="*/ 26670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9855 h 243840"/>
                    <a:gd name="connsiteX3" fmla="*/ 386080 w 548640"/>
                    <a:gd name="connsiteY3" fmla="*/ 26670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9855 h 243840"/>
                    <a:gd name="connsiteX3" fmla="*/ 386080 w 548640"/>
                    <a:gd name="connsiteY3" fmla="*/ 26670 h 243840"/>
                    <a:gd name="connsiteX4" fmla="*/ 521749 w 548640"/>
                    <a:gd name="connsiteY4" fmla="*/ 3174 h 243840"/>
                    <a:gd name="connsiteX5" fmla="*/ 548640 w 548640"/>
                    <a:gd name="connsiteY5" fmla="*/ 0 h 243840"/>
                    <a:gd name="connsiteX0" fmla="*/ 0 w 583565"/>
                    <a:gd name="connsiteY0" fmla="*/ 241998 h 241998"/>
                    <a:gd name="connsiteX1" fmla="*/ 205740 w 583565"/>
                    <a:gd name="connsiteY1" fmla="*/ 211518 h 241998"/>
                    <a:gd name="connsiteX2" fmla="*/ 304800 w 583565"/>
                    <a:gd name="connsiteY2" fmla="*/ 108013 h 241998"/>
                    <a:gd name="connsiteX3" fmla="*/ 386080 w 583565"/>
                    <a:gd name="connsiteY3" fmla="*/ 24828 h 241998"/>
                    <a:gd name="connsiteX4" fmla="*/ 521749 w 583565"/>
                    <a:gd name="connsiteY4" fmla="*/ 1332 h 241998"/>
                    <a:gd name="connsiteX5" fmla="*/ 583565 w 583565"/>
                    <a:gd name="connsiteY5" fmla="*/ 4508 h 241998"/>
                    <a:gd name="connsiteX0" fmla="*/ 0 w 583565"/>
                    <a:gd name="connsiteY0" fmla="*/ 241998 h 241998"/>
                    <a:gd name="connsiteX1" fmla="*/ 205740 w 583565"/>
                    <a:gd name="connsiteY1" fmla="*/ 211518 h 241998"/>
                    <a:gd name="connsiteX2" fmla="*/ 304800 w 583565"/>
                    <a:gd name="connsiteY2" fmla="*/ 108013 h 241998"/>
                    <a:gd name="connsiteX3" fmla="*/ 386080 w 583565"/>
                    <a:gd name="connsiteY3" fmla="*/ 24828 h 241998"/>
                    <a:gd name="connsiteX4" fmla="*/ 509049 w 583565"/>
                    <a:gd name="connsiteY4" fmla="*/ 1332 h 241998"/>
                    <a:gd name="connsiteX5" fmla="*/ 583565 w 583565"/>
                    <a:gd name="connsiteY5" fmla="*/ 4508 h 241998"/>
                    <a:gd name="connsiteX0" fmla="*/ 0 w 583565"/>
                    <a:gd name="connsiteY0" fmla="*/ 240666 h 240666"/>
                    <a:gd name="connsiteX1" fmla="*/ 205740 w 583565"/>
                    <a:gd name="connsiteY1" fmla="*/ 210186 h 240666"/>
                    <a:gd name="connsiteX2" fmla="*/ 304800 w 583565"/>
                    <a:gd name="connsiteY2" fmla="*/ 106681 h 240666"/>
                    <a:gd name="connsiteX3" fmla="*/ 386080 w 583565"/>
                    <a:gd name="connsiteY3" fmla="*/ 23496 h 240666"/>
                    <a:gd name="connsiteX4" fmla="*/ 509049 w 583565"/>
                    <a:gd name="connsiteY4" fmla="*/ 0 h 240666"/>
                    <a:gd name="connsiteX5" fmla="*/ 583565 w 583565"/>
                    <a:gd name="connsiteY5" fmla="*/ 3176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04800 w 608965"/>
                    <a:gd name="connsiteY2" fmla="*/ 106681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04800 w 608965"/>
                    <a:gd name="connsiteY2" fmla="*/ 106681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11150 w 608965"/>
                    <a:gd name="connsiteY2" fmla="*/ 103506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3361 h 240666"/>
                    <a:gd name="connsiteX2" fmla="*/ 311150 w 608965"/>
                    <a:gd name="connsiteY2" fmla="*/ 103506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635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1 h 240666"/>
                    <a:gd name="connsiteX0" fmla="*/ 0 w 586740"/>
                    <a:gd name="connsiteY0" fmla="*/ 240666 h 240666"/>
                    <a:gd name="connsiteX1" fmla="*/ 180340 w 586740"/>
                    <a:gd name="connsiteY1" fmla="*/ 213361 h 240666"/>
                    <a:gd name="connsiteX2" fmla="*/ 285750 w 586740"/>
                    <a:gd name="connsiteY2" fmla="*/ 103506 h 240666"/>
                    <a:gd name="connsiteX3" fmla="*/ 360680 w 586740"/>
                    <a:gd name="connsiteY3" fmla="*/ 23496 h 240666"/>
                    <a:gd name="connsiteX4" fmla="*/ 483649 w 586740"/>
                    <a:gd name="connsiteY4" fmla="*/ 0 h 240666"/>
                    <a:gd name="connsiteX5" fmla="*/ 586740 w 586740"/>
                    <a:gd name="connsiteY5" fmla="*/ 1 h 240666"/>
                    <a:gd name="connsiteX0" fmla="*/ 0 w 586740"/>
                    <a:gd name="connsiteY0" fmla="*/ 247016 h 247016"/>
                    <a:gd name="connsiteX1" fmla="*/ 180340 w 586740"/>
                    <a:gd name="connsiteY1" fmla="*/ 219711 h 247016"/>
                    <a:gd name="connsiteX2" fmla="*/ 285750 w 586740"/>
                    <a:gd name="connsiteY2" fmla="*/ 109856 h 247016"/>
                    <a:gd name="connsiteX3" fmla="*/ 360680 w 586740"/>
                    <a:gd name="connsiteY3" fmla="*/ 29846 h 247016"/>
                    <a:gd name="connsiteX4" fmla="*/ 477299 w 586740"/>
                    <a:gd name="connsiteY4" fmla="*/ 0 h 247016"/>
                    <a:gd name="connsiteX5" fmla="*/ 586740 w 586740"/>
                    <a:gd name="connsiteY5" fmla="*/ 6351 h 247016"/>
                    <a:gd name="connsiteX0" fmla="*/ 0 w 586740"/>
                    <a:gd name="connsiteY0" fmla="*/ 240666 h 240666"/>
                    <a:gd name="connsiteX1" fmla="*/ 180340 w 586740"/>
                    <a:gd name="connsiteY1" fmla="*/ 213361 h 240666"/>
                    <a:gd name="connsiteX2" fmla="*/ 285750 w 586740"/>
                    <a:gd name="connsiteY2" fmla="*/ 103506 h 240666"/>
                    <a:gd name="connsiteX3" fmla="*/ 360680 w 586740"/>
                    <a:gd name="connsiteY3" fmla="*/ 23496 h 240666"/>
                    <a:gd name="connsiteX4" fmla="*/ 477299 w 586740"/>
                    <a:gd name="connsiteY4" fmla="*/ 0 h 240666"/>
                    <a:gd name="connsiteX5" fmla="*/ 586740 w 586740"/>
                    <a:gd name="connsiteY5" fmla="*/ 1 h 240666"/>
                    <a:gd name="connsiteX0" fmla="*/ 0 w 477299"/>
                    <a:gd name="connsiteY0" fmla="*/ 240666 h 240666"/>
                    <a:gd name="connsiteX1" fmla="*/ 180340 w 477299"/>
                    <a:gd name="connsiteY1" fmla="*/ 213361 h 240666"/>
                    <a:gd name="connsiteX2" fmla="*/ 285750 w 477299"/>
                    <a:gd name="connsiteY2" fmla="*/ 103506 h 240666"/>
                    <a:gd name="connsiteX3" fmla="*/ 360680 w 477299"/>
                    <a:gd name="connsiteY3" fmla="*/ 23496 h 240666"/>
                    <a:gd name="connsiteX4" fmla="*/ 477299 w 477299"/>
                    <a:gd name="connsiteY4" fmla="*/ 0 h 24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7299" h="240666">
                      <a:moveTo>
                        <a:pt x="0" y="240666"/>
                      </a:moveTo>
                      <a:cubicBezTo>
                        <a:pt x="77470" y="236856"/>
                        <a:pt x="132715" y="236221"/>
                        <a:pt x="180340" y="213361"/>
                      </a:cubicBezTo>
                      <a:cubicBezTo>
                        <a:pt x="227965" y="190501"/>
                        <a:pt x="255693" y="135150"/>
                        <a:pt x="285750" y="103506"/>
                      </a:cubicBezTo>
                      <a:cubicBezTo>
                        <a:pt x="315807" y="71862"/>
                        <a:pt x="328755" y="40747"/>
                        <a:pt x="360680" y="23496"/>
                      </a:cubicBezTo>
                      <a:cubicBezTo>
                        <a:pt x="392605" y="6245"/>
                        <a:pt x="450206" y="4445"/>
                        <a:pt x="477299" y="0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  <a:sp3d contourW="12700">
                  <a:bevelT/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任意多边形: 形状 104">
                  <a:extLst>
                    <a:ext uri="{FF2B5EF4-FFF2-40B4-BE49-F238E27FC236}">
                      <a16:creationId xmlns:a16="http://schemas.microsoft.com/office/drawing/2014/main" xmlns="" id="{0DAD01E7-7602-4715-AAEA-65832F79008A}"/>
                    </a:ext>
                  </a:extLst>
                </p:cNvPr>
                <p:cNvSpPr/>
                <p:nvPr/>
              </p:nvSpPr>
              <p:spPr>
                <a:xfrm flipH="1">
                  <a:off x="4177082" y="4460874"/>
                  <a:ext cx="477299" cy="240666"/>
                </a:xfrm>
                <a:custGeom>
                  <a:avLst/>
                  <a:gdLst>
                    <a:gd name="connsiteX0" fmla="*/ 0 w 548640"/>
                    <a:gd name="connsiteY0" fmla="*/ 246297 h 246297"/>
                    <a:gd name="connsiteX1" fmla="*/ 205740 w 548640"/>
                    <a:gd name="connsiteY1" fmla="*/ 215817 h 246297"/>
                    <a:gd name="connsiteX2" fmla="*/ 304800 w 548640"/>
                    <a:gd name="connsiteY2" fmla="*/ 109137 h 246297"/>
                    <a:gd name="connsiteX3" fmla="*/ 373380 w 548640"/>
                    <a:gd name="connsiteY3" fmla="*/ 10077 h 246297"/>
                    <a:gd name="connsiteX4" fmla="*/ 548640 w 548640"/>
                    <a:gd name="connsiteY4" fmla="*/ 2457 h 246297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6680 h 243840"/>
                    <a:gd name="connsiteX3" fmla="*/ 373380 w 548640"/>
                    <a:gd name="connsiteY3" fmla="*/ 23495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6680 h 243840"/>
                    <a:gd name="connsiteX3" fmla="*/ 386080 w 548640"/>
                    <a:gd name="connsiteY3" fmla="*/ 26670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9855 h 243840"/>
                    <a:gd name="connsiteX3" fmla="*/ 386080 w 548640"/>
                    <a:gd name="connsiteY3" fmla="*/ 26670 h 243840"/>
                    <a:gd name="connsiteX4" fmla="*/ 548640 w 548640"/>
                    <a:gd name="connsiteY4" fmla="*/ 0 h 243840"/>
                    <a:gd name="connsiteX0" fmla="*/ 0 w 548640"/>
                    <a:gd name="connsiteY0" fmla="*/ 243840 h 243840"/>
                    <a:gd name="connsiteX1" fmla="*/ 205740 w 548640"/>
                    <a:gd name="connsiteY1" fmla="*/ 213360 h 243840"/>
                    <a:gd name="connsiteX2" fmla="*/ 304800 w 548640"/>
                    <a:gd name="connsiteY2" fmla="*/ 109855 h 243840"/>
                    <a:gd name="connsiteX3" fmla="*/ 386080 w 548640"/>
                    <a:gd name="connsiteY3" fmla="*/ 26670 h 243840"/>
                    <a:gd name="connsiteX4" fmla="*/ 521749 w 548640"/>
                    <a:gd name="connsiteY4" fmla="*/ 3174 h 243840"/>
                    <a:gd name="connsiteX5" fmla="*/ 548640 w 548640"/>
                    <a:gd name="connsiteY5" fmla="*/ 0 h 243840"/>
                    <a:gd name="connsiteX0" fmla="*/ 0 w 583565"/>
                    <a:gd name="connsiteY0" fmla="*/ 241998 h 241998"/>
                    <a:gd name="connsiteX1" fmla="*/ 205740 w 583565"/>
                    <a:gd name="connsiteY1" fmla="*/ 211518 h 241998"/>
                    <a:gd name="connsiteX2" fmla="*/ 304800 w 583565"/>
                    <a:gd name="connsiteY2" fmla="*/ 108013 h 241998"/>
                    <a:gd name="connsiteX3" fmla="*/ 386080 w 583565"/>
                    <a:gd name="connsiteY3" fmla="*/ 24828 h 241998"/>
                    <a:gd name="connsiteX4" fmla="*/ 521749 w 583565"/>
                    <a:gd name="connsiteY4" fmla="*/ 1332 h 241998"/>
                    <a:gd name="connsiteX5" fmla="*/ 583565 w 583565"/>
                    <a:gd name="connsiteY5" fmla="*/ 4508 h 241998"/>
                    <a:gd name="connsiteX0" fmla="*/ 0 w 583565"/>
                    <a:gd name="connsiteY0" fmla="*/ 241998 h 241998"/>
                    <a:gd name="connsiteX1" fmla="*/ 205740 w 583565"/>
                    <a:gd name="connsiteY1" fmla="*/ 211518 h 241998"/>
                    <a:gd name="connsiteX2" fmla="*/ 304800 w 583565"/>
                    <a:gd name="connsiteY2" fmla="*/ 108013 h 241998"/>
                    <a:gd name="connsiteX3" fmla="*/ 386080 w 583565"/>
                    <a:gd name="connsiteY3" fmla="*/ 24828 h 241998"/>
                    <a:gd name="connsiteX4" fmla="*/ 509049 w 583565"/>
                    <a:gd name="connsiteY4" fmla="*/ 1332 h 241998"/>
                    <a:gd name="connsiteX5" fmla="*/ 583565 w 583565"/>
                    <a:gd name="connsiteY5" fmla="*/ 4508 h 241998"/>
                    <a:gd name="connsiteX0" fmla="*/ 0 w 583565"/>
                    <a:gd name="connsiteY0" fmla="*/ 240666 h 240666"/>
                    <a:gd name="connsiteX1" fmla="*/ 205740 w 583565"/>
                    <a:gd name="connsiteY1" fmla="*/ 210186 h 240666"/>
                    <a:gd name="connsiteX2" fmla="*/ 304800 w 583565"/>
                    <a:gd name="connsiteY2" fmla="*/ 106681 h 240666"/>
                    <a:gd name="connsiteX3" fmla="*/ 386080 w 583565"/>
                    <a:gd name="connsiteY3" fmla="*/ 23496 h 240666"/>
                    <a:gd name="connsiteX4" fmla="*/ 509049 w 583565"/>
                    <a:gd name="connsiteY4" fmla="*/ 0 h 240666"/>
                    <a:gd name="connsiteX5" fmla="*/ 583565 w 583565"/>
                    <a:gd name="connsiteY5" fmla="*/ 3176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04800 w 608965"/>
                    <a:gd name="connsiteY2" fmla="*/ 106681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04800 w 608965"/>
                    <a:gd name="connsiteY2" fmla="*/ 106681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0186 h 240666"/>
                    <a:gd name="connsiteX2" fmla="*/ 311150 w 608965"/>
                    <a:gd name="connsiteY2" fmla="*/ 103506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608965"/>
                    <a:gd name="connsiteY0" fmla="*/ 240666 h 240666"/>
                    <a:gd name="connsiteX1" fmla="*/ 205740 w 608965"/>
                    <a:gd name="connsiteY1" fmla="*/ 213361 h 240666"/>
                    <a:gd name="connsiteX2" fmla="*/ 311150 w 608965"/>
                    <a:gd name="connsiteY2" fmla="*/ 103506 h 240666"/>
                    <a:gd name="connsiteX3" fmla="*/ 386080 w 608965"/>
                    <a:gd name="connsiteY3" fmla="*/ 23496 h 240666"/>
                    <a:gd name="connsiteX4" fmla="*/ 509049 w 608965"/>
                    <a:gd name="connsiteY4" fmla="*/ 0 h 240666"/>
                    <a:gd name="connsiteX5" fmla="*/ 608965 w 608965"/>
                    <a:gd name="connsiteY5" fmla="*/ 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6351 h 240666"/>
                    <a:gd name="connsiteX0" fmla="*/ 0 w 583565"/>
                    <a:gd name="connsiteY0" fmla="*/ 240666 h 240666"/>
                    <a:gd name="connsiteX1" fmla="*/ 180340 w 583565"/>
                    <a:gd name="connsiteY1" fmla="*/ 213361 h 240666"/>
                    <a:gd name="connsiteX2" fmla="*/ 285750 w 583565"/>
                    <a:gd name="connsiteY2" fmla="*/ 103506 h 240666"/>
                    <a:gd name="connsiteX3" fmla="*/ 360680 w 583565"/>
                    <a:gd name="connsiteY3" fmla="*/ 23496 h 240666"/>
                    <a:gd name="connsiteX4" fmla="*/ 483649 w 583565"/>
                    <a:gd name="connsiteY4" fmla="*/ 0 h 240666"/>
                    <a:gd name="connsiteX5" fmla="*/ 583565 w 583565"/>
                    <a:gd name="connsiteY5" fmla="*/ 1 h 240666"/>
                    <a:gd name="connsiteX0" fmla="*/ 0 w 586740"/>
                    <a:gd name="connsiteY0" fmla="*/ 240666 h 240666"/>
                    <a:gd name="connsiteX1" fmla="*/ 180340 w 586740"/>
                    <a:gd name="connsiteY1" fmla="*/ 213361 h 240666"/>
                    <a:gd name="connsiteX2" fmla="*/ 285750 w 586740"/>
                    <a:gd name="connsiteY2" fmla="*/ 103506 h 240666"/>
                    <a:gd name="connsiteX3" fmla="*/ 360680 w 586740"/>
                    <a:gd name="connsiteY3" fmla="*/ 23496 h 240666"/>
                    <a:gd name="connsiteX4" fmla="*/ 483649 w 586740"/>
                    <a:gd name="connsiteY4" fmla="*/ 0 h 240666"/>
                    <a:gd name="connsiteX5" fmla="*/ 586740 w 586740"/>
                    <a:gd name="connsiteY5" fmla="*/ 1 h 240666"/>
                    <a:gd name="connsiteX0" fmla="*/ 0 w 586740"/>
                    <a:gd name="connsiteY0" fmla="*/ 247016 h 247016"/>
                    <a:gd name="connsiteX1" fmla="*/ 180340 w 586740"/>
                    <a:gd name="connsiteY1" fmla="*/ 219711 h 247016"/>
                    <a:gd name="connsiteX2" fmla="*/ 285750 w 586740"/>
                    <a:gd name="connsiteY2" fmla="*/ 109856 h 247016"/>
                    <a:gd name="connsiteX3" fmla="*/ 360680 w 586740"/>
                    <a:gd name="connsiteY3" fmla="*/ 29846 h 247016"/>
                    <a:gd name="connsiteX4" fmla="*/ 477299 w 586740"/>
                    <a:gd name="connsiteY4" fmla="*/ 0 h 247016"/>
                    <a:gd name="connsiteX5" fmla="*/ 586740 w 586740"/>
                    <a:gd name="connsiteY5" fmla="*/ 6351 h 247016"/>
                    <a:gd name="connsiteX0" fmla="*/ 0 w 586740"/>
                    <a:gd name="connsiteY0" fmla="*/ 240666 h 240666"/>
                    <a:gd name="connsiteX1" fmla="*/ 180340 w 586740"/>
                    <a:gd name="connsiteY1" fmla="*/ 213361 h 240666"/>
                    <a:gd name="connsiteX2" fmla="*/ 285750 w 586740"/>
                    <a:gd name="connsiteY2" fmla="*/ 103506 h 240666"/>
                    <a:gd name="connsiteX3" fmla="*/ 360680 w 586740"/>
                    <a:gd name="connsiteY3" fmla="*/ 23496 h 240666"/>
                    <a:gd name="connsiteX4" fmla="*/ 477299 w 586740"/>
                    <a:gd name="connsiteY4" fmla="*/ 0 h 240666"/>
                    <a:gd name="connsiteX5" fmla="*/ 586740 w 586740"/>
                    <a:gd name="connsiteY5" fmla="*/ 1 h 240666"/>
                    <a:gd name="connsiteX0" fmla="*/ 0 w 477299"/>
                    <a:gd name="connsiteY0" fmla="*/ 240666 h 240666"/>
                    <a:gd name="connsiteX1" fmla="*/ 180340 w 477299"/>
                    <a:gd name="connsiteY1" fmla="*/ 213361 h 240666"/>
                    <a:gd name="connsiteX2" fmla="*/ 285750 w 477299"/>
                    <a:gd name="connsiteY2" fmla="*/ 103506 h 240666"/>
                    <a:gd name="connsiteX3" fmla="*/ 360680 w 477299"/>
                    <a:gd name="connsiteY3" fmla="*/ 23496 h 240666"/>
                    <a:gd name="connsiteX4" fmla="*/ 477299 w 477299"/>
                    <a:gd name="connsiteY4" fmla="*/ 0 h 24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7299" h="240666">
                      <a:moveTo>
                        <a:pt x="0" y="240666"/>
                      </a:moveTo>
                      <a:cubicBezTo>
                        <a:pt x="77470" y="236856"/>
                        <a:pt x="132715" y="236221"/>
                        <a:pt x="180340" y="213361"/>
                      </a:cubicBezTo>
                      <a:cubicBezTo>
                        <a:pt x="227965" y="190501"/>
                        <a:pt x="255693" y="135150"/>
                        <a:pt x="285750" y="103506"/>
                      </a:cubicBezTo>
                      <a:cubicBezTo>
                        <a:pt x="315807" y="71862"/>
                        <a:pt x="328755" y="40747"/>
                        <a:pt x="360680" y="23496"/>
                      </a:cubicBezTo>
                      <a:cubicBezTo>
                        <a:pt x="392605" y="6245"/>
                        <a:pt x="450206" y="4445"/>
                        <a:pt x="477299" y="0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  <a:sp3d contourW="12700">
                  <a:bevelT/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7" name="直接连接符 105">
                  <a:extLst>
                    <a:ext uri="{FF2B5EF4-FFF2-40B4-BE49-F238E27FC236}">
                      <a16:creationId xmlns:a16="http://schemas.microsoft.com/office/drawing/2014/main" xmlns="" id="{B40980F1-1D2C-4C13-8712-6F8E76486B9E}"/>
                    </a:ext>
                  </a:extLst>
                </p:cNvPr>
                <p:cNvCxnSpPr>
                  <a:stCxn id="55" idx="4"/>
                </p:cNvCxnSpPr>
                <p:nvPr/>
              </p:nvCxnSpPr>
              <p:spPr>
                <a:xfrm>
                  <a:off x="4051300" y="4460875"/>
                  <a:ext cx="127160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tailEnd type="triangle"/>
                </a:ln>
                <a:sp3d contourW="12700">
                  <a:bevelT/>
                  <a:contourClr>
                    <a:schemeClr val="accent2">
                      <a:lumMod val="75000"/>
                    </a:schemeClr>
                  </a:contourClr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组合 25">
                <a:extLst>
                  <a:ext uri="{FF2B5EF4-FFF2-40B4-BE49-F238E27FC236}">
                    <a16:creationId xmlns:a16="http://schemas.microsoft.com/office/drawing/2014/main" xmlns="" id="{609369F7-9CBB-4A31-8D96-40245A35A6DF}"/>
                  </a:ext>
                </a:extLst>
              </p:cNvPr>
              <p:cNvGrpSpPr/>
              <p:nvPr/>
            </p:nvGrpSpPr>
            <p:grpSpPr>
              <a:xfrm>
                <a:off x="2463941" y="3628610"/>
                <a:ext cx="951842" cy="541279"/>
                <a:chOff x="6188598" y="4048231"/>
                <a:chExt cx="2009540" cy="1218730"/>
              </a:xfrm>
            </p:grpSpPr>
            <p:sp>
              <p:nvSpPr>
                <p:cNvPr id="51" name="椭圆 140">
                  <a:extLst>
                    <a:ext uri="{FF2B5EF4-FFF2-40B4-BE49-F238E27FC236}">
                      <a16:creationId xmlns:a16="http://schemas.microsoft.com/office/drawing/2014/main" xmlns="" id="{529F5499-135A-4221-84A3-B51154C49268}"/>
                    </a:ext>
                  </a:extLst>
                </p:cNvPr>
                <p:cNvSpPr/>
                <p:nvPr/>
              </p:nvSpPr>
              <p:spPr>
                <a:xfrm>
                  <a:off x="7588773" y="4048231"/>
                  <a:ext cx="609365" cy="1218730"/>
                </a:xfrm>
                <a:custGeom>
                  <a:avLst/>
                  <a:gdLst>
                    <a:gd name="connsiteX0" fmla="*/ 0 w 1218729"/>
                    <a:gd name="connsiteY0" fmla="*/ 609365 h 1218729"/>
                    <a:gd name="connsiteX1" fmla="*/ 609365 w 1218729"/>
                    <a:gd name="connsiteY1" fmla="*/ 0 h 1218729"/>
                    <a:gd name="connsiteX2" fmla="*/ 1218730 w 1218729"/>
                    <a:gd name="connsiteY2" fmla="*/ 609365 h 1218729"/>
                    <a:gd name="connsiteX3" fmla="*/ 609365 w 1218729"/>
                    <a:gd name="connsiteY3" fmla="*/ 1218730 h 1218729"/>
                    <a:gd name="connsiteX4" fmla="*/ 0 w 1218729"/>
                    <a:gd name="connsiteY4" fmla="*/ 609365 h 1218729"/>
                    <a:gd name="connsiteX0" fmla="*/ 0 w 1218730"/>
                    <a:gd name="connsiteY0" fmla="*/ 609365 h 1218730"/>
                    <a:gd name="connsiteX1" fmla="*/ 609365 w 1218730"/>
                    <a:gd name="connsiteY1" fmla="*/ 0 h 1218730"/>
                    <a:gd name="connsiteX2" fmla="*/ 1218730 w 1218730"/>
                    <a:gd name="connsiteY2" fmla="*/ 609365 h 1218730"/>
                    <a:gd name="connsiteX3" fmla="*/ 609365 w 1218730"/>
                    <a:gd name="connsiteY3" fmla="*/ 1218730 h 1218730"/>
                    <a:gd name="connsiteX4" fmla="*/ 91440 w 1218730"/>
                    <a:gd name="connsiteY4" fmla="*/ 700805 h 1218730"/>
                    <a:gd name="connsiteX0" fmla="*/ 0 w 1218730"/>
                    <a:gd name="connsiteY0" fmla="*/ 609365 h 1218730"/>
                    <a:gd name="connsiteX1" fmla="*/ 609365 w 1218730"/>
                    <a:gd name="connsiteY1" fmla="*/ 0 h 1218730"/>
                    <a:gd name="connsiteX2" fmla="*/ 1218730 w 1218730"/>
                    <a:gd name="connsiteY2" fmla="*/ 609365 h 1218730"/>
                    <a:gd name="connsiteX3" fmla="*/ 609365 w 1218730"/>
                    <a:gd name="connsiteY3" fmla="*/ 1218730 h 1218730"/>
                    <a:gd name="connsiteX0" fmla="*/ 0 w 609365"/>
                    <a:gd name="connsiteY0" fmla="*/ 0 h 1218730"/>
                    <a:gd name="connsiteX1" fmla="*/ 609365 w 609365"/>
                    <a:gd name="connsiteY1" fmla="*/ 609365 h 1218730"/>
                    <a:gd name="connsiteX2" fmla="*/ 0 w 609365"/>
                    <a:gd name="connsiteY2" fmla="*/ 1218730 h 1218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9365" h="1218730">
                      <a:moveTo>
                        <a:pt x="0" y="0"/>
                      </a:moveTo>
                      <a:cubicBezTo>
                        <a:pt x="336543" y="0"/>
                        <a:pt x="609365" y="272822"/>
                        <a:pt x="609365" y="609365"/>
                      </a:cubicBezTo>
                      <a:cubicBezTo>
                        <a:pt x="609365" y="945908"/>
                        <a:pt x="336543" y="1218730"/>
                        <a:pt x="0" y="1218730"/>
                      </a:cubicBezTo>
                    </a:path>
                  </a:pathLst>
                </a:custGeom>
                <a:noFill/>
                <a:ln w="254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椭圆 140">
                  <a:extLst>
                    <a:ext uri="{FF2B5EF4-FFF2-40B4-BE49-F238E27FC236}">
                      <a16:creationId xmlns:a16="http://schemas.microsoft.com/office/drawing/2014/main" xmlns="" id="{3D4BA329-DA89-45AF-8417-148B09A2BC18}"/>
                    </a:ext>
                  </a:extLst>
                </p:cNvPr>
                <p:cNvSpPr/>
                <p:nvPr/>
              </p:nvSpPr>
              <p:spPr>
                <a:xfrm rot="10800000">
                  <a:off x="6188598" y="4048231"/>
                  <a:ext cx="609365" cy="1218730"/>
                </a:xfrm>
                <a:custGeom>
                  <a:avLst/>
                  <a:gdLst>
                    <a:gd name="connsiteX0" fmla="*/ 0 w 1218729"/>
                    <a:gd name="connsiteY0" fmla="*/ 609365 h 1218729"/>
                    <a:gd name="connsiteX1" fmla="*/ 609365 w 1218729"/>
                    <a:gd name="connsiteY1" fmla="*/ 0 h 1218729"/>
                    <a:gd name="connsiteX2" fmla="*/ 1218730 w 1218729"/>
                    <a:gd name="connsiteY2" fmla="*/ 609365 h 1218729"/>
                    <a:gd name="connsiteX3" fmla="*/ 609365 w 1218729"/>
                    <a:gd name="connsiteY3" fmla="*/ 1218730 h 1218729"/>
                    <a:gd name="connsiteX4" fmla="*/ 0 w 1218729"/>
                    <a:gd name="connsiteY4" fmla="*/ 609365 h 1218729"/>
                    <a:gd name="connsiteX0" fmla="*/ 0 w 1218730"/>
                    <a:gd name="connsiteY0" fmla="*/ 609365 h 1218730"/>
                    <a:gd name="connsiteX1" fmla="*/ 609365 w 1218730"/>
                    <a:gd name="connsiteY1" fmla="*/ 0 h 1218730"/>
                    <a:gd name="connsiteX2" fmla="*/ 1218730 w 1218730"/>
                    <a:gd name="connsiteY2" fmla="*/ 609365 h 1218730"/>
                    <a:gd name="connsiteX3" fmla="*/ 609365 w 1218730"/>
                    <a:gd name="connsiteY3" fmla="*/ 1218730 h 1218730"/>
                    <a:gd name="connsiteX4" fmla="*/ 91440 w 1218730"/>
                    <a:gd name="connsiteY4" fmla="*/ 700805 h 1218730"/>
                    <a:gd name="connsiteX0" fmla="*/ 0 w 1218730"/>
                    <a:gd name="connsiteY0" fmla="*/ 609365 h 1218730"/>
                    <a:gd name="connsiteX1" fmla="*/ 609365 w 1218730"/>
                    <a:gd name="connsiteY1" fmla="*/ 0 h 1218730"/>
                    <a:gd name="connsiteX2" fmla="*/ 1218730 w 1218730"/>
                    <a:gd name="connsiteY2" fmla="*/ 609365 h 1218730"/>
                    <a:gd name="connsiteX3" fmla="*/ 609365 w 1218730"/>
                    <a:gd name="connsiteY3" fmla="*/ 1218730 h 1218730"/>
                    <a:gd name="connsiteX0" fmla="*/ 0 w 609365"/>
                    <a:gd name="connsiteY0" fmla="*/ 0 h 1218730"/>
                    <a:gd name="connsiteX1" fmla="*/ 609365 w 609365"/>
                    <a:gd name="connsiteY1" fmla="*/ 609365 h 1218730"/>
                    <a:gd name="connsiteX2" fmla="*/ 0 w 609365"/>
                    <a:gd name="connsiteY2" fmla="*/ 1218730 h 1218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9365" h="1218730">
                      <a:moveTo>
                        <a:pt x="0" y="0"/>
                      </a:moveTo>
                      <a:cubicBezTo>
                        <a:pt x="336543" y="0"/>
                        <a:pt x="609365" y="272822"/>
                        <a:pt x="609365" y="609365"/>
                      </a:cubicBezTo>
                      <a:cubicBezTo>
                        <a:pt x="609365" y="945908"/>
                        <a:pt x="336543" y="1218730"/>
                        <a:pt x="0" y="1218730"/>
                      </a:cubicBezTo>
                    </a:path>
                  </a:pathLst>
                </a:custGeom>
                <a:noFill/>
                <a:ln w="254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3" name="直接连接符 94">
                  <a:extLst>
                    <a:ext uri="{FF2B5EF4-FFF2-40B4-BE49-F238E27FC236}">
                      <a16:creationId xmlns:a16="http://schemas.microsoft.com/office/drawing/2014/main" xmlns="" id="{FBA54382-9A7D-4D2A-AACB-AE7396E3A58B}"/>
                    </a:ext>
                  </a:extLst>
                </p:cNvPr>
                <p:cNvCxnSpPr>
                  <a:stCxn id="52" idx="2"/>
                  <a:endCxn id="51" idx="0"/>
                </p:cNvCxnSpPr>
                <p:nvPr/>
              </p:nvCxnSpPr>
              <p:spPr>
                <a:xfrm>
                  <a:off x="6797963" y="4048231"/>
                  <a:ext cx="790810" cy="0"/>
                </a:xfrm>
                <a:prstGeom prst="line">
                  <a:avLst/>
                </a:prstGeom>
                <a:ln w="254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接连接符 95">
                  <a:extLst>
                    <a:ext uri="{FF2B5EF4-FFF2-40B4-BE49-F238E27FC236}">
                      <a16:creationId xmlns:a16="http://schemas.microsoft.com/office/drawing/2014/main" xmlns="" id="{A18108DB-2EA6-48DD-90B4-F4F240DF696D}"/>
                    </a:ext>
                  </a:extLst>
                </p:cNvPr>
                <p:cNvCxnSpPr>
                  <a:cxnSpLocks/>
                  <a:stCxn id="52" idx="0"/>
                </p:cNvCxnSpPr>
                <p:nvPr/>
              </p:nvCxnSpPr>
              <p:spPr>
                <a:xfrm>
                  <a:off x="6797963" y="5266961"/>
                  <a:ext cx="870742" cy="0"/>
                </a:xfrm>
                <a:prstGeom prst="line">
                  <a:avLst/>
                </a:prstGeom>
                <a:ln w="254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xmlns="" id="{A2487EF6-3CC1-46AD-9254-80CD1E954D02}"/>
                  </a:ext>
                </a:extLst>
              </p:cNvPr>
              <p:cNvSpPr txBox="1"/>
              <p:nvPr/>
            </p:nvSpPr>
            <p:spPr>
              <a:xfrm>
                <a:off x="2463821" y="3637638"/>
                <a:ext cx="969993" cy="580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12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00pC </a:t>
                </a:r>
              </a:p>
              <a:p>
                <a:r>
                  <a:rPr lang="en-US" altLang="zh-CN" sz="12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300MeV</a:t>
                </a:r>
                <a:endParaRPr lang="zh-CN" alt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xmlns="" id="{120E71D2-DA82-414D-89BB-E6EF989F46D0}"/>
                  </a:ext>
                </a:extLst>
              </p:cNvPr>
              <p:cNvSpPr/>
              <p:nvPr/>
            </p:nvSpPr>
            <p:spPr>
              <a:xfrm>
                <a:off x="1152795" y="3386543"/>
                <a:ext cx="432000" cy="147255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30000" sy="40000" flip="none" algn="l"/>
              </a:blip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xmlns="" id="{E0760BFB-EC5E-472A-BBA3-C0A087BEC419}"/>
                  </a:ext>
                </a:extLst>
              </p:cNvPr>
              <p:cNvSpPr/>
              <p:nvPr/>
            </p:nvSpPr>
            <p:spPr>
              <a:xfrm>
                <a:off x="4908650" y="3378943"/>
                <a:ext cx="432000" cy="147255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30000" sy="40000" flip="none" algn="l"/>
              </a:blip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2" name="直接箭头连接符 117">
              <a:extLst>
                <a:ext uri="{FF2B5EF4-FFF2-40B4-BE49-F238E27FC236}">
                  <a16:creationId xmlns:a16="http://schemas.microsoft.com/office/drawing/2014/main" xmlns="" id="{B98DEFF1-9913-4ADF-AFCC-0EE212B208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7281" y="1900366"/>
              <a:ext cx="288000" cy="389"/>
            </a:xfrm>
            <a:prstGeom prst="straightConnector1">
              <a:avLst/>
            </a:prstGeom>
            <a:ln w="12700"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DDF0D34D-8E5D-4E73-8434-8FB35773B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5905" y="2517496"/>
              <a:ext cx="2123746" cy="714441"/>
            </a:xfrm>
            <a:prstGeom prst="rect">
              <a:avLst/>
            </a:prstGeom>
          </p:spPr>
        </p:pic>
        <p:cxnSp>
          <p:nvCxnSpPr>
            <p:cNvPr id="25" name="直接箭头连接符 121">
              <a:extLst>
                <a:ext uri="{FF2B5EF4-FFF2-40B4-BE49-F238E27FC236}">
                  <a16:creationId xmlns:a16="http://schemas.microsoft.com/office/drawing/2014/main" xmlns="" id="{03688553-F57E-4D61-8BED-170403DCFA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3623" y="2067148"/>
              <a:ext cx="7320" cy="409592"/>
            </a:xfrm>
            <a:prstGeom prst="straightConnector1">
              <a:avLst/>
            </a:prstGeom>
            <a:ln w="41275">
              <a:solidFill>
                <a:schemeClr val="bg2">
                  <a:lumMod val="50000"/>
                </a:schemeClr>
              </a:solidFill>
              <a:prstDash val="sysDash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任意多边形: 形状 123">
              <a:extLst>
                <a:ext uri="{FF2B5EF4-FFF2-40B4-BE49-F238E27FC236}">
                  <a16:creationId xmlns:a16="http://schemas.microsoft.com/office/drawing/2014/main" xmlns="" id="{1364D56A-6B7E-4BD8-8762-452B753627F2}"/>
                </a:ext>
              </a:extLst>
            </p:cNvPr>
            <p:cNvSpPr/>
            <p:nvPr/>
          </p:nvSpPr>
          <p:spPr>
            <a:xfrm flipV="1">
              <a:off x="5332097" y="1514075"/>
              <a:ext cx="2880000" cy="0"/>
            </a:xfrm>
            <a:custGeom>
              <a:avLst/>
              <a:gdLst>
                <a:gd name="connsiteX0" fmla="*/ 0 w 647700"/>
                <a:gd name="connsiteY0" fmla="*/ 2732 h 277052"/>
                <a:gd name="connsiteX1" fmla="*/ 137160 w 647700"/>
                <a:gd name="connsiteY1" fmla="*/ 10352 h 277052"/>
                <a:gd name="connsiteX2" fmla="*/ 243840 w 647700"/>
                <a:gd name="connsiteY2" fmla="*/ 86552 h 277052"/>
                <a:gd name="connsiteX3" fmla="*/ 335280 w 647700"/>
                <a:gd name="connsiteY3" fmla="*/ 185612 h 277052"/>
                <a:gd name="connsiteX4" fmla="*/ 457200 w 647700"/>
                <a:gd name="connsiteY4" fmla="*/ 261812 h 277052"/>
                <a:gd name="connsiteX5" fmla="*/ 647700 w 647700"/>
                <a:gd name="connsiteY5" fmla="*/ 277052 h 277052"/>
                <a:gd name="connsiteX0" fmla="*/ 0 w 662940"/>
                <a:gd name="connsiteY0" fmla="*/ 2732 h 284672"/>
                <a:gd name="connsiteX1" fmla="*/ 137160 w 662940"/>
                <a:gd name="connsiteY1" fmla="*/ 10352 h 284672"/>
                <a:gd name="connsiteX2" fmla="*/ 243840 w 662940"/>
                <a:gd name="connsiteY2" fmla="*/ 86552 h 284672"/>
                <a:gd name="connsiteX3" fmla="*/ 335280 w 662940"/>
                <a:gd name="connsiteY3" fmla="*/ 185612 h 284672"/>
                <a:gd name="connsiteX4" fmla="*/ 457200 w 662940"/>
                <a:gd name="connsiteY4" fmla="*/ 261812 h 284672"/>
                <a:gd name="connsiteX5" fmla="*/ 662940 w 662940"/>
                <a:gd name="connsiteY5" fmla="*/ 284672 h 284672"/>
                <a:gd name="connsiteX0" fmla="*/ 0 w 601027"/>
                <a:gd name="connsiteY0" fmla="*/ 2732 h 291816"/>
                <a:gd name="connsiteX1" fmla="*/ 137160 w 601027"/>
                <a:gd name="connsiteY1" fmla="*/ 10352 h 291816"/>
                <a:gd name="connsiteX2" fmla="*/ 243840 w 601027"/>
                <a:gd name="connsiteY2" fmla="*/ 86552 h 291816"/>
                <a:gd name="connsiteX3" fmla="*/ 335280 w 601027"/>
                <a:gd name="connsiteY3" fmla="*/ 185612 h 291816"/>
                <a:gd name="connsiteX4" fmla="*/ 457200 w 601027"/>
                <a:gd name="connsiteY4" fmla="*/ 261812 h 291816"/>
                <a:gd name="connsiteX5" fmla="*/ 601027 w 601027"/>
                <a:gd name="connsiteY5" fmla="*/ 291816 h 291816"/>
                <a:gd name="connsiteX0" fmla="*/ 0 w 581977"/>
                <a:gd name="connsiteY0" fmla="*/ 2732 h 291816"/>
                <a:gd name="connsiteX1" fmla="*/ 118110 w 581977"/>
                <a:gd name="connsiteY1" fmla="*/ 10352 h 291816"/>
                <a:gd name="connsiteX2" fmla="*/ 224790 w 581977"/>
                <a:gd name="connsiteY2" fmla="*/ 86552 h 291816"/>
                <a:gd name="connsiteX3" fmla="*/ 316230 w 581977"/>
                <a:gd name="connsiteY3" fmla="*/ 185612 h 291816"/>
                <a:gd name="connsiteX4" fmla="*/ 438150 w 581977"/>
                <a:gd name="connsiteY4" fmla="*/ 261812 h 291816"/>
                <a:gd name="connsiteX5" fmla="*/ 581977 w 581977"/>
                <a:gd name="connsiteY5" fmla="*/ 291816 h 291816"/>
                <a:gd name="connsiteX0" fmla="*/ 0 w 546259"/>
                <a:gd name="connsiteY0" fmla="*/ 1517 h 295363"/>
                <a:gd name="connsiteX1" fmla="*/ 82392 w 546259"/>
                <a:gd name="connsiteY1" fmla="*/ 13899 h 295363"/>
                <a:gd name="connsiteX2" fmla="*/ 189072 w 546259"/>
                <a:gd name="connsiteY2" fmla="*/ 90099 h 295363"/>
                <a:gd name="connsiteX3" fmla="*/ 280512 w 546259"/>
                <a:gd name="connsiteY3" fmla="*/ 189159 h 295363"/>
                <a:gd name="connsiteX4" fmla="*/ 402432 w 546259"/>
                <a:gd name="connsiteY4" fmla="*/ 265359 h 295363"/>
                <a:gd name="connsiteX5" fmla="*/ 546259 w 546259"/>
                <a:gd name="connsiteY5" fmla="*/ 295363 h 295363"/>
                <a:gd name="connsiteX0" fmla="*/ 0 w 510540"/>
                <a:gd name="connsiteY0" fmla="*/ 1517 h 297744"/>
                <a:gd name="connsiteX1" fmla="*/ 82392 w 510540"/>
                <a:gd name="connsiteY1" fmla="*/ 13899 h 297744"/>
                <a:gd name="connsiteX2" fmla="*/ 189072 w 510540"/>
                <a:gd name="connsiteY2" fmla="*/ 90099 h 297744"/>
                <a:gd name="connsiteX3" fmla="*/ 280512 w 510540"/>
                <a:gd name="connsiteY3" fmla="*/ 189159 h 297744"/>
                <a:gd name="connsiteX4" fmla="*/ 402432 w 510540"/>
                <a:gd name="connsiteY4" fmla="*/ 265359 h 297744"/>
                <a:gd name="connsiteX5" fmla="*/ 510540 w 510540"/>
                <a:gd name="connsiteY5" fmla="*/ 297744 h 297744"/>
                <a:gd name="connsiteX0" fmla="*/ 0 w 510540"/>
                <a:gd name="connsiteY0" fmla="*/ 1517 h 297744"/>
                <a:gd name="connsiteX1" fmla="*/ 82392 w 510540"/>
                <a:gd name="connsiteY1" fmla="*/ 13899 h 297744"/>
                <a:gd name="connsiteX2" fmla="*/ 189072 w 510540"/>
                <a:gd name="connsiteY2" fmla="*/ 90099 h 297744"/>
                <a:gd name="connsiteX3" fmla="*/ 280512 w 510540"/>
                <a:gd name="connsiteY3" fmla="*/ 189159 h 297744"/>
                <a:gd name="connsiteX4" fmla="*/ 388144 w 510540"/>
                <a:gd name="connsiteY4" fmla="*/ 260597 h 297744"/>
                <a:gd name="connsiteX5" fmla="*/ 510540 w 510540"/>
                <a:gd name="connsiteY5" fmla="*/ 297744 h 297744"/>
                <a:gd name="connsiteX0" fmla="*/ 0 w 510540"/>
                <a:gd name="connsiteY0" fmla="*/ 1517 h 297744"/>
                <a:gd name="connsiteX1" fmla="*/ 82392 w 510540"/>
                <a:gd name="connsiteY1" fmla="*/ 13899 h 297744"/>
                <a:gd name="connsiteX2" fmla="*/ 189072 w 510540"/>
                <a:gd name="connsiteY2" fmla="*/ 90099 h 297744"/>
                <a:gd name="connsiteX3" fmla="*/ 280512 w 510540"/>
                <a:gd name="connsiteY3" fmla="*/ 189159 h 297744"/>
                <a:gd name="connsiteX4" fmla="*/ 388144 w 510540"/>
                <a:gd name="connsiteY4" fmla="*/ 260597 h 297744"/>
                <a:gd name="connsiteX5" fmla="*/ 510540 w 510540"/>
                <a:gd name="connsiteY5" fmla="*/ 297744 h 297744"/>
                <a:gd name="connsiteX0" fmla="*/ 0 w 510540"/>
                <a:gd name="connsiteY0" fmla="*/ 1517 h 297744"/>
                <a:gd name="connsiteX1" fmla="*/ 82392 w 510540"/>
                <a:gd name="connsiteY1" fmla="*/ 13899 h 297744"/>
                <a:gd name="connsiteX2" fmla="*/ 189072 w 510540"/>
                <a:gd name="connsiteY2" fmla="*/ 90099 h 297744"/>
                <a:gd name="connsiteX3" fmla="*/ 280512 w 510540"/>
                <a:gd name="connsiteY3" fmla="*/ 189159 h 297744"/>
                <a:gd name="connsiteX4" fmla="*/ 388144 w 510540"/>
                <a:gd name="connsiteY4" fmla="*/ 260597 h 297744"/>
                <a:gd name="connsiteX5" fmla="*/ 510540 w 510540"/>
                <a:gd name="connsiteY5" fmla="*/ 297744 h 297744"/>
                <a:gd name="connsiteX0" fmla="*/ 0 w 510540"/>
                <a:gd name="connsiteY0" fmla="*/ 1517 h 297744"/>
                <a:gd name="connsiteX1" fmla="*/ 82392 w 510540"/>
                <a:gd name="connsiteY1" fmla="*/ 13899 h 297744"/>
                <a:gd name="connsiteX2" fmla="*/ 189072 w 510540"/>
                <a:gd name="connsiteY2" fmla="*/ 90099 h 297744"/>
                <a:gd name="connsiteX3" fmla="*/ 263843 w 510540"/>
                <a:gd name="connsiteY3" fmla="*/ 167728 h 297744"/>
                <a:gd name="connsiteX4" fmla="*/ 388144 w 510540"/>
                <a:gd name="connsiteY4" fmla="*/ 260597 h 297744"/>
                <a:gd name="connsiteX5" fmla="*/ 510540 w 510540"/>
                <a:gd name="connsiteY5" fmla="*/ 297744 h 297744"/>
                <a:gd name="connsiteX0" fmla="*/ 0 w 510540"/>
                <a:gd name="connsiteY0" fmla="*/ 1591 h 297818"/>
                <a:gd name="connsiteX1" fmla="*/ 82392 w 510540"/>
                <a:gd name="connsiteY1" fmla="*/ 13973 h 297818"/>
                <a:gd name="connsiteX2" fmla="*/ 181928 w 510540"/>
                <a:gd name="connsiteY2" fmla="*/ 92554 h 297818"/>
                <a:gd name="connsiteX3" fmla="*/ 263843 w 510540"/>
                <a:gd name="connsiteY3" fmla="*/ 167802 h 297818"/>
                <a:gd name="connsiteX4" fmla="*/ 388144 w 510540"/>
                <a:gd name="connsiteY4" fmla="*/ 260671 h 297818"/>
                <a:gd name="connsiteX5" fmla="*/ 510540 w 510540"/>
                <a:gd name="connsiteY5" fmla="*/ 297818 h 297818"/>
                <a:gd name="connsiteX0" fmla="*/ 0 w 510540"/>
                <a:gd name="connsiteY0" fmla="*/ 1591 h 297818"/>
                <a:gd name="connsiteX1" fmla="*/ 82392 w 510540"/>
                <a:gd name="connsiteY1" fmla="*/ 13973 h 297818"/>
                <a:gd name="connsiteX2" fmla="*/ 181928 w 510540"/>
                <a:gd name="connsiteY2" fmla="*/ 92554 h 297818"/>
                <a:gd name="connsiteX3" fmla="*/ 263843 w 510540"/>
                <a:gd name="connsiteY3" fmla="*/ 167802 h 297818"/>
                <a:gd name="connsiteX4" fmla="*/ 361951 w 510540"/>
                <a:gd name="connsiteY4" fmla="*/ 246384 h 297818"/>
                <a:gd name="connsiteX5" fmla="*/ 510540 w 510540"/>
                <a:gd name="connsiteY5" fmla="*/ 297818 h 297818"/>
                <a:gd name="connsiteX0" fmla="*/ 0 w 510540"/>
                <a:gd name="connsiteY0" fmla="*/ 1591 h 297818"/>
                <a:gd name="connsiteX1" fmla="*/ 82392 w 510540"/>
                <a:gd name="connsiteY1" fmla="*/ 13973 h 297818"/>
                <a:gd name="connsiteX2" fmla="*/ 181928 w 510540"/>
                <a:gd name="connsiteY2" fmla="*/ 92554 h 297818"/>
                <a:gd name="connsiteX3" fmla="*/ 263843 w 510540"/>
                <a:gd name="connsiteY3" fmla="*/ 167802 h 297818"/>
                <a:gd name="connsiteX4" fmla="*/ 361951 w 510540"/>
                <a:gd name="connsiteY4" fmla="*/ 246384 h 297818"/>
                <a:gd name="connsiteX5" fmla="*/ 510540 w 510540"/>
                <a:gd name="connsiteY5" fmla="*/ 297818 h 297818"/>
                <a:gd name="connsiteX0" fmla="*/ 0 w 572452"/>
                <a:gd name="connsiteY0" fmla="*/ 1221 h 299829"/>
                <a:gd name="connsiteX1" fmla="*/ 144304 w 572452"/>
                <a:gd name="connsiteY1" fmla="*/ 15984 h 299829"/>
                <a:gd name="connsiteX2" fmla="*/ 243840 w 572452"/>
                <a:gd name="connsiteY2" fmla="*/ 94565 h 299829"/>
                <a:gd name="connsiteX3" fmla="*/ 325755 w 572452"/>
                <a:gd name="connsiteY3" fmla="*/ 169813 h 299829"/>
                <a:gd name="connsiteX4" fmla="*/ 423863 w 572452"/>
                <a:gd name="connsiteY4" fmla="*/ 248395 h 299829"/>
                <a:gd name="connsiteX5" fmla="*/ 572452 w 572452"/>
                <a:gd name="connsiteY5" fmla="*/ 299829 h 299829"/>
                <a:gd name="connsiteX0" fmla="*/ 0 w 610552"/>
                <a:gd name="connsiteY0" fmla="*/ 1221 h 302211"/>
                <a:gd name="connsiteX1" fmla="*/ 144304 w 610552"/>
                <a:gd name="connsiteY1" fmla="*/ 15984 h 302211"/>
                <a:gd name="connsiteX2" fmla="*/ 243840 w 610552"/>
                <a:gd name="connsiteY2" fmla="*/ 94565 h 302211"/>
                <a:gd name="connsiteX3" fmla="*/ 325755 w 610552"/>
                <a:gd name="connsiteY3" fmla="*/ 169813 h 302211"/>
                <a:gd name="connsiteX4" fmla="*/ 423863 w 610552"/>
                <a:gd name="connsiteY4" fmla="*/ 248395 h 302211"/>
                <a:gd name="connsiteX5" fmla="*/ 610552 w 610552"/>
                <a:gd name="connsiteY5" fmla="*/ 302211 h 302211"/>
                <a:gd name="connsiteX0" fmla="*/ 0 w 610552"/>
                <a:gd name="connsiteY0" fmla="*/ 1029 h 302019"/>
                <a:gd name="connsiteX1" fmla="*/ 144304 w 610552"/>
                <a:gd name="connsiteY1" fmla="*/ 15792 h 302019"/>
                <a:gd name="connsiteX2" fmla="*/ 231933 w 610552"/>
                <a:gd name="connsiteY2" fmla="*/ 84848 h 302019"/>
                <a:gd name="connsiteX3" fmla="*/ 325755 w 610552"/>
                <a:gd name="connsiteY3" fmla="*/ 169621 h 302019"/>
                <a:gd name="connsiteX4" fmla="*/ 423863 w 610552"/>
                <a:gd name="connsiteY4" fmla="*/ 248203 h 302019"/>
                <a:gd name="connsiteX5" fmla="*/ 610552 w 610552"/>
                <a:gd name="connsiteY5" fmla="*/ 302019 h 302019"/>
                <a:gd name="connsiteX0" fmla="*/ 0 w 610552"/>
                <a:gd name="connsiteY0" fmla="*/ 1029 h 302019"/>
                <a:gd name="connsiteX1" fmla="*/ 144304 w 610552"/>
                <a:gd name="connsiteY1" fmla="*/ 15792 h 302019"/>
                <a:gd name="connsiteX2" fmla="*/ 231933 w 610552"/>
                <a:gd name="connsiteY2" fmla="*/ 84848 h 302019"/>
                <a:gd name="connsiteX3" fmla="*/ 318612 w 610552"/>
                <a:gd name="connsiteY3" fmla="*/ 164859 h 302019"/>
                <a:gd name="connsiteX4" fmla="*/ 423863 w 610552"/>
                <a:gd name="connsiteY4" fmla="*/ 248203 h 302019"/>
                <a:gd name="connsiteX5" fmla="*/ 610552 w 610552"/>
                <a:gd name="connsiteY5" fmla="*/ 302019 h 302019"/>
                <a:gd name="connsiteX0" fmla="*/ 0 w 610552"/>
                <a:gd name="connsiteY0" fmla="*/ 1029 h 302019"/>
                <a:gd name="connsiteX1" fmla="*/ 144304 w 610552"/>
                <a:gd name="connsiteY1" fmla="*/ 15792 h 302019"/>
                <a:gd name="connsiteX2" fmla="*/ 231933 w 610552"/>
                <a:gd name="connsiteY2" fmla="*/ 84848 h 302019"/>
                <a:gd name="connsiteX3" fmla="*/ 318612 w 610552"/>
                <a:gd name="connsiteY3" fmla="*/ 164859 h 302019"/>
                <a:gd name="connsiteX4" fmla="*/ 423863 w 610552"/>
                <a:gd name="connsiteY4" fmla="*/ 248203 h 302019"/>
                <a:gd name="connsiteX5" fmla="*/ 610552 w 610552"/>
                <a:gd name="connsiteY5" fmla="*/ 302019 h 302019"/>
                <a:gd name="connsiteX0" fmla="*/ 0 w 610552"/>
                <a:gd name="connsiteY0" fmla="*/ 1029 h 302019"/>
                <a:gd name="connsiteX1" fmla="*/ 144304 w 610552"/>
                <a:gd name="connsiteY1" fmla="*/ 15792 h 302019"/>
                <a:gd name="connsiteX2" fmla="*/ 231933 w 610552"/>
                <a:gd name="connsiteY2" fmla="*/ 84848 h 302019"/>
                <a:gd name="connsiteX3" fmla="*/ 311468 w 610552"/>
                <a:gd name="connsiteY3" fmla="*/ 169621 h 302019"/>
                <a:gd name="connsiteX4" fmla="*/ 423863 w 610552"/>
                <a:gd name="connsiteY4" fmla="*/ 248203 h 302019"/>
                <a:gd name="connsiteX5" fmla="*/ 610552 w 610552"/>
                <a:gd name="connsiteY5" fmla="*/ 302019 h 302019"/>
                <a:gd name="connsiteX0" fmla="*/ 0 w 610552"/>
                <a:gd name="connsiteY0" fmla="*/ 1029 h 302019"/>
                <a:gd name="connsiteX1" fmla="*/ 144304 w 610552"/>
                <a:gd name="connsiteY1" fmla="*/ 15792 h 302019"/>
                <a:gd name="connsiteX2" fmla="*/ 231933 w 610552"/>
                <a:gd name="connsiteY2" fmla="*/ 84848 h 302019"/>
                <a:gd name="connsiteX3" fmla="*/ 311468 w 610552"/>
                <a:gd name="connsiteY3" fmla="*/ 169621 h 302019"/>
                <a:gd name="connsiteX4" fmla="*/ 423863 w 610552"/>
                <a:gd name="connsiteY4" fmla="*/ 255347 h 302019"/>
                <a:gd name="connsiteX5" fmla="*/ 610552 w 610552"/>
                <a:gd name="connsiteY5" fmla="*/ 302019 h 302019"/>
                <a:gd name="connsiteX0" fmla="*/ 0 w 635952"/>
                <a:gd name="connsiteY0" fmla="*/ 1029 h 261388"/>
                <a:gd name="connsiteX1" fmla="*/ 144304 w 635952"/>
                <a:gd name="connsiteY1" fmla="*/ 15792 h 261388"/>
                <a:gd name="connsiteX2" fmla="*/ 231933 w 635952"/>
                <a:gd name="connsiteY2" fmla="*/ 84848 h 261388"/>
                <a:gd name="connsiteX3" fmla="*/ 311468 w 635952"/>
                <a:gd name="connsiteY3" fmla="*/ 169621 h 261388"/>
                <a:gd name="connsiteX4" fmla="*/ 423863 w 635952"/>
                <a:gd name="connsiteY4" fmla="*/ 255347 h 261388"/>
                <a:gd name="connsiteX5" fmla="*/ 635952 w 635952"/>
                <a:gd name="connsiteY5" fmla="*/ 254394 h 261388"/>
                <a:gd name="connsiteX0" fmla="*/ 0 w 423863"/>
                <a:gd name="connsiteY0" fmla="*/ 1029 h 255347"/>
                <a:gd name="connsiteX1" fmla="*/ 144304 w 423863"/>
                <a:gd name="connsiteY1" fmla="*/ 15792 h 255347"/>
                <a:gd name="connsiteX2" fmla="*/ 231933 w 423863"/>
                <a:gd name="connsiteY2" fmla="*/ 84848 h 255347"/>
                <a:gd name="connsiteX3" fmla="*/ 311468 w 423863"/>
                <a:gd name="connsiteY3" fmla="*/ 169621 h 255347"/>
                <a:gd name="connsiteX4" fmla="*/ 423863 w 423863"/>
                <a:gd name="connsiteY4" fmla="*/ 255347 h 255347"/>
                <a:gd name="connsiteX0" fmla="*/ 0 w 311468"/>
                <a:gd name="connsiteY0" fmla="*/ 1029 h 169621"/>
                <a:gd name="connsiteX1" fmla="*/ 144304 w 311468"/>
                <a:gd name="connsiteY1" fmla="*/ 15792 h 169621"/>
                <a:gd name="connsiteX2" fmla="*/ 231933 w 311468"/>
                <a:gd name="connsiteY2" fmla="*/ 84848 h 169621"/>
                <a:gd name="connsiteX3" fmla="*/ 311468 w 311468"/>
                <a:gd name="connsiteY3" fmla="*/ 169621 h 169621"/>
                <a:gd name="connsiteX0" fmla="*/ 0 w 311468"/>
                <a:gd name="connsiteY0" fmla="*/ 1029 h 169621"/>
                <a:gd name="connsiteX1" fmla="*/ 144304 w 311468"/>
                <a:gd name="connsiteY1" fmla="*/ 15792 h 169621"/>
                <a:gd name="connsiteX2" fmla="*/ 231933 w 311468"/>
                <a:gd name="connsiteY2" fmla="*/ 84848 h 169621"/>
                <a:gd name="connsiteX3" fmla="*/ 311468 w 311468"/>
                <a:gd name="connsiteY3" fmla="*/ 169621 h 169621"/>
                <a:gd name="connsiteX0" fmla="*/ 0 w 311468"/>
                <a:gd name="connsiteY0" fmla="*/ 746 h 169338"/>
                <a:gd name="connsiteX1" fmla="*/ 137954 w 311468"/>
                <a:gd name="connsiteY1" fmla="*/ 18684 h 169338"/>
                <a:gd name="connsiteX2" fmla="*/ 231933 w 311468"/>
                <a:gd name="connsiteY2" fmla="*/ 84565 h 169338"/>
                <a:gd name="connsiteX3" fmla="*/ 311468 w 311468"/>
                <a:gd name="connsiteY3" fmla="*/ 169338 h 16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468" h="169338">
                  <a:moveTo>
                    <a:pt x="0" y="746"/>
                  </a:moveTo>
                  <a:cubicBezTo>
                    <a:pt x="48260" y="-2429"/>
                    <a:pt x="99299" y="4714"/>
                    <a:pt x="137954" y="18684"/>
                  </a:cubicBezTo>
                  <a:cubicBezTo>
                    <a:pt x="176609" y="32654"/>
                    <a:pt x="203014" y="59456"/>
                    <a:pt x="231933" y="84565"/>
                  </a:cubicBezTo>
                  <a:cubicBezTo>
                    <a:pt x="260852" y="109674"/>
                    <a:pt x="279480" y="140921"/>
                    <a:pt x="311468" y="169338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headEnd type="none" w="med" len="med"/>
              <a:tailEnd type="arrow" w="lg" len="lg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 prst="artDeco"/>
              <a:contourClr>
                <a:schemeClr val="accent2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124">
              <a:extLst>
                <a:ext uri="{FF2B5EF4-FFF2-40B4-BE49-F238E27FC236}">
                  <a16:creationId xmlns:a16="http://schemas.microsoft.com/office/drawing/2014/main" xmlns="" id="{B04BD496-F04D-4BB2-8A35-481FAC7F446F}"/>
                </a:ext>
              </a:extLst>
            </p:cNvPr>
            <p:cNvGrpSpPr/>
            <p:nvPr/>
          </p:nvGrpSpPr>
          <p:grpSpPr>
            <a:xfrm flipH="1" flipV="1">
              <a:off x="8178278" y="1521503"/>
              <a:ext cx="415730" cy="387995"/>
              <a:chOff x="2190523" y="4283994"/>
              <a:chExt cx="798861" cy="415673"/>
            </a:xfrm>
          </p:grpSpPr>
          <p:sp>
            <p:nvSpPr>
              <p:cNvPr id="33" name="任意多边形: 形状 125">
                <a:extLst>
                  <a:ext uri="{FF2B5EF4-FFF2-40B4-BE49-F238E27FC236}">
                    <a16:creationId xmlns:a16="http://schemas.microsoft.com/office/drawing/2014/main" xmlns="" id="{BE6F3E7D-DB09-43FC-8328-F2971C6211EC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任意多边形: 形状 126">
                <a:extLst>
                  <a:ext uri="{FF2B5EF4-FFF2-40B4-BE49-F238E27FC236}">
                    <a16:creationId xmlns:a16="http://schemas.microsoft.com/office/drawing/2014/main" xmlns="" id="{78297CA6-126C-4E75-ADE1-755FF89D1E6E}"/>
                  </a:ext>
                </a:extLst>
              </p:cNvPr>
              <p:cNvSpPr/>
              <p:nvPr/>
            </p:nvSpPr>
            <p:spPr>
              <a:xfrm rot="10800000">
                <a:off x="2610900" y="4484858"/>
                <a:ext cx="378484" cy="214809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none" w="med" len="med"/>
                <a:tailEnd type="arrow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28" name="直接箭头连接符 52">
              <a:extLst>
                <a:ext uri="{FF2B5EF4-FFF2-40B4-BE49-F238E27FC236}">
                  <a16:creationId xmlns:a16="http://schemas.microsoft.com/office/drawing/2014/main" xmlns="" id="{3EBB5477-5B94-4B80-B100-C257CB45B3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35826" y="1900366"/>
              <a:ext cx="288000" cy="389"/>
            </a:xfrm>
            <a:prstGeom prst="straightConnector1">
              <a:avLst/>
            </a:prstGeom>
            <a:ln w="12700"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: 形状 127">
              <a:extLst>
                <a:ext uri="{FF2B5EF4-FFF2-40B4-BE49-F238E27FC236}">
                  <a16:creationId xmlns:a16="http://schemas.microsoft.com/office/drawing/2014/main" xmlns="" id="{62FCE841-93FF-4682-B1ED-833855C23981}"/>
                </a:ext>
              </a:extLst>
            </p:cNvPr>
            <p:cNvSpPr/>
            <p:nvPr/>
          </p:nvSpPr>
          <p:spPr>
            <a:xfrm>
              <a:off x="9278430" y="1567888"/>
              <a:ext cx="1104615" cy="315846"/>
            </a:xfrm>
            <a:custGeom>
              <a:avLst/>
              <a:gdLst>
                <a:gd name="connsiteX0" fmla="*/ 0 w 1348033"/>
                <a:gd name="connsiteY0" fmla="*/ 933254 h 933254"/>
                <a:gd name="connsiteX1" fmla="*/ 509047 w 1348033"/>
                <a:gd name="connsiteY1" fmla="*/ 791852 h 933254"/>
                <a:gd name="connsiteX2" fmla="*/ 942680 w 1348033"/>
                <a:gd name="connsiteY2" fmla="*/ 565608 h 933254"/>
                <a:gd name="connsiteX3" fmla="*/ 1234911 w 1348033"/>
                <a:gd name="connsiteY3" fmla="*/ 301658 h 933254"/>
                <a:gd name="connsiteX4" fmla="*/ 1348033 w 1348033"/>
                <a:gd name="connsiteY4" fmla="*/ 0 h 933254"/>
                <a:gd name="connsiteX0" fmla="*/ 0 w 1395167"/>
                <a:gd name="connsiteY0" fmla="*/ 989815 h 989815"/>
                <a:gd name="connsiteX1" fmla="*/ 509047 w 1395167"/>
                <a:gd name="connsiteY1" fmla="*/ 848413 h 989815"/>
                <a:gd name="connsiteX2" fmla="*/ 942680 w 1395167"/>
                <a:gd name="connsiteY2" fmla="*/ 622169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09047 w 1395167"/>
                <a:gd name="connsiteY1" fmla="*/ 848413 h 989815"/>
                <a:gd name="connsiteX2" fmla="*/ 942680 w 1395167"/>
                <a:gd name="connsiteY2" fmla="*/ 631596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942680 w 1395167"/>
                <a:gd name="connsiteY2" fmla="*/ 631596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1039825 w 1395167"/>
                <a:gd name="connsiteY2" fmla="*/ 697859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1039825 w 1395167"/>
                <a:gd name="connsiteY2" fmla="*/ 697859 h 989815"/>
                <a:gd name="connsiteX3" fmla="*/ 1276544 w 1395167"/>
                <a:gd name="connsiteY3" fmla="*/ 407917 h 989815"/>
                <a:gd name="connsiteX4" fmla="*/ 1395167 w 1395167"/>
                <a:gd name="connsiteY4" fmla="*/ 0 h 989815"/>
                <a:gd name="connsiteX0" fmla="*/ 0 w 1395167"/>
                <a:gd name="connsiteY0" fmla="*/ 981445 h 981445"/>
                <a:gd name="connsiteX1" fmla="*/ 564558 w 1395167"/>
                <a:gd name="connsiteY1" fmla="*/ 947810 h 981445"/>
                <a:gd name="connsiteX2" fmla="*/ 1039825 w 1395167"/>
                <a:gd name="connsiteY2" fmla="*/ 697859 h 981445"/>
                <a:gd name="connsiteX3" fmla="*/ 1276544 w 1395167"/>
                <a:gd name="connsiteY3" fmla="*/ 407917 h 981445"/>
                <a:gd name="connsiteX4" fmla="*/ 1395167 w 1395167"/>
                <a:gd name="connsiteY4" fmla="*/ 0 h 981445"/>
                <a:gd name="connsiteX0" fmla="*/ 0 w 1395167"/>
                <a:gd name="connsiteY0" fmla="*/ 981445 h 987763"/>
                <a:gd name="connsiteX1" fmla="*/ 564558 w 1395167"/>
                <a:gd name="connsiteY1" fmla="*/ 947810 h 987763"/>
                <a:gd name="connsiteX2" fmla="*/ 1039825 w 1395167"/>
                <a:gd name="connsiteY2" fmla="*/ 697859 h 987763"/>
                <a:gd name="connsiteX3" fmla="*/ 1276544 w 1395167"/>
                <a:gd name="connsiteY3" fmla="*/ 407917 h 987763"/>
                <a:gd name="connsiteX4" fmla="*/ 1395167 w 1395167"/>
                <a:gd name="connsiteY4" fmla="*/ 0 h 987763"/>
                <a:gd name="connsiteX0" fmla="*/ 0 w 1395167"/>
                <a:gd name="connsiteY0" fmla="*/ 981445 h 990650"/>
                <a:gd name="connsiteX1" fmla="*/ 585592 w 1395167"/>
                <a:gd name="connsiteY1" fmla="*/ 956179 h 990650"/>
                <a:gd name="connsiteX2" fmla="*/ 1039825 w 1395167"/>
                <a:gd name="connsiteY2" fmla="*/ 697859 h 990650"/>
                <a:gd name="connsiteX3" fmla="*/ 1276544 w 1395167"/>
                <a:gd name="connsiteY3" fmla="*/ 407917 h 990650"/>
                <a:gd name="connsiteX4" fmla="*/ 1395167 w 1395167"/>
                <a:gd name="connsiteY4" fmla="*/ 0 h 990650"/>
                <a:gd name="connsiteX0" fmla="*/ 0 w 1395167"/>
                <a:gd name="connsiteY0" fmla="*/ 981445 h 981445"/>
                <a:gd name="connsiteX1" fmla="*/ 585592 w 1395167"/>
                <a:gd name="connsiteY1" fmla="*/ 956179 h 981445"/>
                <a:gd name="connsiteX2" fmla="*/ 1018792 w 1395167"/>
                <a:gd name="connsiteY2" fmla="*/ 739706 h 981445"/>
                <a:gd name="connsiteX3" fmla="*/ 1276544 w 1395167"/>
                <a:gd name="connsiteY3" fmla="*/ 407917 h 981445"/>
                <a:gd name="connsiteX4" fmla="*/ 1395167 w 1395167"/>
                <a:gd name="connsiteY4" fmla="*/ 0 h 981445"/>
                <a:gd name="connsiteX0" fmla="*/ 0 w 1395167"/>
                <a:gd name="connsiteY0" fmla="*/ 981445 h 981445"/>
                <a:gd name="connsiteX1" fmla="*/ 585592 w 1395167"/>
                <a:gd name="connsiteY1" fmla="*/ 956179 h 981445"/>
                <a:gd name="connsiteX2" fmla="*/ 1018792 w 1395167"/>
                <a:gd name="connsiteY2" fmla="*/ 739706 h 981445"/>
                <a:gd name="connsiteX3" fmla="*/ 1290566 w 1395167"/>
                <a:gd name="connsiteY3" fmla="*/ 399546 h 981445"/>
                <a:gd name="connsiteX4" fmla="*/ 1395167 w 1395167"/>
                <a:gd name="connsiteY4" fmla="*/ 0 h 981445"/>
                <a:gd name="connsiteX0" fmla="*/ 0 w 1381145"/>
                <a:gd name="connsiteY0" fmla="*/ 947968 h 947968"/>
                <a:gd name="connsiteX1" fmla="*/ 585592 w 1381145"/>
                <a:gd name="connsiteY1" fmla="*/ 922702 h 947968"/>
                <a:gd name="connsiteX2" fmla="*/ 1018792 w 1381145"/>
                <a:gd name="connsiteY2" fmla="*/ 706229 h 947968"/>
                <a:gd name="connsiteX3" fmla="*/ 1290566 w 1381145"/>
                <a:gd name="connsiteY3" fmla="*/ 366069 h 947968"/>
                <a:gd name="connsiteX4" fmla="*/ 1381145 w 1381145"/>
                <a:gd name="connsiteY4" fmla="*/ 0 h 947968"/>
                <a:gd name="connsiteX0" fmla="*/ 0 w 1374135"/>
                <a:gd name="connsiteY0" fmla="*/ 931230 h 941130"/>
                <a:gd name="connsiteX1" fmla="*/ 578582 w 1374135"/>
                <a:gd name="connsiteY1" fmla="*/ 922702 h 941130"/>
                <a:gd name="connsiteX2" fmla="*/ 1011782 w 1374135"/>
                <a:gd name="connsiteY2" fmla="*/ 706229 h 941130"/>
                <a:gd name="connsiteX3" fmla="*/ 1283556 w 1374135"/>
                <a:gd name="connsiteY3" fmla="*/ 366069 h 941130"/>
                <a:gd name="connsiteX4" fmla="*/ 1374135 w 1374135"/>
                <a:gd name="connsiteY4" fmla="*/ 0 h 941130"/>
                <a:gd name="connsiteX0" fmla="*/ 0 w 1374135"/>
                <a:gd name="connsiteY0" fmla="*/ 956338 h 956338"/>
                <a:gd name="connsiteX1" fmla="*/ 578582 w 1374135"/>
                <a:gd name="connsiteY1" fmla="*/ 922702 h 956338"/>
                <a:gd name="connsiteX2" fmla="*/ 1011782 w 1374135"/>
                <a:gd name="connsiteY2" fmla="*/ 706229 h 956338"/>
                <a:gd name="connsiteX3" fmla="*/ 1283556 w 1374135"/>
                <a:gd name="connsiteY3" fmla="*/ 366069 h 956338"/>
                <a:gd name="connsiteX4" fmla="*/ 1374135 w 1374135"/>
                <a:gd name="connsiteY4" fmla="*/ 0 h 956338"/>
                <a:gd name="connsiteX0" fmla="*/ 0 w 1411528"/>
                <a:gd name="connsiteY0" fmla="*/ 945179 h 945179"/>
                <a:gd name="connsiteX1" fmla="*/ 578582 w 1411528"/>
                <a:gd name="connsiteY1" fmla="*/ 911543 h 945179"/>
                <a:gd name="connsiteX2" fmla="*/ 1011782 w 1411528"/>
                <a:gd name="connsiteY2" fmla="*/ 695070 h 945179"/>
                <a:gd name="connsiteX3" fmla="*/ 1283556 w 1411528"/>
                <a:gd name="connsiteY3" fmla="*/ 354910 h 945179"/>
                <a:gd name="connsiteX4" fmla="*/ 1411528 w 1411528"/>
                <a:gd name="connsiteY4" fmla="*/ 0 h 94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1528" h="945179">
                  <a:moveTo>
                    <a:pt x="0" y="945179"/>
                  </a:moveTo>
                  <a:cubicBezTo>
                    <a:pt x="192861" y="942336"/>
                    <a:pt x="409952" y="953228"/>
                    <a:pt x="578582" y="911543"/>
                  </a:cubicBezTo>
                  <a:cubicBezTo>
                    <a:pt x="747212" y="869858"/>
                    <a:pt x="894287" y="787842"/>
                    <a:pt x="1011782" y="695070"/>
                  </a:cubicBezTo>
                  <a:cubicBezTo>
                    <a:pt x="1129277" y="602298"/>
                    <a:pt x="1216932" y="470755"/>
                    <a:pt x="1283556" y="354910"/>
                  </a:cubicBezTo>
                  <a:cubicBezTo>
                    <a:pt x="1350180" y="239065"/>
                    <a:pt x="1381677" y="86412"/>
                    <a:pt x="1411528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2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E2EE4876-84C1-4FB6-AA0B-36234BE35A0E}"/>
                </a:ext>
              </a:extLst>
            </p:cNvPr>
            <p:cNvSpPr txBox="1"/>
            <p:nvPr/>
          </p:nvSpPr>
          <p:spPr>
            <a:xfrm>
              <a:off x="9368490" y="1070007"/>
              <a:ext cx="953602" cy="6577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zh-CN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100pC </a:t>
              </a:r>
              <a:endParaRPr lang="en-US" altLang="zh-CN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2.8GeV</a:t>
              </a:r>
              <a:endParaRPr lang="zh-CN" altLang="en-US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72A4D88F-F353-42C4-A00F-7575AAE76B95}"/>
                </a:ext>
              </a:extLst>
            </p:cNvPr>
            <p:cNvSpPr txBox="1"/>
            <p:nvPr/>
          </p:nvSpPr>
          <p:spPr>
            <a:xfrm>
              <a:off x="862258" y="2028539"/>
              <a:ext cx="606071" cy="4256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Gun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30107DFF-5838-4E26-962A-75B742ECEBAF}"/>
                </a:ext>
              </a:extLst>
            </p:cNvPr>
            <p:cNvSpPr txBox="1"/>
            <p:nvPr/>
          </p:nvSpPr>
          <p:spPr>
            <a:xfrm>
              <a:off x="6031459" y="1153100"/>
              <a:ext cx="1715556" cy="386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100pC 400MeV</a:t>
              </a:r>
              <a:endParaRPr lang="zh-CN" altLang="en-US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2" name="组合 4">
            <a:extLst>
              <a:ext uri="{FF2B5EF4-FFF2-40B4-BE49-F238E27FC236}">
                <a16:creationId xmlns:a16="http://schemas.microsoft.com/office/drawing/2014/main" xmlns="" id="{666DD254-2033-4484-A8A7-8EC9AA803F7C}"/>
              </a:ext>
            </a:extLst>
          </p:cNvPr>
          <p:cNvGrpSpPr/>
          <p:nvPr/>
        </p:nvGrpSpPr>
        <p:grpSpPr>
          <a:xfrm>
            <a:off x="1147153" y="3200400"/>
            <a:ext cx="9117083" cy="3879655"/>
            <a:chOff x="251912" y="791347"/>
            <a:chExt cx="10546461" cy="5366476"/>
          </a:xfrm>
        </p:grpSpPr>
        <p:cxnSp>
          <p:nvCxnSpPr>
            <p:cNvPr id="73" name="直接箭头连接符 5">
              <a:extLst>
                <a:ext uri="{FF2B5EF4-FFF2-40B4-BE49-F238E27FC236}">
                  <a16:creationId xmlns:a16="http://schemas.microsoft.com/office/drawing/2014/main" xmlns="" id="{11ECCFE5-2473-47AD-A3DA-AF14B94CE5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0280" y="3095474"/>
              <a:ext cx="432000" cy="389"/>
            </a:xfrm>
            <a:prstGeom prst="straightConnector1">
              <a:avLst/>
            </a:prstGeom>
            <a:ln w="12700"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任意多边形: 形状 6">
              <a:extLst>
                <a:ext uri="{FF2B5EF4-FFF2-40B4-BE49-F238E27FC236}">
                  <a16:creationId xmlns:a16="http://schemas.microsoft.com/office/drawing/2014/main" xmlns="" id="{AC589E33-022E-42E4-BE9C-22198232F9D7}"/>
                </a:ext>
              </a:extLst>
            </p:cNvPr>
            <p:cNvSpPr/>
            <p:nvPr/>
          </p:nvSpPr>
          <p:spPr>
            <a:xfrm>
              <a:off x="8276384" y="2287429"/>
              <a:ext cx="2071222" cy="811845"/>
            </a:xfrm>
            <a:custGeom>
              <a:avLst/>
              <a:gdLst>
                <a:gd name="connsiteX0" fmla="*/ 0 w 1348033"/>
                <a:gd name="connsiteY0" fmla="*/ 933254 h 933254"/>
                <a:gd name="connsiteX1" fmla="*/ 509047 w 1348033"/>
                <a:gd name="connsiteY1" fmla="*/ 791852 h 933254"/>
                <a:gd name="connsiteX2" fmla="*/ 942680 w 1348033"/>
                <a:gd name="connsiteY2" fmla="*/ 565608 h 933254"/>
                <a:gd name="connsiteX3" fmla="*/ 1234911 w 1348033"/>
                <a:gd name="connsiteY3" fmla="*/ 301658 h 933254"/>
                <a:gd name="connsiteX4" fmla="*/ 1348033 w 1348033"/>
                <a:gd name="connsiteY4" fmla="*/ 0 h 933254"/>
                <a:gd name="connsiteX0" fmla="*/ 0 w 1395167"/>
                <a:gd name="connsiteY0" fmla="*/ 989815 h 989815"/>
                <a:gd name="connsiteX1" fmla="*/ 509047 w 1395167"/>
                <a:gd name="connsiteY1" fmla="*/ 848413 h 989815"/>
                <a:gd name="connsiteX2" fmla="*/ 942680 w 1395167"/>
                <a:gd name="connsiteY2" fmla="*/ 622169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09047 w 1395167"/>
                <a:gd name="connsiteY1" fmla="*/ 848413 h 989815"/>
                <a:gd name="connsiteX2" fmla="*/ 942680 w 1395167"/>
                <a:gd name="connsiteY2" fmla="*/ 631596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942680 w 1395167"/>
                <a:gd name="connsiteY2" fmla="*/ 631596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1039825 w 1395167"/>
                <a:gd name="connsiteY2" fmla="*/ 697859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1039825 w 1395167"/>
                <a:gd name="connsiteY2" fmla="*/ 697859 h 989815"/>
                <a:gd name="connsiteX3" fmla="*/ 1276544 w 1395167"/>
                <a:gd name="connsiteY3" fmla="*/ 407917 h 989815"/>
                <a:gd name="connsiteX4" fmla="*/ 1395167 w 1395167"/>
                <a:gd name="connsiteY4" fmla="*/ 0 h 989815"/>
                <a:gd name="connsiteX0" fmla="*/ 0 w 1395167"/>
                <a:gd name="connsiteY0" fmla="*/ 981445 h 981445"/>
                <a:gd name="connsiteX1" fmla="*/ 564558 w 1395167"/>
                <a:gd name="connsiteY1" fmla="*/ 947810 h 981445"/>
                <a:gd name="connsiteX2" fmla="*/ 1039825 w 1395167"/>
                <a:gd name="connsiteY2" fmla="*/ 697859 h 981445"/>
                <a:gd name="connsiteX3" fmla="*/ 1276544 w 1395167"/>
                <a:gd name="connsiteY3" fmla="*/ 407917 h 981445"/>
                <a:gd name="connsiteX4" fmla="*/ 1395167 w 1395167"/>
                <a:gd name="connsiteY4" fmla="*/ 0 h 981445"/>
                <a:gd name="connsiteX0" fmla="*/ 0 w 1395167"/>
                <a:gd name="connsiteY0" fmla="*/ 981445 h 987763"/>
                <a:gd name="connsiteX1" fmla="*/ 564558 w 1395167"/>
                <a:gd name="connsiteY1" fmla="*/ 947810 h 987763"/>
                <a:gd name="connsiteX2" fmla="*/ 1039825 w 1395167"/>
                <a:gd name="connsiteY2" fmla="*/ 697859 h 987763"/>
                <a:gd name="connsiteX3" fmla="*/ 1276544 w 1395167"/>
                <a:gd name="connsiteY3" fmla="*/ 407917 h 987763"/>
                <a:gd name="connsiteX4" fmla="*/ 1395167 w 1395167"/>
                <a:gd name="connsiteY4" fmla="*/ 0 h 987763"/>
                <a:gd name="connsiteX0" fmla="*/ 0 w 1395167"/>
                <a:gd name="connsiteY0" fmla="*/ 981445 h 990650"/>
                <a:gd name="connsiteX1" fmla="*/ 585592 w 1395167"/>
                <a:gd name="connsiteY1" fmla="*/ 956179 h 990650"/>
                <a:gd name="connsiteX2" fmla="*/ 1039825 w 1395167"/>
                <a:gd name="connsiteY2" fmla="*/ 697859 h 990650"/>
                <a:gd name="connsiteX3" fmla="*/ 1276544 w 1395167"/>
                <a:gd name="connsiteY3" fmla="*/ 407917 h 990650"/>
                <a:gd name="connsiteX4" fmla="*/ 1395167 w 1395167"/>
                <a:gd name="connsiteY4" fmla="*/ 0 h 990650"/>
                <a:gd name="connsiteX0" fmla="*/ 0 w 1395167"/>
                <a:gd name="connsiteY0" fmla="*/ 981445 h 981445"/>
                <a:gd name="connsiteX1" fmla="*/ 585592 w 1395167"/>
                <a:gd name="connsiteY1" fmla="*/ 956179 h 981445"/>
                <a:gd name="connsiteX2" fmla="*/ 1018792 w 1395167"/>
                <a:gd name="connsiteY2" fmla="*/ 739706 h 981445"/>
                <a:gd name="connsiteX3" fmla="*/ 1276544 w 1395167"/>
                <a:gd name="connsiteY3" fmla="*/ 407917 h 981445"/>
                <a:gd name="connsiteX4" fmla="*/ 1395167 w 1395167"/>
                <a:gd name="connsiteY4" fmla="*/ 0 h 981445"/>
                <a:gd name="connsiteX0" fmla="*/ 0 w 1395167"/>
                <a:gd name="connsiteY0" fmla="*/ 981445 h 981445"/>
                <a:gd name="connsiteX1" fmla="*/ 585592 w 1395167"/>
                <a:gd name="connsiteY1" fmla="*/ 956179 h 981445"/>
                <a:gd name="connsiteX2" fmla="*/ 1018792 w 1395167"/>
                <a:gd name="connsiteY2" fmla="*/ 739706 h 981445"/>
                <a:gd name="connsiteX3" fmla="*/ 1290566 w 1395167"/>
                <a:gd name="connsiteY3" fmla="*/ 399546 h 981445"/>
                <a:gd name="connsiteX4" fmla="*/ 1395167 w 1395167"/>
                <a:gd name="connsiteY4" fmla="*/ 0 h 981445"/>
                <a:gd name="connsiteX0" fmla="*/ 0 w 1381145"/>
                <a:gd name="connsiteY0" fmla="*/ 947968 h 947968"/>
                <a:gd name="connsiteX1" fmla="*/ 585592 w 1381145"/>
                <a:gd name="connsiteY1" fmla="*/ 922702 h 947968"/>
                <a:gd name="connsiteX2" fmla="*/ 1018792 w 1381145"/>
                <a:gd name="connsiteY2" fmla="*/ 706229 h 947968"/>
                <a:gd name="connsiteX3" fmla="*/ 1290566 w 1381145"/>
                <a:gd name="connsiteY3" fmla="*/ 366069 h 947968"/>
                <a:gd name="connsiteX4" fmla="*/ 1381145 w 1381145"/>
                <a:gd name="connsiteY4" fmla="*/ 0 h 947968"/>
                <a:gd name="connsiteX0" fmla="*/ 0 w 1374135"/>
                <a:gd name="connsiteY0" fmla="*/ 931230 h 941130"/>
                <a:gd name="connsiteX1" fmla="*/ 578582 w 1374135"/>
                <a:gd name="connsiteY1" fmla="*/ 922702 h 941130"/>
                <a:gd name="connsiteX2" fmla="*/ 1011782 w 1374135"/>
                <a:gd name="connsiteY2" fmla="*/ 706229 h 941130"/>
                <a:gd name="connsiteX3" fmla="*/ 1283556 w 1374135"/>
                <a:gd name="connsiteY3" fmla="*/ 366069 h 941130"/>
                <a:gd name="connsiteX4" fmla="*/ 1374135 w 1374135"/>
                <a:gd name="connsiteY4" fmla="*/ 0 h 941130"/>
                <a:gd name="connsiteX0" fmla="*/ 0 w 1374135"/>
                <a:gd name="connsiteY0" fmla="*/ 956338 h 956338"/>
                <a:gd name="connsiteX1" fmla="*/ 578582 w 1374135"/>
                <a:gd name="connsiteY1" fmla="*/ 922702 h 956338"/>
                <a:gd name="connsiteX2" fmla="*/ 1011782 w 1374135"/>
                <a:gd name="connsiteY2" fmla="*/ 706229 h 956338"/>
                <a:gd name="connsiteX3" fmla="*/ 1283556 w 1374135"/>
                <a:gd name="connsiteY3" fmla="*/ 366069 h 956338"/>
                <a:gd name="connsiteX4" fmla="*/ 1374135 w 1374135"/>
                <a:gd name="connsiteY4" fmla="*/ 0 h 956338"/>
                <a:gd name="connsiteX0" fmla="*/ 0 w 1411528"/>
                <a:gd name="connsiteY0" fmla="*/ 945179 h 945179"/>
                <a:gd name="connsiteX1" fmla="*/ 578582 w 1411528"/>
                <a:gd name="connsiteY1" fmla="*/ 911543 h 945179"/>
                <a:gd name="connsiteX2" fmla="*/ 1011782 w 1411528"/>
                <a:gd name="connsiteY2" fmla="*/ 695070 h 945179"/>
                <a:gd name="connsiteX3" fmla="*/ 1283556 w 1411528"/>
                <a:gd name="connsiteY3" fmla="*/ 354910 h 945179"/>
                <a:gd name="connsiteX4" fmla="*/ 1411528 w 1411528"/>
                <a:gd name="connsiteY4" fmla="*/ 0 h 94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1528" h="945179">
                  <a:moveTo>
                    <a:pt x="0" y="945179"/>
                  </a:moveTo>
                  <a:cubicBezTo>
                    <a:pt x="192861" y="942336"/>
                    <a:pt x="409952" y="953228"/>
                    <a:pt x="578582" y="911543"/>
                  </a:cubicBezTo>
                  <a:cubicBezTo>
                    <a:pt x="747212" y="869858"/>
                    <a:pt x="894287" y="787842"/>
                    <a:pt x="1011782" y="695070"/>
                  </a:cubicBezTo>
                  <a:cubicBezTo>
                    <a:pt x="1129277" y="602298"/>
                    <a:pt x="1216932" y="470755"/>
                    <a:pt x="1283556" y="354910"/>
                  </a:cubicBezTo>
                  <a:cubicBezTo>
                    <a:pt x="1350180" y="239065"/>
                    <a:pt x="1381677" y="86412"/>
                    <a:pt x="1411528" y="0"/>
                  </a:cubicBezTo>
                </a:path>
              </a:pathLst>
            </a:custGeom>
            <a:noFill/>
            <a:ln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: 圆角 7">
              <a:extLst>
                <a:ext uri="{FF2B5EF4-FFF2-40B4-BE49-F238E27FC236}">
                  <a16:creationId xmlns:a16="http://schemas.microsoft.com/office/drawing/2014/main" xmlns="" id="{004458B8-3BA9-40DB-9AD6-7DA3E5160384}"/>
                </a:ext>
              </a:extLst>
            </p:cNvPr>
            <p:cNvSpPr/>
            <p:nvPr/>
          </p:nvSpPr>
          <p:spPr>
            <a:xfrm>
              <a:off x="1692417" y="4061960"/>
              <a:ext cx="311484" cy="147255"/>
            </a:xfrm>
            <a:prstGeom prst="roundRect">
              <a:avLst/>
            </a:prstGeom>
            <a:pattFill prst="ltVert">
              <a:fgClr>
                <a:schemeClr val="accent1">
                  <a:lumMod val="40000"/>
                  <a:lumOff val="60000"/>
                </a:schemeClr>
              </a:fgClr>
              <a:bgClr>
                <a:schemeClr val="accent1">
                  <a:lumMod val="75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6" name="直接箭头连接符 8">
              <a:extLst>
                <a:ext uri="{FF2B5EF4-FFF2-40B4-BE49-F238E27FC236}">
                  <a16:creationId xmlns:a16="http://schemas.microsoft.com/office/drawing/2014/main" xmlns="" id="{78AD0087-546F-451B-AE7F-9B3FEC1B3E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6118" y="4135393"/>
              <a:ext cx="259489" cy="389"/>
            </a:xfrm>
            <a:prstGeom prst="straightConnector1">
              <a:avLst/>
            </a:prstGeom>
            <a:ln w="12700"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等腰三角形 76">
              <a:extLst>
                <a:ext uri="{FF2B5EF4-FFF2-40B4-BE49-F238E27FC236}">
                  <a16:creationId xmlns:a16="http://schemas.microsoft.com/office/drawing/2014/main" xmlns="" id="{495CB649-0246-4FB4-A498-2625C0892812}"/>
                </a:ext>
              </a:extLst>
            </p:cNvPr>
            <p:cNvSpPr/>
            <p:nvPr/>
          </p:nvSpPr>
          <p:spPr>
            <a:xfrm rot="16200000">
              <a:off x="2991109" y="4063683"/>
              <a:ext cx="257485" cy="143419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8" name="直接箭头连接符 10">
              <a:extLst>
                <a:ext uri="{FF2B5EF4-FFF2-40B4-BE49-F238E27FC236}">
                  <a16:creationId xmlns:a16="http://schemas.microsoft.com/office/drawing/2014/main" xmlns="" id="{A310E41F-ADCC-4149-BB60-488F817496A7}"/>
                </a:ext>
              </a:extLst>
            </p:cNvPr>
            <p:cNvCxnSpPr>
              <a:cxnSpLocks/>
              <a:stCxn id="79" idx="3"/>
            </p:cNvCxnSpPr>
            <p:nvPr/>
          </p:nvCxnSpPr>
          <p:spPr>
            <a:xfrm flipV="1">
              <a:off x="2923671" y="4135004"/>
              <a:ext cx="149737" cy="584"/>
            </a:xfrm>
            <a:prstGeom prst="straightConnector1">
              <a:avLst/>
            </a:prstGeom>
            <a:ln w="12700"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矩形 78">
              <a:extLst>
                <a:ext uri="{FF2B5EF4-FFF2-40B4-BE49-F238E27FC236}">
                  <a16:creationId xmlns:a16="http://schemas.microsoft.com/office/drawing/2014/main" xmlns="" id="{10AECBAA-8BDD-49D1-82C3-788F96A375A6}"/>
                </a:ext>
              </a:extLst>
            </p:cNvPr>
            <p:cNvSpPr/>
            <p:nvPr/>
          </p:nvSpPr>
          <p:spPr>
            <a:xfrm>
              <a:off x="2239671" y="4061960"/>
              <a:ext cx="684000" cy="147255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0" name="直接箭头连接符 12">
              <a:extLst>
                <a:ext uri="{FF2B5EF4-FFF2-40B4-BE49-F238E27FC236}">
                  <a16:creationId xmlns:a16="http://schemas.microsoft.com/office/drawing/2014/main" xmlns="" id="{092473F3-CC6A-4DF8-A489-EF2170CED5D4}"/>
                </a:ext>
              </a:extLst>
            </p:cNvPr>
            <p:cNvCxnSpPr>
              <a:cxnSpLocks/>
            </p:cNvCxnSpPr>
            <p:nvPr/>
          </p:nvCxnSpPr>
          <p:spPr>
            <a:xfrm>
              <a:off x="3191561" y="4135004"/>
              <a:ext cx="20893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non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rgbClr val="FF000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矩形 80">
              <a:extLst>
                <a:ext uri="{FF2B5EF4-FFF2-40B4-BE49-F238E27FC236}">
                  <a16:creationId xmlns:a16="http://schemas.microsoft.com/office/drawing/2014/main" xmlns="" id="{DDAC33F7-A9AA-4861-819C-81DE9303FECA}"/>
                </a:ext>
              </a:extLst>
            </p:cNvPr>
            <p:cNvSpPr/>
            <p:nvPr/>
          </p:nvSpPr>
          <p:spPr>
            <a:xfrm>
              <a:off x="3400491" y="4061960"/>
              <a:ext cx="540000" cy="147255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2" name="组合 14">
              <a:extLst>
                <a:ext uri="{FF2B5EF4-FFF2-40B4-BE49-F238E27FC236}">
                  <a16:creationId xmlns:a16="http://schemas.microsoft.com/office/drawing/2014/main" xmlns="" id="{CD8AD296-571F-4125-BF94-CE1CC5805638}"/>
                </a:ext>
              </a:extLst>
            </p:cNvPr>
            <p:cNvGrpSpPr/>
            <p:nvPr/>
          </p:nvGrpSpPr>
          <p:grpSpPr>
            <a:xfrm>
              <a:off x="3933259" y="4135003"/>
              <a:ext cx="670441" cy="170589"/>
              <a:chOff x="2190523" y="4283994"/>
              <a:chExt cx="798861" cy="448424"/>
            </a:xfrm>
          </p:grpSpPr>
          <p:sp>
            <p:nvSpPr>
              <p:cNvPr id="176" name="任意多边形: 形状 111">
                <a:extLst>
                  <a:ext uri="{FF2B5EF4-FFF2-40B4-BE49-F238E27FC236}">
                    <a16:creationId xmlns:a16="http://schemas.microsoft.com/office/drawing/2014/main" xmlns="" id="{73981E63-D624-4B92-B161-CD780D48D7C6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none" w="med" len="med"/>
                <a:tailEnd type="arrow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任意多边形: 形状 112">
                <a:extLst>
                  <a:ext uri="{FF2B5EF4-FFF2-40B4-BE49-F238E27FC236}">
                    <a16:creationId xmlns:a16="http://schemas.microsoft.com/office/drawing/2014/main" xmlns="" id="{9AD4C10B-AEEF-40D3-B769-25E2F193F1F1}"/>
                  </a:ext>
                </a:extLst>
              </p:cNvPr>
              <p:cNvSpPr/>
              <p:nvPr/>
            </p:nvSpPr>
            <p:spPr>
              <a:xfrm rot="10800000">
                <a:off x="2610900" y="4484854"/>
                <a:ext cx="378484" cy="24756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  <a:gd name="connsiteX0" fmla="*/ 0 w 264817"/>
                  <a:gd name="connsiteY0" fmla="*/ 204 h 190834"/>
                  <a:gd name="connsiteX1" fmla="*/ 107964 w 264817"/>
                  <a:gd name="connsiteY1" fmla="*/ 51182 h 190834"/>
                  <a:gd name="connsiteX2" fmla="*/ 195278 w 264817"/>
                  <a:gd name="connsiteY2" fmla="*/ 118896 h 190834"/>
                  <a:gd name="connsiteX3" fmla="*/ 264817 w 264817"/>
                  <a:gd name="connsiteY3" fmla="*/ 190834 h 190834"/>
                  <a:gd name="connsiteX0" fmla="*/ 0 w 264817"/>
                  <a:gd name="connsiteY0" fmla="*/ 0 h 190630"/>
                  <a:gd name="connsiteX1" fmla="*/ 107964 w 264817"/>
                  <a:gd name="connsiteY1" fmla="*/ 50978 h 190630"/>
                  <a:gd name="connsiteX2" fmla="*/ 195278 w 264817"/>
                  <a:gd name="connsiteY2" fmla="*/ 118692 h 190630"/>
                  <a:gd name="connsiteX3" fmla="*/ 264817 w 264817"/>
                  <a:gd name="connsiteY3" fmla="*/ 190630 h 190630"/>
                  <a:gd name="connsiteX0" fmla="*/ 0 w 264817"/>
                  <a:gd name="connsiteY0" fmla="*/ 0 h 190630"/>
                  <a:gd name="connsiteX1" fmla="*/ 107964 w 264817"/>
                  <a:gd name="connsiteY1" fmla="*/ 50978 h 190630"/>
                  <a:gd name="connsiteX2" fmla="*/ 195278 w 264817"/>
                  <a:gd name="connsiteY2" fmla="*/ 118692 h 190630"/>
                  <a:gd name="connsiteX3" fmla="*/ 264817 w 264817"/>
                  <a:gd name="connsiteY3" fmla="*/ 190630 h 190630"/>
                  <a:gd name="connsiteX0" fmla="*/ 0 w 264817"/>
                  <a:gd name="connsiteY0" fmla="*/ 0 h 190630"/>
                  <a:gd name="connsiteX1" fmla="*/ 107964 w 264817"/>
                  <a:gd name="connsiteY1" fmla="*/ 50978 h 190630"/>
                  <a:gd name="connsiteX2" fmla="*/ 195278 w 264817"/>
                  <a:gd name="connsiteY2" fmla="*/ 118692 h 190630"/>
                  <a:gd name="connsiteX3" fmla="*/ 264817 w 264817"/>
                  <a:gd name="connsiteY3" fmla="*/ 190630 h 19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90630">
                    <a:moveTo>
                      <a:pt x="0" y="0"/>
                    </a:moveTo>
                    <a:cubicBezTo>
                      <a:pt x="50907" y="9677"/>
                      <a:pt x="75418" y="31196"/>
                      <a:pt x="107964" y="50978"/>
                    </a:cubicBezTo>
                    <a:cubicBezTo>
                      <a:pt x="140510" y="70760"/>
                      <a:pt x="169136" y="95417"/>
                      <a:pt x="195278" y="118692"/>
                    </a:cubicBezTo>
                    <a:cubicBezTo>
                      <a:pt x="221420" y="141967"/>
                      <a:pt x="232829" y="162213"/>
                      <a:pt x="264817" y="190630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83" name="组合 15">
              <a:extLst>
                <a:ext uri="{FF2B5EF4-FFF2-40B4-BE49-F238E27FC236}">
                  <a16:creationId xmlns:a16="http://schemas.microsoft.com/office/drawing/2014/main" xmlns="" id="{AFFFC775-0AD3-4E92-9475-A2CF130B6512}"/>
                </a:ext>
              </a:extLst>
            </p:cNvPr>
            <p:cNvGrpSpPr/>
            <p:nvPr/>
          </p:nvGrpSpPr>
          <p:grpSpPr>
            <a:xfrm flipH="1">
              <a:off x="4170025" y="4135004"/>
              <a:ext cx="669600" cy="170589"/>
              <a:chOff x="2190523" y="4283994"/>
              <a:chExt cx="798861" cy="448424"/>
            </a:xfrm>
          </p:grpSpPr>
          <p:sp>
            <p:nvSpPr>
              <p:cNvPr id="174" name="任意多边形: 形状 109">
                <a:extLst>
                  <a:ext uri="{FF2B5EF4-FFF2-40B4-BE49-F238E27FC236}">
                    <a16:creationId xmlns:a16="http://schemas.microsoft.com/office/drawing/2014/main" xmlns="" id="{9DDDEA85-1C2E-4B1A-B094-62BBB701D9CC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arrow" w="med" len="med"/>
                <a:tailEnd type="none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任意多边形: 形状 110">
                <a:extLst>
                  <a:ext uri="{FF2B5EF4-FFF2-40B4-BE49-F238E27FC236}">
                    <a16:creationId xmlns:a16="http://schemas.microsoft.com/office/drawing/2014/main" xmlns="" id="{4DF8DC01-CE0F-4264-BF4B-A96C4698F1AC}"/>
                  </a:ext>
                </a:extLst>
              </p:cNvPr>
              <p:cNvSpPr/>
              <p:nvPr/>
            </p:nvSpPr>
            <p:spPr>
              <a:xfrm rot="10800000">
                <a:off x="2610900" y="4484854"/>
                <a:ext cx="378484" cy="24756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  <a:gd name="connsiteX0" fmla="*/ 0 w 264817"/>
                  <a:gd name="connsiteY0" fmla="*/ 204 h 190834"/>
                  <a:gd name="connsiteX1" fmla="*/ 107964 w 264817"/>
                  <a:gd name="connsiteY1" fmla="*/ 51182 h 190834"/>
                  <a:gd name="connsiteX2" fmla="*/ 195278 w 264817"/>
                  <a:gd name="connsiteY2" fmla="*/ 118896 h 190834"/>
                  <a:gd name="connsiteX3" fmla="*/ 264817 w 264817"/>
                  <a:gd name="connsiteY3" fmla="*/ 190834 h 190834"/>
                  <a:gd name="connsiteX0" fmla="*/ 0 w 264817"/>
                  <a:gd name="connsiteY0" fmla="*/ 0 h 190630"/>
                  <a:gd name="connsiteX1" fmla="*/ 107964 w 264817"/>
                  <a:gd name="connsiteY1" fmla="*/ 50978 h 190630"/>
                  <a:gd name="connsiteX2" fmla="*/ 195278 w 264817"/>
                  <a:gd name="connsiteY2" fmla="*/ 118692 h 190630"/>
                  <a:gd name="connsiteX3" fmla="*/ 264817 w 264817"/>
                  <a:gd name="connsiteY3" fmla="*/ 190630 h 190630"/>
                  <a:gd name="connsiteX0" fmla="*/ 0 w 264817"/>
                  <a:gd name="connsiteY0" fmla="*/ 0 h 190630"/>
                  <a:gd name="connsiteX1" fmla="*/ 107964 w 264817"/>
                  <a:gd name="connsiteY1" fmla="*/ 50978 h 190630"/>
                  <a:gd name="connsiteX2" fmla="*/ 195278 w 264817"/>
                  <a:gd name="connsiteY2" fmla="*/ 118692 h 190630"/>
                  <a:gd name="connsiteX3" fmla="*/ 264817 w 264817"/>
                  <a:gd name="connsiteY3" fmla="*/ 190630 h 190630"/>
                  <a:gd name="connsiteX0" fmla="*/ 0 w 264817"/>
                  <a:gd name="connsiteY0" fmla="*/ 0 h 190630"/>
                  <a:gd name="connsiteX1" fmla="*/ 107964 w 264817"/>
                  <a:gd name="connsiteY1" fmla="*/ 50978 h 190630"/>
                  <a:gd name="connsiteX2" fmla="*/ 195278 w 264817"/>
                  <a:gd name="connsiteY2" fmla="*/ 118692 h 190630"/>
                  <a:gd name="connsiteX3" fmla="*/ 264817 w 264817"/>
                  <a:gd name="connsiteY3" fmla="*/ 190630 h 19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90630">
                    <a:moveTo>
                      <a:pt x="0" y="0"/>
                    </a:moveTo>
                    <a:cubicBezTo>
                      <a:pt x="50907" y="9677"/>
                      <a:pt x="75418" y="31196"/>
                      <a:pt x="107964" y="50978"/>
                    </a:cubicBezTo>
                    <a:cubicBezTo>
                      <a:pt x="140510" y="70760"/>
                      <a:pt x="169136" y="95417"/>
                      <a:pt x="195278" y="118692"/>
                    </a:cubicBezTo>
                    <a:cubicBezTo>
                      <a:pt x="221420" y="141967"/>
                      <a:pt x="232829" y="162213"/>
                      <a:pt x="264817" y="190630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84" name="矩形 83">
              <a:extLst>
                <a:ext uri="{FF2B5EF4-FFF2-40B4-BE49-F238E27FC236}">
                  <a16:creationId xmlns:a16="http://schemas.microsoft.com/office/drawing/2014/main" xmlns="" id="{7694AEED-F38D-4BBE-B187-D4EEA1F05A77}"/>
                </a:ext>
              </a:extLst>
            </p:cNvPr>
            <p:cNvSpPr/>
            <p:nvPr/>
          </p:nvSpPr>
          <p:spPr>
            <a:xfrm>
              <a:off x="4839625" y="4051257"/>
              <a:ext cx="180000" cy="147255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>
              <a:extLst>
                <a:ext uri="{FF2B5EF4-FFF2-40B4-BE49-F238E27FC236}">
                  <a16:creationId xmlns:a16="http://schemas.microsoft.com/office/drawing/2014/main" xmlns="" id="{572B5053-DBDF-4B2B-B42D-2F37C13828AC}"/>
                </a:ext>
              </a:extLst>
            </p:cNvPr>
            <p:cNvSpPr/>
            <p:nvPr/>
          </p:nvSpPr>
          <p:spPr>
            <a:xfrm>
              <a:off x="5542067" y="4052139"/>
              <a:ext cx="432000" cy="147255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:a16="http://schemas.microsoft.com/office/drawing/2014/main" xmlns="" id="{38194E58-8229-4B31-8563-E674F4E9587B}"/>
                </a:ext>
              </a:extLst>
            </p:cNvPr>
            <p:cNvSpPr/>
            <p:nvPr/>
          </p:nvSpPr>
          <p:spPr>
            <a:xfrm>
              <a:off x="6485289" y="4061960"/>
              <a:ext cx="1008000" cy="147255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7" name="组合 19">
              <a:extLst>
                <a:ext uri="{FF2B5EF4-FFF2-40B4-BE49-F238E27FC236}">
                  <a16:creationId xmlns:a16="http://schemas.microsoft.com/office/drawing/2014/main" xmlns="" id="{9561D19F-3228-4562-9E94-8D402E8DF229}"/>
                </a:ext>
              </a:extLst>
            </p:cNvPr>
            <p:cNvGrpSpPr/>
            <p:nvPr/>
          </p:nvGrpSpPr>
          <p:grpSpPr>
            <a:xfrm>
              <a:off x="5047118" y="3985249"/>
              <a:ext cx="485706" cy="147255"/>
              <a:chOff x="3574001" y="4460874"/>
              <a:chExt cx="1080380" cy="240667"/>
            </a:xfrm>
            <a:scene3d>
              <a:camera prst="orthographicFront"/>
              <a:lightRig rig="threePt" dir="t">
                <a:rot lat="0" lon="0" rev="1800000"/>
              </a:lightRig>
            </a:scene3d>
          </p:grpSpPr>
          <p:sp>
            <p:nvSpPr>
              <p:cNvPr id="171" name="任意多边形: 形状 106">
                <a:extLst>
                  <a:ext uri="{FF2B5EF4-FFF2-40B4-BE49-F238E27FC236}">
                    <a16:creationId xmlns:a16="http://schemas.microsoft.com/office/drawing/2014/main" xmlns="" id="{3AF9BC42-98C9-41E8-A03D-46D811340C3A}"/>
                  </a:ext>
                </a:extLst>
              </p:cNvPr>
              <p:cNvSpPr/>
              <p:nvPr/>
            </p:nvSpPr>
            <p:spPr>
              <a:xfrm>
                <a:off x="3574001" y="4460875"/>
                <a:ext cx="477299" cy="240666"/>
              </a:xfrm>
              <a:custGeom>
                <a:avLst/>
                <a:gdLst>
                  <a:gd name="connsiteX0" fmla="*/ 0 w 548640"/>
                  <a:gd name="connsiteY0" fmla="*/ 246297 h 246297"/>
                  <a:gd name="connsiteX1" fmla="*/ 205740 w 548640"/>
                  <a:gd name="connsiteY1" fmla="*/ 215817 h 246297"/>
                  <a:gd name="connsiteX2" fmla="*/ 304800 w 548640"/>
                  <a:gd name="connsiteY2" fmla="*/ 109137 h 246297"/>
                  <a:gd name="connsiteX3" fmla="*/ 373380 w 548640"/>
                  <a:gd name="connsiteY3" fmla="*/ 10077 h 246297"/>
                  <a:gd name="connsiteX4" fmla="*/ 548640 w 548640"/>
                  <a:gd name="connsiteY4" fmla="*/ 2457 h 246297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73380 w 548640"/>
                  <a:gd name="connsiteY3" fmla="*/ 23495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21749 w 548640"/>
                  <a:gd name="connsiteY4" fmla="*/ 3174 h 243840"/>
                  <a:gd name="connsiteX5" fmla="*/ 548640 w 548640"/>
                  <a:gd name="connsiteY5" fmla="*/ 0 h 243840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217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090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0666 h 240666"/>
                  <a:gd name="connsiteX1" fmla="*/ 205740 w 583565"/>
                  <a:gd name="connsiteY1" fmla="*/ 210186 h 240666"/>
                  <a:gd name="connsiteX2" fmla="*/ 304800 w 583565"/>
                  <a:gd name="connsiteY2" fmla="*/ 106681 h 240666"/>
                  <a:gd name="connsiteX3" fmla="*/ 386080 w 583565"/>
                  <a:gd name="connsiteY3" fmla="*/ 23496 h 240666"/>
                  <a:gd name="connsiteX4" fmla="*/ 509049 w 583565"/>
                  <a:gd name="connsiteY4" fmla="*/ 0 h 240666"/>
                  <a:gd name="connsiteX5" fmla="*/ 583565 w 583565"/>
                  <a:gd name="connsiteY5" fmla="*/ 3176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3361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635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83649 w 586740"/>
                  <a:gd name="connsiteY4" fmla="*/ 0 h 240666"/>
                  <a:gd name="connsiteX5" fmla="*/ 586740 w 586740"/>
                  <a:gd name="connsiteY5" fmla="*/ 1 h 240666"/>
                  <a:gd name="connsiteX0" fmla="*/ 0 w 586740"/>
                  <a:gd name="connsiteY0" fmla="*/ 247016 h 247016"/>
                  <a:gd name="connsiteX1" fmla="*/ 180340 w 586740"/>
                  <a:gd name="connsiteY1" fmla="*/ 219711 h 247016"/>
                  <a:gd name="connsiteX2" fmla="*/ 285750 w 586740"/>
                  <a:gd name="connsiteY2" fmla="*/ 109856 h 247016"/>
                  <a:gd name="connsiteX3" fmla="*/ 360680 w 586740"/>
                  <a:gd name="connsiteY3" fmla="*/ 29846 h 247016"/>
                  <a:gd name="connsiteX4" fmla="*/ 477299 w 586740"/>
                  <a:gd name="connsiteY4" fmla="*/ 0 h 247016"/>
                  <a:gd name="connsiteX5" fmla="*/ 586740 w 586740"/>
                  <a:gd name="connsiteY5" fmla="*/ 6351 h 24701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77299 w 586740"/>
                  <a:gd name="connsiteY4" fmla="*/ 0 h 240666"/>
                  <a:gd name="connsiteX5" fmla="*/ 586740 w 586740"/>
                  <a:gd name="connsiteY5" fmla="*/ 1 h 240666"/>
                  <a:gd name="connsiteX0" fmla="*/ 0 w 477299"/>
                  <a:gd name="connsiteY0" fmla="*/ 240666 h 240666"/>
                  <a:gd name="connsiteX1" fmla="*/ 180340 w 477299"/>
                  <a:gd name="connsiteY1" fmla="*/ 213361 h 240666"/>
                  <a:gd name="connsiteX2" fmla="*/ 285750 w 477299"/>
                  <a:gd name="connsiteY2" fmla="*/ 103506 h 240666"/>
                  <a:gd name="connsiteX3" fmla="*/ 360680 w 477299"/>
                  <a:gd name="connsiteY3" fmla="*/ 23496 h 240666"/>
                  <a:gd name="connsiteX4" fmla="*/ 477299 w 477299"/>
                  <a:gd name="connsiteY4" fmla="*/ 0 h 24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299" h="240666">
                    <a:moveTo>
                      <a:pt x="0" y="240666"/>
                    </a:moveTo>
                    <a:cubicBezTo>
                      <a:pt x="77470" y="236856"/>
                      <a:pt x="132715" y="236221"/>
                      <a:pt x="180340" y="213361"/>
                    </a:cubicBezTo>
                    <a:cubicBezTo>
                      <a:pt x="227965" y="190501"/>
                      <a:pt x="255693" y="135150"/>
                      <a:pt x="285750" y="103506"/>
                    </a:cubicBezTo>
                    <a:cubicBezTo>
                      <a:pt x="315807" y="71862"/>
                      <a:pt x="328755" y="40747"/>
                      <a:pt x="360680" y="23496"/>
                    </a:cubicBezTo>
                    <a:cubicBezTo>
                      <a:pt x="392605" y="6245"/>
                      <a:pt x="450206" y="4445"/>
                      <a:pt x="477299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  <a:sp3d contourW="12700">
                <a:bevelT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任意多边形: 形状 107">
                <a:extLst>
                  <a:ext uri="{FF2B5EF4-FFF2-40B4-BE49-F238E27FC236}">
                    <a16:creationId xmlns:a16="http://schemas.microsoft.com/office/drawing/2014/main" xmlns="" id="{4734A9BF-D4BD-4849-B5C7-168B2D21A81C}"/>
                  </a:ext>
                </a:extLst>
              </p:cNvPr>
              <p:cNvSpPr/>
              <p:nvPr/>
            </p:nvSpPr>
            <p:spPr>
              <a:xfrm flipH="1">
                <a:off x="4177082" y="4460874"/>
                <a:ext cx="477299" cy="240666"/>
              </a:xfrm>
              <a:custGeom>
                <a:avLst/>
                <a:gdLst>
                  <a:gd name="connsiteX0" fmla="*/ 0 w 548640"/>
                  <a:gd name="connsiteY0" fmla="*/ 246297 h 246297"/>
                  <a:gd name="connsiteX1" fmla="*/ 205740 w 548640"/>
                  <a:gd name="connsiteY1" fmla="*/ 215817 h 246297"/>
                  <a:gd name="connsiteX2" fmla="*/ 304800 w 548640"/>
                  <a:gd name="connsiteY2" fmla="*/ 109137 h 246297"/>
                  <a:gd name="connsiteX3" fmla="*/ 373380 w 548640"/>
                  <a:gd name="connsiteY3" fmla="*/ 10077 h 246297"/>
                  <a:gd name="connsiteX4" fmla="*/ 548640 w 548640"/>
                  <a:gd name="connsiteY4" fmla="*/ 2457 h 246297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73380 w 548640"/>
                  <a:gd name="connsiteY3" fmla="*/ 23495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21749 w 548640"/>
                  <a:gd name="connsiteY4" fmla="*/ 3174 h 243840"/>
                  <a:gd name="connsiteX5" fmla="*/ 548640 w 548640"/>
                  <a:gd name="connsiteY5" fmla="*/ 0 h 243840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217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090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0666 h 240666"/>
                  <a:gd name="connsiteX1" fmla="*/ 205740 w 583565"/>
                  <a:gd name="connsiteY1" fmla="*/ 210186 h 240666"/>
                  <a:gd name="connsiteX2" fmla="*/ 304800 w 583565"/>
                  <a:gd name="connsiteY2" fmla="*/ 106681 h 240666"/>
                  <a:gd name="connsiteX3" fmla="*/ 386080 w 583565"/>
                  <a:gd name="connsiteY3" fmla="*/ 23496 h 240666"/>
                  <a:gd name="connsiteX4" fmla="*/ 509049 w 583565"/>
                  <a:gd name="connsiteY4" fmla="*/ 0 h 240666"/>
                  <a:gd name="connsiteX5" fmla="*/ 583565 w 583565"/>
                  <a:gd name="connsiteY5" fmla="*/ 3176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3361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635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83649 w 586740"/>
                  <a:gd name="connsiteY4" fmla="*/ 0 h 240666"/>
                  <a:gd name="connsiteX5" fmla="*/ 586740 w 586740"/>
                  <a:gd name="connsiteY5" fmla="*/ 1 h 240666"/>
                  <a:gd name="connsiteX0" fmla="*/ 0 w 586740"/>
                  <a:gd name="connsiteY0" fmla="*/ 247016 h 247016"/>
                  <a:gd name="connsiteX1" fmla="*/ 180340 w 586740"/>
                  <a:gd name="connsiteY1" fmla="*/ 219711 h 247016"/>
                  <a:gd name="connsiteX2" fmla="*/ 285750 w 586740"/>
                  <a:gd name="connsiteY2" fmla="*/ 109856 h 247016"/>
                  <a:gd name="connsiteX3" fmla="*/ 360680 w 586740"/>
                  <a:gd name="connsiteY3" fmla="*/ 29846 h 247016"/>
                  <a:gd name="connsiteX4" fmla="*/ 477299 w 586740"/>
                  <a:gd name="connsiteY4" fmla="*/ 0 h 247016"/>
                  <a:gd name="connsiteX5" fmla="*/ 586740 w 586740"/>
                  <a:gd name="connsiteY5" fmla="*/ 6351 h 24701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77299 w 586740"/>
                  <a:gd name="connsiteY4" fmla="*/ 0 h 240666"/>
                  <a:gd name="connsiteX5" fmla="*/ 586740 w 586740"/>
                  <a:gd name="connsiteY5" fmla="*/ 1 h 240666"/>
                  <a:gd name="connsiteX0" fmla="*/ 0 w 477299"/>
                  <a:gd name="connsiteY0" fmla="*/ 240666 h 240666"/>
                  <a:gd name="connsiteX1" fmla="*/ 180340 w 477299"/>
                  <a:gd name="connsiteY1" fmla="*/ 213361 h 240666"/>
                  <a:gd name="connsiteX2" fmla="*/ 285750 w 477299"/>
                  <a:gd name="connsiteY2" fmla="*/ 103506 h 240666"/>
                  <a:gd name="connsiteX3" fmla="*/ 360680 w 477299"/>
                  <a:gd name="connsiteY3" fmla="*/ 23496 h 240666"/>
                  <a:gd name="connsiteX4" fmla="*/ 477299 w 477299"/>
                  <a:gd name="connsiteY4" fmla="*/ 0 h 24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299" h="240666">
                    <a:moveTo>
                      <a:pt x="0" y="240666"/>
                    </a:moveTo>
                    <a:cubicBezTo>
                      <a:pt x="77470" y="236856"/>
                      <a:pt x="132715" y="236221"/>
                      <a:pt x="180340" y="213361"/>
                    </a:cubicBezTo>
                    <a:cubicBezTo>
                      <a:pt x="227965" y="190501"/>
                      <a:pt x="255693" y="135150"/>
                      <a:pt x="285750" y="103506"/>
                    </a:cubicBezTo>
                    <a:cubicBezTo>
                      <a:pt x="315807" y="71862"/>
                      <a:pt x="328755" y="40747"/>
                      <a:pt x="360680" y="23496"/>
                    </a:cubicBezTo>
                    <a:cubicBezTo>
                      <a:pt x="392605" y="6245"/>
                      <a:pt x="450206" y="4445"/>
                      <a:pt x="477299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  <a:sp3d contourW="12700">
                <a:bevelT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3" name="直接连接符 108">
                <a:extLst>
                  <a:ext uri="{FF2B5EF4-FFF2-40B4-BE49-F238E27FC236}">
                    <a16:creationId xmlns:a16="http://schemas.microsoft.com/office/drawing/2014/main" xmlns="" id="{600AFA58-B91C-4781-8C07-5C24D8A22109}"/>
                  </a:ext>
                </a:extLst>
              </p:cNvPr>
              <p:cNvCxnSpPr>
                <a:stCxn id="171" idx="4"/>
              </p:cNvCxnSpPr>
              <p:nvPr/>
            </p:nvCxnSpPr>
            <p:spPr>
              <a:xfrm>
                <a:off x="4051300" y="4460875"/>
                <a:ext cx="12716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tailEnd type="triangle"/>
              </a:ln>
              <a:sp3d contourW="12700">
                <a:bevelT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组合 20">
              <a:extLst>
                <a:ext uri="{FF2B5EF4-FFF2-40B4-BE49-F238E27FC236}">
                  <a16:creationId xmlns:a16="http://schemas.microsoft.com/office/drawing/2014/main" xmlns="" id="{04C0A806-3E26-4A16-851D-8A6B125389E8}"/>
                </a:ext>
              </a:extLst>
            </p:cNvPr>
            <p:cNvGrpSpPr/>
            <p:nvPr/>
          </p:nvGrpSpPr>
          <p:grpSpPr>
            <a:xfrm>
              <a:off x="5990265" y="3985249"/>
              <a:ext cx="485706" cy="147255"/>
              <a:chOff x="3574001" y="4460874"/>
              <a:chExt cx="1080380" cy="240667"/>
            </a:xfrm>
            <a:scene3d>
              <a:camera prst="orthographicFront"/>
              <a:lightRig rig="threePt" dir="t">
                <a:rot lat="0" lon="0" rev="1800000"/>
              </a:lightRig>
            </a:scene3d>
          </p:grpSpPr>
          <p:sp>
            <p:nvSpPr>
              <p:cNvPr id="168" name="任意多边形: 形状 103">
                <a:extLst>
                  <a:ext uri="{FF2B5EF4-FFF2-40B4-BE49-F238E27FC236}">
                    <a16:creationId xmlns:a16="http://schemas.microsoft.com/office/drawing/2014/main" xmlns="" id="{22ED16BC-8A22-4653-A3A1-FDA16BF1816C}"/>
                  </a:ext>
                </a:extLst>
              </p:cNvPr>
              <p:cNvSpPr/>
              <p:nvPr/>
            </p:nvSpPr>
            <p:spPr>
              <a:xfrm>
                <a:off x="3574001" y="4460875"/>
                <a:ext cx="477299" cy="240666"/>
              </a:xfrm>
              <a:custGeom>
                <a:avLst/>
                <a:gdLst>
                  <a:gd name="connsiteX0" fmla="*/ 0 w 548640"/>
                  <a:gd name="connsiteY0" fmla="*/ 246297 h 246297"/>
                  <a:gd name="connsiteX1" fmla="*/ 205740 w 548640"/>
                  <a:gd name="connsiteY1" fmla="*/ 215817 h 246297"/>
                  <a:gd name="connsiteX2" fmla="*/ 304800 w 548640"/>
                  <a:gd name="connsiteY2" fmla="*/ 109137 h 246297"/>
                  <a:gd name="connsiteX3" fmla="*/ 373380 w 548640"/>
                  <a:gd name="connsiteY3" fmla="*/ 10077 h 246297"/>
                  <a:gd name="connsiteX4" fmla="*/ 548640 w 548640"/>
                  <a:gd name="connsiteY4" fmla="*/ 2457 h 246297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73380 w 548640"/>
                  <a:gd name="connsiteY3" fmla="*/ 23495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21749 w 548640"/>
                  <a:gd name="connsiteY4" fmla="*/ 3174 h 243840"/>
                  <a:gd name="connsiteX5" fmla="*/ 548640 w 548640"/>
                  <a:gd name="connsiteY5" fmla="*/ 0 h 243840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217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090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0666 h 240666"/>
                  <a:gd name="connsiteX1" fmla="*/ 205740 w 583565"/>
                  <a:gd name="connsiteY1" fmla="*/ 210186 h 240666"/>
                  <a:gd name="connsiteX2" fmla="*/ 304800 w 583565"/>
                  <a:gd name="connsiteY2" fmla="*/ 106681 h 240666"/>
                  <a:gd name="connsiteX3" fmla="*/ 386080 w 583565"/>
                  <a:gd name="connsiteY3" fmla="*/ 23496 h 240666"/>
                  <a:gd name="connsiteX4" fmla="*/ 509049 w 583565"/>
                  <a:gd name="connsiteY4" fmla="*/ 0 h 240666"/>
                  <a:gd name="connsiteX5" fmla="*/ 583565 w 583565"/>
                  <a:gd name="connsiteY5" fmla="*/ 3176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3361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635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83649 w 586740"/>
                  <a:gd name="connsiteY4" fmla="*/ 0 h 240666"/>
                  <a:gd name="connsiteX5" fmla="*/ 586740 w 586740"/>
                  <a:gd name="connsiteY5" fmla="*/ 1 h 240666"/>
                  <a:gd name="connsiteX0" fmla="*/ 0 w 586740"/>
                  <a:gd name="connsiteY0" fmla="*/ 247016 h 247016"/>
                  <a:gd name="connsiteX1" fmla="*/ 180340 w 586740"/>
                  <a:gd name="connsiteY1" fmla="*/ 219711 h 247016"/>
                  <a:gd name="connsiteX2" fmla="*/ 285750 w 586740"/>
                  <a:gd name="connsiteY2" fmla="*/ 109856 h 247016"/>
                  <a:gd name="connsiteX3" fmla="*/ 360680 w 586740"/>
                  <a:gd name="connsiteY3" fmla="*/ 29846 h 247016"/>
                  <a:gd name="connsiteX4" fmla="*/ 477299 w 586740"/>
                  <a:gd name="connsiteY4" fmla="*/ 0 h 247016"/>
                  <a:gd name="connsiteX5" fmla="*/ 586740 w 586740"/>
                  <a:gd name="connsiteY5" fmla="*/ 6351 h 24701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77299 w 586740"/>
                  <a:gd name="connsiteY4" fmla="*/ 0 h 240666"/>
                  <a:gd name="connsiteX5" fmla="*/ 586740 w 586740"/>
                  <a:gd name="connsiteY5" fmla="*/ 1 h 240666"/>
                  <a:gd name="connsiteX0" fmla="*/ 0 w 477299"/>
                  <a:gd name="connsiteY0" fmla="*/ 240666 h 240666"/>
                  <a:gd name="connsiteX1" fmla="*/ 180340 w 477299"/>
                  <a:gd name="connsiteY1" fmla="*/ 213361 h 240666"/>
                  <a:gd name="connsiteX2" fmla="*/ 285750 w 477299"/>
                  <a:gd name="connsiteY2" fmla="*/ 103506 h 240666"/>
                  <a:gd name="connsiteX3" fmla="*/ 360680 w 477299"/>
                  <a:gd name="connsiteY3" fmla="*/ 23496 h 240666"/>
                  <a:gd name="connsiteX4" fmla="*/ 477299 w 477299"/>
                  <a:gd name="connsiteY4" fmla="*/ 0 h 24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299" h="240666">
                    <a:moveTo>
                      <a:pt x="0" y="240666"/>
                    </a:moveTo>
                    <a:cubicBezTo>
                      <a:pt x="77470" y="236856"/>
                      <a:pt x="132715" y="236221"/>
                      <a:pt x="180340" y="213361"/>
                    </a:cubicBezTo>
                    <a:cubicBezTo>
                      <a:pt x="227965" y="190501"/>
                      <a:pt x="255693" y="135150"/>
                      <a:pt x="285750" y="103506"/>
                    </a:cubicBezTo>
                    <a:cubicBezTo>
                      <a:pt x="315807" y="71862"/>
                      <a:pt x="328755" y="40747"/>
                      <a:pt x="360680" y="23496"/>
                    </a:cubicBezTo>
                    <a:cubicBezTo>
                      <a:pt x="392605" y="6245"/>
                      <a:pt x="450206" y="4445"/>
                      <a:pt x="477299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  <a:sp3d contourW="12700">
                <a:bevelT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任意多边形: 形状 104">
                <a:extLst>
                  <a:ext uri="{FF2B5EF4-FFF2-40B4-BE49-F238E27FC236}">
                    <a16:creationId xmlns:a16="http://schemas.microsoft.com/office/drawing/2014/main" xmlns="" id="{BD7A9D67-3BAD-4047-93A9-9A63A0A7ACAA}"/>
                  </a:ext>
                </a:extLst>
              </p:cNvPr>
              <p:cNvSpPr/>
              <p:nvPr/>
            </p:nvSpPr>
            <p:spPr>
              <a:xfrm flipH="1">
                <a:off x="4177082" y="4460874"/>
                <a:ext cx="477299" cy="240666"/>
              </a:xfrm>
              <a:custGeom>
                <a:avLst/>
                <a:gdLst>
                  <a:gd name="connsiteX0" fmla="*/ 0 w 548640"/>
                  <a:gd name="connsiteY0" fmla="*/ 246297 h 246297"/>
                  <a:gd name="connsiteX1" fmla="*/ 205740 w 548640"/>
                  <a:gd name="connsiteY1" fmla="*/ 215817 h 246297"/>
                  <a:gd name="connsiteX2" fmla="*/ 304800 w 548640"/>
                  <a:gd name="connsiteY2" fmla="*/ 109137 h 246297"/>
                  <a:gd name="connsiteX3" fmla="*/ 373380 w 548640"/>
                  <a:gd name="connsiteY3" fmla="*/ 10077 h 246297"/>
                  <a:gd name="connsiteX4" fmla="*/ 548640 w 548640"/>
                  <a:gd name="connsiteY4" fmla="*/ 2457 h 246297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73380 w 548640"/>
                  <a:gd name="connsiteY3" fmla="*/ 23495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21749 w 548640"/>
                  <a:gd name="connsiteY4" fmla="*/ 3174 h 243840"/>
                  <a:gd name="connsiteX5" fmla="*/ 548640 w 548640"/>
                  <a:gd name="connsiteY5" fmla="*/ 0 h 243840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217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090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0666 h 240666"/>
                  <a:gd name="connsiteX1" fmla="*/ 205740 w 583565"/>
                  <a:gd name="connsiteY1" fmla="*/ 210186 h 240666"/>
                  <a:gd name="connsiteX2" fmla="*/ 304800 w 583565"/>
                  <a:gd name="connsiteY2" fmla="*/ 106681 h 240666"/>
                  <a:gd name="connsiteX3" fmla="*/ 386080 w 583565"/>
                  <a:gd name="connsiteY3" fmla="*/ 23496 h 240666"/>
                  <a:gd name="connsiteX4" fmla="*/ 509049 w 583565"/>
                  <a:gd name="connsiteY4" fmla="*/ 0 h 240666"/>
                  <a:gd name="connsiteX5" fmla="*/ 583565 w 583565"/>
                  <a:gd name="connsiteY5" fmla="*/ 3176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3361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635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83649 w 586740"/>
                  <a:gd name="connsiteY4" fmla="*/ 0 h 240666"/>
                  <a:gd name="connsiteX5" fmla="*/ 586740 w 586740"/>
                  <a:gd name="connsiteY5" fmla="*/ 1 h 240666"/>
                  <a:gd name="connsiteX0" fmla="*/ 0 w 586740"/>
                  <a:gd name="connsiteY0" fmla="*/ 247016 h 247016"/>
                  <a:gd name="connsiteX1" fmla="*/ 180340 w 586740"/>
                  <a:gd name="connsiteY1" fmla="*/ 219711 h 247016"/>
                  <a:gd name="connsiteX2" fmla="*/ 285750 w 586740"/>
                  <a:gd name="connsiteY2" fmla="*/ 109856 h 247016"/>
                  <a:gd name="connsiteX3" fmla="*/ 360680 w 586740"/>
                  <a:gd name="connsiteY3" fmla="*/ 29846 h 247016"/>
                  <a:gd name="connsiteX4" fmla="*/ 477299 w 586740"/>
                  <a:gd name="connsiteY4" fmla="*/ 0 h 247016"/>
                  <a:gd name="connsiteX5" fmla="*/ 586740 w 586740"/>
                  <a:gd name="connsiteY5" fmla="*/ 6351 h 24701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77299 w 586740"/>
                  <a:gd name="connsiteY4" fmla="*/ 0 h 240666"/>
                  <a:gd name="connsiteX5" fmla="*/ 586740 w 586740"/>
                  <a:gd name="connsiteY5" fmla="*/ 1 h 240666"/>
                  <a:gd name="connsiteX0" fmla="*/ 0 w 477299"/>
                  <a:gd name="connsiteY0" fmla="*/ 240666 h 240666"/>
                  <a:gd name="connsiteX1" fmla="*/ 180340 w 477299"/>
                  <a:gd name="connsiteY1" fmla="*/ 213361 h 240666"/>
                  <a:gd name="connsiteX2" fmla="*/ 285750 w 477299"/>
                  <a:gd name="connsiteY2" fmla="*/ 103506 h 240666"/>
                  <a:gd name="connsiteX3" fmla="*/ 360680 w 477299"/>
                  <a:gd name="connsiteY3" fmla="*/ 23496 h 240666"/>
                  <a:gd name="connsiteX4" fmla="*/ 477299 w 477299"/>
                  <a:gd name="connsiteY4" fmla="*/ 0 h 24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299" h="240666">
                    <a:moveTo>
                      <a:pt x="0" y="240666"/>
                    </a:moveTo>
                    <a:cubicBezTo>
                      <a:pt x="77470" y="236856"/>
                      <a:pt x="132715" y="236221"/>
                      <a:pt x="180340" y="213361"/>
                    </a:cubicBezTo>
                    <a:cubicBezTo>
                      <a:pt x="227965" y="190501"/>
                      <a:pt x="255693" y="135150"/>
                      <a:pt x="285750" y="103506"/>
                    </a:cubicBezTo>
                    <a:cubicBezTo>
                      <a:pt x="315807" y="71862"/>
                      <a:pt x="328755" y="40747"/>
                      <a:pt x="360680" y="23496"/>
                    </a:cubicBezTo>
                    <a:cubicBezTo>
                      <a:pt x="392605" y="6245"/>
                      <a:pt x="450206" y="4445"/>
                      <a:pt x="477299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  <a:sp3d contourW="12700">
                <a:bevelT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0" name="直接连接符 105">
                <a:extLst>
                  <a:ext uri="{FF2B5EF4-FFF2-40B4-BE49-F238E27FC236}">
                    <a16:creationId xmlns:a16="http://schemas.microsoft.com/office/drawing/2014/main" xmlns="" id="{419BB555-EADB-4378-9D81-08CCA3DA0DF7}"/>
                  </a:ext>
                </a:extLst>
              </p:cNvPr>
              <p:cNvCxnSpPr>
                <a:stCxn id="168" idx="4"/>
              </p:cNvCxnSpPr>
              <p:nvPr/>
            </p:nvCxnSpPr>
            <p:spPr>
              <a:xfrm>
                <a:off x="4051300" y="4460875"/>
                <a:ext cx="12716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tailEnd type="triangle"/>
              </a:ln>
              <a:sp3d contourW="12700">
                <a:bevelT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组合 21">
              <a:extLst>
                <a:ext uri="{FF2B5EF4-FFF2-40B4-BE49-F238E27FC236}">
                  <a16:creationId xmlns:a16="http://schemas.microsoft.com/office/drawing/2014/main" xmlns="" id="{3CBDA82D-CE84-4482-AD45-6919F3FCF673}"/>
                </a:ext>
              </a:extLst>
            </p:cNvPr>
            <p:cNvGrpSpPr/>
            <p:nvPr/>
          </p:nvGrpSpPr>
          <p:grpSpPr>
            <a:xfrm>
              <a:off x="7493388" y="3993752"/>
              <a:ext cx="485706" cy="147255"/>
              <a:chOff x="3574001" y="4460874"/>
              <a:chExt cx="1080380" cy="240667"/>
            </a:xfrm>
            <a:scene3d>
              <a:camera prst="orthographicFront"/>
              <a:lightRig rig="threePt" dir="t">
                <a:rot lat="0" lon="0" rev="1800000"/>
              </a:lightRig>
            </a:scene3d>
          </p:grpSpPr>
          <p:sp>
            <p:nvSpPr>
              <p:cNvPr id="165" name="任意多边形: 形状 100">
                <a:extLst>
                  <a:ext uri="{FF2B5EF4-FFF2-40B4-BE49-F238E27FC236}">
                    <a16:creationId xmlns:a16="http://schemas.microsoft.com/office/drawing/2014/main" xmlns="" id="{C2C33D69-248E-4C18-92D9-D17773B24467}"/>
                  </a:ext>
                </a:extLst>
              </p:cNvPr>
              <p:cNvSpPr/>
              <p:nvPr/>
            </p:nvSpPr>
            <p:spPr>
              <a:xfrm>
                <a:off x="3574001" y="4460875"/>
                <a:ext cx="477299" cy="240666"/>
              </a:xfrm>
              <a:custGeom>
                <a:avLst/>
                <a:gdLst>
                  <a:gd name="connsiteX0" fmla="*/ 0 w 548640"/>
                  <a:gd name="connsiteY0" fmla="*/ 246297 h 246297"/>
                  <a:gd name="connsiteX1" fmla="*/ 205740 w 548640"/>
                  <a:gd name="connsiteY1" fmla="*/ 215817 h 246297"/>
                  <a:gd name="connsiteX2" fmla="*/ 304800 w 548640"/>
                  <a:gd name="connsiteY2" fmla="*/ 109137 h 246297"/>
                  <a:gd name="connsiteX3" fmla="*/ 373380 w 548640"/>
                  <a:gd name="connsiteY3" fmla="*/ 10077 h 246297"/>
                  <a:gd name="connsiteX4" fmla="*/ 548640 w 548640"/>
                  <a:gd name="connsiteY4" fmla="*/ 2457 h 246297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73380 w 548640"/>
                  <a:gd name="connsiteY3" fmla="*/ 23495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21749 w 548640"/>
                  <a:gd name="connsiteY4" fmla="*/ 3174 h 243840"/>
                  <a:gd name="connsiteX5" fmla="*/ 548640 w 548640"/>
                  <a:gd name="connsiteY5" fmla="*/ 0 h 243840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217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090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0666 h 240666"/>
                  <a:gd name="connsiteX1" fmla="*/ 205740 w 583565"/>
                  <a:gd name="connsiteY1" fmla="*/ 210186 h 240666"/>
                  <a:gd name="connsiteX2" fmla="*/ 304800 w 583565"/>
                  <a:gd name="connsiteY2" fmla="*/ 106681 h 240666"/>
                  <a:gd name="connsiteX3" fmla="*/ 386080 w 583565"/>
                  <a:gd name="connsiteY3" fmla="*/ 23496 h 240666"/>
                  <a:gd name="connsiteX4" fmla="*/ 509049 w 583565"/>
                  <a:gd name="connsiteY4" fmla="*/ 0 h 240666"/>
                  <a:gd name="connsiteX5" fmla="*/ 583565 w 583565"/>
                  <a:gd name="connsiteY5" fmla="*/ 3176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3361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635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83649 w 586740"/>
                  <a:gd name="connsiteY4" fmla="*/ 0 h 240666"/>
                  <a:gd name="connsiteX5" fmla="*/ 586740 w 586740"/>
                  <a:gd name="connsiteY5" fmla="*/ 1 h 240666"/>
                  <a:gd name="connsiteX0" fmla="*/ 0 w 586740"/>
                  <a:gd name="connsiteY0" fmla="*/ 247016 h 247016"/>
                  <a:gd name="connsiteX1" fmla="*/ 180340 w 586740"/>
                  <a:gd name="connsiteY1" fmla="*/ 219711 h 247016"/>
                  <a:gd name="connsiteX2" fmla="*/ 285750 w 586740"/>
                  <a:gd name="connsiteY2" fmla="*/ 109856 h 247016"/>
                  <a:gd name="connsiteX3" fmla="*/ 360680 w 586740"/>
                  <a:gd name="connsiteY3" fmla="*/ 29846 h 247016"/>
                  <a:gd name="connsiteX4" fmla="*/ 477299 w 586740"/>
                  <a:gd name="connsiteY4" fmla="*/ 0 h 247016"/>
                  <a:gd name="connsiteX5" fmla="*/ 586740 w 586740"/>
                  <a:gd name="connsiteY5" fmla="*/ 6351 h 24701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77299 w 586740"/>
                  <a:gd name="connsiteY4" fmla="*/ 0 h 240666"/>
                  <a:gd name="connsiteX5" fmla="*/ 586740 w 586740"/>
                  <a:gd name="connsiteY5" fmla="*/ 1 h 240666"/>
                  <a:gd name="connsiteX0" fmla="*/ 0 w 477299"/>
                  <a:gd name="connsiteY0" fmla="*/ 240666 h 240666"/>
                  <a:gd name="connsiteX1" fmla="*/ 180340 w 477299"/>
                  <a:gd name="connsiteY1" fmla="*/ 213361 h 240666"/>
                  <a:gd name="connsiteX2" fmla="*/ 285750 w 477299"/>
                  <a:gd name="connsiteY2" fmla="*/ 103506 h 240666"/>
                  <a:gd name="connsiteX3" fmla="*/ 360680 w 477299"/>
                  <a:gd name="connsiteY3" fmla="*/ 23496 h 240666"/>
                  <a:gd name="connsiteX4" fmla="*/ 477299 w 477299"/>
                  <a:gd name="connsiteY4" fmla="*/ 0 h 24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299" h="240666">
                    <a:moveTo>
                      <a:pt x="0" y="240666"/>
                    </a:moveTo>
                    <a:cubicBezTo>
                      <a:pt x="77470" y="236856"/>
                      <a:pt x="132715" y="236221"/>
                      <a:pt x="180340" y="213361"/>
                    </a:cubicBezTo>
                    <a:cubicBezTo>
                      <a:pt x="227965" y="190501"/>
                      <a:pt x="255693" y="135150"/>
                      <a:pt x="285750" y="103506"/>
                    </a:cubicBezTo>
                    <a:cubicBezTo>
                      <a:pt x="315807" y="71862"/>
                      <a:pt x="328755" y="40747"/>
                      <a:pt x="360680" y="23496"/>
                    </a:cubicBezTo>
                    <a:cubicBezTo>
                      <a:pt x="392605" y="6245"/>
                      <a:pt x="450206" y="4445"/>
                      <a:pt x="477299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  <a:sp3d contourW="12700">
                <a:bevelT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任意多边形: 形状 101">
                <a:extLst>
                  <a:ext uri="{FF2B5EF4-FFF2-40B4-BE49-F238E27FC236}">
                    <a16:creationId xmlns:a16="http://schemas.microsoft.com/office/drawing/2014/main" xmlns="" id="{91E073E7-EBA1-4710-8C6A-3605EDC6EE7D}"/>
                  </a:ext>
                </a:extLst>
              </p:cNvPr>
              <p:cNvSpPr/>
              <p:nvPr/>
            </p:nvSpPr>
            <p:spPr>
              <a:xfrm flipH="1">
                <a:off x="4177082" y="4460874"/>
                <a:ext cx="477299" cy="240666"/>
              </a:xfrm>
              <a:custGeom>
                <a:avLst/>
                <a:gdLst>
                  <a:gd name="connsiteX0" fmla="*/ 0 w 548640"/>
                  <a:gd name="connsiteY0" fmla="*/ 246297 h 246297"/>
                  <a:gd name="connsiteX1" fmla="*/ 205740 w 548640"/>
                  <a:gd name="connsiteY1" fmla="*/ 215817 h 246297"/>
                  <a:gd name="connsiteX2" fmla="*/ 304800 w 548640"/>
                  <a:gd name="connsiteY2" fmla="*/ 109137 h 246297"/>
                  <a:gd name="connsiteX3" fmla="*/ 373380 w 548640"/>
                  <a:gd name="connsiteY3" fmla="*/ 10077 h 246297"/>
                  <a:gd name="connsiteX4" fmla="*/ 548640 w 548640"/>
                  <a:gd name="connsiteY4" fmla="*/ 2457 h 246297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73380 w 548640"/>
                  <a:gd name="connsiteY3" fmla="*/ 23495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6680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48640 w 548640"/>
                  <a:gd name="connsiteY4" fmla="*/ 0 h 243840"/>
                  <a:gd name="connsiteX0" fmla="*/ 0 w 548640"/>
                  <a:gd name="connsiteY0" fmla="*/ 243840 h 243840"/>
                  <a:gd name="connsiteX1" fmla="*/ 205740 w 548640"/>
                  <a:gd name="connsiteY1" fmla="*/ 213360 h 243840"/>
                  <a:gd name="connsiteX2" fmla="*/ 304800 w 548640"/>
                  <a:gd name="connsiteY2" fmla="*/ 109855 h 243840"/>
                  <a:gd name="connsiteX3" fmla="*/ 386080 w 548640"/>
                  <a:gd name="connsiteY3" fmla="*/ 26670 h 243840"/>
                  <a:gd name="connsiteX4" fmla="*/ 521749 w 548640"/>
                  <a:gd name="connsiteY4" fmla="*/ 3174 h 243840"/>
                  <a:gd name="connsiteX5" fmla="*/ 548640 w 548640"/>
                  <a:gd name="connsiteY5" fmla="*/ 0 h 243840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217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1998 h 241998"/>
                  <a:gd name="connsiteX1" fmla="*/ 205740 w 583565"/>
                  <a:gd name="connsiteY1" fmla="*/ 211518 h 241998"/>
                  <a:gd name="connsiteX2" fmla="*/ 304800 w 583565"/>
                  <a:gd name="connsiteY2" fmla="*/ 108013 h 241998"/>
                  <a:gd name="connsiteX3" fmla="*/ 386080 w 583565"/>
                  <a:gd name="connsiteY3" fmla="*/ 24828 h 241998"/>
                  <a:gd name="connsiteX4" fmla="*/ 509049 w 583565"/>
                  <a:gd name="connsiteY4" fmla="*/ 1332 h 241998"/>
                  <a:gd name="connsiteX5" fmla="*/ 583565 w 583565"/>
                  <a:gd name="connsiteY5" fmla="*/ 4508 h 241998"/>
                  <a:gd name="connsiteX0" fmla="*/ 0 w 583565"/>
                  <a:gd name="connsiteY0" fmla="*/ 240666 h 240666"/>
                  <a:gd name="connsiteX1" fmla="*/ 205740 w 583565"/>
                  <a:gd name="connsiteY1" fmla="*/ 210186 h 240666"/>
                  <a:gd name="connsiteX2" fmla="*/ 304800 w 583565"/>
                  <a:gd name="connsiteY2" fmla="*/ 106681 h 240666"/>
                  <a:gd name="connsiteX3" fmla="*/ 386080 w 583565"/>
                  <a:gd name="connsiteY3" fmla="*/ 23496 h 240666"/>
                  <a:gd name="connsiteX4" fmla="*/ 509049 w 583565"/>
                  <a:gd name="connsiteY4" fmla="*/ 0 h 240666"/>
                  <a:gd name="connsiteX5" fmla="*/ 583565 w 583565"/>
                  <a:gd name="connsiteY5" fmla="*/ 3176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04800 w 608965"/>
                  <a:gd name="connsiteY2" fmla="*/ 106681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0186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608965"/>
                  <a:gd name="connsiteY0" fmla="*/ 240666 h 240666"/>
                  <a:gd name="connsiteX1" fmla="*/ 205740 w 608965"/>
                  <a:gd name="connsiteY1" fmla="*/ 213361 h 240666"/>
                  <a:gd name="connsiteX2" fmla="*/ 311150 w 608965"/>
                  <a:gd name="connsiteY2" fmla="*/ 103506 h 240666"/>
                  <a:gd name="connsiteX3" fmla="*/ 386080 w 608965"/>
                  <a:gd name="connsiteY3" fmla="*/ 23496 h 240666"/>
                  <a:gd name="connsiteX4" fmla="*/ 509049 w 608965"/>
                  <a:gd name="connsiteY4" fmla="*/ 0 h 240666"/>
                  <a:gd name="connsiteX5" fmla="*/ 608965 w 6089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6351 h 240666"/>
                  <a:gd name="connsiteX0" fmla="*/ 0 w 583565"/>
                  <a:gd name="connsiteY0" fmla="*/ 240666 h 240666"/>
                  <a:gd name="connsiteX1" fmla="*/ 180340 w 583565"/>
                  <a:gd name="connsiteY1" fmla="*/ 213361 h 240666"/>
                  <a:gd name="connsiteX2" fmla="*/ 285750 w 583565"/>
                  <a:gd name="connsiteY2" fmla="*/ 103506 h 240666"/>
                  <a:gd name="connsiteX3" fmla="*/ 360680 w 583565"/>
                  <a:gd name="connsiteY3" fmla="*/ 23496 h 240666"/>
                  <a:gd name="connsiteX4" fmla="*/ 483649 w 583565"/>
                  <a:gd name="connsiteY4" fmla="*/ 0 h 240666"/>
                  <a:gd name="connsiteX5" fmla="*/ 583565 w 583565"/>
                  <a:gd name="connsiteY5" fmla="*/ 1 h 24066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83649 w 586740"/>
                  <a:gd name="connsiteY4" fmla="*/ 0 h 240666"/>
                  <a:gd name="connsiteX5" fmla="*/ 586740 w 586740"/>
                  <a:gd name="connsiteY5" fmla="*/ 1 h 240666"/>
                  <a:gd name="connsiteX0" fmla="*/ 0 w 586740"/>
                  <a:gd name="connsiteY0" fmla="*/ 247016 h 247016"/>
                  <a:gd name="connsiteX1" fmla="*/ 180340 w 586740"/>
                  <a:gd name="connsiteY1" fmla="*/ 219711 h 247016"/>
                  <a:gd name="connsiteX2" fmla="*/ 285750 w 586740"/>
                  <a:gd name="connsiteY2" fmla="*/ 109856 h 247016"/>
                  <a:gd name="connsiteX3" fmla="*/ 360680 w 586740"/>
                  <a:gd name="connsiteY3" fmla="*/ 29846 h 247016"/>
                  <a:gd name="connsiteX4" fmla="*/ 477299 w 586740"/>
                  <a:gd name="connsiteY4" fmla="*/ 0 h 247016"/>
                  <a:gd name="connsiteX5" fmla="*/ 586740 w 586740"/>
                  <a:gd name="connsiteY5" fmla="*/ 6351 h 247016"/>
                  <a:gd name="connsiteX0" fmla="*/ 0 w 586740"/>
                  <a:gd name="connsiteY0" fmla="*/ 240666 h 240666"/>
                  <a:gd name="connsiteX1" fmla="*/ 180340 w 586740"/>
                  <a:gd name="connsiteY1" fmla="*/ 213361 h 240666"/>
                  <a:gd name="connsiteX2" fmla="*/ 285750 w 586740"/>
                  <a:gd name="connsiteY2" fmla="*/ 103506 h 240666"/>
                  <a:gd name="connsiteX3" fmla="*/ 360680 w 586740"/>
                  <a:gd name="connsiteY3" fmla="*/ 23496 h 240666"/>
                  <a:gd name="connsiteX4" fmla="*/ 477299 w 586740"/>
                  <a:gd name="connsiteY4" fmla="*/ 0 h 240666"/>
                  <a:gd name="connsiteX5" fmla="*/ 586740 w 586740"/>
                  <a:gd name="connsiteY5" fmla="*/ 1 h 240666"/>
                  <a:gd name="connsiteX0" fmla="*/ 0 w 477299"/>
                  <a:gd name="connsiteY0" fmla="*/ 240666 h 240666"/>
                  <a:gd name="connsiteX1" fmla="*/ 180340 w 477299"/>
                  <a:gd name="connsiteY1" fmla="*/ 213361 h 240666"/>
                  <a:gd name="connsiteX2" fmla="*/ 285750 w 477299"/>
                  <a:gd name="connsiteY2" fmla="*/ 103506 h 240666"/>
                  <a:gd name="connsiteX3" fmla="*/ 360680 w 477299"/>
                  <a:gd name="connsiteY3" fmla="*/ 23496 h 240666"/>
                  <a:gd name="connsiteX4" fmla="*/ 477299 w 477299"/>
                  <a:gd name="connsiteY4" fmla="*/ 0 h 24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299" h="240666">
                    <a:moveTo>
                      <a:pt x="0" y="240666"/>
                    </a:moveTo>
                    <a:cubicBezTo>
                      <a:pt x="77470" y="236856"/>
                      <a:pt x="132715" y="236221"/>
                      <a:pt x="180340" y="213361"/>
                    </a:cubicBezTo>
                    <a:cubicBezTo>
                      <a:pt x="227965" y="190501"/>
                      <a:pt x="255693" y="135150"/>
                      <a:pt x="285750" y="103506"/>
                    </a:cubicBezTo>
                    <a:cubicBezTo>
                      <a:pt x="315807" y="71862"/>
                      <a:pt x="328755" y="40747"/>
                      <a:pt x="360680" y="23496"/>
                    </a:cubicBezTo>
                    <a:cubicBezTo>
                      <a:pt x="392605" y="6245"/>
                      <a:pt x="450206" y="4445"/>
                      <a:pt x="477299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  <a:sp3d contourW="12700">
                <a:bevelT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7" name="直接连接符 102">
                <a:extLst>
                  <a:ext uri="{FF2B5EF4-FFF2-40B4-BE49-F238E27FC236}">
                    <a16:creationId xmlns:a16="http://schemas.microsoft.com/office/drawing/2014/main" xmlns="" id="{B15A3D1C-5EA2-4D22-91BD-2674328664C8}"/>
                  </a:ext>
                </a:extLst>
              </p:cNvPr>
              <p:cNvCxnSpPr>
                <a:stCxn id="165" idx="4"/>
              </p:cNvCxnSpPr>
              <p:nvPr/>
            </p:nvCxnSpPr>
            <p:spPr>
              <a:xfrm>
                <a:off x="4051300" y="4460875"/>
                <a:ext cx="12716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tailEnd type="triangle"/>
              </a:ln>
              <a:sp3d contourW="12700">
                <a:bevelT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22">
              <a:extLst>
                <a:ext uri="{FF2B5EF4-FFF2-40B4-BE49-F238E27FC236}">
                  <a16:creationId xmlns:a16="http://schemas.microsoft.com/office/drawing/2014/main" xmlns="" id="{0050C621-88AC-484B-99E6-2972AA52E1A6}"/>
                </a:ext>
              </a:extLst>
            </p:cNvPr>
            <p:cNvGrpSpPr/>
            <p:nvPr/>
          </p:nvGrpSpPr>
          <p:grpSpPr>
            <a:xfrm>
              <a:off x="8289427" y="3118819"/>
              <a:ext cx="763566" cy="479721"/>
              <a:chOff x="2190523" y="4283994"/>
              <a:chExt cx="798861" cy="415673"/>
            </a:xfrm>
          </p:grpSpPr>
          <p:sp>
            <p:nvSpPr>
              <p:cNvPr id="163" name="任意多边形: 形状 98">
                <a:extLst>
                  <a:ext uri="{FF2B5EF4-FFF2-40B4-BE49-F238E27FC236}">
                    <a16:creationId xmlns:a16="http://schemas.microsoft.com/office/drawing/2014/main" xmlns="" id="{E8BD1B7E-8560-4B6E-994B-347CA5114A0E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arrow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任意多边形: 形状 99">
                <a:extLst>
                  <a:ext uri="{FF2B5EF4-FFF2-40B4-BE49-F238E27FC236}">
                    <a16:creationId xmlns:a16="http://schemas.microsoft.com/office/drawing/2014/main" xmlns="" id="{342ACE16-00D7-4E44-9E65-015CCDD9C5A6}"/>
                  </a:ext>
                </a:extLst>
              </p:cNvPr>
              <p:cNvSpPr/>
              <p:nvPr/>
            </p:nvSpPr>
            <p:spPr>
              <a:xfrm rot="10800000">
                <a:off x="2610900" y="4484858"/>
                <a:ext cx="378484" cy="214809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91" name="组合 23">
              <a:extLst>
                <a:ext uri="{FF2B5EF4-FFF2-40B4-BE49-F238E27FC236}">
                  <a16:creationId xmlns:a16="http://schemas.microsoft.com/office/drawing/2014/main" xmlns="" id="{D4D69A57-3979-4045-B559-EA85A204FBAB}"/>
                </a:ext>
              </a:extLst>
            </p:cNvPr>
            <p:cNvGrpSpPr/>
            <p:nvPr/>
          </p:nvGrpSpPr>
          <p:grpSpPr>
            <a:xfrm flipV="1">
              <a:off x="7991927" y="3607948"/>
              <a:ext cx="1045442" cy="533057"/>
              <a:chOff x="2190523" y="4283994"/>
              <a:chExt cx="798861" cy="415673"/>
            </a:xfrm>
          </p:grpSpPr>
          <p:sp>
            <p:nvSpPr>
              <p:cNvPr id="161" name="任意多边形: 形状 96">
                <a:extLst>
                  <a:ext uri="{FF2B5EF4-FFF2-40B4-BE49-F238E27FC236}">
                    <a16:creationId xmlns:a16="http://schemas.microsoft.com/office/drawing/2014/main" xmlns="" id="{04AF40D4-D8A2-4171-872C-6A5DD9C68703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none" w="med" len="med"/>
                <a:tailEnd type="arrow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任意多边形: 形状 97">
                <a:extLst>
                  <a:ext uri="{FF2B5EF4-FFF2-40B4-BE49-F238E27FC236}">
                    <a16:creationId xmlns:a16="http://schemas.microsoft.com/office/drawing/2014/main" xmlns="" id="{71FCF641-2D4A-47B6-8F2D-6E13264B6110}"/>
                  </a:ext>
                </a:extLst>
              </p:cNvPr>
              <p:cNvSpPr/>
              <p:nvPr/>
            </p:nvSpPr>
            <p:spPr>
              <a:xfrm rot="10800000">
                <a:off x="2610900" y="4484858"/>
                <a:ext cx="378484" cy="214809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2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92" name="任意多边形: 形状 24">
              <a:extLst>
                <a:ext uri="{FF2B5EF4-FFF2-40B4-BE49-F238E27FC236}">
                  <a16:creationId xmlns:a16="http://schemas.microsoft.com/office/drawing/2014/main" xmlns="" id="{DDCDF2DF-E66B-4B59-B836-337017C7D886}"/>
                </a:ext>
              </a:extLst>
            </p:cNvPr>
            <p:cNvSpPr/>
            <p:nvPr/>
          </p:nvSpPr>
          <p:spPr>
            <a:xfrm flipV="1">
              <a:off x="9735871" y="3593896"/>
              <a:ext cx="778009" cy="604615"/>
            </a:xfrm>
            <a:custGeom>
              <a:avLst/>
              <a:gdLst>
                <a:gd name="connsiteX0" fmla="*/ 0 w 1348033"/>
                <a:gd name="connsiteY0" fmla="*/ 933254 h 933254"/>
                <a:gd name="connsiteX1" fmla="*/ 509047 w 1348033"/>
                <a:gd name="connsiteY1" fmla="*/ 791852 h 933254"/>
                <a:gd name="connsiteX2" fmla="*/ 942680 w 1348033"/>
                <a:gd name="connsiteY2" fmla="*/ 565608 h 933254"/>
                <a:gd name="connsiteX3" fmla="*/ 1234911 w 1348033"/>
                <a:gd name="connsiteY3" fmla="*/ 301658 h 933254"/>
                <a:gd name="connsiteX4" fmla="*/ 1348033 w 1348033"/>
                <a:gd name="connsiteY4" fmla="*/ 0 h 933254"/>
                <a:gd name="connsiteX0" fmla="*/ 0 w 1395167"/>
                <a:gd name="connsiteY0" fmla="*/ 989815 h 989815"/>
                <a:gd name="connsiteX1" fmla="*/ 509047 w 1395167"/>
                <a:gd name="connsiteY1" fmla="*/ 848413 h 989815"/>
                <a:gd name="connsiteX2" fmla="*/ 942680 w 1395167"/>
                <a:gd name="connsiteY2" fmla="*/ 622169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09047 w 1395167"/>
                <a:gd name="connsiteY1" fmla="*/ 848413 h 989815"/>
                <a:gd name="connsiteX2" fmla="*/ 942680 w 1395167"/>
                <a:gd name="connsiteY2" fmla="*/ 631596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942680 w 1395167"/>
                <a:gd name="connsiteY2" fmla="*/ 631596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1039825 w 1395167"/>
                <a:gd name="connsiteY2" fmla="*/ 697859 h 989815"/>
                <a:gd name="connsiteX3" fmla="*/ 1234911 w 1395167"/>
                <a:gd name="connsiteY3" fmla="*/ 358219 h 989815"/>
                <a:gd name="connsiteX4" fmla="*/ 1395167 w 1395167"/>
                <a:gd name="connsiteY4" fmla="*/ 0 h 989815"/>
                <a:gd name="connsiteX0" fmla="*/ 0 w 1395167"/>
                <a:gd name="connsiteY0" fmla="*/ 989815 h 989815"/>
                <a:gd name="connsiteX1" fmla="*/ 564558 w 1395167"/>
                <a:gd name="connsiteY1" fmla="*/ 947810 h 989815"/>
                <a:gd name="connsiteX2" fmla="*/ 1039825 w 1395167"/>
                <a:gd name="connsiteY2" fmla="*/ 697859 h 989815"/>
                <a:gd name="connsiteX3" fmla="*/ 1276544 w 1395167"/>
                <a:gd name="connsiteY3" fmla="*/ 407917 h 989815"/>
                <a:gd name="connsiteX4" fmla="*/ 1395167 w 1395167"/>
                <a:gd name="connsiteY4" fmla="*/ 0 h 989815"/>
                <a:gd name="connsiteX0" fmla="*/ 0 w 1395167"/>
                <a:gd name="connsiteY0" fmla="*/ 981445 h 981445"/>
                <a:gd name="connsiteX1" fmla="*/ 564558 w 1395167"/>
                <a:gd name="connsiteY1" fmla="*/ 947810 h 981445"/>
                <a:gd name="connsiteX2" fmla="*/ 1039825 w 1395167"/>
                <a:gd name="connsiteY2" fmla="*/ 697859 h 981445"/>
                <a:gd name="connsiteX3" fmla="*/ 1276544 w 1395167"/>
                <a:gd name="connsiteY3" fmla="*/ 407917 h 981445"/>
                <a:gd name="connsiteX4" fmla="*/ 1395167 w 1395167"/>
                <a:gd name="connsiteY4" fmla="*/ 0 h 981445"/>
                <a:gd name="connsiteX0" fmla="*/ 0 w 1395167"/>
                <a:gd name="connsiteY0" fmla="*/ 981445 h 987763"/>
                <a:gd name="connsiteX1" fmla="*/ 564558 w 1395167"/>
                <a:gd name="connsiteY1" fmla="*/ 947810 h 987763"/>
                <a:gd name="connsiteX2" fmla="*/ 1039825 w 1395167"/>
                <a:gd name="connsiteY2" fmla="*/ 697859 h 987763"/>
                <a:gd name="connsiteX3" fmla="*/ 1276544 w 1395167"/>
                <a:gd name="connsiteY3" fmla="*/ 407917 h 987763"/>
                <a:gd name="connsiteX4" fmla="*/ 1395167 w 1395167"/>
                <a:gd name="connsiteY4" fmla="*/ 0 h 987763"/>
                <a:gd name="connsiteX0" fmla="*/ 0 w 1395167"/>
                <a:gd name="connsiteY0" fmla="*/ 981445 h 990650"/>
                <a:gd name="connsiteX1" fmla="*/ 585592 w 1395167"/>
                <a:gd name="connsiteY1" fmla="*/ 956179 h 990650"/>
                <a:gd name="connsiteX2" fmla="*/ 1039825 w 1395167"/>
                <a:gd name="connsiteY2" fmla="*/ 697859 h 990650"/>
                <a:gd name="connsiteX3" fmla="*/ 1276544 w 1395167"/>
                <a:gd name="connsiteY3" fmla="*/ 407917 h 990650"/>
                <a:gd name="connsiteX4" fmla="*/ 1395167 w 1395167"/>
                <a:gd name="connsiteY4" fmla="*/ 0 h 990650"/>
                <a:gd name="connsiteX0" fmla="*/ 0 w 1395167"/>
                <a:gd name="connsiteY0" fmla="*/ 981445 h 981445"/>
                <a:gd name="connsiteX1" fmla="*/ 585592 w 1395167"/>
                <a:gd name="connsiteY1" fmla="*/ 956179 h 981445"/>
                <a:gd name="connsiteX2" fmla="*/ 1018792 w 1395167"/>
                <a:gd name="connsiteY2" fmla="*/ 739706 h 981445"/>
                <a:gd name="connsiteX3" fmla="*/ 1276544 w 1395167"/>
                <a:gd name="connsiteY3" fmla="*/ 407917 h 981445"/>
                <a:gd name="connsiteX4" fmla="*/ 1395167 w 1395167"/>
                <a:gd name="connsiteY4" fmla="*/ 0 h 981445"/>
                <a:gd name="connsiteX0" fmla="*/ 0 w 1395167"/>
                <a:gd name="connsiteY0" fmla="*/ 981445 h 981445"/>
                <a:gd name="connsiteX1" fmla="*/ 585592 w 1395167"/>
                <a:gd name="connsiteY1" fmla="*/ 956179 h 981445"/>
                <a:gd name="connsiteX2" fmla="*/ 1018792 w 1395167"/>
                <a:gd name="connsiteY2" fmla="*/ 739706 h 981445"/>
                <a:gd name="connsiteX3" fmla="*/ 1290566 w 1395167"/>
                <a:gd name="connsiteY3" fmla="*/ 399546 h 981445"/>
                <a:gd name="connsiteX4" fmla="*/ 1395167 w 1395167"/>
                <a:gd name="connsiteY4" fmla="*/ 0 h 981445"/>
                <a:gd name="connsiteX0" fmla="*/ 0 w 1381145"/>
                <a:gd name="connsiteY0" fmla="*/ 947968 h 947968"/>
                <a:gd name="connsiteX1" fmla="*/ 585592 w 1381145"/>
                <a:gd name="connsiteY1" fmla="*/ 922702 h 947968"/>
                <a:gd name="connsiteX2" fmla="*/ 1018792 w 1381145"/>
                <a:gd name="connsiteY2" fmla="*/ 706229 h 947968"/>
                <a:gd name="connsiteX3" fmla="*/ 1290566 w 1381145"/>
                <a:gd name="connsiteY3" fmla="*/ 366069 h 947968"/>
                <a:gd name="connsiteX4" fmla="*/ 1381145 w 1381145"/>
                <a:gd name="connsiteY4" fmla="*/ 0 h 947968"/>
                <a:gd name="connsiteX0" fmla="*/ 0 w 1374135"/>
                <a:gd name="connsiteY0" fmla="*/ 931230 h 941130"/>
                <a:gd name="connsiteX1" fmla="*/ 578582 w 1374135"/>
                <a:gd name="connsiteY1" fmla="*/ 922702 h 941130"/>
                <a:gd name="connsiteX2" fmla="*/ 1011782 w 1374135"/>
                <a:gd name="connsiteY2" fmla="*/ 706229 h 941130"/>
                <a:gd name="connsiteX3" fmla="*/ 1283556 w 1374135"/>
                <a:gd name="connsiteY3" fmla="*/ 366069 h 941130"/>
                <a:gd name="connsiteX4" fmla="*/ 1374135 w 1374135"/>
                <a:gd name="connsiteY4" fmla="*/ 0 h 941130"/>
                <a:gd name="connsiteX0" fmla="*/ 0 w 1374135"/>
                <a:gd name="connsiteY0" fmla="*/ 956338 h 956338"/>
                <a:gd name="connsiteX1" fmla="*/ 578582 w 1374135"/>
                <a:gd name="connsiteY1" fmla="*/ 922702 h 956338"/>
                <a:gd name="connsiteX2" fmla="*/ 1011782 w 1374135"/>
                <a:gd name="connsiteY2" fmla="*/ 706229 h 956338"/>
                <a:gd name="connsiteX3" fmla="*/ 1283556 w 1374135"/>
                <a:gd name="connsiteY3" fmla="*/ 366069 h 956338"/>
                <a:gd name="connsiteX4" fmla="*/ 1374135 w 1374135"/>
                <a:gd name="connsiteY4" fmla="*/ 0 h 956338"/>
                <a:gd name="connsiteX0" fmla="*/ 0 w 1411528"/>
                <a:gd name="connsiteY0" fmla="*/ 945179 h 945179"/>
                <a:gd name="connsiteX1" fmla="*/ 578582 w 1411528"/>
                <a:gd name="connsiteY1" fmla="*/ 911543 h 945179"/>
                <a:gd name="connsiteX2" fmla="*/ 1011782 w 1411528"/>
                <a:gd name="connsiteY2" fmla="*/ 695070 h 945179"/>
                <a:gd name="connsiteX3" fmla="*/ 1283556 w 1411528"/>
                <a:gd name="connsiteY3" fmla="*/ 354910 h 945179"/>
                <a:gd name="connsiteX4" fmla="*/ 1411528 w 1411528"/>
                <a:gd name="connsiteY4" fmla="*/ 0 h 94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1528" h="945179">
                  <a:moveTo>
                    <a:pt x="0" y="945179"/>
                  </a:moveTo>
                  <a:cubicBezTo>
                    <a:pt x="192861" y="942336"/>
                    <a:pt x="409952" y="953228"/>
                    <a:pt x="578582" y="911543"/>
                  </a:cubicBezTo>
                  <a:cubicBezTo>
                    <a:pt x="747212" y="869858"/>
                    <a:pt x="894287" y="787842"/>
                    <a:pt x="1011782" y="695070"/>
                  </a:cubicBezTo>
                  <a:cubicBezTo>
                    <a:pt x="1129277" y="602298"/>
                    <a:pt x="1216932" y="470755"/>
                    <a:pt x="1283556" y="354910"/>
                  </a:cubicBezTo>
                  <a:cubicBezTo>
                    <a:pt x="1350180" y="239065"/>
                    <a:pt x="1381677" y="86412"/>
                    <a:pt x="1411528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2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3" name="组合 25">
              <a:extLst>
                <a:ext uri="{FF2B5EF4-FFF2-40B4-BE49-F238E27FC236}">
                  <a16:creationId xmlns:a16="http://schemas.microsoft.com/office/drawing/2014/main" xmlns="" id="{CE0766A8-CAA7-42CA-ACC2-0799536F3527}"/>
                </a:ext>
              </a:extLst>
            </p:cNvPr>
            <p:cNvGrpSpPr/>
            <p:nvPr/>
          </p:nvGrpSpPr>
          <p:grpSpPr>
            <a:xfrm>
              <a:off x="3902630" y="4305209"/>
              <a:ext cx="951842" cy="541279"/>
              <a:chOff x="6188598" y="4048231"/>
              <a:chExt cx="2009540" cy="1218730"/>
            </a:xfrm>
          </p:grpSpPr>
          <p:sp>
            <p:nvSpPr>
              <p:cNvPr id="157" name="椭圆 140">
                <a:extLst>
                  <a:ext uri="{FF2B5EF4-FFF2-40B4-BE49-F238E27FC236}">
                    <a16:creationId xmlns:a16="http://schemas.microsoft.com/office/drawing/2014/main" xmlns="" id="{2CC47AB9-EDC6-4FE4-9211-15FE148DBE33}"/>
                  </a:ext>
                </a:extLst>
              </p:cNvPr>
              <p:cNvSpPr/>
              <p:nvPr/>
            </p:nvSpPr>
            <p:spPr>
              <a:xfrm>
                <a:off x="7588773" y="4048231"/>
                <a:ext cx="609365" cy="1218730"/>
              </a:xfrm>
              <a:custGeom>
                <a:avLst/>
                <a:gdLst>
                  <a:gd name="connsiteX0" fmla="*/ 0 w 1218729"/>
                  <a:gd name="connsiteY0" fmla="*/ 609365 h 1218729"/>
                  <a:gd name="connsiteX1" fmla="*/ 609365 w 1218729"/>
                  <a:gd name="connsiteY1" fmla="*/ 0 h 1218729"/>
                  <a:gd name="connsiteX2" fmla="*/ 1218730 w 1218729"/>
                  <a:gd name="connsiteY2" fmla="*/ 609365 h 1218729"/>
                  <a:gd name="connsiteX3" fmla="*/ 609365 w 1218729"/>
                  <a:gd name="connsiteY3" fmla="*/ 1218730 h 1218729"/>
                  <a:gd name="connsiteX4" fmla="*/ 0 w 1218729"/>
                  <a:gd name="connsiteY4" fmla="*/ 609365 h 1218729"/>
                  <a:gd name="connsiteX0" fmla="*/ 0 w 1218730"/>
                  <a:gd name="connsiteY0" fmla="*/ 609365 h 1218730"/>
                  <a:gd name="connsiteX1" fmla="*/ 609365 w 1218730"/>
                  <a:gd name="connsiteY1" fmla="*/ 0 h 1218730"/>
                  <a:gd name="connsiteX2" fmla="*/ 1218730 w 1218730"/>
                  <a:gd name="connsiteY2" fmla="*/ 609365 h 1218730"/>
                  <a:gd name="connsiteX3" fmla="*/ 609365 w 1218730"/>
                  <a:gd name="connsiteY3" fmla="*/ 1218730 h 1218730"/>
                  <a:gd name="connsiteX4" fmla="*/ 91440 w 1218730"/>
                  <a:gd name="connsiteY4" fmla="*/ 700805 h 1218730"/>
                  <a:gd name="connsiteX0" fmla="*/ 0 w 1218730"/>
                  <a:gd name="connsiteY0" fmla="*/ 609365 h 1218730"/>
                  <a:gd name="connsiteX1" fmla="*/ 609365 w 1218730"/>
                  <a:gd name="connsiteY1" fmla="*/ 0 h 1218730"/>
                  <a:gd name="connsiteX2" fmla="*/ 1218730 w 1218730"/>
                  <a:gd name="connsiteY2" fmla="*/ 609365 h 1218730"/>
                  <a:gd name="connsiteX3" fmla="*/ 609365 w 1218730"/>
                  <a:gd name="connsiteY3" fmla="*/ 1218730 h 1218730"/>
                  <a:gd name="connsiteX0" fmla="*/ 0 w 609365"/>
                  <a:gd name="connsiteY0" fmla="*/ 0 h 1218730"/>
                  <a:gd name="connsiteX1" fmla="*/ 609365 w 609365"/>
                  <a:gd name="connsiteY1" fmla="*/ 609365 h 1218730"/>
                  <a:gd name="connsiteX2" fmla="*/ 0 w 609365"/>
                  <a:gd name="connsiteY2" fmla="*/ 1218730 h 1218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9365" h="1218730">
                    <a:moveTo>
                      <a:pt x="0" y="0"/>
                    </a:moveTo>
                    <a:cubicBezTo>
                      <a:pt x="336543" y="0"/>
                      <a:pt x="609365" y="272822"/>
                      <a:pt x="609365" y="609365"/>
                    </a:cubicBezTo>
                    <a:cubicBezTo>
                      <a:pt x="609365" y="945908"/>
                      <a:pt x="336543" y="1218730"/>
                      <a:pt x="0" y="1218730"/>
                    </a:cubicBezTo>
                  </a:path>
                </a:pathLst>
              </a:custGeom>
              <a:noFill/>
              <a:ln w="254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椭圆 140">
                <a:extLst>
                  <a:ext uri="{FF2B5EF4-FFF2-40B4-BE49-F238E27FC236}">
                    <a16:creationId xmlns:a16="http://schemas.microsoft.com/office/drawing/2014/main" xmlns="" id="{B7A56A66-81BE-4640-B561-F448B09566F4}"/>
                  </a:ext>
                </a:extLst>
              </p:cNvPr>
              <p:cNvSpPr/>
              <p:nvPr/>
            </p:nvSpPr>
            <p:spPr>
              <a:xfrm rot="10800000">
                <a:off x="6188598" y="4048231"/>
                <a:ext cx="609365" cy="1218730"/>
              </a:xfrm>
              <a:custGeom>
                <a:avLst/>
                <a:gdLst>
                  <a:gd name="connsiteX0" fmla="*/ 0 w 1218729"/>
                  <a:gd name="connsiteY0" fmla="*/ 609365 h 1218729"/>
                  <a:gd name="connsiteX1" fmla="*/ 609365 w 1218729"/>
                  <a:gd name="connsiteY1" fmla="*/ 0 h 1218729"/>
                  <a:gd name="connsiteX2" fmla="*/ 1218730 w 1218729"/>
                  <a:gd name="connsiteY2" fmla="*/ 609365 h 1218729"/>
                  <a:gd name="connsiteX3" fmla="*/ 609365 w 1218729"/>
                  <a:gd name="connsiteY3" fmla="*/ 1218730 h 1218729"/>
                  <a:gd name="connsiteX4" fmla="*/ 0 w 1218729"/>
                  <a:gd name="connsiteY4" fmla="*/ 609365 h 1218729"/>
                  <a:gd name="connsiteX0" fmla="*/ 0 w 1218730"/>
                  <a:gd name="connsiteY0" fmla="*/ 609365 h 1218730"/>
                  <a:gd name="connsiteX1" fmla="*/ 609365 w 1218730"/>
                  <a:gd name="connsiteY1" fmla="*/ 0 h 1218730"/>
                  <a:gd name="connsiteX2" fmla="*/ 1218730 w 1218730"/>
                  <a:gd name="connsiteY2" fmla="*/ 609365 h 1218730"/>
                  <a:gd name="connsiteX3" fmla="*/ 609365 w 1218730"/>
                  <a:gd name="connsiteY3" fmla="*/ 1218730 h 1218730"/>
                  <a:gd name="connsiteX4" fmla="*/ 91440 w 1218730"/>
                  <a:gd name="connsiteY4" fmla="*/ 700805 h 1218730"/>
                  <a:gd name="connsiteX0" fmla="*/ 0 w 1218730"/>
                  <a:gd name="connsiteY0" fmla="*/ 609365 h 1218730"/>
                  <a:gd name="connsiteX1" fmla="*/ 609365 w 1218730"/>
                  <a:gd name="connsiteY1" fmla="*/ 0 h 1218730"/>
                  <a:gd name="connsiteX2" fmla="*/ 1218730 w 1218730"/>
                  <a:gd name="connsiteY2" fmla="*/ 609365 h 1218730"/>
                  <a:gd name="connsiteX3" fmla="*/ 609365 w 1218730"/>
                  <a:gd name="connsiteY3" fmla="*/ 1218730 h 1218730"/>
                  <a:gd name="connsiteX0" fmla="*/ 0 w 609365"/>
                  <a:gd name="connsiteY0" fmla="*/ 0 h 1218730"/>
                  <a:gd name="connsiteX1" fmla="*/ 609365 w 609365"/>
                  <a:gd name="connsiteY1" fmla="*/ 609365 h 1218730"/>
                  <a:gd name="connsiteX2" fmla="*/ 0 w 609365"/>
                  <a:gd name="connsiteY2" fmla="*/ 1218730 h 1218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9365" h="1218730">
                    <a:moveTo>
                      <a:pt x="0" y="0"/>
                    </a:moveTo>
                    <a:cubicBezTo>
                      <a:pt x="336543" y="0"/>
                      <a:pt x="609365" y="272822"/>
                      <a:pt x="609365" y="609365"/>
                    </a:cubicBezTo>
                    <a:cubicBezTo>
                      <a:pt x="609365" y="945908"/>
                      <a:pt x="336543" y="1218730"/>
                      <a:pt x="0" y="1218730"/>
                    </a:cubicBezTo>
                  </a:path>
                </a:pathLst>
              </a:custGeom>
              <a:noFill/>
              <a:ln w="254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9" name="直接连接符 94">
                <a:extLst>
                  <a:ext uri="{FF2B5EF4-FFF2-40B4-BE49-F238E27FC236}">
                    <a16:creationId xmlns:a16="http://schemas.microsoft.com/office/drawing/2014/main" xmlns="" id="{6BFA25AA-1F3D-4E1D-9AC5-C0933EA70220}"/>
                  </a:ext>
                </a:extLst>
              </p:cNvPr>
              <p:cNvCxnSpPr>
                <a:stCxn id="158" idx="2"/>
                <a:endCxn id="157" idx="0"/>
              </p:cNvCxnSpPr>
              <p:nvPr/>
            </p:nvCxnSpPr>
            <p:spPr>
              <a:xfrm>
                <a:off x="6797963" y="4048231"/>
                <a:ext cx="790810" cy="0"/>
              </a:xfrm>
              <a:prstGeom prst="line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95">
                <a:extLst>
                  <a:ext uri="{FF2B5EF4-FFF2-40B4-BE49-F238E27FC236}">
                    <a16:creationId xmlns:a16="http://schemas.microsoft.com/office/drawing/2014/main" xmlns="" id="{DBBC8271-0729-4A13-A7D1-7173E651069D}"/>
                  </a:ext>
                </a:extLst>
              </p:cNvPr>
              <p:cNvCxnSpPr>
                <a:stCxn id="158" idx="0"/>
                <a:endCxn id="157" idx="2"/>
              </p:cNvCxnSpPr>
              <p:nvPr/>
            </p:nvCxnSpPr>
            <p:spPr>
              <a:xfrm>
                <a:off x="6797963" y="5266961"/>
                <a:ext cx="790810" cy="0"/>
              </a:xfrm>
              <a:prstGeom prst="line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xmlns="" id="{3C120164-3A51-4B88-A915-785E8F1E0C3D}"/>
                </a:ext>
              </a:extLst>
            </p:cNvPr>
            <p:cNvSpPr txBox="1"/>
            <p:nvPr/>
          </p:nvSpPr>
          <p:spPr>
            <a:xfrm>
              <a:off x="3670492" y="4953185"/>
              <a:ext cx="1548730" cy="4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FFFFFF"/>
                  </a:solidFill>
                </a:rPr>
                <a:t>Damping</a:t>
              </a:r>
              <a:r>
                <a:rPr lang="zh-CN" altLang="en-US" sz="1600" b="1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b="1" dirty="0" smtClean="0">
                  <a:solidFill>
                    <a:srgbClr val="FFFFFF"/>
                  </a:solidFill>
                </a:rPr>
                <a:t>ring</a:t>
              </a:r>
              <a:endParaRPr lang="zh-CN" alt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xmlns="" id="{5C9F58BD-D09F-4422-B1D3-F84E5D4CD5D5}"/>
                </a:ext>
              </a:extLst>
            </p:cNvPr>
            <p:cNvSpPr txBox="1"/>
            <p:nvPr/>
          </p:nvSpPr>
          <p:spPr>
            <a:xfrm>
              <a:off x="251912" y="2844225"/>
              <a:ext cx="662247" cy="4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Gun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矩形 98">
              <a:extLst>
                <a:ext uri="{FF2B5EF4-FFF2-40B4-BE49-F238E27FC236}">
                  <a16:creationId xmlns:a16="http://schemas.microsoft.com/office/drawing/2014/main" xmlns="" id="{0F0C5AB4-A8E5-4954-AC95-B300E81473D4}"/>
                </a:ext>
              </a:extLst>
            </p:cNvPr>
            <p:cNvSpPr/>
            <p:nvPr/>
          </p:nvSpPr>
          <p:spPr>
            <a:xfrm>
              <a:off x="1935055" y="2429458"/>
              <a:ext cx="1080000" cy="147255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0" name="组合 33">
              <a:extLst>
                <a:ext uri="{FF2B5EF4-FFF2-40B4-BE49-F238E27FC236}">
                  <a16:creationId xmlns:a16="http://schemas.microsoft.com/office/drawing/2014/main" xmlns="" id="{7F866A62-6EC1-40BC-991E-1AF1984526EA}"/>
                </a:ext>
              </a:extLst>
            </p:cNvPr>
            <p:cNvGrpSpPr/>
            <p:nvPr/>
          </p:nvGrpSpPr>
          <p:grpSpPr>
            <a:xfrm>
              <a:off x="3029378" y="2503128"/>
              <a:ext cx="799200" cy="596979"/>
              <a:chOff x="2190523" y="4283994"/>
              <a:chExt cx="798861" cy="415673"/>
            </a:xfrm>
          </p:grpSpPr>
          <p:sp>
            <p:nvSpPr>
              <p:cNvPr id="155" name="任意多边形: 形状 90">
                <a:extLst>
                  <a:ext uri="{FF2B5EF4-FFF2-40B4-BE49-F238E27FC236}">
                    <a16:creationId xmlns:a16="http://schemas.microsoft.com/office/drawing/2014/main" xmlns="" id="{5858D251-3C36-4FE3-B496-5CDDF2CADDCB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arrow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6" name="任意多边形: 形状 91">
                <a:extLst>
                  <a:ext uri="{FF2B5EF4-FFF2-40B4-BE49-F238E27FC236}">
                    <a16:creationId xmlns:a16="http://schemas.microsoft.com/office/drawing/2014/main" xmlns="" id="{3407488C-7EB0-4E42-993C-D14A8802ED30}"/>
                  </a:ext>
                </a:extLst>
              </p:cNvPr>
              <p:cNvSpPr/>
              <p:nvPr/>
            </p:nvSpPr>
            <p:spPr>
              <a:xfrm rot="10800000">
                <a:off x="2610900" y="4484858"/>
                <a:ext cx="378484" cy="214809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01" name="矩形: 圆角 34">
              <a:extLst>
                <a:ext uri="{FF2B5EF4-FFF2-40B4-BE49-F238E27FC236}">
                  <a16:creationId xmlns:a16="http://schemas.microsoft.com/office/drawing/2014/main" xmlns="" id="{B1764E68-9F67-486E-BB83-ECB7B018964E}"/>
                </a:ext>
              </a:extLst>
            </p:cNvPr>
            <p:cNvSpPr/>
            <p:nvPr/>
          </p:nvSpPr>
          <p:spPr>
            <a:xfrm>
              <a:off x="1169672" y="2261090"/>
              <a:ext cx="311484" cy="147255"/>
            </a:xfrm>
            <a:prstGeom prst="roundRect">
              <a:avLst/>
            </a:prstGeom>
            <a:pattFill prst="ltVert">
              <a:fgClr>
                <a:schemeClr val="accent1">
                  <a:lumMod val="40000"/>
                  <a:lumOff val="60000"/>
                </a:schemeClr>
              </a:fgClr>
              <a:bgClr>
                <a:schemeClr val="accent1">
                  <a:lumMod val="75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2" name="组合 35">
              <a:extLst>
                <a:ext uri="{FF2B5EF4-FFF2-40B4-BE49-F238E27FC236}">
                  <a16:creationId xmlns:a16="http://schemas.microsoft.com/office/drawing/2014/main" xmlns="" id="{1129FB39-975D-43B6-8A80-46FAF98625D9}"/>
                </a:ext>
              </a:extLst>
            </p:cNvPr>
            <p:cNvGrpSpPr/>
            <p:nvPr/>
          </p:nvGrpSpPr>
          <p:grpSpPr>
            <a:xfrm>
              <a:off x="1464303" y="2333814"/>
              <a:ext cx="453346" cy="147256"/>
              <a:chOff x="2190523" y="4283994"/>
              <a:chExt cx="798861" cy="415673"/>
            </a:xfrm>
          </p:grpSpPr>
          <p:sp>
            <p:nvSpPr>
              <p:cNvPr id="153" name="任意多边形: 形状 88">
                <a:extLst>
                  <a:ext uri="{FF2B5EF4-FFF2-40B4-BE49-F238E27FC236}">
                    <a16:creationId xmlns:a16="http://schemas.microsoft.com/office/drawing/2014/main" xmlns="" id="{0C086767-9C0A-477B-BF9A-887EAF8AAD69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arrow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任意多边形: 形状 89">
                <a:extLst>
                  <a:ext uri="{FF2B5EF4-FFF2-40B4-BE49-F238E27FC236}">
                    <a16:creationId xmlns:a16="http://schemas.microsoft.com/office/drawing/2014/main" xmlns="" id="{E8044F0D-6520-447F-B76A-77223B387BD8}"/>
                  </a:ext>
                </a:extLst>
              </p:cNvPr>
              <p:cNvSpPr/>
              <p:nvPr/>
            </p:nvSpPr>
            <p:spPr>
              <a:xfrm rot="10800000">
                <a:off x="2610900" y="4484858"/>
                <a:ext cx="378484" cy="214809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03" name="矩形: 圆角 36">
              <a:extLst>
                <a:ext uri="{FF2B5EF4-FFF2-40B4-BE49-F238E27FC236}">
                  <a16:creationId xmlns:a16="http://schemas.microsoft.com/office/drawing/2014/main" xmlns="" id="{491E1F35-9C98-4CD2-9065-3BDCB9EACBC5}"/>
                </a:ext>
              </a:extLst>
            </p:cNvPr>
            <p:cNvSpPr/>
            <p:nvPr/>
          </p:nvSpPr>
          <p:spPr>
            <a:xfrm>
              <a:off x="1169672" y="2503128"/>
              <a:ext cx="311484" cy="147255"/>
            </a:xfrm>
            <a:prstGeom prst="roundRect">
              <a:avLst/>
            </a:prstGeom>
            <a:pattFill prst="ltVert">
              <a:fgClr>
                <a:schemeClr val="accent1">
                  <a:lumMod val="40000"/>
                  <a:lumOff val="60000"/>
                </a:schemeClr>
              </a:fgClr>
              <a:bgClr>
                <a:schemeClr val="accent1">
                  <a:lumMod val="75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>
              <a:extLst>
                <a:ext uri="{FF2B5EF4-FFF2-40B4-BE49-F238E27FC236}">
                  <a16:creationId xmlns:a16="http://schemas.microsoft.com/office/drawing/2014/main" xmlns="" id="{43A419E7-0EA0-4286-92FD-C39B914612D4}"/>
                </a:ext>
              </a:extLst>
            </p:cNvPr>
            <p:cNvSpPr/>
            <p:nvPr/>
          </p:nvSpPr>
          <p:spPr>
            <a:xfrm>
              <a:off x="1935055" y="2882252"/>
              <a:ext cx="1080000" cy="147255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: 圆角 38">
              <a:extLst>
                <a:ext uri="{FF2B5EF4-FFF2-40B4-BE49-F238E27FC236}">
                  <a16:creationId xmlns:a16="http://schemas.microsoft.com/office/drawing/2014/main" xmlns="" id="{86F7E785-3A82-4B01-BCEB-08E19C17A0C7}"/>
                </a:ext>
              </a:extLst>
            </p:cNvPr>
            <p:cNvSpPr/>
            <p:nvPr/>
          </p:nvSpPr>
          <p:spPr>
            <a:xfrm>
              <a:off x="1169672" y="2796293"/>
              <a:ext cx="311484" cy="147255"/>
            </a:xfrm>
            <a:prstGeom prst="roundRect">
              <a:avLst/>
            </a:prstGeom>
            <a:pattFill prst="ltVert">
              <a:fgClr>
                <a:schemeClr val="accent1">
                  <a:lumMod val="40000"/>
                  <a:lumOff val="60000"/>
                </a:schemeClr>
              </a:fgClr>
              <a:bgClr>
                <a:schemeClr val="accent1">
                  <a:lumMod val="75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6" name="组合 39">
              <a:extLst>
                <a:ext uri="{FF2B5EF4-FFF2-40B4-BE49-F238E27FC236}">
                  <a16:creationId xmlns:a16="http://schemas.microsoft.com/office/drawing/2014/main" xmlns="" id="{CA0155C7-1EB2-421C-9A72-CBE29CE7ED13}"/>
                </a:ext>
              </a:extLst>
            </p:cNvPr>
            <p:cNvGrpSpPr/>
            <p:nvPr/>
          </p:nvGrpSpPr>
          <p:grpSpPr>
            <a:xfrm>
              <a:off x="1464303" y="2863520"/>
              <a:ext cx="453346" cy="88816"/>
              <a:chOff x="2190523" y="4283994"/>
              <a:chExt cx="798861" cy="415673"/>
            </a:xfrm>
          </p:grpSpPr>
          <p:sp>
            <p:nvSpPr>
              <p:cNvPr id="151" name="任意多边形: 形状 86">
                <a:extLst>
                  <a:ext uri="{FF2B5EF4-FFF2-40B4-BE49-F238E27FC236}">
                    <a16:creationId xmlns:a16="http://schemas.microsoft.com/office/drawing/2014/main" xmlns="" id="{4684AF41-072E-4ED8-805B-BBE8C5A6F2FB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arrow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任意多边形: 形状 87">
                <a:extLst>
                  <a:ext uri="{FF2B5EF4-FFF2-40B4-BE49-F238E27FC236}">
                    <a16:creationId xmlns:a16="http://schemas.microsoft.com/office/drawing/2014/main" xmlns="" id="{F00B9C5D-2278-49F0-98A2-EF0EEA4BE276}"/>
                  </a:ext>
                </a:extLst>
              </p:cNvPr>
              <p:cNvSpPr/>
              <p:nvPr/>
            </p:nvSpPr>
            <p:spPr>
              <a:xfrm rot="10800000">
                <a:off x="2610900" y="4484858"/>
                <a:ext cx="378484" cy="214809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07" name="矩形: 圆角 40">
              <a:extLst>
                <a:ext uri="{FF2B5EF4-FFF2-40B4-BE49-F238E27FC236}">
                  <a16:creationId xmlns:a16="http://schemas.microsoft.com/office/drawing/2014/main" xmlns="" id="{57FAF09F-E736-4C88-807B-F078F592D4F7}"/>
                </a:ext>
              </a:extLst>
            </p:cNvPr>
            <p:cNvSpPr/>
            <p:nvPr/>
          </p:nvSpPr>
          <p:spPr>
            <a:xfrm>
              <a:off x="1169672" y="3038330"/>
              <a:ext cx="311484" cy="147255"/>
            </a:xfrm>
            <a:prstGeom prst="roundRect">
              <a:avLst/>
            </a:prstGeom>
            <a:pattFill prst="ltVert">
              <a:fgClr>
                <a:schemeClr val="accent1">
                  <a:lumMod val="40000"/>
                  <a:lumOff val="60000"/>
                </a:schemeClr>
              </a:fgClr>
              <a:bgClr>
                <a:schemeClr val="accent1">
                  <a:lumMod val="75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8" name="组合 41">
              <a:extLst>
                <a:ext uri="{FF2B5EF4-FFF2-40B4-BE49-F238E27FC236}">
                  <a16:creationId xmlns:a16="http://schemas.microsoft.com/office/drawing/2014/main" xmlns="" id="{581D64C6-01A4-4517-A67D-319CBE6FC560}"/>
                </a:ext>
              </a:extLst>
            </p:cNvPr>
            <p:cNvGrpSpPr/>
            <p:nvPr/>
          </p:nvGrpSpPr>
          <p:grpSpPr>
            <a:xfrm>
              <a:off x="3029378" y="2952851"/>
              <a:ext cx="799200" cy="147255"/>
              <a:chOff x="2190523" y="4283994"/>
              <a:chExt cx="798861" cy="415673"/>
            </a:xfrm>
          </p:grpSpPr>
          <p:sp>
            <p:nvSpPr>
              <p:cNvPr id="149" name="任意多边形: 形状 84">
                <a:extLst>
                  <a:ext uri="{FF2B5EF4-FFF2-40B4-BE49-F238E27FC236}">
                    <a16:creationId xmlns:a16="http://schemas.microsoft.com/office/drawing/2014/main" xmlns="" id="{53CDED7F-D186-4F25-B590-C865D5B93FCF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arrow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任意多边形: 形状 85">
                <a:extLst>
                  <a:ext uri="{FF2B5EF4-FFF2-40B4-BE49-F238E27FC236}">
                    <a16:creationId xmlns:a16="http://schemas.microsoft.com/office/drawing/2014/main" xmlns="" id="{C5E731A4-B15C-488E-9A0D-0C0B516AAE4E}"/>
                  </a:ext>
                </a:extLst>
              </p:cNvPr>
              <p:cNvSpPr/>
              <p:nvPr/>
            </p:nvSpPr>
            <p:spPr>
              <a:xfrm rot="10800000">
                <a:off x="2610900" y="4484858"/>
                <a:ext cx="378484" cy="214809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09" name="组合 43">
              <a:extLst>
                <a:ext uri="{FF2B5EF4-FFF2-40B4-BE49-F238E27FC236}">
                  <a16:creationId xmlns:a16="http://schemas.microsoft.com/office/drawing/2014/main" xmlns="" id="{699FA359-B96F-4799-B3D5-EFC3D15FCEF9}"/>
                </a:ext>
              </a:extLst>
            </p:cNvPr>
            <p:cNvGrpSpPr/>
            <p:nvPr/>
          </p:nvGrpSpPr>
          <p:grpSpPr>
            <a:xfrm flipV="1">
              <a:off x="1482317" y="2507364"/>
              <a:ext cx="453345" cy="84913"/>
              <a:chOff x="2190523" y="4283994"/>
              <a:chExt cx="798859" cy="415677"/>
            </a:xfrm>
          </p:grpSpPr>
          <p:sp>
            <p:nvSpPr>
              <p:cNvPr id="147" name="任意多边形: 形状 82">
                <a:extLst>
                  <a:ext uri="{FF2B5EF4-FFF2-40B4-BE49-F238E27FC236}">
                    <a16:creationId xmlns:a16="http://schemas.microsoft.com/office/drawing/2014/main" xmlns="" id="{148F3908-219F-4D2E-A807-AFE340FCE0F3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5875" cmpd="sng">
                <a:solidFill>
                  <a:schemeClr val="accent1">
                    <a:shade val="50000"/>
                  </a:schemeClr>
                </a:solidFill>
                <a:prstDash val="sysDot"/>
                <a:headEnd type="none" w="sm" len="med"/>
                <a:tailEnd type="arrow" w="sm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>
                <a:contourClr>
                  <a:schemeClr val="accent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48" name="任意多边形: 形状 83">
                <a:extLst>
                  <a:ext uri="{FF2B5EF4-FFF2-40B4-BE49-F238E27FC236}">
                    <a16:creationId xmlns:a16="http://schemas.microsoft.com/office/drawing/2014/main" xmlns="" id="{5961B974-05EC-4B2D-921A-B1B10C51F68E}"/>
                  </a:ext>
                </a:extLst>
              </p:cNvPr>
              <p:cNvSpPr/>
              <p:nvPr/>
            </p:nvSpPr>
            <p:spPr>
              <a:xfrm rot="10800000">
                <a:off x="2610898" y="4484861"/>
                <a:ext cx="378484" cy="214810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5875" cmpd="sng">
                <a:solidFill>
                  <a:schemeClr val="accent1">
                    <a:shade val="50000"/>
                  </a:schemeClr>
                </a:solidFill>
                <a:prstDash val="sysDot"/>
                <a:headEnd type="none" w="sm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>
                <a:extrusionClr>
                  <a:schemeClr val="bg1"/>
                </a:extrusionClr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10" name="组合 44">
              <a:extLst>
                <a:ext uri="{FF2B5EF4-FFF2-40B4-BE49-F238E27FC236}">
                  <a16:creationId xmlns:a16="http://schemas.microsoft.com/office/drawing/2014/main" xmlns="" id="{F592CC99-7AA5-4BA9-AC10-F613AB0B352D}"/>
                </a:ext>
              </a:extLst>
            </p:cNvPr>
            <p:cNvGrpSpPr/>
            <p:nvPr/>
          </p:nvGrpSpPr>
          <p:grpSpPr>
            <a:xfrm flipV="1">
              <a:off x="1481710" y="2967902"/>
              <a:ext cx="453345" cy="147601"/>
              <a:chOff x="2190523" y="4283994"/>
              <a:chExt cx="798859" cy="415677"/>
            </a:xfrm>
          </p:grpSpPr>
          <p:sp>
            <p:nvSpPr>
              <p:cNvPr id="145" name="任意多边形: 形状 80">
                <a:extLst>
                  <a:ext uri="{FF2B5EF4-FFF2-40B4-BE49-F238E27FC236}">
                    <a16:creationId xmlns:a16="http://schemas.microsoft.com/office/drawing/2014/main" xmlns="" id="{84BF5F42-2672-4F52-A45B-287C31BB3F95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5875" cmpd="sng">
                <a:solidFill>
                  <a:schemeClr val="accent1">
                    <a:shade val="50000"/>
                  </a:schemeClr>
                </a:solidFill>
                <a:prstDash val="sysDot"/>
                <a:headEnd type="none" w="sm" len="med"/>
                <a:tailEnd type="arrow" w="sm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>
                <a:contourClr>
                  <a:schemeClr val="accent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46" name="任意多边形: 形状 81">
                <a:extLst>
                  <a:ext uri="{FF2B5EF4-FFF2-40B4-BE49-F238E27FC236}">
                    <a16:creationId xmlns:a16="http://schemas.microsoft.com/office/drawing/2014/main" xmlns="" id="{1DE06972-4330-4B44-8FE6-94BA7B39488A}"/>
                  </a:ext>
                </a:extLst>
              </p:cNvPr>
              <p:cNvSpPr/>
              <p:nvPr/>
            </p:nvSpPr>
            <p:spPr>
              <a:xfrm rot="10800000">
                <a:off x="2610898" y="4484861"/>
                <a:ext cx="378484" cy="214810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5875" cmpd="sng">
                <a:solidFill>
                  <a:schemeClr val="accent1">
                    <a:shade val="50000"/>
                  </a:schemeClr>
                </a:solidFill>
                <a:prstDash val="sysDot"/>
                <a:headEnd type="none" w="sm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>
                <a:extrusionClr>
                  <a:schemeClr val="bg1"/>
                </a:extrusionClr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11" name="矩形 110">
              <a:extLst>
                <a:ext uri="{FF2B5EF4-FFF2-40B4-BE49-F238E27FC236}">
                  <a16:creationId xmlns:a16="http://schemas.microsoft.com/office/drawing/2014/main" xmlns="" id="{80D0EA6E-003E-47C7-941A-850B5C3AD00B}"/>
                </a:ext>
              </a:extLst>
            </p:cNvPr>
            <p:cNvSpPr/>
            <p:nvPr/>
          </p:nvSpPr>
          <p:spPr>
            <a:xfrm>
              <a:off x="3834984" y="3026739"/>
              <a:ext cx="2160000" cy="147255"/>
            </a:xfrm>
            <a:prstGeom prst="rect">
              <a:avLst/>
            </a:prstGeom>
            <a:blipFill dpi="0" rotWithShape="1">
              <a:blip r:embed="rId3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xmlns="" id="{4BA7365F-C299-413E-BAC1-0A0AB8C5E999}"/>
                </a:ext>
              </a:extLst>
            </p:cNvPr>
            <p:cNvSpPr txBox="1"/>
            <p:nvPr/>
          </p:nvSpPr>
          <p:spPr>
            <a:xfrm>
              <a:off x="7811300" y="4181467"/>
              <a:ext cx="896008" cy="723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300pC </a:t>
              </a:r>
            </a:p>
            <a:p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2.4GeV</a:t>
              </a:r>
              <a:endParaRPr lang="zh-CN" altLang="en-US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xmlns="" id="{05BFC6C4-40E3-4557-8722-1AFF6CF51426}"/>
                </a:ext>
              </a:extLst>
            </p:cNvPr>
            <p:cNvSpPr txBox="1"/>
            <p:nvPr/>
          </p:nvSpPr>
          <p:spPr>
            <a:xfrm>
              <a:off x="9288462" y="3988530"/>
              <a:ext cx="1509911" cy="72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zh-CN" altLang="en-US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300pC </a:t>
              </a:r>
              <a:endParaRPr lang="en-US" altLang="zh-CN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120GeV</a:t>
              </a:r>
              <a:endParaRPr lang="zh-CN" altLang="en-US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xmlns="" id="{A6194D13-7C55-4999-B099-F14BADC81BF0}"/>
                </a:ext>
              </a:extLst>
            </p:cNvPr>
            <p:cNvSpPr txBox="1"/>
            <p:nvPr/>
          </p:nvSpPr>
          <p:spPr>
            <a:xfrm>
              <a:off x="4033332" y="4312456"/>
              <a:ext cx="792167" cy="638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300pC </a:t>
              </a:r>
            </a:p>
            <a:p>
              <a:r>
                <a:rPr lang="en-US" altLang="zh-CN" sz="12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0.4GeV</a:t>
              </a:r>
              <a:endParaRPr lang="zh-CN" altLang="en-US"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xmlns="" id="{339098A2-36E2-4D5E-A596-6780992BAEE0}"/>
                </a:ext>
              </a:extLst>
            </p:cNvPr>
            <p:cNvSpPr txBox="1"/>
            <p:nvPr/>
          </p:nvSpPr>
          <p:spPr>
            <a:xfrm>
              <a:off x="5270145" y="3296204"/>
              <a:ext cx="1805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5.6nC / 1.3nC 10GeV</a:t>
              </a:r>
              <a:endParaRPr lang="zh-CN" altLang="en-US" sz="1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xmlns="" id="{CD2A07FA-82F7-4983-A1FD-DC412CD6693F}"/>
                </a:ext>
              </a:extLst>
            </p:cNvPr>
            <p:cNvSpPr txBox="1"/>
            <p:nvPr/>
          </p:nvSpPr>
          <p:spPr>
            <a:xfrm>
              <a:off x="9540729" y="1898804"/>
              <a:ext cx="1142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300pC 120GeV</a:t>
              </a:r>
              <a:endParaRPr lang="zh-CN" altLang="en-US" sz="1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直接箭头连接符 52">
              <a:extLst>
                <a:ext uri="{FF2B5EF4-FFF2-40B4-BE49-F238E27FC236}">
                  <a16:creationId xmlns:a16="http://schemas.microsoft.com/office/drawing/2014/main" xmlns="" id="{594D1A6D-254F-441A-BD10-39326E1184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0412" y="3097434"/>
              <a:ext cx="288000" cy="389"/>
            </a:xfrm>
            <a:prstGeom prst="straightConnector1">
              <a:avLst/>
            </a:prstGeom>
            <a:ln w="12700"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组合 53">
              <a:extLst>
                <a:ext uri="{FF2B5EF4-FFF2-40B4-BE49-F238E27FC236}">
                  <a16:creationId xmlns:a16="http://schemas.microsoft.com/office/drawing/2014/main" xmlns="" id="{AD4E2C2E-F637-4E0C-873C-0DEA7DDF2B98}"/>
                </a:ext>
              </a:extLst>
            </p:cNvPr>
            <p:cNvGrpSpPr/>
            <p:nvPr/>
          </p:nvGrpSpPr>
          <p:grpSpPr>
            <a:xfrm>
              <a:off x="6282814" y="2913583"/>
              <a:ext cx="851218" cy="347182"/>
              <a:chOff x="8464986" y="2646396"/>
              <a:chExt cx="720000" cy="293663"/>
            </a:xfrm>
          </p:grpSpPr>
          <p:sp>
            <p:nvSpPr>
              <p:cNvPr id="140" name="矩形: 圆角 75">
                <a:extLst>
                  <a:ext uri="{FF2B5EF4-FFF2-40B4-BE49-F238E27FC236}">
                    <a16:creationId xmlns:a16="http://schemas.microsoft.com/office/drawing/2014/main" xmlns="" id="{03425D68-AEE2-435B-B99F-E5AFD4456091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chemeClr val="accent1"/>
              </a:solidFill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椭圆 140">
                <a:extLst>
                  <a:ext uri="{FF2B5EF4-FFF2-40B4-BE49-F238E27FC236}">
                    <a16:creationId xmlns:a16="http://schemas.microsoft.com/office/drawing/2014/main" xmlns="" id="{90441EC7-BBFF-438D-8EE4-E1E0A5A75392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椭圆 141">
                <a:extLst>
                  <a:ext uri="{FF2B5EF4-FFF2-40B4-BE49-F238E27FC236}">
                    <a16:creationId xmlns:a16="http://schemas.microsoft.com/office/drawing/2014/main" xmlns="" id="{CED515E3-C60B-45D4-9C26-4968B0A031BE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椭圆 142">
                <a:extLst>
                  <a:ext uri="{FF2B5EF4-FFF2-40B4-BE49-F238E27FC236}">
                    <a16:creationId xmlns:a16="http://schemas.microsoft.com/office/drawing/2014/main" xmlns="" id="{E1839972-6F73-40C9-8D7F-3EAA19C24A1A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>
                <a:extLst>
                  <a:ext uri="{FF2B5EF4-FFF2-40B4-BE49-F238E27FC236}">
                    <a16:creationId xmlns:a16="http://schemas.microsoft.com/office/drawing/2014/main" xmlns="" id="{7B3B442C-F0FA-486E-A746-3DB542AF8BD9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9" name="矩形: 圆角 54">
              <a:extLst>
                <a:ext uri="{FF2B5EF4-FFF2-40B4-BE49-F238E27FC236}">
                  <a16:creationId xmlns:a16="http://schemas.microsoft.com/office/drawing/2014/main" xmlns="" id="{35FDC1D9-C562-43C4-90DE-60D90E6CD1C9}"/>
                </a:ext>
              </a:extLst>
            </p:cNvPr>
            <p:cNvSpPr/>
            <p:nvPr/>
          </p:nvSpPr>
          <p:spPr>
            <a:xfrm>
              <a:off x="5265969" y="2366778"/>
              <a:ext cx="311484" cy="147255"/>
            </a:xfrm>
            <a:prstGeom prst="roundRect">
              <a:avLst/>
            </a:prstGeom>
            <a:pattFill prst="ltVert">
              <a:fgClr>
                <a:schemeClr val="accent1">
                  <a:lumMod val="40000"/>
                  <a:lumOff val="60000"/>
                </a:schemeClr>
              </a:fgClr>
              <a:bgClr>
                <a:schemeClr val="accent1">
                  <a:lumMod val="75000"/>
                </a:schemeClr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0" name="直接箭头连接符 55">
              <a:extLst>
                <a:ext uri="{FF2B5EF4-FFF2-40B4-BE49-F238E27FC236}">
                  <a16:creationId xmlns:a16="http://schemas.microsoft.com/office/drawing/2014/main" xmlns="" id="{47873A0D-C8C8-4B3C-9600-6C67466A3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9670" y="2440211"/>
              <a:ext cx="259489" cy="389"/>
            </a:xfrm>
            <a:prstGeom prst="straightConnector1">
              <a:avLst/>
            </a:prstGeom>
            <a:ln w="12700">
              <a:tailEnd type="triangle"/>
            </a:ln>
            <a:scene3d>
              <a:camera prst="orthographicFront"/>
              <a:lightRig rig="threePt" dir="t">
                <a:rot lat="0" lon="0" rev="1800000"/>
              </a:lightRig>
            </a:scene3d>
            <a:sp3d contourW="12700">
              <a:bevelT/>
              <a:contourClr>
                <a:schemeClr val="accent1">
                  <a:lumMod val="7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矩形 120">
              <a:extLst>
                <a:ext uri="{FF2B5EF4-FFF2-40B4-BE49-F238E27FC236}">
                  <a16:creationId xmlns:a16="http://schemas.microsoft.com/office/drawing/2014/main" xmlns="" id="{1AC9C6FD-435B-473C-A482-294AB95B0112}"/>
                </a:ext>
              </a:extLst>
            </p:cNvPr>
            <p:cNvSpPr/>
            <p:nvPr/>
          </p:nvSpPr>
          <p:spPr>
            <a:xfrm>
              <a:off x="5813223" y="2366778"/>
              <a:ext cx="684000" cy="147255"/>
            </a:xfrm>
            <a:prstGeom prst="rect">
              <a:avLst/>
            </a:prstGeom>
            <a:blipFill dpi="0" rotWithShape="1">
              <a:blip r:embed="rId4"/>
              <a:srcRect/>
              <a:tile tx="0" ty="0" sx="30000" sy="40000" flip="none" algn="l"/>
            </a:blip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2" name="组合 57">
              <a:extLst>
                <a:ext uri="{FF2B5EF4-FFF2-40B4-BE49-F238E27FC236}">
                  <a16:creationId xmlns:a16="http://schemas.microsoft.com/office/drawing/2014/main" xmlns="" id="{203C867F-439C-4C7E-8B7E-AFAF48D4D767}"/>
                </a:ext>
              </a:extLst>
            </p:cNvPr>
            <p:cNvGrpSpPr/>
            <p:nvPr/>
          </p:nvGrpSpPr>
          <p:grpSpPr>
            <a:xfrm>
              <a:off x="7451939" y="2912279"/>
              <a:ext cx="851218" cy="347182"/>
              <a:chOff x="8464986" y="2646396"/>
              <a:chExt cx="720000" cy="293663"/>
            </a:xfrm>
          </p:grpSpPr>
          <p:sp>
            <p:nvSpPr>
              <p:cNvPr id="135" name="矩形: 圆角 70">
                <a:extLst>
                  <a:ext uri="{FF2B5EF4-FFF2-40B4-BE49-F238E27FC236}">
                    <a16:creationId xmlns:a16="http://schemas.microsoft.com/office/drawing/2014/main" xmlns="" id="{1234DFCA-253E-42D1-8075-1F63CC2D8FEE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chemeClr val="accent1"/>
              </a:solidFill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椭圆 135">
                <a:extLst>
                  <a:ext uri="{FF2B5EF4-FFF2-40B4-BE49-F238E27FC236}">
                    <a16:creationId xmlns:a16="http://schemas.microsoft.com/office/drawing/2014/main" xmlns="" id="{6B1FF76D-1869-4AE8-943D-10812A679617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椭圆 136">
                <a:extLst>
                  <a:ext uri="{FF2B5EF4-FFF2-40B4-BE49-F238E27FC236}">
                    <a16:creationId xmlns:a16="http://schemas.microsoft.com/office/drawing/2014/main" xmlns="" id="{D000AC3E-0FCC-4EFE-A5BC-5C405DFB5B12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椭圆 137">
                <a:extLst>
                  <a:ext uri="{FF2B5EF4-FFF2-40B4-BE49-F238E27FC236}">
                    <a16:creationId xmlns:a16="http://schemas.microsoft.com/office/drawing/2014/main" xmlns="" id="{908C2EC2-DB43-46B0-88F8-A142A8E31A2F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椭圆 138">
                <a:extLst>
                  <a:ext uri="{FF2B5EF4-FFF2-40B4-BE49-F238E27FC236}">
                    <a16:creationId xmlns:a16="http://schemas.microsoft.com/office/drawing/2014/main" xmlns="" id="{24AE9C43-9943-4E2A-955A-3EB6A22366C0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3" name="组合 58">
              <a:extLst>
                <a:ext uri="{FF2B5EF4-FFF2-40B4-BE49-F238E27FC236}">
                  <a16:creationId xmlns:a16="http://schemas.microsoft.com/office/drawing/2014/main" xmlns="" id="{35F30BB3-48BE-4184-A3D4-FF65DE294EC9}"/>
                </a:ext>
              </a:extLst>
            </p:cNvPr>
            <p:cNvGrpSpPr/>
            <p:nvPr/>
          </p:nvGrpSpPr>
          <p:grpSpPr>
            <a:xfrm>
              <a:off x="6497223" y="2429457"/>
              <a:ext cx="1027551" cy="643749"/>
              <a:chOff x="2190523" y="4283994"/>
              <a:chExt cx="798861" cy="415673"/>
            </a:xfrm>
          </p:grpSpPr>
          <p:sp>
            <p:nvSpPr>
              <p:cNvPr id="133" name="任意多边形: 形状 68">
                <a:extLst>
                  <a:ext uri="{FF2B5EF4-FFF2-40B4-BE49-F238E27FC236}">
                    <a16:creationId xmlns:a16="http://schemas.microsoft.com/office/drawing/2014/main" xmlns="" id="{3568DC6F-48DE-428A-9383-EAF0E291E809}"/>
                  </a:ext>
                </a:extLst>
              </p:cNvPr>
              <p:cNvSpPr/>
              <p:nvPr/>
            </p:nvSpPr>
            <p:spPr>
              <a:xfrm>
                <a:off x="2190523" y="4283994"/>
                <a:ext cx="445159" cy="219914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468" h="169338">
                    <a:moveTo>
                      <a:pt x="0" y="746"/>
                    </a:moveTo>
                    <a:cubicBezTo>
                      <a:pt x="48260" y="-2429"/>
                      <a:pt x="99299" y="4714"/>
                      <a:pt x="137954" y="18684"/>
                    </a:cubicBezTo>
                    <a:cubicBezTo>
                      <a:pt x="176609" y="32654"/>
                      <a:pt x="203014" y="59456"/>
                      <a:pt x="231933" y="84565"/>
                    </a:cubicBezTo>
                    <a:cubicBezTo>
                      <a:pt x="260852" y="109674"/>
                      <a:pt x="279480" y="140921"/>
                      <a:pt x="311468" y="169338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arrow" w="lg" len="lg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contourW="12700">
                <a:bevelT prst="artDeco"/>
                <a:contourClr>
                  <a:schemeClr val="accent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任意多边形: 形状 69">
                <a:extLst>
                  <a:ext uri="{FF2B5EF4-FFF2-40B4-BE49-F238E27FC236}">
                    <a16:creationId xmlns:a16="http://schemas.microsoft.com/office/drawing/2014/main" xmlns="" id="{F9D0AED5-E432-47BB-9C4A-C03B433B35A0}"/>
                  </a:ext>
                </a:extLst>
              </p:cNvPr>
              <p:cNvSpPr/>
              <p:nvPr/>
            </p:nvSpPr>
            <p:spPr>
              <a:xfrm rot="10800000">
                <a:off x="2610900" y="4484858"/>
                <a:ext cx="378484" cy="214809"/>
              </a:xfrm>
              <a:custGeom>
                <a:avLst/>
                <a:gdLst>
                  <a:gd name="connsiteX0" fmla="*/ 0 w 647700"/>
                  <a:gd name="connsiteY0" fmla="*/ 2732 h 277052"/>
                  <a:gd name="connsiteX1" fmla="*/ 137160 w 647700"/>
                  <a:gd name="connsiteY1" fmla="*/ 10352 h 277052"/>
                  <a:gd name="connsiteX2" fmla="*/ 243840 w 647700"/>
                  <a:gd name="connsiteY2" fmla="*/ 86552 h 277052"/>
                  <a:gd name="connsiteX3" fmla="*/ 335280 w 647700"/>
                  <a:gd name="connsiteY3" fmla="*/ 185612 h 277052"/>
                  <a:gd name="connsiteX4" fmla="*/ 457200 w 647700"/>
                  <a:gd name="connsiteY4" fmla="*/ 261812 h 277052"/>
                  <a:gd name="connsiteX5" fmla="*/ 647700 w 647700"/>
                  <a:gd name="connsiteY5" fmla="*/ 277052 h 277052"/>
                  <a:gd name="connsiteX0" fmla="*/ 0 w 662940"/>
                  <a:gd name="connsiteY0" fmla="*/ 2732 h 284672"/>
                  <a:gd name="connsiteX1" fmla="*/ 137160 w 662940"/>
                  <a:gd name="connsiteY1" fmla="*/ 10352 h 284672"/>
                  <a:gd name="connsiteX2" fmla="*/ 243840 w 662940"/>
                  <a:gd name="connsiteY2" fmla="*/ 86552 h 284672"/>
                  <a:gd name="connsiteX3" fmla="*/ 335280 w 662940"/>
                  <a:gd name="connsiteY3" fmla="*/ 185612 h 284672"/>
                  <a:gd name="connsiteX4" fmla="*/ 457200 w 662940"/>
                  <a:gd name="connsiteY4" fmla="*/ 261812 h 284672"/>
                  <a:gd name="connsiteX5" fmla="*/ 662940 w 662940"/>
                  <a:gd name="connsiteY5" fmla="*/ 284672 h 284672"/>
                  <a:gd name="connsiteX0" fmla="*/ 0 w 601027"/>
                  <a:gd name="connsiteY0" fmla="*/ 2732 h 291816"/>
                  <a:gd name="connsiteX1" fmla="*/ 137160 w 601027"/>
                  <a:gd name="connsiteY1" fmla="*/ 10352 h 291816"/>
                  <a:gd name="connsiteX2" fmla="*/ 243840 w 601027"/>
                  <a:gd name="connsiteY2" fmla="*/ 86552 h 291816"/>
                  <a:gd name="connsiteX3" fmla="*/ 335280 w 601027"/>
                  <a:gd name="connsiteY3" fmla="*/ 185612 h 291816"/>
                  <a:gd name="connsiteX4" fmla="*/ 457200 w 601027"/>
                  <a:gd name="connsiteY4" fmla="*/ 261812 h 291816"/>
                  <a:gd name="connsiteX5" fmla="*/ 601027 w 601027"/>
                  <a:gd name="connsiteY5" fmla="*/ 291816 h 291816"/>
                  <a:gd name="connsiteX0" fmla="*/ 0 w 581977"/>
                  <a:gd name="connsiteY0" fmla="*/ 2732 h 291816"/>
                  <a:gd name="connsiteX1" fmla="*/ 118110 w 581977"/>
                  <a:gd name="connsiteY1" fmla="*/ 10352 h 291816"/>
                  <a:gd name="connsiteX2" fmla="*/ 224790 w 581977"/>
                  <a:gd name="connsiteY2" fmla="*/ 86552 h 291816"/>
                  <a:gd name="connsiteX3" fmla="*/ 316230 w 581977"/>
                  <a:gd name="connsiteY3" fmla="*/ 185612 h 291816"/>
                  <a:gd name="connsiteX4" fmla="*/ 438150 w 581977"/>
                  <a:gd name="connsiteY4" fmla="*/ 261812 h 291816"/>
                  <a:gd name="connsiteX5" fmla="*/ 581977 w 581977"/>
                  <a:gd name="connsiteY5" fmla="*/ 291816 h 291816"/>
                  <a:gd name="connsiteX0" fmla="*/ 0 w 546259"/>
                  <a:gd name="connsiteY0" fmla="*/ 1517 h 295363"/>
                  <a:gd name="connsiteX1" fmla="*/ 82392 w 546259"/>
                  <a:gd name="connsiteY1" fmla="*/ 13899 h 295363"/>
                  <a:gd name="connsiteX2" fmla="*/ 189072 w 546259"/>
                  <a:gd name="connsiteY2" fmla="*/ 90099 h 295363"/>
                  <a:gd name="connsiteX3" fmla="*/ 280512 w 546259"/>
                  <a:gd name="connsiteY3" fmla="*/ 189159 h 295363"/>
                  <a:gd name="connsiteX4" fmla="*/ 402432 w 546259"/>
                  <a:gd name="connsiteY4" fmla="*/ 265359 h 295363"/>
                  <a:gd name="connsiteX5" fmla="*/ 546259 w 546259"/>
                  <a:gd name="connsiteY5" fmla="*/ 295363 h 295363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402432 w 510540"/>
                  <a:gd name="connsiteY4" fmla="*/ 265359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80512 w 510540"/>
                  <a:gd name="connsiteY3" fmla="*/ 189159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17 h 297744"/>
                  <a:gd name="connsiteX1" fmla="*/ 82392 w 510540"/>
                  <a:gd name="connsiteY1" fmla="*/ 13899 h 297744"/>
                  <a:gd name="connsiteX2" fmla="*/ 189072 w 510540"/>
                  <a:gd name="connsiteY2" fmla="*/ 90099 h 297744"/>
                  <a:gd name="connsiteX3" fmla="*/ 263843 w 510540"/>
                  <a:gd name="connsiteY3" fmla="*/ 167728 h 297744"/>
                  <a:gd name="connsiteX4" fmla="*/ 388144 w 510540"/>
                  <a:gd name="connsiteY4" fmla="*/ 260597 h 297744"/>
                  <a:gd name="connsiteX5" fmla="*/ 510540 w 510540"/>
                  <a:gd name="connsiteY5" fmla="*/ 297744 h 297744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88144 w 510540"/>
                  <a:gd name="connsiteY4" fmla="*/ 260671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10540"/>
                  <a:gd name="connsiteY0" fmla="*/ 1591 h 297818"/>
                  <a:gd name="connsiteX1" fmla="*/ 82392 w 510540"/>
                  <a:gd name="connsiteY1" fmla="*/ 13973 h 297818"/>
                  <a:gd name="connsiteX2" fmla="*/ 181928 w 510540"/>
                  <a:gd name="connsiteY2" fmla="*/ 92554 h 297818"/>
                  <a:gd name="connsiteX3" fmla="*/ 263843 w 510540"/>
                  <a:gd name="connsiteY3" fmla="*/ 167802 h 297818"/>
                  <a:gd name="connsiteX4" fmla="*/ 361951 w 510540"/>
                  <a:gd name="connsiteY4" fmla="*/ 246384 h 297818"/>
                  <a:gd name="connsiteX5" fmla="*/ 510540 w 510540"/>
                  <a:gd name="connsiteY5" fmla="*/ 297818 h 297818"/>
                  <a:gd name="connsiteX0" fmla="*/ 0 w 572452"/>
                  <a:gd name="connsiteY0" fmla="*/ 1221 h 299829"/>
                  <a:gd name="connsiteX1" fmla="*/ 144304 w 572452"/>
                  <a:gd name="connsiteY1" fmla="*/ 15984 h 299829"/>
                  <a:gd name="connsiteX2" fmla="*/ 243840 w 572452"/>
                  <a:gd name="connsiteY2" fmla="*/ 94565 h 299829"/>
                  <a:gd name="connsiteX3" fmla="*/ 325755 w 572452"/>
                  <a:gd name="connsiteY3" fmla="*/ 169813 h 299829"/>
                  <a:gd name="connsiteX4" fmla="*/ 423863 w 572452"/>
                  <a:gd name="connsiteY4" fmla="*/ 248395 h 299829"/>
                  <a:gd name="connsiteX5" fmla="*/ 572452 w 572452"/>
                  <a:gd name="connsiteY5" fmla="*/ 299829 h 299829"/>
                  <a:gd name="connsiteX0" fmla="*/ 0 w 610552"/>
                  <a:gd name="connsiteY0" fmla="*/ 1221 h 302211"/>
                  <a:gd name="connsiteX1" fmla="*/ 144304 w 610552"/>
                  <a:gd name="connsiteY1" fmla="*/ 15984 h 302211"/>
                  <a:gd name="connsiteX2" fmla="*/ 243840 w 610552"/>
                  <a:gd name="connsiteY2" fmla="*/ 94565 h 302211"/>
                  <a:gd name="connsiteX3" fmla="*/ 325755 w 610552"/>
                  <a:gd name="connsiteY3" fmla="*/ 169813 h 302211"/>
                  <a:gd name="connsiteX4" fmla="*/ 423863 w 610552"/>
                  <a:gd name="connsiteY4" fmla="*/ 248395 h 302211"/>
                  <a:gd name="connsiteX5" fmla="*/ 610552 w 610552"/>
                  <a:gd name="connsiteY5" fmla="*/ 302211 h 302211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25755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8612 w 610552"/>
                  <a:gd name="connsiteY3" fmla="*/ 164859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48203 h 302019"/>
                  <a:gd name="connsiteX5" fmla="*/ 610552 w 610552"/>
                  <a:gd name="connsiteY5" fmla="*/ 302019 h 302019"/>
                  <a:gd name="connsiteX0" fmla="*/ 0 w 610552"/>
                  <a:gd name="connsiteY0" fmla="*/ 1029 h 302019"/>
                  <a:gd name="connsiteX1" fmla="*/ 144304 w 610552"/>
                  <a:gd name="connsiteY1" fmla="*/ 15792 h 302019"/>
                  <a:gd name="connsiteX2" fmla="*/ 231933 w 610552"/>
                  <a:gd name="connsiteY2" fmla="*/ 84848 h 302019"/>
                  <a:gd name="connsiteX3" fmla="*/ 311468 w 610552"/>
                  <a:gd name="connsiteY3" fmla="*/ 169621 h 302019"/>
                  <a:gd name="connsiteX4" fmla="*/ 423863 w 610552"/>
                  <a:gd name="connsiteY4" fmla="*/ 255347 h 302019"/>
                  <a:gd name="connsiteX5" fmla="*/ 610552 w 610552"/>
                  <a:gd name="connsiteY5" fmla="*/ 302019 h 302019"/>
                  <a:gd name="connsiteX0" fmla="*/ 0 w 635952"/>
                  <a:gd name="connsiteY0" fmla="*/ 1029 h 261388"/>
                  <a:gd name="connsiteX1" fmla="*/ 144304 w 635952"/>
                  <a:gd name="connsiteY1" fmla="*/ 15792 h 261388"/>
                  <a:gd name="connsiteX2" fmla="*/ 231933 w 635952"/>
                  <a:gd name="connsiteY2" fmla="*/ 84848 h 261388"/>
                  <a:gd name="connsiteX3" fmla="*/ 311468 w 635952"/>
                  <a:gd name="connsiteY3" fmla="*/ 169621 h 261388"/>
                  <a:gd name="connsiteX4" fmla="*/ 423863 w 635952"/>
                  <a:gd name="connsiteY4" fmla="*/ 255347 h 261388"/>
                  <a:gd name="connsiteX5" fmla="*/ 635952 w 635952"/>
                  <a:gd name="connsiteY5" fmla="*/ 254394 h 261388"/>
                  <a:gd name="connsiteX0" fmla="*/ 0 w 423863"/>
                  <a:gd name="connsiteY0" fmla="*/ 1029 h 255347"/>
                  <a:gd name="connsiteX1" fmla="*/ 144304 w 423863"/>
                  <a:gd name="connsiteY1" fmla="*/ 15792 h 255347"/>
                  <a:gd name="connsiteX2" fmla="*/ 231933 w 423863"/>
                  <a:gd name="connsiteY2" fmla="*/ 84848 h 255347"/>
                  <a:gd name="connsiteX3" fmla="*/ 311468 w 423863"/>
                  <a:gd name="connsiteY3" fmla="*/ 169621 h 255347"/>
                  <a:gd name="connsiteX4" fmla="*/ 423863 w 423863"/>
                  <a:gd name="connsiteY4" fmla="*/ 255347 h 255347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1029 h 169621"/>
                  <a:gd name="connsiteX1" fmla="*/ 144304 w 311468"/>
                  <a:gd name="connsiteY1" fmla="*/ 15792 h 169621"/>
                  <a:gd name="connsiteX2" fmla="*/ 231933 w 311468"/>
                  <a:gd name="connsiteY2" fmla="*/ 84848 h 169621"/>
                  <a:gd name="connsiteX3" fmla="*/ 311468 w 311468"/>
                  <a:gd name="connsiteY3" fmla="*/ 169621 h 169621"/>
                  <a:gd name="connsiteX0" fmla="*/ 0 w 311468"/>
                  <a:gd name="connsiteY0" fmla="*/ 746 h 169338"/>
                  <a:gd name="connsiteX1" fmla="*/ 137954 w 311468"/>
                  <a:gd name="connsiteY1" fmla="*/ 18684 h 169338"/>
                  <a:gd name="connsiteX2" fmla="*/ 231933 w 311468"/>
                  <a:gd name="connsiteY2" fmla="*/ 84565 h 169338"/>
                  <a:gd name="connsiteX3" fmla="*/ 311468 w 311468"/>
                  <a:gd name="connsiteY3" fmla="*/ 169338 h 169338"/>
                  <a:gd name="connsiteX0" fmla="*/ 0 w 281478"/>
                  <a:gd name="connsiteY0" fmla="*/ 654 h 171079"/>
                  <a:gd name="connsiteX1" fmla="*/ 107964 w 281478"/>
                  <a:gd name="connsiteY1" fmla="*/ 20425 h 171079"/>
                  <a:gd name="connsiteX2" fmla="*/ 201943 w 281478"/>
                  <a:gd name="connsiteY2" fmla="*/ 86306 h 171079"/>
                  <a:gd name="connsiteX3" fmla="*/ 281478 w 281478"/>
                  <a:gd name="connsiteY3" fmla="*/ 171079 h 171079"/>
                  <a:gd name="connsiteX0" fmla="*/ 0 w 281478"/>
                  <a:gd name="connsiteY0" fmla="*/ 720 h 171145"/>
                  <a:gd name="connsiteX1" fmla="*/ 107964 w 281478"/>
                  <a:gd name="connsiteY1" fmla="*/ 20491 h 171145"/>
                  <a:gd name="connsiteX2" fmla="*/ 208607 w 281478"/>
                  <a:gd name="connsiteY2" fmla="*/ 93706 h 171145"/>
                  <a:gd name="connsiteX3" fmla="*/ 281478 w 281478"/>
                  <a:gd name="connsiteY3" fmla="*/ 171145 h 171145"/>
                  <a:gd name="connsiteX0" fmla="*/ 0 w 281478"/>
                  <a:gd name="connsiteY0" fmla="*/ 483 h 170908"/>
                  <a:gd name="connsiteX1" fmla="*/ 121293 w 281478"/>
                  <a:gd name="connsiteY1" fmla="*/ 25755 h 170908"/>
                  <a:gd name="connsiteX2" fmla="*/ 208607 w 281478"/>
                  <a:gd name="connsiteY2" fmla="*/ 93469 h 170908"/>
                  <a:gd name="connsiteX3" fmla="*/ 281478 w 281478"/>
                  <a:gd name="connsiteY3" fmla="*/ 170908 h 170908"/>
                  <a:gd name="connsiteX0" fmla="*/ 0 w 268149"/>
                  <a:gd name="connsiteY0" fmla="*/ 483 h 170908"/>
                  <a:gd name="connsiteX1" fmla="*/ 107964 w 268149"/>
                  <a:gd name="connsiteY1" fmla="*/ 25755 h 170908"/>
                  <a:gd name="connsiteX2" fmla="*/ 195278 w 268149"/>
                  <a:gd name="connsiteY2" fmla="*/ 93469 h 170908"/>
                  <a:gd name="connsiteX3" fmla="*/ 268149 w 268149"/>
                  <a:gd name="connsiteY3" fmla="*/ 170908 h 170908"/>
                  <a:gd name="connsiteX0" fmla="*/ 0 w 264817"/>
                  <a:gd name="connsiteY0" fmla="*/ 483 h 165407"/>
                  <a:gd name="connsiteX1" fmla="*/ 107964 w 264817"/>
                  <a:gd name="connsiteY1" fmla="*/ 25755 h 165407"/>
                  <a:gd name="connsiteX2" fmla="*/ 195278 w 264817"/>
                  <a:gd name="connsiteY2" fmla="*/ 93469 h 165407"/>
                  <a:gd name="connsiteX3" fmla="*/ 264817 w 264817"/>
                  <a:gd name="connsiteY3" fmla="*/ 165407 h 16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4817" h="165407">
                    <a:moveTo>
                      <a:pt x="0" y="483"/>
                    </a:moveTo>
                    <a:cubicBezTo>
                      <a:pt x="48260" y="-2692"/>
                      <a:pt x="75418" y="10257"/>
                      <a:pt x="107964" y="25755"/>
                    </a:cubicBezTo>
                    <a:cubicBezTo>
                      <a:pt x="140510" y="41253"/>
                      <a:pt x="169136" y="70194"/>
                      <a:pt x="195278" y="93469"/>
                    </a:cubicBezTo>
                    <a:cubicBezTo>
                      <a:pt x="221420" y="116744"/>
                      <a:pt x="232829" y="136990"/>
                      <a:pt x="264817" y="165407"/>
                    </a:cubicBezTo>
                  </a:path>
                </a:pathLst>
              </a:custGeom>
              <a:noFill/>
              <a:ln w="12700" cmpd="sng">
                <a:headEnd type="none" w="med" len="med"/>
                <a:tailEnd type="none" w="med" len="med"/>
              </a:ln>
              <a:scene3d>
                <a:camera prst="orthographicFront"/>
                <a:lightRig rig="threePt" dir="t">
                  <a:rot lat="0" lon="0" rev="1800000"/>
                </a:lightRig>
              </a:scene3d>
              <a:sp3d extrusionH="76200" contourW="12700">
                <a:bevelT/>
                <a:extrusionClr>
                  <a:schemeClr val="bg1"/>
                </a:extrusionClr>
                <a:contourClr>
                  <a:schemeClr val="accent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24" name="文本框 123">
              <a:extLst>
                <a:ext uri="{FF2B5EF4-FFF2-40B4-BE49-F238E27FC236}">
                  <a16:creationId xmlns:a16="http://schemas.microsoft.com/office/drawing/2014/main" xmlns="" id="{8F7CC09C-34EA-4B66-843D-604C7437D493}"/>
                </a:ext>
              </a:extLst>
            </p:cNvPr>
            <p:cNvSpPr txBox="1"/>
            <p:nvPr/>
          </p:nvSpPr>
          <p:spPr>
            <a:xfrm>
              <a:off x="7281357" y="2421464"/>
              <a:ext cx="147523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1.3nC 40GeV/</a:t>
              </a:r>
            </a:p>
            <a:p>
              <a:r>
                <a:rPr lang="en-US" altLang="zh-CN" sz="1400" b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300pC 4GeV</a:t>
              </a:r>
              <a:endParaRPr lang="zh-CN" altLang="en-US" sz="1400" dirty="0"/>
            </a:p>
          </p:txBody>
        </p:sp>
        <p:grpSp>
          <p:nvGrpSpPr>
            <p:cNvPr id="125" name="组合 60">
              <a:extLst>
                <a:ext uri="{FF2B5EF4-FFF2-40B4-BE49-F238E27FC236}">
                  <a16:creationId xmlns:a16="http://schemas.microsoft.com/office/drawing/2014/main" xmlns="" id="{384EFF9F-0E4A-4143-BA0E-EB37446F7433}"/>
                </a:ext>
              </a:extLst>
            </p:cNvPr>
            <p:cNvGrpSpPr/>
            <p:nvPr/>
          </p:nvGrpSpPr>
          <p:grpSpPr>
            <a:xfrm>
              <a:off x="8965681" y="3429000"/>
              <a:ext cx="851218" cy="347182"/>
              <a:chOff x="8464986" y="2646396"/>
              <a:chExt cx="720000" cy="293663"/>
            </a:xfrm>
          </p:grpSpPr>
          <p:sp>
            <p:nvSpPr>
              <p:cNvPr id="128" name="矩形: 圆角 63">
                <a:extLst>
                  <a:ext uri="{FF2B5EF4-FFF2-40B4-BE49-F238E27FC236}">
                    <a16:creationId xmlns:a16="http://schemas.microsoft.com/office/drawing/2014/main" xmlns="" id="{A4173BF6-C97C-4EC0-9773-258916CD2108}"/>
                  </a:ext>
                </a:extLst>
              </p:cNvPr>
              <p:cNvSpPr/>
              <p:nvPr/>
            </p:nvSpPr>
            <p:spPr>
              <a:xfrm>
                <a:off x="8464986" y="2646396"/>
                <a:ext cx="720000" cy="293663"/>
              </a:xfrm>
              <a:prstGeom prst="roundRect">
                <a:avLst/>
              </a:prstGeom>
              <a:solidFill>
                <a:schemeClr val="accent1"/>
              </a:solidFill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椭圆 128">
                <a:extLst>
                  <a:ext uri="{FF2B5EF4-FFF2-40B4-BE49-F238E27FC236}">
                    <a16:creationId xmlns:a16="http://schemas.microsoft.com/office/drawing/2014/main" xmlns="" id="{A6C971C8-A65F-4202-BDD7-070CC9D8DFE4}"/>
                  </a:ext>
                </a:extLst>
              </p:cNvPr>
              <p:cNvSpPr/>
              <p:nvPr/>
            </p:nvSpPr>
            <p:spPr>
              <a:xfrm>
                <a:off x="8952647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椭圆 129">
                <a:extLst>
                  <a:ext uri="{FF2B5EF4-FFF2-40B4-BE49-F238E27FC236}">
                    <a16:creationId xmlns:a16="http://schemas.microsoft.com/office/drawing/2014/main" xmlns="" id="{7331FE13-E9CA-4F26-BF25-2E2F409DA6AA}"/>
                  </a:ext>
                </a:extLst>
              </p:cNvPr>
              <p:cNvSpPr/>
              <p:nvPr/>
            </p:nvSpPr>
            <p:spPr>
              <a:xfrm>
                <a:off x="8705462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椭圆 130">
                <a:extLst>
                  <a:ext uri="{FF2B5EF4-FFF2-40B4-BE49-F238E27FC236}">
                    <a16:creationId xmlns:a16="http://schemas.microsoft.com/office/drawing/2014/main" xmlns="" id="{1D9ABCD3-B050-4137-9946-D9A041207724}"/>
                  </a:ext>
                </a:extLst>
              </p:cNvPr>
              <p:cNvSpPr/>
              <p:nvPr/>
            </p:nvSpPr>
            <p:spPr>
              <a:xfrm>
                <a:off x="8829054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椭圆 131">
                <a:extLst>
                  <a:ext uri="{FF2B5EF4-FFF2-40B4-BE49-F238E27FC236}">
                    <a16:creationId xmlns:a16="http://schemas.microsoft.com/office/drawing/2014/main" xmlns="" id="{92F4AF1A-961B-4D8F-9D9E-0329700F8264}"/>
                  </a:ext>
                </a:extLst>
              </p:cNvPr>
              <p:cNvSpPr/>
              <p:nvPr/>
            </p:nvSpPr>
            <p:spPr>
              <a:xfrm>
                <a:off x="8581870" y="2736339"/>
                <a:ext cx="126232" cy="113777"/>
              </a:xfrm>
              <a:prstGeom prst="ellipse">
                <a:avLst/>
              </a:prstGeom>
              <a:solidFill>
                <a:schemeClr val="bg1"/>
              </a:solidFill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6" name="文本框 125">
              <a:extLst>
                <a:ext uri="{FF2B5EF4-FFF2-40B4-BE49-F238E27FC236}">
                  <a16:creationId xmlns:a16="http://schemas.microsoft.com/office/drawing/2014/main" xmlns="" id="{FE625E65-9777-443B-82FE-9FCD1E1341AB}"/>
                </a:ext>
              </a:extLst>
            </p:cNvPr>
            <p:cNvSpPr txBox="1"/>
            <p:nvPr/>
          </p:nvSpPr>
          <p:spPr>
            <a:xfrm>
              <a:off x="8773658" y="3166808"/>
              <a:ext cx="1602523" cy="72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zh-CN" altLang="en-US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600pC </a:t>
              </a:r>
              <a:r>
                <a:rPr lang="en-US" altLang="zh-CN" sz="14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120GeV</a:t>
              </a:r>
              <a:endParaRPr lang="zh-CN" altLang="en-US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弧形 62">
              <a:extLst>
                <a:ext uri="{FF2B5EF4-FFF2-40B4-BE49-F238E27FC236}">
                  <a16:creationId xmlns:a16="http://schemas.microsoft.com/office/drawing/2014/main" xmlns="" id="{96E3AD34-4582-4BA4-BE07-DD424E0A87CB}"/>
                </a:ext>
              </a:extLst>
            </p:cNvPr>
            <p:cNvSpPr/>
            <p:nvPr/>
          </p:nvSpPr>
          <p:spPr>
            <a:xfrm rot="2614257">
              <a:off x="5370084" y="791347"/>
              <a:ext cx="5366476" cy="5366476"/>
            </a:xfrm>
            <a:prstGeom prst="arc">
              <a:avLst>
                <a:gd name="adj1" fmla="val 16445415"/>
                <a:gd name="adj2" fmla="val 21392519"/>
              </a:avLst>
            </a:prstGeom>
            <a:ln w="47625" cmpd="thinThick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59065" y="6211596"/>
            <a:ext cx="178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>
                <a:solidFill>
                  <a:srgbClr val="FFFFFF"/>
                </a:solidFill>
              </a:rPr>
              <a:t>Shiyu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Zhou</a:t>
            </a:r>
            <a:r>
              <a:rPr kumimoji="1" lang="zh-CN" altLang="en-US" dirty="0" smtClean="0">
                <a:solidFill>
                  <a:srgbClr val="FFFFFF"/>
                </a:solidFill>
              </a:rPr>
              <a:t>  </a:t>
            </a:r>
            <a:r>
              <a:rPr kumimoji="1" lang="en-US" altLang="zh-CN" dirty="0" smtClean="0">
                <a:solidFill>
                  <a:srgbClr val="FFFFFF"/>
                </a:solidFill>
              </a:rPr>
              <a:t>et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al.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01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689"/>
    </mc:Choice>
    <mc:Fallback xmlns="">
      <p:transition spd="slow" advTm="9368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80"/>
  <p:tag name="KSO_WM_UNIT_TYPE" val="b"/>
  <p:tag name="KSO_WM_UNIT_INDEX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0.95,&quot;left&quot;:202.85,&quot;top&quot;:77.25,&quot;width&quot;:881.2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0.95,&quot;left&quot;:202.85,&quot;top&quot;:77.25,&quot;width&quot;:881.2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0.95,&quot;left&quot;:202.85,&quot;top&quot;:77.25,&quot;width&quot;:881.2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0.95,&quot;left&quot;:202.85,&quot;top&quot;:77.25,&quot;width&quot;:881.2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0.95,&quot;left&quot;:202.85,&quot;top&quot;:77.25,&quot;width&quot;:881.2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NOCLEA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ID" val="{411eab53-2fe3-4763-94ed-829a0efa988c}"/>
  <p:tag name="KSO_WM_UNIT_PLACING_PICTURE_USER_VIEWPORT" val="{&quot;height&quot;:856,&quot;width&quot;:4653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294*137"/>
  <p:tag name="TABLE_ENDDRAG_RECT" val="225*244*294*13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0.95,&quot;left&quot;:202.85,&quot;top&quot;:77.25,&quot;width&quot;:881.2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2.25,&quot;left&quot;:202.85,&quot;top&quot;:95.95,&quot;width&quot;:264.15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0.95,&quot;left&quot;:202.85,&quot;top&quot;:77.25,&quot;width&quot;:881.2}"/>
</p:tagLst>
</file>

<file path=ppt/theme/theme1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自定义设计方案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74740</TotalTime>
  <Words>1507</Words>
  <Application>Microsoft Macintosh PowerPoint</Application>
  <PresentationFormat>自定义</PresentationFormat>
  <Paragraphs>333</Paragraphs>
  <Slides>43</Slides>
  <Notes>13</Notes>
  <HiddenSlides>0</HiddenSlides>
  <MMClips>1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43</vt:i4>
      </vt:variant>
    </vt:vector>
  </HeadingPairs>
  <TitlesOfParts>
    <vt:vector size="46" baseType="lpstr">
      <vt:lpstr>6_自定义设计方案</vt:lpstr>
      <vt:lpstr>2_自定义设计方案</vt:lpstr>
      <vt:lpstr>3_自定义设计方案</vt:lpstr>
      <vt:lpstr>PowerPoint 演示文稿</vt:lpstr>
      <vt:lpstr>A Joint effort of IHEP, THU, SARI, BAQIS, ZZU and Qifeng</vt:lpstr>
      <vt:lpstr>Outline</vt:lpstr>
      <vt:lpstr>Institute of High Energy Physics: IHEP  Chinese Academy of Science </vt:lpstr>
      <vt:lpstr>PowerPoint 演示文稿</vt:lpstr>
      <vt:lpstr>PATH: Plasma Accelerator towards TeV Horizon </vt:lpstr>
      <vt:lpstr>PATH:  A roadmap with 4 phases…</vt:lpstr>
      <vt:lpstr>Future High average Power  PWFA </vt:lpstr>
      <vt:lpstr>BEPCII and CEPC plasma injector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Plasma Source (20cm)</vt:lpstr>
      <vt:lpstr>Beam Phasespace Manipulation based on HPC</vt:lpstr>
      <vt:lpstr>HPC Phasespace Manipulation as dechirper </vt:lpstr>
      <vt:lpstr>PWFA-driven Broadband FEL scheme</vt:lpstr>
      <vt:lpstr>Phase Space Modulation in HPC</vt:lpstr>
      <vt:lpstr>XFEL lasing with good probability</vt:lpstr>
      <vt:lpstr>Saturated Amplification of XFEL</vt:lpstr>
      <vt:lpstr>Redshift of XFEL spectra</vt:lpstr>
      <vt:lpstr>Spectrum Broadening of XFEL</vt:lpstr>
      <vt:lpstr>Applications with table-top LWFA </vt:lpstr>
      <vt:lpstr>PowerPoint 演示文稿</vt:lpstr>
      <vt:lpstr>Table top ultrafast synchrotron source </vt:lpstr>
      <vt:lpstr>PowerPoint 演示文稿</vt:lpstr>
      <vt:lpstr>PowerPoint 演示文稿</vt:lpstr>
      <vt:lpstr>Compact Hard X ray ICS by two pulses</vt:lpstr>
      <vt:lpstr>PowerPoint 演示文稿</vt:lpstr>
      <vt:lpstr>PowerPoint 演示文稿</vt:lpstr>
      <vt:lpstr>PowerPoint 演示文稿</vt:lpstr>
      <vt:lpstr>High energy Gama-ray CT for turbine blade</vt:lpstr>
      <vt:lpstr>PowerPoint 演示文稿</vt:lpstr>
      <vt:lpstr>MeV UED based on table-top LWFA （~57fs）</vt:lpstr>
      <vt:lpstr>LWFA driven VHEE for small animals</vt:lpstr>
      <vt:lpstr>A Laser Plasma Accelerator Application Facility CCLS  Zhenzhou U., Zhenzhou, Henan </vt:lpstr>
      <vt:lpstr>PowerPoint 演示文稿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Shuo Zhang;Jingyi Wang</dc:creator>
  <cp:lastModifiedBy>wei Lu</cp:lastModifiedBy>
  <cp:revision>1098</cp:revision>
  <cp:lastPrinted>2021-01-31T05:37:33Z</cp:lastPrinted>
  <dcterms:created xsi:type="dcterms:W3CDTF">2019-08-30T11:04:00Z</dcterms:created>
  <dcterms:modified xsi:type="dcterms:W3CDTF">2025-10-23T07:30:31Z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2052-10.8.0.5562</vt:lpwstr>
  </property>
</Properties>
</file>