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307" r:id="rId2"/>
    <p:sldId id="2966" r:id="rId3"/>
    <p:sldId id="2967" r:id="rId4"/>
    <p:sldId id="2965" r:id="rId5"/>
    <p:sldId id="268" r:id="rId6"/>
    <p:sldId id="313" r:id="rId7"/>
    <p:sldId id="263" r:id="rId8"/>
    <p:sldId id="300" r:id="rId9"/>
    <p:sldId id="987" r:id="rId10"/>
    <p:sldId id="304" r:id="rId11"/>
    <p:sldId id="985" r:id="rId12"/>
    <p:sldId id="266" r:id="rId13"/>
    <p:sldId id="984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  <p:embeddedFont>
      <p:font typeface="Cambria Math" panose="02040503050406030204" pitchFamily="18" charset="0"/>
      <p:regular r:id="rId22"/>
    </p:embeddedFont>
    <p:embeddedFont>
      <p:font typeface="Libre Franklin" panose="020F0502020204030204" pitchFamily="34" charset="0"/>
      <p:regular r:id="rId23"/>
      <p:bold r:id="rId24"/>
      <p:italic r:id="rId25"/>
      <p:boldItalic r:id="rId26"/>
    </p:embeddedFont>
    <p:embeddedFont>
      <p:font typeface="Libre Franklin Medium" panose="020F050202020403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929B0244-29D3-6E4B-AD91-E0284DCABBE0}">
          <p14:sldIdLst>
            <p14:sldId id="307"/>
            <p14:sldId id="2966"/>
            <p14:sldId id="2967"/>
            <p14:sldId id="2965"/>
            <p14:sldId id="268"/>
            <p14:sldId id="313"/>
            <p14:sldId id="263"/>
            <p14:sldId id="300"/>
            <p14:sldId id="987"/>
            <p14:sldId id="304"/>
            <p14:sldId id="985"/>
            <p14:sldId id="266"/>
            <p14:sldId id="984"/>
          </p14:sldIdLst>
        </p14:section>
        <p14:section name="extra" id="{3EF9D4A5-3D90-7F44-833C-14B9B5FB5C9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5" roundtripDataSignature="AMtx7miVz0VbQgB2jsk8QlyUGhwpgDVK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4"/>
    <p:restoredTop sz="94380"/>
  </p:normalViewPr>
  <p:slideViewPr>
    <p:cSldViewPr snapToGrid="0">
      <p:cViewPr varScale="1">
        <p:scale>
          <a:sx n="143" d="100"/>
          <a:sy n="143" d="100"/>
        </p:scale>
        <p:origin x="64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6" name="Google Shape;6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7" name="Google Shape;7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8" name="Google Shape;8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9" name="Google Shape;9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" name="Google Shape;10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" name="Google Shape;11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2" name="Google Shape;12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3" name="Google Shape;13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4" name="Google Shape;14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5" name="Google Shape;15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6" name="Google Shape;16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7" name="Google Shape;17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8" name="Google Shape;18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" name="Google Shape;19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0" name="Google Shape;20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1" name="Google Shape;21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2" name="Google Shape;22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3" name="Google Shape;23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4" name="Google Shape;24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5" name="Google Shape;25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6" name="Google Shape;26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7" name="Google Shape;27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8" name="Google Shape;28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9" name="Google Shape;29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0" name="Google Shape;30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1" name="Google Shape;31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2" name="Google Shape;32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3" name="Google Shape;33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4" name="Google Shape;34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5" name="Google Shape;35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6" name="Google Shape;36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7" name="Google Shape;37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8" name="Google Shape;38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9" name="Google Shape;39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0" name="Google Shape;40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" name="Google Shape;41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2" name="Google Shape;42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3" name="Google Shape;43;n"/>
          <p:cNvSpPr txBox="1"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4" name="Google Shape;4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08300" cy="3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45" name="Google Shape;45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6" name="Google Shape;4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n"/>
          <p:cNvSpPr txBox="1"/>
          <p:nvPr/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8" name="Google Shape;4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300" cy="3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u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300" cy="3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5386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0892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408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06" name="Google Shape;40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407" name="Google Shape;40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334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2011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6226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495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3490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1166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3398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29" name="Google Shape;32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330" name="Google Shape;33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2731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 dirty="0"/>
              <a:t>Data on bottom left (right) is July 11, 2024 scan 16 (18) and scan </a:t>
            </a:r>
            <a:endParaRPr dirty="0"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8376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021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 slide white background">
  <p:cSld name="1_Text slide white background"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body" idx="1"/>
          </p:nvPr>
        </p:nvSpPr>
        <p:spPr>
          <a:xfrm>
            <a:off x="473529" y="1284289"/>
            <a:ext cx="11244943" cy="4504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6" name="Google Shape;9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95288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3"/>
          <p:cNvSpPr txBox="1">
            <a:spLocks noGrp="1"/>
          </p:cNvSpPr>
          <p:nvPr>
            <p:ph type="body" idx="2"/>
          </p:nvPr>
        </p:nvSpPr>
        <p:spPr>
          <a:xfrm>
            <a:off x="1817688" y="196622"/>
            <a:ext cx="8556625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77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one">
  <p:cSld name="Title slide one"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1181" y="-770"/>
            <a:ext cx="12294362" cy="692327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2"/>
          <p:cNvSpPr txBox="1">
            <a:spLocks noGrp="1"/>
          </p:cNvSpPr>
          <p:nvPr>
            <p:ph type="body" idx="1"/>
          </p:nvPr>
        </p:nvSpPr>
        <p:spPr>
          <a:xfrm>
            <a:off x="1605757" y="1992086"/>
            <a:ext cx="8980487" cy="127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88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o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90" name="Google Shape;90;p12"/>
          <p:cNvGrpSpPr/>
          <p:nvPr/>
        </p:nvGrpSpPr>
        <p:grpSpPr>
          <a:xfrm>
            <a:off x="354485" y="5457944"/>
            <a:ext cx="11265317" cy="859967"/>
            <a:chOff x="309790" y="5457944"/>
            <a:chExt cx="11265317" cy="859967"/>
          </a:xfrm>
        </p:grpSpPr>
        <p:pic>
          <p:nvPicPr>
            <p:cNvPr id="91" name="Google Shape;91;p1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790" y="5457944"/>
              <a:ext cx="3160486" cy="8599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58104" y="5668971"/>
              <a:ext cx="3568700" cy="533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1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414621" y="5627915"/>
              <a:ext cx="3160486" cy="53283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9786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Swoosh Background">
  <p:cSld name="Text Slide Swoosh Background"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1181" y="-770"/>
            <a:ext cx="12294362" cy="6923278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5"/>
          <p:cNvSpPr txBox="1">
            <a:spLocks noGrp="1"/>
          </p:cNvSpPr>
          <p:nvPr>
            <p:ph type="body" idx="1"/>
          </p:nvPr>
        </p:nvSpPr>
        <p:spPr>
          <a:xfrm>
            <a:off x="1605757" y="250371"/>
            <a:ext cx="8980487" cy="631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>
                <a:solidFill>
                  <a:schemeClr val="lt1"/>
                </a:solidFill>
              </a:defRPr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1F497D"/>
              </a:buClr>
              <a:buSzPts val="2800"/>
              <a:buChar char="o"/>
              <a:defRPr sz="2800" b="1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3" name="Google Shape;113;p5"/>
          <p:cNvCxnSpPr/>
          <p:nvPr/>
        </p:nvCxnSpPr>
        <p:spPr>
          <a:xfrm>
            <a:off x="0" y="6143740"/>
            <a:ext cx="121920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14" name="Google Shape;114;p5"/>
          <p:cNvSpPr txBox="1">
            <a:spLocks noGrp="1"/>
          </p:cNvSpPr>
          <p:nvPr>
            <p:ph type="body" idx="2"/>
          </p:nvPr>
        </p:nvSpPr>
        <p:spPr>
          <a:xfrm>
            <a:off x="549275" y="1414463"/>
            <a:ext cx="110934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o"/>
              <a:defRPr>
                <a:solidFill>
                  <a:schemeClr val="lt1"/>
                </a:solidFill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5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16" name="Google Shape;116;p5"/>
          <p:cNvGrpSpPr/>
          <p:nvPr/>
        </p:nvGrpSpPr>
        <p:grpSpPr>
          <a:xfrm>
            <a:off x="1768068" y="6230825"/>
            <a:ext cx="8394606" cy="548640"/>
            <a:chOff x="1898697" y="6230825"/>
            <a:chExt cx="8394606" cy="548640"/>
          </a:xfrm>
        </p:grpSpPr>
        <p:pic>
          <p:nvPicPr>
            <p:cNvPr id="117" name="Google Shape;117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275589" y="6325373"/>
              <a:ext cx="2017714" cy="3401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p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98697" y="6230825"/>
              <a:ext cx="2017714" cy="548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p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880637" y="6356393"/>
              <a:ext cx="2278325" cy="34029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897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853117"/>
          </a:xfrm>
          <a:prstGeom prst="rect">
            <a:avLst/>
          </a:prstGeom>
          <a:solidFill>
            <a:srgbClr val="00395A"/>
          </a:solidFill>
          <a:ln>
            <a:noFill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129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grpSp>
        <p:nvGrpSpPr>
          <p:cNvPr id="52" name="Google Shape;52;p11"/>
          <p:cNvGrpSpPr/>
          <p:nvPr/>
        </p:nvGrpSpPr>
        <p:grpSpPr>
          <a:xfrm>
            <a:off x="-211627" y="-142629"/>
            <a:ext cx="12596660" cy="7137992"/>
            <a:chOff x="-158720" y="-142629"/>
            <a:chExt cx="9447495" cy="7137992"/>
          </a:xfrm>
        </p:grpSpPr>
        <p:grpSp>
          <p:nvGrpSpPr>
            <p:cNvPr id="53" name="Google Shape;53;p11"/>
            <p:cNvGrpSpPr/>
            <p:nvPr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54" name="Google Shape;54;p11"/>
              <p:cNvCxnSpPr/>
              <p:nvPr/>
            </p:nvCxnSpPr>
            <p:spPr>
              <a:xfrm>
                <a:off x="467806" y="687324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8685672" y="687324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6" name="Google Shape;56;p11"/>
              <p:cNvGrpSpPr/>
              <p:nvPr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57" name="Google Shape;57;p11"/>
                <p:cNvCxnSpPr/>
                <p:nvPr/>
              </p:nvCxnSpPr>
              <p:spPr>
                <a:xfrm>
                  <a:off x="61722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" name="Google Shape;58;p11"/>
                <p:cNvCxnSpPr/>
                <p:nvPr/>
              </p:nvCxnSpPr>
              <p:spPr>
                <a:xfrm>
                  <a:off x="57150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" name="Google Shape;59;p11"/>
              <p:cNvGrpSpPr/>
              <p:nvPr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60" name="Google Shape;60;p11"/>
                <p:cNvCxnSpPr/>
                <p:nvPr/>
              </p:nvCxnSpPr>
              <p:spPr>
                <a:xfrm>
                  <a:off x="61722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1" name="Google Shape;61;p11"/>
                <p:cNvCxnSpPr/>
                <p:nvPr/>
              </p:nvCxnSpPr>
              <p:spPr>
                <a:xfrm>
                  <a:off x="57150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62" name="Google Shape;62;p11"/>
            <p:cNvGrpSpPr/>
            <p:nvPr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63" name="Google Shape;63;p11"/>
              <p:cNvCxnSpPr/>
              <p:nvPr/>
            </p:nvCxnSpPr>
            <p:spPr>
              <a:xfrm>
                <a:off x="467806" y="687324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1"/>
              <p:cNvCxnSpPr/>
              <p:nvPr/>
            </p:nvCxnSpPr>
            <p:spPr>
              <a:xfrm>
                <a:off x="8685672" y="687324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5" name="Google Shape;65;p11"/>
              <p:cNvGrpSpPr/>
              <p:nvPr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66" name="Google Shape;66;p11"/>
                <p:cNvCxnSpPr/>
                <p:nvPr/>
              </p:nvCxnSpPr>
              <p:spPr>
                <a:xfrm>
                  <a:off x="61722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" name="Google Shape;67;p11"/>
                <p:cNvCxnSpPr/>
                <p:nvPr/>
              </p:nvCxnSpPr>
              <p:spPr>
                <a:xfrm>
                  <a:off x="57150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" name="Google Shape;68;p11"/>
              <p:cNvGrpSpPr/>
              <p:nvPr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69" name="Google Shape;69;p11"/>
                <p:cNvCxnSpPr/>
                <p:nvPr/>
              </p:nvCxnSpPr>
              <p:spPr>
                <a:xfrm>
                  <a:off x="61722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" name="Google Shape;70;p11"/>
                <p:cNvCxnSpPr/>
                <p:nvPr/>
              </p:nvCxnSpPr>
              <p:spPr>
                <a:xfrm>
                  <a:off x="5715000" y="6873248"/>
                  <a:ext cx="0" cy="12211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71" name="Google Shape;71;p11"/>
            <p:cNvGrpSpPr/>
            <p:nvPr/>
          </p:nvGrpSpPr>
          <p:grpSpPr>
            <a:xfrm>
              <a:off x="-158720" y="1143065"/>
              <a:ext cx="122116" cy="5029134"/>
              <a:chOff x="-158720" y="1143066"/>
              <a:chExt cx="122116" cy="5029134"/>
            </a:xfrm>
          </p:grpSpPr>
          <p:cxnSp>
            <p:nvCxnSpPr>
              <p:cNvPr id="72" name="Google Shape;72;p11"/>
              <p:cNvCxnSpPr/>
              <p:nvPr/>
            </p:nvCxnSpPr>
            <p:spPr>
              <a:xfrm>
                <a:off x="-97662" y="108200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1"/>
              <p:cNvCxnSpPr/>
              <p:nvPr/>
            </p:nvCxnSpPr>
            <p:spPr>
              <a:xfrm>
                <a:off x="-97662" y="1539143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1"/>
              <p:cNvCxnSpPr/>
              <p:nvPr/>
            </p:nvCxnSpPr>
            <p:spPr>
              <a:xfrm>
                <a:off x="-97662" y="6111142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1"/>
              <p:cNvCxnSpPr/>
              <p:nvPr/>
            </p:nvCxnSpPr>
            <p:spPr>
              <a:xfrm rot="10800000">
                <a:off x="-158720" y="4075647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1"/>
              <p:cNvCxnSpPr/>
              <p:nvPr/>
            </p:nvCxnSpPr>
            <p:spPr>
              <a:xfrm rot="10800000">
                <a:off x="-158720" y="3679446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1"/>
              <p:cNvCxnSpPr/>
              <p:nvPr/>
            </p:nvCxnSpPr>
            <p:spPr>
              <a:xfrm rot="10800000">
                <a:off x="-158720" y="5773880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8" name="Google Shape;78;p11"/>
            <p:cNvGrpSpPr/>
            <p:nvPr/>
          </p:nvGrpSpPr>
          <p:grpSpPr>
            <a:xfrm>
              <a:off x="9166659" y="1143065"/>
              <a:ext cx="122115" cy="5029134"/>
              <a:chOff x="-158720" y="1143066"/>
              <a:chExt cx="122116" cy="5029134"/>
            </a:xfrm>
          </p:grpSpPr>
          <p:cxnSp>
            <p:nvCxnSpPr>
              <p:cNvPr id="79" name="Google Shape;79;p11"/>
              <p:cNvCxnSpPr/>
              <p:nvPr/>
            </p:nvCxnSpPr>
            <p:spPr>
              <a:xfrm>
                <a:off x="-97662" y="1082008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0" name="Google Shape;80;p11"/>
              <p:cNvCxnSpPr/>
              <p:nvPr/>
            </p:nvCxnSpPr>
            <p:spPr>
              <a:xfrm>
                <a:off x="-97662" y="1539143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1" name="Google Shape;81;p11"/>
              <p:cNvCxnSpPr/>
              <p:nvPr/>
            </p:nvCxnSpPr>
            <p:spPr>
              <a:xfrm>
                <a:off x="-97662" y="6111142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2" name="Google Shape;82;p11"/>
              <p:cNvCxnSpPr/>
              <p:nvPr/>
            </p:nvCxnSpPr>
            <p:spPr>
              <a:xfrm rot="10800000">
                <a:off x="-158720" y="4075647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3" name="Google Shape;83;p11"/>
              <p:cNvCxnSpPr/>
              <p:nvPr/>
            </p:nvCxnSpPr>
            <p:spPr>
              <a:xfrm rot="10800000">
                <a:off x="-158720" y="3679446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4" name="Google Shape;84;p11"/>
              <p:cNvCxnSpPr/>
              <p:nvPr/>
            </p:nvCxnSpPr>
            <p:spPr>
              <a:xfrm rot="10800000">
                <a:off x="-158720" y="5773880"/>
                <a:ext cx="122113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10896600" y="6350154"/>
            <a:ext cx="68429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6" name="Google Shape;86;p11" descr="LBL_logo_notext_rev_transparent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39305" y="6357358"/>
            <a:ext cx="690880" cy="3657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"/>
          <p:cNvSpPr txBox="1">
            <a:spLocks noGrp="1"/>
          </p:cNvSpPr>
          <p:nvPr>
            <p:ph type="title" idx="4294967295"/>
          </p:nvPr>
        </p:nvSpPr>
        <p:spPr>
          <a:xfrm>
            <a:off x="833717" y="76200"/>
            <a:ext cx="10443885" cy="998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SzPts val="3200"/>
            </a:pPr>
            <a:r>
              <a:rPr lang="en-US" sz="3000" b="0" dirty="0">
                <a:latin typeface="Calibri" panose="020F0502020204030204" pitchFamily="34" charset="0"/>
                <a:cs typeface="Calibri" panose="020F0502020204030204" pitchFamily="34" charset="0"/>
              </a:rPr>
              <a:t>Near term applications of advanced accelerator technologies: compact free electron lasers</a:t>
            </a:r>
            <a:endParaRPr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8" name="Google Shape;10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590800"/>
            <a:ext cx="12192000" cy="2072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"/>
          <p:cNvSpPr txBox="1"/>
          <p:nvPr/>
        </p:nvSpPr>
        <p:spPr>
          <a:xfrm>
            <a:off x="571499" y="1429414"/>
            <a:ext cx="10896601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Sam Barber, Staff Scientist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lt1"/>
                </a:solidFill>
                <a:latin typeface="Calibri" panose="020F0502020204030204" pitchFamily="34" charset="0"/>
                <a:ea typeface="Libre Franklin"/>
                <a:cs typeface="Calibri" panose="020F0502020204030204" pitchFamily="34" charset="0"/>
                <a:sym typeface="Libre Franklin"/>
              </a:rPr>
              <a:t>BELLA Center</a:t>
            </a:r>
            <a:endParaRPr sz="2200" dirty="0">
              <a:solidFill>
                <a:schemeClr val="lt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11897353" y="6511365"/>
            <a:ext cx="269577" cy="27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1</a:t>
            </a:fld>
            <a:endParaRPr sz="120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762000" y="4994613"/>
            <a:ext cx="10706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 panose="020F0502020204030204" pitchFamily="34" charset="0"/>
                <a:ea typeface="Libre Franklin"/>
                <a:cs typeface="Calibri" panose="020F0502020204030204" pitchFamily="34" charset="0"/>
                <a:sym typeface="Libre Franklin"/>
              </a:rPr>
              <a:t>LCWS 2025, Valencia, Spain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 panose="020F0502020204030204" pitchFamily="34" charset="0"/>
                <a:ea typeface="Libre Franklin"/>
                <a:cs typeface="Calibri" panose="020F0502020204030204" pitchFamily="34" charset="0"/>
                <a:sym typeface="Libre Franklin"/>
              </a:rPr>
              <a:t>October 23, 2025</a:t>
            </a:r>
            <a:endParaRPr sz="1600" dirty="0">
              <a:solidFill>
                <a:schemeClr val="dk2"/>
              </a:solidFill>
              <a:latin typeface="Calibri" panose="020F0502020204030204" pitchFamily="34" charset="0"/>
              <a:ea typeface="Libre Franklin Medium"/>
              <a:cs typeface="Calibri" panose="020F0502020204030204" pitchFamily="34" charset="0"/>
              <a:sym typeface="Libre Franklin Medium"/>
            </a:endParaRPr>
          </a:p>
        </p:txBody>
      </p:sp>
      <p:sp>
        <p:nvSpPr>
          <p:cNvPr id="112" name="Google Shape;112;p1"/>
          <p:cNvSpPr txBox="1"/>
          <p:nvPr/>
        </p:nvSpPr>
        <p:spPr>
          <a:xfrm>
            <a:off x="118753" y="6352792"/>
            <a:ext cx="1169224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>
                <a:solidFill>
                  <a:schemeClr val="lt1"/>
                </a:solidFill>
                <a:latin typeface="Calibri" panose="020F0502020204030204" pitchFamily="34" charset="0"/>
                <a:ea typeface="Libre Franklin"/>
                <a:cs typeface="Calibri" panose="020F0502020204030204" pitchFamily="34" charset="0"/>
                <a:sym typeface="Libre Franklin"/>
              </a:rPr>
              <a:t>This work was supported by the U.S. Department of Energy (DOE), Office of Science, the Office of Basic Energy Sciences,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>
                <a:solidFill>
                  <a:schemeClr val="lt1"/>
                </a:solidFill>
                <a:latin typeface="Calibri" panose="020F0502020204030204" pitchFamily="34" charset="0"/>
                <a:ea typeface="Libre Franklin"/>
                <a:cs typeface="Calibri" panose="020F0502020204030204" pitchFamily="34" charset="0"/>
                <a:sym typeface="Libre Franklin"/>
              </a:rPr>
              <a:t>the Office of High Energy Physics, under Contract No. DE-AC02-05CH11231, and through a CRADA with Tau Systems.</a:t>
            </a:r>
            <a:endParaRPr sz="1200" dirty="0">
              <a:solidFill>
                <a:schemeClr val="lt1"/>
              </a:solidFill>
              <a:latin typeface="Calibri" panose="020F0502020204030204" pitchFamily="34" charset="0"/>
              <a:ea typeface="Libre Franklin Medium"/>
              <a:cs typeface="Calibri" panose="020F0502020204030204" pitchFamily="34" charset="0"/>
              <a:sym typeface="Libre Franklin Medium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B0143C-40E3-4944-8C8F-7C537DE95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040" y="2581243"/>
            <a:ext cx="623996" cy="67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1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5ACE83-2552-B544-AFFE-A2F0804B1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83" y="1355279"/>
            <a:ext cx="6894412" cy="3687310"/>
          </a:xfrm>
          <a:prstGeom prst="rect">
            <a:avLst/>
          </a:prstGeom>
        </p:spPr>
      </p:pic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0" y="-59410"/>
            <a:ext cx="12191984" cy="1008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Sustained efforts on optimizing FEL signal at end of undulator through matching and alignment yielded drastic boost in performance</a:t>
            </a:r>
            <a:endParaRPr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9" name="Google Shape;391;p8">
            <a:extLst>
              <a:ext uri="{FF2B5EF4-FFF2-40B4-BE49-F238E27FC236}">
                <a16:creationId xmlns:a16="http://schemas.microsoft.com/office/drawing/2014/main" id="{BEBF9265-6345-7A49-A24B-C202B39D91A9}"/>
              </a:ext>
            </a:extLst>
          </p:cNvPr>
          <p:cNvSpPr/>
          <p:nvPr/>
        </p:nvSpPr>
        <p:spPr>
          <a:xfrm>
            <a:off x="136008" y="1015414"/>
            <a:ext cx="6992312" cy="5516200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28A59E-BD9C-FD47-B0C0-36A137048E35}"/>
              </a:ext>
            </a:extLst>
          </p:cNvPr>
          <p:cNvSpPr txBox="1"/>
          <p:nvPr/>
        </p:nvSpPr>
        <p:spPr>
          <a:xfrm>
            <a:off x="276745" y="1069919"/>
            <a:ext cx="5628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Undulator radiation signal vs charge for 1000 consecutive shots</a:t>
            </a:r>
          </a:p>
        </p:txBody>
      </p:sp>
      <p:sp>
        <p:nvSpPr>
          <p:cNvPr id="32" name="Google Shape;360;p9">
            <a:extLst>
              <a:ext uri="{FF2B5EF4-FFF2-40B4-BE49-F238E27FC236}">
                <a16:creationId xmlns:a16="http://schemas.microsoft.com/office/drawing/2014/main" id="{FCEF57F2-A24F-164D-9451-BCC81D57AFDA}"/>
              </a:ext>
            </a:extLst>
          </p:cNvPr>
          <p:cNvSpPr txBox="1"/>
          <p:nvPr/>
        </p:nvSpPr>
        <p:spPr>
          <a:xfrm>
            <a:off x="143870" y="4757036"/>
            <a:ext cx="7224053" cy="1661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17500">
              <a:spcBef>
                <a:spcPts val="1200"/>
              </a:spcBef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Optimized transverse focusing and alignment using radiation signal at the end of the 4 meter undulator </a:t>
            </a:r>
          </a:p>
          <a:p>
            <a:pPr marL="342900" indent="-317500">
              <a:spcBef>
                <a:spcPts val="1200"/>
              </a:spcBef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Gain over incoherent undulator radiation on &gt;90% of shots</a:t>
            </a:r>
          </a:p>
          <a:p>
            <a:pPr marL="342900" marR="0" lvl="0" indent="-3175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Ratio FEL to incoherent:  ~200-300x (max), 50-100x (average)</a:t>
            </a:r>
          </a:p>
        </p:txBody>
      </p:sp>
      <p:sp>
        <p:nvSpPr>
          <p:cNvPr id="14" name="Google Shape;391;p8">
            <a:extLst>
              <a:ext uri="{FF2B5EF4-FFF2-40B4-BE49-F238E27FC236}">
                <a16:creationId xmlns:a16="http://schemas.microsoft.com/office/drawing/2014/main" id="{540165E5-677E-0243-B0AD-C4F89C079590}"/>
              </a:ext>
            </a:extLst>
          </p:cNvPr>
          <p:cNvSpPr/>
          <p:nvPr/>
        </p:nvSpPr>
        <p:spPr>
          <a:xfrm>
            <a:off x="7237335" y="1015414"/>
            <a:ext cx="4810796" cy="5516200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5" name="Google Shape;360;p9">
            <a:extLst>
              <a:ext uri="{FF2B5EF4-FFF2-40B4-BE49-F238E27FC236}">
                <a16:creationId xmlns:a16="http://schemas.microsoft.com/office/drawing/2014/main" id="{79C9F0B3-359C-9D45-90BC-C4E72BF8CF95}"/>
              </a:ext>
            </a:extLst>
          </p:cNvPr>
          <p:cNvSpPr txBox="1"/>
          <p:nvPr/>
        </p:nvSpPr>
        <p:spPr>
          <a:xfrm>
            <a:off x="7254656" y="4079265"/>
            <a:ext cx="4793474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17500">
              <a:buSzPts val="180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Statistical characteristics of high-gain SASE radiation in the exponential amplification regime follow gamma distribution</a:t>
            </a:r>
          </a:p>
          <a:p>
            <a:pPr marL="342900" lvl="0" indent="-317500">
              <a:buSzPts val="180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Number of longitudinal modes, characterized by M, can be used to estimate bunch length and is consistent with experimental parameters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08D029-EABA-0A4F-AC59-B232F9FB8991}"/>
              </a:ext>
            </a:extLst>
          </p:cNvPr>
          <p:cNvSpPr txBox="1"/>
          <p:nvPr/>
        </p:nvSpPr>
        <p:spPr>
          <a:xfrm>
            <a:off x="7337785" y="1093140"/>
            <a:ext cx="4500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Pulse energy statistics of FEL radiation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869DFE-F9DB-DF4D-ACD5-D3ACDF469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1430" y="1599747"/>
            <a:ext cx="4558591" cy="24726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55494D-EC31-EE46-B2CD-5B49673D8C14}"/>
              </a:ext>
            </a:extLst>
          </p:cNvPr>
          <p:cNvSpPr txBox="1"/>
          <p:nvPr/>
        </p:nvSpPr>
        <p:spPr>
          <a:xfrm>
            <a:off x="9813217" y="1925524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Gamma distribution fit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F70F16-9274-B04A-B6C4-22D35B9D7CA7}"/>
              </a:ext>
            </a:extLst>
          </p:cNvPr>
          <p:cNvSpPr txBox="1"/>
          <p:nvPr/>
        </p:nvSpPr>
        <p:spPr>
          <a:xfrm>
            <a:off x="15982" y="6530688"/>
            <a:ext cx="4572085" cy="318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nb-NO" dirty="0">
                <a:solidFill>
                  <a:schemeClr val="dk1"/>
                </a:solidFill>
              </a:rPr>
              <a:t> S. K. Barber et al. </a:t>
            </a:r>
            <a:r>
              <a:rPr lang="nb-NO" i="1" dirty="0" err="1">
                <a:solidFill>
                  <a:schemeClr val="dk1"/>
                </a:solidFill>
              </a:rPr>
              <a:t>Phys</a:t>
            </a:r>
            <a:r>
              <a:rPr lang="nb-NO" i="1" dirty="0">
                <a:solidFill>
                  <a:schemeClr val="dk1"/>
                </a:solidFill>
              </a:rPr>
              <a:t>. Rev. Lett. </a:t>
            </a:r>
            <a:r>
              <a:rPr lang="nb-NO" b="1" dirty="0">
                <a:solidFill>
                  <a:schemeClr val="dk1"/>
                </a:solidFill>
              </a:rPr>
              <a:t>135</a:t>
            </a:r>
            <a:r>
              <a:rPr lang="nb-NO" dirty="0">
                <a:solidFill>
                  <a:schemeClr val="dk1"/>
                </a:solidFill>
              </a:rPr>
              <a:t>, 055001 (2025)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67210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0" y="196622"/>
            <a:ext cx="12191984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Optimizing for gain in first sections of undulator gives excellent performance  </a:t>
            </a:r>
            <a:endParaRPr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F601B0-4FC7-3641-BBAA-7DA06A8E7668}"/>
              </a:ext>
            </a:extLst>
          </p:cNvPr>
          <p:cNvSpPr txBox="1"/>
          <p:nvPr/>
        </p:nvSpPr>
        <p:spPr>
          <a:xfrm>
            <a:off x="509016" y="5675357"/>
            <a:ext cx="5162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Measured undulator radiation as function of distance along undulator with an R56 setting of 200 um. </a:t>
            </a:r>
          </a:p>
        </p:txBody>
      </p:sp>
      <p:sp>
        <p:nvSpPr>
          <p:cNvPr id="29" name="Google Shape;360;p9">
            <a:extLst>
              <a:ext uri="{FF2B5EF4-FFF2-40B4-BE49-F238E27FC236}">
                <a16:creationId xmlns:a16="http://schemas.microsoft.com/office/drawing/2014/main" id="{4CDA1760-57B8-DC4F-A76D-6B2183F082D0}"/>
              </a:ext>
            </a:extLst>
          </p:cNvPr>
          <p:cNvSpPr txBox="1"/>
          <p:nvPr/>
        </p:nvSpPr>
        <p:spPr>
          <a:xfrm>
            <a:off x="6227802" y="1967081"/>
            <a:ext cx="5741749" cy="292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Energy vs distance measurements show clear exponential gain with 18 cm gain length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SASE gain &gt;1000x 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Gain plateaus after 1.5 meters, suspect undulator segment misalignment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Increasing the chicane strength from R</a:t>
            </a:r>
            <a:r>
              <a:rPr lang="en-US" sz="1800" baseline="-25000" dirty="0">
                <a:solidFill>
                  <a:schemeClr val="tx1"/>
                </a:solidFill>
              </a:rPr>
              <a:t>56</a:t>
            </a:r>
            <a:r>
              <a:rPr lang="en-US" sz="1800" dirty="0">
                <a:solidFill>
                  <a:schemeClr val="tx1"/>
                </a:solidFill>
              </a:rPr>
              <a:t> = 200 𝜇m to 400 𝜇m results in reduced gain; useful information for deducing e-beam parameters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B9613E-253B-224E-B84C-C30496E63C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293"/>
          <a:stretch/>
        </p:blipFill>
        <p:spPr>
          <a:xfrm>
            <a:off x="476358" y="1430103"/>
            <a:ext cx="5162441" cy="42527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C38254-5301-4943-9F1C-798391CE2D73}"/>
              </a:ext>
            </a:extLst>
          </p:cNvPr>
          <p:cNvSpPr txBox="1"/>
          <p:nvPr/>
        </p:nvSpPr>
        <p:spPr>
          <a:xfrm>
            <a:off x="15982" y="6530688"/>
            <a:ext cx="4572085" cy="318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nb-NO" dirty="0">
                <a:solidFill>
                  <a:schemeClr val="dk1"/>
                </a:solidFill>
              </a:rPr>
              <a:t> S. K. Barber et al. </a:t>
            </a:r>
            <a:r>
              <a:rPr lang="nb-NO" i="1" dirty="0" err="1">
                <a:solidFill>
                  <a:schemeClr val="dk1"/>
                </a:solidFill>
              </a:rPr>
              <a:t>Phys</a:t>
            </a:r>
            <a:r>
              <a:rPr lang="nb-NO" i="1" dirty="0">
                <a:solidFill>
                  <a:schemeClr val="dk1"/>
                </a:solidFill>
              </a:rPr>
              <a:t>. Rev. Lett. </a:t>
            </a:r>
            <a:r>
              <a:rPr lang="nb-NO" b="1" dirty="0">
                <a:solidFill>
                  <a:schemeClr val="dk1"/>
                </a:solidFill>
              </a:rPr>
              <a:t>135</a:t>
            </a:r>
            <a:r>
              <a:rPr lang="nb-NO" dirty="0">
                <a:solidFill>
                  <a:schemeClr val="dk1"/>
                </a:solidFill>
              </a:rPr>
              <a:t>, 055001 (2025)</a:t>
            </a:r>
            <a:endParaRPr lang="nb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B6DF9A-4951-994E-BA9F-5679C43C3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3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0"/>
          <p:cNvSpPr txBox="1">
            <a:spLocks noGrp="1"/>
          </p:cNvSpPr>
          <p:nvPr>
            <p:ph type="body" idx="2"/>
          </p:nvPr>
        </p:nvSpPr>
        <p:spPr>
          <a:xfrm>
            <a:off x="1360715" y="-45115"/>
            <a:ext cx="9198428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Roadmap for plasma accelerator-driven FEL shares much in common with collider objective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10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94496E-8DAF-7A4C-A682-24F4A5FFE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21" y="4727991"/>
            <a:ext cx="4268421" cy="1833576"/>
          </a:xfrm>
          <a:prstGeom prst="rect">
            <a:avLst/>
          </a:prstGeom>
        </p:spPr>
      </p:pic>
      <p:sp>
        <p:nvSpPr>
          <p:cNvPr id="5" name="Google Shape;360;p9">
            <a:extLst>
              <a:ext uri="{FF2B5EF4-FFF2-40B4-BE49-F238E27FC236}">
                <a16:creationId xmlns:a16="http://schemas.microsoft.com/office/drawing/2014/main" id="{D5524995-ACD6-C741-80BD-74707F3248DC}"/>
              </a:ext>
            </a:extLst>
          </p:cNvPr>
          <p:cNvSpPr txBox="1"/>
          <p:nvPr/>
        </p:nvSpPr>
        <p:spPr>
          <a:xfrm>
            <a:off x="1494660" y="1333186"/>
            <a:ext cx="9286735" cy="292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5400">
              <a:spcBef>
                <a:spcPts val="1200"/>
              </a:spcBef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Plasma-based accelerators have been used to demonstrate FEL gain. Now what?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Reliability/stability of plasma based accelerators has ways to go to match conventional accelerators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Current rep rate of high energy laser plasma accelerators is ~1-10Hz, XFELs are pushing </a:t>
            </a:r>
            <a:r>
              <a:rPr lang="en-US" sz="1800" dirty="0" err="1">
                <a:solidFill>
                  <a:schemeClr val="tx1"/>
                </a:solidFill>
              </a:rPr>
              <a:t>MHz.</a:t>
            </a:r>
            <a:r>
              <a:rPr lang="en-US" sz="1800" dirty="0">
                <a:solidFill>
                  <a:schemeClr val="tx1"/>
                </a:solidFill>
              </a:rPr>
              <a:t> Laser technology needs to advance high rep rate ~100TW peak power laser systems</a:t>
            </a:r>
          </a:p>
          <a:p>
            <a:pPr marL="311150" indent="-285750">
              <a:spcBef>
                <a:spcPts val="12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Push e-beam brightness frontier in plasma based accelerators, e.g. plasma photocathodes</a:t>
            </a:r>
          </a:p>
        </p:txBody>
      </p:sp>
    </p:spTree>
    <p:extLst>
      <p:ext uri="{BB962C8B-B14F-4D97-AF65-F5344CB8AC3E}">
        <p14:creationId xmlns:p14="http://schemas.microsoft.com/office/powerpoint/2010/main" val="215132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>
            <a:spLocks noGrp="1"/>
          </p:cNvSpPr>
          <p:nvPr>
            <p:ph type="body" idx="2"/>
          </p:nvPr>
        </p:nvSpPr>
        <p:spPr>
          <a:xfrm>
            <a:off x="3947567" y="2260625"/>
            <a:ext cx="4350272" cy="1833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US" sz="6000" b="1"/>
              <a:t>Thank you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9305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42" name="slac to bella 3">
            <a:hlinkClick r:id="" action="ppaction://media"/>
            <a:extLst>
              <a:ext uri="{FF2B5EF4-FFF2-40B4-BE49-F238E27FC236}">
                <a16:creationId xmlns:a16="http://schemas.microsoft.com/office/drawing/2014/main" id="{FE9777F3-9F83-514B-A8AC-BB4F4BCA8F6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84792" y="1275618"/>
            <a:ext cx="6532004" cy="3674252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E2C33C8D-7E7B-8148-8908-98FC97A46A07}"/>
              </a:ext>
            </a:extLst>
          </p:cNvPr>
          <p:cNvGrpSpPr/>
          <p:nvPr/>
        </p:nvGrpSpPr>
        <p:grpSpPr>
          <a:xfrm>
            <a:off x="679215" y="3416245"/>
            <a:ext cx="6341279" cy="2607197"/>
            <a:chOff x="679215" y="3416245"/>
            <a:chExt cx="6341279" cy="260719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F711282-7B62-824A-93D5-9CA93A931427}"/>
                </a:ext>
              </a:extLst>
            </p:cNvPr>
            <p:cNvSpPr txBox="1"/>
            <p:nvPr/>
          </p:nvSpPr>
          <p:spPr>
            <a:xfrm>
              <a:off x="679215" y="5561777"/>
              <a:ext cx="3970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~10 GeV electrons in 1 km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A9ACD9F-8A91-0E43-BCF2-74B540572B11}"/>
                </a:ext>
              </a:extLst>
            </p:cNvPr>
            <p:cNvSpPr/>
            <p:nvPr/>
          </p:nvSpPr>
          <p:spPr>
            <a:xfrm rot="21287592">
              <a:off x="2939291" y="3416245"/>
              <a:ext cx="4081203" cy="4782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46AD643-4E29-9149-AEA8-44EC4B966423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V="1">
              <a:off x="2664354" y="3924063"/>
              <a:ext cx="1783660" cy="163771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FFC4B94-1EF3-6E4F-B94C-ADD2A15EEE69}"/>
              </a:ext>
            </a:extLst>
          </p:cNvPr>
          <p:cNvGrpSpPr/>
          <p:nvPr/>
        </p:nvGrpSpPr>
        <p:grpSpPr>
          <a:xfrm>
            <a:off x="6281962" y="2163859"/>
            <a:ext cx="5910022" cy="4337804"/>
            <a:chOff x="6281962" y="2163859"/>
            <a:chExt cx="5910022" cy="433780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469D0CD-0BBB-C34F-9CFC-5C1732AE83AA}"/>
                </a:ext>
              </a:extLst>
            </p:cNvPr>
            <p:cNvGrpSpPr/>
            <p:nvPr/>
          </p:nvGrpSpPr>
          <p:grpSpPr>
            <a:xfrm>
              <a:off x="6281962" y="2163859"/>
              <a:ext cx="5910022" cy="4337804"/>
              <a:chOff x="6281962" y="2163859"/>
              <a:chExt cx="5910022" cy="4337804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28588E01-970D-F44A-A6BD-F6FA940E9B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172998" y="4496735"/>
                <a:ext cx="2339786" cy="1543263"/>
              </a:xfrm>
              <a:prstGeom prst="rect">
                <a:avLst/>
              </a:prstGeom>
            </p:spPr>
          </p:pic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955EABE7-5B0A-4E46-8713-94BA044CD3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281962" y="2163859"/>
                <a:ext cx="2769613" cy="27268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38E075F-0E8E-1348-BB8F-3A6D8F9BB774}"/>
                  </a:ext>
                </a:extLst>
              </p:cNvPr>
              <p:cNvSpPr txBox="1"/>
              <p:nvPr/>
            </p:nvSpPr>
            <p:spPr>
              <a:xfrm>
                <a:off x="8167607" y="6039998"/>
                <a:ext cx="40243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~10 GeV electrons in 30 cm</a:t>
                </a: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9EBC4B6-38B6-4544-94EC-86BFFC588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72998" y="4290276"/>
              <a:ext cx="2599749" cy="1733166"/>
            </a:xfrm>
            <a:prstGeom prst="rect">
              <a:avLst/>
            </a:prstGeom>
          </p:spPr>
        </p:pic>
      </p:grpSp>
      <p:sp>
        <p:nvSpPr>
          <p:cNvPr id="14" name="Google Shape;118;p2">
            <a:extLst>
              <a:ext uri="{FF2B5EF4-FFF2-40B4-BE49-F238E27FC236}">
                <a16:creationId xmlns:a16="http://schemas.microsoft.com/office/drawing/2014/main" id="{0ADD602A-088E-E04A-BDCA-F53B37F11AD1}"/>
              </a:ext>
            </a:extLst>
          </p:cNvPr>
          <p:cNvSpPr txBox="1">
            <a:spLocks/>
          </p:cNvSpPr>
          <p:nvPr/>
        </p:nvSpPr>
        <p:spPr>
          <a:xfrm>
            <a:off x="1030014" y="6651"/>
            <a:ext cx="10058400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ourier New"/>
              <a:buNone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F497D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Plasma based accelerators can dramatically reduce the size of the accelerator modules</a:t>
            </a:r>
            <a:endParaRPr lang="en-US"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235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66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4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2771A5-BDDE-AE42-A4AA-E24A19485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724" y="1281505"/>
            <a:ext cx="6384062" cy="4458574"/>
          </a:xfrm>
          <a:prstGeom prst="rect">
            <a:avLst/>
          </a:prstGeom>
        </p:spPr>
      </p:pic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1030014" y="-77429"/>
            <a:ext cx="10058400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Applications are an important part of the advanced accelerator roadmap to collider development</a:t>
            </a:r>
            <a:endParaRPr lang="en-US" dirty="0">
              <a:solidFill>
                <a:schemeClr val="dk2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sz="2400" dirty="0">
              <a:solidFill>
                <a:schemeClr val="dk2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3</a:t>
            </a:fld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BCE4F1-3C08-004E-A415-979B621AD21C}"/>
              </a:ext>
            </a:extLst>
          </p:cNvPr>
          <p:cNvSpPr txBox="1"/>
          <p:nvPr/>
        </p:nvSpPr>
        <p:spPr>
          <a:xfrm>
            <a:off x="2531766" y="5783582"/>
            <a:ext cx="60131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Figure 2. Technically-limited high-level laser-plasma-accelerator-based collider R&amp;D roadmap.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9BD2BC-A8C9-9C40-A9C3-1C35CE59FB8B}"/>
              </a:ext>
            </a:extLst>
          </p:cNvPr>
          <p:cNvSpPr txBox="1"/>
          <p:nvPr/>
        </p:nvSpPr>
        <p:spPr>
          <a:xfrm>
            <a:off x="0" y="6550223"/>
            <a:ext cx="2820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" sz="1200" dirty="0">
                <a:latin typeface="Calibri" panose="020F0502020204030204" pitchFamily="34" charset="0"/>
                <a:cs typeface="Calibri" panose="020F0502020204030204" pitchFamily="34" charset="0"/>
              </a:rPr>
              <a:t>C.B. Schroeder et al 2023 </a:t>
            </a:r>
            <a:r>
              <a:rPr lang="da" sz="1200" i="1" dirty="0">
                <a:latin typeface="Calibri" panose="020F0502020204030204" pitchFamily="34" charset="0"/>
                <a:cs typeface="Calibri" panose="020F0502020204030204" pitchFamily="34" charset="0"/>
              </a:rPr>
              <a:t>JINST</a:t>
            </a:r>
            <a:r>
              <a:rPr lang="da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" sz="1200" b="1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da" sz="1200" dirty="0">
                <a:latin typeface="Calibri" panose="020F0502020204030204" pitchFamily="34" charset="0"/>
                <a:cs typeface="Calibri" panose="020F0502020204030204" pitchFamily="34" charset="0"/>
              </a:rPr>
              <a:t> T06001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9E7A62C-E455-4844-8349-6C471BB8AB99}"/>
              </a:ext>
            </a:extLst>
          </p:cNvPr>
          <p:cNvSpPr/>
          <p:nvPr/>
        </p:nvSpPr>
        <p:spPr>
          <a:xfrm>
            <a:off x="1943511" y="5156713"/>
            <a:ext cx="7189694" cy="40341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07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1030014" y="-66919"/>
            <a:ext cx="10058400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XFELs have enabled transformative science and serve broad range of scientific communities</a:t>
            </a:r>
            <a:endParaRPr lang="en-US" dirty="0">
              <a:solidFill>
                <a:schemeClr val="dk2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dirty="0">
              <a:solidFill>
                <a:schemeClr val="dk2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6" name="Google Shape;349;p7">
            <a:extLst>
              <a:ext uri="{FF2B5EF4-FFF2-40B4-BE49-F238E27FC236}">
                <a16:creationId xmlns:a16="http://schemas.microsoft.com/office/drawing/2014/main" id="{3DA25294-A793-D842-AC06-CC259DE59B10}"/>
              </a:ext>
            </a:extLst>
          </p:cNvPr>
          <p:cNvSpPr txBox="1"/>
          <p:nvPr/>
        </p:nvSpPr>
        <p:spPr>
          <a:xfrm>
            <a:off x="185345" y="1293133"/>
            <a:ext cx="5943600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Unique pulse properties: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XFELs generate ultra-bright, atto-femtosecond x-ray pulses enabling study of atomic-scale dynamics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Wide scientific reach: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XFELs support diverse fields, from physics to biology, enabling breakthroughs in molecular dynamics, crystallography, and high-energy physics.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Transformative impact: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XFELs have revolutionized atomic-scale research, driving major advancements in drug discovery, materials science, and energy.</a:t>
            </a:r>
          </a:p>
        </p:txBody>
      </p:sp>
      <p:sp>
        <p:nvSpPr>
          <p:cNvPr id="7" name="Google Shape;349;p7">
            <a:extLst>
              <a:ext uri="{FF2B5EF4-FFF2-40B4-BE49-F238E27FC236}">
                <a16:creationId xmlns:a16="http://schemas.microsoft.com/office/drawing/2014/main" id="{5726C24B-132A-5E4F-ACCB-8A6EFB7F9928}"/>
              </a:ext>
            </a:extLst>
          </p:cNvPr>
          <p:cNvSpPr txBox="1"/>
          <p:nvPr/>
        </p:nvSpPr>
        <p:spPr>
          <a:xfrm>
            <a:off x="6421813" y="1391594"/>
            <a:ext cx="555797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984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Science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US" sz="18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articles from ~6 month period</a:t>
            </a:r>
            <a:endParaRPr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E04195-C650-9444-9629-CAE2AC22A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12" y="5291432"/>
            <a:ext cx="5931233" cy="1446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21E16C-669D-FF42-BE34-689E05E0B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716" y="5291432"/>
            <a:ext cx="5622491" cy="14466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4ABE68-769F-0540-92D0-92FED64088DF}"/>
              </a:ext>
            </a:extLst>
          </p:cNvPr>
          <p:cNvSpPr txBox="1"/>
          <p:nvPr/>
        </p:nvSpPr>
        <p:spPr>
          <a:xfrm>
            <a:off x="6526915" y="6332360"/>
            <a:ext cx="12682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European XFEL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6D5CD8-2024-974F-BE7B-7727C531C7D5}"/>
              </a:ext>
            </a:extLst>
          </p:cNvPr>
          <p:cNvSpPr txBox="1"/>
          <p:nvPr/>
        </p:nvSpPr>
        <p:spPr>
          <a:xfrm>
            <a:off x="339289" y="5419470"/>
            <a:ext cx="1040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LCLS/LCLS II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51B27E-3FC9-9C44-AD9F-C872B5D57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0262" y="3106565"/>
            <a:ext cx="2388458" cy="6419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ED3CBD-279A-C847-A98F-4C72F1498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5519" y="1748646"/>
            <a:ext cx="2293723" cy="489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6F603F-DA71-294A-BFAB-F4F645E0CC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5519" y="2291676"/>
            <a:ext cx="2293723" cy="7228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AD9417-C5A6-7247-9B13-F4FCB4E32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0262" y="2384289"/>
            <a:ext cx="2330871" cy="6419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5FDF88-E748-404C-B64B-DAAD0A8FCE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0262" y="1762322"/>
            <a:ext cx="2346920" cy="583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1246A1-9993-0942-8BDE-D54B243FB5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5519" y="3109932"/>
            <a:ext cx="2402349" cy="641978"/>
          </a:xfrm>
          <a:prstGeom prst="rect">
            <a:avLst/>
          </a:prstGeom>
        </p:spPr>
      </p:pic>
      <p:sp>
        <p:nvSpPr>
          <p:cNvPr id="20" name="Google Shape;356;p9">
            <a:extLst>
              <a:ext uri="{FF2B5EF4-FFF2-40B4-BE49-F238E27FC236}">
                <a16:creationId xmlns:a16="http://schemas.microsoft.com/office/drawing/2014/main" id="{BC3F7DAB-4B28-2549-96C1-33280393F9C3}"/>
              </a:ext>
            </a:extLst>
          </p:cNvPr>
          <p:cNvSpPr/>
          <p:nvPr/>
        </p:nvSpPr>
        <p:spPr>
          <a:xfrm>
            <a:off x="6316717" y="1013305"/>
            <a:ext cx="5689938" cy="4175354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Libre Franklin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  <p:sp>
        <p:nvSpPr>
          <p:cNvPr id="21" name="Google Shape;356;p9">
            <a:extLst>
              <a:ext uri="{FF2B5EF4-FFF2-40B4-BE49-F238E27FC236}">
                <a16:creationId xmlns:a16="http://schemas.microsoft.com/office/drawing/2014/main" id="{6E9F18B6-6738-504E-A41C-F81AC8CBC38E}"/>
              </a:ext>
            </a:extLst>
          </p:cNvPr>
          <p:cNvSpPr/>
          <p:nvPr/>
        </p:nvSpPr>
        <p:spPr>
          <a:xfrm>
            <a:off x="107111" y="1018433"/>
            <a:ext cx="6043972" cy="4175354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Libre Franklin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  <p:sp>
        <p:nvSpPr>
          <p:cNvPr id="23" name="Google Shape;349;p7">
            <a:extLst>
              <a:ext uri="{FF2B5EF4-FFF2-40B4-BE49-F238E27FC236}">
                <a16:creationId xmlns:a16="http://schemas.microsoft.com/office/drawing/2014/main" id="{5843C0F8-25C7-D84D-B18D-845ADB3419E1}"/>
              </a:ext>
            </a:extLst>
          </p:cNvPr>
          <p:cNvSpPr txBox="1"/>
          <p:nvPr/>
        </p:nvSpPr>
        <p:spPr>
          <a:xfrm>
            <a:off x="6442833" y="3948561"/>
            <a:ext cx="5412293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98450" lvl="0" indent="-285750">
              <a:spcAft>
                <a:spcPts val="120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Commercialization of XFELs undergoing rapid growth</a:t>
            </a:r>
          </a:p>
          <a:p>
            <a:pPr marL="298450" indent="-285750">
              <a:spcAft>
                <a:spcPts val="120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~$100 million raised by four California based companies in last few years</a:t>
            </a:r>
          </a:p>
        </p:txBody>
      </p:sp>
      <p:sp>
        <p:nvSpPr>
          <p:cNvPr id="24" name="Google Shape;349;p7">
            <a:extLst>
              <a:ext uri="{FF2B5EF4-FFF2-40B4-BE49-F238E27FC236}">
                <a16:creationId xmlns:a16="http://schemas.microsoft.com/office/drawing/2014/main" id="{019FA525-4FB1-F040-A839-3579171E65D6}"/>
              </a:ext>
            </a:extLst>
          </p:cNvPr>
          <p:cNvSpPr txBox="1"/>
          <p:nvPr/>
        </p:nvSpPr>
        <p:spPr>
          <a:xfrm>
            <a:off x="7850703" y="1056151"/>
            <a:ext cx="3006483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Some metrics of success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94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462455" y="-65192"/>
            <a:ext cx="11253640" cy="937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High brightness, high energy beams from compact plasma accelerators offer the potential to extend the reach of XFELs</a:t>
            </a:r>
            <a:endParaRPr dirty="0">
              <a:solidFill>
                <a:schemeClr val="dk2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20" name="Google Shape;120;p2"/>
          <p:cNvSpPr txBox="1"/>
          <p:nvPr/>
        </p:nvSpPr>
        <p:spPr>
          <a:xfrm>
            <a:off x="3666565" y="2080976"/>
            <a:ext cx="5715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S. K. Barber, Research scientist ATAP</a:t>
            </a:r>
            <a:endParaRPr sz="2400" i="1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5" name="Google Shape;349;p7">
            <a:extLst>
              <a:ext uri="{FF2B5EF4-FFF2-40B4-BE49-F238E27FC236}">
                <a16:creationId xmlns:a16="http://schemas.microsoft.com/office/drawing/2014/main" id="{94A8FFB4-4C50-5145-9F61-8961E2D45148}"/>
              </a:ext>
            </a:extLst>
          </p:cNvPr>
          <p:cNvSpPr txBox="1"/>
          <p:nvPr/>
        </p:nvSpPr>
        <p:spPr>
          <a:xfrm>
            <a:off x="15533" y="1132480"/>
            <a:ext cx="6938741" cy="268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9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Existing XFELs use km-scale accelerator and are billion dollar scale facilities. </a:t>
            </a:r>
          </a:p>
          <a:p>
            <a:pPr marL="3429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endParaRPr lang="en-US" sz="19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30200">
              <a:buSzPts val="1800"/>
              <a:buFont typeface="Arial"/>
              <a:buChar char="•"/>
            </a:pPr>
            <a:r>
              <a:rPr lang="en-US" sz="19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1000x increase in acceleration gradient and potential increase in e-beam brightness, plasma-based accelerators </a:t>
            </a:r>
            <a:r>
              <a:rPr lang="en-US" sz="19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can compactify FEL facilities, reducing cost and democratizing their accessibility</a:t>
            </a:r>
            <a:endParaRPr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30200" algn="l" rtl="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9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Exciting time for the field with recent milestone achievements</a:t>
            </a:r>
            <a:endParaRPr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DAC321-7733-BE4A-89F9-12BEB606A762}"/>
              </a:ext>
            </a:extLst>
          </p:cNvPr>
          <p:cNvGrpSpPr/>
          <p:nvPr/>
        </p:nvGrpSpPr>
        <p:grpSpPr>
          <a:xfrm>
            <a:off x="645104" y="4147758"/>
            <a:ext cx="4935070" cy="2338491"/>
            <a:chOff x="989654" y="4370736"/>
            <a:chExt cx="4935070" cy="23384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EE314D6-9A45-CD4F-B872-297089890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9654" y="4370736"/>
              <a:ext cx="4935070" cy="79971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9D11018-BBD6-C147-B30A-391C43BB8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6373" y="5170449"/>
              <a:ext cx="4216888" cy="1538778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42CD22-E70F-9F47-A194-F8A243DF3AFB}"/>
              </a:ext>
            </a:extLst>
          </p:cNvPr>
          <p:cNvGrpSpPr/>
          <p:nvPr/>
        </p:nvGrpSpPr>
        <p:grpSpPr>
          <a:xfrm>
            <a:off x="6938741" y="4303488"/>
            <a:ext cx="4279138" cy="2563211"/>
            <a:chOff x="6938741" y="4303488"/>
            <a:chExt cx="4279138" cy="256321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E2D95DB-7F0E-814C-928B-63B56609D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38741" y="4303488"/>
              <a:ext cx="4263605" cy="145741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7DA1F7F-77DB-6549-BF56-FBAB9AEA4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54274" y="5937757"/>
              <a:ext cx="4263605" cy="92894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4F73E96-B70A-FC4E-B2D8-0ABCE32768CE}"/>
              </a:ext>
            </a:extLst>
          </p:cNvPr>
          <p:cNvGrpSpPr/>
          <p:nvPr/>
        </p:nvGrpSpPr>
        <p:grpSpPr>
          <a:xfrm>
            <a:off x="7047035" y="957827"/>
            <a:ext cx="4669060" cy="3241169"/>
            <a:chOff x="7047035" y="957827"/>
            <a:chExt cx="4669060" cy="32411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D9B3EA-AE75-384E-8689-1519DCF40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47035" y="957827"/>
              <a:ext cx="4669060" cy="158484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752D2D7-36D3-EB43-A49E-DA5F19746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46606" y="2614146"/>
              <a:ext cx="3261134" cy="158485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D0A000-1981-1043-8D69-6736A1DDB532}"/>
              </a:ext>
            </a:extLst>
          </p:cNvPr>
          <p:cNvGrpSpPr/>
          <p:nvPr/>
        </p:nvGrpSpPr>
        <p:grpSpPr>
          <a:xfrm>
            <a:off x="4909706" y="2647168"/>
            <a:ext cx="6881428" cy="2615766"/>
            <a:chOff x="4909706" y="2647168"/>
            <a:chExt cx="6881428" cy="2615766"/>
          </a:xfrm>
        </p:grpSpPr>
        <p:pic>
          <p:nvPicPr>
            <p:cNvPr id="15" name="Grafik 36">
              <a:extLst>
                <a:ext uri="{FF2B5EF4-FFF2-40B4-BE49-F238E27FC236}">
                  <a16:creationId xmlns:a16="http://schemas.microsoft.com/office/drawing/2014/main" id="{E227F28F-EA11-F446-9026-C3752B18D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54452" y="2647168"/>
              <a:ext cx="592154" cy="58348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6" name="Grafik 29" descr="Ein Bild, das Logo, Text, Grafiken, Schrift enthält.&#10;&#10;KI-generierte Inhalte können fehlerhaft sein.">
              <a:extLst>
                <a:ext uri="{FF2B5EF4-FFF2-40B4-BE49-F238E27FC236}">
                  <a16:creationId xmlns:a16="http://schemas.microsoft.com/office/drawing/2014/main" id="{1253FEAF-D465-F141-A110-F64B331E6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10505" t="24462" r="10743" b="18938"/>
            <a:stretch>
              <a:fillRect/>
            </a:stretch>
          </p:blipFill>
          <p:spPr>
            <a:xfrm>
              <a:off x="4909706" y="4331207"/>
              <a:ext cx="971862" cy="46588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7" name="Grafik 31" descr="Ein Bild, das Text, Schrift, Screenshot, Logo enthält.&#10;&#10;KI-generierte Inhalte können fehlerhaft sein.">
              <a:extLst>
                <a:ext uri="{FF2B5EF4-FFF2-40B4-BE49-F238E27FC236}">
                  <a16:creationId xmlns:a16="http://schemas.microsoft.com/office/drawing/2014/main" id="{3639A87D-BA7D-E843-89A5-C988E4128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909706" y="4797094"/>
              <a:ext cx="954668" cy="46584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8" name="Grafik 25" descr="Ein Bild, das Text, Schrift, Logo, Grafiken enthält.&#10;&#10;KI-generierte Inhalte können fehlerhaft sein.">
              <a:extLst>
                <a:ext uri="{FF2B5EF4-FFF2-40B4-BE49-F238E27FC236}">
                  <a16:creationId xmlns:a16="http://schemas.microsoft.com/office/drawing/2014/main" id="{BF9CC331-CBFE-694C-93B8-F85F9725F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217879" y="4518743"/>
              <a:ext cx="573255" cy="359741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5669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84082" y="123993"/>
            <a:ext cx="11938783" cy="759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Large scale ambitious projects in development at multiple international sites</a:t>
            </a:r>
            <a:endParaRPr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6</a:t>
            </a:fld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DD2C36-87A6-F24F-A768-5466FB5A1904}"/>
              </a:ext>
            </a:extLst>
          </p:cNvPr>
          <p:cNvGrpSpPr/>
          <p:nvPr/>
        </p:nvGrpSpPr>
        <p:grpSpPr>
          <a:xfrm>
            <a:off x="490388" y="1136394"/>
            <a:ext cx="4706531" cy="2426361"/>
            <a:chOff x="462455" y="1291384"/>
            <a:chExt cx="4706531" cy="242636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2F31EE-4D55-E94C-9250-6CF9E650FCD3}"/>
                </a:ext>
              </a:extLst>
            </p:cNvPr>
            <p:cNvSpPr txBox="1"/>
            <p:nvPr/>
          </p:nvSpPr>
          <p:spPr>
            <a:xfrm>
              <a:off x="462455" y="2394306"/>
              <a:ext cx="470653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Develop a compact, plasma-based accelerator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for scientific and industrial applications.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Enable versatile research opportunities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in free-electron lasers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million euro project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F512A18-C91D-0847-B16D-B54DAFF6B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3257" y="1291384"/>
              <a:ext cx="2997724" cy="108456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770FB7-7D1D-AB4E-8DF4-166B6518461B}"/>
              </a:ext>
            </a:extLst>
          </p:cNvPr>
          <p:cNvGrpSpPr/>
          <p:nvPr/>
        </p:nvGrpSpPr>
        <p:grpSpPr>
          <a:xfrm>
            <a:off x="5966723" y="954940"/>
            <a:ext cx="6056143" cy="2917320"/>
            <a:chOff x="5456641" y="1123700"/>
            <a:chExt cx="6056143" cy="2917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F311F51-397D-9B43-90B9-E6D9643A99CD}"/>
                </a:ext>
              </a:extLst>
            </p:cNvPr>
            <p:cNvGrpSpPr/>
            <p:nvPr/>
          </p:nvGrpSpPr>
          <p:grpSpPr>
            <a:xfrm>
              <a:off x="5456641" y="1123700"/>
              <a:ext cx="6056143" cy="2917320"/>
              <a:chOff x="4591193" y="1346582"/>
              <a:chExt cx="5168310" cy="24242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B1A8EE7-C5E9-FA41-A72B-457F42F537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2991"/>
              <a:stretch/>
            </p:blipFill>
            <p:spPr>
              <a:xfrm rot="21361958">
                <a:off x="4926846" y="1632829"/>
                <a:ext cx="4589112" cy="166831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614DD63-AAF0-9E4B-A9BF-4178A944FDC6}"/>
                  </a:ext>
                </a:extLst>
              </p:cNvPr>
              <p:cNvSpPr/>
              <p:nvPr/>
            </p:nvSpPr>
            <p:spPr>
              <a:xfrm>
                <a:off x="4874630" y="1346582"/>
                <a:ext cx="4693544" cy="5124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CFDDE4C-7471-AC4B-BBCE-0F34E4FA0D27}"/>
                  </a:ext>
                </a:extLst>
              </p:cNvPr>
              <p:cNvSpPr/>
              <p:nvPr/>
            </p:nvSpPr>
            <p:spPr>
              <a:xfrm>
                <a:off x="4913560" y="3297411"/>
                <a:ext cx="4693544" cy="32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85B8D22-0B50-3345-AA64-0EE47B44B5FF}"/>
                  </a:ext>
                </a:extLst>
              </p:cNvPr>
              <p:cNvSpPr/>
              <p:nvPr/>
            </p:nvSpPr>
            <p:spPr>
              <a:xfrm>
                <a:off x="9407470" y="1501481"/>
                <a:ext cx="352033" cy="22693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8C9E9F5-3611-BE49-8D52-C137A4A53EE9}"/>
                  </a:ext>
                </a:extLst>
              </p:cNvPr>
              <p:cNvSpPr/>
              <p:nvPr/>
            </p:nvSpPr>
            <p:spPr>
              <a:xfrm rot="21343309">
                <a:off x="4591193" y="2183523"/>
                <a:ext cx="404151" cy="11305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5480FE-885E-3C48-928F-572CEE8B4F3D}"/>
                </a:ext>
              </a:extLst>
            </p:cNvPr>
            <p:cNvSpPr txBox="1"/>
            <p:nvPr/>
          </p:nvSpPr>
          <p:spPr>
            <a:xfrm>
              <a:off x="6475301" y="1284904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China Compact Free-Electron laser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7004933-512B-874E-95CF-9BCE3F4A8717}"/>
              </a:ext>
            </a:extLst>
          </p:cNvPr>
          <p:cNvSpPr txBox="1"/>
          <p:nvPr/>
        </p:nvSpPr>
        <p:spPr>
          <a:xfrm>
            <a:off x="6490388" y="4559204"/>
            <a:ext cx="48693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Other notable plasma accelerator-based FEL projects: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ELI-Beamlines, Czech Republic (EUPRAXIA site)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" sz="1800" dirty="0">
                <a:latin typeface="Calibri" panose="020F0502020204030204" pitchFamily="34" charset="0"/>
                <a:cs typeface="Calibri" panose="020F0502020204030204" pitchFamily="34" charset="0"/>
              </a:rPr>
              <a:t>SANKEN, Osaka U,. / KPSI, QST, Japan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i" sz="1800" dirty="0">
                <a:latin typeface="Calibri" panose="020F0502020204030204" pitchFamily="34" charset="0"/>
                <a:cs typeface="Calibri" panose="020F0502020204030204" pitchFamily="34" charset="0"/>
              </a:rPr>
              <a:t>nd more…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4372D29-FF9D-D445-B347-50C592966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66" y="4029890"/>
            <a:ext cx="4943941" cy="1944822"/>
          </a:xfrm>
          <a:prstGeom prst="rect">
            <a:avLst/>
          </a:prstGeom>
        </p:spPr>
      </p:pic>
      <p:sp>
        <p:nvSpPr>
          <p:cNvPr id="33" name="Google Shape;356;p9">
            <a:extLst>
              <a:ext uri="{FF2B5EF4-FFF2-40B4-BE49-F238E27FC236}">
                <a16:creationId xmlns:a16="http://schemas.microsoft.com/office/drawing/2014/main" id="{37E636A8-27CB-964C-B50F-D768E208C93C}"/>
              </a:ext>
            </a:extLst>
          </p:cNvPr>
          <p:cNvSpPr/>
          <p:nvPr/>
        </p:nvSpPr>
        <p:spPr>
          <a:xfrm>
            <a:off x="343978" y="3946642"/>
            <a:ext cx="5154093" cy="2612845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 panose="020F0502020204030204" pitchFamily="34" charset="0"/>
              <a:ea typeface="Libre Franklin"/>
              <a:cs typeface="Calibri" panose="020F0502020204030204" pitchFamily="34" charset="0"/>
              <a:sym typeface="Libre Frankl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D014CA-19E4-1043-B69D-08D1AF04F729}"/>
              </a:ext>
            </a:extLst>
          </p:cNvPr>
          <p:cNvSpPr txBox="1"/>
          <p:nvPr/>
        </p:nvSpPr>
        <p:spPr>
          <a:xfrm>
            <a:off x="427142" y="5991000"/>
            <a:ext cx="5154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Serious consideration and R&amp;D towards LPA injector for PETRA IV facility at DESY</a:t>
            </a:r>
          </a:p>
        </p:txBody>
      </p:sp>
      <p:sp>
        <p:nvSpPr>
          <p:cNvPr id="21" name="Google Shape;356;p9">
            <a:extLst>
              <a:ext uri="{FF2B5EF4-FFF2-40B4-BE49-F238E27FC236}">
                <a16:creationId xmlns:a16="http://schemas.microsoft.com/office/drawing/2014/main" id="{293F9C20-CA5A-C643-8FF0-150207DF061D}"/>
              </a:ext>
            </a:extLst>
          </p:cNvPr>
          <p:cNvSpPr/>
          <p:nvPr/>
        </p:nvSpPr>
        <p:spPr>
          <a:xfrm>
            <a:off x="348213" y="1073536"/>
            <a:ext cx="5154093" cy="2612845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 panose="020F0502020204030204" pitchFamily="34" charset="0"/>
              <a:ea typeface="Libre Franklin"/>
              <a:cs typeface="Calibri" panose="020F0502020204030204" pitchFamily="34" charset="0"/>
              <a:sym typeface="Libre Franklin"/>
            </a:endParaRPr>
          </a:p>
        </p:txBody>
      </p:sp>
      <p:sp>
        <p:nvSpPr>
          <p:cNvPr id="29" name="Google Shape;356;p9">
            <a:extLst>
              <a:ext uri="{FF2B5EF4-FFF2-40B4-BE49-F238E27FC236}">
                <a16:creationId xmlns:a16="http://schemas.microsoft.com/office/drawing/2014/main" id="{7F9E5ADB-25C6-F548-AD04-B21B206A36FC}"/>
              </a:ext>
            </a:extLst>
          </p:cNvPr>
          <p:cNvSpPr/>
          <p:nvPr/>
        </p:nvSpPr>
        <p:spPr>
          <a:xfrm>
            <a:off x="5843725" y="1073535"/>
            <a:ext cx="6179141" cy="2612845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 panose="020F0502020204030204" pitchFamily="34" charset="0"/>
              <a:ea typeface="Libre Franklin"/>
              <a:cs typeface="Calibri" panose="020F0502020204030204" pitchFamily="34" charset="0"/>
              <a:sym typeface="Libre Franklin"/>
            </a:endParaRPr>
          </a:p>
        </p:txBody>
      </p:sp>
    </p:spTree>
    <p:extLst>
      <p:ext uri="{BB962C8B-B14F-4D97-AF65-F5344CB8AC3E}">
        <p14:creationId xmlns:p14="http://schemas.microsoft.com/office/powerpoint/2010/main" val="1646346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7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333" name="Google Shape;333;p7"/>
          <p:cNvSpPr txBox="1"/>
          <p:nvPr/>
        </p:nvSpPr>
        <p:spPr>
          <a:xfrm>
            <a:off x="10939" y="58725"/>
            <a:ext cx="121701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</a:rPr>
              <a:t>HTU system designed to establish reliable test bed for developing high-brightness beams and compact laser plasma accelerator-based FELs</a:t>
            </a:r>
            <a:endParaRPr sz="2400" b="1">
              <a:solidFill>
                <a:schemeClr val="lt1"/>
              </a:solidFill>
            </a:endParaRPr>
          </a:p>
        </p:txBody>
      </p:sp>
      <p:pic>
        <p:nvPicPr>
          <p:cNvPr id="334" name="Google Shape;334;p7" descr="A close up of a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7250"/>
          <a:stretch/>
        </p:blipFill>
        <p:spPr>
          <a:xfrm>
            <a:off x="1371600" y="1065882"/>
            <a:ext cx="9783085" cy="183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7"/>
          <p:cNvSpPr/>
          <p:nvPr/>
        </p:nvSpPr>
        <p:spPr>
          <a:xfrm>
            <a:off x="7239000" y="3003089"/>
            <a:ext cx="4648200" cy="3426579"/>
          </a:xfrm>
          <a:prstGeom prst="rect">
            <a:avLst/>
          </a:prstGeom>
          <a:noFill/>
          <a:ln w="38100" cap="flat" cmpd="sng">
            <a:solidFill>
              <a:srgbClr val="043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336" name="Google Shape;336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34340" y="4450889"/>
            <a:ext cx="2170388" cy="14272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7" name="Google Shape;337;p7"/>
          <p:cNvGrpSpPr/>
          <p:nvPr/>
        </p:nvGrpSpPr>
        <p:grpSpPr>
          <a:xfrm>
            <a:off x="7433458" y="3048000"/>
            <a:ext cx="2099264" cy="1400106"/>
            <a:chOff x="7392915" y="3224283"/>
            <a:chExt cx="2099264" cy="1400106"/>
          </a:xfrm>
        </p:grpSpPr>
        <p:pic>
          <p:nvPicPr>
            <p:cNvPr id="338" name="Google Shape;338;p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392915" y="3224283"/>
              <a:ext cx="2032412" cy="14001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9" name="Google Shape;339;p7"/>
            <p:cNvSpPr/>
            <p:nvPr/>
          </p:nvSpPr>
          <p:spPr>
            <a:xfrm>
              <a:off x="7608365" y="4398163"/>
              <a:ext cx="1883814" cy="11355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pic>
        <p:nvPicPr>
          <p:cNvPr id="340" name="Google Shape;340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01200" y="3048000"/>
            <a:ext cx="2100157" cy="1400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387123" y="4466804"/>
            <a:ext cx="2067458" cy="13915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2" name="Google Shape;342;p7"/>
          <p:cNvGrpSpPr/>
          <p:nvPr/>
        </p:nvGrpSpPr>
        <p:grpSpPr>
          <a:xfrm>
            <a:off x="8638049" y="3173421"/>
            <a:ext cx="844543" cy="623801"/>
            <a:chOff x="6081290" y="2841872"/>
            <a:chExt cx="844543" cy="623801"/>
          </a:xfrm>
        </p:grpSpPr>
        <p:sp>
          <p:nvSpPr>
            <p:cNvPr id="343" name="Google Shape;343;p7"/>
            <p:cNvSpPr txBox="1"/>
            <p:nvPr/>
          </p:nvSpPr>
          <p:spPr>
            <a:xfrm>
              <a:off x="6081290" y="3106545"/>
              <a:ext cx="844543" cy="2769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x10</a:t>
              </a:r>
              <a:r>
                <a:rPr lang="en-US" sz="1200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gain</a:t>
              </a:r>
              <a:endParaRPr/>
            </a:p>
          </p:txBody>
        </p:sp>
        <p:cxnSp>
          <p:nvCxnSpPr>
            <p:cNvPr id="344" name="Google Shape;344;p7"/>
            <p:cNvCxnSpPr/>
            <p:nvPr/>
          </p:nvCxnSpPr>
          <p:spPr>
            <a:xfrm rot="10800000">
              <a:off x="6897822" y="2841872"/>
              <a:ext cx="0" cy="623801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</p:grpSp>
      <p:grpSp>
        <p:nvGrpSpPr>
          <p:cNvPr id="345" name="Google Shape;345;p7"/>
          <p:cNvGrpSpPr/>
          <p:nvPr/>
        </p:nvGrpSpPr>
        <p:grpSpPr>
          <a:xfrm>
            <a:off x="8625074" y="4640127"/>
            <a:ext cx="844543" cy="572762"/>
            <a:chOff x="6090682" y="2845528"/>
            <a:chExt cx="844543" cy="572762"/>
          </a:xfrm>
        </p:grpSpPr>
        <p:sp>
          <p:nvSpPr>
            <p:cNvPr id="346" name="Google Shape;346;p7"/>
            <p:cNvSpPr txBox="1"/>
            <p:nvPr/>
          </p:nvSpPr>
          <p:spPr>
            <a:xfrm>
              <a:off x="6090682" y="3076529"/>
              <a:ext cx="844543" cy="2769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x10</a:t>
              </a:r>
              <a:r>
                <a:rPr lang="en-US" sz="1200" baseline="30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gain</a:t>
              </a:r>
              <a:endParaRPr/>
            </a:p>
          </p:txBody>
        </p:sp>
        <p:cxnSp>
          <p:nvCxnSpPr>
            <p:cNvPr id="347" name="Google Shape;347;p7"/>
            <p:cNvCxnSpPr/>
            <p:nvPr/>
          </p:nvCxnSpPr>
          <p:spPr>
            <a:xfrm rot="10800000">
              <a:off x="6897822" y="2845528"/>
              <a:ext cx="0" cy="572762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</p:grpSp>
      <p:sp>
        <p:nvSpPr>
          <p:cNvPr id="348" name="Google Shape;348;p7"/>
          <p:cNvSpPr txBox="1"/>
          <p:nvPr/>
        </p:nvSpPr>
        <p:spPr>
          <a:xfrm>
            <a:off x="7239000" y="5939135"/>
            <a:ext cx="46482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Start to end FEL simulations for HTU system for 1</a:t>
            </a:r>
            <a:r>
              <a:rPr lang="en-US" sz="1200" baseline="30000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st</a:t>
            </a:r>
            <a:r>
              <a:rPr lang="en-US" sz="1200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and 2</a:t>
            </a:r>
            <a:r>
              <a:rPr lang="en-US" sz="1200" baseline="30000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nd</a:t>
            </a:r>
            <a:r>
              <a:rPr lang="en-US" sz="1200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phase performance goals, e.g. 400 nm to ~&lt;50 nm FEL  </a:t>
            </a:r>
            <a:endParaRPr/>
          </a:p>
        </p:txBody>
      </p:sp>
      <p:sp>
        <p:nvSpPr>
          <p:cNvPr id="349" name="Google Shape;349;p7"/>
          <p:cNvSpPr txBox="1"/>
          <p:nvPr/>
        </p:nvSpPr>
        <p:spPr>
          <a:xfrm>
            <a:off x="90992" y="2788527"/>
            <a:ext cx="6934200" cy="3888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700" marR="0" lvl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800" dirty="0">
                <a:solidFill>
                  <a:schemeClr val="dk1"/>
                </a:solidFill>
              </a:rPr>
              <a:t>Key features:</a:t>
            </a:r>
            <a:endParaRPr lang="en-US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30200">
              <a:spcBef>
                <a:spcPts val="2000"/>
              </a:spcBef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100 TW-class laser system (2.5 J, 35 fs, 40 um) @ 1-5Hz</a:t>
            </a:r>
          </a:p>
          <a:p>
            <a:pPr marL="342900" indent="-330200">
              <a:spcBef>
                <a:spcPts val="2000"/>
              </a:spcBef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Density </a:t>
            </a:r>
            <a:r>
              <a:rPr lang="en-US" sz="1800" dirty="0" err="1">
                <a:solidFill>
                  <a:schemeClr val="dk1"/>
                </a:solidFill>
              </a:rPr>
              <a:t>downramp</a:t>
            </a:r>
            <a:r>
              <a:rPr lang="en-US" sz="1800" dirty="0">
                <a:solidFill>
                  <a:schemeClr val="dk1"/>
                </a:solidFill>
              </a:rPr>
              <a:t> injection for production of tunable monoenergetic e-beams with 100-500 MeV, 50-150 </a:t>
            </a:r>
            <a:r>
              <a:rPr lang="en-US" sz="1800" dirty="0" err="1">
                <a:solidFill>
                  <a:schemeClr val="dk1"/>
                </a:solidFill>
              </a:rPr>
              <a:t>pC</a:t>
            </a:r>
            <a:r>
              <a:rPr lang="en-US" sz="1800" dirty="0">
                <a:solidFill>
                  <a:schemeClr val="dk1"/>
                </a:solidFill>
              </a:rPr>
              <a:t>, 1-5% RMS energy spread</a:t>
            </a:r>
            <a:endParaRPr sz="1800" dirty="0">
              <a:solidFill>
                <a:schemeClr val="dk1"/>
              </a:solidFill>
            </a:endParaRPr>
          </a:p>
          <a:p>
            <a:pPr marL="342900" marR="0" lvl="0" indent="-330200" algn="l" rtl="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Transport line with PMQs, EMQs, steering magnets, chicane, 4m 220 period strong focusing undulator</a:t>
            </a:r>
            <a:endParaRPr sz="1800" dirty="0"/>
          </a:p>
          <a:p>
            <a:pPr marL="342900" indent="-330200">
              <a:spcBef>
                <a:spcPts val="2000"/>
              </a:spcBef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Goals: Reliable, saturated FEL operation at 100 MeV (400nm) then ramp up e-beam energy (300 MeV+) to achieve shorter wavelengths (&lt;30 nm)</a:t>
            </a:r>
          </a:p>
        </p:txBody>
      </p:sp>
    </p:spTree>
    <p:extLst>
      <p:ext uri="{BB962C8B-B14F-4D97-AF65-F5344CB8AC3E}">
        <p14:creationId xmlns:p14="http://schemas.microsoft.com/office/powerpoint/2010/main" val="2227165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0" y="28007"/>
            <a:ext cx="12191984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Laser and target stability enable ~days long dedicated accelerator tuning operations</a:t>
            </a:r>
            <a:endParaRPr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F90E3E-97B0-7744-8F45-732412D4407E}"/>
              </a:ext>
            </a:extLst>
          </p:cNvPr>
          <p:cNvGrpSpPr/>
          <p:nvPr/>
        </p:nvGrpSpPr>
        <p:grpSpPr>
          <a:xfrm>
            <a:off x="2035261" y="1119568"/>
            <a:ext cx="8121478" cy="2693290"/>
            <a:chOff x="22604542" y="14703626"/>
            <a:chExt cx="8678732" cy="31391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DEE81E-347E-3149-967E-C80AB4980D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248" t="9872" r="1811" b="18471"/>
            <a:stretch/>
          </p:blipFill>
          <p:spPr>
            <a:xfrm>
              <a:off x="23177622" y="14773974"/>
              <a:ext cx="8105652" cy="2554207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1E6BF50-77E6-DC42-BCE6-C5F044538B57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23850195" y="15207916"/>
              <a:ext cx="427425" cy="17942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AE6E03-553B-A142-B865-CC7461300CC1}"/>
                </a:ext>
              </a:extLst>
            </p:cNvPr>
            <p:cNvSpPr txBox="1"/>
            <p:nvPr/>
          </p:nvSpPr>
          <p:spPr>
            <a:xfrm>
              <a:off x="24277620" y="15046551"/>
              <a:ext cx="1570893" cy="6815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Initial fine tuning of LPA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B6D73C1-D7F9-F340-8BB0-46C4E07CFEE9}"/>
                </a:ext>
              </a:extLst>
            </p:cNvPr>
            <p:cNvSpPr/>
            <p:nvPr/>
          </p:nvSpPr>
          <p:spPr>
            <a:xfrm>
              <a:off x="30418131" y="14811589"/>
              <a:ext cx="456713" cy="916537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40731CF-086A-5447-ADB7-4460061F1D39}"/>
                </a:ext>
              </a:extLst>
            </p:cNvPr>
            <p:cNvCxnSpPr>
              <a:cxnSpLocks/>
              <a:stCxn id="16" idx="3"/>
              <a:endCxn id="14" idx="2"/>
            </p:cNvCxnSpPr>
            <p:nvPr/>
          </p:nvCxnSpPr>
          <p:spPr>
            <a:xfrm>
              <a:off x="29468484" y="15245926"/>
              <a:ext cx="949647" cy="239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924AA8-36F8-E047-95C2-996FB6F08570}"/>
                </a:ext>
              </a:extLst>
            </p:cNvPr>
            <p:cNvSpPr txBox="1"/>
            <p:nvPr/>
          </p:nvSpPr>
          <p:spPr>
            <a:xfrm>
              <a:off x="28493760" y="14905137"/>
              <a:ext cx="974723" cy="681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Stability check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171C3C8-D285-8E49-A8F1-3D8FB0C3D536}"/>
                </a:ext>
              </a:extLst>
            </p:cNvPr>
            <p:cNvSpPr txBox="1"/>
            <p:nvPr/>
          </p:nvSpPr>
          <p:spPr>
            <a:xfrm>
              <a:off x="22891030" y="17019478"/>
              <a:ext cx="370665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FF271E-22DA-9A4B-9CBC-52C214D08F89}"/>
                </a:ext>
              </a:extLst>
            </p:cNvPr>
            <p:cNvSpPr txBox="1"/>
            <p:nvPr/>
          </p:nvSpPr>
          <p:spPr>
            <a:xfrm>
              <a:off x="22761340" y="16556308"/>
              <a:ext cx="500355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71622BD-FE10-1548-8D1E-F845911FBBBD}"/>
                </a:ext>
              </a:extLst>
            </p:cNvPr>
            <p:cNvSpPr txBox="1"/>
            <p:nvPr/>
          </p:nvSpPr>
          <p:spPr>
            <a:xfrm>
              <a:off x="22761340" y="16093137"/>
              <a:ext cx="500355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7312C0D-0109-FD40-B037-FAF5628E6EDA}"/>
                </a:ext>
              </a:extLst>
            </p:cNvPr>
            <p:cNvSpPr txBox="1"/>
            <p:nvPr/>
          </p:nvSpPr>
          <p:spPr>
            <a:xfrm>
              <a:off x="22761340" y="15629965"/>
              <a:ext cx="500355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B3BF40E-80C5-F24A-ABB7-A696A292B073}"/>
                </a:ext>
              </a:extLst>
            </p:cNvPr>
            <p:cNvSpPr txBox="1"/>
            <p:nvPr/>
          </p:nvSpPr>
          <p:spPr>
            <a:xfrm>
              <a:off x="22631649" y="15166795"/>
              <a:ext cx="630046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1425EF3-2529-7742-AC26-710863FBC6A6}"/>
                </a:ext>
              </a:extLst>
            </p:cNvPr>
            <p:cNvSpPr txBox="1"/>
            <p:nvPr/>
          </p:nvSpPr>
          <p:spPr>
            <a:xfrm>
              <a:off x="22631649" y="14703626"/>
              <a:ext cx="630046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125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67E9D7-A174-CA4E-B843-3AE3041EE123}"/>
                </a:ext>
              </a:extLst>
            </p:cNvPr>
            <p:cNvSpPr txBox="1"/>
            <p:nvPr/>
          </p:nvSpPr>
          <p:spPr>
            <a:xfrm>
              <a:off x="26392516" y="17251547"/>
              <a:ext cx="824583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14:00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40D4843-922E-A947-A251-B5AB07D17367}"/>
                </a:ext>
              </a:extLst>
            </p:cNvPr>
            <p:cNvSpPr txBox="1"/>
            <p:nvPr/>
          </p:nvSpPr>
          <p:spPr>
            <a:xfrm>
              <a:off x="29007809" y="17251547"/>
              <a:ext cx="824583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16:00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E61D79C-8EF9-204E-923F-DC3B7BB16D06}"/>
                </a:ext>
              </a:extLst>
            </p:cNvPr>
            <p:cNvSpPr txBox="1"/>
            <p:nvPr/>
          </p:nvSpPr>
          <p:spPr>
            <a:xfrm>
              <a:off x="26697078" y="17519898"/>
              <a:ext cx="824583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Time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362A69-CE45-1746-9C5C-2CA17931B443}"/>
                </a:ext>
              </a:extLst>
            </p:cNvPr>
            <p:cNvSpPr txBox="1"/>
            <p:nvPr/>
          </p:nvSpPr>
          <p:spPr>
            <a:xfrm rot="16200000">
              <a:off x="21966755" y="15845703"/>
              <a:ext cx="1571579" cy="296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Energy (MeV) </a:t>
              </a:r>
            </a:p>
          </p:txBody>
        </p:sp>
        <p:sp>
          <p:nvSpPr>
            <p:cNvPr id="28" name="Left-Right Arrow Callout 27">
              <a:extLst>
                <a:ext uri="{FF2B5EF4-FFF2-40B4-BE49-F238E27FC236}">
                  <a16:creationId xmlns:a16="http://schemas.microsoft.com/office/drawing/2014/main" id="{A3AB73AC-34BF-014C-B1DF-0C0B87212B96}"/>
                </a:ext>
              </a:extLst>
            </p:cNvPr>
            <p:cNvSpPr/>
            <p:nvPr/>
          </p:nvSpPr>
          <p:spPr>
            <a:xfrm>
              <a:off x="24013110" y="16237575"/>
              <a:ext cx="6593125" cy="523650"/>
            </a:xfrm>
            <a:prstGeom prst="leftRightArrowCallout">
              <a:avLst>
                <a:gd name="adj1" fmla="val 25000"/>
                <a:gd name="adj2" fmla="val 25000"/>
                <a:gd name="adj3" fmla="val 25000"/>
                <a:gd name="adj4" fmla="val 82817"/>
              </a:avLst>
            </a:prstGeom>
            <a:solidFill>
              <a:schemeClr val="accent1">
                <a:alpha val="71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5 hours accelerator operations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AAB1BE-F80D-DF45-850F-1C8EEF370F43}"/>
                </a:ext>
              </a:extLst>
            </p:cNvPr>
            <p:cNvSpPr txBox="1"/>
            <p:nvPr/>
          </p:nvSpPr>
          <p:spPr>
            <a:xfrm>
              <a:off x="23635785" y="17251558"/>
              <a:ext cx="824583" cy="322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12:00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C281798-D88B-9944-8609-F09C7F03CEF8}"/>
              </a:ext>
            </a:extLst>
          </p:cNvPr>
          <p:cNvCxnSpPr>
            <a:cxnSpLocks/>
          </p:cNvCxnSpPr>
          <p:nvPr/>
        </p:nvCxnSpPr>
        <p:spPr>
          <a:xfrm flipH="1">
            <a:off x="8973074" y="1596436"/>
            <a:ext cx="587755" cy="21798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480395DF-F8D8-BE42-8351-7FB429284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214" y="3845833"/>
            <a:ext cx="3390292" cy="1596487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92FBCD9-0BDA-6F45-9F4B-B6EADF80A4E3}"/>
              </a:ext>
            </a:extLst>
          </p:cNvPr>
          <p:cNvCxnSpPr>
            <a:cxnSpLocks/>
          </p:cNvCxnSpPr>
          <p:nvPr/>
        </p:nvCxnSpPr>
        <p:spPr>
          <a:xfrm>
            <a:off x="3189045" y="1645049"/>
            <a:ext cx="461054" cy="22007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Google Shape;360;p9">
            <a:extLst>
              <a:ext uri="{FF2B5EF4-FFF2-40B4-BE49-F238E27FC236}">
                <a16:creationId xmlns:a16="http://schemas.microsoft.com/office/drawing/2014/main" id="{81C577A3-39E1-3C4E-B1CC-E6C5B43FDB06}"/>
              </a:ext>
            </a:extLst>
          </p:cNvPr>
          <p:cNvSpPr txBox="1"/>
          <p:nvPr/>
        </p:nvSpPr>
        <p:spPr>
          <a:xfrm>
            <a:off x="290869" y="5602495"/>
            <a:ext cx="11579382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17500">
              <a:spcBef>
                <a:spcPts val="1200"/>
              </a:spcBef>
              <a:buSzPts val="1800"/>
              <a:buFont typeface="Arial"/>
              <a:buChar char="•"/>
            </a:pPr>
            <a:r>
              <a:rPr lang="en-US" sz="1600" dirty="0">
                <a:latin typeface="Arial" panose="020B0604020202020204" pitchFamily="34" charset="0"/>
              </a:rPr>
              <a:t>With recent efforts to stabilize e-beam on both short and long term time scales, we can use the beam for multi-hour shifts without worrying about dramatic parameter drift</a:t>
            </a:r>
          </a:p>
          <a:p>
            <a:pPr marL="342900" indent="-317500">
              <a:spcBef>
                <a:spcPts val="1200"/>
              </a:spcBef>
              <a:buSzPts val="18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latin typeface="Arial" panose="020B0604020202020204" pitchFamily="34" charset="0"/>
              </a:rPr>
              <a:t>Critical to enable basic accelerator operations </a:t>
            </a:r>
            <a:endParaRPr lang="en-US" sz="1600" dirty="0">
              <a:solidFill>
                <a:schemeClr val="dk1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3AD4851-11ED-AC41-A46E-2DCB6115B7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4926" y="3845833"/>
            <a:ext cx="3390292" cy="159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6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8F46855-D0DC-624C-B67B-4F82A72628AB}"/>
              </a:ext>
            </a:extLst>
          </p:cNvPr>
          <p:cNvGrpSpPr/>
          <p:nvPr/>
        </p:nvGrpSpPr>
        <p:grpSpPr>
          <a:xfrm>
            <a:off x="7660199" y="1025441"/>
            <a:ext cx="4286733" cy="1746941"/>
            <a:chOff x="7660199" y="1025441"/>
            <a:chExt cx="4286733" cy="17469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BB6E825-581E-274D-A38C-B1642246A0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872" t="30520" b="26878"/>
            <a:stretch/>
          </p:blipFill>
          <p:spPr>
            <a:xfrm>
              <a:off x="7660199" y="1238285"/>
              <a:ext cx="3574258" cy="1221758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8D911BA-9A5C-E145-974E-A6601CE3E26F}"/>
                </a:ext>
              </a:extLst>
            </p:cNvPr>
            <p:cNvGrpSpPr/>
            <p:nvPr/>
          </p:nvGrpSpPr>
          <p:grpSpPr>
            <a:xfrm>
              <a:off x="11201363" y="1025441"/>
              <a:ext cx="745569" cy="1746941"/>
              <a:chOff x="10749605" y="3355527"/>
              <a:chExt cx="745569" cy="1746941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A6E023A-2858-224F-96E6-34639C67A7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82625" r="12208"/>
              <a:stretch/>
            </p:blipFill>
            <p:spPr>
              <a:xfrm>
                <a:off x="10749605" y="3429000"/>
                <a:ext cx="114017" cy="159999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78FDE0-54E1-EA4F-8743-E6695A0499DA}"/>
                  </a:ext>
                </a:extLst>
              </p:cNvPr>
              <p:cNvSpPr txBox="1"/>
              <p:nvPr/>
            </p:nvSpPr>
            <p:spPr>
              <a:xfrm>
                <a:off x="10810072" y="3355527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CA26437-F0E5-7647-8264-A852C3A62B3E}"/>
                  </a:ext>
                </a:extLst>
              </p:cNvPr>
              <p:cNvSpPr txBox="1"/>
              <p:nvPr/>
            </p:nvSpPr>
            <p:spPr>
              <a:xfrm>
                <a:off x="10813784" y="4794691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56E05B-EB34-B649-95E9-A94FD5B338E1}"/>
                  </a:ext>
                </a:extLst>
              </p:cNvPr>
              <p:cNvSpPr txBox="1"/>
              <p:nvPr/>
            </p:nvSpPr>
            <p:spPr>
              <a:xfrm rot="16200000">
                <a:off x="10915528" y="4055258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Intensity</a:t>
                </a:r>
              </a:p>
            </p:txBody>
          </p:sp>
        </p:grpSp>
      </p:grpSp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0" y="196622"/>
            <a:ext cx="12191984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Diagnostic setup  undulator radiation characterization </a:t>
            </a:r>
            <a:endParaRPr sz="2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33" name="Google Shape;391;p8">
            <a:extLst>
              <a:ext uri="{FF2B5EF4-FFF2-40B4-BE49-F238E27FC236}">
                <a16:creationId xmlns:a16="http://schemas.microsoft.com/office/drawing/2014/main" id="{ECF0E398-D007-F74A-BE70-962F0E3041A6}"/>
              </a:ext>
            </a:extLst>
          </p:cNvPr>
          <p:cNvSpPr/>
          <p:nvPr/>
        </p:nvSpPr>
        <p:spPr>
          <a:xfrm>
            <a:off x="136007" y="1039798"/>
            <a:ext cx="11880687" cy="5361002"/>
          </a:xfrm>
          <a:prstGeom prst="rect">
            <a:avLst/>
          </a:prstGeom>
          <a:noFill/>
          <a:ln w="38100" cap="flat" cmpd="sng">
            <a:solidFill>
              <a:srgbClr val="4C84C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7C1BCE8-FFD5-7B48-90F3-F57277BD0596}"/>
              </a:ext>
            </a:extLst>
          </p:cNvPr>
          <p:cNvCxnSpPr>
            <a:cxnSpLocks/>
          </p:cNvCxnSpPr>
          <p:nvPr/>
        </p:nvCxnSpPr>
        <p:spPr>
          <a:xfrm flipV="1">
            <a:off x="6606443" y="1184091"/>
            <a:ext cx="623958" cy="950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AFC1391-DD47-0D43-B5B4-EA53D8EF734D}"/>
              </a:ext>
            </a:extLst>
          </p:cNvPr>
          <p:cNvCxnSpPr>
            <a:cxnSpLocks/>
          </p:cNvCxnSpPr>
          <p:nvPr/>
        </p:nvCxnSpPr>
        <p:spPr>
          <a:xfrm>
            <a:off x="6606443" y="2134020"/>
            <a:ext cx="557270" cy="239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Google Shape;390;p8">
                <a:extLst>
                  <a:ext uri="{FF2B5EF4-FFF2-40B4-BE49-F238E27FC236}">
                    <a16:creationId xmlns:a16="http://schemas.microsoft.com/office/drawing/2014/main" id="{0364ECED-B7E3-3146-AB32-F337EA37C456}"/>
                  </a:ext>
                </a:extLst>
              </p:cNvPr>
              <p:cNvSpPr txBox="1"/>
              <p:nvPr/>
            </p:nvSpPr>
            <p:spPr>
              <a:xfrm>
                <a:off x="1431997" y="5024520"/>
                <a:ext cx="9552377" cy="1051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342900" marR="0" lvl="0" indent="-330200" algn="l" rtl="0">
                  <a:spcAft>
                    <a:spcPts val="500"/>
                  </a:spcAft>
                  <a:buClr>
                    <a:srgbClr val="000000"/>
                  </a:buClr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chemeClr val="dk1"/>
                    </a:solidFill>
                  </a:rPr>
                  <a:t>Setup allows radiation characterization at multiple points along 4 meter undulator</a:t>
                </a:r>
                <a:endParaRPr sz="1800" dirty="0"/>
              </a:p>
              <a:p>
                <a:pPr marL="342900" lvl="0" indent="-330200">
                  <a:spcAft>
                    <a:spcPts val="500"/>
                  </a:spcAft>
                  <a:buSzPts val="1800"/>
                  <a:buFont typeface="Arial"/>
                  <a:buChar char="•"/>
                </a:pPr>
                <a:r>
                  <a:rPr lang="en-US" sz="1800" dirty="0">
                    <a:solidFill>
                      <a:schemeClr val="dk1"/>
                    </a:solidFill>
                  </a:rPr>
                  <a:t>Retractable pellicle enables emittance spoiling without loss of charge for confirming microbunching instability: 10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>
                    <a:solidFill>
                      <a:schemeClr val="dk1"/>
                    </a:solidFill>
                  </a:rPr>
                  <a:t>m thick pellicle </a:t>
                </a:r>
                <a:r>
                  <a:rPr lang="en-US" sz="1800" dirty="0">
                    <a:solidFill>
                      <a:schemeClr val="dk1"/>
                    </a:solidFill>
                    <a:sym typeface="Wingdings" pitchFamily="2" charset="2"/>
                  </a:rPr>
                  <a:t> &gt;10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>
                    <a:solidFill>
                      <a:schemeClr val="dk1"/>
                    </a:solidFill>
                  </a:rPr>
                  <a:t>m normalized emittance growth</a:t>
                </a:r>
                <a:endParaRPr sz="1800" dirty="0"/>
              </a:p>
            </p:txBody>
          </p:sp>
        </mc:Choice>
        <mc:Fallback xmlns="">
          <p:sp>
            <p:nvSpPr>
              <p:cNvPr id="66" name="Google Shape;390;p8">
                <a:extLst>
                  <a:ext uri="{FF2B5EF4-FFF2-40B4-BE49-F238E27FC236}">
                    <a16:creationId xmlns:a16="http://schemas.microsoft.com/office/drawing/2014/main" id="{0364ECED-B7E3-3146-AB32-F337EA37C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1997" y="5024520"/>
                <a:ext cx="9552377" cy="1051530"/>
              </a:xfrm>
              <a:prstGeom prst="rect">
                <a:avLst/>
              </a:prstGeom>
              <a:blipFill>
                <a:blip r:embed="rId5"/>
                <a:stretch>
                  <a:fillRect l="-266" t="-3659" b="-24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58736F0-3777-4047-9BCA-D97FC08EC9CA}"/>
              </a:ext>
            </a:extLst>
          </p:cNvPr>
          <p:cNvCxnSpPr>
            <a:cxnSpLocks/>
          </p:cNvCxnSpPr>
          <p:nvPr/>
        </p:nvCxnSpPr>
        <p:spPr>
          <a:xfrm>
            <a:off x="9162935" y="3298664"/>
            <a:ext cx="718050" cy="357849"/>
          </a:xfrm>
          <a:prstGeom prst="straightConnector1">
            <a:avLst/>
          </a:prstGeom>
          <a:ln w="28575">
            <a:solidFill>
              <a:srgbClr val="FF0000"/>
            </a:solidFill>
            <a:prstDash val="lgDash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C157EB5-B037-D848-ABA3-D9642DAC833E}"/>
              </a:ext>
            </a:extLst>
          </p:cNvPr>
          <p:cNvCxnSpPr>
            <a:cxnSpLocks/>
          </p:cNvCxnSpPr>
          <p:nvPr/>
        </p:nvCxnSpPr>
        <p:spPr>
          <a:xfrm flipV="1">
            <a:off x="5411716" y="3162839"/>
            <a:ext cx="767038" cy="10820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4B1E993-1EA7-7E4D-93F9-55760895918F}"/>
              </a:ext>
            </a:extLst>
          </p:cNvPr>
          <p:cNvCxnSpPr>
            <a:cxnSpLocks/>
            <a:endCxn id="70" idx="3"/>
          </p:cNvCxnSpPr>
          <p:nvPr/>
        </p:nvCxnSpPr>
        <p:spPr>
          <a:xfrm>
            <a:off x="349008" y="3260078"/>
            <a:ext cx="8795487" cy="0"/>
          </a:xfrm>
          <a:prstGeom prst="straightConnector1">
            <a:avLst/>
          </a:prstGeom>
          <a:ln w="28575">
            <a:solidFill>
              <a:srgbClr val="FF0000"/>
            </a:solidFill>
            <a:prstDash val="lgDash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997BC61-F1CF-6445-A95C-ED7A3FA77A7B}"/>
              </a:ext>
            </a:extLst>
          </p:cNvPr>
          <p:cNvSpPr/>
          <p:nvPr/>
        </p:nvSpPr>
        <p:spPr>
          <a:xfrm>
            <a:off x="2599876" y="2947122"/>
            <a:ext cx="2830271" cy="6259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Undulator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56A6240-D23C-B94A-8503-0FDA631C391A}"/>
              </a:ext>
            </a:extLst>
          </p:cNvPr>
          <p:cNvSpPr/>
          <p:nvPr/>
        </p:nvSpPr>
        <p:spPr>
          <a:xfrm>
            <a:off x="650464" y="2947122"/>
            <a:ext cx="687709" cy="62591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ICT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9CB2820-C072-5747-AC75-256209F59C8C}"/>
              </a:ext>
            </a:extLst>
          </p:cNvPr>
          <p:cNvSpPr/>
          <p:nvPr/>
        </p:nvSpPr>
        <p:spPr>
          <a:xfrm>
            <a:off x="6807669" y="2947122"/>
            <a:ext cx="687709" cy="62591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ICT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2CBE9A-B786-5A48-B75E-D05C74AAFDA8}"/>
              </a:ext>
            </a:extLst>
          </p:cNvPr>
          <p:cNvSpPr/>
          <p:nvPr/>
        </p:nvSpPr>
        <p:spPr>
          <a:xfrm>
            <a:off x="2032693" y="2842803"/>
            <a:ext cx="97986" cy="83455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16D818-392E-1B49-AA5E-71A9BDBA1ABB}"/>
              </a:ext>
            </a:extLst>
          </p:cNvPr>
          <p:cNvSpPr/>
          <p:nvPr/>
        </p:nvSpPr>
        <p:spPr>
          <a:xfrm rot="2700000">
            <a:off x="6061438" y="2606826"/>
            <a:ext cx="62590" cy="130650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38B81DE-E370-9D4B-9166-879F3599633D}"/>
              </a:ext>
            </a:extLst>
          </p:cNvPr>
          <p:cNvSpPr txBox="1"/>
          <p:nvPr/>
        </p:nvSpPr>
        <p:spPr>
          <a:xfrm>
            <a:off x="1144914" y="3683164"/>
            <a:ext cx="1873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Retractable spoiler pellicle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7B4418-4488-D44E-8A56-07795511DD75}"/>
              </a:ext>
            </a:extLst>
          </p:cNvPr>
          <p:cNvSpPr txBox="1"/>
          <p:nvPr/>
        </p:nvSpPr>
        <p:spPr>
          <a:xfrm>
            <a:off x="5155961" y="3656513"/>
            <a:ext cx="1873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Exit Pickoff Pellicle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E91119-6B8F-474B-9DCF-87B621A7323A}"/>
              </a:ext>
            </a:extLst>
          </p:cNvPr>
          <p:cNvGrpSpPr/>
          <p:nvPr/>
        </p:nvGrpSpPr>
        <p:grpSpPr>
          <a:xfrm>
            <a:off x="5778081" y="1814316"/>
            <a:ext cx="801349" cy="828913"/>
            <a:chOff x="7725134" y="1301345"/>
            <a:chExt cx="1143192" cy="8289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A152ED5-77C9-0E45-9FEC-B091B7651D5C}"/>
                </a:ext>
              </a:extLst>
            </p:cNvPr>
            <p:cNvSpPr/>
            <p:nvPr/>
          </p:nvSpPr>
          <p:spPr>
            <a:xfrm>
              <a:off x="7925962" y="1724258"/>
              <a:ext cx="741534" cy="40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8E64D2-CC95-E242-B183-2707F55EC578}"/>
                </a:ext>
              </a:extLst>
            </p:cNvPr>
            <p:cNvSpPr/>
            <p:nvPr/>
          </p:nvSpPr>
          <p:spPr>
            <a:xfrm>
              <a:off x="7725134" y="1301345"/>
              <a:ext cx="1143192" cy="6259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35A367C-D51A-7A41-BE3F-E5BAA1FF8B7C}"/>
              </a:ext>
            </a:extLst>
          </p:cNvPr>
          <p:cNvSpPr txBox="1"/>
          <p:nvPr/>
        </p:nvSpPr>
        <p:spPr>
          <a:xfrm>
            <a:off x="4378858" y="1135623"/>
            <a:ext cx="1721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Optical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Spectrometer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5A7E4AC-4B19-AD45-A3D1-A0D05D769F6D}"/>
              </a:ext>
            </a:extLst>
          </p:cNvPr>
          <p:cNvCxnSpPr>
            <a:cxnSpLocks/>
            <a:stCxn id="46" idx="2"/>
            <a:endCxn id="45" idx="1"/>
          </p:cNvCxnSpPr>
          <p:nvPr/>
        </p:nvCxnSpPr>
        <p:spPr>
          <a:xfrm>
            <a:off x="5239831" y="1843509"/>
            <a:ext cx="538250" cy="28376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E5AFC3C-1AB9-6E43-AFD2-920FE5069B42}"/>
              </a:ext>
            </a:extLst>
          </p:cNvPr>
          <p:cNvCxnSpPr>
            <a:cxnSpLocks/>
          </p:cNvCxnSpPr>
          <p:nvPr/>
        </p:nvCxnSpPr>
        <p:spPr>
          <a:xfrm flipV="1">
            <a:off x="4722947" y="3155760"/>
            <a:ext cx="1461455" cy="17898"/>
          </a:xfrm>
          <a:prstGeom prst="straightConnector1">
            <a:avLst/>
          </a:prstGeom>
          <a:ln>
            <a:solidFill>
              <a:srgbClr val="7030A0">
                <a:alpha val="19608"/>
              </a:srgb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6919871-580B-014D-AD7B-79F41F93EE57}"/>
              </a:ext>
            </a:extLst>
          </p:cNvPr>
          <p:cNvCxnSpPr>
            <a:cxnSpLocks/>
          </p:cNvCxnSpPr>
          <p:nvPr/>
        </p:nvCxnSpPr>
        <p:spPr>
          <a:xfrm flipV="1">
            <a:off x="6181047" y="2644521"/>
            <a:ext cx="0" cy="520188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401BFA3-A193-684B-8AF6-2C28304CAE79}"/>
              </a:ext>
            </a:extLst>
          </p:cNvPr>
          <p:cNvSpPr txBox="1"/>
          <p:nvPr/>
        </p:nvSpPr>
        <p:spPr>
          <a:xfrm>
            <a:off x="957544" y="2235359"/>
            <a:ext cx="948909" cy="716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2800" b="1" baseline="30000" dirty="0">
                <a:solidFill>
                  <a:srgbClr val="FF0000"/>
                </a:solidFill>
                <a:latin typeface="+mj-lt"/>
              </a:rPr>
              <a:t>-</a:t>
            </a:r>
            <a:endParaRPr lang="en-US" sz="2000" b="1" baseline="30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DA99ADF-FC6E-0E44-BCC0-CBD40CD19D61}"/>
              </a:ext>
            </a:extLst>
          </p:cNvPr>
          <p:cNvCxnSpPr>
            <a:cxnSpLocks/>
          </p:cNvCxnSpPr>
          <p:nvPr/>
        </p:nvCxnSpPr>
        <p:spPr>
          <a:xfrm>
            <a:off x="1463943" y="2838669"/>
            <a:ext cx="201527" cy="334988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5A3FD387-5CB3-0044-AB36-1C8C415F1E36}"/>
              </a:ext>
            </a:extLst>
          </p:cNvPr>
          <p:cNvSpPr/>
          <p:nvPr/>
        </p:nvSpPr>
        <p:spPr>
          <a:xfrm>
            <a:off x="7821271" y="2947121"/>
            <a:ext cx="1323224" cy="625913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MagSpec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B5B57B-656F-6345-A7BE-2282C6E4A670}"/>
              </a:ext>
            </a:extLst>
          </p:cNvPr>
          <p:cNvSpPr txBox="1"/>
          <p:nvPr/>
        </p:nvSpPr>
        <p:spPr>
          <a:xfrm>
            <a:off x="2953265" y="22983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7" name="Google Shape;394;p8">
            <a:extLst>
              <a:ext uri="{FF2B5EF4-FFF2-40B4-BE49-F238E27FC236}">
                <a16:creationId xmlns:a16="http://schemas.microsoft.com/office/drawing/2014/main" id="{66BA4FAA-D97A-A141-8CB1-2031CFABDC3C}"/>
              </a:ext>
            </a:extLst>
          </p:cNvPr>
          <p:cNvSpPr txBox="1">
            <a:spLocks noChangeAspect="1"/>
          </p:cNvSpPr>
          <p:nvPr/>
        </p:nvSpPr>
        <p:spPr>
          <a:xfrm>
            <a:off x="9121317" y="2423432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400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Google Shape;395;p8">
            <a:extLst>
              <a:ext uri="{FF2B5EF4-FFF2-40B4-BE49-F238E27FC236}">
                <a16:creationId xmlns:a16="http://schemas.microsoft.com/office/drawing/2014/main" id="{C5E51433-D41C-4748-84B0-9CB274B493D6}"/>
              </a:ext>
            </a:extLst>
          </p:cNvPr>
          <p:cNvSpPr txBox="1">
            <a:spLocks noChangeAspect="1"/>
          </p:cNvSpPr>
          <p:nvPr/>
        </p:nvSpPr>
        <p:spPr>
          <a:xfrm>
            <a:off x="10566680" y="2441547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500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Google Shape;396;p8">
            <a:extLst>
              <a:ext uri="{FF2B5EF4-FFF2-40B4-BE49-F238E27FC236}">
                <a16:creationId xmlns:a16="http://schemas.microsoft.com/office/drawing/2014/main" id="{8F3C845D-74D4-7D49-9B93-24446E6F2D5D}"/>
              </a:ext>
            </a:extLst>
          </p:cNvPr>
          <p:cNvSpPr txBox="1">
            <a:spLocks noChangeAspect="1"/>
          </p:cNvSpPr>
          <p:nvPr/>
        </p:nvSpPr>
        <p:spPr>
          <a:xfrm>
            <a:off x="7871934" y="2441547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300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Google Shape;399;p8">
            <a:extLst>
              <a:ext uri="{FF2B5EF4-FFF2-40B4-BE49-F238E27FC236}">
                <a16:creationId xmlns:a16="http://schemas.microsoft.com/office/drawing/2014/main" id="{45AF89AF-1146-5744-B796-86E337E9C9AD}"/>
              </a:ext>
            </a:extLst>
          </p:cNvPr>
          <p:cNvSpPr txBox="1">
            <a:spLocks noChangeAspect="1"/>
          </p:cNvSpPr>
          <p:nvPr/>
        </p:nvSpPr>
        <p:spPr>
          <a:xfrm>
            <a:off x="8194203" y="2603916"/>
            <a:ext cx="2575877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Wavelength (nm)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Google Shape;396;p8">
            <a:extLst>
              <a:ext uri="{FF2B5EF4-FFF2-40B4-BE49-F238E27FC236}">
                <a16:creationId xmlns:a16="http://schemas.microsoft.com/office/drawing/2014/main" id="{8623D633-D819-F947-812C-DDEDC8213AF9}"/>
              </a:ext>
            </a:extLst>
          </p:cNvPr>
          <p:cNvSpPr txBox="1">
            <a:spLocks noChangeAspect="1"/>
          </p:cNvSpPr>
          <p:nvPr/>
        </p:nvSpPr>
        <p:spPr>
          <a:xfrm>
            <a:off x="7273306" y="1052735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1.0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Google Shape;396;p8">
            <a:extLst>
              <a:ext uri="{FF2B5EF4-FFF2-40B4-BE49-F238E27FC236}">
                <a16:creationId xmlns:a16="http://schemas.microsoft.com/office/drawing/2014/main" id="{78FB6CDE-7F40-1A40-B608-5070C47797D7}"/>
              </a:ext>
            </a:extLst>
          </p:cNvPr>
          <p:cNvSpPr txBox="1">
            <a:spLocks noChangeAspect="1"/>
          </p:cNvSpPr>
          <p:nvPr/>
        </p:nvSpPr>
        <p:spPr>
          <a:xfrm>
            <a:off x="7273306" y="2256004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1.0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Google Shape;396;p8">
            <a:extLst>
              <a:ext uri="{FF2B5EF4-FFF2-40B4-BE49-F238E27FC236}">
                <a16:creationId xmlns:a16="http://schemas.microsoft.com/office/drawing/2014/main" id="{4D0E2E21-CE2F-6942-BDCB-09CE1CA27447}"/>
              </a:ext>
            </a:extLst>
          </p:cNvPr>
          <p:cNvSpPr txBox="1">
            <a:spLocks noChangeAspect="1"/>
          </p:cNvSpPr>
          <p:nvPr/>
        </p:nvSpPr>
        <p:spPr>
          <a:xfrm>
            <a:off x="7273306" y="1654370"/>
            <a:ext cx="6381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0.0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Google Shape;399;p8">
            <a:extLst>
              <a:ext uri="{FF2B5EF4-FFF2-40B4-BE49-F238E27FC236}">
                <a16:creationId xmlns:a16="http://schemas.microsoft.com/office/drawing/2014/main" id="{5693B7B4-1CF7-D34D-870C-EE3311C335C3}"/>
              </a:ext>
            </a:extLst>
          </p:cNvPr>
          <p:cNvSpPr txBox="1">
            <a:spLocks noChangeAspect="1"/>
          </p:cNvSpPr>
          <p:nvPr/>
        </p:nvSpPr>
        <p:spPr>
          <a:xfrm rot="16200000">
            <a:off x="6586859" y="1530474"/>
            <a:ext cx="1152072" cy="19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y (nm)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719824-C31A-F94D-A972-1C1E0F7FEC9F}"/>
              </a:ext>
            </a:extLst>
          </p:cNvPr>
          <p:cNvGrpSpPr/>
          <p:nvPr/>
        </p:nvGrpSpPr>
        <p:grpSpPr>
          <a:xfrm>
            <a:off x="7649831" y="1019836"/>
            <a:ext cx="4299943" cy="1746941"/>
            <a:chOff x="7649831" y="1019836"/>
            <a:chExt cx="4299943" cy="1746941"/>
          </a:xfrm>
        </p:grpSpPr>
        <p:pic>
          <p:nvPicPr>
            <p:cNvPr id="74" name="Google Shape;392;p8" descr="https://lh7-us.googleusercontent.com/0wQ70UT42y1aB_R1txMKWEjbeSQgARZ9YZb4Aei6qrX6rOTq_FRV6GuG2vDr3k_NJRYIwcKlH9p8AwkT4OW_zJJI4rfS2H8owbbjjfbftExT6An5VqRMMs6PXu9RApeFmErnbqakrgzo06KSjsEj9Qs">
              <a:extLst>
                <a:ext uri="{FF2B5EF4-FFF2-40B4-BE49-F238E27FC236}">
                  <a16:creationId xmlns:a16="http://schemas.microsoft.com/office/drawing/2014/main" id="{AF4F786B-06DC-9840-9B21-D837B4356094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59343" t="22104" r="10943" b="31595"/>
            <a:stretch/>
          </p:blipFill>
          <p:spPr>
            <a:xfrm>
              <a:off x="7649831" y="1225527"/>
              <a:ext cx="3547792" cy="123451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A915558-36BD-DC4B-B58A-492A06CCC005}"/>
                </a:ext>
              </a:extLst>
            </p:cNvPr>
            <p:cNvGrpSpPr/>
            <p:nvPr/>
          </p:nvGrpSpPr>
          <p:grpSpPr>
            <a:xfrm>
              <a:off x="11204205" y="1019836"/>
              <a:ext cx="745569" cy="1746941"/>
              <a:chOff x="10749605" y="3355527"/>
              <a:chExt cx="745569" cy="1746941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A8734CD-3807-214B-94D4-4AD00A4968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2625" r="12208"/>
              <a:stretch/>
            </p:blipFill>
            <p:spPr>
              <a:xfrm>
                <a:off x="10749605" y="3429000"/>
                <a:ext cx="114017" cy="1599995"/>
              </a:xfrm>
              <a:prstGeom prst="rect">
                <a:avLst/>
              </a:prstGeom>
            </p:spPr>
          </p:pic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4DD0A7E-A9B4-1B42-BAA2-1875CE2C42C8}"/>
                  </a:ext>
                </a:extLst>
              </p:cNvPr>
              <p:cNvSpPr txBox="1"/>
              <p:nvPr/>
            </p:nvSpPr>
            <p:spPr>
              <a:xfrm>
                <a:off x="10810072" y="3355527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2000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976C3A5D-9AF8-A94C-A9DD-85D1F99CFCA5}"/>
                  </a:ext>
                </a:extLst>
              </p:cNvPr>
              <p:cNvSpPr txBox="1"/>
              <p:nvPr/>
            </p:nvSpPr>
            <p:spPr>
              <a:xfrm>
                <a:off x="10813784" y="4794691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489BDBF-CB62-A845-A2DA-576506C58482}"/>
                  </a:ext>
                </a:extLst>
              </p:cNvPr>
              <p:cNvSpPr txBox="1"/>
              <p:nvPr/>
            </p:nvSpPr>
            <p:spPr>
              <a:xfrm rot="16200000">
                <a:off x="10915528" y="4055258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Intensity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238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4953 " pathEditMode="relative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heme/theme1.xml><?xml version="1.0" encoding="utf-8"?>
<a:theme xmlns:a="http://schemas.openxmlformats.org/drawingml/2006/main" name="5_ATAP Blue Footer">
  <a:themeElements>
    <a:clrScheme name="ATAP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35208</TotalTime>
  <Words>1063</Words>
  <Application>Microsoft Macintosh PowerPoint</Application>
  <PresentationFormat>Widescreen</PresentationFormat>
  <Paragraphs>141</Paragraphs>
  <Slides>13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Calibri Light</vt:lpstr>
      <vt:lpstr>Times New Roman</vt:lpstr>
      <vt:lpstr>Calibri</vt:lpstr>
      <vt:lpstr>Cambria Math</vt:lpstr>
      <vt:lpstr>Libre Franklin Medium</vt:lpstr>
      <vt:lpstr>Libre Franklin</vt:lpstr>
      <vt:lpstr>Arial</vt:lpstr>
      <vt:lpstr>Courier New</vt:lpstr>
      <vt:lpstr>5_ATAP Blue Footer</vt:lpstr>
      <vt:lpstr>Near term applications of advanced accelerator technologies: compact free electron lasers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High-brightness electron beams and light source applications</dc:title>
  <dc:creator>teid05</dc:creator>
  <cp:lastModifiedBy>Microsoft Office User</cp:lastModifiedBy>
  <cp:revision>242</cp:revision>
  <cp:lastPrinted>2024-06-25T23:01:21Z</cp:lastPrinted>
  <dcterms:created xsi:type="dcterms:W3CDTF">2015-07-10T17:44:33Z</dcterms:created>
  <dcterms:modified xsi:type="dcterms:W3CDTF">2025-10-22T23:00:55Z</dcterms:modified>
</cp:coreProperties>
</file>