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6"/>
  </p:notesMasterIdLst>
  <p:sldIdLst>
    <p:sldId id="256" r:id="rId5"/>
    <p:sldId id="257" r:id="rId6"/>
    <p:sldId id="298" r:id="rId7"/>
    <p:sldId id="309" r:id="rId8"/>
    <p:sldId id="308" r:id="rId9"/>
    <p:sldId id="311" r:id="rId10"/>
    <p:sldId id="302" r:id="rId11"/>
    <p:sldId id="315" r:id="rId12"/>
    <p:sldId id="310" r:id="rId13"/>
    <p:sldId id="300" r:id="rId14"/>
    <p:sldId id="312" r:id="rId15"/>
    <p:sldId id="313" r:id="rId16"/>
    <p:sldId id="316" r:id="rId17"/>
    <p:sldId id="314" r:id="rId18"/>
    <p:sldId id="317" r:id="rId19"/>
    <p:sldId id="318" r:id="rId20"/>
    <p:sldId id="319" r:id="rId21"/>
    <p:sldId id="321" r:id="rId22"/>
    <p:sldId id="297" r:id="rId23"/>
    <p:sldId id="281" r:id="rId24"/>
    <p:sldId id="322" r:id="rId25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7358"/>
    <a:srgbClr val="847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56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433E0-2104-49F1-884C-8FF95B7C70AC}" type="datetimeFigureOut">
              <a:rPr lang="fr-FR" smtClean="0"/>
              <a:t>22/10/2025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E0D8A-EB74-437C-815B-3521F8B1C7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01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0D8A-EB74-437C-815B-3521F8B1C72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95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C8D211-C0FB-47C1-9C65-C6C2C388F7D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050671-6A26-44D0-99DE-8F33B997FB9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BA97B7-9D8D-4D47-A6BB-C6BF7A6C3771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1DCED9-AE97-47BA-9B5D-5DC01B07A4DD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EA87BE-1857-4148-A962-79C35172F9D6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9FC0E17-B964-4048-8758-F6C133056EAB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158A04-6803-4594-BC29-9FBF4B8D111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20901D-B6A7-43E7-AFEF-7640F36942D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41369A5-C7B2-447B-A4D2-9EB2576ED8F4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5473AF-3CB1-4DE5-8594-10EC1AB6354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A10E4E-29FF-4799-A7C4-CB526419186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BB172-206F-4CA9-BDC2-5165342240F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FFFFFF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FFFFFF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FFFFFF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Septième niveau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8615DEB-B8CF-4C02-B7AD-DAAD0EBBED16}" type="slidenum"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‹N°›</a:t>
            </a:fld>
            <a:endParaRPr lang="en-GB" sz="1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korysko.web.cern.ch/Private/you-found-me.htm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record/1266868/files/CERN-THESIS-2010-073.pdf" TargetMode="External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382453/files/ps-99-014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AccelBeams.21.12280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korysko.web.cern.ch/Steam_machine/Floating_Head.pn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dfidl.de/" TargetMode="External"/><Relationship Id="rId13" Type="http://schemas.openxmlformats.org/officeDocument/2006/relationships/hyperlink" Target="https://journals.aps.org/prab/pdf/10.1103/PhysRevAccelBeams.21.122802" TargetMode="External"/><Relationship Id="rId3" Type="http://schemas.openxmlformats.org/officeDocument/2006/relationships/hyperlink" Target="https://ora.ox.ac.uk/objects/uuid:c514ab72-7b99-4182-8e49-89ffd4f14e1d" TargetMode="External"/><Relationship Id="rId7" Type="http://schemas.openxmlformats.org/officeDocument/2006/relationships/hyperlink" Target="https://www.sciencedirect.com/science/article/pii/0168900291903027?via%3Dihub" TargetMode="External"/><Relationship Id="rId12" Type="http://schemas.openxmlformats.org/officeDocument/2006/relationships/hyperlink" Target="https://cds.cern.ch/record/382453/files/ps-99-014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irect.com/science/article/pii/016890029190403D?via%3Dihub" TargetMode="External"/><Relationship Id="rId11" Type="http://schemas.openxmlformats.org/officeDocument/2006/relationships/hyperlink" Target="https://repository.cern/records/cpcxr-5wc90/preview/CERN-THESIS-2010-073.pdf" TargetMode="External"/><Relationship Id="rId5" Type="http://schemas.openxmlformats.org/officeDocument/2006/relationships/hyperlink" Target="https://doi.org/10.1007/978-3-662-08581-3" TargetMode="External"/><Relationship Id="rId10" Type="http://schemas.openxmlformats.org/officeDocument/2006/relationships/hyperlink" Target="https://journals.aps.org/prab/pdf/10.1103/PhysRevAccelBeams.19.091002" TargetMode="External"/><Relationship Id="rId4" Type="http://schemas.openxmlformats.org/officeDocument/2006/relationships/hyperlink" Target="http://arxiv.org/abs/1306.6353" TargetMode="External"/><Relationship Id="rId9" Type="http://schemas.openxmlformats.org/officeDocument/2006/relationships/hyperlink" Target="https://ieeexplore.ieee.org/document/75130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direct.desy.de/pdf/viewer.html?file=https://webservices.desy.de/edms/api/v4/streams/MTIObjectHandle-0002-1~R~xkcwPraadam--mpprdusrmo6~q0StmPdf~mpprdusr~~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inghub.elsevier.com/retrieve/pii/0168900291903027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linkinghub.elsevier.com/retrieve/pii/016890029190403D" TargetMode="External"/><Relationship Id="rId10" Type="http://schemas.openxmlformats.org/officeDocument/2006/relationships/image" Target="../media/image16.png"/><Relationship Id="rId4" Type="http://schemas.openxmlformats.org/officeDocument/2006/relationships/hyperlink" Target="http://link.springer.com/10.1007/978-3-662-08581-3_13" TargetMode="Externa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://www.gdfidl.de/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journals.aps.org/prab/pdf/10.1103/PhysRevAccelBeams.19.091002" TargetMode="External"/><Relationship Id="rId4" Type="http://schemas.openxmlformats.org/officeDocument/2006/relationships/hyperlink" Target="https://ieeexplore.ieee.org/document/7513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/>
          <p:cNvPicPr/>
          <p:nvPr/>
        </p:nvPicPr>
        <p:blipFill>
          <a:blip r:embed="rId2"/>
          <a:srcRect l="1995"/>
          <a:stretch/>
        </p:blipFill>
        <p:spPr>
          <a:xfrm>
            <a:off x="-35688" y="-91163"/>
            <a:ext cx="10152000" cy="5797440"/>
          </a:xfrm>
          <a:prstGeom prst="rect">
            <a:avLst/>
          </a:prstGeom>
          <a:ln w="0">
            <a:noFill/>
          </a:ln>
        </p:spPr>
      </p:pic>
      <p:sp>
        <p:nvSpPr>
          <p:cNvPr id="42" name="ZoneTexte 41"/>
          <p:cNvSpPr txBox="1"/>
          <p:nvPr/>
        </p:nvSpPr>
        <p:spPr>
          <a:xfrm>
            <a:off x="72000" y="156600"/>
            <a:ext cx="7920000" cy="177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en-US" sz="3900" b="1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Intensity-dependent effects in the ILC BDS at 250 and 500 GeV</a:t>
            </a:r>
            <a:endParaRPr lang="en-GB" sz="3900" b="1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2000" y="2137320"/>
            <a:ext cx="7421000" cy="21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it-IT" sz="1800" b="1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P. Korysko*</a:t>
            </a:r>
            <a:r>
              <a:rPr lang="it-IT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, P. Burrows, A. Latina</a:t>
            </a:r>
            <a:endParaRPr lang="it-IT" sz="18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R="0"/>
            <a:r>
              <a:rPr lang="fr-FR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LCWS2025</a:t>
            </a:r>
            <a:br>
              <a:rPr lang="fr-FR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</a:br>
            <a:endParaRPr lang="fr-FR" sz="18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R="0"/>
            <a:r>
              <a:rPr lang="fr-FR" sz="1800" b="0" i="0" u="none" strike="noStrike" baseline="0" dirty="0" err="1">
                <a:solidFill>
                  <a:srgbClr val="FFFFFF"/>
                </a:solidFill>
                <a:latin typeface="Liberation Sans" panose="020B0604020202020204" pitchFamily="34" charset="0"/>
              </a:rPr>
              <a:t>October</a:t>
            </a:r>
            <a:r>
              <a:rPr lang="fr-FR" sz="1800" b="0" i="0" u="none" strike="noStrike" baseline="0" dirty="0">
                <a:solidFill>
                  <a:srgbClr val="FFFFFF"/>
                </a:solidFill>
                <a:latin typeface="Liberation Sans" panose="020B0604020202020204" pitchFamily="34" charset="0"/>
              </a:rPr>
              <a:t> </a:t>
            </a:r>
            <a:r>
              <a:rPr lang="fr-FR" sz="1800" i="0" strike="noStrike" baseline="0" dirty="0">
                <a:solidFill>
                  <a:schemeClr val="bg1"/>
                </a:solidFill>
                <a:latin typeface="Liberation Sans" panose="020B0604020202020204" pitchFamily="34" charset="0"/>
              </a:rPr>
              <a:t>23</a:t>
            </a:r>
            <a:r>
              <a:rPr lang="fr-FR" sz="1800" b="0" i="0" u="none" strike="noStrike" baseline="0" dirty="0">
                <a:solidFill>
                  <a:srgbClr val="FFFFFF"/>
                </a:solidFill>
                <a:latin typeface="Liberation Sans" panose="020B0604020202020204" pitchFamily="34" charset="0"/>
              </a:rPr>
              <a:t>, 2025 </a:t>
            </a:r>
            <a:endParaRPr lang="fr-FR" sz="1800" b="0" i="0" u="none" strike="noStrike" baseline="0" dirty="0">
              <a:solidFill>
                <a:prstClr val="black"/>
              </a:solidFill>
              <a:latin typeface="Lohit Devanaga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0" y="5248800"/>
            <a:ext cx="3492000" cy="403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220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*pierre.korysko@cern.ch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50CEB7E-283A-D34D-9780-00A2A38A5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175" y="951123"/>
            <a:ext cx="2121926" cy="534254"/>
          </a:xfrm>
          <a:prstGeom prst="rect">
            <a:avLst/>
          </a:prstGeom>
        </p:spPr>
      </p:pic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EA22E673-CBDD-B33C-8788-D68FC8760BCD}"/>
              </a:ext>
            </a:extLst>
          </p:cNvPr>
          <p:cNvSpPr/>
          <p:nvPr/>
        </p:nvSpPr>
        <p:spPr>
          <a:xfrm>
            <a:off x="1037230" y="3323230"/>
            <a:ext cx="238836" cy="177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04BEE-394F-84DE-5641-3C1FA13A2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5C82D6C2-9C00-BF31-DAB7-2AE441EF2ED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Simulation Conditions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273BF047-C9C5-F117-8F78-A30D5613A875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9AB174B-0AE5-CF61-86F8-527D38DC3BC0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10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6863BC5-85E1-8279-3F14-18335DE063FB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8A5794-7BCC-A78C-CEBC-98D4C013EF57}"/>
              </a:ext>
            </a:extLst>
          </p:cNvPr>
          <p:cNvSpPr txBox="1"/>
          <p:nvPr/>
        </p:nvSpPr>
        <p:spPr>
          <a:xfrm>
            <a:off x="72784" y="1222497"/>
            <a:ext cx="5908432" cy="3149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hangingPunct="0"/>
            <a:r>
              <a:rPr lang="en-GB" sz="1600" u="sng" dirty="0">
                <a:latin typeface="cmr10" pitchFamily="18"/>
                <a:ea typeface="Noto Sans CJK SC Regular" pitchFamily="2"/>
                <a:cs typeface="FreeSans" pitchFamily="2"/>
              </a:rPr>
              <a:t>Simulated errors</a:t>
            </a:r>
            <a:r>
              <a:rPr lang="en-GB" sz="1600" dirty="0">
                <a:latin typeface="cmr10" pitchFamily="18"/>
                <a:ea typeface="Noto Sans CJK SC Regular" pitchFamily="2"/>
                <a:cs typeface="FreeSans" pitchFamily="2"/>
              </a:rPr>
              <a:t>:</a:t>
            </a:r>
            <a:b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</a:br>
            <a:endParaRPr lang="en-GB" sz="1400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hangingPunct="0"/>
            <a:r>
              <a:rPr lang="en-GB" sz="1400" b="1" dirty="0">
                <a:latin typeface="cmr10" pitchFamily="18"/>
                <a:ea typeface="Noto Sans CJK SC Regular" pitchFamily="2"/>
                <a:cs typeface="FreeSans" pitchFamily="2"/>
              </a:rPr>
              <a:t>Static errors</a:t>
            </a: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:</a:t>
            </a:r>
            <a:b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- Misalignment of quadrupoles, </a:t>
            </a:r>
            <a:r>
              <a:rPr lang="en-GB" sz="1400" dirty="0" err="1">
                <a:latin typeface="cmr10" pitchFamily="18"/>
                <a:ea typeface="Noto Sans CJK SC Regular" pitchFamily="2"/>
                <a:cs typeface="FreeSans" pitchFamily="2"/>
              </a:rPr>
              <a:t>sextupoles</a:t>
            </a: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 and BPMs of 50 um RMS.</a:t>
            </a:r>
            <a:b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- Strength error of quadrupoles and </a:t>
            </a:r>
            <a:r>
              <a:rPr lang="en-GB" sz="1400" dirty="0" err="1">
                <a:latin typeface="cmr10" pitchFamily="18"/>
                <a:ea typeface="Noto Sans CJK SC Regular" pitchFamily="2"/>
                <a:cs typeface="FreeSans" pitchFamily="2"/>
              </a:rPr>
              <a:t>sextupoles</a:t>
            </a: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 of 0.1% RMS.</a:t>
            </a:r>
            <a:b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- Roll error for quadrupoles and </a:t>
            </a:r>
            <a:r>
              <a:rPr lang="en-GB" sz="1400" dirty="0" err="1">
                <a:latin typeface="cmr10" pitchFamily="18"/>
                <a:ea typeface="Noto Sans CJK SC Regular" pitchFamily="2"/>
                <a:cs typeface="FreeSans" pitchFamily="2"/>
              </a:rPr>
              <a:t>sextupoles</a:t>
            </a:r>
            <a: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  <a:t> of 200 urad RMS.</a:t>
            </a:r>
            <a:br>
              <a:rPr lang="en-GB" sz="1400" dirty="0">
                <a:latin typeface="cmr10" pitchFamily="18"/>
                <a:ea typeface="Noto Sans CJK SC Regular" pitchFamily="2"/>
                <a:cs typeface="FreeSans" pitchFamily="2"/>
              </a:rPr>
            </a:br>
            <a:endParaRPr lang="en-GB" sz="1400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hangingPunct="0"/>
            <a:r>
              <a:rPr lang="en-GB" sz="1600" u="sng" dirty="0">
                <a:latin typeface="cmr10" pitchFamily="18"/>
                <a:ea typeface="Noto Sans CJK SC Regular" pitchFamily="2"/>
                <a:cs typeface="FreeSans" pitchFamily="2"/>
              </a:rPr>
              <a:t>Simulation procedure</a:t>
            </a:r>
            <a:r>
              <a:rPr lang="en-GB" sz="1600" dirty="0">
                <a:latin typeface="cmr10" pitchFamily="18"/>
                <a:ea typeface="Noto Sans CJK SC Regular" pitchFamily="2"/>
                <a:cs typeface="FreeSans" pitchFamily="2"/>
              </a:rPr>
              <a:t>:</a:t>
            </a:r>
            <a:br>
              <a:rPr lang="en-US" sz="1600" dirty="0">
                <a:solidFill>
                  <a:srgbClr val="000000"/>
                </a:solidFill>
                <a:latin typeface="cmr10" pitchFamily="18"/>
                <a:ea typeface="Liberation Sans" pitchFamily="34"/>
                <a:cs typeface="Liberation Sans" pitchFamily="34"/>
              </a:rPr>
            </a:br>
            <a:endParaRPr lang="en-US" sz="1600" dirty="0">
              <a:solidFill>
                <a:srgbClr val="000000"/>
              </a:solidFill>
              <a:latin typeface="cmr10" pitchFamily="18"/>
              <a:ea typeface="Liberation Sans" pitchFamily="34"/>
              <a:cs typeface="Liberation Sans" pitchFamily="34"/>
            </a:endParaRPr>
          </a:p>
          <a:p>
            <a:pPr lvl="0" hangingPunct="0"/>
            <a:r>
              <a:rPr lang="en-US" sz="1400" dirty="0">
                <a:solidFill>
                  <a:srgbClr val="000000"/>
                </a:solidFill>
                <a:latin typeface="cmr10" pitchFamily="18"/>
                <a:ea typeface="Liberation Sans" pitchFamily="34"/>
                <a:cs typeface="Liberation Sans" pitchFamily="34"/>
              </a:rPr>
              <a:t>- 100 machines with the previously cited static imperfections.</a:t>
            </a:r>
          </a:p>
          <a:p>
            <a:pPr hangingPunct="0"/>
            <a:r>
              <a:rPr lang="en-US" sz="1400" dirty="0">
                <a:solidFill>
                  <a:srgbClr val="000000"/>
                </a:solidFill>
                <a:latin typeface="cmr10" pitchFamily="18"/>
                <a:ea typeface="Liberation Sans" pitchFamily="34"/>
                <a:cs typeface="Liberation Sans" pitchFamily="34"/>
              </a:rPr>
              <a:t>- Apply the cited corrections and the knobs on the distribution at the IP.</a:t>
            </a:r>
          </a:p>
          <a:p>
            <a:pPr hangingPunct="0"/>
            <a:r>
              <a:rPr lang="en-US" sz="1400" dirty="0">
                <a:solidFill>
                  <a:srgbClr val="000000"/>
                </a:solidFill>
                <a:latin typeface="cmr10" pitchFamily="18"/>
                <a:ea typeface="Liberation Sans" pitchFamily="34"/>
                <a:cs typeface="Liberation Sans" pitchFamily="34"/>
              </a:rPr>
              <a:t>- Calculate the vertical beam size at the IP.</a:t>
            </a:r>
          </a:p>
          <a:p>
            <a:pPr hangingPunct="0"/>
            <a:endParaRPr lang="en-US" sz="1400" dirty="0">
              <a:solidFill>
                <a:srgbClr val="000000"/>
              </a:solidFill>
              <a:latin typeface="cmr10" pitchFamily="18"/>
              <a:ea typeface="Liberation Sans" pitchFamily="34"/>
              <a:cs typeface="Liberation Sans" pitchFamily="34"/>
            </a:endParaRPr>
          </a:p>
          <a:p>
            <a:pPr hangingPunct="0"/>
            <a:endParaRPr lang="en-GB" sz="1600" baseline="-33000" dirty="0">
              <a:latin typeface="Liberation Sans" pitchFamily="18"/>
              <a:ea typeface="Liberation Sans" pitchFamily="34"/>
              <a:cs typeface="Liberation Sans" pitchFamily="34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0A0570D-9023-28AE-8023-FA5793323564}"/>
              </a:ext>
            </a:extLst>
          </p:cNvPr>
          <p:cNvSpPr txBox="1"/>
          <p:nvPr/>
        </p:nvSpPr>
        <p:spPr>
          <a:xfrm>
            <a:off x="6550763" y="1774244"/>
            <a:ext cx="320310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Corrections applied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: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mr10" pitchFamily="18"/>
              <a:ea typeface="Noto Sans CJK SC Regular" pitchFamily="2"/>
              <a:cs typeface="FreeSans" pitchFamily="2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- One-to-one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-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Dispersio</a:t>
            </a:r>
            <a:r>
              <a:rPr lang="en-GB" sz="1400" dirty="0">
                <a:solidFill>
                  <a:prstClr val="black"/>
                </a:solidFill>
                <a:latin typeface="cmr10" pitchFamily="18"/>
                <a:ea typeface="Noto Sans CJK SC Regular" pitchFamily="2"/>
                <a:cs typeface="FreeSans" pitchFamily="2"/>
              </a:rPr>
              <a:t>n Free Steering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- Wakefield Free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 Steering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- Knobs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r10" pitchFamily="18"/>
                <a:ea typeface="Noto Sans CJK SC Regular" pitchFamily="2"/>
                <a:cs typeface="FreeSans" pitchFamily="2"/>
              </a:rPr>
              <a:t>(Y, YP D XP XP.*XP XP.*YP XP.*D)</a:t>
            </a:r>
            <a:endParaRPr lang="en-US" dirty="0"/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D6111F73-A086-D08A-F348-66D6269B5F15}"/>
              </a:ext>
            </a:extLst>
          </p:cNvPr>
          <p:cNvSpPr/>
          <p:nvPr/>
        </p:nvSpPr>
        <p:spPr>
          <a:xfrm rot="16200000">
            <a:off x="7539866" y="2868763"/>
            <a:ext cx="80945" cy="60612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29160">
            <a:solidFill>
              <a:srgbClr val="FF3333"/>
            </a:solidFill>
            <a:prstDash val="solid"/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6DBFB5A-3A8B-55A7-3E2E-D307BE69F35B}"/>
              </a:ext>
            </a:extLst>
          </p:cNvPr>
          <p:cNvSpPr txBox="1"/>
          <p:nvPr/>
        </p:nvSpPr>
        <p:spPr>
          <a:xfrm>
            <a:off x="7176096" y="3171823"/>
            <a:ext cx="819305" cy="25528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050" i="0" u="none" strike="noStrike" kern="1200" cap="none" dirty="0">
                <a:ln>
                  <a:noFill/>
                </a:ln>
                <a:solidFill>
                  <a:srgbClr val="FF3333"/>
                </a:solidFill>
                <a:latin typeface="cmr10" pitchFamily="18"/>
                <a:ea typeface="Noto Sans CJK SC Regular" pitchFamily="2"/>
                <a:cs typeface="FreeSans" pitchFamily="2"/>
              </a:rPr>
              <a:t>First order*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043C589-73E8-1B8D-2082-4367F15D234B}"/>
              </a:ext>
            </a:extLst>
          </p:cNvPr>
          <p:cNvSpPr txBox="1"/>
          <p:nvPr/>
        </p:nvSpPr>
        <p:spPr>
          <a:xfrm>
            <a:off x="8022454" y="3162097"/>
            <a:ext cx="1047188" cy="25528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050" i="0" u="none" strike="noStrike" kern="1200" cap="none" dirty="0">
                <a:ln>
                  <a:noFill/>
                </a:ln>
                <a:solidFill>
                  <a:srgbClr val="FF3333"/>
                </a:solidFill>
                <a:latin typeface="cmr10" pitchFamily="18"/>
                <a:ea typeface="Noto Sans CJK SC Regular" pitchFamily="2"/>
                <a:cs typeface="FreeSans" pitchFamily="2"/>
              </a:rPr>
              <a:t>Second order**</a:t>
            </a: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BA07F2E3-2EFE-9466-6FBA-DB66D2796C37}"/>
              </a:ext>
            </a:extLst>
          </p:cNvPr>
          <p:cNvSpPr/>
          <p:nvPr/>
        </p:nvSpPr>
        <p:spPr>
          <a:xfrm rot="16200000">
            <a:off x="8486479" y="2583134"/>
            <a:ext cx="87709" cy="1184206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29160">
            <a:solidFill>
              <a:srgbClr val="FF3333"/>
            </a:solidFill>
            <a:prstDash val="solid"/>
          </a:ln>
        </p:spPr>
        <p:txBody>
          <a:bodyPr vert="horz" wrap="non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B51165F-EB3C-CBD9-2AEC-0D6505C99925}"/>
              </a:ext>
            </a:extLst>
          </p:cNvPr>
          <p:cNvSpPr txBox="1"/>
          <p:nvPr/>
        </p:nvSpPr>
        <p:spPr>
          <a:xfrm>
            <a:off x="5339765" y="4525965"/>
            <a:ext cx="51969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0" pitchFamily="18"/>
                <a:ea typeface="Liberation Sans" pitchFamily="34"/>
                <a:cs typeface="Liberation Sans" pitchFamily="34"/>
              </a:rPr>
              <a:t>*First order knobs correction by changing the position of final focus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0" pitchFamily="18"/>
                <a:ea typeface="Liberation Sans" pitchFamily="34"/>
                <a:cs typeface="Liberation Sans" pitchFamily="34"/>
              </a:rPr>
              <a:t>sextupoles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0" pitchFamily="18"/>
                <a:ea typeface="Liberation Sans" pitchFamily="34"/>
                <a:cs typeface="Liberation Sans" pitchFamily="34"/>
              </a:rPr>
              <a:t>.</a:t>
            </a:r>
          </a:p>
          <a:p>
            <a:pPr hangingPunct="0"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0" pitchFamily="18"/>
                <a:ea typeface="Liberation Sans" pitchFamily="34"/>
                <a:cs typeface="Liberation Sans" pitchFamily="34"/>
              </a:rPr>
              <a:t>**Second order knobs correction by changing the strength of the final focus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0" pitchFamily="18"/>
                <a:ea typeface="Liberation Sans" pitchFamily="34"/>
                <a:cs typeface="Liberation Sans" pitchFamily="34"/>
              </a:rPr>
              <a:t>sextupoles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10" pitchFamily="18"/>
                <a:ea typeface="Liberation Sans" pitchFamily="34"/>
                <a:cs typeface="Liberation Sans" pitchFamily="3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246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4" grpId="0"/>
      <p:bldP spid="15" grpId="0"/>
      <p:bldP spid="16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A62A8-ACF2-A2B4-82E7-B394F4649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58E8C68A-B8CB-A239-98E8-DF21846A20D7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Impact of Corrections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710E97D1-9AA0-A1A3-6E67-0C6E5A3EFCB0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85F80C05-0CC1-E2E6-B766-E39B673111B4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11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6B2DB2B-6378-76F5-CA17-F09F124C3701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F7EDACB-EFDC-7C9D-E2E9-9A5F570AC43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75865" y="967390"/>
            <a:ext cx="3575050" cy="2015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22C6D2B-D067-49EC-3770-D351547CB7C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20175" y="972397"/>
            <a:ext cx="3575050" cy="2010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EAD8E44-FEE3-9E56-C6DD-E22F15A03D0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071830" y="3157522"/>
            <a:ext cx="3749000" cy="1444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836320B-8F03-C2DE-2C67-20507E18139E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b="807"/>
          <a:stretch>
            <a:fillRect/>
          </a:stretch>
        </p:blipFill>
        <p:spPr>
          <a:xfrm>
            <a:off x="6392560" y="3157522"/>
            <a:ext cx="3548134" cy="13645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4B812B6-5D32-11EF-9CA1-47213B36140D}"/>
              </a:ext>
            </a:extLst>
          </p:cNvPr>
          <p:cNvSpPr txBox="1"/>
          <p:nvPr/>
        </p:nvSpPr>
        <p:spPr>
          <a:xfrm>
            <a:off x="0" y="1545653"/>
            <a:ext cx="11078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500 GeV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1 machine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E7F913E-7A0A-AC56-3EC8-4687C33D8734}"/>
              </a:ext>
            </a:extLst>
          </p:cNvPr>
          <p:cNvSpPr txBox="1"/>
          <p:nvPr/>
        </p:nvSpPr>
        <p:spPr>
          <a:xfrm>
            <a:off x="5207000" y="1488292"/>
            <a:ext cx="13618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500 GeV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100 machines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2E10243-3181-196C-3312-FBA993E9769F}"/>
              </a:ext>
            </a:extLst>
          </p:cNvPr>
          <p:cNvSpPr txBox="1"/>
          <p:nvPr/>
        </p:nvSpPr>
        <p:spPr>
          <a:xfrm>
            <a:off x="-36000" y="3464204"/>
            <a:ext cx="11078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250 GeV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100 machines</a:t>
            </a: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1F1EFF12-C2A2-44CD-80D7-CCECBC23FC7C}"/>
              </a:ext>
            </a:extLst>
          </p:cNvPr>
          <p:cNvSpPr/>
          <p:nvPr/>
        </p:nvSpPr>
        <p:spPr>
          <a:xfrm flipV="1">
            <a:off x="-139700" y="935641"/>
            <a:ext cx="10369549" cy="213803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6771481-3FA5-6E49-6855-74281F57C50A}"/>
              </a:ext>
            </a:extLst>
          </p:cNvPr>
          <p:cNvSpPr txBox="1"/>
          <p:nvPr/>
        </p:nvSpPr>
        <p:spPr>
          <a:xfrm>
            <a:off x="5374745" y="3464205"/>
            <a:ext cx="11078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500 GeV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100 machines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B2A1E45-BEBE-6DF5-4820-FA85D40A265C}"/>
              </a:ext>
            </a:extLst>
          </p:cNvPr>
          <p:cNvSpPr txBox="1"/>
          <p:nvPr/>
        </p:nvSpPr>
        <p:spPr>
          <a:xfrm>
            <a:off x="5206968" y="4560121"/>
            <a:ext cx="64" cy="2654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lIns="0" tIns="0" rIns="0" bIns="0" compatLnSpc="0">
            <a:spAutoFit/>
          </a:bodyPr>
          <a:lstStyle/>
          <a:p>
            <a:pPr lvl="0" algn="ctr" hangingPunct="0">
              <a:buNone/>
              <a:tabLst/>
              <a:defRPr>
                <a:solidFill>
                  <a:srgbClr val="FF3333"/>
                </a:solidFill>
              </a:defRPr>
            </a:pPr>
            <a:endParaRPr lang="en-GB" sz="1800" b="1" dirty="0">
              <a:solidFill>
                <a:srgbClr val="FF3333"/>
              </a:solidFill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8B6C6C4-C015-B1CB-FECD-A4BBF5D32777}"/>
              </a:ext>
            </a:extLst>
          </p:cNvPr>
          <p:cNvSpPr txBox="1"/>
          <p:nvPr/>
        </p:nvSpPr>
        <p:spPr>
          <a:xfrm>
            <a:off x="1" y="4658817"/>
            <a:ext cx="1007999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hangingPunct="0">
              <a:buNone/>
              <a:tabLst/>
              <a:defRPr>
                <a:solidFill>
                  <a:srgbClr val="FF3333"/>
                </a:solidFill>
              </a:defRPr>
            </a:pPr>
            <a:r>
              <a:rPr lang="en-GB" sz="1500" b="1" dirty="0">
                <a:solidFill>
                  <a:srgbClr val="FF3333"/>
                </a:solidFill>
                <a:latin typeface="Liberation Serif" pitchFamily="18"/>
                <a:ea typeface="DejaVu Sans" pitchFamily="2"/>
                <a:cs typeface="DejaVu Sans" pitchFamily="2"/>
              </a:rPr>
              <a:t>Orbit corrections and knobs reduce the beam size by a factor </a:t>
            </a:r>
            <a:r>
              <a:rPr lang="fr-FR" sz="1500" b="1" dirty="0">
                <a:solidFill>
                  <a:srgbClr val="FF3333"/>
                </a:solidFill>
                <a:latin typeface="Liberation Serif" pitchFamily="18"/>
                <a:ea typeface="DejaVu Sans" pitchFamily="2"/>
                <a:cs typeface="DejaVu Sans" pitchFamily="2"/>
              </a:rPr>
              <a:t>7400</a:t>
            </a:r>
            <a:r>
              <a:rPr lang="en-GB" sz="1500" b="1" dirty="0">
                <a:solidFill>
                  <a:srgbClr val="FF3333"/>
                </a:solidFill>
                <a:latin typeface="Liberation Serif" pitchFamily="18"/>
                <a:ea typeface="DejaVu Sans" pitchFamily="2"/>
                <a:cs typeface="DejaVu Sans" pitchFamily="2"/>
              </a:rPr>
              <a:t> for the 250 and by a factor 5400 for the 500 GeV case.</a:t>
            </a:r>
          </a:p>
        </p:txBody>
      </p:sp>
    </p:spTree>
    <p:extLst>
      <p:ext uri="{BB962C8B-B14F-4D97-AF65-F5344CB8AC3E}">
        <p14:creationId xmlns:p14="http://schemas.microsoft.com/office/powerpoint/2010/main" val="159209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722D9-6523-7D27-25F9-DD1CFFD7F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DFCB2D23-A37D-ABD3-22C6-21AE262C9164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 err="1">
                <a:solidFill>
                  <a:srgbClr val="FFFFFF"/>
                </a:solidFill>
                <a:latin typeface="Arial"/>
              </a:rPr>
              <a:t>Imapact</a:t>
            </a:r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 of Short-Range </a:t>
            </a:r>
            <a:r>
              <a:rPr lang="en-GB" sz="4000" b="0" strike="noStrike" spc="-1" dirty="0" err="1">
                <a:solidFill>
                  <a:srgbClr val="FFFFFF"/>
                </a:solidFill>
                <a:latin typeface="Arial"/>
              </a:rPr>
              <a:t>Wakefields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CA4AE4A3-042E-F12E-9D18-AF5B16886DD3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6AF74E4F-F05D-ECF4-2EA8-121C4C2A732A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12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8637E29-39AE-4D53-85FA-837616A255DA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C57061-ADCF-17A3-447D-3359ADADF14B}"/>
              </a:ext>
            </a:extLst>
          </p:cNvPr>
          <p:cNvSpPr txBox="1"/>
          <p:nvPr/>
        </p:nvSpPr>
        <p:spPr>
          <a:xfrm>
            <a:off x="1267087" y="4463485"/>
            <a:ext cx="7545826" cy="31209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FF3333"/>
                </a:solidFill>
              </a:defRPr>
            </a:pPr>
            <a:r>
              <a:rPr lang="en-GB" sz="1500" b="1" i="0" u="none" strike="noStrike" kern="1200" cap="none" dirty="0">
                <a:ln>
                  <a:noFill/>
                </a:ln>
                <a:solidFill>
                  <a:srgbClr val="FF3333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Short-range </a:t>
            </a:r>
            <a:r>
              <a:rPr lang="en-GB" sz="1500" b="1" i="0" u="none" strike="noStrike" kern="1200" cap="none" dirty="0" err="1">
                <a:ln>
                  <a:noFill/>
                </a:ln>
                <a:solidFill>
                  <a:srgbClr val="FF3333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wakefield</a:t>
            </a:r>
            <a:r>
              <a:rPr lang="en-GB" sz="1500" b="1" i="0" u="none" strike="noStrike" kern="1200" cap="none" dirty="0">
                <a:ln>
                  <a:noFill/>
                </a:ln>
                <a:solidFill>
                  <a:srgbClr val="FF3333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effects are negligible in both the 250 and 500 GeV ILC BDS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6EFF547-AE3D-478A-A071-A5EE41E0768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6340" y="3469275"/>
            <a:ext cx="3936841" cy="945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637301-1953-A854-F707-602A7898439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07445" y="3501842"/>
            <a:ext cx="3935571" cy="942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DC7E6BD-0011-3F75-1CB9-53EF7008B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0330" y="4634883"/>
            <a:ext cx="1585098" cy="448095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825364E2-B701-55E6-1E68-5D6D6D9C28DC}"/>
              </a:ext>
            </a:extLst>
          </p:cNvPr>
          <p:cNvGrpSpPr/>
          <p:nvPr/>
        </p:nvGrpSpPr>
        <p:grpSpPr>
          <a:xfrm>
            <a:off x="440630" y="1162014"/>
            <a:ext cx="4202173" cy="2186781"/>
            <a:chOff x="440630" y="1117564"/>
            <a:chExt cx="4202173" cy="2186781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036BEAA6-A133-75FA-03D7-C6B50DDAD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440630" y="1117564"/>
              <a:ext cx="4202173" cy="21867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4CEAE31E-90DC-870B-AED0-0D70BE336EA3}"/>
                </a:ext>
              </a:extLst>
            </p:cNvPr>
            <p:cNvSpPr txBox="1"/>
            <p:nvPr/>
          </p:nvSpPr>
          <p:spPr>
            <a:xfrm>
              <a:off x="1480140" y="1366292"/>
              <a:ext cx="21304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>
                  <a:latin typeface="cmr10" pitchFamily="2"/>
                </a:defRPr>
              </a:pPr>
              <a:r>
                <a:rPr lang="en-GB" sz="800" b="0" i="0" u="none" strike="noStrike" kern="1200" cap="none" dirty="0">
                  <a:ln>
                    <a:noFill/>
                  </a:ln>
                  <a:latin typeface="cmr10" pitchFamily="18"/>
                  <a:ea typeface="Noto Sans CJK SC Regular" pitchFamily="2"/>
                  <a:cs typeface="FreeSans" pitchFamily="2"/>
                </a:rPr>
                <a:t>*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BE096BF-F629-9893-9037-528F59205DDF}"/>
              </a:ext>
            </a:extLst>
          </p:cNvPr>
          <p:cNvGrpSpPr/>
          <p:nvPr/>
        </p:nvGrpSpPr>
        <p:grpSpPr>
          <a:xfrm>
            <a:off x="5439090" y="1151540"/>
            <a:ext cx="4200905" cy="2197255"/>
            <a:chOff x="5439090" y="1107090"/>
            <a:chExt cx="4200905" cy="2197255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7D9F3D43-28E6-8631-9DAF-2F9398841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5439090" y="1107090"/>
              <a:ext cx="4200905" cy="21972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B71E100-898C-F5A2-4A35-7834001F7E62}"/>
                </a:ext>
              </a:extLst>
            </p:cNvPr>
            <p:cNvSpPr txBox="1"/>
            <p:nvPr/>
          </p:nvSpPr>
          <p:spPr>
            <a:xfrm>
              <a:off x="6480765" y="1341872"/>
              <a:ext cx="21304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>
                  <a:latin typeface="cmr10" pitchFamily="2"/>
                </a:defRPr>
              </a:pPr>
              <a:r>
                <a:rPr lang="en-GB" sz="800" b="0" i="0" u="none" strike="noStrike" kern="1200" cap="none" dirty="0">
                  <a:ln>
                    <a:noFill/>
                  </a:ln>
                  <a:latin typeface="cmr10" pitchFamily="18"/>
                  <a:ea typeface="Noto Sans CJK SC Regular" pitchFamily="2"/>
                  <a:cs typeface="FreeSans" pitchFamily="2"/>
                </a:rPr>
                <a:t>*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9372F427-B6B4-CA7A-5E79-B4D576F3D11B}"/>
              </a:ext>
            </a:extLst>
          </p:cNvPr>
          <p:cNvSpPr txBox="1"/>
          <p:nvPr/>
        </p:nvSpPr>
        <p:spPr>
          <a:xfrm>
            <a:off x="8358099" y="4794589"/>
            <a:ext cx="2130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8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*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35BDB02-9912-C625-646F-0C880E459826}"/>
              </a:ext>
            </a:extLst>
          </p:cNvPr>
          <p:cNvSpPr txBox="1"/>
          <p:nvPr/>
        </p:nvSpPr>
        <p:spPr>
          <a:xfrm>
            <a:off x="7095178" y="890351"/>
            <a:ext cx="1009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18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500 GeV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EDAD5B0-930A-D97B-9F72-403E2223E756}"/>
              </a:ext>
            </a:extLst>
          </p:cNvPr>
          <p:cNvSpPr txBox="1"/>
          <p:nvPr/>
        </p:nvSpPr>
        <p:spPr>
          <a:xfrm>
            <a:off x="2036891" y="917108"/>
            <a:ext cx="1009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cmr10" pitchFamily="2"/>
              </a:defRPr>
            </a:pPr>
            <a:r>
              <a:rPr lang="en-GB" sz="18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250 GeV</a:t>
            </a:r>
          </a:p>
        </p:txBody>
      </p:sp>
    </p:spTree>
    <p:extLst>
      <p:ext uri="{BB962C8B-B14F-4D97-AF65-F5344CB8AC3E}">
        <p14:creationId xmlns:p14="http://schemas.microsoft.com/office/powerpoint/2010/main" val="405427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A4E4C-17B8-F4C4-BAB1-2A2FA134BC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>
            <a:extLst>
              <a:ext uri="{FF2B5EF4-FFF2-40B4-BE49-F238E27FC236}">
                <a16:creationId xmlns:a16="http://schemas.microsoft.com/office/drawing/2014/main" id="{2A95B593-EB74-8227-FA88-8C473DCFE1ED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51" name="Ellipse 50">
            <a:hlinkClick r:id="rId3"/>
            <a:extLst>
              <a:ext uri="{FF2B5EF4-FFF2-40B4-BE49-F238E27FC236}">
                <a16:creationId xmlns:a16="http://schemas.microsoft.com/office/drawing/2014/main" id="{8D9BA3FF-976A-E229-371D-741DD1606131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9936F1AD-3458-C086-1C6A-8BFF4BFEE4D9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</a:rPr>
              <a:t>Impact of Long-Range </a:t>
            </a:r>
            <a:r>
              <a:rPr lang="en-GB" sz="4000" spc="-1" dirty="0" err="1">
                <a:solidFill>
                  <a:srgbClr val="FFFFFF"/>
                </a:solidFill>
              </a:rPr>
              <a:t>Wakefields</a:t>
            </a:r>
            <a:endParaRPr lang="en-GB" sz="4000" spc="-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525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36DF2-ED1F-B7F7-EF46-1356D7A95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E827D9D3-7DAF-0342-EAE5-B0CE50081E98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Resistive Wall </a:t>
            </a:r>
            <a:r>
              <a:rPr lang="en-GB" sz="4000" b="0" strike="noStrike" spc="-1" dirty="0" err="1">
                <a:solidFill>
                  <a:srgbClr val="FFFFFF"/>
                </a:solidFill>
                <a:latin typeface="Arial"/>
              </a:rPr>
              <a:t>Wakefields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1BD819C8-BDF0-264C-4B7B-E16B9EC2B463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EA37E736-2331-A586-7BDE-DC5580710E6D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14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32D5C088-5586-201D-8AD8-0C1276628ADD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713FA9B-BEC4-D8BA-03D6-53C7993FC429}"/>
              </a:ext>
            </a:extLst>
          </p:cNvPr>
          <p:cNvSpPr txBox="1"/>
          <p:nvPr/>
        </p:nvSpPr>
        <p:spPr>
          <a:xfrm>
            <a:off x="0" y="984440"/>
            <a:ext cx="7443520" cy="7173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Electrons going through the pipe interacts with the surrounding structure and generates a </a:t>
            </a:r>
            <a:r>
              <a:rPr lang="en-GB" sz="1200" b="0" i="0" u="none" strike="noStrike" kern="1200" cap="none" dirty="0" err="1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wakefield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This </a:t>
            </a:r>
            <a:r>
              <a:rPr lang="en-GB" sz="1200" b="0" i="0" u="none" strike="noStrike" kern="1200" cap="none" dirty="0" err="1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wakefield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produces a transverse kick for the following bunches.</a:t>
            </a:r>
          </a:p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The following model is used for the transverse wake function</a:t>
            </a:r>
            <a:r>
              <a:rPr lang="en-GB" sz="1200" b="0" i="0" u="none" strike="noStrike" kern="1200" cap="none" dirty="0">
                <a:ln>
                  <a:noFill/>
                </a:ln>
                <a:solidFill>
                  <a:srgbClr val="00000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sz="1200" b="0" i="0" u="none" strike="noStrike" kern="1200" cap="none" dirty="0">
                <a:ln>
                  <a:noFill/>
                </a:ln>
                <a:solidFill>
                  <a:srgbClr val="0070C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[8]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ABBE9BA-0931-6135-5B7F-436BD704601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638190" y="984440"/>
            <a:ext cx="3185260" cy="1563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C5AFC6A-F1FD-89CE-FD62-F6A2FDB69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5475" y="1750600"/>
            <a:ext cx="2002525" cy="62240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768BDEE-A64C-6016-816F-8408C93A0BC0}"/>
              </a:ext>
            </a:extLst>
          </p:cNvPr>
          <p:cNvSpPr txBox="1"/>
          <p:nvPr/>
        </p:nvSpPr>
        <p:spPr>
          <a:xfrm>
            <a:off x="66587" y="2421806"/>
            <a:ext cx="6500300" cy="46662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with </a:t>
            </a:r>
            <a:r>
              <a:rPr lang="en-GB" sz="1200" b="0" i="1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b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the radius of the beam pipe, </a:t>
            </a:r>
            <a:r>
              <a:rPr lang="en-GB" sz="1200" b="0" i="1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Z</a:t>
            </a:r>
            <a:r>
              <a:rPr lang="en-GB" sz="1200" b="0" i="1" u="none" strike="noStrike" kern="1200" cap="none" baseline="-33000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0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the impedance of the vacuum, </a:t>
            </a:r>
            <a:r>
              <a:rPr lang="en-GB" sz="1200" b="0" i="1" u="none" strike="noStrike" kern="1200" cap="none" dirty="0" err="1">
                <a:ln>
                  <a:noFill/>
                </a:ln>
                <a:latin typeface="cmr10" pitchFamily="18"/>
                <a:ea typeface="Liberation Sans" pitchFamily="34"/>
                <a:cs typeface="Liberation Sans" pitchFamily="34"/>
              </a:rPr>
              <a:t>σ</a:t>
            </a:r>
            <a:r>
              <a:rPr lang="en-GB" sz="1200" b="0" i="1" u="none" strike="noStrike" kern="1200" cap="none" baseline="-33000" dirty="0" err="1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r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the conductivity of the pipe and </a:t>
            </a:r>
            <a:r>
              <a:rPr lang="en-GB" sz="1200" b="0" i="1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L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 the length of the beam line element.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D4696BB-DB01-FD1F-03BD-AF1EDB05874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60615" y="2888429"/>
            <a:ext cx="3557385" cy="2125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4AFF7-240C-28E3-C50E-45A4FCF90088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contrast="-1000"/>
            <a:alphaModFix/>
          </a:blip>
          <a:srcRect/>
          <a:stretch>
            <a:fillRect/>
          </a:stretch>
        </p:blipFill>
        <p:spPr>
          <a:xfrm>
            <a:off x="5579948" y="2843259"/>
            <a:ext cx="3938790" cy="2164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696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A27D9-42C5-B2BD-4B4E-6E40A1640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A45BE44D-3B9B-8985-CCFE-6E1FDC43D053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3200" b="0" strike="noStrike" spc="-1" dirty="0">
                <a:solidFill>
                  <a:srgbClr val="FFFFFF"/>
                </a:solidFill>
                <a:latin typeface="Arial"/>
              </a:rPr>
              <a:t>Impact of Long-Range </a:t>
            </a:r>
            <a:r>
              <a:rPr lang="en-GB" sz="3200" b="0" strike="noStrike" spc="-1" dirty="0" err="1">
                <a:solidFill>
                  <a:srgbClr val="FFFFFF"/>
                </a:solidFill>
                <a:latin typeface="Arial"/>
              </a:rPr>
              <a:t>Wakefields</a:t>
            </a:r>
            <a:r>
              <a:rPr lang="en-GB" sz="3200" b="0" strike="noStrike" spc="-1" dirty="0">
                <a:solidFill>
                  <a:srgbClr val="FFFFFF"/>
                </a:solidFill>
                <a:latin typeface="Arial"/>
              </a:rPr>
              <a:t> in the 250 GeV ILC BDS for a constant offset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78281912-797A-4F1E-917B-8B979C03BA9A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E561012-79A1-95FB-A0B6-42BD356A338E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15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652D7DF-B1C1-27F7-5003-529B50DE4634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F1B65A6-0286-161A-1CE5-85CA53AE88D3}"/>
                  </a:ext>
                </a:extLst>
              </p:cNvPr>
              <p:cNvSpPr txBox="1"/>
              <p:nvPr/>
            </p:nvSpPr>
            <p:spPr>
              <a:xfrm>
                <a:off x="131300" y="935640"/>
                <a:ext cx="9247573" cy="14956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5000" rIns="90000" bIns="45000" anchorCtr="0" compatLnSpc="0">
                <a:spAutoFit/>
              </a:bodyPr>
              <a:lstStyle/>
              <a:p>
                <a:pPr marL="0" marR="0" lvl="0" indent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GB" sz="1200" b="0" i="0" u="sng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uFillTx/>
                    <a:latin typeface="cmr10"/>
                    <a:ea typeface="Noto Sans CJK SC Regular" pitchFamily="2"/>
                    <a:cs typeface="FreeSans" pitchFamily="2"/>
                  </a:rPr>
                  <a:t>Simulation procedure</a:t>
                </a:r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:</a:t>
                </a:r>
              </a:p>
              <a:p>
                <a:pPr marL="0" marR="0" lvl="0" indent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ct val="45000"/>
                  <a:buFont typeface="StarSymbol"/>
                  <a:buChar char="●"/>
                  <a:tabLst/>
                </a:pPr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A train of 1312 bunches is injected at the entrance of the BDS.</a:t>
                </a:r>
              </a:p>
              <a:p>
                <a:pPr marL="0" marR="0" lvl="0" indent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SzPct val="45000"/>
                  <a:buFont typeface="StarSymbol"/>
                  <a:buChar char="●"/>
                  <a:tabLst/>
                </a:pPr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Each bunch is made of one macro-particle.</a:t>
                </a:r>
              </a:p>
              <a:p>
                <a:pPr lvl="0" hangingPunct="0">
                  <a:lnSpc>
                    <a:spcPct val="150000"/>
                  </a:lnSpc>
                  <a:buSzPct val="45000"/>
                  <a:buFont typeface="StarSymbol"/>
                  <a:buChar char="●"/>
                </a:pPr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Incoming position and angle offset of the train to study the impact of long-range </a:t>
                </a:r>
                <a:r>
                  <a:rPr lang="en-GB" sz="1200" b="0" i="0" u="none" strike="noStrike" kern="1200" cap="none" dirty="0" err="1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wakefields</a:t>
                </a:r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.</a:t>
                </a:r>
              </a:p>
              <a:p>
                <a:pPr lvl="0" hangingPunct="0">
                  <a:lnSpc>
                    <a:spcPct val="150000"/>
                  </a:lnSpc>
                  <a:buSzPct val="45000"/>
                  <a:buFont typeface="StarSymbol"/>
                  <a:buChar char="●"/>
                </a:pPr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Amplitude of the incoming offsets: 0.01, 0.05, 0.1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200" i="1">
                        <a:highlight>
                          <a:scrgbClr r="0" g="0" b="0">
                            <a:alpha val="0"/>
                          </a:scrgbClr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FR" sz="1200" b="0" i="1" smtClean="0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(with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i="1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FR" sz="1200" b="0" i="1" smtClean="0">
                            <a:highlight>
                              <a:scrgbClr r="0" g="0" b="0">
                                <a:alpha val="0"/>
                              </a:scrgbClr>
                            </a:highlight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GB" sz="1200" b="0" i="0" u="none" strike="noStrike" kern="1200" cap="none" dirty="0">
                    <a:ln>
                      <a:noFill/>
                    </a:ln>
                    <a:highlight>
                      <a:scrgbClr r="0" g="0" b="0">
                        <a:alpha val="0"/>
                      </a:scrgbClr>
                    </a:highlight>
                    <a:latin typeface="cmr10"/>
                    <a:ea typeface="Noto Sans CJK SC Regular" pitchFamily="2"/>
                    <a:cs typeface="FreeSans" pitchFamily="2"/>
                  </a:rPr>
                  <a:t> the beam size and the beam divergence at the entrance of the BDS). </a:t>
                </a: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F1B65A6-0286-161A-1CE5-85CA53AE8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00" y="935640"/>
                <a:ext cx="9247573" cy="1495687"/>
              </a:xfrm>
              <a:prstGeom prst="rect">
                <a:avLst/>
              </a:prstGeom>
              <a:blipFill>
                <a:blip r:embed="rId3"/>
                <a:stretch>
                  <a:fillRect l="-132" b="-162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age 14">
            <a:extLst>
              <a:ext uri="{FF2B5EF4-FFF2-40B4-BE49-F238E27FC236}">
                <a16:creationId xmlns:a16="http://schemas.microsoft.com/office/drawing/2014/main" id="{FEE090CC-D9B3-1EB1-E038-C81F109720F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r="62" b="-269"/>
          <a:stretch>
            <a:fillRect/>
          </a:stretch>
        </p:blipFill>
        <p:spPr>
          <a:xfrm>
            <a:off x="131300" y="2487700"/>
            <a:ext cx="4403675" cy="25847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BAB8D9E-071D-CDBF-325F-8CACF6F49305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8291952" y="1122308"/>
                <a:ext cx="1231920" cy="2869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5000" rIns="90000" bIns="45000" anchor="ctr" anchorCtr="1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=0.82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µ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i="0" dirty="0">
                  <a:latin typeface="cmr10"/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BAB8D9E-071D-CDBF-325F-8CACF6F493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1952" y="1122308"/>
                <a:ext cx="1231920" cy="286920"/>
              </a:xfrm>
              <a:prstGeom prst="rect">
                <a:avLst/>
              </a:prstGeom>
              <a:blipFill>
                <a:blip r:embed="rId5"/>
                <a:stretch>
                  <a:fillRect b="-63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2AF84907-D58D-A8A0-911E-7A38BF55ACE5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8256406" y="1448828"/>
                <a:ext cx="1567080" cy="2869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5000" rIns="90000" bIns="45000" anchor="ctr" anchorCtr="1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=0.097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µ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US" sz="1400" i="0" dirty="0">
                  <a:latin typeface="cmr10"/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2AF84907-D58D-A8A0-911E-7A38BF55A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6406" y="1448828"/>
                <a:ext cx="1567080" cy="286920"/>
              </a:xfrm>
              <a:prstGeom prst="rect">
                <a:avLst/>
              </a:prstGeom>
              <a:blipFill>
                <a:blip r:embed="rId6"/>
                <a:stretch>
                  <a:fillRect b="-63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e 22">
            <a:extLst>
              <a:ext uri="{FF2B5EF4-FFF2-40B4-BE49-F238E27FC236}">
                <a16:creationId xmlns:a16="http://schemas.microsoft.com/office/drawing/2014/main" id="{EB9A46BF-F66F-96A7-3373-D568A7AB88A5}"/>
              </a:ext>
            </a:extLst>
          </p:cNvPr>
          <p:cNvGrpSpPr/>
          <p:nvPr/>
        </p:nvGrpSpPr>
        <p:grpSpPr>
          <a:xfrm>
            <a:off x="5208716" y="2487700"/>
            <a:ext cx="4460154" cy="2584700"/>
            <a:chOff x="5208716" y="2487700"/>
            <a:chExt cx="4460154" cy="2584700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3945303C-D50A-67A7-055E-6553B6130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08716" y="2487700"/>
              <a:ext cx="4460154" cy="258470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F3BC7CC-FA16-3A0A-1C9D-DBD233C451ED}"/>
                </a:ext>
              </a:extLst>
            </p:cNvPr>
            <p:cNvSpPr/>
            <p:nvPr/>
          </p:nvSpPr>
          <p:spPr>
            <a:xfrm>
              <a:off x="5720875" y="4489450"/>
              <a:ext cx="190975" cy="1079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D89BAD2-F159-1F0A-F3D5-E4E0DDF66E38}"/>
                  </a:ext>
                </a:extLst>
              </p:cNvPr>
              <p:cNvSpPr txBox="1">
                <a:spLocks noResize="1"/>
              </p:cNvSpPr>
              <p:nvPr/>
            </p:nvSpPr>
            <p:spPr>
              <a:xfrm>
                <a:off x="8124372" y="1760029"/>
                <a:ext cx="1567080" cy="2869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5000" rIns="90000" bIns="45000" anchor="ctr" anchorCtr="1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sz="1400" b="0" i="1" baseline="3000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7.7 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i="0" dirty="0">
                  <a:latin typeface="cmr10"/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5D89BAD2-F159-1F0A-F3D5-E4E0DDF66E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372" y="1760029"/>
                <a:ext cx="1567080" cy="286920"/>
              </a:xfrm>
              <a:prstGeom prst="rect">
                <a:avLst/>
              </a:prstGeom>
              <a:blipFill>
                <a:blip r:embed="rId8"/>
                <a:stretch>
                  <a:fillRect b="-63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25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1C862-B7A6-B7AF-984F-D07B8E8F1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E9B9E845-2D30-5B4E-63CF-46C672D15E21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Impact of Long-Range </a:t>
            </a:r>
            <a:r>
              <a:rPr kumimoji="0" lang="en-GB" sz="3200" b="0" i="0" u="none" strike="noStrike" kern="1200" cap="none" spc="-1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Wakefields</a:t>
            </a:r>
            <a:r>
              <a:rPr kumimoji="0" lang="en-GB" sz="32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 in the 250 GeV ILC BDS for a random offset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67BBC333-D074-17B4-B669-FA4E0074D854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BF4E3BA6-9A25-B0AE-E9EE-25B98A55FD65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16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6EB6437F-3B4F-7AE3-E721-26362585EC55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7E38555-AC92-5A71-522A-2778E02DF460}"/>
              </a:ext>
            </a:extLst>
          </p:cNvPr>
          <p:cNvSpPr txBox="1"/>
          <p:nvPr/>
        </p:nvSpPr>
        <p:spPr>
          <a:xfrm>
            <a:off x="0" y="1031439"/>
            <a:ext cx="101055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 Study of the impact of long-range </a:t>
            </a:r>
            <a:r>
              <a:rPr lang="en-GB" sz="1200" b="0" i="0" u="none" strike="noStrike" kern="1200" cap="none" dirty="0" err="1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12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 for a train injected in the BDS with a random horizontal and vertical position and an angle offsets.</a:t>
            </a:r>
          </a:p>
          <a:p>
            <a:pPr marL="0" marR="0" lvl="0" indent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endParaRPr lang="en-GB" sz="1200" b="0" i="0" u="none" strike="noStrike" kern="1200" cap="none" dirty="0">
              <a:ln>
                <a:noFill/>
              </a:ln>
              <a:highlight>
                <a:scrgbClr r="0" g="0" b="0">
                  <a:alpha val="0"/>
                </a:scrgbClr>
              </a:highlight>
              <a:latin typeface="cmr10" pitchFamily="18"/>
              <a:ea typeface="Noto Sans CJK SC Regular" pitchFamily="2"/>
              <a:cs typeface="FreeSans" pitchFamily="2"/>
            </a:endParaRPr>
          </a:p>
          <a:p>
            <a:pPr marL="0" marR="0" lvl="0" indent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 The distribution of random incoming position and angle offset is a normal distribution with a zero mean and variance of 2.6x10</a:t>
            </a:r>
            <a:r>
              <a:rPr lang="en-GB" sz="1200" b="0" i="0" u="none" strike="noStrike" kern="1200" cap="none" baseline="33000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-4</a:t>
            </a:r>
            <a:r>
              <a:rPr lang="en-GB" sz="12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, leading to a +/‒ 5% incoming vertical and horizontal angle and position offsets.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167611-D221-4CC4-D1CA-8D36F41984D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1862436"/>
            <a:ext cx="4860000" cy="24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02E6ADB-18C8-C6BA-5E1B-179D3F9A051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48999" y="1754436"/>
            <a:ext cx="4860000" cy="299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8032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14589-C49D-2597-EDA9-278B9A661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B8D62B1F-C93E-C67B-B872-B478A4C267FC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lvl="0" algn="ctr" hangingPunct="0"/>
            <a:r>
              <a:rPr lang="en-GB" sz="3600" dirty="0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Impact of Long-Range </a:t>
            </a:r>
            <a:r>
              <a:rPr lang="en-GB" sz="3600" dirty="0" err="1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3600" dirty="0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on the</a:t>
            </a:r>
          </a:p>
          <a:p>
            <a:pPr lvl="0" algn="ctr" hangingPunct="0"/>
            <a:r>
              <a:rPr lang="en-GB" sz="3600" dirty="0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250 GeV ILC BDS Luminosity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8710B736-7C5D-27D4-5740-95E047DD88D3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41F29D84-F80D-1C1A-2D01-C1A2B9EF30AD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17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E32F013-7996-8E28-260F-424897B53A94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84DEB65-5D21-BA50-0A6D-E5F3D96C51F9}"/>
              </a:ext>
            </a:extLst>
          </p:cNvPr>
          <p:cNvSpPr txBox="1"/>
          <p:nvPr/>
        </p:nvSpPr>
        <p:spPr>
          <a:xfrm>
            <a:off x="-36000" y="979864"/>
            <a:ext cx="10105560" cy="529204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</a:pPr>
            <a:r>
              <a:rPr lang="en-GB" sz="14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Study of the impact of luminosity degradation due to the vertical orbit deflection at the IP with Guinea-Pig, a code simulating the impact of beam-beam effects on luminosity and background </a:t>
            </a:r>
            <a:r>
              <a:rPr lang="en-GB" sz="1400" b="0" i="0" u="none" strike="noStrike" kern="1200" cap="none" dirty="0">
                <a:ln>
                  <a:noFill/>
                </a:ln>
                <a:solidFill>
                  <a:srgbClr val="0070C0"/>
                </a:solidFill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[9]</a:t>
            </a:r>
            <a:r>
              <a:rPr lang="en-GB" sz="14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8F84BE8-999D-0F0F-90CD-54690EB4875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54816" y="1576796"/>
            <a:ext cx="5040312" cy="2595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BA17D0E-F167-EBAB-CA91-17B3CAE9FB0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24984" y="1349829"/>
            <a:ext cx="4470422" cy="3632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2B9E836-856A-4959-F52E-CB47E5C28F88}"/>
              </a:ext>
            </a:extLst>
          </p:cNvPr>
          <p:cNvSpPr txBox="1"/>
          <p:nvPr/>
        </p:nvSpPr>
        <p:spPr>
          <a:xfrm>
            <a:off x="0" y="4356192"/>
            <a:ext cx="5324984" cy="62198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b="1" i="0" u="none" strike="noStrike" kern="1200" cap="none" dirty="0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Long-range </a:t>
            </a:r>
            <a:r>
              <a:rPr lang="en-GB" sz="1200" b="1" i="0" u="none" strike="noStrike" kern="1200" cap="none" dirty="0" err="1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1200" b="1" i="0" u="none" strike="noStrike" kern="1200" cap="none" dirty="0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have a significant impact in the 250 GeV ILC BDS. An intra-train feedback system would be necessary in order to achieve the luminosity goals.</a:t>
            </a:r>
          </a:p>
        </p:txBody>
      </p:sp>
    </p:spTree>
    <p:extLst>
      <p:ext uri="{BB962C8B-B14F-4D97-AF65-F5344CB8AC3E}">
        <p14:creationId xmlns:p14="http://schemas.microsoft.com/office/powerpoint/2010/main" val="178242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51AC4-A2B4-0503-CE7C-6892E1164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54AE5A7B-DD4D-CAF7-45B7-1F3980A1FF80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lvl="0" algn="ctr" hangingPunct="0"/>
            <a:r>
              <a:rPr lang="en-GB" sz="3600" dirty="0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Impact of Long-Range </a:t>
            </a:r>
            <a:r>
              <a:rPr lang="en-GB" sz="3600" dirty="0" err="1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3600" dirty="0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on the</a:t>
            </a:r>
          </a:p>
          <a:p>
            <a:pPr lvl="0" algn="ctr" hangingPunct="0"/>
            <a:r>
              <a:rPr lang="en-GB" sz="3600" dirty="0">
                <a:solidFill>
                  <a:srgbClr val="FFFFFF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500 GeV ILC BDS Luminosity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EFA0175E-6502-B352-E20A-081EFE7A8FC3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2EA60B2E-79E6-ED33-902A-260DBE14618B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18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2CB2C7AF-2D82-096A-108D-576BA92A2117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4A715A2-E910-949B-1134-075BEE75275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62436" y="1576796"/>
            <a:ext cx="5040415" cy="2595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A3049D-D20D-0AFF-5C92-6EE3390686C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347844" y="1342209"/>
            <a:ext cx="4429370" cy="3632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360326F-2387-1A3F-F0D5-7E67D10C07D8}"/>
              </a:ext>
            </a:extLst>
          </p:cNvPr>
          <p:cNvSpPr txBox="1"/>
          <p:nvPr/>
        </p:nvSpPr>
        <p:spPr>
          <a:xfrm>
            <a:off x="0" y="4356192"/>
            <a:ext cx="5324984" cy="62198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b="1" i="0" u="none" strike="noStrike" kern="1200" cap="none" dirty="0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Long-range </a:t>
            </a:r>
            <a:r>
              <a:rPr lang="en-GB" sz="1200" b="1" i="0" u="none" strike="noStrike" kern="1200" cap="none" dirty="0" err="1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1200" b="1" i="0" u="none" strike="noStrike" kern="1200" cap="none" dirty="0">
                <a:ln>
                  <a:noFill/>
                </a:ln>
                <a:solidFill>
                  <a:srgbClr val="C9211E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 have a significant impact in the 500 GeV ILC BDS as well. An intra-train feedback system would be necessary in order to achieve the luminosity goals.</a:t>
            </a:r>
          </a:p>
        </p:txBody>
      </p:sp>
    </p:spTree>
    <p:extLst>
      <p:ext uri="{BB962C8B-B14F-4D97-AF65-F5344CB8AC3E}">
        <p14:creationId xmlns:p14="http://schemas.microsoft.com/office/powerpoint/2010/main" val="314344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Conclusions &amp; Next Steps</a:t>
            </a: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19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LCWS2025   -   Oct. 23,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CCB5F7-A351-3454-F930-8AC74CAA08B9}"/>
              </a:ext>
            </a:extLst>
          </p:cNvPr>
          <p:cNvSpPr txBox="1"/>
          <p:nvPr/>
        </p:nvSpPr>
        <p:spPr>
          <a:xfrm>
            <a:off x="220980" y="1065508"/>
            <a:ext cx="942790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hangingPunct="0">
              <a:buSzPct val="45000"/>
              <a:buFont typeface="StarSymbol"/>
              <a:buChar char="●"/>
            </a:pP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The intensity-dependent effects due to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short-range </a:t>
            </a:r>
            <a:r>
              <a:rPr lang="en-GB" b="1" dirty="0" err="1">
                <a:latin typeface="cmr10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are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negligible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in both the 250 and 500 GeV ILC BDS. </a:t>
            </a:r>
          </a:p>
          <a:p>
            <a:pPr lvl="0" algn="just" hangingPunct="0">
              <a:buSzPct val="45000"/>
              <a:buFont typeface="StarSymbol"/>
              <a:buChar char="●"/>
            </a:pPr>
            <a:endParaRPr lang="en-GB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  <a:buFont typeface="StarSymbol"/>
              <a:buChar char="●"/>
            </a:pP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The intensity-dependent effects due to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long-range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 err="1">
                <a:latin typeface="cmr10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have a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significant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impact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on the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luminosity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. Indeed, at nominal charges, the luminosity loss can reach up to 48% in the 250 GeV BDS and of 41% in the 500 GeV BDS.</a:t>
            </a:r>
          </a:p>
          <a:p>
            <a:pPr lvl="0" algn="just" hangingPunct="0">
              <a:buSzPct val="45000"/>
            </a:pPr>
            <a:endParaRPr lang="en-GB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  <a:buFont typeface="StarSymbol"/>
              <a:buChar char="●"/>
            </a:pP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An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intra-train feedback system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is necessary in order to correct those effects and to achieve the required luminosity goals. </a:t>
            </a:r>
          </a:p>
          <a:p>
            <a:pPr lvl="0" algn="just" hangingPunct="0">
              <a:buSzPct val="45000"/>
              <a:buFont typeface="StarSymbol"/>
              <a:buChar char="●"/>
            </a:pPr>
            <a:endParaRPr lang="en-GB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  <a:buFont typeface="StarSymbol"/>
              <a:buChar char="●"/>
            </a:pP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A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prototype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feedback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system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was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tested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at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ATF2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and gave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promising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results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dirty="0">
                <a:solidFill>
                  <a:srgbClr val="0070C0"/>
                </a:solidFill>
                <a:latin typeface="cmr10" pitchFamily="18"/>
                <a:ea typeface="Noto Sans CJK SC Regular" pitchFamily="2"/>
                <a:cs typeface="FreeSans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[10]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. </a:t>
            </a:r>
          </a:p>
          <a:p>
            <a:pPr lvl="0" algn="just" hangingPunct="0">
              <a:buSzPct val="45000"/>
              <a:buFont typeface="StarSymbol"/>
              <a:buChar char="●"/>
            </a:pPr>
            <a:endParaRPr lang="en-GB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  <a:buFont typeface="StarSymbol"/>
              <a:buChar char="●"/>
            </a:pP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The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next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step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would be to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implement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this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feedback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and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study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its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impact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on the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luminosity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b="1" dirty="0">
                <a:latin typeface="cmr10" pitchFamily="18"/>
                <a:ea typeface="Noto Sans CJK SC Regular" pitchFamily="2"/>
                <a:cs typeface="FreeSans" pitchFamily="2"/>
              </a:rPr>
              <a:t>losses</a:t>
            </a:r>
            <a:r>
              <a:rPr lang="en-GB" dirty="0">
                <a:latin typeface="cmr10" pitchFamily="18"/>
                <a:ea typeface="Noto Sans CJK SC Regular" pitchFamily="2"/>
                <a:cs typeface="FreeSans" pitchFamily="2"/>
              </a:rPr>
              <a:t> due to intensity-dependent effects in the ILC.</a:t>
            </a:r>
          </a:p>
        </p:txBody>
      </p:sp>
    </p:spTree>
    <p:extLst>
      <p:ext uri="{BB962C8B-B14F-4D97-AF65-F5344CB8AC3E}">
        <p14:creationId xmlns:p14="http://schemas.microsoft.com/office/powerpoint/2010/main" val="257893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Outline</a:t>
            </a: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80000" y="1147800"/>
            <a:ext cx="9360000" cy="3763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8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Introduction</a:t>
            </a:r>
          </a:p>
          <a:p>
            <a:pPr marR="0"/>
            <a:endParaRPr lang="fr-FR" sz="2800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Liberation Sans" panose="020B0604020202020204" pitchFamily="34" charset="0"/>
              </a:rPr>
              <a:t>Impact of Short-Range </a:t>
            </a:r>
            <a:r>
              <a:rPr lang="en-US" sz="28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Wakefields</a:t>
            </a:r>
            <a:endParaRPr lang="en-US" sz="28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8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8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Impact of Long-Range </a:t>
            </a:r>
            <a:r>
              <a:rPr lang="fr-FR" sz="2800" b="0" i="0" u="none" strike="noStrike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Wakefields</a:t>
            </a:r>
            <a:endParaRPr lang="fr-FR" sz="2800" b="0" i="0" u="none" strike="noStrike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R="0"/>
            <a:endParaRPr lang="fr-FR" sz="28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prstClr val="black"/>
                </a:solidFill>
                <a:latin typeface="Liberation Sans" panose="020B0604020202020204" pitchFamily="34" charset="0"/>
              </a:rPr>
              <a:t>Conclusions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8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Image 389"/>
          <p:cNvPicPr/>
          <p:nvPr/>
        </p:nvPicPr>
        <p:blipFill>
          <a:blip r:embed="rId3"/>
          <a:stretch/>
        </p:blipFill>
        <p:spPr>
          <a:xfrm>
            <a:off x="-36000" y="0"/>
            <a:ext cx="10188000" cy="5689800"/>
          </a:xfrm>
          <a:prstGeom prst="rect">
            <a:avLst/>
          </a:prstGeom>
          <a:ln w="0">
            <a:noFill/>
          </a:ln>
        </p:spPr>
      </p:pic>
      <p:sp>
        <p:nvSpPr>
          <p:cNvPr id="392" name="ZoneTexte 391"/>
          <p:cNvSpPr txBox="1"/>
          <p:nvPr/>
        </p:nvSpPr>
        <p:spPr>
          <a:xfrm>
            <a:off x="0" y="772850"/>
            <a:ext cx="10080000" cy="325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6000" b="1" strike="noStrike" spc="-1" dirty="0">
                <a:solidFill>
                  <a:srgbClr val="FFFFFF"/>
                </a:solidFill>
                <a:latin typeface="Arial"/>
              </a:rPr>
              <a:t>Thank you</a:t>
            </a:r>
            <a:endParaRPr lang="en-GB" sz="60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3" name="Ellipse 392">
            <a:hlinkClick r:id="rId4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91A2B-31B8-E84F-20B6-09339ECDB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7E0E4824-228C-14A6-6FF0-C44061DD0652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References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3AEE4113-7152-5397-9019-0BDB9784A168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9A79027F-ECBC-B8A7-E74B-ACA3206BBE99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21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1AD506E-8939-96C9-90D4-76A7B36DA08B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LCWS2025   -   Oct. 23,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8D49A60-48F4-45FA-1A8F-6B5B392452FA}"/>
              </a:ext>
            </a:extLst>
          </p:cNvPr>
          <p:cNvSpPr txBox="1"/>
          <p:nvPr/>
        </p:nvSpPr>
        <p:spPr>
          <a:xfrm>
            <a:off x="321927" y="1161945"/>
            <a:ext cx="942790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More details can be found in the following PhD Thesis: 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P. Korysko, “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3"/>
              </a:rPr>
              <a:t>Intensity-dependent effects in the Accelerator Test Facility 2 and extrapolation to future electron-positron linear colliders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”, University of Oxford, 2020.</a:t>
            </a:r>
            <a:endParaRPr lang="en-GB" sz="1400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</a:pPr>
            <a:endParaRPr lang="en-US" sz="1400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[1]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The International Linear Collider Technical Design Report - Baseline Design”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, </a:t>
            </a:r>
            <a:r>
              <a:rPr lang="en-US" sz="1400" dirty="0" err="1">
                <a:latin typeface="cmr10" pitchFamily="18"/>
                <a:ea typeface="Noto Sans CJK SC Regular" pitchFamily="2"/>
                <a:cs typeface="FreeSans" pitchFamily="2"/>
                <a:hlinkClick r:id="rId4"/>
              </a:rPr>
              <a:t>arXiv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[2] M. G. Minty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et al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.,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Correction to: Measurement and Control of Charged Particle Beams”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,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  <a:hlinkClick r:id="rId5"/>
              </a:rPr>
              <a:t>DOI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[3] T.O. </a:t>
            </a:r>
            <a:r>
              <a:rPr lang="en-US" sz="1400" dirty="0" err="1">
                <a:latin typeface="cmr10" pitchFamily="18"/>
                <a:ea typeface="Noto Sans CJK SC Regular" pitchFamily="2"/>
                <a:cs typeface="FreeSans" pitchFamily="2"/>
              </a:rPr>
              <a:t>Raubenheimer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et al.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A dispersion-free trajectory correction technique for linear colliders”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6"/>
              </a:rPr>
              <a:t>NIMA, A302 (1991) 191-208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[4] T.O. </a:t>
            </a:r>
            <a:r>
              <a:rPr lang="en-US" sz="1400" dirty="0" err="1">
                <a:latin typeface="cmr10" pitchFamily="18"/>
                <a:ea typeface="Noto Sans CJK SC Regular" pitchFamily="2"/>
                <a:cs typeface="FreeSans" pitchFamily="2"/>
              </a:rPr>
              <a:t>Raubenheimer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,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A new technique of correcting emittance dilutions in linear colliders”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7"/>
              </a:rPr>
              <a:t>NIMA, A306 (1991) 61-64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[5]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8"/>
              </a:rPr>
              <a:t>http://www.gdfidl.de/</a:t>
            </a:r>
            <a:endParaRPr lang="en-US" sz="1400" dirty="0">
              <a:latin typeface="cmr10" pitchFamily="18"/>
              <a:ea typeface="Noto Sans CJK SC Regular" pitchFamily="2"/>
              <a:cs typeface="FreeSans" pitchFamily="2"/>
            </a:endParaRP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</a:t>
            </a:r>
            <a:r>
              <a:rPr lang="fr-FR" sz="1400" dirty="0">
                <a:latin typeface="cmr10" pitchFamily="18"/>
                <a:ea typeface="Noto Sans CJK SC Regular" pitchFamily="2"/>
                <a:cs typeface="FreeSans" pitchFamily="2"/>
              </a:rPr>
              <a:t>6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] W. Bruns, “</a:t>
            </a:r>
            <a:r>
              <a:rPr lang="en-US" sz="1400" i="1" dirty="0" err="1">
                <a:latin typeface="cmr10" pitchFamily="18"/>
                <a:ea typeface="Noto Sans CJK SC Regular" pitchFamily="2"/>
                <a:cs typeface="FreeSans" pitchFamily="2"/>
              </a:rPr>
              <a:t>GdfidL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: a finite difference program with reduced memory and CPU usage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”,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9"/>
              </a:rPr>
              <a:t>PAC.1997.751304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</a:t>
            </a:r>
            <a:r>
              <a:rPr lang="fr-FR" sz="1400" dirty="0">
                <a:latin typeface="cmr10" pitchFamily="18"/>
                <a:ea typeface="Noto Sans CJK SC Regular" pitchFamily="2"/>
                <a:cs typeface="FreeSans" pitchFamily="2"/>
              </a:rPr>
              <a:t>7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] J. </a:t>
            </a:r>
            <a:r>
              <a:rPr lang="en-US" sz="1400" dirty="0" err="1">
                <a:latin typeface="cmr10" pitchFamily="18"/>
                <a:ea typeface="Noto Sans CJK SC Regular" pitchFamily="2"/>
                <a:cs typeface="FreeSans" pitchFamily="2"/>
              </a:rPr>
              <a:t>Snuverink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et al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.,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Measurements and simulations of </a:t>
            </a:r>
            <a:r>
              <a:rPr lang="en-US" sz="1400" i="1" dirty="0" err="1">
                <a:latin typeface="cmr10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 at the Accelerator Test Facility 2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”,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10"/>
              </a:rPr>
              <a:t>PRAB 19, 091002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</a:t>
            </a:r>
            <a:r>
              <a:rPr lang="fr-FR" sz="1400" dirty="0">
                <a:latin typeface="cmr10" pitchFamily="18"/>
                <a:ea typeface="Noto Sans CJK SC Regular" pitchFamily="2"/>
                <a:cs typeface="FreeSans" pitchFamily="2"/>
              </a:rPr>
              <a:t>8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] R. </a:t>
            </a:r>
            <a:r>
              <a:rPr lang="en-US" sz="1400" dirty="0" err="1">
                <a:latin typeface="cmr10" pitchFamily="18"/>
                <a:ea typeface="Noto Sans CJK SC Regular" pitchFamily="2"/>
                <a:cs typeface="FreeSans" pitchFamily="2"/>
              </a:rPr>
              <a:t>Mutzner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et al.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“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Multi-bunch effect of resistive wall in the beam delivery system of the compact linear collider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”,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11"/>
              </a:rPr>
              <a:t>CLIC-Note-818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</a:t>
            </a:r>
            <a:r>
              <a:rPr lang="fr-FR" sz="1400" dirty="0">
                <a:latin typeface="cmr10" pitchFamily="18"/>
                <a:ea typeface="Noto Sans CJK SC Regular" pitchFamily="2"/>
                <a:cs typeface="FreeSans" pitchFamily="2"/>
              </a:rPr>
              <a:t>9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] D. Schulte,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Beam-beam simulations with guinea-pig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”,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12"/>
              </a:rPr>
              <a:t>CLIC-Note-387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lvl="0" algn="just" hangingPunct="0">
              <a:buSzPct val="45000"/>
            </a:pP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[</a:t>
            </a:r>
            <a:r>
              <a:rPr lang="fr-FR" sz="1400" dirty="0">
                <a:latin typeface="cmr10" pitchFamily="18"/>
                <a:ea typeface="Noto Sans CJK SC Regular" pitchFamily="2"/>
                <a:cs typeface="FreeSans" pitchFamily="2"/>
              </a:rPr>
              <a:t>10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] R. </a:t>
            </a:r>
            <a:r>
              <a:rPr lang="en-US" sz="1400" dirty="0" err="1">
                <a:latin typeface="cmr10" pitchFamily="18"/>
                <a:ea typeface="Noto Sans CJK SC Regular" pitchFamily="2"/>
                <a:cs typeface="FreeSans" pitchFamily="2"/>
              </a:rPr>
              <a:t>Apsimon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et al.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 “</a:t>
            </a:r>
            <a:r>
              <a:rPr lang="en-US" sz="1400" i="1" dirty="0">
                <a:latin typeface="cmr10" pitchFamily="18"/>
                <a:ea typeface="Noto Sans CJK SC Regular" pitchFamily="2"/>
                <a:cs typeface="FreeSans" pitchFamily="2"/>
              </a:rPr>
              <a:t>Design and operation of a prototype interaction point beam collision feedback system for the International Linear Collider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”, 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  <a:hlinkClick r:id="rId13"/>
              </a:rPr>
              <a:t>PRAB 21, 122802</a:t>
            </a:r>
            <a:r>
              <a:rPr lang="en-US" sz="14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9759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6C531-AE19-2123-6560-42E517A60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>
            <a:extLst>
              <a:ext uri="{FF2B5EF4-FFF2-40B4-BE49-F238E27FC236}">
                <a16:creationId xmlns:a16="http://schemas.microsoft.com/office/drawing/2014/main" id="{A4771335-3975-ED93-E795-D20C0B7F9CC5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51" name="Ellipse 50">
            <a:hlinkClick r:id="rId3"/>
            <a:extLst>
              <a:ext uri="{FF2B5EF4-FFF2-40B4-BE49-F238E27FC236}">
                <a16:creationId xmlns:a16="http://schemas.microsoft.com/office/drawing/2014/main" id="{9EDE76C2-B213-66CB-437F-EBE6664D88DD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C8A55C77-F6F2-81FB-E6C6-963E57DC157A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33196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FFD5A-B9D3-7188-19B8-31D50C9F4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77AE15CC-EFC0-7B21-7B7A-E8B7B717EB50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The International Linear Collider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055A0799-52B1-F364-330F-2EF06F5F1E99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4E7932B9-C989-39C0-96AE-8DB5619F4795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4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21EFC1ED-E6F2-DD2B-08DB-CC6164630E2A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E525698-A4B4-64B6-AA5B-5573E7FBE70E}"/>
              </a:ext>
            </a:extLst>
          </p:cNvPr>
          <p:cNvSpPr txBox="1"/>
          <p:nvPr/>
        </p:nvSpPr>
        <p:spPr>
          <a:xfrm>
            <a:off x="-36000" y="993338"/>
            <a:ext cx="99610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International Linear Collider (ILC) is a 250–500 GeV (extendable to 1 TeV) centre-of-mass high- luminosity linear electron-positron collider, based on 1.3 GHz superconducting radio-frequency accelerating technology.</a:t>
            </a:r>
          </a:p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ILC parameters and technologies are summarized in the ILC Technical Design Report (2013) </a:t>
            </a:r>
            <a:r>
              <a:rPr lang="en-GB" sz="1200" b="0" i="0" u="none" strike="noStrike" kern="1200" cap="none" dirty="0">
                <a:ln>
                  <a:noFill/>
                </a:ln>
                <a:solidFill>
                  <a:srgbClr val="0070C0"/>
                </a:solidFill>
                <a:latin typeface="cmr10" pitchFamily="18"/>
                <a:ea typeface="Noto Sans CJK SC Regular" pitchFamily="2"/>
                <a:cs typeface="FreeSans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[1]</a:t>
            </a:r>
            <a: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n-GB" sz="12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</a:br>
            <a:endParaRPr lang="en-GB" sz="1200" b="0" i="0" u="none" strike="noStrike" kern="1200" cap="none" dirty="0">
              <a:ln>
                <a:noFill/>
              </a:ln>
              <a:latin typeface="cmr10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F17E803-4B8C-7E61-FCD9-FB74971374B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20940" y="1635120"/>
            <a:ext cx="7638120" cy="34768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62B7DF6B-E3D3-499F-6ADB-6B369FB475E7}"/>
              </a:ext>
            </a:extLst>
          </p:cNvPr>
          <p:cNvSpPr/>
          <p:nvPr/>
        </p:nvSpPr>
        <p:spPr>
          <a:xfrm>
            <a:off x="3802944" y="2989180"/>
            <a:ext cx="1141560" cy="3808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76320">
            <a:solidFill>
              <a:srgbClr val="FF3333"/>
            </a:solidFill>
            <a:prstDash val="solid"/>
          </a:ln>
        </p:spPr>
        <p:txBody>
          <a:bodyPr wrap="none" lIns="127800" tIns="82800" rIns="127800" bIns="828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5543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</a:rPr>
              <a:t>The International Linear Collider</a:t>
            </a: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5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776D8F8-3DB9-5331-1D9D-DA819BFBF5C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1161" y="1189080"/>
            <a:ext cx="4578479" cy="1662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62269DC-80E9-5567-4CE2-083EFB19015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3148" y="3028335"/>
            <a:ext cx="4633560" cy="1721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7230D3C-7365-27DD-DF0F-E1FF45A16E33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283446" y="1529735"/>
            <a:ext cx="4768919" cy="2611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C5BC3B4-B924-2BBF-F33D-55BDE1AF26F1}"/>
              </a:ext>
            </a:extLst>
          </p:cNvPr>
          <p:cNvSpPr/>
          <p:nvPr/>
        </p:nvSpPr>
        <p:spPr>
          <a:xfrm>
            <a:off x="4148920" y="2013044"/>
            <a:ext cx="416257" cy="156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C53997-CF7E-74B3-3B64-D5D723E0BD0C}"/>
              </a:ext>
            </a:extLst>
          </p:cNvPr>
          <p:cNvSpPr/>
          <p:nvPr/>
        </p:nvSpPr>
        <p:spPr>
          <a:xfrm>
            <a:off x="4148920" y="3878242"/>
            <a:ext cx="416257" cy="156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392912-B6F6-955E-5729-C842671563EB}"/>
              </a:ext>
            </a:extLst>
          </p:cNvPr>
          <p:cNvSpPr/>
          <p:nvPr/>
        </p:nvSpPr>
        <p:spPr>
          <a:xfrm>
            <a:off x="4001064" y="2165444"/>
            <a:ext cx="700590" cy="156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32E69E-ACF9-2E84-780F-94DA9674E1D3}"/>
              </a:ext>
            </a:extLst>
          </p:cNvPr>
          <p:cNvSpPr/>
          <p:nvPr/>
        </p:nvSpPr>
        <p:spPr>
          <a:xfrm>
            <a:off x="3989688" y="4037465"/>
            <a:ext cx="700590" cy="156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FB7B3-2F7A-B221-8C47-611D4B42D942}"/>
              </a:ext>
            </a:extLst>
          </p:cNvPr>
          <p:cNvSpPr/>
          <p:nvPr/>
        </p:nvSpPr>
        <p:spPr>
          <a:xfrm>
            <a:off x="3989689" y="2618097"/>
            <a:ext cx="700590" cy="156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F5D24C-BA81-EAF6-BB31-D749584A6050}"/>
              </a:ext>
            </a:extLst>
          </p:cNvPr>
          <p:cNvSpPr/>
          <p:nvPr/>
        </p:nvSpPr>
        <p:spPr>
          <a:xfrm>
            <a:off x="3985141" y="4490118"/>
            <a:ext cx="700590" cy="156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6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0C55C-F1E9-CDD0-4561-49A94FADF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F95E739A-26F2-74F2-E2FD-4D2CABE52F04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Transverse and longitudinal </a:t>
            </a:r>
            <a:r>
              <a:rPr lang="en-GB" sz="4000" b="0" strike="noStrike" spc="-1" dirty="0" err="1">
                <a:solidFill>
                  <a:srgbClr val="FFFFFF"/>
                </a:solidFill>
                <a:latin typeface="Arial"/>
              </a:rPr>
              <a:t>wakefields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E0124BED-A8A4-735C-DD8A-176477544AF8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4EDF399-3421-391B-3B14-6C5E1C141219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6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C091AEB-ED27-F0EB-92A7-C8B74925C665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AFCD73E-88F7-77EE-5E14-9125CAB9DEE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1131" y="978736"/>
            <a:ext cx="5050159" cy="1444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CD16628-1A91-5BA1-8C8E-DC58C2FD4A6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b="55009"/>
          <a:stretch>
            <a:fillRect/>
          </a:stretch>
        </p:blipFill>
        <p:spPr>
          <a:xfrm>
            <a:off x="315131" y="2585517"/>
            <a:ext cx="5384428" cy="1238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C5860BF-2D7E-011B-0863-142881F32DC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46852"/>
          <a:stretch>
            <a:fillRect/>
          </a:stretch>
        </p:blipFill>
        <p:spPr>
          <a:xfrm>
            <a:off x="248887" y="3879075"/>
            <a:ext cx="4252772" cy="1155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A9053B1-7A26-A865-48EE-86CCBB4D2FF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771844" y="4081535"/>
            <a:ext cx="1926540" cy="98469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15F4126D-CEFF-222D-8B2D-5BD5A93444E8}"/>
              </a:ext>
            </a:extLst>
          </p:cNvPr>
          <p:cNvSpPr/>
          <p:nvPr/>
        </p:nvSpPr>
        <p:spPr>
          <a:xfrm>
            <a:off x="243130" y="961096"/>
            <a:ext cx="5384427" cy="15193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BC518471-EB43-3AC3-CDF7-50B6795F98E7}"/>
              </a:ext>
            </a:extLst>
          </p:cNvPr>
          <p:cNvSpPr/>
          <p:nvPr/>
        </p:nvSpPr>
        <p:spPr>
          <a:xfrm>
            <a:off x="243131" y="2519278"/>
            <a:ext cx="5384428" cy="1337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1D344F5-C2C5-EF11-14C9-55E6A00B999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708114" y="1496133"/>
            <a:ext cx="3111031" cy="260475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4C6BB596-BD28-E4B1-1A0F-7C4B1681C017}"/>
              </a:ext>
            </a:extLst>
          </p:cNvPr>
          <p:cNvSpPr/>
          <p:nvPr/>
        </p:nvSpPr>
        <p:spPr>
          <a:xfrm>
            <a:off x="6616929" y="1202965"/>
            <a:ext cx="3285144" cy="3264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highlight>
                <a:scrgbClr r="0" g="0" b="0">
                  <a:alpha val="0"/>
                </a:scrgbClr>
              </a:highlight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5730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91429-0E8D-2C71-1CC9-820EBA594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4B8B32A6-8FB1-690F-589A-0EE1754954E9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One-to-One, DFS and WFS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0B072965-8E71-2A34-1308-6E24673AA393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1DB1D446-19B9-49FA-6F90-4DF67AAA9CD6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7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F1DAD435-11A7-A340-61BF-5E0A49DEB340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LCWS2025   -   Oct. 23,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AFFA3C3-6B06-8DDF-32EE-C94CC63FD3D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6542" y="3203575"/>
            <a:ext cx="3120360" cy="11475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A2F5122-4B68-CB4F-B6C0-533E025DC4FB}"/>
              </a:ext>
            </a:extLst>
          </p:cNvPr>
          <p:cNvSpPr txBox="1"/>
          <p:nvPr/>
        </p:nvSpPr>
        <p:spPr>
          <a:xfrm>
            <a:off x="0" y="1715231"/>
            <a:ext cx="31969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One-to-One correction consists of minimizing the transverse position of the beam, with respect to the beam pipe centre measured at BPMs (inside quadrupoles in this case), using steering magnets </a:t>
            </a:r>
            <a:r>
              <a:rPr lang="en-GB" sz="1100" b="0" i="0" u="none" strike="noStrike" kern="1200" cap="none" dirty="0">
                <a:ln>
                  <a:noFill/>
                </a:ln>
                <a:solidFill>
                  <a:srgbClr val="0070C0"/>
                </a:solidFill>
                <a:latin typeface="cmr10" pitchFamily="18"/>
                <a:ea typeface="Noto Sans CJK SC Regular" pitchFamily="2"/>
                <a:cs typeface="FreeSans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[2]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4E72B5-A1D3-4A5F-2205-51CD4BB25DF7}"/>
              </a:ext>
            </a:extLst>
          </p:cNvPr>
          <p:cNvSpPr txBox="1"/>
          <p:nvPr/>
        </p:nvSpPr>
        <p:spPr>
          <a:xfrm>
            <a:off x="76542" y="1069073"/>
            <a:ext cx="3196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One-to-One</a:t>
            </a:r>
            <a:endParaRPr lang="en-US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3ECF32-2F38-9884-E9A9-6D6A83FC2286}"/>
              </a:ext>
            </a:extLst>
          </p:cNvPr>
          <p:cNvSpPr txBox="1"/>
          <p:nvPr/>
        </p:nvSpPr>
        <p:spPr>
          <a:xfrm>
            <a:off x="3273444" y="1063662"/>
            <a:ext cx="3516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Dispersion Free Steering</a:t>
            </a:r>
            <a:endParaRPr lang="en-US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C1F70B2-AC19-E513-4194-A1CB72563D6C}"/>
              </a:ext>
            </a:extLst>
          </p:cNvPr>
          <p:cNvSpPr txBox="1"/>
          <p:nvPr/>
        </p:nvSpPr>
        <p:spPr>
          <a:xfrm>
            <a:off x="3273444" y="1715231"/>
            <a:ext cx="31969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DFS correction consists of minimizing the dispersion effect. In practice, </a:t>
            </a:r>
            <a:r>
              <a:rPr lang="en-GB" sz="1100" dirty="0">
                <a:latin typeface="cmr10" pitchFamily="18"/>
                <a:ea typeface="Noto Sans CJK SC Regular" pitchFamily="2"/>
                <a:cs typeface="FreeSans" pitchFamily="2"/>
              </a:rPr>
              <a:t>it reduces the 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orbit difference between two beams with different energies </a:t>
            </a:r>
            <a:r>
              <a:rPr lang="en-GB" sz="1100" b="0" i="0" u="none" strike="noStrike" kern="1200" cap="none" dirty="0">
                <a:ln>
                  <a:noFill/>
                </a:ln>
                <a:solidFill>
                  <a:srgbClr val="0070C0"/>
                </a:solidFill>
                <a:latin typeface="cmr10" pitchFamily="18"/>
                <a:ea typeface="Noto Sans CJK SC Regular" pitchFamily="2"/>
                <a:cs typeface="FreeSans" pitchFamily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[3]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F668919-7BEF-C880-CC76-6B83C52D24C4}"/>
              </a:ext>
            </a:extLst>
          </p:cNvPr>
          <p:cNvGrpSpPr/>
          <p:nvPr/>
        </p:nvGrpSpPr>
        <p:grpSpPr>
          <a:xfrm>
            <a:off x="3619275" y="2944936"/>
            <a:ext cx="2505240" cy="1555258"/>
            <a:chOff x="3326760" y="2449440"/>
            <a:chExt cx="5413320" cy="3360599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008AF80-4C6B-0D60-1FBB-04B705034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t="90670"/>
            <a:stretch>
              <a:fillRect/>
            </a:stretch>
          </p:blipFill>
          <p:spPr>
            <a:xfrm>
              <a:off x="3326760" y="5497732"/>
              <a:ext cx="5413320" cy="312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6C6238E-9A0F-CFC6-714E-348782E99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326760" y="2449440"/>
              <a:ext cx="5413320" cy="3036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6459D960-0DBA-AA30-F207-EC6AD6A9AEC5}"/>
              </a:ext>
            </a:extLst>
          </p:cNvPr>
          <p:cNvSpPr txBox="1"/>
          <p:nvPr/>
        </p:nvSpPr>
        <p:spPr>
          <a:xfrm>
            <a:off x="6589430" y="1063662"/>
            <a:ext cx="3516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Wakefield Free Steering</a:t>
            </a:r>
            <a:endParaRPr lang="en-US" b="1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F3B3910-5997-72A7-28C8-0034F567643B}"/>
              </a:ext>
            </a:extLst>
          </p:cNvPr>
          <p:cNvSpPr txBox="1"/>
          <p:nvPr/>
        </p:nvSpPr>
        <p:spPr>
          <a:xfrm>
            <a:off x="6589430" y="1715231"/>
            <a:ext cx="31969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hangingPunct="0"/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WFS correction consists of minimizing the orbit difference introduced by </a:t>
            </a:r>
            <a:r>
              <a:rPr lang="en-GB" sz="1100" b="0" i="0" u="none" strike="noStrike" kern="1200" cap="none" dirty="0" err="1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 In practice, it reduces the orbit difference between two beams with different charges </a:t>
            </a:r>
            <a:r>
              <a:rPr lang="en-GB" sz="1100" dirty="0">
                <a:solidFill>
                  <a:srgbClr val="0070C0"/>
                </a:solidFill>
                <a:latin typeface="cmr10" pitchFamily="18"/>
                <a:ea typeface="Noto Sans CJK SC Regular" pitchFamily="2"/>
                <a:cs typeface="FreeSans" pitchFamily="2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</a:t>
            </a:r>
            <a:r>
              <a:rPr lang="en-GB" sz="11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  <a:endParaRPr lang="en-GB" sz="1100" b="0" i="0" u="none" strike="noStrike" kern="1200" cap="none" dirty="0">
              <a:ln>
                <a:noFill/>
              </a:ln>
              <a:latin typeface="cmr10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72B748B-C2A9-AC05-8A09-5E96A8E30433}"/>
              </a:ext>
            </a:extLst>
          </p:cNvPr>
          <p:cNvGrpSpPr/>
          <p:nvPr/>
        </p:nvGrpSpPr>
        <p:grpSpPr>
          <a:xfrm>
            <a:off x="7207917" y="2792970"/>
            <a:ext cx="2351161" cy="1709245"/>
            <a:chOff x="2353829" y="2873880"/>
            <a:chExt cx="5355360" cy="3588435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DD9FF83-45ED-3363-8B2D-CC83F426A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2353829" y="2873880"/>
              <a:ext cx="5355360" cy="35884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CC9F0589-61C7-9C79-3003-DDBE2E0C7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lum/>
              <a:alphaModFix/>
            </a:blip>
            <a:srcRect/>
            <a:stretch>
              <a:fillRect/>
            </a:stretch>
          </p:blipFill>
          <p:spPr>
            <a:xfrm>
              <a:off x="2353829" y="2927657"/>
              <a:ext cx="5355360" cy="334764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C1CAF3A-8D04-42C1-409D-E27E2DC828F7}"/>
              </a:ext>
            </a:extLst>
          </p:cNvPr>
          <p:cNvCxnSpPr/>
          <p:nvPr/>
        </p:nvCxnSpPr>
        <p:spPr>
          <a:xfrm>
            <a:off x="4743450" y="3416300"/>
            <a:ext cx="0" cy="361029"/>
          </a:xfrm>
          <a:prstGeom prst="straightConnector1">
            <a:avLst/>
          </a:prstGeom>
          <a:ln w="571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14BA5B70-82B4-5A36-1EE3-53FF7B03D619}"/>
              </a:ext>
            </a:extLst>
          </p:cNvPr>
          <p:cNvCxnSpPr/>
          <p:nvPr/>
        </p:nvCxnSpPr>
        <p:spPr>
          <a:xfrm>
            <a:off x="8362950" y="3416300"/>
            <a:ext cx="0" cy="361029"/>
          </a:xfrm>
          <a:prstGeom prst="straightConnector1">
            <a:avLst/>
          </a:prstGeom>
          <a:ln w="571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651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DA2777-2B40-2807-B789-A11BADC5F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>
            <a:extLst>
              <a:ext uri="{FF2B5EF4-FFF2-40B4-BE49-F238E27FC236}">
                <a16:creationId xmlns:a16="http://schemas.microsoft.com/office/drawing/2014/main" id="{A9BBAFA5-48CF-0D21-D36C-5244D4C559AB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51" name="Ellipse 50">
            <a:hlinkClick r:id="rId3"/>
            <a:extLst>
              <a:ext uri="{FF2B5EF4-FFF2-40B4-BE49-F238E27FC236}">
                <a16:creationId xmlns:a16="http://schemas.microsoft.com/office/drawing/2014/main" id="{D40FC0DA-5F9A-129F-77B7-81177D44AE37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233C6C2-E4CC-3E94-9215-07BFEE701977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</a:rPr>
              <a:t>Impact of Short-Range </a:t>
            </a:r>
            <a:r>
              <a:rPr lang="en-GB" sz="4000" spc="-1" dirty="0" err="1">
                <a:solidFill>
                  <a:srgbClr val="FFFFFF"/>
                </a:solidFill>
              </a:rPr>
              <a:t>Wakefields</a:t>
            </a:r>
            <a:endParaRPr lang="en-GB" sz="4000" spc="-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1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114FA-A00A-DF5B-79A9-618A9DC0C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9FB1DFF1-0458-C184-E624-BFEB34176CEC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Wakefield Sources in the ILC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DCD69F60-2FE2-7C89-C643-9E95643D5AC7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1F02C4FA-FEC9-A9A1-43A7-35B59D99FBC3}"/>
              </a:ext>
            </a:extLst>
          </p:cNvPr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9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2607C186-2074-57EB-85CB-F791BF29D913}"/>
              </a:ext>
            </a:extLst>
          </p:cNvPr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LCWS2025   -   Oct. 23,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A5562A-D5C0-CEFB-DDD9-A123CD1B4AF4}"/>
              </a:ext>
            </a:extLst>
          </p:cNvPr>
          <p:cNvSpPr txBox="1"/>
          <p:nvPr/>
        </p:nvSpPr>
        <p:spPr>
          <a:xfrm>
            <a:off x="196990" y="977615"/>
            <a:ext cx="9988920" cy="60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700" b="0" i="0" u="sng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uFillTx/>
                <a:latin typeface="cmr10" pitchFamily="18"/>
                <a:ea typeface="Noto Sans CJK SC Regular" pitchFamily="2"/>
                <a:cs typeface="FreeSans" pitchFamily="2"/>
              </a:rPr>
              <a:t>Wakefield sources</a:t>
            </a:r>
            <a:r>
              <a:rPr lang="en-GB" sz="17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: C-band cavity BPMs (C-BPMs), </a:t>
            </a:r>
            <a:r>
              <a:rPr lang="en-GB" sz="1700" b="0" i="0" u="none" strike="noStrike" kern="1200" cap="none" dirty="0" err="1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wakepotentials</a:t>
            </a:r>
            <a:r>
              <a:rPr lang="en-GB" sz="17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sz="1700" b="0" i="0" u="none" strike="noStrike" kern="1200" cap="none" dirty="0" err="1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calcultated</a:t>
            </a:r>
            <a:r>
              <a:rPr lang="en-GB" sz="1700" b="0" i="0" u="none" strike="noStrike" kern="1200" cap="none" dirty="0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 with </a:t>
            </a:r>
            <a:r>
              <a:rPr lang="en-GB" sz="1700" b="0" i="0" u="none" strike="noStrike" kern="1200" cap="none" dirty="0" err="1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cmr10" pitchFamily="18"/>
                <a:ea typeface="Noto Sans CJK SC Regular" pitchFamily="2"/>
                <a:cs typeface="FreeSans" pitchFamily="2"/>
              </a:rPr>
              <a:t>GdfidL</a:t>
            </a:r>
            <a:r>
              <a:rPr lang="en-GB" sz="1700" b="0" i="0" u="none" strike="noStrike" kern="1200" cap="none" dirty="0">
                <a:ln>
                  <a:noFill/>
                </a:ln>
                <a:solidFill>
                  <a:srgbClr val="00000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</a:rPr>
              <a:t> </a:t>
            </a:r>
            <a:r>
              <a:rPr lang="en-GB" sz="1700" b="0" i="0" u="sng" strike="noStrike" kern="1200" cap="none" dirty="0">
                <a:ln>
                  <a:noFill/>
                </a:ln>
                <a:solidFill>
                  <a:srgbClr val="0070C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[5]</a:t>
            </a:r>
            <a:r>
              <a:rPr lang="en-GB" sz="1700" b="0" i="0" u="sng" strike="noStrike" kern="1200" cap="none" dirty="0">
                <a:ln>
                  <a:noFill/>
                </a:ln>
                <a:solidFill>
                  <a:srgbClr val="0070C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[6]</a:t>
            </a:r>
            <a:r>
              <a:rPr lang="en-GB" sz="1700" b="0" i="0" u="sng" strike="noStrike" kern="1200" cap="none" dirty="0">
                <a:ln>
                  <a:noFill/>
                </a:ln>
                <a:solidFill>
                  <a:srgbClr val="0070C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[7]</a:t>
            </a:r>
            <a:r>
              <a:rPr lang="en-GB" sz="1700" b="0" i="0" u="none" strike="noStrike" kern="1200" cap="none" dirty="0">
                <a:ln>
                  <a:noFill/>
                </a:ln>
                <a:solidFill>
                  <a:srgbClr val="000000"/>
                </a:solidFill>
                <a:highlight>
                  <a:srgbClr val="FFFFFF"/>
                </a:highlight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0B64980-F7CF-8305-E580-A081504629F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067650" y="1764575"/>
            <a:ext cx="3899473" cy="2255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86356C2-6A85-BA73-FA67-133DC104D928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3022708" y="1481760"/>
            <a:ext cx="2976120" cy="290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F4707F-B1DE-8B1B-D5F6-EB744AAF6FED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113502" y="1752431"/>
            <a:ext cx="2784498" cy="271227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42AFE0B-F15D-9557-402B-EAF52DF064BE}"/>
              </a:ext>
            </a:extLst>
          </p:cNvPr>
          <p:cNvSpPr txBox="1"/>
          <p:nvPr/>
        </p:nvSpPr>
        <p:spPr>
          <a:xfrm>
            <a:off x="2660580" y="4680467"/>
            <a:ext cx="4936680" cy="5742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compatLnSpc="0">
            <a:spAutoFit/>
          </a:bodyPr>
          <a:lstStyle/>
          <a:p>
            <a:pPr lvl="0" algn="ctr" hangingPunct="0">
              <a:buNone/>
              <a:tabLst/>
              <a:defRPr>
                <a:solidFill>
                  <a:srgbClr val="FF3333"/>
                </a:solidFill>
              </a:defRPr>
            </a:pPr>
            <a:r>
              <a:rPr lang="en-GB" sz="1700" b="1" dirty="0">
                <a:solidFill>
                  <a:srgbClr val="FF3333"/>
                </a:solidFill>
                <a:latin typeface="Liberation Serif" pitchFamily="18"/>
                <a:ea typeface="DejaVu Sans" pitchFamily="2"/>
                <a:cs typeface="DejaVu Sans" pitchFamily="2"/>
              </a:rPr>
              <a:t>The short-range </a:t>
            </a:r>
            <a:r>
              <a:rPr lang="en-GB" sz="1700" b="1" dirty="0" err="1">
                <a:solidFill>
                  <a:srgbClr val="FF3333"/>
                </a:solidFill>
                <a:latin typeface="Liberation Serif" pitchFamily="18"/>
                <a:ea typeface="DejaVu Sans" pitchFamily="2"/>
                <a:cs typeface="DejaVu Sans" pitchFamily="2"/>
              </a:rPr>
              <a:t>wakefield</a:t>
            </a:r>
            <a:r>
              <a:rPr lang="en-GB" sz="1700" b="1" dirty="0">
                <a:solidFill>
                  <a:srgbClr val="FF3333"/>
                </a:solidFill>
                <a:latin typeface="Liberation Serif" pitchFamily="18"/>
                <a:ea typeface="DejaVu Sans" pitchFamily="2"/>
                <a:cs typeface="DejaVu Sans" pitchFamily="2"/>
              </a:rPr>
              <a:t> sources taken into account are the 104 ILC C-BPMs.</a:t>
            </a:r>
          </a:p>
        </p:txBody>
      </p:sp>
    </p:spTree>
    <p:extLst>
      <p:ext uri="{BB962C8B-B14F-4D97-AF65-F5344CB8AC3E}">
        <p14:creationId xmlns:p14="http://schemas.microsoft.com/office/powerpoint/2010/main" val="3203680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BB012C9D1B24489D49F4F0C2CE25A" ma:contentTypeVersion="4" ma:contentTypeDescription="Create a new document." ma:contentTypeScope="" ma:versionID="5e7e3a68d27ae5f411ce6274c1ba762a">
  <xsd:schema xmlns:xsd="http://www.w3.org/2001/XMLSchema" xmlns:xs="http://www.w3.org/2001/XMLSchema" xmlns:p="http://schemas.microsoft.com/office/2006/metadata/properties" xmlns:ns3="0cecb498-8be2-4858-809e-0b68e7aad605" targetNamespace="http://schemas.microsoft.com/office/2006/metadata/properties" ma:root="true" ma:fieldsID="7f129f5d4293e501c863b8b16aa354d4" ns3:_="">
    <xsd:import namespace="0cecb498-8be2-4858-809e-0b68e7aad6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b498-8be2-4858-809e-0b68e7aad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371A5D-3BD2-4EE5-94B6-4DCED27039BB}">
  <ds:schemaRefs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0cecb498-8be2-4858-809e-0b68e7aad605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C8C5643-7B50-4E81-94F5-49332AA20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ecb498-8be2-4858-809e-0b68e7aad6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39198E-4D89-4C6D-8EB4-00CEA34F1F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4473</TotalTime>
  <Words>1479</Words>
  <Application>Microsoft Office PowerPoint</Application>
  <PresentationFormat>Personnalisé</PresentationFormat>
  <Paragraphs>142</Paragraphs>
  <Slides>21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3" baseType="lpstr">
      <vt:lpstr>Arial</vt:lpstr>
      <vt:lpstr>Calibri</vt:lpstr>
      <vt:lpstr>Cambria Math</vt:lpstr>
      <vt:lpstr>cmr10</vt:lpstr>
      <vt:lpstr>Liberation Sans</vt:lpstr>
      <vt:lpstr>Liberation Serif</vt:lpstr>
      <vt:lpstr>Lohit Devanagari</vt:lpstr>
      <vt:lpstr>StarSymbol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CLEAR</dc:creator>
  <cp:lastModifiedBy>Pierre Korysko</cp:lastModifiedBy>
  <cp:revision>326</cp:revision>
  <dcterms:modified xsi:type="dcterms:W3CDTF">2025-10-22T19:02:51Z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2022-05-09T10:07:30Z</dcterms:created>
  <dc:creator/>
  <dc:description/>
  <dc:language>fr-FR</dc:language>
  <cp:lastModifiedBy/>
  <dcterms:modified xsi:type="dcterms:W3CDTF">2023-04-21T09:31:06Z</dcterms:modified>
  <cp:revision>114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