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Props/core0.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metadata/core-properties" Target="docProps/core0.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9"/>
  </p:notesMasterIdLst>
  <p:sldIdLst>
    <p:sldId id="256" r:id="rId5"/>
    <p:sldId id="257" r:id="rId6"/>
    <p:sldId id="298" r:id="rId7"/>
    <p:sldId id="308" r:id="rId8"/>
    <p:sldId id="299" r:id="rId9"/>
    <p:sldId id="300" r:id="rId10"/>
    <p:sldId id="301" r:id="rId11"/>
    <p:sldId id="291" r:id="rId12"/>
    <p:sldId id="302" r:id="rId13"/>
    <p:sldId id="303" r:id="rId14"/>
    <p:sldId id="258" r:id="rId15"/>
    <p:sldId id="305" r:id="rId16"/>
    <p:sldId id="259" r:id="rId17"/>
    <p:sldId id="311" r:id="rId18"/>
    <p:sldId id="306" r:id="rId19"/>
    <p:sldId id="283" r:id="rId20"/>
    <p:sldId id="307" r:id="rId21"/>
    <p:sldId id="285" r:id="rId22"/>
    <p:sldId id="323" r:id="rId23"/>
    <p:sldId id="309" r:id="rId24"/>
    <p:sldId id="310" r:id="rId25"/>
    <p:sldId id="297" r:id="rId26"/>
    <p:sldId id="281" r:id="rId27"/>
    <p:sldId id="322" r:id="rId28"/>
  </p:sldIdLst>
  <p:sldSz cx="10080625" cy="567055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358"/>
    <a:srgbClr val="8470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26" autoAdjust="0"/>
    <p:restoredTop sz="94660"/>
  </p:normalViewPr>
  <p:slideViewPr>
    <p:cSldViewPr snapToGrid="0">
      <p:cViewPr varScale="1">
        <p:scale>
          <a:sx n="140" d="100"/>
          <a:sy n="140" d="100"/>
        </p:scale>
        <p:origin x="570"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E22433E0-2104-49F1-884C-8FF95B7C70AC}" type="datetimeFigureOut">
              <a:rPr lang="fr-FR" smtClean="0"/>
              <a:t>23/10/2025</a:t>
            </a:fld>
            <a:endParaRPr lang="fr-FR"/>
          </a:p>
        </p:txBody>
      </p:sp>
      <p:sp>
        <p:nvSpPr>
          <p:cNvPr id="4" name="Espace réservé de l'image des diapositives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CD2E0D8A-EB74-437C-815B-3521F8B1C720}" type="slidenum">
              <a:rPr lang="fr-FR" smtClean="0"/>
              <a:t>‹N°›</a:t>
            </a:fld>
            <a:endParaRPr lang="fr-FR"/>
          </a:p>
        </p:txBody>
      </p:sp>
    </p:spTree>
    <p:extLst>
      <p:ext uri="{BB962C8B-B14F-4D97-AF65-F5344CB8AC3E}">
        <p14:creationId xmlns:p14="http://schemas.microsoft.com/office/powerpoint/2010/main" val="1379014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59E4B329-4FCD-33CC-917A-665D76499F7A}"/>
              </a:ext>
            </a:extLst>
          </p:cNvPr>
          <p:cNvSpPr txBox="1">
            <a:spLocks noGrp="1"/>
          </p:cNvSpPr>
          <p:nvPr>
            <p:ph type="sldNum" sz="quarter" idx="5"/>
          </p:nvPr>
        </p:nvSpPr>
        <p:spPr>
          <a:ln/>
        </p:spPr>
        <p:txBody>
          <a:bodyPr vert="horz" lIns="0" tIns="0" rIns="0" bIns="0" anchor="b" anchorCtr="0">
            <a:noAutofit/>
          </a:bodyPr>
          <a:lstStyle/>
          <a:p>
            <a:pPr lvl="0"/>
            <a:fld id="{D3D115C2-0CAD-45F9-9002-C4FBC0D96C1C}" type="slidenum">
              <a:t>11</a:t>
            </a:fld>
            <a:endParaRPr lang="en-GB"/>
          </a:p>
        </p:txBody>
      </p:sp>
      <p:sp>
        <p:nvSpPr>
          <p:cNvPr id="2" name="Espace réservé de l'image des diapositives 1">
            <a:extLst>
              <a:ext uri="{FF2B5EF4-FFF2-40B4-BE49-F238E27FC236}">
                <a16:creationId xmlns:a16="http://schemas.microsoft.com/office/drawing/2014/main" id="{7BBA1FE7-C6CC-72E7-B0FB-5A0C2EA47271}"/>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30FDEA71-E84D-FBEA-984D-87E6FF1F48DE}"/>
              </a:ext>
            </a:extLst>
          </p:cNvPr>
          <p:cNvSpPr txBox="1">
            <a:spLocks noGrp="1"/>
          </p:cNvSpPr>
          <p:nvPr>
            <p:ph type="body" sz="quarter" idx="1"/>
          </p:nvPr>
        </p:nvSpPr>
        <p:spPr/>
        <p:txBody>
          <a:bodyPr vert="horz"/>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82183-BDCF-7AB8-AE5F-3EC375149D57}"/>
            </a:ext>
          </a:extLst>
        </p:cNvPr>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271EEF42-E558-1459-7AD5-549DDE17819D}"/>
              </a:ext>
            </a:extLst>
          </p:cNvPr>
          <p:cNvSpPr txBox="1">
            <a:spLocks noGrp="1"/>
          </p:cNvSpPr>
          <p:nvPr>
            <p:ph type="sldNum" sz="quarter" idx="5"/>
          </p:nvPr>
        </p:nvSpPr>
        <p:spPr>
          <a:ln/>
        </p:spPr>
        <p:txBody>
          <a:bodyPr vert="horz" lIns="0" tIns="0" rIns="0" bIns="0" anchor="b" anchorCtr="0">
            <a:noAutofit/>
          </a:bodyPr>
          <a:lstStyle/>
          <a:p>
            <a:pPr lvl="0"/>
            <a:fld id="{D3D115C2-0CAD-45F9-9002-C4FBC0D96C1C}" type="slidenum">
              <a:t>12</a:t>
            </a:fld>
            <a:endParaRPr lang="en-GB"/>
          </a:p>
        </p:txBody>
      </p:sp>
      <p:sp>
        <p:nvSpPr>
          <p:cNvPr id="2" name="Espace réservé de l'image des diapositives 1">
            <a:extLst>
              <a:ext uri="{FF2B5EF4-FFF2-40B4-BE49-F238E27FC236}">
                <a16:creationId xmlns:a16="http://schemas.microsoft.com/office/drawing/2014/main" id="{1F91A05C-A0B9-5879-E82B-279631597DFB}"/>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a:extLst>
              <a:ext uri="{FF2B5EF4-FFF2-40B4-BE49-F238E27FC236}">
                <a16:creationId xmlns:a16="http://schemas.microsoft.com/office/drawing/2014/main" id="{91C7C390-C83C-20C2-F634-EB0FBA59877F}"/>
              </a:ext>
            </a:extLst>
          </p:cNvPr>
          <p:cNvSpPr txBox="1">
            <a:spLocks noGrp="1"/>
          </p:cNvSpPr>
          <p:nvPr>
            <p:ph type="body" sz="quarter" idx="1"/>
          </p:nvPr>
        </p:nvSpPr>
        <p:spPr/>
        <p:txBody>
          <a:bodyPr vert="horz"/>
          <a:lstStyle/>
          <a:p>
            <a:endParaRPr lang="en-GB"/>
          </a:p>
        </p:txBody>
      </p:sp>
    </p:spTree>
    <p:extLst>
      <p:ext uri="{BB962C8B-B14F-4D97-AF65-F5344CB8AC3E}">
        <p14:creationId xmlns:p14="http://schemas.microsoft.com/office/powerpoint/2010/main" val="2104931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D2E0D8A-EB74-437C-815B-3521F8B1C720}" type="slidenum">
              <a:rPr lang="fr-FR" smtClean="0"/>
              <a:t>23</a:t>
            </a:fld>
            <a:endParaRPr lang="fr-FR"/>
          </a:p>
        </p:txBody>
      </p:sp>
    </p:spTree>
    <p:extLst>
      <p:ext uri="{BB962C8B-B14F-4D97-AF65-F5344CB8AC3E}">
        <p14:creationId xmlns:p14="http://schemas.microsoft.com/office/powerpoint/2010/main" val="2961955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F1C8D211-C0FB-47C1-9C65-C6C2C388F7DC}" type="slidenum">
              <a:t>‹N°›</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27" name="PlaceHolder 2"/>
          <p:cNvSpPr>
            <a:spLocks noGrp="1"/>
          </p:cNvSpPr>
          <p:nvPr>
            <p:ph/>
          </p:nvPr>
        </p:nvSpPr>
        <p:spPr>
          <a:xfrm>
            <a:off x="504000" y="1326600"/>
            <a:ext cx="907164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28" name="PlaceHolder 3"/>
          <p:cNvSpPr>
            <a:spLocks noGrp="1"/>
          </p:cNvSpPr>
          <p:nvPr>
            <p:ph/>
          </p:nvPr>
        </p:nvSpPr>
        <p:spPr>
          <a:xfrm>
            <a:off x="504000" y="3044160"/>
            <a:ext cx="907164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DC050671-6A26-44D0-99DE-8F33B997FB9C}" type="slidenum">
              <a:t>‹N°›</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30"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1"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2" name="PlaceHolder 4"/>
          <p:cNvSpPr>
            <a:spLocks noGrp="1"/>
          </p:cNvSpPr>
          <p:nvPr>
            <p:ph/>
          </p:nvPr>
        </p:nvSpPr>
        <p:spPr>
          <a:xfrm>
            <a:off x="504000" y="304416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3" name="PlaceHolder 5"/>
          <p:cNvSpPr>
            <a:spLocks noGrp="1"/>
          </p:cNvSpPr>
          <p:nvPr>
            <p:ph/>
          </p:nvPr>
        </p:nvSpPr>
        <p:spPr>
          <a:xfrm>
            <a:off x="5152680" y="304416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7" name="PlaceHolder 6"/>
          <p:cNvSpPr>
            <a:spLocks noGrp="1"/>
          </p:cNvSpPr>
          <p:nvPr>
            <p:ph type="ftr" idx="2"/>
          </p:nvPr>
        </p:nvSpPr>
        <p:spPr/>
        <p:txBody>
          <a:bodyPr/>
          <a:lstStyle/>
          <a:p>
            <a:r>
              <a:t>Footer</a:t>
            </a:r>
          </a:p>
        </p:txBody>
      </p:sp>
      <p:sp>
        <p:nvSpPr>
          <p:cNvPr id="8" name="PlaceHolder 7"/>
          <p:cNvSpPr>
            <a:spLocks noGrp="1"/>
          </p:cNvSpPr>
          <p:nvPr>
            <p:ph type="sldNum" idx="3"/>
          </p:nvPr>
        </p:nvSpPr>
        <p:spPr/>
        <p:txBody>
          <a:bodyPr/>
          <a:lstStyle/>
          <a:p>
            <a:fld id="{8CBA97B7-9D8D-4D47-A6BB-C6BF7A6C3771}" type="slidenum">
              <a:t>‹N°›</a:t>
            </a:fld>
            <a:endParaRPr/>
          </a:p>
        </p:txBody>
      </p:sp>
      <p:sp>
        <p:nvSpPr>
          <p:cNvPr id="9" name="PlaceHolder 8"/>
          <p:cNvSpPr>
            <a:spLocks noGrp="1"/>
          </p:cNvSpPr>
          <p:nvPr>
            <p:ph type="dt" idx="1"/>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35" name="PlaceHolder 2"/>
          <p:cNvSpPr>
            <a:spLocks noGrp="1"/>
          </p:cNvSpPr>
          <p:nvPr>
            <p:ph/>
          </p:nvPr>
        </p:nvSpPr>
        <p:spPr>
          <a:xfrm>
            <a:off x="504000" y="132660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6" name="PlaceHolder 3"/>
          <p:cNvSpPr>
            <a:spLocks noGrp="1"/>
          </p:cNvSpPr>
          <p:nvPr>
            <p:ph/>
          </p:nvPr>
        </p:nvSpPr>
        <p:spPr>
          <a:xfrm>
            <a:off x="3571200" y="132660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7" name="PlaceHolder 4"/>
          <p:cNvSpPr>
            <a:spLocks noGrp="1"/>
          </p:cNvSpPr>
          <p:nvPr>
            <p:ph/>
          </p:nvPr>
        </p:nvSpPr>
        <p:spPr>
          <a:xfrm>
            <a:off x="6638040" y="132660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8" name="PlaceHolder 5"/>
          <p:cNvSpPr>
            <a:spLocks noGrp="1"/>
          </p:cNvSpPr>
          <p:nvPr>
            <p:ph/>
          </p:nvPr>
        </p:nvSpPr>
        <p:spPr>
          <a:xfrm>
            <a:off x="504000" y="304416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39" name="PlaceHolder 6"/>
          <p:cNvSpPr>
            <a:spLocks noGrp="1"/>
          </p:cNvSpPr>
          <p:nvPr>
            <p:ph/>
          </p:nvPr>
        </p:nvSpPr>
        <p:spPr>
          <a:xfrm>
            <a:off x="3571200" y="304416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40" name="PlaceHolder 7"/>
          <p:cNvSpPr>
            <a:spLocks noGrp="1"/>
          </p:cNvSpPr>
          <p:nvPr>
            <p:ph/>
          </p:nvPr>
        </p:nvSpPr>
        <p:spPr>
          <a:xfrm>
            <a:off x="6638040" y="3044160"/>
            <a:ext cx="292068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9" name="PlaceHolder 8"/>
          <p:cNvSpPr>
            <a:spLocks noGrp="1"/>
          </p:cNvSpPr>
          <p:nvPr>
            <p:ph type="ftr" idx="2"/>
          </p:nvPr>
        </p:nvSpPr>
        <p:spPr/>
        <p:txBody>
          <a:bodyPr/>
          <a:lstStyle/>
          <a:p>
            <a:r>
              <a:t>Footer</a:t>
            </a:r>
          </a:p>
        </p:txBody>
      </p:sp>
      <p:sp>
        <p:nvSpPr>
          <p:cNvPr id="10" name="PlaceHolder 9"/>
          <p:cNvSpPr>
            <a:spLocks noGrp="1"/>
          </p:cNvSpPr>
          <p:nvPr>
            <p:ph type="sldNum" idx="3"/>
          </p:nvPr>
        </p:nvSpPr>
        <p:spPr/>
        <p:txBody>
          <a:bodyPr/>
          <a:lstStyle/>
          <a:p>
            <a:fld id="{CF1DCED9-AE97-47BA-9B5D-5DC01B07A4DD}" type="slidenum">
              <a:t>‹N°›</a:t>
            </a:fld>
            <a:endParaRPr/>
          </a:p>
        </p:txBody>
      </p:sp>
      <p:sp>
        <p:nvSpPr>
          <p:cNvPr id="11" name="PlaceHolder 10"/>
          <p:cNvSpPr>
            <a:spLocks noGrp="1"/>
          </p:cNvSpPr>
          <p:nvPr>
            <p:ph type="dt" idx="1"/>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6" name="PlaceHolder 2"/>
          <p:cNvSpPr>
            <a:spLocks noGrp="1"/>
          </p:cNvSpPr>
          <p:nvPr>
            <p:ph type="subTitle"/>
          </p:nvPr>
        </p:nvSpPr>
        <p:spPr>
          <a:xfrm>
            <a:off x="504000" y="1326600"/>
            <a:ext cx="9071640" cy="3288240"/>
          </a:xfrm>
          <a:prstGeom prst="rect">
            <a:avLst/>
          </a:prstGeom>
          <a:noFill/>
          <a:ln w="0">
            <a:noFill/>
          </a:ln>
        </p:spPr>
        <p:txBody>
          <a:bodyPr lIns="0" tIns="0" rIns="0" bIns="0" anchor="ctr">
            <a:noAutofit/>
          </a:bodyPr>
          <a:lstStyle/>
          <a:p>
            <a:pPr indent="0" algn="ctr">
              <a:buNone/>
            </a:pPr>
            <a:endParaRPr lang="en-GB" sz="3200" b="0" strike="noStrike" spc="-1">
              <a:solidFill>
                <a:srgbClr val="FFFFFF"/>
              </a:solidFill>
              <a:latin typeface="Arial"/>
            </a:endParaRPr>
          </a:p>
        </p:txBody>
      </p:sp>
      <p:sp>
        <p:nvSpPr>
          <p:cNvPr id="4" name="PlaceHolder 3"/>
          <p:cNvSpPr>
            <a:spLocks noGrp="1"/>
          </p:cNvSpPr>
          <p:nvPr>
            <p:ph type="ftr" idx="2"/>
          </p:nvPr>
        </p:nvSpPr>
        <p:spPr/>
        <p:txBody>
          <a:bodyPr/>
          <a:lstStyle/>
          <a:p>
            <a:r>
              <a:t>Footer</a:t>
            </a:r>
          </a:p>
        </p:txBody>
      </p:sp>
      <p:sp>
        <p:nvSpPr>
          <p:cNvPr id="2" name="PlaceHolder 4"/>
          <p:cNvSpPr>
            <a:spLocks noGrp="1"/>
          </p:cNvSpPr>
          <p:nvPr>
            <p:ph type="sldNum" idx="3"/>
          </p:nvPr>
        </p:nvSpPr>
        <p:spPr/>
        <p:txBody>
          <a:bodyPr/>
          <a:lstStyle/>
          <a:p>
            <a:fld id="{A4EA87BE-1857-4148-A962-79C35172F9D6}" type="slidenum">
              <a:t>‹N°›</a:t>
            </a:fld>
            <a:endParaRPr/>
          </a:p>
        </p:txBody>
      </p:sp>
      <p:sp>
        <p:nvSpPr>
          <p:cNvPr id="3" name="PlaceHolder 5"/>
          <p:cNvSpPr>
            <a:spLocks noGrp="1"/>
          </p:cNvSpPr>
          <p:nvPr>
            <p:ph type="dt" idx="1"/>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8" name="PlaceHolder 2"/>
          <p:cNvSpPr>
            <a:spLocks noGrp="1"/>
          </p:cNvSpPr>
          <p:nvPr>
            <p:ph/>
          </p:nvPr>
        </p:nvSpPr>
        <p:spPr>
          <a:xfrm>
            <a:off x="504000" y="1326600"/>
            <a:ext cx="9071640" cy="32882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69FC0E17-B964-4048-8758-F6C133056EAB}" type="slidenum">
              <a:t>‹N°›</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10" name="PlaceHolder 2"/>
          <p:cNvSpPr>
            <a:spLocks noGrp="1"/>
          </p:cNvSpPr>
          <p:nvPr>
            <p:ph/>
          </p:nvPr>
        </p:nvSpPr>
        <p:spPr>
          <a:xfrm>
            <a:off x="504000" y="1326600"/>
            <a:ext cx="4426920" cy="32882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11" name="PlaceHolder 3"/>
          <p:cNvSpPr>
            <a:spLocks noGrp="1"/>
          </p:cNvSpPr>
          <p:nvPr>
            <p:ph/>
          </p:nvPr>
        </p:nvSpPr>
        <p:spPr>
          <a:xfrm>
            <a:off x="5152680" y="1326600"/>
            <a:ext cx="4426920" cy="32882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67158A04-6803-4594-BC29-9FBF4B8D1118}" type="slidenum">
              <a:t>‹N°›</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1820901D-B6A7-43E7-AFEF-7640F36942D6}" type="slidenum">
              <a:t>‹N°›</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6080"/>
            <a:ext cx="9071640" cy="4388400"/>
          </a:xfrm>
          <a:prstGeom prst="rect">
            <a:avLst/>
          </a:prstGeom>
          <a:noFill/>
          <a:ln w="0">
            <a:noFill/>
          </a:ln>
        </p:spPr>
        <p:txBody>
          <a:bodyPr lIns="0" tIns="0" rIns="0" bIns="0" anchor="ctr">
            <a:noAutofit/>
          </a:bodyPr>
          <a:lstStyle/>
          <a:p>
            <a:pPr algn="ctr"/>
            <a:endParaRPr lang="en-GB" sz="3200" b="0" strike="noStrike" spc="-1">
              <a:solidFill>
                <a:srgbClr val="FFFFFF"/>
              </a:solidFill>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341369A5-C7B2-447B-A4D2-9EB2576ED8F4}" type="slidenum">
              <a:t>‹N°›</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15"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16" name="PlaceHolder 3"/>
          <p:cNvSpPr>
            <a:spLocks noGrp="1"/>
          </p:cNvSpPr>
          <p:nvPr>
            <p:ph/>
          </p:nvPr>
        </p:nvSpPr>
        <p:spPr>
          <a:xfrm>
            <a:off x="5152680" y="1326600"/>
            <a:ext cx="4426920" cy="32882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17" name="PlaceHolder 4"/>
          <p:cNvSpPr>
            <a:spLocks noGrp="1"/>
          </p:cNvSpPr>
          <p:nvPr>
            <p:ph/>
          </p:nvPr>
        </p:nvSpPr>
        <p:spPr>
          <a:xfrm>
            <a:off x="504000" y="304416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F05473AF-3CB1-4DE5-8594-10EC1AB6354A}"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19" name="PlaceHolder 2"/>
          <p:cNvSpPr>
            <a:spLocks noGrp="1"/>
          </p:cNvSpPr>
          <p:nvPr>
            <p:ph/>
          </p:nvPr>
        </p:nvSpPr>
        <p:spPr>
          <a:xfrm>
            <a:off x="504000" y="1326600"/>
            <a:ext cx="4426920" cy="328824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20"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21" name="PlaceHolder 4"/>
          <p:cNvSpPr>
            <a:spLocks noGrp="1"/>
          </p:cNvSpPr>
          <p:nvPr>
            <p:ph/>
          </p:nvPr>
        </p:nvSpPr>
        <p:spPr>
          <a:xfrm>
            <a:off x="5152680" y="304416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BBA10E4E-29FF-4799-A7C4-CB5264191869}"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endParaRPr lang="en-GB" sz="4400" b="0" strike="noStrike" spc="-1">
              <a:solidFill>
                <a:srgbClr val="FFFFFF"/>
              </a:solidFill>
              <a:latin typeface="Arial"/>
            </a:endParaRPr>
          </a:p>
        </p:txBody>
      </p:sp>
      <p:sp>
        <p:nvSpPr>
          <p:cNvPr id="23"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24"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25" name="PlaceHolder 4"/>
          <p:cNvSpPr>
            <a:spLocks noGrp="1"/>
          </p:cNvSpPr>
          <p:nvPr>
            <p:ph/>
          </p:nvPr>
        </p:nvSpPr>
        <p:spPr>
          <a:xfrm>
            <a:off x="504000" y="3044160"/>
            <a:ext cx="9071640" cy="15681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FFFFFF"/>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279BB172-206F-4CA9-BDC2-5165342240F0}" type="slidenum">
              <a:t>‹N°›</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a:noFill/>
          <a:ln w="0">
            <a:noFill/>
          </a:ln>
        </p:spPr>
        <p:txBody>
          <a:bodyPr lIns="0" tIns="0" rIns="0" bIns="0" anchor="ctr">
            <a:noAutofit/>
          </a:bodyPr>
          <a:lstStyle/>
          <a:p>
            <a:pPr indent="0" algn="ctr">
              <a:buNone/>
            </a:pPr>
            <a:r>
              <a:rPr lang="en-GB" sz="4400" b="0" strike="noStrike" spc="-1">
                <a:solidFill>
                  <a:srgbClr val="FFFFFF"/>
                </a:solidFill>
                <a:latin typeface="Arial"/>
              </a:rPr>
              <a:t>Cliquez pour éditer le format du texte-titre</a:t>
            </a:r>
          </a:p>
        </p:txBody>
      </p:sp>
      <p:sp>
        <p:nvSpPr>
          <p:cNvPr id="6" name="PlaceHolder 2"/>
          <p:cNvSpPr>
            <a:spLocks noGrp="1"/>
          </p:cNvSpPr>
          <p:nvPr>
            <p:ph type="body"/>
          </p:nvPr>
        </p:nvSpPr>
        <p:spPr>
          <a:xfrm>
            <a:off x="504000" y="1326600"/>
            <a:ext cx="9071640" cy="328824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en-GB" sz="3200" b="0" strike="noStrike" spc="-1">
                <a:solidFill>
                  <a:srgbClr val="FFFFFF"/>
                </a:solidFill>
                <a:latin typeface="Arial"/>
              </a:rPr>
              <a:t>Cliquez pour éditer le format du plan de texte</a:t>
            </a:r>
          </a:p>
          <a:p>
            <a:pPr marL="864000" lvl="1" indent="-324000">
              <a:spcBef>
                <a:spcPts val="1134"/>
              </a:spcBef>
              <a:buClr>
                <a:srgbClr val="FFFFFF"/>
              </a:buClr>
              <a:buSzPct val="75000"/>
              <a:buFont typeface="Symbol" charset="2"/>
              <a:buChar char=""/>
            </a:pPr>
            <a:r>
              <a:rPr lang="en-GB" sz="2800" b="0" strike="noStrike" spc="-1">
                <a:solidFill>
                  <a:srgbClr val="FFFFFF"/>
                </a:solidFill>
                <a:latin typeface="Arial"/>
              </a:rPr>
              <a:t>Second niveau de plan</a:t>
            </a:r>
          </a:p>
          <a:p>
            <a:pPr marL="1296000" lvl="2" indent="-288000">
              <a:spcBef>
                <a:spcPts val="850"/>
              </a:spcBef>
              <a:buClr>
                <a:srgbClr val="FFFFFF"/>
              </a:buClr>
              <a:buSzPct val="45000"/>
              <a:buFont typeface="Wingdings" charset="2"/>
              <a:buChar char=""/>
            </a:pPr>
            <a:r>
              <a:rPr lang="en-GB" sz="2400" b="0" strike="noStrike" spc="-1">
                <a:solidFill>
                  <a:srgbClr val="FFFFFF"/>
                </a:solidFill>
                <a:latin typeface="Arial"/>
              </a:rPr>
              <a:t>Troisième niveau de plan</a:t>
            </a:r>
          </a:p>
          <a:p>
            <a:pPr marL="1728000" lvl="3" indent="-216000">
              <a:spcBef>
                <a:spcPts val="567"/>
              </a:spcBef>
              <a:buClr>
                <a:srgbClr val="FFFFFF"/>
              </a:buClr>
              <a:buSzPct val="75000"/>
              <a:buFont typeface="Symbol" charset="2"/>
              <a:buChar char=""/>
            </a:pPr>
            <a:r>
              <a:rPr lang="en-GB" sz="2000" b="0" strike="noStrike" spc="-1">
                <a:solidFill>
                  <a:srgbClr val="FFFFFF"/>
                </a:solidFill>
                <a:latin typeface="Arial"/>
              </a:rPr>
              <a:t>Quatrième niveau de plan</a:t>
            </a:r>
          </a:p>
          <a:p>
            <a:pPr marL="2160000" lvl="4" indent="-216000">
              <a:spcBef>
                <a:spcPts val="283"/>
              </a:spcBef>
              <a:buClr>
                <a:srgbClr val="FFFFFF"/>
              </a:buClr>
              <a:buSzPct val="45000"/>
              <a:buFont typeface="Wingdings" charset="2"/>
              <a:buChar char=""/>
            </a:pPr>
            <a:r>
              <a:rPr lang="en-GB" sz="2000" b="0" strike="noStrike" spc="-1">
                <a:solidFill>
                  <a:srgbClr val="FFFFFF"/>
                </a:solidFill>
                <a:latin typeface="Arial"/>
              </a:rPr>
              <a:t>Cinquième niveau de plan</a:t>
            </a:r>
          </a:p>
          <a:p>
            <a:pPr marL="2592000" lvl="5" indent="-216000">
              <a:spcBef>
                <a:spcPts val="283"/>
              </a:spcBef>
              <a:buClr>
                <a:srgbClr val="FFFFFF"/>
              </a:buClr>
              <a:buSzPct val="45000"/>
              <a:buFont typeface="Wingdings" charset="2"/>
              <a:buChar char=""/>
            </a:pPr>
            <a:r>
              <a:rPr lang="en-GB" sz="2000" b="0" strike="noStrike" spc="-1">
                <a:solidFill>
                  <a:srgbClr val="FFFFFF"/>
                </a:solidFill>
                <a:latin typeface="Arial"/>
              </a:rPr>
              <a:t>Sixième niveau de plan</a:t>
            </a:r>
          </a:p>
          <a:p>
            <a:pPr marL="3024000" lvl="6" indent="-216000">
              <a:spcBef>
                <a:spcPts val="283"/>
              </a:spcBef>
              <a:buClr>
                <a:srgbClr val="FFFFFF"/>
              </a:buClr>
              <a:buSzPct val="45000"/>
              <a:buFont typeface="Wingdings" charset="2"/>
              <a:buChar char=""/>
            </a:pPr>
            <a:r>
              <a:rPr lang="en-GB" sz="2000" b="0" strike="noStrike" spc="-1">
                <a:solidFill>
                  <a:srgbClr val="FFFFFF"/>
                </a:solidFill>
                <a:latin typeface="Arial"/>
              </a:rPr>
              <a:t>Septième niveau de plan</a:t>
            </a:r>
          </a:p>
        </p:txBody>
      </p:sp>
      <p:sp>
        <p:nvSpPr>
          <p:cNvPr id="2" name="PlaceHolder 3"/>
          <p:cNvSpPr>
            <a:spLocks noGrp="1"/>
          </p:cNvSpPr>
          <p:nvPr>
            <p:ph type="dt" idx="1"/>
          </p:nvPr>
        </p:nvSpPr>
        <p:spPr>
          <a:xfrm>
            <a:off x="504000" y="5165280"/>
            <a:ext cx="2348280" cy="390600"/>
          </a:xfrm>
          <a:prstGeom prst="rect">
            <a:avLst/>
          </a:prstGeom>
          <a:noFill/>
          <a:ln w="0">
            <a:noFill/>
          </a:ln>
        </p:spPr>
        <p:txBody>
          <a:bodyPr lIns="0" tIns="0" rIns="0" bIns="0" anchor="t">
            <a:noAutofit/>
          </a:bodyPr>
          <a:lstStyle>
            <a:lvl1pPr indent="0">
              <a:buNone/>
              <a:defRPr lang="en-GB" sz="1400" b="0" strike="noStrike" spc="-1">
                <a:solidFill>
                  <a:srgbClr val="FFFFFF"/>
                </a:solidFill>
                <a:latin typeface="Times New Roman"/>
              </a:defRPr>
            </a:lvl1pPr>
          </a:lstStyle>
          <a:p>
            <a:pPr indent="0">
              <a:buNone/>
            </a:pPr>
            <a:r>
              <a:rPr lang="en-GB" sz="1400" b="0" strike="noStrike" spc="-1">
                <a:solidFill>
                  <a:srgbClr val="FFFFFF"/>
                </a:solidFill>
                <a:latin typeface="Times New Roman"/>
              </a:rPr>
              <a:t>&lt;date/heure&gt;</a:t>
            </a:r>
          </a:p>
        </p:txBody>
      </p:sp>
      <p:sp>
        <p:nvSpPr>
          <p:cNvPr id="3" name="PlaceHolder 4"/>
          <p:cNvSpPr>
            <a:spLocks noGrp="1"/>
          </p:cNvSpPr>
          <p:nvPr>
            <p:ph type="ftr" idx="2"/>
          </p:nvPr>
        </p:nvSpPr>
        <p:spPr>
          <a:xfrm>
            <a:off x="3447360" y="5165280"/>
            <a:ext cx="3195000" cy="390600"/>
          </a:xfrm>
          <a:prstGeom prst="rect">
            <a:avLst/>
          </a:prstGeom>
          <a:noFill/>
          <a:ln w="0">
            <a:noFill/>
          </a:ln>
        </p:spPr>
        <p:txBody>
          <a:bodyPr lIns="0" tIns="0" rIns="0" bIns="0" anchor="t">
            <a:noAutofit/>
          </a:bodyPr>
          <a:lstStyle>
            <a:lvl1pPr indent="0" algn="ctr">
              <a:buNone/>
              <a:defRPr lang="en-GB" sz="1400" b="0" strike="noStrike" spc="-1">
                <a:solidFill>
                  <a:srgbClr val="FFFFFF"/>
                </a:solidFill>
                <a:latin typeface="Times New Roman"/>
              </a:defRPr>
            </a:lvl1pPr>
          </a:lstStyle>
          <a:p>
            <a:pPr indent="0" algn="ctr">
              <a:buNone/>
            </a:pPr>
            <a:r>
              <a:rPr lang="en-GB" sz="1400" b="0" strike="noStrike" spc="-1">
                <a:solidFill>
                  <a:srgbClr val="FFFFFF"/>
                </a:solidFill>
                <a:latin typeface="Times New Roman"/>
              </a:rPr>
              <a:t>&lt;pied de page&gt;</a:t>
            </a:r>
          </a:p>
        </p:txBody>
      </p:sp>
      <p:sp>
        <p:nvSpPr>
          <p:cNvPr id="4" name="PlaceHolder 5"/>
          <p:cNvSpPr>
            <a:spLocks noGrp="1"/>
          </p:cNvSpPr>
          <p:nvPr>
            <p:ph type="sldNum" idx="3"/>
          </p:nvPr>
        </p:nvSpPr>
        <p:spPr>
          <a:xfrm>
            <a:off x="7227360" y="5165280"/>
            <a:ext cx="2348280" cy="390600"/>
          </a:xfrm>
          <a:prstGeom prst="rect">
            <a:avLst/>
          </a:prstGeom>
          <a:noFill/>
          <a:ln w="0">
            <a:noFill/>
          </a:ln>
        </p:spPr>
        <p:txBody>
          <a:bodyPr lIns="0" tIns="0" rIns="0" bIns="0" anchor="t">
            <a:noAutofit/>
          </a:bodyPr>
          <a:lstStyle>
            <a:lvl1pPr indent="0" algn="r">
              <a:buNone/>
              <a:defRPr lang="en-GB" sz="1400" b="0" strike="noStrike" spc="-1">
                <a:solidFill>
                  <a:srgbClr val="FFFFFF"/>
                </a:solidFill>
                <a:latin typeface="Times New Roman"/>
              </a:defRPr>
            </a:lvl1pPr>
          </a:lstStyle>
          <a:p>
            <a:pPr indent="0" algn="r">
              <a:buNone/>
            </a:pPr>
            <a:fld id="{C8615DEB-B8CF-4C02-B7AD-DAAD0EBBED16}" type="slidenum">
              <a:rPr lang="en-GB" sz="1400" b="0" strike="noStrike" spc="-1">
                <a:solidFill>
                  <a:srgbClr val="FFFFFF"/>
                </a:solidFill>
                <a:latin typeface="Times New Roman"/>
              </a:rPr>
              <a:t>‹N°›</a:t>
            </a:fld>
            <a:endParaRPr lang="en-GB" sz="1400" b="0" strike="noStrike" spc="-1">
              <a:solidFill>
                <a:srgbClr val="FFFFFF"/>
              </a:solid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pkorysko.web.cern.ch/Private/you-found-me.html"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pkorysko.web.cern.ch/Steam_machine/Floating_Head.pn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gitlab.cern.ch/rf-trac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gitlab.cern.ch/rf-track"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pkorysko.web.cern.ch/Steam_machine/Floating_Head.pn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google.com/search?client=firefox-b-d&amp;q=PhysRevLett.86.3779&amp;sei=2DbuaOHRLKalkdUPuLPjkQM" TargetMode="External"/><Relationship Id="rId7" Type="http://schemas.openxmlformats.org/officeDocument/2006/relationships/hyperlink" Target="https://www.sciencedirect.com/science/article/pii/0168900291903027?via%3Dihub"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www.sciencedirect.com/science/article/pii/016890029190403D?via%3Dihub" TargetMode="External"/><Relationship Id="rId5" Type="http://schemas.openxmlformats.org/officeDocument/2006/relationships/hyperlink" Target="https://doi.org/10.1007/978-3-662-08581-3" TargetMode="External"/><Relationship Id="rId4" Type="http://schemas.openxmlformats.org/officeDocument/2006/relationships/hyperlink" Target="https://cds.cern.ch/record/855957/files/cer-002539108.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korysko.web.cern.ch/Steam_machine/Floating_Head.pn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ilc.kek.jp/ATF2/proposal/ATF2proposal1.pdf"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journals.aps.org/prl/pdf/10.1103/PhysRevLett.86.3779"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journals.aps.org/prab/pdf/10.1103/PhysRevSTAB.17.02350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hyperlink" Target="https://pkorysko.web.cern.ch/Steam_machine/Floating_Head.pn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linkinghub.elsevier.com/retrieve/pii/0168900291903027"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linkinghub.elsevier.com/retrieve/pii/016890029190403D" TargetMode="External"/><Relationship Id="rId10" Type="http://schemas.openxmlformats.org/officeDocument/2006/relationships/image" Target="../media/image15.png"/><Relationship Id="rId4" Type="http://schemas.openxmlformats.org/officeDocument/2006/relationships/hyperlink" Target="http://link.springer.com/10.1007/978-3-662-08581-3_13" TargetMode="Externa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Image 40"/>
          <p:cNvPicPr/>
          <p:nvPr/>
        </p:nvPicPr>
        <p:blipFill>
          <a:blip r:embed="rId2"/>
          <a:srcRect l="1995"/>
          <a:stretch/>
        </p:blipFill>
        <p:spPr>
          <a:xfrm>
            <a:off x="-35688" y="-91163"/>
            <a:ext cx="10152000" cy="5797440"/>
          </a:xfrm>
          <a:prstGeom prst="rect">
            <a:avLst/>
          </a:prstGeom>
          <a:ln w="0">
            <a:noFill/>
          </a:ln>
        </p:spPr>
      </p:pic>
      <p:sp>
        <p:nvSpPr>
          <p:cNvPr id="42" name="ZoneTexte 41"/>
          <p:cNvSpPr txBox="1"/>
          <p:nvPr/>
        </p:nvSpPr>
        <p:spPr>
          <a:xfrm>
            <a:off x="72000" y="156600"/>
            <a:ext cx="7920000" cy="1770120"/>
          </a:xfrm>
          <a:prstGeom prst="rect">
            <a:avLst/>
          </a:prstGeom>
          <a:noFill/>
          <a:ln w="0">
            <a:noFill/>
          </a:ln>
        </p:spPr>
        <p:txBody>
          <a:bodyPr lIns="90000" tIns="45000" rIns="90000" bIns="45000" anchor="t">
            <a:noAutofit/>
          </a:bodyPr>
          <a:lstStyle/>
          <a:p>
            <a:pPr marR="0"/>
            <a:r>
              <a:rPr lang="en-US" sz="4400" b="1" i="0" u="none" strike="noStrike" dirty="0">
                <a:solidFill>
                  <a:srgbClr val="FFFFFF"/>
                </a:solidFill>
                <a:latin typeface="Liberation Sans" panose="020B0604020202020204" pitchFamily="34" charset="0"/>
              </a:rPr>
              <a:t>A Flight Simulator to perform BBA at ATF</a:t>
            </a:r>
            <a:endParaRPr lang="en-GB" sz="3200" b="1" strike="noStrike" spc="-1" dirty="0">
              <a:solidFill>
                <a:srgbClr val="FFFFFF"/>
              </a:solidFill>
              <a:latin typeface="Arial"/>
            </a:endParaRPr>
          </a:p>
        </p:txBody>
      </p:sp>
      <p:sp>
        <p:nvSpPr>
          <p:cNvPr id="43" name="ZoneTexte 42"/>
          <p:cNvSpPr txBox="1"/>
          <p:nvPr/>
        </p:nvSpPr>
        <p:spPr>
          <a:xfrm>
            <a:off x="72000" y="2137320"/>
            <a:ext cx="7421000" cy="2164680"/>
          </a:xfrm>
          <a:prstGeom prst="rect">
            <a:avLst/>
          </a:prstGeom>
          <a:noFill/>
          <a:ln w="0">
            <a:noFill/>
          </a:ln>
        </p:spPr>
        <p:txBody>
          <a:bodyPr lIns="90000" tIns="45000" rIns="90000" bIns="45000" anchor="t">
            <a:noAutofit/>
          </a:bodyPr>
          <a:lstStyle/>
          <a:p>
            <a:pPr marR="0"/>
            <a:r>
              <a:rPr lang="it-IT" sz="1800" b="1" i="0" u="none" strike="noStrike" dirty="0">
                <a:solidFill>
                  <a:srgbClr val="FFFFFF"/>
                </a:solidFill>
                <a:latin typeface="Liberation Sans" panose="020B0604020202020204" pitchFamily="34" charset="0"/>
              </a:rPr>
              <a:t>P. Korysko*</a:t>
            </a:r>
            <a:r>
              <a:rPr lang="it-IT" sz="1800" b="0" i="0" u="none" strike="noStrike" dirty="0">
                <a:solidFill>
                  <a:srgbClr val="FFFFFF"/>
                </a:solidFill>
                <a:latin typeface="Liberation Sans" panose="020B0604020202020204" pitchFamily="34" charset="0"/>
              </a:rPr>
              <a:t>, A. Latina, </a:t>
            </a:r>
            <a:r>
              <a:rPr lang="pl-PL" dirty="0">
                <a:solidFill>
                  <a:srgbClr val="FFFFFF"/>
                </a:solidFill>
                <a:latin typeface="Liberation Sans" panose="020B0604020202020204" pitchFamily="34" charset="0"/>
              </a:rPr>
              <a:t>Wiktoria Malek</a:t>
            </a:r>
            <a:endParaRPr lang="it-IT" sz="1800" b="0" i="0" u="none" strike="noStrike" dirty="0">
              <a:solidFill>
                <a:prstClr val="black"/>
              </a:solidFill>
              <a:latin typeface="Lohit Devanaga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b="0" strike="noStrike" spc="-1" dirty="0">
              <a:solidFill>
                <a:srgbClr val="FFFFFF"/>
              </a:solidFill>
              <a:latin typeface="Arial"/>
            </a:endParaRPr>
          </a:p>
          <a:p>
            <a:pPr marR="0"/>
            <a:r>
              <a:rPr lang="fr-FR" sz="1800" b="0" i="0" u="none" strike="noStrike" dirty="0">
                <a:solidFill>
                  <a:srgbClr val="FFFFFF"/>
                </a:solidFill>
                <a:latin typeface="Liberation Sans" panose="020B0604020202020204" pitchFamily="34" charset="0"/>
              </a:rPr>
              <a:t>LCWS2025</a:t>
            </a:r>
            <a:br>
              <a:rPr lang="fr-FR" sz="1800" b="0" i="0" u="none" strike="noStrike" dirty="0">
                <a:solidFill>
                  <a:srgbClr val="FFFFFF"/>
                </a:solidFill>
                <a:latin typeface="Liberation Sans" panose="020B0604020202020204" pitchFamily="34" charset="0"/>
              </a:rPr>
            </a:br>
            <a:endParaRPr lang="fr-FR" sz="1800" b="0" i="0" u="none" strike="noStrike" dirty="0">
              <a:solidFill>
                <a:prstClr val="black"/>
              </a:solidFill>
              <a:latin typeface="Lohit Devanagari"/>
            </a:endParaRPr>
          </a:p>
          <a:p>
            <a:pPr marR="0"/>
            <a:r>
              <a:rPr lang="fr-FR" sz="1800" b="0" i="0" u="none" strike="noStrike" baseline="0" dirty="0" err="1">
                <a:solidFill>
                  <a:srgbClr val="FFFFFF"/>
                </a:solidFill>
                <a:latin typeface="Liberation Sans" panose="020B0604020202020204" pitchFamily="34" charset="0"/>
              </a:rPr>
              <a:t>October</a:t>
            </a:r>
            <a:r>
              <a:rPr lang="fr-FR" sz="1800" b="0" i="0" u="none" strike="noStrike" baseline="0" dirty="0">
                <a:solidFill>
                  <a:srgbClr val="FFFFFF"/>
                </a:solidFill>
                <a:latin typeface="Liberation Sans" panose="020B0604020202020204" pitchFamily="34" charset="0"/>
              </a:rPr>
              <a:t> 23, 2025 </a:t>
            </a:r>
            <a:endParaRPr lang="fr-FR" sz="1800" b="0" i="0" u="none" strike="noStrike" baseline="0" dirty="0">
              <a:solidFill>
                <a:prstClr val="black"/>
              </a:solidFill>
              <a:latin typeface="Lohit Devanaga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1" normalizeH="0" baseline="0" noProof="0" dirty="0">
              <a:ln>
                <a:noFill/>
              </a:ln>
              <a:solidFill>
                <a:prstClr val="black"/>
              </a:solidFill>
              <a:effectLst/>
              <a:uLnTx/>
              <a:uFillTx/>
              <a:latin typeface="Arial"/>
              <a:ea typeface="+mn-ea"/>
              <a:cs typeface="+mn-cs"/>
            </a:endParaRPr>
          </a:p>
        </p:txBody>
      </p:sp>
      <p:sp>
        <p:nvSpPr>
          <p:cNvPr id="44" name="ZoneTexte 43"/>
          <p:cNvSpPr txBox="1"/>
          <p:nvPr/>
        </p:nvSpPr>
        <p:spPr>
          <a:xfrm>
            <a:off x="0" y="5248800"/>
            <a:ext cx="3492000" cy="403200"/>
          </a:xfrm>
          <a:prstGeom prst="rect">
            <a:avLst/>
          </a:prstGeom>
          <a:noFill/>
          <a:ln w="0">
            <a:noFill/>
          </a:ln>
        </p:spPr>
        <p:txBody>
          <a:bodyPr lIns="90000" tIns="45000" rIns="90000" bIns="45000" anchor="t">
            <a:noAutofit/>
          </a:bodyPr>
          <a:lstStyle/>
          <a:p>
            <a:r>
              <a:rPr lang="en-GB" sz="2200" b="0" strike="noStrike" spc="-1">
                <a:solidFill>
                  <a:srgbClr val="FFFFFF"/>
                </a:solidFill>
                <a:latin typeface="Arial"/>
                <a:ea typeface="Noto Sans CJK SC"/>
              </a:rPr>
              <a:t>*pierre.korysko@cern.ch</a:t>
            </a:r>
            <a:endParaRPr lang="en-GB" sz="2200" b="0" strike="noStrike" spc="-1">
              <a:solidFill>
                <a:srgbClr val="FFFFFF"/>
              </a:solidFill>
              <a:latin typeface="Arial"/>
            </a:endParaRPr>
          </a:p>
        </p:txBody>
      </p:sp>
      <p:pic>
        <p:nvPicPr>
          <p:cNvPr id="3" name="Image 2">
            <a:extLst>
              <a:ext uri="{FF2B5EF4-FFF2-40B4-BE49-F238E27FC236}">
                <a16:creationId xmlns:a16="http://schemas.microsoft.com/office/drawing/2014/main" id="{650CEB7E-283A-D34D-9780-00A2A38A5603}"/>
              </a:ext>
            </a:extLst>
          </p:cNvPr>
          <p:cNvPicPr>
            <a:picLocks noChangeAspect="1"/>
          </p:cNvPicPr>
          <p:nvPr/>
        </p:nvPicPr>
        <p:blipFill>
          <a:blip r:embed="rId3"/>
          <a:stretch>
            <a:fillRect/>
          </a:stretch>
        </p:blipFill>
        <p:spPr>
          <a:xfrm>
            <a:off x="7877175" y="951123"/>
            <a:ext cx="2121926" cy="534254"/>
          </a:xfrm>
          <a:prstGeom prst="rect">
            <a:avLst/>
          </a:prstGeom>
        </p:spPr>
      </p:pic>
      <p:sp>
        <p:nvSpPr>
          <p:cNvPr id="2" name="Rectangle 1">
            <a:hlinkClick r:id="rId4"/>
            <a:extLst>
              <a:ext uri="{FF2B5EF4-FFF2-40B4-BE49-F238E27FC236}">
                <a16:creationId xmlns:a16="http://schemas.microsoft.com/office/drawing/2014/main" id="{EA22E673-CBDD-B33C-8788-D68FC8760BCD}"/>
              </a:ext>
            </a:extLst>
          </p:cNvPr>
          <p:cNvSpPr/>
          <p:nvPr/>
        </p:nvSpPr>
        <p:spPr>
          <a:xfrm>
            <a:off x="1051754" y="3331817"/>
            <a:ext cx="238836" cy="17742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D137D-933F-C574-C799-509A966B4EF9}"/>
            </a:ext>
          </a:extLst>
        </p:cNvPr>
        <p:cNvGrpSpPr/>
        <p:nvPr/>
      </p:nvGrpSpPr>
      <p:grpSpPr>
        <a:xfrm>
          <a:off x="0" y="0"/>
          <a:ext cx="0" cy="0"/>
          <a:chOff x="0" y="0"/>
          <a:chExt cx="0" cy="0"/>
        </a:xfrm>
      </p:grpSpPr>
      <p:pic>
        <p:nvPicPr>
          <p:cNvPr id="50" name="Image 49">
            <a:extLst>
              <a:ext uri="{FF2B5EF4-FFF2-40B4-BE49-F238E27FC236}">
                <a16:creationId xmlns:a16="http://schemas.microsoft.com/office/drawing/2014/main" id="{E588DB23-D756-BC06-B12F-2FAC13E50D13}"/>
              </a:ext>
            </a:extLst>
          </p:cNvPr>
          <p:cNvPicPr/>
          <p:nvPr/>
        </p:nvPicPr>
        <p:blipFill>
          <a:blip r:embed="rId2"/>
          <a:srcRect r="18130" b="17459"/>
          <a:stretch/>
        </p:blipFill>
        <p:spPr>
          <a:xfrm>
            <a:off x="0" y="0"/>
            <a:ext cx="10079640" cy="5675400"/>
          </a:xfrm>
          <a:prstGeom prst="rect">
            <a:avLst/>
          </a:prstGeom>
          <a:ln w="0">
            <a:noFill/>
          </a:ln>
        </p:spPr>
      </p:pic>
      <p:sp>
        <p:nvSpPr>
          <p:cNvPr id="51" name="Ellipse 50">
            <a:hlinkClick r:id="rId3"/>
            <a:extLst>
              <a:ext uri="{FF2B5EF4-FFF2-40B4-BE49-F238E27FC236}">
                <a16:creationId xmlns:a16="http://schemas.microsoft.com/office/drawing/2014/main" id="{C15C70B6-2869-6A27-D820-F183C705A119}"/>
              </a:ext>
            </a:extLst>
          </p:cNvPr>
          <p:cNvSpPr/>
          <p:nvPr/>
        </p:nvSpPr>
        <p:spPr>
          <a:xfrm>
            <a:off x="5004000" y="3024000"/>
            <a:ext cx="108000" cy="108000"/>
          </a:xfrm>
          <a:prstGeom prst="ellipse">
            <a:avLst/>
          </a:prstGeom>
          <a:noFill/>
          <a:ln w="0">
            <a:noFill/>
          </a:ln>
        </p:spPr>
        <p:style>
          <a:lnRef idx="0">
            <a:scrgbClr r="0" g="0" b="0"/>
          </a:lnRef>
          <a:fillRef idx="0">
            <a:scrgbClr r="0" g="0" b="0"/>
          </a:fillRef>
          <a:effectRef idx="0">
            <a:scrgbClr r="0" g="0" b="0"/>
          </a:effectRef>
          <a:fontRef idx="minor"/>
        </p:style>
        <p:txBody>
          <a:bodyPr wrap="none" lIns="90000" tIns="31320" rIns="90000" bIns="31320" anchor="ctr">
            <a:noAutofit/>
          </a:bodyPr>
          <a:lstStyle/>
          <a:p>
            <a:endParaRPr lang="en-GB" sz="1800" b="0" strike="noStrike" spc="-1">
              <a:solidFill>
                <a:srgbClr val="000000"/>
              </a:solidFill>
              <a:latin typeface="Arial"/>
            </a:endParaRPr>
          </a:p>
        </p:txBody>
      </p:sp>
      <p:sp>
        <p:nvSpPr>
          <p:cNvPr id="52" name="ZoneTexte 51">
            <a:extLst>
              <a:ext uri="{FF2B5EF4-FFF2-40B4-BE49-F238E27FC236}">
                <a16:creationId xmlns:a16="http://schemas.microsoft.com/office/drawing/2014/main" id="{0E86C20F-144B-B745-6DFE-17204B909D03}"/>
              </a:ext>
            </a:extLst>
          </p:cNvPr>
          <p:cNvSpPr txBox="1"/>
          <p:nvPr/>
        </p:nvSpPr>
        <p:spPr>
          <a:xfrm>
            <a:off x="0" y="8640"/>
            <a:ext cx="10079640" cy="3015360"/>
          </a:xfrm>
          <a:prstGeom prst="rect">
            <a:avLst/>
          </a:prstGeom>
          <a:noFill/>
          <a:ln w="0">
            <a:noFill/>
          </a:ln>
        </p:spPr>
        <p:txBody>
          <a:bodyPr lIns="90000" tIns="45000" rIns="90000" bIns="45000" anchor="ctr">
            <a:noAutofit/>
          </a:bodyPr>
          <a:lstStyle/>
          <a:p>
            <a:pPr algn="ctr"/>
            <a:r>
              <a:rPr lang="fr-FR" sz="4000" spc="-1" dirty="0">
                <a:solidFill>
                  <a:srgbClr val="FFFFFF"/>
                </a:solidFill>
                <a:latin typeface="Arial"/>
                <a:ea typeface="Noto Sans CJK SC"/>
              </a:rPr>
              <a:t>The ATF Flight Simulator</a:t>
            </a:r>
            <a:endParaRPr lang="en-US" sz="4000" b="0" strike="noStrike" spc="-1" dirty="0">
              <a:solidFill>
                <a:srgbClr val="FFFFFF"/>
              </a:solidFill>
              <a:latin typeface="Arial"/>
              <a:ea typeface="Noto Sans CJK SC"/>
            </a:endParaRPr>
          </a:p>
        </p:txBody>
      </p:sp>
    </p:spTree>
    <p:extLst>
      <p:ext uri="{BB962C8B-B14F-4D97-AF65-F5344CB8AC3E}">
        <p14:creationId xmlns:p14="http://schemas.microsoft.com/office/powerpoint/2010/main" val="4079956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0EC0241-46F7-0E65-1B8D-C82D289D05E7}"/>
              </a:ext>
            </a:extLst>
          </p:cNvPr>
          <p:cNvPicPr>
            <a:picLocks noChangeAspect="1"/>
          </p:cNvPicPr>
          <p:nvPr/>
        </p:nvPicPr>
        <p:blipFill>
          <a:blip r:embed="rId3">
            <a:lum/>
            <a:alphaModFix/>
          </a:blip>
          <a:srcRect l="1746" t="90044"/>
          <a:stretch>
            <a:fillRect/>
          </a:stretch>
        </p:blipFill>
        <p:spPr>
          <a:xfrm>
            <a:off x="0" y="5112000"/>
            <a:ext cx="10105560" cy="572400"/>
          </a:xfrm>
          <a:prstGeom prst="rect">
            <a:avLst/>
          </a:prstGeom>
          <a:noFill/>
          <a:ln>
            <a:noFill/>
          </a:ln>
        </p:spPr>
      </p:pic>
      <p:sp>
        <p:nvSpPr>
          <p:cNvPr id="5" name="ZoneTexte 4">
            <a:extLst>
              <a:ext uri="{FF2B5EF4-FFF2-40B4-BE49-F238E27FC236}">
                <a16:creationId xmlns:a16="http://schemas.microsoft.com/office/drawing/2014/main" id="{F4620EE2-F638-FDE9-5B66-CAEF160F4BF4}"/>
              </a:ext>
            </a:extLst>
          </p:cNvPr>
          <p:cNvSpPr txBox="1"/>
          <p:nvPr/>
        </p:nvSpPr>
        <p:spPr>
          <a:xfrm>
            <a:off x="-36000" y="5295600"/>
            <a:ext cx="5868000" cy="51371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500" b="0" i="0" u="none" strike="noStrike" kern="1200" cap="none">
                <a:ln>
                  <a:noFill/>
                </a:ln>
                <a:solidFill>
                  <a:srgbClr val="FFFFFF"/>
                </a:solidFill>
                <a:latin typeface="Liberation Sans" pitchFamily="18"/>
                <a:ea typeface="Noto Sans CJK SC" pitchFamily="2"/>
                <a:cs typeface="Lohit Devanagari" pitchFamily="2"/>
              </a:rPr>
              <a:t>P. Korysko     -     ATF2 Weekly Meeting     -     June 20, 2025  </a:t>
            </a:r>
          </a:p>
        </p:txBody>
      </p:sp>
      <p:sp>
        <p:nvSpPr>
          <p:cNvPr id="6" name="ZoneTexte 5">
            <a:extLst>
              <a:ext uri="{FF2B5EF4-FFF2-40B4-BE49-F238E27FC236}">
                <a16:creationId xmlns:a16="http://schemas.microsoft.com/office/drawing/2014/main" id="{D62F8B04-3E22-5C91-2A18-850B11575FC5}"/>
              </a:ext>
            </a:extLst>
          </p:cNvPr>
          <p:cNvSpPr txBox="1"/>
          <p:nvPr/>
        </p:nvSpPr>
        <p:spPr>
          <a:xfrm>
            <a:off x="-36000" y="962653"/>
            <a:ext cx="9942315" cy="297346"/>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400" b="0" i="0" u="none" strike="noStrike" kern="1200" cap="none" dirty="0">
                <a:ln>
                  <a:noFill/>
                </a:ln>
                <a:latin typeface="Liberation Sans" pitchFamily="18"/>
                <a:ea typeface="Noto Sans CJK SC" pitchFamily="2"/>
                <a:cs typeface="Lohit Devanagari" pitchFamily="2"/>
              </a:rPr>
              <a:t>A first version of the </a:t>
            </a:r>
            <a:r>
              <a:rPr lang="en-GB" sz="1400" b="1" i="0" u="none" strike="noStrike" kern="1200" cap="none" dirty="0">
                <a:ln>
                  <a:noFill/>
                </a:ln>
                <a:latin typeface="Liberation Sans" pitchFamily="18"/>
                <a:ea typeface="Noto Sans CJK SC" pitchFamily="2"/>
                <a:cs typeface="Lohit Devanagari" pitchFamily="2"/>
              </a:rPr>
              <a:t>ATF Flight Simulator </a:t>
            </a:r>
            <a:r>
              <a:rPr lang="en-GB" sz="1400" b="0" i="0" u="none" strike="noStrike" kern="1200" cap="none" dirty="0">
                <a:ln>
                  <a:noFill/>
                </a:ln>
                <a:latin typeface="Liberation Sans" pitchFamily="18"/>
                <a:ea typeface="Noto Sans CJK SC" pitchFamily="2"/>
                <a:cs typeface="Lohit Devanagari" pitchFamily="2"/>
              </a:rPr>
              <a:t>has been </a:t>
            </a:r>
            <a:r>
              <a:rPr lang="en-GB" sz="1400" b="1" i="0" u="none" strike="noStrike" kern="1200" cap="none" dirty="0">
                <a:ln>
                  <a:noFill/>
                </a:ln>
                <a:latin typeface="Liberation Sans" pitchFamily="18"/>
                <a:ea typeface="Noto Sans CJK SC" pitchFamily="2"/>
                <a:cs typeface="Lohit Devanagari" pitchFamily="2"/>
              </a:rPr>
              <a:t>written</a:t>
            </a:r>
            <a:r>
              <a:rPr lang="en-GB" sz="1400" b="0" i="0" u="none" strike="noStrike" kern="1200" cap="none" dirty="0">
                <a:ln>
                  <a:noFill/>
                </a:ln>
                <a:latin typeface="Liberation Sans" pitchFamily="18"/>
                <a:ea typeface="Noto Sans CJK SC" pitchFamily="2"/>
                <a:cs typeface="Lohit Devanagari" pitchFamily="2"/>
              </a:rPr>
              <a:t> and </a:t>
            </a:r>
            <a:r>
              <a:rPr lang="en-GB" sz="1400" b="1" i="0" u="none" strike="noStrike" kern="1200" cap="none" dirty="0">
                <a:ln>
                  <a:noFill/>
                </a:ln>
                <a:latin typeface="Liberation Sans" pitchFamily="18"/>
                <a:ea typeface="Noto Sans CJK SC" pitchFamily="2"/>
                <a:cs typeface="Lohit Devanagari" pitchFamily="2"/>
              </a:rPr>
              <a:t>tested</a:t>
            </a:r>
            <a:r>
              <a:rPr lang="en-GB" sz="1400" b="0" i="0" u="none" strike="noStrike" kern="1200" cap="none" dirty="0">
                <a:ln>
                  <a:noFill/>
                </a:ln>
                <a:latin typeface="Liberation Sans" pitchFamily="18"/>
                <a:ea typeface="Noto Sans CJK SC" pitchFamily="2"/>
                <a:cs typeface="Lohit Devanagari" pitchFamily="2"/>
              </a:rPr>
              <a:t> at ATF2 (called </a:t>
            </a:r>
            <a:r>
              <a:rPr lang="en-GB" sz="1400" b="0" i="0" u="none" strike="noStrike" kern="1200" cap="none" dirty="0" err="1">
                <a:ln>
                  <a:noFill/>
                </a:ln>
                <a:latin typeface="Liberation Sans" pitchFamily="18"/>
                <a:ea typeface="Noto Sans CJK SC" pitchFamily="2"/>
                <a:cs typeface="Lohit Devanagari" pitchFamily="2"/>
              </a:rPr>
              <a:t>SysID</a:t>
            </a:r>
            <a:r>
              <a:rPr lang="en-GB" sz="1400" b="0" i="0" u="none" strike="noStrike" kern="1200" cap="none" dirty="0">
                <a:ln>
                  <a:noFill/>
                </a:ln>
                <a:latin typeface="Liberation Sans" pitchFamily="18"/>
                <a:ea typeface="Noto Sans CJK SC" pitchFamily="2"/>
                <a:cs typeface="Lohit Devanagari" pitchFamily="2"/>
              </a:rPr>
              <a:t> for System Identification).</a:t>
            </a:r>
          </a:p>
        </p:txBody>
      </p:sp>
      <p:pic>
        <p:nvPicPr>
          <p:cNvPr id="7" name="Image 6">
            <a:extLst>
              <a:ext uri="{FF2B5EF4-FFF2-40B4-BE49-F238E27FC236}">
                <a16:creationId xmlns:a16="http://schemas.microsoft.com/office/drawing/2014/main" id="{ACC3CA45-7997-381C-4246-EC5941A29DE6}"/>
              </a:ext>
            </a:extLst>
          </p:cNvPr>
          <p:cNvPicPr>
            <a:picLocks noChangeAspect="1"/>
          </p:cNvPicPr>
          <p:nvPr/>
        </p:nvPicPr>
        <p:blipFill>
          <a:blip r:embed="rId4">
            <a:lum/>
            <a:alphaModFix/>
          </a:blip>
          <a:srcRect/>
          <a:stretch>
            <a:fillRect/>
          </a:stretch>
        </p:blipFill>
        <p:spPr>
          <a:xfrm>
            <a:off x="6711950" y="1850567"/>
            <a:ext cx="2681863" cy="1793348"/>
          </a:xfrm>
          <a:prstGeom prst="rect">
            <a:avLst/>
          </a:prstGeom>
          <a:noFill/>
          <a:ln>
            <a:noFill/>
          </a:ln>
        </p:spPr>
      </p:pic>
      <p:pic>
        <p:nvPicPr>
          <p:cNvPr id="8" name="Image 7">
            <a:extLst>
              <a:ext uri="{FF2B5EF4-FFF2-40B4-BE49-F238E27FC236}">
                <a16:creationId xmlns:a16="http://schemas.microsoft.com/office/drawing/2014/main" id="{9301ED27-9BEF-75B0-6A0A-8BD826A2396D}"/>
              </a:ext>
            </a:extLst>
          </p:cNvPr>
          <p:cNvPicPr>
            <a:picLocks noChangeAspect="1"/>
          </p:cNvPicPr>
          <p:nvPr/>
        </p:nvPicPr>
        <p:blipFill>
          <a:blip r:embed="rId5">
            <a:lum/>
            <a:alphaModFix/>
          </a:blip>
          <a:srcRect/>
          <a:stretch>
            <a:fillRect/>
          </a:stretch>
        </p:blipFill>
        <p:spPr>
          <a:xfrm>
            <a:off x="98125" y="1397880"/>
            <a:ext cx="5915519" cy="3251880"/>
          </a:xfrm>
          <a:prstGeom prst="rect">
            <a:avLst/>
          </a:prstGeom>
          <a:noFill/>
          <a:ln>
            <a:noFill/>
          </a:ln>
        </p:spPr>
      </p:pic>
      <p:sp>
        <p:nvSpPr>
          <p:cNvPr id="9" name="ZoneTexte 8">
            <a:extLst>
              <a:ext uri="{FF2B5EF4-FFF2-40B4-BE49-F238E27FC236}">
                <a16:creationId xmlns:a16="http://schemas.microsoft.com/office/drawing/2014/main" id="{DDB56C4C-2323-9A87-4DDA-AAD4A6CEDEDD}"/>
              </a:ext>
            </a:extLst>
          </p:cNvPr>
          <p:cNvSpPr txBox="1"/>
          <p:nvPr/>
        </p:nvSpPr>
        <p:spPr>
          <a:xfrm>
            <a:off x="6711950" y="3816351"/>
            <a:ext cx="3368050" cy="1123213"/>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GB" sz="1400" b="0" i="0" u="none" strike="noStrike" kern="1200" cap="none" dirty="0">
                <a:ln>
                  <a:noFill/>
                </a:ln>
                <a:latin typeface="Liberation Sans" pitchFamily="18"/>
                <a:ea typeface="Noto Sans CJK SC" pitchFamily="2"/>
                <a:cs typeface="Lohit Devanagari" pitchFamily="2"/>
              </a:rPr>
              <a:t>4 available interfaces for now:</a:t>
            </a:r>
            <a:br>
              <a:rPr lang="en-GB" sz="1400" b="0" i="0" u="none" strike="noStrike" kern="1200" cap="none" dirty="0">
                <a:ln>
                  <a:noFill/>
                </a:ln>
                <a:latin typeface="Liberation Sans" pitchFamily="18"/>
                <a:ea typeface="Noto Sans CJK SC" pitchFamily="2"/>
                <a:cs typeface="Lohit Devanagari" pitchFamily="2"/>
              </a:rPr>
            </a:br>
            <a:r>
              <a:rPr lang="en-GB" sz="1400" b="0" i="0" u="none" strike="noStrike" kern="1200" cap="none" dirty="0">
                <a:ln>
                  <a:noFill/>
                </a:ln>
                <a:latin typeface="Liberation Sans" pitchFamily="18"/>
                <a:ea typeface="Noto Sans CJK SC" pitchFamily="2"/>
                <a:cs typeface="Lohit Devanagari" pitchFamily="2"/>
              </a:rPr>
              <a:t>- ATF Damping Ring</a:t>
            </a:r>
            <a:br>
              <a:rPr lang="en-GB" sz="1400" b="0" i="0" u="none" strike="noStrike" kern="1200" cap="none" dirty="0">
                <a:ln>
                  <a:noFill/>
                </a:ln>
                <a:latin typeface="Liberation Sans" pitchFamily="18"/>
                <a:ea typeface="Noto Sans CJK SC" pitchFamily="2"/>
                <a:cs typeface="Lohit Devanagari" pitchFamily="2"/>
              </a:rPr>
            </a:br>
            <a:r>
              <a:rPr lang="en-GB" sz="1400" b="0" i="0" u="none" strike="noStrike" kern="1200" cap="none" dirty="0">
                <a:ln>
                  <a:noFill/>
                </a:ln>
                <a:latin typeface="Liberation Sans" pitchFamily="18"/>
                <a:ea typeface="Noto Sans CJK SC" pitchFamily="2"/>
                <a:cs typeface="Lohit Devanagari" pitchFamily="2"/>
              </a:rPr>
              <a:t>- ATF Extraction Line</a:t>
            </a:r>
            <a:br>
              <a:rPr lang="en-GB" sz="1400" b="0" i="0" u="none" strike="noStrike" kern="1200" cap="none" dirty="0">
                <a:ln>
                  <a:noFill/>
                </a:ln>
                <a:latin typeface="Liberation Sans" pitchFamily="18"/>
                <a:ea typeface="Noto Sans CJK SC" pitchFamily="2"/>
                <a:cs typeface="Lohit Devanagari" pitchFamily="2"/>
              </a:rPr>
            </a:br>
            <a:r>
              <a:rPr lang="en-GB" sz="1400" b="0" i="0" u="none" strike="noStrike" kern="1200" cap="none" dirty="0">
                <a:ln>
                  <a:noFill/>
                </a:ln>
                <a:latin typeface="Liberation Sans" pitchFamily="18"/>
                <a:ea typeface="Noto Sans CJK SC" pitchFamily="2"/>
                <a:cs typeface="Lohit Devanagari" pitchFamily="2"/>
              </a:rPr>
              <a:t>- ATF LINAC</a:t>
            </a:r>
            <a:br>
              <a:rPr lang="en-GB" sz="1400" b="0" i="0" u="none" strike="noStrike" kern="1200" cap="none" dirty="0">
                <a:ln>
                  <a:noFill/>
                </a:ln>
                <a:latin typeface="Liberation Sans" pitchFamily="18"/>
                <a:ea typeface="Noto Sans CJK SC" pitchFamily="2"/>
                <a:cs typeface="Lohit Devanagari" pitchFamily="2"/>
              </a:rPr>
            </a:br>
            <a:r>
              <a:rPr lang="en-GB" sz="1400" b="0" i="0" u="none" strike="noStrike" kern="1200" cap="none" dirty="0">
                <a:ln>
                  <a:noFill/>
                </a:ln>
                <a:latin typeface="Liberation Sans" pitchFamily="18"/>
                <a:ea typeface="Noto Sans CJK SC" pitchFamily="2"/>
                <a:cs typeface="Lohit Devanagari" pitchFamily="2"/>
              </a:rPr>
              <a:t>- RF-Track Simulations</a:t>
            </a:r>
          </a:p>
        </p:txBody>
      </p:sp>
      <p:sp>
        <p:nvSpPr>
          <p:cNvPr id="10" name="ZoneTexte 9">
            <a:extLst>
              <a:ext uri="{FF2B5EF4-FFF2-40B4-BE49-F238E27FC236}">
                <a16:creationId xmlns:a16="http://schemas.microsoft.com/office/drawing/2014/main" id="{823E519E-BF4C-0744-A83C-813D47B81825}"/>
              </a:ext>
            </a:extLst>
          </p:cNvPr>
          <p:cNvSpPr txBox="1"/>
          <p:nvPr/>
        </p:nvSpPr>
        <p:spPr>
          <a:xfrm>
            <a:off x="0" y="-72000"/>
            <a:ext cx="10080000" cy="1007640"/>
          </a:xfrm>
          <a:prstGeom prst="rect">
            <a:avLst/>
          </a:prstGeom>
          <a:blipFill rotWithShape="0">
            <a:blip r:embed="rId3"/>
            <a:srcRect r="22651" b="82485"/>
            <a:stretch/>
          </a:blipFill>
          <a:ln w="0">
            <a:noFill/>
          </a:ln>
        </p:spPr>
        <p:txBody>
          <a:bodyPr lIns="90000" tIns="45000" rIns="90000" bIns="45000" anchor="ctr" anchorCtr="1">
            <a:noAutofit/>
          </a:bodyPr>
          <a:lstStyle/>
          <a:p>
            <a:pPr algn="ctr"/>
            <a:r>
              <a:rPr lang="en-GB" sz="4000" spc="-1" dirty="0">
                <a:solidFill>
                  <a:srgbClr val="FFFFFF"/>
                </a:solidFill>
                <a:latin typeface="Arial"/>
              </a:rPr>
              <a:t>The ATF Flight Simulator</a:t>
            </a:r>
            <a:endParaRPr lang="en-GB" sz="4000" b="0" strike="noStrike" spc="-1" dirty="0">
              <a:solidFill>
                <a:srgbClr val="FFFFFF"/>
              </a:solidFill>
              <a:latin typeface="Arial"/>
            </a:endParaRPr>
          </a:p>
        </p:txBody>
      </p:sp>
      <p:sp>
        <p:nvSpPr>
          <p:cNvPr id="12" name="ZoneTexte 11">
            <a:extLst>
              <a:ext uri="{FF2B5EF4-FFF2-40B4-BE49-F238E27FC236}">
                <a16:creationId xmlns:a16="http://schemas.microsoft.com/office/drawing/2014/main" id="{3C89CEAB-127B-B0A6-2D17-AF2A8B398AF2}"/>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11</a:t>
            </a:fld>
            <a:endParaRPr lang="en-GB" sz="1800" b="0" strike="noStrike" spc="-1">
              <a:solidFill>
                <a:srgbClr val="FFFFFF"/>
              </a:solidFill>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289A3-DBD9-4DDE-780D-0575D7F17772}"/>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422315EC-AEC6-9318-E6CE-0033A6F04C0A}"/>
              </a:ext>
            </a:extLst>
          </p:cNvPr>
          <p:cNvPicPr>
            <a:picLocks noChangeAspect="1"/>
          </p:cNvPicPr>
          <p:nvPr/>
        </p:nvPicPr>
        <p:blipFill>
          <a:blip r:embed="rId3">
            <a:lum/>
            <a:alphaModFix/>
          </a:blip>
          <a:srcRect l="1746" t="90044"/>
          <a:stretch>
            <a:fillRect/>
          </a:stretch>
        </p:blipFill>
        <p:spPr>
          <a:xfrm>
            <a:off x="0" y="5112000"/>
            <a:ext cx="10105560" cy="572400"/>
          </a:xfrm>
          <a:prstGeom prst="rect">
            <a:avLst/>
          </a:prstGeom>
          <a:noFill/>
          <a:ln>
            <a:noFill/>
          </a:ln>
        </p:spPr>
      </p:pic>
      <p:sp>
        <p:nvSpPr>
          <p:cNvPr id="5" name="ZoneTexte 4">
            <a:extLst>
              <a:ext uri="{FF2B5EF4-FFF2-40B4-BE49-F238E27FC236}">
                <a16:creationId xmlns:a16="http://schemas.microsoft.com/office/drawing/2014/main" id="{17586A8A-BA07-F858-AE7E-D11BA9FC287D}"/>
              </a:ext>
            </a:extLst>
          </p:cNvPr>
          <p:cNvSpPr txBox="1"/>
          <p:nvPr/>
        </p:nvSpPr>
        <p:spPr>
          <a:xfrm>
            <a:off x="-36000" y="5295600"/>
            <a:ext cx="5868000" cy="51371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500" b="0" i="0" u="none" strike="noStrike" kern="1200" cap="none">
                <a:ln>
                  <a:noFill/>
                </a:ln>
                <a:solidFill>
                  <a:srgbClr val="FFFFFF"/>
                </a:solidFill>
                <a:latin typeface="Liberation Sans" pitchFamily="18"/>
                <a:ea typeface="Noto Sans CJK SC" pitchFamily="2"/>
                <a:cs typeface="Lohit Devanagari" pitchFamily="2"/>
              </a:rPr>
              <a:t>P. Korysko     -     ATF2 Weekly Meeting     -     June 20, 2025  </a:t>
            </a:r>
          </a:p>
        </p:txBody>
      </p:sp>
      <p:sp>
        <p:nvSpPr>
          <p:cNvPr id="10" name="ZoneTexte 9">
            <a:extLst>
              <a:ext uri="{FF2B5EF4-FFF2-40B4-BE49-F238E27FC236}">
                <a16:creationId xmlns:a16="http://schemas.microsoft.com/office/drawing/2014/main" id="{D658AD07-F111-AB64-6483-4DDCD23FBD4B}"/>
              </a:ext>
            </a:extLst>
          </p:cNvPr>
          <p:cNvSpPr txBox="1"/>
          <p:nvPr/>
        </p:nvSpPr>
        <p:spPr>
          <a:xfrm>
            <a:off x="0" y="-72000"/>
            <a:ext cx="10080000" cy="1007640"/>
          </a:xfrm>
          <a:prstGeom prst="rect">
            <a:avLst/>
          </a:prstGeom>
          <a:blipFill rotWithShape="0">
            <a:blip r:embed="rId3"/>
            <a:srcRect r="22651" b="82485"/>
            <a:stretch/>
          </a:blipFill>
          <a:ln w="0">
            <a:noFill/>
          </a:ln>
        </p:spPr>
        <p:txBody>
          <a:bodyPr lIns="90000" tIns="45000" rIns="90000" bIns="45000" anchor="ctr" anchorCtr="1">
            <a:noAutofit/>
          </a:bodyPr>
          <a:lstStyle/>
          <a:p>
            <a:pPr algn="ctr"/>
            <a:r>
              <a:rPr lang="en-GB" sz="3600" b="0" strike="noStrike" spc="-1" dirty="0">
                <a:solidFill>
                  <a:srgbClr val="FFFFFF"/>
                </a:solidFill>
                <a:latin typeface="Arial"/>
              </a:rPr>
              <a:t>A </a:t>
            </a:r>
            <a:r>
              <a:rPr lang="en-GB" sz="3600" spc="-1" dirty="0">
                <a:solidFill>
                  <a:srgbClr val="FFFFFF"/>
                </a:solidFill>
                <a:latin typeface="Arial"/>
              </a:rPr>
              <a:t>tool dedicated to compute Response Matrices</a:t>
            </a:r>
            <a:endParaRPr lang="en-GB" sz="3600" b="0" strike="noStrike" spc="-1" dirty="0">
              <a:solidFill>
                <a:srgbClr val="FFFFFF"/>
              </a:solidFill>
              <a:latin typeface="Arial"/>
            </a:endParaRPr>
          </a:p>
        </p:txBody>
      </p:sp>
      <p:pic>
        <p:nvPicPr>
          <p:cNvPr id="6" name="Image 5">
            <a:extLst>
              <a:ext uri="{FF2B5EF4-FFF2-40B4-BE49-F238E27FC236}">
                <a16:creationId xmlns:a16="http://schemas.microsoft.com/office/drawing/2014/main" id="{B57218AF-020F-9395-F646-B5FC9A0600CD}"/>
              </a:ext>
            </a:extLst>
          </p:cNvPr>
          <p:cNvPicPr>
            <a:picLocks noChangeAspect="1"/>
          </p:cNvPicPr>
          <p:nvPr/>
        </p:nvPicPr>
        <p:blipFill>
          <a:blip r:embed="rId4">
            <a:lum/>
            <a:alphaModFix/>
          </a:blip>
          <a:srcRect/>
          <a:stretch>
            <a:fillRect/>
          </a:stretch>
        </p:blipFill>
        <p:spPr>
          <a:xfrm>
            <a:off x="2956200" y="1001520"/>
            <a:ext cx="4212720" cy="4044600"/>
          </a:xfrm>
          <a:prstGeom prst="rect">
            <a:avLst/>
          </a:prstGeom>
          <a:noFill/>
          <a:ln>
            <a:noFill/>
          </a:ln>
        </p:spPr>
      </p:pic>
      <p:sp>
        <p:nvSpPr>
          <p:cNvPr id="7" name="ZoneTexte 6">
            <a:extLst>
              <a:ext uri="{FF2B5EF4-FFF2-40B4-BE49-F238E27FC236}">
                <a16:creationId xmlns:a16="http://schemas.microsoft.com/office/drawing/2014/main" id="{F03A0091-77DC-8EEE-441A-F92B099049AA}"/>
              </a:ext>
            </a:extLst>
          </p:cNvPr>
          <p:cNvSpPr txBox="1"/>
          <p:nvPr/>
        </p:nvSpPr>
        <p:spPr>
          <a:xfrm>
            <a:off x="1682750" y="1527566"/>
            <a:ext cx="1185238" cy="936303"/>
          </a:xfrm>
          <a:prstGeom prst="rect">
            <a:avLst/>
          </a:prstGeom>
          <a:noFill/>
          <a:ln>
            <a:noFill/>
          </a:ln>
        </p:spPr>
        <p:txBody>
          <a:bodyPr vert="horz" wrap="non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correctors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8" name="Forme libre : forme 7">
            <a:extLst>
              <a:ext uri="{FF2B5EF4-FFF2-40B4-BE49-F238E27FC236}">
                <a16:creationId xmlns:a16="http://schemas.microsoft.com/office/drawing/2014/main" id="{F8B02751-A0C1-934D-3810-59A876C26B5B}"/>
              </a:ext>
            </a:extLst>
          </p:cNvPr>
          <p:cNvSpPr/>
          <p:nvPr/>
        </p:nvSpPr>
        <p:spPr>
          <a:xfrm>
            <a:off x="2668200" y="1387261"/>
            <a:ext cx="288000" cy="158436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9" name="Forme libre : forme 8">
            <a:extLst>
              <a:ext uri="{FF2B5EF4-FFF2-40B4-BE49-F238E27FC236}">
                <a16:creationId xmlns:a16="http://schemas.microsoft.com/office/drawing/2014/main" id="{7A2711D1-0DE1-F19B-BB5C-1801E722ACF1}"/>
              </a:ext>
            </a:extLst>
          </p:cNvPr>
          <p:cNvSpPr/>
          <p:nvPr/>
        </p:nvSpPr>
        <p:spPr>
          <a:xfrm>
            <a:off x="2632201" y="3259620"/>
            <a:ext cx="288000" cy="158436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19" name="ZoneTexte 18">
            <a:extLst>
              <a:ext uri="{FF2B5EF4-FFF2-40B4-BE49-F238E27FC236}">
                <a16:creationId xmlns:a16="http://schemas.microsoft.com/office/drawing/2014/main" id="{DA2790D3-5A75-C665-8B32-00273BB8C560}"/>
              </a:ext>
            </a:extLst>
          </p:cNvPr>
          <p:cNvSpPr txBox="1"/>
          <p:nvPr/>
        </p:nvSpPr>
        <p:spPr>
          <a:xfrm>
            <a:off x="1772702" y="3573536"/>
            <a:ext cx="815393" cy="936303"/>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BPMs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20" name="ZoneTexte 19">
            <a:extLst>
              <a:ext uri="{FF2B5EF4-FFF2-40B4-BE49-F238E27FC236}">
                <a16:creationId xmlns:a16="http://schemas.microsoft.com/office/drawing/2014/main" id="{6730C044-8CC2-0AA7-2808-D8B4E36B4C11}"/>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12</a:t>
            </a:fld>
            <a:endParaRPr lang="en-GB" sz="1800" b="0" strike="noStrike" spc="-1">
              <a:solidFill>
                <a:srgbClr val="FFFFFF"/>
              </a:solidFill>
              <a:latin typeface="Arial"/>
            </a:endParaRPr>
          </a:p>
        </p:txBody>
      </p:sp>
    </p:spTree>
    <p:extLst>
      <p:ext uri="{BB962C8B-B14F-4D97-AF65-F5344CB8AC3E}">
        <p14:creationId xmlns:p14="http://schemas.microsoft.com/office/powerpoint/2010/main" val="69214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ZoneTexte 52"/>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spc="-1" dirty="0">
                <a:solidFill>
                  <a:srgbClr val="FFFFFF"/>
                </a:solidFill>
                <a:latin typeface="Arial"/>
              </a:rPr>
              <a:t>Response Matrices measured in ATF</a:t>
            </a:r>
            <a:endParaRPr lang="en-GB" sz="4000" b="0" strike="noStrike" spc="-1" dirty="0">
              <a:solidFill>
                <a:srgbClr val="FFFFFF"/>
              </a:solidFill>
              <a:latin typeface="Arial"/>
            </a:endParaRPr>
          </a:p>
        </p:txBody>
      </p:sp>
      <p:pic>
        <p:nvPicPr>
          <p:cNvPr id="54" name="Image 53"/>
          <p:cNvPicPr/>
          <p:nvPr/>
        </p:nvPicPr>
        <p:blipFill>
          <a:blip r:embed="rId2"/>
          <a:srcRect l="1746" t="90044"/>
          <a:stretch/>
        </p:blipFill>
        <p:spPr>
          <a:xfrm>
            <a:off x="0" y="5112000"/>
            <a:ext cx="10105560" cy="572400"/>
          </a:xfrm>
          <a:prstGeom prst="rect">
            <a:avLst/>
          </a:prstGeom>
          <a:ln w="0">
            <a:noFill/>
          </a:ln>
        </p:spPr>
      </p:pic>
      <p:sp>
        <p:nvSpPr>
          <p:cNvPr id="59" name="ZoneTexte 58"/>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13</a:t>
            </a:fld>
            <a:endParaRPr lang="en-GB" sz="1800" b="0" strike="noStrike" spc="-1">
              <a:solidFill>
                <a:srgbClr val="FFFFFF"/>
              </a:solidFill>
              <a:latin typeface="Arial"/>
            </a:endParaRPr>
          </a:p>
        </p:txBody>
      </p:sp>
      <p:sp>
        <p:nvSpPr>
          <p:cNvPr id="60" name="ZoneTexte 59"/>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2" name="Image 1">
            <a:extLst>
              <a:ext uri="{FF2B5EF4-FFF2-40B4-BE49-F238E27FC236}">
                <a16:creationId xmlns:a16="http://schemas.microsoft.com/office/drawing/2014/main" id="{DD7597E3-79F2-B3F4-17E9-4F3E60F490AE}"/>
              </a:ext>
            </a:extLst>
          </p:cNvPr>
          <p:cNvPicPr>
            <a:picLocks noChangeAspect="1"/>
          </p:cNvPicPr>
          <p:nvPr/>
        </p:nvPicPr>
        <p:blipFill>
          <a:blip r:embed="rId3">
            <a:lum/>
            <a:alphaModFix/>
          </a:blip>
          <a:srcRect/>
          <a:stretch>
            <a:fillRect/>
          </a:stretch>
        </p:blipFill>
        <p:spPr>
          <a:xfrm>
            <a:off x="6655319" y="1219869"/>
            <a:ext cx="3424680" cy="2866680"/>
          </a:xfrm>
          <a:prstGeom prst="rect">
            <a:avLst/>
          </a:prstGeom>
          <a:noFill/>
          <a:ln>
            <a:noFill/>
          </a:ln>
        </p:spPr>
      </p:pic>
      <p:pic>
        <p:nvPicPr>
          <p:cNvPr id="3" name="Image 2">
            <a:extLst>
              <a:ext uri="{FF2B5EF4-FFF2-40B4-BE49-F238E27FC236}">
                <a16:creationId xmlns:a16="http://schemas.microsoft.com/office/drawing/2014/main" id="{852D1E8F-0DEA-E71A-40C9-E2B05837E5CD}"/>
              </a:ext>
            </a:extLst>
          </p:cNvPr>
          <p:cNvPicPr>
            <a:picLocks noChangeAspect="1"/>
          </p:cNvPicPr>
          <p:nvPr/>
        </p:nvPicPr>
        <p:blipFill>
          <a:blip r:embed="rId4">
            <a:lum/>
            <a:alphaModFix/>
          </a:blip>
          <a:srcRect/>
          <a:stretch>
            <a:fillRect/>
          </a:stretch>
        </p:blipFill>
        <p:spPr>
          <a:xfrm>
            <a:off x="3276000" y="1330390"/>
            <a:ext cx="3636000" cy="2792160"/>
          </a:xfrm>
          <a:prstGeom prst="rect">
            <a:avLst/>
          </a:prstGeom>
          <a:noFill/>
          <a:ln>
            <a:noFill/>
          </a:ln>
        </p:spPr>
      </p:pic>
      <p:pic>
        <p:nvPicPr>
          <p:cNvPr id="4" name="Image 3">
            <a:extLst>
              <a:ext uri="{FF2B5EF4-FFF2-40B4-BE49-F238E27FC236}">
                <a16:creationId xmlns:a16="http://schemas.microsoft.com/office/drawing/2014/main" id="{785432BC-041F-82B8-3747-7C6AB1A9F86C}"/>
              </a:ext>
            </a:extLst>
          </p:cNvPr>
          <p:cNvPicPr>
            <a:picLocks noChangeAspect="1"/>
          </p:cNvPicPr>
          <p:nvPr/>
        </p:nvPicPr>
        <p:blipFill>
          <a:blip r:embed="rId5">
            <a:lum/>
            <a:alphaModFix/>
          </a:blip>
          <a:srcRect/>
          <a:stretch>
            <a:fillRect/>
          </a:stretch>
        </p:blipFill>
        <p:spPr>
          <a:xfrm>
            <a:off x="0" y="1278550"/>
            <a:ext cx="3304440" cy="2808000"/>
          </a:xfrm>
          <a:prstGeom prst="rect">
            <a:avLst/>
          </a:prstGeom>
          <a:noFill/>
          <a:ln>
            <a:noFill/>
          </a:ln>
        </p:spPr>
      </p:pic>
      <p:sp>
        <p:nvSpPr>
          <p:cNvPr id="5" name="ZoneTexte 4">
            <a:extLst>
              <a:ext uri="{FF2B5EF4-FFF2-40B4-BE49-F238E27FC236}">
                <a16:creationId xmlns:a16="http://schemas.microsoft.com/office/drawing/2014/main" id="{02A2C269-409B-869A-B116-6D95596300C6}"/>
              </a:ext>
            </a:extLst>
          </p:cNvPr>
          <p:cNvSpPr txBox="1"/>
          <p:nvPr/>
        </p:nvSpPr>
        <p:spPr>
          <a:xfrm>
            <a:off x="1099050" y="4230550"/>
            <a:ext cx="9972000" cy="14400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latin typeface="Liberation Sans" pitchFamily="18"/>
                <a:ea typeface="Noto Sans CJK SC" pitchFamily="2"/>
                <a:cs typeface="Lohit Devanagari" pitchFamily="2"/>
              </a:rPr>
              <a:t>LINAC                                         Damping Ring                         ATF2 Beamline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D34811-D46A-7C1C-B2E1-4A69E23C63FE}"/>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96E8BE71-701F-7D25-ECB7-73E2232C58D9}"/>
              </a:ext>
            </a:extLst>
          </p:cNvPr>
          <p:cNvSpPr txBox="1"/>
          <p:nvPr/>
        </p:nvSpPr>
        <p:spPr>
          <a:xfrm>
            <a:off x="2556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spc="-1" dirty="0">
                <a:solidFill>
                  <a:srgbClr val="FFFFFF"/>
                </a:solidFill>
              </a:rPr>
              <a:t>A tool dedicated to corrections</a:t>
            </a:r>
          </a:p>
        </p:txBody>
      </p:sp>
      <p:pic>
        <p:nvPicPr>
          <p:cNvPr id="54" name="Image 53">
            <a:extLst>
              <a:ext uri="{FF2B5EF4-FFF2-40B4-BE49-F238E27FC236}">
                <a16:creationId xmlns:a16="http://schemas.microsoft.com/office/drawing/2014/main" id="{86FE316B-926F-57F9-432B-6A56DDF3C7AA}"/>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A8E89C58-E31A-A097-9563-F37BD2781BDD}"/>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14</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40F43FF9-372D-F8CD-7A22-DE85875DB662}"/>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3" name="Image 2" descr="Une image contenant texte, capture d’écran, logiciel, affichage&#10;&#10;Le contenu généré par l’IA peut être incorrect.">
            <a:extLst>
              <a:ext uri="{FF2B5EF4-FFF2-40B4-BE49-F238E27FC236}">
                <a16:creationId xmlns:a16="http://schemas.microsoft.com/office/drawing/2014/main" id="{5B3EAB1B-C41C-BC86-32A6-354907F622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8026" y="966602"/>
            <a:ext cx="3240681" cy="4266897"/>
          </a:xfrm>
          <a:prstGeom prst="rect">
            <a:avLst/>
          </a:prstGeom>
        </p:spPr>
      </p:pic>
      <p:pic>
        <p:nvPicPr>
          <p:cNvPr id="6" name="Image 5" descr="Une image contenant texte, capture d’écran, logiciel, ordinateur&#10;&#10;Le contenu généré par l’IA peut être incorrect.">
            <a:extLst>
              <a:ext uri="{FF2B5EF4-FFF2-40B4-BE49-F238E27FC236}">
                <a16:creationId xmlns:a16="http://schemas.microsoft.com/office/drawing/2014/main" id="{19312BFA-FA9D-450C-5AA1-7258E73B67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4865" y="903782"/>
            <a:ext cx="3240681" cy="4266897"/>
          </a:xfrm>
          <a:prstGeom prst="rect">
            <a:avLst/>
          </a:prstGeom>
        </p:spPr>
      </p:pic>
      <p:sp>
        <p:nvSpPr>
          <p:cNvPr id="2" name="ZoneTexte 1">
            <a:extLst>
              <a:ext uri="{FF2B5EF4-FFF2-40B4-BE49-F238E27FC236}">
                <a16:creationId xmlns:a16="http://schemas.microsoft.com/office/drawing/2014/main" id="{0D525140-26A2-68CB-350C-526642E5CBA8}"/>
              </a:ext>
            </a:extLst>
          </p:cNvPr>
          <p:cNvSpPr txBox="1"/>
          <p:nvPr/>
        </p:nvSpPr>
        <p:spPr>
          <a:xfrm>
            <a:off x="-37406" y="1937128"/>
            <a:ext cx="1185238" cy="936303"/>
          </a:xfrm>
          <a:prstGeom prst="rect">
            <a:avLst/>
          </a:prstGeom>
          <a:noFill/>
          <a:ln>
            <a:noFill/>
          </a:ln>
        </p:spPr>
        <p:txBody>
          <a:bodyPr vert="horz" wrap="non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correctors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4" name="Forme libre : forme 3">
            <a:extLst>
              <a:ext uri="{FF2B5EF4-FFF2-40B4-BE49-F238E27FC236}">
                <a16:creationId xmlns:a16="http://schemas.microsoft.com/office/drawing/2014/main" id="{06B94175-1B31-0CFC-F82C-CF2D4693A088}"/>
              </a:ext>
            </a:extLst>
          </p:cNvPr>
          <p:cNvSpPr/>
          <p:nvPr/>
        </p:nvSpPr>
        <p:spPr>
          <a:xfrm>
            <a:off x="927217" y="1529640"/>
            <a:ext cx="288000" cy="213558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5" name="Forme libre : forme 4">
            <a:extLst>
              <a:ext uri="{FF2B5EF4-FFF2-40B4-BE49-F238E27FC236}">
                <a16:creationId xmlns:a16="http://schemas.microsoft.com/office/drawing/2014/main" id="{A86000D1-470A-C769-A457-38D99E627669}"/>
              </a:ext>
            </a:extLst>
          </p:cNvPr>
          <p:cNvSpPr/>
          <p:nvPr/>
        </p:nvSpPr>
        <p:spPr>
          <a:xfrm flipH="1">
            <a:off x="4128206" y="1432560"/>
            <a:ext cx="288000" cy="304038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8" name="ZoneTexte 7">
            <a:extLst>
              <a:ext uri="{FF2B5EF4-FFF2-40B4-BE49-F238E27FC236}">
                <a16:creationId xmlns:a16="http://schemas.microsoft.com/office/drawing/2014/main" id="{F667E89E-F6D5-646C-5535-D5556C4B1EEB}"/>
              </a:ext>
            </a:extLst>
          </p:cNvPr>
          <p:cNvSpPr txBox="1"/>
          <p:nvPr/>
        </p:nvSpPr>
        <p:spPr>
          <a:xfrm>
            <a:off x="4483194" y="2357790"/>
            <a:ext cx="815393" cy="936303"/>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BPMs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9" name="Forme libre : forme 8">
            <a:extLst>
              <a:ext uri="{FF2B5EF4-FFF2-40B4-BE49-F238E27FC236}">
                <a16:creationId xmlns:a16="http://schemas.microsoft.com/office/drawing/2014/main" id="{D982BD86-9D1D-9712-7DA0-F57CF890BB50}"/>
              </a:ext>
            </a:extLst>
          </p:cNvPr>
          <p:cNvSpPr/>
          <p:nvPr/>
        </p:nvSpPr>
        <p:spPr>
          <a:xfrm flipH="1">
            <a:off x="8220707" y="1574700"/>
            <a:ext cx="288000" cy="83058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10" name="ZoneTexte 9">
            <a:extLst>
              <a:ext uri="{FF2B5EF4-FFF2-40B4-BE49-F238E27FC236}">
                <a16:creationId xmlns:a16="http://schemas.microsoft.com/office/drawing/2014/main" id="{37F0B50D-DA1C-708F-FF69-828F87D4B95A}"/>
              </a:ext>
            </a:extLst>
          </p:cNvPr>
          <p:cNvSpPr txBox="1"/>
          <p:nvPr/>
        </p:nvSpPr>
        <p:spPr>
          <a:xfrm>
            <a:off x="8491136" y="1394252"/>
            <a:ext cx="1773003" cy="1343145"/>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600" b="0" i="0" u="none" strike="noStrike" kern="1200" cap="none" dirty="0">
                <a:ln>
                  <a:noFill/>
                </a:ln>
                <a:latin typeface="cmr10"/>
                <a:ea typeface="Noto Sans CJK SC" pitchFamily="2"/>
                <a:cs typeface="Lohit Devanagari" pitchFamily="2"/>
              </a:rPr>
              <a:t>Orbit weight Dispersion weight Wakefield weight</a:t>
            </a:r>
            <a:br>
              <a:rPr lang="en-GB" sz="1600" b="0" i="0" u="none" strike="noStrike" kern="1200" cap="none" dirty="0">
                <a:ln>
                  <a:noFill/>
                </a:ln>
                <a:latin typeface="cmr10"/>
                <a:ea typeface="Noto Sans CJK SC" pitchFamily="2"/>
                <a:cs typeface="Lohit Devanagari" pitchFamily="2"/>
              </a:rPr>
            </a:br>
            <a:r>
              <a:rPr lang="en-GB" sz="1600" b="0" i="0" u="none" strike="noStrike" kern="1200" cap="none" dirty="0">
                <a:ln>
                  <a:noFill/>
                </a:ln>
                <a:latin typeface="cmr10"/>
                <a:ea typeface="Noto Sans CJK SC" pitchFamily="2"/>
                <a:cs typeface="Lohit Devanagari" pitchFamily="2"/>
              </a:rPr>
              <a:t>Nb. of iteration</a:t>
            </a:r>
            <a:br>
              <a:rPr lang="en-GB" sz="1600" b="0" i="0" u="none" strike="noStrike" kern="1200" cap="none" dirty="0">
                <a:ln>
                  <a:noFill/>
                </a:ln>
                <a:latin typeface="cmr10"/>
                <a:ea typeface="Noto Sans CJK SC" pitchFamily="2"/>
                <a:cs typeface="Lohit Devanagari" pitchFamily="2"/>
              </a:rPr>
            </a:br>
            <a:r>
              <a:rPr lang="en-GB" sz="1600" b="0" i="0" u="none" strike="noStrike" kern="1200" cap="none" dirty="0">
                <a:ln>
                  <a:noFill/>
                </a:ln>
                <a:latin typeface="cmr10"/>
                <a:ea typeface="Noto Sans CJK SC" pitchFamily="2"/>
                <a:cs typeface="Lohit Devanagari" pitchFamily="2"/>
              </a:rPr>
              <a:t>etc</a:t>
            </a:r>
          </a:p>
        </p:txBody>
      </p:sp>
    </p:spTree>
    <p:extLst>
      <p:ext uri="{BB962C8B-B14F-4D97-AF65-F5344CB8AC3E}">
        <p14:creationId xmlns:p14="http://schemas.microsoft.com/office/powerpoint/2010/main" val="3096833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8" grpId="0"/>
      <p:bldP spid="9" grpId="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B8A0F-7CB0-1A85-1A95-4024FBEFC32B}"/>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E2363456-3268-FC89-79E9-41079E9AAE69}"/>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spc="-1" dirty="0">
                <a:solidFill>
                  <a:srgbClr val="FFFFFF"/>
                </a:solidFill>
                <a:latin typeface="Arial"/>
              </a:rPr>
              <a:t>One-to-One correction in ATF</a:t>
            </a:r>
            <a:endParaRPr lang="en-GB" sz="4000" b="0" strike="noStrike" spc="-1" dirty="0">
              <a:solidFill>
                <a:srgbClr val="FFFFFF"/>
              </a:solidFill>
              <a:latin typeface="Arial"/>
            </a:endParaRPr>
          </a:p>
        </p:txBody>
      </p:sp>
      <p:pic>
        <p:nvPicPr>
          <p:cNvPr id="54" name="Image 53">
            <a:extLst>
              <a:ext uri="{FF2B5EF4-FFF2-40B4-BE49-F238E27FC236}">
                <a16:creationId xmlns:a16="http://schemas.microsoft.com/office/drawing/2014/main" id="{13F8C24D-CEDB-23B9-373D-BA2518019CEF}"/>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9088C5D3-956E-380A-6DF0-748F5F3107AB}"/>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15</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587B7D7A-2C59-DB5D-230B-3A5B6C2C631B}"/>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6" name="Image 5">
            <a:extLst>
              <a:ext uri="{FF2B5EF4-FFF2-40B4-BE49-F238E27FC236}">
                <a16:creationId xmlns:a16="http://schemas.microsoft.com/office/drawing/2014/main" id="{3D83A7BD-284F-1806-F08C-F7FFF7BBA5DF}"/>
              </a:ext>
            </a:extLst>
          </p:cNvPr>
          <p:cNvPicPr>
            <a:picLocks noChangeAspect="1"/>
          </p:cNvPicPr>
          <p:nvPr/>
        </p:nvPicPr>
        <p:blipFill>
          <a:blip r:embed="rId3">
            <a:lum/>
            <a:alphaModFix/>
          </a:blip>
          <a:srcRect/>
          <a:stretch>
            <a:fillRect/>
          </a:stretch>
        </p:blipFill>
        <p:spPr>
          <a:xfrm>
            <a:off x="16560" y="1477799"/>
            <a:ext cx="3199320" cy="2878200"/>
          </a:xfrm>
          <a:prstGeom prst="rect">
            <a:avLst/>
          </a:prstGeom>
          <a:noFill/>
          <a:ln>
            <a:noFill/>
          </a:ln>
        </p:spPr>
      </p:pic>
      <p:pic>
        <p:nvPicPr>
          <p:cNvPr id="7" name="Image 6">
            <a:extLst>
              <a:ext uri="{FF2B5EF4-FFF2-40B4-BE49-F238E27FC236}">
                <a16:creationId xmlns:a16="http://schemas.microsoft.com/office/drawing/2014/main" id="{7C1F0995-209D-E284-CC02-0C6874EDE691}"/>
              </a:ext>
            </a:extLst>
          </p:cNvPr>
          <p:cNvPicPr>
            <a:picLocks noChangeAspect="1"/>
          </p:cNvPicPr>
          <p:nvPr/>
        </p:nvPicPr>
        <p:blipFill>
          <a:blip r:embed="rId4">
            <a:lum/>
            <a:alphaModFix/>
          </a:blip>
          <a:srcRect/>
          <a:stretch>
            <a:fillRect/>
          </a:stretch>
        </p:blipFill>
        <p:spPr>
          <a:xfrm>
            <a:off x="6876000" y="1513800"/>
            <a:ext cx="3173760" cy="2878200"/>
          </a:xfrm>
          <a:prstGeom prst="rect">
            <a:avLst/>
          </a:prstGeom>
          <a:noFill/>
          <a:ln>
            <a:noFill/>
          </a:ln>
        </p:spPr>
      </p:pic>
      <p:pic>
        <p:nvPicPr>
          <p:cNvPr id="8" name="Image 7">
            <a:extLst>
              <a:ext uri="{FF2B5EF4-FFF2-40B4-BE49-F238E27FC236}">
                <a16:creationId xmlns:a16="http://schemas.microsoft.com/office/drawing/2014/main" id="{10F63ACE-F977-B448-3742-8D637FA32917}"/>
              </a:ext>
            </a:extLst>
          </p:cNvPr>
          <p:cNvPicPr>
            <a:picLocks noChangeAspect="1"/>
          </p:cNvPicPr>
          <p:nvPr/>
        </p:nvPicPr>
        <p:blipFill>
          <a:blip r:embed="rId5">
            <a:lum/>
            <a:alphaModFix/>
          </a:blip>
          <a:srcRect/>
          <a:stretch>
            <a:fillRect/>
          </a:stretch>
        </p:blipFill>
        <p:spPr>
          <a:xfrm>
            <a:off x="3263040" y="1260000"/>
            <a:ext cx="3540960" cy="3124079"/>
          </a:xfrm>
          <a:prstGeom prst="rect">
            <a:avLst/>
          </a:prstGeom>
          <a:noFill/>
          <a:ln>
            <a:noFill/>
          </a:ln>
        </p:spPr>
      </p:pic>
      <p:sp>
        <p:nvSpPr>
          <p:cNvPr id="9" name="ZoneTexte 8">
            <a:extLst>
              <a:ext uri="{FF2B5EF4-FFF2-40B4-BE49-F238E27FC236}">
                <a16:creationId xmlns:a16="http://schemas.microsoft.com/office/drawing/2014/main" id="{69F2CB74-F2C1-915F-5B40-AAA4D9F0C143}"/>
              </a:ext>
            </a:extLst>
          </p:cNvPr>
          <p:cNvSpPr txBox="1"/>
          <p:nvPr/>
        </p:nvSpPr>
        <p:spPr>
          <a:xfrm>
            <a:off x="1080000" y="4500000"/>
            <a:ext cx="9972000" cy="14400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a:ln>
                  <a:noFill/>
                </a:ln>
                <a:latin typeface="Liberation Sans" pitchFamily="18"/>
                <a:ea typeface="Noto Sans CJK SC" pitchFamily="2"/>
                <a:cs typeface="Lohit Devanagari" pitchFamily="2"/>
              </a:rPr>
              <a:t>LINAC                                         Damping Ring                            ATF2 Beamline</a:t>
            </a:r>
          </a:p>
        </p:txBody>
      </p:sp>
    </p:spTree>
    <p:extLst>
      <p:ext uri="{BB962C8B-B14F-4D97-AF65-F5344CB8AC3E}">
        <p14:creationId xmlns:p14="http://schemas.microsoft.com/office/powerpoint/2010/main" val="2165506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ZoneTexte 52"/>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spc="-1" dirty="0">
                <a:solidFill>
                  <a:srgbClr val="FFFFFF"/>
                </a:solidFill>
                <a:latin typeface="Arial"/>
              </a:rPr>
              <a:t>DFS in the ATF LINAC</a:t>
            </a:r>
            <a:endParaRPr lang="en-GB" sz="4000" b="0" strike="noStrike" spc="-1" dirty="0">
              <a:solidFill>
                <a:srgbClr val="FFFFFF"/>
              </a:solidFill>
              <a:latin typeface="Arial"/>
            </a:endParaRPr>
          </a:p>
        </p:txBody>
      </p:sp>
      <p:pic>
        <p:nvPicPr>
          <p:cNvPr id="54" name="Image 53"/>
          <p:cNvPicPr/>
          <p:nvPr/>
        </p:nvPicPr>
        <p:blipFill>
          <a:blip r:embed="rId2"/>
          <a:srcRect l="1746" t="90044"/>
          <a:stretch/>
        </p:blipFill>
        <p:spPr>
          <a:xfrm>
            <a:off x="0" y="5112000"/>
            <a:ext cx="10105560" cy="572400"/>
          </a:xfrm>
          <a:prstGeom prst="rect">
            <a:avLst/>
          </a:prstGeom>
          <a:ln w="0">
            <a:noFill/>
          </a:ln>
        </p:spPr>
      </p:pic>
      <p:sp>
        <p:nvSpPr>
          <p:cNvPr id="56" name="Content Placeholder 2_ 2"/>
          <p:cNvSpPr/>
          <p:nvPr/>
        </p:nvSpPr>
        <p:spPr>
          <a:xfrm>
            <a:off x="943910" y="988761"/>
            <a:ext cx="3386790" cy="876055"/>
          </a:xfrm>
          <a:prstGeom prst="rect">
            <a:avLst/>
          </a:prstGeom>
          <a:noFill/>
          <a:ln w="0">
            <a:noFill/>
          </a:ln>
        </p:spPr>
        <p:style>
          <a:lnRef idx="0">
            <a:scrgbClr r="0" g="0" b="0"/>
          </a:lnRef>
          <a:fillRef idx="0">
            <a:scrgbClr r="0" g="0" b="0"/>
          </a:fillRef>
          <a:effectRef idx="0">
            <a:scrgbClr r="0" g="0" b="0"/>
          </a:effectRef>
          <a:fontRef idx="minor"/>
        </p:style>
        <p:txBody>
          <a:bodyPr anchor="t">
            <a:normAutofit/>
          </a:bodyPr>
          <a:lstStyle/>
          <a:p>
            <a:pPr algn="just">
              <a:lnSpc>
                <a:spcPct val="90000"/>
              </a:lnSpc>
              <a:spcBef>
                <a:spcPts val="1001"/>
              </a:spcBef>
              <a:tabLst>
                <a:tab pos="0" algn="l"/>
              </a:tabLst>
            </a:pPr>
            <a:r>
              <a:rPr lang="en-GB" sz="1200" b="0" strike="noStrike" spc="-1" dirty="0">
                <a:solidFill>
                  <a:srgbClr val="000000"/>
                </a:solidFill>
                <a:latin typeface="cmr10"/>
              </a:rPr>
              <a:t>To change the </a:t>
            </a:r>
            <a:r>
              <a:rPr lang="en-GB" sz="1200" b="1" strike="noStrike" spc="-1" dirty="0">
                <a:solidFill>
                  <a:srgbClr val="000000"/>
                </a:solidFill>
                <a:latin typeface="cmr10"/>
              </a:rPr>
              <a:t>beam energy</a:t>
            </a:r>
            <a:r>
              <a:rPr lang="en-GB" sz="1200" b="0" strike="noStrike" spc="-1" dirty="0">
                <a:solidFill>
                  <a:srgbClr val="000000"/>
                </a:solidFill>
                <a:latin typeface="cmr10"/>
              </a:rPr>
              <a:t> in the LINAC, the </a:t>
            </a:r>
            <a:r>
              <a:rPr lang="en-GB" sz="1200" b="1" strike="noStrike" spc="-1" dirty="0">
                <a:solidFill>
                  <a:srgbClr val="000000"/>
                </a:solidFill>
                <a:latin typeface="cmr10"/>
              </a:rPr>
              <a:t>Phase</a:t>
            </a:r>
            <a:r>
              <a:rPr lang="en-GB" sz="1200" b="0" strike="noStrike" spc="-1" dirty="0">
                <a:solidFill>
                  <a:srgbClr val="000000"/>
                </a:solidFill>
                <a:latin typeface="cmr10"/>
              </a:rPr>
              <a:t> of the Klystron </a:t>
            </a:r>
            <a:r>
              <a:rPr lang="en-US" sz="1200" b="0" strike="noStrike" spc="-1" dirty="0">
                <a:solidFill>
                  <a:srgbClr val="000000"/>
                </a:solidFill>
                <a:latin typeface="cmr10"/>
              </a:rPr>
              <a:t>#1</a:t>
            </a:r>
            <a:r>
              <a:rPr lang="fr-FR" sz="1200" b="0" strike="noStrike" spc="-1" dirty="0">
                <a:solidFill>
                  <a:srgbClr val="000000"/>
                </a:solidFill>
                <a:latin typeface="cmr10"/>
              </a:rPr>
              <a:t> </a:t>
            </a:r>
            <a:r>
              <a:rPr lang="en-GB" sz="1200" b="0" strike="noStrike" spc="-1" dirty="0">
                <a:solidFill>
                  <a:srgbClr val="000000"/>
                </a:solidFill>
                <a:latin typeface="cmr10"/>
              </a:rPr>
              <a:t>is </a:t>
            </a:r>
            <a:r>
              <a:rPr lang="en-GB" sz="1200" b="1" strike="noStrike" spc="-1" dirty="0">
                <a:solidFill>
                  <a:srgbClr val="000000"/>
                </a:solidFill>
                <a:latin typeface="cmr10"/>
              </a:rPr>
              <a:t>increased by 5 degrees</a:t>
            </a:r>
            <a:r>
              <a:rPr lang="en-GB" sz="1200" spc="-1" dirty="0">
                <a:solidFill>
                  <a:srgbClr val="000000"/>
                </a:solidFill>
                <a:latin typeface="cmr10"/>
              </a:rPr>
              <a:t>:</a:t>
            </a:r>
            <a:endParaRPr lang="en-GB" sz="1200" b="0" strike="noStrike" spc="-1" dirty="0">
              <a:solidFill>
                <a:srgbClr val="000000"/>
              </a:solidFill>
              <a:latin typeface="cmr10"/>
            </a:endParaRPr>
          </a:p>
        </p:txBody>
      </p:sp>
      <p:sp>
        <p:nvSpPr>
          <p:cNvPr id="59" name="ZoneTexte 58"/>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16</a:t>
            </a:fld>
            <a:endParaRPr lang="en-GB" sz="1800" b="0" strike="noStrike" spc="-1">
              <a:solidFill>
                <a:srgbClr val="FFFFFF"/>
              </a:solidFill>
              <a:latin typeface="Arial"/>
            </a:endParaRPr>
          </a:p>
        </p:txBody>
      </p:sp>
      <p:sp>
        <p:nvSpPr>
          <p:cNvPr id="60" name="ZoneTexte 59"/>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3" name="Image 2" descr="Une image contenant texte, capture d’écran, affichage, logiciel&#10;&#10;Description générée automatiquement">
            <a:extLst>
              <a:ext uri="{FF2B5EF4-FFF2-40B4-BE49-F238E27FC236}">
                <a16:creationId xmlns:a16="http://schemas.microsoft.com/office/drawing/2014/main" id="{6B4A3913-DCC6-D7F2-1FDA-508329E3F65D}"/>
              </a:ext>
            </a:extLst>
          </p:cNvPr>
          <p:cNvPicPr>
            <a:picLocks noChangeAspect="1"/>
          </p:cNvPicPr>
          <p:nvPr/>
        </p:nvPicPr>
        <p:blipFill rotWithShape="1">
          <a:blip r:embed="rId3">
            <a:extLst>
              <a:ext uri="{28A0092B-C50C-407E-A947-70E740481C1C}">
                <a14:useLocalDpi xmlns:a14="http://schemas.microsoft.com/office/drawing/2010/main" val="0"/>
              </a:ext>
            </a:extLst>
          </a:blip>
          <a:srcRect l="1710" t="3592" r="39265" b="63835"/>
          <a:stretch>
            <a:fillRect/>
          </a:stretch>
        </p:blipFill>
        <p:spPr>
          <a:xfrm>
            <a:off x="1807510" y="1420438"/>
            <a:ext cx="1843740" cy="652522"/>
          </a:xfrm>
          <a:prstGeom prst="rect">
            <a:avLst/>
          </a:prstGeom>
        </p:spPr>
      </p:pic>
      <p:pic>
        <p:nvPicPr>
          <p:cNvPr id="5" name="Image 4" descr="Une image contenant texte, capture d’écran, logiciel, affichage&#10;&#10;Description générée automatiquement">
            <a:extLst>
              <a:ext uri="{FF2B5EF4-FFF2-40B4-BE49-F238E27FC236}">
                <a16:creationId xmlns:a16="http://schemas.microsoft.com/office/drawing/2014/main" id="{CBE28D98-EC30-52B4-8C74-70798CB2F06B}"/>
              </a:ext>
            </a:extLst>
          </p:cNvPr>
          <p:cNvPicPr>
            <a:picLocks noChangeAspect="1"/>
          </p:cNvPicPr>
          <p:nvPr/>
        </p:nvPicPr>
        <p:blipFill rotWithShape="1">
          <a:blip r:embed="rId4">
            <a:extLst>
              <a:ext uri="{28A0092B-C50C-407E-A947-70E740481C1C}">
                <a14:useLocalDpi xmlns:a14="http://schemas.microsoft.com/office/drawing/2010/main" val="0"/>
              </a:ext>
            </a:extLst>
          </a:blip>
          <a:srcRect l="1447" t="3648" r="39133" b="63976"/>
          <a:stretch>
            <a:fillRect/>
          </a:stretch>
        </p:blipFill>
        <p:spPr>
          <a:xfrm>
            <a:off x="1807510" y="2222704"/>
            <a:ext cx="1843739" cy="644271"/>
          </a:xfrm>
          <a:prstGeom prst="rect">
            <a:avLst/>
          </a:prstGeom>
        </p:spPr>
      </p:pic>
      <p:sp>
        <p:nvSpPr>
          <p:cNvPr id="6" name="Ellipse 5">
            <a:extLst>
              <a:ext uri="{FF2B5EF4-FFF2-40B4-BE49-F238E27FC236}">
                <a16:creationId xmlns:a16="http://schemas.microsoft.com/office/drawing/2014/main" id="{8F0C927F-1D76-3467-F845-2D28A9FEA9FD}"/>
              </a:ext>
            </a:extLst>
          </p:cNvPr>
          <p:cNvSpPr/>
          <p:nvPr/>
        </p:nvSpPr>
        <p:spPr>
          <a:xfrm>
            <a:off x="3151104" y="1848836"/>
            <a:ext cx="552216" cy="290503"/>
          </a:xfrm>
          <a:prstGeom prst="ellipse">
            <a:avLst/>
          </a:prstGeom>
          <a:noFill/>
          <a:ln w="539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a:extLst>
              <a:ext uri="{FF2B5EF4-FFF2-40B4-BE49-F238E27FC236}">
                <a16:creationId xmlns:a16="http://schemas.microsoft.com/office/drawing/2014/main" id="{064B6766-D35A-650B-3918-C99A57436BF9}"/>
              </a:ext>
            </a:extLst>
          </p:cNvPr>
          <p:cNvCxnSpPr>
            <a:cxnSpLocks/>
            <a:endCxn id="2" idx="0"/>
          </p:cNvCxnSpPr>
          <p:nvPr/>
        </p:nvCxnSpPr>
        <p:spPr>
          <a:xfrm>
            <a:off x="3427212" y="2139339"/>
            <a:ext cx="0" cy="499272"/>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Ellipse 1">
            <a:extLst>
              <a:ext uri="{FF2B5EF4-FFF2-40B4-BE49-F238E27FC236}">
                <a16:creationId xmlns:a16="http://schemas.microsoft.com/office/drawing/2014/main" id="{4AAF5934-4578-1FBB-8CA1-D3E30F461F87}"/>
              </a:ext>
            </a:extLst>
          </p:cNvPr>
          <p:cNvSpPr/>
          <p:nvPr/>
        </p:nvSpPr>
        <p:spPr>
          <a:xfrm>
            <a:off x="3151104" y="2638611"/>
            <a:ext cx="552216" cy="290503"/>
          </a:xfrm>
          <a:prstGeom prst="ellipse">
            <a:avLst/>
          </a:prstGeom>
          <a:noFill/>
          <a:ln w="539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1F4256CD-2684-7806-DD81-6BB77CF5ABF7}"/>
              </a:ext>
            </a:extLst>
          </p:cNvPr>
          <p:cNvSpPr txBox="1"/>
          <p:nvPr/>
        </p:nvSpPr>
        <p:spPr>
          <a:xfrm>
            <a:off x="935550" y="2979529"/>
            <a:ext cx="3553900" cy="424732"/>
          </a:xfrm>
          <a:prstGeom prst="rect">
            <a:avLst/>
          </a:prstGeom>
          <a:noFill/>
        </p:spPr>
        <p:txBody>
          <a:bodyPr wrap="square">
            <a:spAutoFit/>
          </a:bodyPr>
          <a:lstStyle/>
          <a:p>
            <a:pPr>
              <a:lnSpc>
                <a:spcPct val="90000"/>
              </a:lnSpc>
              <a:spcBef>
                <a:spcPts val="1001"/>
              </a:spcBef>
              <a:tabLst>
                <a:tab pos="0" algn="l"/>
              </a:tabLst>
            </a:pPr>
            <a:r>
              <a:rPr lang="en-GB" sz="1200" b="1" strike="noStrike" spc="-1" dirty="0">
                <a:solidFill>
                  <a:srgbClr val="000000"/>
                </a:solidFill>
                <a:latin typeface="cmr10"/>
              </a:rPr>
              <a:t>Response Matrix for DFS in the ATF LINAC</a:t>
            </a:r>
            <a:r>
              <a:rPr lang="en-GB" sz="1200" b="1" spc="-1" dirty="0">
                <a:solidFill>
                  <a:srgbClr val="000000"/>
                </a:solidFill>
                <a:latin typeface="cmr10"/>
              </a:rPr>
              <a:t> </a:t>
            </a:r>
            <a:r>
              <a:rPr lang="en-GB" sz="1200" spc="-1" dirty="0">
                <a:solidFill>
                  <a:srgbClr val="000000"/>
                </a:solidFill>
                <a:latin typeface="cmr10"/>
              </a:rPr>
              <a:t>with </a:t>
            </a:r>
            <a:r>
              <a:rPr lang="en-GB" sz="1200" b="0" strike="noStrike" spc="-1" dirty="0">
                <a:solidFill>
                  <a:srgbClr val="000000"/>
                </a:solidFill>
                <a:latin typeface="cmr10"/>
              </a:rPr>
              <a:t>R0 (nominal </a:t>
            </a:r>
            <a:r>
              <a:rPr lang="en-GB" sz="1200" spc="-1" dirty="0">
                <a:solidFill>
                  <a:srgbClr val="000000"/>
                </a:solidFill>
                <a:latin typeface="cmr10"/>
              </a:rPr>
              <a:t>energy) and R1 (lower energy)</a:t>
            </a:r>
            <a:endParaRPr lang="en-GB" sz="1200" b="0" strike="noStrike" spc="-1" dirty="0">
              <a:solidFill>
                <a:srgbClr val="000000"/>
              </a:solidFill>
              <a:latin typeface="cmr10"/>
            </a:endParaRPr>
          </a:p>
        </p:txBody>
      </p:sp>
      <p:pic>
        <p:nvPicPr>
          <p:cNvPr id="18" name="Image 17" descr="Une image contenant diagramme, origami, conception&#10;&#10;Description générée automatiquement">
            <a:extLst>
              <a:ext uri="{FF2B5EF4-FFF2-40B4-BE49-F238E27FC236}">
                <a16:creationId xmlns:a16="http://schemas.microsoft.com/office/drawing/2014/main" id="{AEC11ABA-69E2-5E28-E2F2-506B4AB773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200" y="3428387"/>
            <a:ext cx="3864306" cy="1643654"/>
          </a:xfrm>
          <a:prstGeom prst="rect">
            <a:avLst/>
          </a:prstGeom>
        </p:spPr>
      </p:pic>
      <p:sp>
        <p:nvSpPr>
          <p:cNvPr id="19" name="ZoneTexte 18">
            <a:extLst>
              <a:ext uri="{FF2B5EF4-FFF2-40B4-BE49-F238E27FC236}">
                <a16:creationId xmlns:a16="http://schemas.microsoft.com/office/drawing/2014/main" id="{C2586606-F88A-A2A5-32F8-60A04F23498A}"/>
              </a:ext>
            </a:extLst>
          </p:cNvPr>
          <p:cNvSpPr txBox="1"/>
          <p:nvPr/>
        </p:nvSpPr>
        <p:spPr>
          <a:xfrm>
            <a:off x="16810" y="4102383"/>
            <a:ext cx="726140" cy="276999"/>
          </a:xfrm>
          <a:prstGeom prst="rect">
            <a:avLst/>
          </a:prstGeom>
          <a:noFill/>
        </p:spPr>
        <p:txBody>
          <a:bodyPr wrap="square">
            <a:spAutoFit/>
          </a:bodyPr>
          <a:lstStyle/>
          <a:p>
            <a:r>
              <a:rPr lang="en-GB" sz="1200" b="0" strike="noStrike" spc="-1" dirty="0">
                <a:solidFill>
                  <a:srgbClr val="000000"/>
                </a:solidFill>
                <a:latin typeface="cmr10"/>
              </a:rPr>
              <a:t>R1 – R0</a:t>
            </a:r>
            <a:endParaRPr lang="fr-FR" sz="1200" dirty="0">
              <a:latin typeface="cmr10"/>
            </a:endParaRPr>
          </a:p>
        </p:txBody>
      </p:sp>
      <p:pic>
        <p:nvPicPr>
          <p:cNvPr id="21" name="Image 20" descr="Une image contenant texte, ligne, diagramme, Tracé&#10;&#10;Le contenu généré par l’IA peut être incorrect.">
            <a:extLst>
              <a:ext uri="{FF2B5EF4-FFF2-40B4-BE49-F238E27FC236}">
                <a16:creationId xmlns:a16="http://schemas.microsoft.com/office/drawing/2014/main" id="{E42C2367-D7E5-432A-5B0A-F87D0DB3502C}"/>
              </a:ext>
            </a:extLst>
          </p:cNvPr>
          <p:cNvPicPr>
            <a:picLocks noChangeAspect="1"/>
          </p:cNvPicPr>
          <p:nvPr/>
        </p:nvPicPr>
        <p:blipFill>
          <a:blip r:embed="rId6" cstate="print">
            <a:extLst>
              <a:ext uri="{28A0092B-C50C-407E-A947-70E740481C1C}">
                <a14:useLocalDpi xmlns:a14="http://schemas.microsoft.com/office/drawing/2010/main" val="0"/>
              </a:ext>
            </a:extLst>
          </a:blip>
          <a:srcRect l="1020"/>
          <a:stretch>
            <a:fillRect/>
          </a:stretch>
        </p:blipFill>
        <p:spPr>
          <a:xfrm>
            <a:off x="5439106" y="1009454"/>
            <a:ext cx="3969109" cy="4010026"/>
          </a:xfrm>
          <a:prstGeom prst="rect">
            <a:avLst/>
          </a:prstGeom>
        </p:spPr>
      </p:pic>
    </p:spTree>
    <p:extLst>
      <p:ext uri="{BB962C8B-B14F-4D97-AF65-F5344CB8AC3E}">
        <p14:creationId xmlns:p14="http://schemas.microsoft.com/office/powerpoint/2010/main" val="662369266"/>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58F6E-04C1-5F8D-578C-19466DD248BE}"/>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F7522068-4298-94FD-3C2A-3DF1300CA8C8}"/>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spc="-1" dirty="0">
                <a:solidFill>
                  <a:srgbClr val="FFFFFF"/>
                </a:solidFill>
                <a:latin typeface="Arial"/>
              </a:rPr>
              <a:t>DFS in the ATF2 Beamline</a:t>
            </a:r>
            <a:endParaRPr lang="en-GB" sz="4000" b="0" strike="noStrike" spc="-1" dirty="0">
              <a:solidFill>
                <a:srgbClr val="FFFFFF"/>
              </a:solidFill>
              <a:latin typeface="Arial"/>
            </a:endParaRPr>
          </a:p>
        </p:txBody>
      </p:sp>
      <p:pic>
        <p:nvPicPr>
          <p:cNvPr id="54" name="Image 53">
            <a:extLst>
              <a:ext uri="{FF2B5EF4-FFF2-40B4-BE49-F238E27FC236}">
                <a16:creationId xmlns:a16="http://schemas.microsoft.com/office/drawing/2014/main" id="{F2D73974-BF15-0BE6-3F0E-B979FF663F6D}"/>
              </a:ext>
            </a:extLst>
          </p:cNvPr>
          <p:cNvPicPr/>
          <p:nvPr/>
        </p:nvPicPr>
        <p:blipFill>
          <a:blip r:embed="rId2"/>
          <a:srcRect l="1746" t="90044"/>
          <a:stretch/>
        </p:blipFill>
        <p:spPr>
          <a:xfrm>
            <a:off x="0" y="5112000"/>
            <a:ext cx="10105560" cy="572400"/>
          </a:xfrm>
          <a:prstGeom prst="rect">
            <a:avLst/>
          </a:prstGeom>
          <a:ln w="0">
            <a:noFill/>
          </a:ln>
        </p:spPr>
      </p:pic>
      <p:sp>
        <p:nvSpPr>
          <p:cNvPr id="56" name="Content Placeholder 2_ 2">
            <a:extLst>
              <a:ext uri="{FF2B5EF4-FFF2-40B4-BE49-F238E27FC236}">
                <a16:creationId xmlns:a16="http://schemas.microsoft.com/office/drawing/2014/main" id="{D6DEC06F-F8FE-EC32-5488-D93B1B208392}"/>
              </a:ext>
            </a:extLst>
          </p:cNvPr>
          <p:cNvSpPr/>
          <p:nvPr/>
        </p:nvSpPr>
        <p:spPr>
          <a:xfrm>
            <a:off x="835960" y="988761"/>
            <a:ext cx="3386790" cy="876055"/>
          </a:xfrm>
          <a:prstGeom prst="rect">
            <a:avLst/>
          </a:prstGeom>
          <a:noFill/>
          <a:ln w="0">
            <a:noFill/>
          </a:ln>
        </p:spPr>
        <p:style>
          <a:lnRef idx="0">
            <a:scrgbClr r="0" g="0" b="0"/>
          </a:lnRef>
          <a:fillRef idx="0">
            <a:scrgbClr r="0" g="0" b="0"/>
          </a:fillRef>
          <a:effectRef idx="0">
            <a:scrgbClr r="0" g="0" b="0"/>
          </a:effectRef>
          <a:fontRef idx="minor"/>
        </p:style>
        <p:txBody>
          <a:bodyPr anchor="t">
            <a:normAutofit/>
          </a:bodyPr>
          <a:lstStyle/>
          <a:p>
            <a:pPr algn="just">
              <a:lnSpc>
                <a:spcPct val="90000"/>
              </a:lnSpc>
              <a:spcBef>
                <a:spcPts val="1001"/>
              </a:spcBef>
              <a:tabLst>
                <a:tab pos="0" algn="l"/>
              </a:tabLst>
            </a:pPr>
            <a:r>
              <a:rPr lang="en-US" sz="1200" b="0" strike="noStrike" spc="-1" dirty="0">
                <a:solidFill>
                  <a:srgbClr val="000000"/>
                </a:solidFill>
                <a:latin typeface="cmr10"/>
              </a:rPr>
              <a:t>To change the beam </a:t>
            </a:r>
            <a:r>
              <a:rPr lang="en-US" sz="1200" b="1" strike="noStrike" spc="-1" dirty="0">
                <a:solidFill>
                  <a:srgbClr val="000000"/>
                </a:solidFill>
                <a:latin typeface="cmr10"/>
              </a:rPr>
              <a:t>energy</a:t>
            </a:r>
            <a:r>
              <a:rPr lang="en-US" sz="1200" b="0" strike="noStrike" spc="-1" dirty="0">
                <a:solidFill>
                  <a:srgbClr val="000000"/>
                </a:solidFill>
                <a:latin typeface="cmr10"/>
              </a:rPr>
              <a:t> in the </a:t>
            </a:r>
            <a:r>
              <a:rPr lang="en-US" sz="1200" b="1" strike="noStrike" spc="-1" dirty="0">
                <a:solidFill>
                  <a:srgbClr val="000000"/>
                </a:solidFill>
                <a:latin typeface="cmr10"/>
              </a:rPr>
              <a:t>ATF2 beamline</a:t>
            </a:r>
            <a:r>
              <a:rPr lang="en-US" sz="1200" b="0" strike="noStrike" spc="-1" dirty="0">
                <a:solidFill>
                  <a:srgbClr val="000000"/>
                </a:solidFill>
                <a:latin typeface="cmr10"/>
              </a:rPr>
              <a:t>, the </a:t>
            </a:r>
            <a:r>
              <a:rPr lang="en-US" sz="1200" b="1" strike="noStrike" spc="-1" dirty="0">
                <a:solidFill>
                  <a:srgbClr val="000000"/>
                </a:solidFill>
                <a:latin typeface="cmr10"/>
              </a:rPr>
              <a:t>DR Delta-F</a:t>
            </a:r>
            <a:r>
              <a:rPr lang="en-US" sz="1200" b="0" strike="noStrike" spc="-1" dirty="0">
                <a:solidFill>
                  <a:srgbClr val="000000"/>
                </a:solidFill>
                <a:latin typeface="cmr10"/>
              </a:rPr>
              <a:t> is </a:t>
            </a:r>
            <a:r>
              <a:rPr lang="en-US" sz="1200" b="1" strike="noStrike" spc="-1" dirty="0">
                <a:solidFill>
                  <a:srgbClr val="000000"/>
                </a:solidFill>
                <a:latin typeface="cmr10"/>
              </a:rPr>
              <a:t>decreased</a:t>
            </a:r>
            <a:r>
              <a:rPr lang="en-US" sz="1200" b="0" strike="noStrike" spc="-1" dirty="0">
                <a:solidFill>
                  <a:srgbClr val="000000"/>
                </a:solidFill>
                <a:latin typeface="cmr10"/>
              </a:rPr>
              <a:t> by </a:t>
            </a:r>
            <a:r>
              <a:rPr lang="en-US" sz="1200" b="1" strike="noStrike" spc="-1" dirty="0">
                <a:solidFill>
                  <a:srgbClr val="000000"/>
                </a:solidFill>
                <a:latin typeface="cmr10"/>
              </a:rPr>
              <a:t>2 kHz</a:t>
            </a:r>
            <a:r>
              <a:rPr lang="en-US" sz="1200" b="0" strike="noStrike" spc="-1" dirty="0">
                <a:solidFill>
                  <a:srgbClr val="000000"/>
                </a:solidFill>
                <a:latin typeface="cmr10"/>
              </a:rPr>
              <a:t>:</a:t>
            </a:r>
          </a:p>
        </p:txBody>
      </p:sp>
      <p:sp>
        <p:nvSpPr>
          <p:cNvPr id="59" name="ZoneTexte 58">
            <a:extLst>
              <a:ext uri="{FF2B5EF4-FFF2-40B4-BE49-F238E27FC236}">
                <a16:creationId xmlns:a16="http://schemas.microsoft.com/office/drawing/2014/main" id="{A4F00FA1-0EA2-1086-8C28-72A619DE4913}"/>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17</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E932BB42-DE86-45DD-C725-B86E774957CB}"/>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sp>
        <p:nvSpPr>
          <p:cNvPr id="17" name="ZoneTexte 16">
            <a:extLst>
              <a:ext uri="{FF2B5EF4-FFF2-40B4-BE49-F238E27FC236}">
                <a16:creationId xmlns:a16="http://schemas.microsoft.com/office/drawing/2014/main" id="{679FC225-A3D7-A588-8A82-F874BB437E54}"/>
              </a:ext>
            </a:extLst>
          </p:cNvPr>
          <p:cNvSpPr txBox="1"/>
          <p:nvPr/>
        </p:nvSpPr>
        <p:spPr>
          <a:xfrm>
            <a:off x="827600" y="2979529"/>
            <a:ext cx="3553900" cy="424732"/>
          </a:xfrm>
          <a:prstGeom prst="rect">
            <a:avLst/>
          </a:prstGeom>
          <a:noFill/>
        </p:spPr>
        <p:txBody>
          <a:bodyPr wrap="square">
            <a:spAutoFit/>
          </a:bodyPr>
          <a:lstStyle/>
          <a:p>
            <a:pPr>
              <a:lnSpc>
                <a:spcPct val="90000"/>
              </a:lnSpc>
              <a:spcBef>
                <a:spcPts val="1001"/>
              </a:spcBef>
              <a:tabLst>
                <a:tab pos="0" algn="l"/>
              </a:tabLst>
            </a:pPr>
            <a:r>
              <a:rPr lang="en-GB" sz="1200" b="1" strike="noStrike" spc="-1" dirty="0">
                <a:solidFill>
                  <a:srgbClr val="000000"/>
                </a:solidFill>
                <a:latin typeface="cmr10"/>
              </a:rPr>
              <a:t>Response Matrix for DFS in the ATF2 </a:t>
            </a:r>
            <a:r>
              <a:rPr lang="en-GB" sz="1200" b="1" spc="-1" dirty="0">
                <a:solidFill>
                  <a:srgbClr val="000000"/>
                </a:solidFill>
                <a:latin typeface="cmr10"/>
              </a:rPr>
              <a:t>Beamline </a:t>
            </a:r>
            <a:r>
              <a:rPr lang="en-GB" sz="1200" spc="-1" dirty="0">
                <a:solidFill>
                  <a:srgbClr val="000000"/>
                </a:solidFill>
                <a:latin typeface="cmr10"/>
              </a:rPr>
              <a:t>with </a:t>
            </a:r>
            <a:r>
              <a:rPr lang="en-GB" sz="1200" b="0" strike="noStrike" spc="-1" dirty="0">
                <a:solidFill>
                  <a:srgbClr val="000000"/>
                </a:solidFill>
                <a:latin typeface="cmr10"/>
              </a:rPr>
              <a:t>R0 (nominal </a:t>
            </a:r>
            <a:r>
              <a:rPr lang="en-GB" sz="1200" spc="-1" dirty="0">
                <a:solidFill>
                  <a:srgbClr val="000000"/>
                </a:solidFill>
                <a:latin typeface="cmr10"/>
              </a:rPr>
              <a:t>energy) and R1 (lower energy)</a:t>
            </a:r>
            <a:endParaRPr lang="en-GB" sz="1200" b="0" strike="noStrike" spc="-1" dirty="0">
              <a:solidFill>
                <a:srgbClr val="000000"/>
              </a:solidFill>
              <a:latin typeface="cmr10"/>
            </a:endParaRPr>
          </a:p>
        </p:txBody>
      </p:sp>
      <p:sp>
        <p:nvSpPr>
          <p:cNvPr id="19" name="ZoneTexte 18">
            <a:extLst>
              <a:ext uri="{FF2B5EF4-FFF2-40B4-BE49-F238E27FC236}">
                <a16:creationId xmlns:a16="http://schemas.microsoft.com/office/drawing/2014/main" id="{B1136081-D7D2-5612-AD97-162762929A82}"/>
              </a:ext>
            </a:extLst>
          </p:cNvPr>
          <p:cNvSpPr txBox="1"/>
          <p:nvPr/>
        </p:nvSpPr>
        <p:spPr>
          <a:xfrm>
            <a:off x="16810" y="4102383"/>
            <a:ext cx="726140" cy="276999"/>
          </a:xfrm>
          <a:prstGeom prst="rect">
            <a:avLst/>
          </a:prstGeom>
          <a:noFill/>
        </p:spPr>
        <p:txBody>
          <a:bodyPr wrap="square">
            <a:spAutoFit/>
          </a:bodyPr>
          <a:lstStyle/>
          <a:p>
            <a:r>
              <a:rPr lang="en-GB" sz="1200" b="0" strike="noStrike" spc="-1" dirty="0">
                <a:solidFill>
                  <a:srgbClr val="000000"/>
                </a:solidFill>
                <a:latin typeface="cmr10"/>
              </a:rPr>
              <a:t>R1 – R0</a:t>
            </a:r>
            <a:endParaRPr lang="fr-FR" sz="1200" dirty="0">
              <a:latin typeface="cmr10"/>
            </a:endParaRPr>
          </a:p>
        </p:txBody>
      </p:sp>
      <p:pic>
        <p:nvPicPr>
          <p:cNvPr id="4" name="Image 3" descr="Une image contenant texte, capture d’écran, affichage, nombre&#10;&#10;Description générée automatiquement">
            <a:extLst>
              <a:ext uri="{FF2B5EF4-FFF2-40B4-BE49-F238E27FC236}">
                <a16:creationId xmlns:a16="http://schemas.microsoft.com/office/drawing/2014/main" id="{9CA29BDF-B9EA-E609-9532-B0FB5A679F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960" y="1383564"/>
            <a:ext cx="1263633" cy="1595965"/>
          </a:xfrm>
          <a:prstGeom prst="rect">
            <a:avLst/>
          </a:prstGeom>
        </p:spPr>
      </p:pic>
      <p:pic>
        <p:nvPicPr>
          <p:cNvPr id="7" name="Image 6" descr="Une image contenant texte, capture d’écran, affichage, nombre&#10;&#10;Description générée automatiquement">
            <a:extLst>
              <a:ext uri="{FF2B5EF4-FFF2-40B4-BE49-F238E27FC236}">
                <a16:creationId xmlns:a16="http://schemas.microsoft.com/office/drawing/2014/main" id="{2CBEF53E-7F8B-CB6B-FD9F-3E2BFDEF44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0686" y="1415895"/>
            <a:ext cx="1263633" cy="1595965"/>
          </a:xfrm>
          <a:prstGeom prst="rect">
            <a:avLst/>
          </a:prstGeom>
        </p:spPr>
      </p:pic>
      <p:sp>
        <p:nvSpPr>
          <p:cNvPr id="8" name="Ellipse 7">
            <a:extLst>
              <a:ext uri="{FF2B5EF4-FFF2-40B4-BE49-F238E27FC236}">
                <a16:creationId xmlns:a16="http://schemas.microsoft.com/office/drawing/2014/main" id="{A11D7256-4606-9DF1-AED9-C40A6976FF51}"/>
              </a:ext>
            </a:extLst>
          </p:cNvPr>
          <p:cNvSpPr/>
          <p:nvPr/>
        </p:nvSpPr>
        <p:spPr>
          <a:xfrm>
            <a:off x="1421597" y="2757817"/>
            <a:ext cx="585003" cy="197586"/>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avec flèche 10">
            <a:extLst>
              <a:ext uri="{FF2B5EF4-FFF2-40B4-BE49-F238E27FC236}">
                <a16:creationId xmlns:a16="http://schemas.microsoft.com/office/drawing/2014/main" id="{CAB814E3-F876-2EE7-6DCD-277F18ABFC87}"/>
              </a:ext>
            </a:extLst>
          </p:cNvPr>
          <p:cNvCxnSpPr>
            <a:cxnSpLocks/>
            <a:endCxn id="13" idx="2"/>
          </p:cNvCxnSpPr>
          <p:nvPr/>
        </p:nvCxnSpPr>
        <p:spPr>
          <a:xfrm flipV="1">
            <a:off x="2006600" y="2729077"/>
            <a:ext cx="1554114" cy="12481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BE203F37-6725-AAC7-1692-0DEA19B5A0F1}"/>
              </a:ext>
            </a:extLst>
          </p:cNvPr>
          <p:cNvSpPr/>
          <p:nvPr/>
        </p:nvSpPr>
        <p:spPr>
          <a:xfrm>
            <a:off x="3560714" y="2630284"/>
            <a:ext cx="585003" cy="197586"/>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 name="Image 19" descr="Une image contenant diagramme, origami, conception&#10;&#10;Description générée automatiquement">
            <a:extLst>
              <a:ext uri="{FF2B5EF4-FFF2-40B4-BE49-F238E27FC236}">
                <a16:creationId xmlns:a16="http://schemas.microsoft.com/office/drawing/2014/main" id="{1D6FB1BB-4B24-C94D-D58F-81ECC8F684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950" y="3560152"/>
            <a:ext cx="3838104" cy="1399853"/>
          </a:xfrm>
          <a:prstGeom prst="rect">
            <a:avLst/>
          </a:prstGeom>
        </p:spPr>
      </p:pic>
      <p:pic>
        <p:nvPicPr>
          <p:cNvPr id="22" name="Image 21">
            <a:extLst>
              <a:ext uri="{FF2B5EF4-FFF2-40B4-BE49-F238E27FC236}">
                <a16:creationId xmlns:a16="http://schemas.microsoft.com/office/drawing/2014/main" id="{B9B53C23-29F9-410E-03DC-808BA362817A}"/>
              </a:ext>
            </a:extLst>
          </p:cNvPr>
          <p:cNvPicPr>
            <a:picLocks noChangeAspect="1"/>
          </p:cNvPicPr>
          <p:nvPr/>
        </p:nvPicPr>
        <p:blipFill>
          <a:blip r:embed="rId6">
            <a:lum/>
            <a:alphaModFix/>
          </a:blip>
          <a:srcRect r="6"/>
          <a:stretch>
            <a:fillRect/>
          </a:stretch>
        </p:blipFill>
        <p:spPr>
          <a:xfrm>
            <a:off x="4807753" y="1429256"/>
            <a:ext cx="5212190" cy="2982423"/>
          </a:xfrm>
          <a:prstGeom prst="rect">
            <a:avLst/>
          </a:prstGeom>
          <a:noFill/>
          <a:ln>
            <a:noFill/>
          </a:ln>
        </p:spPr>
      </p:pic>
    </p:spTree>
    <p:extLst>
      <p:ext uri="{BB962C8B-B14F-4D97-AF65-F5344CB8AC3E}">
        <p14:creationId xmlns:p14="http://schemas.microsoft.com/office/powerpoint/2010/main" val="234606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ZoneTexte 52"/>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WFS in the ATF2 Beamline</a:t>
            </a:r>
          </a:p>
        </p:txBody>
      </p:sp>
      <p:pic>
        <p:nvPicPr>
          <p:cNvPr id="54" name="Image 53"/>
          <p:cNvPicPr/>
          <p:nvPr/>
        </p:nvPicPr>
        <p:blipFill>
          <a:blip r:embed="rId2"/>
          <a:srcRect l="1746" t="90044"/>
          <a:stretch/>
        </p:blipFill>
        <p:spPr>
          <a:xfrm>
            <a:off x="0" y="5112000"/>
            <a:ext cx="10105560" cy="572400"/>
          </a:xfrm>
          <a:prstGeom prst="rect">
            <a:avLst/>
          </a:prstGeom>
          <a:ln w="0">
            <a:noFill/>
          </a:ln>
        </p:spPr>
      </p:pic>
      <p:sp>
        <p:nvSpPr>
          <p:cNvPr id="59" name="ZoneTexte 58"/>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18</a:t>
            </a:fld>
            <a:endParaRPr lang="en-GB" sz="1800" b="0" strike="noStrike" spc="-1">
              <a:solidFill>
                <a:srgbClr val="FFFFFF"/>
              </a:solidFill>
              <a:latin typeface="Arial"/>
            </a:endParaRPr>
          </a:p>
        </p:txBody>
      </p:sp>
      <p:sp>
        <p:nvSpPr>
          <p:cNvPr id="60" name="ZoneTexte 59"/>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sp>
        <p:nvSpPr>
          <p:cNvPr id="2" name="Content Placeholder 2_ 2">
            <a:extLst>
              <a:ext uri="{FF2B5EF4-FFF2-40B4-BE49-F238E27FC236}">
                <a16:creationId xmlns:a16="http://schemas.microsoft.com/office/drawing/2014/main" id="{46D8B3E6-1862-591F-15F3-9188B4A97CA0}"/>
              </a:ext>
            </a:extLst>
          </p:cNvPr>
          <p:cNvSpPr/>
          <p:nvPr/>
        </p:nvSpPr>
        <p:spPr>
          <a:xfrm>
            <a:off x="432786" y="1147217"/>
            <a:ext cx="4023250" cy="414757"/>
          </a:xfrm>
          <a:prstGeom prst="rect">
            <a:avLst/>
          </a:prstGeom>
          <a:noFill/>
          <a:ln w="0">
            <a:noFill/>
          </a:ln>
        </p:spPr>
        <p:style>
          <a:lnRef idx="0">
            <a:scrgbClr r="0" g="0" b="0"/>
          </a:lnRef>
          <a:fillRef idx="0">
            <a:scrgbClr r="0" g="0" b="0"/>
          </a:fillRef>
          <a:effectRef idx="0">
            <a:scrgbClr r="0" g="0" b="0"/>
          </a:effectRef>
          <a:fontRef idx="minor"/>
        </p:style>
        <p:txBody>
          <a:bodyPr anchor="t">
            <a:normAutofit lnSpcReduction="10000"/>
          </a:bodyPr>
          <a:lstStyle/>
          <a:p>
            <a:pPr algn="just">
              <a:lnSpc>
                <a:spcPct val="90000"/>
              </a:lnSpc>
              <a:spcBef>
                <a:spcPts val="1001"/>
              </a:spcBef>
              <a:tabLst>
                <a:tab pos="0" algn="l"/>
              </a:tabLst>
            </a:pPr>
            <a:r>
              <a:rPr lang="en-GB" sz="1200" b="0" strike="noStrike" spc="-1" dirty="0">
                <a:solidFill>
                  <a:srgbClr val="000000"/>
                </a:solidFill>
                <a:latin typeface="cmr10"/>
              </a:rPr>
              <a:t>To change the </a:t>
            </a:r>
            <a:r>
              <a:rPr lang="en-GB" sz="1200" b="1" strike="noStrike" spc="-1" dirty="0">
                <a:solidFill>
                  <a:srgbClr val="000000"/>
                </a:solidFill>
                <a:latin typeface="cmr10"/>
              </a:rPr>
              <a:t>beam charge</a:t>
            </a:r>
            <a:r>
              <a:rPr lang="en-GB" sz="1200" b="0" strike="noStrike" spc="-1" dirty="0">
                <a:solidFill>
                  <a:srgbClr val="000000"/>
                </a:solidFill>
                <a:latin typeface="cmr10"/>
              </a:rPr>
              <a:t> in the LINAC/ATF2 beamline, the </a:t>
            </a:r>
            <a:r>
              <a:rPr lang="fr-FR" sz="1200" b="1" strike="noStrike" spc="-1" dirty="0">
                <a:solidFill>
                  <a:srgbClr val="000000"/>
                </a:solidFill>
                <a:latin typeface="cmr10"/>
              </a:rPr>
              <a:t>Laser</a:t>
            </a:r>
            <a:r>
              <a:rPr lang="fr-FR" sz="1200" strike="noStrike" spc="-1" dirty="0">
                <a:solidFill>
                  <a:srgbClr val="000000"/>
                </a:solidFill>
                <a:latin typeface="cmr10"/>
              </a:rPr>
              <a:t> amplitude </a:t>
            </a:r>
            <a:r>
              <a:rPr lang="fr-FR" sz="1200" strike="noStrike" spc="-1" dirty="0" err="1">
                <a:solidFill>
                  <a:srgbClr val="000000"/>
                </a:solidFill>
                <a:latin typeface="cmr10"/>
              </a:rPr>
              <a:t>is</a:t>
            </a:r>
            <a:r>
              <a:rPr lang="fr-FR" sz="1200" strike="noStrike" spc="-1" dirty="0">
                <a:solidFill>
                  <a:srgbClr val="000000"/>
                </a:solidFill>
                <a:latin typeface="cmr10"/>
              </a:rPr>
              <a:t> </a:t>
            </a:r>
            <a:r>
              <a:rPr lang="fr-FR" sz="1200" b="1" strike="noStrike" spc="-1" dirty="0" err="1">
                <a:solidFill>
                  <a:srgbClr val="000000"/>
                </a:solidFill>
                <a:latin typeface="cmr10"/>
              </a:rPr>
              <a:t>decreased</a:t>
            </a:r>
            <a:r>
              <a:rPr lang="fr-FR" sz="1200" strike="noStrike" spc="-1" dirty="0">
                <a:solidFill>
                  <a:srgbClr val="000000"/>
                </a:solidFill>
                <a:latin typeface="cmr10"/>
              </a:rPr>
              <a:t> by </a:t>
            </a:r>
            <a:r>
              <a:rPr lang="fr-FR" sz="1200" b="1" strike="noStrike" spc="-1" dirty="0">
                <a:solidFill>
                  <a:srgbClr val="000000"/>
                </a:solidFill>
                <a:latin typeface="cmr10"/>
              </a:rPr>
              <a:t>20%</a:t>
            </a:r>
            <a:r>
              <a:rPr lang="en-GB" sz="1200" spc="-1" dirty="0">
                <a:solidFill>
                  <a:srgbClr val="000000"/>
                </a:solidFill>
                <a:latin typeface="cmr10"/>
              </a:rPr>
              <a:t>:</a:t>
            </a:r>
            <a:endParaRPr lang="en-GB" sz="1200" b="0" strike="noStrike" spc="-1" dirty="0">
              <a:solidFill>
                <a:srgbClr val="000000"/>
              </a:solidFill>
              <a:latin typeface="cmr10"/>
            </a:endParaRPr>
          </a:p>
        </p:txBody>
      </p:sp>
      <p:pic>
        <p:nvPicPr>
          <p:cNvPr id="4" name="Image 3" descr="Une image contenant texte, Appareils électroniques, capture d’écran, logiciel&#10;&#10;Description générée automatiquement">
            <a:extLst>
              <a:ext uri="{FF2B5EF4-FFF2-40B4-BE49-F238E27FC236}">
                <a16:creationId xmlns:a16="http://schemas.microsoft.com/office/drawing/2014/main" id="{D663556F-66AA-04A2-9074-517EF224C9B0}"/>
              </a:ext>
            </a:extLst>
          </p:cNvPr>
          <p:cNvPicPr>
            <a:picLocks noChangeAspect="1"/>
          </p:cNvPicPr>
          <p:nvPr/>
        </p:nvPicPr>
        <p:blipFill>
          <a:blip r:embed="rId3" cstate="print">
            <a:extLst>
              <a:ext uri="{28A0092B-C50C-407E-A947-70E740481C1C}">
                <a14:useLocalDpi xmlns:a14="http://schemas.microsoft.com/office/drawing/2010/main" val="0"/>
              </a:ext>
            </a:extLst>
          </a:blip>
          <a:srcRect b="40364"/>
          <a:stretch>
            <a:fillRect/>
          </a:stretch>
        </p:blipFill>
        <p:spPr>
          <a:xfrm>
            <a:off x="510938" y="1534859"/>
            <a:ext cx="1871440" cy="1272876"/>
          </a:xfrm>
          <a:prstGeom prst="rect">
            <a:avLst/>
          </a:prstGeom>
        </p:spPr>
      </p:pic>
      <p:pic>
        <p:nvPicPr>
          <p:cNvPr id="6" name="Image 5" descr="Une image contenant texte, Appareils électroniques, capture d’écran, logiciel&#10;&#10;Description générée automatiquement">
            <a:extLst>
              <a:ext uri="{FF2B5EF4-FFF2-40B4-BE49-F238E27FC236}">
                <a16:creationId xmlns:a16="http://schemas.microsoft.com/office/drawing/2014/main" id="{3CE0FCB1-7B78-C8DE-CE4A-BC02FC5DA911}"/>
              </a:ext>
            </a:extLst>
          </p:cNvPr>
          <p:cNvPicPr>
            <a:picLocks noChangeAspect="1"/>
          </p:cNvPicPr>
          <p:nvPr/>
        </p:nvPicPr>
        <p:blipFill>
          <a:blip r:embed="rId4" cstate="print">
            <a:extLst>
              <a:ext uri="{28A0092B-C50C-407E-A947-70E740481C1C}">
                <a14:useLocalDpi xmlns:a14="http://schemas.microsoft.com/office/drawing/2010/main" val="0"/>
              </a:ext>
            </a:extLst>
          </a:blip>
          <a:srcRect b="40364"/>
          <a:stretch>
            <a:fillRect/>
          </a:stretch>
        </p:blipFill>
        <p:spPr>
          <a:xfrm>
            <a:off x="2610065" y="1534859"/>
            <a:ext cx="1871440" cy="1272876"/>
          </a:xfrm>
          <a:prstGeom prst="rect">
            <a:avLst/>
          </a:prstGeom>
        </p:spPr>
      </p:pic>
      <p:sp>
        <p:nvSpPr>
          <p:cNvPr id="7" name="Ellipse 6">
            <a:extLst>
              <a:ext uri="{FF2B5EF4-FFF2-40B4-BE49-F238E27FC236}">
                <a16:creationId xmlns:a16="http://schemas.microsoft.com/office/drawing/2014/main" id="{D4E3C4C8-2F77-DF04-99DE-DE9E1DC7B3F7}"/>
              </a:ext>
            </a:extLst>
          </p:cNvPr>
          <p:cNvSpPr/>
          <p:nvPr/>
        </p:nvSpPr>
        <p:spPr>
          <a:xfrm>
            <a:off x="584152" y="2315675"/>
            <a:ext cx="622773" cy="272747"/>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avec flèche 7">
            <a:extLst>
              <a:ext uri="{FF2B5EF4-FFF2-40B4-BE49-F238E27FC236}">
                <a16:creationId xmlns:a16="http://schemas.microsoft.com/office/drawing/2014/main" id="{CB6F781A-1A49-CBEB-F520-505304825F81}"/>
              </a:ext>
            </a:extLst>
          </p:cNvPr>
          <p:cNvCxnSpPr>
            <a:cxnSpLocks/>
            <a:endCxn id="3" idx="2"/>
          </p:cNvCxnSpPr>
          <p:nvPr/>
        </p:nvCxnSpPr>
        <p:spPr>
          <a:xfrm flipV="1">
            <a:off x="1206925" y="2452049"/>
            <a:ext cx="1451793" cy="1078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73DD7093-D0AC-08FF-9242-01635C230A03}"/>
              </a:ext>
            </a:extLst>
          </p:cNvPr>
          <p:cNvSpPr/>
          <p:nvPr/>
        </p:nvSpPr>
        <p:spPr>
          <a:xfrm>
            <a:off x="2658718" y="2315675"/>
            <a:ext cx="622773" cy="272747"/>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D707C278-FD6D-EADE-8CF5-5C5BADDCCC03}"/>
              </a:ext>
            </a:extLst>
          </p:cNvPr>
          <p:cNvSpPr txBox="1"/>
          <p:nvPr/>
        </p:nvSpPr>
        <p:spPr>
          <a:xfrm>
            <a:off x="827600" y="2979529"/>
            <a:ext cx="3553900" cy="424732"/>
          </a:xfrm>
          <a:prstGeom prst="rect">
            <a:avLst/>
          </a:prstGeom>
          <a:noFill/>
        </p:spPr>
        <p:txBody>
          <a:bodyPr wrap="square">
            <a:spAutoFit/>
          </a:bodyPr>
          <a:lstStyle/>
          <a:p>
            <a:pPr>
              <a:lnSpc>
                <a:spcPct val="90000"/>
              </a:lnSpc>
              <a:spcBef>
                <a:spcPts val="1001"/>
              </a:spcBef>
              <a:tabLst>
                <a:tab pos="0" algn="l"/>
              </a:tabLst>
            </a:pPr>
            <a:r>
              <a:rPr lang="en-GB" sz="1200" b="1" strike="noStrike" spc="-1" dirty="0">
                <a:solidFill>
                  <a:srgbClr val="000000"/>
                </a:solidFill>
                <a:latin typeface="cmr10"/>
              </a:rPr>
              <a:t>Response Matrix for WFS in the ATF2 </a:t>
            </a:r>
            <a:r>
              <a:rPr lang="en-GB" sz="1200" b="1" spc="-1" dirty="0">
                <a:solidFill>
                  <a:srgbClr val="000000"/>
                </a:solidFill>
                <a:latin typeface="cmr10"/>
              </a:rPr>
              <a:t>Beamline </a:t>
            </a:r>
            <a:r>
              <a:rPr lang="en-GB" sz="1200" spc="-1" dirty="0">
                <a:solidFill>
                  <a:srgbClr val="000000"/>
                </a:solidFill>
                <a:latin typeface="cmr10"/>
              </a:rPr>
              <a:t>with </a:t>
            </a:r>
            <a:r>
              <a:rPr lang="en-GB" sz="1200" b="0" strike="noStrike" spc="-1" dirty="0">
                <a:solidFill>
                  <a:srgbClr val="000000"/>
                </a:solidFill>
                <a:latin typeface="cmr10"/>
              </a:rPr>
              <a:t>R0 (nominal </a:t>
            </a:r>
            <a:r>
              <a:rPr lang="en-GB" sz="1200" spc="-1" dirty="0">
                <a:solidFill>
                  <a:srgbClr val="000000"/>
                </a:solidFill>
                <a:latin typeface="cmr10"/>
              </a:rPr>
              <a:t>charge) and R1 (lower charge)</a:t>
            </a:r>
            <a:endParaRPr lang="en-GB" sz="1200" b="0" strike="noStrike" spc="-1" dirty="0">
              <a:solidFill>
                <a:srgbClr val="000000"/>
              </a:solidFill>
              <a:latin typeface="cmr10"/>
            </a:endParaRPr>
          </a:p>
        </p:txBody>
      </p:sp>
      <p:sp>
        <p:nvSpPr>
          <p:cNvPr id="21" name="ZoneTexte 20">
            <a:extLst>
              <a:ext uri="{FF2B5EF4-FFF2-40B4-BE49-F238E27FC236}">
                <a16:creationId xmlns:a16="http://schemas.microsoft.com/office/drawing/2014/main" id="{A81259A4-6A4D-A7BC-13C4-6B5F43F83E81}"/>
              </a:ext>
            </a:extLst>
          </p:cNvPr>
          <p:cNvSpPr txBox="1"/>
          <p:nvPr/>
        </p:nvSpPr>
        <p:spPr>
          <a:xfrm>
            <a:off x="16810" y="4102383"/>
            <a:ext cx="726140" cy="276999"/>
          </a:xfrm>
          <a:prstGeom prst="rect">
            <a:avLst/>
          </a:prstGeom>
          <a:noFill/>
        </p:spPr>
        <p:txBody>
          <a:bodyPr wrap="square">
            <a:spAutoFit/>
          </a:bodyPr>
          <a:lstStyle/>
          <a:p>
            <a:r>
              <a:rPr lang="en-GB" sz="1200" b="0" strike="noStrike" spc="-1" dirty="0">
                <a:solidFill>
                  <a:srgbClr val="000000"/>
                </a:solidFill>
                <a:latin typeface="cmr10"/>
              </a:rPr>
              <a:t>R1 – R0</a:t>
            </a:r>
            <a:endParaRPr lang="fr-FR" sz="1200" dirty="0">
              <a:latin typeface="cmr10"/>
            </a:endParaRPr>
          </a:p>
        </p:txBody>
      </p:sp>
      <p:pic>
        <p:nvPicPr>
          <p:cNvPr id="22" name="Image 21" descr="Une image contenant diagramme, origami, conception, pixel&#10;&#10;Description générée automatiquement">
            <a:extLst>
              <a:ext uri="{FF2B5EF4-FFF2-40B4-BE49-F238E27FC236}">
                <a16:creationId xmlns:a16="http://schemas.microsoft.com/office/drawing/2014/main" id="{679A39E4-E21F-DC2B-76F2-584401A354C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317" y="3464246"/>
            <a:ext cx="3767233" cy="1487066"/>
          </a:xfrm>
          <a:prstGeom prst="rect">
            <a:avLst/>
          </a:prstGeom>
        </p:spPr>
      </p:pic>
      <p:pic>
        <p:nvPicPr>
          <p:cNvPr id="23" name="Image 22">
            <a:extLst>
              <a:ext uri="{FF2B5EF4-FFF2-40B4-BE49-F238E27FC236}">
                <a16:creationId xmlns:a16="http://schemas.microsoft.com/office/drawing/2014/main" id="{5AC180E7-D36A-1FC6-BAEE-D1E4CED55FBC}"/>
              </a:ext>
            </a:extLst>
          </p:cNvPr>
          <p:cNvPicPr>
            <a:picLocks noChangeAspect="1"/>
          </p:cNvPicPr>
          <p:nvPr/>
        </p:nvPicPr>
        <p:blipFill>
          <a:blip r:embed="rId6">
            <a:lum/>
            <a:alphaModFix/>
          </a:blip>
          <a:srcRect/>
          <a:stretch>
            <a:fillRect/>
          </a:stretch>
        </p:blipFill>
        <p:spPr>
          <a:xfrm>
            <a:off x="5947269" y="4668840"/>
            <a:ext cx="3259080" cy="317520"/>
          </a:xfrm>
          <a:prstGeom prst="rect">
            <a:avLst/>
          </a:prstGeom>
          <a:noFill/>
          <a:ln>
            <a:noFill/>
          </a:ln>
        </p:spPr>
      </p:pic>
      <p:pic>
        <p:nvPicPr>
          <p:cNvPr id="24" name="Image 23">
            <a:extLst>
              <a:ext uri="{FF2B5EF4-FFF2-40B4-BE49-F238E27FC236}">
                <a16:creationId xmlns:a16="http://schemas.microsoft.com/office/drawing/2014/main" id="{CEF18BE9-0051-7AAF-EA3E-85573D6D6C29}"/>
              </a:ext>
            </a:extLst>
          </p:cNvPr>
          <p:cNvPicPr>
            <a:picLocks noChangeAspect="1"/>
          </p:cNvPicPr>
          <p:nvPr/>
        </p:nvPicPr>
        <p:blipFill>
          <a:blip r:embed="rId7">
            <a:lum/>
            <a:alphaModFix/>
          </a:blip>
          <a:srcRect/>
          <a:stretch>
            <a:fillRect/>
          </a:stretch>
        </p:blipFill>
        <p:spPr>
          <a:xfrm>
            <a:off x="4755237" y="1230230"/>
            <a:ext cx="5277159" cy="2729297"/>
          </a:xfrm>
          <a:prstGeom prst="rect">
            <a:avLst/>
          </a:prstGeom>
          <a:noFill/>
          <a:ln>
            <a:noFill/>
          </a:ln>
        </p:spPr>
      </p:pic>
    </p:spTree>
    <p:extLst>
      <p:ext uri="{BB962C8B-B14F-4D97-AF65-F5344CB8AC3E}">
        <p14:creationId xmlns:p14="http://schemas.microsoft.com/office/powerpoint/2010/main" val="6574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87146-E58C-076F-FA41-3D5549BF0023}"/>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B019FCEF-06FF-E8A0-B9DD-B4D40D9B5B59}"/>
              </a:ext>
            </a:extLst>
          </p:cNvPr>
          <p:cNvSpPr txBox="1"/>
          <p:nvPr/>
        </p:nvSpPr>
        <p:spPr>
          <a:xfrm>
            <a:off x="2556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kumimoji="0" lang="en-GB" sz="4000" i="0" u="none" strike="noStrike" kern="1200" cap="none" spc="0" normalizeH="0" baseline="0" noProof="0" dirty="0">
                <a:ln>
                  <a:noFill/>
                </a:ln>
                <a:solidFill>
                  <a:srgbClr val="FFFFFF"/>
                </a:solidFill>
                <a:effectLst/>
                <a:uLnTx/>
                <a:uFillTx/>
                <a:latin typeface="+mj-lt"/>
                <a:ea typeface="Noto Sans CJK SC Regular" pitchFamily="2"/>
                <a:cs typeface="FreeSans" pitchFamily="2"/>
              </a:rPr>
              <a:t>DFS and WFS Impact</a:t>
            </a:r>
            <a:endParaRPr lang="en-GB" sz="4000" strike="noStrike" spc="-1" dirty="0">
              <a:solidFill>
                <a:srgbClr val="FFFFFF"/>
              </a:solidFill>
              <a:latin typeface="+mj-lt"/>
            </a:endParaRPr>
          </a:p>
        </p:txBody>
      </p:sp>
      <p:pic>
        <p:nvPicPr>
          <p:cNvPr id="54" name="Image 53">
            <a:extLst>
              <a:ext uri="{FF2B5EF4-FFF2-40B4-BE49-F238E27FC236}">
                <a16:creationId xmlns:a16="http://schemas.microsoft.com/office/drawing/2014/main" id="{1AA7D3F4-20C6-7EA3-F549-0C5D0077F16B}"/>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CB0F40CE-7AD7-C07E-A51B-C09733FA6C55}"/>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19</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72AC83DB-E4C0-DF5E-60AE-5EECA0C363DE}"/>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5" name="Image 4">
            <a:extLst>
              <a:ext uri="{FF2B5EF4-FFF2-40B4-BE49-F238E27FC236}">
                <a16:creationId xmlns:a16="http://schemas.microsoft.com/office/drawing/2014/main" id="{A942E2C8-BB09-3452-DB3B-D7AFEFB2506E}"/>
              </a:ext>
            </a:extLst>
          </p:cNvPr>
          <p:cNvPicPr>
            <a:picLocks noChangeAspect="1"/>
          </p:cNvPicPr>
          <p:nvPr/>
        </p:nvPicPr>
        <p:blipFill>
          <a:blip r:embed="rId3">
            <a:lum/>
            <a:alphaModFix/>
          </a:blip>
          <a:srcRect/>
          <a:stretch>
            <a:fillRect/>
          </a:stretch>
        </p:blipFill>
        <p:spPr>
          <a:xfrm>
            <a:off x="984930" y="935640"/>
            <a:ext cx="8228140" cy="4033799"/>
          </a:xfrm>
          <a:prstGeom prst="rect">
            <a:avLst/>
          </a:prstGeom>
          <a:noFill/>
          <a:ln>
            <a:noFill/>
          </a:ln>
        </p:spPr>
      </p:pic>
    </p:spTree>
    <p:extLst>
      <p:ext uri="{BB962C8B-B14F-4D97-AF65-F5344CB8AC3E}">
        <p14:creationId xmlns:p14="http://schemas.microsoft.com/office/powerpoint/2010/main" val="1180646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ZoneTexte 44"/>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a:solidFill>
                  <a:srgbClr val="FFFFFF"/>
                </a:solidFill>
                <a:latin typeface="Arial"/>
              </a:rPr>
              <a:t>Outline</a:t>
            </a:r>
          </a:p>
        </p:txBody>
      </p:sp>
      <p:pic>
        <p:nvPicPr>
          <p:cNvPr id="46" name="Image 45"/>
          <p:cNvPicPr/>
          <p:nvPr/>
        </p:nvPicPr>
        <p:blipFill>
          <a:blip r:embed="rId2"/>
          <a:srcRect l="1746" t="90044"/>
          <a:stretch/>
        </p:blipFill>
        <p:spPr>
          <a:xfrm>
            <a:off x="0" y="5112000"/>
            <a:ext cx="10105560" cy="572400"/>
          </a:xfrm>
          <a:prstGeom prst="rect">
            <a:avLst/>
          </a:prstGeom>
          <a:ln w="0">
            <a:noFill/>
          </a:ln>
        </p:spPr>
      </p:pic>
      <p:sp>
        <p:nvSpPr>
          <p:cNvPr id="47" name="ZoneTexte 46"/>
          <p:cNvSpPr txBox="1"/>
          <p:nvPr/>
        </p:nvSpPr>
        <p:spPr>
          <a:xfrm>
            <a:off x="9104760" y="5296680"/>
            <a:ext cx="1221480" cy="427320"/>
          </a:xfrm>
          <a:prstGeom prst="rect">
            <a:avLst/>
          </a:prstGeom>
          <a:noFill/>
          <a:ln w="0">
            <a:noFill/>
          </a:ln>
        </p:spPr>
        <p:txBody>
          <a:bodyPr lIns="90000" tIns="45000" rIns="90000" bIns="45000" anchor="t">
            <a:noAutofit/>
          </a:bodyPr>
          <a:lstStyle/>
          <a:p>
            <a:pPr algn="ctr"/>
            <a:fld id="{D75F6F1B-2976-4CAA-AC64-BA55C0B1E494}" type="slidenum">
              <a:rPr lang="en-GB" sz="1800" b="0" strike="noStrike" spc="-1">
                <a:solidFill>
                  <a:srgbClr val="FFFFFF"/>
                </a:solidFill>
                <a:latin typeface="Arial"/>
              </a:rPr>
              <a:pPr algn="ctr"/>
              <a:t>2</a:t>
            </a:fld>
            <a:endParaRPr lang="en-GB" sz="1800" b="0" strike="noStrike" spc="-1">
              <a:solidFill>
                <a:srgbClr val="FFFFFF"/>
              </a:solidFill>
              <a:latin typeface="Arial"/>
            </a:endParaRPr>
          </a:p>
        </p:txBody>
      </p:sp>
      <p:sp>
        <p:nvSpPr>
          <p:cNvPr id="48" name="ZoneTexte 47"/>
          <p:cNvSpPr txBox="1"/>
          <p:nvPr/>
        </p:nvSpPr>
        <p:spPr>
          <a:xfrm>
            <a:off x="-36000" y="5295600"/>
            <a:ext cx="5868000" cy="513720"/>
          </a:xfrm>
          <a:prstGeom prst="rect">
            <a:avLst/>
          </a:prstGeom>
          <a:noFill/>
          <a:ln w="0">
            <a:noFill/>
          </a:ln>
        </p:spPr>
        <p:txBody>
          <a:bodyPr lIns="90000" tIns="45000" rIns="90000" bIns="45000" anchor="t">
            <a:noAutofit/>
          </a:bodyPr>
          <a:lstStyle/>
          <a:p>
            <a:r>
              <a:rPr lang="en-US" sz="1500" spc="-1" dirty="0">
                <a:solidFill>
                  <a:srgbClr val="FFFFFF"/>
                </a:solidFill>
              </a:rPr>
              <a:t>P. Korysko   -   LCWS2025   -   Oct. 23, 2025</a:t>
            </a:r>
            <a:endParaRPr lang="en-GB" sz="1500" spc="-1" dirty="0">
              <a:solidFill>
                <a:srgbClr val="FFFFFF"/>
              </a:solidFill>
            </a:endParaRPr>
          </a:p>
        </p:txBody>
      </p:sp>
      <p:sp>
        <p:nvSpPr>
          <p:cNvPr id="49" name="ZoneTexte 48"/>
          <p:cNvSpPr txBox="1"/>
          <p:nvPr/>
        </p:nvSpPr>
        <p:spPr>
          <a:xfrm>
            <a:off x="180000" y="1147800"/>
            <a:ext cx="9360000" cy="3763080"/>
          </a:xfrm>
          <a:prstGeom prst="rect">
            <a:avLst/>
          </a:prstGeom>
          <a:noFill/>
          <a:ln w="0">
            <a:noFill/>
          </a:ln>
        </p:spPr>
        <p:txBody>
          <a:bodyPr lIns="90000" tIns="45000" rIns="90000" bIns="45000" anchor="ctr">
            <a:noAutofit/>
          </a:bodyPr>
          <a:lstStyle/>
          <a:p>
            <a:pPr marL="285750" marR="0" indent="-285750">
              <a:buFont typeface="Arial" panose="020B0604020202020204" pitchFamily="34" charset="0"/>
              <a:buChar char="•"/>
            </a:pPr>
            <a:r>
              <a:rPr lang="fr-FR" sz="2400" b="0" i="0" u="none" strike="noStrike" dirty="0">
                <a:solidFill>
                  <a:prstClr val="black"/>
                </a:solidFill>
                <a:latin typeface="Liberation Sans" panose="020B0604020202020204" pitchFamily="34" charset="0"/>
              </a:rPr>
              <a:t>The Accelerator Test Facility (ATF)</a:t>
            </a:r>
          </a:p>
          <a:p>
            <a:pPr marR="0"/>
            <a:endParaRPr lang="fr-FR" sz="2400" baseline="0" dirty="0">
              <a:solidFill>
                <a:prstClr val="black"/>
              </a:solidFill>
              <a:latin typeface="Liberation Sans" panose="020B0604020202020204" pitchFamily="34" charset="0"/>
            </a:endParaRPr>
          </a:p>
          <a:p>
            <a:pPr marL="285750" indent="-285750">
              <a:buFont typeface="Arial" panose="020B0604020202020204" pitchFamily="34" charset="0"/>
              <a:buChar char="•"/>
            </a:pPr>
            <a:r>
              <a:rPr lang="fr-FR" sz="2400" dirty="0">
                <a:solidFill>
                  <a:prstClr val="black"/>
                </a:solidFill>
                <a:latin typeface="Liberation Sans" panose="020B0604020202020204" pitchFamily="34" charset="0"/>
              </a:rPr>
              <a:t>New Python ATF Flight Simulator</a:t>
            </a:r>
            <a:endParaRPr lang="fr-FR" sz="2400" dirty="0">
              <a:solidFill>
                <a:prstClr val="black"/>
              </a:solidFill>
              <a:latin typeface="Lohit Devanagari"/>
            </a:endParaRPr>
          </a:p>
          <a:p>
            <a:pPr marL="285750" marR="0" indent="-285750">
              <a:buFont typeface="Arial" panose="020B0604020202020204" pitchFamily="34" charset="0"/>
              <a:buChar char="•"/>
            </a:pPr>
            <a:endParaRPr lang="fr-FR" sz="2400" dirty="0">
              <a:solidFill>
                <a:prstClr val="black"/>
              </a:solidFill>
              <a:latin typeface="Liberation Sans" panose="020B0604020202020204" pitchFamily="34" charset="0"/>
            </a:endParaRPr>
          </a:p>
          <a:p>
            <a:pPr marL="285750" marR="0" indent="-285750">
              <a:buFont typeface="Arial" panose="020B0604020202020204" pitchFamily="34" charset="0"/>
              <a:buChar char="•"/>
            </a:pPr>
            <a:r>
              <a:rPr lang="fr-FR" sz="2400" b="0" i="0" u="none" strike="noStrike" dirty="0">
                <a:solidFill>
                  <a:prstClr val="black"/>
                </a:solidFill>
                <a:latin typeface="Liberation Sans" panose="020B0604020202020204" pitchFamily="34" charset="0"/>
              </a:rPr>
              <a:t>DFS </a:t>
            </a:r>
            <a:r>
              <a:rPr lang="fr-FR" sz="2400" b="0" i="0" u="none" strike="noStrike" dirty="0" err="1">
                <a:solidFill>
                  <a:prstClr val="black"/>
                </a:solidFill>
                <a:latin typeface="Liberation Sans" panose="020B0604020202020204" pitchFamily="34" charset="0"/>
              </a:rPr>
              <a:t>Results</a:t>
            </a:r>
            <a:r>
              <a:rPr lang="fr-FR" sz="2400" b="0" i="0" u="none" strike="noStrike" dirty="0">
                <a:solidFill>
                  <a:prstClr val="black"/>
                </a:solidFill>
                <a:latin typeface="Liberation Sans" panose="020B0604020202020204" pitchFamily="34" charset="0"/>
              </a:rPr>
              <a:t> in the ATF LINAC and the ATF2 </a:t>
            </a:r>
            <a:r>
              <a:rPr lang="fr-FR" sz="2400" b="0" i="0" u="none" strike="noStrike" dirty="0" err="1">
                <a:solidFill>
                  <a:prstClr val="black"/>
                </a:solidFill>
                <a:latin typeface="Liberation Sans" panose="020B0604020202020204" pitchFamily="34" charset="0"/>
              </a:rPr>
              <a:t>Beamline</a:t>
            </a:r>
            <a:endParaRPr lang="fr-FR" sz="2400" b="0" i="0" u="none" strike="noStrike" dirty="0">
              <a:solidFill>
                <a:prstClr val="black"/>
              </a:solidFill>
              <a:latin typeface="Liberation Sans" panose="020B0604020202020204" pitchFamily="34" charset="0"/>
            </a:endParaRPr>
          </a:p>
          <a:p>
            <a:pPr marL="285750" marR="0" indent="-285750">
              <a:buFont typeface="Arial" panose="020B0604020202020204" pitchFamily="34" charset="0"/>
              <a:buChar char="•"/>
            </a:pPr>
            <a:endParaRPr lang="fr-FR" sz="2400" baseline="0" dirty="0">
              <a:solidFill>
                <a:prstClr val="black"/>
              </a:solidFill>
              <a:latin typeface="Liberation Sans" panose="020B0604020202020204" pitchFamily="34" charset="0"/>
            </a:endParaRPr>
          </a:p>
          <a:p>
            <a:pPr marL="285750" marR="0" indent="-285750">
              <a:buFont typeface="Arial" panose="020B0604020202020204" pitchFamily="34" charset="0"/>
              <a:buChar char="•"/>
            </a:pPr>
            <a:r>
              <a:rPr lang="fr-FR" sz="2400" dirty="0">
                <a:solidFill>
                  <a:prstClr val="black"/>
                </a:solidFill>
                <a:latin typeface="Liberation Sans" panose="020B0604020202020204" pitchFamily="34" charset="0"/>
              </a:rPr>
              <a:t>WFS </a:t>
            </a:r>
            <a:r>
              <a:rPr lang="fr-FR" sz="2400" dirty="0" err="1">
                <a:solidFill>
                  <a:prstClr val="black"/>
                </a:solidFill>
                <a:latin typeface="Liberation Sans" panose="020B0604020202020204" pitchFamily="34" charset="0"/>
              </a:rPr>
              <a:t>Results</a:t>
            </a:r>
            <a:r>
              <a:rPr lang="fr-FR" sz="2400" dirty="0">
                <a:solidFill>
                  <a:prstClr val="black"/>
                </a:solidFill>
                <a:latin typeface="Liberation Sans" panose="020B0604020202020204" pitchFamily="34" charset="0"/>
              </a:rPr>
              <a:t> in the ATF2 </a:t>
            </a:r>
            <a:r>
              <a:rPr lang="fr-FR" sz="2400" dirty="0" err="1">
                <a:solidFill>
                  <a:prstClr val="black"/>
                </a:solidFill>
                <a:latin typeface="Liberation Sans" panose="020B0604020202020204" pitchFamily="34" charset="0"/>
              </a:rPr>
              <a:t>Beamline</a:t>
            </a:r>
            <a:endParaRPr lang="fr-FR" sz="2400" dirty="0">
              <a:solidFill>
                <a:prstClr val="black"/>
              </a:solidFill>
              <a:latin typeface="Liberation Sans" panose="020B0604020202020204" pitchFamily="34" charset="0"/>
            </a:endParaRPr>
          </a:p>
          <a:p>
            <a:pPr marL="285750" marR="0" indent="-285750">
              <a:buFont typeface="Arial" panose="020B0604020202020204" pitchFamily="34" charset="0"/>
              <a:buChar char="•"/>
            </a:pPr>
            <a:endParaRPr lang="fr-FR" sz="2400" dirty="0">
              <a:solidFill>
                <a:prstClr val="black"/>
              </a:solidFill>
              <a:latin typeface="Liberation Sans" panose="020B0604020202020204" pitchFamily="34" charset="0"/>
            </a:endParaRPr>
          </a:p>
          <a:p>
            <a:pPr marL="285750" marR="0" indent="-285750">
              <a:buFont typeface="Arial" panose="020B0604020202020204" pitchFamily="34" charset="0"/>
              <a:buChar char="•"/>
            </a:pPr>
            <a:r>
              <a:rPr lang="fr-FR" sz="2400" dirty="0">
                <a:solidFill>
                  <a:prstClr val="black"/>
                </a:solidFill>
                <a:latin typeface="Liberation Sans" panose="020B0604020202020204" pitchFamily="34" charset="0"/>
              </a:rPr>
              <a:t>Conclusions</a:t>
            </a:r>
          </a:p>
          <a:p>
            <a:pPr marL="285750" marR="0" indent="-285750">
              <a:buFont typeface="Arial" panose="020B0604020202020204" pitchFamily="34" charset="0"/>
              <a:buChar char="•"/>
            </a:pPr>
            <a:endParaRPr lang="fr-FR" sz="2400" b="0" i="0" u="none" strike="noStrike" baseline="0" dirty="0">
              <a:solidFill>
                <a:prstClr val="black"/>
              </a:solidFill>
              <a:latin typeface="Liberation Sans"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BD7FD-9B51-D671-D89B-3105B7D9B6B8}"/>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92FDF2B5-2B21-59AE-CEE7-0D5D47E1E9CA}"/>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RF-Track Simulations Interface</a:t>
            </a:r>
          </a:p>
        </p:txBody>
      </p:sp>
      <p:pic>
        <p:nvPicPr>
          <p:cNvPr id="54" name="Image 53">
            <a:extLst>
              <a:ext uri="{FF2B5EF4-FFF2-40B4-BE49-F238E27FC236}">
                <a16:creationId xmlns:a16="http://schemas.microsoft.com/office/drawing/2014/main" id="{C4213A85-F1EC-059B-F920-258BE7920370}"/>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F78B55A4-D6B5-9381-771A-671FEBD881B0}"/>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20</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2823BE58-7E93-BB88-37C8-26F3E374640E}"/>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5" name="Image 4">
            <a:extLst>
              <a:ext uri="{FF2B5EF4-FFF2-40B4-BE49-F238E27FC236}">
                <a16:creationId xmlns:a16="http://schemas.microsoft.com/office/drawing/2014/main" id="{56EAE6E8-9F11-5DA2-7E96-7DACEC2D6576}"/>
              </a:ext>
            </a:extLst>
          </p:cNvPr>
          <p:cNvPicPr>
            <a:picLocks noChangeAspect="1"/>
          </p:cNvPicPr>
          <p:nvPr/>
        </p:nvPicPr>
        <p:blipFill>
          <a:blip r:embed="rId3">
            <a:lum/>
            <a:alphaModFix/>
          </a:blip>
          <a:srcRect/>
          <a:stretch>
            <a:fillRect/>
          </a:stretch>
        </p:blipFill>
        <p:spPr>
          <a:xfrm>
            <a:off x="2938353" y="1661100"/>
            <a:ext cx="3816258" cy="3410940"/>
          </a:xfrm>
          <a:prstGeom prst="rect">
            <a:avLst/>
          </a:prstGeom>
          <a:noFill/>
          <a:ln>
            <a:noFill/>
          </a:ln>
        </p:spPr>
      </p:pic>
      <p:sp>
        <p:nvSpPr>
          <p:cNvPr id="9" name="ZoneTexte 8">
            <a:extLst>
              <a:ext uri="{FF2B5EF4-FFF2-40B4-BE49-F238E27FC236}">
                <a16:creationId xmlns:a16="http://schemas.microsoft.com/office/drawing/2014/main" id="{D0728E3D-3A70-9D2B-50DD-E6DEB2596C05}"/>
              </a:ext>
            </a:extLst>
          </p:cNvPr>
          <p:cNvSpPr txBox="1"/>
          <p:nvPr/>
        </p:nvSpPr>
        <p:spPr>
          <a:xfrm>
            <a:off x="1464671" y="2115145"/>
            <a:ext cx="1185238" cy="936303"/>
          </a:xfrm>
          <a:prstGeom prst="rect">
            <a:avLst/>
          </a:prstGeom>
          <a:noFill/>
          <a:ln>
            <a:noFill/>
          </a:ln>
        </p:spPr>
        <p:txBody>
          <a:bodyPr vert="horz" wrap="non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correctors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10" name="Forme libre : forme 9">
            <a:extLst>
              <a:ext uri="{FF2B5EF4-FFF2-40B4-BE49-F238E27FC236}">
                <a16:creationId xmlns:a16="http://schemas.microsoft.com/office/drawing/2014/main" id="{3855C5CB-3FE0-C10A-87C2-44B0FB2EA137}"/>
              </a:ext>
            </a:extLst>
          </p:cNvPr>
          <p:cNvSpPr/>
          <p:nvPr/>
        </p:nvSpPr>
        <p:spPr>
          <a:xfrm>
            <a:off x="2567259" y="2043094"/>
            <a:ext cx="288000" cy="1140367"/>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11" name="Forme libre : forme 10">
            <a:extLst>
              <a:ext uri="{FF2B5EF4-FFF2-40B4-BE49-F238E27FC236}">
                <a16:creationId xmlns:a16="http://schemas.microsoft.com/office/drawing/2014/main" id="{8C7E711C-40FB-9442-6C87-609495507425}"/>
              </a:ext>
            </a:extLst>
          </p:cNvPr>
          <p:cNvSpPr/>
          <p:nvPr/>
        </p:nvSpPr>
        <p:spPr>
          <a:xfrm>
            <a:off x="2567259" y="3517839"/>
            <a:ext cx="288000" cy="1221641"/>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57240">
            <a:solidFill>
              <a:srgbClr val="FF0000"/>
            </a:solidFill>
            <a:prstDash val="solid"/>
          </a:ln>
        </p:spPr>
        <p:txBody>
          <a:bodyPr vert="horz" wrap="square" lIns="118440" tIns="73440" rIns="118440" bIns="7344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pitchFamily="2"/>
              <a:cs typeface="Lohit Devanagari" pitchFamily="2"/>
            </a:endParaRPr>
          </a:p>
        </p:txBody>
      </p:sp>
      <p:sp>
        <p:nvSpPr>
          <p:cNvPr id="12" name="ZoneTexte 11">
            <a:extLst>
              <a:ext uri="{FF2B5EF4-FFF2-40B4-BE49-F238E27FC236}">
                <a16:creationId xmlns:a16="http://schemas.microsoft.com/office/drawing/2014/main" id="{AE7E7016-840D-A9E0-FB22-AA829DF1FD5D}"/>
              </a:ext>
            </a:extLst>
          </p:cNvPr>
          <p:cNvSpPr txBox="1"/>
          <p:nvPr/>
        </p:nvSpPr>
        <p:spPr>
          <a:xfrm>
            <a:off x="1751866" y="3660507"/>
            <a:ext cx="815393" cy="936303"/>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List of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BPMs </a:t>
            </a:r>
            <a:br>
              <a:rPr lang="en-GB" sz="1800" b="0" i="0" u="none" strike="noStrike" kern="1200" cap="none" dirty="0">
                <a:ln>
                  <a:noFill/>
                </a:ln>
                <a:latin typeface="cmr10"/>
                <a:ea typeface="Noto Sans CJK SC" pitchFamily="2"/>
                <a:cs typeface="Lohit Devanagari" pitchFamily="2"/>
              </a:rPr>
            </a:br>
            <a:r>
              <a:rPr lang="en-GB" sz="1800" b="0" i="0" u="none" strike="noStrike" kern="1200" cap="none" dirty="0">
                <a:ln>
                  <a:noFill/>
                </a:ln>
                <a:latin typeface="cmr10"/>
                <a:ea typeface="Noto Sans CJK SC" pitchFamily="2"/>
                <a:cs typeface="Lohit Devanagari" pitchFamily="2"/>
              </a:rPr>
              <a:t>to use.</a:t>
            </a:r>
          </a:p>
        </p:txBody>
      </p:sp>
      <p:sp>
        <p:nvSpPr>
          <p:cNvPr id="14" name="ZoneTexte 13">
            <a:extLst>
              <a:ext uri="{FF2B5EF4-FFF2-40B4-BE49-F238E27FC236}">
                <a16:creationId xmlns:a16="http://schemas.microsoft.com/office/drawing/2014/main" id="{16B4D511-A2A8-C41C-315D-B359D126B1F8}"/>
              </a:ext>
            </a:extLst>
          </p:cNvPr>
          <p:cNvSpPr txBox="1"/>
          <p:nvPr/>
        </p:nvSpPr>
        <p:spPr>
          <a:xfrm>
            <a:off x="6837705" y="2320886"/>
            <a:ext cx="2127240" cy="936303"/>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Maximum transverse orbit excursion</a:t>
            </a:r>
          </a:p>
        </p:txBody>
      </p:sp>
      <p:sp>
        <p:nvSpPr>
          <p:cNvPr id="15" name="ZoneTexte 14">
            <a:extLst>
              <a:ext uri="{FF2B5EF4-FFF2-40B4-BE49-F238E27FC236}">
                <a16:creationId xmlns:a16="http://schemas.microsoft.com/office/drawing/2014/main" id="{EAE971F3-B1D3-3631-7C7A-5FFA9FEEF8A5}"/>
              </a:ext>
            </a:extLst>
          </p:cNvPr>
          <p:cNvSpPr txBox="1"/>
          <p:nvPr/>
        </p:nvSpPr>
        <p:spPr>
          <a:xfrm>
            <a:off x="6837880" y="1901161"/>
            <a:ext cx="2360520" cy="372687"/>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GB" sz="1800" b="0" i="0" u="none" strike="noStrike" kern="1200" cap="none" dirty="0">
                <a:ln>
                  <a:noFill/>
                </a:ln>
                <a:latin typeface="cmr10"/>
                <a:ea typeface="Noto Sans CJK SC" pitchFamily="2"/>
                <a:cs typeface="Lohit Devanagari" pitchFamily="2"/>
              </a:rPr>
              <a:t>Path to file</a:t>
            </a:r>
          </a:p>
        </p:txBody>
      </p:sp>
      <p:sp>
        <p:nvSpPr>
          <p:cNvPr id="27" name="ZoneTexte 26">
            <a:extLst>
              <a:ext uri="{FF2B5EF4-FFF2-40B4-BE49-F238E27FC236}">
                <a16:creationId xmlns:a16="http://schemas.microsoft.com/office/drawing/2014/main" id="{73DC1BF2-4C70-5BA5-3D7F-9DDEA23EAB73}"/>
              </a:ext>
            </a:extLst>
          </p:cNvPr>
          <p:cNvSpPr txBox="1"/>
          <p:nvPr/>
        </p:nvSpPr>
        <p:spPr>
          <a:xfrm>
            <a:off x="7680750" y="4742855"/>
            <a:ext cx="3035300" cy="307777"/>
          </a:xfrm>
          <a:prstGeom prst="rect">
            <a:avLst/>
          </a:prstGeom>
          <a:noFill/>
        </p:spPr>
        <p:txBody>
          <a:bodyPr wrap="square">
            <a:spAutoFit/>
          </a:bodyPr>
          <a:lstStyle/>
          <a:p>
            <a:r>
              <a:rPr lang="en-US" sz="1400" dirty="0">
                <a:hlinkClick r:id="rId4"/>
              </a:rPr>
              <a:t>https://gitlab.cern.ch/rf-track</a:t>
            </a:r>
            <a:endParaRPr lang="en-US" sz="1400" dirty="0"/>
          </a:p>
        </p:txBody>
      </p:sp>
      <p:sp>
        <p:nvSpPr>
          <p:cNvPr id="29" name="ZoneTexte 28">
            <a:extLst>
              <a:ext uri="{FF2B5EF4-FFF2-40B4-BE49-F238E27FC236}">
                <a16:creationId xmlns:a16="http://schemas.microsoft.com/office/drawing/2014/main" id="{7A40147F-3EFA-F910-CC49-500AB3361C73}"/>
              </a:ext>
            </a:extLst>
          </p:cNvPr>
          <p:cNvSpPr txBox="1"/>
          <p:nvPr/>
        </p:nvSpPr>
        <p:spPr>
          <a:xfrm>
            <a:off x="0" y="901474"/>
            <a:ext cx="10105560" cy="646331"/>
          </a:xfrm>
          <a:prstGeom prst="rect">
            <a:avLst/>
          </a:prstGeom>
          <a:noFill/>
        </p:spPr>
        <p:txBody>
          <a:bodyPr wrap="square">
            <a:spAutoFit/>
          </a:bodyPr>
          <a:lstStyle/>
          <a:p>
            <a:pPr algn="just"/>
            <a:r>
              <a:rPr lang="en-US" b="1" dirty="0">
                <a:latin typeface="cmr10"/>
              </a:rPr>
              <a:t>RF-Track</a:t>
            </a:r>
            <a:r>
              <a:rPr lang="en-US" dirty="0">
                <a:latin typeface="cmr10"/>
              </a:rPr>
              <a:t> is a tracking code developed at CERN for the design and </a:t>
            </a:r>
            <a:r>
              <a:rPr lang="en-US" dirty="0" err="1">
                <a:latin typeface="cmr10"/>
              </a:rPr>
              <a:t>optimisation</a:t>
            </a:r>
            <a:r>
              <a:rPr lang="en-US" dirty="0">
                <a:latin typeface="cmr10"/>
              </a:rPr>
              <a:t> of particle accelerators, offering outstanding flexibility and rapid simulation speed.</a:t>
            </a:r>
          </a:p>
        </p:txBody>
      </p:sp>
      <p:sp>
        <p:nvSpPr>
          <p:cNvPr id="2" name="Rectangle 1">
            <a:extLst>
              <a:ext uri="{FF2B5EF4-FFF2-40B4-BE49-F238E27FC236}">
                <a16:creationId xmlns:a16="http://schemas.microsoft.com/office/drawing/2014/main" id="{46690373-F806-270D-623A-A3D4D68D8B07}"/>
              </a:ext>
            </a:extLst>
          </p:cNvPr>
          <p:cNvSpPr/>
          <p:nvPr/>
        </p:nvSpPr>
        <p:spPr>
          <a:xfrm>
            <a:off x="4194403" y="1981713"/>
            <a:ext cx="2560207" cy="19510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F45267B-BB14-9AEF-8A4C-499D793BB7E1}"/>
              </a:ext>
            </a:extLst>
          </p:cNvPr>
          <p:cNvSpPr/>
          <p:nvPr/>
        </p:nvSpPr>
        <p:spPr>
          <a:xfrm>
            <a:off x="4208403" y="2668315"/>
            <a:ext cx="2560207" cy="19510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4877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p:bldP spid="14" grpId="0"/>
      <p:bldP spid="15" grpId="0"/>
      <p:bldP spid="2" grpId="0" animBg="1"/>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A6885-C22E-142F-02CD-1CC72DD1860B}"/>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74806671-BB14-5AC3-E3B2-F2E864279E39}"/>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RF-Track Simulations Interface</a:t>
            </a:r>
          </a:p>
        </p:txBody>
      </p:sp>
      <p:pic>
        <p:nvPicPr>
          <p:cNvPr id="54" name="Image 53">
            <a:extLst>
              <a:ext uri="{FF2B5EF4-FFF2-40B4-BE49-F238E27FC236}">
                <a16:creationId xmlns:a16="http://schemas.microsoft.com/office/drawing/2014/main" id="{23E6D489-13BF-F0BA-9819-2982B8868E34}"/>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D0D3811B-D781-252B-0AF5-903D0EB5F59D}"/>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21</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A2F31283-6244-DE9D-5165-B087432FF3E1}"/>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sp>
        <p:nvSpPr>
          <p:cNvPr id="2" name="ZoneTexte 1">
            <a:extLst>
              <a:ext uri="{FF2B5EF4-FFF2-40B4-BE49-F238E27FC236}">
                <a16:creationId xmlns:a16="http://schemas.microsoft.com/office/drawing/2014/main" id="{58ABB0FC-E68D-19B6-BD6C-6C1E93976F90}"/>
              </a:ext>
            </a:extLst>
          </p:cNvPr>
          <p:cNvSpPr txBox="1"/>
          <p:nvPr/>
        </p:nvSpPr>
        <p:spPr>
          <a:xfrm>
            <a:off x="108000" y="1044000"/>
            <a:ext cx="9792000" cy="144000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1" i="0" u="none" strike="noStrike" kern="1200" cap="none">
                <a:ln>
                  <a:noFill/>
                </a:ln>
                <a:latin typeface="Liberation Sans" pitchFamily="18"/>
                <a:ea typeface="Noto Sans CJK SC" pitchFamily="2"/>
                <a:cs typeface="Lohit Devanagari" pitchFamily="2"/>
              </a:rPr>
              <a:t>Simulation</a:t>
            </a:r>
            <a:r>
              <a:rPr lang="en-GB" sz="1800" b="0" i="0" u="none" strike="noStrike" kern="1200" cap="none">
                <a:ln>
                  <a:noFill/>
                </a:ln>
                <a:latin typeface="Liberation Sans" pitchFamily="18"/>
                <a:ea typeface="Noto Sans CJK SC" pitchFamily="2"/>
                <a:cs typeface="Lohit Devanagari" pitchFamily="2"/>
              </a:rPr>
              <a:t> of the </a:t>
            </a:r>
            <a:r>
              <a:rPr lang="en-GB" sz="1800" b="1" i="0" u="none" strike="noStrike" kern="1200" cap="none">
                <a:ln>
                  <a:noFill/>
                </a:ln>
                <a:latin typeface="Liberation Sans" pitchFamily="18"/>
                <a:ea typeface="Noto Sans CJK SC" pitchFamily="2"/>
                <a:cs typeface="Lohit Devanagari" pitchFamily="2"/>
              </a:rPr>
              <a:t>excitation</a:t>
            </a:r>
            <a:r>
              <a:rPr lang="en-GB" sz="1800" b="0" i="0" u="none" strike="noStrike" kern="1200" cap="none">
                <a:ln>
                  <a:noFill/>
                </a:ln>
                <a:latin typeface="Liberation Sans" pitchFamily="18"/>
                <a:ea typeface="Noto Sans CJK SC" pitchFamily="2"/>
                <a:cs typeface="Lohit Devanagari" pitchFamily="2"/>
              </a:rPr>
              <a:t> of ATF2 beamline </a:t>
            </a:r>
            <a:r>
              <a:rPr lang="en-GB" sz="1800" b="1" i="0" u="none" strike="noStrike" kern="1200" cap="none">
                <a:ln>
                  <a:noFill/>
                </a:ln>
                <a:latin typeface="Liberation Sans" pitchFamily="18"/>
                <a:ea typeface="Noto Sans CJK SC" pitchFamily="2"/>
                <a:cs typeface="Lohit Devanagari" pitchFamily="2"/>
              </a:rPr>
              <a:t>correctors</a:t>
            </a:r>
            <a:r>
              <a:rPr lang="en-GB" sz="1800" b="0" i="0" u="none" strike="noStrike" kern="1200" cap="none">
                <a:ln>
                  <a:noFill/>
                </a:ln>
                <a:latin typeface="Liberation Sans" pitchFamily="18"/>
                <a:ea typeface="Noto Sans CJK SC" pitchFamily="2"/>
                <a:cs typeface="Lohit Devanagari" pitchFamily="2"/>
              </a:rPr>
              <a:t> with </a:t>
            </a:r>
            <a:r>
              <a:rPr lang="en-GB" sz="1800" b="1" i="0" u="none" strike="noStrike" kern="1200" cap="none">
                <a:ln>
                  <a:noFill/>
                </a:ln>
                <a:latin typeface="Liberation Sans" pitchFamily="18"/>
                <a:ea typeface="Noto Sans CJK SC" pitchFamily="2"/>
                <a:cs typeface="Lohit Devanagari" pitchFamily="2"/>
              </a:rPr>
              <a:t>RF-Track</a:t>
            </a:r>
            <a:r>
              <a:rPr lang="en-GB" sz="1800" b="0" i="0" u="none" strike="noStrike" kern="1200" cap="none">
                <a:ln>
                  <a:noFill/>
                </a:ln>
                <a:latin typeface="Liberation Sans" pitchFamily="18"/>
                <a:ea typeface="Noto Sans CJK SC" pitchFamily="2"/>
                <a:cs typeface="Lohit Devanagari" pitchFamily="2"/>
              </a:rPr>
              <a:t>:</a:t>
            </a:r>
          </a:p>
        </p:txBody>
      </p:sp>
      <p:pic>
        <p:nvPicPr>
          <p:cNvPr id="3" name="Image 2">
            <a:extLst>
              <a:ext uri="{FF2B5EF4-FFF2-40B4-BE49-F238E27FC236}">
                <a16:creationId xmlns:a16="http://schemas.microsoft.com/office/drawing/2014/main" id="{EBF9FE94-295D-AB7A-B378-292031B1FAA9}"/>
              </a:ext>
            </a:extLst>
          </p:cNvPr>
          <p:cNvPicPr>
            <a:picLocks noChangeAspect="1"/>
          </p:cNvPicPr>
          <p:nvPr/>
        </p:nvPicPr>
        <p:blipFill>
          <a:blip r:embed="rId3">
            <a:lum/>
            <a:alphaModFix/>
          </a:blip>
          <a:srcRect/>
          <a:stretch>
            <a:fillRect/>
          </a:stretch>
        </p:blipFill>
        <p:spPr>
          <a:xfrm>
            <a:off x="144000" y="1728000"/>
            <a:ext cx="9864000" cy="2789640"/>
          </a:xfrm>
          <a:prstGeom prst="rect">
            <a:avLst/>
          </a:prstGeom>
          <a:noFill/>
          <a:ln>
            <a:noFill/>
          </a:ln>
        </p:spPr>
      </p:pic>
      <p:sp>
        <p:nvSpPr>
          <p:cNvPr id="4" name="ZoneTexte 3">
            <a:extLst>
              <a:ext uri="{FF2B5EF4-FFF2-40B4-BE49-F238E27FC236}">
                <a16:creationId xmlns:a16="http://schemas.microsoft.com/office/drawing/2014/main" id="{83A7F0F1-9113-3144-0627-E90EF8B7A8BA}"/>
              </a:ext>
            </a:extLst>
          </p:cNvPr>
          <p:cNvSpPr txBox="1"/>
          <p:nvPr/>
        </p:nvSpPr>
        <p:spPr>
          <a:xfrm>
            <a:off x="7680750" y="4742855"/>
            <a:ext cx="3035300" cy="307777"/>
          </a:xfrm>
          <a:prstGeom prst="rect">
            <a:avLst/>
          </a:prstGeom>
          <a:noFill/>
        </p:spPr>
        <p:txBody>
          <a:bodyPr wrap="square">
            <a:spAutoFit/>
          </a:bodyPr>
          <a:lstStyle/>
          <a:p>
            <a:r>
              <a:rPr lang="en-US" sz="1400" dirty="0">
                <a:hlinkClick r:id="rId4"/>
              </a:rPr>
              <a:t>https://gitlab.cern.ch/rf-track</a:t>
            </a:r>
            <a:endParaRPr lang="en-US" sz="1400" dirty="0"/>
          </a:p>
        </p:txBody>
      </p:sp>
    </p:spTree>
    <p:extLst>
      <p:ext uri="{BB962C8B-B14F-4D97-AF65-F5344CB8AC3E}">
        <p14:creationId xmlns:p14="http://schemas.microsoft.com/office/powerpoint/2010/main" val="365540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ZoneTexte 52"/>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Conclusions</a:t>
            </a:r>
          </a:p>
        </p:txBody>
      </p:sp>
      <p:pic>
        <p:nvPicPr>
          <p:cNvPr id="54" name="Image 53"/>
          <p:cNvPicPr/>
          <p:nvPr/>
        </p:nvPicPr>
        <p:blipFill>
          <a:blip r:embed="rId2"/>
          <a:srcRect l="1746" t="90044"/>
          <a:stretch/>
        </p:blipFill>
        <p:spPr>
          <a:xfrm>
            <a:off x="0" y="5112000"/>
            <a:ext cx="10105560" cy="572400"/>
          </a:xfrm>
          <a:prstGeom prst="rect">
            <a:avLst/>
          </a:prstGeom>
          <a:ln w="0">
            <a:noFill/>
          </a:ln>
        </p:spPr>
      </p:pic>
      <p:sp>
        <p:nvSpPr>
          <p:cNvPr id="59" name="ZoneTexte 58"/>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22</a:t>
            </a:fld>
            <a:endParaRPr lang="en-GB" sz="1800" b="0" strike="noStrike" spc="-1">
              <a:solidFill>
                <a:srgbClr val="FFFFFF"/>
              </a:solidFill>
              <a:latin typeface="Arial"/>
            </a:endParaRPr>
          </a:p>
        </p:txBody>
      </p:sp>
      <p:sp>
        <p:nvSpPr>
          <p:cNvPr id="60" name="ZoneTexte 59"/>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sp>
        <p:nvSpPr>
          <p:cNvPr id="4" name="ZoneTexte 3">
            <a:extLst>
              <a:ext uri="{FF2B5EF4-FFF2-40B4-BE49-F238E27FC236}">
                <a16:creationId xmlns:a16="http://schemas.microsoft.com/office/drawing/2014/main" id="{FACCB5F7-A351-3454-F930-8AC74CAA08B9}"/>
              </a:ext>
            </a:extLst>
          </p:cNvPr>
          <p:cNvSpPr txBox="1"/>
          <p:nvPr/>
        </p:nvSpPr>
        <p:spPr>
          <a:xfrm>
            <a:off x="456675" y="1065508"/>
            <a:ext cx="9192210" cy="3732304"/>
          </a:xfrm>
          <a:prstGeom prst="rect">
            <a:avLst/>
          </a:prstGeom>
          <a:noFill/>
        </p:spPr>
        <p:txBody>
          <a:bodyPr wrap="square">
            <a:spAutoFit/>
          </a:bodyPr>
          <a:lstStyle/>
          <a:p>
            <a:pPr marL="285750" indent="-285750">
              <a:lnSpc>
                <a:spcPct val="90000"/>
              </a:lnSpc>
              <a:spcBef>
                <a:spcPts val="1001"/>
              </a:spcBef>
              <a:buFont typeface="Arial" panose="020B0604020202020204" pitchFamily="34" charset="0"/>
              <a:buChar char="•"/>
              <a:tabLst>
                <a:tab pos="0" algn="l"/>
              </a:tabLst>
            </a:pPr>
            <a:endParaRPr lang="en-GB" sz="1800" strike="noStrike" spc="-1" dirty="0">
              <a:solidFill>
                <a:srgbClr val="000000"/>
              </a:solidFill>
              <a:latin typeface="Arial"/>
            </a:endParaRPr>
          </a:p>
          <a:p>
            <a:pPr marL="285750" indent="-285750">
              <a:lnSpc>
                <a:spcPct val="90000"/>
              </a:lnSpc>
              <a:spcBef>
                <a:spcPts val="1001"/>
              </a:spcBef>
              <a:buFont typeface="Arial" panose="020B0604020202020204" pitchFamily="34" charset="0"/>
              <a:buChar char="•"/>
              <a:tabLst>
                <a:tab pos="0" algn="l"/>
              </a:tabLst>
            </a:pPr>
            <a:r>
              <a:rPr lang="en-GB" sz="1800" strike="noStrike" spc="-1" dirty="0">
                <a:solidFill>
                  <a:srgbClr val="000000"/>
                </a:solidFill>
                <a:latin typeface="Arial"/>
              </a:rPr>
              <a:t>A </a:t>
            </a:r>
            <a:r>
              <a:rPr lang="en-GB" sz="1800" b="1" strike="noStrike" spc="-1" dirty="0">
                <a:solidFill>
                  <a:srgbClr val="000000"/>
                </a:solidFill>
                <a:latin typeface="Arial"/>
              </a:rPr>
              <a:t>new</a:t>
            </a:r>
            <a:r>
              <a:rPr lang="en-GB" sz="1800" strike="noStrike" spc="-1" dirty="0">
                <a:solidFill>
                  <a:srgbClr val="000000"/>
                </a:solidFill>
                <a:latin typeface="Arial"/>
              </a:rPr>
              <a:t> </a:t>
            </a:r>
            <a:r>
              <a:rPr lang="en-GB" sz="1800" b="1" strike="noStrike" spc="-1" dirty="0">
                <a:solidFill>
                  <a:srgbClr val="000000"/>
                </a:solidFill>
                <a:latin typeface="Arial"/>
              </a:rPr>
              <a:t>Python Flight Simulator</a:t>
            </a:r>
            <a:r>
              <a:rPr lang="en-GB" sz="1800" strike="noStrike" spc="-1" dirty="0">
                <a:solidFill>
                  <a:srgbClr val="000000"/>
                </a:solidFill>
                <a:latin typeface="Arial"/>
              </a:rPr>
              <a:t> has been developed and tested at </a:t>
            </a:r>
            <a:r>
              <a:rPr lang="en-GB" sz="1800" b="1" strike="noStrike" spc="-1" dirty="0">
                <a:solidFill>
                  <a:srgbClr val="000000"/>
                </a:solidFill>
                <a:latin typeface="Arial"/>
              </a:rPr>
              <a:t>ATF</a:t>
            </a:r>
            <a:r>
              <a:rPr lang="en-GB" sz="1800" strike="noStrike" spc="-1" dirty="0">
                <a:solidFill>
                  <a:srgbClr val="000000"/>
                </a:solidFill>
                <a:latin typeface="Arial"/>
              </a:rPr>
              <a:t>.</a:t>
            </a:r>
          </a:p>
          <a:p>
            <a:pPr marL="285750" indent="-285750">
              <a:lnSpc>
                <a:spcPct val="90000"/>
              </a:lnSpc>
              <a:spcBef>
                <a:spcPts val="1001"/>
              </a:spcBef>
              <a:buFont typeface="Arial" panose="020B0604020202020204" pitchFamily="34" charset="0"/>
              <a:buChar char="•"/>
              <a:tabLst>
                <a:tab pos="0" algn="l"/>
              </a:tabLst>
            </a:pPr>
            <a:endParaRPr lang="en-GB" spc="-1" dirty="0">
              <a:solidFill>
                <a:srgbClr val="000000"/>
              </a:solidFill>
              <a:latin typeface="Arial"/>
            </a:endParaRPr>
          </a:p>
          <a:p>
            <a:pPr marL="285750" indent="-285750">
              <a:lnSpc>
                <a:spcPct val="90000"/>
              </a:lnSpc>
              <a:spcBef>
                <a:spcPts val="1001"/>
              </a:spcBef>
              <a:buFont typeface="Arial" panose="020B0604020202020204" pitchFamily="34" charset="0"/>
              <a:buChar char="•"/>
              <a:tabLst>
                <a:tab pos="0" algn="l"/>
              </a:tabLst>
            </a:pPr>
            <a:r>
              <a:rPr lang="en-GB" spc="-1" dirty="0">
                <a:solidFill>
                  <a:srgbClr val="000000"/>
                </a:solidFill>
                <a:latin typeface="Arial"/>
              </a:rPr>
              <a:t>Dedicated tools for </a:t>
            </a:r>
            <a:r>
              <a:rPr lang="en-GB" b="1" spc="-1" dirty="0">
                <a:solidFill>
                  <a:srgbClr val="000000"/>
                </a:solidFill>
                <a:latin typeface="Arial"/>
              </a:rPr>
              <a:t>Response</a:t>
            </a:r>
            <a:r>
              <a:rPr lang="en-GB" spc="-1" dirty="0">
                <a:solidFill>
                  <a:srgbClr val="000000"/>
                </a:solidFill>
                <a:latin typeface="Arial"/>
              </a:rPr>
              <a:t> </a:t>
            </a:r>
            <a:r>
              <a:rPr lang="en-GB" b="1" spc="-1" dirty="0">
                <a:solidFill>
                  <a:srgbClr val="000000"/>
                </a:solidFill>
                <a:latin typeface="Arial"/>
              </a:rPr>
              <a:t>Matrix</a:t>
            </a:r>
            <a:r>
              <a:rPr lang="en-GB" spc="-1" dirty="0">
                <a:solidFill>
                  <a:srgbClr val="000000"/>
                </a:solidFill>
                <a:latin typeface="Arial"/>
              </a:rPr>
              <a:t> </a:t>
            </a:r>
            <a:r>
              <a:rPr lang="en-GB" b="1" spc="-1" dirty="0">
                <a:solidFill>
                  <a:srgbClr val="000000"/>
                </a:solidFill>
                <a:latin typeface="Arial"/>
              </a:rPr>
              <a:t>calculations</a:t>
            </a:r>
            <a:r>
              <a:rPr lang="en-GB" spc="-1" dirty="0">
                <a:solidFill>
                  <a:srgbClr val="000000"/>
                </a:solidFill>
                <a:latin typeface="Arial"/>
              </a:rPr>
              <a:t> and </a:t>
            </a:r>
            <a:r>
              <a:rPr lang="en-GB" b="1" spc="-1" dirty="0">
                <a:solidFill>
                  <a:srgbClr val="000000"/>
                </a:solidFill>
                <a:latin typeface="Arial"/>
              </a:rPr>
              <a:t>One-to-One correction</a:t>
            </a:r>
            <a:r>
              <a:rPr lang="en-GB" spc="-1" dirty="0">
                <a:solidFill>
                  <a:srgbClr val="000000"/>
                </a:solidFill>
                <a:latin typeface="Arial"/>
              </a:rPr>
              <a:t> were implemented in the Flight Simulator and give good results.</a:t>
            </a:r>
          </a:p>
          <a:p>
            <a:pPr marL="285750" indent="-285750">
              <a:lnSpc>
                <a:spcPct val="90000"/>
              </a:lnSpc>
              <a:spcBef>
                <a:spcPts val="1001"/>
              </a:spcBef>
              <a:buFont typeface="Arial" panose="020B0604020202020204" pitchFamily="34" charset="0"/>
              <a:buChar char="•"/>
              <a:tabLst>
                <a:tab pos="0" algn="l"/>
              </a:tabLst>
            </a:pPr>
            <a:endParaRPr lang="en-GB" spc="-1" dirty="0">
              <a:solidFill>
                <a:srgbClr val="000000"/>
              </a:solidFill>
              <a:latin typeface="Arial"/>
            </a:endParaRPr>
          </a:p>
          <a:p>
            <a:pPr marL="285750" indent="-285750">
              <a:lnSpc>
                <a:spcPct val="90000"/>
              </a:lnSpc>
              <a:spcBef>
                <a:spcPts val="1001"/>
              </a:spcBef>
              <a:buFont typeface="Arial" panose="020B0604020202020204" pitchFamily="34" charset="0"/>
              <a:buChar char="•"/>
              <a:tabLst>
                <a:tab pos="0" algn="l"/>
              </a:tabLst>
            </a:pPr>
            <a:r>
              <a:rPr lang="en-GB" spc="-1" dirty="0">
                <a:solidFill>
                  <a:srgbClr val="000000"/>
                </a:solidFill>
                <a:latin typeface="Arial"/>
              </a:rPr>
              <a:t>Other </a:t>
            </a:r>
            <a:r>
              <a:rPr lang="en-GB" b="1" spc="-1" dirty="0">
                <a:solidFill>
                  <a:srgbClr val="000000"/>
                </a:solidFill>
                <a:latin typeface="Arial"/>
              </a:rPr>
              <a:t>BBA</a:t>
            </a:r>
            <a:r>
              <a:rPr lang="en-GB" spc="-1" dirty="0">
                <a:solidFill>
                  <a:srgbClr val="000000"/>
                </a:solidFill>
                <a:latin typeface="Arial"/>
              </a:rPr>
              <a:t> </a:t>
            </a:r>
            <a:r>
              <a:rPr lang="en-GB" b="1" spc="-1" dirty="0">
                <a:solidFill>
                  <a:srgbClr val="000000"/>
                </a:solidFill>
                <a:latin typeface="Arial"/>
              </a:rPr>
              <a:t>corrections</a:t>
            </a:r>
            <a:r>
              <a:rPr lang="en-GB" spc="-1" dirty="0">
                <a:solidFill>
                  <a:srgbClr val="000000"/>
                </a:solidFill>
                <a:latin typeface="Arial"/>
              </a:rPr>
              <a:t> (DFS and WFS) were </a:t>
            </a:r>
            <a:r>
              <a:rPr lang="en-GB" b="1" spc="-1" dirty="0">
                <a:solidFill>
                  <a:srgbClr val="000000"/>
                </a:solidFill>
                <a:latin typeface="Arial"/>
              </a:rPr>
              <a:t>tested</a:t>
            </a:r>
            <a:r>
              <a:rPr lang="en-GB" spc="-1" dirty="0">
                <a:solidFill>
                  <a:srgbClr val="000000"/>
                </a:solidFill>
                <a:latin typeface="Arial"/>
              </a:rPr>
              <a:t> and give promising results.</a:t>
            </a:r>
            <a:br>
              <a:rPr lang="en-GB" spc="-1" dirty="0">
                <a:solidFill>
                  <a:srgbClr val="000000"/>
                </a:solidFill>
                <a:latin typeface="Arial"/>
              </a:rPr>
            </a:br>
            <a:r>
              <a:rPr lang="en-GB" spc="-1" dirty="0">
                <a:solidFill>
                  <a:srgbClr val="000000"/>
                </a:solidFill>
                <a:latin typeface="Arial"/>
              </a:rPr>
              <a:t>They will </a:t>
            </a:r>
            <a:r>
              <a:rPr lang="en-GB" b="1" spc="-1" dirty="0">
                <a:solidFill>
                  <a:srgbClr val="000000"/>
                </a:solidFill>
                <a:latin typeface="Arial"/>
              </a:rPr>
              <a:t>soon</a:t>
            </a:r>
            <a:r>
              <a:rPr lang="en-GB" spc="-1" dirty="0">
                <a:solidFill>
                  <a:srgbClr val="000000"/>
                </a:solidFill>
                <a:latin typeface="Arial"/>
              </a:rPr>
              <a:t> be </a:t>
            </a:r>
            <a:r>
              <a:rPr lang="en-GB" b="1" spc="-1" dirty="0">
                <a:solidFill>
                  <a:srgbClr val="000000"/>
                </a:solidFill>
                <a:latin typeface="Arial"/>
              </a:rPr>
              <a:t>implemented</a:t>
            </a:r>
            <a:r>
              <a:rPr lang="en-GB" spc="-1" dirty="0">
                <a:solidFill>
                  <a:srgbClr val="000000"/>
                </a:solidFill>
                <a:latin typeface="Arial"/>
              </a:rPr>
              <a:t> in the Flight Simulator.</a:t>
            </a:r>
          </a:p>
          <a:p>
            <a:pPr marL="285750" indent="-285750">
              <a:lnSpc>
                <a:spcPct val="90000"/>
              </a:lnSpc>
              <a:spcBef>
                <a:spcPts val="1001"/>
              </a:spcBef>
              <a:buFont typeface="Arial" panose="020B0604020202020204" pitchFamily="34" charset="0"/>
              <a:buChar char="•"/>
              <a:tabLst>
                <a:tab pos="0" algn="l"/>
              </a:tabLst>
            </a:pPr>
            <a:endParaRPr lang="en-GB" sz="1800" strike="noStrike" spc="-1" dirty="0">
              <a:solidFill>
                <a:srgbClr val="000000"/>
              </a:solidFill>
              <a:latin typeface="Arial"/>
            </a:endParaRPr>
          </a:p>
          <a:p>
            <a:pPr marL="285750" indent="-285750">
              <a:lnSpc>
                <a:spcPct val="90000"/>
              </a:lnSpc>
              <a:spcBef>
                <a:spcPts val="1001"/>
              </a:spcBef>
              <a:buFont typeface="Arial" panose="020B0604020202020204" pitchFamily="34" charset="0"/>
              <a:buChar char="•"/>
              <a:tabLst>
                <a:tab pos="0" algn="l"/>
              </a:tabLst>
            </a:pPr>
            <a:r>
              <a:rPr lang="en-GB" spc="-1" dirty="0">
                <a:solidFill>
                  <a:srgbClr val="000000"/>
                </a:solidFill>
                <a:latin typeface="Arial"/>
              </a:rPr>
              <a:t>A </a:t>
            </a:r>
            <a:r>
              <a:rPr lang="en-GB" b="1" spc="-1" dirty="0">
                <a:solidFill>
                  <a:srgbClr val="000000"/>
                </a:solidFill>
                <a:latin typeface="Arial"/>
              </a:rPr>
              <a:t>new</a:t>
            </a:r>
            <a:r>
              <a:rPr lang="en-GB" spc="-1" dirty="0">
                <a:solidFill>
                  <a:srgbClr val="000000"/>
                </a:solidFill>
                <a:latin typeface="Arial"/>
              </a:rPr>
              <a:t> </a:t>
            </a:r>
            <a:r>
              <a:rPr lang="en-GB" b="1" spc="-1" dirty="0">
                <a:solidFill>
                  <a:srgbClr val="000000"/>
                </a:solidFill>
                <a:latin typeface="Arial"/>
              </a:rPr>
              <a:t>RF-Track interface</a:t>
            </a:r>
            <a:r>
              <a:rPr lang="en-GB" spc="-1" dirty="0">
                <a:solidFill>
                  <a:srgbClr val="000000"/>
                </a:solidFill>
                <a:latin typeface="Arial"/>
              </a:rPr>
              <a:t> has been </a:t>
            </a:r>
            <a:r>
              <a:rPr lang="en-GB" b="1" spc="-1" dirty="0">
                <a:solidFill>
                  <a:srgbClr val="000000"/>
                </a:solidFill>
                <a:latin typeface="Arial"/>
              </a:rPr>
              <a:t>implemented</a:t>
            </a:r>
            <a:r>
              <a:rPr lang="en-GB" spc="-1" dirty="0">
                <a:solidFill>
                  <a:srgbClr val="000000"/>
                </a:solidFill>
                <a:latin typeface="Arial"/>
              </a:rPr>
              <a:t> and </a:t>
            </a:r>
            <a:r>
              <a:rPr lang="en-GB" b="1" spc="-1" dirty="0">
                <a:solidFill>
                  <a:srgbClr val="000000"/>
                </a:solidFill>
                <a:latin typeface="Arial"/>
              </a:rPr>
              <a:t>tested</a:t>
            </a:r>
            <a:r>
              <a:rPr lang="en-GB" spc="-1" dirty="0">
                <a:solidFill>
                  <a:srgbClr val="000000"/>
                </a:solidFill>
                <a:latin typeface="Arial"/>
              </a:rPr>
              <a:t> to simulate, compare and optimise the results directly on the control room computers.</a:t>
            </a:r>
            <a:endParaRPr lang="en-GB" sz="1800" strike="noStrike" spc="-1" dirty="0">
              <a:solidFill>
                <a:srgbClr val="000000"/>
              </a:solidFill>
              <a:latin typeface="Arial"/>
            </a:endParaRPr>
          </a:p>
        </p:txBody>
      </p:sp>
    </p:spTree>
    <p:extLst>
      <p:ext uri="{BB962C8B-B14F-4D97-AF65-F5344CB8AC3E}">
        <p14:creationId xmlns:p14="http://schemas.microsoft.com/office/powerpoint/2010/main" val="2578938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0" name="Image 389"/>
          <p:cNvPicPr/>
          <p:nvPr/>
        </p:nvPicPr>
        <p:blipFill>
          <a:blip r:embed="rId3"/>
          <a:stretch/>
        </p:blipFill>
        <p:spPr>
          <a:xfrm>
            <a:off x="-36000" y="0"/>
            <a:ext cx="10188000" cy="5689800"/>
          </a:xfrm>
          <a:prstGeom prst="rect">
            <a:avLst/>
          </a:prstGeom>
          <a:ln w="0">
            <a:noFill/>
          </a:ln>
        </p:spPr>
      </p:pic>
      <p:sp>
        <p:nvSpPr>
          <p:cNvPr id="392" name="ZoneTexte 391"/>
          <p:cNvSpPr txBox="1"/>
          <p:nvPr/>
        </p:nvSpPr>
        <p:spPr>
          <a:xfrm>
            <a:off x="0" y="772850"/>
            <a:ext cx="10080000" cy="3254400"/>
          </a:xfrm>
          <a:prstGeom prst="rect">
            <a:avLst/>
          </a:prstGeom>
          <a:noFill/>
          <a:ln w="0">
            <a:noFill/>
          </a:ln>
        </p:spPr>
        <p:txBody>
          <a:bodyPr lIns="90000" tIns="45000" rIns="90000" bIns="45000" anchor="ctr">
            <a:noAutofit/>
          </a:bodyPr>
          <a:lstStyle/>
          <a:p>
            <a:pPr algn="ctr"/>
            <a:r>
              <a:rPr lang="en-GB" sz="6000" b="1" strike="noStrike" spc="-1" dirty="0">
                <a:solidFill>
                  <a:srgbClr val="FFFFFF"/>
                </a:solidFill>
                <a:latin typeface="Arial"/>
              </a:rPr>
              <a:t>Thank you</a:t>
            </a:r>
            <a:endParaRPr lang="en-GB" sz="6000" b="0" strike="noStrike" spc="-1" dirty="0">
              <a:solidFill>
                <a:srgbClr val="FFFFFF"/>
              </a:solidFill>
              <a:latin typeface="Arial"/>
            </a:endParaRPr>
          </a:p>
        </p:txBody>
      </p:sp>
      <p:sp>
        <p:nvSpPr>
          <p:cNvPr id="393" name="Ellipse 392">
            <a:hlinkClick r:id="rId4"/>
          </p:cNvPr>
          <p:cNvSpPr/>
          <p:nvPr/>
        </p:nvSpPr>
        <p:spPr>
          <a:xfrm>
            <a:off x="5004000" y="3024000"/>
            <a:ext cx="108000" cy="108000"/>
          </a:xfrm>
          <a:prstGeom prst="ellipse">
            <a:avLst/>
          </a:prstGeom>
          <a:noFill/>
          <a:ln w="0">
            <a:noFill/>
          </a:ln>
        </p:spPr>
        <p:style>
          <a:lnRef idx="0">
            <a:scrgbClr r="0" g="0" b="0"/>
          </a:lnRef>
          <a:fillRef idx="0">
            <a:scrgbClr r="0" g="0" b="0"/>
          </a:fillRef>
          <a:effectRef idx="0">
            <a:scrgbClr r="0" g="0" b="0"/>
          </a:effectRef>
          <a:fontRef idx="minor"/>
        </p:style>
        <p:txBody>
          <a:bodyPr wrap="none" lIns="90000" tIns="31320" rIns="90000" bIns="31320" anchor="ctr">
            <a:noAutofit/>
          </a:bodyPr>
          <a:lstStyle/>
          <a:p>
            <a:endParaRPr lang="en-GB" sz="1800" b="0" strike="noStrike" spc="-1">
              <a:solidFill>
                <a:srgbClr val="000000"/>
              </a:solidFill>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91A2B-31B8-E84F-20B6-09339ECDB7BF}"/>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7E0E4824-228C-14A6-6FF0-C44061DD0652}"/>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References</a:t>
            </a:r>
          </a:p>
        </p:txBody>
      </p:sp>
      <p:pic>
        <p:nvPicPr>
          <p:cNvPr id="54" name="Image 53">
            <a:extLst>
              <a:ext uri="{FF2B5EF4-FFF2-40B4-BE49-F238E27FC236}">
                <a16:creationId xmlns:a16="http://schemas.microsoft.com/office/drawing/2014/main" id="{3AEE4113-7152-5397-9019-0BDB9784A168}"/>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9A79027F-ECBC-B8A7-E74B-ACA3206BBE99}"/>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24</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A1AD506E-8939-96C9-90D4-76A7B36DA08B}"/>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sp>
        <p:nvSpPr>
          <p:cNvPr id="4" name="ZoneTexte 3">
            <a:extLst>
              <a:ext uri="{FF2B5EF4-FFF2-40B4-BE49-F238E27FC236}">
                <a16:creationId xmlns:a16="http://schemas.microsoft.com/office/drawing/2014/main" id="{E8D49A60-48F4-45FA-1A8F-6B5B392452FA}"/>
              </a:ext>
            </a:extLst>
          </p:cNvPr>
          <p:cNvSpPr txBox="1"/>
          <p:nvPr/>
        </p:nvSpPr>
        <p:spPr>
          <a:xfrm>
            <a:off x="321927" y="1161945"/>
            <a:ext cx="9427905" cy="2031325"/>
          </a:xfrm>
          <a:prstGeom prst="rect">
            <a:avLst/>
          </a:prstGeom>
          <a:noFill/>
        </p:spPr>
        <p:txBody>
          <a:bodyPr wrap="square">
            <a:spAutoFit/>
          </a:bodyPr>
          <a:lstStyle/>
          <a:p>
            <a:pPr lvl="0" algn="just" hangingPunct="0">
              <a:buSzPct val="45000"/>
            </a:pPr>
            <a:r>
              <a:rPr lang="en-US" sz="1400" dirty="0">
                <a:latin typeface="cmr10" pitchFamily="18"/>
                <a:ea typeface="Noto Sans CJK SC Regular" pitchFamily="2"/>
                <a:cs typeface="FreeSans" pitchFamily="2"/>
              </a:rPr>
              <a:t>[1] P. Raimondi, “</a:t>
            </a:r>
            <a:r>
              <a:rPr lang="en-US" sz="1400" i="1" dirty="0">
                <a:latin typeface="cmr10" pitchFamily="18"/>
                <a:ea typeface="Noto Sans CJK SC Regular" pitchFamily="2"/>
                <a:cs typeface="FreeSans" pitchFamily="2"/>
              </a:rPr>
              <a:t>Novel Final Focus Design for Future Linear Colliders”</a:t>
            </a:r>
            <a:r>
              <a:rPr lang="en-US" sz="1400" dirty="0">
                <a:latin typeface="cmr10" pitchFamily="18"/>
                <a:ea typeface="Noto Sans CJK SC Regular" pitchFamily="2"/>
                <a:cs typeface="FreeSans" pitchFamily="2"/>
              </a:rPr>
              <a:t>, </a:t>
            </a:r>
            <a:r>
              <a:rPr lang="en-US" sz="1400" dirty="0">
                <a:latin typeface="cmr10" pitchFamily="18"/>
                <a:ea typeface="Noto Sans CJK SC Regular" pitchFamily="2"/>
                <a:cs typeface="FreeSans" pitchFamily="2"/>
                <a:hlinkClick r:id="rId3"/>
              </a:rPr>
              <a:t>PRL 86, 3779</a:t>
            </a:r>
            <a:r>
              <a:rPr lang="en-US" sz="1400" dirty="0">
                <a:latin typeface="cmr10" pitchFamily="18"/>
                <a:ea typeface="Noto Sans CJK SC Regular" pitchFamily="2"/>
                <a:cs typeface="FreeSans" pitchFamily="2"/>
              </a:rPr>
              <a:t>.</a:t>
            </a:r>
          </a:p>
          <a:p>
            <a:pPr lvl="0" algn="just" hangingPunct="0">
              <a:buSzPct val="45000"/>
            </a:pPr>
            <a:endParaRPr lang="en-US" sz="1400" dirty="0">
              <a:latin typeface="cmr10" pitchFamily="18"/>
              <a:ea typeface="Noto Sans CJK SC Regular" pitchFamily="2"/>
              <a:cs typeface="FreeSans" pitchFamily="2"/>
            </a:endParaRPr>
          </a:p>
          <a:p>
            <a:pPr algn="just" hangingPunct="0">
              <a:buSzPct val="45000"/>
            </a:pPr>
            <a:r>
              <a:rPr lang="en-US" sz="1400" dirty="0">
                <a:latin typeface="cmr10" pitchFamily="18"/>
                <a:ea typeface="Noto Sans CJK SC Regular" pitchFamily="2"/>
                <a:cs typeface="FreeSans" pitchFamily="2"/>
              </a:rPr>
              <a:t>[2] “</a:t>
            </a:r>
            <a:r>
              <a:rPr lang="en-US" sz="1400" i="1" dirty="0">
                <a:latin typeface="cmr10" pitchFamily="18"/>
                <a:ea typeface="Noto Sans CJK SC Regular" pitchFamily="2"/>
                <a:cs typeface="FreeSans" pitchFamily="2"/>
              </a:rPr>
              <a:t>ATF2 Proposal”</a:t>
            </a:r>
            <a:r>
              <a:rPr lang="en-US" sz="1400" dirty="0">
                <a:latin typeface="cmr10" pitchFamily="18"/>
                <a:ea typeface="Noto Sans CJK SC Regular" pitchFamily="2"/>
                <a:cs typeface="FreeSans" pitchFamily="2"/>
              </a:rPr>
              <a:t>, </a:t>
            </a:r>
            <a:r>
              <a:rPr lang="en-US" sz="1400" dirty="0">
                <a:latin typeface="cmr10" pitchFamily="18"/>
                <a:ea typeface="Noto Sans CJK SC Regular" pitchFamily="2"/>
                <a:cs typeface="FreeSans" pitchFamily="2"/>
                <a:hlinkClick r:id="rId4"/>
              </a:rPr>
              <a:t>SLAC-R-771</a:t>
            </a:r>
            <a:r>
              <a:rPr lang="en-US" sz="1400" dirty="0">
                <a:latin typeface="cmr10" pitchFamily="18"/>
                <a:ea typeface="Noto Sans CJK SC Regular" pitchFamily="2"/>
                <a:cs typeface="FreeSans" pitchFamily="2"/>
              </a:rPr>
              <a:t>.</a:t>
            </a:r>
          </a:p>
          <a:p>
            <a:pPr algn="just" hangingPunct="0">
              <a:buSzPct val="45000"/>
            </a:pPr>
            <a:endParaRPr lang="en-US" sz="1400" dirty="0">
              <a:latin typeface="cmr10" pitchFamily="18"/>
              <a:ea typeface="Noto Sans CJK SC Regular" pitchFamily="2"/>
              <a:cs typeface="FreeSans" pitchFamily="2"/>
            </a:endParaRPr>
          </a:p>
          <a:p>
            <a:pPr lvl="0" algn="just" hangingPunct="0">
              <a:buSzPct val="45000"/>
            </a:pPr>
            <a:r>
              <a:rPr lang="en-US" sz="1400" dirty="0">
                <a:latin typeface="cmr10" pitchFamily="18"/>
                <a:ea typeface="Noto Sans CJK SC Regular" pitchFamily="2"/>
                <a:cs typeface="FreeSans" pitchFamily="2"/>
              </a:rPr>
              <a:t>[3] M. G. Minty </a:t>
            </a:r>
            <a:r>
              <a:rPr lang="en-US" sz="1400" i="1" dirty="0">
                <a:latin typeface="cmr10" pitchFamily="18"/>
                <a:ea typeface="Noto Sans CJK SC Regular" pitchFamily="2"/>
                <a:cs typeface="FreeSans" pitchFamily="2"/>
              </a:rPr>
              <a:t>et al</a:t>
            </a:r>
            <a:r>
              <a:rPr lang="en-US" sz="1400" dirty="0">
                <a:latin typeface="cmr10" pitchFamily="18"/>
                <a:ea typeface="Noto Sans CJK SC Regular" pitchFamily="2"/>
                <a:cs typeface="FreeSans" pitchFamily="2"/>
              </a:rPr>
              <a:t>., “</a:t>
            </a:r>
            <a:r>
              <a:rPr lang="en-US" sz="1400" i="1" dirty="0">
                <a:latin typeface="cmr10" pitchFamily="18"/>
                <a:ea typeface="Noto Sans CJK SC Regular" pitchFamily="2"/>
                <a:cs typeface="FreeSans" pitchFamily="2"/>
              </a:rPr>
              <a:t>Correction to: Measurement and Control of Charged Particle Beams”</a:t>
            </a:r>
            <a:r>
              <a:rPr lang="en-US" sz="1400" dirty="0">
                <a:latin typeface="cmr10" pitchFamily="18"/>
                <a:ea typeface="Noto Sans CJK SC Regular" pitchFamily="2"/>
                <a:cs typeface="FreeSans" pitchFamily="2"/>
              </a:rPr>
              <a:t>, </a:t>
            </a:r>
            <a:r>
              <a:rPr lang="en-US" sz="1400" i="1" dirty="0">
                <a:latin typeface="cmr10" pitchFamily="18"/>
                <a:ea typeface="Noto Sans CJK SC Regular" pitchFamily="2"/>
                <a:cs typeface="FreeSans" pitchFamily="2"/>
                <a:hlinkClick r:id="rId5"/>
              </a:rPr>
              <a:t>DOI</a:t>
            </a:r>
            <a:r>
              <a:rPr lang="en-US" sz="1400" i="1" dirty="0">
                <a:latin typeface="cmr10" pitchFamily="18"/>
                <a:ea typeface="Noto Sans CJK SC Regular" pitchFamily="2"/>
                <a:cs typeface="FreeSans" pitchFamily="2"/>
              </a:rPr>
              <a:t>.</a:t>
            </a:r>
          </a:p>
          <a:p>
            <a:pPr lvl="0" algn="just" hangingPunct="0">
              <a:buSzPct val="45000"/>
            </a:pPr>
            <a:endParaRPr lang="en-US" sz="1400" i="1" dirty="0">
              <a:latin typeface="cmr10" pitchFamily="18"/>
              <a:ea typeface="Noto Sans CJK SC Regular" pitchFamily="2"/>
              <a:cs typeface="FreeSans" pitchFamily="2"/>
            </a:endParaRPr>
          </a:p>
          <a:p>
            <a:pPr lvl="0" algn="just" hangingPunct="0">
              <a:buSzPct val="45000"/>
            </a:pPr>
            <a:r>
              <a:rPr lang="en-US" sz="1400" dirty="0">
                <a:latin typeface="cmr10" pitchFamily="18"/>
                <a:ea typeface="Noto Sans CJK SC Regular" pitchFamily="2"/>
                <a:cs typeface="FreeSans" pitchFamily="2"/>
              </a:rPr>
              <a:t>[4] T.O. </a:t>
            </a:r>
            <a:r>
              <a:rPr lang="en-US" sz="1400" dirty="0" err="1">
                <a:latin typeface="cmr10" pitchFamily="18"/>
                <a:ea typeface="Noto Sans CJK SC Regular" pitchFamily="2"/>
                <a:cs typeface="FreeSans" pitchFamily="2"/>
              </a:rPr>
              <a:t>Raubenheimer</a:t>
            </a:r>
            <a:r>
              <a:rPr lang="en-US" sz="1400" dirty="0">
                <a:latin typeface="cmr10" pitchFamily="18"/>
                <a:ea typeface="Noto Sans CJK SC Regular" pitchFamily="2"/>
                <a:cs typeface="FreeSans" pitchFamily="2"/>
              </a:rPr>
              <a:t> </a:t>
            </a:r>
            <a:r>
              <a:rPr lang="en-US" sz="1400" i="1" dirty="0">
                <a:latin typeface="cmr10" pitchFamily="18"/>
                <a:ea typeface="Noto Sans CJK SC Regular" pitchFamily="2"/>
                <a:cs typeface="FreeSans" pitchFamily="2"/>
              </a:rPr>
              <a:t>et al.</a:t>
            </a:r>
            <a:r>
              <a:rPr lang="en-US" sz="1400" dirty="0">
                <a:latin typeface="cmr10" pitchFamily="18"/>
                <a:ea typeface="Noto Sans CJK SC Regular" pitchFamily="2"/>
                <a:cs typeface="FreeSans" pitchFamily="2"/>
              </a:rPr>
              <a:t> “</a:t>
            </a:r>
            <a:r>
              <a:rPr lang="en-US" sz="1400" i="1" dirty="0">
                <a:latin typeface="cmr10" pitchFamily="18"/>
                <a:ea typeface="Noto Sans CJK SC Regular" pitchFamily="2"/>
                <a:cs typeface="FreeSans" pitchFamily="2"/>
              </a:rPr>
              <a:t>A dispersion-free trajectory correction technique for linear colliders”</a:t>
            </a:r>
            <a:r>
              <a:rPr lang="en-US" sz="1400" dirty="0">
                <a:latin typeface="cmr10" pitchFamily="18"/>
                <a:ea typeface="Noto Sans CJK SC Regular" pitchFamily="2"/>
                <a:cs typeface="FreeSans" pitchFamily="2"/>
              </a:rPr>
              <a:t>, </a:t>
            </a:r>
            <a:r>
              <a:rPr lang="en-US" sz="1400" dirty="0">
                <a:latin typeface="cmr10" pitchFamily="18"/>
                <a:ea typeface="Noto Sans CJK SC Regular" pitchFamily="2"/>
                <a:cs typeface="FreeSans" pitchFamily="2"/>
                <a:hlinkClick r:id="rId6"/>
              </a:rPr>
              <a:t>NIMA, A302 (1991) 191-208</a:t>
            </a:r>
            <a:r>
              <a:rPr lang="en-US" sz="1400" dirty="0">
                <a:latin typeface="cmr10" pitchFamily="18"/>
                <a:ea typeface="Noto Sans CJK SC Regular" pitchFamily="2"/>
                <a:cs typeface="FreeSans" pitchFamily="2"/>
              </a:rPr>
              <a:t>.</a:t>
            </a:r>
          </a:p>
          <a:p>
            <a:pPr lvl="0" algn="just" hangingPunct="0">
              <a:buSzPct val="45000"/>
            </a:pPr>
            <a:endParaRPr lang="en-US" sz="1400" dirty="0">
              <a:latin typeface="cmr10" pitchFamily="18"/>
              <a:ea typeface="Noto Sans CJK SC Regular" pitchFamily="2"/>
              <a:cs typeface="FreeSans" pitchFamily="2"/>
            </a:endParaRPr>
          </a:p>
          <a:p>
            <a:pPr lvl="0" algn="just" hangingPunct="0">
              <a:buSzPct val="45000"/>
            </a:pPr>
            <a:r>
              <a:rPr lang="en-US" sz="1400" dirty="0">
                <a:latin typeface="cmr10" pitchFamily="18"/>
                <a:ea typeface="Noto Sans CJK SC Regular" pitchFamily="2"/>
                <a:cs typeface="FreeSans" pitchFamily="2"/>
              </a:rPr>
              <a:t>[5] T.O. </a:t>
            </a:r>
            <a:r>
              <a:rPr lang="en-US" sz="1400" dirty="0" err="1">
                <a:latin typeface="cmr10" pitchFamily="18"/>
                <a:ea typeface="Noto Sans CJK SC Regular" pitchFamily="2"/>
                <a:cs typeface="FreeSans" pitchFamily="2"/>
              </a:rPr>
              <a:t>Raubenheimer</a:t>
            </a:r>
            <a:r>
              <a:rPr lang="en-US" sz="1400" dirty="0">
                <a:latin typeface="cmr10" pitchFamily="18"/>
                <a:ea typeface="Noto Sans CJK SC Regular" pitchFamily="2"/>
                <a:cs typeface="FreeSans" pitchFamily="2"/>
              </a:rPr>
              <a:t>, “</a:t>
            </a:r>
            <a:r>
              <a:rPr lang="en-US" sz="1400" i="1" dirty="0">
                <a:latin typeface="cmr10" pitchFamily="18"/>
                <a:ea typeface="Noto Sans CJK SC Regular" pitchFamily="2"/>
                <a:cs typeface="FreeSans" pitchFamily="2"/>
              </a:rPr>
              <a:t>A new technique of correcting emittance dilutions in linear colliders”</a:t>
            </a:r>
            <a:r>
              <a:rPr lang="en-US" sz="1400" dirty="0">
                <a:latin typeface="cmr10" pitchFamily="18"/>
                <a:ea typeface="Noto Sans CJK SC Regular" pitchFamily="2"/>
                <a:cs typeface="FreeSans" pitchFamily="2"/>
              </a:rPr>
              <a:t>, </a:t>
            </a:r>
            <a:r>
              <a:rPr lang="en-US" sz="1400" dirty="0">
                <a:latin typeface="cmr10" pitchFamily="18"/>
                <a:ea typeface="Noto Sans CJK SC Regular" pitchFamily="2"/>
                <a:cs typeface="FreeSans" pitchFamily="2"/>
                <a:hlinkClick r:id="rId7"/>
              </a:rPr>
              <a:t>NIMA, A306 (1991) 61-64</a:t>
            </a:r>
            <a:r>
              <a:rPr lang="en-US" sz="1400" dirty="0">
                <a:latin typeface="cmr10" pitchFamily="18"/>
                <a:ea typeface="Noto Sans CJK SC Regular" pitchFamily="2"/>
                <a:cs typeface="FreeSans" pitchFamily="2"/>
              </a:rPr>
              <a:t>.</a:t>
            </a:r>
          </a:p>
        </p:txBody>
      </p:sp>
    </p:spTree>
    <p:extLst>
      <p:ext uri="{BB962C8B-B14F-4D97-AF65-F5344CB8AC3E}">
        <p14:creationId xmlns:p14="http://schemas.microsoft.com/office/powerpoint/2010/main" val="3799759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6C531-AE19-2123-6560-42E517A60075}"/>
            </a:ext>
          </a:extLst>
        </p:cNvPr>
        <p:cNvGrpSpPr/>
        <p:nvPr/>
      </p:nvGrpSpPr>
      <p:grpSpPr>
        <a:xfrm>
          <a:off x="0" y="0"/>
          <a:ext cx="0" cy="0"/>
          <a:chOff x="0" y="0"/>
          <a:chExt cx="0" cy="0"/>
        </a:xfrm>
      </p:grpSpPr>
      <p:pic>
        <p:nvPicPr>
          <p:cNvPr id="50" name="Image 49">
            <a:extLst>
              <a:ext uri="{FF2B5EF4-FFF2-40B4-BE49-F238E27FC236}">
                <a16:creationId xmlns:a16="http://schemas.microsoft.com/office/drawing/2014/main" id="{A4771335-3975-ED93-E795-D20C0B7F9CC5}"/>
              </a:ext>
            </a:extLst>
          </p:cNvPr>
          <p:cNvPicPr/>
          <p:nvPr/>
        </p:nvPicPr>
        <p:blipFill>
          <a:blip r:embed="rId2"/>
          <a:srcRect r="18130" b="17459"/>
          <a:stretch/>
        </p:blipFill>
        <p:spPr>
          <a:xfrm>
            <a:off x="0" y="0"/>
            <a:ext cx="10079640" cy="5675400"/>
          </a:xfrm>
          <a:prstGeom prst="rect">
            <a:avLst/>
          </a:prstGeom>
          <a:ln w="0">
            <a:noFill/>
          </a:ln>
        </p:spPr>
      </p:pic>
      <p:sp>
        <p:nvSpPr>
          <p:cNvPr id="51" name="Ellipse 50">
            <a:hlinkClick r:id="rId3"/>
            <a:extLst>
              <a:ext uri="{FF2B5EF4-FFF2-40B4-BE49-F238E27FC236}">
                <a16:creationId xmlns:a16="http://schemas.microsoft.com/office/drawing/2014/main" id="{9EDE76C2-B213-66CB-437F-EBE6664D88DD}"/>
              </a:ext>
            </a:extLst>
          </p:cNvPr>
          <p:cNvSpPr/>
          <p:nvPr/>
        </p:nvSpPr>
        <p:spPr>
          <a:xfrm>
            <a:off x="5004000" y="3024000"/>
            <a:ext cx="108000" cy="108000"/>
          </a:xfrm>
          <a:prstGeom prst="ellipse">
            <a:avLst/>
          </a:prstGeom>
          <a:noFill/>
          <a:ln w="0">
            <a:noFill/>
          </a:ln>
        </p:spPr>
        <p:style>
          <a:lnRef idx="0">
            <a:scrgbClr r="0" g="0" b="0"/>
          </a:lnRef>
          <a:fillRef idx="0">
            <a:scrgbClr r="0" g="0" b="0"/>
          </a:fillRef>
          <a:effectRef idx="0">
            <a:scrgbClr r="0" g="0" b="0"/>
          </a:effectRef>
          <a:fontRef idx="minor"/>
        </p:style>
        <p:txBody>
          <a:bodyPr wrap="none" lIns="90000" tIns="31320" rIns="90000" bIns="31320" anchor="ctr">
            <a:noAutofit/>
          </a:bodyPr>
          <a:lstStyle/>
          <a:p>
            <a:endParaRPr lang="en-GB" sz="1800" b="0" strike="noStrike" spc="-1">
              <a:solidFill>
                <a:srgbClr val="000000"/>
              </a:solidFill>
              <a:latin typeface="Arial"/>
            </a:endParaRPr>
          </a:p>
        </p:txBody>
      </p:sp>
      <p:sp>
        <p:nvSpPr>
          <p:cNvPr id="52" name="ZoneTexte 51">
            <a:extLst>
              <a:ext uri="{FF2B5EF4-FFF2-40B4-BE49-F238E27FC236}">
                <a16:creationId xmlns:a16="http://schemas.microsoft.com/office/drawing/2014/main" id="{C8A55C77-F6F2-81FB-E6C6-963E57DC157A}"/>
              </a:ext>
            </a:extLst>
          </p:cNvPr>
          <p:cNvSpPr txBox="1"/>
          <p:nvPr/>
        </p:nvSpPr>
        <p:spPr>
          <a:xfrm>
            <a:off x="0" y="8640"/>
            <a:ext cx="10079640" cy="3015360"/>
          </a:xfrm>
          <a:prstGeom prst="rect">
            <a:avLst/>
          </a:prstGeom>
          <a:noFill/>
          <a:ln w="0">
            <a:noFill/>
          </a:ln>
        </p:spPr>
        <p:txBody>
          <a:bodyPr lIns="90000" tIns="45000" rIns="90000" bIns="45000" anchor="ctr">
            <a:noAutofit/>
          </a:bodyPr>
          <a:lstStyle/>
          <a:p>
            <a:pPr algn="ctr"/>
            <a:r>
              <a:rPr lang="fr-FR" sz="4000" spc="-1" dirty="0">
                <a:solidFill>
                  <a:srgbClr val="FFFFFF"/>
                </a:solidFill>
                <a:latin typeface="Arial"/>
                <a:ea typeface="Noto Sans CJK SC"/>
              </a:rPr>
              <a:t>The </a:t>
            </a:r>
            <a:r>
              <a:rPr lang="en-US" sz="4000" spc="-1" dirty="0">
                <a:solidFill>
                  <a:srgbClr val="FFFFFF"/>
                </a:solidFill>
                <a:latin typeface="Arial"/>
                <a:ea typeface="Noto Sans CJK SC"/>
              </a:rPr>
              <a:t>Accelerator Test Facility</a:t>
            </a:r>
            <a:br>
              <a:rPr lang="en-US" sz="4000" spc="-1" dirty="0">
                <a:solidFill>
                  <a:srgbClr val="FFFFFF"/>
                </a:solidFill>
                <a:latin typeface="Arial"/>
                <a:ea typeface="Noto Sans CJK SC"/>
              </a:rPr>
            </a:br>
            <a:r>
              <a:rPr lang="en-US" sz="4000" spc="-1" dirty="0">
                <a:solidFill>
                  <a:srgbClr val="FFFFFF"/>
                </a:solidFill>
                <a:latin typeface="Arial"/>
                <a:ea typeface="Noto Sans CJK SC"/>
              </a:rPr>
              <a:t>(ATF)</a:t>
            </a:r>
            <a:endParaRPr lang="en-US" sz="4000" b="0" strike="noStrike" spc="-1" dirty="0">
              <a:solidFill>
                <a:srgbClr val="FFFFFF"/>
              </a:solidFill>
              <a:latin typeface="Arial"/>
              <a:ea typeface="Noto Sans CJK SC"/>
            </a:endParaRPr>
          </a:p>
        </p:txBody>
      </p:sp>
    </p:spTree>
    <p:extLst>
      <p:ext uri="{BB962C8B-B14F-4D97-AF65-F5344CB8AC3E}">
        <p14:creationId xmlns:p14="http://schemas.microsoft.com/office/powerpoint/2010/main" val="2331961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ZoneTexte 44"/>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The Accelerator Test Facility (ATF)</a:t>
            </a:r>
          </a:p>
        </p:txBody>
      </p:sp>
      <p:pic>
        <p:nvPicPr>
          <p:cNvPr id="46" name="Image 45"/>
          <p:cNvPicPr/>
          <p:nvPr/>
        </p:nvPicPr>
        <p:blipFill>
          <a:blip r:embed="rId2"/>
          <a:srcRect l="1746" t="90044"/>
          <a:stretch/>
        </p:blipFill>
        <p:spPr>
          <a:xfrm>
            <a:off x="0" y="5112000"/>
            <a:ext cx="10105560" cy="572400"/>
          </a:xfrm>
          <a:prstGeom prst="rect">
            <a:avLst/>
          </a:prstGeom>
          <a:ln w="0">
            <a:noFill/>
          </a:ln>
        </p:spPr>
      </p:pic>
      <p:sp>
        <p:nvSpPr>
          <p:cNvPr id="47" name="ZoneTexte 46"/>
          <p:cNvSpPr txBox="1"/>
          <p:nvPr/>
        </p:nvSpPr>
        <p:spPr>
          <a:xfrm>
            <a:off x="9104760" y="5296680"/>
            <a:ext cx="1221480" cy="427320"/>
          </a:xfrm>
          <a:prstGeom prst="rect">
            <a:avLst/>
          </a:prstGeom>
          <a:noFill/>
          <a:ln w="0">
            <a:noFill/>
          </a:ln>
        </p:spPr>
        <p:txBody>
          <a:bodyPr lIns="90000" tIns="45000" rIns="90000" bIns="45000" anchor="t">
            <a:noAutofit/>
          </a:bodyPr>
          <a:lstStyle/>
          <a:p>
            <a:pPr algn="ctr"/>
            <a:fld id="{D75F6F1B-2976-4CAA-AC64-BA55C0B1E494}" type="slidenum">
              <a:rPr lang="en-GB" sz="1800" b="0" strike="noStrike" spc="-1">
                <a:solidFill>
                  <a:srgbClr val="FFFFFF"/>
                </a:solidFill>
                <a:latin typeface="Arial"/>
              </a:rPr>
              <a:pPr algn="ctr"/>
              <a:t>4</a:t>
            </a:fld>
            <a:endParaRPr lang="en-GB" sz="1800" b="0" strike="noStrike" spc="-1">
              <a:solidFill>
                <a:srgbClr val="FFFFFF"/>
              </a:solidFill>
              <a:latin typeface="Arial"/>
            </a:endParaRPr>
          </a:p>
        </p:txBody>
      </p:sp>
      <p:sp>
        <p:nvSpPr>
          <p:cNvPr id="48" name="ZoneTexte 47"/>
          <p:cNvSpPr txBox="1"/>
          <p:nvPr/>
        </p:nvSpPr>
        <p:spPr>
          <a:xfrm>
            <a:off x="-36000" y="5295600"/>
            <a:ext cx="5868000" cy="513720"/>
          </a:xfrm>
          <a:prstGeom prst="rect">
            <a:avLst/>
          </a:prstGeom>
          <a:noFill/>
          <a:ln w="0">
            <a:noFill/>
          </a:ln>
        </p:spPr>
        <p:txBody>
          <a:bodyPr lIns="90000" tIns="45000" rIns="90000" bIns="45000" anchor="t">
            <a:noAutofit/>
          </a:bodyPr>
          <a:lstStyle/>
          <a:p>
            <a:r>
              <a:rPr lang="en-US" sz="1500" spc="-1" dirty="0">
                <a:solidFill>
                  <a:srgbClr val="FFFFFF"/>
                </a:solidFill>
              </a:rPr>
              <a:t>P. Korysko   -   LCWS2025   -   Oct. 23, 2025</a:t>
            </a:r>
            <a:endParaRPr lang="en-GB" sz="1500" spc="-1" dirty="0">
              <a:solidFill>
                <a:srgbClr val="FFFFFF"/>
              </a:solidFill>
            </a:endParaRPr>
          </a:p>
        </p:txBody>
      </p:sp>
      <p:pic>
        <p:nvPicPr>
          <p:cNvPr id="3" name="Image 2">
            <a:extLst>
              <a:ext uri="{FF2B5EF4-FFF2-40B4-BE49-F238E27FC236}">
                <a16:creationId xmlns:a16="http://schemas.microsoft.com/office/drawing/2014/main" id="{7E56181A-4D1F-9276-F624-F8C4868AB361}"/>
              </a:ext>
            </a:extLst>
          </p:cNvPr>
          <p:cNvPicPr>
            <a:picLocks noChangeAspect="1"/>
          </p:cNvPicPr>
          <p:nvPr/>
        </p:nvPicPr>
        <p:blipFill>
          <a:blip r:embed="rId3"/>
          <a:stretch>
            <a:fillRect/>
          </a:stretch>
        </p:blipFill>
        <p:spPr>
          <a:xfrm>
            <a:off x="288759" y="962845"/>
            <a:ext cx="9512968" cy="4109250"/>
          </a:xfrm>
          <a:prstGeom prst="rect">
            <a:avLst/>
          </a:prstGeom>
        </p:spPr>
      </p:pic>
    </p:spTree>
    <p:extLst>
      <p:ext uri="{BB962C8B-B14F-4D97-AF65-F5344CB8AC3E}">
        <p14:creationId xmlns:p14="http://schemas.microsoft.com/office/powerpoint/2010/main" val="1084362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E8BEB-0382-B9EA-DF6C-F8E0B9D53FBE}"/>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64E105C9-9CE9-E002-2F26-CDA137984485}"/>
              </a:ext>
            </a:extLst>
          </p:cNvPr>
          <p:cNvPicPr>
            <a:picLocks noChangeAspect="1"/>
          </p:cNvPicPr>
          <p:nvPr/>
        </p:nvPicPr>
        <p:blipFill>
          <a:blip r:embed="rId2">
            <a:lum/>
            <a:alphaModFix/>
          </a:blip>
          <a:srcRect/>
          <a:stretch>
            <a:fillRect/>
          </a:stretch>
        </p:blipFill>
        <p:spPr>
          <a:xfrm>
            <a:off x="448446" y="1558378"/>
            <a:ext cx="9166284" cy="1761186"/>
          </a:xfrm>
          <a:prstGeom prst="rect">
            <a:avLst/>
          </a:prstGeom>
          <a:noFill/>
          <a:ln>
            <a:noFill/>
          </a:ln>
        </p:spPr>
      </p:pic>
      <p:sp>
        <p:nvSpPr>
          <p:cNvPr id="45" name="ZoneTexte 44">
            <a:extLst>
              <a:ext uri="{FF2B5EF4-FFF2-40B4-BE49-F238E27FC236}">
                <a16:creationId xmlns:a16="http://schemas.microsoft.com/office/drawing/2014/main" id="{9C35C3F4-90C3-E73A-8CB6-D8C5F2B275B0}"/>
              </a:ext>
            </a:extLst>
          </p:cNvPr>
          <p:cNvSpPr txBox="1"/>
          <p:nvPr/>
        </p:nvSpPr>
        <p:spPr>
          <a:xfrm>
            <a:off x="0" y="-72000"/>
            <a:ext cx="10080000" cy="1007640"/>
          </a:xfrm>
          <a:prstGeom prst="rect">
            <a:avLst/>
          </a:prstGeom>
          <a:blipFill rotWithShape="0">
            <a:blip r:embed="rId3"/>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The Accelerator Test Facility 2 (ATF2)</a:t>
            </a:r>
          </a:p>
        </p:txBody>
      </p:sp>
      <p:pic>
        <p:nvPicPr>
          <p:cNvPr id="46" name="Image 45">
            <a:extLst>
              <a:ext uri="{FF2B5EF4-FFF2-40B4-BE49-F238E27FC236}">
                <a16:creationId xmlns:a16="http://schemas.microsoft.com/office/drawing/2014/main" id="{8326AE53-304B-E9FA-5211-588A4802C62B}"/>
              </a:ext>
            </a:extLst>
          </p:cNvPr>
          <p:cNvPicPr/>
          <p:nvPr/>
        </p:nvPicPr>
        <p:blipFill>
          <a:blip r:embed="rId3"/>
          <a:srcRect l="1746" t="90044"/>
          <a:stretch/>
        </p:blipFill>
        <p:spPr>
          <a:xfrm>
            <a:off x="0" y="5112000"/>
            <a:ext cx="10105560" cy="572400"/>
          </a:xfrm>
          <a:prstGeom prst="rect">
            <a:avLst/>
          </a:prstGeom>
          <a:ln w="0">
            <a:noFill/>
          </a:ln>
        </p:spPr>
      </p:pic>
      <p:sp>
        <p:nvSpPr>
          <p:cNvPr id="47" name="ZoneTexte 46">
            <a:extLst>
              <a:ext uri="{FF2B5EF4-FFF2-40B4-BE49-F238E27FC236}">
                <a16:creationId xmlns:a16="http://schemas.microsoft.com/office/drawing/2014/main" id="{184BB757-37AF-A7EE-D97A-40D236B6C8C1}"/>
              </a:ext>
            </a:extLst>
          </p:cNvPr>
          <p:cNvSpPr txBox="1"/>
          <p:nvPr/>
        </p:nvSpPr>
        <p:spPr>
          <a:xfrm>
            <a:off x="9104760" y="5296680"/>
            <a:ext cx="1221480" cy="427320"/>
          </a:xfrm>
          <a:prstGeom prst="rect">
            <a:avLst/>
          </a:prstGeom>
          <a:noFill/>
          <a:ln w="0">
            <a:noFill/>
          </a:ln>
        </p:spPr>
        <p:txBody>
          <a:bodyPr lIns="90000" tIns="45000" rIns="90000" bIns="45000" anchor="t">
            <a:noAutofit/>
          </a:bodyPr>
          <a:lstStyle/>
          <a:p>
            <a:pPr algn="ctr"/>
            <a:fld id="{D75F6F1B-2976-4CAA-AC64-BA55C0B1E494}" type="slidenum">
              <a:rPr lang="en-GB" sz="1800" b="0" strike="noStrike" spc="-1">
                <a:solidFill>
                  <a:srgbClr val="FFFFFF"/>
                </a:solidFill>
                <a:latin typeface="Arial"/>
              </a:rPr>
              <a:pPr algn="ctr"/>
              <a:t>5</a:t>
            </a:fld>
            <a:endParaRPr lang="en-GB" sz="1800" b="0" strike="noStrike" spc="-1">
              <a:solidFill>
                <a:srgbClr val="FFFFFF"/>
              </a:solidFill>
              <a:latin typeface="Arial"/>
            </a:endParaRPr>
          </a:p>
        </p:txBody>
      </p:sp>
      <p:sp>
        <p:nvSpPr>
          <p:cNvPr id="48" name="ZoneTexte 47">
            <a:extLst>
              <a:ext uri="{FF2B5EF4-FFF2-40B4-BE49-F238E27FC236}">
                <a16:creationId xmlns:a16="http://schemas.microsoft.com/office/drawing/2014/main" id="{3421A1F7-E162-9EB6-8898-F8D2F815E9EC}"/>
              </a:ext>
            </a:extLst>
          </p:cNvPr>
          <p:cNvSpPr txBox="1"/>
          <p:nvPr/>
        </p:nvSpPr>
        <p:spPr>
          <a:xfrm>
            <a:off x="-36000" y="5295600"/>
            <a:ext cx="5868000" cy="513720"/>
          </a:xfrm>
          <a:prstGeom prst="rect">
            <a:avLst/>
          </a:prstGeom>
          <a:noFill/>
          <a:ln w="0">
            <a:noFill/>
          </a:ln>
        </p:spPr>
        <p:txBody>
          <a:bodyPr lIns="90000" tIns="45000" rIns="90000" bIns="45000" anchor="t">
            <a:noAutofit/>
          </a:bodyPr>
          <a:lstStyle/>
          <a:p>
            <a:r>
              <a:rPr lang="en-US" sz="1500" spc="-1" dirty="0">
                <a:solidFill>
                  <a:srgbClr val="FFFFFF"/>
                </a:solidFill>
              </a:rPr>
              <a:t>P. Korysko   -   LCWS2025   -   Oct. 23, 2025</a:t>
            </a:r>
            <a:endParaRPr lang="en-GB" sz="1500" spc="-1" dirty="0">
              <a:solidFill>
                <a:srgbClr val="FFFFFF"/>
              </a:solidFill>
            </a:endParaRPr>
          </a:p>
        </p:txBody>
      </p:sp>
      <p:pic>
        <p:nvPicPr>
          <p:cNvPr id="3" name="Image 2">
            <a:extLst>
              <a:ext uri="{FF2B5EF4-FFF2-40B4-BE49-F238E27FC236}">
                <a16:creationId xmlns:a16="http://schemas.microsoft.com/office/drawing/2014/main" id="{3D31BC9A-AA9A-1021-B5E9-5FDC7948B934}"/>
              </a:ext>
            </a:extLst>
          </p:cNvPr>
          <p:cNvPicPr>
            <a:picLocks noChangeAspect="1"/>
          </p:cNvPicPr>
          <p:nvPr/>
        </p:nvPicPr>
        <p:blipFill>
          <a:blip r:embed="rId4">
            <a:lum/>
            <a:alphaModFix/>
          </a:blip>
          <a:srcRect l="1639" r="1451"/>
          <a:stretch>
            <a:fillRect/>
          </a:stretch>
        </p:blipFill>
        <p:spPr>
          <a:xfrm>
            <a:off x="439711" y="3415122"/>
            <a:ext cx="4823640" cy="1702800"/>
          </a:xfrm>
          <a:prstGeom prst="rect">
            <a:avLst/>
          </a:prstGeom>
          <a:noFill/>
          <a:ln>
            <a:noFill/>
          </a:ln>
        </p:spPr>
      </p:pic>
      <p:pic>
        <p:nvPicPr>
          <p:cNvPr id="4" name="Image 3">
            <a:extLst>
              <a:ext uri="{FF2B5EF4-FFF2-40B4-BE49-F238E27FC236}">
                <a16:creationId xmlns:a16="http://schemas.microsoft.com/office/drawing/2014/main" id="{F00A425D-7F35-7A3A-95D9-05123E28749D}"/>
              </a:ext>
            </a:extLst>
          </p:cNvPr>
          <p:cNvPicPr>
            <a:picLocks noChangeAspect="1"/>
          </p:cNvPicPr>
          <p:nvPr/>
        </p:nvPicPr>
        <p:blipFill>
          <a:blip r:embed="rId5">
            <a:lum/>
            <a:alphaModFix/>
          </a:blip>
          <a:srcRect r="7284"/>
          <a:stretch>
            <a:fillRect/>
          </a:stretch>
        </p:blipFill>
        <p:spPr>
          <a:xfrm>
            <a:off x="5925891" y="3181962"/>
            <a:ext cx="3672626" cy="1919216"/>
          </a:xfrm>
          <a:prstGeom prst="rect">
            <a:avLst/>
          </a:prstGeom>
          <a:noFill/>
          <a:ln>
            <a:noFill/>
          </a:ln>
        </p:spPr>
      </p:pic>
      <p:sp>
        <p:nvSpPr>
          <p:cNvPr id="6" name="ZoneTexte 5">
            <a:extLst>
              <a:ext uri="{FF2B5EF4-FFF2-40B4-BE49-F238E27FC236}">
                <a16:creationId xmlns:a16="http://schemas.microsoft.com/office/drawing/2014/main" id="{1780C10D-51EF-625E-99EE-72BFC579AAC8}"/>
              </a:ext>
            </a:extLst>
          </p:cNvPr>
          <p:cNvSpPr txBox="1"/>
          <p:nvPr/>
        </p:nvSpPr>
        <p:spPr>
          <a:xfrm>
            <a:off x="-1" y="900695"/>
            <a:ext cx="10079999" cy="692497"/>
          </a:xfrm>
          <a:prstGeom prst="rect">
            <a:avLst/>
          </a:prstGeom>
          <a:noFill/>
        </p:spPr>
        <p:txBody>
          <a:bodyPr wrap="square">
            <a:spAutoFit/>
          </a:bodyPr>
          <a:lstStyle/>
          <a:p>
            <a:pPr marL="0" marR="0" lvl="0" indent="0" algn="just" rtl="0" hangingPunct="0">
              <a:lnSpc>
                <a:spcPct val="100000"/>
              </a:lnSpc>
              <a:spcBef>
                <a:spcPts val="57"/>
              </a:spcBef>
              <a:spcAft>
                <a:spcPts val="0"/>
              </a:spcAft>
              <a:buNone/>
              <a:tabLst/>
            </a:pPr>
            <a:r>
              <a:rPr lang="en-GB" sz="1300" b="0" i="0" u="none" strike="noStrike" kern="1200" cap="none" dirty="0">
                <a:ln>
                  <a:noFill/>
                </a:ln>
                <a:latin typeface="cmr10" pitchFamily="18"/>
                <a:ea typeface="Noto Sans CJK SC Regular" pitchFamily="2"/>
                <a:cs typeface="FreeSans" pitchFamily="2"/>
              </a:rPr>
              <a:t>ATF2 is a test facility to study the feasibility of the Final Focus System </a:t>
            </a:r>
            <a:r>
              <a:rPr lang="en-GB" sz="1300" b="0" i="0" u="none" strike="noStrike" kern="1200" cap="none" dirty="0">
                <a:ln>
                  <a:noFill/>
                </a:ln>
                <a:latin typeface="cmr10" pitchFamily="18"/>
                <a:ea typeface="Noto Sans CJK SC Regular" pitchFamily="2"/>
                <a:cs typeface="FreeSans" pitchFamily="2"/>
                <a:hlinkClick r:id="rId6"/>
              </a:rPr>
              <a:t>[1]</a:t>
            </a:r>
            <a:r>
              <a:rPr lang="en-GB" sz="1300" b="0" i="0" u="none" strike="noStrike" kern="1200" cap="none" dirty="0">
                <a:ln>
                  <a:noFill/>
                </a:ln>
                <a:latin typeface="cmr10" pitchFamily="18"/>
                <a:ea typeface="Noto Sans CJK SC Regular" pitchFamily="2"/>
                <a:cs typeface="FreeSans" pitchFamily="2"/>
              </a:rPr>
              <a:t> that is envisaged in the future linear colliders ILC an CLIC. </a:t>
            </a:r>
            <a:br>
              <a:rPr lang="en-GB" sz="1300" b="0" i="0" u="none" strike="noStrike" kern="1200" cap="none" dirty="0">
                <a:ln>
                  <a:noFill/>
                </a:ln>
                <a:latin typeface="cmr10" pitchFamily="18"/>
                <a:ea typeface="Noto Sans CJK SC Regular" pitchFamily="2"/>
                <a:cs typeface="FreeSans" pitchFamily="2"/>
              </a:rPr>
            </a:br>
            <a:r>
              <a:rPr lang="en-GB" sz="1300" b="0" i="0" u="none" strike="noStrike" kern="1200" cap="none" dirty="0">
                <a:ln>
                  <a:noFill/>
                </a:ln>
                <a:latin typeface="cmr10" pitchFamily="18"/>
                <a:ea typeface="Noto Sans CJK SC Regular" pitchFamily="2"/>
                <a:cs typeface="FreeSans" pitchFamily="2"/>
              </a:rPr>
              <a:t>The primary project goal is to establish the hardware and beam handling technologies pertaining to transverse focussing of the electron beams to 37 nm. All the parameters can be found in the ATF2 design proposal report </a:t>
            </a:r>
            <a:r>
              <a:rPr lang="en-GB" sz="1300" b="0" i="0" u="none" strike="noStrike" kern="1200" cap="none" dirty="0">
                <a:ln>
                  <a:noFill/>
                </a:ln>
                <a:latin typeface="cmr10" pitchFamily="18"/>
                <a:ea typeface="Noto Sans CJK SC Regular" pitchFamily="2"/>
                <a:cs typeface="FreeSans" pitchFamily="2"/>
                <a:hlinkClick r:id="rId7"/>
              </a:rPr>
              <a:t>[2]</a:t>
            </a:r>
            <a:r>
              <a:rPr lang="en-GB" sz="1300" b="0" i="0" u="none" strike="noStrike" kern="1200" cap="none" dirty="0">
                <a:ln>
                  <a:noFill/>
                </a:ln>
                <a:latin typeface="cmr10" pitchFamily="18"/>
                <a:ea typeface="Noto Sans CJK SC Regular" pitchFamily="2"/>
                <a:cs typeface="FreeSans" pitchFamily="2"/>
              </a:rPr>
              <a:t>.</a:t>
            </a:r>
          </a:p>
        </p:txBody>
      </p:sp>
    </p:spTree>
    <p:extLst>
      <p:ext uri="{BB962C8B-B14F-4D97-AF65-F5344CB8AC3E}">
        <p14:creationId xmlns:p14="http://schemas.microsoft.com/office/powerpoint/2010/main" val="3058904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04BEE-394F-84DE-5641-3C1FA13A2E96}"/>
            </a:ext>
          </a:extLst>
        </p:cNvPr>
        <p:cNvGrpSpPr/>
        <p:nvPr/>
      </p:nvGrpSpPr>
      <p:grpSpPr>
        <a:xfrm>
          <a:off x="0" y="0"/>
          <a:ext cx="0" cy="0"/>
          <a:chOff x="0" y="0"/>
          <a:chExt cx="0" cy="0"/>
        </a:xfrm>
      </p:grpSpPr>
      <p:sp>
        <p:nvSpPr>
          <p:cNvPr id="45" name="ZoneTexte 44">
            <a:extLst>
              <a:ext uri="{FF2B5EF4-FFF2-40B4-BE49-F238E27FC236}">
                <a16:creationId xmlns:a16="http://schemas.microsoft.com/office/drawing/2014/main" id="{5C82D6C2-9C00-BF31-DAB7-2AE441EF2ED6}"/>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Extensive Simulations done in ATF2</a:t>
            </a:r>
          </a:p>
        </p:txBody>
      </p:sp>
      <p:pic>
        <p:nvPicPr>
          <p:cNvPr id="46" name="Image 45">
            <a:extLst>
              <a:ext uri="{FF2B5EF4-FFF2-40B4-BE49-F238E27FC236}">
                <a16:creationId xmlns:a16="http://schemas.microsoft.com/office/drawing/2014/main" id="{273BF047-C9C5-F117-8F78-A30D5613A875}"/>
              </a:ext>
            </a:extLst>
          </p:cNvPr>
          <p:cNvPicPr/>
          <p:nvPr/>
        </p:nvPicPr>
        <p:blipFill>
          <a:blip r:embed="rId2"/>
          <a:srcRect l="1746" t="90044"/>
          <a:stretch/>
        </p:blipFill>
        <p:spPr>
          <a:xfrm>
            <a:off x="0" y="5112000"/>
            <a:ext cx="10105560" cy="572400"/>
          </a:xfrm>
          <a:prstGeom prst="rect">
            <a:avLst/>
          </a:prstGeom>
          <a:ln w="0">
            <a:noFill/>
          </a:ln>
        </p:spPr>
      </p:pic>
      <p:sp>
        <p:nvSpPr>
          <p:cNvPr id="47" name="ZoneTexte 46">
            <a:extLst>
              <a:ext uri="{FF2B5EF4-FFF2-40B4-BE49-F238E27FC236}">
                <a16:creationId xmlns:a16="http://schemas.microsoft.com/office/drawing/2014/main" id="{19AB174B-0AE5-CF61-86F8-527D38DC3BC0}"/>
              </a:ext>
            </a:extLst>
          </p:cNvPr>
          <p:cNvSpPr txBox="1"/>
          <p:nvPr/>
        </p:nvSpPr>
        <p:spPr>
          <a:xfrm>
            <a:off x="9104760" y="5296680"/>
            <a:ext cx="1221480" cy="427320"/>
          </a:xfrm>
          <a:prstGeom prst="rect">
            <a:avLst/>
          </a:prstGeom>
          <a:noFill/>
          <a:ln w="0">
            <a:noFill/>
          </a:ln>
        </p:spPr>
        <p:txBody>
          <a:bodyPr lIns="90000" tIns="45000" rIns="90000" bIns="45000" anchor="t">
            <a:noAutofit/>
          </a:bodyPr>
          <a:lstStyle/>
          <a:p>
            <a:pPr algn="ctr"/>
            <a:fld id="{D75F6F1B-2976-4CAA-AC64-BA55C0B1E494}" type="slidenum">
              <a:rPr lang="en-GB" sz="1800" b="0" strike="noStrike" spc="-1">
                <a:solidFill>
                  <a:srgbClr val="FFFFFF"/>
                </a:solidFill>
                <a:latin typeface="Arial"/>
              </a:rPr>
              <a:pPr algn="ctr"/>
              <a:t>6</a:t>
            </a:fld>
            <a:endParaRPr lang="en-GB" sz="1800" b="0" strike="noStrike" spc="-1">
              <a:solidFill>
                <a:srgbClr val="FFFFFF"/>
              </a:solidFill>
              <a:latin typeface="Arial"/>
            </a:endParaRPr>
          </a:p>
        </p:txBody>
      </p:sp>
      <p:sp>
        <p:nvSpPr>
          <p:cNvPr id="48" name="ZoneTexte 47">
            <a:extLst>
              <a:ext uri="{FF2B5EF4-FFF2-40B4-BE49-F238E27FC236}">
                <a16:creationId xmlns:a16="http://schemas.microsoft.com/office/drawing/2014/main" id="{F6863BC5-85E1-8279-3F14-18335DE063FB}"/>
              </a:ext>
            </a:extLst>
          </p:cNvPr>
          <p:cNvSpPr txBox="1"/>
          <p:nvPr/>
        </p:nvSpPr>
        <p:spPr>
          <a:xfrm>
            <a:off x="-36000" y="5295600"/>
            <a:ext cx="5868000" cy="513720"/>
          </a:xfrm>
          <a:prstGeom prst="rect">
            <a:avLst/>
          </a:prstGeom>
          <a:noFill/>
          <a:ln w="0">
            <a:noFill/>
          </a:ln>
        </p:spPr>
        <p:txBody>
          <a:bodyPr lIns="90000" tIns="45000" rIns="90000" bIns="45000" anchor="t">
            <a:noAutofit/>
          </a:bodyPr>
          <a:lstStyle/>
          <a:p>
            <a:r>
              <a:rPr lang="en-US" sz="1500" spc="-1" dirty="0">
                <a:solidFill>
                  <a:srgbClr val="FFFFFF"/>
                </a:solidFill>
              </a:rPr>
              <a:t>P. Korysko   -   LCWS2025   -   Oct. 23, 2025</a:t>
            </a:r>
            <a:endParaRPr lang="en-GB" sz="1500" spc="-1" dirty="0">
              <a:solidFill>
                <a:srgbClr val="FFFFFF"/>
              </a:solidFill>
            </a:endParaRPr>
          </a:p>
        </p:txBody>
      </p:sp>
      <p:sp>
        <p:nvSpPr>
          <p:cNvPr id="6" name="ZoneTexte 5">
            <a:extLst>
              <a:ext uri="{FF2B5EF4-FFF2-40B4-BE49-F238E27FC236}">
                <a16:creationId xmlns:a16="http://schemas.microsoft.com/office/drawing/2014/main" id="{408A5794-7BCC-A78C-CEBC-98D4C013EF57}"/>
              </a:ext>
            </a:extLst>
          </p:cNvPr>
          <p:cNvSpPr txBox="1"/>
          <p:nvPr/>
        </p:nvSpPr>
        <p:spPr>
          <a:xfrm>
            <a:off x="72784" y="962784"/>
            <a:ext cx="5908432" cy="3385542"/>
          </a:xfrm>
          <a:prstGeom prst="rect">
            <a:avLst/>
          </a:prstGeom>
          <a:noFill/>
        </p:spPr>
        <p:txBody>
          <a:bodyPr wrap="square">
            <a:spAutoFit/>
          </a:bodyPr>
          <a:lstStyle/>
          <a:p>
            <a:pPr lvl="0" hangingPunct="0"/>
            <a:r>
              <a:rPr lang="en-GB" sz="1600" u="sng" dirty="0">
                <a:latin typeface="cmr10" pitchFamily="18"/>
                <a:ea typeface="Noto Sans CJK SC Regular" pitchFamily="2"/>
                <a:cs typeface="FreeSans" pitchFamily="2"/>
              </a:rPr>
              <a:t>Simulated errors</a:t>
            </a:r>
            <a:r>
              <a:rPr lang="en-GB" sz="1600" dirty="0">
                <a:latin typeface="cmr10" pitchFamily="18"/>
                <a:ea typeface="Noto Sans CJK SC Regular" pitchFamily="2"/>
                <a:cs typeface="FreeSans" pitchFamily="2"/>
              </a:rPr>
              <a:t>:</a:t>
            </a:r>
            <a:br>
              <a:rPr lang="en-GB" sz="1400" dirty="0">
                <a:latin typeface="cmr10" pitchFamily="18"/>
                <a:ea typeface="Noto Sans CJK SC Regular" pitchFamily="2"/>
                <a:cs typeface="FreeSans" pitchFamily="2"/>
              </a:rPr>
            </a:br>
            <a:endParaRPr lang="en-GB" sz="1400" dirty="0">
              <a:latin typeface="cmr10" pitchFamily="18"/>
              <a:ea typeface="Noto Sans CJK SC Regular" pitchFamily="2"/>
              <a:cs typeface="FreeSans" pitchFamily="2"/>
            </a:endParaRPr>
          </a:p>
          <a:p>
            <a:pPr lvl="0" hangingPunct="0"/>
            <a:r>
              <a:rPr lang="en-GB" sz="1400" b="1" dirty="0">
                <a:latin typeface="cmr10" pitchFamily="18"/>
                <a:ea typeface="Noto Sans CJK SC Regular" pitchFamily="2"/>
                <a:cs typeface="FreeSans" pitchFamily="2"/>
              </a:rPr>
              <a:t>Static errors</a:t>
            </a:r>
            <a:r>
              <a:rPr lang="en-GB" sz="1400" dirty="0">
                <a:latin typeface="cmr10" pitchFamily="18"/>
                <a:ea typeface="Noto Sans CJK SC Regular" pitchFamily="2"/>
                <a:cs typeface="FreeSans" pitchFamily="2"/>
              </a:rPr>
              <a:t>:</a:t>
            </a:r>
            <a:br>
              <a:rPr lang="en-GB" sz="1400" dirty="0">
                <a:latin typeface="cmr10" pitchFamily="18"/>
                <a:ea typeface="Noto Sans CJK SC Regular" pitchFamily="2"/>
                <a:cs typeface="FreeSans" pitchFamily="2"/>
              </a:rPr>
            </a:br>
            <a:r>
              <a:rPr lang="en-GB" sz="1400" dirty="0">
                <a:latin typeface="cmr10" pitchFamily="18"/>
                <a:ea typeface="Noto Sans CJK SC Regular" pitchFamily="2"/>
                <a:cs typeface="FreeSans" pitchFamily="2"/>
              </a:rPr>
              <a:t>- Misalignment of quadrupoles, </a:t>
            </a:r>
            <a:r>
              <a:rPr lang="en-GB" sz="1400" dirty="0" err="1">
                <a:latin typeface="cmr10" pitchFamily="18"/>
                <a:ea typeface="Noto Sans CJK SC Regular" pitchFamily="2"/>
                <a:cs typeface="FreeSans" pitchFamily="2"/>
              </a:rPr>
              <a:t>sextupoles</a:t>
            </a:r>
            <a:r>
              <a:rPr lang="en-GB" sz="1400" dirty="0">
                <a:latin typeface="cmr10" pitchFamily="18"/>
                <a:ea typeface="Noto Sans CJK SC Regular" pitchFamily="2"/>
                <a:cs typeface="FreeSans" pitchFamily="2"/>
              </a:rPr>
              <a:t> and BPMs of 100 um RMS.</a:t>
            </a:r>
            <a:br>
              <a:rPr lang="en-GB" sz="1400" dirty="0">
                <a:latin typeface="cmr10" pitchFamily="18"/>
                <a:ea typeface="Noto Sans CJK SC Regular" pitchFamily="2"/>
                <a:cs typeface="FreeSans" pitchFamily="2"/>
              </a:rPr>
            </a:br>
            <a:r>
              <a:rPr lang="en-GB" sz="1400" dirty="0">
                <a:latin typeface="cmr10" pitchFamily="18"/>
                <a:ea typeface="Noto Sans CJK SC Regular" pitchFamily="2"/>
                <a:cs typeface="FreeSans" pitchFamily="2"/>
              </a:rPr>
              <a:t>- Strength error of quadrupoles and </a:t>
            </a:r>
            <a:r>
              <a:rPr lang="en-GB" sz="1400" dirty="0" err="1">
                <a:latin typeface="cmr10" pitchFamily="18"/>
                <a:ea typeface="Noto Sans CJK SC Regular" pitchFamily="2"/>
                <a:cs typeface="FreeSans" pitchFamily="2"/>
              </a:rPr>
              <a:t>sextupoles</a:t>
            </a:r>
            <a:r>
              <a:rPr lang="en-GB" sz="1400" dirty="0">
                <a:latin typeface="cmr10" pitchFamily="18"/>
                <a:ea typeface="Noto Sans CJK SC Regular" pitchFamily="2"/>
                <a:cs typeface="FreeSans" pitchFamily="2"/>
              </a:rPr>
              <a:t> of 0.1% RMS.</a:t>
            </a:r>
            <a:br>
              <a:rPr lang="en-GB" sz="1400" dirty="0">
                <a:latin typeface="cmr10" pitchFamily="18"/>
                <a:ea typeface="Noto Sans CJK SC Regular" pitchFamily="2"/>
                <a:cs typeface="FreeSans" pitchFamily="2"/>
              </a:rPr>
            </a:br>
            <a:r>
              <a:rPr lang="en-GB" sz="1400" dirty="0">
                <a:latin typeface="cmr10" pitchFamily="18"/>
                <a:ea typeface="Noto Sans CJK SC Regular" pitchFamily="2"/>
                <a:cs typeface="FreeSans" pitchFamily="2"/>
              </a:rPr>
              <a:t>- Roll error for quadrupoles and </a:t>
            </a:r>
            <a:r>
              <a:rPr lang="en-GB" sz="1400" dirty="0" err="1">
                <a:latin typeface="cmr10" pitchFamily="18"/>
                <a:ea typeface="Noto Sans CJK SC Regular" pitchFamily="2"/>
                <a:cs typeface="FreeSans" pitchFamily="2"/>
              </a:rPr>
              <a:t>sextupoles</a:t>
            </a:r>
            <a:r>
              <a:rPr lang="en-GB" sz="1400" dirty="0">
                <a:latin typeface="cmr10" pitchFamily="18"/>
                <a:ea typeface="Noto Sans CJK SC Regular" pitchFamily="2"/>
                <a:cs typeface="FreeSans" pitchFamily="2"/>
              </a:rPr>
              <a:t> of 200 urad RMS.</a:t>
            </a:r>
            <a:br>
              <a:rPr lang="en-GB" sz="1400" dirty="0">
                <a:latin typeface="cmr10" pitchFamily="18"/>
                <a:ea typeface="Noto Sans CJK SC Regular" pitchFamily="2"/>
                <a:cs typeface="FreeSans" pitchFamily="2"/>
              </a:rPr>
            </a:br>
            <a:endParaRPr lang="en-GB" sz="1400" dirty="0">
              <a:latin typeface="cmr10" pitchFamily="18"/>
              <a:ea typeface="Noto Sans CJK SC Regular" pitchFamily="2"/>
              <a:cs typeface="FreeSans" pitchFamily="2"/>
            </a:endParaRPr>
          </a:p>
          <a:p>
            <a:pPr lvl="0" hangingPunct="0"/>
            <a:r>
              <a:rPr lang="en-GB" sz="1400" b="1" dirty="0">
                <a:solidFill>
                  <a:srgbClr val="000000"/>
                </a:solidFill>
                <a:latin typeface="cmr10" pitchFamily="18"/>
                <a:ea typeface="Noto Sans CJK SC Regular" pitchFamily="2"/>
                <a:cs typeface="FreeSans" pitchFamily="2"/>
              </a:rPr>
              <a:t>Dynamic errors</a:t>
            </a:r>
            <a:r>
              <a:rPr lang="en-GB" sz="1400" b="1" dirty="0">
                <a:solidFill>
                  <a:srgbClr val="FF3333"/>
                </a:solidFill>
                <a:latin typeface="cmr10" pitchFamily="18"/>
                <a:ea typeface="Noto Sans CJK SC Regular" pitchFamily="2"/>
                <a:cs typeface="FreeSans" pitchFamily="2"/>
              </a:rPr>
              <a:t>:</a:t>
            </a:r>
            <a:br>
              <a:rPr lang="en-GB" sz="1400" b="1" dirty="0">
                <a:solidFill>
                  <a:srgbClr val="FF3333"/>
                </a:solidFill>
                <a:latin typeface="cmr10" pitchFamily="18"/>
                <a:ea typeface="Noto Sans CJK SC Regular" pitchFamily="2"/>
                <a:cs typeface="FreeSans" pitchFamily="2"/>
              </a:rPr>
            </a:br>
            <a:r>
              <a:rPr lang="en-GB" sz="1400" dirty="0">
                <a:solidFill>
                  <a:srgbClr val="000000"/>
                </a:solidFill>
                <a:latin typeface="cmr10" pitchFamily="18"/>
                <a:ea typeface="Noto Sans CJK SC Regular" pitchFamily="2"/>
                <a:cs typeface="FreeSans" pitchFamily="2"/>
              </a:rPr>
              <a:t>- Incoming pos./ang. jitter of [0.1</a:t>
            </a:r>
            <a:r>
              <a:rPr lang="en-GB" sz="1400" dirty="0">
                <a:solidFill>
                  <a:srgbClr val="000000"/>
                </a:solidFill>
                <a:latin typeface="Liberation Sans" pitchFamily="34"/>
                <a:ea typeface="Liberation Sans" pitchFamily="34"/>
                <a:cs typeface="Liberation Sans" pitchFamily="34"/>
              </a:rPr>
              <a:t>σ</a:t>
            </a:r>
            <a:r>
              <a:rPr lang="en-GB" sz="1400" baseline="-33000" dirty="0">
                <a:solidFill>
                  <a:srgbClr val="000000"/>
                </a:solidFill>
                <a:latin typeface="cmr10" pitchFamily="18"/>
                <a:ea typeface="Liberation Sans" pitchFamily="34"/>
                <a:cs typeface="Liberation Sans" pitchFamily="34"/>
              </a:rPr>
              <a:t>y/y’   </a:t>
            </a:r>
            <a:r>
              <a:rPr lang="en-GB" sz="1400" dirty="0">
                <a:solidFill>
                  <a:srgbClr val="000000"/>
                </a:solidFill>
                <a:latin typeface="cmr10" pitchFamily="18"/>
                <a:ea typeface="Liberation Sans" pitchFamily="34"/>
                <a:cs typeface="Liberation Sans" pitchFamily="34"/>
              </a:rPr>
              <a:t>-  1.0</a:t>
            </a:r>
            <a:r>
              <a:rPr lang="en-GB" sz="1400" dirty="0">
                <a:solidFill>
                  <a:srgbClr val="000000"/>
                </a:solidFill>
                <a:latin typeface="Liberation Sans" pitchFamily="34"/>
                <a:ea typeface="Liberation Sans" pitchFamily="34"/>
                <a:cs typeface="Liberation Sans" pitchFamily="34"/>
              </a:rPr>
              <a:t>σ</a:t>
            </a:r>
            <a:r>
              <a:rPr lang="en-GB" sz="1400" baseline="-33000" dirty="0">
                <a:solidFill>
                  <a:srgbClr val="000000"/>
                </a:solidFill>
                <a:latin typeface="cmr10" pitchFamily="18"/>
                <a:ea typeface="Liberation Sans" pitchFamily="34"/>
                <a:cs typeface="Liberation Sans" pitchFamily="34"/>
              </a:rPr>
              <a:t>y/y’</a:t>
            </a:r>
            <a:r>
              <a:rPr lang="en-GB" sz="1400" dirty="0">
                <a:solidFill>
                  <a:srgbClr val="000000"/>
                </a:solidFill>
                <a:latin typeface="cmr10" pitchFamily="18"/>
                <a:ea typeface="Liberation Sans" pitchFamily="34"/>
                <a:cs typeface="Liberation Sans" pitchFamily="34"/>
              </a:rPr>
              <a:t>]</a:t>
            </a:r>
            <a:br>
              <a:rPr lang="en-GB" sz="1400" dirty="0">
                <a:solidFill>
                  <a:srgbClr val="000000"/>
                </a:solidFill>
                <a:latin typeface="cmr10" pitchFamily="18"/>
                <a:ea typeface="Liberation Sans" pitchFamily="34"/>
                <a:cs typeface="Liberation Sans" pitchFamily="34"/>
              </a:rPr>
            </a:br>
            <a:br>
              <a:rPr lang="en-GB" sz="1400" dirty="0">
                <a:solidFill>
                  <a:srgbClr val="000000"/>
                </a:solidFill>
                <a:latin typeface="cmr10" pitchFamily="18"/>
                <a:ea typeface="Liberation Sans" pitchFamily="34"/>
                <a:cs typeface="Liberation Sans" pitchFamily="34"/>
              </a:rPr>
            </a:br>
            <a:r>
              <a:rPr lang="en-US" sz="1400" u="sng" dirty="0">
                <a:solidFill>
                  <a:srgbClr val="000000"/>
                </a:solidFill>
                <a:latin typeface="cmr10" pitchFamily="18"/>
                <a:ea typeface="Liberation Sans" pitchFamily="34"/>
                <a:cs typeface="Liberation Sans" pitchFamily="34"/>
              </a:rPr>
              <a:t>Simulation procedure</a:t>
            </a:r>
            <a:r>
              <a:rPr lang="en-US" sz="1400" dirty="0">
                <a:solidFill>
                  <a:srgbClr val="000000"/>
                </a:solidFill>
                <a:latin typeface="cmr10" pitchFamily="18"/>
                <a:ea typeface="Liberation Sans" pitchFamily="34"/>
                <a:cs typeface="Liberation Sans" pitchFamily="34"/>
              </a:rPr>
              <a:t>:</a:t>
            </a:r>
            <a:br>
              <a:rPr lang="en-US" sz="1400" dirty="0">
                <a:solidFill>
                  <a:srgbClr val="000000"/>
                </a:solidFill>
                <a:latin typeface="cmr10" pitchFamily="18"/>
                <a:ea typeface="Liberation Sans" pitchFamily="34"/>
                <a:cs typeface="Liberation Sans" pitchFamily="34"/>
              </a:rPr>
            </a:br>
            <a:endParaRPr lang="en-US" sz="1400" dirty="0">
              <a:solidFill>
                <a:srgbClr val="000000"/>
              </a:solidFill>
              <a:latin typeface="cmr10" pitchFamily="18"/>
              <a:ea typeface="Liberation Sans" pitchFamily="34"/>
              <a:cs typeface="Liberation Sans" pitchFamily="34"/>
            </a:endParaRPr>
          </a:p>
          <a:p>
            <a:pPr lvl="0" hangingPunct="0"/>
            <a:r>
              <a:rPr lang="en-US" sz="1400" dirty="0">
                <a:solidFill>
                  <a:srgbClr val="000000"/>
                </a:solidFill>
                <a:latin typeface="cmr10" pitchFamily="18"/>
                <a:ea typeface="Liberation Sans" pitchFamily="34"/>
                <a:cs typeface="Liberation Sans" pitchFamily="34"/>
              </a:rPr>
              <a:t>- Tracking 200 bunches per machine from the ATF extraction line to the IP.</a:t>
            </a:r>
          </a:p>
          <a:p>
            <a:pPr lvl="0" hangingPunct="0"/>
            <a:r>
              <a:rPr lang="en-US" sz="1400" dirty="0">
                <a:solidFill>
                  <a:srgbClr val="000000"/>
                </a:solidFill>
                <a:latin typeface="cmr10" pitchFamily="18"/>
                <a:ea typeface="Liberation Sans" pitchFamily="34"/>
                <a:cs typeface="Liberation Sans" pitchFamily="34"/>
              </a:rPr>
              <a:t>- 100 machines with the previously cited static imperfections.</a:t>
            </a:r>
          </a:p>
          <a:p>
            <a:pPr hangingPunct="0"/>
            <a:r>
              <a:rPr lang="en-US" sz="1400" dirty="0">
                <a:solidFill>
                  <a:srgbClr val="000000"/>
                </a:solidFill>
                <a:latin typeface="cmr10" pitchFamily="18"/>
                <a:ea typeface="Liberation Sans" pitchFamily="34"/>
                <a:cs typeface="Liberation Sans" pitchFamily="34"/>
              </a:rPr>
              <a:t>- Apply the cited corrections and the knobs on the distribution at the IP.</a:t>
            </a:r>
            <a:endParaRPr lang="en-GB" sz="1600" baseline="-33000" dirty="0">
              <a:latin typeface="Liberation Sans" pitchFamily="18"/>
              <a:ea typeface="Liberation Sans" pitchFamily="34"/>
              <a:cs typeface="Liberation Sans" pitchFamily="34"/>
            </a:endParaRPr>
          </a:p>
        </p:txBody>
      </p:sp>
      <p:sp>
        <p:nvSpPr>
          <p:cNvPr id="11" name="ZoneTexte 10">
            <a:extLst>
              <a:ext uri="{FF2B5EF4-FFF2-40B4-BE49-F238E27FC236}">
                <a16:creationId xmlns:a16="http://schemas.microsoft.com/office/drawing/2014/main" id="{20A0570D-9023-28AE-8023-FA5793323564}"/>
              </a:ext>
            </a:extLst>
          </p:cNvPr>
          <p:cNvSpPr txBox="1"/>
          <p:nvPr/>
        </p:nvSpPr>
        <p:spPr>
          <a:xfrm>
            <a:off x="6664309" y="962472"/>
            <a:ext cx="3203105" cy="1446550"/>
          </a:xfrm>
          <a:prstGeom prst="rect">
            <a:avLst/>
          </a:prstGeom>
          <a:noFill/>
        </p:spPr>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Corrections applied</a:t>
            </a:r>
            <a:r>
              <a:rPr kumimoji="0" lang="en-GB" sz="16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a:t>
            </a:r>
            <a:br>
              <a:rPr kumimoji="0" lang="en-GB" sz="16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br>
            <a:endParaRPr kumimoji="0" lang="en-GB" sz="16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endParaRPr>
          </a:p>
          <a:p>
            <a:pPr marL="0" marR="0" lvl="0" indent="0" algn="l" defTabSz="914400" rtl="0" eaLnBrk="1" fontAlgn="auto" latinLnBrk="0" hangingPunct="0">
              <a:lnSpc>
                <a:spcPct val="100000"/>
              </a:lnSpc>
              <a:spcBef>
                <a:spcPts val="0"/>
              </a:spcBef>
              <a:spcAft>
                <a:spcPts val="0"/>
              </a:spcAft>
              <a:buClrTx/>
              <a:buSzPct val="45000"/>
              <a:tabLst/>
              <a:defRPr/>
            </a:pPr>
            <a: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 One-to-one</a:t>
            </a:r>
            <a:b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br>
            <a: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 </a:t>
            </a:r>
            <a:r>
              <a:rPr kumimoji="0" lang="en-GB" sz="1400" b="0" i="0" u="none" strike="noStrike" kern="1200" cap="none" spc="0" normalizeH="0" baseline="0" noProof="0" dirty="0" err="1">
                <a:ln>
                  <a:noFill/>
                </a:ln>
                <a:solidFill>
                  <a:prstClr val="black"/>
                </a:solidFill>
                <a:effectLst/>
                <a:uLnTx/>
                <a:uFillTx/>
                <a:latin typeface="cmr10" pitchFamily="18"/>
                <a:ea typeface="Noto Sans CJK SC Regular" pitchFamily="2"/>
                <a:cs typeface="FreeSans" pitchFamily="2"/>
              </a:rPr>
              <a:t>Dispersio</a:t>
            </a:r>
            <a:r>
              <a:rPr lang="en-GB" sz="1400" dirty="0">
                <a:solidFill>
                  <a:prstClr val="black"/>
                </a:solidFill>
                <a:latin typeface="cmr10" pitchFamily="18"/>
                <a:ea typeface="Noto Sans CJK SC Regular" pitchFamily="2"/>
                <a:cs typeface="FreeSans" pitchFamily="2"/>
              </a:rPr>
              <a:t>n Free Steering</a:t>
            </a:r>
            <a:b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br>
            <a: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 Wakefield Free</a:t>
            </a:r>
            <a:r>
              <a:rPr kumimoji="0" lang="en-GB" sz="1400" b="0" i="0" u="none" strike="noStrike" kern="1200" cap="none" spc="0" normalizeH="0" noProof="0" dirty="0">
                <a:ln>
                  <a:noFill/>
                </a:ln>
                <a:solidFill>
                  <a:prstClr val="black"/>
                </a:solidFill>
                <a:effectLst/>
                <a:uLnTx/>
                <a:uFillTx/>
                <a:latin typeface="cmr10" pitchFamily="18"/>
                <a:ea typeface="Noto Sans CJK SC Regular" pitchFamily="2"/>
                <a:cs typeface="FreeSans" pitchFamily="2"/>
              </a:rPr>
              <a:t> Steering</a:t>
            </a:r>
            <a:b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br>
            <a:r>
              <a:rPr kumimoji="0" lang="en-GB" sz="14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 Knobs </a:t>
            </a:r>
            <a:r>
              <a:rPr kumimoji="0" lang="en-GB" sz="1200" b="0" i="0" u="none" strike="noStrike" kern="1200" cap="none" spc="0" normalizeH="0" baseline="0" noProof="0" dirty="0">
                <a:ln>
                  <a:noFill/>
                </a:ln>
                <a:solidFill>
                  <a:prstClr val="black"/>
                </a:solidFill>
                <a:effectLst/>
                <a:uLnTx/>
                <a:uFillTx/>
                <a:latin typeface="cmr10" pitchFamily="18"/>
                <a:ea typeface="Noto Sans CJK SC Regular" pitchFamily="2"/>
                <a:cs typeface="FreeSans" pitchFamily="2"/>
              </a:rPr>
              <a:t>(Y, YP D XP XP.*XP XP.*YP XP.*D)</a:t>
            </a:r>
            <a:endParaRPr lang="en-US" dirty="0"/>
          </a:p>
        </p:txBody>
      </p:sp>
      <p:sp>
        <p:nvSpPr>
          <p:cNvPr id="12" name="Forme libre : forme 11">
            <a:extLst>
              <a:ext uri="{FF2B5EF4-FFF2-40B4-BE49-F238E27FC236}">
                <a16:creationId xmlns:a16="http://schemas.microsoft.com/office/drawing/2014/main" id="{D6111F73-A086-D08A-F348-66D6269B5F15}"/>
              </a:ext>
            </a:extLst>
          </p:cNvPr>
          <p:cNvSpPr/>
          <p:nvPr/>
        </p:nvSpPr>
        <p:spPr>
          <a:xfrm rot="16200000">
            <a:off x="7653412" y="2056991"/>
            <a:ext cx="80945" cy="60612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29160">
            <a:solidFill>
              <a:srgbClr val="FF3333"/>
            </a:solidFill>
            <a:prstDash val="solid"/>
          </a:ln>
        </p:spPr>
        <p:txBody>
          <a:bodyPr vert="horz" wrap="none" lIns="104400" tIns="59400" rIns="104400" bIns="5940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Regular" pitchFamily="2"/>
              <a:cs typeface="FreeSans" pitchFamily="2"/>
            </a:endParaRPr>
          </a:p>
        </p:txBody>
      </p:sp>
      <p:sp>
        <p:nvSpPr>
          <p:cNvPr id="14" name="ZoneTexte 13">
            <a:extLst>
              <a:ext uri="{FF2B5EF4-FFF2-40B4-BE49-F238E27FC236}">
                <a16:creationId xmlns:a16="http://schemas.microsoft.com/office/drawing/2014/main" id="{96DBFB5A-3A8B-55A7-3E2E-D307BE69F35B}"/>
              </a:ext>
            </a:extLst>
          </p:cNvPr>
          <p:cNvSpPr txBox="1"/>
          <p:nvPr/>
        </p:nvSpPr>
        <p:spPr>
          <a:xfrm>
            <a:off x="7289642" y="2360051"/>
            <a:ext cx="819305" cy="255283"/>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050" i="0" u="none" strike="noStrike" kern="1200" cap="none" dirty="0">
                <a:ln>
                  <a:noFill/>
                </a:ln>
                <a:solidFill>
                  <a:srgbClr val="FF3333"/>
                </a:solidFill>
                <a:latin typeface="cmr10" pitchFamily="18"/>
                <a:ea typeface="Noto Sans CJK SC Regular" pitchFamily="2"/>
                <a:cs typeface="FreeSans" pitchFamily="2"/>
              </a:rPr>
              <a:t>First order*</a:t>
            </a:r>
          </a:p>
        </p:txBody>
      </p:sp>
      <p:sp>
        <p:nvSpPr>
          <p:cNvPr id="15" name="ZoneTexte 14">
            <a:extLst>
              <a:ext uri="{FF2B5EF4-FFF2-40B4-BE49-F238E27FC236}">
                <a16:creationId xmlns:a16="http://schemas.microsoft.com/office/drawing/2014/main" id="{F043C589-73E8-1B8D-2082-4367F15D234B}"/>
              </a:ext>
            </a:extLst>
          </p:cNvPr>
          <p:cNvSpPr txBox="1"/>
          <p:nvPr/>
        </p:nvSpPr>
        <p:spPr>
          <a:xfrm>
            <a:off x="8136000" y="2350325"/>
            <a:ext cx="1047188" cy="255283"/>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050" i="0" u="none" strike="noStrike" kern="1200" cap="none" dirty="0">
                <a:ln>
                  <a:noFill/>
                </a:ln>
                <a:solidFill>
                  <a:srgbClr val="FF3333"/>
                </a:solidFill>
                <a:latin typeface="cmr10" pitchFamily="18"/>
                <a:ea typeface="Noto Sans CJK SC Regular" pitchFamily="2"/>
                <a:cs typeface="FreeSans" pitchFamily="2"/>
              </a:rPr>
              <a:t>Second order**</a:t>
            </a:r>
          </a:p>
        </p:txBody>
      </p:sp>
      <p:sp>
        <p:nvSpPr>
          <p:cNvPr id="16" name="Forme libre : forme 15">
            <a:extLst>
              <a:ext uri="{FF2B5EF4-FFF2-40B4-BE49-F238E27FC236}">
                <a16:creationId xmlns:a16="http://schemas.microsoft.com/office/drawing/2014/main" id="{BA07F2E3-2EFE-9466-6FBA-DB66D2796C37}"/>
              </a:ext>
            </a:extLst>
          </p:cNvPr>
          <p:cNvSpPr/>
          <p:nvPr/>
        </p:nvSpPr>
        <p:spPr>
          <a:xfrm rot="16200000">
            <a:off x="8600025" y="1771362"/>
            <a:ext cx="87709" cy="1184206"/>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29160">
            <a:solidFill>
              <a:srgbClr val="FF3333"/>
            </a:solidFill>
            <a:prstDash val="solid"/>
          </a:ln>
        </p:spPr>
        <p:txBody>
          <a:bodyPr vert="horz" wrap="none" lIns="104400" tIns="59400" rIns="104400" bIns="5940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Noto Sans CJK SC Regular" pitchFamily="2"/>
              <a:cs typeface="FreeSans" pitchFamily="2"/>
            </a:endParaRPr>
          </a:p>
        </p:txBody>
      </p:sp>
      <p:sp>
        <p:nvSpPr>
          <p:cNvPr id="28" name="ZoneTexte 27">
            <a:extLst>
              <a:ext uri="{FF2B5EF4-FFF2-40B4-BE49-F238E27FC236}">
                <a16:creationId xmlns:a16="http://schemas.microsoft.com/office/drawing/2014/main" id="{8B51165F-EB3C-CBD9-2AEC-0D6505C99925}"/>
              </a:ext>
            </a:extLst>
          </p:cNvPr>
          <p:cNvSpPr txBox="1"/>
          <p:nvPr/>
        </p:nvSpPr>
        <p:spPr>
          <a:xfrm>
            <a:off x="0" y="4712957"/>
            <a:ext cx="5196930" cy="400110"/>
          </a:xfrm>
          <a:prstGeom prst="rect">
            <a:avLst/>
          </a:prstGeom>
          <a:noFill/>
        </p:spPr>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mr10" pitchFamily="18"/>
                <a:ea typeface="Liberation Sans" pitchFamily="34"/>
                <a:cs typeface="Liberation Sans" pitchFamily="34"/>
              </a:rPr>
              <a:t>*First order knobs correction by changing the position of final focus </a:t>
            </a:r>
            <a:r>
              <a:rPr kumimoji="0" lang="en-US" sz="1000" b="0" i="0" u="none" strike="noStrike" kern="1200" cap="none" spc="0" normalizeH="0" baseline="0" noProof="0" dirty="0" err="1">
                <a:ln>
                  <a:noFill/>
                </a:ln>
                <a:solidFill>
                  <a:srgbClr val="000000"/>
                </a:solidFill>
                <a:effectLst/>
                <a:uLnTx/>
                <a:uFillTx/>
                <a:latin typeface="cmr10" pitchFamily="18"/>
                <a:ea typeface="Liberation Sans" pitchFamily="34"/>
                <a:cs typeface="Liberation Sans" pitchFamily="34"/>
              </a:rPr>
              <a:t>sextupoles</a:t>
            </a:r>
            <a:r>
              <a:rPr kumimoji="0" lang="en-US" sz="1000" b="0" i="0" u="none" strike="noStrike" kern="1200" cap="none" spc="0" normalizeH="0" baseline="0" noProof="0" dirty="0">
                <a:ln>
                  <a:noFill/>
                </a:ln>
                <a:solidFill>
                  <a:srgbClr val="000000"/>
                </a:solidFill>
                <a:effectLst/>
                <a:uLnTx/>
                <a:uFillTx/>
                <a:latin typeface="cmr10" pitchFamily="18"/>
                <a:ea typeface="Liberation Sans" pitchFamily="34"/>
                <a:cs typeface="Liberation Sans" pitchFamily="34"/>
              </a:rPr>
              <a:t>.</a:t>
            </a:r>
          </a:p>
          <a:p>
            <a:pPr hangingPunct="0">
              <a:defRPr/>
            </a:pPr>
            <a:r>
              <a:rPr kumimoji="0" lang="en-US" sz="1000" b="0" i="0" u="none" strike="noStrike" kern="1200" cap="none" spc="0" normalizeH="0" baseline="0" noProof="0" dirty="0">
                <a:ln>
                  <a:noFill/>
                </a:ln>
                <a:solidFill>
                  <a:srgbClr val="000000"/>
                </a:solidFill>
                <a:effectLst/>
                <a:uLnTx/>
                <a:uFillTx/>
                <a:latin typeface="cmr10" pitchFamily="18"/>
                <a:ea typeface="Liberation Sans" pitchFamily="34"/>
                <a:cs typeface="Liberation Sans" pitchFamily="34"/>
              </a:rPr>
              <a:t>**Second order knobs correction by changing the strength of the final focus </a:t>
            </a:r>
            <a:r>
              <a:rPr kumimoji="0" lang="en-US" sz="1000" b="0" i="0" u="none" strike="noStrike" kern="1200" cap="none" spc="0" normalizeH="0" baseline="0" noProof="0" dirty="0" err="1">
                <a:ln>
                  <a:noFill/>
                </a:ln>
                <a:solidFill>
                  <a:srgbClr val="000000"/>
                </a:solidFill>
                <a:effectLst/>
                <a:uLnTx/>
                <a:uFillTx/>
                <a:latin typeface="cmr10" pitchFamily="18"/>
                <a:ea typeface="Liberation Sans" pitchFamily="34"/>
                <a:cs typeface="Liberation Sans" pitchFamily="34"/>
              </a:rPr>
              <a:t>sextupoles</a:t>
            </a:r>
            <a:r>
              <a:rPr kumimoji="0" lang="en-US" sz="1000" b="0" i="0" u="none" strike="noStrike" kern="1200" cap="none" spc="0" normalizeH="0" baseline="0" noProof="0" dirty="0">
                <a:ln>
                  <a:noFill/>
                </a:ln>
                <a:solidFill>
                  <a:srgbClr val="000000"/>
                </a:solidFill>
                <a:effectLst/>
                <a:uLnTx/>
                <a:uFillTx/>
                <a:latin typeface="cmr10" pitchFamily="18"/>
                <a:ea typeface="Liberation Sans" pitchFamily="34"/>
                <a:cs typeface="Liberation Sans" pitchFamily="34"/>
              </a:rPr>
              <a:t>.</a:t>
            </a:r>
          </a:p>
        </p:txBody>
      </p:sp>
      <p:pic>
        <p:nvPicPr>
          <p:cNvPr id="29" name="Image 28">
            <a:extLst>
              <a:ext uri="{FF2B5EF4-FFF2-40B4-BE49-F238E27FC236}">
                <a16:creationId xmlns:a16="http://schemas.microsoft.com/office/drawing/2014/main" id="{8E150A6D-5F95-6594-3441-C8FA92BD47DA}"/>
              </a:ext>
            </a:extLst>
          </p:cNvPr>
          <p:cNvPicPr>
            <a:picLocks noChangeAspect="1"/>
          </p:cNvPicPr>
          <p:nvPr/>
        </p:nvPicPr>
        <p:blipFill>
          <a:blip r:embed="rId3">
            <a:lum/>
            <a:alphaModFix/>
          </a:blip>
          <a:srcRect/>
          <a:stretch>
            <a:fillRect/>
          </a:stretch>
        </p:blipFill>
        <p:spPr>
          <a:xfrm>
            <a:off x="5802505" y="2785148"/>
            <a:ext cx="4194192" cy="1940516"/>
          </a:xfrm>
          <a:prstGeom prst="rect">
            <a:avLst/>
          </a:prstGeom>
          <a:noFill/>
          <a:ln>
            <a:noFill/>
          </a:ln>
        </p:spPr>
      </p:pic>
      <p:sp>
        <p:nvSpPr>
          <p:cNvPr id="31" name="ZoneTexte 30">
            <a:extLst>
              <a:ext uri="{FF2B5EF4-FFF2-40B4-BE49-F238E27FC236}">
                <a16:creationId xmlns:a16="http://schemas.microsoft.com/office/drawing/2014/main" id="{D02B934B-2221-15C0-2DB6-ED4DA1792CAD}"/>
              </a:ext>
            </a:extLst>
          </p:cNvPr>
          <p:cNvSpPr txBox="1"/>
          <p:nvPr/>
        </p:nvSpPr>
        <p:spPr>
          <a:xfrm>
            <a:off x="5667396" y="4685814"/>
            <a:ext cx="5196930" cy="246221"/>
          </a:xfrm>
          <a:prstGeom prst="rect">
            <a:avLst/>
          </a:prstGeom>
          <a:noFill/>
        </p:spPr>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highlight>
                  <a:scrgbClr r="0" g="0" b="0">
                    <a:alpha val="0"/>
                  </a:scrgbClr>
                </a:highlight>
                <a:uLnTx/>
                <a:uFillTx/>
                <a:latin typeface="cmr10" pitchFamily="18"/>
                <a:ea typeface="Noto Sans CJK SC Regular" pitchFamily="2"/>
                <a:cs typeface="FreeSans" pitchFamily="2"/>
              </a:rPr>
              <a:t>Figure: Positions of the </a:t>
            </a:r>
            <a:r>
              <a:rPr kumimoji="0" lang="en-GB" sz="1000" b="0" i="0" u="none" strike="noStrike" kern="1200" cap="none" spc="0" normalizeH="0" baseline="0" noProof="0" dirty="0" err="1">
                <a:ln>
                  <a:noFill/>
                </a:ln>
                <a:solidFill>
                  <a:prstClr val="black"/>
                </a:solidFill>
                <a:effectLst/>
                <a:highlight>
                  <a:scrgbClr r="0" g="0" b="0">
                    <a:alpha val="0"/>
                  </a:scrgbClr>
                </a:highlight>
                <a:uLnTx/>
                <a:uFillTx/>
                <a:latin typeface="cmr10" pitchFamily="18"/>
                <a:ea typeface="Noto Sans CJK SC Regular" pitchFamily="2"/>
                <a:cs typeface="FreeSans" pitchFamily="2"/>
              </a:rPr>
              <a:t>sextupole</a:t>
            </a:r>
            <a:r>
              <a:rPr kumimoji="0" lang="en-GB" sz="1000" b="0" i="0" u="none" strike="noStrike" kern="1200" cap="none" spc="0" normalizeH="0" baseline="0" noProof="0" dirty="0">
                <a:ln>
                  <a:noFill/>
                </a:ln>
                <a:solidFill>
                  <a:prstClr val="black"/>
                </a:solidFill>
                <a:effectLst/>
                <a:highlight>
                  <a:scrgbClr r="0" g="0" b="0">
                    <a:alpha val="0"/>
                  </a:scrgbClr>
                </a:highlight>
                <a:uLnTx/>
                <a:uFillTx/>
                <a:latin typeface="cmr10" pitchFamily="18"/>
                <a:ea typeface="Noto Sans CJK SC Regular" pitchFamily="2"/>
                <a:cs typeface="FreeSans" pitchFamily="2"/>
              </a:rPr>
              <a:t> knobs in the Accelerator Test Facility 2 (ATF2) </a:t>
            </a:r>
            <a:r>
              <a:rPr kumimoji="0" lang="en-GB" sz="1000" b="0" i="0" u="none" strike="noStrike" kern="1200" cap="none" spc="0" normalizeH="0" baseline="0" noProof="0" dirty="0">
                <a:ln>
                  <a:noFill/>
                </a:ln>
                <a:solidFill>
                  <a:srgbClr val="000000"/>
                </a:solidFill>
                <a:effectLst/>
                <a:highlight>
                  <a:scrgbClr r="0" g="0" b="0">
                    <a:alpha val="0"/>
                  </a:scrgbClr>
                </a:highlight>
                <a:uLnTx/>
                <a:uFillTx/>
                <a:latin typeface="cmr10" pitchFamily="18"/>
                <a:ea typeface="Noto Sans CJK SC Regular" pitchFamily="2"/>
                <a:cs typeface="FreeSans" pitchFamily="2"/>
                <a:hlinkClick r:id="rId4">
                  <a:extLst>
                    <a:ext uri="{A12FA001-AC4F-418D-AE19-62706E023703}">
                      <ahyp:hlinkClr xmlns:ahyp="http://schemas.microsoft.com/office/drawing/2018/hyperlinkcolor" val="tx"/>
                    </a:ext>
                  </a:extLst>
                </a:hlinkClick>
              </a:rPr>
              <a:t>[5]</a:t>
            </a:r>
            <a:r>
              <a:rPr kumimoji="0" lang="en-GB" sz="1000" b="0" i="0" u="none" strike="noStrike" kern="1200" cap="none" spc="0" normalizeH="0" baseline="0" noProof="0" dirty="0">
                <a:ln>
                  <a:noFill/>
                </a:ln>
                <a:solidFill>
                  <a:prstClr val="black"/>
                </a:solidFill>
                <a:effectLst/>
                <a:highlight>
                  <a:scrgbClr r="0" g="0" b="0">
                    <a:alpha val="0"/>
                  </a:scrgbClr>
                </a:highlight>
                <a:uLnTx/>
                <a:uFillTx/>
                <a:latin typeface="cmr10" pitchFamily="18"/>
                <a:ea typeface="Noto Sans CJK SC Regular" pitchFamily="2"/>
                <a:cs typeface="FreeSans" pitchFamily="2"/>
              </a:rPr>
              <a:t>.</a:t>
            </a:r>
          </a:p>
        </p:txBody>
      </p:sp>
    </p:spTree>
    <p:extLst>
      <p:ext uri="{BB962C8B-B14F-4D97-AF65-F5344CB8AC3E}">
        <p14:creationId xmlns:p14="http://schemas.microsoft.com/office/powerpoint/2010/main" val="259246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4" grpId="0"/>
      <p:bldP spid="15" grpId="0"/>
      <p:bldP spid="16" grpId="0" animBg="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32559-FF49-6B1B-0AF1-FB7258E3B95B}"/>
            </a:ext>
          </a:extLst>
        </p:cNvPr>
        <p:cNvGrpSpPr/>
        <p:nvPr/>
      </p:nvGrpSpPr>
      <p:grpSpPr>
        <a:xfrm>
          <a:off x="0" y="0"/>
          <a:ext cx="0" cy="0"/>
          <a:chOff x="0" y="0"/>
          <a:chExt cx="0" cy="0"/>
        </a:xfrm>
      </p:grpSpPr>
      <p:sp>
        <p:nvSpPr>
          <p:cNvPr id="45" name="ZoneTexte 44">
            <a:extLst>
              <a:ext uri="{FF2B5EF4-FFF2-40B4-BE49-F238E27FC236}">
                <a16:creationId xmlns:a16="http://schemas.microsoft.com/office/drawing/2014/main" id="{DE5F5438-CECB-C820-8C0D-CF2BD0EF95F2}"/>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sz="2600">
                <a:solidFill>
                  <a:srgbClr val="FFFFFF"/>
                </a:solidFill>
                <a:latin typeface="Liberation Sans" pitchFamily="34"/>
              </a:defRPr>
            </a:pPr>
            <a:r>
              <a:rPr kumimoji="0" lang="en-GB" sz="4000" i="0" u="none" strike="noStrike" kern="1200" cap="none" spc="0" normalizeH="0" baseline="0" noProof="0" dirty="0">
                <a:ln>
                  <a:noFill/>
                </a:ln>
                <a:solidFill>
                  <a:srgbClr val="FFFFFF"/>
                </a:solidFill>
                <a:effectLst/>
                <a:uLnTx/>
                <a:uFillTx/>
                <a:latin typeface="+mj-lt"/>
                <a:ea typeface="Noto Sans CJK SC Regular" pitchFamily="2"/>
                <a:cs typeface="FreeSans" pitchFamily="2"/>
              </a:rPr>
              <a:t>Comparison Simulations/Measurements</a:t>
            </a:r>
          </a:p>
        </p:txBody>
      </p:sp>
      <p:pic>
        <p:nvPicPr>
          <p:cNvPr id="46" name="Image 45">
            <a:extLst>
              <a:ext uri="{FF2B5EF4-FFF2-40B4-BE49-F238E27FC236}">
                <a16:creationId xmlns:a16="http://schemas.microsoft.com/office/drawing/2014/main" id="{339ECAA0-34FB-62F9-25D8-35FC258AC151}"/>
              </a:ext>
            </a:extLst>
          </p:cNvPr>
          <p:cNvPicPr/>
          <p:nvPr/>
        </p:nvPicPr>
        <p:blipFill>
          <a:blip r:embed="rId2"/>
          <a:srcRect l="1746" t="90044"/>
          <a:stretch/>
        </p:blipFill>
        <p:spPr>
          <a:xfrm>
            <a:off x="0" y="5112000"/>
            <a:ext cx="10105560" cy="572400"/>
          </a:xfrm>
          <a:prstGeom prst="rect">
            <a:avLst/>
          </a:prstGeom>
          <a:ln w="0">
            <a:noFill/>
          </a:ln>
        </p:spPr>
      </p:pic>
      <p:sp>
        <p:nvSpPr>
          <p:cNvPr id="47" name="ZoneTexte 46">
            <a:extLst>
              <a:ext uri="{FF2B5EF4-FFF2-40B4-BE49-F238E27FC236}">
                <a16:creationId xmlns:a16="http://schemas.microsoft.com/office/drawing/2014/main" id="{00C9D8EA-4F2E-C9F1-7EDD-86E276944CBC}"/>
              </a:ext>
            </a:extLst>
          </p:cNvPr>
          <p:cNvSpPr txBox="1"/>
          <p:nvPr/>
        </p:nvSpPr>
        <p:spPr>
          <a:xfrm>
            <a:off x="9104760" y="5296680"/>
            <a:ext cx="1221480" cy="427320"/>
          </a:xfrm>
          <a:prstGeom prst="rect">
            <a:avLst/>
          </a:prstGeom>
          <a:noFill/>
          <a:ln w="0">
            <a:noFill/>
          </a:ln>
        </p:spPr>
        <p:txBody>
          <a:bodyPr lIns="90000" tIns="45000" rIns="90000" bIns="45000" anchor="t">
            <a:noAutofit/>
          </a:bodyPr>
          <a:lstStyle/>
          <a:p>
            <a:pPr algn="ctr"/>
            <a:fld id="{D75F6F1B-2976-4CAA-AC64-BA55C0B1E494}" type="slidenum">
              <a:rPr lang="en-GB" sz="1800" b="0" strike="noStrike" spc="-1">
                <a:solidFill>
                  <a:srgbClr val="FFFFFF"/>
                </a:solidFill>
                <a:latin typeface="Arial"/>
              </a:rPr>
              <a:pPr algn="ctr"/>
              <a:t>7</a:t>
            </a:fld>
            <a:endParaRPr lang="en-GB" sz="1800" b="0" strike="noStrike" spc="-1">
              <a:solidFill>
                <a:srgbClr val="FFFFFF"/>
              </a:solidFill>
              <a:latin typeface="Arial"/>
            </a:endParaRPr>
          </a:p>
        </p:txBody>
      </p:sp>
      <p:sp>
        <p:nvSpPr>
          <p:cNvPr id="48" name="ZoneTexte 47">
            <a:extLst>
              <a:ext uri="{FF2B5EF4-FFF2-40B4-BE49-F238E27FC236}">
                <a16:creationId xmlns:a16="http://schemas.microsoft.com/office/drawing/2014/main" id="{4798D708-EF82-B6FA-0C87-FF62C9BE7AD7}"/>
              </a:ext>
            </a:extLst>
          </p:cNvPr>
          <p:cNvSpPr txBox="1"/>
          <p:nvPr/>
        </p:nvSpPr>
        <p:spPr>
          <a:xfrm>
            <a:off x="-36000" y="5295600"/>
            <a:ext cx="5868000" cy="513720"/>
          </a:xfrm>
          <a:prstGeom prst="rect">
            <a:avLst/>
          </a:prstGeom>
          <a:noFill/>
          <a:ln w="0">
            <a:noFill/>
          </a:ln>
        </p:spPr>
        <p:txBody>
          <a:bodyPr lIns="90000" tIns="45000" rIns="90000" bIns="45000" anchor="t">
            <a:noAutofit/>
          </a:bodyPr>
          <a:lstStyle/>
          <a:p>
            <a:r>
              <a:rPr lang="en-US" sz="1500" spc="-1" dirty="0">
                <a:solidFill>
                  <a:srgbClr val="FFFFFF"/>
                </a:solidFill>
              </a:rPr>
              <a:t>P. Korysko   -   LCWS2025   -   Oct. 23, 2025</a:t>
            </a:r>
            <a:endParaRPr lang="en-GB" sz="1500" spc="-1" dirty="0">
              <a:solidFill>
                <a:srgbClr val="FFFFFF"/>
              </a:solidFill>
            </a:endParaRPr>
          </a:p>
        </p:txBody>
      </p:sp>
      <p:pic>
        <p:nvPicPr>
          <p:cNvPr id="2" name="Image 1">
            <a:extLst>
              <a:ext uri="{FF2B5EF4-FFF2-40B4-BE49-F238E27FC236}">
                <a16:creationId xmlns:a16="http://schemas.microsoft.com/office/drawing/2014/main" id="{7AFC8FF1-5087-78CD-C316-44169FC6403F}"/>
              </a:ext>
            </a:extLst>
          </p:cNvPr>
          <p:cNvPicPr>
            <a:picLocks noChangeAspect="1"/>
          </p:cNvPicPr>
          <p:nvPr/>
        </p:nvPicPr>
        <p:blipFill>
          <a:blip r:embed="rId3">
            <a:lum/>
            <a:alphaModFix/>
          </a:blip>
          <a:srcRect/>
          <a:stretch>
            <a:fillRect/>
          </a:stretch>
        </p:blipFill>
        <p:spPr>
          <a:xfrm>
            <a:off x="3852000" y="1663939"/>
            <a:ext cx="6228000" cy="3285360"/>
          </a:xfrm>
          <a:prstGeom prst="rect">
            <a:avLst/>
          </a:prstGeom>
          <a:noFill/>
          <a:ln>
            <a:noFill/>
          </a:ln>
        </p:spPr>
      </p:pic>
      <p:pic>
        <p:nvPicPr>
          <p:cNvPr id="3" name="Image 2">
            <a:extLst>
              <a:ext uri="{FF2B5EF4-FFF2-40B4-BE49-F238E27FC236}">
                <a16:creationId xmlns:a16="http://schemas.microsoft.com/office/drawing/2014/main" id="{91B28C24-0951-8BB2-BFDB-A3AD7F567C7B}"/>
              </a:ext>
            </a:extLst>
          </p:cNvPr>
          <p:cNvPicPr>
            <a:picLocks noChangeAspect="1"/>
          </p:cNvPicPr>
          <p:nvPr/>
        </p:nvPicPr>
        <p:blipFill>
          <a:blip r:embed="rId4">
            <a:lum/>
            <a:alphaModFix/>
          </a:blip>
          <a:srcRect/>
          <a:stretch>
            <a:fillRect/>
          </a:stretch>
        </p:blipFill>
        <p:spPr>
          <a:xfrm>
            <a:off x="122920" y="2985390"/>
            <a:ext cx="3473986" cy="1677297"/>
          </a:xfrm>
          <a:prstGeom prst="rect">
            <a:avLst/>
          </a:prstGeom>
          <a:noFill/>
          <a:ln>
            <a:noFill/>
          </a:ln>
        </p:spPr>
      </p:pic>
      <p:sp>
        <p:nvSpPr>
          <p:cNvPr id="5" name="ZoneTexte 4">
            <a:extLst>
              <a:ext uri="{FF2B5EF4-FFF2-40B4-BE49-F238E27FC236}">
                <a16:creationId xmlns:a16="http://schemas.microsoft.com/office/drawing/2014/main" id="{FE35CE35-6EF1-6E67-F3EE-4E7B6986B6AE}"/>
              </a:ext>
            </a:extLst>
          </p:cNvPr>
          <p:cNvSpPr txBox="1"/>
          <p:nvPr/>
        </p:nvSpPr>
        <p:spPr>
          <a:xfrm>
            <a:off x="0" y="935640"/>
            <a:ext cx="5196930" cy="1600438"/>
          </a:xfrm>
          <a:prstGeom prst="rect">
            <a:avLst/>
          </a:prstGeom>
          <a:noFill/>
        </p:spPr>
        <p:txBody>
          <a:bodyPr wrap="square">
            <a:spAutoFit/>
          </a:bodyPr>
          <a:lstStyle/>
          <a:p>
            <a:pPr marL="0" marR="0" lvl="0" indent="0" rtl="0" hangingPunct="0">
              <a:lnSpc>
                <a:spcPct val="100000"/>
              </a:lnSpc>
              <a:spcBef>
                <a:spcPts val="0"/>
              </a:spcBef>
              <a:spcAft>
                <a:spcPts val="0"/>
              </a:spcAft>
              <a:buNone/>
              <a:tabLst/>
            </a:pPr>
            <a:r>
              <a:rPr lang="en-GB" sz="1400" b="1" i="0" u="sng" strike="noStrike" kern="1200" cap="none" dirty="0">
                <a:ln>
                  <a:noFill/>
                </a:ln>
                <a:solidFill>
                  <a:srgbClr val="000000"/>
                </a:solidFill>
                <a:uFillTx/>
                <a:latin typeface="cmr10"/>
                <a:ea typeface="Noto Sans CJK SC Regular" pitchFamily="2"/>
                <a:cs typeface="FreeSans" pitchFamily="2"/>
              </a:rPr>
              <a:t>Simulations</a:t>
            </a:r>
            <a:r>
              <a:rPr lang="en-GB" sz="1400" b="1" i="0" u="none" strike="noStrike" kern="1200" cap="none" dirty="0">
                <a:ln>
                  <a:noFill/>
                </a:ln>
                <a:solidFill>
                  <a:srgbClr val="000000"/>
                </a:solidFill>
                <a:latin typeface="cmr10"/>
                <a:ea typeface="Noto Sans CJK SC Regular" pitchFamily="2"/>
                <a:cs typeface="FreeSans" pitchFamily="2"/>
              </a:rPr>
              <a:t>:</a:t>
            </a:r>
            <a:br>
              <a:rPr lang="en-GB" sz="1400" b="1" i="0" u="none" strike="noStrike" kern="1200" cap="none" dirty="0">
                <a:ln>
                  <a:noFill/>
                </a:ln>
                <a:solidFill>
                  <a:srgbClr val="000000"/>
                </a:solidFill>
                <a:latin typeface="cmr10"/>
                <a:ea typeface="Noto Sans CJK SC Regular" pitchFamily="2"/>
                <a:cs typeface="FreeSans" pitchFamily="2"/>
              </a:rPr>
            </a:br>
            <a:r>
              <a:rPr lang="en-GB" sz="1200" b="0" i="0" u="sng" strike="noStrike" kern="1200" cap="none" dirty="0">
                <a:ln>
                  <a:noFill/>
                </a:ln>
                <a:solidFill>
                  <a:srgbClr val="000000"/>
                </a:solidFill>
                <a:uFillTx/>
                <a:latin typeface="cmr10"/>
                <a:ea typeface="Noto Sans CJK SC Regular" pitchFamily="2"/>
                <a:cs typeface="FreeSans" pitchFamily="2"/>
              </a:rPr>
              <a:t>Static errors</a:t>
            </a:r>
            <a:r>
              <a:rPr lang="en-GB" sz="1200" b="0" i="0" u="none" strike="noStrike" kern="1200" cap="none" dirty="0">
                <a:ln>
                  <a:noFill/>
                </a:ln>
                <a:solidFill>
                  <a:srgbClr val="000000"/>
                </a:solidFill>
                <a:latin typeface="cmr10"/>
                <a:ea typeface="Noto Sans CJK SC Regular" pitchFamily="2"/>
                <a:cs typeface="FreeSans" pitchFamily="2"/>
              </a:rPr>
              <a:t>:</a:t>
            </a:r>
          </a:p>
          <a:p>
            <a:pPr marL="0" marR="0" lvl="0" indent="0" algn="just" rtl="0" hangingPunct="0">
              <a:lnSpc>
                <a:spcPct val="100000"/>
              </a:lnSpc>
              <a:spcBef>
                <a:spcPts val="0"/>
              </a:spcBef>
              <a:spcAft>
                <a:spcPts val="0"/>
              </a:spcAft>
              <a:buNone/>
              <a:tabLst/>
            </a:pPr>
            <a:r>
              <a:rPr lang="en-GB" sz="1200" b="0" i="0" u="none" strike="noStrike" kern="1200" cap="none" dirty="0">
                <a:ln>
                  <a:noFill/>
                </a:ln>
                <a:solidFill>
                  <a:srgbClr val="000000"/>
                </a:solidFill>
                <a:latin typeface="cmr10"/>
                <a:ea typeface="Noto Sans CJK SC Regular" pitchFamily="2"/>
                <a:cs typeface="FreeSans" pitchFamily="2"/>
              </a:rPr>
              <a:t>- </a:t>
            </a:r>
            <a:r>
              <a:rPr lang="en-GB" sz="1200" b="0" i="0" u="none" strike="noStrike" kern="1200" cap="none" dirty="0" err="1">
                <a:ln>
                  <a:noFill/>
                </a:ln>
                <a:solidFill>
                  <a:srgbClr val="000000"/>
                </a:solidFill>
                <a:latin typeface="cmr10"/>
                <a:ea typeface="Noto Sans CJK SC Regular" pitchFamily="2"/>
                <a:cs typeface="FreeSans" pitchFamily="2"/>
              </a:rPr>
              <a:t>Misalignement</a:t>
            </a:r>
            <a:r>
              <a:rPr lang="en-GB" sz="1200" b="0" i="0" u="none" strike="noStrike" kern="1200" cap="none" dirty="0">
                <a:ln>
                  <a:noFill/>
                </a:ln>
                <a:solidFill>
                  <a:srgbClr val="000000"/>
                </a:solidFill>
                <a:latin typeface="cmr10"/>
                <a:ea typeface="Noto Sans CJK SC Regular" pitchFamily="2"/>
                <a:cs typeface="FreeSans" pitchFamily="2"/>
              </a:rPr>
              <a:t> of quadrupoles, </a:t>
            </a:r>
            <a:r>
              <a:rPr lang="en-GB" sz="1200" b="0" i="0" u="none" strike="noStrike" kern="1200" cap="none" dirty="0" err="1">
                <a:ln>
                  <a:noFill/>
                </a:ln>
                <a:solidFill>
                  <a:srgbClr val="000000"/>
                </a:solidFill>
                <a:latin typeface="cmr10"/>
                <a:ea typeface="Noto Sans CJK SC Regular" pitchFamily="2"/>
                <a:cs typeface="FreeSans" pitchFamily="2"/>
              </a:rPr>
              <a:t>sextupoles</a:t>
            </a:r>
            <a:r>
              <a:rPr lang="en-GB" sz="1200" b="0" i="0" u="none" strike="noStrike" kern="1200" cap="none" dirty="0">
                <a:ln>
                  <a:noFill/>
                </a:ln>
                <a:solidFill>
                  <a:srgbClr val="000000"/>
                </a:solidFill>
                <a:latin typeface="cmr10"/>
                <a:ea typeface="Noto Sans CJK SC Regular" pitchFamily="2"/>
                <a:cs typeface="FreeSans" pitchFamily="2"/>
              </a:rPr>
              <a:t> and BPMs of 100 um RMS.</a:t>
            </a:r>
          </a:p>
          <a:p>
            <a:pPr marL="0" marR="0" lvl="0" indent="0" algn="just" rtl="0" hangingPunct="0">
              <a:lnSpc>
                <a:spcPct val="100000"/>
              </a:lnSpc>
              <a:spcBef>
                <a:spcPts val="0"/>
              </a:spcBef>
              <a:spcAft>
                <a:spcPts val="0"/>
              </a:spcAft>
              <a:buNone/>
              <a:tabLst/>
            </a:pPr>
            <a:r>
              <a:rPr lang="en-GB" sz="1200" b="0" i="0" u="none" strike="noStrike" kern="1200" cap="none" dirty="0">
                <a:ln>
                  <a:noFill/>
                </a:ln>
                <a:solidFill>
                  <a:srgbClr val="000000"/>
                </a:solidFill>
                <a:latin typeface="cmr10"/>
                <a:ea typeface="Noto Sans CJK SC Regular" pitchFamily="2"/>
                <a:cs typeface="FreeSans" pitchFamily="2"/>
              </a:rPr>
              <a:t>- Strength error of quadrupoles and </a:t>
            </a:r>
            <a:r>
              <a:rPr lang="en-GB" sz="1200" b="0" i="0" u="none" strike="noStrike" kern="1200" cap="none" dirty="0" err="1">
                <a:ln>
                  <a:noFill/>
                </a:ln>
                <a:solidFill>
                  <a:srgbClr val="000000"/>
                </a:solidFill>
                <a:latin typeface="cmr10"/>
                <a:ea typeface="Noto Sans CJK SC Regular" pitchFamily="2"/>
                <a:cs typeface="FreeSans" pitchFamily="2"/>
              </a:rPr>
              <a:t>sextupoles</a:t>
            </a:r>
            <a:r>
              <a:rPr lang="en-GB" sz="1200" b="0" i="0" u="none" strike="noStrike" kern="1200" cap="none" dirty="0">
                <a:ln>
                  <a:noFill/>
                </a:ln>
                <a:solidFill>
                  <a:srgbClr val="000000"/>
                </a:solidFill>
                <a:latin typeface="cmr10"/>
                <a:ea typeface="Noto Sans CJK SC Regular" pitchFamily="2"/>
                <a:cs typeface="FreeSans" pitchFamily="2"/>
              </a:rPr>
              <a:t> of 0.1% RMS.</a:t>
            </a:r>
          </a:p>
          <a:p>
            <a:pPr marL="0" marR="0" lvl="0" indent="0" algn="just" rtl="0" hangingPunct="0">
              <a:lnSpc>
                <a:spcPct val="100000"/>
              </a:lnSpc>
              <a:spcBef>
                <a:spcPts val="0"/>
              </a:spcBef>
              <a:spcAft>
                <a:spcPts val="0"/>
              </a:spcAft>
              <a:buNone/>
              <a:tabLst/>
            </a:pPr>
            <a:r>
              <a:rPr lang="en-GB" sz="1200" b="0" i="0" u="none" strike="noStrike" kern="1200" cap="none" dirty="0">
                <a:ln>
                  <a:noFill/>
                </a:ln>
                <a:solidFill>
                  <a:srgbClr val="000000"/>
                </a:solidFill>
                <a:latin typeface="cmr10"/>
                <a:ea typeface="Noto Sans CJK SC Regular" pitchFamily="2"/>
                <a:cs typeface="FreeSans" pitchFamily="2"/>
              </a:rPr>
              <a:t>- Roll error for quadrupoles and </a:t>
            </a:r>
            <a:r>
              <a:rPr lang="en-GB" sz="1200" b="0" i="0" u="none" strike="noStrike" kern="1200" cap="none" dirty="0" err="1">
                <a:ln>
                  <a:noFill/>
                </a:ln>
                <a:solidFill>
                  <a:srgbClr val="000000"/>
                </a:solidFill>
                <a:latin typeface="cmr10"/>
                <a:ea typeface="Noto Sans CJK SC Regular" pitchFamily="2"/>
                <a:cs typeface="FreeSans" pitchFamily="2"/>
              </a:rPr>
              <a:t>sextupoles</a:t>
            </a:r>
            <a:r>
              <a:rPr lang="en-GB" sz="1200" b="0" i="0" u="none" strike="noStrike" kern="1200" cap="none" dirty="0">
                <a:ln>
                  <a:noFill/>
                </a:ln>
                <a:solidFill>
                  <a:srgbClr val="000000"/>
                </a:solidFill>
                <a:latin typeface="cmr10"/>
                <a:ea typeface="Noto Sans CJK SC Regular" pitchFamily="2"/>
                <a:cs typeface="FreeSans" pitchFamily="2"/>
              </a:rPr>
              <a:t> of 200 urad RMS.</a:t>
            </a:r>
          </a:p>
          <a:p>
            <a:pPr marL="0" marR="0" lvl="0" indent="0" algn="just" rtl="0" hangingPunct="0">
              <a:lnSpc>
                <a:spcPct val="100000"/>
              </a:lnSpc>
              <a:spcBef>
                <a:spcPts val="0"/>
              </a:spcBef>
              <a:spcAft>
                <a:spcPts val="0"/>
              </a:spcAft>
              <a:buNone/>
              <a:tabLst/>
            </a:pPr>
            <a:endParaRPr lang="en-GB" sz="1200" b="0" i="0" u="none" strike="noStrike" kern="1200" cap="none" dirty="0">
              <a:ln>
                <a:noFill/>
              </a:ln>
              <a:solidFill>
                <a:srgbClr val="000000"/>
              </a:solidFill>
              <a:latin typeface="cmr10"/>
              <a:ea typeface="Noto Sans CJK SC Regular" pitchFamily="2"/>
              <a:cs typeface="FreeSans" pitchFamily="2"/>
            </a:endParaRPr>
          </a:p>
          <a:p>
            <a:pPr marL="0" marR="0" lvl="0" indent="0" algn="just" rtl="0" hangingPunct="0">
              <a:lnSpc>
                <a:spcPct val="100000"/>
              </a:lnSpc>
              <a:spcBef>
                <a:spcPts val="0"/>
              </a:spcBef>
              <a:spcAft>
                <a:spcPts val="0"/>
              </a:spcAft>
              <a:buNone/>
              <a:tabLst/>
            </a:pPr>
            <a:r>
              <a:rPr lang="en-GB" sz="1200" b="0" i="0" u="sng" strike="noStrike" kern="1200" cap="none" dirty="0">
                <a:ln>
                  <a:noFill/>
                </a:ln>
                <a:solidFill>
                  <a:srgbClr val="000000"/>
                </a:solidFill>
                <a:uFillTx/>
                <a:latin typeface="cmr10"/>
                <a:ea typeface="Noto Sans CJK SC Regular" pitchFamily="2"/>
                <a:cs typeface="FreeSans" pitchFamily="2"/>
              </a:rPr>
              <a:t>Dynamic errors</a:t>
            </a:r>
            <a:r>
              <a:rPr lang="en-GB" sz="1200" b="0" i="0" u="none" strike="noStrike" kern="1200" cap="none" dirty="0">
                <a:ln>
                  <a:noFill/>
                </a:ln>
                <a:solidFill>
                  <a:srgbClr val="000000"/>
                </a:solidFill>
                <a:latin typeface="cmr10"/>
                <a:ea typeface="Noto Sans CJK SC Regular" pitchFamily="2"/>
                <a:cs typeface="FreeSans" pitchFamily="2"/>
              </a:rPr>
              <a:t>:</a:t>
            </a:r>
          </a:p>
          <a:p>
            <a:pPr marL="0" marR="0" lvl="0" indent="0" algn="just" rtl="0" hangingPunct="0">
              <a:lnSpc>
                <a:spcPct val="100000"/>
              </a:lnSpc>
              <a:spcBef>
                <a:spcPts val="0"/>
              </a:spcBef>
              <a:spcAft>
                <a:spcPts val="0"/>
              </a:spcAft>
              <a:buNone/>
              <a:tabLst/>
            </a:pPr>
            <a:r>
              <a:rPr lang="en-GB" sz="1200" b="0" i="0" u="none" strike="noStrike" kern="1200" cap="none" dirty="0">
                <a:ln>
                  <a:noFill/>
                </a:ln>
                <a:solidFill>
                  <a:srgbClr val="000000"/>
                </a:solidFill>
                <a:latin typeface="cmr10"/>
                <a:ea typeface="Noto Sans CJK SC Regular" pitchFamily="2"/>
                <a:cs typeface="FreeSans" pitchFamily="2"/>
              </a:rPr>
              <a:t>- Incoming pos. &amp; ang. jitter of </a:t>
            </a:r>
            <a:r>
              <a:rPr lang="en-GB" sz="1200" b="0" i="0" u="none" strike="noStrike" kern="1200" cap="none" baseline="0" dirty="0">
                <a:ln>
                  <a:noFill/>
                </a:ln>
                <a:solidFill>
                  <a:srgbClr val="000000"/>
                </a:solidFill>
                <a:latin typeface="cmr10"/>
                <a:ea typeface="Liberation Sans" pitchFamily="34"/>
                <a:cs typeface="Liberation Sans" pitchFamily="34"/>
              </a:rPr>
              <a:t>1.0σ</a:t>
            </a:r>
            <a:r>
              <a:rPr lang="en-GB" sz="1200" b="0" i="0" u="none" strike="noStrike" kern="1200" cap="none" baseline="-33000" dirty="0">
                <a:ln>
                  <a:noFill/>
                </a:ln>
                <a:solidFill>
                  <a:srgbClr val="000000"/>
                </a:solidFill>
                <a:latin typeface="cmr10"/>
                <a:ea typeface="Liberation Sans" pitchFamily="34"/>
                <a:cs typeface="Liberation Sans" pitchFamily="34"/>
              </a:rPr>
              <a:t>y</a:t>
            </a:r>
            <a:r>
              <a:rPr lang="en-GB" sz="1200" b="0" i="0" u="none" strike="noStrike" kern="1200" cap="none" baseline="0" dirty="0">
                <a:ln>
                  <a:noFill/>
                </a:ln>
                <a:solidFill>
                  <a:srgbClr val="000000"/>
                </a:solidFill>
                <a:latin typeface="cmr10"/>
                <a:ea typeface="Liberation Sans" pitchFamily="34"/>
                <a:cs typeface="Liberation Sans" pitchFamily="34"/>
              </a:rPr>
              <a:t> and 1.0σ</a:t>
            </a:r>
            <a:r>
              <a:rPr lang="en-GB" sz="1200" b="0" i="0" u="none" strike="noStrike" kern="1200" cap="none" baseline="-33000" dirty="0">
                <a:ln>
                  <a:noFill/>
                </a:ln>
                <a:solidFill>
                  <a:srgbClr val="000000"/>
                </a:solidFill>
                <a:latin typeface="cmr10"/>
                <a:ea typeface="Liberation Sans" pitchFamily="34"/>
                <a:cs typeface="Liberation Sans" pitchFamily="34"/>
              </a:rPr>
              <a:t>y’</a:t>
            </a:r>
            <a:r>
              <a:rPr lang="en-GB" sz="1200" b="0" i="0" u="none" strike="noStrike" kern="1200" cap="none" baseline="0" dirty="0">
                <a:ln>
                  <a:noFill/>
                </a:ln>
                <a:solidFill>
                  <a:srgbClr val="000000"/>
                </a:solidFill>
                <a:latin typeface="cmr10"/>
                <a:ea typeface="Liberation Sans" pitchFamily="34"/>
                <a:cs typeface="Liberation Sans" pitchFamily="34"/>
              </a:rPr>
              <a:t> respectively.</a:t>
            </a:r>
          </a:p>
        </p:txBody>
      </p:sp>
    </p:spTree>
    <p:extLst>
      <p:ext uri="{BB962C8B-B14F-4D97-AF65-F5344CB8AC3E}">
        <p14:creationId xmlns:p14="http://schemas.microsoft.com/office/powerpoint/2010/main" val="386645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Image 49"/>
          <p:cNvPicPr/>
          <p:nvPr/>
        </p:nvPicPr>
        <p:blipFill>
          <a:blip r:embed="rId2"/>
          <a:srcRect r="18130" b="17459"/>
          <a:stretch/>
        </p:blipFill>
        <p:spPr>
          <a:xfrm>
            <a:off x="0" y="0"/>
            <a:ext cx="10079640" cy="5675400"/>
          </a:xfrm>
          <a:prstGeom prst="rect">
            <a:avLst/>
          </a:prstGeom>
          <a:ln w="0">
            <a:noFill/>
          </a:ln>
        </p:spPr>
      </p:pic>
      <p:sp>
        <p:nvSpPr>
          <p:cNvPr id="51" name="Ellipse 50">
            <a:hlinkClick r:id="rId3"/>
          </p:cNvPr>
          <p:cNvSpPr/>
          <p:nvPr/>
        </p:nvSpPr>
        <p:spPr>
          <a:xfrm>
            <a:off x="5004000" y="3024000"/>
            <a:ext cx="108000" cy="108000"/>
          </a:xfrm>
          <a:prstGeom prst="ellipse">
            <a:avLst/>
          </a:prstGeom>
          <a:noFill/>
          <a:ln w="0">
            <a:noFill/>
          </a:ln>
        </p:spPr>
        <p:style>
          <a:lnRef idx="0">
            <a:scrgbClr r="0" g="0" b="0"/>
          </a:lnRef>
          <a:fillRef idx="0">
            <a:scrgbClr r="0" g="0" b="0"/>
          </a:fillRef>
          <a:effectRef idx="0">
            <a:scrgbClr r="0" g="0" b="0"/>
          </a:effectRef>
          <a:fontRef idx="minor"/>
        </p:style>
        <p:txBody>
          <a:bodyPr wrap="none" lIns="90000" tIns="31320" rIns="90000" bIns="31320" anchor="ctr">
            <a:noAutofit/>
          </a:bodyPr>
          <a:lstStyle/>
          <a:p>
            <a:endParaRPr lang="en-GB" sz="1800" b="0" strike="noStrike" spc="-1">
              <a:solidFill>
                <a:srgbClr val="000000"/>
              </a:solidFill>
              <a:latin typeface="Arial"/>
            </a:endParaRPr>
          </a:p>
        </p:txBody>
      </p:sp>
      <p:sp>
        <p:nvSpPr>
          <p:cNvPr id="52" name="ZoneTexte 51"/>
          <p:cNvSpPr txBox="1"/>
          <p:nvPr/>
        </p:nvSpPr>
        <p:spPr>
          <a:xfrm>
            <a:off x="0" y="8640"/>
            <a:ext cx="10079640" cy="3015360"/>
          </a:xfrm>
          <a:prstGeom prst="rect">
            <a:avLst/>
          </a:prstGeom>
          <a:noFill/>
          <a:ln w="0">
            <a:noFill/>
          </a:ln>
        </p:spPr>
        <p:txBody>
          <a:bodyPr lIns="90000" tIns="45000" rIns="90000" bIns="45000" anchor="ctr">
            <a:noAutofit/>
          </a:bodyPr>
          <a:lstStyle/>
          <a:p>
            <a:pPr algn="ctr"/>
            <a:r>
              <a:rPr lang="en-US" sz="4000" b="0" strike="noStrike" spc="-1" dirty="0">
                <a:solidFill>
                  <a:srgbClr val="FFFFFF"/>
                </a:solidFill>
                <a:latin typeface="Arial"/>
                <a:ea typeface="Noto Sans CJK SC"/>
              </a:rPr>
              <a:t>One-to-</a:t>
            </a:r>
            <a:r>
              <a:rPr lang="en-US" sz="4000" spc="-1" dirty="0">
                <a:solidFill>
                  <a:srgbClr val="FFFFFF"/>
                </a:solidFill>
                <a:latin typeface="Arial"/>
                <a:ea typeface="Noto Sans CJK SC"/>
              </a:rPr>
              <a:t>One, </a:t>
            </a:r>
            <a:br>
              <a:rPr lang="en-US" sz="4000" spc="-1" dirty="0">
                <a:solidFill>
                  <a:srgbClr val="FFFFFF"/>
                </a:solidFill>
                <a:latin typeface="Arial"/>
                <a:ea typeface="Noto Sans CJK SC"/>
              </a:rPr>
            </a:br>
            <a:r>
              <a:rPr lang="en-US" sz="4000" b="0" strike="noStrike" spc="-1" dirty="0">
                <a:solidFill>
                  <a:srgbClr val="FFFFFF"/>
                </a:solidFill>
                <a:latin typeface="Arial"/>
                <a:ea typeface="Noto Sans CJK SC"/>
              </a:rPr>
              <a:t>Dispersion Free Steering (DFS) </a:t>
            </a:r>
            <a:br>
              <a:rPr lang="en-US" sz="4000" b="0" strike="noStrike" spc="-1" dirty="0">
                <a:solidFill>
                  <a:srgbClr val="FFFFFF"/>
                </a:solidFill>
                <a:latin typeface="Arial"/>
                <a:ea typeface="Noto Sans CJK SC"/>
              </a:rPr>
            </a:br>
            <a:r>
              <a:rPr lang="en-US" sz="4000" b="0" strike="noStrike" spc="-1" dirty="0">
                <a:solidFill>
                  <a:srgbClr val="FFFFFF"/>
                </a:solidFill>
                <a:latin typeface="Arial"/>
                <a:ea typeface="Noto Sans CJK SC"/>
              </a:rPr>
              <a:t>and Wakefield Free Steering (WFS)</a:t>
            </a:r>
          </a:p>
        </p:txBody>
      </p:sp>
    </p:spTree>
    <p:extLst>
      <p:ext uri="{BB962C8B-B14F-4D97-AF65-F5344CB8AC3E}">
        <p14:creationId xmlns:p14="http://schemas.microsoft.com/office/powerpoint/2010/main" val="2774012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91429-0E8D-2C71-1CC9-820EBA594D66}"/>
            </a:ext>
          </a:extLst>
        </p:cNvPr>
        <p:cNvGrpSpPr/>
        <p:nvPr/>
      </p:nvGrpSpPr>
      <p:grpSpPr>
        <a:xfrm>
          <a:off x="0" y="0"/>
          <a:ext cx="0" cy="0"/>
          <a:chOff x="0" y="0"/>
          <a:chExt cx="0" cy="0"/>
        </a:xfrm>
      </p:grpSpPr>
      <p:sp>
        <p:nvSpPr>
          <p:cNvPr id="53" name="ZoneTexte 52">
            <a:extLst>
              <a:ext uri="{FF2B5EF4-FFF2-40B4-BE49-F238E27FC236}">
                <a16:creationId xmlns:a16="http://schemas.microsoft.com/office/drawing/2014/main" id="{4B8B32A6-8FB1-690F-589A-0EE1754954E9}"/>
              </a:ext>
            </a:extLst>
          </p:cNvPr>
          <p:cNvSpPr txBox="1"/>
          <p:nvPr/>
        </p:nvSpPr>
        <p:spPr>
          <a:xfrm>
            <a:off x="0" y="-72000"/>
            <a:ext cx="10080000" cy="1007640"/>
          </a:xfrm>
          <a:prstGeom prst="rect">
            <a:avLst/>
          </a:prstGeom>
          <a:blipFill rotWithShape="0">
            <a:blip r:embed="rId2"/>
            <a:srcRect r="22651" b="82485"/>
            <a:stretch/>
          </a:blipFill>
          <a:ln w="0">
            <a:noFill/>
          </a:ln>
        </p:spPr>
        <p:txBody>
          <a:bodyPr lIns="90000" tIns="45000" rIns="90000" bIns="45000" anchor="ctr" anchorCtr="1">
            <a:noAutofit/>
          </a:bodyPr>
          <a:lstStyle/>
          <a:p>
            <a:pPr algn="ctr"/>
            <a:r>
              <a:rPr lang="en-GB" sz="4000" b="0" strike="noStrike" spc="-1" dirty="0">
                <a:solidFill>
                  <a:srgbClr val="FFFFFF"/>
                </a:solidFill>
                <a:latin typeface="Arial"/>
              </a:rPr>
              <a:t>One-to-One, DFS and WFS</a:t>
            </a:r>
          </a:p>
        </p:txBody>
      </p:sp>
      <p:pic>
        <p:nvPicPr>
          <p:cNvPr id="54" name="Image 53">
            <a:extLst>
              <a:ext uri="{FF2B5EF4-FFF2-40B4-BE49-F238E27FC236}">
                <a16:creationId xmlns:a16="http://schemas.microsoft.com/office/drawing/2014/main" id="{0B072965-8E71-2A34-1308-6E24673AA393}"/>
              </a:ext>
            </a:extLst>
          </p:cNvPr>
          <p:cNvPicPr/>
          <p:nvPr/>
        </p:nvPicPr>
        <p:blipFill>
          <a:blip r:embed="rId2"/>
          <a:srcRect l="1746" t="90044"/>
          <a:stretch/>
        </p:blipFill>
        <p:spPr>
          <a:xfrm>
            <a:off x="0" y="5112000"/>
            <a:ext cx="10105560" cy="572400"/>
          </a:xfrm>
          <a:prstGeom prst="rect">
            <a:avLst/>
          </a:prstGeom>
          <a:ln w="0">
            <a:noFill/>
          </a:ln>
        </p:spPr>
      </p:pic>
      <p:sp>
        <p:nvSpPr>
          <p:cNvPr id="59" name="ZoneTexte 58">
            <a:extLst>
              <a:ext uri="{FF2B5EF4-FFF2-40B4-BE49-F238E27FC236}">
                <a16:creationId xmlns:a16="http://schemas.microsoft.com/office/drawing/2014/main" id="{1DB1D446-19B9-49FA-6F90-4DF67AAA9CD6}"/>
              </a:ext>
            </a:extLst>
          </p:cNvPr>
          <p:cNvSpPr txBox="1"/>
          <p:nvPr/>
        </p:nvSpPr>
        <p:spPr>
          <a:xfrm>
            <a:off x="9105120" y="5297040"/>
            <a:ext cx="1221480" cy="427320"/>
          </a:xfrm>
          <a:prstGeom prst="rect">
            <a:avLst/>
          </a:prstGeom>
          <a:noFill/>
          <a:ln w="0">
            <a:noFill/>
          </a:ln>
        </p:spPr>
        <p:txBody>
          <a:bodyPr lIns="90000" tIns="45000" rIns="90000" bIns="45000" anchor="t">
            <a:noAutofit/>
          </a:bodyPr>
          <a:lstStyle/>
          <a:p>
            <a:pPr algn="ctr"/>
            <a:fld id="{9493298F-C123-4D37-A7C3-1B04674EB588}" type="slidenum">
              <a:rPr lang="en-GB" sz="1800" b="0" strike="noStrike" spc="-1">
                <a:solidFill>
                  <a:srgbClr val="FFFFFF"/>
                </a:solidFill>
                <a:latin typeface="Arial"/>
              </a:rPr>
              <a:pPr algn="ctr"/>
              <a:t>9</a:t>
            </a:fld>
            <a:endParaRPr lang="en-GB" sz="1800" b="0" strike="noStrike" spc="-1">
              <a:solidFill>
                <a:srgbClr val="FFFFFF"/>
              </a:solidFill>
              <a:latin typeface="Arial"/>
            </a:endParaRPr>
          </a:p>
        </p:txBody>
      </p:sp>
      <p:sp>
        <p:nvSpPr>
          <p:cNvPr id="60" name="ZoneTexte 59">
            <a:extLst>
              <a:ext uri="{FF2B5EF4-FFF2-40B4-BE49-F238E27FC236}">
                <a16:creationId xmlns:a16="http://schemas.microsoft.com/office/drawing/2014/main" id="{F1DAD435-11A7-A340-61BF-5E0A49DEB340}"/>
              </a:ext>
            </a:extLst>
          </p:cNvPr>
          <p:cNvSpPr txBox="1"/>
          <p:nvPr/>
        </p:nvSpPr>
        <p:spPr>
          <a:xfrm>
            <a:off x="-36000" y="5296320"/>
            <a:ext cx="5868000" cy="513720"/>
          </a:xfrm>
          <a:prstGeom prst="rect">
            <a:avLst/>
          </a:prstGeom>
          <a:noFill/>
          <a:ln w="0">
            <a:noFill/>
          </a:ln>
        </p:spPr>
        <p:txBody>
          <a:bodyPr lIns="90000" tIns="45000" rIns="90000" bIns="45000" anchor="t">
            <a:noAutofit/>
          </a:bodyPr>
          <a:lstStyle/>
          <a:p>
            <a:r>
              <a:rPr lang="en-US" sz="1500" b="0" strike="noStrike" spc="-1" dirty="0">
                <a:solidFill>
                  <a:srgbClr val="FFFFFF"/>
                </a:solidFill>
                <a:latin typeface="Arial"/>
              </a:rPr>
              <a:t>P. Korysko   -   LCWS2025   -   Oct. 23, 2025</a:t>
            </a:r>
            <a:endParaRPr lang="en-GB" sz="1500" b="0" strike="noStrike" spc="-1" dirty="0">
              <a:solidFill>
                <a:srgbClr val="FFFFFF"/>
              </a:solidFill>
              <a:latin typeface="Arial"/>
            </a:endParaRPr>
          </a:p>
        </p:txBody>
      </p:sp>
      <p:pic>
        <p:nvPicPr>
          <p:cNvPr id="2" name="Image 1">
            <a:extLst>
              <a:ext uri="{FF2B5EF4-FFF2-40B4-BE49-F238E27FC236}">
                <a16:creationId xmlns:a16="http://schemas.microsoft.com/office/drawing/2014/main" id="{0AFFA3C3-6B06-8DDF-32EE-C94CC63FD3D8}"/>
              </a:ext>
            </a:extLst>
          </p:cNvPr>
          <p:cNvPicPr>
            <a:picLocks noChangeAspect="1"/>
          </p:cNvPicPr>
          <p:nvPr/>
        </p:nvPicPr>
        <p:blipFill>
          <a:blip r:embed="rId3">
            <a:lum/>
            <a:alphaModFix/>
          </a:blip>
          <a:srcRect/>
          <a:stretch>
            <a:fillRect/>
          </a:stretch>
        </p:blipFill>
        <p:spPr>
          <a:xfrm>
            <a:off x="76542" y="3203575"/>
            <a:ext cx="3120360" cy="1147508"/>
          </a:xfrm>
          <a:prstGeom prst="rect">
            <a:avLst/>
          </a:prstGeom>
          <a:noFill/>
          <a:ln>
            <a:noFill/>
          </a:ln>
        </p:spPr>
      </p:pic>
      <p:sp>
        <p:nvSpPr>
          <p:cNvPr id="8" name="ZoneTexte 7">
            <a:extLst>
              <a:ext uri="{FF2B5EF4-FFF2-40B4-BE49-F238E27FC236}">
                <a16:creationId xmlns:a16="http://schemas.microsoft.com/office/drawing/2014/main" id="{5A2F5122-4B68-CB4F-B6C0-533E025DC4FB}"/>
              </a:ext>
            </a:extLst>
          </p:cNvPr>
          <p:cNvSpPr txBox="1"/>
          <p:nvPr/>
        </p:nvSpPr>
        <p:spPr>
          <a:xfrm>
            <a:off x="0" y="1715231"/>
            <a:ext cx="3196902" cy="769441"/>
          </a:xfrm>
          <a:prstGeom prst="rect">
            <a:avLst/>
          </a:prstGeom>
          <a:noFill/>
        </p:spPr>
        <p:txBody>
          <a:bodyPr wrap="square">
            <a:spAutoFit/>
          </a:bodyPr>
          <a:lstStyle/>
          <a:p>
            <a:pPr marL="0" marR="0" lvl="0" indent="0" algn="just" hangingPunct="0">
              <a:lnSpc>
                <a:spcPct val="100000"/>
              </a:lnSpc>
              <a:spcBef>
                <a:spcPts val="0"/>
              </a:spcBef>
              <a:spcAft>
                <a:spcPts val="0"/>
              </a:spcAft>
              <a:buNone/>
              <a:tabLst/>
            </a:pPr>
            <a:r>
              <a:rPr lang="en-GB" sz="1100" b="0" i="0" u="none" strike="noStrike" kern="1200" cap="none" dirty="0">
                <a:ln>
                  <a:noFill/>
                </a:ln>
                <a:latin typeface="cmr10" pitchFamily="18"/>
                <a:ea typeface="Noto Sans CJK SC Regular" pitchFamily="2"/>
                <a:cs typeface="FreeSans" pitchFamily="2"/>
              </a:rPr>
              <a:t>The One-to-One correction consists of minimizing the transverse position of the beam, with respect to the beam pipe centre measured at BPMs (inside quadrupoles in this case), using steering magnets </a:t>
            </a:r>
            <a:r>
              <a:rPr lang="en-GB" sz="1100" b="0" i="0" u="none" strike="noStrike" kern="1200" cap="none" dirty="0">
                <a:ln>
                  <a:noFill/>
                </a:ln>
                <a:latin typeface="cmr10" pitchFamily="18"/>
                <a:ea typeface="Noto Sans CJK SC Regular" pitchFamily="2"/>
                <a:cs typeface="FreeSans" pitchFamily="2"/>
                <a:hlinkClick r:id="rId4"/>
              </a:rPr>
              <a:t>[3]</a:t>
            </a:r>
            <a:r>
              <a:rPr lang="en-GB" sz="1100" b="0" i="0" u="none" strike="noStrike" kern="1200" cap="none" dirty="0">
                <a:ln>
                  <a:noFill/>
                </a:ln>
                <a:latin typeface="cmr10" pitchFamily="18"/>
                <a:ea typeface="Noto Sans CJK SC Regular" pitchFamily="2"/>
                <a:cs typeface="FreeSans" pitchFamily="2"/>
              </a:rPr>
              <a:t>.</a:t>
            </a:r>
          </a:p>
        </p:txBody>
      </p:sp>
      <p:sp>
        <p:nvSpPr>
          <p:cNvPr id="11" name="ZoneTexte 10">
            <a:extLst>
              <a:ext uri="{FF2B5EF4-FFF2-40B4-BE49-F238E27FC236}">
                <a16:creationId xmlns:a16="http://schemas.microsoft.com/office/drawing/2014/main" id="{234E72B5-A1D3-4A5F-2205-51CD4BB25DF7}"/>
              </a:ext>
            </a:extLst>
          </p:cNvPr>
          <p:cNvSpPr txBox="1"/>
          <p:nvPr/>
        </p:nvSpPr>
        <p:spPr>
          <a:xfrm>
            <a:off x="76542" y="1069073"/>
            <a:ext cx="3196902" cy="369332"/>
          </a:xfrm>
          <a:prstGeom prst="rect">
            <a:avLst/>
          </a:prstGeom>
          <a:noFill/>
        </p:spPr>
        <p:txBody>
          <a:bodyPr wrap="square">
            <a:spAutoFit/>
          </a:bodyPr>
          <a:lstStyle/>
          <a:p>
            <a:pPr algn="ctr"/>
            <a:r>
              <a:rPr lang="en-GB" sz="1800" b="1" i="0" u="none" strike="noStrike" kern="1200" cap="none" dirty="0">
                <a:ln>
                  <a:noFill/>
                </a:ln>
                <a:latin typeface="cmr10" pitchFamily="18"/>
                <a:ea typeface="Noto Sans CJK SC Regular" pitchFamily="2"/>
                <a:cs typeface="FreeSans" pitchFamily="2"/>
              </a:rPr>
              <a:t>One-to-One</a:t>
            </a:r>
            <a:endParaRPr lang="en-US" b="1" dirty="0"/>
          </a:p>
        </p:txBody>
      </p:sp>
      <p:sp>
        <p:nvSpPr>
          <p:cNvPr id="12" name="ZoneTexte 11">
            <a:extLst>
              <a:ext uri="{FF2B5EF4-FFF2-40B4-BE49-F238E27FC236}">
                <a16:creationId xmlns:a16="http://schemas.microsoft.com/office/drawing/2014/main" id="{943ECF32-2F38-9884-E9A9-6D6A83FC2286}"/>
              </a:ext>
            </a:extLst>
          </p:cNvPr>
          <p:cNvSpPr txBox="1"/>
          <p:nvPr/>
        </p:nvSpPr>
        <p:spPr>
          <a:xfrm>
            <a:off x="3273444" y="1063662"/>
            <a:ext cx="3516130" cy="369332"/>
          </a:xfrm>
          <a:prstGeom prst="rect">
            <a:avLst/>
          </a:prstGeom>
          <a:noFill/>
        </p:spPr>
        <p:txBody>
          <a:bodyPr wrap="square">
            <a:spAutoFit/>
          </a:bodyPr>
          <a:lstStyle/>
          <a:p>
            <a:pPr algn="ctr"/>
            <a:r>
              <a:rPr lang="en-GB" sz="1800" b="1" i="0" u="none" strike="noStrike" kern="1200" cap="none" dirty="0">
                <a:ln>
                  <a:noFill/>
                </a:ln>
                <a:latin typeface="cmr10" pitchFamily="18"/>
                <a:ea typeface="Noto Sans CJK SC Regular" pitchFamily="2"/>
                <a:cs typeface="FreeSans" pitchFamily="2"/>
              </a:rPr>
              <a:t>Dispersion Free Steering</a:t>
            </a:r>
            <a:endParaRPr lang="en-US" b="1" dirty="0"/>
          </a:p>
        </p:txBody>
      </p:sp>
      <p:sp>
        <p:nvSpPr>
          <p:cNvPr id="13" name="ZoneTexte 12">
            <a:extLst>
              <a:ext uri="{FF2B5EF4-FFF2-40B4-BE49-F238E27FC236}">
                <a16:creationId xmlns:a16="http://schemas.microsoft.com/office/drawing/2014/main" id="{CC1F70B2-AC19-E513-4194-A1CB72563D6C}"/>
              </a:ext>
            </a:extLst>
          </p:cNvPr>
          <p:cNvSpPr txBox="1"/>
          <p:nvPr/>
        </p:nvSpPr>
        <p:spPr>
          <a:xfrm>
            <a:off x="3273444" y="1715231"/>
            <a:ext cx="3196902" cy="769441"/>
          </a:xfrm>
          <a:prstGeom prst="rect">
            <a:avLst/>
          </a:prstGeom>
          <a:noFill/>
        </p:spPr>
        <p:txBody>
          <a:bodyPr wrap="square">
            <a:spAutoFit/>
          </a:bodyPr>
          <a:lstStyle/>
          <a:p>
            <a:pPr marL="0" marR="0" lvl="0" indent="0" algn="just" hangingPunct="0">
              <a:lnSpc>
                <a:spcPct val="100000"/>
              </a:lnSpc>
              <a:spcBef>
                <a:spcPts val="0"/>
              </a:spcBef>
              <a:spcAft>
                <a:spcPts val="0"/>
              </a:spcAft>
              <a:buNone/>
              <a:tabLst/>
            </a:pPr>
            <a:r>
              <a:rPr lang="en-GB" sz="1100" b="0" i="0" u="none" strike="noStrike" kern="1200" cap="none" dirty="0">
                <a:ln>
                  <a:noFill/>
                </a:ln>
                <a:latin typeface="cmr10" pitchFamily="18"/>
                <a:ea typeface="Noto Sans CJK SC Regular" pitchFamily="2"/>
                <a:cs typeface="FreeSans" pitchFamily="2"/>
              </a:rPr>
              <a:t>The DFS correction consists of minimizing the dispersion effect. In practice, </a:t>
            </a:r>
            <a:r>
              <a:rPr lang="en-GB" sz="1100" dirty="0">
                <a:latin typeface="cmr10" pitchFamily="18"/>
                <a:ea typeface="Noto Sans CJK SC Regular" pitchFamily="2"/>
                <a:cs typeface="FreeSans" pitchFamily="2"/>
              </a:rPr>
              <a:t>it reduces the </a:t>
            </a:r>
            <a:r>
              <a:rPr lang="en-GB" sz="1100" b="0" i="0" u="none" strike="noStrike" kern="1200" cap="none" dirty="0">
                <a:ln>
                  <a:noFill/>
                </a:ln>
                <a:latin typeface="cmr10" pitchFamily="18"/>
                <a:ea typeface="Noto Sans CJK SC Regular" pitchFamily="2"/>
                <a:cs typeface="FreeSans" pitchFamily="2"/>
              </a:rPr>
              <a:t>orbit difference between two beams with different energies </a:t>
            </a:r>
            <a:r>
              <a:rPr lang="en-GB" sz="1100" b="0" i="0" u="none" strike="noStrike" kern="1200" cap="none" dirty="0">
                <a:ln>
                  <a:noFill/>
                </a:ln>
                <a:latin typeface="cmr10" pitchFamily="18"/>
                <a:ea typeface="Noto Sans CJK SC Regular" pitchFamily="2"/>
                <a:cs typeface="FreeSans" pitchFamily="2"/>
                <a:hlinkClick r:id="rId5"/>
              </a:rPr>
              <a:t>[4]</a:t>
            </a:r>
            <a:r>
              <a:rPr lang="en-GB" sz="1100" b="0" i="0" u="none" strike="noStrike" kern="1200" cap="none" dirty="0">
                <a:ln>
                  <a:noFill/>
                </a:ln>
                <a:latin typeface="cmr10" pitchFamily="18"/>
                <a:ea typeface="Noto Sans CJK SC Regular" pitchFamily="2"/>
                <a:cs typeface="FreeSans" pitchFamily="2"/>
              </a:rPr>
              <a:t>.</a:t>
            </a:r>
          </a:p>
        </p:txBody>
      </p:sp>
      <p:grpSp>
        <p:nvGrpSpPr>
          <p:cNvPr id="16" name="Groupe 15">
            <a:extLst>
              <a:ext uri="{FF2B5EF4-FFF2-40B4-BE49-F238E27FC236}">
                <a16:creationId xmlns:a16="http://schemas.microsoft.com/office/drawing/2014/main" id="{0F668919-7BEF-C880-CC76-6B83C52D24C4}"/>
              </a:ext>
            </a:extLst>
          </p:cNvPr>
          <p:cNvGrpSpPr/>
          <p:nvPr/>
        </p:nvGrpSpPr>
        <p:grpSpPr>
          <a:xfrm>
            <a:off x="3619275" y="2944936"/>
            <a:ext cx="2505240" cy="1555258"/>
            <a:chOff x="3326760" y="2449440"/>
            <a:chExt cx="5413320" cy="3360599"/>
          </a:xfrm>
        </p:grpSpPr>
        <p:pic>
          <p:nvPicPr>
            <p:cNvPr id="14" name="Image 13">
              <a:extLst>
                <a:ext uri="{FF2B5EF4-FFF2-40B4-BE49-F238E27FC236}">
                  <a16:creationId xmlns:a16="http://schemas.microsoft.com/office/drawing/2014/main" id="{9008AF80-4C6B-0D60-1FBB-04B7050348B0}"/>
                </a:ext>
              </a:extLst>
            </p:cNvPr>
            <p:cNvPicPr>
              <a:picLocks noChangeAspect="1"/>
            </p:cNvPicPr>
            <p:nvPr/>
          </p:nvPicPr>
          <p:blipFill>
            <a:blip r:embed="rId6">
              <a:lum/>
              <a:alphaModFix/>
            </a:blip>
            <a:srcRect t="90670"/>
            <a:stretch>
              <a:fillRect/>
            </a:stretch>
          </p:blipFill>
          <p:spPr>
            <a:xfrm>
              <a:off x="3326760" y="5497732"/>
              <a:ext cx="5413320" cy="312307"/>
            </a:xfrm>
            <a:prstGeom prst="rect">
              <a:avLst/>
            </a:prstGeom>
            <a:noFill/>
            <a:ln>
              <a:noFill/>
            </a:ln>
          </p:spPr>
        </p:pic>
        <p:pic>
          <p:nvPicPr>
            <p:cNvPr id="15" name="Image 14">
              <a:extLst>
                <a:ext uri="{FF2B5EF4-FFF2-40B4-BE49-F238E27FC236}">
                  <a16:creationId xmlns:a16="http://schemas.microsoft.com/office/drawing/2014/main" id="{B6C6238E-9A0F-CFC6-714E-348782E9952E}"/>
                </a:ext>
              </a:extLst>
            </p:cNvPr>
            <p:cNvPicPr>
              <a:picLocks noChangeAspect="1"/>
            </p:cNvPicPr>
            <p:nvPr/>
          </p:nvPicPr>
          <p:blipFill>
            <a:blip r:embed="rId7">
              <a:lum/>
              <a:alphaModFix/>
            </a:blip>
            <a:srcRect/>
            <a:stretch>
              <a:fillRect/>
            </a:stretch>
          </p:blipFill>
          <p:spPr>
            <a:xfrm>
              <a:off x="3326760" y="2449440"/>
              <a:ext cx="5413320" cy="3036600"/>
            </a:xfrm>
            <a:prstGeom prst="rect">
              <a:avLst/>
            </a:prstGeom>
            <a:noFill/>
            <a:ln>
              <a:noFill/>
            </a:ln>
          </p:spPr>
        </p:pic>
      </p:grpSp>
      <p:sp>
        <p:nvSpPr>
          <p:cNvPr id="17" name="ZoneTexte 16">
            <a:extLst>
              <a:ext uri="{FF2B5EF4-FFF2-40B4-BE49-F238E27FC236}">
                <a16:creationId xmlns:a16="http://schemas.microsoft.com/office/drawing/2014/main" id="{6459D960-0DBA-AA30-F207-EC6AD6A9AEC5}"/>
              </a:ext>
            </a:extLst>
          </p:cNvPr>
          <p:cNvSpPr txBox="1"/>
          <p:nvPr/>
        </p:nvSpPr>
        <p:spPr>
          <a:xfrm>
            <a:off x="6589430" y="1063662"/>
            <a:ext cx="3516130" cy="369332"/>
          </a:xfrm>
          <a:prstGeom prst="rect">
            <a:avLst/>
          </a:prstGeom>
          <a:noFill/>
        </p:spPr>
        <p:txBody>
          <a:bodyPr wrap="square">
            <a:spAutoFit/>
          </a:bodyPr>
          <a:lstStyle/>
          <a:p>
            <a:pPr algn="ctr"/>
            <a:r>
              <a:rPr lang="en-GB" sz="1800" b="1" i="0" u="none" strike="noStrike" kern="1200" cap="none" dirty="0">
                <a:ln>
                  <a:noFill/>
                </a:ln>
                <a:latin typeface="cmr10" pitchFamily="18"/>
                <a:ea typeface="Noto Sans CJK SC Regular" pitchFamily="2"/>
                <a:cs typeface="FreeSans" pitchFamily="2"/>
              </a:rPr>
              <a:t>Wakefield Free Steering</a:t>
            </a:r>
            <a:endParaRPr lang="en-US" b="1" dirty="0"/>
          </a:p>
        </p:txBody>
      </p:sp>
      <p:sp>
        <p:nvSpPr>
          <p:cNvPr id="19" name="ZoneTexte 18">
            <a:extLst>
              <a:ext uri="{FF2B5EF4-FFF2-40B4-BE49-F238E27FC236}">
                <a16:creationId xmlns:a16="http://schemas.microsoft.com/office/drawing/2014/main" id="{5F3B3910-5997-72A7-28C8-0034F567643B}"/>
              </a:ext>
            </a:extLst>
          </p:cNvPr>
          <p:cNvSpPr txBox="1"/>
          <p:nvPr/>
        </p:nvSpPr>
        <p:spPr>
          <a:xfrm>
            <a:off x="6589430" y="1715231"/>
            <a:ext cx="3196902" cy="769441"/>
          </a:xfrm>
          <a:prstGeom prst="rect">
            <a:avLst/>
          </a:prstGeom>
          <a:noFill/>
        </p:spPr>
        <p:txBody>
          <a:bodyPr wrap="square">
            <a:spAutoFit/>
          </a:bodyPr>
          <a:lstStyle/>
          <a:p>
            <a:pPr lvl="0" algn="just" hangingPunct="0"/>
            <a:r>
              <a:rPr lang="en-GB" sz="1100" b="0" i="0" u="none" strike="noStrike" kern="1200" cap="none" dirty="0">
                <a:ln>
                  <a:noFill/>
                </a:ln>
                <a:latin typeface="cmr10" pitchFamily="18"/>
                <a:ea typeface="Noto Sans CJK SC Regular" pitchFamily="2"/>
                <a:cs typeface="FreeSans" pitchFamily="2"/>
              </a:rPr>
              <a:t>The WFS correction consists of minimizing the orbit difference introduced by </a:t>
            </a:r>
            <a:r>
              <a:rPr lang="en-GB" sz="1100" b="0" i="0" u="none" strike="noStrike" kern="1200" cap="none" dirty="0" err="1">
                <a:ln>
                  <a:noFill/>
                </a:ln>
                <a:latin typeface="cmr10" pitchFamily="18"/>
                <a:ea typeface="Noto Sans CJK SC Regular" pitchFamily="2"/>
                <a:cs typeface="FreeSans" pitchFamily="2"/>
              </a:rPr>
              <a:t>wakefields</a:t>
            </a:r>
            <a:r>
              <a:rPr lang="en-GB" sz="1100" b="0" i="0" u="none" strike="noStrike" kern="1200" cap="none" dirty="0">
                <a:ln>
                  <a:noFill/>
                </a:ln>
                <a:latin typeface="cmr10" pitchFamily="18"/>
                <a:ea typeface="Noto Sans CJK SC Regular" pitchFamily="2"/>
                <a:cs typeface="FreeSans" pitchFamily="2"/>
              </a:rPr>
              <a:t>. In practice, it reduces the orbit difference between two beams with different charges </a:t>
            </a:r>
            <a:r>
              <a:rPr lang="en-GB" sz="1100" dirty="0">
                <a:latin typeface="cmr10" pitchFamily="18"/>
                <a:ea typeface="Noto Sans CJK SC Regular" pitchFamily="2"/>
                <a:cs typeface="FreeSans" pitchFamily="2"/>
                <a:hlinkClick r:id="rId8"/>
              </a:rPr>
              <a:t>[5]</a:t>
            </a:r>
            <a:r>
              <a:rPr lang="en-GB" sz="1100" dirty="0">
                <a:latin typeface="cmr10" pitchFamily="18"/>
                <a:ea typeface="Noto Sans CJK SC Regular" pitchFamily="2"/>
                <a:cs typeface="FreeSans" pitchFamily="2"/>
              </a:rPr>
              <a:t>.</a:t>
            </a:r>
            <a:endParaRPr lang="en-GB" sz="1100" b="0" i="0" u="none" strike="noStrike" kern="1200" cap="none" dirty="0">
              <a:ln>
                <a:noFill/>
              </a:ln>
              <a:latin typeface="cmr10" pitchFamily="18"/>
              <a:ea typeface="Noto Sans CJK SC Regular" pitchFamily="2"/>
              <a:cs typeface="FreeSans" pitchFamily="2"/>
            </a:endParaRPr>
          </a:p>
        </p:txBody>
      </p:sp>
      <p:grpSp>
        <p:nvGrpSpPr>
          <p:cNvPr id="22" name="Groupe 21">
            <a:extLst>
              <a:ext uri="{FF2B5EF4-FFF2-40B4-BE49-F238E27FC236}">
                <a16:creationId xmlns:a16="http://schemas.microsoft.com/office/drawing/2014/main" id="{972B748B-C2A9-AC05-8A09-5E96A8E30433}"/>
              </a:ext>
            </a:extLst>
          </p:cNvPr>
          <p:cNvGrpSpPr/>
          <p:nvPr/>
        </p:nvGrpSpPr>
        <p:grpSpPr>
          <a:xfrm>
            <a:off x="7207917" y="2792970"/>
            <a:ext cx="2351161" cy="1709245"/>
            <a:chOff x="2353829" y="2873880"/>
            <a:chExt cx="5355360" cy="3588435"/>
          </a:xfrm>
        </p:grpSpPr>
        <p:pic>
          <p:nvPicPr>
            <p:cNvPr id="20" name="Image 19">
              <a:extLst>
                <a:ext uri="{FF2B5EF4-FFF2-40B4-BE49-F238E27FC236}">
                  <a16:creationId xmlns:a16="http://schemas.microsoft.com/office/drawing/2014/main" id="{0DD9FF83-45ED-3363-8B2D-CC83F426AB60}"/>
                </a:ext>
              </a:extLst>
            </p:cNvPr>
            <p:cNvPicPr>
              <a:picLocks noChangeAspect="1"/>
            </p:cNvPicPr>
            <p:nvPr/>
          </p:nvPicPr>
          <p:blipFill>
            <a:blip r:embed="rId9">
              <a:lum/>
              <a:alphaModFix/>
            </a:blip>
            <a:srcRect/>
            <a:stretch>
              <a:fillRect/>
            </a:stretch>
          </p:blipFill>
          <p:spPr>
            <a:xfrm>
              <a:off x="2353829" y="2873880"/>
              <a:ext cx="5355360" cy="3588435"/>
            </a:xfrm>
            <a:prstGeom prst="rect">
              <a:avLst/>
            </a:prstGeom>
            <a:noFill/>
            <a:ln>
              <a:noFill/>
            </a:ln>
          </p:spPr>
        </p:pic>
        <p:pic>
          <p:nvPicPr>
            <p:cNvPr id="21" name="Image 20">
              <a:extLst>
                <a:ext uri="{FF2B5EF4-FFF2-40B4-BE49-F238E27FC236}">
                  <a16:creationId xmlns:a16="http://schemas.microsoft.com/office/drawing/2014/main" id="{CC9F0589-61C7-9C79-3003-DDBE2E0C7BB3}"/>
                </a:ext>
              </a:extLst>
            </p:cNvPr>
            <p:cNvPicPr>
              <a:picLocks noChangeAspect="1"/>
            </p:cNvPicPr>
            <p:nvPr/>
          </p:nvPicPr>
          <p:blipFill>
            <a:blip r:embed="rId10">
              <a:lum/>
              <a:alphaModFix/>
            </a:blip>
            <a:srcRect/>
            <a:stretch>
              <a:fillRect/>
            </a:stretch>
          </p:blipFill>
          <p:spPr>
            <a:xfrm>
              <a:off x="2353829" y="2927657"/>
              <a:ext cx="5355360" cy="3347640"/>
            </a:xfrm>
            <a:prstGeom prst="rect">
              <a:avLst/>
            </a:prstGeom>
            <a:noFill/>
            <a:ln>
              <a:noFill/>
            </a:ln>
          </p:spPr>
        </p:pic>
      </p:grpSp>
      <p:cxnSp>
        <p:nvCxnSpPr>
          <p:cNvPr id="24" name="Connecteur droit avec flèche 23">
            <a:extLst>
              <a:ext uri="{FF2B5EF4-FFF2-40B4-BE49-F238E27FC236}">
                <a16:creationId xmlns:a16="http://schemas.microsoft.com/office/drawing/2014/main" id="{DC1CAF3A-8D04-42C1-409D-E27E2DC828F7}"/>
              </a:ext>
            </a:extLst>
          </p:cNvPr>
          <p:cNvCxnSpPr/>
          <p:nvPr/>
        </p:nvCxnSpPr>
        <p:spPr>
          <a:xfrm>
            <a:off x="4743450" y="3416300"/>
            <a:ext cx="0" cy="361029"/>
          </a:xfrm>
          <a:prstGeom prst="straightConnector1">
            <a:avLst/>
          </a:prstGeom>
          <a:ln w="57150">
            <a:solidFill>
              <a:srgbClr val="C00000"/>
            </a:solidFill>
            <a:tailEnd type="stealth"/>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14BA5B70-82B4-5A36-1EE3-53FF7B03D619}"/>
              </a:ext>
            </a:extLst>
          </p:cNvPr>
          <p:cNvCxnSpPr/>
          <p:nvPr/>
        </p:nvCxnSpPr>
        <p:spPr>
          <a:xfrm>
            <a:off x="8362950" y="3416300"/>
            <a:ext cx="0" cy="361029"/>
          </a:xfrm>
          <a:prstGeom prst="straightConnector1">
            <a:avLst/>
          </a:prstGeom>
          <a:ln w="57150">
            <a:solidFill>
              <a:srgbClr val="C00000"/>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2651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63BB012C9D1B24489D49F4F0C2CE25A" ma:contentTypeVersion="4" ma:contentTypeDescription="Create a new document." ma:contentTypeScope="" ma:versionID="5e7e3a68d27ae5f411ce6274c1ba762a">
  <xsd:schema xmlns:xsd="http://www.w3.org/2001/XMLSchema" xmlns:xs="http://www.w3.org/2001/XMLSchema" xmlns:p="http://schemas.microsoft.com/office/2006/metadata/properties" xmlns:ns3="0cecb498-8be2-4858-809e-0b68e7aad605" targetNamespace="http://schemas.microsoft.com/office/2006/metadata/properties" ma:root="true" ma:fieldsID="7f129f5d4293e501c863b8b16aa354d4" ns3:_="">
    <xsd:import namespace="0cecb498-8be2-4858-809e-0b68e7aad605"/>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ecb498-8be2-4858-809e-0b68e7aad6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371A5D-3BD2-4EE5-94B6-4DCED27039BB}">
  <ds:schemaRefs>
    <ds:schemaRef ds:uri="http://purl.org/dc/elements/1.1/"/>
    <ds:schemaRef ds:uri="http://purl.org/dc/dcmitype/"/>
    <ds:schemaRef ds:uri="0cecb498-8be2-4858-809e-0b68e7aad605"/>
    <ds:schemaRef ds:uri="http://purl.org/dc/terms/"/>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DF39198E-4D89-4C6D-8EB4-00CEA34F1F84}">
  <ds:schemaRefs>
    <ds:schemaRef ds:uri="http://schemas.microsoft.com/sharepoint/v3/contenttype/forms"/>
  </ds:schemaRefs>
</ds:datastoreItem>
</file>

<file path=customXml/itemProps3.xml><?xml version="1.0" encoding="utf-8"?>
<ds:datastoreItem xmlns:ds="http://schemas.openxmlformats.org/officeDocument/2006/customXml" ds:itemID="{1C8C5643-7B50-4E81-94F5-49332AA203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ecb498-8be2-4858-809e-0b68e7aad6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4419</TotalTime>
  <Words>1349</Words>
  <Application>Microsoft Office PowerPoint</Application>
  <PresentationFormat>Personnalisé</PresentationFormat>
  <Paragraphs>149</Paragraphs>
  <Slides>24</Slides>
  <Notes>3</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24</vt:i4>
      </vt:variant>
    </vt:vector>
  </HeadingPairs>
  <TitlesOfParts>
    <vt:vector size="33" baseType="lpstr">
      <vt:lpstr>Arial</vt:lpstr>
      <vt:lpstr>Calibri</vt:lpstr>
      <vt:lpstr>cmr10</vt:lpstr>
      <vt:lpstr>Liberation Sans</vt:lpstr>
      <vt:lpstr>Lohit Devanagari</vt:lpstr>
      <vt:lpstr>Symbol</vt:lpstr>
      <vt:lpstr>Times New Roman</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CLEAR</dc:creator>
  <cp:lastModifiedBy>Pierre Korysko</cp:lastModifiedBy>
  <cp:revision>266</cp:revision>
  <dcterms:modified xsi:type="dcterms:W3CDTF">2025-10-23T04:20:35Z</dcterms:modified>
</cp:coreProperties>
</file>

<file path=docProps/core0.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2022-05-09T10:07:30Z</dcterms:created>
  <dc:creator/>
  <dc:description/>
  <dc:language>fr-FR</dc:language>
  <cp:lastModifiedBy/>
  <dcterms:modified xsi:type="dcterms:W3CDTF">2023-04-21T09:31:06Z</dcterms:modified>
  <cp:revision>114</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