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35"/>
  </p:notesMasterIdLst>
  <p:sldIdLst>
    <p:sldId id="256" r:id="rId2"/>
    <p:sldId id="260" r:id="rId3"/>
    <p:sldId id="257" r:id="rId4"/>
    <p:sldId id="258" r:id="rId5"/>
    <p:sldId id="345" r:id="rId6"/>
    <p:sldId id="322" r:id="rId7"/>
    <p:sldId id="259" r:id="rId8"/>
    <p:sldId id="261" r:id="rId9"/>
    <p:sldId id="338" r:id="rId10"/>
    <p:sldId id="336" r:id="rId11"/>
    <p:sldId id="337" r:id="rId12"/>
    <p:sldId id="262" r:id="rId13"/>
    <p:sldId id="263" r:id="rId14"/>
    <p:sldId id="334" r:id="rId15"/>
    <p:sldId id="352" r:id="rId16"/>
    <p:sldId id="340" r:id="rId17"/>
    <p:sldId id="264" r:id="rId18"/>
    <p:sldId id="266" r:id="rId19"/>
    <p:sldId id="346" r:id="rId20"/>
    <p:sldId id="351" r:id="rId21"/>
    <p:sldId id="277" r:id="rId22"/>
    <p:sldId id="350" r:id="rId23"/>
    <p:sldId id="329" r:id="rId24"/>
    <p:sldId id="327" r:id="rId25"/>
    <p:sldId id="342" r:id="rId26"/>
    <p:sldId id="343" r:id="rId27"/>
    <p:sldId id="347" r:id="rId28"/>
    <p:sldId id="348" r:id="rId29"/>
    <p:sldId id="304" r:id="rId30"/>
    <p:sldId id="344" r:id="rId31"/>
    <p:sldId id="335" r:id="rId32"/>
    <p:sldId id="341" r:id="rId33"/>
    <p:sldId id="349" r:id="rId3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cois Richard" initials="FR" lastIdx="6" clrIdx="0">
    <p:extLst>
      <p:ext uri="{19B8F6BF-5375-455C-9EA6-DF929625EA0E}">
        <p15:presenceInfo xmlns:p15="http://schemas.microsoft.com/office/powerpoint/2012/main" userId="a92fb3adfad5c41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02" autoAdjust="0"/>
    <p:restoredTop sz="94660"/>
  </p:normalViewPr>
  <p:slideViewPr>
    <p:cSldViewPr snapToGrid="0">
      <p:cViewPr varScale="1">
        <p:scale>
          <a:sx n="73" d="100"/>
          <a:sy n="73" d="100"/>
        </p:scale>
        <p:origin x="372"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5C66F6-186F-48A1-8C85-03BFEE9FE2A8}" type="datetimeFigureOut">
              <a:rPr lang="en-GB" smtClean="0"/>
              <a:t>31/10/2025</a:t>
            </a:fld>
            <a:endParaRPr lang="en-GB"/>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69858B-EEF5-475A-938C-C05045FBBDC8}" type="slidenum">
              <a:rPr lang="en-GB" smtClean="0"/>
              <a:t>‹N°›</a:t>
            </a:fld>
            <a:endParaRPr lang="en-GB"/>
          </a:p>
        </p:txBody>
      </p:sp>
    </p:spTree>
    <p:extLst>
      <p:ext uri="{BB962C8B-B14F-4D97-AF65-F5344CB8AC3E}">
        <p14:creationId xmlns:p14="http://schemas.microsoft.com/office/powerpoint/2010/main" val="23293957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 name="PlaceHolder 1"/>
          <p:cNvSpPr>
            <a:spLocks noGrp="1" noRot="1" noChangeAspect="1"/>
          </p:cNvSpPr>
          <p:nvPr>
            <p:ph type="sldImg"/>
          </p:nvPr>
        </p:nvSpPr>
        <p:spPr>
          <a:xfrm>
            <a:off x="438150" y="1252538"/>
            <a:ext cx="6010275" cy="3381375"/>
          </a:xfrm>
          <a:prstGeom prst="rect">
            <a:avLst/>
          </a:prstGeom>
          <a:ln w="0">
            <a:noFill/>
          </a:ln>
        </p:spPr>
      </p:sp>
      <p:sp>
        <p:nvSpPr>
          <p:cNvPr id="501" name="PlaceHolder 2"/>
          <p:cNvSpPr>
            <a:spLocks noGrp="1"/>
          </p:cNvSpPr>
          <p:nvPr>
            <p:ph type="body"/>
          </p:nvPr>
        </p:nvSpPr>
        <p:spPr>
          <a:xfrm>
            <a:off x="688680" y="4822200"/>
            <a:ext cx="5509800" cy="3944880"/>
          </a:xfrm>
          <a:prstGeom prst="rect">
            <a:avLst/>
          </a:prstGeom>
          <a:noFill/>
          <a:ln w="0">
            <a:noFill/>
          </a:ln>
        </p:spPr>
        <p:txBody>
          <a:bodyPr lIns="96480" tIns="48240" rIns="96480" bIns="48240" anchor="t">
            <a:noAutofit/>
          </a:bodyPr>
          <a:lstStyle/>
          <a:p>
            <a:endParaRPr lang="fr-FR" sz="2000" b="0" strike="noStrike" spc="-1">
              <a:latin typeface="Arial"/>
            </a:endParaRPr>
          </a:p>
        </p:txBody>
      </p:sp>
      <p:sp>
        <p:nvSpPr>
          <p:cNvPr id="502" name="PlaceHolder 3"/>
          <p:cNvSpPr>
            <a:spLocks noGrp="1"/>
          </p:cNvSpPr>
          <p:nvPr>
            <p:ph type="sldNum"/>
          </p:nvPr>
        </p:nvSpPr>
        <p:spPr>
          <a:xfrm>
            <a:off x="3901680" y="9517680"/>
            <a:ext cx="2984040" cy="502200"/>
          </a:xfrm>
          <a:prstGeom prst="rect">
            <a:avLst/>
          </a:prstGeom>
          <a:noFill/>
          <a:ln w="0">
            <a:noFill/>
          </a:ln>
        </p:spPr>
        <p:txBody>
          <a:bodyPr lIns="96480" tIns="48240" rIns="96480" bIns="48240" anchor="b">
            <a:noAutofit/>
          </a:bodyPr>
          <a:lstStyle/>
          <a:p>
            <a:pPr algn="r">
              <a:lnSpc>
                <a:spcPct val="100000"/>
              </a:lnSpc>
            </a:pPr>
            <a:fld id="{4750C6C4-4C87-4CEF-BE39-59DADAA5DE7B}" type="slidenum">
              <a:rPr lang="en-US" sz="1300" b="0" strike="noStrike" spc="-1">
                <a:latin typeface="Times New Roman"/>
              </a:rPr>
              <a:t>21</a:t>
            </a:fld>
            <a:endParaRPr lang="fr-FR" sz="1300" b="0" strike="noStrike" spc="-1">
              <a:latin typeface="Times New Roman"/>
            </a:endParaRPr>
          </a:p>
        </p:txBody>
      </p:sp>
      <p:sp>
        <p:nvSpPr>
          <p:cNvPr id="2" name="Espace réservé du pied de page 1">
            <a:extLst>
              <a:ext uri="{FF2B5EF4-FFF2-40B4-BE49-F238E27FC236}">
                <a16:creationId xmlns:a16="http://schemas.microsoft.com/office/drawing/2014/main" id="{894F84AC-E70D-4888-968D-F06C724A2024}"/>
              </a:ext>
            </a:extLst>
          </p:cNvPr>
          <p:cNvSpPr>
            <a:spLocks noGrp="1"/>
          </p:cNvSpPr>
          <p:nvPr>
            <p:ph type="ftr"/>
          </p:nvPr>
        </p:nvSpPr>
        <p:spPr>
          <a:xfrm>
            <a:off x="0" y="10157400"/>
            <a:ext cx="3280680" cy="534240"/>
          </a:xfrm>
          <a:prstGeom prst="rect">
            <a:avLst/>
          </a:prstGeom>
        </p:spPr>
        <p:txBody>
          <a:bodyPr/>
          <a:lstStyle/>
          <a:p>
            <a:r>
              <a:rPr lang="fr-FR" sz="1400" b="0" strike="noStrike" spc="-1">
                <a:latin typeface="Times New Roman"/>
              </a:rPr>
              <a:t>&lt;pied de page&gt;F. Richard        IJCLab      Septembre 2024</a:t>
            </a:r>
          </a:p>
        </p:txBody>
      </p:sp>
      <p:sp>
        <p:nvSpPr>
          <p:cNvPr id="3" name="Espace réservé de la date 2">
            <a:extLst>
              <a:ext uri="{FF2B5EF4-FFF2-40B4-BE49-F238E27FC236}">
                <a16:creationId xmlns:a16="http://schemas.microsoft.com/office/drawing/2014/main" id="{1FD287FF-0766-40D1-A59E-C2C1C9D1AB83}"/>
              </a:ext>
            </a:extLst>
          </p:cNvPr>
          <p:cNvSpPr>
            <a:spLocks noGrp="1"/>
          </p:cNvSpPr>
          <p:nvPr>
            <p:ph type="dt"/>
          </p:nvPr>
        </p:nvSpPr>
        <p:spPr>
          <a:xfrm>
            <a:off x="4278960" y="0"/>
            <a:ext cx="3280680" cy="534240"/>
          </a:xfrm>
          <a:prstGeom prst="rect">
            <a:avLst/>
          </a:prstGeom>
        </p:spPr>
        <p:txBody>
          <a:bodyPr/>
          <a:lstStyle/>
          <a:p>
            <a:pPr algn="r"/>
            <a:r>
              <a:rPr lang="fr-FR" sz="1400" b="0" strike="noStrike" spc="-1">
                <a:latin typeface="Times New Roman"/>
              </a:rPr>
              <a:t>&lt;date/heure&gt;</a:t>
            </a:r>
          </a:p>
        </p:txBody>
      </p:sp>
    </p:spTree>
    <p:extLst>
      <p:ext uri="{BB962C8B-B14F-4D97-AF65-F5344CB8AC3E}">
        <p14:creationId xmlns:p14="http://schemas.microsoft.com/office/powerpoint/2010/main" val="3535188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 name="PlaceHolder 1"/>
          <p:cNvSpPr>
            <a:spLocks noGrp="1" noRot="1" noChangeAspect="1"/>
          </p:cNvSpPr>
          <p:nvPr>
            <p:ph type="sldImg"/>
          </p:nvPr>
        </p:nvSpPr>
        <p:spPr>
          <a:xfrm>
            <a:off x="438150" y="1252538"/>
            <a:ext cx="6010275" cy="3381375"/>
          </a:xfrm>
          <a:prstGeom prst="rect">
            <a:avLst/>
          </a:prstGeom>
          <a:ln w="0">
            <a:noFill/>
          </a:ln>
        </p:spPr>
      </p:sp>
      <p:sp>
        <p:nvSpPr>
          <p:cNvPr id="462" name="PlaceHolder 2"/>
          <p:cNvSpPr>
            <a:spLocks noGrp="1"/>
          </p:cNvSpPr>
          <p:nvPr>
            <p:ph type="body"/>
          </p:nvPr>
        </p:nvSpPr>
        <p:spPr>
          <a:xfrm>
            <a:off x="688680" y="4822200"/>
            <a:ext cx="5509800" cy="3944880"/>
          </a:xfrm>
          <a:prstGeom prst="rect">
            <a:avLst/>
          </a:prstGeom>
          <a:noFill/>
          <a:ln w="0">
            <a:noFill/>
          </a:ln>
        </p:spPr>
        <p:txBody>
          <a:bodyPr lIns="96480" tIns="48240" rIns="96480" bIns="48240" anchor="t">
            <a:noAutofit/>
          </a:bodyPr>
          <a:lstStyle/>
          <a:p>
            <a:endParaRPr lang="fr-FR" sz="2000" b="0" strike="noStrike" spc="-1">
              <a:latin typeface="Arial"/>
            </a:endParaRPr>
          </a:p>
        </p:txBody>
      </p:sp>
      <p:sp>
        <p:nvSpPr>
          <p:cNvPr id="463" name="PlaceHolder 3"/>
          <p:cNvSpPr>
            <a:spLocks noGrp="1"/>
          </p:cNvSpPr>
          <p:nvPr>
            <p:ph type="sldNum"/>
          </p:nvPr>
        </p:nvSpPr>
        <p:spPr>
          <a:xfrm>
            <a:off x="3901680" y="9517680"/>
            <a:ext cx="2984040" cy="502200"/>
          </a:xfrm>
          <a:prstGeom prst="rect">
            <a:avLst/>
          </a:prstGeom>
          <a:noFill/>
          <a:ln w="0">
            <a:noFill/>
          </a:ln>
        </p:spPr>
        <p:txBody>
          <a:bodyPr lIns="96480" tIns="48240" rIns="96480" bIns="48240" anchor="b">
            <a:noAutofit/>
          </a:bodyPr>
          <a:lstStyle/>
          <a:p>
            <a:pPr algn="r">
              <a:lnSpc>
                <a:spcPct val="100000"/>
              </a:lnSpc>
            </a:pPr>
            <a:fld id="{EEE151DE-1C66-4D08-B1BC-40D976FC6CFE}" type="slidenum">
              <a:rPr lang="en-US" sz="1300" b="0" strike="noStrike" spc="-1">
                <a:latin typeface="Times New Roman"/>
              </a:rPr>
              <a:t>28</a:t>
            </a:fld>
            <a:endParaRPr lang="fr-FR" sz="1300" b="0" strike="noStrike" spc="-1">
              <a:latin typeface="Times New Roman"/>
            </a:endParaRPr>
          </a:p>
        </p:txBody>
      </p:sp>
      <p:sp>
        <p:nvSpPr>
          <p:cNvPr id="2" name="Espace réservé du pied de page 1">
            <a:extLst>
              <a:ext uri="{FF2B5EF4-FFF2-40B4-BE49-F238E27FC236}">
                <a16:creationId xmlns:a16="http://schemas.microsoft.com/office/drawing/2014/main" id="{1FF3CE22-5D37-4DAD-9375-5F8771D8CE6E}"/>
              </a:ext>
            </a:extLst>
          </p:cNvPr>
          <p:cNvSpPr>
            <a:spLocks noGrp="1"/>
          </p:cNvSpPr>
          <p:nvPr>
            <p:ph type="ftr"/>
          </p:nvPr>
        </p:nvSpPr>
        <p:spPr>
          <a:xfrm>
            <a:off x="0" y="10157400"/>
            <a:ext cx="3280680" cy="534240"/>
          </a:xfrm>
          <a:prstGeom prst="rect">
            <a:avLst/>
          </a:prstGeom>
        </p:spPr>
        <p:txBody>
          <a:bodyPr/>
          <a:lstStyle/>
          <a:p>
            <a:r>
              <a:rPr lang="fr-FR" sz="1400" b="0" strike="noStrike" spc="-1">
                <a:latin typeface="Times New Roman"/>
              </a:rPr>
              <a:t>&lt;pied de page&gt;F. Richard        IJCLab      Septembre 2024</a:t>
            </a:r>
          </a:p>
        </p:txBody>
      </p:sp>
      <p:sp>
        <p:nvSpPr>
          <p:cNvPr id="3" name="Espace réservé de la date 2">
            <a:extLst>
              <a:ext uri="{FF2B5EF4-FFF2-40B4-BE49-F238E27FC236}">
                <a16:creationId xmlns:a16="http://schemas.microsoft.com/office/drawing/2014/main" id="{1D2E9ECA-C38B-4C28-A89A-20B4CAFC382C}"/>
              </a:ext>
            </a:extLst>
          </p:cNvPr>
          <p:cNvSpPr>
            <a:spLocks noGrp="1"/>
          </p:cNvSpPr>
          <p:nvPr>
            <p:ph type="dt"/>
          </p:nvPr>
        </p:nvSpPr>
        <p:spPr>
          <a:xfrm>
            <a:off x="4278960" y="0"/>
            <a:ext cx="3280680" cy="534240"/>
          </a:xfrm>
          <a:prstGeom prst="rect">
            <a:avLst/>
          </a:prstGeom>
        </p:spPr>
        <p:txBody>
          <a:bodyPr/>
          <a:lstStyle/>
          <a:p>
            <a:pPr algn="r"/>
            <a:r>
              <a:rPr lang="fr-FR" sz="1400" b="0" strike="noStrike" spc="-1">
                <a:latin typeface="Times New Roman"/>
              </a:rPr>
              <a:t>&lt;date/heure&gt;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 name="PlaceHolder 1"/>
          <p:cNvSpPr>
            <a:spLocks noGrp="1" noRot="1" noChangeAspect="1"/>
          </p:cNvSpPr>
          <p:nvPr>
            <p:ph type="sldImg"/>
          </p:nvPr>
        </p:nvSpPr>
        <p:spPr>
          <a:xfrm>
            <a:off x="438150" y="1252538"/>
            <a:ext cx="6010275" cy="3381375"/>
          </a:xfrm>
          <a:prstGeom prst="rect">
            <a:avLst/>
          </a:prstGeom>
          <a:ln w="0">
            <a:noFill/>
          </a:ln>
        </p:spPr>
      </p:sp>
      <p:sp>
        <p:nvSpPr>
          <p:cNvPr id="477" name="PlaceHolder 2"/>
          <p:cNvSpPr>
            <a:spLocks noGrp="1"/>
          </p:cNvSpPr>
          <p:nvPr>
            <p:ph type="body"/>
          </p:nvPr>
        </p:nvSpPr>
        <p:spPr>
          <a:xfrm>
            <a:off x="688680" y="4822200"/>
            <a:ext cx="5509800" cy="3944880"/>
          </a:xfrm>
          <a:prstGeom prst="rect">
            <a:avLst/>
          </a:prstGeom>
          <a:noFill/>
          <a:ln w="0">
            <a:noFill/>
          </a:ln>
        </p:spPr>
        <p:txBody>
          <a:bodyPr lIns="96480" tIns="48240" rIns="96480" bIns="48240" anchor="t">
            <a:noAutofit/>
          </a:bodyPr>
          <a:lstStyle/>
          <a:p>
            <a:endParaRPr lang="fr-FR" sz="2000" b="0" strike="noStrike" spc="-1">
              <a:latin typeface="Arial"/>
            </a:endParaRPr>
          </a:p>
        </p:txBody>
      </p:sp>
      <p:sp>
        <p:nvSpPr>
          <p:cNvPr id="478" name="PlaceHolder 3"/>
          <p:cNvSpPr>
            <a:spLocks noGrp="1"/>
          </p:cNvSpPr>
          <p:nvPr>
            <p:ph type="sldNum"/>
          </p:nvPr>
        </p:nvSpPr>
        <p:spPr>
          <a:xfrm>
            <a:off x="3901680" y="9517680"/>
            <a:ext cx="2984040" cy="502200"/>
          </a:xfrm>
          <a:prstGeom prst="rect">
            <a:avLst/>
          </a:prstGeom>
          <a:noFill/>
          <a:ln w="0">
            <a:noFill/>
          </a:ln>
        </p:spPr>
        <p:txBody>
          <a:bodyPr lIns="96480" tIns="48240" rIns="96480" bIns="48240" anchor="b">
            <a:noAutofit/>
          </a:bodyPr>
          <a:lstStyle/>
          <a:p>
            <a:pPr algn="r">
              <a:lnSpc>
                <a:spcPct val="100000"/>
              </a:lnSpc>
            </a:pPr>
            <a:fld id="{0F60971A-6EFA-45B9-9332-5E826248BF9A}" type="slidenum">
              <a:rPr lang="en-US" sz="1300" b="0" strike="noStrike" spc="-1">
                <a:latin typeface="Times New Roman"/>
              </a:rPr>
              <a:t>29</a:t>
            </a:fld>
            <a:endParaRPr lang="fr-FR" sz="1300" b="0" strike="noStrike" spc="-1">
              <a:latin typeface="Times New Roman"/>
            </a:endParaRPr>
          </a:p>
        </p:txBody>
      </p:sp>
    </p:spTree>
    <p:extLst>
      <p:ext uri="{BB962C8B-B14F-4D97-AF65-F5344CB8AC3E}">
        <p14:creationId xmlns:p14="http://schemas.microsoft.com/office/powerpoint/2010/main" val="30215686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 name="PlaceHolder 1"/>
          <p:cNvSpPr>
            <a:spLocks noGrp="1" noRot="1" noChangeAspect="1"/>
          </p:cNvSpPr>
          <p:nvPr>
            <p:ph type="sldImg"/>
          </p:nvPr>
        </p:nvSpPr>
        <p:spPr>
          <a:xfrm>
            <a:off x="438150" y="1252538"/>
            <a:ext cx="6010275" cy="3381375"/>
          </a:xfrm>
          <a:prstGeom prst="rect">
            <a:avLst/>
          </a:prstGeom>
          <a:ln w="0">
            <a:noFill/>
          </a:ln>
        </p:spPr>
      </p:sp>
      <p:sp>
        <p:nvSpPr>
          <p:cNvPr id="477" name="PlaceHolder 2"/>
          <p:cNvSpPr>
            <a:spLocks noGrp="1"/>
          </p:cNvSpPr>
          <p:nvPr>
            <p:ph type="body"/>
          </p:nvPr>
        </p:nvSpPr>
        <p:spPr>
          <a:xfrm>
            <a:off x="688680" y="4822200"/>
            <a:ext cx="5509800" cy="3944880"/>
          </a:xfrm>
          <a:prstGeom prst="rect">
            <a:avLst/>
          </a:prstGeom>
          <a:noFill/>
          <a:ln w="0">
            <a:noFill/>
          </a:ln>
        </p:spPr>
        <p:txBody>
          <a:bodyPr lIns="96480" tIns="48240" rIns="96480" bIns="48240" anchor="t">
            <a:noAutofit/>
          </a:bodyPr>
          <a:lstStyle/>
          <a:p>
            <a:endParaRPr lang="fr-FR" sz="2000" b="0" strike="noStrike" spc="-1">
              <a:latin typeface="Arial"/>
            </a:endParaRPr>
          </a:p>
        </p:txBody>
      </p:sp>
      <p:sp>
        <p:nvSpPr>
          <p:cNvPr id="478" name="PlaceHolder 3"/>
          <p:cNvSpPr>
            <a:spLocks noGrp="1"/>
          </p:cNvSpPr>
          <p:nvPr>
            <p:ph type="sldNum"/>
          </p:nvPr>
        </p:nvSpPr>
        <p:spPr>
          <a:xfrm>
            <a:off x="3901680" y="9517680"/>
            <a:ext cx="2984040" cy="502200"/>
          </a:xfrm>
          <a:prstGeom prst="rect">
            <a:avLst/>
          </a:prstGeom>
          <a:noFill/>
          <a:ln w="0">
            <a:noFill/>
          </a:ln>
        </p:spPr>
        <p:txBody>
          <a:bodyPr lIns="96480" tIns="48240" rIns="96480" bIns="48240" anchor="b">
            <a:noAutofit/>
          </a:bodyPr>
          <a:lstStyle/>
          <a:p>
            <a:pPr algn="r">
              <a:lnSpc>
                <a:spcPct val="100000"/>
              </a:lnSpc>
            </a:pPr>
            <a:fld id="{0F60971A-6EFA-45B9-9332-5E826248BF9A}" type="slidenum">
              <a:rPr lang="en-US" sz="1300" b="0" strike="noStrike" spc="-1">
                <a:latin typeface="Times New Roman"/>
              </a:rPr>
              <a:t>30</a:t>
            </a:fld>
            <a:endParaRPr lang="fr-FR" sz="1300" b="0" strike="noStrike" spc="-1">
              <a:latin typeface="Times New Roman"/>
            </a:endParaRPr>
          </a:p>
        </p:txBody>
      </p:sp>
      <p:sp>
        <p:nvSpPr>
          <p:cNvPr id="2" name="Espace réservé du pied de page 1">
            <a:extLst>
              <a:ext uri="{FF2B5EF4-FFF2-40B4-BE49-F238E27FC236}">
                <a16:creationId xmlns:a16="http://schemas.microsoft.com/office/drawing/2014/main" id="{B8F3F377-5B25-4BDA-8B66-165B8D3C7622}"/>
              </a:ext>
            </a:extLst>
          </p:cNvPr>
          <p:cNvSpPr>
            <a:spLocks noGrp="1"/>
          </p:cNvSpPr>
          <p:nvPr>
            <p:ph type="ftr"/>
          </p:nvPr>
        </p:nvSpPr>
        <p:spPr>
          <a:xfrm>
            <a:off x="0" y="10157400"/>
            <a:ext cx="3280680" cy="534240"/>
          </a:xfrm>
          <a:prstGeom prst="rect">
            <a:avLst/>
          </a:prstGeom>
        </p:spPr>
        <p:txBody>
          <a:bodyPr/>
          <a:lstStyle/>
          <a:p>
            <a:r>
              <a:rPr lang="fr-FR" sz="1400" b="0" strike="noStrike" spc="-1">
                <a:latin typeface="Times New Roman"/>
              </a:rPr>
              <a:t>&lt;pied de page&gt;F. Richard        IJCLab      Septembre 2024</a:t>
            </a:r>
          </a:p>
        </p:txBody>
      </p:sp>
      <p:sp>
        <p:nvSpPr>
          <p:cNvPr id="3" name="Espace réservé de la date 2">
            <a:extLst>
              <a:ext uri="{FF2B5EF4-FFF2-40B4-BE49-F238E27FC236}">
                <a16:creationId xmlns:a16="http://schemas.microsoft.com/office/drawing/2014/main" id="{8324FEEE-10D0-41C4-8EA0-0DC9DEEC8C83}"/>
              </a:ext>
            </a:extLst>
          </p:cNvPr>
          <p:cNvSpPr>
            <a:spLocks noGrp="1"/>
          </p:cNvSpPr>
          <p:nvPr>
            <p:ph type="dt"/>
          </p:nvPr>
        </p:nvSpPr>
        <p:spPr>
          <a:xfrm>
            <a:off x="4278960" y="0"/>
            <a:ext cx="3280680" cy="534240"/>
          </a:xfrm>
          <a:prstGeom prst="rect">
            <a:avLst/>
          </a:prstGeom>
        </p:spPr>
        <p:txBody>
          <a:bodyPr/>
          <a:lstStyle/>
          <a:p>
            <a:pPr algn="r"/>
            <a:r>
              <a:rPr lang="fr-FR" sz="1400" b="0" strike="noStrike" spc="-1">
                <a:latin typeface="Times New Roman"/>
              </a:rPr>
              <a:t>&lt;date/heure&gt;</a:t>
            </a:r>
          </a:p>
        </p:txBody>
      </p:sp>
    </p:spTree>
    <p:extLst>
      <p:ext uri="{BB962C8B-B14F-4D97-AF65-F5344CB8AC3E}">
        <p14:creationId xmlns:p14="http://schemas.microsoft.com/office/powerpoint/2010/main" val="40993500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378EA16-74FD-4CCA-954E-B130F3ED0A41}"/>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1ACF9AAE-1F1F-486F-8AA2-3FA48204A3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335E21DB-6A14-4A5D-84F3-88E571AF30A2}"/>
              </a:ext>
            </a:extLst>
          </p:cNvPr>
          <p:cNvSpPr>
            <a:spLocks noGrp="1"/>
          </p:cNvSpPr>
          <p:nvPr>
            <p:ph type="dt" sz="half" idx="10"/>
          </p:nvPr>
        </p:nvSpPr>
        <p:spPr/>
        <p:txBody>
          <a:bodyPr/>
          <a:lstStyle/>
          <a:p>
            <a:fld id="{D01A83A5-E51E-44D7-9DEA-42F82B2CA0C1}" type="datetime1">
              <a:rPr lang="fr-FR" smtClean="0"/>
              <a:t>31/10/2025</a:t>
            </a:fld>
            <a:endParaRPr lang="fr-FR"/>
          </a:p>
        </p:txBody>
      </p:sp>
      <p:sp>
        <p:nvSpPr>
          <p:cNvPr id="5" name="Espace réservé du pied de page 4">
            <a:extLst>
              <a:ext uri="{FF2B5EF4-FFF2-40B4-BE49-F238E27FC236}">
                <a16:creationId xmlns:a16="http://schemas.microsoft.com/office/drawing/2014/main" id="{9175F47F-3883-454C-B47E-C95B5BCE7909}"/>
              </a:ext>
            </a:extLst>
          </p:cNvPr>
          <p:cNvSpPr>
            <a:spLocks noGrp="1"/>
          </p:cNvSpPr>
          <p:nvPr>
            <p:ph type="ftr" sz="quarter" idx="11"/>
          </p:nvPr>
        </p:nvSpPr>
        <p:spPr/>
        <p:txBody>
          <a:bodyPr/>
          <a:lstStyle/>
          <a:p>
            <a:r>
              <a:rPr lang="en-GB"/>
              <a:t>F. Richard  IJCLAB october 2025</a:t>
            </a:r>
            <a:endParaRPr lang="fr-FR"/>
          </a:p>
        </p:txBody>
      </p:sp>
      <p:sp>
        <p:nvSpPr>
          <p:cNvPr id="6" name="Espace réservé du numéro de diapositive 5">
            <a:extLst>
              <a:ext uri="{FF2B5EF4-FFF2-40B4-BE49-F238E27FC236}">
                <a16:creationId xmlns:a16="http://schemas.microsoft.com/office/drawing/2014/main" id="{F9E8315C-A652-4296-8890-80F8B9A6326E}"/>
              </a:ext>
            </a:extLst>
          </p:cNvPr>
          <p:cNvSpPr>
            <a:spLocks noGrp="1"/>
          </p:cNvSpPr>
          <p:nvPr>
            <p:ph type="sldNum" sz="quarter" idx="12"/>
          </p:nvPr>
        </p:nvSpPr>
        <p:spPr/>
        <p:txBody>
          <a:bodyPr/>
          <a:lstStyle/>
          <a:p>
            <a:fld id="{5A03CC76-496D-4644-8A18-DE7C2F27F534}" type="slidenum">
              <a:rPr lang="fr-FR" smtClean="0"/>
              <a:t>‹N°›</a:t>
            </a:fld>
            <a:endParaRPr lang="fr-FR"/>
          </a:p>
        </p:txBody>
      </p:sp>
    </p:spTree>
    <p:extLst>
      <p:ext uri="{BB962C8B-B14F-4D97-AF65-F5344CB8AC3E}">
        <p14:creationId xmlns:p14="http://schemas.microsoft.com/office/powerpoint/2010/main" val="8489538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9688939-E01C-48D6-8D22-79D2CCC0F1DD}"/>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B4FE82DC-C820-4F01-A1D8-21E0CD6A71F0}"/>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642B5BB-0EDA-46E5-8F0E-24512864B557}"/>
              </a:ext>
            </a:extLst>
          </p:cNvPr>
          <p:cNvSpPr>
            <a:spLocks noGrp="1"/>
          </p:cNvSpPr>
          <p:nvPr>
            <p:ph type="dt" sz="half" idx="10"/>
          </p:nvPr>
        </p:nvSpPr>
        <p:spPr/>
        <p:txBody>
          <a:bodyPr/>
          <a:lstStyle/>
          <a:p>
            <a:fld id="{83CA18CA-E4EC-4588-A5E0-A135162D5AE3}" type="datetime1">
              <a:rPr lang="fr-FR" smtClean="0"/>
              <a:t>31/10/2025</a:t>
            </a:fld>
            <a:endParaRPr lang="fr-FR"/>
          </a:p>
        </p:txBody>
      </p:sp>
      <p:sp>
        <p:nvSpPr>
          <p:cNvPr id="5" name="Espace réservé du pied de page 4">
            <a:extLst>
              <a:ext uri="{FF2B5EF4-FFF2-40B4-BE49-F238E27FC236}">
                <a16:creationId xmlns:a16="http://schemas.microsoft.com/office/drawing/2014/main" id="{6A92DE20-6C7A-44CA-9BF3-7144D071645C}"/>
              </a:ext>
            </a:extLst>
          </p:cNvPr>
          <p:cNvSpPr>
            <a:spLocks noGrp="1"/>
          </p:cNvSpPr>
          <p:nvPr>
            <p:ph type="ftr" sz="quarter" idx="11"/>
          </p:nvPr>
        </p:nvSpPr>
        <p:spPr/>
        <p:txBody>
          <a:bodyPr/>
          <a:lstStyle/>
          <a:p>
            <a:r>
              <a:rPr lang="en-GB"/>
              <a:t>F. Richard  IJCLAB october 2025</a:t>
            </a:r>
            <a:endParaRPr lang="fr-FR"/>
          </a:p>
        </p:txBody>
      </p:sp>
      <p:sp>
        <p:nvSpPr>
          <p:cNvPr id="6" name="Espace réservé du numéro de diapositive 5">
            <a:extLst>
              <a:ext uri="{FF2B5EF4-FFF2-40B4-BE49-F238E27FC236}">
                <a16:creationId xmlns:a16="http://schemas.microsoft.com/office/drawing/2014/main" id="{B28B842B-F9B7-40F6-A6A5-27DBC2EA2170}"/>
              </a:ext>
            </a:extLst>
          </p:cNvPr>
          <p:cNvSpPr>
            <a:spLocks noGrp="1"/>
          </p:cNvSpPr>
          <p:nvPr>
            <p:ph type="sldNum" sz="quarter" idx="12"/>
          </p:nvPr>
        </p:nvSpPr>
        <p:spPr/>
        <p:txBody>
          <a:bodyPr/>
          <a:lstStyle/>
          <a:p>
            <a:fld id="{5A03CC76-496D-4644-8A18-DE7C2F27F534}" type="slidenum">
              <a:rPr lang="fr-FR" smtClean="0"/>
              <a:t>‹N°›</a:t>
            </a:fld>
            <a:endParaRPr lang="fr-FR"/>
          </a:p>
        </p:txBody>
      </p:sp>
    </p:spTree>
    <p:extLst>
      <p:ext uri="{BB962C8B-B14F-4D97-AF65-F5344CB8AC3E}">
        <p14:creationId xmlns:p14="http://schemas.microsoft.com/office/powerpoint/2010/main" val="2271827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31C271E3-6CA8-442C-A1B8-CD5D6E47066A}"/>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FAC9023C-08CB-4DC2-9FEA-E59DE64A9CD3}"/>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3311E59-CED7-400B-B4FE-BD15F97BC326}"/>
              </a:ext>
            </a:extLst>
          </p:cNvPr>
          <p:cNvSpPr>
            <a:spLocks noGrp="1"/>
          </p:cNvSpPr>
          <p:nvPr>
            <p:ph type="dt" sz="half" idx="10"/>
          </p:nvPr>
        </p:nvSpPr>
        <p:spPr/>
        <p:txBody>
          <a:bodyPr/>
          <a:lstStyle/>
          <a:p>
            <a:fld id="{A90A794E-79A6-42BA-9A5C-76FAC421ED02}" type="datetime1">
              <a:rPr lang="fr-FR" smtClean="0"/>
              <a:t>31/10/2025</a:t>
            </a:fld>
            <a:endParaRPr lang="fr-FR"/>
          </a:p>
        </p:txBody>
      </p:sp>
      <p:sp>
        <p:nvSpPr>
          <p:cNvPr id="5" name="Espace réservé du pied de page 4">
            <a:extLst>
              <a:ext uri="{FF2B5EF4-FFF2-40B4-BE49-F238E27FC236}">
                <a16:creationId xmlns:a16="http://schemas.microsoft.com/office/drawing/2014/main" id="{10BAAEC0-B1EE-4915-8E4A-018747B11942}"/>
              </a:ext>
            </a:extLst>
          </p:cNvPr>
          <p:cNvSpPr>
            <a:spLocks noGrp="1"/>
          </p:cNvSpPr>
          <p:nvPr>
            <p:ph type="ftr" sz="quarter" idx="11"/>
          </p:nvPr>
        </p:nvSpPr>
        <p:spPr/>
        <p:txBody>
          <a:bodyPr/>
          <a:lstStyle/>
          <a:p>
            <a:r>
              <a:rPr lang="en-GB"/>
              <a:t>F. Richard  IJCLAB october 2025</a:t>
            </a:r>
            <a:endParaRPr lang="fr-FR"/>
          </a:p>
        </p:txBody>
      </p:sp>
      <p:sp>
        <p:nvSpPr>
          <p:cNvPr id="6" name="Espace réservé du numéro de diapositive 5">
            <a:extLst>
              <a:ext uri="{FF2B5EF4-FFF2-40B4-BE49-F238E27FC236}">
                <a16:creationId xmlns:a16="http://schemas.microsoft.com/office/drawing/2014/main" id="{9CDA415D-DD70-4D4B-AE53-DC7C09BE6D91}"/>
              </a:ext>
            </a:extLst>
          </p:cNvPr>
          <p:cNvSpPr>
            <a:spLocks noGrp="1"/>
          </p:cNvSpPr>
          <p:nvPr>
            <p:ph type="sldNum" sz="quarter" idx="12"/>
          </p:nvPr>
        </p:nvSpPr>
        <p:spPr/>
        <p:txBody>
          <a:bodyPr/>
          <a:lstStyle/>
          <a:p>
            <a:fld id="{5A03CC76-496D-4644-8A18-DE7C2F27F534}" type="slidenum">
              <a:rPr lang="fr-FR" smtClean="0"/>
              <a:t>‹N°›</a:t>
            </a:fld>
            <a:endParaRPr lang="fr-FR"/>
          </a:p>
        </p:txBody>
      </p:sp>
    </p:spTree>
    <p:extLst>
      <p:ext uri="{BB962C8B-B14F-4D97-AF65-F5344CB8AC3E}">
        <p14:creationId xmlns:p14="http://schemas.microsoft.com/office/powerpoint/2010/main" val="20623656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2 Content">
    <p:spTree>
      <p:nvGrpSpPr>
        <p:cNvPr id="1" name=""/>
        <p:cNvGrpSpPr/>
        <p:nvPr/>
      </p:nvGrpSpPr>
      <p:grpSpPr>
        <a:xfrm>
          <a:off x="0" y="0"/>
          <a:ext cx="0" cy="0"/>
          <a:chOff x="0" y="0"/>
          <a:chExt cx="0" cy="0"/>
        </a:xfrm>
      </p:grpSpPr>
      <p:sp>
        <p:nvSpPr>
          <p:cNvPr id="7" name="PlaceHolder 2"/>
          <p:cNvSpPr>
            <a:spLocks noGrp="1"/>
          </p:cNvSpPr>
          <p:nvPr>
            <p:ph/>
          </p:nvPr>
        </p:nvSpPr>
        <p:spPr>
          <a:xfrm>
            <a:off x="838080" y="1825560"/>
            <a:ext cx="1233360" cy="4350600"/>
          </a:xfrm>
          <a:prstGeom prst="rect">
            <a:avLst/>
          </a:prstGeom>
          <a:noFill/>
          <a:ln w="0">
            <a:noFill/>
          </a:ln>
        </p:spPr>
        <p:txBody>
          <a:bodyPr lIns="0" tIns="0" rIns="0" bIns="0" anchor="t">
            <a:normAutofit/>
          </a:bodyPr>
          <a:lstStyle/>
          <a:p>
            <a:endParaRPr lang="fr-FR" sz="3200" b="0" strike="noStrike" spc="-1">
              <a:latin typeface="Arial"/>
            </a:endParaRPr>
          </a:p>
        </p:txBody>
      </p:sp>
      <p:sp>
        <p:nvSpPr>
          <p:cNvPr id="8" name="PlaceHolder 3"/>
          <p:cNvSpPr>
            <a:spLocks noGrp="1"/>
          </p:cNvSpPr>
          <p:nvPr>
            <p:ph/>
          </p:nvPr>
        </p:nvSpPr>
        <p:spPr>
          <a:xfrm>
            <a:off x="2133360" y="1825560"/>
            <a:ext cx="1233360" cy="4350600"/>
          </a:xfrm>
          <a:prstGeom prst="rect">
            <a:avLst/>
          </a:prstGeom>
          <a:noFill/>
          <a:ln w="0">
            <a:noFill/>
          </a:ln>
        </p:spPr>
        <p:txBody>
          <a:bodyPr lIns="0" tIns="0" rIns="0" bIns="0" anchor="t">
            <a:normAutofit/>
          </a:bodyPr>
          <a:lstStyle/>
          <a:p>
            <a:endParaRPr lang="fr-FR" sz="3200" b="0" strike="noStrike" spc="-1">
              <a:latin typeface="Arial"/>
            </a:endParaRPr>
          </a:p>
        </p:txBody>
      </p:sp>
    </p:spTree>
    <p:extLst>
      <p:ext uri="{BB962C8B-B14F-4D97-AF65-F5344CB8AC3E}">
        <p14:creationId xmlns:p14="http://schemas.microsoft.com/office/powerpoint/2010/main" val="22653104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1_Title, 2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838080" y="365040"/>
            <a:ext cx="10514880" cy="1324800"/>
          </a:xfrm>
          <a:prstGeom prst="rect">
            <a:avLst/>
          </a:prstGeom>
          <a:noFill/>
          <a:ln w="0">
            <a:noFill/>
          </a:ln>
        </p:spPr>
        <p:txBody>
          <a:bodyPr lIns="0" tIns="0" rIns="0" bIns="0" anchor="ctr">
            <a:noAutofit/>
          </a:bodyPr>
          <a:lstStyle/>
          <a:p>
            <a:pPr algn="ctr"/>
            <a:endParaRPr lang="fr-FR" sz="4400" b="0" strike="noStrike" spc="-1">
              <a:latin typeface="Arial"/>
            </a:endParaRPr>
          </a:p>
        </p:txBody>
      </p:sp>
      <p:sp>
        <p:nvSpPr>
          <p:cNvPr id="84" name="PlaceHolder 2"/>
          <p:cNvSpPr>
            <a:spLocks noGrp="1"/>
          </p:cNvSpPr>
          <p:nvPr>
            <p:ph/>
          </p:nvPr>
        </p:nvSpPr>
        <p:spPr>
          <a:xfrm>
            <a:off x="838080" y="1825560"/>
            <a:ext cx="1233360" cy="4350600"/>
          </a:xfrm>
          <a:prstGeom prst="rect">
            <a:avLst/>
          </a:prstGeom>
          <a:noFill/>
          <a:ln w="0">
            <a:noFill/>
          </a:ln>
        </p:spPr>
        <p:txBody>
          <a:bodyPr lIns="0" tIns="0" rIns="0" bIns="0" anchor="t">
            <a:normAutofit/>
          </a:bodyPr>
          <a:lstStyle/>
          <a:p>
            <a:endParaRPr lang="fr-FR" sz="3200" b="0" strike="noStrike" spc="-1">
              <a:latin typeface="Arial"/>
            </a:endParaRPr>
          </a:p>
        </p:txBody>
      </p:sp>
      <p:sp>
        <p:nvSpPr>
          <p:cNvPr id="85" name="PlaceHolder 3"/>
          <p:cNvSpPr>
            <a:spLocks noGrp="1"/>
          </p:cNvSpPr>
          <p:nvPr>
            <p:ph/>
          </p:nvPr>
        </p:nvSpPr>
        <p:spPr>
          <a:xfrm>
            <a:off x="2133360" y="1825560"/>
            <a:ext cx="1233360" cy="4350600"/>
          </a:xfrm>
          <a:prstGeom prst="rect">
            <a:avLst/>
          </a:prstGeom>
          <a:noFill/>
          <a:ln w="0">
            <a:noFill/>
          </a:ln>
        </p:spPr>
        <p:txBody>
          <a:bodyPr lIns="0" tIns="0" rIns="0" bIns="0" anchor="t">
            <a:normAutofit/>
          </a:bodyPr>
          <a:lstStyle/>
          <a:p>
            <a:endParaRPr lang="fr-FR" sz="3200" b="0" strike="noStrike" spc="-1">
              <a:latin typeface="Arial"/>
            </a:endParaRPr>
          </a:p>
        </p:txBody>
      </p:sp>
    </p:spTree>
    <p:extLst>
      <p:ext uri="{BB962C8B-B14F-4D97-AF65-F5344CB8AC3E}">
        <p14:creationId xmlns:p14="http://schemas.microsoft.com/office/powerpoint/2010/main" val="2672419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65EEA5F-8604-4D6B-AECC-7AF6B9B1129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AAE808CD-667A-4249-935B-FD402FCD8AFA}"/>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EBB6652-2E7B-4D24-8404-DF0C2FE38DA3}"/>
              </a:ext>
            </a:extLst>
          </p:cNvPr>
          <p:cNvSpPr>
            <a:spLocks noGrp="1"/>
          </p:cNvSpPr>
          <p:nvPr>
            <p:ph type="dt" sz="half" idx="10"/>
          </p:nvPr>
        </p:nvSpPr>
        <p:spPr/>
        <p:txBody>
          <a:bodyPr/>
          <a:lstStyle/>
          <a:p>
            <a:fld id="{8150B200-1C64-4A56-AD04-4E9869EA90DF}" type="datetime1">
              <a:rPr lang="fr-FR" smtClean="0"/>
              <a:t>31/10/2025</a:t>
            </a:fld>
            <a:endParaRPr lang="fr-FR"/>
          </a:p>
        </p:txBody>
      </p:sp>
      <p:sp>
        <p:nvSpPr>
          <p:cNvPr id="5" name="Espace réservé du pied de page 4">
            <a:extLst>
              <a:ext uri="{FF2B5EF4-FFF2-40B4-BE49-F238E27FC236}">
                <a16:creationId xmlns:a16="http://schemas.microsoft.com/office/drawing/2014/main" id="{E82D7DBE-7D2B-49AE-AAD4-E1D5C524CC36}"/>
              </a:ext>
            </a:extLst>
          </p:cNvPr>
          <p:cNvSpPr>
            <a:spLocks noGrp="1"/>
          </p:cNvSpPr>
          <p:nvPr>
            <p:ph type="ftr" sz="quarter" idx="11"/>
          </p:nvPr>
        </p:nvSpPr>
        <p:spPr/>
        <p:txBody>
          <a:bodyPr/>
          <a:lstStyle/>
          <a:p>
            <a:r>
              <a:rPr lang="en-GB"/>
              <a:t>F. Richard  IJCLAB october 2025</a:t>
            </a:r>
            <a:endParaRPr lang="fr-FR"/>
          </a:p>
        </p:txBody>
      </p:sp>
      <p:sp>
        <p:nvSpPr>
          <p:cNvPr id="6" name="Espace réservé du numéro de diapositive 5">
            <a:extLst>
              <a:ext uri="{FF2B5EF4-FFF2-40B4-BE49-F238E27FC236}">
                <a16:creationId xmlns:a16="http://schemas.microsoft.com/office/drawing/2014/main" id="{001F2510-EA51-451C-9A9D-1009020BA9E3}"/>
              </a:ext>
            </a:extLst>
          </p:cNvPr>
          <p:cNvSpPr>
            <a:spLocks noGrp="1"/>
          </p:cNvSpPr>
          <p:nvPr>
            <p:ph type="sldNum" sz="quarter" idx="12"/>
          </p:nvPr>
        </p:nvSpPr>
        <p:spPr/>
        <p:txBody>
          <a:bodyPr/>
          <a:lstStyle/>
          <a:p>
            <a:fld id="{5A03CC76-496D-4644-8A18-DE7C2F27F534}" type="slidenum">
              <a:rPr lang="fr-FR" smtClean="0"/>
              <a:t>‹N°›</a:t>
            </a:fld>
            <a:endParaRPr lang="fr-FR"/>
          </a:p>
        </p:txBody>
      </p:sp>
    </p:spTree>
    <p:extLst>
      <p:ext uri="{BB962C8B-B14F-4D97-AF65-F5344CB8AC3E}">
        <p14:creationId xmlns:p14="http://schemas.microsoft.com/office/powerpoint/2010/main" val="2284512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708A185-5BFB-4C37-8347-08B8A11C6D82}"/>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C8DD80F-9129-4CDA-A18A-9C58EBD051E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11B71612-5557-4362-9E13-221F4CA449E8}"/>
              </a:ext>
            </a:extLst>
          </p:cNvPr>
          <p:cNvSpPr>
            <a:spLocks noGrp="1"/>
          </p:cNvSpPr>
          <p:nvPr>
            <p:ph type="dt" sz="half" idx="10"/>
          </p:nvPr>
        </p:nvSpPr>
        <p:spPr/>
        <p:txBody>
          <a:bodyPr/>
          <a:lstStyle/>
          <a:p>
            <a:fld id="{7E9505F5-362B-437C-B444-9C69639ABD92}" type="datetime1">
              <a:rPr lang="fr-FR" smtClean="0"/>
              <a:t>31/10/2025</a:t>
            </a:fld>
            <a:endParaRPr lang="fr-FR"/>
          </a:p>
        </p:txBody>
      </p:sp>
      <p:sp>
        <p:nvSpPr>
          <p:cNvPr id="5" name="Espace réservé du pied de page 4">
            <a:extLst>
              <a:ext uri="{FF2B5EF4-FFF2-40B4-BE49-F238E27FC236}">
                <a16:creationId xmlns:a16="http://schemas.microsoft.com/office/drawing/2014/main" id="{4E24327E-0AE9-4DF5-9842-712417A653AD}"/>
              </a:ext>
            </a:extLst>
          </p:cNvPr>
          <p:cNvSpPr>
            <a:spLocks noGrp="1"/>
          </p:cNvSpPr>
          <p:nvPr>
            <p:ph type="ftr" sz="quarter" idx="11"/>
          </p:nvPr>
        </p:nvSpPr>
        <p:spPr/>
        <p:txBody>
          <a:bodyPr/>
          <a:lstStyle/>
          <a:p>
            <a:r>
              <a:rPr lang="en-GB"/>
              <a:t>F. Richard  IJCLAB october 2025</a:t>
            </a:r>
            <a:endParaRPr lang="fr-FR"/>
          </a:p>
        </p:txBody>
      </p:sp>
      <p:sp>
        <p:nvSpPr>
          <p:cNvPr id="6" name="Espace réservé du numéro de diapositive 5">
            <a:extLst>
              <a:ext uri="{FF2B5EF4-FFF2-40B4-BE49-F238E27FC236}">
                <a16:creationId xmlns:a16="http://schemas.microsoft.com/office/drawing/2014/main" id="{BC410D8A-606A-420A-9EA0-FA91BEF912CC}"/>
              </a:ext>
            </a:extLst>
          </p:cNvPr>
          <p:cNvSpPr>
            <a:spLocks noGrp="1"/>
          </p:cNvSpPr>
          <p:nvPr>
            <p:ph type="sldNum" sz="quarter" idx="12"/>
          </p:nvPr>
        </p:nvSpPr>
        <p:spPr/>
        <p:txBody>
          <a:bodyPr/>
          <a:lstStyle/>
          <a:p>
            <a:fld id="{5A03CC76-496D-4644-8A18-DE7C2F27F534}" type="slidenum">
              <a:rPr lang="fr-FR" smtClean="0"/>
              <a:t>‹N°›</a:t>
            </a:fld>
            <a:endParaRPr lang="fr-FR"/>
          </a:p>
        </p:txBody>
      </p:sp>
    </p:spTree>
    <p:extLst>
      <p:ext uri="{BB962C8B-B14F-4D97-AF65-F5344CB8AC3E}">
        <p14:creationId xmlns:p14="http://schemas.microsoft.com/office/powerpoint/2010/main" val="457901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FD50BE1-84B7-47C8-8F6E-6F5ACF75DA91}"/>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8152C4F1-78E5-4465-9305-854B6C8AB0A7}"/>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F22440C1-6E55-4555-AFF2-DD6124DE7F3B}"/>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DD11865E-0F9A-49A0-8CE6-16A30338BFB9}"/>
              </a:ext>
            </a:extLst>
          </p:cNvPr>
          <p:cNvSpPr>
            <a:spLocks noGrp="1"/>
          </p:cNvSpPr>
          <p:nvPr>
            <p:ph type="dt" sz="half" idx="10"/>
          </p:nvPr>
        </p:nvSpPr>
        <p:spPr/>
        <p:txBody>
          <a:bodyPr/>
          <a:lstStyle/>
          <a:p>
            <a:fld id="{93233E51-4C7F-483A-80B0-65ECFBFC1A12}" type="datetime1">
              <a:rPr lang="fr-FR" smtClean="0"/>
              <a:t>31/10/2025</a:t>
            </a:fld>
            <a:endParaRPr lang="fr-FR"/>
          </a:p>
        </p:txBody>
      </p:sp>
      <p:sp>
        <p:nvSpPr>
          <p:cNvPr id="6" name="Espace réservé du pied de page 5">
            <a:extLst>
              <a:ext uri="{FF2B5EF4-FFF2-40B4-BE49-F238E27FC236}">
                <a16:creationId xmlns:a16="http://schemas.microsoft.com/office/drawing/2014/main" id="{F984A523-105F-4BD4-8CEF-D4DFB8D530BF}"/>
              </a:ext>
            </a:extLst>
          </p:cNvPr>
          <p:cNvSpPr>
            <a:spLocks noGrp="1"/>
          </p:cNvSpPr>
          <p:nvPr>
            <p:ph type="ftr" sz="quarter" idx="11"/>
          </p:nvPr>
        </p:nvSpPr>
        <p:spPr/>
        <p:txBody>
          <a:bodyPr/>
          <a:lstStyle/>
          <a:p>
            <a:r>
              <a:rPr lang="en-GB"/>
              <a:t>F. Richard  IJCLAB october 2025</a:t>
            </a:r>
            <a:endParaRPr lang="fr-FR"/>
          </a:p>
        </p:txBody>
      </p:sp>
      <p:sp>
        <p:nvSpPr>
          <p:cNvPr id="7" name="Espace réservé du numéro de diapositive 6">
            <a:extLst>
              <a:ext uri="{FF2B5EF4-FFF2-40B4-BE49-F238E27FC236}">
                <a16:creationId xmlns:a16="http://schemas.microsoft.com/office/drawing/2014/main" id="{E86CF895-9E66-4CAE-8F71-8970504BD061}"/>
              </a:ext>
            </a:extLst>
          </p:cNvPr>
          <p:cNvSpPr>
            <a:spLocks noGrp="1"/>
          </p:cNvSpPr>
          <p:nvPr>
            <p:ph type="sldNum" sz="quarter" idx="12"/>
          </p:nvPr>
        </p:nvSpPr>
        <p:spPr/>
        <p:txBody>
          <a:bodyPr/>
          <a:lstStyle/>
          <a:p>
            <a:fld id="{5A03CC76-496D-4644-8A18-DE7C2F27F534}" type="slidenum">
              <a:rPr lang="fr-FR" smtClean="0"/>
              <a:t>‹N°›</a:t>
            </a:fld>
            <a:endParaRPr lang="fr-FR"/>
          </a:p>
        </p:txBody>
      </p:sp>
    </p:spTree>
    <p:extLst>
      <p:ext uri="{BB962C8B-B14F-4D97-AF65-F5344CB8AC3E}">
        <p14:creationId xmlns:p14="http://schemas.microsoft.com/office/powerpoint/2010/main" val="298856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B23C66-1861-4119-8627-7E04F0CD7EBB}"/>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1662F8A9-B492-4F0B-AFF6-446555A84A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EE7A6289-0767-4A3B-91A0-5F26738BECC7}"/>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4B65A74F-95A5-4045-912E-4DA85EB0D3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521C9D6F-9310-468B-B477-0A4B0E51E49A}"/>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CE18D7B8-4329-4460-BFE3-961E879A7C18}"/>
              </a:ext>
            </a:extLst>
          </p:cNvPr>
          <p:cNvSpPr>
            <a:spLocks noGrp="1"/>
          </p:cNvSpPr>
          <p:nvPr>
            <p:ph type="dt" sz="half" idx="10"/>
          </p:nvPr>
        </p:nvSpPr>
        <p:spPr/>
        <p:txBody>
          <a:bodyPr/>
          <a:lstStyle/>
          <a:p>
            <a:fld id="{E6E28710-0F66-4327-8E6E-DA7948D89BA1}" type="datetime1">
              <a:rPr lang="fr-FR" smtClean="0"/>
              <a:t>31/10/2025</a:t>
            </a:fld>
            <a:endParaRPr lang="fr-FR"/>
          </a:p>
        </p:txBody>
      </p:sp>
      <p:sp>
        <p:nvSpPr>
          <p:cNvPr id="8" name="Espace réservé du pied de page 7">
            <a:extLst>
              <a:ext uri="{FF2B5EF4-FFF2-40B4-BE49-F238E27FC236}">
                <a16:creationId xmlns:a16="http://schemas.microsoft.com/office/drawing/2014/main" id="{C84ACFA1-1E49-499F-9842-33E93874E617}"/>
              </a:ext>
            </a:extLst>
          </p:cNvPr>
          <p:cNvSpPr>
            <a:spLocks noGrp="1"/>
          </p:cNvSpPr>
          <p:nvPr>
            <p:ph type="ftr" sz="quarter" idx="11"/>
          </p:nvPr>
        </p:nvSpPr>
        <p:spPr/>
        <p:txBody>
          <a:bodyPr/>
          <a:lstStyle/>
          <a:p>
            <a:r>
              <a:rPr lang="en-GB"/>
              <a:t>F. Richard  IJCLAB october 2025</a:t>
            </a:r>
            <a:endParaRPr lang="fr-FR"/>
          </a:p>
        </p:txBody>
      </p:sp>
      <p:sp>
        <p:nvSpPr>
          <p:cNvPr id="9" name="Espace réservé du numéro de diapositive 8">
            <a:extLst>
              <a:ext uri="{FF2B5EF4-FFF2-40B4-BE49-F238E27FC236}">
                <a16:creationId xmlns:a16="http://schemas.microsoft.com/office/drawing/2014/main" id="{D0A10413-2212-49E3-B6C2-35030A8040D2}"/>
              </a:ext>
            </a:extLst>
          </p:cNvPr>
          <p:cNvSpPr>
            <a:spLocks noGrp="1"/>
          </p:cNvSpPr>
          <p:nvPr>
            <p:ph type="sldNum" sz="quarter" idx="12"/>
          </p:nvPr>
        </p:nvSpPr>
        <p:spPr/>
        <p:txBody>
          <a:bodyPr/>
          <a:lstStyle/>
          <a:p>
            <a:fld id="{5A03CC76-496D-4644-8A18-DE7C2F27F534}" type="slidenum">
              <a:rPr lang="fr-FR" smtClean="0"/>
              <a:t>‹N°›</a:t>
            </a:fld>
            <a:endParaRPr lang="fr-FR"/>
          </a:p>
        </p:txBody>
      </p:sp>
    </p:spTree>
    <p:extLst>
      <p:ext uri="{BB962C8B-B14F-4D97-AF65-F5344CB8AC3E}">
        <p14:creationId xmlns:p14="http://schemas.microsoft.com/office/powerpoint/2010/main" val="3740193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687788-E3FB-4755-9A0B-5EBDE99F0803}"/>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4EF8E9D-801D-40BA-AF86-39A7A99E63D8}"/>
              </a:ext>
            </a:extLst>
          </p:cNvPr>
          <p:cNvSpPr>
            <a:spLocks noGrp="1"/>
          </p:cNvSpPr>
          <p:nvPr>
            <p:ph type="dt" sz="half" idx="10"/>
          </p:nvPr>
        </p:nvSpPr>
        <p:spPr/>
        <p:txBody>
          <a:bodyPr/>
          <a:lstStyle/>
          <a:p>
            <a:fld id="{7B2A753C-3F44-49B2-85FC-8DFBF5444525}" type="datetime1">
              <a:rPr lang="fr-FR" smtClean="0"/>
              <a:t>31/10/2025</a:t>
            </a:fld>
            <a:endParaRPr lang="fr-FR"/>
          </a:p>
        </p:txBody>
      </p:sp>
      <p:sp>
        <p:nvSpPr>
          <p:cNvPr id="4" name="Espace réservé du pied de page 3">
            <a:extLst>
              <a:ext uri="{FF2B5EF4-FFF2-40B4-BE49-F238E27FC236}">
                <a16:creationId xmlns:a16="http://schemas.microsoft.com/office/drawing/2014/main" id="{714FFB30-D685-4184-90EB-4D1DD6A1B004}"/>
              </a:ext>
            </a:extLst>
          </p:cNvPr>
          <p:cNvSpPr>
            <a:spLocks noGrp="1"/>
          </p:cNvSpPr>
          <p:nvPr>
            <p:ph type="ftr" sz="quarter" idx="11"/>
          </p:nvPr>
        </p:nvSpPr>
        <p:spPr/>
        <p:txBody>
          <a:bodyPr/>
          <a:lstStyle/>
          <a:p>
            <a:r>
              <a:rPr lang="en-GB"/>
              <a:t>F. Richard  IJCLAB october 2025</a:t>
            </a:r>
            <a:endParaRPr lang="fr-FR"/>
          </a:p>
        </p:txBody>
      </p:sp>
      <p:sp>
        <p:nvSpPr>
          <p:cNvPr id="5" name="Espace réservé du numéro de diapositive 4">
            <a:extLst>
              <a:ext uri="{FF2B5EF4-FFF2-40B4-BE49-F238E27FC236}">
                <a16:creationId xmlns:a16="http://schemas.microsoft.com/office/drawing/2014/main" id="{A6A5C79A-17DC-4631-AAB5-5CB043533BFF}"/>
              </a:ext>
            </a:extLst>
          </p:cNvPr>
          <p:cNvSpPr>
            <a:spLocks noGrp="1"/>
          </p:cNvSpPr>
          <p:nvPr>
            <p:ph type="sldNum" sz="quarter" idx="12"/>
          </p:nvPr>
        </p:nvSpPr>
        <p:spPr/>
        <p:txBody>
          <a:bodyPr/>
          <a:lstStyle/>
          <a:p>
            <a:fld id="{5A03CC76-496D-4644-8A18-DE7C2F27F534}" type="slidenum">
              <a:rPr lang="fr-FR" smtClean="0"/>
              <a:t>‹N°›</a:t>
            </a:fld>
            <a:endParaRPr lang="fr-FR"/>
          </a:p>
        </p:txBody>
      </p:sp>
    </p:spTree>
    <p:extLst>
      <p:ext uri="{BB962C8B-B14F-4D97-AF65-F5344CB8AC3E}">
        <p14:creationId xmlns:p14="http://schemas.microsoft.com/office/powerpoint/2010/main" val="17574628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1F1AF88A-342E-4A32-BE29-0A9E02059258}"/>
              </a:ext>
            </a:extLst>
          </p:cNvPr>
          <p:cNvSpPr>
            <a:spLocks noGrp="1"/>
          </p:cNvSpPr>
          <p:nvPr>
            <p:ph type="dt" sz="half" idx="10"/>
          </p:nvPr>
        </p:nvSpPr>
        <p:spPr/>
        <p:txBody>
          <a:bodyPr/>
          <a:lstStyle/>
          <a:p>
            <a:fld id="{D8233C37-B830-4D68-AFCE-040B32BCB351}" type="datetime1">
              <a:rPr lang="fr-FR" smtClean="0"/>
              <a:t>31/10/2025</a:t>
            </a:fld>
            <a:endParaRPr lang="fr-FR"/>
          </a:p>
        </p:txBody>
      </p:sp>
      <p:sp>
        <p:nvSpPr>
          <p:cNvPr id="3" name="Espace réservé du pied de page 2">
            <a:extLst>
              <a:ext uri="{FF2B5EF4-FFF2-40B4-BE49-F238E27FC236}">
                <a16:creationId xmlns:a16="http://schemas.microsoft.com/office/drawing/2014/main" id="{0D8CDC16-05E0-46A2-A726-35D5751FE73D}"/>
              </a:ext>
            </a:extLst>
          </p:cNvPr>
          <p:cNvSpPr>
            <a:spLocks noGrp="1"/>
          </p:cNvSpPr>
          <p:nvPr>
            <p:ph type="ftr" sz="quarter" idx="11"/>
          </p:nvPr>
        </p:nvSpPr>
        <p:spPr/>
        <p:txBody>
          <a:bodyPr/>
          <a:lstStyle/>
          <a:p>
            <a:r>
              <a:rPr lang="en-GB"/>
              <a:t>F. Richard  IJCLAB october 2025</a:t>
            </a:r>
            <a:endParaRPr lang="fr-FR"/>
          </a:p>
        </p:txBody>
      </p:sp>
      <p:sp>
        <p:nvSpPr>
          <p:cNvPr id="4" name="Espace réservé du numéro de diapositive 3">
            <a:extLst>
              <a:ext uri="{FF2B5EF4-FFF2-40B4-BE49-F238E27FC236}">
                <a16:creationId xmlns:a16="http://schemas.microsoft.com/office/drawing/2014/main" id="{42F5D55C-454D-42A1-96D0-241E173C1BA8}"/>
              </a:ext>
            </a:extLst>
          </p:cNvPr>
          <p:cNvSpPr>
            <a:spLocks noGrp="1"/>
          </p:cNvSpPr>
          <p:nvPr>
            <p:ph type="sldNum" sz="quarter" idx="12"/>
          </p:nvPr>
        </p:nvSpPr>
        <p:spPr/>
        <p:txBody>
          <a:bodyPr/>
          <a:lstStyle/>
          <a:p>
            <a:fld id="{5A03CC76-496D-4644-8A18-DE7C2F27F534}" type="slidenum">
              <a:rPr lang="fr-FR" smtClean="0"/>
              <a:t>‹N°›</a:t>
            </a:fld>
            <a:endParaRPr lang="fr-FR"/>
          </a:p>
        </p:txBody>
      </p:sp>
    </p:spTree>
    <p:extLst>
      <p:ext uri="{BB962C8B-B14F-4D97-AF65-F5344CB8AC3E}">
        <p14:creationId xmlns:p14="http://schemas.microsoft.com/office/powerpoint/2010/main" val="19644261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DF30E0-5073-40B3-8CEB-6AE7EF6A09E1}"/>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8EC755FF-60F7-4FF0-9F6A-E31ED6BA417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82471935-AF8D-419E-B507-3B549C268A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A1F48031-7BA5-44DD-B3CE-CF502EEF2663}"/>
              </a:ext>
            </a:extLst>
          </p:cNvPr>
          <p:cNvSpPr>
            <a:spLocks noGrp="1"/>
          </p:cNvSpPr>
          <p:nvPr>
            <p:ph type="dt" sz="half" idx="10"/>
          </p:nvPr>
        </p:nvSpPr>
        <p:spPr/>
        <p:txBody>
          <a:bodyPr/>
          <a:lstStyle/>
          <a:p>
            <a:fld id="{367DE49A-D4C6-45EB-91B4-716C84773C5A}" type="datetime1">
              <a:rPr lang="fr-FR" smtClean="0"/>
              <a:t>31/10/2025</a:t>
            </a:fld>
            <a:endParaRPr lang="fr-FR"/>
          </a:p>
        </p:txBody>
      </p:sp>
      <p:sp>
        <p:nvSpPr>
          <p:cNvPr id="6" name="Espace réservé du pied de page 5">
            <a:extLst>
              <a:ext uri="{FF2B5EF4-FFF2-40B4-BE49-F238E27FC236}">
                <a16:creationId xmlns:a16="http://schemas.microsoft.com/office/drawing/2014/main" id="{A0680899-2F44-4494-ACC1-C4901E903FC4}"/>
              </a:ext>
            </a:extLst>
          </p:cNvPr>
          <p:cNvSpPr>
            <a:spLocks noGrp="1"/>
          </p:cNvSpPr>
          <p:nvPr>
            <p:ph type="ftr" sz="quarter" idx="11"/>
          </p:nvPr>
        </p:nvSpPr>
        <p:spPr/>
        <p:txBody>
          <a:bodyPr/>
          <a:lstStyle/>
          <a:p>
            <a:r>
              <a:rPr lang="en-GB"/>
              <a:t>F. Richard  IJCLAB october 2025</a:t>
            </a:r>
            <a:endParaRPr lang="fr-FR"/>
          </a:p>
        </p:txBody>
      </p:sp>
      <p:sp>
        <p:nvSpPr>
          <p:cNvPr id="7" name="Espace réservé du numéro de diapositive 6">
            <a:extLst>
              <a:ext uri="{FF2B5EF4-FFF2-40B4-BE49-F238E27FC236}">
                <a16:creationId xmlns:a16="http://schemas.microsoft.com/office/drawing/2014/main" id="{B3182A0B-D658-4DE2-992A-3728F7501681}"/>
              </a:ext>
            </a:extLst>
          </p:cNvPr>
          <p:cNvSpPr>
            <a:spLocks noGrp="1"/>
          </p:cNvSpPr>
          <p:nvPr>
            <p:ph type="sldNum" sz="quarter" idx="12"/>
          </p:nvPr>
        </p:nvSpPr>
        <p:spPr/>
        <p:txBody>
          <a:bodyPr/>
          <a:lstStyle/>
          <a:p>
            <a:fld id="{5A03CC76-496D-4644-8A18-DE7C2F27F534}" type="slidenum">
              <a:rPr lang="fr-FR" smtClean="0"/>
              <a:t>‹N°›</a:t>
            </a:fld>
            <a:endParaRPr lang="fr-FR"/>
          </a:p>
        </p:txBody>
      </p:sp>
    </p:spTree>
    <p:extLst>
      <p:ext uri="{BB962C8B-B14F-4D97-AF65-F5344CB8AC3E}">
        <p14:creationId xmlns:p14="http://schemas.microsoft.com/office/powerpoint/2010/main" val="2580701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A96B86D-F263-4976-9571-D2A1194379C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7CB843A0-7E78-45C9-AF6D-C3873C9F842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662E8BE5-39A3-4CA5-9D35-33C34C53E8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993983E-8F4F-4F83-89EB-5C17FBF60108}"/>
              </a:ext>
            </a:extLst>
          </p:cNvPr>
          <p:cNvSpPr>
            <a:spLocks noGrp="1"/>
          </p:cNvSpPr>
          <p:nvPr>
            <p:ph type="dt" sz="half" idx="10"/>
          </p:nvPr>
        </p:nvSpPr>
        <p:spPr/>
        <p:txBody>
          <a:bodyPr/>
          <a:lstStyle/>
          <a:p>
            <a:fld id="{F2B011B1-A00C-4EC9-9FC1-DF2ECBD2D442}" type="datetime1">
              <a:rPr lang="fr-FR" smtClean="0"/>
              <a:t>31/10/2025</a:t>
            </a:fld>
            <a:endParaRPr lang="fr-FR"/>
          </a:p>
        </p:txBody>
      </p:sp>
      <p:sp>
        <p:nvSpPr>
          <p:cNvPr id="6" name="Espace réservé du pied de page 5">
            <a:extLst>
              <a:ext uri="{FF2B5EF4-FFF2-40B4-BE49-F238E27FC236}">
                <a16:creationId xmlns:a16="http://schemas.microsoft.com/office/drawing/2014/main" id="{68202E7D-89E1-4432-901E-79A064F75AAE}"/>
              </a:ext>
            </a:extLst>
          </p:cNvPr>
          <p:cNvSpPr>
            <a:spLocks noGrp="1"/>
          </p:cNvSpPr>
          <p:nvPr>
            <p:ph type="ftr" sz="quarter" idx="11"/>
          </p:nvPr>
        </p:nvSpPr>
        <p:spPr/>
        <p:txBody>
          <a:bodyPr/>
          <a:lstStyle/>
          <a:p>
            <a:r>
              <a:rPr lang="en-GB"/>
              <a:t>F. Richard  IJCLAB october 2025</a:t>
            </a:r>
            <a:endParaRPr lang="fr-FR"/>
          </a:p>
        </p:txBody>
      </p:sp>
      <p:sp>
        <p:nvSpPr>
          <p:cNvPr id="7" name="Espace réservé du numéro de diapositive 6">
            <a:extLst>
              <a:ext uri="{FF2B5EF4-FFF2-40B4-BE49-F238E27FC236}">
                <a16:creationId xmlns:a16="http://schemas.microsoft.com/office/drawing/2014/main" id="{08FC035D-E219-4C09-95D1-EBA0D85254C8}"/>
              </a:ext>
            </a:extLst>
          </p:cNvPr>
          <p:cNvSpPr>
            <a:spLocks noGrp="1"/>
          </p:cNvSpPr>
          <p:nvPr>
            <p:ph type="sldNum" sz="quarter" idx="12"/>
          </p:nvPr>
        </p:nvSpPr>
        <p:spPr/>
        <p:txBody>
          <a:bodyPr/>
          <a:lstStyle/>
          <a:p>
            <a:fld id="{5A03CC76-496D-4644-8A18-DE7C2F27F534}" type="slidenum">
              <a:rPr lang="fr-FR" smtClean="0"/>
              <a:t>‹N°›</a:t>
            </a:fld>
            <a:endParaRPr lang="fr-FR"/>
          </a:p>
        </p:txBody>
      </p:sp>
    </p:spTree>
    <p:extLst>
      <p:ext uri="{BB962C8B-B14F-4D97-AF65-F5344CB8AC3E}">
        <p14:creationId xmlns:p14="http://schemas.microsoft.com/office/powerpoint/2010/main" val="1594728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2E4EFC81-414E-4C27-BB3F-5EF4DDF7DF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4BC9D97-673D-4F85-8651-CD6594F026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AB074E5-1EB3-47D2-A064-DDEED450036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1CB71E-BBC5-4F2D-B587-48D30921866F}" type="datetime1">
              <a:rPr lang="fr-FR" smtClean="0"/>
              <a:t>31/10/2025</a:t>
            </a:fld>
            <a:endParaRPr lang="fr-FR"/>
          </a:p>
        </p:txBody>
      </p:sp>
      <p:sp>
        <p:nvSpPr>
          <p:cNvPr id="5" name="Espace réservé du pied de page 4">
            <a:extLst>
              <a:ext uri="{FF2B5EF4-FFF2-40B4-BE49-F238E27FC236}">
                <a16:creationId xmlns:a16="http://schemas.microsoft.com/office/drawing/2014/main" id="{72632241-A335-486B-9A20-5196140217E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F. Richard  IJCLAB october 2025</a:t>
            </a:r>
            <a:endParaRPr lang="fr-FR"/>
          </a:p>
        </p:txBody>
      </p:sp>
      <p:sp>
        <p:nvSpPr>
          <p:cNvPr id="6" name="Espace réservé du numéro de diapositive 5">
            <a:extLst>
              <a:ext uri="{FF2B5EF4-FFF2-40B4-BE49-F238E27FC236}">
                <a16:creationId xmlns:a16="http://schemas.microsoft.com/office/drawing/2014/main" id="{784057DF-1048-4F39-849D-CB8DE074224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03CC76-496D-4644-8A18-DE7C2F27F534}" type="slidenum">
              <a:rPr lang="fr-FR" smtClean="0"/>
              <a:t>‹N°›</a:t>
            </a:fld>
            <a:endParaRPr lang="fr-FR"/>
          </a:p>
        </p:txBody>
      </p:sp>
    </p:spTree>
    <p:extLst>
      <p:ext uri="{BB962C8B-B14F-4D97-AF65-F5344CB8AC3E}">
        <p14:creationId xmlns:p14="http://schemas.microsoft.com/office/powerpoint/2010/main" val="25734018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 Id="rId4" Type="http://schemas.openxmlformats.org/officeDocument/2006/relationships/image" Target="../media/image24.sv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 Id="rId6" Type="http://schemas.openxmlformats.org/officeDocument/2006/relationships/image" Target="../media/image29.wmf"/><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3.svg"/><Relationship Id="rId2" Type="http://schemas.openxmlformats.org/officeDocument/2006/relationships/image" Target="../media/image32.png"/><Relationship Id="rId1" Type="http://schemas.openxmlformats.org/officeDocument/2006/relationships/slideLayout" Target="../slideLayouts/slideLayout8.xml"/><Relationship Id="rId5" Type="http://schemas.openxmlformats.org/officeDocument/2006/relationships/image" Target="../media/image35.sv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37.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3" Type="http://schemas.openxmlformats.org/officeDocument/2006/relationships/image" Target="../media/image49.svg"/><Relationship Id="rId2" Type="http://schemas.openxmlformats.org/officeDocument/2006/relationships/image" Target="../media/image48.png"/><Relationship Id="rId1" Type="http://schemas.openxmlformats.org/officeDocument/2006/relationships/slideLayout" Target="../slideLayouts/slideLayout6.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2.xml"/><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s://arxiv.org/abs/2001.04770" TargetMode="Externa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hyperlink" Target="https://arxiv.org/abs/2401.05299"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60.png"/></Relationships>
</file>

<file path=ppt/slides/_rels/slide31.xml.rels><?xml version="1.0" encoding="UTF-8" standalone="yes"?>
<Relationships xmlns="http://schemas.openxmlformats.org/package/2006/relationships"><Relationship Id="rId3" Type="http://schemas.openxmlformats.org/officeDocument/2006/relationships/image" Target="../media/image62.svg"/><Relationship Id="rId2" Type="http://schemas.openxmlformats.org/officeDocument/2006/relationships/image" Target="../media/image61.png"/><Relationship Id="rId1" Type="http://schemas.openxmlformats.org/officeDocument/2006/relationships/slideLayout" Target="../slideLayouts/slideLayout8.xml"/><Relationship Id="rId5" Type="http://schemas.openxmlformats.org/officeDocument/2006/relationships/image" Target="../media/image64.svg"/><Relationship Id="rId4" Type="http://schemas.openxmlformats.org/officeDocument/2006/relationships/image" Target="../media/image63.png"/></Relationships>
</file>

<file path=ppt/slides/_rels/slide32.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67.svg"/><Relationship Id="rId2" Type="http://schemas.openxmlformats.org/officeDocument/2006/relationships/image" Target="../media/image66.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7A631F-2C53-4104-8F5E-25511705E884}"/>
              </a:ext>
            </a:extLst>
          </p:cNvPr>
          <p:cNvSpPr>
            <a:spLocks noGrp="1"/>
          </p:cNvSpPr>
          <p:nvPr>
            <p:ph type="ctrTitle"/>
          </p:nvPr>
        </p:nvSpPr>
        <p:spPr>
          <a:xfrm>
            <a:off x="1702080" y="1002097"/>
            <a:ext cx="9144000" cy="1266636"/>
          </a:xfrm>
        </p:spPr>
        <p:txBody>
          <a:bodyPr/>
          <a:lstStyle/>
          <a:p>
            <a:r>
              <a:rPr lang="fr-FR" dirty="0">
                <a:solidFill>
                  <a:srgbClr val="7030A0"/>
                </a:solidFill>
                <a:effectLst>
                  <a:outerShdw blurRad="38100" dist="38100" dir="2700000" algn="tl">
                    <a:srgbClr val="000000">
                      <a:alpha val="43137"/>
                    </a:srgbClr>
                  </a:outerShdw>
                </a:effectLst>
              </a:rPr>
              <a:t>New </a:t>
            </a:r>
            <a:r>
              <a:rPr lang="en-GB" dirty="0">
                <a:solidFill>
                  <a:srgbClr val="7030A0"/>
                </a:solidFill>
                <a:effectLst>
                  <a:outerShdw blurRad="38100" dist="38100" dir="2700000" algn="tl">
                    <a:srgbClr val="000000">
                      <a:alpha val="43137"/>
                    </a:srgbClr>
                  </a:outerShdw>
                </a:effectLst>
              </a:rPr>
              <a:t>Resonances</a:t>
            </a:r>
            <a:r>
              <a:rPr lang="fr-FR" dirty="0">
                <a:solidFill>
                  <a:srgbClr val="7030A0"/>
                </a:solidFill>
                <a:effectLst>
                  <a:outerShdw blurRad="38100" dist="38100" dir="2700000" algn="tl">
                    <a:srgbClr val="000000">
                      <a:alpha val="43137"/>
                    </a:srgbClr>
                  </a:outerShdw>
                </a:effectLst>
              </a:rPr>
              <a:t> at LHC</a:t>
            </a:r>
          </a:p>
        </p:txBody>
      </p:sp>
      <p:sp>
        <p:nvSpPr>
          <p:cNvPr id="3" name="Sous-titre 2">
            <a:extLst>
              <a:ext uri="{FF2B5EF4-FFF2-40B4-BE49-F238E27FC236}">
                <a16:creationId xmlns:a16="http://schemas.microsoft.com/office/drawing/2014/main" id="{AAD6C50E-F7FD-4A0E-8C0E-9AA69B0DE4A0}"/>
              </a:ext>
            </a:extLst>
          </p:cNvPr>
          <p:cNvSpPr>
            <a:spLocks noGrp="1"/>
          </p:cNvSpPr>
          <p:nvPr>
            <p:ph type="subTitle" idx="1"/>
          </p:nvPr>
        </p:nvSpPr>
        <p:spPr>
          <a:xfrm>
            <a:off x="1523520" y="1855925"/>
            <a:ext cx="9501120" cy="570600"/>
          </a:xfrm>
        </p:spPr>
        <p:txBody>
          <a:bodyPr>
            <a:noAutofit/>
          </a:bodyPr>
          <a:lstStyle/>
          <a:p>
            <a:endParaRPr lang="fr-FR" sz="3200" dirty="0">
              <a:solidFill>
                <a:srgbClr val="0070C0"/>
              </a:solidFill>
            </a:endParaRPr>
          </a:p>
          <a:p>
            <a:r>
              <a:rPr lang="fr-FR" sz="3200" dirty="0">
                <a:solidFill>
                  <a:srgbClr val="0070C0"/>
                </a:solidFill>
              </a:rPr>
              <a:t>Alain Le </a:t>
            </a:r>
            <a:r>
              <a:rPr lang="fr-FR" sz="3200" dirty="0" err="1">
                <a:solidFill>
                  <a:srgbClr val="0070C0"/>
                </a:solidFill>
              </a:rPr>
              <a:t>Yaouanc</a:t>
            </a:r>
            <a:r>
              <a:rPr lang="fr-FR" sz="3200">
                <a:solidFill>
                  <a:srgbClr val="0070C0"/>
                </a:solidFill>
              </a:rPr>
              <a:t>, François </a:t>
            </a:r>
            <a:r>
              <a:rPr lang="fr-FR" sz="3200" dirty="0">
                <a:solidFill>
                  <a:srgbClr val="0070C0"/>
                </a:solidFill>
              </a:rPr>
              <a:t>Richard</a:t>
            </a:r>
          </a:p>
        </p:txBody>
      </p:sp>
      <p:pic>
        <p:nvPicPr>
          <p:cNvPr id="4" name="Image 3">
            <a:extLst>
              <a:ext uri="{FF2B5EF4-FFF2-40B4-BE49-F238E27FC236}">
                <a16:creationId xmlns:a16="http://schemas.microsoft.com/office/drawing/2014/main" id="{6F4253E3-A6E2-41C8-AB3A-9935A998D9C3}"/>
              </a:ext>
            </a:extLst>
          </p:cNvPr>
          <p:cNvPicPr/>
          <p:nvPr/>
        </p:nvPicPr>
        <p:blipFill>
          <a:blip r:embed="rId2"/>
          <a:stretch/>
        </p:blipFill>
        <p:spPr>
          <a:xfrm>
            <a:off x="838080" y="5403960"/>
            <a:ext cx="951840" cy="951840"/>
          </a:xfrm>
          <a:prstGeom prst="rect">
            <a:avLst/>
          </a:prstGeom>
          <a:ln w="0">
            <a:noFill/>
          </a:ln>
        </p:spPr>
      </p:pic>
      <p:pic>
        <p:nvPicPr>
          <p:cNvPr id="5" name="Image 4">
            <a:extLst>
              <a:ext uri="{FF2B5EF4-FFF2-40B4-BE49-F238E27FC236}">
                <a16:creationId xmlns:a16="http://schemas.microsoft.com/office/drawing/2014/main" id="{98A4905A-9B49-4526-9C69-89623C6AB16B}"/>
              </a:ext>
            </a:extLst>
          </p:cNvPr>
          <p:cNvPicPr/>
          <p:nvPr/>
        </p:nvPicPr>
        <p:blipFill>
          <a:blip r:embed="rId3"/>
          <a:stretch/>
        </p:blipFill>
        <p:spPr>
          <a:xfrm>
            <a:off x="4918500" y="5520899"/>
            <a:ext cx="2354040" cy="1168200"/>
          </a:xfrm>
          <a:prstGeom prst="rect">
            <a:avLst/>
          </a:prstGeom>
          <a:ln w="0">
            <a:noFill/>
          </a:ln>
        </p:spPr>
      </p:pic>
      <p:pic>
        <p:nvPicPr>
          <p:cNvPr id="6" name="Image 5">
            <a:extLst>
              <a:ext uri="{FF2B5EF4-FFF2-40B4-BE49-F238E27FC236}">
                <a16:creationId xmlns:a16="http://schemas.microsoft.com/office/drawing/2014/main" id="{3E6A7018-EF74-4083-B9C6-E7BC39180685}"/>
              </a:ext>
            </a:extLst>
          </p:cNvPr>
          <p:cNvPicPr/>
          <p:nvPr/>
        </p:nvPicPr>
        <p:blipFill>
          <a:blip r:embed="rId4"/>
          <a:stretch/>
        </p:blipFill>
        <p:spPr>
          <a:xfrm>
            <a:off x="9730080" y="5565240"/>
            <a:ext cx="1294560" cy="570600"/>
          </a:xfrm>
          <a:prstGeom prst="rect">
            <a:avLst/>
          </a:prstGeom>
          <a:ln w="0">
            <a:noFill/>
          </a:ln>
        </p:spPr>
      </p:pic>
      <p:sp>
        <p:nvSpPr>
          <p:cNvPr id="9" name="Espace réservé du pied de page 8">
            <a:extLst>
              <a:ext uri="{FF2B5EF4-FFF2-40B4-BE49-F238E27FC236}">
                <a16:creationId xmlns:a16="http://schemas.microsoft.com/office/drawing/2014/main" id="{66C83417-6B8B-4192-BF08-A363443A3117}"/>
              </a:ext>
            </a:extLst>
          </p:cNvPr>
          <p:cNvSpPr>
            <a:spLocks noGrp="1"/>
          </p:cNvSpPr>
          <p:nvPr>
            <p:ph type="ftr" sz="quarter" idx="11"/>
          </p:nvPr>
        </p:nvSpPr>
        <p:spPr/>
        <p:txBody>
          <a:bodyPr/>
          <a:lstStyle/>
          <a:p>
            <a:r>
              <a:rPr lang="en-GB"/>
              <a:t>F. Richard  IJCLAB october 2025</a:t>
            </a:r>
            <a:endParaRPr lang="fr-FR"/>
          </a:p>
        </p:txBody>
      </p:sp>
      <p:sp>
        <p:nvSpPr>
          <p:cNvPr id="10" name="Espace réservé du numéro de diapositive 9">
            <a:extLst>
              <a:ext uri="{FF2B5EF4-FFF2-40B4-BE49-F238E27FC236}">
                <a16:creationId xmlns:a16="http://schemas.microsoft.com/office/drawing/2014/main" id="{BF8443EC-10FF-4D35-A1FE-4B3ED568E525}"/>
              </a:ext>
            </a:extLst>
          </p:cNvPr>
          <p:cNvSpPr>
            <a:spLocks noGrp="1"/>
          </p:cNvSpPr>
          <p:nvPr>
            <p:ph type="sldNum" sz="quarter" idx="12"/>
          </p:nvPr>
        </p:nvSpPr>
        <p:spPr/>
        <p:txBody>
          <a:bodyPr/>
          <a:lstStyle/>
          <a:p>
            <a:fld id="{5A03CC76-496D-4644-8A18-DE7C2F27F534}" type="slidenum">
              <a:rPr lang="fr-FR" smtClean="0"/>
              <a:t>1</a:t>
            </a:fld>
            <a:endParaRPr lang="fr-FR"/>
          </a:p>
        </p:txBody>
      </p:sp>
      <p:pic>
        <p:nvPicPr>
          <p:cNvPr id="11" name="Image 10">
            <a:extLst>
              <a:ext uri="{FF2B5EF4-FFF2-40B4-BE49-F238E27FC236}">
                <a16:creationId xmlns:a16="http://schemas.microsoft.com/office/drawing/2014/main" id="{BD6A4307-7799-4724-AD78-FA5BCF18E45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23618"/>
            <a:ext cx="2529547" cy="1331560"/>
          </a:xfrm>
          <a:prstGeom prst="rect">
            <a:avLst/>
          </a:prstGeom>
        </p:spPr>
      </p:pic>
      <p:pic>
        <p:nvPicPr>
          <p:cNvPr id="13" name="Image 12">
            <a:extLst>
              <a:ext uri="{FF2B5EF4-FFF2-40B4-BE49-F238E27FC236}">
                <a16:creationId xmlns:a16="http://schemas.microsoft.com/office/drawing/2014/main" id="{11BADE74-FFC5-4359-896C-BCE788EB924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32946" y="56380"/>
            <a:ext cx="1331560" cy="1331560"/>
          </a:xfrm>
          <a:prstGeom prst="rect">
            <a:avLst/>
          </a:prstGeom>
        </p:spPr>
      </p:pic>
      <p:pic>
        <p:nvPicPr>
          <p:cNvPr id="1026" name="Picture 2" descr="International Workshop on Future Linear Colliders 2025">
            <a:extLst>
              <a:ext uri="{FF2B5EF4-FFF2-40B4-BE49-F238E27FC236}">
                <a16:creationId xmlns:a16="http://schemas.microsoft.com/office/drawing/2014/main" id="{6E59C656-0EC7-49AC-8B10-ED63536175C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70305" y="0"/>
            <a:ext cx="2668117" cy="1283661"/>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a:extLst>
              <a:ext uri="{FF2B5EF4-FFF2-40B4-BE49-F238E27FC236}">
                <a16:creationId xmlns:a16="http://schemas.microsoft.com/office/drawing/2014/main" id="{6AD95FFC-6CA3-4934-9838-B7159B4CEA3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58095" y="2971588"/>
            <a:ext cx="3474849" cy="2316566"/>
          </a:xfrm>
          <a:prstGeom prst="rect">
            <a:avLst/>
          </a:prstGeom>
        </p:spPr>
      </p:pic>
    </p:spTree>
    <p:extLst>
      <p:ext uri="{BB962C8B-B14F-4D97-AF65-F5344CB8AC3E}">
        <p14:creationId xmlns:p14="http://schemas.microsoft.com/office/powerpoint/2010/main" val="18348433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7F7D30E-ED3F-4537-95DD-FC759BD3CDCA}"/>
              </a:ext>
            </a:extLst>
          </p:cNvPr>
          <p:cNvSpPr>
            <a:spLocks noGrp="1"/>
          </p:cNvSpPr>
          <p:nvPr>
            <p:ph type="title"/>
          </p:nvPr>
        </p:nvSpPr>
        <p:spPr>
          <a:xfrm>
            <a:off x="838200" y="-136128"/>
            <a:ext cx="10515600" cy="1325563"/>
          </a:xfrm>
        </p:spPr>
        <p:txBody>
          <a:bodyPr/>
          <a:lstStyle/>
          <a:p>
            <a:pPr algn="ctr"/>
            <a:r>
              <a:rPr lang="en-US" b="1" dirty="0">
                <a:solidFill>
                  <a:srgbClr val="7030A0"/>
                </a:solidFill>
                <a:effectLst>
                  <a:outerShdw blurRad="38100" dist="38100" dir="2700000" algn="tl">
                    <a:srgbClr val="000000">
                      <a:alpha val="43137"/>
                    </a:srgbClr>
                  </a:outerShdw>
                </a:effectLst>
              </a:rPr>
              <a:t>Searches for H/T-&gt;</a:t>
            </a:r>
            <a:r>
              <a:rPr lang="en-US" b="1" dirty="0" err="1">
                <a:solidFill>
                  <a:srgbClr val="7030A0"/>
                </a:solidFill>
                <a:effectLst>
                  <a:outerShdw blurRad="38100" dist="38100" dir="2700000" algn="tl">
                    <a:srgbClr val="000000">
                      <a:alpha val="43137"/>
                    </a:srgbClr>
                  </a:outerShdw>
                </a:effectLst>
              </a:rPr>
              <a:t>tt</a:t>
            </a:r>
            <a:r>
              <a:rPr lang="en-US" b="1" dirty="0">
                <a:solidFill>
                  <a:srgbClr val="7030A0"/>
                </a:solidFill>
                <a:effectLst>
                  <a:outerShdw blurRad="38100" dist="38100" dir="2700000" algn="tl">
                    <a:srgbClr val="000000">
                      <a:alpha val="43137"/>
                    </a:srgbClr>
                  </a:outerShdw>
                </a:effectLst>
              </a:rPr>
              <a:t> </a:t>
            </a:r>
          </a:p>
        </p:txBody>
      </p:sp>
      <p:pic>
        <p:nvPicPr>
          <p:cNvPr id="8" name="Espace réservé du contenu 7">
            <a:extLst>
              <a:ext uri="{FF2B5EF4-FFF2-40B4-BE49-F238E27FC236}">
                <a16:creationId xmlns:a16="http://schemas.microsoft.com/office/drawing/2014/main" id="{3651AF12-8EB2-4FDC-8D66-48921052FDFA}"/>
              </a:ext>
            </a:extLst>
          </p:cNvPr>
          <p:cNvPicPr>
            <a:picLocks noGrp="1" noChangeAspect="1"/>
          </p:cNvPicPr>
          <p:nvPr>
            <p:ph sz="half" idx="1"/>
          </p:nvPr>
        </p:nvPicPr>
        <p:blipFill>
          <a:blip r:embed="rId2">
            <a:extLst>
              <a:ext uri="{96DAC541-7B7A-43D3-8B79-37D633B846F1}">
                <asvg:svgBlip xmlns:asvg="http://schemas.microsoft.com/office/drawing/2016/SVG/main" r:embed="rId3"/>
              </a:ext>
            </a:extLst>
          </a:blip>
          <a:stretch>
            <a:fillRect/>
          </a:stretch>
        </p:blipFill>
        <p:spPr>
          <a:xfrm>
            <a:off x="1470661" y="2743993"/>
            <a:ext cx="3962400" cy="3886200"/>
          </a:xfrm>
        </p:spPr>
      </p:pic>
      <p:sp>
        <p:nvSpPr>
          <p:cNvPr id="5" name="Espace réservé du pied de page 4">
            <a:extLst>
              <a:ext uri="{FF2B5EF4-FFF2-40B4-BE49-F238E27FC236}">
                <a16:creationId xmlns:a16="http://schemas.microsoft.com/office/drawing/2014/main" id="{DE0A34A8-B9FE-4DB0-8F47-CFDAD5232F8B}"/>
              </a:ext>
            </a:extLst>
          </p:cNvPr>
          <p:cNvSpPr>
            <a:spLocks noGrp="1"/>
          </p:cNvSpPr>
          <p:nvPr>
            <p:ph type="ftr" sz="quarter" idx="11"/>
          </p:nvPr>
        </p:nvSpPr>
        <p:spPr/>
        <p:txBody>
          <a:bodyPr/>
          <a:lstStyle/>
          <a:p>
            <a:r>
              <a:rPr lang="en-GB"/>
              <a:t>F. Richard  IJCLAB october 2025</a:t>
            </a:r>
            <a:endParaRPr lang="fr-FR"/>
          </a:p>
        </p:txBody>
      </p:sp>
      <p:sp>
        <p:nvSpPr>
          <p:cNvPr id="6" name="Espace réservé du numéro de diapositive 5">
            <a:extLst>
              <a:ext uri="{FF2B5EF4-FFF2-40B4-BE49-F238E27FC236}">
                <a16:creationId xmlns:a16="http://schemas.microsoft.com/office/drawing/2014/main" id="{2F443A97-17FA-452F-AAB3-C8152693D645}"/>
              </a:ext>
            </a:extLst>
          </p:cNvPr>
          <p:cNvSpPr>
            <a:spLocks noGrp="1"/>
          </p:cNvSpPr>
          <p:nvPr>
            <p:ph type="sldNum" sz="quarter" idx="12"/>
          </p:nvPr>
        </p:nvSpPr>
        <p:spPr/>
        <p:txBody>
          <a:bodyPr/>
          <a:lstStyle/>
          <a:p>
            <a:fld id="{5A03CC76-496D-4644-8A18-DE7C2F27F534}" type="slidenum">
              <a:rPr lang="fr-FR" smtClean="0"/>
              <a:t>10</a:t>
            </a:fld>
            <a:endParaRPr lang="fr-FR"/>
          </a:p>
        </p:txBody>
      </p:sp>
      <p:sp>
        <p:nvSpPr>
          <p:cNvPr id="13" name="ZoneTexte 12">
            <a:extLst>
              <a:ext uri="{FF2B5EF4-FFF2-40B4-BE49-F238E27FC236}">
                <a16:creationId xmlns:a16="http://schemas.microsoft.com/office/drawing/2014/main" id="{41848B87-456B-4D22-BAAC-B4C558357832}"/>
              </a:ext>
            </a:extLst>
          </p:cNvPr>
          <p:cNvSpPr txBox="1"/>
          <p:nvPr/>
        </p:nvSpPr>
        <p:spPr>
          <a:xfrm>
            <a:off x="731521" y="991770"/>
            <a:ext cx="11328934" cy="1569660"/>
          </a:xfrm>
          <a:prstGeom prst="rect">
            <a:avLst/>
          </a:prstGeom>
          <a:ln w="28575"/>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Font typeface="Arial" panose="020B0604020202020204" pitchFamily="34" charset="0"/>
              <a:buChar char="•"/>
            </a:pPr>
            <a:r>
              <a:rPr lang="en-US" sz="2400" dirty="0"/>
              <a:t>Rapid variation of the observed limit which crosses the predicted limit at   ~ 700 GeV</a:t>
            </a:r>
          </a:p>
          <a:p>
            <a:pPr marL="285750" indent="-285750">
              <a:buFont typeface="Arial" panose="020B0604020202020204" pitchFamily="34" charset="0"/>
              <a:buChar char="•"/>
            </a:pPr>
            <a:r>
              <a:rPr lang="en-US" sz="2400" dirty="0"/>
              <a:t>The signs reverted in ATLAS, which could be due to an allowed reversed sign of </a:t>
            </a:r>
            <a:r>
              <a:rPr lang="en-US" sz="2400" dirty="0" err="1"/>
              <a:t>gHtt</a:t>
            </a:r>
            <a:r>
              <a:rPr lang="en-US" sz="2400" dirty="0"/>
              <a:t> in ATLAS</a:t>
            </a:r>
          </a:p>
          <a:p>
            <a:pPr marL="285750" indent="-285750">
              <a:buFont typeface="Arial" panose="020B0604020202020204" pitchFamily="34" charset="0"/>
              <a:buChar char="•"/>
            </a:pPr>
            <a:r>
              <a:rPr lang="en-US" sz="2400" dirty="0"/>
              <a:t>Illustrates the difficult situation encountered in </a:t>
            </a:r>
            <a:r>
              <a:rPr lang="en-US" sz="2400" dirty="0" err="1"/>
              <a:t>tt</a:t>
            </a:r>
            <a:r>
              <a:rPr lang="en-US" sz="2400" dirty="0"/>
              <a:t> searches at LHC</a:t>
            </a:r>
          </a:p>
        </p:txBody>
      </p:sp>
      <p:pic>
        <p:nvPicPr>
          <p:cNvPr id="9" name="Image 8">
            <a:extLst>
              <a:ext uri="{FF2B5EF4-FFF2-40B4-BE49-F238E27FC236}">
                <a16:creationId xmlns:a16="http://schemas.microsoft.com/office/drawing/2014/main" id="{80F43814-CAFB-4915-B5AD-2F5C6823755F}"/>
              </a:ext>
            </a:extLst>
          </p:cNvPr>
          <p:cNvPicPr>
            <a:picLocks noChangeAspect="1"/>
          </p:cNvPicPr>
          <p:nvPr/>
        </p:nvPicPr>
        <p:blipFill>
          <a:blip r:embed="rId4"/>
          <a:stretch>
            <a:fillRect/>
          </a:stretch>
        </p:blipFill>
        <p:spPr>
          <a:xfrm>
            <a:off x="6212386" y="2835274"/>
            <a:ext cx="5494742" cy="3703638"/>
          </a:xfrm>
          <a:prstGeom prst="rect">
            <a:avLst/>
          </a:prstGeom>
        </p:spPr>
      </p:pic>
    </p:spTree>
    <p:extLst>
      <p:ext uri="{BB962C8B-B14F-4D97-AF65-F5344CB8AC3E}">
        <p14:creationId xmlns:p14="http://schemas.microsoft.com/office/powerpoint/2010/main" val="2054241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5ED4754-9F58-4DB9-882C-A2D3DA394BB2}"/>
              </a:ext>
            </a:extLst>
          </p:cNvPr>
          <p:cNvSpPr>
            <a:spLocks noGrp="1"/>
          </p:cNvSpPr>
          <p:nvPr>
            <p:ph type="title"/>
          </p:nvPr>
        </p:nvSpPr>
        <p:spPr>
          <a:xfrm>
            <a:off x="-998420" y="136525"/>
            <a:ext cx="10515600" cy="1325563"/>
          </a:xfrm>
        </p:spPr>
        <p:txBody>
          <a:bodyPr/>
          <a:lstStyle/>
          <a:p>
            <a:pPr algn="ctr"/>
            <a:r>
              <a:rPr lang="en-US" b="1" dirty="0">
                <a:solidFill>
                  <a:srgbClr val="7030A0"/>
                </a:solidFill>
              </a:rPr>
              <a:t>Searches for A-&gt;</a:t>
            </a:r>
            <a:r>
              <a:rPr lang="en-US" b="1" dirty="0" err="1">
                <a:solidFill>
                  <a:srgbClr val="7030A0"/>
                </a:solidFill>
              </a:rPr>
              <a:t>tt</a:t>
            </a:r>
            <a:r>
              <a:rPr lang="en-US" b="1" dirty="0">
                <a:solidFill>
                  <a:srgbClr val="7030A0"/>
                </a:solidFill>
              </a:rPr>
              <a:t> </a:t>
            </a:r>
          </a:p>
        </p:txBody>
      </p:sp>
      <p:sp>
        <p:nvSpPr>
          <p:cNvPr id="3" name="Espace réservé du contenu 2">
            <a:extLst>
              <a:ext uri="{FF2B5EF4-FFF2-40B4-BE49-F238E27FC236}">
                <a16:creationId xmlns:a16="http://schemas.microsoft.com/office/drawing/2014/main" id="{7BAC20B3-1543-4D1B-968F-12A9A9A1DFF2}"/>
              </a:ext>
            </a:extLst>
          </p:cNvPr>
          <p:cNvSpPr>
            <a:spLocks noGrp="1"/>
          </p:cNvSpPr>
          <p:nvPr>
            <p:ph sz="half" idx="1"/>
          </p:nvPr>
        </p:nvSpPr>
        <p:spPr>
          <a:xfrm>
            <a:off x="115387" y="1538025"/>
            <a:ext cx="8165013" cy="4818325"/>
          </a:xfrm>
          <a:ln w="12700">
            <a:solidFill>
              <a:srgbClr val="0070C0"/>
            </a:solidFill>
          </a:ln>
        </p:spPr>
        <p:txBody>
          <a:bodyPr>
            <a:normAutofit fontScale="85000" lnSpcReduction="20000"/>
          </a:bodyPr>
          <a:lstStyle/>
          <a:p>
            <a:endParaRPr lang="en-US" sz="3200" dirty="0"/>
          </a:p>
          <a:p>
            <a:r>
              <a:rPr lang="en-US" sz="3200" dirty="0"/>
              <a:t>CMS shows evidence for a </a:t>
            </a:r>
            <a:r>
              <a:rPr lang="en-US" sz="3200" b="1" dirty="0"/>
              <a:t>CP-odd scalar </a:t>
            </a:r>
          </a:p>
          <a:p>
            <a:pPr marL="0" indent="0">
              <a:buNone/>
            </a:pPr>
            <a:r>
              <a:rPr lang="en-US" sz="3200" b="1" dirty="0"/>
              <a:t>  A490-&gt;</a:t>
            </a:r>
            <a:r>
              <a:rPr lang="en-US" sz="3200" b="1" dirty="0" err="1"/>
              <a:t>tt</a:t>
            </a:r>
            <a:r>
              <a:rPr lang="en-US" sz="3200" b="1" dirty="0"/>
              <a:t> </a:t>
            </a:r>
            <a:r>
              <a:rPr lang="en-US" sz="3200" dirty="0"/>
              <a:t>in addition to the </a:t>
            </a:r>
            <a:r>
              <a:rPr lang="en-US" sz="3200" dirty="0" err="1"/>
              <a:t>toponium</a:t>
            </a:r>
            <a:r>
              <a:rPr lang="en-US" sz="3200" dirty="0"/>
              <a:t> </a:t>
            </a:r>
          </a:p>
          <a:p>
            <a:r>
              <a:rPr lang="en-US" sz="3200" dirty="0"/>
              <a:t>Seems to contradict ATLAS </a:t>
            </a:r>
            <a:r>
              <a:rPr lang="en-US" sz="3200" b="1" dirty="0"/>
              <a:t>A420-&gt;</a:t>
            </a:r>
            <a:r>
              <a:rPr lang="en-US" sz="3200" b="1" dirty="0" err="1"/>
              <a:t>hhZ</a:t>
            </a:r>
            <a:r>
              <a:rPr lang="en-US" sz="3200" b="1" dirty="0"/>
              <a:t>-&gt;</a:t>
            </a:r>
            <a:r>
              <a:rPr lang="en-US" sz="3200" b="1" dirty="0" err="1"/>
              <a:t>bbbbZ</a:t>
            </a:r>
            <a:r>
              <a:rPr lang="en-US" sz="3200" dirty="0"/>
              <a:t> </a:t>
            </a:r>
          </a:p>
          <a:p>
            <a:r>
              <a:rPr lang="en-US" sz="3200" dirty="0"/>
              <a:t>Can be blamed on the mass reconstruction of the </a:t>
            </a:r>
            <a:r>
              <a:rPr lang="en-US" sz="3200" dirty="0" err="1"/>
              <a:t>bbbb</a:t>
            </a:r>
            <a:r>
              <a:rPr lang="en-US" sz="3200" dirty="0"/>
              <a:t> system where the </a:t>
            </a:r>
            <a:r>
              <a:rPr lang="en-US" sz="3200" dirty="0" err="1"/>
              <a:t>bbbb</a:t>
            </a:r>
            <a:r>
              <a:rPr lang="en-US" sz="3200" dirty="0"/>
              <a:t> mass peaks at 320 GeV </a:t>
            </a:r>
          </a:p>
          <a:p>
            <a:r>
              <a:rPr lang="en-US" sz="3200" dirty="0"/>
              <a:t>Would agree if </a:t>
            </a:r>
            <a:r>
              <a:rPr lang="en-US" sz="3200" dirty="0" err="1"/>
              <a:t>bbbb</a:t>
            </a:r>
            <a:r>
              <a:rPr lang="en-US" sz="3200" dirty="0"/>
              <a:t> mass was rescaled to  ~376 GeV which does not seem excluded </a:t>
            </a:r>
          </a:p>
          <a:p>
            <a:r>
              <a:rPr lang="en-US" sz="3200" dirty="0"/>
              <a:t>T376-&gt;</a:t>
            </a:r>
            <a:r>
              <a:rPr lang="en-US" sz="3200" dirty="0" err="1"/>
              <a:t>hh</a:t>
            </a:r>
            <a:r>
              <a:rPr lang="en-US" sz="3200" dirty="0"/>
              <a:t> would then be mass degenerate to         T</a:t>
            </a:r>
            <a:r>
              <a:rPr lang="en-US" sz="3400" baseline="30000" dirty="0"/>
              <a:t>+</a:t>
            </a:r>
            <a:r>
              <a:rPr lang="en-US" sz="3200" dirty="0"/>
              <a:t>375-&gt;ZW</a:t>
            </a:r>
            <a:r>
              <a:rPr lang="en-US" sz="3500" baseline="30000" dirty="0"/>
              <a:t>+</a:t>
            </a:r>
            <a:r>
              <a:rPr lang="en-US" sz="3200" dirty="0"/>
              <a:t> suggesting they belong to the same isospin </a:t>
            </a:r>
            <a:r>
              <a:rPr lang="en-US" sz="3200" dirty="0" err="1"/>
              <a:t>multiplet</a:t>
            </a:r>
            <a:endParaRPr lang="en-US" sz="3200" dirty="0"/>
          </a:p>
          <a:p>
            <a:pPr marL="0" indent="0">
              <a:buNone/>
            </a:pPr>
            <a:r>
              <a:rPr lang="en-US" sz="3200" dirty="0"/>
              <a:t> </a:t>
            </a:r>
          </a:p>
          <a:p>
            <a:endParaRPr lang="en-US" dirty="0"/>
          </a:p>
        </p:txBody>
      </p:sp>
      <p:sp>
        <p:nvSpPr>
          <p:cNvPr id="5" name="Espace réservé du pied de page 4">
            <a:extLst>
              <a:ext uri="{FF2B5EF4-FFF2-40B4-BE49-F238E27FC236}">
                <a16:creationId xmlns:a16="http://schemas.microsoft.com/office/drawing/2014/main" id="{4DD611B0-5F4A-4D4E-B62E-A06D54C4E7F3}"/>
              </a:ext>
            </a:extLst>
          </p:cNvPr>
          <p:cNvSpPr>
            <a:spLocks noGrp="1"/>
          </p:cNvSpPr>
          <p:nvPr>
            <p:ph type="ftr" sz="quarter" idx="11"/>
          </p:nvPr>
        </p:nvSpPr>
        <p:spPr/>
        <p:txBody>
          <a:bodyPr/>
          <a:lstStyle/>
          <a:p>
            <a:r>
              <a:rPr lang="en-GB"/>
              <a:t>F. Richard  IJCLAB october 2025</a:t>
            </a:r>
            <a:endParaRPr lang="fr-FR"/>
          </a:p>
        </p:txBody>
      </p:sp>
      <p:sp>
        <p:nvSpPr>
          <p:cNvPr id="6" name="Espace réservé du numéro de diapositive 5">
            <a:extLst>
              <a:ext uri="{FF2B5EF4-FFF2-40B4-BE49-F238E27FC236}">
                <a16:creationId xmlns:a16="http://schemas.microsoft.com/office/drawing/2014/main" id="{B4C32880-90B3-406B-9228-AB4F49771123}"/>
              </a:ext>
            </a:extLst>
          </p:cNvPr>
          <p:cNvSpPr>
            <a:spLocks noGrp="1"/>
          </p:cNvSpPr>
          <p:nvPr>
            <p:ph type="sldNum" sz="quarter" idx="12"/>
          </p:nvPr>
        </p:nvSpPr>
        <p:spPr/>
        <p:txBody>
          <a:bodyPr/>
          <a:lstStyle/>
          <a:p>
            <a:fld id="{5A03CC76-496D-4644-8A18-DE7C2F27F534}" type="slidenum">
              <a:rPr lang="fr-FR" smtClean="0"/>
              <a:t>11</a:t>
            </a:fld>
            <a:endParaRPr lang="fr-FR"/>
          </a:p>
        </p:txBody>
      </p:sp>
      <p:pic>
        <p:nvPicPr>
          <p:cNvPr id="9" name="Image 8">
            <a:extLst>
              <a:ext uri="{FF2B5EF4-FFF2-40B4-BE49-F238E27FC236}">
                <a16:creationId xmlns:a16="http://schemas.microsoft.com/office/drawing/2014/main" id="{275298FA-F0EF-43F8-B19B-8241002D93A8}"/>
              </a:ext>
            </a:extLst>
          </p:cNvPr>
          <p:cNvPicPr>
            <a:picLocks noChangeAspect="1"/>
          </p:cNvPicPr>
          <p:nvPr/>
        </p:nvPicPr>
        <p:blipFill>
          <a:blip r:embed="rId2"/>
          <a:stretch>
            <a:fillRect/>
          </a:stretch>
        </p:blipFill>
        <p:spPr>
          <a:xfrm>
            <a:off x="8594473" y="60588"/>
            <a:ext cx="3597527" cy="3169526"/>
          </a:xfrm>
          <a:prstGeom prst="rect">
            <a:avLst/>
          </a:prstGeom>
        </p:spPr>
      </p:pic>
      <p:pic>
        <p:nvPicPr>
          <p:cNvPr id="13" name="Graphique 12">
            <a:extLst>
              <a:ext uri="{FF2B5EF4-FFF2-40B4-BE49-F238E27FC236}">
                <a16:creationId xmlns:a16="http://schemas.microsoft.com/office/drawing/2014/main" id="{5397C7E9-BF8C-4D51-84EF-F7DA12B34A1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58107" y="3476012"/>
            <a:ext cx="3870258" cy="3245463"/>
          </a:xfrm>
          <a:prstGeom prst="rect">
            <a:avLst/>
          </a:prstGeom>
        </p:spPr>
      </p:pic>
    </p:spTree>
    <p:extLst>
      <p:ext uri="{BB962C8B-B14F-4D97-AF65-F5344CB8AC3E}">
        <p14:creationId xmlns:p14="http://schemas.microsoft.com/office/powerpoint/2010/main" val="14435113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A6FBBF6-FDDA-42A9-B633-119CC998E38A}"/>
              </a:ext>
            </a:extLst>
          </p:cNvPr>
          <p:cNvSpPr>
            <a:spLocks noGrp="1"/>
          </p:cNvSpPr>
          <p:nvPr>
            <p:ph type="title"/>
          </p:nvPr>
        </p:nvSpPr>
        <p:spPr>
          <a:xfrm>
            <a:off x="838200" y="-42636"/>
            <a:ext cx="10515600" cy="1325563"/>
          </a:xfrm>
        </p:spPr>
        <p:txBody>
          <a:bodyPr/>
          <a:lstStyle/>
          <a:p>
            <a:pPr algn="ctr"/>
            <a:r>
              <a:rPr lang="fr-FR" b="1" dirty="0">
                <a:solidFill>
                  <a:srgbClr val="7030A0"/>
                </a:solidFill>
                <a:effectLst>
                  <a:outerShdw blurRad="38100" dist="38100" dir="2700000" algn="tl">
                    <a:srgbClr val="000000">
                      <a:alpha val="43137"/>
                    </a:srgbClr>
                  </a:outerShdw>
                </a:effectLst>
              </a:rPr>
              <a:t>X650-&gt;ZZ-&gt; ℓ</a:t>
            </a:r>
            <a:r>
              <a:rPr lang="fr-FR" b="1" baseline="50000" dirty="0">
                <a:solidFill>
                  <a:srgbClr val="7030A0"/>
                </a:solidFill>
                <a:effectLst>
                  <a:outerShdw blurRad="38100" dist="38100" dir="2700000" algn="tl">
                    <a:srgbClr val="000000">
                      <a:alpha val="43137"/>
                    </a:srgbClr>
                  </a:outerShdw>
                </a:effectLst>
              </a:rPr>
              <a:t>+</a:t>
            </a:r>
            <a:r>
              <a:rPr lang="fr-FR" b="1" dirty="0">
                <a:solidFill>
                  <a:srgbClr val="7030A0"/>
                </a:solidFill>
                <a:effectLst>
                  <a:outerShdw blurRad="38100" dist="38100" dir="2700000" algn="tl">
                    <a:srgbClr val="000000">
                      <a:alpha val="43137"/>
                    </a:srgbClr>
                  </a:outerShdw>
                </a:effectLst>
              </a:rPr>
              <a:t>ℓ</a:t>
            </a:r>
            <a:r>
              <a:rPr lang="fr-FR" b="1" baseline="50000" dirty="0">
                <a:solidFill>
                  <a:srgbClr val="7030A0"/>
                </a:solidFill>
                <a:effectLst>
                  <a:outerShdw blurRad="38100" dist="38100" dir="2700000" algn="tl">
                    <a:srgbClr val="000000">
                      <a:alpha val="43137"/>
                    </a:srgbClr>
                  </a:outerShdw>
                </a:effectLst>
              </a:rPr>
              <a:t>- </a:t>
            </a:r>
            <a:r>
              <a:rPr lang="fr-FR" b="1" dirty="0">
                <a:solidFill>
                  <a:srgbClr val="7030A0"/>
                </a:solidFill>
                <a:effectLst>
                  <a:outerShdw blurRad="38100" dist="38100" dir="2700000" algn="tl">
                    <a:srgbClr val="000000">
                      <a:alpha val="43137"/>
                    </a:srgbClr>
                  </a:outerShdw>
                </a:effectLst>
              </a:rPr>
              <a:t>ℓ</a:t>
            </a:r>
            <a:r>
              <a:rPr lang="fr-FR" b="1" baseline="50000" dirty="0">
                <a:solidFill>
                  <a:srgbClr val="7030A0"/>
                </a:solidFill>
                <a:effectLst>
                  <a:outerShdw blurRad="38100" dist="38100" dir="2700000" algn="tl">
                    <a:srgbClr val="000000">
                      <a:alpha val="43137"/>
                    </a:srgbClr>
                  </a:outerShdw>
                </a:effectLst>
              </a:rPr>
              <a:t>’+</a:t>
            </a:r>
            <a:r>
              <a:rPr lang="fr-FR" b="1" dirty="0">
                <a:solidFill>
                  <a:srgbClr val="7030A0"/>
                </a:solidFill>
                <a:effectLst>
                  <a:outerShdw blurRad="38100" dist="38100" dir="2700000" algn="tl">
                    <a:srgbClr val="000000">
                      <a:alpha val="43137"/>
                    </a:srgbClr>
                  </a:outerShdw>
                </a:effectLst>
              </a:rPr>
              <a:t>ℓ</a:t>
            </a:r>
            <a:r>
              <a:rPr lang="fr-FR" b="1" baseline="50000" dirty="0">
                <a:solidFill>
                  <a:srgbClr val="7030A0"/>
                </a:solidFill>
                <a:effectLst>
                  <a:outerShdw blurRad="38100" dist="38100" dir="2700000" algn="tl">
                    <a:srgbClr val="000000">
                      <a:alpha val="43137"/>
                    </a:srgbClr>
                  </a:outerShdw>
                </a:effectLst>
              </a:rPr>
              <a:t>’-   </a:t>
            </a:r>
            <a:r>
              <a:rPr lang="fr-FR" b="1" dirty="0">
                <a:solidFill>
                  <a:srgbClr val="7030A0"/>
                </a:solidFill>
                <a:effectLst>
                  <a:outerShdw blurRad="38100" dist="38100" dir="2700000" algn="tl">
                    <a:srgbClr val="000000">
                      <a:alpha val="43137"/>
                    </a:srgbClr>
                  </a:outerShdw>
                </a:effectLst>
              </a:rPr>
              <a:t>J=2 or J=0 ?</a:t>
            </a:r>
          </a:p>
        </p:txBody>
      </p:sp>
      <p:sp>
        <p:nvSpPr>
          <p:cNvPr id="3" name="Espace réservé du contenu 2">
            <a:extLst>
              <a:ext uri="{FF2B5EF4-FFF2-40B4-BE49-F238E27FC236}">
                <a16:creationId xmlns:a16="http://schemas.microsoft.com/office/drawing/2014/main" id="{D7D5F817-F9A1-4216-A5D6-74F9420CE22C}"/>
              </a:ext>
            </a:extLst>
          </p:cNvPr>
          <p:cNvSpPr>
            <a:spLocks noGrp="1"/>
          </p:cNvSpPr>
          <p:nvPr>
            <p:ph sz="half" idx="1"/>
          </p:nvPr>
        </p:nvSpPr>
        <p:spPr>
          <a:xfrm>
            <a:off x="820790" y="866591"/>
            <a:ext cx="5161013" cy="5672321"/>
          </a:xfrm>
        </p:spPr>
        <p:txBody>
          <a:bodyPr/>
          <a:lstStyle/>
          <a:p>
            <a:r>
              <a:rPr lang="en-US" dirty="0"/>
              <a:t>Naive cut based analysis</a:t>
            </a:r>
          </a:p>
          <a:p>
            <a:endParaRPr lang="fr-FR" dirty="0"/>
          </a:p>
        </p:txBody>
      </p:sp>
      <p:sp>
        <p:nvSpPr>
          <p:cNvPr id="4" name="Espace réservé du contenu 3">
            <a:extLst>
              <a:ext uri="{FF2B5EF4-FFF2-40B4-BE49-F238E27FC236}">
                <a16:creationId xmlns:a16="http://schemas.microsoft.com/office/drawing/2014/main" id="{D3653019-85B0-4859-A3CB-BC2AB88303F5}"/>
              </a:ext>
            </a:extLst>
          </p:cNvPr>
          <p:cNvSpPr>
            <a:spLocks noGrp="1"/>
          </p:cNvSpPr>
          <p:nvPr>
            <p:ph sz="half" idx="2"/>
          </p:nvPr>
        </p:nvSpPr>
        <p:spPr>
          <a:xfrm>
            <a:off x="5871263" y="866591"/>
            <a:ext cx="5378116" cy="5127809"/>
          </a:xfrm>
        </p:spPr>
        <p:txBody>
          <a:bodyPr/>
          <a:lstStyle/>
          <a:p>
            <a:r>
              <a:rPr lang="fr-FR" dirty="0" err="1"/>
              <a:t>Selecting</a:t>
            </a:r>
            <a:r>
              <a:rPr lang="fr-FR" dirty="0"/>
              <a:t> a </a:t>
            </a:r>
            <a:r>
              <a:rPr lang="fr-FR" dirty="0" err="1"/>
              <a:t>scalar</a:t>
            </a:r>
            <a:r>
              <a:rPr lang="fr-FR" dirty="0"/>
              <a:t> </a:t>
            </a:r>
            <a:r>
              <a:rPr lang="fr-FR" dirty="0" err="1"/>
              <a:t>against</a:t>
            </a:r>
            <a:r>
              <a:rPr lang="fr-FR" dirty="0"/>
              <a:t> DY </a:t>
            </a:r>
          </a:p>
        </p:txBody>
      </p:sp>
      <p:pic>
        <p:nvPicPr>
          <p:cNvPr id="8" name="Image 7">
            <a:extLst>
              <a:ext uri="{FF2B5EF4-FFF2-40B4-BE49-F238E27FC236}">
                <a16:creationId xmlns:a16="http://schemas.microsoft.com/office/drawing/2014/main" id="{534E0214-F4C0-484D-A581-77A745DC7051}"/>
              </a:ext>
            </a:extLst>
          </p:cNvPr>
          <p:cNvPicPr>
            <a:picLocks noChangeAspect="1"/>
          </p:cNvPicPr>
          <p:nvPr/>
        </p:nvPicPr>
        <p:blipFill>
          <a:blip r:embed="rId2"/>
          <a:stretch>
            <a:fillRect/>
          </a:stretch>
        </p:blipFill>
        <p:spPr>
          <a:xfrm>
            <a:off x="899623" y="3849525"/>
            <a:ext cx="2910377" cy="2723243"/>
          </a:xfrm>
          <a:prstGeom prst="rect">
            <a:avLst/>
          </a:prstGeom>
        </p:spPr>
      </p:pic>
      <p:pic>
        <p:nvPicPr>
          <p:cNvPr id="10" name="Image 9">
            <a:extLst>
              <a:ext uri="{FF2B5EF4-FFF2-40B4-BE49-F238E27FC236}">
                <a16:creationId xmlns:a16="http://schemas.microsoft.com/office/drawing/2014/main" id="{8791DF2C-6D4C-47BB-94B8-A40B6868E333}"/>
              </a:ext>
            </a:extLst>
          </p:cNvPr>
          <p:cNvPicPr>
            <a:picLocks noChangeAspect="1"/>
          </p:cNvPicPr>
          <p:nvPr/>
        </p:nvPicPr>
        <p:blipFill>
          <a:blip r:embed="rId3"/>
          <a:stretch>
            <a:fillRect/>
          </a:stretch>
        </p:blipFill>
        <p:spPr>
          <a:xfrm>
            <a:off x="5603642" y="3745329"/>
            <a:ext cx="2910377" cy="2827439"/>
          </a:xfrm>
          <a:prstGeom prst="rect">
            <a:avLst/>
          </a:prstGeom>
        </p:spPr>
      </p:pic>
      <p:pic>
        <p:nvPicPr>
          <p:cNvPr id="12" name="Image 11">
            <a:extLst>
              <a:ext uri="{FF2B5EF4-FFF2-40B4-BE49-F238E27FC236}">
                <a16:creationId xmlns:a16="http://schemas.microsoft.com/office/drawing/2014/main" id="{5ABBAF05-AD1C-46B4-ADE6-B4FFA19470B8}"/>
              </a:ext>
            </a:extLst>
          </p:cNvPr>
          <p:cNvPicPr>
            <a:picLocks noChangeAspect="1"/>
          </p:cNvPicPr>
          <p:nvPr/>
        </p:nvPicPr>
        <p:blipFill>
          <a:blip r:embed="rId4"/>
          <a:stretch>
            <a:fillRect/>
          </a:stretch>
        </p:blipFill>
        <p:spPr>
          <a:xfrm>
            <a:off x="6304295" y="1292847"/>
            <a:ext cx="3358309" cy="2283091"/>
          </a:xfrm>
          <a:prstGeom prst="rect">
            <a:avLst/>
          </a:prstGeom>
        </p:spPr>
      </p:pic>
      <p:pic>
        <p:nvPicPr>
          <p:cNvPr id="14" name="Image 13">
            <a:extLst>
              <a:ext uri="{FF2B5EF4-FFF2-40B4-BE49-F238E27FC236}">
                <a16:creationId xmlns:a16="http://schemas.microsoft.com/office/drawing/2014/main" id="{C4940416-F7DC-4E95-A3F3-539BD61CAEA7}"/>
              </a:ext>
            </a:extLst>
          </p:cNvPr>
          <p:cNvPicPr>
            <a:picLocks noChangeAspect="1"/>
          </p:cNvPicPr>
          <p:nvPr/>
        </p:nvPicPr>
        <p:blipFill>
          <a:blip r:embed="rId5"/>
          <a:stretch>
            <a:fillRect/>
          </a:stretch>
        </p:blipFill>
        <p:spPr>
          <a:xfrm>
            <a:off x="8548691" y="3750363"/>
            <a:ext cx="2587738" cy="2743865"/>
          </a:xfrm>
          <a:prstGeom prst="rect">
            <a:avLst/>
          </a:prstGeom>
        </p:spPr>
      </p:pic>
      <p:sp>
        <p:nvSpPr>
          <p:cNvPr id="5" name="Espace réservé du pied de page 4">
            <a:extLst>
              <a:ext uri="{FF2B5EF4-FFF2-40B4-BE49-F238E27FC236}">
                <a16:creationId xmlns:a16="http://schemas.microsoft.com/office/drawing/2014/main" id="{F2CC5FF1-1638-4FE8-929B-02EB840E071A}"/>
              </a:ext>
            </a:extLst>
          </p:cNvPr>
          <p:cNvSpPr>
            <a:spLocks noGrp="1"/>
          </p:cNvSpPr>
          <p:nvPr>
            <p:ph type="ftr" sz="quarter" idx="11"/>
          </p:nvPr>
        </p:nvSpPr>
        <p:spPr/>
        <p:txBody>
          <a:bodyPr/>
          <a:lstStyle/>
          <a:p>
            <a:r>
              <a:rPr lang="en-GB"/>
              <a:t>F. Richard  IJCLAB october 2025</a:t>
            </a:r>
            <a:endParaRPr lang="fr-FR"/>
          </a:p>
        </p:txBody>
      </p:sp>
      <p:sp>
        <p:nvSpPr>
          <p:cNvPr id="6" name="Espace réservé du numéro de diapositive 5">
            <a:extLst>
              <a:ext uri="{FF2B5EF4-FFF2-40B4-BE49-F238E27FC236}">
                <a16:creationId xmlns:a16="http://schemas.microsoft.com/office/drawing/2014/main" id="{890D90FB-41CE-4DBC-B93E-0E10D5DF38E6}"/>
              </a:ext>
            </a:extLst>
          </p:cNvPr>
          <p:cNvSpPr>
            <a:spLocks noGrp="1"/>
          </p:cNvSpPr>
          <p:nvPr>
            <p:ph type="sldNum" sz="quarter" idx="12"/>
          </p:nvPr>
        </p:nvSpPr>
        <p:spPr/>
        <p:txBody>
          <a:bodyPr/>
          <a:lstStyle/>
          <a:p>
            <a:fld id="{5A03CC76-496D-4644-8A18-DE7C2F27F534}" type="slidenum">
              <a:rPr lang="fr-FR" smtClean="0"/>
              <a:t>12</a:t>
            </a:fld>
            <a:endParaRPr lang="fr-FR"/>
          </a:p>
        </p:txBody>
      </p:sp>
      <p:pic>
        <p:nvPicPr>
          <p:cNvPr id="13" name="Image 4">
            <a:extLst>
              <a:ext uri="{FF2B5EF4-FFF2-40B4-BE49-F238E27FC236}">
                <a16:creationId xmlns:a16="http://schemas.microsoft.com/office/drawing/2014/main" id="{2E878E42-DB95-491C-BFB3-E4FCE2367AA7}"/>
              </a:ext>
            </a:extLst>
          </p:cNvPr>
          <p:cNvPicPr/>
          <p:nvPr/>
        </p:nvPicPr>
        <p:blipFill>
          <a:blip r:embed="rId6"/>
          <a:stretch/>
        </p:blipFill>
        <p:spPr>
          <a:xfrm>
            <a:off x="841339" y="1305862"/>
            <a:ext cx="2910377" cy="2416532"/>
          </a:xfrm>
          <a:prstGeom prst="rect">
            <a:avLst/>
          </a:prstGeom>
          <a:ln w="0">
            <a:noFill/>
          </a:ln>
        </p:spPr>
      </p:pic>
      <p:sp>
        <p:nvSpPr>
          <p:cNvPr id="7" name="ZoneTexte 6">
            <a:extLst>
              <a:ext uri="{FF2B5EF4-FFF2-40B4-BE49-F238E27FC236}">
                <a16:creationId xmlns:a16="http://schemas.microsoft.com/office/drawing/2014/main" id="{2F1C106C-07AB-485F-8380-CBC8CA821A4C}"/>
              </a:ext>
            </a:extLst>
          </p:cNvPr>
          <p:cNvSpPr txBox="1"/>
          <p:nvPr/>
        </p:nvSpPr>
        <p:spPr>
          <a:xfrm>
            <a:off x="4108915" y="2189091"/>
            <a:ext cx="1555054" cy="523220"/>
          </a:xfrm>
          <a:prstGeom prst="rect">
            <a:avLst/>
          </a:prstGeom>
          <a:noFill/>
        </p:spPr>
        <p:txBody>
          <a:bodyPr wrap="square" rtlCol="0">
            <a:spAutoFit/>
          </a:bodyPr>
          <a:lstStyle/>
          <a:p>
            <a:r>
              <a:rPr lang="en-US" sz="2800" b="1" dirty="0" err="1"/>
              <a:t>ggF+VBF</a:t>
            </a:r>
            <a:endParaRPr lang="en-US" sz="2800" b="1" dirty="0"/>
          </a:p>
        </p:txBody>
      </p:sp>
      <p:sp>
        <p:nvSpPr>
          <p:cNvPr id="11" name="ZoneTexte 10">
            <a:extLst>
              <a:ext uri="{FF2B5EF4-FFF2-40B4-BE49-F238E27FC236}">
                <a16:creationId xmlns:a16="http://schemas.microsoft.com/office/drawing/2014/main" id="{0920EBC6-4DCA-4042-AB3A-C9DA794FE68D}"/>
              </a:ext>
            </a:extLst>
          </p:cNvPr>
          <p:cNvSpPr txBox="1"/>
          <p:nvPr/>
        </p:nvSpPr>
        <p:spPr>
          <a:xfrm>
            <a:off x="4195422" y="4751984"/>
            <a:ext cx="1792405" cy="523220"/>
          </a:xfrm>
          <a:prstGeom prst="rect">
            <a:avLst/>
          </a:prstGeom>
          <a:noFill/>
        </p:spPr>
        <p:txBody>
          <a:bodyPr wrap="square" rtlCol="0">
            <a:spAutoFit/>
          </a:bodyPr>
          <a:lstStyle/>
          <a:p>
            <a:r>
              <a:rPr lang="en-US" sz="2800" b="1" dirty="0"/>
              <a:t>VBF</a:t>
            </a:r>
          </a:p>
        </p:txBody>
      </p:sp>
    </p:spTree>
    <p:extLst>
      <p:ext uri="{BB962C8B-B14F-4D97-AF65-F5344CB8AC3E}">
        <p14:creationId xmlns:p14="http://schemas.microsoft.com/office/powerpoint/2010/main" val="22198461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527A3B-DE09-44F3-99C9-D010CFBA04F9}"/>
              </a:ext>
            </a:extLst>
          </p:cNvPr>
          <p:cNvSpPr>
            <a:spLocks noGrp="1"/>
          </p:cNvSpPr>
          <p:nvPr>
            <p:ph type="title"/>
          </p:nvPr>
        </p:nvSpPr>
        <p:spPr>
          <a:xfrm>
            <a:off x="914400" y="-350004"/>
            <a:ext cx="10515600" cy="1325563"/>
          </a:xfrm>
        </p:spPr>
        <p:txBody>
          <a:bodyPr/>
          <a:lstStyle/>
          <a:p>
            <a:pPr algn="ctr"/>
            <a:r>
              <a:rPr lang="en-US" b="1" dirty="0">
                <a:solidFill>
                  <a:srgbClr val="7030A0"/>
                </a:solidFill>
                <a:effectLst>
                  <a:outerShdw blurRad="38100" dist="38100" dir="2700000" algn="tl">
                    <a:srgbClr val="000000">
                      <a:alpha val="43137"/>
                    </a:srgbClr>
                  </a:outerShdw>
                </a:effectLst>
              </a:rPr>
              <a:t>650 GeV or 690 GeV ?</a:t>
            </a:r>
          </a:p>
        </p:txBody>
      </p:sp>
      <p:sp>
        <p:nvSpPr>
          <p:cNvPr id="3" name="Espace réservé du contenu 2">
            <a:extLst>
              <a:ext uri="{FF2B5EF4-FFF2-40B4-BE49-F238E27FC236}">
                <a16:creationId xmlns:a16="http://schemas.microsoft.com/office/drawing/2014/main" id="{468DB234-50FB-42CB-918B-483C27FEDE04}"/>
              </a:ext>
            </a:extLst>
          </p:cNvPr>
          <p:cNvSpPr>
            <a:spLocks noGrp="1"/>
          </p:cNvSpPr>
          <p:nvPr>
            <p:ph sz="half" idx="1"/>
          </p:nvPr>
        </p:nvSpPr>
        <p:spPr>
          <a:xfrm>
            <a:off x="115550" y="1252968"/>
            <a:ext cx="5334000" cy="5182325"/>
          </a:xfrm>
          <a:ln w="28575"/>
        </p:spPr>
        <p:style>
          <a:lnRef idx="2">
            <a:schemeClr val="accent1"/>
          </a:lnRef>
          <a:fillRef idx="1">
            <a:schemeClr val="lt1"/>
          </a:fillRef>
          <a:effectRef idx="0">
            <a:schemeClr val="accent1"/>
          </a:effectRef>
          <a:fontRef idx="minor">
            <a:schemeClr val="dk1"/>
          </a:fontRef>
        </p:style>
        <p:txBody>
          <a:bodyPr>
            <a:normAutofit lnSpcReduction="10000"/>
          </a:bodyPr>
          <a:lstStyle/>
          <a:p>
            <a:r>
              <a:rPr lang="en-US" dirty="0"/>
              <a:t>Interference can change the mass, from 650 to 700 GeV and the total width, from 100 GeV down to 20 GeV in the </a:t>
            </a:r>
            <a:r>
              <a:rPr lang="en-US" dirty="0" err="1"/>
              <a:t>ggF</a:t>
            </a:r>
            <a:r>
              <a:rPr lang="en-US" dirty="0"/>
              <a:t> channel from ATLAS</a:t>
            </a:r>
          </a:p>
          <a:p>
            <a:r>
              <a:rPr lang="en-US" dirty="0"/>
              <a:t>Observation in </a:t>
            </a:r>
            <a:r>
              <a:rPr lang="en-US" b="1" dirty="0">
                <a:latin typeface="Symbol" panose="05050102010706020507" pitchFamily="18" charset="2"/>
              </a:rPr>
              <a:t>gg</a:t>
            </a:r>
            <a:r>
              <a:rPr lang="en-US" dirty="0"/>
              <a:t> confirms ZZ with interference:</a:t>
            </a:r>
          </a:p>
          <a:p>
            <a:pPr marL="0" indent="0">
              <a:buNone/>
            </a:pPr>
            <a:r>
              <a:rPr lang="en-US" b="1" dirty="0"/>
              <a:t>  Narrow peak and M=690±10 GeV </a:t>
            </a:r>
            <a:endParaRPr lang="en-US" dirty="0"/>
          </a:p>
          <a:p>
            <a:r>
              <a:rPr lang="en-US" dirty="0" err="1"/>
              <a:t>ggF</a:t>
            </a:r>
            <a:r>
              <a:rPr lang="en-US" dirty="0"/>
              <a:t>-&gt;ZZ could be lost due to the top loop effect ?</a:t>
            </a:r>
          </a:p>
          <a:p>
            <a:r>
              <a:rPr lang="en-US" dirty="0"/>
              <a:t>VBF-&gt;ZZ is lost due to angular selections if J=2</a:t>
            </a:r>
          </a:p>
          <a:p>
            <a:endParaRPr lang="en-US" dirty="0"/>
          </a:p>
          <a:p>
            <a:endParaRPr lang="en-US" dirty="0"/>
          </a:p>
          <a:p>
            <a:endParaRPr lang="fr-FR" dirty="0"/>
          </a:p>
        </p:txBody>
      </p:sp>
      <p:sp>
        <p:nvSpPr>
          <p:cNvPr id="8" name="Espace réservé du contenu 7">
            <a:extLst>
              <a:ext uri="{FF2B5EF4-FFF2-40B4-BE49-F238E27FC236}">
                <a16:creationId xmlns:a16="http://schemas.microsoft.com/office/drawing/2014/main" id="{CA4BA0A7-198D-453F-BD67-96A9C11761F2}"/>
              </a:ext>
            </a:extLst>
          </p:cNvPr>
          <p:cNvSpPr>
            <a:spLocks noGrp="1"/>
          </p:cNvSpPr>
          <p:nvPr>
            <p:ph sz="half" idx="2"/>
          </p:nvPr>
        </p:nvSpPr>
        <p:spPr>
          <a:xfrm>
            <a:off x="6172200" y="1511300"/>
            <a:ext cx="5181600" cy="4665663"/>
          </a:xfrm>
        </p:spPr>
        <p:txBody>
          <a:bodyPr>
            <a:normAutofit lnSpcReduction="10000"/>
          </a:bodyPr>
          <a:lstStyle/>
          <a:p>
            <a:pPr marL="0" indent="0">
              <a:buNone/>
            </a:pPr>
            <a:endParaRPr lang="fr-FR" dirty="0"/>
          </a:p>
          <a:p>
            <a:pPr marL="0" indent="0">
              <a:buNone/>
            </a:pPr>
            <a:endParaRPr lang="fr-FR" dirty="0"/>
          </a:p>
        </p:txBody>
      </p:sp>
      <p:pic>
        <p:nvPicPr>
          <p:cNvPr id="9" name="Espace réservé du contenu 5">
            <a:extLst>
              <a:ext uri="{FF2B5EF4-FFF2-40B4-BE49-F238E27FC236}">
                <a16:creationId xmlns:a16="http://schemas.microsoft.com/office/drawing/2014/main" id="{2BA7AF80-A269-4E25-98C5-CCD0F5EFBDB5}"/>
              </a:ext>
            </a:extLst>
          </p:cNvPr>
          <p:cNvPicPr>
            <a:picLocks noChangeAspect="1"/>
          </p:cNvPicPr>
          <p:nvPr/>
        </p:nvPicPr>
        <p:blipFill>
          <a:blip r:embed="rId2"/>
          <a:stretch>
            <a:fillRect/>
          </a:stretch>
        </p:blipFill>
        <p:spPr>
          <a:xfrm>
            <a:off x="5549901" y="568923"/>
            <a:ext cx="5982900" cy="2566435"/>
          </a:xfrm>
          <a:prstGeom prst="rect">
            <a:avLst/>
          </a:prstGeom>
        </p:spPr>
      </p:pic>
      <p:pic>
        <p:nvPicPr>
          <p:cNvPr id="5" name="Image 4">
            <a:extLst>
              <a:ext uri="{FF2B5EF4-FFF2-40B4-BE49-F238E27FC236}">
                <a16:creationId xmlns:a16="http://schemas.microsoft.com/office/drawing/2014/main" id="{14F30B45-9953-4DD1-A1BF-B805310BFDCF}"/>
              </a:ext>
            </a:extLst>
          </p:cNvPr>
          <p:cNvPicPr>
            <a:picLocks noChangeAspect="1"/>
          </p:cNvPicPr>
          <p:nvPr/>
        </p:nvPicPr>
        <p:blipFill>
          <a:blip r:embed="rId3"/>
          <a:stretch>
            <a:fillRect/>
          </a:stretch>
        </p:blipFill>
        <p:spPr>
          <a:xfrm>
            <a:off x="5993199" y="3287758"/>
            <a:ext cx="4816952" cy="3287335"/>
          </a:xfrm>
          <a:prstGeom prst="rect">
            <a:avLst/>
          </a:prstGeom>
        </p:spPr>
      </p:pic>
      <p:sp>
        <p:nvSpPr>
          <p:cNvPr id="4" name="Espace réservé du pied de page 3">
            <a:extLst>
              <a:ext uri="{FF2B5EF4-FFF2-40B4-BE49-F238E27FC236}">
                <a16:creationId xmlns:a16="http://schemas.microsoft.com/office/drawing/2014/main" id="{EF77EEA5-03AA-4E27-895F-18CFBDEDA16A}"/>
              </a:ext>
            </a:extLst>
          </p:cNvPr>
          <p:cNvSpPr>
            <a:spLocks noGrp="1"/>
          </p:cNvSpPr>
          <p:nvPr>
            <p:ph type="ftr" sz="quarter" idx="11"/>
          </p:nvPr>
        </p:nvSpPr>
        <p:spPr/>
        <p:txBody>
          <a:bodyPr/>
          <a:lstStyle/>
          <a:p>
            <a:r>
              <a:rPr lang="en-GB"/>
              <a:t>F. Richard  IJCLAB october 2025</a:t>
            </a:r>
            <a:endParaRPr lang="fr-FR" dirty="0"/>
          </a:p>
        </p:txBody>
      </p:sp>
      <p:sp>
        <p:nvSpPr>
          <p:cNvPr id="6" name="Espace réservé du numéro de diapositive 5">
            <a:extLst>
              <a:ext uri="{FF2B5EF4-FFF2-40B4-BE49-F238E27FC236}">
                <a16:creationId xmlns:a16="http://schemas.microsoft.com/office/drawing/2014/main" id="{9A78DE6B-400D-4F23-AE3C-64B00314ED88}"/>
              </a:ext>
            </a:extLst>
          </p:cNvPr>
          <p:cNvSpPr>
            <a:spLocks noGrp="1"/>
          </p:cNvSpPr>
          <p:nvPr>
            <p:ph type="sldNum" sz="quarter" idx="12"/>
          </p:nvPr>
        </p:nvSpPr>
        <p:spPr/>
        <p:txBody>
          <a:bodyPr/>
          <a:lstStyle/>
          <a:p>
            <a:fld id="{5A03CC76-496D-4644-8A18-DE7C2F27F534}" type="slidenum">
              <a:rPr lang="fr-FR" smtClean="0"/>
              <a:t>13</a:t>
            </a:fld>
            <a:endParaRPr lang="fr-FR"/>
          </a:p>
        </p:txBody>
      </p:sp>
      <p:sp>
        <p:nvSpPr>
          <p:cNvPr id="10" name="ZoneTexte 9">
            <a:extLst>
              <a:ext uri="{FF2B5EF4-FFF2-40B4-BE49-F238E27FC236}">
                <a16:creationId xmlns:a16="http://schemas.microsoft.com/office/drawing/2014/main" id="{923490D9-A51C-4BF9-A842-F213ECC03195}"/>
              </a:ext>
            </a:extLst>
          </p:cNvPr>
          <p:cNvSpPr txBox="1"/>
          <p:nvPr/>
        </p:nvSpPr>
        <p:spPr>
          <a:xfrm>
            <a:off x="9575800" y="328612"/>
            <a:ext cx="1612900" cy="369332"/>
          </a:xfrm>
          <a:prstGeom prst="rect">
            <a:avLst/>
          </a:prstGeom>
          <a:noFill/>
        </p:spPr>
        <p:txBody>
          <a:bodyPr wrap="square">
            <a:spAutoFit/>
          </a:bodyPr>
          <a:lstStyle/>
          <a:p>
            <a:r>
              <a:rPr lang="en-GB" sz="1800" u="sng" dirty="0">
                <a:solidFill>
                  <a:srgbClr val="0070C0"/>
                </a:solidFill>
              </a:rPr>
              <a:t>2501.03708</a:t>
            </a:r>
            <a:endParaRPr lang="en-US" dirty="0"/>
          </a:p>
        </p:txBody>
      </p:sp>
    </p:spTree>
    <p:extLst>
      <p:ext uri="{BB962C8B-B14F-4D97-AF65-F5344CB8AC3E}">
        <p14:creationId xmlns:p14="http://schemas.microsoft.com/office/powerpoint/2010/main" val="15353806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74FBA4-0B2D-4C20-AFC0-52AE3F505939}"/>
              </a:ext>
            </a:extLst>
          </p:cNvPr>
          <p:cNvSpPr>
            <a:spLocks noGrp="1"/>
          </p:cNvSpPr>
          <p:nvPr>
            <p:ph type="title"/>
          </p:nvPr>
        </p:nvSpPr>
        <p:spPr>
          <a:xfrm>
            <a:off x="458787" y="97569"/>
            <a:ext cx="6701443" cy="816796"/>
          </a:xfrm>
        </p:spPr>
        <p:txBody>
          <a:bodyPr>
            <a:normAutofit/>
          </a:bodyPr>
          <a:lstStyle/>
          <a:p>
            <a:r>
              <a:rPr lang="en-US" sz="4000" b="1" dirty="0">
                <a:solidFill>
                  <a:srgbClr val="7030A0"/>
                </a:solidFill>
                <a:effectLst>
                  <a:outerShdw blurRad="38100" dist="38100" dir="2700000" algn="tl">
                    <a:srgbClr val="000000">
                      <a:alpha val="43137"/>
                    </a:srgbClr>
                  </a:outerShdw>
                </a:effectLst>
              </a:rPr>
              <a:t>       Graviton  recurrences </a:t>
            </a:r>
            <a:r>
              <a:rPr lang="fr-FR" sz="4000" b="1" dirty="0">
                <a:solidFill>
                  <a:srgbClr val="7030A0"/>
                </a:solidFill>
                <a:effectLst>
                  <a:outerShdw blurRad="38100" dist="38100" dir="2700000" algn="tl">
                    <a:srgbClr val="000000">
                      <a:alpha val="43137"/>
                    </a:srgbClr>
                  </a:outerShdw>
                </a:effectLst>
              </a:rPr>
              <a:t>? </a:t>
            </a:r>
            <a:endParaRPr lang="en-GB" sz="4000" b="1" dirty="0">
              <a:solidFill>
                <a:srgbClr val="7030A0"/>
              </a:solidFill>
              <a:effectLst>
                <a:outerShdw blurRad="38100" dist="38100" dir="2700000" algn="tl">
                  <a:srgbClr val="000000">
                    <a:alpha val="43137"/>
                  </a:srgbClr>
                </a:outerShdw>
              </a:effectLst>
            </a:endParaRPr>
          </a:p>
        </p:txBody>
      </p:sp>
      <p:pic>
        <p:nvPicPr>
          <p:cNvPr id="8" name="Espace réservé du contenu 7">
            <a:extLst>
              <a:ext uri="{FF2B5EF4-FFF2-40B4-BE49-F238E27FC236}">
                <a16:creationId xmlns:a16="http://schemas.microsoft.com/office/drawing/2014/main" id="{1E539896-6321-4C51-86F9-247C974FEBEA}"/>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7255232" y="170629"/>
            <a:ext cx="4171950" cy="3457575"/>
          </a:xfrm>
        </p:spPr>
      </p:pic>
      <p:sp>
        <p:nvSpPr>
          <p:cNvPr id="4" name="Espace réservé du texte 3">
            <a:extLst>
              <a:ext uri="{FF2B5EF4-FFF2-40B4-BE49-F238E27FC236}">
                <a16:creationId xmlns:a16="http://schemas.microsoft.com/office/drawing/2014/main" id="{35FC197A-81CB-4FA4-B16D-55D7540812AE}"/>
              </a:ext>
            </a:extLst>
          </p:cNvPr>
          <p:cNvSpPr>
            <a:spLocks noGrp="1"/>
          </p:cNvSpPr>
          <p:nvPr>
            <p:ph type="body" sz="half" idx="2"/>
          </p:nvPr>
        </p:nvSpPr>
        <p:spPr>
          <a:xfrm>
            <a:off x="76201" y="1066800"/>
            <a:ext cx="7227834" cy="4984680"/>
          </a:xfrm>
          <a:ln w="28575"/>
        </p:spPr>
        <p:style>
          <a:lnRef idx="2">
            <a:schemeClr val="accent1"/>
          </a:lnRef>
          <a:fillRef idx="1">
            <a:schemeClr val="lt1"/>
          </a:fillRef>
          <a:effectRef idx="0">
            <a:schemeClr val="accent1"/>
          </a:effectRef>
          <a:fontRef idx="minor">
            <a:schemeClr val="dk1"/>
          </a:fontRef>
        </p:style>
        <p:txBody>
          <a:bodyPr>
            <a:normAutofit fontScale="77500" lnSpcReduction="20000"/>
          </a:bodyPr>
          <a:lstStyle/>
          <a:p>
            <a:pPr marL="285750" indent="-285750">
              <a:buFont typeface="Arial" panose="020B0604020202020204" pitchFamily="34" charset="0"/>
              <a:buChar char="•"/>
            </a:pPr>
            <a:r>
              <a:rPr lang="en-GB" sz="3300" dirty="0">
                <a:effectLst/>
                <a:latin typeface="Calibri, sans-serif"/>
              </a:rPr>
              <a:t>T690 seems a valid tensor candidate</a:t>
            </a:r>
          </a:p>
          <a:p>
            <a:pPr marL="285750" indent="-285750">
              <a:buFont typeface="Arial" panose="020B0604020202020204" pitchFamily="34" charset="0"/>
              <a:buChar char="•"/>
            </a:pPr>
            <a:r>
              <a:rPr lang="en-GB" sz="3300" dirty="0">
                <a:effectLst/>
                <a:latin typeface="Calibri, sans-serif"/>
              </a:rPr>
              <a:t>In the Randall </a:t>
            </a:r>
            <a:r>
              <a:rPr lang="en-GB" sz="3300" dirty="0" err="1">
                <a:effectLst/>
                <a:latin typeface="Calibri, sans-serif"/>
              </a:rPr>
              <a:t>Sundrum</a:t>
            </a:r>
            <a:r>
              <a:rPr lang="en-GB" sz="3300" dirty="0">
                <a:effectLst/>
                <a:latin typeface="Calibri, sans-serif"/>
              </a:rPr>
              <a:t> (RS) model, graviton KK resonances </a:t>
            </a:r>
            <a:r>
              <a:rPr lang="en-GB" sz="2800" dirty="0" err="1">
                <a:effectLst/>
                <a:latin typeface="Calibri, sans-serif"/>
              </a:rPr>
              <a:t>G</a:t>
            </a:r>
            <a:r>
              <a:rPr lang="en-GB" sz="2800" baseline="-25000" dirty="0" err="1">
                <a:effectLst/>
                <a:latin typeface="Calibri, sans-serif"/>
              </a:rPr>
              <a:t>iKK</a:t>
            </a:r>
            <a:r>
              <a:rPr lang="en-GB" sz="3300" dirty="0">
                <a:effectLst/>
                <a:latin typeface="Calibri, sans-serif"/>
              </a:rPr>
              <a:t> have </a:t>
            </a:r>
            <a:r>
              <a:rPr lang="en-GB" sz="3300" b="1" dirty="0">
                <a:effectLst/>
                <a:latin typeface="Calibri, sans-serif"/>
              </a:rPr>
              <a:t>masses </a:t>
            </a:r>
            <a:r>
              <a:rPr lang="en-GB" sz="3300" dirty="0">
                <a:effectLst/>
                <a:latin typeface="Calibri, sans-serif"/>
              </a:rPr>
              <a:t> which go like </a:t>
            </a:r>
            <a:r>
              <a:rPr lang="en-GB" sz="3300" b="1" dirty="0">
                <a:effectLst/>
                <a:latin typeface="Calibri, sans-serif"/>
              </a:rPr>
              <a:t>mi~100x</a:t>
            </a:r>
            <a:r>
              <a:rPr lang="en-GB" sz="3300" b="1" baseline="30000" dirty="0">
                <a:effectLst/>
                <a:latin typeface="Calibri, sans-serif"/>
              </a:rPr>
              <a:t>G</a:t>
            </a:r>
            <a:r>
              <a:rPr lang="en-GB" sz="3300" b="1" baseline="-25000" dirty="0">
                <a:effectLst/>
                <a:latin typeface="Calibri, sans-serif"/>
              </a:rPr>
              <a:t>i</a:t>
            </a:r>
            <a:r>
              <a:rPr lang="en-GB" sz="3300" b="1" dirty="0">
                <a:effectLst/>
                <a:latin typeface="Calibri, sans-serif"/>
              </a:rPr>
              <a:t> </a:t>
            </a:r>
            <a:r>
              <a:rPr lang="en-GB" sz="3300" dirty="0">
                <a:effectLst/>
                <a:latin typeface="Calibri, sans-serif"/>
              </a:rPr>
              <a:t>in GeV, where </a:t>
            </a:r>
            <a:r>
              <a:rPr lang="en-GB" sz="2400" dirty="0" err="1">
                <a:effectLst/>
                <a:latin typeface="Calibri, sans-serif"/>
              </a:rPr>
              <a:t>x</a:t>
            </a:r>
            <a:r>
              <a:rPr lang="en-GB" sz="2400" baseline="30000" dirty="0" err="1">
                <a:effectLst/>
                <a:latin typeface="Calibri, sans-serif"/>
              </a:rPr>
              <a:t>G</a:t>
            </a:r>
            <a:r>
              <a:rPr lang="en-GB" sz="2400" baseline="-25000" dirty="0" err="1">
                <a:effectLst/>
                <a:latin typeface="Calibri, sans-serif"/>
              </a:rPr>
              <a:t>i</a:t>
            </a:r>
            <a:r>
              <a:rPr lang="en-GB" sz="2400" dirty="0">
                <a:effectLst/>
                <a:latin typeface="Calibri, sans-serif"/>
              </a:rPr>
              <a:t>=3.8,7.0,10.2,13.3</a:t>
            </a:r>
            <a:r>
              <a:rPr lang="en-GB" sz="2800" dirty="0">
                <a:effectLst/>
                <a:latin typeface="Calibri, sans-serif"/>
              </a:rPr>
              <a:t>.</a:t>
            </a:r>
            <a:r>
              <a:rPr lang="en-GB" sz="3300" dirty="0">
                <a:effectLst/>
                <a:latin typeface="Calibri, sans-serif"/>
              </a:rPr>
              <a:t>.. and wid</a:t>
            </a:r>
            <a:r>
              <a:rPr lang="en-GB" sz="3300" dirty="0">
                <a:latin typeface="Calibri, sans-serif"/>
              </a:rPr>
              <a:t>ths which go like </a:t>
            </a:r>
            <a:r>
              <a:rPr lang="en-GB" sz="3300" dirty="0">
                <a:latin typeface="Symbol" panose="05050102010706020507" pitchFamily="18" charset="2"/>
              </a:rPr>
              <a:t>G</a:t>
            </a:r>
            <a:r>
              <a:rPr lang="en-GB" sz="3300" dirty="0"/>
              <a:t>~</a:t>
            </a:r>
            <a:r>
              <a:rPr lang="en-GB" sz="3300" b="1" dirty="0">
                <a:effectLst/>
                <a:latin typeface="Calibri, sans-serif"/>
              </a:rPr>
              <a:t>0.06(</a:t>
            </a:r>
            <a:r>
              <a:rPr lang="en-GB" sz="3300" b="1" dirty="0" err="1">
                <a:effectLst/>
                <a:latin typeface="Calibri, sans-serif"/>
              </a:rPr>
              <a:t>x</a:t>
            </a:r>
            <a:r>
              <a:rPr lang="en-GB" sz="3300" b="1" baseline="30000" dirty="0" err="1">
                <a:effectLst/>
                <a:latin typeface="Calibri, sans-serif"/>
              </a:rPr>
              <a:t>G</a:t>
            </a:r>
            <a:r>
              <a:rPr lang="en-GB" sz="3300" b="1" baseline="-25000" dirty="0" err="1">
                <a:effectLst/>
                <a:latin typeface="Calibri, sans-serif"/>
              </a:rPr>
              <a:t>i</a:t>
            </a:r>
            <a:r>
              <a:rPr lang="en-GB" sz="3300" dirty="0"/>
              <a:t> )</a:t>
            </a:r>
            <a:r>
              <a:rPr lang="en-GB" sz="3200" b="1" baseline="30000" dirty="0"/>
              <a:t>3  </a:t>
            </a:r>
            <a:endParaRPr lang="en-GB" sz="3300" dirty="0">
              <a:effectLst/>
              <a:latin typeface="Calibri, sans-serif"/>
            </a:endParaRPr>
          </a:p>
          <a:p>
            <a:pPr marL="285750" indent="-285750">
              <a:buFont typeface="Arial" panose="020B0604020202020204" pitchFamily="34" charset="0"/>
              <a:buChar char="•"/>
            </a:pPr>
            <a:r>
              <a:rPr lang="en-GB" sz="3300" dirty="0">
                <a:effectLst/>
                <a:latin typeface="Calibri, sans-serif"/>
              </a:rPr>
              <a:t>These numbers which govern the RS model are of </a:t>
            </a:r>
            <a:r>
              <a:rPr lang="en-GB" sz="3300" b="1" dirty="0">
                <a:effectLst/>
                <a:latin typeface="Calibri, sans-serif"/>
              </a:rPr>
              <a:t>geometric origin</a:t>
            </a:r>
            <a:r>
              <a:rPr lang="en-GB" sz="3300" dirty="0">
                <a:effectLst/>
                <a:latin typeface="Calibri, sans-serif"/>
              </a:rPr>
              <a:t>, simply given by the zeros of the Bessel function J</a:t>
            </a:r>
            <a:r>
              <a:rPr lang="en-GB" sz="3300" baseline="-25000" dirty="0">
                <a:effectLst/>
                <a:latin typeface="Calibri, sans-serif"/>
              </a:rPr>
              <a:t>1</a:t>
            </a:r>
            <a:r>
              <a:rPr lang="en-GB" sz="3300" dirty="0">
                <a:effectLst/>
                <a:latin typeface="Calibri, sans-serif"/>
              </a:rPr>
              <a:t>(x)</a:t>
            </a:r>
            <a:endParaRPr lang="en-US" sz="3300" dirty="0"/>
          </a:p>
          <a:p>
            <a:pPr marL="285750" indent="-285750">
              <a:buFont typeface="Arial" panose="020B0604020202020204" pitchFamily="34" charset="0"/>
              <a:buChar char="•"/>
            </a:pPr>
            <a:r>
              <a:rPr lang="en-US" sz="3300" dirty="0"/>
              <a:t>Assuming that </a:t>
            </a:r>
            <a:r>
              <a:rPr lang="en-US" sz="3300" b="1" dirty="0"/>
              <a:t>T690 is the second KK resonance</a:t>
            </a:r>
            <a:r>
              <a:rPr lang="en-US" sz="3300" dirty="0"/>
              <a:t>, one predicts </a:t>
            </a:r>
            <a:r>
              <a:rPr lang="en-US" sz="3300" b="1" dirty="0"/>
              <a:t>T376 </a:t>
            </a:r>
            <a:r>
              <a:rPr lang="en-US" sz="3300" dirty="0"/>
              <a:t>as the first one, as observed and the third one </a:t>
            </a:r>
            <a:r>
              <a:rPr lang="en-US" sz="3300" b="1" dirty="0"/>
              <a:t>T1000</a:t>
            </a:r>
            <a:r>
              <a:rPr lang="en-US" sz="3300" dirty="0"/>
              <a:t> , which seems indicated by ATLAS searches for h125h125</a:t>
            </a:r>
          </a:p>
          <a:p>
            <a:pPr marL="285750" indent="-285750">
              <a:buFont typeface="Arial" panose="020B0604020202020204" pitchFamily="34" charset="0"/>
              <a:buChar char="•"/>
            </a:pPr>
            <a:r>
              <a:rPr lang="en-US" sz="3300" dirty="0"/>
              <a:t>The next one should be T1300, not easy to separate from T1000</a:t>
            </a:r>
          </a:p>
          <a:p>
            <a:endParaRPr lang="en-GB" dirty="0"/>
          </a:p>
        </p:txBody>
      </p:sp>
      <p:sp>
        <p:nvSpPr>
          <p:cNvPr id="5" name="Espace réservé du pied de page 4">
            <a:extLst>
              <a:ext uri="{FF2B5EF4-FFF2-40B4-BE49-F238E27FC236}">
                <a16:creationId xmlns:a16="http://schemas.microsoft.com/office/drawing/2014/main" id="{FF6CACFB-D9E4-4377-AA4D-4DFAF21D1018}"/>
              </a:ext>
            </a:extLst>
          </p:cNvPr>
          <p:cNvSpPr>
            <a:spLocks noGrp="1"/>
          </p:cNvSpPr>
          <p:nvPr>
            <p:ph type="ftr" sz="quarter" idx="11"/>
          </p:nvPr>
        </p:nvSpPr>
        <p:spPr/>
        <p:txBody>
          <a:bodyPr/>
          <a:lstStyle/>
          <a:p>
            <a:r>
              <a:rPr lang="en-GB"/>
              <a:t>F. Richard  IJCLAB october 2025</a:t>
            </a:r>
            <a:endParaRPr lang="fr-FR"/>
          </a:p>
        </p:txBody>
      </p:sp>
      <p:sp>
        <p:nvSpPr>
          <p:cNvPr id="6" name="Espace réservé du numéro de diapositive 5">
            <a:extLst>
              <a:ext uri="{FF2B5EF4-FFF2-40B4-BE49-F238E27FC236}">
                <a16:creationId xmlns:a16="http://schemas.microsoft.com/office/drawing/2014/main" id="{E2FCA26C-B8AA-4E08-8688-48A2E81D8BE2}"/>
              </a:ext>
            </a:extLst>
          </p:cNvPr>
          <p:cNvSpPr>
            <a:spLocks noGrp="1"/>
          </p:cNvSpPr>
          <p:nvPr>
            <p:ph type="sldNum" sz="quarter" idx="12"/>
          </p:nvPr>
        </p:nvSpPr>
        <p:spPr/>
        <p:txBody>
          <a:bodyPr/>
          <a:lstStyle/>
          <a:p>
            <a:fld id="{5A03CC76-496D-4644-8A18-DE7C2F27F534}" type="slidenum">
              <a:rPr lang="fr-FR" smtClean="0"/>
              <a:t>14</a:t>
            </a:fld>
            <a:endParaRPr lang="fr-FR"/>
          </a:p>
        </p:txBody>
      </p:sp>
      <p:pic>
        <p:nvPicPr>
          <p:cNvPr id="10" name="Graphique 9">
            <a:extLst>
              <a:ext uri="{FF2B5EF4-FFF2-40B4-BE49-F238E27FC236}">
                <a16:creationId xmlns:a16="http://schemas.microsoft.com/office/drawing/2014/main" id="{FC8F454E-E0D9-40C5-B0FE-CE0BED4FE9C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04034" y="3628204"/>
            <a:ext cx="4302528" cy="3174715"/>
          </a:xfrm>
          <a:prstGeom prst="rect">
            <a:avLst/>
          </a:prstGeom>
        </p:spPr>
      </p:pic>
    </p:spTree>
    <p:extLst>
      <p:ext uri="{BB962C8B-B14F-4D97-AF65-F5344CB8AC3E}">
        <p14:creationId xmlns:p14="http://schemas.microsoft.com/office/powerpoint/2010/main" val="6758775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EF07BA-E911-4576-A3FF-17712857C2FD}"/>
              </a:ext>
            </a:extLst>
          </p:cNvPr>
          <p:cNvSpPr>
            <a:spLocks noGrp="1"/>
          </p:cNvSpPr>
          <p:nvPr>
            <p:ph type="title"/>
          </p:nvPr>
        </p:nvSpPr>
        <p:spPr>
          <a:xfrm>
            <a:off x="654918" y="101419"/>
            <a:ext cx="11154878" cy="1325563"/>
          </a:xfrm>
        </p:spPr>
        <p:txBody>
          <a:bodyPr/>
          <a:lstStyle/>
          <a:p>
            <a:r>
              <a:rPr lang="en-GB" b="1" dirty="0">
                <a:solidFill>
                  <a:srgbClr val="7030A0"/>
                </a:solidFill>
              </a:rPr>
              <a:t>A preliminary interpretation of these indications</a:t>
            </a:r>
            <a:endParaRPr lang="en-US" dirty="0"/>
          </a:p>
        </p:txBody>
      </p:sp>
      <p:graphicFrame>
        <p:nvGraphicFramePr>
          <p:cNvPr id="12" name="Espace réservé du contenu 11">
            <a:extLst>
              <a:ext uri="{FF2B5EF4-FFF2-40B4-BE49-F238E27FC236}">
                <a16:creationId xmlns:a16="http://schemas.microsoft.com/office/drawing/2014/main" id="{1F406B5B-8429-4567-ACFB-AB16F38D26EA}"/>
              </a:ext>
            </a:extLst>
          </p:cNvPr>
          <p:cNvGraphicFramePr>
            <a:graphicFrameLocks noGrp="1"/>
          </p:cNvGraphicFramePr>
          <p:nvPr>
            <p:ph idx="1"/>
            <p:extLst>
              <p:ext uri="{D42A27DB-BD31-4B8C-83A1-F6EECF244321}">
                <p14:modId xmlns:p14="http://schemas.microsoft.com/office/powerpoint/2010/main" val="2164711569"/>
              </p:ext>
            </p:extLst>
          </p:nvPr>
        </p:nvGraphicFramePr>
        <p:xfrm>
          <a:off x="2479506" y="1932800"/>
          <a:ext cx="6701238" cy="2816436"/>
        </p:xfrm>
        <a:graphic>
          <a:graphicData uri="http://schemas.openxmlformats.org/drawingml/2006/table">
            <a:tbl>
              <a:tblPr/>
              <a:tblGrid>
                <a:gridCol w="533400">
                  <a:extLst>
                    <a:ext uri="{9D8B030D-6E8A-4147-A177-3AD203B41FA5}">
                      <a16:colId xmlns:a16="http://schemas.microsoft.com/office/drawing/2014/main" val="4157107618"/>
                    </a:ext>
                  </a:extLst>
                </a:gridCol>
                <a:gridCol w="2054394">
                  <a:extLst>
                    <a:ext uri="{9D8B030D-6E8A-4147-A177-3AD203B41FA5}">
                      <a16:colId xmlns:a16="http://schemas.microsoft.com/office/drawing/2014/main" val="544446566"/>
                    </a:ext>
                  </a:extLst>
                </a:gridCol>
                <a:gridCol w="1906588">
                  <a:extLst>
                    <a:ext uri="{9D8B030D-6E8A-4147-A177-3AD203B41FA5}">
                      <a16:colId xmlns:a16="http://schemas.microsoft.com/office/drawing/2014/main" val="1167198844"/>
                    </a:ext>
                  </a:extLst>
                </a:gridCol>
                <a:gridCol w="2206856">
                  <a:extLst>
                    <a:ext uri="{9D8B030D-6E8A-4147-A177-3AD203B41FA5}">
                      <a16:colId xmlns:a16="http://schemas.microsoft.com/office/drawing/2014/main" val="2509236132"/>
                    </a:ext>
                  </a:extLst>
                </a:gridCol>
              </a:tblGrid>
              <a:tr h="491035">
                <a:tc>
                  <a:txBody>
                    <a:bodyPr/>
                    <a:lstStyle/>
                    <a:p>
                      <a:pPr rtl="0">
                        <a:lnSpc>
                          <a:spcPct val="115000"/>
                        </a:lnSpc>
                      </a:pPr>
                      <a:r>
                        <a:rPr lang="en-GB" sz="2000" b="1" dirty="0">
                          <a:solidFill>
                            <a:srgbClr val="FF0000"/>
                          </a:solidFill>
                          <a:effectLst/>
                          <a:latin typeface="Calibri, sans-serif"/>
                        </a:rPr>
                        <a:t>HD1     </a:t>
                      </a:r>
                      <a:endParaRPr lang="en-GB" sz="2000" dirty="0">
                        <a:solidFill>
                          <a:srgbClr val="FF0000"/>
                        </a:solidFill>
                        <a:effectLst/>
                      </a:endParaRP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rtl="0">
                        <a:lnSpc>
                          <a:spcPct val="115000"/>
                        </a:lnSpc>
                      </a:pPr>
                      <a:r>
                        <a:rPr lang="en-GB" sz="2000" b="1" dirty="0">
                          <a:effectLst/>
                          <a:latin typeface="Calibri, sans-serif"/>
                        </a:rPr>
                        <a:t>     h125</a:t>
                      </a:r>
                      <a:r>
                        <a:rPr lang="en-GB" sz="2000" dirty="0">
                          <a:effectLst/>
                          <a:latin typeface="Calibri, sans-serif"/>
                        </a:rPr>
                        <a:t>→ SM </a:t>
                      </a:r>
                      <a:endParaRPr lang="en-GB" sz="2000" dirty="0">
                        <a:effectLst/>
                      </a:endParaRP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rtl="0">
                        <a:lnSpc>
                          <a:spcPct val="115000"/>
                        </a:lnSpc>
                      </a:pPr>
                      <a:r>
                        <a:rPr lang="en-GB" sz="2000" b="1" dirty="0">
                          <a:effectLst/>
                          <a:latin typeface="Calibri, sans-serif"/>
                        </a:rPr>
                        <a:t>          WL</a:t>
                      </a:r>
                      <a:endParaRPr lang="en-GB" sz="2000" dirty="0">
                        <a:effectLst/>
                      </a:endParaRP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rtl="0">
                        <a:lnSpc>
                          <a:spcPct val="115000"/>
                        </a:lnSpc>
                      </a:pPr>
                      <a:r>
                        <a:rPr lang="en-GB" sz="2000" b="1" dirty="0">
                          <a:effectLst/>
                          <a:latin typeface="Calibri, sans-serif"/>
                        </a:rPr>
                        <a:t>          ZL</a:t>
                      </a:r>
                      <a:endParaRPr lang="en-GB" sz="2000" dirty="0">
                        <a:effectLst/>
                      </a:endParaRP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2844244"/>
                  </a:ext>
                </a:extLst>
              </a:tr>
              <a:tr h="468301">
                <a:tc>
                  <a:txBody>
                    <a:bodyPr/>
                    <a:lstStyle/>
                    <a:p>
                      <a:pPr rtl="0">
                        <a:lnSpc>
                          <a:spcPct val="115000"/>
                        </a:lnSpc>
                      </a:pPr>
                      <a:r>
                        <a:rPr lang="en-GB" sz="2000" b="1" dirty="0">
                          <a:solidFill>
                            <a:srgbClr val="FF0000"/>
                          </a:solidFill>
                          <a:effectLst/>
                          <a:latin typeface="Calibri, sans-serif"/>
                        </a:rPr>
                        <a:t>HD2</a:t>
                      </a:r>
                      <a:endParaRPr lang="en-GB" sz="2000" dirty="0">
                        <a:solidFill>
                          <a:srgbClr val="FF0000"/>
                        </a:solidFill>
                        <a:effectLst/>
                      </a:endParaRP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rtl="0">
                        <a:lnSpc>
                          <a:spcPct val="115000"/>
                        </a:lnSpc>
                      </a:pPr>
                      <a:r>
                        <a:rPr lang="en-GB" sz="2000" b="1" dirty="0">
                          <a:effectLst/>
                          <a:latin typeface="Calibri, sans-serif"/>
                        </a:rPr>
                        <a:t>       h95-&gt;</a:t>
                      </a:r>
                      <a:r>
                        <a:rPr lang="en-GB" sz="2000" dirty="0">
                          <a:effectLst/>
                          <a:latin typeface="Calibri, sans-serif"/>
                        </a:rPr>
                        <a:t>2</a:t>
                      </a:r>
                      <a:r>
                        <a:rPr lang="en-GB" sz="2000" dirty="0">
                          <a:effectLst/>
                          <a:latin typeface="Symbol, serif"/>
                        </a:rPr>
                        <a:t>g</a:t>
                      </a:r>
                      <a:endParaRPr lang="en-GB" sz="2000" dirty="0">
                        <a:effectLst/>
                      </a:endParaRP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rtl="0">
                        <a:lnSpc>
                          <a:spcPct val="115000"/>
                        </a:lnSpc>
                      </a:pPr>
                      <a:r>
                        <a:rPr lang="en-GB" sz="2000">
                          <a:effectLst/>
                          <a:latin typeface="Calibri, sans-serif"/>
                        </a:rPr>
                        <a:t>t→</a:t>
                      </a:r>
                      <a:r>
                        <a:rPr lang="en-GB" sz="2000" b="1">
                          <a:effectLst/>
                          <a:latin typeface="Calibri, sans-serif"/>
                        </a:rPr>
                        <a:t>H</a:t>
                      </a:r>
                      <a:r>
                        <a:rPr lang="en-GB" sz="2000" b="1" baseline="30000">
                          <a:effectLst/>
                          <a:latin typeface="Calibri, sans-serif"/>
                        </a:rPr>
                        <a:t>+</a:t>
                      </a:r>
                      <a:r>
                        <a:rPr lang="en-GB" sz="2000" b="1">
                          <a:effectLst/>
                          <a:latin typeface="Calibri, sans-serif"/>
                        </a:rPr>
                        <a:t>130</a:t>
                      </a:r>
                      <a:r>
                        <a:rPr lang="en-GB" sz="2000">
                          <a:effectLst/>
                          <a:latin typeface="Calibri, sans-serif"/>
                        </a:rPr>
                        <a:t> b→bcb </a:t>
                      </a:r>
                      <a:endParaRPr lang="en-GB" sz="2000">
                        <a:effectLst/>
                      </a:endParaRP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rtl="0">
                        <a:lnSpc>
                          <a:spcPct val="115000"/>
                        </a:lnSpc>
                      </a:pPr>
                      <a:r>
                        <a:rPr lang="en-GB" sz="2000" b="1" dirty="0">
                          <a:effectLst/>
                          <a:latin typeface="Calibri, sans-serif"/>
                        </a:rPr>
                        <a:t>   A152</a:t>
                      </a:r>
                      <a:r>
                        <a:rPr lang="en-GB" sz="2000" dirty="0">
                          <a:effectLst/>
                          <a:latin typeface="Calibri, sans-serif"/>
                        </a:rPr>
                        <a:t>→ 2</a:t>
                      </a:r>
                      <a:r>
                        <a:rPr lang="en-GB" sz="2000" dirty="0">
                          <a:effectLst/>
                          <a:latin typeface="Symbol, serif"/>
                        </a:rPr>
                        <a:t>g</a:t>
                      </a:r>
                      <a:r>
                        <a:rPr lang="en-GB" sz="2000" dirty="0">
                          <a:effectLst/>
                          <a:latin typeface="Calibri, sans-serif"/>
                        </a:rPr>
                        <a:t>+Z/W</a:t>
                      </a:r>
                      <a:endParaRPr lang="en-GB" sz="2000" dirty="0">
                        <a:effectLst/>
                      </a:endParaRP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7192367"/>
                  </a:ext>
                </a:extLst>
              </a:tr>
              <a:tr h="452197">
                <a:tc>
                  <a:txBody>
                    <a:bodyPr/>
                    <a:lstStyle/>
                    <a:p>
                      <a:pPr rtl="0">
                        <a:lnSpc>
                          <a:spcPct val="115000"/>
                        </a:lnSpc>
                      </a:pPr>
                      <a:r>
                        <a:rPr lang="en-GB" sz="2000" b="1" dirty="0">
                          <a:solidFill>
                            <a:srgbClr val="FF0000"/>
                          </a:solidFill>
                          <a:effectLst/>
                          <a:latin typeface="Calibri, sans-serif"/>
                        </a:rPr>
                        <a:t>HD3</a:t>
                      </a:r>
                      <a:endParaRPr lang="en-GB" sz="2000" dirty="0">
                        <a:solidFill>
                          <a:srgbClr val="FF0000"/>
                        </a:solidFill>
                        <a:effectLst/>
                      </a:endParaRP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rtl="0">
                        <a:lnSpc>
                          <a:spcPct val="115000"/>
                        </a:lnSpc>
                      </a:pPr>
                      <a:r>
                        <a:rPr lang="en-GB" sz="2000" b="1" dirty="0">
                          <a:effectLst/>
                          <a:latin typeface="Calibri, sans-serif"/>
                        </a:rPr>
                        <a:t>H650</a:t>
                      </a:r>
                      <a:r>
                        <a:rPr lang="en-GB" sz="2000" dirty="0">
                          <a:effectLst/>
                          <a:latin typeface="Calibri, sans-serif"/>
                        </a:rPr>
                        <a:t>-&gt;A490Z-&gt;</a:t>
                      </a:r>
                      <a:r>
                        <a:rPr lang="en-GB" sz="2000" dirty="0" err="1">
                          <a:effectLst/>
                          <a:latin typeface="Calibri, sans-serif"/>
                        </a:rPr>
                        <a:t>ttZ</a:t>
                      </a:r>
                      <a:endParaRPr lang="en-GB" sz="2000" dirty="0">
                        <a:effectLst/>
                      </a:endParaRP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rtl="0">
                        <a:lnSpc>
                          <a:spcPct val="115000"/>
                        </a:lnSpc>
                      </a:pPr>
                      <a:r>
                        <a:rPr lang="en-GB" sz="2000" b="1" dirty="0">
                          <a:effectLst/>
                          <a:latin typeface="Calibri, sans-serif"/>
                        </a:rPr>
                        <a:t>H</a:t>
                      </a:r>
                      <a:r>
                        <a:rPr lang="en-GB" sz="2000" b="1" baseline="30000" dirty="0">
                          <a:effectLst/>
                          <a:latin typeface="Calibri, sans-serif"/>
                        </a:rPr>
                        <a:t>+</a:t>
                      </a:r>
                      <a:r>
                        <a:rPr lang="en-GB" sz="2000" b="1" dirty="0">
                          <a:effectLst/>
                          <a:latin typeface="Calibri, sans-serif"/>
                        </a:rPr>
                        <a:t>700</a:t>
                      </a:r>
                      <a:r>
                        <a:rPr lang="en-GB" sz="2000" dirty="0">
                          <a:effectLst/>
                          <a:latin typeface="Calibri, sans-serif"/>
                        </a:rPr>
                        <a:t>→A490W</a:t>
                      </a:r>
                      <a:r>
                        <a:rPr lang="en-GB" sz="2300" baseline="30000" dirty="0">
                          <a:effectLst/>
                          <a:latin typeface="Calibri, sans-serif"/>
                        </a:rPr>
                        <a:t>+</a:t>
                      </a:r>
                      <a:endParaRPr lang="en-GB" sz="2300" baseline="30000" dirty="0">
                        <a:effectLst/>
                      </a:endParaRP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rtl="0">
                        <a:lnSpc>
                          <a:spcPct val="115000"/>
                        </a:lnSpc>
                      </a:pPr>
                      <a:r>
                        <a:rPr lang="en-GB" sz="2000" b="1" dirty="0">
                          <a:effectLst/>
                          <a:latin typeface="Calibri, sans-serif"/>
                        </a:rPr>
                        <a:t>  A490</a:t>
                      </a:r>
                      <a:r>
                        <a:rPr lang="en-GB" sz="2000" dirty="0">
                          <a:effectLst/>
                          <a:latin typeface="Calibri, sans-serif"/>
                        </a:rPr>
                        <a:t>→T376Z-&gt;</a:t>
                      </a:r>
                      <a:r>
                        <a:rPr lang="en-GB" sz="2000" dirty="0" err="1">
                          <a:effectLst/>
                          <a:latin typeface="Calibri, sans-serif"/>
                        </a:rPr>
                        <a:t>hhZ</a:t>
                      </a:r>
                      <a:endParaRPr lang="en-GB" sz="2000" dirty="0">
                        <a:effectLst/>
                      </a:endParaRP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99491393"/>
                  </a:ext>
                </a:extLst>
              </a:tr>
              <a:tr h="468301">
                <a:tc>
                  <a:txBody>
                    <a:bodyPr/>
                    <a:lstStyle/>
                    <a:p>
                      <a:pPr rtl="0">
                        <a:lnSpc>
                          <a:spcPct val="115000"/>
                        </a:lnSpc>
                      </a:pPr>
                      <a:r>
                        <a:rPr lang="en-GB" sz="2000" b="1" dirty="0">
                          <a:solidFill>
                            <a:srgbClr val="7030A0"/>
                          </a:solidFill>
                          <a:effectLst/>
                          <a:latin typeface="Calibri, sans-serif"/>
                        </a:rPr>
                        <a:t>TQ1</a:t>
                      </a:r>
                      <a:endParaRPr lang="en-GB" sz="2000" dirty="0">
                        <a:solidFill>
                          <a:srgbClr val="7030A0"/>
                        </a:solidFill>
                        <a:effectLst/>
                      </a:endParaRP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rtl="0">
                        <a:lnSpc>
                          <a:spcPct val="115000"/>
                        </a:lnSpc>
                      </a:pPr>
                      <a:r>
                        <a:rPr lang="en-GB" sz="2000" b="1" dirty="0">
                          <a:effectLst/>
                          <a:latin typeface="Calibri, sans-serif"/>
                        </a:rPr>
                        <a:t>T</a:t>
                      </a:r>
                      <a:r>
                        <a:rPr lang="en-GB" sz="2000" b="1" baseline="30000" dirty="0">
                          <a:effectLst/>
                          <a:latin typeface="Calibri, sans-serif"/>
                        </a:rPr>
                        <a:t>++</a:t>
                      </a:r>
                      <a:r>
                        <a:rPr lang="en-GB" sz="2000" b="1" dirty="0">
                          <a:effectLst/>
                          <a:latin typeface="Calibri, sans-serif"/>
                        </a:rPr>
                        <a:t>450-</a:t>
                      </a:r>
                      <a:r>
                        <a:rPr lang="en-GB" sz="2000" dirty="0">
                          <a:effectLst/>
                          <a:latin typeface="Calibri, sans-serif"/>
                        </a:rPr>
                        <a:t>&gt;W</a:t>
                      </a:r>
                      <a:r>
                        <a:rPr lang="en-GB" sz="2300" baseline="30000" dirty="0">
                          <a:effectLst/>
                          <a:latin typeface="Calibri, sans-serif"/>
                        </a:rPr>
                        <a:t>+</a:t>
                      </a:r>
                      <a:r>
                        <a:rPr lang="en-GB" sz="2000" dirty="0">
                          <a:effectLst/>
                          <a:latin typeface="Calibri, sans-serif"/>
                        </a:rPr>
                        <a:t>W</a:t>
                      </a:r>
                      <a:r>
                        <a:rPr lang="en-GB" sz="2300" baseline="30000" dirty="0">
                          <a:effectLst/>
                          <a:latin typeface="Calibri, sans-serif"/>
                        </a:rPr>
                        <a:t>+</a:t>
                      </a: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rtl="0">
                        <a:lnSpc>
                          <a:spcPct val="115000"/>
                        </a:lnSpc>
                      </a:pPr>
                      <a:r>
                        <a:rPr lang="en-GB" sz="2000" b="1" dirty="0">
                          <a:effectLst/>
                          <a:latin typeface="Calibri, sans-serif"/>
                        </a:rPr>
                        <a:t>    T</a:t>
                      </a:r>
                      <a:r>
                        <a:rPr lang="en-GB" sz="2000" b="1" baseline="30000" dirty="0">
                          <a:effectLst/>
                          <a:latin typeface="Calibri, sans-serif"/>
                        </a:rPr>
                        <a:t>+</a:t>
                      </a:r>
                      <a:r>
                        <a:rPr lang="en-GB" sz="2000" b="1" dirty="0">
                          <a:effectLst/>
                          <a:latin typeface="Calibri, sans-serif"/>
                        </a:rPr>
                        <a:t>375</a:t>
                      </a:r>
                      <a:r>
                        <a:rPr lang="en-GB" sz="2000" dirty="0">
                          <a:effectLst/>
                          <a:latin typeface="Calibri, sans-serif"/>
                        </a:rPr>
                        <a:t>→ZW</a:t>
                      </a:r>
                      <a:r>
                        <a:rPr lang="en-GB" sz="2300" baseline="30000" dirty="0">
                          <a:effectLst/>
                          <a:latin typeface="Calibri, sans-serif"/>
                        </a:rPr>
                        <a:t>+</a:t>
                      </a:r>
                      <a:endParaRPr lang="en-GB" sz="2300" baseline="30000" dirty="0">
                        <a:effectLst/>
                      </a:endParaRP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rtl="0">
                        <a:lnSpc>
                          <a:spcPct val="115000"/>
                        </a:lnSpc>
                      </a:pPr>
                      <a:r>
                        <a:rPr lang="en-GB" sz="2000" b="1" dirty="0">
                          <a:effectLst/>
                          <a:latin typeface="Calibri, sans-serif"/>
                        </a:rPr>
                        <a:t>   T376</a:t>
                      </a:r>
                      <a:r>
                        <a:rPr lang="en-GB" sz="2000" dirty="0">
                          <a:effectLst/>
                          <a:latin typeface="Calibri, sans-serif"/>
                        </a:rPr>
                        <a:t>→hh,bb,tt</a:t>
                      </a:r>
                      <a:endParaRPr lang="en-GB" sz="2000" dirty="0">
                        <a:effectLst/>
                      </a:endParaRP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6475760"/>
                  </a:ext>
                </a:extLst>
              </a:tr>
              <a:tr h="468301">
                <a:tc>
                  <a:txBody>
                    <a:bodyPr/>
                    <a:lstStyle/>
                    <a:p>
                      <a:pPr rtl="0">
                        <a:lnSpc>
                          <a:spcPct val="115000"/>
                        </a:lnSpc>
                      </a:pPr>
                      <a:r>
                        <a:rPr lang="en-GB" sz="2000" b="1" dirty="0">
                          <a:solidFill>
                            <a:srgbClr val="7030A0"/>
                          </a:solidFill>
                          <a:effectLst/>
                          <a:latin typeface="Calibri, sans-serif"/>
                        </a:rPr>
                        <a:t>TQ2</a:t>
                      </a:r>
                      <a:endParaRPr lang="en-GB" sz="2000" dirty="0">
                        <a:solidFill>
                          <a:srgbClr val="7030A0"/>
                        </a:solidFill>
                        <a:effectLst/>
                      </a:endParaRP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gridSpan="3">
                  <a:txBody>
                    <a:bodyPr/>
                    <a:lstStyle/>
                    <a:p>
                      <a:pPr rtl="0">
                        <a:lnSpc>
                          <a:spcPct val="115000"/>
                        </a:lnSpc>
                      </a:pPr>
                      <a:r>
                        <a:rPr lang="en-GB" sz="2000" b="1" dirty="0">
                          <a:effectLst/>
                          <a:latin typeface="Calibri, sans-serif"/>
                        </a:rPr>
                        <a:t>                T690</a:t>
                      </a:r>
                      <a:r>
                        <a:rPr lang="en-GB" sz="2000" dirty="0">
                          <a:effectLst/>
                          <a:latin typeface="Calibri, sans-serif"/>
                        </a:rPr>
                        <a:t>→ZZ/WW/h125h95/</a:t>
                      </a:r>
                      <a:r>
                        <a:rPr lang="en-GB" sz="2000" dirty="0" err="1">
                          <a:effectLst/>
                          <a:latin typeface="Calibri, sans-serif"/>
                        </a:rPr>
                        <a:t>tt</a:t>
                      </a:r>
                      <a:r>
                        <a:rPr lang="en-GB" sz="2000" dirty="0">
                          <a:effectLst/>
                          <a:latin typeface="Calibri, sans-serif"/>
                        </a:rPr>
                        <a:t>/2</a:t>
                      </a:r>
                      <a:r>
                        <a:rPr lang="en-GB" sz="2000" dirty="0">
                          <a:effectLst/>
                          <a:latin typeface="Symbol, serif"/>
                        </a:rPr>
                        <a:t>g</a:t>
                      </a:r>
                      <a:r>
                        <a:rPr lang="en-GB" sz="2000" dirty="0">
                          <a:effectLst/>
                          <a:latin typeface="Calibri, sans-serif"/>
                        </a:rPr>
                        <a:t>/</a:t>
                      </a:r>
                      <a:r>
                        <a:rPr lang="en-GB" sz="2000" dirty="0" err="1">
                          <a:effectLst/>
                          <a:latin typeface="Calibri, sans-serif"/>
                        </a:rPr>
                        <a:t>e+e</a:t>
                      </a:r>
                      <a:r>
                        <a:rPr lang="en-GB" sz="2000" dirty="0">
                          <a:effectLst/>
                          <a:latin typeface="Calibri, sans-serif"/>
                        </a:rPr>
                        <a:t>-</a:t>
                      </a:r>
                      <a:endParaRPr lang="en-GB" sz="2000" dirty="0">
                        <a:effectLst/>
                      </a:endParaRP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65337788"/>
                  </a:ext>
                </a:extLst>
              </a:tr>
              <a:tr h="468301">
                <a:tc>
                  <a:txBody>
                    <a:bodyPr/>
                    <a:lstStyle/>
                    <a:p>
                      <a:pPr rtl="0">
                        <a:lnSpc>
                          <a:spcPct val="115000"/>
                        </a:lnSpc>
                      </a:pPr>
                      <a:r>
                        <a:rPr lang="en-GB" sz="2000" b="1" dirty="0">
                          <a:solidFill>
                            <a:srgbClr val="7030A0"/>
                          </a:solidFill>
                          <a:effectLst/>
                          <a:latin typeface="Calibri, sans-serif"/>
                        </a:rPr>
                        <a:t>TQ3</a:t>
                      </a:r>
                      <a:endParaRPr lang="en-GB" sz="2000" dirty="0">
                        <a:solidFill>
                          <a:srgbClr val="7030A0"/>
                        </a:solidFill>
                        <a:effectLst/>
                      </a:endParaRP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gridSpan="3">
                  <a:txBody>
                    <a:bodyPr/>
                    <a:lstStyle/>
                    <a:p>
                      <a:pPr rtl="0">
                        <a:lnSpc>
                          <a:spcPct val="115000"/>
                        </a:lnSpc>
                      </a:pPr>
                      <a:r>
                        <a:rPr lang="en-GB" sz="2000" b="1" dirty="0">
                          <a:effectLst/>
                          <a:latin typeface="Calibri, sans-serif"/>
                        </a:rPr>
                        <a:t>                     T1000</a:t>
                      </a:r>
                      <a:r>
                        <a:rPr lang="en-GB" sz="2000" dirty="0">
                          <a:effectLst/>
                          <a:latin typeface="Calibri, sans-serif"/>
                        </a:rPr>
                        <a:t>→ZZ/WW/h125h125</a:t>
                      </a:r>
                      <a:endParaRPr lang="en-GB" sz="2000" dirty="0">
                        <a:effectLst/>
                      </a:endParaRPr>
                    </a:p>
                  </a:txBody>
                  <a:tcPr marL="25400" marR="25400" marT="25400" marB="254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26827118"/>
                  </a:ext>
                </a:extLst>
              </a:tr>
            </a:tbl>
          </a:graphicData>
        </a:graphic>
      </p:graphicFrame>
      <p:sp>
        <p:nvSpPr>
          <p:cNvPr id="4" name="Espace réservé du pied de page 3">
            <a:extLst>
              <a:ext uri="{FF2B5EF4-FFF2-40B4-BE49-F238E27FC236}">
                <a16:creationId xmlns:a16="http://schemas.microsoft.com/office/drawing/2014/main" id="{ACFE4F99-F8D7-434E-975F-47420319C5A0}"/>
              </a:ext>
            </a:extLst>
          </p:cNvPr>
          <p:cNvSpPr>
            <a:spLocks noGrp="1"/>
          </p:cNvSpPr>
          <p:nvPr>
            <p:ph type="ftr" sz="quarter" idx="11"/>
          </p:nvPr>
        </p:nvSpPr>
        <p:spPr/>
        <p:txBody>
          <a:bodyPr/>
          <a:lstStyle/>
          <a:p>
            <a:r>
              <a:rPr lang="en-GB"/>
              <a:t>F. Richard  IJCLAB october 2025</a:t>
            </a:r>
            <a:endParaRPr lang="fr-FR"/>
          </a:p>
        </p:txBody>
      </p:sp>
      <p:sp>
        <p:nvSpPr>
          <p:cNvPr id="5" name="Espace réservé du numéro de diapositive 4">
            <a:extLst>
              <a:ext uri="{FF2B5EF4-FFF2-40B4-BE49-F238E27FC236}">
                <a16:creationId xmlns:a16="http://schemas.microsoft.com/office/drawing/2014/main" id="{5585A6CC-57BE-4EC4-9D2F-A97D8A26774D}"/>
              </a:ext>
            </a:extLst>
          </p:cNvPr>
          <p:cNvSpPr>
            <a:spLocks noGrp="1"/>
          </p:cNvSpPr>
          <p:nvPr>
            <p:ph type="sldNum" sz="quarter" idx="12"/>
          </p:nvPr>
        </p:nvSpPr>
        <p:spPr/>
        <p:txBody>
          <a:bodyPr/>
          <a:lstStyle/>
          <a:p>
            <a:fld id="{5A03CC76-496D-4644-8A18-DE7C2F27F534}" type="slidenum">
              <a:rPr lang="fr-FR" smtClean="0"/>
              <a:t>15</a:t>
            </a:fld>
            <a:endParaRPr lang="fr-FR"/>
          </a:p>
        </p:txBody>
      </p:sp>
      <p:sp>
        <p:nvSpPr>
          <p:cNvPr id="14" name="ZoneTexte 13">
            <a:extLst>
              <a:ext uri="{FF2B5EF4-FFF2-40B4-BE49-F238E27FC236}">
                <a16:creationId xmlns:a16="http://schemas.microsoft.com/office/drawing/2014/main" id="{1F213B59-E0EE-421C-9439-5EF79C883BD1}"/>
              </a:ext>
            </a:extLst>
          </p:cNvPr>
          <p:cNvSpPr txBox="1"/>
          <p:nvPr/>
        </p:nvSpPr>
        <p:spPr>
          <a:xfrm>
            <a:off x="1199088" y="1818560"/>
            <a:ext cx="972152" cy="2954655"/>
          </a:xfrm>
          <a:prstGeom prst="rect">
            <a:avLst/>
          </a:prstGeom>
          <a:noFill/>
          <a:ln w="19050">
            <a:solidFill>
              <a:schemeClr val="tx1"/>
            </a:solidFill>
          </a:ln>
        </p:spPr>
        <p:txBody>
          <a:bodyPr wrap="square" rtlCol="0">
            <a:spAutoFit/>
          </a:bodyPr>
          <a:lstStyle/>
          <a:p>
            <a:endParaRPr lang="en-US" sz="2400" b="1" dirty="0">
              <a:solidFill>
                <a:srgbClr val="FF0000"/>
              </a:solidFill>
            </a:endParaRPr>
          </a:p>
          <a:p>
            <a:r>
              <a:rPr lang="en-US" sz="2400" b="1" dirty="0">
                <a:solidFill>
                  <a:srgbClr val="FF0000"/>
                </a:solidFill>
              </a:rPr>
              <a:t>J=0</a:t>
            </a:r>
          </a:p>
          <a:p>
            <a:r>
              <a:rPr lang="en-US" sz="2400" b="1" dirty="0">
                <a:solidFill>
                  <a:srgbClr val="FF0000"/>
                </a:solidFill>
              </a:rPr>
              <a:t>I=1/2</a:t>
            </a:r>
          </a:p>
          <a:p>
            <a:endParaRPr lang="en-US" sz="2400" b="1" dirty="0">
              <a:solidFill>
                <a:srgbClr val="FF0000"/>
              </a:solidFill>
            </a:endParaRPr>
          </a:p>
          <a:p>
            <a:endParaRPr lang="en-US" sz="2400" b="1" dirty="0">
              <a:solidFill>
                <a:srgbClr val="FF0000"/>
              </a:solidFill>
            </a:endParaRPr>
          </a:p>
          <a:p>
            <a:r>
              <a:rPr lang="en-US" sz="2400" b="1" dirty="0">
                <a:solidFill>
                  <a:srgbClr val="7030A0"/>
                </a:solidFill>
              </a:rPr>
              <a:t>J=2</a:t>
            </a:r>
          </a:p>
          <a:p>
            <a:r>
              <a:rPr lang="en-US" sz="2400" b="1" dirty="0">
                <a:solidFill>
                  <a:srgbClr val="7030A0"/>
                </a:solidFill>
              </a:rPr>
              <a:t>I=2</a:t>
            </a:r>
          </a:p>
          <a:p>
            <a:endParaRPr lang="en-US" b="1" dirty="0">
              <a:solidFill>
                <a:srgbClr val="FF0000"/>
              </a:solidFill>
            </a:endParaRPr>
          </a:p>
        </p:txBody>
      </p:sp>
      <p:sp>
        <p:nvSpPr>
          <p:cNvPr id="17" name="ZoneTexte 16">
            <a:extLst>
              <a:ext uri="{FF2B5EF4-FFF2-40B4-BE49-F238E27FC236}">
                <a16:creationId xmlns:a16="http://schemas.microsoft.com/office/drawing/2014/main" id="{BF5C415A-193C-4DE4-A568-77AC9AE7445F}"/>
              </a:ext>
            </a:extLst>
          </p:cNvPr>
          <p:cNvSpPr txBox="1"/>
          <p:nvPr/>
        </p:nvSpPr>
        <p:spPr>
          <a:xfrm>
            <a:off x="9281292" y="3539108"/>
            <a:ext cx="2434924" cy="1569660"/>
          </a:xfrm>
          <a:prstGeom prst="rect">
            <a:avLst/>
          </a:prstGeom>
          <a:noFill/>
          <a:ln w="19050">
            <a:solidFill>
              <a:srgbClr val="9933FF"/>
            </a:solidFill>
          </a:ln>
        </p:spPr>
        <p:txBody>
          <a:bodyPr wrap="square" rtlCol="0">
            <a:spAutoFit/>
          </a:bodyPr>
          <a:lstStyle/>
          <a:p>
            <a:r>
              <a:rPr lang="en-US" sz="2400" b="1" dirty="0">
                <a:solidFill>
                  <a:srgbClr val="7030A0"/>
                </a:solidFill>
              </a:rPr>
              <a:t>Randall </a:t>
            </a:r>
            <a:r>
              <a:rPr lang="en-US" sz="2400" b="1" dirty="0" err="1">
                <a:solidFill>
                  <a:srgbClr val="7030A0"/>
                </a:solidFill>
              </a:rPr>
              <a:t>Sundrum</a:t>
            </a:r>
            <a:endParaRPr lang="en-US" sz="2400" b="1" dirty="0">
              <a:solidFill>
                <a:srgbClr val="7030A0"/>
              </a:solidFill>
            </a:endParaRPr>
          </a:p>
          <a:p>
            <a:r>
              <a:rPr lang="en-US" sz="2400" dirty="0"/>
              <a:t>MTQ1=376</a:t>
            </a:r>
          </a:p>
          <a:p>
            <a:r>
              <a:rPr lang="en-US" sz="2400" b="1" dirty="0">
                <a:solidFill>
                  <a:srgbClr val="7030A0"/>
                </a:solidFill>
              </a:rPr>
              <a:t>MTQ2=690</a:t>
            </a:r>
          </a:p>
          <a:p>
            <a:r>
              <a:rPr lang="en-US" sz="2400" dirty="0"/>
              <a:t>MTQ3=1000</a:t>
            </a:r>
          </a:p>
        </p:txBody>
      </p:sp>
      <p:sp>
        <p:nvSpPr>
          <p:cNvPr id="19" name="ZoneTexte 18">
            <a:extLst>
              <a:ext uri="{FF2B5EF4-FFF2-40B4-BE49-F238E27FC236}">
                <a16:creationId xmlns:a16="http://schemas.microsoft.com/office/drawing/2014/main" id="{2AD08FE6-3630-4464-8533-AF69645699F1}"/>
              </a:ext>
            </a:extLst>
          </p:cNvPr>
          <p:cNvSpPr txBox="1"/>
          <p:nvPr/>
        </p:nvSpPr>
        <p:spPr>
          <a:xfrm>
            <a:off x="9281292" y="1920328"/>
            <a:ext cx="2434924" cy="1477328"/>
          </a:xfrm>
          <a:prstGeom prst="rect">
            <a:avLst/>
          </a:prstGeom>
          <a:noFill/>
          <a:ln w="19050">
            <a:solidFill>
              <a:srgbClr val="FF0000"/>
            </a:solidFill>
          </a:ln>
        </p:spPr>
        <p:txBody>
          <a:bodyPr wrap="square" rtlCol="0">
            <a:spAutoFit/>
          </a:bodyPr>
          <a:lstStyle/>
          <a:p>
            <a:r>
              <a:rPr lang="en-US" sz="2400" b="1" dirty="0">
                <a:solidFill>
                  <a:srgbClr val="FF0000"/>
                </a:solidFill>
              </a:rPr>
              <a:t>Weinberg Model</a:t>
            </a:r>
          </a:p>
          <a:p>
            <a:r>
              <a:rPr lang="en-GB" sz="1800" b="0" i="1" u="none" strike="noStrike" dirty="0">
                <a:effectLst/>
                <a:latin typeface="Calibri, sans-serif"/>
              </a:rPr>
              <a:t>Gauge Theory of CP violation, Phys. Rev. Lett, 37 (1976) 657.</a:t>
            </a:r>
            <a:endParaRPr lang="en-GB" sz="1200" dirty="0">
              <a:effectLst/>
            </a:endParaRPr>
          </a:p>
          <a:p>
            <a:endParaRPr lang="en-US" sz="1200" b="1" dirty="0">
              <a:solidFill>
                <a:srgbClr val="FF0000"/>
              </a:solidFill>
            </a:endParaRPr>
          </a:p>
        </p:txBody>
      </p:sp>
    </p:spTree>
    <p:extLst>
      <p:ext uri="{BB962C8B-B14F-4D97-AF65-F5344CB8AC3E}">
        <p14:creationId xmlns:p14="http://schemas.microsoft.com/office/powerpoint/2010/main" val="5663145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198BF9C-064C-4FB3-9C85-82DCE326343A}"/>
              </a:ext>
            </a:extLst>
          </p:cNvPr>
          <p:cNvSpPr>
            <a:spLocks noGrp="1"/>
          </p:cNvSpPr>
          <p:nvPr>
            <p:ph type="title"/>
          </p:nvPr>
        </p:nvSpPr>
        <p:spPr/>
        <p:txBody>
          <a:bodyPr/>
          <a:lstStyle/>
          <a:p>
            <a:r>
              <a:rPr lang="en-US" b="1" dirty="0">
                <a:solidFill>
                  <a:srgbClr val="7030A0"/>
                </a:solidFill>
                <a:effectLst>
                  <a:outerShdw blurRad="38100" dist="38100" dir="2700000" algn="tl">
                    <a:srgbClr val="000000">
                      <a:alpha val="43137"/>
                    </a:srgbClr>
                  </a:outerShdw>
                </a:effectLst>
              </a:rPr>
              <a:t>                         More speculations</a:t>
            </a:r>
          </a:p>
        </p:txBody>
      </p:sp>
      <p:sp>
        <p:nvSpPr>
          <p:cNvPr id="3" name="Espace réservé du contenu 2">
            <a:extLst>
              <a:ext uri="{FF2B5EF4-FFF2-40B4-BE49-F238E27FC236}">
                <a16:creationId xmlns:a16="http://schemas.microsoft.com/office/drawing/2014/main" id="{E049EF19-CEF3-4AF2-995A-E59F2F4957F5}"/>
              </a:ext>
            </a:extLst>
          </p:cNvPr>
          <p:cNvSpPr>
            <a:spLocks noGrp="1"/>
          </p:cNvSpPr>
          <p:nvPr>
            <p:ph idx="1"/>
          </p:nvPr>
        </p:nvSpPr>
        <p:spPr>
          <a:xfrm>
            <a:off x="838200" y="1538242"/>
            <a:ext cx="10515600" cy="4818108"/>
          </a:xfrm>
          <a:ln w="28575">
            <a:solidFill>
              <a:schemeClr val="tx1"/>
            </a:solidFill>
          </a:ln>
        </p:spPr>
        <p:txBody>
          <a:bodyPr>
            <a:normAutofit/>
          </a:bodyPr>
          <a:lstStyle/>
          <a:p>
            <a:r>
              <a:rPr lang="en-US" dirty="0"/>
              <a:t>LHC indicates the presence of scalar resonances coexisting with tensor resonances of the KK type</a:t>
            </a:r>
          </a:p>
          <a:p>
            <a:r>
              <a:rPr lang="en-US" dirty="0"/>
              <a:t>The best known UV completion for scalars is SUSY </a:t>
            </a:r>
          </a:p>
          <a:p>
            <a:r>
              <a:rPr lang="en-US" dirty="0"/>
              <a:t>Here we would have </a:t>
            </a:r>
            <a:r>
              <a:rPr lang="en-US" b="1" dirty="0"/>
              <a:t>both extra-dimensions and SUSY </a:t>
            </a:r>
            <a:r>
              <a:rPr lang="en-US" dirty="0"/>
              <a:t>! </a:t>
            </a:r>
            <a:r>
              <a:rPr lang="en-US" b="1" u="sng" dirty="0">
                <a:solidFill>
                  <a:srgbClr val="0070C0"/>
                </a:solidFill>
              </a:rPr>
              <a:t>2510.11771</a:t>
            </a:r>
          </a:p>
          <a:p>
            <a:r>
              <a:rPr lang="en-US" dirty="0"/>
              <a:t>This may be seen as a blessing given that with extra-dimensions one has the </a:t>
            </a:r>
            <a:r>
              <a:rPr lang="en-US" b="1" dirty="0" err="1"/>
              <a:t>Scherk</a:t>
            </a:r>
            <a:r>
              <a:rPr lang="en-US" b="1" dirty="0"/>
              <a:t>-Schwarz </a:t>
            </a:r>
            <a:r>
              <a:rPr lang="en-US" dirty="0"/>
              <a:t>mechanism providing masses to SUSY particles</a:t>
            </a:r>
          </a:p>
          <a:p>
            <a:r>
              <a:rPr lang="en-US" dirty="0"/>
              <a:t>It is suggested  that this could remove the tension in MSSM (very large stop masses needed to explain h125)  </a:t>
            </a:r>
            <a:r>
              <a:rPr lang="en-US" b="1" u="sng" dirty="0">
                <a:solidFill>
                  <a:srgbClr val="0070C0"/>
                </a:solidFill>
              </a:rPr>
              <a:t>1511.04081</a:t>
            </a:r>
          </a:p>
          <a:p>
            <a:endParaRPr lang="en-US" b="1" u="sng" dirty="0">
              <a:solidFill>
                <a:srgbClr val="0070C0"/>
              </a:solidFill>
            </a:endParaRPr>
          </a:p>
          <a:p>
            <a:endParaRPr lang="en-US" b="1" u="sng" dirty="0">
              <a:solidFill>
                <a:srgbClr val="0070C0"/>
              </a:solidFill>
            </a:endParaRPr>
          </a:p>
          <a:p>
            <a:pPr marL="0" indent="0">
              <a:buNone/>
            </a:pPr>
            <a:endParaRPr lang="en-US" dirty="0"/>
          </a:p>
        </p:txBody>
      </p:sp>
      <p:sp>
        <p:nvSpPr>
          <p:cNvPr id="4" name="Espace réservé du pied de page 3">
            <a:extLst>
              <a:ext uri="{FF2B5EF4-FFF2-40B4-BE49-F238E27FC236}">
                <a16:creationId xmlns:a16="http://schemas.microsoft.com/office/drawing/2014/main" id="{8AEDA90B-0D39-4707-8776-88CA97039609}"/>
              </a:ext>
            </a:extLst>
          </p:cNvPr>
          <p:cNvSpPr>
            <a:spLocks noGrp="1"/>
          </p:cNvSpPr>
          <p:nvPr>
            <p:ph type="ftr" sz="quarter" idx="11"/>
          </p:nvPr>
        </p:nvSpPr>
        <p:spPr/>
        <p:txBody>
          <a:bodyPr/>
          <a:lstStyle/>
          <a:p>
            <a:r>
              <a:rPr lang="en-GB" dirty="0"/>
              <a:t>F. Richard  IJCLAB </a:t>
            </a:r>
            <a:r>
              <a:rPr lang="en-GB" dirty="0" err="1"/>
              <a:t>october</a:t>
            </a:r>
            <a:r>
              <a:rPr lang="en-GB" dirty="0"/>
              <a:t> 2025</a:t>
            </a:r>
            <a:endParaRPr lang="fr-FR" dirty="0"/>
          </a:p>
        </p:txBody>
      </p:sp>
      <p:sp>
        <p:nvSpPr>
          <p:cNvPr id="5" name="Espace réservé du numéro de diapositive 4">
            <a:extLst>
              <a:ext uri="{FF2B5EF4-FFF2-40B4-BE49-F238E27FC236}">
                <a16:creationId xmlns:a16="http://schemas.microsoft.com/office/drawing/2014/main" id="{2132D9DD-4498-4B57-982F-028F1D33CEA1}"/>
              </a:ext>
            </a:extLst>
          </p:cNvPr>
          <p:cNvSpPr>
            <a:spLocks noGrp="1"/>
          </p:cNvSpPr>
          <p:nvPr>
            <p:ph type="sldNum" sz="quarter" idx="12"/>
          </p:nvPr>
        </p:nvSpPr>
        <p:spPr/>
        <p:txBody>
          <a:bodyPr/>
          <a:lstStyle/>
          <a:p>
            <a:fld id="{5A03CC76-496D-4644-8A18-DE7C2F27F534}" type="slidenum">
              <a:rPr lang="fr-FR" smtClean="0"/>
              <a:t>16</a:t>
            </a:fld>
            <a:endParaRPr lang="fr-FR"/>
          </a:p>
        </p:txBody>
      </p:sp>
    </p:spTree>
    <p:extLst>
      <p:ext uri="{BB962C8B-B14F-4D97-AF65-F5344CB8AC3E}">
        <p14:creationId xmlns:p14="http://schemas.microsoft.com/office/powerpoint/2010/main" val="910278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E249859-7EA4-4A5D-82F6-E719E374623F}"/>
              </a:ext>
            </a:extLst>
          </p:cNvPr>
          <p:cNvSpPr>
            <a:spLocks noGrp="1"/>
          </p:cNvSpPr>
          <p:nvPr>
            <p:ph type="title"/>
          </p:nvPr>
        </p:nvSpPr>
        <p:spPr/>
        <p:txBody>
          <a:bodyPr/>
          <a:lstStyle/>
          <a:p>
            <a:pPr algn="ctr"/>
            <a:r>
              <a:rPr lang="en-GB" b="1" dirty="0">
                <a:solidFill>
                  <a:srgbClr val="7030A0"/>
                </a:solidFill>
              </a:rPr>
              <a:t>What can we expect from RUN3 ?</a:t>
            </a:r>
          </a:p>
        </p:txBody>
      </p:sp>
      <p:sp>
        <p:nvSpPr>
          <p:cNvPr id="6" name="Espace réservé du contenu 5">
            <a:extLst>
              <a:ext uri="{FF2B5EF4-FFF2-40B4-BE49-F238E27FC236}">
                <a16:creationId xmlns:a16="http://schemas.microsoft.com/office/drawing/2014/main" id="{F083BBE1-CA04-4578-B763-FC31BB84BC89}"/>
              </a:ext>
            </a:extLst>
          </p:cNvPr>
          <p:cNvSpPr>
            <a:spLocks noGrp="1"/>
          </p:cNvSpPr>
          <p:nvPr>
            <p:ph idx="1"/>
          </p:nvPr>
        </p:nvSpPr>
        <p:spPr>
          <a:xfrm>
            <a:off x="838200" y="1562100"/>
            <a:ext cx="10515600" cy="4614863"/>
          </a:xfrm>
          <a:ln w="19050">
            <a:solidFill>
              <a:schemeClr val="tx1"/>
            </a:solidFill>
          </a:ln>
        </p:spPr>
        <p:txBody>
          <a:bodyPr>
            <a:normAutofit lnSpcReduction="10000"/>
          </a:bodyPr>
          <a:lstStyle/>
          <a:p>
            <a:r>
              <a:rPr lang="en-GB" b="1" dirty="0"/>
              <a:t>500 fb-1 </a:t>
            </a:r>
            <a:r>
              <a:rPr lang="en-GB" dirty="0"/>
              <a:t>will be provided by RUN3 mid 2026</a:t>
            </a:r>
          </a:p>
          <a:p>
            <a:r>
              <a:rPr lang="en-GB" dirty="0"/>
              <a:t>So far we have identified more than a dozen channels which show indications for an excess above 3 </a:t>
            </a:r>
            <a:r>
              <a:rPr lang="en-GB" dirty="0" err="1"/>
              <a:t>s.d.</a:t>
            </a:r>
            <a:endParaRPr lang="en-GB" dirty="0"/>
          </a:p>
          <a:p>
            <a:r>
              <a:rPr lang="en-GB" dirty="0"/>
              <a:t>If real, on average, these channels could reach</a:t>
            </a:r>
            <a:r>
              <a:rPr lang="en-GB" b="1" dirty="0"/>
              <a:t> 5 </a:t>
            </a:r>
            <a:r>
              <a:rPr lang="en-GB" b="1" dirty="0" err="1"/>
              <a:t>s.d.</a:t>
            </a:r>
            <a:r>
              <a:rPr lang="en-GB" b="1" dirty="0"/>
              <a:t>  </a:t>
            </a:r>
          </a:p>
          <a:p>
            <a:r>
              <a:rPr lang="en-GB" dirty="0"/>
              <a:t>They do not suffer from the LE syndrome since they are a priori tagged from RUN2 data</a:t>
            </a:r>
          </a:p>
          <a:p>
            <a:r>
              <a:rPr lang="en-GB" dirty="0"/>
              <a:t>Hopefully, the coincidences between the two experiments should improve as for the </a:t>
            </a:r>
            <a:r>
              <a:rPr lang="en-GB" dirty="0" err="1"/>
              <a:t>toponium</a:t>
            </a:r>
            <a:r>
              <a:rPr lang="en-GB" dirty="0"/>
              <a:t> </a:t>
            </a:r>
          </a:p>
          <a:p>
            <a:r>
              <a:rPr lang="en-GB" b="1" dirty="0"/>
              <a:t>Critical changes </a:t>
            </a:r>
            <a:r>
              <a:rPr lang="en-GB" dirty="0"/>
              <a:t>needed in searches to take into account a </a:t>
            </a:r>
            <a:r>
              <a:rPr lang="en-GB" b="1" dirty="0"/>
              <a:t>J=2 interpretation</a:t>
            </a:r>
            <a:r>
              <a:rPr lang="en-GB" dirty="0"/>
              <a:t>, interferences with the SM background and loop effects </a:t>
            </a:r>
          </a:p>
        </p:txBody>
      </p:sp>
      <p:sp>
        <p:nvSpPr>
          <p:cNvPr id="2" name="Espace réservé du pied de page 1">
            <a:extLst>
              <a:ext uri="{FF2B5EF4-FFF2-40B4-BE49-F238E27FC236}">
                <a16:creationId xmlns:a16="http://schemas.microsoft.com/office/drawing/2014/main" id="{1A5469BC-3C96-4CCA-8A7D-1AE848CCBD2E}"/>
              </a:ext>
            </a:extLst>
          </p:cNvPr>
          <p:cNvSpPr>
            <a:spLocks noGrp="1"/>
          </p:cNvSpPr>
          <p:nvPr>
            <p:ph type="ftr" sz="quarter" idx="11"/>
          </p:nvPr>
        </p:nvSpPr>
        <p:spPr/>
        <p:txBody>
          <a:bodyPr/>
          <a:lstStyle/>
          <a:p>
            <a:r>
              <a:rPr lang="en-GB"/>
              <a:t>F. Richard  IJCLAB october 2025</a:t>
            </a:r>
            <a:endParaRPr lang="fr-FR"/>
          </a:p>
        </p:txBody>
      </p:sp>
      <p:sp>
        <p:nvSpPr>
          <p:cNvPr id="3" name="Espace réservé du numéro de diapositive 2">
            <a:extLst>
              <a:ext uri="{FF2B5EF4-FFF2-40B4-BE49-F238E27FC236}">
                <a16:creationId xmlns:a16="http://schemas.microsoft.com/office/drawing/2014/main" id="{8DE4C466-05BB-4B4C-B6C9-4B7468366EF5}"/>
              </a:ext>
            </a:extLst>
          </p:cNvPr>
          <p:cNvSpPr>
            <a:spLocks noGrp="1"/>
          </p:cNvSpPr>
          <p:nvPr>
            <p:ph type="sldNum" sz="quarter" idx="12"/>
          </p:nvPr>
        </p:nvSpPr>
        <p:spPr/>
        <p:txBody>
          <a:bodyPr/>
          <a:lstStyle/>
          <a:p>
            <a:fld id="{5A03CC76-496D-4644-8A18-DE7C2F27F534}" type="slidenum">
              <a:rPr lang="fr-FR" smtClean="0"/>
              <a:t>17</a:t>
            </a:fld>
            <a:endParaRPr lang="fr-FR"/>
          </a:p>
        </p:txBody>
      </p:sp>
    </p:spTree>
    <p:extLst>
      <p:ext uri="{BB962C8B-B14F-4D97-AF65-F5344CB8AC3E}">
        <p14:creationId xmlns:p14="http://schemas.microsoft.com/office/powerpoint/2010/main" val="24188192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FB530D3-E5C5-4163-9362-E6AFF91DA56C}"/>
              </a:ext>
            </a:extLst>
          </p:cNvPr>
          <p:cNvSpPr>
            <a:spLocks noGrp="1"/>
          </p:cNvSpPr>
          <p:nvPr>
            <p:ph type="title"/>
          </p:nvPr>
        </p:nvSpPr>
        <p:spPr/>
        <p:txBody>
          <a:bodyPr/>
          <a:lstStyle/>
          <a:p>
            <a:pPr algn="ctr"/>
            <a:r>
              <a:rPr lang="en-GB" b="1" dirty="0">
                <a:solidFill>
                  <a:srgbClr val="7030A0"/>
                </a:solidFill>
              </a:rPr>
              <a:t>What can we expect from an </a:t>
            </a:r>
            <a:r>
              <a:rPr lang="en-GB" b="1" dirty="0" err="1">
                <a:solidFill>
                  <a:srgbClr val="7030A0"/>
                </a:solidFill>
              </a:rPr>
              <a:t>e+e</a:t>
            </a:r>
            <a:r>
              <a:rPr lang="en-GB" b="1" dirty="0">
                <a:solidFill>
                  <a:srgbClr val="7030A0"/>
                </a:solidFill>
              </a:rPr>
              <a:t>- collider ?</a:t>
            </a:r>
          </a:p>
        </p:txBody>
      </p:sp>
      <p:sp>
        <p:nvSpPr>
          <p:cNvPr id="3" name="Espace réservé du contenu 2">
            <a:extLst>
              <a:ext uri="{FF2B5EF4-FFF2-40B4-BE49-F238E27FC236}">
                <a16:creationId xmlns:a16="http://schemas.microsoft.com/office/drawing/2014/main" id="{E6A019C7-0034-4A41-8B73-1B9B2B01F22F}"/>
              </a:ext>
            </a:extLst>
          </p:cNvPr>
          <p:cNvSpPr>
            <a:spLocks noGrp="1"/>
          </p:cNvSpPr>
          <p:nvPr>
            <p:ph sz="half" idx="1"/>
          </p:nvPr>
        </p:nvSpPr>
        <p:spPr>
          <a:xfrm>
            <a:off x="93983" y="1847850"/>
            <a:ext cx="6798733" cy="4351338"/>
          </a:xfrm>
          <a:ln w="28575"/>
        </p:spPr>
        <p:style>
          <a:lnRef idx="2">
            <a:schemeClr val="accent1"/>
          </a:lnRef>
          <a:fillRef idx="1">
            <a:schemeClr val="lt1"/>
          </a:fillRef>
          <a:effectRef idx="0">
            <a:schemeClr val="accent1"/>
          </a:effectRef>
          <a:fontRef idx="minor">
            <a:schemeClr val="dk1"/>
          </a:fontRef>
        </p:style>
        <p:txBody>
          <a:bodyPr>
            <a:normAutofit fontScale="85000" lnSpcReduction="20000"/>
          </a:bodyPr>
          <a:lstStyle/>
          <a:p>
            <a:r>
              <a:rPr lang="en-GB" dirty="0"/>
              <a:t>Covering the whole spectrum of scalars requires 1.5 </a:t>
            </a:r>
            <a:r>
              <a:rPr lang="en-GB" dirty="0" err="1"/>
              <a:t>TeV</a:t>
            </a:r>
            <a:endParaRPr lang="en-GB" dirty="0"/>
          </a:p>
          <a:p>
            <a:r>
              <a:rPr lang="en-GB" dirty="0"/>
              <a:t>If, as indicated by ATLAS and CMS, </a:t>
            </a:r>
            <a:r>
              <a:rPr lang="en-GB" b="1" dirty="0"/>
              <a:t>T690 couples to </a:t>
            </a:r>
            <a:r>
              <a:rPr lang="en-GB" b="1" dirty="0" err="1"/>
              <a:t>e+e</a:t>
            </a:r>
            <a:r>
              <a:rPr lang="en-GB" b="1" dirty="0"/>
              <a:t>-</a:t>
            </a:r>
            <a:r>
              <a:rPr lang="en-GB" dirty="0"/>
              <a:t>, one would have a sequence of </a:t>
            </a:r>
            <a:r>
              <a:rPr lang="en-GB" b="1" dirty="0"/>
              <a:t>graviton factories</a:t>
            </a:r>
            <a:r>
              <a:rPr lang="en-GB" dirty="0"/>
              <a:t>, two/three of them being indicated by LHC </a:t>
            </a:r>
          </a:p>
          <a:p>
            <a:r>
              <a:rPr lang="en-GB" dirty="0"/>
              <a:t>Collecting </a:t>
            </a:r>
            <a:r>
              <a:rPr lang="en-GB" b="1" dirty="0"/>
              <a:t>10</a:t>
            </a:r>
            <a:r>
              <a:rPr lang="en-GB" b="1" baseline="30000" dirty="0"/>
              <a:t>9</a:t>
            </a:r>
            <a:r>
              <a:rPr lang="en-GB" b="1" dirty="0"/>
              <a:t> events </a:t>
            </a:r>
            <a:r>
              <a:rPr lang="en-GB" dirty="0"/>
              <a:t>they would allow the most precise measurements of the KK graviton properties for energies below 1 </a:t>
            </a:r>
            <a:r>
              <a:rPr lang="en-GB" dirty="0" err="1"/>
              <a:t>TeV</a:t>
            </a:r>
            <a:endParaRPr lang="en-GB" dirty="0"/>
          </a:p>
          <a:p>
            <a:r>
              <a:rPr lang="en-GB" dirty="0"/>
              <a:t>The mass ratios are predicted (</a:t>
            </a:r>
            <a:r>
              <a:rPr lang="en-GB" b="1" dirty="0"/>
              <a:t>zeros from Bessel function</a:t>
            </a:r>
            <a:r>
              <a:rPr lang="en-GB" dirty="0"/>
              <a:t>) which constitutes the </a:t>
            </a:r>
            <a:r>
              <a:rPr lang="en-GB" b="1" dirty="0"/>
              <a:t>strongest proof </a:t>
            </a:r>
            <a:r>
              <a:rPr lang="en-GB" dirty="0"/>
              <a:t>against a composite interpretation (angular distributions would not differ from J=2 composite resonances)</a:t>
            </a:r>
          </a:p>
          <a:p>
            <a:endParaRPr lang="en-GB" dirty="0"/>
          </a:p>
        </p:txBody>
      </p:sp>
      <p:sp>
        <p:nvSpPr>
          <p:cNvPr id="7" name="Espace réservé du pied de page 6">
            <a:extLst>
              <a:ext uri="{FF2B5EF4-FFF2-40B4-BE49-F238E27FC236}">
                <a16:creationId xmlns:a16="http://schemas.microsoft.com/office/drawing/2014/main" id="{BFF79683-AE39-4831-AED8-660504F2A9C2}"/>
              </a:ext>
            </a:extLst>
          </p:cNvPr>
          <p:cNvSpPr>
            <a:spLocks noGrp="1"/>
          </p:cNvSpPr>
          <p:nvPr>
            <p:ph type="ftr" sz="quarter" idx="11"/>
          </p:nvPr>
        </p:nvSpPr>
        <p:spPr/>
        <p:txBody>
          <a:bodyPr/>
          <a:lstStyle/>
          <a:p>
            <a:r>
              <a:rPr lang="en-GB" dirty="0"/>
              <a:t>F. Richard  IJCLAB </a:t>
            </a:r>
            <a:r>
              <a:rPr lang="en-GB" dirty="0" err="1"/>
              <a:t>october</a:t>
            </a:r>
            <a:r>
              <a:rPr lang="en-GB" dirty="0"/>
              <a:t> 2025</a:t>
            </a:r>
            <a:endParaRPr lang="fr-FR" dirty="0"/>
          </a:p>
        </p:txBody>
      </p:sp>
      <p:sp>
        <p:nvSpPr>
          <p:cNvPr id="8" name="Espace réservé du numéro de diapositive 7">
            <a:extLst>
              <a:ext uri="{FF2B5EF4-FFF2-40B4-BE49-F238E27FC236}">
                <a16:creationId xmlns:a16="http://schemas.microsoft.com/office/drawing/2014/main" id="{212EBC8B-D7FD-478D-91F1-EDA6E868584C}"/>
              </a:ext>
            </a:extLst>
          </p:cNvPr>
          <p:cNvSpPr>
            <a:spLocks noGrp="1"/>
          </p:cNvSpPr>
          <p:nvPr>
            <p:ph type="sldNum" sz="quarter" idx="12"/>
          </p:nvPr>
        </p:nvSpPr>
        <p:spPr/>
        <p:txBody>
          <a:bodyPr/>
          <a:lstStyle/>
          <a:p>
            <a:fld id="{5A03CC76-496D-4644-8A18-DE7C2F27F534}" type="slidenum">
              <a:rPr lang="fr-FR" smtClean="0"/>
              <a:t>18</a:t>
            </a:fld>
            <a:endParaRPr lang="fr-FR"/>
          </a:p>
        </p:txBody>
      </p:sp>
      <p:pic>
        <p:nvPicPr>
          <p:cNvPr id="5" name="Image 4">
            <a:extLst>
              <a:ext uri="{FF2B5EF4-FFF2-40B4-BE49-F238E27FC236}">
                <a16:creationId xmlns:a16="http://schemas.microsoft.com/office/drawing/2014/main" id="{ACBBBBBB-FD65-4314-9478-B455AD0F6248}"/>
              </a:ext>
            </a:extLst>
          </p:cNvPr>
          <p:cNvPicPr>
            <a:picLocks noChangeAspect="1"/>
          </p:cNvPicPr>
          <p:nvPr/>
        </p:nvPicPr>
        <p:blipFill>
          <a:blip r:embed="rId2"/>
          <a:stretch>
            <a:fillRect/>
          </a:stretch>
        </p:blipFill>
        <p:spPr>
          <a:xfrm>
            <a:off x="6892716" y="1776167"/>
            <a:ext cx="4822608" cy="4423021"/>
          </a:xfrm>
          <a:prstGeom prst="rect">
            <a:avLst/>
          </a:prstGeom>
        </p:spPr>
      </p:pic>
    </p:spTree>
    <p:extLst>
      <p:ext uri="{BB962C8B-B14F-4D97-AF65-F5344CB8AC3E}">
        <p14:creationId xmlns:p14="http://schemas.microsoft.com/office/powerpoint/2010/main" val="5700421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0ABCB0-00FA-4075-A1AE-38EE1D86033E}"/>
              </a:ext>
            </a:extLst>
          </p:cNvPr>
          <p:cNvSpPr>
            <a:spLocks noGrp="1"/>
          </p:cNvSpPr>
          <p:nvPr>
            <p:ph type="title"/>
          </p:nvPr>
        </p:nvSpPr>
        <p:spPr>
          <a:xfrm>
            <a:off x="952500" y="0"/>
            <a:ext cx="10515600" cy="1325563"/>
          </a:xfrm>
        </p:spPr>
        <p:txBody>
          <a:bodyPr>
            <a:normAutofit/>
          </a:bodyPr>
          <a:lstStyle/>
          <a:p>
            <a:r>
              <a:rPr lang="en-US" dirty="0"/>
              <a:t>                              </a:t>
            </a:r>
            <a:r>
              <a:rPr lang="en-US" b="1" dirty="0">
                <a:solidFill>
                  <a:srgbClr val="7030A0"/>
                </a:solidFill>
                <a:effectLst>
                  <a:outerShdw blurRad="38100" dist="38100" dir="2700000" algn="tl">
                    <a:srgbClr val="000000">
                      <a:alpha val="43137"/>
                    </a:srgbClr>
                  </a:outerShdw>
                </a:effectLst>
              </a:rPr>
              <a:t>Conclusions </a:t>
            </a:r>
            <a:br>
              <a:rPr lang="en-US" b="1" dirty="0">
                <a:solidFill>
                  <a:srgbClr val="7030A0"/>
                </a:solidFill>
                <a:effectLst>
                  <a:outerShdw blurRad="38100" dist="38100" dir="2700000" algn="tl">
                    <a:srgbClr val="000000">
                      <a:alpha val="43137"/>
                    </a:srgbClr>
                  </a:outerShdw>
                </a:effectLst>
              </a:rPr>
            </a:br>
            <a:endParaRPr lang="en-US" dirty="0"/>
          </a:p>
        </p:txBody>
      </p:sp>
      <p:sp>
        <p:nvSpPr>
          <p:cNvPr id="3" name="Espace réservé du contenu 2">
            <a:extLst>
              <a:ext uri="{FF2B5EF4-FFF2-40B4-BE49-F238E27FC236}">
                <a16:creationId xmlns:a16="http://schemas.microsoft.com/office/drawing/2014/main" id="{C97CC049-EC4C-49F3-87E5-C856D873A9E6}"/>
              </a:ext>
            </a:extLst>
          </p:cNvPr>
          <p:cNvSpPr>
            <a:spLocks noGrp="1"/>
          </p:cNvSpPr>
          <p:nvPr>
            <p:ph idx="1"/>
          </p:nvPr>
        </p:nvSpPr>
        <p:spPr>
          <a:xfrm>
            <a:off x="88899" y="715961"/>
            <a:ext cx="12170834" cy="6336771"/>
          </a:xfrm>
          <a:ln w="19050">
            <a:solidFill>
              <a:srgbClr val="9933FF"/>
            </a:solidFill>
          </a:ln>
        </p:spPr>
        <p:txBody>
          <a:bodyPr>
            <a:normAutofit fontScale="85000" lnSpcReduction="10000"/>
          </a:bodyPr>
          <a:lstStyle/>
          <a:p>
            <a:r>
              <a:rPr lang="en-US" sz="3200" dirty="0"/>
              <a:t>The existence of one (or two ?) resonances around 650 GeV, with 9 significant indications, seems ‘</a:t>
            </a:r>
            <a:r>
              <a:rPr lang="en-US" sz="3200" b="1" dirty="0"/>
              <a:t>beyond a reasonable doubt</a:t>
            </a:r>
            <a:r>
              <a:rPr lang="en-US" sz="3200" dirty="0"/>
              <a:t>’ but still requires official     </a:t>
            </a:r>
            <a:r>
              <a:rPr lang="en-US" sz="3200" b="1" dirty="0"/>
              <a:t>‘stamping’ from ATLAS and CMS </a:t>
            </a:r>
          </a:p>
          <a:p>
            <a:r>
              <a:rPr lang="en-US" sz="3200" dirty="0"/>
              <a:t>The loss of the ZZ channel, assuming J=0, suggest that ‘650 GeV’ is likely to be a </a:t>
            </a:r>
            <a:r>
              <a:rPr lang="en-US" sz="3200" b="1" dirty="0"/>
              <a:t>tensor</a:t>
            </a:r>
            <a:r>
              <a:rPr lang="en-US" sz="3200" dirty="0"/>
              <a:t>, a </a:t>
            </a:r>
            <a:r>
              <a:rPr lang="en-US" sz="3200" b="1" dirty="0"/>
              <a:t>J=2 KK graviton </a:t>
            </a:r>
            <a:r>
              <a:rPr lang="en-US" sz="3200" dirty="0"/>
              <a:t>predicted by RS, presumably produced by VBF</a:t>
            </a:r>
          </a:p>
          <a:p>
            <a:r>
              <a:rPr lang="en-US" sz="3200" dirty="0"/>
              <a:t>This resonance implies, through </a:t>
            </a:r>
            <a:r>
              <a:rPr lang="en-US" sz="3200" b="1" dirty="0"/>
              <a:t>sum rules</a:t>
            </a:r>
            <a:r>
              <a:rPr lang="en-US" sz="3200" dirty="0"/>
              <a:t>, the presence of </a:t>
            </a:r>
            <a:r>
              <a:rPr lang="en-US" sz="3200" b="1" dirty="0"/>
              <a:t>W</a:t>
            </a:r>
            <a:r>
              <a:rPr lang="en-US" sz="3600" b="1" baseline="30000" dirty="0"/>
              <a:t>+</a:t>
            </a:r>
            <a:r>
              <a:rPr lang="en-US" sz="3200" b="1" dirty="0"/>
              <a:t>W</a:t>
            </a:r>
            <a:r>
              <a:rPr lang="en-US" sz="3600" b="1" baseline="30000" dirty="0"/>
              <a:t>+</a:t>
            </a:r>
            <a:r>
              <a:rPr lang="en-US" sz="3200" dirty="0"/>
              <a:t> and </a:t>
            </a:r>
            <a:r>
              <a:rPr lang="en-US" sz="3200" b="1" dirty="0"/>
              <a:t>ZW</a:t>
            </a:r>
            <a:r>
              <a:rPr lang="en-US" sz="3200" dirty="0"/>
              <a:t> states as indicated by the data at 450 and 375 GeV</a:t>
            </a:r>
          </a:p>
          <a:p>
            <a:r>
              <a:rPr lang="en-US" sz="3200" dirty="0"/>
              <a:t>Together with a neutral candidate T376, they form an </a:t>
            </a:r>
            <a:r>
              <a:rPr lang="en-US" sz="3200" b="1" dirty="0"/>
              <a:t>I=2 </a:t>
            </a:r>
            <a:r>
              <a:rPr lang="en-US" sz="3200" dirty="0" err="1"/>
              <a:t>multiplet</a:t>
            </a:r>
            <a:r>
              <a:rPr lang="en-US" sz="3200" dirty="0"/>
              <a:t>, presumably  also </a:t>
            </a:r>
            <a:r>
              <a:rPr lang="en-US" sz="3200" b="1" dirty="0"/>
              <a:t>J=2</a:t>
            </a:r>
            <a:r>
              <a:rPr lang="en-US" sz="3200" dirty="0"/>
              <a:t> , avoiding a contribution to the </a:t>
            </a:r>
            <a:r>
              <a:rPr lang="en-US" sz="3200" b="1" dirty="0">
                <a:latin typeface="Symbol" panose="05050102010706020507" pitchFamily="18" charset="2"/>
              </a:rPr>
              <a:t>r</a:t>
            </a:r>
            <a:r>
              <a:rPr lang="en-US" sz="3200" b="1" dirty="0"/>
              <a:t> parameter </a:t>
            </a:r>
            <a:r>
              <a:rPr lang="en-US" sz="3200" dirty="0"/>
              <a:t>as in the GM case</a:t>
            </a:r>
          </a:p>
          <a:p>
            <a:r>
              <a:rPr lang="en-US" sz="3200" dirty="0"/>
              <a:t>There are presumably five resonances decaying into </a:t>
            </a:r>
            <a:r>
              <a:rPr lang="en-US" sz="3200" b="1" dirty="0"/>
              <a:t>top pairs:</a:t>
            </a:r>
          </a:p>
          <a:p>
            <a:pPr marL="0" indent="0">
              <a:buNone/>
            </a:pPr>
            <a:r>
              <a:rPr lang="en-US" sz="3200" b="1" dirty="0"/>
              <a:t>                                                       </a:t>
            </a:r>
            <a:r>
              <a:rPr lang="en-US" sz="3200" b="1" dirty="0">
                <a:latin typeface="Symbol" panose="05050102010706020507" pitchFamily="18" charset="2"/>
              </a:rPr>
              <a:t>h</a:t>
            </a:r>
            <a:r>
              <a:rPr lang="en-US" sz="3200" b="1" dirty="0"/>
              <a:t>t343 T376 A490 H650 T690 </a:t>
            </a:r>
            <a:endParaRPr lang="en-US" sz="3200" dirty="0"/>
          </a:p>
          <a:p>
            <a:r>
              <a:rPr lang="en-US" sz="3200" dirty="0"/>
              <a:t>If the tensor resonances </a:t>
            </a:r>
            <a:r>
              <a:rPr lang="en-US" sz="3200" b="1" dirty="0"/>
              <a:t>couple to </a:t>
            </a:r>
            <a:r>
              <a:rPr lang="en-US" sz="3200" b="1" dirty="0" err="1"/>
              <a:t>e+e</a:t>
            </a:r>
            <a:r>
              <a:rPr lang="en-US" sz="3200" b="1" dirty="0"/>
              <a:t>-</a:t>
            </a:r>
            <a:r>
              <a:rPr lang="en-US" sz="3200" dirty="0"/>
              <a:t>, as indicated by ATLAS &amp; CMS for T690, we predict two  </a:t>
            </a:r>
            <a:r>
              <a:rPr lang="en-US" sz="3200" b="1" dirty="0"/>
              <a:t>factories </a:t>
            </a:r>
            <a:r>
              <a:rPr lang="en-US" sz="3200" dirty="0"/>
              <a:t>(10</a:t>
            </a:r>
            <a:r>
              <a:rPr lang="en-US" sz="3600" baseline="30000" dirty="0"/>
              <a:t>9</a:t>
            </a:r>
            <a:r>
              <a:rPr lang="en-US" sz="3200" baseline="30000" dirty="0"/>
              <a:t> </a:t>
            </a:r>
            <a:r>
              <a:rPr lang="en-US" sz="3200" dirty="0"/>
              <a:t>) accessible at a </a:t>
            </a:r>
            <a:r>
              <a:rPr lang="en-US" sz="3200" b="1" dirty="0" err="1"/>
              <a:t>TeV</a:t>
            </a:r>
            <a:r>
              <a:rPr lang="en-US" sz="3200" b="1" dirty="0"/>
              <a:t> LC </a:t>
            </a:r>
          </a:p>
          <a:p>
            <a:r>
              <a:rPr lang="en-US" sz="3200" dirty="0"/>
              <a:t>In </a:t>
            </a:r>
            <a:r>
              <a:rPr lang="en-US" sz="3200" b="1" dirty="0"/>
              <a:t>one year from now </a:t>
            </a:r>
            <a:r>
              <a:rPr lang="en-US" sz="3200" dirty="0"/>
              <a:t>there will be </a:t>
            </a:r>
            <a:r>
              <a:rPr lang="en-US" sz="3200" b="1" dirty="0"/>
              <a:t>five times </a:t>
            </a:r>
            <a:r>
              <a:rPr lang="en-US" sz="3200" dirty="0"/>
              <a:t>more data (at present </a:t>
            </a:r>
            <a:r>
              <a:rPr lang="en-US" sz="3200" b="1" dirty="0"/>
              <a:t>three</a:t>
            </a:r>
            <a:r>
              <a:rPr lang="en-US" sz="3200" dirty="0"/>
              <a:t>) which should allow definite conclusions guiding our choice for the </a:t>
            </a:r>
            <a:r>
              <a:rPr lang="en-US" sz="3200" b="1" dirty="0"/>
              <a:t>next CERN collider </a:t>
            </a:r>
          </a:p>
        </p:txBody>
      </p:sp>
      <p:sp>
        <p:nvSpPr>
          <p:cNvPr id="4" name="Espace réservé du pied de page 3">
            <a:extLst>
              <a:ext uri="{FF2B5EF4-FFF2-40B4-BE49-F238E27FC236}">
                <a16:creationId xmlns:a16="http://schemas.microsoft.com/office/drawing/2014/main" id="{B3216DFF-F0F3-4DA7-8F31-99F4371DED6B}"/>
              </a:ext>
            </a:extLst>
          </p:cNvPr>
          <p:cNvSpPr>
            <a:spLocks noGrp="1"/>
          </p:cNvSpPr>
          <p:nvPr>
            <p:ph type="ftr" sz="quarter" idx="11"/>
          </p:nvPr>
        </p:nvSpPr>
        <p:spPr/>
        <p:txBody>
          <a:bodyPr/>
          <a:lstStyle/>
          <a:p>
            <a:r>
              <a:rPr lang="en-GB"/>
              <a:t>F. Richard  IJCLAB october 2025</a:t>
            </a:r>
            <a:endParaRPr lang="fr-FR"/>
          </a:p>
        </p:txBody>
      </p:sp>
      <p:sp>
        <p:nvSpPr>
          <p:cNvPr id="5" name="Espace réservé du numéro de diapositive 4">
            <a:extLst>
              <a:ext uri="{FF2B5EF4-FFF2-40B4-BE49-F238E27FC236}">
                <a16:creationId xmlns:a16="http://schemas.microsoft.com/office/drawing/2014/main" id="{F2F376C1-003A-4963-A4AD-77008DE57151}"/>
              </a:ext>
            </a:extLst>
          </p:cNvPr>
          <p:cNvSpPr>
            <a:spLocks noGrp="1"/>
          </p:cNvSpPr>
          <p:nvPr>
            <p:ph type="sldNum" sz="quarter" idx="12"/>
          </p:nvPr>
        </p:nvSpPr>
        <p:spPr/>
        <p:txBody>
          <a:bodyPr/>
          <a:lstStyle/>
          <a:p>
            <a:fld id="{5A03CC76-496D-4644-8A18-DE7C2F27F534}" type="slidenum">
              <a:rPr lang="fr-FR" smtClean="0"/>
              <a:t>19</a:t>
            </a:fld>
            <a:endParaRPr lang="fr-FR"/>
          </a:p>
        </p:txBody>
      </p:sp>
    </p:spTree>
    <p:extLst>
      <p:ext uri="{BB962C8B-B14F-4D97-AF65-F5344CB8AC3E}">
        <p14:creationId xmlns:p14="http://schemas.microsoft.com/office/powerpoint/2010/main" val="785603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7353674-CE33-4E29-B72B-7AB8ACA632E0}"/>
              </a:ext>
            </a:extLst>
          </p:cNvPr>
          <p:cNvSpPr>
            <a:spLocks noGrp="1"/>
          </p:cNvSpPr>
          <p:nvPr>
            <p:ph type="title"/>
          </p:nvPr>
        </p:nvSpPr>
        <p:spPr>
          <a:xfrm>
            <a:off x="912393" y="0"/>
            <a:ext cx="10515600" cy="1325563"/>
          </a:xfrm>
        </p:spPr>
        <p:txBody>
          <a:bodyPr/>
          <a:lstStyle/>
          <a:p>
            <a:r>
              <a:rPr lang="fr-FR" dirty="0">
                <a:solidFill>
                  <a:srgbClr val="7030A0"/>
                </a:solidFill>
                <a:effectLst>
                  <a:outerShdw blurRad="38100" dist="38100" dir="2700000" algn="tl">
                    <a:srgbClr val="000000">
                      <a:alpha val="43137"/>
                    </a:srgbClr>
                  </a:outerShdw>
                </a:effectLst>
              </a:rPr>
              <a:t>                         </a:t>
            </a:r>
            <a:r>
              <a:rPr lang="fr-FR" b="1" dirty="0">
                <a:solidFill>
                  <a:srgbClr val="7030A0"/>
                </a:solidFill>
                <a:effectLst>
                  <a:outerShdw blurRad="38100" dist="38100" dir="2700000" algn="tl">
                    <a:srgbClr val="000000">
                      <a:alpha val="43137"/>
                    </a:srgbClr>
                  </a:outerShdw>
                </a:effectLst>
              </a:rPr>
              <a:t>Motivations</a:t>
            </a:r>
          </a:p>
        </p:txBody>
      </p:sp>
      <p:sp>
        <p:nvSpPr>
          <p:cNvPr id="3" name="Espace réservé du contenu 2">
            <a:extLst>
              <a:ext uri="{FF2B5EF4-FFF2-40B4-BE49-F238E27FC236}">
                <a16:creationId xmlns:a16="http://schemas.microsoft.com/office/drawing/2014/main" id="{8E5670F3-F9AE-4C80-861E-F8551F3931AB}"/>
              </a:ext>
            </a:extLst>
          </p:cNvPr>
          <p:cNvSpPr>
            <a:spLocks noGrp="1"/>
          </p:cNvSpPr>
          <p:nvPr>
            <p:ph idx="1"/>
          </p:nvPr>
        </p:nvSpPr>
        <p:spPr>
          <a:xfrm>
            <a:off x="673100" y="1206500"/>
            <a:ext cx="11353799" cy="5283200"/>
          </a:xfrm>
        </p:spPr>
        <p:txBody>
          <a:bodyPr>
            <a:normAutofit fontScale="92500" lnSpcReduction="10000"/>
          </a:bodyPr>
          <a:lstStyle/>
          <a:p>
            <a:r>
              <a:rPr lang="en-US" dirty="0"/>
              <a:t>The HEP community has to decide on its future </a:t>
            </a:r>
            <a:r>
              <a:rPr lang="en-US" b="1" dirty="0"/>
              <a:t>during this decade</a:t>
            </a:r>
          </a:p>
          <a:p>
            <a:r>
              <a:rPr lang="en-US" dirty="0"/>
              <a:t>Various choices are on the table which offer either </a:t>
            </a:r>
            <a:r>
              <a:rPr lang="en-US" b="1" dirty="0"/>
              <a:t>high precision measurements with limited energy range </a:t>
            </a:r>
            <a:r>
              <a:rPr lang="en-US" dirty="0"/>
              <a:t>or </a:t>
            </a:r>
            <a:r>
              <a:rPr lang="en-US" b="1" dirty="0"/>
              <a:t>high energy exploration with limited precision</a:t>
            </a:r>
          </a:p>
          <a:p>
            <a:r>
              <a:rPr lang="en-US" dirty="0" err="1"/>
              <a:t>FCCee</a:t>
            </a:r>
            <a:r>
              <a:rPr lang="en-US" dirty="0"/>
              <a:t> is an example of the former, </a:t>
            </a:r>
            <a:r>
              <a:rPr lang="en-US" dirty="0" err="1"/>
              <a:t>FCChh</a:t>
            </a:r>
            <a:r>
              <a:rPr lang="en-US" dirty="0"/>
              <a:t> of the later</a:t>
            </a:r>
          </a:p>
          <a:p>
            <a:r>
              <a:rPr lang="en-US" dirty="0"/>
              <a:t>Together, they would constitute an </a:t>
            </a:r>
            <a:r>
              <a:rPr lang="en-US" b="1" dirty="0"/>
              <a:t>ideal cocktail </a:t>
            </a:r>
            <a:r>
              <a:rPr lang="en-US" dirty="0"/>
              <a:t>for the future but financing and  technical obstacles pause problem</a:t>
            </a:r>
          </a:p>
          <a:p>
            <a:r>
              <a:rPr lang="en-US" dirty="0"/>
              <a:t>It is therefore essential that present colliders provide some guidance for our best choice for a cheaper and </a:t>
            </a:r>
            <a:r>
              <a:rPr lang="en-US" b="1" dirty="0"/>
              <a:t>well motivated scenario</a:t>
            </a:r>
          </a:p>
          <a:p>
            <a:r>
              <a:rPr lang="en-US" dirty="0"/>
              <a:t>We need not speculate on </a:t>
            </a:r>
            <a:r>
              <a:rPr lang="en-US" b="1" dirty="0"/>
              <a:t>BSM physics </a:t>
            </a:r>
            <a:r>
              <a:rPr lang="en-US" dirty="0"/>
              <a:t>since LHC is precisely exploring the mass domain which can be covered by realistic colliders !</a:t>
            </a:r>
          </a:p>
          <a:p>
            <a:r>
              <a:rPr lang="en-US" b="1" dirty="0"/>
              <a:t>Discoveries at HL-LHC</a:t>
            </a:r>
            <a:r>
              <a:rPr lang="en-US" dirty="0"/>
              <a:t> would constitute the best opportunity, convincing our governments that we are reaching, at last, BSM physics, knowing what is needed for the future and guiding theory to provide adequate predictions </a:t>
            </a:r>
          </a:p>
        </p:txBody>
      </p:sp>
      <p:sp>
        <p:nvSpPr>
          <p:cNvPr id="4" name="Espace réservé du pied de page 3">
            <a:extLst>
              <a:ext uri="{FF2B5EF4-FFF2-40B4-BE49-F238E27FC236}">
                <a16:creationId xmlns:a16="http://schemas.microsoft.com/office/drawing/2014/main" id="{0BE268DD-EB30-446D-884B-5DDDD57D06CA}"/>
              </a:ext>
            </a:extLst>
          </p:cNvPr>
          <p:cNvSpPr>
            <a:spLocks noGrp="1"/>
          </p:cNvSpPr>
          <p:nvPr>
            <p:ph type="ftr" sz="quarter" idx="11"/>
          </p:nvPr>
        </p:nvSpPr>
        <p:spPr/>
        <p:txBody>
          <a:bodyPr/>
          <a:lstStyle/>
          <a:p>
            <a:r>
              <a:rPr lang="en-GB"/>
              <a:t>F. Richard  IJCLAB october 2025</a:t>
            </a:r>
            <a:endParaRPr lang="fr-FR"/>
          </a:p>
        </p:txBody>
      </p:sp>
      <p:sp>
        <p:nvSpPr>
          <p:cNvPr id="5" name="Espace réservé du numéro de diapositive 4">
            <a:extLst>
              <a:ext uri="{FF2B5EF4-FFF2-40B4-BE49-F238E27FC236}">
                <a16:creationId xmlns:a16="http://schemas.microsoft.com/office/drawing/2014/main" id="{D3EC4CC4-9632-42ED-868C-96697B050CE5}"/>
              </a:ext>
            </a:extLst>
          </p:cNvPr>
          <p:cNvSpPr>
            <a:spLocks noGrp="1"/>
          </p:cNvSpPr>
          <p:nvPr>
            <p:ph type="sldNum" sz="quarter" idx="12"/>
          </p:nvPr>
        </p:nvSpPr>
        <p:spPr/>
        <p:txBody>
          <a:bodyPr/>
          <a:lstStyle/>
          <a:p>
            <a:fld id="{5A03CC76-496D-4644-8A18-DE7C2F27F534}" type="slidenum">
              <a:rPr lang="fr-FR" smtClean="0"/>
              <a:t>2</a:t>
            </a:fld>
            <a:endParaRPr lang="fr-FR"/>
          </a:p>
        </p:txBody>
      </p:sp>
    </p:spTree>
    <p:extLst>
      <p:ext uri="{BB962C8B-B14F-4D97-AF65-F5344CB8AC3E}">
        <p14:creationId xmlns:p14="http://schemas.microsoft.com/office/powerpoint/2010/main" val="178549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3F1B5C45-0776-4FCE-8BCA-53B9C35DA358}"/>
              </a:ext>
            </a:extLst>
          </p:cNvPr>
          <p:cNvSpPr>
            <a:spLocks noGrp="1"/>
          </p:cNvSpPr>
          <p:nvPr>
            <p:ph type="title"/>
          </p:nvPr>
        </p:nvSpPr>
        <p:spPr>
          <a:ln w="12700">
            <a:solidFill>
              <a:schemeClr val="tx1"/>
            </a:solidFill>
          </a:ln>
        </p:spPr>
        <p:txBody>
          <a:bodyPr>
            <a:normAutofit/>
          </a:bodyPr>
          <a:lstStyle/>
          <a:p>
            <a:r>
              <a:rPr lang="en-US" sz="4800" dirty="0">
                <a:solidFill>
                  <a:srgbClr val="7030A0"/>
                </a:solidFill>
                <a:effectLst>
                  <a:outerShdw blurRad="38100" dist="38100" dir="2700000" algn="tl">
                    <a:srgbClr val="000000">
                      <a:alpha val="43137"/>
                    </a:srgbClr>
                  </a:outerShdw>
                </a:effectLst>
              </a:rPr>
              <a:t>Acknowledgements</a:t>
            </a:r>
          </a:p>
        </p:txBody>
      </p:sp>
      <p:sp>
        <p:nvSpPr>
          <p:cNvPr id="5" name="Espace réservé du contenu 4">
            <a:extLst>
              <a:ext uri="{FF2B5EF4-FFF2-40B4-BE49-F238E27FC236}">
                <a16:creationId xmlns:a16="http://schemas.microsoft.com/office/drawing/2014/main" id="{99F5A078-5739-4822-900E-596D00041552}"/>
              </a:ext>
            </a:extLst>
          </p:cNvPr>
          <p:cNvSpPr>
            <a:spLocks noGrp="1"/>
          </p:cNvSpPr>
          <p:nvPr>
            <p:ph idx="1"/>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12700">
            <a:solidFill>
              <a:schemeClr val="tx1"/>
            </a:solidFill>
          </a:ln>
        </p:spPr>
        <p:txBody>
          <a:bodyPr/>
          <a:lstStyle/>
          <a:p>
            <a:r>
              <a:rPr lang="en-US" sz="3600" dirty="0"/>
              <a:t>Thanks to Juan </a:t>
            </a:r>
            <a:r>
              <a:rPr lang="en-US" sz="3600" dirty="0" err="1"/>
              <a:t>Fuster</a:t>
            </a:r>
            <a:r>
              <a:rPr lang="en-US" sz="3600" dirty="0"/>
              <a:t> for inviting me to this conference</a:t>
            </a:r>
          </a:p>
          <a:p>
            <a:r>
              <a:rPr lang="en-US" sz="3600" dirty="0"/>
              <a:t>Thanks to Karl </a:t>
            </a:r>
            <a:r>
              <a:rPr lang="en-US" sz="3600" dirty="0" err="1"/>
              <a:t>Jakobs</a:t>
            </a:r>
            <a:r>
              <a:rPr lang="en-US" sz="3600" dirty="0"/>
              <a:t> for many very useful exchanges</a:t>
            </a:r>
          </a:p>
          <a:p>
            <a:r>
              <a:rPr lang="en-US" sz="3600" dirty="0"/>
              <a:t>Thanks to Andreas </a:t>
            </a:r>
            <a:r>
              <a:rPr lang="en-US" sz="3600" dirty="0" err="1"/>
              <a:t>Hocker</a:t>
            </a:r>
            <a:r>
              <a:rPr lang="en-US" sz="3600" dirty="0"/>
              <a:t> and Gautier Hamel de </a:t>
            </a:r>
            <a:r>
              <a:rPr lang="en-US" sz="3600" dirty="0" err="1"/>
              <a:t>Monchenault</a:t>
            </a:r>
            <a:r>
              <a:rPr lang="en-US" sz="3600" dirty="0"/>
              <a:t> for their encouragements</a:t>
            </a:r>
          </a:p>
          <a:p>
            <a:r>
              <a:rPr lang="en-US" sz="3600" dirty="0"/>
              <a:t>Thanks to Roman </a:t>
            </a:r>
            <a:r>
              <a:rPr lang="en-US" sz="3600" dirty="0" err="1"/>
              <a:t>Poeschl</a:t>
            </a:r>
            <a:r>
              <a:rPr lang="en-US" sz="3600" dirty="0"/>
              <a:t> and Louis </a:t>
            </a:r>
            <a:r>
              <a:rPr lang="en-US" sz="3600" dirty="0" err="1"/>
              <a:t>Fayard</a:t>
            </a:r>
            <a:r>
              <a:rPr lang="en-US" sz="3600" dirty="0"/>
              <a:t> for useful exchanges</a:t>
            </a:r>
          </a:p>
          <a:p>
            <a:pPr marL="0" indent="0">
              <a:buNone/>
            </a:pPr>
            <a:endParaRPr lang="en-US" dirty="0"/>
          </a:p>
          <a:p>
            <a:endParaRPr lang="en-US" dirty="0"/>
          </a:p>
        </p:txBody>
      </p:sp>
      <p:sp>
        <p:nvSpPr>
          <p:cNvPr id="2" name="Espace réservé du pied de page 1">
            <a:extLst>
              <a:ext uri="{FF2B5EF4-FFF2-40B4-BE49-F238E27FC236}">
                <a16:creationId xmlns:a16="http://schemas.microsoft.com/office/drawing/2014/main" id="{C4A1C287-2E4E-435E-B2F2-D106AE7A9DE1}"/>
              </a:ext>
            </a:extLst>
          </p:cNvPr>
          <p:cNvSpPr>
            <a:spLocks noGrp="1"/>
          </p:cNvSpPr>
          <p:nvPr>
            <p:ph type="ftr" sz="quarter" idx="11"/>
          </p:nvPr>
        </p:nvSpPr>
        <p:spPr/>
        <p:txBody>
          <a:bodyPr/>
          <a:lstStyle/>
          <a:p>
            <a:r>
              <a:rPr lang="en-GB"/>
              <a:t>F. Richard  IJCLAB october 2025</a:t>
            </a:r>
            <a:endParaRPr lang="fr-FR"/>
          </a:p>
        </p:txBody>
      </p:sp>
      <p:sp>
        <p:nvSpPr>
          <p:cNvPr id="3" name="Espace réservé du numéro de diapositive 2">
            <a:extLst>
              <a:ext uri="{FF2B5EF4-FFF2-40B4-BE49-F238E27FC236}">
                <a16:creationId xmlns:a16="http://schemas.microsoft.com/office/drawing/2014/main" id="{62DFCA72-12D0-4DE9-A772-ACBD41037B4D}"/>
              </a:ext>
            </a:extLst>
          </p:cNvPr>
          <p:cNvSpPr>
            <a:spLocks noGrp="1"/>
          </p:cNvSpPr>
          <p:nvPr>
            <p:ph type="sldNum" sz="quarter" idx="12"/>
          </p:nvPr>
        </p:nvSpPr>
        <p:spPr/>
        <p:txBody>
          <a:bodyPr/>
          <a:lstStyle/>
          <a:p>
            <a:fld id="{5A03CC76-496D-4644-8A18-DE7C2F27F534}" type="slidenum">
              <a:rPr lang="fr-FR" smtClean="0"/>
              <a:t>20</a:t>
            </a:fld>
            <a:endParaRPr lang="fr-FR"/>
          </a:p>
        </p:txBody>
      </p:sp>
    </p:spTree>
    <p:extLst>
      <p:ext uri="{BB962C8B-B14F-4D97-AF65-F5344CB8AC3E}">
        <p14:creationId xmlns:p14="http://schemas.microsoft.com/office/powerpoint/2010/main" val="14680641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Freeform: Shape 10"/>
          <p:cNvSpPr/>
          <p:nvPr/>
        </p:nvSpPr>
        <p:spPr>
          <a:xfrm>
            <a:off x="1953720" y="0"/>
            <a:ext cx="8283600" cy="6857280"/>
          </a:xfrm>
          <a:custGeom>
            <a:avLst/>
            <a:gdLst/>
            <a:ahLst/>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lnTo>
                  <a:pt x="1818109" y="0"/>
                </a:lnTo>
                <a:close/>
              </a:path>
            </a:pathLst>
          </a:custGeom>
          <a:solidFill>
            <a:srgbClr val="FFFFFF">
              <a:alpha val="80000"/>
            </a:srgbClr>
          </a:solidFill>
          <a:ln w="25560">
            <a:noFill/>
          </a:ln>
        </p:spPr>
        <p:style>
          <a:lnRef idx="0">
            <a:scrgbClr r="0" g="0" b="0"/>
          </a:lnRef>
          <a:fillRef idx="0">
            <a:scrgbClr r="0" g="0" b="0"/>
          </a:fillRef>
          <a:effectRef idx="0">
            <a:scrgbClr r="0" g="0" b="0"/>
          </a:effectRef>
          <a:fontRef idx="minor"/>
        </p:style>
      </p:sp>
      <p:sp>
        <p:nvSpPr>
          <p:cNvPr id="285" name="Freeform: Shape 12"/>
          <p:cNvSpPr/>
          <p:nvPr/>
        </p:nvSpPr>
        <p:spPr>
          <a:xfrm>
            <a:off x="2118240" y="-180"/>
            <a:ext cx="7954560" cy="6857280"/>
          </a:xfrm>
          <a:custGeom>
            <a:avLst/>
            <a:gdLst/>
            <a:ahLst/>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lnTo>
                  <a:pt x="1962423" y="0"/>
                </a:lnTo>
                <a:close/>
              </a:path>
            </a:pathLst>
          </a:custGeom>
          <a:solidFill>
            <a:srgbClr val="000000"/>
          </a:solidFill>
          <a:ln w="25560">
            <a:noFill/>
          </a:ln>
        </p:spPr>
        <p:style>
          <a:lnRef idx="0">
            <a:scrgbClr r="0" g="0" b="0"/>
          </a:lnRef>
          <a:fillRef idx="0">
            <a:scrgbClr r="0" g="0" b="0"/>
          </a:fillRef>
          <a:effectRef idx="0">
            <a:scrgbClr r="0" g="0" b="0"/>
          </a:effectRef>
          <a:fontRef idx="minor"/>
        </p:style>
      </p:sp>
      <p:sp>
        <p:nvSpPr>
          <p:cNvPr id="286" name="PlaceHolder 1"/>
          <p:cNvSpPr>
            <a:spLocks noGrp="1"/>
          </p:cNvSpPr>
          <p:nvPr>
            <p:ph type="title"/>
          </p:nvPr>
        </p:nvSpPr>
        <p:spPr>
          <a:xfrm>
            <a:off x="2555640" y="1441800"/>
            <a:ext cx="7080120" cy="3973320"/>
          </a:xfrm>
          <a:prstGeom prst="rect">
            <a:avLst/>
          </a:prstGeom>
          <a:noFill/>
          <a:ln w="0">
            <a:noFill/>
          </a:ln>
        </p:spPr>
        <p:txBody>
          <a:bodyPr lIns="0" tIns="0" rIns="0" bIns="0" anchor="ctr">
            <a:normAutofit/>
          </a:bodyPr>
          <a:lstStyle/>
          <a:p>
            <a:pPr algn="ctr">
              <a:lnSpc>
                <a:spcPct val="90000"/>
              </a:lnSpc>
            </a:pPr>
            <a:r>
              <a:rPr lang="en-GB" sz="5400" b="1" strike="noStrike" spc="-1">
                <a:solidFill>
                  <a:srgbClr val="0D0D0D"/>
                </a:solidFill>
                <a:latin typeface="Calibri Light"/>
              </a:rPr>
              <a:t>Additional slides</a:t>
            </a:r>
            <a:endParaRPr lang="fr-FR" sz="5400" b="0" strike="noStrike" spc="-1">
              <a:latin typeface="Arial"/>
            </a:endParaRPr>
          </a:p>
        </p:txBody>
      </p:sp>
      <p:sp>
        <p:nvSpPr>
          <p:cNvPr id="2" name="Espace réservé du pied de page 1">
            <a:extLst>
              <a:ext uri="{FF2B5EF4-FFF2-40B4-BE49-F238E27FC236}">
                <a16:creationId xmlns:a16="http://schemas.microsoft.com/office/drawing/2014/main" id="{B6221071-0BCA-4C89-BDBC-2EF4F4B00ECD}"/>
              </a:ext>
            </a:extLst>
          </p:cNvPr>
          <p:cNvSpPr>
            <a:spLocks noGrp="1"/>
          </p:cNvSpPr>
          <p:nvPr>
            <p:ph type="ftr" sz="quarter" idx="11"/>
          </p:nvPr>
        </p:nvSpPr>
        <p:spPr/>
        <p:txBody>
          <a:bodyPr/>
          <a:lstStyle/>
          <a:p>
            <a:r>
              <a:rPr lang="en-GB"/>
              <a:t>F. Richard  IJCLAB october 2025</a:t>
            </a:r>
            <a:endParaRPr lang="fr-FR"/>
          </a:p>
        </p:txBody>
      </p:sp>
      <p:sp>
        <p:nvSpPr>
          <p:cNvPr id="3" name="Espace réservé du numéro de diapositive 2">
            <a:extLst>
              <a:ext uri="{FF2B5EF4-FFF2-40B4-BE49-F238E27FC236}">
                <a16:creationId xmlns:a16="http://schemas.microsoft.com/office/drawing/2014/main" id="{4895B13C-BAC4-4C28-8B55-EE1B123ECEA5}"/>
              </a:ext>
            </a:extLst>
          </p:cNvPr>
          <p:cNvSpPr>
            <a:spLocks noGrp="1"/>
          </p:cNvSpPr>
          <p:nvPr>
            <p:ph type="sldNum" sz="quarter" idx="12"/>
          </p:nvPr>
        </p:nvSpPr>
        <p:spPr/>
        <p:txBody>
          <a:bodyPr/>
          <a:lstStyle/>
          <a:p>
            <a:fld id="{5A03CC76-496D-4644-8A18-DE7C2F27F534}" type="slidenum">
              <a:rPr lang="fr-FR" smtClean="0"/>
              <a:t>21</a:t>
            </a:fld>
            <a:endParaRPr lang="fr-FR"/>
          </a:p>
        </p:txBody>
      </p:sp>
    </p:spTree>
    <p:extLst>
      <p:ext uri="{BB962C8B-B14F-4D97-AF65-F5344CB8AC3E}">
        <p14:creationId xmlns:p14="http://schemas.microsoft.com/office/powerpoint/2010/main" val="2711820628"/>
      </p:ext>
    </p:extLst>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0" presetClass="entr" fill="hold" nodeType="withEffect">
                                  <p:stCondLst>
                                    <p:cond delay="500"/>
                                  </p:stCondLst>
                                  <p:iterate type="wd">
                                    <p:tmAbs val="150"/>
                                  </p:iterate>
                                  <p:childTnLst>
                                    <p:set>
                                      <p:cBhvr>
                                        <p:cTn id="6" dur="1" fill="hold">
                                          <p:stCondLst>
                                            <p:cond delay="0"/>
                                          </p:stCondLst>
                                        </p:cTn>
                                        <p:tgtEl>
                                          <p:spTgt spid="286"/>
                                        </p:tgtEl>
                                        <p:attrNameLst>
                                          <p:attrName>style.visibility</p:attrName>
                                        </p:attrNameLst>
                                      </p:cBhvr>
                                      <p:to>
                                        <p:strVal val="visible"/>
                                      </p:to>
                                    </p:set>
                                    <p:animEffect transition="in" filter="fade">
                                      <p:cBhvr additive="repl">
                                        <p:cTn id="7" dur="1000"/>
                                        <p:tgtEl>
                                          <p:spTgt spid="2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a:extLst>
              <a:ext uri="{FF2B5EF4-FFF2-40B4-BE49-F238E27FC236}">
                <a16:creationId xmlns:a16="http://schemas.microsoft.com/office/drawing/2014/main" id="{545B0875-312A-41FE-A030-4D199D8EF833}"/>
              </a:ext>
            </a:extLst>
          </p:cNvPr>
          <p:cNvSpPr>
            <a:spLocks noGrp="1"/>
          </p:cNvSpPr>
          <p:nvPr>
            <p:ph type="ftr" sz="quarter" idx="11"/>
          </p:nvPr>
        </p:nvSpPr>
        <p:spPr/>
        <p:txBody>
          <a:bodyPr/>
          <a:lstStyle/>
          <a:p>
            <a:r>
              <a:rPr lang="en-GB"/>
              <a:t>F. Richard  IJCLAB october 2025</a:t>
            </a:r>
            <a:endParaRPr lang="fr-FR"/>
          </a:p>
        </p:txBody>
      </p:sp>
      <p:sp>
        <p:nvSpPr>
          <p:cNvPr id="5" name="Espace réservé du numéro de diapositive 4">
            <a:extLst>
              <a:ext uri="{FF2B5EF4-FFF2-40B4-BE49-F238E27FC236}">
                <a16:creationId xmlns:a16="http://schemas.microsoft.com/office/drawing/2014/main" id="{D1BCF2BF-C577-44CD-A54B-ABD0E7AD2695}"/>
              </a:ext>
            </a:extLst>
          </p:cNvPr>
          <p:cNvSpPr>
            <a:spLocks noGrp="1"/>
          </p:cNvSpPr>
          <p:nvPr>
            <p:ph type="sldNum" sz="quarter" idx="12"/>
          </p:nvPr>
        </p:nvSpPr>
        <p:spPr/>
        <p:txBody>
          <a:bodyPr/>
          <a:lstStyle/>
          <a:p>
            <a:fld id="{5A03CC76-496D-4644-8A18-DE7C2F27F534}" type="slidenum">
              <a:rPr lang="fr-FR" smtClean="0"/>
              <a:t>22</a:t>
            </a:fld>
            <a:endParaRPr lang="fr-FR"/>
          </a:p>
        </p:txBody>
      </p:sp>
      <p:sp>
        <p:nvSpPr>
          <p:cNvPr id="9" name="ZoneTexte 8">
            <a:extLst>
              <a:ext uri="{FF2B5EF4-FFF2-40B4-BE49-F238E27FC236}">
                <a16:creationId xmlns:a16="http://schemas.microsoft.com/office/drawing/2014/main" id="{081E7C65-FE30-45BE-BD86-AFEF388A7754}"/>
              </a:ext>
            </a:extLst>
          </p:cNvPr>
          <p:cNvSpPr txBox="1"/>
          <p:nvPr/>
        </p:nvSpPr>
        <p:spPr>
          <a:xfrm>
            <a:off x="0" y="-156597"/>
            <a:ext cx="12020764" cy="7632859"/>
          </a:xfrm>
          <a:prstGeom prst="rect">
            <a:avLst/>
          </a:prstGeom>
          <a:solidFill>
            <a:srgbClr val="00B0F0"/>
          </a:solidFill>
        </p:spPr>
        <p:txBody>
          <a:bodyPr wrap="square">
            <a:spAutoFit/>
          </a:bodyPr>
          <a:lstStyle/>
          <a:p>
            <a:endParaRPr lang="en-US" dirty="0">
              <a:solidFill>
                <a:schemeClr val="bg1">
                  <a:lumMod val="95000"/>
                </a:schemeClr>
              </a:solidFill>
            </a:endParaRPr>
          </a:p>
          <a:p>
            <a:r>
              <a:rPr lang="en-US" sz="2400" b="1" dirty="0">
                <a:solidFill>
                  <a:srgbClr val="FF0000"/>
                </a:solidFill>
              </a:rPr>
              <a:t>SEARCH conference</a:t>
            </a:r>
          </a:p>
          <a:p>
            <a:r>
              <a:rPr lang="en-US" sz="2400" b="1" dirty="0">
                <a:solidFill>
                  <a:srgbClr val="FF0000"/>
                </a:solidFill>
              </a:rPr>
              <a:t>Oct 20, 2025, 9:00 AM → Oct 24, 2025, 6:30 PM Europe/Zurich</a:t>
            </a:r>
          </a:p>
          <a:p>
            <a:r>
              <a:rPr lang="en-US" sz="2400" dirty="0">
                <a:solidFill>
                  <a:schemeClr val="bg1">
                    <a:lumMod val="95000"/>
                  </a:schemeClr>
                </a:solidFill>
              </a:rPr>
              <a:t>500/1-001 - Main Auditorium (CERN)</a:t>
            </a:r>
          </a:p>
          <a:p>
            <a:r>
              <a:rPr lang="en-US" sz="1400" dirty="0">
                <a:solidFill>
                  <a:schemeClr val="bg1">
                    <a:lumMod val="95000"/>
                  </a:schemeClr>
                </a:solidFill>
              </a:rPr>
              <a:t>Maurizio </a:t>
            </a:r>
            <a:r>
              <a:rPr lang="en-US" sz="1400" dirty="0" err="1">
                <a:solidFill>
                  <a:schemeClr val="bg1">
                    <a:lumMod val="95000"/>
                  </a:schemeClr>
                </a:solidFill>
              </a:rPr>
              <a:t>Pierini</a:t>
            </a:r>
            <a:r>
              <a:rPr lang="en-US" sz="1400" dirty="0">
                <a:solidFill>
                  <a:schemeClr val="bg1">
                    <a:lumMod val="95000"/>
                  </a:schemeClr>
                </a:solidFill>
              </a:rPr>
              <a:t> (CERN), Monica Dunford (Heidelberg University (DE))</a:t>
            </a:r>
          </a:p>
          <a:p>
            <a:r>
              <a:rPr lang="en-US" sz="1400" dirty="0">
                <a:solidFill>
                  <a:schemeClr val="bg1">
                    <a:lumMod val="95000"/>
                  </a:schemeClr>
                </a:solidFill>
              </a:rPr>
              <a:t>Description</a:t>
            </a:r>
          </a:p>
          <a:p>
            <a:endParaRPr lang="en-US" sz="1400" dirty="0">
              <a:solidFill>
                <a:schemeClr val="bg1">
                  <a:lumMod val="95000"/>
                </a:schemeClr>
              </a:solidFill>
            </a:endParaRPr>
          </a:p>
          <a:p>
            <a:r>
              <a:rPr lang="en-US" sz="1400" dirty="0">
                <a:solidFill>
                  <a:schemeClr val="bg1">
                    <a:lumMod val="95000"/>
                  </a:schemeClr>
                </a:solidFill>
              </a:rPr>
              <a:t>We are excited to introduce SEARCH, a </a:t>
            </a:r>
            <a:r>
              <a:rPr lang="en-US" sz="1400" b="1" dirty="0">
                <a:solidFill>
                  <a:schemeClr val="bg1">
                    <a:lumMod val="95000"/>
                  </a:schemeClr>
                </a:solidFill>
              </a:rPr>
              <a:t>bold new conference series designed to become a hub for exploring new physics discovery potential and breakthroughs at high-energy physics experiments.</a:t>
            </a:r>
            <a:r>
              <a:rPr lang="en-US" sz="1400" dirty="0">
                <a:solidFill>
                  <a:schemeClr val="bg1">
                    <a:lumMod val="95000"/>
                  </a:schemeClr>
                </a:solidFill>
              </a:rPr>
              <a:t> This annual event will gather leading minds from around the world for in-depth discussions and collaborations on the forefront of Beyond Standard Model (BSM) physics.</a:t>
            </a:r>
          </a:p>
          <a:p>
            <a:endParaRPr lang="en-US" sz="1400" dirty="0">
              <a:solidFill>
                <a:schemeClr val="bg1">
                  <a:lumMod val="95000"/>
                </a:schemeClr>
              </a:solidFill>
            </a:endParaRPr>
          </a:p>
          <a:p>
            <a:r>
              <a:rPr lang="en-US" sz="1400" dirty="0">
                <a:solidFill>
                  <a:schemeClr val="bg1">
                    <a:lumMod val="95000"/>
                  </a:schemeClr>
                </a:solidFill>
              </a:rPr>
              <a:t>SEARCH draws inspiration from the successful workshops series of the same name held between 2012 and 2016, where the focus was on vibrant, interactive discussion sessions. These workshops created a dynamic and open environment for debate and idea exchange. The aim of SEARCH is to reignite that spirit and offer an opportunity to shape the future direction of BSM physics research.</a:t>
            </a:r>
          </a:p>
          <a:p>
            <a:endParaRPr lang="en-US" sz="1400" dirty="0">
              <a:solidFill>
                <a:schemeClr val="bg1">
                  <a:lumMod val="95000"/>
                </a:schemeClr>
              </a:solidFill>
            </a:endParaRPr>
          </a:p>
          <a:p>
            <a:r>
              <a:rPr lang="en-US" sz="1400" dirty="0">
                <a:solidFill>
                  <a:schemeClr val="bg1">
                    <a:lumMod val="95000"/>
                  </a:schemeClr>
                </a:solidFill>
              </a:rPr>
              <a:t>The inaugural event, SEARCH25, hosted at CERN from October 20th to 24th, 2025, will focus on the discovery potential of today and feature a dynamic mix of open discussions and thought-provoking presentations spanning theory and experiment across a variety of subfields in HEP, designed to spark new ideas and collaborations. The preliminary version of the conference agenda is now available. Registration is open at no fee. </a:t>
            </a:r>
          </a:p>
          <a:p>
            <a:endParaRPr lang="en-US" sz="1400" dirty="0">
              <a:solidFill>
                <a:schemeClr val="bg1">
                  <a:lumMod val="95000"/>
                </a:schemeClr>
              </a:solidFill>
            </a:endParaRPr>
          </a:p>
          <a:p>
            <a:r>
              <a:rPr lang="en-US" sz="1400" dirty="0">
                <a:solidFill>
                  <a:schemeClr val="bg1">
                    <a:lumMod val="95000"/>
                  </a:schemeClr>
                </a:solidFill>
              </a:rPr>
              <a:t>International advisory committee:</a:t>
            </a:r>
          </a:p>
          <a:p>
            <a:r>
              <a:rPr lang="en-US" sz="1400" dirty="0" err="1">
                <a:solidFill>
                  <a:schemeClr val="bg1">
                    <a:lumMod val="95000"/>
                  </a:schemeClr>
                </a:solidFill>
              </a:rPr>
              <a:t>Nima</a:t>
            </a:r>
            <a:r>
              <a:rPr lang="en-US" sz="1400" dirty="0">
                <a:solidFill>
                  <a:schemeClr val="bg1">
                    <a:lumMod val="95000"/>
                  </a:schemeClr>
                </a:solidFill>
              </a:rPr>
              <a:t> ARKANI-HAMED</a:t>
            </a:r>
          </a:p>
          <a:p>
            <a:r>
              <a:rPr lang="en-US" sz="1400" dirty="0">
                <a:solidFill>
                  <a:schemeClr val="bg1">
                    <a:lumMod val="95000"/>
                  </a:schemeClr>
                </a:solidFill>
              </a:rPr>
              <a:t>Florencia CANELLI</a:t>
            </a:r>
          </a:p>
          <a:p>
            <a:r>
              <a:rPr lang="en-US" sz="1400" dirty="0">
                <a:solidFill>
                  <a:schemeClr val="bg1">
                    <a:lumMod val="95000"/>
                  </a:schemeClr>
                </a:solidFill>
              </a:rPr>
              <a:t>Monica D’ONOFRIO</a:t>
            </a:r>
          </a:p>
          <a:p>
            <a:r>
              <a:rPr lang="en-US" sz="1400" dirty="0">
                <a:solidFill>
                  <a:schemeClr val="bg1">
                    <a:lumMod val="95000"/>
                  </a:schemeClr>
                </a:solidFill>
              </a:rPr>
              <a:t>Aurelio JUSTE ROZAS</a:t>
            </a:r>
          </a:p>
          <a:p>
            <a:r>
              <a:rPr lang="en-US" sz="1400" dirty="0">
                <a:solidFill>
                  <a:schemeClr val="bg1">
                    <a:lumMod val="95000"/>
                  </a:schemeClr>
                </a:solidFill>
              </a:rPr>
              <a:t>Michelangelo MANGANO</a:t>
            </a:r>
          </a:p>
          <a:p>
            <a:r>
              <a:rPr lang="en-US" sz="1400" dirty="0">
                <a:solidFill>
                  <a:schemeClr val="bg1">
                    <a:lumMod val="95000"/>
                  </a:schemeClr>
                </a:solidFill>
              </a:rPr>
              <a:t>Margarete MÜHLLEITNER</a:t>
            </a:r>
          </a:p>
          <a:p>
            <a:r>
              <a:rPr lang="en-US" sz="1400" dirty="0" err="1">
                <a:solidFill>
                  <a:schemeClr val="bg1">
                    <a:lumMod val="95000"/>
                  </a:schemeClr>
                </a:solidFill>
              </a:rPr>
              <a:t>Mihoko</a:t>
            </a:r>
            <a:r>
              <a:rPr lang="en-US" sz="1400" dirty="0">
                <a:solidFill>
                  <a:schemeClr val="bg1">
                    <a:lumMod val="95000"/>
                  </a:schemeClr>
                </a:solidFill>
              </a:rPr>
              <a:t> NOJIRI</a:t>
            </a:r>
          </a:p>
          <a:p>
            <a:r>
              <a:rPr lang="en-US" sz="1400" dirty="0">
                <a:solidFill>
                  <a:schemeClr val="bg1">
                    <a:lumMod val="95000"/>
                  </a:schemeClr>
                </a:solidFill>
              </a:rPr>
              <a:t>Shahram RAHATLOU</a:t>
            </a:r>
          </a:p>
          <a:p>
            <a:r>
              <a:rPr lang="en-US" sz="1400" dirty="0">
                <a:solidFill>
                  <a:schemeClr val="bg1">
                    <a:lumMod val="95000"/>
                  </a:schemeClr>
                </a:solidFill>
              </a:rPr>
              <a:t>Geraldine SERVANT</a:t>
            </a:r>
          </a:p>
          <a:p>
            <a:r>
              <a:rPr lang="en-US" sz="1400" dirty="0">
                <a:solidFill>
                  <a:schemeClr val="bg1">
                    <a:lumMod val="95000"/>
                  </a:schemeClr>
                </a:solidFill>
              </a:rPr>
              <a:t>Raman SUNDRUM</a:t>
            </a:r>
          </a:p>
          <a:p>
            <a:r>
              <a:rPr lang="en-US" dirty="0"/>
              <a:t> </a:t>
            </a:r>
          </a:p>
          <a:p>
            <a:r>
              <a:rPr lang="en-US" dirty="0"/>
              <a:t>	</a:t>
            </a:r>
          </a:p>
        </p:txBody>
      </p:sp>
    </p:spTree>
    <p:extLst>
      <p:ext uri="{BB962C8B-B14F-4D97-AF65-F5344CB8AC3E}">
        <p14:creationId xmlns:p14="http://schemas.microsoft.com/office/powerpoint/2010/main" val="8334060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B945C6-E937-44C5-B914-4FED18418AA4}"/>
              </a:ext>
            </a:extLst>
          </p:cNvPr>
          <p:cNvSpPr>
            <a:spLocks noGrp="1"/>
          </p:cNvSpPr>
          <p:nvPr>
            <p:ph type="title"/>
          </p:nvPr>
        </p:nvSpPr>
        <p:spPr>
          <a:xfrm>
            <a:off x="2555082" y="136525"/>
            <a:ext cx="5256212" cy="883577"/>
          </a:xfrm>
        </p:spPr>
        <p:txBody>
          <a:bodyPr>
            <a:normAutofit/>
          </a:bodyPr>
          <a:lstStyle/>
          <a:p>
            <a:r>
              <a:rPr lang="fr-FR" b="1" dirty="0">
                <a:solidFill>
                  <a:srgbClr val="7030A0"/>
                </a:solidFill>
                <a:effectLst>
                  <a:outerShdw blurRad="38100" dist="38100" dir="2700000" algn="tl">
                    <a:srgbClr val="000000">
                      <a:alpha val="43137"/>
                    </a:srgbClr>
                  </a:outerShdw>
                </a:effectLst>
              </a:rPr>
              <a:t>Evidence for </a:t>
            </a:r>
            <a:r>
              <a:rPr lang="fr-FR" b="1" dirty="0" err="1">
                <a:solidFill>
                  <a:srgbClr val="7030A0"/>
                </a:solidFill>
                <a:effectLst>
                  <a:outerShdw blurRad="38100" dist="38100" dir="2700000" algn="tl">
                    <a:srgbClr val="000000">
                      <a:alpha val="43137"/>
                    </a:srgbClr>
                  </a:outerShdw>
                </a:effectLst>
              </a:rPr>
              <a:t>charged</a:t>
            </a:r>
            <a:r>
              <a:rPr lang="fr-FR" b="1" dirty="0">
                <a:solidFill>
                  <a:srgbClr val="7030A0"/>
                </a:solidFill>
                <a:effectLst>
                  <a:outerShdw blurRad="38100" dist="38100" dir="2700000" algn="tl">
                    <a:srgbClr val="000000">
                      <a:alpha val="43137"/>
                    </a:srgbClr>
                  </a:outerShdw>
                </a:effectLst>
              </a:rPr>
              <a:t> states</a:t>
            </a:r>
            <a:endParaRPr lang="en-GB" b="1" dirty="0">
              <a:solidFill>
                <a:srgbClr val="7030A0"/>
              </a:solidFill>
              <a:effectLst>
                <a:outerShdw blurRad="38100" dist="38100" dir="2700000" algn="tl">
                  <a:srgbClr val="000000">
                    <a:alpha val="43137"/>
                  </a:srgbClr>
                </a:outerShdw>
              </a:effectLst>
            </a:endParaRPr>
          </a:p>
        </p:txBody>
      </p:sp>
      <p:pic>
        <p:nvPicPr>
          <p:cNvPr id="8" name="Espace réservé du contenu 7">
            <a:extLst>
              <a:ext uri="{FF2B5EF4-FFF2-40B4-BE49-F238E27FC236}">
                <a16:creationId xmlns:a16="http://schemas.microsoft.com/office/drawing/2014/main" id="{30FC2554-2DD6-414F-847F-7CA2C6A66297}"/>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5524500" y="1682235"/>
            <a:ext cx="6172200" cy="2783703"/>
          </a:xfrm>
        </p:spPr>
      </p:pic>
      <p:sp>
        <p:nvSpPr>
          <p:cNvPr id="4" name="Espace réservé du texte 3">
            <a:extLst>
              <a:ext uri="{FF2B5EF4-FFF2-40B4-BE49-F238E27FC236}">
                <a16:creationId xmlns:a16="http://schemas.microsoft.com/office/drawing/2014/main" id="{49FF0D98-6A00-4C0D-9D00-121CE6ED3A2D}"/>
              </a:ext>
            </a:extLst>
          </p:cNvPr>
          <p:cNvSpPr>
            <a:spLocks noGrp="1"/>
          </p:cNvSpPr>
          <p:nvPr>
            <p:ph type="body" sz="half" idx="2"/>
          </p:nvPr>
        </p:nvSpPr>
        <p:spPr>
          <a:xfrm>
            <a:off x="125086" y="1489752"/>
            <a:ext cx="5256211" cy="4480123"/>
          </a:xfrm>
          <a:ln w="28575"/>
        </p:spPr>
        <p:style>
          <a:lnRef idx="2">
            <a:schemeClr val="accent1"/>
          </a:lnRef>
          <a:fillRef idx="1">
            <a:schemeClr val="lt1"/>
          </a:fillRef>
          <a:effectRef idx="0">
            <a:schemeClr val="accent1"/>
          </a:effectRef>
          <a:fontRef idx="minor">
            <a:schemeClr val="dk1"/>
          </a:fontRef>
        </p:style>
        <p:txBody>
          <a:bodyPr>
            <a:normAutofit lnSpcReduction="10000"/>
          </a:bodyPr>
          <a:lstStyle/>
          <a:p>
            <a:pPr marL="285750" indent="-285750">
              <a:buFont typeface="Arial" panose="020B0604020202020204" pitchFamily="34" charset="0"/>
              <a:buChar char="•"/>
            </a:pPr>
            <a:r>
              <a:rPr lang="en-US" sz="2400" dirty="0"/>
              <a:t>Unitarity for WW and ZZ scattering requires that the s channel resonances be balanced by charged states</a:t>
            </a:r>
          </a:p>
          <a:p>
            <a:pPr marL="285750" indent="-285750">
              <a:buFont typeface="Arial" panose="020B0604020202020204" pitchFamily="34" charset="0"/>
              <a:buChar char="•"/>
            </a:pPr>
            <a:r>
              <a:rPr lang="en-US" sz="2400" dirty="0"/>
              <a:t>ATLAS provides a significant indication</a:t>
            </a:r>
          </a:p>
          <a:p>
            <a:pPr marL="285750" indent="-285750">
              <a:buFont typeface="Arial" panose="020B0604020202020204" pitchFamily="34" charset="0"/>
              <a:buChar char="•"/>
            </a:pPr>
            <a:r>
              <a:rPr lang="en-US" sz="2400" dirty="0"/>
              <a:t>Mass resolution for W+W+ will mix the T++376 and T++690 </a:t>
            </a:r>
          </a:p>
          <a:p>
            <a:pPr marL="285750" indent="-285750">
              <a:buFont typeface="Arial" panose="020B0604020202020204" pitchFamily="34" charset="0"/>
              <a:buChar char="•"/>
            </a:pPr>
            <a:r>
              <a:rPr lang="en-US" sz="2400" dirty="0"/>
              <a:t>These states are mass degenerate with the neutral state T376 suggesting that they share an I=2 </a:t>
            </a:r>
            <a:r>
              <a:rPr lang="en-US" sz="2400" dirty="0" err="1"/>
              <a:t>multiplet</a:t>
            </a:r>
            <a:endParaRPr lang="en-US" sz="2400" dirty="0"/>
          </a:p>
          <a:p>
            <a:pPr marL="285750" indent="-285750">
              <a:buFont typeface="Arial" panose="020B0604020202020204" pitchFamily="34" charset="0"/>
              <a:buChar char="•"/>
            </a:pPr>
            <a:r>
              <a:rPr lang="en-US" sz="2400" dirty="0"/>
              <a:t>Note that they were selected VBF with assuming J=0 while they could also be J=2 in which case angular distribution could be anisotropic </a:t>
            </a:r>
            <a:r>
              <a:rPr lang="en-US" sz="2400"/>
              <a:t>as for T690 </a:t>
            </a:r>
            <a:endParaRPr lang="en-US" sz="2400" dirty="0"/>
          </a:p>
        </p:txBody>
      </p:sp>
      <p:sp>
        <p:nvSpPr>
          <p:cNvPr id="5" name="Espace réservé du pied de page 4">
            <a:extLst>
              <a:ext uri="{FF2B5EF4-FFF2-40B4-BE49-F238E27FC236}">
                <a16:creationId xmlns:a16="http://schemas.microsoft.com/office/drawing/2014/main" id="{2BB856DA-BE5D-45B1-83D2-9E23EC18FEE5}"/>
              </a:ext>
            </a:extLst>
          </p:cNvPr>
          <p:cNvSpPr>
            <a:spLocks noGrp="1"/>
          </p:cNvSpPr>
          <p:nvPr>
            <p:ph type="ftr" sz="quarter" idx="11"/>
          </p:nvPr>
        </p:nvSpPr>
        <p:spPr/>
        <p:txBody>
          <a:bodyPr/>
          <a:lstStyle/>
          <a:p>
            <a:r>
              <a:rPr lang="en-GB"/>
              <a:t>F. Richard  IJCLAB october 2025</a:t>
            </a:r>
            <a:endParaRPr lang="fr-FR"/>
          </a:p>
        </p:txBody>
      </p:sp>
      <p:sp>
        <p:nvSpPr>
          <p:cNvPr id="6" name="Espace réservé du numéro de diapositive 5">
            <a:extLst>
              <a:ext uri="{FF2B5EF4-FFF2-40B4-BE49-F238E27FC236}">
                <a16:creationId xmlns:a16="http://schemas.microsoft.com/office/drawing/2014/main" id="{0F9BB5F4-AF8D-4035-B235-2532FE2B1425}"/>
              </a:ext>
            </a:extLst>
          </p:cNvPr>
          <p:cNvSpPr>
            <a:spLocks noGrp="1"/>
          </p:cNvSpPr>
          <p:nvPr>
            <p:ph type="sldNum" sz="quarter" idx="12"/>
          </p:nvPr>
        </p:nvSpPr>
        <p:spPr/>
        <p:txBody>
          <a:bodyPr/>
          <a:lstStyle/>
          <a:p>
            <a:fld id="{5A03CC76-496D-4644-8A18-DE7C2F27F534}" type="slidenum">
              <a:rPr lang="fr-FR" smtClean="0"/>
              <a:t>23</a:t>
            </a:fld>
            <a:endParaRPr lang="fr-FR"/>
          </a:p>
        </p:txBody>
      </p:sp>
    </p:spTree>
    <p:extLst>
      <p:ext uri="{BB962C8B-B14F-4D97-AF65-F5344CB8AC3E}">
        <p14:creationId xmlns:p14="http://schemas.microsoft.com/office/powerpoint/2010/main" val="23336331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F3D743F-495F-4685-A972-52AAAF82D076}"/>
              </a:ext>
            </a:extLst>
          </p:cNvPr>
          <p:cNvSpPr>
            <a:spLocks noGrp="1"/>
          </p:cNvSpPr>
          <p:nvPr>
            <p:ph type="title"/>
          </p:nvPr>
        </p:nvSpPr>
        <p:spPr>
          <a:xfrm>
            <a:off x="1732154" y="136525"/>
            <a:ext cx="3932237" cy="530225"/>
          </a:xfrm>
        </p:spPr>
        <p:txBody>
          <a:bodyPr>
            <a:noAutofit/>
          </a:bodyPr>
          <a:lstStyle/>
          <a:p>
            <a:r>
              <a:rPr lang="en-GB" sz="4000" b="1" dirty="0" err="1">
                <a:solidFill>
                  <a:srgbClr val="7030A0"/>
                </a:solidFill>
              </a:rPr>
              <a:t>Toponium</a:t>
            </a:r>
            <a:endParaRPr lang="en-GB" sz="4000" b="1" dirty="0">
              <a:solidFill>
                <a:srgbClr val="7030A0"/>
              </a:solidFill>
            </a:endParaRPr>
          </a:p>
        </p:txBody>
      </p:sp>
      <p:sp>
        <p:nvSpPr>
          <p:cNvPr id="8" name="Espace réservé du texte 7">
            <a:extLst>
              <a:ext uri="{FF2B5EF4-FFF2-40B4-BE49-F238E27FC236}">
                <a16:creationId xmlns:a16="http://schemas.microsoft.com/office/drawing/2014/main" id="{B6D91356-12BF-4F68-89BA-83DD8F080701}"/>
              </a:ext>
            </a:extLst>
          </p:cNvPr>
          <p:cNvSpPr>
            <a:spLocks noGrp="1"/>
          </p:cNvSpPr>
          <p:nvPr>
            <p:ph type="body" sz="half" idx="2"/>
          </p:nvPr>
        </p:nvSpPr>
        <p:spPr>
          <a:xfrm>
            <a:off x="132202" y="763835"/>
            <a:ext cx="5928873" cy="5449678"/>
          </a:xfrm>
          <a:ln w="28575"/>
        </p:spPr>
        <p:style>
          <a:lnRef idx="2">
            <a:schemeClr val="accent1"/>
          </a:lnRef>
          <a:fillRef idx="1">
            <a:schemeClr val="lt1"/>
          </a:fillRef>
          <a:effectRef idx="0">
            <a:schemeClr val="accent1"/>
          </a:effectRef>
          <a:fontRef idx="minor">
            <a:schemeClr val="dk1"/>
          </a:fontRef>
        </p:style>
        <p:txBody>
          <a:bodyPr>
            <a:normAutofit/>
          </a:bodyPr>
          <a:lstStyle/>
          <a:p>
            <a:pPr marL="285750" indent="-285750">
              <a:buFont typeface="Wingdings" panose="05000000000000000000" pitchFamily="2" charset="2"/>
              <a:buChar char="§"/>
            </a:pPr>
            <a:r>
              <a:rPr lang="en-GB" sz="2800" dirty="0"/>
              <a:t>&gt; 5 </a:t>
            </a:r>
            <a:r>
              <a:rPr lang="en-GB" sz="2800" dirty="0" err="1"/>
              <a:t>s.d.</a:t>
            </a:r>
            <a:r>
              <a:rPr lang="en-GB" sz="2800" dirty="0"/>
              <a:t> in CMS and ATLAS</a:t>
            </a:r>
          </a:p>
          <a:p>
            <a:pPr marL="285750" indent="-285750">
              <a:buFont typeface="Wingdings" panose="05000000000000000000" pitchFamily="2" charset="2"/>
              <a:buChar char="§"/>
            </a:pPr>
            <a:r>
              <a:rPr lang="en-GB" sz="2800" dirty="0"/>
              <a:t>Mass and width poorly measured </a:t>
            </a:r>
          </a:p>
          <a:p>
            <a:pPr marL="285750" indent="-285750">
              <a:buFont typeface="Wingdings" panose="05000000000000000000" pitchFamily="2" charset="2"/>
              <a:buChar char="§"/>
            </a:pPr>
            <a:r>
              <a:rPr lang="en-GB" sz="2800" dirty="0"/>
              <a:t>Cross section in slight excess with </a:t>
            </a:r>
            <a:r>
              <a:rPr lang="en-GB" sz="2800" dirty="0" err="1"/>
              <a:t>toponium</a:t>
            </a:r>
            <a:r>
              <a:rPr lang="en-GB" sz="2800" dirty="0"/>
              <a:t> CP-odd </a:t>
            </a:r>
            <a:r>
              <a:rPr lang="en-GB" sz="2800" b="1" dirty="0">
                <a:latin typeface="Symbol" panose="05050102010706020507" pitchFamily="18" charset="2"/>
              </a:rPr>
              <a:t>h</a:t>
            </a:r>
            <a:r>
              <a:rPr lang="en-GB" sz="2800" b="1" dirty="0"/>
              <a:t>t343</a:t>
            </a:r>
          </a:p>
          <a:p>
            <a:pPr marL="285750" indent="-285750">
              <a:buFont typeface="Wingdings" panose="05000000000000000000" pitchFamily="2" charset="2"/>
              <a:buChar char="§"/>
            </a:pPr>
            <a:r>
              <a:rPr lang="en-GB" sz="2800" dirty="0"/>
              <a:t>CP-odd also compatible with pseudo-scalar A </a:t>
            </a:r>
          </a:p>
          <a:p>
            <a:pPr marL="285750" indent="-285750">
              <a:buFont typeface="Wingdings" panose="05000000000000000000" pitchFamily="2" charset="2"/>
              <a:buChar char="§"/>
            </a:pPr>
            <a:r>
              <a:rPr lang="en-GB" sz="2800" dirty="0"/>
              <a:t>Graviton hypothesis not tested</a:t>
            </a:r>
          </a:p>
          <a:p>
            <a:pPr marL="285750" indent="-285750">
              <a:buFont typeface="Wingdings" panose="05000000000000000000" pitchFamily="2" charset="2"/>
              <a:buChar char="§"/>
            </a:pPr>
            <a:r>
              <a:rPr lang="en-GB" sz="2800" dirty="0"/>
              <a:t>ATLAS EPS: </a:t>
            </a:r>
          </a:p>
          <a:p>
            <a:pPr marL="285750" indent="-285750">
              <a:buFont typeface="Wingdings" panose="05000000000000000000" pitchFamily="2" charset="2"/>
              <a:buChar char="§"/>
            </a:pPr>
            <a:endParaRPr lang="en-GB" sz="2800" dirty="0"/>
          </a:p>
          <a:p>
            <a:pPr marL="285750" indent="-285750">
              <a:buFont typeface="Wingdings" panose="05000000000000000000" pitchFamily="2" charset="2"/>
              <a:buChar char="§"/>
            </a:pPr>
            <a:r>
              <a:rPr lang="en-GB" sz="2800" dirty="0"/>
              <a:t>Both in excess SM, could hide         T376-&gt;</a:t>
            </a:r>
            <a:r>
              <a:rPr lang="en-GB" sz="2800" dirty="0" err="1"/>
              <a:t>tt</a:t>
            </a:r>
            <a:r>
              <a:rPr lang="en-GB" sz="2800" dirty="0"/>
              <a:t>  </a:t>
            </a:r>
          </a:p>
        </p:txBody>
      </p:sp>
      <p:sp>
        <p:nvSpPr>
          <p:cNvPr id="3" name="Espace réservé du pied de page 2">
            <a:extLst>
              <a:ext uri="{FF2B5EF4-FFF2-40B4-BE49-F238E27FC236}">
                <a16:creationId xmlns:a16="http://schemas.microsoft.com/office/drawing/2014/main" id="{02C7CCB4-C9FA-4B00-AC67-716583EC242E}"/>
              </a:ext>
            </a:extLst>
          </p:cNvPr>
          <p:cNvSpPr>
            <a:spLocks noGrp="1"/>
          </p:cNvSpPr>
          <p:nvPr>
            <p:ph type="ftr" sz="quarter" idx="11"/>
          </p:nvPr>
        </p:nvSpPr>
        <p:spPr/>
        <p:txBody>
          <a:bodyPr/>
          <a:lstStyle/>
          <a:p>
            <a:r>
              <a:rPr lang="en-GB"/>
              <a:t>F. Richard  IJCLAB october 2025</a:t>
            </a:r>
            <a:endParaRPr lang="fr-FR"/>
          </a:p>
        </p:txBody>
      </p:sp>
      <p:sp>
        <p:nvSpPr>
          <p:cNvPr id="4" name="Espace réservé du numéro de diapositive 3">
            <a:extLst>
              <a:ext uri="{FF2B5EF4-FFF2-40B4-BE49-F238E27FC236}">
                <a16:creationId xmlns:a16="http://schemas.microsoft.com/office/drawing/2014/main" id="{0CEA279E-FDEB-4074-83DA-882C961191C6}"/>
              </a:ext>
            </a:extLst>
          </p:cNvPr>
          <p:cNvSpPr>
            <a:spLocks noGrp="1"/>
          </p:cNvSpPr>
          <p:nvPr>
            <p:ph type="sldNum" sz="quarter" idx="12"/>
          </p:nvPr>
        </p:nvSpPr>
        <p:spPr/>
        <p:txBody>
          <a:bodyPr/>
          <a:lstStyle/>
          <a:p>
            <a:fld id="{5A03CC76-496D-4644-8A18-DE7C2F27F534}" type="slidenum">
              <a:rPr lang="fr-FR" smtClean="0"/>
              <a:t>24</a:t>
            </a:fld>
            <a:endParaRPr lang="fr-FR"/>
          </a:p>
        </p:txBody>
      </p:sp>
      <p:pic>
        <p:nvPicPr>
          <p:cNvPr id="6" name="Image 5">
            <a:extLst>
              <a:ext uri="{FF2B5EF4-FFF2-40B4-BE49-F238E27FC236}">
                <a16:creationId xmlns:a16="http://schemas.microsoft.com/office/drawing/2014/main" id="{D2E390ED-7A73-48E7-918A-3D2945783408}"/>
              </a:ext>
            </a:extLst>
          </p:cNvPr>
          <p:cNvPicPr>
            <a:picLocks noChangeAspect="1"/>
          </p:cNvPicPr>
          <p:nvPr/>
        </p:nvPicPr>
        <p:blipFill>
          <a:blip r:embed="rId2"/>
          <a:stretch>
            <a:fillRect/>
          </a:stretch>
        </p:blipFill>
        <p:spPr>
          <a:xfrm>
            <a:off x="6322411" y="17173"/>
            <a:ext cx="5588000" cy="6704302"/>
          </a:xfrm>
          <a:prstGeom prst="rect">
            <a:avLst/>
          </a:prstGeom>
        </p:spPr>
      </p:pic>
      <p:pic>
        <p:nvPicPr>
          <p:cNvPr id="7" name="Image 6">
            <a:extLst>
              <a:ext uri="{FF2B5EF4-FFF2-40B4-BE49-F238E27FC236}">
                <a16:creationId xmlns:a16="http://schemas.microsoft.com/office/drawing/2014/main" id="{9585BA88-14EC-433C-AEF9-6427D5B1DAAE}"/>
              </a:ext>
            </a:extLst>
          </p:cNvPr>
          <p:cNvPicPr>
            <a:picLocks noChangeAspect="1"/>
          </p:cNvPicPr>
          <p:nvPr/>
        </p:nvPicPr>
        <p:blipFill>
          <a:blip r:embed="rId3"/>
          <a:stretch>
            <a:fillRect/>
          </a:stretch>
        </p:blipFill>
        <p:spPr>
          <a:xfrm>
            <a:off x="281589" y="4583125"/>
            <a:ext cx="5553075" cy="419100"/>
          </a:xfrm>
          <a:prstGeom prst="rect">
            <a:avLst/>
          </a:prstGeom>
        </p:spPr>
      </p:pic>
    </p:spTree>
    <p:extLst>
      <p:ext uri="{BB962C8B-B14F-4D97-AF65-F5344CB8AC3E}">
        <p14:creationId xmlns:p14="http://schemas.microsoft.com/office/powerpoint/2010/main" val="24272310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EA529682-D2A2-44AD-B1DC-96942560DED1}"/>
              </a:ext>
            </a:extLst>
          </p:cNvPr>
          <p:cNvSpPr>
            <a:spLocks noGrp="1"/>
          </p:cNvSpPr>
          <p:nvPr>
            <p:ph type="ftr" sz="quarter" idx="11"/>
          </p:nvPr>
        </p:nvSpPr>
        <p:spPr/>
        <p:txBody>
          <a:bodyPr/>
          <a:lstStyle/>
          <a:p>
            <a:r>
              <a:rPr lang="en-GB"/>
              <a:t>F. Richard  IJCLAB october 2025</a:t>
            </a:r>
            <a:endParaRPr lang="fr-FR"/>
          </a:p>
        </p:txBody>
      </p:sp>
      <p:sp>
        <p:nvSpPr>
          <p:cNvPr id="6" name="Espace réservé du numéro de diapositive 5">
            <a:extLst>
              <a:ext uri="{FF2B5EF4-FFF2-40B4-BE49-F238E27FC236}">
                <a16:creationId xmlns:a16="http://schemas.microsoft.com/office/drawing/2014/main" id="{FDDE808F-091A-4180-86AA-8CCE1B8005BF}"/>
              </a:ext>
            </a:extLst>
          </p:cNvPr>
          <p:cNvSpPr>
            <a:spLocks noGrp="1"/>
          </p:cNvSpPr>
          <p:nvPr>
            <p:ph type="sldNum" sz="quarter" idx="12"/>
          </p:nvPr>
        </p:nvSpPr>
        <p:spPr/>
        <p:txBody>
          <a:bodyPr/>
          <a:lstStyle/>
          <a:p>
            <a:fld id="{5A03CC76-496D-4644-8A18-DE7C2F27F534}" type="slidenum">
              <a:rPr lang="fr-FR" smtClean="0"/>
              <a:t>25</a:t>
            </a:fld>
            <a:endParaRPr lang="fr-FR"/>
          </a:p>
        </p:txBody>
      </p:sp>
      <p:pic>
        <p:nvPicPr>
          <p:cNvPr id="7" name="Image 6">
            <a:extLst>
              <a:ext uri="{FF2B5EF4-FFF2-40B4-BE49-F238E27FC236}">
                <a16:creationId xmlns:a16="http://schemas.microsoft.com/office/drawing/2014/main" id="{FFE07FFE-8994-4176-974A-E14EF4D9B065}"/>
              </a:ext>
            </a:extLst>
          </p:cNvPr>
          <p:cNvPicPr>
            <a:picLocks noChangeAspect="1"/>
          </p:cNvPicPr>
          <p:nvPr/>
        </p:nvPicPr>
        <p:blipFill>
          <a:blip r:embed="rId2"/>
          <a:stretch>
            <a:fillRect/>
          </a:stretch>
        </p:blipFill>
        <p:spPr>
          <a:xfrm>
            <a:off x="0" y="0"/>
            <a:ext cx="3876675" cy="3238500"/>
          </a:xfrm>
          <a:prstGeom prst="rect">
            <a:avLst/>
          </a:prstGeom>
        </p:spPr>
      </p:pic>
      <p:pic>
        <p:nvPicPr>
          <p:cNvPr id="8" name="Espace réservé du contenu 4">
            <a:extLst>
              <a:ext uri="{FF2B5EF4-FFF2-40B4-BE49-F238E27FC236}">
                <a16:creationId xmlns:a16="http://schemas.microsoft.com/office/drawing/2014/main" id="{9BE68667-AB06-4357-84DA-459EE28ECB50}"/>
              </a:ext>
            </a:extLst>
          </p:cNvPr>
          <p:cNvPicPr>
            <a:picLocks noChangeAspect="1"/>
          </p:cNvPicPr>
          <p:nvPr/>
        </p:nvPicPr>
        <p:blipFill>
          <a:blip r:embed="rId3"/>
          <a:stretch>
            <a:fillRect/>
          </a:stretch>
        </p:blipFill>
        <p:spPr>
          <a:xfrm>
            <a:off x="4038600" y="72692"/>
            <a:ext cx="3305665" cy="3093116"/>
          </a:xfrm>
          <a:prstGeom prst="rect">
            <a:avLst/>
          </a:prstGeom>
        </p:spPr>
      </p:pic>
      <p:pic>
        <p:nvPicPr>
          <p:cNvPr id="9" name="Image 8">
            <a:extLst>
              <a:ext uri="{FF2B5EF4-FFF2-40B4-BE49-F238E27FC236}">
                <a16:creationId xmlns:a16="http://schemas.microsoft.com/office/drawing/2014/main" id="{9A1A4FCA-E43F-4D51-A143-FA6818DC8A88}"/>
              </a:ext>
            </a:extLst>
          </p:cNvPr>
          <p:cNvPicPr>
            <a:picLocks noChangeAspect="1"/>
          </p:cNvPicPr>
          <p:nvPr/>
        </p:nvPicPr>
        <p:blipFill rotWithShape="1">
          <a:blip r:embed="rId4"/>
          <a:srcRect l="8113" r="6479"/>
          <a:stretch/>
        </p:blipFill>
        <p:spPr>
          <a:xfrm>
            <a:off x="7900423" y="3235325"/>
            <a:ext cx="4362994" cy="3486150"/>
          </a:xfrm>
          <a:prstGeom prst="rect">
            <a:avLst/>
          </a:prstGeom>
        </p:spPr>
      </p:pic>
      <p:pic>
        <p:nvPicPr>
          <p:cNvPr id="14" name="Image 13">
            <a:extLst>
              <a:ext uri="{FF2B5EF4-FFF2-40B4-BE49-F238E27FC236}">
                <a16:creationId xmlns:a16="http://schemas.microsoft.com/office/drawing/2014/main" id="{955EEE41-3B04-4A42-ACC6-B967ED6FDF68}"/>
              </a:ext>
            </a:extLst>
          </p:cNvPr>
          <p:cNvPicPr>
            <a:picLocks noChangeAspect="1"/>
          </p:cNvPicPr>
          <p:nvPr/>
        </p:nvPicPr>
        <p:blipFill>
          <a:blip r:embed="rId5"/>
          <a:stretch>
            <a:fillRect/>
          </a:stretch>
        </p:blipFill>
        <p:spPr>
          <a:xfrm>
            <a:off x="545635" y="3238500"/>
            <a:ext cx="3185361" cy="3742243"/>
          </a:xfrm>
          <a:prstGeom prst="rect">
            <a:avLst/>
          </a:prstGeom>
        </p:spPr>
      </p:pic>
      <p:pic>
        <p:nvPicPr>
          <p:cNvPr id="15" name="Espace réservé du contenu 6">
            <a:extLst>
              <a:ext uri="{FF2B5EF4-FFF2-40B4-BE49-F238E27FC236}">
                <a16:creationId xmlns:a16="http://schemas.microsoft.com/office/drawing/2014/main" id="{585A0491-8731-425B-81A4-65C94B41A7A5}"/>
              </a:ext>
            </a:extLst>
          </p:cNvPr>
          <p:cNvPicPr>
            <a:picLocks noChangeAspect="1"/>
          </p:cNvPicPr>
          <p:nvPr/>
        </p:nvPicPr>
        <p:blipFill>
          <a:blip r:embed="rId6"/>
          <a:stretch>
            <a:fillRect/>
          </a:stretch>
        </p:blipFill>
        <p:spPr>
          <a:xfrm>
            <a:off x="3928545" y="3353081"/>
            <a:ext cx="4148564" cy="2815995"/>
          </a:xfrm>
          <a:prstGeom prst="rect">
            <a:avLst/>
          </a:prstGeom>
        </p:spPr>
      </p:pic>
      <p:pic>
        <p:nvPicPr>
          <p:cNvPr id="10" name="Image 8">
            <a:extLst>
              <a:ext uri="{FF2B5EF4-FFF2-40B4-BE49-F238E27FC236}">
                <a16:creationId xmlns:a16="http://schemas.microsoft.com/office/drawing/2014/main" id="{C7595766-3ED7-45BF-B202-8B4AC4E9E26C}"/>
              </a:ext>
            </a:extLst>
          </p:cNvPr>
          <p:cNvPicPr/>
          <p:nvPr/>
        </p:nvPicPr>
        <p:blipFill>
          <a:blip r:embed="rId7"/>
          <a:stretch/>
        </p:blipFill>
        <p:spPr>
          <a:xfrm>
            <a:off x="7900423" y="-8709"/>
            <a:ext cx="3995486" cy="3165807"/>
          </a:xfrm>
          <a:prstGeom prst="rect">
            <a:avLst/>
          </a:prstGeom>
          <a:ln w="0">
            <a:noFill/>
          </a:ln>
        </p:spPr>
      </p:pic>
      <p:pic>
        <p:nvPicPr>
          <p:cNvPr id="11" name="Image 1">
            <a:extLst>
              <a:ext uri="{FF2B5EF4-FFF2-40B4-BE49-F238E27FC236}">
                <a16:creationId xmlns:a16="http://schemas.microsoft.com/office/drawing/2014/main" id="{0189FDEF-B55F-4B61-B526-89537AE88747}"/>
              </a:ext>
            </a:extLst>
          </p:cNvPr>
          <p:cNvPicPr/>
          <p:nvPr/>
        </p:nvPicPr>
        <p:blipFill>
          <a:blip r:embed="rId8"/>
          <a:stretch/>
        </p:blipFill>
        <p:spPr>
          <a:xfrm>
            <a:off x="9929160" y="1523222"/>
            <a:ext cx="1719000" cy="165960"/>
          </a:xfrm>
          <a:prstGeom prst="rect">
            <a:avLst/>
          </a:prstGeom>
          <a:ln w="0">
            <a:noFill/>
          </a:ln>
        </p:spPr>
      </p:pic>
      <p:sp>
        <p:nvSpPr>
          <p:cNvPr id="13" name="ZoneTexte 12">
            <a:extLst>
              <a:ext uri="{FF2B5EF4-FFF2-40B4-BE49-F238E27FC236}">
                <a16:creationId xmlns:a16="http://schemas.microsoft.com/office/drawing/2014/main" id="{AFDCDBB9-7618-455D-ABB4-300B5B201F62}"/>
              </a:ext>
            </a:extLst>
          </p:cNvPr>
          <p:cNvSpPr txBox="1"/>
          <p:nvPr/>
        </p:nvSpPr>
        <p:spPr>
          <a:xfrm>
            <a:off x="3745218" y="2983749"/>
            <a:ext cx="1354183" cy="369332"/>
          </a:xfrm>
          <a:prstGeom prst="rect">
            <a:avLst/>
          </a:prstGeom>
          <a:noFill/>
        </p:spPr>
        <p:txBody>
          <a:bodyPr wrap="square">
            <a:spAutoFit/>
          </a:bodyPr>
          <a:lstStyle/>
          <a:p>
            <a:r>
              <a:rPr lang="en-GB" sz="1800" i="1" dirty="0">
                <a:solidFill>
                  <a:srgbClr val="2709BF"/>
                </a:solidFill>
              </a:rPr>
              <a:t>2009.14791</a:t>
            </a:r>
            <a:r>
              <a:rPr lang="en-GB" sz="1800" i="1" u="sng" dirty="0"/>
              <a:t> </a:t>
            </a:r>
            <a:endParaRPr lang="en-US" dirty="0"/>
          </a:p>
        </p:txBody>
      </p:sp>
    </p:spTree>
    <p:extLst>
      <p:ext uri="{BB962C8B-B14F-4D97-AF65-F5344CB8AC3E}">
        <p14:creationId xmlns:p14="http://schemas.microsoft.com/office/powerpoint/2010/main" val="3527660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re 16">
            <a:extLst>
              <a:ext uri="{FF2B5EF4-FFF2-40B4-BE49-F238E27FC236}">
                <a16:creationId xmlns:a16="http://schemas.microsoft.com/office/drawing/2014/main" id="{DF128D03-F6FB-4460-8326-25ADF39488FF}"/>
              </a:ext>
            </a:extLst>
          </p:cNvPr>
          <p:cNvSpPr>
            <a:spLocks noGrp="1"/>
          </p:cNvSpPr>
          <p:nvPr>
            <p:ph type="title"/>
          </p:nvPr>
        </p:nvSpPr>
        <p:spPr>
          <a:xfrm>
            <a:off x="970722" y="-240632"/>
            <a:ext cx="10515600" cy="1325563"/>
          </a:xfrm>
        </p:spPr>
        <p:txBody>
          <a:bodyPr/>
          <a:lstStyle/>
          <a:p>
            <a:pPr algn="ctr"/>
            <a:r>
              <a:rPr lang="en-US" b="1" dirty="0">
                <a:solidFill>
                  <a:srgbClr val="7030A0"/>
                </a:solidFill>
                <a:effectLst>
                  <a:outerShdw blurRad="38100" dist="38100" dir="2700000" algn="tl">
                    <a:srgbClr val="000000">
                      <a:alpha val="43137"/>
                    </a:srgbClr>
                  </a:outerShdw>
                </a:effectLst>
              </a:rPr>
              <a:t>Hadronic modes</a:t>
            </a:r>
          </a:p>
        </p:txBody>
      </p:sp>
      <p:sp>
        <p:nvSpPr>
          <p:cNvPr id="2" name="Espace réservé du pied de page 1">
            <a:extLst>
              <a:ext uri="{FF2B5EF4-FFF2-40B4-BE49-F238E27FC236}">
                <a16:creationId xmlns:a16="http://schemas.microsoft.com/office/drawing/2014/main" id="{D833581B-2C5C-4908-B502-0352E5B9C032}"/>
              </a:ext>
            </a:extLst>
          </p:cNvPr>
          <p:cNvSpPr>
            <a:spLocks noGrp="1"/>
          </p:cNvSpPr>
          <p:nvPr>
            <p:ph type="ftr" sz="quarter" idx="11"/>
          </p:nvPr>
        </p:nvSpPr>
        <p:spPr>
          <a:xfrm>
            <a:off x="4038600" y="6635483"/>
            <a:ext cx="4114800" cy="365125"/>
          </a:xfrm>
        </p:spPr>
        <p:txBody>
          <a:bodyPr/>
          <a:lstStyle/>
          <a:p>
            <a:r>
              <a:rPr lang="en-GB"/>
              <a:t>F. Richard  IJCLAB october 2025</a:t>
            </a:r>
            <a:endParaRPr lang="fr-FR"/>
          </a:p>
        </p:txBody>
      </p:sp>
      <p:sp>
        <p:nvSpPr>
          <p:cNvPr id="3" name="Espace réservé du numéro de diapositive 2">
            <a:extLst>
              <a:ext uri="{FF2B5EF4-FFF2-40B4-BE49-F238E27FC236}">
                <a16:creationId xmlns:a16="http://schemas.microsoft.com/office/drawing/2014/main" id="{0035E66E-3B55-4661-A9F8-E58FBF9265DB}"/>
              </a:ext>
            </a:extLst>
          </p:cNvPr>
          <p:cNvSpPr>
            <a:spLocks noGrp="1"/>
          </p:cNvSpPr>
          <p:nvPr>
            <p:ph type="sldNum" sz="quarter" idx="12"/>
          </p:nvPr>
        </p:nvSpPr>
        <p:spPr/>
        <p:txBody>
          <a:bodyPr/>
          <a:lstStyle/>
          <a:p>
            <a:fld id="{5A03CC76-496D-4644-8A18-DE7C2F27F534}" type="slidenum">
              <a:rPr lang="fr-FR" smtClean="0"/>
              <a:t>26</a:t>
            </a:fld>
            <a:endParaRPr lang="fr-FR"/>
          </a:p>
        </p:txBody>
      </p:sp>
      <p:pic>
        <p:nvPicPr>
          <p:cNvPr id="6" name="Graphique 5">
            <a:extLst>
              <a:ext uri="{FF2B5EF4-FFF2-40B4-BE49-F238E27FC236}">
                <a16:creationId xmlns:a16="http://schemas.microsoft.com/office/drawing/2014/main" id="{3126934C-A0A3-4F49-9011-AC5F7C43B1A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7121" y="1955990"/>
            <a:ext cx="2518225" cy="2620469"/>
          </a:xfrm>
          <a:prstGeom prst="rect">
            <a:avLst/>
          </a:prstGeom>
        </p:spPr>
      </p:pic>
      <p:pic>
        <p:nvPicPr>
          <p:cNvPr id="14" name="Image 13">
            <a:extLst>
              <a:ext uri="{FF2B5EF4-FFF2-40B4-BE49-F238E27FC236}">
                <a16:creationId xmlns:a16="http://schemas.microsoft.com/office/drawing/2014/main" id="{BC0F88C1-DDA9-428F-B399-B5D402CD7618}"/>
              </a:ext>
            </a:extLst>
          </p:cNvPr>
          <p:cNvPicPr>
            <a:picLocks noChangeAspect="1"/>
          </p:cNvPicPr>
          <p:nvPr/>
        </p:nvPicPr>
        <p:blipFill>
          <a:blip r:embed="rId4"/>
          <a:stretch>
            <a:fillRect/>
          </a:stretch>
        </p:blipFill>
        <p:spPr>
          <a:xfrm>
            <a:off x="5193487" y="1991721"/>
            <a:ext cx="3391907" cy="2485849"/>
          </a:xfrm>
          <a:prstGeom prst="rect">
            <a:avLst/>
          </a:prstGeom>
        </p:spPr>
      </p:pic>
      <p:sp>
        <p:nvSpPr>
          <p:cNvPr id="16" name="ZoneTexte 15">
            <a:extLst>
              <a:ext uri="{FF2B5EF4-FFF2-40B4-BE49-F238E27FC236}">
                <a16:creationId xmlns:a16="http://schemas.microsoft.com/office/drawing/2014/main" id="{692B9BBB-AADE-4B07-B3D4-88710460F358}"/>
              </a:ext>
            </a:extLst>
          </p:cNvPr>
          <p:cNvSpPr txBox="1"/>
          <p:nvPr/>
        </p:nvSpPr>
        <p:spPr>
          <a:xfrm>
            <a:off x="6672587" y="1593338"/>
            <a:ext cx="1332411" cy="369332"/>
          </a:xfrm>
          <a:prstGeom prst="rect">
            <a:avLst/>
          </a:prstGeom>
          <a:noFill/>
        </p:spPr>
        <p:txBody>
          <a:bodyPr wrap="square">
            <a:spAutoFit/>
          </a:bodyPr>
          <a:lstStyle/>
          <a:p>
            <a:pPr>
              <a:lnSpc>
                <a:spcPct val="100000"/>
              </a:lnSpc>
            </a:pPr>
            <a:r>
              <a:rPr lang="en-GB" sz="1800" b="1" u="sng" strike="noStrike" spc="-1" dirty="0">
                <a:solidFill>
                  <a:srgbClr val="0070C0"/>
                </a:solidFill>
                <a:uFillTx/>
                <a:latin typeface="Calibri"/>
                <a:ea typeface="Calibri"/>
              </a:rPr>
              <a:t>2310.01643</a:t>
            </a:r>
            <a:endParaRPr lang="fr-FR" sz="1800" b="0" strike="noStrike" spc="-1" dirty="0">
              <a:latin typeface="Arial"/>
            </a:endParaRPr>
          </a:p>
        </p:txBody>
      </p:sp>
      <p:sp>
        <p:nvSpPr>
          <p:cNvPr id="4" name="ZoneTexte 3">
            <a:extLst>
              <a:ext uri="{FF2B5EF4-FFF2-40B4-BE49-F238E27FC236}">
                <a16:creationId xmlns:a16="http://schemas.microsoft.com/office/drawing/2014/main" id="{A0AEB1CF-8870-4B47-9B4F-D7A82EA2B5C2}"/>
              </a:ext>
            </a:extLst>
          </p:cNvPr>
          <p:cNvSpPr txBox="1"/>
          <p:nvPr/>
        </p:nvSpPr>
        <p:spPr>
          <a:xfrm>
            <a:off x="191248" y="4592179"/>
            <a:ext cx="2418058" cy="374633"/>
          </a:xfrm>
          <a:prstGeom prst="rect">
            <a:avLst/>
          </a:prstGeom>
          <a:noFill/>
        </p:spPr>
        <p:txBody>
          <a:bodyPr wrap="square" rtlCol="0">
            <a:spAutoFit/>
          </a:bodyPr>
          <a:lstStyle/>
          <a:p>
            <a:r>
              <a:rPr lang="en-US" b="1" dirty="0"/>
              <a:t>            X650-&gt;2 Jets</a:t>
            </a:r>
          </a:p>
        </p:txBody>
      </p:sp>
      <p:sp>
        <p:nvSpPr>
          <p:cNvPr id="5" name="ZoneTexte 4">
            <a:extLst>
              <a:ext uri="{FF2B5EF4-FFF2-40B4-BE49-F238E27FC236}">
                <a16:creationId xmlns:a16="http://schemas.microsoft.com/office/drawing/2014/main" id="{D082C87C-22AD-4AE7-BE87-8A262C06535B}"/>
              </a:ext>
            </a:extLst>
          </p:cNvPr>
          <p:cNvSpPr txBox="1"/>
          <p:nvPr/>
        </p:nvSpPr>
        <p:spPr>
          <a:xfrm>
            <a:off x="2839453" y="4605511"/>
            <a:ext cx="2906829" cy="374633"/>
          </a:xfrm>
          <a:prstGeom prst="rect">
            <a:avLst/>
          </a:prstGeom>
          <a:noFill/>
        </p:spPr>
        <p:txBody>
          <a:bodyPr wrap="square" rtlCol="0">
            <a:spAutoFit/>
          </a:bodyPr>
          <a:lstStyle/>
          <a:p>
            <a:r>
              <a:rPr lang="en-US" dirty="0"/>
              <a:t> </a:t>
            </a:r>
            <a:r>
              <a:rPr lang="en-US" b="1" dirty="0"/>
              <a:t>X650-&gt;Y375+h125-&gt;</a:t>
            </a:r>
            <a:r>
              <a:rPr lang="en-US" b="1" dirty="0" err="1"/>
              <a:t>bb+bb</a:t>
            </a:r>
            <a:endParaRPr lang="en-US" b="1" dirty="0"/>
          </a:p>
        </p:txBody>
      </p:sp>
      <p:sp>
        <p:nvSpPr>
          <p:cNvPr id="7" name="ZoneTexte 6">
            <a:extLst>
              <a:ext uri="{FF2B5EF4-FFF2-40B4-BE49-F238E27FC236}">
                <a16:creationId xmlns:a16="http://schemas.microsoft.com/office/drawing/2014/main" id="{602976C1-0205-4553-AB5D-EAC4D8F1321E}"/>
              </a:ext>
            </a:extLst>
          </p:cNvPr>
          <p:cNvSpPr txBox="1"/>
          <p:nvPr/>
        </p:nvSpPr>
        <p:spPr>
          <a:xfrm>
            <a:off x="5746282" y="4610812"/>
            <a:ext cx="2515402" cy="369332"/>
          </a:xfrm>
          <a:prstGeom prst="rect">
            <a:avLst/>
          </a:prstGeom>
          <a:noFill/>
        </p:spPr>
        <p:txBody>
          <a:bodyPr wrap="square" rtlCol="0">
            <a:spAutoFit/>
          </a:bodyPr>
          <a:lstStyle/>
          <a:p>
            <a:r>
              <a:rPr lang="en-US" b="1" dirty="0"/>
              <a:t>X650-&gt; h125h95 -&gt; </a:t>
            </a:r>
            <a:r>
              <a:rPr lang="en-US" b="1" dirty="0">
                <a:latin typeface="Symbol" panose="05050102010706020507" pitchFamily="18" charset="2"/>
              </a:rPr>
              <a:t>gg</a:t>
            </a:r>
            <a:r>
              <a:rPr lang="en-US" b="1" dirty="0"/>
              <a:t> bb</a:t>
            </a:r>
          </a:p>
        </p:txBody>
      </p:sp>
      <p:sp>
        <p:nvSpPr>
          <p:cNvPr id="15" name="ZoneTexte 14">
            <a:extLst>
              <a:ext uri="{FF2B5EF4-FFF2-40B4-BE49-F238E27FC236}">
                <a16:creationId xmlns:a16="http://schemas.microsoft.com/office/drawing/2014/main" id="{40C19839-4F52-4083-9A32-37829B47336D}"/>
              </a:ext>
            </a:extLst>
          </p:cNvPr>
          <p:cNvSpPr txBox="1"/>
          <p:nvPr/>
        </p:nvSpPr>
        <p:spPr>
          <a:xfrm>
            <a:off x="8785915" y="4594893"/>
            <a:ext cx="2743200" cy="369332"/>
          </a:xfrm>
          <a:prstGeom prst="rect">
            <a:avLst/>
          </a:prstGeom>
          <a:noFill/>
        </p:spPr>
        <p:txBody>
          <a:bodyPr wrap="square">
            <a:spAutoFit/>
          </a:bodyPr>
          <a:lstStyle/>
          <a:p>
            <a:r>
              <a:rPr lang="en-US" b="1" dirty="0"/>
              <a:t>X650-&gt; h125h95 -&gt; </a:t>
            </a:r>
            <a:r>
              <a:rPr lang="en-US" b="1" dirty="0">
                <a:latin typeface="Symbol" panose="05050102010706020507" pitchFamily="18" charset="2"/>
              </a:rPr>
              <a:t>gg </a:t>
            </a:r>
            <a:r>
              <a:rPr lang="en-US" b="1" dirty="0" err="1">
                <a:latin typeface="Symbol" panose="05050102010706020507" pitchFamily="18" charset="2"/>
              </a:rPr>
              <a:t>tt</a:t>
            </a:r>
            <a:r>
              <a:rPr lang="en-US" b="1" dirty="0"/>
              <a:t> </a:t>
            </a:r>
          </a:p>
        </p:txBody>
      </p:sp>
      <p:sp>
        <p:nvSpPr>
          <p:cNvPr id="12" name="ZoneTexte 11">
            <a:extLst>
              <a:ext uri="{FF2B5EF4-FFF2-40B4-BE49-F238E27FC236}">
                <a16:creationId xmlns:a16="http://schemas.microsoft.com/office/drawing/2014/main" id="{BA8C3A7A-8508-4830-ACA4-72E074214E5B}"/>
              </a:ext>
            </a:extLst>
          </p:cNvPr>
          <p:cNvSpPr txBox="1"/>
          <p:nvPr/>
        </p:nvSpPr>
        <p:spPr>
          <a:xfrm>
            <a:off x="9352547" y="1444999"/>
            <a:ext cx="2187231" cy="369332"/>
          </a:xfrm>
          <a:prstGeom prst="rect">
            <a:avLst/>
          </a:prstGeom>
          <a:noFill/>
        </p:spPr>
        <p:txBody>
          <a:bodyPr wrap="square" rtlCol="0">
            <a:spAutoFit/>
          </a:bodyPr>
          <a:lstStyle/>
          <a:p>
            <a:r>
              <a:rPr lang="en-US" b="1" u="sng" dirty="0">
                <a:solidFill>
                  <a:srgbClr val="0070C0"/>
                </a:solidFill>
              </a:rPr>
              <a:t>2505.23012</a:t>
            </a:r>
          </a:p>
        </p:txBody>
      </p:sp>
      <p:pic>
        <p:nvPicPr>
          <p:cNvPr id="20" name="Image 19">
            <a:extLst>
              <a:ext uri="{FF2B5EF4-FFF2-40B4-BE49-F238E27FC236}">
                <a16:creationId xmlns:a16="http://schemas.microsoft.com/office/drawing/2014/main" id="{D1B4EF35-F4FF-4CBF-9108-D2A6A71F6E07}"/>
              </a:ext>
            </a:extLst>
          </p:cNvPr>
          <p:cNvPicPr>
            <a:picLocks noChangeAspect="1"/>
          </p:cNvPicPr>
          <p:nvPr/>
        </p:nvPicPr>
        <p:blipFill>
          <a:blip r:embed="rId5"/>
          <a:stretch>
            <a:fillRect/>
          </a:stretch>
        </p:blipFill>
        <p:spPr>
          <a:xfrm>
            <a:off x="2646203" y="1905673"/>
            <a:ext cx="2784793" cy="2820571"/>
          </a:xfrm>
          <a:prstGeom prst="rect">
            <a:avLst/>
          </a:prstGeom>
        </p:spPr>
      </p:pic>
      <p:sp>
        <p:nvSpPr>
          <p:cNvPr id="21" name="ZoneTexte 20">
            <a:extLst>
              <a:ext uri="{FF2B5EF4-FFF2-40B4-BE49-F238E27FC236}">
                <a16:creationId xmlns:a16="http://schemas.microsoft.com/office/drawing/2014/main" id="{35EE365C-5268-4D42-A115-03F8DB552ADB}"/>
              </a:ext>
            </a:extLst>
          </p:cNvPr>
          <p:cNvSpPr txBox="1"/>
          <p:nvPr/>
        </p:nvSpPr>
        <p:spPr>
          <a:xfrm>
            <a:off x="2839453" y="1673813"/>
            <a:ext cx="2679961" cy="369332"/>
          </a:xfrm>
          <a:prstGeom prst="rect">
            <a:avLst/>
          </a:prstGeom>
          <a:noFill/>
        </p:spPr>
        <p:txBody>
          <a:bodyPr wrap="square" rtlCol="0">
            <a:spAutoFit/>
          </a:bodyPr>
          <a:lstStyle/>
          <a:p>
            <a:r>
              <a:rPr lang="en-US" dirty="0">
                <a:solidFill>
                  <a:srgbClr val="0070C0"/>
                </a:solidFill>
              </a:rPr>
              <a:t>CMS-PAS-HIG-20-012</a:t>
            </a:r>
          </a:p>
        </p:txBody>
      </p:sp>
      <p:pic>
        <p:nvPicPr>
          <p:cNvPr id="24" name="Image 23">
            <a:extLst>
              <a:ext uri="{FF2B5EF4-FFF2-40B4-BE49-F238E27FC236}">
                <a16:creationId xmlns:a16="http://schemas.microsoft.com/office/drawing/2014/main" id="{2736AD65-59D1-4998-8648-519F957ACBE1}"/>
              </a:ext>
            </a:extLst>
          </p:cNvPr>
          <p:cNvPicPr>
            <a:picLocks noChangeAspect="1"/>
          </p:cNvPicPr>
          <p:nvPr/>
        </p:nvPicPr>
        <p:blipFill rotWithShape="1">
          <a:blip r:embed="rId6"/>
          <a:srcRect r="6546"/>
          <a:stretch/>
        </p:blipFill>
        <p:spPr>
          <a:xfrm>
            <a:off x="8501308" y="1759245"/>
            <a:ext cx="3414768" cy="2914440"/>
          </a:xfrm>
          <a:prstGeom prst="rect">
            <a:avLst/>
          </a:prstGeom>
        </p:spPr>
      </p:pic>
    </p:spTree>
    <p:extLst>
      <p:ext uri="{BB962C8B-B14F-4D97-AF65-F5344CB8AC3E}">
        <p14:creationId xmlns:p14="http://schemas.microsoft.com/office/powerpoint/2010/main" val="16446876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641B945-A084-4EEC-A155-7B04CE242BFF}"/>
              </a:ext>
            </a:extLst>
          </p:cNvPr>
          <p:cNvSpPr>
            <a:spLocks noGrp="1"/>
          </p:cNvSpPr>
          <p:nvPr>
            <p:ph type="title" idx="4294967295"/>
          </p:nvPr>
        </p:nvSpPr>
        <p:spPr>
          <a:xfrm>
            <a:off x="838080" y="121200"/>
            <a:ext cx="10514880" cy="1324800"/>
          </a:xfrm>
        </p:spPr>
        <p:txBody>
          <a:bodyPr/>
          <a:lstStyle/>
          <a:p>
            <a:r>
              <a:rPr lang="en-GB" dirty="0">
                <a:solidFill>
                  <a:srgbClr val="7030A0"/>
                </a:solidFill>
                <a:effectLst>
                  <a:outerShdw blurRad="38100" dist="38100" dir="2700000" algn="tl">
                    <a:srgbClr val="000000">
                      <a:alpha val="43137"/>
                    </a:srgbClr>
                  </a:outerShdw>
                </a:effectLst>
              </a:rPr>
              <a:t>               Width ?</a:t>
            </a:r>
          </a:p>
        </p:txBody>
      </p:sp>
      <p:sp>
        <p:nvSpPr>
          <p:cNvPr id="3" name="Espace réservé du contenu 2">
            <a:extLst>
              <a:ext uri="{FF2B5EF4-FFF2-40B4-BE49-F238E27FC236}">
                <a16:creationId xmlns:a16="http://schemas.microsoft.com/office/drawing/2014/main" id="{27D4C6EE-9CD5-4668-95F2-0C911E4F8049}"/>
              </a:ext>
            </a:extLst>
          </p:cNvPr>
          <p:cNvSpPr>
            <a:spLocks noGrp="1"/>
          </p:cNvSpPr>
          <p:nvPr>
            <p:ph idx="4294967295"/>
          </p:nvPr>
        </p:nvSpPr>
        <p:spPr>
          <a:xfrm>
            <a:off x="0" y="1319514"/>
            <a:ext cx="7396223" cy="5729468"/>
          </a:xfrm>
        </p:spPr>
        <p:txBody>
          <a:bodyPr>
            <a:normAutofit/>
          </a:bodyPr>
          <a:lstStyle/>
          <a:p>
            <a:r>
              <a:rPr lang="en-GB" sz="2400" dirty="0"/>
              <a:t>The apparent width is ~100 GeV but one should not forget interference effects</a:t>
            </a:r>
          </a:p>
          <a:p>
            <a:r>
              <a:rPr lang="en-GB" sz="2400" u="sng" dirty="0">
                <a:solidFill>
                  <a:srgbClr val="0070C0"/>
                </a:solidFill>
              </a:rPr>
              <a:t>2501.03708</a:t>
            </a:r>
            <a:r>
              <a:rPr lang="en-GB" sz="2400" dirty="0"/>
              <a:t> claims a width 10-20 GeV</a:t>
            </a:r>
          </a:p>
          <a:p>
            <a:r>
              <a:rPr lang="en-GB" sz="2400" dirty="0"/>
              <a:t> VBF interferes with:</a:t>
            </a:r>
            <a:endParaRPr lang="en-GB" dirty="0"/>
          </a:p>
          <a:p>
            <a:endParaRPr lang="en-GB" dirty="0"/>
          </a:p>
          <a:p>
            <a:endParaRPr lang="en-GB" dirty="0"/>
          </a:p>
          <a:p>
            <a:endParaRPr lang="en-GB" dirty="0"/>
          </a:p>
          <a:p>
            <a:pPr marL="0" indent="0">
              <a:buNone/>
            </a:pPr>
            <a:endParaRPr lang="en-GB" sz="2400" dirty="0"/>
          </a:p>
          <a:p>
            <a:r>
              <a:rPr lang="en-GB" sz="2400" dirty="0"/>
              <a:t>Tends to compensate at 450 GeV but </a:t>
            </a:r>
            <a:r>
              <a:rPr lang="en-GB" sz="2400" b="1" dirty="0"/>
              <a:t>t-channel&lt;0</a:t>
            </a:r>
            <a:r>
              <a:rPr lang="en-GB" sz="2400" dirty="0"/>
              <a:t> dominates at 650 GeV which agrees with the fit</a:t>
            </a:r>
          </a:p>
          <a:p>
            <a:r>
              <a:rPr lang="en-GB" sz="2400" dirty="0"/>
              <a:t>Preferred mass ~670-690 GeV  </a:t>
            </a:r>
          </a:p>
          <a:p>
            <a:endParaRPr lang="en-GB" dirty="0"/>
          </a:p>
        </p:txBody>
      </p:sp>
      <p:pic>
        <p:nvPicPr>
          <p:cNvPr id="5" name="Espace réservé du contenu 4">
            <a:extLst>
              <a:ext uri="{FF2B5EF4-FFF2-40B4-BE49-F238E27FC236}">
                <a16:creationId xmlns:a16="http://schemas.microsoft.com/office/drawing/2014/main" id="{149F9108-A4A6-41D0-BFFB-331172115DDA}"/>
              </a:ext>
            </a:extLst>
          </p:cNvPr>
          <p:cNvPicPr>
            <a:picLocks noGrp="1" noChangeAspect="1"/>
          </p:cNvPicPr>
          <p:nvPr>
            <p:ph idx="4294967295"/>
          </p:nvPr>
        </p:nvPicPr>
        <p:blipFill>
          <a:blip r:embed="rId2"/>
          <a:stretch>
            <a:fillRect/>
          </a:stretch>
        </p:blipFill>
        <p:spPr>
          <a:xfrm>
            <a:off x="7148314" y="1186812"/>
            <a:ext cx="4720504" cy="2024915"/>
          </a:xfrm>
          <a:prstGeom prst="rect">
            <a:avLst/>
          </a:prstGeom>
        </p:spPr>
      </p:pic>
      <p:pic>
        <p:nvPicPr>
          <p:cNvPr id="6" name="Image 5">
            <a:extLst>
              <a:ext uri="{FF2B5EF4-FFF2-40B4-BE49-F238E27FC236}">
                <a16:creationId xmlns:a16="http://schemas.microsoft.com/office/drawing/2014/main" id="{F58BECD4-0B48-4AD3-AA18-36B991166491}"/>
              </a:ext>
            </a:extLst>
          </p:cNvPr>
          <p:cNvPicPr>
            <a:picLocks noChangeAspect="1"/>
          </p:cNvPicPr>
          <p:nvPr/>
        </p:nvPicPr>
        <p:blipFill>
          <a:blip r:embed="rId3"/>
          <a:stretch>
            <a:fillRect/>
          </a:stretch>
        </p:blipFill>
        <p:spPr>
          <a:xfrm>
            <a:off x="7148314" y="3651486"/>
            <a:ext cx="4326832" cy="2870606"/>
          </a:xfrm>
          <a:prstGeom prst="rect">
            <a:avLst/>
          </a:prstGeom>
        </p:spPr>
      </p:pic>
      <p:pic>
        <p:nvPicPr>
          <p:cNvPr id="7" name="Image 6">
            <a:extLst>
              <a:ext uri="{FF2B5EF4-FFF2-40B4-BE49-F238E27FC236}">
                <a16:creationId xmlns:a16="http://schemas.microsoft.com/office/drawing/2014/main" id="{7CB70BD8-B4F2-4018-A71C-2C4473B45840}"/>
              </a:ext>
            </a:extLst>
          </p:cNvPr>
          <p:cNvPicPr>
            <a:picLocks noChangeAspect="1"/>
          </p:cNvPicPr>
          <p:nvPr/>
        </p:nvPicPr>
        <p:blipFill rotWithShape="1">
          <a:blip r:embed="rId4"/>
          <a:srcRect b="14936"/>
          <a:stretch/>
        </p:blipFill>
        <p:spPr>
          <a:xfrm>
            <a:off x="445251" y="3344730"/>
            <a:ext cx="6182088" cy="1416903"/>
          </a:xfrm>
          <a:prstGeom prst="rect">
            <a:avLst/>
          </a:prstGeom>
          <a:solidFill>
            <a:srgbClr val="FFFF00"/>
          </a:solidFill>
          <a:ln>
            <a:solidFill>
              <a:schemeClr val="accent1"/>
            </a:solidFill>
          </a:ln>
          <a:scene3d>
            <a:camera prst="orthographicFront"/>
            <a:lightRig rig="threePt" dir="t"/>
          </a:scene3d>
          <a:sp3d extrusionH="76200" contourW="12700">
            <a:extrusionClr>
              <a:srgbClr val="FFFF00"/>
            </a:extrusionClr>
            <a:contourClr>
              <a:srgbClr val="00B0F0"/>
            </a:contourClr>
          </a:sp3d>
        </p:spPr>
      </p:pic>
    </p:spTree>
    <p:extLst>
      <p:ext uri="{BB962C8B-B14F-4D97-AF65-F5344CB8AC3E}">
        <p14:creationId xmlns:p14="http://schemas.microsoft.com/office/powerpoint/2010/main" val="22352998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PlaceHolder 1"/>
          <p:cNvSpPr>
            <a:spLocks noGrp="1"/>
          </p:cNvSpPr>
          <p:nvPr>
            <p:ph type="title"/>
          </p:nvPr>
        </p:nvSpPr>
        <p:spPr>
          <a:xfrm>
            <a:off x="838080" y="365040"/>
            <a:ext cx="10514880" cy="1324800"/>
          </a:xfrm>
          <a:prstGeom prst="rect">
            <a:avLst/>
          </a:prstGeom>
          <a:noFill/>
          <a:ln w="0">
            <a:noFill/>
          </a:ln>
        </p:spPr>
        <p:txBody>
          <a:bodyPr lIns="90000" tIns="45000" rIns="90000" bIns="45000" anchor="ctr">
            <a:noAutofit/>
          </a:bodyPr>
          <a:lstStyle/>
          <a:p>
            <a:pPr algn="ctr">
              <a:lnSpc>
                <a:spcPct val="90000"/>
              </a:lnSpc>
            </a:pPr>
            <a:r>
              <a:rPr lang="en-GB" sz="4400" b="1" strike="noStrike" spc="-1" dirty="0">
                <a:solidFill>
                  <a:srgbClr val="7030A0"/>
                </a:solidFill>
                <a:effectLst>
                  <a:outerShdw blurRad="38100" dist="38100" dir="2700000" algn="tl">
                    <a:srgbClr val="000000">
                      <a:alpha val="43137"/>
                    </a:srgbClr>
                  </a:outerShdw>
                </a:effectLst>
                <a:latin typeface="Calibri Light"/>
              </a:rPr>
              <a:t>Sum Rules</a:t>
            </a:r>
            <a:endParaRPr lang="fr-FR" sz="4400" b="1" strike="noStrike" spc="-1" dirty="0">
              <a:effectLst>
                <a:outerShdw blurRad="38100" dist="38100" dir="2700000" algn="tl">
                  <a:srgbClr val="000000">
                    <a:alpha val="43137"/>
                  </a:srgbClr>
                </a:outerShdw>
              </a:effectLst>
              <a:latin typeface="Arial"/>
            </a:endParaRPr>
          </a:p>
        </p:txBody>
      </p:sp>
      <p:sp>
        <p:nvSpPr>
          <p:cNvPr id="185" name="PlaceHolder 2"/>
          <p:cNvSpPr>
            <a:spLocks noGrp="1"/>
          </p:cNvSpPr>
          <p:nvPr>
            <p:ph/>
          </p:nvPr>
        </p:nvSpPr>
        <p:spPr>
          <a:xfrm>
            <a:off x="838080" y="1846080"/>
            <a:ext cx="10514880" cy="4350600"/>
          </a:xfrm>
          <a:prstGeom prst="rect">
            <a:avLst/>
          </a:prstGeom>
          <a:noFill/>
          <a:ln w="0">
            <a:noFill/>
          </a:ln>
        </p:spPr>
        <p:txBody>
          <a:bodyPr lIns="90000" tIns="45000" rIns="90000" bIns="45000" anchor="t">
            <a:normAutofit fontScale="94000"/>
          </a:bodyPr>
          <a:lstStyle/>
          <a:p>
            <a:pPr marL="228600" indent="-228600">
              <a:lnSpc>
                <a:spcPct val="90000"/>
              </a:lnSpc>
              <a:spcBef>
                <a:spcPts val="1001"/>
              </a:spcBef>
              <a:buClr>
                <a:srgbClr val="FF0000"/>
              </a:buClr>
              <a:buFont typeface="Arial"/>
              <a:buChar char="•"/>
            </a:pPr>
            <a:r>
              <a:rPr lang="en-GB" sz="3400" spc="-1" dirty="0" err="1">
                <a:latin typeface="Calibri"/>
              </a:rPr>
              <a:t>Unitariy</a:t>
            </a:r>
            <a:r>
              <a:rPr lang="en-GB" sz="3400" spc="-1" dirty="0">
                <a:latin typeface="Calibri"/>
              </a:rPr>
              <a:t> requirements predict sum rules</a:t>
            </a:r>
            <a:endParaRPr lang="en-GB" sz="3400" strike="noStrike" spc="-1" dirty="0">
              <a:latin typeface="Calibri"/>
            </a:endParaRPr>
          </a:p>
          <a:p>
            <a:pPr marL="228600" indent="-228600">
              <a:lnSpc>
                <a:spcPct val="90000"/>
              </a:lnSpc>
              <a:spcBef>
                <a:spcPts val="1001"/>
              </a:spcBef>
              <a:buClr>
                <a:srgbClr val="FF0000"/>
              </a:buClr>
              <a:buFont typeface="Arial"/>
              <a:buChar char="•"/>
            </a:pPr>
            <a:r>
              <a:rPr lang="en-GB" sz="3400" b="1" strike="noStrike" spc="-1" dirty="0">
                <a:solidFill>
                  <a:srgbClr val="FF0000"/>
                </a:solidFill>
                <a:latin typeface="Calibri"/>
              </a:rPr>
              <a:t>W+W- -&gt;W+W- </a:t>
            </a:r>
            <a:r>
              <a:rPr lang="en-GB" sz="3400" b="0" strike="noStrike" spc="-1" dirty="0">
                <a:solidFill>
                  <a:srgbClr val="000000"/>
                </a:solidFill>
                <a:latin typeface="Calibri"/>
              </a:rPr>
              <a:t>Haber et al. in </a:t>
            </a:r>
            <a:r>
              <a:rPr lang="fr-FR" sz="3400" b="0" i="1" u="sng" strike="noStrike" spc="-1" dirty="0">
                <a:solidFill>
                  <a:srgbClr val="0070C0"/>
                </a:solidFill>
                <a:uFillTx/>
                <a:latin typeface="Calibri"/>
              </a:rPr>
              <a:t>P.R.D</a:t>
            </a:r>
            <a:r>
              <a:rPr lang="fr-FR" sz="3400" b="0" u="sng" strike="noStrike" spc="-1" dirty="0">
                <a:solidFill>
                  <a:srgbClr val="0070C0"/>
                </a:solidFill>
                <a:uFillTx/>
                <a:latin typeface="Calibri"/>
              </a:rPr>
              <a:t> 43 (1991) 904-912 </a:t>
            </a:r>
            <a:endParaRPr lang="fr-FR" sz="3400" b="0" strike="noStrike" spc="-1" dirty="0">
              <a:latin typeface="Arial"/>
            </a:endParaRPr>
          </a:p>
          <a:p>
            <a:pPr>
              <a:lnSpc>
                <a:spcPct val="90000"/>
              </a:lnSpc>
              <a:spcBef>
                <a:spcPts val="1001"/>
              </a:spcBef>
            </a:pPr>
            <a:endParaRPr lang="fr-FR" sz="3400" b="0" strike="noStrike" spc="-1" dirty="0">
              <a:latin typeface="Arial"/>
            </a:endParaRPr>
          </a:p>
          <a:p>
            <a:pPr marL="0" indent="0">
              <a:lnSpc>
                <a:spcPct val="90000"/>
              </a:lnSpc>
              <a:spcBef>
                <a:spcPts val="1001"/>
              </a:spcBef>
              <a:buClr>
                <a:srgbClr val="000000"/>
              </a:buClr>
              <a:buNone/>
            </a:pPr>
            <a:endParaRPr lang="fr-FR" sz="3400" b="0" strike="noStrike" spc="-1" dirty="0">
              <a:latin typeface="Arial"/>
            </a:endParaRPr>
          </a:p>
          <a:p>
            <a:pPr marL="228600" indent="-228600">
              <a:lnSpc>
                <a:spcPct val="90000"/>
              </a:lnSpc>
              <a:spcBef>
                <a:spcPts val="1001"/>
              </a:spcBef>
              <a:buClr>
                <a:srgbClr val="000000"/>
              </a:buClr>
              <a:buFont typeface="Arial"/>
              <a:buChar char="•"/>
            </a:pPr>
            <a:r>
              <a:rPr lang="en-GB" sz="3400" b="0" strike="noStrike" spc="-1" dirty="0">
                <a:solidFill>
                  <a:srgbClr val="000000"/>
                </a:solidFill>
                <a:latin typeface="Calibri"/>
                <a:ea typeface="Calibri"/>
              </a:rPr>
              <a:t>Since SM h125 saturates the SR, H(650) alone forces us to have a compensating contribution of H++-&gt;W+W+ with a coupling ~ SM=</a:t>
            </a:r>
            <a:r>
              <a:rPr lang="en-GB" sz="3400" b="0" strike="noStrike" spc="-1" dirty="0" err="1">
                <a:solidFill>
                  <a:srgbClr val="000000"/>
                </a:solidFill>
                <a:latin typeface="Calibri"/>
                <a:ea typeface="Calibri"/>
              </a:rPr>
              <a:t>gmW</a:t>
            </a:r>
            <a:endParaRPr lang="fr-FR" sz="3400" b="0" strike="noStrike" spc="-1" dirty="0">
              <a:latin typeface="Arial"/>
            </a:endParaRPr>
          </a:p>
          <a:p>
            <a:pPr>
              <a:lnSpc>
                <a:spcPct val="90000"/>
              </a:lnSpc>
              <a:spcBef>
                <a:spcPts val="1001"/>
              </a:spcBef>
            </a:pPr>
            <a:r>
              <a:rPr lang="fr-FR" sz="3400" spc="-1" dirty="0">
                <a:latin typeface="Calibri "/>
              </a:rPr>
              <a:t>In the </a:t>
            </a:r>
            <a:r>
              <a:rPr lang="fr-FR" sz="3400" spc="-1" dirty="0" err="1">
                <a:latin typeface="Calibri "/>
              </a:rPr>
              <a:t>same</a:t>
            </a:r>
            <a:r>
              <a:rPr lang="fr-FR" sz="3400" spc="-1" dirty="0">
                <a:latin typeface="Calibri "/>
              </a:rPr>
              <a:t> </a:t>
            </a:r>
            <a:r>
              <a:rPr lang="fr-FR" sz="3400" spc="-1" dirty="0" err="1">
                <a:latin typeface="Calibri "/>
              </a:rPr>
              <a:t>way</a:t>
            </a:r>
            <a:r>
              <a:rPr lang="fr-FR" sz="3400" spc="-1" dirty="0">
                <a:latin typeface="Calibri "/>
              </a:rPr>
              <a:t> ZZ-&gt;WW forces us to </a:t>
            </a:r>
            <a:r>
              <a:rPr lang="fr-FR" sz="3400" spc="-1" dirty="0" err="1">
                <a:latin typeface="Calibri "/>
              </a:rPr>
              <a:t>expect</a:t>
            </a:r>
            <a:r>
              <a:rPr lang="fr-FR" sz="3400" spc="-1" dirty="0">
                <a:latin typeface="Calibri "/>
              </a:rPr>
              <a:t> H+-&gt;ZW+</a:t>
            </a:r>
            <a:endParaRPr lang="fr-FR" sz="3400" b="0" strike="noStrike" spc="-1" dirty="0">
              <a:latin typeface="Calibri "/>
            </a:endParaRPr>
          </a:p>
          <a:p>
            <a:pPr>
              <a:lnSpc>
                <a:spcPct val="90000"/>
              </a:lnSpc>
              <a:spcBef>
                <a:spcPts val="1001"/>
              </a:spcBef>
              <a:tabLst>
                <a:tab pos="0" algn="l"/>
              </a:tabLst>
            </a:pPr>
            <a:endParaRPr lang="fr-FR" sz="2800" b="0" strike="noStrike" spc="-1" dirty="0">
              <a:latin typeface="Arial"/>
            </a:endParaRPr>
          </a:p>
        </p:txBody>
      </p:sp>
      <p:pic>
        <p:nvPicPr>
          <p:cNvPr id="187" name="Image 7"/>
          <p:cNvPicPr/>
          <p:nvPr/>
        </p:nvPicPr>
        <p:blipFill>
          <a:blip r:embed="rId3"/>
          <a:stretch/>
        </p:blipFill>
        <p:spPr>
          <a:xfrm>
            <a:off x="2418980" y="2931840"/>
            <a:ext cx="6400800" cy="711720"/>
          </a:xfrm>
          <a:prstGeom prst="rect">
            <a:avLst/>
          </a:prstGeom>
          <a:ln w="0">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PlaceHolder 1"/>
          <p:cNvSpPr>
            <a:spLocks noGrp="1"/>
          </p:cNvSpPr>
          <p:nvPr>
            <p:ph type="title"/>
          </p:nvPr>
        </p:nvSpPr>
        <p:spPr>
          <a:xfrm>
            <a:off x="77426" y="137160"/>
            <a:ext cx="10514880" cy="1324800"/>
          </a:xfrm>
          <a:prstGeom prst="rect">
            <a:avLst/>
          </a:prstGeom>
          <a:noFill/>
          <a:ln w="0">
            <a:noFill/>
          </a:ln>
        </p:spPr>
        <p:txBody>
          <a:bodyPr lIns="0" tIns="0" rIns="0" bIns="0" anchor="ctr">
            <a:noAutofit/>
          </a:bodyPr>
          <a:lstStyle/>
          <a:p>
            <a:pPr algn="ctr">
              <a:lnSpc>
                <a:spcPct val="90000"/>
              </a:lnSpc>
            </a:pPr>
            <a:r>
              <a:rPr lang="en-GB" sz="4400" b="1" strike="noStrike" spc="-1" dirty="0">
                <a:solidFill>
                  <a:srgbClr val="7030A0"/>
                </a:solidFill>
                <a:effectLst>
                  <a:outerShdw blurRad="38100" dist="38100" dir="2700000" algn="tl">
                    <a:srgbClr val="000000">
                      <a:alpha val="43137"/>
                    </a:srgbClr>
                  </a:outerShdw>
                </a:effectLst>
                <a:latin typeface="Calibri Light"/>
              </a:rPr>
              <a:t>Predictin</a:t>
            </a:r>
            <a:r>
              <a:rPr lang="en-GB" b="1" spc="-1" dirty="0">
                <a:solidFill>
                  <a:srgbClr val="7030A0"/>
                </a:solidFill>
                <a:effectLst>
                  <a:outerShdw blurRad="38100" dist="38100" dir="2700000" algn="tl">
                    <a:srgbClr val="000000">
                      <a:alpha val="43137"/>
                    </a:srgbClr>
                  </a:outerShdw>
                </a:effectLst>
                <a:latin typeface="Calibri Light"/>
              </a:rPr>
              <a:t>g a</a:t>
            </a:r>
            <a:r>
              <a:rPr lang="en-GB" sz="4400" b="1" strike="noStrike" spc="-1" dirty="0">
                <a:solidFill>
                  <a:srgbClr val="7030A0"/>
                </a:solidFill>
                <a:effectLst>
                  <a:outerShdw blurRad="38100" dist="38100" dir="2700000" algn="tl">
                    <a:srgbClr val="000000">
                      <a:alpha val="43137"/>
                    </a:srgbClr>
                  </a:outerShdw>
                </a:effectLst>
                <a:latin typeface="Calibri Light"/>
              </a:rPr>
              <a:t>n extra H+ </a:t>
            </a:r>
            <a:endParaRPr lang="fr-FR" sz="4400" b="1" strike="noStrike" spc="-1" dirty="0">
              <a:solidFill>
                <a:srgbClr val="7030A0"/>
              </a:solidFill>
              <a:effectLst>
                <a:outerShdw blurRad="38100" dist="38100" dir="2700000" algn="tl">
                  <a:srgbClr val="000000">
                    <a:alpha val="43137"/>
                  </a:srgbClr>
                </a:outerShdw>
              </a:effectLst>
              <a:latin typeface="Arial"/>
            </a:endParaRPr>
          </a:p>
        </p:txBody>
      </p:sp>
      <p:sp>
        <p:nvSpPr>
          <p:cNvPr id="221" name="PlaceHolder 2"/>
          <p:cNvSpPr>
            <a:spLocks noGrp="1"/>
          </p:cNvSpPr>
          <p:nvPr>
            <p:ph/>
          </p:nvPr>
        </p:nvSpPr>
        <p:spPr>
          <a:xfrm>
            <a:off x="66069" y="1326955"/>
            <a:ext cx="7915219" cy="5164571"/>
          </a:xfrm>
          <a:prstGeom prst="rect">
            <a:avLst/>
          </a:prstGeom>
          <a:noFill/>
          <a:ln w="0">
            <a:noFill/>
          </a:ln>
        </p:spPr>
        <p:txBody>
          <a:bodyPr lIns="0" tIns="0" rIns="0" bIns="0" anchor="t">
            <a:normAutofit fontScale="99000"/>
          </a:bodyPr>
          <a:lstStyle/>
          <a:p>
            <a:pPr>
              <a:lnSpc>
                <a:spcPct val="90000"/>
              </a:lnSpc>
              <a:spcBef>
                <a:spcPts val="1001"/>
              </a:spcBef>
              <a:buClr>
                <a:srgbClr val="000000"/>
              </a:buClr>
            </a:pPr>
            <a:endParaRPr lang="en-GB" sz="2800" b="0" strike="noStrike" spc="-1" dirty="0">
              <a:solidFill>
                <a:srgbClr val="000000"/>
              </a:solidFill>
              <a:latin typeface="Calibri"/>
            </a:endParaRPr>
          </a:p>
          <a:p>
            <a:pPr marL="228600" indent="-228600">
              <a:lnSpc>
                <a:spcPct val="90000"/>
              </a:lnSpc>
              <a:spcBef>
                <a:spcPts val="1001"/>
              </a:spcBef>
              <a:buClr>
                <a:srgbClr val="000000"/>
              </a:buClr>
              <a:buFont typeface="Arial"/>
              <a:buChar char="•"/>
            </a:pPr>
            <a:r>
              <a:rPr lang="en-GB" sz="2800" spc="-1" dirty="0">
                <a:solidFill>
                  <a:srgbClr val="000000"/>
                </a:solidFill>
                <a:latin typeface="Calibri"/>
              </a:rPr>
              <a:t>3HD predicts a H+ with mass &gt; 700 GeV</a:t>
            </a:r>
          </a:p>
          <a:p>
            <a:pPr marL="228600" indent="-228600">
              <a:lnSpc>
                <a:spcPct val="90000"/>
              </a:lnSpc>
              <a:spcBef>
                <a:spcPts val="1001"/>
              </a:spcBef>
              <a:buClr>
                <a:srgbClr val="000000"/>
              </a:buClr>
              <a:buFont typeface="Arial"/>
              <a:buChar char="•"/>
            </a:pPr>
            <a:r>
              <a:rPr lang="en-GB" sz="2800" spc="-1" dirty="0">
                <a:solidFill>
                  <a:srgbClr val="000000"/>
                </a:solidFill>
                <a:latin typeface="Calibri"/>
              </a:rPr>
              <a:t>By analogy with H(650)-&gt;A(420)Z-&gt;</a:t>
            </a:r>
            <a:r>
              <a:rPr lang="en-GB" sz="2800" spc="-1" dirty="0" err="1">
                <a:solidFill>
                  <a:srgbClr val="000000"/>
                </a:solidFill>
                <a:latin typeface="Calibri"/>
              </a:rPr>
              <a:t>ttZ</a:t>
            </a:r>
            <a:r>
              <a:rPr lang="en-GB" sz="2800" spc="-1" dirty="0">
                <a:solidFill>
                  <a:srgbClr val="000000"/>
                </a:solidFill>
                <a:latin typeface="Calibri"/>
              </a:rPr>
              <a:t>, one expects  that </a:t>
            </a:r>
            <a:r>
              <a:rPr lang="en-GB" sz="2800" b="1" spc="-1" dirty="0">
                <a:solidFill>
                  <a:srgbClr val="000000"/>
                </a:solidFill>
                <a:latin typeface="Calibri"/>
              </a:rPr>
              <a:t>H+-&gt;A(420)W+ </a:t>
            </a:r>
          </a:p>
          <a:p>
            <a:pPr marL="228600" indent="-228600">
              <a:spcBef>
                <a:spcPts val="1001"/>
              </a:spcBef>
              <a:buClr>
                <a:srgbClr val="000000"/>
              </a:buClr>
              <a:buFont typeface="Arial"/>
              <a:buChar char="•"/>
            </a:pPr>
            <a:r>
              <a:rPr lang="en-GB" sz="2800" b="0" strike="noStrike" spc="-1" dirty="0">
                <a:solidFill>
                  <a:srgbClr val="000000"/>
                </a:solidFill>
                <a:latin typeface="Calibri"/>
              </a:rPr>
              <a:t>A</a:t>
            </a:r>
            <a:r>
              <a:rPr lang="en-GB" sz="2800" spc="-1" dirty="0">
                <a:solidFill>
                  <a:srgbClr val="000000"/>
                </a:solidFill>
                <a:latin typeface="Calibri"/>
              </a:rPr>
              <a:t>n inclusive search for heavy jet-jet masses associated to a high </a:t>
            </a:r>
            <a:r>
              <a:rPr lang="en-GB" sz="2800" spc="-1" dirty="0" err="1">
                <a:solidFill>
                  <a:srgbClr val="000000"/>
                </a:solidFill>
                <a:latin typeface="Calibri"/>
              </a:rPr>
              <a:t>pT</a:t>
            </a:r>
            <a:r>
              <a:rPr lang="en-GB" sz="2800" spc="-1" dirty="0">
                <a:solidFill>
                  <a:srgbClr val="000000"/>
                </a:solidFill>
                <a:latin typeface="Calibri"/>
              </a:rPr>
              <a:t> lepton  provides a significant candidate</a:t>
            </a:r>
            <a:r>
              <a:rPr lang="fr-FR" sz="2000" b="1" dirty="0">
                <a:solidFill>
                  <a:srgbClr val="0070C0"/>
                </a:solidFill>
              </a:rPr>
              <a:t> </a:t>
            </a:r>
            <a:r>
              <a:rPr lang="fr-FR" sz="1700" b="1" dirty="0">
                <a:solidFill>
                  <a:srgbClr val="0070C0"/>
                </a:solidFill>
                <a:hlinkClick r:id="rId3">
                  <a:extLst>
                    <a:ext uri="{A12FA001-AC4F-418D-AE19-62706E023703}">
                      <ahyp:hlinkClr xmlns:ahyp="http://schemas.microsoft.com/office/drawing/2018/hyperlinkcolor" val="tx"/>
                    </a:ext>
                  </a:extLst>
                </a:hlinkClick>
              </a:rPr>
              <a:t>2001.04770</a:t>
            </a:r>
            <a:endParaRPr lang="en-GB" sz="2000" b="1" spc="-1" dirty="0">
              <a:solidFill>
                <a:srgbClr val="0070C0"/>
              </a:solidFill>
              <a:latin typeface="Calibri"/>
            </a:endParaRPr>
          </a:p>
          <a:p>
            <a:pPr marL="228600" indent="-228600">
              <a:spcBef>
                <a:spcPts val="1001"/>
              </a:spcBef>
              <a:buClr>
                <a:srgbClr val="000000"/>
              </a:buClr>
              <a:buFont typeface="Arial"/>
              <a:buChar char="•"/>
            </a:pPr>
            <a:r>
              <a:rPr lang="en-GB" sz="2800" b="0" strike="noStrike" spc="-1" dirty="0">
                <a:solidFill>
                  <a:srgbClr val="000000"/>
                </a:solidFill>
                <a:latin typeface="Calibri"/>
              </a:rPr>
              <a:t>ATLAS and CMS </a:t>
            </a:r>
            <a:r>
              <a:rPr lang="en-GB" sz="2800" spc="-1" dirty="0">
                <a:solidFill>
                  <a:srgbClr val="000000"/>
                </a:solidFill>
                <a:latin typeface="Calibri"/>
              </a:rPr>
              <a:t>observe an</a:t>
            </a:r>
            <a:r>
              <a:rPr lang="en-GB" sz="2800" b="0" strike="noStrike" spc="-1" dirty="0">
                <a:solidFill>
                  <a:srgbClr val="000000"/>
                </a:solidFill>
                <a:latin typeface="Calibri"/>
              </a:rPr>
              <a:t> excess in the inclusive measurement of </a:t>
            </a:r>
            <a:r>
              <a:rPr lang="en-GB" sz="2800" b="0" strike="noStrike" spc="-1" dirty="0" err="1">
                <a:solidFill>
                  <a:srgbClr val="000000"/>
                </a:solidFill>
                <a:latin typeface="Calibri"/>
              </a:rPr>
              <a:t>ttW</a:t>
            </a:r>
            <a:r>
              <a:rPr lang="en-GB" sz="2800" spc="-1" dirty="0">
                <a:solidFill>
                  <a:srgbClr val="000000"/>
                </a:solidFill>
                <a:latin typeface="Calibri"/>
              </a:rPr>
              <a:t>+/- </a:t>
            </a:r>
            <a:r>
              <a:rPr lang="fr-FR" sz="2000" b="1" dirty="0">
                <a:solidFill>
                  <a:srgbClr val="0070C0"/>
                </a:solidFill>
                <a:hlinkClick r:id="rId4">
                  <a:extLst>
                    <a:ext uri="{A12FA001-AC4F-418D-AE19-62706E023703}">
                      <ahyp:hlinkClr xmlns:ahyp="http://schemas.microsoft.com/office/drawing/2018/hyperlinkcolor" val="tx"/>
                    </a:ext>
                  </a:extLst>
                </a:hlinkClick>
              </a:rPr>
              <a:t>2401.05299</a:t>
            </a:r>
            <a:r>
              <a:rPr lang="fr-FR" sz="1800" dirty="0">
                <a:solidFill>
                  <a:srgbClr val="0070C0"/>
                </a:solidFill>
              </a:rPr>
              <a:t>  </a:t>
            </a:r>
            <a:endParaRPr lang="en-GB" sz="2800" dirty="0">
              <a:latin typeface="Calibri" panose="020F0502020204030204" pitchFamily="34" charset="0"/>
              <a:cs typeface="Calibri" panose="020F0502020204030204" pitchFamily="34" charset="0"/>
            </a:endParaRPr>
          </a:p>
          <a:p>
            <a:pPr marL="228600" indent="-228600">
              <a:spcBef>
                <a:spcPts val="1001"/>
              </a:spcBef>
              <a:buClr>
                <a:srgbClr val="000000"/>
              </a:buClr>
              <a:buFont typeface="Arial"/>
              <a:buChar char="•"/>
            </a:pPr>
            <a:r>
              <a:rPr lang="en-GB" sz="2800" dirty="0">
                <a:latin typeface="Calibri" panose="020F0502020204030204" pitchFamily="34" charset="0"/>
                <a:cs typeface="Calibri" panose="020F0502020204030204" pitchFamily="34" charset="0"/>
              </a:rPr>
              <a:t>A(420) seems too light to pertain to the same HD </a:t>
            </a:r>
          </a:p>
          <a:p>
            <a:pPr>
              <a:spcBef>
                <a:spcPts val="1001"/>
              </a:spcBef>
              <a:buClr>
                <a:srgbClr val="000000"/>
              </a:buClr>
            </a:pPr>
            <a:endParaRPr lang="en-GB" sz="2800" dirty="0">
              <a:latin typeface="Calibri" panose="020F0502020204030204" pitchFamily="34" charset="0"/>
              <a:cs typeface="Calibri" panose="020F0502020204030204" pitchFamily="34" charset="0"/>
            </a:endParaRPr>
          </a:p>
          <a:p>
            <a:pPr>
              <a:spcBef>
                <a:spcPts val="1001"/>
              </a:spcBef>
              <a:buClr>
                <a:srgbClr val="000000"/>
              </a:buClr>
            </a:pPr>
            <a:endParaRPr lang="fr-FR" sz="2400" dirty="0">
              <a:solidFill>
                <a:srgbClr val="0070C0"/>
              </a:solidFill>
            </a:endParaRPr>
          </a:p>
          <a:p>
            <a:pPr marL="228600" indent="-228600">
              <a:lnSpc>
                <a:spcPct val="90000"/>
              </a:lnSpc>
              <a:spcBef>
                <a:spcPts val="1001"/>
              </a:spcBef>
              <a:buClr>
                <a:srgbClr val="000000"/>
              </a:buClr>
              <a:buFont typeface="Arial"/>
              <a:buChar char="•"/>
            </a:pPr>
            <a:endParaRPr lang="fr-FR" sz="2800" b="0" strike="noStrike" spc="-1" dirty="0">
              <a:latin typeface="Arial"/>
            </a:endParaRPr>
          </a:p>
          <a:p>
            <a:pPr>
              <a:lnSpc>
                <a:spcPct val="90000"/>
              </a:lnSpc>
              <a:spcBef>
                <a:spcPts val="1001"/>
              </a:spcBef>
              <a:tabLst>
                <a:tab pos="0" algn="l"/>
              </a:tabLst>
            </a:pPr>
            <a:endParaRPr lang="fr-FR" sz="2800" b="0" strike="noStrike" spc="-1" dirty="0">
              <a:latin typeface="Arial"/>
            </a:endParaRPr>
          </a:p>
          <a:p>
            <a:pPr>
              <a:lnSpc>
                <a:spcPct val="90000"/>
              </a:lnSpc>
              <a:spcBef>
                <a:spcPts val="1001"/>
              </a:spcBef>
              <a:tabLst>
                <a:tab pos="0" algn="l"/>
              </a:tabLst>
            </a:pPr>
            <a:endParaRPr lang="fr-FR" sz="2800" b="0" strike="noStrike" spc="-1" dirty="0">
              <a:latin typeface="Arial"/>
            </a:endParaRPr>
          </a:p>
        </p:txBody>
      </p:sp>
      <p:sp>
        <p:nvSpPr>
          <p:cNvPr id="222" name="PlaceHolder 3"/>
          <p:cNvSpPr>
            <a:spLocks noGrp="1"/>
          </p:cNvSpPr>
          <p:nvPr>
            <p:ph type="ftr"/>
          </p:nvPr>
        </p:nvSpPr>
        <p:spPr>
          <a:xfrm>
            <a:off x="4038480" y="6356520"/>
            <a:ext cx="4114080" cy="364320"/>
          </a:xfrm>
          <a:prstGeom prst="rect">
            <a:avLst/>
          </a:prstGeom>
          <a:noFill/>
          <a:ln w="0">
            <a:noFill/>
          </a:ln>
        </p:spPr>
        <p:txBody>
          <a:bodyPr lIns="90000" tIns="45000" rIns="90000" bIns="45000" anchor="ctr">
            <a:noAutofit/>
          </a:bodyPr>
          <a:lstStyle/>
          <a:p>
            <a:pPr algn="ctr">
              <a:lnSpc>
                <a:spcPct val="100000"/>
              </a:lnSpc>
            </a:pPr>
            <a:r>
              <a:rPr lang="en-US" sz="1200" b="0" strike="noStrike" spc="-1">
                <a:solidFill>
                  <a:srgbClr val="8B8B8B"/>
                </a:solidFill>
                <a:latin typeface="Calibri"/>
              </a:rPr>
              <a:t>F. Richard  IJCLab July 2024</a:t>
            </a:r>
            <a:endParaRPr lang="fr-FR" sz="1200" b="0" strike="noStrike" spc="-1">
              <a:latin typeface="Times New Roman"/>
            </a:endParaRPr>
          </a:p>
        </p:txBody>
      </p:sp>
      <p:sp>
        <p:nvSpPr>
          <p:cNvPr id="225" name="PlaceHolder 4"/>
          <p:cNvSpPr>
            <a:spLocks noGrp="1"/>
          </p:cNvSpPr>
          <p:nvPr>
            <p:ph type="sldNum"/>
          </p:nvPr>
        </p:nvSpPr>
        <p:spPr>
          <a:xfrm>
            <a:off x="8610480" y="6356520"/>
            <a:ext cx="2742480" cy="364320"/>
          </a:xfrm>
          <a:prstGeom prst="rect">
            <a:avLst/>
          </a:prstGeom>
          <a:noFill/>
          <a:ln w="0">
            <a:noFill/>
          </a:ln>
        </p:spPr>
        <p:txBody>
          <a:bodyPr lIns="90000" tIns="45000" rIns="90000" bIns="45000" anchor="ctr">
            <a:noAutofit/>
          </a:bodyPr>
          <a:lstStyle/>
          <a:p>
            <a:pPr algn="r">
              <a:lnSpc>
                <a:spcPct val="100000"/>
              </a:lnSpc>
            </a:pPr>
            <a:fld id="{A4A1B1AF-8A13-41B9-8194-659195E37E2D}" type="slidenum">
              <a:rPr lang="en-GB" sz="1200" b="0" strike="noStrike" spc="-1">
                <a:solidFill>
                  <a:srgbClr val="8B8B8B"/>
                </a:solidFill>
                <a:latin typeface="Calibri"/>
              </a:rPr>
              <a:t>29</a:t>
            </a:fld>
            <a:endParaRPr lang="fr-FR" sz="1200" b="0" strike="noStrike" spc="-1">
              <a:latin typeface="Times New Roman"/>
            </a:endParaRPr>
          </a:p>
        </p:txBody>
      </p:sp>
      <p:pic>
        <p:nvPicPr>
          <p:cNvPr id="3" name="Image 2">
            <a:extLst>
              <a:ext uri="{FF2B5EF4-FFF2-40B4-BE49-F238E27FC236}">
                <a16:creationId xmlns:a16="http://schemas.microsoft.com/office/drawing/2014/main" id="{EA096A98-1C03-4452-9D90-EC2D2FB452E4}"/>
              </a:ext>
            </a:extLst>
          </p:cNvPr>
          <p:cNvPicPr>
            <a:picLocks noChangeAspect="1"/>
          </p:cNvPicPr>
          <p:nvPr/>
        </p:nvPicPr>
        <p:blipFill>
          <a:blip r:embed="rId5"/>
          <a:stretch>
            <a:fillRect/>
          </a:stretch>
        </p:blipFill>
        <p:spPr>
          <a:xfrm>
            <a:off x="8007926" y="3595838"/>
            <a:ext cx="3888892" cy="3125002"/>
          </a:xfrm>
          <a:prstGeom prst="rect">
            <a:avLst/>
          </a:prstGeom>
        </p:spPr>
      </p:pic>
      <p:pic>
        <p:nvPicPr>
          <p:cNvPr id="4" name="Image 3">
            <a:extLst>
              <a:ext uri="{FF2B5EF4-FFF2-40B4-BE49-F238E27FC236}">
                <a16:creationId xmlns:a16="http://schemas.microsoft.com/office/drawing/2014/main" id="{9864BB12-FD2A-4721-B397-93938B3AAD2E}"/>
              </a:ext>
            </a:extLst>
          </p:cNvPr>
          <p:cNvPicPr>
            <a:picLocks noChangeAspect="1"/>
          </p:cNvPicPr>
          <p:nvPr/>
        </p:nvPicPr>
        <p:blipFill>
          <a:blip r:embed="rId6"/>
          <a:stretch>
            <a:fillRect/>
          </a:stretch>
        </p:blipFill>
        <p:spPr>
          <a:xfrm>
            <a:off x="8045921" y="700375"/>
            <a:ext cx="3838575" cy="3000375"/>
          </a:xfrm>
          <a:prstGeom prst="rect">
            <a:avLst/>
          </a:prstGeom>
        </p:spPr>
      </p:pic>
    </p:spTree>
    <p:extLst>
      <p:ext uri="{BB962C8B-B14F-4D97-AF65-F5344CB8AC3E}">
        <p14:creationId xmlns:p14="http://schemas.microsoft.com/office/powerpoint/2010/main" val="1718018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7898DA-D014-4CAF-BADC-707B455E01CC}"/>
              </a:ext>
            </a:extLst>
          </p:cNvPr>
          <p:cNvSpPr>
            <a:spLocks noGrp="1"/>
          </p:cNvSpPr>
          <p:nvPr>
            <p:ph type="title"/>
          </p:nvPr>
        </p:nvSpPr>
        <p:spPr>
          <a:xfrm>
            <a:off x="-1905000" y="-91622"/>
            <a:ext cx="9154886" cy="1038679"/>
          </a:xfrm>
        </p:spPr>
        <p:txBody>
          <a:bodyPr/>
          <a:lstStyle/>
          <a:p>
            <a:pPr algn="ctr"/>
            <a:r>
              <a:rPr lang="en-US" b="1" dirty="0">
                <a:solidFill>
                  <a:srgbClr val="7030A0"/>
                </a:solidFill>
              </a:rPr>
              <a:t>Where are we ?</a:t>
            </a:r>
          </a:p>
        </p:txBody>
      </p:sp>
      <p:sp>
        <p:nvSpPr>
          <p:cNvPr id="3" name="Espace réservé du contenu 2">
            <a:extLst>
              <a:ext uri="{FF2B5EF4-FFF2-40B4-BE49-F238E27FC236}">
                <a16:creationId xmlns:a16="http://schemas.microsoft.com/office/drawing/2014/main" id="{A48DA524-3117-44F5-8149-8966282D59E1}"/>
              </a:ext>
            </a:extLst>
          </p:cNvPr>
          <p:cNvSpPr>
            <a:spLocks noGrp="1"/>
          </p:cNvSpPr>
          <p:nvPr>
            <p:ph sz="half" idx="1"/>
          </p:nvPr>
        </p:nvSpPr>
        <p:spPr>
          <a:xfrm>
            <a:off x="133350" y="832207"/>
            <a:ext cx="8020049" cy="5889268"/>
          </a:xfrm>
          <a:ln w="28575"/>
        </p:spPr>
        <p:style>
          <a:lnRef idx="2">
            <a:schemeClr val="accent1"/>
          </a:lnRef>
          <a:fillRef idx="1">
            <a:schemeClr val="lt1"/>
          </a:fillRef>
          <a:effectRef idx="0">
            <a:schemeClr val="accent1"/>
          </a:effectRef>
          <a:fontRef idx="minor">
            <a:schemeClr val="dk1"/>
          </a:fontRef>
        </p:style>
        <p:txBody>
          <a:bodyPr>
            <a:noAutofit/>
          </a:bodyPr>
          <a:lstStyle/>
          <a:p>
            <a:r>
              <a:rPr lang="en-US" sz="2400" dirty="0"/>
              <a:t>So far a dozen indications for resonances (&gt; 3 </a:t>
            </a:r>
            <a:r>
              <a:rPr lang="en-US" sz="2400" dirty="0" err="1"/>
              <a:t>s.d.</a:t>
            </a:r>
            <a:r>
              <a:rPr lang="en-US" sz="2400" dirty="0"/>
              <a:t>  local) have been observed by ATLAS and CMS</a:t>
            </a:r>
          </a:p>
          <a:p>
            <a:r>
              <a:rPr lang="en-US" sz="2400" dirty="0"/>
              <a:t>Two of them appear very solid, crossing the 5 </a:t>
            </a:r>
            <a:r>
              <a:rPr lang="en-US" sz="2400" dirty="0" err="1"/>
              <a:t>s.d.</a:t>
            </a:r>
            <a:r>
              <a:rPr lang="en-US" sz="2400" dirty="0"/>
              <a:t> global:</a:t>
            </a:r>
          </a:p>
          <a:p>
            <a:pPr marL="0" indent="0">
              <a:buNone/>
            </a:pPr>
            <a:r>
              <a:rPr lang="en-US" sz="2400" dirty="0"/>
              <a:t> - A </a:t>
            </a:r>
            <a:r>
              <a:rPr lang="en-US" sz="2400" dirty="0" err="1"/>
              <a:t>toponium</a:t>
            </a:r>
            <a:r>
              <a:rPr lang="en-US" sz="2400" dirty="0"/>
              <a:t> seen by CMS and, recently, by ATLAS, with CP-odd signature, a SM object</a:t>
            </a:r>
          </a:p>
          <a:p>
            <a:pPr marL="0" indent="0">
              <a:buNone/>
            </a:pPr>
            <a:r>
              <a:rPr lang="en-US" sz="2400" dirty="0"/>
              <a:t> - Cumulative (</a:t>
            </a:r>
            <a:r>
              <a:rPr lang="en-US" sz="2400" b="1" dirty="0"/>
              <a:t>9 modes indicated </a:t>
            </a:r>
            <a:r>
              <a:rPr lang="en-US" sz="2400" dirty="0"/>
              <a:t>&gt; 3s.d. local, &gt; 5 </a:t>
            </a:r>
            <a:r>
              <a:rPr lang="en-US" sz="2400" dirty="0" err="1"/>
              <a:t>s.d.</a:t>
            </a:r>
            <a:r>
              <a:rPr lang="en-US" sz="2400" dirty="0"/>
              <a:t> when combined) evidence for a resonance around </a:t>
            </a:r>
            <a:r>
              <a:rPr lang="en-US" sz="2400" b="1" dirty="0"/>
              <a:t>650 GeV </a:t>
            </a:r>
            <a:r>
              <a:rPr lang="en-US" sz="2400" dirty="0"/>
              <a:t>which could be a </a:t>
            </a:r>
            <a:r>
              <a:rPr lang="en-US" sz="2400" b="1" dirty="0"/>
              <a:t>tensor</a:t>
            </a:r>
            <a:r>
              <a:rPr lang="en-US" sz="2400" dirty="0"/>
              <a:t> (J=2) narrow resonance (10-20 GeV width) </a:t>
            </a:r>
          </a:p>
          <a:p>
            <a:r>
              <a:rPr lang="en-US" sz="2400" dirty="0"/>
              <a:t>Coupled to ZZ/WW, this resonance requires charged resonances coupled to </a:t>
            </a:r>
            <a:r>
              <a:rPr lang="en-US" sz="2400" b="1" dirty="0"/>
              <a:t>W+W+ and ZW+ </a:t>
            </a:r>
            <a:r>
              <a:rPr lang="en-US" sz="2400" dirty="0"/>
              <a:t>to insure </a:t>
            </a:r>
            <a:r>
              <a:rPr lang="en-US" sz="2400" b="1" dirty="0"/>
              <a:t>unitarity  </a:t>
            </a:r>
          </a:p>
          <a:p>
            <a:r>
              <a:rPr lang="en-US" sz="2400" dirty="0"/>
              <a:t>They are indicated by ATLAS and CMS and could reach 5 </a:t>
            </a:r>
            <a:r>
              <a:rPr lang="en-US" sz="2400" dirty="0" err="1"/>
              <a:t>s.d.</a:t>
            </a:r>
            <a:r>
              <a:rPr lang="en-US" sz="2400" dirty="0"/>
              <a:t> in individual channels in RUN3 (500 fb-1 middle 2026)</a:t>
            </a:r>
          </a:p>
          <a:p>
            <a:r>
              <a:rPr lang="en-US" sz="2400" dirty="0"/>
              <a:t>For obvious reasons, these resonances do not fit into the popular schemes MSSM, NMSSM, Georgi </a:t>
            </a:r>
            <a:r>
              <a:rPr lang="en-US" sz="2400" dirty="0" err="1"/>
              <a:t>Machacek</a:t>
            </a:r>
            <a:endParaRPr lang="en-US" sz="2400" b="1" dirty="0"/>
          </a:p>
        </p:txBody>
      </p:sp>
      <p:sp>
        <p:nvSpPr>
          <p:cNvPr id="4" name="Espace réservé du pied de page 3">
            <a:extLst>
              <a:ext uri="{FF2B5EF4-FFF2-40B4-BE49-F238E27FC236}">
                <a16:creationId xmlns:a16="http://schemas.microsoft.com/office/drawing/2014/main" id="{5E14AD2C-091C-4D58-9A60-1CD9A4F2C8A4}"/>
              </a:ext>
            </a:extLst>
          </p:cNvPr>
          <p:cNvSpPr>
            <a:spLocks noGrp="1"/>
          </p:cNvSpPr>
          <p:nvPr>
            <p:ph type="ftr" sz="quarter" idx="11"/>
          </p:nvPr>
        </p:nvSpPr>
        <p:spPr/>
        <p:txBody>
          <a:bodyPr/>
          <a:lstStyle/>
          <a:p>
            <a:r>
              <a:rPr lang="en-GB"/>
              <a:t>F. Richard  IJCLAB october 2025</a:t>
            </a:r>
            <a:endParaRPr lang="fr-FR"/>
          </a:p>
        </p:txBody>
      </p:sp>
      <p:sp>
        <p:nvSpPr>
          <p:cNvPr id="5" name="Espace réservé du numéro de diapositive 4">
            <a:extLst>
              <a:ext uri="{FF2B5EF4-FFF2-40B4-BE49-F238E27FC236}">
                <a16:creationId xmlns:a16="http://schemas.microsoft.com/office/drawing/2014/main" id="{59D2BF81-3EF7-4C22-A702-1BFA690E58A4}"/>
              </a:ext>
            </a:extLst>
          </p:cNvPr>
          <p:cNvSpPr>
            <a:spLocks noGrp="1"/>
          </p:cNvSpPr>
          <p:nvPr>
            <p:ph type="sldNum" sz="quarter" idx="12"/>
          </p:nvPr>
        </p:nvSpPr>
        <p:spPr/>
        <p:txBody>
          <a:bodyPr/>
          <a:lstStyle/>
          <a:p>
            <a:fld id="{5A03CC76-496D-4644-8A18-DE7C2F27F534}" type="slidenum">
              <a:rPr lang="fr-FR" smtClean="0"/>
              <a:t>3</a:t>
            </a:fld>
            <a:endParaRPr lang="fr-FR"/>
          </a:p>
        </p:txBody>
      </p:sp>
      <p:pic>
        <p:nvPicPr>
          <p:cNvPr id="16" name="Image 15">
            <a:extLst>
              <a:ext uri="{FF2B5EF4-FFF2-40B4-BE49-F238E27FC236}">
                <a16:creationId xmlns:a16="http://schemas.microsoft.com/office/drawing/2014/main" id="{D6568281-A0C8-401D-A09B-763C5D8437A7}"/>
              </a:ext>
            </a:extLst>
          </p:cNvPr>
          <p:cNvPicPr>
            <a:picLocks noChangeAspect="1"/>
          </p:cNvPicPr>
          <p:nvPr/>
        </p:nvPicPr>
        <p:blipFill>
          <a:blip r:embed="rId2"/>
          <a:stretch>
            <a:fillRect/>
          </a:stretch>
        </p:blipFill>
        <p:spPr>
          <a:xfrm>
            <a:off x="8377517" y="3097025"/>
            <a:ext cx="3905251" cy="3259325"/>
          </a:xfrm>
          <a:prstGeom prst="rect">
            <a:avLst/>
          </a:prstGeom>
        </p:spPr>
      </p:pic>
      <p:pic>
        <p:nvPicPr>
          <p:cNvPr id="20" name="Espace réservé du contenu 19">
            <a:extLst>
              <a:ext uri="{FF2B5EF4-FFF2-40B4-BE49-F238E27FC236}">
                <a16:creationId xmlns:a16="http://schemas.microsoft.com/office/drawing/2014/main" id="{F1C1038F-8C51-4A21-B701-F529FA889B66}"/>
              </a:ext>
            </a:extLst>
          </p:cNvPr>
          <p:cNvPicPr>
            <a:picLocks noGrp="1" noChangeAspect="1"/>
          </p:cNvPicPr>
          <p:nvPr>
            <p:ph sz="half" idx="2"/>
          </p:nvPr>
        </p:nvPicPr>
        <p:blipFill rotWithShape="1">
          <a:blip r:embed="rId3"/>
          <a:srcRect t="3572" b="-2452"/>
          <a:stretch/>
        </p:blipFill>
        <p:spPr>
          <a:xfrm>
            <a:off x="8286750" y="61955"/>
            <a:ext cx="3905250" cy="2995027"/>
          </a:xfrm>
        </p:spPr>
      </p:pic>
      <p:sp>
        <p:nvSpPr>
          <p:cNvPr id="21" name="ZoneTexte 20">
            <a:extLst>
              <a:ext uri="{FF2B5EF4-FFF2-40B4-BE49-F238E27FC236}">
                <a16:creationId xmlns:a16="http://schemas.microsoft.com/office/drawing/2014/main" id="{F16B47FE-5909-4F65-8144-9E7895C89992}"/>
              </a:ext>
            </a:extLst>
          </p:cNvPr>
          <p:cNvSpPr txBox="1"/>
          <p:nvPr/>
        </p:nvSpPr>
        <p:spPr>
          <a:xfrm>
            <a:off x="9270126" y="2829823"/>
            <a:ext cx="2270234" cy="338554"/>
          </a:xfrm>
          <a:prstGeom prst="rect">
            <a:avLst/>
          </a:prstGeom>
          <a:noFill/>
        </p:spPr>
        <p:txBody>
          <a:bodyPr wrap="square" rtlCol="0">
            <a:spAutoFit/>
          </a:bodyPr>
          <a:lstStyle/>
          <a:p>
            <a:r>
              <a:rPr lang="en-US" sz="1600" b="1" dirty="0">
                <a:solidFill>
                  <a:srgbClr val="0070C0"/>
                </a:solidFill>
              </a:rPr>
              <a:t>2407.10798</a:t>
            </a:r>
          </a:p>
        </p:txBody>
      </p:sp>
      <p:sp>
        <p:nvSpPr>
          <p:cNvPr id="22" name="ZoneTexte 21">
            <a:extLst>
              <a:ext uri="{FF2B5EF4-FFF2-40B4-BE49-F238E27FC236}">
                <a16:creationId xmlns:a16="http://schemas.microsoft.com/office/drawing/2014/main" id="{B4B1FFA5-F2BF-40AF-B417-154B60586168}"/>
              </a:ext>
            </a:extLst>
          </p:cNvPr>
          <p:cNvSpPr txBox="1"/>
          <p:nvPr/>
        </p:nvSpPr>
        <p:spPr>
          <a:xfrm>
            <a:off x="9133489" y="6204912"/>
            <a:ext cx="1576551" cy="307777"/>
          </a:xfrm>
          <a:prstGeom prst="rect">
            <a:avLst/>
          </a:prstGeom>
          <a:noFill/>
        </p:spPr>
        <p:txBody>
          <a:bodyPr wrap="square" rtlCol="0">
            <a:spAutoFit/>
          </a:bodyPr>
          <a:lstStyle/>
          <a:p>
            <a:r>
              <a:rPr lang="en-US" sz="1400" b="1" dirty="0">
                <a:solidFill>
                  <a:srgbClr val="0070C0"/>
                </a:solidFill>
              </a:rPr>
              <a:t>     2104.04762</a:t>
            </a:r>
          </a:p>
        </p:txBody>
      </p:sp>
    </p:spTree>
    <p:extLst>
      <p:ext uri="{BB962C8B-B14F-4D97-AF65-F5344CB8AC3E}">
        <p14:creationId xmlns:p14="http://schemas.microsoft.com/office/powerpoint/2010/main" val="39825019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PlaceHolder 1"/>
          <p:cNvSpPr>
            <a:spLocks noGrp="1"/>
          </p:cNvSpPr>
          <p:nvPr>
            <p:ph type="title" idx="4294967295"/>
          </p:nvPr>
        </p:nvSpPr>
        <p:spPr>
          <a:xfrm>
            <a:off x="751680" y="136440"/>
            <a:ext cx="10514880" cy="1324800"/>
          </a:xfrm>
          <a:prstGeom prst="rect">
            <a:avLst/>
          </a:prstGeom>
          <a:noFill/>
          <a:ln w="0">
            <a:noFill/>
          </a:ln>
        </p:spPr>
        <p:txBody>
          <a:bodyPr lIns="0" tIns="0" rIns="0" bIns="0" anchor="ctr">
            <a:noAutofit/>
          </a:bodyPr>
          <a:lstStyle/>
          <a:p>
            <a:pPr algn="ctr">
              <a:lnSpc>
                <a:spcPct val="90000"/>
              </a:lnSpc>
            </a:pPr>
            <a:r>
              <a:rPr lang="en-GB" sz="4400" b="1" strike="noStrike" spc="-1" dirty="0">
                <a:solidFill>
                  <a:srgbClr val="7030A0"/>
                </a:solidFill>
                <a:effectLst>
                  <a:outerShdw blurRad="38100" dist="38100" dir="2700000" algn="tl">
                    <a:srgbClr val="000000">
                      <a:alpha val="43137"/>
                    </a:srgbClr>
                  </a:outerShdw>
                </a:effectLst>
                <a:latin typeface="Calibri Light"/>
              </a:rPr>
              <a:t>A light H1+ ?</a:t>
            </a:r>
            <a:endParaRPr lang="fr-FR" sz="4400" b="1" strike="noStrike" spc="-1" dirty="0">
              <a:effectLst>
                <a:outerShdw blurRad="38100" dist="38100" dir="2700000" algn="tl">
                  <a:srgbClr val="000000">
                    <a:alpha val="43137"/>
                  </a:srgbClr>
                </a:outerShdw>
              </a:effectLst>
              <a:latin typeface="Arial"/>
            </a:endParaRPr>
          </a:p>
        </p:txBody>
      </p:sp>
      <p:sp>
        <p:nvSpPr>
          <p:cNvPr id="221" name="PlaceHolder 2"/>
          <p:cNvSpPr>
            <a:spLocks noGrp="1"/>
          </p:cNvSpPr>
          <p:nvPr>
            <p:ph idx="4294967295"/>
          </p:nvPr>
        </p:nvSpPr>
        <p:spPr>
          <a:xfrm>
            <a:off x="-1" y="1461240"/>
            <a:ext cx="8073483" cy="5135822"/>
          </a:xfrm>
          <a:prstGeom prst="rect">
            <a:avLst/>
          </a:prstGeom>
          <a:noFill/>
          <a:ln w="0">
            <a:noFill/>
          </a:ln>
        </p:spPr>
        <p:txBody>
          <a:bodyPr lIns="0" tIns="0" rIns="0" bIns="0" anchor="t">
            <a:normAutofit fontScale="91500"/>
          </a:bodyPr>
          <a:lstStyle/>
          <a:p>
            <a:pPr marL="228600" indent="-228600">
              <a:lnSpc>
                <a:spcPct val="90000"/>
              </a:lnSpc>
              <a:spcBef>
                <a:spcPts val="1001"/>
              </a:spcBef>
              <a:buClr>
                <a:srgbClr val="000000"/>
              </a:buClr>
              <a:buFont typeface="Arial"/>
              <a:buChar char="•"/>
            </a:pPr>
            <a:r>
              <a:rPr lang="en-GB" sz="2800" b="0" strike="noStrike" spc="-1" dirty="0">
                <a:solidFill>
                  <a:srgbClr val="000000"/>
                </a:solidFill>
                <a:latin typeface="Calibri"/>
              </a:rPr>
              <a:t>There are few indirect hints for this</a:t>
            </a:r>
            <a:endParaRPr lang="fr-FR" sz="2800" b="0" strike="noStrike" spc="-1" dirty="0">
              <a:latin typeface="Arial"/>
            </a:endParaRPr>
          </a:p>
          <a:p>
            <a:pPr marL="228600" indent="-228600">
              <a:lnSpc>
                <a:spcPct val="90000"/>
              </a:lnSpc>
              <a:spcBef>
                <a:spcPts val="1001"/>
              </a:spcBef>
              <a:buClr>
                <a:srgbClr val="000000"/>
              </a:buClr>
              <a:buFont typeface="Arial"/>
              <a:buChar char="•"/>
            </a:pPr>
            <a:r>
              <a:rPr lang="en-GB" sz="2800" b="0" strike="noStrike" spc="-1" dirty="0">
                <a:solidFill>
                  <a:srgbClr val="000000"/>
                </a:solidFill>
                <a:latin typeface="Calibri"/>
              </a:rPr>
              <a:t>B decays into D</a:t>
            </a:r>
            <a:r>
              <a:rPr lang="en-GB" sz="2800" b="0" strike="noStrike" spc="-1" dirty="0">
                <a:solidFill>
                  <a:srgbClr val="000000"/>
                </a:solidFill>
                <a:latin typeface="Symbol"/>
              </a:rPr>
              <a:t>t </a:t>
            </a:r>
            <a:r>
              <a:rPr lang="en-GB" sz="2800" b="0" strike="noStrike" spc="-1" dirty="0">
                <a:solidFill>
                  <a:srgbClr val="000000"/>
                </a:solidFill>
                <a:latin typeface="Calibri"/>
              </a:rPr>
              <a:t>and</a:t>
            </a:r>
            <a:r>
              <a:rPr lang="en-GB" sz="2800" b="0" strike="noStrike" spc="-1" dirty="0">
                <a:solidFill>
                  <a:srgbClr val="000000"/>
                </a:solidFill>
                <a:latin typeface="Symbol"/>
              </a:rPr>
              <a:t> Lt </a:t>
            </a:r>
            <a:r>
              <a:rPr lang="en-GB" sz="2800" b="0" strike="noStrike" spc="-1" dirty="0">
                <a:solidFill>
                  <a:srgbClr val="000000"/>
                </a:solidFill>
                <a:latin typeface="Calibri"/>
              </a:rPr>
              <a:t>are reduced by 1.6 and 1.4 </a:t>
            </a:r>
            <a:r>
              <a:rPr lang="en-GB" sz="2800" b="0" strike="noStrike" spc="-1" dirty="0" err="1">
                <a:solidFill>
                  <a:srgbClr val="000000"/>
                </a:solidFill>
                <a:latin typeface="Calibri"/>
              </a:rPr>
              <a:t>s.d.</a:t>
            </a:r>
            <a:r>
              <a:rPr lang="en-GB" sz="2800" b="0" strike="noStrike" spc="-1" dirty="0">
                <a:solidFill>
                  <a:srgbClr val="000000"/>
                </a:solidFill>
                <a:latin typeface="Calibri"/>
              </a:rPr>
              <a:t> </a:t>
            </a:r>
            <a:r>
              <a:rPr lang="fr-FR" sz="2400" b="0" u="sng" strike="noStrike" spc="-1" dirty="0">
                <a:solidFill>
                  <a:srgbClr val="0070C0"/>
                </a:solidFill>
                <a:uFillTx/>
                <a:latin typeface="Calibri"/>
                <a:ea typeface="Calibri"/>
              </a:rPr>
              <a:t>2305.00614 </a:t>
            </a:r>
            <a:r>
              <a:rPr lang="en-GB" sz="2400" b="0" u="sng" strike="noStrike" spc="-1" dirty="0">
                <a:solidFill>
                  <a:srgbClr val="0070C0"/>
                </a:solidFill>
                <a:uFillTx/>
                <a:latin typeface="Symbol"/>
                <a:ea typeface="Calibri"/>
              </a:rPr>
              <a:t> </a:t>
            </a:r>
            <a:r>
              <a:rPr lang="en-GB" sz="2800" b="0" strike="noStrike" spc="-1" dirty="0">
                <a:solidFill>
                  <a:srgbClr val="000000"/>
                </a:solidFill>
                <a:latin typeface="Calibri"/>
                <a:ea typeface="Calibri"/>
              </a:rPr>
              <a:t> suggesting  </a:t>
            </a:r>
            <a:r>
              <a:rPr lang="en-GB" sz="2800" b="0" strike="noStrike" spc="-1" dirty="0" err="1">
                <a:solidFill>
                  <a:srgbClr val="000000"/>
                </a:solidFill>
                <a:latin typeface="Calibri"/>
                <a:ea typeface="Calibri"/>
              </a:rPr>
              <a:t>mH</a:t>
            </a:r>
            <a:r>
              <a:rPr lang="en-GB" sz="2800" b="0" strike="noStrike" spc="-1" dirty="0">
                <a:solidFill>
                  <a:srgbClr val="000000"/>
                </a:solidFill>
                <a:latin typeface="Calibri"/>
                <a:ea typeface="Calibri"/>
              </a:rPr>
              <a:t>+~200 GeV</a:t>
            </a:r>
            <a:endParaRPr lang="fr-FR" sz="2800" b="0" strike="noStrike" spc="-1" dirty="0">
              <a:latin typeface="Arial"/>
            </a:endParaRPr>
          </a:p>
          <a:p>
            <a:pPr marL="228600" indent="-228600">
              <a:lnSpc>
                <a:spcPct val="90000"/>
              </a:lnSpc>
              <a:spcBef>
                <a:spcPts val="1001"/>
              </a:spcBef>
              <a:buClr>
                <a:srgbClr val="000000"/>
              </a:buClr>
              <a:buFont typeface="Arial"/>
              <a:buChar char="•"/>
            </a:pPr>
            <a:r>
              <a:rPr lang="en-GB" sz="2800" b="0" strike="noStrike" spc="-1" dirty="0">
                <a:solidFill>
                  <a:srgbClr val="000000"/>
                </a:solidFill>
                <a:latin typeface="Calibri"/>
                <a:ea typeface="Calibri"/>
              </a:rPr>
              <a:t>ATLAS has searched for t-&gt;</a:t>
            </a:r>
            <a:r>
              <a:rPr lang="en-GB" sz="2800" b="0" strike="noStrike" spc="-1" dirty="0" err="1">
                <a:solidFill>
                  <a:srgbClr val="000000"/>
                </a:solidFill>
                <a:latin typeface="Calibri"/>
                <a:ea typeface="Calibri"/>
              </a:rPr>
              <a:t>bH</a:t>
            </a:r>
            <a:r>
              <a:rPr lang="en-GB" sz="2800" b="0" strike="noStrike" spc="-1" dirty="0">
                <a:solidFill>
                  <a:srgbClr val="000000"/>
                </a:solidFill>
                <a:latin typeface="Calibri"/>
                <a:ea typeface="Calibri"/>
              </a:rPr>
              <a:t>+-&gt;</a:t>
            </a:r>
            <a:r>
              <a:rPr lang="en-GB" sz="2800" b="0" strike="noStrike" spc="-1" dirty="0" err="1">
                <a:solidFill>
                  <a:srgbClr val="000000"/>
                </a:solidFill>
                <a:latin typeface="Calibri"/>
                <a:ea typeface="Calibri"/>
              </a:rPr>
              <a:t>bbc</a:t>
            </a:r>
            <a:r>
              <a:rPr lang="en-GB" sz="2800" b="0" strike="noStrike" spc="-1" dirty="0">
                <a:solidFill>
                  <a:srgbClr val="000000"/>
                </a:solidFill>
                <a:latin typeface="Calibri"/>
                <a:ea typeface="Calibri"/>
              </a:rPr>
              <a:t> and found a                       3 </a:t>
            </a:r>
            <a:r>
              <a:rPr lang="en-GB" sz="2800" b="0" strike="noStrike" spc="-1" dirty="0" err="1">
                <a:solidFill>
                  <a:srgbClr val="000000"/>
                </a:solidFill>
                <a:latin typeface="Calibri"/>
                <a:ea typeface="Calibri"/>
              </a:rPr>
              <a:t>s.d.</a:t>
            </a:r>
            <a:r>
              <a:rPr lang="en-GB" sz="2800" b="0" strike="noStrike" spc="-1" dirty="0">
                <a:solidFill>
                  <a:srgbClr val="000000"/>
                </a:solidFill>
                <a:latin typeface="Calibri"/>
                <a:ea typeface="Calibri"/>
              </a:rPr>
              <a:t> local (2.5 global) excess around 130 GeV </a:t>
            </a:r>
            <a:r>
              <a:rPr lang="en-GB" sz="2200" b="0" u="sng" strike="noStrike" spc="-1" dirty="0">
                <a:solidFill>
                  <a:srgbClr val="0070C0"/>
                </a:solidFill>
                <a:uFillTx/>
                <a:latin typeface="Calibri"/>
                <a:ea typeface="Calibri"/>
              </a:rPr>
              <a:t>2302.11739</a:t>
            </a:r>
          </a:p>
          <a:p>
            <a:pPr marL="228600" indent="-228600">
              <a:lnSpc>
                <a:spcPct val="90000"/>
              </a:lnSpc>
              <a:spcBef>
                <a:spcPts val="1001"/>
              </a:spcBef>
              <a:buClr>
                <a:srgbClr val="000000"/>
              </a:buClr>
              <a:buFont typeface="Arial"/>
              <a:buChar char="•"/>
            </a:pPr>
            <a:r>
              <a:rPr lang="fr-FR" sz="3100" b="0" strike="noStrike" spc="-1" dirty="0">
                <a:latin typeface="Calibri" panose="020F0502020204030204" pitchFamily="34" charset="0"/>
                <a:cs typeface="Calibri" panose="020F0502020204030204" pitchFamily="34" charset="0"/>
              </a:rPr>
              <a:t>Not </a:t>
            </a:r>
            <a:r>
              <a:rPr lang="en-GB" sz="3100" b="0" strike="noStrike" spc="-1" dirty="0">
                <a:latin typeface="Calibri" panose="020F0502020204030204" pitchFamily="34" charset="0"/>
                <a:cs typeface="Calibri" panose="020F0502020204030204" pitchFamily="34" charset="0"/>
              </a:rPr>
              <a:t>allowed within </a:t>
            </a:r>
            <a:r>
              <a:rPr lang="fr-FR" sz="3100" b="0" strike="noStrike" spc="-1" dirty="0">
                <a:latin typeface="Calibri" panose="020F0502020204030204" pitchFamily="34" charset="0"/>
                <a:cs typeface="Calibri" panose="020F0502020204030204" pitchFamily="34" charset="0"/>
              </a:rPr>
              <a:t>GM (b-&gt;</a:t>
            </a:r>
            <a:r>
              <a:rPr lang="fr-FR" sz="3100" b="0" strike="noStrike" spc="-1" dirty="0" err="1">
                <a:latin typeface="Calibri" panose="020F0502020204030204" pitchFamily="34" charset="0"/>
                <a:cs typeface="Calibri" panose="020F0502020204030204" pitchFamily="34" charset="0"/>
              </a:rPr>
              <a:t>s</a:t>
            </a:r>
            <a:r>
              <a:rPr lang="fr-FR" sz="3100" b="0" strike="noStrike" spc="-1" dirty="0" err="1">
                <a:latin typeface="Symbol" panose="05050102010706020507" pitchFamily="18" charset="2"/>
                <a:cs typeface="Calibri" panose="020F0502020204030204" pitchFamily="34" charset="0"/>
              </a:rPr>
              <a:t>g</a:t>
            </a:r>
            <a:r>
              <a:rPr lang="fr-FR" sz="3100" spc="-1" dirty="0">
                <a:latin typeface="Calibri" panose="020F0502020204030204" pitchFamily="34" charset="0"/>
                <a:cs typeface="Calibri" panose="020F0502020204030204" pitchFamily="34" charset="0"/>
              </a:rPr>
              <a:t> &amp; BR(</a:t>
            </a:r>
            <a:r>
              <a:rPr lang="fr-FR" sz="3100" spc="-1" dirty="0" err="1">
                <a:latin typeface="Calibri" panose="020F0502020204030204" pitchFamily="34" charset="0"/>
                <a:cs typeface="Calibri" panose="020F0502020204030204" pitchFamily="34" charset="0"/>
              </a:rPr>
              <a:t>bc</a:t>
            </a:r>
            <a:r>
              <a:rPr lang="en-GB" sz="3100" spc="-1" dirty="0">
                <a:latin typeface="Calibri" panose="020F0502020204030204" pitchFamily="34" charset="0"/>
                <a:cs typeface="Calibri" panose="020F0502020204030204" pitchFamily="34" charset="0"/>
              </a:rPr>
              <a:t>) inconsistent</a:t>
            </a:r>
            <a:r>
              <a:rPr lang="fr-FR" sz="3100" spc="-1" dirty="0">
                <a:latin typeface="Calibri" panose="020F0502020204030204" pitchFamily="34" charset="0"/>
                <a:cs typeface="Calibri" panose="020F0502020204030204" pitchFamily="34" charset="0"/>
              </a:rPr>
              <a:t>)</a:t>
            </a:r>
            <a:r>
              <a:rPr lang="fr-FR" sz="3100" b="0" strike="noStrike" spc="-1" dirty="0">
                <a:latin typeface="Calibri" panose="020F0502020204030204" pitchFamily="34" charset="0"/>
                <a:cs typeface="Calibri" panose="020F0502020204030204" pitchFamily="34" charset="0"/>
              </a:rPr>
              <a:t> </a:t>
            </a:r>
          </a:p>
          <a:p>
            <a:pPr marL="228600" indent="-228600">
              <a:spcBef>
                <a:spcPts val="1001"/>
              </a:spcBef>
              <a:buClr>
                <a:srgbClr val="000000"/>
              </a:buClr>
              <a:buFont typeface="Arial"/>
              <a:buChar char="•"/>
            </a:pPr>
            <a:r>
              <a:rPr lang="en-GB" sz="2800" spc="-1" dirty="0">
                <a:solidFill>
                  <a:srgbClr val="000000"/>
                </a:solidFill>
                <a:latin typeface="Calibri"/>
              </a:rPr>
              <a:t>Allowed in a model with </a:t>
            </a:r>
            <a:r>
              <a:rPr lang="en-GB" sz="2800" b="1" spc="-1" dirty="0">
                <a:solidFill>
                  <a:srgbClr val="000000"/>
                </a:solidFill>
                <a:latin typeface="Calibri"/>
              </a:rPr>
              <a:t>3 HD </a:t>
            </a:r>
            <a:r>
              <a:rPr lang="fr-FR" sz="2200" i="1" u="sng" dirty="0">
                <a:solidFill>
                  <a:srgbClr val="0070C0"/>
                </a:solidFill>
              </a:rPr>
              <a:t>2202.03522 </a:t>
            </a:r>
            <a:endParaRPr lang="en-GB" sz="2800" b="1" spc="-1" dirty="0">
              <a:solidFill>
                <a:srgbClr val="000000"/>
              </a:solidFill>
              <a:latin typeface="Calibri"/>
            </a:endParaRPr>
          </a:p>
          <a:p>
            <a:pPr marL="228600" indent="-228600">
              <a:spcBef>
                <a:spcPts val="1001"/>
              </a:spcBef>
              <a:buClr>
                <a:srgbClr val="000000"/>
              </a:buClr>
              <a:buFont typeface="Arial"/>
              <a:buChar char="•"/>
            </a:pPr>
            <a:r>
              <a:rPr lang="en-GB" sz="2800" spc="-1" dirty="0">
                <a:solidFill>
                  <a:srgbClr val="000000"/>
                </a:solidFill>
                <a:latin typeface="Calibri"/>
              </a:rPr>
              <a:t>Predicts mH2+ &gt; 700 GeV, </a:t>
            </a:r>
            <a:r>
              <a:rPr lang="en-GB" sz="2600" dirty="0"/>
              <a:t>BR(</a:t>
            </a:r>
            <a:r>
              <a:rPr lang="en-GB" sz="2600" dirty="0" err="1"/>
              <a:t>t→H+b</a:t>
            </a:r>
            <a:r>
              <a:rPr lang="en-GB" sz="2600" dirty="0"/>
              <a:t>)BR(H+→</a:t>
            </a:r>
            <a:r>
              <a:rPr lang="en-GB" sz="2600" dirty="0" err="1"/>
              <a:t>cb</a:t>
            </a:r>
            <a:r>
              <a:rPr lang="en-GB" sz="2600" dirty="0"/>
              <a:t>)&gt;0.1%</a:t>
            </a:r>
            <a:endParaRPr lang="fr-FR" sz="2800" b="0" strike="noStrike" spc="-1" dirty="0">
              <a:latin typeface="Arial"/>
            </a:endParaRPr>
          </a:p>
          <a:p>
            <a:pPr marL="228600" indent="-228600">
              <a:lnSpc>
                <a:spcPct val="90000"/>
              </a:lnSpc>
              <a:spcBef>
                <a:spcPts val="1001"/>
              </a:spcBef>
              <a:buClr>
                <a:srgbClr val="000000"/>
              </a:buClr>
              <a:buFont typeface="Arial"/>
              <a:buChar char="•"/>
            </a:pPr>
            <a:r>
              <a:rPr lang="en-GB" sz="2800" b="0" strike="noStrike" spc="-1" dirty="0">
                <a:solidFill>
                  <a:srgbClr val="000000"/>
                </a:solidFill>
                <a:latin typeface="Calibri"/>
                <a:ea typeface="Calibri"/>
              </a:rPr>
              <a:t>Works quantitatively to explain the observed BR of H++ and H+(375) into H1+H1+ and H1+A</a:t>
            </a:r>
          </a:p>
          <a:p>
            <a:pPr marL="228600" indent="-228600">
              <a:lnSpc>
                <a:spcPct val="90000"/>
              </a:lnSpc>
              <a:spcBef>
                <a:spcPts val="1001"/>
              </a:spcBef>
              <a:buClr>
                <a:srgbClr val="000000"/>
              </a:buClr>
              <a:buFont typeface="Arial"/>
              <a:buChar char="•"/>
            </a:pPr>
            <a:r>
              <a:rPr lang="en-GB" sz="2800" spc="-1" dirty="0">
                <a:solidFill>
                  <a:srgbClr val="000000"/>
                </a:solidFill>
                <a:latin typeface="Calibri"/>
              </a:rPr>
              <a:t>Good news for circular colliders</a:t>
            </a:r>
            <a:endParaRPr lang="fr-FR" sz="2800" b="0" strike="noStrike" spc="-1" dirty="0">
              <a:latin typeface="Arial"/>
            </a:endParaRPr>
          </a:p>
          <a:p>
            <a:pPr>
              <a:lnSpc>
                <a:spcPct val="90000"/>
              </a:lnSpc>
              <a:spcBef>
                <a:spcPts val="1001"/>
              </a:spcBef>
              <a:tabLst>
                <a:tab pos="0" algn="l"/>
              </a:tabLst>
            </a:pPr>
            <a:endParaRPr lang="fr-FR" sz="2800" b="0" strike="noStrike" spc="-1" dirty="0">
              <a:latin typeface="Arial"/>
            </a:endParaRPr>
          </a:p>
          <a:p>
            <a:pPr>
              <a:lnSpc>
                <a:spcPct val="90000"/>
              </a:lnSpc>
              <a:spcBef>
                <a:spcPts val="1001"/>
              </a:spcBef>
              <a:tabLst>
                <a:tab pos="0" algn="l"/>
              </a:tabLst>
            </a:pPr>
            <a:endParaRPr lang="fr-FR" sz="2800" b="0" strike="noStrike" spc="-1" dirty="0">
              <a:latin typeface="Arial"/>
            </a:endParaRPr>
          </a:p>
        </p:txBody>
      </p:sp>
      <p:pic>
        <p:nvPicPr>
          <p:cNvPr id="223" name="Espace réservé du contenu 6"/>
          <p:cNvPicPr/>
          <p:nvPr/>
        </p:nvPicPr>
        <p:blipFill>
          <a:blip r:embed="rId3"/>
          <a:srcRect r="4437"/>
          <a:stretch/>
        </p:blipFill>
        <p:spPr>
          <a:xfrm>
            <a:off x="7866869" y="662040"/>
            <a:ext cx="4008600" cy="2766960"/>
          </a:xfrm>
          <a:prstGeom prst="rect">
            <a:avLst/>
          </a:prstGeom>
          <a:ln w="0">
            <a:noFill/>
          </a:ln>
        </p:spPr>
      </p:pic>
      <p:pic>
        <p:nvPicPr>
          <p:cNvPr id="224" name="Image 10"/>
          <p:cNvPicPr/>
          <p:nvPr/>
        </p:nvPicPr>
        <p:blipFill>
          <a:blip r:embed="rId4"/>
          <a:srcRect l="4604" t="4688"/>
          <a:stretch/>
        </p:blipFill>
        <p:spPr>
          <a:xfrm>
            <a:off x="8538795" y="3954600"/>
            <a:ext cx="2871360" cy="2879280"/>
          </a:xfrm>
          <a:prstGeom prst="rect">
            <a:avLst/>
          </a:prstGeom>
          <a:ln w="0">
            <a:noFill/>
          </a:ln>
        </p:spPr>
      </p:pic>
    </p:spTree>
    <p:extLst>
      <p:ext uri="{BB962C8B-B14F-4D97-AF65-F5344CB8AC3E}">
        <p14:creationId xmlns:p14="http://schemas.microsoft.com/office/powerpoint/2010/main" val="949069227"/>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623556-732B-42FE-B1E7-F3E59555749D}"/>
              </a:ext>
            </a:extLst>
          </p:cNvPr>
          <p:cNvSpPr>
            <a:spLocks noGrp="1"/>
          </p:cNvSpPr>
          <p:nvPr>
            <p:ph type="title"/>
          </p:nvPr>
        </p:nvSpPr>
        <p:spPr>
          <a:xfrm>
            <a:off x="839788" y="457200"/>
            <a:ext cx="3932237" cy="457200"/>
          </a:xfrm>
        </p:spPr>
        <p:txBody>
          <a:bodyPr>
            <a:normAutofit fontScale="90000"/>
          </a:bodyPr>
          <a:lstStyle/>
          <a:p>
            <a:br>
              <a:rPr lang="en-US" b="1" dirty="0">
                <a:solidFill>
                  <a:srgbClr val="7030A0"/>
                </a:solidFill>
                <a:effectLst>
                  <a:outerShdw blurRad="38100" dist="38100" dir="2700000" algn="tl">
                    <a:srgbClr val="000000">
                      <a:alpha val="43137"/>
                    </a:srgbClr>
                  </a:outerShdw>
                </a:effectLst>
              </a:rPr>
            </a:br>
            <a:br>
              <a:rPr lang="en-US" b="1" dirty="0">
                <a:solidFill>
                  <a:srgbClr val="7030A0"/>
                </a:solidFill>
                <a:effectLst>
                  <a:outerShdw blurRad="38100" dist="38100" dir="2700000" algn="tl">
                    <a:srgbClr val="000000">
                      <a:alpha val="43137"/>
                    </a:srgbClr>
                  </a:outerShdw>
                </a:effectLst>
              </a:rPr>
            </a:br>
            <a:r>
              <a:rPr lang="en-US" sz="4900" b="1" dirty="0">
                <a:solidFill>
                  <a:srgbClr val="7030A0"/>
                </a:solidFill>
                <a:effectLst>
                  <a:outerShdw blurRad="38100" dist="38100" dir="2700000" algn="tl">
                    <a:srgbClr val="000000">
                      <a:alpha val="43137"/>
                    </a:srgbClr>
                  </a:outerShdw>
                </a:effectLst>
              </a:rPr>
              <a:t>Four-tops</a:t>
            </a:r>
          </a:p>
        </p:txBody>
      </p:sp>
      <p:sp>
        <p:nvSpPr>
          <p:cNvPr id="3" name="Espace réservé du contenu 2">
            <a:extLst>
              <a:ext uri="{FF2B5EF4-FFF2-40B4-BE49-F238E27FC236}">
                <a16:creationId xmlns:a16="http://schemas.microsoft.com/office/drawing/2014/main" id="{4C6F0ABF-77A5-4666-9610-2CA06F52C101}"/>
              </a:ext>
            </a:extLst>
          </p:cNvPr>
          <p:cNvSpPr>
            <a:spLocks noGrp="1"/>
          </p:cNvSpPr>
          <p:nvPr>
            <p:ph idx="1"/>
          </p:nvPr>
        </p:nvSpPr>
        <p:spPr>
          <a:xfrm>
            <a:off x="6286253" y="1017983"/>
            <a:ext cx="5665228" cy="4822034"/>
          </a:xfrm>
        </p:spPr>
        <p:txBody>
          <a:bodyPr>
            <a:normAutofit/>
          </a:bodyPr>
          <a:lstStyle/>
          <a:p>
            <a:r>
              <a:rPr lang="en-US" sz="2800" dirty="0"/>
              <a:t>KK gluons ?</a:t>
            </a:r>
          </a:p>
          <a:p>
            <a:endParaRPr lang="en-US" sz="2800" dirty="0"/>
          </a:p>
          <a:p>
            <a:endParaRPr lang="en-US" sz="2800" dirty="0"/>
          </a:p>
          <a:p>
            <a:pPr marL="0" indent="0">
              <a:buNone/>
            </a:pPr>
            <a:endParaRPr lang="en-US" sz="2800" dirty="0"/>
          </a:p>
          <a:p>
            <a:endParaRPr lang="en-US" sz="2800" dirty="0"/>
          </a:p>
          <a:p>
            <a:endParaRPr lang="en-US" sz="2800" dirty="0"/>
          </a:p>
          <a:p>
            <a:endParaRPr lang="en-US" sz="2800" dirty="0"/>
          </a:p>
          <a:p>
            <a:endParaRPr lang="en-US" sz="2800" dirty="0"/>
          </a:p>
          <a:p>
            <a:r>
              <a:rPr lang="en-US" sz="2800" dirty="0"/>
              <a:t>KK graviton recurrences ?</a:t>
            </a:r>
          </a:p>
          <a:p>
            <a:endParaRPr lang="en-US" sz="2800" dirty="0"/>
          </a:p>
        </p:txBody>
      </p:sp>
      <p:sp>
        <p:nvSpPr>
          <p:cNvPr id="4" name="Espace réservé du texte 3">
            <a:extLst>
              <a:ext uri="{FF2B5EF4-FFF2-40B4-BE49-F238E27FC236}">
                <a16:creationId xmlns:a16="http://schemas.microsoft.com/office/drawing/2014/main" id="{B9038009-0FB3-4F4A-843A-A7E59FF58A05}"/>
              </a:ext>
            </a:extLst>
          </p:cNvPr>
          <p:cNvSpPr>
            <a:spLocks noGrp="1"/>
          </p:cNvSpPr>
          <p:nvPr>
            <p:ph type="body" sz="half" idx="2"/>
          </p:nvPr>
        </p:nvSpPr>
        <p:spPr>
          <a:xfrm>
            <a:off x="322423" y="989364"/>
            <a:ext cx="5878393" cy="5366986"/>
          </a:xfrm>
          <a:ln w="28575"/>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marL="457200" indent="-457200">
              <a:buFont typeface="Arial" panose="020B0604020202020204" pitchFamily="34" charset="0"/>
              <a:buChar char="•"/>
            </a:pPr>
            <a:r>
              <a:rPr lang="en-US" sz="2800" dirty="0"/>
              <a:t>ATLAS </a:t>
            </a:r>
            <a:r>
              <a:rPr lang="en-US" sz="2400" dirty="0">
                <a:solidFill>
                  <a:srgbClr val="0070C0"/>
                </a:solidFill>
              </a:rPr>
              <a:t>2303.15061</a:t>
            </a:r>
            <a:r>
              <a:rPr lang="en-US" sz="2800" dirty="0"/>
              <a:t> (2 </a:t>
            </a:r>
            <a:r>
              <a:rPr lang="en-US" sz="2800" dirty="0" err="1"/>
              <a:t>s.d.</a:t>
            </a:r>
            <a:r>
              <a:rPr lang="en-US" sz="2800" dirty="0"/>
              <a:t>) &amp; CMS </a:t>
            </a:r>
            <a:r>
              <a:rPr lang="en-US" sz="2400" dirty="0">
                <a:solidFill>
                  <a:srgbClr val="0070C0"/>
                </a:solidFill>
              </a:rPr>
              <a:t>2305.13439</a:t>
            </a:r>
            <a:r>
              <a:rPr lang="en-US" sz="2800" dirty="0"/>
              <a:t> (1s.d.) have observed a weak excess in the four top topology with respect to the SM </a:t>
            </a:r>
            <a:r>
              <a:rPr lang="en-US" sz="2400" dirty="0">
                <a:solidFill>
                  <a:srgbClr val="0070C0"/>
                </a:solidFill>
              </a:rPr>
              <a:t>1206.3064</a:t>
            </a:r>
            <a:endParaRPr lang="en-US" sz="2800" dirty="0"/>
          </a:p>
          <a:p>
            <a:pPr marL="457200" indent="-457200">
              <a:buFont typeface="Arial" panose="020B0604020202020204" pitchFamily="34" charset="0"/>
              <a:buChar char="•"/>
            </a:pPr>
            <a:r>
              <a:rPr lang="en-US" sz="2800" dirty="0"/>
              <a:t>This excess is large, ~factor 2, although not yet significant </a:t>
            </a:r>
          </a:p>
          <a:p>
            <a:pPr marL="457200" indent="-457200">
              <a:buFont typeface="Arial" panose="020B0604020202020204" pitchFamily="34" charset="0"/>
              <a:buChar char="•"/>
            </a:pPr>
            <a:r>
              <a:rPr lang="en-US" sz="2800" dirty="0"/>
              <a:t>Too large to be explained by the </a:t>
            </a:r>
            <a:r>
              <a:rPr lang="en-US" sz="2800" dirty="0" err="1"/>
              <a:t>toponium</a:t>
            </a:r>
            <a:r>
              <a:rPr lang="en-US" sz="2800" dirty="0"/>
              <a:t> </a:t>
            </a:r>
          </a:p>
          <a:p>
            <a:pPr marL="457200" indent="-457200">
              <a:buFont typeface="Arial" panose="020B0604020202020204" pitchFamily="34" charset="0"/>
              <a:buChar char="•"/>
            </a:pPr>
            <a:r>
              <a:rPr lang="en-US" sz="2800" dirty="0"/>
              <a:t>In the initial version of RS with KK gluons </a:t>
            </a:r>
            <a:r>
              <a:rPr lang="en-US" sz="2800" dirty="0" err="1"/>
              <a:t>mgKK</a:t>
            </a:r>
            <a:r>
              <a:rPr lang="en-US" sz="2800" dirty="0"/>
              <a:t>&gt;4.55 GeV </a:t>
            </a:r>
            <a:r>
              <a:rPr lang="en-US" sz="2400" dirty="0">
                <a:solidFill>
                  <a:srgbClr val="0070C0"/>
                </a:solidFill>
              </a:rPr>
              <a:t>2404.04409</a:t>
            </a:r>
            <a:endParaRPr lang="en-US" sz="2400" dirty="0"/>
          </a:p>
          <a:p>
            <a:pPr marL="457200" indent="-457200">
              <a:buFont typeface="Arial" panose="020B0604020202020204" pitchFamily="34" charset="0"/>
              <a:buChar char="•"/>
            </a:pPr>
            <a:r>
              <a:rPr lang="en-US" sz="2800" dirty="0"/>
              <a:t>Can be fixed </a:t>
            </a:r>
            <a:r>
              <a:rPr lang="en-US" sz="2400" dirty="0">
                <a:solidFill>
                  <a:srgbClr val="0070C0"/>
                </a:solidFill>
              </a:rPr>
              <a:t>2008.06480</a:t>
            </a:r>
            <a:r>
              <a:rPr lang="en-US" sz="2800" dirty="0"/>
              <a:t> by isolating top from KK bosons </a:t>
            </a:r>
          </a:p>
          <a:p>
            <a:pPr marL="457200" indent="-457200">
              <a:buFont typeface="Arial" panose="020B0604020202020204" pitchFamily="34" charset="0"/>
              <a:buChar char="•"/>
            </a:pPr>
            <a:r>
              <a:rPr lang="en-US" sz="2800" dirty="0"/>
              <a:t>Graviton KK-&gt;</a:t>
            </a:r>
            <a:r>
              <a:rPr lang="en-US" sz="2800" dirty="0" err="1"/>
              <a:t>r+r</a:t>
            </a:r>
            <a:r>
              <a:rPr lang="en-US" sz="2800" dirty="0"/>
              <a:t>-&gt;</a:t>
            </a:r>
            <a:r>
              <a:rPr lang="en-US" sz="2800" dirty="0" err="1"/>
              <a:t>tttt</a:t>
            </a:r>
            <a:r>
              <a:rPr lang="en-US" sz="2800" dirty="0"/>
              <a:t> ?</a:t>
            </a:r>
          </a:p>
          <a:p>
            <a:pPr marL="457200" indent="-457200">
              <a:buFont typeface="Arial" panose="020B0604020202020204" pitchFamily="34" charset="0"/>
              <a:buChar char="•"/>
            </a:pPr>
            <a:r>
              <a:rPr lang="en-US" sz="2800" dirty="0"/>
              <a:t>Open question </a:t>
            </a:r>
          </a:p>
          <a:p>
            <a:endParaRPr lang="en-US" sz="2800" dirty="0"/>
          </a:p>
          <a:p>
            <a:endParaRPr lang="en-US" sz="2800" dirty="0"/>
          </a:p>
        </p:txBody>
      </p:sp>
      <p:sp>
        <p:nvSpPr>
          <p:cNvPr id="5" name="Espace réservé du pied de page 4">
            <a:extLst>
              <a:ext uri="{FF2B5EF4-FFF2-40B4-BE49-F238E27FC236}">
                <a16:creationId xmlns:a16="http://schemas.microsoft.com/office/drawing/2014/main" id="{D10A7FE1-4B56-4ED0-A223-FAA3930A26D6}"/>
              </a:ext>
            </a:extLst>
          </p:cNvPr>
          <p:cNvSpPr>
            <a:spLocks noGrp="1"/>
          </p:cNvSpPr>
          <p:nvPr>
            <p:ph type="ftr" sz="quarter" idx="11"/>
          </p:nvPr>
        </p:nvSpPr>
        <p:spPr/>
        <p:txBody>
          <a:bodyPr/>
          <a:lstStyle/>
          <a:p>
            <a:r>
              <a:rPr lang="en-GB" dirty="0"/>
              <a:t>F. Richard  IJCLAB </a:t>
            </a:r>
            <a:r>
              <a:rPr lang="en-GB" dirty="0" err="1"/>
              <a:t>october</a:t>
            </a:r>
            <a:r>
              <a:rPr lang="en-GB" dirty="0"/>
              <a:t> 2025</a:t>
            </a:r>
            <a:endParaRPr lang="fr-FR" dirty="0"/>
          </a:p>
        </p:txBody>
      </p:sp>
      <p:sp>
        <p:nvSpPr>
          <p:cNvPr id="6" name="Espace réservé du numéro de diapositive 5">
            <a:extLst>
              <a:ext uri="{FF2B5EF4-FFF2-40B4-BE49-F238E27FC236}">
                <a16:creationId xmlns:a16="http://schemas.microsoft.com/office/drawing/2014/main" id="{FC561111-D920-4DDE-879D-AD2C731601F6}"/>
              </a:ext>
            </a:extLst>
          </p:cNvPr>
          <p:cNvSpPr>
            <a:spLocks noGrp="1"/>
          </p:cNvSpPr>
          <p:nvPr>
            <p:ph type="sldNum" sz="quarter" idx="12"/>
          </p:nvPr>
        </p:nvSpPr>
        <p:spPr/>
        <p:txBody>
          <a:bodyPr/>
          <a:lstStyle/>
          <a:p>
            <a:fld id="{5A03CC76-496D-4644-8A18-DE7C2F27F534}" type="slidenum">
              <a:rPr lang="fr-FR" smtClean="0"/>
              <a:t>31</a:t>
            </a:fld>
            <a:endParaRPr lang="fr-FR"/>
          </a:p>
        </p:txBody>
      </p:sp>
      <p:sp>
        <p:nvSpPr>
          <p:cNvPr id="17" name="ZoneTexte 16">
            <a:extLst>
              <a:ext uri="{FF2B5EF4-FFF2-40B4-BE49-F238E27FC236}">
                <a16:creationId xmlns:a16="http://schemas.microsoft.com/office/drawing/2014/main" id="{BCDDD238-F7B2-40B1-8A74-AB299BFB38B0}"/>
              </a:ext>
            </a:extLst>
          </p:cNvPr>
          <p:cNvSpPr txBox="1"/>
          <p:nvPr/>
        </p:nvSpPr>
        <p:spPr>
          <a:xfrm>
            <a:off x="7460425" y="4619099"/>
            <a:ext cx="6112042" cy="369332"/>
          </a:xfrm>
          <a:prstGeom prst="rect">
            <a:avLst/>
          </a:prstGeom>
          <a:noFill/>
        </p:spPr>
        <p:txBody>
          <a:bodyPr wrap="square">
            <a:spAutoFit/>
          </a:bodyPr>
          <a:lstStyle/>
          <a:p>
            <a:endParaRPr lang="en-US" dirty="0"/>
          </a:p>
        </p:txBody>
      </p:sp>
      <p:pic>
        <p:nvPicPr>
          <p:cNvPr id="22" name="Graphique 21">
            <a:extLst>
              <a:ext uri="{FF2B5EF4-FFF2-40B4-BE49-F238E27FC236}">
                <a16:creationId xmlns:a16="http://schemas.microsoft.com/office/drawing/2014/main" id="{A5C877E0-F91D-4DE4-A701-413C083F7DC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558626" y="1512595"/>
            <a:ext cx="2402494" cy="1186947"/>
          </a:xfrm>
          <a:prstGeom prst="rect">
            <a:avLst/>
          </a:prstGeom>
        </p:spPr>
      </p:pic>
      <p:pic>
        <p:nvPicPr>
          <p:cNvPr id="8" name="Graphique 7">
            <a:extLst>
              <a:ext uri="{FF2B5EF4-FFF2-40B4-BE49-F238E27FC236}">
                <a16:creationId xmlns:a16="http://schemas.microsoft.com/office/drawing/2014/main" id="{0C6EB50C-FA00-49D7-A95A-B113EABDA4A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874035" y="124236"/>
            <a:ext cx="3240710" cy="4864195"/>
          </a:xfrm>
          <a:prstGeom prst="rect">
            <a:avLst/>
          </a:prstGeom>
        </p:spPr>
      </p:pic>
    </p:spTree>
    <p:extLst>
      <p:ext uri="{BB962C8B-B14F-4D97-AF65-F5344CB8AC3E}">
        <p14:creationId xmlns:p14="http://schemas.microsoft.com/office/powerpoint/2010/main" val="19391099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2BCFD9-A027-42ED-86BF-870EE38DDDC2}"/>
              </a:ext>
            </a:extLst>
          </p:cNvPr>
          <p:cNvSpPr>
            <a:spLocks noGrp="1"/>
          </p:cNvSpPr>
          <p:nvPr>
            <p:ph type="title"/>
          </p:nvPr>
        </p:nvSpPr>
        <p:spPr>
          <a:xfrm>
            <a:off x="726772" y="110841"/>
            <a:ext cx="3932237" cy="878171"/>
          </a:xfrm>
        </p:spPr>
        <p:txBody>
          <a:bodyPr>
            <a:normAutofit/>
          </a:bodyPr>
          <a:lstStyle/>
          <a:p>
            <a:r>
              <a:rPr lang="en-US" sz="4400" b="1" dirty="0">
                <a:solidFill>
                  <a:srgbClr val="7030A0"/>
                </a:solidFill>
                <a:effectLst>
                  <a:outerShdw blurRad="38100" dist="38100" dir="2700000" algn="tl">
                    <a:srgbClr val="000000">
                      <a:alpha val="43137"/>
                    </a:srgbClr>
                  </a:outerShdw>
                </a:effectLst>
              </a:rPr>
              <a:t>X -&gt; 2 jets</a:t>
            </a:r>
          </a:p>
        </p:txBody>
      </p:sp>
      <p:pic>
        <p:nvPicPr>
          <p:cNvPr id="10" name="Espace réservé du contenu 9">
            <a:extLst>
              <a:ext uri="{FF2B5EF4-FFF2-40B4-BE49-F238E27FC236}">
                <a16:creationId xmlns:a16="http://schemas.microsoft.com/office/drawing/2014/main" id="{798FC83C-42C1-4586-A962-00370E76F6B1}"/>
              </a:ext>
            </a:extLst>
          </p:cNvPr>
          <p:cNvPicPr>
            <a:picLocks noGrp="1" noChangeAspect="1"/>
          </p:cNvPicPr>
          <p:nvPr>
            <p:ph idx="1"/>
          </p:nvPr>
        </p:nvPicPr>
        <p:blipFill>
          <a:blip r:embed="rId2"/>
          <a:stretch>
            <a:fillRect/>
          </a:stretch>
        </p:blipFill>
        <p:spPr>
          <a:xfrm>
            <a:off x="6551613" y="727075"/>
            <a:ext cx="4913615" cy="5403850"/>
          </a:xfrm>
        </p:spPr>
      </p:pic>
      <p:sp>
        <p:nvSpPr>
          <p:cNvPr id="4" name="Espace réservé du texte 3">
            <a:extLst>
              <a:ext uri="{FF2B5EF4-FFF2-40B4-BE49-F238E27FC236}">
                <a16:creationId xmlns:a16="http://schemas.microsoft.com/office/drawing/2014/main" id="{F5175CCB-6C51-4173-931C-BED1DAA64031}"/>
              </a:ext>
            </a:extLst>
          </p:cNvPr>
          <p:cNvSpPr>
            <a:spLocks noGrp="1"/>
          </p:cNvSpPr>
          <p:nvPr>
            <p:ph type="body" sz="half" idx="2"/>
          </p:nvPr>
        </p:nvSpPr>
        <p:spPr>
          <a:xfrm>
            <a:off x="317500" y="1182919"/>
            <a:ext cx="6181744" cy="5448299"/>
          </a:xfrm>
        </p:spPr>
        <p:txBody>
          <a:bodyPr>
            <a:noAutofit/>
          </a:bodyPr>
          <a:lstStyle/>
          <a:p>
            <a:pPr marL="285750" indent="-285750">
              <a:buFont typeface="Arial" panose="020B0604020202020204" pitchFamily="34" charset="0"/>
              <a:buChar char="•"/>
            </a:pPr>
            <a:r>
              <a:rPr lang="en-US" sz="2600" dirty="0"/>
              <a:t>High </a:t>
            </a:r>
            <a:r>
              <a:rPr lang="en-US" sz="2600" b="1" dirty="0" err="1"/>
              <a:t>pT</a:t>
            </a:r>
            <a:r>
              <a:rPr lang="en-US" sz="2600" b="1" dirty="0"/>
              <a:t> single jet  triggers </a:t>
            </a:r>
            <a:r>
              <a:rPr lang="en-US" sz="2600" dirty="0"/>
              <a:t>are inefficient for resonances &lt; 1 </a:t>
            </a:r>
            <a:r>
              <a:rPr lang="en-US" sz="2600" dirty="0" err="1"/>
              <a:t>TeV</a:t>
            </a:r>
            <a:endParaRPr lang="en-US" sz="2600" dirty="0"/>
          </a:p>
          <a:p>
            <a:pPr marL="285750" indent="-285750">
              <a:buFont typeface="Arial" panose="020B0604020202020204" pitchFamily="34" charset="0"/>
              <a:buChar char="•"/>
            </a:pPr>
            <a:r>
              <a:rPr lang="en-US" sz="2600" dirty="0"/>
              <a:t>A special trigger selection was performed in ATLAS for </a:t>
            </a:r>
            <a:r>
              <a:rPr lang="en-US" sz="2600" b="1" dirty="0"/>
              <a:t>resonances decaying into two jets</a:t>
            </a:r>
            <a:r>
              <a:rPr lang="en-US" sz="2600" dirty="0"/>
              <a:t> which allows to keep a good efficiency for masses &gt;600 GeV</a:t>
            </a:r>
          </a:p>
          <a:p>
            <a:pPr marL="285750" indent="-285750">
              <a:buFont typeface="Arial" panose="020B0604020202020204" pitchFamily="34" charset="0"/>
              <a:buChar char="•"/>
            </a:pPr>
            <a:r>
              <a:rPr lang="en-US" sz="2600" dirty="0"/>
              <a:t>The only significant indication  observed is around  650 GeV </a:t>
            </a:r>
          </a:p>
          <a:p>
            <a:pPr marL="285750" indent="-285750">
              <a:buFont typeface="Arial" panose="020B0604020202020204" pitchFamily="34" charset="0"/>
              <a:buChar char="•"/>
            </a:pPr>
            <a:r>
              <a:rPr lang="en-US" sz="2600" b="1" dirty="0"/>
              <a:t>X650-&gt;ZZ/WW/</a:t>
            </a:r>
            <a:r>
              <a:rPr lang="en-US" sz="2600" b="1" dirty="0" err="1"/>
              <a:t>hh</a:t>
            </a:r>
            <a:r>
              <a:rPr lang="en-US" sz="2600" b="1" dirty="0"/>
              <a:t>’/</a:t>
            </a:r>
            <a:r>
              <a:rPr lang="en-US" sz="2600" b="1" dirty="0" err="1"/>
              <a:t>tt</a:t>
            </a:r>
            <a:r>
              <a:rPr lang="en-US" sz="2600" b="1" dirty="0"/>
              <a:t>/gg </a:t>
            </a:r>
            <a:r>
              <a:rPr lang="en-US" sz="2600" dirty="0"/>
              <a:t>decay in majority into hadronic modes and are compatible with a </a:t>
            </a:r>
            <a:r>
              <a:rPr lang="en-US" sz="2600" b="1" dirty="0"/>
              <a:t>two jet topology </a:t>
            </a:r>
          </a:p>
          <a:p>
            <a:pPr marL="285750" indent="-285750">
              <a:buFont typeface="Arial" panose="020B0604020202020204" pitchFamily="34" charset="0"/>
              <a:buChar char="•"/>
            </a:pPr>
            <a:r>
              <a:rPr lang="en-US" sz="2600" dirty="0"/>
              <a:t>Our predictions can quantitatively explain this excess </a:t>
            </a:r>
          </a:p>
        </p:txBody>
      </p:sp>
      <p:sp>
        <p:nvSpPr>
          <p:cNvPr id="5" name="Espace réservé du pied de page 4">
            <a:extLst>
              <a:ext uri="{FF2B5EF4-FFF2-40B4-BE49-F238E27FC236}">
                <a16:creationId xmlns:a16="http://schemas.microsoft.com/office/drawing/2014/main" id="{C14FEA8F-5A7E-4892-AA74-6C34B66A17E8}"/>
              </a:ext>
            </a:extLst>
          </p:cNvPr>
          <p:cNvSpPr>
            <a:spLocks noGrp="1"/>
          </p:cNvSpPr>
          <p:nvPr>
            <p:ph type="ftr" sz="quarter" idx="11"/>
          </p:nvPr>
        </p:nvSpPr>
        <p:spPr/>
        <p:txBody>
          <a:bodyPr/>
          <a:lstStyle/>
          <a:p>
            <a:r>
              <a:rPr lang="en-GB"/>
              <a:t>F. Richard  IJCLAB october 2025</a:t>
            </a:r>
            <a:endParaRPr lang="fr-FR"/>
          </a:p>
        </p:txBody>
      </p:sp>
      <p:sp>
        <p:nvSpPr>
          <p:cNvPr id="6" name="Espace réservé du numéro de diapositive 5">
            <a:extLst>
              <a:ext uri="{FF2B5EF4-FFF2-40B4-BE49-F238E27FC236}">
                <a16:creationId xmlns:a16="http://schemas.microsoft.com/office/drawing/2014/main" id="{C9D5AB79-C233-483A-8BF2-CCC7CCE6006C}"/>
              </a:ext>
            </a:extLst>
          </p:cNvPr>
          <p:cNvSpPr>
            <a:spLocks noGrp="1"/>
          </p:cNvSpPr>
          <p:nvPr>
            <p:ph type="sldNum" sz="quarter" idx="12"/>
          </p:nvPr>
        </p:nvSpPr>
        <p:spPr/>
        <p:txBody>
          <a:bodyPr/>
          <a:lstStyle/>
          <a:p>
            <a:fld id="{5A03CC76-496D-4644-8A18-DE7C2F27F534}" type="slidenum">
              <a:rPr lang="fr-FR" smtClean="0"/>
              <a:t>32</a:t>
            </a:fld>
            <a:endParaRPr lang="fr-FR"/>
          </a:p>
        </p:txBody>
      </p:sp>
      <p:sp>
        <p:nvSpPr>
          <p:cNvPr id="3" name="Rectangle 2">
            <a:extLst>
              <a:ext uri="{FF2B5EF4-FFF2-40B4-BE49-F238E27FC236}">
                <a16:creationId xmlns:a16="http://schemas.microsoft.com/office/drawing/2014/main" id="{58E8777F-D712-42EA-A084-D3392E42817F}"/>
              </a:ext>
            </a:extLst>
          </p:cNvPr>
          <p:cNvSpPr/>
          <p:nvPr/>
        </p:nvSpPr>
        <p:spPr>
          <a:xfrm>
            <a:off x="317500" y="1130970"/>
            <a:ext cx="6234113" cy="54038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104526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3A8D4A-0022-45DD-ACD0-6BB2720602C0}"/>
              </a:ext>
            </a:extLst>
          </p:cNvPr>
          <p:cNvSpPr>
            <a:spLocks noGrp="1"/>
          </p:cNvSpPr>
          <p:nvPr>
            <p:ph type="title"/>
          </p:nvPr>
        </p:nvSpPr>
        <p:spPr>
          <a:xfrm>
            <a:off x="3982129" y="239042"/>
            <a:ext cx="3932237" cy="988764"/>
          </a:xfrm>
        </p:spPr>
        <p:txBody>
          <a:bodyPr/>
          <a:lstStyle/>
          <a:p>
            <a:r>
              <a:rPr lang="en-US" dirty="0">
                <a:solidFill>
                  <a:srgbClr val="7030A0"/>
                </a:solidFill>
                <a:effectLst>
                  <a:outerShdw blurRad="38100" dist="38100" dir="2700000" algn="tl">
                    <a:srgbClr val="000000">
                      <a:alpha val="43137"/>
                    </a:srgbClr>
                  </a:outerShdw>
                </a:effectLst>
              </a:rPr>
              <a:t> </a:t>
            </a:r>
            <a:r>
              <a:rPr lang="en-US" sz="4800" b="1" dirty="0">
                <a:solidFill>
                  <a:srgbClr val="7030A0"/>
                </a:solidFill>
                <a:effectLst>
                  <a:outerShdw blurRad="38100" dist="38100" dir="2700000" algn="tl">
                    <a:srgbClr val="000000">
                      <a:alpha val="43137"/>
                    </a:srgbClr>
                  </a:outerShdw>
                </a:effectLst>
              </a:rPr>
              <a:t>h self coupling</a:t>
            </a:r>
          </a:p>
        </p:txBody>
      </p:sp>
      <p:pic>
        <p:nvPicPr>
          <p:cNvPr id="8" name="Espace réservé du contenu 7">
            <a:extLst>
              <a:ext uri="{FF2B5EF4-FFF2-40B4-BE49-F238E27FC236}">
                <a16:creationId xmlns:a16="http://schemas.microsoft.com/office/drawing/2014/main" id="{ACD6AE5A-1C40-4500-9A7E-09CE309727A6}"/>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5846791" y="1531345"/>
            <a:ext cx="6345209" cy="3795310"/>
          </a:xfrm>
        </p:spPr>
      </p:pic>
      <p:sp>
        <p:nvSpPr>
          <p:cNvPr id="4" name="Espace réservé du texte 3">
            <a:extLst>
              <a:ext uri="{FF2B5EF4-FFF2-40B4-BE49-F238E27FC236}">
                <a16:creationId xmlns:a16="http://schemas.microsoft.com/office/drawing/2014/main" id="{3FB4B660-F99A-4288-AC68-D85C190A6366}"/>
              </a:ext>
            </a:extLst>
          </p:cNvPr>
          <p:cNvSpPr>
            <a:spLocks noGrp="1"/>
          </p:cNvSpPr>
          <p:nvPr>
            <p:ph type="body" sz="half" idx="2"/>
          </p:nvPr>
        </p:nvSpPr>
        <p:spPr>
          <a:xfrm>
            <a:off x="408017" y="1742653"/>
            <a:ext cx="5438774" cy="4142343"/>
          </a:xfrm>
          <a:scene3d>
            <a:camera prst="orthographicFront"/>
            <a:lightRig rig="threePt" dir="t"/>
          </a:scene3d>
          <a:sp3d contourW="25400"/>
        </p:spPr>
        <p:style>
          <a:lnRef idx="2">
            <a:schemeClr val="accent1"/>
          </a:lnRef>
          <a:fillRef idx="1">
            <a:schemeClr val="lt1"/>
          </a:fillRef>
          <a:effectRef idx="0">
            <a:schemeClr val="accent1"/>
          </a:effectRef>
          <a:fontRef idx="minor">
            <a:schemeClr val="dk1"/>
          </a:fontRef>
        </p:style>
        <p:txBody>
          <a:bodyPr>
            <a:normAutofit/>
          </a:bodyPr>
          <a:lstStyle/>
          <a:p>
            <a:pPr marL="285750" indent="-285750">
              <a:buFont typeface="Arial" panose="020B0604020202020204" pitchFamily="34" charset="0"/>
              <a:buChar char="•"/>
            </a:pPr>
            <a:r>
              <a:rPr lang="en-US" sz="2400" dirty="0"/>
              <a:t>KK resonances are likely to decay into </a:t>
            </a:r>
            <a:r>
              <a:rPr lang="en-US" sz="2400" dirty="0" err="1"/>
              <a:t>hh</a:t>
            </a:r>
            <a:r>
              <a:rPr lang="en-US" sz="2400" dirty="0"/>
              <a:t> pairs and will contribute to this measurement</a:t>
            </a:r>
          </a:p>
          <a:p>
            <a:pPr marL="285750" indent="-285750">
              <a:buFont typeface="Arial" panose="020B0604020202020204" pitchFamily="34" charset="0"/>
              <a:buChar char="•"/>
            </a:pPr>
            <a:r>
              <a:rPr lang="en-US" sz="2400" dirty="0"/>
              <a:t>ATLAS </a:t>
            </a:r>
            <a:r>
              <a:rPr lang="en-US" sz="2400" u="sng" dirty="0">
                <a:solidFill>
                  <a:srgbClr val="0070C0"/>
                </a:solidFill>
              </a:rPr>
              <a:t>2210.05415</a:t>
            </a:r>
            <a:r>
              <a:rPr lang="en-US" sz="2400" dirty="0"/>
              <a:t> shows indications for some excesses of </a:t>
            </a:r>
            <a:r>
              <a:rPr lang="en-US" sz="2400" dirty="0" err="1"/>
              <a:t>hh</a:t>
            </a:r>
            <a:r>
              <a:rPr lang="en-US" sz="2400" dirty="0"/>
              <a:t> in </a:t>
            </a:r>
            <a:r>
              <a:rPr lang="en-US" sz="2400" b="1" dirty="0" err="1"/>
              <a:t>Zhh</a:t>
            </a:r>
            <a:r>
              <a:rPr lang="en-US" sz="2400" dirty="0"/>
              <a:t> and </a:t>
            </a:r>
            <a:r>
              <a:rPr lang="en-US" sz="2400" b="1" dirty="0" err="1"/>
              <a:t>Whh</a:t>
            </a:r>
            <a:r>
              <a:rPr lang="en-US" sz="2400" dirty="0"/>
              <a:t> for </a:t>
            </a:r>
            <a:r>
              <a:rPr lang="en-US" sz="2400" dirty="0" err="1"/>
              <a:t>mhh</a:t>
            </a:r>
            <a:r>
              <a:rPr lang="en-US" sz="2400" dirty="0"/>
              <a:t>=300 GeV and </a:t>
            </a:r>
            <a:r>
              <a:rPr lang="en-US" sz="2400" dirty="0" err="1"/>
              <a:t>mhh</a:t>
            </a:r>
            <a:r>
              <a:rPr lang="en-US" sz="2400" dirty="0"/>
              <a:t>=550 GeV with </a:t>
            </a:r>
            <a:r>
              <a:rPr lang="en-US" sz="2400" dirty="0" err="1"/>
              <a:t>hh</a:t>
            </a:r>
            <a:r>
              <a:rPr lang="en-US" sz="2400" dirty="0"/>
              <a:t>-&gt;</a:t>
            </a:r>
            <a:r>
              <a:rPr lang="en-US" sz="2400" dirty="0" err="1"/>
              <a:t>bbbb</a:t>
            </a:r>
            <a:endParaRPr lang="en-US" sz="2400" dirty="0"/>
          </a:p>
          <a:p>
            <a:pPr marL="285750" indent="-285750">
              <a:buFont typeface="Arial" panose="020B0604020202020204" pitchFamily="34" charset="0"/>
              <a:buChar char="•"/>
            </a:pPr>
            <a:r>
              <a:rPr lang="en-US" sz="2400" dirty="0"/>
              <a:t>We suspect that the true </a:t>
            </a:r>
            <a:r>
              <a:rPr lang="en-US" sz="2400" dirty="0" err="1"/>
              <a:t>hh</a:t>
            </a:r>
            <a:r>
              <a:rPr lang="en-US" sz="2400" dirty="0"/>
              <a:t> masses are 376 GeV  and 650 GeV</a:t>
            </a:r>
          </a:p>
          <a:p>
            <a:pPr marL="285750" indent="-285750">
              <a:buFont typeface="Arial" panose="020B0604020202020204" pitchFamily="34" charset="0"/>
              <a:buChar char="•"/>
            </a:pPr>
            <a:r>
              <a:rPr lang="en-US" sz="2400" dirty="0"/>
              <a:t>One predicts </a:t>
            </a:r>
            <a:r>
              <a:rPr lang="en-US" sz="2400" b="1" dirty="0"/>
              <a:t>µ</a:t>
            </a:r>
            <a:r>
              <a:rPr lang="en-US" sz="2400" b="1" dirty="0" err="1"/>
              <a:t>hh</a:t>
            </a:r>
            <a:r>
              <a:rPr lang="en-US" sz="2400" b="1" dirty="0"/>
              <a:t>=3.6 ±1 </a:t>
            </a:r>
            <a:r>
              <a:rPr lang="en-US" sz="2400" dirty="0"/>
              <a:t>instead of 1 in the SM</a:t>
            </a:r>
          </a:p>
          <a:p>
            <a:pPr marL="285750" indent="-285750">
              <a:buFont typeface="Arial" panose="020B0604020202020204" pitchFamily="34" charset="0"/>
              <a:buChar char="•"/>
            </a:pPr>
            <a:endParaRPr lang="en-US" sz="2400" dirty="0"/>
          </a:p>
        </p:txBody>
      </p:sp>
      <p:sp>
        <p:nvSpPr>
          <p:cNvPr id="5" name="Espace réservé du pied de page 4">
            <a:extLst>
              <a:ext uri="{FF2B5EF4-FFF2-40B4-BE49-F238E27FC236}">
                <a16:creationId xmlns:a16="http://schemas.microsoft.com/office/drawing/2014/main" id="{FC415AAC-9D24-4AFF-97B9-29A5ECEC7ADB}"/>
              </a:ext>
            </a:extLst>
          </p:cNvPr>
          <p:cNvSpPr>
            <a:spLocks noGrp="1"/>
          </p:cNvSpPr>
          <p:nvPr>
            <p:ph type="ftr" sz="quarter" idx="11"/>
          </p:nvPr>
        </p:nvSpPr>
        <p:spPr/>
        <p:txBody>
          <a:bodyPr/>
          <a:lstStyle/>
          <a:p>
            <a:r>
              <a:rPr lang="en-GB"/>
              <a:t>F. Richard  IJCLAB october 2025</a:t>
            </a:r>
            <a:endParaRPr lang="fr-FR"/>
          </a:p>
        </p:txBody>
      </p:sp>
      <p:sp>
        <p:nvSpPr>
          <p:cNvPr id="6" name="Espace réservé du numéro de diapositive 5">
            <a:extLst>
              <a:ext uri="{FF2B5EF4-FFF2-40B4-BE49-F238E27FC236}">
                <a16:creationId xmlns:a16="http://schemas.microsoft.com/office/drawing/2014/main" id="{153F4FB8-17D8-4652-BE66-C58B63A76BB6}"/>
              </a:ext>
            </a:extLst>
          </p:cNvPr>
          <p:cNvSpPr>
            <a:spLocks noGrp="1"/>
          </p:cNvSpPr>
          <p:nvPr>
            <p:ph type="sldNum" sz="quarter" idx="12"/>
          </p:nvPr>
        </p:nvSpPr>
        <p:spPr/>
        <p:txBody>
          <a:bodyPr/>
          <a:lstStyle/>
          <a:p>
            <a:fld id="{5A03CC76-496D-4644-8A18-DE7C2F27F534}" type="slidenum">
              <a:rPr lang="fr-FR" smtClean="0"/>
              <a:t>33</a:t>
            </a:fld>
            <a:endParaRPr lang="fr-FR"/>
          </a:p>
        </p:txBody>
      </p:sp>
    </p:spTree>
    <p:extLst>
      <p:ext uri="{BB962C8B-B14F-4D97-AF65-F5344CB8AC3E}">
        <p14:creationId xmlns:p14="http://schemas.microsoft.com/office/powerpoint/2010/main" val="16168746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83580C9-53C2-41F2-981B-9EC0F969B09C}"/>
              </a:ext>
            </a:extLst>
          </p:cNvPr>
          <p:cNvSpPr>
            <a:spLocks noGrp="1"/>
          </p:cNvSpPr>
          <p:nvPr>
            <p:ph type="title"/>
          </p:nvPr>
        </p:nvSpPr>
        <p:spPr>
          <a:xfrm>
            <a:off x="838200" y="0"/>
            <a:ext cx="10515600" cy="1325563"/>
          </a:xfrm>
        </p:spPr>
        <p:txBody>
          <a:bodyPr/>
          <a:lstStyle/>
          <a:p>
            <a:pPr algn="ctr"/>
            <a:r>
              <a:rPr lang="en-US" b="1" dirty="0">
                <a:solidFill>
                  <a:srgbClr val="7030A0"/>
                </a:solidFill>
                <a:effectLst>
                  <a:outerShdw blurRad="38100" dist="38100" dir="2700000" algn="tl">
                    <a:srgbClr val="000000">
                      <a:alpha val="43137"/>
                    </a:srgbClr>
                  </a:outerShdw>
                </a:effectLst>
              </a:rPr>
              <a:t>Summary diagram</a:t>
            </a:r>
          </a:p>
        </p:txBody>
      </p:sp>
      <p:sp>
        <p:nvSpPr>
          <p:cNvPr id="3" name="Espace réservé du pied de page 2">
            <a:extLst>
              <a:ext uri="{FF2B5EF4-FFF2-40B4-BE49-F238E27FC236}">
                <a16:creationId xmlns:a16="http://schemas.microsoft.com/office/drawing/2014/main" id="{4BFEBB13-B333-4F9C-B522-FDA88AF2E663}"/>
              </a:ext>
            </a:extLst>
          </p:cNvPr>
          <p:cNvSpPr>
            <a:spLocks noGrp="1"/>
          </p:cNvSpPr>
          <p:nvPr>
            <p:ph type="ftr" sz="quarter" idx="11"/>
          </p:nvPr>
        </p:nvSpPr>
        <p:spPr/>
        <p:txBody>
          <a:bodyPr/>
          <a:lstStyle/>
          <a:p>
            <a:r>
              <a:rPr lang="en-GB"/>
              <a:t>F. Richard  IJCLAB october 2025</a:t>
            </a:r>
            <a:endParaRPr lang="fr-FR"/>
          </a:p>
        </p:txBody>
      </p:sp>
      <p:sp>
        <p:nvSpPr>
          <p:cNvPr id="4" name="Espace réservé du numéro de diapositive 3">
            <a:extLst>
              <a:ext uri="{FF2B5EF4-FFF2-40B4-BE49-F238E27FC236}">
                <a16:creationId xmlns:a16="http://schemas.microsoft.com/office/drawing/2014/main" id="{43E6F32D-5339-4455-AA88-C343E3D9A2C8}"/>
              </a:ext>
            </a:extLst>
          </p:cNvPr>
          <p:cNvSpPr>
            <a:spLocks noGrp="1"/>
          </p:cNvSpPr>
          <p:nvPr>
            <p:ph type="sldNum" sz="quarter" idx="12"/>
          </p:nvPr>
        </p:nvSpPr>
        <p:spPr/>
        <p:txBody>
          <a:bodyPr/>
          <a:lstStyle/>
          <a:p>
            <a:fld id="{5A03CC76-496D-4644-8A18-DE7C2F27F534}" type="slidenum">
              <a:rPr lang="fr-FR" smtClean="0"/>
              <a:t>4</a:t>
            </a:fld>
            <a:endParaRPr lang="fr-FR"/>
          </a:p>
        </p:txBody>
      </p:sp>
      <p:pic>
        <p:nvPicPr>
          <p:cNvPr id="8" name="Image 7">
            <a:extLst>
              <a:ext uri="{FF2B5EF4-FFF2-40B4-BE49-F238E27FC236}">
                <a16:creationId xmlns:a16="http://schemas.microsoft.com/office/drawing/2014/main" id="{A5CA35E8-76E2-4FF8-B46A-9FEF2F66CFD7}"/>
              </a:ext>
            </a:extLst>
          </p:cNvPr>
          <p:cNvPicPr>
            <a:picLocks noChangeAspect="1"/>
          </p:cNvPicPr>
          <p:nvPr/>
        </p:nvPicPr>
        <p:blipFill>
          <a:blip r:embed="rId2"/>
          <a:stretch>
            <a:fillRect/>
          </a:stretch>
        </p:blipFill>
        <p:spPr>
          <a:xfrm>
            <a:off x="2704626" y="590154"/>
            <a:ext cx="6782747" cy="5677692"/>
          </a:xfrm>
          <a:prstGeom prst="rect">
            <a:avLst/>
          </a:prstGeom>
        </p:spPr>
      </p:pic>
    </p:spTree>
    <p:extLst>
      <p:ext uri="{BB962C8B-B14F-4D97-AF65-F5344CB8AC3E}">
        <p14:creationId xmlns:p14="http://schemas.microsoft.com/office/powerpoint/2010/main" val="898025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4B216FD7-9963-4784-AF80-47A5E730A6F6}"/>
              </a:ext>
            </a:extLst>
          </p:cNvPr>
          <p:cNvSpPr>
            <a:spLocks noGrp="1"/>
          </p:cNvSpPr>
          <p:nvPr>
            <p:ph type="title"/>
          </p:nvPr>
        </p:nvSpPr>
        <p:spPr>
          <a:xfrm>
            <a:off x="713073" y="347196"/>
            <a:ext cx="10515600" cy="1325563"/>
          </a:xfrm>
        </p:spPr>
        <p:txBody>
          <a:bodyPr/>
          <a:lstStyle/>
          <a:p>
            <a:pPr algn="ctr"/>
            <a:r>
              <a:rPr lang="en-US" dirty="0">
                <a:solidFill>
                  <a:srgbClr val="7030A0"/>
                </a:solidFill>
                <a:effectLst>
                  <a:outerShdw blurRad="38100" dist="38100" dir="2700000" algn="tl">
                    <a:srgbClr val="000000">
                      <a:alpha val="43137"/>
                    </a:srgbClr>
                  </a:outerShdw>
                </a:effectLst>
              </a:rPr>
              <a:t>Evidences for  ~650 GeV resonance(s)</a:t>
            </a:r>
          </a:p>
        </p:txBody>
      </p:sp>
      <p:graphicFrame>
        <p:nvGraphicFramePr>
          <p:cNvPr id="11" name="Espace réservé du contenu 10">
            <a:extLst>
              <a:ext uri="{FF2B5EF4-FFF2-40B4-BE49-F238E27FC236}">
                <a16:creationId xmlns:a16="http://schemas.microsoft.com/office/drawing/2014/main" id="{AC4A64D3-A6A5-4101-9DBC-41C9C7712DD5}"/>
              </a:ext>
            </a:extLst>
          </p:cNvPr>
          <p:cNvGraphicFramePr>
            <a:graphicFrameLocks noGrp="1"/>
          </p:cNvGraphicFramePr>
          <p:nvPr>
            <p:ph sz="half" idx="2"/>
            <p:extLst>
              <p:ext uri="{D42A27DB-BD31-4B8C-83A1-F6EECF244321}">
                <p14:modId xmlns:p14="http://schemas.microsoft.com/office/powerpoint/2010/main" val="3321632688"/>
              </p:ext>
            </p:extLst>
          </p:nvPr>
        </p:nvGraphicFramePr>
        <p:xfrm>
          <a:off x="5465297" y="2146433"/>
          <a:ext cx="6483418" cy="3533220"/>
        </p:xfrm>
        <a:graphic>
          <a:graphicData uri="http://schemas.openxmlformats.org/drawingml/2006/table">
            <a:tbl>
              <a:tblPr/>
              <a:tblGrid>
                <a:gridCol w="1780940">
                  <a:extLst>
                    <a:ext uri="{9D8B030D-6E8A-4147-A177-3AD203B41FA5}">
                      <a16:colId xmlns:a16="http://schemas.microsoft.com/office/drawing/2014/main" val="1958479127"/>
                    </a:ext>
                  </a:extLst>
                </a:gridCol>
                <a:gridCol w="1700897">
                  <a:extLst>
                    <a:ext uri="{9D8B030D-6E8A-4147-A177-3AD203B41FA5}">
                      <a16:colId xmlns:a16="http://schemas.microsoft.com/office/drawing/2014/main" val="586584362"/>
                    </a:ext>
                  </a:extLst>
                </a:gridCol>
                <a:gridCol w="3001581">
                  <a:extLst>
                    <a:ext uri="{9D8B030D-6E8A-4147-A177-3AD203B41FA5}">
                      <a16:colId xmlns:a16="http://schemas.microsoft.com/office/drawing/2014/main" val="1465465989"/>
                    </a:ext>
                  </a:extLst>
                </a:gridCol>
              </a:tblGrid>
              <a:tr h="353322">
                <a:tc>
                  <a:txBody>
                    <a:bodyPr/>
                    <a:lstStyle/>
                    <a:p>
                      <a:pPr algn="ctr" rtl="0">
                        <a:lnSpc>
                          <a:spcPct val="115000"/>
                        </a:lnSpc>
                      </a:pPr>
                      <a:r>
                        <a:rPr lang="en-GB" sz="1400" dirty="0">
                          <a:effectLst/>
                          <a:latin typeface="Calibri, sans-serif"/>
                        </a:rPr>
                        <a:t>Channel</a:t>
                      </a:r>
                      <a:endParaRPr lang="en-GB" dirty="0">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a:effectLst/>
                          <a:latin typeface="Calibri, sans-serif"/>
                        </a:rPr>
                        <a:t>Significance s.d.</a:t>
                      </a:r>
                      <a:endParaRPr lang="en-GB">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dirty="0">
                          <a:effectLst/>
                          <a:latin typeface="Calibri, sans-serif"/>
                        </a:rPr>
                        <a:t>Reference</a:t>
                      </a:r>
                      <a:endParaRPr lang="en-GB" dirty="0">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3004471"/>
                  </a:ext>
                </a:extLst>
              </a:tr>
              <a:tr h="353322">
                <a:tc>
                  <a:txBody>
                    <a:bodyPr/>
                    <a:lstStyle/>
                    <a:p>
                      <a:pPr algn="ctr" rtl="0">
                        <a:lnSpc>
                          <a:spcPct val="115000"/>
                        </a:lnSpc>
                      </a:pPr>
                      <a:r>
                        <a:rPr lang="en-GB" sz="1400" dirty="0">
                          <a:effectLst/>
                          <a:latin typeface="Calibri, sans-serif"/>
                        </a:rPr>
                        <a:t>ZZ 4 leptons</a:t>
                      </a:r>
                      <a:endParaRPr lang="en-GB" dirty="0">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dirty="0">
                          <a:effectLst/>
                          <a:latin typeface="Calibri, sans-serif"/>
                        </a:rPr>
                        <a:t>3.8 </a:t>
                      </a:r>
                      <a:r>
                        <a:rPr lang="en-GB" sz="1400" dirty="0" err="1">
                          <a:effectLst/>
                          <a:latin typeface="Calibri, sans-serif"/>
                        </a:rPr>
                        <a:t>ggF+VBF</a:t>
                      </a:r>
                      <a:r>
                        <a:rPr lang="en-GB" sz="1400" dirty="0">
                          <a:effectLst/>
                          <a:latin typeface="Calibri, sans-serif"/>
                        </a:rPr>
                        <a:t> 2.8 VBF</a:t>
                      </a:r>
                      <a:endParaRPr lang="en-GB" dirty="0">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dirty="0">
                          <a:effectLst/>
                          <a:latin typeface="Calibri, sans-serif"/>
                        </a:rPr>
                        <a:t>ATLAS 2009.14791 </a:t>
                      </a:r>
                      <a:endParaRPr lang="en-GB" dirty="0">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963887"/>
                  </a:ext>
                </a:extLst>
              </a:tr>
              <a:tr h="353322">
                <a:tc>
                  <a:txBody>
                    <a:bodyPr/>
                    <a:lstStyle/>
                    <a:p>
                      <a:pPr algn="ctr" rtl="0">
                        <a:lnSpc>
                          <a:spcPct val="115000"/>
                        </a:lnSpc>
                      </a:pPr>
                      <a:r>
                        <a:rPr lang="en-GB" sz="1400" dirty="0">
                          <a:effectLst/>
                          <a:latin typeface="Calibri, sans-serif"/>
                        </a:rPr>
                        <a:t>WW 2leptons</a:t>
                      </a:r>
                      <a:endParaRPr lang="en-GB" dirty="0">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a:effectLst/>
                          <a:latin typeface="Calibri, sans-serif"/>
                        </a:rPr>
                        <a:t>3.8 VBF</a:t>
                      </a:r>
                      <a:endParaRPr lang="en-GB">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dirty="0">
                          <a:effectLst/>
                          <a:latin typeface="Calibri, sans-serif"/>
                        </a:rPr>
                        <a:t>CMS-PAS-HIG-20-016</a:t>
                      </a:r>
                      <a:endParaRPr lang="en-GB" dirty="0">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4694479"/>
                  </a:ext>
                </a:extLst>
              </a:tr>
              <a:tr h="353322">
                <a:tc>
                  <a:txBody>
                    <a:bodyPr/>
                    <a:lstStyle/>
                    <a:p>
                      <a:pPr algn="ctr" rtl="0">
                        <a:lnSpc>
                          <a:spcPct val="115000"/>
                        </a:lnSpc>
                      </a:pPr>
                      <a:r>
                        <a:rPr lang="en-GB" sz="1400" dirty="0">
                          <a:effectLst/>
                          <a:latin typeface="Calibri, sans-serif"/>
                        </a:rPr>
                        <a:t>h95h125 bb/</a:t>
                      </a:r>
                      <a:r>
                        <a:rPr lang="en-GB" sz="1400" dirty="0" err="1">
                          <a:effectLst/>
                          <a:latin typeface="Symbol, serif"/>
                        </a:rPr>
                        <a:t>tt</a:t>
                      </a:r>
                      <a:r>
                        <a:rPr lang="en-GB" sz="1400" dirty="0">
                          <a:effectLst/>
                          <a:latin typeface="Symbol, serif"/>
                        </a:rPr>
                        <a:t> gg</a:t>
                      </a:r>
                      <a:endParaRPr lang="en-GB" dirty="0">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a:effectLst/>
                          <a:latin typeface="Calibri, sans-serif"/>
                        </a:rPr>
                        <a:t>3.8</a:t>
                      </a:r>
                      <a:endParaRPr lang="en-GB">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dirty="0">
                          <a:effectLst/>
                          <a:latin typeface="Calibri, sans-serif"/>
                        </a:rPr>
                        <a:t>CMS 2310.01643  CMS 2506.23012</a:t>
                      </a:r>
                      <a:endParaRPr lang="en-GB" dirty="0">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5124528"/>
                  </a:ext>
                </a:extLst>
              </a:tr>
              <a:tr h="353322">
                <a:tc>
                  <a:txBody>
                    <a:bodyPr/>
                    <a:lstStyle/>
                    <a:p>
                      <a:pPr algn="ctr" rtl="0">
                        <a:lnSpc>
                          <a:spcPct val="115000"/>
                        </a:lnSpc>
                      </a:pPr>
                      <a:r>
                        <a:rPr lang="en-GB" sz="1400" dirty="0">
                          <a:effectLst/>
                          <a:latin typeface="Calibri, sans-serif"/>
                        </a:rPr>
                        <a:t>T376h125 </a:t>
                      </a:r>
                      <a:r>
                        <a:rPr lang="en-GB" sz="1400" dirty="0" err="1">
                          <a:effectLst/>
                          <a:latin typeface="Calibri, sans-serif"/>
                        </a:rPr>
                        <a:t>bbbb</a:t>
                      </a:r>
                      <a:endParaRPr lang="en-GB" dirty="0">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dirty="0">
                          <a:effectLst/>
                          <a:latin typeface="Calibri, sans-serif"/>
                        </a:rPr>
                        <a:t>4.1</a:t>
                      </a:r>
                      <a:endParaRPr lang="en-GB" dirty="0">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a:effectLst/>
                          <a:latin typeface="Calibri, sans-serif"/>
                        </a:rPr>
                        <a:t>CMS-PAS-HIG-20-012</a:t>
                      </a:r>
                      <a:endParaRPr lang="en-GB">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70749698"/>
                  </a:ext>
                </a:extLst>
              </a:tr>
              <a:tr h="353322">
                <a:tc>
                  <a:txBody>
                    <a:bodyPr/>
                    <a:lstStyle/>
                    <a:p>
                      <a:pPr algn="ctr" rtl="0">
                        <a:lnSpc>
                          <a:spcPct val="115000"/>
                        </a:lnSpc>
                      </a:pPr>
                      <a:r>
                        <a:rPr lang="en-GB" sz="1400">
                          <a:effectLst/>
                          <a:latin typeface="Symbol, serif"/>
                        </a:rPr>
                        <a:t>gg</a:t>
                      </a:r>
                      <a:endParaRPr lang="en-GB">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a:effectLst/>
                          <a:latin typeface="Calibri, sans-serif"/>
                        </a:rPr>
                        <a:t>3.5</a:t>
                      </a:r>
                      <a:endParaRPr lang="en-GB">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a:effectLst/>
                          <a:latin typeface="Calibri, sans-serif"/>
                        </a:rPr>
                        <a:t>ATLAS 2102.13405</a:t>
                      </a:r>
                      <a:endParaRPr lang="en-GB">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697391"/>
                  </a:ext>
                </a:extLst>
              </a:tr>
              <a:tr h="353322">
                <a:tc>
                  <a:txBody>
                    <a:bodyPr/>
                    <a:lstStyle/>
                    <a:p>
                      <a:pPr algn="ctr" rtl="0">
                        <a:lnSpc>
                          <a:spcPct val="115000"/>
                        </a:lnSpc>
                      </a:pPr>
                      <a:r>
                        <a:rPr lang="en-GB" sz="1400">
                          <a:effectLst/>
                          <a:latin typeface="Calibri, sans-serif"/>
                        </a:rPr>
                        <a:t>JJ</a:t>
                      </a:r>
                      <a:endParaRPr lang="en-GB">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a:effectLst/>
                          <a:latin typeface="Calibri, sans-serif"/>
                        </a:rPr>
                        <a:t>3.4</a:t>
                      </a:r>
                      <a:endParaRPr lang="en-GB">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dirty="0">
                          <a:effectLst/>
                          <a:latin typeface="Calibri, sans-serif"/>
                        </a:rPr>
                        <a:t>ATLAS 2509.01219</a:t>
                      </a:r>
                      <a:endParaRPr lang="en-GB" dirty="0">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7153399"/>
                  </a:ext>
                </a:extLst>
              </a:tr>
              <a:tr h="353322">
                <a:tc>
                  <a:txBody>
                    <a:bodyPr/>
                    <a:lstStyle/>
                    <a:p>
                      <a:pPr algn="ctr" rtl="0">
                        <a:lnSpc>
                          <a:spcPct val="115000"/>
                        </a:lnSpc>
                      </a:pPr>
                      <a:r>
                        <a:rPr lang="en-GB" sz="1400">
                          <a:effectLst/>
                          <a:latin typeface="Calibri, sans-serif"/>
                        </a:rPr>
                        <a:t>AZ tt 2leptons</a:t>
                      </a:r>
                      <a:endParaRPr lang="en-GB">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a:effectLst/>
                          <a:latin typeface="Calibri, sans-serif"/>
                        </a:rPr>
                        <a:t>2.85</a:t>
                      </a:r>
                      <a:endParaRPr lang="en-GB">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a:effectLst/>
                          <a:latin typeface="Calibri, sans-serif"/>
                        </a:rPr>
                        <a:t>ATLAS 2311</a:t>
                      </a:r>
                      <a:endParaRPr lang="en-GB">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16015607"/>
                  </a:ext>
                </a:extLst>
              </a:tr>
              <a:tr h="353322">
                <a:tc>
                  <a:txBody>
                    <a:bodyPr/>
                    <a:lstStyle/>
                    <a:p>
                      <a:pPr algn="ctr" rtl="0">
                        <a:lnSpc>
                          <a:spcPct val="115000"/>
                        </a:lnSpc>
                      </a:pPr>
                      <a:r>
                        <a:rPr lang="en-GB" sz="1400">
                          <a:effectLst/>
                          <a:latin typeface="Calibri, sans-serif"/>
                        </a:rPr>
                        <a:t>e+e-</a:t>
                      </a:r>
                      <a:endParaRPr lang="en-GB">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a:effectLst/>
                          <a:latin typeface="Calibri, sans-serif"/>
                        </a:rPr>
                        <a:t>3</a:t>
                      </a:r>
                      <a:endParaRPr lang="en-GB">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a:effectLst/>
                          <a:latin typeface="Calibri, sans-serif"/>
                        </a:rPr>
                        <a:t>ATLAS 1903.06248 CMS 2103.02708</a:t>
                      </a:r>
                      <a:endParaRPr lang="en-GB">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3527185"/>
                  </a:ext>
                </a:extLst>
              </a:tr>
              <a:tr h="353322">
                <a:tc>
                  <a:txBody>
                    <a:bodyPr/>
                    <a:lstStyle/>
                    <a:p>
                      <a:pPr algn="ctr" rtl="0">
                        <a:lnSpc>
                          <a:spcPct val="115000"/>
                        </a:lnSpc>
                      </a:pPr>
                      <a:r>
                        <a:rPr lang="en-GB" sz="1400">
                          <a:effectLst/>
                          <a:latin typeface="Calibri, sans-serif"/>
                        </a:rPr>
                        <a:t>tt</a:t>
                      </a:r>
                      <a:endParaRPr lang="en-GB">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dirty="0">
                          <a:effectLst/>
                          <a:latin typeface="Calibri, sans-serif"/>
                        </a:rPr>
                        <a:t>3</a:t>
                      </a:r>
                      <a:endParaRPr lang="en-GB" dirty="0">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pPr>
                      <a:r>
                        <a:rPr lang="en-GB" sz="1400" dirty="0">
                          <a:effectLst/>
                          <a:latin typeface="Calibri, sans-serif"/>
                        </a:rPr>
                        <a:t>ATLAS 2404.18986 CMS 2507.05119</a:t>
                      </a:r>
                      <a:endParaRPr lang="en-GB" dirty="0">
                        <a:effectLst/>
                      </a:endParaRPr>
                    </a:p>
                  </a:txBody>
                  <a:tcPr marL="12700" marR="12700" marT="12700" marB="1270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8957023"/>
                  </a:ext>
                </a:extLst>
              </a:tr>
            </a:tbl>
          </a:graphicData>
        </a:graphic>
      </p:graphicFrame>
      <p:sp>
        <p:nvSpPr>
          <p:cNvPr id="4" name="Espace réservé du pied de page 3">
            <a:extLst>
              <a:ext uri="{FF2B5EF4-FFF2-40B4-BE49-F238E27FC236}">
                <a16:creationId xmlns:a16="http://schemas.microsoft.com/office/drawing/2014/main" id="{9D0EFBD7-A41A-4789-8E3D-8A0D991F8F58}"/>
              </a:ext>
            </a:extLst>
          </p:cNvPr>
          <p:cNvSpPr>
            <a:spLocks noGrp="1"/>
          </p:cNvSpPr>
          <p:nvPr>
            <p:ph type="ftr" sz="quarter" idx="11"/>
          </p:nvPr>
        </p:nvSpPr>
        <p:spPr/>
        <p:txBody>
          <a:bodyPr/>
          <a:lstStyle/>
          <a:p>
            <a:r>
              <a:rPr lang="en-GB"/>
              <a:t>F. Richard  IJCLAB october 2025</a:t>
            </a:r>
            <a:endParaRPr lang="fr-FR"/>
          </a:p>
        </p:txBody>
      </p:sp>
      <p:sp>
        <p:nvSpPr>
          <p:cNvPr id="5" name="Espace réservé du numéro de diapositive 4">
            <a:extLst>
              <a:ext uri="{FF2B5EF4-FFF2-40B4-BE49-F238E27FC236}">
                <a16:creationId xmlns:a16="http://schemas.microsoft.com/office/drawing/2014/main" id="{27805482-2189-4533-BADF-25B927DE6D9E}"/>
              </a:ext>
            </a:extLst>
          </p:cNvPr>
          <p:cNvSpPr>
            <a:spLocks noGrp="1"/>
          </p:cNvSpPr>
          <p:nvPr>
            <p:ph type="sldNum" sz="quarter" idx="12"/>
          </p:nvPr>
        </p:nvSpPr>
        <p:spPr/>
        <p:txBody>
          <a:bodyPr/>
          <a:lstStyle/>
          <a:p>
            <a:fld id="{5A03CC76-496D-4644-8A18-DE7C2F27F534}" type="slidenum">
              <a:rPr lang="fr-FR" smtClean="0"/>
              <a:t>5</a:t>
            </a:fld>
            <a:endParaRPr lang="fr-FR"/>
          </a:p>
        </p:txBody>
      </p:sp>
      <p:sp>
        <p:nvSpPr>
          <p:cNvPr id="12" name="Rectangle 1">
            <a:extLst>
              <a:ext uri="{FF2B5EF4-FFF2-40B4-BE49-F238E27FC236}">
                <a16:creationId xmlns:a16="http://schemas.microsoft.com/office/drawing/2014/main" id="{EBF83900-FE0E-45C6-86D6-F5940D11C873}"/>
              </a:ext>
            </a:extLst>
          </p:cNvPr>
          <p:cNvSpPr>
            <a:spLocks noChangeArrowheads="1"/>
          </p:cNvSpPr>
          <p:nvPr/>
        </p:nvSpPr>
        <p:spPr bwMode="auto">
          <a:xfrm>
            <a:off x="-838200" y="118595"/>
            <a:ext cx="1773556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a:ln>
                <a:noFill/>
              </a:ln>
              <a:solidFill>
                <a:schemeClr val="tx1"/>
              </a:solidFill>
              <a:effectLst/>
              <a:latin typeface="Arial" panose="020B0604020202020204" pitchFamily="34" charset="0"/>
            </a:endParaRPr>
          </a:p>
        </p:txBody>
      </p:sp>
      <p:pic>
        <p:nvPicPr>
          <p:cNvPr id="3" name="Graphique 2">
            <a:extLst>
              <a:ext uri="{FF2B5EF4-FFF2-40B4-BE49-F238E27FC236}">
                <a16:creationId xmlns:a16="http://schemas.microsoft.com/office/drawing/2014/main" id="{5D148FD9-B476-46E5-B27A-5EE7D175150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7779" y="2312551"/>
            <a:ext cx="5219700" cy="3095625"/>
          </a:xfrm>
          <a:prstGeom prst="rect">
            <a:avLst/>
          </a:prstGeom>
        </p:spPr>
      </p:pic>
    </p:spTree>
    <p:extLst>
      <p:ext uri="{BB962C8B-B14F-4D97-AF65-F5344CB8AC3E}">
        <p14:creationId xmlns:p14="http://schemas.microsoft.com/office/powerpoint/2010/main" val="1289545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BAD320-64B9-429A-AE8B-275A05AB0D9E}"/>
              </a:ext>
            </a:extLst>
          </p:cNvPr>
          <p:cNvSpPr>
            <a:spLocks noGrp="1"/>
          </p:cNvSpPr>
          <p:nvPr>
            <p:ph type="title"/>
          </p:nvPr>
        </p:nvSpPr>
        <p:spPr>
          <a:xfrm>
            <a:off x="797122" y="551384"/>
            <a:ext cx="10879439" cy="6007480"/>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br>
              <a:rPr lang="en-GB" dirty="0"/>
            </a:br>
            <a:br>
              <a:rPr lang="en-GB" dirty="0"/>
            </a:br>
            <a:br>
              <a:rPr lang="en-GB" dirty="0"/>
            </a:br>
            <a:r>
              <a:rPr lang="en-GB" dirty="0"/>
              <a:t>References</a:t>
            </a:r>
            <a:br>
              <a:rPr lang="en-GB" dirty="0"/>
            </a:br>
            <a:br>
              <a:rPr lang="en-GB" dirty="0"/>
            </a:br>
            <a:r>
              <a:rPr lang="en-GB" sz="2700" dirty="0"/>
              <a:t>[1]New resonances at LHC</a:t>
            </a:r>
            <a:br>
              <a:rPr lang="en-GB" sz="2700" dirty="0"/>
            </a:br>
            <a:r>
              <a:rPr lang="en-GB" sz="2700" dirty="0"/>
              <a:t>Alain Le </a:t>
            </a:r>
            <a:r>
              <a:rPr lang="en-GB" sz="2700" dirty="0" err="1"/>
              <a:t>Yaouanc</a:t>
            </a:r>
            <a:r>
              <a:rPr lang="en-GB" sz="2700" dirty="0"/>
              <a:t>(</a:t>
            </a:r>
            <a:r>
              <a:rPr lang="en-GB" sz="2700" dirty="0" err="1"/>
              <a:t>IJCLab</a:t>
            </a:r>
            <a:r>
              <a:rPr lang="en-GB" sz="2700" dirty="0"/>
              <a:t>, Orsay), François Richard(</a:t>
            </a:r>
            <a:r>
              <a:rPr lang="en-GB" sz="2700" dirty="0" err="1"/>
              <a:t>IJCLab</a:t>
            </a:r>
            <a:r>
              <a:rPr lang="en-GB" sz="2700" dirty="0"/>
              <a:t>, Orsay) (Jun 11, 2025)</a:t>
            </a:r>
            <a:br>
              <a:rPr lang="en-GB" sz="2700" dirty="0"/>
            </a:br>
            <a:r>
              <a:rPr lang="en-GB" sz="2700" dirty="0"/>
              <a:t>e-Print: 2506.09490</a:t>
            </a:r>
            <a:br>
              <a:rPr lang="en-GB" sz="1800" dirty="0"/>
            </a:br>
            <a:r>
              <a:rPr lang="en-GB" sz="1800" dirty="0"/>
              <a:t>[2]X650-&gt;ZZ/WW/H125H95/A450Z -- scalar, tensor or both ?</a:t>
            </a:r>
            <a:br>
              <a:rPr lang="en-GB" sz="1800" dirty="0"/>
            </a:br>
            <a:r>
              <a:rPr lang="en-GB" sz="1800" dirty="0"/>
              <a:t>Alain Le </a:t>
            </a:r>
            <a:r>
              <a:rPr lang="en-GB" sz="1800" dirty="0" err="1"/>
              <a:t>Yaouanc</a:t>
            </a:r>
            <a:r>
              <a:rPr lang="en-GB" sz="1800" dirty="0"/>
              <a:t>(</a:t>
            </a:r>
            <a:r>
              <a:rPr lang="en-GB" sz="1800" dirty="0" err="1"/>
              <a:t>IJCLab</a:t>
            </a:r>
            <a:r>
              <a:rPr lang="en-GB" sz="1800" dirty="0"/>
              <a:t>, Orsay), (</a:t>
            </a:r>
            <a:r>
              <a:rPr lang="en-GB" sz="1800" dirty="0" err="1"/>
              <a:t>IJCLab</a:t>
            </a:r>
            <a:r>
              <a:rPr lang="en-GB" sz="1800" dirty="0"/>
              <a:t>, Orsay), François Richard(</a:t>
            </a:r>
            <a:r>
              <a:rPr lang="en-GB" sz="1800" dirty="0" err="1"/>
              <a:t>IJCLab</a:t>
            </a:r>
            <a:r>
              <a:rPr lang="en-GB" sz="1800" dirty="0"/>
              <a:t>, Orsay(Aug 22, 2024</a:t>
            </a:r>
            <a:br>
              <a:rPr lang="en-GB" sz="1800" dirty="0"/>
            </a:br>
            <a:r>
              <a:rPr lang="en-GB" sz="1800" dirty="0"/>
              <a:t>Contribution to: 3rd ECFA workshop on </a:t>
            </a:r>
            <a:r>
              <a:rPr lang="en-GB" sz="1800" dirty="0" err="1"/>
              <a:t>e+e</a:t>
            </a:r>
            <a:r>
              <a:rPr lang="en-GB" sz="1800" dirty="0"/>
              <a:t>- Higgs, Electroweak and Top Factories </a:t>
            </a:r>
            <a:br>
              <a:rPr lang="en-GB" sz="1800" dirty="0"/>
            </a:br>
            <a:r>
              <a:rPr lang="en-GB" sz="1800" dirty="0"/>
              <a:t>e-Print: 2408.12178   </a:t>
            </a:r>
            <a:br>
              <a:rPr lang="en-GB" sz="1800" dirty="0"/>
            </a:br>
            <a:r>
              <a:rPr lang="en-GB" sz="1800" dirty="0"/>
              <a:t>[3]Triple Higgs coupling</a:t>
            </a:r>
            <a:br>
              <a:rPr lang="en-GB" sz="1800" dirty="0"/>
            </a:br>
            <a:r>
              <a:rPr lang="en-GB" sz="1800" dirty="0"/>
              <a:t>Alain Le </a:t>
            </a:r>
            <a:r>
              <a:rPr lang="en-GB" sz="1800" dirty="0" err="1"/>
              <a:t>Yaouanc</a:t>
            </a:r>
            <a:r>
              <a:rPr lang="en-GB" sz="1800" dirty="0"/>
              <a:t>(</a:t>
            </a:r>
            <a:r>
              <a:rPr lang="en-GB" sz="1800" dirty="0" err="1"/>
              <a:t>IJCLab</a:t>
            </a:r>
            <a:r>
              <a:rPr lang="en-GB" sz="1800" dirty="0"/>
              <a:t>, Orsay), (</a:t>
            </a:r>
            <a:r>
              <a:rPr lang="en-GB" sz="1800" dirty="0" err="1"/>
              <a:t>IJCLab</a:t>
            </a:r>
            <a:r>
              <a:rPr lang="en-GB" sz="1800" dirty="0"/>
              <a:t>, Orsay), François Richard(</a:t>
            </a:r>
            <a:r>
              <a:rPr lang="en-GB" sz="1800" dirty="0" err="1"/>
              <a:t>IJCLab</a:t>
            </a:r>
            <a:r>
              <a:rPr lang="en-GB" sz="1800" dirty="0"/>
              <a:t>, Orsay)(Apr 15, 2024) </a:t>
            </a:r>
            <a:br>
              <a:rPr lang="en-GB" sz="1800" dirty="0"/>
            </a:br>
            <a:r>
              <a:rPr lang="en-GB" sz="1800" dirty="0"/>
              <a:t>Contribution to LCWS24</a:t>
            </a:r>
            <a:br>
              <a:rPr lang="en-GB" sz="1800" dirty="0"/>
            </a:br>
            <a:r>
              <a:rPr lang="en-GB" sz="1800" dirty="0"/>
              <a:t>e-Print: 2404.09827 </a:t>
            </a:r>
            <a:br>
              <a:rPr lang="en-GB" sz="1800" dirty="0"/>
            </a:br>
            <a:r>
              <a:rPr lang="en-GB" sz="1800" dirty="0"/>
              <a:t>[4]As a consequence of H(650)-&gt;W+W-/ZZ, one predicts H++-&gt;W+W+ and H+-&gt;ZW+, as indicated by LHC data</a:t>
            </a:r>
            <a:br>
              <a:rPr lang="en-GB" sz="1800" dirty="0"/>
            </a:br>
            <a:r>
              <a:rPr lang="en-GB" sz="1800" dirty="0"/>
              <a:t>Alain Le </a:t>
            </a:r>
            <a:r>
              <a:rPr lang="en-GB" sz="1800" dirty="0" err="1"/>
              <a:t>Yaouanc</a:t>
            </a:r>
            <a:r>
              <a:rPr lang="en-GB" sz="1800" dirty="0"/>
              <a:t>(</a:t>
            </a:r>
            <a:r>
              <a:rPr lang="en-GB" sz="1800" dirty="0" err="1"/>
              <a:t>IJCLab</a:t>
            </a:r>
            <a:r>
              <a:rPr lang="en-GB" sz="1800" dirty="0"/>
              <a:t>, Orsay), François Richard(</a:t>
            </a:r>
            <a:r>
              <a:rPr lang="en-GB" sz="1800" dirty="0" err="1"/>
              <a:t>IJCLab</a:t>
            </a:r>
            <a:r>
              <a:rPr lang="en-GB" sz="1800" dirty="0"/>
              <a:t>, Orsay) (Aug 23, 2023)</a:t>
            </a:r>
            <a:br>
              <a:rPr lang="en-GB" sz="1800" dirty="0"/>
            </a:br>
            <a:r>
              <a:rPr lang="en-GB" sz="1800" dirty="0"/>
              <a:t>Contribution to: 2nd ECFA Workshop on </a:t>
            </a:r>
            <a:r>
              <a:rPr lang="en-GB" sz="1800" dirty="0" err="1"/>
              <a:t>e+e</a:t>
            </a:r>
            <a:r>
              <a:rPr lang="en-GB" sz="1800" dirty="0"/>
              <a:t>- Higgs/EW/Top Factories</a:t>
            </a:r>
            <a:br>
              <a:rPr lang="en-GB" sz="1800" dirty="0"/>
            </a:br>
            <a:r>
              <a:rPr lang="en-GB" sz="1800" dirty="0"/>
              <a:t>e-Print:  2308.12180</a:t>
            </a:r>
            <a:br>
              <a:rPr lang="en-GB" sz="1800" dirty="0"/>
            </a:br>
            <a:r>
              <a:rPr lang="en-GB" sz="1800" dirty="0"/>
              <a:t>[5] Searches for scalars at LHC and interpretation of the findings Anirban Kundu (Calcutta U.),</a:t>
            </a:r>
            <a:br>
              <a:rPr lang="en-GB" sz="1800" dirty="0"/>
            </a:br>
            <a:r>
              <a:rPr lang="en-GB" sz="1800" dirty="0"/>
              <a:t>Alain Le </a:t>
            </a:r>
            <a:r>
              <a:rPr lang="en-GB" sz="1800" dirty="0" err="1"/>
              <a:t>Yaouanc</a:t>
            </a:r>
            <a:r>
              <a:rPr lang="en-GB" sz="1800" dirty="0"/>
              <a:t> (</a:t>
            </a:r>
            <a:r>
              <a:rPr lang="en-GB" sz="1800" dirty="0" err="1"/>
              <a:t>IJCLab</a:t>
            </a:r>
            <a:r>
              <a:rPr lang="en-GB" sz="1800" dirty="0"/>
              <a:t>, Orsay), </a:t>
            </a:r>
            <a:r>
              <a:rPr lang="en-GB" sz="1800" dirty="0" err="1"/>
              <a:t>Poulami</a:t>
            </a:r>
            <a:r>
              <a:rPr lang="en-GB" sz="1800" dirty="0"/>
              <a:t> Mondal (Calcutta U.), François Richard (</a:t>
            </a:r>
            <a:r>
              <a:rPr lang="en-GB" sz="1800" dirty="0" err="1"/>
              <a:t>IJCLab</a:t>
            </a:r>
            <a:r>
              <a:rPr lang="en-GB" sz="1800" dirty="0"/>
              <a:t>, Orsay)  </a:t>
            </a:r>
            <a:br>
              <a:rPr lang="en-GB" sz="1800" dirty="0"/>
            </a:br>
            <a:r>
              <a:rPr lang="en-GB" sz="1800" dirty="0"/>
              <a:t>Contribution to 2022 ECFA Workshop on </a:t>
            </a:r>
            <a:r>
              <a:rPr lang="en-GB" sz="1800" dirty="0" err="1"/>
              <a:t>e+e</a:t>
            </a:r>
            <a:r>
              <a:rPr lang="en-GB" sz="1800" dirty="0"/>
              <a:t>- Higgs/EW/TOP factories</a:t>
            </a:r>
            <a:br>
              <a:rPr lang="en-GB" sz="1800" dirty="0"/>
            </a:br>
            <a:r>
              <a:rPr lang="en-GB" sz="1800" dirty="0"/>
              <a:t>e-Print: 2211.11723</a:t>
            </a:r>
            <a:br>
              <a:rPr lang="en-GB" dirty="0"/>
            </a:br>
            <a:br>
              <a:rPr lang="en-GB" dirty="0"/>
            </a:br>
            <a:br>
              <a:rPr lang="en-GB" dirty="0"/>
            </a:br>
            <a:endParaRPr lang="en-GB" dirty="0"/>
          </a:p>
        </p:txBody>
      </p:sp>
      <p:sp>
        <p:nvSpPr>
          <p:cNvPr id="3" name="Espace réservé du pied de page 2">
            <a:extLst>
              <a:ext uri="{FF2B5EF4-FFF2-40B4-BE49-F238E27FC236}">
                <a16:creationId xmlns:a16="http://schemas.microsoft.com/office/drawing/2014/main" id="{AF5AD17C-2E70-4B7A-9121-4B31D3B805DB}"/>
              </a:ext>
            </a:extLst>
          </p:cNvPr>
          <p:cNvSpPr>
            <a:spLocks noGrp="1"/>
          </p:cNvSpPr>
          <p:nvPr>
            <p:ph type="ftr" sz="quarter" idx="11"/>
          </p:nvPr>
        </p:nvSpPr>
        <p:spPr/>
        <p:txBody>
          <a:bodyPr/>
          <a:lstStyle/>
          <a:p>
            <a:r>
              <a:rPr lang="en-GB"/>
              <a:t>F. Richard  IJCLAB october 2025</a:t>
            </a:r>
            <a:endParaRPr lang="fr-FR"/>
          </a:p>
        </p:txBody>
      </p:sp>
      <p:sp>
        <p:nvSpPr>
          <p:cNvPr id="4" name="Espace réservé du numéro de diapositive 3">
            <a:extLst>
              <a:ext uri="{FF2B5EF4-FFF2-40B4-BE49-F238E27FC236}">
                <a16:creationId xmlns:a16="http://schemas.microsoft.com/office/drawing/2014/main" id="{0529F258-495B-4C1A-B401-0BC541D2B0B9}"/>
              </a:ext>
            </a:extLst>
          </p:cNvPr>
          <p:cNvSpPr>
            <a:spLocks noGrp="1"/>
          </p:cNvSpPr>
          <p:nvPr>
            <p:ph type="sldNum" sz="quarter" idx="12"/>
          </p:nvPr>
        </p:nvSpPr>
        <p:spPr/>
        <p:txBody>
          <a:bodyPr/>
          <a:lstStyle/>
          <a:p>
            <a:fld id="{5A03CC76-496D-4644-8A18-DE7C2F27F534}" type="slidenum">
              <a:rPr lang="fr-FR" smtClean="0"/>
              <a:t>6</a:t>
            </a:fld>
            <a:endParaRPr lang="fr-FR"/>
          </a:p>
        </p:txBody>
      </p:sp>
    </p:spTree>
    <p:extLst>
      <p:ext uri="{BB962C8B-B14F-4D97-AF65-F5344CB8AC3E}">
        <p14:creationId xmlns:p14="http://schemas.microsoft.com/office/powerpoint/2010/main" val="9039405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82E94D6-39EC-4E88-B803-1E00C3D8E155}"/>
              </a:ext>
            </a:extLst>
          </p:cNvPr>
          <p:cNvSpPr>
            <a:spLocks noGrp="1"/>
          </p:cNvSpPr>
          <p:nvPr>
            <p:ph type="title"/>
          </p:nvPr>
        </p:nvSpPr>
        <p:spPr>
          <a:xfrm>
            <a:off x="838200" y="137477"/>
            <a:ext cx="10515600" cy="1325563"/>
          </a:xfrm>
        </p:spPr>
        <p:txBody>
          <a:bodyPr/>
          <a:lstStyle/>
          <a:p>
            <a:pPr algn="ctr"/>
            <a:r>
              <a:rPr lang="en-US" b="1" dirty="0">
                <a:solidFill>
                  <a:srgbClr val="7030A0"/>
                </a:solidFill>
                <a:effectLst>
                  <a:outerShdw blurRad="38100" dist="38100" dir="2700000" algn="tl">
                    <a:srgbClr val="000000">
                      <a:alpha val="43137"/>
                    </a:srgbClr>
                  </a:outerShdw>
                </a:effectLst>
              </a:rPr>
              <a:t>Some lessons to keep in mind</a:t>
            </a:r>
          </a:p>
        </p:txBody>
      </p:sp>
      <p:sp>
        <p:nvSpPr>
          <p:cNvPr id="3" name="Espace réservé du contenu 2">
            <a:extLst>
              <a:ext uri="{FF2B5EF4-FFF2-40B4-BE49-F238E27FC236}">
                <a16:creationId xmlns:a16="http://schemas.microsoft.com/office/drawing/2014/main" id="{968BB9E1-C444-4FBD-914C-BFEB6E2853BD}"/>
              </a:ext>
            </a:extLst>
          </p:cNvPr>
          <p:cNvSpPr>
            <a:spLocks noGrp="1"/>
          </p:cNvSpPr>
          <p:nvPr>
            <p:ph idx="1"/>
          </p:nvPr>
        </p:nvSpPr>
        <p:spPr>
          <a:xfrm>
            <a:off x="712269" y="1463040"/>
            <a:ext cx="10641531" cy="4713923"/>
          </a:xfrm>
        </p:spPr>
        <p:txBody>
          <a:bodyPr>
            <a:normAutofit fontScale="92500" lnSpcReduction="20000"/>
          </a:bodyPr>
          <a:lstStyle/>
          <a:p>
            <a:r>
              <a:rPr lang="en-US" dirty="0"/>
              <a:t>Contrary to current ideas, searches for heavy resonances are not just ‘bump hunting’ for scalar states as is the case for h125</a:t>
            </a:r>
          </a:p>
          <a:p>
            <a:r>
              <a:rPr lang="en-US" b="1" dirty="0"/>
              <a:t>Backgrounds </a:t>
            </a:r>
            <a:r>
              <a:rPr lang="en-US" dirty="0"/>
              <a:t>are very severe as is the case for top pairs where </a:t>
            </a:r>
            <a:r>
              <a:rPr lang="en-US" b="1" dirty="0" err="1"/>
              <a:t>ggF</a:t>
            </a:r>
            <a:r>
              <a:rPr lang="en-US" b="1" dirty="0"/>
              <a:t>-&gt;</a:t>
            </a:r>
            <a:r>
              <a:rPr lang="en-US" b="1" dirty="0" err="1"/>
              <a:t>tt</a:t>
            </a:r>
            <a:r>
              <a:rPr lang="en-US" b="1" dirty="0"/>
              <a:t>  </a:t>
            </a:r>
            <a:r>
              <a:rPr lang="en-US" dirty="0"/>
              <a:t>has a cross section of 1 nanobarn while most signals are below 1 pb</a:t>
            </a:r>
          </a:p>
          <a:p>
            <a:r>
              <a:rPr lang="en-US" b="1" dirty="0"/>
              <a:t>Interferences</a:t>
            </a:r>
            <a:r>
              <a:rPr lang="en-US" dirty="0"/>
              <a:t> can take place which </a:t>
            </a:r>
            <a:r>
              <a:rPr lang="en-US" b="1" dirty="0"/>
              <a:t>distort</a:t>
            </a:r>
            <a:r>
              <a:rPr lang="en-US" dirty="0"/>
              <a:t> the naive </a:t>
            </a:r>
            <a:r>
              <a:rPr lang="en-US" b="1" dirty="0"/>
              <a:t>BW</a:t>
            </a:r>
            <a:r>
              <a:rPr lang="en-US" dirty="0"/>
              <a:t> </a:t>
            </a:r>
            <a:r>
              <a:rPr lang="en-US" dirty="0" err="1"/>
              <a:t>behaviour</a:t>
            </a:r>
            <a:endParaRPr lang="en-US" dirty="0"/>
          </a:p>
          <a:p>
            <a:r>
              <a:rPr lang="en-US" b="1" dirty="0"/>
              <a:t>Mass resolution </a:t>
            </a:r>
            <a:r>
              <a:rPr lang="en-US" dirty="0"/>
              <a:t>is often quite poor with the exception of leptonic and two photon modes</a:t>
            </a:r>
          </a:p>
          <a:p>
            <a:r>
              <a:rPr lang="en-US" dirty="0"/>
              <a:t>In the process </a:t>
            </a:r>
            <a:r>
              <a:rPr lang="en-US" dirty="0" err="1"/>
              <a:t>ggF</a:t>
            </a:r>
            <a:r>
              <a:rPr lang="en-US" dirty="0"/>
              <a:t>, the </a:t>
            </a:r>
            <a:r>
              <a:rPr lang="en-US" b="1" dirty="0"/>
              <a:t>top loop contribution </a:t>
            </a:r>
            <a:r>
              <a:rPr lang="en-US" dirty="0"/>
              <a:t>can become imaginary leading to a ‘dip’ instead on the SM background of a ‘bump’ </a:t>
            </a:r>
          </a:p>
          <a:p>
            <a:r>
              <a:rPr lang="en-US" dirty="0"/>
              <a:t>These resonances could also be </a:t>
            </a:r>
            <a:r>
              <a:rPr lang="en-US" b="1" dirty="0"/>
              <a:t>J=2</a:t>
            </a:r>
            <a:r>
              <a:rPr lang="en-US" dirty="0"/>
              <a:t>, in which case selections for isotropic J=0 could be fatal as for VBF-&gt;X650-&gt;ZZ which </a:t>
            </a:r>
            <a:r>
              <a:rPr lang="en-US" b="1" dirty="0"/>
              <a:t>disappear</a:t>
            </a:r>
            <a:r>
              <a:rPr lang="en-US" dirty="0"/>
              <a:t> applying these cuts</a:t>
            </a:r>
          </a:p>
          <a:p>
            <a:r>
              <a:rPr lang="en-US" dirty="0"/>
              <a:t>LHC experiments are now aware of these problems and a reanalysis of certain channels seems needed</a:t>
            </a:r>
          </a:p>
        </p:txBody>
      </p:sp>
      <p:sp>
        <p:nvSpPr>
          <p:cNvPr id="4" name="Espace réservé du pied de page 3">
            <a:extLst>
              <a:ext uri="{FF2B5EF4-FFF2-40B4-BE49-F238E27FC236}">
                <a16:creationId xmlns:a16="http://schemas.microsoft.com/office/drawing/2014/main" id="{32A13B7D-C871-4F1D-A42E-CC12505452FE}"/>
              </a:ext>
            </a:extLst>
          </p:cNvPr>
          <p:cNvSpPr>
            <a:spLocks noGrp="1"/>
          </p:cNvSpPr>
          <p:nvPr>
            <p:ph type="ftr" sz="quarter" idx="11"/>
          </p:nvPr>
        </p:nvSpPr>
        <p:spPr/>
        <p:txBody>
          <a:bodyPr/>
          <a:lstStyle/>
          <a:p>
            <a:r>
              <a:rPr lang="en-GB"/>
              <a:t>F. Richard  IJCLAB october 2025</a:t>
            </a:r>
            <a:endParaRPr lang="fr-FR"/>
          </a:p>
        </p:txBody>
      </p:sp>
      <p:sp>
        <p:nvSpPr>
          <p:cNvPr id="5" name="Espace réservé du numéro de diapositive 4">
            <a:extLst>
              <a:ext uri="{FF2B5EF4-FFF2-40B4-BE49-F238E27FC236}">
                <a16:creationId xmlns:a16="http://schemas.microsoft.com/office/drawing/2014/main" id="{EE7D5FF0-CD54-4DB3-AD0C-45AFA450CF6B}"/>
              </a:ext>
            </a:extLst>
          </p:cNvPr>
          <p:cNvSpPr>
            <a:spLocks noGrp="1"/>
          </p:cNvSpPr>
          <p:nvPr>
            <p:ph type="sldNum" sz="quarter" idx="12"/>
          </p:nvPr>
        </p:nvSpPr>
        <p:spPr/>
        <p:txBody>
          <a:bodyPr/>
          <a:lstStyle/>
          <a:p>
            <a:fld id="{5A03CC76-496D-4644-8A18-DE7C2F27F534}" type="slidenum">
              <a:rPr lang="fr-FR" smtClean="0"/>
              <a:t>7</a:t>
            </a:fld>
            <a:endParaRPr lang="fr-FR"/>
          </a:p>
        </p:txBody>
      </p:sp>
    </p:spTree>
    <p:extLst>
      <p:ext uri="{BB962C8B-B14F-4D97-AF65-F5344CB8AC3E}">
        <p14:creationId xmlns:p14="http://schemas.microsoft.com/office/powerpoint/2010/main" val="3170165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BD0CF54-13C8-4100-8CC0-B1C11E4DEA93}"/>
              </a:ext>
            </a:extLst>
          </p:cNvPr>
          <p:cNvSpPr>
            <a:spLocks noGrp="1"/>
          </p:cNvSpPr>
          <p:nvPr>
            <p:ph type="title"/>
          </p:nvPr>
        </p:nvSpPr>
        <p:spPr>
          <a:xfrm>
            <a:off x="761198" y="182245"/>
            <a:ext cx="10515600" cy="1325563"/>
          </a:xfrm>
        </p:spPr>
        <p:txBody>
          <a:bodyPr/>
          <a:lstStyle/>
          <a:p>
            <a:r>
              <a:rPr lang="fr-FR" dirty="0">
                <a:solidFill>
                  <a:srgbClr val="7030A0"/>
                </a:solidFill>
                <a:effectLst>
                  <a:outerShdw blurRad="38100" dist="38100" dir="2700000" algn="tl">
                    <a:srgbClr val="000000">
                      <a:alpha val="43137"/>
                    </a:srgbClr>
                  </a:outerShdw>
                </a:effectLst>
              </a:rPr>
              <a:t>        </a:t>
            </a:r>
            <a:r>
              <a:rPr lang="fr-FR" b="1" dirty="0" err="1">
                <a:solidFill>
                  <a:srgbClr val="7030A0"/>
                </a:solidFill>
              </a:rPr>
              <a:t>Dip</a:t>
            </a:r>
            <a:r>
              <a:rPr lang="fr-FR" b="1" dirty="0">
                <a:solidFill>
                  <a:srgbClr val="7030A0"/>
                </a:solidFill>
              </a:rPr>
              <a:t> </a:t>
            </a:r>
            <a:r>
              <a:rPr lang="fr-FR" b="1" dirty="0" err="1">
                <a:solidFill>
                  <a:srgbClr val="7030A0"/>
                </a:solidFill>
              </a:rPr>
              <a:t>instead</a:t>
            </a:r>
            <a:r>
              <a:rPr lang="fr-FR" b="1" dirty="0">
                <a:solidFill>
                  <a:srgbClr val="7030A0"/>
                </a:solidFill>
              </a:rPr>
              <a:t> of </a:t>
            </a:r>
            <a:r>
              <a:rPr lang="fr-FR" b="1" dirty="0" err="1">
                <a:solidFill>
                  <a:srgbClr val="7030A0"/>
                </a:solidFill>
              </a:rPr>
              <a:t>bump</a:t>
            </a:r>
            <a:r>
              <a:rPr lang="fr-FR" b="1" dirty="0">
                <a:solidFill>
                  <a:srgbClr val="7030A0"/>
                </a:solidFill>
              </a:rPr>
              <a:t> !</a:t>
            </a:r>
          </a:p>
        </p:txBody>
      </p:sp>
      <p:pic>
        <p:nvPicPr>
          <p:cNvPr id="6" name="Espace réservé du contenu 5">
            <a:extLst>
              <a:ext uri="{FF2B5EF4-FFF2-40B4-BE49-F238E27FC236}">
                <a16:creationId xmlns:a16="http://schemas.microsoft.com/office/drawing/2014/main" id="{50B7DB5C-87A4-441D-AB3D-1EE24B53F4B0}"/>
              </a:ext>
            </a:extLst>
          </p:cNvPr>
          <p:cNvPicPr>
            <a:picLocks noGrp="1" noChangeAspect="1"/>
          </p:cNvPicPr>
          <p:nvPr>
            <p:ph sz="half" idx="1"/>
          </p:nvPr>
        </p:nvPicPr>
        <p:blipFill>
          <a:blip r:embed="rId2"/>
          <a:stretch>
            <a:fillRect/>
          </a:stretch>
        </p:blipFill>
        <p:spPr>
          <a:xfrm>
            <a:off x="761198" y="3599600"/>
            <a:ext cx="6236502" cy="3168063"/>
          </a:xfrm>
        </p:spPr>
      </p:pic>
      <p:pic>
        <p:nvPicPr>
          <p:cNvPr id="8" name="Espace réservé du contenu 7">
            <a:extLst>
              <a:ext uri="{FF2B5EF4-FFF2-40B4-BE49-F238E27FC236}">
                <a16:creationId xmlns:a16="http://schemas.microsoft.com/office/drawing/2014/main" id="{C2CA4C43-E477-4D31-92C1-DF78D55DF702}"/>
              </a:ext>
            </a:extLst>
          </p:cNvPr>
          <p:cNvPicPr>
            <a:picLocks noGrp="1" noChangeAspect="1"/>
          </p:cNvPicPr>
          <p:nvPr>
            <p:ph sz="half" idx="2"/>
          </p:nvPr>
        </p:nvPicPr>
        <p:blipFill>
          <a:blip r:embed="rId3"/>
          <a:stretch>
            <a:fillRect/>
          </a:stretch>
        </p:blipFill>
        <p:spPr>
          <a:xfrm>
            <a:off x="7748592" y="116028"/>
            <a:ext cx="3198081" cy="3241298"/>
          </a:xfrm>
        </p:spPr>
      </p:pic>
      <p:pic>
        <p:nvPicPr>
          <p:cNvPr id="12" name="Image 11">
            <a:extLst>
              <a:ext uri="{FF2B5EF4-FFF2-40B4-BE49-F238E27FC236}">
                <a16:creationId xmlns:a16="http://schemas.microsoft.com/office/drawing/2014/main" id="{25FACFDA-E9A7-464F-AF50-7151FA03D89E}"/>
              </a:ext>
            </a:extLst>
          </p:cNvPr>
          <p:cNvPicPr>
            <a:picLocks noChangeAspect="1"/>
          </p:cNvPicPr>
          <p:nvPr/>
        </p:nvPicPr>
        <p:blipFill>
          <a:blip r:embed="rId4"/>
          <a:stretch>
            <a:fillRect/>
          </a:stretch>
        </p:blipFill>
        <p:spPr>
          <a:xfrm>
            <a:off x="1057275" y="1228521"/>
            <a:ext cx="5038725" cy="2095500"/>
          </a:xfrm>
          <a:prstGeom prst="rect">
            <a:avLst/>
          </a:prstGeom>
        </p:spPr>
      </p:pic>
      <p:sp>
        <p:nvSpPr>
          <p:cNvPr id="3" name="Espace réservé du pied de page 2">
            <a:extLst>
              <a:ext uri="{FF2B5EF4-FFF2-40B4-BE49-F238E27FC236}">
                <a16:creationId xmlns:a16="http://schemas.microsoft.com/office/drawing/2014/main" id="{5367EF6E-930E-4CB8-83A2-CC6F85B75113}"/>
              </a:ext>
            </a:extLst>
          </p:cNvPr>
          <p:cNvSpPr>
            <a:spLocks noGrp="1"/>
          </p:cNvSpPr>
          <p:nvPr>
            <p:ph type="ftr" sz="quarter" idx="11"/>
          </p:nvPr>
        </p:nvSpPr>
        <p:spPr/>
        <p:txBody>
          <a:bodyPr/>
          <a:lstStyle/>
          <a:p>
            <a:r>
              <a:rPr lang="en-GB"/>
              <a:t>F. Richard  IJCLAB october 2025</a:t>
            </a:r>
            <a:endParaRPr lang="fr-FR"/>
          </a:p>
        </p:txBody>
      </p:sp>
      <p:sp>
        <p:nvSpPr>
          <p:cNvPr id="4" name="Espace réservé du numéro de diapositive 3">
            <a:extLst>
              <a:ext uri="{FF2B5EF4-FFF2-40B4-BE49-F238E27FC236}">
                <a16:creationId xmlns:a16="http://schemas.microsoft.com/office/drawing/2014/main" id="{DB066799-F859-485F-81E3-8EAB7ACEABB5}"/>
              </a:ext>
            </a:extLst>
          </p:cNvPr>
          <p:cNvSpPr>
            <a:spLocks noGrp="1"/>
          </p:cNvSpPr>
          <p:nvPr>
            <p:ph type="sldNum" sz="quarter" idx="12"/>
          </p:nvPr>
        </p:nvSpPr>
        <p:spPr/>
        <p:txBody>
          <a:bodyPr/>
          <a:lstStyle/>
          <a:p>
            <a:fld id="{5A03CC76-496D-4644-8A18-DE7C2F27F534}" type="slidenum">
              <a:rPr lang="fr-FR" smtClean="0"/>
              <a:t>8</a:t>
            </a:fld>
            <a:endParaRPr lang="fr-FR"/>
          </a:p>
        </p:txBody>
      </p:sp>
      <p:pic>
        <p:nvPicPr>
          <p:cNvPr id="16" name="Image 15">
            <a:extLst>
              <a:ext uri="{FF2B5EF4-FFF2-40B4-BE49-F238E27FC236}">
                <a16:creationId xmlns:a16="http://schemas.microsoft.com/office/drawing/2014/main" id="{B5D2972F-477D-4F91-AEB7-F4E82B8570F8}"/>
              </a:ext>
            </a:extLst>
          </p:cNvPr>
          <p:cNvPicPr>
            <a:picLocks noChangeAspect="1"/>
          </p:cNvPicPr>
          <p:nvPr/>
        </p:nvPicPr>
        <p:blipFill>
          <a:blip r:embed="rId5"/>
          <a:stretch>
            <a:fillRect/>
          </a:stretch>
        </p:blipFill>
        <p:spPr>
          <a:xfrm>
            <a:off x="7822037" y="3500675"/>
            <a:ext cx="3124636" cy="3210373"/>
          </a:xfrm>
          <a:prstGeom prst="rect">
            <a:avLst/>
          </a:prstGeom>
        </p:spPr>
      </p:pic>
    </p:spTree>
    <p:extLst>
      <p:ext uri="{BB962C8B-B14F-4D97-AF65-F5344CB8AC3E}">
        <p14:creationId xmlns:p14="http://schemas.microsoft.com/office/powerpoint/2010/main" val="30840371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0853B3-11EA-40CF-9576-882EB6DB5324}"/>
              </a:ext>
            </a:extLst>
          </p:cNvPr>
          <p:cNvSpPr>
            <a:spLocks noGrp="1"/>
          </p:cNvSpPr>
          <p:nvPr>
            <p:ph type="title"/>
          </p:nvPr>
        </p:nvSpPr>
        <p:spPr>
          <a:xfrm>
            <a:off x="838200" y="-48215"/>
            <a:ext cx="10515600" cy="1325563"/>
          </a:xfrm>
        </p:spPr>
        <p:txBody>
          <a:bodyPr/>
          <a:lstStyle/>
          <a:p>
            <a:r>
              <a:rPr lang="en-US" b="1" dirty="0">
                <a:solidFill>
                  <a:srgbClr val="7030A0"/>
                </a:solidFill>
                <a:effectLst>
                  <a:outerShdw blurRad="38100" dist="38100" dir="2700000" algn="tl">
                    <a:srgbClr val="000000">
                      <a:alpha val="43137"/>
                    </a:srgbClr>
                  </a:outerShdw>
                </a:effectLst>
              </a:rPr>
              <a:t>Evidence for </a:t>
            </a:r>
            <a:r>
              <a:rPr lang="en-US" b="1" dirty="0" err="1">
                <a:solidFill>
                  <a:srgbClr val="7030A0"/>
                </a:solidFill>
                <a:effectLst>
                  <a:outerShdw blurRad="38100" dist="38100" dir="2700000" algn="tl">
                    <a:srgbClr val="000000">
                      <a:alpha val="43137"/>
                    </a:srgbClr>
                  </a:outerShdw>
                </a:effectLst>
              </a:rPr>
              <a:t>toponium</a:t>
            </a:r>
            <a:endParaRPr lang="en-US" b="1" dirty="0">
              <a:solidFill>
                <a:srgbClr val="7030A0"/>
              </a:solidFill>
              <a:effectLst>
                <a:outerShdw blurRad="38100" dist="38100" dir="2700000" algn="tl">
                  <a:srgbClr val="000000">
                    <a:alpha val="43137"/>
                  </a:srgbClr>
                </a:outerShdw>
              </a:effectLst>
            </a:endParaRPr>
          </a:p>
        </p:txBody>
      </p:sp>
      <p:sp>
        <p:nvSpPr>
          <p:cNvPr id="3" name="Espace réservé du contenu 2">
            <a:extLst>
              <a:ext uri="{FF2B5EF4-FFF2-40B4-BE49-F238E27FC236}">
                <a16:creationId xmlns:a16="http://schemas.microsoft.com/office/drawing/2014/main" id="{115A9443-D5E5-4EE4-8CB1-7F21B61B2F8C}"/>
              </a:ext>
            </a:extLst>
          </p:cNvPr>
          <p:cNvSpPr>
            <a:spLocks noGrp="1"/>
          </p:cNvSpPr>
          <p:nvPr>
            <p:ph sz="half" idx="1"/>
          </p:nvPr>
        </p:nvSpPr>
        <p:spPr>
          <a:xfrm>
            <a:off x="148046" y="1158240"/>
            <a:ext cx="6635931" cy="5198110"/>
          </a:xfrm>
          <a:ln w="19050">
            <a:solidFill>
              <a:srgbClr val="0070C0"/>
            </a:solidFill>
          </a:ln>
        </p:spPr>
        <p:txBody>
          <a:bodyPr>
            <a:normAutofit fontScale="85000" lnSpcReduction="10000"/>
          </a:bodyPr>
          <a:lstStyle/>
          <a:p>
            <a:endParaRPr lang="en-US" dirty="0"/>
          </a:p>
          <a:p>
            <a:r>
              <a:rPr lang="en-US" dirty="0"/>
              <a:t>A SM effect which provides a reference for searches </a:t>
            </a:r>
          </a:p>
          <a:p>
            <a:r>
              <a:rPr lang="en-US" dirty="0"/>
              <a:t>A </a:t>
            </a:r>
            <a:r>
              <a:rPr lang="en-US" dirty="0" err="1"/>
              <a:t>toponium</a:t>
            </a:r>
            <a:r>
              <a:rPr lang="en-US" dirty="0"/>
              <a:t> escapes to the </a:t>
            </a:r>
            <a:r>
              <a:rPr lang="en-US" dirty="0" err="1"/>
              <a:t>ggF</a:t>
            </a:r>
            <a:r>
              <a:rPr lang="en-US" dirty="0"/>
              <a:t> loop effect but requires angular selections to be observed</a:t>
            </a:r>
          </a:p>
          <a:p>
            <a:r>
              <a:rPr lang="en-US" dirty="0"/>
              <a:t>The evidence for </a:t>
            </a:r>
            <a:r>
              <a:rPr lang="en-US" b="1" dirty="0">
                <a:latin typeface="Symbol" panose="05050102010706020507" pitchFamily="18" charset="2"/>
              </a:rPr>
              <a:t>h</a:t>
            </a:r>
            <a:r>
              <a:rPr lang="en-US" b="1" dirty="0"/>
              <a:t>t343 </a:t>
            </a:r>
            <a:r>
              <a:rPr lang="en-US" dirty="0"/>
              <a:t>is now very strong, seen by both experiments</a:t>
            </a:r>
          </a:p>
          <a:p>
            <a:r>
              <a:rPr lang="en-US" dirty="0"/>
              <a:t>The standard </a:t>
            </a:r>
            <a:r>
              <a:rPr lang="en-US" dirty="0" err="1"/>
              <a:t>toponium</a:t>
            </a:r>
            <a:r>
              <a:rPr lang="en-US" dirty="0"/>
              <a:t> interpretation predicts  </a:t>
            </a:r>
            <a:r>
              <a:rPr lang="en-US" b="1" dirty="0">
                <a:latin typeface="Symbol" panose="05050102010706020507" pitchFamily="18" charset="2"/>
              </a:rPr>
              <a:t>s=</a:t>
            </a:r>
            <a:r>
              <a:rPr lang="en-US" b="1" dirty="0"/>
              <a:t>6.4 pb </a:t>
            </a:r>
            <a:r>
              <a:rPr lang="en-US" b="1" dirty="0" err="1">
                <a:latin typeface="Symbol" panose="05050102010706020507" pitchFamily="18" charset="2"/>
              </a:rPr>
              <a:t>G</a:t>
            </a:r>
            <a:r>
              <a:rPr lang="en-US" sz="3000" b="1" baseline="-25000" dirty="0" err="1">
                <a:latin typeface="Symbol" panose="05050102010706020507" pitchFamily="18" charset="2"/>
              </a:rPr>
              <a:t>h</a:t>
            </a:r>
            <a:r>
              <a:rPr lang="en-US" sz="3000" b="1" baseline="-25000" dirty="0" err="1"/>
              <a:t>t</a:t>
            </a:r>
            <a:r>
              <a:rPr lang="en-US" sz="2600" b="1" dirty="0">
                <a:latin typeface="Symbol" panose="05050102010706020507" pitchFamily="18" charset="2"/>
              </a:rPr>
              <a:t>=</a:t>
            </a:r>
            <a:r>
              <a:rPr lang="en-US" sz="2600" b="1" dirty="0"/>
              <a:t>2.8 GeV  </a:t>
            </a:r>
            <a:endParaRPr lang="en-US" b="1" dirty="0"/>
          </a:p>
          <a:p>
            <a:r>
              <a:rPr lang="en-US" b="1" dirty="0"/>
              <a:t>Mass resolution ~15% </a:t>
            </a:r>
            <a:r>
              <a:rPr lang="en-US" dirty="0"/>
              <a:t>does not allow to separate from neighboring candidates like </a:t>
            </a:r>
            <a:r>
              <a:rPr lang="en-US" b="1" dirty="0"/>
              <a:t>T376-&gt;</a:t>
            </a:r>
            <a:r>
              <a:rPr lang="en-US" b="1" dirty="0" err="1"/>
              <a:t>tt</a:t>
            </a:r>
            <a:r>
              <a:rPr lang="en-US" b="1" dirty="0"/>
              <a:t> </a:t>
            </a:r>
            <a:endParaRPr lang="en-US" dirty="0"/>
          </a:p>
          <a:p>
            <a:r>
              <a:rPr lang="en-US" dirty="0"/>
              <a:t>The measured cross section is below prediction and one cannot exclude that T376 contributes </a:t>
            </a:r>
          </a:p>
          <a:p>
            <a:pPr marL="0" indent="0">
              <a:buNone/>
            </a:pPr>
            <a:r>
              <a:rPr lang="en-US" dirty="0"/>
              <a:t>-&gt; Try </a:t>
            </a:r>
            <a:r>
              <a:rPr lang="en-US" b="1" dirty="0"/>
              <a:t>VBF-&gt;</a:t>
            </a:r>
            <a:r>
              <a:rPr lang="en-US" b="1" dirty="0" err="1"/>
              <a:t>tt</a:t>
            </a:r>
            <a:r>
              <a:rPr lang="en-US" b="1" dirty="0"/>
              <a:t> </a:t>
            </a:r>
            <a:r>
              <a:rPr lang="en-US" dirty="0"/>
              <a:t>(=0 for CP-odd) to observe T376</a:t>
            </a:r>
          </a:p>
        </p:txBody>
      </p:sp>
      <p:pic>
        <p:nvPicPr>
          <p:cNvPr id="8" name="Espace réservé du contenu 7">
            <a:extLst>
              <a:ext uri="{FF2B5EF4-FFF2-40B4-BE49-F238E27FC236}">
                <a16:creationId xmlns:a16="http://schemas.microsoft.com/office/drawing/2014/main" id="{9DACEA62-4FAE-4A83-BD2F-4736A7EF228F}"/>
              </a:ext>
            </a:extLst>
          </p:cNvPr>
          <p:cNvPicPr>
            <a:picLocks noGrp="1" noChangeAspect="1"/>
          </p:cNvPicPr>
          <p:nvPr>
            <p:ph sz="half" idx="2"/>
          </p:nvPr>
        </p:nvPicPr>
        <p:blipFill>
          <a:blip r:embed="rId2">
            <a:extLst>
              <a:ext uri="{96DAC541-7B7A-43D3-8B79-37D633B846F1}">
                <asvg:svgBlip xmlns:asvg="http://schemas.microsoft.com/office/drawing/2016/SVG/main" r:embed="rId3"/>
              </a:ext>
            </a:extLst>
          </a:blip>
          <a:stretch>
            <a:fillRect/>
          </a:stretch>
        </p:blipFill>
        <p:spPr>
          <a:xfrm>
            <a:off x="6949942" y="1825625"/>
            <a:ext cx="3626115" cy="4351338"/>
          </a:xfrm>
        </p:spPr>
      </p:pic>
      <p:sp>
        <p:nvSpPr>
          <p:cNvPr id="5" name="Espace réservé du pied de page 4">
            <a:extLst>
              <a:ext uri="{FF2B5EF4-FFF2-40B4-BE49-F238E27FC236}">
                <a16:creationId xmlns:a16="http://schemas.microsoft.com/office/drawing/2014/main" id="{2821C403-3113-444E-93FF-120B9324F364}"/>
              </a:ext>
            </a:extLst>
          </p:cNvPr>
          <p:cNvSpPr>
            <a:spLocks noGrp="1"/>
          </p:cNvSpPr>
          <p:nvPr>
            <p:ph type="ftr" sz="quarter" idx="11"/>
          </p:nvPr>
        </p:nvSpPr>
        <p:spPr/>
        <p:txBody>
          <a:bodyPr/>
          <a:lstStyle/>
          <a:p>
            <a:r>
              <a:rPr lang="en-GB"/>
              <a:t>F. Richard  IJCLAB october 2025</a:t>
            </a:r>
            <a:endParaRPr lang="fr-FR"/>
          </a:p>
        </p:txBody>
      </p:sp>
      <p:sp>
        <p:nvSpPr>
          <p:cNvPr id="6" name="Espace réservé du numéro de diapositive 5">
            <a:extLst>
              <a:ext uri="{FF2B5EF4-FFF2-40B4-BE49-F238E27FC236}">
                <a16:creationId xmlns:a16="http://schemas.microsoft.com/office/drawing/2014/main" id="{0619581B-F441-402E-A48F-0733CB0007C5}"/>
              </a:ext>
            </a:extLst>
          </p:cNvPr>
          <p:cNvSpPr>
            <a:spLocks noGrp="1"/>
          </p:cNvSpPr>
          <p:nvPr>
            <p:ph type="sldNum" sz="quarter" idx="12"/>
          </p:nvPr>
        </p:nvSpPr>
        <p:spPr/>
        <p:txBody>
          <a:bodyPr/>
          <a:lstStyle/>
          <a:p>
            <a:fld id="{5A03CC76-496D-4644-8A18-DE7C2F27F534}" type="slidenum">
              <a:rPr lang="fr-FR" smtClean="0"/>
              <a:t>9</a:t>
            </a:fld>
            <a:endParaRPr lang="fr-FR"/>
          </a:p>
        </p:txBody>
      </p:sp>
      <p:sp>
        <p:nvSpPr>
          <p:cNvPr id="4" name="ZoneTexte 3">
            <a:extLst>
              <a:ext uri="{FF2B5EF4-FFF2-40B4-BE49-F238E27FC236}">
                <a16:creationId xmlns:a16="http://schemas.microsoft.com/office/drawing/2014/main" id="{C8D603A0-930C-4AB4-B83F-C08FBF1D1B52}"/>
              </a:ext>
            </a:extLst>
          </p:cNvPr>
          <p:cNvSpPr txBox="1"/>
          <p:nvPr/>
        </p:nvSpPr>
        <p:spPr>
          <a:xfrm>
            <a:off x="6915610" y="429900"/>
            <a:ext cx="2689774" cy="369332"/>
          </a:xfrm>
          <a:prstGeom prst="rect">
            <a:avLst/>
          </a:prstGeom>
          <a:noFill/>
        </p:spPr>
        <p:txBody>
          <a:bodyPr wrap="square" rtlCol="0">
            <a:spAutoFit/>
          </a:bodyPr>
          <a:lstStyle/>
          <a:p>
            <a:r>
              <a:rPr lang="en-US" b="1" u="sng" dirty="0">
                <a:solidFill>
                  <a:srgbClr val="00B0F0"/>
                </a:solidFill>
              </a:rPr>
              <a:t>2503.22382</a:t>
            </a:r>
            <a:r>
              <a:rPr lang="en-US" b="1" dirty="0">
                <a:solidFill>
                  <a:srgbClr val="00B0F0"/>
                </a:solidFill>
              </a:rPr>
              <a:t> </a:t>
            </a:r>
            <a:r>
              <a:rPr lang="en-US" b="1" u="sng" dirty="0">
                <a:solidFill>
                  <a:srgbClr val="00B0F0"/>
                </a:solidFill>
              </a:rPr>
              <a:t>2510.09070</a:t>
            </a:r>
          </a:p>
        </p:txBody>
      </p:sp>
    </p:spTree>
    <p:extLst>
      <p:ext uri="{BB962C8B-B14F-4D97-AF65-F5344CB8AC3E}">
        <p14:creationId xmlns:p14="http://schemas.microsoft.com/office/powerpoint/2010/main" val="98631855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63522</TotalTime>
  <Words>3343</Words>
  <Application>Microsoft Office PowerPoint</Application>
  <PresentationFormat>Grand écran</PresentationFormat>
  <Paragraphs>357</Paragraphs>
  <Slides>33</Slides>
  <Notes>4</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33</vt:i4>
      </vt:variant>
    </vt:vector>
  </HeadingPairs>
  <TitlesOfParts>
    <vt:vector size="43" baseType="lpstr">
      <vt:lpstr>Arial</vt:lpstr>
      <vt:lpstr>Calibri</vt:lpstr>
      <vt:lpstr>Calibri </vt:lpstr>
      <vt:lpstr>Calibri Light</vt:lpstr>
      <vt:lpstr>Calibri, sans-serif</vt:lpstr>
      <vt:lpstr>Symbol</vt:lpstr>
      <vt:lpstr>Symbol, serif</vt:lpstr>
      <vt:lpstr>Times New Roman</vt:lpstr>
      <vt:lpstr>Wingdings</vt:lpstr>
      <vt:lpstr>Thème Office</vt:lpstr>
      <vt:lpstr>New Resonances at LHC</vt:lpstr>
      <vt:lpstr>                         Motivations</vt:lpstr>
      <vt:lpstr>Where are we ?</vt:lpstr>
      <vt:lpstr>Summary diagram</vt:lpstr>
      <vt:lpstr>Evidences for  ~650 GeV resonance(s)</vt:lpstr>
      <vt:lpstr>   References  [1]New resonances at LHC Alain Le Yaouanc(IJCLab, Orsay), François Richard(IJCLab, Orsay) (Jun 11, 2025) e-Print: 2506.09490 [2]X650-&gt;ZZ/WW/H125H95/A450Z -- scalar, tensor or both ? Alain Le Yaouanc(IJCLab, Orsay), (IJCLab, Orsay), François Richard(IJCLab, Orsay(Aug 22, 2024 Contribution to: 3rd ECFA workshop on e+e- Higgs, Electroweak and Top Factories  e-Print: 2408.12178    [3]Triple Higgs coupling Alain Le Yaouanc(IJCLab, Orsay), (IJCLab, Orsay), François Richard(IJCLab, Orsay)(Apr 15, 2024)  Contribution to LCWS24 e-Print: 2404.09827  [4]As a consequence of H(650)-&gt;W+W-/ZZ, one predicts H++-&gt;W+W+ and H+-&gt;ZW+, as indicated by LHC data Alain Le Yaouanc(IJCLab, Orsay), François Richard(IJCLab, Orsay) (Aug 23, 2023) Contribution to: 2nd ECFA Workshop on e+e- Higgs/EW/Top Factories e-Print:  2308.12180 [5] Searches for scalars at LHC and interpretation of the findings Anirban Kundu (Calcutta U.), Alain Le Yaouanc (IJCLab, Orsay), Poulami Mondal (Calcutta U.), François Richard (IJCLab, Orsay)   Contribution to 2022 ECFA Workshop on e+e- Higgs/EW/TOP factories e-Print: 2211.11723   </vt:lpstr>
      <vt:lpstr>Some lessons to keep in mind</vt:lpstr>
      <vt:lpstr>        Dip instead of bump !</vt:lpstr>
      <vt:lpstr>Evidence for toponium</vt:lpstr>
      <vt:lpstr>Searches for H/T-&gt;tt </vt:lpstr>
      <vt:lpstr>Searches for A-&gt;tt </vt:lpstr>
      <vt:lpstr>X650-&gt;ZZ-&gt; ℓ+ℓ- ℓ’+ℓ’-   J=2 or J=0 ?</vt:lpstr>
      <vt:lpstr>650 GeV or 690 GeV ?</vt:lpstr>
      <vt:lpstr>       Graviton  recurrences ? </vt:lpstr>
      <vt:lpstr>A preliminary interpretation of these indications</vt:lpstr>
      <vt:lpstr>                         More speculations</vt:lpstr>
      <vt:lpstr>What can we expect from RUN3 ?</vt:lpstr>
      <vt:lpstr>What can we expect from an e+e- collider ?</vt:lpstr>
      <vt:lpstr>                              Conclusions  </vt:lpstr>
      <vt:lpstr>Acknowledgements</vt:lpstr>
      <vt:lpstr>Additional slides</vt:lpstr>
      <vt:lpstr>Présentation PowerPoint</vt:lpstr>
      <vt:lpstr>Evidence for charged states</vt:lpstr>
      <vt:lpstr>Toponium</vt:lpstr>
      <vt:lpstr>Présentation PowerPoint</vt:lpstr>
      <vt:lpstr>Hadronic modes</vt:lpstr>
      <vt:lpstr>               Width ?</vt:lpstr>
      <vt:lpstr>Sum Rules</vt:lpstr>
      <vt:lpstr>Predicting an extra H+ </vt:lpstr>
      <vt:lpstr>A light H1+ ?</vt:lpstr>
      <vt:lpstr>  Four-tops</vt:lpstr>
      <vt:lpstr>X -&gt; 2 jets</vt:lpstr>
      <vt:lpstr> h self coupling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Resonances at LHC</dc:title>
  <dc:creator>RICHARD</dc:creator>
  <cp:lastModifiedBy>Francois Richard</cp:lastModifiedBy>
  <cp:revision>335</cp:revision>
  <dcterms:created xsi:type="dcterms:W3CDTF">2025-06-26T07:23:22Z</dcterms:created>
  <dcterms:modified xsi:type="dcterms:W3CDTF">2025-10-31T06:39:40Z</dcterms:modified>
</cp:coreProperties>
</file>