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media/image67.jpg" ContentType="image/jpg"/>
  <Override PartName="/ppt/notesSlides/notesSlide16.xml" ContentType="application/vnd.openxmlformats-officedocument.presentationml.notesSlide+xml"/>
  <Override PartName="/ppt/media/image73.jpg" ContentType="image/jpg"/>
  <Override PartName="/ppt/notesSlides/notesSlide17.xml" ContentType="application/vnd.openxmlformats-officedocument.presentationml.notesSlide+xml"/>
  <Override PartName="/ppt/media/image80.jpg" ContentType="image/jpg"/>
  <Override PartName="/ppt/media/image85.jpg" ContentType="image/jpg"/>
  <Override PartName="/ppt/notesSlides/notesSlide18.xml" ContentType="application/vnd.openxmlformats-officedocument.presentationml.notesSlide+xml"/>
  <Override PartName="/ppt/media/image88.jpg" ContentType="image/jpg"/>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65" r:id="rId1"/>
  </p:sldMasterIdLst>
  <p:notesMasterIdLst>
    <p:notesMasterId r:id="rId40"/>
  </p:notesMasterIdLst>
  <p:handoutMasterIdLst>
    <p:handoutMasterId r:id="rId41"/>
  </p:handoutMasterIdLst>
  <p:sldIdLst>
    <p:sldId id="21277" r:id="rId2"/>
    <p:sldId id="5155" r:id="rId3"/>
    <p:sldId id="1786" r:id="rId4"/>
    <p:sldId id="21366" r:id="rId5"/>
    <p:sldId id="1799" r:id="rId6"/>
    <p:sldId id="21367" r:id="rId7"/>
    <p:sldId id="21369" r:id="rId8"/>
    <p:sldId id="21290" r:id="rId9"/>
    <p:sldId id="21352" r:id="rId10"/>
    <p:sldId id="1791" r:id="rId11"/>
    <p:sldId id="21372" r:id="rId12"/>
    <p:sldId id="21371" r:id="rId13"/>
    <p:sldId id="21373" r:id="rId14"/>
    <p:sldId id="21375" r:id="rId15"/>
    <p:sldId id="5157" r:id="rId16"/>
    <p:sldId id="21353" r:id="rId17"/>
    <p:sldId id="21299" r:id="rId18"/>
    <p:sldId id="21376" r:id="rId19"/>
    <p:sldId id="21298" r:id="rId20"/>
    <p:sldId id="21356" r:id="rId21"/>
    <p:sldId id="21281" r:id="rId22"/>
    <p:sldId id="21362" r:id="rId23"/>
    <p:sldId id="21374" r:id="rId24"/>
    <p:sldId id="21378" r:id="rId25"/>
    <p:sldId id="21270" r:id="rId26"/>
    <p:sldId id="21072" r:id="rId27"/>
    <p:sldId id="21293" r:id="rId28"/>
    <p:sldId id="1729" r:id="rId29"/>
    <p:sldId id="21357" r:id="rId30"/>
    <p:sldId id="1728" r:id="rId31"/>
    <p:sldId id="21358" r:id="rId32"/>
    <p:sldId id="21360" r:id="rId33"/>
    <p:sldId id="257" r:id="rId34"/>
    <p:sldId id="21359" r:id="rId35"/>
    <p:sldId id="21300" r:id="rId36"/>
    <p:sldId id="4165" r:id="rId37"/>
    <p:sldId id="21363" r:id="rId38"/>
    <p:sldId id="21365" r:id="rId39"/>
  </p:sldIdLst>
  <p:sldSz cx="12179300" cy="6848475"/>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9pPr>
  </p:defaultTextStyle>
  <p:extLst>
    <p:ext uri="{EFAFB233-063F-42B5-8137-9DF3F51BA10A}">
      <p15:sldGuideLst xmlns:p15="http://schemas.microsoft.com/office/powerpoint/2012/main">
        <p15:guide id="1" orient="horz" pos="2157">
          <p15:clr>
            <a:srgbClr val="A4A3A4"/>
          </p15:clr>
        </p15:guide>
        <p15:guide id="2" pos="38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684A"/>
    <a:srgbClr val="332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498"/>
    <p:restoredTop sz="78679" autoAdjust="0"/>
  </p:normalViewPr>
  <p:slideViewPr>
    <p:cSldViewPr snapToGrid="0" snapToObjects="1">
      <p:cViewPr varScale="1">
        <p:scale>
          <a:sx n="68" d="100"/>
          <a:sy n="68" d="100"/>
        </p:scale>
        <p:origin x="224" y="440"/>
      </p:cViewPr>
      <p:guideLst>
        <p:guide orient="horz" pos="2157"/>
        <p:guide pos="38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8870CF6-DF5D-9544-A800-5805762FF0E5}" type="datetimeFigureOut">
              <a:rPr lang="fr-FR" smtClean="0"/>
              <a:t>22/10/2025</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CD29B1-187E-5643-A5F4-6FB8C32E3A7B}" type="slidenum">
              <a:rPr lang="fr-FR" smtClean="0"/>
              <a:t>‹#›</a:t>
            </a:fld>
            <a:endParaRPr lang="fr-FR"/>
          </a:p>
        </p:txBody>
      </p:sp>
    </p:spTree>
    <p:extLst>
      <p:ext uri="{BB962C8B-B14F-4D97-AF65-F5344CB8AC3E}">
        <p14:creationId xmlns:p14="http://schemas.microsoft.com/office/powerpoint/2010/main" val="644164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381000" y="685800"/>
            <a:ext cx="6096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59586987"/>
      </p:ext>
    </p:extLst>
  </p:cSld>
  <p:clrMap bg1="lt1" tx1="dk1" bg2="lt2" tx2="dk2" accent1="accent1" accent2="accent2" accent3="accent3" accent4="accent4" accent5="accent5" accent6="accent6" hlink="hlink" folHlink="folHlink"/>
  <p:hf hdr="0" ftr="0" dt="0"/>
  <p:notesStyle>
    <a:lvl1pPr defTabSz="457200" latinLnBrk="0">
      <a:defRPr sz="1200">
        <a:latin typeface="+mn-lt"/>
        <a:ea typeface="+mn-ea"/>
        <a:cs typeface="+mn-cs"/>
        <a:sym typeface="Calibri"/>
      </a:defRPr>
    </a:lvl1pPr>
    <a:lvl2pPr indent="228600" defTabSz="457200" latinLnBrk="0">
      <a:defRPr sz="1200">
        <a:latin typeface="+mn-lt"/>
        <a:ea typeface="+mn-ea"/>
        <a:cs typeface="+mn-cs"/>
        <a:sym typeface="Calibri"/>
      </a:defRPr>
    </a:lvl2pPr>
    <a:lvl3pPr indent="457200" defTabSz="457200" latinLnBrk="0">
      <a:defRPr sz="1200">
        <a:latin typeface="+mn-lt"/>
        <a:ea typeface="+mn-ea"/>
        <a:cs typeface="+mn-cs"/>
        <a:sym typeface="Calibri"/>
      </a:defRPr>
    </a:lvl3pPr>
    <a:lvl4pPr indent="685800" defTabSz="457200" latinLnBrk="0">
      <a:defRPr sz="1200">
        <a:latin typeface="+mn-lt"/>
        <a:ea typeface="+mn-ea"/>
        <a:cs typeface="+mn-cs"/>
        <a:sym typeface="Calibri"/>
      </a:defRPr>
    </a:lvl4pPr>
    <a:lvl5pPr indent="914400" defTabSz="457200" latinLnBrk="0">
      <a:defRPr sz="1200">
        <a:latin typeface="+mn-lt"/>
        <a:ea typeface="+mn-ea"/>
        <a:cs typeface="+mn-cs"/>
        <a:sym typeface="Calibri"/>
      </a:defRPr>
    </a:lvl5pPr>
    <a:lvl6pPr indent="1143000" defTabSz="457200" latinLnBrk="0">
      <a:defRPr sz="1200">
        <a:latin typeface="+mn-lt"/>
        <a:ea typeface="+mn-ea"/>
        <a:cs typeface="+mn-cs"/>
        <a:sym typeface="Calibri"/>
      </a:defRPr>
    </a:lvl6pPr>
    <a:lvl7pPr indent="1371600" defTabSz="457200" latinLnBrk="0">
      <a:defRPr sz="1200">
        <a:latin typeface="+mn-lt"/>
        <a:ea typeface="+mn-ea"/>
        <a:cs typeface="+mn-cs"/>
        <a:sym typeface="Calibri"/>
      </a:defRPr>
    </a:lvl7pPr>
    <a:lvl8pPr indent="1600200" defTabSz="457200" latinLnBrk="0">
      <a:defRPr sz="1200">
        <a:latin typeface="+mn-lt"/>
        <a:ea typeface="+mn-ea"/>
        <a:cs typeface="+mn-cs"/>
        <a:sym typeface="Calibri"/>
      </a:defRPr>
    </a:lvl8pPr>
    <a:lvl9pPr indent="1828800" defTabSz="4572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8" Type="http://schemas.openxmlformats.org/officeDocument/2006/relationships/hyperlink" Target="https://journals.aps.org/prab/abstract/10.1103/PhysRevAccelBeams.23.051002" TargetMode="External"/><Relationship Id="rId3" Type="http://schemas.openxmlformats.org/officeDocument/2006/relationships/hyperlink" Target="https://repository.cern/records/6hyg7-9nt84" TargetMode="External"/><Relationship Id="rId7" Type="http://schemas.openxmlformats.org/officeDocument/2006/relationships/hyperlink" Target="https://agenda.linearcollider.org/event/2364/contributions/6540/attachments/4889/8239/ILC-LET2007.pdf"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s://journals.aps.org/prab/abstract/10.1103/PhysRevSTAB.17.101001" TargetMode="External"/><Relationship Id="rId5" Type="http://schemas.openxmlformats.org/officeDocument/2006/relationships/hyperlink" Target="https://www.sciencedirect.com/science/article/abs/pii/S0168900212004950" TargetMode="External"/><Relationship Id="rId4" Type="http://schemas.openxmlformats.org/officeDocument/2006/relationships/hyperlink" Target="https://journals.aps.org/prab/abstract/10.1103/PhysRevAccelBeams.21.122802"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190625" y="877888"/>
            <a:ext cx="4475163" cy="3165475"/>
          </a:xfrm>
          <a:prstGeom prst="rect">
            <a:avLst/>
          </a:prstGeom>
          <a:solidFill>
            <a:srgbClr val="FFFFFF"/>
          </a:solidFill>
          <a:ln w="9525">
            <a:solidFill>
              <a:srgbClr val="000000"/>
            </a:solidFill>
            <a:miter lim="800000"/>
            <a:headEnd/>
            <a:tailEnd/>
          </a:ln>
        </p:spPr>
        <p:txBody>
          <a:bodyPr wrap="none" lIns="80184" tIns="40092" rIns="80184" bIns="40092" anchor="ctr"/>
          <a:lstStyle>
            <a:lvl1pPr defTabSz="393700" eaLnBrk="0" hangingPunct="0">
              <a:defRPr sz="2400">
                <a:solidFill>
                  <a:schemeClr val="tx1"/>
                </a:solidFill>
                <a:latin typeface="Arial" charset="0"/>
                <a:ea typeface="MS PGothic" charset="0"/>
                <a:cs typeface="MS PGothic" charset="0"/>
              </a:defRPr>
            </a:lvl1pPr>
            <a:lvl2pPr marL="742950" indent="-285750" defTabSz="393700" eaLnBrk="0" hangingPunct="0">
              <a:defRPr sz="2400">
                <a:solidFill>
                  <a:schemeClr val="tx1"/>
                </a:solidFill>
                <a:latin typeface="Arial" charset="0"/>
                <a:ea typeface="MS PGothic" charset="0"/>
                <a:cs typeface="MS PGothic" charset="0"/>
              </a:defRPr>
            </a:lvl2pPr>
            <a:lvl3pPr marL="1143000" indent="-228600" defTabSz="393700" eaLnBrk="0" hangingPunct="0">
              <a:defRPr sz="2400">
                <a:solidFill>
                  <a:schemeClr val="tx1"/>
                </a:solidFill>
                <a:latin typeface="Arial" charset="0"/>
                <a:ea typeface="MS PGothic" charset="0"/>
                <a:cs typeface="MS PGothic" charset="0"/>
              </a:defRPr>
            </a:lvl3pPr>
            <a:lvl4pPr marL="1600200" indent="-228600" defTabSz="393700" eaLnBrk="0" hangingPunct="0">
              <a:defRPr sz="2400">
                <a:solidFill>
                  <a:schemeClr val="tx1"/>
                </a:solidFill>
                <a:latin typeface="Arial" charset="0"/>
                <a:ea typeface="MS PGothic" charset="0"/>
                <a:cs typeface="MS PGothic" charset="0"/>
              </a:defRPr>
            </a:lvl4pPr>
            <a:lvl5pPr marL="2057400" indent="-228600" defTabSz="393700" eaLnBrk="0" hangingPunct="0">
              <a:defRPr sz="2400">
                <a:solidFill>
                  <a:schemeClr val="tx1"/>
                </a:solidFill>
                <a:latin typeface="Arial" charset="0"/>
                <a:ea typeface="MS PGothic" charset="0"/>
                <a:cs typeface="MS PGothic" charset="0"/>
              </a:defRPr>
            </a:lvl5pPr>
            <a:lvl6pPr marL="25146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fontAlgn="base" hangingPunct="1">
              <a:spcBef>
                <a:spcPct val="0"/>
              </a:spcBef>
              <a:spcAft>
                <a:spcPct val="0"/>
              </a:spcAft>
            </a:pPr>
            <a:endParaRPr lang="es-ES_tradnl" sz="700" b="1" kern="1200">
              <a:solidFill>
                <a:srgbClr val="000000"/>
              </a:solidFill>
            </a:endParaRPr>
          </a:p>
        </p:txBody>
      </p:sp>
      <p:sp>
        <p:nvSpPr>
          <p:cNvPr id="78851" name="Text Box 3"/>
          <p:cNvSpPr>
            <a:spLocks noGrp="1" noChangeArrowheads="1"/>
          </p:cNvSpPr>
          <p:nvPr>
            <p:ph type="body"/>
          </p:nvPr>
        </p:nvSpPr>
        <p:spPr>
          <a:xfrm>
            <a:off x="1060450" y="4349750"/>
            <a:ext cx="4740275" cy="2222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US" sz="900" dirty="0">
              <a:ea typeface="MS PGothic" charset="0"/>
              <a:cs typeface="MS PGothic"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Besides, during these last years LC projects have been developing the technologies that make possible these achievements.</a:t>
            </a:r>
          </a:p>
          <a:p>
            <a:r>
              <a:rPr lang="en-US" dirty="0"/>
              <a:t>More information could be found in the web page of the nanobeam workshop on February 2021 for instance.</a:t>
            </a:r>
          </a:p>
          <a:p>
            <a:endParaRPr lang="en-US" dirty="0"/>
          </a:p>
        </p:txBody>
      </p:sp>
    </p:spTree>
    <p:extLst>
      <p:ext uri="{BB962C8B-B14F-4D97-AF65-F5344CB8AC3E}">
        <p14:creationId xmlns:p14="http://schemas.microsoft.com/office/powerpoint/2010/main" val="366761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the current situation for the FFS design for ILC, CLIC and LCF.</a:t>
            </a:r>
          </a:p>
          <a:p>
            <a:r>
              <a:rPr lang="en-US" dirty="0"/>
              <a:t>For ILC....</a:t>
            </a:r>
          </a:p>
        </p:txBody>
      </p:sp>
    </p:spTree>
    <p:extLst>
      <p:ext uri="{BB962C8B-B14F-4D97-AF65-F5344CB8AC3E}">
        <p14:creationId xmlns:p14="http://schemas.microsoft.com/office/powerpoint/2010/main" val="4065446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CLIC....</a:t>
            </a:r>
          </a:p>
        </p:txBody>
      </p:sp>
    </p:spTree>
    <p:extLst>
      <p:ext uri="{BB962C8B-B14F-4D97-AF65-F5344CB8AC3E}">
        <p14:creationId xmlns:p14="http://schemas.microsoft.com/office/powerpoint/2010/main" val="21556219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LCF.</a:t>
            </a:r>
          </a:p>
        </p:txBody>
      </p:sp>
    </p:spTree>
    <p:extLst>
      <p:ext uri="{BB962C8B-B14F-4D97-AF65-F5344CB8AC3E}">
        <p14:creationId xmlns:p14="http://schemas.microsoft.com/office/powerpoint/2010/main" val="42227135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latin typeface="+mn-lt"/>
                <a:ea typeface="+mn-ea"/>
                <a:cs typeface="+mn-cs"/>
                <a:sym typeface="Calibri"/>
              </a:rPr>
              <a:t>The most crucial R&amp;D to be developed in the next future from the BDS point of view the </a:t>
            </a:r>
            <a:r>
              <a:rPr lang="en-GB" sz="1200">
                <a:effectLst/>
                <a:latin typeface="+mn-lt"/>
                <a:ea typeface="+mn-ea"/>
                <a:cs typeface="+mn-cs"/>
                <a:sym typeface="Calibri"/>
              </a:rPr>
              <a:t>tasks are:</a:t>
            </a:r>
            <a:endParaRPr lang="en-GB" sz="1200" dirty="0">
              <a:effectLst/>
              <a:latin typeface="+mn-lt"/>
              <a:ea typeface="+mn-ea"/>
              <a:cs typeface="+mn-cs"/>
              <a:sym typeface="Calibri"/>
            </a:endParaRPr>
          </a:p>
          <a:p>
            <a:r>
              <a:rPr lang="en-GB" sz="1200" dirty="0">
                <a:effectLst/>
                <a:latin typeface="+mn-lt"/>
                <a:ea typeface="+mn-ea"/>
                <a:cs typeface="+mn-cs"/>
                <a:sym typeface="Calibri"/>
              </a:rPr>
              <a:t>-optics design</a:t>
            </a:r>
          </a:p>
          <a:p>
            <a:r>
              <a:rPr lang="en-GB" sz="1200" dirty="0">
                <a:effectLst/>
                <a:latin typeface="+mn-lt"/>
                <a:ea typeface="+mn-ea"/>
                <a:cs typeface="+mn-cs"/>
                <a:sym typeface="Calibri"/>
              </a:rPr>
              <a:t>-.....</a:t>
            </a:r>
          </a:p>
          <a:p>
            <a:r>
              <a:rPr lang="en-GB" sz="1200" dirty="0">
                <a:effectLst/>
                <a:latin typeface="+mn-lt"/>
                <a:ea typeface="+mn-ea"/>
                <a:cs typeface="+mn-cs"/>
                <a:sym typeface="Calibri"/>
              </a:rPr>
              <a:t>Updates are also to be made for the DRs, Linacs and injection systems.</a:t>
            </a:r>
          </a:p>
          <a:p>
            <a:r>
              <a:rPr lang="en-GB" sz="1200" dirty="0">
                <a:effectLst/>
                <a:latin typeface="+mn-lt"/>
                <a:ea typeface="+mn-ea"/>
                <a:cs typeface="+mn-cs"/>
                <a:sym typeface="Calibri"/>
              </a:rPr>
              <a:t>-----------------------------------------------------</a:t>
            </a:r>
          </a:p>
          <a:p>
            <a:endParaRPr lang="en-GB" sz="1200" dirty="0">
              <a:effectLst/>
              <a:latin typeface="+mn-lt"/>
              <a:ea typeface="+mn-ea"/>
              <a:cs typeface="+mn-cs"/>
              <a:sym typeface="Calibri"/>
            </a:endParaRPr>
          </a:p>
          <a:p>
            <a:r>
              <a:rPr lang="en-GB" sz="1200" dirty="0">
                <a:effectLst/>
                <a:latin typeface="+mn-lt"/>
                <a:ea typeface="+mn-ea"/>
                <a:cs typeface="+mn-cs"/>
                <a:sym typeface="Calibri"/>
              </a:rPr>
              <a:t>1) Pues </a:t>
            </a:r>
            <a:r>
              <a:rPr lang="en-GB" sz="1200" dirty="0" err="1">
                <a:effectLst/>
                <a:latin typeface="+mn-lt"/>
                <a:ea typeface="+mn-ea"/>
                <a:cs typeface="+mn-cs"/>
                <a:sym typeface="Calibri"/>
              </a:rPr>
              <a:t>depende</a:t>
            </a:r>
            <a:r>
              <a:rPr lang="en-GB" sz="1200" dirty="0">
                <a:effectLst/>
                <a:latin typeface="+mn-lt"/>
                <a:ea typeface="+mn-ea"/>
                <a:cs typeface="+mn-cs"/>
                <a:sym typeface="Calibri"/>
              </a:rPr>
              <a:t> un poco de </a:t>
            </a:r>
            <a:r>
              <a:rPr lang="en-GB" sz="1200" dirty="0" err="1">
                <a:effectLst/>
                <a:latin typeface="+mn-lt"/>
                <a:ea typeface="+mn-ea"/>
                <a:cs typeface="+mn-cs"/>
                <a:sym typeface="Calibri"/>
              </a:rPr>
              <a:t>algunos</a:t>
            </a:r>
            <a:r>
              <a:rPr lang="en-GB" sz="1200" dirty="0">
                <a:effectLst/>
                <a:latin typeface="+mn-lt"/>
                <a:ea typeface="+mn-ea"/>
                <a:cs typeface="+mn-cs"/>
                <a:sym typeface="Calibri"/>
              </a:rPr>
              <a:t> </a:t>
            </a:r>
            <a:r>
              <a:rPr lang="en-GB" sz="1200" dirty="0" err="1">
                <a:effectLst/>
                <a:latin typeface="+mn-lt"/>
                <a:ea typeface="+mn-ea"/>
                <a:cs typeface="+mn-cs"/>
                <a:sym typeface="Calibri"/>
              </a:rPr>
              <a:t>parametros</a:t>
            </a:r>
            <a:r>
              <a:rPr lang="en-GB" sz="1200" dirty="0">
                <a:effectLst/>
                <a:latin typeface="+mn-lt"/>
                <a:ea typeface="+mn-ea"/>
                <a:cs typeface="+mn-cs"/>
                <a:sym typeface="Calibri"/>
              </a:rPr>
              <a:t>, </a:t>
            </a:r>
            <a:r>
              <a:rPr lang="en-GB" sz="1200" dirty="0" err="1">
                <a:effectLst/>
                <a:latin typeface="+mn-lt"/>
                <a:ea typeface="+mn-ea"/>
                <a:cs typeface="+mn-cs"/>
                <a:sym typeface="Calibri"/>
              </a:rPr>
              <a:t>por</a:t>
            </a:r>
            <a:r>
              <a:rPr lang="en-GB" sz="1200" dirty="0">
                <a:effectLst/>
                <a:latin typeface="+mn-lt"/>
                <a:ea typeface="+mn-ea"/>
                <a:cs typeface="+mn-cs"/>
                <a:sym typeface="Calibri"/>
              </a:rPr>
              <a:t> </a:t>
            </a:r>
            <a:r>
              <a:rPr lang="en-GB" sz="1200" dirty="0" err="1">
                <a:effectLst/>
                <a:latin typeface="+mn-lt"/>
                <a:ea typeface="+mn-ea"/>
                <a:cs typeface="+mn-cs"/>
                <a:sym typeface="Calibri"/>
              </a:rPr>
              <a:t>ejemplo</a:t>
            </a:r>
            <a:r>
              <a:rPr lang="en-GB" sz="1200" dirty="0">
                <a:effectLst/>
                <a:latin typeface="+mn-lt"/>
                <a:ea typeface="+mn-ea"/>
                <a:cs typeface="+mn-cs"/>
                <a:sym typeface="Calibri"/>
              </a:rPr>
              <a:t>, </a:t>
            </a:r>
            <a:r>
              <a:rPr lang="en-GB" sz="1200" dirty="0" err="1">
                <a:effectLst/>
                <a:latin typeface="+mn-lt"/>
                <a:ea typeface="+mn-ea"/>
                <a:cs typeface="+mn-cs"/>
                <a:sym typeface="Calibri"/>
              </a:rPr>
              <a:t>cual</a:t>
            </a:r>
            <a:r>
              <a:rPr lang="en-GB" sz="1200" dirty="0">
                <a:effectLst/>
                <a:latin typeface="+mn-lt"/>
                <a:ea typeface="+mn-ea"/>
                <a:cs typeface="+mn-cs"/>
                <a:sym typeface="Calibri"/>
              </a:rPr>
              <a:t> seria la maxima </a:t>
            </a:r>
            <a:r>
              <a:rPr lang="en-GB" sz="1200" dirty="0" err="1">
                <a:effectLst/>
                <a:latin typeface="+mn-lt"/>
                <a:ea typeface="+mn-ea"/>
                <a:cs typeface="+mn-cs"/>
                <a:sym typeface="Calibri"/>
              </a:rPr>
              <a:t>energia</a:t>
            </a:r>
            <a:r>
              <a:rPr lang="en-GB" sz="1200" dirty="0">
                <a:effectLst/>
                <a:latin typeface="+mn-lt"/>
                <a:ea typeface="+mn-ea"/>
                <a:cs typeface="+mn-cs"/>
                <a:sym typeface="Calibri"/>
              </a:rPr>
              <a:t> con la </a:t>
            </a:r>
            <a:r>
              <a:rPr lang="en-GB" sz="1200" dirty="0" err="1">
                <a:effectLst/>
                <a:latin typeface="+mn-lt"/>
                <a:ea typeface="+mn-ea"/>
                <a:cs typeface="+mn-cs"/>
                <a:sym typeface="Calibri"/>
              </a:rPr>
              <a:t>que</a:t>
            </a:r>
            <a:r>
              <a:rPr lang="en-GB" sz="1200" dirty="0">
                <a:effectLst/>
                <a:latin typeface="+mn-lt"/>
                <a:ea typeface="+mn-ea"/>
                <a:cs typeface="+mn-cs"/>
                <a:sym typeface="Calibri"/>
              </a:rPr>
              <a:t> </a:t>
            </a:r>
            <a:r>
              <a:rPr lang="en-GB" sz="1200" dirty="0" err="1">
                <a:effectLst/>
                <a:latin typeface="+mn-lt"/>
                <a:ea typeface="+mn-ea"/>
                <a:cs typeface="+mn-cs"/>
                <a:sym typeface="Calibri"/>
              </a:rPr>
              <a:t>debe</a:t>
            </a:r>
            <a:r>
              <a:rPr lang="en-GB" sz="1200" dirty="0">
                <a:effectLst/>
                <a:latin typeface="+mn-lt"/>
                <a:ea typeface="+mn-ea"/>
                <a:cs typeface="+mn-cs"/>
                <a:sym typeface="Calibri"/>
              </a:rPr>
              <a:t> ser compatible? Las </a:t>
            </a:r>
            <a:r>
              <a:rPr lang="en-GB" sz="1200" dirty="0" err="1">
                <a:effectLst/>
                <a:latin typeface="+mn-lt"/>
                <a:ea typeface="+mn-ea"/>
                <a:cs typeface="+mn-cs"/>
                <a:sym typeface="Calibri"/>
              </a:rPr>
              <a:t>emitancias</a:t>
            </a:r>
            <a:r>
              <a:rPr lang="en-GB" sz="1200" dirty="0">
                <a:effectLst/>
                <a:latin typeface="+mn-lt"/>
                <a:ea typeface="+mn-ea"/>
                <a:cs typeface="+mn-cs"/>
                <a:sym typeface="Calibri"/>
              </a:rPr>
              <a:t> </a:t>
            </a:r>
            <a:r>
              <a:rPr lang="en-GB" sz="1200" dirty="0" err="1">
                <a:effectLst/>
                <a:latin typeface="+mn-lt"/>
                <a:ea typeface="+mn-ea"/>
                <a:cs typeface="+mn-cs"/>
                <a:sym typeface="Calibri"/>
              </a:rPr>
              <a:t>horizontales</a:t>
            </a:r>
            <a:r>
              <a:rPr lang="en-GB" sz="1200" dirty="0">
                <a:effectLst/>
                <a:latin typeface="+mn-lt"/>
                <a:ea typeface="+mn-ea"/>
                <a:cs typeface="+mn-cs"/>
                <a:sym typeface="Calibri"/>
              </a:rPr>
              <a:t> de ILC a </a:t>
            </a:r>
            <a:r>
              <a:rPr lang="en-GB" sz="1200" dirty="0" err="1">
                <a:effectLst/>
                <a:latin typeface="+mn-lt"/>
                <a:ea typeface="+mn-ea"/>
                <a:cs typeface="+mn-cs"/>
                <a:sym typeface="Calibri"/>
              </a:rPr>
              <a:t>todas</a:t>
            </a:r>
            <a:r>
              <a:rPr lang="en-GB" sz="1200" dirty="0">
                <a:effectLst/>
                <a:latin typeface="+mn-lt"/>
                <a:ea typeface="+mn-ea"/>
                <a:cs typeface="+mn-cs"/>
                <a:sym typeface="Calibri"/>
              </a:rPr>
              <a:t> las E son </a:t>
            </a:r>
            <a:r>
              <a:rPr lang="en-GB" sz="1200" dirty="0" err="1">
                <a:effectLst/>
                <a:latin typeface="+mn-lt"/>
                <a:ea typeface="+mn-ea"/>
                <a:cs typeface="+mn-cs"/>
                <a:sym typeface="Calibri"/>
              </a:rPr>
              <a:t>bastante</a:t>
            </a:r>
            <a:r>
              <a:rPr lang="en-GB" sz="1200" dirty="0">
                <a:effectLst/>
                <a:latin typeface="+mn-lt"/>
                <a:ea typeface="+mn-ea"/>
                <a:cs typeface="+mn-cs"/>
                <a:sym typeface="Calibri"/>
              </a:rPr>
              <a:t> </a:t>
            </a:r>
            <a:r>
              <a:rPr lang="en-GB" sz="1200" dirty="0" err="1">
                <a:effectLst/>
                <a:latin typeface="+mn-lt"/>
                <a:ea typeface="+mn-ea"/>
                <a:cs typeface="+mn-cs"/>
                <a:sym typeface="Calibri"/>
              </a:rPr>
              <a:t>superiores</a:t>
            </a:r>
            <a:r>
              <a:rPr lang="en-GB" sz="1200" dirty="0">
                <a:effectLst/>
                <a:latin typeface="+mn-lt"/>
                <a:ea typeface="+mn-ea"/>
                <a:cs typeface="+mn-cs"/>
                <a:sym typeface="Calibri"/>
              </a:rPr>
              <a:t> a las de CLIC y </a:t>
            </a:r>
            <a:r>
              <a:rPr lang="en-GB" sz="1200" dirty="0" err="1">
                <a:effectLst/>
                <a:latin typeface="+mn-lt"/>
                <a:ea typeface="+mn-ea"/>
                <a:cs typeface="+mn-cs"/>
                <a:sym typeface="Calibri"/>
              </a:rPr>
              <a:t>aunque</a:t>
            </a:r>
            <a:r>
              <a:rPr lang="en-GB" sz="1200" dirty="0">
                <a:effectLst/>
                <a:latin typeface="+mn-lt"/>
                <a:ea typeface="+mn-ea"/>
                <a:cs typeface="+mn-cs"/>
                <a:sym typeface="Calibri"/>
              </a:rPr>
              <a:t> se </a:t>
            </a:r>
            <a:r>
              <a:rPr lang="en-GB" sz="1200" dirty="0" err="1">
                <a:effectLst/>
                <a:latin typeface="+mn-lt"/>
                <a:ea typeface="+mn-ea"/>
                <a:cs typeface="+mn-cs"/>
                <a:sym typeface="Calibri"/>
              </a:rPr>
              <a:t>que</a:t>
            </a:r>
            <a:r>
              <a:rPr lang="en-GB" sz="1200" dirty="0">
                <a:effectLst/>
                <a:latin typeface="+mn-lt"/>
                <a:ea typeface="+mn-ea"/>
                <a:cs typeface="+mn-cs"/>
                <a:sym typeface="Calibri"/>
              </a:rPr>
              <a:t> Glen White </a:t>
            </a:r>
            <a:r>
              <a:rPr lang="en-GB" sz="1200" dirty="0" err="1">
                <a:effectLst/>
                <a:latin typeface="+mn-lt"/>
                <a:ea typeface="+mn-ea"/>
                <a:cs typeface="+mn-cs"/>
                <a:sym typeface="Calibri"/>
              </a:rPr>
              <a:t>hizo</a:t>
            </a:r>
            <a:r>
              <a:rPr lang="en-GB" sz="1200" dirty="0">
                <a:effectLst/>
                <a:latin typeface="+mn-lt"/>
                <a:ea typeface="+mn-ea"/>
                <a:cs typeface="+mn-cs"/>
                <a:sym typeface="Calibri"/>
              </a:rPr>
              <a:t> las s2e simulations de ILC (</a:t>
            </a:r>
            <a:r>
              <a:rPr lang="en-GB" sz="1200" dirty="0" err="1">
                <a:effectLst/>
                <a:latin typeface="+mn-lt"/>
                <a:ea typeface="+mn-ea"/>
                <a:cs typeface="+mn-cs"/>
                <a:sym typeface="Calibri"/>
              </a:rPr>
              <a:t>hace</a:t>
            </a:r>
            <a:r>
              <a:rPr lang="en-GB" sz="1200" dirty="0">
                <a:effectLst/>
                <a:latin typeface="+mn-lt"/>
                <a:ea typeface="+mn-ea"/>
                <a:cs typeface="+mn-cs"/>
                <a:sym typeface="Calibri"/>
              </a:rPr>
              <a:t> ~20 </a:t>
            </a:r>
            <a:r>
              <a:rPr lang="en-GB" sz="1200" dirty="0" err="1">
                <a:effectLst/>
                <a:latin typeface="+mn-lt"/>
                <a:ea typeface="+mn-ea"/>
                <a:cs typeface="+mn-cs"/>
                <a:sym typeface="Calibri"/>
              </a:rPr>
              <a:t>anyos</a:t>
            </a:r>
            <a:r>
              <a:rPr lang="en-GB" sz="1200" dirty="0">
                <a:effectLst/>
                <a:latin typeface="+mn-lt"/>
                <a:ea typeface="+mn-ea"/>
                <a:cs typeface="+mn-cs"/>
                <a:sym typeface="Calibri"/>
              </a:rPr>
              <a:t>) con </a:t>
            </a:r>
            <a:r>
              <a:rPr lang="en-GB" sz="1200" dirty="0" err="1">
                <a:effectLst/>
                <a:latin typeface="+mn-lt"/>
                <a:ea typeface="+mn-ea"/>
                <a:cs typeface="+mn-cs"/>
                <a:sym typeface="Calibri"/>
              </a:rPr>
              <a:t>resultados</a:t>
            </a:r>
            <a:r>
              <a:rPr lang="en-GB" sz="1200" dirty="0">
                <a:effectLst/>
                <a:latin typeface="+mn-lt"/>
                <a:ea typeface="+mn-ea"/>
                <a:cs typeface="+mn-cs"/>
                <a:sym typeface="Calibri"/>
              </a:rPr>
              <a:t> </a:t>
            </a:r>
            <a:r>
              <a:rPr lang="en-GB" sz="1200" dirty="0" err="1">
                <a:effectLst/>
                <a:latin typeface="+mn-lt"/>
                <a:ea typeface="+mn-ea"/>
                <a:cs typeface="+mn-cs"/>
                <a:sym typeface="Calibri"/>
              </a:rPr>
              <a:t>prometedores</a:t>
            </a:r>
            <a:r>
              <a:rPr lang="en-GB" sz="1200" dirty="0">
                <a:effectLst/>
                <a:latin typeface="+mn-lt"/>
                <a:ea typeface="+mn-ea"/>
                <a:cs typeface="+mn-cs"/>
                <a:sym typeface="Calibri"/>
              </a:rPr>
              <a:t> le </a:t>
            </a:r>
            <a:r>
              <a:rPr lang="en-GB" sz="1200" dirty="0" err="1">
                <a:effectLst/>
                <a:latin typeface="+mn-lt"/>
                <a:ea typeface="+mn-ea"/>
                <a:cs typeface="+mn-cs"/>
                <a:sym typeface="Calibri"/>
              </a:rPr>
              <a:t>faltaban</a:t>
            </a:r>
            <a:r>
              <a:rPr lang="en-GB" sz="1200" dirty="0">
                <a:effectLst/>
                <a:latin typeface="+mn-lt"/>
                <a:ea typeface="+mn-ea"/>
                <a:cs typeface="+mn-cs"/>
                <a:sym typeface="Calibri"/>
              </a:rPr>
              <a:t> </a:t>
            </a:r>
            <a:r>
              <a:rPr lang="en-GB" sz="1200" dirty="0" err="1">
                <a:effectLst/>
                <a:latin typeface="+mn-lt"/>
                <a:ea typeface="+mn-ea"/>
                <a:cs typeface="+mn-cs"/>
                <a:sym typeface="Calibri"/>
              </a:rPr>
              <a:t>varios</a:t>
            </a:r>
            <a:r>
              <a:rPr lang="en-GB" sz="1200" dirty="0">
                <a:effectLst/>
                <a:latin typeface="+mn-lt"/>
                <a:ea typeface="+mn-ea"/>
                <a:cs typeface="+mn-cs"/>
                <a:sym typeface="Calibri"/>
              </a:rPr>
              <a:t> </a:t>
            </a:r>
            <a:r>
              <a:rPr lang="en-GB" sz="1200" dirty="0" err="1">
                <a:effectLst/>
                <a:latin typeface="+mn-lt"/>
                <a:ea typeface="+mn-ea"/>
                <a:cs typeface="+mn-cs"/>
                <a:sym typeface="Calibri"/>
              </a:rPr>
              <a:t>tipos</a:t>
            </a:r>
            <a:r>
              <a:rPr lang="en-GB" sz="1200" dirty="0">
                <a:effectLst/>
                <a:latin typeface="+mn-lt"/>
                <a:ea typeface="+mn-ea"/>
                <a:cs typeface="+mn-cs"/>
                <a:sym typeface="Calibri"/>
              </a:rPr>
              <a:t> de </a:t>
            </a:r>
            <a:r>
              <a:rPr lang="en-GB" sz="1200" dirty="0" err="1">
                <a:effectLst/>
                <a:latin typeface="+mn-lt"/>
                <a:ea typeface="+mn-ea"/>
                <a:cs typeface="+mn-cs"/>
                <a:sym typeface="Calibri"/>
              </a:rPr>
              <a:t>errores</a:t>
            </a:r>
            <a:r>
              <a:rPr lang="en-GB" sz="1200" dirty="0">
                <a:effectLst/>
                <a:latin typeface="+mn-lt"/>
                <a:ea typeface="+mn-ea"/>
                <a:cs typeface="+mn-cs"/>
                <a:sym typeface="Calibri"/>
              </a:rPr>
              <a:t> y </a:t>
            </a:r>
            <a:r>
              <a:rPr lang="en-GB" sz="1200" dirty="0" err="1">
                <a:effectLst/>
                <a:latin typeface="+mn-lt"/>
                <a:ea typeface="+mn-ea"/>
                <a:cs typeface="+mn-cs"/>
                <a:sym typeface="Calibri"/>
              </a:rPr>
              <a:t>el</a:t>
            </a:r>
            <a:r>
              <a:rPr lang="en-GB" sz="1200" dirty="0">
                <a:effectLst/>
                <a:latin typeface="+mn-lt"/>
                <a:ea typeface="+mn-ea"/>
                <a:cs typeface="+mn-cs"/>
                <a:sym typeface="Calibri"/>
              </a:rPr>
              <a:t> failure rate </a:t>
            </a:r>
            <a:r>
              <a:rPr lang="en-GB" sz="1200" dirty="0" err="1">
                <a:effectLst/>
                <a:latin typeface="+mn-lt"/>
                <a:ea typeface="+mn-ea"/>
                <a:cs typeface="+mn-cs"/>
                <a:sym typeface="Calibri"/>
              </a:rPr>
              <a:t>tenia</a:t>
            </a:r>
            <a:r>
              <a:rPr lang="en-GB" sz="1200" dirty="0">
                <a:effectLst/>
                <a:latin typeface="+mn-lt"/>
                <a:ea typeface="+mn-ea"/>
                <a:cs typeface="+mn-cs"/>
                <a:sym typeface="Calibri"/>
              </a:rPr>
              <a:t> </a:t>
            </a:r>
            <a:r>
              <a:rPr lang="en-GB" sz="1200" dirty="0" err="1">
                <a:effectLst/>
                <a:latin typeface="+mn-lt"/>
                <a:ea typeface="+mn-ea"/>
                <a:cs typeface="+mn-cs"/>
                <a:sym typeface="Calibri"/>
              </a:rPr>
              <a:t>que</a:t>
            </a:r>
            <a:r>
              <a:rPr lang="en-GB" sz="1200" dirty="0">
                <a:effectLst/>
                <a:latin typeface="+mn-lt"/>
                <a:ea typeface="+mn-ea"/>
                <a:cs typeface="+mn-cs"/>
                <a:sym typeface="Calibri"/>
              </a:rPr>
              <a:t> </a:t>
            </a:r>
            <a:r>
              <a:rPr lang="en-GB" sz="1200" dirty="0" err="1">
                <a:effectLst/>
                <a:latin typeface="+mn-lt"/>
                <a:ea typeface="+mn-ea"/>
                <a:cs typeface="+mn-cs"/>
                <a:sym typeface="Calibri"/>
              </a:rPr>
              <a:t>mejorar</a:t>
            </a:r>
            <a:r>
              <a:rPr lang="en-GB" sz="1200" dirty="0">
                <a:effectLst/>
                <a:latin typeface="+mn-lt"/>
                <a:ea typeface="+mn-ea"/>
                <a:cs typeface="+mn-cs"/>
                <a:sym typeface="Calibri"/>
              </a:rPr>
              <a:t>. </a:t>
            </a:r>
          </a:p>
          <a:p>
            <a:r>
              <a:rPr lang="en-GB" sz="1200" dirty="0" err="1">
                <a:effectLst/>
                <a:latin typeface="+mn-lt"/>
                <a:ea typeface="+mn-ea"/>
                <a:cs typeface="+mn-cs"/>
                <a:sym typeface="Calibri"/>
              </a:rPr>
              <a:t>Incluirian</a:t>
            </a:r>
            <a:r>
              <a:rPr lang="en-GB" sz="1200" dirty="0">
                <a:effectLst/>
                <a:latin typeface="+mn-lt"/>
                <a:ea typeface="+mn-ea"/>
                <a:cs typeface="+mn-cs"/>
                <a:sym typeface="Calibri"/>
              </a:rPr>
              <a:t> </a:t>
            </a:r>
            <a:r>
              <a:rPr lang="en-GB" sz="1200" dirty="0" err="1">
                <a:effectLst/>
                <a:latin typeface="+mn-lt"/>
                <a:ea typeface="+mn-ea"/>
                <a:cs typeface="+mn-cs"/>
                <a:sym typeface="Calibri"/>
              </a:rPr>
              <a:t>estas</a:t>
            </a:r>
            <a:r>
              <a:rPr lang="en-GB" sz="1200" dirty="0">
                <a:effectLst/>
                <a:latin typeface="+mn-lt"/>
                <a:ea typeface="+mn-ea"/>
                <a:cs typeface="+mn-cs"/>
                <a:sym typeface="Calibri"/>
              </a:rPr>
              <a:t> </a:t>
            </a:r>
            <a:r>
              <a:rPr lang="en-GB" sz="1200" dirty="0" err="1">
                <a:effectLst/>
                <a:latin typeface="+mn-lt"/>
                <a:ea typeface="+mn-ea"/>
                <a:cs typeface="+mn-cs"/>
                <a:sym typeface="Calibri"/>
              </a:rPr>
              <a:t>simulaciones</a:t>
            </a:r>
            <a:r>
              <a:rPr lang="en-GB" sz="1200" dirty="0">
                <a:effectLst/>
                <a:latin typeface="+mn-lt"/>
                <a:ea typeface="+mn-ea"/>
                <a:cs typeface="+mn-cs"/>
                <a:sym typeface="Calibri"/>
              </a:rPr>
              <a:t> wake-fields, collimation, IP feedback? </a:t>
            </a:r>
          </a:p>
          <a:p>
            <a:r>
              <a:rPr lang="en-GB" sz="1200" dirty="0" err="1">
                <a:effectLst/>
                <a:latin typeface="+mn-lt"/>
                <a:ea typeface="+mn-ea"/>
                <a:cs typeface="+mn-cs"/>
                <a:sym typeface="Calibri"/>
              </a:rPr>
              <a:t>Ademas</a:t>
            </a:r>
            <a:r>
              <a:rPr lang="en-GB" sz="1200" dirty="0">
                <a:effectLst/>
                <a:latin typeface="+mn-lt"/>
                <a:ea typeface="+mn-ea"/>
                <a:cs typeface="+mn-cs"/>
                <a:sym typeface="Calibri"/>
              </a:rPr>
              <a:t>, </a:t>
            </a:r>
            <a:r>
              <a:rPr lang="en-GB" sz="1200" dirty="0" err="1">
                <a:effectLst/>
                <a:latin typeface="+mn-lt"/>
                <a:ea typeface="+mn-ea"/>
                <a:cs typeface="+mn-cs"/>
                <a:sym typeface="Calibri"/>
              </a:rPr>
              <a:t>ahora</a:t>
            </a:r>
            <a:r>
              <a:rPr lang="en-GB" sz="1200" dirty="0">
                <a:effectLst/>
                <a:latin typeface="+mn-lt"/>
                <a:ea typeface="+mn-ea"/>
                <a:cs typeface="+mn-cs"/>
                <a:sym typeface="Calibri"/>
              </a:rPr>
              <a:t> tanto </a:t>
            </a:r>
            <a:r>
              <a:rPr lang="en-GB" sz="1200" dirty="0" err="1">
                <a:effectLst/>
                <a:latin typeface="+mn-lt"/>
                <a:ea typeface="+mn-ea"/>
                <a:cs typeface="+mn-cs"/>
                <a:sym typeface="Calibri"/>
              </a:rPr>
              <a:t>GuineaPig</a:t>
            </a:r>
            <a:r>
              <a:rPr lang="en-GB" sz="1200" dirty="0">
                <a:effectLst/>
                <a:latin typeface="+mn-lt"/>
                <a:ea typeface="+mn-ea"/>
                <a:cs typeface="+mn-cs"/>
                <a:sym typeface="Calibri"/>
              </a:rPr>
              <a:t> y Placet se </a:t>
            </a:r>
            <a:r>
              <a:rPr lang="en-GB" sz="1200" dirty="0" err="1">
                <a:effectLst/>
                <a:latin typeface="+mn-lt"/>
                <a:ea typeface="+mn-ea"/>
                <a:cs typeface="+mn-cs"/>
                <a:sym typeface="Calibri"/>
              </a:rPr>
              <a:t>consideran</a:t>
            </a:r>
            <a:r>
              <a:rPr lang="en-GB" sz="1200" dirty="0">
                <a:effectLst/>
                <a:latin typeface="+mn-lt"/>
                <a:ea typeface="+mn-ea"/>
                <a:cs typeface="+mn-cs"/>
                <a:sym typeface="Calibri"/>
              </a:rPr>
              <a:t> legacy codes y </a:t>
            </a:r>
            <a:r>
              <a:rPr lang="en-GB" sz="1200" dirty="0" err="1">
                <a:effectLst/>
                <a:latin typeface="+mn-lt"/>
                <a:ea typeface="+mn-ea"/>
                <a:cs typeface="+mn-cs"/>
                <a:sym typeface="Calibri"/>
              </a:rPr>
              <a:t>tenemos</a:t>
            </a:r>
            <a:r>
              <a:rPr lang="en-GB" sz="1200" dirty="0">
                <a:effectLst/>
                <a:latin typeface="+mn-lt"/>
                <a:ea typeface="+mn-ea"/>
                <a:cs typeface="+mn-cs"/>
                <a:sym typeface="Calibri"/>
              </a:rPr>
              <a:t> </a:t>
            </a:r>
            <a:r>
              <a:rPr lang="en-GB" sz="1200" dirty="0" err="1">
                <a:effectLst/>
                <a:latin typeface="+mn-lt"/>
                <a:ea typeface="+mn-ea"/>
                <a:cs typeface="+mn-cs"/>
                <a:sym typeface="Calibri"/>
              </a:rPr>
              <a:t>que</a:t>
            </a:r>
            <a:r>
              <a:rPr lang="en-GB" sz="1200" dirty="0">
                <a:effectLst/>
                <a:latin typeface="+mn-lt"/>
                <a:ea typeface="+mn-ea"/>
                <a:cs typeface="+mn-cs"/>
                <a:sym typeface="Calibri"/>
              </a:rPr>
              <a:t> </a:t>
            </a:r>
            <a:r>
              <a:rPr lang="en-GB" sz="1200" dirty="0" err="1">
                <a:effectLst/>
                <a:latin typeface="+mn-lt"/>
                <a:ea typeface="+mn-ea"/>
                <a:cs typeface="+mn-cs"/>
                <a:sym typeface="Calibri"/>
              </a:rPr>
              <a:t>migrar</a:t>
            </a:r>
            <a:r>
              <a:rPr lang="en-GB" sz="1200" dirty="0">
                <a:effectLst/>
                <a:latin typeface="+mn-lt"/>
                <a:ea typeface="+mn-ea"/>
                <a:cs typeface="+mn-cs"/>
                <a:sym typeface="Calibri"/>
              </a:rPr>
              <a:t> a Xsuite y/o </a:t>
            </a:r>
            <a:r>
              <a:rPr lang="en-GB" sz="1200" dirty="0" err="1">
                <a:effectLst/>
                <a:latin typeface="+mn-lt"/>
                <a:ea typeface="+mn-ea"/>
                <a:cs typeface="+mn-cs"/>
                <a:sym typeface="Calibri"/>
              </a:rPr>
              <a:t>RFtrack</a:t>
            </a:r>
            <a:r>
              <a:rPr lang="en-GB" sz="1200" dirty="0">
                <a:effectLst/>
                <a:latin typeface="+mn-lt"/>
                <a:ea typeface="+mn-ea"/>
                <a:cs typeface="+mn-cs"/>
                <a:sym typeface="Calibri"/>
              </a:rPr>
              <a:t>, lo </a:t>
            </a:r>
            <a:r>
              <a:rPr lang="en-GB" sz="1200" dirty="0" err="1">
                <a:effectLst/>
                <a:latin typeface="+mn-lt"/>
                <a:ea typeface="+mn-ea"/>
                <a:cs typeface="+mn-cs"/>
                <a:sym typeface="Calibri"/>
              </a:rPr>
              <a:t>que</a:t>
            </a:r>
            <a:r>
              <a:rPr lang="en-GB" sz="1200" dirty="0">
                <a:effectLst/>
                <a:latin typeface="+mn-lt"/>
                <a:ea typeface="+mn-ea"/>
                <a:cs typeface="+mn-cs"/>
                <a:sym typeface="Calibri"/>
              </a:rPr>
              <a:t> </a:t>
            </a:r>
            <a:r>
              <a:rPr lang="en-GB" sz="1200" dirty="0" err="1">
                <a:effectLst/>
                <a:latin typeface="+mn-lt"/>
                <a:ea typeface="+mn-ea"/>
                <a:cs typeface="+mn-cs"/>
                <a:sym typeface="Calibri"/>
              </a:rPr>
              <a:t>significa</a:t>
            </a:r>
            <a:r>
              <a:rPr lang="en-GB" sz="1200" dirty="0">
                <a:effectLst/>
                <a:latin typeface="+mn-lt"/>
                <a:ea typeface="+mn-ea"/>
                <a:cs typeface="+mn-cs"/>
                <a:sym typeface="Calibri"/>
              </a:rPr>
              <a:t> </a:t>
            </a:r>
            <a:r>
              <a:rPr lang="en-GB" sz="1200" dirty="0" err="1">
                <a:effectLst/>
                <a:latin typeface="+mn-lt"/>
                <a:ea typeface="+mn-ea"/>
                <a:cs typeface="+mn-cs"/>
                <a:sym typeface="Calibri"/>
              </a:rPr>
              <a:t>que</a:t>
            </a:r>
            <a:r>
              <a:rPr lang="en-GB" sz="1200" dirty="0">
                <a:effectLst/>
                <a:latin typeface="+mn-lt"/>
                <a:ea typeface="+mn-ea"/>
                <a:cs typeface="+mn-cs"/>
                <a:sym typeface="Calibri"/>
              </a:rPr>
              <a:t> </a:t>
            </a:r>
            <a:r>
              <a:rPr lang="en-GB" sz="1200" dirty="0" err="1">
                <a:effectLst/>
                <a:latin typeface="+mn-lt"/>
                <a:ea typeface="+mn-ea"/>
                <a:cs typeface="+mn-cs"/>
                <a:sym typeface="Calibri"/>
              </a:rPr>
              <a:t>tenemos</a:t>
            </a:r>
            <a:r>
              <a:rPr lang="en-GB" sz="1200" dirty="0">
                <a:effectLst/>
                <a:latin typeface="+mn-lt"/>
                <a:ea typeface="+mn-ea"/>
                <a:cs typeface="+mn-cs"/>
                <a:sym typeface="Calibri"/>
              </a:rPr>
              <a:t> </a:t>
            </a:r>
            <a:r>
              <a:rPr lang="en-GB" sz="1200" dirty="0" err="1">
                <a:effectLst/>
                <a:latin typeface="+mn-lt"/>
                <a:ea typeface="+mn-ea"/>
                <a:cs typeface="+mn-cs"/>
                <a:sym typeface="Calibri"/>
              </a:rPr>
              <a:t>que</a:t>
            </a:r>
            <a:r>
              <a:rPr lang="en-GB" sz="1200" dirty="0">
                <a:effectLst/>
                <a:latin typeface="+mn-lt"/>
                <a:ea typeface="+mn-ea"/>
                <a:cs typeface="+mn-cs"/>
                <a:sym typeface="Calibri"/>
              </a:rPr>
              <a:t> </a:t>
            </a:r>
            <a:r>
              <a:rPr lang="en-GB" sz="1200" dirty="0" err="1">
                <a:effectLst/>
                <a:latin typeface="+mn-lt"/>
                <a:ea typeface="+mn-ea"/>
                <a:cs typeface="+mn-cs"/>
                <a:sym typeface="Calibri"/>
              </a:rPr>
              <a:t>reescrbir</a:t>
            </a:r>
            <a:r>
              <a:rPr lang="en-GB" sz="1200" dirty="0">
                <a:effectLst/>
                <a:latin typeface="+mn-lt"/>
                <a:ea typeface="+mn-ea"/>
                <a:cs typeface="+mn-cs"/>
                <a:sym typeface="Calibri"/>
              </a:rPr>
              <a:t> </a:t>
            </a:r>
            <a:r>
              <a:rPr lang="en-GB" sz="1200" dirty="0" err="1">
                <a:effectLst/>
                <a:latin typeface="+mn-lt"/>
                <a:ea typeface="+mn-ea"/>
                <a:cs typeface="+mn-cs"/>
                <a:sym typeface="Calibri"/>
              </a:rPr>
              <a:t>todos</a:t>
            </a:r>
            <a:r>
              <a:rPr lang="en-GB" sz="1200" dirty="0">
                <a:effectLst/>
                <a:latin typeface="+mn-lt"/>
                <a:ea typeface="+mn-ea"/>
                <a:cs typeface="+mn-cs"/>
                <a:sym typeface="Calibri"/>
              </a:rPr>
              <a:t> </a:t>
            </a:r>
            <a:r>
              <a:rPr lang="en-GB" sz="1200" dirty="0" err="1">
                <a:effectLst/>
                <a:latin typeface="+mn-lt"/>
                <a:ea typeface="+mn-ea"/>
                <a:cs typeface="+mn-cs"/>
                <a:sym typeface="Calibri"/>
              </a:rPr>
              <a:t>los</a:t>
            </a:r>
            <a:r>
              <a:rPr lang="en-GB" sz="1200" dirty="0">
                <a:effectLst/>
                <a:latin typeface="+mn-lt"/>
                <a:ea typeface="+mn-ea"/>
                <a:cs typeface="+mn-cs"/>
                <a:sym typeface="Calibri"/>
              </a:rPr>
              <a:t> </a:t>
            </a:r>
            <a:r>
              <a:rPr lang="en-GB" sz="1200" dirty="0" err="1">
                <a:effectLst/>
                <a:latin typeface="+mn-lt"/>
                <a:ea typeface="+mn-ea"/>
                <a:cs typeface="+mn-cs"/>
                <a:sym typeface="Calibri"/>
              </a:rPr>
              <a:t>codigos</a:t>
            </a:r>
            <a:r>
              <a:rPr lang="en-GB" sz="1200" dirty="0">
                <a:effectLst/>
                <a:latin typeface="+mn-lt"/>
                <a:ea typeface="+mn-ea"/>
                <a:cs typeface="+mn-cs"/>
                <a:sym typeface="Calibri"/>
              </a:rPr>
              <a:t> </a:t>
            </a:r>
            <a:r>
              <a:rPr lang="en-GB" sz="1200" dirty="0" err="1">
                <a:effectLst/>
                <a:latin typeface="+mn-lt"/>
                <a:ea typeface="+mn-ea"/>
                <a:cs typeface="+mn-cs"/>
                <a:sym typeface="Calibri"/>
              </a:rPr>
              <a:t>que</a:t>
            </a:r>
            <a:r>
              <a:rPr lang="en-GB" sz="1200" dirty="0">
                <a:effectLst/>
                <a:latin typeface="+mn-lt"/>
                <a:ea typeface="+mn-ea"/>
                <a:cs typeface="+mn-cs"/>
                <a:sym typeface="Calibri"/>
              </a:rPr>
              <a:t> </a:t>
            </a:r>
            <a:r>
              <a:rPr lang="en-GB" sz="1200" dirty="0" err="1">
                <a:effectLst/>
                <a:latin typeface="+mn-lt"/>
                <a:ea typeface="+mn-ea"/>
                <a:cs typeface="+mn-cs"/>
                <a:sym typeface="Calibri"/>
              </a:rPr>
              <a:t>usabamos</a:t>
            </a:r>
            <a:r>
              <a:rPr lang="en-GB" sz="1200" dirty="0">
                <a:effectLst/>
                <a:latin typeface="+mn-lt"/>
                <a:ea typeface="+mn-ea"/>
                <a:cs typeface="+mn-cs"/>
                <a:sym typeface="Calibri"/>
              </a:rPr>
              <a:t> (Placet </a:t>
            </a:r>
            <a:r>
              <a:rPr lang="en-GB" sz="1200" dirty="0" err="1">
                <a:effectLst/>
                <a:latin typeface="+mn-lt"/>
                <a:ea typeface="+mn-ea"/>
                <a:cs typeface="+mn-cs"/>
                <a:sym typeface="Calibri"/>
              </a:rPr>
              <a:t>ya</a:t>
            </a:r>
            <a:r>
              <a:rPr lang="en-GB" sz="1200" dirty="0">
                <a:effectLst/>
                <a:latin typeface="+mn-lt"/>
                <a:ea typeface="+mn-ea"/>
                <a:cs typeface="+mn-cs"/>
                <a:sym typeface="Calibri"/>
              </a:rPr>
              <a:t> no </a:t>
            </a:r>
            <a:r>
              <a:rPr lang="en-GB" sz="1200" dirty="0" err="1">
                <a:effectLst/>
                <a:latin typeface="+mn-lt"/>
                <a:ea typeface="+mn-ea"/>
                <a:cs typeface="+mn-cs"/>
                <a:sym typeface="Calibri"/>
              </a:rPr>
              <a:t>hace</a:t>
            </a:r>
            <a:r>
              <a:rPr lang="en-GB" sz="1200" dirty="0">
                <a:effectLst/>
                <a:latin typeface="+mn-lt"/>
                <a:ea typeface="+mn-ea"/>
                <a:cs typeface="+mn-cs"/>
                <a:sym typeface="Calibri"/>
              </a:rPr>
              <a:t> </a:t>
            </a:r>
            <a:r>
              <a:rPr lang="en-GB" sz="1200" dirty="0" err="1">
                <a:effectLst/>
                <a:latin typeface="+mn-lt"/>
                <a:ea typeface="+mn-ea"/>
                <a:cs typeface="+mn-cs"/>
                <a:sym typeface="Calibri"/>
              </a:rPr>
              <a:t>el</a:t>
            </a:r>
            <a:r>
              <a:rPr lang="en-GB" sz="1200" dirty="0">
                <a:effectLst/>
                <a:latin typeface="+mn-lt"/>
                <a:ea typeface="+mn-ea"/>
                <a:cs typeface="+mn-cs"/>
                <a:sym typeface="Calibri"/>
              </a:rPr>
              <a:t> tracking </a:t>
            </a:r>
            <a:r>
              <a:rPr lang="en-GB" sz="1200" dirty="0" err="1">
                <a:effectLst/>
                <a:latin typeface="+mn-lt"/>
                <a:ea typeface="+mn-ea"/>
                <a:cs typeface="+mn-cs"/>
                <a:sym typeface="Calibri"/>
              </a:rPr>
              <a:t>en</a:t>
            </a:r>
            <a:r>
              <a:rPr lang="en-GB" sz="1200" dirty="0">
                <a:effectLst/>
                <a:latin typeface="+mn-lt"/>
                <a:ea typeface="+mn-ea"/>
                <a:cs typeface="+mn-cs"/>
                <a:sym typeface="Calibri"/>
              </a:rPr>
              <a:t> </a:t>
            </a:r>
            <a:r>
              <a:rPr lang="en-GB" sz="1200" dirty="0" err="1">
                <a:effectLst/>
                <a:latin typeface="+mn-lt"/>
                <a:ea typeface="+mn-ea"/>
                <a:cs typeface="+mn-cs"/>
                <a:sym typeface="Calibri"/>
              </a:rPr>
              <a:t>el</a:t>
            </a:r>
            <a:r>
              <a:rPr lang="en-GB" sz="1200" dirty="0">
                <a:effectLst/>
                <a:latin typeface="+mn-lt"/>
                <a:ea typeface="+mn-ea"/>
                <a:cs typeface="+mn-cs"/>
                <a:sym typeface="Calibri"/>
              </a:rPr>
              <a:t> solenoid y </a:t>
            </a:r>
            <a:r>
              <a:rPr lang="en-GB" sz="1200" dirty="0" err="1">
                <a:effectLst/>
                <a:latin typeface="+mn-lt"/>
                <a:ea typeface="+mn-ea"/>
                <a:cs typeface="+mn-cs"/>
                <a:sym typeface="Calibri"/>
              </a:rPr>
              <a:t>nadie</a:t>
            </a:r>
            <a:r>
              <a:rPr lang="en-GB" sz="1200" dirty="0">
                <a:effectLst/>
                <a:latin typeface="+mn-lt"/>
                <a:ea typeface="+mn-ea"/>
                <a:cs typeface="+mn-cs"/>
                <a:sym typeface="Calibri"/>
              </a:rPr>
              <a:t> lo </a:t>
            </a:r>
            <a:r>
              <a:rPr lang="en-GB" sz="1200" dirty="0" err="1">
                <a:effectLst/>
                <a:latin typeface="+mn-lt"/>
                <a:ea typeface="+mn-ea"/>
                <a:cs typeface="+mn-cs"/>
                <a:sym typeface="Calibri"/>
              </a:rPr>
              <a:t>puede</a:t>
            </a:r>
            <a:r>
              <a:rPr lang="en-GB" sz="1200" dirty="0">
                <a:effectLst/>
                <a:latin typeface="+mn-lt"/>
                <a:ea typeface="+mn-ea"/>
                <a:cs typeface="+mn-cs"/>
                <a:sym typeface="Calibri"/>
              </a:rPr>
              <a:t> </a:t>
            </a:r>
            <a:r>
              <a:rPr lang="en-GB" sz="1200" dirty="0" err="1">
                <a:effectLst/>
                <a:latin typeface="+mn-lt"/>
                <a:ea typeface="+mn-ea"/>
                <a:cs typeface="+mn-cs"/>
                <a:sym typeface="Calibri"/>
              </a:rPr>
              <a:t>arreglar</a:t>
            </a:r>
            <a:r>
              <a:rPr lang="en-GB" sz="1200" dirty="0">
                <a:effectLst/>
                <a:latin typeface="+mn-lt"/>
                <a:ea typeface="+mn-ea"/>
                <a:cs typeface="+mn-cs"/>
                <a:sym typeface="Calibri"/>
              </a:rPr>
              <a:t>...).</a:t>
            </a:r>
          </a:p>
          <a:p>
            <a:r>
              <a:rPr lang="en-GB" sz="1200" dirty="0">
                <a:effectLst/>
                <a:latin typeface="+mn-lt"/>
                <a:ea typeface="+mn-ea"/>
                <a:cs typeface="+mn-cs"/>
                <a:sym typeface="Calibri"/>
              </a:rPr>
              <a:t>Asi </a:t>
            </a:r>
            <a:r>
              <a:rPr lang="en-GB" sz="1200" dirty="0" err="1">
                <a:effectLst/>
                <a:latin typeface="+mn-lt"/>
                <a:ea typeface="+mn-ea"/>
                <a:cs typeface="+mn-cs"/>
                <a:sym typeface="Calibri"/>
              </a:rPr>
              <a:t>que</a:t>
            </a:r>
            <a:r>
              <a:rPr lang="en-GB" sz="1200" dirty="0">
                <a:effectLst/>
                <a:latin typeface="+mn-lt"/>
                <a:ea typeface="+mn-ea"/>
                <a:cs typeface="+mn-cs"/>
                <a:sym typeface="Calibri"/>
              </a:rPr>
              <a:t> es </a:t>
            </a:r>
            <a:r>
              <a:rPr lang="en-GB" sz="1200" dirty="0" err="1">
                <a:effectLst/>
                <a:latin typeface="+mn-lt"/>
                <a:ea typeface="+mn-ea"/>
                <a:cs typeface="+mn-cs"/>
                <a:sym typeface="Calibri"/>
              </a:rPr>
              <a:t>mucho</a:t>
            </a:r>
            <a:r>
              <a:rPr lang="en-GB" sz="1200" dirty="0">
                <a:effectLst/>
                <a:latin typeface="+mn-lt"/>
                <a:ea typeface="+mn-ea"/>
                <a:cs typeface="+mn-cs"/>
                <a:sym typeface="Calibri"/>
              </a:rPr>
              <a:t> </a:t>
            </a:r>
            <a:r>
              <a:rPr lang="en-GB" sz="1200" dirty="0" err="1">
                <a:effectLst/>
                <a:latin typeface="+mn-lt"/>
                <a:ea typeface="+mn-ea"/>
                <a:cs typeface="+mn-cs"/>
                <a:sym typeface="Calibri"/>
              </a:rPr>
              <a:t>trabajo</a:t>
            </a:r>
            <a:r>
              <a:rPr lang="en-GB" sz="1200" dirty="0">
                <a:effectLst/>
                <a:latin typeface="+mn-lt"/>
                <a:ea typeface="+mn-ea"/>
                <a:cs typeface="+mn-cs"/>
                <a:sym typeface="Calibri"/>
              </a:rPr>
              <a:t> </a:t>
            </a:r>
            <a:r>
              <a:rPr lang="en-GB" sz="1200" dirty="0" err="1">
                <a:effectLst/>
                <a:latin typeface="+mn-lt"/>
                <a:ea typeface="+mn-ea"/>
                <a:cs typeface="+mn-cs"/>
                <a:sym typeface="Calibri"/>
              </a:rPr>
              <a:t>en</a:t>
            </a:r>
            <a:r>
              <a:rPr lang="en-GB" sz="1200" dirty="0">
                <a:effectLst/>
                <a:latin typeface="+mn-lt"/>
                <a:ea typeface="+mn-ea"/>
                <a:cs typeface="+mn-cs"/>
                <a:sym typeface="Calibri"/>
              </a:rPr>
              <a:t> various campos </a:t>
            </a:r>
            <a:r>
              <a:rPr lang="en-GB" sz="1200" dirty="0" err="1">
                <a:effectLst/>
                <a:latin typeface="+mn-lt"/>
                <a:ea typeface="+mn-ea"/>
                <a:cs typeface="+mn-cs"/>
                <a:sym typeface="Calibri"/>
              </a:rPr>
              <a:t>diferentes</a:t>
            </a:r>
            <a:r>
              <a:rPr lang="en-GB" sz="1200" dirty="0">
                <a:effectLst/>
                <a:latin typeface="+mn-lt"/>
                <a:ea typeface="+mn-ea"/>
                <a:cs typeface="+mn-cs"/>
                <a:sym typeface="Calibri"/>
              </a:rPr>
              <a:t> de expertise (optics, GM, collimation, </a:t>
            </a:r>
            <a:r>
              <a:rPr lang="en-GB" sz="1200" dirty="0" err="1">
                <a:effectLst/>
                <a:latin typeface="+mn-lt"/>
                <a:ea typeface="+mn-ea"/>
                <a:cs typeface="+mn-cs"/>
                <a:sym typeface="Calibri"/>
              </a:rPr>
              <a:t>wakefields</a:t>
            </a:r>
            <a:r>
              <a:rPr lang="en-GB" sz="1200" dirty="0">
                <a:effectLst/>
                <a:latin typeface="+mn-lt"/>
                <a:ea typeface="+mn-ea"/>
                <a:cs typeface="+mn-cs"/>
                <a:sym typeface="Calibri"/>
              </a:rPr>
              <a:t>, IP fb, software development), para </a:t>
            </a:r>
            <a:r>
              <a:rPr lang="en-GB" sz="1200" dirty="0" err="1">
                <a:effectLst/>
                <a:latin typeface="+mn-lt"/>
                <a:ea typeface="+mn-ea"/>
                <a:cs typeface="+mn-cs"/>
                <a:sym typeface="Calibri"/>
              </a:rPr>
              <a:t>hacerlo</a:t>
            </a:r>
            <a:r>
              <a:rPr lang="en-GB" sz="1200" dirty="0">
                <a:effectLst/>
                <a:latin typeface="+mn-lt"/>
                <a:ea typeface="+mn-ea"/>
                <a:cs typeface="+mn-cs"/>
                <a:sym typeface="Calibri"/>
              </a:rPr>
              <a:t> </a:t>
            </a:r>
            <a:r>
              <a:rPr lang="en-GB" sz="1200" dirty="0" err="1">
                <a:effectLst/>
                <a:latin typeface="+mn-lt"/>
                <a:ea typeface="+mn-ea"/>
                <a:cs typeface="+mn-cs"/>
                <a:sym typeface="Calibri"/>
              </a:rPr>
              <a:t>todo</a:t>
            </a:r>
            <a:r>
              <a:rPr lang="en-GB" sz="1200" dirty="0">
                <a:effectLst/>
                <a:latin typeface="+mn-lt"/>
                <a:ea typeface="+mn-ea"/>
                <a:cs typeface="+mn-cs"/>
                <a:sym typeface="Calibri"/>
              </a:rPr>
              <a:t> al </a:t>
            </a:r>
            <a:r>
              <a:rPr lang="en-GB" sz="1200" dirty="0" err="1">
                <a:effectLst/>
                <a:latin typeface="+mn-lt"/>
                <a:ea typeface="+mn-ea"/>
                <a:cs typeface="+mn-cs"/>
                <a:sym typeface="Calibri"/>
              </a:rPr>
              <a:t>completo</a:t>
            </a:r>
            <a:r>
              <a:rPr lang="en-GB" sz="1200" dirty="0">
                <a:effectLst/>
                <a:latin typeface="+mn-lt"/>
                <a:ea typeface="+mn-ea"/>
                <a:cs typeface="+mn-cs"/>
                <a:sym typeface="Calibri"/>
              </a:rPr>
              <a:t> </a:t>
            </a:r>
            <a:r>
              <a:rPr lang="en-GB" sz="1200" dirty="0" err="1">
                <a:effectLst/>
                <a:latin typeface="+mn-lt"/>
                <a:ea typeface="+mn-ea"/>
                <a:cs typeface="+mn-cs"/>
                <a:sym typeface="Calibri"/>
              </a:rPr>
              <a:t>podria</a:t>
            </a:r>
            <a:r>
              <a:rPr lang="en-GB" sz="1200" dirty="0">
                <a:effectLst/>
                <a:latin typeface="+mn-lt"/>
                <a:ea typeface="+mn-ea"/>
                <a:cs typeface="+mn-cs"/>
                <a:sym typeface="Calibri"/>
              </a:rPr>
              <a:t> ser 3 personas </a:t>
            </a:r>
            <a:r>
              <a:rPr lang="en-GB" sz="1200" dirty="0" err="1">
                <a:effectLst/>
                <a:latin typeface="+mn-lt"/>
                <a:ea typeface="+mn-ea"/>
                <a:cs typeface="+mn-cs"/>
                <a:sym typeface="Calibri"/>
              </a:rPr>
              <a:t>durante</a:t>
            </a:r>
            <a:r>
              <a:rPr lang="en-GB" sz="1200" dirty="0">
                <a:effectLst/>
                <a:latin typeface="+mn-lt"/>
                <a:ea typeface="+mn-ea"/>
                <a:cs typeface="+mn-cs"/>
                <a:sym typeface="Calibri"/>
              </a:rPr>
              <a:t> 2-3 </a:t>
            </a:r>
            <a:r>
              <a:rPr lang="en-GB" sz="1200" dirty="0" err="1">
                <a:effectLst/>
                <a:latin typeface="+mn-lt"/>
                <a:ea typeface="+mn-ea"/>
                <a:cs typeface="+mn-cs"/>
                <a:sym typeface="Calibri"/>
              </a:rPr>
              <a:t>anyos</a:t>
            </a:r>
            <a:r>
              <a:rPr lang="en-GB" sz="1200" dirty="0">
                <a:effectLst/>
                <a:latin typeface="+mn-lt"/>
                <a:ea typeface="+mn-ea"/>
                <a:cs typeface="+mn-cs"/>
                <a:sym typeface="Calibri"/>
              </a:rPr>
              <a:t>, </a:t>
            </a:r>
            <a:r>
              <a:rPr lang="en-GB" sz="1200" dirty="0" err="1">
                <a:effectLst/>
                <a:latin typeface="+mn-lt"/>
                <a:ea typeface="+mn-ea"/>
                <a:cs typeface="+mn-cs"/>
                <a:sym typeface="Calibri"/>
              </a:rPr>
              <a:t>optimisticamente</a:t>
            </a:r>
            <a:r>
              <a:rPr lang="en-GB" sz="1200" dirty="0">
                <a:effectLst/>
                <a:latin typeface="+mn-lt"/>
                <a:ea typeface="+mn-ea"/>
                <a:cs typeface="+mn-cs"/>
                <a:sym typeface="Calibri"/>
              </a:rPr>
              <a:t>.</a:t>
            </a:r>
          </a:p>
          <a:p>
            <a:endParaRPr lang="en-GB" sz="1200" dirty="0">
              <a:effectLst/>
              <a:latin typeface="+mn-lt"/>
              <a:ea typeface="+mn-ea"/>
              <a:cs typeface="+mn-cs"/>
              <a:sym typeface="Calibri"/>
            </a:endParaRPr>
          </a:p>
          <a:p>
            <a:r>
              <a:rPr lang="en-GB" sz="1200" dirty="0">
                <a:effectLst/>
                <a:latin typeface="+mn-lt"/>
                <a:ea typeface="+mn-ea"/>
                <a:cs typeface="+mn-cs"/>
                <a:sym typeface="Calibri"/>
              </a:rPr>
              <a:t>2) Si </a:t>
            </a:r>
            <a:r>
              <a:rPr lang="en-GB" sz="1200" dirty="0" err="1">
                <a:effectLst/>
                <a:latin typeface="+mn-lt"/>
                <a:ea typeface="+mn-ea"/>
                <a:cs typeface="+mn-cs"/>
                <a:sym typeface="Calibri"/>
              </a:rPr>
              <a:t>el</a:t>
            </a:r>
            <a:r>
              <a:rPr lang="en-GB" sz="1200" dirty="0">
                <a:effectLst/>
                <a:latin typeface="+mn-lt"/>
                <a:ea typeface="+mn-ea"/>
                <a:cs typeface="+mn-cs"/>
                <a:sym typeface="Calibri"/>
              </a:rPr>
              <a:t> deadline es </a:t>
            </a:r>
            <a:r>
              <a:rPr lang="en-GB" sz="1200" dirty="0" err="1">
                <a:effectLst/>
                <a:latin typeface="+mn-lt"/>
                <a:ea typeface="+mn-ea"/>
                <a:cs typeface="+mn-cs"/>
                <a:sym typeface="Calibri"/>
              </a:rPr>
              <a:t>el</a:t>
            </a:r>
            <a:r>
              <a:rPr lang="en-GB" sz="1200" dirty="0">
                <a:effectLst/>
                <a:latin typeface="+mn-lt"/>
                <a:ea typeface="+mn-ea"/>
                <a:cs typeface="+mn-cs"/>
                <a:sym typeface="Calibri"/>
              </a:rPr>
              <a:t> 2028, </a:t>
            </a:r>
            <a:r>
              <a:rPr lang="en-GB" sz="1200" dirty="0" err="1">
                <a:effectLst/>
                <a:latin typeface="+mn-lt"/>
                <a:ea typeface="+mn-ea"/>
                <a:cs typeface="+mn-cs"/>
                <a:sym typeface="Calibri"/>
              </a:rPr>
              <a:t>si</a:t>
            </a:r>
            <a:r>
              <a:rPr lang="en-GB" sz="1200" dirty="0">
                <a:effectLst/>
                <a:latin typeface="+mn-lt"/>
                <a:ea typeface="+mn-ea"/>
                <a:cs typeface="+mn-cs"/>
                <a:sym typeface="Calibri"/>
              </a:rPr>
              <a:t> </a:t>
            </a:r>
            <a:r>
              <a:rPr lang="en-GB" sz="1200" dirty="0" err="1">
                <a:effectLst/>
                <a:latin typeface="+mn-lt"/>
                <a:ea typeface="+mn-ea"/>
                <a:cs typeface="+mn-cs"/>
                <a:sym typeface="Calibri"/>
              </a:rPr>
              <a:t>que</a:t>
            </a:r>
            <a:r>
              <a:rPr lang="en-GB" sz="1200" dirty="0">
                <a:effectLst/>
                <a:latin typeface="+mn-lt"/>
                <a:ea typeface="+mn-ea"/>
                <a:cs typeface="+mn-cs"/>
                <a:sym typeface="Calibri"/>
              </a:rPr>
              <a:t> se </a:t>
            </a:r>
            <a:r>
              <a:rPr lang="en-GB" sz="1200" dirty="0" err="1">
                <a:effectLst/>
                <a:latin typeface="+mn-lt"/>
                <a:ea typeface="+mn-ea"/>
                <a:cs typeface="+mn-cs"/>
                <a:sym typeface="Calibri"/>
              </a:rPr>
              <a:t>necesitarian</a:t>
            </a:r>
            <a:r>
              <a:rPr lang="en-GB" sz="1200" dirty="0">
                <a:effectLst/>
                <a:latin typeface="+mn-lt"/>
                <a:ea typeface="+mn-ea"/>
                <a:cs typeface="+mn-cs"/>
                <a:sym typeface="Calibri"/>
              </a:rPr>
              <a:t> ~4 personas </a:t>
            </a:r>
            <a:r>
              <a:rPr lang="en-GB" sz="1200" dirty="0" err="1">
                <a:effectLst/>
                <a:latin typeface="+mn-lt"/>
                <a:ea typeface="+mn-ea"/>
                <a:cs typeface="+mn-cs"/>
                <a:sym typeface="Calibri"/>
              </a:rPr>
              <a:t>durante</a:t>
            </a:r>
            <a:r>
              <a:rPr lang="en-GB" sz="1200" dirty="0">
                <a:effectLst/>
                <a:latin typeface="+mn-lt"/>
                <a:ea typeface="+mn-ea"/>
                <a:cs typeface="+mn-cs"/>
                <a:sym typeface="Calibri"/>
              </a:rPr>
              <a:t> </a:t>
            </a:r>
            <a:r>
              <a:rPr lang="en-GB" sz="1200" dirty="0" err="1">
                <a:effectLst/>
                <a:latin typeface="+mn-lt"/>
                <a:ea typeface="+mn-ea"/>
                <a:cs typeface="+mn-cs"/>
                <a:sym typeface="Calibri"/>
              </a:rPr>
              <a:t>este</a:t>
            </a:r>
            <a:r>
              <a:rPr lang="en-GB" sz="1200" dirty="0">
                <a:effectLst/>
                <a:latin typeface="+mn-lt"/>
                <a:ea typeface="+mn-ea"/>
                <a:cs typeface="+mn-cs"/>
                <a:sym typeface="Calibri"/>
              </a:rPr>
              <a:t> </a:t>
            </a:r>
            <a:r>
              <a:rPr lang="en-GB" sz="1200" dirty="0" err="1">
                <a:effectLst/>
                <a:latin typeface="+mn-lt"/>
                <a:ea typeface="+mn-ea"/>
                <a:cs typeface="+mn-cs"/>
                <a:sym typeface="Calibri"/>
              </a:rPr>
              <a:t>tiempo</a:t>
            </a:r>
            <a:r>
              <a:rPr lang="en-GB" sz="1200" dirty="0">
                <a:effectLst/>
                <a:latin typeface="+mn-lt"/>
                <a:ea typeface="+mn-ea"/>
                <a:cs typeface="+mn-cs"/>
                <a:sym typeface="Calibri"/>
              </a:rPr>
              <a:t>  y </a:t>
            </a:r>
            <a:r>
              <a:rPr lang="en-GB" sz="1200" dirty="0" err="1">
                <a:effectLst/>
                <a:latin typeface="+mn-lt"/>
                <a:ea typeface="+mn-ea"/>
                <a:cs typeface="+mn-cs"/>
                <a:sym typeface="Calibri"/>
              </a:rPr>
              <a:t>anyadimos</a:t>
            </a:r>
            <a:r>
              <a:rPr lang="en-GB" sz="1200" dirty="0">
                <a:effectLst/>
                <a:latin typeface="+mn-lt"/>
                <a:ea typeface="+mn-ea"/>
                <a:cs typeface="+mn-cs"/>
                <a:sym typeface="Calibri"/>
              </a:rPr>
              <a:t> la </a:t>
            </a:r>
            <a:r>
              <a:rPr lang="en-GB" sz="1200" dirty="0" err="1">
                <a:effectLst/>
                <a:latin typeface="+mn-lt"/>
                <a:ea typeface="+mn-ea"/>
                <a:cs typeface="+mn-cs"/>
                <a:sym typeface="Calibri"/>
              </a:rPr>
              <a:t>seccion</a:t>
            </a:r>
            <a:r>
              <a:rPr lang="en-GB" sz="1200" dirty="0">
                <a:effectLst/>
                <a:latin typeface="+mn-lt"/>
                <a:ea typeface="+mn-ea"/>
                <a:cs typeface="+mn-cs"/>
                <a:sym typeface="Calibri"/>
              </a:rPr>
              <a:t> de </a:t>
            </a:r>
            <a:r>
              <a:rPr lang="en-GB" sz="1200" dirty="0" err="1">
                <a:effectLst/>
                <a:latin typeface="+mn-lt"/>
                <a:ea typeface="+mn-ea"/>
                <a:cs typeface="+mn-cs"/>
                <a:sym typeface="Calibri"/>
              </a:rPr>
              <a:t>instrumentacion</a:t>
            </a:r>
            <a:r>
              <a:rPr lang="en-GB" sz="1200" dirty="0">
                <a:effectLst/>
                <a:latin typeface="+mn-lt"/>
                <a:ea typeface="+mn-ea"/>
                <a:cs typeface="+mn-cs"/>
                <a:sym typeface="Calibri"/>
              </a:rPr>
              <a:t>, </a:t>
            </a:r>
            <a:r>
              <a:rPr lang="en-GB" sz="1200" dirty="0" err="1">
                <a:effectLst/>
                <a:latin typeface="+mn-lt"/>
                <a:ea typeface="+mn-ea"/>
                <a:cs typeface="+mn-cs"/>
                <a:sym typeface="Calibri"/>
              </a:rPr>
              <a:t>todos</a:t>
            </a:r>
            <a:r>
              <a:rPr lang="en-GB" sz="1200" dirty="0">
                <a:effectLst/>
                <a:latin typeface="+mn-lt"/>
                <a:ea typeface="+mn-ea"/>
                <a:cs typeface="+mn-cs"/>
                <a:sym typeface="Calibri"/>
              </a:rPr>
              <a:t> </a:t>
            </a:r>
            <a:r>
              <a:rPr lang="en-GB" sz="1200" dirty="0" err="1">
                <a:effectLst/>
                <a:latin typeface="+mn-lt"/>
                <a:ea typeface="+mn-ea"/>
                <a:cs typeface="+mn-cs"/>
                <a:sym typeface="Calibri"/>
              </a:rPr>
              <a:t>los</a:t>
            </a:r>
            <a:r>
              <a:rPr lang="en-GB" sz="1200" dirty="0">
                <a:effectLst/>
                <a:latin typeface="+mn-lt"/>
                <a:ea typeface="+mn-ea"/>
                <a:cs typeface="+mn-cs"/>
                <a:sym typeface="Calibri"/>
              </a:rPr>
              <a:t> topics son </a:t>
            </a:r>
            <a:r>
              <a:rPr lang="en-GB" sz="1200" dirty="0" err="1">
                <a:effectLst/>
                <a:latin typeface="+mn-lt"/>
                <a:ea typeface="+mn-ea"/>
                <a:cs typeface="+mn-cs"/>
                <a:sym typeface="Calibri"/>
              </a:rPr>
              <a:t>muchos</a:t>
            </a:r>
            <a:r>
              <a:rPr lang="en-GB" sz="1200" dirty="0">
                <a:effectLst/>
                <a:latin typeface="+mn-lt"/>
                <a:ea typeface="+mn-ea"/>
                <a:cs typeface="+mn-cs"/>
                <a:sym typeface="Calibri"/>
              </a:rPr>
              <a:t> de </a:t>
            </a:r>
            <a:r>
              <a:rPr lang="en-GB" sz="1200" dirty="0" err="1">
                <a:effectLst/>
                <a:latin typeface="+mn-lt"/>
                <a:ea typeface="+mn-ea"/>
                <a:cs typeface="+mn-cs"/>
                <a:sym typeface="Calibri"/>
              </a:rPr>
              <a:t>hecho</a:t>
            </a:r>
            <a:r>
              <a:rPr lang="en-GB" sz="1200" dirty="0">
                <a:effectLst/>
                <a:latin typeface="+mn-lt"/>
                <a:ea typeface="+mn-ea"/>
                <a:cs typeface="+mn-cs"/>
                <a:sym typeface="Calibri"/>
              </a:rPr>
              <a:t>:</a:t>
            </a:r>
          </a:p>
          <a:p>
            <a:r>
              <a:rPr lang="en-GB" sz="1200" dirty="0">
                <a:effectLst/>
                <a:latin typeface="+mn-lt"/>
                <a:ea typeface="+mn-ea"/>
                <a:cs typeface="+mn-cs"/>
                <a:sym typeface="Calibri"/>
              </a:rPr>
              <a:t>-Optics design: Beam split (max E?), 2IPs, BI section, collimation, FFS</a:t>
            </a:r>
          </a:p>
          <a:p>
            <a:r>
              <a:rPr lang="en-GB" sz="1200" dirty="0">
                <a:effectLst/>
                <a:latin typeface="+mn-lt"/>
                <a:ea typeface="+mn-ea"/>
                <a:cs typeface="+mn-cs"/>
                <a:sym typeface="Calibri"/>
              </a:rPr>
              <a:t>-Software development: Xsuite and </a:t>
            </a:r>
            <a:r>
              <a:rPr lang="en-GB" sz="1200" dirty="0" err="1">
                <a:effectLst/>
                <a:latin typeface="+mn-lt"/>
                <a:ea typeface="+mn-ea"/>
                <a:cs typeface="+mn-cs"/>
                <a:sym typeface="Calibri"/>
              </a:rPr>
              <a:t>RFtrack</a:t>
            </a:r>
            <a:r>
              <a:rPr lang="en-GB" sz="1200" dirty="0">
                <a:effectLst/>
                <a:latin typeface="+mn-lt"/>
                <a:ea typeface="+mn-ea"/>
                <a:cs typeface="+mn-cs"/>
                <a:sym typeface="Calibri"/>
              </a:rPr>
              <a:t> </a:t>
            </a:r>
          </a:p>
          <a:p>
            <a:r>
              <a:rPr lang="en-GB" sz="1200" dirty="0">
                <a:effectLst/>
                <a:latin typeface="+mn-lt"/>
                <a:ea typeface="+mn-ea"/>
                <a:cs typeface="+mn-cs"/>
                <a:sym typeface="Calibri"/>
              </a:rPr>
              <a:t>-Simulations: </a:t>
            </a:r>
            <a:r>
              <a:rPr lang="en-GB" sz="1200" dirty="0" err="1">
                <a:effectLst/>
                <a:latin typeface="+mn-lt"/>
                <a:ea typeface="+mn-ea"/>
                <a:cs typeface="+mn-cs"/>
                <a:sym typeface="Calibri"/>
              </a:rPr>
              <a:t>Wakefields</a:t>
            </a:r>
            <a:r>
              <a:rPr lang="en-GB" sz="1200" dirty="0">
                <a:effectLst/>
                <a:latin typeface="+mn-lt"/>
                <a:ea typeface="+mn-ea"/>
                <a:cs typeface="+mn-cs"/>
                <a:sym typeface="Calibri"/>
              </a:rPr>
              <a:t>, optics tuning with GM &amp; IP feedback, collimation &amp; background</a:t>
            </a:r>
          </a:p>
          <a:p>
            <a:r>
              <a:rPr lang="en-GB" sz="1200" dirty="0">
                <a:effectLst/>
                <a:latin typeface="+mn-lt"/>
                <a:ea typeface="+mn-ea"/>
                <a:cs typeface="+mn-cs"/>
                <a:sym typeface="Calibri"/>
              </a:rPr>
              <a:t>-Preliminary specs: stability, BPMs, Field quality</a:t>
            </a:r>
          </a:p>
          <a:p>
            <a:r>
              <a:rPr lang="en-GB" sz="1200" dirty="0">
                <a:effectLst/>
                <a:latin typeface="+mn-lt"/>
                <a:ea typeface="+mn-ea"/>
                <a:cs typeface="+mn-cs"/>
                <a:sym typeface="Calibri"/>
              </a:rPr>
              <a:t>4 personas, claro, se </a:t>
            </a:r>
            <a:r>
              <a:rPr lang="en-GB" sz="1200" dirty="0" err="1">
                <a:effectLst/>
                <a:latin typeface="+mn-lt"/>
                <a:ea typeface="+mn-ea"/>
                <a:cs typeface="+mn-cs"/>
                <a:sym typeface="Calibri"/>
              </a:rPr>
              <a:t>entiende</a:t>
            </a:r>
            <a:r>
              <a:rPr lang="en-GB" sz="1200" dirty="0">
                <a:effectLst/>
                <a:latin typeface="+mn-lt"/>
                <a:ea typeface="+mn-ea"/>
                <a:cs typeface="+mn-cs"/>
                <a:sym typeface="Calibri"/>
              </a:rPr>
              <a:t> </a:t>
            </a:r>
            <a:r>
              <a:rPr lang="en-GB" sz="1200" dirty="0" err="1">
                <a:effectLst/>
                <a:latin typeface="+mn-lt"/>
                <a:ea typeface="+mn-ea"/>
                <a:cs typeface="+mn-cs"/>
                <a:sym typeface="Calibri"/>
              </a:rPr>
              <a:t>expertos</a:t>
            </a:r>
            <a:r>
              <a:rPr lang="en-GB" sz="1200" dirty="0">
                <a:effectLst/>
                <a:latin typeface="+mn-lt"/>
                <a:ea typeface="+mn-ea"/>
                <a:cs typeface="+mn-cs"/>
                <a:sym typeface="Calibri"/>
              </a:rPr>
              <a:t>, </a:t>
            </a:r>
            <a:r>
              <a:rPr lang="en-GB" sz="1200" dirty="0" err="1">
                <a:effectLst/>
                <a:latin typeface="+mn-lt"/>
                <a:ea typeface="+mn-ea"/>
                <a:cs typeface="+mn-cs"/>
                <a:sym typeface="Calibri"/>
              </a:rPr>
              <a:t>si</a:t>
            </a:r>
            <a:r>
              <a:rPr lang="en-GB" sz="1200" dirty="0">
                <a:effectLst/>
                <a:latin typeface="+mn-lt"/>
                <a:ea typeface="+mn-ea"/>
                <a:cs typeface="+mn-cs"/>
                <a:sym typeface="Calibri"/>
              </a:rPr>
              <a:t> hay </a:t>
            </a:r>
            <a:r>
              <a:rPr lang="en-GB" sz="1200" dirty="0" err="1">
                <a:effectLst/>
                <a:latin typeface="+mn-lt"/>
                <a:ea typeface="+mn-ea"/>
                <a:cs typeface="+mn-cs"/>
                <a:sym typeface="Calibri"/>
              </a:rPr>
              <a:t>que</a:t>
            </a:r>
            <a:r>
              <a:rPr lang="en-GB" sz="1200" dirty="0">
                <a:effectLst/>
                <a:latin typeface="+mn-lt"/>
                <a:ea typeface="+mn-ea"/>
                <a:cs typeface="+mn-cs"/>
                <a:sym typeface="Calibri"/>
              </a:rPr>
              <a:t> </a:t>
            </a:r>
            <a:r>
              <a:rPr lang="en-GB" sz="1200" dirty="0" err="1">
                <a:effectLst/>
                <a:latin typeface="+mn-lt"/>
                <a:ea typeface="+mn-ea"/>
                <a:cs typeface="+mn-cs"/>
                <a:sym typeface="Calibri"/>
              </a:rPr>
              <a:t>hacer</a:t>
            </a:r>
            <a:r>
              <a:rPr lang="en-GB" sz="1200" dirty="0">
                <a:effectLst/>
                <a:latin typeface="+mn-lt"/>
                <a:ea typeface="+mn-ea"/>
                <a:cs typeface="+mn-cs"/>
                <a:sym typeface="Calibri"/>
              </a:rPr>
              <a:t> trainings la situations es mas </a:t>
            </a:r>
            <a:r>
              <a:rPr lang="en-GB" sz="1200" dirty="0" err="1">
                <a:effectLst/>
                <a:latin typeface="+mn-lt"/>
                <a:ea typeface="+mn-ea"/>
                <a:cs typeface="+mn-cs"/>
                <a:sym typeface="Calibri"/>
              </a:rPr>
              <a:t>dificil</a:t>
            </a:r>
            <a:r>
              <a:rPr lang="en-GB" sz="1200" dirty="0">
                <a:effectLst/>
                <a:latin typeface="+mn-lt"/>
                <a:ea typeface="+mn-ea"/>
                <a:cs typeface="+mn-cs"/>
                <a:sym typeface="Calibri"/>
              </a:rPr>
              <a:t>, y </a:t>
            </a:r>
            <a:r>
              <a:rPr lang="en-GB" sz="1200" dirty="0" err="1">
                <a:effectLst/>
                <a:latin typeface="+mn-lt"/>
                <a:ea typeface="+mn-ea"/>
                <a:cs typeface="+mn-cs"/>
                <a:sym typeface="Calibri"/>
              </a:rPr>
              <a:t>tal</a:t>
            </a:r>
            <a:r>
              <a:rPr lang="en-GB" sz="1200" dirty="0">
                <a:effectLst/>
                <a:latin typeface="+mn-lt"/>
                <a:ea typeface="+mn-ea"/>
                <a:cs typeface="+mn-cs"/>
                <a:sym typeface="Calibri"/>
              </a:rPr>
              <a:t> </a:t>
            </a:r>
            <a:r>
              <a:rPr lang="en-GB" sz="1200" dirty="0" err="1">
                <a:effectLst/>
                <a:latin typeface="+mn-lt"/>
                <a:ea typeface="+mn-ea"/>
                <a:cs typeface="+mn-cs"/>
                <a:sym typeface="Calibri"/>
              </a:rPr>
              <a:t>vez</a:t>
            </a:r>
            <a:r>
              <a:rPr lang="en-GB" sz="1200" dirty="0">
                <a:effectLst/>
                <a:latin typeface="+mn-lt"/>
                <a:ea typeface="+mn-ea"/>
                <a:cs typeface="+mn-cs"/>
                <a:sym typeface="Calibri"/>
              </a:rPr>
              <a:t> se </a:t>
            </a:r>
            <a:r>
              <a:rPr lang="en-GB" sz="1200" dirty="0" err="1">
                <a:effectLst/>
                <a:latin typeface="+mn-lt"/>
                <a:ea typeface="+mn-ea"/>
                <a:cs typeface="+mn-cs"/>
                <a:sym typeface="Calibri"/>
              </a:rPr>
              <a:t>podrian</a:t>
            </a:r>
            <a:r>
              <a:rPr lang="en-GB" sz="1200" dirty="0">
                <a:effectLst/>
                <a:latin typeface="+mn-lt"/>
                <a:ea typeface="+mn-ea"/>
                <a:cs typeface="+mn-cs"/>
                <a:sym typeface="Calibri"/>
              </a:rPr>
              <a:t> </a:t>
            </a:r>
            <a:r>
              <a:rPr lang="en-GB" sz="1200" dirty="0" err="1">
                <a:effectLst/>
                <a:latin typeface="+mn-lt"/>
                <a:ea typeface="+mn-ea"/>
                <a:cs typeface="+mn-cs"/>
                <a:sym typeface="Calibri"/>
              </a:rPr>
              <a:t>anyadir</a:t>
            </a:r>
            <a:r>
              <a:rPr lang="en-GB" sz="1200" dirty="0">
                <a:effectLst/>
                <a:latin typeface="+mn-lt"/>
                <a:ea typeface="+mn-ea"/>
                <a:cs typeface="+mn-cs"/>
                <a:sym typeface="Calibri"/>
              </a:rPr>
              <a:t> 2 mas para </a:t>
            </a:r>
            <a:r>
              <a:rPr lang="en-GB" sz="1200" dirty="0" err="1">
                <a:effectLst/>
                <a:latin typeface="+mn-lt"/>
                <a:ea typeface="+mn-ea"/>
                <a:cs typeface="+mn-cs"/>
                <a:sym typeface="Calibri"/>
              </a:rPr>
              <a:t>que</a:t>
            </a:r>
            <a:r>
              <a:rPr lang="en-GB" sz="1200" dirty="0">
                <a:effectLst/>
                <a:latin typeface="+mn-lt"/>
                <a:ea typeface="+mn-ea"/>
                <a:cs typeface="+mn-cs"/>
                <a:sym typeface="Calibri"/>
              </a:rPr>
              <a:t> </a:t>
            </a:r>
            <a:r>
              <a:rPr lang="en-GB" sz="1200" dirty="0" err="1">
                <a:effectLst/>
                <a:latin typeface="+mn-lt"/>
                <a:ea typeface="+mn-ea"/>
                <a:cs typeface="+mn-cs"/>
                <a:sym typeface="Calibri"/>
              </a:rPr>
              <a:t>fueran</a:t>
            </a:r>
            <a:r>
              <a:rPr lang="en-GB" sz="1200" dirty="0">
                <a:effectLst/>
                <a:latin typeface="+mn-lt"/>
                <a:ea typeface="+mn-ea"/>
                <a:cs typeface="+mn-cs"/>
                <a:sym typeface="Calibri"/>
              </a:rPr>
              <a:t> </a:t>
            </a:r>
            <a:r>
              <a:rPr lang="en-GB" sz="1200" dirty="0" err="1">
                <a:effectLst/>
                <a:latin typeface="+mn-lt"/>
                <a:ea typeface="+mn-ea"/>
                <a:cs typeface="+mn-cs"/>
                <a:sym typeface="Calibri"/>
              </a:rPr>
              <a:t>eficientes</a:t>
            </a:r>
            <a:r>
              <a:rPr lang="en-GB" sz="1200" dirty="0">
                <a:effectLst/>
                <a:latin typeface="+mn-lt"/>
                <a:ea typeface="+mn-ea"/>
                <a:cs typeface="+mn-cs"/>
                <a:sym typeface="Calibri"/>
              </a:rPr>
              <a:t> </a:t>
            </a:r>
            <a:r>
              <a:rPr lang="en-GB" sz="1200" dirty="0" err="1">
                <a:effectLst/>
                <a:latin typeface="+mn-lt"/>
                <a:ea typeface="+mn-ea"/>
                <a:cs typeface="+mn-cs"/>
                <a:sym typeface="Calibri"/>
              </a:rPr>
              <a:t>en</a:t>
            </a:r>
            <a:r>
              <a:rPr lang="en-GB" sz="1200" dirty="0">
                <a:effectLst/>
                <a:latin typeface="+mn-lt"/>
                <a:ea typeface="+mn-ea"/>
                <a:cs typeface="+mn-cs"/>
                <a:sym typeface="Calibri"/>
              </a:rPr>
              <a:t> </a:t>
            </a:r>
            <a:r>
              <a:rPr lang="en-GB" sz="1200" dirty="0" err="1">
                <a:effectLst/>
                <a:latin typeface="+mn-lt"/>
                <a:ea typeface="+mn-ea"/>
                <a:cs typeface="+mn-cs"/>
                <a:sym typeface="Calibri"/>
              </a:rPr>
              <a:t>el</a:t>
            </a:r>
            <a:r>
              <a:rPr lang="en-GB" sz="1200" dirty="0">
                <a:effectLst/>
                <a:latin typeface="+mn-lt"/>
                <a:ea typeface="+mn-ea"/>
                <a:cs typeface="+mn-cs"/>
                <a:sym typeface="Calibri"/>
              </a:rPr>
              <a:t> 2027, </a:t>
            </a:r>
            <a:r>
              <a:rPr lang="en-GB" sz="1200" dirty="0" err="1">
                <a:effectLst/>
                <a:latin typeface="+mn-lt"/>
                <a:ea typeface="+mn-ea"/>
                <a:cs typeface="+mn-cs"/>
                <a:sym typeface="Calibri"/>
              </a:rPr>
              <a:t>pero</a:t>
            </a:r>
            <a:r>
              <a:rPr lang="en-GB" sz="1200" dirty="0">
                <a:effectLst/>
                <a:latin typeface="+mn-lt"/>
                <a:ea typeface="+mn-ea"/>
                <a:cs typeface="+mn-cs"/>
                <a:sym typeface="Calibri"/>
              </a:rPr>
              <a:t> la </a:t>
            </a:r>
            <a:r>
              <a:rPr lang="en-GB" sz="1200" dirty="0" err="1">
                <a:effectLst/>
                <a:latin typeface="+mn-lt"/>
                <a:ea typeface="+mn-ea"/>
                <a:cs typeface="+mn-cs"/>
                <a:sym typeface="Calibri"/>
              </a:rPr>
              <a:t>eficiencia</a:t>
            </a:r>
            <a:r>
              <a:rPr lang="en-GB" sz="1200" dirty="0">
                <a:effectLst/>
                <a:latin typeface="+mn-lt"/>
                <a:ea typeface="+mn-ea"/>
                <a:cs typeface="+mn-cs"/>
                <a:sym typeface="Calibri"/>
              </a:rPr>
              <a:t> se </a:t>
            </a:r>
            <a:r>
              <a:rPr lang="en-GB" sz="1200" dirty="0" err="1">
                <a:effectLst/>
                <a:latin typeface="+mn-lt"/>
                <a:ea typeface="+mn-ea"/>
                <a:cs typeface="+mn-cs"/>
                <a:sym typeface="Calibri"/>
              </a:rPr>
              <a:t>satura</a:t>
            </a:r>
            <a:r>
              <a:rPr lang="en-GB" sz="1200" dirty="0">
                <a:effectLst/>
                <a:latin typeface="+mn-lt"/>
                <a:ea typeface="+mn-ea"/>
                <a:cs typeface="+mn-cs"/>
                <a:sym typeface="Calibri"/>
              </a:rPr>
              <a:t> </a:t>
            </a:r>
            <a:r>
              <a:rPr lang="en-GB" sz="1200" dirty="0" err="1">
                <a:effectLst/>
                <a:latin typeface="+mn-lt"/>
                <a:ea typeface="+mn-ea"/>
                <a:cs typeface="+mn-cs"/>
                <a:sym typeface="Calibri"/>
              </a:rPr>
              <a:t>rapido</a:t>
            </a:r>
            <a:r>
              <a:rPr lang="en-GB" sz="1200" dirty="0">
                <a:effectLst/>
                <a:latin typeface="+mn-lt"/>
                <a:ea typeface="+mn-ea"/>
                <a:cs typeface="+mn-cs"/>
                <a:sym typeface="Calibri"/>
              </a:rPr>
              <a:t> con </a:t>
            </a:r>
            <a:r>
              <a:rPr lang="en-GB" sz="1200" dirty="0" err="1">
                <a:effectLst/>
                <a:latin typeface="+mn-lt"/>
                <a:ea typeface="+mn-ea"/>
                <a:cs typeface="+mn-cs"/>
                <a:sym typeface="Calibri"/>
              </a:rPr>
              <a:t>el</a:t>
            </a:r>
            <a:r>
              <a:rPr lang="en-GB" sz="1200" dirty="0">
                <a:effectLst/>
                <a:latin typeface="+mn-lt"/>
                <a:ea typeface="+mn-ea"/>
                <a:cs typeface="+mn-cs"/>
                <a:sym typeface="Calibri"/>
              </a:rPr>
              <a:t> </a:t>
            </a:r>
            <a:r>
              <a:rPr lang="en-GB" sz="1200" dirty="0" err="1">
                <a:effectLst/>
                <a:latin typeface="+mn-lt"/>
                <a:ea typeface="+mn-ea"/>
                <a:cs typeface="+mn-cs"/>
                <a:sym typeface="Calibri"/>
              </a:rPr>
              <a:t>numero</a:t>
            </a:r>
            <a:r>
              <a:rPr lang="en-GB" sz="1200" dirty="0">
                <a:effectLst/>
                <a:latin typeface="+mn-lt"/>
                <a:ea typeface="+mn-ea"/>
                <a:cs typeface="+mn-cs"/>
                <a:sym typeface="Calibri"/>
              </a:rPr>
              <a:t> de personas.</a:t>
            </a:r>
          </a:p>
          <a:p>
            <a:endParaRPr lang="en-GB" sz="1200" dirty="0">
              <a:effectLst/>
              <a:latin typeface="+mn-lt"/>
              <a:ea typeface="+mn-ea"/>
              <a:cs typeface="+mn-cs"/>
              <a:sym typeface="Calibri"/>
            </a:endParaRPr>
          </a:p>
          <a:p>
            <a:r>
              <a:rPr lang="en-GB" sz="1200" dirty="0">
                <a:effectLst/>
                <a:latin typeface="+mn-lt"/>
                <a:ea typeface="+mn-ea"/>
                <a:cs typeface="+mn-cs"/>
                <a:sym typeface="Calibri"/>
              </a:rPr>
              <a:t>Esto es solo </a:t>
            </a:r>
            <a:r>
              <a:rPr lang="en-GB" sz="1200" dirty="0" err="1">
                <a:effectLst/>
                <a:latin typeface="+mn-lt"/>
                <a:ea typeface="+mn-ea"/>
                <a:cs typeface="+mn-cs"/>
                <a:sym typeface="Calibri"/>
              </a:rPr>
              <a:t>el</a:t>
            </a:r>
            <a:r>
              <a:rPr lang="en-GB" sz="1200" dirty="0">
                <a:effectLst/>
                <a:latin typeface="+mn-lt"/>
                <a:ea typeface="+mn-ea"/>
                <a:cs typeface="+mn-cs"/>
                <a:sym typeface="Calibri"/>
              </a:rPr>
              <a:t> BDS, claro, luego </a:t>
            </a:r>
            <a:r>
              <a:rPr lang="en-GB" sz="1200" dirty="0" err="1">
                <a:effectLst/>
                <a:latin typeface="+mn-lt"/>
                <a:ea typeface="+mn-ea"/>
                <a:cs typeface="+mn-cs"/>
                <a:sym typeface="Calibri"/>
              </a:rPr>
              <a:t>vienen</a:t>
            </a:r>
            <a:r>
              <a:rPr lang="en-GB" sz="1200" dirty="0">
                <a:effectLst/>
                <a:latin typeface="+mn-lt"/>
                <a:ea typeface="+mn-ea"/>
                <a:cs typeface="+mn-cs"/>
                <a:sym typeface="Calibri"/>
              </a:rPr>
              <a:t> </a:t>
            </a:r>
            <a:r>
              <a:rPr lang="en-GB" sz="1200" dirty="0" err="1">
                <a:effectLst/>
                <a:latin typeface="+mn-lt"/>
                <a:ea typeface="+mn-ea"/>
                <a:cs typeface="+mn-cs"/>
                <a:sym typeface="Calibri"/>
              </a:rPr>
              <a:t>el</a:t>
            </a:r>
            <a:r>
              <a:rPr lang="en-GB" sz="1200" dirty="0">
                <a:effectLst/>
                <a:latin typeface="+mn-lt"/>
                <a:ea typeface="+mn-ea"/>
                <a:cs typeface="+mn-cs"/>
                <a:sym typeface="Calibri"/>
              </a:rPr>
              <a:t> linac, </a:t>
            </a:r>
            <a:r>
              <a:rPr lang="en-GB" sz="1200" dirty="0" err="1">
                <a:effectLst/>
                <a:latin typeface="+mn-lt"/>
                <a:ea typeface="+mn-ea"/>
                <a:cs typeface="+mn-cs"/>
                <a:sym typeface="Calibri"/>
              </a:rPr>
              <a:t>los</a:t>
            </a:r>
            <a:r>
              <a:rPr lang="en-GB" sz="1200" dirty="0">
                <a:effectLst/>
                <a:latin typeface="+mn-lt"/>
                <a:ea typeface="+mn-ea"/>
                <a:cs typeface="+mn-cs"/>
                <a:sym typeface="Calibri"/>
              </a:rPr>
              <a:t> DRs, etc.</a:t>
            </a:r>
          </a:p>
          <a:p>
            <a:endParaRPr lang="en-GB" sz="1200" dirty="0">
              <a:effectLst/>
              <a:latin typeface="+mn-lt"/>
              <a:ea typeface="+mn-ea"/>
              <a:cs typeface="+mn-cs"/>
              <a:sym typeface="Calibri"/>
            </a:endParaRPr>
          </a:p>
          <a:p>
            <a:br>
              <a:rPr lang="en-GB" sz="1200" dirty="0">
                <a:effectLst/>
                <a:latin typeface="+mn-lt"/>
                <a:ea typeface="+mn-ea"/>
                <a:cs typeface="+mn-cs"/>
                <a:sym typeface="Calibri"/>
              </a:rPr>
            </a:br>
            <a:endParaRPr lang="en-GB" sz="1200" dirty="0">
              <a:effectLst/>
              <a:latin typeface="+mn-lt"/>
              <a:ea typeface="+mn-ea"/>
              <a:cs typeface="+mn-cs"/>
              <a:sym typeface="Calibri"/>
            </a:endParaRPr>
          </a:p>
          <a:p>
            <a:endParaRPr lang="en-US" dirty="0"/>
          </a:p>
        </p:txBody>
      </p:sp>
    </p:spTree>
    <p:extLst>
      <p:ext uri="{BB962C8B-B14F-4D97-AF65-F5344CB8AC3E}">
        <p14:creationId xmlns:p14="http://schemas.microsoft.com/office/powerpoint/2010/main" val="3484361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00000"/>
              </a:lnSpc>
              <a:spcBef>
                <a:spcPts val="0"/>
              </a:spcBef>
              <a:spcAft>
                <a:spcPts val="0"/>
              </a:spcAft>
              <a:buClrTx/>
              <a:buSzTx/>
              <a:buFontTx/>
              <a:buNone/>
              <a:tabLst/>
              <a:defRPr/>
            </a:pPr>
            <a:r>
              <a:rPr lang="en-US" dirty="0"/>
              <a:t>From the experimental point of view, there has been a continuous work from many labs,  in ATF first and ATF2 after to get nanobeam size and its stabilization.</a:t>
            </a:r>
          </a:p>
          <a:p>
            <a:endParaRPr lang="en-US" dirty="0"/>
          </a:p>
          <a:p>
            <a:endParaRPr lang="en-US" dirty="0"/>
          </a:p>
          <a:p>
            <a:endParaRPr lang="en-US" sz="1200" dirty="0"/>
          </a:p>
          <a:p>
            <a:endParaRPr lang="en-US" sz="1200"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4117469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89FA8C-0B59-53DF-350D-59BD15D403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50AAA3-708D-7769-4D19-8EBC78D8F3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76DDA2-F688-5983-D07C-A71BD7F87000}"/>
              </a:ext>
            </a:extLst>
          </p:cNvPr>
          <p:cNvSpPr>
            <a:spLocks noGrp="1"/>
          </p:cNvSpPr>
          <p:nvPr>
            <p:ph type="body" idx="1"/>
          </p:nvPr>
        </p:nvSpPr>
        <p:spPr/>
        <p:txBody>
          <a:bodyPr/>
          <a:lstStyle/>
          <a:p>
            <a:r>
              <a:rPr lang="en-US" dirty="0"/>
              <a:t>I try to summarize in a nutshell the main experimental results until 2020.</a:t>
            </a:r>
          </a:p>
          <a:p>
            <a:r>
              <a:rPr lang="en-US" dirty="0"/>
              <a:t>In the lower part in red I show  the performances and  in the upper part in blue  the main hardware implementations. </a:t>
            </a:r>
          </a:p>
          <a:p>
            <a:r>
              <a:rPr lang="en-US" dirty="0"/>
              <a:t>I remind the two main goals of ATF2:</a:t>
            </a:r>
          </a:p>
          <a:p>
            <a:r>
              <a:rPr lang="en-US" dirty="0"/>
              <a:t>-Achievement of 37 nm spot size</a:t>
            </a:r>
          </a:p>
          <a:p>
            <a:r>
              <a:rPr lang="en-US" dirty="0"/>
              <a:t>-Control of beam position at nm level.</a:t>
            </a:r>
          </a:p>
          <a:p>
            <a:r>
              <a:rPr lang="en-US" dirty="0"/>
              <a:t>What we have obtained:</a:t>
            </a:r>
          </a:p>
          <a:p>
            <a:r>
              <a:rPr lang="en-US" dirty="0"/>
              <a:t>-Nano-beams: 41 nm </a:t>
            </a:r>
          </a:p>
          <a:p>
            <a:r>
              <a:rPr lang="en-US" dirty="0"/>
              <a:t>-FB latency of 133 ns and a direct stabilization of position IP jitter of 41 nm (limited by IPBPMs resolution).</a:t>
            </a:r>
          </a:p>
          <a:p>
            <a:endParaRPr lang="en-US" dirty="0"/>
          </a:p>
          <a:p>
            <a:r>
              <a:rPr lang="en-GB" sz="1200" b="0" i="0" u="none" strike="noStrike" dirty="0">
                <a:effectLst/>
                <a:latin typeface="+mn-lt"/>
                <a:ea typeface="+mn-ea"/>
                <a:cs typeface="+mn-cs"/>
                <a:sym typeface="Calibri"/>
              </a:rPr>
              <a:t>However, lower bunch intensity and aberration optics were used to achieve the small beam size . </a:t>
            </a:r>
            <a:r>
              <a:rPr lang="en-US" dirty="0"/>
              <a:t>This motivates a comprehensive experimental campaign to try to understand the intensity dependence.</a:t>
            </a:r>
          </a:p>
          <a:p>
            <a:endParaRPr lang="en-US" dirty="0"/>
          </a:p>
          <a:p>
            <a:r>
              <a:rPr lang="en-GB" sz="1200" b="0" i="0" u="none" strike="noStrike" dirty="0">
                <a:effectLst/>
                <a:latin typeface="+mn-lt"/>
                <a:ea typeface="+mn-ea"/>
                <a:cs typeface="+mn-cs"/>
                <a:sym typeface="Calibri"/>
              </a:rPr>
              <a:t>In 2020, we conducted major ATF2 review, and we were able to gain some knowledge already.</a:t>
            </a:r>
            <a:br>
              <a:rPr lang="en-GB" dirty="0"/>
            </a:br>
            <a:r>
              <a:rPr lang="en-GB" sz="1200" b="0" i="0" u="none" strike="noStrike" dirty="0">
                <a:effectLst/>
                <a:latin typeface="+mn-lt"/>
                <a:ea typeface="+mn-ea"/>
                <a:cs typeface="+mn-cs"/>
                <a:sym typeface="Calibri"/>
              </a:rPr>
              <a:t>In addition, the ILC International Development Team was established in August 2020 under the ICFA’s auspices, that gives us the possibility to implement same of the hardware issues identified and to continue with the experimental program.</a:t>
            </a:r>
            <a:endParaRPr lang="en-US" dirty="0"/>
          </a:p>
          <a:p>
            <a:endParaRPr lang="en-US" dirty="0"/>
          </a:p>
          <a:p>
            <a:pPr rtl="0"/>
            <a:r>
              <a:rPr lang="en-GB" sz="1200" b="0" i="0" u="none" strike="noStrike" dirty="0">
                <a:effectLst/>
                <a:latin typeface="+mn-lt"/>
                <a:ea typeface="+mn-ea"/>
                <a:cs typeface="+mn-cs"/>
                <a:sym typeface="Calibri"/>
              </a:rPr>
              <a:t>Currently, the ATF2-3 beamline is the only facility in the world for testing the Final Focus System  (FFS) of linear colliders and is essential for the ILC and the CLIC projects. A vertical electron beam size of 41 nm (within 10% of the target), a closed-loop intra-bunch feedback of latency 133 ns, and direct stabilization of the beam position at the Interaction Point (IP) to 41 nm (limited by the IP BPM resolution) have all been achieved at ATF2. These results fulfilled the two main ATF2 design goals, but were obtained with reduced aberration optics and a bunch population of approximately 10% of the nominal value of 1010 electrons. Recent studies indicate that the beam degradation with the beam intensity is due to the eﬀects of </a:t>
            </a:r>
            <a:r>
              <a:rPr lang="en-GB" sz="1200" b="0" i="0" u="none" strike="noStrike" dirty="0" err="1">
                <a:effectLst/>
                <a:latin typeface="+mn-lt"/>
                <a:ea typeface="+mn-ea"/>
                <a:cs typeface="+mn-cs"/>
                <a:sym typeface="Calibri"/>
              </a:rPr>
              <a:t>wakeﬁelds</a:t>
            </a:r>
            <a:r>
              <a:rPr lang="en-GB" sz="1200" b="0" i="0" u="none" strike="noStrike" dirty="0">
                <a:effectLst/>
                <a:latin typeface="+mn-lt"/>
                <a:ea typeface="+mn-ea"/>
                <a:cs typeface="+mn-cs"/>
                <a:sym typeface="Calibri"/>
              </a:rPr>
              <a:t>. To overcome this intensity limitation, hardware up-grades including new vacuum chambers, magnets, IP laser interferometer Beam Size Monitor (IP-BSM), cavity BPMs, </a:t>
            </a:r>
            <a:r>
              <a:rPr lang="en-GB" sz="1200" b="0" i="0" u="none" strike="noStrike" dirty="0" err="1">
                <a:effectLst/>
                <a:latin typeface="+mn-lt"/>
                <a:ea typeface="+mn-ea"/>
                <a:cs typeface="+mn-cs"/>
                <a:sym typeface="Calibri"/>
              </a:rPr>
              <a:t>wakefield</a:t>
            </a:r>
            <a:r>
              <a:rPr lang="en-GB" sz="1200" b="0" i="0" u="none" strike="noStrike" dirty="0">
                <a:effectLst/>
                <a:latin typeface="+mn-lt"/>
                <a:ea typeface="+mn-ea"/>
                <a:cs typeface="+mn-cs"/>
                <a:sym typeface="Calibri"/>
              </a:rPr>
              <a:t> mitigation station, as well as a comprehensive R&amp;D program to maximize the luminosity potential are being pursued in the framework of the ILC Technology Network. This new R&amp;D program focuses on the study of </a:t>
            </a:r>
            <a:r>
              <a:rPr lang="en-GB" sz="1200" b="0" i="0" u="none" strike="noStrike" dirty="0" err="1">
                <a:effectLst/>
                <a:latin typeface="+mn-lt"/>
                <a:ea typeface="+mn-ea"/>
                <a:cs typeface="+mn-cs"/>
                <a:sym typeface="Calibri"/>
              </a:rPr>
              <a:t>wakefield</a:t>
            </a:r>
            <a:r>
              <a:rPr lang="en-GB" sz="1200" b="0" i="0" u="none" strike="noStrike" dirty="0">
                <a:effectLst/>
                <a:latin typeface="+mn-lt"/>
                <a:ea typeface="+mn-ea"/>
                <a:cs typeface="+mn-cs"/>
                <a:sym typeface="Calibri"/>
              </a:rPr>
              <a:t> mitigation techniques, the correction of higher-order aberrations, tuning strategies, including AI techniques, as well as beam instrumentation issues for this type of collider such as the BPMs, advanced incoherent Cherenkov Diffractive Radiation monitor (</a:t>
            </a:r>
            <a:r>
              <a:rPr lang="en-GB" sz="1200" b="0" i="0" u="none" strike="noStrike" dirty="0" err="1">
                <a:effectLst/>
                <a:latin typeface="+mn-lt"/>
                <a:ea typeface="+mn-ea"/>
                <a:cs typeface="+mn-cs"/>
                <a:sym typeface="Calibri"/>
              </a:rPr>
              <a:t>iChDR</a:t>
            </a:r>
            <a:r>
              <a:rPr lang="en-GB" sz="1200" b="0" i="0" u="none" strike="noStrike" dirty="0">
                <a:effectLst/>
                <a:latin typeface="+mn-lt"/>
                <a:ea typeface="+mn-ea"/>
                <a:cs typeface="+mn-cs"/>
                <a:sym typeface="Calibri"/>
              </a:rPr>
              <a:t>), and fast feed-back systems, among others. </a:t>
            </a:r>
          </a:p>
          <a:p>
            <a:pPr rtl="0"/>
            <a:endParaRPr lang="en-GB" sz="1200" b="0" i="0" u="none" strike="noStrike" dirty="0">
              <a:effectLst/>
              <a:latin typeface="+mn-lt"/>
              <a:ea typeface="+mn-ea"/>
              <a:cs typeface="+mn-cs"/>
              <a:sym typeface="Calibri"/>
            </a:endParaRPr>
          </a:p>
          <a:p>
            <a:pPr rtl="0"/>
            <a:br>
              <a:rPr lang="en-GB" sz="1200" b="0" i="0" u="none" strike="noStrike" dirty="0">
                <a:effectLst/>
                <a:latin typeface="+mn-lt"/>
                <a:ea typeface="+mn-ea"/>
                <a:cs typeface="+mn-cs"/>
                <a:sym typeface="Calibri"/>
              </a:rPr>
            </a:br>
            <a:br>
              <a:rPr lang="en-GB" dirty="0"/>
            </a:br>
            <a:endParaRPr lang="en-US" dirty="0"/>
          </a:p>
        </p:txBody>
      </p:sp>
    </p:spTree>
    <p:extLst>
      <p:ext uri="{BB962C8B-B14F-4D97-AF65-F5344CB8AC3E}">
        <p14:creationId xmlns:p14="http://schemas.microsoft.com/office/powerpoint/2010/main" val="3628266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FFEAB9-0383-3284-EC31-FB11F3C757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CB6795-A169-7E70-3605-23AFF91BD4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0261DE-83D3-4590-4D94-59409E325C87}"/>
              </a:ext>
            </a:extLst>
          </p:cNvPr>
          <p:cNvSpPr>
            <a:spLocks noGrp="1"/>
          </p:cNvSpPr>
          <p:nvPr>
            <p:ph type="body" idx="1"/>
          </p:nvPr>
        </p:nvSpPr>
        <p:spPr/>
        <p:txBody>
          <a:bodyPr/>
          <a:lstStyle/>
          <a:p>
            <a:pPr rtl="0"/>
            <a:r>
              <a:rPr lang="en-US" dirty="0"/>
              <a:t>More specifically (to be more precise...)</a:t>
            </a:r>
          </a:p>
          <a:p>
            <a:pPr rtl="0"/>
            <a:r>
              <a:rPr lang="en-US" dirty="0"/>
              <a:t>From the point of view of hardware, we identify the major issues, and we put in plan a mitigation plan, with the financial support of a MEXT grant. The grant started in 2023 and will continue during 5 years. The main issues identified are: IPBSM laser, some magnets....</a:t>
            </a:r>
          </a:p>
          <a:p>
            <a:pPr rtl="0"/>
            <a:endParaRPr lang="en-US" dirty="0"/>
          </a:p>
          <a:p>
            <a:pPr rtl="0"/>
            <a:r>
              <a:rPr lang="en-US" b="1" dirty="0"/>
              <a:t>What we learned</a:t>
            </a:r>
            <a:r>
              <a:rPr lang="en-US" dirty="0"/>
              <a:t>: detailed studies to asses the ILC/CLIC FFS from...</a:t>
            </a:r>
          </a:p>
        </p:txBody>
      </p:sp>
    </p:spTree>
    <p:extLst>
      <p:ext uri="{BB962C8B-B14F-4D97-AF65-F5344CB8AC3E}">
        <p14:creationId xmlns:p14="http://schemas.microsoft.com/office/powerpoint/2010/main" val="2831751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6E5F33-9324-FBA6-7757-ACF1817635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C08E90-9E6B-ED82-748C-6A5584052F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3193E7-0CD6-EF66-095D-8CEB4C7766DB}"/>
              </a:ext>
            </a:extLst>
          </p:cNvPr>
          <p:cNvSpPr>
            <a:spLocks noGrp="1"/>
          </p:cNvSpPr>
          <p:nvPr>
            <p:ph type="body" idx="1"/>
          </p:nvPr>
        </p:nvSpPr>
        <p:spPr/>
        <p:txBody>
          <a:bodyPr/>
          <a:lstStyle/>
          <a:p>
            <a:pPr rtl="0"/>
            <a:r>
              <a:rPr lang="en-GB" sz="1200" b="0" i="0" u="none" strike="noStrike" dirty="0">
                <a:effectLst/>
                <a:latin typeface="+mn-lt"/>
                <a:ea typeface="+mn-ea"/>
                <a:cs typeface="+mn-cs"/>
                <a:sym typeface="Calibri"/>
              </a:rPr>
              <a:t>From the point of view of the performances, based on ATF2 achievements....(left panel)</a:t>
            </a:r>
          </a:p>
          <a:p>
            <a:pPr rtl="0"/>
            <a:endParaRPr lang="en-GB" sz="1200" b="0" i="0" u="none" strike="noStrike" dirty="0">
              <a:effectLst/>
              <a:latin typeface="+mn-lt"/>
              <a:ea typeface="+mn-ea"/>
              <a:cs typeface="+mn-cs"/>
              <a:sym typeface="Calibri"/>
            </a:endParaRPr>
          </a:p>
          <a:p>
            <a:pPr rtl="0"/>
            <a:r>
              <a:rPr lang="en-GB" sz="1200" b="0" i="0" u="none" strike="noStrike" dirty="0">
                <a:effectLst/>
                <a:latin typeface="+mn-lt"/>
                <a:ea typeface="+mn-ea"/>
                <a:cs typeface="+mn-cs"/>
                <a:sym typeface="Calibri"/>
              </a:rPr>
              <a:t>Having this in mind the ATF3 plan is to pursue the necessary R&amp;D (right panel) based in 3 pillars:</a:t>
            </a:r>
          </a:p>
          <a:p>
            <a:pPr rtl="0"/>
            <a:r>
              <a:rPr lang="en-GB" sz="1200" b="0" i="0" u="none" strike="noStrike" dirty="0">
                <a:effectLst/>
                <a:latin typeface="+mn-lt"/>
                <a:ea typeface="+mn-ea"/>
                <a:cs typeface="+mn-cs"/>
                <a:sym typeface="Calibri"/>
              </a:rPr>
              <a:t>High-order aberrations mitigation and correction, Wakefield mitigation ang bema tunning. </a:t>
            </a:r>
          </a:p>
          <a:p>
            <a:pPr rtl="0"/>
            <a:r>
              <a:rPr lang="en-GB" sz="1200" b="0" i="0" u="none" strike="noStrike" dirty="0">
                <a:effectLst/>
                <a:latin typeface="+mn-lt"/>
                <a:ea typeface="+mn-ea"/>
                <a:cs typeface="+mn-cs"/>
                <a:sym typeface="Calibri"/>
              </a:rPr>
              <a:t>Besides a beam instrumentation R&amp;D program profiting of the ATF2 beam is also being developed.</a:t>
            </a:r>
          </a:p>
          <a:p>
            <a:pPr rtl="0"/>
            <a:endParaRPr lang="en-GB" sz="1200" b="0" i="0" u="none" strike="noStrike" dirty="0">
              <a:effectLst/>
              <a:latin typeface="+mn-lt"/>
              <a:ea typeface="+mn-ea"/>
              <a:cs typeface="+mn-cs"/>
              <a:sym typeface="Calibri"/>
            </a:endParaRPr>
          </a:p>
          <a:p>
            <a:pPr rtl="0"/>
            <a:endParaRPr lang="en-GB" sz="1200" b="0" i="0" u="none" strike="noStrike" dirty="0">
              <a:effectLst/>
              <a:latin typeface="+mn-lt"/>
              <a:ea typeface="+mn-ea"/>
              <a:cs typeface="+mn-cs"/>
              <a:sym typeface="Calibri"/>
            </a:endParaRPr>
          </a:p>
          <a:p>
            <a:br>
              <a:rPr lang="en-GB" dirty="0"/>
            </a:br>
            <a:br>
              <a:rPr lang="en-GB" dirty="0"/>
            </a:br>
            <a:endParaRPr lang="en-US" dirty="0"/>
          </a:p>
        </p:txBody>
      </p:sp>
    </p:spTree>
    <p:extLst>
      <p:ext uri="{BB962C8B-B14F-4D97-AF65-F5344CB8AC3E}">
        <p14:creationId xmlns:p14="http://schemas.microsoft.com/office/powerpoint/2010/main" val="1268517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B1170-44FD-FCA9-3BE9-1DDF307289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D64BDE-F937-9530-C200-18D7B5DA72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ED64CA-BAF0-DD05-92C8-2A363708F7A2}"/>
              </a:ext>
            </a:extLst>
          </p:cNvPr>
          <p:cNvSpPr>
            <a:spLocks noGrp="1"/>
          </p:cNvSpPr>
          <p:nvPr>
            <p:ph type="body" idx="1"/>
          </p:nvPr>
        </p:nvSpPr>
        <p:spPr/>
        <p:txBody>
          <a:bodyPr/>
          <a:lstStyle/>
          <a:p>
            <a:pPr rtl="0"/>
            <a:r>
              <a:rPr lang="en-GB" sz="1200" b="0" i="0" u="none" strike="noStrike" dirty="0">
                <a:effectLst/>
                <a:latin typeface="+mn-lt"/>
                <a:ea typeface="+mn-ea"/>
                <a:cs typeface="+mn-cs"/>
                <a:sym typeface="Calibri"/>
              </a:rPr>
              <a:t>From the point of view of the performances, based on ATF2 achievements....(left panel)</a:t>
            </a:r>
          </a:p>
          <a:p>
            <a:pPr rtl="0"/>
            <a:endParaRPr lang="en-GB" sz="1200" b="0" i="0" u="none" strike="noStrike" dirty="0">
              <a:effectLst/>
              <a:latin typeface="+mn-lt"/>
              <a:ea typeface="+mn-ea"/>
              <a:cs typeface="+mn-cs"/>
              <a:sym typeface="Calibri"/>
            </a:endParaRPr>
          </a:p>
          <a:p>
            <a:pPr rtl="0"/>
            <a:r>
              <a:rPr lang="en-GB" sz="1200" b="0" i="0" u="none" strike="noStrike" dirty="0">
                <a:effectLst/>
                <a:latin typeface="+mn-lt"/>
                <a:ea typeface="+mn-ea"/>
                <a:cs typeface="+mn-cs"/>
                <a:sym typeface="Calibri"/>
              </a:rPr>
              <a:t>Having this in mind the ATF3 plan is to pursue the necessary R&amp;D (right panel) based in four pillars:</a:t>
            </a:r>
          </a:p>
          <a:p>
            <a:pPr rtl="0"/>
            <a:r>
              <a:rPr lang="en-GB" sz="1200" b="0" i="0" u="none" strike="noStrike" dirty="0">
                <a:effectLst/>
                <a:latin typeface="+mn-lt"/>
                <a:ea typeface="+mn-ea"/>
                <a:cs typeface="+mn-cs"/>
                <a:sym typeface="Calibri"/>
              </a:rPr>
              <a:t>High-order aberrations, Wakefield mitigation....</a:t>
            </a:r>
          </a:p>
          <a:p>
            <a:pPr rtl="0"/>
            <a:endParaRPr lang="en-GB" sz="1200" b="0" i="0" u="none" strike="noStrike" dirty="0">
              <a:effectLst/>
              <a:latin typeface="+mn-lt"/>
              <a:ea typeface="+mn-ea"/>
              <a:cs typeface="+mn-cs"/>
              <a:sym typeface="Calibri"/>
            </a:endParaRPr>
          </a:p>
          <a:p>
            <a:pPr rtl="0"/>
            <a:endParaRPr lang="en-GB" sz="1200" b="0" i="0" u="none" strike="noStrike" dirty="0">
              <a:effectLst/>
              <a:latin typeface="+mn-lt"/>
              <a:ea typeface="+mn-ea"/>
              <a:cs typeface="+mn-cs"/>
              <a:sym typeface="Calibri"/>
            </a:endParaRPr>
          </a:p>
          <a:p>
            <a:br>
              <a:rPr lang="en-GB" dirty="0"/>
            </a:br>
            <a:br>
              <a:rPr lang="en-GB" dirty="0"/>
            </a:br>
            <a:endParaRPr lang="en-US" dirty="0"/>
          </a:p>
        </p:txBody>
      </p:sp>
    </p:spTree>
    <p:extLst>
      <p:ext uri="{BB962C8B-B14F-4D97-AF65-F5344CB8AC3E}">
        <p14:creationId xmlns:p14="http://schemas.microsoft.com/office/powerpoint/2010/main" val="484961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first introduce the BDS for LCs in an historic perspective, to try to understand better what are the challenges of such a system and the issues.</a:t>
            </a:r>
          </a:p>
          <a:p>
            <a:r>
              <a:rPr lang="en-US" dirty="0"/>
              <a:t>In a second part I will describe the current FFS design for ILC, CLIC and LCF and the experimental program carried out in the  FFS testbench facility ATF2.</a:t>
            </a:r>
          </a:p>
          <a:p>
            <a:r>
              <a:rPr lang="en-US" dirty="0"/>
              <a:t>I will finish with some of the possible topics for an R&amp;D program in the Medium Term (2026-2028).</a:t>
            </a:r>
          </a:p>
        </p:txBody>
      </p:sp>
    </p:spTree>
    <p:extLst>
      <p:ext uri="{BB962C8B-B14F-4D97-AF65-F5344CB8AC3E}">
        <p14:creationId xmlns:p14="http://schemas.microsoft.com/office/powerpoint/2010/main" val="12125229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conclude just to summarize some salient points that are rather similar to the ones of the current </a:t>
            </a:r>
            <a:r>
              <a:rPr lang="en-US" dirty="0" err="1"/>
              <a:t>e+e</a:t>
            </a:r>
            <a:r>
              <a:rPr lang="en-US" dirty="0"/>
              <a:t>- colliders.</a:t>
            </a:r>
          </a:p>
          <a:p>
            <a:r>
              <a:rPr lang="en-GB" sz="1200" b="0" i="0" u="none" strike="noStrike" dirty="0">
                <a:effectLst/>
                <a:latin typeface="+mn-lt"/>
                <a:ea typeface="+mn-ea"/>
                <a:cs typeface="+mn-cs"/>
                <a:sym typeface="Calibri"/>
              </a:rPr>
              <a:t>Finally, a few key aspects that are somewhat similar to those of the present </a:t>
            </a:r>
            <a:r>
              <a:rPr lang="en-GB" sz="1200" b="0" i="0" u="none" strike="noStrike" dirty="0" err="1">
                <a:effectLst/>
                <a:latin typeface="+mn-lt"/>
                <a:ea typeface="+mn-ea"/>
                <a:cs typeface="+mn-cs"/>
                <a:sym typeface="Calibri"/>
              </a:rPr>
              <a:t>e+e</a:t>
            </a:r>
            <a:r>
              <a:rPr lang="en-GB" sz="1200" b="0" i="0" u="none" strike="noStrike" dirty="0">
                <a:effectLst/>
                <a:latin typeface="+mn-lt"/>
                <a:ea typeface="+mn-ea"/>
                <a:cs typeface="+mn-cs"/>
                <a:sym typeface="Calibri"/>
              </a:rPr>
              <a:t>- colliders are summarised.</a:t>
            </a:r>
            <a:endParaRPr lang="en-US" dirty="0"/>
          </a:p>
        </p:txBody>
      </p:sp>
    </p:spTree>
    <p:extLst>
      <p:ext uri="{BB962C8B-B14F-4D97-AF65-F5344CB8AC3E}">
        <p14:creationId xmlns:p14="http://schemas.microsoft.com/office/powerpoint/2010/main" val="3309969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Having this in mind ...</a:t>
            </a:r>
          </a:p>
        </p:txBody>
      </p:sp>
    </p:spTree>
    <p:extLst>
      <p:ext uri="{BB962C8B-B14F-4D97-AF65-F5344CB8AC3E}">
        <p14:creationId xmlns:p14="http://schemas.microsoft.com/office/powerpoint/2010/main" val="1361548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190625" y="877888"/>
            <a:ext cx="4475163" cy="3165475"/>
          </a:xfrm>
          <a:prstGeom prst="rect">
            <a:avLst/>
          </a:prstGeom>
          <a:solidFill>
            <a:srgbClr val="FFFFFF"/>
          </a:solidFill>
          <a:ln w="9525">
            <a:solidFill>
              <a:srgbClr val="000000"/>
            </a:solidFill>
            <a:miter lim="800000"/>
            <a:headEnd/>
            <a:tailEnd/>
          </a:ln>
        </p:spPr>
        <p:txBody>
          <a:bodyPr wrap="none" lIns="80184" tIns="40092" rIns="80184" bIns="40092" anchor="ctr"/>
          <a:lstStyle>
            <a:lvl1pPr defTabSz="393700" eaLnBrk="0" hangingPunct="0">
              <a:defRPr sz="2400">
                <a:solidFill>
                  <a:schemeClr val="tx1"/>
                </a:solidFill>
                <a:latin typeface="Arial" charset="0"/>
                <a:ea typeface="MS PGothic" charset="0"/>
                <a:cs typeface="MS PGothic" charset="0"/>
              </a:defRPr>
            </a:lvl1pPr>
            <a:lvl2pPr marL="742950" indent="-285750" defTabSz="393700" eaLnBrk="0" hangingPunct="0">
              <a:defRPr sz="2400">
                <a:solidFill>
                  <a:schemeClr val="tx1"/>
                </a:solidFill>
                <a:latin typeface="Arial" charset="0"/>
                <a:ea typeface="MS PGothic" charset="0"/>
                <a:cs typeface="MS PGothic" charset="0"/>
              </a:defRPr>
            </a:lvl2pPr>
            <a:lvl3pPr marL="1143000" indent="-228600" defTabSz="393700" eaLnBrk="0" hangingPunct="0">
              <a:defRPr sz="2400">
                <a:solidFill>
                  <a:schemeClr val="tx1"/>
                </a:solidFill>
                <a:latin typeface="Arial" charset="0"/>
                <a:ea typeface="MS PGothic" charset="0"/>
                <a:cs typeface="MS PGothic" charset="0"/>
              </a:defRPr>
            </a:lvl3pPr>
            <a:lvl4pPr marL="1600200" indent="-228600" defTabSz="393700" eaLnBrk="0" hangingPunct="0">
              <a:defRPr sz="2400">
                <a:solidFill>
                  <a:schemeClr val="tx1"/>
                </a:solidFill>
                <a:latin typeface="Arial" charset="0"/>
                <a:ea typeface="MS PGothic" charset="0"/>
                <a:cs typeface="MS PGothic" charset="0"/>
              </a:defRPr>
            </a:lvl4pPr>
            <a:lvl5pPr marL="2057400" indent="-228600" defTabSz="393700" eaLnBrk="0" hangingPunct="0">
              <a:defRPr sz="2400">
                <a:solidFill>
                  <a:schemeClr val="tx1"/>
                </a:solidFill>
                <a:latin typeface="Arial" charset="0"/>
                <a:ea typeface="MS PGothic" charset="0"/>
                <a:cs typeface="MS PGothic" charset="0"/>
              </a:defRPr>
            </a:lvl5pPr>
            <a:lvl6pPr marL="25146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fontAlgn="base" hangingPunct="1">
              <a:spcBef>
                <a:spcPct val="0"/>
              </a:spcBef>
              <a:spcAft>
                <a:spcPct val="0"/>
              </a:spcAft>
            </a:pPr>
            <a:endParaRPr lang="es-ES_tradnl" sz="700" b="1" kern="1200">
              <a:solidFill>
                <a:srgbClr val="000000"/>
              </a:solidFill>
            </a:endParaRPr>
          </a:p>
        </p:txBody>
      </p:sp>
      <p:sp>
        <p:nvSpPr>
          <p:cNvPr id="78851" name="Text Box 3"/>
          <p:cNvSpPr>
            <a:spLocks noGrp="1" noChangeArrowheads="1"/>
          </p:cNvSpPr>
          <p:nvPr>
            <p:ph type="body"/>
          </p:nvPr>
        </p:nvSpPr>
        <p:spPr>
          <a:xfrm>
            <a:off x="1060450" y="4349750"/>
            <a:ext cx="4740275" cy="2222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GB" sz="900" dirty="0">
              <a:ea typeface="MS PGothic" charset="0"/>
              <a:cs typeface="MS PGothic" charset="0"/>
            </a:endParaRPr>
          </a:p>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US" sz="900" dirty="0">
              <a:ea typeface="MS PGothic" charset="0"/>
              <a:cs typeface="MS PGothic"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Basic formulas and some specific for LCs</a:t>
            </a:r>
          </a:p>
        </p:txBody>
      </p:sp>
    </p:spTree>
    <p:extLst>
      <p:ext uri="{BB962C8B-B14F-4D97-AF65-F5344CB8AC3E}">
        <p14:creationId xmlns:p14="http://schemas.microsoft.com/office/powerpoint/2010/main" val="28393110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67E553-18AA-D409-20AB-3DBADC656B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F0CB30-96DD-FCB2-8B69-F2B90061E3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0FB9A1-7B10-0E60-838E-6A1F2B651B77}"/>
              </a:ext>
            </a:extLst>
          </p:cNvPr>
          <p:cNvSpPr>
            <a:spLocks noGrp="1"/>
          </p:cNvSpPr>
          <p:nvPr>
            <p:ph type="body" idx="1"/>
          </p:nvPr>
        </p:nvSpPr>
        <p:spPr/>
        <p:txBody>
          <a:bodyPr/>
          <a:lstStyle/>
          <a:p>
            <a:r>
              <a:rPr lang="en-US" dirty="0"/>
              <a:t>To understand better the complexity of getting nanobeam sizes I would try to elucidate the intricate dependences:</a:t>
            </a:r>
          </a:p>
          <a:p>
            <a:r>
              <a:rPr lang="en-US" dirty="0"/>
              <a:t>At 1</a:t>
            </a:r>
            <a:r>
              <a:rPr lang="en-US" baseline="30000" dirty="0"/>
              <a:t>st</a:t>
            </a:r>
            <a:r>
              <a:rPr lang="en-US" dirty="0"/>
              <a:t> order the vertical beam size is highly sensitive  to beam waist position offset, the vertical dispersion, the coupling and the </a:t>
            </a:r>
            <a:r>
              <a:rPr lang="en-US" dirty="0" err="1"/>
              <a:t>mutipole</a:t>
            </a:r>
            <a:r>
              <a:rPr lang="en-US" dirty="0"/>
              <a:t> magnets field errors. Linear tuning knobs have been implemented to control and mitigate the impact of various errors sources, in particular the beam waist, the vertical dispersion and the coupling.</a:t>
            </a:r>
          </a:p>
          <a:p>
            <a:pPr marL="0" marR="0" lvl="0" indent="0" defTabSz="457200" eaLnBrk="1" fontAlgn="auto" latinLnBrk="0" hangingPunct="1">
              <a:lnSpc>
                <a:spcPct val="100000"/>
              </a:lnSpc>
              <a:spcBef>
                <a:spcPts val="0"/>
              </a:spcBef>
              <a:spcAft>
                <a:spcPts val="0"/>
              </a:spcAft>
              <a:buClrTx/>
              <a:buSzTx/>
              <a:buFontTx/>
              <a:buNone/>
              <a:tabLst/>
              <a:defRPr/>
            </a:pPr>
            <a:r>
              <a:rPr lang="en-US" dirty="0"/>
              <a:t>The graph shows a typical tuning procedure with the impact of each of the tuning knobs.</a:t>
            </a:r>
          </a:p>
          <a:p>
            <a:endParaRPr lang="en-US" dirty="0"/>
          </a:p>
          <a:p>
            <a:r>
              <a:rPr lang="en-US" dirty="0"/>
              <a:t>In a similar way this could be made for the second order implicating the </a:t>
            </a:r>
            <a:r>
              <a:rPr lang="en-US" dirty="0" err="1"/>
              <a:t>sextupoles</a:t>
            </a:r>
            <a:r>
              <a:rPr lang="en-US" dirty="0"/>
              <a:t>, and could be extended to high order for skew </a:t>
            </a:r>
            <a:r>
              <a:rPr lang="en-US" dirty="0" err="1"/>
              <a:t>sexupoles</a:t>
            </a:r>
            <a:r>
              <a:rPr lang="en-US" dirty="0"/>
              <a:t> and octupoles.</a:t>
            </a:r>
          </a:p>
          <a:p>
            <a:r>
              <a:rPr lang="en-US" dirty="0"/>
              <a:t>The details could be found in the two papers.</a:t>
            </a:r>
          </a:p>
          <a:p>
            <a:endParaRPr lang="en-US" dirty="0"/>
          </a:p>
          <a:p>
            <a:endParaRPr lang="en-US" dirty="0"/>
          </a:p>
        </p:txBody>
      </p:sp>
    </p:spTree>
    <p:extLst>
      <p:ext uri="{BB962C8B-B14F-4D97-AF65-F5344CB8AC3E}">
        <p14:creationId xmlns:p14="http://schemas.microsoft.com/office/powerpoint/2010/main" val="33824246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Furthermore In order to reduce the aberrations the </a:t>
            </a:r>
            <a:r>
              <a:rPr lang="en-US" dirty="0" err="1"/>
              <a:t>bx</a:t>
            </a:r>
            <a:r>
              <a:rPr lang="en-US" dirty="0"/>
              <a:t>* has been relaxed in all the scenarios.</a:t>
            </a:r>
          </a:p>
        </p:txBody>
      </p:sp>
    </p:spTree>
    <p:extLst>
      <p:ext uri="{BB962C8B-B14F-4D97-AF65-F5344CB8AC3E}">
        <p14:creationId xmlns:p14="http://schemas.microsoft.com/office/powerpoint/2010/main" val="29124006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u="none" strike="noStrike" dirty="0">
                <a:effectLst/>
                <a:latin typeface="+mn-lt"/>
                <a:ea typeface="+mn-ea"/>
                <a:cs typeface="+mn-cs"/>
                <a:sym typeface="Calibri"/>
              </a:rPr>
              <a:t>Concerning ATF2 optics limitations, simulations in [5-7] have shown that alignment, jitters, and multipolar aberrations can explain the observed beam size limitations. Furthermore, comparing multipolar tolerances between ILC and ATF2 it was observed that the ATF2 with 10x horizontal beta function has closer tolerances to ILC than the initial ATF2 design. ATF2 is undergoing hardware upgrades to mitigate alignment and multipolar aberrations with new supports and magnets. </a:t>
            </a:r>
          </a:p>
          <a:p>
            <a:pPr rtl="0"/>
            <a:br>
              <a:rPr lang="en-GB" sz="1200" b="0" i="0" u="none" strike="noStrike" dirty="0">
                <a:effectLst/>
                <a:latin typeface="+mn-lt"/>
                <a:ea typeface="+mn-ea"/>
                <a:cs typeface="+mn-cs"/>
                <a:sym typeface="Calibri"/>
              </a:rPr>
            </a:br>
            <a:r>
              <a:rPr lang="en-GB" sz="1200" b="0" i="0" u="none" strike="noStrike" dirty="0">
                <a:effectLst/>
                <a:latin typeface="+mn-lt"/>
                <a:ea typeface="+mn-ea"/>
                <a:cs typeface="+mn-cs"/>
                <a:sym typeface="Calibri"/>
              </a:rPr>
              <a:t>The performance of the ILC Final Focus System under static and dynamic imperfections has been extensively studied [8], and effective mitigation techniques have been established to address different sources of imperfections: advanced beam-based alignment and tuning [8,9], fast intra-train feedback (FONT) [2], mechanical vibration isolation [3], ensuring beam stability at the tens of </a:t>
            </a:r>
            <a:r>
              <a:rPr lang="en-GB" sz="1200" b="0" i="0" u="none" strike="noStrike" dirty="0" err="1">
                <a:effectLst/>
                <a:latin typeface="+mn-lt"/>
                <a:ea typeface="+mn-ea"/>
                <a:cs typeface="+mn-cs"/>
                <a:sym typeface="Calibri"/>
              </a:rPr>
              <a:t>nanometer</a:t>
            </a:r>
            <a:r>
              <a:rPr lang="en-GB" sz="1200" b="0" i="0" u="none" strike="noStrike" dirty="0">
                <a:effectLst/>
                <a:latin typeface="+mn-lt"/>
                <a:ea typeface="+mn-ea"/>
                <a:cs typeface="+mn-cs"/>
                <a:sym typeface="Calibri"/>
              </a:rPr>
              <a:t> level. Alternatively, it has been shown that non-local chromaticity correction systems offer better tuning efficiency, particularly under realistic error conditions, than the compact FFS [4] at the cost of a longer system.</a:t>
            </a:r>
          </a:p>
          <a:p>
            <a:pPr rtl="0"/>
            <a:br>
              <a:rPr lang="en-GB" sz="1200" b="0" i="0" u="none" strike="noStrike" dirty="0">
                <a:effectLst/>
                <a:latin typeface="+mn-lt"/>
                <a:ea typeface="+mn-ea"/>
                <a:cs typeface="+mn-cs"/>
                <a:sym typeface="Calibri"/>
              </a:rPr>
            </a:br>
            <a:br>
              <a:rPr lang="en-GB" sz="1200" b="0" i="0" u="none" strike="noStrike" dirty="0">
                <a:effectLst/>
                <a:latin typeface="+mn-lt"/>
                <a:ea typeface="+mn-ea"/>
                <a:cs typeface="+mn-cs"/>
                <a:sym typeface="Calibri"/>
              </a:rPr>
            </a:br>
            <a:r>
              <a:rPr lang="en-GB" sz="1200" b="0" i="0" u="none" strike="noStrike" dirty="0">
                <a:effectLst/>
                <a:latin typeface="+mn-lt"/>
                <a:ea typeface="+mn-ea"/>
                <a:cs typeface="+mn-cs"/>
                <a:sym typeface="Calibri"/>
              </a:rPr>
              <a:t>[1] P. </a:t>
            </a:r>
            <a:r>
              <a:rPr lang="en-GB" sz="1200" b="0" i="0" u="none" strike="noStrike" dirty="0" err="1">
                <a:effectLst/>
                <a:latin typeface="+mn-lt"/>
                <a:ea typeface="+mn-ea"/>
                <a:cs typeface="+mn-cs"/>
                <a:sym typeface="Calibri"/>
              </a:rPr>
              <a:t>Korysko</a:t>
            </a:r>
            <a:r>
              <a:rPr lang="en-GB" sz="1200" b="0" i="0" u="none" strike="noStrike" dirty="0">
                <a:effectLst/>
                <a:latin typeface="+mn-lt"/>
                <a:ea typeface="+mn-ea"/>
                <a:cs typeface="+mn-cs"/>
                <a:sym typeface="Calibri"/>
              </a:rPr>
              <a:t> 2020, Intensity-dependent effects in the Accelerator Test Facility 2 and extrapolation to future electron-positron linear colliders, CERN-THESIS-2020-095 </a:t>
            </a:r>
            <a:r>
              <a:rPr lang="en-GB" sz="1200" b="0" i="0" u="sng" strike="noStrike" dirty="0">
                <a:effectLst/>
                <a:latin typeface="+mn-lt"/>
                <a:ea typeface="+mn-ea"/>
                <a:cs typeface="+mn-cs"/>
                <a:sym typeface="Calibri"/>
                <a:hlinkClick r:id="rId3"/>
              </a:rPr>
              <a:t>https://repository.cern/records/6hyg7-9nt84</a:t>
            </a:r>
            <a:endParaRPr lang="en-GB" sz="1200" b="0" i="0" u="none" strike="noStrike" dirty="0">
              <a:effectLst/>
              <a:latin typeface="+mn-lt"/>
              <a:ea typeface="+mn-ea"/>
              <a:cs typeface="+mn-cs"/>
              <a:sym typeface="Calibri"/>
            </a:endParaRPr>
          </a:p>
          <a:p>
            <a:pPr rtl="0"/>
            <a:r>
              <a:rPr lang="en-GB" sz="1200" b="0" i="0" u="none" strike="noStrike" dirty="0">
                <a:effectLst/>
                <a:latin typeface="+mn-lt"/>
                <a:ea typeface="+mn-ea"/>
                <a:cs typeface="+mn-cs"/>
                <a:sym typeface="Calibri"/>
              </a:rPr>
              <a:t>[2] </a:t>
            </a:r>
            <a:r>
              <a:rPr lang="en-GB" sz="1200" b="0" i="0" u="sng" strike="noStrike" dirty="0">
                <a:effectLst/>
                <a:latin typeface="+mn-lt"/>
                <a:ea typeface="+mn-ea"/>
                <a:cs typeface="+mn-cs"/>
                <a:sym typeface="Calibri"/>
                <a:hlinkClick r:id="rId4"/>
              </a:rPr>
              <a:t>https://journals.aps.org/prab/abstract/10.1103/PhysRevAccelBeams.21.122802</a:t>
            </a:r>
            <a:endParaRPr lang="en-GB" sz="1200" b="0" i="0" u="none" strike="noStrike" dirty="0">
              <a:effectLst/>
              <a:latin typeface="+mn-lt"/>
              <a:ea typeface="+mn-ea"/>
              <a:cs typeface="+mn-cs"/>
              <a:sym typeface="Calibri"/>
            </a:endParaRPr>
          </a:p>
          <a:p>
            <a:pPr rtl="0"/>
            <a:r>
              <a:rPr lang="en-GB" sz="1200" b="0" i="0" u="none" strike="noStrike" dirty="0">
                <a:effectLst/>
                <a:latin typeface="+mn-lt"/>
                <a:ea typeface="+mn-ea"/>
                <a:cs typeface="+mn-cs"/>
                <a:sym typeface="Calibri"/>
              </a:rPr>
              <a:t>[3] C. Collette, S. Janssens and D. Tshilumba, Control strategies for the final focus of future linear particle collider, </a:t>
            </a:r>
            <a:r>
              <a:rPr lang="en-GB" sz="1200" b="0" i="0" u="none" strike="noStrike" dirty="0" err="1">
                <a:effectLst/>
                <a:latin typeface="+mn-lt"/>
                <a:ea typeface="+mn-ea"/>
                <a:cs typeface="+mn-cs"/>
                <a:sym typeface="Calibri"/>
              </a:rPr>
              <a:t>Nucl</a:t>
            </a:r>
            <a:r>
              <a:rPr lang="en-GB" sz="1200" b="0" i="0" u="none" strike="noStrike" dirty="0">
                <a:effectLst/>
                <a:latin typeface="+mn-lt"/>
                <a:ea typeface="+mn-ea"/>
                <a:cs typeface="+mn-cs"/>
                <a:sym typeface="Calibri"/>
              </a:rPr>
              <a:t>. </a:t>
            </a:r>
            <a:r>
              <a:rPr lang="en-GB" sz="1200" b="0" i="0" u="none" strike="noStrike" dirty="0" err="1">
                <a:effectLst/>
                <a:latin typeface="+mn-lt"/>
                <a:ea typeface="+mn-ea"/>
                <a:cs typeface="+mn-cs"/>
                <a:sym typeface="Calibri"/>
              </a:rPr>
              <a:t>Instrum</a:t>
            </a:r>
            <a:r>
              <a:rPr lang="en-GB" sz="1200" b="0" i="0" u="none" strike="noStrike" dirty="0">
                <a:effectLst/>
                <a:latin typeface="+mn-lt"/>
                <a:ea typeface="+mn-ea"/>
                <a:cs typeface="+mn-cs"/>
                <a:sym typeface="Calibri"/>
              </a:rPr>
              <a:t>. Meth. A 684 (2012). doi:10.1016/j.nima.2012.04.090 </a:t>
            </a:r>
            <a:r>
              <a:rPr lang="en-GB" sz="1200" b="0" i="0" u="sng" strike="noStrike" dirty="0">
                <a:effectLst/>
                <a:latin typeface="+mn-lt"/>
                <a:ea typeface="+mn-ea"/>
                <a:cs typeface="+mn-cs"/>
                <a:sym typeface="Calibri"/>
                <a:hlinkClick r:id="rId5"/>
              </a:rPr>
              <a:t>https://www.sciencedirect.com/science/article/abs/pii/S0168900212004950</a:t>
            </a:r>
            <a:endParaRPr lang="en-GB" sz="1200" b="0" i="0" u="none" strike="noStrike" dirty="0">
              <a:effectLst/>
              <a:latin typeface="+mn-lt"/>
              <a:ea typeface="+mn-ea"/>
              <a:cs typeface="+mn-cs"/>
              <a:sym typeface="Calibri"/>
            </a:endParaRPr>
          </a:p>
          <a:p>
            <a:pPr rtl="0"/>
            <a:r>
              <a:rPr lang="en-GB" sz="1200" b="0" i="0" u="none" strike="noStrike" dirty="0">
                <a:effectLst/>
                <a:latin typeface="+mn-lt"/>
                <a:ea typeface="+mn-ea"/>
                <a:cs typeface="+mn-cs"/>
                <a:sym typeface="Calibri"/>
              </a:rPr>
              <a:t>[4] </a:t>
            </a:r>
            <a:r>
              <a:rPr lang="en-GB" sz="1200" b="0" i="0" u="sng" strike="noStrike" dirty="0">
                <a:effectLst/>
                <a:latin typeface="+mn-lt"/>
                <a:ea typeface="+mn-ea"/>
                <a:cs typeface="+mn-cs"/>
                <a:sym typeface="Calibri"/>
                <a:hlinkClick r:id="rId6"/>
              </a:rPr>
              <a:t>https://journals.aps.org/prab/abstract/10.1103/PhysRevSTAB.17.101001</a:t>
            </a:r>
            <a:endParaRPr lang="en-GB" sz="1200" b="0" i="0" u="none" strike="noStrike" dirty="0">
              <a:effectLst/>
              <a:latin typeface="+mn-lt"/>
              <a:ea typeface="+mn-ea"/>
              <a:cs typeface="+mn-cs"/>
              <a:sym typeface="Calibri"/>
            </a:endParaRPr>
          </a:p>
          <a:p>
            <a:pPr rtl="0"/>
            <a:r>
              <a:rPr lang="en-GB" sz="1200" b="0" i="0" u="none" strike="noStrike" dirty="0">
                <a:effectLst/>
                <a:latin typeface="+mn-lt"/>
                <a:ea typeface="+mn-ea"/>
                <a:cs typeface="+mn-cs"/>
                <a:sym typeface="Calibri"/>
              </a:rPr>
              <a:t>[5] M. </a:t>
            </a:r>
            <a:r>
              <a:rPr lang="en-GB" sz="1200" b="0" i="0" u="none" strike="noStrike" dirty="0" err="1">
                <a:effectLst/>
                <a:latin typeface="+mn-lt"/>
                <a:ea typeface="+mn-ea"/>
                <a:cs typeface="+mn-cs"/>
                <a:sym typeface="Calibri"/>
              </a:rPr>
              <a:t>Patecki</a:t>
            </a:r>
            <a:r>
              <a:rPr lang="en-GB" sz="1200" b="0" i="0" u="none" strike="noStrike" dirty="0">
                <a:effectLst/>
                <a:latin typeface="+mn-lt"/>
                <a:ea typeface="+mn-ea"/>
                <a:cs typeface="+mn-cs"/>
                <a:sym typeface="Calibri"/>
              </a:rPr>
              <a:t> et al., “Probing half </a:t>
            </a:r>
            <a:r>
              <a:rPr lang="el-GR" sz="1200" b="0" i="0" u="none" strike="noStrike" dirty="0">
                <a:effectLst/>
                <a:latin typeface="+mn-lt"/>
                <a:ea typeface="+mn-ea"/>
                <a:cs typeface="+mn-cs"/>
                <a:sym typeface="Calibri"/>
              </a:rPr>
              <a:t>β</a:t>
            </a:r>
            <a:r>
              <a:rPr lang="en-GB" sz="1200" b="0" i="0" u="none" strike="noStrike" dirty="0">
                <a:effectLst/>
                <a:latin typeface="+mn-lt"/>
                <a:ea typeface="+mn-ea"/>
                <a:cs typeface="+mn-cs"/>
                <a:sym typeface="Calibri"/>
              </a:rPr>
              <a:t>y optics in the Accelerator Test Facility 2”, Phys. Rev. Accel.</a:t>
            </a:r>
          </a:p>
          <a:p>
            <a:pPr rtl="0"/>
            <a:r>
              <a:rPr lang="en-GB" sz="1200" b="0" i="0" u="none" strike="noStrike" dirty="0">
                <a:effectLst/>
                <a:latin typeface="+mn-lt"/>
                <a:ea typeface="+mn-ea"/>
                <a:cs typeface="+mn-cs"/>
                <a:sym typeface="Calibri"/>
              </a:rPr>
              <a:t>Beams </a:t>
            </a:r>
            <a:r>
              <a:rPr lang="en-GB" sz="1200" b="1" i="0" u="none" strike="noStrike" dirty="0">
                <a:effectLst/>
                <a:latin typeface="+mn-lt"/>
                <a:ea typeface="+mn-ea"/>
                <a:cs typeface="+mn-cs"/>
                <a:sym typeface="Calibri"/>
              </a:rPr>
              <a:t>19</a:t>
            </a:r>
            <a:r>
              <a:rPr lang="en-GB" sz="1200" b="0" i="0" u="none" strike="noStrike" dirty="0">
                <a:effectLst/>
                <a:latin typeface="+mn-lt"/>
                <a:ea typeface="+mn-ea"/>
                <a:cs typeface="+mn-cs"/>
                <a:sym typeface="Calibri"/>
              </a:rPr>
              <a:t>, 101001 (2016).</a:t>
            </a:r>
          </a:p>
          <a:p>
            <a:pPr rtl="0"/>
            <a:r>
              <a:rPr lang="en-GB" sz="1200" b="0" i="0" u="none" strike="noStrike" dirty="0">
                <a:effectLst/>
                <a:latin typeface="+mn-lt"/>
                <a:ea typeface="+mn-ea"/>
                <a:cs typeface="+mn-cs"/>
                <a:sym typeface="Calibri"/>
              </a:rPr>
              <a:t>[6] R. Yang et al., “Tuning the ultralow beta* optics at the KEK Accelerator Test Facility 2”, Phys.</a:t>
            </a:r>
          </a:p>
          <a:p>
            <a:pPr rtl="0"/>
            <a:r>
              <a:rPr lang="en-GB" sz="1200" b="0" i="0" u="none" strike="noStrike" dirty="0">
                <a:effectLst/>
                <a:latin typeface="+mn-lt"/>
                <a:ea typeface="+mn-ea"/>
                <a:cs typeface="+mn-cs"/>
                <a:sym typeface="Calibri"/>
              </a:rPr>
              <a:t>Rev. Accel. Beams </a:t>
            </a:r>
            <a:r>
              <a:rPr lang="en-GB" sz="1200" b="1" i="0" u="none" strike="noStrike" dirty="0">
                <a:effectLst/>
                <a:latin typeface="+mn-lt"/>
                <a:ea typeface="+mn-ea"/>
                <a:cs typeface="+mn-cs"/>
                <a:sym typeface="Calibri"/>
              </a:rPr>
              <a:t>23</a:t>
            </a:r>
            <a:r>
              <a:rPr lang="en-GB" sz="1200" b="0" i="0" u="none" strike="noStrike" dirty="0">
                <a:effectLst/>
                <a:latin typeface="+mn-lt"/>
                <a:ea typeface="+mn-ea"/>
                <a:cs typeface="+mn-cs"/>
                <a:sym typeface="Calibri"/>
              </a:rPr>
              <a:t>, 071003 (2020).</a:t>
            </a:r>
          </a:p>
          <a:p>
            <a:pPr rtl="0"/>
            <a:r>
              <a:rPr lang="en-GB" sz="1200" b="0" i="0" u="none" strike="noStrike" dirty="0">
                <a:effectLst/>
                <a:latin typeface="+mn-lt"/>
                <a:ea typeface="+mn-ea"/>
                <a:cs typeface="+mn-cs"/>
                <a:sym typeface="Calibri"/>
              </a:rPr>
              <a:t>[7] R. Yang et al., “Momentum bandwidth of the KEK Accelerator Test Facility 2”, Phys. Rev. Accel. Beams </a:t>
            </a:r>
            <a:r>
              <a:rPr lang="en-GB" sz="1200" b="1" i="0" u="none" strike="noStrike" dirty="0">
                <a:effectLst/>
                <a:latin typeface="+mn-lt"/>
                <a:ea typeface="+mn-ea"/>
                <a:cs typeface="+mn-cs"/>
                <a:sym typeface="Calibri"/>
              </a:rPr>
              <a:t>24</a:t>
            </a:r>
            <a:r>
              <a:rPr lang="en-GB" sz="1200" b="0" i="0" u="none" strike="noStrike" dirty="0">
                <a:effectLst/>
                <a:latin typeface="+mn-lt"/>
                <a:ea typeface="+mn-ea"/>
                <a:cs typeface="+mn-cs"/>
                <a:sym typeface="Calibri"/>
              </a:rPr>
              <a:t>, 051001 (2021).</a:t>
            </a:r>
          </a:p>
          <a:p>
            <a:pPr rtl="0"/>
            <a:r>
              <a:rPr lang="en-GB" sz="1200" b="0" i="0" u="none" strike="noStrike" dirty="0">
                <a:effectLst/>
                <a:latin typeface="+mn-lt"/>
                <a:ea typeface="+mn-ea"/>
                <a:cs typeface="+mn-cs"/>
                <a:sym typeface="Calibri"/>
              </a:rPr>
              <a:t>[8] G. White 2007, BDS BBA, Tuning and Beam Dynamics, ILC LET Workshop SLAC, </a:t>
            </a:r>
            <a:r>
              <a:rPr lang="en-GB" sz="1200" b="0" i="0" u="sng" strike="noStrike" dirty="0">
                <a:effectLst/>
                <a:latin typeface="+mn-lt"/>
                <a:ea typeface="+mn-ea"/>
                <a:cs typeface="+mn-cs"/>
                <a:sym typeface="Calibri"/>
                <a:hlinkClick r:id="rId7"/>
              </a:rPr>
              <a:t>https://agenda.linearcollider.org/event/2364/contributions/6540/attachments/4889/8239/ILC-LET2007.pdf</a:t>
            </a:r>
            <a:endParaRPr lang="en-GB" sz="1200" b="0" i="0" u="none" strike="noStrike" dirty="0">
              <a:effectLst/>
              <a:latin typeface="+mn-lt"/>
              <a:ea typeface="+mn-ea"/>
              <a:cs typeface="+mn-cs"/>
              <a:sym typeface="Calibri"/>
            </a:endParaRPr>
          </a:p>
          <a:p>
            <a:pPr rtl="0"/>
            <a:r>
              <a:rPr lang="en-GB" sz="1200" b="0" i="0" u="none" strike="noStrike" dirty="0">
                <a:effectLst/>
                <a:latin typeface="+mn-lt"/>
                <a:ea typeface="+mn-ea"/>
                <a:cs typeface="+mn-cs"/>
                <a:sym typeface="Calibri"/>
              </a:rPr>
              <a:t>[9] J. </a:t>
            </a:r>
            <a:r>
              <a:rPr lang="en-GB" sz="1200" b="0" i="0" u="none" strike="noStrike" dirty="0" err="1">
                <a:effectLst/>
                <a:latin typeface="+mn-lt"/>
                <a:ea typeface="+mn-ea"/>
                <a:cs typeface="+mn-cs"/>
                <a:sym typeface="Calibri"/>
              </a:rPr>
              <a:t>Orgen</a:t>
            </a:r>
            <a:r>
              <a:rPr lang="en-GB" sz="1200" b="0" i="0" u="none" strike="noStrike" dirty="0">
                <a:effectLst/>
                <a:latin typeface="+mn-lt"/>
                <a:ea typeface="+mn-ea"/>
                <a:cs typeface="+mn-cs"/>
                <a:sym typeface="Calibri"/>
              </a:rPr>
              <a:t> et al, ``Tuning the Compact Linear Collider 380 GeV final-focus system using realistic beam-beam signals'', </a:t>
            </a:r>
            <a:r>
              <a:rPr lang="en-GB" sz="1200" b="0" i="0" u="none" strike="noStrike" dirty="0">
                <a:effectLst/>
                <a:latin typeface="+mn-lt"/>
                <a:ea typeface="+mn-ea"/>
                <a:cs typeface="+mn-cs"/>
                <a:sym typeface="Calibri"/>
                <a:hlinkClick r:id="rId8"/>
              </a:rPr>
              <a:t>Phys. Rev. Accel. Beams </a:t>
            </a:r>
            <a:r>
              <a:rPr lang="en-GB" sz="1200" b="1" i="0" u="none" strike="noStrike" dirty="0">
                <a:effectLst/>
                <a:latin typeface="+mn-lt"/>
                <a:ea typeface="+mn-ea"/>
                <a:cs typeface="+mn-cs"/>
                <a:sym typeface="Calibri"/>
                <a:hlinkClick r:id="rId8"/>
              </a:rPr>
              <a:t>23</a:t>
            </a:r>
            <a:r>
              <a:rPr lang="en-GB" sz="1200" b="0" i="0" u="none" strike="noStrike" dirty="0">
                <a:effectLst/>
                <a:latin typeface="+mn-lt"/>
                <a:ea typeface="+mn-ea"/>
                <a:cs typeface="+mn-cs"/>
                <a:sym typeface="Calibri"/>
                <a:hlinkClick r:id="rId8"/>
              </a:rPr>
              <a:t>, 051002, May 2020.</a:t>
            </a:r>
            <a:endParaRPr lang="en-GB" sz="1200" b="0" i="0" u="none" strike="noStrike" dirty="0">
              <a:effectLst/>
              <a:latin typeface="+mn-lt"/>
              <a:ea typeface="+mn-ea"/>
              <a:cs typeface="+mn-cs"/>
              <a:sym typeface="Calibri"/>
            </a:endParaRPr>
          </a:p>
          <a:p>
            <a:endParaRPr lang="en-US" dirty="0"/>
          </a:p>
        </p:txBody>
      </p:sp>
    </p:spTree>
    <p:extLst>
      <p:ext uri="{BB962C8B-B14F-4D97-AF65-F5344CB8AC3E}">
        <p14:creationId xmlns:p14="http://schemas.microsoft.com/office/powerpoint/2010/main" val="31882493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BUT....The smallest beam size of 41 nm has been obtained in 2016, at 10</a:t>
            </a:r>
            <a:r>
              <a:rPr lang="en-US" baseline="30000" dirty="0"/>
              <a:t>9 </a:t>
            </a:r>
            <a:r>
              <a:rPr lang="en-US" baseline="0" dirty="0"/>
              <a:t> instead of 10</a:t>
            </a:r>
            <a:r>
              <a:rPr lang="en-US" baseline="30000" dirty="0"/>
              <a:t>10</a:t>
            </a:r>
            <a:r>
              <a:rPr lang="en-US" baseline="0" dirty="0"/>
              <a:t> designed intensity value.</a:t>
            </a:r>
          </a:p>
          <a:p>
            <a:r>
              <a:rPr lang="en-US" baseline="0" dirty="0"/>
              <a:t>But maybe this is sufficient to demonstrate the ILC and CLIC FFS feasibility???</a:t>
            </a:r>
          </a:p>
          <a:p>
            <a:endParaRPr lang="en-US" baseline="0" dirty="0"/>
          </a:p>
          <a:p>
            <a:r>
              <a:rPr lang="en-US" baseline="0" dirty="0"/>
              <a:t>The different colors represents the different optics.</a:t>
            </a:r>
          </a:p>
          <a:p>
            <a:endParaRPr lang="en-US" baseline="0" dirty="0"/>
          </a:p>
          <a:p>
            <a:r>
              <a:rPr lang="en-US" baseline="0" dirty="0"/>
              <a:t>This beam size degradation is compatible with </a:t>
            </a:r>
            <a:r>
              <a:rPr lang="en-US" baseline="0" dirty="0" err="1"/>
              <a:t>wakefields</a:t>
            </a:r>
            <a:r>
              <a:rPr lang="en-US" baseline="0" dirty="0"/>
              <a:t>.</a:t>
            </a:r>
          </a:p>
          <a:p>
            <a:endParaRPr lang="en-US" dirty="0"/>
          </a:p>
        </p:txBody>
      </p:sp>
    </p:spTree>
    <p:extLst>
      <p:ext uri="{BB962C8B-B14F-4D97-AF65-F5344CB8AC3E}">
        <p14:creationId xmlns:p14="http://schemas.microsoft.com/office/powerpoint/2010/main" val="14209647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dirty="0">
                <a:effectLst/>
                <a:latin typeface="+mn-lt"/>
                <a:ea typeface="+mn-ea"/>
                <a:cs typeface="+mn-cs"/>
                <a:sym typeface="Calibri"/>
              </a:rPr>
              <a:t>Rough comparison of expected effects of </a:t>
            </a:r>
            <a:r>
              <a:rPr lang="en-GB" sz="1200" i="1" dirty="0" err="1">
                <a:effectLst/>
                <a:latin typeface="+mn-lt"/>
                <a:ea typeface="+mn-ea"/>
                <a:cs typeface="+mn-cs"/>
                <a:sym typeface="Calibri"/>
              </a:rPr>
              <a:t>wakefield</a:t>
            </a:r>
            <a:r>
              <a:rPr lang="en-GB" sz="1200" i="1" dirty="0">
                <a:effectLst/>
                <a:latin typeface="+mn-lt"/>
                <a:ea typeface="+mn-ea"/>
                <a:cs typeface="+mn-cs"/>
                <a:sym typeface="Calibri"/>
              </a:rPr>
              <a:t> in the final focus beam line at ILC and ATF can be</a:t>
            </a:r>
          </a:p>
          <a:p>
            <a:r>
              <a:rPr lang="en-GB" sz="1200" i="1" dirty="0">
                <a:effectLst/>
                <a:latin typeface="+mn-lt"/>
                <a:ea typeface="+mn-ea"/>
                <a:cs typeface="+mn-cs"/>
                <a:sym typeface="Calibri"/>
              </a:rPr>
              <a:t>evaluated from simple scaling as follows. [58]</a:t>
            </a:r>
          </a:p>
          <a:p>
            <a:r>
              <a:rPr lang="en-GB" sz="1200" i="1" dirty="0">
                <a:effectLst/>
                <a:latin typeface="+mn-lt"/>
                <a:ea typeface="+mn-ea"/>
                <a:cs typeface="+mn-cs"/>
                <a:sym typeface="Calibri"/>
              </a:rPr>
              <a:t>We assume there are the same </a:t>
            </a:r>
            <a:r>
              <a:rPr lang="en-GB" sz="1200" i="1" dirty="0" err="1">
                <a:effectLst/>
                <a:latin typeface="+mn-lt"/>
                <a:ea typeface="+mn-ea"/>
                <a:cs typeface="+mn-cs"/>
                <a:sym typeface="Calibri"/>
              </a:rPr>
              <a:t>wakefield</a:t>
            </a:r>
            <a:r>
              <a:rPr lang="en-GB" sz="1200" i="1" dirty="0">
                <a:effectLst/>
                <a:latin typeface="+mn-lt"/>
                <a:ea typeface="+mn-ea"/>
                <a:cs typeface="+mn-cs"/>
                <a:sym typeface="Calibri"/>
              </a:rPr>
              <a:t> sources distributed at every magnet (number of sources is</a:t>
            </a:r>
          </a:p>
          <a:p>
            <a:r>
              <a:rPr lang="en-GB" sz="1200" i="1" dirty="0">
                <a:effectLst/>
                <a:latin typeface="+mn-lt"/>
                <a:ea typeface="+mn-ea"/>
                <a:cs typeface="+mn-cs"/>
                <a:sym typeface="Calibri"/>
              </a:rPr>
              <a:t>proportional to the number of magnets). For effects of random misalignment, assume the same accuracy</a:t>
            </a:r>
          </a:p>
          <a:p>
            <a:r>
              <a:rPr lang="en-GB" sz="1200" i="1" dirty="0">
                <a:effectLst/>
                <a:latin typeface="+mn-lt"/>
                <a:ea typeface="+mn-ea"/>
                <a:cs typeface="+mn-cs"/>
                <a:sym typeface="Calibri"/>
              </a:rPr>
              <a:t>of component alignment. For effects of beam orbit jitter, assume the same jitter amplitude relative to</a:t>
            </a:r>
          </a:p>
          <a:p>
            <a:r>
              <a:rPr lang="en-GB" sz="1200" i="1" dirty="0">
                <a:effectLst/>
                <a:latin typeface="+mn-lt"/>
                <a:ea typeface="+mn-ea"/>
                <a:cs typeface="+mn-cs"/>
                <a:sym typeface="Calibri"/>
              </a:rPr>
              <a:t>the nominal beam size. Then, expected effects to the beam size relative to the nominal beam size are</a:t>
            </a:r>
          </a:p>
          <a:p>
            <a:r>
              <a:rPr lang="en-GB" sz="1200" i="1" dirty="0">
                <a:effectLst/>
                <a:latin typeface="+mn-lt"/>
                <a:ea typeface="+mn-ea"/>
                <a:cs typeface="+mn-cs"/>
                <a:sym typeface="Calibri"/>
              </a:rPr>
              <a:t>compared.</a:t>
            </a:r>
          </a:p>
          <a:p>
            <a:r>
              <a:rPr lang="en-GB" sz="1200" i="1" dirty="0">
                <a:effectLst/>
                <a:latin typeface="+mn-lt"/>
                <a:ea typeface="+mn-ea"/>
                <a:cs typeface="+mn-cs"/>
                <a:sym typeface="Calibri"/>
              </a:rPr>
              <a:t>There are four factors considered as follow.</a:t>
            </a:r>
          </a:p>
          <a:p>
            <a:r>
              <a:rPr lang="en-GB" sz="1200" i="1" dirty="0">
                <a:effectLst/>
                <a:latin typeface="+mn-lt"/>
                <a:ea typeface="+mn-ea"/>
                <a:cs typeface="+mn-cs"/>
                <a:sym typeface="Calibri"/>
              </a:rPr>
              <a:t>– Because of the higher beam energy, ILC beam will be more rigid than ATF.</a:t>
            </a:r>
          </a:p>
          <a:p>
            <a:r>
              <a:rPr lang="en-GB" sz="1200" i="1" dirty="0">
                <a:effectLst/>
                <a:latin typeface="+mn-lt"/>
                <a:ea typeface="+mn-ea"/>
                <a:cs typeface="+mn-cs"/>
                <a:sym typeface="Calibri"/>
              </a:rPr>
              <a:t>– Different bunch lengths, 300 </a:t>
            </a:r>
            <a:r>
              <a:rPr lang="el-GR" sz="1200" i="1" dirty="0">
                <a:effectLst/>
                <a:latin typeface="+mn-lt"/>
                <a:ea typeface="+mn-ea"/>
                <a:cs typeface="+mn-cs"/>
                <a:sym typeface="Calibri"/>
              </a:rPr>
              <a:t>μ</a:t>
            </a:r>
            <a:r>
              <a:rPr lang="en-GB" sz="1200" i="1" dirty="0">
                <a:effectLst/>
                <a:latin typeface="+mn-lt"/>
                <a:ea typeface="+mn-ea"/>
                <a:cs typeface="+mn-cs"/>
                <a:sym typeface="Calibri"/>
              </a:rPr>
              <a:t>m at ILC and ⇠7 mm at ATF, also gives different effects. For rough</a:t>
            </a:r>
          </a:p>
          <a:p>
            <a:r>
              <a:rPr lang="en-GB" sz="1200" i="1" dirty="0">
                <a:effectLst/>
                <a:latin typeface="+mn-lt"/>
                <a:ea typeface="+mn-ea"/>
                <a:cs typeface="+mn-cs"/>
                <a:sym typeface="Calibri"/>
              </a:rPr>
              <a:t>scaling, the difference factor due to the bunch lengths was evaluated as 0.5 (smaller effect at ILC)</a:t>
            </a:r>
          </a:p>
          <a:p>
            <a:r>
              <a:rPr lang="en-GB" sz="1200" i="1" dirty="0">
                <a:effectLst/>
                <a:latin typeface="+mn-lt"/>
                <a:ea typeface="+mn-ea"/>
                <a:cs typeface="+mn-cs"/>
                <a:sym typeface="Calibri"/>
              </a:rPr>
              <a:t>from </a:t>
            </a:r>
            <a:r>
              <a:rPr lang="en-GB" sz="1200" i="1" dirty="0" err="1">
                <a:effectLst/>
                <a:latin typeface="+mn-lt"/>
                <a:ea typeface="+mn-ea"/>
                <a:cs typeface="+mn-cs"/>
                <a:sym typeface="Calibri"/>
              </a:rPr>
              <a:t>wakepotential</a:t>
            </a:r>
            <a:r>
              <a:rPr lang="en-GB" sz="1200" i="1" dirty="0">
                <a:effectLst/>
                <a:latin typeface="+mn-lt"/>
                <a:ea typeface="+mn-ea"/>
                <a:cs typeface="+mn-cs"/>
                <a:sym typeface="Calibri"/>
              </a:rPr>
              <a:t> calculation of C-band cavity BPM with different bunch lengths.</a:t>
            </a:r>
          </a:p>
          <a:p>
            <a:r>
              <a:rPr lang="en-GB" sz="1200" i="1" dirty="0">
                <a:effectLst/>
                <a:latin typeface="+mn-lt"/>
                <a:ea typeface="+mn-ea"/>
                <a:cs typeface="+mn-cs"/>
                <a:sym typeface="Calibri"/>
              </a:rPr>
              <a:t>- The misalignment effect scales as inverse of square-root of the emittance (the nominal beam size).</a:t>
            </a:r>
            <a:endParaRPr lang="en-GB" sz="1200" dirty="0">
              <a:effectLst/>
              <a:latin typeface="+mn-lt"/>
              <a:ea typeface="+mn-ea"/>
              <a:cs typeface="+mn-cs"/>
              <a:sym typeface="Calibri"/>
            </a:endParaRPr>
          </a:p>
          <a:p>
            <a:r>
              <a:rPr lang="en-GB" sz="1200" i="1" dirty="0">
                <a:effectLst/>
                <a:latin typeface="+mn-lt"/>
                <a:ea typeface="+mn-ea"/>
                <a:cs typeface="+mn-cs"/>
                <a:sym typeface="Calibri"/>
              </a:rPr>
              <a:t>The orbit jitter effect does not depend on emittance, because jitter amplitude is assumed to be</a:t>
            </a:r>
            <a:endParaRPr lang="en-GB" sz="1200" dirty="0">
              <a:effectLst/>
              <a:latin typeface="+mn-lt"/>
              <a:ea typeface="+mn-ea"/>
              <a:cs typeface="+mn-cs"/>
              <a:sym typeface="Calibri"/>
            </a:endParaRPr>
          </a:p>
          <a:p>
            <a:r>
              <a:rPr lang="en-GB" sz="1200" i="1" dirty="0">
                <a:effectLst/>
                <a:latin typeface="+mn-lt"/>
                <a:ea typeface="+mn-ea"/>
                <a:cs typeface="+mn-cs"/>
                <a:sym typeface="Calibri"/>
              </a:rPr>
              <a:t>proportional to the square-root of emittance and the effect is compared with the nominal beam size</a:t>
            </a:r>
            <a:endParaRPr lang="en-GB" sz="1200" dirty="0">
              <a:effectLst/>
              <a:latin typeface="+mn-lt"/>
              <a:ea typeface="+mn-ea"/>
              <a:cs typeface="+mn-cs"/>
              <a:sym typeface="Calibri"/>
            </a:endParaRPr>
          </a:p>
          <a:p>
            <a:r>
              <a:rPr lang="en-GB" sz="1200" i="1" dirty="0">
                <a:effectLst/>
                <a:latin typeface="+mn-lt"/>
                <a:ea typeface="+mn-ea"/>
                <a:cs typeface="+mn-cs"/>
                <a:sym typeface="Calibri"/>
              </a:rPr>
              <a:t>which is also proportional to square-root of emittance.</a:t>
            </a:r>
            <a:endParaRPr lang="en-GB" sz="1200" dirty="0">
              <a:effectLst/>
              <a:latin typeface="+mn-lt"/>
              <a:ea typeface="+mn-ea"/>
              <a:cs typeface="+mn-cs"/>
              <a:sym typeface="Calibri"/>
            </a:endParaRPr>
          </a:p>
          <a:p>
            <a:r>
              <a:rPr lang="en-GB" sz="1200" i="1" dirty="0">
                <a:effectLst/>
                <a:latin typeface="+mn-lt"/>
                <a:ea typeface="+mn-ea"/>
                <a:cs typeface="+mn-cs"/>
                <a:sym typeface="Calibri"/>
              </a:rPr>
              <a:t>– The misalignment effect scales as square-root of total summation of betafunctions at </a:t>
            </a:r>
            <a:r>
              <a:rPr lang="en-GB" sz="1200" i="1" dirty="0" err="1">
                <a:effectLst/>
                <a:latin typeface="+mn-lt"/>
                <a:ea typeface="+mn-ea"/>
                <a:cs typeface="+mn-cs"/>
                <a:sym typeface="Calibri"/>
              </a:rPr>
              <a:t>wakefield</a:t>
            </a:r>
            <a:endParaRPr lang="en-GB" sz="1200" dirty="0">
              <a:effectLst/>
              <a:latin typeface="+mn-lt"/>
              <a:ea typeface="+mn-ea"/>
              <a:cs typeface="+mn-cs"/>
              <a:sym typeface="Calibri"/>
            </a:endParaRPr>
          </a:p>
          <a:p>
            <a:r>
              <a:rPr lang="en-GB" sz="1200" i="1" dirty="0">
                <a:effectLst/>
                <a:latin typeface="+mn-lt"/>
                <a:ea typeface="+mn-ea"/>
                <a:cs typeface="+mn-cs"/>
                <a:sym typeface="Calibri"/>
              </a:rPr>
              <a:t>sources (proportional R34 to IP) . The orbit jitter effect scales as total summation of betafunctions at </a:t>
            </a:r>
            <a:r>
              <a:rPr lang="en-GB" sz="1200" i="1" dirty="0" err="1">
                <a:effectLst/>
                <a:latin typeface="+mn-lt"/>
                <a:ea typeface="+mn-ea"/>
                <a:cs typeface="+mn-cs"/>
                <a:sym typeface="Calibri"/>
              </a:rPr>
              <a:t>wakefield</a:t>
            </a:r>
            <a:endParaRPr lang="en-GB" sz="1200" dirty="0">
              <a:effectLst/>
              <a:latin typeface="+mn-lt"/>
              <a:ea typeface="+mn-ea"/>
              <a:cs typeface="+mn-cs"/>
              <a:sym typeface="Calibri"/>
            </a:endParaRPr>
          </a:p>
          <a:p>
            <a:r>
              <a:rPr lang="en-GB" sz="1200" i="1" dirty="0">
                <a:effectLst/>
                <a:latin typeface="+mn-lt"/>
                <a:ea typeface="+mn-ea"/>
                <a:cs typeface="+mn-cs"/>
                <a:sym typeface="Calibri"/>
              </a:rPr>
              <a:t>sources, since beam position offset is also proportional to square-root of betafunctions at</a:t>
            </a:r>
            <a:endParaRPr lang="en-GB" sz="1200" dirty="0">
              <a:effectLst/>
              <a:latin typeface="+mn-lt"/>
              <a:ea typeface="+mn-ea"/>
              <a:cs typeface="+mn-cs"/>
              <a:sym typeface="Calibri"/>
            </a:endParaRPr>
          </a:p>
          <a:p>
            <a:r>
              <a:rPr lang="en-GB" sz="1200" i="1" dirty="0" err="1">
                <a:effectLst/>
                <a:latin typeface="+mn-lt"/>
                <a:ea typeface="+mn-ea"/>
                <a:cs typeface="+mn-cs"/>
                <a:sym typeface="Calibri"/>
              </a:rPr>
              <a:t>wakefield</a:t>
            </a:r>
            <a:r>
              <a:rPr lang="en-GB" sz="1200" i="1" dirty="0">
                <a:effectLst/>
                <a:latin typeface="+mn-lt"/>
                <a:ea typeface="+mn-ea"/>
                <a:cs typeface="+mn-cs"/>
                <a:sym typeface="Calibri"/>
              </a:rPr>
              <a:t> sources.</a:t>
            </a:r>
          </a:p>
          <a:p>
            <a:endParaRPr lang="en-GB" sz="1200" i="1" dirty="0">
              <a:effectLst/>
              <a:latin typeface="+mn-lt"/>
              <a:ea typeface="+mn-ea"/>
              <a:cs typeface="+mn-cs"/>
              <a:sym typeface="Calibri"/>
            </a:endParaRPr>
          </a:p>
          <a:p>
            <a:r>
              <a:rPr lang="en-GB" sz="1200" dirty="0">
                <a:effectLst/>
                <a:latin typeface="+mn-lt"/>
                <a:ea typeface="+mn-ea"/>
                <a:cs typeface="+mn-cs"/>
                <a:sym typeface="Calibri"/>
              </a:rPr>
              <a:t>Wakefield induced IP beam size dependence was observed at the ATF2 IP. Scaling this effect to ILC is rather difficult, given the significantly different parameters, such as beam energy or bunch length. Indeed, a rough comparison of expected effects of </a:t>
            </a:r>
            <a:r>
              <a:rPr lang="en-GB" sz="1200" dirty="0" err="1">
                <a:effectLst/>
                <a:latin typeface="+mn-lt"/>
                <a:ea typeface="+mn-ea"/>
                <a:cs typeface="+mn-cs"/>
                <a:sym typeface="Calibri"/>
              </a:rPr>
              <a:t>wakefield</a:t>
            </a:r>
            <a:r>
              <a:rPr lang="en-GB" sz="1200" dirty="0">
                <a:effectLst/>
                <a:latin typeface="+mn-lt"/>
                <a:ea typeface="+mn-ea"/>
                <a:cs typeface="+mn-cs"/>
                <a:sym typeface="Calibri"/>
              </a:rPr>
              <a:t> in the final focus beamline at ILC and ATF can be evaluated from simple scaling of the optics and emittance and assuming similar </a:t>
            </a:r>
            <a:r>
              <a:rPr lang="en-GB" sz="1200" dirty="0" err="1">
                <a:effectLst/>
                <a:latin typeface="+mn-lt"/>
                <a:ea typeface="+mn-ea"/>
                <a:cs typeface="+mn-cs"/>
                <a:sym typeface="Calibri"/>
              </a:rPr>
              <a:t>wakefield</a:t>
            </a:r>
            <a:r>
              <a:rPr lang="en-GB" sz="1200" dirty="0">
                <a:effectLst/>
                <a:latin typeface="+mn-lt"/>
                <a:ea typeface="+mn-ea"/>
                <a:cs typeface="+mn-cs"/>
                <a:sym typeface="Calibri"/>
              </a:rPr>
              <a:t> source distribution. The details could be found in [ATF report 2020, CERN-ACC-2020-0029].  From this comparison, we could say in a first approach that, in terms of static effects influenced by the tolerances of the misalignment or the beam orbit tuning, ATF is approximately 9 times tighter than ILC, and an effect for N=2e10 in ILC corresponds to N=2.2e9 in ATF. For the dynamic effects caused by the IP angle jitter, ATF is approximately 30 times tighter than ILC, and the effect for N=2e10 in ILC corresponds to N=6.4e8 in ATF. The impact of the beam size growth of ILC is one order of magnitude smaller than that of ATF.</a:t>
            </a:r>
          </a:p>
          <a:p>
            <a:endParaRPr lang="en-GB" sz="1200" dirty="0">
              <a:effectLst/>
              <a:latin typeface="+mn-lt"/>
              <a:ea typeface="+mn-ea"/>
              <a:cs typeface="+mn-cs"/>
              <a:sym typeface="Calibri"/>
            </a:endParaRPr>
          </a:p>
          <a:p>
            <a:r>
              <a:rPr lang="en-GB" sz="1200" dirty="0">
                <a:effectLst/>
                <a:latin typeface="+mn-lt"/>
                <a:ea typeface="+mn-ea"/>
                <a:cs typeface="+mn-cs"/>
                <a:sym typeface="Calibri"/>
              </a:rPr>
              <a:t>Some dedicated ILC </a:t>
            </a:r>
            <a:r>
              <a:rPr lang="en-GB" sz="1200" dirty="0" err="1">
                <a:effectLst/>
                <a:latin typeface="+mn-lt"/>
                <a:ea typeface="+mn-ea"/>
                <a:cs typeface="+mn-cs"/>
                <a:sym typeface="Calibri"/>
              </a:rPr>
              <a:t>wakefield</a:t>
            </a:r>
            <a:r>
              <a:rPr lang="en-GB" sz="1200" dirty="0">
                <a:effectLst/>
                <a:latin typeface="+mn-lt"/>
                <a:ea typeface="+mn-ea"/>
                <a:cs typeface="+mn-cs"/>
                <a:sym typeface="Calibri"/>
              </a:rPr>
              <a:t> studies have been carried out for short- and long-range wakes at 250 and 500 GeV [1], concluding that short-range </a:t>
            </a:r>
            <a:r>
              <a:rPr lang="en-GB" sz="1200" dirty="0" err="1">
                <a:effectLst/>
                <a:latin typeface="+mn-lt"/>
                <a:ea typeface="+mn-ea"/>
                <a:cs typeface="+mn-cs"/>
                <a:sym typeface="Calibri"/>
              </a:rPr>
              <a:t>wakefields</a:t>
            </a:r>
            <a:r>
              <a:rPr lang="en-GB" sz="1200" dirty="0">
                <a:effectLst/>
                <a:latin typeface="+mn-lt"/>
                <a:ea typeface="+mn-ea"/>
                <a:cs typeface="+mn-cs"/>
                <a:sym typeface="Calibri"/>
              </a:rPr>
              <a:t> can be effectively mitigated by beam-based alignment, while long-range </a:t>
            </a:r>
            <a:r>
              <a:rPr lang="en-GB" sz="1200" dirty="0" err="1">
                <a:effectLst/>
                <a:latin typeface="+mn-lt"/>
                <a:ea typeface="+mn-ea"/>
                <a:cs typeface="+mn-cs"/>
                <a:sym typeface="Calibri"/>
              </a:rPr>
              <a:t>wakefields</a:t>
            </a:r>
            <a:r>
              <a:rPr lang="en-GB" sz="1200" dirty="0">
                <a:effectLst/>
                <a:latin typeface="+mn-lt"/>
                <a:ea typeface="+mn-ea"/>
                <a:cs typeface="+mn-cs"/>
                <a:sym typeface="Calibri"/>
              </a:rPr>
              <a:t> affect bunch-to-bunch orbit jitter, which could be mitigated by the intra-bunch feedback system. In conclusion, more detailed and realistic simulations should be performed to assess the dynamic and hardware choices for ILC.</a:t>
            </a:r>
          </a:p>
          <a:p>
            <a:endParaRPr lang="en-GB" sz="1200" dirty="0">
              <a:effectLst/>
              <a:latin typeface="+mn-lt"/>
              <a:ea typeface="+mn-ea"/>
              <a:cs typeface="+mn-cs"/>
              <a:sym typeface="Calibri"/>
            </a:endParaRPr>
          </a:p>
          <a:p>
            <a:r>
              <a:rPr lang="en-GB" sz="1200" dirty="0">
                <a:effectLst/>
                <a:latin typeface="+mn-lt"/>
                <a:ea typeface="+mn-ea"/>
                <a:cs typeface="+mn-cs"/>
                <a:sym typeface="Calibri"/>
              </a:rPr>
              <a:t>Based on the comprehensive simulations and the systematic experimental studies carried out over many years in ATF2, the ITN WP 15: “Final Focus” is addressing these issues and will incorporate these findings in the ILC.</a:t>
            </a:r>
          </a:p>
          <a:p>
            <a:endParaRPr lang="en-GB" sz="1200" dirty="0">
              <a:effectLst/>
              <a:latin typeface="+mn-lt"/>
              <a:ea typeface="+mn-ea"/>
              <a:cs typeface="+mn-cs"/>
              <a:sym typeface="Calibri"/>
            </a:endParaRPr>
          </a:p>
          <a:p>
            <a:endParaRPr lang="en-GB" sz="1200" dirty="0">
              <a:effectLst/>
              <a:latin typeface="+mn-lt"/>
              <a:ea typeface="+mn-ea"/>
              <a:cs typeface="+mn-cs"/>
              <a:sym typeface="Calibri"/>
            </a:endParaRPr>
          </a:p>
          <a:p>
            <a:endParaRPr lang="en-US" dirty="0"/>
          </a:p>
        </p:txBody>
      </p:sp>
    </p:spTree>
    <p:extLst>
      <p:ext uri="{BB962C8B-B14F-4D97-AF65-F5344CB8AC3E}">
        <p14:creationId xmlns:p14="http://schemas.microsoft.com/office/powerpoint/2010/main" val="24589012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40E7F686-3F39-BC79-3532-5F24C642E955}"/>
              </a:ext>
            </a:extLst>
          </p:cNvPr>
          <p:cNvSpPr>
            <a:spLocks noGrp="1" noChangeArrowheads="1"/>
          </p:cNvSpPr>
          <p:nvPr>
            <p:ph type="sldNum"/>
          </p:nvPr>
        </p:nvSpPr>
        <p:spPr>
          <a:ln/>
        </p:spPr>
        <p:txBody>
          <a:bodyPr/>
          <a:lstStyle/>
          <a:p>
            <a:fld id="{EDDA631E-8623-5340-BCC9-E951D8DADFCB}" type="slidenum">
              <a:rPr lang="en-GB" altLang="en-FR"/>
              <a:pPr/>
              <a:t>32</a:t>
            </a:fld>
            <a:endParaRPr lang="en-GB" altLang="en-FR"/>
          </a:p>
        </p:txBody>
      </p:sp>
      <p:sp>
        <p:nvSpPr>
          <p:cNvPr id="5121" name="Text Box 1">
            <a:extLst>
              <a:ext uri="{FF2B5EF4-FFF2-40B4-BE49-F238E27FC236}">
                <a16:creationId xmlns:a16="http://schemas.microsoft.com/office/drawing/2014/main" id="{96BB445B-F22D-D845-BB1B-FB0093616641}"/>
              </a:ext>
            </a:extLst>
          </p:cNvPr>
          <p:cNvSpPr txBox="1">
            <a:spLocks noGrp="1" noRot="1" noChangeAspect="1" noChangeArrowheads="1"/>
          </p:cNvSpPr>
          <p:nvPr>
            <p:ph type="sldImg"/>
          </p:nvPr>
        </p:nvSpPr>
        <p:spPr bwMode="auto">
          <a:xfrm>
            <a:off x="215900" y="812800"/>
            <a:ext cx="7127875"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2" name="Text Box 2">
            <a:extLst>
              <a:ext uri="{FF2B5EF4-FFF2-40B4-BE49-F238E27FC236}">
                <a16:creationId xmlns:a16="http://schemas.microsoft.com/office/drawing/2014/main" id="{5DC05E5D-D8C2-68B3-9C04-6E1A8012F0AF}"/>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FR" altLang="en-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start is important to know where are we in the nanometer scale. Since the ISR where we were in the </a:t>
            </a:r>
            <a:r>
              <a:rPr lang="en-US" dirty="0" err="1"/>
              <a:t>milimeter</a:t>
            </a:r>
            <a:r>
              <a:rPr lang="en-US" dirty="0"/>
              <a:t>, HL-LHC in the micrometer to the tens of nanometers for </a:t>
            </a:r>
            <a:r>
              <a:rPr lang="en-US" dirty="0" err="1"/>
              <a:t>SuperKEKB</a:t>
            </a:r>
            <a:r>
              <a:rPr lang="en-US" dirty="0"/>
              <a:t>, FFTB and ATF2, to the nanometer in ILC and CLIC</a:t>
            </a:r>
          </a:p>
          <a:p>
            <a:endParaRPr lang="en-US" dirty="0"/>
          </a:p>
        </p:txBody>
      </p:sp>
    </p:spTree>
    <p:extLst>
      <p:ext uri="{BB962C8B-B14F-4D97-AF65-F5344CB8AC3E}">
        <p14:creationId xmlns:p14="http://schemas.microsoft.com/office/powerpoint/2010/main" val="28765302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5FB117E9-63A6-B1F8-E9EB-BBABC1273796}"/>
              </a:ext>
            </a:extLst>
          </p:cNvPr>
          <p:cNvSpPr>
            <a:spLocks noGrp="1" noChangeArrowheads="1"/>
          </p:cNvSpPr>
          <p:nvPr>
            <p:ph type="sldNum"/>
          </p:nvPr>
        </p:nvSpPr>
        <p:spPr>
          <a:ln/>
        </p:spPr>
        <p:txBody>
          <a:bodyPr/>
          <a:lstStyle/>
          <a:p>
            <a:fld id="{461B0C18-045A-3B43-A664-D23F601899BC}" type="slidenum">
              <a:rPr lang="en-GB" altLang="en-FR"/>
              <a:pPr/>
              <a:t>33</a:t>
            </a:fld>
            <a:endParaRPr lang="en-GB" altLang="en-FR"/>
          </a:p>
        </p:txBody>
      </p:sp>
      <p:sp>
        <p:nvSpPr>
          <p:cNvPr id="6145" name="Text Box 1">
            <a:extLst>
              <a:ext uri="{FF2B5EF4-FFF2-40B4-BE49-F238E27FC236}">
                <a16:creationId xmlns:a16="http://schemas.microsoft.com/office/drawing/2014/main" id="{C3A0BA39-0F56-E76B-A889-1EBDF6431DE3}"/>
              </a:ext>
            </a:extLst>
          </p:cNvPr>
          <p:cNvSpPr txBox="1">
            <a:spLocks noGrp="1" noRot="1" noChangeAspect="1" noChangeArrowheads="1"/>
          </p:cNvSpPr>
          <p:nvPr>
            <p:ph type="sldImg"/>
          </p:nvPr>
        </p:nvSpPr>
        <p:spPr bwMode="auto">
          <a:xfrm>
            <a:off x="215900" y="812800"/>
            <a:ext cx="7127875"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6" name="Text Box 2">
            <a:extLst>
              <a:ext uri="{FF2B5EF4-FFF2-40B4-BE49-F238E27FC236}">
                <a16:creationId xmlns:a16="http://schemas.microsoft.com/office/drawing/2014/main" id="{C1B4AC5D-2435-8D5F-35F3-B99F1F8376FA}"/>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FR" altLang="en-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in detail....</a:t>
            </a:r>
          </a:p>
          <a:p>
            <a:endParaRPr lang="en-US" dirty="0"/>
          </a:p>
          <a:p>
            <a:r>
              <a:rPr lang="en-US" dirty="0"/>
              <a:t>- Wakefield mitigation: The static sources has been relocated to lower betas and the dynamic are being mitigated by different techniques as the Font feedback or </a:t>
            </a:r>
            <a:r>
              <a:rPr lang="en-US" dirty="0" err="1"/>
              <a:t>wakefield</a:t>
            </a:r>
            <a:r>
              <a:rPr lang="en-US" dirty="0"/>
              <a:t> free steering</a:t>
            </a:r>
          </a:p>
          <a:p>
            <a:endParaRPr lang="en-US" dirty="0"/>
          </a:p>
        </p:txBody>
      </p:sp>
    </p:spTree>
    <p:extLst>
      <p:ext uri="{BB962C8B-B14F-4D97-AF65-F5344CB8AC3E}">
        <p14:creationId xmlns:p14="http://schemas.microsoft.com/office/powerpoint/2010/main" val="36428739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dirty="0">
                <a:effectLst/>
                <a:latin typeface="+mn-lt"/>
                <a:ea typeface="+mn-ea"/>
                <a:cs typeface="+mn-cs"/>
                <a:sym typeface="Calibri"/>
              </a:rPr>
              <a:t>Not mentioned  before all of the R&amp;D advancements, related to these studies that have been undertaken throughout the years; I have included the most recent ones here.</a:t>
            </a:r>
            <a:endParaRPr lang="en-US" dirty="0"/>
          </a:p>
        </p:txBody>
      </p:sp>
    </p:spTree>
    <p:extLst>
      <p:ext uri="{BB962C8B-B14F-4D97-AF65-F5344CB8AC3E}">
        <p14:creationId xmlns:p14="http://schemas.microsoft.com/office/powerpoint/2010/main" val="1258222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dirty="0">
                <a:effectLst/>
                <a:latin typeface="+mn-lt"/>
                <a:ea typeface="+mn-ea"/>
                <a:cs typeface="+mn-cs"/>
                <a:sym typeface="Calibri"/>
              </a:rPr>
              <a:t>1) It is  not totally clear to me whether the "normalized emittance" is the right parameter to</a:t>
            </a:r>
            <a:r>
              <a:rPr lang="en-GB" sz="1200" i="0" dirty="0">
                <a:effectLst/>
                <a:latin typeface="+mn-lt"/>
                <a:ea typeface="+mn-ea"/>
                <a:cs typeface="+mn-cs"/>
                <a:sym typeface="Calibri"/>
              </a:rPr>
              <a:t> </a:t>
            </a:r>
            <a:r>
              <a:rPr lang="en-GB" sz="1200" i="1" dirty="0">
                <a:effectLst/>
                <a:latin typeface="+mn-lt"/>
                <a:ea typeface="+mn-ea"/>
                <a:cs typeface="+mn-cs"/>
                <a:sym typeface="Calibri"/>
              </a:rPr>
              <a:t>compare ATF with CLIC/ILC.</a:t>
            </a:r>
          </a:p>
          <a:p>
            <a:pPr marL="0" marR="0" lvl="0" indent="0" defTabSz="457200" eaLnBrk="1" fontAlgn="auto" latinLnBrk="0" hangingPunct="1">
              <a:lnSpc>
                <a:spcPct val="100000"/>
              </a:lnSpc>
              <a:spcBef>
                <a:spcPts val="0"/>
              </a:spcBef>
              <a:spcAft>
                <a:spcPts val="0"/>
              </a:spcAft>
              <a:buClrTx/>
              <a:buSzTx/>
              <a:buFontTx/>
              <a:buNone/>
              <a:tabLst/>
              <a:defRPr/>
            </a:pPr>
            <a:r>
              <a:rPr lang="en-GB" sz="1200" i="1" dirty="0">
                <a:effectLst/>
                <a:latin typeface="+mn-lt"/>
                <a:ea typeface="+mn-ea"/>
                <a:cs typeface="+mn-cs"/>
                <a:sym typeface="Calibri"/>
              </a:rPr>
              <a:t>This would mean essentially that all the important phenomena scale with 1/sqrt{gamma}?</a:t>
            </a:r>
            <a:endParaRPr lang="en-GB" sz="1200" dirty="0">
              <a:effectLst/>
              <a:latin typeface="+mn-lt"/>
              <a:ea typeface="+mn-ea"/>
              <a:cs typeface="+mn-cs"/>
              <a:sym typeface="Calibri"/>
            </a:endParaRPr>
          </a:p>
          <a:p>
            <a:endParaRPr lang="en-GB" sz="1200" dirty="0">
              <a:effectLst/>
              <a:latin typeface="+mn-lt"/>
              <a:ea typeface="+mn-ea"/>
              <a:cs typeface="+mn-cs"/>
              <a:sym typeface="Calibri"/>
            </a:endParaRPr>
          </a:p>
          <a:p>
            <a:r>
              <a:rPr lang="en-GB" sz="1200" i="1" dirty="0">
                <a:effectLst/>
                <a:latin typeface="+mn-lt"/>
                <a:ea typeface="+mn-ea"/>
                <a:cs typeface="+mn-cs"/>
                <a:sym typeface="Calibri"/>
              </a:rPr>
              <a:t>2) I can imagine that the resolution of the monitors for the feedbacks at some point</a:t>
            </a:r>
            <a:r>
              <a:rPr lang="en-GB" sz="1200" i="0" dirty="0">
                <a:effectLst/>
                <a:latin typeface="+mn-lt"/>
                <a:ea typeface="+mn-ea"/>
                <a:cs typeface="+mn-cs"/>
                <a:sym typeface="Calibri"/>
              </a:rPr>
              <a:t> </a:t>
            </a:r>
            <a:r>
              <a:rPr lang="en-GB" sz="1200" i="1" dirty="0">
                <a:effectLst/>
                <a:latin typeface="+mn-lt"/>
                <a:ea typeface="+mn-ea"/>
                <a:cs typeface="+mn-cs"/>
                <a:sym typeface="Calibri"/>
              </a:rPr>
              <a:t>saturate when going to high energies. This means that</a:t>
            </a:r>
            <a:r>
              <a:rPr lang="en-GB" sz="1200" i="0" dirty="0">
                <a:effectLst/>
                <a:latin typeface="+mn-lt"/>
                <a:ea typeface="+mn-ea"/>
                <a:cs typeface="+mn-cs"/>
                <a:sym typeface="Calibri"/>
              </a:rPr>
              <a:t> </a:t>
            </a:r>
            <a:r>
              <a:rPr lang="en-GB" sz="1200" i="1" dirty="0">
                <a:effectLst/>
                <a:latin typeface="+mn-lt"/>
                <a:ea typeface="+mn-ea"/>
                <a:cs typeface="+mn-cs"/>
                <a:sym typeface="Calibri"/>
              </a:rPr>
              <a:t>from the point of view of beam stabilization, stabilizing two beams having the</a:t>
            </a:r>
            <a:r>
              <a:rPr lang="en-GB" sz="1200" i="0" dirty="0">
                <a:effectLst/>
                <a:latin typeface="+mn-lt"/>
                <a:ea typeface="+mn-ea"/>
                <a:cs typeface="+mn-cs"/>
                <a:sym typeface="Calibri"/>
              </a:rPr>
              <a:t> </a:t>
            </a:r>
            <a:r>
              <a:rPr lang="en-GB" sz="1200" i="1" dirty="0">
                <a:effectLst/>
                <a:latin typeface="+mn-lt"/>
                <a:ea typeface="+mn-ea"/>
                <a:cs typeface="+mn-cs"/>
                <a:sym typeface="Calibri"/>
              </a:rPr>
              <a:t>same normalized emittance but different energies at the same fraction of a sigma is equivalent in terms</a:t>
            </a:r>
            <a:r>
              <a:rPr lang="en-GB" sz="1200" i="0" dirty="0">
                <a:effectLst/>
                <a:latin typeface="+mn-lt"/>
                <a:ea typeface="+mn-ea"/>
                <a:cs typeface="+mn-cs"/>
                <a:sym typeface="Calibri"/>
              </a:rPr>
              <a:t> </a:t>
            </a:r>
            <a:r>
              <a:rPr lang="en-GB" sz="1200" i="1" dirty="0">
                <a:effectLst/>
                <a:latin typeface="+mn-lt"/>
                <a:ea typeface="+mn-ea"/>
                <a:cs typeface="+mn-cs"/>
                <a:sym typeface="Calibri"/>
              </a:rPr>
              <a:t>of difficulty. I guess that when you go to high-energy, therefore you have a smaller beam size and smaller</a:t>
            </a:r>
            <a:r>
              <a:rPr lang="en-GB" sz="1200" i="0" dirty="0">
                <a:effectLst/>
                <a:latin typeface="+mn-lt"/>
                <a:ea typeface="+mn-ea"/>
                <a:cs typeface="+mn-cs"/>
                <a:sym typeface="Calibri"/>
              </a:rPr>
              <a:t> </a:t>
            </a:r>
            <a:r>
              <a:rPr lang="en-GB" sz="1200" i="1" dirty="0">
                <a:effectLst/>
                <a:latin typeface="+mn-lt"/>
                <a:ea typeface="+mn-ea"/>
                <a:cs typeface="+mn-cs"/>
                <a:sym typeface="Calibri"/>
              </a:rPr>
              <a:t>tolerances (in absolute value, say in </a:t>
            </a:r>
            <a:r>
              <a:rPr lang="en-GB" sz="1200" i="1" dirty="0" err="1">
                <a:effectLst/>
                <a:latin typeface="+mn-lt"/>
                <a:ea typeface="+mn-ea"/>
                <a:cs typeface="+mn-cs"/>
                <a:sym typeface="Calibri"/>
              </a:rPr>
              <a:t>nanometers</a:t>
            </a:r>
            <a:r>
              <a:rPr lang="en-GB" sz="1200" i="1" dirty="0">
                <a:effectLst/>
                <a:latin typeface="+mn-lt"/>
                <a:ea typeface="+mn-ea"/>
                <a:cs typeface="+mn-cs"/>
                <a:sym typeface="Calibri"/>
              </a:rPr>
              <a:t>) then at some point the resolution of the monitor that you</a:t>
            </a:r>
            <a:r>
              <a:rPr lang="en-GB" sz="1200" i="0" dirty="0">
                <a:effectLst/>
                <a:latin typeface="+mn-lt"/>
                <a:ea typeface="+mn-ea"/>
                <a:cs typeface="+mn-cs"/>
                <a:sym typeface="Calibri"/>
              </a:rPr>
              <a:t> </a:t>
            </a:r>
            <a:r>
              <a:rPr lang="en-GB" sz="1200" i="1" dirty="0">
                <a:effectLst/>
                <a:latin typeface="+mn-lt"/>
                <a:ea typeface="+mn-ea"/>
                <a:cs typeface="+mn-cs"/>
                <a:sym typeface="Calibri"/>
              </a:rPr>
              <a:t>use to measure the beam position will become critical.</a:t>
            </a:r>
            <a:endParaRPr lang="en-GB" sz="1200" dirty="0">
              <a:effectLst/>
              <a:latin typeface="+mn-lt"/>
              <a:ea typeface="+mn-ea"/>
              <a:cs typeface="+mn-cs"/>
              <a:sym typeface="Calibri"/>
            </a:endParaRPr>
          </a:p>
          <a:p>
            <a:endParaRPr lang="en-GB" sz="1200" i="1" dirty="0">
              <a:effectLst/>
              <a:latin typeface="+mn-lt"/>
              <a:ea typeface="+mn-ea"/>
              <a:cs typeface="+mn-cs"/>
              <a:sym typeface="Calibri"/>
            </a:endParaRPr>
          </a:p>
          <a:p>
            <a:r>
              <a:rPr lang="en-GB" sz="1200" i="1" dirty="0">
                <a:effectLst/>
                <a:latin typeface="+mn-lt"/>
                <a:ea typeface="+mn-ea"/>
                <a:cs typeface="+mn-cs"/>
                <a:sym typeface="Calibri"/>
              </a:rPr>
              <a:t>In general, higher energy needs tighter tolerances in nm. This you show e.g. when quoting</a:t>
            </a:r>
            <a:r>
              <a:rPr lang="en-GB" sz="1200" i="0" dirty="0">
                <a:effectLst/>
                <a:latin typeface="+mn-lt"/>
                <a:ea typeface="+mn-ea"/>
                <a:cs typeface="+mn-cs"/>
                <a:sym typeface="Calibri"/>
              </a:rPr>
              <a:t> </a:t>
            </a:r>
            <a:r>
              <a:rPr lang="en-GB" sz="1200" i="1" dirty="0">
                <a:effectLst/>
                <a:latin typeface="+mn-lt"/>
                <a:ea typeface="+mn-ea"/>
                <a:cs typeface="+mn-cs"/>
                <a:sym typeface="Calibri"/>
              </a:rPr>
              <a:t>the QD0 0.15nm CLIC tolerance (which actually is for 3 TeV, at 380 GeV this should be larger,</a:t>
            </a:r>
            <a:r>
              <a:rPr lang="en-GB" sz="1200" i="0" dirty="0">
                <a:effectLst/>
                <a:latin typeface="+mn-lt"/>
                <a:ea typeface="+mn-ea"/>
                <a:cs typeface="+mn-cs"/>
                <a:sym typeface="Calibri"/>
              </a:rPr>
              <a:t> </a:t>
            </a:r>
            <a:r>
              <a:rPr lang="en-GB" sz="1200" i="1" dirty="0">
                <a:effectLst/>
                <a:latin typeface="+mn-lt"/>
                <a:ea typeface="+mn-ea"/>
                <a:cs typeface="+mn-cs"/>
                <a:sym typeface="Calibri"/>
              </a:rPr>
              <a:t>not sure number has been computed / distributed).</a:t>
            </a:r>
            <a:r>
              <a:rPr lang="en-GB" sz="1200" i="0" dirty="0">
                <a:effectLst/>
                <a:latin typeface="+mn-lt"/>
                <a:ea typeface="+mn-ea"/>
                <a:cs typeface="+mn-cs"/>
                <a:sym typeface="Calibri"/>
              </a:rPr>
              <a:t> </a:t>
            </a:r>
            <a:r>
              <a:rPr lang="en-GB" sz="1200" i="1" dirty="0">
                <a:effectLst/>
                <a:latin typeface="+mn-lt"/>
                <a:ea typeface="+mn-ea"/>
                <a:cs typeface="+mn-cs"/>
                <a:sym typeface="Calibri"/>
              </a:rPr>
              <a:t>ATF2 FD quads have a jitter about 5nm.</a:t>
            </a:r>
            <a:r>
              <a:rPr lang="en-GB" sz="1200" i="0" dirty="0">
                <a:effectLst/>
                <a:latin typeface="+mn-lt"/>
                <a:ea typeface="+mn-ea"/>
                <a:cs typeface="+mn-cs"/>
                <a:sym typeface="Calibri"/>
              </a:rPr>
              <a:t> </a:t>
            </a:r>
            <a:r>
              <a:rPr lang="en-GB" sz="1200" i="1" dirty="0">
                <a:effectLst/>
                <a:latin typeface="+mn-lt"/>
                <a:ea typeface="+mn-ea"/>
                <a:cs typeface="+mn-cs"/>
                <a:sym typeface="Calibri"/>
              </a:rPr>
              <a:t>Also, CLIC BPMs should have a better resolution than ATF2 ones.</a:t>
            </a:r>
            <a:r>
              <a:rPr lang="en-GB" sz="1200" i="0" dirty="0">
                <a:effectLst/>
                <a:latin typeface="+mn-lt"/>
                <a:ea typeface="+mn-ea"/>
                <a:cs typeface="+mn-cs"/>
                <a:sym typeface="Calibri"/>
              </a:rPr>
              <a:t> </a:t>
            </a:r>
            <a:r>
              <a:rPr lang="en-GB" sz="1200" i="1" dirty="0">
                <a:effectLst/>
                <a:latin typeface="+mn-lt"/>
                <a:ea typeface="+mn-ea"/>
                <a:cs typeface="+mn-cs"/>
                <a:sym typeface="Calibri"/>
              </a:rPr>
              <a:t>For the particular case of ILC BDS BPM at least sub-micron  ( ~ 100 nm) level is needed (TDR Volume 3 p148, section 8.7.1). In ATF2 we get  25nm (by Stewart </a:t>
            </a:r>
            <a:r>
              <a:rPr lang="en-GB" sz="1200" i="1" dirty="0" err="1">
                <a:effectLst/>
                <a:latin typeface="+mn-lt"/>
                <a:ea typeface="+mn-ea"/>
                <a:cs typeface="+mn-cs"/>
                <a:sym typeface="Calibri"/>
              </a:rPr>
              <a:t>Boogert</a:t>
            </a:r>
            <a:r>
              <a:rPr lang="en-GB" sz="1200" i="1" dirty="0">
                <a:effectLst/>
                <a:latin typeface="+mn-lt"/>
                <a:ea typeface="+mn-ea"/>
                <a:cs typeface="+mn-cs"/>
                <a:sym typeface="Calibri"/>
              </a:rPr>
              <a:t>) without any attenuation of signal. Most of CBPM in ATF2 uses attenuator to make wider dynamic range let’s say mm order. Then resolution will be a few 100nm. </a:t>
            </a:r>
          </a:p>
          <a:p>
            <a:endParaRPr lang="en-GB" sz="1200" i="1" dirty="0">
              <a:effectLst/>
              <a:latin typeface="+mn-lt"/>
              <a:ea typeface="+mn-ea"/>
              <a:cs typeface="+mn-cs"/>
              <a:sym typeface="Calibri"/>
            </a:endParaRPr>
          </a:p>
          <a:p>
            <a:r>
              <a:rPr lang="en-GB" sz="1200" i="1" dirty="0">
                <a:effectLst/>
                <a:latin typeface="+mn-lt"/>
                <a:ea typeface="+mn-ea"/>
                <a:cs typeface="+mn-cs"/>
                <a:sym typeface="Calibri"/>
              </a:rPr>
              <a:t>The resolution of BPM that is most required in ILC BDS  is the accuracy of </a:t>
            </a:r>
            <a:r>
              <a:rPr lang="en-GB" sz="1200" i="1" dirty="0" err="1">
                <a:effectLst/>
                <a:latin typeface="+mn-lt"/>
                <a:ea typeface="+mn-ea"/>
                <a:cs typeface="+mn-cs"/>
                <a:sym typeface="Calibri"/>
              </a:rPr>
              <a:t>sextupole</a:t>
            </a:r>
            <a:r>
              <a:rPr lang="en-GB" sz="1200" i="1" dirty="0">
                <a:effectLst/>
                <a:latin typeface="+mn-lt"/>
                <a:ea typeface="+mn-ea"/>
                <a:cs typeface="+mn-cs"/>
                <a:sym typeface="Calibri"/>
              </a:rPr>
              <a:t> BBA. In the case of ILC250, it is about 7um. It is difficult for SD0 and SF1 because there are not many BPMs downstream. Although it is an estimate based on one measurement condition from quite some time ago, but there is a calculation that it can be achieved by using a BPM with a resolution of about 0.5um on the beamline (Attached some parts of ALCW2015 presentation,  not calculated for 500 GeV, but in principle it would be the same as 250 GeV, or slightly easier.  In the case of ATF, I think it would be about an order of magnitude easier than ILC, see next </a:t>
            </a:r>
            <a:r>
              <a:rPr lang="en-GB" sz="1200" i="1" dirty="0" err="1">
                <a:effectLst/>
                <a:latin typeface="+mn-lt"/>
                <a:ea typeface="+mn-ea"/>
                <a:cs typeface="+mn-cs"/>
                <a:sym typeface="Calibri"/>
              </a:rPr>
              <a:t>Okugi’s</a:t>
            </a:r>
            <a:r>
              <a:rPr lang="en-GB" sz="1200" i="1" dirty="0">
                <a:effectLst/>
                <a:latin typeface="+mn-lt"/>
                <a:ea typeface="+mn-ea"/>
                <a:cs typeface="+mn-cs"/>
                <a:sym typeface="Calibri"/>
              </a:rPr>
              <a:t> slide ALCWS2015 ).</a:t>
            </a:r>
          </a:p>
          <a:p>
            <a:r>
              <a:rPr lang="en-GB" sz="1200" i="1" dirty="0">
                <a:effectLst/>
                <a:latin typeface="+mn-lt"/>
                <a:ea typeface="+mn-ea"/>
                <a:cs typeface="+mn-cs"/>
                <a:sym typeface="Calibri"/>
              </a:rPr>
              <a:t>For sure the trick here is relying on the IP feedback thanks to the long</a:t>
            </a:r>
            <a:r>
              <a:rPr lang="en-GB" sz="1200" i="0" dirty="0">
                <a:effectLst/>
                <a:latin typeface="+mn-lt"/>
                <a:ea typeface="+mn-ea"/>
                <a:cs typeface="+mn-cs"/>
                <a:sym typeface="Calibri"/>
              </a:rPr>
              <a:t> </a:t>
            </a:r>
            <a:r>
              <a:rPr lang="en-GB" sz="1200" i="1" dirty="0">
                <a:effectLst/>
                <a:latin typeface="+mn-lt"/>
                <a:ea typeface="+mn-ea"/>
                <a:cs typeface="+mn-cs"/>
                <a:sym typeface="Calibri"/>
              </a:rPr>
              <a:t>trains.</a:t>
            </a:r>
            <a:r>
              <a:rPr lang="en-GB" sz="1200" i="0" dirty="0">
                <a:effectLst/>
                <a:latin typeface="+mn-lt"/>
                <a:ea typeface="+mn-ea"/>
                <a:cs typeface="+mn-cs"/>
                <a:sym typeface="Calibri"/>
              </a:rPr>
              <a:t> </a:t>
            </a:r>
            <a:r>
              <a:rPr lang="en-GB" sz="1200" i="1" dirty="0">
                <a:effectLst/>
                <a:latin typeface="+mn-lt"/>
                <a:ea typeface="+mn-ea"/>
                <a:cs typeface="+mn-cs"/>
                <a:sym typeface="Calibri"/>
              </a:rPr>
              <a:t>So, the emittance plot shows one aspect of the challenge and the beam size plot shows other</a:t>
            </a:r>
            <a:r>
              <a:rPr lang="en-GB" sz="1200" i="0" dirty="0">
                <a:effectLst/>
                <a:latin typeface="+mn-lt"/>
                <a:ea typeface="+mn-ea"/>
                <a:cs typeface="+mn-cs"/>
                <a:sym typeface="Calibri"/>
              </a:rPr>
              <a:t> </a:t>
            </a:r>
            <a:r>
              <a:rPr lang="en-GB" sz="1200" i="1" dirty="0">
                <a:effectLst/>
                <a:latin typeface="+mn-lt"/>
                <a:ea typeface="+mn-ea"/>
                <a:cs typeface="+mn-cs"/>
                <a:sym typeface="Calibri"/>
              </a:rPr>
              <a:t>aspects of the challenge that indeed relate more to vibration tolerances, BPM resolutions and</a:t>
            </a:r>
            <a:r>
              <a:rPr lang="en-GB" sz="1200" i="0" dirty="0">
                <a:effectLst/>
                <a:latin typeface="+mn-lt"/>
                <a:ea typeface="+mn-ea"/>
                <a:cs typeface="+mn-cs"/>
                <a:sym typeface="Calibri"/>
              </a:rPr>
              <a:t> </a:t>
            </a:r>
            <a:r>
              <a:rPr lang="en-GB" sz="1200" i="1" dirty="0">
                <a:effectLst/>
                <a:latin typeface="+mn-lt"/>
                <a:ea typeface="+mn-ea"/>
                <a:cs typeface="+mn-cs"/>
                <a:sym typeface="Calibri"/>
              </a:rPr>
              <a:t>feedback systems. Then, how the beam size challenge materializes at higher energy depends</a:t>
            </a:r>
            <a:r>
              <a:rPr lang="en-GB" sz="1200" i="0" dirty="0">
                <a:effectLst/>
                <a:latin typeface="+mn-lt"/>
                <a:ea typeface="+mn-ea"/>
                <a:cs typeface="+mn-cs"/>
                <a:sym typeface="Calibri"/>
              </a:rPr>
              <a:t> </a:t>
            </a:r>
            <a:r>
              <a:rPr lang="en-GB" sz="1200" i="1" dirty="0">
                <a:effectLst/>
                <a:latin typeface="+mn-lt"/>
                <a:ea typeface="+mn-ea"/>
                <a:cs typeface="+mn-cs"/>
                <a:sym typeface="Calibri"/>
              </a:rPr>
              <a:t>on the characteristics of the project.</a:t>
            </a:r>
            <a:r>
              <a:rPr lang="en-GB" sz="1200" i="0" dirty="0">
                <a:effectLst/>
                <a:latin typeface="+mn-lt"/>
                <a:ea typeface="+mn-ea"/>
                <a:cs typeface="+mn-cs"/>
                <a:sym typeface="Calibri"/>
              </a:rPr>
              <a:t> </a:t>
            </a:r>
            <a:r>
              <a:rPr lang="en-GB" sz="1200" i="1" dirty="0">
                <a:effectLst/>
                <a:latin typeface="+mn-lt"/>
                <a:ea typeface="+mn-ea"/>
                <a:cs typeface="+mn-cs"/>
                <a:sym typeface="Calibri"/>
              </a:rPr>
              <a:t>In any case thorough simulations are needed for all projects to demonstrate that the different</a:t>
            </a:r>
            <a:r>
              <a:rPr lang="en-GB" sz="1200" i="0" dirty="0">
                <a:effectLst/>
                <a:latin typeface="+mn-lt"/>
                <a:ea typeface="+mn-ea"/>
                <a:cs typeface="+mn-cs"/>
                <a:sym typeface="Calibri"/>
              </a:rPr>
              <a:t> </a:t>
            </a:r>
            <a:r>
              <a:rPr lang="en-GB" sz="1200" i="1" dirty="0">
                <a:effectLst/>
                <a:latin typeface="+mn-lt"/>
                <a:ea typeface="+mn-ea"/>
                <a:cs typeface="+mn-cs"/>
                <a:sym typeface="Calibri"/>
              </a:rPr>
              <a:t>challenges are under control. E.g. one limitation to the IP feedback mitigation could be</a:t>
            </a:r>
            <a:r>
              <a:rPr lang="en-GB" sz="1200" i="0" dirty="0">
                <a:effectLst/>
                <a:latin typeface="+mn-lt"/>
                <a:ea typeface="+mn-ea"/>
                <a:cs typeface="+mn-cs"/>
                <a:sym typeface="Calibri"/>
              </a:rPr>
              <a:t> </a:t>
            </a:r>
            <a:r>
              <a:rPr lang="en-GB" sz="1200" i="1" dirty="0" err="1">
                <a:effectLst/>
                <a:latin typeface="+mn-lt"/>
                <a:ea typeface="+mn-ea"/>
                <a:cs typeface="+mn-cs"/>
                <a:sym typeface="Calibri"/>
              </a:rPr>
              <a:t>wakefields</a:t>
            </a:r>
            <a:r>
              <a:rPr lang="en-GB" sz="1200" i="1" dirty="0">
                <a:effectLst/>
                <a:latin typeface="+mn-lt"/>
                <a:ea typeface="+mn-ea"/>
                <a:cs typeface="+mn-cs"/>
                <a:sym typeface="Calibri"/>
              </a:rPr>
              <a:t> that introduce intra-train motion. Hence, all </a:t>
            </a:r>
            <a:r>
              <a:rPr lang="en-GB" sz="1200" i="1" dirty="0" err="1">
                <a:effectLst/>
                <a:latin typeface="+mn-lt"/>
                <a:ea typeface="+mn-ea"/>
                <a:cs typeface="+mn-cs"/>
                <a:sym typeface="Calibri"/>
              </a:rPr>
              <a:t>wakefield</a:t>
            </a:r>
            <a:r>
              <a:rPr lang="en-GB" sz="1200" i="1" dirty="0">
                <a:effectLst/>
                <a:latin typeface="+mn-lt"/>
                <a:ea typeface="+mn-ea"/>
                <a:cs typeface="+mn-cs"/>
                <a:sym typeface="Calibri"/>
              </a:rPr>
              <a:t> sources should be simulated</a:t>
            </a:r>
            <a:r>
              <a:rPr lang="en-GB" sz="1200" i="0" dirty="0">
                <a:effectLst/>
                <a:latin typeface="+mn-lt"/>
                <a:ea typeface="+mn-ea"/>
                <a:cs typeface="+mn-cs"/>
                <a:sym typeface="Calibri"/>
              </a:rPr>
              <a:t> </a:t>
            </a:r>
            <a:r>
              <a:rPr lang="en-GB" sz="1200" i="1" dirty="0">
                <a:effectLst/>
                <a:latin typeface="+mn-lt"/>
                <a:ea typeface="+mn-ea"/>
                <a:cs typeface="+mn-cs"/>
                <a:sym typeface="Calibri"/>
              </a:rPr>
              <a:t>(Pierre </a:t>
            </a:r>
            <a:r>
              <a:rPr lang="en-GB" sz="1200" i="1" dirty="0" err="1">
                <a:effectLst/>
                <a:latin typeface="+mn-lt"/>
                <a:ea typeface="+mn-ea"/>
                <a:cs typeface="+mn-cs"/>
                <a:sym typeface="Calibri"/>
              </a:rPr>
              <a:t>Korysko's</a:t>
            </a:r>
            <a:r>
              <a:rPr lang="en-GB" sz="1200" i="1" dirty="0">
                <a:effectLst/>
                <a:latin typeface="+mn-lt"/>
                <a:ea typeface="+mn-ea"/>
                <a:cs typeface="+mn-cs"/>
                <a:sym typeface="Calibri"/>
              </a:rPr>
              <a:t> thesis had such simulations for ILC including some of the </a:t>
            </a:r>
            <a:r>
              <a:rPr lang="en-GB" sz="1200" i="1" dirty="0" err="1">
                <a:effectLst/>
                <a:latin typeface="+mn-lt"/>
                <a:ea typeface="+mn-ea"/>
                <a:cs typeface="+mn-cs"/>
                <a:sym typeface="Calibri"/>
              </a:rPr>
              <a:t>wakefield</a:t>
            </a:r>
            <a:r>
              <a:rPr lang="en-GB" sz="1200" i="1" dirty="0">
                <a:effectLst/>
                <a:latin typeface="+mn-lt"/>
                <a:ea typeface="+mn-ea"/>
                <a:cs typeface="+mn-cs"/>
                <a:sym typeface="Calibri"/>
              </a:rPr>
              <a:t> sources</a:t>
            </a:r>
            <a:r>
              <a:rPr lang="en-GB" sz="1200" i="0" dirty="0">
                <a:effectLst/>
                <a:latin typeface="+mn-lt"/>
                <a:ea typeface="+mn-ea"/>
                <a:cs typeface="+mn-cs"/>
                <a:sym typeface="Calibri"/>
              </a:rPr>
              <a:t> </a:t>
            </a:r>
            <a:r>
              <a:rPr lang="en-GB" sz="1200" i="1" dirty="0">
                <a:effectLst/>
                <a:latin typeface="+mn-lt"/>
                <a:ea typeface="+mn-ea"/>
                <a:cs typeface="+mn-cs"/>
                <a:sym typeface="Calibri"/>
              </a:rPr>
              <a:t>but not all).</a:t>
            </a:r>
            <a:endParaRPr lang="en-GB" sz="1200" dirty="0">
              <a:effectLst/>
              <a:latin typeface="+mn-lt"/>
              <a:ea typeface="+mn-ea"/>
              <a:cs typeface="+mn-cs"/>
              <a:sym typeface="Calibri"/>
            </a:endParaRPr>
          </a:p>
          <a:p>
            <a:endParaRPr lang="en-US" dirty="0"/>
          </a:p>
        </p:txBody>
      </p:sp>
    </p:spTree>
    <p:extLst>
      <p:ext uri="{BB962C8B-B14F-4D97-AF65-F5344CB8AC3E}">
        <p14:creationId xmlns:p14="http://schemas.microsoft.com/office/powerpoint/2010/main" val="2756946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and unique collider has been the Stanford Linear Collider (SLC) where um has been obtained, we had after  the Final Focus Test Beam Experiment where 70 nm in the vertical beam size has been obtained. Currently we are able to get of the order of 40 nm in the Accelerator test Facility at KEK. In the right part of the table we have the expected parameters for ILC and CLIC. Red is designed / Green is achieved experimentally.</a:t>
            </a:r>
          </a:p>
        </p:txBody>
      </p:sp>
    </p:spTree>
    <p:extLst>
      <p:ext uri="{BB962C8B-B14F-4D97-AF65-F5344CB8AC3E}">
        <p14:creationId xmlns:p14="http://schemas.microsoft.com/office/powerpoint/2010/main" val="2370601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numbers are generating a lot of discussion during the ESSPU update, this is why I will take 5 minutes to explain what is behind these numbers.</a:t>
            </a:r>
          </a:p>
          <a:p>
            <a:endParaRPr lang="en-US" dirty="0"/>
          </a:p>
          <a:p>
            <a:r>
              <a:rPr lang="en-US" dirty="0"/>
              <a:t>The FFS is one of the most challenging systems of LC, we have the largest and the smallest beta  </a:t>
            </a:r>
            <a:r>
              <a:rPr lang="en-US" dirty="0" err="1"/>
              <a:t>twiss</a:t>
            </a:r>
            <a:r>
              <a:rPr lang="en-US" dirty="0"/>
              <a:t> functions of the machine. To illustrate I take the example of different sections of ILC for comparison, in the case of the BDS the scales are in square of the betas...Because of the large beta close to the IP and to avoid the impact of chromatic aberrations we have to correct first the chromaticity by means of non-linear lenses known as </a:t>
            </a:r>
            <a:r>
              <a:rPr lang="en-US" dirty="0" err="1"/>
              <a:t>sextupoles</a:t>
            </a:r>
            <a:r>
              <a:rPr lang="en-US" dirty="0"/>
              <a:t>. Different schemes of correction have been proposed along these years, these schemes have been driven the design of the FFS.</a:t>
            </a:r>
          </a:p>
          <a:p>
            <a:endParaRPr lang="en-US" dirty="0"/>
          </a:p>
          <a:p>
            <a:r>
              <a:rPr lang="en-US" dirty="0"/>
              <a:t>If there would be no energy spread in the beam, a telescope could serve as your final focus (or two telescopes chained together). As sun light contains different colors, electron beam has energy spread and get dispersed and distorted=&gt; chromatic aberrations</a:t>
            </a:r>
          </a:p>
          <a:p>
            <a:r>
              <a:rPr lang="en-US" dirty="0"/>
              <a:t>• For light, one uses lenses made from different materials to compensate chromatic aberrations</a:t>
            </a:r>
          </a:p>
          <a:p>
            <a:r>
              <a:rPr lang="en-US" dirty="0"/>
              <a:t>• Chromatic compensation for particle beams is done with nonlinear magnets. Problem: Nonlinear elements create geometric aberrations</a:t>
            </a:r>
          </a:p>
          <a:p>
            <a:r>
              <a:rPr lang="en-US" dirty="0"/>
              <a:t>• The task of Final Focus system (FF) is to focus the beam to required size and compensate aberrations</a:t>
            </a:r>
          </a:p>
          <a:p>
            <a:endParaRPr lang="en-US" dirty="0"/>
          </a:p>
        </p:txBody>
      </p:sp>
    </p:spTree>
    <p:extLst>
      <p:ext uri="{BB962C8B-B14F-4D97-AF65-F5344CB8AC3E}">
        <p14:creationId xmlns:p14="http://schemas.microsoft.com/office/powerpoint/2010/main" val="1464066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scheme proposed in the SLC was the classical one where we have a dedicated section of the BDS known as chromatic section  before the FFS with interleaved </a:t>
            </a:r>
            <a:r>
              <a:rPr lang="en-US" dirty="0" err="1"/>
              <a:t>sextupoles</a:t>
            </a:r>
            <a:r>
              <a:rPr lang="en-US" dirty="0"/>
              <a:t>, as a consequence the system was rather long. The second one used in the FFTB was modular and use non-interleaved </a:t>
            </a:r>
            <a:r>
              <a:rPr lang="en-US" dirty="0" err="1"/>
              <a:t>sextupoles</a:t>
            </a:r>
            <a:r>
              <a:rPr lang="en-US" dirty="0"/>
              <a:t>.</a:t>
            </a:r>
          </a:p>
          <a:p>
            <a:r>
              <a:rPr lang="en-US" dirty="0"/>
              <a:t>In the two cases the FFS is a dispersion free region.</a:t>
            </a:r>
          </a:p>
        </p:txBody>
      </p:sp>
    </p:spTree>
    <p:extLst>
      <p:ext uri="{BB962C8B-B14F-4D97-AF65-F5344CB8AC3E}">
        <p14:creationId xmlns:p14="http://schemas.microsoft.com/office/powerpoint/2010/main" val="2644446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00000"/>
              </a:lnSpc>
              <a:spcBef>
                <a:spcPts val="0"/>
              </a:spcBef>
              <a:spcAft>
                <a:spcPts val="0"/>
              </a:spcAft>
              <a:buClrTx/>
              <a:buSzTx/>
              <a:buFontTx/>
              <a:buNone/>
              <a:tabLst/>
              <a:defRPr/>
            </a:pPr>
            <a:r>
              <a:rPr lang="en-US" dirty="0"/>
              <a:t>In the case of ILC and CLIC a new concept developed in 2001 by Raimondi and </a:t>
            </a:r>
            <a:r>
              <a:rPr lang="en-US" dirty="0" err="1"/>
              <a:t>Seryi</a:t>
            </a:r>
            <a:r>
              <a:rPr lang="en-US" dirty="0"/>
              <a:t> with embedded </a:t>
            </a:r>
            <a:r>
              <a:rPr lang="en-US" dirty="0" err="1"/>
              <a:t>sextupoles</a:t>
            </a:r>
            <a:r>
              <a:rPr lang="en-US" dirty="0"/>
              <a:t> (chromatic and non chromatics) in the FFS and with dispersion in the FD region was used. The system was more compact but the correction of the chromaticity and the optical aberration is more complex.</a:t>
            </a:r>
          </a:p>
          <a:p>
            <a:pPr marL="0" marR="0" lvl="0" indent="0" defTabSz="457200" eaLnBrk="1" fontAlgn="auto" latinLnBrk="0" hangingPunct="1">
              <a:lnSpc>
                <a:spcPct val="100000"/>
              </a:lnSpc>
              <a:spcBef>
                <a:spcPts val="0"/>
              </a:spcBef>
              <a:spcAft>
                <a:spcPts val="0"/>
              </a:spcAft>
              <a:buClrTx/>
              <a:buSzTx/>
              <a:buFontTx/>
              <a:buNone/>
              <a:tabLst/>
              <a:defRPr/>
            </a:pPr>
            <a:r>
              <a:rPr lang="en-US" dirty="0"/>
              <a:t>In order to verify this kind of system, ATF2 has been constructed. In the right part we could observed the FFS optics design for ATF2 , ILC and CLIC, with the dispersion in green in the pictures. We could observe  the similarities between them.</a:t>
            </a:r>
          </a:p>
          <a:p>
            <a:endParaRPr lang="en-US" dirty="0"/>
          </a:p>
          <a:p>
            <a:endParaRPr lang="en-US" dirty="0"/>
          </a:p>
        </p:txBody>
      </p:sp>
    </p:spTree>
    <p:extLst>
      <p:ext uri="{BB962C8B-B14F-4D97-AF65-F5344CB8AC3E}">
        <p14:creationId xmlns:p14="http://schemas.microsoft.com/office/powerpoint/2010/main" val="2555510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FE66AC-6CE9-2D11-2698-B62E257BF4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AB7F05-0132-4242-69BF-7328024F34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7569BD-6E61-2403-F0C3-F874CFA1E027}"/>
              </a:ext>
            </a:extLst>
          </p:cNvPr>
          <p:cNvSpPr>
            <a:spLocks noGrp="1"/>
          </p:cNvSpPr>
          <p:nvPr>
            <p:ph type="body" idx="1"/>
          </p:nvPr>
        </p:nvSpPr>
        <p:spPr/>
        <p:txBody>
          <a:bodyPr/>
          <a:lstStyle/>
          <a:p>
            <a:r>
              <a:rPr lang="en-GB" sz="1200" b="0" i="0" u="none" strike="noStrike" dirty="0">
                <a:effectLst/>
                <a:latin typeface="+mn-lt"/>
                <a:ea typeface="+mn-ea"/>
                <a:cs typeface="+mn-cs"/>
                <a:sym typeface="Calibri"/>
              </a:rPr>
              <a:t>The table is summarizing the main characteristics of these FFS and we could make some preliminary comparisons based on a closer examination of the table, which would improve our comprehension of the ATF2 results I will show after.</a:t>
            </a:r>
            <a:endParaRPr lang="en-US" dirty="0"/>
          </a:p>
        </p:txBody>
      </p:sp>
    </p:spTree>
    <p:extLst>
      <p:ext uri="{BB962C8B-B14F-4D97-AF65-F5344CB8AC3E}">
        <p14:creationId xmlns:p14="http://schemas.microsoft.com/office/powerpoint/2010/main" val="2323203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E5A0C2-229A-3287-814D-1E8AD94D96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8E9F6F-E9A4-9571-7BC0-3A6F435714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8765C8-533E-93EA-58E6-D2CA602BA590}"/>
              </a:ext>
            </a:extLst>
          </p:cNvPr>
          <p:cNvSpPr>
            <a:spLocks noGrp="1"/>
          </p:cNvSpPr>
          <p:nvPr>
            <p:ph type="body" idx="1"/>
          </p:nvPr>
        </p:nvSpPr>
        <p:spPr/>
        <p:txBody>
          <a:bodyPr/>
          <a:lstStyle/>
          <a:p>
            <a:r>
              <a:rPr lang="en-US" sz="1200" b="1" dirty="0">
                <a:solidFill>
                  <a:schemeClr val="accent1">
                    <a:lumMod val="75000"/>
                  </a:schemeClr>
                </a:solidFill>
                <a:latin typeface="Arial" panose="020B0604020202020204" pitchFamily="34" charset="0"/>
                <a:cs typeface="Arial" panose="020B0604020202020204" pitchFamily="34" charset="0"/>
              </a:rPr>
              <a:t>First lesson....ATF2</a:t>
            </a:r>
            <a:r>
              <a:rPr lang="en-US" sz="1200" dirty="0">
                <a:solidFill>
                  <a:schemeClr val="accent1">
                    <a:lumMod val="75000"/>
                  </a:schemeClr>
                </a:solidFill>
                <a:latin typeface="Arial" panose="020B0604020202020204" pitchFamily="34" charset="0"/>
                <a:cs typeface="Arial" panose="020B0604020202020204" pitchFamily="34" charset="0"/>
              </a:rPr>
              <a:t> tackles its critical task with </a:t>
            </a:r>
            <a:r>
              <a:rPr lang="en-US" sz="1200" b="1" dirty="0">
                <a:solidFill>
                  <a:schemeClr val="accent1">
                    <a:lumMod val="75000"/>
                  </a:schemeClr>
                </a:solidFill>
                <a:latin typeface="Arial" panose="020B0604020202020204" pitchFamily="34" charset="0"/>
                <a:cs typeface="Arial" panose="020B0604020202020204" pitchFamily="34" charset="0"/>
              </a:rPr>
              <a:t>two major disadvantages </a:t>
            </a:r>
            <a:r>
              <a:rPr lang="en-US" sz="1200" dirty="0" err="1">
                <a:solidFill>
                  <a:schemeClr val="accent1">
                    <a:lumMod val="75000"/>
                  </a:schemeClr>
                </a:solidFill>
                <a:latin typeface="Arial" panose="020B0604020202020204" pitchFamily="34" charset="0"/>
                <a:cs typeface="Arial" panose="020B0604020202020204" pitchFamily="34" charset="0"/>
              </a:rPr>
              <a:t>w.r.t.</a:t>
            </a:r>
            <a:r>
              <a:rPr lang="en-US" sz="1200" dirty="0">
                <a:solidFill>
                  <a:schemeClr val="accent1">
                    <a:lumMod val="75000"/>
                  </a:schemeClr>
                </a:solidFill>
                <a:latin typeface="Arial" panose="020B0604020202020204" pitchFamily="34" charset="0"/>
                <a:cs typeface="Arial" panose="020B0604020202020204" pitchFamily="34" charset="0"/>
              </a:rPr>
              <a:t> its bigger brothers ILC and CLIC.</a:t>
            </a:r>
          </a:p>
          <a:p>
            <a:r>
              <a:rPr lang="en-US" sz="1200" dirty="0">
                <a:solidFill>
                  <a:schemeClr val="accent1">
                    <a:lumMod val="75000"/>
                  </a:schemeClr>
                </a:solidFill>
                <a:latin typeface="Arial" panose="020B0604020202020204" pitchFamily="34" charset="0"/>
                <a:cs typeface="Arial" panose="020B0604020202020204" pitchFamily="34" charset="0"/>
              </a:rPr>
              <a:t>In summary the perfect storm in a glass of water, but the LCC principle has been demonstrated.</a:t>
            </a:r>
            <a:endParaRPr lang="en-US" dirty="0"/>
          </a:p>
        </p:txBody>
      </p:sp>
    </p:spTree>
    <p:extLst>
      <p:ext uri="{BB962C8B-B14F-4D97-AF65-F5344CB8AC3E}">
        <p14:creationId xmlns:p14="http://schemas.microsoft.com/office/powerpoint/2010/main" val="1643147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1769046" y="1293603"/>
            <a:ext cx="8641213" cy="3148508"/>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defTabSz="914400" hangingPunct="1">
              <a:spcBef>
                <a:spcPts val="2000"/>
              </a:spcBef>
              <a:buClr>
                <a:srgbClr val="2C7C9F">
                  <a:lumMod val="60000"/>
                  <a:lumOff val="40000"/>
                </a:srgbClr>
              </a:buClr>
              <a:buSzPct val="110000"/>
              <a:buFont typeface="Wingdings 2" pitchFamily="18" charset="2"/>
              <a:buNone/>
            </a:pPr>
            <a:endParaRPr sz="3200" kern="1200">
              <a:solidFill>
                <a:prstClr val="black">
                  <a:lumMod val="65000"/>
                  <a:lumOff val="35000"/>
                </a:prstClr>
              </a:solidFill>
              <a:latin typeface="News Gothic MT"/>
              <a:ea typeface="+mn-ea"/>
              <a:cs typeface="+mn-cs"/>
            </a:endParaRPr>
          </a:p>
        </p:txBody>
      </p:sp>
      <p:sp>
        <p:nvSpPr>
          <p:cNvPr id="2" name="Title 1"/>
          <p:cNvSpPr>
            <a:spLocks noGrp="1"/>
          </p:cNvSpPr>
          <p:nvPr>
            <p:ph type="ctrTitle"/>
          </p:nvPr>
        </p:nvSpPr>
        <p:spPr>
          <a:xfrm>
            <a:off x="1762060" y="1521888"/>
            <a:ext cx="8655185" cy="1722471"/>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a:t>Cliquez et modifiez le titre</a:t>
            </a:r>
            <a:endParaRPr/>
          </a:p>
        </p:txBody>
      </p:sp>
      <p:sp>
        <p:nvSpPr>
          <p:cNvPr id="3" name="Subtitle 2"/>
          <p:cNvSpPr>
            <a:spLocks noGrp="1"/>
          </p:cNvSpPr>
          <p:nvPr>
            <p:ph type="subTitle" idx="1"/>
          </p:nvPr>
        </p:nvSpPr>
        <p:spPr>
          <a:xfrm>
            <a:off x="1762063" y="3294432"/>
            <a:ext cx="8655187" cy="915368"/>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Cliquez pour modifier le style des sous-titres du masque</a:t>
            </a:r>
            <a:endParaRPr dirty="0"/>
          </a:p>
        </p:txBody>
      </p:sp>
      <p:sp>
        <p:nvSpPr>
          <p:cNvPr id="4" name="Date Placeholder 3"/>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5" name="Footer Placeholder 4"/>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780675134"/>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0461" y="611022"/>
            <a:ext cx="5433727" cy="1160436"/>
          </a:xfrm>
        </p:spPr>
        <p:txBody>
          <a:bodyPr anchor="b"/>
          <a:lstStyle>
            <a:lvl1pPr algn="ctr">
              <a:defRPr sz="3600" b="0"/>
            </a:lvl1pPr>
          </a:lstStyle>
          <a:p>
            <a:r>
              <a:rPr lang="en-US"/>
              <a:t>Cliquez et modifiez le titre</a:t>
            </a:r>
            <a:endParaRPr/>
          </a:p>
        </p:txBody>
      </p:sp>
      <p:sp>
        <p:nvSpPr>
          <p:cNvPr id="4" name="Text Placeholder 3"/>
          <p:cNvSpPr>
            <a:spLocks noGrp="1"/>
          </p:cNvSpPr>
          <p:nvPr>
            <p:ph type="body" sz="half" idx="2"/>
          </p:nvPr>
        </p:nvSpPr>
        <p:spPr>
          <a:xfrm>
            <a:off x="710461" y="1785376"/>
            <a:ext cx="5433727" cy="3714985"/>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4"/>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6" name="Footer Placeholder 5"/>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
        <p:nvSpPr>
          <p:cNvPr id="8" name="Picture Placeholder 2"/>
          <p:cNvSpPr>
            <a:spLocks noGrp="1"/>
          </p:cNvSpPr>
          <p:nvPr>
            <p:ph type="pic" idx="1"/>
          </p:nvPr>
        </p:nvSpPr>
        <p:spPr>
          <a:xfrm>
            <a:off x="6780419" y="358898"/>
            <a:ext cx="4871720" cy="5310691"/>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Faire glisser l'image vers l'espace réservé ou cliquer sur l'icône pour l'ajouter</a:t>
            </a:r>
            <a:endParaRPr/>
          </a:p>
        </p:txBody>
      </p:sp>
    </p:spTree>
    <p:extLst>
      <p:ext uri="{BB962C8B-B14F-4D97-AF65-F5344CB8AC3E}">
        <p14:creationId xmlns:p14="http://schemas.microsoft.com/office/powerpoint/2010/main" val="283454347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5" name="Footer Placeholder 4"/>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18201633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16155" y="367789"/>
            <a:ext cx="2029883" cy="5567557"/>
          </a:xfrm>
        </p:spPr>
        <p:txBody>
          <a:bodyPr vert="eaVert"/>
          <a:lstStyle/>
          <a:p>
            <a:r>
              <a:rPr lang="en-US"/>
              <a:t>Cliquez et modifiez le titre</a:t>
            </a:r>
            <a:endParaRPr/>
          </a:p>
        </p:txBody>
      </p:sp>
      <p:sp>
        <p:nvSpPr>
          <p:cNvPr id="3" name="Vertical Text Placeholder 2"/>
          <p:cNvSpPr>
            <a:spLocks noGrp="1"/>
          </p:cNvSpPr>
          <p:nvPr>
            <p:ph type="body" orient="vert" idx="1"/>
          </p:nvPr>
        </p:nvSpPr>
        <p:spPr>
          <a:xfrm>
            <a:off x="731604" y="367789"/>
            <a:ext cx="8910343" cy="5567557"/>
          </a:xfrm>
        </p:spPr>
        <p:txBody>
          <a:bodyPr vert="eaVert"/>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5" name="Footer Placeholder 4"/>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379628475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125663" y="901818"/>
            <a:ext cx="4760999" cy="4829072"/>
          </a:xfrm>
          <a:prstGeom prst="rect">
            <a:avLst/>
          </a:prstGeom>
        </p:spPr>
        <p:txBody>
          <a:bodyPr/>
          <a:lstStyle>
            <a:lvl1pPr marL="172555" indent="-172555">
              <a:spcBef>
                <a:spcPts val="359"/>
              </a:spcBef>
              <a:defRPr sz="1678" b="0"/>
            </a:lvl1pPr>
            <a:lvl2pPr marL="345110" indent="-172555">
              <a:spcBef>
                <a:spcPts val="479"/>
              </a:spcBef>
              <a:defRPr sz="1438">
                <a:latin typeface="Arial"/>
                <a:cs typeface="Arial"/>
              </a:defRPr>
            </a:lvl2pPr>
            <a:lvl3pPr marL="517666" indent="-172555">
              <a:defRPr sz="1318">
                <a:latin typeface="Arial"/>
                <a:cs typeface="Arial"/>
              </a:defRPr>
            </a:lvl3pPr>
            <a:lvl4pPr marL="690221" indent="-172555">
              <a:buFont typeface="Lucida Grande"/>
              <a:buChar char="‒"/>
              <a:defRPr sz="1318">
                <a:latin typeface="Arial"/>
                <a:cs typeface="Arial"/>
              </a:defRPr>
            </a:lvl4pPr>
            <a:lvl5pPr marL="1507784" indent="-231225">
              <a:defRPr sz="1797">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
        <p:nvSpPr>
          <p:cNvPr id="9" name="Title 1"/>
          <p:cNvSpPr>
            <a:spLocks noGrp="1"/>
          </p:cNvSpPr>
          <p:nvPr>
            <p:ph type="title"/>
          </p:nvPr>
        </p:nvSpPr>
        <p:spPr>
          <a:xfrm>
            <a:off x="1125663" y="173318"/>
            <a:ext cx="9964882" cy="365253"/>
          </a:xfrm>
          <a:prstGeom prst="rect">
            <a:avLst/>
          </a:prstGeom>
        </p:spPr>
        <p:txBody>
          <a:bodyPr vert="horz" lIns="0" tIns="0" rIns="0" bIns="0"/>
          <a:lstStyle>
            <a:lvl1pPr algn="l">
              <a:defRPr sz="2397"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5" name="Date Placeholder 3"/>
          <p:cNvSpPr>
            <a:spLocks noGrp="1"/>
          </p:cNvSpPr>
          <p:nvPr>
            <p:ph type="dt" sz="half" idx="15"/>
          </p:nvPr>
        </p:nvSpPr>
        <p:spPr>
          <a:xfrm>
            <a:off x="3266267" y="6449263"/>
            <a:ext cx="2841837" cy="364618"/>
          </a:xfrm>
          <a:prstGeom prst="rect">
            <a:avLst/>
          </a:prstGeom>
        </p:spPr>
        <p:txBody>
          <a:bodyPr/>
          <a:lstStyle>
            <a:lvl1pPr>
              <a:defRPr/>
            </a:lvl1pPr>
          </a:lstStyle>
          <a:p>
            <a:pPr>
              <a:defRPr/>
            </a:pPr>
            <a:r>
              <a:rPr lang="fr-FR"/>
              <a:t>8-10 January 2025</a:t>
            </a:r>
            <a:endParaRPr lang="en-US" dirty="0"/>
          </a:p>
        </p:txBody>
      </p:sp>
      <p:sp>
        <p:nvSpPr>
          <p:cNvPr id="6" name="Footer Placeholder 4"/>
          <p:cNvSpPr>
            <a:spLocks noGrp="1"/>
          </p:cNvSpPr>
          <p:nvPr>
            <p:ph type="ftr" sz="quarter" idx="16"/>
          </p:nvPr>
        </p:nvSpPr>
        <p:spPr>
          <a:xfrm>
            <a:off x="166511" y="6415429"/>
            <a:ext cx="6447864" cy="364618"/>
          </a:xfrm>
          <a:prstGeom prst="rect">
            <a:avLst/>
          </a:prstGeom>
        </p:spPr>
        <p:txBody>
          <a:bodyPr/>
          <a:lstStyle>
            <a:lvl1pPr>
              <a:defRPr/>
            </a:lvl1pPr>
          </a:lstStyle>
          <a:p>
            <a:pPr>
              <a:defRPr/>
            </a:pPr>
            <a:r>
              <a:rPr lang="en-US"/>
              <a:t>LC Vision Community</a:t>
            </a:r>
            <a:endParaRPr lang="en-US" dirty="0"/>
          </a:p>
        </p:txBody>
      </p:sp>
      <p:sp>
        <p:nvSpPr>
          <p:cNvPr id="7" name="Slide Number Placeholder 5"/>
          <p:cNvSpPr>
            <a:spLocks noGrp="1"/>
          </p:cNvSpPr>
          <p:nvPr>
            <p:ph type="sldNum" sz="quarter" idx="17"/>
          </p:nvPr>
        </p:nvSpPr>
        <p:spPr>
          <a:xfrm>
            <a:off x="10648159" y="6290270"/>
            <a:ext cx="1319424" cy="364618"/>
          </a:xfrm>
        </p:spPr>
        <p:txBody>
          <a:bodyPr/>
          <a:lstStyle>
            <a:lvl1pPr>
              <a:defRPr/>
            </a:lvl1pPr>
          </a:lstStyle>
          <a:p>
            <a:pPr>
              <a:defRPr/>
            </a:pPr>
            <a:fld id="{B671927D-F133-FB4E-BE50-700D114097C3}" type="slidenum">
              <a:rPr lang="en-US"/>
              <a:pPr>
                <a:defRPr/>
              </a:pPr>
              <a:t>‹#›</a:t>
            </a:fld>
            <a:endParaRPr lang="en-US"/>
          </a:p>
        </p:txBody>
      </p:sp>
      <p:sp>
        <p:nvSpPr>
          <p:cNvPr id="10" name="Content Placeholder 2">
            <a:extLst>
              <a:ext uri="{FF2B5EF4-FFF2-40B4-BE49-F238E27FC236}">
                <a16:creationId xmlns:a16="http://schemas.microsoft.com/office/drawing/2014/main" id="{0C36F55D-6840-884A-9D32-08F1D537A5C8}"/>
              </a:ext>
            </a:extLst>
          </p:cNvPr>
          <p:cNvSpPr>
            <a:spLocks noGrp="1"/>
          </p:cNvSpPr>
          <p:nvPr>
            <p:ph idx="18"/>
          </p:nvPr>
        </p:nvSpPr>
        <p:spPr>
          <a:xfrm>
            <a:off x="6292639" y="901818"/>
            <a:ext cx="4760999" cy="4829072"/>
          </a:xfrm>
          <a:prstGeom prst="rect">
            <a:avLst/>
          </a:prstGeom>
        </p:spPr>
        <p:txBody>
          <a:bodyPr/>
          <a:lstStyle>
            <a:lvl1pPr marL="172555" indent="-172555">
              <a:spcBef>
                <a:spcPts val="479"/>
              </a:spcBef>
              <a:defRPr sz="1678" b="0"/>
            </a:lvl1pPr>
            <a:lvl2pPr marL="345110" indent="-172555">
              <a:spcBef>
                <a:spcPts val="479"/>
              </a:spcBef>
              <a:defRPr sz="1438">
                <a:latin typeface="Arial"/>
                <a:cs typeface="Arial"/>
              </a:defRPr>
            </a:lvl2pPr>
            <a:lvl3pPr marL="517666" indent="-172555">
              <a:defRPr sz="1318">
                <a:latin typeface="Arial"/>
                <a:cs typeface="Arial"/>
              </a:defRPr>
            </a:lvl3pPr>
            <a:lvl4pPr marL="690221" indent="-172555">
              <a:buFont typeface="Lucida Grande"/>
              <a:buChar char="‒"/>
              <a:defRPr sz="1318">
                <a:latin typeface="Arial"/>
                <a:cs typeface="Arial"/>
              </a:defRPr>
            </a:lvl4pPr>
            <a:lvl5pPr marL="1507784" indent="-231225">
              <a:defRPr sz="1797">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Tree>
    <p:extLst>
      <p:ext uri="{BB962C8B-B14F-4D97-AF65-F5344CB8AC3E}">
        <p14:creationId xmlns:p14="http://schemas.microsoft.com/office/powerpoint/2010/main" val="333062865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3546" indent="-323546">
              <a:buFont typeface="Arial" charset="0"/>
              <a:buChar char="•"/>
              <a:tabLst/>
              <a:defRPr sz="1797">
                <a:solidFill>
                  <a:schemeClr val="tx2"/>
                </a:solidFill>
              </a:defRPr>
            </a:lvl2pPr>
            <a:lvl3pPr marL="647093" indent="-323546">
              <a:buSzPct val="100000"/>
              <a:buFont typeface="Arial" panose="020B0604020202020204" pitchFamily="34" charset="0"/>
              <a:buChar char="•"/>
              <a:tabLst/>
              <a:defRPr>
                <a:solidFill>
                  <a:schemeClr val="tx2"/>
                </a:solidFill>
              </a:defRPr>
            </a:lvl3pPr>
            <a:lvl4pPr marL="970639" indent="-323546">
              <a:buSzPct val="100000"/>
              <a:buFont typeface="Arial" charset="0"/>
              <a:buChar char="•"/>
              <a:tabLst/>
              <a:defRPr>
                <a:solidFill>
                  <a:schemeClr val="tx2"/>
                </a:solidFill>
              </a:defRPr>
            </a:lvl4pPr>
            <a:lvl5pPr marL="2054520" indent="-22828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421185" y="6348041"/>
            <a:ext cx="1430399" cy="364618"/>
          </a:xfrm>
          <a:prstGeom prst="rect">
            <a:avLst/>
          </a:prstGeom>
        </p:spPr>
        <p:txBody>
          <a:bodyPr/>
          <a:lstStyle/>
          <a:p>
            <a:r>
              <a:rPr lang="fr-FR"/>
              <a:t>8-10 January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3551224" y="6348041"/>
            <a:ext cx="6565375" cy="364618"/>
          </a:xfrm>
          <a:prstGeom prst="rect">
            <a:avLst/>
          </a:prstGeom>
        </p:spPr>
        <p:txBody>
          <a:bodyPr/>
          <a:lstStyle/>
          <a:p>
            <a:r>
              <a:rPr lang="en-GB"/>
              <a:t>LC Vision Community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9532544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Content Placeholder 2"/>
          <p:cNvSpPr>
            <a:spLocks noGrp="1"/>
          </p:cNvSpPr>
          <p:nvPr>
            <p:ph idx="1"/>
          </p:nvPr>
        </p:nvSpPr>
        <p:spPr/>
        <p:txBody>
          <a:bodyPr/>
          <a:lstStyle>
            <a:lvl1pPr>
              <a:defRPr>
                <a:solidFill>
                  <a:schemeClr val="tx2">
                    <a:lumMod val="90000"/>
                    <a:lumOff val="10000"/>
                  </a:schemeClr>
                </a:solidFill>
              </a:defRPr>
            </a:lvl1pPr>
            <a:lvl2pPr>
              <a:defRPr>
                <a:solidFill>
                  <a:schemeClr val="tx2">
                    <a:lumMod val="90000"/>
                    <a:lumOff val="10000"/>
                  </a:schemeClr>
                </a:solidFill>
              </a:defRPr>
            </a:lvl2pPr>
            <a:lvl3pPr>
              <a:defRPr>
                <a:solidFill>
                  <a:schemeClr val="tx2">
                    <a:lumMod val="90000"/>
                    <a:lumOff val="10000"/>
                  </a:schemeClr>
                </a:solidFill>
              </a:defRPr>
            </a:lvl3pPr>
            <a:lvl4pPr>
              <a:defRPr>
                <a:solidFill>
                  <a:schemeClr val="tx2">
                    <a:lumMod val="90000"/>
                    <a:lumOff val="10000"/>
                  </a:schemeClr>
                </a:solidFill>
              </a:defRPr>
            </a:lvl4pPr>
            <a:lvl5pPr>
              <a:defRPr>
                <a:solidFill>
                  <a:schemeClr val="tx2">
                    <a:lumMod val="90000"/>
                    <a:lumOff val="10000"/>
                  </a:schemeClr>
                </a:solidFill>
              </a:defRPr>
            </a:lvl5p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dirty="0"/>
          </a:p>
        </p:txBody>
      </p:sp>
      <p:sp>
        <p:nvSpPr>
          <p:cNvPr id="4" name="Date Placeholder 3"/>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5" name="Footer Placeholder 4"/>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endParaRPr lang="fr-FR" dirty="0">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10353266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e de titre avec image">
    <p:spTree>
      <p:nvGrpSpPr>
        <p:cNvPr id="1" name=""/>
        <p:cNvGrpSpPr/>
        <p:nvPr/>
      </p:nvGrpSpPr>
      <p:grpSpPr>
        <a:xfrm>
          <a:off x="0" y="0"/>
          <a:ext cx="0" cy="0"/>
          <a:chOff x="0" y="0"/>
          <a:chExt cx="0" cy="0"/>
        </a:xfrm>
      </p:grpSpPr>
      <p:sp>
        <p:nvSpPr>
          <p:cNvPr id="2" name="Title 1"/>
          <p:cNvSpPr>
            <a:spLocks noGrp="1"/>
          </p:cNvSpPr>
          <p:nvPr>
            <p:ph type="ctrTitle"/>
          </p:nvPr>
        </p:nvSpPr>
        <p:spPr>
          <a:xfrm>
            <a:off x="484217" y="3348150"/>
            <a:ext cx="11210876" cy="1467983"/>
          </a:xfrm>
        </p:spPr>
        <p:txBody>
          <a:bodyPr/>
          <a:lstStyle/>
          <a:p>
            <a:r>
              <a:rPr lang="en-US"/>
              <a:t>Cliquez et modifiez le titre</a:t>
            </a:r>
            <a:endParaRPr dirty="0"/>
          </a:p>
        </p:txBody>
      </p:sp>
      <p:sp>
        <p:nvSpPr>
          <p:cNvPr id="3" name="Subtitle 2"/>
          <p:cNvSpPr>
            <a:spLocks noGrp="1"/>
          </p:cNvSpPr>
          <p:nvPr>
            <p:ph type="subTitle" idx="1"/>
          </p:nvPr>
        </p:nvSpPr>
        <p:spPr>
          <a:xfrm>
            <a:off x="484217" y="4764405"/>
            <a:ext cx="11210876" cy="971320"/>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Cliquez pour modifier le style des sous-titres du masque</a:t>
            </a:r>
            <a:endParaRPr dirty="0"/>
          </a:p>
        </p:txBody>
      </p:sp>
      <p:sp>
        <p:nvSpPr>
          <p:cNvPr id="4" name="Date Placeholder 3"/>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5" name="Footer Placeholder 4"/>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
        <p:nvSpPr>
          <p:cNvPr id="9" name="Picture Placeholder 2"/>
          <p:cNvSpPr>
            <a:spLocks noGrp="1"/>
          </p:cNvSpPr>
          <p:nvPr>
            <p:ph type="pic" idx="13"/>
          </p:nvPr>
        </p:nvSpPr>
        <p:spPr>
          <a:xfrm>
            <a:off x="494127" y="363033"/>
            <a:ext cx="11191051" cy="283292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Faire glisser l'image vers l'espace réservé ou cliquer sur l'icône pour l'ajouter</a:t>
            </a:r>
            <a:endParaRPr/>
          </a:p>
        </p:txBody>
      </p:sp>
    </p:spTree>
    <p:extLst>
      <p:ext uri="{BB962C8B-B14F-4D97-AF65-F5344CB8AC3E}">
        <p14:creationId xmlns:p14="http://schemas.microsoft.com/office/powerpoint/2010/main" val="317587391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31607" y="2399812"/>
            <a:ext cx="10730894" cy="1360183"/>
          </a:xfrm>
        </p:spPr>
        <p:txBody>
          <a:bodyPr anchor="b" anchorCtr="0"/>
          <a:lstStyle>
            <a:lvl1pPr algn="ctr">
              <a:defRPr sz="4600" b="0" cap="none" baseline="0"/>
            </a:lvl1pPr>
          </a:lstStyle>
          <a:p>
            <a:r>
              <a:rPr lang="en-US"/>
              <a:t>Cliquez et modifiez le titre</a:t>
            </a:r>
            <a:endParaRPr/>
          </a:p>
        </p:txBody>
      </p:sp>
      <p:sp>
        <p:nvSpPr>
          <p:cNvPr id="3" name="Text Placeholder 2"/>
          <p:cNvSpPr>
            <a:spLocks noGrp="1"/>
          </p:cNvSpPr>
          <p:nvPr>
            <p:ph type="body" idx="1"/>
          </p:nvPr>
        </p:nvSpPr>
        <p:spPr>
          <a:xfrm>
            <a:off x="731607" y="3730822"/>
            <a:ext cx="10730894" cy="1498103"/>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Cliquez pour modifier les styles du texte du masque</a:t>
            </a:r>
          </a:p>
        </p:txBody>
      </p:sp>
      <p:sp>
        <p:nvSpPr>
          <p:cNvPr id="4" name="Date Placeholder 3"/>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5" name="Footer Placeholder 4"/>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338757804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731605" y="107430"/>
            <a:ext cx="10711865" cy="1335099"/>
          </a:xfrm>
        </p:spPr>
        <p:txBody>
          <a:bodyPr/>
          <a:lstStyle/>
          <a:p>
            <a:r>
              <a:rPr lang="en-US"/>
              <a:t>Cliquez et modifiez le titre</a:t>
            </a:r>
            <a:endParaRPr/>
          </a:p>
        </p:txBody>
      </p:sp>
      <p:sp>
        <p:nvSpPr>
          <p:cNvPr id="3" name="Content Placeholder 2"/>
          <p:cNvSpPr>
            <a:spLocks noGrp="1"/>
          </p:cNvSpPr>
          <p:nvPr>
            <p:ph sz="half" idx="1"/>
          </p:nvPr>
        </p:nvSpPr>
        <p:spPr>
          <a:xfrm>
            <a:off x="731604" y="1597978"/>
            <a:ext cx="5115306" cy="4337368"/>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Content Placeholder 3"/>
          <p:cNvSpPr>
            <a:spLocks noGrp="1"/>
          </p:cNvSpPr>
          <p:nvPr>
            <p:ph sz="half" idx="2"/>
          </p:nvPr>
        </p:nvSpPr>
        <p:spPr>
          <a:xfrm>
            <a:off x="6328163" y="1597978"/>
            <a:ext cx="5115306" cy="4337368"/>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5" name="Date Placeholder 4"/>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6" name="Footer Placeholder 5"/>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80922490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731602" y="107430"/>
            <a:ext cx="10711865" cy="1335099"/>
          </a:xfrm>
        </p:spPr>
        <p:txBody>
          <a:bodyPr/>
          <a:lstStyle>
            <a:lvl1pPr>
              <a:defRPr/>
            </a:lvl1pPr>
          </a:lstStyle>
          <a:p>
            <a:r>
              <a:rPr lang="en-US"/>
              <a:t>Cliquez et modifiez le titre</a:t>
            </a:r>
            <a:endParaRPr/>
          </a:p>
        </p:txBody>
      </p:sp>
      <p:sp>
        <p:nvSpPr>
          <p:cNvPr id="3" name="Text Placeholder 2"/>
          <p:cNvSpPr>
            <a:spLocks noGrp="1"/>
          </p:cNvSpPr>
          <p:nvPr>
            <p:ph type="body" idx="1"/>
          </p:nvPr>
        </p:nvSpPr>
        <p:spPr>
          <a:xfrm>
            <a:off x="731602" y="1451207"/>
            <a:ext cx="5115306" cy="749844"/>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4" name="Content Placeholder 3"/>
          <p:cNvSpPr>
            <a:spLocks noGrp="1"/>
          </p:cNvSpPr>
          <p:nvPr>
            <p:ph sz="half" idx="2"/>
          </p:nvPr>
        </p:nvSpPr>
        <p:spPr>
          <a:xfrm>
            <a:off x="731602" y="2344157"/>
            <a:ext cx="5115306" cy="3591190"/>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5" name="Text Placeholder 4"/>
          <p:cNvSpPr>
            <a:spLocks noGrp="1"/>
          </p:cNvSpPr>
          <p:nvPr>
            <p:ph type="body" sz="quarter" idx="3"/>
          </p:nvPr>
        </p:nvSpPr>
        <p:spPr>
          <a:xfrm>
            <a:off x="6328161" y="1451207"/>
            <a:ext cx="5115306" cy="749844"/>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6" name="Content Placeholder 5"/>
          <p:cNvSpPr>
            <a:spLocks noGrp="1"/>
          </p:cNvSpPr>
          <p:nvPr>
            <p:ph sz="quarter" idx="4"/>
          </p:nvPr>
        </p:nvSpPr>
        <p:spPr>
          <a:xfrm>
            <a:off x="6328161" y="2344157"/>
            <a:ext cx="5115306" cy="3591190"/>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7" name="Date Placeholder 6"/>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8" name="Footer Placeholder 7"/>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9" name="Slide Number Placeholder 8"/>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68252372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Date Placeholder 2"/>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4" name="Footer Placeholder 3"/>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5" name="Slide Number Placeholder 4"/>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8762726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3" name="Footer Placeholder 2"/>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4" name="Slide Number Placeholder 3"/>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96405286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0458" y="611022"/>
            <a:ext cx="5115306" cy="1160436"/>
          </a:xfrm>
        </p:spPr>
        <p:txBody>
          <a:bodyPr anchor="b"/>
          <a:lstStyle>
            <a:lvl1pPr algn="ctr">
              <a:defRPr sz="3600" b="0"/>
            </a:lvl1pPr>
          </a:lstStyle>
          <a:p>
            <a:r>
              <a:rPr lang="en-US"/>
              <a:t>Cliquez et modifiez le titre</a:t>
            </a:r>
            <a:endParaRPr/>
          </a:p>
        </p:txBody>
      </p:sp>
      <p:sp>
        <p:nvSpPr>
          <p:cNvPr id="3" name="Content Placeholder 2"/>
          <p:cNvSpPr>
            <a:spLocks noGrp="1"/>
          </p:cNvSpPr>
          <p:nvPr>
            <p:ph idx="1"/>
          </p:nvPr>
        </p:nvSpPr>
        <p:spPr>
          <a:xfrm>
            <a:off x="6317178" y="367788"/>
            <a:ext cx="5115306" cy="5567557"/>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Text Placeholder 3"/>
          <p:cNvSpPr>
            <a:spLocks noGrp="1"/>
          </p:cNvSpPr>
          <p:nvPr>
            <p:ph type="body" sz="half" idx="2"/>
          </p:nvPr>
        </p:nvSpPr>
        <p:spPr>
          <a:xfrm>
            <a:off x="710458" y="1785376"/>
            <a:ext cx="5115306" cy="3714985"/>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4"/>
          <p:cNvSpPr>
            <a:spLocks noGrp="1"/>
          </p:cNvSpPr>
          <p:nvPr>
            <p:ph type="dt" sz="half" idx="10"/>
          </p:nvPr>
        </p:nvSpPr>
        <p:spPr>
          <a:xfrm>
            <a:off x="4003068" y="6558736"/>
            <a:ext cx="2841837" cy="364618"/>
          </a:xfrm>
          <a:prstGeom prst="rect">
            <a:avLst/>
          </a:prstGeom>
        </p:spPr>
        <p:txBody>
          <a:bodyPr/>
          <a:lstStyle/>
          <a:p>
            <a:r>
              <a:rPr lang="fr-FR">
                <a:solidFill>
                  <a:prstClr val="white"/>
                </a:solidFill>
                <a:latin typeface="News Gothic MT"/>
              </a:rPr>
              <a:t>8-10 January 2025</a:t>
            </a:r>
          </a:p>
        </p:txBody>
      </p:sp>
      <p:sp>
        <p:nvSpPr>
          <p:cNvPr id="6" name="Footer Placeholder 5"/>
          <p:cNvSpPr>
            <a:spLocks noGrp="1"/>
          </p:cNvSpPr>
          <p:nvPr>
            <p:ph type="ftr" sz="quarter" idx="11"/>
          </p:nvPr>
        </p:nvSpPr>
        <p:spPr>
          <a:xfrm>
            <a:off x="189576" y="6429717"/>
            <a:ext cx="6447864" cy="364618"/>
          </a:xfrm>
          <a:prstGeom prst="rect">
            <a:avLst/>
          </a:prstGeom>
        </p:spPr>
        <p:txBody>
          <a:bodyPr/>
          <a:lstStyle/>
          <a:p>
            <a:r>
              <a:rPr lang="fr-FR">
                <a:solidFill>
                  <a:prstClr val="white"/>
                </a:solidFill>
                <a:latin typeface="News Gothic MT"/>
              </a:rPr>
              <a:t>LC Vision Community</a:t>
            </a: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1635207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5.sv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605" y="107430"/>
            <a:ext cx="10711865" cy="1335099"/>
          </a:xfrm>
          <a:prstGeom prst="rect">
            <a:avLst/>
          </a:prstGeom>
        </p:spPr>
        <p:txBody>
          <a:bodyPr vert="horz" lIns="91440" tIns="45720" rIns="91440" bIns="45720" rtlCol="0" anchor="b" anchorCtr="0">
            <a:noAutofit/>
          </a:bodyPr>
          <a:lstStyle/>
          <a:p>
            <a:r>
              <a:rPr lang="en-US" dirty="0" err="1"/>
              <a:t>Cliquez</a:t>
            </a:r>
            <a:r>
              <a:rPr lang="en-US" dirty="0"/>
              <a:t> et </a:t>
            </a:r>
            <a:r>
              <a:rPr lang="en-US" dirty="0" err="1"/>
              <a:t>modifiez</a:t>
            </a:r>
            <a:r>
              <a:rPr lang="en-US" dirty="0"/>
              <a:t> le </a:t>
            </a:r>
            <a:r>
              <a:rPr lang="en-US" dirty="0" err="1"/>
              <a:t>titre</a:t>
            </a:r>
            <a:endParaRPr dirty="0"/>
          </a:p>
        </p:txBody>
      </p:sp>
      <p:sp>
        <p:nvSpPr>
          <p:cNvPr id="3" name="Text Placeholder 2"/>
          <p:cNvSpPr>
            <a:spLocks noGrp="1"/>
          </p:cNvSpPr>
          <p:nvPr>
            <p:ph type="body" idx="1"/>
          </p:nvPr>
        </p:nvSpPr>
        <p:spPr>
          <a:xfrm>
            <a:off x="731605" y="1597978"/>
            <a:ext cx="10711865" cy="4337368"/>
          </a:xfrm>
          <a:prstGeom prst="rect">
            <a:avLst/>
          </a:prstGeom>
        </p:spPr>
        <p:txBody>
          <a:bodyPr vert="horz" lIns="91440" tIns="45720" rIns="91440" bIns="45720" rtlCol="0">
            <a:normAutofit/>
          </a:body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dirty="0"/>
          </a:p>
        </p:txBody>
      </p:sp>
      <p:sp>
        <p:nvSpPr>
          <p:cNvPr id="6" name="Slide Number Placeholder 5"/>
          <p:cNvSpPr>
            <a:spLocks noGrp="1"/>
          </p:cNvSpPr>
          <p:nvPr>
            <p:ph type="sldNum" sz="quarter" idx="4"/>
          </p:nvPr>
        </p:nvSpPr>
        <p:spPr>
          <a:xfrm>
            <a:off x="10672975" y="6275983"/>
            <a:ext cx="1319424" cy="364618"/>
          </a:xfrm>
          <a:prstGeom prst="rect">
            <a:avLst/>
          </a:prstGeom>
        </p:spPr>
        <p:txBody>
          <a:bodyPr vert="horz" lIns="91440" tIns="45720" rIns="91440" bIns="45720" rtlCol="0" anchor="ctr"/>
          <a:lstStyle>
            <a:lvl1pPr algn="r">
              <a:defRPr sz="1400">
                <a:solidFill>
                  <a:schemeClr val="bg1"/>
                </a:solidFill>
              </a:defRPr>
            </a:lvl1pPr>
          </a:lstStyle>
          <a:p>
            <a:pPr hangingPunct="1"/>
            <a:fld id="{617C510A-7687-CB44-A886-7EC5AB743307}" type="slidenum">
              <a:rPr lang="fr-FR" kern="1200" smtClean="0">
                <a:solidFill>
                  <a:prstClr val="white"/>
                </a:solidFill>
                <a:latin typeface="News Gothic MT"/>
                <a:ea typeface="+mn-ea"/>
                <a:cs typeface="+mn-cs"/>
              </a:rPr>
              <a:pPr hangingPunct="1"/>
              <a:t>‹#›</a:t>
            </a:fld>
            <a:endParaRPr lang="fr-FR" kern="1200" dirty="0">
              <a:solidFill>
                <a:prstClr val="white"/>
              </a:solidFill>
              <a:latin typeface="News Gothic MT"/>
              <a:ea typeface="+mn-ea"/>
              <a:cs typeface="+mn-cs"/>
            </a:endParaRPr>
          </a:p>
        </p:txBody>
      </p:sp>
      <p:pic>
        <p:nvPicPr>
          <p:cNvPr id="9" name="Picture 8">
            <a:extLst>
              <a:ext uri="{FF2B5EF4-FFF2-40B4-BE49-F238E27FC236}">
                <a16:creationId xmlns:a16="http://schemas.microsoft.com/office/drawing/2014/main" id="{B9E0F885-2850-F0F7-01B9-82126F8A96A4}"/>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215152"/>
            <a:ext cx="1319424" cy="633323"/>
          </a:xfrm>
          <a:prstGeom prst="rect">
            <a:avLst/>
          </a:prstGeom>
        </p:spPr>
      </p:pic>
      <p:pic>
        <p:nvPicPr>
          <p:cNvPr id="10" name="Picture 9">
            <a:extLst>
              <a:ext uri="{FF2B5EF4-FFF2-40B4-BE49-F238E27FC236}">
                <a16:creationId xmlns:a16="http://schemas.microsoft.com/office/drawing/2014/main" id="{BA798FC8-1BA3-AC4E-D5E9-CDD83CFFA013}"/>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0" y="107430"/>
            <a:ext cx="774917" cy="585493"/>
          </a:xfrm>
          <a:prstGeom prst="rect">
            <a:avLst/>
          </a:prstGeom>
        </p:spPr>
      </p:pic>
      <p:pic>
        <p:nvPicPr>
          <p:cNvPr id="11" name="Graphic 10">
            <a:extLst>
              <a:ext uri="{FF2B5EF4-FFF2-40B4-BE49-F238E27FC236}">
                <a16:creationId xmlns:a16="http://schemas.microsoft.com/office/drawing/2014/main" id="{35E4036F-9E69-8BAF-8FFB-C71DEB1A6BE0}"/>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774917" y="70448"/>
            <a:ext cx="774918" cy="603183"/>
          </a:xfrm>
          <a:prstGeom prst="rect">
            <a:avLst/>
          </a:prstGeom>
        </p:spPr>
      </p:pic>
    </p:spTree>
    <p:extLst>
      <p:ext uri="{BB962C8B-B14F-4D97-AF65-F5344CB8AC3E}">
        <p14:creationId xmlns:p14="http://schemas.microsoft.com/office/powerpoint/2010/main" val="314777050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731" r:id="rId13"/>
    <p:sldLayoutId id="2147483750" r:id="rId14"/>
  </p:sldLayoutIdLst>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hf hdr="0" ftr="0" dt="0"/>
  <p:txStyles>
    <p:titleStyle>
      <a:lvl1pPr algn="ctr" defTabSz="914400" rtl="0" eaLnBrk="1" latinLnBrk="0" hangingPunct="1">
        <a:spcBef>
          <a:spcPct val="0"/>
        </a:spcBef>
        <a:buNone/>
        <a:defRPr sz="4600" b="1" kern="1200">
          <a:solidFill>
            <a:schemeClr val="accent1"/>
          </a:solidFill>
          <a:effectLst/>
          <a:latin typeface="Arial" panose="020B0604020202020204" pitchFamily="34" charset="0"/>
          <a:ea typeface="+mj-ea"/>
          <a:cs typeface="Arial" panose="020B0604020202020204" pitchFamily="34" charset="0"/>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3.jpeg"/><Relationship Id="rId21" Type="http://schemas.openxmlformats.org/officeDocument/2006/relationships/image" Target="../media/image21.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5" Type="http://schemas.openxmlformats.org/officeDocument/2006/relationships/image" Target="../media/image25.jpeg"/><Relationship Id="rId2" Type="http://schemas.openxmlformats.org/officeDocument/2006/relationships/notesSlide" Target="../notesSlides/notesSlide1.xml"/><Relationship Id="rId16" Type="http://schemas.openxmlformats.org/officeDocument/2006/relationships/image" Target="../media/image18.jpg"/><Relationship Id="rId20" Type="http://schemas.openxmlformats.org/officeDocument/2006/relationships/image" Target="../media/image5.svg"/><Relationship Id="rId1" Type="http://schemas.openxmlformats.org/officeDocument/2006/relationships/slideLayout" Target="../slideLayouts/slideLayout2.xml"/><Relationship Id="rId6" Type="http://schemas.openxmlformats.org/officeDocument/2006/relationships/image" Target="../media/image8.tiff"/><Relationship Id="rId11" Type="http://schemas.openxmlformats.org/officeDocument/2006/relationships/image" Target="../media/image13.png"/><Relationship Id="rId24" Type="http://schemas.openxmlformats.org/officeDocument/2006/relationships/image" Target="../media/image24.jpeg"/><Relationship Id="rId5" Type="http://schemas.openxmlformats.org/officeDocument/2006/relationships/image" Target="../media/image7.tiff"/><Relationship Id="rId15" Type="http://schemas.openxmlformats.org/officeDocument/2006/relationships/image" Target="../media/image17.png"/><Relationship Id="rId23" Type="http://schemas.openxmlformats.org/officeDocument/2006/relationships/image" Target="../media/image23.jpeg"/><Relationship Id="rId10" Type="http://schemas.openxmlformats.org/officeDocument/2006/relationships/image" Target="../media/image12.png"/><Relationship Id="rId19" Type="http://schemas.openxmlformats.org/officeDocument/2006/relationships/image" Target="../media/image4.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 Id="rId22" Type="http://schemas.openxmlformats.org/officeDocument/2006/relationships/image" Target="../media/image22.png"/></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jpeg"/><Relationship Id="rId3" Type="http://schemas.openxmlformats.org/officeDocument/2006/relationships/image" Target="../media/image37.png"/><Relationship Id="rId7" Type="http://schemas.openxmlformats.org/officeDocument/2006/relationships/image" Target="../media/image41.jpeg"/><Relationship Id="rId12"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40.png"/><Relationship Id="rId11" Type="http://schemas.openxmlformats.org/officeDocument/2006/relationships/image" Target="../media/image45.tiff"/><Relationship Id="rId5" Type="http://schemas.openxmlformats.org/officeDocument/2006/relationships/image" Target="../media/image39.jpeg"/><Relationship Id="rId15" Type="http://schemas.openxmlformats.org/officeDocument/2006/relationships/image" Target="../media/image49.png"/><Relationship Id="rId10" Type="http://schemas.openxmlformats.org/officeDocument/2006/relationships/image" Target="../media/image44.tiff"/><Relationship Id="rId4" Type="http://schemas.openxmlformats.org/officeDocument/2006/relationships/image" Target="../media/image38.png"/><Relationship Id="rId9" Type="http://schemas.openxmlformats.org/officeDocument/2006/relationships/image" Target="../media/image43.jpeg"/><Relationship Id="rId14" Type="http://schemas.openxmlformats.org/officeDocument/2006/relationships/image" Target="../media/image48.emf"/></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hyperlink" Target="https://agenda.linearcollider.org/event/10134/" TargetMode="External"/><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tiff"/><Relationship Id="rId18" Type="http://schemas.openxmlformats.org/officeDocument/2006/relationships/image" Target="../media/image68.tiff"/><Relationship Id="rId3" Type="http://schemas.openxmlformats.org/officeDocument/2006/relationships/image" Target="../media/image55.tiff"/><Relationship Id="rId7" Type="http://schemas.openxmlformats.org/officeDocument/2006/relationships/image" Target="../media/image57.tiff"/><Relationship Id="rId12" Type="http://schemas.openxmlformats.org/officeDocument/2006/relationships/image" Target="../media/image62.tiff"/><Relationship Id="rId17" Type="http://schemas.openxmlformats.org/officeDocument/2006/relationships/image" Target="../media/image67.jpg"/><Relationship Id="rId2" Type="http://schemas.openxmlformats.org/officeDocument/2006/relationships/notesSlide" Target="../notesSlides/notesSlide15.xml"/><Relationship Id="rId16" Type="http://schemas.openxmlformats.org/officeDocument/2006/relationships/image" Target="../media/image66.tiff"/><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61.tiff"/><Relationship Id="rId5" Type="http://schemas.openxmlformats.org/officeDocument/2006/relationships/image" Target="../media/image10.png"/><Relationship Id="rId15" Type="http://schemas.openxmlformats.org/officeDocument/2006/relationships/image" Target="../media/image65.tiff"/><Relationship Id="rId10" Type="http://schemas.openxmlformats.org/officeDocument/2006/relationships/image" Target="../media/image60.tiff"/><Relationship Id="rId4" Type="http://schemas.openxmlformats.org/officeDocument/2006/relationships/image" Target="../media/image56.tiff"/><Relationship Id="rId9" Type="http://schemas.openxmlformats.org/officeDocument/2006/relationships/image" Target="../media/image59.tiff"/><Relationship Id="rId14" Type="http://schemas.openxmlformats.org/officeDocument/2006/relationships/image" Target="../media/image64.tiff"/></Relationships>
</file>

<file path=ppt/slides/_rels/slide16.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tiff"/><Relationship Id="rId7" Type="http://schemas.openxmlformats.org/officeDocument/2006/relationships/image" Target="../media/image73.jpg"/><Relationship Id="rId12" Type="http://schemas.openxmlformats.org/officeDocument/2006/relationships/image" Target="../media/image78.tiff"/><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17.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9.JPG"/><Relationship Id="rId7" Type="http://schemas.openxmlformats.org/officeDocument/2006/relationships/image" Target="../media/image82.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67.jpg"/><Relationship Id="rId5" Type="http://schemas.openxmlformats.org/officeDocument/2006/relationships/image" Target="../media/image81.png"/><Relationship Id="rId10" Type="http://schemas.openxmlformats.org/officeDocument/2006/relationships/image" Target="../media/image85.jpg"/><Relationship Id="rId4" Type="http://schemas.openxmlformats.org/officeDocument/2006/relationships/image" Target="../media/image80.jpg"/><Relationship Id="rId9" Type="http://schemas.openxmlformats.org/officeDocument/2006/relationships/image" Target="../media/image84.png"/></Relationships>
</file>

<file path=ppt/slides/_rels/slide18.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88.jpg"/><Relationship Id="rId5" Type="http://schemas.openxmlformats.org/officeDocument/2006/relationships/image" Target="../media/image87.gif"/><Relationship Id="rId4" Type="http://schemas.openxmlformats.org/officeDocument/2006/relationships/image" Target="../media/image73.jpg"/></Relationships>
</file>

<file path=ppt/slides/_rels/slide19.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88.jpg"/><Relationship Id="rId5" Type="http://schemas.openxmlformats.org/officeDocument/2006/relationships/image" Target="../media/image87.gif"/><Relationship Id="rId4" Type="http://schemas.openxmlformats.org/officeDocument/2006/relationships/image" Target="../media/image73.jp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1.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10.png"/><Relationship Id="rId11" Type="http://schemas.openxmlformats.org/officeDocument/2006/relationships/image" Target="../media/image19.png"/><Relationship Id="rId5" Type="http://schemas.openxmlformats.org/officeDocument/2006/relationships/image" Target="../media/image6.png"/><Relationship Id="rId10" Type="http://schemas.openxmlformats.org/officeDocument/2006/relationships/image" Target="../media/image14.png"/><Relationship Id="rId4" Type="http://schemas.openxmlformats.org/officeDocument/2006/relationships/image" Target="../media/image22.png"/><Relationship Id="rId9" Type="http://schemas.openxmlformats.org/officeDocument/2006/relationships/image" Target="../media/image20.png"/></Relationships>
</file>

<file path=ppt/slides/_rels/slide2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0.xml"/><Relationship Id="rId1" Type="http://schemas.openxmlformats.org/officeDocument/2006/relationships/slideLayout" Target="../slideLayouts/slideLayout14.xml"/><Relationship Id="rId5" Type="http://schemas.openxmlformats.org/officeDocument/2006/relationships/hyperlink" Target="https://agenda.infn.it/event/44943/overview" TargetMode="External"/><Relationship Id="rId4" Type="http://schemas.openxmlformats.org/officeDocument/2006/relationships/image" Target="../media/image95.png"/></Relationships>
</file>

<file path=ppt/slides/_rels/slide2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96.jpeg"/><Relationship Id="rId13" Type="http://schemas.openxmlformats.org/officeDocument/2006/relationships/image" Target="../media/image101.jpeg"/><Relationship Id="rId18" Type="http://schemas.openxmlformats.org/officeDocument/2006/relationships/image" Target="../media/image106.jpeg"/><Relationship Id="rId3" Type="http://schemas.openxmlformats.org/officeDocument/2006/relationships/image" Target="../media/image91.jpeg"/><Relationship Id="rId7" Type="http://schemas.openxmlformats.org/officeDocument/2006/relationships/image" Target="../media/image95.jpeg"/><Relationship Id="rId12" Type="http://schemas.openxmlformats.org/officeDocument/2006/relationships/image" Target="../media/image100.jpeg"/><Relationship Id="rId17" Type="http://schemas.openxmlformats.org/officeDocument/2006/relationships/image" Target="../media/image105.jpeg"/><Relationship Id="rId2" Type="http://schemas.openxmlformats.org/officeDocument/2006/relationships/notesSlide" Target="../notesSlides/notesSlide22.xml"/><Relationship Id="rId16" Type="http://schemas.openxmlformats.org/officeDocument/2006/relationships/image" Target="../media/image104.jpg"/><Relationship Id="rId1" Type="http://schemas.openxmlformats.org/officeDocument/2006/relationships/slideLayout" Target="../slideLayouts/slideLayout2.xml"/><Relationship Id="rId6" Type="http://schemas.openxmlformats.org/officeDocument/2006/relationships/image" Target="../media/image94.jpeg"/><Relationship Id="rId11" Type="http://schemas.openxmlformats.org/officeDocument/2006/relationships/image" Target="../media/image99.jpeg"/><Relationship Id="rId5" Type="http://schemas.openxmlformats.org/officeDocument/2006/relationships/image" Target="../media/image93.jpeg"/><Relationship Id="rId15" Type="http://schemas.openxmlformats.org/officeDocument/2006/relationships/image" Target="../media/image103.jpeg"/><Relationship Id="rId10" Type="http://schemas.openxmlformats.org/officeDocument/2006/relationships/image" Target="../media/image98.jpeg"/><Relationship Id="rId4" Type="http://schemas.openxmlformats.org/officeDocument/2006/relationships/image" Target="../media/image92.jpeg"/><Relationship Id="rId9" Type="http://schemas.openxmlformats.org/officeDocument/2006/relationships/image" Target="../media/image97.jpeg"/><Relationship Id="rId14" Type="http://schemas.openxmlformats.org/officeDocument/2006/relationships/image" Target="../media/image102.jpeg"/></Relationships>
</file>

<file path=ppt/slides/_rels/slide23.xml.rels><?xml version="1.0" encoding="UTF-8" standalone="yes"?>
<Relationships xmlns="http://schemas.openxmlformats.org/package/2006/relationships"><Relationship Id="rId8" Type="http://schemas.openxmlformats.org/officeDocument/2006/relationships/hyperlink" Target="http://cds.cern.ch/record/2265996" TargetMode="External"/><Relationship Id="rId13" Type="http://schemas.openxmlformats.org/officeDocument/2006/relationships/hyperlink" Target="https://cds.cern.ch/record/2834916" TargetMode="External"/><Relationship Id="rId3" Type="http://schemas.openxmlformats.org/officeDocument/2006/relationships/hyperlink" Target="http://cds.cern.ch/record/1504285?ln=en" TargetMode="External"/><Relationship Id="rId7" Type="http://schemas.openxmlformats.org/officeDocument/2006/relationships/hyperlink" Target="http://cds.cern.ch/record/2045342?ln=en" TargetMode="External"/><Relationship Id="rId12" Type="http://schemas.openxmlformats.org/officeDocument/2006/relationships/hyperlink" Target="https://tel.archives-ouvertes.fr/tel-03620261" TargetMode="External"/><Relationship Id="rId2" Type="http://schemas.openxmlformats.org/officeDocument/2006/relationships/hyperlink" Target="http://epubl.ltu.se/1402-1617/2010/139/" TargetMode="External"/><Relationship Id="rId1" Type="http://schemas.openxmlformats.org/officeDocument/2006/relationships/slideLayout" Target="../slideLayouts/slideLayout2.xml"/><Relationship Id="rId6" Type="http://schemas.openxmlformats.org/officeDocument/2006/relationships/hyperlink" Target="https://cds.cern.ch/record/1982827?ln=en" TargetMode="External"/><Relationship Id="rId11" Type="http://schemas.openxmlformats.org/officeDocument/2006/relationships/hyperlink" Target="https://cds.cern.ch/record/2871709/files/CERN-THESIS-2022-379.pdf" TargetMode="External"/><Relationship Id="rId5" Type="http://schemas.openxmlformats.org/officeDocument/2006/relationships/hyperlink" Target="https://cds.cern.ch/record/2008614?ln=en" TargetMode="External"/><Relationship Id="rId10" Type="http://schemas.openxmlformats.org/officeDocument/2006/relationships/hyperlink" Target="https://tel.archives-ouvertes.fr/tel-03721485" TargetMode="External"/><Relationship Id="rId4" Type="http://schemas.openxmlformats.org/officeDocument/2006/relationships/hyperlink" Target="https://www.politesi.polimi.it/handle/10589/107122" TargetMode="External"/><Relationship Id="rId9" Type="http://schemas.openxmlformats.org/officeDocument/2006/relationships/hyperlink" Target="https://cds.cern.ch/record/2646086?" TargetMode="External"/><Relationship Id="rId14" Type="http://schemas.openxmlformats.org/officeDocument/2006/relationships/hyperlink" Target="https://cds.cern.ch/record/2643785"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hyperlink" Target="https://indico.cern.ch/event/1471891/" TargetMode="External"/><Relationship Id="rId1" Type="http://schemas.openxmlformats.org/officeDocument/2006/relationships/slideLayout" Target="../slideLayouts/slideLayout2.xml"/><Relationship Id="rId5" Type="http://schemas.openxmlformats.org/officeDocument/2006/relationships/image" Target="../media/image108.png"/><Relationship Id="rId4" Type="http://schemas.openxmlformats.org/officeDocument/2006/relationships/image" Target="../media/image10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11.tiff"/><Relationship Id="rId13" Type="http://schemas.openxmlformats.org/officeDocument/2006/relationships/image" Target="../media/image113.emf"/><Relationship Id="rId3" Type="http://schemas.openxmlformats.org/officeDocument/2006/relationships/image" Target="../media/image120.png"/><Relationship Id="rId7" Type="http://schemas.openxmlformats.org/officeDocument/2006/relationships/image" Target="../media/image110.emf"/><Relationship Id="rId12" Type="http://schemas.openxmlformats.org/officeDocument/2006/relationships/oleObject" Target="../embeddings/oleObject4.bin"/><Relationship Id="rId2" Type="http://schemas.openxmlformats.org/officeDocument/2006/relationships/notesSlide" Target="../notesSlides/notesSlide23.xml"/><Relationship Id="rId16" Type="http://schemas.openxmlformats.org/officeDocument/2006/relationships/image" Target="../media/image114.emf"/><Relationship Id="rId1" Type="http://schemas.openxmlformats.org/officeDocument/2006/relationships/slideLayout" Target="../slideLayouts/slideLayout2.xml"/><Relationship Id="rId6" Type="http://schemas.openxmlformats.org/officeDocument/2006/relationships/oleObject" Target="../embeddings/oleObject2.bin"/><Relationship Id="rId11" Type="http://schemas.openxmlformats.org/officeDocument/2006/relationships/image" Target="../media/image112.emf"/><Relationship Id="rId5" Type="http://schemas.openxmlformats.org/officeDocument/2006/relationships/image" Target="../media/image109.emf"/><Relationship Id="rId15" Type="http://schemas.openxmlformats.org/officeDocument/2006/relationships/oleObject" Target="../embeddings/oleObject5.bin"/><Relationship Id="rId10" Type="http://schemas.openxmlformats.org/officeDocument/2006/relationships/oleObject" Target="../embeddings/oleObject3.bin"/><Relationship Id="rId4" Type="http://schemas.openxmlformats.org/officeDocument/2006/relationships/oleObject" Target="../embeddings/oleObject1.bin"/><Relationship Id="rId9" Type="http://schemas.openxmlformats.org/officeDocument/2006/relationships/image" Target="../media/image160.png"/><Relationship Id="rId14" Type="http://schemas.openxmlformats.org/officeDocument/2006/relationships/image" Target="../media/image190.png"/></Relationships>
</file>

<file path=ppt/slides/_rels/slide27.xml.rels><?xml version="1.0" encoding="UTF-8" standalone="yes"?>
<Relationships xmlns="http://schemas.openxmlformats.org/package/2006/relationships"><Relationship Id="rId3" Type="http://schemas.openxmlformats.org/officeDocument/2006/relationships/image" Target="../media/image115.tiff"/><Relationship Id="rId7" Type="http://schemas.openxmlformats.org/officeDocument/2006/relationships/image" Target="../media/image119.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28.xml.rels><?xml version="1.0" encoding="UTF-8" standalone="yes"?>
<Relationships xmlns="http://schemas.openxmlformats.org/package/2006/relationships"><Relationship Id="rId3" Type="http://schemas.openxmlformats.org/officeDocument/2006/relationships/image" Target="../media/image120.tif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23.png"/><Relationship Id="rId4" Type="http://schemas.openxmlformats.org/officeDocument/2006/relationships/image" Target="../media/image122.png"/></Relationships>
</file>

<file path=ppt/slides/_rels/slide3.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9.tif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24.tiff"/></Relationships>
</file>

<file path=ppt/slides/_rels/slide31.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image" Target="../media/image126.png"/><Relationship Id="rId7" Type="http://schemas.openxmlformats.org/officeDocument/2006/relationships/image" Target="../media/image130.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29.png"/><Relationship Id="rId5" Type="http://schemas.openxmlformats.org/officeDocument/2006/relationships/image" Target="../media/image128.png"/><Relationship Id="rId10" Type="http://schemas.openxmlformats.org/officeDocument/2006/relationships/image" Target="../media/image133.png"/><Relationship Id="rId4" Type="http://schemas.openxmlformats.org/officeDocument/2006/relationships/image" Target="../media/image127.png"/><Relationship Id="rId9" Type="http://schemas.openxmlformats.org/officeDocument/2006/relationships/image" Target="../media/image132.png"/></Relationships>
</file>

<file path=ppt/slides/_rels/slide33.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png"/></Relationships>
</file>

<file path=ppt/slides/_rels/slide34.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png"/></Relationships>
</file>

<file path=ppt/slides/_rels/slide35.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image" Target="../media/image143.png"/><Relationship Id="rId7" Type="http://schemas.openxmlformats.org/officeDocument/2006/relationships/image" Target="../media/image147.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146.png"/><Relationship Id="rId5" Type="http://schemas.openxmlformats.org/officeDocument/2006/relationships/image" Target="../media/image145.png"/><Relationship Id="rId10" Type="http://schemas.openxmlformats.org/officeDocument/2006/relationships/image" Target="../media/image150.png"/><Relationship Id="rId4" Type="http://schemas.openxmlformats.org/officeDocument/2006/relationships/image" Target="../media/image144.png"/><Relationship Id="rId9" Type="http://schemas.openxmlformats.org/officeDocument/2006/relationships/image" Target="../media/image149.png"/></Relationships>
</file>

<file path=ppt/slides/_rels/slide36.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151.png"/><Relationship Id="rId7" Type="http://schemas.openxmlformats.org/officeDocument/2006/relationships/image" Target="../media/image155.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54.jpeg"/><Relationship Id="rId5" Type="http://schemas.openxmlformats.org/officeDocument/2006/relationships/image" Target="../media/image153.png"/><Relationship Id="rId4" Type="http://schemas.openxmlformats.org/officeDocument/2006/relationships/image" Target="../media/image152.png"/></Relationships>
</file>

<file path=ppt/slides/_rels/slide37.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60.emf"/><Relationship Id="rId5" Type="http://schemas.openxmlformats.org/officeDocument/2006/relationships/image" Target="../media/image159.png"/><Relationship Id="rId4" Type="http://schemas.openxmlformats.org/officeDocument/2006/relationships/image" Target="../media/image158.png"/></Relationships>
</file>

<file path=ppt/slides/_rels/slide38.xml.rels><?xml version="1.0" encoding="UTF-8" standalone="yes"?>
<Relationships xmlns="http://schemas.openxmlformats.org/package/2006/relationships"><Relationship Id="rId2" Type="http://schemas.openxmlformats.org/officeDocument/2006/relationships/image" Target="../media/image16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image" Target="../media/image29.tiff"/><Relationship Id="rId4" Type="http://schemas.openxmlformats.org/officeDocument/2006/relationships/image" Target="../media/image28.tiff"/></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32.jpeg"/><Relationship Id="rId4" Type="http://schemas.openxmlformats.org/officeDocument/2006/relationships/image" Target="../media/image31.jpeg"/></Relationships>
</file>

<file path=ppt/slides/_rels/slide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lecha a la derecha con muesca 18"/>
          <p:cNvSpPr/>
          <p:nvPr/>
        </p:nvSpPr>
        <p:spPr bwMode="auto">
          <a:xfrm>
            <a:off x="269425" y="2883238"/>
            <a:ext cx="11638040" cy="2676293"/>
          </a:xfrm>
          <a:prstGeom prst="notch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08" tIns="45704" rIns="91408" bIns="45704" numCol="1" rtlCol="0" anchor="t" anchorCtr="0" compatLnSpc="1">
            <a:prstTxWarp prst="textNoShape">
              <a:avLst/>
            </a:prstTxWarp>
          </a:bodyPr>
          <a:lstStyle/>
          <a:p>
            <a:pPr defTabSz="914033" fontAlgn="base">
              <a:spcBef>
                <a:spcPct val="0"/>
              </a:spcBef>
              <a:spcAft>
                <a:spcPct val="0"/>
              </a:spcAft>
            </a:pPr>
            <a:endParaRPr lang="es-ES" sz="800" b="1" dirty="0">
              <a:solidFill>
                <a:prstClr val="black"/>
              </a:solidFill>
              <a:latin typeface="Arial" charset="0"/>
            </a:endParaRPr>
          </a:p>
        </p:txBody>
      </p:sp>
      <p:sp>
        <p:nvSpPr>
          <p:cNvPr id="77825" name="Rectangle 2"/>
          <p:cNvSpPr>
            <a:spLocks noGrp="1" noChangeArrowheads="1"/>
          </p:cNvSpPr>
          <p:nvPr>
            <p:ph type="title"/>
          </p:nvPr>
        </p:nvSpPr>
        <p:spPr>
          <a:xfrm>
            <a:off x="-840987" y="3814781"/>
            <a:ext cx="11170959" cy="706778"/>
          </a:xfrm>
        </p:spPr>
        <p:txBody>
          <a:bodyPr vert="horz" lIns="0" tIns="0" rIns="0" bIns="0" rtlCol="0" anchor="t" anchorCtr="0">
            <a:noAutofit/>
          </a:bodyPr>
          <a:lstStyle/>
          <a:p>
            <a:pPr marL="193598" indent="-193598" defTabSz="404651">
              <a:tabLst>
                <a:tab pos="653787" algn="l"/>
                <a:tab pos="1310748" algn="l"/>
                <a:tab pos="1966124" algn="l"/>
                <a:tab pos="2623085" algn="l"/>
                <a:tab pos="3278459" algn="l"/>
                <a:tab pos="3935420" algn="l"/>
                <a:tab pos="4592381" algn="l"/>
                <a:tab pos="5247756" algn="l"/>
                <a:tab pos="5904717" algn="l"/>
              </a:tabLst>
            </a:pPr>
            <a:r>
              <a:rPr lang="en-GB" sz="540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charset="0"/>
                <a:ea typeface="ＭＳ Ｐゴシック" charset="0"/>
                <a:cs typeface="ＭＳ Ｐゴシック" charset="0"/>
              </a:rPr>
              <a:t>BDS and FFS in LCs </a:t>
            </a:r>
          </a:p>
        </p:txBody>
      </p:sp>
      <p:sp>
        <p:nvSpPr>
          <p:cNvPr id="77828" name="Marcador de número de diapositiva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447" eaLnBrk="0" hangingPunct="0">
              <a:defRPr sz="2399">
                <a:solidFill>
                  <a:schemeClr val="tx1"/>
                </a:solidFill>
                <a:latin typeface="Arial" charset="0"/>
                <a:ea typeface="MS PGothic" charset="0"/>
                <a:cs typeface="MS PGothic" charset="0"/>
              </a:defRPr>
            </a:lvl1pPr>
            <a:lvl2pPr marL="742652" indent="-285636" defTabSz="912447" eaLnBrk="0" hangingPunct="0">
              <a:defRPr sz="2399">
                <a:solidFill>
                  <a:schemeClr val="tx1"/>
                </a:solidFill>
                <a:latin typeface="Arial" charset="0"/>
                <a:ea typeface="MS PGothic" charset="0"/>
                <a:cs typeface="MS PGothic" charset="0"/>
              </a:defRPr>
            </a:lvl2pPr>
            <a:lvl3pPr marL="1142541" indent="-228509" defTabSz="912447" eaLnBrk="0" hangingPunct="0">
              <a:defRPr sz="2399">
                <a:solidFill>
                  <a:schemeClr val="tx1"/>
                </a:solidFill>
                <a:latin typeface="Arial" charset="0"/>
                <a:ea typeface="MS PGothic" charset="0"/>
                <a:cs typeface="MS PGothic" charset="0"/>
              </a:defRPr>
            </a:lvl3pPr>
            <a:lvl4pPr marL="1599557" indent="-228509" defTabSz="912447" eaLnBrk="0" hangingPunct="0">
              <a:defRPr sz="2399">
                <a:solidFill>
                  <a:schemeClr val="tx1"/>
                </a:solidFill>
                <a:latin typeface="Arial" charset="0"/>
                <a:ea typeface="MS PGothic" charset="0"/>
                <a:cs typeface="MS PGothic" charset="0"/>
              </a:defRPr>
            </a:lvl4pPr>
            <a:lvl5pPr marL="2056574" indent="-228509" defTabSz="912447" eaLnBrk="0" hangingPunct="0">
              <a:defRPr sz="2399">
                <a:solidFill>
                  <a:schemeClr val="tx1"/>
                </a:solidFill>
                <a:latin typeface="Arial" charset="0"/>
                <a:ea typeface="MS PGothic" charset="0"/>
                <a:cs typeface="MS PGothic" charset="0"/>
              </a:defRPr>
            </a:lvl5pPr>
            <a:lvl6pPr marL="2513591" indent="-228509" defTabSz="912447" eaLnBrk="0" fontAlgn="base" hangingPunct="0">
              <a:spcBef>
                <a:spcPct val="0"/>
              </a:spcBef>
              <a:spcAft>
                <a:spcPct val="0"/>
              </a:spcAft>
              <a:defRPr sz="2399">
                <a:solidFill>
                  <a:schemeClr val="tx1"/>
                </a:solidFill>
                <a:latin typeface="Arial" charset="0"/>
                <a:ea typeface="MS PGothic" charset="0"/>
                <a:cs typeface="MS PGothic" charset="0"/>
              </a:defRPr>
            </a:lvl6pPr>
            <a:lvl7pPr marL="2970607" indent="-228509" defTabSz="912447" eaLnBrk="0" fontAlgn="base" hangingPunct="0">
              <a:spcBef>
                <a:spcPct val="0"/>
              </a:spcBef>
              <a:spcAft>
                <a:spcPct val="0"/>
              </a:spcAft>
              <a:defRPr sz="2399">
                <a:solidFill>
                  <a:schemeClr val="tx1"/>
                </a:solidFill>
                <a:latin typeface="Arial" charset="0"/>
                <a:ea typeface="MS PGothic" charset="0"/>
                <a:cs typeface="MS PGothic" charset="0"/>
              </a:defRPr>
            </a:lvl7pPr>
            <a:lvl8pPr marL="3427624" indent="-228509" defTabSz="912447" eaLnBrk="0" fontAlgn="base" hangingPunct="0">
              <a:spcBef>
                <a:spcPct val="0"/>
              </a:spcBef>
              <a:spcAft>
                <a:spcPct val="0"/>
              </a:spcAft>
              <a:defRPr sz="2399">
                <a:solidFill>
                  <a:schemeClr val="tx1"/>
                </a:solidFill>
                <a:latin typeface="Arial" charset="0"/>
                <a:ea typeface="MS PGothic" charset="0"/>
                <a:cs typeface="MS PGothic" charset="0"/>
              </a:defRPr>
            </a:lvl8pPr>
            <a:lvl9pPr marL="3884640" indent="-228509" defTabSz="912447" eaLnBrk="0" fontAlgn="base" hangingPunct="0">
              <a:spcBef>
                <a:spcPct val="0"/>
              </a:spcBef>
              <a:spcAft>
                <a:spcPct val="0"/>
              </a:spcAft>
              <a:defRPr sz="2399">
                <a:solidFill>
                  <a:schemeClr val="tx1"/>
                </a:solidFill>
                <a:latin typeface="Arial" charset="0"/>
                <a:ea typeface="MS PGothic" charset="0"/>
                <a:cs typeface="MS PGothic" charset="0"/>
              </a:defRPr>
            </a:lvl9pPr>
          </a:lstStyle>
          <a:p>
            <a:pPr eaLnBrk="1" hangingPunct="1"/>
            <a:fld id="{DAFFEF00-D692-ED47-8DF7-5EFC23BFF1F3}" type="slidenum">
              <a:rPr lang="en-US" sz="1399">
                <a:solidFill>
                  <a:schemeClr val="bg1"/>
                </a:solidFill>
              </a:rPr>
              <a:pPr eaLnBrk="1" hangingPunct="1"/>
              <a:t>1</a:t>
            </a:fld>
            <a:endParaRPr lang="en-US" sz="1399" dirty="0">
              <a:solidFill>
                <a:schemeClr val="bg1"/>
              </a:solidFill>
            </a:endParaRPr>
          </a:p>
        </p:txBody>
      </p:sp>
      <p:sp>
        <p:nvSpPr>
          <p:cNvPr id="18" name="Rectangle 7">
            <a:extLst>
              <a:ext uri="{FF2B5EF4-FFF2-40B4-BE49-F238E27FC236}">
                <a16:creationId xmlns:a16="http://schemas.microsoft.com/office/drawing/2014/main" id="{BECAEECA-5F0F-234C-87D8-984534967C47}"/>
              </a:ext>
            </a:extLst>
          </p:cNvPr>
          <p:cNvSpPr txBox="1"/>
          <p:nvPr/>
        </p:nvSpPr>
        <p:spPr>
          <a:xfrm>
            <a:off x="5562675" y="5040332"/>
            <a:ext cx="4807646" cy="769173"/>
          </a:xfrm>
          <a:prstGeom prst="rect">
            <a:avLst/>
          </a:prstGeom>
          <a:ln w="12700">
            <a:miter lim="400000"/>
          </a:ln>
          <a:extLst>
            <a:ext uri="{C572A759-6A51-4108-AA02-DFA0A04FC94B}">
              <ma14:wrappingTextBoxFlag xmlns="" xmlns:ma14="http://schemas.microsoft.com/office/mac/drawingml/2011/main" val="1"/>
            </a:ext>
          </a:extLst>
        </p:spPr>
        <p:txBody>
          <a:bodyPr wrap="square" lIns="45703" rIns="45703">
            <a:spAutoFit/>
          </a:bodyPr>
          <a:lstStyle>
            <a:lvl1pPr algn="ctr">
              <a:defRPr sz="4400">
                <a:ln w="12700">
                  <a:solidFill>
                    <a:srgbClr val="003487"/>
                  </a:solidFill>
                </a:ln>
                <a:solidFill>
                  <a:srgbClr val="F9F9F9"/>
                </a:solidFill>
                <a:effectLst>
                  <a:outerShdw blurRad="38100" dist="20320" dir="1800000" rotWithShape="0">
                    <a:srgbClr val="000000">
                      <a:alpha val="40000"/>
                    </a:srgbClr>
                  </a:outerShdw>
                </a:effectLst>
                <a:latin typeface="Impact"/>
                <a:ea typeface="Impact"/>
                <a:cs typeface="Impact"/>
                <a:sym typeface="Impact"/>
              </a:defRPr>
            </a:lvl1pPr>
          </a:lstStyle>
          <a:p>
            <a:r>
              <a:rPr lang="en-US" sz="2799" dirty="0">
                <a:effectLst>
                  <a:outerShdw blurRad="317500" dist="20320" dir="4800000" rotWithShape="0">
                    <a:srgbClr val="000000">
                      <a:alpha val="40000"/>
                    </a:srgbClr>
                  </a:outerShdw>
                </a:effectLst>
              </a:rPr>
              <a:t>Angeles Faus-Golfe</a:t>
            </a:r>
          </a:p>
          <a:p>
            <a:r>
              <a:rPr lang="en-US" sz="1600" dirty="0">
                <a:effectLst>
                  <a:outerShdw blurRad="317500" dist="20320" dir="4800000" rotWithShape="0">
                    <a:srgbClr val="000000">
                      <a:alpha val="40000"/>
                    </a:srgbClr>
                  </a:outerShdw>
                </a:effectLst>
              </a:rPr>
              <a:t>                                  </a:t>
            </a:r>
            <a:endParaRPr lang="en-US" sz="1799" dirty="0">
              <a:effectLst>
                <a:outerShdw blurRad="317500" dist="20320" dir="4800000" rotWithShape="0">
                  <a:srgbClr val="000000">
                    <a:alpha val="40000"/>
                  </a:srgbClr>
                </a:outerShdw>
              </a:effectLst>
            </a:endParaRPr>
          </a:p>
        </p:txBody>
      </p:sp>
      <p:pic>
        <p:nvPicPr>
          <p:cNvPr id="22" name="Picture 21">
            <a:extLst>
              <a:ext uri="{FF2B5EF4-FFF2-40B4-BE49-F238E27FC236}">
                <a16:creationId xmlns:a16="http://schemas.microsoft.com/office/drawing/2014/main" id="{FE5C1459-FAFA-9045-9CB6-7A100A94D8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3822" y="5629570"/>
            <a:ext cx="774917" cy="585493"/>
          </a:xfrm>
          <a:prstGeom prst="rect">
            <a:avLst/>
          </a:prstGeom>
        </p:spPr>
      </p:pic>
      <p:pic>
        <p:nvPicPr>
          <p:cNvPr id="6" name="Image 77830">
            <a:extLst>
              <a:ext uri="{FF2B5EF4-FFF2-40B4-BE49-F238E27FC236}">
                <a16:creationId xmlns:a16="http://schemas.microsoft.com/office/drawing/2014/main" id="{A0F9A0C0-7303-A322-91C3-A4769FB31886}"/>
              </a:ext>
            </a:extLst>
          </p:cNvPr>
          <p:cNvPicPr>
            <a:picLocks noChangeAspect="1"/>
          </p:cNvPicPr>
          <p:nvPr/>
        </p:nvPicPr>
        <p:blipFill>
          <a:blip r:embed="rId4"/>
          <a:stretch>
            <a:fillRect/>
          </a:stretch>
        </p:blipFill>
        <p:spPr>
          <a:xfrm>
            <a:off x="6611135" y="1834874"/>
            <a:ext cx="4082161" cy="978324"/>
          </a:xfrm>
          <a:prstGeom prst="rect">
            <a:avLst/>
          </a:prstGeom>
        </p:spPr>
      </p:pic>
      <p:pic>
        <p:nvPicPr>
          <p:cNvPr id="7" name="Picture 6">
            <a:extLst>
              <a:ext uri="{FF2B5EF4-FFF2-40B4-BE49-F238E27FC236}">
                <a16:creationId xmlns:a16="http://schemas.microsoft.com/office/drawing/2014/main" id="{F1CC73F0-3A8B-FB53-651A-A069C719BDAA}"/>
              </a:ext>
            </a:extLst>
          </p:cNvPr>
          <p:cNvPicPr>
            <a:picLocks noChangeAspect="1"/>
          </p:cNvPicPr>
          <p:nvPr/>
        </p:nvPicPr>
        <p:blipFill>
          <a:blip r:embed="rId5"/>
          <a:stretch>
            <a:fillRect/>
          </a:stretch>
        </p:blipFill>
        <p:spPr>
          <a:xfrm>
            <a:off x="6727941" y="48991"/>
            <a:ext cx="1625107" cy="1146773"/>
          </a:xfrm>
          <a:prstGeom prst="rect">
            <a:avLst/>
          </a:prstGeom>
        </p:spPr>
      </p:pic>
      <p:pic>
        <p:nvPicPr>
          <p:cNvPr id="8" name="Picture 7">
            <a:extLst>
              <a:ext uri="{FF2B5EF4-FFF2-40B4-BE49-F238E27FC236}">
                <a16:creationId xmlns:a16="http://schemas.microsoft.com/office/drawing/2014/main" id="{6EC978DC-7474-F66E-C44A-7F70BEABEC13}"/>
              </a:ext>
            </a:extLst>
          </p:cNvPr>
          <p:cNvPicPr>
            <a:picLocks noChangeAspect="1"/>
          </p:cNvPicPr>
          <p:nvPr/>
        </p:nvPicPr>
        <p:blipFill>
          <a:blip r:embed="rId6"/>
          <a:stretch>
            <a:fillRect/>
          </a:stretch>
        </p:blipFill>
        <p:spPr>
          <a:xfrm rot="10800000">
            <a:off x="8197909" y="2635376"/>
            <a:ext cx="1043188" cy="379927"/>
          </a:xfrm>
          <a:prstGeom prst="rect">
            <a:avLst/>
          </a:prstGeom>
        </p:spPr>
      </p:pic>
      <p:pic>
        <p:nvPicPr>
          <p:cNvPr id="15" name="Image 2" descr="X-Band.png">
            <a:extLst>
              <a:ext uri="{FF2B5EF4-FFF2-40B4-BE49-F238E27FC236}">
                <a16:creationId xmlns:a16="http://schemas.microsoft.com/office/drawing/2014/main" id="{5EBAE794-D217-D7ED-D11B-1483079F239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26535" y="2690466"/>
            <a:ext cx="652933" cy="315505"/>
          </a:xfrm>
          <a:prstGeom prst="rect">
            <a:avLst/>
          </a:prstGeom>
        </p:spPr>
      </p:pic>
      <p:pic>
        <p:nvPicPr>
          <p:cNvPr id="16" name="Image 14">
            <a:extLst>
              <a:ext uri="{FF2B5EF4-FFF2-40B4-BE49-F238E27FC236}">
                <a16:creationId xmlns:a16="http://schemas.microsoft.com/office/drawing/2014/main" id="{5957E474-FB78-5865-68F1-BD2455DB780E}"/>
              </a:ext>
            </a:extLst>
          </p:cNvPr>
          <p:cNvPicPr>
            <a:picLocks noChangeAspect="1"/>
          </p:cNvPicPr>
          <p:nvPr/>
        </p:nvPicPr>
        <p:blipFill>
          <a:blip r:embed="rId8"/>
          <a:stretch>
            <a:fillRect/>
          </a:stretch>
        </p:blipFill>
        <p:spPr>
          <a:xfrm>
            <a:off x="6625691" y="1886889"/>
            <a:ext cx="517114" cy="517114"/>
          </a:xfrm>
          <a:prstGeom prst="rect">
            <a:avLst/>
          </a:prstGeom>
        </p:spPr>
      </p:pic>
      <p:pic>
        <p:nvPicPr>
          <p:cNvPr id="26" name="Image 77831">
            <a:extLst>
              <a:ext uri="{FF2B5EF4-FFF2-40B4-BE49-F238E27FC236}">
                <a16:creationId xmlns:a16="http://schemas.microsoft.com/office/drawing/2014/main" id="{F260ECF3-E26A-4196-DA52-3B22BD973F02}"/>
              </a:ext>
            </a:extLst>
          </p:cNvPr>
          <p:cNvPicPr>
            <a:picLocks noChangeAspect="1"/>
          </p:cNvPicPr>
          <p:nvPr/>
        </p:nvPicPr>
        <p:blipFill>
          <a:blip r:embed="rId9"/>
          <a:stretch>
            <a:fillRect/>
          </a:stretch>
        </p:blipFill>
        <p:spPr>
          <a:xfrm>
            <a:off x="7579230" y="26243"/>
            <a:ext cx="1694722" cy="1792101"/>
          </a:xfrm>
          <a:prstGeom prst="rect">
            <a:avLst/>
          </a:prstGeom>
        </p:spPr>
      </p:pic>
      <p:pic>
        <p:nvPicPr>
          <p:cNvPr id="27" name="Picture 2" descr="GDE-logo_transparent_bg.png">
            <a:extLst>
              <a:ext uri="{FF2B5EF4-FFF2-40B4-BE49-F238E27FC236}">
                <a16:creationId xmlns:a16="http://schemas.microsoft.com/office/drawing/2014/main" id="{9FE8C73C-EB16-2A04-BCB2-8530267A505F}"/>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7358992" y="14737"/>
            <a:ext cx="473391" cy="30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Image 77823">
            <a:extLst>
              <a:ext uri="{FF2B5EF4-FFF2-40B4-BE49-F238E27FC236}">
                <a16:creationId xmlns:a16="http://schemas.microsoft.com/office/drawing/2014/main" id="{88081E4C-1579-EFBD-6521-DEAB20EED220}"/>
              </a:ext>
            </a:extLst>
          </p:cNvPr>
          <p:cNvPicPr>
            <a:picLocks noChangeAspect="1"/>
          </p:cNvPicPr>
          <p:nvPr/>
        </p:nvPicPr>
        <p:blipFill>
          <a:blip r:embed="rId11"/>
          <a:stretch>
            <a:fillRect/>
          </a:stretch>
        </p:blipFill>
        <p:spPr>
          <a:xfrm rot="5400000">
            <a:off x="6879320" y="890980"/>
            <a:ext cx="619064" cy="921821"/>
          </a:xfrm>
          <a:prstGeom prst="rect">
            <a:avLst/>
          </a:prstGeom>
        </p:spPr>
      </p:pic>
      <p:pic>
        <p:nvPicPr>
          <p:cNvPr id="3" name="Google Shape;567;p68">
            <a:extLst>
              <a:ext uri="{FF2B5EF4-FFF2-40B4-BE49-F238E27FC236}">
                <a16:creationId xmlns:a16="http://schemas.microsoft.com/office/drawing/2014/main" id="{2FE6C2BA-EA8F-3EEC-234E-F3A328CFC5A2}"/>
              </a:ext>
            </a:extLst>
          </p:cNvPr>
          <p:cNvPicPr preferRelativeResize="0"/>
          <p:nvPr/>
        </p:nvPicPr>
        <p:blipFill rotWithShape="1">
          <a:blip r:embed="rId12">
            <a:alphaModFix/>
          </a:blip>
          <a:srcRect/>
          <a:stretch/>
        </p:blipFill>
        <p:spPr>
          <a:xfrm>
            <a:off x="9264032" y="14737"/>
            <a:ext cx="2838691" cy="1319594"/>
          </a:xfrm>
          <a:prstGeom prst="rect">
            <a:avLst/>
          </a:prstGeom>
          <a:noFill/>
          <a:ln>
            <a:noFill/>
          </a:ln>
        </p:spPr>
      </p:pic>
      <p:pic>
        <p:nvPicPr>
          <p:cNvPr id="20" name="Google Shape;122;p4">
            <a:extLst>
              <a:ext uri="{FF2B5EF4-FFF2-40B4-BE49-F238E27FC236}">
                <a16:creationId xmlns:a16="http://schemas.microsoft.com/office/drawing/2014/main" id="{023F5C8F-EAA0-5CC3-7DDB-1BA76B1C1E44}"/>
              </a:ext>
            </a:extLst>
          </p:cNvPr>
          <p:cNvPicPr preferRelativeResize="0"/>
          <p:nvPr/>
        </p:nvPicPr>
        <p:blipFill rotWithShape="1">
          <a:blip r:embed="rId13">
            <a:alphaModFix/>
          </a:blip>
          <a:srcRect b="19865"/>
          <a:stretch/>
        </p:blipFill>
        <p:spPr>
          <a:xfrm>
            <a:off x="10474339" y="686006"/>
            <a:ext cx="482362" cy="643753"/>
          </a:xfrm>
          <a:prstGeom prst="rect">
            <a:avLst/>
          </a:prstGeom>
          <a:noFill/>
          <a:ln>
            <a:noFill/>
          </a:ln>
        </p:spPr>
      </p:pic>
      <p:pic>
        <p:nvPicPr>
          <p:cNvPr id="21" name="Google Shape;123;p4">
            <a:extLst>
              <a:ext uri="{FF2B5EF4-FFF2-40B4-BE49-F238E27FC236}">
                <a16:creationId xmlns:a16="http://schemas.microsoft.com/office/drawing/2014/main" id="{E6248D32-D00F-1BB1-3588-B8E0FCEE0458}"/>
              </a:ext>
            </a:extLst>
          </p:cNvPr>
          <p:cNvPicPr preferRelativeResize="0"/>
          <p:nvPr/>
        </p:nvPicPr>
        <p:blipFill rotWithShape="1">
          <a:blip r:embed="rId14">
            <a:alphaModFix/>
          </a:blip>
          <a:srcRect/>
          <a:stretch/>
        </p:blipFill>
        <p:spPr>
          <a:xfrm>
            <a:off x="9580699" y="1020885"/>
            <a:ext cx="920902" cy="450002"/>
          </a:xfrm>
          <a:prstGeom prst="rect">
            <a:avLst/>
          </a:prstGeom>
          <a:noFill/>
          <a:ln>
            <a:noFill/>
          </a:ln>
        </p:spPr>
      </p:pic>
      <p:pic>
        <p:nvPicPr>
          <p:cNvPr id="25" name="Picture 24">
            <a:extLst>
              <a:ext uri="{FF2B5EF4-FFF2-40B4-BE49-F238E27FC236}">
                <a16:creationId xmlns:a16="http://schemas.microsoft.com/office/drawing/2014/main" id="{C15A1416-5BBB-7A1C-9AE4-035B74020908}"/>
              </a:ext>
            </a:extLst>
          </p:cNvPr>
          <p:cNvPicPr>
            <a:picLocks noChangeAspect="1"/>
          </p:cNvPicPr>
          <p:nvPr/>
        </p:nvPicPr>
        <p:blipFill>
          <a:blip r:embed="rId15"/>
          <a:stretch>
            <a:fillRect/>
          </a:stretch>
        </p:blipFill>
        <p:spPr>
          <a:xfrm>
            <a:off x="8615377" y="1719968"/>
            <a:ext cx="1217559" cy="275980"/>
          </a:xfrm>
          <a:prstGeom prst="rect">
            <a:avLst/>
          </a:prstGeom>
        </p:spPr>
      </p:pic>
      <p:pic>
        <p:nvPicPr>
          <p:cNvPr id="28" name="Image 4" descr="CCsup5_09_11.jpg">
            <a:extLst>
              <a:ext uri="{FF2B5EF4-FFF2-40B4-BE49-F238E27FC236}">
                <a16:creationId xmlns:a16="http://schemas.microsoft.com/office/drawing/2014/main" id="{80768F0F-A168-5977-25DC-4FDF483F23D8}"/>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942510" y="1453204"/>
            <a:ext cx="1217558" cy="365140"/>
          </a:xfrm>
          <a:prstGeom prst="rect">
            <a:avLst/>
          </a:prstGeom>
        </p:spPr>
      </p:pic>
      <p:pic>
        <p:nvPicPr>
          <p:cNvPr id="5" name="Google Shape;96;p2">
            <a:extLst>
              <a:ext uri="{FF2B5EF4-FFF2-40B4-BE49-F238E27FC236}">
                <a16:creationId xmlns:a16="http://schemas.microsoft.com/office/drawing/2014/main" id="{9C097B90-61B3-0B5B-4F45-A0E0B8153A3B}"/>
              </a:ext>
            </a:extLst>
          </p:cNvPr>
          <p:cNvPicPr preferRelativeResize="0"/>
          <p:nvPr/>
        </p:nvPicPr>
        <p:blipFill rotWithShape="1">
          <a:blip r:embed="rId17">
            <a:alphaModFix/>
          </a:blip>
          <a:srcRect/>
          <a:stretch/>
        </p:blipFill>
        <p:spPr>
          <a:xfrm>
            <a:off x="11492709" y="65113"/>
            <a:ext cx="563668" cy="488595"/>
          </a:xfrm>
          <a:prstGeom prst="rect">
            <a:avLst/>
          </a:prstGeom>
          <a:noFill/>
          <a:ln>
            <a:noFill/>
          </a:ln>
        </p:spPr>
      </p:pic>
      <p:pic>
        <p:nvPicPr>
          <p:cNvPr id="2" name="LCV_title.pdf" descr="LCV_title.pdf">
            <a:extLst>
              <a:ext uri="{FF2B5EF4-FFF2-40B4-BE49-F238E27FC236}">
                <a16:creationId xmlns:a16="http://schemas.microsoft.com/office/drawing/2014/main" id="{F5ECB4B0-6C71-0DD2-6D59-A356EE3FFA92}"/>
              </a:ext>
            </a:extLst>
          </p:cNvPr>
          <p:cNvPicPr>
            <a:picLocks noChangeAspect="1"/>
          </p:cNvPicPr>
          <p:nvPr/>
        </p:nvPicPr>
        <p:blipFill>
          <a:blip r:embed="rId18"/>
          <a:srcRect/>
          <a:stretch>
            <a:fillRect/>
          </a:stretch>
        </p:blipFill>
        <p:spPr>
          <a:xfrm>
            <a:off x="9960979" y="1406754"/>
            <a:ext cx="2266513" cy="1403336"/>
          </a:xfrm>
          <a:prstGeom prst="rect">
            <a:avLst/>
          </a:prstGeom>
          <a:ln w="12700">
            <a:miter lim="400000"/>
          </a:ln>
        </p:spPr>
      </p:pic>
      <p:pic>
        <p:nvPicPr>
          <p:cNvPr id="13" name="Graphic 12">
            <a:extLst>
              <a:ext uri="{FF2B5EF4-FFF2-40B4-BE49-F238E27FC236}">
                <a16:creationId xmlns:a16="http://schemas.microsoft.com/office/drawing/2014/main" id="{178F6DF1-2BBC-8437-D666-ADE44C8BE458}"/>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9478739" y="5592588"/>
            <a:ext cx="774918" cy="603183"/>
          </a:xfrm>
          <a:prstGeom prst="rect">
            <a:avLst/>
          </a:prstGeom>
        </p:spPr>
      </p:pic>
      <p:pic>
        <p:nvPicPr>
          <p:cNvPr id="48" name="Picture 47">
            <a:extLst>
              <a:ext uri="{FF2B5EF4-FFF2-40B4-BE49-F238E27FC236}">
                <a16:creationId xmlns:a16="http://schemas.microsoft.com/office/drawing/2014/main" id="{6899DAFE-5026-DAC4-6180-4C8D85E3E260}"/>
              </a:ext>
            </a:extLst>
          </p:cNvPr>
          <p:cNvPicPr>
            <a:picLocks noChangeAspect="1"/>
          </p:cNvPicPr>
          <p:nvPr/>
        </p:nvPicPr>
        <p:blipFill>
          <a:blip r:embed="rId21"/>
          <a:stretch>
            <a:fillRect/>
          </a:stretch>
        </p:blipFill>
        <p:spPr>
          <a:xfrm>
            <a:off x="23280" y="999414"/>
            <a:ext cx="4004480" cy="1928689"/>
          </a:xfrm>
          <a:prstGeom prst="rect">
            <a:avLst/>
          </a:prstGeom>
        </p:spPr>
      </p:pic>
      <p:pic>
        <p:nvPicPr>
          <p:cNvPr id="49" name="Picture 48">
            <a:extLst>
              <a:ext uri="{FF2B5EF4-FFF2-40B4-BE49-F238E27FC236}">
                <a16:creationId xmlns:a16="http://schemas.microsoft.com/office/drawing/2014/main" id="{2EA202A9-4E00-2AE0-69BF-FA84CD6EF50B}"/>
              </a:ext>
            </a:extLst>
          </p:cNvPr>
          <p:cNvPicPr>
            <a:picLocks noChangeAspect="1"/>
          </p:cNvPicPr>
          <p:nvPr/>
        </p:nvPicPr>
        <p:blipFill>
          <a:blip r:embed="rId22"/>
          <a:stretch>
            <a:fillRect/>
          </a:stretch>
        </p:blipFill>
        <p:spPr>
          <a:xfrm>
            <a:off x="2805867" y="509496"/>
            <a:ext cx="649899" cy="410856"/>
          </a:xfrm>
          <a:prstGeom prst="rect">
            <a:avLst/>
          </a:prstGeom>
        </p:spPr>
      </p:pic>
      <p:pic>
        <p:nvPicPr>
          <p:cNvPr id="11" name="Picture 10">
            <a:extLst>
              <a:ext uri="{FF2B5EF4-FFF2-40B4-BE49-F238E27FC236}">
                <a16:creationId xmlns:a16="http://schemas.microsoft.com/office/drawing/2014/main" id="{32D31F5D-4779-E8CC-8947-D38BFB32B786}"/>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4075879" y="1787622"/>
            <a:ext cx="2109612" cy="1178052"/>
          </a:xfrm>
          <a:prstGeom prst="rect">
            <a:avLst/>
          </a:prstGeom>
        </p:spPr>
      </p:pic>
      <p:pic>
        <p:nvPicPr>
          <p:cNvPr id="14" name="Picture 13">
            <a:extLst>
              <a:ext uri="{FF2B5EF4-FFF2-40B4-BE49-F238E27FC236}">
                <a16:creationId xmlns:a16="http://schemas.microsoft.com/office/drawing/2014/main" id="{C86B8012-E116-845C-42BC-F66ADBC098AA}"/>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900882" y="978672"/>
            <a:ext cx="1047782" cy="793774"/>
          </a:xfrm>
          <a:prstGeom prst="rect">
            <a:avLst/>
          </a:prstGeom>
        </p:spPr>
      </p:pic>
      <p:pic>
        <p:nvPicPr>
          <p:cNvPr id="17" name="Picture 16">
            <a:extLst>
              <a:ext uri="{FF2B5EF4-FFF2-40B4-BE49-F238E27FC236}">
                <a16:creationId xmlns:a16="http://schemas.microsoft.com/office/drawing/2014/main" id="{9FD51673-73D1-1CB9-B7D9-765D147B8061}"/>
              </a:ext>
            </a:extLst>
          </p:cNvPr>
          <p:cNvPicPr>
            <a:picLocks noChangeAspect="1"/>
          </p:cNvPicPr>
          <p:nvPr/>
        </p:nvPicPr>
        <p:blipFill rotWithShape="1">
          <a:blip r:embed="rId25" cstate="print">
            <a:extLst>
              <a:ext uri="{28A0092B-C50C-407E-A947-70E740481C1C}">
                <a14:useLocalDpi xmlns:a14="http://schemas.microsoft.com/office/drawing/2010/main" val="0"/>
              </a:ext>
            </a:extLst>
          </a:blip>
          <a:srcRect b="27333"/>
          <a:stretch/>
        </p:blipFill>
        <p:spPr>
          <a:xfrm>
            <a:off x="4957379" y="670489"/>
            <a:ext cx="1547278" cy="1050550"/>
          </a:xfrm>
          <a:prstGeom prst="rect">
            <a:avLst/>
          </a:prstGeom>
        </p:spPr>
      </p:pic>
    </p:spTree>
    <p:extLst>
      <p:ext uri="{BB962C8B-B14F-4D97-AF65-F5344CB8AC3E}">
        <p14:creationId xmlns:p14="http://schemas.microsoft.com/office/powerpoint/2010/main" val="3321366223"/>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indoor, device, miller&#10;&#10;Description automatically generated">
            <a:extLst>
              <a:ext uri="{FF2B5EF4-FFF2-40B4-BE49-F238E27FC236}">
                <a16:creationId xmlns:a16="http://schemas.microsoft.com/office/drawing/2014/main" id="{BB21112F-5E3B-4B77-B3EC-E9B7C4D16C72}"/>
              </a:ext>
            </a:extLst>
          </p:cNvPr>
          <p:cNvPicPr>
            <a:picLocks noChangeAspect="1"/>
          </p:cNvPicPr>
          <p:nvPr/>
        </p:nvPicPr>
        <p:blipFill rotWithShape="1">
          <a:blip r:embed="rId3">
            <a:extLst>
              <a:ext uri="{28A0092B-C50C-407E-A947-70E740481C1C}">
                <a14:useLocalDpi xmlns:a14="http://schemas.microsoft.com/office/drawing/2010/main" val="0"/>
              </a:ext>
            </a:extLst>
          </a:blip>
          <a:srcRect t="9891" r="2005" b="4325"/>
          <a:stretch/>
        </p:blipFill>
        <p:spPr>
          <a:xfrm>
            <a:off x="173504" y="3440976"/>
            <a:ext cx="4870949" cy="1323467"/>
          </a:xfrm>
          <a:prstGeom prst="rect">
            <a:avLst/>
          </a:prstGeom>
          <a:effectLst>
            <a:innerShdw blurRad="114300">
              <a:prstClr val="black"/>
            </a:innerShdw>
          </a:effectLst>
        </p:spPr>
      </p:pic>
      <p:pic>
        <p:nvPicPr>
          <p:cNvPr id="7" name="Picture 6" descr="A picture containing indoor&#10;&#10;Description automatically generated">
            <a:extLst>
              <a:ext uri="{FF2B5EF4-FFF2-40B4-BE49-F238E27FC236}">
                <a16:creationId xmlns:a16="http://schemas.microsoft.com/office/drawing/2014/main" id="{F43BA447-AACD-422A-BAF6-FA352D4DE0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603" y="1072436"/>
            <a:ext cx="3351094" cy="1673329"/>
          </a:xfrm>
          <a:prstGeom prst="rect">
            <a:avLst/>
          </a:prstGeom>
          <a:effectLst>
            <a:innerShdw blurRad="114300">
              <a:prstClr val="black"/>
            </a:innerShdw>
          </a:effectLst>
        </p:spPr>
      </p:pic>
      <p:pic>
        <p:nvPicPr>
          <p:cNvPr id="1026" name="Picture 36">
            <a:extLst>
              <a:ext uri="{FF2B5EF4-FFF2-40B4-BE49-F238E27FC236}">
                <a16:creationId xmlns:a16="http://schemas.microsoft.com/office/drawing/2014/main" id="{D69ACCB0-495E-4A9B-8D12-36B0161900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3284" y="2626373"/>
            <a:ext cx="1584737" cy="1191655"/>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picture containing text, indoor&#10;&#10;Description automatically generated">
            <a:extLst>
              <a:ext uri="{FF2B5EF4-FFF2-40B4-BE49-F238E27FC236}">
                <a16:creationId xmlns:a16="http://schemas.microsoft.com/office/drawing/2014/main" id="{AF345763-D7CF-4247-9F81-F305C868EE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72" y="5108735"/>
            <a:ext cx="2672237" cy="1742763"/>
          </a:xfrm>
          <a:prstGeom prst="rect">
            <a:avLst/>
          </a:prstGeom>
          <a:effectLst>
            <a:innerShdw blurRad="114300">
              <a:prstClr val="black"/>
            </a:innerShdw>
          </a:effectLst>
        </p:spPr>
      </p:pic>
      <p:pic>
        <p:nvPicPr>
          <p:cNvPr id="8" name="Content Placeholder 6" descr="best_new_picture_100_6838.JPG">
            <a:extLst>
              <a:ext uri="{FF2B5EF4-FFF2-40B4-BE49-F238E27FC236}">
                <a16:creationId xmlns:a16="http://schemas.microsoft.com/office/drawing/2014/main" id="{52C80CED-306D-234B-9E1B-856CC2E57D82}"/>
              </a:ext>
            </a:extLst>
          </p:cNvPr>
          <p:cNvPicPr>
            <a:picLocks noChangeAspect="1"/>
          </p:cNvPicPr>
          <p:nvPr/>
        </p:nvPicPr>
        <p:blipFill>
          <a:blip r:embed="rId7" cstate="print"/>
          <a:stretch>
            <a:fillRect/>
          </a:stretch>
        </p:blipFill>
        <p:spPr>
          <a:xfrm>
            <a:off x="4736427" y="1371996"/>
            <a:ext cx="2299584" cy="1724688"/>
          </a:xfrm>
          <a:prstGeom prst="rect">
            <a:avLst/>
          </a:prstGeom>
          <a:scene3d>
            <a:camera prst="orthographicFront"/>
            <a:lightRig rig="threePt" dir="t"/>
          </a:scene3d>
          <a:sp3d>
            <a:bevelT/>
          </a:sp3d>
        </p:spPr>
      </p:pic>
      <p:pic>
        <p:nvPicPr>
          <p:cNvPr id="10" name="Picture 9">
            <a:extLst>
              <a:ext uri="{FF2B5EF4-FFF2-40B4-BE49-F238E27FC236}">
                <a16:creationId xmlns:a16="http://schemas.microsoft.com/office/drawing/2014/main" id="{208419DA-C124-654A-A308-25B790F38D98}"/>
              </a:ext>
            </a:extLst>
          </p:cNvPr>
          <p:cNvPicPr>
            <a:picLocks noChangeAspect="1"/>
          </p:cNvPicPr>
          <p:nvPr/>
        </p:nvPicPr>
        <p:blipFill>
          <a:blip r:embed="rId8"/>
          <a:stretch>
            <a:fillRect/>
          </a:stretch>
        </p:blipFill>
        <p:spPr>
          <a:xfrm>
            <a:off x="6674148" y="1117623"/>
            <a:ext cx="4128200" cy="1416931"/>
          </a:xfrm>
          <a:prstGeom prst="rect">
            <a:avLst/>
          </a:prstGeom>
        </p:spPr>
      </p:pic>
      <p:sp>
        <p:nvSpPr>
          <p:cNvPr id="12" name="Title 7">
            <a:extLst>
              <a:ext uri="{FF2B5EF4-FFF2-40B4-BE49-F238E27FC236}">
                <a16:creationId xmlns:a16="http://schemas.microsoft.com/office/drawing/2014/main" id="{B06377A3-0304-4347-9CA2-21F25F39457F}"/>
              </a:ext>
            </a:extLst>
          </p:cNvPr>
          <p:cNvSpPr txBox="1">
            <a:spLocks/>
          </p:cNvSpPr>
          <p:nvPr/>
        </p:nvSpPr>
        <p:spPr>
          <a:xfrm>
            <a:off x="2452416" y="225944"/>
            <a:ext cx="9042898" cy="523220"/>
          </a:xfrm>
          <a:prstGeom prst="rect">
            <a:avLst/>
          </a:prstGeom>
        </p:spPr>
        <p:txBody>
          <a:bodyPr wrap="square">
            <a:sp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en-GB" sz="2800" b="1" dirty="0">
                <a:latin typeface="Arial" charset="0"/>
                <a:ea typeface="ＭＳ Ｐゴシック" charset="0"/>
              </a:rPr>
              <a:t>Nanobeam Technologies: devices and monitoring</a:t>
            </a:r>
            <a:endParaRPr lang="en-US" sz="2400" dirty="0"/>
          </a:p>
        </p:txBody>
      </p:sp>
      <p:pic>
        <p:nvPicPr>
          <p:cNvPr id="13" name="Content Placeholder 3" descr="DSC_0049.JPG">
            <a:extLst>
              <a:ext uri="{FF2B5EF4-FFF2-40B4-BE49-F238E27FC236}">
                <a16:creationId xmlns:a16="http://schemas.microsoft.com/office/drawing/2014/main" id="{9E93918A-A0E3-174A-B648-47D1AC06A848}"/>
              </a:ext>
            </a:extLst>
          </p:cNvPr>
          <p:cNvPicPr>
            <a:picLocks noChangeAspect="1"/>
          </p:cNvPicPr>
          <p:nvPr/>
        </p:nvPicPr>
        <p:blipFill>
          <a:blip r:embed="rId9" cstate="print"/>
          <a:stretch>
            <a:fillRect/>
          </a:stretch>
        </p:blipFill>
        <p:spPr>
          <a:xfrm>
            <a:off x="10341319" y="1557541"/>
            <a:ext cx="1533990" cy="1938066"/>
          </a:xfrm>
          <a:prstGeom prst="rect">
            <a:avLst/>
          </a:prstGeom>
          <a:effectLst/>
        </p:spPr>
      </p:pic>
      <p:pic>
        <p:nvPicPr>
          <p:cNvPr id="5" name="Picture 4">
            <a:extLst>
              <a:ext uri="{FF2B5EF4-FFF2-40B4-BE49-F238E27FC236}">
                <a16:creationId xmlns:a16="http://schemas.microsoft.com/office/drawing/2014/main" id="{43E868E9-9383-924C-A452-229BAFCCCD71}"/>
              </a:ext>
            </a:extLst>
          </p:cNvPr>
          <p:cNvPicPr>
            <a:picLocks noChangeAspect="1"/>
          </p:cNvPicPr>
          <p:nvPr/>
        </p:nvPicPr>
        <p:blipFill>
          <a:blip r:embed="rId10"/>
          <a:stretch>
            <a:fillRect/>
          </a:stretch>
        </p:blipFill>
        <p:spPr>
          <a:xfrm>
            <a:off x="4247868" y="5291292"/>
            <a:ext cx="2055336" cy="1382911"/>
          </a:xfrm>
          <a:prstGeom prst="rect">
            <a:avLst/>
          </a:prstGeom>
        </p:spPr>
      </p:pic>
      <p:pic>
        <p:nvPicPr>
          <p:cNvPr id="4" name="Picture 3">
            <a:extLst>
              <a:ext uri="{FF2B5EF4-FFF2-40B4-BE49-F238E27FC236}">
                <a16:creationId xmlns:a16="http://schemas.microsoft.com/office/drawing/2014/main" id="{042F8745-573D-C84F-B390-DF6435DBA15A}"/>
              </a:ext>
            </a:extLst>
          </p:cNvPr>
          <p:cNvPicPr>
            <a:picLocks noChangeAspect="1"/>
          </p:cNvPicPr>
          <p:nvPr/>
        </p:nvPicPr>
        <p:blipFill>
          <a:blip r:embed="rId11"/>
          <a:stretch>
            <a:fillRect/>
          </a:stretch>
        </p:blipFill>
        <p:spPr>
          <a:xfrm>
            <a:off x="5445717" y="4883502"/>
            <a:ext cx="2015215" cy="1337686"/>
          </a:xfrm>
          <a:prstGeom prst="rect">
            <a:avLst/>
          </a:prstGeom>
        </p:spPr>
      </p:pic>
      <p:pic>
        <p:nvPicPr>
          <p:cNvPr id="18" name="Picture 17">
            <a:extLst>
              <a:ext uri="{FF2B5EF4-FFF2-40B4-BE49-F238E27FC236}">
                <a16:creationId xmlns:a16="http://schemas.microsoft.com/office/drawing/2014/main" id="{EEC3F2F7-287B-4148-A4D3-3E2AC21123FB}"/>
              </a:ext>
            </a:extLst>
          </p:cNvPr>
          <p:cNvPicPr>
            <a:picLocks noChangeAspect="1"/>
          </p:cNvPicPr>
          <p:nvPr/>
        </p:nvPicPr>
        <p:blipFill>
          <a:blip r:embed="rId12"/>
          <a:stretch>
            <a:fillRect/>
          </a:stretch>
        </p:blipFill>
        <p:spPr>
          <a:xfrm>
            <a:off x="8102997" y="4464619"/>
            <a:ext cx="4076303" cy="1680814"/>
          </a:xfrm>
          <a:prstGeom prst="rect">
            <a:avLst/>
          </a:prstGeom>
        </p:spPr>
      </p:pic>
      <p:grpSp>
        <p:nvGrpSpPr>
          <p:cNvPr id="15" name="Group 14">
            <a:extLst>
              <a:ext uri="{FF2B5EF4-FFF2-40B4-BE49-F238E27FC236}">
                <a16:creationId xmlns:a16="http://schemas.microsoft.com/office/drawing/2014/main" id="{B8F90C42-9D9C-1E42-9FC1-EE145DAF4C5C}"/>
              </a:ext>
            </a:extLst>
          </p:cNvPr>
          <p:cNvGrpSpPr/>
          <p:nvPr/>
        </p:nvGrpSpPr>
        <p:grpSpPr>
          <a:xfrm>
            <a:off x="7498922" y="3327158"/>
            <a:ext cx="2425165" cy="1818567"/>
            <a:chOff x="7960158" y="3620669"/>
            <a:chExt cx="3107269" cy="2437231"/>
          </a:xfrm>
        </p:grpSpPr>
        <p:pic>
          <p:nvPicPr>
            <p:cNvPr id="16" name="Picture 6">
              <a:extLst>
                <a:ext uri="{FF2B5EF4-FFF2-40B4-BE49-F238E27FC236}">
                  <a16:creationId xmlns:a16="http://schemas.microsoft.com/office/drawing/2014/main" id="{84613324-C311-FE4A-AA80-0FE7E02AAEB5}"/>
                </a:ext>
              </a:extLst>
            </p:cNvPr>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7960158" y="3620669"/>
              <a:ext cx="3107269" cy="24372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1A531809-A947-B84E-A83B-E2163BF61F6B}"/>
                </a:ext>
              </a:extLst>
            </p:cNvPr>
            <p:cNvSpPr txBox="1"/>
            <p:nvPr/>
          </p:nvSpPr>
          <p:spPr>
            <a:xfrm>
              <a:off x="8101446" y="3820393"/>
              <a:ext cx="706495" cy="371232"/>
            </a:xfrm>
            <a:prstGeom prst="rect">
              <a:avLst/>
            </a:prstGeom>
            <a:solidFill>
              <a:schemeClr val="bg1"/>
            </a:solidFill>
          </p:spPr>
          <p:txBody>
            <a:bodyPr wrap="square" rtlCol="0">
              <a:spAutoFit/>
            </a:bodyPr>
            <a:lstStyle/>
            <a:p>
              <a:pPr algn="ctr"/>
              <a:r>
                <a:rPr lang="en-US" sz="1200" dirty="0">
                  <a:latin typeface="Arial Unicode MS" pitchFamily="34" charset="-128"/>
                  <a:ea typeface="Arial Unicode MS" pitchFamily="34" charset="-128"/>
                  <a:cs typeface="Arial Unicode MS" pitchFamily="34" charset="-128"/>
                </a:rPr>
                <a:t>LER</a:t>
              </a:r>
            </a:p>
          </p:txBody>
        </p:sp>
      </p:grpSp>
      <p:pic>
        <p:nvPicPr>
          <p:cNvPr id="19" name="Picture 18">
            <a:extLst>
              <a:ext uri="{FF2B5EF4-FFF2-40B4-BE49-F238E27FC236}">
                <a16:creationId xmlns:a16="http://schemas.microsoft.com/office/drawing/2014/main" id="{85D00BC4-89A5-8048-984E-41F0283F2ADC}"/>
              </a:ext>
            </a:extLst>
          </p:cNvPr>
          <p:cNvPicPr>
            <a:picLocks noChangeAspect="1"/>
          </p:cNvPicPr>
          <p:nvPr/>
        </p:nvPicPr>
        <p:blipFill>
          <a:blip r:embed="rId14"/>
          <a:stretch>
            <a:fillRect/>
          </a:stretch>
        </p:blipFill>
        <p:spPr>
          <a:xfrm>
            <a:off x="8065007" y="5742495"/>
            <a:ext cx="2025117" cy="957387"/>
          </a:xfrm>
          <a:prstGeom prst="rect">
            <a:avLst/>
          </a:prstGeom>
        </p:spPr>
      </p:pic>
      <p:sp>
        <p:nvSpPr>
          <p:cNvPr id="20" name="Rectangle 19">
            <a:extLst>
              <a:ext uri="{FF2B5EF4-FFF2-40B4-BE49-F238E27FC236}">
                <a16:creationId xmlns:a16="http://schemas.microsoft.com/office/drawing/2014/main" id="{FD8C7403-E967-CA47-918C-24DB50ACA79C}"/>
              </a:ext>
            </a:extLst>
          </p:cNvPr>
          <p:cNvSpPr/>
          <p:nvPr/>
        </p:nvSpPr>
        <p:spPr>
          <a:xfrm>
            <a:off x="6016037" y="2670069"/>
            <a:ext cx="4482973" cy="369332"/>
          </a:xfrm>
          <a:prstGeom prst="rect">
            <a:avLst/>
          </a:prstGeom>
          <a:solidFill>
            <a:schemeClr val="bg1"/>
          </a:solidFill>
        </p:spPr>
        <p:txBody>
          <a:bodyPr wrap="square">
            <a:spAutoFit/>
          </a:bodyPr>
          <a:lstStyle/>
          <a:p>
            <a:r>
              <a:rPr lang="en-US" b="1" dirty="0"/>
              <a:t>SC and Electro PM Hybrid  FF magnets</a:t>
            </a:r>
          </a:p>
        </p:txBody>
      </p:sp>
      <p:sp>
        <p:nvSpPr>
          <p:cNvPr id="21" name="Rectangle 20">
            <a:extLst>
              <a:ext uri="{FF2B5EF4-FFF2-40B4-BE49-F238E27FC236}">
                <a16:creationId xmlns:a16="http://schemas.microsoft.com/office/drawing/2014/main" id="{794FD1CC-11B5-8643-9A45-D3D36EA83673}"/>
              </a:ext>
            </a:extLst>
          </p:cNvPr>
          <p:cNvSpPr/>
          <p:nvPr/>
        </p:nvSpPr>
        <p:spPr>
          <a:xfrm>
            <a:off x="9493129" y="4115970"/>
            <a:ext cx="1696380" cy="366767"/>
          </a:xfrm>
          <a:prstGeom prst="rect">
            <a:avLst/>
          </a:prstGeom>
          <a:solidFill>
            <a:schemeClr val="bg1"/>
          </a:solidFill>
        </p:spPr>
        <p:txBody>
          <a:bodyPr wrap="square">
            <a:spAutoFit/>
          </a:bodyPr>
          <a:lstStyle/>
          <a:p>
            <a:r>
              <a:rPr lang="en-US" b="1" dirty="0"/>
              <a:t>Crab cavities</a:t>
            </a:r>
          </a:p>
        </p:txBody>
      </p:sp>
      <p:sp>
        <p:nvSpPr>
          <p:cNvPr id="22" name="Rectangle 21">
            <a:extLst>
              <a:ext uri="{FF2B5EF4-FFF2-40B4-BE49-F238E27FC236}">
                <a16:creationId xmlns:a16="http://schemas.microsoft.com/office/drawing/2014/main" id="{E2A1E9BA-68D2-C841-BDA2-BBD9F32415AD}"/>
              </a:ext>
            </a:extLst>
          </p:cNvPr>
          <p:cNvSpPr/>
          <p:nvPr/>
        </p:nvSpPr>
        <p:spPr>
          <a:xfrm>
            <a:off x="5998143" y="6064421"/>
            <a:ext cx="1696380" cy="366767"/>
          </a:xfrm>
          <a:prstGeom prst="rect">
            <a:avLst/>
          </a:prstGeom>
          <a:solidFill>
            <a:schemeClr val="bg1"/>
          </a:solidFill>
        </p:spPr>
        <p:txBody>
          <a:bodyPr wrap="square">
            <a:spAutoFit/>
          </a:bodyPr>
          <a:lstStyle/>
          <a:p>
            <a:r>
              <a:rPr lang="en-US" b="1" dirty="0"/>
              <a:t>Nano BPMs</a:t>
            </a:r>
          </a:p>
        </p:txBody>
      </p:sp>
      <p:sp>
        <p:nvSpPr>
          <p:cNvPr id="23" name="Rectangle 22">
            <a:extLst>
              <a:ext uri="{FF2B5EF4-FFF2-40B4-BE49-F238E27FC236}">
                <a16:creationId xmlns:a16="http://schemas.microsoft.com/office/drawing/2014/main" id="{14381DA3-AFF9-4349-9148-8AC9505C7536}"/>
              </a:ext>
            </a:extLst>
          </p:cNvPr>
          <p:cNvSpPr/>
          <p:nvPr/>
        </p:nvSpPr>
        <p:spPr>
          <a:xfrm>
            <a:off x="1998150" y="5316861"/>
            <a:ext cx="1696380" cy="366767"/>
          </a:xfrm>
          <a:prstGeom prst="rect">
            <a:avLst/>
          </a:prstGeom>
          <a:solidFill>
            <a:schemeClr val="bg1"/>
          </a:solidFill>
        </p:spPr>
        <p:txBody>
          <a:bodyPr wrap="square">
            <a:spAutoFit/>
          </a:bodyPr>
          <a:lstStyle/>
          <a:p>
            <a:r>
              <a:rPr lang="en-US" b="1" dirty="0"/>
              <a:t>Nano BSM</a:t>
            </a:r>
          </a:p>
        </p:txBody>
      </p:sp>
      <p:sp>
        <p:nvSpPr>
          <p:cNvPr id="24" name="Rectangle 23">
            <a:extLst>
              <a:ext uri="{FF2B5EF4-FFF2-40B4-BE49-F238E27FC236}">
                <a16:creationId xmlns:a16="http://schemas.microsoft.com/office/drawing/2014/main" id="{B0FD0054-DFE3-7345-8509-C5AEDA60365E}"/>
              </a:ext>
            </a:extLst>
          </p:cNvPr>
          <p:cNvSpPr/>
          <p:nvPr/>
        </p:nvSpPr>
        <p:spPr>
          <a:xfrm>
            <a:off x="149512" y="2888558"/>
            <a:ext cx="2823429" cy="646331"/>
          </a:xfrm>
          <a:prstGeom prst="rect">
            <a:avLst/>
          </a:prstGeom>
          <a:solidFill>
            <a:schemeClr val="bg1"/>
          </a:solidFill>
        </p:spPr>
        <p:txBody>
          <a:bodyPr wrap="square">
            <a:spAutoFit/>
          </a:bodyPr>
          <a:lstStyle/>
          <a:p>
            <a:r>
              <a:rPr lang="en-US" b="1" dirty="0" err="1"/>
              <a:t>Fiduliacitaion</a:t>
            </a:r>
            <a:r>
              <a:rPr lang="en-US" b="1" dirty="0"/>
              <a:t>, Alignment and Positioning</a:t>
            </a:r>
          </a:p>
        </p:txBody>
      </p:sp>
      <p:sp>
        <p:nvSpPr>
          <p:cNvPr id="6" name="Rectangle 5">
            <a:extLst>
              <a:ext uri="{FF2B5EF4-FFF2-40B4-BE49-F238E27FC236}">
                <a16:creationId xmlns:a16="http://schemas.microsoft.com/office/drawing/2014/main" id="{0A35D987-B5E2-DF49-8424-44092021F43D}"/>
              </a:ext>
            </a:extLst>
          </p:cNvPr>
          <p:cNvSpPr/>
          <p:nvPr/>
        </p:nvSpPr>
        <p:spPr>
          <a:xfrm>
            <a:off x="7884898" y="690013"/>
            <a:ext cx="3685624" cy="369332"/>
          </a:xfrm>
          <a:prstGeom prst="rect">
            <a:avLst/>
          </a:prstGeom>
        </p:spPr>
        <p:txBody>
          <a:bodyPr wrap="none">
            <a:spAutoFit/>
          </a:bodyPr>
          <a:lstStyle/>
          <a:p>
            <a:r>
              <a:rPr lang="fr-FR" b="1" dirty="0">
                <a:solidFill>
                  <a:schemeClr val="accent1">
                    <a:lumMod val="50000"/>
                  </a:schemeClr>
                </a:solidFill>
              </a:rPr>
              <a:t>https://</a:t>
            </a:r>
            <a:r>
              <a:rPr lang="fr-FR" b="1" dirty="0" err="1">
                <a:solidFill>
                  <a:schemeClr val="accent1">
                    <a:lumMod val="50000"/>
                  </a:schemeClr>
                </a:solidFill>
              </a:rPr>
              <a:t>indico.cern.ch</a:t>
            </a:r>
            <a:r>
              <a:rPr lang="fr-FR" b="1" dirty="0">
                <a:solidFill>
                  <a:schemeClr val="accent1">
                    <a:lumMod val="50000"/>
                  </a:schemeClr>
                </a:solidFill>
              </a:rPr>
              <a:t>/</a:t>
            </a:r>
            <a:r>
              <a:rPr lang="fr-FR" b="1" dirty="0" err="1">
                <a:solidFill>
                  <a:schemeClr val="accent1">
                    <a:lumMod val="50000"/>
                  </a:schemeClr>
                </a:solidFill>
              </a:rPr>
              <a:t>event</a:t>
            </a:r>
            <a:r>
              <a:rPr lang="fr-FR" b="1" dirty="0">
                <a:solidFill>
                  <a:schemeClr val="accent1">
                    <a:lumMod val="50000"/>
                  </a:schemeClr>
                </a:solidFill>
              </a:rPr>
              <a:t>/980103/</a:t>
            </a:r>
            <a:endParaRPr lang="en-US" b="1" dirty="0">
              <a:solidFill>
                <a:schemeClr val="accent1">
                  <a:lumMod val="50000"/>
                </a:schemeClr>
              </a:solidFill>
            </a:endParaRPr>
          </a:p>
        </p:txBody>
      </p:sp>
      <p:sp>
        <p:nvSpPr>
          <p:cNvPr id="25" name="Rectangle 24">
            <a:extLst>
              <a:ext uri="{FF2B5EF4-FFF2-40B4-BE49-F238E27FC236}">
                <a16:creationId xmlns:a16="http://schemas.microsoft.com/office/drawing/2014/main" id="{A00E27A1-2A3D-6543-9FE0-6CE8F9E9626F}"/>
              </a:ext>
            </a:extLst>
          </p:cNvPr>
          <p:cNvSpPr/>
          <p:nvPr/>
        </p:nvSpPr>
        <p:spPr>
          <a:xfrm>
            <a:off x="3277929" y="690013"/>
            <a:ext cx="4416594" cy="369332"/>
          </a:xfrm>
          <a:prstGeom prst="rect">
            <a:avLst/>
          </a:prstGeom>
        </p:spPr>
        <p:txBody>
          <a:bodyPr wrap="none">
            <a:spAutoFit/>
          </a:bodyPr>
          <a:lstStyle/>
          <a:p>
            <a:r>
              <a:rPr lang="en-US" dirty="0">
                <a:solidFill>
                  <a:schemeClr val="accent1">
                    <a:lumMod val="50000"/>
                  </a:schemeClr>
                </a:solidFill>
              </a:rPr>
              <a:t>Nanobeam Technologies (1-3 February 2021)</a:t>
            </a:r>
          </a:p>
        </p:txBody>
      </p:sp>
      <p:pic>
        <p:nvPicPr>
          <p:cNvPr id="2" name="Picture 2">
            <a:extLst>
              <a:ext uri="{FF2B5EF4-FFF2-40B4-BE49-F238E27FC236}">
                <a16:creationId xmlns:a16="http://schemas.microsoft.com/office/drawing/2014/main" id="{41C6CE9D-9E45-9636-CBEC-1BEB32AE320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30323" y="3376559"/>
            <a:ext cx="1130005" cy="40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A472B7FD-0528-2C19-DF83-53661AEAB8A1}"/>
              </a:ext>
            </a:extLst>
          </p:cNvPr>
          <p:cNvSpPr/>
          <p:nvPr/>
        </p:nvSpPr>
        <p:spPr>
          <a:xfrm>
            <a:off x="4833563" y="4588576"/>
            <a:ext cx="2575987" cy="276999"/>
          </a:xfrm>
          <a:prstGeom prst="rect">
            <a:avLst/>
          </a:prstGeom>
          <a:solidFill>
            <a:schemeClr val="bg1"/>
          </a:solidFill>
        </p:spPr>
        <p:txBody>
          <a:bodyPr wrap="square">
            <a:spAutoFit/>
          </a:bodyPr>
          <a:lstStyle/>
          <a:p>
            <a:r>
              <a:rPr lang="en-US" sz="1200" dirty="0"/>
              <a:t>https://</a:t>
            </a:r>
            <a:r>
              <a:rPr lang="en-US" sz="1200" dirty="0" err="1"/>
              <a:t>pacman.web.cern.ch</a:t>
            </a:r>
            <a:r>
              <a:rPr lang="en-US" sz="1200" dirty="0"/>
              <a:t>/</a:t>
            </a:r>
            <a:r>
              <a:rPr lang="en-US" sz="1200" dirty="0" err="1"/>
              <a:t>pacman</a:t>
            </a:r>
            <a:r>
              <a:rPr lang="en-US" sz="1200" dirty="0"/>
              <a:t>/</a:t>
            </a:r>
          </a:p>
        </p:txBody>
      </p:sp>
      <p:sp>
        <p:nvSpPr>
          <p:cNvPr id="26" name="TextBox 25">
            <a:extLst>
              <a:ext uri="{FF2B5EF4-FFF2-40B4-BE49-F238E27FC236}">
                <a16:creationId xmlns:a16="http://schemas.microsoft.com/office/drawing/2014/main" id="{1DF3EAE7-B31D-C77A-AE24-7604FB12878D}"/>
              </a:ext>
            </a:extLst>
          </p:cNvPr>
          <p:cNvSpPr txBox="1"/>
          <p:nvPr/>
        </p:nvSpPr>
        <p:spPr>
          <a:xfrm>
            <a:off x="4830485" y="3802688"/>
            <a:ext cx="2015215" cy="830997"/>
          </a:xfrm>
          <a:prstGeom prst="rect">
            <a:avLst/>
          </a:prstGeom>
          <a:solidFill>
            <a:schemeClr val="bg1"/>
          </a:solidFill>
        </p:spPr>
        <p:txBody>
          <a:bodyPr wrap="square">
            <a:spAutoFit/>
          </a:bodyPr>
          <a:lstStyle/>
          <a:p>
            <a:r>
              <a:rPr lang="en-US" sz="1200" dirty="0">
                <a:solidFill>
                  <a:schemeClr val="tx2">
                    <a:lumMod val="90000"/>
                    <a:lumOff val="10000"/>
                  </a:schemeClr>
                </a:solidFill>
              </a:rPr>
              <a:t>Particle Accelerator Components’ Metrology and Alignment to the Nanometer scale (10 PhDs)</a:t>
            </a:r>
            <a:endParaRPr lang="en-US" sz="1200" dirty="0"/>
          </a:p>
        </p:txBody>
      </p:sp>
      <p:sp>
        <p:nvSpPr>
          <p:cNvPr id="27" name="Slide Number Placeholder 26">
            <a:extLst>
              <a:ext uri="{FF2B5EF4-FFF2-40B4-BE49-F238E27FC236}">
                <a16:creationId xmlns:a16="http://schemas.microsoft.com/office/drawing/2014/main" id="{9705BB90-4241-CC58-9950-EAB1CBED97FB}"/>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10</a:t>
            </a:fld>
            <a:endParaRPr lang="fr-FR">
              <a:solidFill>
                <a:prstClr val="white"/>
              </a:solidFill>
              <a:latin typeface="News Gothic MT"/>
            </a:endParaRPr>
          </a:p>
        </p:txBody>
      </p:sp>
    </p:spTree>
    <p:extLst>
      <p:ext uri="{BB962C8B-B14F-4D97-AF65-F5344CB8AC3E}">
        <p14:creationId xmlns:p14="http://schemas.microsoft.com/office/powerpoint/2010/main" val="3645701183"/>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4CA9FC-F605-421B-964E-A8923C044C00}"/>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11</a:t>
            </a:fld>
            <a:endParaRPr lang="fr-FR">
              <a:solidFill>
                <a:prstClr val="white"/>
              </a:solidFill>
              <a:latin typeface="News Gothic MT"/>
            </a:endParaRPr>
          </a:p>
        </p:txBody>
      </p:sp>
      <p:sp>
        <p:nvSpPr>
          <p:cNvPr id="8" name="TextBox 7">
            <a:extLst>
              <a:ext uri="{FF2B5EF4-FFF2-40B4-BE49-F238E27FC236}">
                <a16:creationId xmlns:a16="http://schemas.microsoft.com/office/drawing/2014/main" id="{BDFAD841-EA4F-1823-CF9E-06D6F4F0D271}"/>
              </a:ext>
            </a:extLst>
          </p:cNvPr>
          <p:cNvSpPr txBox="1"/>
          <p:nvPr/>
        </p:nvSpPr>
        <p:spPr>
          <a:xfrm>
            <a:off x="1879960" y="181568"/>
            <a:ext cx="10299340" cy="46166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2C7C9F">
                    <a:lumMod val="75000"/>
                  </a:srgbClr>
                </a:solidFill>
                <a:effectLst/>
                <a:uLnTx/>
                <a:uFillTx/>
                <a:latin typeface="Arial" panose="020B0604020202020204" pitchFamily="34" charset="0"/>
                <a:ea typeface="+mj-ea"/>
                <a:cs typeface="Arial" panose="020B0604020202020204" pitchFamily="34" charset="0"/>
                <a:sym typeface="Times New Roman"/>
              </a:rPr>
              <a:t>The current ILC BDS baseline design and the energy upgrades</a:t>
            </a:r>
          </a:p>
        </p:txBody>
      </p:sp>
      <p:sp>
        <p:nvSpPr>
          <p:cNvPr id="10" name="TextBox 9">
            <a:extLst>
              <a:ext uri="{FF2B5EF4-FFF2-40B4-BE49-F238E27FC236}">
                <a16:creationId xmlns:a16="http://schemas.microsoft.com/office/drawing/2014/main" id="{E2EF7808-FDE7-BDC5-F54C-8BBC57D3C5F9}"/>
              </a:ext>
            </a:extLst>
          </p:cNvPr>
          <p:cNvSpPr txBox="1"/>
          <p:nvPr/>
        </p:nvSpPr>
        <p:spPr>
          <a:xfrm>
            <a:off x="4443413" y="915248"/>
            <a:ext cx="7369188" cy="5078313"/>
          </a:xfrm>
          <a:prstGeom prst="rect">
            <a:avLst/>
          </a:prstGeom>
          <a:noFill/>
        </p:spPr>
        <p:txBody>
          <a:bodyPr wrap="square">
            <a:spAutoFit/>
          </a:bodyPr>
          <a:lstStyle/>
          <a:p>
            <a:pPr algn="just"/>
            <a:r>
              <a:rPr lang="en-US" dirty="0">
                <a:solidFill>
                  <a:schemeClr val="tx2">
                    <a:lumMod val="90000"/>
                    <a:lumOff val="10000"/>
                  </a:schemeClr>
                </a:solidFill>
                <a:latin typeface="Arial" panose="020B0604020202020204" pitchFamily="34" charset="0"/>
                <a:cs typeface="Arial" panose="020B0604020202020204" pitchFamily="34" charset="0"/>
              </a:rPr>
              <a:t>The </a:t>
            </a:r>
            <a:r>
              <a:rPr lang="en-US" b="1" dirty="0">
                <a:solidFill>
                  <a:schemeClr val="tx2">
                    <a:lumMod val="90000"/>
                    <a:lumOff val="10000"/>
                  </a:schemeClr>
                </a:solidFill>
                <a:latin typeface="Arial" panose="020B0604020202020204" pitchFamily="34" charset="0"/>
                <a:cs typeface="Arial" panose="020B0604020202020204" pitchFamily="34" charset="0"/>
              </a:rPr>
              <a:t>current baseline ILC BDS at 250 GeV </a:t>
            </a:r>
            <a:r>
              <a:rPr lang="en-US" dirty="0">
                <a:solidFill>
                  <a:schemeClr val="tx2">
                    <a:lumMod val="90000"/>
                    <a:lumOff val="10000"/>
                  </a:schemeClr>
                </a:solidFill>
                <a:latin typeface="Arial" panose="020B0604020202020204" pitchFamily="34" charset="0"/>
                <a:cs typeface="Arial" panose="020B0604020202020204" pitchFamily="34" charset="0"/>
              </a:rPr>
              <a:t>(BDS-250) has been designed to be scaled until 1 TeV (BDS-1000), keeping the </a:t>
            </a:r>
            <a:r>
              <a:rPr lang="en-US" b="1" dirty="0">
                <a:solidFill>
                  <a:schemeClr val="tx2">
                    <a:lumMod val="90000"/>
                    <a:lumOff val="10000"/>
                  </a:schemeClr>
                </a:solidFill>
                <a:latin typeface="Arial" panose="020B0604020202020204" pitchFamily="34" charset="0"/>
                <a:cs typeface="Arial" panose="020B0604020202020204" pitchFamily="34" charset="0"/>
              </a:rPr>
              <a:t>same geometry</a:t>
            </a:r>
            <a:r>
              <a:rPr lang="en-US" dirty="0">
                <a:solidFill>
                  <a:schemeClr val="tx2">
                    <a:lumMod val="90000"/>
                    <a:lumOff val="10000"/>
                  </a:schemeClr>
                </a:solidFill>
                <a:latin typeface="Arial" panose="020B0604020202020204" pitchFamily="34" charset="0"/>
                <a:cs typeface="Arial" panose="020B0604020202020204" pitchFamily="34" charset="0"/>
              </a:rPr>
              <a:t>. The total length is around 2400 m with a crossing angle of 14 </a:t>
            </a:r>
            <a:r>
              <a:rPr lang="en-US" dirty="0" err="1">
                <a:solidFill>
                  <a:schemeClr val="tx2">
                    <a:lumMod val="90000"/>
                    <a:lumOff val="10000"/>
                  </a:schemeClr>
                </a:solidFill>
                <a:latin typeface="Arial" panose="020B0604020202020204" pitchFamily="34" charset="0"/>
                <a:cs typeface="Arial" panose="020B0604020202020204" pitchFamily="34" charset="0"/>
              </a:rPr>
              <a:t>mrad</a:t>
            </a:r>
            <a:r>
              <a:rPr lang="en-US" dirty="0">
                <a:solidFill>
                  <a:schemeClr val="tx2">
                    <a:lumMod val="90000"/>
                    <a:lumOff val="10000"/>
                  </a:schemeClr>
                </a:solidFill>
                <a:latin typeface="Arial" panose="020B0604020202020204" pitchFamily="34" charset="0"/>
                <a:cs typeface="Arial" panose="020B0604020202020204" pitchFamily="34" charset="0"/>
              </a:rPr>
              <a:t>. </a:t>
            </a:r>
          </a:p>
          <a:p>
            <a:pPr algn="just"/>
            <a:endParaRPr lang="en-US" dirty="0">
              <a:solidFill>
                <a:schemeClr val="tx2">
                  <a:lumMod val="90000"/>
                  <a:lumOff val="10000"/>
                </a:schemeClr>
              </a:solidFill>
              <a:latin typeface="Arial" panose="020B0604020202020204" pitchFamily="34" charset="0"/>
              <a:cs typeface="Arial" panose="020B0604020202020204" pitchFamily="34" charset="0"/>
            </a:endParaRPr>
          </a:p>
          <a:p>
            <a:pPr algn="just"/>
            <a:r>
              <a:rPr lang="en-US" dirty="0">
                <a:solidFill>
                  <a:schemeClr val="tx2">
                    <a:lumMod val="90000"/>
                    <a:lumOff val="10000"/>
                  </a:schemeClr>
                </a:solidFill>
                <a:latin typeface="Arial" panose="020B0604020202020204" pitchFamily="34" charset="0"/>
                <a:cs typeface="Arial" panose="020B0604020202020204" pitchFamily="34" charset="0"/>
              </a:rPr>
              <a:t>The optics has been designed taking as starting point the BDS-250 magnet configuration. The </a:t>
            </a:r>
            <a:r>
              <a:rPr lang="en-US" b="1" dirty="0">
                <a:solidFill>
                  <a:schemeClr val="tx2">
                    <a:lumMod val="90000"/>
                    <a:lumOff val="10000"/>
                  </a:schemeClr>
                </a:solidFill>
                <a:latin typeface="Arial" panose="020B0604020202020204" pitchFamily="34" charset="0"/>
                <a:cs typeface="Arial" panose="020B0604020202020204" pitchFamily="34" charset="0"/>
              </a:rPr>
              <a:t>BDS-500</a:t>
            </a:r>
            <a:r>
              <a:rPr lang="en-US" dirty="0">
                <a:solidFill>
                  <a:schemeClr val="tx2">
                    <a:lumMod val="90000"/>
                    <a:lumOff val="10000"/>
                  </a:schemeClr>
                </a:solidFill>
                <a:latin typeface="Arial" panose="020B0604020202020204" pitchFamily="34" charset="0"/>
                <a:cs typeface="Arial" panose="020B0604020202020204" pitchFamily="34" charset="0"/>
              </a:rPr>
              <a:t> optics has been matched with the same magnet configuration. The field strength of the Final Doublet (FD) quadrupoles (QD0, QF1) for the BDS-250 is half of the BDS-500. </a:t>
            </a:r>
          </a:p>
          <a:p>
            <a:pPr algn="just"/>
            <a:endParaRPr lang="en-US" dirty="0">
              <a:solidFill>
                <a:schemeClr val="tx2">
                  <a:lumMod val="90000"/>
                  <a:lumOff val="10000"/>
                </a:schemeClr>
              </a:solidFill>
              <a:latin typeface="Arial" panose="020B0604020202020204" pitchFamily="34" charset="0"/>
              <a:cs typeface="Arial" panose="020B0604020202020204" pitchFamily="34" charset="0"/>
            </a:endParaRPr>
          </a:p>
          <a:p>
            <a:pPr algn="just"/>
            <a:r>
              <a:rPr lang="en-US" dirty="0">
                <a:solidFill>
                  <a:schemeClr val="tx2">
                    <a:lumMod val="90000"/>
                    <a:lumOff val="10000"/>
                  </a:schemeClr>
                </a:solidFill>
                <a:latin typeface="Arial" panose="020B0604020202020204" pitchFamily="34" charset="0"/>
                <a:cs typeface="Arial" panose="020B0604020202020204" pitchFamily="34" charset="0"/>
              </a:rPr>
              <a:t>The </a:t>
            </a:r>
            <a:r>
              <a:rPr lang="en-US" b="1" dirty="0">
                <a:solidFill>
                  <a:schemeClr val="tx2">
                    <a:lumMod val="90000"/>
                    <a:lumOff val="10000"/>
                  </a:schemeClr>
                </a:solidFill>
                <a:latin typeface="Arial" panose="020B0604020202020204" pitchFamily="34" charset="0"/>
                <a:cs typeface="Arial" panose="020B0604020202020204" pitchFamily="34" charset="0"/>
              </a:rPr>
              <a:t>BDS-1000 needs some additional magnets</a:t>
            </a:r>
            <a:r>
              <a:rPr lang="en-US" dirty="0">
                <a:solidFill>
                  <a:schemeClr val="tx2">
                    <a:lumMod val="90000"/>
                    <a:lumOff val="10000"/>
                  </a:schemeClr>
                </a:solidFill>
                <a:latin typeface="Arial" panose="020B0604020202020204" pitchFamily="34" charset="0"/>
                <a:cs typeface="Arial" panose="020B0604020202020204" pitchFamily="34" charset="0"/>
              </a:rPr>
              <a:t>, in dedicated locations that are free magnet areas for the lower energy operation modes.</a:t>
            </a:r>
          </a:p>
          <a:p>
            <a:pPr algn="just"/>
            <a:endParaRPr lang="en-US" dirty="0">
              <a:solidFill>
                <a:schemeClr val="tx2">
                  <a:lumMod val="90000"/>
                  <a:lumOff val="10000"/>
                </a:schemeClr>
              </a:solidFill>
              <a:latin typeface="Arial" panose="020B0604020202020204" pitchFamily="34" charset="0"/>
              <a:cs typeface="Arial" panose="020B0604020202020204" pitchFamily="34" charset="0"/>
            </a:endParaRPr>
          </a:p>
          <a:p>
            <a:pPr algn="just"/>
            <a:r>
              <a:rPr lang="en-US" dirty="0">
                <a:solidFill>
                  <a:schemeClr val="tx2">
                    <a:lumMod val="90000"/>
                    <a:lumOff val="10000"/>
                  </a:schemeClr>
                </a:solidFill>
                <a:latin typeface="Arial" panose="020B0604020202020204" pitchFamily="34" charset="0"/>
                <a:cs typeface="Arial" panose="020B0604020202020204" pitchFamily="34" charset="0"/>
              </a:rPr>
              <a:t>The performance and tolerances optimization, including different bending magnets strengths compatible for all the energies, collimation depths and different possible beamline geometries between others, are ongoing. </a:t>
            </a:r>
          </a:p>
        </p:txBody>
      </p:sp>
      <p:pic>
        <p:nvPicPr>
          <p:cNvPr id="11" name="Picture 10">
            <a:extLst>
              <a:ext uri="{FF2B5EF4-FFF2-40B4-BE49-F238E27FC236}">
                <a16:creationId xmlns:a16="http://schemas.microsoft.com/office/drawing/2014/main" id="{A5FE7928-3F90-1FFE-D003-B0683D7E90F1}"/>
              </a:ext>
            </a:extLst>
          </p:cNvPr>
          <p:cNvPicPr>
            <a:picLocks noChangeAspect="1"/>
          </p:cNvPicPr>
          <p:nvPr/>
        </p:nvPicPr>
        <p:blipFill>
          <a:blip r:embed="rId3"/>
          <a:stretch>
            <a:fillRect/>
          </a:stretch>
        </p:blipFill>
        <p:spPr>
          <a:xfrm>
            <a:off x="186902" y="824168"/>
            <a:ext cx="3828523" cy="2543233"/>
          </a:xfrm>
          <a:prstGeom prst="rect">
            <a:avLst/>
          </a:prstGeom>
        </p:spPr>
      </p:pic>
      <p:pic>
        <p:nvPicPr>
          <p:cNvPr id="13" name="object 3">
            <a:extLst>
              <a:ext uri="{FF2B5EF4-FFF2-40B4-BE49-F238E27FC236}">
                <a16:creationId xmlns:a16="http://schemas.microsoft.com/office/drawing/2014/main" id="{947402C2-1B8B-229E-E51E-240F9A8DF3A9}"/>
              </a:ext>
            </a:extLst>
          </p:cNvPr>
          <p:cNvPicPr/>
          <p:nvPr/>
        </p:nvPicPr>
        <p:blipFill>
          <a:blip r:embed="rId4" cstate="print"/>
          <a:stretch>
            <a:fillRect/>
          </a:stretch>
        </p:blipFill>
        <p:spPr>
          <a:xfrm>
            <a:off x="186901" y="3677021"/>
            <a:ext cx="3975432" cy="2743164"/>
          </a:xfrm>
          <a:prstGeom prst="rect">
            <a:avLst/>
          </a:prstGeom>
        </p:spPr>
      </p:pic>
      <p:sp>
        <p:nvSpPr>
          <p:cNvPr id="17" name="TextBox 16">
            <a:extLst>
              <a:ext uri="{FF2B5EF4-FFF2-40B4-BE49-F238E27FC236}">
                <a16:creationId xmlns:a16="http://schemas.microsoft.com/office/drawing/2014/main" id="{1ED97AB2-F71B-567F-C144-086780DBC4F5}"/>
              </a:ext>
            </a:extLst>
          </p:cNvPr>
          <p:cNvSpPr txBox="1"/>
          <p:nvPr/>
        </p:nvSpPr>
        <p:spPr>
          <a:xfrm>
            <a:off x="366699" y="3376933"/>
            <a:ext cx="3975432" cy="276999"/>
          </a:xfrm>
          <a:prstGeom prst="rect">
            <a:avLst/>
          </a:prstGeom>
          <a:noFill/>
        </p:spPr>
        <p:txBody>
          <a:bodyPr wrap="square">
            <a:spAutoFit/>
          </a:bodyPr>
          <a:lstStyle/>
          <a:p>
            <a:r>
              <a:rPr lang="en-GB" sz="1200" dirty="0">
                <a:effectLst/>
                <a:latin typeface="Times New Roman" panose="02020603050405020304" pitchFamily="18" charset="0"/>
                <a:cs typeface="Times New Roman" panose="02020603050405020304" pitchFamily="18" charset="0"/>
              </a:rPr>
              <a:t>BDS for 250 GeV with half-</a:t>
            </a:r>
            <a:r>
              <a:rPr lang="en-GB" sz="1200" dirty="0" err="1">
                <a:effectLst/>
                <a:latin typeface="Times New Roman" panose="02020603050405020304" pitchFamily="18" charset="0"/>
                <a:cs typeface="Times New Roman" panose="02020603050405020304" pitchFamily="18" charset="0"/>
              </a:rPr>
              <a:t>lenght</a:t>
            </a:r>
            <a:r>
              <a:rPr lang="en-GB" sz="1200" dirty="0">
                <a:effectLst/>
                <a:latin typeface="Times New Roman" panose="02020603050405020304" pitchFamily="18" charset="0"/>
                <a:cs typeface="Times New Roman" panose="02020603050405020304" pitchFamily="18" charset="0"/>
              </a:rPr>
              <a:t> FD (</a:t>
            </a:r>
            <a:r>
              <a:rPr lang="en-GB" sz="1200" dirty="0" err="1">
                <a:effectLst/>
                <a:latin typeface="Symbol" pitchFamily="2" charset="2"/>
                <a:cs typeface="Times New Roman" panose="02020603050405020304" pitchFamily="18" charset="0"/>
              </a:rPr>
              <a:t>b</a:t>
            </a:r>
            <a:r>
              <a:rPr lang="en-GB" sz="1200" baseline="-25000" dirty="0" err="1">
                <a:effectLst/>
                <a:latin typeface="Times New Roman" panose="02020603050405020304" pitchFamily="18" charset="0"/>
                <a:cs typeface="Times New Roman" panose="02020603050405020304" pitchFamily="18" charset="0"/>
              </a:rPr>
              <a:t>x,y</a:t>
            </a:r>
            <a:r>
              <a:rPr lang="en-GB" sz="1200" dirty="0">
                <a:effectLst/>
                <a:latin typeface="Times New Roman" panose="02020603050405020304" pitchFamily="18" charset="0"/>
                <a:cs typeface="Times New Roman" panose="02020603050405020304" pitchFamily="18" charset="0"/>
              </a:rPr>
              <a:t>* = 13 / 0.41 mm</a:t>
            </a:r>
            <a:r>
              <a:rPr lang="en-GB" sz="1200" dirty="0">
                <a:latin typeface="Times New Roman" panose="02020603050405020304" pitchFamily="18" charset="0"/>
                <a:cs typeface="Times New Roman" panose="02020603050405020304" pitchFamily="18" charset="0"/>
              </a:rPr>
              <a:t>)</a:t>
            </a:r>
            <a:endParaRPr lang="en-GB" sz="1200" dirty="0">
              <a:effectLst/>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2A33092B-D3FE-204F-6FF5-A7914842790D}"/>
              </a:ext>
            </a:extLst>
          </p:cNvPr>
          <p:cNvSpPr txBox="1"/>
          <p:nvPr/>
        </p:nvSpPr>
        <p:spPr>
          <a:xfrm>
            <a:off x="186901" y="6443274"/>
            <a:ext cx="3975432" cy="276999"/>
          </a:xfrm>
          <a:prstGeom prst="rect">
            <a:avLst/>
          </a:prstGeom>
          <a:solidFill>
            <a:schemeClr val="bg1"/>
          </a:solid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1200" b="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Times New Roman"/>
              </a:rPr>
              <a:t>BDS for 500 GeV (</a:t>
            </a:r>
            <a:r>
              <a:rPr kumimoji="0" lang="en-GB" sz="1200" b="0" u="none" strike="noStrike" kern="0" cap="none" spc="0" normalizeH="0" baseline="0" noProof="0" dirty="0" err="1">
                <a:ln>
                  <a:noFill/>
                </a:ln>
                <a:solidFill>
                  <a:srgbClr val="000000"/>
                </a:solidFill>
                <a:effectLst/>
                <a:uLnTx/>
                <a:uFillTx/>
                <a:latin typeface="Symbol" pitchFamily="2" charset="2"/>
                <a:cs typeface="Times New Roman" panose="02020603050405020304" pitchFamily="18" charset="0"/>
                <a:sym typeface="Times New Roman"/>
              </a:rPr>
              <a:t>b</a:t>
            </a:r>
            <a:r>
              <a:rPr kumimoji="0" lang="en-GB" sz="1200" b="0" u="none" strike="noStrike" kern="0" cap="none" spc="0" normalizeH="0" baseline="-25000" noProof="0" dirty="0" err="1">
                <a:ln>
                  <a:noFill/>
                </a:ln>
                <a:solidFill>
                  <a:srgbClr val="000000"/>
                </a:solidFill>
                <a:effectLst/>
                <a:uLnTx/>
                <a:uFillTx/>
                <a:latin typeface="Times New Roman" panose="02020603050405020304" pitchFamily="18" charset="0"/>
                <a:cs typeface="Times New Roman" panose="02020603050405020304" pitchFamily="18" charset="0"/>
                <a:sym typeface="Times New Roman"/>
              </a:rPr>
              <a:t>x,y</a:t>
            </a:r>
            <a:r>
              <a:rPr kumimoji="0" lang="en-GB" sz="1200" b="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Times New Roman"/>
              </a:rPr>
              <a:t>* = 11 / 0.48 mm)</a:t>
            </a:r>
          </a:p>
        </p:txBody>
      </p:sp>
      <p:sp>
        <p:nvSpPr>
          <p:cNvPr id="4" name="TextBox 3">
            <a:extLst>
              <a:ext uri="{FF2B5EF4-FFF2-40B4-BE49-F238E27FC236}">
                <a16:creationId xmlns:a16="http://schemas.microsoft.com/office/drawing/2014/main" id="{725C8316-5C36-9FE2-01D1-8856A390697E}"/>
              </a:ext>
            </a:extLst>
          </p:cNvPr>
          <p:cNvSpPr txBox="1"/>
          <p:nvPr/>
        </p:nvSpPr>
        <p:spPr>
          <a:xfrm>
            <a:off x="4603655" y="6137483"/>
            <a:ext cx="3579646" cy="461665"/>
          </a:xfrm>
          <a:prstGeom prst="rect">
            <a:avLst/>
          </a:prstGeom>
          <a:solidFill>
            <a:schemeClr val="bg1"/>
          </a:solidFill>
        </p:spPr>
        <p:txBody>
          <a:bodyPr wrap="square">
            <a:spAutoFit/>
          </a:bodyPr>
          <a:lstStyle/>
          <a:p>
            <a:pPr lvl="0">
              <a:defRPr/>
            </a:pPr>
            <a:r>
              <a:rPr kumimoji="0" lang="en-GB" sz="1200" b="0" i="0" u="none" strike="noStrike" kern="0" cap="none" spc="0" normalizeH="0" baseline="0" noProof="0" dirty="0">
                <a:ln>
                  <a:noFill/>
                </a:ln>
                <a:solidFill>
                  <a:srgbClr val="3326FF"/>
                </a:solidFill>
                <a:effectLst/>
                <a:uLnTx/>
                <a:uFillTx/>
                <a:latin typeface="Times"/>
                <a:cs typeface="Times New Roman" panose="02020603050405020304" pitchFamily="18" charset="0"/>
                <a:sym typeface="Times New Roman"/>
              </a:rPr>
              <a:t> ”Present design of ILC BDS” T. </a:t>
            </a:r>
            <a:r>
              <a:rPr kumimoji="0" lang="en-GB" sz="1200" b="0" i="0" u="none" strike="noStrike" kern="0" cap="none" spc="0" normalizeH="0" baseline="0" noProof="0" dirty="0" err="1">
                <a:ln>
                  <a:noFill/>
                </a:ln>
                <a:solidFill>
                  <a:srgbClr val="3326FF"/>
                </a:solidFill>
                <a:effectLst/>
                <a:uLnTx/>
                <a:uFillTx/>
                <a:latin typeface="Times"/>
                <a:cs typeface="Times New Roman" panose="02020603050405020304" pitchFamily="18" charset="0"/>
                <a:sym typeface="Times New Roman"/>
              </a:rPr>
              <a:t>Okugi</a:t>
            </a:r>
            <a:r>
              <a:rPr kumimoji="0" lang="en-GB" sz="1200" b="0" i="0" u="none" strike="noStrike" kern="0" cap="none" spc="0" normalizeH="0" baseline="0" noProof="0" dirty="0">
                <a:ln>
                  <a:noFill/>
                </a:ln>
                <a:solidFill>
                  <a:srgbClr val="3326FF"/>
                </a:solidFill>
                <a:effectLst/>
                <a:uLnTx/>
                <a:uFillTx/>
                <a:latin typeface="Times"/>
                <a:cs typeface="Times New Roman" panose="02020603050405020304" pitchFamily="18" charset="0"/>
                <a:sym typeface="Times New Roman"/>
              </a:rPr>
              <a:t> LCWS2024</a:t>
            </a:r>
          </a:p>
          <a:p>
            <a:pPr lvl="0">
              <a:defRPr/>
            </a:pPr>
            <a:r>
              <a:rPr kumimoji="0" lang="en-GB" sz="1200" b="0" i="0" u="none" strike="noStrike" kern="0" cap="none" spc="0" normalizeH="0" baseline="0" noProof="0" dirty="0">
                <a:ln>
                  <a:noFill/>
                </a:ln>
                <a:solidFill>
                  <a:srgbClr val="3326FF"/>
                </a:solidFill>
                <a:effectLst/>
                <a:uLnTx/>
                <a:uFillTx/>
                <a:latin typeface="Times"/>
                <a:cs typeface="Times New Roman" panose="02020603050405020304" pitchFamily="18" charset="0"/>
                <a:sym typeface="Times New Roman"/>
                <a:hlinkClick r:id="rId5"/>
              </a:rPr>
              <a:t>https://agenda.linearcollider.org/event/10134/</a:t>
            </a:r>
            <a:endParaRPr lang="en-GB" sz="1200" dirty="0">
              <a:solidFill>
                <a:srgbClr val="3326FF"/>
              </a:solidFill>
              <a:latin typeface="Times"/>
              <a:cs typeface="Times New Roman" panose="02020603050405020304" pitchFamily="18" charset="0"/>
            </a:endParaRPr>
          </a:p>
        </p:txBody>
      </p:sp>
    </p:spTree>
    <p:extLst>
      <p:ext uri="{BB962C8B-B14F-4D97-AF65-F5344CB8AC3E}">
        <p14:creationId xmlns:p14="http://schemas.microsoft.com/office/powerpoint/2010/main" val="265020030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CD2811D-26C9-0B76-3F7E-84D2355D8215}"/>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12</a:t>
            </a:fld>
            <a:endParaRPr lang="fr-FR">
              <a:solidFill>
                <a:prstClr val="white"/>
              </a:solidFill>
              <a:latin typeface="News Gothic MT"/>
            </a:endParaRPr>
          </a:p>
        </p:txBody>
      </p:sp>
      <p:sp>
        <p:nvSpPr>
          <p:cNvPr id="8" name="TextBox 7">
            <a:extLst>
              <a:ext uri="{FF2B5EF4-FFF2-40B4-BE49-F238E27FC236}">
                <a16:creationId xmlns:a16="http://schemas.microsoft.com/office/drawing/2014/main" id="{A29F6D2D-8567-0712-1C17-F0134F2145A6}"/>
              </a:ext>
            </a:extLst>
          </p:cNvPr>
          <p:cNvSpPr txBox="1"/>
          <p:nvPr/>
        </p:nvSpPr>
        <p:spPr>
          <a:xfrm>
            <a:off x="2007282" y="207874"/>
            <a:ext cx="10299340" cy="46166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2C7C9F">
                    <a:lumMod val="75000"/>
                  </a:srgbClr>
                </a:solidFill>
                <a:effectLst/>
                <a:uLnTx/>
                <a:uFillTx/>
                <a:latin typeface="Arial" panose="020B0604020202020204" pitchFamily="34" charset="0"/>
                <a:ea typeface="+mj-ea"/>
                <a:cs typeface="Arial" panose="020B0604020202020204" pitchFamily="34" charset="0"/>
                <a:sym typeface="Times New Roman"/>
              </a:rPr>
              <a:t>The current CLIC BDS baseline design and the energy upgrades</a:t>
            </a:r>
          </a:p>
        </p:txBody>
      </p:sp>
      <p:sp>
        <p:nvSpPr>
          <p:cNvPr id="10" name="TextBox 9">
            <a:extLst>
              <a:ext uri="{FF2B5EF4-FFF2-40B4-BE49-F238E27FC236}">
                <a16:creationId xmlns:a16="http://schemas.microsoft.com/office/drawing/2014/main" id="{20BA967E-9EE5-4781-D3FA-D6CEF9F89961}"/>
              </a:ext>
            </a:extLst>
          </p:cNvPr>
          <p:cNvSpPr txBox="1"/>
          <p:nvPr/>
        </p:nvSpPr>
        <p:spPr>
          <a:xfrm>
            <a:off x="4696428" y="1007786"/>
            <a:ext cx="7009799" cy="5016758"/>
          </a:xfrm>
          <a:prstGeom prst="rect">
            <a:avLst/>
          </a:prstGeom>
          <a:noFill/>
        </p:spPr>
        <p:txBody>
          <a:bodyPr wrap="square">
            <a:spAutoFit/>
          </a:bodyPr>
          <a:lstStyle/>
          <a:p>
            <a:pPr algn="just"/>
            <a:r>
              <a:rPr lang="en-US" sz="1600" dirty="0">
                <a:solidFill>
                  <a:srgbClr val="002060"/>
                </a:solidFill>
                <a:latin typeface="Arial" panose="020B0604020202020204" pitchFamily="34" charset="0"/>
                <a:cs typeface="Arial" panose="020B0604020202020204" pitchFamily="34" charset="0"/>
              </a:rPr>
              <a:t>The </a:t>
            </a:r>
            <a:r>
              <a:rPr lang="en-US" sz="1600" b="1" dirty="0">
                <a:solidFill>
                  <a:srgbClr val="002060"/>
                </a:solidFill>
                <a:latin typeface="Arial" panose="020B0604020202020204" pitchFamily="34" charset="0"/>
                <a:cs typeface="Arial" panose="020B0604020202020204" pitchFamily="34" charset="0"/>
              </a:rPr>
              <a:t>CLIC BDS FFS </a:t>
            </a:r>
            <a:r>
              <a:rPr lang="en-US" sz="1600" dirty="0">
                <a:solidFill>
                  <a:srgbClr val="002060"/>
                </a:solidFill>
                <a:latin typeface="Arial" panose="020B0604020202020204" pitchFamily="34" charset="0"/>
                <a:cs typeface="Arial" panose="020B0604020202020204" pitchFamily="34" charset="0"/>
              </a:rPr>
              <a:t>has been </a:t>
            </a:r>
            <a:r>
              <a:rPr lang="en-US" sz="1600" b="1" dirty="0">
                <a:solidFill>
                  <a:srgbClr val="002060"/>
                </a:solidFill>
                <a:latin typeface="Arial" panose="020B0604020202020204" pitchFamily="34" charset="0"/>
                <a:cs typeface="Arial" panose="020B0604020202020204" pitchFamily="34" charset="0"/>
              </a:rPr>
              <a:t>extensively studied </a:t>
            </a:r>
            <a:r>
              <a:rPr lang="en-US" sz="1600" dirty="0">
                <a:solidFill>
                  <a:srgbClr val="002060"/>
                </a:solidFill>
                <a:latin typeface="Arial" panose="020B0604020202020204" pitchFamily="34" charset="0"/>
                <a:cs typeface="Arial" panose="020B0604020202020204" pitchFamily="34" charset="0"/>
              </a:rPr>
              <a:t>during these last years (4 Master thesis, 9 PhD Thesis and 2 in progress)</a:t>
            </a:r>
          </a:p>
          <a:p>
            <a:pPr algn="just"/>
            <a:endParaRPr lang="en-US" sz="1600" dirty="0">
              <a:solidFill>
                <a:srgbClr val="002060"/>
              </a:solidFill>
              <a:latin typeface="Arial" panose="020B0604020202020204" pitchFamily="34" charset="0"/>
              <a:cs typeface="Arial" panose="020B0604020202020204" pitchFamily="34" charset="0"/>
            </a:endParaRPr>
          </a:p>
          <a:p>
            <a:pPr algn="just"/>
            <a:r>
              <a:rPr lang="en-US" sz="1600" dirty="0">
                <a:solidFill>
                  <a:srgbClr val="002060"/>
                </a:solidFill>
                <a:latin typeface="Arial" panose="020B0604020202020204" pitchFamily="34" charset="0"/>
                <a:cs typeface="Arial" panose="020B0604020202020204" pitchFamily="34" charset="0"/>
              </a:rPr>
              <a:t>The </a:t>
            </a:r>
            <a:r>
              <a:rPr lang="en-US" sz="1600" b="1" dirty="0">
                <a:solidFill>
                  <a:srgbClr val="002060"/>
                </a:solidFill>
                <a:latin typeface="Arial" panose="020B0604020202020204" pitchFamily="34" charset="0"/>
                <a:cs typeface="Arial" panose="020B0604020202020204" pitchFamily="34" charset="0"/>
              </a:rPr>
              <a:t>BDS new baseline </a:t>
            </a:r>
            <a:r>
              <a:rPr lang="en-US" sz="1600" dirty="0">
                <a:solidFill>
                  <a:srgbClr val="002060"/>
                </a:solidFill>
                <a:latin typeface="Arial" panose="020B0604020202020204" pitchFamily="34" charset="0"/>
                <a:cs typeface="Arial" panose="020B0604020202020204" pitchFamily="34" charset="0"/>
              </a:rPr>
              <a:t>foresees </a:t>
            </a:r>
            <a:r>
              <a:rPr lang="en-US" sz="1600" b="1" dirty="0">
                <a:solidFill>
                  <a:srgbClr val="002060"/>
                </a:solidFill>
                <a:latin typeface="Arial" panose="020B0604020202020204" pitchFamily="34" charset="0"/>
                <a:cs typeface="Arial" panose="020B0604020202020204" pitchFamily="34" charset="0"/>
              </a:rPr>
              <a:t>an L*=6 </a:t>
            </a:r>
            <a:r>
              <a:rPr lang="en-US" sz="1600" dirty="0">
                <a:solidFill>
                  <a:srgbClr val="002060"/>
                </a:solidFill>
                <a:latin typeface="Arial" panose="020B0604020202020204" pitchFamily="34" charset="0"/>
                <a:cs typeface="Arial" panose="020B0604020202020204" pitchFamily="34" charset="0"/>
              </a:rPr>
              <a:t>m with Final Double (FD)  (QF1 and QD0 quadrupoles), mounted outside the detector volume directly on the tunnel floor. The length of the entire 380 GeV BDS is ≈ 1950 m (with one IR) and the FFS length is 770 m. </a:t>
            </a:r>
          </a:p>
          <a:p>
            <a:pPr algn="just"/>
            <a:endParaRPr lang="en-US" sz="1600" dirty="0">
              <a:solidFill>
                <a:srgbClr val="002060"/>
              </a:solidFill>
              <a:latin typeface="Arial" panose="020B0604020202020204" pitchFamily="34" charset="0"/>
              <a:cs typeface="Arial" panose="020B0604020202020204" pitchFamily="34" charset="0"/>
            </a:endParaRPr>
          </a:p>
          <a:p>
            <a:pPr algn="just"/>
            <a:r>
              <a:rPr lang="en-US" sz="1600" dirty="0">
                <a:solidFill>
                  <a:srgbClr val="002060"/>
                </a:solidFill>
                <a:latin typeface="Arial" panose="020B0604020202020204" pitchFamily="34" charset="0"/>
                <a:cs typeface="Arial" panose="020B0604020202020204" pitchFamily="34" charset="0"/>
              </a:rPr>
              <a:t>In order to allow for the </a:t>
            </a:r>
            <a:r>
              <a:rPr lang="en-US" sz="1600" b="1" dirty="0">
                <a:solidFill>
                  <a:srgbClr val="002060"/>
                </a:solidFill>
                <a:latin typeface="Arial" panose="020B0604020202020204" pitchFamily="34" charset="0"/>
                <a:cs typeface="Arial" panose="020B0604020202020204" pitchFamily="34" charset="0"/>
              </a:rPr>
              <a:t>energy upgrade </a:t>
            </a:r>
            <a:r>
              <a:rPr lang="en-US" sz="1600" dirty="0">
                <a:solidFill>
                  <a:srgbClr val="002060"/>
                </a:solidFill>
                <a:latin typeface="Arial" panose="020B0604020202020204" pitchFamily="34" charset="0"/>
                <a:cs typeface="Arial" panose="020B0604020202020204" pitchFamily="34" charset="0"/>
              </a:rPr>
              <a:t>inside the CLIC tunnel, the end of the 380 GeV and 1.5 TeV BDS beamlines have been matched such that the </a:t>
            </a:r>
            <a:r>
              <a:rPr lang="en-US" sz="1600" b="1" dirty="0">
                <a:solidFill>
                  <a:srgbClr val="002060"/>
                </a:solidFill>
                <a:latin typeface="Arial" panose="020B0604020202020204" pitchFamily="34" charset="0"/>
                <a:cs typeface="Arial" panose="020B0604020202020204" pitchFamily="34" charset="0"/>
              </a:rPr>
              <a:t>axis along which the main linac </a:t>
            </a:r>
            <a:r>
              <a:rPr lang="en-US" sz="1600" dirty="0">
                <a:solidFill>
                  <a:srgbClr val="002060"/>
                </a:solidFill>
                <a:latin typeface="Arial" panose="020B0604020202020204" pitchFamily="34" charset="0"/>
                <a:cs typeface="Arial" panose="020B0604020202020204" pitchFamily="34" charset="0"/>
              </a:rPr>
              <a:t>is unchanged by the upgrade. Assuming that the two main linacs have a full crossing angle between them of 20mrad the IP crossing angles are: 17.7 </a:t>
            </a:r>
            <a:r>
              <a:rPr lang="en-US" sz="1600" dirty="0" err="1">
                <a:solidFill>
                  <a:srgbClr val="002060"/>
                </a:solidFill>
                <a:latin typeface="Arial" panose="020B0604020202020204" pitchFamily="34" charset="0"/>
                <a:cs typeface="Arial" panose="020B0604020202020204" pitchFamily="34" charset="0"/>
              </a:rPr>
              <a:t>mrad</a:t>
            </a:r>
            <a:r>
              <a:rPr lang="en-US" sz="1600" dirty="0">
                <a:solidFill>
                  <a:srgbClr val="002060"/>
                </a:solidFill>
                <a:latin typeface="Arial" panose="020B0604020202020204" pitchFamily="34" charset="0"/>
                <a:cs typeface="Arial" panose="020B0604020202020204" pitchFamily="34" charset="0"/>
              </a:rPr>
              <a:t> and 21.2 for 380 GeV and  1.5 TeV respectively.</a:t>
            </a:r>
          </a:p>
          <a:p>
            <a:pPr algn="just"/>
            <a:endParaRPr lang="en-US" sz="1600" dirty="0">
              <a:solidFill>
                <a:srgbClr val="002060"/>
              </a:solidFill>
              <a:latin typeface="Arial" panose="020B0604020202020204" pitchFamily="34" charset="0"/>
              <a:cs typeface="Arial" panose="020B0604020202020204" pitchFamily="34" charset="0"/>
            </a:endParaRPr>
          </a:p>
          <a:p>
            <a:pPr algn="just"/>
            <a:r>
              <a:rPr lang="en-US" sz="1600" dirty="0">
                <a:solidFill>
                  <a:srgbClr val="002060"/>
                </a:solidFill>
                <a:latin typeface="Arial" panose="020B0604020202020204" pitchFamily="34" charset="0"/>
                <a:cs typeface="Arial" panose="020B0604020202020204" pitchFamily="34" charset="0"/>
              </a:rPr>
              <a:t>The FFS dipoles, quadrupoles and </a:t>
            </a:r>
            <a:r>
              <a:rPr lang="en-US" sz="1600" dirty="0" err="1">
                <a:solidFill>
                  <a:srgbClr val="002060"/>
                </a:solidFill>
                <a:latin typeface="Arial" panose="020B0604020202020204" pitchFamily="34" charset="0"/>
                <a:cs typeface="Arial" panose="020B0604020202020204" pitchFamily="34" charset="0"/>
              </a:rPr>
              <a:t>sextupoles</a:t>
            </a:r>
            <a:r>
              <a:rPr lang="en-US" sz="1600" dirty="0">
                <a:solidFill>
                  <a:srgbClr val="002060"/>
                </a:solidFill>
                <a:latin typeface="Arial" panose="020B0604020202020204" pitchFamily="34" charset="0"/>
                <a:cs typeface="Arial" panose="020B0604020202020204" pitchFamily="34" charset="0"/>
              </a:rPr>
              <a:t> have been optimized to match the desired beam parameters at the IP while locally correcting the chromaticity generated by the FD. A pair of octupoles has been introduced in the lattice to correct the remaining 3rd order chromatic and geometric aberrations.</a:t>
            </a:r>
          </a:p>
        </p:txBody>
      </p:sp>
      <p:pic>
        <p:nvPicPr>
          <p:cNvPr id="11" name="Picture 10">
            <a:extLst>
              <a:ext uri="{FF2B5EF4-FFF2-40B4-BE49-F238E27FC236}">
                <a16:creationId xmlns:a16="http://schemas.microsoft.com/office/drawing/2014/main" id="{2CDAEF09-0B72-4E55-6603-FDB1DF4DA47E}"/>
              </a:ext>
            </a:extLst>
          </p:cNvPr>
          <p:cNvPicPr>
            <a:picLocks noChangeAspect="1"/>
          </p:cNvPicPr>
          <p:nvPr/>
        </p:nvPicPr>
        <p:blipFill>
          <a:blip r:embed="rId3"/>
          <a:stretch>
            <a:fillRect/>
          </a:stretch>
        </p:blipFill>
        <p:spPr>
          <a:xfrm>
            <a:off x="175588" y="768890"/>
            <a:ext cx="4257813" cy="2847931"/>
          </a:xfrm>
          <a:prstGeom prst="rect">
            <a:avLst/>
          </a:prstGeom>
        </p:spPr>
      </p:pic>
      <p:pic>
        <p:nvPicPr>
          <p:cNvPr id="12" name="Picture 11">
            <a:extLst>
              <a:ext uri="{FF2B5EF4-FFF2-40B4-BE49-F238E27FC236}">
                <a16:creationId xmlns:a16="http://schemas.microsoft.com/office/drawing/2014/main" id="{4947400A-3204-EBB0-14EF-8C83E879F1C0}"/>
              </a:ext>
            </a:extLst>
          </p:cNvPr>
          <p:cNvPicPr>
            <a:picLocks noChangeAspect="1"/>
          </p:cNvPicPr>
          <p:nvPr/>
        </p:nvPicPr>
        <p:blipFill>
          <a:blip r:embed="rId4"/>
          <a:stretch>
            <a:fillRect/>
          </a:stretch>
        </p:blipFill>
        <p:spPr>
          <a:xfrm>
            <a:off x="222931" y="3771841"/>
            <a:ext cx="4210471" cy="2230202"/>
          </a:xfrm>
          <a:prstGeom prst="rect">
            <a:avLst/>
          </a:prstGeom>
        </p:spPr>
      </p:pic>
      <p:sp>
        <p:nvSpPr>
          <p:cNvPr id="14" name="TextBox 13">
            <a:extLst>
              <a:ext uri="{FF2B5EF4-FFF2-40B4-BE49-F238E27FC236}">
                <a16:creationId xmlns:a16="http://schemas.microsoft.com/office/drawing/2014/main" id="{F0530FFA-3851-0183-452C-5A8CE9E1BE99}"/>
              </a:ext>
            </a:extLst>
          </p:cNvPr>
          <p:cNvSpPr txBox="1"/>
          <p:nvPr/>
        </p:nvSpPr>
        <p:spPr>
          <a:xfrm>
            <a:off x="222930" y="3616821"/>
            <a:ext cx="4210471" cy="276999"/>
          </a:xfrm>
          <a:prstGeom prst="rect">
            <a:avLst/>
          </a:prstGeom>
          <a:noFill/>
        </p:spPr>
        <p:txBody>
          <a:bodyPr wrap="square">
            <a:spAutoFit/>
          </a:bodyPr>
          <a:lstStyle/>
          <a:p>
            <a:r>
              <a:rPr lang="en-US" sz="1200" dirty="0"/>
              <a:t>CLIC 1.5TeV and 380 GeV BDS layouts with L∗ = 6 m</a:t>
            </a:r>
          </a:p>
        </p:txBody>
      </p:sp>
      <p:sp>
        <p:nvSpPr>
          <p:cNvPr id="16" name="TextBox 15">
            <a:extLst>
              <a:ext uri="{FF2B5EF4-FFF2-40B4-BE49-F238E27FC236}">
                <a16:creationId xmlns:a16="http://schemas.microsoft.com/office/drawing/2014/main" id="{B9255559-2DDD-D50C-F10F-D8F77A877466}"/>
              </a:ext>
            </a:extLst>
          </p:cNvPr>
          <p:cNvSpPr txBox="1"/>
          <p:nvPr/>
        </p:nvSpPr>
        <p:spPr>
          <a:xfrm>
            <a:off x="222930" y="5993766"/>
            <a:ext cx="4210471" cy="276999"/>
          </a:xfrm>
          <a:prstGeom prst="rect">
            <a:avLst/>
          </a:prstGeom>
          <a:solidFill>
            <a:schemeClr val="bg1"/>
          </a:solidFill>
        </p:spPr>
        <p:txBody>
          <a:bodyPr wrap="square">
            <a:spAutoFit/>
          </a:bodyPr>
          <a:lstStyle/>
          <a:p>
            <a:r>
              <a:rPr lang="en-US" sz="1200" dirty="0"/>
              <a:t>CLIC optical functions through the FFS with L∗ = 6 m</a:t>
            </a:r>
          </a:p>
        </p:txBody>
      </p:sp>
      <p:sp>
        <p:nvSpPr>
          <p:cNvPr id="19" name="TextBox 18">
            <a:extLst>
              <a:ext uri="{FF2B5EF4-FFF2-40B4-BE49-F238E27FC236}">
                <a16:creationId xmlns:a16="http://schemas.microsoft.com/office/drawing/2014/main" id="{9FD05DF2-8608-5FED-78E9-30AE2BDFEBEA}"/>
              </a:ext>
            </a:extLst>
          </p:cNvPr>
          <p:cNvSpPr txBox="1"/>
          <p:nvPr/>
        </p:nvSpPr>
        <p:spPr>
          <a:xfrm>
            <a:off x="5177547" y="6363097"/>
            <a:ext cx="6155140" cy="276999"/>
          </a:xfrm>
          <a:prstGeom prst="rect">
            <a:avLst/>
          </a:prstGeom>
          <a:solidFill>
            <a:schemeClr val="bg1"/>
          </a:solidFill>
          <a:effectLst>
            <a:glow rad="431905">
              <a:schemeClr val="accent6">
                <a:lumMod val="40000"/>
                <a:lumOff val="60000"/>
                <a:alpha val="40000"/>
              </a:schemeClr>
            </a:glow>
          </a:effectLst>
        </p:spPr>
        <p:txBody>
          <a:bodyPr wrap="square">
            <a:spAutoFit/>
          </a:bodyPr>
          <a:lstStyle/>
          <a:p>
            <a:r>
              <a:rPr lang="en-GB" sz="1200" b="1" dirty="0">
                <a:solidFill>
                  <a:srgbClr val="C00000"/>
                </a:solidFill>
                <a:latin typeface="Arial" panose="020B0604020202020204" pitchFamily="34" charset="0"/>
                <a:cs typeface="Arial" panose="020B0604020202020204" pitchFamily="34" charset="0"/>
              </a:rPr>
              <a:t>Session “Damping rings, Beam dynamics, Beam delivery systems” LCWS2025</a:t>
            </a:r>
            <a:endParaRPr lang="en-GB" sz="1200" b="1" i="0" u="none" strike="noStrike" dirty="0">
              <a:solidFill>
                <a:srgbClr val="C00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365292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1E6173-4E3E-6D87-263C-989A6F92885D}"/>
              </a:ext>
            </a:extLst>
          </p:cNvPr>
          <p:cNvSpPr>
            <a:spLocks noGrp="1"/>
          </p:cNvSpPr>
          <p:nvPr>
            <p:ph idx="1"/>
          </p:nvPr>
        </p:nvSpPr>
        <p:spPr>
          <a:xfrm>
            <a:off x="397011" y="1400133"/>
            <a:ext cx="11046459" cy="3354647"/>
          </a:xfrm>
        </p:spPr>
        <p:txBody>
          <a:bodyPr>
            <a:normAutofit fontScale="92500" lnSpcReduction="20000"/>
          </a:bodyPr>
          <a:lstStyle/>
          <a:p>
            <a:pPr marL="0" indent="0" algn="just">
              <a:buNone/>
            </a:pPr>
            <a:r>
              <a:rPr lang="en-US" sz="2200" dirty="0"/>
              <a:t>The baseline LCF@CERN BDS is a  </a:t>
            </a:r>
            <a:r>
              <a:rPr lang="en-US" sz="2200" b="1" dirty="0"/>
              <a:t>250 GeV ILC in</a:t>
            </a:r>
            <a:r>
              <a:rPr lang="en-US" sz="2200" dirty="0"/>
              <a:t> a 21 Km tunnel in the CERN </a:t>
            </a:r>
            <a:r>
              <a:rPr lang="en-US" sz="2200" dirty="0" err="1"/>
              <a:t>area,with</a:t>
            </a:r>
            <a:r>
              <a:rPr lang="en-US" sz="2200" dirty="0"/>
              <a:t> </a:t>
            </a:r>
            <a:r>
              <a:rPr lang="en-US" sz="2200" b="1" dirty="0"/>
              <a:t>2 IRs </a:t>
            </a:r>
            <a:r>
              <a:rPr lang="en-US" sz="2200" dirty="0"/>
              <a:t>sharing luminosity.</a:t>
            </a:r>
          </a:p>
          <a:p>
            <a:pPr marL="0" indent="0" algn="just">
              <a:buNone/>
            </a:pPr>
            <a:r>
              <a:rPr lang="en-US" sz="2200" b="1" dirty="0"/>
              <a:t>After 10 years constructio</a:t>
            </a:r>
            <a:r>
              <a:rPr lang="en-US" sz="2200" dirty="0"/>
              <a:t>n and </a:t>
            </a:r>
            <a:r>
              <a:rPr lang="en-US" sz="2200" b="1" dirty="0"/>
              <a:t>10 years data taki</a:t>
            </a:r>
            <a:r>
              <a:rPr lang="en-US" sz="2200" dirty="0"/>
              <a:t>ng at at </a:t>
            </a:r>
            <a:r>
              <a:rPr lang="en-US" sz="2200" b="1" dirty="0"/>
              <a:t>250 GeV</a:t>
            </a:r>
            <a:r>
              <a:rPr lang="en-US" sz="2200" dirty="0"/>
              <a:t>, the accelerator will be </a:t>
            </a:r>
            <a:r>
              <a:rPr lang="en-US" sz="2200" b="1" dirty="0"/>
              <a:t>upgraded in stages </a:t>
            </a:r>
            <a:r>
              <a:rPr lang="en-US" sz="2200" dirty="0"/>
              <a:t>with more advanced technologies to achieve </a:t>
            </a:r>
            <a:r>
              <a:rPr lang="en-US" sz="2200" b="1" dirty="0"/>
              <a:t>higher-energies</a:t>
            </a:r>
            <a:r>
              <a:rPr lang="en-US" sz="2200" dirty="0"/>
              <a:t> ( 500 GeV – 1 TeV) or </a:t>
            </a:r>
            <a:r>
              <a:rPr lang="en-US" sz="2200" b="1" dirty="0"/>
              <a:t>higher-luminosities</a:t>
            </a:r>
            <a:r>
              <a:rPr lang="en-US" sz="2200" dirty="0"/>
              <a:t> as: </a:t>
            </a:r>
            <a:r>
              <a:rPr lang="en-GB" sz="2200" dirty="0">
                <a:solidFill>
                  <a:srgbClr val="09213B">
                    <a:lumMod val="90000"/>
                    <a:lumOff val="10000"/>
                  </a:srgbClr>
                </a:solidFill>
              </a:rPr>
              <a:t>Higher-gradient SRF, NCRF CLIC or Cool Copper C3, ERL, Plasma </a:t>
            </a:r>
            <a:r>
              <a:rPr lang="en-GB" sz="2200" dirty="0" err="1">
                <a:solidFill>
                  <a:srgbClr val="09213B">
                    <a:lumMod val="90000"/>
                    <a:lumOff val="10000"/>
                  </a:srgbClr>
                </a:solidFill>
              </a:rPr>
              <a:t>wakefield</a:t>
            </a:r>
            <a:r>
              <a:rPr lang="en-GB" sz="2200" dirty="0">
                <a:solidFill>
                  <a:srgbClr val="09213B">
                    <a:lumMod val="90000"/>
                    <a:lumOff val="10000"/>
                  </a:srgbClr>
                </a:solidFill>
              </a:rPr>
              <a:t> or, </a:t>
            </a:r>
            <a:r>
              <a:rPr lang="en-GB" sz="2200" dirty="0">
                <a:solidFill>
                  <a:srgbClr val="09213B">
                    <a:lumMod val="90000"/>
                    <a:lumOff val="10000"/>
                  </a:srgbClr>
                </a:solidFill>
                <a:latin typeface="Symbol" pitchFamily="2" charset="2"/>
              </a:rPr>
              <a:t>gg</a:t>
            </a:r>
            <a:r>
              <a:rPr lang="en-GB" sz="2200" dirty="0">
                <a:solidFill>
                  <a:srgbClr val="09213B">
                    <a:lumMod val="90000"/>
                    <a:lumOff val="10000"/>
                  </a:srgbClr>
                </a:solidFill>
              </a:rPr>
              <a:t> collider (optical or XFEL lasers).</a:t>
            </a:r>
            <a:r>
              <a:rPr lang="en-GB" sz="2200" dirty="0"/>
              <a:t> </a:t>
            </a:r>
            <a:r>
              <a:rPr lang="en-GB" sz="2200" dirty="0">
                <a:solidFill>
                  <a:srgbClr val="09213B">
                    <a:lumMod val="90000"/>
                    <a:lumOff val="10000"/>
                  </a:srgbClr>
                </a:solidFill>
              </a:rPr>
              <a:t>Upgrades have to be understanded like: we have a tunnel with an ILC machine available and we need R&amp;D to see how the new technologies can fit in such a facility, where DRs exists, tunnel diameter is fixed and a cryo-system is available.</a:t>
            </a:r>
          </a:p>
          <a:p>
            <a:pPr marL="0" indent="0" algn="just">
              <a:buNone/>
            </a:pPr>
            <a:r>
              <a:rPr lang="en-GB" sz="2200" dirty="0">
                <a:solidFill>
                  <a:srgbClr val="09213B">
                    <a:lumMod val="90000"/>
                    <a:lumOff val="10000"/>
                  </a:srgbClr>
                </a:solidFill>
              </a:rPr>
              <a:t>In later stages the 2IRS can be used by sharing luminosity by running parallel programs at higher and lower energy as a testbed for technology development.</a:t>
            </a:r>
          </a:p>
          <a:p>
            <a:pPr marL="0" indent="0" algn="just">
              <a:buNone/>
            </a:pPr>
            <a:endParaRPr lang="en-GB" sz="1600" dirty="0">
              <a:solidFill>
                <a:srgbClr val="09213B">
                  <a:lumMod val="90000"/>
                  <a:lumOff val="10000"/>
                </a:srgbClr>
              </a:solidFill>
            </a:endParaRPr>
          </a:p>
          <a:p>
            <a:pPr marL="0" indent="0" algn="just">
              <a:buNone/>
            </a:pPr>
            <a:endParaRPr lang="en-US" sz="1600" dirty="0"/>
          </a:p>
          <a:p>
            <a:endParaRPr lang="en-US" dirty="0"/>
          </a:p>
        </p:txBody>
      </p:sp>
      <p:sp>
        <p:nvSpPr>
          <p:cNvPr id="4" name="Slide Number Placeholder 3">
            <a:extLst>
              <a:ext uri="{FF2B5EF4-FFF2-40B4-BE49-F238E27FC236}">
                <a16:creationId xmlns:a16="http://schemas.microsoft.com/office/drawing/2014/main" id="{A65320FC-14FB-CB72-D990-F42D9E61AF2A}"/>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13</a:t>
            </a:fld>
            <a:endParaRPr lang="fr-FR">
              <a:solidFill>
                <a:prstClr val="white"/>
              </a:solidFill>
              <a:latin typeface="News Gothic MT"/>
            </a:endParaRPr>
          </a:p>
        </p:txBody>
      </p:sp>
      <p:sp>
        <p:nvSpPr>
          <p:cNvPr id="5" name="TextBox 4">
            <a:extLst>
              <a:ext uri="{FF2B5EF4-FFF2-40B4-BE49-F238E27FC236}">
                <a16:creationId xmlns:a16="http://schemas.microsoft.com/office/drawing/2014/main" id="{CA1D50F0-3F46-113C-46F7-98C045E44C03}"/>
              </a:ext>
            </a:extLst>
          </p:cNvPr>
          <p:cNvSpPr txBox="1"/>
          <p:nvPr/>
        </p:nvSpPr>
        <p:spPr>
          <a:xfrm>
            <a:off x="1960983" y="451464"/>
            <a:ext cx="9482487" cy="46166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2C7C9F">
                    <a:lumMod val="75000"/>
                  </a:srgbClr>
                </a:solidFill>
                <a:effectLst/>
                <a:uLnTx/>
                <a:uFillTx/>
                <a:latin typeface="Arial" panose="020B0604020202020204" pitchFamily="34" charset="0"/>
                <a:ea typeface="+mj-ea"/>
                <a:cs typeface="Arial" panose="020B0604020202020204" pitchFamily="34" charset="0"/>
                <a:sym typeface="Times New Roman"/>
              </a:rPr>
              <a:t>The </a:t>
            </a:r>
            <a:r>
              <a:rPr lang="en-US" sz="2400" b="1" kern="1200" dirty="0">
                <a:solidFill>
                  <a:srgbClr val="2C7C9F">
                    <a:lumMod val="75000"/>
                  </a:srgbClr>
                </a:solidFill>
                <a:latin typeface="Arial" panose="020B0604020202020204" pitchFamily="34" charset="0"/>
                <a:ea typeface="+mj-ea"/>
                <a:cs typeface="Arial" panose="020B0604020202020204" pitchFamily="34" charset="0"/>
              </a:rPr>
              <a:t>LCF@CERN</a:t>
            </a:r>
            <a:r>
              <a:rPr kumimoji="0" lang="en-US" sz="2400" b="1" i="0" u="none" strike="noStrike" kern="1200" cap="none" spc="0" normalizeH="0" baseline="0" noProof="0" dirty="0">
                <a:ln>
                  <a:noFill/>
                </a:ln>
                <a:solidFill>
                  <a:srgbClr val="2C7C9F">
                    <a:lumMod val="75000"/>
                  </a:srgbClr>
                </a:solidFill>
                <a:effectLst/>
                <a:uLnTx/>
                <a:uFillTx/>
                <a:latin typeface="Arial" panose="020B0604020202020204" pitchFamily="34" charset="0"/>
                <a:ea typeface="+mj-ea"/>
                <a:cs typeface="Arial" panose="020B0604020202020204" pitchFamily="34" charset="0"/>
                <a:sym typeface="Times New Roman"/>
              </a:rPr>
              <a:t> BDS baseline design and the energy upgrades</a:t>
            </a:r>
          </a:p>
        </p:txBody>
      </p:sp>
      <p:sp>
        <p:nvSpPr>
          <p:cNvPr id="9" name="TextBox 8">
            <a:extLst>
              <a:ext uri="{FF2B5EF4-FFF2-40B4-BE49-F238E27FC236}">
                <a16:creationId xmlns:a16="http://schemas.microsoft.com/office/drawing/2014/main" id="{1DBC1573-5229-47B0-2C10-BDC326A8A1CD}"/>
              </a:ext>
            </a:extLst>
          </p:cNvPr>
          <p:cNvSpPr txBox="1"/>
          <p:nvPr/>
        </p:nvSpPr>
        <p:spPr>
          <a:xfrm>
            <a:off x="1288428" y="5094399"/>
            <a:ext cx="9602443" cy="707886"/>
          </a:xfrm>
          <a:prstGeom prst="rect">
            <a:avLst/>
          </a:prstGeom>
          <a:solidFill>
            <a:schemeClr val="bg1"/>
          </a:solidFill>
        </p:spPr>
        <p:txBody>
          <a:bodyPr wrap="square">
            <a:spAutoFit/>
          </a:bodyPr>
          <a:lstStyle/>
          <a:p>
            <a:pPr marL="0" marR="0" lvl="0" indent="0" algn="ctr" defTabSz="914400" rtl="0" eaLnBrk="1" fontAlgn="auto" latinLnBrk="0" hangingPunct="1">
              <a:lnSpc>
                <a:spcPct val="100000"/>
              </a:lnSpc>
              <a:spcBef>
                <a:spcPts val="2000"/>
              </a:spcBef>
              <a:spcAft>
                <a:spcPts val="0"/>
              </a:spcAft>
              <a:buClr>
                <a:srgbClr val="2C7C9F">
                  <a:lumMod val="60000"/>
                  <a:lumOff val="40000"/>
                </a:srgbClr>
              </a:buClr>
              <a:buSzPct val="110000"/>
              <a:buFont typeface="Wingdings 2" pitchFamily="18" charset="2"/>
              <a:buNone/>
              <a:tabLst/>
              <a:defRPr/>
            </a:pPr>
            <a:r>
              <a:rPr kumimoji="0" lang="en-US" sz="2000" b="1"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The dedicated baseline LCF@CERN BDS optics is not existing and has to be developed in </a:t>
            </a:r>
            <a:r>
              <a:rPr lang="en-US" sz="2000" b="1" kern="1200" dirty="0">
                <a:solidFill>
                  <a:srgbClr val="C00000"/>
                </a:solidFill>
                <a:latin typeface="Arial" panose="020B0604020202020204" pitchFamily="34" charset="0"/>
                <a:ea typeface="+mn-ea"/>
                <a:cs typeface="Arial" panose="020B0604020202020204" pitchFamily="34" charset="0"/>
              </a:rPr>
              <a:t>Mid Term period (2026 - 2028). </a:t>
            </a:r>
            <a:endParaRPr kumimoji="0" lang="en-US" sz="1600"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544146654"/>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10289-9FD3-4312-3048-764DBA1E84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37677A-97CE-AE1F-6B3C-C7F57F608A21}"/>
              </a:ext>
            </a:extLst>
          </p:cNvPr>
          <p:cNvSpPr>
            <a:spLocks noGrp="1"/>
          </p:cNvSpPr>
          <p:nvPr>
            <p:ph type="title"/>
          </p:nvPr>
        </p:nvSpPr>
        <p:spPr>
          <a:xfrm>
            <a:off x="2328578" y="132776"/>
            <a:ext cx="7361331" cy="608250"/>
          </a:xfrm>
        </p:spPr>
        <p:txBody>
          <a:bodyPr/>
          <a:lstStyle/>
          <a:p>
            <a:r>
              <a:rPr lang="en-US" sz="2800" dirty="0"/>
              <a:t>MT LCF@CERN BDS R&amp;D (2026 – 2028)  </a:t>
            </a:r>
            <a:endParaRPr lang="en-ES" sz="2800"/>
          </a:p>
        </p:txBody>
      </p:sp>
      <p:sp>
        <p:nvSpPr>
          <p:cNvPr id="4" name="Slide Number Placeholder 3">
            <a:extLst>
              <a:ext uri="{FF2B5EF4-FFF2-40B4-BE49-F238E27FC236}">
                <a16:creationId xmlns:a16="http://schemas.microsoft.com/office/drawing/2014/main" id="{2550127D-0C06-9BCB-0A64-EFD41F63E502}"/>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14</a:t>
            </a:fld>
            <a:endParaRPr lang="fr-FR">
              <a:solidFill>
                <a:prstClr val="white"/>
              </a:solidFill>
              <a:latin typeface="News Gothic MT"/>
            </a:endParaRPr>
          </a:p>
        </p:txBody>
      </p:sp>
      <p:sp>
        <p:nvSpPr>
          <p:cNvPr id="7" name="TextBox 6">
            <a:extLst>
              <a:ext uri="{FF2B5EF4-FFF2-40B4-BE49-F238E27FC236}">
                <a16:creationId xmlns:a16="http://schemas.microsoft.com/office/drawing/2014/main" id="{F5FB4B1B-A7BE-0C7F-2637-EFCA1DA04239}"/>
              </a:ext>
            </a:extLst>
          </p:cNvPr>
          <p:cNvSpPr txBox="1"/>
          <p:nvPr/>
        </p:nvSpPr>
        <p:spPr>
          <a:xfrm>
            <a:off x="1004836" y="896818"/>
            <a:ext cx="10008813" cy="1077218"/>
          </a:xfrm>
          <a:prstGeom prst="rect">
            <a:avLst/>
          </a:prstGeom>
          <a:noFill/>
        </p:spPr>
        <p:txBody>
          <a:bodyPr wrap="square">
            <a:spAutoFit/>
          </a:bodyPr>
          <a:lstStyle/>
          <a:p>
            <a:pPr algn="ctr"/>
            <a:r>
              <a:rPr lang="en-GB" sz="2400" dirty="0">
                <a:solidFill>
                  <a:schemeClr val="tx2">
                    <a:lumMod val="90000"/>
                    <a:lumOff val="10000"/>
                  </a:schemeClr>
                </a:solidFill>
                <a:effectLst/>
                <a:latin typeface="Arial" panose="020B0604020202020204" pitchFamily="34" charset="0"/>
                <a:cs typeface="Arial" panose="020B0604020202020204" pitchFamily="34" charset="0"/>
              </a:rPr>
              <a:t>Taking as </a:t>
            </a:r>
            <a:r>
              <a:rPr lang="en-GB" sz="2400" b="1" dirty="0">
                <a:solidFill>
                  <a:schemeClr val="tx2">
                    <a:lumMod val="90000"/>
                    <a:lumOff val="10000"/>
                  </a:schemeClr>
                </a:solidFill>
                <a:effectLst/>
                <a:latin typeface="Arial" panose="020B0604020202020204" pitchFamily="34" charset="0"/>
                <a:cs typeface="Arial" panose="020B0604020202020204" pitchFamily="34" charset="0"/>
              </a:rPr>
              <a:t>starting point the ILC 250 GeV design</a:t>
            </a:r>
            <a:r>
              <a:rPr lang="en-GB" sz="2400" dirty="0">
                <a:solidFill>
                  <a:schemeClr val="tx2">
                    <a:lumMod val="90000"/>
                    <a:lumOff val="10000"/>
                  </a:schemeClr>
                </a:solidFill>
                <a:effectLst/>
                <a:latin typeface="Arial" panose="020B0604020202020204" pitchFamily="34" charset="0"/>
                <a:cs typeface="Arial" panose="020B0604020202020204" pitchFamily="34" charset="0"/>
              </a:rPr>
              <a:t> a </a:t>
            </a:r>
            <a:r>
              <a:rPr lang="en-GB" sz="2400" b="1" dirty="0">
                <a:solidFill>
                  <a:schemeClr val="tx2">
                    <a:lumMod val="90000"/>
                    <a:lumOff val="10000"/>
                  </a:schemeClr>
                </a:solidFill>
                <a:effectLst/>
                <a:latin typeface="Arial" panose="020B0604020202020204" pitchFamily="34" charset="0"/>
                <a:cs typeface="Arial" panose="020B0604020202020204" pitchFamily="34" charset="0"/>
              </a:rPr>
              <a:t>BDS with 1 IP </a:t>
            </a:r>
            <a:r>
              <a:rPr lang="en-GB" sz="2400" dirty="0">
                <a:solidFill>
                  <a:schemeClr val="tx2">
                    <a:lumMod val="90000"/>
                    <a:lumOff val="10000"/>
                  </a:schemeClr>
                </a:solidFill>
                <a:effectLst/>
                <a:latin typeface="Arial" panose="020B0604020202020204" pitchFamily="34" charset="0"/>
                <a:cs typeface="Arial" panose="020B0604020202020204" pitchFamily="34" charset="0"/>
              </a:rPr>
              <a:t>has to be </a:t>
            </a:r>
            <a:r>
              <a:rPr lang="en-GB" sz="2400" dirty="0">
                <a:solidFill>
                  <a:schemeClr val="tx2">
                    <a:lumMod val="90000"/>
                    <a:lumOff val="10000"/>
                  </a:schemeClr>
                </a:solidFill>
                <a:latin typeface="Arial" panose="020B0604020202020204" pitchFamily="34" charset="0"/>
                <a:cs typeface="Arial" panose="020B0604020202020204" pitchFamily="34" charset="0"/>
              </a:rPr>
              <a:t>updated</a:t>
            </a:r>
            <a:r>
              <a:rPr lang="en-GB" sz="2400" dirty="0">
                <a:solidFill>
                  <a:schemeClr val="tx2">
                    <a:lumMod val="90000"/>
                    <a:lumOff val="10000"/>
                  </a:schemeClr>
                </a:solidFill>
                <a:effectLst/>
                <a:latin typeface="Arial" panose="020B0604020202020204" pitchFamily="34" charset="0"/>
                <a:cs typeface="Arial" panose="020B0604020202020204" pitchFamily="34" charset="0"/>
              </a:rPr>
              <a:t> and optimized</a:t>
            </a:r>
            <a:r>
              <a:rPr lang="en-GB" sz="2400" dirty="0">
                <a:solidFill>
                  <a:schemeClr val="tx2">
                    <a:lumMod val="90000"/>
                    <a:lumOff val="10000"/>
                  </a:schemeClr>
                </a:solidFill>
                <a:latin typeface="Arial" panose="020B0604020202020204" pitchFamily="34" charset="0"/>
                <a:cs typeface="Arial" panose="020B0604020202020204" pitchFamily="34" charset="0"/>
              </a:rPr>
              <a:t> in detail.</a:t>
            </a:r>
            <a:endParaRPr lang="en-GB" sz="2400" dirty="0">
              <a:solidFill>
                <a:schemeClr val="tx2">
                  <a:lumMod val="90000"/>
                  <a:lumOff val="10000"/>
                </a:schemeClr>
              </a:solidFill>
              <a:effectLst/>
              <a:latin typeface="Arial" panose="020B0604020202020204" pitchFamily="34" charset="0"/>
              <a:cs typeface="Arial" panose="020B0604020202020204" pitchFamily="34" charset="0"/>
            </a:endParaRPr>
          </a:p>
          <a:p>
            <a:pPr algn="just"/>
            <a:endParaRPr lang="en-GB" sz="1600" dirty="0">
              <a:solidFill>
                <a:schemeClr val="tx2">
                  <a:lumMod val="90000"/>
                  <a:lumOff val="10000"/>
                </a:schemeClr>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20C2F934-AFE2-9902-6C61-CB9FFF05300A}"/>
              </a:ext>
            </a:extLst>
          </p:cNvPr>
          <p:cNvPicPr>
            <a:picLocks noChangeAspect="1"/>
          </p:cNvPicPr>
          <p:nvPr/>
        </p:nvPicPr>
        <p:blipFill>
          <a:blip r:embed="rId3"/>
          <a:stretch>
            <a:fillRect/>
          </a:stretch>
        </p:blipFill>
        <p:spPr>
          <a:xfrm>
            <a:off x="2156746" y="1723739"/>
            <a:ext cx="6987254" cy="2208329"/>
          </a:xfrm>
          <a:prstGeom prst="rect">
            <a:avLst/>
          </a:prstGeom>
        </p:spPr>
      </p:pic>
      <p:sp>
        <p:nvSpPr>
          <p:cNvPr id="12" name="TextBox 11">
            <a:extLst>
              <a:ext uri="{FF2B5EF4-FFF2-40B4-BE49-F238E27FC236}">
                <a16:creationId xmlns:a16="http://schemas.microsoft.com/office/drawing/2014/main" id="{01169621-14D9-0146-6F53-073A108EAAEA}"/>
              </a:ext>
            </a:extLst>
          </p:cNvPr>
          <p:cNvSpPr txBox="1"/>
          <p:nvPr/>
        </p:nvSpPr>
        <p:spPr>
          <a:xfrm>
            <a:off x="8204239" y="1866544"/>
            <a:ext cx="1818315" cy="276999"/>
          </a:xfrm>
          <a:prstGeom prst="rect">
            <a:avLst/>
          </a:prstGeom>
          <a:solidFill>
            <a:srgbClr val="C2D69B"/>
          </a:solidFill>
        </p:spPr>
        <p:txBody>
          <a:bodyPr wrap="square">
            <a:spAutoFit/>
          </a:bodyPr>
          <a:lstStyle/>
          <a:p>
            <a:r>
              <a:rPr lang="en-GB" sz="900" dirty="0">
                <a:solidFill>
                  <a:schemeClr val="tx1"/>
                </a:solidFill>
                <a:latin typeface="Arial" panose="020B0604020202020204" pitchFamily="34" charset="0"/>
                <a:cs typeface="Arial" panose="020B0604020202020204" pitchFamily="34" charset="0"/>
              </a:rPr>
              <a:t> </a:t>
            </a:r>
            <a:r>
              <a:rPr lang="en-GB" sz="1200" dirty="0">
                <a:solidFill>
                  <a:schemeClr val="tx1"/>
                </a:solidFill>
                <a:latin typeface="Times New Roman" panose="02020603050405020304" pitchFamily="18" charset="0"/>
                <a:cs typeface="Times New Roman" panose="02020603050405020304" pitchFamily="18" charset="0"/>
              </a:rPr>
              <a:t>IP crossing angle 14 </a:t>
            </a:r>
            <a:r>
              <a:rPr lang="en-GB" sz="1200" dirty="0" err="1">
                <a:solidFill>
                  <a:schemeClr val="tx1"/>
                </a:solidFill>
                <a:latin typeface="Times New Roman" panose="02020603050405020304" pitchFamily="18" charset="0"/>
                <a:cs typeface="Times New Roman" panose="02020603050405020304" pitchFamily="18" charset="0"/>
              </a:rPr>
              <a:t>mrad</a:t>
            </a:r>
            <a:endParaRPr lang="en-ES" sz="1200">
              <a:solidFill>
                <a:schemeClr val="tx1"/>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5B25817E-62C3-B915-1371-4FA38E6CD78F}"/>
              </a:ext>
            </a:extLst>
          </p:cNvPr>
          <p:cNvSpPr txBox="1"/>
          <p:nvPr/>
        </p:nvSpPr>
        <p:spPr>
          <a:xfrm>
            <a:off x="1543228" y="4211982"/>
            <a:ext cx="9789459" cy="2492990"/>
          </a:xfrm>
          <a:prstGeom prst="rect">
            <a:avLst/>
          </a:prstGeom>
          <a:solidFill>
            <a:schemeClr val="bg1"/>
          </a:solidFill>
        </p:spPr>
        <p:txBody>
          <a:bodyPr wrap="square">
            <a:spAutoFit/>
          </a:bodyPr>
          <a:lstStyle/>
          <a:p>
            <a:pPr algn="just"/>
            <a:endParaRPr lang="en-GB" sz="1600" dirty="0">
              <a:solidFill>
                <a:schemeClr val="tx2">
                  <a:lumMod val="90000"/>
                  <a:lumOff val="10000"/>
                </a:schemeClr>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GB" sz="2000" b="1" dirty="0">
                <a:solidFill>
                  <a:schemeClr val="tx2">
                    <a:lumMod val="90000"/>
                    <a:lumOff val="10000"/>
                  </a:schemeClr>
                </a:solidFill>
                <a:effectLst/>
                <a:latin typeface="Arial" panose="020B0604020202020204" pitchFamily="34" charset="0"/>
                <a:cs typeface="Arial" panose="020B0604020202020204" pitchFamily="34" charset="0"/>
              </a:rPr>
              <a:t>Optics design</a:t>
            </a:r>
            <a:r>
              <a:rPr lang="en-GB" sz="2000" dirty="0">
                <a:solidFill>
                  <a:schemeClr val="tx2">
                    <a:lumMod val="90000"/>
                    <a:lumOff val="10000"/>
                  </a:schemeClr>
                </a:solidFill>
                <a:effectLst/>
                <a:latin typeface="Arial" panose="020B0604020202020204" pitchFamily="34" charset="0"/>
                <a:cs typeface="Arial" panose="020B0604020202020204" pitchFamily="34" charset="0"/>
              </a:rPr>
              <a:t>: 2 IPs optimal choice, beam split, longitudinal detectors position and synchronization, FFS-Collimation-Beam Instrumentation systems, Energy upgrades and transition, compatibility with future options as </a:t>
            </a:r>
            <a:r>
              <a:rPr lang="en-GB" sz="2000" dirty="0">
                <a:solidFill>
                  <a:schemeClr val="tx2">
                    <a:lumMod val="90000"/>
                    <a:lumOff val="10000"/>
                  </a:schemeClr>
                </a:solidFill>
                <a:effectLst/>
                <a:latin typeface="Symbol" pitchFamily="2" charset="2"/>
                <a:cs typeface="Arial" panose="020B0604020202020204" pitchFamily="34" charset="0"/>
              </a:rPr>
              <a:t>gg</a:t>
            </a:r>
            <a:r>
              <a:rPr lang="en-GB" sz="2000" dirty="0">
                <a:solidFill>
                  <a:schemeClr val="tx2">
                    <a:lumMod val="90000"/>
                    <a:lumOff val="10000"/>
                  </a:schemeClr>
                </a:solidFill>
                <a:effectLst/>
                <a:latin typeface="Arial" panose="020B0604020202020204" pitchFamily="34" charset="0"/>
                <a:cs typeface="Arial" panose="020B0604020202020204" pitchFamily="34" charset="0"/>
              </a:rPr>
              <a:t> or plasma</a:t>
            </a:r>
          </a:p>
          <a:p>
            <a:pPr marL="285750" indent="-285750" algn="just">
              <a:buFont typeface="Arial" panose="020B0604020202020204" pitchFamily="34" charset="0"/>
              <a:buChar char="•"/>
            </a:pPr>
            <a:r>
              <a:rPr lang="en-GB" sz="2000" b="1" dirty="0">
                <a:solidFill>
                  <a:schemeClr val="tx2">
                    <a:lumMod val="90000"/>
                    <a:lumOff val="10000"/>
                  </a:schemeClr>
                </a:solidFill>
                <a:effectLst/>
                <a:latin typeface="Arial" panose="020B0604020202020204" pitchFamily="34" charset="0"/>
                <a:cs typeface="Arial" panose="020B0604020202020204" pitchFamily="34" charset="0"/>
              </a:rPr>
              <a:t>Software developments</a:t>
            </a:r>
            <a:r>
              <a:rPr lang="en-GB" sz="2000" dirty="0">
                <a:solidFill>
                  <a:schemeClr val="tx2">
                    <a:lumMod val="90000"/>
                    <a:lumOff val="10000"/>
                  </a:schemeClr>
                </a:solidFill>
                <a:effectLst/>
                <a:latin typeface="Arial" panose="020B0604020202020204" pitchFamily="34" charset="0"/>
                <a:cs typeface="Arial" panose="020B0604020202020204" pitchFamily="34" charset="0"/>
              </a:rPr>
              <a:t>: Xsuite and </a:t>
            </a:r>
            <a:r>
              <a:rPr lang="en-GB" sz="2000" dirty="0" err="1">
                <a:solidFill>
                  <a:schemeClr val="tx2">
                    <a:lumMod val="90000"/>
                    <a:lumOff val="10000"/>
                  </a:schemeClr>
                </a:solidFill>
                <a:effectLst/>
                <a:latin typeface="Arial" panose="020B0604020202020204" pitchFamily="34" charset="0"/>
                <a:cs typeface="Arial" panose="020B0604020202020204" pitchFamily="34" charset="0"/>
              </a:rPr>
              <a:t>RFtrack</a:t>
            </a:r>
            <a:r>
              <a:rPr lang="en-GB" sz="2000" dirty="0">
                <a:solidFill>
                  <a:schemeClr val="tx2">
                    <a:lumMod val="90000"/>
                    <a:lumOff val="10000"/>
                  </a:schemeClr>
                </a:solidFill>
                <a:effectLst/>
                <a:latin typeface="Arial" panose="020B0604020202020204" pitchFamily="34" charset="0"/>
                <a:cs typeface="Arial" panose="020B0604020202020204" pitchFamily="34" charset="0"/>
              </a:rPr>
              <a:t> </a:t>
            </a:r>
          </a:p>
          <a:p>
            <a:pPr marL="285750" indent="-285750" algn="just">
              <a:buFont typeface="Arial" panose="020B0604020202020204" pitchFamily="34" charset="0"/>
              <a:buChar char="•"/>
            </a:pPr>
            <a:r>
              <a:rPr lang="en-GB" sz="2000" b="1" dirty="0">
                <a:solidFill>
                  <a:schemeClr val="tx2">
                    <a:lumMod val="90000"/>
                    <a:lumOff val="10000"/>
                  </a:schemeClr>
                </a:solidFill>
                <a:latin typeface="Arial" panose="020B0604020202020204" pitchFamily="34" charset="0"/>
                <a:cs typeface="Arial" panose="020B0604020202020204" pitchFamily="34" charset="0"/>
              </a:rPr>
              <a:t>Beam </a:t>
            </a:r>
            <a:r>
              <a:rPr lang="en-GB" sz="2000" b="1" dirty="0">
                <a:solidFill>
                  <a:schemeClr val="tx2">
                    <a:lumMod val="90000"/>
                    <a:lumOff val="10000"/>
                  </a:schemeClr>
                </a:solidFill>
                <a:effectLst/>
                <a:latin typeface="Arial" panose="020B0604020202020204" pitchFamily="34" charset="0"/>
                <a:cs typeface="Arial" panose="020B0604020202020204" pitchFamily="34" charset="0"/>
              </a:rPr>
              <a:t>Simulations:</a:t>
            </a:r>
            <a:r>
              <a:rPr lang="en-GB" sz="2000" dirty="0">
                <a:solidFill>
                  <a:schemeClr val="tx2">
                    <a:lumMod val="90000"/>
                    <a:lumOff val="10000"/>
                  </a:schemeClr>
                </a:solidFill>
                <a:effectLst/>
                <a:latin typeface="Arial" panose="020B0604020202020204" pitchFamily="34" charset="0"/>
                <a:cs typeface="Arial" panose="020B0604020202020204" pitchFamily="34" charset="0"/>
              </a:rPr>
              <a:t> </a:t>
            </a:r>
            <a:r>
              <a:rPr lang="en-GB" sz="2000" dirty="0" err="1">
                <a:solidFill>
                  <a:schemeClr val="tx2">
                    <a:lumMod val="90000"/>
                    <a:lumOff val="10000"/>
                  </a:schemeClr>
                </a:solidFill>
                <a:effectLst/>
                <a:latin typeface="Arial" panose="020B0604020202020204" pitchFamily="34" charset="0"/>
                <a:cs typeface="Arial" panose="020B0604020202020204" pitchFamily="34" charset="0"/>
              </a:rPr>
              <a:t>Wakefields</a:t>
            </a:r>
            <a:r>
              <a:rPr lang="en-GB" sz="2000" dirty="0">
                <a:solidFill>
                  <a:schemeClr val="tx2">
                    <a:lumMod val="90000"/>
                    <a:lumOff val="10000"/>
                  </a:schemeClr>
                </a:solidFill>
                <a:effectLst/>
                <a:latin typeface="Arial" panose="020B0604020202020204" pitchFamily="34" charset="0"/>
                <a:cs typeface="Arial" panose="020B0604020202020204" pitchFamily="34" charset="0"/>
              </a:rPr>
              <a:t>, Optics tuning including Ground Motion and IP feedbacks, </a:t>
            </a:r>
            <a:r>
              <a:rPr lang="en-GB" sz="2000" dirty="0">
                <a:solidFill>
                  <a:schemeClr val="tx2">
                    <a:lumMod val="90000"/>
                    <a:lumOff val="10000"/>
                  </a:schemeClr>
                </a:solidFill>
                <a:latin typeface="Arial" panose="020B0604020202020204" pitchFamily="34" charset="0"/>
                <a:cs typeface="Arial" panose="020B0604020202020204" pitchFamily="34" charset="0"/>
              </a:rPr>
              <a:t>C</a:t>
            </a:r>
            <a:r>
              <a:rPr lang="en-GB" sz="2000" dirty="0">
                <a:solidFill>
                  <a:schemeClr val="tx2">
                    <a:lumMod val="90000"/>
                    <a:lumOff val="10000"/>
                  </a:schemeClr>
                </a:solidFill>
                <a:effectLst/>
                <a:latin typeface="Arial" panose="020B0604020202020204" pitchFamily="34" charset="0"/>
                <a:cs typeface="Arial" panose="020B0604020202020204" pitchFamily="34" charset="0"/>
              </a:rPr>
              <a:t>ollimation and  Backgrounds,...</a:t>
            </a:r>
          </a:p>
          <a:p>
            <a:pPr marL="285750" indent="-285750" algn="just">
              <a:buFont typeface="Arial" panose="020B0604020202020204" pitchFamily="34" charset="0"/>
              <a:buChar char="•"/>
            </a:pPr>
            <a:r>
              <a:rPr lang="en-GB" sz="2000" b="1" dirty="0">
                <a:solidFill>
                  <a:schemeClr val="tx2">
                    <a:lumMod val="90000"/>
                    <a:lumOff val="10000"/>
                  </a:schemeClr>
                </a:solidFill>
                <a:effectLst/>
                <a:latin typeface="Arial" panose="020B0604020202020204" pitchFamily="34" charset="0"/>
                <a:cs typeface="Arial" panose="020B0604020202020204" pitchFamily="34" charset="0"/>
              </a:rPr>
              <a:t>Preliminary specs</a:t>
            </a:r>
            <a:r>
              <a:rPr lang="en-GB" sz="2000" dirty="0">
                <a:solidFill>
                  <a:schemeClr val="tx2">
                    <a:lumMod val="90000"/>
                    <a:lumOff val="10000"/>
                  </a:schemeClr>
                </a:solidFill>
                <a:effectLst/>
                <a:latin typeface="Arial" panose="020B0604020202020204" pitchFamily="34" charset="0"/>
                <a:cs typeface="Arial" panose="020B0604020202020204" pitchFamily="34" charset="0"/>
              </a:rPr>
              <a:t>: Stability, BPMs, Magnet Field quality</a:t>
            </a:r>
          </a:p>
        </p:txBody>
      </p:sp>
      <p:sp>
        <p:nvSpPr>
          <p:cNvPr id="5" name="TextBox 4">
            <a:extLst>
              <a:ext uri="{FF2B5EF4-FFF2-40B4-BE49-F238E27FC236}">
                <a16:creationId xmlns:a16="http://schemas.microsoft.com/office/drawing/2014/main" id="{4D1F38BC-66D0-F057-BA7A-70FD4E64220F}"/>
              </a:ext>
            </a:extLst>
          </p:cNvPr>
          <p:cNvSpPr txBox="1"/>
          <p:nvPr/>
        </p:nvSpPr>
        <p:spPr>
          <a:xfrm>
            <a:off x="7993235" y="4191675"/>
            <a:ext cx="3889799" cy="276999"/>
          </a:xfrm>
          <a:prstGeom prst="rect">
            <a:avLst/>
          </a:prstGeom>
          <a:solidFill>
            <a:schemeClr val="bg1"/>
          </a:solidFill>
          <a:effectLst>
            <a:glow rad="431905">
              <a:schemeClr val="accent6">
                <a:lumMod val="40000"/>
                <a:lumOff val="60000"/>
                <a:alpha val="40000"/>
              </a:schemeClr>
            </a:glow>
          </a:effectLst>
        </p:spPr>
        <p:txBody>
          <a:bodyPr wrap="square">
            <a:spAutoFit/>
          </a:bodyPr>
          <a:lstStyle/>
          <a:p>
            <a:r>
              <a:rPr lang="en-GB" sz="1200" b="1" dirty="0">
                <a:solidFill>
                  <a:srgbClr val="C00000"/>
                </a:solidFill>
                <a:latin typeface="Arial" panose="020B0604020202020204" pitchFamily="34" charset="0"/>
                <a:cs typeface="Arial" panose="020B0604020202020204" pitchFamily="34" charset="0"/>
              </a:rPr>
              <a:t>Session “MDI &amp; conventional systems” LCWS2025</a:t>
            </a:r>
            <a:endParaRPr lang="en-GB" sz="1200" b="1" i="0" u="none" strike="noStrike" dirty="0">
              <a:solidFill>
                <a:srgbClr val="C00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081309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97056DA-BA09-A35C-8B6D-F79FB4D74AE9}"/>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15</a:t>
            </a:fld>
            <a:endParaRPr lang="fr-FR">
              <a:solidFill>
                <a:prstClr val="white"/>
              </a:solidFill>
              <a:latin typeface="News Gothic MT"/>
            </a:endParaRPr>
          </a:p>
        </p:txBody>
      </p:sp>
      <p:pic>
        <p:nvPicPr>
          <p:cNvPr id="8" name="Picture 7">
            <a:extLst>
              <a:ext uri="{FF2B5EF4-FFF2-40B4-BE49-F238E27FC236}">
                <a16:creationId xmlns:a16="http://schemas.microsoft.com/office/drawing/2014/main" id="{7220808F-F338-5EB6-7EA2-D2874CBFD3C4}"/>
              </a:ext>
            </a:extLst>
          </p:cNvPr>
          <p:cNvPicPr>
            <a:picLocks noChangeAspect="1"/>
          </p:cNvPicPr>
          <p:nvPr/>
        </p:nvPicPr>
        <p:blipFill>
          <a:blip r:embed="rId3"/>
          <a:stretch>
            <a:fillRect/>
          </a:stretch>
        </p:blipFill>
        <p:spPr>
          <a:xfrm>
            <a:off x="5881725" y="1228034"/>
            <a:ext cx="3470330" cy="1596801"/>
          </a:xfrm>
          <a:prstGeom prst="rect">
            <a:avLst/>
          </a:prstGeom>
          <a:ln w="25400">
            <a:solidFill>
              <a:srgbClr val="C00000"/>
            </a:solidFill>
          </a:ln>
        </p:spPr>
      </p:pic>
      <p:pic>
        <p:nvPicPr>
          <p:cNvPr id="9" name="Picture 8">
            <a:extLst>
              <a:ext uri="{FF2B5EF4-FFF2-40B4-BE49-F238E27FC236}">
                <a16:creationId xmlns:a16="http://schemas.microsoft.com/office/drawing/2014/main" id="{93104DA4-9705-0AF1-47B0-BEBDED9CC8E2}"/>
              </a:ext>
            </a:extLst>
          </p:cNvPr>
          <p:cNvPicPr>
            <a:picLocks noChangeAspect="1"/>
          </p:cNvPicPr>
          <p:nvPr/>
        </p:nvPicPr>
        <p:blipFill>
          <a:blip r:embed="rId4"/>
          <a:stretch>
            <a:fillRect/>
          </a:stretch>
        </p:blipFill>
        <p:spPr>
          <a:xfrm>
            <a:off x="9520451" y="1234147"/>
            <a:ext cx="2440164" cy="1596801"/>
          </a:xfrm>
          <a:prstGeom prst="rect">
            <a:avLst/>
          </a:prstGeom>
          <a:ln w="25400" cmpd="sng">
            <a:solidFill>
              <a:srgbClr val="C00000"/>
            </a:solidFill>
          </a:ln>
        </p:spPr>
      </p:pic>
      <p:pic>
        <p:nvPicPr>
          <p:cNvPr id="10" name="Image 14">
            <a:extLst>
              <a:ext uri="{FF2B5EF4-FFF2-40B4-BE49-F238E27FC236}">
                <a16:creationId xmlns:a16="http://schemas.microsoft.com/office/drawing/2014/main" id="{C8FF168F-6452-B9E9-8ABD-C6F4EFAB7483}"/>
              </a:ext>
            </a:extLst>
          </p:cNvPr>
          <p:cNvPicPr>
            <a:picLocks noChangeAspect="1"/>
          </p:cNvPicPr>
          <p:nvPr/>
        </p:nvPicPr>
        <p:blipFill>
          <a:blip r:embed="rId5"/>
          <a:stretch>
            <a:fillRect/>
          </a:stretch>
        </p:blipFill>
        <p:spPr>
          <a:xfrm>
            <a:off x="10327740" y="2249119"/>
            <a:ext cx="517114" cy="517114"/>
          </a:xfrm>
          <a:prstGeom prst="rect">
            <a:avLst/>
          </a:prstGeom>
        </p:spPr>
      </p:pic>
      <p:pic>
        <p:nvPicPr>
          <p:cNvPr id="11" name="Picture 2" descr="GDE-logo_transparent_bg.png">
            <a:extLst>
              <a:ext uri="{FF2B5EF4-FFF2-40B4-BE49-F238E27FC236}">
                <a16:creationId xmlns:a16="http://schemas.microsoft.com/office/drawing/2014/main" id="{6E135EC1-72B9-A5C9-C0A2-5225233A345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2985" y="1787539"/>
            <a:ext cx="473391" cy="30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a:extLst>
              <a:ext uri="{FF2B5EF4-FFF2-40B4-BE49-F238E27FC236}">
                <a16:creationId xmlns:a16="http://schemas.microsoft.com/office/drawing/2014/main" id="{C22068CD-EF37-4F2A-1E85-9689FDADAFF2}"/>
              </a:ext>
            </a:extLst>
          </p:cNvPr>
          <p:cNvPicPr>
            <a:picLocks noChangeAspect="1"/>
          </p:cNvPicPr>
          <p:nvPr/>
        </p:nvPicPr>
        <p:blipFill>
          <a:blip r:embed="rId7"/>
          <a:stretch>
            <a:fillRect/>
          </a:stretch>
        </p:blipFill>
        <p:spPr bwMode="auto">
          <a:xfrm>
            <a:off x="1029172" y="2881573"/>
            <a:ext cx="9577404" cy="3391168"/>
          </a:xfrm>
          <a:prstGeom prst="rect">
            <a:avLst/>
          </a:prstGeom>
        </p:spPr>
      </p:pic>
      <p:pic>
        <p:nvPicPr>
          <p:cNvPr id="18" name="Picture 17">
            <a:extLst>
              <a:ext uri="{FF2B5EF4-FFF2-40B4-BE49-F238E27FC236}">
                <a16:creationId xmlns:a16="http://schemas.microsoft.com/office/drawing/2014/main" id="{F65781A1-E300-0EAD-530C-149CA91ED71A}"/>
              </a:ext>
            </a:extLst>
          </p:cNvPr>
          <p:cNvPicPr>
            <a:picLocks noChangeAspect="1"/>
          </p:cNvPicPr>
          <p:nvPr/>
        </p:nvPicPr>
        <p:blipFill>
          <a:blip r:embed="rId8"/>
          <a:stretch>
            <a:fillRect/>
          </a:stretch>
        </p:blipFill>
        <p:spPr>
          <a:xfrm>
            <a:off x="1029172" y="6240328"/>
            <a:ext cx="9577404" cy="461328"/>
          </a:xfrm>
          <a:prstGeom prst="rect">
            <a:avLst/>
          </a:prstGeom>
        </p:spPr>
      </p:pic>
      <p:sp>
        <p:nvSpPr>
          <p:cNvPr id="19" name="TextBox 18">
            <a:extLst>
              <a:ext uri="{FF2B5EF4-FFF2-40B4-BE49-F238E27FC236}">
                <a16:creationId xmlns:a16="http://schemas.microsoft.com/office/drawing/2014/main" id="{A52B62BC-A384-614E-1B8B-70F3512472F6}"/>
              </a:ext>
            </a:extLst>
          </p:cNvPr>
          <p:cNvSpPr txBox="1"/>
          <p:nvPr/>
        </p:nvSpPr>
        <p:spPr>
          <a:xfrm>
            <a:off x="126933" y="1269037"/>
            <a:ext cx="5678591" cy="1015663"/>
          </a:xfrm>
          <a:prstGeom prst="rect">
            <a:avLst/>
          </a:prstGeom>
          <a:solidFill>
            <a:schemeClr val="accent4">
              <a:lumMod val="40000"/>
              <a:lumOff val="60000"/>
            </a:schemeClr>
          </a:solidFill>
        </p:spPr>
        <p:txBody>
          <a:bodyPr wrap="square" rtlCol="0">
            <a:spAutoFit/>
          </a:bodyPr>
          <a:lstStyle/>
          <a:p>
            <a:r>
              <a:rPr lang="en-US" sz="2000" dirty="0">
                <a:solidFill>
                  <a:srgbClr val="002060"/>
                </a:solidFill>
                <a:latin typeface="Arial" panose="020B0604020202020204" pitchFamily="34" charset="0"/>
                <a:cs typeface="Arial" panose="020B0604020202020204" pitchFamily="34" charset="0"/>
              </a:rPr>
              <a:t>Develop </a:t>
            </a:r>
            <a:r>
              <a:rPr lang="en-US" sz="2000" b="1" dirty="0">
                <a:solidFill>
                  <a:srgbClr val="002060"/>
                </a:solidFill>
                <a:latin typeface="Arial" panose="020B0604020202020204" pitchFamily="34" charset="0"/>
                <a:cs typeface="Arial" panose="020B0604020202020204" pitchFamily="34" charset="0"/>
              </a:rPr>
              <a:t>nano-beam technologies </a:t>
            </a:r>
            <a:r>
              <a:rPr lang="en-US" sz="2000" dirty="0">
                <a:solidFill>
                  <a:srgbClr val="002060"/>
                </a:solidFill>
                <a:latin typeface="Arial" panose="020B0604020202020204" pitchFamily="34" charset="0"/>
                <a:cs typeface="Arial" panose="020B0604020202020204" pitchFamily="34" charset="0"/>
              </a:rPr>
              <a:t>for ILC-CLIC</a:t>
            </a:r>
          </a:p>
          <a:p>
            <a:r>
              <a:rPr lang="en-US" sz="2000" dirty="0">
                <a:solidFill>
                  <a:srgbClr val="002060"/>
                </a:solidFill>
                <a:latin typeface="Arial" panose="020B0604020202020204" pitchFamily="34" charset="0"/>
                <a:cs typeface="Arial" panose="020B0604020202020204" pitchFamily="34" charset="0"/>
              </a:rPr>
              <a:t>Goals: - Realize </a:t>
            </a:r>
            <a:r>
              <a:rPr lang="en-US" sz="2000" b="1" dirty="0">
                <a:solidFill>
                  <a:srgbClr val="002060"/>
                </a:solidFill>
                <a:latin typeface="Arial" panose="020B0604020202020204" pitchFamily="34" charset="0"/>
                <a:cs typeface="Arial" panose="020B0604020202020204" pitchFamily="34" charset="0"/>
              </a:rPr>
              <a:t>nanobeam  size </a:t>
            </a:r>
          </a:p>
          <a:p>
            <a:r>
              <a:rPr lang="en-US" sz="2000" dirty="0">
                <a:solidFill>
                  <a:srgbClr val="002060"/>
                </a:solidFill>
                <a:latin typeface="Arial" panose="020B0604020202020204" pitchFamily="34" charset="0"/>
                <a:cs typeface="Arial" panose="020B0604020202020204" pitchFamily="34" charset="0"/>
              </a:rPr>
              <a:t>            - </a:t>
            </a:r>
            <a:r>
              <a:rPr lang="en-US" sz="2000" b="1" dirty="0">
                <a:solidFill>
                  <a:srgbClr val="002060"/>
                </a:solidFill>
                <a:latin typeface="Arial" panose="020B0604020202020204" pitchFamily="34" charset="0"/>
                <a:cs typeface="Arial" panose="020B0604020202020204" pitchFamily="34" charset="0"/>
              </a:rPr>
              <a:t>Stabilize</a:t>
            </a:r>
            <a:r>
              <a:rPr lang="en-US" sz="2000" dirty="0">
                <a:solidFill>
                  <a:srgbClr val="002060"/>
                </a:solidFill>
                <a:latin typeface="Arial" panose="020B0604020202020204" pitchFamily="34" charset="0"/>
                <a:cs typeface="Arial" panose="020B0604020202020204" pitchFamily="34" charset="0"/>
              </a:rPr>
              <a:t> its </a:t>
            </a:r>
            <a:r>
              <a:rPr lang="en-US" sz="2000" b="1" dirty="0">
                <a:solidFill>
                  <a:srgbClr val="002060"/>
                </a:solidFill>
                <a:latin typeface="Arial" panose="020B0604020202020204" pitchFamily="34" charset="0"/>
                <a:cs typeface="Arial" panose="020B0604020202020204" pitchFamily="34" charset="0"/>
              </a:rPr>
              <a:t>position</a:t>
            </a:r>
          </a:p>
        </p:txBody>
      </p:sp>
      <p:cxnSp>
        <p:nvCxnSpPr>
          <p:cNvPr id="28" name="Straight Arrow Connector 27">
            <a:extLst>
              <a:ext uri="{FF2B5EF4-FFF2-40B4-BE49-F238E27FC236}">
                <a16:creationId xmlns:a16="http://schemas.microsoft.com/office/drawing/2014/main" id="{C5D2644D-9939-5212-71EA-46284F690C7A}"/>
              </a:ext>
            </a:extLst>
          </p:cNvPr>
          <p:cNvCxnSpPr>
            <a:cxnSpLocks/>
          </p:cNvCxnSpPr>
          <p:nvPr/>
        </p:nvCxnSpPr>
        <p:spPr>
          <a:xfrm flipH="1">
            <a:off x="3363686" y="1956123"/>
            <a:ext cx="3893975" cy="810110"/>
          </a:xfrm>
          <a:prstGeom prst="straightConnector1">
            <a:avLst/>
          </a:prstGeom>
          <a:ln w="3810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C85ABE53-2C59-DA54-27B0-C159A7238642}"/>
              </a:ext>
            </a:extLst>
          </p:cNvPr>
          <p:cNvCxnSpPr>
            <a:cxnSpLocks/>
          </p:cNvCxnSpPr>
          <p:nvPr/>
        </p:nvCxnSpPr>
        <p:spPr>
          <a:xfrm flipH="1">
            <a:off x="5029200" y="1880450"/>
            <a:ext cx="5815654" cy="1524929"/>
          </a:xfrm>
          <a:prstGeom prst="straightConnector1">
            <a:avLst/>
          </a:prstGeom>
          <a:ln w="3810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 name="Rectangle 4">
            <a:extLst>
              <a:ext uri="{FF2B5EF4-FFF2-40B4-BE49-F238E27FC236}">
                <a16:creationId xmlns:a16="http://schemas.microsoft.com/office/drawing/2014/main" id="{2EB0DC7B-7A22-35A5-445C-69D47049BCEA}"/>
              </a:ext>
            </a:extLst>
          </p:cNvPr>
          <p:cNvSpPr/>
          <p:nvPr/>
        </p:nvSpPr>
        <p:spPr>
          <a:xfrm>
            <a:off x="1920975" y="2865244"/>
            <a:ext cx="3108225" cy="740362"/>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re 2">
            <a:extLst>
              <a:ext uri="{FF2B5EF4-FFF2-40B4-BE49-F238E27FC236}">
                <a16:creationId xmlns:a16="http://schemas.microsoft.com/office/drawing/2014/main" id="{D9DA9DCC-9AD5-BF65-6F49-B57B14554C76}"/>
              </a:ext>
            </a:extLst>
          </p:cNvPr>
          <p:cNvSpPr txBox="1">
            <a:spLocks/>
          </p:cNvSpPr>
          <p:nvPr/>
        </p:nvSpPr>
        <p:spPr>
          <a:xfrm>
            <a:off x="2875343" y="8313"/>
            <a:ext cx="7797632" cy="663522"/>
          </a:xfrm>
          <a:prstGeom prst="rect">
            <a:avLst/>
          </a:prstGeom>
          <a:noFill/>
        </p:spPr>
        <p:txBody>
          <a:bodyPr vert="horz" lIns="91440" tIns="45720" rIns="91440" bIns="45720" rtlCol="0" anchor="b" anchorCtr="0">
            <a:noAutofit/>
          </a:bodyPr>
          <a:lstStyle>
            <a:lvl1pPr algn="ctr" defTabSz="914400" rtl="0" eaLnBrk="1" latinLnBrk="0" hangingPunct="1">
              <a:spcBef>
                <a:spcPct val="0"/>
              </a:spcBef>
              <a:buNone/>
              <a:defRPr sz="4600" b="1" kern="1200">
                <a:solidFill>
                  <a:schemeClr val="accent1"/>
                </a:solidFill>
                <a:effectLst/>
                <a:latin typeface="Arial" panose="020B0604020202020204" pitchFamily="34" charset="0"/>
                <a:ea typeface="+mj-ea"/>
                <a:cs typeface="Arial" panose="020B0604020202020204" pitchFamily="34" charset="0"/>
              </a:defRPr>
            </a:lvl1pPr>
          </a:lstStyle>
          <a:p>
            <a:pPr algn="l"/>
            <a:r>
              <a:rPr lang="en-GB" sz="2799" dirty="0">
                <a:latin typeface="Arial" charset="0"/>
                <a:ea typeface="ＭＳ Ｐゴシック" charset="0"/>
              </a:rPr>
              <a:t>ATF2 the ILC-CLIC FFS testbench</a:t>
            </a:r>
            <a:endParaRPr lang="fr-FR" sz="2799" dirty="0"/>
          </a:p>
        </p:txBody>
      </p:sp>
      <p:pic>
        <p:nvPicPr>
          <p:cNvPr id="20" name="Picture 19">
            <a:extLst>
              <a:ext uri="{FF2B5EF4-FFF2-40B4-BE49-F238E27FC236}">
                <a16:creationId xmlns:a16="http://schemas.microsoft.com/office/drawing/2014/main" id="{95849F24-48D4-0C67-8293-CDE16D639F7E}"/>
              </a:ext>
            </a:extLst>
          </p:cNvPr>
          <p:cNvPicPr>
            <a:picLocks noChangeAspect="1"/>
          </p:cNvPicPr>
          <p:nvPr/>
        </p:nvPicPr>
        <p:blipFill>
          <a:blip r:embed="rId9"/>
          <a:stretch>
            <a:fillRect/>
          </a:stretch>
        </p:blipFill>
        <p:spPr bwMode="auto">
          <a:xfrm>
            <a:off x="3892151" y="4660201"/>
            <a:ext cx="1563071" cy="918896"/>
          </a:xfrm>
          <a:prstGeom prst="rect">
            <a:avLst/>
          </a:prstGeom>
        </p:spPr>
      </p:pic>
      <p:pic>
        <p:nvPicPr>
          <p:cNvPr id="22" name="Picture 21">
            <a:extLst>
              <a:ext uri="{FF2B5EF4-FFF2-40B4-BE49-F238E27FC236}">
                <a16:creationId xmlns:a16="http://schemas.microsoft.com/office/drawing/2014/main" id="{1A67E4AB-7C9B-115B-5D05-BFCFCDB2173E}"/>
              </a:ext>
            </a:extLst>
          </p:cNvPr>
          <p:cNvPicPr>
            <a:picLocks noChangeAspect="1"/>
          </p:cNvPicPr>
          <p:nvPr/>
        </p:nvPicPr>
        <p:blipFill>
          <a:blip r:embed="rId10"/>
          <a:stretch>
            <a:fillRect/>
          </a:stretch>
        </p:blipFill>
        <p:spPr bwMode="auto">
          <a:xfrm>
            <a:off x="383653" y="5146552"/>
            <a:ext cx="1158240" cy="945719"/>
          </a:xfrm>
          <a:prstGeom prst="rect">
            <a:avLst/>
          </a:prstGeom>
        </p:spPr>
      </p:pic>
      <p:pic>
        <p:nvPicPr>
          <p:cNvPr id="23" name="Picture 22">
            <a:extLst>
              <a:ext uri="{FF2B5EF4-FFF2-40B4-BE49-F238E27FC236}">
                <a16:creationId xmlns:a16="http://schemas.microsoft.com/office/drawing/2014/main" id="{A821EC0F-D7C5-18F4-4D76-C4997402457A}"/>
              </a:ext>
            </a:extLst>
          </p:cNvPr>
          <p:cNvPicPr>
            <a:picLocks noChangeAspect="1"/>
          </p:cNvPicPr>
          <p:nvPr/>
        </p:nvPicPr>
        <p:blipFill>
          <a:blip r:embed="rId11"/>
          <a:stretch>
            <a:fillRect/>
          </a:stretch>
        </p:blipFill>
        <p:spPr bwMode="auto">
          <a:xfrm>
            <a:off x="8670928" y="3105272"/>
            <a:ext cx="1041696" cy="751585"/>
          </a:xfrm>
          <a:prstGeom prst="rect">
            <a:avLst/>
          </a:prstGeom>
        </p:spPr>
      </p:pic>
      <p:pic>
        <p:nvPicPr>
          <p:cNvPr id="25" name="Picture 24">
            <a:extLst>
              <a:ext uri="{FF2B5EF4-FFF2-40B4-BE49-F238E27FC236}">
                <a16:creationId xmlns:a16="http://schemas.microsoft.com/office/drawing/2014/main" id="{9FF40AE8-6347-BABA-673B-ACF8815C0702}"/>
              </a:ext>
            </a:extLst>
          </p:cNvPr>
          <p:cNvPicPr>
            <a:picLocks noChangeAspect="1"/>
          </p:cNvPicPr>
          <p:nvPr/>
        </p:nvPicPr>
        <p:blipFill>
          <a:blip r:embed="rId12"/>
          <a:stretch>
            <a:fillRect/>
          </a:stretch>
        </p:blipFill>
        <p:spPr bwMode="auto">
          <a:xfrm>
            <a:off x="9844117" y="3052936"/>
            <a:ext cx="1238152" cy="364977"/>
          </a:xfrm>
          <a:prstGeom prst="rect">
            <a:avLst/>
          </a:prstGeom>
        </p:spPr>
      </p:pic>
      <p:pic>
        <p:nvPicPr>
          <p:cNvPr id="26" name="Picture 25">
            <a:extLst>
              <a:ext uri="{FF2B5EF4-FFF2-40B4-BE49-F238E27FC236}">
                <a16:creationId xmlns:a16="http://schemas.microsoft.com/office/drawing/2014/main" id="{A38CFB11-E528-25D8-9866-1486480A8B87}"/>
              </a:ext>
            </a:extLst>
          </p:cNvPr>
          <p:cNvPicPr>
            <a:picLocks noChangeAspect="1"/>
          </p:cNvPicPr>
          <p:nvPr/>
        </p:nvPicPr>
        <p:blipFill>
          <a:blip r:embed="rId13"/>
          <a:stretch>
            <a:fillRect/>
          </a:stretch>
        </p:blipFill>
        <p:spPr bwMode="auto">
          <a:xfrm>
            <a:off x="11150128" y="3104509"/>
            <a:ext cx="683448" cy="495499"/>
          </a:xfrm>
          <a:prstGeom prst="rect">
            <a:avLst/>
          </a:prstGeom>
        </p:spPr>
      </p:pic>
      <p:pic>
        <p:nvPicPr>
          <p:cNvPr id="27" name="Picture 26">
            <a:extLst>
              <a:ext uri="{FF2B5EF4-FFF2-40B4-BE49-F238E27FC236}">
                <a16:creationId xmlns:a16="http://schemas.microsoft.com/office/drawing/2014/main" id="{52530709-5176-333E-69B8-F841BA87AEB7}"/>
              </a:ext>
            </a:extLst>
          </p:cNvPr>
          <p:cNvPicPr>
            <a:picLocks noChangeAspect="1"/>
          </p:cNvPicPr>
          <p:nvPr/>
        </p:nvPicPr>
        <p:blipFill>
          <a:blip r:embed="rId14"/>
          <a:stretch>
            <a:fillRect/>
          </a:stretch>
        </p:blipFill>
        <p:spPr bwMode="auto">
          <a:xfrm>
            <a:off x="10858418" y="3735579"/>
            <a:ext cx="1018594" cy="448181"/>
          </a:xfrm>
          <a:prstGeom prst="rect">
            <a:avLst/>
          </a:prstGeom>
        </p:spPr>
      </p:pic>
      <p:pic>
        <p:nvPicPr>
          <p:cNvPr id="29" name="Picture 28">
            <a:extLst>
              <a:ext uri="{FF2B5EF4-FFF2-40B4-BE49-F238E27FC236}">
                <a16:creationId xmlns:a16="http://schemas.microsoft.com/office/drawing/2014/main" id="{84CB2457-4ADA-3603-39A1-6FDE762AC070}"/>
              </a:ext>
            </a:extLst>
          </p:cNvPr>
          <p:cNvPicPr>
            <a:picLocks noChangeAspect="1"/>
          </p:cNvPicPr>
          <p:nvPr/>
        </p:nvPicPr>
        <p:blipFill>
          <a:blip r:embed="rId15"/>
          <a:stretch>
            <a:fillRect/>
          </a:stretch>
        </p:blipFill>
        <p:spPr bwMode="auto">
          <a:xfrm>
            <a:off x="10026327" y="5000213"/>
            <a:ext cx="2037577" cy="1140199"/>
          </a:xfrm>
          <a:prstGeom prst="rect">
            <a:avLst/>
          </a:prstGeom>
        </p:spPr>
      </p:pic>
      <p:pic>
        <p:nvPicPr>
          <p:cNvPr id="30" name="Picture 29">
            <a:extLst>
              <a:ext uri="{FF2B5EF4-FFF2-40B4-BE49-F238E27FC236}">
                <a16:creationId xmlns:a16="http://schemas.microsoft.com/office/drawing/2014/main" id="{1DCBBEF3-1A49-9EBD-A9C5-062B8FD2D220}"/>
              </a:ext>
            </a:extLst>
          </p:cNvPr>
          <p:cNvPicPr>
            <a:picLocks noChangeAspect="1"/>
          </p:cNvPicPr>
          <p:nvPr/>
        </p:nvPicPr>
        <p:blipFill>
          <a:blip r:embed="rId16"/>
          <a:stretch>
            <a:fillRect/>
          </a:stretch>
        </p:blipFill>
        <p:spPr bwMode="auto">
          <a:xfrm>
            <a:off x="9964466" y="3538641"/>
            <a:ext cx="812091" cy="754085"/>
          </a:xfrm>
          <a:prstGeom prst="rect">
            <a:avLst/>
          </a:prstGeom>
        </p:spPr>
      </p:pic>
      <p:sp>
        <p:nvSpPr>
          <p:cNvPr id="31" name="object 7">
            <a:extLst>
              <a:ext uri="{FF2B5EF4-FFF2-40B4-BE49-F238E27FC236}">
                <a16:creationId xmlns:a16="http://schemas.microsoft.com/office/drawing/2014/main" id="{782E803F-E54D-19BF-3D45-3F04AAB8306D}"/>
              </a:ext>
            </a:extLst>
          </p:cNvPr>
          <p:cNvSpPr/>
          <p:nvPr/>
        </p:nvSpPr>
        <p:spPr>
          <a:xfrm>
            <a:off x="34500" y="3752709"/>
            <a:ext cx="902239" cy="520204"/>
          </a:xfrm>
          <a:prstGeom prst="rect">
            <a:avLst/>
          </a:prstGeom>
          <a:blipFill>
            <a:blip r:embed="rId17" cstate="print"/>
            <a:stretch>
              <a:fillRect/>
            </a:stretch>
          </a:blipFill>
        </p:spPr>
        <p:txBody>
          <a:bodyPr wrap="square" lIns="0" tIns="0" rIns="0" bIns="0" rtlCol="0"/>
          <a:lstStyle/>
          <a:p>
            <a:endParaRPr sz="1631"/>
          </a:p>
        </p:txBody>
      </p:sp>
      <p:sp>
        <p:nvSpPr>
          <p:cNvPr id="33" name="object 8">
            <a:extLst>
              <a:ext uri="{FF2B5EF4-FFF2-40B4-BE49-F238E27FC236}">
                <a16:creationId xmlns:a16="http://schemas.microsoft.com/office/drawing/2014/main" id="{BFE81DA8-829A-744B-DD39-F78B1397899F}"/>
              </a:ext>
            </a:extLst>
          </p:cNvPr>
          <p:cNvSpPr txBox="1"/>
          <p:nvPr/>
        </p:nvSpPr>
        <p:spPr>
          <a:xfrm>
            <a:off x="69179" y="4257354"/>
            <a:ext cx="1735120" cy="230016"/>
          </a:xfrm>
          <a:prstGeom prst="rect">
            <a:avLst/>
          </a:prstGeom>
        </p:spPr>
        <p:txBody>
          <a:bodyPr vert="horz" wrap="square" lIns="0" tIns="75391" rIns="0" bIns="0" rtlCol="0">
            <a:spAutoFit/>
          </a:bodyPr>
          <a:lstStyle/>
          <a:p>
            <a:pPr marL="11510">
              <a:spcBef>
                <a:spcPts val="358"/>
              </a:spcBef>
            </a:pPr>
            <a:r>
              <a:rPr sz="800" b="1" spc="-5" dirty="0">
                <a:latin typeface="Times New Roman" panose="02020603050405020304" pitchFamily="18" charset="0"/>
                <a:cs typeface="Times New Roman" panose="02020603050405020304" pitchFamily="18" charset="0"/>
              </a:rPr>
              <a:t>IPBSM (nanometer beam </a:t>
            </a:r>
            <a:r>
              <a:rPr sz="800" b="1" spc="-9" dirty="0">
                <a:latin typeface="Times New Roman" panose="02020603050405020304" pitchFamily="18" charset="0"/>
                <a:cs typeface="Times New Roman" panose="02020603050405020304" pitchFamily="18" charset="0"/>
              </a:rPr>
              <a:t>size</a:t>
            </a:r>
            <a:r>
              <a:rPr sz="800" b="1" spc="-27" dirty="0">
                <a:latin typeface="Times New Roman" panose="02020603050405020304" pitchFamily="18" charset="0"/>
                <a:cs typeface="Times New Roman" panose="02020603050405020304" pitchFamily="18" charset="0"/>
              </a:rPr>
              <a:t> </a:t>
            </a:r>
            <a:r>
              <a:rPr sz="800" b="1" spc="-5" dirty="0">
                <a:latin typeface="Times New Roman" panose="02020603050405020304" pitchFamily="18" charset="0"/>
                <a:cs typeface="Times New Roman" panose="02020603050405020304" pitchFamily="18" charset="0"/>
              </a:rPr>
              <a:t>monitor</a:t>
            </a:r>
            <a:r>
              <a:rPr sz="1000" b="1" spc="-5" dirty="0">
                <a:latin typeface="Calibri"/>
                <a:cs typeface="Calibri"/>
              </a:rPr>
              <a:t>)</a:t>
            </a:r>
            <a:endParaRPr sz="1000" b="1" dirty="0">
              <a:latin typeface="Calibri"/>
              <a:cs typeface="Calibri"/>
            </a:endParaRPr>
          </a:p>
        </p:txBody>
      </p:sp>
      <p:pic>
        <p:nvPicPr>
          <p:cNvPr id="34" name="Picture 33">
            <a:extLst>
              <a:ext uri="{FF2B5EF4-FFF2-40B4-BE49-F238E27FC236}">
                <a16:creationId xmlns:a16="http://schemas.microsoft.com/office/drawing/2014/main" id="{D97CF28D-A6A1-951A-14F9-B6F80C0B2781}"/>
              </a:ext>
            </a:extLst>
          </p:cNvPr>
          <p:cNvPicPr>
            <a:picLocks noChangeAspect="1"/>
          </p:cNvPicPr>
          <p:nvPr/>
        </p:nvPicPr>
        <p:blipFill>
          <a:blip r:embed="rId18"/>
          <a:stretch>
            <a:fillRect/>
          </a:stretch>
        </p:blipFill>
        <p:spPr bwMode="auto">
          <a:xfrm>
            <a:off x="7367" y="2543066"/>
            <a:ext cx="1647876" cy="1135477"/>
          </a:xfrm>
          <a:prstGeom prst="rect">
            <a:avLst/>
          </a:prstGeom>
        </p:spPr>
      </p:pic>
    </p:spTree>
    <p:extLst>
      <p:ext uri="{BB962C8B-B14F-4D97-AF65-F5344CB8AC3E}">
        <p14:creationId xmlns:p14="http://schemas.microsoft.com/office/powerpoint/2010/main" val="350272234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79BA0A-0400-91EA-2F02-0DD41B8548A9}"/>
            </a:ext>
          </a:extLst>
        </p:cNvPr>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B5FEC293-6B53-550C-F345-E1BBD349CD6A}"/>
              </a:ext>
            </a:extLst>
          </p:cNvPr>
          <p:cNvCxnSpPr>
            <a:cxnSpLocks/>
          </p:cNvCxnSpPr>
          <p:nvPr/>
        </p:nvCxnSpPr>
        <p:spPr>
          <a:xfrm>
            <a:off x="2428484" y="3484713"/>
            <a:ext cx="0" cy="297629"/>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E419E879-4DE7-3365-25BE-9AEB8CEFAC87}"/>
              </a:ext>
            </a:extLst>
          </p:cNvPr>
          <p:cNvCxnSpPr>
            <a:cxnSpLocks/>
          </p:cNvCxnSpPr>
          <p:nvPr/>
        </p:nvCxnSpPr>
        <p:spPr>
          <a:xfrm>
            <a:off x="9292385" y="3626823"/>
            <a:ext cx="0" cy="1789135"/>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500960E3-88E4-2358-9752-DDBB10D83EFC}"/>
              </a:ext>
            </a:extLst>
          </p:cNvPr>
          <p:cNvCxnSpPr>
            <a:cxnSpLocks/>
          </p:cNvCxnSpPr>
          <p:nvPr/>
        </p:nvCxnSpPr>
        <p:spPr>
          <a:xfrm>
            <a:off x="9217921" y="1716467"/>
            <a:ext cx="0" cy="1191043"/>
          </a:xfrm>
          <a:prstGeom prst="line">
            <a:avLst/>
          </a:prstGeom>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a16="http://schemas.microsoft.com/office/drawing/2014/main" id="{78DD07E5-781C-D117-E2B3-F2DE5ECA5851}"/>
              </a:ext>
            </a:extLst>
          </p:cNvPr>
          <p:cNvCxnSpPr>
            <a:cxnSpLocks/>
          </p:cNvCxnSpPr>
          <p:nvPr/>
        </p:nvCxnSpPr>
        <p:spPr>
          <a:xfrm>
            <a:off x="5020510" y="1093291"/>
            <a:ext cx="36927" cy="2055468"/>
          </a:xfrm>
          <a:prstGeom prst="line">
            <a:avLst/>
          </a:prstGeom>
        </p:spPr>
        <p:style>
          <a:lnRef idx="2">
            <a:schemeClr val="accent1"/>
          </a:lnRef>
          <a:fillRef idx="0">
            <a:schemeClr val="accent1"/>
          </a:fillRef>
          <a:effectRef idx="1">
            <a:schemeClr val="accent1"/>
          </a:effectRef>
          <a:fontRef idx="minor">
            <a:schemeClr val="tx1"/>
          </a:fontRef>
        </p:style>
      </p:cxnSp>
      <p:sp>
        <p:nvSpPr>
          <p:cNvPr id="6" name="Slide Number Placeholder 5">
            <a:extLst>
              <a:ext uri="{FF2B5EF4-FFF2-40B4-BE49-F238E27FC236}">
                <a16:creationId xmlns:a16="http://schemas.microsoft.com/office/drawing/2014/main" id="{B08C1380-BF88-87FB-DA4E-A20B955D5219}"/>
              </a:ext>
            </a:extLst>
          </p:cNvPr>
          <p:cNvSpPr>
            <a:spLocks noGrp="1"/>
          </p:cNvSpPr>
          <p:nvPr>
            <p:ph type="sldNum" sz="quarter" idx="17"/>
          </p:nvPr>
        </p:nvSpPr>
        <p:spPr>
          <a:xfrm>
            <a:off x="10708070" y="6441385"/>
            <a:ext cx="1319424" cy="364618"/>
          </a:xfrm>
        </p:spPr>
        <p:txBody>
          <a:bodyPr/>
          <a:lstStyle/>
          <a:p>
            <a:pPr>
              <a:defRPr/>
            </a:pPr>
            <a:fld id="{B671927D-F133-FB4E-BE50-700D114097C3}" type="slidenum">
              <a:rPr lang="en-US" smtClean="0"/>
              <a:pPr>
                <a:defRPr/>
              </a:pPr>
              <a:t>16</a:t>
            </a:fld>
            <a:endParaRPr lang="en-US" dirty="0"/>
          </a:p>
        </p:txBody>
      </p:sp>
      <p:sp>
        <p:nvSpPr>
          <p:cNvPr id="8" name="Flecha a la derecha con muesca 18">
            <a:extLst>
              <a:ext uri="{FF2B5EF4-FFF2-40B4-BE49-F238E27FC236}">
                <a16:creationId xmlns:a16="http://schemas.microsoft.com/office/drawing/2014/main" id="{962D47FE-5E04-7EE6-82AE-573916967F84}"/>
              </a:ext>
            </a:extLst>
          </p:cNvPr>
          <p:cNvSpPr/>
          <p:nvPr/>
        </p:nvSpPr>
        <p:spPr bwMode="auto">
          <a:xfrm>
            <a:off x="137780" y="2914755"/>
            <a:ext cx="11903739" cy="893808"/>
          </a:xfrm>
          <a:prstGeom prst="notchedRightArrow">
            <a:avLst>
              <a:gd name="adj1" fmla="val 50000"/>
              <a:gd name="adj2" fmla="val 3819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ES" sz="800" b="1" i="0" u="none" strike="noStrike" kern="1200" cap="none" spc="0" normalizeH="0" baseline="0" noProof="0">
              <a:ln>
                <a:noFill/>
              </a:ln>
              <a:solidFill>
                <a:prstClr val="black"/>
              </a:solidFill>
              <a:effectLst/>
              <a:uLnTx/>
              <a:uFillTx/>
              <a:latin typeface="Arial" charset="0"/>
              <a:ea typeface="+mn-ea"/>
              <a:cs typeface="Times New Roman"/>
              <a:sym typeface="Times New Roman"/>
            </a:endParaRPr>
          </a:p>
        </p:txBody>
      </p:sp>
      <p:graphicFrame>
        <p:nvGraphicFramePr>
          <p:cNvPr id="9" name="Table 8">
            <a:extLst>
              <a:ext uri="{FF2B5EF4-FFF2-40B4-BE49-F238E27FC236}">
                <a16:creationId xmlns:a16="http://schemas.microsoft.com/office/drawing/2014/main" id="{E47B4ABC-D5F6-1071-2C5D-0930EFD82AE4}"/>
              </a:ext>
            </a:extLst>
          </p:cNvPr>
          <p:cNvGraphicFramePr>
            <a:graphicFrameLocks noGrp="1"/>
          </p:cNvGraphicFramePr>
          <p:nvPr>
            <p:extLst>
              <p:ext uri="{D42A27DB-BD31-4B8C-83A1-F6EECF244321}">
                <p14:modId xmlns:p14="http://schemas.microsoft.com/office/powerpoint/2010/main" val="294030355"/>
              </p:ext>
            </p:extLst>
          </p:nvPr>
        </p:nvGraphicFramePr>
        <p:xfrm>
          <a:off x="351256" y="3182293"/>
          <a:ext cx="10908956" cy="396240"/>
        </p:xfrm>
        <a:graphic>
          <a:graphicData uri="http://schemas.openxmlformats.org/drawingml/2006/table">
            <a:tbl>
              <a:tblPr firstRow="1" bandRow="1">
                <a:tableStyleId>{D113A9D2-9D6B-4929-AA2D-F23B5EE8CBE7}</a:tableStyleId>
              </a:tblPr>
              <a:tblGrid>
                <a:gridCol w="1414608">
                  <a:extLst>
                    <a:ext uri="{9D8B030D-6E8A-4147-A177-3AD203B41FA5}">
                      <a16:colId xmlns:a16="http://schemas.microsoft.com/office/drawing/2014/main" val="1172753882"/>
                    </a:ext>
                  </a:extLst>
                </a:gridCol>
                <a:gridCol w="1345278">
                  <a:extLst>
                    <a:ext uri="{9D8B030D-6E8A-4147-A177-3AD203B41FA5}">
                      <a16:colId xmlns:a16="http://schemas.microsoft.com/office/drawing/2014/main" val="4232045828"/>
                    </a:ext>
                  </a:extLst>
                </a:gridCol>
                <a:gridCol w="1353350">
                  <a:extLst>
                    <a:ext uri="{9D8B030D-6E8A-4147-A177-3AD203B41FA5}">
                      <a16:colId xmlns:a16="http://schemas.microsoft.com/office/drawing/2014/main" val="2928064820"/>
                    </a:ext>
                  </a:extLst>
                </a:gridCol>
                <a:gridCol w="1345278">
                  <a:extLst>
                    <a:ext uri="{9D8B030D-6E8A-4147-A177-3AD203B41FA5}">
                      <a16:colId xmlns:a16="http://schemas.microsoft.com/office/drawing/2014/main" val="2320375561"/>
                    </a:ext>
                  </a:extLst>
                </a:gridCol>
                <a:gridCol w="1414608">
                  <a:extLst>
                    <a:ext uri="{9D8B030D-6E8A-4147-A177-3AD203B41FA5}">
                      <a16:colId xmlns:a16="http://schemas.microsoft.com/office/drawing/2014/main" val="3439462229"/>
                    </a:ext>
                  </a:extLst>
                </a:gridCol>
                <a:gridCol w="1345278">
                  <a:extLst>
                    <a:ext uri="{9D8B030D-6E8A-4147-A177-3AD203B41FA5}">
                      <a16:colId xmlns:a16="http://schemas.microsoft.com/office/drawing/2014/main" val="2309582336"/>
                    </a:ext>
                  </a:extLst>
                </a:gridCol>
                <a:gridCol w="1345278">
                  <a:extLst>
                    <a:ext uri="{9D8B030D-6E8A-4147-A177-3AD203B41FA5}">
                      <a16:colId xmlns:a16="http://schemas.microsoft.com/office/drawing/2014/main" val="4283937737"/>
                    </a:ext>
                  </a:extLst>
                </a:gridCol>
                <a:gridCol w="1345278">
                  <a:extLst>
                    <a:ext uri="{9D8B030D-6E8A-4147-A177-3AD203B41FA5}">
                      <a16:colId xmlns:a16="http://schemas.microsoft.com/office/drawing/2014/main" val="3068876795"/>
                    </a:ext>
                  </a:extLst>
                </a:gridCol>
              </a:tblGrid>
              <a:tr h="335667">
                <a:tc>
                  <a:txBody>
                    <a:bodyPr/>
                    <a:lstStyle/>
                    <a:p>
                      <a:pPr algn="ctr"/>
                      <a:r>
                        <a:rPr lang="fr-FR" sz="2000" b="1" dirty="0"/>
                        <a:t>2013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2000" b="1" dirty="0"/>
                        <a:t>2014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2000" b="1" dirty="0"/>
                        <a:t>2015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2000" b="1" dirty="0"/>
                        <a:t>2016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2000" b="1" dirty="0"/>
                        <a:t>2017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2000" b="1" dirty="0"/>
                        <a:t>2018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2000" b="1" dirty="0"/>
                        <a:t>2019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2000" b="1" dirty="0"/>
                        <a:t>2020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7155989"/>
                  </a:ext>
                </a:extLst>
              </a:tr>
            </a:tbl>
          </a:graphicData>
        </a:graphic>
      </p:graphicFrame>
      <p:sp>
        <p:nvSpPr>
          <p:cNvPr id="12" name="TextBox 11">
            <a:extLst>
              <a:ext uri="{FF2B5EF4-FFF2-40B4-BE49-F238E27FC236}">
                <a16:creationId xmlns:a16="http://schemas.microsoft.com/office/drawing/2014/main" id="{FC80EFCD-D21F-93EB-B330-A2F96CAC9C12}"/>
              </a:ext>
            </a:extLst>
          </p:cNvPr>
          <p:cNvSpPr txBox="1"/>
          <p:nvPr/>
        </p:nvSpPr>
        <p:spPr>
          <a:xfrm>
            <a:off x="1658991" y="2528411"/>
            <a:ext cx="1616927" cy="307777"/>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4 FF </a:t>
            </a:r>
            <a:r>
              <a:rPr lang="en-US" sz="1400" b="1" dirty="0" err="1">
                <a:solidFill>
                  <a:srgbClr val="002060"/>
                </a:solidFill>
                <a:latin typeface="Arial" panose="020B0604020202020204" pitchFamily="34" charset="0"/>
                <a:cs typeface="Arial" panose="020B0604020202020204" pitchFamily="34" charset="0"/>
              </a:rPr>
              <a:t>sextupoles</a:t>
            </a:r>
            <a:endParaRPr lang="en-US" sz="1400" b="1" dirty="0">
              <a:solidFill>
                <a:srgbClr val="002060"/>
              </a:solidFill>
              <a:latin typeface="Arial" panose="020B0604020202020204" pitchFamily="34" charset="0"/>
              <a:cs typeface="Arial" panose="020B0604020202020204" pitchFamily="34" charset="0"/>
            </a:endParaRPr>
          </a:p>
        </p:txBody>
      </p:sp>
      <p:cxnSp>
        <p:nvCxnSpPr>
          <p:cNvPr id="30" name="Straight Connector 29">
            <a:extLst>
              <a:ext uri="{FF2B5EF4-FFF2-40B4-BE49-F238E27FC236}">
                <a16:creationId xmlns:a16="http://schemas.microsoft.com/office/drawing/2014/main" id="{EF2477FE-651B-4F98-57F9-85CDA00F02AE}"/>
              </a:ext>
            </a:extLst>
          </p:cNvPr>
          <p:cNvCxnSpPr>
            <a:cxnSpLocks/>
          </p:cNvCxnSpPr>
          <p:nvPr/>
        </p:nvCxnSpPr>
        <p:spPr>
          <a:xfrm>
            <a:off x="7912588" y="3541062"/>
            <a:ext cx="0" cy="360756"/>
          </a:xfrm>
          <a:prstGeom prst="line">
            <a:avLst/>
          </a:prstGeom>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6494F6E3-1112-1012-3C12-493584DBC64F}"/>
              </a:ext>
            </a:extLst>
          </p:cNvPr>
          <p:cNvSpPr txBox="1"/>
          <p:nvPr/>
        </p:nvSpPr>
        <p:spPr>
          <a:xfrm>
            <a:off x="2020839" y="3769156"/>
            <a:ext cx="780097" cy="307777"/>
          </a:xfrm>
          <a:prstGeom prst="rect">
            <a:avLst/>
          </a:prstGeom>
          <a:solidFill>
            <a:schemeClr val="bg1"/>
          </a:solidFill>
          <a:ln>
            <a:solidFill>
              <a:srgbClr val="C00000"/>
            </a:solidFill>
          </a:ln>
        </p:spPr>
        <p:txBody>
          <a:bodyPr wrap="square" rtlCol="0">
            <a:spAutoFit/>
          </a:bodyPr>
          <a:lstStyle/>
          <a:p>
            <a:r>
              <a:rPr lang="en-US" sz="1400" b="1" dirty="0">
                <a:solidFill>
                  <a:srgbClr val="C00000"/>
                </a:solidFill>
                <a:latin typeface="Arial" panose="020B0604020202020204" pitchFamily="34" charset="0"/>
                <a:cs typeface="Arial" panose="020B0604020202020204" pitchFamily="34" charset="0"/>
              </a:rPr>
              <a:t>44 nm</a:t>
            </a:r>
          </a:p>
        </p:txBody>
      </p:sp>
      <p:sp>
        <p:nvSpPr>
          <p:cNvPr id="64" name="Rectangle 63">
            <a:extLst>
              <a:ext uri="{FF2B5EF4-FFF2-40B4-BE49-F238E27FC236}">
                <a16:creationId xmlns:a16="http://schemas.microsoft.com/office/drawing/2014/main" id="{8375DB0F-86BC-181D-19B8-5F79F69D445D}"/>
              </a:ext>
            </a:extLst>
          </p:cNvPr>
          <p:cNvSpPr/>
          <p:nvPr/>
        </p:nvSpPr>
        <p:spPr>
          <a:xfrm>
            <a:off x="9448386" y="764901"/>
            <a:ext cx="2302039" cy="461665"/>
          </a:xfrm>
          <a:prstGeom prst="rect">
            <a:avLst/>
          </a:prstGeom>
          <a:solidFill>
            <a:srgbClr val="E9684A"/>
          </a:solidFill>
          <a:ln w="25400">
            <a:solidFill>
              <a:schemeClr val="accent3"/>
            </a:solidFill>
          </a:ln>
        </p:spPr>
        <p:txBody>
          <a:bodyPr wrap="square">
            <a:spAutoFit/>
          </a:bodyPr>
          <a:lstStyle/>
          <a:p>
            <a:r>
              <a:rPr lang="en-GB" sz="2400" b="1" dirty="0">
                <a:solidFill>
                  <a:schemeClr val="bg1"/>
                </a:solidFill>
                <a:latin typeface="Arial" panose="020B0604020202020204" pitchFamily="34" charset="0"/>
                <a:ea typeface="ＭＳ Ｐゴシック" charset="-128"/>
                <a:cs typeface="Arial" panose="020B0604020202020204" pitchFamily="34" charset="0"/>
              </a:rPr>
              <a:t>Major Review </a:t>
            </a:r>
            <a:endParaRPr lang="fr-FR" sz="2400" dirty="0">
              <a:solidFill>
                <a:schemeClr val="bg1"/>
              </a:solidFill>
              <a:latin typeface="Arial" panose="020B0604020202020204" pitchFamily="34" charset="0"/>
              <a:cs typeface="Arial" panose="020B0604020202020204" pitchFamily="34" charset="0"/>
            </a:endParaRPr>
          </a:p>
        </p:txBody>
      </p:sp>
      <p:sp>
        <p:nvSpPr>
          <p:cNvPr id="2" name="Title 7">
            <a:extLst>
              <a:ext uri="{FF2B5EF4-FFF2-40B4-BE49-F238E27FC236}">
                <a16:creationId xmlns:a16="http://schemas.microsoft.com/office/drawing/2014/main" id="{433B2C11-A5B5-EA04-4615-93CF8557A575}"/>
              </a:ext>
            </a:extLst>
          </p:cNvPr>
          <p:cNvSpPr txBox="1">
            <a:spLocks/>
          </p:cNvSpPr>
          <p:nvPr/>
        </p:nvSpPr>
        <p:spPr>
          <a:xfrm>
            <a:off x="3100376" y="19382"/>
            <a:ext cx="7689936" cy="523188"/>
          </a:xfrm>
          <a:prstGeom prst="rect">
            <a:avLst/>
          </a:prstGeom>
        </p:spPr>
        <p:txBody>
          <a:bodyPr vert="horz" wrap="square" lIns="91408" tIns="45704" rIns="91408" bIns="45704" rtlCol="0" anchor="b" anchorCtr="0">
            <a:sp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en-GB" sz="2800" b="1" dirty="0">
                <a:latin typeface="Arial" charset="0"/>
                <a:ea typeface="ＭＳ Ｐゴシック" charset="0"/>
              </a:rPr>
              <a:t>ATF2 past experimental results achieved</a:t>
            </a:r>
            <a:endParaRPr lang="en-US" sz="2800" dirty="0"/>
          </a:p>
        </p:txBody>
      </p:sp>
      <p:pic>
        <p:nvPicPr>
          <p:cNvPr id="19" name="Picture 18">
            <a:extLst>
              <a:ext uri="{FF2B5EF4-FFF2-40B4-BE49-F238E27FC236}">
                <a16:creationId xmlns:a16="http://schemas.microsoft.com/office/drawing/2014/main" id="{50C7A02B-6EF6-402A-977F-BBED61D14C25}"/>
              </a:ext>
            </a:extLst>
          </p:cNvPr>
          <p:cNvPicPr>
            <a:picLocks noChangeAspect="1"/>
          </p:cNvPicPr>
          <p:nvPr/>
        </p:nvPicPr>
        <p:blipFill>
          <a:blip r:embed="rId3"/>
          <a:stretch>
            <a:fillRect/>
          </a:stretch>
        </p:blipFill>
        <p:spPr>
          <a:xfrm>
            <a:off x="2114128" y="4097149"/>
            <a:ext cx="3149965" cy="1852617"/>
          </a:xfrm>
          <a:prstGeom prst="rect">
            <a:avLst/>
          </a:prstGeom>
        </p:spPr>
      </p:pic>
      <p:pic>
        <p:nvPicPr>
          <p:cNvPr id="20" name="Picture 19">
            <a:extLst>
              <a:ext uri="{FF2B5EF4-FFF2-40B4-BE49-F238E27FC236}">
                <a16:creationId xmlns:a16="http://schemas.microsoft.com/office/drawing/2014/main" id="{30657628-52F8-7274-FC36-B94464DC136C}"/>
              </a:ext>
            </a:extLst>
          </p:cNvPr>
          <p:cNvPicPr>
            <a:picLocks noChangeAspect="1"/>
          </p:cNvPicPr>
          <p:nvPr/>
        </p:nvPicPr>
        <p:blipFill>
          <a:blip r:embed="rId4"/>
          <a:stretch>
            <a:fillRect/>
          </a:stretch>
        </p:blipFill>
        <p:spPr>
          <a:xfrm>
            <a:off x="5574801" y="4407639"/>
            <a:ext cx="1585246" cy="1089113"/>
          </a:xfrm>
          <a:prstGeom prst="rect">
            <a:avLst/>
          </a:prstGeom>
        </p:spPr>
      </p:pic>
      <p:pic>
        <p:nvPicPr>
          <p:cNvPr id="21" name="Picture 20">
            <a:extLst>
              <a:ext uri="{FF2B5EF4-FFF2-40B4-BE49-F238E27FC236}">
                <a16:creationId xmlns:a16="http://schemas.microsoft.com/office/drawing/2014/main" id="{4D4C7C24-F234-BF71-9D00-18CD51DF9B8B}"/>
              </a:ext>
            </a:extLst>
          </p:cNvPr>
          <p:cNvPicPr>
            <a:picLocks noChangeAspect="1"/>
          </p:cNvPicPr>
          <p:nvPr/>
        </p:nvPicPr>
        <p:blipFill>
          <a:blip r:embed="rId5"/>
          <a:stretch>
            <a:fillRect/>
          </a:stretch>
        </p:blipFill>
        <p:spPr>
          <a:xfrm>
            <a:off x="7245370" y="4389526"/>
            <a:ext cx="1320555" cy="1212961"/>
          </a:xfrm>
          <a:prstGeom prst="rect">
            <a:avLst/>
          </a:prstGeom>
        </p:spPr>
      </p:pic>
      <p:cxnSp>
        <p:nvCxnSpPr>
          <p:cNvPr id="23" name="Straight Connector 22">
            <a:extLst>
              <a:ext uri="{FF2B5EF4-FFF2-40B4-BE49-F238E27FC236}">
                <a16:creationId xmlns:a16="http://schemas.microsoft.com/office/drawing/2014/main" id="{2942DE95-1350-7B9C-FCED-E89740822DEF}"/>
              </a:ext>
            </a:extLst>
          </p:cNvPr>
          <p:cNvCxnSpPr>
            <a:cxnSpLocks/>
          </p:cNvCxnSpPr>
          <p:nvPr/>
        </p:nvCxnSpPr>
        <p:spPr>
          <a:xfrm>
            <a:off x="5038973" y="3592983"/>
            <a:ext cx="0" cy="297629"/>
          </a:xfrm>
          <a:prstGeom prst="line">
            <a:avLst/>
          </a:prstGeom>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D4511EDC-AC56-7FD2-8737-D347E9844503}"/>
              </a:ext>
            </a:extLst>
          </p:cNvPr>
          <p:cNvSpPr txBox="1"/>
          <p:nvPr/>
        </p:nvSpPr>
        <p:spPr>
          <a:xfrm>
            <a:off x="4662407" y="3800323"/>
            <a:ext cx="780097" cy="307777"/>
          </a:xfrm>
          <a:prstGeom prst="rect">
            <a:avLst/>
          </a:prstGeom>
          <a:solidFill>
            <a:schemeClr val="bg1"/>
          </a:solidFill>
          <a:ln w="25400">
            <a:solidFill>
              <a:srgbClr val="C00000"/>
            </a:solidFill>
          </a:ln>
          <a:effectLst>
            <a:glow rad="127000">
              <a:schemeClr val="accent6">
                <a:lumMod val="40000"/>
                <a:lumOff val="60000"/>
              </a:schemeClr>
            </a:glow>
          </a:effectLst>
        </p:spPr>
        <p:txBody>
          <a:bodyPr wrap="square" rtlCol="0">
            <a:spAutoFit/>
          </a:bodyPr>
          <a:lstStyle/>
          <a:p>
            <a:r>
              <a:rPr lang="en-US" sz="1400" b="1" dirty="0">
                <a:solidFill>
                  <a:srgbClr val="C00000"/>
                </a:solidFill>
                <a:latin typeface="Arial" panose="020B0604020202020204" pitchFamily="34" charset="0"/>
                <a:cs typeface="Arial" panose="020B0604020202020204" pitchFamily="34" charset="0"/>
              </a:rPr>
              <a:t>41 nm</a:t>
            </a:r>
          </a:p>
        </p:txBody>
      </p:sp>
      <p:sp>
        <p:nvSpPr>
          <p:cNvPr id="26" name="TextBox 25">
            <a:extLst>
              <a:ext uri="{FF2B5EF4-FFF2-40B4-BE49-F238E27FC236}">
                <a16:creationId xmlns:a16="http://schemas.microsoft.com/office/drawing/2014/main" id="{DCE75B24-DE11-5E37-A239-A63023FA47DC}"/>
              </a:ext>
            </a:extLst>
          </p:cNvPr>
          <p:cNvSpPr txBox="1"/>
          <p:nvPr/>
        </p:nvSpPr>
        <p:spPr>
          <a:xfrm>
            <a:off x="4019449" y="1966736"/>
            <a:ext cx="2221432" cy="954107"/>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Orbit stabilization </a:t>
            </a:r>
          </a:p>
          <a:p>
            <a:r>
              <a:rPr lang="en-US" sz="1400" b="1" dirty="0">
                <a:solidFill>
                  <a:srgbClr val="002060"/>
                </a:solidFill>
                <a:latin typeface="Arial" panose="020B0604020202020204" pitchFamily="34" charset="0"/>
                <a:cs typeface="Arial" panose="020B0604020202020204" pitchFamily="34" charset="0"/>
              </a:rPr>
              <a:t>5 FF </a:t>
            </a:r>
            <a:r>
              <a:rPr lang="en-US" sz="1400" b="1" dirty="0" err="1">
                <a:solidFill>
                  <a:srgbClr val="002060"/>
                </a:solidFill>
                <a:latin typeface="Arial" panose="020B0604020202020204" pitchFamily="34" charset="0"/>
                <a:cs typeface="Arial" panose="020B0604020202020204" pitchFamily="34" charset="0"/>
              </a:rPr>
              <a:t>sextupoles</a:t>
            </a:r>
            <a:endParaRPr lang="en-US" sz="1400" b="1" dirty="0">
              <a:solidFill>
                <a:srgbClr val="002060"/>
              </a:solidFill>
              <a:latin typeface="Arial" panose="020B0604020202020204" pitchFamily="34" charset="0"/>
              <a:cs typeface="Arial" panose="020B0604020202020204" pitchFamily="34" charset="0"/>
            </a:endParaRPr>
          </a:p>
          <a:p>
            <a:r>
              <a:rPr lang="en-US" sz="1400" b="1" dirty="0">
                <a:solidFill>
                  <a:srgbClr val="002060"/>
                </a:solidFill>
                <a:latin typeface="Arial" panose="020B0604020202020204" pitchFamily="34" charset="0"/>
                <a:cs typeface="Arial" panose="020B0604020202020204" pitchFamily="34" charset="0"/>
              </a:rPr>
              <a:t>Skew </a:t>
            </a:r>
            <a:r>
              <a:rPr lang="en-US" sz="1400" b="1" dirty="0" err="1">
                <a:solidFill>
                  <a:srgbClr val="002060"/>
                </a:solidFill>
                <a:latin typeface="Arial" panose="020B0604020202020204" pitchFamily="34" charset="0"/>
                <a:cs typeface="Arial" panose="020B0604020202020204" pitchFamily="34" charset="0"/>
              </a:rPr>
              <a:t>sextupole</a:t>
            </a:r>
            <a:r>
              <a:rPr lang="en-US" sz="1400" b="1" dirty="0">
                <a:solidFill>
                  <a:srgbClr val="002060"/>
                </a:solidFill>
                <a:latin typeface="Arial" panose="020B0604020202020204" pitchFamily="34" charset="0"/>
                <a:cs typeface="Arial" panose="020B0604020202020204" pitchFamily="34" charset="0"/>
              </a:rPr>
              <a:t> </a:t>
            </a:r>
            <a:r>
              <a:rPr lang="en-US" sz="1400" b="1" dirty="0" err="1">
                <a:solidFill>
                  <a:srgbClr val="002060"/>
                </a:solidFill>
                <a:latin typeface="Arial" panose="020B0604020202020204" pitchFamily="34" charset="0"/>
                <a:cs typeface="Arial" panose="020B0604020202020204" pitchFamily="34" charset="0"/>
              </a:rPr>
              <a:t>modif</a:t>
            </a:r>
            <a:r>
              <a:rPr lang="en-US" sz="1400" b="1" dirty="0">
                <a:solidFill>
                  <a:srgbClr val="002060"/>
                </a:solidFill>
                <a:latin typeface="Arial" panose="020B0604020202020204" pitchFamily="34" charset="0"/>
                <a:cs typeface="Arial" panose="020B0604020202020204" pitchFamily="34" charset="0"/>
              </a:rPr>
              <a:t>.</a:t>
            </a:r>
          </a:p>
          <a:p>
            <a:r>
              <a:rPr lang="en-US" sz="1400" b="1" dirty="0">
                <a:solidFill>
                  <a:srgbClr val="002060"/>
                </a:solidFill>
                <a:latin typeface="Arial" panose="020B0604020202020204" pitchFamily="34" charset="0"/>
                <a:cs typeface="Arial" panose="020B0604020202020204" pitchFamily="34" charset="0"/>
              </a:rPr>
              <a:t>FONT feedback on</a:t>
            </a:r>
          </a:p>
        </p:txBody>
      </p:sp>
      <p:cxnSp>
        <p:nvCxnSpPr>
          <p:cNvPr id="28" name="Straight Connector 27">
            <a:extLst>
              <a:ext uri="{FF2B5EF4-FFF2-40B4-BE49-F238E27FC236}">
                <a16:creationId xmlns:a16="http://schemas.microsoft.com/office/drawing/2014/main" id="{CCA7F53C-F935-43BD-E213-4492AF62C673}"/>
              </a:ext>
            </a:extLst>
          </p:cNvPr>
          <p:cNvCxnSpPr>
            <a:cxnSpLocks/>
          </p:cNvCxnSpPr>
          <p:nvPr/>
        </p:nvCxnSpPr>
        <p:spPr>
          <a:xfrm>
            <a:off x="2410887" y="2851129"/>
            <a:ext cx="0" cy="297629"/>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8FAAEA6B-80EA-9C90-BA77-3604A4302FC0}"/>
              </a:ext>
            </a:extLst>
          </p:cNvPr>
          <p:cNvCxnSpPr>
            <a:cxnSpLocks/>
          </p:cNvCxnSpPr>
          <p:nvPr/>
        </p:nvCxnSpPr>
        <p:spPr>
          <a:xfrm flipH="1">
            <a:off x="10586012" y="1209425"/>
            <a:ext cx="3212" cy="1891385"/>
          </a:xfrm>
          <a:prstGeom prst="line">
            <a:avLst/>
          </a:prstGeom>
          <a:ln w="50800">
            <a:solidFill>
              <a:srgbClr val="E9684A"/>
            </a:solidFill>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1B35085E-FAEB-B327-CF57-50E528541410}"/>
              </a:ext>
            </a:extLst>
          </p:cNvPr>
          <p:cNvSpPr txBox="1"/>
          <p:nvPr/>
        </p:nvSpPr>
        <p:spPr>
          <a:xfrm>
            <a:off x="5805734" y="3767607"/>
            <a:ext cx="2870920" cy="523220"/>
          </a:xfrm>
          <a:prstGeom prst="rect">
            <a:avLst/>
          </a:prstGeom>
          <a:solidFill>
            <a:schemeClr val="bg1"/>
          </a:solidFill>
          <a:ln w="25400">
            <a:solidFill>
              <a:srgbClr val="C00000"/>
            </a:solidFill>
          </a:ln>
          <a:effectLst>
            <a:glow rad="127000">
              <a:schemeClr val="accent6">
                <a:lumMod val="40000"/>
                <a:lumOff val="60000"/>
              </a:schemeClr>
            </a:glow>
          </a:effectLst>
        </p:spPr>
        <p:txBody>
          <a:bodyPr wrap="square">
            <a:spAutoFit/>
          </a:bodyPr>
          <a:lstStyle/>
          <a:p>
            <a:pPr>
              <a:buClr>
                <a:srgbClr val="FF0000"/>
              </a:buClr>
              <a:buSzPct val="201000"/>
            </a:pPr>
            <a:r>
              <a:rPr lang="en-US" sz="1400" b="1" dirty="0">
                <a:solidFill>
                  <a:srgbClr val="C00000"/>
                </a:solidFill>
                <a:latin typeface="Arial" panose="020B0604020202020204" pitchFamily="34" charset="0"/>
                <a:cs typeface="Arial" panose="020B0604020202020204" pitchFamily="34" charset="0"/>
              </a:rPr>
              <a:t>FB latency 133 </a:t>
            </a:r>
            <a:r>
              <a:rPr lang="en-US" sz="1400" b="1" dirty="0" err="1">
                <a:solidFill>
                  <a:srgbClr val="C00000"/>
                </a:solidFill>
                <a:latin typeface="Arial" panose="020B0604020202020204" pitchFamily="34" charset="0"/>
                <a:cs typeface="Arial" panose="020B0604020202020204" pitchFamily="34" charset="0"/>
              </a:rPr>
              <a:t>nsec</a:t>
            </a:r>
            <a:r>
              <a:rPr lang="en-US" sz="1400" b="1" dirty="0">
                <a:solidFill>
                  <a:srgbClr val="C00000"/>
                </a:solidFill>
                <a:latin typeface="Arial" panose="020B0604020202020204" pitchFamily="34" charset="0"/>
                <a:cs typeface="Arial" panose="020B0604020202020204" pitchFamily="34" charset="0"/>
              </a:rPr>
              <a:t>   </a:t>
            </a:r>
          </a:p>
          <a:p>
            <a:pPr>
              <a:buClr>
                <a:srgbClr val="FF0000"/>
              </a:buClr>
              <a:buSzPct val="201000"/>
            </a:pPr>
            <a:r>
              <a:rPr lang="en-US" sz="1400" b="1" dirty="0">
                <a:solidFill>
                  <a:srgbClr val="C00000"/>
                </a:solidFill>
                <a:latin typeface="Arial" panose="020B0604020202020204" pitchFamily="34" charset="0"/>
                <a:cs typeface="Arial" panose="020B0604020202020204" pitchFamily="34" charset="0"/>
              </a:rPr>
              <a:t>Position jitter at ATF2 IP: 41 nm</a:t>
            </a:r>
            <a:endParaRPr lang="en-US" sz="1400" dirty="0">
              <a:solidFill>
                <a:srgbClr val="C00000"/>
              </a:solidFill>
            </a:endParaRPr>
          </a:p>
        </p:txBody>
      </p:sp>
      <p:sp>
        <p:nvSpPr>
          <p:cNvPr id="40" name="TextBox 39">
            <a:extLst>
              <a:ext uri="{FF2B5EF4-FFF2-40B4-BE49-F238E27FC236}">
                <a16:creationId xmlns:a16="http://schemas.microsoft.com/office/drawing/2014/main" id="{3DCE1492-8D07-92C2-24C0-479AA0635BB4}"/>
              </a:ext>
            </a:extLst>
          </p:cNvPr>
          <p:cNvSpPr txBox="1"/>
          <p:nvPr/>
        </p:nvSpPr>
        <p:spPr>
          <a:xfrm>
            <a:off x="4417681" y="1190657"/>
            <a:ext cx="1182912" cy="307777"/>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 Octupoles</a:t>
            </a:r>
          </a:p>
        </p:txBody>
      </p:sp>
      <p:cxnSp>
        <p:nvCxnSpPr>
          <p:cNvPr id="48" name="Straight Connector 47">
            <a:extLst>
              <a:ext uri="{FF2B5EF4-FFF2-40B4-BE49-F238E27FC236}">
                <a16:creationId xmlns:a16="http://schemas.microsoft.com/office/drawing/2014/main" id="{ED0F7A06-0F58-2920-2ECD-9A4468BBFA47}"/>
              </a:ext>
            </a:extLst>
          </p:cNvPr>
          <p:cNvCxnSpPr>
            <a:cxnSpLocks/>
          </p:cNvCxnSpPr>
          <p:nvPr/>
        </p:nvCxnSpPr>
        <p:spPr>
          <a:xfrm>
            <a:off x="9223273" y="2766974"/>
            <a:ext cx="0" cy="291695"/>
          </a:xfrm>
          <a:prstGeom prst="line">
            <a:avLst/>
          </a:prstGeom>
        </p:spPr>
        <p:style>
          <a:lnRef idx="2">
            <a:schemeClr val="accent1"/>
          </a:lnRef>
          <a:fillRef idx="0">
            <a:schemeClr val="accent1"/>
          </a:fillRef>
          <a:effectRef idx="1">
            <a:schemeClr val="accent1"/>
          </a:effectRef>
          <a:fontRef idx="minor">
            <a:schemeClr val="tx1"/>
          </a:fontRef>
        </p:style>
      </p:cxnSp>
      <p:sp>
        <p:nvSpPr>
          <p:cNvPr id="54" name="TextBox 53">
            <a:extLst>
              <a:ext uri="{FF2B5EF4-FFF2-40B4-BE49-F238E27FC236}">
                <a16:creationId xmlns:a16="http://schemas.microsoft.com/office/drawing/2014/main" id="{AFD8EA00-1949-58E1-D958-F6492EF535FD}"/>
              </a:ext>
            </a:extLst>
          </p:cNvPr>
          <p:cNvSpPr txBox="1"/>
          <p:nvPr/>
        </p:nvSpPr>
        <p:spPr>
          <a:xfrm>
            <a:off x="8658916" y="2599733"/>
            <a:ext cx="1809417" cy="307777"/>
          </a:xfrm>
          <a:prstGeom prst="rect">
            <a:avLst/>
          </a:prstGeom>
          <a:solidFill>
            <a:schemeClr val="bg1"/>
          </a:solidFill>
          <a:ln>
            <a:solidFill>
              <a:srgbClr val="002060"/>
            </a:solidFill>
          </a:ln>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2">
                    <a:lumMod val="90000"/>
                    <a:lumOff val="10000"/>
                  </a:schemeClr>
                </a:solidFill>
                <a:effectLst/>
                <a:uLnTx/>
                <a:uFillTx/>
                <a:latin typeface="Arial" panose="020B0604020202020204" pitchFamily="34" charset="0"/>
                <a:cs typeface="Arial" panose="020B0604020202020204" pitchFamily="34" charset="0"/>
                <a:sym typeface="Times New Roman"/>
              </a:rPr>
              <a:t>1</a:t>
            </a:r>
            <a:r>
              <a:rPr kumimoji="0" lang="en-US" sz="1400" b="1" i="0" u="none" strike="noStrike" kern="0" cap="none" spc="0" normalizeH="0" baseline="30000" noProof="0" dirty="0">
                <a:ln>
                  <a:noFill/>
                </a:ln>
                <a:solidFill>
                  <a:schemeClr val="tx2">
                    <a:lumMod val="90000"/>
                    <a:lumOff val="10000"/>
                  </a:schemeClr>
                </a:solidFill>
                <a:effectLst/>
                <a:uLnTx/>
                <a:uFillTx/>
                <a:latin typeface="Arial" panose="020B0604020202020204" pitchFamily="34" charset="0"/>
                <a:cs typeface="Arial" panose="020B0604020202020204" pitchFamily="34" charset="0"/>
                <a:sym typeface="Times New Roman"/>
              </a:rPr>
              <a:t>st</a:t>
            </a:r>
            <a:r>
              <a:rPr kumimoji="0" lang="en-US" sz="1400" b="1" i="0" u="none" strike="noStrike" kern="0" cap="none" spc="0" normalizeH="0" baseline="0" noProof="0" dirty="0">
                <a:ln>
                  <a:noFill/>
                </a:ln>
                <a:solidFill>
                  <a:schemeClr val="tx2">
                    <a:lumMod val="90000"/>
                    <a:lumOff val="10000"/>
                  </a:schemeClr>
                </a:solidFill>
                <a:effectLst/>
                <a:uLnTx/>
                <a:uFillTx/>
                <a:latin typeface="Arial" panose="020B0604020202020204" pitchFamily="34" charset="0"/>
                <a:cs typeface="Arial" panose="020B0604020202020204" pitchFamily="34" charset="0"/>
                <a:sym typeface="Times New Roman"/>
              </a:rPr>
              <a:t> </a:t>
            </a:r>
            <a:r>
              <a:rPr kumimoji="0" lang="en-US" sz="1400" b="1" i="0" u="none" strike="noStrike" kern="0" cap="none" spc="0" normalizeH="0" baseline="0" noProof="0" dirty="0" err="1">
                <a:ln>
                  <a:noFill/>
                </a:ln>
                <a:solidFill>
                  <a:schemeClr val="tx2">
                    <a:lumMod val="90000"/>
                    <a:lumOff val="10000"/>
                  </a:schemeClr>
                </a:solidFill>
                <a:effectLst/>
                <a:uLnTx/>
                <a:uFillTx/>
                <a:latin typeface="Arial" panose="020B0604020202020204" pitchFamily="34" charset="0"/>
                <a:cs typeface="Arial" panose="020B0604020202020204" pitchFamily="34" charset="0"/>
                <a:sym typeface="Times New Roman"/>
              </a:rPr>
              <a:t>wakefield</a:t>
            </a:r>
            <a:r>
              <a:rPr kumimoji="0" lang="en-US" sz="1400" b="1" i="0" u="none" strike="noStrike" kern="0" cap="none" spc="0" normalizeH="0" baseline="0" noProof="0" dirty="0">
                <a:ln>
                  <a:noFill/>
                </a:ln>
                <a:solidFill>
                  <a:schemeClr val="tx2">
                    <a:lumMod val="90000"/>
                    <a:lumOff val="10000"/>
                  </a:schemeClr>
                </a:solidFill>
                <a:effectLst/>
                <a:uLnTx/>
                <a:uFillTx/>
                <a:latin typeface="Arial" panose="020B0604020202020204" pitchFamily="34" charset="0"/>
                <a:cs typeface="Arial" panose="020B0604020202020204" pitchFamily="34" charset="0"/>
                <a:sym typeface="Times New Roman"/>
              </a:rPr>
              <a:t> setup</a:t>
            </a:r>
          </a:p>
        </p:txBody>
      </p:sp>
      <p:sp>
        <p:nvSpPr>
          <p:cNvPr id="56" name="TextBox 55">
            <a:extLst>
              <a:ext uri="{FF2B5EF4-FFF2-40B4-BE49-F238E27FC236}">
                <a16:creationId xmlns:a16="http://schemas.microsoft.com/office/drawing/2014/main" id="{7FDCF6FB-0D26-BD1A-5E82-010370B0FDA5}"/>
              </a:ext>
            </a:extLst>
          </p:cNvPr>
          <p:cNvSpPr txBox="1"/>
          <p:nvPr/>
        </p:nvSpPr>
        <p:spPr>
          <a:xfrm>
            <a:off x="8007977" y="1716467"/>
            <a:ext cx="1644532" cy="307777"/>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 Octupoles swap</a:t>
            </a:r>
          </a:p>
        </p:txBody>
      </p:sp>
      <p:sp>
        <p:nvSpPr>
          <p:cNvPr id="67" name="TextBox 66">
            <a:extLst>
              <a:ext uri="{FF2B5EF4-FFF2-40B4-BE49-F238E27FC236}">
                <a16:creationId xmlns:a16="http://schemas.microsoft.com/office/drawing/2014/main" id="{1A0E85C5-1A71-3298-8F3C-79EDD67F29B9}"/>
              </a:ext>
            </a:extLst>
          </p:cNvPr>
          <p:cNvSpPr txBox="1"/>
          <p:nvPr/>
        </p:nvSpPr>
        <p:spPr>
          <a:xfrm>
            <a:off x="4104268" y="800299"/>
            <a:ext cx="1941577" cy="307777"/>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 Wakefield model</a:t>
            </a:r>
          </a:p>
        </p:txBody>
      </p:sp>
      <p:pic>
        <p:nvPicPr>
          <p:cNvPr id="68" name="Picture 67">
            <a:extLst>
              <a:ext uri="{FF2B5EF4-FFF2-40B4-BE49-F238E27FC236}">
                <a16:creationId xmlns:a16="http://schemas.microsoft.com/office/drawing/2014/main" id="{28CAE881-C017-AC4F-23D4-2DA1CC859E9D}"/>
              </a:ext>
            </a:extLst>
          </p:cNvPr>
          <p:cNvPicPr>
            <a:picLocks noChangeAspect="1"/>
          </p:cNvPicPr>
          <p:nvPr/>
        </p:nvPicPr>
        <p:blipFill>
          <a:blip r:embed="rId6"/>
          <a:stretch>
            <a:fillRect/>
          </a:stretch>
        </p:blipFill>
        <p:spPr>
          <a:xfrm>
            <a:off x="7121865" y="2321849"/>
            <a:ext cx="1465289" cy="745203"/>
          </a:xfrm>
          <a:prstGeom prst="rect">
            <a:avLst/>
          </a:prstGeom>
        </p:spPr>
      </p:pic>
      <p:sp>
        <p:nvSpPr>
          <p:cNvPr id="80" name="TextBox 79">
            <a:extLst>
              <a:ext uri="{FF2B5EF4-FFF2-40B4-BE49-F238E27FC236}">
                <a16:creationId xmlns:a16="http://schemas.microsoft.com/office/drawing/2014/main" id="{02A6899B-EC4F-DAFB-4002-9898D8ECF902}"/>
              </a:ext>
            </a:extLst>
          </p:cNvPr>
          <p:cNvSpPr txBox="1"/>
          <p:nvPr/>
        </p:nvSpPr>
        <p:spPr>
          <a:xfrm>
            <a:off x="2089132" y="5994432"/>
            <a:ext cx="4054502" cy="646331"/>
          </a:xfrm>
          <a:prstGeom prst="rect">
            <a:avLst/>
          </a:prstGeom>
          <a:noFill/>
        </p:spPr>
        <p:txBody>
          <a:bodyPr wrap="square">
            <a:spAutoFit/>
          </a:bodyPr>
          <a:lstStyle/>
          <a:p>
            <a:r>
              <a:rPr lang="en-US" sz="1200" b="1" dirty="0">
                <a:solidFill>
                  <a:srgbClr val="C00000"/>
                </a:solidFill>
                <a:latin typeface="Arial" panose="020B0604020202020204" pitchFamily="34" charset="0"/>
                <a:ea typeface="MS PGothic" charset="0"/>
                <a:cs typeface="Arial" panose="020B0604020202020204" pitchFamily="34" charset="0"/>
              </a:rPr>
              <a:t>S</a:t>
            </a:r>
            <a:r>
              <a:rPr lang="en-GB" sz="1200" b="1" dirty="0">
                <a:solidFill>
                  <a:srgbClr val="C00000"/>
                </a:solidFill>
                <a:latin typeface="Arial" panose="020B0604020202020204" pitchFamily="34" charset="0"/>
                <a:ea typeface="Noto Sans CJK SC Regular" pitchFamily="2"/>
                <a:cs typeface="Arial" panose="020B0604020202020204" pitchFamily="34" charset="0"/>
              </a:rPr>
              <a:t>mall beam sizes were obtained with reduced  beam intensities of 0.5-1.5 10</a:t>
            </a:r>
            <a:r>
              <a:rPr lang="en-GB" sz="1200" b="1" baseline="33000" dirty="0">
                <a:solidFill>
                  <a:srgbClr val="C00000"/>
                </a:solidFill>
                <a:latin typeface="Arial" panose="020B0604020202020204" pitchFamily="34" charset="0"/>
                <a:ea typeface="Noto Sans CJK SC Regular" pitchFamily="2"/>
                <a:cs typeface="Arial" panose="020B0604020202020204" pitchFamily="34" charset="0"/>
              </a:rPr>
              <a:t>9</a:t>
            </a:r>
            <a:r>
              <a:rPr lang="en-GB" sz="1200" b="1" dirty="0">
                <a:solidFill>
                  <a:srgbClr val="C00000"/>
                </a:solidFill>
                <a:latin typeface="Arial" panose="020B0604020202020204" pitchFamily="34" charset="0"/>
                <a:ea typeface="Noto Sans CJK SC Regular" pitchFamily="2"/>
                <a:cs typeface="Arial" panose="020B0604020202020204" pitchFamily="34" charset="0"/>
              </a:rPr>
              <a:t> e</a:t>
            </a:r>
            <a:r>
              <a:rPr lang="en-GB" sz="1200" b="1" baseline="33000" dirty="0">
                <a:solidFill>
                  <a:srgbClr val="C00000"/>
                </a:solidFill>
                <a:latin typeface="Arial" panose="020B0604020202020204" pitchFamily="34" charset="0"/>
                <a:ea typeface="Noto Sans CJK SC Regular" pitchFamily="2"/>
                <a:cs typeface="Arial" panose="020B0604020202020204" pitchFamily="34" charset="0"/>
              </a:rPr>
              <a:t>-</a:t>
            </a:r>
            <a:r>
              <a:rPr lang="en-GB" sz="1200" b="1" dirty="0">
                <a:solidFill>
                  <a:srgbClr val="C00000"/>
                </a:solidFill>
                <a:latin typeface="Arial" panose="020B0604020202020204" pitchFamily="34" charset="0"/>
                <a:ea typeface="Noto Sans CJK SC Regular" pitchFamily="2"/>
                <a:cs typeface="Arial" panose="020B0604020202020204" pitchFamily="34" charset="0"/>
              </a:rPr>
              <a:t>/bunch (10</a:t>
            </a:r>
            <a:r>
              <a:rPr lang="en-GB" sz="1200" b="1" baseline="30000" dirty="0">
                <a:solidFill>
                  <a:srgbClr val="C00000"/>
                </a:solidFill>
                <a:latin typeface="Arial" panose="020B0604020202020204" pitchFamily="34" charset="0"/>
                <a:ea typeface="Noto Sans CJK SC Regular" pitchFamily="2"/>
                <a:cs typeface="Arial" panose="020B0604020202020204" pitchFamily="34" charset="0"/>
              </a:rPr>
              <a:t>10 </a:t>
            </a:r>
            <a:r>
              <a:rPr lang="en-GB" sz="1200" b="1" dirty="0">
                <a:solidFill>
                  <a:srgbClr val="C00000"/>
                </a:solidFill>
                <a:latin typeface="Arial" panose="020B0604020202020204" pitchFamily="34" charset="0"/>
                <a:ea typeface="Noto Sans CJK SC Regular" pitchFamily="2"/>
                <a:cs typeface="Arial" panose="020B0604020202020204" pitchFamily="34" charset="0"/>
              </a:rPr>
              <a:t>design value) and reduced aberration  optics</a:t>
            </a:r>
            <a:r>
              <a:rPr lang="en-US" altLang="ja-JP" sz="1200" b="1" dirty="0">
                <a:solidFill>
                  <a:schemeClr val="tx2">
                    <a:lumMod val="75000"/>
                    <a:lumOff val="25000"/>
                  </a:schemeClr>
                </a:solidFill>
                <a:latin typeface="Arial" panose="020B0604020202020204" pitchFamily="34" charset="0"/>
                <a:cs typeface="Arial" panose="020B0604020202020204" pitchFamily="34" charset="0"/>
              </a:rPr>
              <a:t> </a:t>
            </a:r>
            <a:r>
              <a:rPr lang="en-US" altLang="ja-JP" sz="1200" b="1" dirty="0">
                <a:solidFill>
                  <a:srgbClr val="C00000"/>
                </a:solidFill>
                <a:latin typeface="Arial" panose="020B0604020202020204" pitchFamily="34" charset="0"/>
                <a:cs typeface="Arial" panose="020B0604020202020204" pitchFamily="34" charset="0"/>
              </a:rPr>
              <a:t>(10</a:t>
            </a:r>
            <a:r>
              <a:rPr lang="en-US" altLang="ja-JP" sz="1200" b="1" dirty="0">
                <a:solidFill>
                  <a:srgbClr val="C00000"/>
                </a:solidFill>
                <a:latin typeface="Symbol" pitchFamily="2" charset="2"/>
                <a:cs typeface="Arial" panose="020B0604020202020204" pitchFamily="34" charset="0"/>
              </a:rPr>
              <a:t>b</a:t>
            </a:r>
            <a:r>
              <a:rPr lang="en-US" altLang="ja-JP" sz="1200" b="1" baseline="-25000" dirty="0">
                <a:solidFill>
                  <a:srgbClr val="C00000"/>
                </a:solidFill>
                <a:latin typeface="Arial" panose="020B0604020202020204" pitchFamily="34" charset="0"/>
                <a:cs typeface="Arial" panose="020B0604020202020204" pitchFamily="34" charset="0"/>
              </a:rPr>
              <a:t>x</a:t>
            </a:r>
            <a:r>
              <a:rPr lang="en-US" altLang="ja-JP" sz="1200" b="1" dirty="0">
                <a:solidFill>
                  <a:srgbClr val="C00000"/>
                </a:solidFill>
                <a:latin typeface="Arial" panose="020B0604020202020204" pitchFamily="34" charset="0"/>
                <a:cs typeface="Arial" panose="020B0604020202020204" pitchFamily="34" charset="0"/>
              </a:rPr>
              <a:t>* x </a:t>
            </a:r>
            <a:r>
              <a:rPr lang="en-US" altLang="ja-JP" sz="1200" b="1" dirty="0">
                <a:solidFill>
                  <a:srgbClr val="C00000"/>
                </a:solidFill>
                <a:latin typeface="Symbol" pitchFamily="2" charset="2"/>
                <a:cs typeface="Arial" panose="020B0604020202020204" pitchFamily="34" charset="0"/>
              </a:rPr>
              <a:t>b</a:t>
            </a:r>
            <a:r>
              <a:rPr lang="en-US" altLang="ja-JP" sz="1200" b="1" baseline="-25000" dirty="0">
                <a:solidFill>
                  <a:srgbClr val="C00000"/>
                </a:solidFill>
                <a:latin typeface="Arial" panose="020B0604020202020204" pitchFamily="34" charset="0"/>
                <a:cs typeface="Arial" panose="020B0604020202020204" pitchFamily="34" charset="0"/>
              </a:rPr>
              <a:t>y</a:t>
            </a:r>
            <a:r>
              <a:rPr lang="en-US" altLang="ja-JP" sz="1200" b="1" dirty="0">
                <a:solidFill>
                  <a:srgbClr val="C00000"/>
                </a:solidFill>
                <a:latin typeface="Arial" panose="020B0604020202020204" pitchFamily="34" charset="0"/>
                <a:cs typeface="Arial" panose="020B0604020202020204" pitchFamily="34" charset="0"/>
              </a:rPr>
              <a:t>*)</a:t>
            </a:r>
            <a:r>
              <a:rPr lang="en-US" sz="1200" b="1" dirty="0">
                <a:solidFill>
                  <a:srgbClr val="C00000"/>
                </a:solidFill>
                <a:latin typeface="Arial" panose="020B0604020202020204" pitchFamily="34" charset="0"/>
                <a:ea typeface="MS PGothic" charset="0"/>
                <a:cs typeface="Arial" panose="020B0604020202020204" pitchFamily="34" charset="0"/>
              </a:rPr>
              <a:t> </a:t>
            </a:r>
            <a:endParaRPr lang="en-GB" sz="1200" b="1" baseline="30000" dirty="0">
              <a:solidFill>
                <a:srgbClr val="C00000"/>
              </a:solidFill>
              <a:latin typeface="Arial" panose="020B0604020202020204" pitchFamily="34" charset="0"/>
              <a:ea typeface="Noto Sans CJK SC Regular" pitchFamily="2"/>
              <a:cs typeface="Arial" panose="020B0604020202020204" pitchFamily="34" charset="0"/>
            </a:endParaRPr>
          </a:p>
        </p:txBody>
      </p:sp>
      <p:sp>
        <p:nvSpPr>
          <p:cNvPr id="7" name="Rectangle 6">
            <a:extLst>
              <a:ext uri="{FF2B5EF4-FFF2-40B4-BE49-F238E27FC236}">
                <a16:creationId xmlns:a16="http://schemas.microsoft.com/office/drawing/2014/main" id="{447551F6-7E79-9EE6-3EE8-03E8FD12DCE4}"/>
              </a:ext>
            </a:extLst>
          </p:cNvPr>
          <p:cNvSpPr/>
          <p:nvPr/>
        </p:nvSpPr>
        <p:spPr>
          <a:xfrm>
            <a:off x="9806241" y="1344545"/>
            <a:ext cx="1299180" cy="461665"/>
          </a:xfrm>
          <a:prstGeom prst="rect">
            <a:avLst/>
          </a:prstGeom>
          <a:solidFill>
            <a:srgbClr val="E9684A"/>
          </a:solidFill>
          <a:ln w="25400">
            <a:solidFill>
              <a:schemeClr val="accent3"/>
            </a:solidFill>
          </a:ln>
        </p:spPr>
        <p:txBody>
          <a:bodyPr wrap="square">
            <a:spAutoFit/>
          </a:bodyPr>
          <a:lstStyle/>
          <a:p>
            <a:r>
              <a:rPr lang="en-GB" sz="2400" b="1" dirty="0">
                <a:solidFill>
                  <a:schemeClr val="bg1"/>
                </a:solidFill>
                <a:latin typeface="Arial" panose="020B0604020202020204" pitchFamily="34" charset="0"/>
                <a:ea typeface="ＭＳ Ｐゴシック" charset="-128"/>
                <a:cs typeface="Arial" panose="020B0604020202020204" pitchFamily="34" charset="0"/>
              </a:rPr>
              <a:t>ILC-IDT </a:t>
            </a:r>
            <a:endParaRPr lang="fr-FR" sz="2400" dirty="0">
              <a:solidFill>
                <a:schemeClr val="bg1"/>
              </a:solidFill>
              <a:latin typeface="Arial" panose="020B0604020202020204" pitchFamily="34" charset="0"/>
              <a:cs typeface="Arial" panose="020B0604020202020204" pitchFamily="34" charset="0"/>
            </a:endParaRPr>
          </a:p>
        </p:txBody>
      </p:sp>
      <p:pic>
        <p:nvPicPr>
          <p:cNvPr id="10" name="object 5">
            <a:extLst>
              <a:ext uri="{FF2B5EF4-FFF2-40B4-BE49-F238E27FC236}">
                <a16:creationId xmlns:a16="http://schemas.microsoft.com/office/drawing/2014/main" id="{74B0CF12-B0C0-C4AB-A179-E8AF4A1BDF3F}"/>
              </a:ext>
            </a:extLst>
          </p:cNvPr>
          <p:cNvPicPr/>
          <p:nvPr/>
        </p:nvPicPr>
        <p:blipFill>
          <a:blip r:embed="rId7" cstate="print"/>
          <a:stretch>
            <a:fillRect/>
          </a:stretch>
        </p:blipFill>
        <p:spPr>
          <a:xfrm>
            <a:off x="2231384" y="1191505"/>
            <a:ext cx="1948798" cy="792660"/>
          </a:xfrm>
          <a:prstGeom prst="rect">
            <a:avLst/>
          </a:prstGeom>
        </p:spPr>
      </p:pic>
      <p:pic>
        <p:nvPicPr>
          <p:cNvPr id="11" name="Picture 10">
            <a:extLst>
              <a:ext uri="{FF2B5EF4-FFF2-40B4-BE49-F238E27FC236}">
                <a16:creationId xmlns:a16="http://schemas.microsoft.com/office/drawing/2014/main" id="{6309D993-820D-8249-E004-2A3B6A9D44EA}"/>
              </a:ext>
            </a:extLst>
          </p:cNvPr>
          <p:cNvPicPr>
            <a:picLocks noChangeAspect="1"/>
          </p:cNvPicPr>
          <p:nvPr/>
        </p:nvPicPr>
        <p:blipFill>
          <a:blip r:embed="rId8"/>
          <a:stretch>
            <a:fillRect/>
          </a:stretch>
        </p:blipFill>
        <p:spPr>
          <a:xfrm>
            <a:off x="8762544" y="4307304"/>
            <a:ext cx="1415685" cy="1013332"/>
          </a:xfrm>
          <a:prstGeom prst="rect">
            <a:avLst/>
          </a:prstGeom>
        </p:spPr>
      </p:pic>
      <p:sp>
        <p:nvSpPr>
          <p:cNvPr id="15" name="TextBox 14">
            <a:extLst>
              <a:ext uri="{FF2B5EF4-FFF2-40B4-BE49-F238E27FC236}">
                <a16:creationId xmlns:a16="http://schemas.microsoft.com/office/drawing/2014/main" id="{2186BF5F-685D-37F0-F42F-CC8FBD3027E0}"/>
              </a:ext>
            </a:extLst>
          </p:cNvPr>
          <p:cNvSpPr txBox="1"/>
          <p:nvPr/>
        </p:nvSpPr>
        <p:spPr>
          <a:xfrm>
            <a:off x="8830243" y="3767607"/>
            <a:ext cx="1274734" cy="523220"/>
          </a:xfrm>
          <a:prstGeom prst="rect">
            <a:avLst/>
          </a:prstGeom>
          <a:solidFill>
            <a:schemeClr val="bg1"/>
          </a:solidFill>
          <a:ln>
            <a:solidFill>
              <a:srgbClr val="C00000"/>
            </a:solidFill>
          </a:ln>
        </p:spPr>
        <p:txBody>
          <a:bodyPr wrap="square" rtlCol="0">
            <a:spAutoFit/>
          </a:bodyPr>
          <a:lstStyle/>
          <a:p>
            <a:r>
              <a:rPr lang="en-US" sz="1400" b="1" dirty="0">
                <a:solidFill>
                  <a:srgbClr val="C00000"/>
                </a:solidFill>
                <a:latin typeface="Arial" panose="020B0604020202020204" pitchFamily="34" charset="0"/>
                <a:cs typeface="Arial" panose="020B0604020202020204" pitchFamily="34" charset="0"/>
              </a:rPr>
              <a:t>Intensity dependence </a:t>
            </a:r>
          </a:p>
        </p:txBody>
      </p:sp>
      <p:pic>
        <p:nvPicPr>
          <p:cNvPr id="16" name="Picture 15">
            <a:extLst>
              <a:ext uri="{FF2B5EF4-FFF2-40B4-BE49-F238E27FC236}">
                <a16:creationId xmlns:a16="http://schemas.microsoft.com/office/drawing/2014/main" id="{125D4EEF-5F40-A343-9311-624857EE1412}"/>
              </a:ext>
            </a:extLst>
          </p:cNvPr>
          <p:cNvPicPr>
            <a:picLocks noChangeAspect="1"/>
          </p:cNvPicPr>
          <p:nvPr/>
        </p:nvPicPr>
        <p:blipFill>
          <a:blip r:embed="rId9"/>
          <a:stretch>
            <a:fillRect/>
          </a:stretch>
        </p:blipFill>
        <p:spPr>
          <a:xfrm>
            <a:off x="8762544" y="5431712"/>
            <a:ext cx="1966913" cy="993919"/>
          </a:xfrm>
          <a:prstGeom prst="rect">
            <a:avLst/>
          </a:prstGeom>
        </p:spPr>
      </p:pic>
      <p:sp>
        <p:nvSpPr>
          <p:cNvPr id="18" name="TextBox 17">
            <a:extLst>
              <a:ext uri="{FF2B5EF4-FFF2-40B4-BE49-F238E27FC236}">
                <a16:creationId xmlns:a16="http://schemas.microsoft.com/office/drawing/2014/main" id="{66060848-F2D8-4F16-384A-1326A59AC96B}"/>
              </a:ext>
            </a:extLst>
          </p:cNvPr>
          <p:cNvSpPr txBox="1"/>
          <p:nvPr/>
        </p:nvSpPr>
        <p:spPr>
          <a:xfrm>
            <a:off x="10149454" y="4686920"/>
            <a:ext cx="1117232" cy="246221"/>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lang="en-GB" sz="1000" spc="-5" dirty="0">
                <a:latin typeface="Times New Roman" panose="02020603050405020304" pitchFamily="18" charset="0"/>
                <a:cs typeface="Times New Roman" panose="02020603050405020304" pitchFamily="18" charset="0"/>
              </a:rPr>
              <a:t>Ultra low-b optics</a:t>
            </a:r>
            <a:endParaRPr kumimoji="0" lang="en-US" sz="180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Times New Roman"/>
            </a:endParaRPr>
          </a:p>
        </p:txBody>
      </p:sp>
      <p:sp>
        <p:nvSpPr>
          <p:cNvPr id="22" name="TextBox 21">
            <a:extLst>
              <a:ext uri="{FF2B5EF4-FFF2-40B4-BE49-F238E27FC236}">
                <a16:creationId xmlns:a16="http://schemas.microsoft.com/office/drawing/2014/main" id="{24140B09-9FA0-0A31-0B83-4E5463E9F9DA}"/>
              </a:ext>
            </a:extLst>
          </p:cNvPr>
          <p:cNvSpPr txBox="1"/>
          <p:nvPr/>
        </p:nvSpPr>
        <p:spPr>
          <a:xfrm>
            <a:off x="10749255" y="6030829"/>
            <a:ext cx="1117232" cy="246221"/>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lang="en-GB" sz="1000" spc="-5" dirty="0">
                <a:latin typeface="Times New Roman" panose="02020603050405020304" pitchFamily="18" charset="0"/>
                <a:cs typeface="Times New Roman" panose="02020603050405020304" pitchFamily="18" charset="0"/>
              </a:rPr>
              <a:t>10x1  optics</a:t>
            </a:r>
            <a:endParaRPr kumimoji="0" lang="en-US" sz="180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Times New Roman"/>
            </a:endParaRPr>
          </a:p>
        </p:txBody>
      </p:sp>
      <p:pic>
        <p:nvPicPr>
          <p:cNvPr id="24" name="Picture 23">
            <a:extLst>
              <a:ext uri="{FF2B5EF4-FFF2-40B4-BE49-F238E27FC236}">
                <a16:creationId xmlns:a16="http://schemas.microsoft.com/office/drawing/2014/main" id="{AD621DB0-9A56-8C3C-DDFE-55AD398C7800}"/>
              </a:ext>
            </a:extLst>
          </p:cNvPr>
          <p:cNvPicPr>
            <a:picLocks noChangeAspect="1"/>
          </p:cNvPicPr>
          <p:nvPr/>
        </p:nvPicPr>
        <p:blipFill>
          <a:blip r:embed="rId10"/>
          <a:stretch>
            <a:fillRect/>
          </a:stretch>
        </p:blipFill>
        <p:spPr>
          <a:xfrm>
            <a:off x="10228336" y="4381839"/>
            <a:ext cx="1123952" cy="296893"/>
          </a:xfrm>
          <a:prstGeom prst="rect">
            <a:avLst/>
          </a:prstGeom>
        </p:spPr>
      </p:pic>
      <p:pic>
        <p:nvPicPr>
          <p:cNvPr id="32" name="Picture 31">
            <a:extLst>
              <a:ext uri="{FF2B5EF4-FFF2-40B4-BE49-F238E27FC236}">
                <a16:creationId xmlns:a16="http://schemas.microsoft.com/office/drawing/2014/main" id="{E00231C5-148D-553E-B43D-1462B3E3815C}"/>
              </a:ext>
            </a:extLst>
          </p:cNvPr>
          <p:cNvPicPr>
            <a:picLocks noChangeAspect="1"/>
          </p:cNvPicPr>
          <p:nvPr/>
        </p:nvPicPr>
        <p:blipFill>
          <a:blip r:embed="rId11"/>
          <a:stretch>
            <a:fillRect/>
          </a:stretch>
        </p:blipFill>
        <p:spPr>
          <a:xfrm>
            <a:off x="10810099" y="5763930"/>
            <a:ext cx="939800" cy="203200"/>
          </a:xfrm>
          <a:prstGeom prst="rect">
            <a:avLst/>
          </a:prstGeom>
        </p:spPr>
      </p:pic>
      <p:sp>
        <p:nvSpPr>
          <p:cNvPr id="4" name="TextBox 3">
            <a:extLst>
              <a:ext uri="{FF2B5EF4-FFF2-40B4-BE49-F238E27FC236}">
                <a16:creationId xmlns:a16="http://schemas.microsoft.com/office/drawing/2014/main" id="{955F8C0D-8E9A-3393-F66C-8F6ECB3AC286}"/>
              </a:ext>
            </a:extLst>
          </p:cNvPr>
          <p:cNvSpPr txBox="1"/>
          <p:nvPr/>
        </p:nvSpPr>
        <p:spPr>
          <a:xfrm>
            <a:off x="8894018" y="6471798"/>
            <a:ext cx="1863671" cy="276999"/>
          </a:xfrm>
          <a:prstGeom prst="rect">
            <a:avLst/>
          </a:prstGeom>
          <a:solidFill>
            <a:schemeClr val="bg1"/>
          </a:solidFill>
        </p:spPr>
        <p:txBody>
          <a:bodyPr wrap="square">
            <a:spAutoFit/>
          </a:bodyPr>
          <a:lstStyle/>
          <a:p>
            <a:pPr marL="12694" marR="5078" lvl="2" indent="0" algn="just">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PRAB 23, 121004 (2020)</a:t>
            </a:r>
            <a:endParaRPr lang="en-US" sz="1200" dirty="0">
              <a:solidFill>
                <a:srgbClr val="3326FF"/>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A98E7242-D8AD-2306-6151-684A4368A976}"/>
              </a:ext>
            </a:extLst>
          </p:cNvPr>
          <p:cNvSpPr txBox="1"/>
          <p:nvPr/>
        </p:nvSpPr>
        <p:spPr>
          <a:xfrm>
            <a:off x="7385918" y="763512"/>
            <a:ext cx="1941577" cy="276999"/>
          </a:xfrm>
          <a:prstGeom prst="rect">
            <a:avLst/>
          </a:prstGeom>
          <a:solidFill>
            <a:schemeClr val="bg1"/>
          </a:solidFill>
        </p:spPr>
        <p:txBody>
          <a:bodyPr wrap="square">
            <a:spAutoFit/>
          </a:bodyPr>
          <a:lstStyle/>
          <a:p>
            <a:pPr marL="12694" marR="5078" lvl="2" indent="0" algn="ctr">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KEK Report 2020-4 (2020)</a:t>
            </a:r>
            <a:endParaRPr lang="en-US" sz="1200" dirty="0">
              <a:solidFill>
                <a:srgbClr val="3326FF"/>
              </a:solidFill>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8BD3C738-D138-835D-1920-290C954AD80A}"/>
              </a:ext>
            </a:extLst>
          </p:cNvPr>
          <p:cNvSpPr txBox="1"/>
          <p:nvPr/>
        </p:nvSpPr>
        <p:spPr>
          <a:xfrm>
            <a:off x="6213154" y="5565411"/>
            <a:ext cx="1830466" cy="276999"/>
          </a:xfrm>
          <a:prstGeom prst="rect">
            <a:avLst/>
          </a:prstGeom>
          <a:solidFill>
            <a:schemeClr val="bg1"/>
          </a:solidFill>
        </p:spPr>
        <p:txBody>
          <a:bodyPr wrap="square">
            <a:spAutoFit/>
          </a:bodyPr>
          <a:lstStyle/>
          <a:p>
            <a:r>
              <a:rPr lang="en-GB" sz="1200" dirty="0">
                <a:solidFill>
                  <a:srgbClr val="3326FF"/>
                </a:solidFill>
                <a:effectLst/>
                <a:latin typeface="Times"/>
              </a:rPr>
              <a:t>PRAB 21, 122802 (2018)</a:t>
            </a:r>
          </a:p>
        </p:txBody>
      </p:sp>
      <p:sp>
        <p:nvSpPr>
          <p:cNvPr id="38" name="TextBox 37">
            <a:extLst>
              <a:ext uri="{FF2B5EF4-FFF2-40B4-BE49-F238E27FC236}">
                <a16:creationId xmlns:a16="http://schemas.microsoft.com/office/drawing/2014/main" id="{64F90B6C-3AAA-6246-ED1F-59EFDC50B93D}"/>
              </a:ext>
            </a:extLst>
          </p:cNvPr>
          <p:cNvSpPr txBox="1"/>
          <p:nvPr/>
        </p:nvSpPr>
        <p:spPr>
          <a:xfrm>
            <a:off x="4237217" y="482981"/>
            <a:ext cx="2130207" cy="276999"/>
          </a:xfrm>
          <a:prstGeom prst="rect">
            <a:avLst/>
          </a:prstGeom>
          <a:solidFill>
            <a:schemeClr val="bg1"/>
          </a:solidFill>
        </p:spPr>
        <p:txBody>
          <a:bodyPr wrap="square">
            <a:spAutoFit/>
          </a:bodyPr>
          <a:lstStyle/>
          <a:p>
            <a:pPr>
              <a:buNone/>
            </a:pPr>
            <a:r>
              <a:rPr lang="en-GB" sz="1200" dirty="0">
                <a:solidFill>
                  <a:srgbClr val="3326FF"/>
                </a:solidFill>
                <a:effectLst/>
                <a:latin typeface="Times"/>
              </a:rPr>
              <a:t>PRAB 19, 091002 (2016)</a:t>
            </a:r>
          </a:p>
        </p:txBody>
      </p:sp>
      <p:pic>
        <p:nvPicPr>
          <p:cNvPr id="43" name="Picture 42">
            <a:extLst>
              <a:ext uri="{FF2B5EF4-FFF2-40B4-BE49-F238E27FC236}">
                <a16:creationId xmlns:a16="http://schemas.microsoft.com/office/drawing/2014/main" id="{AFC15F09-98CD-7977-F514-E1C0EC153AAF}"/>
              </a:ext>
            </a:extLst>
          </p:cNvPr>
          <p:cNvPicPr>
            <a:picLocks noChangeAspect="1"/>
          </p:cNvPicPr>
          <p:nvPr/>
        </p:nvPicPr>
        <p:blipFill>
          <a:blip r:embed="rId12"/>
          <a:stretch>
            <a:fillRect/>
          </a:stretch>
        </p:blipFill>
        <p:spPr>
          <a:xfrm>
            <a:off x="6941274" y="1310652"/>
            <a:ext cx="996721" cy="795702"/>
          </a:xfrm>
          <a:prstGeom prst="rect">
            <a:avLst/>
          </a:prstGeom>
        </p:spPr>
      </p:pic>
      <p:sp>
        <p:nvSpPr>
          <p:cNvPr id="14" name="Right Arrow 13">
            <a:extLst>
              <a:ext uri="{FF2B5EF4-FFF2-40B4-BE49-F238E27FC236}">
                <a16:creationId xmlns:a16="http://schemas.microsoft.com/office/drawing/2014/main" id="{11A0E8F8-1D1F-DADC-2CBB-E32C569D820F}"/>
              </a:ext>
            </a:extLst>
          </p:cNvPr>
          <p:cNvSpPr/>
          <p:nvPr/>
        </p:nvSpPr>
        <p:spPr>
          <a:xfrm>
            <a:off x="6367424" y="6139931"/>
            <a:ext cx="2130468" cy="333016"/>
          </a:xfrm>
          <a:prstGeom prst="rightArrow">
            <a:avLst/>
          </a:prstGeom>
          <a:gradFill>
            <a:gsLst>
              <a:gs pos="997">
                <a:schemeClr val="accent6">
                  <a:lumMod val="50000"/>
                </a:schemeClr>
              </a:gs>
              <a:gs pos="26000">
                <a:schemeClr val="accent6">
                  <a:lumMod val="75000"/>
                </a:schemeClr>
              </a:gs>
              <a:gs pos="20000">
                <a:schemeClr val="accent6">
                  <a:lumMod val="50000"/>
                </a:schemeClr>
              </a:gs>
              <a:gs pos="10000">
                <a:schemeClr val="accent6">
                  <a:lumMod val="50000"/>
                </a:schemeClr>
              </a:gs>
              <a:gs pos="69000">
                <a:schemeClr val="accent6">
                  <a:lumMod val="60000"/>
                  <a:lumOff val="40000"/>
                </a:schemeClr>
              </a:gs>
              <a:gs pos="100000">
                <a:schemeClr val="accent6">
                  <a:lumMod val="20000"/>
                  <a:lumOff val="8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480132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BCC30B-5437-E2F3-453A-97AB695279E1}"/>
            </a:ext>
          </a:extLst>
        </p:cNvPr>
        <p:cNvGrpSpPr/>
        <p:nvPr/>
      </p:nvGrpSpPr>
      <p:grpSpPr>
        <a:xfrm>
          <a:off x="0" y="0"/>
          <a:ext cx="0" cy="0"/>
          <a:chOff x="0" y="0"/>
          <a:chExt cx="0" cy="0"/>
        </a:xfrm>
      </p:grpSpPr>
      <p:cxnSp>
        <p:nvCxnSpPr>
          <p:cNvPr id="35" name="Straight Connector 34">
            <a:extLst>
              <a:ext uri="{FF2B5EF4-FFF2-40B4-BE49-F238E27FC236}">
                <a16:creationId xmlns:a16="http://schemas.microsoft.com/office/drawing/2014/main" id="{5C9CA079-B3EC-AF07-0E7E-E689C27EC7D7}"/>
              </a:ext>
            </a:extLst>
          </p:cNvPr>
          <p:cNvCxnSpPr>
            <a:cxnSpLocks/>
          </p:cNvCxnSpPr>
          <p:nvPr/>
        </p:nvCxnSpPr>
        <p:spPr>
          <a:xfrm>
            <a:off x="10387847" y="3517263"/>
            <a:ext cx="0" cy="2136927"/>
          </a:xfrm>
          <a:prstGeom prst="line">
            <a:avLst/>
          </a:prstGeom>
        </p:spPr>
        <p:style>
          <a:lnRef idx="2">
            <a:schemeClr val="accent1"/>
          </a:lnRef>
          <a:fillRef idx="0">
            <a:schemeClr val="accent1"/>
          </a:fillRef>
          <a:effectRef idx="1">
            <a:schemeClr val="accent1"/>
          </a:effectRef>
          <a:fontRef idx="minor">
            <a:schemeClr val="tx1"/>
          </a:fontRef>
        </p:style>
      </p:cxnSp>
      <p:cxnSp>
        <p:nvCxnSpPr>
          <p:cNvPr id="3" name="Straight Connector 2">
            <a:extLst>
              <a:ext uri="{FF2B5EF4-FFF2-40B4-BE49-F238E27FC236}">
                <a16:creationId xmlns:a16="http://schemas.microsoft.com/office/drawing/2014/main" id="{50CEEF05-0B78-8EEB-7E37-5D85CA977F83}"/>
              </a:ext>
            </a:extLst>
          </p:cNvPr>
          <p:cNvCxnSpPr>
            <a:cxnSpLocks/>
          </p:cNvCxnSpPr>
          <p:nvPr/>
        </p:nvCxnSpPr>
        <p:spPr>
          <a:xfrm>
            <a:off x="8810901" y="2828575"/>
            <a:ext cx="0" cy="839751"/>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73F7EB4C-003F-7183-D316-B6C5AFBFD1E5}"/>
              </a:ext>
            </a:extLst>
          </p:cNvPr>
          <p:cNvCxnSpPr>
            <a:cxnSpLocks/>
          </p:cNvCxnSpPr>
          <p:nvPr/>
        </p:nvCxnSpPr>
        <p:spPr>
          <a:xfrm flipH="1" flipV="1">
            <a:off x="8810901" y="3629346"/>
            <a:ext cx="8378" cy="2150798"/>
          </a:xfrm>
          <a:prstGeom prst="line">
            <a:avLst/>
          </a:prstGeom>
        </p:spPr>
        <p:style>
          <a:lnRef idx="2">
            <a:schemeClr val="accent1"/>
          </a:lnRef>
          <a:fillRef idx="0">
            <a:schemeClr val="accent1"/>
          </a:fillRef>
          <a:effectRef idx="1">
            <a:schemeClr val="accent1"/>
          </a:effectRef>
          <a:fontRef idx="minor">
            <a:schemeClr val="tx1"/>
          </a:fontRef>
        </p:style>
      </p:cxnSp>
      <p:sp>
        <p:nvSpPr>
          <p:cNvPr id="6" name="Slide Number Placeholder 5">
            <a:extLst>
              <a:ext uri="{FF2B5EF4-FFF2-40B4-BE49-F238E27FC236}">
                <a16:creationId xmlns:a16="http://schemas.microsoft.com/office/drawing/2014/main" id="{7A409423-C37C-C71A-BFC0-6018B3CBF96B}"/>
              </a:ext>
            </a:extLst>
          </p:cNvPr>
          <p:cNvSpPr>
            <a:spLocks noGrp="1"/>
          </p:cNvSpPr>
          <p:nvPr>
            <p:ph type="sldNum" sz="quarter" idx="17"/>
          </p:nvPr>
        </p:nvSpPr>
        <p:spPr>
          <a:xfrm>
            <a:off x="10901954" y="6394641"/>
            <a:ext cx="1319424" cy="364618"/>
          </a:xfrm>
        </p:spPr>
        <p:txBody>
          <a:bodyPr/>
          <a:lstStyle/>
          <a:p>
            <a:pPr>
              <a:defRPr/>
            </a:pPr>
            <a:fld id="{B671927D-F133-FB4E-BE50-700D114097C3}" type="slidenum">
              <a:rPr lang="en-US" smtClean="0"/>
              <a:pPr>
                <a:defRPr/>
              </a:pPr>
              <a:t>17</a:t>
            </a:fld>
            <a:endParaRPr lang="en-US"/>
          </a:p>
        </p:txBody>
      </p:sp>
      <p:sp>
        <p:nvSpPr>
          <p:cNvPr id="64" name="Rectangle 63">
            <a:extLst>
              <a:ext uri="{FF2B5EF4-FFF2-40B4-BE49-F238E27FC236}">
                <a16:creationId xmlns:a16="http://schemas.microsoft.com/office/drawing/2014/main" id="{C9D48117-08C7-0F55-30D1-C78ED9C9355B}"/>
              </a:ext>
            </a:extLst>
          </p:cNvPr>
          <p:cNvSpPr/>
          <p:nvPr/>
        </p:nvSpPr>
        <p:spPr>
          <a:xfrm>
            <a:off x="5268095" y="767220"/>
            <a:ext cx="2302039" cy="461665"/>
          </a:xfrm>
          <a:prstGeom prst="rect">
            <a:avLst/>
          </a:prstGeom>
          <a:solidFill>
            <a:srgbClr val="E9684A"/>
          </a:solidFill>
          <a:ln w="25400">
            <a:solidFill>
              <a:schemeClr val="accent3"/>
            </a:solidFill>
          </a:ln>
        </p:spPr>
        <p:txBody>
          <a:bodyPr wrap="square">
            <a:spAutoFit/>
          </a:bodyPr>
          <a:lstStyle/>
          <a:p>
            <a:r>
              <a:rPr lang="en-GB" sz="2400" b="1" dirty="0">
                <a:solidFill>
                  <a:schemeClr val="bg1"/>
                </a:solidFill>
                <a:latin typeface="Arial" panose="020B0604020202020204" pitchFamily="34" charset="0"/>
                <a:ea typeface="ＭＳ Ｐゴシック" charset="-128"/>
                <a:cs typeface="Arial" panose="020B0604020202020204" pitchFamily="34" charset="0"/>
              </a:rPr>
              <a:t>Major Review </a:t>
            </a:r>
            <a:endParaRPr lang="fr-FR" sz="2400" dirty="0">
              <a:solidFill>
                <a:schemeClr val="bg1"/>
              </a:solidFill>
              <a:latin typeface="Arial" panose="020B0604020202020204" pitchFamily="34" charset="0"/>
              <a:cs typeface="Arial" panose="020B0604020202020204" pitchFamily="34" charset="0"/>
            </a:endParaRPr>
          </a:p>
        </p:txBody>
      </p:sp>
      <p:sp>
        <p:nvSpPr>
          <p:cNvPr id="2" name="Title 7">
            <a:extLst>
              <a:ext uri="{FF2B5EF4-FFF2-40B4-BE49-F238E27FC236}">
                <a16:creationId xmlns:a16="http://schemas.microsoft.com/office/drawing/2014/main" id="{B7947B45-5101-FB14-18F6-77DE722DBF65}"/>
              </a:ext>
            </a:extLst>
          </p:cNvPr>
          <p:cNvSpPr txBox="1">
            <a:spLocks/>
          </p:cNvSpPr>
          <p:nvPr/>
        </p:nvSpPr>
        <p:spPr>
          <a:xfrm>
            <a:off x="4068178" y="51989"/>
            <a:ext cx="6351045" cy="523188"/>
          </a:xfrm>
          <a:prstGeom prst="rect">
            <a:avLst/>
          </a:prstGeom>
        </p:spPr>
        <p:txBody>
          <a:bodyPr vert="horz" wrap="square" lIns="91408" tIns="45704" rIns="91408" bIns="45704" rtlCol="0" anchor="b" anchorCtr="0">
            <a:sp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en-GB" sz="2800" b="1" dirty="0">
                <a:latin typeface="Arial" charset="0"/>
                <a:ea typeface="ＭＳ Ｐゴシック" charset="0"/>
              </a:rPr>
              <a:t>ATF2-3 recent and current status </a:t>
            </a:r>
            <a:endParaRPr lang="en-US" sz="2800" dirty="0"/>
          </a:p>
        </p:txBody>
      </p:sp>
      <p:cxnSp>
        <p:nvCxnSpPr>
          <p:cNvPr id="31" name="Straight Connector 30">
            <a:extLst>
              <a:ext uri="{FF2B5EF4-FFF2-40B4-BE49-F238E27FC236}">
                <a16:creationId xmlns:a16="http://schemas.microsoft.com/office/drawing/2014/main" id="{BF7519B4-0800-DCB9-BB57-DC50DA441134}"/>
              </a:ext>
            </a:extLst>
          </p:cNvPr>
          <p:cNvCxnSpPr>
            <a:cxnSpLocks/>
          </p:cNvCxnSpPr>
          <p:nvPr/>
        </p:nvCxnSpPr>
        <p:spPr>
          <a:xfrm>
            <a:off x="6401846" y="1199886"/>
            <a:ext cx="46252" cy="5648589"/>
          </a:xfrm>
          <a:prstGeom prst="line">
            <a:avLst/>
          </a:prstGeom>
          <a:ln w="50800">
            <a:solidFill>
              <a:srgbClr val="E9684A"/>
            </a:solidFill>
          </a:ln>
        </p:spPr>
        <p:style>
          <a:lnRef idx="2">
            <a:schemeClr val="accent1"/>
          </a:lnRef>
          <a:fillRef idx="0">
            <a:schemeClr val="accent1"/>
          </a:fillRef>
          <a:effectRef idx="1">
            <a:schemeClr val="accent1"/>
          </a:effectRef>
          <a:fontRef idx="minor">
            <a:schemeClr val="tx1"/>
          </a:fontRef>
        </p:style>
      </p:cxnSp>
      <p:sp>
        <p:nvSpPr>
          <p:cNvPr id="81" name="Left-Right Arrow 8">
            <a:extLst>
              <a:ext uri="{FF2B5EF4-FFF2-40B4-BE49-F238E27FC236}">
                <a16:creationId xmlns:a16="http://schemas.microsoft.com/office/drawing/2014/main" id="{426F434C-9F0E-0827-8018-19947204A701}"/>
              </a:ext>
            </a:extLst>
          </p:cNvPr>
          <p:cNvSpPr/>
          <p:nvPr/>
        </p:nvSpPr>
        <p:spPr>
          <a:xfrm>
            <a:off x="6707162" y="1863875"/>
            <a:ext cx="5243689" cy="307777"/>
          </a:xfrm>
          <a:prstGeom prst="leftRightArrow">
            <a:avLst/>
          </a:prstGeom>
          <a:gradFill>
            <a:gsLst>
              <a:gs pos="0">
                <a:schemeClr val="tx2">
                  <a:lumMod val="90000"/>
                  <a:lumOff val="10000"/>
                </a:schemeClr>
              </a:gs>
              <a:gs pos="60000">
                <a:schemeClr val="tx2">
                  <a:lumMod val="75000"/>
                  <a:lumOff val="25000"/>
                </a:schemeClr>
              </a:gs>
              <a:gs pos="100000">
                <a:schemeClr val="tx2">
                  <a:lumMod val="50000"/>
                  <a:lumOff val="50000"/>
                </a:schemeClr>
              </a:gs>
            </a:gsLst>
          </a:gradFill>
          <a:ln>
            <a:solidFill>
              <a:schemeClr val="tx2">
                <a:lumMod val="10000"/>
                <a:lumOff val="9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2" name="Rectangle 81">
            <a:extLst>
              <a:ext uri="{FF2B5EF4-FFF2-40B4-BE49-F238E27FC236}">
                <a16:creationId xmlns:a16="http://schemas.microsoft.com/office/drawing/2014/main" id="{4953EC4F-37D4-A3CA-FB7F-17BA005A0AB6}"/>
              </a:ext>
            </a:extLst>
          </p:cNvPr>
          <p:cNvSpPr/>
          <p:nvPr/>
        </p:nvSpPr>
        <p:spPr>
          <a:xfrm>
            <a:off x="7985852" y="516240"/>
            <a:ext cx="3083867" cy="369332"/>
          </a:xfrm>
          <a:prstGeom prst="rect">
            <a:avLst/>
          </a:prstGeom>
          <a:solidFill>
            <a:schemeClr val="tx2">
              <a:lumMod val="75000"/>
              <a:lumOff val="25000"/>
            </a:schemeClr>
          </a:solidFill>
        </p:spPr>
        <p:txBody>
          <a:bodyPr wrap="square">
            <a:spAutoFit/>
          </a:bodyPr>
          <a:lstStyle/>
          <a:p>
            <a:pPr algn="ctr"/>
            <a:r>
              <a:rPr lang="en-GB" b="1" dirty="0">
                <a:solidFill>
                  <a:schemeClr val="bg1"/>
                </a:solidFill>
                <a:latin typeface="Arial" panose="020B0604020202020204" pitchFamily="34" charset="0"/>
                <a:ea typeface="ＭＳ Ｐゴシック" charset="-128"/>
                <a:cs typeface="Arial" panose="020B0604020202020204" pitchFamily="34" charset="0"/>
              </a:rPr>
              <a:t>Hardware upgrades </a:t>
            </a:r>
            <a:endParaRPr lang="fr-FR" dirty="0">
              <a:solidFill>
                <a:schemeClr val="bg1"/>
              </a:solidFill>
              <a:latin typeface="Arial" panose="020B0604020202020204" pitchFamily="34" charset="0"/>
              <a:cs typeface="Arial" panose="020B0604020202020204" pitchFamily="34" charset="0"/>
            </a:endParaRPr>
          </a:p>
        </p:txBody>
      </p:sp>
      <p:sp>
        <p:nvSpPr>
          <p:cNvPr id="83" name="Rectangle 82">
            <a:extLst>
              <a:ext uri="{FF2B5EF4-FFF2-40B4-BE49-F238E27FC236}">
                <a16:creationId xmlns:a16="http://schemas.microsoft.com/office/drawing/2014/main" id="{16B11D99-84B0-F1B6-712D-AECEAF393772}"/>
              </a:ext>
            </a:extLst>
          </p:cNvPr>
          <p:cNvSpPr/>
          <p:nvPr/>
        </p:nvSpPr>
        <p:spPr>
          <a:xfrm>
            <a:off x="5766313" y="1349365"/>
            <a:ext cx="1299180" cy="461665"/>
          </a:xfrm>
          <a:prstGeom prst="rect">
            <a:avLst/>
          </a:prstGeom>
          <a:solidFill>
            <a:srgbClr val="E9684A"/>
          </a:solidFill>
          <a:ln w="25400">
            <a:solidFill>
              <a:schemeClr val="accent3"/>
            </a:solidFill>
          </a:ln>
        </p:spPr>
        <p:txBody>
          <a:bodyPr wrap="square">
            <a:spAutoFit/>
          </a:bodyPr>
          <a:lstStyle/>
          <a:p>
            <a:r>
              <a:rPr lang="en-GB" sz="2400" b="1" dirty="0">
                <a:solidFill>
                  <a:schemeClr val="bg1"/>
                </a:solidFill>
                <a:latin typeface="Arial" panose="020B0604020202020204" pitchFamily="34" charset="0"/>
                <a:ea typeface="ＭＳ Ｐゴシック" charset="-128"/>
                <a:cs typeface="Arial" panose="020B0604020202020204" pitchFamily="34" charset="0"/>
              </a:rPr>
              <a:t>ILC-IDT </a:t>
            </a:r>
            <a:endParaRPr lang="fr-FR" sz="2400" dirty="0">
              <a:solidFill>
                <a:schemeClr val="bg1"/>
              </a:solidFill>
              <a:latin typeface="Arial" panose="020B0604020202020204" pitchFamily="34" charset="0"/>
              <a:cs typeface="Arial" panose="020B0604020202020204" pitchFamily="34" charset="0"/>
            </a:endParaRPr>
          </a:p>
        </p:txBody>
      </p:sp>
      <p:sp>
        <p:nvSpPr>
          <p:cNvPr id="85" name="TextBox 84">
            <a:extLst>
              <a:ext uri="{FF2B5EF4-FFF2-40B4-BE49-F238E27FC236}">
                <a16:creationId xmlns:a16="http://schemas.microsoft.com/office/drawing/2014/main" id="{0A40BA00-44FA-32F9-49B6-408C61B75BD8}"/>
              </a:ext>
            </a:extLst>
          </p:cNvPr>
          <p:cNvSpPr txBox="1"/>
          <p:nvPr/>
        </p:nvSpPr>
        <p:spPr>
          <a:xfrm>
            <a:off x="7644881" y="946708"/>
            <a:ext cx="3952987" cy="830997"/>
          </a:xfrm>
          <a:prstGeom prst="rect">
            <a:avLst/>
          </a:prstGeom>
          <a:noFill/>
        </p:spPr>
        <p:txBody>
          <a:bodyPr wrap="square">
            <a:spAutoFit/>
          </a:bodyPr>
          <a:lstStyle/>
          <a:p>
            <a:pPr algn="just"/>
            <a:r>
              <a:rPr lang="en-GB" sz="1200" dirty="0">
                <a:solidFill>
                  <a:schemeClr val="tx2">
                    <a:lumMod val="90000"/>
                    <a:lumOff val="10000"/>
                  </a:schemeClr>
                </a:solidFill>
                <a:latin typeface="Arial" charset="0"/>
                <a:ea typeface="ＭＳ Ｐゴシック" charset="0"/>
                <a:cs typeface="ＭＳ Ｐゴシック" charset="0"/>
              </a:rPr>
              <a:t>ATF2 beam line upgrade is ongoing in the framework of the new Advanced Accelerator Element Technology Development (MEXT ATD) grant started in April 2023 and will continue over 5 years.</a:t>
            </a:r>
          </a:p>
        </p:txBody>
      </p:sp>
      <p:sp>
        <p:nvSpPr>
          <p:cNvPr id="90" name="TextBox 89">
            <a:extLst>
              <a:ext uri="{FF2B5EF4-FFF2-40B4-BE49-F238E27FC236}">
                <a16:creationId xmlns:a16="http://schemas.microsoft.com/office/drawing/2014/main" id="{0B468033-6D31-7231-0442-52AF660A0B17}"/>
              </a:ext>
            </a:extLst>
          </p:cNvPr>
          <p:cNvSpPr txBox="1"/>
          <p:nvPr/>
        </p:nvSpPr>
        <p:spPr>
          <a:xfrm>
            <a:off x="7537607" y="4815587"/>
            <a:ext cx="1911396" cy="1077218"/>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Vacuum chambers:</a:t>
            </a:r>
          </a:p>
          <a:p>
            <a:r>
              <a:rPr lang="en-US" sz="1000" dirty="0">
                <a:solidFill>
                  <a:schemeClr val="tx2">
                    <a:lumMod val="90000"/>
                    <a:lumOff val="10000"/>
                  </a:schemeClr>
                </a:solidFill>
                <a:latin typeface="Arial" panose="020B0604020202020204" pitchFamily="34" charset="0"/>
                <a:cs typeface="Arial" panose="020B0604020202020204" pitchFamily="34" charset="0"/>
              </a:rPr>
              <a:t>- Bellows shielding and flanges</a:t>
            </a:r>
          </a:p>
          <a:p>
            <a:r>
              <a:rPr lang="en-US" sz="1000" dirty="0">
                <a:solidFill>
                  <a:schemeClr val="tx2">
                    <a:lumMod val="90000"/>
                    <a:lumOff val="10000"/>
                  </a:schemeClr>
                </a:solidFill>
                <a:latin typeface="Arial" panose="020B0604020202020204" pitchFamily="34" charset="0"/>
                <a:cs typeface="Arial" panose="020B0604020202020204" pitchFamily="34" charset="0"/>
              </a:rPr>
              <a:t>- Cavity BPM tapering </a:t>
            </a:r>
          </a:p>
          <a:p>
            <a:r>
              <a:rPr lang="en-US" sz="1000" dirty="0">
                <a:solidFill>
                  <a:schemeClr val="tx2">
                    <a:lumMod val="90000"/>
                    <a:lumOff val="10000"/>
                  </a:schemeClr>
                </a:solidFill>
                <a:latin typeface="Arial" panose="020B0604020202020204" pitchFamily="34" charset="0"/>
                <a:cs typeface="Arial" panose="020B0604020202020204" pitchFamily="34" charset="0"/>
              </a:rPr>
              <a:t>- </a:t>
            </a:r>
            <a:r>
              <a:rPr lang="en-US" sz="1000" dirty="0" err="1">
                <a:solidFill>
                  <a:schemeClr val="tx2">
                    <a:lumMod val="90000"/>
                    <a:lumOff val="10000"/>
                  </a:schemeClr>
                </a:solidFill>
                <a:latin typeface="Arial" panose="020B0604020202020204" pitchFamily="34" charset="0"/>
                <a:cs typeface="Arial" panose="020B0604020202020204" pitchFamily="34" charset="0"/>
              </a:rPr>
              <a:t>Stripline</a:t>
            </a:r>
            <a:r>
              <a:rPr lang="en-US" sz="1000" dirty="0">
                <a:solidFill>
                  <a:schemeClr val="tx2">
                    <a:lumMod val="90000"/>
                    <a:lumOff val="10000"/>
                  </a:schemeClr>
                </a:solidFill>
                <a:latin typeface="Arial" panose="020B0604020202020204" pitchFamily="34" charset="0"/>
                <a:cs typeface="Arial" panose="020B0604020202020204" pitchFamily="34" charset="0"/>
              </a:rPr>
              <a:t> BPMs</a:t>
            </a:r>
          </a:p>
          <a:p>
            <a:r>
              <a:rPr lang="en-US" sz="1000" dirty="0">
                <a:solidFill>
                  <a:schemeClr val="tx2">
                    <a:lumMod val="90000"/>
                    <a:lumOff val="10000"/>
                  </a:schemeClr>
                </a:solidFill>
                <a:latin typeface="Arial" panose="020B0604020202020204" pitchFamily="34" charset="0"/>
                <a:cs typeface="Arial" panose="020B0604020202020204" pitchFamily="34" charset="0"/>
              </a:rPr>
              <a:t>- Dipole chamber</a:t>
            </a:r>
            <a:endParaRPr lang="en-US" sz="1000" b="1" dirty="0">
              <a:solidFill>
                <a:schemeClr val="tx2">
                  <a:lumMod val="90000"/>
                  <a:lumOff val="10000"/>
                </a:schemeClr>
              </a:solidFill>
              <a:latin typeface="Arial" panose="020B0604020202020204" pitchFamily="34" charset="0"/>
              <a:cs typeface="Arial" panose="020B0604020202020204" pitchFamily="34" charset="0"/>
            </a:endParaRPr>
          </a:p>
        </p:txBody>
      </p:sp>
      <p:sp>
        <p:nvSpPr>
          <p:cNvPr id="91" name="TextBox 90">
            <a:extLst>
              <a:ext uri="{FF2B5EF4-FFF2-40B4-BE49-F238E27FC236}">
                <a16:creationId xmlns:a16="http://schemas.microsoft.com/office/drawing/2014/main" id="{6A3F8705-847B-EDD6-EDAC-A91CC9208F6D}"/>
              </a:ext>
            </a:extLst>
          </p:cNvPr>
          <p:cNvSpPr txBox="1"/>
          <p:nvPr/>
        </p:nvSpPr>
        <p:spPr>
          <a:xfrm>
            <a:off x="7580831" y="3659773"/>
            <a:ext cx="1616927" cy="307777"/>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IPBSM laser</a:t>
            </a:r>
          </a:p>
        </p:txBody>
      </p:sp>
      <p:sp>
        <p:nvSpPr>
          <p:cNvPr id="92" name="TextBox 91">
            <a:extLst>
              <a:ext uri="{FF2B5EF4-FFF2-40B4-BE49-F238E27FC236}">
                <a16:creationId xmlns:a16="http://schemas.microsoft.com/office/drawing/2014/main" id="{3ED9C02F-11C8-C3AF-4854-ECFF0CD369A8}"/>
              </a:ext>
            </a:extLst>
          </p:cNvPr>
          <p:cNvSpPr txBox="1"/>
          <p:nvPr/>
        </p:nvSpPr>
        <p:spPr>
          <a:xfrm>
            <a:off x="7570134" y="4042932"/>
            <a:ext cx="1791026" cy="615553"/>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Magnets:</a:t>
            </a:r>
          </a:p>
          <a:p>
            <a:r>
              <a:rPr lang="en-US" sz="1000" dirty="0">
                <a:solidFill>
                  <a:srgbClr val="002060"/>
                </a:solidFill>
                <a:latin typeface="Arial" panose="020B0604020202020204" pitchFamily="34" charset="0"/>
                <a:cs typeface="Arial" panose="020B0604020202020204" pitchFamily="34" charset="0"/>
              </a:rPr>
              <a:t>- QD0, QF1, SD0, SD1</a:t>
            </a:r>
          </a:p>
          <a:p>
            <a:r>
              <a:rPr lang="en-US" sz="1000" dirty="0">
                <a:solidFill>
                  <a:srgbClr val="002060"/>
                </a:solidFill>
                <a:latin typeface="Arial" panose="020B0604020202020204" pitchFamily="34" charset="0"/>
                <a:cs typeface="Arial" panose="020B0604020202020204" pitchFamily="34" charset="0"/>
              </a:rPr>
              <a:t>- Magnet movers</a:t>
            </a:r>
          </a:p>
        </p:txBody>
      </p:sp>
      <p:sp>
        <p:nvSpPr>
          <p:cNvPr id="94" name="TextBox 93">
            <a:extLst>
              <a:ext uri="{FF2B5EF4-FFF2-40B4-BE49-F238E27FC236}">
                <a16:creationId xmlns:a16="http://schemas.microsoft.com/office/drawing/2014/main" id="{D740AF7F-397F-8A2E-59C7-2C2491417852}"/>
              </a:ext>
            </a:extLst>
          </p:cNvPr>
          <p:cNvSpPr txBox="1"/>
          <p:nvPr/>
        </p:nvSpPr>
        <p:spPr>
          <a:xfrm>
            <a:off x="9893301" y="5654190"/>
            <a:ext cx="1878160" cy="1077218"/>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Timing systems</a:t>
            </a:r>
          </a:p>
          <a:p>
            <a:pPr marL="171450" indent="-171450">
              <a:buFontTx/>
              <a:buChar char="-"/>
            </a:pPr>
            <a:r>
              <a:rPr lang="en-US" sz="1000" dirty="0">
                <a:solidFill>
                  <a:srgbClr val="002060"/>
                </a:solidFill>
                <a:latin typeface="Arial" panose="020B0604020202020204" pitchFamily="34" charset="0"/>
                <a:cs typeface="Arial" panose="020B0604020202020204" pitchFamily="34" charset="0"/>
              </a:rPr>
              <a:t>New VME based Event </a:t>
            </a:r>
            <a:r>
              <a:rPr lang="en-US" sz="1000" dirty="0" err="1">
                <a:solidFill>
                  <a:srgbClr val="002060"/>
                </a:solidFill>
                <a:latin typeface="Arial" panose="020B0604020202020204" pitchFamily="34" charset="0"/>
                <a:cs typeface="Arial" panose="020B0604020202020204" pitchFamily="34" charset="0"/>
              </a:rPr>
              <a:t>Genarator</a:t>
            </a:r>
            <a:r>
              <a:rPr lang="en-US" sz="1000" dirty="0">
                <a:solidFill>
                  <a:srgbClr val="002060"/>
                </a:solidFill>
                <a:latin typeface="Arial" panose="020B0604020202020204" pitchFamily="34" charset="0"/>
                <a:cs typeface="Arial" panose="020B0604020202020204" pitchFamily="34" charset="0"/>
              </a:rPr>
              <a:t>/receiver system </a:t>
            </a:r>
          </a:p>
          <a:p>
            <a:pPr marL="171450" indent="-171450">
              <a:buFontTx/>
              <a:buChar char="-"/>
            </a:pPr>
            <a:r>
              <a:rPr lang="en-US" sz="1000" dirty="0">
                <a:solidFill>
                  <a:srgbClr val="002060"/>
                </a:solidFill>
                <a:latin typeface="Arial" panose="020B0604020202020204" pitchFamily="34" charset="0"/>
                <a:cs typeface="Arial" panose="020B0604020202020204" pitchFamily="34" charset="0"/>
              </a:rPr>
              <a:t>Renew optical signal distribution system for reference clocks </a:t>
            </a:r>
            <a:r>
              <a:rPr lang="en-US" sz="1000" dirty="0" err="1">
                <a:solidFill>
                  <a:srgbClr val="002060"/>
                </a:solidFill>
                <a:latin typeface="Arial" panose="020B0604020202020204" pitchFamily="34" charset="0"/>
                <a:cs typeface="Arial" panose="020B0604020202020204" pitchFamily="34" charset="0"/>
              </a:rPr>
              <a:t>linac&amp;DR</a:t>
            </a:r>
            <a:endParaRPr lang="en-US" sz="1000" dirty="0">
              <a:solidFill>
                <a:srgbClr val="002060"/>
              </a:solidFill>
              <a:latin typeface="Arial" panose="020B0604020202020204" pitchFamily="34" charset="0"/>
              <a:cs typeface="Arial" panose="020B0604020202020204" pitchFamily="34" charset="0"/>
            </a:endParaRPr>
          </a:p>
        </p:txBody>
      </p:sp>
      <p:sp>
        <p:nvSpPr>
          <p:cNvPr id="95" name="TextBox 94">
            <a:extLst>
              <a:ext uri="{FF2B5EF4-FFF2-40B4-BE49-F238E27FC236}">
                <a16:creationId xmlns:a16="http://schemas.microsoft.com/office/drawing/2014/main" id="{F74EEBE9-1537-49EB-6EFD-A767FE19E3D3}"/>
              </a:ext>
            </a:extLst>
          </p:cNvPr>
          <p:cNvSpPr txBox="1"/>
          <p:nvPr/>
        </p:nvSpPr>
        <p:spPr>
          <a:xfrm>
            <a:off x="9434978" y="3902307"/>
            <a:ext cx="1791026" cy="461665"/>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Kicker system</a:t>
            </a:r>
          </a:p>
          <a:p>
            <a:r>
              <a:rPr lang="en-US" sz="1000" dirty="0">
                <a:solidFill>
                  <a:srgbClr val="002060"/>
                </a:solidFill>
                <a:latin typeface="Arial" panose="020B0604020202020204" pitchFamily="34" charset="0"/>
                <a:cs typeface="Arial" panose="020B0604020202020204" pitchFamily="34" charset="0"/>
              </a:rPr>
              <a:t>Ceramic  and new chamber </a:t>
            </a:r>
          </a:p>
        </p:txBody>
      </p:sp>
      <p:sp>
        <p:nvSpPr>
          <p:cNvPr id="8" name="Flecha a la derecha con muesca 18">
            <a:extLst>
              <a:ext uri="{FF2B5EF4-FFF2-40B4-BE49-F238E27FC236}">
                <a16:creationId xmlns:a16="http://schemas.microsoft.com/office/drawing/2014/main" id="{A170BD34-7D48-9767-62B6-E68ACD6BFBF6}"/>
              </a:ext>
            </a:extLst>
          </p:cNvPr>
          <p:cNvSpPr/>
          <p:nvPr/>
        </p:nvSpPr>
        <p:spPr bwMode="auto">
          <a:xfrm>
            <a:off x="137780" y="2914755"/>
            <a:ext cx="11903739" cy="893808"/>
          </a:xfrm>
          <a:prstGeom prst="notchedRightArrow">
            <a:avLst>
              <a:gd name="adj1" fmla="val 50000"/>
              <a:gd name="adj2" fmla="val 3819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ES" sz="800" b="1" i="0" u="none" strike="noStrike" kern="1200" cap="none" spc="0" normalizeH="0" baseline="0" noProof="0">
              <a:ln>
                <a:noFill/>
              </a:ln>
              <a:solidFill>
                <a:prstClr val="black"/>
              </a:solidFill>
              <a:effectLst/>
              <a:uLnTx/>
              <a:uFillTx/>
              <a:latin typeface="Arial" charset="0"/>
              <a:ea typeface="+mn-ea"/>
              <a:cs typeface="Times New Roman"/>
              <a:sym typeface="Times New Roman"/>
            </a:endParaRPr>
          </a:p>
        </p:txBody>
      </p:sp>
      <p:graphicFrame>
        <p:nvGraphicFramePr>
          <p:cNvPr id="9" name="Table 8">
            <a:extLst>
              <a:ext uri="{FF2B5EF4-FFF2-40B4-BE49-F238E27FC236}">
                <a16:creationId xmlns:a16="http://schemas.microsoft.com/office/drawing/2014/main" id="{ECFBF3B0-8FA5-CDC5-4D2A-FEF7ADE68B93}"/>
              </a:ext>
            </a:extLst>
          </p:cNvPr>
          <p:cNvGraphicFramePr>
            <a:graphicFrameLocks noGrp="1"/>
          </p:cNvGraphicFramePr>
          <p:nvPr>
            <p:extLst>
              <p:ext uri="{D42A27DB-BD31-4B8C-83A1-F6EECF244321}">
                <p14:modId xmlns:p14="http://schemas.microsoft.com/office/powerpoint/2010/main" val="4132488348"/>
              </p:ext>
            </p:extLst>
          </p:nvPr>
        </p:nvGraphicFramePr>
        <p:xfrm>
          <a:off x="457609" y="3138193"/>
          <a:ext cx="11075149" cy="364618"/>
        </p:xfrm>
        <a:graphic>
          <a:graphicData uri="http://schemas.openxmlformats.org/drawingml/2006/table">
            <a:tbl>
              <a:tblPr firstRow="1" bandRow="1">
                <a:tableStyleId>{D113A9D2-9D6B-4929-AA2D-F23B5EE8CBE7}</a:tableStyleId>
              </a:tblPr>
              <a:tblGrid>
                <a:gridCol w="825421">
                  <a:extLst>
                    <a:ext uri="{9D8B030D-6E8A-4147-A177-3AD203B41FA5}">
                      <a16:colId xmlns:a16="http://schemas.microsoft.com/office/drawing/2014/main" val="1172753882"/>
                    </a:ext>
                  </a:extLst>
                </a:gridCol>
                <a:gridCol w="784967">
                  <a:extLst>
                    <a:ext uri="{9D8B030D-6E8A-4147-A177-3AD203B41FA5}">
                      <a16:colId xmlns:a16="http://schemas.microsoft.com/office/drawing/2014/main" val="4232045828"/>
                    </a:ext>
                  </a:extLst>
                </a:gridCol>
                <a:gridCol w="789677">
                  <a:extLst>
                    <a:ext uri="{9D8B030D-6E8A-4147-A177-3AD203B41FA5}">
                      <a16:colId xmlns:a16="http://schemas.microsoft.com/office/drawing/2014/main" val="2928064820"/>
                    </a:ext>
                  </a:extLst>
                </a:gridCol>
                <a:gridCol w="784967">
                  <a:extLst>
                    <a:ext uri="{9D8B030D-6E8A-4147-A177-3AD203B41FA5}">
                      <a16:colId xmlns:a16="http://schemas.microsoft.com/office/drawing/2014/main" val="2320375561"/>
                    </a:ext>
                  </a:extLst>
                </a:gridCol>
                <a:gridCol w="825421">
                  <a:extLst>
                    <a:ext uri="{9D8B030D-6E8A-4147-A177-3AD203B41FA5}">
                      <a16:colId xmlns:a16="http://schemas.microsoft.com/office/drawing/2014/main" val="3439462229"/>
                    </a:ext>
                  </a:extLst>
                </a:gridCol>
                <a:gridCol w="784967">
                  <a:extLst>
                    <a:ext uri="{9D8B030D-6E8A-4147-A177-3AD203B41FA5}">
                      <a16:colId xmlns:a16="http://schemas.microsoft.com/office/drawing/2014/main" val="2309582336"/>
                    </a:ext>
                  </a:extLst>
                </a:gridCol>
                <a:gridCol w="784967">
                  <a:extLst>
                    <a:ext uri="{9D8B030D-6E8A-4147-A177-3AD203B41FA5}">
                      <a16:colId xmlns:a16="http://schemas.microsoft.com/office/drawing/2014/main" val="4283937737"/>
                    </a:ext>
                  </a:extLst>
                </a:gridCol>
                <a:gridCol w="784967">
                  <a:extLst>
                    <a:ext uri="{9D8B030D-6E8A-4147-A177-3AD203B41FA5}">
                      <a16:colId xmlns:a16="http://schemas.microsoft.com/office/drawing/2014/main" val="3068876795"/>
                    </a:ext>
                  </a:extLst>
                </a:gridCol>
                <a:gridCol w="885517">
                  <a:extLst>
                    <a:ext uri="{9D8B030D-6E8A-4147-A177-3AD203B41FA5}">
                      <a16:colId xmlns:a16="http://schemas.microsoft.com/office/drawing/2014/main" val="2945159973"/>
                    </a:ext>
                  </a:extLst>
                </a:gridCol>
                <a:gridCol w="684410">
                  <a:extLst>
                    <a:ext uri="{9D8B030D-6E8A-4147-A177-3AD203B41FA5}">
                      <a16:colId xmlns:a16="http://schemas.microsoft.com/office/drawing/2014/main" val="4114518425"/>
                    </a:ext>
                  </a:extLst>
                </a:gridCol>
                <a:gridCol w="784967">
                  <a:extLst>
                    <a:ext uri="{9D8B030D-6E8A-4147-A177-3AD203B41FA5}">
                      <a16:colId xmlns:a16="http://schemas.microsoft.com/office/drawing/2014/main" val="1322096357"/>
                    </a:ext>
                  </a:extLst>
                </a:gridCol>
                <a:gridCol w="784967">
                  <a:extLst>
                    <a:ext uri="{9D8B030D-6E8A-4147-A177-3AD203B41FA5}">
                      <a16:colId xmlns:a16="http://schemas.microsoft.com/office/drawing/2014/main" val="3150019804"/>
                    </a:ext>
                  </a:extLst>
                </a:gridCol>
                <a:gridCol w="784967">
                  <a:extLst>
                    <a:ext uri="{9D8B030D-6E8A-4147-A177-3AD203B41FA5}">
                      <a16:colId xmlns:a16="http://schemas.microsoft.com/office/drawing/2014/main" val="2690880036"/>
                    </a:ext>
                  </a:extLst>
                </a:gridCol>
                <a:gridCol w="784967">
                  <a:extLst>
                    <a:ext uri="{9D8B030D-6E8A-4147-A177-3AD203B41FA5}">
                      <a16:colId xmlns:a16="http://schemas.microsoft.com/office/drawing/2014/main" val="1865934464"/>
                    </a:ext>
                  </a:extLst>
                </a:gridCol>
              </a:tblGrid>
              <a:tr h="364618">
                <a:tc>
                  <a:txBody>
                    <a:bodyPr/>
                    <a:lstStyle/>
                    <a:p>
                      <a:pPr algn="ctr"/>
                      <a:r>
                        <a:rPr lang="fr-FR" sz="1500" b="1" dirty="0"/>
                        <a:t>2013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2014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2015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2016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2017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2018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2019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2021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2022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2023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2024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2025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500" b="1" dirty="0"/>
                        <a:t>2026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7155989"/>
                  </a:ext>
                </a:extLst>
              </a:tr>
            </a:tbl>
          </a:graphicData>
        </a:graphic>
      </p:graphicFrame>
      <p:sp>
        <p:nvSpPr>
          <p:cNvPr id="99" name="TextBox 98">
            <a:extLst>
              <a:ext uri="{FF2B5EF4-FFF2-40B4-BE49-F238E27FC236}">
                <a16:creationId xmlns:a16="http://schemas.microsoft.com/office/drawing/2014/main" id="{7712B9AC-054B-B42B-DD9B-1AD6ED5E57EF}"/>
              </a:ext>
            </a:extLst>
          </p:cNvPr>
          <p:cNvSpPr txBox="1"/>
          <p:nvPr/>
        </p:nvSpPr>
        <p:spPr>
          <a:xfrm>
            <a:off x="7569793" y="5957157"/>
            <a:ext cx="1911738" cy="769441"/>
          </a:xfrm>
          <a:prstGeom prst="rect">
            <a:avLst/>
          </a:prstGeom>
          <a:solidFill>
            <a:schemeClr val="bg1"/>
          </a:solidFill>
          <a:ln>
            <a:solidFill>
              <a:schemeClr val="tx2">
                <a:lumMod val="90000"/>
                <a:lumOff val="10000"/>
              </a:schemeClr>
            </a:solidFill>
          </a:ln>
        </p:spPr>
        <p:txBody>
          <a:bodyPr wrap="square" rtlCol="0">
            <a:spAutoFit/>
          </a:bodyPr>
          <a:lstStyle/>
          <a:p>
            <a:r>
              <a:rPr lang="en-US" sz="1400" b="1" dirty="0">
                <a:solidFill>
                  <a:srgbClr val="002060"/>
                </a:solidFill>
                <a:latin typeface="Arial" panose="020B0604020202020204" pitchFamily="34" charset="0"/>
                <a:cs typeface="Arial" panose="020B0604020202020204" pitchFamily="34" charset="0"/>
              </a:rPr>
              <a:t>CBPMs:</a:t>
            </a:r>
          </a:p>
          <a:p>
            <a:r>
              <a:rPr lang="en-US" sz="1000" dirty="0">
                <a:solidFill>
                  <a:schemeClr val="tx2">
                    <a:lumMod val="90000"/>
                    <a:lumOff val="10000"/>
                  </a:schemeClr>
                </a:solidFill>
                <a:latin typeface="Arial" panose="020B0604020202020204" pitchFamily="34" charset="0"/>
                <a:cs typeface="Arial" panose="020B0604020202020204" pitchFamily="34" charset="0"/>
              </a:rPr>
              <a:t>- Re-installation of all CBPMs </a:t>
            </a:r>
          </a:p>
          <a:p>
            <a:r>
              <a:rPr lang="en-US" sz="1000" dirty="0">
                <a:solidFill>
                  <a:schemeClr val="tx2">
                    <a:lumMod val="90000"/>
                    <a:lumOff val="10000"/>
                  </a:schemeClr>
                </a:solidFill>
                <a:latin typeface="Arial" panose="020B0604020202020204" pitchFamily="34" charset="0"/>
                <a:cs typeface="Arial" panose="020B0604020202020204" pitchFamily="34" charset="0"/>
              </a:rPr>
              <a:t>- Fast small movers </a:t>
            </a:r>
          </a:p>
          <a:p>
            <a:r>
              <a:rPr lang="en-US" sz="1000" dirty="0">
                <a:solidFill>
                  <a:schemeClr val="tx2">
                    <a:lumMod val="90000"/>
                    <a:lumOff val="10000"/>
                  </a:schemeClr>
                </a:solidFill>
                <a:latin typeface="Arial" panose="020B0604020202020204" pitchFamily="34" charset="0"/>
                <a:cs typeface="Arial" panose="020B0604020202020204" pitchFamily="34" charset="0"/>
              </a:rPr>
              <a:t>- Electronics &amp; Digitizers:</a:t>
            </a:r>
            <a:endParaRPr lang="en-US" sz="1000" b="1" dirty="0">
              <a:solidFill>
                <a:schemeClr val="tx2">
                  <a:lumMod val="90000"/>
                  <a:lumOff val="10000"/>
                </a:schemeClr>
              </a:solidFill>
              <a:latin typeface="Arial" panose="020B0604020202020204" pitchFamily="34" charset="0"/>
              <a:cs typeface="Arial" panose="020B0604020202020204" pitchFamily="34" charset="0"/>
            </a:endParaRPr>
          </a:p>
        </p:txBody>
      </p:sp>
      <p:pic>
        <p:nvPicPr>
          <p:cNvPr id="100" name="図 7">
            <a:extLst>
              <a:ext uri="{FF2B5EF4-FFF2-40B4-BE49-F238E27FC236}">
                <a16:creationId xmlns:a16="http://schemas.microsoft.com/office/drawing/2014/main" id="{B502F3AF-9216-4938-DD8E-2981FF81AA28}"/>
              </a:ext>
            </a:extLst>
          </p:cNvPr>
          <p:cNvPicPr>
            <a:picLocks noChangeAspect="1"/>
          </p:cNvPicPr>
          <p:nvPr/>
        </p:nvPicPr>
        <p:blipFill>
          <a:blip r:embed="rId3"/>
          <a:stretch>
            <a:fillRect/>
          </a:stretch>
        </p:blipFill>
        <p:spPr>
          <a:xfrm>
            <a:off x="8990460" y="2352486"/>
            <a:ext cx="740228" cy="620242"/>
          </a:xfrm>
          <a:prstGeom prst="rect">
            <a:avLst/>
          </a:prstGeom>
        </p:spPr>
      </p:pic>
      <p:sp>
        <p:nvSpPr>
          <p:cNvPr id="13" name="TextBox 12">
            <a:extLst>
              <a:ext uri="{FF2B5EF4-FFF2-40B4-BE49-F238E27FC236}">
                <a16:creationId xmlns:a16="http://schemas.microsoft.com/office/drawing/2014/main" id="{390B238B-0A57-1FCB-4F79-ED54267EA6C2}"/>
              </a:ext>
            </a:extLst>
          </p:cNvPr>
          <p:cNvSpPr txBox="1"/>
          <p:nvPr/>
        </p:nvSpPr>
        <p:spPr>
          <a:xfrm>
            <a:off x="8939015" y="2116861"/>
            <a:ext cx="588771" cy="230832"/>
          </a:xfrm>
          <a:prstGeom prst="rect">
            <a:avLst/>
          </a:prstGeom>
          <a:noFill/>
        </p:spPr>
        <p:txBody>
          <a:bodyPr wrap="square">
            <a:spAutoFit/>
          </a:bodyPr>
          <a:lstStyle/>
          <a:p>
            <a:r>
              <a:rPr lang="en-US" sz="900" dirty="0">
                <a:latin typeface="Times New Roman" panose="02020603050405020304" pitchFamily="18" charset="0"/>
                <a:cs typeface="Times New Roman" panose="02020603050405020304" pitchFamily="18" charset="0"/>
              </a:rPr>
              <a:t>QD0</a:t>
            </a:r>
            <a:endParaRPr lang="en-US" sz="900" dirty="0"/>
          </a:p>
        </p:txBody>
      </p:sp>
      <p:cxnSp>
        <p:nvCxnSpPr>
          <p:cNvPr id="24" name="Straight Connector 23">
            <a:extLst>
              <a:ext uri="{FF2B5EF4-FFF2-40B4-BE49-F238E27FC236}">
                <a16:creationId xmlns:a16="http://schemas.microsoft.com/office/drawing/2014/main" id="{C6AFB350-0403-3FE3-C682-87ACB3C00931}"/>
              </a:ext>
            </a:extLst>
          </p:cNvPr>
          <p:cNvCxnSpPr>
            <a:cxnSpLocks/>
          </p:cNvCxnSpPr>
          <p:nvPr/>
        </p:nvCxnSpPr>
        <p:spPr>
          <a:xfrm>
            <a:off x="9621374" y="3596555"/>
            <a:ext cx="0" cy="278971"/>
          </a:xfrm>
          <a:prstGeom prst="line">
            <a:avLst/>
          </a:prstGeom>
        </p:spPr>
        <p:style>
          <a:lnRef idx="2">
            <a:schemeClr val="accent1"/>
          </a:lnRef>
          <a:fillRef idx="0">
            <a:schemeClr val="accent1"/>
          </a:fillRef>
          <a:effectRef idx="1">
            <a:schemeClr val="accent1"/>
          </a:effectRef>
          <a:fontRef idx="minor">
            <a:schemeClr val="tx1"/>
          </a:fontRef>
        </p:style>
      </p:cxnSp>
      <p:pic>
        <p:nvPicPr>
          <p:cNvPr id="42" name="object 11">
            <a:extLst>
              <a:ext uri="{FF2B5EF4-FFF2-40B4-BE49-F238E27FC236}">
                <a16:creationId xmlns:a16="http://schemas.microsoft.com/office/drawing/2014/main" id="{002AE127-3D4F-662A-9FB1-F88B71AECA14}"/>
              </a:ext>
            </a:extLst>
          </p:cNvPr>
          <p:cNvPicPr/>
          <p:nvPr/>
        </p:nvPicPr>
        <p:blipFill>
          <a:blip r:embed="rId4" cstate="print"/>
          <a:stretch>
            <a:fillRect/>
          </a:stretch>
        </p:blipFill>
        <p:spPr>
          <a:xfrm>
            <a:off x="6595376" y="5045503"/>
            <a:ext cx="658722" cy="476925"/>
          </a:xfrm>
          <a:prstGeom prst="rect">
            <a:avLst/>
          </a:prstGeom>
        </p:spPr>
      </p:pic>
      <p:sp>
        <p:nvSpPr>
          <p:cNvPr id="43" name="TextBox 42">
            <a:extLst>
              <a:ext uri="{FF2B5EF4-FFF2-40B4-BE49-F238E27FC236}">
                <a16:creationId xmlns:a16="http://schemas.microsoft.com/office/drawing/2014/main" id="{B6048C99-2FA9-C5BF-32E3-C315864B5F2B}"/>
              </a:ext>
            </a:extLst>
          </p:cNvPr>
          <p:cNvSpPr txBox="1"/>
          <p:nvPr/>
        </p:nvSpPr>
        <p:spPr>
          <a:xfrm>
            <a:off x="6548746" y="5702444"/>
            <a:ext cx="1134205" cy="369332"/>
          </a:xfrm>
          <a:prstGeom prst="rect">
            <a:avLst/>
          </a:prstGeom>
          <a:noFill/>
        </p:spPr>
        <p:txBody>
          <a:bodyPr wrap="square">
            <a:spAutoFit/>
          </a:bodyPr>
          <a:lstStyle/>
          <a:p>
            <a:r>
              <a:rPr kumimoji="1" lang="en-US" altLang="ja-JP" sz="900" dirty="0"/>
              <a:t>Low-impedance bellow</a:t>
            </a:r>
            <a:endParaRPr kumimoji="1" lang="ja-JP" altLang="en-US" sz="900" dirty="0"/>
          </a:p>
        </p:txBody>
      </p:sp>
      <p:pic>
        <p:nvPicPr>
          <p:cNvPr id="45" name="Picture 44">
            <a:extLst>
              <a:ext uri="{FF2B5EF4-FFF2-40B4-BE49-F238E27FC236}">
                <a16:creationId xmlns:a16="http://schemas.microsoft.com/office/drawing/2014/main" id="{D3C8C711-538D-3628-D6FD-14BB0A43D870}"/>
              </a:ext>
            </a:extLst>
          </p:cNvPr>
          <p:cNvPicPr>
            <a:picLocks noChangeAspect="1"/>
          </p:cNvPicPr>
          <p:nvPr/>
        </p:nvPicPr>
        <p:blipFill>
          <a:blip r:embed="rId5"/>
          <a:stretch>
            <a:fillRect/>
          </a:stretch>
        </p:blipFill>
        <p:spPr>
          <a:xfrm>
            <a:off x="9949225" y="2367769"/>
            <a:ext cx="935531" cy="703461"/>
          </a:xfrm>
          <a:prstGeom prst="rect">
            <a:avLst/>
          </a:prstGeom>
        </p:spPr>
      </p:pic>
      <p:sp>
        <p:nvSpPr>
          <p:cNvPr id="46" name="object 7">
            <a:extLst>
              <a:ext uri="{FF2B5EF4-FFF2-40B4-BE49-F238E27FC236}">
                <a16:creationId xmlns:a16="http://schemas.microsoft.com/office/drawing/2014/main" id="{658E1D8E-99AC-1852-B18F-8C98ACB89E5E}"/>
              </a:ext>
            </a:extLst>
          </p:cNvPr>
          <p:cNvSpPr/>
          <p:nvPr/>
        </p:nvSpPr>
        <p:spPr>
          <a:xfrm>
            <a:off x="6629471" y="2367769"/>
            <a:ext cx="1043737" cy="571403"/>
          </a:xfrm>
          <a:prstGeom prst="rect">
            <a:avLst/>
          </a:prstGeom>
          <a:blipFill>
            <a:blip r:embed="rId6" cstate="print"/>
            <a:stretch>
              <a:fillRect/>
            </a:stretch>
          </a:blipFill>
        </p:spPr>
        <p:txBody>
          <a:bodyPr wrap="square" lIns="0" tIns="0" rIns="0" bIns="0" rtlCol="0"/>
          <a:lstStyle/>
          <a:p>
            <a:endParaRPr sz="1631"/>
          </a:p>
        </p:txBody>
      </p:sp>
      <p:sp>
        <p:nvSpPr>
          <p:cNvPr id="47" name="object 8">
            <a:extLst>
              <a:ext uri="{FF2B5EF4-FFF2-40B4-BE49-F238E27FC236}">
                <a16:creationId xmlns:a16="http://schemas.microsoft.com/office/drawing/2014/main" id="{CFE6C066-B4B4-7D97-3DF8-BB01E8ABC086}"/>
              </a:ext>
            </a:extLst>
          </p:cNvPr>
          <p:cNvSpPr txBox="1"/>
          <p:nvPr/>
        </p:nvSpPr>
        <p:spPr>
          <a:xfrm>
            <a:off x="6631971" y="2880476"/>
            <a:ext cx="382493" cy="214627"/>
          </a:xfrm>
          <a:prstGeom prst="rect">
            <a:avLst/>
          </a:prstGeom>
        </p:spPr>
        <p:txBody>
          <a:bodyPr vert="horz" wrap="square" lIns="0" tIns="75391" rIns="0" bIns="0" rtlCol="0">
            <a:spAutoFit/>
          </a:bodyPr>
          <a:lstStyle/>
          <a:p>
            <a:pPr marL="11510">
              <a:spcBef>
                <a:spcPts val="358"/>
              </a:spcBef>
            </a:pPr>
            <a:r>
              <a:rPr sz="900" spc="-5" dirty="0">
                <a:latin typeface="Times New Roman" panose="02020603050405020304" pitchFamily="18" charset="0"/>
                <a:cs typeface="Times New Roman" panose="02020603050405020304" pitchFamily="18" charset="0"/>
              </a:rPr>
              <a:t>IPBSM </a:t>
            </a:r>
            <a:endParaRPr sz="900" dirty="0">
              <a:latin typeface="Times New Roman" panose="02020603050405020304" pitchFamily="18" charset="0"/>
              <a:cs typeface="Times New Roman" panose="02020603050405020304" pitchFamily="18" charset="0"/>
            </a:endParaRPr>
          </a:p>
        </p:txBody>
      </p:sp>
      <p:pic>
        <p:nvPicPr>
          <p:cNvPr id="49" name="Picture 48">
            <a:extLst>
              <a:ext uri="{FF2B5EF4-FFF2-40B4-BE49-F238E27FC236}">
                <a16:creationId xmlns:a16="http://schemas.microsoft.com/office/drawing/2014/main" id="{628E203B-83DE-8712-194C-C6BF00CF8ACA}"/>
              </a:ext>
            </a:extLst>
          </p:cNvPr>
          <p:cNvPicPr>
            <a:picLocks noChangeAspect="1"/>
          </p:cNvPicPr>
          <p:nvPr/>
        </p:nvPicPr>
        <p:blipFill>
          <a:blip r:embed="rId7"/>
          <a:stretch>
            <a:fillRect/>
          </a:stretch>
        </p:blipFill>
        <p:spPr>
          <a:xfrm>
            <a:off x="6288510" y="3973344"/>
            <a:ext cx="1104060" cy="953848"/>
          </a:xfrm>
          <a:prstGeom prst="rect">
            <a:avLst/>
          </a:prstGeom>
        </p:spPr>
      </p:pic>
      <p:sp>
        <p:nvSpPr>
          <p:cNvPr id="52" name="TextBox 51">
            <a:extLst>
              <a:ext uri="{FF2B5EF4-FFF2-40B4-BE49-F238E27FC236}">
                <a16:creationId xmlns:a16="http://schemas.microsoft.com/office/drawing/2014/main" id="{3E6858FA-9206-3D67-E872-E0A40F4C0A0A}"/>
              </a:ext>
            </a:extLst>
          </p:cNvPr>
          <p:cNvSpPr txBox="1"/>
          <p:nvPr/>
        </p:nvSpPr>
        <p:spPr>
          <a:xfrm>
            <a:off x="6418344" y="3642398"/>
            <a:ext cx="1306346" cy="369332"/>
          </a:xfrm>
          <a:prstGeom prst="rect">
            <a:avLst/>
          </a:prstGeom>
          <a:noFill/>
        </p:spPr>
        <p:txBody>
          <a:bodyPr wrap="square">
            <a:spAutoFit/>
          </a:bodyPr>
          <a:lstStyle/>
          <a:p>
            <a:r>
              <a:rPr lang="en-GB" sz="900" spc="-5" dirty="0">
                <a:latin typeface="Times New Roman" panose="02020603050405020304" pitchFamily="18" charset="0"/>
                <a:cs typeface="Times New Roman" panose="02020603050405020304" pitchFamily="18" charset="0"/>
              </a:rPr>
              <a:t>Magnet mover control box prototype</a:t>
            </a:r>
            <a:endParaRPr lang="en-US" sz="900" dirty="0">
              <a:latin typeface="Times New Roman" panose="02020603050405020304" pitchFamily="18" charset="0"/>
              <a:cs typeface="Times New Roman" panose="02020603050405020304" pitchFamily="18" charset="0"/>
            </a:endParaRPr>
          </a:p>
        </p:txBody>
      </p:sp>
      <p:sp>
        <p:nvSpPr>
          <p:cNvPr id="53" name="object 8">
            <a:extLst>
              <a:ext uri="{FF2B5EF4-FFF2-40B4-BE49-F238E27FC236}">
                <a16:creationId xmlns:a16="http://schemas.microsoft.com/office/drawing/2014/main" id="{55C736AB-489E-3FEF-CDEF-452064B37EA8}"/>
              </a:ext>
            </a:extLst>
          </p:cNvPr>
          <p:cNvSpPr txBox="1"/>
          <p:nvPr/>
        </p:nvSpPr>
        <p:spPr>
          <a:xfrm>
            <a:off x="9941029" y="2123317"/>
            <a:ext cx="1293366" cy="214627"/>
          </a:xfrm>
          <a:prstGeom prst="rect">
            <a:avLst/>
          </a:prstGeom>
        </p:spPr>
        <p:txBody>
          <a:bodyPr vert="horz" wrap="square" lIns="0" tIns="75391" rIns="0" bIns="0" rtlCol="0">
            <a:spAutoFit/>
          </a:bodyPr>
          <a:lstStyle/>
          <a:p>
            <a:pPr marL="11510">
              <a:spcBef>
                <a:spcPts val="358"/>
              </a:spcBef>
            </a:pPr>
            <a:r>
              <a:rPr lang="en-US" sz="900" spc="-5" dirty="0">
                <a:latin typeface="Times New Roman" panose="02020603050405020304" pitchFamily="18" charset="0"/>
                <a:cs typeface="Times New Roman" panose="02020603050405020304" pitchFamily="18" charset="0"/>
              </a:rPr>
              <a:t>EVR/EVG timing system</a:t>
            </a:r>
            <a:endParaRPr sz="900" dirty="0">
              <a:latin typeface="Times New Roman" panose="02020603050405020304" pitchFamily="18" charset="0"/>
              <a:cs typeface="Times New Roman" panose="02020603050405020304" pitchFamily="18" charset="0"/>
            </a:endParaRPr>
          </a:p>
        </p:txBody>
      </p:sp>
      <p:pic>
        <p:nvPicPr>
          <p:cNvPr id="55" name="Picture 54">
            <a:extLst>
              <a:ext uri="{FF2B5EF4-FFF2-40B4-BE49-F238E27FC236}">
                <a16:creationId xmlns:a16="http://schemas.microsoft.com/office/drawing/2014/main" id="{9A9C1E2D-317C-18D0-0477-12D0F64AC24C}"/>
              </a:ext>
            </a:extLst>
          </p:cNvPr>
          <p:cNvPicPr>
            <a:picLocks noChangeAspect="1"/>
          </p:cNvPicPr>
          <p:nvPr/>
        </p:nvPicPr>
        <p:blipFill>
          <a:blip r:embed="rId8"/>
          <a:stretch>
            <a:fillRect/>
          </a:stretch>
        </p:blipFill>
        <p:spPr>
          <a:xfrm>
            <a:off x="7944825" y="2196228"/>
            <a:ext cx="1008133" cy="756100"/>
          </a:xfrm>
          <a:prstGeom prst="rect">
            <a:avLst/>
          </a:prstGeom>
        </p:spPr>
      </p:pic>
      <p:sp>
        <p:nvSpPr>
          <p:cNvPr id="57" name="TextBox 56">
            <a:extLst>
              <a:ext uri="{FF2B5EF4-FFF2-40B4-BE49-F238E27FC236}">
                <a16:creationId xmlns:a16="http://schemas.microsoft.com/office/drawing/2014/main" id="{04686B36-80F5-AB05-1542-E76515B96222}"/>
              </a:ext>
            </a:extLst>
          </p:cNvPr>
          <p:cNvSpPr txBox="1"/>
          <p:nvPr/>
        </p:nvSpPr>
        <p:spPr>
          <a:xfrm>
            <a:off x="7047028" y="2093291"/>
            <a:ext cx="1685365" cy="230832"/>
          </a:xfrm>
          <a:prstGeom prst="rect">
            <a:avLst/>
          </a:prstGeom>
          <a:noFill/>
        </p:spPr>
        <p:txBody>
          <a:bodyPr wrap="square">
            <a:spAutoFit/>
          </a:bodyPr>
          <a:lstStyle/>
          <a:p>
            <a:r>
              <a:rPr lang="en-GB" sz="900" spc="-5" dirty="0">
                <a:latin typeface="Times New Roman" panose="02020603050405020304" pitchFamily="18" charset="0"/>
                <a:cs typeface="Times New Roman" panose="02020603050405020304" pitchFamily="18" charset="0"/>
              </a:rPr>
              <a:t>Skew </a:t>
            </a:r>
            <a:r>
              <a:rPr lang="en-GB" sz="900" spc="-5" dirty="0" err="1">
                <a:latin typeface="Times New Roman" panose="02020603050405020304" pitchFamily="18" charset="0"/>
                <a:cs typeface="Times New Roman" panose="02020603050405020304" pitchFamily="18" charset="0"/>
              </a:rPr>
              <a:t>sextupole</a:t>
            </a:r>
            <a:endParaRPr lang="en-US" sz="9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2E04FBB0-12C5-2F0E-88AC-302D5476E3F4}"/>
              </a:ext>
            </a:extLst>
          </p:cNvPr>
          <p:cNvPicPr>
            <a:picLocks noChangeAspect="1"/>
          </p:cNvPicPr>
          <p:nvPr/>
        </p:nvPicPr>
        <p:blipFill>
          <a:blip r:embed="rId9"/>
          <a:stretch>
            <a:fillRect/>
          </a:stretch>
        </p:blipFill>
        <p:spPr>
          <a:xfrm>
            <a:off x="9584796" y="4457716"/>
            <a:ext cx="1027290" cy="767270"/>
          </a:xfrm>
          <a:prstGeom prst="rect">
            <a:avLst/>
          </a:prstGeom>
        </p:spPr>
      </p:pic>
      <p:sp>
        <p:nvSpPr>
          <p:cNvPr id="7" name="TextBox 6">
            <a:extLst>
              <a:ext uri="{FF2B5EF4-FFF2-40B4-BE49-F238E27FC236}">
                <a16:creationId xmlns:a16="http://schemas.microsoft.com/office/drawing/2014/main" id="{178C5A26-3E8F-EA2E-79E8-8CF1D2DA2396}"/>
              </a:ext>
            </a:extLst>
          </p:cNvPr>
          <p:cNvSpPr txBox="1"/>
          <p:nvPr/>
        </p:nvSpPr>
        <p:spPr>
          <a:xfrm>
            <a:off x="10629355" y="4398391"/>
            <a:ext cx="2955536" cy="230832"/>
          </a:xfrm>
          <a:prstGeom prst="rect">
            <a:avLst/>
          </a:prstGeom>
          <a:noFill/>
        </p:spPr>
        <p:txBody>
          <a:bodyPr wrap="square">
            <a:spAutoFit/>
          </a:bodyPr>
          <a:lstStyle/>
          <a:p>
            <a:r>
              <a:rPr lang="en-GB" sz="900" spc="-5" dirty="0">
                <a:latin typeface="Times New Roman" panose="02020603050405020304" pitchFamily="18" charset="0"/>
                <a:cs typeface="Times New Roman" panose="02020603050405020304" pitchFamily="18" charset="0"/>
              </a:rPr>
              <a:t>New ceramic chamber</a:t>
            </a:r>
            <a:endParaRPr lang="en-US" sz="900" dirty="0">
              <a:latin typeface="Times New Roman" panose="02020603050405020304" pitchFamily="18" charset="0"/>
              <a:cs typeface="Times New Roman" panose="02020603050405020304" pitchFamily="18" charset="0"/>
            </a:endParaRPr>
          </a:p>
        </p:txBody>
      </p:sp>
      <p:pic>
        <p:nvPicPr>
          <p:cNvPr id="21" name="object 7">
            <a:extLst>
              <a:ext uri="{FF2B5EF4-FFF2-40B4-BE49-F238E27FC236}">
                <a16:creationId xmlns:a16="http://schemas.microsoft.com/office/drawing/2014/main" id="{0184068B-7A2C-1F61-808E-991564F9BF2A}"/>
              </a:ext>
            </a:extLst>
          </p:cNvPr>
          <p:cNvPicPr/>
          <p:nvPr/>
        </p:nvPicPr>
        <p:blipFill>
          <a:blip r:embed="rId10" cstate="print"/>
          <a:stretch>
            <a:fillRect/>
          </a:stretch>
        </p:blipFill>
        <p:spPr>
          <a:xfrm>
            <a:off x="10832381" y="4825866"/>
            <a:ext cx="1234603" cy="726117"/>
          </a:xfrm>
          <a:prstGeom prst="rect">
            <a:avLst/>
          </a:prstGeom>
        </p:spPr>
      </p:pic>
      <p:sp>
        <p:nvSpPr>
          <p:cNvPr id="25" name="TextBox 24">
            <a:extLst>
              <a:ext uri="{FF2B5EF4-FFF2-40B4-BE49-F238E27FC236}">
                <a16:creationId xmlns:a16="http://schemas.microsoft.com/office/drawing/2014/main" id="{73DD6DE4-0389-36F6-09FA-3FD5B2EF0FF5}"/>
              </a:ext>
            </a:extLst>
          </p:cNvPr>
          <p:cNvSpPr txBox="1"/>
          <p:nvPr/>
        </p:nvSpPr>
        <p:spPr>
          <a:xfrm>
            <a:off x="10901954" y="4658710"/>
            <a:ext cx="1287077" cy="230832"/>
          </a:xfrm>
          <a:prstGeom prst="rect">
            <a:avLst/>
          </a:prstGeom>
          <a:noFill/>
        </p:spPr>
        <p:txBody>
          <a:bodyPr wrap="square">
            <a:spAutoFit/>
          </a:bodyPr>
          <a:lstStyle/>
          <a:p>
            <a:r>
              <a:rPr kumimoji="1" lang="en-US" altLang="ja-JP" sz="900" dirty="0"/>
              <a:t>Linac Klystron control</a:t>
            </a:r>
            <a:endParaRPr kumimoji="1" lang="ja-JP" altLang="en-US" sz="900" dirty="0"/>
          </a:p>
        </p:txBody>
      </p:sp>
      <p:sp>
        <p:nvSpPr>
          <p:cNvPr id="11" name="TextBox 10">
            <a:extLst>
              <a:ext uri="{FF2B5EF4-FFF2-40B4-BE49-F238E27FC236}">
                <a16:creationId xmlns:a16="http://schemas.microsoft.com/office/drawing/2014/main" id="{CC98C7C7-123A-63C1-BF4A-A7996749F072}"/>
              </a:ext>
            </a:extLst>
          </p:cNvPr>
          <p:cNvSpPr txBox="1"/>
          <p:nvPr/>
        </p:nvSpPr>
        <p:spPr>
          <a:xfrm>
            <a:off x="732422" y="1518740"/>
            <a:ext cx="4424401" cy="4370427"/>
          </a:xfrm>
          <a:prstGeom prst="rect">
            <a:avLst/>
          </a:prstGeom>
          <a:solidFill>
            <a:schemeClr val="bg1"/>
          </a:solidFill>
          <a:ln w="25400">
            <a:solidFill>
              <a:srgbClr val="002060"/>
            </a:solidFill>
          </a:ln>
        </p:spPr>
        <p:txBody>
          <a:bodyPr wrap="square">
            <a:spAutoFit/>
          </a:bodyPr>
          <a:lstStyle/>
          <a:p>
            <a:pPr marL="285750" indent="-285750">
              <a:buFont typeface="Arial" panose="020B0604020202020204" pitchFamily="34" charset="0"/>
              <a:buChar char="•"/>
            </a:pPr>
            <a:r>
              <a:rPr lang="en-GB" sz="2000" b="1" dirty="0">
                <a:solidFill>
                  <a:srgbClr val="002060"/>
                </a:solidFill>
                <a:latin typeface="Arial" panose="020B0604020202020204" pitchFamily="34" charset="0"/>
                <a:ea typeface="ＭＳ Ｐゴシック" charset="0"/>
                <a:cs typeface="Arial" panose="020B0604020202020204" pitchFamily="34" charset="0"/>
              </a:rPr>
              <a:t>Hardware</a:t>
            </a:r>
            <a:r>
              <a:rPr lang="en-GB" sz="2000" dirty="0">
                <a:solidFill>
                  <a:srgbClr val="002060"/>
                </a:solidFill>
                <a:latin typeface="Arial" panose="020B0604020202020204" pitchFamily="34" charset="0"/>
                <a:ea typeface="ＭＳ Ｐゴシック" charset="0"/>
                <a:cs typeface="Arial" panose="020B0604020202020204" pitchFamily="34" charset="0"/>
              </a:rPr>
              <a:t> ATF </a:t>
            </a:r>
            <a:r>
              <a:rPr lang="en-GB" sz="2000" b="1" dirty="0">
                <a:solidFill>
                  <a:srgbClr val="002060"/>
                </a:solidFill>
                <a:latin typeface="Arial" panose="020B0604020202020204" pitchFamily="34" charset="0"/>
                <a:ea typeface="ＭＳ Ｐゴシック" charset="0"/>
                <a:cs typeface="Arial" panose="020B0604020202020204" pitchFamily="34" charset="0"/>
              </a:rPr>
              <a:t>issues</a:t>
            </a:r>
            <a:r>
              <a:rPr lang="en-GB" sz="2000" dirty="0">
                <a:solidFill>
                  <a:srgbClr val="002060"/>
                </a:solidFill>
                <a:latin typeface="Arial" panose="020B0604020202020204" pitchFamily="34" charset="0"/>
                <a:ea typeface="ＭＳ Ｐゴシック" charset="0"/>
                <a:cs typeface="Arial" panose="020B0604020202020204" pitchFamily="34" charset="0"/>
              </a:rPr>
              <a:t> were identified (retrofitted / re-used  components)</a:t>
            </a:r>
          </a:p>
          <a:p>
            <a:pPr marL="285750" indent="-285750">
              <a:buFont typeface="Arial" panose="020B0604020202020204" pitchFamily="34" charset="0"/>
              <a:buChar char="•"/>
            </a:pPr>
            <a:endParaRPr lang="en-GB" sz="2000" dirty="0">
              <a:solidFill>
                <a:srgbClr val="002060"/>
              </a:solidFill>
              <a:latin typeface="Arial" panose="020B0604020202020204" pitchFamily="34" charset="0"/>
              <a:ea typeface="ＭＳ Ｐゴシック" charset="0"/>
              <a:cs typeface="Arial" panose="020B0604020202020204" pitchFamily="34" charset="0"/>
            </a:endParaRPr>
          </a:p>
          <a:p>
            <a:pPr marL="285750" indent="-285750">
              <a:buFont typeface="Arial" panose="020B0604020202020204" pitchFamily="34" charset="0"/>
              <a:buChar char="•"/>
            </a:pPr>
            <a:r>
              <a:rPr lang="en-GB" sz="2000" dirty="0">
                <a:solidFill>
                  <a:srgbClr val="002060"/>
                </a:solidFill>
                <a:latin typeface="Arial" panose="020B0604020202020204" pitchFamily="34" charset="0"/>
                <a:ea typeface="ＭＳ Ｐゴシック" charset="0"/>
                <a:cs typeface="Arial" panose="020B0604020202020204" pitchFamily="34" charset="0"/>
              </a:rPr>
              <a:t>Mitigation plan is in progress (MEXT ATD)</a:t>
            </a:r>
          </a:p>
          <a:p>
            <a:pPr marL="285750" indent="-285750">
              <a:buFont typeface="Arial" panose="020B0604020202020204" pitchFamily="34" charset="0"/>
              <a:buChar char="•"/>
            </a:pPr>
            <a:endParaRPr lang="en-GB" sz="2000" dirty="0">
              <a:solidFill>
                <a:srgbClr val="002060"/>
              </a:solidFill>
              <a:latin typeface="Arial" panose="020B0604020202020204" pitchFamily="34" charset="0"/>
              <a:ea typeface="ＭＳ Ｐゴシック" charset="0"/>
              <a:cs typeface="Arial" panose="020B0604020202020204" pitchFamily="34" charset="0"/>
            </a:endParaRPr>
          </a:p>
          <a:p>
            <a:pPr marL="285750" indent="-285750">
              <a:buFont typeface="Arial" panose="020B0604020202020204" pitchFamily="34" charset="0"/>
              <a:buChar char="•"/>
            </a:pPr>
            <a:r>
              <a:rPr lang="en-GB" sz="2000" dirty="0">
                <a:solidFill>
                  <a:srgbClr val="002060"/>
                </a:solidFill>
                <a:latin typeface="Arial" panose="020B0604020202020204" pitchFamily="34" charset="0"/>
                <a:ea typeface="ＭＳ Ｐゴシック" charset="0"/>
                <a:cs typeface="Arial" panose="020B0604020202020204" pitchFamily="34" charset="0"/>
              </a:rPr>
              <a:t>Detailed studies to assess  the ILC/CLIC </a:t>
            </a:r>
            <a:r>
              <a:rPr lang="en-GB" sz="2000" b="1" dirty="0">
                <a:solidFill>
                  <a:srgbClr val="002060"/>
                </a:solidFill>
                <a:latin typeface="Arial" panose="020B0604020202020204" pitchFamily="34" charset="0"/>
                <a:ea typeface="ＭＳ Ｐゴシック" charset="0"/>
                <a:cs typeface="Arial" panose="020B0604020202020204" pitchFamily="34" charset="0"/>
              </a:rPr>
              <a:t>FFS </a:t>
            </a:r>
            <a:r>
              <a:rPr lang="en-GB" sz="2000" dirty="0">
                <a:solidFill>
                  <a:srgbClr val="002060"/>
                </a:solidFill>
                <a:latin typeface="Arial" panose="020B0604020202020204" pitchFamily="34" charset="0"/>
                <a:ea typeface="ＭＳ Ｐゴシック" charset="0"/>
                <a:cs typeface="Arial" panose="020B0604020202020204" pitchFamily="34" charset="0"/>
              </a:rPr>
              <a:t>system design from the point of view of the </a:t>
            </a:r>
            <a:r>
              <a:rPr lang="en-GB" sz="2000" b="1" dirty="0">
                <a:solidFill>
                  <a:srgbClr val="002060"/>
                </a:solidFill>
                <a:latin typeface="Arial" panose="020B0604020202020204" pitchFamily="34" charset="0"/>
                <a:ea typeface="ＭＳ Ｐゴシック" charset="0"/>
                <a:cs typeface="Arial" panose="020B0604020202020204" pitchFamily="34" charset="0"/>
              </a:rPr>
              <a:t>technological/hardware choices </a:t>
            </a:r>
            <a:r>
              <a:rPr lang="en-GB" sz="2000" dirty="0">
                <a:solidFill>
                  <a:srgbClr val="002060"/>
                </a:solidFill>
                <a:latin typeface="Arial" panose="020B0604020202020204" pitchFamily="34" charset="0"/>
                <a:ea typeface="ＭＳ Ｐゴシック" charset="0"/>
                <a:cs typeface="Arial" panose="020B0604020202020204" pitchFamily="34" charset="0"/>
              </a:rPr>
              <a:t>are of paramount importance (</a:t>
            </a:r>
            <a:r>
              <a:rPr lang="en-GB" sz="2000" dirty="0" err="1">
                <a:solidFill>
                  <a:srgbClr val="002060"/>
                </a:solidFill>
                <a:latin typeface="Arial" panose="020B0604020202020204" pitchFamily="34" charset="0"/>
                <a:ea typeface="ＭＳ Ｐゴシック" charset="0"/>
                <a:cs typeface="Arial" panose="020B0604020202020204" pitchFamily="34" charset="0"/>
              </a:rPr>
              <a:t>wakefields</a:t>
            </a:r>
            <a:r>
              <a:rPr lang="en-GB" sz="2000" dirty="0">
                <a:solidFill>
                  <a:srgbClr val="002060"/>
                </a:solidFill>
                <a:latin typeface="Arial" panose="020B0604020202020204" pitchFamily="34" charset="0"/>
                <a:ea typeface="ＭＳ Ｐゴシック" charset="0"/>
                <a:cs typeface="Arial" panose="020B0604020202020204" pitchFamily="34" charset="0"/>
              </a:rPr>
              <a:t>, magnet field errors...)</a:t>
            </a:r>
          </a:p>
          <a:p>
            <a:pPr marL="285750" indent="-285750">
              <a:buFont typeface="Arial" panose="020B0604020202020204" pitchFamily="34" charset="0"/>
              <a:buChar char="•"/>
            </a:pPr>
            <a:endParaRPr lang="en-US" dirty="0">
              <a:solidFill>
                <a:srgbClr val="002060"/>
              </a:solidFill>
            </a:endParaRPr>
          </a:p>
        </p:txBody>
      </p:sp>
      <p:sp>
        <p:nvSpPr>
          <p:cNvPr id="12" name="TextBox 11">
            <a:extLst>
              <a:ext uri="{FF2B5EF4-FFF2-40B4-BE49-F238E27FC236}">
                <a16:creationId xmlns:a16="http://schemas.microsoft.com/office/drawing/2014/main" id="{F7D1B3DF-F201-B17D-644B-04A510AE2F6D}"/>
              </a:ext>
            </a:extLst>
          </p:cNvPr>
          <p:cNvSpPr txBox="1"/>
          <p:nvPr/>
        </p:nvSpPr>
        <p:spPr>
          <a:xfrm>
            <a:off x="703354" y="800784"/>
            <a:ext cx="4201765" cy="461665"/>
          </a:xfrm>
          <a:prstGeom prst="rect">
            <a:avLst/>
          </a:prstGeom>
          <a:solidFill>
            <a:srgbClr val="00B050"/>
          </a:solidFill>
        </p:spPr>
        <p:txBody>
          <a:bodyPr wrap="square">
            <a:spAutoFit/>
          </a:bodyPr>
          <a:lstStyle/>
          <a:p>
            <a:pPr algn="ctr"/>
            <a:r>
              <a:rPr lang="en-GB" sz="2400" b="1" dirty="0">
                <a:solidFill>
                  <a:schemeClr val="bg1"/>
                </a:solidFill>
                <a:latin typeface="Arial" panose="020B0604020202020204" pitchFamily="34" charset="0"/>
                <a:ea typeface="ＭＳ Ｐゴシック" charset="-128"/>
                <a:cs typeface="Arial" panose="020B0604020202020204" pitchFamily="34" charset="0"/>
              </a:rPr>
              <a:t>Lessons learned </a:t>
            </a:r>
            <a:endParaRPr lang="fr-FR"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481803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CC117-1B67-3BBE-393E-CF44F6AFD8E1}"/>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DF2E937-1C93-82FA-DB43-6DBA347DBA0C}"/>
              </a:ext>
            </a:extLst>
          </p:cNvPr>
          <p:cNvSpPr>
            <a:spLocks noGrp="1"/>
          </p:cNvSpPr>
          <p:nvPr>
            <p:ph type="sldNum" sz="quarter" idx="17"/>
          </p:nvPr>
        </p:nvSpPr>
        <p:spPr/>
        <p:txBody>
          <a:bodyPr/>
          <a:lstStyle/>
          <a:p>
            <a:pPr>
              <a:defRPr/>
            </a:pPr>
            <a:fld id="{B671927D-F133-FB4E-BE50-700D114097C3}" type="slidenum">
              <a:rPr lang="en-US" smtClean="0"/>
              <a:pPr>
                <a:defRPr/>
              </a:pPr>
              <a:t>18</a:t>
            </a:fld>
            <a:endParaRPr lang="en-US"/>
          </a:p>
        </p:txBody>
      </p:sp>
      <p:sp>
        <p:nvSpPr>
          <p:cNvPr id="64" name="Rectangle 63">
            <a:extLst>
              <a:ext uri="{FF2B5EF4-FFF2-40B4-BE49-F238E27FC236}">
                <a16:creationId xmlns:a16="http://schemas.microsoft.com/office/drawing/2014/main" id="{51036C00-502F-FC5D-04C1-4CDD9B45B543}"/>
              </a:ext>
            </a:extLst>
          </p:cNvPr>
          <p:cNvSpPr/>
          <p:nvPr/>
        </p:nvSpPr>
        <p:spPr>
          <a:xfrm>
            <a:off x="5268095" y="767220"/>
            <a:ext cx="2302039" cy="461665"/>
          </a:xfrm>
          <a:prstGeom prst="rect">
            <a:avLst/>
          </a:prstGeom>
          <a:solidFill>
            <a:srgbClr val="E9684A"/>
          </a:solidFill>
          <a:ln w="25400">
            <a:solidFill>
              <a:schemeClr val="accent3"/>
            </a:solidFill>
          </a:ln>
        </p:spPr>
        <p:txBody>
          <a:bodyPr wrap="square">
            <a:spAutoFit/>
          </a:bodyPr>
          <a:lstStyle/>
          <a:p>
            <a:r>
              <a:rPr lang="en-GB" sz="2400" b="1" dirty="0">
                <a:solidFill>
                  <a:schemeClr val="bg1"/>
                </a:solidFill>
                <a:latin typeface="Arial" panose="020B0604020202020204" pitchFamily="34" charset="0"/>
                <a:ea typeface="ＭＳ Ｐゴシック" charset="-128"/>
                <a:cs typeface="Arial" panose="020B0604020202020204" pitchFamily="34" charset="0"/>
              </a:rPr>
              <a:t>Major Review </a:t>
            </a:r>
            <a:endParaRPr lang="fr-FR" sz="2400" dirty="0">
              <a:solidFill>
                <a:schemeClr val="bg1"/>
              </a:solidFill>
              <a:latin typeface="Arial" panose="020B0604020202020204" pitchFamily="34" charset="0"/>
              <a:cs typeface="Arial" panose="020B0604020202020204" pitchFamily="34" charset="0"/>
            </a:endParaRPr>
          </a:p>
        </p:txBody>
      </p:sp>
      <p:sp>
        <p:nvSpPr>
          <p:cNvPr id="2" name="Title 7">
            <a:extLst>
              <a:ext uri="{FF2B5EF4-FFF2-40B4-BE49-F238E27FC236}">
                <a16:creationId xmlns:a16="http://schemas.microsoft.com/office/drawing/2014/main" id="{83613F7A-618B-7A7E-CBB6-9EC37AFC817C}"/>
              </a:ext>
            </a:extLst>
          </p:cNvPr>
          <p:cNvSpPr txBox="1">
            <a:spLocks/>
          </p:cNvSpPr>
          <p:nvPr/>
        </p:nvSpPr>
        <p:spPr>
          <a:xfrm>
            <a:off x="4068178" y="51989"/>
            <a:ext cx="6351045" cy="523188"/>
          </a:xfrm>
          <a:prstGeom prst="rect">
            <a:avLst/>
          </a:prstGeom>
        </p:spPr>
        <p:txBody>
          <a:bodyPr vert="horz" wrap="square" lIns="91408" tIns="45704" rIns="91408" bIns="45704" rtlCol="0" anchor="b" anchorCtr="0">
            <a:sp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en-GB" sz="2800" b="1" dirty="0">
                <a:latin typeface="Arial" charset="0"/>
                <a:ea typeface="ＭＳ Ｐゴシック" charset="0"/>
              </a:rPr>
              <a:t>ATF2-3 recent and current status </a:t>
            </a:r>
            <a:endParaRPr lang="en-US" sz="2800" dirty="0"/>
          </a:p>
        </p:txBody>
      </p:sp>
      <p:cxnSp>
        <p:nvCxnSpPr>
          <p:cNvPr id="31" name="Straight Connector 30">
            <a:extLst>
              <a:ext uri="{FF2B5EF4-FFF2-40B4-BE49-F238E27FC236}">
                <a16:creationId xmlns:a16="http://schemas.microsoft.com/office/drawing/2014/main" id="{08D48559-FBF4-A6EE-4AB5-1EB0AC25EC38}"/>
              </a:ext>
            </a:extLst>
          </p:cNvPr>
          <p:cNvCxnSpPr>
            <a:cxnSpLocks/>
          </p:cNvCxnSpPr>
          <p:nvPr/>
        </p:nvCxnSpPr>
        <p:spPr>
          <a:xfrm>
            <a:off x="6401846" y="1199886"/>
            <a:ext cx="46252" cy="5648589"/>
          </a:xfrm>
          <a:prstGeom prst="line">
            <a:avLst/>
          </a:prstGeom>
          <a:ln w="50800">
            <a:solidFill>
              <a:srgbClr val="E9684A"/>
            </a:solidFill>
          </a:ln>
        </p:spPr>
        <p:style>
          <a:lnRef idx="2">
            <a:schemeClr val="accent1"/>
          </a:lnRef>
          <a:fillRef idx="0">
            <a:schemeClr val="accent1"/>
          </a:fillRef>
          <a:effectRef idx="1">
            <a:schemeClr val="accent1"/>
          </a:effectRef>
          <a:fontRef idx="minor">
            <a:schemeClr val="tx1"/>
          </a:fontRef>
        </p:style>
      </p:cxnSp>
      <p:sp>
        <p:nvSpPr>
          <p:cNvPr id="81" name="Left-Right Arrow 8">
            <a:extLst>
              <a:ext uri="{FF2B5EF4-FFF2-40B4-BE49-F238E27FC236}">
                <a16:creationId xmlns:a16="http://schemas.microsoft.com/office/drawing/2014/main" id="{A5CF9F04-BCFB-F50D-073C-0DB2B1BF34F5}"/>
              </a:ext>
            </a:extLst>
          </p:cNvPr>
          <p:cNvSpPr/>
          <p:nvPr/>
        </p:nvSpPr>
        <p:spPr>
          <a:xfrm>
            <a:off x="6641486" y="2510792"/>
            <a:ext cx="5243689" cy="307777"/>
          </a:xfrm>
          <a:prstGeom prst="leftRightArrow">
            <a:avLst/>
          </a:prstGeom>
          <a:gradFill>
            <a:gsLst>
              <a:gs pos="0">
                <a:schemeClr val="accent6">
                  <a:lumMod val="75000"/>
                </a:schemeClr>
              </a:gs>
              <a:gs pos="60000">
                <a:schemeClr val="accent6">
                  <a:lumMod val="60000"/>
                  <a:lumOff val="40000"/>
                </a:schemeClr>
              </a:gs>
              <a:gs pos="100000">
                <a:schemeClr val="accent6">
                  <a:lumMod val="20000"/>
                  <a:lumOff val="80000"/>
                </a:schemeClr>
              </a:gs>
            </a:gsLst>
          </a:gradFill>
          <a:ln>
            <a:solidFill>
              <a:schemeClr val="accent6">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2" name="Rectangle 81">
            <a:extLst>
              <a:ext uri="{FF2B5EF4-FFF2-40B4-BE49-F238E27FC236}">
                <a16:creationId xmlns:a16="http://schemas.microsoft.com/office/drawing/2014/main" id="{867DCBA8-3920-DB65-4E11-5B05BDFF4368}"/>
              </a:ext>
            </a:extLst>
          </p:cNvPr>
          <p:cNvSpPr/>
          <p:nvPr/>
        </p:nvSpPr>
        <p:spPr>
          <a:xfrm>
            <a:off x="7750284" y="774250"/>
            <a:ext cx="3557587" cy="400110"/>
          </a:xfrm>
          <a:prstGeom prst="rect">
            <a:avLst/>
          </a:prstGeom>
          <a:solidFill>
            <a:srgbClr val="C00000"/>
          </a:solidFill>
        </p:spPr>
        <p:txBody>
          <a:bodyPr wrap="square">
            <a:spAutoFit/>
          </a:bodyPr>
          <a:lstStyle/>
          <a:p>
            <a:pPr algn="ctr"/>
            <a:r>
              <a:rPr lang="en-GB" sz="2000" b="1" dirty="0">
                <a:solidFill>
                  <a:schemeClr val="bg1"/>
                </a:solidFill>
                <a:latin typeface="Arial" panose="020B0604020202020204" pitchFamily="34" charset="0"/>
                <a:ea typeface="ＭＳ Ｐゴシック" charset="-128"/>
                <a:cs typeface="Arial" panose="020B0604020202020204" pitchFamily="34" charset="0"/>
              </a:rPr>
              <a:t>Performance Optimization </a:t>
            </a:r>
            <a:endParaRPr lang="fr-FR" sz="2000" dirty="0">
              <a:solidFill>
                <a:schemeClr val="bg1"/>
              </a:solidFill>
              <a:latin typeface="Arial" panose="020B0604020202020204" pitchFamily="34" charset="0"/>
              <a:cs typeface="Arial" panose="020B0604020202020204" pitchFamily="34" charset="0"/>
            </a:endParaRPr>
          </a:p>
        </p:txBody>
      </p:sp>
      <p:sp>
        <p:nvSpPr>
          <p:cNvPr id="83" name="Rectangle 82">
            <a:extLst>
              <a:ext uri="{FF2B5EF4-FFF2-40B4-BE49-F238E27FC236}">
                <a16:creationId xmlns:a16="http://schemas.microsoft.com/office/drawing/2014/main" id="{4AD712F0-C38A-0F41-3300-A6CD3F6C4423}"/>
              </a:ext>
            </a:extLst>
          </p:cNvPr>
          <p:cNvSpPr/>
          <p:nvPr/>
        </p:nvSpPr>
        <p:spPr>
          <a:xfrm>
            <a:off x="5766313" y="1349365"/>
            <a:ext cx="1299180" cy="461665"/>
          </a:xfrm>
          <a:prstGeom prst="rect">
            <a:avLst/>
          </a:prstGeom>
          <a:solidFill>
            <a:srgbClr val="E9684A"/>
          </a:solidFill>
          <a:ln w="25400">
            <a:solidFill>
              <a:schemeClr val="accent3"/>
            </a:solidFill>
          </a:ln>
        </p:spPr>
        <p:txBody>
          <a:bodyPr wrap="square">
            <a:spAutoFit/>
          </a:bodyPr>
          <a:lstStyle/>
          <a:p>
            <a:r>
              <a:rPr lang="en-GB" sz="2400" b="1" dirty="0">
                <a:solidFill>
                  <a:schemeClr val="bg1"/>
                </a:solidFill>
                <a:latin typeface="Arial" panose="020B0604020202020204" pitchFamily="34" charset="0"/>
                <a:ea typeface="ＭＳ Ｐゴシック" charset="-128"/>
                <a:cs typeface="Arial" panose="020B0604020202020204" pitchFamily="34" charset="0"/>
              </a:rPr>
              <a:t>ILC-IDT </a:t>
            </a:r>
            <a:endParaRPr lang="fr-FR" sz="2400" dirty="0">
              <a:solidFill>
                <a:schemeClr val="bg1"/>
              </a:solidFill>
              <a:latin typeface="Arial" panose="020B0604020202020204" pitchFamily="34" charset="0"/>
              <a:cs typeface="Arial" panose="020B0604020202020204" pitchFamily="34" charset="0"/>
            </a:endParaRPr>
          </a:p>
        </p:txBody>
      </p:sp>
      <p:sp>
        <p:nvSpPr>
          <p:cNvPr id="8" name="Flecha a la derecha con muesca 18">
            <a:extLst>
              <a:ext uri="{FF2B5EF4-FFF2-40B4-BE49-F238E27FC236}">
                <a16:creationId xmlns:a16="http://schemas.microsoft.com/office/drawing/2014/main" id="{9418626B-7FEA-4865-2E9E-DB89DDC3E9E3}"/>
              </a:ext>
            </a:extLst>
          </p:cNvPr>
          <p:cNvSpPr/>
          <p:nvPr/>
        </p:nvSpPr>
        <p:spPr bwMode="auto">
          <a:xfrm>
            <a:off x="137780" y="2914755"/>
            <a:ext cx="11903739" cy="893808"/>
          </a:xfrm>
          <a:prstGeom prst="notchedRightArrow">
            <a:avLst>
              <a:gd name="adj1" fmla="val 50000"/>
              <a:gd name="adj2" fmla="val 3819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ES" sz="800" b="1" i="0" u="none" strike="noStrike" kern="1200" cap="none" spc="0" normalizeH="0" baseline="0" noProof="0">
              <a:ln>
                <a:noFill/>
              </a:ln>
              <a:solidFill>
                <a:prstClr val="black"/>
              </a:solidFill>
              <a:effectLst/>
              <a:uLnTx/>
              <a:uFillTx/>
              <a:latin typeface="Arial" charset="0"/>
              <a:ea typeface="+mn-ea"/>
              <a:cs typeface="Times New Roman"/>
              <a:sym typeface="Times New Roman"/>
            </a:endParaRPr>
          </a:p>
        </p:txBody>
      </p:sp>
      <p:graphicFrame>
        <p:nvGraphicFramePr>
          <p:cNvPr id="9" name="Table 8">
            <a:extLst>
              <a:ext uri="{FF2B5EF4-FFF2-40B4-BE49-F238E27FC236}">
                <a16:creationId xmlns:a16="http://schemas.microsoft.com/office/drawing/2014/main" id="{9FC697A6-ABCB-51F6-82C3-5B87708B4CC9}"/>
              </a:ext>
            </a:extLst>
          </p:cNvPr>
          <p:cNvGraphicFramePr>
            <a:graphicFrameLocks noGrp="1"/>
          </p:cNvGraphicFramePr>
          <p:nvPr/>
        </p:nvGraphicFramePr>
        <p:xfrm>
          <a:off x="457609" y="3138193"/>
          <a:ext cx="11075149" cy="364618"/>
        </p:xfrm>
        <a:graphic>
          <a:graphicData uri="http://schemas.openxmlformats.org/drawingml/2006/table">
            <a:tbl>
              <a:tblPr firstRow="1" bandRow="1">
                <a:tableStyleId>{D113A9D2-9D6B-4929-AA2D-F23B5EE8CBE7}</a:tableStyleId>
              </a:tblPr>
              <a:tblGrid>
                <a:gridCol w="825421">
                  <a:extLst>
                    <a:ext uri="{9D8B030D-6E8A-4147-A177-3AD203B41FA5}">
                      <a16:colId xmlns:a16="http://schemas.microsoft.com/office/drawing/2014/main" val="1172753882"/>
                    </a:ext>
                  </a:extLst>
                </a:gridCol>
                <a:gridCol w="784967">
                  <a:extLst>
                    <a:ext uri="{9D8B030D-6E8A-4147-A177-3AD203B41FA5}">
                      <a16:colId xmlns:a16="http://schemas.microsoft.com/office/drawing/2014/main" val="4232045828"/>
                    </a:ext>
                  </a:extLst>
                </a:gridCol>
                <a:gridCol w="789677">
                  <a:extLst>
                    <a:ext uri="{9D8B030D-6E8A-4147-A177-3AD203B41FA5}">
                      <a16:colId xmlns:a16="http://schemas.microsoft.com/office/drawing/2014/main" val="2928064820"/>
                    </a:ext>
                  </a:extLst>
                </a:gridCol>
                <a:gridCol w="784967">
                  <a:extLst>
                    <a:ext uri="{9D8B030D-6E8A-4147-A177-3AD203B41FA5}">
                      <a16:colId xmlns:a16="http://schemas.microsoft.com/office/drawing/2014/main" val="2320375561"/>
                    </a:ext>
                  </a:extLst>
                </a:gridCol>
                <a:gridCol w="825421">
                  <a:extLst>
                    <a:ext uri="{9D8B030D-6E8A-4147-A177-3AD203B41FA5}">
                      <a16:colId xmlns:a16="http://schemas.microsoft.com/office/drawing/2014/main" val="3439462229"/>
                    </a:ext>
                  </a:extLst>
                </a:gridCol>
                <a:gridCol w="784967">
                  <a:extLst>
                    <a:ext uri="{9D8B030D-6E8A-4147-A177-3AD203B41FA5}">
                      <a16:colId xmlns:a16="http://schemas.microsoft.com/office/drawing/2014/main" val="2309582336"/>
                    </a:ext>
                  </a:extLst>
                </a:gridCol>
                <a:gridCol w="784967">
                  <a:extLst>
                    <a:ext uri="{9D8B030D-6E8A-4147-A177-3AD203B41FA5}">
                      <a16:colId xmlns:a16="http://schemas.microsoft.com/office/drawing/2014/main" val="4283937737"/>
                    </a:ext>
                  </a:extLst>
                </a:gridCol>
                <a:gridCol w="784967">
                  <a:extLst>
                    <a:ext uri="{9D8B030D-6E8A-4147-A177-3AD203B41FA5}">
                      <a16:colId xmlns:a16="http://schemas.microsoft.com/office/drawing/2014/main" val="3068876795"/>
                    </a:ext>
                  </a:extLst>
                </a:gridCol>
                <a:gridCol w="885517">
                  <a:extLst>
                    <a:ext uri="{9D8B030D-6E8A-4147-A177-3AD203B41FA5}">
                      <a16:colId xmlns:a16="http://schemas.microsoft.com/office/drawing/2014/main" val="2945159973"/>
                    </a:ext>
                  </a:extLst>
                </a:gridCol>
                <a:gridCol w="684410">
                  <a:extLst>
                    <a:ext uri="{9D8B030D-6E8A-4147-A177-3AD203B41FA5}">
                      <a16:colId xmlns:a16="http://schemas.microsoft.com/office/drawing/2014/main" val="4114518425"/>
                    </a:ext>
                  </a:extLst>
                </a:gridCol>
                <a:gridCol w="784967">
                  <a:extLst>
                    <a:ext uri="{9D8B030D-6E8A-4147-A177-3AD203B41FA5}">
                      <a16:colId xmlns:a16="http://schemas.microsoft.com/office/drawing/2014/main" val="1322096357"/>
                    </a:ext>
                  </a:extLst>
                </a:gridCol>
                <a:gridCol w="784967">
                  <a:extLst>
                    <a:ext uri="{9D8B030D-6E8A-4147-A177-3AD203B41FA5}">
                      <a16:colId xmlns:a16="http://schemas.microsoft.com/office/drawing/2014/main" val="3150019804"/>
                    </a:ext>
                  </a:extLst>
                </a:gridCol>
                <a:gridCol w="784967">
                  <a:extLst>
                    <a:ext uri="{9D8B030D-6E8A-4147-A177-3AD203B41FA5}">
                      <a16:colId xmlns:a16="http://schemas.microsoft.com/office/drawing/2014/main" val="2690880036"/>
                    </a:ext>
                  </a:extLst>
                </a:gridCol>
                <a:gridCol w="784967">
                  <a:extLst>
                    <a:ext uri="{9D8B030D-6E8A-4147-A177-3AD203B41FA5}">
                      <a16:colId xmlns:a16="http://schemas.microsoft.com/office/drawing/2014/main" val="1865934464"/>
                    </a:ext>
                  </a:extLst>
                </a:gridCol>
              </a:tblGrid>
              <a:tr h="364618">
                <a:tc>
                  <a:txBody>
                    <a:bodyPr/>
                    <a:lstStyle/>
                    <a:p>
                      <a:pPr algn="ctr"/>
                      <a:r>
                        <a:rPr lang="fr-FR" sz="1100" b="1" dirty="0"/>
                        <a:t>2013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7155989"/>
                  </a:ext>
                </a:extLst>
              </a:tr>
            </a:tbl>
          </a:graphicData>
        </a:graphic>
      </p:graphicFrame>
      <p:sp>
        <p:nvSpPr>
          <p:cNvPr id="62" name="TextBox 61">
            <a:extLst>
              <a:ext uri="{FF2B5EF4-FFF2-40B4-BE49-F238E27FC236}">
                <a16:creationId xmlns:a16="http://schemas.microsoft.com/office/drawing/2014/main" id="{AE7455BB-B494-6705-DFF3-A3F42C8B8B8A}"/>
              </a:ext>
            </a:extLst>
          </p:cNvPr>
          <p:cNvSpPr txBox="1"/>
          <p:nvPr/>
        </p:nvSpPr>
        <p:spPr>
          <a:xfrm>
            <a:off x="7477778" y="1256919"/>
            <a:ext cx="4253764" cy="1169551"/>
          </a:xfrm>
          <a:prstGeom prst="rect">
            <a:avLst/>
          </a:prstGeom>
          <a:noFill/>
        </p:spPr>
        <p:txBody>
          <a:bodyPr wrap="square">
            <a:spAutoFit/>
          </a:bodyPr>
          <a:lstStyle/>
          <a:p>
            <a:pPr algn="just"/>
            <a:r>
              <a:rPr lang="en-US" sz="1400" b="1" dirty="0">
                <a:solidFill>
                  <a:srgbClr val="C00000"/>
                </a:solidFill>
                <a:latin typeface="Arial" panose="020B0604020202020204" pitchFamily="34" charset="0"/>
                <a:cs typeface="Arial" panose="020B0604020202020204" pitchFamily="34" charset="0"/>
              </a:rPr>
              <a:t>ATF3 plan</a:t>
            </a:r>
            <a:r>
              <a:rPr lang="en-US" sz="1400" dirty="0">
                <a:solidFill>
                  <a:srgbClr val="C00000"/>
                </a:solidFill>
                <a:latin typeface="Arial" panose="020B0604020202020204" pitchFamily="34" charset="0"/>
                <a:cs typeface="Arial" panose="020B0604020202020204" pitchFamily="34" charset="0"/>
              </a:rPr>
              <a:t> is to pursue the necessary </a:t>
            </a:r>
            <a:r>
              <a:rPr lang="en-US" sz="1400" b="1" dirty="0">
                <a:solidFill>
                  <a:srgbClr val="C00000"/>
                </a:solidFill>
                <a:latin typeface="Arial" panose="020B0604020202020204" pitchFamily="34" charset="0"/>
                <a:cs typeface="Arial" panose="020B0604020202020204" pitchFamily="34" charset="0"/>
              </a:rPr>
              <a:t>R&amp;D</a:t>
            </a:r>
            <a:r>
              <a:rPr lang="en-US" sz="1400" dirty="0">
                <a:solidFill>
                  <a:srgbClr val="C00000"/>
                </a:solidFill>
                <a:latin typeface="Arial" panose="020B0604020202020204" pitchFamily="34" charset="0"/>
                <a:cs typeface="Arial" panose="020B0604020202020204" pitchFamily="34" charset="0"/>
              </a:rPr>
              <a:t> to maximize the </a:t>
            </a:r>
            <a:r>
              <a:rPr lang="en-US" sz="1400" b="1" dirty="0">
                <a:solidFill>
                  <a:srgbClr val="C00000"/>
                </a:solidFill>
                <a:latin typeface="Arial" panose="020B0604020202020204" pitchFamily="34" charset="0"/>
                <a:cs typeface="Arial" panose="020B0604020202020204" pitchFamily="34" charset="0"/>
              </a:rPr>
              <a:t>luminosity potential of ILC. </a:t>
            </a:r>
            <a:r>
              <a:rPr lang="en-US" sz="1400" dirty="0">
                <a:solidFill>
                  <a:srgbClr val="C00000"/>
                </a:solidFill>
                <a:latin typeface="Arial" panose="020B0604020202020204" pitchFamily="34" charset="0"/>
                <a:cs typeface="Arial" panose="020B0604020202020204" pitchFamily="34" charset="0"/>
              </a:rPr>
              <a:t>In particular the assessment of the ILC FFS system design specs and the technological/hardware choices and the long-term stability operation issues. </a:t>
            </a:r>
            <a:endParaRPr lang="en-US" sz="1400" dirty="0">
              <a:solidFill>
                <a:schemeClr val="accent1">
                  <a:lumMod val="75000"/>
                </a:schemeClr>
              </a:solidFill>
              <a:latin typeface="Arial" panose="020B0604020202020204" pitchFamily="34" charset="0"/>
              <a:cs typeface="Arial" panose="020B0604020202020204" pitchFamily="34" charset="0"/>
            </a:endParaRPr>
          </a:p>
        </p:txBody>
      </p:sp>
      <p:sp>
        <p:nvSpPr>
          <p:cNvPr id="66" name="Rectangle 65">
            <a:extLst>
              <a:ext uri="{FF2B5EF4-FFF2-40B4-BE49-F238E27FC236}">
                <a16:creationId xmlns:a16="http://schemas.microsoft.com/office/drawing/2014/main" id="{70D07295-8091-BEC0-20A0-74D92B7E04F6}"/>
              </a:ext>
            </a:extLst>
          </p:cNvPr>
          <p:cNvSpPr/>
          <p:nvPr/>
        </p:nvSpPr>
        <p:spPr>
          <a:xfrm>
            <a:off x="6664771" y="5591436"/>
            <a:ext cx="1834156" cy="307777"/>
          </a:xfrm>
          <a:prstGeom prst="rect">
            <a:avLst/>
          </a:prstGeom>
          <a:solidFill>
            <a:schemeClr val="bg1"/>
          </a:solidFill>
          <a:ln w="25400">
            <a:solidFill>
              <a:srgbClr val="C00000"/>
            </a:solidFill>
          </a:ln>
        </p:spPr>
        <p:txBody>
          <a:bodyPr wrap="none">
            <a:spAutoFit/>
          </a:bodyPr>
          <a:lstStyle/>
          <a:p>
            <a:r>
              <a:rPr lang="en-US" sz="1400" b="1" dirty="0">
                <a:solidFill>
                  <a:srgbClr val="C00000"/>
                </a:solidFill>
                <a:latin typeface="Arial" panose="020B0604020202020204" pitchFamily="34" charset="0"/>
                <a:ea typeface="MS PGothic" charset="0"/>
                <a:cs typeface="Arial" panose="020B0604020202020204" pitchFamily="34" charset="0"/>
              </a:rPr>
              <a:t>Long Term stability</a:t>
            </a:r>
            <a:endParaRPr lang="en-US" sz="1400" b="1" dirty="0">
              <a:solidFill>
                <a:srgbClr val="C00000"/>
              </a:solidFill>
              <a:latin typeface="Arial" panose="020B0604020202020204" pitchFamily="34" charset="0"/>
              <a:cs typeface="Arial" panose="020B0604020202020204" pitchFamily="34" charset="0"/>
            </a:endParaRPr>
          </a:p>
        </p:txBody>
      </p:sp>
      <p:sp>
        <p:nvSpPr>
          <p:cNvPr id="69" name="Rectangle 68">
            <a:extLst>
              <a:ext uri="{FF2B5EF4-FFF2-40B4-BE49-F238E27FC236}">
                <a16:creationId xmlns:a16="http://schemas.microsoft.com/office/drawing/2014/main" id="{9E3C8D43-1A66-4FD4-B4A0-8BCE2B9E1391}"/>
              </a:ext>
            </a:extLst>
          </p:cNvPr>
          <p:cNvSpPr/>
          <p:nvPr/>
        </p:nvSpPr>
        <p:spPr>
          <a:xfrm>
            <a:off x="6572772" y="3783695"/>
            <a:ext cx="2153288" cy="307777"/>
          </a:xfrm>
          <a:prstGeom prst="rect">
            <a:avLst/>
          </a:prstGeom>
          <a:solidFill>
            <a:schemeClr val="bg1"/>
          </a:solidFill>
          <a:ln w="25400">
            <a:solidFill>
              <a:srgbClr val="C00000"/>
            </a:solidFill>
          </a:ln>
        </p:spPr>
        <p:txBody>
          <a:bodyPr wrap="square">
            <a:spAutoFit/>
          </a:bodyPr>
          <a:lstStyle/>
          <a:p>
            <a:r>
              <a:rPr lang="en-US" sz="1400" b="1" dirty="0">
                <a:solidFill>
                  <a:srgbClr val="C00000"/>
                </a:solidFill>
                <a:latin typeface="Arial" panose="020B0604020202020204" pitchFamily="34" charset="0"/>
                <a:ea typeface="MS PGothic" charset="0"/>
                <a:cs typeface="Arial" panose="020B0604020202020204" pitchFamily="34" charset="0"/>
              </a:rPr>
              <a:t>High-order aberrations</a:t>
            </a:r>
            <a:endParaRPr lang="en-US" sz="1400" b="1" dirty="0">
              <a:solidFill>
                <a:srgbClr val="C00000"/>
              </a:solidFill>
              <a:latin typeface="Arial" panose="020B0604020202020204" pitchFamily="34" charset="0"/>
              <a:cs typeface="Arial" panose="020B0604020202020204" pitchFamily="34" charset="0"/>
            </a:endParaRPr>
          </a:p>
        </p:txBody>
      </p:sp>
      <p:sp>
        <p:nvSpPr>
          <p:cNvPr id="70" name="Rectangle 69">
            <a:extLst>
              <a:ext uri="{FF2B5EF4-FFF2-40B4-BE49-F238E27FC236}">
                <a16:creationId xmlns:a16="http://schemas.microsoft.com/office/drawing/2014/main" id="{2E927833-95C1-8774-7F35-8E735253975C}"/>
              </a:ext>
            </a:extLst>
          </p:cNvPr>
          <p:cNvSpPr/>
          <p:nvPr/>
        </p:nvSpPr>
        <p:spPr>
          <a:xfrm>
            <a:off x="6651453" y="6363370"/>
            <a:ext cx="2074607" cy="307777"/>
          </a:xfrm>
          <a:prstGeom prst="rect">
            <a:avLst/>
          </a:prstGeom>
          <a:solidFill>
            <a:schemeClr val="bg1"/>
          </a:solidFill>
          <a:ln w="25400">
            <a:solidFill>
              <a:srgbClr val="FFC000"/>
            </a:solidFill>
          </a:ln>
        </p:spPr>
        <p:txBody>
          <a:bodyPr wrap="none">
            <a:spAutoFit/>
          </a:bodyPr>
          <a:lstStyle/>
          <a:p>
            <a:r>
              <a:rPr lang="en-US" sz="1400" b="1" dirty="0">
                <a:solidFill>
                  <a:srgbClr val="FFC000"/>
                </a:solidFill>
                <a:latin typeface="Arial" panose="020B0604020202020204" pitchFamily="34" charset="0"/>
                <a:ea typeface="MS PGothic" charset="0"/>
                <a:cs typeface="Arial" panose="020B0604020202020204" pitchFamily="34" charset="0"/>
              </a:rPr>
              <a:t>Beam Instrumentation</a:t>
            </a:r>
            <a:endParaRPr lang="en-US" sz="1400" b="1" dirty="0">
              <a:solidFill>
                <a:srgbClr val="FFC000"/>
              </a:solidFill>
              <a:latin typeface="Arial" panose="020B0604020202020204" pitchFamily="34" charset="0"/>
              <a:cs typeface="Arial" panose="020B0604020202020204" pitchFamily="34" charset="0"/>
            </a:endParaRPr>
          </a:p>
        </p:txBody>
      </p:sp>
      <p:pic>
        <p:nvPicPr>
          <p:cNvPr id="73" name="コンテンツ プレースホルダー 18">
            <a:extLst>
              <a:ext uri="{FF2B5EF4-FFF2-40B4-BE49-F238E27FC236}">
                <a16:creationId xmlns:a16="http://schemas.microsoft.com/office/drawing/2014/main" id="{087D9651-BB72-8217-5A86-95E85AC2A4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
          <a:stretch/>
        </p:blipFill>
        <p:spPr>
          <a:xfrm>
            <a:off x="9108118" y="4474683"/>
            <a:ext cx="841917" cy="729517"/>
          </a:xfrm>
          <a:prstGeom prst="rect">
            <a:avLst/>
          </a:prstGeom>
        </p:spPr>
      </p:pic>
      <p:sp>
        <p:nvSpPr>
          <p:cNvPr id="75" name="テキスト ボックス 28">
            <a:extLst>
              <a:ext uri="{FF2B5EF4-FFF2-40B4-BE49-F238E27FC236}">
                <a16:creationId xmlns:a16="http://schemas.microsoft.com/office/drawing/2014/main" id="{2F70F6F1-7C09-7D97-EEC3-785A07CDEC16}"/>
              </a:ext>
            </a:extLst>
          </p:cNvPr>
          <p:cNvSpPr txBox="1"/>
          <p:nvPr/>
        </p:nvSpPr>
        <p:spPr>
          <a:xfrm>
            <a:off x="9831936" y="5446785"/>
            <a:ext cx="2209583" cy="307777"/>
          </a:xfrm>
          <a:prstGeom prst="rect">
            <a:avLst/>
          </a:prstGeom>
          <a:noFill/>
        </p:spPr>
        <p:txBody>
          <a:bodyPr wrap="square">
            <a:spAutoFit/>
          </a:bodyPr>
          <a:lstStyle/>
          <a:p>
            <a:r>
              <a:rPr lang="en-US" altLang="ja-JP" sz="1400" dirty="0">
                <a:latin typeface="Times New Roman" panose="02020603050405020304" pitchFamily="18" charset="0"/>
                <a:cs typeface="Times New Roman" panose="02020603050405020304" pitchFamily="18" charset="0"/>
              </a:rPr>
              <a:t> beam tuning (ML based)</a:t>
            </a:r>
            <a:r>
              <a:rPr lang="en-US" altLang="ja-JP" sz="1400" i="1" dirty="0">
                <a:latin typeface="Times New Roman" panose="02020603050405020304" pitchFamily="18" charset="0"/>
                <a:cs typeface="Times New Roman" panose="02020603050405020304" pitchFamily="18" charset="0"/>
              </a:rPr>
              <a:t> </a:t>
            </a:r>
            <a:endParaRPr lang="ja-JP" altLang="en-US" sz="1400" i="1" dirty="0">
              <a:latin typeface="Times New Roman" panose="02020603050405020304" pitchFamily="18" charset="0"/>
              <a:cs typeface="Times New Roman" panose="02020603050405020304" pitchFamily="18" charset="0"/>
            </a:endParaRPr>
          </a:p>
        </p:txBody>
      </p:sp>
      <p:sp>
        <p:nvSpPr>
          <p:cNvPr id="76" name="テキスト ボックス 2">
            <a:extLst>
              <a:ext uri="{FF2B5EF4-FFF2-40B4-BE49-F238E27FC236}">
                <a16:creationId xmlns:a16="http://schemas.microsoft.com/office/drawing/2014/main" id="{29638DF4-F211-AE65-729C-68D1D705CCA5}"/>
              </a:ext>
            </a:extLst>
          </p:cNvPr>
          <p:cNvSpPr txBox="1"/>
          <p:nvPr/>
        </p:nvSpPr>
        <p:spPr>
          <a:xfrm>
            <a:off x="9979139" y="4728116"/>
            <a:ext cx="1752403" cy="307777"/>
          </a:xfrm>
          <a:prstGeom prst="rect">
            <a:avLst/>
          </a:prstGeom>
          <a:noFill/>
        </p:spPr>
        <p:txBody>
          <a:bodyPr wrap="none" rtlCol="0">
            <a:spAutoFit/>
          </a:bodyPr>
          <a:lstStyle/>
          <a:p>
            <a:r>
              <a:rPr kumimoji="1" lang="en-US" altLang="ja-JP" sz="1400" dirty="0"/>
              <a:t>Wakefield test station</a:t>
            </a:r>
            <a:endParaRPr kumimoji="1" lang="ja-JP" altLang="en-US" sz="1400" dirty="0"/>
          </a:p>
        </p:txBody>
      </p:sp>
      <p:sp>
        <p:nvSpPr>
          <p:cNvPr id="77" name="テキスト ボックス 29">
            <a:extLst>
              <a:ext uri="{FF2B5EF4-FFF2-40B4-BE49-F238E27FC236}">
                <a16:creationId xmlns:a16="http://schemas.microsoft.com/office/drawing/2014/main" id="{A4C4E104-76D9-CDE9-F1AC-CE3F38FCFBED}"/>
              </a:ext>
            </a:extLst>
          </p:cNvPr>
          <p:cNvSpPr txBox="1"/>
          <p:nvPr/>
        </p:nvSpPr>
        <p:spPr>
          <a:xfrm>
            <a:off x="11169903" y="3860120"/>
            <a:ext cx="914033" cy="307777"/>
          </a:xfrm>
          <a:prstGeom prst="rect">
            <a:avLst/>
          </a:prstGeom>
          <a:noFill/>
        </p:spPr>
        <p:txBody>
          <a:bodyPr wrap="none" rtlCol="0">
            <a:spAutoFit/>
          </a:bodyPr>
          <a:lstStyle/>
          <a:p>
            <a:r>
              <a:rPr kumimoji="1" lang="en-US" altLang="ja-JP" sz="1400" dirty="0"/>
              <a:t>Octupoles</a:t>
            </a:r>
          </a:p>
        </p:txBody>
      </p:sp>
      <p:pic>
        <p:nvPicPr>
          <p:cNvPr id="79" name="object 5">
            <a:extLst>
              <a:ext uri="{FF2B5EF4-FFF2-40B4-BE49-F238E27FC236}">
                <a16:creationId xmlns:a16="http://schemas.microsoft.com/office/drawing/2014/main" id="{A5227A16-EE0E-0E38-70F6-C34BBDA35432}"/>
              </a:ext>
            </a:extLst>
          </p:cNvPr>
          <p:cNvPicPr/>
          <p:nvPr/>
        </p:nvPicPr>
        <p:blipFill>
          <a:blip r:embed="rId4" cstate="print"/>
          <a:stretch>
            <a:fillRect/>
          </a:stretch>
        </p:blipFill>
        <p:spPr>
          <a:xfrm>
            <a:off x="9308533" y="3646378"/>
            <a:ext cx="1821645" cy="714182"/>
          </a:xfrm>
          <a:prstGeom prst="rect">
            <a:avLst/>
          </a:prstGeom>
        </p:spPr>
      </p:pic>
      <p:pic>
        <p:nvPicPr>
          <p:cNvPr id="102" name="図 27" descr="グラフ&#10;&#10;自動的に生成された説明">
            <a:extLst>
              <a:ext uri="{FF2B5EF4-FFF2-40B4-BE49-F238E27FC236}">
                <a16:creationId xmlns:a16="http://schemas.microsoft.com/office/drawing/2014/main" id="{D6FF91A8-024F-8EB5-372F-AF3D393CEF4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68277" y="5309356"/>
            <a:ext cx="990105" cy="742579"/>
          </a:xfrm>
          <a:prstGeom prst="rect">
            <a:avLst/>
          </a:prstGeom>
        </p:spPr>
      </p:pic>
      <p:sp>
        <p:nvSpPr>
          <p:cNvPr id="103" name="Rectangle 102">
            <a:extLst>
              <a:ext uri="{FF2B5EF4-FFF2-40B4-BE49-F238E27FC236}">
                <a16:creationId xmlns:a16="http://schemas.microsoft.com/office/drawing/2014/main" id="{E0EC2EE0-CEB0-FDAE-5FF7-BF9A42B92C47}"/>
              </a:ext>
            </a:extLst>
          </p:cNvPr>
          <p:cNvSpPr/>
          <p:nvPr/>
        </p:nvSpPr>
        <p:spPr>
          <a:xfrm>
            <a:off x="6608171" y="4617551"/>
            <a:ext cx="1923925" cy="307777"/>
          </a:xfrm>
          <a:prstGeom prst="rect">
            <a:avLst/>
          </a:prstGeom>
          <a:solidFill>
            <a:schemeClr val="bg1"/>
          </a:solidFill>
          <a:ln w="25400">
            <a:solidFill>
              <a:srgbClr val="C00000"/>
            </a:solidFill>
          </a:ln>
        </p:spPr>
        <p:txBody>
          <a:bodyPr wrap="none">
            <a:spAutoFit/>
          </a:bodyPr>
          <a:lstStyle/>
          <a:p>
            <a:r>
              <a:rPr lang="en-US" sz="1400" b="1" dirty="0">
                <a:solidFill>
                  <a:srgbClr val="C00000"/>
                </a:solidFill>
                <a:latin typeface="Arial" panose="020B0604020202020204" pitchFamily="34" charset="0"/>
                <a:ea typeface="MS PGothic" charset="0"/>
                <a:cs typeface="Arial" panose="020B0604020202020204" pitchFamily="34" charset="0"/>
              </a:rPr>
              <a:t>Wakefield mitigation</a:t>
            </a:r>
            <a:endParaRPr lang="en-US" sz="1400" b="1" dirty="0">
              <a:solidFill>
                <a:srgbClr val="C00000"/>
              </a:solidFill>
              <a:latin typeface="Arial" panose="020B0604020202020204" pitchFamily="34" charset="0"/>
              <a:cs typeface="Arial" panose="020B0604020202020204" pitchFamily="34" charset="0"/>
            </a:endParaRPr>
          </a:p>
        </p:txBody>
      </p:sp>
      <p:sp>
        <p:nvSpPr>
          <p:cNvPr id="104" name="Rectangle 103">
            <a:extLst>
              <a:ext uri="{FF2B5EF4-FFF2-40B4-BE49-F238E27FC236}">
                <a16:creationId xmlns:a16="http://schemas.microsoft.com/office/drawing/2014/main" id="{29E1DC7D-C2B0-A15F-C0AB-B7A27D95D5F1}"/>
              </a:ext>
            </a:extLst>
          </p:cNvPr>
          <p:cNvSpPr/>
          <p:nvPr/>
        </p:nvSpPr>
        <p:spPr>
          <a:xfrm>
            <a:off x="9239708" y="6281734"/>
            <a:ext cx="1815256" cy="307777"/>
          </a:xfrm>
          <a:prstGeom prst="rect">
            <a:avLst/>
          </a:prstGeom>
        </p:spPr>
        <p:txBody>
          <a:bodyPr wrap="square">
            <a:spAutoFit/>
          </a:bodyPr>
          <a:lstStyle/>
          <a:p>
            <a:r>
              <a:rPr lang="en-US" sz="1400" dirty="0" err="1">
                <a:latin typeface="Times New Roman" panose="02020603050405020304" pitchFamily="18" charset="0"/>
                <a:cs typeface="Times New Roman" panose="02020603050405020304" pitchFamily="18" charset="0"/>
              </a:rPr>
              <a:t>iChDR</a:t>
            </a:r>
            <a:endParaRPr lang="en-US" sz="1400" dirty="0">
              <a:latin typeface="Times New Roman" panose="02020603050405020304" pitchFamily="18" charset="0"/>
              <a:cs typeface="Times New Roman" panose="02020603050405020304" pitchFamily="18" charset="0"/>
            </a:endParaRPr>
          </a:p>
        </p:txBody>
      </p:sp>
      <p:pic>
        <p:nvPicPr>
          <p:cNvPr id="105" name="object 6">
            <a:extLst>
              <a:ext uri="{FF2B5EF4-FFF2-40B4-BE49-F238E27FC236}">
                <a16:creationId xmlns:a16="http://schemas.microsoft.com/office/drawing/2014/main" id="{16B2E6D0-CF81-0CEF-E055-C3B10B4FB93E}"/>
              </a:ext>
            </a:extLst>
          </p:cNvPr>
          <p:cNvPicPr/>
          <p:nvPr/>
        </p:nvPicPr>
        <p:blipFill>
          <a:blip r:embed="rId6" cstate="print"/>
          <a:stretch>
            <a:fillRect/>
          </a:stretch>
        </p:blipFill>
        <p:spPr>
          <a:xfrm>
            <a:off x="10147336" y="5984361"/>
            <a:ext cx="992926" cy="660801"/>
          </a:xfrm>
          <a:prstGeom prst="rect">
            <a:avLst/>
          </a:prstGeom>
        </p:spPr>
      </p:pic>
      <p:sp>
        <p:nvSpPr>
          <p:cNvPr id="3" name="TextBox 2">
            <a:extLst>
              <a:ext uri="{FF2B5EF4-FFF2-40B4-BE49-F238E27FC236}">
                <a16:creationId xmlns:a16="http://schemas.microsoft.com/office/drawing/2014/main" id="{B51BEA7A-1D0E-52D3-36D8-B64C770D6866}"/>
              </a:ext>
            </a:extLst>
          </p:cNvPr>
          <p:cNvSpPr txBox="1"/>
          <p:nvPr/>
        </p:nvSpPr>
        <p:spPr>
          <a:xfrm>
            <a:off x="476541" y="1220149"/>
            <a:ext cx="5165097" cy="5450998"/>
          </a:xfrm>
          <a:prstGeom prst="rect">
            <a:avLst/>
          </a:prstGeom>
          <a:solidFill>
            <a:schemeClr val="bg1"/>
          </a:solidFill>
          <a:ln w="25400">
            <a:solidFill>
              <a:srgbClr val="C00000"/>
            </a:solidFill>
          </a:ln>
        </p:spPr>
        <p:txBody>
          <a:bodyPr wrap="square">
            <a:spAutoFit/>
          </a:bodyPr>
          <a:lstStyle/>
          <a:p>
            <a:pPr marL="285750" indent="-285750">
              <a:buFont typeface="Arial" panose="020B0604020202020204" pitchFamily="34" charset="0"/>
              <a:buChar char="•"/>
            </a:pPr>
            <a:r>
              <a:rPr lang="en-GB" sz="2000" dirty="0">
                <a:solidFill>
                  <a:srgbClr val="C00000"/>
                </a:solidFill>
                <a:latin typeface="Arial" charset="0"/>
                <a:ea typeface="ＭＳ Ｐゴシック" charset="0"/>
                <a:cs typeface="ＭＳ Ｐゴシック" charset="0"/>
              </a:rPr>
              <a:t>Outstanding and unique results achieved in ATF/ATF2. Based on ATF2 achievements </a:t>
            </a:r>
            <a:r>
              <a:rPr lang="en-GB" sz="2000" b="1" dirty="0">
                <a:solidFill>
                  <a:srgbClr val="C00000"/>
                </a:solidFill>
                <a:latin typeface="Arial" charset="0"/>
                <a:ea typeface="ＭＳ Ｐゴシック" charset="0"/>
                <a:cs typeface="ＭＳ Ｐゴシック" charset="0"/>
              </a:rPr>
              <a:t>no showstoppe</a:t>
            </a:r>
            <a:r>
              <a:rPr lang="en-GB" sz="2000" dirty="0">
                <a:solidFill>
                  <a:srgbClr val="C00000"/>
                </a:solidFill>
                <a:latin typeface="Arial" charset="0"/>
                <a:ea typeface="ＭＳ Ｐゴシック" charset="0"/>
                <a:cs typeface="ＭＳ Ｐゴシック" charset="0"/>
              </a:rPr>
              <a:t>r for ILC has been found</a:t>
            </a:r>
          </a:p>
          <a:p>
            <a:pPr marL="285750" indent="-285750">
              <a:buFont typeface="Arial" panose="020B0604020202020204" pitchFamily="34" charset="0"/>
              <a:buChar char="•"/>
            </a:pPr>
            <a:endParaRPr lang="en-GB" sz="2000" dirty="0">
              <a:solidFill>
                <a:srgbClr val="C00000"/>
              </a:solidFill>
              <a:latin typeface="Arial" charset="0"/>
              <a:ea typeface="ＭＳ Ｐゴシック" charset="0"/>
              <a:cs typeface="ＭＳ Ｐゴシック" charset="0"/>
            </a:endParaRPr>
          </a:p>
          <a:p>
            <a:pPr marL="285750" indent="-285750">
              <a:buFont typeface="Arial" panose="020B0604020202020204" pitchFamily="34" charset="0"/>
              <a:buChar char="•"/>
            </a:pPr>
            <a:r>
              <a:rPr lang="en-GB" sz="2000" dirty="0">
                <a:solidFill>
                  <a:srgbClr val="C00000"/>
                </a:solidFill>
                <a:latin typeface="Arial" charset="0"/>
                <a:ea typeface="ＭＳ Ｐゴシック" charset="0"/>
                <a:cs typeface="ＭＳ Ｐゴシック" charset="0"/>
              </a:rPr>
              <a:t>ATF2 </a:t>
            </a:r>
            <a:r>
              <a:rPr lang="en-GB" sz="2000" b="1" dirty="0">
                <a:solidFill>
                  <a:srgbClr val="C00000"/>
                </a:solidFill>
                <a:latin typeface="Arial" charset="0"/>
                <a:ea typeface="ＭＳ Ｐゴシック" charset="0"/>
                <a:cs typeface="ＭＳ Ｐゴシック" charset="0"/>
              </a:rPr>
              <a:t>beam intensity dependence </a:t>
            </a:r>
            <a:r>
              <a:rPr lang="en-GB" sz="2000" dirty="0">
                <a:solidFill>
                  <a:srgbClr val="C00000"/>
                </a:solidFill>
                <a:latin typeface="Arial" charset="0"/>
                <a:ea typeface="ＭＳ Ｐゴシック" charset="0"/>
                <a:cs typeface="ＭＳ Ｐゴシック" charset="0"/>
              </a:rPr>
              <a:t>is compatible with </a:t>
            </a:r>
            <a:r>
              <a:rPr lang="en-GB" sz="2000" b="1" dirty="0" err="1">
                <a:solidFill>
                  <a:srgbClr val="C00000"/>
                </a:solidFill>
                <a:latin typeface="Arial" charset="0"/>
                <a:ea typeface="ＭＳ Ｐゴシック" charset="0"/>
                <a:cs typeface="ＭＳ Ｐゴシック" charset="0"/>
              </a:rPr>
              <a:t>wakefields</a:t>
            </a:r>
            <a:r>
              <a:rPr lang="en-GB" sz="2000" dirty="0">
                <a:solidFill>
                  <a:srgbClr val="C00000"/>
                </a:solidFill>
                <a:latin typeface="Arial" charset="0"/>
                <a:ea typeface="ＭＳ Ｐゴシック" charset="0"/>
                <a:cs typeface="ＭＳ Ｐゴシック" charset="0"/>
              </a:rPr>
              <a:t> impact and long bunch lengths. ATF2 low-intensity is “roughly” equivalent to ILC nominal intensity.</a:t>
            </a:r>
          </a:p>
          <a:p>
            <a:pPr marL="285750" indent="-285750">
              <a:buFont typeface="Arial" panose="020B0604020202020204" pitchFamily="34" charset="0"/>
              <a:buChar char="•"/>
            </a:pPr>
            <a:endParaRPr lang="en-GB" sz="2000" dirty="0">
              <a:solidFill>
                <a:srgbClr val="C00000"/>
              </a:solidFill>
              <a:latin typeface="Arial" charset="0"/>
              <a:ea typeface="ＭＳ Ｐゴシック" charset="0"/>
              <a:cs typeface="ＭＳ Ｐゴシック" charset="0"/>
            </a:endParaRPr>
          </a:p>
          <a:p>
            <a:pPr marL="285750" indent="-285750">
              <a:buFont typeface="Arial" panose="020B0604020202020204" pitchFamily="34" charset="0"/>
              <a:buChar char="•"/>
            </a:pPr>
            <a:r>
              <a:rPr lang="en-GB" sz="2000" dirty="0">
                <a:solidFill>
                  <a:srgbClr val="C00000"/>
                </a:solidFill>
                <a:latin typeface="Arial" charset="0"/>
                <a:ea typeface="ＭＳ Ｐゴシック" charset="0"/>
                <a:cs typeface="ＭＳ Ｐゴシック" charset="0"/>
              </a:rPr>
              <a:t>ATF2 </a:t>
            </a:r>
            <a:r>
              <a:rPr lang="en-GB" sz="2000" b="1" dirty="0">
                <a:solidFill>
                  <a:srgbClr val="C00000"/>
                </a:solidFill>
                <a:latin typeface="Arial" charset="0"/>
                <a:ea typeface="ＭＳ Ｐゴシック" charset="0"/>
                <a:cs typeface="ＭＳ Ｐゴシック" charset="0"/>
              </a:rPr>
              <a:t>optics limitation </a:t>
            </a:r>
            <a:r>
              <a:rPr lang="en-GB" sz="2000" dirty="0">
                <a:solidFill>
                  <a:srgbClr val="C00000"/>
                </a:solidFill>
                <a:latin typeface="Arial" charset="0"/>
                <a:ea typeface="ＭＳ Ｐゴシック" charset="0"/>
                <a:cs typeface="ＭＳ Ｐゴシック" charset="0"/>
              </a:rPr>
              <a:t>could be explained by </a:t>
            </a:r>
            <a:r>
              <a:rPr lang="en-GB" sz="2000" b="1" dirty="0">
                <a:solidFill>
                  <a:srgbClr val="C00000"/>
                </a:solidFill>
                <a:latin typeface="Arial" charset="0"/>
                <a:ea typeface="ＭＳ Ｐゴシック" charset="0"/>
                <a:cs typeface="ＭＳ Ｐゴシック" charset="0"/>
              </a:rPr>
              <a:t>alignment</a:t>
            </a:r>
            <a:r>
              <a:rPr lang="en-GB" sz="2000" dirty="0">
                <a:solidFill>
                  <a:srgbClr val="C00000"/>
                </a:solidFill>
                <a:latin typeface="Arial" charset="0"/>
                <a:ea typeface="ＭＳ Ｐゴシック" charset="0"/>
                <a:cs typeface="ＭＳ Ｐゴシック" charset="0"/>
              </a:rPr>
              <a:t>, </a:t>
            </a:r>
            <a:r>
              <a:rPr lang="en-GB" sz="2000" b="1" dirty="0">
                <a:solidFill>
                  <a:srgbClr val="C00000"/>
                </a:solidFill>
                <a:latin typeface="Arial" charset="0"/>
                <a:ea typeface="ＭＳ Ｐゴシック" charset="0"/>
                <a:cs typeface="ＭＳ Ｐゴシック" charset="0"/>
              </a:rPr>
              <a:t>jitters</a:t>
            </a:r>
            <a:r>
              <a:rPr lang="en-GB" sz="2000" dirty="0">
                <a:solidFill>
                  <a:srgbClr val="C00000"/>
                </a:solidFill>
                <a:latin typeface="Arial" charset="0"/>
                <a:ea typeface="ＭＳ Ｐゴシック" charset="0"/>
                <a:cs typeface="ＭＳ Ｐゴシック" charset="0"/>
              </a:rPr>
              <a:t>, and </a:t>
            </a:r>
            <a:r>
              <a:rPr lang="en-GB" sz="2000" b="1" dirty="0">
                <a:solidFill>
                  <a:srgbClr val="C00000"/>
                </a:solidFill>
                <a:latin typeface="Arial" charset="0"/>
                <a:ea typeface="ＭＳ Ｐゴシック" charset="0"/>
                <a:cs typeface="ＭＳ Ｐゴシック" charset="0"/>
              </a:rPr>
              <a:t>multipolar aberrations</a:t>
            </a:r>
            <a:r>
              <a:rPr lang="en-GB" sz="2000" dirty="0">
                <a:solidFill>
                  <a:srgbClr val="C00000"/>
                </a:solidFill>
                <a:latin typeface="Arial" charset="0"/>
                <a:ea typeface="ＭＳ Ｐゴシック" charset="0"/>
                <a:cs typeface="ＭＳ Ｐゴシック" charset="0"/>
              </a:rPr>
              <a:t>. Comparative simulations shown than ATF2 10x1 optics has closer tolerances to ILC optics than ATF2 1x1 optics. </a:t>
            </a:r>
          </a:p>
        </p:txBody>
      </p:sp>
      <p:sp>
        <p:nvSpPr>
          <p:cNvPr id="7" name="TextBox 6">
            <a:extLst>
              <a:ext uri="{FF2B5EF4-FFF2-40B4-BE49-F238E27FC236}">
                <a16:creationId xmlns:a16="http://schemas.microsoft.com/office/drawing/2014/main" id="{2B49E52F-9932-0346-4559-8B8468541DE8}"/>
              </a:ext>
            </a:extLst>
          </p:cNvPr>
          <p:cNvSpPr txBox="1"/>
          <p:nvPr/>
        </p:nvSpPr>
        <p:spPr>
          <a:xfrm>
            <a:off x="660289" y="620343"/>
            <a:ext cx="4201765" cy="461665"/>
          </a:xfrm>
          <a:prstGeom prst="rect">
            <a:avLst/>
          </a:prstGeom>
          <a:solidFill>
            <a:srgbClr val="00B050"/>
          </a:solidFill>
        </p:spPr>
        <p:txBody>
          <a:bodyPr wrap="square">
            <a:spAutoFit/>
          </a:bodyPr>
          <a:lstStyle/>
          <a:p>
            <a:pPr algn="ctr"/>
            <a:r>
              <a:rPr lang="en-GB" sz="2400" b="1" dirty="0">
                <a:solidFill>
                  <a:schemeClr val="bg1"/>
                </a:solidFill>
                <a:latin typeface="Arial" panose="020B0604020202020204" pitchFamily="34" charset="0"/>
                <a:ea typeface="ＭＳ Ｐゴシック" charset="-128"/>
                <a:cs typeface="Arial" panose="020B0604020202020204" pitchFamily="34" charset="0"/>
              </a:rPr>
              <a:t>Lessons learned </a:t>
            </a:r>
            <a:endParaRPr lang="fr-FR" sz="2400" dirty="0">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07F8FD27-4860-C1DB-1C52-C209F78D2143}"/>
              </a:ext>
            </a:extLst>
          </p:cNvPr>
          <p:cNvSpPr txBox="1"/>
          <p:nvPr/>
        </p:nvSpPr>
        <p:spPr>
          <a:xfrm>
            <a:off x="3355928" y="6195580"/>
            <a:ext cx="1863671" cy="276999"/>
          </a:xfrm>
          <a:prstGeom prst="rect">
            <a:avLst/>
          </a:prstGeom>
          <a:solidFill>
            <a:schemeClr val="bg1"/>
          </a:solidFill>
        </p:spPr>
        <p:txBody>
          <a:bodyPr wrap="square">
            <a:spAutoFit/>
          </a:bodyPr>
          <a:lstStyle/>
          <a:p>
            <a:pPr marL="12694" marR="5078" lvl="2" indent="0" algn="just">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PRAB 17, 023501 (2014)</a:t>
            </a:r>
            <a:endParaRPr lang="en-US" sz="1200" dirty="0">
              <a:solidFill>
                <a:srgbClr val="3326FF"/>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2884D6C4-4AE9-ED89-6245-54C091DD035D}"/>
              </a:ext>
            </a:extLst>
          </p:cNvPr>
          <p:cNvSpPr txBox="1"/>
          <p:nvPr/>
        </p:nvSpPr>
        <p:spPr>
          <a:xfrm>
            <a:off x="2671918" y="4032001"/>
            <a:ext cx="1941577" cy="276999"/>
          </a:xfrm>
          <a:prstGeom prst="rect">
            <a:avLst/>
          </a:prstGeom>
          <a:solidFill>
            <a:schemeClr val="bg1"/>
          </a:solidFill>
        </p:spPr>
        <p:txBody>
          <a:bodyPr wrap="square">
            <a:spAutoFit/>
          </a:bodyPr>
          <a:lstStyle/>
          <a:p>
            <a:pPr marL="12694" marR="5078" lvl="2" indent="0" algn="ctr">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KEK Report 2020-4 (2020)</a:t>
            </a:r>
            <a:endParaRPr lang="en-US" sz="1200" dirty="0">
              <a:solidFill>
                <a:srgbClr val="3326FF"/>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D52B64B1-BF27-69B1-E490-656ADF73637F}"/>
              </a:ext>
            </a:extLst>
          </p:cNvPr>
          <p:cNvSpPr txBox="1"/>
          <p:nvPr/>
        </p:nvSpPr>
        <p:spPr>
          <a:xfrm>
            <a:off x="2573153" y="4255439"/>
            <a:ext cx="2498683" cy="276999"/>
          </a:xfrm>
          <a:prstGeom prst="rect">
            <a:avLst/>
          </a:prstGeom>
          <a:solidFill>
            <a:schemeClr val="bg1"/>
          </a:solidFill>
        </p:spPr>
        <p:txBody>
          <a:bodyPr wrap="square">
            <a:spAutoFit/>
          </a:bodyPr>
          <a:lstStyle/>
          <a:p>
            <a:pPr marL="12694" marR="5078" lvl="2" indent="0" algn="ctr">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CERN-THESIS-2020-095 (2020)</a:t>
            </a:r>
            <a:endParaRPr lang="en-US" sz="1200" dirty="0">
              <a:solidFill>
                <a:srgbClr val="3326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882426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CA240-92FC-E459-D7CD-5B7D529330B5}"/>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EE6AF39-87BD-1203-E35C-F0E0E86FA5E2}"/>
              </a:ext>
            </a:extLst>
          </p:cNvPr>
          <p:cNvSpPr>
            <a:spLocks noGrp="1"/>
          </p:cNvSpPr>
          <p:nvPr>
            <p:ph type="sldNum" sz="quarter" idx="17"/>
          </p:nvPr>
        </p:nvSpPr>
        <p:spPr/>
        <p:txBody>
          <a:bodyPr/>
          <a:lstStyle/>
          <a:p>
            <a:pPr>
              <a:defRPr/>
            </a:pPr>
            <a:fld id="{B671927D-F133-FB4E-BE50-700D114097C3}" type="slidenum">
              <a:rPr lang="en-US" smtClean="0"/>
              <a:pPr>
                <a:defRPr/>
              </a:pPr>
              <a:t>19</a:t>
            </a:fld>
            <a:endParaRPr lang="en-US"/>
          </a:p>
        </p:txBody>
      </p:sp>
      <p:sp>
        <p:nvSpPr>
          <p:cNvPr id="64" name="Rectangle 63">
            <a:extLst>
              <a:ext uri="{FF2B5EF4-FFF2-40B4-BE49-F238E27FC236}">
                <a16:creationId xmlns:a16="http://schemas.microsoft.com/office/drawing/2014/main" id="{FAA1D99D-E0DD-096A-BC41-814B65BF8954}"/>
              </a:ext>
            </a:extLst>
          </p:cNvPr>
          <p:cNvSpPr/>
          <p:nvPr/>
        </p:nvSpPr>
        <p:spPr>
          <a:xfrm>
            <a:off x="5268095" y="767220"/>
            <a:ext cx="2302039" cy="461665"/>
          </a:xfrm>
          <a:prstGeom prst="rect">
            <a:avLst/>
          </a:prstGeom>
          <a:solidFill>
            <a:srgbClr val="E9684A"/>
          </a:solidFill>
          <a:ln w="25400">
            <a:solidFill>
              <a:schemeClr val="accent3"/>
            </a:solidFill>
          </a:ln>
        </p:spPr>
        <p:txBody>
          <a:bodyPr wrap="square">
            <a:spAutoFit/>
          </a:bodyPr>
          <a:lstStyle/>
          <a:p>
            <a:r>
              <a:rPr lang="en-GB" sz="2400" b="1" dirty="0">
                <a:solidFill>
                  <a:schemeClr val="bg1"/>
                </a:solidFill>
                <a:latin typeface="Arial" panose="020B0604020202020204" pitchFamily="34" charset="0"/>
                <a:ea typeface="ＭＳ Ｐゴシック" charset="-128"/>
                <a:cs typeface="Arial" panose="020B0604020202020204" pitchFamily="34" charset="0"/>
              </a:rPr>
              <a:t>Major Review </a:t>
            </a:r>
            <a:endParaRPr lang="fr-FR" sz="2400" dirty="0">
              <a:solidFill>
                <a:schemeClr val="bg1"/>
              </a:solidFill>
              <a:latin typeface="Arial" panose="020B0604020202020204" pitchFamily="34" charset="0"/>
              <a:cs typeface="Arial" panose="020B0604020202020204" pitchFamily="34" charset="0"/>
            </a:endParaRPr>
          </a:p>
        </p:txBody>
      </p:sp>
      <p:sp>
        <p:nvSpPr>
          <p:cNvPr id="2" name="Title 7">
            <a:extLst>
              <a:ext uri="{FF2B5EF4-FFF2-40B4-BE49-F238E27FC236}">
                <a16:creationId xmlns:a16="http://schemas.microsoft.com/office/drawing/2014/main" id="{E55DEF40-FA33-5308-4D7B-1E44CA4A0D81}"/>
              </a:ext>
            </a:extLst>
          </p:cNvPr>
          <p:cNvSpPr txBox="1">
            <a:spLocks/>
          </p:cNvSpPr>
          <p:nvPr/>
        </p:nvSpPr>
        <p:spPr>
          <a:xfrm>
            <a:off x="4068178" y="51989"/>
            <a:ext cx="6351045" cy="523188"/>
          </a:xfrm>
          <a:prstGeom prst="rect">
            <a:avLst/>
          </a:prstGeom>
        </p:spPr>
        <p:txBody>
          <a:bodyPr vert="horz" wrap="square" lIns="91408" tIns="45704" rIns="91408" bIns="45704" rtlCol="0" anchor="b" anchorCtr="0">
            <a:sp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en-GB" sz="2800" b="1" dirty="0">
                <a:latin typeface="Arial" charset="0"/>
                <a:ea typeface="ＭＳ Ｐゴシック" charset="0"/>
              </a:rPr>
              <a:t>ATF2-3 recent and current status </a:t>
            </a:r>
            <a:endParaRPr lang="en-US" sz="2800" dirty="0"/>
          </a:p>
        </p:txBody>
      </p:sp>
      <p:cxnSp>
        <p:nvCxnSpPr>
          <p:cNvPr id="31" name="Straight Connector 30">
            <a:extLst>
              <a:ext uri="{FF2B5EF4-FFF2-40B4-BE49-F238E27FC236}">
                <a16:creationId xmlns:a16="http://schemas.microsoft.com/office/drawing/2014/main" id="{61BF39E0-3FFB-C0D4-6047-073F3A708FD2}"/>
              </a:ext>
            </a:extLst>
          </p:cNvPr>
          <p:cNvCxnSpPr>
            <a:cxnSpLocks/>
          </p:cNvCxnSpPr>
          <p:nvPr/>
        </p:nvCxnSpPr>
        <p:spPr>
          <a:xfrm>
            <a:off x="6401846" y="1199886"/>
            <a:ext cx="46252" cy="5648589"/>
          </a:xfrm>
          <a:prstGeom prst="line">
            <a:avLst/>
          </a:prstGeom>
          <a:ln w="50800">
            <a:solidFill>
              <a:srgbClr val="E9684A"/>
            </a:solidFill>
          </a:ln>
        </p:spPr>
        <p:style>
          <a:lnRef idx="2">
            <a:schemeClr val="accent1"/>
          </a:lnRef>
          <a:fillRef idx="0">
            <a:schemeClr val="accent1"/>
          </a:fillRef>
          <a:effectRef idx="1">
            <a:schemeClr val="accent1"/>
          </a:effectRef>
          <a:fontRef idx="minor">
            <a:schemeClr val="tx1"/>
          </a:fontRef>
        </p:style>
      </p:cxnSp>
      <p:sp>
        <p:nvSpPr>
          <p:cNvPr id="81" name="Left-Right Arrow 8">
            <a:extLst>
              <a:ext uri="{FF2B5EF4-FFF2-40B4-BE49-F238E27FC236}">
                <a16:creationId xmlns:a16="http://schemas.microsoft.com/office/drawing/2014/main" id="{BEF86098-9AB6-DBB4-498A-DC153DB51200}"/>
              </a:ext>
            </a:extLst>
          </p:cNvPr>
          <p:cNvSpPr/>
          <p:nvPr/>
        </p:nvSpPr>
        <p:spPr>
          <a:xfrm>
            <a:off x="6641486" y="2510792"/>
            <a:ext cx="5243689" cy="307777"/>
          </a:xfrm>
          <a:prstGeom prst="leftRightArrow">
            <a:avLst/>
          </a:prstGeom>
          <a:gradFill>
            <a:gsLst>
              <a:gs pos="0">
                <a:schemeClr val="accent6">
                  <a:lumMod val="75000"/>
                </a:schemeClr>
              </a:gs>
              <a:gs pos="60000">
                <a:schemeClr val="accent6">
                  <a:lumMod val="60000"/>
                  <a:lumOff val="40000"/>
                </a:schemeClr>
              </a:gs>
              <a:gs pos="100000">
                <a:schemeClr val="accent6">
                  <a:lumMod val="20000"/>
                  <a:lumOff val="80000"/>
                </a:schemeClr>
              </a:gs>
            </a:gsLst>
          </a:gradFill>
          <a:ln>
            <a:solidFill>
              <a:schemeClr val="accent6">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2" name="Rectangle 81">
            <a:extLst>
              <a:ext uri="{FF2B5EF4-FFF2-40B4-BE49-F238E27FC236}">
                <a16:creationId xmlns:a16="http://schemas.microsoft.com/office/drawing/2014/main" id="{68361BC2-304A-910E-C738-E46302F01691}"/>
              </a:ext>
            </a:extLst>
          </p:cNvPr>
          <p:cNvSpPr/>
          <p:nvPr/>
        </p:nvSpPr>
        <p:spPr>
          <a:xfrm>
            <a:off x="7750284" y="774250"/>
            <a:ext cx="3557587" cy="400110"/>
          </a:xfrm>
          <a:prstGeom prst="rect">
            <a:avLst/>
          </a:prstGeom>
          <a:solidFill>
            <a:srgbClr val="C00000"/>
          </a:solidFill>
        </p:spPr>
        <p:txBody>
          <a:bodyPr wrap="square">
            <a:spAutoFit/>
          </a:bodyPr>
          <a:lstStyle/>
          <a:p>
            <a:pPr algn="ctr"/>
            <a:r>
              <a:rPr lang="en-GB" sz="2000" b="1" dirty="0">
                <a:solidFill>
                  <a:schemeClr val="bg1"/>
                </a:solidFill>
                <a:latin typeface="Arial" panose="020B0604020202020204" pitchFamily="34" charset="0"/>
                <a:ea typeface="ＭＳ Ｐゴシック" charset="-128"/>
                <a:cs typeface="Arial" panose="020B0604020202020204" pitchFamily="34" charset="0"/>
              </a:rPr>
              <a:t>Performance Optimization </a:t>
            </a:r>
            <a:endParaRPr lang="fr-FR" sz="2000" dirty="0">
              <a:solidFill>
                <a:schemeClr val="bg1"/>
              </a:solidFill>
              <a:latin typeface="Arial" panose="020B0604020202020204" pitchFamily="34" charset="0"/>
              <a:cs typeface="Arial" panose="020B0604020202020204" pitchFamily="34" charset="0"/>
            </a:endParaRPr>
          </a:p>
        </p:txBody>
      </p:sp>
      <p:sp>
        <p:nvSpPr>
          <p:cNvPr id="83" name="Rectangle 82">
            <a:extLst>
              <a:ext uri="{FF2B5EF4-FFF2-40B4-BE49-F238E27FC236}">
                <a16:creationId xmlns:a16="http://schemas.microsoft.com/office/drawing/2014/main" id="{5ADF3A13-E31B-3B4F-9444-3CCC895A0C09}"/>
              </a:ext>
            </a:extLst>
          </p:cNvPr>
          <p:cNvSpPr/>
          <p:nvPr/>
        </p:nvSpPr>
        <p:spPr>
          <a:xfrm>
            <a:off x="5766313" y="1349365"/>
            <a:ext cx="1299180" cy="461665"/>
          </a:xfrm>
          <a:prstGeom prst="rect">
            <a:avLst/>
          </a:prstGeom>
          <a:solidFill>
            <a:srgbClr val="E9684A"/>
          </a:solidFill>
          <a:ln w="25400">
            <a:solidFill>
              <a:schemeClr val="accent3"/>
            </a:solidFill>
          </a:ln>
        </p:spPr>
        <p:txBody>
          <a:bodyPr wrap="square">
            <a:spAutoFit/>
          </a:bodyPr>
          <a:lstStyle/>
          <a:p>
            <a:r>
              <a:rPr lang="en-GB" sz="2400" b="1" dirty="0">
                <a:solidFill>
                  <a:schemeClr val="bg1"/>
                </a:solidFill>
                <a:latin typeface="Arial" panose="020B0604020202020204" pitchFamily="34" charset="0"/>
                <a:ea typeface="ＭＳ Ｐゴシック" charset="-128"/>
                <a:cs typeface="Arial" panose="020B0604020202020204" pitchFamily="34" charset="0"/>
              </a:rPr>
              <a:t>ILC-IDT </a:t>
            </a:r>
            <a:endParaRPr lang="fr-FR" sz="2400" dirty="0">
              <a:solidFill>
                <a:schemeClr val="bg1"/>
              </a:solidFill>
              <a:latin typeface="Arial" panose="020B0604020202020204" pitchFamily="34" charset="0"/>
              <a:cs typeface="Arial" panose="020B0604020202020204" pitchFamily="34" charset="0"/>
            </a:endParaRPr>
          </a:p>
        </p:txBody>
      </p:sp>
      <p:sp>
        <p:nvSpPr>
          <p:cNvPr id="8" name="Flecha a la derecha con muesca 18">
            <a:extLst>
              <a:ext uri="{FF2B5EF4-FFF2-40B4-BE49-F238E27FC236}">
                <a16:creationId xmlns:a16="http://schemas.microsoft.com/office/drawing/2014/main" id="{4ACEFA34-C54B-BF18-A960-048C0C202D90}"/>
              </a:ext>
            </a:extLst>
          </p:cNvPr>
          <p:cNvSpPr/>
          <p:nvPr/>
        </p:nvSpPr>
        <p:spPr bwMode="auto">
          <a:xfrm>
            <a:off x="137780" y="2914755"/>
            <a:ext cx="11903739" cy="893808"/>
          </a:xfrm>
          <a:prstGeom prst="notchedRightArrow">
            <a:avLst>
              <a:gd name="adj1" fmla="val 50000"/>
              <a:gd name="adj2" fmla="val 3819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ES" sz="800" b="1" i="0" u="none" strike="noStrike" kern="1200" cap="none" spc="0" normalizeH="0" baseline="0" noProof="0">
              <a:ln>
                <a:noFill/>
              </a:ln>
              <a:solidFill>
                <a:prstClr val="black"/>
              </a:solidFill>
              <a:effectLst/>
              <a:uLnTx/>
              <a:uFillTx/>
              <a:latin typeface="Arial" charset="0"/>
              <a:ea typeface="+mn-ea"/>
              <a:cs typeface="Times New Roman"/>
              <a:sym typeface="Times New Roman"/>
            </a:endParaRPr>
          </a:p>
        </p:txBody>
      </p:sp>
      <p:graphicFrame>
        <p:nvGraphicFramePr>
          <p:cNvPr id="9" name="Table 8">
            <a:extLst>
              <a:ext uri="{FF2B5EF4-FFF2-40B4-BE49-F238E27FC236}">
                <a16:creationId xmlns:a16="http://schemas.microsoft.com/office/drawing/2014/main" id="{1E019066-6017-7230-24ED-25987DF03B60}"/>
              </a:ext>
            </a:extLst>
          </p:cNvPr>
          <p:cNvGraphicFramePr>
            <a:graphicFrameLocks noGrp="1"/>
          </p:cNvGraphicFramePr>
          <p:nvPr/>
        </p:nvGraphicFramePr>
        <p:xfrm>
          <a:off x="457609" y="3138193"/>
          <a:ext cx="11075149" cy="364618"/>
        </p:xfrm>
        <a:graphic>
          <a:graphicData uri="http://schemas.openxmlformats.org/drawingml/2006/table">
            <a:tbl>
              <a:tblPr firstRow="1" bandRow="1">
                <a:tableStyleId>{D113A9D2-9D6B-4929-AA2D-F23B5EE8CBE7}</a:tableStyleId>
              </a:tblPr>
              <a:tblGrid>
                <a:gridCol w="825421">
                  <a:extLst>
                    <a:ext uri="{9D8B030D-6E8A-4147-A177-3AD203B41FA5}">
                      <a16:colId xmlns:a16="http://schemas.microsoft.com/office/drawing/2014/main" val="1172753882"/>
                    </a:ext>
                  </a:extLst>
                </a:gridCol>
                <a:gridCol w="784967">
                  <a:extLst>
                    <a:ext uri="{9D8B030D-6E8A-4147-A177-3AD203B41FA5}">
                      <a16:colId xmlns:a16="http://schemas.microsoft.com/office/drawing/2014/main" val="4232045828"/>
                    </a:ext>
                  </a:extLst>
                </a:gridCol>
                <a:gridCol w="789677">
                  <a:extLst>
                    <a:ext uri="{9D8B030D-6E8A-4147-A177-3AD203B41FA5}">
                      <a16:colId xmlns:a16="http://schemas.microsoft.com/office/drawing/2014/main" val="2928064820"/>
                    </a:ext>
                  </a:extLst>
                </a:gridCol>
                <a:gridCol w="784967">
                  <a:extLst>
                    <a:ext uri="{9D8B030D-6E8A-4147-A177-3AD203B41FA5}">
                      <a16:colId xmlns:a16="http://schemas.microsoft.com/office/drawing/2014/main" val="2320375561"/>
                    </a:ext>
                  </a:extLst>
                </a:gridCol>
                <a:gridCol w="825421">
                  <a:extLst>
                    <a:ext uri="{9D8B030D-6E8A-4147-A177-3AD203B41FA5}">
                      <a16:colId xmlns:a16="http://schemas.microsoft.com/office/drawing/2014/main" val="3439462229"/>
                    </a:ext>
                  </a:extLst>
                </a:gridCol>
                <a:gridCol w="784967">
                  <a:extLst>
                    <a:ext uri="{9D8B030D-6E8A-4147-A177-3AD203B41FA5}">
                      <a16:colId xmlns:a16="http://schemas.microsoft.com/office/drawing/2014/main" val="2309582336"/>
                    </a:ext>
                  </a:extLst>
                </a:gridCol>
                <a:gridCol w="784967">
                  <a:extLst>
                    <a:ext uri="{9D8B030D-6E8A-4147-A177-3AD203B41FA5}">
                      <a16:colId xmlns:a16="http://schemas.microsoft.com/office/drawing/2014/main" val="4283937737"/>
                    </a:ext>
                  </a:extLst>
                </a:gridCol>
                <a:gridCol w="784967">
                  <a:extLst>
                    <a:ext uri="{9D8B030D-6E8A-4147-A177-3AD203B41FA5}">
                      <a16:colId xmlns:a16="http://schemas.microsoft.com/office/drawing/2014/main" val="3068876795"/>
                    </a:ext>
                  </a:extLst>
                </a:gridCol>
                <a:gridCol w="885517">
                  <a:extLst>
                    <a:ext uri="{9D8B030D-6E8A-4147-A177-3AD203B41FA5}">
                      <a16:colId xmlns:a16="http://schemas.microsoft.com/office/drawing/2014/main" val="2945159973"/>
                    </a:ext>
                  </a:extLst>
                </a:gridCol>
                <a:gridCol w="684410">
                  <a:extLst>
                    <a:ext uri="{9D8B030D-6E8A-4147-A177-3AD203B41FA5}">
                      <a16:colId xmlns:a16="http://schemas.microsoft.com/office/drawing/2014/main" val="4114518425"/>
                    </a:ext>
                  </a:extLst>
                </a:gridCol>
                <a:gridCol w="784967">
                  <a:extLst>
                    <a:ext uri="{9D8B030D-6E8A-4147-A177-3AD203B41FA5}">
                      <a16:colId xmlns:a16="http://schemas.microsoft.com/office/drawing/2014/main" val="1322096357"/>
                    </a:ext>
                  </a:extLst>
                </a:gridCol>
                <a:gridCol w="784967">
                  <a:extLst>
                    <a:ext uri="{9D8B030D-6E8A-4147-A177-3AD203B41FA5}">
                      <a16:colId xmlns:a16="http://schemas.microsoft.com/office/drawing/2014/main" val="3150019804"/>
                    </a:ext>
                  </a:extLst>
                </a:gridCol>
                <a:gridCol w="784967">
                  <a:extLst>
                    <a:ext uri="{9D8B030D-6E8A-4147-A177-3AD203B41FA5}">
                      <a16:colId xmlns:a16="http://schemas.microsoft.com/office/drawing/2014/main" val="2690880036"/>
                    </a:ext>
                  </a:extLst>
                </a:gridCol>
                <a:gridCol w="784967">
                  <a:extLst>
                    <a:ext uri="{9D8B030D-6E8A-4147-A177-3AD203B41FA5}">
                      <a16:colId xmlns:a16="http://schemas.microsoft.com/office/drawing/2014/main" val="1865934464"/>
                    </a:ext>
                  </a:extLst>
                </a:gridCol>
              </a:tblGrid>
              <a:tr h="364618">
                <a:tc>
                  <a:txBody>
                    <a:bodyPr/>
                    <a:lstStyle/>
                    <a:p>
                      <a:pPr algn="ctr"/>
                      <a:r>
                        <a:rPr lang="fr-FR" sz="1100" b="1" dirty="0"/>
                        <a:t>2013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2019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100" b="1" dirty="0"/>
                        <a:t>2026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7155989"/>
                  </a:ext>
                </a:extLst>
              </a:tr>
            </a:tbl>
          </a:graphicData>
        </a:graphic>
      </p:graphicFrame>
      <p:sp>
        <p:nvSpPr>
          <p:cNvPr id="62" name="TextBox 61">
            <a:extLst>
              <a:ext uri="{FF2B5EF4-FFF2-40B4-BE49-F238E27FC236}">
                <a16:creationId xmlns:a16="http://schemas.microsoft.com/office/drawing/2014/main" id="{249BD64B-8B01-8039-AB24-F0D1431C49C5}"/>
              </a:ext>
            </a:extLst>
          </p:cNvPr>
          <p:cNvSpPr txBox="1"/>
          <p:nvPr/>
        </p:nvSpPr>
        <p:spPr>
          <a:xfrm>
            <a:off x="7477778" y="1256919"/>
            <a:ext cx="4253764" cy="1169551"/>
          </a:xfrm>
          <a:prstGeom prst="rect">
            <a:avLst/>
          </a:prstGeom>
          <a:noFill/>
        </p:spPr>
        <p:txBody>
          <a:bodyPr wrap="square">
            <a:spAutoFit/>
          </a:bodyPr>
          <a:lstStyle/>
          <a:p>
            <a:pPr algn="just"/>
            <a:r>
              <a:rPr lang="en-US" sz="1400" b="1" dirty="0">
                <a:solidFill>
                  <a:srgbClr val="C00000"/>
                </a:solidFill>
                <a:latin typeface="Arial" panose="020B0604020202020204" pitchFamily="34" charset="0"/>
                <a:cs typeface="Arial" panose="020B0604020202020204" pitchFamily="34" charset="0"/>
              </a:rPr>
              <a:t>ATF3 plan</a:t>
            </a:r>
            <a:r>
              <a:rPr lang="en-US" sz="1400" dirty="0">
                <a:solidFill>
                  <a:srgbClr val="C00000"/>
                </a:solidFill>
                <a:latin typeface="Arial" panose="020B0604020202020204" pitchFamily="34" charset="0"/>
                <a:cs typeface="Arial" panose="020B0604020202020204" pitchFamily="34" charset="0"/>
              </a:rPr>
              <a:t> is to pursue the necessary </a:t>
            </a:r>
            <a:r>
              <a:rPr lang="en-US" sz="1400" b="1" dirty="0">
                <a:solidFill>
                  <a:srgbClr val="C00000"/>
                </a:solidFill>
                <a:latin typeface="Arial" panose="020B0604020202020204" pitchFamily="34" charset="0"/>
                <a:cs typeface="Arial" panose="020B0604020202020204" pitchFamily="34" charset="0"/>
              </a:rPr>
              <a:t>R&amp;D</a:t>
            </a:r>
            <a:r>
              <a:rPr lang="en-US" sz="1400" dirty="0">
                <a:solidFill>
                  <a:srgbClr val="C00000"/>
                </a:solidFill>
                <a:latin typeface="Arial" panose="020B0604020202020204" pitchFamily="34" charset="0"/>
                <a:cs typeface="Arial" panose="020B0604020202020204" pitchFamily="34" charset="0"/>
              </a:rPr>
              <a:t> to maximize the </a:t>
            </a:r>
            <a:r>
              <a:rPr lang="en-US" sz="1400" b="1" dirty="0">
                <a:solidFill>
                  <a:srgbClr val="C00000"/>
                </a:solidFill>
                <a:latin typeface="Arial" panose="020B0604020202020204" pitchFamily="34" charset="0"/>
                <a:cs typeface="Arial" panose="020B0604020202020204" pitchFamily="34" charset="0"/>
              </a:rPr>
              <a:t>luminosity potential of ILC. </a:t>
            </a:r>
            <a:r>
              <a:rPr lang="en-US" sz="1400" dirty="0">
                <a:solidFill>
                  <a:srgbClr val="C00000"/>
                </a:solidFill>
                <a:latin typeface="Arial" panose="020B0604020202020204" pitchFamily="34" charset="0"/>
                <a:cs typeface="Arial" panose="020B0604020202020204" pitchFamily="34" charset="0"/>
              </a:rPr>
              <a:t>In particular the assessment of the ILC FFS system design specs and the technological/hardware choices and the long-term stability operation issues. </a:t>
            </a:r>
            <a:endParaRPr lang="en-US" sz="1400" dirty="0">
              <a:solidFill>
                <a:schemeClr val="accent1">
                  <a:lumMod val="75000"/>
                </a:schemeClr>
              </a:solidFill>
              <a:latin typeface="Arial" panose="020B0604020202020204" pitchFamily="34" charset="0"/>
              <a:cs typeface="Arial" panose="020B0604020202020204" pitchFamily="34" charset="0"/>
            </a:endParaRPr>
          </a:p>
        </p:txBody>
      </p:sp>
      <p:sp>
        <p:nvSpPr>
          <p:cNvPr id="66" name="Rectangle 65">
            <a:extLst>
              <a:ext uri="{FF2B5EF4-FFF2-40B4-BE49-F238E27FC236}">
                <a16:creationId xmlns:a16="http://schemas.microsoft.com/office/drawing/2014/main" id="{50C1B4D3-D963-4CBA-A3AF-C55F2BA7E11B}"/>
              </a:ext>
            </a:extLst>
          </p:cNvPr>
          <p:cNvSpPr/>
          <p:nvPr/>
        </p:nvSpPr>
        <p:spPr>
          <a:xfrm>
            <a:off x="6664771" y="5591436"/>
            <a:ext cx="1834156" cy="307777"/>
          </a:xfrm>
          <a:prstGeom prst="rect">
            <a:avLst/>
          </a:prstGeom>
          <a:solidFill>
            <a:schemeClr val="bg1"/>
          </a:solidFill>
          <a:ln w="25400">
            <a:solidFill>
              <a:srgbClr val="C00000"/>
            </a:solidFill>
          </a:ln>
        </p:spPr>
        <p:txBody>
          <a:bodyPr wrap="none">
            <a:spAutoFit/>
          </a:bodyPr>
          <a:lstStyle/>
          <a:p>
            <a:r>
              <a:rPr lang="en-US" sz="1400" b="1" dirty="0">
                <a:solidFill>
                  <a:srgbClr val="C00000"/>
                </a:solidFill>
                <a:latin typeface="Arial" panose="020B0604020202020204" pitchFamily="34" charset="0"/>
                <a:ea typeface="MS PGothic" charset="0"/>
                <a:cs typeface="Arial" panose="020B0604020202020204" pitchFamily="34" charset="0"/>
              </a:rPr>
              <a:t>Long Term stability</a:t>
            </a:r>
            <a:endParaRPr lang="en-US" sz="1400" b="1" dirty="0">
              <a:solidFill>
                <a:srgbClr val="C00000"/>
              </a:solidFill>
              <a:latin typeface="Arial" panose="020B0604020202020204" pitchFamily="34" charset="0"/>
              <a:cs typeface="Arial" panose="020B0604020202020204" pitchFamily="34" charset="0"/>
            </a:endParaRPr>
          </a:p>
        </p:txBody>
      </p:sp>
      <p:sp>
        <p:nvSpPr>
          <p:cNvPr id="69" name="Rectangle 68">
            <a:extLst>
              <a:ext uri="{FF2B5EF4-FFF2-40B4-BE49-F238E27FC236}">
                <a16:creationId xmlns:a16="http://schemas.microsoft.com/office/drawing/2014/main" id="{7480AAB8-CF6E-8D80-6752-C4BE89B2D4FB}"/>
              </a:ext>
            </a:extLst>
          </p:cNvPr>
          <p:cNvSpPr/>
          <p:nvPr/>
        </p:nvSpPr>
        <p:spPr>
          <a:xfrm>
            <a:off x="6572772" y="3783695"/>
            <a:ext cx="2153288" cy="307777"/>
          </a:xfrm>
          <a:prstGeom prst="rect">
            <a:avLst/>
          </a:prstGeom>
          <a:solidFill>
            <a:schemeClr val="bg1"/>
          </a:solidFill>
          <a:ln w="25400">
            <a:solidFill>
              <a:srgbClr val="C00000"/>
            </a:solidFill>
          </a:ln>
        </p:spPr>
        <p:txBody>
          <a:bodyPr wrap="square">
            <a:spAutoFit/>
          </a:bodyPr>
          <a:lstStyle/>
          <a:p>
            <a:r>
              <a:rPr lang="en-US" sz="1400" b="1" dirty="0">
                <a:solidFill>
                  <a:srgbClr val="C00000"/>
                </a:solidFill>
                <a:latin typeface="Arial" panose="020B0604020202020204" pitchFamily="34" charset="0"/>
                <a:ea typeface="MS PGothic" charset="0"/>
                <a:cs typeface="Arial" panose="020B0604020202020204" pitchFamily="34" charset="0"/>
              </a:rPr>
              <a:t>High-order aberrations</a:t>
            </a:r>
            <a:endParaRPr lang="en-US" sz="1400" b="1" dirty="0">
              <a:solidFill>
                <a:srgbClr val="C00000"/>
              </a:solidFill>
              <a:latin typeface="Arial" panose="020B0604020202020204" pitchFamily="34" charset="0"/>
              <a:cs typeface="Arial" panose="020B0604020202020204" pitchFamily="34" charset="0"/>
            </a:endParaRPr>
          </a:p>
        </p:txBody>
      </p:sp>
      <p:sp>
        <p:nvSpPr>
          <p:cNvPr id="70" name="Rectangle 69">
            <a:extLst>
              <a:ext uri="{FF2B5EF4-FFF2-40B4-BE49-F238E27FC236}">
                <a16:creationId xmlns:a16="http://schemas.microsoft.com/office/drawing/2014/main" id="{CEA3877F-3EC1-B774-162F-5594DC80E34E}"/>
              </a:ext>
            </a:extLst>
          </p:cNvPr>
          <p:cNvSpPr/>
          <p:nvPr/>
        </p:nvSpPr>
        <p:spPr>
          <a:xfrm>
            <a:off x="6651453" y="6363370"/>
            <a:ext cx="2074607" cy="307777"/>
          </a:xfrm>
          <a:prstGeom prst="rect">
            <a:avLst/>
          </a:prstGeom>
          <a:solidFill>
            <a:schemeClr val="bg1"/>
          </a:solidFill>
          <a:ln w="25400">
            <a:solidFill>
              <a:srgbClr val="FFC000"/>
            </a:solidFill>
          </a:ln>
        </p:spPr>
        <p:txBody>
          <a:bodyPr wrap="none">
            <a:spAutoFit/>
          </a:bodyPr>
          <a:lstStyle/>
          <a:p>
            <a:r>
              <a:rPr lang="en-US" sz="1400" b="1" dirty="0">
                <a:solidFill>
                  <a:srgbClr val="FFC000"/>
                </a:solidFill>
                <a:latin typeface="Arial" panose="020B0604020202020204" pitchFamily="34" charset="0"/>
                <a:ea typeface="MS PGothic" charset="0"/>
                <a:cs typeface="Arial" panose="020B0604020202020204" pitchFamily="34" charset="0"/>
              </a:rPr>
              <a:t>Beam Instrumentation</a:t>
            </a:r>
            <a:endParaRPr lang="en-US" sz="1400" b="1" dirty="0">
              <a:solidFill>
                <a:srgbClr val="FFC000"/>
              </a:solidFill>
              <a:latin typeface="Arial" panose="020B0604020202020204" pitchFamily="34" charset="0"/>
              <a:cs typeface="Arial" panose="020B0604020202020204" pitchFamily="34" charset="0"/>
            </a:endParaRPr>
          </a:p>
        </p:txBody>
      </p:sp>
      <p:pic>
        <p:nvPicPr>
          <p:cNvPr id="73" name="コンテンツ プレースホルダー 18">
            <a:extLst>
              <a:ext uri="{FF2B5EF4-FFF2-40B4-BE49-F238E27FC236}">
                <a16:creationId xmlns:a16="http://schemas.microsoft.com/office/drawing/2014/main" id="{5FF7FEAD-1135-663B-5F90-A79FD4DFBEA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
          <a:stretch/>
        </p:blipFill>
        <p:spPr>
          <a:xfrm>
            <a:off x="9108118" y="4474683"/>
            <a:ext cx="841917" cy="729517"/>
          </a:xfrm>
          <a:prstGeom prst="rect">
            <a:avLst/>
          </a:prstGeom>
        </p:spPr>
      </p:pic>
      <p:sp>
        <p:nvSpPr>
          <p:cNvPr id="75" name="テキスト ボックス 28">
            <a:extLst>
              <a:ext uri="{FF2B5EF4-FFF2-40B4-BE49-F238E27FC236}">
                <a16:creationId xmlns:a16="http://schemas.microsoft.com/office/drawing/2014/main" id="{48950BB0-2AA7-9E71-E633-8F7DA65704B9}"/>
              </a:ext>
            </a:extLst>
          </p:cNvPr>
          <p:cNvSpPr txBox="1"/>
          <p:nvPr/>
        </p:nvSpPr>
        <p:spPr>
          <a:xfrm>
            <a:off x="9831936" y="5446785"/>
            <a:ext cx="2209583" cy="307777"/>
          </a:xfrm>
          <a:prstGeom prst="rect">
            <a:avLst/>
          </a:prstGeom>
          <a:noFill/>
        </p:spPr>
        <p:txBody>
          <a:bodyPr wrap="square">
            <a:spAutoFit/>
          </a:bodyPr>
          <a:lstStyle/>
          <a:p>
            <a:r>
              <a:rPr lang="en-US" altLang="ja-JP" sz="1400" dirty="0">
                <a:latin typeface="Times New Roman" panose="02020603050405020304" pitchFamily="18" charset="0"/>
                <a:cs typeface="Times New Roman" panose="02020603050405020304" pitchFamily="18" charset="0"/>
              </a:rPr>
              <a:t> beam tuning (ML based)</a:t>
            </a:r>
            <a:r>
              <a:rPr lang="en-US" altLang="ja-JP" sz="1400" i="1" dirty="0">
                <a:latin typeface="Times New Roman" panose="02020603050405020304" pitchFamily="18" charset="0"/>
                <a:cs typeface="Times New Roman" panose="02020603050405020304" pitchFamily="18" charset="0"/>
              </a:rPr>
              <a:t> </a:t>
            </a:r>
            <a:endParaRPr lang="ja-JP" altLang="en-US" sz="1400" i="1" dirty="0">
              <a:latin typeface="Times New Roman" panose="02020603050405020304" pitchFamily="18" charset="0"/>
              <a:cs typeface="Times New Roman" panose="02020603050405020304" pitchFamily="18" charset="0"/>
            </a:endParaRPr>
          </a:p>
        </p:txBody>
      </p:sp>
      <p:sp>
        <p:nvSpPr>
          <p:cNvPr id="76" name="テキスト ボックス 2">
            <a:extLst>
              <a:ext uri="{FF2B5EF4-FFF2-40B4-BE49-F238E27FC236}">
                <a16:creationId xmlns:a16="http://schemas.microsoft.com/office/drawing/2014/main" id="{148983D0-D957-8DE4-DBCF-E34CCC516135}"/>
              </a:ext>
            </a:extLst>
          </p:cNvPr>
          <p:cNvSpPr txBox="1"/>
          <p:nvPr/>
        </p:nvSpPr>
        <p:spPr>
          <a:xfrm>
            <a:off x="9979139" y="4728116"/>
            <a:ext cx="1752403" cy="307777"/>
          </a:xfrm>
          <a:prstGeom prst="rect">
            <a:avLst/>
          </a:prstGeom>
          <a:noFill/>
        </p:spPr>
        <p:txBody>
          <a:bodyPr wrap="none" rtlCol="0">
            <a:spAutoFit/>
          </a:bodyPr>
          <a:lstStyle/>
          <a:p>
            <a:r>
              <a:rPr kumimoji="1" lang="en-US" altLang="ja-JP" sz="1400" dirty="0"/>
              <a:t>Wakefield test station</a:t>
            </a:r>
            <a:endParaRPr kumimoji="1" lang="ja-JP" altLang="en-US" sz="1400" dirty="0"/>
          </a:p>
        </p:txBody>
      </p:sp>
      <p:sp>
        <p:nvSpPr>
          <p:cNvPr id="77" name="テキスト ボックス 29">
            <a:extLst>
              <a:ext uri="{FF2B5EF4-FFF2-40B4-BE49-F238E27FC236}">
                <a16:creationId xmlns:a16="http://schemas.microsoft.com/office/drawing/2014/main" id="{94737EBD-0C67-5825-DDEB-E507FDB84478}"/>
              </a:ext>
            </a:extLst>
          </p:cNvPr>
          <p:cNvSpPr txBox="1"/>
          <p:nvPr/>
        </p:nvSpPr>
        <p:spPr>
          <a:xfrm>
            <a:off x="11169903" y="3860120"/>
            <a:ext cx="914033" cy="307777"/>
          </a:xfrm>
          <a:prstGeom prst="rect">
            <a:avLst/>
          </a:prstGeom>
          <a:noFill/>
        </p:spPr>
        <p:txBody>
          <a:bodyPr wrap="none" rtlCol="0">
            <a:spAutoFit/>
          </a:bodyPr>
          <a:lstStyle/>
          <a:p>
            <a:r>
              <a:rPr kumimoji="1" lang="en-US" altLang="ja-JP" sz="1400" dirty="0"/>
              <a:t>Octupoles</a:t>
            </a:r>
          </a:p>
        </p:txBody>
      </p:sp>
      <p:pic>
        <p:nvPicPr>
          <p:cNvPr id="79" name="object 5">
            <a:extLst>
              <a:ext uri="{FF2B5EF4-FFF2-40B4-BE49-F238E27FC236}">
                <a16:creationId xmlns:a16="http://schemas.microsoft.com/office/drawing/2014/main" id="{CA47CA7A-7D8D-C1BE-3365-A607DBFB4782}"/>
              </a:ext>
            </a:extLst>
          </p:cNvPr>
          <p:cNvPicPr/>
          <p:nvPr/>
        </p:nvPicPr>
        <p:blipFill>
          <a:blip r:embed="rId4" cstate="print"/>
          <a:stretch>
            <a:fillRect/>
          </a:stretch>
        </p:blipFill>
        <p:spPr>
          <a:xfrm>
            <a:off x="9308533" y="3646378"/>
            <a:ext cx="1821645" cy="714182"/>
          </a:xfrm>
          <a:prstGeom prst="rect">
            <a:avLst/>
          </a:prstGeom>
        </p:spPr>
      </p:pic>
      <p:pic>
        <p:nvPicPr>
          <p:cNvPr id="102" name="図 27" descr="グラフ&#10;&#10;自動的に生成された説明">
            <a:extLst>
              <a:ext uri="{FF2B5EF4-FFF2-40B4-BE49-F238E27FC236}">
                <a16:creationId xmlns:a16="http://schemas.microsoft.com/office/drawing/2014/main" id="{8D62496E-3835-ABE4-75F9-98307E044C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68277" y="5309356"/>
            <a:ext cx="990105" cy="742579"/>
          </a:xfrm>
          <a:prstGeom prst="rect">
            <a:avLst/>
          </a:prstGeom>
        </p:spPr>
      </p:pic>
      <p:sp>
        <p:nvSpPr>
          <p:cNvPr id="103" name="Rectangle 102">
            <a:extLst>
              <a:ext uri="{FF2B5EF4-FFF2-40B4-BE49-F238E27FC236}">
                <a16:creationId xmlns:a16="http://schemas.microsoft.com/office/drawing/2014/main" id="{FE99287C-5CAD-D066-45FE-B548DDE4C285}"/>
              </a:ext>
            </a:extLst>
          </p:cNvPr>
          <p:cNvSpPr/>
          <p:nvPr/>
        </p:nvSpPr>
        <p:spPr>
          <a:xfrm>
            <a:off x="6608171" y="4617551"/>
            <a:ext cx="1923925" cy="307777"/>
          </a:xfrm>
          <a:prstGeom prst="rect">
            <a:avLst/>
          </a:prstGeom>
          <a:solidFill>
            <a:schemeClr val="bg1"/>
          </a:solidFill>
          <a:ln w="25400">
            <a:solidFill>
              <a:srgbClr val="C00000"/>
            </a:solidFill>
          </a:ln>
        </p:spPr>
        <p:txBody>
          <a:bodyPr wrap="none">
            <a:spAutoFit/>
          </a:bodyPr>
          <a:lstStyle/>
          <a:p>
            <a:r>
              <a:rPr lang="en-US" sz="1400" b="1" dirty="0">
                <a:solidFill>
                  <a:srgbClr val="C00000"/>
                </a:solidFill>
                <a:latin typeface="Arial" panose="020B0604020202020204" pitchFamily="34" charset="0"/>
                <a:ea typeface="MS PGothic" charset="0"/>
                <a:cs typeface="Arial" panose="020B0604020202020204" pitchFamily="34" charset="0"/>
              </a:rPr>
              <a:t>Wakefield mitigation</a:t>
            </a:r>
            <a:endParaRPr lang="en-US" sz="1400" b="1" dirty="0">
              <a:solidFill>
                <a:srgbClr val="C00000"/>
              </a:solidFill>
              <a:latin typeface="Arial" panose="020B0604020202020204" pitchFamily="34" charset="0"/>
              <a:cs typeface="Arial" panose="020B0604020202020204" pitchFamily="34" charset="0"/>
            </a:endParaRPr>
          </a:p>
        </p:txBody>
      </p:sp>
      <p:sp>
        <p:nvSpPr>
          <p:cNvPr id="104" name="Rectangle 103">
            <a:extLst>
              <a:ext uri="{FF2B5EF4-FFF2-40B4-BE49-F238E27FC236}">
                <a16:creationId xmlns:a16="http://schemas.microsoft.com/office/drawing/2014/main" id="{07CBB696-3B64-CA27-410C-417A2B419189}"/>
              </a:ext>
            </a:extLst>
          </p:cNvPr>
          <p:cNvSpPr/>
          <p:nvPr/>
        </p:nvSpPr>
        <p:spPr>
          <a:xfrm>
            <a:off x="9239708" y="6281734"/>
            <a:ext cx="1815256" cy="307777"/>
          </a:xfrm>
          <a:prstGeom prst="rect">
            <a:avLst/>
          </a:prstGeom>
        </p:spPr>
        <p:txBody>
          <a:bodyPr wrap="square">
            <a:spAutoFit/>
          </a:bodyPr>
          <a:lstStyle/>
          <a:p>
            <a:r>
              <a:rPr lang="en-US" sz="1400" dirty="0" err="1">
                <a:latin typeface="Times New Roman" panose="02020603050405020304" pitchFamily="18" charset="0"/>
                <a:cs typeface="Times New Roman" panose="02020603050405020304" pitchFamily="18" charset="0"/>
              </a:rPr>
              <a:t>iChDR</a:t>
            </a:r>
            <a:endParaRPr lang="en-US" sz="1400" dirty="0">
              <a:latin typeface="Times New Roman" panose="02020603050405020304" pitchFamily="18" charset="0"/>
              <a:cs typeface="Times New Roman" panose="02020603050405020304" pitchFamily="18" charset="0"/>
            </a:endParaRPr>
          </a:p>
        </p:txBody>
      </p:sp>
      <p:pic>
        <p:nvPicPr>
          <p:cNvPr id="105" name="object 6">
            <a:extLst>
              <a:ext uri="{FF2B5EF4-FFF2-40B4-BE49-F238E27FC236}">
                <a16:creationId xmlns:a16="http://schemas.microsoft.com/office/drawing/2014/main" id="{8123753E-7076-4C8F-65B8-94F228F6191E}"/>
              </a:ext>
            </a:extLst>
          </p:cNvPr>
          <p:cNvPicPr/>
          <p:nvPr/>
        </p:nvPicPr>
        <p:blipFill>
          <a:blip r:embed="rId6" cstate="print"/>
          <a:stretch>
            <a:fillRect/>
          </a:stretch>
        </p:blipFill>
        <p:spPr>
          <a:xfrm>
            <a:off x="10147336" y="5984361"/>
            <a:ext cx="992926" cy="660801"/>
          </a:xfrm>
          <a:prstGeom prst="rect">
            <a:avLst/>
          </a:prstGeom>
        </p:spPr>
      </p:pic>
      <p:sp>
        <p:nvSpPr>
          <p:cNvPr id="3" name="TextBox 2">
            <a:extLst>
              <a:ext uri="{FF2B5EF4-FFF2-40B4-BE49-F238E27FC236}">
                <a16:creationId xmlns:a16="http://schemas.microsoft.com/office/drawing/2014/main" id="{0E701157-34D7-2F17-A2D1-3CE98EE2DAA6}"/>
              </a:ext>
            </a:extLst>
          </p:cNvPr>
          <p:cNvSpPr txBox="1"/>
          <p:nvPr/>
        </p:nvSpPr>
        <p:spPr>
          <a:xfrm>
            <a:off x="476541" y="1220149"/>
            <a:ext cx="5165097" cy="5450998"/>
          </a:xfrm>
          <a:prstGeom prst="rect">
            <a:avLst/>
          </a:prstGeom>
          <a:solidFill>
            <a:schemeClr val="bg1"/>
          </a:solidFill>
          <a:ln w="25400">
            <a:solidFill>
              <a:srgbClr val="C00000"/>
            </a:solidFill>
          </a:ln>
        </p:spPr>
        <p:txBody>
          <a:bodyPr wrap="square">
            <a:spAutoFit/>
          </a:bodyPr>
          <a:lstStyle/>
          <a:p>
            <a:pPr marL="285750" indent="-285750">
              <a:buFont typeface="Arial" panose="020B0604020202020204" pitchFamily="34" charset="0"/>
              <a:buChar char="•"/>
            </a:pPr>
            <a:r>
              <a:rPr lang="en-GB" sz="2000" dirty="0">
                <a:solidFill>
                  <a:srgbClr val="C00000"/>
                </a:solidFill>
                <a:latin typeface="Arial" charset="0"/>
                <a:ea typeface="ＭＳ Ｐゴシック" charset="0"/>
                <a:cs typeface="ＭＳ Ｐゴシック" charset="0"/>
              </a:rPr>
              <a:t>Outstanding and unique results achieved in ATF/ATF2. Based on ATF2 achievements </a:t>
            </a:r>
            <a:r>
              <a:rPr lang="en-GB" sz="2000" b="1" dirty="0">
                <a:solidFill>
                  <a:srgbClr val="C00000"/>
                </a:solidFill>
                <a:latin typeface="Arial" charset="0"/>
                <a:ea typeface="ＭＳ Ｐゴシック" charset="0"/>
                <a:cs typeface="ＭＳ Ｐゴシック" charset="0"/>
              </a:rPr>
              <a:t>no showstoppe</a:t>
            </a:r>
            <a:r>
              <a:rPr lang="en-GB" sz="2000" dirty="0">
                <a:solidFill>
                  <a:srgbClr val="C00000"/>
                </a:solidFill>
                <a:latin typeface="Arial" charset="0"/>
                <a:ea typeface="ＭＳ Ｐゴシック" charset="0"/>
                <a:cs typeface="ＭＳ Ｐゴシック" charset="0"/>
              </a:rPr>
              <a:t>r for ILC has been found</a:t>
            </a:r>
          </a:p>
          <a:p>
            <a:pPr marL="285750" indent="-285750">
              <a:buFont typeface="Arial" panose="020B0604020202020204" pitchFamily="34" charset="0"/>
              <a:buChar char="•"/>
            </a:pPr>
            <a:endParaRPr lang="en-GB" sz="2000" dirty="0">
              <a:solidFill>
                <a:srgbClr val="C00000"/>
              </a:solidFill>
              <a:latin typeface="Arial" charset="0"/>
              <a:ea typeface="ＭＳ Ｐゴシック" charset="0"/>
              <a:cs typeface="ＭＳ Ｐゴシック" charset="0"/>
            </a:endParaRPr>
          </a:p>
          <a:p>
            <a:pPr marL="285750" indent="-285750">
              <a:buFont typeface="Arial" panose="020B0604020202020204" pitchFamily="34" charset="0"/>
              <a:buChar char="•"/>
            </a:pPr>
            <a:r>
              <a:rPr lang="en-GB" sz="2000" dirty="0">
                <a:solidFill>
                  <a:srgbClr val="C00000"/>
                </a:solidFill>
                <a:latin typeface="Arial" charset="0"/>
                <a:ea typeface="ＭＳ Ｐゴシック" charset="0"/>
                <a:cs typeface="ＭＳ Ｐゴシック" charset="0"/>
              </a:rPr>
              <a:t>ATF2 </a:t>
            </a:r>
            <a:r>
              <a:rPr lang="en-GB" sz="2000" b="1" dirty="0">
                <a:solidFill>
                  <a:srgbClr val="C00000"/>
                </a:solidFill>
                <a:latin typeface="Arial" charset="0"/>
                <a:ea typeface="ＭＳ Ｐゴシック" charset="0"/>
                <a:cs typeface="ＭＳ Ｐゴシック" charset="0"/>
              </a:rPr>
              <a:t>beam intensity dependence </a:t>
            </a:r>
            <a:r>
              <a:rPr lang="en-GB" sz="2000" dirty="0">
                <a:solidFill>
                  <a:srgbClr val="C00000"/>
                </a:solidFill>
                <a:latin typeface="Arial" charset="0"/>
                <a:ea typeface="ＭＳ Ｐゴシック" charset="0"/>
                <a:cs typeface="ＭＳ Ｐゴシック" charset="0"/>
              </a:rPr>
              <a:t>is compatible with </a:t>
            </a:r>
            <a:r>
              <a:rPr lang="en-GB" sz="2000" b="1" dirty="0" err="1">
                <a:solidFill>
                  <a:srgbClr val="C00000"/>
                </a:solidFill>
                <a:latin typeface="Arial" charset="0"/>
                <a:ea typeface="ＭＳ Ｐゴシック" charset="0"/>
                <a:cs typeface="ＭＳ Ｐゴシック" charset="0"/>
              </a:rPr>
              <a:t>wakefields</a:t>
            </a:r>
            <a:r>
              <a:rPr lang="en-GB" sz="2000" dirty="0">
                <a:solidFill>
                  <a:srgbClr val="C00000"/>
                </a:solidFill>
                <a:latin typeface="Arial" charset="0"/>
                <a:ea typeface="ＭＳ Ｐゴシック" charset="0"/>
                <a:cs typeface="ＭＳ Ｐゴシック" charset="0"/>
              </a:rPr>
              <a:t> impact and long bunch lengths. ATF2 low-intensity is “roughly” equivalent to ILC nominal intensity.</a:t>
            </a:r>
          </a:p>
          <a:p>
            <a:pPr marL="285750" indent="-285750">
              <a:buFont typeface="Arial" panose="020B0604020202020204" pitchFamily="34" charset="0"/>
              <a:buChar char="•"/>
            </a:pPr>
            <a:endParaRPr lang="en-GB" sz="2000" dirty="0">
              <a:solidFill>
                <a:srgbClr val="C00000"/>
              </a:solidFill>
              <a:latin typeface="Arial" charset="0"/>
              <a:ea typeface="ＭＳ Ｐゴシック" charset="0"/>
              <a:cs typeface="ＭＳ Ｐゴシック" charset="0"/>
            </a:endParaRPr>
          </a:p>
          <a:p>
            <a:pPr marL="285750" indent="-285750">
              <a:buFont typeface="Arial" panose="020B0604020202020204" pitchFamily="34" charset="0"/>
              <a:buChar char="•"/>
            </a:pPr>
            <a:r>
              <a:rPr lang="en-GB" sz="2000" dirty="0">
                <a:solidFill>
                  <a:srgbClr val="C00000"/>
                </a:solidFill>
                <a:latin typeface="Arial" charset="0"/>
                <a:ea typeface="ＭＳ Ｐゴシック" charset="0"/>
                <a:cs typeface="ＭＳ Ｐゴシック" charset="0"/>
              </a:rPr>
              <a:t>ATF2 </a:t>
            </a:r>
            <a:r>
              <a:rPr lang="en-GB" sz="2000" b="1" dirty="0">
                <a:solidFill>
                  <a:srgbClr val="C00000"/>
                </a:solidFill>
                <a:latin typeface="Arial" charset="0"/>
                <a:ea typeface="ＭＳ Ｐゴシック" charset="0"/>
                <a:cs typeface="ＭＳ Ｐゴシック" charset="0"/>
              </a:rPr>
              <a:t>optics limitation </a:t>
            </a:r>
            <a:r>
              <a:rPr lang="en-GB" sz="2000" dirty="0">
                <a:solidFill>
                  <a:srgbClr val="C00000"/>
                </a:solidFill>
                <a:latin typeface="Arial" charset="0"/>
                <a:ea typeface="ＭＳ Ｐゴシック" charset="0"/>
                <a:cs typeface="ＭＳ Ｐゴシック" charset="0"/>
              </a:rPr>
              <a:t>could be explained by </a:t>
            </a:r>
            <a:r>
              <a:rPr lang="en-GB" sz="2000" b="1" dirty="0">
                <a:solidFill>
                  <a:srgbClr val="C00000"/>
                </a:solidFill>
                <a:latin typeface="Arial" charset="0"/>
                <a:ea typeface="ＭＳ Ｐゴシック" charset="0"/>
                <a:cs typeface="ＭＳ Ｐゴシック" charset="0"/>
              </a:rPr>
              <a:t>alignment</a:t>
            </a:r>
            <a:r>
              <a:rPr lang="en-GB" sz="2000" dirty="0">
                <a:solidFill>
                  <a:srgbClr val="C00000"/>
                </a:solidFill>
                <a:latin typeface="Arial" charset="0"/>
                <a:ea typeface="ＭＳ Ｐゴシック" charset="0"/>
                <a:cs typeface="ＭＳ Ｐゴシック" charset="0"/>
              </a:rPr>
              <a:t>, </a:t>
            </a:r>
            <a:r>
              <a:rPr lang="en-GB" sz="2000" b="1" dirty="0">
                <a:solidFill>
                  <a:srgbClr val="C00000"/>
                </a:solidFill>
                <a:latin typeface="Arial" charset="0"/>
                <a:ea typeface="ＭＳ Ｐゴシック" charset="0"/>
                <a:cs typeface="ＭＳ Ｐゴシック" charset="0"/>
              </a:rPr>
              <a:t>jitters</a:t>
            </a:r>
            <a:r>
              <a:rPr lang="en-GB" sz="2000" dirty="0">
                <a:solidFill>
                  <a:srgbClr val="C00000"/>
                </a:solidFill>
                <a:latin typeface="Arial" charset="0"/>
                <a:ea typeface="ＭＳ Ｐゴシック" charset="0"/>
                <a:cs typeface="ＭＳ Ｐゴシック" charset="0"/>
              </a:rPr>
              <a:t>, and </a:t>
            </a:r>
            <a:r>
              <a:rPr lang="en-GB" sz="2000" b="1" dirty="0">
                <a:solidFill>
                  <a:srgbClr val="C00000"/>
                </a:solidFill>
                <a:latin typeface="Arial" charset="0"/>
                <a:ea typeface="ＭＳ Ｐゴシック" charset="0"/>
                <a:cs typeface="ＭＳ Ｐゴシック" charset="0"/>
              </a:rPr>
              <a:t>multipolar aberrations</a:t>
            </a:r>
            <a:r>
              <a:rPr lang="en-GB" sz="2000" dirty="0">
                <a:solidFill>
                  <a:srgbClr val="C00000"/>
                </a:solidFill>
                <a:latin typeface="Arial" charset="0"/>
                <a:ea typeface="ＭＳ Ｐゴシック" charset="0"/>
                <a:cs typeface="ＭＳ Ｐゴシック" charset="0"/>
              </a:rPr>
              <a:t>. Comparative simulations shown than ATF2 10x1 optics has closer tolerances to ILC optics than ATF2 1x1 optics. </a:t>
            </a:r>
          </a:p>
        </p:txBody>
      </p:sp>
      <p:sp>
        <p:nvSpPr>
          <p:cNvPr id="7" name="TextBox 6">
            <a:extLst>
              <a:ext uri="{FF2B5EF4-FFF2-40B4-BE49-F238E27FC236}">
                <a16:creationId xmlns:a16="http://schemas.microsoft.com/office/drawing/2014/main" id="{321409EB-06D3-23BE-EF8D-0C22C0B6E7EA}"/>
              </a:ext>
            </a:extLst>
          </p:cNvPr>
          <p:cNvSpPr txBox="1"/>
          <p:nvPr/>
        </p:nvSpPr>
        <p:spPr>
          <a:xfrm>
            <a:off x="660289" y="620343"/>
            <a:ext cx="4201765" cy="461665"/>
          </a:xfrm>
          <a:prstGeom prst="rect">
            <a:avLst/>
          </a:prstGeom>
          <a:solidFill>
            <a:srgbClr val="00B050"/>
          </a:solidFill>
        </p:spPr>
        <p:txBody>
          <a:bodyPr wrap="square">
            <a:spAutoFit/>
          </a:bodyPr>
          <a:lstStyle/>
          <a:p>
            <a:pPr algn="ctr"/>
            <a:r>
              <a:rPr lang="en-GB" sz="2400" b="1" dirty="0">
                <a:solidFill>
                  <a:schemeClr val="bg1"/>
                </a:solidFill>
                <a:latin typeface="Arial" panose="020B0604020202020204" pitchFamily="34" charset="0"/>
                <a:ea typeface="ＭＳ Ｐゴシック" charset="-128"/>
                <a:cs typeface="Arial" panose="020B0604020202020204" pitchFamily="34" charset="0"/>
              </a:rPr>
              <a:t>Lessons learned </a:t>
            </a:r>
            <a:endParaRPr lang="fr-FR" sz="2400" dirty="0">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04A02331-B7DE-7433-BD1B-B4527F56F37C}"/>
              </a:ext>
            </a:extLst>
          </p:cNvPr>
          <p:cNvSpPr txBox="1"/>
          <p:nvPr/>
        </p:nvSpPr>
        <p:spPr>
          <a:xfrm>
            <a:off x="3355928" y="6195580"/>
            <a:ext cx="1863671" cy="276999"/>
          </a:xfrm>
          <a:prstGeom prst="rect">
            <a:avLst/>
          </a:prstGeom>
          <a:solidFill>
            <a:schemeClr val="bg1"/>
          </a:solidFill>
        </p:spPr>
        <p:txBody>
          <a:bodyPr wrap="square">
            <a:spAutoFit/>
          </a:bodyPr>
          <a:lstStyle/>
          <a:p>
            <a:pPr marL="12694" marR="5078" lvl="2" indent="0" algn="just">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PRAB 17, 023501 (2014)</a:t>
            </a:r>
            <a:endParaRPr lang="en-US" sz="1200" dirty="0">
              <a:solidFill>
                <a:srgbClr val="3326FF"/>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CD404C1-EFFA-94FA-0AD5-3EF08FB4D65B}"/>
              </a:ext>
            </a:extLst>
          </p:cNvPr>
          <p:cNvSpPr txBox="1"/>
          <p:nvPr/>
        </p:nvSpPr>
        <p:spPr>
          <a:xfrm>
            <a:off x="2671918" y="4032001"/>
            <a:ext cx="1941577" cy="276999"/>
          </a:xfrm>
          <a:prstGeom prst="rect">
            <a:avLst/>
          </a:prstGeom>
          <a:solidFill>
            <a:schemeClr val="bg1"/>
          </a:solidFill>
        </p:spPr>
        <p:txBody>
          <a:bodyPr wrap="square">
            <a:spAutoFit/>
          </a:bodyPr>
          <a:lstStyle/>
          <a:p>
            <a:pPr marL="12694" marR="5078" lvl="2" indent="0" algn="ctr">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KEK Report 2020-4 (2020)</a:t>
            </a:r>
            <a:endParaRPr lang="en-US" sz="1200" dirty="0">
              <a:solidFill>
                <a:srgbClr val="3326FF"/>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923DE24-6545-78FE-860D-AFA0B322C5F7}"/>
              </a:ext>
            </a:extLst>
          </p:cNvPr>
          <p:cNvSpPr txBox="1"/>
          <p:nvPr/>
        </p:nvSpPr>
        <p:spPr>
          <a:xfrm>
            <a:off x="2573153" y="4255439"/>
            <a:ext cx="2498683" cy="276999"/>
          </a:xfrm>
          <a:prstGeom prst="rect">
            <a:avLst/>
          </a:prstGeom>
          <a:solidFill>
            <a:schemeClr val="bg1"/>
          </a:solidFill>
        </p:spPr>
        <p:txBody>
          <a:bodyPr wrap="square">
            <a:spAutoFit/>
          </a:bodyPr>
          <a:lstStyle/>
          <a:p>
            <a:pPr marL="12694" marR="5078" lvl="2" indent="0" algn="ctr">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CERN-THESIS-2020-095 (2020)</a:t>
            </a:r>
            <a:endParaRPr lang="en-US" sz="1200" dirty="0">
              <a:solidFill>
                <a:srgbClr val="3326FF"/>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ED1C08AC-1B72-7940-05B0-9ADB80114E93}"/>
              </a:ext>
            </a:extLst>
          </p:cNvPr>
          <p:cNvSpPr txBox="1"/>
          <p:nvPr/>
        </p:nvSpPr>
        <p:spPr>
          <a:xfrm rot="19453667">
            <a:off x="5812443" y="4235396"/>
            <a:ext cx="6155140" cy="276999"/>
          </a:xfrm>
          <a:prstGeom prst="rect">
            <a:avLst/>
          </a:prstGeom>
          <a:solidFill>
            <a:schemeClr val="bg1"/>
          </a:solidFill>
          <a:effectLst>
            <a:glow rad="431905">
              <a:schemeClr val="accent6">
                <a:lumMod val="40000"/>
                <a:lumOff val="60000"/>
                <a:alpha val="40000"/>
              </a:schemeClr>
            </a:glow>
          </a:effectLst>
        </p:spPr>
        <p:txBody>
          <a:bodyPr wrap="square">
            <a:spAutoFit/>
          </a:bodyPr>
          <a:lstStyle/>
          <a:p>
            <a:r>
              <a:rPr lang="en-GB" sz="1200" b="1" dirty="0">
                <a:solidFill>
                  <a:srgbClr val="C00000"/>
                </a:solidFill>
                <a:latin typeface="Arial" panose="020B0604020202020204" pitchFamily="34" charset="0"/>
                <a:cs typeface="Arial" panose="020B0604020202020204" pitchFamily="34" charset="0"/>
              </a:rPr>
              <a:t>Session “Damping rings, Beam dynamics, Beam delivery systems” LCWS2025</a:t>
            </a:r>
            <a:endParaRPr lang="en-GB" sz="1200" b="1" i="0" u="none" strike="noStrike" dirty="0">
              <a:solidFill>
                <a:srgbClr val="C00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404807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9323F5-B4A5-058C-CA27-E64D9B4C74CE}"/>
              </a:ext>
            </a:extLst>
          </p:cNvPr>
          <p:cNvSpPr>
            <a:spLocks noGrp="1"/>
          </p:cNvSpPr>
          <p:nvPr>
            <p:ph idx="1"/>
          </p:nvPr>
        </p:nvSpPr>
        <p:spPr>
          <a:xfrm>
            <a:off x="210518" y="1773834"/>
            <a:ext cx="7354204" cy="3457044"/>
          </a:xfrm>
        </p:spPr>
        <p:txBody>
          <a:bodyPr>
            <a:normAutofit lnSpcReduction="10000"/>
          </a:bodyPr>
          <a:lstStyle/>
          <a:p>
            <a:pPr>
              <a:buFont typeface="Wingdings" pitchFamily="2" charset="2"/>
              <a:buChar char="Ø"/>
            </a:pPr>
            <a:r>
              <a:rPr lang="en-US" dirty="0">
                <a:solidFill>
                  <a:schemeClr val="tx2">
                    <a:lumMod val="90000"/>
                    <a:lumOff val="10000"/>
                  </a:schemeClr>
                </a:solidFill>
              </a:rPr>
              <a:t>FFS: the quest for nanobeam sizes in LCs</a:t>
            </a:r>
          </a:p>
          <a:p>
            <a:pPr marL="0" indent="0">
              <a:buNone/>
            </a:pPr>
            <a:r>
              <a:rPr lang="en-US" sz="2000" dirty="0">
                <a:solidFill>
                  <a:schemeClr val="accent6">
                    <a:lumMod val="60000"/>
                    <a:lumOff val="40000"/>
                  </a:schemeClr>
                </a:solidFill>
              </a:rPr>
              <a:t>Generated a lot of discussions during the ESPPU.....</a:t>
            </a:r>
          </a:p>
          <a:p>
            <a:pPr>
              <a:buFont typeface="Wingdings" pitchFamily="2" charset="2"/>
              <a:buChar char="Ø"/>
            </a:pPr>
            <a:r>
              <a:rPr lang="en-US" dirty="0"/>
              <a:t>Current LC FFS designs and experiments:</a:t>
            </a:r>
          </a:p>
          <a:p>
            <a:pPr marL="0" indent="0">
              <a:buNone/>
            </a:pPr>
            <a:r>
              <a:rPr lang="en-US" dirty="0"/>
              <a:t>       - FFS in ILC, CLIC and LCF</a:t>
            </a:r>
          </a:p>
          <a:p>
            <a:pPr marL="0" indent="0">
              <a:buNone/>
            </a:pPr>
            <a:r>
              <a:rPr lang="en-US" dirty="0"/>
              <a:t>       - Accelerator Test Facility (ATF2)</a:t>
            </a:r>
          </a:p>
          <a:p>
            <a:pPr>
              <a:buFont typeface="Wingdings" pitchFamily="2" charset="2"/>
              <a:buChar char="Ø"/>
            </a:pPr>
            <a:r>
              <a:rPr lang="en-US" dirty="0"/>
              <a:t>MT BDS R&amp;D and  Perspectives</a:t>
            </a:r>
          </a:p>
          <a:p>
            <a:pPr marL="342420" indent="-34242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D088E98B-78FE-45B6-43FD-C0C404B87DB6}"/>
              </a:ext>
            </a:extLst>
          </p:cNvPr>
          <p:cNvSpPr>
            <a:spLocks noGrp="1"/>
          </p:cNvSpPr>
          <p:nvPr>
            <p:ph type="title"/>
          </p:nvPr>
        </p:nvSpPr>
        <p:spPr>
          <a:xfrm>
            <a:off x="-1167177" y="-143697"/>
            <a:ext cx="11360225" cy="1064262"/>
          </a:xfrm>
        </p:spPr>
        <p:txBody>
          <a:bodyPr/>
          <a:lstStyle/>
          <a:p>
            <a:r>
              <a:rPr lang="en-US" dirty="0"/>
              <a:t>Outline</a:t>
            </a:r>
          </a:p>
        </p:txBody>
      </p:sp>
      <p:sp>
        <p:nvSpPr>
          <p:cNvPr id="6" name="Slide Number Placeholder 5">
            <a:extLst>
              <a:ext uri="{FF2B5EF4-FFF2-40B4-BE49-F238E27FC236}">
                <a16:creationId xmlns:a16="http://schemas.microsoft.com/office/drawing/2014/main" id="{83105009-E963-1767-CD01-CCA232F7BA19}"/>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8" name="Picture 7">
            <a:extLst>
              <a:ext uri="{FF2B5EF4-FFF2-40B4-BE49-F238E27FC236}">
                <a16:creationId xmlns:a16="http://schemas.microsoft.com/office/drawing/2014/main" id="{9BC26EAA-9D7F-4C2C-80B4-5A20BBF292C4}"/>
              </a:ext>
            </a:extLst>
          </p:cNvPr>
          <p:cNvPicPr>
            <a:picLocks noChangeAspect="1"/>
          </p:cNvPicPr>
          <p:nvPr/>
        </p:nvPicPr>
        <p:blipFill>
          <a:blip r:embed="rId3"/>
          <a:stretch>
            <a:fillRect/>
          </a:stretch>
        </p:blipFill>
        <p:spPr>
          <a:xfrm>
            <a:off x="6885441" y="4178202"/>
            <a:ext cx="4826350" cy="2324529"/>
          </a:xfrm>
          <a:prstGeom prst="rect">
            <a:avLst/>
          </a:prstGeom>
        </p:spPr>
      </p:pic>
      <p:pic>
        <p:nvPicPr>
          <p:cNvPr id="9" name="Picture 8">
            <a:extLst>
              <a:ext uri="{FF2B5EF4-FFF2-40B4-BE49-F238E27FC236}">
                <a16:creationId xmlns:a16="http://schemas.microsoft.com/office/drawing/2014/main" id="{56DF93C3-1981-42DF-6DE5-2E8BEC858BC4}"/>
              </a:ext>
            </a:extLst>
          </p:cNvPr>
          <p:cNvPicPr>
            <a:picLocks noChangeAspect="1"/>
          </p:cNvPicPr>
          <p:nvPr/>
        </p:nvPicPr>
        <p:blipFill>
          <a:blip r:embed="rId4"/>
          <a:stretch>
            <a:fillRect/>
          </a:stretch>
        </p:blipFill>
        <p:spPr>
          <a:xfrm>
            <a:off x="7823279" y="6222290"/>
            <a:ext cx="864414" cy="546469"/>
          </a:xfrm>
          <a:prstGeom prst="rect">
            <a:avLst/>
          </a:prstGeom>
        </p:spPr>
      </p:pic>
      <p:pic>
        <p:nvPicPr>
          <p:cNvPr id="11" name="Image 77830">
            <a:extLst>
              <a:ext uri="{FF2B5EF4-FFF2-40B4-BE49-F238E27FC236}">
                <a16:creationId xmlns:a16="http://schemas.microsoft.com/office/drawing/2014/main" id="{3FCDE3DE-5F63-6807-5EAF-7B0C1FB6F425}"/>
              </a:ext>
            </a:extLst>
          </p:cNvPr>
          <p:cNvPicPr>
            <a:picLocks noChangeAspect="1"/>
          </p:cNvPicPr>
          <p:nvPr/>
        </p:nvPicPr>
        <p:blipFill>
          <a:blip r:embed="rId5"/>
          <a:stretch>
            <a:fillRect/>
          </a:stretch>
        </p:blipFill>
        <p:spPr>
          <a:xfrm>
            <a:off x="7629630" y="1926527"/>
            <a:ext cx="4082161" cy="978324"/>
          </a:xfrm>
          <a:prstGeom prst="rect">
            <a:avLst/>
          </a:prstGeom>
        </p:spPr>
      </p:pic>
      <p:pic>
        <p:nvPicPr>
          <p:cNvPr id="12" name="Image 14">
            <a:extLst>
              <a:ext uri="{FF2B5EF4-FFF2-40B4-BE49-F238E27FC236}">
                <a16:creationId xmlns:a16="http://schemas.microsoft.com/office/drawing/2014/main" id="{602C29C8-29B3-9E7C-0DFA-D4534B3C7168}"/>
              </a:ext>
            </a:extLst>
          </p:cNvPr>
          <p:cNvPicPr>
            <a:picLocks noChangeAspect="1"/>
          </p:cNvPicPr>
          <p:nvPr/>
        </p:nvPicPr>
        <p:blipFill>
          <a:blip r:embed="rId6"/>
          <a:stretch>
            <a:fillRect/>
          </a:stretch>
        </p:blipFill>
        <p:spPr>
          <a:xfrm>
            <a:off x="7495015" y="2070875"/>
            <a:ext cx="517114" cy="517114"/>
          </a:xfrm>
          <a:prstGeom prst="rect">
            <a:avLst/>
          </a:prstGeom>
        </p:spPr>
      </p:pic>
      <p:pic>
        <p:nvPicPr>
          <p:cNvPr id="13" name="Image 77831">
            <a:extLst>
              <a:ext uri="{FF2B5EF4-FFF2-40B4-BE49-F238E27FC236}">
                <a16:creationId xmlns:a16="http://schemas.microsoft.com/office/drawing/2014/main" id="{F1EF285A-D09B-C01A-C5F9-36FE295EFACB}"/>
              </a:ext>
            </a:extLst>
          </p:cNvPr>
          <p:cNvPicPr>
            <a:picLocks noChangeAspect="1"/>
          </p:cNvPicPr>
          <p:nvPr/>
        </p:nvPicPr>
        <p:blipFill>
          <a:blip r:embed="rId7"/>
          <a:stretch>
            <a:fillRect/>
          </a:stretch>
        </p:blipFill>
        <p:spPr>
          <a:xfrm>
            <a:off x="7047796" y="352950"/>
            <a:ext cx="1694722" cy="1792101"/>
          </a:xfrm>
          <a:prstGeom prst="rect">
            <a:avLst/>
          </a:prstGeom>
        </p:spPr>
      </p:pic>
      <p:pic>
        <p:nvPicPr>
          <p:cNvPr id="14" name="Picture 2" descr="GDE-logo_transparent_bg.png">
            <a:extLst>
              <a:ext uri="{FF2B5EF4-FFF2-40B4-BE49-F238E27FC236}">
                <a16:creationId xmlns:a16="http://schemas.microsoft.com/office/drawing/2014/main" id="{F1BD551E-2CB0-9ABA-DC2F-6F3296939B43}"/>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103900" y="388434"/>
            <a:ext cx="473391" cy="30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LCV_title.pdf" descr="LCV_title.pdf">
            <a:extLst>
              <a:ext uri="{FF2B5EF4-FFF2-40B4-BE49-F238E27FC236}">
                <a16:creationId xmlns:a16="http://schemas.microsoft.com/office/drawing/2014/main" id="{6A8F63CD-2A18-8360-F8C5-9F98AE9A9E74}"/>
              </a:ext>
            </a:extLst>
          </p:cNvPr>
          <p:cNvPicPr>
            <a:picLocks noChangeAspect="1"/>
          </p:cNvPicPr>
          <p:nvPr/>
        </p:nvPicPr>
        <p:blipFill>
          <a:blip r:embed="rId9"/>
          <a:srcRect/>
          <a:stretch>
            <a:fillRect/>
          </a:stretch>
        </p:blipFill>
        <p:spPr>
          <a:xfrm>
            <a:off x="9180046" y="458225"/>
            <a:ext cx="2266513" cy="1403336"/>
          </a:xfrm>
          <a:prstGeom prst="rect">
            <a:avLst/>
          </a:prstGeom>
          <a:ln w="12700">
            <a:miter lim="400000"/>
          </a:ln>
        </p:spPr>
      </p:pic>
      <p:pic>
        <p:nvPicPr>
          <p:cNvPr id="7" name="Google Shape;567;p68">
            <a:extLst>
              <a:ext uri="{FF2B5EF4-FFF2-40B4-BE49-F238E27FC236}">
                <a16:creationId xmlns:a16="http://schemas.microsoft.com/office/drawing/2014/main" id="{B2612004-75CA-EA94-F06D-741CD903C48D}"/>
              </a:ext>
            </a:extLst>
          </p:cNvPr>
          <p:cNvPicPr preferRelativeResize="0"/>
          <p:nvPr/>
        </p:nvPicPr>
        <p:blipFill rotWithShape="1">
          <a:blip r:embed="rId10">
            <a:alphaModFix/>
          </a:blip>
          <a:srcRect/>
          <a:stretch/>
        </p:blipFill>
        <p:spPr>
          <a:xfrm>
            <a:off x="8773702" y="2886085"/>
            <a:ext cx="2838691" cy="1319594"/>
          </a:xfrm>
          <a:prstGeom prst="rect">
            <a:avLst/>
          </a:prstGeom>
          <a:noFill/>
          <a:ln>
            <a:noFill/>
          </a:ln>
        </p:spPr>
      </p:pic>
      <p:pic>
        <p:nvPicPr>
          <p:cNvPr id="10" name="Google Shape;96;p2">
            <a:extLst>
              <a:ext uri="{FF2B5EF4-FFF2-40B4-BE49-F238E27FC236}">
                <a16:creationId xmlns:a16="http://schemas.microsoft.com/office/drawing/2014/main" id="{0E28914A-5278-E8AD-7CC1-7BFB415287C5}"/>
              </a:ext>
            </a:extLst>
          </p:cNvPr>
          <p:cNvPicPr preferRelativeResize="0"/>
          <p:nvPr/>
        </p:nvPicPr>
        <p:blipFill rotWithShape="1">
          <a:blip r:embed="rId11">
            <a:alphaModFix/>
          </a:blip>
          <a:srcRect/>
          <a:stretch/>
        </p:blipFill>
        <p:spPr>
          <a:xfrm>
            <a:off x="8210034" y="3036568"/>
            <a:ext cx="563668" cy="488595"/>
          </a:xfrm>
          <a:prstGeom prst="rect">
            <a:avLst/>
          </a:prstGeom>
          <a:noFill/>
          <a:ln>
            <a:noFill/>
          </a:ln>
        </p:spPr>
      </p:pic>
    </p:spTree>
    <p:extLst>
      <p:ext uri="{BB962C8B-B14F-4D97-AF65-F5344CB8AC3E}">
        <p14:creationId xmlns:p14="http://schemas.microsoft.com/office/powerpoint/2010/main" val="656653353"/>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7EFFCA-6207-9F41-5675-D87C60898AAF}"/>
              </a:ext>
            </a:extLst>
          </p:cNvPr>
          <p:cNvSpPr>
            <a:spLocks noGrp="1"/>
          </p:cNvSpPr>
          <p:nvPr>
            <p:ph idx="1"/>
          </p:nvPr>
        </p:nvSpPr>
        <p:spPr>
          <a:xfrm>
            <a:off x="421183" y="1068282"/>
            <a:ext cx="11140551" cy="2415194"/>
          </a:xfrm>
        </p:spPr>
        <p:txBody>
          <a:bodyPr>
            <a:normAutofit lnSpcReduction="10000"/>
          </a:bodyPr>
          <a:lstStyle/>
          <a:p>
            <a:pPr>
              <a:buClr>
                <a:srgbClr val="002060"/>
              </a:buClr>
              <a:buFont typeface="Wingdings" pitchFamily="2" charset="2"/>
              <a:buChar char="Ø"/>
            </a:pPr>
            <a:r>
              <a:rPr lang="en-US" sz="2000" b="1" dirty="0">
                <a:solidFill>
                  <a:srgbClr val="002060"/>
                </a:solidFill>
              </a:rPr>
              <a:t>High-Intensity</a:t>
            </a:r>
            <a:r>
              <a:rPr lang="en-US" sz="2000" dirty="0">
                <a:solidFill>
                  <a:srgbClr val="002060"/>
                </a:solidFill>
              </a:rPr>
              <a:t> is a “Big Challenge”</a:t>
            </a:r>
          </a:p>
          <a:p>
            <a:pPr>
              <a:buClr>
                <a:srgbClr val="002060"/>
              </a:buClr>
              <a:buFont typeface="Wingdings" pitchFamily="2" charset="2"/>
              <a:buChar char="Ø"/>
            </a:pPr>
            <a:r>
              <a:rPr lang="en-US" sz="2000" dirty="0">
                <a:solidFill>
                  <a:srgbClr val="002060"/>
                </a:solidFill>
              </a:rPr>
              <a:t> </a:t>
            </a:r>
            <a:r>
              <a:rPr lang="en-US" sz="2000" b="1" dirty="0">
                <a:solidFill>
                  <a:srgbClr val="002060"/>
                </a:solidFill>
              </a:rPr>
              <a:t>Reduce the </a:t>
            </a:r>
            <a:r>
              <a:rPr lang="en-US" sz="2000" b="1" dirty="0" err="1">
                <a:solidFill>
                  <a:srgbClr val="002060"/>
                </a:solidFill>
              </a:rPr>
              <a:t>wakefields</a:t>
            </a:r>
            <a:r>
              <a:rPr lang="en-US" sz="2000" b="1" dirty="0">
                <a:solidFill>
                  <a:srgbClr val="002060"/>
                </a:solidFill>
              </a:rPr>
              <a:t> </a:t>
            </a:r>
            <a:r>
              <a:rPr lang="en-US" sz="2000" dirty="0">
                <a:solidFill>
                  <a:srgbClr val="002060"/>
                </a:solidFill>
              </a:rPr>
              <a:t>(Impedance) and found proper mitigation techniques</a:t>
            </a:r>
          </a:p>
          <a:p>
            <a:pPr>
              <a:buClr>
                <a:srgbClr val="002060"/>
              </a:buClr>
              <a:buFont typeface="Wingdings" pitchFamily="2" charset="2"/>
              <a:buChar char="Ø"/>
            </a:pPr>
            <a:r>
              <a:rPr lang="en-US" sz="2000" dirty="0">
                <a:solidFill>
                  <a:srgbClr val="002060"/>
                </a:solidFill>
              </a:rPr>
              <a:t> FFS </a:t>
            </a:r>
            <a:r>
              <a:rPr lang="en-US" sz="2000" b="1" dirty="0">
                <a:solidFill>
                  <a:srgbClr val="002060"/>
                </a:solidFill>
              </a:rPr>
              <a:t>design </a:t>
            </a:r>
            <a:r>
              <a:rPr lang="en-US" sz="2000" dirty="0">
                <a:solidFill>
                  <a:srgbClr val="002060"/>
                </a:solidFill>
              </a:rPr>
              <a:t>should be as </a:t>
            </a:r>
            <a:r>
              <a:rPr lang="en-US" sz="2000" b="1" dirty="0">
                <a:solidFill>
                  <a:srgbClr val="002060"/>
                </a:solidFill>
              </a:rPr>
              <a:t>simple</a:t>
            </a:r>
            <a:r>
              <a:rPr lang="en-US" sz="2000" dirty="0">
                <a:solidFill>
                  <a:srgbClr val="002060"/>
                </a:solidFill>
              </a:rPr>
              <a:t> as possible</a:t>
            </a:r>
          </a:p>
          <a:p>
            <a:pPr>
              <a:buClr>
                <a:srgbClr val="002060"/>
              </a:buClr>
              <a:buFont typeface="Wingdings" pitchFamily="2" charset="2"/>
              <a:buChar char="Ø"/>
            </a:pPr>
            <a:r>
              <a:rPr lang="en-US" sz="2000" dirty="0">
                <a:solidFill>
                  <a:srgbClr val="002060"/>
                </a:solidFill>
              </a:rPr>
              <a:t> </a:t>
            </a:r>
            <a:r>
              <a:rPr lang="en-US" sz="2000" b="1" dirty="0">
                <a:solidFill>
                  <a:srgbClr val="002060"/>
                </a:solidFill>
              </a:rPr>
              <a:t>Non-linear </a:t>
            </a:r>
            <a:r>
              <a:rPr lang="en-US" sz="2000" dirty="0">
                <a:solidFill>
                  <a:srgbClr val="002060"/>
                </a:solidFill>
              </a:rPr>
              <a:t>imperfection reduces the beam dynamics tunability</a:t>
            </a:r>
          </a:p>
          <a:p>
            <a:pPr lvl="2">
              <a:buClr>
                <a:srgbClr val="002060"/>
              </a:buClr>
              <a:buFont typeface="Wingdings" pitchFamily="2" charset="2"/>
              <a:buChar char="Ø"/>
            </a:pPr>
            <a:r>
              <a:rPr lang="en-US" sz="1800" dirty="0">
                <a:solidFill>
                  <a:srgbClr val="002060"/>
                </a:solidFill>
              </a:rPr>
              <a:t>Tuning correction algorithms (AI/ML) to be developed (</a:t>
            </a:r>
            <a:r>
              <a:rPr lang="en-US" sz="1800" dirty="0" err="1">
                <a:solidFill>
                  <a:srgbClr val="002060"/>
                </a:solidFill>
              </a:rPr>
              <a:t>sextupoles</a:t>
            </a:r>
            <a:r>
              <a:rPr lang="en-US" sz="1800" dirty="0">
                <a:solidFill>
                  <a:srgbClr val="002060"/>
                </a:solidFill>
              </a:rPr>
              <a:t>, skew </a:t>
            </a:r>
            <a:r>
              <a:rPr lang="en-US" sz="1800" dirty="0" err="1">
                <a:solidFill>
                  <a:srgbClr val="002060"/>
                </a:solidFill>
              </a:rPr>
              <a:t>sextupoles</a:t>
            </a:r>
            <a:r>
              <a:rPr lang="en-US" sz="1800" dirty="0">
                <a:solidFill>
                  <a:srgbClr val="002060"/>
                </a:solidFill>
              </a:rPr>
              <a:t>, octupoles..)</a:t>
            </a:r>
          </a:p>
          <a:p>
            <a:pPr>
              <a:buFont typeface="Wingdings" pitchFamily="2" charset="2"/>
              <a:buChar char="Ø"/>
            </a:pPr>
            <a:endParaRPr lang="en-US" sz="2000" dirty="0">
              <a:solidFill>
                <a:srgbClr val="002060"/>
              </a:solidFill>
            </a:endParaRPr>
          </a:p>
          <a:p>
            <a:endParaRPr lang="en-US" dirty="0"/>
          </a:p>
        </p:txBody>
      </p:sp>
      <p:sp>
        <p:nvSpPr>
          <p:cNvPr id="3" name="Title 2">
            <a:extLst>
              <a:ext uri="{FF2B5EF4-FFF2-40B4-BE49-F238E27FC236}">
                <a16:creationId xmlns:a16="http://schemas.microsoft.com/office/drawing/2014/main" id="{0FCB0F7E-7A16-D856-AABD-33CF75B8A4D9}"/>
              </a:ext>
            </a:extLst>
          </p:cNvPr>
          <p:cNvSpPr>
            <a:spLocks noGrp="1"/>
          </p:cNvSpPr>
          <p:nvPr>
            <p:ph type="title"/>
          </p:nvPr>
        </p:nvSpPr>
        <p:spPr>
          <a:xfrm>
            <a:off x="2137788" y="188711"/>
            <a:ext cx="8908341" cy="620990"/>
          </a:xfrm>
        </p:spPr>
        <p:txBody>
          <a:bodyPr/>
          <a:lstStyle/>
          <a:p>
            <a:r>
              <a:rPr kumimoji="0" lang="en-US" sz="3200" b="1" i="0" u="none" strike="noStrike" kern="1200" cap="none" spc="0" normalizeH="0" baseline="0" noProof="0" dirty="0">
                <a:ln>
                  <a:noFill/>
                </a:ln>
                <a:solidFill>
                  <a:srgbClr val="2C7C9F"/>
                </a:solidFill>
                <a:effectLst/>
                <a:uLnTx/>
                <a:uFillTx/>
                <a:latin typeface="Arial" panose="020B0604020202020204" pitchFamily="34" charset="0"/>
                <a:ea typeface="+mj-ea"/>
                <a:cs typeface="Arial" panose="020B0604020202020204" pitchFamily="34" charset="0"/>
              </a:rPr>
              <a:t>Nanobeam sizes / Luminosity  salient points</a:t>
            </a:r>
            <a:endParaRPr lang="en-US" dirty="0"/>
          </a:p>
        </p:txBody>
      </p:sp>
      <p:sp>
        <p:nvSpPr>
          <p:cNvPr id="6" name="Slide Number Placeholder 5">
            <a:extLst>
              <a:ext uri="{FF2B5EF4-FFF2-40B4-BE49-F238E27FC236}">
                <a16:creationId xmlns:a16="http://schemas.microsoft.com/office/drawing/2014/main" id="{31DA30F4-B497-26D9-0FC0-2848E1B638C3}"/>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Picture 6">
            <a:extLst>
              <a:ext uri="{FF2B5EF4-FFF2-40B4-BE49-F238E27FC236}">
                <a16:creationId xmlns:a16="http://schemas.microsoft.com/office/drawing/2014/main" id="{DBC49819-A2CE-0EDB-1D31-9647497D9EC7}"/>
              </a:ext>
            </a:extLst>
          </p:cNvPr>
          <p:cNvPicPr>
            <a:picLocks noChangeAspect="1"/>
          </p:cNvPicPr>
          <p:nvPr/>
        </p:nvPicPr>
        <p:blipFill>
          <a:blip r:embed="rId3"/>
          <a:stretch>
            <a:fillRect/>
          </a:stretch>
        </p:blipFill>
        <p:spPr>
          <a:xfrm>
            <a:off x="9054881" y="3794954"/>
            <a:ext cx="2703236" cy="2645227"/>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D1C0C8D-09B9-9B87-BE29-2EB4B53C5487}"/>
                  </a:ext>
                </a:extLst>
              </p:cNvPr>
              <p:cNvSpPr txBox="1"/>
              <p:nvPr/>
            </p:nvSpPr>
            <p:spPr>
              <a:xfrm>
                <a:off x="421183" y="3521433"/>
                <a:ext cx="8474844" cy="2918748"/>
              </a:xfrm>
              <a:prstGeom prst="rect">
                <a:avLst/>
              </a:prstGeom>
              <a:noFill/>
            </p:spPr>
            <p:txBody>
              <a:bodyPr wrap="square">
                <a:spAutoFit/>
              </a:bodyPr>
              <a:lstStyle/>
              <a:p>
                <a:pPr marL="349250" lvl="0" indent="-349250" defTabSz="914400" hangingPunct="1">
                  <a:spcBef>
                    <a:spcPts val="2000"/>
                  </a:spcBef>
                  <a:buClr>
                    <a:srgbClr val="002060"/>
                  </a:buClr>
                  <a:buSzPct val="110000"/>
                  <a:buFont typeface="Wingdings" pitchFamily="2" charset="2"/>
                  <a:buChar char="Ø"/>
                </a:pPr>
                <a:r>
                  <a:rPr lang="en-GB" sz="2000" b="1" kern="1200" dirty="0">
                    <a:solidFill>
                      <a:srgbClr val="002060"/>
                    </a:solidFill>
                    <a:latin typeface="Arial" panose="020B0604020202020204" pitchFamily="34" charset="0"/>
                    <a:ea typeface="+mn-ea"/>
                    <a:cs typeface="Arial" panose="020B0604020202020204" pitchFamily="34" charset="0"/>
                  </a:rPr>
                  <a:t>Squeezing </a:t>
                </a:r>
                <a14:m>
                  <m:oMath xmlns:m="http://schemas.openxmlformats.org/officeDocument/2006/math">
                    <m:r>
                      <a:rPr lang="en-GB" sz="2000" b="1" i="1" kern="1200">
                        <a:solidFill>
                          <a:srgbClr val="002060"/>
                        </a:solidFill>
                        <a:latin typeface="Cambria Math" panose="02040503050406030204" pitchFamily="18" charset="0"/>
                        <a:ea typeface="+mn-ea"/>
                      </a:rPr>
                      <m:t>𝜷</m:t>
                    </m:r>
                  </m:oMath>
                </a14:m>
                <a:r>
                  <a:rPr lang="en-GB" sz="2000" b="1" kern="1200" dirty="0">
                    <a:solidFill>
                      <a:srgbClr val="002060"/>
                    </a:solidFill>
                    <a:latin typeface="Arial" panose="020B0604020202020204" pitchFamily="34" charset="0"/>
                    <a:ea typeface="+mn-ea"/>
                    <a:cs typeface="Arial" panose="020B0604020202020204" pitchFamily="34" charset="0"/>
                  </a:rPr>
                  <a:t>*</a:t>
                </a:r>
                <a:r>
                  <a:rPr lang="en-GB" sz="2000" kern="1200" dirty="0">
                    <a:solidFill>
                      <a:srgbClr val="002060"/>
                    </a:solidFill>
                    <a:latin typeface="Arial" panose="020B0604020202020204" pitchFamily="34" charset="0"/>
                    <a:ea typeface="+mn-ea"/>
                    <a:cs typeface="Arial" panose="020B0604020202020204" pitchFamily="34" charset="0"/>
                  </a:rPr>
                  <a:t> and </a:t>
                </a:r>
                <a:r>
                  <a:rPr lang="en-GB" sz="2000" b="1" kern="1200" dirty="0">
                    <a:solidFill>
                      <a:srgbClr val="002060"/>
                    </a:solidFill>
                    <a:latin typeface="Arial" panose="020B0604020202020204" pitchFamily="34" charset="0"/>
                    <a:ea typeface="+mn-ea"/>
                    <a:cs typeface="Arial" panose="020B0604020202020204" pitchFamily="34" charset="0"/>
                  </a:rPr>
                  <a:t>increasing beam currents </a:t>
                </a:r>
                <a:r>
                  <a:rPr lang="en-GB" sz="2000" kern="1200" dirty="0">
                    <a:solidFill>
                      <a:srgbClr val="002060"/>
                    </a:solidFill>
                    <a:latin typeface="Arial" panose="020B0604020202020204" pitchFamily="34" charset="0"/>
                    <a:ea typeface="+mn-ea"/>
                    <a:cs typeface="Arial" panose="020B0604020202020204" pitchFamily="34" charset="0"/>
                  </a:rPr>
                  <a:t>form the basis towards </a:t>
                </a:r>
                <a:r>
                  <a:rPr lang="en-GB" sz="2000" b="1" kern="1200" dirty="0">
                    <a:solidFill>
                      <a:srgbClr val="002060"/>
                    </a:solidFill>
                    <a:latin typeface="Arial" panose="020B0604020202020204" pitchFamily="34" charset="0"/>
                    <a:ea typeface="+mn-ea"/>
                    <a:cs typeface="Arial" panose="020B0604020202020204" pitchFamily="34" charset="0"/>
                  </a:rPr>
                  <a:t>higher luminosity</a:t>
                </a:r>
                <a:endParaRPr lang="en-US" sz="2000" b="1" kern="1200" dirty="0">
                  <a:solidFill>
                    <a:srgbClr val="002060"/>
                  </a:solidFill>
                  <a:latin typeface="Arial" panose="020B0604020202020204" pitchFamily="34" charset="0"/>
                  <a:ea typeface="+mn-ea"/>
                  <a:cs typeface="Arial" panose="020B0604020202020204" pitchFamily="34" charset="0"/>
                </a:endParaRPr>
              </a:p>
              <a:p>
                <a:pPr marL="349250" lvl="0" indent="-349250" defTabSz="914400" hangingPunct="1">
                  <a:spcBef>
                    <a:spcPts val="2000"/>
                  </a:spcBef>
                  <a:buClr>
                    <a:srgbClr val="002060"/>
                  </a:buClr>
                  <a:buSzPct val="110000"/>
                  <a:buFont typeface="Wingdings" pitchFamily="2" charset="2"/>
                  <a:buChar char="Ø"/>
                </a:pPr>
                <a:r>
                  <a:rPr lang="en-US" sz="2000" b="1" kern="1200" dirty="0">
                    <a:solidFill>
                      <a:srgbClr val="002060"/>
                    </a:solidFill>
                    <a:latin typeface="Arial" panose="020B0604020202020204" pitchFamily="34" charset="0"/>
                    <a:ea typeface="+mn-ea"/>
                    <a:cs typeface="Arial" panose="020B0604020202020204" pitchFamily="34" charset="0"/>
                  </a:rPr>
                  <a:t>Luminosity</a:t>
                </a:r>
                <a:r>
                  <a:rPr lang="en-US" sz="2000" kern="1200" dirty="0">
                    <a:solidFill>
                      <a:srgbClr val="002060"/>
                    </a:solidFill>
                    <a:latin typeface="Arial" panose="020B0604020202020204" pitchFamily="34" charset="0"/>
                    <a:ea typeface="+mn-ea"/>
                    <a:cs typeface="Arial" panose="020B0604020202020204" pitchFamily="34" charset="0"/>
                  </a:rPr>
                  <a:t> cannot be fully demonstrated before project implementation.</a:t>
                </a:r>
              </a:p>
              <a:p>
                <a:pPr marL="970639" lvl="3" indent="-323546" defTabSz="914400" hangingPunct="1">
                  <a:spcBef>
                    <a:spcPts val="600"/>
                  </a:spcBef>
                  <a:buClr>
                    <a:srgbClr val="002060"/>
                  </a:buClr>
                  <a:buSzPct val="100000"/>
                  <a:buFont typeface="Wingdings" pitchFamily="2" charset="2"/>
                  <a:buChar char="Ø"/>
                </a:pPr>
                <a:r>
                  <a:rPr lang="en-US" kern="1200" dirty="0">
                    <a:solidFill>
                      <a:srgbClr val="002060"/>
                    </a:solidFill>
                    <a:latin typeface="Arial" panose="020B0604020202020204" pitchFamily="34" charset="0"/>
                    <a:ea typeface="+mn-ea"/>
                    <a:cs typeface="Arial" panose="020B0604020202020204" pitchFamily="34" charset="0"/>
                  </a:rPr>
                  <a:t>Luminosity is a feature of the facility </a:t>
                </a:r>
                <a:r>
                  <a:rPr lang="en-US" b="1" kern="1200" dirty="0">
                    <a:solidFill>
                      <a:srgbClr val="002060"/>
                    </a:solidFill>
                    <a:latin typeface="Arial" panose="020B0604020202020204" pitchFamily="34" charset="0"/>
                    <a:ea typeface="+mn-ea"/>
                    <a:cs typeface="Arial" panose="020B0604020202020204" pitchFamily="34" charset="0"/>
                  </a:rPr>
                  <a:t>not </a:t>
                </a:r>
                <a:r>
                  <a:rPr lang="en-US" kern="1200" dirty="0">
                    <a:solidFill>
                      <a:srgbClr val="002060"/>
                    </a:solidFill>
                    <a:latin typeface="Arial" panose="020B0604020202020204" pitchFamily="34" charset="0"/>
                    <a:ea typeface="+mn-ea"/>
                    <a:cs typeface="Arial" panose="020B0604020202020204" pitchFamily="34" charset="0"/>
                  </a:rPr>
                  <a:t>of the individual technologies</a:t>
                </a:r>
              </a:p>
              <a:p>
                <a:pPr marL="970639" lvl="3" indent="-323546" defTabSz="914400" hangingPunct="1">
                  <a:spcBef>
                    <a:spcPts val="600"/>
                  </a:spcBef>
                  <a:buClr>
                    <a:srgbClr val="002060"/>
                  </a:buClr>
                  <a:buSzPct val="100000"/>
                  <a:buFont typeface="Wingdings" pitchFamily="2" charset="2"/>
                  <a:buChar char="Ø"/>
                </a:pPr>
                <a:r>
                  <a:rPr lang="en-US" kern="1200" dirty="0">
                    <a:solidFill>
                      <a:srgbClr val="002060"/>
                    </a:solidFill>
                    <a:latin typeface="Arial" panose="020B0604020202020204" pitchFamily="34" charset="0"/>
                    <a:ea typeface="+mn-ea"/>
                    <a:cs typeface="Arial" panose="020B0604020202020204" pitchFamily="34" charset="0"/>
                  </a:rPr>
                  <a:t>Relying in </a:t>
                </a:r>
                <a:r>
                  <a:rPr lang="en-US" b="1" kern="1200" dirty="0">
                    <a:solidFill>
                      <a:srgbClr val="002060"/>
                    </a:solidFill>
                    <a:latin typeface="Arial" panose="020B0604020202020204" pitchFamily="34" charset="0"/>
                    <a:ea typeface="+mn-ea"/>
                    <a:cs typeface="Arial" panose="020B0604020202020204" pitchFamily="34" charset="0"/>
                  </a:rPr>
                  <a:t>experience</a:t>
                </a:r>
                <a:r>
                  <a:rPr lang="en-US" kern="1200" dirty="0">
                    <a:solidFill>
                      <a:srgbClr val="002060"/>
                    </a:solidFill>
                    <a:latin typeface="Arial" panose="020B0604020202020204" pitchFamily="34" charset="0"/>
                    <a:ea typeface="+mn-ea"/>
                    <a:cs typeface="Arial" panose="020B0604020202020204" pitchFamily="34" charset="0"/>
                  </a:rPr>
                  <a:t>, </a:t>
                </a:r>
                <a:r>
                  <a:rPr lang="en-US" b="1" kern="1200" dirty="0">
                    <a:solidFill>
                      <a:srgbClr val="002060"/>
                    </a:solidFill>
                    <a:latin typeface="Arial" panose="020B0604020202020204" pitchFamily="34" charset="0"/>
                    <a:ea typeface="+mn-ea"/>
                    <a:cs typeface="Arial" panose="020B0604020202020204" pitchFamily="34" charset="0"/>
                  </a:rPr>
                  <a:t>theory</a:t>
                </a:r>
                <a:r>
                  <a:rPr lang="en-US" kern="1200" dirty="0">
                    <a:solidFill>
                      <a:srgbClr val="002060"/>
                    </a:solidFill>
                    <a:latin typeface="Arial" panose="020B0604020202020204" pitchFamily="34" charset="0"/>
                    <a:ea typeface="+mn-ea"/>
                    <a:cs typeface="Arial" panose="020B0604020202020204" pitchFamily="34" charset="0"/>
                  </a:rPr>
                  <a:t> and </a:t>
                </a:r>
                <a:r>
                  <a:rPr lang="en-US" b="1" kern="1200" dirty="0">
                    <a:solidFill>
                      <a:srgbClr val="002060"/>
                    </a:solidFill>
                    <a:latin typeface="Arial" panose="020B0604020202020204" pitchFamily="34" charset="0"/>
                    <a:ea typeface="+mn-ea"/>
                    <a:cs typeface="Arial" panose="020B0604020202020204" pitchFamily="34" charset="0"/>
                  </a:rPr>
                  <a:t>simulations</a:t>
                </a:r>
              </a:p>
              <a:p>
                <a:pPr marL="970639" lvl="3" indent="-323546" defTabSz="914400" hangingPunct="1">
                  <a:spcBef>
                    <a:spcPts val="600"/>
                  </a:spcBef>
                  <a:buClr>
                    <a:srgbClr val="002060"/>
                  </a:buClr>
                  <a:buSzPct val="100000"/>
                  <a:buFont typeface="Wingdings" pitchFamily="2" charset="2"/>
                  <a:buChar char="Ø"/>
                </a:pPr>
                <a:r>
                  <a:rPr lang="en-US" b="1" kern="1200" dirty="0">
                    <a:solidFill>
                      <a:srgbClr val="002060"/>
                    </a:solidFill>
                    <a:latin typeface="Arial" panose="020B0604020202020204" pitchFamily="34" charset="0"/>
                    <a:ea typeface="+mn-ea"/>
                    <a:cs typeface="Arial" panose="020B0604020202020204" pitchFamily="34" charset="0"/>
                  </a:rPr>
                  <a:t>Foresee margins </a:t>
                </a:r>
                <a:r>
                  <a:rPr lang="en-US" kern="1200" dirty="0">
                    <a:solidFill>
                      <a:srgbClr val="002060"/>
                    </a:solidFill>
                    <a:latin typeface="Arial" panose="020B0604020202020204" pitchFamily="34" charset="0"/>
                    <a:ea typeface="+mn-ea"/>
                    <a:cs typeface="Arial" panose="020B0604020202020204" pitchFamily="34" charset="0"/>
                  </a:rPr>
                  <a:t>(“real luminosity” value is known when commissioning start and it is a learning curve...)</a:t>
                </a:r>
              </a:p>
            </p:txBody>
          </p:sp>
        </mc:Choice>
        <mc:Fallback xmlns="">
          <p:sp>
            <p:nvSpPr>
              <p:cNvPr id="9" name="TextBox 8">
                <a:extLst>
                  <a:ext uri="{FF2B5EF4-FFF2-40B4-BE49-F238E27FC236}">
                    <a16:creationId xmlns:a16="http://schemas.microsoft.com/office/drawing/2014/main" id="{2D1C0C8D-09B9-9B87-BE29-2EB4B53C5487}"/>
                  </a:ext>
                </a:extLst>
              </p:cNvPr>
              <p:cNvSpPr txBox="1">
                <a:spLocks noRot="1" noChangeAspect="1" noMove="1" noResize="1" noEditPoints="1" noAdjustHandles="1" noChangeArrowheads="1" noChangeShapeType="1" noTextEdit="1"/>
              </p:cNvSpPr>
              <p:nvPr/>
            </p:nvSpPr>
            <p:spPr>
              <a:xfrm>
                <a:off x="421183" y="3521433"/>
                <a:ext cx="8474844" cy="2918748"/>
              </a:xfrm>
              <a:prstGeom prst="rect">
                <a:avLst/>
              </a:prstGeom>
              <a:blipFill>
                <a:blip r:embed="rId4"/>
                <a:stretch>
                  <a:fillRect l="-749" t="-1739" r="-898" b="-2609"/>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A0826E68-7486-52EA-1455-AD0E98B25DFF}"/>
              </a:ext>
            </a:extLst>
          </p:cNvPr>
          <p:cNvSpPr txBox="1"/>
          <p:nvPr/>
        </p:nvSpPr>
        <p:spPr>
          <a:xfrm>
            <a:off x="6799924" y="890346"/>
            <a:ext cx="4958193" cy="461665"/>
          </a:xfrm>
          <a:prstGeom prst="rect">
            <a:avLst/>
          </a:prstGeom>
          <a:solidFill>
            <a:schemeClr val="bg1"/>
          </a:solidFill>
          <a:effectLst>
            <a:glow rad="431905">
              <a:schemeClr val="accent6">
                <a:lumMod val="40000"/>
                <a:lumOff val="60000"/>
                <a:alpha val="40000"/>
              </a:schemeClr>
            </a:glow>
          </a:effectLst>
        </p:spPr>
        <p:txBody>
          <a:bodyPr wrap="square">
            <a:spAutoFit/>
          </a:bodyPr>
          <a:lstStyle/>
          <a:p>
            <a:r>
              <a:rPr lang="en-GB" sz="1200" b="1" dirty="0">
                <a:solidFill>
                  <a:srgbClr val="C00000"/>
                </a:solidFill>
                <a:latin typeface="Arial" panose="020B0604020202020204" pitchFamily="34" charset="0"/>
                <a:cs typeface="Arial" panose="020B0604020202020204" pitchFamily="34" charset="0"/>
              </a:rPr>
              <a:t>See also “Lessons from current </a:t>
            </a:r>
            <a:r>
              <a:rPr lang="en-GB" sz="1200" b="1" dirty="0" err="1">
                <a:solidFill>
                  <a:srgbClr val="C00000"/>
                </a:solidFill>
                <a:latin typeface="Arial" panose="020B0604020202020204" pitchFamily="34" charset="0"/>
                <a:cs typeface="Arial" panose="020B0604020202020204" pitchFamily="34" charset="0"/>
              </a:rPr>
              <a:t>e+e</a:t>
            </a:r>
            <a:r>
              <a:rPr lang="en-GB" sz="1200" b="1" dirty="0">
                <a:solidFill>
                  <a:srgbClr val="C00000"/>
                </a:solidFill>
                <a:latin typeface="Arial" panose="020B0604020202020204" pitchFamily="34" charset="0"/>
                <a:cs typeface="Arial" panose="020B0604020202020204" pitchFamily="34" charset="0"/>
              </a:rPr>
              <a:t>- CC”</a:t>
            </a:r>
            <a:r>
              <a:rPr lang="en-GB" sz="1200" b="1" i="0" u="none" strike="noStrike" dirty="0">
                <a:solidFill>
                  <a:srgbClr val="C00000"/>
                </a:solidFill>
                <a:effectLst/>
                <a:latin typeface="Arial" panose="020B0604020202020204" pitchFamily="34" charset="0"/>
                <a:cs typeface="Arial" panose="020B0604020202020204" pitchFamily="34" charset="0"/>
              </a:rPr>
              <a:t> (Y. </a:t>
            </a:r>
            <a:r>
              <a:rPr lang="en-GB" sz="1200" b="1" dirty="0">
                <a:solidFill>
                  <a:srgbClr val="C00000"/>
                </a:solidFill>
                <a:latin typeface="Arial" panose="020B0604020202020204" pitchFamily="34" charset="0"/>
                <a:cs typeface="Arial" panose="020B0604020202020204" pitchFamily="34" charset="0"/>
              </a:rPr>
              <a:t>Onishi</a:t>
            </a:r>
            <a:r>
              <a:rPr lang="en-GB" sz="1200" b="1" i="0" u="none" strike="noStrike" dirty="0">
                <a:solidFill>
                  <a:srgbClr val="C00000"/>
                </a:solidFill>
                <a:effectLst/>
                <a:latin typeface="Arial" panose="020B0604020202020204" pitchFamily="34" charset="0"/>
                <a:cs typeface="Arial" panose="020B0604020202020204" pitchFamily="34" charset="0"/>
              </a:rPr>
              <a:t>) ESPPU 2025</a:t>
            </a:r>
          </a:p>
          <a:p>
            <a:r>
              <a:rPr lang="en-GB" sz="1200" dirty="0">
                <a:hlinkClick r:id="rId5"/>
              </a:rPr>
              <a:t>https://agenda.infn.it/event/44943/overview</a:t>
            </a:r>
            <a:endParaRPr lang="en-GB" sz="1200" dirty="0"/>
          </a:p>
        </p:txBody>
      </p:sp>
    </p:spTree>
    <p:extLst>
      <p:ext uri="{BB962C8B-B14F-4D97-AF65-F5344CB8AC3E}">
        <p14:creationId xmlns:p14="http://schemas.microsoft.com/office/powerpoint/2010/main" val="194200402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E92B14-E093-DDDA-D38D-36F6206426C4}"/>
              </a:ext>
            </a:extLst>
          </p:cNvPr>
          <p:cNvSpPr>
            <a:spLocks noGrp="1"/>
          </p:cNvSpPr>
          <p:nvPr>
            <p:ph type="title"/>
          </p:nvPr>
        </p:nvSpPr>
        <p:spPr>
          <a:xfrm>
            <a:off x="1521622" y="66357"/>
            <a:ext cx="9901730" cy="667549"/>
          </a:xfrm>
        </p:spPr>
        <p:txBody>
          <a:bodyPr/>
          <a:lstStyle/>
          <a:p>
            <a:r>
              <a:rPr lang="en-US" sz="3200" dirty="0"/>
              <a:t>The quest for nanobeam sizes</a:t>
            </a:r>
          </a:p>
        </p:txBody>
      </p:sp>
      <p:sp>
        <p:nvSpPr>
          <p:cNvPr id="6" name="Slide Number Placeholder 5">
            <a:extLst>
              <a:ext uri="{FF2B5EF4-FFF2-40B4-BE49-F238E27FC236}">
                <a16:creationId xmlns:a16="http://schemas.microsoft.com/office/drawing/2014/main" id="{4CC60BA8-D7DF-8C07-8727-5560A4F1BD7B}"/>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11" name="TextBox 10">
            <a:extLst>
              <a:ext uri="{FF2B5EF4-FFF2-40B4-BE49-F238E27FC236}">
                <a16:creationId xmlns:a16="http://schemas.microsoft.com/office/drawing/2014/main" id="{71F17C93-F266-3C28-B291-1D7C024B2667}"/>
              </a:ext>
            </a:extLst>
          </p:cNvPr>
          <p:cNvSpPr txBox="1"/>
          <p:nvPr/>
        </p:nvSpPr>
        <p:spPr>
          <a:xfrm>
            <a:off x="404368" y="1673240"/>
            <a:ext cx="5314822" cy="3416320"/>
          </a:xfrm>
          <a:prstGeom prst="rect">
            <a:avLst/>
          </a:prstGeom>
          <a:noFill/>
        </p:spPr>
        <p:txBody>
          <a:bodyPr wrap="square">
            <a:spAutoFit/>
          </a:bodyPr>
          <a:lstStyle/>
          <a:p>
            <a:pPr>
              <a:buClr>
                <a:srgbClr val="002060"/>
              </a:buClr>
              <a:buFont typeface="Wingdings" pitchFamily="2" charset="2"/>
              <a:buChar char="Ø"/>
            </a:pPr>
            <a:r>
              <a:rPr lang="en-US" b="1" dirty="0">
                <a:solidFill>
                  <a:srgbClr val="002060"/>
                </a:solidFill>
                <a:latin typeface="Arial" panose="020B0604020202020204" pitchFamily="34" charset="0"/>
                <a:cs typeface="Arial" panose="020B0604020202020204" pitchFamily="34" charset="0"/>
              </a:rPr>
              <a:t> </a:t>
            </a:r>
            <a:r>
              <a:rPr lang="en-US" dirty="0">
                <a:solidFill>
                  <a:srgbClr val="002060"/>
                </a:solidFill>
                <a:latin typeface="Arial" panose="020B0604020202020204" pitchFamily="34" charset="0"/>
                <a:cs typeface="Arial" panose="020B0604020202020204" pitchFamily="34" charset="0"/>
              </a:rPr>
              <a:t>Some </a:t>
            </a:r>
            <a:r>
              <a:rPr lang="en-US" b="1" dirty="0">
                <a:solidFill>
                  <a:srgbClr val="002060"/>
                </a:solidFill>
                <a:latin typeface="Arial" panose="020B0604020202020204" pitchFamily="34" charset="0"/>
                <a:cs typeface="Arial" panose="020B0604020202020204" pitchFamily="34" charset="0"/>
              </a:rPr>
              <a:t>tens</a:t>
            </a:r>
            <a:r>
              <a:rPr lang="en-US" dirty="0">
                <a:solidFill>
                  <a:srgbClr val="002060"/>
                </a:solidFill>
                <a:latin typeface="Arial" panose="020B0604020202020204" pitchFamily="34" charset="0"/>
                <a:cs typeface="Arial" panose="020B0604020202020204" pitchFamily="34" charset="0"/>
              </a:rPr>
              <a:t> of </a:t>
            </a:r>
            <a:r>
              <a:rPr lang="en-US" b="1" dirty="0">
                <a:solidFill>
                  <a:srgbClr val="002060"/>
                </a:solidFill>
                <a:latin typeface="Arial" panose="020B0604020202020204" pitchFamily="34" charset="0"/>
                <a:cs typeface="Arial" panose="020B0604020202020204" pitchFamily="34" charset="0"/>
              </a:rPr>
              <a:t>nanometers</a:t>
            </a:r>
            <a:r>
              <a:rPr lang="en-US" dirty="0">
                <a:solidFill>
                  <a:srgbClr val="002060"/>
                </a:solidFill>
                <a:latin typeface="Arial" panose="020B0604020202020204" pitchFamily="34" charset="0"/>
                <a:cs typeface="Arial" panose="020B0604020202020204" pitchFamily="34" charset="0"/>
              </a:rPr>
              <a:t> beam sizes have been obtained experimentally in different colliders. Based on the </a:t>
            </a:r>
            <a:r>
              <a:rPr lang="en-US" b="1" dirty="0">
                <a:solidFill>
                  <a:srgbClr val="002060"/>
                </a:solidFill>
                <a:latin typeface="Arial" panose="020B0604020202020204" pitchFamily="34" charset="0"/>
                <a:cs typeface="Arial" panose="020B0604020202020204" pitchFamily="34" charset="0"/>
              </a:rPr>
              <a:t>achievements, no showstoppers </a:t>
            </a:r>
            <a:r>
              <a:rPr lang="en-US" dirty="0">
                <a:solidFill>
                  <a:srgbClr val="002060"/>
                </a:solidFill>
                <a:latin typeface="Arial" panose="020B0604020202020204" pitchFamily="34" charset="0"/>
                <a:cs typeface="Arial" panose="020B0604020202020204" pitchFamily="34" charset="0"/>
              </a:rPr>
              <a:t>for </a:t>
            </a:r>
            <a:r>
              <a:rPr lang="en-US" b="1" dirty="0">
                <a:solidFill>
                  <a:srgbClr val="002060"/>
                </a:solidFill>
                <a:latin typeface="Arial" panose="020B0604020202020204" pitchFamily="34" charset="0"/>
                <a:cs typeface="Arial" panose="020B0604020202020204" pitchFamily="34" charset="0"/>
              </a:rPr>
              <a:t>future colliders</a:t>
            </a:r>
            <a:r>
              <a:rPr lang="en-US" dirty="0">
                <a:solidFill>
                  <a:srgbClr val="002060"/>
                </a:solidFill>
                <a:latin typeface="Arial" panose="020B0604020202020204" pitchFamily="34" charset="0"/>
                <a:cs typeface="Arial" panose="020B0604020202020204" pitchFamily="34" charset="0"/>
              </a:rPr>
              <a:t> have been found.</a:t>
            </a:r>
          </a:p>
          <a:p>
            <a:pPr>
              <a:buClr>
                <a:srgbClr val="002060"/>
              </a:buClr>
              <a:buFont typeface="Wingdings" pitchFamily="2" charset="2"/>
              <a:buChar char="Ø"/>
            </a:pPr>
            <a:endParaRPr lang="en-US" dirty="0">
              <a:solidFill>
                <a:srgbClr val="002060"/>
              </a:solidFill>
              <a:latin typeface="Arial" panose="020B0604020202020204" pitchFamily="34" charset="0"/>
              <a:cs typeface="Arial" panose="020B0604020202020204" pitchFamily="34" charset="0"/>
            </a:endParaRPr>
          </a:p>
          <a:p>
            <a:pPr>
              <a:buClr>
                <a:srgbClr val="002060"/>
              </a:buClr>
              <a:buFont typeface="Wingdings" pitchFamily="2" charset="2"/>
              <a:buChar char="Ø"/>
            </a:pPr>
            <a:r>
              <a:rPr lang="en-US" dirty="0">
                <a:solidFill>
                  <a:srgbClr val="002060"/>
                </a:solidFill>
                <a:latin typeface="Arial" panose="020B0604020202020204" pitchFamily="34" charset="0"/>
                <a:cs typeface="Arial" panose="020B0604020202020204" pitchFamily="34" charset="0"/>
              </a:rPr>
              <a:t> However, these projects show that achieving </a:t>
            </a:r>
            <a:r>
              <a:rPr lang="en-US" b="1" dirty="0">
                <a:solidFill>
                  <a:srgbClr val="002060"/>
                </a:solidFill>
                <a:latin typeface="Arial" panose="020B0604020202020204" pitchFamily="34" charset="0"/>
                <a:cs typeface="Arial" panose="020B0604020202020204" pitchFamily="34" charset="0"/>
              </a:rPr>
              <a:t>stable and repeatable operation </a:t>
            </a:r>
            <a:r>
              <a:rPr lang="en-US" dirty="0">
                <a:solidFill>
                  <a:srgbClr val="002060"/>
                </a:solidFill>
                <a:latin typeface="Arial" panose="020B0604020202020204" pitchFamily="34" charset="0"/>
                <a:cs typeface="Arial" panose="020B0604020202020204" pitchFamily="34" charset="0"/>
              </a:rPr>
              <a:t>at these low beam sizes remains a </a:t>
            </a:r>
            <a:r>
              <a:rPr lang="en-US" b="1" dirty="0">
                <a:solidFill>
                  <a:srgbClr val="002060"/>
                </a:solidFill>
                <a:latin typeface="Arial" panose="020B0604020202020204" pitchFamily="34" charset="0"/>
                <a:cs typeface="Arial" panose="020B0604020202020204" pitchFamily="34" charset="0"/>
              </a:rPr>
              <a:t>challenging endeavor</a:t>
            </a:r>
            <a:r>
              <a:rPr lang="en-US" dirty="0">
                <a:solidFill>
                  <a:srgbClr val="002060"/>
                </a:solidFill>
                <a:latin typeface="Arial" panose="020B0604020202020204" pitchFamily="34" charset="0"/>
                <a:cs typeface="Arial" panose="020B0604020202020204" pitchFamily="34" charset="0"/>
              </a:rPr>
              <a:t>. It is observed that, so far, these projects did </a:t>
            </a:r>
            <a:r>
              <a:rPr lang="en-US" b="1" dirty="0">
                <a:solidFill>
                  <a:srgbClr val="002060"/>
                </a:solidFill>
                <a:latin typeface="Arial" panose="020B0604020202020204" pitchFamily="34" charset="0"/>
                <a:cs typeface="Arial" panose="020B0604020202020204" pitchFamily="34" charset="0"/>
              </a:rPr>
              <a:t>not achieve</a:t>
            </a:r>
            <a:r>
              <a:rPr lang="en-US" dirty="0">
                <a:solidFill>
                  <a:srgbClr val="002060"/>
                </a:solidFill>
                <a:latin typeface="Arial" panose="020B0604020202020204" pitchFamily="34" charset="0"/>
                <a:cs typeface="Arial" panose="020B0604020202020204" pitchFamily="34" charset="0"/>
              </a:rPr>
              <a:t> their </a:t>
            </a:r>
            <a:r>
              <a:rPr lang="en-US" b="1" dirty="0">
                <a:solidFill>
                  <a:srgbClr val="002060"/>
                </a:solidFill>
                <a:latin typeface="Arial" panose="020B0604020202020204" pitchFamily="34" charset="0"/>
                <a:cs typeface="Arial" panose="020B0604020202020204" pitchFamily="34" charset="0"/>
              </a:rPr>
              <a:t>design targets </a:t>
            </a:r>
            <a:r>
              <a:rPr lang="en-US" dirty="0">
                <a:solidFill>
                  <a:srgbClr val="002060"/>
                </a:solidFill>
                <a:latin typeface="Arial" panose="020B0604020202020204" pitchFamily="34" charset="0"/>
                <a:cs typeface="Arial" panose="020B0604020202020204" pitchFamily="34" charset="0"/>
              </a:rPr>
              <a:t>with </a:t>
            </a:r>
            <a:r>
              <a:rPr lang="en-US" b="1" dirty="0">
                <a:solidFill>
                  <a:srgbClr val="002060"/>
                </a:solidFill>
                <a:latin typeface="Arial" panose="020B0604020202020204" pitchFamily="34" charset="0"/>
                <a:cs typeface="Arial" panose="020B0604020202020204" pitchFamily="34" charset="0"/>
              </a:rPr>
              <a:t>nominal bunch intensity</a:t>
            </a:r>
            <a:r>
              <a:rPr lang="en-US" dirty="0">
                <a:solidFill>
                  <a:srgbClr val="002060"/>
                </a:solidFill>
                <a:latin typeface="Arial" panose="020B0604020202020204" pitchFamily="34" charset="0"/>
                <a:cs typeface="Arial" panose="020B0604020202020204" pitchFamily="34" charset="0"/>
              </a:rPr>
              <a:t> and that optics/hardware modifications were adopted in ATF2/3 and </a:t>
            </a:r>
            <a:r>
              <a:rPr lang="en-US" dirty="0" err="1">
                <a:solidFill>
                  <a:srgbClr val="002060"/>
                </a:solidFill>
                <a:latin typeface="Arial" panose="020B0604020202020204" pitchFamily="34" charset="0"/>
                <a:cs typeface="Arial" panose="020B0604020202020204" pitchFamily="34" charset="0"/>
              </a:rPr>
              <a:t>SuperKEKB</a:t>
            </a:r>
            <a:r>
              <a:rPr lang="en-US" dirty="0">
                <a:solidFill>
                  <a:srgbClr val="002060"/>
                </a:solidFill>
                <a:latin typeface="Arial" panose="020B0604020202020204" pitchFamily="34" charset="0"/>
                <a:cs typeface="Arial" panose="020B0604020202020204" pitchFamily="34" charset="0"/>
              </a:rPr>
              <a:t>.</a:t>
            </a:r>
          </a:p>
        </p:txBody>
      </p:sp>
      <p:sp>
        <p:nvSpPr>
          <p:cNvPr id="13" name="TextBox 12">
            <a:extLst>
              <a:ext uri="{FF2B5EF4-FFF2-40B4-BE49-F238E27FC236}">
                <a16:creationId xmlns:a16="http://schemas.microsoft.com/office/drawing/2014/main" id="{E114D616-8A4F-C942-2261-943D4F442E30}"/>
              </a:ext>
            </a:extLst>
          </p:cNvPr>
          <p:cNvSpPr txBox="1"/>
          <p:nvPr/>
        </p:nvSpPr>
        <p:spPr>
          <a:xfrm>
            <a:off x="340801" y="4953038"/>
            <a:ext cx="11417314" cy="1200329"/>
          </a:xfrm>
          <a:prstGeom prst="rect">
            <a:avLst/>
          </a:prstGeom>
          <a:noFill/>
        </p:spPr>
        <p:txBody>
          <a:bodyPr wrap="square">
            <a:spAutoFit/>
          </a:bodyPr>
          <a:lstStyle/>
          <a:p>
            <a:pPr algn="just">
              <a:buClr>
                <a:srgbClr val="002060"/>
              </a:buClr>
              <a:buFont typeface="Wingdings" pitchFamily="2" charset="2"/>
              <a:buChar char="Ø"/>
            </a:pPr>
            <a:endParaRPr lang="en-US" dirty="0">
              <a:solidFill>
                <a:srgbClr val="002060"/>
              </a:solidFill>
              <a:latin typeface="Arial" panose="020B0604020202020204" pitchFamily="34" charset="0"/>
              <a:cs typeface="Arial" panose="020B0604020202020204" pitchFamily="34" charset="0"/>
            </a:endParaRPr>
          </a:p>
          <a:p>
            <a:pPr algn="just">
              <a:buClr>
                <a:srgbClr val="002060"/>
              </a:buClr>
              <a:buFont typeface="Wingdings" pitchFamily="2" charset="2"/>
              <a:buChar char="Ø"/>
            </a:pPr>
            <a:r>
              <a:rPr lang="en-US" b="1" dirty="0">
                <a:solidFill>
                  <a:srgbClr val="002060"/>
                </a:solidFill>
                <a:latin typeface="Arial" panose="020B0604020202020204" pitchFamily="34" charset="0"/>
                <a:cs typeface="Arial" panose="020B0604020202020204" pitchFamily="34" charset="0"/>
              </a:rPr>
              <a:t> R&amp;D</a:t>
            </a:r>
            <a:r>
              <a:rPr lang="en-US" dirty="0">
                <a:solidFill>
                  <a:srgbClr val="002060"/>
                </a:solidFill>
                <a:latin typeface="Arial" panose="020B0604020202020204" pitchFamily="34" charset="0"/>
                <a:cs typeface="Arial" panose="020B0604020202020204" pitchFamily="34" charset="0"/>
              </a:rPr>
              <a:t> in </a:t>
            </a:r>
            <a:r>
              <a:rPr lang="en-US" b="1" dirty="0">
                <a:solidFill>
                  <a:srgbClr val="002060"/>
                </a:solidFill>
                <a:latin typeface="Arial" panose="020B0604020202020204" pitchFamily="34" charset="0"/>
                <a:cs typeface="Arial" panose="020B0604020202020204" pitchFamily="34" charset="0"/>
              </a:rPr>
              <a:t>beam dynamics </a:t>
            </a:r>
            <a:r>
              <a:rPr lang="en-US" dirty="0">
                <a:solidFill>
                  <a:srgbClr val="002060"/>
                </a:solidFill>
                <a:latin typeface="Arial" panose="020B0604020202020204" pitchFamily="34" charset="0"/>
                <a:cs typeface="Arial" panose="020B0604020202020204" pitchFamily="34" charset="0"/>
              </a:rPr>
              <a:t>and </a:t>
            </a:r>
            <a:r>
              <a:rPr lang="en-US" b="1" dirty="0">
                <a:solidFill>
                  <a:srgbClr val="002060"/>
                </a:solidFill>
                <a:latin typeface="Arial" panose="020B0604020202020204" pitchFamily="34" charset="0"/>
                <a:cs typeface="Arial" panose="020B0604020202020204" pitchFamily="34" charset="0"/>
              </a:rPr>
              <a:t>technological/hardware </a:t>
            </a:r>
            <a:r>
              <a:rPr lang="en-US" dirty="0">
                <a:solidFill>
                  <a:srgbClr val="002060"/>
                </a:solidFill>
                <a:latin typeface="Arial" panose="020B0604020202020204" pitchFamily="34" charset="0"/>
                <a:cs typeface="Arial" panose="020B0604020202020204" pitchFamily="34" charset="0"/>
              </a:rPr>
              <a:t>devices to continue the quest for nanobeam sizes, stability and reproducibility  is being pursued in </a:t>
            </a:r>
            <a:r>
              <a:rPr lang="en-US" b="1" dirty="0">
                <a:solidFill>
                  <a:srgbClr val="002060"/>
                </a:solidFill>
                <a:latin typeface="Arial" panose="020B0604020202020204" pitchFamily="34" charset="0"/>
                <a:cs typeface="Arial" panose="020B0604020202020204" pitchFamily="34" charset="0"/>
              </a:rPr>
              <a:t>ATF2/3</a:t>
            </a:r>
            <a:r>
              <a:rPr lang="en-US" dirty="0">
                <a:solidFill>
                  <a:srgbClr val="002060"/>
                </a:solidFill>
                <a:latin typeface="Arial" panose="020B0604020202020204" pitchFamily="34" charset="0"/>
                <a:cs typeface="Arial" panose="020B0604020202020204" pitchFamily="34" charset="0"/>
              </a:rPr>
              <a:t>. This </a:t>
            </a:r>
            <a:r>
              <a:rPr lang="en-US" b="1" dirty="0">
                <a:solidFill>
                  <a:srgbClr val="002060"/>
                </a:solidFill>
                <a:latin typeface="Arial" panose="020B0604020202020204" pitchFamily="34" charset="0"/>
                <a:cs typeface="Arial" panose="020B0604020202020204" pitchFamily="34" charset="0"/>
              </a:rPr>
              <a:t>R&amp;D </a:t>
            </a:r>
            <a:r>
              <a:rPr lang="en-US" dirty="0">
                <a:solidFill>
                  <a:srgbClr val="002060"/>
                </a:solidFill>
                <a:latin typeface="Arial" panose="020B0604020202020204" pitchFamily="34" charset="0"/>
                <a:cs typeface="Arial" panose="020B0604020202020204" pitchFamily="34" charset="0"/>
              </a:rPr>
              <a:t>will be of paramount importance  for the </a:t>
            </a:r>
            <a:r>
              <a:rPr lang="en-US" b="1" dirty="0">
                <a:solidFill>
                  <a:srgbClr val="002060"/>
                </a:solidFill>
                <a:latin typeface="Arial" panose="020B0604020202020204" pitchFamily="34" charset="0"/>
                <a:cs typeface="Arial" panose="020B0604020202020204" pitchFamily="34" charset="0"/>
              </a:rPr>
              <a:t>training of young acceleration physicist generation</a:t>
            </a:r>
            <a:r>
              <a:rPr lang="en-US" dirty="0">
                <a:solidFill>
                  <a:srgbClr val="002060"/>
                </a:solidFill>
                <a:latin typeface="Arial" panose="020B0604020202020204" pitchFamily="34" charset="0"/>
                <a:cs typeface="Arial" panose="020B0604020202020204" pitchFamily="34" charset="0"/>
              </a:rPr>
              <a:t> that will play a </a:t>
            </a:r>
            <a:r>
              <a:rPr lang="en-US" b="1" dirty="0">
                <a:solidFill>
                  <a:srgbClr val="002060"/>
                </a:solidFill>
                <a:latin typeface="Arial" panose="020B0604020202020204" pitchFamily="34" charset="0"/>
                <a:cs typeface="Arial" panose="020B0604020202020204" pitchFamily="34" charset="0"/>
              </a:rPr>
              <a:t>key role </a:t>
            </a:r>
            <a:r>
              <a:rPr lang="en-US" dirty="0">
                <a:solidFill>
                  <a:srgbClr val="002060"/>
                </a:solidFill>
                <a:latin typeface="Arial" panose="020B0604020202020204" pitchFamily="34" charset="0"/>
                <a:cs typeface="Arial" panose="020B0604020202020204" pitchFamily="34" charset="0"/>
              </a:rPr>
              <a:t>in the </a:t>
            </a:r>
            <a:r>
              <a:rPr lang="en-US" b="1" dirty="0">
                <a:solidFill>
                  <a:srgbClr val="002060"/>
                </a:solidFill>
                <a:latin typeface="Arial" panose="020B0604020202020204" pitchFamily="34" charset="0"/>
                <a:cs typeface="Arial" panose="020B0604020202020204" pitchFamily="34" charset="0"/>
              </a:rPr>
              <a:t>future colliders.</a:t>
            </a:r>
          </a:p>
        </p:txBody>
      </p:sp>
      <p:pic>
        <p:nvPicPr>
          <p:cNvPr id="9" name="Picture 8">
            <a:extLst>
              <a:ext uri="{FF2B5EF4-FFF2-40B4-BE49-F238E27FC236}">
                <a16:creationId xmlns:a16="http://schemas.microsoft.com/office/drawing/2014/main" id="{A1AD62F6-DEA8-E74F-0F51-56A6FF2A0E95}"/>
              </a:ext>
            </a:extLst>
          </p:cNvPr>
          <p:cNvPicPr>
            <a:picLocks noChangeAspect="1"/>
          </p:cNvPicPr>
          <p:nvPr/>
        </p:nvPicPr>
        <p:blipFill>
          <a:blip r:embed="rId3"/>
          <a:stretch>
            <a:fillRect/>
          </a:stretch>
        </p:blipFill>
        <p:spPr>
          <a:xfrm>
            <a:off x="6162644" y="1849588"/>
            <a:ext cx="5260708" cy="3114008"/>
          </a:xfrm>
          <a:prstGeom prst="rect">
            <a:avLst/>
          </a:prstGeom>
        </p:spPr>
      </p:pic>
      <p:sp>
        <p:nvSpPr>
          <p:cNvPr id="12" name="TextBox 11">
            <a:extLst>
              <a:ext uri="{FF2B5EF4-FFF2-40B4-BE49-F238E27FC236}">
                <a16:creationId xmlns:a16="http://schemas.microsoft.com/office/drawing/2014/main" id="{3CA4CC85-A37F-EBD6-53DC-D42D33818213}"/>
              </a:ext>
            </a:extLst>
          </p:cNvPr>
          <p:cNvSpPr txBox="1"/>
          <p:nvPr/>
        </p:nvSpPr>
        <p:spPr>
          <a:xfrm>
            <a:off x="6091322" y="1583146"/>
            <a:ext cx="6087978" cy="276999"/>
          </a:xfrm>
          <a:prstGeom prst="rect">
            <a:avLst/>
          </a:prstGeom>
          <a:noFill/>
        </p:spPr>
        <p:txBody>
          <a:bodyPr wrap="square">
            <a:spAutoFit/>
          </a:bodyPr>
          <a:lstStyle/>
          <a:p>
            <a:r>
              <a:rPr lang="en-US" sz="1200" dirty="0"/>
              <a:t>Effective normalized vertical emittance at the IP as measured from the beam size versus time</a:t>
            </a:r>
            <a:endParaRPr lang="en-US" dirty="0"/>
          </a:p>
        </p:txBody>
      </p:sp>
      <p:sp>
        <p:nvSpPr>
          <p:cNvPr id="7" name="TextBox 6">
            <a:extLst>
              <a:ext uri="{FF2B5EF4-FFF2-40B4-BE49-F238E27FC236}">
                <a16:creationId xmlns:a16="http://schemas.microsoft.com/office/drawing/2014/main" id="{8BE9A23C-FAD4-4453-02A1-B6A619A465A0}"/>
              </a:ext>
            </a:extLst>
          </p:cNvPr>
          <p:cNvSpPr txBox="1"/>
          <p:nvPr/>
        </p:nvSpPr>
        <p:spPr>
          <a:xfrm>
            <a:off x="7029923" y="4841967"/>
            <a:ext cx="3918859" cy="307777"/>
          </a:xfrm>
          <a:prstGeom prst="rect">
            <a:avLst/>
          </a:prstGeom>
          <a:noFill/>
        </p:spPr>
        <p:txBody>
          <a:bodyPr wrap="square">
            <a:spAutoFit/>
          </a:bodyPr>
          <a:lstStyle/>
          <a:p>
            <a:r>
              <a:rPr lang="en-GB" sz="1400" dirty="0">
                <a:solidFill>
                  <a:srgbClr val="3326FF"/>
                </a:solidFill>
                <a:effectLst/>
                <a:latin typeface="Times"/>
              </a:rPr>
              <a:t>arXiv:2506.12361v1 [</a:t>
            </a:r>
            <a:r>
              <a:rPr lang="en-GB" sz="1400" dirty="0" err="1">
                <a:solidFill>
                  <a:srgbClr val="3326FF"/>
                </a:solidFill>
                <a:effectLst/>
                <a:latin typeface="Times"/>
              </a:rPr>
              <a:t>physics.acc-ph</a:t>
            </a:r>
            <a:r>
              <a:rPr lang="en-GB" sz="1400" dirty="0">
                <a:solidFill>
                  <a:srgbClr val="3326FF"/>
                </a:solidFill>
                <a:effectLst/>
                <a:latin typeface="Times"/>
              </a:rPr>
              <a:t>] 14 Jun 2025</a:t>
            </a:r>
          </a:p>
        </p:txBody>
      </p:sp>
      <p:sp>
        <p:nvSpPr>
          <p:cNvPr id="8" name="TextBox 7">
            <a:extLst>
              <a:ext uri="{FF2B5EF4-FFF2-40B4-BE49-F238E27FC236}">
                <a16:creationId xmlns:a16="http://schemas.microsoft.com/office/drawing/2014/main" id="{D5AACBDA-5201-2C97-B702-C293B3494EA2}"/>
              </a:ext>
            </a:extLst>
          </p:cNvPr>
          <p:cNvSpPr txBox="1"/>
          <p:nvPr/>
        </p:nvSpPr>
        <p:spPr>
          <a:xfrm>
            <a:off x="812315" y="882376"/>
            <a:ext cx="10291982" cy="646331"/>
          </a:xfrm>
          <a:prstGeom prst="rect">
            <a:avLst/>
          </a:prstGeom>
          <a:noFill/>
        </p:spPr>
        <p:txBody>
          <a:bodyPr wrap="square">
            <a:spAutoFit/>
          </a:bodyPr>
          <a:lstStyle/>
          <a:p>
            <a:pPr algn="ctr"/>
            <a:r>
              <a:rPr lang="en-GB" b="1" dirty="0">
                <a:solidFill>
                  <a:srgbClr val="C00000"/>
                </a:solidFill>
                <a:latin typeface="Arial" panose="020B0604020202020204" pitchFamily="34" charset="0"/>
                <a:cs typeface="Arial" panose="020B0604020202020204" pitchFamily="34" charset="0"/>
              </a:rPr>
              <a:t>Since SLC/FFTB, significant technological and simulation improvements have been made that facilitate the quest for nanobeam sizes.</a:t>
            </a:r>
            <a:endParaRPr lang="en-US" b="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25455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51B82E94-097C-C04E-B549-CEAEEFA47E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138" y="4584626"/>
            <a:ext cx="2875674" cy="2156755"/>
          </a:xfrm>
          <a:prstGeom prst="rect">
            <a:avLst/>
          </a:prstGeom>
        </p:spPr>
      </p:pic>
      <p:sp>
        <p:nvSpPr>
          <p:cNvPr id="77828" name="Marcador de número de diapositiva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Arial" charset="0"/>
                <a:ea typeface="MS PGothic" charset="0"/>
                <a:cs typeface="MS PGothic" charset="0"/>
              </a:defRPr>
            </a:lvl1pPr>
            <a:lvl2pPr marL="742950" indent="-285750" defTabSz="912813" eaLnBrk="0" hangingPunct="0">
              <a:defRPr sz="2400">
                <a:solidFill>
                  <a:schemeClr val="tx1"/>
                </a:solidFill>
                <a:latin typeface="Arial" charset="0"/>
                <a:ea typeface="MS PGothic" charset="0"/>
                <a:cs typeface="MS PGothic" charset="0"/>
              </a:defRPr>
            </a:lvl2pPr>
            <a:lvl3pPr marL="1143000" indent="-228600" defTabSz="912813" eaLnBrk="0" hangingPunct="0">
              <a:defRPr sz="2400">
                <a:solidFill>
                  <a:schemeClr val="tx1"/>
                </a:solidFill>
                <a:latin typeface="Arial" charset="0"/>
                <a:ea typeface="MS PGothic" charset="0"/>
                <a:cs typeface="MS PGothic" charset="0"/>
              </a:defRPr>
            </a:lvl3pPr>
            <a:lvl4pPr marL="1600200" indent="-228600" defTabSz="912813" eaLnBrk="0" hangingPunct="0">
              <a:defRPr sz="2400">
                <a:solidFill>
                  <a:schemeClr val="tx1"/>
                </a:solidFill>
                <a:latin typeface="Arial" charset="0"/>
                <a:ea typeface="MS PGothic" charset="0"/>
                <a:cs typeface="MS PGothic" charset="0"/>
              </a:defRPr>
            </a:lvl4pPr>
            <a:lvl5pPr marL="2057400" indent="-228600" defTabSz="912813" eaLnBrk="0" hangingPunct="0">
              <a:defRPr sz="2400">
                <a:solidFill>
                  <a:schemeClr val="tx1"/>
                </a:solidFill>
                <a:latin typeface="Arial" charset="0"/>
                <a:ea typeface="MS PGothic" charset="0"/>
                <a:cs typeface="MS PGothic" charset="0"/>
              </a:defRPr>
            </a:lvl5pPr>
            <a:lvl6pPr marL="25146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fld id="{DAFFEF00-D692-ED47-8DF7-5EFC23BFF1F3}" type="slidenum">
              <a:rPr lang="en-US" sz="1400">
                <a:solidFill>
                  <a:srgbClr val="336666"/>
                </a:solidFill>
              </a:rPr>
              <a:pPr eaLnBrk="1" hangingPunct="1"/>
              <a:t>22</a:t>
            </a:fld>
            <a:endParaRPr lang="en-US" sz="1400">
              <a:solidFill>
                <a:srgbClr val="336666"/>
              </a:solidFill>
            </a:endParaRPr>
          </a:p>
        </p:txBody>
      </p:sp>
      <p:pic>
        <p:nvPicPr>
          <p:cNvPr id="31" name="Picture 30">
            <a:extLst>
              <a:ext uri="{FF2B5EF4-FFF2-40B4-BE49-F238E27FC236}">
                <a16:creationId xmlns:a16="http://schemas.microsoft.com/office/drawing/2014/main" id="{D00E90F8-3FA6-FF18-E9C5-DE7F0BD52F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68" y="2502009"/>
            <a:ext cx="3158839" cy="2369129"/>
          </a:xfrm>
          <a:prstGeom prst="rect">
            <a:avLst/>
          </a:prstGeom>
        </p:spPr>
      </p:pic>
      <p:pic>
        <p:nvPicPr>
          <p:cNvPr id="37" name="Picture 36">
            <a:extLst>
              <a:ext uri="{FF2B5EF4-FFF2-40B4-BE49-F238E27FC236}">
                <a16:creationId xmlns:a16="http://schemas.microsoft.com/office/drawing/2014/main" id="{71274796-7852-DD29-65DC-8AD07FC85E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1" y="-722299"/>
            <a:ext cx="4335936" cy="3251952"/>
          </a:xfrm>
          <a:prstGeom prst="rect">
            <a:avLst/>
          </a:prstGeom>
        </p:spPr>
      </p:pic>
      <p:pic>
        <p:nvPicPr>
          <p:cNvPr id="41" name="Picture 40">
            <a:extLst>
              <a:ext uri="{FF2B5EF4-FFF2-40B4-BE49-F238E27FC236}">
                <a16:creationId xmlns:a16="http://schemas.microsoft.com/office/drawing/2014/main" id="{273A6D5B-22CC-01CD-D8E4-1E79DBFE02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63512" y="286384"/>
            <a:ext cx="2381594" cy="1799358"/>
          </a:xfrm>
          <a:prstGeom prst="rect">
            <a:avLst/>
          </a:prstGeom>
        </p:spPr>
      </p:pic>
      <p:pic>
        <p:nvPicPr>
          <p:cNvPr id="43" name="Picture 42">
            <a:extLst>
              <a:ext uri="{FF2B5EF4-FFF2-40B4-BE49-F238E27FC236}">
                <a16:creationId xmlns:a16="http://schemas.microsoft.com/office/drawing/2014/main" id="{0EC86F56-51F5-1D79-95DE-88B3FB3FF1D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51952" y="4111271"/>
            <a:ext cx="3935120" cy="2951340"/>
          </a:xfrm>
          <a:prstGeom prst="rect">
            <a:avLst/>
          </a:prstGeom>
        </p:spPr>
      </p:pic>
      <p:pic>
        <p:nvPicPr>
          <p:cNvPr id="49" name="図 12" descr="男, 人, 屋内, 座る が含まれている画像&#10;&#10;自動的に生成された説明">
            <a:extLst>
              <a:ext uri="{FF2B5EF4-FFF2-40B4-BE49-F238E27FC236}">
                <a16:creationId xmlns:a16="http://schemas.microsoft.com/office/drawing/2014/main" id="{7F5BF5FA-112F-E0C6-5E96-D50CD1D7201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57644" y="107633"/>
            <a:ext cx="2602239" cy="1701258"/>
          </a:xfrm>
          <a:prstGeom prst="rect">
            <a:avLst/>
          </a:prstGeom>
        </p:spPr>
      </p:pic>
      <p:pic>
        <p:nvPicPr>
          <p:cNvPr id="50" name="図 13" descr="建物の前でポーズをとる男性グループ&#10;&#10;中程度の精度で自動的に生成された説明">
            <a:extLst>
              <a:ext uri="{FF2B5EF4-FFF2-40B4-BE49-F238E27FC236}">
                <a16:creationId xmlns:a16="http://schemas.microsoft.com/office/drawing/2014/main" id="{71DFA0EC-AA4C-A204-C92E-16605FDBDB83}"/>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l="3153" t="13431" r="7982"/>
          <a:stretch/>
        </p:blipFill>
        <p:spPr>
          <a:xfrm>
            <a:off x="6823369" y="34265"/>
            <a:ext cx="3158839" cy="2051477"/>
          </a:xfrm>
          <a:prstGeom prst="rect">
            <a:avLst/>
          </a:prstGeom>
        </p:spPr>
      </p:pic>
      <p:pic>
        <p:nvPicPr>
          <p:cNvPr id="48" name="図 6" descr="会議室でパソコンを使っている男性&#10;&#10;低い精度で自動的に生成された説明">
            <a:extLst>
              <a:ext uri="{FF2B5EF4-FFF2-40B4-BE49-F238E27FC236}">
                <a16:creationId xmlns:a16="http://schemas.microsoft.com/office/drawing/2014/main" id="{6E2B659C-7AD1-B6F2-DCD1-92E9A8F09685}"/>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76432" y="1505366"/>
            <a:ext cx="1992156" cy="1328104"/>
          </a:xfrm>
          <a:prstGeom prst="rect">
            <a:avLst/>
          </a:prstGeom>
        </p:spPr>
      </p:pic>
      <p:pic>
        <p:nvPicPr>
          <p:cNvPr id="3" name="DSC02901.jpeg" descr="DSC02901.jpeg">
            <a:extLst>
              <a:ext uri="{FF2B5EF4-FFF2-40B4-BE49-F238E27FC236}">
                <a16:creationId xmlns:a16="http://schemas.microsoft.com/office/drawing/2014/main" id="{DC2E31FE-20CA-3717-D8D7-ACD6FB2E1E35}"/>
              </a:ext>
            </a:extLst>
          </p:cNvPr>
          <p:cNvPicPr>
            <a:picLocks noChangeAspect="1"/>
          </p:cNvPicPr>
          <p:nvPr/>
        </p:nvPicPr>
        <p:blipFill>
          <a:blip r:embed="rId11"/>
          <a:stretch>
            <a:fillRect/>
          </a:stretch>
        </p:blipFill>
        <p:spPr>
          <a:xfrm>
            <a:off x="5004296" y="4871138"/>
            <a:ext cx="1703460" cy="958197"/>
          </a:xfrm>
          <a:prstGeom prst="rect">
            <a:avLst/>
          </a:prstGeom>
          <a:ln w="12700">
            <a:miter lim="400000"/>
          </a:ln>
        </p:spPr>
      </p:pic>
      <p:pic>
        <p:nvPicPr>
          <p:cNvPr id="4" name="27313acf-a7a5-4049-994e-91de1f325df6.jpg" descr="27313acf-a7a5-4049-994e-91de1f325df6.jpg">
            <a:extLst>
              <a:ext uri="{FF2B5EF4-FFF2-40B4-BE49-F238E27FC236}">
                <a16:creationId xmlns:a16="http://schemas.microsoft.com/office/drawing/2014/main" id="{D1E9ADAA-2195-48AD-01F0-BCF416F7FC8D}"/>
              </a:ext>
            </a:extLst>
          </p:cNvPr>
          <p:cNvPicPr>
            <a:picLocks noChangeAspect="1"/>
          </p:cNvPicPr>
          <p:nvPr/>
        </p:nvPicPr>
        <p:blipFill>
          <a:blip r:embed="rId12"/>
          <a:stretch>
            <a:fillRect/>
          </a:stretch>
        </p:blipFill>
        <p:spPr>
          <a:xfrm>
            <a:off x="11037549" y="3304664"/>
            <a:ext cx="954850" cy="1273134"/>
          </a:xfrm>
          <a:prstGeom prst="rect">
            <a:avLst/>
          </a:prstGeom>
          <a:ln w="12700">
            <a:miter lim="400000"/>
          </a:ln>
        </p:spPr>
      </p:pic>
      <p:pic>
        <p:nvPicPr>
          <p:cNvPr id="5" name="d342c128-605d-4ca5-ad8f-01afeeca2549.jpg" descr="d342c128-605d-4ca5-ad8f-01afeeca2549.jpg">
            <a:extLst>
              <a:ext uri="{FF2B5EF4-FFF2-40B4-BE49-F238E27FC236}">
                <a16:creationId xmlns:a16="http://schemas.microsoft.com/office/drawing/2014/main" id="{E77B1888-4A08-08D4-0134-420675C94E8E}"/>
              </a:ext>
            </a:extLst>
          </p:cNvPr>
          <p:cNvPicPr>
            <a:picLocks noChangeAspect="1"/>
          </p:cNvPicPr>
          <p:nvPr/>
        </p:nvPicPr>
        <p:blipFill>
          <a:blip r:embed="rId13"/>
          <a:stretch>
            <a:fillRect/>
          </a:stretch>
        </p:blipFill>
        <p:spPr>
          <a:xfrm>
            <a:off x="10230488" y="3586456"/>
            <a:ext cx="746783" cy="995710"/>
          </a:xfrm>
          <a:prstGeom prst="rect">
            <a:avLst/>
          </a:prstGeom>
          <a:ln w="12700">
            <a:miter lim="400000"/>
          </a:ln>
        </p:spPr>
      </p:pic>
      <p:pic>
        <p:nvPicPr>
          <p:cNvPr id="6" name="Picture 5">
            <a:extLst>
              <a:ext uri="{FF2B5EF4-FFF2-40B4-BE49-F238E27FC236}">
                <a16:creationId xmlns:a16="http://schemas.microsoft.com/office/drawing/2014/main" id="{412F9A2D-E67F-E338-7D99-33BB2ED16C2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75022" y="4993708"/>
            <a:ext cx="2299397" cy="1817450"/>
          </a:xfrm>
          <a:prstGeom prst="rect">
            <a:avLst/>
          </a:prstGeom>
        </p:spPr>
      </p:pic>
      <p:pic>
        <p:nvPicPr>
          <p:cNvPr id="35" name="Picture 34">
            <a:extLst>
              <a:ext uri="{FF2B5EF4-FFF2-40B4-BE49-F238E27FC236}">
                <a16:creationId xmlns:a16="http://schemas.microsoft.com/office/drawing/2014/main" id="{B9056D59-58DE-44D3-39FD-C646A8F34C6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995237" y="2119552"/>
            <a:ext cx="2005063" cy="1178284"/>
          </a:xfrm>
          <a:prstGeom prst="rect">
            <a:avLst/>
          </a:prstGeom>
        </p:spPr>
      </p:pic>
      <p:pic>
        <p:nvPicPr>
          <p:cNvPr id="7" name="Picture 6">
            <a:extLst>
              <a:ext uri="{FF2B5EF4-FFF2-40B4-BE49-F238E27FC236}">
                <a16:creationId xmlns:a16="http://schemas.microsoft.com/office/drawing/2014/main" id="{670F03AD-9D41-E2D6-9D9E-6B428F296859}"/>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3092" y="4302404"/>
            <a:ext cx="1277595" cy="958197"/>
          </a:xfrm>
          <a:prstGeom prst="rect">
            <a:avLst/>
          </a:prstGeom>
        </p:spPr>
      </p:pic>
      <p:pic>
        <p:nvPicPr>
          <p:cNvPr id="47" name="Picture 46">
            <a:extLst>
              <a:ext uri="{FF2B5EF4-FFF2-40B4-BE49-F238E27FC236}">
                <a16:creationId xmlns:a16="http://schemas.microsoft.com/office/drawing/2014/main" id="{8C8CB5B5-9671-3435-AC8A-B860FCE210F2}"/>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615915" y="832507"/>
            <a:ext cx="1968277" cy="1476208"/>
          </a:xfrm>
          <a:prstGeom prst="rect">
            <a:avLst/>
          </a:prstGeom>
        </p:spPr>
      </p:pic>
      <p:sp>
        <p:nvSpPr>
          <p:cNvPr id="2" name="1 CuadroTexto">
            <a:extLst>
              <a:ext uri="{FF2B5EF4-FFF2-40B4-BE49-F238E27FC236}">
                <a16:creationId xmlns:a16="http://schemas.microsoft.com/office/drawing/2014/main" id="{D3057AE9-2F6D-6BD7-8892-CB9DCED96FE2}"/>
              </a:ext>
            </a:extLst>
          </p:cNvPr>
          <p:cNvSpPr txBox="1"/>
          <p:nvPr/>
        </p:nvSpPr>
        <p:spPr>
          <a:xfrm>
            <a:off x="2344103" y="2136463"/>
            <a:ext cx="6908844" cy="2765950"/>
          </a:xfrm>
          <a:prstGeom prst="rect">
            <a:avLst/>
          </a:prstGeom>
          <a:solidFill>
            <a:srgbClr val="FFFFFF">
              <a:alpha val="92761"/>
            </a:srgbClr>
          </a:solidFill>
          <a:ln w="25400">
            <a:solidFill>
              <a:srgbClr val="13375E">
                <a:alpha val="92761"/>
              </a:srgbClr>
            </a:solidFill>
          </a:ln>
          <a:effectLst>
            <a:outerShdw blurRad="190500" dir="5400000" rotWithShape="0">
              <a:srgbClr val="000000">
                <a:alpha val="58803"/>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56" rIns="45656">
            <a:spAutoFit/>
          </a:bodyPr>
          <a:lstStyle/>
          <a:p>
            <a:pPr algn="ctr">
              <a:defRPr sz="2400" b="1" i="1">
                <a:solidFill>
                  <a:srgbClr val="13375E"/>
                </a:solidFill>
              </a:defRPr>
            </a:pPr>
            <a:r>
              <a:rPr sz="2397" dirty="0"/>
              <a:t>THE BRAVE </a:t>
            </a:r>
            <a:r>
              <a:rPr lang="en-US" sz="2397" dirty="0"/>
              <a:t>LCs </a:t>
            </a:r>
            <a:r>
              <a:rPr sz="2397" dirty="0"/>
              <a:t>COLLABORATORS</a:t>
            </a:r>
            <a:endParaRPr lang="en-US" sz="2397" dirty="0"/>
          </a:p>
          <a:p>
            <a:pPr algn="ctr">
              <a:defRPr sz="2400" b="1" i="1">
                <a:solidFill>
                  <a:srgbClr val="13375E"/>
                </a:solidFill>
              </a:defRPr>
            </a:pPr>
            <a:r>
              <a:rPr lang="en-FR" sz="2397" dirty="0"/>
              <a:t>ILC, CLIC and ATF</a:t>
            </a:r>
            <a:endParaRPr sz="1997" dirty="0"/>
          </a:p>
          <a:p>
            <a:pPr algn="ctr">
              <a:defRPr b="1">
                <a:solidFill>
                  <a:srgbClr val="13375E"/>
                </a:solidFill>
              </a:defRPr>
            </a:pPr>
            <a:r>
              <a:rPr lang="en-US" sz="1797" dirty="0"/>
              <a:t>A. Yamamoto, S. </a:t>
            </a:r>
            <a:r>
              <a:rPr lang="en-US" sz="1797" dirty="0" err="1"/>
              <a:t>Michizuno</a:t>
            </a:r>
            <a:r>
              <a:rPr lang="en-US" sz="1797" dirty="0"/>
              <a:t>, </a:t>
            </a:r>
            <a:r>
              <a:rPr lang="en-US" sz="1797" dirty="0" err="1"/>
              <a:t>T.Okugi</a:t>
            </a:r>
            <a:r>
              <a:rPr lang="en-US" sz="1797" dirty="0"/>
              <a:t>, N. </a:t>
            </a:r>
            <a:r>
              <a:rPr lang="en-US" sz="1797" dirty="0" err="1"/>
              <a:t>Terunuma</a:t>
            </a:r>
            <a:r>
              <a:rPr lang="en-US" sz="1797" dirty="0"/>
              <a:t>, K. </a:t>
            </a:r>
            <a:r>
              <a:rPr lang="en-US" sz="1797" dirty="0" err="1"/>
              <a:t>Yokoya</a:t>
            </a:r>
            <a:r>
              <a:rPr lang="en-US" sz="1797" dirty="0"/>
              <a:t>, H. Sakai, A. </a:t>
            </a:r>
            <a:r>
              <a:rPr lang="en-US" sz="1797" dirty="0" err="1"/>
              <a:t>Arishev</a:t>
            </a:r>
            <a:r>
              <a:rPr lang="en-US" sz="1797" dirty="0"/>
              <a:t>. T. Abe, K. Popov, S. </a:t>
            </a:r>
            <a:r>
              <a:rPr lang="en-US" sz="1797" dirty="0" err="1"/>
              <a:t>Stapnes</a:t>
            </a:r>
            <a:r>
              <a:rPr lang="en-US" sz="1797" dirty="0"/>
              <a:t>, R. Tomas, </a:t>
            </a:r>
            <a:r>
              <a:rPr sz="1797" dirty="0"/>
              <a:t>Y.  </a:t>
            </a:r>
            <a:r>
              <a:rPr sz="1797" dirty="0" err="1"/>
              <a:t>Papaphilippou</a:t>
            </a:r>
            <a:r>
              <a:rPr sz="1797" dirty="0"/>
              <a:t>, N. Catalan Lasheras, </a:t>
            </a:r>
            <a:r>
              <a:rPr lang="en-US" sz="1797" dirty="0"/>
              <a:t>F. Zimmermann, </a:t>
            </a:r>
            <a:r>
              <a:rPr sz="1797" dirty="0"/>
              <a:t>A. </a:t>
            </a:r>
            <a:r>
              <a:rPr sz="1797" dirty="0" err="1"/>
              <a:t>Pastushenko</a:t>
            </a:r>
            <a:r>
              <a:rPr sz="1797" dirty="0"/>
              <a:t>, </a:t>
            </a:r>
            <a:r>
              <a:rPr lang="en-US" sz="1797" dirty="0"/>
              <a:t>V. Cilento, R. Yang, A. Latina, P. </a:t>
            </a:r>
            <a:r>
              <a:rPr lang="en-US" sz="1797" dirty="0" err="1"/>
              <a:t>Korysko</a:t>
            </a:r>
            <a:r>
              <a:rPr lang="en-US" sz="1797" dirty="0"/>
              <a:t>, S. Mazzoni, T. Lefevre, </a:t>
            </a:r>
            <a:r>
              <a:rPr sz="1797" dirty="0"/>
              <a:t>W. </a:t>
            </a:r>
            <a:r>
              <a:rPr sz="1797" dirty="0" err="1"/>
              <a:t>Kaabi</a:t>
            </a:r>
            <a:r>
              <a:rPr lang="en-US" sz="1797" dirty="0"/>
              <a:t>, I </a:t>
            </a:r>
            <a:r>
              <a:rPr lang="en-US" sz="1797" dirty="0" err="1"/>
              <a:t>Chaivkoska</a:t>
            </a:r>
            <a:r>
              <a:rPr lang="en-US" sz="1797" dirty="0"/>
              <a:t>, A. Korsun, R. Poeschl, F. Richard, M. Winter, M. Titov,  N. Fuster, L. Pedraza, B. Gimeno, J. List, B. List, P. Burrows, D. Bett</a:t>
            </a:r>
            <a:endParaRPr sz="1797" dirty="0"/>
          </a:p>
        </p:txBody>
      </p:sp>
      <p:pic>
        <p:nvPicPr>
          <p:cNvPr id="9" name="Picture 8">
            <a:extLst>
              <a:ext uri="{FF2B5EF4-FFF2-40B4-BE49-F238E27FC236}">
                <a16:creationId xmlns:a16="http://schemas.microsoft.com/office/drawing/2014/main" id="{1FEBCB2E-329D-7860-4064-A1097D61D0DF}"/>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522485" y="4963698"/>
            <a:ext cx="2647258" cy="1817451"/>
          </a:xfrm>
          <a:prstGeom prst="rect">
            <a:avLst/>
          </a:prstGeom>
        </p:spPr>
      </p:pic>
    </p:spTree>
    <p:extLst>
      <p:ext uri="{BB962C8B-B14F-4D97-AF65-F5344CB8AC3E}">
        <p14:creationId xmlns:p14="http://schemas.microsoft.com/office/powerpoint/2010/main" val="339986626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8BD5D1-9663-67B6-22F1-1CB1248680F8}"/>
              </a:ext>
            </a:extLst>
          </p:cNvPr>
          <p:cNvSpPr>
            <a:spLocks noGrp="1"/>
          </p:cNvSpPr>
          <p:nvPr>
            <p:ph idx="1"/>
          </p:nvPr>
        </p:nvSpPr>
        <p:spPr>
          <a:xfrm>
            <a:off x="537483" y="2426255"/>
            <a:ext cx="11104333" cy="3384849"/>
          </a:xfrm>
        </p:spPr>
        <p:txBody>
          <a:bodyPr>
            <a:noAutofit/>
          </a:bodyPr>
          <a:lstStyle/>
          <a:p>
            <a:pPr marL="0" indent="0">
              <a:lnSpc>
                <a:spcPct val="120000"/>
              </a:lnSpc>
              <a:spcBef>
                <a:spcPts val="0"/>
              </a:spcBef>
              <a:buClr>
                <a:srgbClr val="002060"/>
              </a:buClr>
              <a:buNone/>
            </a:pPr>
            <a:r>
              <a:rPr lang="en-GB" sz="1400" b="1" dirty="0">
                <a:solidFill>
                  <a:srgbClr val="C00000"/>
                </a:solidFill>
              </a:rPr>
              <a:t>PhD Thesis</a:t>
            </a:r>
          </a:p>
          <a:p>
            <a:pPr marL="457200" indent="-457200">
              <a:lnSpc>
                <a:spcPct val="120000"/>
              </a:lnSpc>
              <a:spcBef>
                <a:spcPts val="0"/>
              </a:spcBef>
              <a:buClr>
                <a:srgbClr val="002060"/>
              </a:buClr>
              <a:buFont typeface="+mj-lt"/>
              <a:buAutoNum type="arabicPeriod"/>
            </a:pPr>
            <a:r>
              <a:rPr lang="en-GB" sz="1200" dirty="0"/>
              <a:t>Guillermo Zamudio Ascencio, Master thesis: "Final Focus System for CERN's 500 GeV and 3 TeV Compact Linear Collider", </a:t>
            </a:r>
            <a:r>
              <a:rPr lang="en-GB" sz="1200" b="1" dirty="0">
                <a:hlinkClick r:id="rId2"/>
              </a:rPr>
              <a:t>2010:139 CIV</a:t>
            </a:r>
            <a:endParaRPr lang="en-GB" sz="1200" b="1" dirty="0"/>
          </a:p>
          <a:p>
            <a:pPr marL="457200" indent="-457200">
              <a:lnSpc>
                <a:spcPct val="120000"/>
              </a:lnSpc>
              <a:spcBef>
                <a:spcPts val="0"/>
              </a:spcBef>
              <a:buClr>
                <a:srgbClr val="002060"/>
              </a:buClr>
              <a:buFont typeface="+mj-lt"/>
              <a:buAutoNum type="arabicPeriod"/>
            </a:pPr>
            <a:r>
              <a:rPr lang="en-GB" sz="1200" dirty="0"/>
              <a:t>Eduardo Marin </a:t>
            </a:r>
            <a:r>
              <a:rPr lang="en-GB" sz="1200" dirty="0" err="1"/>
              <a:t>Lacoma</a:t>
            </a:r>
            <a:r>
              <a:rPr lang="en-GB" sz="1200" dirty="0"/>
              <a:t>, PhD thesis: "Design and higher order optimisation of Final Focus Systems for Linear Colliders", </a:t>
            </a:r>
            <a:r>
              <a:rPr lang="en-GB" sz="1200" b="1" dirty="0">
                <a:hlinkClick r:id="rId3"/>
              </a:rPr>
              <a:t>CERN-THESIS-2012-218</a:t>
            </a:r>
            <a:endParaRPr lang="en-GB" sz="1200" dirty="0"/>
          </a:p>
          <a:p>
            <a:pPr marL="457200" indent="-457200">
              <a:lnSpc>
                <a:spcPct val="120000"/>
              </a:lnSpc>
              <a:spcBef>
                <a:spcPts val="0"/>
              </a:spcBef>
              <a:buClr>
                <a:srgbClr val="002060"/>
              </a:buClr>
              <a:buFont typeface="+mj-lt"/>
              <a:buAutoNum type="arabicPeriod"/>
            </a:pPr>
            <a:r>
              <a:rPr lang="en-GB" sz="1200" dirty="0"/>
              <a:t>G. </a:t>
            </a:r>
            <a:r>
              <a:rPr lang="en-GB" sz="1200" dirty="0" err="1"/>
              <a:t>Giambeli</a:t>
            </a:r>
            <a:r>
              <a:rPr lang="en-GB" sz="1200" dirty="0"/>
              <a:t>, Master thesis: "Feasibility studies of the final focus system in the compact linear collider", </a:t>
            </a:r>
            <a:r>
              <a:rPr lang="en-GB" sz="1200" dirty="0">
                <a:hlinkClick r:id="rId4"/>
              </a:rPr>
              <a:t>Politecnico di Milano</a:t>
            </a:r>
            <a:endParaRPr lang="en-GB" sz="1200" dirty="0"/>
          </a:p>
          <a:p>
            <a:pPr marL="457200" indent="-457200">
              <a:lnSpc>
                <a:spcPct val="120000"/>
              </a:lnSpc>
              <a:spcBef>
                <a:spcPts val="0"/>
              </a:spcBef>
              <a:buClr>
                <a:srgbClr val="002060"/>
              </a:buClr>
              <a:buFont typeface="+mj-lt"/>
              <a:buAutoNum type="arabicPeriod"/>
            </a:pPr>
            <a:r>
              <a:rPr lang="en-GB" sz="1200" dirty="0"/>
              <a:t>Fabian </a:t>
            </a:r>
            <a:r>
              <a:rPr lang="en-GB" sz="1200" dirty="0" err="1"/>
              <a:t>Plassard</a:t>
            </a:r>
            <a:r>
              <a:rPr lang="en-GB" sz="1200" dirty="0"/>
              <a:t>, Master thesis: "Design optimization of the International Linear Collider Final Focus System with a long L*", </a:t>
            </a:r>
            <a:r>
              <a:rPr lang="en-GB" sz="1200" dirty="0">
                <a:hlinkClick r:id="rId5"/>
              </a:rPr>
              <a:t>CERN-THESIS-2014-301</a:t>
            </a:r>
            <a:endParaRPr lang="en-GB" sz="1200" dirty="0"/>
          </a:p>
          <a:p>
            <a:pPr marL="457200" indent="-457200">
              <a:lnSpc>
                <a:spcPct val="120000"/>
              </a:lnSpc>
              <a:spcBef>
                <a:spcPts val="0"/>
              </a:spcBef>
              <a:buClr>
                <a:srgbClr val="002060"/>
              </a:buClr>
              <a:buFont typeface="+mj-lt"/>
              <a:buAutoNum type="arabicPeriod"/>
            </a:pPr>
            <a:r>
              <a:rPr lang="en-GB" sz="1200" dirty="0"/>
              <a:t>Hector Garcia Morales, PhD thesis: "Comparative study of Final Focus Systems for CLIC and other luminosity </a:t>
            </a:r>
            <a:r>
              <a:rPr lang="en-GB" sz="1200" dirty="0" err="1"/>
              <a:t>ehancement</a:t>
            </a:r>
            <a:r>
              <a:rPr lang="en-GB" sz="1200" dirty="0"/>
              <a:t> studies for future linear colliders", </a:t>
            </a:r>
            <a:r>
              <a:rPr lang="en-GB" sz="1200" dirty="0">
                <a:hlinkClick r:id="rId6"/>
              </a:rPr>
              <a:t>CERN-THESIS-2014-230</a:t>
            </a:r>
            <a:endParaRPr lang="en-GB" sz="1200" dirty="0"/>
          </a:p>
          <a:p>
            <a:pPr marL="457200" indent="-457200">
              <a:lnSpc>
                <a:spcPct val="120000"/>
              </a:lnSpc>
              <a:spcBef>
                <a:spcPts val="0"/>
              </a:spcBef>
              <a:buClr>
                <a:srgbClr val="002060"/>
              </a:buClr>
              <a:buFont typeface="+mj-lt"/>
              <a:buAutoNum type="arabicPeriod"/>
            </a:pPr>
            <a:r>
              <a:rPr lang="en-GB" sz="1200" dirty="0"/>
              <a:t>Oscar R. Blanco Garcia, PhD thesis: "Beam dynamics in the final focus section of the future linear collider", </a:t>
            </a:r>
            <a:r>
              <a:rPr lang="en-GB" sz="1200" dirty="0">
                <a:hlinkClick r:id="rId7"/>
              </a:rPr>
              <a:t>CERN-THESIS-2015-115</a:t>
            </a:r>
            <a:br>
              <a:rPr lang="en-GB" sz="1200" b="1" dirty="0"/>
            </a:br>
            <a:r>
              <a:rPr lang="en-GB" sz="1200" dirty="0"/>
              <a:t>M. </a:t>
            </a:r>
            <a:r>
              <a:rPr lang="en-GB" sz="1200" dirty="0" err="1"/>
              <a:t>Patecki</a:t>
            </a:r>
            <a:r>
              <a:rPr lang="en-GB" sz="1200" dirty="0"/>
              <a:t>, PhD thesis: "Optimisation analysis and improvement of the effective beam sizes in Accelerator Test Facility 2", </a:t>
            </a:r>
            <a:r>
              <a:rPr lang="en-GB" sz="1200" b="1" dirty="0">
                <a:hlinkClick r:id="rId8"/>
              </a:rPr>
              <a:t>CERN-THESIS-2016-304</a:t>
            </a:r>
            <a:endParaRPr lang="en-GB" sz="1200" dirty="0"/>
          </a:p>
          <a:p>
            <a:pPr marL="457200" indent="-457200">
              <a:lnSpc>
                <a:spcPct val="120000"/>
              </a:lnSpc>
              <a:spcBef>
                <a:spcPts val="0"/>
              </a:spcBef>
              <a:buClr>
                <a:srgbClr val="002060"/>
              </a:buClr>
              <a:buFont typeface="+mj-lt"/>
              <a:buAutoNum type="arabicPeriod"/>
            </a:pPr>
            <a:r>
              <a:rPr lang="en-GB" sz="1200" dirty="0"/>
              <a:t>Fabien </a:t>
            </a:r>
            <a:r>
              <a:rPr lang="en-GB" sz="1200" dirty="0" err="1"/>
              <a:t>Plassard</a:t>
            </a:r>
            <a:r>
              <a:rPr lang="en-GB" sz="1200" dirty="0"/>
              <a:t>, PhD thesis: "Optics optimization of longer L* Beam Delivery System designs for CLIC and tuning of the ATF2 final focus system at ultra-low beta* using octupoles", </a:t>
            </a:r>
            <a:r>
              <a:rPr lang="en-GB" sz="1200" b="1" dirty="0">
                <a:hlinkClick r:id="rId9"/>
              </a:rPr>
              <a:t>CERN-THESIS-2018-223</a:t>
            </a:r>
            <a:endParaRPr lang="en-GB" sz="1200" dirty="0"/>
          </a:p>
          <a:p>
            <a:pPr marL="457200" indent="-457200">
              <a:lnSpc>
                <a:spcPct val="120000"/>
              </a:lnSpc>
              <a:spcBef>
                <a:spcPts val="0"/>
              </a:spcBef>
              <a:buClr>
                <a:srgbClr val="002060"/>
              </a:buClr>
              <a:buFont typeface="+mj-lt"/>
              <a:buAutoNum type="arabicPeriod"/>
            </a:pPr>
            <a:r>
              <a:rPr lang="en-GB" sz="1200" dirty="0"/>
              <a:t>Andrii </a:t>
            </a:r>
            <a:r>
              <a:rPr lang="en-GB" sz="1200" dirty="0" err="1"/>
              <a:t>Pastushenko</a:t>
            </a:r>
            <a:r>
              <a:rPr lang="en-GB" sz="1200" dirty="0"/>
              <a:t>, PhD thesis: "Optimization of CLIC Final Focus System at 380 GeV and implementation studies for Ultra-low beta* at ATF2", Universite Paris-</a:t>
            </a:r>
            <a:r>
              <a:rPr lang="en-GB" sz="1200" dirty="0" err="1"/>
              <a:t>Saclay</a:t>
            </a:r>
            <a:r>
              <a:rPr lang="en-GB" sz="1200" dirty="0"/>
              <a:t>, </a:t>
            </a:r>
            <a:r>
              <a:rPr lang="en-GB" sz="1200" b="1" dirty="0">
                <a:hlinkClick r:id="rId10"/>
              </a:rPr>
              <a:t>HAL Id: tel-03721485</a:t>
            </a:r>
            <a:r>
              <a:rPr lang="en-GB" sz="1200" dirty="0"/>
              <a:t> </a:t>
            </a:r>
            <a:r>
              <a:rPr lang="en-GB" sz="1200" b="1" dirty="0">
                <a:hlinkClick r:id="rId11"/>
              </a:rPr>
              <a:t>CERN-THESIS-2022-379</a:t>
            </a:r>
            <a:endParaRPr lang="en-GB" sz="1200" dirty="0"/>
          </a:p>
          <a:p>
            <a:pPr marL="457200" indent="-457200">
              <a:lnSpc>
                <a:spcPct val="120000"/>
              </a:lnSpc>
              <a:spcBef>
                <a:spcPts val="0"/>
              </a:spcBef>
              <a:buClr>
                <a:srgbClr val="002060"/>
              </a:buClr>
              <a:buFont typeface="+mj-lt"/>
              <a:buAutoNum type="arabicPeriod"/>
            </a:pPr>
            <a:r>
              <a:rPr lang="en-GB" sz="1200" dirty="0"/>
              <a:t>Vera Cilento, PhD thesis: "Optics Design of a novel Beam Delivery System for CLIC : the case of two Interaction Regions. First experiments for the validation of the ultra-low </a:t>
            </a:r>
            <a:r>
              <a:rPr lang="en-GB" sz="1200" dirty="0" err="1"/>
              <a:t>betay</a:t>
            </a:r>
            <a:r>
              <a:rPr lang="en-GB" sz="1200" dirty="0"/>
              <a:t>* </a:t>
            </a:r>
            <a:r>
              <a:rPr lang="en-GB" sz="1200" dirty="0" err="1"/>
              <a:t>nanometer</a:t>
            </a:r>
            <a:r>
              <a:rPr lang="en-GB" sz="1200" dirty="0"/>
              <a:t> beam size at ATF2", Universite Paris-</a:t>
            </a:r>
            <a:r>
              <a:rPr lang="en-GB" sz="1200" dirty="0" err="1"/>
              <a:t>Saclay</a:t>
            </a:r>
            <a:r>
              <a:rPr lang="en-GB" sz="1200" dirty="0"/>
              <a:t>, </a:t>
            </a:r>
            <a:r>
              <a:rPr lang="en-GB" sz="1200" b="1" dirty="0">
                <a:hlinkClick r:id="rId12"/>
              </a:rPr>
              <a:t>HAL Id: tel-03620261</a:t>
            </a:r>
            <a:r>
              <a:rPr lang="en-GB" sz="1200" dirty="0"/>
              <a:t> </a:t>
            </a:r>
            <a:r>
              <a:rPr lang="en-GB" sz="1200" b="1" dirty="0">
                <a:hlinkClick r:id="rId13"/>
              </a:rPr>
              <a:t>CERN-THESIS-2021-34</a:t>
            </a:r>
            <a:endParaRPr lang="en-GB" sz="1200" dirty="0"/>
          </a:p>
        </p:txBody>
      </p:sp>
      <p:sp>
        <p:nvSpPr>
          <p:cNvPr id="4" name="Slide Number Placeholder 3">
            <a:extLst>
              <a:ext uri="{FF2B5EF4-FFF2-40B4-BE49-F238E27FC236}">
                <a16:creationId xmlns:a16="http://schemas.microsoft.com/office/drawing/2014/main" id="{67C0B6A2-2BD4-BA5F-C481-8ACFB79164AD}"/>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23</a:t>
            </a:fld>
            <a:endParaRPr lang="fr-FR">
              <a:solidFill>
                <a:prstClr val="white"/>
              </a:solidFill>
              <a:latin typeface="News Gothic MT"/>
            </a:endParaRPr>
          </a:p>
        </p:txBody>
      </p:sp>
      <p:sp>
        <p:nvSpPr>
          <p:cNvPr id="6" name="TextBox 5">
            <a:extLst>
              <a:ext uri="{FF2B5EF4-FFF2-40B4-BE49-F238E27FC236}">
                <a16:creationId xmlns:a16="http://schemas.microsoft.com/office/drawing/2014/main" id="{7691FEA9-5710-848D-AE2A-EC8085D28A3A}"/>
              </a:ext>
            </a:extLst>
          </p:cNvPr>
          <p:cNvSpPr txBox="1"/>
          <p:nvPr/>
        </p:nvSpPr>
        <p:spPr>
          <a:xfrm>
            <a:off x="539263" y="1037371"/>
            <a:ext cx="10711864" cy="1216872"/>
          </a:xfrm>
          <a:prstGeom prst="rect">
            <a:avLst/>
          </a:prstGeom>
          <a:noFill/>
        </p:spPr>
        <p:txBody>
          <a:bodyPr wrap="square">
            <a:spAutoFit/>
          </a:bodyPr>
          <a:lstStyle/>
          <a:p>
            <a:pPr>
              <a:lnSpc>
                <a:spcPct val="120000"/>
              </a:lnSpc>
              <a:spcBef>
                <a:spcPts val="0"/>
              </a:spcBef>
            </a:pPr>
            <a:r>
              <a:rPr lang="en-GB" sz="1400" b="1" dirty="0">
                <a:solidFill>
                  <a:srgbClr val="C00000"/>
                </a:solidFill>
                <a:latin typeface="Arial" panose="020B0604020202020204" pitchFamily="34" charset="0"/>
                <a:cs typeface="Arial" panose="020B0604020202020204" pitchFamily="34" charset="0"/>
              </a:rPr>
              <a:t>MASTER Thesis</a:t>
            </a:r>
            <a:endParaRPr lang="en-GB" sz="1100" dirty="0">
              <a:solidFill>
                <a:srgbClr val="C00000"/>
              </a:solidFill>
              <a:latin typeface="Arial" panose="020B0604020202020204" pitchFamily="34" charset="0"/>
              <a:cs typeface="Arial" panose="020B0604020202020204" pitchFamily="34" charset="0"/>
            </a:endParaRPr>
          </a:p>
          <a:p>
            <a:pPr marL="228600" indent="-228600">
              <a:lnSpc>
                <a:spcPct val="120000"/>
              </a:lnSpc>
              <a:spcBef>
                <a:spcPts val="0"/>
              </a:spcBef>
              <a:buFont typeface="+mj-lt"/>
              <a:buAutoNum type="arabicPeriod"/>
            </a:pPr>
            <a:r>
              <a:rPr lang="en-GB" sz="1200" dirty="0">
                <a:solidFill>
                  <a:srgbClr val="002060"/>
                </a:solidFill>
                <a:latin typeface="Arial" panose="020B0604020202020204" pitchFamily="34" charset="0"/>
                <a:cs typeface="Arial" panose="020B0604020202020204" pitchFamily="34" charset="0"/>
              </a:rPr>
              <a:t>Diana Andreea Popescu, Master thesis: "Parallel Computing Methods For Particle Accelerator Design", EPFL, CERN-THESIS-2013-12</a:t>
            </a:r>
          </a:p>
          <a:p>
            <a:pPr marL="228600" indent="-228600">
              <a:lnSpc>
                <a:spcPct val="120000"/>
              </a:lnSpc>
              <a:spcBef>
                <a:spcPts val="0"/>
              </a:spcBef>
              <a:buFont typeface="+mj-lt"/>
              <a:buAutoNum type="arabicPeriod"/>
            </a:pPr>
            <a:r>
              <a:rPr lang="en-GB" sz="1200" dirty="0">
                <a:solidFill>
                  <a:srgbClr val="002060"/>
                </a:solidFill>
                <a:latin typeface="Arial" panose="020B0604020202020204" pitchFamily="34" charset="0"/>
                <a:cs typeface="Arial" panose="020B0604020202020204" pitchFamily="34" charset="0"/>
              </a:rPr>
              <a:t>Andrii </a:t>
            </a:r>
            <a:r>
              <a:rPr lang="en-GB" sz="1200" dirty="0" err="1">
                <a:solidFill>
                  <a:srgbClr val="002060"/>
                </a:solidFill>
                <a:latin typeface="Arial" panose="020B0604020202020204" pitchFamily="34" charset="0"/>
                <a:cs typeface="Arial" panose="020B0604020202020204" pitchFamily="34" charset="0"/>
              </a:rPr>
              <a:t>Pastushenko</a:t>
            </a:r>
            <a:r>
              <a:rPr lang="en-GB" sz="1200" dirty="0">
                <a:solidFill>
                  <a:srgbClr val="002060"/>
                </a:solidFill>
                <a:latin typeface="Arial" panose="020B0604020202020204" pitchFamily="34" charset="0"/>
                <a:cs typeface="Arial" panose="020B0604020202020204" pitchFamily="34" charset="0"/>
              </a:rPr>
              <a:t>, Master thesis: "Beam optics calculations for CLIC", CERN-THESIS-2018-192</a:t>
            </a:r>
          </a:p>
          <a:p>
            <a:pPr marL="228600" indent="-228600">
              <a:lnSpc>
                <a:spcPct val="120000"/>
              </a:lnSpc>
              <a:spcBef>
                <a:spcPts val="0"/>
              </a:spcBef>
              <a:buFont typeface="+mj-lt"/>
              <a:buAutoNum type="arabicPeriod"/>
            </a:pPr>
            <a:r>
              <a:rPr lang="en-GB" sz="1200" dirty="0">
                <a:solidFill>
                  <a:srgbClr val="002060"/>
                </a:solidFill>
                <a:latin typeface="Arial" panose="020B0604020202020204" pitchFamily="34" charset="0"/>
                <a:cs typeface="Arial" panose="020B0604020202020204" pitchFamily="34" charset="0"/>
              </a:rPr>
              <a:t>David Martinez, Master thesis: "MAPCLASS2: a code to aid the optimisation of lattice design", CERN-ATS-Note-2012-087 TECH</a:t>
            </a:r>
          </a:p>
          <a:p>
            <a:pPr marL="228600" indent="-228600">
              <a:lnSpc>
                <a:spcPct val="120000"/>
              </a:lnSpc>
              <a:spcBef>
                <a:spcPts val="0"/>
              </a:spcBef>
              <a:buFont typeface="+mj-lt"/>
              <a:buAutoNum type="arabicPeriod"/>
            </a:pPr>
            <a:r>
              <a:rPr lang="en-GB" sz="1200" dirty="0">
                <a:solidFill>
                  <a:srgbClr val="002060"/>
                </a:solidFill>
                <a:latin typeface="Arial" panose="020B0604020202020204" pitchFamily="34" charset="0"/>
                <a:cs typeface="Arial" panose="020B0604020202020204" pitchFamily="34" charset="0"/>
              </a:rPr>
              <a:t>Vera Cilento, Master thesis: "Optimization of the Beam Size at the Interaction Point of the Accelerator Test Facility 2", </a:t>
            </a:r>
            <a:r>
              <a:rPr lang="en-GB" sz="1200" b="1" dirty="0">
                <a:solidFill>
                  <a:srgbClr val="002060"/>
                </a:solidFill>
                <a:latin typeface="Arial" panose="020B0604020202020204" pitchFamily="34" charset="0"/>
                <a:cs typeface="Arial" panose="020B0604020202020204" pitchFamily="34" charset="0"/>
                <a:hlinkClick r:id="rId14">
                  <a:extLst>
                    <a:ext uri="{A12FA001-AC4F-418D-AE19-62706E023703}">
                      <ahyp:hlinkClr xmlns:ahyp="http://schemas.microsoft.com/office/drawing/2018/hyperlinkcolor" val="tx"/>
                    </a:ext>
                  </a:extLst>
                </a:hlinkClick>
              </a:rPr>
              <a:t>CERN-THESIS-2018-191</a:t>
            </a:r>
            <a:endParaRPr lang="en-GB" sz="120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CB83AD52-3904-39D8-26FF-2B4FB7B50497}"/>
              </a:ext>
            </a:extLst>
          </p:cNvPr>
          <p:cNvSpPr txBox="1"/>
          <p:nvPr/>
        </p:nvSpPr>
        <p:spPr>
          <a:xfrm>
            <a:off x="2569580" y="301471"/>
            <a:ext cx="6088282" cy="523220"/>
          </a:xfrm>
          <a:prstGeom prst="rect">
            <a:avLst/>
          </a:prstGeom>
          <a:noFill/>
        </p:spPr>
        <p:txBody>
          <a:bodyPr wrap="square">
            <a:spAutoFit/>
          </a:bodyPr>
          <a:lstStyle/>
          <a:p>
            <a:r>
              <a:rPr kumimoji="0" lang="en-US" sz="2800" b="1" i="0" u="none" strike="noStrike" kern="1200" cap="none" spc="0" normalizeH="0" baseline="0" noProof="0" dirty="0">
                <a:ln>
                  <a:noFill/>
                </a:ln>
                <a:solidFill>
                  <a:srgbClr val="2C7C9F">
                    <a:lumMod val="75000"/>
                  </a:srgbClr>
                </a:solidFill>
                <a:effectLst/>
                <a:uLnTx/>
                <a:uFillTx/>
                <a:latin typeface="Arial" panose="020B0604020202020204" pitchFamily="34" charset="0"/>
                <a:ea typeface="+mj-ea"/>
                <a:cs typeface="Arial" panose="020B0604020202020204" pitchFamily="34" charset="0"/>
                <a:sym typeface="Times New Roman"/>
              </a:rPr>
              <a:t>CLIC BDS PhDs </a:t>
            </a:r>
            <a:endParaRPr lang="en-US" sz="2800" dirty="0"/>
          </a:p>
        </p:txBody>
      </p:sp>
    </p:spTree>
    <p:extLst>
      <p:ext uri="{BB962C8B-B14F-4D97-AF65-F5344CB8AC3E}">
        <p14:creationId xmlns:p14="http://schemas.microsoft.com/office/powerpoint/2010/main" val="96390610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030BA5-088B-4905-013F-FFD4105E8D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59AC48-AB87-5D1F-7CD6-9F327CF3AA73}"/>
              </a:ext>
            </a:extLst>
          </p:cNvPr>
          <p:cNvSpPr>
            <a:spLocks noGrp="1"/>
          </p:cNvSpPr>
          <p:nvPr>
            <p:ph type="title"/>
          </p:nvPr>
        </p:nvSpPr>
        <p:spPr>
          <a:xfrm>
            <a:off x="2328578" y="132776"/>
            <a:ext cx="8344397" cy="608250"/>
          </a:xfrm>
        </p:spPr>
        <p:txBody>
          <a:bodyPr/>
          <a:lstStyle/>
          <a:p>
            <a:r>
              <a:rPr lang="en-US" sz="2800" dirty="0"/>
              <a:t>MT LCF@CERN BDS  R&amp;D 2 IPs I </a:t>
            </a:r>
            <a:endParaRPr lang="en-ES" sz="2800"/>
          </a:p>
        </p:txBody>
      </p:sp>
      <p:sp>
        <p:nvSpPr>
          <p:cNvPr id="4" name="Slide Number Placeholder 3">
            <a:extLst>
              <a:ext uri="{FF2B5EF4-FFF2-40B4-BE49-F238E27FC236}">
                <a16:creationId xmlns:a16="http://schemas.microsoft.com/office/drawing/2014/main" id="{31F79684-40E2-68C4-A7AC-50DF5BA72D40}"/>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24</a:t>
            </a:fld>
            <a:endParaRPr lang="fr-FR">
              <a:solidFill>
                <a:prstClr val="white"/>
              </a:solidFill>
              <a:latin typeface="News Gothic MT"/>
            </a:endParaRPr>
          </a:p>
        </p:txBody>
      </p:sp>
      <p:sp>
        <p:nvSpPr>
          <p:cNvPr id="7" name="TextBox 6">
            <a:extLst>
              <a:ext uri="{FF2B5EF4-FFF2-40B4-BE49-F238E27FC236}">
                <a16:creationId xmlns:a16="http://schemas.microsoft.com/office/drawing/2014/main" id="{E8B1AF5C-A967-D24D-E083-7EC8F193E5B5}"/>
              </a:ext>
            </a:extLst>
          </p:cNvPr>
          <p:cNvSpPr txBox="1"/>
          <p:nvPr/>
        </p:nvSpPr>
        <p:spPr>
          <a:xfrm>
            <a:off x="406775" y="932248"/>
            <a:ext cx="5207000" cy="2554545"/>
          </a:xfrm>
          <a:prstGeom prst="rect">
            <a:avLst/>
          </a:prstGeom>
          <a:noFill/>
        </p:spPr>
        <p:txBody>
          <a:bodyPr wrap="square">
            <a:spAutoFit/>
          </a:bodyPr>
          <a:lstStyle/>
          <a:p>
            <a:pPr algn="just"/>
            <a:r>
              <a:rPr lang="en-GB" sz="1600" dirty="0">
                <a:solidFill>
                  <a:schemeClr val="tx2">
                    <a:lumMod val="90000"/>
                    <a:lumOff val="10000"/>
                  </a:schemeClr>
                </a:solidFill>
                <a:effectLst/>
                <a:latin typeface="Arial" panose="020B0604020202020204" pitchFamily="34" charset="0"/>
                <a:cs typeface="Arial" panose="020B0604020202020204" pitchFamily="34" charset="0"/>
              </a:rPr>
              <a:t>Taking as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starting point the ILC 250 GeV design</a:t>
            </a:r>
            <a:r>
              <a:rPr lang="en-GB" sz="1600" dirty="0">
                <a:solidFill>
                  <a:schemeClr val="tx2">
                    <a:lumMod val="90000"/>
                    <a:lumOff val="10000"/>
                  </a:schemeClr>
                </a:solidFill>
                <a:effectLst/>
                <a:latin typeface="Arial" panose="020B0604020202020204" pitchFamily="34" charset="0"/>
                <a:cs typeface="Arial" panose="020B0604020202020204" pitchFamily="34" charset="0"/>
              </a:rPr>
              <a:t> a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BDS with 2 IPs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has to be studied and optimized. </a:t>
            </a:r>
            <a:r>
              <a:rPr lang="en-GB" sz="1600" dirty="0">
                <a:solidFill>
                  <a:schemeClr val="tx2">
                    <a:lumMod val="90000"/>
                    <a:lumOff val="10000"/>
                  </a:schemeClr>
                </a:solidFill>
                <a:latin typeface="Arial" panose="020B0604020202020204" pitchFamily="34" charset="0"/>
                <a:cs typeface="Arial" panose="020B0604020202020204" pitchFamily="34" charset="0"/>
              </a:rPr>
              <a:t>T</a:t>
            </a:r>
            <a:r>
              <a:rPr lang="en-GB" sz="1600" dirty="0">
                <a:solidFill>
                  <a:schemeClr val="tx2">
                    <a:lumMod val="90000"/>
                    <a:lumOff val="10000"/>
                  </a:schemeClr>
                </a:solidFill>
                <a:effectLst/>
                <a:latin typeface="Arial" panose="020B0604020202020204" pitchFamily="34" charset="0"/>
                <a:cs typeface="Arial" panose="020B0604020202020204" pitchFamily="34" charset="0"/>
              </a:rPr>
              <a:t>he angle choice has</a:t>
            </a:r>
            <a:r>
              <a:rPr lang="en-GB" sz="1600" dirty="0">
                <a:solidFill>
                  <a:schemeClr val="tx2">
                    <a:lumMod val="90000"/>
                    <a:lumOff val="10000"/>
                  </a:schemeClr>
                </a:solidFill>
                <a:latin typeface="Arial" panose="020B0604020202020204" pitchFamily="34" charset="0"/>
                <a:cs typeface="Arial" panose="020B0604020202020204" pitchFamily="34" charset="0"/>
              </a:rPr>
              <a:t>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not been determined, but in principle the 2 angles will be different to have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physics complementarity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between</a:t>
            </a:r>
            <a:r>
              <a:rPr lang="en-GB" sz="1600" dirty="0">
                <a:solidFill>
                  <a:schemeClr val="tx2">
                    <a:lumMod val="90000"/>
                    <a:lumOff val="10000"/>
                  </a:schemeClr>
                </a:solidFill>
                <a:latin typeface="Arial" panose="020B0604020202020204" pitchFamily="34" charset="0"/>
                <a:cs typeface="Arial" panose="020B0604020202020204" pitchFamily="34" charset="0"/>
              </a:rPr>
              <a:t> t</a:t>
            </a:r>
            <a:r>
              <a:rPr lang="en-GB" sz="1600" dirty="0">
                <a:solidFill>
                  <a:schemeClr val="tx2">
                    <a:lumMod val="90000"/>
                    <a:lumOff val="10000"/>
                  </a:schemeClr>
                </a:solidFill>
                <a:effectLst/>
                <a:latin typeface="Arial" panose="020B0604020202020204" pitchFamily="34" charset="0"/>
                <a:cs typeface="Arial" panose="020B0604020202020204" pitchFamily="34" charset="0"/>
              </a:rPr>
              <a:t>he two detectors. Preliminary design studies and CFS cost with 20 </a:t>
            </a:r>
            <a:r>
              <a:rPr lang="en-GB" sz="1600" dirty="0" err="1">
                <a:solidFill>
                  <a:schemeClr val="tx2">
                    <a:lumMod val="90000"/>
                    <a:lumOff val="10000"/>
                  </a:schemeClr>
                </a:solidFill>
                <a:effectLst/>
                <a:latin typeface="Arial" panose="020B0604020202020204" pitchFamily="34" charset="0"/>
                <a:cs typeface="Arial" panose="020B0604020202020204" pitchFamily="34" charset="0"/>
              </a:rPr>
              <a:t>mrad</a:t>
            </a:r>
            <a:r>
              <a:rPr lang="en-GB" sz="1600" dirty="0">
                <a:solidFill>
                  <a:schemeClr val="tx2">
                    <a:lumMod val="90000"/>
                    <a:lumOff val="10000"/>
                  </a:schemeClr>
                </a:solidFill>
                <a:effectLst/>
                <a:latin typeface="Arial" panose="020B0604020202020204" pitchFamily="34" charset="0"/>
                <a:cs typeface="Arial" panose="020B0604020202020204" pitchFamily="34" charset="0"/>
              </a:rPr>
              <a:t> between the MLs,</a:t>
            </a:r>
            <a:r>
              <a:rPr lang="en-GB" sz="1600" dirty="0">
                <a:solidFill>
                  <a:schemeClr val="tx2">
                    <a:lumMod val="90000"/>
                    <a:lumOff val="10000"/>
                  </a:schemeClr>
                </a:solidFill>
                <a:latin typeface="Arial" panose="020B0604020202020204" pitchFamily="34" charset="0"/>
                <a:cs typeface="Arial" panose="020B0604020202020204" pitchFamily="34" charset="0"/>
              </a:rPr>
              <a:t>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and with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2 IPs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with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14 </a:t>
            </a:r>
            <a:r>
              <a:rPr lang="en-GB" sz="1600" b="1" dirty="0">
                <a:solidFill>
                  <a:schemeClr val="tx2">
                    <a:lumMod val="90000"/>
                    <a:lumOff val="10000"/>
                  </a:schemeClr>
                </a:solidFill>
                <a:latin typeface="Arial" panose="020B0604020202020204" pitchFamily="34" charset="0"/>
                <a:cs typeface="Arial" panose="020B0604020202020204" pitchFamily="34" charset="0"/>
              </a:rPr>
              <a:t>/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26 </a:t>
            </a:r>
            <a:r>
              <a:rPr lang="en-GB" sz="1600" b="1" dirty="0" err="1">
                <a:solidFill>
                  <a:schemeClr val="tx2">
                    <a:lumMod val="90000"/>
                    <a:lumOff val="10000"/>
                  </a:schemeClr>
                </a:solidFill>
                <a:effectLst/>
                <a:latin typeface="Arial" panose="020B0604020202020204" pitchFamily="34" charset="0"/>
                <a:cs typeface="Arial" panose="020B0604020202020204" pitchFamily="34" charset="0"/>
              </a:rPr>
              <a:t>mrad</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crossing angle with the two detectors in the same longitudinal position,</a:t>
            </a:r>
            <a:r>
              <a:rPr lang="en-GB" sz="1600" dirty="0">
                <a:solidFill>
                  <a:schemeClr val="tx2">
                    <a:lumMod val="90000"/>
                    <a:lumOff val="10000"/>
                  </a:schemeClr>
                </a:solidFill>
                <a:latin typeface="Arial" panose="020B0604020202020204" pitchFamily="34" charset="0"/>
                <a:cs typeface="Arial" panose="020B0604020202020204" pitchFamily="34" charset="0"/>
              </a:rPr>
              <a:t>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are being performed but not detailed design of the optics is </a:t>
            </a:r>
            <a:r>
              <a:rPr lang="en-GB" sz="1600" dirty="0">
                <a:solidFill>
                  <a:schemeClr val="tx2">
                    <a:lumMod val="90000"/>
                    <a:lumOff val="10000"/>
                  </a:schemeClr>
                </a:solidFill>
                <a:latin typeface="Arial" panose="020B0604020202020204" pitchFamily="34" charset="0"/>
                <a:cs typeface="Arial" panose="020B0604020202020204" pitchFamily="34" charset="0"/>
              </a:rPr>
              <a:t>existing. </a:t>
            </a:r>
            <a:endParaRPr lang="en-GB" sz="1600" dirty="0">
              <a:solidFill>
                <a:schemeClr val="tx2">
                  <a:lumMod val="90000"/>
                  <a:lumOff val="10000"/>
                </a:schemeClr>
              </a:solidFill>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657E61A-3F88-E510-E59B-D9ADEC16A8F6}"/>
              </a:ext>
            </a:extLst>
          </p:cNvPr>
          <p:cNvSpPr txBox="1"/>
          <p:nvPr/>
        </p:nvSpPr>
        <p:spPr>
          <a:xfrm>
            <a:off x="1702846" y="6086409"/>
            <a:ext cx="4640081" cy="461665"/>
          </a:xfrm>
          <a:prstGeom prst="rect">
            <a:avLst/>
          </a:prstGeom>
          <a:solidFill>
            <a:schemeClr val="bg1"/>
          </a:solidFill>
          <a:effectLst>
            <a:glow rad="431905">
              <a:schemeClr val="accent6">
                <a:lumMod val="40000"/>
                <a:lumOff val="60000"/>
                <a:alpha val="40000"/>
              </a:schemeClr>
            </a:glow>
          </a:effectLst>
        </p:spPr>
        <p:txBody>
          <a:bodyPr wrap="square">
            <a:spAutoFit/>
          </a:bodyPr>
          <a:lstStyle/>
          <a:p>
            <a:r>
              <a:rPr lang="en-GB" sz="1200" b="1" dirty="0">
                <a:solidFill>
                  <a:srgbClr val="C00000"/>
                </a:solidFill>
                <a:latin typeface="Arial" panose="020B0604020202020204" pitchFamily="34" charset="0"/>
                <a:cs typeface="Arial" panose="020B0604020202020204" pitchFamily="34" charset="0"/>
              </a:rPr>
              <a:t>Detailed discussion in “BDS considerations for LCF@CERN” </a:t>
            </a:r>
            <a:r>
              <a:rPr lang="en-GB" sz="1200" dirty="0">
                <a:hlinkClick r:id="rId2"/>
              </a:rPr>
              <a:t>https://indico.cern.ch/event/1471891/</a:t>
            </a:r>
            <a:endParaRPr lang="en-US" sz="1200" b="1" dirty="0">
              <a:solidFill>
                <a:srgbClr val="C00000"/>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21291D35-8F73-C0DE-B517-A1AAB56988D5}"/>
              </a:ext>
            </a:extLst>
          </p:cNvPr>
          <p:cNvPicPr>
            <a:picLocks noChangeAspect="1"/>
          </p:cNvPicPr>
          <p:nvPr/>
        </p:nvPicPr>
        <p:blipFill>
          <a:blip r:embed="rId3"/>
          <a:stretch>
            <a:fillRect/>
          </a:stretch>
        </p:blipFill>
        <p:spPr>
          <a:xfrm>
            <a:off x="5656261" y="897773"/>
            <a:ext cx="5676426" cy="1974409"/>
          </a:xfrm>
          <a:prstGeom prst="rect">
            <a:avLst/>
          </a:prstGeom>
        </p:spPr>
      </p:pic>
      <p:sp>
        <p:nvSpPr>
          <p:cNvPr id="12" name="TextBox 11">
            <a:extLst>
              <a:ext uri="{FF2B5EF4-FFF2-40B4-BE49-F238E27FC236}">
                <a16:creationId xmlns:a16="http://schemas.microsoft.com/office/drawing/2014/main" id="{6C312102-25EE-E669-1F11-2C44662A011E}"/>
              </a:ext>
            </a:extLst>
          </p:cNvPr>
          <p:cNvSpPr txBox="1"/>
          <p:nvPr/>
        </p:nvSpPr>
        <p:spPr>
          <a:xfrm>
            <a:off x="9954210" y="1155059"/>
            <a:ext cx="1818315" cy="276999"/>
          </a:xfrm>
          <a:prstGeom prst="rect">
            <a:avLst/>
          </a:prstGeom>
          <a:solidFill>
            <a:srgbClr val="C2D69B"/>
          </a:solidFill>
        </p:spPr>
        <p:txBody>
          <a:bodyPr wrap="square">
            <a:spAutoFit/>
          </a:bodyPr>
          <a:lstStyle/>
          <a:p>
            <a:r>
              <a:rPr lang="en-GB" sz="900" dirty="0">
                <a:solidFill>
                  <a:schemeClr val="tx1"/>
                </a:solidFill>
                <a:latin typeface="Arial" panose="020B0604020202020204" pitchFamily="34" charset="0"/>
                <a:cs typeface="Arial" panose="020B0604020202020204" pitchFamily="34" charset="0"/>
              </a:rPr>
              <a:t> </a:t>
            </a:r>
            <a:r>
              <a:rPr lang="en-GB" sz="1200" dirty="0">
                <a:solidFill>
                  <a:schemeClr val="tx1"/>
                </a:solidFill>
                <a:latin typeface="Times New Roman" panose="02020603050405020304" pitchFamily="18" charset="0"/>
                <a:cs typeface="Times New Roman" panose="02020603050405020304" pitchFamily="18" charset="0"/>
              </a:rPr>
              <a:t>IP crossing angle 14 </a:t>
            </a:r>
            <a:r>
              <a:rPr lang="en-GB" sz="1200" dirty="0" err="1">
                <a:solidFill>
                  <a:schemeClr val="tx1"/>
                </a:solidFill>
                <a:latin typeface="Times New Roman" panose="02020603050405020304" pitchFamily="18" charset="0"/>
                <a:cs typeface="Times New Roman" panose="02020603050405020304" pitchFamily="18" charset="0"/>
              </a:rPr>
              <a:t>mrad</a:t>
            </a:r>
            <a:endParaRPr lang="en-ES" sz="1200">
              <a:solidFill>
                <a:schemeClr val="tx1"/>
              </a:solidFill>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B58E4FDE-81F6-B7F3-6F60-D78FCB8F5360}"/>
              </a:ext>
            </a:extLst>
          </p:cNvPr>
          <p:cNvPicPr>
            <a:picLocks noChangeAspect="1"/>
          </p:cNvPicPr>
          <p:nvPr/>
        </p:nvPicPr>
        <p:blipFill>
          <a:blip r:embed="rId4"/>
          <a:stretch>
            <a:fillRect/>
          </a:stretch>
        </p:blipFill>
        <p:spPr>
          <a:xfrm>
            <a:off x="449261" y="3550415"/>
            <a:ext cx="5207000" cy="2222500"/>
          </a:xfrm>
          <a:prstGeom prst="rect">
            <a:avLst/>
          </a:prstGeom>
        </p:spPr>
      </p:pic>
      <p:pic>
        <p:nvPicPr>
          <p:cNvPr id="14" name="Picture 13">
            <a:extLst>
              <a:ext uri="{FF2B5EF4-FFF2-40B4-BE49-F238E27FC236}">
                <a16:creationId xmlns:a16="http://schemas.microsoft.com/office/drawing/2014/main" id="{F66E259B-17F4-34D8-3A16-EDA25969C296}"/>
              </a:ext>
            </a:extLst>
          </p:cNvPr>
          <p:cNvPicPr>
            <a:picLocks noChangeAspect="1"/>
          </p:cNvPicPr>
          <p:nvPr/>
        </p:nvPicPr>
        <p:blipFill>
          <a:blip r:embed="rId5"/>
          <a:stretch>
            <a:fillRect/>
          </a:stretch>
        </p:blipFill>
        <p:spPr>
          <a:xfrm>
            <a:off x="6342927" y="3423415"/>
            <a:ext cx="5105400" cy="2476500"/>
          </a:xfrm>
          <a:prstGeom prst="rect">
            <a:avLst/>
          </a:prstGeom>
        </p:spPr>
      </p:pic>
    </p:spTree>
    <p:extLst>
      <p:ext uri="{BB962C8B-B14F-4D97-AF65-F5344CB8AC3E}">
        <p14:creationId xmlns:p14="http://schemas.microsoft.com/office/powerpoint/2010/main" val="80412562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A1D9A-585C-1041-464C-F88C826582B7}"/>
              </a:ext>
            </a:extLst>
          </p:cNvPr>
          <p:cNvSpPr>
            <a:spLocks noGrp="1"/>
          </p:cNvSpPr>
          <p:nvPr>
            <p:ph type="title"/>
          </p:nvPr>
        </p:nvSpPr>
        <p:spPr>
          <a:xfrm>
            <a:off x="1946613" y="300401"/>
            <a:ext cx="8726361" cy="608250"/>
          </a:xfrm>
        </p:spPr>
        <p:txBody>
          <a:bodyPr/>
          <a:lstStyle/>
          <a:p>
            <a:r>
              <a:rPr lang="en-US" sz="2800" dirty="0"/>
              <a:t>MT LCF@CERN BDS  R&amp;D – 2 IPs II </a:t>
            </a:r>
            <a:endParaRPr lang="en-ES" sz="2800"/>
          </a:p>
        </p:txBody>
      </p:sp>
      <p:sp>
        <p:nvSpPr>
          <p:cNvPr id="3" name="Content Placeholder 2">
            <a:extLst>
              <a:ext uri="{FF2B5EF4-FFF2-40B4-BE49-F238E27FC236}">
                <a16:creationId xmlns:a16="http://schemas.microsoft.com/office/drawing/2014/main" id="{2BB59EF8-5E5C-8758-ADAA-A1D66182D5A0}"/>
              </a:ext>
            </a:extLst>
          </p:cNvPr>
          <p:cNvSpPr>
            <a:spLocks noGrp="1"/>
          </p:cNvSpPr>
          <p:nvPr>
            <p:ph idx="1"/>
          </p:nvPr>
        </p:nvSpPr>
        <p:spPr>
          <a:xfrm>
            <a:off x="279560" y="2262921"/>
            <a:ext cx="11712839" cy="3759826"/>
          </a:xfrm>
        </p:spPr>
        <p:txBody>
          <a:bodyPr>
            <a:normAutofit lnSpcReduction="10000"/>
          </a:bodyPr>
          <a:lstStyle/>
          <a:p>
            <a:pPr marL="349250" lvl="1" indent="0">
              <a:buNone/>
            </a:pPr>
            <a:endParaRPr lang="en-GB" sz="1800" dirty="0"/>
          </a:p>
          <a:p>
            <a:pPr lvl="1"/>
            <a:r>
              <a:rPr lang="en-GB" sz="1200" dirty="0"/>
              <a:t>In the case of </a:t>
            </a:r>
            <a:r>
              <a:rPr lang="en-GB" sz="1200" b="1" dirty="0"/>
              <a:t>2 IPs </a:t>
            </a:r>
            <a:r>
              <a:rPr lang="en-GB" sz="1200" dirty="0"/>
              <a:t>only </a:t>
            </a:r>
            <a:r>
              <a:rPr lang="en-GB" sz="1200" b="1" dirty="0"/>
              <a:t>baseline operation</a:t>
            </a:r>
            <a:r>
              <a:rPr lang="en-GB" sz="1200" dirty="0"/>
              <a:t> will be used (baseline 554 ns bunch separation / high-</a:t>
            </a:r>
            <a:r>
              <a:rPr lang="en-GB" sz="1200" dirty="0" err="1"/>
              <a:t>lumi</a:t>
            </a:r>
            <a:r>
              <a:rPr lang="en-GB" sz="1200" dirty="0"/>
              <a:t> 366 ns). </a:t>
            </a:r>
          </a:p>
          <a:p>
            <a:pPr lvl="1"/>
            <a:r>
              <a:rPr lang="en-GB" sz="1200" dirty="0"/>
              <a:t>Concerning the crossing angle, options including a </a:t>
            </a:r>
            <a:r>
              <a:rPr lang="en-GB" sz="1200" b="1" dirty="0"/>
              <a:t>“quasi-head on” </a:t>
            </a:r>
            <a:r>
              <a:rPr lang="en-GB" sz="1200" dirty="0"/>
              <a:t>(2 </a:t>
            </a:r>
            <a:r>
              <a:rPr lang="en-GB" sz="1200" dirty="0" err="1"/>
              <a:t>mrad</a:t>
            </a:r>
            <a:r>
              <a:rPr lang="en-GB" sz="1200" dirty="0"/>
              <a:t>) are </a:t>
            </a:r>
            <a:r>
              <a:rPr lang="en-GB" sz="1200" b="1" dirty="0"/>
              <a:t>very difficult</a:t>
            </a:r>
            <a:r>
              <a:rPr lang="en-GB" sz="1200" dirty="0"/>
              <a:t> to implement  from the outgoing beams.</a:t>
            </a:r>
          </a:p>
          <a:p>
            <a:pPr lvl="1"/>
            <a:r>
              <a:rPr lang="en-GB" sz="1200" dirty="0"/>
              <a:t>Options for </a:t>
            </a:r>
            <a:r>
              <a:rPr lang="en-GB" sz="1200" b="1" dirty="0"/>
              <a:t>different longitudinal positions</a:t>
            </a:r>
            <a:r>
              <a:rPr lang="en-GB" sz="1200" dirty="0"/>
              <a:t> for the </a:t>
            </a:r>
            <a:r>
              <a:rPr lang="en-GB" sz="1200" b="1" dirty="0"/>
              <a:t>2 IPs</a:t>
            </a:r>
            <a:r>
              <a:rPr lang="en-GB" sz="1200" dirty="0"/>
              <a:t>, indeed they the advantage of allowing less separation between the 2 detectors will have </a:t>
            </a:r>
            <a:r>
              <a:rPr lang="en-GB" sz="1200" b="1" dirty="0"/>
              <a:t>timing issues </a:t>
            </a:r>
            <a:r>
              <a:rPr lang="en-GB" sz="1200" dirty="0"/>
              <a:t>due to the different lengths for the BDSs, implementation will be complex (for instance, the length has to be half-integer of the DR length).</a:t>
            </a:r>
          </a:p>
          <a:p>
            <a:pPr lvl="1"/>
            <a:r>
              <a:rPr lang="en-GB" sz="1200" dirty="0"/>
              <a:t>In the </a:t>
            </a:r>
            <a:r>
              <a:rPr lang="en-GB" sz="1200" b="1" dirty="0"/>
              <a:t>same longitudinal position </a:t>
            </a:r>
            <a:r>
              <a:rPr lang="en-GB" sz="1200" dirty="0"/>
              <a:t>for the 2 IPs, an optimization of the 2 IPs cavern have to be performed to provide a </a:t>
            </a:r>
            <a:r>
              <a:rPr lang="en-GB" sz="1200" b="1" dirty="0"/>
              <a:t>minimum distance of 30 </a:t>
            </a:r>
            <a:r>
              <a:rPr lang="en-GB" sz="1200" dirty="0"/>
              <a:t>m between two detectors.</a:t>
            </a:r>
          </a:p>
          <a:p>
            <a:pPr lvl="1"/>
            <a:r>
              <a:rPr lang="en-GB" sz="1200" dirty="0"/>
              <a:t>The </a:t>
            </a:r>
            <a:r>
              <a:rPr lang="en-GB" sz="1200" b="1" dirty="0"/>
              <a:t>beam dumps </a:t>
            </a:r>
            <a:r>
              <a:rPr lang="en-GB" sz="1200" dirty="0"/>
              <a:t>have to be reconfigured and special attention has to be paid to the photon dump location. In particular, the photon dump location at the </a:t>
            </a:r>
            <a:r>
              <a:rPr lang="en-GB" sz="1200" dirty="0" err="1"/>
              <a:t>center</a:t>
            </a:r>
            <a:r>
              <a:rPr lang="en-GB" sz="1200" dirty="0"/>
              <a:t> (between two tilted beams) becomes a critical issue in the case of the undulator positron source.</a:t>
            </a:r>
          </a:p>
          <a:p>
            <a:pPr lvl="1"/>
            <a:r>
              <a:rPr lang="en-GB" sz="1200" dirty="0"/>
              <a:t>The </a:t>
            </a:r>
            <a:r>
              <a:rPr lang="en-GB" sz="1200" b="1" dirty="0"/>
              <a:t>angle between the MLs </a:t>
            </a:r>
            <a:r>
              <a:rPr lang="en-GB" sz="1200" dirty="0"/>
              <a:t>has to be optimized to minimize the SR generated by the bending magnets of the BDS separation region, taking into account the 2 IPs crossing angle choice.</a:t>
            </a:r>
          </a:p>
          <a:p>
            <a:pPr lvl="1"/>
            <a:r>
              <a:rPr lang="en-GB" sz="1200" dirty="0"/>
              <a:t>The idea of having parallel MLs is also being considered and this option could be better for the future implementation of an upgrade by means of ERLs, nevertheless the impact of the increase of total length and the SR losses in the splitting section should be considered.</a:t>
            </a:r>
          </a:p>
          <a:p>
            <a:pPr lvl="1"/>
            <a:r>
              <a:rPr lang="en-GB" sz="1200" dirty="0"/>
              <a:t>The </a:t>
            </a:r>
            <a:r>
              <a:rPr lang="en-GB" sz="1200" b="1" dirty="0"/>
              <a:t>split location </a:t>
            </a:r>
            <a:r>
              <a:rPr lang="en-GB" sz="1200" dirty="0"/>
              <a:t>of the </a:t>
            </a:r>
            <a:r>
              <a:rPr lang="en-GB" sz="1200" b="1" dirty="0"/>
              <a:t>BDSs</a:t>
            </a:r>
            <a:r>
              <a:rPr lang="en-GB" sz="1200" dirty="0"/>
              <a:t> has to studied in detail, as well as the split magnet technology for the high-energy upgrades.</a:t>
            </a:r>
          </a:p>
          <a:p>
            <a:pPr lvl="1"/>
            <a:r>
              <a:rPr lang="en-GB" sz="1200" dirty="0"/>
              <a:t>Compatibility with a possible future </a:t>
            </a:r>
            <a:r>
              <a:rPr lang="en-GB" sz="1200" dirty="0">
                <a:latin typeface="Symbol" pitchFamily="2" charset="2"/>
              </a:rPr>
              <a:t>gg</a:t>
            </a:r>
            <a:r>
              <a:rPr lang="en-GB" sz="1200" dirty="0"/>
              <a:t> collision mode have to be evaluated, with both optical lasers or FEL options. Options with XFEL lasers are optimal when the crossing angle is "quasi-head on" contrary to the optical ones.</a:t>
            </a:r>
            <a:endParaRPr lang="en-GB" sz="1800" dirty="0"/>
          </a:p>
          <a:p>
            <a:pPr marL="349250" lvl="1" indent="0">
              <a:buNone/>
            </a:pPr>
            <a:endParaRPr lang="en-GB" sz="1800" dirty="0"/>
          </a:p>
          <a:p>
            <a:pPr lvl="1"/>
            <a:endParaRPr lang="en-GB" sz="1800" dirty="0"/>
          </a:p>
        </p:txBody>
      </p:sp>
      <p:sp>
        <p:nvSpPr>
          <p:cNvPr id="4" name="Slide Number Placeholder 3">
            <a:extLst>
              <a:ext uri="{FF2B5EF4-FFF2-40B4-BE49-F238E27FC236}">
                <a16:creationId xmlns:a16="http://schemas.microsoft.com/office/drawing/2014/main" id="{28500290-844B-59F7-1C90-AE18D182B936}"/>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25</a:t>
            </a:fld>
            <a:endParaRPr lang="fr-FR">
              <a:solidFill>
                <a:prstClr val="white"/>
              </a:solidFill>
              <a:latin typeface="News Gothic MT"/>
            </a:endParaRPr>
          </a:p>
        </p:txBody>
      </p:sp>
      <p:sp>
        <p:nvSpPr>
          <p:cNvPr id="7" name="TextBox 6">
            <a:extLst>
              <a:ext uri="{FF2B5EF4-FFF2-40B4-BE49-F238E27FC236}">
                <a16:creationId xmlns:a16="http://schemas.microsoft.com/office/drawing/2014/main" id="{66855B7E-B7EE-BF6B-8D14-EC0E45953F04}"/>
              </a:ext>
            </a:extLst>
          </p:cNvPr>
          <p:cNvSpPr txBox="1"/>
          <p:nvPr/>
        </p:nvSpPr>
        <p:spPr>
          <a:xfrm>
            <a:off x="220659" y="1157324"/>
            <a:ext cx="11460188" cy="1323439"/>
          </a:xfrm>
          <a:prstGeom prst="rect">
            <a:avLst/>
          </a:prstGeom>
          <a:noFill/>
        </p:spPr>
        <p:txBody>
          <a:bodyPr wrap="square">
            <a:spAutoFit/>
          </a:bodyPr>
          <a:lstStyle/>
          <a:p>
            <a:pPr marL="285750" indent="-285750" algn="just">
              <a:buFont typeface="Arial" panose="020B0604020202020204" pitchFamily="34" charset="0"/>
              <a:buChar char="•"/>
            </a:pPr>
            <a:r>
              <a:rPr lang="en-GB" sz="1600" dirty="0">
                <a:solidFill>
                  <a:schemeClr val="tx2">
                    <a:lumMod val="90000"/>
                    <a:lumOff val="10000"/>
                  </a:schemeClr>
                </a:solidFill>
                <a:effectLst/>
                <a:latin typeface="Arial" panose="020B0604020202020204" pitchFamily="34" charset="0"/>
                <a:cs typeface="Arial" panose="020B0604020202020204" pitchFamily="34" charset="0"/>
              </a:rPr>
              <a:t>Taking as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starting point the ILC 250 GeV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design a BDS with 2 IPs has to be assembled. </a:t>
            </a:r>
            <a:r>
              <a:rPr lang="en-GB" sz="1600" dirty="0">
                <a:solidFill>
                  <a:schemeClr val="tx2">
                    <a:lumMod val="90000"/>
                    <a:lumOff val="10000"/>
                  </a:schemeClr>
                </a:solidFill>
                <a:latin typeface="Arial" panose="020B0604020202020204" pitchFamily="34" charset="0"/>
                <a:cs typeface="Arial" panose="020B0604020202020204" pitchFamily="34" charset="0"/>
              </a:rPr>
              <a:t>T</a:t>
            </a:r>
            <a:r>
              <a:rPr lang="en-GB" sz="1600" dirty="0">
                <a:solidFill>
                  <a:schemeClr val="tx2">
                    <a:lumMod val="90000"/>
                    <a:lumOff val="10000"/>
                  </a:schemeClr>
                </a:solidFill>
                <a:effectLst/>
                <a:latin typeface="Arial" panose="020B0604020202020204" pitchFamily="34" charset="0"/>
                <a:cs typeface="Arial" panose="020B0604020202020204" pitchFamily="34" charset="0"/>
              </a:rPr>
              <a:t>he angle choice has</a:t>
            </a:r>
            <a:r>
              <a:rPr lang="en-GB" sz="1600" dirty="0">
                <a:solidFill>
                  <a:schemeClr val="tx2">
                    <a:lumMod val="90000"/>
                    <a:lumOff val="10000"/>
                  </a:schemeClr>
                </a:solidFill>
                <a:latin typeface="Arial" panose="020B0604020202020204" pitchFamily="34" charset="0"/>
                <a:cs typeface="Arial" panose="020B0604020202020204" pitchFamily="34" charset="0"/>
              </a:rPr>
              <a:t>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not been determined, but in principle the 2 angles will be different to have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physics complementarity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between</a:t>
            </a:r>
            <a:r>
              <a:rPr lang="en-GB" sz="1600" dirty="0">
                <a:solidFill>
                  <a:schemeClr val="tx2">
                    <a:lumMod val="90000"/>
                    <a:lumOff val="10000"/>
                  </a:schemeClr>
                </a:solidFill>
                <a:latin typeface="Arial" panose="020B0604020202020204" pitchFamily="34" charset="0"/>
                <a:cs typeface="Arial" panose="020B0604020202020204" pitchFamily="34" charset="0"/>
              </a:rPr>
              <a:t> t</a:t>
            </a:r>
            <a:r>
              <a:rPr lang="en-GB" sz="1600" dirty="0">
                <a:solidFill>
                  <a:schemeClr val="tx2">
                    <a:lumMod val="90000"/>
                    <a:lumOff val="10000"/>
                  </a:schemeClr>
                </a:solidFill>
                <a:effectLst/>
                <a:latin typeface="Arial" panose="020B0604020202020204" pitchFamily="34" charset="0"/>
                <a:cs typeface="Arial" panose="020B0604020202020204" pitchFamily="34" charset="0"/>
              </a:rPr>
              <a:t>he two detectors. Preliminary design studies and CFS cost with 20 </a:t>
            </a:r>
            <a:r>
              <a:rPr lang="en-GB" sz="1600" dirty="0" err="1">
                <a:solidFill>
                  <a:schemeClr val="tx2">
                    <a:lumMod val="90000"/>
                    <a:lumOff val="10000"/>
                  </a:schemeClr>
                </a:solidFill>
                <a:effectLst/>
                <a:latin typeface="Arial" panose="020B0604020202020204" pitchFamily="34" charset="0"/>
                <a:cs typeface="Arial" panose="020B0604020202020204" pitchFamily="34" charset="0"/>
              </a:rPr>
              <a:t>mrad</a:t>
            </a:r>
            <a:r>
              <a:rPr lang="en-GB" sz="1600" dirty="0">
                <a:solidFill>
                  <a:schemeClr val="tx2">
                    <a:lumMod val="90000"/>
                    <a:lumOff val="10000"/>
                  </a:schemeClr>
                </a:solidFill>
                <a:effectLst/>
                <a:latin typeface="Arial" panose="020B0604020202020204" pitchFamily="34" charset="0"/>
                <a:cs typeface="Arial" panose="020B0604020202020204" pitchFamily="34" charset="0"/>
              </a:rPr>
              <a:t> between the MLs,</a:t>
            </a:r>
            <a:r>
              <a:rPr lang="en-GB" sz="1600" dirty="0">
                <a:solidFill>
                  <a:schemeClr val="tx2">
                    <a:lumMod val="90000"/>
                    <a:lumOff val="10000"/>
                  </a:schemeClr>
                </a:solidFill>
                <a:latin typeface="Arial" panose="020B0604020202020204" pitchFamily="34" charset="0"/>
                <a:cs typeface="Arial" panose="020B0604020202020204" pitchFamily="34" charset="0"/>
              </a:rPr>
              <a:t>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and with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2 IPs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with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14 </a:t>
            </a:r>
            <a:r>
              <a:rPr lang="en-GB" sz="1600" b="1" dirty="0">
                <a:solidFill>
                  <a:schemeClr val="tx2">
                    <a:lumMod val="90000"/>
                    <a:lumOff val="10000"/>
                  </a:schemeClr>
                </a:solidFill>
                <a:latin typeface="Arial" panose="020B0604020202020204" pitchFamily="34" charset="0"/>
                <a:cs typeface="Arial" panose="020B0604020202020204" pitchFamily="34" charset="0"/>
              </a:rPr>
              <a:t>/ </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26 </a:t>
            </a:r>
            <a:r>
              <a:rPr lang="en-GB" sz="1600" b="1" dirty="0" err="1">
                <a:solidFill>
                  <a:schemeClr val="tx2">
                    <a:lumMod val="90000"/>
                    <a:lumOff val="10000"/>
                  </a:schemeClr>
                </a:solidFill>
                <a:effectLst/>
                <a:latin typeface="Arial" panose="020B0604020202020204" pitchFamily="34" charset="0"/>
                <a:cs typeface="Arial" panose="020B0604020202020204" pitchFamily="34" charset="0"/>
              </a:rPr>
              <a:t>mrad</a:t>
            </a:r>
            <a:r>
              <a:rPr lang="en-GB" sz="1600" b="1" dirty="0">
                <a:solidFill>
                  <a:schemeClr val="tx2">
                    <a:lumMod val="90000"/>
                    <a:lumOff val="10000"/>
                  </a:schemeClr>
                </a:solidFill>
                <a:effectLst/>
                <a:latin typeface="Arial" panose="020B0604020202020204" pitchFamily="34" charset="0"/>
                <a:cs typeface="Arial" panose="020B0604020202020204" pitchFamily="34" charset="0"/>
              </a:rPr>
              <a:t>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crossing angle with the two detectors in the same longitudinal position,</a:t>
            </a:r>
            <a:r>
              <a:rPr lang="en-GB" sz="1600" dirty="0">
                <a:solidFill>
                  <a:schemeClr val="tx2">
                    <a:lumMod val="90000"/>
                    <a:lumOff val="10000"/>
                  </a:schemeClr>
                </a:solidFill>
                <a:latin typeface="Arial" panose="020B0604020202020204" pitchFamily="34" charset="0"/>
                <a:cs typeface="Arial" panose="020B0604020202020204" pitchFamily="34" charset="0"/>
              </a:rPr>
              <a:t> </a:t>
            </a:r>
            <a:r>
              <a:rPr lang="en-GB" sz="1600" dirty="0">
                <a:solidFill>
                  <a:schemeClr val="tx2">
                    <a:lumMod val="90000"/>
                    <a:lumOff val="10000"/>
                  </a:schemeClr>
                </a:solidFill>
                <a:effectLst/>
                <a:latin typeface="Arial" panose="020B0604020202020204" pitchFamily="34" charset="0"/>
                <a:cs typeface="Arial" panose="020B0604020202020204" pitchFamily="34" charset="0"/>
              </a:rPr>
              <a:t>are being performed but not detailed design of the optics is </a:t>
            </a:r>
            <a:r>
              <a:rPr lang="en-GB" sz="1600" dirty="0">
                <a:solidFill>
                  <a:schemeClr val="tx2">
                    <a:lumMod val="90000"/>
                    <a:lumOff val="10000"/>
                  </a:schemeClr>
                </a:solidFill>
                <a:latin typeface="Arial" panose="020B0604020202020204" pitchFamily="34" charset="0"/>
                <a:cs typeface="Arial" panose="020B0604020202020204" pitchFamily="34" charset="0"/>
              </a:rPr>
              <a:t>existing. To take into account:</a:t>
            </a:r>
            <a:endParaRPr lang="en-GB" sz="1600" dirty="0">
              <a:solidFill>
                <a:schemeClr val="tx2">
                  <a:lumMod val="90000"/>
                  <a:lumOff val="10000"/>
                </a:schemeClr>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8854574"/>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B802A-5FD3-CE86-C4AD-8A383B999B2B}"/>
              </a:ext>
            </a:extLst>
          </p:cNvPr>
          <p:cNvSpPr>
            <a:spLocks noGrp="1"/>
          </p:cNvSpPr>
          <p:nvPr>
            <p:ph type="title"/>
          </p:nvPr>
        </p:nvSpPr>
        <p:spPr>
          <a:xfrm>
            <a:off x="1344078" y="216755"/>
            <a:ext cx="10711865" cy="660965"/>
          </a:xfrm>
        </p:spPr>
        <p:txBody>
          <a:bodyPr/>
          <a:lstStyle/>
          <a:p>
            <a:r>
              <a:rPr lang="en-US" sz="3600" dirty="0"/>
              <a:t>Luminosity and nanobeams</a:t>
            </a:r>
          </a:p>
        </p:txBody>
      </p:sp>
      <p:sp>
        <p:nvSpPr>
          <p:cNvPr id="6" name="Slide Number Placeholder 5">
            <a:extLst>
              <a:ext uri="{FF2B5EF4-FFF2-40B4-BE49-F238E27FC236}">
                <a16:creationId xmlns:a16="http://schemas.microsoft.com/office/drawing/2014/main" id="{81B1FD79-5150-6092-A585-4280AC75FE10}"/>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26</a:t>
            </a:fld>
            <a:endParaRPr lang="fr-FR" dirty="0">
              <a:solidFill>
                <a:prstClr val="white"/>
              </a:solidFill>
              <a:latin typeface="News Gothic MT"/>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CA0E75E-D2EB-5E2B-1FF4-88807CC0EF91}"/>
                  </a:ext>
                </a:extLst>
              </p:cNvPr>
              <p:cNvSpPr txBox="1"/>
              <p:nvPr/>
            </p:nvSpPr>
            <p:spPr>
              <a:xfrm>
                <a:off x="829783" y="4576247"/>
                <a:ext cx="2881157" cy="539571"/>
              </a:xfrm>
              <a:prstGeom prst="rect">
                <a:avLst/>
              </a:prstGeom>
              <a:solidFill>
                <a:srgbClr val="FFFFFF"/>
              </a:solidFill>
            </p:spPr>
            <p:txBody>
              <a:bodyPr wrap="square">
                <a:spAutoFit/>
              </a:bodyPr>
              <a:lstStyle/>
              <a:p>
                <a:pPr lvl="1"/>
                <a:r>
                  <a:rPr lang="en-US" sz="2400" b="1" dirty="0">
                    <a:solidFill>
                      <a:srgbClr val="C00000"/>
                    </a:solidFill>
                    <a:latin typeface="Symbol" pitchFamily="2" charset="2"/>
                  </a:rPr>
                  <a:t>s</a:t>
                </a:r>
                <a:r>
                  <a:rPr lang="en-US" sz="2400" b="1" baseline="30000" dirty="0">
                    <a:solidFill>
                      <a:srgbClr val="C00000"/>
                    </a:solidFill>
                  </a:rPr>
                  <a:t>*</a:t>
                </a:r>
                <a:r>
                  <a:rPr lang="en-US" sz="2400" b="1" baseline="-25000" dirty="0" err="1">
                    <a:solidFill>
                      <a:srgbClr val="C00000"/>
                    </a:solidFill>
                  </a:rPr>
                  <a:t>x,y</a:t>
                </a:r>
                <a14:m>
                  <m:oMath xmlns:m="http://schemas.openxmlformats.org/officeDocument/2006/math">
                    <m:r>
                      <a:rPr lang="en-US" sz="2400" b="1" i="1">
                        <a:solidFill>
                          <a:srgbClr val="C00000"/>
                        </a:solidFill>
                        <a:latin typeface="Cambria Math" panose="02040503050406030204" pitchFamily="18" charset="0"/>
                      </a:rPr>
                      <m:t>=</m:t>
                    </m:r>
                  </m:oMath>
                </a14:m>
                <a:r>
                  <a:rPr lang="en-US" sz="2400" b="1" dirty="0">
                    <a:solidFill>
                      <a:srgbClr val="C00000"/>
                    </a:solidFill>
                  </a:rPr>
                  <a:t> </a:t>
                </a:r>
                <a14:m>
                  <m:oMath xmlns:m="http://schemas.openxmlformats.org/officeDocument/2006/math">
                    <m:rad>
                      <m:radPr>
                        <m:degHide m:val="on"/>
                        <m:ctrlPr>
                          <a:rPr lang="en-US" sz="2400" b="1" i="1">
                            <a:solidFill>
                              <a:srgbClr val="C00000"/>
                            </a:solidFill>
                            <a:latin typeface="Cambria Math" panose="02040503050406030204" pitchFamily="18" charset="0"/>
                            <a:ea typeface="Cambria Math" panose="02040503050406030204" pitchFamily="18" charset="0"/>
                          </a:rPr>
                        </m:ctrlPr>
                      </m:radPr>
                      <m:deg/>
                      <m:e>
                        <m:r>
                          <a:rPr lang="en-US" sz="2400" b="1" i="1" smtClean="0">
                            <a:solidFill>
                              <a:srgbClr val="C00000"/>
                            </a:solidFill>
                            <a:latin typeface="Cambria Math" panose="02040503050406030204" pitchFamily="18" charset="0"/>
                            <a:ea typeface="Cambria Math" panose="02040503050406030204" pitchFamily="18" charset="0"/>
                          </a:rPr>
                          <m:t> </m:t>
                        </m:r>
                        <m:sSubSup>
                          <m:sSubSupPr>
                            <m:ctrlPr>
                              <a:rPr lang="en-US" sz="2400" b="1" i="1">
                                <a:solidFill>
                                  <a:srgbClr val="C00000"/>
                                </a:solidFill>
                                <a:latin typeface="Cambria Math" panose="02040503050406030204" pitchFamily="18" charset="0"/>
                                <a:ea typeface="Cambria Math" panose="02040503050406030204" pitchFamily="18" charset="0"/>
                              </a:rPr>
                            </m:ctrlPr>
                          </m:sSubSupPr>
                          <m:e>
                            <m:r>
                              <a:rPr lang="en-US" sz="2400" b="1" i="1">
                                <a:solidFill>
                                  <a:srgbClr val="C00000"/>
                                </a:solidFill>
                                <a:latin typeface="Cambria Math" panose="02040503050406030204" pitchFamily="18" charset="0"/>
                                <a:ea typeface="Cambria Math" panose="02040503050406030204" pitchFamily="18" charset="0"/>
                              </a:rPr>
                              <m:t>𝜷</m:t>
                            </m:r>
                          </m:e>
                          <m:sub>
                            <m:r>
                              <a:rPr lang="en-US" sz="2400" b="1" i="1">
                                <a:solidFill>
                                  <a:srgbClr val="C00000"/>
                                </a:solidFill>
                                <a:latin typeface="Cambria Math" panose="02040503050406030204" pitchFamily="18" charset="0"/>
                                <a:ea typeface="Cambria Math" panose="02040503050406030204" pitchFamily="18" charset="0"/>
                              </a:rPr>
                              <m:t>𝒙</m:t>
                            </m:r>
                            <m:r>
                              <a:rPr lang="en-US" sz="2400" b="1" i="1">
                                <a:solidFill>
                                  <a:srgbClr val="C00000"/>
                                </a:solidFill>
                                <a:latin typeface="Cambria Math" panose="02040503050406030204" pitchFamily="18" charset="0"/>
                                <a:ea typeface="Cambria Math" panose="02040503050406030204" pitchFamily="18" charset="0"/>
                              </a:rPr>
                              <m:t>,</m:t>
                            </m:r>
                            <m:r>
                              <a:rPr lang="en-US" sz="2400" b="1" i="1">
                                <a:solidFill>
                                  <a:srgbClr val="C00000"/>
                                </a:solidFill>
                                <a:latin typeface="Cambria Math" panose="02040503050406030204" pitchFamily="18" charset="0"/>
                                <a:ea typeface="Cambria Math" panose="02040503050406030204" pitchFamily="18" charset="0"/>
                              </a:rPr>
                              <m:t>𝒚</m:t>
                            </m:r>
                          </m:sub>
                          <m:sup>
                            <m:r>
                              <a:rPr lang="en-US" sz="2400" b="1" i="1">
                                <a:solidFill>
                                  <a:srgbClr val="C00000"/>
                                </a:solidFill>
                                <a:latin typeface="Cambria Math" panose="02040503050406030204" pitchFamily="18" charset="0"/>
                                <a:ea typeface="Cambria Math" panose="02040503050406030204" pitchFamily="18" charset="0"/>
                              </a:rPr>
                              <m:t>∗</m:t>
                            </m:r>
                          </m:sup>
                        </m:sSubSup>
                        <m:sSub>
                          <m:sSubPr>
                            <m:ctrlPr>
                              <a:rPr lang="en-US" sz="2400" b="1" i="1">
                                <a:solidFill>
                                  <a:srgbClr val="C00000"/>
                                </a:solidFill>
                                <a:latin typeface="Cambria Math" panose="02040503050406030204" pitchFamily="18" charset="0"/>
                                <a:ea typeface="Cambria Math" panose="02040503050406030204" pitchFamily="18" charset="0"/>
                              </a:rPr>
                            </m:ctrlPr>
                          </m:sSubPr>
                          <m:e>
                            <m:r>
                              <a:rPr lang="en-US" sz="2400" b="1" i="1">
                                <a:solidFill>
                                  <a:srgbClr val="C00000"/>
                                </a:solidFill>
                                <a:latin typeface="Cambria Math" panose="02040503050406030204" pitchFamily="18" charset="0"/>
                                <a:ea typeface="Cambria Math" panose="02040503050406030204" pitchFamily="18" charset="0"/>
                              </a:rPr>
                              <m:t>𝝐</m:t>
                            </m:r>
                          </m:e>
                          <m:sub>
                            <m:r>
                              <a:rPr lang="en-US" sz="2400" b="1" i="1">
                                <a:solidFill>
                                  <a:srgbClr val="C00000"/>
                                </a:solidFill>
                                <a:latin typeface="Cambria Math" panose="02040503050406030204" pitchFamily="18" charset="0"/>
                                <a:ea typeface="Cambria Math" panose="02040503050406030204" pitchFamily="18" charset="0"/>
                              </a:rPr>
                              <m:t>𝒙</m:t>
                            </m:r>
                            <m:r>
                              <a:rPr lang="en-US" sz="2400" b="1" i="1">
                                <a:solidFill>
                                  <a:srgbClr val="C00000"/>
                                </a:solidFill>
                                <a:latin typeface="Cambria Math" panose="02040503050406030204" pitchFamily="18" charset="0"/>
                                <a:ea typeface="Cambria Math" panose="02040503050406030204" pitchFamily="18" charset="0"/>
                              </a:rPr>
                              <m:t>,</m:t>
                            </m:r>
                            <m:r>
                              <a:rPr lang="en-US" sz="2400" b="1" i="1">
                                <a:solidFill>
                                  <a:srgbClr val="C00000"/>
                                </a:solidFill>
                                <a:latin typeface="Cambria Math" panose="02040503050406030204" pitchFamily="18" charset="0"/>
                                <a:ea typeface="Cambria Math" panose="02040503050406030204" pitchFamily="18" charset="0"/>
                              </a:rPr>
                              <m:t>𝒚</m:t>
                            </m:r>
                          </m:sub>
                        </m:sSub>
                        <m:r>
                          <a:rPr lang="en-US" sz="2400" b="1" i="1" smtClean="0">
                            <a:solidFill>
                              <a:srgbClr val="C00000"/>
                            </a:solidFill>
                            <a:latin typeface="Cambria Math" panose="02040503050406030204" pitchFamily="18" charset="0"/>
                            <a:ea typeface="Cambria Math" panose="02040503050406030204" pitchFamily="18" charset="0"/>
                          </a:rPr>
                          <m:t> </m:t>
                        </m:r>
                      </m:e>
                    </m:rad>
                  </m:oMath>
                </a14:m>
                <a:endParaRPr lang="en-US" sz="2400" b="1" dirty="0">
                  <a:solidFill>
                    <a:srgbClr val="C00000"/>
                  </a:solidFill>
                  <a:ea typeface="Cambria Math" panose="02040503050406030204" pitchFamily="18" charset="0"/>
                </a:endParaRPr>
              </a:p>
            </p:txBody>
          </p:sp>
        </mc:Choice>
        <mc:Fallback xmlns="">
          <p:sp>
            <p:nvSpPr>
              <p:cNvPr id="20" name="TextBox 19">
                <a:extLst>
                  <a:ext uri="{FF2B5EF4-FFF2-40B4-BE49-F238E27FC236}">
                    <a16:creationId xmlns:a16="http://schemas.microsoft.com/office/drawing/2014/main" id="{BCA0E75E-D2EB-5E2B-1FF4-88807CC0EF91}"/>
                  </a:ext>
                </a:extLst>
              </p:cNvPr>
              <p:cNvSpPr txBox="1">
                <a:spLocks noRot="1" noChangeAspect="1" noMove="1" noResize="1" noEditPoints="1" noAdjustHandles="1" noChangeArrowheads="1" noChangeShapeType="1" noTextEdit="1"/>
              </p:cNvSpPr>
              <p:nvPr/>
            </p:nvSpPr>
            <p:spPr>
              <a:xfrm>
                <a:off x="829783" y="4576247"/>
                <a:ext cx="2881157" cy="539571"/>
              </a:xfrm>
              <a:prstGeom prst="rect">
                <a:avLst/>
              </a:prstGeom>
              <a:blipFill>
                <a:blip r:embed="rId3"/>
                <a:stretch>
                  <a:fillRect t="-4651" r="-877" b="-16279"/>
                </a:stretch>
              </a:blipFill>
            </p:spPr>
            <p:txBody>
              <a:bodyPr/>
              <a:lstStyle/>
              <a:p>
                <a:r>
                  <a:rPr lang="en-US">
                    <a:noFill/>
                  </a:rPr>
                  <a:t> </a:t>
                </a:r>
              </a:p>
            </p:txBody>
          </p:sp>
        </mc:Fallback>
      </mc:AlternateContent>
      <p:graphicFrame>
        <p:nvGraphicFramePr>
          <p:cNvPr id="23" name="Object 10">
            <a:extLst>
              <a:ext uri="{FF2B5EF4-FFF2-40B4-BE49-F238E27FC236}">
                <a16:creationId xmlns:a16="http://schemas.microsoft.com/office/drawing/2014/main" id="{AAAB6544-431B-0FC8-BB18-910FA1BC0F38}"/>
              </a:ext>
            </a:extLst>
          </p:cNvPr>
          <p:cNvGraphicFramePr>
            <a:graphicFrameLocks noChangeAspect="1"/>
          </p:cNvGraphicFramePr>
          <p:nvPr/>
        </p:nvGraphicFramePr>
        <p:xfrm>
          <a:off x="4216445" y="3454846"/>
          <a:ext cx="2555139" cy="1155308"/>
        </p:xfrm>
        <a:graphic>
          <a:graphicData uri="http://schemas.openxmlformats.org/presentationml/2006/ole">
            <mc:AlternateContent xmlns:mc="http://schemas.openxmlformats.org/markup-compatibility/2006">
              <mc:Choice xmlns:v="urn:schemas-microsoft-com:vml" Requires="v">
                <p:oleObj name="Ecuación" r:id="rId4" imgW="24574500" imgH="11112500" progId="Equation.3">
                  <p:embed/>
                </p:oleObj>
              </mc:Choice>
              <mc:Fallback>
                <p:oleObj name="Ecuación" r:id="rId4" imgW="24574500" imgH="11112500" progId="Equation.3">
                  <p:embed/>
                  <p:pic>
                    <p:nvPicPr>
                      <p:cNvPr id="23" name="Object 10">
                        <a:extLst>
                          <a:ext uri="{FF2B5EF4-FFF2-40B4-BE49-F238E27FC236}">
                            <a16:creationId xmlns:a16="http://schemas.microsoft.com/office/drawing/2014/main" id="{AAAB6544-431B-0FC8-BB18-910FA1BC0F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6445" y="3454846"/>
                        <a:ext cx="2555139" cy="1155308"/>
                      </a:xfrm>
                      <a:prstGeom prst="rect">
                        <a:avLst/>
                      </a:prstGeom>
                      <a:solidFill>
                        <a:schemeClr val="bg1"/>
                      </a:solidFill>
                      <a:ln>
                        <a:noFill/>
                      </a:ln>
                      <a:effectLst/>
                    </p:spPr>
                  </p:pic>
                </p:oleObj>
              </mc:Fallback>
            </mc:AlternateContent>
          </a:graphicData>
        </a:graphic>
      </p:graphicFrame>
      <p:sp>
        <p:nvSpPr>
          <p:cNvPr id="24" name="Text Box 4">
            <a:extLst>
              <a:ext uri="{FF2B5EF4-FFF2-40B4-BE49-F238E27FC236}">
                <a16:creationId xmlns:a16="http://schemas.microsoft.com/office/drawing/2014/main" id="{7AC2185D-122B-3F8F-B267-C256ED0ADE6B}"/>
              </a:ext>
            </a:extLst>
          </p:cNvPr>
          <p:cNvSpPr txBox="1">
            <a:spLocks noChangeArrowheads="1"/>
          </p:cNvSpPr>
          <p:nvPr/>
        </p:nvSpPr>
        <p:spPr bwMode="auto">
          <a:xfrm>
            <a:off x="5179958" y="981153"/>
            <a:ext cx="7406499" cy="36620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altLang="en-FR" sz="1797" dirty="0">
                <a:solidFill>
                  <a:schemeClr val="tx2">
                    <a:lumMod val="90000"/>
                    <a:lumOff val="10000"/>
                  </a:schemeClr>
                </a:solidFill>
                <a:latin typeface="Arial" panose="020B0604020202020204" pitchFamily="34" charset="0"/>
                <a:cs typeface="Arial" panose="020B0604020202020204" pitchFamily="34" charset="0"/>
              </a:rPr>
              <a:t>For any colliding beams  the </a:t>
            </a:r>
            <a:r>
              <a:rPr lang="en-US" altLang="en-FR" sz="1797" b="1" dirty="0">
                <a:solidFill>
                  <a:srgbClr val="C00000"/>
                </a:solidFill>
                <a:latin typeface="Arial" panose="020B0604020202020204" pitchFamily="34" charset="0"/>
                <a:cs typeface="Arial" panose="020B0604020202020204" pitchFamily="34" charset="0"/>
              </a:rPr>
              <a:t>luminosity </a:t>
            </a:r>
            <a:r>
              <a:rPr lang="en-US" altLang="en-FR" sz="1797" dirty="0">
                <a:solidFill>
                  <a:schemeClr val="tx2">
                    <a:lumMod val="90000"/>
                    <a:lumOff val="10000"/>
                  </a:schemeClr>
                </a:solidFill>
                <a:latin typeface="Arial" panose="020B0604020202020204" pitchFamily="34" charset="0"/>
                <a:cs typeface="Arial" panose="020B0604020202020204" pitchFamily="34" charset="0"/>
              </a:rPr>
              <a:t> is given:</a:t>
            </a:r>
          </a:p>
        </p:txBody>
      </p:sp>
      <p:sp>
        <p:nvSpPr>
          <p:cNvPr id="25" name="Text Box 8">
            <a:extLst>
              <a:ext uri="{FF2B5EF4-FFF2-40B4-BE49-F238E27FC236}">
                <a16:creationId xmlns:a16="http://schemas.microsoft.com/office/drawing/2014/main" id="{64AEB4B3-B5F2-878C-1971-9CF23EE4F939}"/>
              </a:ext>
            </a:extLst>
          </p:cNvPr>
          <p:cNvSpPr txBox="1">
            <a:spLocks noChangeArrowheads="1"/>
          </p:cNvSpPr>
          <p:nvPr/>
        </p:nvSpPr>
        <p:spPr bwMode="auto">
          <a:xfrm>
            <a:off x="7558836" y="1455875"/>
            <a:ext cx="2855001" cy="1353769"/>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Tx/>
              <a:buNone/>
            </a:pPr>
            <a:r>
              <a:rPr lang="en-GB" altLang="en-FR" sz="1600" b="1" i="1" dirty="0" err="1">
                <a:solidFill>
                  <a:schemeClr val="tx1"/>
                </a:solidFill>
                <a:latin typeface="Times New Roman" panose="02020603050405020304" pitchFamily="18" charset="0"/>
              </a:rPr>
              <a:t>n</a:t>
            </a:r>
            <a:r>
              <a:rPr lang="en-GB" altLang="en-FR" sz="1600" b="1" i="1" baseline="-25000" dirty="0" err="1">
                <a:solidFill>
                  <a:schemeClr val="tx1"/>
                </a:solidFill>
                <a:latin typeface="Times New Roman" panose="02020603050405020304" pitchFamily="18" charset="0"/>
              </a:rPr>
              <a:t>b</a:t>
            </a:r>
            <a:r>
              <a:rPr lang="en-GB" altLang="en-FR" sz="1600" b="1" i="1" baseline="-25000" dirty="0">
                <a:solidFill>
                  <a:schemeClr val="tx1"/>
                </a:solidFill>
                <a:latin typeface="Times New Roman" panose="02020603050405020304" pitchFamily="18" charset="0"/>
              </a:rPr>
              <a:t> </a:t>
            </a:r>
            <a:r>
              <a:rPr lang="en-GB" altLang="en-FR" sz="1600" b="1" baseline="-25000" dirty="0">
                <a:solidFill>
                  <a:schemeClr val="tx1"/>
                </a:solidFill>
                <a:latin typeface="Times New Roman" panose="02020603050405020304" pitchFamily="18" charset="0"/>
              </a:rPr>
              <a:t>   </a:t>
            </a:r>
            <a:r>
              <a:rPr lang="en-GB" altLang="en-FR" sz="1600" b="1" dirty="0">
                <a:solidFill>
                  <a:schemeClr val="tx1"/>
                </a:solidFill>
                <a:latin typeface="Times New Roman" panose="02020603050405020304" pitchFamily="18" charset="0"/>
              </a:rPr>
              <a:t>= </a:t>
            </a:r>
            <a:r>
              <a:rPr lang="en-GB" altLang="en-FR" sz="1600" dirty="0">
                <a:solidFill>
                  <a:schemeClr val="tx1"/>
                </a:solidFill>
              </a:rPr>
              <a:t>bunches / train</a:t>
            </a:r>
            <a:br>
              <a:rPr lang="en-GB" altLang="en-FR" sz="1600" dirty="0">
                <a:solidFill>
                  <a:schemeClr val="tx1"/>
                </a:solidFill>
              </a:rPr>
            </a:br>
            <a:r>
              <a:rPr lang="en-GB" altLang="en-FR" sz="1600" b="1" i="1" dirty="0">
                <a:solidFill>
                  <a:schemeClr val="tx1"/>
                </a:solidFill>
                <a:latin typeface="Times New Roman" panose="02020603050405020304" pitchFamily="18" charset="0"/>
              </a:rPr>
              <a:t>N</a:t>
            </a:r>
            <a:r>
              <a:rPr lang="en-GB" altLang="en-FR" sz="1600" b="1" dirty="0">
                <a:solidFill>
                  <a:schemeClr val="tx1"/>
                </a:solidFill>
                <a:latin typeface="Times New Roman" panose="02020603050405020304" pitchFamily="18" charset="0"/>
              </a:rPr>
              <a:t>   = </a:t>
            </a:r>
            <a:r>
              <a:rPr lang="en-GB" altLang="en-FR" sz="1600" dirty="0">
                <a:solidFill>
                  <a:schemeClr val="tx1"/>
                </a:solidFill>
              </a:rPr>
              <a:t>particles per bunch</a:t>
            </a:r>
            <a:br>
              <a:rPr lang="en-GB" altLang="en-FR" sz="1600" dirty="0">
                <a:solidFill>
                  <a:schemeClr val="tx1"/>
                </a:solidFill>
              </a:rPr>
            </a:br>
            <a:r>
              <a:rPr lang="en-GB" altLang="en-FR" sz="1600" b="1" i="1" dirty="0" err="1">
                <a:solidFill>
                  <a:schemeClr val="tx1"/>
                </a:solidFill>
                <a:latin typeface="Times New Roman" panose="02020603050405020304" pitchFamily="18" charset="0"/>
              </a:rPr>
              <a:t>f</a:t>
            </a:r>
            <a:r>
              <a:rPr lang="en-GB" altLang="en-FR" sz="1600" b="1" i="1" baseline="-25000" dirty="0" err="1">
                <a:solidFill>
                  <a:schemeClr val="tx1"/>
                </a:solidFill>
                <a:latin typeface="Times New Roman" panose="02020603050405020304" pitchFamily="18" charset="0"/>
              </a:rPr>
              <a:t>rep</a:t>
            </a:r>
            <a:r>
              <a:rPr lang="en-GB" altLang="en-FR" sz="1600" b="1" dirty="0">
                <a:solidFill>
                  <a:schemeClr val="tx1"/>
                </a:solidFill>
                <a:latin typeface="Times New Roman" panose="02020603050405020304" pitchFamily="18" charset="0"/>
              </a:rPr>
              <a:t> = </a:t>
            </a:r>
            <a:r>
              <a:rPr lang="en-GB" altLang="en-FR" sz="1600" dirty="0">
                <a:solidFill>
                  <a:schemeClr val="tx1"/>
                </a:solidFill>
              </a:rPr>
              <a:t>repetition frequency</a:t>
            </a:r>
            <a:br>
              <a:rPr lang="en-GB" altLang="en-FR" sz="1600" dirty="0">
                <a:solidFill>
                  <a:schemeClr val="tx1"/>
                </a:solidFill>
              </a:rPr>
            </a:br>
            <a:r>
              <a:rPr lang="en-GB" altLang="en-FR" sz="1600" b="1" i="1" dirty="0">
                <a:solidFill>
                  <a:schemeClr val="tx1"/>
                </a:solidFill>
                <a:latin typeface="Times New Roman" panose="02020603050405020304" pitchFamily="18" charset="0"/>
              </a:rPr>
              <a:t>A</a:t>
            </a:r>
            <a:r>
              <a:rPr lang="en-GB" altLang="en-FR" sz="1600" b="1" dirty="0">
                <a:solidFill>
                  <a:schemeClr val="tx1"/>
                </a:solidFill>
                <a:latin typeface="Times New Roman" panose="02020603050405020304" pitchFamily="18" charset="0"/>
              </a:rPr>
              <a:t>   = </a:t>
            </a:r>
            <a:r>
              <a:rPr lang="en-GB" altLang="en-FR" sz="1600" dirty="0">
                <a:solidFill>
                  <a:schemeClr val="tx1"/>
                </a:solidFill>
              </a:rPr>
              <a:t>effective overlap area at IP</a:t>
            </a:r>
            <a:br>
              <a:rPr lang="en-GB" altLang="en-FR" sz="1797" dirty="0">
                <a:solidFill>
                  <a:srgbClr val="009900"/>
                </a:solidFill>
              </a:rPr>
            </a:br>
            <a:endParaRPr lang="es-ES" altLang="en-FR" sz="1797" dirty="0">
              <a:solidFill>
                <a:schemeClr val="bg2"/>
              </a:solidFill>
            </a:endParaRPr>
          </a:p>
        </p:txBody>
      </p:sp>
      <p:sp>
        <p:nvSpPr>
          <p:cNvPr id="27" name="Text Box 13">
            <a:extLst>
              <a:ext uri="{FF2B5EF4-FFF2-40B4-BE49-F238E27FC236}">
                <a16:creationId xmlns:a16="http://schemas.microsoft.com/office/drawing/2014/main" id="{03F1EA53-66FC-EBC5-DB20-7BD99C2CE959}"/>
              </a:ext>
            </a:extLst>
          </p:cNvPr>
          <p:cNvSpPr txBox="1">
            <a:spLocks noChangeArrowheads="1"/>
          </p:cNvSpPr>
          <p:nvPr/>
        </p:nvSpPr>
        <p:spPr bwMode="auto">
          <a:xfrm>
            <a:off x="9008397" y="3714921"/>
            <a:ext cx="2855001" cy="86132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Tx/>
              <a:buNone/>
            </a:pPr>
            <a:r>
              <a:rPr lang="en-GB" altLang="en-FR" sz="1600" b="1" dirty="0">
                <a:solidFill>
                  <a:schemeClr val="tx1"/>
                </a:solidFill>
                <a:latin typeface="Times New Roman" panose="02020603050405020304" pitchFamily="18" charset="0"/>
              </a:rPr>
              <a:t> </a:t>
            </a:r>
            <a:r>
              <a:rPr lang="en-GB" altLang="en-FR" sz="1600" dirty="0">
                <a:solidFill>
                  <a:schemeClr val="tx1"/>
                </a:solidFill>
              </a:rPr>
              <a:t>beam-beam enhancement  factor </a:t>
            </a:r>
            <a:r>
              <a:rPr lang="es-ES" altLang="en-FR" sz="1600" dirty="0">
                <a:solidFill>
                  <a:schemeClr val="tx1"/>
                </a:solidFill>
              </a:rPr>
              <a:t>(</a:t>
            </a:r>
            <a:r>
              <a:rPr lang="es-ES" altLang="en-FR" sz="1600" dirty="0" err="1">
                <a:solidFill>
                  <a:srgbClr val="C00000"/>
                </a:solidFill>
              </a:rPr>
              <a:t>typical</a:t>
            </a:r>
            <a:r>
              <a:rPr lang="es-ES" altLang="en-FR" sz="1600" dirty="0">
                <a:solidFill>
                  <a:srgbClr val="C00000"/>
                </a:solidFill>
              </a:rPr>
              <a:t> </a:t>
            </a:r>
            <a:r>
              <a:rPr lang="es-ES" altLang="en-FR" sz="1600" dirty="0" err="1">
                <a:solidFill>
                  <a:srgbClr val="C00000"/>
                </a:solidFill>
              </a:rPr>
              <a:t>value</a:t>
            </a:r>
            <a:r>
              <a:rPr lang="es-ES" altLang="en-FR" sz="1600" dirty="0">
                <a:solidFill>
                  <a:srgbClr val="C00000"/>
                </a:solidFill>
              </a:rPr>
              <a:t> </a:t>
            </a:r>
            <a:r>
              <a:rPr lang="es-ES" altLang="en-FR" sz="1600" dirty="0" err="1">
                <a:solidFill>
                  <a:srgbClr val="C00000"/>
                </a:solidFill>
              </a:rPr>
              <a:t>of</a:t>
            </a:r>
            <a:r>
              <a:rPr lang="es-ES" altLang="en-FR" sz="1600" dirty="0">
                <a:solidFill>
                  <a:srgbClr val="C00000"/>
                </a:solidFill>
              </a:rPr>
              <a:t> ~2</a:t>
            </a:r>
            <a:r>
              <a:rPr lang="es-ES" altLang="en-FR" sz="1600" dirty="0">
                <a:solidFill>
                  <a:schemeClr val="tx1"/>
                </a:solidFill>
              </a:rPr>
              <a:t>)</a:t>
            </a:r>
          </a:p>
          <a:p>
            <a:pPr>
              <a:buFontTx/>
              <a:buNone/>
            </a:pPr>
            <a:endParaRPr lang="es-ES" altLang="en-FR" sz="1797" dirty="0">
              <a:solidFill>
                <a:srgbClr val="009900"/>
              </a:solidFill>
            </a:endParaRPr>
          </a:p>
        </p:txBody>
      </p:sp>
      <p:graphicFrame>
        <p:nvGraphicFramePr>
          <p:cNvPr id="28" name="Object 5">
            <a:extLst>
              <a:ext uri="{FF2B5EF4-FFF2-40B4-BE49-F238E27FC236}">
                <a16:creationId xmlns:a16="http://schemas.microsoft.com/office/drawing/2014/main" id="{C18E81C9-3AC2-A8E9-2096-16C1E8205072}"/>
              </a:ext>
            </a:extLst>
          </p:cNvPr>
          <p:cNvGraphicFramePr>
            <a:graphicFrameLocks noGrp="1" noChangeAspect="1"/>
          </p:cNvGraphicFramePr>
          <p:nvPr>
            <p:ph sz="quarter" idx="1"/>
          </p:nvPr>
        </p:nvGraphicFramePr>
        <p:xfrm>
          <a:off x="5275234" y="1490298"/>
          <a:ext cx="2187207" cy="1109863"/>
        </p:xfrm>
        <a:graphic>
          <a:graphicData uri="http://schemas.openxmlformats.org/presentationml/2006/ole">
            <mc:AlternateContent xmlns:mc="http://schemas.openxmlformats.org/markup-compatibility/2006">
              <mc:Choice xmlns:v="urn:schemas-microsoft-com:vml" Requires="v">
                <p:oleObj name="Ecuación" r:id="rId6" imgW="19596100" imgH="9944100" progId="Equation.3">
                  <p:embed/>
                </p:oleObj>
              </mc:Choice>
              <mc:Fallback>
                <p:oleObj name="Ecuación" r:id="rId6" imgW="19596100" imgH="9944100" progId="Equation.3">
                  <p:embed/>
                  <p:pic>
                    <p:nvPicPr>
                      <p:cNvPr id="28" name="Object 5">
                        <a:extLst>
                          <a:ext uri="{FF2B5EF4-FFF2-40B4-BE49-F238E27FC236}">
                            <a16:creationId xmlns:a16="http://schemas.microsoft.com/office/drawing/2014/main" id="{C18E81C9-3AC2-A8E9-2096-16C1E820507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75234" y="1490298"/>
                        <a:ext cx="2187207" cy="1109863"/>
                      </a:xfrm>
                      <a:prstGeom prst="rect">
                        <a:avLst/>
                      </a:prstGeom>
                      <a:solidFill>
                        <a:schemeClr val="bg1"/>
                      </a:solidFill>
                      <a:ln>
                        <a:noFill/>
                      </a:ln>
                      <a:effectLst/>
                    </p:spPr>
                  </p:pic>
                </p:oleObj>
              </mc:Fallback>
            </mc:AlternateContent>
          </a:graphicData>
        </a:graphic>
      </p:graphicFrame>
      <p:sp>
        <p:nvSpPr>
          <p:cNvPr id="29" name="Text Box 9">
            <a:extLst>
              <a:ext uri="{FF2B5EF4-FFF2-40B4-BE49-F238E27FC236}">
                <a16:creationId xmlns:a16="http://schemas.microsoft.com/office/drawing/2014/main" id="{A238C594-13AB-8D3C-B616-11AF3F911F95}"/>
              </a:ext>
            </a:extLst>
          </p:cNvPr>
          <p:cNvSpPr txBox="1">
            <a:spLocks noChangeArrowheads="1"/>
          </p:cNvSpPr>
          <p:nvPr/>
        </p:nvSpPr>
        <p:spPr bwMode="auto">
          <a:xfrm>
            <a:off x="659288" y="3036351"/>
            <a:ext cx="9162832" cy="3688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Tx/>
              <a:buNone/>
            </a:pPr>
            <a:r>
              <a:rPr lang="es-ES" altLang="en-FR" sz="1797" dirty="0" err="1">
                <a:solidFill>
                  <a:schemeClr val="tx2">
                    <a:lumMod val="90000"/>
                    <a:lumOff val="10000"/>
                  </a:schemeClr>
                </a:solidFill>
                <a:latin typeface="Arial" panose="020B0604020202020204" pitchFamily="34" charset="0"/>
                <a:cs typeface="Arial" panose="020B0604020202020204" pitchFamily="34" charset="0"/>
              </a:rPr>
              <a:t>For</a:t>
            </a:r>
            <a:r>
              <a:rPr lang="es-ES" altLang="en-FR" sz="1797" dirty="0">
                <a:solidFill>
                  <a:schemeClr val="tx2">
                    <a:lumMod val="90000"/>
                    <a:lumOff val="10000"/>
                  </a:schemeClr>
                </a:solidFill>
                <a:latin typeface="Arial" panose="020B0604020202020204" pitchFamily="34" charset="0"/>
                <a:cs typeface="Arial" panose="020B0604020202020204" pitchFamily="34" charset="0"/>
              </a:rPr>
              <a:t> </a:t>
            </a:r>
            <a:r>
              <a:rPr lang="es-ES" altLang="en-FR" sz="1797" b="1" dirty="0">
                <a:solidFill>
                  <a:srgbClr val="C00000"/>
                </a:solidFill>
                <a:latin typeface="Arial" panose="020B0604020202020204" pitchFamily="34" charset="0"/>
                <a:cs typeface="Arial" panose="020B0604020202020204" pitchFamily="34" charset="0"/>
              </a:rPr>
              <a:t>Gaussian </a:t>
            </a:r>
            <a:r>
              <a:rPr lang="es-ES" altLang="en-FR" sz="1797" b="1" dirty="0" err="1">
                <a:solidFill>
                  <a:srgbClr val="C00000"/>
                </a:solidFill>
                <a:latin typeface="Arial" panose="020B0604020202020204" pitchFamily="34" charset="0"/>
                <a:cs typeface="Arial" panose="020B0604020202020204" pitchFamily="34" charset="0"/>
              </a:rPr>
              <a:t>beams</a:t>
            </a:r>
            <a:r>
              <a:rPr lang="es-ES" altLang="en-FR" sz="1797" b="1" dirty="0">
                <a:solidFill>
                  <a:srgbClr val="C00000"/>
                </a:solidFill>
                <a:latin typeface="Arial" panose="020B0604020202020204" pitchFamily="34" charset="0"/>
                <a:cs typeface="Arial" panose="020B0604020202020204" pitchFamily="34" charset="0"/>
              </a:rPr>
              <a:t> </a:t>
            </a:r>
            <a:r>
              <a:rPr lang="es-ES" altLang="en-FR" sz="1797" dirty="0">
                <a:solidFill>
                  <a:schemeClr val="tx2">
                    <a:lumMod val="90000"/>
                    <a:lumOff val="10000"/>
                  </a:schemeClr>
                </a:solidFill>
                <a:latin typeface="Arial" panose="020B0604020202020204" pitchFamily="34" charset="0"/>
                <a:cs typeface="Arial" panose="020B0604020202020204" pitchFamily="34" charset="0"/>
              </a:rPr>
              <a:t>and </a:t>
            </a:r>
            <a:r>
              <a:rPr lang="es-ES" altLang="en-FR" sz="1797" dirty="0" err="1">
                <a:solidFill>
                  <a:schemeClr val="tx2">
                    <a:lumMod val="90000"/>
                    <a:lumOff val="10000"/>
                  </a:schemeClr>
                </a:solidFill>
                <a:latin typeface="Arial" panose="020B0604020202020204" pitchFamily="34" charset="0"/>
                <a:cs typeface="Arial" panose="020B0604020202020204" pitchFamily="34" charset="0"/>
              </a:rPr>
              <a:t>taking</a:t>
            </a:r>
            <a:r>
              <a:rPr lang="es-ES" altLang="en-FR" sz="1797" dirty="0">
                <a:solidFill>
                  <a:schemeClr val="tx2">
                    <a:lumMod val="90000"/>
                    <a:lumOff val="10000"/>
                  </a:schemeClr>
                </a:solidFill>
                <a:latin typeface="Arial" panose="020B0604020202020204" pitchFamily="34" charset="0"/>
                <a:cs typeface="Arial" panose="020B0604020202020204" pitchFamily="34" charset="0"/>
              </a:rPr>
              <a:t> </a:t>
            </a:r>
            <a:r>
              <a:rPr lang="es-ES" altLang="en-FR" sz="1797" dirty="0" err="1">
                <a:solidFill>
                  <a:schemeClr val="tx2">
                    <a:lumMod val="90000"/>
                    <a:lumOff val="10000"/>
                  </a:schemeClr>
                </a:solidFill>
                <a:latin typeface="Arial" panose="020B0604020202020204" pitchFamily="34" charset="0"/>
                <a:cs typeface="Arial" panose="020B0604020202020204" pitchFamily="34" charset="0"/>
              </a:rPr>
              <a:t>into</a:t>
            </a:r>
            <a:r>
              <a:rPr lang="es-ES" altLang="en-FR" sz="1797" dirty="0">
                <a:solidFill>
                  <a:schemeClr val="tx2">
                    <a:lumMod val="90000"/>
                    <a:lumOff val="10000"/>
                  </a:schemeClr>
                </a:solidFill>
                <a:latin typeface="Arial" panose="020B0604020202020204" pitchFamily="34" charset="0"/>
                <a:cs typeface="Arial" panose="020B0604020202020204" pitchFamily="34" charset="0"/>
              </a:rPr>
              <a:t> </a:t>
            </a:r>
            <a:r>
              <a:rPr lang="es-ES" altLang="en-FR" sz="1797" dirty="0" err="1">
                <a:solidFill>
                  <a:schemeClr val="tx2">
                    <a:lumMod val="90000"/>
                    <a:lumOff val="10000"/>
                  </a:schemeClr>
                </a:solidFill>
                <a:latin typeface="Arial" panose="020B0604020202020204" pitchFamily="34" charset="0"/>
                <a:cs typeface="Arial" panose="020B0604020202020204" pitchFamily="34" charset="0"/>
              </a:rPr>
              <a:t>account</a:t>
            </a:r>
            <a:r>
              <a:rPr lang="es-ES" altLang="en-FR" sz="1797" dirty="0">
                <a:solidFill>
                  <a:schemeClr val="tx2">
                    <a:lumMod val="90000"/>
                    <a:lumOff val="10000"/>
                  </a:schemeClr>
                </a:solidFill>
                <a:latin typeface="Arial" panose="020B0604020202020204" pitchFamily="34" charset="0"/>
                <a:cs typeface="Arial" panose="020B0604020202020204" pitchFamily="34" charset="0"/>
              </a:rPr>
              <a:t> </a:t>
            </a:r>
            <a:r>
              <a:rPr lang="es-ES" altLang="en-FR" sz="1797" dirty="0" err="1">
                <a:solidFill>
                  <a:schemeClr val="tx2">
                    <a:lumMod val="90000"/>
                    <a:lumOff val="10000"/>
                  </a:schemeClr>
                </a:solidFill>
                <a:latin typeface="Arial" panose="020B0604020202020204" pitchFamily="34" charset="0"/>
                <a:cs typeface="Arial" panose="020B0604020202020204" pitchFamily="34" charset="0"/>
              </a:rPr>
              <a:t>the</a:t>
            </a:r>
            <a:r>
              <a:rPr lang="es-ES" altLang="en-FR" sz="1797" dirty="0">
                <a:solidFill>
                  <a:schemeClr val="tx2">
                    <a:lumMod val="90000"/>
                    <a:lumOff val="10000"/>
                  </a:schemeClr>
                </a:solidFill>
                <a:latin typeface="Arial" panose="020B0604020202020204" pitchFamily="34" charset="0"/>
                <a:cs typeface="Arial" panose="020B0604020202020204" pitchFamily="34" charset="0"/>
              </a:rPr>
              <a:t> </a:t>
            </a:r>
            <a:r>
              <a:rPr lang="es-ES" altLang="en-FR" sz="1797" b="1" dirty="0" err="1">
                <a:solidFill>
                  <a:srgbClr val="C00000"/>
                </a:solidFill>
                <a:latin typeface="Arial" panose="020B0604020202020204" pitchFamily="34" charset="0"/>
                <a:cs typeface="Arial" panose="020B0604020202020204" pitchFamily="34" charset="0"/>
              </a:rPr>
              <a:t>beam-beam</a:t>
            </a:r>
            <a:r>
              <a:rPr lang="es-ES" altLang="en-FR" sz="1797" dirty="0">
                <a:solidFill>
                  <a:schemeClr val="tx2">
                    <a:lumMod val="90000"/>
                    <a:lumOff val="10000"/>
                  </a:schemeClr>
                </a:solidFill>
                <a:latin typeface="Arial" panose="020B0604020202020204" pitchFamily="34" charset="0"/>
                <a:cs typeface="Arial" panose="020B0604020202020204" pitchFamily="34" charset="0"/>
              </a:rPr>
              <a:t> in </a:t>
            </a:r>
            <a:r>
              <a:rPr lang="es-ES" altLang="en-FR" sz="1797" dirty="0" err="1">
                <a:solidFill>
                  <a:schemeClr val="tx2">
                    <a:lumMod val="90000"/>
                    <a:lumOff val="10000"/>
                  </a:schemeClr>
                </a:solidFill>
                <a:latin typeface="Arial" panose="020B0604020202020204" pitchFamily="34" charset="0"/>
                <a:cs typeface="Arial" panose="020B0604020202020204" pitchFamily="34" charset="0"/>
              </a:rPr>
              <a:t>the</a:t>
            </a:r>
            <a:r>
              <a:rPr lang="es-ES" altLang="en-FR" sz="1797" dirty="0">
                <a:solidFill>
                  <a:schemeClr val="tx2">
                    <a:lumMod val="90000"/>
                    <a:lumOff val="10000"/>
                  </a:schemeClr>
                </a:solidFill>
                <a:latin typeface="Arial" panose="020B0604020202020204" pitchFamily="34" charset="0"/>
                <a:cs typeface="Arial" panose="020B0604020202020204" pitchFamily="34" charset="0"/>
              </a:rPr>
              <a:t> </a:t>
            </a:r>
            <a:r>
              <a:rPr lang="es-ES" altLang="en-FR" sz="1797" b="1" dirty="0">
                <a:solidFill>
                  <a:srgbClr val="C00000"/>
                </a:solidFill>
                <a:latin typeface="Arial" panose="020B0604020202020204" pitchFamily="34" charset="0"/>
                <a:cs typeface="Arial" panose="020B0604020202020204" pitchFamily="34" charset="0"/>
              </a:rPr>
              <a:t>LC</a:t>
            </a:r>
            <a:r>
              <a:rPr lang="es-ES" altLang="en-FR" sz="1797" dirty="0">
                <a:solidFill>
                  <a:schemeClr val="tx2">
                    <a:lumMod val="90000"/>
                    <a:lumOff val="10000"/>
                  </a:schemeClr>
                </a:solidFill>
                <a:latin typeface="Arial" panose="020B0604020202020204" pitchFamily="34" charset="0"/>
                <a:cs typeface="Arial" panose="020B0604020202020204" pitchFamily="34" charset="0"/>
              </a:rPr>
              <a:t> case:</a:t>
            </a:r>
          </a:p>
        </p:txBody>
      </p:sp>
      <p:pic>
        <p:nvPicPr>
          <p:cNvPr id="30" name="Picture 29">
            <a:extLst>
              <a:ext uri="{FF2B5EF4-FFF2-40B4-BE49-F238E27FC236}">
                <a16:creationId xmlns:a16="http://schemas.microsoft.com/office/drawing/2014/main" id="{CE89D779-F3FA-2EA5-E2DA-3853F330FBBE}"/>
              </a:ext>
            </a:extLst>
          </p:cNvPr>
          <p:cNvPicPr>
            <a:picLocks noChangeAspect="1"/>
          </p:cNvPicPr>
          <p:nvPr/>
        </p:nvPicPr>
        <p:blipFill>
          <a:blip r:embed="rId8"/>
          <a:stretch>
            <a:fillRect/>
          </a:stretch>
        </p:blipFill>
        <p:spPr>
          <a:xfrm>
            <a:off x="506245" y="909752"/>
            <a:ext cx="4210616" cy="1987264"/>
          </a:xfrm>
          <a:prstGeom prst="rect">
            <a:avLst/>
          </a:prstGeom>
        </p:spPr>
      </p:pic>
      <p:sp>
        <p:nvSpPr>
          <p:cNvPr id="31" name="TextBox 30">
            <a:extLst>
              <a:ext uri="{FF2B5EF4-FFF2-40B4-BE49-F238E27FC236}">
                <a16:creationId xmlns:a16="http://schemas.microsoft.com/office/drawing/2014/main" id="{C6207716-B379-FE36-E0F4-3AA7EEC15E4A}"/>
              </a:ext>
            </a:extLst>
          </p:cNvPr>
          <p:cNvSpPr txBox="1"/>
          <p:nvPr/>
        </p:nvSpPr>
        <p:spPr>
          <a:xfrm>
            <a:off x="2241276" y="2592410"/>
            <a:ext cx="871954" cy="246221"/>
          </a:xfrm>
          <a:prstGeom prst="rect">
            <a:avLst/>
          </a:prstGeom>
          <a:solidFill>
            <a:srgbClr val="FFFFFF"/>
          </a:solidFill>
        </p:spPr>
        <p:txBody>
          <a:bodyPr wrap="square" rtlCol="0">
            <a:spAutoFit/>
          </a:bodyPr>
          <a:lstStyle/>
          <a:p>
            <a:r>
              <a:rPr lang="en-US" sz="1000" dirty="0">
                <a:latin typeface="Arial" panose="020B0604020202020204" pitchFamily="34" charset="0"/>
                <a:cs typeface="Arial" panose="020B0604020202020204" pitchFamily="34" charset="0"/>
              </a:rPr>
              <a:t>AREA</a:t>
            </a:r>
          </a:p>
        </p:txBody>
      </p:sp>
      <p:sp>
        <p:nvSpPr>
          <p:cNvPr id="32" name="TextBox 31">
            <a:extLst>
              <a:ext uri="{FF2B5EF4-FFF2-40B4-BE49-F238E27FC236}">
                <a16:creationId xmlns:a16="http://schemas.microsoft.com/office/drawing/2014/main" id="{6063516B-2C12-834C-3AB0-EC131B12C775}"/>
              </a:ext>
            </a:extLst>
          </p:cNvPr>
          <p:cNvSpPr txBox="1"/>
          <p:nvPr/>
        </p:nvSpPr>
        <p:spPr>
          <a:xfrm>
            <a:off x="3528708" y="2494561"/>
            <a:ext cx="1081735" cy="400110"/>
          </a:xfrm>
          <a:prstGeom prst="rect">
            <a:avLst/>
          </a:prstGeom>
          <a:solidFill>
            <a:srgbClr val="FFFFFF"/>
          </a:solidFill>
        </p:spPr>
        <p:txBody>
          <a:bodyPr wrap="square" rtlCol="0">
            <a:spAutoFit/>
          </a:bodyPr>
          <a:lstStyle/>
          <a:p>
            <a:r>
              <a:rPr lang="en-US" sz="1000" dirty="0">
                <a:latin typeface="Arial" panose="020B0604020202020204" pitchFamily="34" charset="0"/>
                <a:cs typeface="Arial" panose="020B0604020202020204" pitchFamily="34" charset="0"/>
              </a:rPr>
              <a:t>NUMBER OF PARTICULES</a:t>
            </a:r>
          </a:p>
        </p:txBody>
      </p:sp>
      <p:sp>
        <p:nvSpPr>
          <p:cNvPr id="10" name="Right Arrow 9">
            <a:extLst>
              <a:ext uri="{FF2B5EF4-FFF2-40B4-BE49-F238E27FC236}">
                <a16:creationId xmlns:a16="http://schemas.microsoft.com/office/drawing/2014/main" id="{E8042006-E3BB-6DCA-5870-F44D265A2D0F}"/>
              </a:ext>
            </a:extLst>
          </p:cNvPr>
          <p:cNvSpPr/>
          <p:nvPr/>
        </p:nvSpPr>
        <p:spPr>
          <a:xfrm>
            <a:off x="1344078" y="2351500"/>
            <a:ext cx="595222" cy="210789"/>
          </a:xfrm>
          <a:prstGeom prst="rightArrow">
            <a:avLst/>
          </a:prstGeom>
          <a:solidFill>
            <a:srgbClr val="1262AD"/>
          </a:solidFill>
          <a:ln>
            <a:solidFill>
              <a:srgbClr val="0058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extLst>
              <a:ext uri="{FF2B5EF4-FFF2-40B4-BE49-F238E27FC236}">
                <a16:creationId xmlns:a16="http://schemas.microsoft.com/office/drawing/2014/main" id="{14BDBF8D-1E2C-39B3-7693-F6334922C55B}"/>
              </a:ext>
            </a:extLst>
          </p:cNvPr>
          <p:cNvSpPr/>
          <p:nvPr/>
        </p:nvSpPr>
        <p:spPr>
          <a:xfrm rot="10800000" flipV="1">
            <a:off x="3483085" y="2302330"/>
            <a:ext cx="645769" cy="21132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22D4F8B1-1D4F-B188-4199-02E63E88CBB4}"/>
                  </a:ext>
                </a:extLst>
              </p:cNvPr>
              <p:cNvSpPr txBox="1"/>
              <p:nvPr/>
            </p:nvSpPr>
            <p:spPr>
              <a:xfrm>
                <a:off x="2710161" y="5167364"/>
                <a:ext cx="2603429" cy="338554"/>
              </a:xfrm>
              <a:prstGeom prst="rect">
                <a:avLst/>
              </a:prstGeom>
              <a:noFill/>
            </p:spPr>
            <p:txBody>
              <a:bodyPr wrap="square" rtlCol="0">
                <a:spAutoFit/>
              </a:bodyPr>
              <a:lstStyle/>
              <a:p>
                <a14:m>
                  <m:oMath xmlns:m="http://schemas.openxmlformats.org/officeDocument/2006/math">
                    <m:r>
                      <a:rPr lang="en-US" sz="1600" b="1" i="1" smtClean="0">
                        <a:solidFill>
                          <a:srgbClr val="C00000"/>
                        </a:solidFill>
                        <a:latin typeface="Cambria Math" panose="02040503050406030204" pitchFamily="18" charset="0"/>
                        <a:ea typeface="Cambria Math" panose="02040503050406030204" pitchFamily="18" charset="0"/>
                      </a:rPr>
                      <m:t>𝝐</m:t>
                    </m:r>
                    <m:r>
                      <a:rPr lang="en-US" sz="1600" b="0" i="0" smtClean="0">
                        <a:solidFill>
                          <a:srgbClr val="C00000"/>
                        </a:solidFill>
                        <a:latin typeface="Cambria Math" panose="02040503050406030204" pitchFamily="18" charset="0"/>
                        <a:ea typeface="Cambria Math" panose="02040503050406030204" pitchFamily="18" charset="0"/>
                      </a:rPr>
                      <m:t>= </m:t>
                    </m:r>
                  </m:oMath>
                </a14:m>
                <a:r>
                  <a:rPr lang="en-US" sz="1600" dirty="0">
                    <a:solidFill>
                      <a:srgbClr val="C00000"/>
                    </a:solidFill>
                    <a:latin typeface="Times New Roman" panose="02020603050405020304" pitchFamily="18" charset="0"/>
                    <a:cs typeface="Times New Roman" panose="02020603050405020304" pitchFamily="18" charset="0"/>
                  </a:rPr>
                  <a:t>transverse emittance</a:t>
                </a:r>
              </a:p>
            </p:txBody>
          </p:sp>
        </mc:Choice>
        <mc:Fallback xmlns="">
          <p:sp>
            <p:nvSpPr>
              <p:cNvPr id="34" name="TextBox 33">
                <a:extLst>
                  <a:ext uri="{FF2B5EF4-FFF2-40B4-BE49-F238E27FC236}">
                    <a16:creationId xmlns:a16="http://schemas.microsoft.com/office/drawing/2014/main" id="{22D4F8B1-1D4F-B188-4199-02E63E88CBB4}"/>
                  </a:ext>
                </a:extLst>
              </p:cNvPr>
              <p:cNvSpPr txBox="1">
                <a:spLocks noRot="1" noChangeAspect="1" noMove="1" noResize="1" noEditPoints="1" noAdjustHandles="1" noChangeArrowheads="1" noChangeShapeType="1" noTextEdit="1"/>
              </p:cNvSpPr>
              <p:nvPr/>
            </p:nvSpPr>
            <p:spPr>
              <a:xfrm>
                <a:off x="2710161" y="5167364"/>
                <a:ext cx="2603429" cy="338554"/>
              </a:xfrm>
              <a:prstGeom prst="rect">
                <a:avLst/>
              </a:prstGeom>
              <a:blipFill>
                <a:blip r:embed="rId9"/>
                <a:stretch>
                  <a:fillRect t="-7407" b="-22222"/>
                </a:stretch>
              </a:blipFill>
            </p:spPr>
            <p:txBody>
              <a:bodyPr/>
              <a:lstStyle/>
              <a:p>
                <a:r>
                  <a:rPr lang="en-US">
                    <a:noFill/>
                  </a:rPr>
                  <a:t> </a:t>
                </a:r>
              </a:p>
            </p:txBody>
          </p:sp>
        </mc:Fallback>
      </mc:AlternateContent>
      <p:sp>
        <p:nvSpPr>
          <p:cNvPr id="45" name="TextBox 44">
            <a:extLst>
              <a:ext uri="{FF2B5EF4-FFF2-40B4-BE49-F238E27FC236}">
                <a16:creationId xmlns:a16="http://schemas.microsoft.com/office/drawing/2014/main" id="{D8C0540E-2E31-62A7-0E53-F5A332EC4587}"/>
              </a:ext>
            </a:extLst>
          </p:cNvPr>
          <p:cNvSpPr txBox="1"/>
          <p:nvPr/>
        </p:nvSpPr>
        <p:spPr>
          <a:xfrm>
            <a:off x="5415184" y="5255356"/>
            <a:ext cx="3468024" cy="1292662"/>
          </a:xfrm>
          <a:prstGeom prst="rect">
            <a:avLst/>
          </a:prstGeom>
          <a:noFill/>
        </p:spPr>
        <p:txBody>
          <a:bodyPr wrap="square" rtlCol="0">
            <a:spAutoFit/>
          </a:bodyPr>
          <a:lstStyle/>
          <a:p>
            <a:pPr algn="ctr"/>
            <a:r>
              <a:rPr lang="en-US" sz="2000" b="1" dirty="0">
                <a:solidFill>
                  <a:srgbClr val="C00000"/>
                </a:solidFill>
                <a:latin typeface="Arial" panose="020B0604020202020204" pitchFamily="34" charset="0"/>
                <a:cs typeface="Arial" panose="020B0604020202020204" pitchFamily="34" charset="0"/>
              </a:rPr>
              <a:t>To maximize luminosity we need very small beam sizes at IP </a:t>
            </a:r>
          </a:p>
          <a:p>
            <a:pPr algn="ctr"/>
            <a:endParaRPr lang="en-US" dirty="0"/>
          </a:p>
        </p:txBody>
      </p:sp>
      <p:sp>
        <p:nvSpPr>
          <p:cNvPr id="47" name="AutoShape 36">
            <a:extLst>
              <a:ext uri="{FF2B5EF4-FFF2-40B4-BE49-F238E27FC236}">
                <a16:creationId xmlns:a16="http://schemas.microsoft.com/office/drawing/2014/main" id="{2132CFFF-C306-065D-A0B1-399D2A310BD7}"/>
              </a:ext>
            </a:extLst>
          </p:cNvPr>
          <p:cNvSpPr>
            <a:spLocks noChangeArrowheads="1"/>
          </p:cNvSpPr>
          <p:nvPr/>
        </p:nvSpPr>
        <p:spPr bwMode="auto">
          <a:xfrm>
            <a:off x="5486819" y="4770558"/>
            <a:ext cx="386043" cy="421781"/>
          </a:xfrm>
          <a:prstGeom prst="downArrow">
            <a:avLst>
              <a:gd name="adj1" fmla="val 50000"/>
              <a:gd name="adj2" fmla="val 42100"/>
            </a:avLst>
          </a:prstGeom>
          <a:solidFill>
            <a:srgbClr val="C00000"/>
          </a:solidFill>
          <a:ln>
            <a:noFill/>
          </a:ln>
          <a:effectLst/>
        </p:spPr>
        <p:txBody>
          <a:bodyPr wrap="square" anchor="ctr">
            <a:spAutoFit/>
          </a:bodyPr>
          <a:lstStyle/>
          <a:p>
            <a:endParaRPr lang="en-US"/>
          </a:p>
        </p:txBody>
      </p:sp>
      <p:sp>
        <p:nvSpPr>
          <p:cNvPr id="7" name="TextBox 6">
            <a:extLst>
              <a:ext uri="{FF2B5EF4-FFF2-40B4-BE49-F238E27FC236}">
                <a16:creationId xmlns:a16="http://schemas.microsoft.com/office/drawing/2014/main" id="{EEE2D0CE-7BCE-24F5-1A34-91EDDC9CE680}"/>
              </a:ext>
            </a:extLst>
          </p:cNvPr>
          <p:cNvSpPr txBox="1"/>
          <p:nvPr/>
        </p:nvSpPr>
        <p:spPr>
          <a:xfrm>
            <a:off x="1013003" y="4216201"/>
            <a:ext cx="3287189" cy="338554"/>
          </a:xfrm>
          <a:prstGeom prst="rect">
            <a:avLst/>
          </a:prstGeom>
          <a:noFill/>
        </p:spPr>
        <p:txBody>
          <a:bodyPr wrap="square">
            <a:spAutoFit/>
          </a:bodyPr>
          <a:lstStyle/>
          <a:p>
            <a:r>
              <a:rPr lang="en-US" altLang="en-FR" sz="1600" dirty="0" err="1">
                <a:solidFill>
                  <a:srgbClr val="C00000"/>
                </a:solidFill>
              </a:rPr>
              <a:t>r.m.s.</a:t>
            </a:r>
            <a:r>
              <a:rPr lang="en-US" altLang="en-FR" sz="1600" dirty="0">
                <a:solidFill>
                  <a:srgbClr val="C00000"/>
                </a:solidFill>
              </a:rPr>
              <a:t> transverse beam size  at IP</a:t>
            </a:r>
            <a:r>
              <a:rPr lang="es-ES" altLang="en-FR" sz="1600" dirty="0">
                <a:solidFill>
                  <a:srgbClr val="C00000"/>
                </a:solidFill>
              </a:rPr>
              <a:t> </a:t>
            </a:r>
            <a:endParaRPr lang="en-US" sz="1600" dirty="0">
              <a:solidFill>
                <a:srgbClr val="C00000"/>
              </a:solidFill>
            </a:endParaRPr>
          </a:p>
        </p:txBody>
      </p:sp>
      <p:cxnSp>
        <p:nvCxnSpPr>
          <p:cNvPr id="14" name="Straight Arrow Connector 13">
            <a:extLst>
              <a:ext uri="{FF2B5EF4-FFF2-40B4-BE49-F238E27FC236}">
                <a16:creationId xmlns:a16="http://schemas.microsoft.com/office/drawing/2014/main" id="{40DBE3E0-2EB6-1C9F-7DD5-7F46B02D2D54}"/>
              </a:ext>
            </a:extLst>
          </p:cNvPr>
          <p:cNvCxnSpPr>
            <a:cxnSpLocks/>
          </p:cNvCxnSpPr>
          <p:nvPr/>
        </p:nvCxnSpPr>
        <p:spPr>
          <a:xfrm flipH="1">
            <a:off x="3780031" y="4568197"/>
            <a:ext cx="1521740" cy="335584"/>
          </a:xfrm>
          <a:prstGeom prst="straightConnector1">
            <a:avLst/>
          </a:prstGeom>
          <a:ln w="3810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8E0246C9-FE30-89B9-B4E8-6E9309A20841}"/>
              </a:ext>
            </a:extLst>
          </p:cNvPr>
          <p:cNvCxnSpPr>
            <a:cxnSpLocks/>
          </p:cNvCxnSpPr>
          <p:nvPr/>
        </p:nvCxnSpPr>
        <p:spPr>
          <a:xfrm>
            <a:off x="6592198" y="3958567"/>
            <a:ext cx="2184393" cy="207294"/>
          </a:xfrm>
          <a:prstGeom prst="straightConnector1">
            <a:avLst/>
          </a:prstGeom>
          <a:ln w="3810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2" name="Oval 21">
            <a:extLst>
              <a:ext uri="{FF2B5EF4-FFF2-40B4-BE49-F238E27FC236}">
                <a16:creationId xmlns:a16="http://schemas.microsoft.com/office/drawing/2014/main" id="{7C473E23-8AFE-F082-C04F-1FE1665AC72D}"/>
              </a:ext>
            </a:extLst>
          </p:cNvPr>
          <p:cNvSpPr/>
          <p:nvPr/>
        </p:nvSpPr>
        <p:spPr>
          <a:xfrm>
            <a:off x="5240704" y="4023762"/>
            <a:ext cx="927966" cy="627288"/>
          </a:xfrm>
          <a:prstGeom prst="ellipse">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6" name="Object 23">
            <a:extLst>
              <a:ext uri="{FF2B5EF4-FFF2-40B4-BE49-F238E27FC236}">
                <a16:creationId xmlns:a16="http://schemas.microsoft.com/office/drawing/2014/main" id="{231E7D2D-4EA2-0638-7F11-799DCEC36570}"/>
              </a:ext>
            </a:extLst>
          </p:cNvPr>
          <p:cNvGraphicFramePr>
            <a:graphicFrameLocks noChangeAspect="1"/>
          </p:cNvGraphicFramePr>
          <p:nvPr/>
        </p:nvGraphicFramePr>
        <p:xfrm>
          <a:off x="7596717" y="4390291"/>
          <a:ext cx="4498487" cy="640635"/>
        </p:xfrm>
        <a:graphic>
          <a:graphicData uri="http://schemas.openxmlformats.org/presentationml/2006/ole">
            <mc:AlternateContent xmlns:mc="http://schemas.openxmlformats.org/markup-compatibility/2006">
              <mc:Choice xmlns:v="urn:schemas-microsoft-com:vml" Requires="v">
                <p:oleObj name="Ecuación" r:id="rId10" imgW="81038700" imgH="12293600" progId="Equation.3">
                  <p:embed/>
                </p:oleObj>
              </mc:Choice>
              <mc:Fallback>
                <p:oleObj name="Ecuación" r:id="rId10" imgW="81038700" imgH="12293600" progId="Equation.3">
                  <p:embed/>
                  <p:pic>
                    <p:nvPicPr>
                      <p:cNvPr id="26" name="Object 23">
                        <a:extLst>
                          <a:ext uri="{FF2B5EF4-FFF2-40B4-BE49-F238E27FC236}">
                            <a16:creationId xmlns:a16="http://schemas.microsoft.com/office/drawing/2014/main" id="{231E7D2D-4EA2-0638-7F11-799DCEC3657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96717" y="4390291"/>
                        <a:ext cx="4498487" cy="640635"/>
                      </a:xfrm>
                      <a:prstGeom prst="rect">
                        <a:avLst/>
                      </a:prstGeom>
                      <a:solidFill>
                        <a:schemeClr val="bg1"/>
                      </a:solidFill>
                      <a:ln>
                        <a:noFill/>
                      </a:ln>
                      <a:effectLst/>
                    </p:spPr>
                  </p:pic>
                </p:oleObj>
              </mc:Fallback>
            </mc:AlternateContent>
          </a:graphicData>
        </a:graphic>
      </p:graphicFrame>
      <p:graphicFrame>
        <p:nvGraphicFramePr>
          <p:cNvPr id="37" name="Object 4">
            <a:extLst>
              <a:ext uri="{FF2B5EF4-FFF2-40B4-BE49-F238E27FC236}">
                <a16:creationId xmlns:a16="http://schemas.microsoft.com/office/drawing/2014/main" id="{189D19B9-C2F8-DDFC-7AB8-19F2573F7E8E}"/>
              </a:ext>
            </a:extLst>
          </p:cNvPr>
          <p:cNvGraphicFramePr>
            <a:graphicFrameLocks noChangeAspect="1"/>
          </p:cNvGraphicFramePr>
          <p:nvPr/>
        </p:nvGraphicFramePr>
        <p:xfrm>
          <a:off x="9655238" y="5167364"/>
          <a:ext cx="2337161" cy="530516"/>
        </p:xfrm>
        <a:graphic>
          <a:graphicData uri="http://schemas.openxmlformats.org/presentationml/2006/ole">
            <mc:AlternateContent xmlns:mc="http://schemas.openxmlformats.org/markup-compatibility/2006">
              <mc:Choice xmlns:v="urn:schemas-microsoft-com:vml" Requires="v">
                <p:oleObj name="Ecuación" r:id="rId12" imgW="43891200" imgH="10528300" progId="Equation.3">
                  <p:embed/>
                </p:oleObj>
              </mc:Choice>
              <mc:Fallback>
                <p:oleObj name="Ecuación" r:id="rId12" imgW="43891200" imgH="10528300" progId="Equation.3">
                  <p:embed/>
                  <p:pic>
                    <p:nvPicPr>
                      <p:cNvPr id="37" name="Object 4">
                        <a:extLst>
                          <a:ext uri="{FF2B5EF4-FFF2-40B4-BE49-F238E27FC236}">
                            <a16:creationId xmlns:a16="http://schemas.microsoft.com/office/drawing/2014/main" id="{189D19B9-C2F8-DDFC-7AB8-19F2573F7E8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655238" y="5167364"/>
                        <a:ext cx="2337161" cy="530516"/>
                      </a:xfrm>
                      <a:prstGeom prst="rect">
                        <a:avLst/>
                      </a:prstGeom>
                      <a:solidFill>
                        <a:schemeClr val="bg1"/>
                      </a:solidFill>
                      <a:ln>
                        <a:noFill/>
                      </a:ln>
                      <a:effectLst/>
                    </p:spPr>
                  </p:pic>
                </p:oleObj>
              </mc:Fallback>
            </mc:AlternateContent>
          </a:graphicData>
        </a:graphic>
      </p:graphicFrame>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5A2D370C-D74F-8783-7D26-37A1C82578C4}"/>
                  </a:ext>
                </a:extLst>
              </p:cNvPr>
              <p:cNvSpPr txBox="1"/>
              <p:nvPr/>
            </p:nvSpPr>
            <p:spPr>
              <a:xfrm>
                <a:off x="577467" y="5167364"/>
                <a:ext cx="2603429" cy="338554"/>
              </a:xfrm>
              <a:prstGeom prst="rect">
                <a:avLst/>
              </a:prstGeom>
              <a:noFill/>
            </p:spPr>
            <p:txBody>
              <a:bodyPr wrap="square" rtlCol="0">
                <a:spAutoFit/>
              </a:bodyPr>
              <a:lstStyle/>
              <a:p>
                <a:r>
                  <a:rPr lang="en-US" sz="1600" b="1" i="1" dirty="0">
                    <a:solidFill>
                      <a:srgbClr val="C00000"/>
                    </a:solidFill>
                    <a:latin typeface="Symbol" pitchFamily="2" charset="2"/>
                    <a:ea typeface="Cambria Math" panose="02040503050406030204" pitchFamily="18" charset="0"/>
                  </a:rPr>
                  <a:t>b</a:t>
                </a:r>
                <a:r>
                  <a:rPr lang="en-US" sz="1600" b="1" dirty="0">
                    <a:solidFill>
                      <a:srgbClr val="C00000"/>
                    </a:solidFill>
                    <a:ea typeface="Cambria Math" panose="02040503050406030204" pitchFamily="18" charset="0"/>
                  </a:rPr>
                  <a:t>*</a:t>
                </a:r>
                <a14:m>
                  <m:oMath xmlns:m="http://schemas.openxmlformats.org/officeDocument/2006/math">
                    <m:r>
                      <a:rPr lang="en-US" sz="1600" b="1" i="0" smtClean="0">
                        <a:solidFill>
                          <a:srgbClr val="C00000"/>
                        </a:solidFill>
                        <a:latin typeface="Cambria Math" panose="02040503050406030204" pitchFamily="18" charset="0"/>
                        <a:ea typeface="Cambria Math" panose="02040503050406030204" pitchFamily="18" charset="0"/>
                      </a:rPr>
                      <m:t>= </m:t>
                    </m:r>
                  </m:oMath>
                </a14:m>
                <a:r>
                  <a:rPr lang="en-US" sz="1600" dirty="0">
                    <a:solidFill>
                      <a:srgbClr val="C00000"/>
                    </a:solidFill>
                    <a:latin typeface="Symbol" pitchFamily="2" charset="2"/>
                    <a:cs typeface="Times New Roman" panose="02020603050405020304" pitchFamily="18" charset="0"/>
                  </a:rPr>
                  <a:t>b</a:t>
                </a:r>
                <a:r>
                  <a:rPr lang="en-US" sz="1600" dirty="0">
                    <a:solidFill>
                      <a:srgbClr val="C00000"/>
                    </a:solidFill>
                    <a:latin typeface="Times New Roman" panose="02020603050405020304" pitchFamily="18" charset="0"/>
                    <a:cs typeface="Times New Roman" panose="02020603050405020304" pitchFamily="18" charset="0"/>
                  </a:rPr>
                  <a:t>-function at the IP</a:t>
                </a:r>
              </a:p>
            </p:txBody>
          </p:sp>
        </mc:Choice>
        <mc:Fallback xmlns="">
          <p:sp>
            <p:nvSpPr>
              <p:cNvPr id="38" name="TextBox 37">
                <a:extLst>
                  <a:ext uri="{FF2B5EF4-FFF2-40B4-BE49-F238E27FC236}">
                    <a16:creationId xmlns:a16="http://schemas.microsoft.com/office/drawing/2014/main" id="{5A2D370C-D74F-8783-7D26-37A1C82578C4}"/>
                  </a:ext>
                </a:extLst>
              </p:cNvPr>
              <p:cNvSpPr txBox="1">
                <a:spLocks noRot="1" noChangeAspect="1" noMove="1" noResize="1" noEditPoints="1" noAdjustHandles="1" noChangeArrowheads="1" noChangeShapeType="1" noTextEdit="1"/>
              </p:cNvSpPr>
              <p:nvPr/>
            </p:nvSpPr>
            <p:spPr>
              <a:xfrm>
                <a:off x="577467" y="5167364"/>
                <a:ext cx="2603429" cy="338554"/>
              </a:xfrm>
              <a:prstGeom prst="rect">
                <a:avLst/>
              </a:prstGeom>
              <a:blipFill>
                <a:blip r:embed="rId14"/>
                <a:stretch>
                  <a:fillRect l="-1456" t="-7407" b="-25926"/>
                </a:stretch>
              </a:blipFill>
            </p:spPr>
            <p:txBody>
              <a:bodyPr/>
              <a:lstStyle/>
              <a:p>
                <a:r>
                  <a:rPr lang="en-US">
                    <a:noFill/>
                  </a:rPr>
                  <a:t> </a:t>
                </a:r>
              </a:p>
            </p:txBody>
          </p:sp>
        </mc:Fallback>
      </mc:AlternateContent>
      <p:sp>
        <p:nvSpPr>
          <p:cNvPr id="40" name="AutoShape 36">
            <a:extLst>
              <a:ext uri="{FF2B5EF4-FFF2-40B4-BE49-F238E27FC236}">
                <a16:creationId xmlns:a16="http://schemas.microsoft.com/office/drawing/2014/main" id="{ABC1CA18-50B7-4407-E8C9-BA492AA4A6AC}"/>
              </a:ext>
            </a:extLst>
          </p:cNvPr>
          <p:cNvSpPr>
            <a:spLocks noChangeArrowheads="1"/>
          </p:cNvSpPr>
          <p:nvPr/>
        </p:nvSpPr>
        <p:spPr bwMode="auto">
          <a:xfrm>
            <a:off x="2418532" y="5486989"/>
            <a:ext cx="386043" cy="421781"/>
          </a:xfrm>
          <a:prstGeom prst="downArrow">
            <a:avLst>
              <a:gd name="adj1" fmla="val 50000"/>
              <a:gd name="adj2" fmla="val 42100"/>
            </a:avLst>
          </a:prstGeom>
          <a:solidFill>
            <a:srgbClr val="C00000"/>
          </a:solidFill>
          <a:ln>
            <a:noFill/>
          </a:ln>
          <a:effectLst/>
        </p:spPr>
        <p:txBody>
          <a:bodyPr wrap="square" anchor="ctr">
            <a:spAutoFit/>
          </a:bodyPr>
          <a:lstStyle/>
          <a:p>
            <a:endParaRPr lang="en-US"/>
          </a:p>
        </p:txBody>
      </p:sp>
      <p:sp>
        <p:nvSpPr>
          <p:cNvPr id="42" name="TextBox 41">
            <a:extLst>
              <a:ext uri="{FF2B5EF4-FFF2-40B4-BE49-F238E27FC236}">
                <a16:creationId xmlns:a16="http://schemas.microsoft.com/office/drawing/2014/main" id="{2D5957C4-01F6-204A-31CC-31848DAF0FC4}"/>
              </a:ext>
            </a:extLst>
          </p:cNvPr>
          <p:cNvSpPr txBox="1"/>
          <p:nvPr/>
        </p:nvSpPr>
        <p:spPr>
          <a:xfrm>
            <a:off x="230250" y="5915112"/>
            <a:ext cx="4563833" cy="646331"/>
          </a:xfrm>
          <a:prstGeom prst="rect">
            <a:avLst/>
          </a:prstGeom>
          <a:noFill/>
        </p:spPr>
        <p:txBody>
          <a:bodyPr wrap="square">
            <a:spAutoFit/>
          </a:bodyPr>
          <a:lstStyle/>
          <a:p>
            <a:r>
              <a:rPr lang="en-US" sz="1800" b="1" dirty="0">
                <a:solidFill>
                  <a:srgbClr val="C00000"/>
                </a:solidFill>
                <a:latin typeface="Arial" panose="020B0604020202020204" pitchFamily="34" charset="0"/>
                <a:cs typeface="Arial" panose="020B0604020202020204" pitchFamily="34" charset="0"/>
              </a:rPr>
              <a:t>very small emittances (Damping Rings) very small </a:t>
            </a:r>
            <a:r>
              <a:rPr lang="en-US" sz="1800" b="1" dirty="0">
                <a:solidFill>
                  <a:srgbClr val="C00000"/>
                </a:solidFill>
                <a:latin typeface="Symbol" pitchFamily="2" charset="2"/>
                <a:cs typeface="Arial" panose="020B0604020202020204" pitchFamily="34" charset="0"/>
              </a:rPr>
              <a:t>b</a:t>
            </a:r>
            <a:r>
              <a:rPr lang="en-US" sz="1800" b="1" dirty="0">
                <a:solidFill>
                  <a:srgbClr val="C00000"/>
                </a:solidFill>
                <a:latin typeface="Arial" panose="020B0604020202020204" pitchFamily="34" charset="0"/>
                <a:cs typeface="Arial" panose="020B0604020202020204" pitchFamily="34" charset="0"/>
              </a:rPr>
              <a:t>* (Final Focus)</a:t>
            </a:r>
            <a:endParaRPr lang="en-US" dirty="0"/>
          </a:p>
        </p:txBody>
      </p:sp>
      <p:sp>
        <p:nvSpPr>
          <p:cNvPr id="43" name="AutoShape 36">
            <a:extLst>
              <a:ext uri="{FF2B5EF4-FFF2-40B4-BE49-F238E27FC236}">
                <a16:creationId xmlns:a16="http://schemas.microsoft.com/office/drawing/2014/main" id="{98C60B3D-520D-1140-9C13-E4256045CCDC}"/>
              </a:ext>
            </a:extLst>
          </p:cNvPr>
          <p:cNvSpPr>
            <a:spLocks noChangeArrowheads="1"/>
          </p:cNvSpPr>
          <p:nvPr/>
        </p:nvSpPr>
        <p:spPr bwMode="auto">
          <a:xfrm rot="5400000">
            <a:off x="4739572" y="5525067"/>
            <a:ext cx="467614" cy="660451"/>
          </a:xfrm>
          <a:prstGeom prst="downArrow">
            <a:avLst>
              <a:gd name="adj1" fmla="val 50000"/>
              <a:gd name="adj2" fmla="val 42100"/>
            </a:avLst>
          </a:prstGeom>
          <a:solidFill>
            <a:srgbClr val="C00000"/>
          </a:solidFill>
          <a:ln>
            <a:noFill/>
          </a:ln>
          <a:effectLst/>
        </p:spPr>
        <p:txBody>
          <a:bodyPr wrap="square" anchor="ctr">
            <a:spAutoFit/>
          </a:bodyPr>
          <a:lstStyle/>
          <a:p>
            <a:endParaRPr lang="en-US"/>
          </a:p>
        </p:txBody>
      </p:sp>
      <p:graphicFrame>
        <p:nvGraphicFramePr>
          <p:cNvPr id="44" name="Object 5">
            <a:extLst>
              <a:ext uri="{FF2B5EF4-FFF2-40B4-BE49-F238E27FC236}">
                <a16:creationId xmlns:a16="http://schemas.microsoft.com/office/drawing/2014/main" id="{31AD3704-D513-1048-FD02-D613709A68D5}"/>
              </a:ext>
            </a:extLst>
          </p:cNvPr>
          <p:cNvGraphicFramePr>
            <a:graphicFrameLocks noChangeAspect="1"/>
          </p:cNvGraphicFramePr>
          <p:nvPr/>
        </p:nvGraphicFramePr>
        <p:xfrm>
          <a:off x="9306610" y="6094263"/>
          <a:ext cx="2187207" cy="546338"/>
        </p:xfrm>
        <a:graphic>
          <a:graphicData uri="http://schemas.openxmlformats.org/presentationml/2006/ole">
            <mc:AlternateContent xmlns:mc="http://schemas.openxmlformats.org/markup-compatibility/2006">
              <mc:Choice xmlns:v="urn:schemas-microsoft-com:vml" Requires="v">
                <p:oleObj name="Ecuación" r:id="rId15" imgW="48856900" imgH="11112500" progId="Equation.3">
                  <p:embed/>
                </p:oleObj>
              </mc:Choice>
              <mc:Fallback>
                <p:oleObj name="Ecuación" r:id="rId15" imgW="48856900" imgH="11112500" progId="Equation.3">
                  <p:embed/>
                  <p:pic>
                    <p:nvPicPr>
                      <p:cNvPr id="44" name="Object 5">
                        <a:extLst>
                          <a:ext uri="{FF2B5EF4-FFF2-40B4-BE49-F238E27FC236}">
                            <a16:creationId xmlns:a16="http://schemas.microsoft.com/office/drawing/2014/main" id="{31AD3704-D513-1048-FD02-D613709A68D5}"/>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306610" y="6094263"/>
                        <a:ext cx="2187207" cy="546338"/>
                      </a:xfrm>
                      <a:prstGeom prst="rect">
                        <a:avLst/>
                      </a:prstGeom>
                      <a:solidFill>
                        <a:schemeClr val="bg1"/>
                      </a:solidFill>
                      <a:ln>
                        <a:noFill/>
                      </a:ln>
                      <a:effectLst/>
                    </p:spPr>
                  </p:pic>
                </p:oleObj>
              </mc:Fallback>
            </mc:AlternateContent>
          </a:graphicData>
        </a:graphic>
      </p:graphicFrame>
      <p:sp>
        <p:nvSpPr>
          <p:cNvPr id="48" name="TextBox 47">
            <a:extLst>
              <a:ext uri="{FF2B5EF4-FFF2-40B4-BE49-F238E27FC236}">
                <a16:creationId xmlns:a16="http://schemas.microsoft.com/office/drawing/2014/main" id="{313E1967-E9AA-834D-DF1A-E3F620510935}"/>
              </a:ext>
            </a:extLst>
          </p:cNvPr>
          <p:cNvSpPr txBox="1"/>
          <p:nvPr/>
        </p:nvSpPr>
        <p:spPr>
          <a:xfrm>
            <a:off x="9108989" y="5755013"/>
            <a:ext cx="2754409" cy="338554"/>
          </a:xfrm>
          <a:prstGeom prst="rect">
            <a:avLst/>
          </a:prstGeom>
          <a:noFill/>
        </p:spPr>
        <p:txBody>
          <a:bodyPr wrap="square">
            <a:spAutoFit/>
          </a:bodyPr>
          <a:lstStyle/>
          <a:p>
            <a:r>
              <a:rPr lang="en-GB" altLang="en-FR" sz="1600" dirty="0" err="1">
                <a:solidFill>
                  <a:schemeClr val="tx1"/>
                </a:solidFill>
              </a:rPr>
              <a:t>Beamstrhalung</a:t>
            </a:r>
            <a:r>
              <a:rPr lang="en-GB" altLang="en-FR" sz="1600" dirty="0">
                <a:solidFill>
                  <a:schemeClr val="tx1"/>
                </a:solidFill>
              </a:rPr>
              <a:t> (</a:t>
            </a:r>
            <a:r>
              <a:rPr lang="en-GB" altLang="en-FR" sz="1600" dirty="0">
                <a:solidFill>
                  <a:srgbClr val="C00000"/>
                </a:solidFill>
              </a:rPr>
              <a:t>flat beams</a:t>
            </a:r>
            <a:r>
              <a:rPr lang="en-GB" altLang="en-FR" sz="1600" dirty="0">
                <a:solidFill>
                  <a:schemeClr val="tx1"/>
                </a:solidFill>
              </a:rPr>
              <a:t>) </a:t>
            </a:r>
            <a:endParaRPr lang="en-US" sz="1600" dirty="0"/>
          </a:p>
        </p:txBody>
      </p:sp>
    </p:spTree>
    <p:extLst>
      <p:ext uri="{BB962C8B-B14F-4D97-AF65-F5344CB8AC3E}">
        <p14:creationId xmlns:p14="http://schemas.microsoft.com/office/powerpoint/2010/main" val="149762874"/>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93D27-E19B-DD59-915F-52497DB17B58}"/>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DE13AC7F-C4F2-CE77-D1A1-4D7EB28A957F}"/>
              </a:ext>
            </a:extLst>
          </p:cNvPr>
          <p:cNvPicPr>
            <a:picLocks noChangeAspect="1"/>
          </p:cNvPicPr>
          <p:nvPr/>
        </p:nvPicPr>
        <p:blipFill>
          <a:blip r:embed="rId3"/>
          <a:stretch>
            <a:fillRect/>
          </a:stretch>
        </p:blipFill>
        <p:spPr>
          <a:xfrm>
            <a:off x="966912" y="592777"/>
            <a:ext cx="10573664" cy="1820483"/>
          </a:xfrm>
          <a:prstGeom prst="rect">
            <a:avLst/>
          </a:prstGeom>
        </p:spPr>
      </p:pic>
      <p:sp>
        <p:nvSpPr>
          <p:cNvPr id="10" name="Slide Number Placeholder 9">
            <a:extLst>
              <a:ext uri="{FF2B5EF4-FFF2-40B4-BE49-F238E27FC236}">
                <a16:creationId xmlns:a16="http://schemas.microsoft.com/office/drawing/2014/main" id="{29DF7992-ACDF-8881-C8BA-1BC60ED22A4A}"/>
              </a:ext>
            </a:extLst>
          </p:cNvPr>
          <p:cNvSpPr>
            <a:spLocks noGrp="1"/>
          </p:cNvSpPr>
          <p:nvPr>
            <p:ph type="sldNum" sz="quarter" idx="12"/>
          </p:nvPr>
        </p:nvSpPr>
        <p:spPr>
          <a:xfrm>
            <a:off x="10800296" y="6458291"/>
            <a:ext cx="1319424" cy="364618"/>
          </a:xfrm>
        </p:spPr>
        <p:txBody>
          <a:bodyPr/>
          <a:lstStyle/>
          <a:p>
            <a:fld id="{617C510A-7687-CB44-A886-7EC5AB743307}" type="slidenum">
              <a:rPr lang="fr-FR" sz="1399">
                <a:solidFill>
                  <a:prstClr val="white"/>
                </a:solidFill>
                <a:latin typeface="News Gothic MT"/>
              </a:rPr>
              <a:pPr/>
              <a:t>27</a:t>
            </a:fld>
            <a:endParaRPr lang="fr-FR" sz="1399" dirty="0">
              <a:solidFill>
                <a:prstClr val="white"/>
              </a:solidFill>
              <a:latin typeface="News Gothic MT"/>
            </a:endParaRPr>
          </a:p>
        </p:txBody>
      </p:sp>
      <p:sp>
        <p:nvSpPr>
          <p:cNvPr id="12" name="Titre 2">
            <a:extLst>
              <a:ext uri="{FF2B5EF4-FFF2-40B4-BE49-F238E27FC236}">
                <a16:creationId xmlns:a16="http://schemas.microsoft.com/office/drawing/2014/main" id="{C8D9DB65-FA6C-3C07-744C-AAEA60AE30F2}"/>
              </a:ext>
            </a:extLst>
          </p:cNvPr>
          <p:cNvSpPr txBox="1">
            <a:spLocks/>
          </p:cNvSpPr>
          <p:nvPr/>
        </p:nvSpPr>
        <p:spPr>
          <a:xfrm>
            <a:off x="1838003" y="1237621"/>
            <a:ext cx="7797632" cy="244529"/>
          </a:xfrm>
          <a:prstGeom prst="rect">
            <a:avLst/>
          </a:prstGeom>
          <a:solidFill>
            <a:schemeClr val="bg1"/>
          </a:solidFill>
        </p:spPr>
        <p:txBody>
          <a:bodyPr vert="horz" lIns="91408" tIns="45704" rIns="91408" bIns="45704"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endParaRPr lang="fr-FR" sz="2799" b="1" dirty="0"/>
          </a:p>
        </p:txBody>
      </p:sp>
      <p:sp>
        <p:nvSpPr>
          <p:cNvPr id="17" name="Title 7">
            <a:extLst>
              <a:ext uri="{FF2B5EF4-FFF2-40B4-BE49-F238E27FC236}">
                <a16:creationId xmlns:a16="http://schemas.microsoft.com/office/drawing/2014/main" id="{05599D3B-1379-ED82-51DA-1AA3EF1266E6}"/>
              </a:ext>
            </a:extLst>
          </p:cNvPr>
          <p:cNvSpPr txBox="1">
            <a:spLocks/>
          </p:cNvSpPr>
          <p:nvPr/>
        </p:nvSpPr>
        <p:spPr>
          <a:xfrm>
            <a:off x="4262718" y="70811"/>
            <a:ext cx="7403217" cy="523188"/>
          </a:xfrm>
          <a:prstGeom prst="rect">
            <a:avLst/>
          </a:prstGeom>
        </p:spPr>
        <p:txBody>
          <a:bodyPr vert="horz" wrap="square" lIns="91408" tIns="45704" rIns="91408" bIns="45704" rtlCol="0" anchor="b" anchorCtr="0">
            <a:sp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en-GB" sz="2800" b="1" dirty="0">
                <a:latin typeface="Arial" charset="0"/>
                <a:ea typeface="ＭＳ Ｐゴシック" charset="0"/>
              </a:rPr>
              <a:t>Nanobeam Sizes in ATF2</a:t>
            </a:r>
            <a:endParaRPr lang="en-US" sz="2800" dirty="0"/>
          </a:p>
        </p:txBody>
      </p:sp>
      <p:sp>
        <p:nvSpPr>
          <p:cNvPr id="18" name="Rectangle 17">
            <a:extLst>
              <a:ext uri="{FF2B5EF4-FFF2-40B4-BE49-F238E27FC236}">
                <a16:creationId xmlns:a16="http://schemas.microsoft.com/office/drawing/2014/main" id="{529ABB2D-1D70-6F43-0540-930F3D1A2977}"/>
              </a:ext>
            </a:extLst>
          </p:cNvPr>
          <p:cNvSpPr/>
          <p:nvPr/>
        </p:nvSpPr>
        <p:spPr>
          <a:xfrm>
            <a:off x="3929201" y="4002519"/>
            <a:ext cx="1713973" cy="3867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797" dirty="0"/>
          </a:p>
        </p:txBody>
      </p:sp>
      <p:cxnSp>
        <p:nvCxnSpPr>
          <p:cNvPr id="3" name="Straight Arrow Connector 2">
            <a:extLst>
              <a:ext uri="{FF2B5EF4-FFF2-40B4-BE49-F238E27FC236}">
                <a16:creationId xmlns:a16="http://schemas.microsoft.com/office/drawing/2014/main" id="{FB49E4AF-D255-97CB-B61B-8877B7E13193}"/>
              </a:ext>
            </a:extLst>
          </p:cNvPr>
          <p:cNvCxnSpPr>
            <a:cxnSpLocks/>
          </p:cNvCxnSpPr>
          <p:nvPr/>
        </p:nvCxnSpPr>
        <p:spPr>
          <a:xfrm flipH="1">
            <a:off x="10372227" y="825404"/>
            <a:ext cx="1168349" cy="0"/>
          </a:xfrm>
          <a:prstGeom prst="straightConnector1">
            <a:avLst/>
          </a:prstGeom>
          <a:ln w="3810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4" name="Rectangle 13">
            <a:extLst>
              <a:ext uri="{FF2B5EF4-FFF2-40B4-BE49-F238E27FC236}">
                <a16:creationId xmlns:a16="http://schemas.microsoft.com/office/drawing/2014/main" id="{08F06BB2-57C6-0D24-1FDF-A51C4E5465F5}"/>
              </a:ext>
            </a:extLst>
          </p:cNvPr>
          <p:cNvSpPr/>
          <p:nvPr/>
        </p:nvSpPr>
        <p:spPr>
          <a:xfrm>
            <a:off x="10160593" y="517627"/>
            <a:ext cx="1750800" cy="307777"/>
          </a:xfrm>
          <a:prstGeom prst="rect">
            <a:avLst/>
          </a:prstGeom>
        </p:spPr>
        <p:txBody>
          <a:bodyPr wrap="none">
            <a:spAutoFit/>
          </a:bodyPr>
          <a:lstStyle/>
          <a:p>
            <a:r>
              <a:rPr lang="en-GB" sz="1400" b="1" dirty="0">
                <a:solidFill>
                  <a:srgbClr val="C00000"/>
                </a:solidFill>
                <a:latin typeface="News Gothic MT"/>
                <a:ea typeface="ＭＳ Ｐゴシック" charset="-128"/>
              </a:rPr>
              <a:t>e</a:t>
            </a:r>
            <a:r>
              <a:rPr lang="en-GB" sz="1400" b="1" baseline="30000" dirty="0">
                <a:solidFill>
                  <a:srgbClr val="C00000"/>
                </a:solidFill>
                <a:latin typeface="News Gothic MT"/>
                <a:ea typeface="ＭＳ Ｐゴシック" charset="-128"/>
              </a:rPr>
              <a:t>- </a:t>
            </a:r>
            <a:r>
              <a:rPr lang="en-GB" sz="1400" b="1" dirty="0">
                <a:solidFill>
                  <a:srgbClr val="C00000"/>
                </a:solidFill>
                <a:latin typeface="News Gothic MT"/>
                <a:ea typeface="ＭＳ Ｐゴシック" charset="-128"/>
              </a:rPr>
              <a:t>beam direction </a:t>
            </a:r>
            <a:endParaRPr lang="fr-FR" dirty="0">
              <a:solidFill>
                <a:srgbClr val="C00000"/>
              </a:solidFill>
            </a:endParaRPr>
          </a:p>
        </p:txBody>
      </p:sp>
      <p:pic>
        <p:nvPicPr>
          <p:cNvPr id="20" name="Picture 19">
            <a:extLst>
              <a:ext uri="{FF2B5EF4-FFF2-40B4-BE49-F238E27FC236}">
                <a16:creationId xmlns:a16="http://schemas.microsoft.com/office/drawing/2014/main" id="{738DFF08-1CEA-3B44-506E-1D41EF741865}"/>
              </a:ext>
            </a:extLst>
          </p:cNvPr>
          <p:cNvPicPr>
            <a:picLocks noChangeAspect="1"/>
          </p:cNvPicPr>
          <p:nvPr/>
        </p:nvPicPr>
        <p:blipFill>
          <a:blip r:embed="rId4"/>
          <a:stretch>
            <a:fillRect/>
          </a:stretch>
        </p:blipFill>
        <p:spPr>
          <a:xfrm>
            <a:off x="206439" y="2870417"/>
            <a:ext cx="10835486" cy="660333"/>
          </a:xfrm>
          <a:prstGeom prst="rect">
            <a:avLst/>
          </a:prstGeom>
        </p:spPr>
      </p:pic>
      <p:sp>
        <p:nvSpPr>
          <p:cNvPr id="32" name="TextBox 31">
            <a:extLst>
              <a:ext uri="{FF2B5EF4-FFF2-40B4-BE49-F238E27FC236}">
                <a16:creationId xmlns:a16="http://schemas.microsoft.com/office/drawing/2014/main" id="{5EEA2271-0A91-DFB5-A472-25D51226165D}"/>
              </a:ext>
            </a:extLst>
          </p:cNvPr>
          <p:cNvSpPr txBox="1"/>
          <p:nvPr/>
        </p:nvSpPr>
        <p:spPr>
          <a:xfrm>
            <a:off x="93837" y="2378452"/>
            <a:ext cx="3975023" cy="369332"/>
          </a:xfrm>
          <a:prstGeom prst="rect">
            <a:avLst/>
          </a:prstGeom>
          <a:noFill/>
        </p:spPr>
        <p:txBody>
          <a:bodyPr wrap="square">
            <a:spAutoFit/>
          </a:bodyPr>
          <a:lstStyle/>
          <a:p>
            <a:pPr marL="285750" indent="-285750">
              <a:buFont typeface="Wingdings" pitchFamily="2" charset="2"/>
              <a:buChar char="Ø"/>
            </a:pPr>
            <a:r>
              <a:rPr lang="en-GB" b="1" dirty="0">
                <a:solidFill>
                  <a:srgbClr val="C00000"/>
                </a:solidFill>
                <a:effectLst/>
                <a:latin typeface="Arial" panose="020B0604020202020204" pitchFamily="34" charset="0"/>
                <a:cs typeface="Arial" panose="020B0604020202020204" pitchFamily="34" charset="0"/>
              </a:rPr>
              <a:t>Vertical IP beam </a:t>
            </a:r>
            <a:r>
              <a:rPr lang="en-GB" b="1" dirty="0">
                <a:solidFill>
                  <a:srgbClr val="C00000"/>
                </a:solidFill>
                <a:latin typeface="Arial" panose="020B0604020202020204" pitchFamily="34" charset="0"/>
                <a:cs typeface="Arial" panose="020B0604020202020204" pitchFamily="34" charset="0"/>
              </a:rPr>
              <a:t>size (1</a:t>
            </a:r>
            <a:r>
              <a:rPr lang="en-GB" b="1" baseline="30000" dirty="0">
                <a:solidFill>
                  <a:srgbClr val="C00000"/>
                </a:solidFill>
                <a:latin typeface="Arial" panose="020B0604020202020204" pitchFamily="34" charset="0"/>
                <a:cs typeface="Arial" panose="020B0604020202020204" pitchFamily="34" charset="0"/>
              </a:rPr>
              <a:t>st</a:t>
            </a:r>
            <a:r>
              <a:rPr lang="en-GB" b="1" dirty="0">
                <a:solidFill>
                  <a:srgbClr val="C00000"/>
                </a:solidFill>
                <a:latin typeface="Arial" panose="020B0604020202020204" pitchFamily="34" charset="0"/>
                <a:cs typeface="Arial" panose="020B0604020202020204" pitchFamily="34" charset="0"/>
              </a:rPr>
              <a:t> order )</a:t>
            </a:r>
            <a:endParaRPr lang="en-GB" b="1" dirty="0">
              <a:solidFill>
                <a:srgbClr val="C00000"/>
              </a:solidFill>
              <a:effectLst/>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B2356CC6-868B-CD70-D3E9-EADD877B481B}"/>
              </a:ext>
            </a:extLst>
          </p:cNvPr>
          <p:cNvSpPr txBox="1"/>
          <p:nvPr/>
        </p:nvSpPr>
        <p:spPr>
          <a:xfrm>
            <a:off x="2272968" y="2694047"/>
            <a:ext cx="2191155" cy="307777"/>
          </a:xfrm>
          <a:prstGeom prst="rect">
            <a:avLst/>
          </a:prstGeom>
          <a:noFill/>
        </p:spPr>
        <p:txBody>
          <a:bodyPr wrap="square">
            <a:spAutoFit/>
          </a:bodyPr>
          <a:lstStyle/>
          <a:p>
            <a:r>
              <a:rPr lang="en-GB" sz="1400" b="1" dirty="0">
                <a:solidFill>
                  <a:srgbClr val="002060"/>
                </a:solidFill>
                <a:effectLst/>
                <a:latin typeface="Times New Roman" panose="02020603050405020304" pitchFamily="18" charset="0"/>
                <a:cs typeface="Times New Roman" panose="02020603050405020304" pitchFamily="18" charset="0"/>
              </a:rPr>
              <a:t>beam waist position offset</a:t>
            </a:r>
          </a:p>
        </p:txBody>
      </p:sp>
      <p:sp>
        <p:nvSpPr>
          <p:cNvPr id="36" name="TextBox 35">
            <a:extLst>
              <a:ext uri="{FF2B5EF4-FFF2-40B4-BE49-F238E27FC236}">
                <a16:creationId xmlns:a16="http://schemas.microsoft.com/office/drawing/2014/main" id="{168B66E6-E0C0-64F6-09F7-4E2535280F40}"/>
              </a:ext>
            </a:extLst>
          </p:cNvPr>
          <p:cNvSpPr txBox="1"/>
          <p:nvPr/>
        </p:nvSpPr>
        <p:spPr>
          <a:xfrm>
            <a:off x="4860215" y="2660927"/>
            <a:ext cx="2191154" cy="307777"/>
          </a:xfrm>
          <a:prstGeom prst="rect">
            <a:avLst/>
          </a:prstGeom>
          <a:noFill/>
        </p:spPr>
        <p:txBody>
          <a:bodyPr wrap="square">
            <a:spAutoFit/>
          </a:bodyPr>
          <a:lstStyle/>
          <a:p>
            <a:r>
              <a:rPr lang="en-GB" sz="1400" b="1" dirty="0">
                <a:solidFill>
                  <a:srgbClr val="002060"/>
                </a:solidFill>
                <a:latin typeface="Times New Roman" panose="02020603050405020304" pitchFamily="18" charset="0"/>
                <a:cs typeface="Times New Roman" panose="02020603050405020304" pitchFamily="18" charset="0"/>
              </a:rPr>
              <a:t>vertical dispersion</a:t>
            </a:r>
            <a:endParaRPr lang="en-GB" sz="1400" b="1" dirty="0">
              <a:solidFill>
                <a:srgbClr val="002060"/>
              </a:solidFill>
              <a:effectLst/>
              <a:latin typeface="Times New Roman" panose="02020603050405020304" pitchFamily="18" charset="0"/>
              <a:cs typeface="Times New Roman" panose="02020603050405020304" pitchFamily="18" charset="0"/>
            </a:endParaRPr>
          </a:p>
        </p:txBody>
      </p:sp>
      <p:sp>
        <p:nvSpPr>
          <p:cNvPr id="38" name="TextBox 37">
            <a:extLst>
              <a:ext uri="{FF2B5EF4-FFF2-40B4-BE49-F238E27FC236}">
                <a16:creationId xmlns:a16="http://schemas.microsoft.com/office/drawing/2014/main" id="{534B3EE2-CC8C-9BB1-44D4-88FCCA5CF8BC}"/>
              </a:ext>
            </a:extLst>
          </p:cNvPr>
          <p:cNvSpPr txBox="1"/>
          <p:nvPr/>
        </p:nvSpPr>
        <p:spPr>
          <a:xfrm>
            <a:off x="7542261" y="2604137"/>
            <a:ext cx="1504385" cy="307777"/>
          </a:xfrm>
          <a:prstGeom prst="rect">
            <a:avLst/>
          </a:prstGeom>
          <a:noFill/>
        </p:spPr>
        <p:txBody>
          <a:bodyPr wrap="square">
            <a:spAutoFit/>
          </a:bodyPr>
          <a:lstStyle/>
          <a:p>
            <a:r>
              <a:rPr lang="en-GB" sz="1400" b="1" dirty="0" err="1">
                <a:solidFill>
                  <a:srgbClr val="002060"/>
                </a:solidFill>
                <a:latin typeface="Times New Roman" panose="02020603050405020304" pitchFamily="18" charset="0"/>
                <a:cs typeface="Times New Roman" panose="02020603050405020304" pitchFamily="18" charset="0"/>
              </a:rPr>
              <a:t>xy</a:t>
            </a:r>
            <a:r>
              <a:rPr lang="en-GB" sz="1400" b="1" dirty="0">
                <a:solidFill>
                  <a:srgbClr val="002060"/>
                </a:solidFill>
                <a:latin typeface="Times New Roman" panose="02020603050405020304" pitchFamily="18" charset="0"/>
                <a:cs typeface="Times New Roman" panose="02020603050405020304" pitchFamily="18" charset="0"/>
              </a:rPr>
              <a:t> coupling</a:t>
            </a:r>
            <a:endParaRPr lang="en-GB" sz="1400" b="1" dirty="0">
              <a:solidFill>
                <a:srgbClr val="002060"/>
              </a:solidFill>
              <a:effectLst/>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3FA9870B-66FE-6683-E8F7-74F14E41D35C}"/>
              </a:ext>
            </a:extLst>
          </p:cNvPr>
          <p:cNvSpPr txBox="1"/>
          <p:nvPr/>
        </p:nvSpPr>
        <p:spPr>
          <a:xfrm>
            <a:off x="2082484" y="3585386"/>
            <a:ext cx="1547750" cy="307777"/>
          </a:xfrm>
          <a:prstGeom prst="rect">
            <a:avLst/>
          </a:prstGeom>
          <a:noFill/>
        </p:spPr>
        <p:txBody>
          <a:bodyPr wrap="square">
            <a:spAutoFit/>
          </a:bodyPr>
          <a:lstStyle/>
          <a:p>
            <a:r>
              <a:rPr lang="en-GB" sz="1400" b="1" dirty="0">
                <a:solidFill>
                  <a:srgbClr val="00B050"/>
                </a:solidFill>
                <a:effectLst/>
                <a:latin typeface="Times New Roman" panose="02020603050405020304" pitchFamily="18" charset="0"/>
                <a:cs typeface="Times New Roman" panose="02020603050405020304" pitchFamily="18" charset="0"/>
              </a:rPr>
              <a:t>beam waist knob</a:t>
            </a:r>
            <a:endParaRPr lang="en-US" sz="1400" b="1" dirty="0">
              <a:solidFill>
                <a:srgbClr val="00B050"/>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33C9D040-D8AB-29E0-D8DD-CA731BA3C383}"/>
              </a:ext>
            </a:extLst>
          </p:cNvPr>
          <p:cNvSpPr txBox="1"/>
          <p:nvPr/>
        </p:nvSpPr>
        <p:spPr>
          <a:xfrm>
            <a:off x="4068860" y="3585954"/>
            <a:ext cx="2575356" cy="307777"/>
          </a:xfrm>
          <a:prstGeom prst="rect">
            <a:avLst/>
          </a:prstGeom>
          <a:noFill/>
        </p:spPr>
        <p:txBody>
          <a:bodyPr wrap="square">
            <a:spAutoFit/>
          </a:bodyPr>
          <a:lstStyle/>
          <a:p>
            <a:r>
              <a:rPr lang="en-GB" sz="1400" b="1" dirty="0">
                <a:solidFill>
                  <a:srgbClr val="00B050"/>
                </a:solidFill>
                <a:effectLst/>
                <a:latin typeface="Times New Roman" panose="02020603050405020304" pitchFamily="18" charset="0"/>
                <a:cs typeface="Times New Roman" panose="02020603050405020304" pitchFamily="18" charset="0"/>
              </a:rPr>
              <a:t>vertical dispersion knob</a:t>
            </a:r>
            <a:endParaRPr lang="en-US" sz="1400" b="1" dirty="0">
              <a:solidFill>
                <a:srgbClr val="00B050"/>
              </a:solidFill>
              <a:latin typeface="Times New Roman" panose="02020603050405020304" pitchFamily="18" charset="0"/>
              <a:cs typeface="Times New Roman" panose="02020603050405020304" pitchFamily="18" charset="0"/>
            </a:endParaRPr>
          </a:p>
        </p:txBody>
      </p:sp>
      <p:sp>
        <p:nvSpPr>
          <p:cNvPr id="45" name="TextBox 44">
            <a:extLst>
              <a:ext uri="{FF2B5EF4-FFF2-40B4-BE49-F238E27FC236}">
                <a16:creationId xmlns:a16="http://schemas.microsoft.com/office/drawing/2014/main" id="{0A6C9476-6E85-8BDC-D1F3-F153A1378769}"/>
              </a:ext>
            </a:extLst>
          </p:cNvPr>
          <p:cNvSpPr txBox="1"/>
          <p:nvPr/>
        </p:nvSpPr>
        <p:spPr>
          <a:xfrm>
            <a:off x="6316317" y="3556906"/>
            <a:ext cx="1746995" cy="307777"/>
          </a:xfrm>
          <a:prstGeom prst="rect">
            <a:avLst/>
          </a:prstGeom>
          <a:noFill/>
        </p:spPr>
        <p:txBody>
          <a:bodyPr wrap="square">
            <a:spAutoFit/>
          </a:bodyPr>
          <a:lstStyle/>
          <a:p>
            <a:r>
              <a:rPr lang="en-GB" sz="1400" b="1" dirty="0" err="1">
                <a:solidFill>
                  <a:srgbClr val="00B050"/>
                </a:solidFill>
                <a:effectLst/>
                <a:latin typeface="Times New Roman" panose="02020603050405020304" pitchFamily="18" charset="0"/>
                <a:cs typeface="Times New Roman" panose="02020603050405020304" pitchFamily="18" charset="0"/>
              </a:rPr>
              <a:t>xy</a:t>
            </a:r>
            <a:r>
              <a:rPr lang="en-GB" sz="1400" b="1" dirty="0">
                <a:solidFill>
                  <a:srgbClr val="00B050"/>
                </a:solidFill>
                <a:effectLst/>
                <a:latin typeface="Times New Roman" panose="02020603050405020304" pitchFamily="18" charset="0"/>
                <a:cs typeface="Times New Roman" panose="02020603050405020304" pitchFamily="18" charset="0"/>
              </a:rPr>
              <a:t> coupling knobs</a:t>
            </a:r>
            <a:endParaRPr lang="en-US" sz="1400" b="1" dirty="0">
              <a:solidFill>
                <a:srgbClr val="00B050"/>
              </a:solidFill>
              <a:latin typeface="Times New Roman" panose="02020603050405020304" pitchFamily="18" charset="0"/>
              <a:cs typeface="Times New Roman" panose="02020603050405020304" pitchFamily="18" charset="0"/>
            </a:endParaRPr>
          </a:p>
        </p:txBody>
      </p:sp>
      <p:sp>
        <p:nvSpPr>
          <p:cNvPr id="47" name="TextBox 46">
            <a:extLst>
              <a:ext uri="{FF2B5EF4-FFF2-40B4-BE49-F238E27FC236}">
                <a16:creationId xmlns:a16="http://schemas.microsoft.com/office/drawing/2014/main" id="{BE792E30-CB17-CF81-6AC1-412B3A1A200F}"/>
              </a:ext>
            </a:extLst>
          </p:cNvPr>
          <p:cNvSpPr txBox="1"/>
          <p:nvPr/>
        </p:nvSpPr>
        <p:spPr>
          <a:xfrm>
            <a:off x="9780822" y="2604137"/>
            <a:ext cx="1920920" cy="307777"/>
          </a:xfrm>
          <a:prstGeom prst="rect">
            <a:avLst/>
          </a:prstGeom>
          <a:noFill/>
        </p:spPr>
        <p:txBody>
          <a:bodyPr wrap="square">
            <a:spAutoFit/>
          </a:bodyPr>
          <a:lstStyle/>
          <a:p>
            <a:r>
              <a:rPr lang="en-GB" sz="1400" b="1" dirty="0">
                <a:solidFill>
                  <a:srgbClr val="002060"/>
                </a:solidFill>
                <a:latin typeface="Times New Roman" panose="02020603050405020304" pitchFamily="18" charset="0"/>
                <a:cs typeface="Times New Roman" panose="02020603050405020304" pitchFamily="18" charset="0"/>
              </a:rPr>
              <a:t>multipole field errors</a:t>
            </a:r>
            <a:endParaRPr lang="en-US" sz="1400" b="1" dirty="0">
              <a:solidFill>
                <a:srgbClr val="002060"/>
              </a:solidFill>
              <a:latin typeface="Times New Roman" panose="02020603050405020304" pitchFamily="18" charset="0"/>
              <a:cs typeface="Times New Roman" panose="02020603050405020304" pitchFamily="18" charset="0"/>
            </a:endParaRPr>
          </a:p>
        </p:txBody>
      </p:sp>
      <p:sp>
        <p:nvSpPr>
          <p:cNvPr id="48" name="TextBox 47">
            <a:extLst>
              <a:ext uri="{FF2B5EF4-FFF2-40B4-BE49-F238E27FC236}">
                <a16:creationId xmlns:a16="http://schemas.microsoft.com/office/drawing/2014/main" id="{E1AF2302-003C-3E7C-3D05-D125257D08CB}"/>
              </a:ext>
            </a:extLst>
          </p:cNvPr>
          <p:cNvSpPr txBox="1"/>
          <p:nvPr/>
        </p:nvSpPr>
        <p:spPr>
          <a:xfrm>
            <a:off x="206439" y="2703610"/>
            <a:ext cx="2086295" cy="369332"/>
          </a:xfrm>
          <a:prstGeom prst="rect">
            <a:avLst/>
          </a:prstGeom>
          <a:noFill/>
        </p:spPr>
        <p:txBody>
          <a:bodyPr wrap="square">
            <a:spAutoFit/>
          </a:bodyPr>
          <a:lstStyle/>
          <a:p>
            <a:r>
              <a:rPr lang="en-GB" dirty="0">
                <a:solidFill>
                  <a:srgbClr val="002060"/>
                </a:solidFill>
                <a:latin typeface="Arial" panose="020B0604020202020204" pitchFamily="34" charset="0"/>
                <a:cs typeface="Arial" panose="020B0604020202020204" pitchFamily="34" charset="0"/>
              </a:rPr>
              <a:t>Very sensitive to:</a:t>
            </a:r>
            <a:endParaRPr lang="en-GB" dirty="0">
              <a:solidFill>
                <a:srgbClr val="002060"/>
              </a:solidFill>
              <a:effectLst/>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FD338474-B5B6-873B-9285-C1C8BB737B4C}"/>
              </a:ext>
            </a:extLst>
          </p:cNvPr>
          <p:cNvSpPr txBox="1"/>
          <p:nvPr/>
        </p:nvSpPr>
        <p:spPr>
          <a:xfrm>
            <a:off x="277490" y="3522050"/>
            <a:ext cx="2139623" cy="646331"/>
          </a:xfrm>
          <a:prstGeom prst="rect">
            <a:avLst/>
          </a:prstGeom>
          <a:noFill/>
        </p:spPr>
        <p:txBody>
          <a:bodyPr wrap="square">
            <a:spAutoFit/>
          </a:bodyPr>
          <a:lstStyle/>
          <a:p>
            <a:r>
              <a:rPr lang="en-GB" b="1" dirty="0">
                <a:solidFill>
                  <a:srgbClr val="00B050"/>
                </a:solidFill>
                <a:latin typeface="Arial" panose="020B0604020202020204" pitchFamily="34" charset="0"/>
                <a:cs typeface="Arial" panose="020B0604020202020204" pitchFamily="34" charset="0"/>
              </a:rPr>
              <a:t>Linear optics tuning knobs</a:t>
            </a:r>
            <a:r>
              <a:rPr lang="en-GB" dirty="0">
                <a:solidFill>
                  <a:srgbClr val="00B050"/>
                </a:solidFill>
                <a:latin typeface="Arial" panose="020B0604020202020204" pitchFamily="34" charset="0"/>
                <a:cs typeface="Arial" panose="020B0604020202020204" pitchFamily="34" charset="0"/>
              </a:rPr>
              <a:t>:</a:t>
            </a:r>
            <a:endParaRPr lang="en-GB" dirty="0">
              <a:solidFill>
                <a:srgbClr val="00B050"/>
              </a:solidFill>
              <a:effectLst/>
              <a:latin typeface="Arial" panose="020B0604020202020204" pitchFamily="34" charset="0"/>
              <a:cs typeface="Arial" panose="020B0604020202020204" pitchFamily="34" charset="0"/>
            </a:endParaRPr>
          </a:p>
        </p:txBody>
      </p:sp>
      <p:sp>
        <p:nvSpPr>
          <p:cNvPr id="50" name="Oval 49">
            <a:extLst>
              <a:ext uri="{FF2B5EF4-FFF2-40B4-BE49-F238E27FC236}">
                <a16:creationId xmlns:a16="http://schemas.microsoft.com/office/drawing/2014/main" id="{AC7FEF31-8ADE-C244-D995-02DAE4146134}"/>
              </a:ext>
            </a:extLst>
          </p:cNvPr>
          <p:cNvSpPr/>
          <p:nvPr/>
        </p:nvSpPr>
        <p:spPr>
          <a:xfrm>
            <a:off x="2855448" y="3058359"/>
            <a:ext cx="390348" cy="498547"/>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26CC9BA1-02C2-0B1E-1E7F-F20E1170C4D1}"/>
              </a:ext>
            </a:extLst>
          </p:cNvPr>
          <p:cNvSpPr/>
          <p:nvPr/>
        </p:nvSpPr>
        <p:spPr>
          <a:xfrm>
            <a:off x="5406447" y="3030564"/>
            <a:ext cx="279035" cy="498547"/>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0DC602A0-72DA-D46F-F7E0-FB59BD5BA351}"/>
              </a:ext>
            </a:extLst>
          </p:cNvPr>
          <p:cNvSpPr/>
          <p:nvPr/>
        </p:nvSpPr>
        <p:spPr>
          <a:xfrm>
            <a:off x="7444136" y="3030563"/>
            <a:ext cx="1194181" cy="519017"/>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E45C51B9-24C0-498E-65C9-D4A9196E7928}"/>
              </a:ext>
            </a:extLst>
          </p:cNvPr>
          <p:cNvSpPr/>
          <p:nvPr/>
        </p:nvSpPr>
        <p:spPr>
          <a:xfrm>
            <a:off x="10056892" y="3048123"/>
            <a:ext cx="1194181" cy="519017"/>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C3298BE7-7FD2-B791-D86B-0DF747ED7C84}"/>
              </a:ext>
            </a:extLst>
          </p:cNvPr>
          <p:cNvSpPr/>
          <p:nvPr/>
        </p:nvSpPr>
        <p:spPr>
          <a:xfrm>
            <a:off x="2244362" y="2985645"/>
            <a:ext cx="390348" cy="498547"/>
          </a:xfrm>
          <a:prstGeom prst="ellipse">
            <a:avLst/>
          </a:pr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CFBFCAEB-ABF1-451C-5808-CE0736C9248E}"/>
              </a:ext>
            </a:extLst>
          </p:cNvPr>
          <p:cNvSpPr/>
          <p:nvPr/>
        </p:nvSpPr>
        <p:spPr>
          <a:xfrm>
            <a:off x="6428359" y="3073557"/>
            <a:ext cx="705574" cy="391761"/>
          </a:xfrm>
          <a:prstGeom prst="ellipse">
            <a:avLst/>
          </a:pr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3D25B8CB-47D3-7C08-932F-771EBE4F7D0A}"/>
              </a:ext>
            </a:extLst>
          </p:cNvPr>
          <p:cNvSpPr txBox="1"/>
          <p:nvPr/>
        </p:nvSpPr>
        <p:spPr>
          <a:xfrm>
            <a:off x="165364" y="4354960"/>
            <a:ext cx="6088380" cy="369332"/>
          </a:xfrm>
          <a:prstGeom prst="rect">
            <a:avLst/>
          </a:prstGeom>
          <a:noFill/>
        </p:spPr>
        <p:txBody>
          <a:bodyPr wrap="square">
            <a:spAutoFit/>
          </a:bodyPr>
          <a:lstStyle/>
          <a:p>
            <a:pPr marL="285750" indent="-285750">
              <a:buFont typeface="Wingdings" pitchFamily="2" charset="2"/>
              <a:buChar char="Ø"/>
            </a:pPr>
            <a:r>
              <a:rPr lang="en-GB" b="1" dirty="0">
                <a:solidFill>
                  <a:srgbClr val="C00000"/>
                </a:solidFill>
                <a:effectLst/>
                <a:latin typeface="Arial" panose="020B0604020202020204" pitchFamily="34" charset="0"/>
                <a:cs typeface="Arial" panose="020B0604020202020204" pitchFamily="34" charset="0"/>
              </a:rPr>
              <a:t>Horizontal and Vertical IP beam </a:t>
            </a:r>
            <a:r>
              <a:rPr lang="en-GB" b="1" dirty="0">
                <a:solidFill>
                  <a:srgbClr val="C00000"/>
                </a:solidFill>
                <a:latin typeface="Arial" panose="020B0604020202020204" pitchFamily="34" charset="0"/>
                <a:cs typeface="Arial" panose="020B0604020202020204" pitchFamily="34" charset="0"/>
              </a:rPr>
              <a:t>size (2</a:t>
            </a:r>
            <a:r>
              <a:rPr lang="en-GB" b="1" baseline="30000" dirty="0">
                <a:solidFill>
                  <a:srgbClr val="C00000"/>
                </a:solidFill>
                <a:latin typeface="Arial" panose="020B0604020202020204" pitchFamily="34" charset="0"/>
                <a:cs typeface="Arial" panose="020B0604020202020204" pitchFamily="34" charset="0"/>
              </a:rPr>
              <a:t>nd</a:t>
            </a:r>
            <a:r>
              <a:rPr lang="en-GB" b="1" dirty="0">
                <a:solidFill>
                  <a:srgbClr val="C00000"/>
                </a:solidFill>
                <a:latin typeface="Arial" panose="020B0604020202020204" pitchFamily="34" charset="0"/>
                <a:cs typeface="Arial" panose="020B0604020202020204" pitchFamily="34" charset="0"/>
              </a:rPr>
              <a:t> order)</a:t>
            </a:r>
            <a:endParaRPr lang="en-GB" b="1" dirty="0">
              <a:solidFill>
                <a:srgbClr val="C00000"/>
              </a:solidFill>
              <a:effectLst/>
              <a:latin typeface="Arial" panose="020B0604020202020204" pitchFamily="34" charset="0"/>
              <a:cs typeface="Arial" panose="020B0604020202020204" pitchFamily="34" charset="0"/>
            </a:endParaRPr>
          </a:p>
        </p:txBody>
      </p:sp>
      <p:pic>
        <p:nvPicPr>
          <p:cNvPr id="63" name="Picture 62">
            <a:extLst>
              <a:ext uri="{FF2B5EF4-FFF2-40B4-BE49-F238E27FC236}">
                <a16:creationId xmlns:a16="http://schemas.microsoft.com/office/drawing/2014/main" id="{48CC0970-2A32-8DEB-283E-52428EE998A1}"/>
              </a:ext>
            </a:extLst>
          </p:cNvPr>
          <p:cNvPicPr>
            <a:picLocks noChangeAspect="1"/>
          </p:cNvPicPr>
          <p:nvPr/>
        </p:nvPicPr>
        <p:blipFill>
          <a:blip r:embed="rId5"/>
          <a:stretch>
            <a:fillRect/>
          </a:stretch>
        </p:blipFill>
        <p:spPr>
          <a:xfrm>
            <a:off x="2649311" y="4906739"/>
            <a:ext cx="4325422" cy="1733861"/>
          </a:xfrm>
          <a:prstGeom prst="rect">
            <a:avLst/>
          </a:prstGeom>
        </p:spPr>
      </p:pic>
      <p:pic>
        <p:nvPicPr>
          <p:cNvPr id="64" name="Picture 63">
            <a:extLst>
              <a:ext uri="{FF2B5EF4-FFF2-40B4-BE49-F238E27FC236}">
                <a16:creationId xmlns:a16="http://schemas.microsoft.com/office/drawing/2014/main" id="{F2CDB107-1CF2-D813-6288-F82EB7B675FE}"/>
              </a:ext>
            </a:extLst>
          </p:cNvPr>
          <p:cNvPicPr>
            <a:picLocks noChangeAspect="1"/>
          </p:cNvPicPr>
          <p:nvPr/>
        </p:nvPicPr>
        <p:blipFill>
          <a:blip r:embed="rId6"/>
          <a:stretch>
            <a:fillRect/>
          </a:stretch>
        </p:blipFill>
        <p:spPr>
          <a:xfrm>
            <a:off x="7277109" y="4996603"/>
            <a:ext cx="2676624" cy="467347"/>
          </a:xfrm>
          <a:prstGeom prst="rect">
            <a:avLst/>
          </a:prstGeom>
        </p:spPr>
      </p:pic>
      <p:sp>
        <p:nvSpPr>
          <p:cNvPr id="66" name="TextBox 65">
            <a:extLst>
              <a:ext uri="{FF2B5EF4-FFF2-40B4-BE49-F238E27FC236}">
                <a16:creationId xmlns:a16="http://schemas.microsoft.com/office/drawing/2014/main" id="{489E1663-B12D-116B-4332-871AD596C7A1}"/>
              </a:ext>
            </a:extLst>
          </p:cNvPr>
          <p:cNvSpPr txBox="1"/>
          <p:nvPr/>
        </p:nvSpPr>
        <p:spPr>
          <a:xfrm>
            <a:off x="154774" y="5312494"/>
            <a:ext cx="3034992" cy="646331"/>
          </a:xfrm>
          <a:prstGeom prst="rect">
            <a:avLst/>
          </a:prstGeom>
          <a:noFill/>
        </p:spPr>
        <p:txBody>
          <a:bodyPr wrap="square">
            <a:spAutoFit/>
          </a:bodyPr>
          <a:lstStyle/>
          <a:p>
            <a:r>
              <a:rPr lang="en-GB" b="1" dirty="0">
                <a:solidFill>
                  <a:schemeClr val="accent3">
                    <a:lumMod val="75000"/>
                  </a:schemeClr>
                </a:solidFill>
                <a:latin typeface="Arial" panose="020B0604020202020204" pitchFamily="34" charset="0"/>
                <a:cs typeface="Arial" panose="020B0604020202020204" pitchFamily="34" charset="0"/>
              </a:rPr>
              <a:t>Second order optics tuning knobs</a:t>
            </a:r>
            <a:endParaRPr lang="en-GB" dirty="0">
              <a:solidFill>
                <a:schemeClr val="accent3">
                  <a:lumMod val="75000"/>
                </a:schemeClr>
              </a:solidFill>
              <a:effectLst/>
              <a:latin typeface="Arial" panose="020B0604020202020204" pitchFamily="34" charset="0"/>
              <a:cs typeface="Arial" panose="020B0604020202020204" pitchFamily="34" charset="0"/>
            </a:endParaRPr>
          </a:p>
        </p:txBody>
      </p:sp>
      <p:sp>
        <p:nvSpPr>
          <p:cNvPr id="67" name="Oval 66">
            <a:extLst>
              <a:ext uri="{FF2B5EF4-FFF2-40B4-BE49-F238E27FC236}">
                <a16:creationId xmlns:a16="http://schemas.microsoft.com/office/drawing/2014/main" id="{7C7CB0AD-8BD7-7951-C38F-601D6BABC81C}"/>
              </a:ext>
            </a:extLst>
          </p:cNvPr>
          <p:cNvSpPr/>
          <p:nvPr/>
        </p:nvSpPr>
        <p:spPr>
          <a:xfrm>
            <a:off x="4699424" y="2966001"/>
            <a:ext cx="416933" cy="494409"/>
          </a:xfrm>
          <a:prstGeom prst="ellipse">
            <a:avLst/>
          </a:pr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60A6E96F-3909-DCF2-7D75-0E1C1ACD3732}"/>
              </a:ext>
            </a:extLst>
          </p:cNvPr>
          <p:cNvSpPr/>
          <p:nvPr/>
        </p:nvSpPr>
        <p:spPr>
          <a:xfrm>
            <a:off x="4172029" y="4999688"/>
            <a:ext cx="279022" cy="327324"/>
          </a:xfrm>
          <a:prstGeom prst="ellipse">
            <a:avLst/>
          </a:prstGeom>
          <a:noFill/>
          <a:ln w="254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E296BDD8-B28D-CD60-82F3-08A4116DEBA5}"/>
              </a:ext>
            </a:extLst>
          </p:cNvPr>
          <p:cNvSpPr/>
          <p:nvPr/>
        </p:nvSpPr>
        <p:spPr>
          <a:xfrm>
            <a:off x="6465788" y="4999688"/>
            <a:ext cx="279022" cy="327324"/>
          </a:xfrm>
          <a:prstGeom prst="ellipse">
            <a:avLst/>
          </a:prstGeom>
          <a:noFill/>
          <a:ln w="254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77F2F8A7-F344-8162-B1C3-09E2E4FDF044}"/>
              </a:ext>
            </a:extLst>
          </p:cNvPr>
          <p:cNvSpPr/>
          <p:nvPr/>
        </p:nvSpPr>
        <p:spPr>
          <a:xfrm>
            <a:off x="5294981" y="5014480"/>
            <a:ext cx="279022" cy="327324"/>
          </a:xfrm>
          <a:prstGeom prst="ellipse">
            <a:avLst/>
          </a:prstGeom>
          <a:noFill/>
          <a:ln w="254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8E02D47C-52DE-EE41-CD85-17B9034448E7}"/>
              </a:ext>
            </a:extLst>
          </p:cNvPr>
          <p:cNvSpPr txBox="1"/>
          <p:nvPr/>
        </p:nvSpPr>
        <p:spPr>
          <a:xfrm>
            <a:off x="133506" y="4808810"/>
            <a:ext cx="2099812" cy="369332"/>
          </a:xfrm>
          <a:prstGeom prst="rect">
            <a:avLst/>
          </a:prstGeom>
          <a:noFill/>
        </p:spPr>
        <p:txBody>
          <a:bodyPr wrap="square">
            <a:spAutoFit/>
          </a:bodyPr>
          <a:lstStyle/>
          <a:p>
            <a:r>
              <a:rPr lang="en-GB" dirty="0">
                <a:solidFill>
                  <a:srgbClr val="002060"/>
                </a:solidFill>
                <a:latin typeface="Arial" panose="020B0604020202020204" pitchFamily="34" charset="0"/>
                <a:cs typeface="Arial" panose="020B0604020202020204" pitchFamily="34" charset="0"/>
              </a:rPr>
              <a:t>Very sensitive to:</a:t>
            </a:r>
            <a:endParaRPr lang="en-GB" dirty="0">
              <a:solidFill>
                <a:srgbClr val="002060"/>
              </a:solidFill>
              <a:effectLst/>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62CAA88E-0416-6528-4102-1A4C4D119729}"/>
              </a:ext>
            </a:extLst>
          </p:cNvPr>
          <p:cNvSpPr txBox="1"/>
          <p:nvPr/>
        </p:nvSpPr>
        <p:spPr>
          <a:xfrm>
            <a:off x="5649232" y="4680838"/>
            <a:ext cx="2191155" cy="307777"/>
          </a:xfrm>
          <a:prstGeom prst="rect">
            <a:avLst/>
          </a:prstGeom>
          <a:noFill/>
        </p:spPr>
        <p:txBody>
          <a:bodyPr wrap="square">
            <a:spAutoFit/>
          </a:bodyPr>
          <a:lstStyle/>
          <a:p>
            <a:r>
              <a:rPr lang="en-GB" sz="1400" b="1" dirty="0" err="1">
                <a:solidFill>
                  <a:srgbClr val="002060"/>
                </a:solidFill>
                <a:latin typeface="Times New Roman" panose="02020603050405020304" pitchFamily="18" charset="0"/>
                <a:cs typeface="Times New Roman" panose="02020603050405020304" pitchFamily="18" charset="0"/>
              </a:rPr>
              <a:t>Sextupole</a:t>
            </a:r>
            <a:r>
              <a:rPr lang="en-GB" sz="1400" b="1" dirty="0">
                <a:solidFill>
                  <a:srgbClr val="002060"/>
                </a:solidFill>
                <a:latin typeface="Times New Roman" panose="02020603050405020304" pitchFamily="18" charset="0"/>
                <a:cs typeface="Times New Roman" panose="02020603050405020304" pitchFamily="18" charset="0"/>
              </a:rPr>
              <a:t> field errors</a:t>
            </a:r>
            <a:endParaRPr lang="en-GB" sz="1400" b="1" dirty="0">
              <a:solidFill>
                <a:srgbClr val="002060"/>
              </a:solidFill>
              <a:effectLst/>
              <a:latin typeface="Times New Roman" panose="02020603050405020304" pitchFamily="18" charset="0"/>
              <a:cs typeface="Times New Roman" panose="02020603050405020304" pitchFamily="18" charset="0"/>
            </a:endParaRPr>
          </a:p>
        </p:txBody>
      </p:sp>
      <p:sp>
        <p:nvSpPr>
          <p:cNvPr id="81" name="Oval 80">
            <a:extLst>
              <a:ext uri="{FF2B5EF4-FFF2-40B4-BE49-F238E27FC236}">
                <a16:creationId xmlns:a16="http://schemas.microsoft.com/office/drawing/2014/main" id="{AB3FD441-8C31-FC47-3BC9-7D50EFBA18A2}"/>
              </a:ext>
            </a:extLst>
          </p:cNvPr>
          <p:cNvSpPr/>
          <p:nvPr/>
        </p:nvSpPr>
        <p:spPr>
          <a:xfrm>
            <a:off x="6305850" y="6294630"/>
            <a:ext cx="279022" cy="327324"/>
          </a:xfrm>
          <a:prstGeom prst="ellipse">
            <a:avLst/>
          </a:prstGeom>
          <a:noFill/>
          <a:ln w="254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ECA17F0D-28C5-0032-B9AF-4A56D08E025A}"/>
              </a:ext>
            </a:extLst>
          </p:cNvPr>
          <p:cNvSpPr/>
          <p:nvPr/>
        </p:nvSpPr>
        <p:spPr>
          <a:xfrm>
            <a:off x="8475910" y="5152088"/>
            <a:ext cx="279022" cy="327324"/>
          </a:xfrm>
          <a:prstGeom prst="ellipse">
            <a:avLst/>
          </a:prstGeom>
          <a:noFill/>
          <a:ln w="254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4566DCB1-F184-A2C5-F5EB-96BA90CAAD0C}"/>
              </a:ext>
            </a:extLst>
          </p:cNvPr>
          <p:cNvSpPr/>
          <p:nvPr/>
        </p:nvSpPr>
        <p:spPr>
          <a:xfrm>
            <a:off x="9567072" y="5121454"/>
            <a:ext cx="279022" cy="327324"/>
          </a:xfrm>
          <a:prstGeom prst="ellipse">
            <a:avLst/>
          </a:prstGeom>
          <a:noFill/>
          <a:ln w="254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32EBA33D-EAE1-99C9-8140-FD44FB290468}"/>
              </a:ext>
            </a:extLst>
          </p:cNvPr>
          <p:cNvSpPr/>
          <p:nvPr/>
        </p:nvSpPr>
        <p:spPr>
          <a:xfrm>
            <a:off x="3664801" y="4993476"/>
            <a:ext cx="323466" cy="327325"/>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D7FE36FE-3BE3-8FFF-BAC0-24C7BE8CF4B6}"/>
              </a:ext>
            </a:extLst>
          </p:cNvPr>
          <p:cNvSpPr/>
          <p:nvPr/>
        </p:nvSpPr>
        <p:spPr>
          <a:xfrm>
            <a:off x="4821663" y="4982213"/>
            <a:ext cx="323466" cy="327325"/>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DC2E0123-FFEA-DB74-B775-6FA181AFCCD2}"/>
              </a:ext>
            </a:extLst>
          </p:cNvPr>
          <p:cNvSpPr/>
          <p:nvPr/>
        </p:nvSpPr>
        <p:spPr>
          <a:xfrm>
            <a:off x="5989059" y="5013463"/>
            <a:ext cx="323466" cy="327325"/>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A2524911-1926-A3DF-D674-E2512B64EFE3}"/>
              </a:ext>
            </a:extLst>
          </p:cNvPr>
          <p:cNvSpPr/>
          <p:nvPr/>
        </p:nvSpPr>
        <p:spPr>
          <a:xfrm>
            <a:off x="5833646" y="6335988"/>
            <a:ext cx="323466" cy="327325"/>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A98F95EF-A54C-0D13-983A-71C8FBB3A704}"/>
              </a:ext>
            </a:extLst>
          </p:cNvPr>
          <p:cNvSpPr/>
          <p:nvPr/>
        </p:nvSpPr>
        <p:spPr>
          <a:xfrm>
            <a:off x="9102963" y="5132658"/>
            <a:ext cx="323466" cy="327325"/>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0CE4014B-9AF5-94C4-756C-E9844C3D7D5B}"/>
              </a:ext>
            </a:extLst>
          </p:cNvPr>
          <p:cNvSpPr/>
          <p:nvPr/>
        </p:nvSpPr>
        <p:spPr>
          <a:xfrm>
            <a:off x="8026536" y="5145876"/>
            <a:ext cx="323466" cy="327325"/>
          </a:xfrm>
          <a:prstGeom prst="ellipse">
            <a:avLst/>
          </a:prstGeom>
          <a:noFill/>
          <a:ln w="25400">
            <a:solidFill>
              <a:schemeClr val="tx2">
                <a:lumMod val="90000"/>
                <a:lumOff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0A5376CD-35E2-BC0D-88C5-979F296CCD3D}"/>
              </a:ext>
            </a:extLst>
          </p:cNvPr>
          <p:cNvSpPr txBox="1"/>
          <p:nvPr/>
        </p:nvSpPr>
        <p:spPr>
          <a:xfrm>
            <a:off x="7931575" y="5730683"/>
            <a:ext cx="3698493" cy="584775"/>
          </a:xfrm>
          <a:prstGeom prst="rect">
            <a:avLst/>
          </a:prstGeom>
          <a:solidFill>
            <a:schemeClr val="bg1"/>
          </a:solidFill>
        </p:spPr>
        <p:txBody>
          <a:bodyPr wrap="square">
            <a:spAutoFit/>
          </a:bodyPr>
          <a:lstStyle/>
          <a:p>
            <a:r>
              <a:rPr lang="en-GB" sz="1600" b="1" dirty="0">
                <a:solidFill>
                  <a:srgbClr val="002060"/>
                </a:solidFill>
                <a:latin typeface="Times New Roman" panose="02020603050405020304" pitchFamily="18" charset="0"/>
                <a:cs typeface="Times New Roman" panose="02020603050405020304" pitchFamily="18" charset="0"/>
              </a:rPr>
              <a:t>Similar for skew </a:t>
            </a:r>
            <a:r>
              <a:rPr lang="en-GB" sz="1600" b="1" dirty="0" err="1">
                <a:solidFill>
                  <a:srgbClr val="002060"/>
                </a:solidFill>
                <a:latin typeface="Times New Roman" panose="02020603050405020304" pitchFamily="18" charset="0"/>
                <a:cs typeface="Times New Roman" panose="02020603050405020304" pitchFamily="18" charset="0"/>
              </a:rPr>
              <a:t>sextupole</a:t>
            </a:r>
            <a:r>
              <a:rPr lang="en-GB" sz="1600" b="1" dirty="0">
                <a:solidFill>
                  <a:srgbClr val="002060"/>
                </a:solidFill>
                <a:latin typeface="Times New Roman" panose="02020603050405020304" pitchFamily="18" charset="0"/>
                <a:cs typeface="Times New Roman" panose="02020603050405020304" pitchFamily="18" charset="0"/>
              </a:rPr>
              <a:t>  and octupole field errors....</a:t>
            </a:r>
            <a:endParaRPr lang="en-GB" sz="1600" b="1" dirty="0">
              <a:solidFill>
                <a:srgbClr val="002060"/>
              </a:solidFill>
              <a:effectLst/>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C1EDBFE2-6A9E-DB86-A730-DE5A639F1212}"/>
              </a:ext>
            </a:extLst>
          </p:cNvPr>
          <p:cNvSpPr txBox="1"/>
          <p:nvPr/>
        </p:nvSpPr>
        <p:spPr>
          <a:xfrm>
            <a:off x="7703401" y="4190561"/>
            <a:ext cx="1863671" cy="276999"/>
          </a:xfrm>
          <a:prstGeom prst="rect">
            <a:avLst/>
          </a:prstGeom>
          <a:solidFill>
            <a:schemeClr val="bg1"/>
          </a:solidFill>
        </p:spPr>
        <p:txBody>
          <a:bodyPr wrap="square">
            <a:spAutoFit/>
          </a:bodyPr>
          <a:lstStyle/>
          <a:p>
            <a:pPr marL="12694" marR="5078" lvl="2" indent="0" algn="just">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PRAB 17, 023501 (2014)</a:t>
            </a:r>
            <a:endParaRPr lang="en-US" sz="1200" dirty="0">
              <a:solidFill>
                <a:srgbClr val="3326FF"/>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E5F37BDA-0FBD-FD4A-992A-A8B7384A3FC1}"/>
              </a:ext>
            </a:extLst>
          </p:cNvPr>
          <p:cNvSpPr txBox="1"/>
          <p:nvPr/>
        </p:nvSpPr>
        <p:spPr>
          <a:xfrm>
            <a:off x="8958371" y="6387274"/>
            <a:ext cx="1841925" cy="276999"/>
          </a:xfrm>
          <a:prstGeom prst="rect">
            <a:avLst/>
          </a:prstGeom>
          <a:solidFill>
            <a:schemeClr val="bg1"/>
          </a:solidFill>
        </p:spPr>
        <p:txBody>
          <a:bodyPr wrap="square">
            <a:spAutoFit/>
          </a:bodyPr>
          <a:lstStyle/>
          <a:p>
            <a:pPr marL="12694" marR="5078" lvl="2" indent="0" algn="just" defTabSz="457200" rtl="0" eaLnBrk="1" fontAlgn="auto" latinLnBrk="0" hangingPunct="0">
              <a:lnSpc>
                <a:spcPct val="100499"/>
              </a:lnSpc>
              <a:spcBef>
                <a:spcPts val="5"/>
              </a:spcBef>
              <a:spcAft>
                <a:spcPts val="0"/>
              </a:spcAft>
              <a:buClrTx/>
              <a:buSzTx/>
              <a:buFontTx/>
              <a:buNone/>
              <a:tabLst/>
              <a:defRPr/>
            </a:pPr>
            <a:r>
              <a:rPr lang="en-US" sz="1200" dirty="0">
                <a:solidFill>
                  <a:srgbClr val="3326FF"/>
                </a:solidFill>
                <a:latin typeface="Times New Roman" panose="02020603050405020304" pitchFamily="18" charset="0"/>
                <a:cs typeface="Times New Roman" panose="02020603050405020304" pitchFamily="18" charset="0"/>
              </a:rPr>
              <a:t>PRAB 23, 071003 (2020)</a:t>
            </a:r>
            <a:endParaRPr kumimoji="0" lang="en-US" sz="1200" b="0" i="0" u="none" strike="noStrike" kern="0" cap="none" spc="0" normalizeH="0" baseline="0" noProof="0" dirty="0">
              <a:ln>
                <a:noFill/>
              </a:ln>
              <a:solidFill>
                <a:srgbClr val="3326FF"/>
              </a:solidFill>
              <a:effectLst/>
              <a:uLnTx/>
              <a:uFillTx/>
              <a:latin typeface="Arial" panose="020B0604020202020204" pitchFamily="34" charset="0"/>
              <a:cs typeface="Arial" panose="020B0604020202020204" pitchFamily="34" charset="0"/>
              <a:sym typeface="Times New Roman"/>
            </a:endParaRPr>
          </a:p>
        </p:txBody>
      </p:sp>
      <p:pic>
        <p:nvPicPr>
          <p:cNvPr id="2" name="Picture 1">
            <a:extLst>
              <a:ext uri="{FF2B5EF4-FFF2-40B4-BE49-F238E27FC236}">
                <a16:creationId xmlns:a16="http://schemas.microsoft.com/office/drawing/2014/main" id="{F9B8B8CA-8638-3D3A-2F71-79B98F73831B}"/>
              </a:ext>
            </a:extLst>
          </p:cNvPr>
          <p:cNvPicPr>
            <a:picLocks noChangeAspect="1"/>
          </p:cNvPicPr>
          <p:nvPr/>
        </p:nvPicPr>
        <p:blipFill>
          <a:blip r:embed="rId7"/>
          <a:stretch>
            <a:fillRect/>
          </a:stretch>
        </p:blipFill>
        <p:spPr>
          <a:xfrm>
            <a:off x="9836104" y="3731124"/>
            <a:ext cx="2107590" cy="1061063"/>
          </a:xfrm>
          <a:prstGeom prst="rect">
            <a:avLst/>
          </a:prstGeom>
        </p:spPr>
      </p:pic>
      <p:sp>
        <p:nvSpPr>
          <p:cNvPr id="6" name="TextBox 5">
            <a:extLst>
              <a:ext uri="{FF2B5EF4-FFF2-40B4-BE49-F238E27FC236}">
                <a16:creationId xmlns:a16="http://schemas.microsoft.com/office/drawing/2014/main" id="{0B71E79E-52B0-8335-A6E7-B8FF9D7E2958}"/>
              </a:ext>
            </a:extLst>
          </p:cNvPr>
          <p:cNvSpPr txBox="1"/>
          <p:nvPr/>
        </p:nvSpPr>
        <p:spPr>
          <a:xfrm>
            <a:off x="10102482" y="4802282"/>
            <a:ext cx="2356119" cy="307777"/>
          </a:xfrm>
          <a:prstGeom prst="rect">
            <a:avLst/>
          </a:prstGeom>
          <a:noFill/>
        </p:spPr>
        <p:txBody>
          <a:bodyPr wrap="square">
            <a:spAutoFit/>
          </a:bodyPr>
          <a:lstStyle/>
          <a:p>
            <a:r>
              <a:rPr lang="en-GB" sz="1400" dirty="0">
                <a:solidFill>
                  <a:schemeClr val="tx1"/>
                </a:solidFill>
                <a:latin typeface="Times New Roman" panose="02020603050405020304" pitchFamily="18" charset="0"/>
                <a:cs typeface="Times New Roman" panose="02020603050405020304" pitchFamily="18" charset="0"/>
              </a:rPr>
              <a:t>Tuning procedure</a:t>
            </a:r>
            <a:endParaRPr lang="en-US" sz="1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120074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2">
            <a:extLst>
              <a:ext uri="{FF2B5EF4-FFF2-40B4-BE49-F238E27FC236}">
                <a16:creationId xmlns:a16="http://schemas.microsoft.com/office/drawing/2014/main" id="{6BDD5E94-3E47-3040-BEEE-B310127121D9}"/>
              </a:ext>
            </a:extLst>
          </p:cNvPr>
          <p:cNvSpPr>
            <a:spLocks noGrp="1"/>
          </p:cNvSpPr>
          <p:nvPr>
            <p:ph type="title"/>
          </p:nvPr>
        </p:nvSpPr>
        <p:spPr>
          <a:xfrm>
            <a:off x="3505786" y="206793"/>
            <a:ext cx="8175507" cy="527149"/>
          </a:xfrm>
          <a:noFill/>
        </p:spPr>
        <p:txBody>
          <a:bodyPr/>
          <a:lstStyle/>
          <a:p>
            <a:pPr algn="l"/>
            <a:r>
              <a:rPr lang="en-GB" sz="2799" dirty="0">
                <a:latin typeface="Arial" charset="0"/>
                <a:ea typeface="ＭＳ Ｐゴシック" charset="0"/>
              </a:rPr>
              <a:t>Reduced optics aberration conditions I</a:t>
            </a:r>
            <a:endParaRPr lang="fr-FR" sz="2799" dirty="0"/>
          </a:p>
        </p:txBody>
      </p:sp>
      <p:sp>
        <p:nvSpPr>
          <p:cNvPr id="6" name="Slide Number Placeholder 5">
            <a:extLst>
              <a:ext uri="{FF2B5EF4-FFF2-40B4-BE49-F238E27FC236}">
                <a16:creationId xmlns:a16="http://schemas.microsoft.com/office/drawing/2014/main" id="{E04C7A30-2A71-9C4D-9967-B7CCEA04AD03}"/>
              </a:ext>
            </a:extLst>
          </p:cNvPr>
          <p:cNvSpPr>
            <a:spLocks noGrp="1"/>
          </p:cNvSpPr>
          <p:nvPr>
            <p:ph type="sldNum" sz="quarter" idx="12"/>
          </p:nvPr>
        </p:nvSpPr>
        <p:spPr>
          <a:xfrm>
            <a:off x="10858218" y="6439875"/>
            <a:ext cx="1318966" cy="364491"/>
          </a:xfrm>
        </p:spPr>
        <p:txBody>
          <a:bodyPr/>
          <a:lstStyle/>
          <a:p>
            <a:fld id="{617C510A-7687-CB44-A886-7EC5AB743307}" type="slidenum">
              <a:rPr lang="fr-FR" sz="1399">
                <a:solidFill>
                  <a:prstClr val="white"/>
                </a:solidFill>
                <a:latin typeface="News Gothic MT"/>
              </a:rPr>
              <a:pPr/>
              <a:t>28</a:t>
            </a:fld>
            <a:endParaRPr lang="fr-FR" sz="1399" dirty="0">
              <a:solidFill>
                <a:prstClr val="white"/>
              </a:solidFill>
              <a:latin typeface="News Gothic MT"/>
            </a:endParaRPr>
          </a:p>
        </p:txBody>
      </p:sp>
      <p:sp>
        <p:nvSpPr>
          <p:cNvPr id="12" name="Titre 2">
            <a:extLst>
              <a:ext uri="{FF2B5EF4-FFF2-40B4-BE49-F238E27FC236}">
                <a16:creationId xmlns:a16="http://schemas.microsoft.com/office/drawing/2014/main" id="{ACD4A2AE-753E-BF4A-B0E5-F8CB77B45008}"/>
              </a:ext>
            </a:extLst>
          </p:cNvPr>
          <p:cNvSpPr txBox="1">
            <a:spLocks/>
          </p:cNvSpPr>
          <p:nvPr/>
        </p:nvSpPr>
        <p:spPr>
          <a:xfrm>
            <a:off x="2028080" y="1007169"/>
            <a:ext cx="7797632" cy="244529"/>
          </a:xfrm>
          <a:prstGeom prst="rect">
            <a:avLst/>
          </a:prstGeom>
          <a:solidFill>
            <a:schemeClr val="bg1"/>
          </a:solidFill>
        </p:spPr>
        <p:txBody>
          <a:bodyPr vert="horz" lIns="91408" tIns="45704" rIns="91408" bIns="45704"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endParaRPr lang="fr-FR" sz="2799" b="1" dirty="0"/>
          </a:p>
        </p:txBody>
      </p:sp>
      <p:sp>
        <p:nvSpPr>
          <p:cNvPr id="3" name="Rectangle 2">
            <a:extLst>
              <a:ext uri="{FF2B5EF4-FFF2-40B4-BE49-F238E27FC236}">
                <a16:creationId xmlns:a16="http://schemas.microsoft.com/office/drawing/2014/main" id="{07B4F359-2244-3742-BBDB-AF29D92EB228}"/>
              </a:ext>
            </a:extLst>
          </p:cNvPr>
          <p:cNvSpPr/>
          <p:nvPr/>
        </p:nvSpPr>
        <p:spPr>
          <a:xfrm>
            <a:off x="425286" y="5248698"/>
            <a:ext cx="3107462" cy="369204"/>
          </a:xfrm>
          <a:prstGeom prst="rect">
            <a:avLst/>
          </a:prstGeom>
        </p:spPr>
        <p:txBody>
          <a:bodyPr wrap="none">
            <a:spAutoFit/>
          </a:bodyPr>
          <a:lstStyle/>
          <a:p>
            <a:r>
              <a:rPr lang="en-US" sz="1799" b="1" dirty="0">
                <a:solidFill>
                  <a:srgbClr val="002060"/>
                </a:solidFill>
                <a:latin typeface="Arial" panose="020B0604020202020204" pitchFamily="34" charset="0"/>
                <a:ea typeface="MS PGothic" charset="0"/>
                <a:cs typeface="Arial" panose="020B0604020202020204" pitchFamily="34" charset="0"/>
              </a:rPr>
              <a:t>b: Optics with </a:t>
            </a:r>
            <a:r>
              <a:rPr lang="en-US" altLang="ja-JP" sz="1799" b="1" dirty="0">
                <a:solidFill>
                  <a:schemeClr val="accent1">
                    <a:lumMod val="50000"/>
                  </a:schemeClr>
                </a:solidFill>
                <a:latin typeface="Arial" panose="020B0604020202020204" pitchFamily="34" charset="0"/>
                <a:cs typeface="Arial" panose="020B0604020202020204" pitchFamily="34" charset="0"/>
              </a:rPr>
              <a:t>(10</a:t>
            </a:r>
            <a:r>
              <a:rPr lang="en-US" altLang="ja-JP" sz="1799" b="1" dirty="0">
                <a:solidFill>
                  <a:schemeClr val="accent1">
                    <a:lumMod val="50000"/>
                  </a:schemeClr>
                </a:solidFill>
                <a:latin typeface="Symbol" pitchFamily="2" charset="2"/>
                <a:cs typeface="Arial" panose="020B0604020202020204" pitchFamily="34" charset="0"/>
              </a:rPr>
              <a:t>b</a:t>
            </a:r>
            <a:r>
              <a:rPr lang="en-US" altLang="ja-JP" sz="1799" b="1" baseline="-25000" dirty="0">
                <a:solidFill>
                  <a:schemeClr val="accent1">
                    <a:lumMod val="50000"/>
                  </a:schemeClr>
                </a:solidFill>
                <a:latin typeface="Arial" panose="020B0604020202020204" pitchFamily="34" charset="0"/>
                <a:cs typeface="Arial" panose="020B0604020202020204" pitchFamily="34" charset="0"/>
              </a:rPr>
              <a:t>x</a:t>
            </a:r>
            <a:r>
              <a:rPr lang="en-US" altLang="ja-JP" sz="1799" b="1" dirty="0">
                <a:solidFill>
                  <a:schemeClr val="accent1">
                    <a:lumMod val="50000"/>
                  </a:schemeClr>
                </a:solidFill>
                <a:latin typeface="Arial" panose="020B0604020202020204" pitchFamily="34" charset="0"/>
                <a:cs typeface="Arial" panose="020B0604020202020204" pitchFamily="34" charset="0"/>
              </a:rPr>
              <a:t>* x </a:t>
            </a:r>
            <a:r>
              <a:rPr lang="en-US" altLang="ja-JP" sz="1799" b="1" dirty="0">
                <a:solidFill>
                  <a:schemeClr val="accent1">
                    <a:lumMod val="50000"/>
                  </a:schemeClr>
                </a:solidFill>
                <a:latin typeface="Symbol" pitchFamily="2" charset="2"/>
                <a:cs typeface="Arial" panose="020B0604020202020204" pitchFamily="34" charset="0"/>
              </a:rPr>
              <a:t>b</a:t>
            </a:r>
            <a:r>
              <a:rPr lang="en-US" altLang="ja-JP" sz="1799" b="1" baseline="-25000" dirty="0">
                <a:solidFill>
                  <a:schemeClr val="accent1">
                    <a:lumMod val="50000"/>
                  </a:schemeClr>
                </a:solidFill>
                <a:latin typeface="Arial" panose="020B0604020202020204" pitchFamily="34" charset="0"/>
                <a:cs typeface="Arial" panose="020B0604020202020204" pitchFamily="34" charset="0"/>
              </a:rPr>
              <a:t>y</a:t>
            </a:r>
            <a:r>
              <a:rPr lang="en-US" altLang="ja-JP" sz="1799" b="1" dirty="0">
                <a:solidFill>
                  <a:schemeClr val="accent1">
                    <a:lumMod val="50000"/>
                  </a:schemeClr>
                </a:solidFill>
                <a:latin typeface="Arial" panose="020B0604020202020204" pitchFamily="34" charset="0"/>
                <a:cs typeface="Arial" panose="020B0604020202020204" pitchFamily="34" charset="0"/>
              </a:rPr>
              <a:t>*)</a:t>
            </a:r>
            <a:r>
              <a:rPr lang="en-US" sz="1799" b="1" dirty="0">
                <a:solidFill>
                  <a:srgbClr val="002060"/>
                </a:solidFill>
                <a:latin typeface="Arial" panose="020B0604020202020204" pitchFamily="34" charset="0"/>
                <a:ea typeface="MS PGothic" charset="0"/>
                <a:cs typeface="Arial" panose="020B0604020202020204" pitchFamily="34" charset="0"/>
              </a:rPr>
              <a:t> </a:t>
            </a:r>
            <a:endParaRPr lang="en-US" sz="1799" b="1" dirty="0">
              <a:solidFill>
                <a:srgbClr val="002060"/>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6C0716C3-60C6-2D43-9C6E-0F07E366EF01}"/>
              </a:ext>
            </a:extLst>
          </p:cNvPr>
          <p:cNvPicPr>
            <a:picLocks noChangeAspect="1"/>
          </p:cNvPicPr>
          <p:nvPr/>
        </p:nvPicPr>
        <p:blipFill>
          <a:blip r:embed="rId3"/>
          <a:stretch>
            <a:fillRect/>
          </a:stretch>
        </p:blipFill>
        <p:spPr>
          <a:xfrm>
            <a:off x="356243" y="1817060"/>
            <a:ext cx="8463462" cy="2890598"/>
          </a:xfrm>
          <a:prstGeom prst="rect">
            <a:avLst/>
          </a:prstGeom>
        </p:spPr>
      </p:pic>
      <p:cxnSp>
        <p:nvCxnSpPr>
          <p:cNvPr id="17" name="Straight Arrow Connector 16">
            <a:extLst>
              <a:ext uri="{FF2B5EF4-FFF2-40B4-BE49-F238E27FC236}">
                <a16:creationId xmlns:a16="http://schemas.microsoft.com/office/drawing/2014/main" id="{6D1C1E62-52A8-6343-BC59-CF485F0E42A9}"/>
              </a:ext>
            </a:extLst>
          </p:cNvPr>
          <p:cNvCxnSpPr>
            <a:cxnSpLocks/>
          </p:cNvCxnSpPr>
          <p:nvPr/>
        </p:nvCxnSpPr>
        <p:spPr>
          <a:xfrm flipH="1">
            <a:off x="1361133" y="2852646"/>
            <a:ext cx="2120963" cy="2360497"/>
          </a:xfrm>
          <a:prstGeom prst="straightConnector1">
            <a:avLst/>
          </a:prstGeom>
          <a:ln w="57150" cmpd="sng">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7" name="Rectangle 26">
            <a:extLst>
              <a:ext uri="{FF2B5EF4-FFF2-40B4-BE49-F238E27FC236}">
                <a16:creationId xmlns:a16="http://schemas.microsoft.com/office/drawing/2014/main" id="{043D07F6-0D30-1945-8BEE-7E517C97DE09}"/>
              </a:ext>
            </a:extLst>
          </p:cNvPr>
          <p:cNvSpPr/>
          <p:nvPr/>
        </p:nvSpPr>
        <p:spPr>
          <a:xfrm>
            <a:off x="4183086" y="5290034"/>
            <a:ext cx="4517615" cy="369204"/>
          </a:xfrm>
          <a:prstGeom prst="rect">
            <a:avLst/>
          </a:prstGeom>
        </p:spPr>
        <p:txBody>
          <a:bodyPr wrap="none">
            <a:spAutoFit/>
          </a:bodyPr>
          <a:lstStyle/>
          <a:p>
            <a:r>
              <a:rPr lang="en-US" sz="1799" b="1" dirty="0">
                <a:solidFill>
                  <a:srgbClr val="002060"/>
                </a:solidFill>
                <a:latin typeface="Arial" panose="020B0604020202020204" pitchFamily="34" charset="0"/>
                <a:ea typeface="MS PGothic" charset="0"/>
                <a:cs typeface="Arial" panose="020B0604020202020204" pitchFamily="34" charset="0"/>
              </a:rPr>
              <a:t>c: Optics with </a:t>
            </a:r>
            <a:r>
              <a:rPr lang="en-US" altLang="ja-JP" sz="1799" b="1" dirty="0">
                <a:solidFill>
                  <a:schemeClr val="accent1">
                    <a:lumMod val="50000"/>
                  </a:schemeClr>
                </a:solidFill>
                <a:latin typeface="Arial" panose="020B0604020202020204" pitchFamily="34" charset="0"/>
                <a:cs typeface="Arial" panose="020B0604020202020204" pitchFamily="34" charset="0"/>
              </a:rPr>
              <a:t>(25</a:t>
            </a:r>
            <a:r>
              <a:rPr lang="en-US" altLang="ja-JP" sz="1799" b="1" dirty="0">
                <a:solidFill>
                  <a:schemeClr val="accent1">
                    <a:lumMod val="50000"/>
                  </a:schemeClr>
                </a:solidFill>
                <a:latin typeface="Symbol" pitchFamily="2" charset="2"/>
                <a:cs typeface="Arial" panose="020B0604020202020204" pitchFamily="34" charset="0"/>
              </a:rPr>
              <a:t>b</a:t>
            </a:r>
            <a:r>
              <a:rPr lang="en-US" altLang="ja-JP" sz="1799" b="1" baseline="-25000" dirty="0">
                <a:solidFill>
                  <a:schemeClr val="accent1">
                    <a:lumMod val="50000"/>
                  </a:schemeClr>
                </a:solidFill>
                <a:latin typeface="Arial" panose="020B0604020202020204" pitchFamily="34" charset="0"/>
                <a:cs typeface="Arial" panose="020B0604020202020204" pitchFamily="34" charset="0"/>
              </a:rPr>
              <a:t>x</a:t>
            </a:r>
            <a:r>
              <a:rPr lang="en-US" altLang="ja-JP" sz="1799" b="1" dirty="0">
                <a:solidFill>
                  <a:schemeClr val="accent1">
                    <a:lumMod val="50000"/>
                  </a:schemeClr>
                </a:solidFill>
                <a:latin typeface="Arial" panose="020B0604020202020204" pitchFamily="34" charset="0"/>
                <a:cs typeface="Arial" panose="020B0604020202020204" pitchFamily="34" charset="0"/>
              </a:rPr>
              <a:t>* x half/ultralow </a:t>
            </a:r>
            <a:r>
              <a:rPr lang="en-US" altLang="ja-JP" sz="1799" b="1" dirty="0">
                <a:solidFill>
                  <a:schemeClr val="accent1">
                    <a:lumMod val="50000"/>
                  </a:schemeClr>
                </a:solidFill>
                <a:latin typeface="Symbol" pitchFamily="2" charset="2"/>
                <a:cs typeface="Arial" panose="020B0604020202020204" pitchFamily="34" charset="0"/>
              </a:rPr>
              <a:t>b</a:t>
            </a:r>
            <a:r>
              <a:rPr lang="en-US" altLang="ja-JP" sz="1799" b="1" baseline="-25000" dirty="0">
                <a:solidFill>
                  <a:schemeClr val="accent1">
                    <a:lumMod val="50000"/>
                  </a:schemeClr>
                </a:solidFill>
                <a:latin typeface="Arial" panose="020B0604020202020204" pitchFamily="34" charset="0"/>
                <a:cs typeface="Arial" panose="020B0604020202020204" pitchFamily="34" charset="0"/>
              </a:rPr>
              <a:t>y</a:t>
            </a:r>
            <a:r>
              <a:rPr lang="en-US" altLang="ja-JP" sz="1799" b="1" dirty="0">
                <a:solidFill>
                  <a:schemeClr val="accent1">
                    <a:lumMod val="50000"/>
                  </a:schemeClr>
                </a:solidFill>
                <a:latin typeface="Arial" panose="020B0604020202020204" pitchFamily="34" charset="0"/>
                <a:cs typeface="Arial" panose="020B0604020202020204" pitchFamily="34" charset="0"/>
              </a:rPr>
              <a:t>*)</a:t>
            </a:r>
            <a:r>
              <a:rPr lang="en-US" sz="1799" b="1" dirty="0">
                <a:solidFill>
                  <a:srgbClr val="002060"/>
                </a:solidFill>
                <a:latin typeface="Arial" panose="020B0604020202020204" pitchFamily="34" charset="0"/>
                <a:ea typeface="MS PGothic" charset="0"/>
                <a:cs typeface="Arial" panose="020B0604020202020204" pitchFamily="34" charset="0"/>
              </a:rPr>
              <a:t> </a:t>
            </a:r>
            <a:endParaRPr lang="en-US" sz="1799" b="1" dirty="0">
              <a:solidFill>
                <a:srgbClr val="002060"/>
              </a:solidFill>
              <a:latin typeface="Arial" panose="020B0604020202020204" pitchFamily="34" charset="0"/>
              <a:cs typeface="Arial" panose="020B0604020202020204" pitchFamily="34" charset="0"/>
            </a:endParaRPr>
          </a:p>
        </p:txBody>
      </p:sp>
      <p:cxnSp>
        <p:nvCxnSpPr>
          <p:cNvPr id="28" name="Straight Arrow Connector 27">
            <a:extLst>
              <a:ext uri="{FF2B5EF4-FFF2-40B4-BE49-F238E27FC236}">
                <a16:creationId xmlns:a16="http://schemas.microsoft.com/office/drawing/2014/main" id="{BC4106FE-9210-2844-952C-C139A762B722}"/>
              </a:ext>
            </a:extLst>
          </p:cNvPr>
          <p:cNvCxnSpPr>
            <a:cxnSpLocks/>
          </p:cNvCxnSpPr>
          <p:nvPr/>
        </p:nvCxnSpPr>
        <p:spPr>
          <a:xfrm flipH="1">
            <a:off x="6075701" y="2827840"/>
            <a:ext cx="147634" cy="2507672"/>
          </a:xfrm>
          <a:prstGeom prst="straightConnector1">
            <a:avLst/>
          </a:prstGeom>
          <a:ln w="57150" cmpd="sng">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3" name="Rectangle 32">
            <a:extLst>
              <a:ext uri="{FF2B5EF4-FFF2-40B4-BE49-F238E27FC236}">
                <a16:creationId xmlns:a16="http://schemas.microsoft.com/office/drawing/2014/main" id="{9773EF1A-D53E-8B4D-91D7-C36D18A9110A}"/>
              </a:ext>
            </a:extLst>
          </p:cNvPr>
          <p:cNvSpPr/>
          <p:nvPr/>
        </p:nvSpPr>
        <p:spPr>
          <a:xfrm>
            <a:off x="425287" y="5811639"/>
            <a:ext cx="7312281" cy="369204"/>
          </a:xfrm>
          <a:prstGeom prst="rect">
            <a:avLst/>
          </a:prstGeom>
        </p:spPr>
        <p:txBody>
          <a:bodyPr wrap="none">
            <a:spAutoFit/>
          </a:bodyPr>
          <a:lstStyle/>
          <a:p>
            <a:r>
              <a:rPr lang="en-US" sz="1799" b="1" dirty="0">
                <a:solidFill>
                  <a:srgbClr val="002060"/>
                </a:solidFill>
                <a:latin typeface="Arial" panose="020B0604020202020204" pitchFamily="34" charset="0"/>
                <a:ea typeface="MS PGothic" charset="0"/>
                <a:cs typeface="Arial" panose="020B0604020202020204" pitchFamily="34" charset="0"/>
              </a:rPr>
              <a:t>e: Results achieved with beam stabilization in two-bunch mode </a:t>
            </a:r>
            <a:endParaRPr lang="en-US" sz="1799" b="1" dirty="0">
              <a:solidFill>
                <a:srgbClr val="002060"/>
              </a:solidFill>
              <a:latin typeface="Arial" panose="020B0604020202020204" pitchFamily="34" charset="0"/>
              <a:cs typeface="Arial" panose="020B0604020202020204" pitchFamily="34" charset="0"/>
            </a:endParaRPr>
          </a:p>
        </p:txBody>
      </p:sp>
      <p:sp>
        <p:nvSpPr>
          <p:cNvPr id="34" name="Oval 33">
            <a:extLst>
              <a:ext uri="{FF2B5EF4-FFF2-40B4-BE49-F238E27FC236}">
                <a16:creationId xmlns:a16="http://schemas.microsoft.com/office/drawing/2014/main" id="{5108DD1A-6B16-EC4D-AA6A-CF811119B2EF}"/>
              </a:ext>
            </a:extLst>
          </p:cNvPr>
          <p:cNvSpPr/>
          <p:nvPr/>
        </p:nvSpPr>
        <p:spPr>
          <a:xfrm>
            <a:off x="5391394" y="2614305"/>
            <a:ext cx="247564" cy="361446"/>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sp>
        <p:nvSpPr>
          <p:cNvPr id="35" name="Oval 34">
            <a:extLst>
              <a:ext uri="{FF2B5EF4-FFF2-40B4-BE49-F238E27FC236}">
                <a16:creationId xmlns:a16="http://schemas.microsoft.com/office/drawing/2014/main" id="{D4186BF7-AF0C-884C-8A5A-4F97C14DA1E2}"/>
              </a:ext>
            </a:extLst>
          </p:cNvPr>
          <p:cNvSpPr/>
          <p:nvPr/>
        </p:nvSpPr>
        <p:spPr>
          <a:xfrm>
            <a:off x="3076321" y="2623488"/>
            <a:ext cx="367689" cy="264580"/>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sp>
        <p:nvSpPr>
          <p:cNvPr id="36" name="Oval 35">
            <a:extLst>
              <a:ext uri="{FF2B5EF4-FFF2-40B4-BE49-F238E27FC236}">
                <a16:creationId xmlns:a16="http://schemas.microsoft.com/office/drawing/2014/main" id="{844CCB1D-92F5-5B4B-95B2-34633EAA114C}"/>
              </a:ext>
            </a:extLst>
          </p:cNvPr>
          <p:cNvSpPr/>
          <p:nvPr/>
        </p:nvSpPr>
        <p:spPr>
          <a:xfrm>
            <a:off x="7277729" y="2581742"/>
            <a:ext cx="339948" cy="394009"/>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sp>
        <p:nvSpPr>
          <p:cNvPr id="44" name="Rectangle 43">
            <a:extLst>
              <a:ext uri="{FF2B5EF4-FFF2-40B4-BE49-F238E27FC236}">
                <a16:creationId xmlns:a16="http://schemas.microsoft.com/office/drawing/2014/main" id="{7191EA9D-1252-CD41-8255-C3F2D1B13DEC}"/>
              </a:ext>
            </a:extLst>
          </p:cNvPr>
          <p:cNvSpPr/>
          <p:nvPr/>
        </p:nvSpPr>
        <p:spPr>
          <a:xfrm>
            <a:off x="2770370" y="1335495"/>
            <a:ext cx="2825432" cy="369204"/>
          </a:xfrm>
          <a:prstGeom prst="rect">
            <a:avLst/>
          </a:prstGeom>
        </p:spPr>
        <p:txBody>
          <a:bodyPr wrap="none">
            <a:spAutoFit/>
          </a:bodyPr>
          <a:lstStyle/>
          <a:p>
            <a:r>
              <a:rPr lang="en-US" sz="1799" b="1" dirty="0">
                <a:solidFill>
                  <a:srgbClr val="002060"/>
                </a:solidFill>
                <a:latin typeface="Arial" panose="020B0604020202020204" pitchFamily="34" charset="0"/>
                <a:ea typeface="MS PGothic" charset="0"/>
                <a:cs typeface="Arial" panose="020B0604020202020204" pitchFamily="34" charset="0"/>
              </a:rPr>
              <a:t>ATF2 Beam parameters </a:t>
            </a:r>
            <a:endParaRPr lang="en-US" sz="1799" b="1" dirty="0">
              <a:solidFill>
                <a:srgbClr val="002060"/>
              </a:solidFill>
              <a:latin typeface="Arial" panose="020B0604020202020204" pitchFamily="34" charset="0"/>
              <a:cs typeface="Arial" panose="020B0604020202020204" pitchFamily="34" charset="0"/>
            </a:endParaRPr>
          </a:p>
        </p:txBody>
      </p:sp>
      <p:cxnSp>
        <p:nvCxnSpPr>
          <p:cNvPr id="46" name="Straight Arrow Connector 45">
            <a:extLst>
              <a:ext uri="{FF2B5EF4-FFF2-40B4-BE49-F238E27FC236}">
                <a16:creationId xmlns:a16="http://schemas.microsoft.com/office/drawing/2014/main" id="{B6DA11B1-B80D-D440-AA38-73BC44598DA8}"/>
              </a:ext>
            </a:extLst>
          </p:cNvPr>
          <p:cNvCxnSpPr>
            <a:cxnSpLocks/>
          </p:cNvCxnSpPr>
          <p:nvPr/>
        </p:nvCxnSpPr>
        <p:spPr>
          <a:xfrm flipH="1">
            <a:off x="6248345" y="2934756"/>
            <a:ext cx="1538974" cy="2309703"/>
          </a:xfrm>
          <a:prstGeom prst="straightConnector1">
            <a:avLst/>
          </a:prstGeom>
          <a:ln w="57150" cmpd="sng">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3C822D3D-49DC-E740-A5B2-122CE2B32CFF}"/>
              </a:ext>
            </a:extLst>
          </p:cNvPr>
          <p:cNvSpPr/>
          <p:nvPr/>
        </p:nvSpPr>
        <p:spPr>
          <a:xfrm>
            <a:off x="7593540" y="2559004"/>
            <a:ext cx="778156" cy="375751"/>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sp>
        <p:nvSpPr>
          <p:cNvPr id="63" name="Oval 62">
            <a:extLst>
              <a:ext uri="{FF2B5EF4-FFF2-40B4-BE49-F238E27FC236}">
                <a16:creationId xmlns:a16="http://schemas.microsoft.com/office/drawing/2014/main" id="{037567A4-7F14-E248-ACD0-7E97BB569560}"/>
              </a:ext>
            </a:extLst>
          </p:cNvPr>
          <p:cNvSpPr/>
          <p:nvPr/>
        </p:nvSpPr>
        <p:spPr>
          <a:xfrm>
            <a:off x="5663968" y="2577746"/>
            <a:ext cx="778156" cy="375751"/>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sp>
        <p:nvSpPr>
          <p:cNvPr id="64" name="Oval 63">
            <a:extLst>
              <a:ext uri="{FF2B5EF4-FFF2-40B4-BE49-F238E27FC236}">
                <a16:creationId xmlns:a16="http://schemas.microsoft.com/office/drawing/2014/main" id="{C8258A98-418A-D742-919F-B17055B935E5}"/>
              </a:ext>
            </a:extLst>
          </p:cNvPr>
          <p:cNvSpPr/>
          <p:nvPr/>
        </p:nvSpPr>
        <p:spPr>
          <a:xfrm>
            <a:off x="3428160" y="2559004"/>
            <a:ext cx="534980" cy="375751"/>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sp>
        <p:nvSpPr>
          <p:cNvPr id="2" name="Rectangle 1">
            <a:extLst>
              <a:ext uri="{FF2B5EF4-FFF2-40B4-BE49-F238E27FC236}">
                <a16:creationId xmlns:a16="http://schemas.microsoft.com/office/drawing/2014/main" id="{86C8FADC-9A8D-A545-AA08-12A41610BF3D}"/>
              </a:ext>
            </a:extLst>
          </p:cNvPr>
          <p:cNvSpPr/>
          <p:nvPr/>
        </p:nvSpPr>
        <p:spPr>
          <a:xfrm>
            <a:off x="9220734" y="2345969"/>
            <a:ext cx="2670888" cy="1569148"/>
          </a:xfrm>
          <a:prstGeom prst="rect">
            <a:avLst/>
          </a:prstGeom>
        </p:spPr>
        <p:txBody>
          <a:bodyPr wrap="square">
            <a:spAutoFit/>
          </a:bodyPr>
          <a:lstStyle/>
          <a:p>
            <a:pPr algn="ctr"/>
            <a:r>
              <a:rPr lang="en-US" sz="2399" b="1" dirty="0">
                <a:solidFill>
                  <a:srgbClr val="C00000"/>
                </a:solidFill>
                <a:latin typeface="Arial" panose="020B0604020202020204" pitchFamily="34" charset="0"/>
                <a:ea typeface="MS PGothic" charset="0"/>
                <a:cs typeface="Arial" panose="020B0604020202020204" pitchFamily="34" charset="0"/>
              </a:rPr>
              <a:t>Relaxed optics </a:t>
            </a:r>
            <a:r>
              <a:rPr lang="en-US" altLang="ja-JP" sz="2399" b="1" dirty="0">
                <a:solidFill>
                  <a:srgbClr val="C00000"/>
                </a:solidFill>
                <a:latin typeface="Arial" panose="020B0604020202020204" pitchFamily="34" charset="0"/>
                <a:cs typeface="Arial" panose="020B0604020202020204" pitchFamily="34" charset="0"/>
              </a:rPr>
              <a:t>(10</a:t>
            </a:r>
            <a:r>
              <a:rPr lang="en-US" altLang="ja-JP" sz="2399" b="1" dirty="0">
                <a:solidFill>
                  <a:srgbClr val="C00000"/>
                </a:solidFill>
                <a:latin typeface="Symbol" pitchFamily="2" charset="2"/>
                <a:cs typeface="Arial" panose="020B0604020202020204" pitchFamily="34" charset="0"/>
              </a:rPr>
              <a:t>b</a:t>
            </a:r>
            <a:r>
              <a:rPr lang="en-US" altLang="ja-JP" sz="2399" b="1" baseline="-25000" dirty="0">
                <a:solidFill>
                  <a:srgbClr val="C00000"/>
                </a:solidFill>
                <a:latin typeface="Arial" panose="020B0604020202020204" pitchFamily="34" charset="0"/>
                <a:cs typeface="Arial" panose="020B0604020202020204" pitchFamily="34" charset="0"/>
              </a:rPr>
              <a:t>x</a:t>
            </a:r>
            <a:r>
              <a:rPr lang="en-US" altLang="ja-JP" sz="2399" b="1" dirty="0">
                <a:solidFill>
                  <a:srgbClr val="C00000"/>
                </a:solidFill>
                <a:latin typeface="Arial" panose="020B0604020202020204" pitchFamily="34" charset="0"/>
                <a:cs typeface="Arial" panose="020B0604020202020204" pitchFamily="34" charset="0"/>
              </a:rPr>
              <a:t>* x </a:t>
            </a:r>
            <a:r>
              <a:rPr lang="en-US" altLang="ja-JP" sz="2399" b="1" dirty="0">
                <a:solidFill>
                  <a:srgbClr val="C00000"/>
                </a:solidFill>
                <a:latin typeface="Symbol" pitchFamily="2" charset="2"/>
                <a:cs typeface="Arial" panose="020B0604020202020204" pitchFamily="34" charset="0"/>
              </a:rPr>
              <a:t>b</a:t>
            </a:r>
            <a:r>
              <a:rPr lang="en-US" altLang="ja-JP" sz="2399" b="1" baseline="-25000" dirty="0">
                <a:solidFill>
                  <a:srgbClr val="C00000"/>
                </a:solidFill>
                <a:latin typeface="Arial" panose="020B0604020202020204" pitchFamily="34" charset="0"/>
                <a:cs typeface="Arial" panose="020B0604020202020204" pitchFamily="34" charset="0"/>
              </a:rPr>
              <a:t>y</a:t>
            </a:r>
            <a:r>
              <a:rPr lang="en-US" altLang="ja-JP" sz="2399" b="1" dirty="0">
                <a:solidFill>
                  <a:srgbClr val="C00000"/>
                </a:solidFill>
                <a:latin typeface="Arial" panose="020B0604020202020204" pitchFamily="34" charset="0"/>
                <a:cs typeface="Arial" panose="020B0604020202020204" pitchFamily="34" charset="0"/>
              </a:rPr>
              <a:t>*)</a:t>
            </a:r>
            <a:r>
              <a:rPr lang="en-US" sz="2399" b="1" dirty="0">
                <a:solidFill>
                  <a:srgbClr val="C00000"/>
                </a:solidFill>
                <a:latin typeface="Arial" panose="020B0604020202020204" pitchFamily="34" charset="0"/>
                <a:ea typeface="MS PGothic" charset="0"/>
                <a:cs typeface="Arial" panose="020B0604020202020204" pitchFamily="34" charset="0"/>
              </a:rPr>
              <a:t>  </a:t>
            </a:r>
          </a:p>
          <a:p>
            <a:pPr algn="ctr"/>
            <a:r>
              <a:rPr lang="en-US" sz="2399" b="1" dirty="0">
                <a:solidFill>
                  <a:srgbClr val="C00000"/>
                </a:solidFill>
                <a:latin typeface="Arial" panose="020B0604020202020204" pitchFamily="34" charset="0"/>
                <a:ea typeface="MS PGothic" charset="0"/>
                <a:cs typeface="Arial" panose="020B0604020202020204" pitchFamily="34" charset="0"/>
              </a:rPr>
              <a:t>is the “new nominal” </a:t>
            </a:r>
            <a:endParaRPr lang="en-GB" sz="2399" b="1" dirty="0">
              <a:solidFill>
                <a:srgbClr val="C00000"/>
              </a:solidFill>
              <a:latin typeface="Liberation Sans" pitchFamily="34"/>
              <a:ea typeface="Noto Sans CJK SC Regular" pitchFamily="2"/>
              <a:cs typeface="FreeSans" pitchFamily="2"/>
            </a:endParaRPr>
          </a:p>
        </p:txBody>
      </p:sp>
    </p:spTree>
    <p:extLst>
      <p:ext uri="{BB962C8B-B14F-4D97-AF65-F5344CB8AC3E}">
        <p14:creationId xmlns:p14="http://schemas.microsoft.com/office/powerpoint/2010/main" val="1377160853"/>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88B0C-03E3-C550-AE68-132D460C5EF6}"/>
              </a:ext>
            </a:extLst>
          </p:cNvPr>
          <p:cNvSpPr>
            <a:spLocks noGrp="1"/>
          </p:cNvSpPr>
          <p:nvPr>
            <p:ph type="title"/>
          </p:nvPr>
        </p:nvSpPr>
        <p:spPr>
          <a:xfrm>
            <a:off x="3223647" y="220416"/>
            <a:ext cx="8193332" cy="430513"/>
          </a:xfrm>
        </p:spPr>
        <p:txBody>
          <a:bodyPr/>
          <a:lstStyle/>
          <a:p>
            <a:r>
              <a:rPr kumimoji="0" lang="en-GB" sz="2799" b="1" i="0" u="none" strike="noStrike" kern="1200" cap="none" spc="0" normalizeH="0" baseline="0" noProof="0" dirty="0">
                <a:ln>
                  <a:noFill/>
                </a:ln>
                <a:solidFill>
                  <a:srgbClr val="2C7C9F"/>
                </a:solidFill>
                <a:effectLst/>
                <a:uLnTx/>
                <a:uFillTx/>
                <a:latin typeface="Arial" charset="0"/>
                <a:ea typeface="ＭＳ Ｐゴシック" charset="0"/>
                <a:cs typeface="Arial" panose="020B0604020202020204" pitchFamily="34" charset="0"/>
              </a:rPr>
              <a:t>Reduced optics aberration conditions II</a:t>
            </a:r>
            <a:endParaRPr lang="en-US" dirty="0"/>
          </a:p>
        </p:txBody>
      </p:sp>
      <p:sp>
        <p:nvSpPr>
          <p:cNvPr id="3" name="Content Placeholder 2">
            <a:extLst>
              <a:ext uri="{FF2B5EF4-FFF2-40B4-BE49-F238E27FC236}">
                <a16:creationId xmlns:a16="http://schemas.microsoft.com/office/drawing/2014/main" id="{B3457A04-FF5D-0FEB-160F-7E6D13724D32}"/>
              </a:ext>
            </a:extLst>
          </p:cNvPr>
          <p:cNvSpPr>
            <a:spLocks noGrp="1"/>
          </p:cNvSpPr>
          <p:nvPr>
            <p:ph idx="1"/>
          </p:nvPr>
        </p:nvSpPr>
        <p:spPr>
          <a:xfrm>
            <a:off x="460483" y="1071531"/>
            <a:ext cx="10093864" cy="430514"/>
          </a:xfrm>
        </p:spPr>
        <p:txBody>
          <a:bodyPr>
            <a:normAutofit lnSpcReduction="10000"/>
          </a:bodyPr>
          <a:lstStyle/>
          <a:p>
            <a:r>
              <a:rPr lang="en-US" dirty="0"/>
              <a:t>Comparing ATF2 and ILC</a:t>
            </a:r>
          </a:p>
        </p:txBody>
      </p:sp>
      <p:sp>
        <p:nvSpPr>
          <p:cNvPr id="6" name="Slide Number Placeholder 5">
            <a:extLst>
              <a:ext uri="{FF2B5EF4-FFF2-40B4-BE49-F238E27FC236}">
                <a16:creationId xmlns:a16="http://schemas.microsoft.com/office/drawing/2014/main" id="{C7BD1873-409D-D919-9923-067C0E6DD9AE}"/>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29</a:t>
            </a:fld>
            <a:endParaRPr lang="fr-FR">
              <a:solidFill>
                <a:prstClr val="white"/>
              </a:solidFill>
              <a:latin typeface="News Gothic MT"/>
            </a:endParaRPr>
          </a:p>
        </p:txBody>
      </p:sp>
      <p:pic>
        <p:nvPicPr>
          <p:cNvPr id="7" name="Picture 6">
            <a:extLst>
              <a:ext uri="{FF2B5EF4-FFF2-40B4-BE49-F238E27FC236}">
                <a16:creationId xmlns:a16="http://schemas.microsoft.com/office/drawing/2014/main" id="{574B6F64-C8E1-AC9B-3079-A220A47631FD}"/>
              </a:ext>
            </a:extLst>
          </p:cNvPr>
          <p:cNvPicPr>
            <a:picLocks noChangeAspect="1"/>
          </p:cNvPicPr>
          <p:nvPr/>
        </p:nvPicPr>
        <p:blipFill>
          <a:blip r:embed="rId3"/>
          <a:stretch>
            <a:fillRect/>
          </a:stretch>
        </p:blipFill>
        <p:spPr>
          <a:xfrm>
            <a:off x="257313" y="1700558"/>
            <a:ext cx="3640238" cy="3878043"/>
          </a:xfrm>
          <a:prstGeom prst="rect">
            <a:avLst/>
          </a:prstGeom>
        </p:spPr>
      </p:pic>
      <p:pic>
        <p:nvPicPr>
          <p:cNvPr id="8" name="Picture 7">
            <a:extLst>
              <a:ext uri="{FF2B5EF4-FFF2-40B4-BE49-F238E27FC236}">
                <a16:creationId xmlns:a16="http://schemas.microsoft.com/office/drawing/2014/main" id="{E78AB0E9-DAE2-88D1-A2BE-D1C347A4DB2B}"/>
              </a:ext>
            </a:extLst>
          </p:cNvPr>
          <p:cNvPicPr>
            <a:picLocks noChangeAspect="1"/>
          </p:cNvPicPr>
          <p:nvPr/>
        </p:nvPicPr>
        <p:blipFill>
          <a:blip r:embed="rId4"/>
          <a:stretch>
            <a:fillRect/>
          </a:stretch>
        </p:blipFill>
        <p:spPr>
          <a:xfrm>
            <a:off x="4220831" y="1690094"/>
            <a:ext cx="3099482" cy="3969380"/>
          </a:xfrm>
          <a:prstGeom prst="rect">
            <a:avLst/>
          </a:prstGeom>
        </p:spPr>
      </p:pic>
      <p:pic>
        <p:nvPicPr>
          <p:cNvPr id="9" name="Picture 8">
            <a:extLst>
              <a:ext uri="{FF2B5EF4-FFF2-40B4-BE49-F238E27FC236}">
                <a16:creationId xmlns:a16="http://schemas.microsoft.com/office/drawing/2014/main" id="{49F17399-6333-0559-D3E5-B995E95B4A60}"/>
              </a:ext>
            </a:extLst>
          </p:cNvPr>
          <p:cNvPicPr>
            <a:picLocks noChangeAspect="1"/>
          </p:cNvPicPr>
          <p:nvPr/>
        </p:nvPicPr>
        <p:blipFill>
          <a:blip r:embed="rId5"/>
          <a:stretch>
            <a:fillRect/>
          </a:stretch>
        </p:blipFill>
        <p:spPr>
          <a:xfrm>
            <a:off x="7844478" y="1700558"/>
            <a:ext cx="3572501" cy="3878043"/>
          </a:xfrm>
          <a:prstGeom prst="rect">
            <a:avLst/>
          </a:prstGeom>
        </p:spPr>
      </p:pic>
      <p:sp>
        <p:nvSpPr>
          <p:cNvPr id="10" name="TextBox 9">
            <a:extLst>
              <a:ext uri="{FF2B5EF4-FFF2-40B4-BE49-F238E27FC236}">
                <a16:creationId xmlns:a16="http://schemas.microsoft.com/office/drawing/2014/main" id="{FB2DCE57-8AE7-E08E-C2CD-821E4AC696C0}"/>
              </a:ext>
            </a:extLst>
          </p:cNvPr>
          <p:cNvSpPr txBox="1"/>
          <p:nvPr/>
        </p:nvSpPr>
        <p:spPr>
          <a:xfrm>
            <a:off x="4773769" y="1009789"/>
            <a:ext cx="1863671" cy="276999"/>
          </a:xfrm>
          <a:prstGeom prst="rect">
            <a:avLst/>
          </a:prstGeom>
          <a:solidFill>
            <a:schemeClr val="bg1"/>
          </a:solidFill>
        </p:spPr>
        <p:txBody>
          <a:bodyPr wrap="square">
            <a:spAutoFit/>
          </a:bodyPr>
          <a:lstStyle/>
          <a:p>
            <a:pPr marL="12694" marR="5078" lvl="2" indent="0" algn="just">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PRAB 17, 023501 (2014)</a:t>
            </a:r>
            <a:endParaRPr lang="en-US" sz="1200" dirty="0">
              <a:solidFill>
                <a:srgbClr val="3326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557802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97F6971-78DE-344E-899D-612855AE8FAC}"/>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3</a:t>
            </a:fld>
            <a:endParaRPr lang="fr-FR">
              <a:solidFill>
                <a:prstClr val="white"/>
              </a:solidFill>
              <a:latin typeface="News Gothic MT"/>
            </a:endParaRPr>
          </a:p>
        </p:txBody>
      </p:sp>
      <p:sp>
        <p:nvSpPr>
          <p:cNvPr id="8" name="Titre 2">
            <a:extLst>
              <a:ext uri="{FF2B5EF4-FFF2-40B4-BE49-F238E27FC236}">
                <a16:creationId xmlns:a16="http://schemas.microsoft.com/office/drawing/2014/main" id="{C1AE7AD0-0EB3-7B49-BE5E-AA5683184FE1}"/>
              </a:ext>
            </a:extLst>
          </p:cNvPr>
          <p:cNvSpPr>
            <a:spLocks noGrp="1"/>
          </p:cNvSpPr>
          <p:nvPr>
            <p:ph type="title"/>
          </p:nvPr>
        </p:nvSpPr>
        <p:spPr>
          <a:xfrm>
            <a:off x="2483469" y="229908"/>
            <a:ext cx="4366298" cy="747729"/>
          </a:xfrm>
          <a:noFill/>
        </p:spPr>
        <p:txBody>
          <a:bodyPr/>
          <a:lstStyle/>
          <a:p>
            <a:pPr algn="l"/>
            <a:r>
              <a:rPr lang="en-GB" sz="2800" b="1" dirty="0">
                <a:latin typeface="Arial" charset="0"/>
                <a:ea typeface="ＭＳ Ｐゴシック" charset="0"/>
              </a:rPr>
              <a:t> Where we are?</a:t>
            </a:r>
            <a:endParaRPr lang="fr-FR" sz="2800" b="1" dirty="0"/>
          </a:p>
        </p:txBody>
      </p:sp>
      <p:pic>
        <p:nvPicPr>
          <p:cNvPr id="10" name="Content Placeholder 9">
            <a:extLst>
              <a:ext uri="{FF2B5EF4-FFF2-40B4-BE49-F238E27FC236}">
                <a16:creationId xmlns:a16="http://schemas.microsoft.com/office/drawing/2014/main" id="{CD745CE9-21CE-F64E-BE46-28ABF018569A}"/>
              </a:ext>
            </a:extLst>
          </p:cNvPr>
          <p:cNvPicPr>
            <a:picLocks noGrp="1" noChangeAspect="1"/>
          </p:cNvPicPr>
          <p:nvPr>
            <p:ph idx="1"/>
          </p:nvPr>
        </p:nvPicPr>
        <p:blipFill>
          <a:blip r:embed="rId3"/>
          <a:stretch>
            <a:fillRect/>
          </a:stretch>
        </p:blipFill>
        <p:spPr>
          <a:xfrm>
            <a:off x="2666402" y="1035273"/>
            <a:ext cx="8227262" cy="5295054"/>
          </a:xfrm>
          <a:prstGeom prst="rect">
            <a:avLst/>
          </a:prstGeom>
        </p:spPr>
      </p:pic>
    </p:spTree>
    <p:extLst>
      <p:ext uri="{BB962C8B-B14F-4D97-AF65-F5344CB8AC3E}">
        <p14:creationId xmlns:p14="http://schemas.microsoft.com/office/powerpoint/2010/main" val="275495657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2">
            <a:extLst>
              <a:ext uri="{FF2B5EF4-FFF2-40B4-BE49-F238E27FC236}">
                <a16:creationId xmlns:a16="http://schemas.microsoft.com/office/drawing/2014/main" id="{6BDD5E94-3E47-3040-BEEE-B310127121D9}"/>
              </a:ext>
            </a:extLst>
          </p:cNvPr>
          <p:cNvSpPr>
            <a:spLocks noGrp="1"/>
          </p:cNvSpPr>
          <p:nvPr>
            <p:ph type="title"/>
          </p:nvPr>
        </p:nvSpPr>
        <p:spPr>
          <a:xfrm>
            <a:off x="3482095" y="235685"/>
            <a:ext cx="8127699" cy="633458"/>
          </a:xfrm>
          <a:noFill/>
        </p:spPr>
        <p:txBody>
          <a:bodyPr/>
          <a:lstStyle/>
          <a:p>
            <a:pPr algn="l"/>
            <a:r>
              <a:rPr lang="en-GB" sz="2799" dirty="0">
                <a:latin typeface="Arial" charset="0"/>
                <a:ea typeface="ＭＳ Ｐゴシック" charset="0"/>
              </a:rPr>
              <a:t>Intensity dependence (</a:t>
            </a:r>
            <a:r>
              <a:rPr lang="en-GB" sz="2799" dirty="0" err="1">
                <a:latin typeface="Arial" charset="0"/>
                <a:ea typeface="ＭＳ Ｐゴシック" charset="0"/>
              </a:rPr>
              <a:t>wakefields</a:t>
            </a:r>
            <a:r>
              <a:rPr lang="en-GB" sz="2799" dirty="0">
                <a:latin typeface="Arial" charset="0"/>
                <a:ea typeface="ＭＳ Ｐゴシック" charset="0"/>
              </a:rPr>
              <a:t>) I</a:t>
            </a:r>
            <a:endParaRPr lang="fr-FR" sz="2799" dirty="0"/>
          </a:p>
        </p:txBody>
      </p:sp>
      <p:sp>
        <p:nvSpPr>
          <p:cNvPr id="6" name="Slide Number Placeholder 5">
            <a:extLst>
              <a:ext uri="{FF2B5EF4-FFF2-40B4-BE49-F238E27FC236}">
                <a16:creationId xmlns:a16="http://schemas.microsoft.com/office/drawing/2014/main" id="{E04C7A30-2A71-9C4D-9967-B7CCEA04AD03}"/>
              </a:ext>
            </a:extLst>
          </p:cNvPr>
          <p:cNvSpPr>
            <a:spLocks noGrp="1"/>
          </p:cNvSpPr>
          <p:nvPr>
            <p:ph type="sldNum" sz="quarter" idx="12"/>
          </p:nvPr>
        </p:nvSpPr>
        <p:spPr>
          <a:xfrm>
            <a:off x="10858218" y="6439875"/>
            <a:ext cx="1318966" cy="364491"/>
          </a:xfrm>
        </p:spPr>
        <p:txBody>
          <a:bodyPr/>
          <a:lstStyle/>
          <a:p>
            <a:fld id="{617C510A-7687-CB44-A886-7EC5AB743307}" type="slidenum">
              <a:rPr lang="fr-FR" sz="1399">
                <a:solidFill>
                  <a:prstClr val="white"/>
                </a:solidFill>
                <a:latin typeface="News Gothic MT"/>
              </a:rPr>
              <a:pPr/>
              <a:t>30</a:t>
            </a:fld>
            <a:endParaRPr lang="fr-FR" sz="1399" dirty="0">
              <a:solidFill>
                <a:prstClr val="white"/>
              </a:solidFill>
              <a:latin typeface="News Gothic MT"/>
            </a:endParaRPr>
          </a:p>
        </p:txBody>
      </p:sp>
      <p:sp>
        <p:nvSpPr>
          <p:cNvPr id="12" name="Titre 2">
            <a:extLst>
              <a:ext uri="{FF2B5EF4-FFF2-40B4-BE49-F238E27FC236}">
                <a16:creationId xmlns:a16="http://schemas.microsoft.com/office/drawing/2014/main" id="{ACD4A2AE-753E-BF4A-B0E5-F8CB77B45008}"/>
              </a:ext>
            </a:extLst>
          </p:cNvPr>
          <p:cNvSpPr txBox="1">
            <a:spLocks/>
          </p:cNvSpPr>
          <p:nvPr/>
        </p:nvSpPr>
        <p:spPr>
          <a:xfrm>
            <a:off x="65067" y="4968485"/>
            <a:ext cx="4201571" cy="332248"/>
          </a:xfrm>
          <a:prstGeom prst="rect">
            <a:avLst/>
          </a:prstGeom>
          <a:noFill/>
        </p:spPr>
        <p:txBody>
          <a:bodyPr vert="horz" lIns="91408" tIns="45704" rIns="91408" bIns="45704"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fr-FR" sz="1799" b="1" dirty="0" err="1">
                <a:solidFill>
                  <a:srgbClr val="C00000"/>
                </a:solidFill>
              </a:rPr>
              <a:t>smallest</a:t>
            </a:r>
            <a:r>
              <a:rPr lang="fr-FR" sz="1799" b="1" dirty="0">
                <a:solidFill>
                  <a:srgbClr val="C00000"/>
                </a:solidFill>
              </a:rPr>
              <a:t> </a:t>
            </a:r>
            <a:r>
              <a:rPr lang="fr-FR" sz="1799" b="1" dirty="0" err="1">
                <a:solidFill>
                  <a:srgbClr val="C00000"/>
                </a:solidFill>
              </a:rPr>
              <a:t>beam</a:t>
            </a:r>
            <a:r>
              <a:rPr lang="fr-FR" sz="1799" b="1" dirty="0">
                <a:solidFill>
                  <a:srgbClr val="C00000"/>
                </a:solidFill>
              </a:rPr>
              <a:t> size ~41 nm (2016)</a:t>
            </a:r>
          </a:p>
        </p:txBody>
      </p:sp>
      <p:sp>
        <p:nvSpPr>
          <p:cNvPr id="2" name="Rectangle 1">
            <a:extLst>
              <a:ext uri="{FF2B5EF4-FFF2-40B4-BE49-F238E27FC236}">
                <a16:creationId xmlns:a16="http://schemas.microsoft.com/office/drawing/2014/main" id="{5C18C089-62CA-974C-8E4C-42EE6C238AA5}"/>
              </a:ext>
            </a:extLst>
          </p:cNvPr>
          <p:cNvSpPr/>
          <p:nvPr/>
        </p:nvSpPr>
        <p:spPr>
          <a:xfrm>
            <a:off x="572335" y="1252668"/>
            <a:ext cx="2836650" cy="461504"/>
          </a:xfrm>
          <a:prstGeom prst="rect">
            <a:avLst/>
          </a:prstGeom>
        </p:spPr>
        <p:txBody>
          <a:bodyPr wrap="none">
            <a:spAutoFit/>
          </a:bodyPr>
          <a:lstStyle/>
          <a:p>
            <a:r>
              <a:rPr lang="en-US" sz="2399" b="1" dirty="0">
                <a:solidFill>
                  <a:srgbClr val="002060"/>
                </a:solidFill>
                <a:latin typeface="Arial" panose="020B0604020202020204" pitchFamily="34" charset="0"/>
                <a:ea typeface="MS PGothic" charset="0"/>
                <a:cs typeface="Arial" panose="020B0604020202020204" pitchFamily="34" charset="0"/>
              </a:rPr>
              <a:t>Beam size History</a:t>
            </a:r>
            <a:endParaRPr lang="en-US" sz="2399" b="1" dirty="0">
              <a:solidFill>
                <a:srgbClr val="002060"/>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3B166999-E788-FF43-BAE1-33F96421D831}"/>
              </a:ext>
            </a:extLst>
          </p:cNvPr>
          <p:cNvPicPr>
            <a:picLocks noChangeAspect="1"/>
          </p:cNvPicPr>
          <p:nvPr/>
        </p:nvPicPr>
        <p:blipFill>
          <a:blip r:embed="rId3"/>
          <a:stretch>
            <a:fillRect/>
          </a:stretch>
        </p:blipFill>
        <p:spPr>
          <a:xfrm>
            <a:off x="56120" y="1841901"/>
            <a:ext cx="3944403" cy="2905158"/>
          </a:xfrm>
          <a:prstGeom prst="rect">
            <a:avLst/>
          </a:prstGeom>
        </p:spPr>
      </p:pic>
      <p:cxnSp>
        <p:nvCxnSpPr>
          <p:cNvPr id="16" name="Straight Arrow Connector 15">
            <a:extLst>
              <a:ext uri="{FF2B5EF4-FFF2-40B4-BE49-F238E27FC236}">
                <a16:creationId xmlns:a16="http://schemas.microsoft.com/office/drawing/2014/main" id="{C91ED340-DECF-6649-A669-F904716BDDF1}"/>
              </a:ext>
            </a:extLst>
          </p:cNvPr>
          <p:cNvCxnSpPr>
            <a:cxnSpLocks/>
          </p:cNvCxnSpPr>
          <p:nvPr/>
        </p:nvCxnSpPr>
        <p:spPr>
          <a:xfrm flipH="1">
            <a:off x="1364943" y="4111207"/>
            <a:ext cx="625717" cy="851028"/>
          </a:xfrm>
          <a:prstGeom prst="straightConnector1">
            <a:avLst/>
          </a:prstGeom>
          <a:ln w="5715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01E1C05A-A53C-6548-881E-85050C53D4FB}"/>
              </a:ext>
            </a:extLst>
          </p:cNvPr>
          <p:cNvPicPr>
            <a:picLocks noChangeAspect="1"/>
          </p:cNvPicPr>
          <p:nvPr/>
        </p:nvPicPr>
        <p:blipFill>
          <a:blip r:embed="rId4"/>
          <a:stretch>
            <a:fillRect/>
          </a:stretch>
        </p:blipFill>
        <p:spPr>
          <a:xfrm>
            <a:off x="4431650" y="1728846"/>
            <a:ext cx="7774661" cy="3735164"/>
          </a:xfrm>
          <a:prstGeom prst="rect">
            <a:avLst/>
          </a:prstGeom>
        </p:spPr>
      </p:pic>
      <p:cxnSp>
        <p:nvCxnSpPr>
          <p:cNvPr id="17" name="Straight Connector 16">
            <a:extLst>
              <a:ext uri="{FF2B5EF4-FFF2-40B4-BE49-F238E27FC236}">
                <a16:creationId xmlns:a16="http://schemas.microsoft.com/office/drawing/2014/main" id="{F1ED95B5-62B4-1844-8326-197F6C860CBA}"/>
              </a:ext>
            </a:extLst>
          </p:cNvPr>
          <p:cNvCxnSpPr/>
          <p:nvPr/>
        </p:nvCxnSpPr>
        <p:spPr>
          <a:xfrm flipH="1" flipV="1">
            <a:off x="5069660" y="4507458"/>
            <a:ext cx="5083581" cy="176403"/>
          </a:xfrm>
          <a:prstGeom prst="line">
            <a:avLst/>
          </a:prstGeom>
          <a:ln cmpd="sng">
            <a:solidFill>
              <a:srgbClr val="C00000"/>
            </a:solidFill>
          </a:ln>
        </p:spPr>
        <p:style>
          <a:lnRef idx="2">
            <a:schemeClr val="accent1"/>
          </a:lnRef>
          <a:fillRef idx="0">
            <a:schemeClr val="accent1"/>
          </a:fillRef>
          <a:effectRef idx="1">
            <a:schemeClr val="accent1"/>
          </a:effectRef>
          <a:fontRef idx="minor">
            <a:schemeClr val="tx1"/>
          </a:fontRef>
        </p:style>
      </p:cxnSp>
      <p:sp>
        <p:nvSpPr>
          <p:cNvPr id="18" name="Oval 17">
            <a:extLst>
              <a:ext uri="{FF2B5EF4-FFF2-40B4-BE49-F238E27FC236}">
                <a16:creationId xmlns:a16="http://schemas.microsoft.com/office/drawing/2014/main" id="{E9B3CB03-16E7-FE4E-9E4A-09A367283896}"/>
              </a:ext>
            </a:extLst>
          </p:cNvPr>
          <p:cNvSpPr/>
          <p:nvPr/>
        </p:nvSpPr>
        <p:spPr>
          <a:xfrm rot="2418123">
            <a:off x="10418725" y="3697955"/>
            <a:ext cx="483670" cy="2138937"/>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cxnSp>
        <p:nvCxnSpPr>
          <p:cNvPr id="20" name="Straight Connector 19">
            <a:extLst>
              <a:ext uri="{FF2B5EF4-FFF2-40B4-BE49-F238E27FC236}">
                <a16:creationId xmlns:a16="http://schemas.microsoft.com/office/drawing/2014/main" id="{B5908809-AA7D-6048-A2E0-C90C03C89E91}"/>
              </a:ext>
            </a:extLst>
          </p:cNvPr>
          <p:cNvCxnSpPr>
            <a:cxnSpLocks/>
          </p:cNvCxnSpPr>
          <p:nvPr/>
        </p:nvCxnSpPr>
        <p:spPr>
          <a:xfrm flipH="1" flipV="1">
            <a:off x="4611410" y="4863905"/>
            <a:ext cx="5172399" cy="196661"/>
          </a:xfrm>
          <a:prstGeom prst="line">
            <a:avLst/>
          </a:prstGeom>
          <a:ln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BB640C4A-8890-214C-951B-E028F13049C4}"/>
              </a:ext>
            </a:extLst>
          </p:cNvPr>
          <p:cNvCxnSpPr>
            <a:cxnSpLocks/>
          </p:cNvCxnSpPr>
          <p:nvPr/>
        </p:nvCxnSpPr>
        <p:spPr>
          <a:xfrm flipH="1">
            <a:off x="9800438" y="4186728"/>
            <a:ext cx="737680" cy="839252"/>
          </a:xfrm>
          <a:prstGeom prst="line">
            <a:avLst/>
          </a:prstGeom>
          <a:ln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505B16D2-1F36-6540-BAA0-DBD50C009F10}"/>
              </a:ext>
            </a:extLst>
          </p:cNvPr>
          <p:cNvCxnSpPr>
            <a:cxnSpLocks/>
          </p:cNvCxnSpPr>
          <p:nvPr/>
        </p:nvCxnSpPr>
        <p:spPr>
          <a:xfrm flipH="1">
            <a:off x="10530898" y="2368806"/>
            <a:ext cx="155430" cy="1814118"/>
          </a:xfrm>
          <a:prstGeom prst="line">
            <a:avLst/>
          </a:prstGeom>
          <a:ln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34" name="Rectangle 33">
            <a:extLst>
              <a:ext uri="{FF2B5EF4-FFF2-40B4-BE49-F238E27FC236}">
                <a16:creationId xmlns:a16="http://schemas.microsoft.com/office/drawing/2014/main" id="{3B247A0B-27B8-2944-B969-5FDC55BCDB1B}"/>
              </a:ext>
            </a:extLst>
          </p:cNvPr>
          <p:cNvSpPr/>
          <p:nvPr/>
        </p:nvSpPr>
        <p:spPr>
          <a:xfrm>
            <a:off x="674707" y="5640060"/>
            <a:ext cx="8044089" cy="707640"/>
          </a:xfrm>
          <a:prstGeom prst="rect">
            <a:avLst/>
          </a:prstGeom>
        </p:spPr>
        <p:txBody>
          <a:bodyPr wrap="square">
            <a:spAutoFit/>
          </a:bodyPr>
          <a:lstStyle/>
          <a:p>
            <a:pPr algn="ctr"/>
            <a:r>
              <a:rPr lang="en-US" sz="1999" b="1" dirty="0">
                <a:solidFill>
                  <a:srgbClr val="002060"/>
                </a:solidFill>
                <a:latin typeface="Arial" panose="020B0604020202020204" pitchFamily="34" charset="0"/>
                <a:ea typeface="MS PGothic" charset="0"/>
                <a:cs typeface="Arial" panose="020B0604020202020204" pitchFamily="34" charset="0"/>
              </a:rPr>
              <a:t>Beam size shows a degradation with the increase of the intensity compatible with </a:t>
            </a:r>
            <a:r>
              <a:rPr lang="en-US" sz="1999" b="1" dirty="0" err="1">
                <a:solidFill>
                  <a:srgbClr val="002060"/>
                </a:solidFill>
                <a:latin typeface="Arial" panose="020B0604020202020204" pitchFamily="34" charset="0"/>
                <a:ea typeface="MS PGothic" charset="0"/>
                <a:cs typeface="Arial" panose="020B0604020202020204" pitchFamily="34" charset="0"/>
              </a:rPr>
              <a:t>wakefields</a:t>
            </a:r>
            <a:endParaRPr lang="en-US" sz="1999" b="1" dirty="0">
              <a:solidFill>
                <a:srgbClr val="002060"/>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58132DFA-F64A-9F4B-AFF3-4E81DE707861}"/>
              </a:ext>
            </a:extLst>
          </p:cNvPr>
          <p:cNvSpPr/>
          <p:nvPr/>
        </p:nvSpPr>
        <p:spPr>
          <a:xfrm>
            <a:off x="4544012" y="1049848"/>
            <a:ext cx="7065782" cy="1076843"/>
          </a:xfrm>
          <a:prstGeom prst="rect">
            <a:avLst/>
          </a:prstGeom>
        </p:spPr>
        <p:txBody>
          <a:bodyPr wrap="square">
            <a:spAutoFit/>
          </a:bodyPr>
          <a:lstStyle/>
          <a:p>
            <a:r>
              <a:rPr lang="en-US" sz="1999" b="1" dirty="0">
                <a:solidFill>
                  <a:srgbClr val="C00000"/>
                </a:solidFill>
                <a:latin typeface="Arial" panose="020B0604020202020204" pitchFamily="34" charset="0"/>
                <a:ea typeface="MS PGothic" charset="0"/>
                <a:cs typeface="Arial" panose="020B0604020202020204" pitchFamily="34" charset="0"/>
              </a:rPr>
              <a:t>But </a:t>
            </a:r>
            <a:r>
              <a:rPr lang="en-GB" sz="1999" b="1" dirty="0">
                <a:solidFill>
                  <a:srgbClr val="C00000"/>
                </a:solidFill>
                <a:latin typeface="Liberation Sans" pitchFamily="34"/>
                <a:ea typeface="Noto Sans CJK SC Regular" pitchFamily="2"/>
                <a:cs typeface="FreeSans" pitchFamily="2"/>
              </a:rPr>
              <a:t>small beam sizes were obtained with beam intensities of 0.5-1.5 10</a:t>
            </a:r>
            <a:r>
              <a:rPr lang="en-GB" sz="1999" b="1" baseline="33000" dirty="0">
                <a:solidFill>
                  <a:srgbClr val="C00000"/>
                </a:solidFill>
                <a:latin typeface="Liberation Sans" pitchFamily="34"/>
                <a:ea typeface="Noto Sans CJK SC Regular" pitchFamily="2"/>
                <a:cs typeface="FreeSans" pitchFamily="2"/>
              </a:rPr>
              <a:t>9</a:t>
            </a:r>
            <a:r>
              <a:rPr lang="en-GB" sz="1999" b="1" dirty="0">
                <a:solidFill>
                  <a:srgbClr val="C00000"/>
                </a:solidFill>
                <a:latin typeface="Liberation Sans" pitchFamily="34"/>
                <a:ea typeface="Noto Sans CJK SC Regular" pitchFamily="2"/>
                <a:cs typeface="FreeSans" pitchFamily="2"/>
              </a:rPr>
              <a:t> e</a:t>
            </a:r>
            <a:r>
              <a:rPr lang="en-GB" sz="1999" b="1" baseline="33000" dirty="0">
                <a:solidFill>
                  <a:srgbClr val="C00000"/>
                </a:solidFill>
                <a:latin typeface="Liberation Sans" pitchFamily="34"/>
                <a:ea typeface="Noto Sans CJK SC Regular" pitchFamily="2"/>
                <a:cs typeface="FreeSans" pitchFamily="2"/>
              </a:rPr>
              <a:t>-</a:t>
            </a:r>
            <a:r>
              <a:rPr lang="en-GB" sz="1999" b="1" dirty="0">
                <a:solidFill>
                  <a:srgbClr val="C00000"/>
                </a:solidFill>
                <a:latin typeface="Liberation Sans" pitchFamily="34"/>
                <a:ea typeface="Noto Sans CJK SC Regular" pitchFamily="2"/>
                <a:cs typeface="FreeSans" pitchFamily="2"/>
              </a:rPr>
              <a:t>/bunch (10</a:t>
            </a:r>
            <a:r>
              <a:rPr lang="en-GB" sz="1999" b="1" baseline="30000" dirty="0">
                <a:solidFill>
                  <a:srgbClr val="C00000"/>
                </a:solidFill>
                <a:latin typeface="Liberation Sans" pitchFamily="34"/>
                <a:ea typeface="Noto Sans CJK SC Regular" pitchFamily="2"/>
                <a:cs typeface="FreeSans" pitchFamily="2"/>
              </a:rPr>
              <a:t>10 </a:t>
            </a:r>
            <a:r>
              <a:rPr lang="en-GB" sz="1999" b="1" dirty="0">
                <a:solidFill>
                  <a:srgbClr val="C00000"/>
                </a:solidFill>
                <a:latin typeface="Liberation Sans" pitchFamily="34"/>
                <a:ea typeface="Noto Sans CJK SC Regular" pitchFamily="2"/>
                <a:cs typeface="FreeSans" pitchFamily="2"/>
              </a:rPr>
              <a:t>design value)</a:t>
            </a:r>
            <a:endParaRPr lang="en-GB" sz="1999" b="1" baseline="30000" dirty="0">
              <a:solidFill>
                <a:srgbClr val="C00000"/>
              </a:solidFill>
              <a:latin typeface="Liberation Sans" pitchFamily="34"/>
              <a:ea typeface="Noto Sans CJK SC Regular" pitchFamily="2"/>
              <a:cs typeface="FreeSans" pitchFamily="2"/>
            </a:endParaRPr>
          </a:p>
          <a:p>
            <a:endParaRPr lang="en-US" sz="2399" b="1" dirty="0">
              <a:solidFill>
                <a:srgbClr val="002060"/>
              </a:solidFill>
              <a:latin typeface="Arial" panose="020B0604020202020204" pitchFamily="34" charset="0"/>
              <a:cs typeface="Arial" panose="020B0604020202020204" pitchFamily="34" charset="0"/>
            </a:endParaRPr>
          </a:p>
        </p:txBody>
      </p:sp>
      <p:cxnSp>
        <p:nvCxnSpPr>
          <p:cNvPr id="19" name="Straight Arrow Connector 18">
            <a:extLst>
              <a:ext uri="{FF2B5EF4-FFF2-40B4-BE49-F238E27FC236}">
                <a16:creationId xmlns:a16="http://schemas.microsoft.com/office/drawing/2014/main" id="{603CD625-2F60-3045-9C44-64B1975654E1}"/>
              </a:ext>
            </a:extLst>
          </p:cNvPr>
          <p:cNvCxnSpPr>
            <a:cxnSpLocks/>
          </p:cNvCxnSpPr>
          <p:nvPr/>
        </p:nvCxnSpPr>
        <p:spPr>
          <a:xfrm>
            <a:off x="7020295" y="1841901"/>
            <a:ext cx="3086129" cy="2841960"/>
          </a:xfrm>
          <a:prstGeom prst="straightConnector1">
            <a:avLst/>
          </a:prstGeom>
          <a:ln w="5715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7" name="Rectangle 6">
            <a:extLst>
              <a:ext uri="{FF2B5EF4-FFF2-40B4-BE49-F238E27FC236}">
                <a16:creationId xmlns:a16="http://schemas.microsoft.com/office/drawing/2014/main" id="{6A87CA59-3E45-DE47-94D8-830647934CEC}"/>
              </a:ext>
            </a:extLst>
          </p:cNvPr>
          <p:cNvSpPr/>
          <p:nvPr/>
        </p:nvSpPr>
        <p:spPr>
          <a:xfrm>
            <a:off x="9536757" y="5666189"/>
            <a:ext cx="1980944" cy="307670"/>
          </a:xfrm>
          <a:prstGeom prst="rect">
            <a:avLst/>
          </a:prstGeom>
        </p:spPr>
        <p:txBody>
          <a:bodyPr wrap="none">
            <a:spAutoFit/>
          </a:bodyPr>
          <a:lstStyle/>
          <a:p>
            <a:r>
              <a:rPr lang="en-US" sz="1399" b="1" dirty="0">
                <a:solidFill>
                  <a:schemeClr val="tx2">
                    <a:lumMod val="75000"/>
                    <a:lumOff val="25000"/>
                  </a:schemeClr>
                </a:solidFill>
                <a:latin typeface="Arial" panose="020B0604020202020204" pitchFamily="34" charset="0"/>
                <a:ea typeface="MS PGothic" charset="0"/>
                <a:cs typeface="Arial" panose="020B0604020202020204" pitchFamily="34" charset="0"/>
              </a:rPr>
              <a:t>Nominal </a:t>
            </a:r>
            <a:r>
              <a:rPr lang="en-US" altLang="ja-JP" sz="1399" b="1" dirty="0">
                <a:solidFill>
                  <a:schemeClr val="tx2">
                    <a:lumMod val="75000"/>
                    <a:lumOff val="25000"/>
                  </a:schemeClr>
                </a:solidFill>
                <a:latin typeface="Arial" panose="020B0604020202020204" pitchFamily="34" charset="0"/>
                <a:cs typeface="Arial" panose="020B0604020202020204" pitchFamily="34" charset="0"/>
              </a:rPr>
              <a:t>(10</a:t>
            </a:r>
            <a:r>
              <a:rPr lang="en-US" altLang="ja-JP" sz="1399" b="1" dirty="0">
                <a:solidFill>
                  <a:schemeClr val="tx2">
                    <a:lumMod val="75000"/>
                    <a:lumOff val="25000"/>
                  </a:schemeClr>
                </a:solidFill>
                <a:latin typeface="Symbol" pitchFamily="2" charset="2"/>
                <a:cs typeface="Arial" panose="020B0604020202020204" pitchFamily="34" charset="0"/>
              </a:rPr>
              <a:t>b</a:t>
            </a:r>
            <a:r>
              <a:rPr lang="en-US" altLang="ja-JP" sz="1399" b="1" baseline="-25000" dirty="0">
                <a:solidFill>
                  <a:schemeClr val="tx2">
                    <a:lumMod val="75000"/>
                    <a:lumOff val="25000"/>
                  </a:schemeClr>
                </a:solidFill>
                <a:latin typeface="Arial" panose="020B0604020202020204" pitchFamily="34" charset="0"/>
                <a:cs typeface="Arial" panose="020B0604020202020204" pitchFamily="34" charset="0"/>
              </a:rPr>
              <a:t>x</a:t>
            </a:r>
            <a:r>
              <a:rPr lang="en-US" altLang="ja-JP" sz="1399" b="1" dirty="0">
                <a:solidFill>
                  <a:schemeClr val="tx2">
                    <a:lumMod val="75000"/>
                    <a:lumOff val="25000"/>
                  </a:schemeClr>
                </a:solidFill>
                <a:latin typeface="Arial" panose="020B0604020202020204" pitchFamily="34" charset="0"/>
                <a:cs typeface="Arial" panose="020B0604020202020204" pitchFamily="34" charset="0"/>
              </a:rPr>
              <a:t>* x </a:t>
            </a:r>
            <a:r>
              <a:rPr lang="en-US" altLang="ja-JP" sz="1399" b="1" dirty="0">
                <a:solidFill>
                  <a:schemeClr val="tx2">
                    <a:lumMod val="75000"/>
                    <a:lumOff val="25000"/>
                  </a:schemeClr>
                </a:solidFill>
                <a:latin typeface="Symbol" pitchFamily="2" charset="2"/>
                <a:cs typeface="Arial" panose="020B0604020202020204" pitchFamily="34" charset="0"/>
              </a:rPr>
              <a:t>b</a:t>
            </a:r>
            <a:r>
              <a:rPr lang="en-US" altLang="ja-JP" sz="1399" b="1" baseline="-25000" dirty="0">
                <a:solidFill>
                  <a:schemeClr val="tx2">
                    <a:lumMod val="75000"/>
                    <a:lumOff val="25000"/>
                  </a:schemeClr>
                </a:solidFill>
                <a:latin typeface="Arial" panose="020B0604020202020204" pitchFamily="34" charset="0"/>
                <a:cs typeface="Arial" panose="020B0604020202020204" pitchFamily="34" charset="0"/>
              </a:rPr>
              <a:t>y</a:t>
            </a:r>
            <a:r>
              <a:rPr lang="en-US" altLang="ja-JP" sz="1399" b="1" dirty="0">
                <a:solidFill>
                  <a:schemeClr val="tx2">
                    <a:lumMod val="75000"/>
                    <a:lumOff val="25000"/>
                  </a:schemeClr>
                </a:solidFill>
                <a:latin typeface="Arial" panose="020B0604020202020204" pitchFamily="34" charset="0"/>
                <a:cs typeface="Arial" panose="020B0604020202020204" pitchFamily="34" charset="0"/>
              </a:rPr>
              <a:t>*)</a:t>
            </a:r>
            <a:r>
              <a:rPr lang="en-US" sz="1399" b="1" dirty="0">
                <a:solidFill>
                  <a:schemeClr val="tx2">
                    <a:lumMod val="75000"/>
                    <a:lumOff val="25000"/>
                  </a:schemeClr>
                </a:solidFill>
                <a:latin typeface="Arial" panose="020B0604020202020204" pitchFamily="34" charset="0"/>
                <a:ea typeface="MS PGothic" charset="0"/>
                <a:cs typeface="Arial" panose="020B0604020202020204" pitchFamily="34" charset="0"/>
              </a:rPr>
              <a:t> </a:t>
            </a:r>
            <a:endParaRPr lang="en-US" sz="1399" dirty="0">
              <a:solidFill>
                <a:schemeClr val="tx2">
                  <a:lumMod val="75000"/>
                  <a:lumOff val="25000"/>
                </a:schemeClr>
              </a:solidFill>
            </a:endParaRPr>
          </a:p>
        </p:txBody>
      </p:sp>
      <p:sp>
        <p:nvSpPr>
          <p:cNvPr id="9" name="Rectangle 8">
            <a:extLst>
              <a:ext uri="{FF2B5EF4-FFF2-40B4-BE49-F238E27FC236}">
                <a16:creationId xmlns:a16="http://schemas.microsoft.com/office/drawing/2014/main" id="{4A20E198-B3A6-434C-A646-358479F6FA01}"/>
              </a:ext>
            </a:extLst>
          </p:cNvPr>
          <p:cNvSpPr/>
          <p:nvPr/>
        </p:nvSpPr>
        <p:spPr>
          <a:xfrm>
            <a:off x="9536757" y="5933703"/>
            <a:ext cx="1910437" cy="307670"/>
          </a:xfrm>
          <a:prstGeom prst="rect">
            <a:avLst/>
          </a:prstGeom>
        </p:spPr>
        <p:txBody>
          <a:bodyPr wrap="none">
            <a:spAutoFit/>
          </a:bodyPr>
          <a:lstStyle/>
          <a:p>
            <a:r>
              <a:rPr lang="en-US" sz="1399" b="1" dirty="0">
                <a:solidFill>
                  <a:srgbClr val="FF0000"/>
                </a:solidFill>
                <a:latin typeface="Arial" panose="020B0604020202020204" pitchFamily="34" charset="0"/>
                <a:ea typeface="MS PGothic" charset="0"/>
                <a:cs typeface="Arial" panose="020B0604020202020204" pitchFamily="34" charset="0"/>
              </a:rPr>
              <a:t>Half </a:t>
            </a:r>
            <a:r>
              <a:rPr lang="en-US" altLang="ja-JP" sz="1399" b="1" dirty="0">
                <a:solidFill>
                  <a:srgbClr val="FF0000"/>
                </a:solidFill>
                <a:latin typeface="Arial" panose="020B0604020202020204" pitchFamily="34" charset="0"/>
                <a:cs typeface="Arial" panose="020B0604020202020204" pitchFamily="34" charset="0"/>
              </a:rPr>
              <a:t>(25</a:t>
            </a:r>
            <a:r>
              <a:rPr lang="en-US" altLang="ja-JP" sz="1399" b="1" dirty="0">
                <a:solidFill>
                  <a:srgbClr val="FF0000"/>
                </a:solidFill>
                <a:latin typeface="Symbol" pitchFamily="2" charset="2"/>
                <a:cs typeface="Arial" panose="020B0604020202020204" pitchFamily="34" charset="0"/>
              </a:rPr>
              <a:t>b</a:t>
            </a:r>
            <a:r>
              <a:rPr lang="en-US" altLang="ja-JP" sz="1399" b="1" baseline="-25000" dirty="0">
                <a:solidFill>
                  <a:srgbClr val="FF0000"/>
                </a:solidFill>
                <a:latin typeface="Arial" panose="020B0604020202020204" pitchFamily="34" charset="0"/>
                <a:cs typeface="Arial" panose="020B0604020202020204" pitchFamily="34" charset="0"/>
              </a:rPr>
              <a:t>x</a:t>
            </a:r>
            <a:r>
              <a:rPr lang="en-US" altLang="ja-JP" sz="1399" b="1" dirty="0">
                <a:solidFill>
                  <a:srgbClr val="FF0000"/>
                </a:solidFill>
                <a:latin typeface="Arial" panose="020B0604020202020204" pitchFamily="34" charset="0"/>
                <a:cs typeface="Arial" panose="020B0604020202020204" pitchFamily="34" charset="0"/>
              </a:rPr>
              <a:t>* x 0.5 </a:t>
            </a:r>
            <a:r>
              <a:rPr lang="en-US" altLang="ja-JP" sz="1399" b="1" dirty="0">
                <a:solidFill>
                  <a:srgbClr val="FF0000"/>
                </a:solidFill>
                <a:latin typeface="Symbol" pitchFamily="2" charset="2"/>
                <a:cs typeface="Arial" panose="020B0604020202020204" pitchFamily="34" charset="0"/>
              </a:rPr>
              <a:t>b</a:t>
            </a:r>
            <a:r>
              <a:rPr lang="en-US" altLang="ja-JP" sz="1399" b="1" baseline="-25000" dirty="0">
                <a:solidFill>
                  <a:srgbClr val="FF0000"/>
                </a:solidFill>
                <a:latin typeface="Arial" panose="020B0604020202020204" pitchFamily="34" charset="0"/>
                <a:cs typeface="Arial" panose="020B0604020202020204" pitchFamily="34" charset="0"/>
              </a:rPr>
              <a:t>y</a:t>
            </a:r>
            <a:r>
              <a:rPr lang="en-US" altLang="ja-JP" sz="1399" b="1" dirty="0">
                <a:solidFill>
                  <a:srgbClr val="FF0000"/>
                </a:solidFill>
                <a:latin typeface="Arial" panose="020B0604020202020204" pitchFamily="34" charset="0"/>
                <a:cs typeface="Arial" panose="020B0604020202020204" pitchFamily="34" charset="0"/>
              </a:rPr>
              <a:t>*)</a:t>
            </a:r>
            <a:r>
              <a:rPr lang="en-US" sz="1399" b="1" dirty="0">
                <a:solidFill>
                  <a:srgbClr val="FF0000"/>
                </a:solidFill>
                <a:latin typeface="Arial" panose="020B0604020202020204" pitchFamily="34" charset="0"/>
                <a:ea typeface="MS PGothic" charset="0"/>
                <a:cs typeface="Arial" panose="020B0604020202020204" pitchFamily="34" charset="0"/>
              </a:rPr>
              <a:t> </a:t>
            </a:r>
            <a:endParaRPr lang="en-US" sz="1399" dirty="0">
              <a:solidFill>
                <a:srgbClr val="FF0000"/>
              </a:solidFill>
            </a:endParaRPr>
          </a:p>
        </p:txBody>
      </p:sp>
      <p:sp>
        <p:nvSpPr>
          <p:cNvPr id="11" name="Rectangle 10">
            <a:extLst>
              <a:ext uri="{FF2B5EF4-FFF2-40B4-BE49-F238E27FC236}">
                <a16:creationId xmlns:a16="http://schemas.microsoft.com/office/drawing/2014/main" id="{BFF40755-0E4F-9448-A8EC-9FA4694A5CBA}"/>
              </a:ext>
            </a:extLst>
          </p:cNvPr>
          <p:cNvSpPr/>
          <p:nvPr/>
        </p:nvSpPr>
        <p:spPr>
          <a:xfrm>
            <a:off x="9536757" y="6238698"/>
            <a:ext cx="2496932" cy="307670"/>
          </a:xfrm>
          <a:prstGeom prst="rect">
            <a:avLst/>
          </a:prstGeom>
        </p:spPr>
        <p:txBody>
          <a:bodyPr wrap="none">
            <a:spAutoFit/>
          </a:bodyPr>
          <a:lstStyle/>
          <a:p>
            <a:r>
              <a:rPr lang="en-US" sz="1399" b="1" dirty="0">
                <a:solidFill>
                  <a:srgbClr val="2D8847"/>
                </a:solidFill>
                <a:latin typeface="Arial" panose="020B0604020202020204" pitchFamily="34" charset="0"/>
                <a:ea typeface="MS PGothic" charset="0"/>
                <a:cs typeface="Arial" panose="020B0604020202020204" pitchFamily="34" charset="0"/>
              </a:rPr>
              <a:t>Ultra-Low </a:t>
            </a:r>
            <a:r>
              <a:rPr lang="en-US" altLang="ja-JP" sz="1399" b="1" dirty="0">
                <a:solidFill>
                  <a:srgbClr val="2D8847"/>
                </a:solidFill>
                <a:latin typeface="Arial" panose="020B0604020202020204" pitchFamily="34" charset="0"/>
                <a:cs typeface="Arial" panose="020B0604020202020204" pitchFamily="34" charset="0"/>
              </a:rPr>
              <a:t>(25</a:t>
            </a:r>
            <a:r>
              <a:rPr lang="en-US" altLang="ja-JP" sz="1399" b="1" dirty="0">
                <a:solidFill>
                  <a:srgbClr val="2D8847"/>
                </a:solidFill>
                <a:latin typeface="Symbol" pitchFamily="2" charset="2"/>
                <a:cs typeface="Arial" panose="020B0604020202020204" pitchFamily="34" charset="0"/>
              </a:rPr>
              <a:t>b</a:t>
            </a:r>
            <a:r>
              <a:rPr lang="en-US" altLang="ja-JP" sz="1399" b="1" baseline="-25000" dirty="0">
                <a:solidFill>
                  <a:srgbClr val="2D8847"/>
                </a:solidFill>
                <a:latin typeface="Arial" panose="020B0604020202020204" pitchFamily="34" charset="0"/>
                <a:cs typeface="Arial" panose="020B0604020202020204" pitchFamily="34" charset="0"/>
              </a:rPr>
              <a:t>x</a:t>
            </a:r>
            <a:r>
              <a:rPr lang="en-US" altLang="ja-JP" sz="1399" b="1" dirty="0">
                <a:solidFill>
                  <a:srgbClr val="2D8847"/>
                </a:solidFill>
                <a:latin typeface="Arial" panose="020B0604020202020204" pitchFamily="34" charset="0"/>
                <a:cs typeface="Arial" panose="020B0604020202020204" pitchFamily="34" charset="0"/>
              </a:rPr>
              <a:t>* x 0.25 </a:t>
            </a:r>
            <a:r>
              <a:rPr lang="en-US" altLang="ja-JP" sz="1399" b="1" dirty="0">
                <a:solidFill>
                  <a:srgbClr val="2D8847"/>
                </a:solidFill>
                <a:latin typeface="Symbol" pitchFamily="2" charset="2"/>
                <a:cs typeface="Arial" panose="020B0604020202020204" pitchFamily="34" charset="0"/>
              </a:rPr>
              <a:t>b</a:t>
            </a:r>
            <a:r>
              <a:rPr lang="en-US" altLang="ja-JP" sz="1399" b="1" baseline="-25000" dirty="0">
                <a:solidFill>
                  <a:srgbClr val="2D8847"/>
                </a:solidFill>
                <a:latin typeface="Arial" panose="020B0604020202020204" pitchFamily="34" charset="0"/>
                <a:cs typeface="Arial" panose="020B0604020202020204" pitchFamily="34" charset="0"/>
              </a:rPr>
              <a:t>y</a:t>
            </a:r>
            <a:r>
              <a:rPr lang="en-US" altLang="ja-JP" sz="1399" b="1" dirty="0">
                <a:solidFill>
                  <a:srgbClr val="2D8847"/>
                </a:solidFill>
                <a:latin typeface="Arial" panose="020B0604020202020204" pitchFamily="34" charset="0"/>
                <a:cs typeface="Arial" panose="020B0604020202020204" pitchFamily="34" charset="0"/>
              </a:rPr>
              <a:t>*)</a:t>
            </a:r>
            <a:r>
              <a:rPr lang="en-US" sz="1399" b="1" dirty="0">
                <a:solidFill>
                  <a:srgbClr val="2D8847"/>
                </a:solidFill>
                <a:latin typeface="Arial" panose="020B0604020202020204" pitchFamily="34" charset="0"/>
                <a:ea typeface="MS PGothic" charset="0"/>
                <a:cs typeface="Arial" panose="020B0604020202020204" pitchFamily="34" charset="0"/>
              </a:rPr>
              <a:t> </a:t>
            </a:r>
            <a:endParaRPr lang="en-US" sz="1399" dirty="0">
              <a:solidFill>
                <a:srgbClr val="2D8847"/>
              </a:solidFill>
            </a:endParaRPr>
          </a:p>
        </p:txBody>
      </p:sp>
      <p:sp>
        <p:nvSpPr>
          <p:cNvPr id="3" name="Right Arrow 2">
            <a:extLst>
              <a:ext uri="{FF2B5EF4-FFF2-40B4-BE49-F238E27FC236}">
                <a16:creationId xmlns:a16="http://schemas.microsoft.com/office/drawing/2014/main" id="{C4C1E9A2-B83F-3C4F-ACC5-E63824463841}"/>
              </a:ext>
            </a:extLst>
          </p:cNvPr>
          <p:cNvSpPr/>
          <p:nvPr/>
        </p:nvSpPr>
        <p:spPr>
          <a:xfrm>
            <a:off x="3998797" y="2150229"/>
            <a:ext cx="1237257" cy="764449"/>
          </a:xfrm>
          <a:prstGeom prst="rightArrow">
            <a:avLst/>
          </a:prstGeom>
          <a:gradFill>
            <a:gsLst>
              <a:gs pos="0">
                <a:schemeClr val="accent2">
                  <a:lumMod val="20000"/>
                  <a:lumOff val="80000"/>
                </a:schemeClr>
              </a:gs>
              <a:gs pos="69000">
                <a:schemeClr val="accent1">
                  <a:tint val="80000"/>
                  <a:shade val="100000"/>
                  <a:satMod val="150000"/>
                </a:schemeClr>
              </a:gs>
              <a:gs pos="100000">
                <a:schemeClr val="accent1">
                  <a:tint val="50000"/>
                  <a:shade val="100000"/>
                  <a:satMod val="1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sp>
        <p:nvSpPr>
          <p:cNvPr id="13" name="Rectangle 12">
            <a:extLst>
              <a:ext uri="{FF2B5EF4-FFF2-40B4-BE49-F238E27FC236}">
                <a16:creationId xmlns:a16="http://schemas.microsoft.com/office/drawing/2014/main" id="{B2C1169E-5742-5A42-942F-207831F4D268}"/>
              </a:ext>
            </a:extLst>
          </p:cNvPr>
          <p:cNvSpPr/>
          <p:nvPr/>
        </p:nvSpPr>
        <p:spPr>
          <a:xfrm>
            <a:off x="4026098" y="2332524"/>
            <a:ext cx="1133250" cy="369204"/>
          </a:xfrm>
          <a:prstGeom prst="rect">
            <a:avLst/>
          </a:prstGeom>
        </p:spPr>
        <p:txBody>
          <a:bodyPr wrap="none">
            <a:spAutoFit/>
          </a:bodyPr>
          <a:lstStyle/>
          <a:p>
            <a:r>
              <a:rPr lang="en-US" sz="1799" b="1" dirty="0">
                <a:solidFill>
                  <a:srgbClr val="C00000"/>
                </a:solidFill>
                <a:latin typeface="Arial" panose="020B0604020202020204" pitchFamily="34" charset="0"/>
                <a:ea typeface="MS PGothic" charset="0"/>
                <a:cs typeface="Arial" panose="020B0604020202020204" pitchFamily="34" charset="0"/>
              </a:rPr>
              <a:t>Intensity</a:t>
            </a:r>
            <a:endParaRPr lang="en-US" sz="1799" dirty="0"/>
          </a:p>
        </p:txBody>
      </p:sp>
    </p:spTree>
    <p:extLst>
      <p:ext uri="{BB962C8B-B14F-4D97-AF65-F5344CB8AC3E}">
        <p14:creationId xmlns:p14="http://schemas.microsoft.com/office/powerpoint/2010/main" val="304459739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35FFD-3B57-1CFA-71C7-F54E6B179011}"/>
              </a:ext>
            </a:extLst>
          </p:cNvPr>
          <p:cNvSpPr>
            <a:spLocks noGrp="1"/>
          </p:cNvSpPr>
          <p:nvPr>
            <p:ph type="title"/>
          </p:nvPr>
        </p:nvSpPr>
        <p:spPr>
          <a:xfrm>
            <a:off x="2284008" y="54140"/>
            <a:ext cx="8706863" cy="605492"/>
          </a:xfrm>
        </p:spPr>
        <p:txBody>
          <a:bodyPr/>
          <a:lstStyle/>
          <a:p>
            <a:r>
              <a:rPr kumimoji="0" lang="en-GB" sz="2799" b="1" i="0" u="none" strike="noStrike" kern="1200" cap="none" spc="0" normalizeH="0" baseline="0" noProof="0" dirty="0">
                <a:ln>
                  <a:noFill/>
                </a:ln>
                <a:solidFill>
                  <a:srgbClr val="2C7C9F"/>
                </a:solidFill>
                <a:effectLst/>
                <a:uLnTx/>
                <a:uFillTx/>
                <a:latin typeface="Arial" charset="0"/>
                <a:ea typeface="ＭＳ Ｐゴシック" charset="0"/>
                <a:cs typeface="Arial" panose="020B0604020202020204" pitchFamily="34" charset="0"/>
              </a:rPr>
              <a:t>Intensity dependence (</a:t>
            </a:r>
            <a:r>
              <a:rPr kumimoji="0" lang="en-GB" sz="2799" b="1" i="0" u="none" strike="noStrike" kern="1200" cap="none" spc="0" normalizeH="0" baseline="0" noProof="0" dirty="0" err="1">
                <a:ln>
                  <a:noFill/>
                </a:ln>
                <a:solidFill>
                  <a:srgbClr val="2C7C9F"/>
                </a:solidFill>
                <a:effectLst/>
                <a:uLnTx/>
                <a:uFillTx/>
                <a:latin typeface="Arial" charset="0"/>
                <a:ea typeface="ＭＳ Ｐゴシック" charset="0"/>
                <a:cs typeface="Arial" panose="020B0604020202020204" pitchFamily="34" charset="0"/>
              </a:rPr>
              <a:t>wakefields</a:t>
            </a:r>
            <a:r>
              <a:rPr kumimoji="0" lang="en-GB" sz="2799" b="1" i="0" u="none" strike="noStrike" kern="1200" cap="none" spc="0" normalizeH="0" baseline="0" noProof="0" dirty="0">
                <a:ln>
                  <a:noFill/>
                </a:ln>
                <a:solidFill>
                  <a:srgbClr val="2C7C9F"/>
                </a:solidFill>
                <a:effectLst/>
                <a:uLnTx/>
                <a:uFillTx/>
                <a:latin typeface="Arial" charset="0"/>
                <a:ea typeface="ＭＳ Ｐゴシック" charset="0"/>
                <a:cs typeface="Arial" panose="020B0604020202020204" pitchFamily="34" charset="0"/>
              </a:rPr>
              <a:t>) II</a:t>
            </a:r>
            <a:endParaRPr lang="en-US" dirty="0"/>
          </a:p>
        </p:txBody>
      </p:sp>
      <p:sp>
        <p:nvSpPr>
          <p:cNvPr id="3" name="Content Placeholder 2">
            <a:extLst>
              <a:ext uri="{FF2B5EF4-FFF2-40B4-BE49-F238E27FC236}">
                <a16:creationId xmlns:a16="http://schemas.microsoft.com/office/drawing/2014/main" id="{18C94D50-C6F1-3618-4BC9-DF91BCCBB931}"/>
              </a:ext>
            </a:extLst>
          </p:cNvPr>
          <p:cNvSpPr>
            <a:spLocks noGrp="1"/>
          </p:cNvSpPr>
          <p:nvPr>
            <p:ph idx="1"/>
          </p:nvPr>
        </p:nvSpPr>
        <p:spPr>
          <a:xfrm>
            <a:off x="368751" y="1319193"/>
            <a:ext cx="9187310" cy="605492"/>
          </a:xfrm>
        </p:spPr>
        <p:txBody>
          <a:bodyPr/>
          <a:lstStyle/>
          <a:p>
            <a:r>
              <a:rPr lang="en-US" dirty="0"/>
              <a:t>Comparing ATF2 and ILC</a:t>
            </a:r>
          </a:p>
          <a:p>
            <a:endParaRPr lang="en-US" dirty="0"/>
          </a:p>
        </p:txBody>
      </p:sp>
      <p:sp>
        <p:nvSpPr>
          <p:cNvPr id="6" name="Slide Number Placeholder 5">
            <a:extLst>
              <a:ext uri="{FF2B5EF4-FFF2-40B4-BE49-F238E27FC236}">
                <a16:creationId xmlns:a16="http://schemas.microsoft.com/office/drawing/2014/main" id="{F5BAAC70-A011-AA3B-688C-7B1506A3356D}"/>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31</a:t>
            </a:fld>
            <a:endParaRPr lang="fr-FR">
              <a:solidFill>
                <a:prstClr val="white"/>
              </a:solidFill>
              <a:latin typeface="News Gothic MT"/>
            </a:endParaRPr>
          </a:p>
        </p:txBody>
      </p:sp>
      <p:sp>
        <p:nvSpPr>
          <p:cNvPr id="8" name="TextBox 7">
            <a:extLst>
              <a:ext uri="{FF2B5EF4-FFF2-40B4-BE49-F238E27FC236}">
                <a16:creationId xmlns:a16="http://schemas.microsoft.com/office/drawing/2014/main" id="{70C00310-ACF0-27A2-791C-C58E8B09C4D3}"/>
              </a:ext>
            </a:extLst>
          </p:cNvPr>
          <p:cNvSpPr txBox="1"/>
          <p:nvPr/>
        </p:nvSpPr>
        <p:spPr>
          <a:xfrm>
            <a:off x="4592735" y="1390078"/>
            <a:ext cx="2493345" cy="369332"/>
          </a:xfrm>
          <a:prstGeom prst="rect">
            <a:avLst/>
          </a:prstGeom>
          <a:noFill/>
        </p:spPr>
        <p:txBody>
          <a:bodyPr wrap="square">
            <a:spAutoFit/>
          </a:bodyPr>
          <a:lstStyle/>
          <a:p>
            <a:r>
              <a:rPr lang="en-US" b="1" dirty="0">
                <a:solidFill>
                  <a:srgbClr val="C00000"/>
                </a:solidFill>
                <a:latin typeface="Arial" panose="020B0604020202020204" pitchFamily="34" charset="0"/>
                <a:cs typeface="Arial" panose="020B0604020202020204" pitchFamily="34" charset="0"/>
              </a:rPr>
              <a:t>Simple scaling</a:t>
            </a:r>
          </a:p>
        </p:txBody>
      </p:sp>
      <p:pic>
        <p:nvPicPr>
          <p:cNvPr id="11" name="Picture 10">
            <a:extLst>
              <a:ext uri="{FF2B5EF4-FFF2-40B4-BE49-F238E27FC236}">
                <a16:creationId xmlns:a16="http://schemas.microsoft.com/office/drawing/2014/main" id="{460C6792-C320-660C-0CA0-9D6E9FB83742}"/>
              </a:ext>
            </a:extLst>
          </p:cNvPr>
          <p:cNvPicPr>
            <a:picLocks noChangeAspect="1"/>
          </p:cNvPicPr>
          <p:nvPr/>
        </p:nvPicPr>
        <p:blipFill>
          <a:blip r:embed="rId3"/>
          <a:stretch>
            <a:fillRect/>
          </a:stretch>
        </p:blipFill>
        <p:spPr>
          <a:xfrm>
            <a:off x="342936" y="1746013"/>
            <a:ext cx="4705115" cy="1493405"/>
          </a:xfrm>
          <a:prstGeom prst="rect">
            <a:avLst/>
          </a:prstGeom>
        </p:spPr>
      </p:pic>
      <p:sp>
        <p:nvSpPr>
          <p:cNvPr id="13" name="TextBox 12">
            <a:extLst>
              <a:ext uri="{FF2B5EF4-FFF2-40B4-BE49-F238E27FC236}">
                <a16:creationId xmlns:a16="http://schemas.microsoft.com/office/drawing/2014/main" id="{CEE54CE0-E90D-DCD5-C385-B5C9196000A6}"/>
              </a:ext>
            </a:extLst>
          </p:cNvPr>
          <p:cNvSpPr txBox="1"/>
          <p:nvPr/>
        </p:nvSpPr>
        <p:spPr>
          <a:xfrm>
            <a:off x="290535" y="3239418"/>
            <a:ext cx="4844600" cy="307777"/>
          </a:xfrm>
          <a:prstGeom prst="rect">
            <a:avLst/>
          </a:prstGeom>
          <a:noFill/>
        </p:spPr>
        <p:txBody>
          <a:bodyPr wrap="square">
            <a:spAutoFit/>
          </a:bodyPr>
          <a:lstStyle/>
          <a:p>
            <a:r>
              <a:rPr lang="en-GB" sz="1400" dirty="0">
                <a:effectLst/>
                <a:latin typeface="Times New Roman" panose="02020603050405020304" pitchFamily="18" charset="0"/>
                <a:cs typeface="Times New Roman" panose="02020603050405020304" pitchFamily="18" charset="0"/>
              </a:rPr>
              <a:t>Relative effect of misalignment and orbit jitter at ILC and ATF2</a:t>
            </a:r>
          </a:p>
        </p:txBody>
      </p:sp>
      <p:sp>
        <p:nvSpPr>
          <p:cNvPr id="15" name="TextBox 14">
            <a:extLst>
              <a:ext uri="{FF2B5EF4-FFF2-40B4-BE49-F238E27FC236}">
                <a16:creationId xmlns:a16="http://schemas.microsoft.com/office/drawing/2014/main" id="{42E64F9D-E254-6C0F-F2B4-DCD0797278C0}"/>
              </a:ext>
            </a:extLst>
          </p:cNvPr>
          <p:cNvSpPr txBox="1"/>
          <p:nvPr/>
        </p:nvSpPr>
        <p:spPr>
          <a:xfrm>
            <a:off x="5241853" y="1761748"/>
            <a:ext cx="6090834" cy="1815882"/>
          </a:xfrm>
          <a:prstGeom prst="rect">
            <a:avLst/>
          </a:prstGeom>
          <a:noFill/>
        </p:spPr>
        <p:txBody>
          <a:bodyPr wrap="square">
            <a:spAutoFit/>
          </a:bodyPr>
          <a:lstStyle/>
          <a:p>
            <a:pPr>
              <a:buNone/>
            </a:pPr>
            <a:r>
              <a:rPr lang="en-GB" sz="1600" dirty="0">
                <a:solidFill>
                  <a:srgbClr val="002060"/>
                </a:solidFill>
                <a:effectLst/>
                <a:latin typeface="Arial" panose="020B0604020202020204" pitchFamily="34" charset="0"/>
                <a:cs typeface="Arial" panose="020B0604020202020204" pitchFamily="34" charset="0"/>
              </a:rPr>
              <a:t>Assuming the same bunch charge, relative </a:t>
            </a:r>
            <a:r>
              <a:rPr lang="en-GB" sz="1600" dirty="0" err="1">
                <a:solidFill>
                  <a:srgbClr val="002060"/>
                </a:solidFill>
                <a:effectLst/>
                <a:latin typeface="Arial" panose="020B0604020202020204" pitchFamily="34" charset="0"/>
                <a:cs typeface="Arial" panose="020B0604020202020204" pitchFamily="34" charset="0"/>
              </a:rPr>
              <a:t>wakefield</a:t>
            </a:r>
            <a:r>
              <a:rPr lang="en-GB" sz="1600" dirty="0">
                <a:solidFill>
                  <a:srgbClr val="002060"/>
                </a:solidFill>
                <a:effectLst/>
                <a:latin typeface="Arial" panose="020B0604020202020204" pitchFamily="34" charset="0"/>
                <a:cs typeface="Arial" panose="020B0604020202020204" pitchFamily="34" charset="0"/>
              </a:rPr>
              <a:t> effect at ILC FF to ATF FF will be a factor of about 0.11 for random misalignment and a factor of about 0.032 for </a:t>
            </a:r>
            <a:r>
              <a:rPr lang="en-GB" sz="1600" dirty="0" err="1">
                <a:solidFill>
                  <a:srgbClr val="002060"/>
                </a:solidFill>
                <a:effectLst/>
                <a:latin typeface="Arial" panose="020B0604020202020204" pitchFamily="34" charset="0"/>
                <a:cs typeface="Arial" panose="020B0604020202020204" pitchFamily="34" charset="0"/>
              </a:rPr>
              <a:t>betatron</a:t>
            </a:r>
            <a:r>
              <a:rPr lang="en-GB" sz="1600" dirty="0">
                <a:solidFill>
                  <a:srgbClr val="002060"/>
                </a:solidFill>
                <a:effectLst/>
                <a:latin typeface="Arial" panose="020B0604020202020204" pitchFamily="34" charset="0"/>
                <a:cs typeface="Arial" panose="020B0604020202020204" pitchFamily="34" charset="0"/>
              </a:rPr>
              <a:t> oscillation. In other words, the effect of </a:t>
            </a:r>
            <a:r>
              <a:rPr lang="en-GB" sz="1600" dirty="0" err="1">
                <a:solidFill>
                  <a:srgbClr val="002060"/>
                </a:solidFill>
                <a:effectLst/>
                <a:latin typeface="Arial" panose="020B0604020202020204" pitchFamily="34" charset="0"/>
                <a:cs typeface="Arial" panose="020B0604020202020204" pitchFamily="34" charset="0"/>
              </a:rPr>
              <a:t>wakefield</a:t>
            </a:r>
            <a:r>
              <a:rPr lang="en-GB" sz="1600" dirty="0">
                <a:solidFill>
                  <a:srgbClr val="002060"/>
                </a:solidFill>
                <a:effectLst/>
                <a:latin typeface="Arial" panose="020B0604020202020204" pitchFamily="34" charset="0"/>
                <a:cs typeface="Arial" panose="020B0604020202020204" pitchFamily="34" charset="0"/>
              </a:rPr>
              <a:t> at ILC with the designed bunch population (2 x 10</a:t>
            </a:r>
            <a:r>
              <a:rPr lang="en-GB" sz="1600" baseline="30000" dirty="0">
                <a:solidFill>
                  <a:srgbClr val="002060"/>
                </a:solidFill>
                <a:effectLst/>
                <a:latin typeface="Arial" panose="020B0604020202020204" pitchFamily="34" charset="0"/>
                <a:cs typeface="Arial" panose="020B0604020202020204" pitchFamily="34" charset="0"/>
              </a:rPr>
              <a:t>10</a:t>
            </a:r>
            <a:r>
              <a:rPr lang="en-GB" sz="1600" dirty="0">
                <a:solidFill>
                  <a:srgbClr val="002060"/>
                </a:solidFill>
                <a:effectLst/>
                <a:latin typeface="Arial" panose="020B0604020202020204" pitchFamily="34" charset="0"/>
                <a:cs typeface="Arial" panose="020B0604020202020204" pitchFamily="34" charset="0"/>
              </a:rPr>
              <a:t>) will be similar to that at ATF with bunch population 0.22 x 10</a:t>
            </a:r>
            <a:r>
              <a:rPr lang="en-GB" sz="1600" baseline="30000" dirty="0">
                <a:solidFill>
                  <a:srgbClr val="002060"/>
                </a:solidFill>
                <a:effectLst/>
                <a:latin typeface="Arial" panose="020B0604020202020204" pitchFamily="34" charset="0"/>
                <a:cs typeface="Arial" panose="020B0604020202020204" pitchFamily="34" charset="0"/>
              </a:rPr>
              <a:t>10</a:t>
            </a:r>
            <a:r>
              <a:rPr lang="en-GB" sz="1600" dirty="0">
                <a:solidFill>
                  <a:srgbClr val="002060"/>
                </a:solidFill>
                <a:effectLst/>
                <a:latin typeface="Arial" panose="020B0604020202020204" pitchFamily="34" charset="0"/>
                <a:cs typeface="Arial" panose="020B0604020202020204" pitchFamily="34" charset="0"/>
              </a:rPr>
              <a:t> for random misalignment and 0.064 x 10</a:t>
            </a:r>
            <a:r>
              <a:rPr lang="en-GB" sz="1600" baseline="30000" dirty="0">
                <a:solidFill>
                  <a:srgbClr val="002060"/>
                </a:solidFill>
                <a:effectLst/>
                <a:latin typeface="Arial" panose="020B0604020202020204" pitchFamily="34" charset="0"/>
                <a:cs typeface="Arial" panose="020B0604020202020204" pitchFamily="34" charset="0"/>
              </a:rPr>
              <a:t>10</a:t>
            </a:r>
            <a:r>
              <a:rPr lang="en-GB" sz="1600" dirty="0">
                <a:solidFill>
                  <a:srgbClr val="002060"/>
                </a:solidFill>
                <a:effectLst/>
                <a:latin typeface="Arial" panose="020B0604020202020204" pitchFamily="34" charset="0"/>
                <a:cs typeface="Arial" panose="020B0604020202020204" pitchFamily="34" charset="0"/>
              </a:rPr>
              <a:t> for orbit distortion.</a:t>
            </a:r>
          </a:p>
        </p:txBody>
      </p:sp>
      <p:sp>
        <p:nvSpPr>
          <p:cNvPr id="16" name="TextBox 15">
            <a:extLst>
              <a:ext uri="{FF2B5EF4-FFF2-40B4-BE49-F238E27FC236}">
                <a16:creationId xmlns:a16="http://schemas.microsoft.com/office/drawing/2014/main" id="{8BCA8E16-ED7B-0A6C-F7EB-355DC2750147}"/>
              </a:ext>
            </a:extLst>
          </p:cNvPr>
          <p:cNvSpPr txBox="1"/>
          <p:nvPr/>
        </p:nvSpPr>
        <p:spPr>
          <a:xfrm>
            <a:off x="6458265" y="1424079"/>
            <a:ext cx="1941577" cy="276999"/>
          </a:xfrm>
          <a:prstGeom prst="rect">
            <a:avLst/>
          </a:prstGeom>
          <a:solidFill>
            <a:schemeClr val="bg1"/>
          </a:solidFill>
        </p:spPr>
        <p:txBody>
          <a:bodyPr wrap="square">
            <a:spAutoFit/>
          </a:bodyPr>
          <a:lstStyle/>
          <a:p>
            <a:pPr marL="12694" marR="5078" lvl="2" indent="0" algn="ctr">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KEK Report 2020-4 (2020)</a:t>
            </a:r>
            <a:endParaRPr lang="en-US" sz="1200" dirty="0">
              <a:solidFill>
                <a:srgbClr val="3326FF"/>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0B304B6B-FDDD-879E-95A3-BD94BBBFF52E}"/>
              </a:ext>
            </a:extLst>
          </p:cNvPr>
          <p:cNvSpPr txBox="1"/>
          <p:nvPr/>
        </p:nvSpPr>
        <p:spPr>
          <a:xfrm>
            <a:off x="342936" y="699579"/>
            <a:ext cx="11644235" cy="646331"/>
          </a:xfrm>
          <a:prstGeom prst="rect">
            <a:avLst/>
          </a:prstGeom>
          <a:noFill/>
        </p:spPr>
        <p:txBody>
          <a:bodyPr wrap="square">
            <a:spAutoFit/>
          </a:bodyPr>
          <a:lstStyle/>
          <a:p>
            <a:r>
              <a:rPr lang="en-US" sz="1800" b="1" dirty="0">
                <a:solidFill>
                  <a:srgbClr val="002060"/>
                </a:solidFill>
                <a:effectLst/>
                <a:latin typeface="Times New Roman" panose="02020603050405020304" pitchFamily="18" charset="0"/>
                <a:ea typeface="Calibri" panose="020F0502020204030204" pitchFamily="34" charset="0"/>
              </a:rPr>
              <a:t>Wakefield induced IP beam size dependence was observed at the ATF2 IP. Scaling this effect to ILC is rather difficult, given the significantly different parameters, such as beam energy or bunch length</a:t>
            </a:r>
            <a:r>
              <a:rPr lang="en-US" sz="1800" b="1" dirty="0">
                <a:effectLst/>
                <a:latin typeface="Times New Roman" panose="02020603050405020304" pitchFamily="18" charset="0"/>
                <a:ea typeface="Calibri" panose="020F0502020204030204" pitchFamily="34" charset="0"/>
              </a:rPr>
              <a:t>. </a:t>
            </a:r>
            <a:endParaRPr lang="en-US" b="1" dirty="0"/>
          </a:p>
        </p:txBody>
      </p:sp>
      <p:sp>
        <p:nvSpPr>
          <p:cNvPr id="10" name="Content Placeholder 2">
            <a:extLst>
              <a:ext uri="{FF2B5EF4-FFF2-40B4-BE49-F238E27FC236}">
                <a16:creationId xmlns:a16="http://schemas.microsoft.com/office/drawing/2014/main" id="{2035CC84-703A-03B1-A4AD-4FBD18DBAC03}"/>
              </a:ext>
            </a:extLst>
          </p:cNvPr>
          <p:cNvSpPr txBox="1">
            <a:spLocks/>
          </p:cNvSpPr>
          <p:nvPr/>
        </p:nvSpPr>
        <p:spPr>
          <a:xfrm>
            <a:off x="290535" y="3674709"/>
            <a:ext cx="9187310" cy="605492"/>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dirty="0"/>
              <a:t>ILC simulations</a:t>
            </a:r>
          </a:p>
          <a:p>
            <a:endParaRPr lang="en-US" dirty="0"/>
          </a:p>
        </p:txBody>
      </p:sp>
      <p:sp>
        <p:nvSpPr>
          <p:cNvPr id="14" name="TextBox 13">
            <a:extLst>
              <a:ext uri="{FF2B5EF4-FFF2-40B4-BE49-F238E27FC236}">
                <a16:creationId xmlns:a16="http://schemas.microsoft.com/office/drawing/2014/main" id="{0C1638E5-E3B6-B9E6-DC45-AA39CDF415B2}"/>
              </a:ext>
            </a:extLst>
          </p:cNvPr>
          <p:cNvSpPr txBox="1"/>
          <p:nvPr/>
        </p:nvSpPr>
        <p:spPr>
          <a:xfrm>
            <a:off x="290535" y="4041767"/>
            <a:ext cx="11541302" cy="1200329"/>
          </a:xfrm>
          <a:prstGeom prst="rect">
            <a:avLst/>
          </a:prstGeom>
          <a:noFill/>
        </p:spPr>
        <p:txBody>
          <a:bodyPr wrap="square">
            <a:spAutoFit/>
          </a:bodyPr>
          <a:lstStyle/>
          <a:p>
            <a:pPr>
              <a:buNone/>
            </a:pPr>
            <a:r>
              <a:rPr lang="en-US" sz="1800" kern="1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Some dedicated ILC </a:t>
            </a:r>
            <a:r>
              <a:rPr lang="en-US" sz="1800" kern="1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wakefield</a:t>
            </a:r>
            <a:r>
              <a:rPr lang="en-US" sz="1800" kern="1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studies have been carried out for short- and long-range wakes at 250 and 500 GeV [1], concluding that short-range </a:t>
            </a:r>
            <a:r>
              <a:rPr lang="en-US" sz="1800" kern="1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wakefields</a:t>
            </a:r>
            <a:r>
              <a:rPr lang="en-US" sz="1800" kern="1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can be effectively mitigated by beam-based alignment, while long-range </a:t>
            </a:r>
            <a:r>
              <a:rPr lang="en-US" sz="1800" kern="1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wakefields</a:t>
            </a:r>
            <a:r>
              <a:rPr lang="en-US" sz="1800" kern="1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affect bunch-to-bunch orbit jitter, which could be mitigated by the intra-bunch feedback system. In conclusion, more detailed and realistic simulations should be performed to assess the dynamic and hardware choices for ILC.</a:t>
            </a:r>
            <a:endParaRPr lang="en-FR" sz="1800" kern="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id="{7B70F270-7F28-E099-3F69-AF1A01640279}"/>
              </a:ext>
            </a:extLst>
          </p:cNvPr>
          <p:cNvSpPr txBox="1"/>
          <p:nvPr/>
        </p:nvSpPr>
        <p:spPr>
          <a:xfrm>
            <a:off x="328064" y="5424396"/>
            <a:ext cx="11168253" cy="646331"/>
          </a:xfrm>
          <a:prstGeom prst="rect">
            <a:avLst/>
          </a:prstGeom>
          <a:noFill/>
        </p:spPr>
        <p:txBody>
          <a:bodyPr wrap="square">
            <a:spAutoFit/>
          </a:bodyPr>
          <a:lstStyle/>
          <a:p>
            <a:r>
              <a:rPr lang="en-US" sz="1800" b="1" dirty="0">
                <a:solidFill>
                  <a:srgbClr val="C00000"/>
                </a:solidFill>
                <a:effectLst/>
                <a:latin typeface="Times New Roman" panose="02020603050405020304" pitchFamily="18" charset="0"/>
                <a:ea typeface="Calibri" panose="020F0502020204030204" pitchFamily="34" charset="0"/>
              </a:rPr>
              <a:t>Based on the comprehensive simulations and the systematic experimental studies carried out over many years in ATF2, the ITN WP 15: “Final Focus” is addressing these issues and will incorporate these findings in the ILC</a:t>
            </a:r>
            <a:r>
              <a:rPr lang="en-FR" b="1" dirty="0">
                <a:solidFill>
                  <a:srgbClr val="C00000"/>
                </a:solidFill>
                <a:effectLst/>
              </a:rPr>
              <a:t> </a:t>
            </a:r>
            <a:endParaRPr lang="en-US" b="1" dirty="0">
              <a:solidFill>
                <a:srgbClr val="C00000"/>
              </a:solidFill>
            </a:endParaRPr>
          </a:p>
        </p:txBody>
      </p:sp>
      <p:sp>
        <p:nvSpPr>
          <p:cNvPr id="19" name="TextBox 18">
            <a:extLst>
              <a:ext uri="{FF2B5EF4-FFF2-40B4-BE49-F238E27FC236}">
                <a16:creationId xmlns:a16="http://schemas.microsoft.com/office/drawing/2014/main" id="{64CB3CCC-F886-617A-16B3-C71C5144A63A}"/>
              </a:ext>
            </a:extLst>
          </p:cNvPr>
          <p:cNvSpPr txBox="1"/>
          <p:nvPr/>
        </p:nvSpPr>
        <p:spPr>
          <a:xfrm>
            <a:off x="3413508" y="3733511"/>
            <a:ext cx="2498683" cy="276999"/>
          </a:xfrm>
          <a:prstGeom prst="rect">
            <a:avLst/>
          </a:prstGeom>
          <a:solidFill>
            <a:schemeClr val="bg1"/>
          </a:solidFill>
        </p:spPr>
        <p:txBody>
          <a:bodyPr wrap="square">
            <a:spAutoFit/>
          </a:bodyPr>
          <a:lstStyle/>
          <a:p>
            <a:pPr marL="12694" marR="5078" lvl="2" indent="0" algn="ctr">
              <a:lnSpc>
                <a:spcPct val="100499"/>
              </a:lnSpc>
              <a:spcBef>
                <a:spcPts val="5"/>
              </a:spcBef>
            </a:pPr>
            <a:r>
              <a:rPr lang="en-US" sz="1200" dirty="0">
                <a:solidFill>
                  <a:srgbClr val="3326FF"/>
                </a:solidFill>
                <a:latin typeface="Times New Roman" panose="02020603050405020304" pitchFamily="18" charset="0"/>
                <a:cs typeface="Times New Roman" panose="02020603050405020304" pitchFamily="18" charset="0"/>
              </a:rPr>
              <a:t>CERN-THESIS-2020-095 (2020)</a:t>
            </a:r>
            <a:endParaRPr lang="en-US" sz="1200" dirty="0">
              <a:solidFill>
                <a:srgbClr val="3326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7808763"/>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a:extLst>
              <a:ext uri="{FF2B5EF4-FFF2-40B4-BE49-F238E27FC236}">
                <a16:creationId xmlns:a16="http://schemas.microsoft.com/office/drawing/2014/main" id="{7E13D4E5-4984-8C4E-37A8-7F096E8AF2C0}"/>
              </a:ext>
            </a:extLst>
          </p:cNvPr>
          <p:cNvSpPr>
            <a:spLocks noGrp="1" noChangeArrowheads="1"/>
          </p:cNvSpPr>
          <p:nvPr>
            <p:ph type="title"/>
          </p:nvPr>
        </p:nvSpPr>
        <p:spPr>
          <a:xfrm>
            <a:off x="610105" y="272251"/>
            <a:ext cx="10955259" cy="1142691"/>
          </a:xfrm>
          <a:ln/>
        </p:spPr>
        <p:txBody>
          <a:bodyPr vert="horz" lIns="91440" tIns="47241" rIns="91440" bIns="45720" rtlCol="0" anchor="b" anchorCtr="0">
            <a:noAutofit/>
          </a:bodyPr>
          <a:lstStyle/>
          <a:p>
            <a:pPr>
              <a:tabLst>
                <a:tab pos="544492" algn="l"/>
                <a:tab pos="1088983" algn="l"/>
                <a:tab pos="1633475" algn="l"/>
                <a:tab pos="2177966" algn="l"/>
                <a:tab pos="2722458" algn="l"/>
                <a:tab pos="3266949" algn="l"/>
                <a:tab pos="3811441" algn="l"/>
                <a:tab pos="4355932" algn="l"/>
                <a:tab pos="4900424" algn="l"/>
                <a:tab pos="5444915" algn="l"/>
                <a:tab pos="5989407" algn="l"/>
                <a:tab pos="6533899" algn="l"/>
                <a:tab pos="7078390" algn="l"/>
                <a:tab pos="7622882" algn="l"/>
                <a:tab pos="8167373" algn="l"/>
                <a:tab pos="8711865" algn="l"/>
                <a:tab pos="9256356" algn="l"/>
                <a:tab pos="9800848" algn="l"/>
                <a:tab pos="10345339" algn="l"/>
                <a:tab pos="10889831" algn="l"/>
              </a:tabLst>
            </a:pPr>
            <a:r>
              <a:rPr lang="en-GB" altLang="en-FR"/>
              <a:t>Nanobeam stabilisation I</a:t>
            </a:r>
          </a:p>
        </p:txBody>
      </p:sp>
      <p:sp>
        <p:nvSpPr>
          <p:cNvPr id="3074" name="Rectangle 2">
            <a:extLst>
              <a:ext uri="{FF2B5EF4-FFF2-40B4-BE49-F238E27FC236}">
                <a16:creationId xmlns:a16="http://schemas.microsoft.com/office/drawing/2014/main" id="{BE5C0E67-1733-E383-2F76-5A51F1B5440A}"/>
              </a:ext>
            </a:extLst>
          </p:cNvPr>
          <p:cNvSpPr>
            <a:spLocks noGrp="1" noChangeArrowheads="1"/>
          </p:cNvSpPr>
          <p:nvPr>
            <p:ph type="body" idx="1"/>
          </p:nvPr>
        </p:nvSpPr>
        <p:spPr>
          <a:xfrm>
            <a:off x="610105" y="1602835"/>
            <a:ext cx="10955259" cy="3970659"/>
          </a:xfrm>
          <a:ln/>
        </p:spPr>
        <p:txBody>
          <a:bodyPr vert="horz" lIns="91440" tIns="21473" rIns="91440" bIns="45720" rtlCol="0">
            <a:normAutofit/>
          </a:bodyPr>
          <a:lstStyle/>
          <a:p>
            <a:pPr marL="521485" indent="-391114">
              <a:buSzPct val="45000"/>
              <a:buFont typeface="Wingdings" pitchFamily="2" charset="2"/>
              <a:buChar char=""/>
              <a:tabLst>
                <a:tab pos="544492" algn="l"/>
                <a:tab pos="1088983" algn="l"/>
                <a:tab pos="1633475" algn="l"/>
                <a:tab pos="2177966" algn="l"/>
                <a:tab pos="2722458" algn="l"/>
                <a:tab pos="3266949" algn="l"/>
                <a:tab pos="3811441" algn="l"/>
                <a:tab pos="4355932" algn="l"/>
                <a:tab pos="4900424" algn="l"/>
                <a:tab pos="5444915" algn="l"/>
                <a:tab pos="5989407" algn="l"/>
                <a:tab pos="6533899" algn="l"/>
                <a:tab pos="7078390" algn="l"/>
                <a:tab pos="7622882" algn="l"/>
                <a:tab pos="8167373" algn="l"/>
                <a:tab pos="8711865" algn="l"/>
                <a:tab pos="9256356" algn="l"/>
                <a:tab pos="9800848" algn="l"/>
                <a:tab pos="10345339" algn="l"/>
                <a:tab pos="10889831" algn="l"/>
              </a:tabLst>
            </a:pPr>
            <a:r>
              <a:rPr lang="en-GB" altLang="en-FR" sz="2415" dirty="0"/>
              <a:t>ATF Goal 2: position stabilization at the nm level</a:t>
            </a:r>
          </a:p>
          <a:p>
            <a:pPr marL="1042970" lvl="1" indent="-391114">
              <a:buSzPct val="75000"/>
              <a:buFont typeface="Symbol" pitchFamily="2" charset="2"/>
              <a:buChar char=""/>
              <a:tabLst>
                <a:tab pos="544492" algn="l"/>
                <a:tab pos="1088983" algn="l"/>
                <a:tab pos="1633475" algn="l"/>
                <a:tab pos="2177966" algn="l"/>
                <a:tab pos="2722458" algn="l"/>
                <a:tab pos="3266949" algn="l"/>
                <a:tab pos="3811441" algn="l"/>
                <a:tab pos="4355932" algn="l"/>
                <a:tab pos="4900424" algn="l"/>
                <a:tab pos="5444915" algn="l"/>
                <a:tab pos="5989407" algn="l"/>
                <a:tab pos="6533899" algn="l"/>
                <a:tab pos="7078390" algn="l"/>
                <a:tab pos="7622882" algn="l"/>
                <a:tab pos="8167373" algn="l"/>
                <a:tab pos="8711865" algn="l"/>
                <a:tab pos="9256356" algn="l"/>
                <a:tab pos="9800848" algn="l"/>
                <a:tab pos="10345339" algn="l"/>
                <a:tab pos="10889831" algn="l"/>
              </a:tabLst>
            </a:pPr>
            <a:r>
              <a:rPr lang="en-GB" altLang="en-FR" sz="2415" dirty="0"/>
              <a:t>Feedback On Nanosecond Timescales concept: </a:t>
            </a:r>
            <a:br>
              <a:rPr lang="en-GB" altLang="en-FR" sz="2415" dirty="0"/>
            </a:br>
            <a:r>
              <a:rPr lang="en-GB" altLang="en-FR" sz="2415" dirty="0"/>
              <a:t>intra-train interaction point feedback system</a:t>
            </a:r>
          </a:p>
          <a:p>
            <a:pPr marL="1042970" lvl="1" indent="-391114">
              <a:buSzPct val="75000"/>
              <a:buFont typeface="Symbol" pitchFamily="2" charset="2"/>
              <a:buChar char=""/>
              <a:tabLst>
                <a:tab pos="544492" algn="l"/>
                <a:tab pos="1088983" algn="l"/>
                <a:tab pos="1633475" algn="l"/>
                <a:tab pos="2177966" algn="l"/>
                <a:tab pos="2722458" algn="l"/>
                <a:tab pos="3266949" algn="l"/>
                <a:tab pos="3811441" algn="l"/>
                <a:tab pos="4355932" algn="l"/>
                <a:tab pos="4900424" algn="l"/>
                <a:tab pos="5444915" algn="l"/>
                <a:tab pos="5989407" algn="l"/>
                <a:tab pos="6533899" algn="l"/>
                <a:tab pos="7078390" algn="l"/>
                <a:tab pos="7622882" algn="l"/>
                <a:tab pos="8167373" algn="l"/>
                <a:tab pos="8711865" algn="l"/>
                <a:tab pos="9256356" algn="l"/>
                <a:tab pos="9800848" algn="l"/>
                <a:tab pos="10345339" algn="l"/>
                <a:tab pos="10889831" algn="l"/>
              </a:tabLst>
            </a:pPr>
            <a:r>
              <a:rPr lang="en-GB" altLang="en-FR" sz="2415" dirty="0"/>
              <a:t>Prototype dual-phase system installed at ATF </a:t>
            </a:r>
            <a:br>
              <a:rPr lang="en-GB" altLang="en-FR" sz="2415" dirty="0"/>
            </a:br>
            <a:r>
              <a:rPr lang="en-GB" altLang="en-FR" sz="2415" dirty="0"/>
              <a:t>consists of two BPMs and two kickers</a:t>
            </a:r>
          </a:p>
        </p:txBody>
      </p:sp>
      <p:pic>
        <p:nvPicPr>
          <p:cNvPr id="3075" name="Picture 3">
            <a:extLst>
              <a:ext uri="{FF2B5EF4-FFF2-40B4-BE49-F238E27FC236}">
                <a16:creationId xmlns:a16="http://schemas.microsoft.com/office/drawing/2014/main" id="{3CDF167F-9D21-4A19-C58B-96C5872F87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9655" y="1564489"/>
            <a:ext cx="3242098" cy="15568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6" name="Picture 4">
            <a:extLst>
              <a:ext uri="{FF2B5EF4-FFF2-40B4-BE49-F238E27FC236}">
                <a16:creationId xmlns:a16="http://schemas.microsoft.com/office/drawing/2014/main" id="{8C3BF627-2E79-410E-EA3A-43A27F61B2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8238" y="3610213"/>
            <a:ext cx="4129791" cy="9547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7" name="Text Box 5">
            <a:extLst>
              <a:ext uri="{FF2B5EF4-FFF2-40B4-BE49-F238E27FC236}">
                <a16:creationId xmlns:a16="http://schemas.microsoft.com/office/drawing/2014/main" id="{830D8768-7B55-C187-963F-57724F187EBC}"/>
              </a:ext>
            </a:extLst>
          </p:cNvPr>
          <p:cNvSpPr txBox="1">
            <a:spLocks noChangeArrowheads="1"/>
          </p:cNvSpPr>
          <p:nvPr/>
        </p:nvSpPr>
        <p:spPr bwMode="auto">
          <a:xfrm>
            <a:off x="8267666" y="3086799"/>
            <a:ext cx="3667730" cy="3489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9379" rIns="108695" bIns="54348"/>
          <a:lstStyle>
            <a:lvl1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9pPr>
          </a:lstStyle>
          <a:p>
            <a:r>
              <a:rPr lang="en-GB" altLang="en-FR" sz="1691" b="1"/>
              <a:t>Schematic for IP feedback system</a:t>
            </a:r>
          </a:p>
        </p:txBody>
      </p:sp>
      <p:sp>
        <p:nvSpPr>
          <p:cNvPr id="3078" name="Text Box 6">
            <a:extLst>
              <a:ext uri="{FF2B5EF4-FFF2-40B4-BE49-F238E27FC236}">
                <a16:creationId xmlns:a16="http://schemas.microsoft.com/office/drawing/2014/main" id="{BA48CAA5-B79E-0AAA-1979-DFD0980A1CC2}"/>
              </a:ext>
            </a:extLst>
          </p:cNvPr>
          <p:cNvSpPr txBox="1">
            <a:spLocks noChangeArrowheads="1"/>
          </p:cNvSpPr>
          <p:nvPr/>
        </p:nvSpPr>
        <p:spPr bwMode="auto">
          <a:xfrm>
            <a:off x="7742336" y="4609108"/>
            <a:ext cx="3539273" cy="3489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9379" rIns="108695" bIns="54348"/>
          <a:lstStyle>
            <a:lvl1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Lst>
              <a:defRPr>
                <a:solidFill>
                  <a:srgbClr val="000000"/>
                </a:solidFill>
                <a:latin typeface="Arial" panose="020B0604020202020204" pitchFamily="34" charset="0"/>
                <a:ea typeface="Microsoft YaHei" panose="020B0503020204020204" pitchFamily="34" charset="-122"/>
              </a:defRPr>
            </a:lvl9pPr>
          </a:lstStyle>
          <a:p>
            <a:r>
              <a:rPr lang="en-GB" altLang="en-FR" sz="1691" b="1"/>
              <a:t>Layout of components at the ILC</a:t>
            </a:r>
          </a:p>
        </p:txBody>
      </p:sp>
      <p:pic>
        <p:nvPicPr>
          <p:cNvPr id="3079" name="Picture 7">
            <a:extLst>
              <a:ext uri="{FF2B5EF4-FFF2-40B4-BE49-F238E27FC236}">
                <a16:creationId xmlns:a16="http://schemas.microsoft.com/office/drawing/2014/main" id="{E9C6F013-A077-F317-38C3-A293CCAE97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4201" y="3911223"/>
            <a:ext cx="3138565" cy="13056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0" name="Text Box 8">
            <a:extLst>
              <a:ext uri="{FF2B5EF4-FFF2-40B4-BE49-F238E27FC236}">
                <a16:creationId xmlns:a16="http://schemas.microsoft.com/office/drawing/2014/main" id="{C6EA48B6-65A8-953D-0D3B-FB9004FD38CE}"/>
              </a:ext>
            </a:extLst>
          </p:cNvPr>
          <p:cNvSpPr txBox="1">
            <a:spLocks noChangeArrowheads="1"/>
          </p:cNvSpPr>
          <p:nvPr/>
        </p:nvSpPr>
        <p:spPr bwMode="auto">
          <a:xfrm>
            <a:off x="573676" y="5172785"/>
            <a:ext cx="1721705" cy="3489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9379" rIns="108695" bIns="54348"/>
          <a:lstStyle>
            <a:lvl1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9pPr>
          </a:lstStyle>
          <a:p>
            <a:r>
              <a:rPr lang="en-GB" altLang="en-FR" sz="1691" b="1"/>
              <a:t>ATF schematic</a:t>
            </a:r>
          </a:p>
        </p:txBody>
      </p:sp>
      <p:pic>
        <p:nvPicPr>
          <p:cNvPr id="3081" name="Picture 9">
            <a:extLst>
              <a:ext uri="{FF2B5EF4-FFF2-40B4-BE49-F238E27FC236}">
                <a16:creationId xmlns:a16="http://schemas.microsoft.com/office/drawing/2014/main" id="{4CDCB365-609E-6048-F8F3-E8D3D15097B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2122" y="3913141"/>
            <a:ext cx="3077213" cy="130374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2" name="Line 10">
            <a:extLst>
              <a:ext uri="{FF2B5EF4-FFF2-40B4-BE49-F238E27FC236}">
                <a16:creationId xmlns:a16="http://schemas.microsoft.com/office/drawing/2014/main" id="{514B18A6-3353-A50A-1DF9-C43BA7191B8E}"/>
              </a:ext>
            </a:extLst>
          </p:cNvPr>
          <p:cNvSpPr>
            <a:spLocks noChangeShapeType="1"/>
          </p:cNvSpPr>
          <p:nvPr/>
        </p:nvSpPr>
        <p:spPr bwMode="auto">
          <a:xfrm>
            <a:off x="2291546" y="4166219"/>
            <a:ext cx="1719788" cy="1225133"/>
          </a:xfrm>
          <a:prstGeom prst="line">
            <a:avLst/>
          </a:prstGeom>
          <a:noFill/>
          <a:ln w="9525" cap="flat">
            <a:solidFill>
              <a:srgbClr val="3465A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2174"/>
          </a:p>
        </p:txBody>
      </p:sp>
      <p:sp>
        <p:nvSpPr>
          <p:cNvPr id="3083" name="Rectangle 11">
            <a:extLst>
              <a:ext uri="{FF2B5EF4-FFF2-40B4-BE49-F238E27FC236}">
                <a16:creationId xmlns:a16="http://schemas.microsoft.com/office/drawing/2014/main" id="{F088ACC6-5F8C-B99B-0EA2-EC92A8BE2F29}"/>
              </a:ext>
            </a:extLst>
          </p:cNvPr>
          <p:cNvSpPr>
            <a:spLocks noChangeArrowheads="1"/>
          </p:cNvSpPr>
          <p:nvPr/>
        </p:nvSpPr>
        <p:spPr bwMode="auto">
          <a:xfrm>
            <a:off x="4013252" y="3826863"/>
            <a:ext cx="3293863" cy="1564489"/>
          </a:xfrm>
          <a:prstGeom prst="rect">
            <a:avLst/>
          </a:prstGeom>
          <a:noFill/>
          <a:ln w="9525" cap="flat">
            <a:solidFill>
              <a:srgbClr val="3465A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2174"/>
          </a:p>
        </p:txBody>
      </p:sp>
      <p:sp>
        <p:nvSpPr>
          <p:cNvPr id="3084" name="Line 12">
            <a:extLst>
              <a:ext uri="{FF2B5EF4-FFF2-40B4-BE49-F238E27FC236}">
                <a16:creationId xmlns:a16="http://schemas.microsoft.com/office/drawing/2014/main" id="{2F971C7A-FE2E-C617-D7CC-12EA92C85D75}"/>
              </a:ext>
            </a:extLst>
          </p:cNvPr>
          <p:cNvSpPr>
            <a:spLocks noChangeShapeType="1"/>
          </p:cNvSpPr>
          <p:nvPr/>
        </p:nvSpPr>
        <p:spPr bwMode="auto">
          <a:xfrm flipV="1">
            <a:off x="2291546" y="3828782"/>
            <a:ext cx="1719788" cy="208981"/>
          </a:xfrm>
          <a:prstGeom prst="line">
            <a:avLst/>
          </a:prstGeom>
          <a:noFill/>
          <a:ln w="9525" cap="flat">
            <a:solidFill>
              <a:srgbClr val="3465A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2174"/>
          </a:p>
        </p:txBody>
      </p:sp>
      <p:pic>
        <p:nvPicPr>
          <p:cNvPr id="3085" name="Picture 13">
            <a:extLst>
              <a:ext uri="{FF2B5EF4-FFF2-40B4-BE49-F238E27FC236}">
                <a16:creationId xmlns:a16="http://schemas.microsoft.com/office/drawing/2014/main" id="{F01C8B11-9A77-3BEA-E841-0393F2B2043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59278" y="5617590"/>
            <a:ext cx="1336334" cy="97397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6" name="Text Box 14">
            <a:extLst>
              <a:ext uri="{FF2B5EF4-FFF2-40B4-BE49-F238E27FC236}">
                <a16:creationId xmlns:a16="http://schemas.microsoft.com/office/drawing/2014/main" id="{468416F2-D98E-CCDD-C7FE-33652F251EE3}"/>
              </a:ext>
            </a:extLst>
          </p:cNvPr>
          <p:cNvSpPr txBox="1">
            <a:spLocks noChangeArrowheads="1"/>
          </p:cNvSpPr>
          <p:nvPr/>
        </p:nvSpPr>
        <p:spPr bwMode="auto">
          <a:xfrm>
            <a:off x="5042824" y="5554321"/>
            <a:ext cx="954799" cy="7266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Lst>
              <a:defRPr>
                <a:solidFill>
                  <a:srgbClr val="000000"/>
                </a:solidFill>
                <a:latin typeface="Arial" panose="020B0604020202020204" pitchFamily="34" charset="0"/>
                <a:ea typeface="Microsoft YaHei" panose="020B0503020204020204" pitchFamily="34" charset="-122"/>
              </a:defRPr>
            </a:lvl1pPr>
            <a:lvl2pPr>
              <a:tabLst>
                <a:tab pos="450850" algn="l"/>
              </a:tabLst>
              <a:defRPr>
                <a:solidFill>
                  <a:srgbClr val="000000"/>
                </a:solidFill>
                <a:latin typeface="Arial" panose="020B0604020202020204" pitchFamily="34" charset="0"/>
                <a:ea typeface="Microsoft YaHei" panose="020B0503020204020204" pitchFamily="34" charset="-122"/>
              </a:defRPr>
            </a:lvl2pPr>
            <a:lvl3pPr>
              <a:tabLst>
                <a:tab pos="450850" algn="l"/>
              </a:tabLst>
              <a:defRPr>
                <a:solidFill>
                  <a:srgbClr val="000000"/>
                </a:solidFill>
                <a:latin typeface="Arial" panose="020B0604020202020204" pitchFamily="34" charset="0"/>
                <a:ea typeface="Microsoft YaHei" panose="020B0503020204020204" pitchFamily="34" charset="-122"/>
              </a:defRPr>
            </a:lvl3pPr>
            <a:lvl4pPr>
              <a:tabLst>
                <a:tab pos="450850" algn="l"/>
              </a:tabLst>
              <a:defRPr>
                <a:solidFill>
                  <a:srgbClr val="000000"/>
                </a:solidFill>
                <a:latin typeface="Arial" panose="020B0604020202020204" pitchFamily="34" charset="0"/>
                <a:ea typeface="Microsoft YaHei" panose="020B0503020204020204" pitchFamily="34" charset="-122"/>
              </a:defRPr>
            </a:lvl4pPr>
            <a:lvl5pPr>
              <a:tabLst>
                <a:tab pos="4508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9pPr>
          </a:lstStyle>
          <a:p>
            <a:pPr algn="r"/>
            <a:r>
              <a:rPr lang="en-GB" altLang="en-FR" sz="1449" b="1"/>
              <a:t>Stripline</a:t>
            </a:r>
            <a:br>
              <a:rPr lang="en-GB" altLang="en-FR" sz="1449" b="1"/>
            </a:br>
            <a:r>
              <a:rPr lang="en-GB" altLang="en-FR" sz="1449" b="1"/>
              <a:t>kickers</a:t>
            </a:r>
            <a:br>
              <a:rPr lang="en-GB" altLang="en-FR" sz="1449" b="1"/>
            </a:br>
            <a:r>
              <a:rPr lang="en-GB" altLang="en-FR" sz="1449" b="1"/>
              <a:t>K1, K2</a:t>
            </a:r>
          </a:p>
        </p:txBody>
      </p:sp>
      <p:pic>
        <p:nvPicPr>
          <p:cNvPr id="3087" name="Picture 15">
            <a:extLst>
              <a:ext uri="{FF2B5EF4-FFF2-40B4-BE49-F238E27FC236}">
                <a16:creationId xmlns:a16="http://schemas.microsoft.com/office/drawing/2014/main" id="{F51A50B3-555A-9A2D-14FC-AF99E167E24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31070" b="58250"/>
          <a:stretch>
            <a:fillRect/>
          </a:stretch>
        </p:blipFill>
        <p:spPr bwMode="auto">
          <a:xfrm>
            <a:off x="3192662" y="5617590"/>
            <a:ext cx="1156112" cy="991227"/>
          </a:xfrm>
          <a:prstGeom prst="rect">
            <a:avLst/>
          </a:prstGeom>
          <a:noFill/>
          <a:ln>
            <a:noFill/>
          </a:ln>
          <a:effectLst/>
          <a:extLst>
            <a:ext uri="{909E8E84-426E-40DD-AFC4-6F175D3DCCD1}">
              <a14:hiddenFill xmlns:a14="http://schemas.microsoft.com/office/drawing/2010/main">
                <a:blipFill dpi="0" rotWithShape="0">
                  <a:blip/>
                  <a:srcRect r="31070" b="58250"/>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8" name="Text Box 16">
            <a:extLst>
              <a:ext uri="{FF2B5EF4-FFF2-40B4-BE49-F238E27FC236}">
                <a16:creationId xmlns:a16="http://schemas.microsoft.com/office/drawing/2014/main" id="{FCBA68FB-0BFB-6586-C204-DEBEC2F60005}"/>
              </a:ext>
            </a:extLst>
          </p:cNvPr>
          <p:cNvSpPr txBox="1">
            <a:spLocks noChangeArrowheads="1"/>
          </p:cNvSpPr>
          <p:nvPr/>
        </p:nvSpPr>
        <p:spPr bwMode="auto">
          <a:xfrm>
            <a:off x="4229904" y="5945443"/>
            <a:ext cx="1006564" cy="7266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Lst>
              <a:defRPr>
                <a:solidFill>
                  <a:srgbClr val="000000"/>
                </a:solidFill>
                <a:latin typeface="Arial" panose="020B0604020202020204" pitchFamily="34" charset="0"/>
                <a:ea typeface="Microsoft YaHei" panose="020B0503020204020204" pitchFamily="34" charset="-122"/>
              </a:defRPr>
            </a:lvl1pPr>
            <a:lvl2pPr>
              <a:tabLst>
                <a:tab pos="450850" algn="l"/>
              </a:tabLst>
              <a:defRPr>
                <a:solidFill>
                  <a:srgbClr val="000000"/>
                </a:solidFill>
                <a:latin typeface="Arial" panose="020B0604020202020204" pitchFamily="34" charset="0"/>
                <a:ea typeface="Microsoft YaHei" panose="020B0503020204020204" pitchFamily="34" charset="-122"/>
              </a:defRPr>
            </a:lvl2pPr>
            <a:lvl3pPr>
              <a:tabLst>
                <a:tab pos="450850" algn="l"/>
              </a:tabLst>
              <a:defRPr>
                <a:solidFill>
                  <a:srgbClr val="000000"/>
                </a:solidFill>
                <a:latin typeface="Arial" panose="020B0604020202020204" pitchFamily="34" charset="0"/>
                <a:ea typeface="Microsoft YaHei" panose="020B0503020204020204" pitchFamily="34" charset="-122"/>
              </a:defRPr>
            </a:lvl3pPr>
            <a:lvl4pPr>
              <a:tabLst>
                <a:tab pos="450850" algn="l"/>
              </a:tabLst>
              <a:defRPr>
                <a:solidFill>
                  <a:srgbClr val="000000"/>
                </a:solidFill>
                <a:latin typeface="Arial" panose="020B0604020202020204" pitchFamily="34" charset="0"/>
                <a:ea typeface="Microsoft YaHei" panose="020B0503020204020204" pitchFamily="34" charset="-122"/>
              </a:defRPr>
            </a:lvl4pPr>
            <a:lvl5pPr>
              <a:tabLst>
                <a:tab pos="4508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b="1"/>
              <a:t>Stripline </a:t>
            </a:r>
            <a:br>
              <a:rPr lang="en-GB" altLang="en-FR" sz="1449" b="1"/>
            </a:br>
            <a:r>
              <a:rPr lang="en-GB" altLang="en-FR" sz="1449" b="1"/>
              <a:t>BPMs </a:t>
            </a:r>
            <a:br>
              <a:rPr lang="en-GB" altLang="en-FR" sz="1449" b="1"/>
            </a:br>
            <a:r>
              <a:rPr lang="en-GB" altLang="en-FR" sz="1449" b="1"/>
              <a:t>P2, P3</a:t>
            </a:r>
          </a:p>
        </p:txBody>
      </p:sp>
      <p:pic>
        <p:nvPicPr>
          <p:cNvPr id="3089" name="Picture 17">
            <a:extLst>
              <a:ext uri="{FF2B5EF4-FFF2-40B4-BE49-F238E27FC236}">
                <a16:creationId xmlns:a16="http://schemas.microsoft.com/office/drawing/2014/main" id="{9D5FD0EF-3DEE-C35A-6985-09BA7566074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2769" y="5619508"/>
            <a:ext cx="1188705" cy="96630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90" name="Text Box 18">
            <a:extLst>
              <a:ext uri="{FF2B5EF4-FFF2-40B4-BE49-F238E27FC236}">
                <a16:creationId xmlns:a16="http://schemas.microsoft.com/office/drawing/2014/main" id="{92163EBA-47CD-6EFB-924F-77D53DAA3B40}"/>
              </a:ext>
            </a:extLst>
          </p:cNvPr>
          <p:cNvSpPr txBox="1">
            <a:spLocks noChangeArrowheads="1"/>
          </p:cNvSpPr>
          <p:nvPr/>
        </p:nvSpPr>
        <p:spPr bwMode="auto">
          <a:xfrm>
            <a:off x="2059558" y="5529396"/>
            <a:ext cx="870439" cy="113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695" tIns="67232" rIns="108695" bIns="54348"/>
          <a:lstStyle>
            <a:lvl1pPr>
              <a:tabLst>
                <a:tab pos="450850" algn="l"/>
              </a:tabLst>
              <a:defRPr>
                <a:solidFill>
                  <a:srgbClr val="000000"/>
                </a:solidFill>
                <a:latin typeface="Arial" panose="020B0604020202020204" pitchFamily="34" charset="0"/>
                <a:ea typeface="Microsoft YaHei" panose="020B0503020204020204" pitchFamily="34" charset="-122"/>
              </a:defRPr>
            </a:lvl1pPr>
            <a:lvl2pPr>
              <a:tabLst>
                <a:tab pos="450850" algn="l"/>
              </a:tabLst>
              <a:defRPr>
                <a:solidFill>
                  <a:srgbClr val="000000"/>
                </a:solidFill>
                <a:latin typeface="Arial" panose="020B0604020202020204" pitchFamily="34" charset="0"/>
                <a:ea typeface="Microsoft YaHei" panose="020B0503020204020204" pitchFamily="34" charset="-122"/>
              </a:defRPr>
            </a:lvl2pPr>
            <a:lvl3pPr>
              <a:tabLst>
                <a:tab pos="450850" algn="l"/>
              </a:tabLst>
              <a:defRPr>
                <a:solidFill>
                  <a:srgbClr val="000000"/>
                </a:solidFill>
                <a:latin typeface="Arial" panose="020B0604020202020204" pitchFamily="34" charset="0"/>
                <a:ea typeface="Microsoft YaHei" panose="020B0503020204020204" pitchFamily="34" charset="-122"/>
              </a:defRPr>
            </a:lvl3pPr>
            <a:lvl4pPr>
              <a:tabLst>
                <a:tab pos="450850" algn="l"/>
              </a:tabLst>
              <a:defRPr>
                <a:solidFill>
                  <a:srgbClr val="000000"/>
                </a:solidFill>
                <a:latin typeface="Arial" panose="020B0604020202020204" pitchFamily="34" charset="0"/>
                <a:ea typeface="Microsoft YaHei" panose="020B0503020204020204" pitchFamily="34" charset="-122"/>
              </a:defRPr>
            </a:lvl4pPr>
            <a:lvl5pPr>
              <a:tabLst>
                <a:tab pos="4508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b="1"/>
              <a:t>Digital</a:t>
            </a:r>
          </a:p>
          <a:p>
            <a:r>
              <a:rPr lang="en-GB" altLang="en-FR" sz="1449" b="1"/>
              <a:t>board</a:t>
            </a:r>
            <a:br>
              <a:rPr lang="en-GB" altLang="en-FR" sz="1449" b="1"/>
            </a:br>
            <a:r>
              <a:rPr lang="en-GB" altLang="en-FR" sz="1449" b="1"/>
              <a:t>- FPGA</a:t>
            </a:r>
          </a:p>
          <a:p>
            <a:r>
              <a:rPr lang="en-GB" altLang="en-FR" sz="1449" b="1"/>
              <a:t>- ADCs</a:t>
            </a:r>
          </a:p>
          <a:p>
            <a:r>
              <a:rPr lang="en-GB" altLang="en-FR" sz="1449" b="1"/>
              <a:t>- DACs</a:t>
            </a:r>
          </a:p>
        </p:txBody>
      </p:sp>
      <p:pic>
        <p:nvPicPr>
          <p:cNvPr id="3091" name="Picture 19">
            <a:extLst>
              <a:ext uri="{FF2B5EF4-FFF2-40B4-BE49-F238E27FC236}">
                <a16:creationId xmlns:a16="http://schemas.microsoft.com/office/drawing/2014/main" id="{95C50911-4E42-AA89-772A-3517B8A3E4F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45264" y="5082674"/>
            <a:ext cx="2826050" cy="135167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92" name="Text Box 20">
            <a:extLst>
              <a:ext uri="{FF2B5EF4-FFF2-40B4-BE49-F238E27FC236}">
                <a16:creationId xmlns:a16="http://schemas.microsoft.com/office/drawing/2014/main" id="{BFD85C3A-27A3-E05E-7715-A064D5854950}"/>
              </a:ext>
            </a:extLst>
          </p:cNvPr>
          <p:cNvSpPr txBox="1">
            <a:spLocks noChangeArrowheads="1"/>
          </p:cNvSpPr>
          <p:nvPr/>
        </p:nvSpPr>
        <p:spPr bwMode="auto">
          <a:xfrm>
            <a:off x="8075940" y="6348069"/>
            <a:ext cx="3040784" cy="3489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9379" rIns="108695" bIns="54348" anchorCtr="1"/>
          <a:lstStyle>
            <a:lvl1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9pPr>
          </a:lstStyle>
          <a:p>
            <a:pPr algn="ctr"/>
            <a:r>
              <a:rPr lang="en-GB" altLang="en-FR" sz="1691" b="1"/>
              <a:t>Schematic of ATF prototype</a:t>
            </a:r>
          </a:p>
        </p:txBody>
      </p:sp>
      <p:sp>
        <p:nvSpPr>
          <p:cNvPr id="3093" name="Text Box 21">
            <a:extLst>
              <a:ext uri="{FF2B5EF4-FFF2-40B4-BE49-F238E27FC236}">
                <a16:creationId xmlns:a16="http://schemas.microsoft.com/office/drawing/2014/main" id="{978C703A-C428-C37D-2B8D-2DA35FD6ADD5}"/>
              </a:ext>
            </a:extLst>
          </p:cNvPr>
          <p:cNvSpPr txBox="1">
            <a:spLocks noChangeArrowheads="1"/>
          </p:cNvSpPr>
          <p:nvPr/>
        </p:nvSpPr>
        <p:spPr bwMode="auto">
          <a:xfrm>
            <a:off x="573675" y="4411630"/>
            <a:ext cx="1037242" cy="521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Lst>
              <a:defRPr>
                <a:solidFill>
                  <a:srgbClr val="000000"/>
                </a:solidFill>
                <a:latin typeface="Arial" panose="020B0604020202020204" pitchFamily="34" charset="0"/>
                <a:ea typeface="Microsoft YaHei" panose="020B0503020204020204" pitchFamily="34" charset="-122"/>
              </a:defRPr>
            </a:lvl1pPr>
            <a:lvl2pPr>
              <a:tabLst>
                <a:tab pos="450850" algn="l"/>
              </a:tabLst>
              <a:defRPr>
                <a:solidFill>
                  <a:srgbClr val="000000"/>
                </a:solidFill>
                <a:latin typeface="Arial" panose="020B0604020202020204" pitchFamily="34" charset="0"/>
                <a:ea typeface="Microsoft YaHei" panose="020B0503020204020204" pitchFamily="34" charset="-122"/>
              </a:defRPr>
            </a:lvl2pPr>
            <a:lvl3pPr>
              <a:tabLst>
                <a:tab pos="450850" algn="l"/>
              </a:tabLst>
              <a:defRPr>
                <a:solidFill>
                  <a:srgbClr val="000000"/>
                </a:solidFill>
                <a:latin typeface="Arial" panose="020B0604020202020204" pitchFamily="34" charset="0"/>
                <a:ea typeface="Microsoft YaHei" panose="020B0503020204020204" pitchFamily="34" charset="-122"/>
              </a:defRPr>
            </a:lvl3pPr>
            <a:lvl4pPr>
              <a:tabLst>
                <a:tab pos="450850" algn="l"/>
              </a:tabLst>
              <a:defRPr>
                <a:solidFill>
                  <a:srgbClr val="000000"/>
                </a:solidFill>
                <a:latin typeface="Arial" panose="020B0604020202020204" pitchFamily="34" charset="0"/>
                <a:ea typeface="Microsoft YaHei" panose="020B0503020204020204" pitchFamily="34" charset="-122"/>
              </a:defRPr>
            </a:lvl4pPr>
            <a:lvl5pPr>
              <a:tabLst>
                <a:tab pos="4508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b="1"/>
              <a:t>1.3 GeV</a:t>
            </a:r>
            <a:br>
              <a:rPr lang="en-GB" altLang="en-FR" sz="1449" b="1"/>
            </a:br>
            <a:r>
              <a:rPr lang="en-GB" altLang="en-FR" sz="1449" b="1"/>
              <a:t>electrons</a:t>
            </a:r>
          </a:p>
        </p:txBody>
      </p:sp>
      <p:sp>
        <p:nvSpPr>
          <p:cNvPr id="4" name="Slide Number Placeholder 3">
            <a:extLst>
              <a:ext uri="{FF2B5EF4-FFF2-40B4-BE49-F238E27FC236}">
                <a16:creationId xmlns:a16="http://schemas.microsoft.com/office/drawing/2014/main" id="{4EE09F09-D421-3ACC-73AE-1A33EEAD4BEA}"/>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32</a:t>
            </a:fld>
            <a:endParaRPr lang="fr-FR">
              <a:solidFill>
                <a:prstClr val="white"/>
              </a:solidFill>
              <a:latin typeface="News Gothic MT"/>
            </a:endParaRPr>
          </a:p>
        </p:txBody>
      </p:sp>
    </p:spTree>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531D005F-E67A-C537-74FC-3ECDAA56CF39}"/>
              </a:ext>
            </a:extLst>
          </p:cNvPr>
          <p:cNvSpPr>
            <a:spLocks noGrp="1" noChangeArrowheads="1"/>
          </p:cNvSpPr>
          <p:nvPr>
            <p:ph type="title"/>
          </p:nvPr>
        </p:nvSpPr>
        <p:spPr>
          <a:xfrm>
            <a:off x="784575" y="-84360"/>
            <a:ext cx="10955259" cy="1142691"/>
          </a:xfrm>
          <a:ln/>
        </p:spPr>
        <p:txBody>
          <a:bodyPr vert="horz" lIns="91440" tIns="47241" rIns="91440" bIns="45720" rtlCol="0" anchor="b" anchorCtr="0">
            <a:noAutofit/>
          </a:bodyPr>
          <a:lstStyle/>
          <a:p>
            <a:pPr>
              <a:tabLst>
                <a:tab pos="544492" algn="l"/>
                <a:tab pos="1088983" algn="l"/>
                <a:tab pos="1633475" algn="l"/>
                <a:tab pos="2177966" algn="l"/>
                <a:tab pos="2722458" algn="l"/>
                <a:tab pos="3266949" algn="l"/>
                <a:tab pos="3811441" algn="l"/>
                <a:tab pos="4355932" algn="l"/>
                <a:tab pos="4900424" algn="l"/>
                <a:tab pos="5444915" algn="l"/>
                <a:tab pos="5989407" algn="l"/>
                <a:tab pos="6533899" algn="l"/>
                <a:tab pos="7078390" algn="l"/>
                <a:tab pos="7622882" algn="l"/>
                <a:tab pos="8167373" algn="l"/>
                <a:tab pos="8711865" algn="l"/>
                <a:tab pos="9256356" algn="l"/>
                <a:tab pos="9800848" algn="l"/>
                <a:tab pos="10345339" algn="l"/>
                <a:tab pos="10889831" algn="l"/>
              </a:tabLst>
            </a:pPr>
            <a:r>
              <a:rPr lang="en-GB" altLang="en-FR" dirty="0"/>
              <a:t>Nanobeam stabilisation II</a:t>
            </a:r>
          </a:p>
        </p:txBody>
      </p:sp>
      <p:sp>
        <p:nvSpPr>
          <p:cNvPr id="4098" name="Rectangle 2">
            <a:extLst>
              <a:ext uri="{FF2B5EF4-FFF2-40B4-BE49-F238E27FC236}">
                <a16:creationId xmlns:a16="http://schemas.microsoft.com/office/drawing/2014/main" id="{4A18F0D1-5E14-F17E-847E-A7A2B1D6AE4D}"/>
              </a:ext>
            </a:extLst>
          </p:cNvPr>
          <p:cNvSpPr>
            <a:spLocks noGrp="1" noChangeArrowheads="1"/>
          </p:cNvSpPr>
          <p:nvPr>
            <p:ph type="body" idx="1"/>
          </p:nvPr>
        </p:nvSpPr>
        <p:spPr>
          <a:xfrm>
            <a:off x="610105" y="1602835"/>
            <a:ext cx="7435158" cy="3970659"/>
          </a:xfrm>
          <a:ln/>
        </p:spPr>
        <p:txBody>
          <a:bodyPr vert="horz" lIns="91440" tIns="21473" rIns="91440" bIns="45720" rtlCol="0">
            <a:normAutofit/>
          </a:bodyPr>
          <a:lstStyle/>
          <a:p>
            <a:pPr marL="521485" indent="-391114">
              <a:buSzPct val="45000"/>
              <a:buFont typeface="Wingdings" pitchFamily="2" charset="2"/>
              <a:buChar char=""/>
              <a:tabLst>
                <a:tab pos="544492" algn="l"/>
                <a:tab pos="1088983" algn="l"/>
                <a:tab pos="1633475" algn="l"/>
                <a:tab pos="2177966" algn="l"/>
                <a:tab pos="2722458" algn="l"/>
                <a:tab pos="3266949" algn="l"/>
                <a:tab pos="3811441" algn="l"/>
                <a:tab pos="4355932" algn="l"/>
                <a:tab pos="4900424" algn="l"/>
                <a:tab pos="5444915" algn="l"/>
                <a:tab pos="5989407" algn="l"/>
                <a:tab pos="6533899" algn="l"/>
                <a:tab pos="7078390" algn="l"/>
              </a:tabLst>
            </a:pPr>
            <a:r>
              <a:rPr lang="en-GB" altLang="en-FR" sz="2415" dirty="0"/>
              <a:t>ATF provides trains of up to 3 bunches with a bunch spacing in the region of 150 ns</a:t>
            </a:r>
          </a:p>
          <a:p>
            <a:pPr marL="521485" indent="-391114">
              <a:buSzPct val="45000"/>
              <a:buFont typeface="Wingdings" pitchFamily="2" charset="2"/>
              <a:buChar char=""/>
              <a:tabLst>
                <a:tab pos="544492" algn="l"/>
                <a:tab pos="1088983" algn="l"/>
                <a:tab pos="1633475" algn="l"/>
                <a:tab pos="2177966" algn="l"/>
                <a:tab pos="2722458" algn="l"/>
                <a:tab pos="3266949" algn="l"/>
                <a:tab pos="3811441" algn="l"/>
                <a:tab pos="4355932" algn="l"/>
                <a:tab pos="4900424" algn="l"/>
                <a:tab pos="5444915" algn="l"/>
                <a:tab pos="5989407" algn="l"/>
                <a:tab pos="6533899" algn="l"/>
                <a:tab pos="7078390" algn="l"/>
              </a:tabLst>
            </a:pPr>
            <a:r>
              <a:rPr lang="en-GB" altLang="en-FR" sz="2415" dirty="0"/>
              <a:t>System operated in single-phase mode to approximate IP feedback system</a:t>
            </a:r>
          </a:p>
        </p:txBody>
      </p:sp>
      <p:pic>
        <p:nvPicPr>
          <p:cNvPr id="4099" name="Picture 3">
            <a:extLst>
              <a:ext uri="{FF2B5EF4-FFF2-40B4-BE49-F238E27FC236}">
                <a16:creationId xmlns:a16="http://schemas.microsoft.com/office/drawing/2014/main" id="{FA1F28FB-9ADA-E9DD-E45B-95DEF5C17B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4205" y="1564489"/>
            <a:ext cx="2858643" cy="130374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4100" name="Group 4">
            <a:extLst>
              <a:ext uri="{FF2B5EF4-FFF2-40B4-BE49-F238E27FC236}">
                <a16:creationId xmlns:a16="http://schemas.microsoft.com/office/drawing/2014/main" id="{D576D1C8-D03C-BA8D-14B3-EA9DE90A0C73}"/>
              </a:ext>
            </a:extLst>
          </p:cNvPr>
          <p:cNvGrpSpPr>
            <a:grpSpLocks/>
          </p:cNvGrpSpPr>
          <p:nvPr/>
        </p:nvGrpSpPr>
        <p:grpSpPr bwMode="auto">
          <a:xfrm>
            <a:off x="784575" y="3489424"/>
            <a:ext cx="2868230" cy="2247036"/>
            <a:chOff x="408" y="1820"/>
            <a:chExt cx="1496" cy="1172"/>
          </a:xfrm>
        </p:grpSpPr>
        <p:pic>
          <p:nvPicPr>
            <p:cNvPr id="4101" name="Picture 5">
              <a:extLst>
                <a:ext uri="{FF2B5EF4-FFF2-40B4-BE49-F238E27FC236}">
                  <a16:creationId xmlns:a16="http://schemas.microsoft.com/office/drawing/2014/main" id="{A211BD5B-EB63-2E4B-67DC-4704042EEB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 y="1820"/>
              <a:ext cx="1473" cy="117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2" name="Text Box 6">
              <a:extLst>
                <a:ext uri="{FF2B5EF4-FFF2-40B4-BE49-F238E27FC236}">
                  <a16:creationId xmlns:a16="http://schemas.microsoft.com/office/drawing/2014/main" id="{908C0FF5-9E5B-1960-E3B2-EB07311CA386}"/>
                </a:ext>
              </a:extLst>
            </p:cNvPr>
            <p:cNvSpPr txBox="1">
              <a:spLocks noChangeArrowheads="1"/>
            </p:cNvSpPr>
            <p:nvPr/>
          </p:nvSpPr>
          <p:spPr bwMode="auto">
            <a:xfrm>
              <a:off x="1386" y="1944"/>
              <a:ext cx="518" cy="5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Lst>
                <a:defRPr>
                  <a:solidFill>
                    <a:srgbClr val="000000"/>
                  </a:solidFill>
                  <a:latin typeface="Arial" panose="020B0604020202020204" pitchFamily="34" charset="0"/>
                  <a:ea typeface="Microsoft YaHei" panose="020B0503020204020204" pitchFamily="34" charset="-122"/>
                </a:defRPr>
              </a:lvl1pPr>
              <a:lvl2pPr>
                <a:tabLst>
                  <a:tab pos="450850" algn="l"/>
                </a:tabLst>
                <a:defRPr>
                  <a:solidFill>
                    <a:srgbClr val="000000"/>
                  </a:solidFill>
                  <a:latin typeface="Arial" panose="020B0604020202020204" pitchFamily="34" charset="0"/>
                  <a:ea typeface="Microsoft YaHei" panose="020B0503020204020204" pitchFamily="34" charset="-122"/>
                </a:defRPr>
              </a:lvl2pPr>
              <a:lvl3pPr>
                <a:tabLst>
                  <a:tab pos="450850" algn="l"/>
                </a:tabLst>
                <a:defRPr>
                  <a:solidFill>
                    <a:srgbClr val="000000"/>
                  </a:solidFill>
                  <a:latin typeface="Arial" panose="020B0604020202020204" pitchFamily="34" charset="0"/>
                  <a:ea typeface="Microsoft YaHei" panose="020B0503020204020204" pitchFamily="34" charset="-122"/>
                </a:defRPr>
              </a:lvl3pPr>
              <a:lvl4pPr>
                <a:tabLst>
                  <a:tab pos="450850" algn="l"/>
                </a:tabLst>
                <a:defRPr>
                  <a:solidFill>
                    <a:srgbClr val="000000"/>
                  </a:solidFill>
                  <a:latin typeface="Arial" panose="020B0604020202020204" pitchFamily="34" charset="0"/>
                  <a:ea typeface="Microsoft YaHei" panose="020B0503020204020204" pitchFamily="34" charset="-122"/>
                </a:defRPr>
              </a:lvl4pPr>
              <a:lvl5pPr>
                <a:tabLst>
                  <a:tab pos="4508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9pPr>
            </a:lstStyle>
            <a:p>
              <a:pPr algn="r"/>
              <a:r>
                <a:rPr lang="en-GB" altLang="en-FR" sz="1449"/>
                <a:t>No delay:</a:t>
              </a:r>
              <a:br>
                <a:rPr lang="en-GB" altLang="en-FR" sz="1449"/>
              </a:br>
              <a:r>
                <a:rPr lang="en-GB" altLang="en-FR" sz="1449"/>
                <a:t>Second</a:t>
              </a:r>
              <a:br>
                <a:rPr lang="en-GB" altLang="en-FR" sz="1449"/>
              </a:br>
              <a:r>
                <a:rPr lang="en-GB" altLang="en-FR" sz="1449"/>
                <a:t>bunch</a:t>
              </a:r>
              <a:br>
                <a:rPr lang="en-GB" altLang="en-FR" sz="1449"/>
              </a:br>
              <a:r>
                <a:rPr lang="en-GB" altLang="en-FR" sz="1449"/>
                <a:t>receives</a:t>
              </a:r>
              <a:br>
                <a:rPr lang="en-GB" altLang="en-FR" sz="1449"/>
              </a:br>
              <a:r>
                <a:rPr lang="en-GB" altLang="en-FR" sz="1449"/>
                <a:t>full kick</a:t>
              </a:r>
            </a:p>
          </p:txBody>
        </p:sp>
        <p:sp>
          <p:nvSpPr>
            <p:cNvPr id="4103" name="Text Box 7">
              <a:extLst>
                <a:ext uri="{FF2B5EF4-FFF2-40B4-BE49-F238E27FC236}">
                  <a16:creationId xmlns:a16="http://schemas.microsoft.com/office/drawing/2014/main" id="{6E098EB9-BEC8-229F-F95D-723DE2FCFAD8}"/>
                </a:ext>
              </a:extLst>
            </p:cNvPr>
            <p:cNvSpPr txBox="1">
              <a:spLocks noChangeArrowheads="1"/>
            </p:cNvSpPr>
            <p:nvPr/>
          </p:nvSpPr>
          <p:spPr bwMode="auto">
            <a:xfrm>
              <a:off x="545" y="2148"/>
              <a:ext cx="684" cy="5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 pos="9017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a:t>Kick delayed </a:t>
              </a:r>
              <a:br>
                <a:rPr lang="en-GB" altLang="en-FR" sz="1449"/>
              </a:br>
              <a:r>
                <a:rPr lang="en-GB" altLang="en-FR" sz="1449"/>
                <a:t>beyond </a:t>
              </a:r>
              <a:br>
                <a:rPr lang="en-GB" altLang="en-FR" sz="1449"/>
              </a:br>
              <a:r>
                <a:rPr lang="en-GB" altLang="en-FR" sz="1449"/>
                <a:t>arrival time </a:t>
              </a:r>
              <a:br>
                <a:rPr lang="en-GB" altLang="en-FR" sz="1449"/>
              </a:br>
              <a:r>
                <a:rPr lang="en-GB" altLang="en-FR" sz="1449"/>
                <a:t>of second </a:t>
              </a:r>
              <a:br>
                <a:rPr lang="en-GB" altLang="en-FR" sz="1449"/>
              </a:br>
              <a:r>
                <a:rPr lang="en-GB" altLang="en-FR" sz="1449"/>
                <a:t>bunch</a:t>
              </a:r>
            </a:p>
          </p:txBody>
        </p:sp>
        <p:sp>
          <p:nvSpPr>
            <p:cNvPr id="4104" name="Rectangle 8">
              <a:extLst>
                <a:ext uri="{FF2B5EF4-FFF2-40B4-BE49-F238E27FC236}">
                  <a16:creationId xmlns:a16="http://schemas.microsoft.com/office/drawing/2014/main" id="{378E7F93-3D44-CBA5-35B4-725577BEE4B2}"/>
                </a:ext>
              </a:extLst>
            </p:cNvPr>
            <p:cNvSpPr>
              <a:spLocks noChangeArrowheads="1"/>
            </p:cNvSpPr>
            <p:nvPr/>
          </p:nvSpPr>
          <p:spPr bwMode="auto">
            <a:xfrm>
              <a:off x="1429" y="1860"/>
              <a:ext cx="453" cy="678"/>
            </a:xfrm>
            <a:prstGeom prst="rect">
              <a:avLst/>
            </a:prstGeom>
            <a:solidFill>
              <a:srgbClr val="CCFFCC">
                <a:alpha val="34000"/>
              </a:srgbClr>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2174"/>
            </a:p>
          </p:txBody>
        </p:sp>
        <p:sp>
          <p:nvSpPr>
            <p:cNvPr id="4105" name="Rectangle 9">
              <a:extLst>
                <a:ext uri="{FF2B5EF4-FFF2-40B4-BE49-F238E27FC236}">
                  <a16:creationId xmlns:a16="http://schemas.microsoft.com/office/drawing/2014/main" id="{6A9899C6-5FCA-6D01-656C-DD2806939DEE}"/>
                </a:ext>
              </a:extLst>
            </p:cNvPr>
            <p:cNvSpPr>
              <a:spLocks noChangeArrowheads="1"/>
            </p:cNvSpPr>
            <p:nvPr/>
          </p:nvSpPr>
          <p:spPr bwMode="auto">
            <a:xfrm>
              <a:off x="567" y="2148"/>
              <a:ext cx="611" cy="640"/>
            </a:xfrm>
            <a:prstGeom prst="rect">
              <a:avLst/>
            </a:prstGeom>
            <a:solidFill>
              <a:srgbClr val="FFCCFF">
                <a:alpha val="34000"/>
              </a:srgbClr>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2174"/>
            </a:p>
          </p:txBody>
        </p:sp>
      </p:grpSp>
      <p:sp>
        <p:nvSpPr>
          <p:cNvPr id="4106" name="Text Box 10">
            <a:extLst>
              <a:ext uri="{FF2B5EF4-FFF2-40B4-BE49-F238E27FC236}">
                <a16:creationId xmlns:a16="http://schemas.microsoft.com/office/drawing/2014/main" id="{624C7DD7-89FB-BDBF-8319-2DB58BDFE9FA}"/>
              </a:ext>
            </a:extLst>
          </p:cNvPr>
          <p:cNvSpPr txBox="1">
            <a:spLocks noChangeArrowheads="1"/>
          </p:cNvSpPr>
          <p:nvPr/>
        </p:nvSpPr>
        <p:spPr bwMode="auto">
          <a:xfrm>
            <a:off x="924536" y="5868752"/>
            <a:ext cx="2860561" cy="452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695" tIns="67232" rIns="108695" bIns="54348"/>
          <a:lstStyle>
            <a:lvl1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i="1" dirty="0">
                <a:solidFill>
                  <a:srgbClr val="0000FF"/>
                </a:solidFill>
              </a:rPr>
              <a:t>cf. ILC bunch spacing: &gt;350 ns</a:t>
            </a:r>
          </a:p>
        </p:txBody>
      </p:sp>
      <p:sp>
        <p:nvSpPr>
          <p:cNvPr id="4107" name="Text Box 11">
            <a:extLst>
              <a:ext uri="{FF2B5EF4-FFF2-40B4-BE49-F238E27FC236}">
                <a16:creationId xmlns:a16="http://schemas.microsoft.com/office/drawing/2014/main" id="{DF8EEC5A-8DA9-715A-E2AA-9C62F2D2210B}"/>
              </a:ext>
            </a:extLst>
          </p:cNvPr>
          <p:cNvSpPr txBox="1">
            <a:spLocks noChangeArrowheads="1"/>
          </p:cNvSpPr>
          <p:nvPr/>
        </p:nvSpPr>
        <p:spPr bwMode="auto">
          <a:xfrm>
            <a:off x="2078730" y="4816172"/>
            <a:ext cx="1142691" cy="653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71526" rIns="108695" bIns="54348"/>
          <a:lstStyle>
            <a:lvl1pPr>
              <a:tabLst>
                <a:tab pos="450850" algn="l"/>
                <a:tab pos="9017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9pPr>
          </a:lstStyle>
          <a:p>
            <a:r>
              <a:rPr lang="en-GB" altLang="en-FR" sz="1932" b="1">
                <a:solidFill>
                  <a:srgbClr val="FF0000"/>
                </a:solidFill>
              </a:rPr>
              <a:t>Latency</a:t>
            </a:r>
            <a:br>
              <a:rPr lang="en-GB" altLang="en-FR" sz="1932" b="1">
                <a:solidFill>
                  <a:srgbClr val="FF0000"/>
                </a:solidFill>
              </a:rPr>
            </a:br>
            <a:r>
              <a:rPr lang="en-GB" altLang="en-FR" sz="1932" b="1">
                <a:solidFill>
                  <a:srgbClr val="FF0000"/>
                </a:solidFill>
              </a:rPr>
              <a:t>148 ns</a:t>
            </a:r>
          </a:p>
        </p:txBody>
      </p:sp>
      <p:pic>
        <p:nvPicPr>
          <p:cNvPr id="4108" name="Picture 12">
            <a:extLst>
              <a:ext uri="{FF2B5EF4-FFF2-40B4-BE49-F238E27FC236}">
                <a16:creationId xmlns:a16="http://schemas.microsoft.com/office/drawing/2014/main" id="{B86FE16D-1C51-C171-CFE0-AA20F6CA8A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9942" y="3522019"/>
            <a:ext cx="3086799" cy="226620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9" name="Line 13">
            <a:extLst>
              <a:ext uri="{FF2B5EF4-FFF2-40B4-BE49-F238E27FC236}">
                <a16:creationId xmlns:a16="http://schemas.microsoft.com/office/drawing/2014/main" id="{39495194-6A27-0F0B-EBB5-542CF8401B4D}"/>
              </a:ext>
            </a:extLst>
          </p:cNvPr>
          <p:cNvSpPr>
            <a:spLocks noChangeShapeType="1"/>
          </p:cNvSpPr>
          <p:nvPr/>
        </p:nvSpPr>
        <p:spPr bwMode="auto">
          <a:xfrm>
            <a:off x="4429298" y="3968741"/>
            <a:ext cx="2528874" cy="1918"/>
          </a:xfrm>
          <a:prstGeom prst="line">
            <a:avLst/>
          </a:prstGeom>
          <a:noFill/>
          <a:ln w="9525" cap="flat">
            <a:solidFill>
              <a:srgbClr val="3465A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2174"/>
          </a:p>
        </p:txBody>
      </p:sp>
      <p:sp>
        <p:nvSpPr>
          <p:cNvPr id="4110" name="Line 14">
            <a:extLst>
              <a:ext uri="{FF2B5EF4-FFF2-40B4-BE49-F238E27FC236}">
                <a16:creationId xmlns:a16="http://schemas.microsoft.com/office/drawing/2014/main" id="{AE705691-061A-ED0E-449E-6663E42F2112}"/>
              </a:ext>
            </a:extLst>
          </p:cNvPr>
          <p:cNvSpPr>
            <a:spLocks noChangeShapeType="1"/>
          </p:cNvSpPr>
          <p:nvPr/>
        </p:nvSpPr>
        <p:spPr bwMode="auto">
          <a:xfrm>
            <a:off x="4435050" y="5034741"/>
            <a:ext cx="2523122" cy="1918"/>
          </a:xfrm>
          <a:prstGeom prst="line">
            <a:avLst/>
          </a:prstGeom>
          <a:noFill/>
          <a:ln w="9525" cap="flat">
            <a:solidFill>
              <a:srgbClr val="3465A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2174"/>
          </a:p>
        </p:txBody>
      </p:sp>
      <p:sp>
        <p:nvSpPr>
          <p:cNvPr id="4111" name="Rectangle 15">
            <a:extLst>
              <a:ext uri="{FF2B5EF4-FFF2-40B4-BE49-F238E27FC236}">
                <a16:creationId xmlns:a16="http://schemas.microsoft.com/office/drawing/2014/main" id="{CCC35F17-2CCB-3C5D-AA41-BC85BC8E8C5F}"/>
              </a:ext>
            </a:extLst>
          </p:cNvPr>
          <p:cNvSpPr>
            <a:spLocks noChangeArrowheads="1"/>
          </p:cNvSpPr>
          <p:nvPr/>
        </p:nvSpPr>
        <p:spPr bwMode="auto">
          <a:xfrm>
            <a:off x="4496402" y="3968741"/>
            <a:ext cx="2308389" cy="1066000"/>
          </a:xfrm>
          <a:prstGeom prst="rect">
            <a:avLst/>
          </a:prstGeom>
          <a:solidFill>
            <a:srgbClr val="00FFFF">
              <a:alpha val="9999"/>
            </a:srgbClr>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2174"/>
          </a:p>
        </p:txBody>
      </p:sp>
      <p:sp>
        <p:nvSpPr>
          <p:cNvPr id="4112" name="Text Box 16">
            <a:extLst>
              <a:ext uri="{FF2B5EF4-FFF2-40B4-BE49-F238E27FC236}">
                <a16:creationId xmlns:a16="http://schemas.microsoft.com/office/drawing/2014/main" id="{3578D69C-807E-35C7-7D32-C264FE7C6C54}"/>
              </a:ext>
            </a:extLst>
          </p:cNvPr>
          <p:cNvSpPr txBox="1">
            <a:spLocks noChangeArrowheads="1"/>
          </p:cNvSpPr>
          <p:nvPr/>
        </p:nvSpPr>
        <p:spPr bwMode="auto">
          <a:xfrm>
            <a:off x="4496403" y="3968741"/>
            <a:ext cx="1131187" cy="521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 pos="9017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dirty="0">
                <a:cs typeface="Arial" panose="020B0604020202020204" pitchFamily="34" charset="0"/>
              </a:rPr>
              <a:t>±75 </a:t>
            </a:r>
            <a:r>
              <a:rPr lang="en-GB" altLang="en-FR" sz="1449" dirty="0" err="1">
                <a:cs typeface="Arial" panose="020B0604020202020204" pitchFamily="34" charset="0"/>
              </a:rPr>
              <a:t>μm</a:t>
            </a:r>
            <a:r>
              <a:rPr lang="en-GB" altLang="en-FR" sz="1449" dirty="0">
                <a:cs typeface="Arial" panose="020B0604020202020204" pitchFamily="34" charset="0"/>
              </a:rPr>
              <a:t> </a:t>
            </a:r>
          </a:p>
          <a:p>
            <a:r>
              <a:rPr lang="en-GB" altLang="en-FR" sz="1449" dirty="0" err="1">
                <a:cs typeface="Arial" panose="020B0604020202020204" pitchFamily="34" charset="0"/>
              </a:rPr>
              <a:t>pos</a:t>
            </a:r>
            <a:r>
              <a:rPr lang="en-GB" altLang="en-FR" sz="1449" dirty="0">
                <a:cs typeface="Arial" panose="020B0604020202020204" pitchFamily="34" charset="0"/>
              </a:rPr>
              <a:t> @ P3  </a:t>
            </a:r>
          </a:p>
        </p:txBody>
      </p:sp>
      <p:sp>
        <p:nvSpPr>
          <p:cNvPr id="4113" name="Text Box 17">
            <a:extLst>
              <a:ext uri="{FF2B5EF4-FFF2-40B4-BE49-F238E27FC236}">
                <a16:creationId xmlns:a16="http://schemas.microsoft.com/office/drawing/2014/main" id="{60B01CBF-724B-BAD1-C36C-63B398BE6185}"/>
              </a:ext>
            </a:extLst>
          </p:cNvPr>
          <p:cNvSpPr txBox="1">
            <a:spLocks noChangeArrowheads="1"/>
          </p:cNvSpPr>
          <p:nvPr/>
        </p:nvSpPr>
        <p:spPr bwMode="auto">
          <a:xfrm>
            <a:off x="999309" y="6415173"/>
            <a:ext cx="4394374" cy="279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5084" rIns="108695" bIns="54348"/>
          <a:lstStyle>
            <a:lvl1pPr>
              <a:tabLst>
                <a:tab pos="450850" algn="l"/>
                <a:tab pos="901700" algn="l"/>
                <a:tab pos="1352550" algn="l"/>
                <a:tab pos="1803400" algn="l"/>
                <a:tab pos="2254250" algn="l"/>
                <a:tab pos="2705100" algn="l"/>
                <a:tab pos="3155950" algn="l"/>
                <a:tab pos="36068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 pos="1803400" algn="l"/>
                <a:tab pos="2254250" algn="l"/>
                <a:tab pos="2705100" algn="l"/>
                <a:tab pos="3155950" algn="l"/>
                <a:tab pos="36068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 pos="1803400" algn="l"/>
                <a:tab pos="2254250" algn="l"/>
                <a:tab pos="2705100" algn="l"/>
                <a:tab pos="3155950" algn="l"/>
                <a:tab pos="36068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 pos="1803400" algn="l"/>
                <a:tab pos="2254250" algn="l"/>
                <a:tab pos="2705100" algn="l"/>
                <a:tab pos="3155950" algn="l"/>
                <a:tab pos="36068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 pos="1803400" algn="l"/>
                <a:tab pos="2254250" algn="l"/>
                <a:tab pos="2705100" algn="l"/>
                <a:tab pos="3155950" algn="l"/>
                <a:tab pos="36068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 pos="3155950" algn="l"/>
                <a:tab pos="36068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 pos="3155950" algn="l"/>
                <a:tab pos="36068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 pos="3155950" algn="l"/>
                <a:tab pos="36068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 pos="3155950" algn="l"/>
                <a:tab pos="3606800" algn="l"/>
              </a:tabLst>
              <a:defRPr>
                <a:solidFill>
                  <a:srgbClr val="000000"/>
                </a:solidFill>
                <a:latin typeface="Arial" panose="020B0604020202020204" pitchFamily="34" charset="0"/>
                <a:ea typeface="Microsoft YaHei" panose="020B0503020204020204" pitchFamily="34" charset="-122"/>
              </a:defRPr>
            </a:lvl9pPr>
          </a:lstStyle>
          <a:p>
            <a:pPr>
              <a:spcBef>
                <a:spcPts val="1449"/>
              </a:spcBef>
              <a:spcAft>
                <a:spcPts val="1208"/>
              </a:spcAft>
            </a:pPr>
            <a:r>
              <a:rPr lang="en-GB" altLang="en-FR" sz="1208"/>
              <a:t>DOI: https://doi.org/10.1103/PhysRevAccelBeams.21.122802 </a:t>
            </a:r>
          </a:p>
        </p:txBody>
      </p:sp>
      <p:sp>
        <p:nvSpPr>
          <p:cNvPr id="4114" name="Text Box 18">
            <a:extLst>
              <a:ext uri="{FF2B5EF4-FFF2-40B4-BE49-F238E27FC236}">
                <a16:creationId xmlns:a16="http://schemas.microsoft.com/office/drawing/2014/main" id="{155C034B-9F48-1908-21F5-B90C7C25F73E}"/>
              </a:ext>
            </a:extLst>
          </p:cNvPr>
          <p:cNvSpPr txBox="1">
            <a:spLocks noChangeArrowheads="1"/>
          </p:cNvSpPr>
          <p:nvPr/>
        </p:nvSpPr>
        <p:spPr bwMode="auto">
          <a:xfrm>
            <a:off x="5349586" y="4304263"/>
            <a:ext cx="1478212" cy="7266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695" tIns="67232" rIns="108695" bIns="54348"/>
          <a:lstStyle>
            <a:lvl1pPr>
              <a:tabLst>
                <a:tab pos="450850" algn="l"/>
                <a:tab pos="9017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9pPr>
          </a:lstStyle>
          <a:p>
            <a:pPr algn="r"/>
            <a:r>
              <a:rPr lang="en-GB" altLang="en-FR" sz="1449" b="1">
                <a:solidFill>
                  <a:srgbClr val="FF0000"/>
                </a:solidFill>
                <a:cs typeface="Arial" panose="020B0604020202020204" pitchFamily="34" charset="0"/>
              </a:rPr>
              <a:t>Linearity</a:t>
            </a:r>
            <a:br>
              <a:rPr lang="en-GB" altLang="en-FR" sz="1449">
                <a:cs typeface="Arial" panose="020B0604020202020204" pitchFamily="34" charset="0"/>
              </a:rPr>
            </a:br>
            <a:r>
              <a:rPr lang="en-GB" altLang="en-FR" sz="1449" b="1">
                <a:solidFill>
                  <a:srgbClr val="FF0000"/>
                </a:solidFill>
                <a:cs typeface="Arial" panose="020B0604020202020204" pitchFamily="34" charset="0"/>
              </a:rPr>
              <a:t>±35 μrad</a:t>
            </a:r>
            <a:br>
              <a:rPr lang="en-GB" altLang="en-FR" sz="1449">
                <a:cs typeface="Arial" panose="020B0604020202020204" pitchFamily="34" charset="0"/>
              </a:rPr>
            </a:br>
            <a:r>
              <a:rPr lang="en-GB" altLang="en-FR" sz="1449">
                <a:cs typeface="Arial" panose="020B0604020202020204" pitchFamily="34" charset="0"/>
              </a:rPr>
              <a:t>  kick @ K2</a:t>
            </a:r>
          </a:p>
        </p:txBody>
      </p:sp>
      <p:sp>
        <p:nvSpPr>
          <p:cNvPr id="4115" name="Text Box 19">
            <a:extLst>
              <a:ext uri="{FF2B5EF4-FFF2-40B4-BE49-F238E27FC236}">
                <a16:creationId xmlns:a16="http://schemas.microsoft.com/office/drawing/2014/main" id="{2596A813-0BFA-E8AA-247F-898C7A4CABCD}"/>
              </a:ext>
            </a:extLst>
          </p:cNvPr>
          <p:cNvSpPr txBox="1">
            <a:spLocks noChangeArrowheads="1"/>
          </p:cNvSpPr>
          <p:nvPr/>
        </p:nvSpPr>
        <p:spPr bwMode="auto">
          <a:xfrm>
            <a:off x="5830820" y="5859165"/>
            <a:ext cx="1648849" cy="521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9pPr>
          </a:lstStyle>
          <a:p>
            <a:pPr algn="r"/>
            <a:r>
              <a:rPr lang="en-GB" altLang="en-FR" sz="1449"/>
              <a:t>→ </a:t>
            </a:r>
            <a:r>
              <a:rPr lang="en-GB" altLang="en-FR" sz="1449">
                <a:cs typeface="Arial" panose="020B0604020202020204" pitchFamily="34" charset="0"/>
              </a:rPr>
              <a:t>±180 nrad kick</a:t>
            </a:r>
            <a:br>
              <a:rPr lang="en-GB" altLang="en-FR" sz="1449">
                <a:cs typeface="Arial" panose="020B0604020202020204" pitchFamily="34" charset="0"/>
              </a:rPr>
            </a:br>
            <a:r>
              <a:rPr lang="en-GB" altLang="en-FR" sz="1449" i="1">
                <a:solidFill>
                  <a:srgbClr val="0000FF"/>
                </a:solidFill>
                <a:cs typeface="Arial" panose="020B0604020202020204" pitchFamily="34" charset="0"/>
              </a:rPr>
              <a:t>(req: ±60 nrad)</a:t>
            </a:r>
          </a:p>
        </p:txBody>
      </p:sp>
      <p:sp>
        <p:nvSpPr>
          <p:cNvPr id="4116" name="Text Box 20">
            <a:extLst>
              <a:ext uri="{FF2B5EF4-FFF2-40B4-BE49-F238E27FC236}">
                <a16:creationId xmlns:a16="http://schemas.microsoft.com/office/drawing/2014/main" id="{2FB8DF0C-0C8F-B76B-CE5D-C742302DD15C}"/>
              </a:ext>
            </a:extLst>
          </p:cNvPr>
          <p:cNvSpPr txBox="1">
            <a:spLocks noChangeArrowheads="1"/>
          </p:cNvSpPr>
          <p:nvPr/>
        </p:nvSpPr>
        <p:spPr bwMode="auto">
          <a:xfrm>
            <a:off x="4045846" y="5868752"/>
            <a:ext cx="2039971" cy="521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a:t>Scaling to account for </a:t>
            </a:r>
            <a:br>
              <a:rPr lang="en-GB" altLang="en-FR" sz="1449"/>
            </a:br>
            <a:r>
              <a:rPr lang="en-GB" altLang="en-FR" sz="1449"/>
              <a:t>higher energy of ILC</a:t>
            </a:r>
          </a:p>
        </p:txBody>
      </p:sp>
      <p:pic>
        <p:nvPicPr>
          <p:cNvPr id="4117" name="Picture 21">
            <a:extLst>
              <a:ext uri="{FF2B5EF4-FFF2-40B4-BE49-F238E27FC236}">
                <a16:creationId xmlns:a16="http://schemas.microsoft.com/office/drawing/2014/main" id="{CE079190-426B-D01D-2FF4-F0357BBEC64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72709" y="3477920"/>
            <a:ext cx="3913140" cy="234865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8" name="Text Box 22">
            <a:extLst>
              <a:ext uri="{FF2B5EF4-FFF2-40B4-BE49-F238E27FC236}">
                <a16:creationId xmlns:a16="http://schemas.microsoft.com/office/drawing/2014/main" id="{EB6B9EAF-D4B1-5879-BA4B-D4CAC002D7E2}"/>
              </a:ext>
            </a:extLst>
          </p:cNvPr>
          <p:cNvSpPr txBox="1">
            <a:spLocks noChangeArrowheads="1"/>
          </p:cNvSpPr>
          <p:nvPr/>
        </p:nvSpPr>
        <p:spPr bwMode="auto">
          <a:xfrm>
            <a:off x="10522371" y="3376307"/>
            <a:ext cx="1263478" cy="6231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5084" rIns="108695" bIns="54348"/>
          <a:lstStyle>
            <a:lvl1pPr>
              <a:tabLst>
                <a:tab pos="450850" algn="l"/>
                <a:tab pos="9017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9pPr>
          </a:lstStyle>
          <a:p>
            <a:pPr algn="r"/>
            <a:r>
              <a:rPr lang="en-GB" altLang="en-FR" sz="1208"/>
              <a:t>Feedback state</a:t>
            </a:r>
            <a:br>
              <a:rPr lang="en-GB" altLang="en-FR" sz="1208"/>
            </a:br>
            <a:r>
              <a:rPr lang="en-GB" altLang="en-FR" sz="1208"/>
              <a:t>off</a:t>
            </a:r>
            <a:br>
              <a:rPr lang="en-GB" altLang="en-FR" sz="1208"/>
            </a:br>
            <a:r>
              <a:rPr lang="en-GB" altLang="en-FR" sz="1208"/>
              <a:t>on</a:t>
            </a:r>
          </a:p>
        </p:txBody>
      </p:sp>
      <p:sp>
        <p:nvSpPr>
          <p:cNvPr id="4119" name="Rectangle 23">
            <a:extLst>
              <a:ext uri="{FF2B5EF4-FFF2-40B4-BE49-F238E27FC236}">
                <a16:creationId xmlns:a16="http://schemas.microsoft.com/office/drawing/2014/main" id="{61DA223C-9336-6448-E131-E8C1C62FF789}"/>
              </a:ext>
            </a:extLst>
          </p:cNvPr>
          <p:cNvSpPr>
            <a:spLocks noChangeArrowheads="1"/>
          </p:cNvSpPr>
          <p:nvPr/>
        </p:nvSpPr>
        <p:spPr bwMode="auto">
          <a:xfrm>
            <a:off x="11333374" y="3635137"/>
            <a:ext cx="143796" cy="105450"/>
          </a:xfrm>
          <a:prstGeom prst="rect">
            <a:avLst/>
          </a:prstGeom>
          <a:solidFill>
            <a:srgbClr val="0000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2174"/>
          </a:p>
        </p:txBody>
      </p:sp>
      <p:sp>
        <p:nvSpPr>
          <p:cNvPr id="4120" name="Rectangle 24">
            <a:extLst>
              <a:ext uri="{FF2B5EF4-FFF2-40B4-BE49-F238E27FC236}">
                <a16:creationId xmlns:a16="http://schemas.microsoft.com/office/drawing/2014/main" id="{2D035C70-5C38-BEAE-B265-706EF557F15B}"/>
              </a:ext>
            </a:extLst>
          </p:cNvPr>
          <p:cNvSpPr>
            <a:spLocks noChangeArrowheads="1"/>
          </p:cNvSpPr>
          <p:nvPr/>
        </p:nvSpPr>
        <p:spPr bwMode="auto">
          <a:xfrm>
            <a:off x="11333374" y="3809608"/>
            <a:ext cx="143796" cy="105449"/>
          </a:xfrm>
          <a:prstGeom prst="rect">
            <a:avLst/>
          </a:prstGeom>
          <a:solidFill>
            <a:srgbClr val="FF0000"/>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2174"/>
          </a:p>
        </p:txBody>
      </p:sp>
      <p:sp>
        <p:nvSpPr>
          <p:cNvPr id="4121" name="Text Box 25">
            <a:extLst>
              <a:ext uri="{FF2B5EF4-FFF2-40B4-BE49-F238E27FC236}">
                <a16:creationId xmlns:a16="http://schemas.microsoft.com/office/drawing/2014/main" id="{4E10A5B7-F750-59C7-7774-86F5A26845EC}"/>
              </a:ext>
            </a:extLst>
          </p:cNvPr>
          <p:cNvSpPr txBox="1">
            <a:spLocks noChangeArrowheads="1"/>
          </p:cNvSpPr>
          <p:nvPr/>
        </p:nvSpPr>
        <p:spPr bwMode="auto">
          <a:xfrm>
            <a:off x="8298342" y="4938877"/>
            <a:ext cx="1133104" cy="3144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 pos="9017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a:t>45 </a:t>
            </a:r>
            <a:r>
              <a:rPr lang="en-GB" altLang="en-FR" sz="1449">
                <a:cs typeface="Arial" panose="020B0604020202020204" pitchFamily="34" charset="0"/>
              </a:rPr>
              <a:t>μm jitter</a:t>
            </a:r>
          </a:p>
        </p:txBody>
      </p:sp>
      <p:sp>
        <p:nvSpPr>
          <p:cNvPr id="4122" name="Text Box 26">
            <a:extLst>
              <a:ext uri="{FF2B5EF4-FFF2-40B4-BE49-F238E27FC236}">
                <a16:creationId xmlns:a16="http://schemas.microsoft.com/office/drawing/2014/main" id="{44B0B148-79A3-C941-332A-398DCD31D2B3}"/>
              </a:ext>
            </a:extLst>
          </p:cNvPr>
          <p:cNvSpPr txBox="1">
            <a:spLocks noChangeArrowheads="1"/>
          </p:cNvSpPr>
          <p:nvPr/>
        </p:nvSpPr>
        <p:spPr bwMode="auto">
          <a:xfrm>
            <a:off x="8298342" y="4156633"/>
            <a:ext cx="1133104" cy="3144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 pos="9017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a:t>22 </a:t>
            </a:r>
            <a:r>
              <a:rPr lang="en-GB" altLang="en-FR" sz="1449">
                <a:cs typeface="Arial" panose="020B0604020202020204" pitchFamily="34" charset="0"/>
              </a:rPr>
              <a:t>μm jitter</a:t>
            </a:r>
          </a:p>
        </p:txBody>
      </p:sp>
      <p:sp>
        <p:nvSpPr>
          <p:cNvPr id="4123" name="Text Box 27">
            <a:extLst>
              <a:ext uri="{FF2B5EF4-FFF2-40B4-BE49-F238E27FC236}">
                <a16:creationId xmlns:a16="http://schemas.microsoft.com/office/drawing/2014/main" id="{790CCA07-0C1B-EBB7-2E19-D7A4B82B537E}"/>
              </a:ext>
            </a:extLst>
          </p:cNvPr>
          <p:cNvSpPr txBox="1">
            <a:spLocks noChangeArrowheads="1"/>
          </p:cNvSpPr>
          <p:nvPr/>
        </p:nvSpPr>
        <p:spPr bwMode="auto">
          <a:xfrm>
            <a:off x="8298343" y="3374388"/>
            <a:ext cx="1029571" cy="3144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Lst>
              <a:defRPr>
                <a:solidFill>
                  <a:srgbClr val="000000"/>
                </a:solidFill>
                <a:latin typeface="Arial" panose="020B0604020202020204" pitchFamily="34" charset="0"/>
                <a:ea typeface="Microsoft YaHei" panose="020B0503020204020204" pitchFamily="34" charset="-122"/>
              </a:defRPr>
            </a:lvl1pPr>
            <a:lvl2pPr>
              <a:tabLst>
                <a:tab pos="450850" algn="l"/>
              </a:tabLst>
              <a:defRPr>
                <a:solidFill>
                  <a:srgbClr val="000000"/>
                </a:solidFill>
                <a:latin typeface="Arial" panose="020B0604020202020204" pitchFamily="34" charset="0"/>
                <a:ea typeface="Microsoft YaHei" panose="020B0503020204020204" pitchFamily="34" charset="-122"/>
              </a:defRPr>
            </a:lvl2pPr>
            <a:lvl3pPr>
              <a:tabLst>
                <a:tab pos="450850" algn="l"/>
              </a:tabLst>
              <a:defRPr>
                <a:solidFill>
                  <a:srgbClr val="000000"/>
                </a:solidFill>
                <a:latin typeface="Arial" panose="020B0604020202020204" pitchFamily="34" charset="0"/>
                <a:ea typeface="Microsoft YaHei" panose="020B0503020204020204" pitchFamily="34" charset="-122"/>
              </a:defRPr>
            </a:lvl3pPr>
            <a:lvl4pPr>
              <a:tabLst>
                <a:tab pos="450850" algn="l"/>
              </a:tabLst>
              <a:defRPr>
                <a:solidFill>
                  <a:srgbClr val="000000"/>
                </a:solidFill>
                <a:latin typeface="Arial" panose="020B0604020202020204" pitchFamily="34" charset="0"/>
                <a:ea typeface="Microsoft YaHei" panose="020B0503020204020204" pitchFamily="34" charset="-122"/>
              </a:defRPr>
            </a:lvl4pPr>
            <a:lvl5pPr>
              <a:tabLst>
                <a:tab pos="4508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a:t>2 </a:t>
            </a:r>
            <a:r>
              <a:rPr lang="en-GB" altLang="en-FR" sz="1449">
                <a:cs typeface="Arial" panose="020B0604020202020204" pitchFamily="34" charset="0"/>
              </a:rPr>
              <a:t>μm jitter</a:t>
            </a:r>
          </a:p>
        </p:txBody>
      </p:sp>
      <p:sp>
        <p:nvSpPr>
          <p:cNvPr id="4124" name="Text Box 28">
            <a:extLst>
              <a:ext uri="{FF2B5EF4-FFF2-40B4-BE49-F238E27FC236}">
                <a16:creationId xmlns:a16="http://schemas.microsoft.com/office/drawing/2014/main" id="{BA884C70-8D01-6010-09BF-FCFF11E44299}"/>
              </a:ext>
            </a:extLst>
          </p:cNvPr>
          <p:cNvSpPr txBox="1">
            <a:spLocks noChangeArrowheads="1"/>
          </p:cNvSpPr>
          <p:nvPr/>
        </p:nvSpPr>
        <p:spPr bwMode="auto">
          <a:xfrm>
            <a:off x="10785035" y="4087611"/>
            <a:ext cx="1037242" cy="7266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695" tIns="67232" rIns="108695" bIns="54348"/>
          <a:lstStyle>
            <a:lvl1pPr>
              <a:tabLst>
                <a:tab pos="450850" algn="l"/>
              </a:tabLst>
              <a:defRPr>
                <a:solidFill>
                  <a:srgbClr val="000000"/>
                </a:solidFill>
                <a:latin typeface="Arial" panose="020B0604020202020204" pitchFamily="34" charset="0"/>
                <a:ea typeface="Microsoft YaHei" panose="020B0503020204020204" pitchFamily="34" charset="-122"/>
              </a:defRPr>
            </a:lvl1pPr>
            <a:lvl2pPr>
              <a:tabLst>
                <a:tab pos="450850" algn="l"/>
              </a:tabLst>
              <a:defRPr>
                <a:solidFill>
                  <a:srgbClr val="000000"/>
                </a:solidFill>
                <a:latin typeface="Arial" panose="020B0604020202020204" pitchFamily="34" charset="0"/>
                <a:ea typeface="Microsoft YaHei" panose="020B0503020204020204" pitchFamily="34" charset="-122"/>
              </a:defRPr>
            </a:lvl2pPr>
            <a:lvl3pPr>
              <a:tabLst>
                <a:tab pos="450850" algn="l"/>
              </a:tabLst>
              <a:defRPr>
                <a:solidFill>
                  <a:srgbClr val="000000"/>
                </a:solidFill>
                <a:latin typeface="Arial" panose="020B0604020202020204" pitchFamily="34" charset="0"/>
                <a:ea typeface="Microsoft YaHei" panose="020B0503020204020204" pitchFamily="34" charset="-122"/>
              </a:defRPr>
            </a:lvl3pPr>
            <a:lvl4pPr>
              <a:tabLst>
                <a:tab pos="450850" algn="l"/>
              </a:tabLst>
              <a:defRPr>
                <a:solidFill>
                  <a:srgbClr val="000000"/>
                </a:solidFill>
                <a:latin typeface="Arial" panose="020B0604020202020204" pitchFamily="34" charset="0"/>
                <a:ea typeface="Microsoft YaHei" panose="020B0503020204020204" pitchFamily="34" charset="-122"/>
              </a:defRPr>
            </a:lvl4pPr>
            <a:lvl5pPr>
              <a:tabLst>
                <a:tab pos="4508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Lst>
              <a:defRPr>
                <a:solidFill>
                  <a:srgbClr val="000000"/>
                </a:solidFill>
                <a:latin typeface="Arial" panose="020B0604020202020204" pitchFamily="34" charset="0"/>
                <a:ea typeface="Microsoft YaHei" panose="020B0503020204020204" pitchFamily="34" charset="-122"/>
              </a:defRPr>
            </a:lvl9pPr>
          </a:lstStyle>
          <a:p>
            <a:pPr algn="r"/>
            <a:r>
              <a:rPr lang="en-GB" altLang="en-FR" sz="1449" b="1">
                <a:solidFill>
                  <a:srgbClr val="FF0000"/>
                </a:solidFill>
                <a:cs typeface="Arial" panose="020B0604020202020204" pitchFamily="34" charset="0"/>
              </a:rPr>
              <a:t>Position stability</a:t>
            </a:r>
            <a:br>
              <a:rPr lang="en-GB" altLang="en-FR" sz="1449" b="1">
                <a:solidFill>
                  <a:srgbClr val="FF0000"/>
                </a:solidFill>
                <a:cs typeface="Arial" panose="020B0604020202020204" pitchFamily="34" charset="0"/>
              </a:rPr>
            </a:br>
            <a:r>
              <a:rPr lang="en-GB" altLang="en-FR" sz="1449" b="1">
                <a:solidFill>
                  <a:srgbClr val="FF0000"/>
                </a:solidFill>
                <a:cs typeface="Arial" panose="020B0604020202020204" pitchFamily="34" charset="0"/>
              </a:rPr>
              <a:t>0.5 μm</a:t>
            </a:r>
          </a:p>
        </p:txBody>
      </p:sp>
      <p:sp>
        <p:nvSpPr>
          <p:cNvPr id="4125" name="Text Box 29">
            <a:extLst>
              <a:ext uri="{FF2B5EF4-FFF2-40B4-BE49-F238E27FC236}">
                <a16:creationId xmlns:a16="http://schemas.microsoft.com/office/drawing/2014/main" id="{8F2A66E7-F446-5481-F5AD-8672E5ED36FA}"/>
              </a:ext>
            </a:extLst>
          </p:cNvPr>
          <p:cNvSpPr txBox="1">
            <a:spLocks noChangeArrowheads="1"/>
          </p:cNvSpPr>
          <p:nvPr/>
        </p:nvSpPr>
        <p:spPr bwMode="auto">
          <a:xfrm>
            <a:off x="9308741" y="5859165"/>
            <a:ext cx="2427259" cy="521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 pos="901700" algn="l"/>
                <a:tab pos="1352550" algn="l"/>
                <a:tab pos="18034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 pos="18034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 pos="18034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 pos="18034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 pos="18034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Lst>
              <a:defRPr>
                <a:solidFill>
                  <a:srgbClr val="000000"/>
                </a:solidFill>
                <a:latin typeface="Arial" panose="020B0604020202020204" pitchFamily="34" charset="0"/>
                <a:ea typeface="Microsoft YaHei" panose="020B0503020204020204" pitchFamily="34" charset="-122"/>
              </a:defRPr>
            </a:lvl9pPr>
          </a:lstStyle>
          <a:p>
            <a:r>
              <a:rPr lang="en-GB" altLang="en-FR" sz="1449"/>
              <a:t>→ ILC luminosity stabilized</a:t>
            </a:r>
            <a:br>
              <a:rPr lang="en-GB" altLang="en-FR" sz="1449"/>
            </a:br>
            <a:r>
              <a:rPr lang="en-GB" altLang="en-FR" sz="1449"/>
              <a:t>     within 0.1%</a:t>
            </a:r>
          </a:p>
        </p:txBody>
      </p:sp>
      <p:sp>
        <p:nvSpPr>
          <p:cNvPr id="4126" name="Text Box 30">
            <a:extLst>
              <a:ext uri="{FF2B5EF4-FFF2-40B4-BE49-F238E27FC236}">
                <a16:creationId xmlns:a16="http://schemas.microsoft.com/office/drawing/2014/main" id="{5425C52A-AB33-0F37-1036-A025192EDE1B}"/>
              </a:ext>
            </a:extLst>
          </p:cNvPr>
          <p:cNvSpPr txBox="1">
            <a:spLocks noChangeArrowheads="1"/>
          </p:cNvSpPr>
          <p:nvPr/>
        </p:nvSpPr>
        <p:spPr bwMode="auto">
          <a:xfrm>
            <a:off x="7986924" y="5887375"/>
            <a:ext cx="1405356" cy="521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7232" rIns="108695" bIns="54348"/>
          <a:lstStyle>
            <a:lvl1pPr>
              <a:tabLst>
                <a:tab pos="450850" algn="l"/>
                <a:tab pos="90170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Lst>
              <a:defRPr>
                <a:solidFill>
                  <a:srgbClr val="000000"/>
                </a:solidFill>
                <a:latin typeface="Arial" panose="020B0604020202020204" pitchFamily="34" charset="0"/>
                <a:ea typeface="Microsoft YaHei" panose="020B0503020204020204" pitchFamily="34" charset="-122"/>
              </a:defRPr>
            </a:lvl9pPr>
          </a:lstStyle>
          <a:p>
            <a:pPr algn="r"/>
            <a:r>
              <a:rPr lang="en-GB" altLang="en-FR" sz="1449"/>
              <a:t>Angle stability </a:t>
            </a:r>
            <a:br>
              <a:rPr lang="en-GB" altLang="en-FR" sz="1449"/>
            </a:br>
            <a:r>
              <a:rPr lang="en-GB" altLang="en-FR" sz="1449"/>
              <a:t>0.12 </a:t>
            </a:r>
            <a:r>
              <a:rPr lang="en-GB" altLang="en-FR" sz="1449">
                <a:cs typeface="Arial" panose="020B0604020202020204" pitchFamily="34" charset="0"/>
              </a:rPr>
              <a:t>μrad</a:t>
            </a:r>
          </a:p>
        </p:txBody>
      </p:sp>
      <p:sp>
        <p:nvSpPr>
          <p:cNvPr id="4127" name="Text Box 31">
            <a:extLst>
              <a:ext uri="{FF2B5EF4-FFF2-40B4-BE49-F238E27FC236}">
                <a16:creationId xmlns:a16="http://schemas.microsoft.com/office/drawing/2014/main" id="{49C72740-E07D-A11E-3BE4-2E58473704FE}"/>
              </a:ext>
            </a:extLst>
          </p:cNvPr>
          <p:cNvSpPr txBox="1">
            <a:spLocks noChangeArrowheads="1"/>
          </p:cNvSpPr>
          <p:nvPr/>
        </p:nvSpPr>
        <p:spPr bwMode="auto">
          <a:xfrm>
            <a:off x="7872709" y="2868231"/>
            <a:ext cx="4102950" cy="350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695" tIns="69379" rIns="108695" bIns="54348"/>
          <a:lstStyle>
            <a:lvl1pPr>
              <a:tabLst>
                <a:tab pos="450850" algn="l"/>
                <a:tab pos="901700" algn="l"/>
                <a:tab pos="1352550" algn="l"/>
                <a:tab pos="1803400" algn="l"/>
                <a:tab pos="2254250" algn="l"/>
                <a:tab pos="2705100" algn="l"/>
                <a:tab pos="3155950" algn="l"/>
              </a:tabLst>
              <a:defRPr>
                <a:solidFill>
                  <a:srgbClr val="000000"/>
                </a:solidFill>
                <a:latin typeface="Arial" panose="020B0604020202020204" pitchFamily="34" charset="0"/>
                <a:ea typeface="Microsoft YaHei" panose="020B0503020204020204" pitchFamily="34" charset="-122"/>
              </a:defRPr>
            </a:lvl1pPr>
            <a:lvl2pPr>
              <a:tabLst>
                <a:tab pos="450850" algn="l"/>
                <a:tab pos="901700" algn="l"/>
                <a:tab pos="1352550" algn="l"/>
                <a:tab pos="1803400" algn="l"/>
                <a:tab pos="2254250" algn="l"/>
                <a:tab pos="2705100" algn="l"/>
                <a:tab pos="3155950" algn="l"/>
              </a:tabLst>
              <a:defRPr>
                <a:solidFill>
                  <a:srgbClr val="000000"/>
                </a:solidFill>
                <a:latin typeface="Arial" panose="020B0604020202020204" pitchFamily="34" charset="0"/>
                <a:ea typeface="Microsoft YaHei" panose="020B0503020204020204" pitchFamily="34" charset="-122"/>
              </a:defRPr>
            </a:lvl2pPr>
            <a:lvl3pPr>
              <a:tabLst>
                <a:tab pos="450850" algn="l"/>
                <a:tab pos="901700" algn="l"/>
                <a:tab pos="1352550" algn="l"/>
                <a:tab pos="1803400" algn="l"/>
                <a:tab pos="2254250" algn="l"/>
                <a:tab pos="2705100" algn="l"/>
                <a:tab pos="3155950" algn="l"/>
              </a:tabLst>
              <a:defRPr>
                <a:solidFill>
                  <a:srgbClr val="000000"/>
                </a:solidFill>
                <a:latin typeface="Arial" panose="020B0604020202020204" pitchFamily="34" charset="0"/>
                <a:ea typeface="Microsoft YaHei" panose="020B0503020204020204" pitchFamily="34" charset="-122"/>
              </a:defRPr>
            </a:lvl3pPr>
            <a:lvl4pPr>
              <a:tabLst>
                <a:tab pos="450850" algn="l"/>
                <a:tab pos="901700" algn="l"/>
                <a:tab pos="1352550" algn="l"/>
                <a:tab pos="1803400" algn="l"/>
                <a:tab pos="2254250" algn="l"/>
                <a:tab pos="2705100" algn="l"/>
                <a:tab pos="3155950" algn="l"/>
              </a:tabLst>
              <a:defRPr>
                <a:solidFill>
                  <a:srgbClr val="000000"/>
                </a:solidFill>
                <a:latin typeface="Arial" panose="020B0604020202020204" pitchFamily="34" charset="0"/>
                <a:ea typeface="Microsoft YaHei" panose="020B0503020204020204" pitchFamily="34" charset="-122"/>
              </a:defRPr>
            </a:lvl4pPr>
            <a:lvl5pPr>
              <a:tabLst>
                <a:tab pos="450850" algn="l"/>
                <a:tab pos="901700" algn="l"/>
                <a:tab pos="1352550" algn="l"/>
                <a:tab pos="1803400" algn="l"/>
                <a:tab pos="2254250" algn="l"/>
                <a:tab pos="2705100" algn="l"/>
                <a:tab pos="3155950" algn="l"/>
              </a:tabLst>
              <a:defRPr>
                <a:solidFill>
                  <a:srgbClr val="000000"/>
                </a:solidFill>
                <a:latin typeface="Arial" panose="020B0604020202020204" pitchFamily="34" charset="0"/>
                <a:ea typeface="Microsoft YaHei" panose="020B0503020204020204" pitchFamily="34" charset="-122"/>
              </a:defRPr>
            </a:lvl5pPr>
            <a:lvl6pPr marL="25146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 pos="3155950" algn="l"/>
              </a:tabLst>
              <a:defRPr>
                <a:solidFill>
                  <a:srgbClr val="000000"/>
                </a:solidFill>
                <a:latin typeface="Arial" panose="020B0604020202020204" pitchFamily="34" charset="0"/>
                <a:ea typeface="Microsoft YaHei" panose="020B0503020204020204" pitchFamily="34" charset="-122"/>
              </a:defRPr>
            </a:lvl6pPr>
            <a:lvl7pPr marL="29718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 pos="3155950" algn="l"/>
              </a:tabLst>
              <a:defRPr>
                <a:solidFill>
                  <a:srgbClr val="000000"/>
                </a:solidFill>
                <a:latin typeface="Arial" panose="020B0604020202020204" pitchFamily="34" charset="0"/>
                <a:ea typeface="Microsoft YaHei" panose="020B0503020204020204" pitchFamily="34" charset="-122"/>
              </a:defRPr>
            </a:lvl7pPr>
            <a:lvl8pPr marL="34290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 pos="3155950" algn="l"/>
              </a:tabLst>
              <a:defRPr>
                <a:solidFill>
                  <a:srgbClr val="000000"/>
                </a:solidFill>
                <a:latin typeface="Arial" panose="020B0604020202020204" pitchFamily="34" charset="0"/>
                <a:ea typeface="Microsoft YaHei" panose="020B0503020204020204" pitchFamily="34" charset="-122"/>
              </a:defRPr>
            </a:lvl8pPr>
            <a:lvl9pPr marL="3886200" indent="-228600" defTabSz="450850" fontAlgn="base" hangingPunct="0">
              <a:lnSpc>
                <a:spcPct val="93000"/>
              </a:lnSpc>
              <a:spcBef>
                <a:spcPts val="13"/>
              </a:spcBef>
              <a:spcAft>
                <a:spcPts val="13"/>
              </a:spcAft>
              <a:buClr>
                <a:srgbClr val="000000"/>
              </a:buClr>
              <a:buSzPct val="100000"/>
              <a:buFont typeface="Times New Roman" panose="02020603050405020304" pitchFamily="18" charset="0"/>
              <a:tabLst>
                <a:tab pos="450850" algn="l"/>
                <a:tab pos="901700" algn="l"/>
                <a:tab pos="1352550" algn="l"/>
                <a:tab pos="1803400" algn="l"/>
                <a:tab pos="2254250" algn="l"/>
                <a:tab pos="2705100" algn="l"/>
                <a:tab pos="3155950" algn="l"/>
              </a:tabLst>
              <a:defRPr>
                <a:solidFill>
                  <a:srgbClr val="000000"/>
                </a:solidFill>
                <a:latin typeface="Arial" panose="020B0604020202020204" pitchFamily="34" charset="0"/>
                <a:ea typeface="Microsoft YaHei" panose="020B0503020204020204" pitchFamily="34" charset="-122"/>
              </a:defRPr>
            </a:lvl9pPr>
          </a:lstStyle>
          <a:p>
            <a:r>
              <a:rPr lang="en-GB" altLang="en-FR" sz="1691" b="1"/>
              <a:t>ATF single-phase feedback schematic</a:t>
            </a:r>
          </a:p>
        </p:txBody>
      </p:sp>
      <p:sp>
        <p:nvSpPr>
          <p:cNvPr id="4" name="Slide Number Placeholder 3">
            <a:extLst>
              <a:ext uri="{FF2B5EF4-FFF2-40B4-BE49-F238E27FC236}">
                <a16:creationId xmlns:a16="http://schemas.microsoft.com/office/drawing/2014/main" id="{2F2BBE6F-EACB-BFDA-3A77-ED49C5D93FFD}"/>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33</a:t>
            </a:fld>
            <a:endParaRPr lang="fr-FR">
              <a:solidFill>
                <a:prstClr val="white"/>
              </a:solidFill>
              <a:latin typeface="News Gothic MT"/>
            </a:endParaRPr>
          </a:p>
        </p:txBody>
      </p:sp>
    </p:spTree>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D3E77-1E3C-2A9D-6362-7D0FADEFDC12}"/>
              </a:ext>
            </a:extLst>
          </p:cNvPr>
          <p:cNvSpPr>
            <a:spLocks noGrp="1"/>
          </p:cNvSpPr>
          <p:nvPr>
            <p:ph type="title"/>
          </p:nvPr>
        </p:nvSpPr>
        <p:spPr>
          <a:xfrm>
            <a:off x="1534772" y="154086"/>
            <a:ext cx="10205336" cy="609746"/>
          </a:xfrm>
        </p:spPr>
        <p:txBody>
          <a:bodyPr/>
          <a:lstStyle/>
          <a:p>
            <a:r>
              <a:rPr lang="en-US" sz="3200" dirty="0"/>
              <a:t>IPBSM The </a:t>
            </a:r>
            <a:r>
              <a:rPr lang="en-US" sz="3200" dirty="0" err="1"/>
              <a:t>Shintake</a:t>
            </a:r>
            <a:r>
              <a:rPr lang="en-US" sz="3200" dirty="0"/>
              <a:t> Monitor</a:t>
            </a:r>
          </a:p>
        </p:txBody>
      </p:sp>
      <p:sp>
        <p:nvSpPr>
          <p:cNvPr id="6" name="Slide Number Placeholder 5">
            <a:extLst>
              <a:ext uri="{FF2B5EF4-FFF2-40B4-BE49-F238E27FC236}">
                <a16:creationId xmlns:a16="http://schemas.microsoft.com/office/drawing/2014/main" id="{19CDD28F-75A5-28A4-0512-08DB52AFA79B}"/>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34</a:t>
            </a:fld>
            <a:endParaRPr lang="fr-FR">
              <a:solidFill>
                <a:prstClr val="white"/>
              </a:solidFill>
              <a:latin typeface="News Gothic MT"/>
            </a:endParaRPr>
          </a:p>
        </p:txBody>
      </p:sp>
      <p:sp>
        <p:nvSpPr>
          <p:cNvPr id="8" name="TextBox 7">
            <a:extLst>
              <a:ext uri="{FF2B5EF4-FFF2-40B4-BE49-F238E27FC236}">
                <a16:creationId xmlns:a16="http://schemas.microsoft.com/office/drawing/2014/main" id="{FF12D39F-B451-9CA8-2AE3-A6BCE4D797B2}"/>
              </a:ext>
            </a:extLst>
          </p:cNvPr>
          <p:cNvSpPr txBox="1"/>
          <p:nvPr/>
        </p:nvSpPr>
        <p:spPr>
          <a:xfrm>
            <a:off x="5580343" y="989879"/>
            <a:ext cx="6340145" cy="1815882"/>
          </a:xfrm>
          <a:prstGeom prst="rect">
            <a:avLst/>
          </a:prstGeom>
          <a:noFill/>
        </p:spPr>
        <p:txBody>
          <a:bodyPr wrap="square">
            <a:spAutoFit/>
          </a:bodyPr>
          <a:lstStyle/>
          <a:p>
            <a:pPr>
              <a:buNone/>
            </a:pPr>
            <a:r>
              <a:rPr lang="en-GB" sz="1600" dirty="0">
                <a:solidFill>
                  <a:srgbClr val="231F20"/>
                </a:solidFill>
                <a:effectLst/>
                <a:latin typeface="Times New Roman" panose="02020603050405020304" pitchFamily="18" charset="0"/>
                <a:cs typeface="Times New Roman" panose="02020603050405020304" pitchFamily="18" charset="0"/>
              </a:rPr>
              <a:t>The IP beam size monitor (IPBSM) used at FFTB was modified and installed at theATF2 IP. The IP-BSM uses a fringe pattern formed by two interfering laser beams. The laser fringe pitch is defined by the wavelength (</a:t>
            </a:r>
            <a:r>
              <a:rPr lang="el-GR" sz="1600" dirty="0">
                <a:solidFill>
                  <a:srgbClr val="231F20"/>
                </a:solidFill>
                <a:effectLst/>
                <a:latin typeface="Times New Roman" panose="02020603050405020304" pitchFamily="18" charset="0"/>
                <a:cs typeface="Times New Roman" panose="02020603050405020304" pitchFamily="18" charset="0"/>
              </a:rPr>
              <a:t>λ) </a:t>
            </a:r>
            <a:r>
              <a:rPr lang="en-GB" sz="1600" dirty="0">
                <a:solidFill>
                  <a:srgbClr val="231F20"/>
                </a:solidFill>
                <a:effectLst/>
                <a:latin typeface="Times New Roman" panose="02020603050405020304" pitchFamily="18" charset="0"/>
                <a:cs typeface="Times New Roman" panose="02020603050405020304" pitchFamily="18" charset="0"/>
              </a:rPr>
              <a:t>and crossing angle of the two laser paths </a:t>
            </a:r>
            <a:r>
              <a:rPr lang="en-GB" sz="1600" dirty="0">
                <a:solidFill>
                  <a:srgbClr val="231F20"/>
                </a:solidFill>
                <a:latin typeface="Times New Roman" panose="02020603050405020304" pitchFamily="18" charset="0"/>
                <a:cs typeface="Times New Roman" panose="02020603050405020304" pitchFamily="18" charset="0"/>
              </a:rPr>
              <a:t>(</a:t>
            </a:r>
            <a:r>
              <a:rPr lang="el-GR" sz="1600" dirty="0">
                <a:solidFill>
                  <a:srgbClr val="231F20"/>
                </a:solidFill>
                <a:effectLst/>
                <a:latin typeface="Times New Roman" panose="02020603050405020304" pitchFamily="18" charset="0"/>
                <a:cs typeface="Times New Roman" panose="02020603050405020304" pitchFamily="18" charset="0"/>
              </a:rPr>
              <a:t>θ</a:t>
            </a:r>
            <a:r>
              <a:rPr lang="en-GB" sz="1600" dirty="0">
                <a:solidFill>
                  <a:srgbClr val="231F20"/>
                </a:solidFill>
                <a:latin typeface="Times New Roman" panose="02020603050405020304" pitchFamily="18" charset="0"/>
                <a:cs typeface="Times New Roman" panose="02020603050405020304" pitchFamily="18" charset="0"/>
              </a:rPr>
              <a:t>)</a:t>
            </a:r>
            <a:r>
              <a:rPr lang="en-GB" sz="1600" dirty="0">
                <a:solidFill>
                  <a:srgbClr val="231F20"/>
                </a:solidFill>
                <a:effectLst/>
                <a:latin typeface="Times New Roman" panose="02020603050405020304" pitchFamily="18" charset="0"/>
                <a:cs typeface="Times New Roman" panose="02020603050405020304" pitchFamily="18" charset="0"/>
              </a:rPr>
              <a:t>∶ d = </a:t>
            </a:r>
            <a:r>
              <a:rPr lang="el-GR" sz="1600" dirty="0">
                <a:solidFill>
                  <a:srgbClr val="231F20"/>
                </a:solidFill>
                <a:effectLst/>
                <a:latin typeface="Times New Roman" panose="02020603050405020304" pitchFamily="18" charset="0"/>
                <a:cs typeface="Times New Roman" panose="02020603050405020304" pitchFamily="18" charset="0"/>
              </a:rPr>
              <a:t>λ</a:t>
            </a:r>
            <a:r>
              <a:rPr lang="en-US" sz="1600" dirty="0">
                <a:solidFill>
                  <a:srgbClr val="231F20"/>
                </a:solidFill>
                <a:effectLst/>
                <a:latin typeface="Times New Roman" panose="02020603050405020304" pitchFamily="18" charset="0"/>
                <a:cs typeface="Times New Roman" panose="02020603050405020304" pitchFamily="18" charset="0"/>
              </a:rPr>
              <a:t>/</a:t>
            </a:r>
            <a:r>
              <a:rPr lang="el-GR" sz="1600" dirty="0">
                <a:solidFill>
                  <a:srgbClr val="231F20"/>
                </a:solidFill>
                <a:effectLst/>
                <a:latin typeface="Times New Roman" panose="02020603050405020304" pitchFamily="18" charset="0"/>
                <a:cs typeface="Times New Roman" panose="02020603050405020304" pitchFamily="18" charset="0"/>
              </a:rPr>
              <a:t>2 </a:t>
            </a:r>
            <a:r>
              <a:rPr lang="en-GB" sz="1600" dirty="0">
                <a:solidFill>
                  <a:srgbClr val="231F20"/>
                </a:solidFill>
                <a:effectLst/>
                <a:latin typeface="Times New Roman" panose="02020603050405020304" pitchFamily="18" charset="0"/>
                <a:cs typeface="Times New Roman" panose="02020603050405020304" pitchFamily="18" charset="0"/>
              </a:rPr>
              <a:t>sin (</a:t>
            </a:r>
            <a:r>
              <a:rPr lang="el-GR" sz="1600" dirty="0">
                <a:solidFill>
                  <a:srgbClr val="231F20"/>
                </a:solidFill>
                <a:effectLst/>
                <a:latin typeface="Times New Roman" panose="02020603050405020304" pitchFamily="18" charset="0"/>
                <a:cs typeface="Times New Roman" panose="02020603050405020304" pitchFamily="18" charset="0"/>
              </a:rPr>
              <a:t>θ</a:t>
            </a:r>
            <a:r>
              <a:rPr lang="en-US" sz="1600" dirty="0">
                <a:solidFill>
                  <a:srgbClr val="231F20"/>
                </a:solidFill>
                <a:latin typeface="Times New Roman" panose="02020603050405020304" pitchFamily="18" charset="0"/>
                <a:cs typeface="Times New Roman" panose="02020603050405020304" pitchFamily="18" charset="0"/>
              </a:rPr>
              <a:t>/</a:t>
            </a:r>
            <a:r>
              <a:rPr lang="el-GR" sz="1600" dirty="0">
                <a:solidFill>
                  <a:srgbClr val="231F20"/>
                </a:solidFill>
                <a:effectLst/>
                <a:latin typeface="Times New Roman" panose="02020603050405020304" pitchFamily="18" charset="0"/>
                <a:cs typeface="Times New Roman" panose="02020603050405020304" pitchFamily="18" charset="0"/>
              </a:rPr>
              <a:t>2</a:t>
            </a:r>
            <a:r>
              <a:rPr lang="en-US" sz="1600" dirty="0">
                <a:solidFill>
                  <a:srgbClr val="231F20"/>
                </a:solidFill>
                <a:effectLst/>
                <a:latin typeface="Times New Roman" panose="02020603050405020304" pitchFamily="18" charset="0"/>
                <a:cs typeface="Times New Roman" panose="02020603050405020304" pitchFamily="18" charset="0"/>
              </a:rPr>
              <a:t>)</a:t>
            </a:r>
            <a:r>
              <a:rPr lang="en-GB" sz="1600" dirty="0">
                <a:solidFill>
                  <a:srgbClr val="231F20"/>
                </a:solidFill>
                <a:effectLst/>
                <a:latin typeface="Times New Roman" panose="02020603050405020304" pitchFamily="18" charset="0"/>
                <a:cs typeface="Times New Roman" panose="02020603050405020304" pitchFamily="18" charset="0"/>
              </a:rPr>
              <a:t>. Compton scattered photons from the transverse overlap of the laser fringe pattern with the beam are measured downstream of the IP. The signal modulation depth is written as a function of the IP vertical beam size (</a:t>
            </a:r>
            <a:r>
              <a:rPr lang="el-GR" sz="1600" dirty="0">
                <a:solidFill>
                  <a:srgbClr val="231F20"/>
                </a:solidFill>
                <a:effectLst/>
                <a:latin typeface="Times New Roman" panose="02020603050405020304" pitchFamily="18" charset="0"/>
                <a:cs typeface="Times New Roman" panose="02020603050405020304" pitchFamily="18" charset="0"/>
              </a:rPr>
              <a:t>σ</a:t>
            </a:r>
            <a:r>
              <a:rPr lang="en-GB" sz="1600" dirty="0">
                <a:solidFill>
                  <a:srgbClr val="231F20"/>
                </a:solidFill>
                <a:effectLst/>
                <a:latin typeface="Times New Roman" panose="02020603050405020304" pitchFamily="18" charset="0"/>
                <a:cs typeface="Times New Roman" panose="02020603050405020304" pitchFamily="18" charset="0"/>
              </a:rPr>
              <a:t>y):</a:t>
            </a:r>
          </a:p>
        </p:txBody>
      </p:sp>
      <p:pic>
        <p:nvPicPr>
          <p:cNvPr id="9" name="Picture 8">
            <a:extLst>
              <a:ext uri="{FF2B5EF4-FFF2-40B4-BE49-F238E27FC236}">
                <a16:creationId xmlns:a16="http://schemas.microsoft.com/office/drawing/2014/main" id="{FA956C98-9CAF-F1DE-E0A9-3788DFC3DAB4}"/>
              </a:ext>
            </a:extLst>
          </p:cNvPr>
          <p:cNvPicPr>
            <a:picLocks noChangeAspect="1"/>
          </p:cNvPicPr>
          <p:nvPr/>
        </p:nvPicPr>
        <p:blipFill>
          <a:blip r:embed="rId2"/>
          <a:stretch>
            <a:fillRect/>
          </a:stretch>
        </p:blipFill>
        <p:spPr>
          <a:xfrm>
            <a:off x="6637440" y="2888106"/>
            <a:ext cx="3415898" cy="764396"/>
          </a:xfrm>
          <a:prstGeom prst="rect">
            <a:avLst/>
          </a:prstGeom>
        </p:spPr>
      </p:pic>
      <p:pic>
        <p:nvPicPr>
          <p:cNvPr id="10" name="Picture 9">
            <a:extLst>
              <a:ext uri="{FF2B5EF4-FFF2-40B4-BE49-F238E27FC236}">
                <a16:creationId xmlns:a16="http://schemas.microsoft.com/office/drawing/2014/main" id="{C60E27DE-3BAE-D26F-5D54-B5BB594C65C7}"/>
              </a:ext>
            </a:extLst>
          </p:cNvPr>
          <p:cNvPicPr>
            <a:picLocks noChangeAspect="1"/>
          </p:cNvPicPr>
          <p:nvPr/>
        </p:nvPicPr>
        <p:blipFill>
          <a:blip r:embed="rId3"/>
          <a:stretch>
            <a:fillRect/>
          </a:stretch>
        </p:blipFill>
        <p:spPr>
          <a:xfrm>
            <a:off x="7085947" y="5247334"/>
            <a:ext cx="2518883" cy="795437"/>
          </a:xfrm>
          <a:prstGeom prst="rect">
            <a:avLst/>
          </a:prstGeom>
        </p:spPr>
      </p:pic>
      <p:sp>
        <p:nvSpPr>
          <p:cNvPr id="12" name="TextBox 11">
            <a:extLst>
              <a:ext uri="{FF2B5EF4-FFF2-40B4-BE49-F238E27FC236}">
                <a16:creationId xmlns:a16="http://schemas.microsoft.com/office/drawing/2014/main" id="{F18A4FAF-B017-0F10-3B45-5F82F3263DAF}"/>
              </a:ext>
            </a:extLst>
          </p:cNvPr>
          <p:cNvSpPr txBox="1"/>
          <p:nvPr/>
        </p:nvSpPr>
        <p:spPr>
          <a:xfrm>
            <a:off x="5896399" y="3557757"/>
            <a:ext cx="6096000" cy="307777"/>
          </a:xfrm>
          <a:prstGeom prst="rect">
            <a:avLst/>
          </a:prstGeom>
          <a:noFill/>
        </p:spPr>
        <p:txBody>
          <a:bodyPr wrap="square">
            <a:spAutoFit/>
          </a:bodyPr>
          <a:lstStyle/>
          <a:p>
            <a:r>
              <a:rPr lang="en-US" sz="1400" dirty="0"/>
              <a:t>C expresses the contrast reduction of the laser fringe pattern.</a:t>
            </a:r>
          </a:p>
        </p:txBody>
      </p:sp>
      <p:sp>
        <p:nvSpPr>
          <p:cNvPr id="14" name="TextBox 13">
            <a:extLst>
              <a:ext uri="{FF2B5EF4-FFF2-40B4-BE49-F238E27FC236}">
                <a16:creationId xmlns:a16="http://schemas.microsoft.com/office/drawing/2014/main" id="{871F58C9-F659-F5A3-1CA7-FFD6AF2A300E}"/>
              </a:ext>
            </a:extLst>
          </p:cNvPr>
          <p:cNvSpPr txBox="1"/>
          <p:nvPr/>
        </p:nvSpPr>
        <p:spPr>
          <a:xfrm>
            <a:off x="5580343" y="4078166"/>
            <a:ext cx="6096001" cy="1077218"/>
          </a:xfrm>
          <a:prstGeom prst="rect">
            <a:avLst/>
          </a:prstGeom>
          <a:noFill/>
        </p:spPr>
        <p:txBody>
          <a:bodyPr wrap="square">
            <a:spAutoFit/>
          </a:bodyPr>
          <a:lstStyle/>
          <a:p>
            <a:r>
              <a:rPr lang="en-US" sz="1600" dirty="0"/>
              <a:t>We can measure the modulation depth of the Compton signal by measuring its strength for various relative beam positions with respect to the laser fringe. Then, we can evaluate the IP beam size from the measured modulation depth using Eq. (2).</a:t>
            </a:r>
          </a:p>
        </p:txBody>
      </p:sp>
      <p:pic>
        <p:nvPicPr>
          <p:cNvPr id="15" name="Picture 14">
            <a:extLst>
              <a:ext uri="{FF2B5EF4-FFF2-40B4-BE49-F238E27FC236}">
                <a16:creationId xmlns:a16="http://schemas.microsoft.com/office/drawing/2014/main" id="{559ABC07-148D-819A-93BD-FF0C6B82F83C}"/>
              </a:ext>
            </a:extLst>
          </p:cNvPr>
          <p:cNvPicPr>
            <a:picLocks noChangeAspect="1"/>
          </p:cNvPicPr>
          <p:nvPr/>
        </p:nvPicPr>
        <p:blipFill>
          <a:blip r:embed="rId4"/>
          <a:stretch>
            <a:fillRect/>
          </a:stretch>
        </p:blipFill>
        <p:spPr>
          <a:xfrm>
            <a:off x="491079" y="3976994"/>
            <a:ext cx="4166781" cy="2146524"/>
          </a:xfrm>
          <a:prstGeom prst="rect">
            <a:avLst/>
          </a:prstGeom>
        </p:spPr>
      </p:pic>
      <p:pic>
        <p:nvPicPr>
          <p:cNvPr id="16" name="Picture 15">
            <a:extLst>
              <a:ext uri="{FF2B5EF4-FFF2-40B4-BE49-F238E27FC236}">
                <a16:creationId xmlns:a16="http://schemas.microsoft.com/office/drawing/2014/main" id="{49E6EC1C-64F7-0D2A-0649-E65FFCF737E2}"/>
              </a:ext>
            </a:extLst>
          </p:cNvPr>
          <p:cNvPicPr>
            <a:picLocks noChangeAspect="1"/>
          </p:cNvPicPr>
          <p:nvPr/>
        </p:nvPicPr>
        <p:blipFill>
          <a:blip r:embed="rId5"/>
          <a:stretch>
            <a:fillRect/>
          </a:stretch>
        </p:blipFill>
        <p:spPr>
          <a:xfrm>
            <a:off x="258812" y="1150326"/>
            <a:ext cx="3415898" cy="2407431"/>
          </a:xfrm>
          <a:prstGeom prst="rect">
            <a:avLst/>
          </a:prstGeom>
        </p:spPr>
      </p:pic>
      <p:pic>
        <p:nvPicPr>
          <p:cNvPr id="17" name="Picture 16">
            <a:extLst>
              <a:ext uri="{FF2B5EF4-FFF2-40B4-BE49-F238E27FC236}">
                <a16:creationId xmlns:a16="http://schemas.microsoft.com/office/drawing/2014/main" id="{3A2EEE38-572E-6458-3096-AF449BF021AB}"/>
              </a:ext>
            </a:extLst>
          </p:cNvPr>
          <p:cNvPicPr>
            <a:picLocks noChangeAspect="1"/>
          </p:cNvPicPr>
          <p:nvPr/>
        </p:nvPicPr>
        <p:blipFill>
          <a:blip r:embed="rId6"/>
          <a:stretch>
            <a:fillRect/>
          </a:stretch>
        </p:blipFill>
        <p:spPr>
          <a:xfrm>
            <a:off x="3610232" y="2110657"/>
            <a:ext cx="1473200" cy="1066800"/>
          </a:xfrm>
          <a:prstGeom prst="rect">
            <a:avLst/>
          </a:prstGeom>
        </p:spPr>
      </p:pic>
    </p:spTree>
    <p:extLst>
      <p:ext uri="{BB962C8B-B14F-4D97-AF65-F5344CB8AC3E}">
        <p14:creationId xmlns:p14="http://schemas.microsoft.com/office/powerpoint/2010/main" val="426915205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5E764-577B-769E-5015-646C23C61583}"/>
              </a:ext>
            </a:extLst>
          </p:cNvPr>
          <p:cNvSpPr>
            <a:spLocks noGrp="1"/>
          </p:cNvSpPr>
          <p:nvPr>
            <p:ph type="title"/>
          </p:nvPr>
        </p:nvSpPr>
        <p:spPr>
          <a:xfrm>
            <a:off x="2491360" y="137457"/>
            <a:ext cx="8145634" cy="537147"/>
          </a:xfrm>
        </p:spPr>
        <p:txBody>
          <a:bodyPr/>
          <a:lstStyle/>
          <a:p>
            <a:r>
              <a:rPr kumimoji="0" lang="en-US" sz="2800" b="1" i="0" u="none" strike="noStrike" kern="1200" cap="none" spc="0" normalizeH="0" baseline="0" noProof="0" dirty="0">
                <a:ln>
                  <a:noFill/>
                </a:ln>
                <a:solidFill>
                  <a:srgbClr val="2C7C9F"/>
                </a:solidFill>
                <a:effectLst/>
                <a:uLnTx/>
                <a:uFillTx/>
                <a:latin typeface="Arial" panose="020B0604020202020204" pitchFamily="34" charset="0"/>
                <a:ea typeface="+mj-ea"/>
                <a:cs typeface="Arial" panose="020B0604020202020204" pitchFamily="34" charset="0"/>
              </a:rPr>
              <a:t>ATF2-3 R&amp;D </a:t>
            </a:r>
            <a:r>
              <a:rPr lang="en-US" sz="2800" dirty="0">
                <a:solidFill>
                  <a:srgbClr val="2C7C9F"/>
                </a:solidFill>
              </a:rPr>
              <a:t>current </a:t>
            </a:r>
            <a:r>
              <a:rPr kumimoji="0" lang="en-US" sz="2800" b="1" i="0" u="none" strike="noStrike" kern="1200" cap="none" spc="0" normalizeH="0" baseline="0" noProof="0" dirty="0">
                <a:ln>
                  <a:noFill/>
                </a:ln>
                <a:solidFill>
                  <a:srgbClr val="2C7C9F"/>
                </a:solidFill>
                <a:effectLst/>
                <a:uLnTx/>
                <a:uFillTx/>
                <a:latin typeface="Arial" panose="020B0604020202020204" pitchFamily="34" charset="0"/>
                <a:ea typeface="+mj-ea"/>
                <a:cs typeface="Arial" panose="020B0604020202020204" pitchFamily="34" charset="0"/>
              </a:rPr>
              <a:t>experimental studies I </a:t>
            </a:r>
            <a:endParaRPr lang="en-US" dirty="0"/>
          </a:p>
        </p:txBody>
      </p:sp>
      <p:sp>
        <p:nvSpPr>
          <p:cNvPr id="6" name="Slide Number Placeholder 5">
            <a:extLst>
              <a:ext uri="{FF2B5EF4-FFF2-40B4-BE49-F238E27FC236}">
                <a16:creationId xmlns:a16="http://schemas.microsoft.com/office/drawing/2014/main" id="{2E6C8BC7-75ED-A130-8C68-E153BCBCFA19}"/>
              </a:ext>
            </a:extLst>
          </p:cNvPr>
          <p:cNvSpPr>
            <a:spLocks noGrp="1"/>
          </p:cNvSpPr>
          <p:nvPr>
            <p:ph type="sldNum" sz="quarter" idx="12"/>
          </p:nvPr>
        </p:nvSpPr>
        <p:spPr>
          <a:xfrm>
            <a:off x="10831790" y="6495045"/>
            <a:ext cx="1319424" cy="364618"/>
          </a:xfrm>
        </p:spPr>
        <p:txBody>
          <a:bodyPr/>
          <a:lstStyle/>
          <a:p>
            <a:fld id="{617C510A-7687-CB44-A886-7EC5AB743307}" type="slidenum">
              <a:rPr lang="fr-FR" smtClean="0">
                <a:solidFill>
                  <a:prstClr val="white"/>
                </a:solidFill>
                <a:latin typeface="News Gothic MT"/>
              </a:rPr>
              <a:pPr/>
              <a:t>35</a:t>
            </a:fld>
            <a:endParaRPr lang="fr-FR" dirty="0">
              <a:solidFill>
                <a:prstClr val="white"/>
              </a:solidFill>
              <a:latin typeface="News Gothic MT"/>
            </a:endParaRPr>
          </a:p>
        </p:txBody>
      </p:sp>
      <p:sp>
        <p:nvSpPr>
          <p:cNvPr id="7" name="コンテンツ プレースホルダー 2">
            <a:extLst>
              <a:ext uri="{FF2B5EF4-FFF2-40B4-BE49-F238E27FC236}">
                <a16:creationId xmlns:a16="http://schemas.microsoft.com/office/drawing/2014/main" id="{19AE9777-FFEE-1B8B-A830-23248A0E710D}"/>
              </a:ext>
            </a:extLst>
          </p:cNvPr>
          <p:cNvSpPr>
            <a:spLocks noGrp="1"/>
          </p:cNvSpPr>
          <p:nvPr>
            <p:ph idx="1"/>
          </p:nvPr>
        </p:nvSpPr>
        <p:spPr>
          <a:xfrm>
            <a:off x="181189" y="1072089"/>
            <a:ext cx="5998277" cy="5187777"/>
          </a:xfrm>
        </p:spPr>
        <p:txBody>
          <a:bodyPr>
            <a:noAutofit/>
          </a:bodyPr>
          <a:lstStyle/>
          <a:p>
            <a:pPr marL="361950" indent="-354013">
              <a:lnSpc>
                <a:spcPct val="100000"/>
              </a:lnSpc>
              <a:spcBef>
                <a:spcPts val="600"/>
              </a:spcBef>
              <a:buClr>
                <a:schemeClr val="accent1">
                  <a:lumMod val="50000"/>
                </a:schemeClr>
              </a:buClr>
              <a:buFont typeface="Wingdings" pitchFamily="2" charset="2"/>
              <a:buChar char="Ø"/>
            </a:pPr>
            <a:r>
              <a:rPr lang="en-US" altLang="ja-JP" sz="2000" b="1" dirty="0">
                <a:solidFill>
                  <a:srgbClr val="C00000"/>
                </a:solidFill>
                <a:latin typeface="Arial" panose="020B0604020202020204" pitchFamily="34" charset="0"/>
                <a:cs typeface="Arial" panose="020B0604020202020204" pitchFamily="34" charset="0"/>
              </a:rPr>
              <a:t>Wakefield mitigation </a:t>
            </a:r>
            <a:r>
              <a:rPr lang="en-US" altLang="ja-JP" sz="1800" dirty="0">
                <a:solidFill>
                  <a:schemeClr val="accent1">
                    <a:lumMod val="50000"/>
                  </a:schemeClr>
                </a:solidFill>
                <a:latin typeface="Arial" panose="020B0604020202020204" pitchFamily="34" charset="0"/>
                <a:cs typeface="Arial" panose="020B0604020202020204" pitchFamily="34" charset="0"/>
              </a:rPr>
              <a:t>(new </a:t>
            </a:r>
            <a:r>
              <a:rPr lang="en-US" altLang="ja-JP" sz="1800" dirty="0" err="1">
                <a:solidFill>
                  <a:schemeClr val="accent1">
                    <a:lumMod val="50000"/>
                  </a:schemeClr>
                </a:solidFill>
                <a:latin typeface="Arial" panose="020B0604020202020204" pitchFamily="34" charset="0"/>
                <a:cs typeface="Arial" panose="020B0604020202020204" pitchFamily="34" charset="0"/>
              </a:rPr>
              <a:t>wakefield</a:t>
            </a:r>
            <a:r>
              <a:rPr lang="en-US" altLang="ja-JP" sz="1800" dirty="0">
                <a:solidFill>
                  <a:schemeClr val="accent1">
                    <a:lumMod val="50000"/>
                  </a:schemeClr>
                </a:solidFill>
                <a:latin typeface="Arial" panose="020B0604020202020204" pitchFamily="34" charset="0"/>
                <a:cs typeface="Arial" panose="020B0604020202020204" pitchFamily="34" charset="0"/>
              </a:rPr>
              <a:t> test station)</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Static: mitigation by relocating the sources in lower </a:t>
            </a:r>
            <a:r>
              <a:rPr lang="en-US" altLang="ja-JP" sz="1800" dirty="0">
                <a:solidFill>
                  <a:schemeClr val="accent1">
                    <a:lumMod val="50000"/>
                  </a:schemeClr>
                </a:solidFill>
                <a:latin typeface="Symbol" pitchFamily="2" charset="2"/>
                <a:cs typeface="Arial" panose="020B0604020202020204" pitchFamily="34" charset="0"/>
              </a:rPr>
              <a:t>b</a:t>
            </a:r>
            <a:r>
              <a:rPr lang="en-US" altLang="ja-JP" sz="1800" dirty="0">
                <a:solidFill>
                  <a:schemeClr val="accent1">
                    <a:lumMod val="50000"/>
                  </a:schemeClr>
                </a:solidFill>
                <a:latin typeface="Arial" panose="020B0604020202020204" pitchFamily="34" charset="0"/>
                <a:cs typeface="Arial" panose="020B0604020202020204" pitchFamily="34" charset="0"/>
              </a:rPr>
              <a:t>-positions</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Dynamic: FONT feedback (minimization of injection fluctuation)  and WFS.</a:t>
            </a:r>
          </a:p>
          <a:p>
            <a:pPr marL="361950" indent="-354013">
              <a:lnSpc>
                <a:spcPct val="100000"/>
              </a:lnSpc>
              <a:spcBef>
                <a:spcPts val="1200"/>
              </a:spcBef>
              <a:buClr>
                <a:schemeClr val="accent1">
                  <a:lumMod val="50000"/>
                </a:schemeClr>
              </a:buClr>
              <a:buFont typeface="Wingdings" pitchFamily="2" charset="2"/>
              <a:buChar char="Ø"/>
            </a:pPr>
            <a:r>
              <a:rPr lang="en-US" altLang="ja-JP" sz="2000" b="1" dirty="0">
                <a:solidFill>
                  <a:srgbClr val="C00000"/>
                </a:solidFill>
                <a:latin typeface="Arial" panose="020B0604020202020204" pitchFamily="34" charset="0"/>
                <a:cs typeface="Arial" panose="020B0604020202020204" pitchFamily="34" charset="0"/>
              </a:rPr>
              <a:t>High-order aberration correction and mitigation</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Measurement of FF quads </a:t>
            </a:r>
            <a:r>
              <a:rPr lang="en-US" altLang="ja-JP" sz="1800" dirty="0" err="1">
                <a:solidFill>
                  <a:schemeClr val="accent1">
                    <a:lumMod val="50000"/>
                  </a:schemeClr>
                </a:solidFill>
                <a:latin typeface="Arial" panose="020B0604020202020204" pitchFamily="34" charset="0"/>
                <a:cs typeface="Arial" panose="020B0604020202020204" pitchFamily="34" charset="0"/>
              </a:rPr>
              <a:t>mutipoles</a:t>
            </a:r>
            <a:endParaRPr lang="en-US" altLang="ja-JP" sz="1800" dirty="0">
              <a:solidFill>
                <a:schemeClr val="accent1">
                  <a:lumMod val="50000"/>
                </a:schemeClr>
              </a:solidFill>
              <a:latin typeface="Arial" panose="020B0604020202020204" pitchFamily="34" charset="0"/>
              <a:cs typeface="Arial" panose="020B0604020202020204" pitchFamily="34" charset="0"/>
            </a:endParaRP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Impact of </a:t>
            </a:r>
            <a:r>
              <a:rPr lang="en-US" altLang="ja-JP" sz="1800" dirty="0">
                <a:solidFill>
                  <a:schemeClr val="accent1">
                    <a:lumMod val="50000"/>
                  </a:schemeClr>
                </a:solidFill>
              </a:rPr>
              <a:t>multipole fields errors and mitigation</a:t>
            </a:r>
            <a:endParaRPr lang="en-US" altLang="ja-JP" sz="1800" dirty="0">
              <a:solidFill>
                <a:schemeClr val="accent1">
                  <a:lumMod val="50000"/>
                </a:schemeClr>
              </a:solidFill>
              <a:latin typeface="Arial" panose="020B0604020202020204" pitchFamily="34" charset="0"/>
              <a:cs typeface="Arial" panose="020B0604020202020204" pitchFamily="34" charset="0"/>
            </a:endParaRP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rPr>
              <a:t>Octupole studies</a:t>
            </a:r>
            <a:endParaRPr lang="en-US" altLang="ja-JP" sz="1800" dirty="0">
              <a:solidFill>
                <a:schemeClr val="accent1">
                  <a:lumMod val="50000"/>
                </a:schemeClr>
              </a:solidFill>
              <a:latin typeface="Arial" panose="020B0604020202020204" pitchFamily="34" charset="0"/>
              <a:cs typeface="Arial" panose="020B0604020202020204" pitchFamily="34" charset="0"/>
            </a:endParaRPr>
          </a:p>
          <a:p>
            <a:pPr marL="361950" indent="-354013">
              <a:lnSpc>
                <a:spcPct val="100000"/>
              </a:lnSpc>
              <a:spcBef>
                <a:spcPts val="1200"/>
              </a:spcBef>
              <a:buClr>
                <a:schemeClr val="accent1">
                  <a:lumMod val="50000"/>
                </a:schemeClr>
              </a:buClr>
              <a:buFont typeface="Wingdings" pitchFamily="2" charset="2"/>
              <a:buChar char="Ø"/>
            </a:pPr>
            <a:r>
              <a:rPr lang="en-US" altLang="ja-JP" sz="2000" b="1" dirty="0">
                <a:solidFill>
                  <a:srgbClr val="C00000"/>
                </a:solidFill>
                <a:latin typeface="Arial" panose="020B0604020202020204" pitchFamily="34" charset="0"/>
                <a:cs typeface="Arial" panose="020B0604020202020204" pitchFamily="34" charset="0"/>
              </a:rPr>
              <a:t>Long </a:t>
            </a:r>
            <a:r>
              <a:rPr lang="en-US" altLang="ja-JP" sz="2000" b="1" dirty="0">
                <a:solidFill>
                  <a:srgbClr val="C00000"/>
                </a:solidFill>
              </a:rPr>
              <a:t>Term Stability</a:t>
            </a:r>
            <a:r>
              <a:rPr lang="en-US" altLang="ja-JP" sz="2000" b="1" dirty="0">
                <a:solidFill>
                  <a:srgbClr val="C00000"/>
                </a:solidFill>
                <a:latin typeface="Arial" panose="020B0604020202020204" pitchFamily="34" charset="0"/>
                <a:cs typeface="Arial" panose="020B0604020202020204" pitchFamily="34" charset="0"/>
              </a:rPr>
              <a:t> </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Automatic beam tuning (ML)</a:t>
            </a:r>
          </a:p>
          <a:p>
            <a:pPr lvl="2">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latin typeface="Arial" panose="020B0604020202020204" pitchFamily="34" charset="0"/>
                <a:cs typeface="Arial" panose="020B0604020202020204" pitchFamily="34" charset="0"/>
              </a:rPr>
              <a:t>Minimize the tuning parameters</a:t>
            </a:r>
          </a:p>
          <a:p>
            <a:pPr lvl="2">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latin typeface="Arial" panose="020B0604020202020204" pitchFamily="34" charset="0"/>
                <a:cs typeface="Arial" panose="020B0604020202020204" pitchFamily="34" charset="0"/>
              </a:rPr>
              <a:t>Simultaneous optimization</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Beam optimization (ML)</a:t>
            </a:r>
          </a:p>
          <a:p>
            <a:pPr lvl="2">
              <a:lnSpc>
                <a:spcPct val="100000"/>
              </a:lnSpc>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latin typeface="Arial" panose="020B0604020202020204" pitchFamily="34" charset="0"/>
                <a:cs typeface="Arial" panose="020B0604020202020204" pitchFamily="34" charset="0"/>
              </a:rPr>
              <a:t>“Black-box”</a:t>
            </a:r>
          </a:p>
          <a:p>
            <a:pPr lvl="2">
              <a:lnSpc>
                <a:spcPct val="100000"/>
              </a:lnSpc>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latin typeface="Arial" panose="020B0604020202020204" pitchFamily="34" charset="0"/>
                <a:cs typeface="Arial" panose="020B0604020202020204" pitchFamily="34" charset="0"/>
              </a:rPr>
              <a:t>Bayesian optimization</a:t>
            </a:r>
          </a:p>
        </p:txBody>
      </p:sp>
      <p:pic>
        <p:nvPicPr>
          <p:cNvPr id="8" name="Picture 7">
            <a:extLst>
              <a:ext uri="{FF2B5EF4-FFF2-40B4-BE49-F238E27FC236}">
                <a16:creationId xmlns:a16="http://schemas.microsoft.com/office/drawing/2014/main" id="{7C453E73-36C4-35A2-41D1-2EB0E25E9CD3}"/>
              </a:ext>
            </a:extLst>
          </p:cNvPr>
          <p:cNvPicPr>
            <a:picLocks noChangeAspect="1"/>
          </p:cNvPicPr>
          <p:nvPr/>
        </p:nvPicPr>
        <p:blipFill>
          <a:blip r:embed="rId3"/>
          <a:stretch>
            <a:fillRect/>
          </a:stretch>
        </p:blipFill>
        <p:spPr>
          <a:xfrm>
            <a:off x="9330615" y="815675"/>
            <a:ext cx="1148868" cy="1140098"/>
          </a:xfrm>
          <a:prstGeom prst="rect">
            <a:avLst/>
          </a:prstGeom>
        </p:spPr>
      </p:pic>
      <p:sp>
        <p:nvSpPr>
          <p:cNvPr id="9" name="テキスト ボックス 12">
            <a:extLst>
              <a:ext uri="{FF2B5EF4-FFF2-40B4-BE49-F238E27FC236}">
                <a16:creationId xmlns:a16="http://schemas.microsoft.com/office/drawing/2014/main" id="{EE2D1F12-FB5F-3B9A-81D9-BF0286D699C4}"/>
              </a:ext>
            </a:extLst>
          </p:cNvPr>
          <p:cNvSpPr txBox="1"/>
          <p:nvPr/>
        </p:nvSpPr>
        <p:spPr>
          <a:xfrm>
            <a:off x="9374778" y="1932654"/>
            <a:ext cx="2850494" cy="467510"/>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Static and dynamic </a:t>
            </a:r>
            <a:r>
              <a:rPr lang="en-US" sz="1200" dirty="0" err="1">
                <a:latin typeface="Times New Roman" panose="02020603050405020304" pitchFamily="18" charset="0"/>
                <a:cs typeface="Times New Roman" panose="02020603050405020304" pitchFamily="18" charset="0"/>
              </a:rPr>
              <a:t>wakefield</a:t>
            </a:r>
            <a:r>
              <a:rPr lang="en-US" sz="1200" dirty="0">
                <a:latin typeface="Times New Roman" panose="02020603050405020304" pitchFamily="18" charset="0"/>
                <a:cs typeface="Times New Roman" panose="02020603050405020304" pitchFamily="18" charset="0"/>
              </a:rPr>
              <a:t> sources compensation</a:t>
            </a:r>
          </a:p>
        </p:txBody>
      </p:sp>
      <p:pic>
        <p:nvPicPr>
          <p:cNvPr id="10" name="Picture 9">
            <a:extLst>
              <a:ext uri="{FF2B5EF4-FFF2-40B4-BE49-F238E27FC236}">
                <a16:creationId xmlns:a16="http://schemas.microsoft.com/office/drawing/2014/main" id="{1FC65507-C24A-E6DF-4F24-BB954BF76C0F}"/>
              </a:ext>
            </a:extLst>
          </p:cNvPr>
          <p:cNvPicPr>
            <a:picLocks noChangeAspect="1"/>
          </p:cNvPicPr>
          <p:nvPr/>
        </p:nvPicPr>
        <p:blipFill>
          <a:blip r:embed="rId4"/>
          <a:stretch>
            <a:fillRect/>
          </a:stretch>
        </p:blipFill>
        <p:spPr>
          <a:xfrm>
            <a:off x="10636994" y="891055"/>
            <a:ext cx="1257298" cy="948127"/>
          </a:xfrm>
          <a:prstGeom prst="rect">
            <a:avLst/>
          </a:prstGeom>
        </p:spPr>
      </p:pic>
      <p:pic>
        <p:nvPicPr>
          <p:cNvPr id="12" name="Picture 11">
            <a:extLst>
              <a:ext uri="{FF2B5EF4-FFF2-40B4-BE49-F238E27FC236}">
                <a16:creationId xmlns:a16="http://schemas.microsoft.com/office/drawing/2014/main" id="{57EB5343-9BAD-BEA6-A0F7-F6BB55130675}"/>
              </a:ext>
            </a:extLst>
          </p:cNvPr>
          <p:cNvPicPr>
            <a:picLocks noChangeAspect="1"/>
          </p:cNvPicPr>
          <p:nvPr/>
        </p:nvPicPr>
        <p:blipFill>
          <a:blip r:embed="rId5"/>
          <a:stretch>
            <a:fillRect/>
          </a:stretch>
        </p:blipFill>
        <p:spPr>
          <a:xfrm>
            <a:off x="4176655" y="5480628"/>
            <a:ext cx="1471094" cy="1103205"/>
          </a:xfrm>
          <a:prstGeom prst="rect">
            <a:avLst/>
          </a:prstGeom>
        </p:spPr>
      </p:pic>
      <p:pic>
        <p:nvPicPr>
          <p:cNvPr id="13" name="Picture 12">
            <a:extLst>
              <a:ext uri="{FF2B5EF4-FFF2-40B4-BE49-F238E27FC236}">
                <a16:creationId xmlns:a16="http://schemas.microsoft.com/office/drawing/2014/main" id="{FDF16441-9C39-1615-76F5-F086A6E4C4F1}"/>
              </a:ext>
            </a:extLst>
          </p:cNvPr>
          <p:cNvPicPr>
            <a:picLocks noChangeAspect="1"/>
          </p:cNvPicPr>
          <p:nvPr/>
        </p:nvPicPr>
        <p:blipFill>
          <a:blip r:embed="rId6"/>
          <a:stretch>
            <a:fillRect/>
          </a:stretch>
        </p:blipFill>
        <p:spPr>
          <a:xfrm>
            <a:off x="4079996" y="4270721"/>
            <a:ext cx="1567753" cy="1173287"/>
          </a:xfrm>
          <a:prstGeom prst="rect">
            <a:avLst/>
          </a:prstGeom>
        </p:spPr>
      </p:pic>
      <p:sp>
        <p:nvSpPr>
          <p:cNvPr id="14" name="テキスト ボックス 12">
            <a:extLst>
              <a:ext uri="{FF2B5EF4-FFF2-40B4-BE49-F238E27FC236}">
                <a16:creationId xmlns:a16="http://schemas.microsoft.com/office/drawing/2014/main" id="{C32A1C10-CC2F-C5D8-EDF0-65D890B36766}"/>
              </a:ext>
            </a:extLst>
          </p:cNvPr>
          <p:cNvSpPr txBox="1"/>
          <p:nvPr/>
        </p:nvSpPr>
        <p:spPr>
          <a:xfrm>
            <a:off x="4176655" y="6612026"/>
            <a:ext cx="1511952"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FF nano-beam tuning</a:t>
            </a:r>
          </a:p>
        </p:txBody>
      </p:sp>
      <p:sp>
        <p:nvSpPr>
          <p:cNvPr id="15" name="テキスト ボックス 12">
            <a:extLst>
              <a:ext uri="{FF2B5EF4-FFF2-40B4-BE49-F238E27FC236}">
                <a16:creationId xmlns:a16="http://schemas.microsoft.com/office/drawing/2014/main" id="{AE1FF85E-04B5-05B1-E42E-445EFD1186E6}"/>
              </a:ext>
            </a:extLst>
          </p:cNvPr>
          <p:cNvSpPr txBox="1"/>
          <p:nvPr/>
        </p:nvSpPr>
        <p:spPr>
          <a:xfrm>
            <a:off x="4096675" y="4041067"/>
            <a:ext cx="1534394" cy="276999"/>
          </a:xfrm>
          <a:prstGeom prst="rect">
            <a:avLst/>
          </a:prstGeom>
          <a:noFill/>
        </p:spPr>
        <p:txBody>
          <a:bodyPr wrap="none" rtlCol="0">
            <a:spAutoFit/>
          </a:bodyPr>
          <a:lstStyle/>
          <a:p>
            <a:r>
              <a:rPr lang="en-US" sz="1200" dirty="0" err="1">
                <a:latin typeface="Times New Roman" panose="02020603050405020304" pitchFamily="18" charset="0"/>
                <a:cs typeface="Times New Roman" panose="02020603050405020304" pitchFamily="18" charset="0"/>
              </a:rPr>
              <a:t>Linac</a:t>
            </a:r>
            <a:r>
              <a:rPr lang="en-US" sz="1200" dirty="0">
                <a:latin typeface="Times New Roman" panose="02020603050405020304" pitchFamily="18" charset="0"/>
                <a:cs typeface="Times New Roman" panose="02020603050405020304" pitchFamily="18" charset="0"/>
              </a:rPr>
              <a:t> transport to DR</a:t>
            </a:r>
          </a:p>
        </p:txBody>
      </p:sp>
      <p:pic>
        <p:nvPicPr>
          <p:cNvPr id="3" name="Picture 2">
            <a:extLst>
              <a:ext uri="{FF2B5EF4-FFF2-40B4-BE49-F238E27FC236}">
                <a16:creationId xmlns:a16="http://schemas.microsoft.com/office/drawing/2014/main" id="{3E6DDA67-7560-9728-BE95-5136352E93A1}"/>
              </a:ext>
            </a:extLst>
          </p:cNvPr>
          <p:cNvPicPr>
            <a:picLocks noChangeAspect="1"/>
          </p:cNvPicPr>
          <p:nvPr/>
        </p:nvPicPr>
        <p:blipFill>
          <a:blip r:embed="rId7"/>
          <a:stretch>
            <a:fillRect/>
          </a:stretch>
        </p:blipFill>
        <p:spPr>
          <a:xfrm>
            <a:off x="6044629" y="979883"/>
            <a:ext cx="1334289" cy="760401"/>
          </a:xfrm>
          <a:prstGeom prst="rect">
            <a:avLst/>
          </a:prstGeom>
        </p:spPr>
      </p:pic>
      <p:pic>
        <p:nvPicPr>
          <p:cNvPr id="16" name="Picture 15">
            <a:extLst>
              <a:ext uri="{FF2B5EF4-FFF2-40B4-BE49-F238E27FC236}">
                <a16:creationId xmlns:a16="http://schemas.microsoft.com/office/drawing/2014/main" id="{6462DBEB-C1B1-5896-AFE9-772A66009FFE}"/>
              </a:ext>
            </a:extLst>
          </p:cNvPr>
          <p:cNvPicPr>
            <a:picLocks noChangeAspect="1"/>
          </p:cNvPicPr>
          <p:nvPr/>
        </p:nvPicPr>
        <p:blipFill>
          <a:blip r:embed="rId8"/>
          <a:stretch>
            <a:fillRect/>
          </a:stretch>
        </p:blipFill>
        <p:spPr>
          <a:xfrm>
            <a:off x="7802904" y="1001033"/>
            <a:ext cx="1318941" cy="769382"/>
          </a:xfrm>
          <a:prstGeom prst="rect">
            <a:avLst/>
          </a:prstGeom>
        </p:spPr>
      </p:pic>
      <p:sp>
        <p:nvSpPr>
          <p:cNvPr id="17" name="Right Arrow 16">
            <a:extLst>
              <a:ext uri="{FF2B5EF4-FFF2-40B4-BE49-F238E27FC236}">
                <a16:creationId xmlns:a16="http://schemas.microsoft.com/office/drawing/2014/main" id="{E0E22F9F-6654-0403-BAA7-8CA255F9303D}"/>
              </a:ext>
            </a:extLst>
          </p:cNvPr>
          <p:cNvSpPr/>
          <p:nvPr/>
        </p:nvSpPr>
        <p:spPr>
          <a:xfrm>
            <a:off x="7413563" y="1306278"/>
            <a:ext cx="246406" cy="14321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D4E98671-CE81-BD6B-591E-165AABD8CB5C}"/>
              </a:ext>
            </a:extLst>
          </p:cNvPr>
          <p:cNvSpPr txBox="1"/>
          <p:nvPr/>
        </p:nvSpPr>
        <p:spPr>
          <a:xfrm>
            <a:off x="6388236" y="1800546"/>
            <a:ext cx="2297060" cy="400110"/>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lang="en-GB" sz="1000" spc="-5" dirty="0">
                <a:latin typeface="Times New Roman" panose="02020603050405020304" pitchFamily="18" charset="0"/>
                <a:cs typeface="Times New Roman" panose="02020603050405020304" pitchFamily="18" charset="0"/>
              </a:rPr>
              <a:t>Installation of flange like structure in Abe Chamber </a:t>
            </a:r>
            <a:endParaRPr kumimoji="0" lang="en-US" sz="180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Times New Roman"/>
            </a:endParaRPr>
          </a:p>
        </p:txBody>
      </p:sp>
      <p:pic>
        <p:nvPicPr>
          <p:cNvPr id="19" name="Picture 18">
            <a:extLst>
              <a:ext uri="{FF2B5EF4-FFF2-40B4-BE49-F238E27FC236}">
                <a16:creationId xmlns:a16="http://schemas.microsoft.com/office/drawing/2014/main" id="{B26C1606-5B51-7068-9115-460F0585CD17}"/>
              </a:ext>
            </a:extLst>
          </p:cNvPr>
          <p:cNvPicPr>
            <a:picLocks noChangeAspect="1"/>
          </p:cNvPicPr>
          <p:nvPr/>
        </p:nvPicPr>
        <p:blipFill>
          <a:blip r:embed="rId9"/>
          <a:stretch>
            <a:fillRect/>
          </a:stretch>
        </p:blipFill>
        <p:spPr>
          <a:xfrm>
            <a:off x="8104745" y="2415187"/>
            <a:ext cx="3241564" cy="2086524"/>
          </a:xfrm>
          <a:prstGeom prst="rect">
            <a:avLst/>
          </a:prstGeom>
        </p:spPr>
      </p:pic>
      <p:sp>
        <p:nvSpPr>
          <p:cNvPr id="20" name="TextBox 19">
            <a:extLst>
              <a:ext uri="{FF2B5EF4-FFF2-40B4-BE49-F238E27FC236}">
                <a16:creationId xmlns:a16="http://schemas.microsoft.com/office/drawing/2014/main" id="{4D317BC9-099F-F699-9384-AFDBDAC0E5FA}"/>
              </a:ext>
            </a:extLst>
          </p:cNvPr>
          <p:cNvSpPr txBox="1"/>
          <p:nvPr/>
        </p:nvSpPr>
        <p:spPr>
          <a:xfrm>
            <a:off x="5899152" y="2820915"/>
            <a:ext cx="2164074" cy="400110"/>
          </a:xfrm>
          <a:prstGeom prst="rect">
            <a:avLst/>
          </a:prstGeom>
          <a:noFill/>
        </p:spPr>
        <p:txBody>
          <a:bodyPr wrap="square">
            <a:spAutoFit/>
          </a:bodyPr>
          <a:lstStyle/>
          <a:p>
            <a:r>
              <a:rPr lang="en-GB" sz="1000" spc="-5" dirty="0">
                <a:latin typeface="Times New Roman" panose="02020603050405020304" pitchFamily="18" charset="0"/>
                <a:cs typeface="Times New Roman" panose="02020603050405020304" pitchFamily="18" charset="0"/>
              </a:rPr>
              <a:t>Beam studies of non-linear field at the septum extraction magnet</a:t>
            </a:r>
            <a:endParaRPr lang="en-US" dirty="0">
              <a:latin typeface="Times New Roman" panose="02020603050405020304" pitchFamily="18" charset="0"/>
              <a:cs typeface="Times New Roman" panose="02020603050405020304" pitchFamily="18" charset="0"/>
            </a:endParaRPr>
          </a:p>
        </p:txBody>
      </p:sp>
      <p:pic>
        <p:nvPicPr>
          <p:cNvPr id="21" name="Picture 20">
            <a:extLst>
              <a:ext uri="{FF2B5EF4-FFF2-40B4-BE49-F238E27FC236}">
                <a16:creationId xmlns:a16="http://schemas.microsoft.com/office/drawing/2014/main" id="{A8CC0251-C1CC-E122-066D-76CC1EDDD469}"/>
              </a:ext>
            </a:extLst>
          </p:cNvPr>
          <p:cNvPicPr>
            <a:picLocks noChangeAspect="1"/>
          </p:cNvPicPr>
          <p:nvPr/>
        </p:nvPicPr>
        <p:blipFill>
          <a:blip r:embed="rId10"/>
          <a:stretch>
            <a:fillRect/>
          </a:stretch>
        </p:blipFill>
        <p:spPr>
          <a:xfrm>
            <a:off x="5826323" y="4726266"/>
            <a:ext cx="6284736" cy="1709125"/>
          </a:xfrm>
          <a:prstGeom prst="rect">
            <a:avLst/>
          </a:prstGeom>
        </p:spPr>
      </p:pic>
      <p:sp>
        <p:nvSpPr>
          <p:cNvPr id="23" name="TextBox 22">
            <a:extLst>
              <a:ext uri="{FF2B5EF4-FFF2-40B4-BE49-F238E27FC236}">
                <a16:creationId xmlns:a16="http://schemas.microsoft.com/office/drawing/2014/main" id="{286894EB-14E5-8815-74B9-851D05D255BE}"/>
              </a:ext>
            </a:extLst>
          </p:cNvPr>
          <p:cNvSpPr txBox="1"/>
          <p:nvPr/>
        </p:nvSpPr>
        <p:spPr>
          <a:xfrm>
            <a:off x="7423017" y="6491752"/>
            <a:ext cx="6112932" cy="246221"/>
          </a:xfrm>
          <a:prstGeom prst="rect">
            <a:avLst/>
          </a:prstGeom>
          <a:noFill/>
        </p:spPr>
        <p:txBody>
          <a:bodyPr wrap="square">
            <a:spAutoFit/>
          </a:bodyPr>
          <a:lstStyle/>
          <a:p>
            <a:r>
              <a:rPr lang="en-GB" sz="1000" spc="-5" dirty="0">
                <a:latin typeface="Times New Roman" panose="02020603050405020304" pitchFamily="18" charset="0"/>
                <a:cs typeface="Times New Roman" panose="02020603050405020304" pitchFamily="18" charset="0"/>
              </a:rPr>
              <a:t>Bayesian optimization of IP-BSM modulation</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267270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E6C8BC7-75ED-A130-8C68-E153BCBCFA19}"/>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36</a:t>
            </a:fld>
            <a:endParaRPr lang="fr-FR" dirty="0">
              <a:solidFill>
                <a:prstClr val="white"/>
              </a:solidFill>
              <a:latin typeface="News Gothic MT"/>
            </a:endParaRPr>
          </a:p>
        </p:txBody>
      </p:sp>
      <p:sp>
        <p:nvSpPr>
          <p:cNvPr id="17" name="コンテンツ プレースホルダー 2">
            <a:extLst>
              <a:ext uri="{FF2B5EF4-FFF2-40B4-BE49-F238E27FC236}">
                <a16:creationId xmlns:a16="http://schemas.microsoft.com/office/drawing/2014/main" id="{A8538BCE-5C90-17DD-87BC-865693169F77}"/>
              </a:ext>
            </a:extLst>
          </p:cNvPr>
          <p:cNvSpPr txBox="1">
            <a:spLocks/>
          </p:cNvSpPr>
          <p:nvPr/>
        </p:nvSpPr>
        <p:spPr>
          <a:xfrm>
            <a:off x="479311" y="934871"/>
            <a:ext cx="6373911" cy="5599369"/>
          </a:xfrm>
          <a:prstGeom prst="rect">
            <a:avLst/>
          </a:prstGeom>
        </p:spPr>
        <p:txBody>
          <a:bodyPr>
            <a:no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361950" indent="-354013">
              <a:spcBef>
                <a:spcPts val="1200"/>
              </a:spcBef>
              <a:buClr>
                <a:schemeClr val="accent1">
                  <a:lumMod val="50000"/>
                </a:schemeClr>
              </a:buClr>
              <a:buFont typeface="Wingdings" pitchFamily="2" charset="2"/>
              <a:buChar char="Ø"/>
            </a:pPr>
            <a:r>
              <a:rPr lang="en-US" altLang="ja-JP" sz="2000" b="1" dirty="0">
                <a:solidFill>
                  <a:schemeClr val="accent1">
                    <a:lumMod val="50000"/>
                  </a:schemeClr>
                </a:solidFill>
              </a:rPr>
              <a:t>Incoherent Cherenkov Diffraction Radiation</a:t>
            </a: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Proof of concept validation in progres</a:t>
            </a:r>
            <a:r>
              <a:rPr lang="en-US" altLang="ja-JP" sz="1800" dirty="0">
                <a:solidFill>
                  <a:schemeClr val="accent1">
                    <a:lumMod val="50000"/>
                  </a:schemeClr>
                </a:solidFill>
              </a:rPr>
              <a:t>s</a:t>
            </a:r>
          </a:p>
          <a:p>
            <a:pPr marL="361950" indent="-354013">
              <a:spcBef>
                <a:spcPts val="1200"/>
              </a:spcBef>
              <a:buClr>
                <a:schemeClr val="accent1">
                  <a:lumMod val="50000"/>
                </a:schemeClr>
              </a:buClr>
              <a:buFont typeface="Wingdings" pitchFamily="2" charset="2"/>
              <a:buChar char="Ø"/>
            </a:pPr>
            <a:r>
              <a:rPr lang="en-US" altLang="ja-JP" sz="2000" b="1" dirty="0">
                <a:solidFill>
                  <a:schemeClr val="accent1">
                    <a:lumMod val="50000"/>
                  </a:schemeClr>
                </a:solidFill>
              </a:rPr>
              <a:t>Cavity BPM Calibration pulse injection</a:t>
            </a: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Proof of concept validated</a:t>
            </a: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Hardware specifications in progress</a:t>
            </a:r>
          </a:p>
          <a:p>
            <a:pPr marL="361950" indent="-354013">
              <a:spcBef>
                <a:spcPts val="1200"/>
              </a:spcBef>
              <a:buClr>
                <a:schemeClr val="accent1">
                  <a:lumMod val="50000"/>
                </a:schemeClr>
              </a:buClr>
              <a:buFont typeface="Wingdings" pitchFamily="2" charset="2"/>
              <a:buChar char="Ø"/>
            </a:pPr>
            <a:r>
              <a:rPr lang="en-US" altLang="ja-JP" sz="2000" b="1" dirty="0">
                <a:solidFill>
                  <a:schemeClr val="accent1">
                    <a:lumMod val="50000"/>
                  </a:schemeClr>
                </a:solidFill>
              </a:rPr>
              <a:t>ILC Cavity BPM for ILC ML</a:t>
            </a: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Prototype under designs</a:t>
            </a: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First test with re-entrant CBPM FLASH-CEA type</a:t>
            </a:r>
          </a:p>
          <a:p>
            <a:pPr marL="361950" indent="-354013">
              <a:spcBef>
                <a:spcPts val="1200"/>
              </a:spcBef>
              <a:buClr>
                <a:schemeClr val="accent1">
                  <a:lumMod val="50000"/>
                </a:schemeClr>
              </a:buClr>
              <a:buFont typeface="Wingdings" pitchFamily="2" charset="2"/>
              <a:buChar char="Ø"/>
            </a:pPr>
            <a:r>
              <a:rPr lang="en-US" altLang="ja-JP" sz="2000" b="1" dirty="0">
                <a:solidFill>
                  <a:schemeClr val="accent1">
                    <a:lumMod val="50000"/>
                  </a:schemeClr>
                </a:solidFill>
              </a:rPr>
              <a:t>Laser-electron beam sub-picosecond jitter </a:t>
            </a:r>
            <a:r>
              <a:rPr lang="en-US" altLang="ja-JP" sz="2000" b="1" dirty="0" err="1">
                <a:solidFill>
                  <a:schemeClr val="accent1">
                    <a:lumMod val="50000"/>
                  </a:schemeClr>
                </a:solidFill>
              </a:rPr>
              <a:t>synchronisation</a:t>
            </a:r>
            <a:endParaRPr lang="en-US" altLang="ja-JP" sz="2000" b="1" dirty="0">
              <a:solidFill>
                <a:schemeClr val="accent1">
                  <a:lumMod val="50000"/>
                </a:schemeClr>
              </a:solidFill>
            </a:endParaRP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Based on White Rabbit + IDROGEN</a:t>
            </a: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Application for Compton polarimeter in FCs</a:t>
            </a: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DAQ capabilities for synchronous acquisition of accelerator diagnostics over km range </a:t>
            </a:r>
          </a:p>
          <a:p>
            <a:pPr marL="361950" indent="-354013">
              <a:spcBef>
                <a:spcPts val="1200"/>
              </a:spcBef>
              <a:buClr>
                <a:schemeClr val="accent1">
                  <a:lumMod val="50000"/>
                </a:schemeClr>
              </a:buClr>
              <a:buFont typeface="Wingdings" pitchFamily="2" charset="2"/>
              <a:buChar char="Ø"/>
            </a:pPr>
            <a:r>
              <a:rPr lang="en-US" altLang="ja-JP" sz="2000" b="1" dirty="0">
                <a:solidFill>
                  <a:schemeClr val="accent1">
                    <a:lumMod val="50000"/>
                  </a:schemeClr>
                </a:solidFill>
              </a:rPr>
              <a:t>Flight Simulator new framework implementation </a:t>
            </a: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DFS/WFS in LINAC &amp; ATF2, next step DR </a:t>
            </a:r>
          </a:p>
          <a:p>
            <a:pPr lvl="1">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rPr>
              <a:t>Development of digital twin / Remote operation</a:t>
            </a:r>
            <a:endParaRPr lang="en-US" altLang="ja-JP" sz="1800" dirty="0">
              <a:solidFill>
                <a:schemeClr val="accent1">
                  <a:lumMod val="50000"/>
                </a:schemeClr>
              </a:solidFill>
            </a:endParaRPr>
          </a:p>
          <a:p>
            <a:pPr lvl="1">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1">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1">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1">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marL="349250" lvl="1" indent="0">
              <a:spcBef>
                <a:spcPts val="0"/>
              </a:spcBef>
              <a:buClr>
                <a:schemeClr val="accent1">
                  <a:lumMod val="50000"/>
                </a:schemeClr>
              </a:buClr>
              <a:buNone/>
            </a:pPr>
            <a:endParaRPr lang="en-US" altLang="ja-JP" sz="1800" dirty="0">
              <a:solidFill>
                <a:schemeClr val="accent1">
                  <a:lumMod val="50000"/>
                </a:schemeClr>
              </a:solidFill>
            </a:endParaRPr>
          </a:p>
          <a:p>
            <a:pPr lvl="1">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1">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2">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2">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2">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2">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2">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a:p>
            <a:pPr lvl="2">
              <a:spcBef>
                <a:spcPts val="0"/>
              </a:spcBef>
              <a:buClr>
                <a:schemeClr val="accent1">
                  <a:lumMod val="50000"/>
                </a:schemeClr>
              </a:buClr>
              <a:buFont typeface="Arial" panose="020B0604020202020204" pitchFamily="34" charset="0"/>
              <a:buChar char="•"/>
            </a:pPr>
            <a:endParaRPr lang="en-US" altLang="ja-JP" sz="1800" dirty="0">
              <a:solidFill>
                <a:schemeClr val="accent1">
                  <a:lumMod val="50000"/>
                </a:schemeClr>
              </a:solidFill>
            </a:endParaRPr>
          </a:p>
        </p:txBody>
      </p:sp>
      <p:pic>
        <p:nvPicPr>
          <p:cNvPr id="20" name="Picture 19">
            <a:extLst>
              <a:ext uri="{FF2B5EF4-FFF2-40B4-BE49-F238E27FC236}">
                <a16:creationId xmlns:a16="http://schemas.microsoft.com/office/drawing/2014/main" id="{D78A780D-400E-9129-9782-732927C38801}"/>
              </a:ext>
            </a:extLst>
          </p:cNvPr>
          <p:cNvPicPr>
            <a:picLocks noChangeAspect="1"/>
          </p:cNvPicPr>
          <p:nvPr/>
        </p:nvPicPr>
        <p:blipFill>
          <a:blip r:embed="rId3"/>
          <a:stretch>
            <a:fillRect/>
          </a:stretch>
        </p:blipFill>
        <p:spPr>
          <a:xfrm>
            <a:off x="6239299" y="665076"/>
            <a:ext cx="5753100" cy="1358900"/>
          </a:xfrm>
          <a:prstGeom prst="rect">
            <a:avLst/>
          </a:prstGeom>
        </p:spPr>
      </p:pic>
      <p:pic>
        <p:nvPicPr>
          <p:cNvPr id="21" name="Picture 20">
            <a:extLst>
              <a:ext uri="{FF2B5EF4-FFF2-40B4-BE49-F238E27FC236}">
                <a16:creationId xmlns:a16="http://schemas.microsoft.com/office/drawing/2014/main" id="{476FB791-0CC1-B93F-383A-4838DF2D8AD8}"/>
              </a:ext>
            </a:extLst>
          </p:cNvPr>
          <p:cNvPicPr>
            <a:picLocks noChangeAspect="1"/>
          </p:cNvPicPr>
          <p:nvPr/>
        </p:nvPicPr>
        <p:blipFill>
          <a:blip r:embed="rId4"/>
          <a:stretch>
            <a:fillRect/>
          </a:stretch>
        </p:blipFill>
        <p:spPr>
          <a:xfrm>
            <a:off x="8754384" y="2188829"/>
            <a:ext cx="3399075" cy="950342"/>
          </a:xfrm>
          <a:prstGeom prst="rect">
            <a:avLst/>
          </a:prstGeom>
        </p:spPr>
      </p:pic>
      <p:pic>
        <p:nvPicPr>
          <p:cNvPr id="22" name="Picture 21">
            <a:extLst>
              <a:ext uri="{FF2B5EF4-FFF2-40B4-BE49-F238E27FC236}">
                <a16:creationId xmlns:a16="http://schemas.microsoft.com/office/drawing/2014/main" id="{327DFDCE-0F14-30D1-3CBD-05A7B685CBC3}"/>
              </a:ext>
            </a:extLst>
          </p:cNvPr>
          <p:cNvPicPr>
            <a:picLocks noChangeAspect="1"/>
          </p:cNvPicPr>
          <p:nvPr/>
        </p:nvPicPr>
        <p:blipFill>
          <a:blip r:embed="rId5"/>
          <a:stretch>
            <a:fillRect/>
          </a:stretch>
        </p:blipFill>
        <p:spPr>
          <a:xfrm>
            <a:off x="7294460" y="3278715"/>
            <a:ext cx="2368277" cy="911682"/>
          </a:xfrm>
          <a:prstGeom prst="rect">
            <a:avLst/>
          </a:prstGeom>
        </p:spPr>
      </p:pic>
      <p:sp>
        <p:nvSpPr>
          <p:cNvPr id="23" name="TextBox 22">
            <a:extLst>
              <a:ext uri="{FF2B5EF4-FFF2-40B4-BE49-F238E27FC236}">
                <a16:creationId xmlns:a16="http://schemas.microsoft.com/office/drawing/2014/main" id="{06A61F1A-31C5-6EE1-BFDE-16B3E4E144E6}"/>
              </a:ext>
            </a:extLst>
          </p:cNvPr>
          <p:cNvSpPr txBox="1"/>
          <p:nvPr/>
        </p:nvSpPr>
        <p:spPr>
          <a:xfrm>
            <a:off x="9895154" y="3586193"/>
            <a:ext cx="3363876" cy="246221"/>
          </a:xfrm>
          <a:prstGeom prst="rect">
            <a:avLst/>
          </a:prstGeom>
          <a:noFill/>
        </p:spPr>
        <p:txBody>
          <a:bodyPr wrap="square">
            <a:spAutoFit/>
          </a:bodyPr>
          <a:lstStyle/>
          <a:p>
            <a:r>
              <a:rPr lang="en-GB" sz="1000" spc="-5" dirty="0">
                <a:latin typeface="Times New Roman" panose="02020603050405020304" pitchFamily="18" charset="0"/>
                <a:cs typeface="Times New Roman" panose="02020603050405020304" pitchFamily="18" charset="0"/>
              </a:rPr>
              <a:t>ML Quadrupole end CBPM</a:t>
            </a:r>
            <a:endParaRPr lang="en-US" dirty="0">
              <a:latin typeface="Times New Roman" panose="02020603050405020304" pitchFamily="18" charset="0"/>
              <a:cs typeface="Times New Roman" panose="02020603050405020304" pitchFamily="18" charset="0"/>
            </a:endParaRPr>
          </a:p>
        </p:txBody>
      </p:sp>
      <p:sp>
        <p:nvSpPr>
          <p:cNvPr id="24" name="TextBox 23">
            <a:extLst>
              <a:ext uri="{FF2B5EF4-FFF2-40B4-BE49-F238E27FC236}">
                <a16:creationId xmlns:a16="http://schemas.microsoft.com/office/drawing/2014/main" id="{D908B476-C5F9-3F44-A2F3-16F74DCA44BB}"/>
              </a:ext>
            </a:extLst>
          </p:cNvPr>
          <p:cNvSpPr txBox="1"/>
          <p:nvPr/>
        </p:nvSpPr>
        <p:spPr>
          <a:xfrm>
            <a:off x="6549244" y="2328373"/>
            <a:ext cx="2205140" cy="246221"/>
          </a:xfrm>
          <a:prstGeom prst="rect">
            <a:avLst/>
          </a:prstGeom>
          <a:noFill/>
        </p:spPr>
        <p:txBody>
          <a:bodyPr wrap="square">
            <a:spAutoFit/>
          </a:bodyPr>
          <a:lstStyle/>
          <a:p>
            <a:r>
              <a:rPr lang="en-GB" sz="1000" spc="-5" dirty="0">
                <a:latin typeface="Times New Roman" panose="02020603050405020304" pitchFamily="18" charset="0"/>
                <a:cs typeface="Times New Roman" panose="02020603050405020304" pitchFamily="18" charset="0"/>
              </a:rPr>
              <a:t>Calibration pulse injection</a:t>
            </a:r>
            <a:endParaRPr lang="en-US" dirty="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57DF8CDA-C3D1-C9F7-75C2-1C91E1AD305D}"/>
              </a:ext>
            </a:extLst>
          </p:cNvPr>
          <p:cNvSpPr txBox="1"/>
          <p:nvPr/>
        </p:nvSpPr>
        <p:spPr>
          <a:xfrm>
            <a:off x="8013279" y="1916781"/>
            <a:ext cx="2205140" cy="246221"/>
          </a:xfrm>
          <a:prstGeom prst="rect">
            <a:avLst/>
          </a:prstGeom>
          <a:noFill/>
        </p:spPr>
        <p:txBody>
          <a:bodyPr wrap="square">
            <a:spAutoFit/>
          </a:bodyPr>
          <a:lstStyle/>
          <a:p>
            <a:r>
              <a:rPr lang="en-GB" sz="1000" spc="-5" dirty="0" err="1">
                <a:latin typeface="Times New Roman" panose="02020603050405020304" pitchFamily="18" charset="0"/>
                <a:cs typeface="Times New Roman" panose="02020603050405020304" pitchFamily="18" charset="0"/>
              </a:rPr>
              <a:t>IChDR</a:t>
            </a:r>
            <a:r>
              <a:rPr lang="en-GB" sz="1000" spc="-5" dirty="0">
                <a:latin typeface="Times New Roman" panose="02020603050405020304" pitchFamily="18" charset="0"/>
                <a:cs typeface="Times New Roman" panose="02020603050405020304" pitchFamily="18" charset="0"/>
              </a:rPr>
              <a:t> tests and upgrade</a:t>
            </a:r>
            <a:endParaRPr lang="en-US" dirty="0">
              <a:latin typeface="Times New Roman" panose="02020603050405020304" pitchFamily="18" charset="0"/>
              <a:cs typeface="Times New Roman" panose="02020603050405020304" pitchFamily="18" charset="0"/>
            </a:endParaRPr>
          </a:p>
        </p:txBody>
      </p:sp>
      <p:pic>
        <p:nvPicPr>
          <p:cNvPr id="8" name="Imagen 25" descr="Imagen que contiene interior, cocina, moto, mostrador&#10;&#10;El contenido generado por IA puede ser incorrecto.">
            <a:extLst>
              <a:ext uri="{FF2B5EF4-FFF2-40B4-BE49-F238E27FC236}">
                <a16:creationId xmlns:a16="http://schemas.microsoft.com/office/drawing/2014/main" id="{89D9F736-4F77-C022-B0E6-9366769D182A}"/>
              </a:ext>
            </a:extLst>
          </p:cNvPr>
          <p:cNvPicPr>
            <a:picLocks noChangeAspect="1"/>
          </p:cNvPicPr>
          <p:nvPr/>
        </p:nvPicPr>
        <p:blipFill>
          <a:blip r:embed="rId6"/>
          <a:srcRect l="13333" r="9546"/>
          <a:stretch/>
        </p:blipFill>
        <p:spPr>
          <a:xfrm rot="5400000">
            <a:off x="6399511" y="3295449"/>
            <a:ext cx="907423" cy="882474"/>
          </a:xfrm>
          <a:prstGeom prst="rect">
            <a:avLst/>
          </a:prstGeom>
        </p:spPr>
      </p:pic>
      <p:pic>
        <p:nvPicPr>
          <p:cNvPr id="11" name="Picture 10">
            <a:extLst>
              <a:ext uri="{FF2B5EF4-FFF2-40B4-BE49-F238E27FC236}">
                <a16:creationId xmlns:a16="http://schemas.microsoft.com/office/drawing/2014/main" id="{20434370-3F06-3673-01BF-A9011E8C848B}"/>
              </a:ext>
            </a:extLst>
          </p:cNvPr>
          <p:cNvPicPr>
            <a:picLocks noChangeAspect="1"/>
          </p:cNvPicPr>
          <p:nvPr/>
        </p:nvPicPr>
        <p:blipFill>
          <a:blip r:embed="rId7"/>
          <a:stretch>
            <a:fillRect/>
          </a:stretch>
        </p:blipFill>
        <p:spPr>
          <a:xfrm>
            <a:off x="7155591" y="4725495"/>
            <a:ext cx="2362200" cy="1447800"/>
          </a:xfrm>
          <a:prstGeom prst="rect">
            <a:avLst/>
          </a:prstGeom>
        </p:spPr>
      </p:pic>
      <p:pic>
        <p:nvPicPr>
          <p:cNvPr id="12" name="Picture 11">
            <a:extLst>
              <a:ext uri="{FF2B5EF4-FFF2-40B4-BE49-F238E27FC236}">
                <a16:creationId xmlns:a16="http://schemas.microsoft.com/office/drawing/2014/main" id="{CE8B4432-E244-0B91-9862-023AF2AE9E48}"/>
              </a:ext>
            </a:extLst>
          </p:cNvPr>
          <p:cNvPicPr>
            <a:picLocks noChangeAspect="1"/>
          </p:cNvPicPr>
          <p:nvPr/>
        </p:nvPicPr>
        <p:blipFill>
          <a:blip r:embed="rId8"/>
          <a:stretch>
            <a:fillRect/>
          </a:stretch>
        </p:blipFill>
        <p:spPr>
          <a:xfrm>
            <a:off x="9661964" y="4769945"/>
            <a:ext cx="2044700" cy="1358900"/>
          </a:xfrm>
          <a:prstGeom prst="rect">
            <a:avLst/>
          </a:prstGeom>
        </p:spPr>
      </p:pic>
      <p:sp>
        <p:nvSpPr>
          <p:cNvPr id="13" name="TextBox 12">
            <a:extLst>
              <a:ext uri="{FF2B5EF4-FFF2-40B4-BE49-F238E27FC236}">
                <a16:creationId xmlns:a16="http://schemas.microsoft.com/office/drawing/2014/main" id="{95ACF503-38C1-C1F1-E99A-B1014372EE42}"/>
              </a:ext>
            </a:extLst>
          </p:cNvPr>
          <p:cNvSpPr txBox="1"/>
          <p:nvPr/>
        </p:nvSpPr>
        <p:spPr>
          <a:xfrm>
            <a:off x="8355348" y="4455246"/>
            <a:ext cx="2098573" cy="246221"/>
          </a:xfrm>
          <a:prstGeom prst="rect">
            <a:avLst/>
          </a:prstGeom>
          <a:noFill/>
        </p:spPr>
        <p:txBody>
          <a:bodyPr wrap="square">
            <a:spAutoFit/>
          </a:bodyPr>
          <a:lstStyle/>
          <a:p>
            <a:r>
              <a:rPr lang="en-GB" sz="1000" spc="-5" dirty="0">
                <a:latin typeface="Times New Roman" panose="02020603050405020304" pitchFamily="18" charset="0"/>
                <a:cs typeface="Times New Roman" panose="02020603050405020304" pitchFamily="18" charset="0"/>
              </a:rPr>
              <a:t>Laser-electron synchronisation PoC</a:t>
            </a:r>
            <a:endParaRPr lang="en-US" sz="1000" dirty="0">
              <a:latin typeface="Times New Roman" panose="02020603050405020304" pitchFamily="18" charset="0"/>
              <a:cs typeface="Times New Roman" panose="02020603050405020304" pitchFamily="18" charset="0"/>
            </a:endParaRPr>
          </a:p>
        </p:txBody>
      </p:sp>
      <p:sp>
        <p:nvSpPr>
          <p:cNvPr id="14" name="Title 1">
            <a:extLst>
              <a:ext uri="{FF2B5EF4-FFF2-40B4-BE49-F238E27FC236}">
                <a16:creationId xmlns:a16="http://schemas.microsoft.com/office/drawing/2014/main" id="{B204C04D-114C-C46A-0F49-FB873C3901C4}"/>
              </a:ext>
            </a:extLst>
          </p:cNvPr>
          <p:cNvSpPr>
            <a:spLocks noGrp="1"/>
          </p:cNvSpPr>
          <p:nvPr>
            <p:ph type="title"/>
          </p:nvPr>
        </p:nvSpPr>
        <p:spPr>
          <a:xfrm>
            <a:off x="2166482" y="164094"/>
            <a:ext cx="8145634" cy="537147"/>
          </a:xfrm>
        </p:spPr>
        <p:txBody>
          <a:bodyPr/>
          <a:lstStyle/>
          <a:p>
            <a:r>
              <a:rPr kumimoji="0" lang="en-US" sz="2800" b="1" i="0" u="none" strike="noStrike" kern="1200" cap="none" spc="0" normalizeH="0" baseline="0" noProof="0" dirty="0">
                <a:ln>
                  <a:noFill/>
                </a:ln>
                <a:solidFill>
                  <a:srgbClr val="2C7C9F"/>
                </a:solidFill>
                <a:effectLst/>
                <a:uLnTx/>
                <a:uFillTx/>
                <a:latin typeface="Arial" panose="020B0604020202020204" pitchFamily="34" charset="0"/>
                <a:ea typeface="+mj-ea"/>
                <a:cs typeface="Arial" panose="020B0604020202020204" pitchFamily="34" charset="0"/>
              </a:rPr>
              <a:t>ATF2-3 R&amp;D </a:t>
            </a:r>
            <a:r>
              <a:rPr lang="en-US" sz="2800" dirty="0">
                <a:solidFill>
                  <a:srgbClr val="2C7C9F"/>
                </a:solidFill>
              </a:rPr>
              <a:t>current </a:t>
            </a:r>
            <a:r>
              <a:rPr kumimoji="0" lang="en-US" sz="2800" b="1" i="0" u="none" strike="noStrike" kern="1200" cap="none" spc="0" normalizeH="0" baseline="0" noProof="0" dirty="0">
                <a:ln>
                  <a:noFill/>
                </a:ln>
                <a:solidFill>
                  <a:srgbClr val="2C7C9F"/>
                </a:solidFill>
                <a:effectLst/>
                <a:uLnTx/>
                <a:uFillTx/>
                <a:latin typeface="Arial" panose="020B0604020202020204" pitchFamily="34" charset="0"/>
                <a:ea typeface="+mj-ea"/>
                <a:cs typeface="Arial" panose="020B0604020202020204" pitchFamily="34" charset="0"/>
              </a:rPr>
              <a:t>experimental studies II </a:t>
            </a:r>
            <a:endParaRPr lang="en-US" dirty="0"/>
          </a:p>
        </p:txBody>
      </p:sp>
      <p:sp>
        <p:nvSpPr>
          <p:cNvPr id="3" name="TextBox 2">
            <a:extLst>
              <a:ext uri="{FF2B5EF4-FFF2-40B4-BE49-F238E27FC236}">
                <a16:creationId xmlns:a16="http://schemas.microsoft.com/office/drawing/2014/main" id="{A552CCD8-82A4-814F-D847-007E27B65807}"/>
              </a:ext>
            </a:extLst>
          </p:cNvPr>
          <p:cNvSpPr txBox="1"/>
          <p:nvPr/>
        </p:nvSpPr>
        <p:spPr>
          <a:xfrm rot="16200000">
            <a:off x="-1638239" y="3386138"/>
            <a:ext cx="3724088" cy="400110"/>
          </a:xfrm>
          <a:prstGeom prst="rect">
            <a:avLst/>
          </a:prstGeom>
          <a:noFill/>
        </p:spPr>
        <p:txBody>
          <a:bodyPr wrap="square">
            <a:spAutoFit/>
          </a:bodyPr>
          <a:lstStyle/>
          <a:p>
            <a:pPr marL="350837" indent="-342900">
              <a:lnSpc>
                <a:spcPct val="100000"/>
              </a:lnSpc>
              <a:spcBef>
                <a:spcPts val="1200"/>
              </a:spcBef>
              <a:buClr>
                <a:schemeClr val="accent1">
                  <a:lumMod val="50000"/>
                </a:schemeClr>
              </a:buClr>
              <a:buFont typeface="Wingdings" pitchFamily="2" charset="2"/>
              <a:buChar char="Ø"/>
            </a:pPr>
            <a:r>
              <a:rPr lang="en-US" altLang="ja-JP" sz="2000" b="1" dirty="0">
                <a:solidFill>
                  <a:srgbClr val="C00000"/>
                </a:solidFill>
                <a:latin typeface="Arial" panose="020B0604020202020204" pitchFamily="34" charset="0"/>
                <a:cs typeface="Arial" panose="020B0604020202020204" pitchFamily="34" charset="0"/>
              </a:rPr>
              <a:t>Beam Instrumentation </a:t>
            </a:r>
          </a:p>
        </p:txBody>
      </p:sp>
    </p:spTree>
    <p:extLst>
      <p:ext uri="{BB962C8B-B14F-4D97-AF65-F5344CB8AC3E}">
        <p14:creationId xmlns:p14="http://schemas.microsoft.com/office/powerpoint/2010/main" val="244249617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65480-3403-C588-FC50-C220AC75D25B}"/>
              </a:ext>
            </a:extLst>
          </p:cNvPr>
          <p:cNvSpPr>
            <a:spLocks noGrp="1"/>
          </p:cNvSpPr>
          <p:nvPr>
            <p:ph type="title"/>
          </p:nvPr>
        </p:nvSpPr>
        <p:spPr>
          <a:xfrm>
            <a:off x="1681864" y="207874"/>
            <a:ext cx="10711865" cy="529400"/>
          </a:xfrm>
        </p:spPr>
        <p:txBody>
          <a:bodyPr/>
          <a:lstStyle/>
          <a:p>
            <a:r>
              <a:rPr lang="en-US" sz="3200" dirty="0"/>
              <a:t>Smallest vertical beam sizes in HEP colliders</a:t>
            </a:r>
          </a:p>
        </p:txBody>
      </p:sp>
      <p:sp>
        <p:nvSpPr>
          <p:cNvPr id="6" name="Slide Number Placeholder 5">
            <a:extLst>
              <a:ext uri="{FF2B5EF4-FFF2-40B4-BE49-F238E27FC236}">
                <a16:creationId xmlns:a16="http://schemas.microsoft.com/office/drawing/2014/main" id="{6AF54A01-0D3F-85BA-1410-372669A2C90F}"/>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37</a:t>
            </a:fld>
            <a:endParaRPr lang="fr-FR">
              <a:solidFill>
                <a:prstClr val="white"/>
              </a:solidFill>
              <a:latin typeface="News Gothic MT"/>
            </a:endParaRPr>
          </a:p>
        </p:txBody>
      </p:sp>
      <p:pic>
        <p:nvPicPr>
          <p:cNvPr id="7" name="Picture 6">
            <a:extLst>
              <a:ext uri="{FF2B5EF4-FFF2-40B4-BE49-F238E27FC236}">
                <a16:creationId xmlns:a16="http://schemas.microsoft.com/office/drawing/2014/main" id="{F04C1C4A-0671-297D-1A94-EDFAE6ADE0A3}"/>
              </a:ext>
            </a:extLst>
          </p:cNvPr>
          <p:cNvPicPr>
            <a:picLocks noChangeAspect="1"/>
          </p:cNvPicPr>
          <p:nvPr/>
        </p:nvPicPr>
        <p:blipFill>
          <a:blip r:embed="rId3"/>
          <a:stretch>
            <a:fillRect/>
          </a:stretch>
        </p:blipFill>
        <p:spPr>
          <a:xfrm>
            <a:off x="463779" y="1090286"/>
            <a:ext cx="5218318" cy="2519188"/>
          </a:xfrm>
          <a:prstGeom prst="rect">
            <a:avLst/>
          </a:prstGeom>
        </p:spPr>
      </p:pic>
      <p:pic>
        <p:nvPicPr>
          <p:cNvPr id="8" name="Picture 7">
            <a:extLst>
              <a:ext uri="{FF2B5EF4-FFF2-40B4-BE49-F238E27FC236}">
                <a16:creationId xmlns:a16="http://schemas.microsoft.com/office/drawing/2014/main" id="{F35239AD-B173-6CF0-07D4-BB3721FDC676}"/>
              </a:ext>
            </a:extLst>
          </p:cNvPr>
          <p:cNvPicPr>
            <a:picLocks noChangeAspect="1"/>
          </p:cNvPicPr>
          <p:nvPr/>
        </p:nvPicPr>
        <p:blipFill>
          <a:blip r:embed="rId4"/>
          <a:stretch>
            <a:fillRect/>
          </a:stretch>
        </p:blipFill>
        <p:spPr>
          <a:xfrm>
            <a:off x="6208447" y="1228655"/>
            <a:ext cx="4731074" cy="2328862"/>
          </a:xfrm>
          <a:prstGeom prst="rect">
            <a:avLst/>
          </a:prstGeom>
        </p:spPr>
      </p:pic>
      <p:pic>
        <p:nvPicPr>
          <p:cNvPr id="9" name="Picture 8">
            <a:extLst>
              <a:ext uri="{FF2B5EF4-FFF2-40B4-BE49-F238E27FC236}">
                <a16:creationId xmlns:a16="http://schemas.microsoft.com/office/drawing/2014/main" id="{E513C6EC-F7F2-A5FE-B8EB-540C871A4103}"/>
              </a:ext>
            </a:extLst>
          </p:cNvPr>
          <p:cNvPicPr>
            <a:picLocks noChangeAspect="1"/>
          </p:cNvPicPr>
          <p:nvPr/>
        </p:nvPicPr>
        <p:blipFill>
          <a:blip r:embed="rId5"/>
          <a:stretch>
            <a:fillRect/>
          </a:stretch>
        </p:blipFill>
        <p:spPr>
          <a:xfrm>
            <a:off x="274085" y="4206106"/>
            <a:ext cx="5049299" cy="2313497"/>
          </a:xfrm>
          <a:prstGeom prst="rect">
            <a:avLst/>
          </a:prstGeom>
        </p:spPr>
      </p:pic>
      <p:sp>
        <p:nvSpPr>
          <p:cNvPr id="10" name="TextBox 9">
            <a:extLst>
              <a:ext uri="{FF2B5EF4-FFF2-40B4-BE49-F238E27FC236}">
                <a16:creationId xmlns:a16="http://schemas.microsoft.com/office/drawing/2014/main" id="{B5068550-5621-2B55-BDA6-BAB99E0BB97E}"/>
              </a:ext>
            </a:extLst>
          </p:cNvPr>
          <p:cNvSpPr txBox="1"/>
          <p:nvPr/>
        </p:nvSpPr>
        <p:spPr>
          <a:xfrm>
            <a:off x="274085" y="3691090"/>
            <a:ext cx="5218318" cy="461665"/>
          </a:xfrm>
          <a:prstGeom prst="rect">
            <a:avLst/>
          </a:prstGeom>
          <a:noFill/>
        </p:spPr>
        <p:txBody>
          <a:bodyPr wrap="square">
            <a:spAutoFit/>
          </a:bodyPr>
          <a:lstStyle/>
          <a:p>
            <a:r>
              <a:rPr lang="en-US" sz="1200" dirty="0"/>
              <a:t>Effective normalized vertical emittance at the IP as measured from the beam size versus time</a:t>
            </a:r>
            <a:endParaRPr lang="en-US" dirty="0"/>
          </a:p>
        </p:txBody>
      </p:sp>
      <p:sp>
        <p:nvSpPr>
          <p:cNvPr id="14" name="TextBox 13">
            <a:extLst>
              <a:ext uri="{FF2B5EF4-FFF2-40B4-BE49-F238E27FC236}">
                <a16:creationId xmlns:a16="http://schemas.microsoft.com/office/drawing/2014/main" id="{CEC22534-D546-F0F6-BCDE-91A9EBEC1EA0}"/>
              </a:ext>
            </a:extLst>
          </p:cNvPr>
          <p:cNvSpPr txBox="1"/>
          <p:nvPr/>
        </p:nvSpPr>
        <p:spPr>
          <a:xfrm>
            <a:off x="6089650" y="3613467"/>
            <a:ext cx="5550807" cy="2585323"/>
          </a:xfrm>
          <a:prstGeom prst="rect">
            <a:avLst/>
          </a:prstGeom>
          <a:noFill/>
        </p:spPr>
        <p:txBody>
          <a:bodyPr wrap="square">
            <a:spAutoFit/>
          </a:bodyPr>
          <a:lstStyle/>
          <a:p>
            <a:r>
              <a:rPr lang="en-GB" i="1" dirty="0">
                <a:latin typeface="Arial" panose="020B0604020202020204" pitchFamily="34" charset="0"/>
                <a:ea typeface="+mn-ea"/>
                <a:cs typeface="Arial" panose="020B0604020202020204" pitchFamily="34" charset="0"/>
                <a:sym typeface="Calibri"/>
              </a:rPr>
              <a:t>Emittance plot is energy normalized, we</a:t>
            </a:r>
            <a:r>
              <a:rPr lang="en-FR" dirty="0">
                <a:latin typeface="Arial" panose="020B0604020202020204" pitchFamily="34" charset="0"/>
                <a:ea typeface="AppleMyungjo" pitchFamily="2" charset="-127"/>
                <a:cs typeface="Arial" panose="020B0604020202020204" pitchFamily="34" charset="0"/>
              </a:rPr>
              <a:t> </a:t>
            </a:r>
            <a:r>
              <a:rPr lang="en-GB" i="1" dirty="0">
                <a:latin typeface="Arial" panose="020B0604020202020204" pitchFamily="34" charset="0"/>
                <a:ea typeface="+mn-ea"/>
                <a:cs typeface="Arial" panose="020B0604020202020204" pitchFamily="34" charset="0"/>
                <a:sym typeface="Calibri"/>
              </a:rPr>
              <a:t>could say that  </a:t>
            </a:r>
            <a:r>
              <a:rPr lang="en-GB" i="1" dirty="0">
                <a:effectLst/>
                <a:latin typeface="Arial" panose="020B0604020202020204" pitchFamily="34" charset="0"/>
                <a:ea typeface="+mn-ea"/>
                <a:cs typeface="Arial" panose="020B0604020202020204" pitchFamily="34" charset="0"/>
                <a:sym typeface="Calibri"/>
              </a:rPr>
              <a:t>important phenomena scale with</a:t>
            </a:r>
            <a:r>
              <a:rPr lang="en-GB" i="1" dirty="0">
                <a:latin typeface="Arial" panose="020B0604020202020204" pitchFamily="34" charset="0"/>
                <a:ea typeface="+mn-ea"/>
                <a:cs typeface="Arial" panose="020B0604020202020204" pitchFamily="34" charset="0"/>
                <a:sym typeface="Calibri"/>
              </a:rPr>
              <a:t>          .</a:t>
            </a:r>
            <a:endParaRPr lang="en-FR" dirty="0">
              <a:latin typeface="Arial" panose="020B0604020202020204" pitchFamily="34" charset="0"/>
              <a:ea typeface="AppleMyungjo" pitchFamily="2" charset="-127"/>
              <a:cs typeface="Arial" panose="020B0604020202020204" pitchFamily="34" charset="0"/>
            </a:endParaRPr>
          </a:p>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b="0" i="1"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Calibri"/>
              </a:rPr>
              <a:t>So, the emittance plot shows one aspect of the challenge and the beam size plot shows other</a:t>
            </a:r>
            <a:r>
              <a:rPr kumimoji="0" lang="en-GB"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Calibri"/>
              </a:rPr>
              <a:t> </a:t>
            </a:r>
            <a:r>
              <a:rPr kumimoji="0" lang="en-GB" b="0" i="1"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Calibri"/>
              </a:rPr>
              <a:t>aspects of the challenge that indeed relate more to vibration tolerances. </a:t>
            </a:r>
          </a:p>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b="0" i="1"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Calibri"/>
              </a:rPr>
              <a:t>Then, how the beam size challenge materializes at higher energy depends</a:t>
            </a:r>
            <a:r>
              <a:rPr kumimoji="0" lang="en-GB"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Calibri"/>
              </a:rPr>
              <a:t> </a:t>
            </a:r>
            <a:r>
              <a:rPr kumimoji="0" lang="en-GB" b="0" i="1"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Calibri"/>
              </a:rPr>
              <a:t>on the characteristics of the project.</a:t>
            </a:r>
            <a:r>
              <a:rPr kumimoji="0" lang="en-GB"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Calibri"/>
              </a:rPr>
              <a:t> </a:t>
            </a:r>
            <a:endParaRPr kumimoji="0" lang="en-US"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Times New Roman"/>
            </a:endParaRPr>
          </a:p>
        </p:txBody>
      </p:sp>
      <p:pic>
        <p:nvPicPr>
          <p:cNvPr id="18" name="Picture 17">
            <a:extLst>
              <a:ext uri="{FF2B5EF4-FFF2-40B4-BE49-F238E27FC236}">
                <a16:creationId xmlns:a16="http://schemas.microsoft.com/office/drawing/2014/main" id="{EE49B411-657C-97FC-E1DA-E5B0360B9E95}"/>
              </a:ext>
            </a:extLst>
          </p:cNvPr>
          <p:cNvPicPr>
            <a:picLocks noChangeAspect="1"/>
          </p:cNvPicPr>
          <p:nvPr/>
        </p:nvPicPr>
        <p:blipFill>
          <a:blip r:embed="rId6"/>
          <a:stretch>
            <a:fillRect/>
          </a:stretch>
        </p:blipFill>
        <p:spPr>
          <a:xfrm>
            <a:off x="10042013" y="3958149"/>
            <a:ext cx="512975" cy="232060"/>
          </a:xfrm>
          <a:prstGeom prst="rect">
            <a:avLst/>
          </a:prstGeom>
        </p:spPr>
      </p:pic>
      <p:sp>
        <p:nvSpPr>
          <p:cNvPr id="20" name="TextBox 19">
            <a:extLst>
              <a:ext uri="{FF2B5EF4-FFF2-40B4-BE49-F238E27FC236}">
                <a16:creationId xmlns:a16="http://schemas.microsoft.com/office/drawing/2014/main" id="{637C9AA8-4E80-88E4-BE72-070CEDE1198E}"/>
              </a:ext>
            </a:extLst>
          </p:cNvPr>
          <p:cNvSpPr txBox="1"/>
          <p:nvPr/>
        </p:nvSpPr>
        <p:spPr>
          <a:xfrm>
            <a:off x="6208447" y="6249044"/>
            <a:ext cx="6197600" cy="369332"/>
          </a:xfrm>
          <a:prstGeom prst="rect">
            <a:avLst/>
          </a:prstGeom>
          <a:noFill/>
        </p:spPr>
        <p:txBody>
          <a:bodyPr wrap="square">
            <a:spAutoFit/>
          </a:bodyPr>
          <a:lstStyle/>
          <a:p>
            <a:pPr>
              <a:defRPr/>
            </a:pPr>
            <a:r>
              <a:rPr lang="en-US" dirty="0">
                <a:solidFill>
                  <a:srgbClr val="3326FF"/>
                </a:solidFill>
              </a:rPr>
              <a:t>From discussions with Gianluigi and Rogelio.</a:t>
            </a:r>
            <a:endParaRPr kumimoji="0" lang="en-US" sz="1800" b="0" i="0" u="none" strike="noStrike" kern="0" cap="none" spc="0" normalizeH="0" baseline="0" noProof="0" dirty="0">
              <a:ln>
                <a:noFill/>
              </a:ln>
              <a:solidFill>
                <a:srgbClr val="3326FF"/>
              </a:solidFill>
              <a:effectLst/>
              <a:uLnTx/>
              <a:uFillTx/>
              <a:latin typeface="Times New Roman"/>
              <a:cs typeface="Times New Roman"/>
              <a:sym typeface="Times New Roman"/>
            </a:endParaRPr>
          </a:p>
        </p:txBody>
      </p:sp>
    </p:spTree>
    <p:extLst>
      <p:ext uri="{BB962C8B-B14F-4D97-AF65-F5344CB8AC3E}">
        <p14:creationId xmlns:p14="http://schemas.microsoft.com/office/powerpoint/2010/main" val="199035872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CA059243-0B9E-5447-7882-93AA0D62A6CA}"/>
              </a:ext>
            </a:extLst>
          </p:cNvPr>
          <p:cNvPicPr>
            <a:picLocks noGrp="1" noChangeAspect="1"/>
          </p:cNvPicPr>
          <p:nvPr>
            <p:ph idx="1"/>
          </p:nvPr>
        </p:nvPicPr>
        <p:blipFill>
          <a:blip r:embed="rId2"/>
          <a:stretch>
            <a:fillRect/>
          </a:stretch>
        </p:blipFill>
        <p:spPr>
          <a:xfrm>
            <a:off x="1064656" y="902099"/>
            <a:ext cx="10378814" cy="5499908"/>
          </a:xfrm>
        </p:spPr>
      </p:pic>
      <p:sp>
        <p:nvSpPr>
          <p:cNvPr id="6" name="Slide Number Placeholder 5">
            <a:extLst>
              <a:ext uri="{FF2B5EF4-FFF2-40B4-BE49-F238E27FC236}">
                <a16:creationId xmlns:a16="http://schemas.microsoft.com/office/drawing/2014/main" id="{5EAEA5F4-2A73-51FB-9806-F4593521F1D1}"/>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38</a:t>
            </a:fld>
            <a:endParaRPr lang="fr-FR">
              <a:solidFill>
                <a:prstClr val="white"/>
              </a:solidFill>
              <a:latin typeface="News Gothic MT"/>
            </a:endParaRPr>
          </a:p>
        </p:txBody>
      </p:sp>
      <p:sp>
        <p:nvSpPr>
          <p:cNvPr id="10" name="TextBox 9">
            <a:extLst>
              <a:ext uri="{FF2B5EF4-FFF2-40B4-BE49-F238E27FC236}">
                <a16:creationId xmlns:a16="http://schemas.microsoft.com/office/drawing/2014/main" id="{AD0CD07B-BBD7-D4BF-6F19-56C919B43D1B}"/>
              </a:ext>
            </a:extLst>
          </p:cNvPr>
          <p:cNvSpPr txBox="1"/>
          <p:nvPr/>
        </p:nvSpPr>
        <p:spPr>
          <a:xfrm>
            <a:off x="2445781" y="163600"/>
            <a:ext cx="5606398" cy="523220"/>
          </a:xfrm>
          <a:prstGeom prst="rect">
            <a:avLst/>
          </a:prstGeom>
          <a:noFill/>
        </p:spPr>
        <p:txBody>
          <a:bodyPr wrap="square">
            <a:spAutoFit/>
          </a:bodyPr>
          <a:lstStyle/>
          <a:p>
            <a:r>
              <a:rPr lang="en-US" sz="2800" b="1" kern="1200" dirty="0">
                <a:solidFill>
                  <a:srgbClr val="2C7C9F"/>
                </a:solidFill>
                <a:latin typeface="Arial" panose="020B0604020202020204" pitchFamily="34" charset="0"/>
                <a:ea typeface="+mj-ea"/>
                <a:cs typeface="Arial" panose="020B0604020202020204" pitchFamily="34" charset="0"/>
              </a:rPr>
              <a:t>ILC BDS tolerances</a:t>
            </a:r>
            <a:endParaRPr lang="en-US" sz="2800" dirty="0"/>
          </a:p>
        </p:txBody>
      </p:sp>
    </p:spTree>
    <p:extLst>
      <p:ext uri="{BB962C8B-B14F-4D97-AF65-F5344CB8AC3E}">
        <p14:creationId xmlns:p14="http://schemas.microsoft.com/office/powerpoint/2010/main" val="64478194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04C7A30-2A71-9C4D-9967-B7CCEA04AD03}"/>
              </a:ext>
            </a:extLst>
          </p:cNvPr>
          <p:cNvSpPr>
            <a:spLocks noGrp="1"/>
          </p:cNvSpPr>
          <p:nvPr>
            <p:ph type="sldNum" sz="quarter" idx="12"/>
          </p:nvPr>
        </p:nvSpPr>
        <p:spPr>
          <a:xfrm>
            <a:off x="10859876" y="6440923"/>
            <a:ext cx="1319424" cy="364618"/>
          </a:xfrm>
        </p:spPr>
        <p:txBody>
          <a:bodyPr/>
          <a:lstStyle/>
          <a:p>
            <a:fld id="{617C510A-7687-CB44-A886-7EC5AB743307}" type="slidenum">
              <a:rPr lang="fr-FR" sz="1400" smtClean="0">
                <a:solidFill>
                  <a:prstClr val="white"/>
                </a:solidFill>
                <a:latin typeface="News Gothic MT"/>
              </a:rPr>
              <a:pPr/>
              <a:t>4</a:t>
            </a:fld>
            <a:endParaRPr lang="fr-FR" sz="1400" dirty="0">
              <a:solidFill>
                <a:prstClr val="white"/>
              </a:solidFill>
              <a:latin typeface="News Gothic MT"/>
            </a:endParaRPr>
          </a:p>
        </p:txBody>
      </p:sp>
      <p:sp>
        <p:nvSpPr>
          <p:cNvPr id="12" name="Titre 2">
            <a:extLst>
              <a:ext uri="{FF2B5EF4-FFF2-40B4-BE49-F238E27FC236}">
                <a16:creationId xmlns:a16="http://schemas.microsoft.com/office/drawing/2014/main" id="{ACD4A2AE-753E-BF4A-B0E5-F8CB77B45008}"/>
              </a:ext>
            </a:extLst>
          </p:cNvPr>
          <p:cNvSpPr txBox="1">
            <a:spLocks/>
          </p:cNvSpPr>
          <p:nvPr/>
        </p:nvSpPr>
        <p:spPr>
          <a:xfrm>
            <a:off x="1836524" y="1236860"/>
            <a:ext cx="7800343" cy="244614"/>
          </a:xfrm>
          <a:prstGeom prst="rect">
            <a:avLst/>
          </a:prstGeom>
          <a:solidFill>
            <a:schemeClr val="bg1"/>
          </a:solidFill>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endParaRPr lang="fr-FR" sz="2800" b="1" dirty="0"/>
          </a:p>
        </p:txBody>
      </p:sp>
      <p:graphicFrame>
        <p:nvGraphicFramePr>
          <p:cNvPr id="3" name="Table 2">
            <a:extLst>
              <a:ext uri="{FF2B5EF4-FFF2-40B4-BE49-F238E27FC236}">
                <a16:creationId xmlns:a16="http://schemas.microsoft.com/office/drawing/2014/main" id="{FE633212-23A1-4D4D-A058-E6389A156FA2}"/>
              </a:ext>
            </a:extLst>
          </p:cNvPr>
          <p:cNvGraphicFramePr>
            <a:graphicFrameLocks noGrp="1"/>
          </p:cNvGraphicFramePr>
          <p:nvPr>
            <p:extLst>
              <p:ext uri="{D42A27DB-BD31-4B8C-83A1-F6EECF244321}">
                <p14:modId xmlns:p14="http://schemas.microsoft.com/office/powerpoint/2010/main" val="3874487641"/>
              </p:ext>
            </p:extLst>
          </p:nvPr>
        </p:nvGraphicFramePr>
        <p:xfrm>
          <a:off x="279755" y="1096723"/>
          <a:ext cx="11463568" cy="5126860"/>
        </p:xfrm>
        <a:graphic>
          <a:graphicData uri="http://schemas.openxmlformats.org/drawingml/2006/table">
            <a:tbl>
              <a:tblPr firstRow="1" bandRow="1"/>
              <a:tblGrid>
                <a:gridCol w="699249">
                  <a:extLst>
                    <a:ext uri="{9D8B030D-6E8A-4147-A177-3AD203B41FA5}">
                      <a16:colId xmlns:a16="http://schemas.microsoft.com/office/drawing/2014/main" val="1349821696"/>
                    </a:ext>
                  </a:extLst>
                </a:gridCol>
                <a:gridCol w="1473955">
                  <a:extLst>
                    <a:ext uri="{9D8B030D-6E8A-4147-A177-3AD203B41FA5}">
                      <a16:colId xmlns:a16="http://schemas.microsoft.com/office/drawing/2014/main" val="4263134528"/>
                    </a:ext>
                  </a:extLst>
                </a:gridCol>
                <a:gridCol w="933329">
                  <a:extLst>
                    <a:ext uri="{9D8B030D-6E8A-4147-A177-3AD203B41FA5}">
                      <a16:colId xmlns:a16="http://schemas.microsoft.com/office/drawing/2014/main" val="3862449644"/>
                    </a:ext>
                  </a:extLst>
                </a:gridCol>
                <a:gridCol w="1021185">
                  <a:extLst>
                    <a:ext uri="{9D8B030D-6E8A-4147-A177-3AD203B41FA5}">
                      <a16:colId xmlns:a16="http://schemas.microsoft.com/office/drawing/2014/main" val="1731159379"/>
                    </a:ext>
                  </a:extLst>
                </a:gridCol>
                <a:gridCol w="929737">
                  <a:extLst>
                    <a:ext uri="{9D8B030D-6E8A-4147-A177-3AD203B41FA5}">
                      <a16:colId xmlns:a16="http://schemas.microsoft.com/office/drawing/2014/main" val="3116640384"/>
                    </a:ext>
                  </a:extLst>
                </a:gridCol>
                <a:gridCol w="1131985">
                  <a:extLst>
                    <a:ext uri="{9D8B030D-6E8A-4147-A177-3AD203B41FA5}">
                      <a16:colId xmlns:a16="http://schemas.microsoft.com/office/drawing/2014/main" val="1683920313"/>
                    </a:ext>
                  </a:extLst>
                </a:gridCol>
                <a:gridCol w="1244442">
                  <a:extLst>
                    <a:ext uri="{9D8B030D-6E8A-4147-A177-3AD203B41FA5}">
                      <a16:colId xmlns:a16="http://schemas.microsoft.com/office/drawing/2014/main" val="4131027196"/>
                    </a:ext>
                  </a:extLst>
                </a:gridCol>
                <a:gridCol w="1190708">
                  <a:extLst>
                    <a:ext uri="{9D8B030D-6E8A-4147-A177-3AD203B41FA5}">
                      <a16:colId xmlns:a16="http://schemas.microsoft.com/office/drawing/2014/main" val="4021423023"/>
                    </a:ext>
                  </a:extLst>
                </a:gridCol>
                <a:gridCol w="1282890">
                  <a:extLst>
                    <a:ext uri="{9D8B030D-6E8A-4147-A177-3AD203B41FA5}">
                      <a16:colId xmlns:a16="http://schemas.microsoft.com/office/drawing/2014/main" val="1147735283"/>
                    </a:ext>
                  </a:extLst>
                </a:gridCol>
                <a:gridCol w="1556088">
                  <a:extLst>
                    <a:ext uri="{9D8B030D-6E8A-4147-A177-3AD203B41FA5}">
                      <a16:colId xmlns:a16="http://schemas.microsoft.com/office/drawing/2014/main" val="968505634"/>
                    </a:ext>
                  </a:extLst>
                </a:gridCol>
              </a:tblGrid>
              <a:tr h="428140">
                <a:tc rowSpan="2">
                  <a:txBody>
                    <a:bodyPr/>
                    <a:lstStyle/>
                    <a:p>
                      <a:endParaRPr lang="en-US" sz="16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rowSpan="2">
                  <a:txBody>
                    <a:bodyPr/>
                    <a:lstStyle/>
                    <a:p>
                      <a:pPr algn="ctr"/>
                      <a:r>
                        <a:rPr lang="en-US" sz="1600" b="1" dirty="0">
                          <a:solidFill>
                            <a:schemeClr val="bg1"/>
                          </a:solidFill>
                          <a:latin typeface="Times New Roman" panose="02020603050405020304" pitchFamily="18" charset="0"/>
                          <a:cs typeface="Times New Roman" panose="02020603050405020304" pitchFamily="18" charset="0"/>
                        </a:rPr>
                        <a:t>Units</a:t>
                      </a:r>
                    </a:p>
                  </a:txBody>
                  <a:tcPr anchor="b">
                    <a:solidFill>
                      <a:schemeClr val="accent1">
                        <a:lumMod val="75000"/>
                      </a:schemeClr>
                    </a:solidFill>
                  </a:tcPr>
                </a:tc>
                <a:tc gridSpan="2">
                  <a:txBody>
                    <a:bodyPr/>
                    <a:lstStyle/>
                    <a:p>
                      <a:pPr algn="ctr"/>
                      <a:r>
                        <a:rPr lang="en-US" sz="1800" b="1" dirty="0">
                          <a:solidFill>
                            <a:schemeClr val="bg1"/>
                          </a:solidFill>
                          <a:latin typeface="Times New Roman" panose="02020603050405020304" pitchFamily="18" charset="0"/>
                          <a:cs typeface="Times New Roman" panose="02020603050405020304" pitchFamily="18" charset="0"/>
                        </a:rPr>
                        <a:t>SLC</a:t>
                      </a:r>
                    </a:p>
                  </a:txBody>
                  <a:tcPr anchor="b">
                    <a:solidFill>
                      <a:schemeClr val="accent1">
                        <a:lumMod val="75000"/>
                      </a:schemeClr>
                    </a:solidFill>
                  </a:tcPr>
                </a:tc>
                <a:tc hMerge="1">
                  <a:txBody>
                    <a:bodyPr/>
                    <a:lstStyle/>
                    <a:p>
                      <a:endParaRPr lang="en-US" sz="1800" b="1" dirty="0">
                        <a:solidFill>
                          <a:schemeClr val="bg1"/>
                        </a:solidFill>
                        <a:latin typeface="Times New Roman" panose="02020603050405020304" pitchFamily="18" charset="0"/>
                        <a:cs typeface="Times New Roman" panose="02020603050405020304" pitchFamily="18" charset="0"/>
                      </a:endParaRPr>
                    </a:p>
                  </a:txBody>
                  <a:tcPr anchor="b">
                    <a:solidFill>
                      <a:schemeClr val="accent1">
                        <a:lumMod val="75000"/>
                      </a:schemeClr>
                    </a:solidFill>
                  </a:tcPr>
                </a:tc>
                <a:tc gridSpan="2">
                  <a:txBody>
                    <a:bodyPr/>
                    <a:lstStyle/>
                    <a:p>
                      <a:pPr algn="ctr"/>
                      <a:r>
                        <a:rPr lang="en-US" sz="1800" b="1" dirty="0">
                          <a:solidFill>
                            <a:schemeClr val="bg1"/>
                          </a:solidFill>
                          <a:latin typeface="Times New Roman" panose="02020603050405020304" pitchFamily="18" charset="0"/>
                          <a:cs typeface="Times New Roman" panose="02020603050405020304" pitchFamily="18" charset="0"/>
                        </a:rPr>
                        <a:t>FFTB</a:t>
                      </a:r>
                    </a:p>
                  </a:txBody>
                  <a:tcPr anchor="b">
                    <a:solidFill>
                      <a:schemeClr val="accent1">
                        <a:lumMod val="75000"/>
                      </a:schemeClr>
                    </a:solidFill>
                  </a:tcPr>
                </a:tc>
                <a:tc hMerge="1">
                  <a:txBody>
                    <a:bodyPr/>
                    <a:lstStyle/>
                    <a:p>
                      <a:pPr algn="ctr"/>
                      <a:endParaRPr lang="en-US" sz="1800" b="1" dirty="0">
                        <a:solidFill>
                          <a:schemeClr val="bg1"/>
                        </a:solidFill>
                        <a:latin typeface="Times New Roman" panose="02020603050405020304" pitchFamily="18" charset="0"/>
                        <a:cs typeface="Times New Roman" panose="02020603050405020304" pitchFamily="18" charset="0"/>
                      </a:endParaRPr>
                    </a:p>
                  </a:txBody>
                  <a:tcPr anchor="b">
                    <a:solidFill>
                      <a:schemeClr val="accent1">
                        <a:lumMod val="75000"/>
                      </a:schemeClr>
                    </a:solidFill>
                  </a:tcPr>
                </a:tc>
                <a:tc gridSpan="2">
                  <a:txBody>
                    <a:bodyPr/>
                    <a:lstStyle/>
                    <a:p>
                      <a:pPr algn="ctr"/>
                      <a:r>
                        <a:rPr lang="en-US" sz="1600" b="1" dirty="0">
                          <a:solidFill>
                            <a:schemeClr val="bg1"/>
                          </a:solidFill>
                          <a:latin typeface="Times New Roman" panose="02020603050405020304" pitchFamily="18" charset="0"/>
                          <a:cs typeface="Times New Roman" panose="02020603050405020304" pitchFamily="18" charset="0"/>
                        </a:rPr>
                        <a:t>ATF2</a:t>
                      </a:r>
                    </a:p>
                  </a:txBody>
                  <a:tcPr anchor="b">
                    <a:solidFill>
                      <a:schemeClr val="accent1">
                        <a:lumMod val="75000"/>
                      </a:schemeClr>
                    </a:solidFill>
                  </a:tcPr>
                </a:tc>
                <a:tc hMerge="1">
                  <a:txBody>
                    <a:bodyPr/>
                    <a:lstStyle/>
                    <a:p>
                      <a:pPr algn="ctr"/>
                      <a:endParaRPr lang="en-US" sz="1600" b="1" dirty="0">
                        <a:solidFill>
                          <a:schemeClr val="bg1"/>
                        </a:solidFill>
                        <a:latin typeface="Times New Roman" panose="02020603050405020304" pitchFamily="18" charset="0"/>
                        <a:cs typeface="Times New Roman" panose="02020603050405020304" pitchFamily="18" charset="0"/>
                      </a:endParaRPr>
                    </a:p>
                  </a:txBody>
                  <a:tcPr anchor="b">
                    <a:solidFill>
                      <a:schemeClr val="accent1">
                        <a:lumMod val="75000"/>
                      </a:schemeClr>
                    </a:solidFill>
                  </a:tcPr>
                </a:tc>
                <a:tc rowSpan="2">
                  <a:txBody>
                    <a:bodyPr/>
                    <a:lstStyle/>
                    <a:p>
                      <a:pPr algn="ctr"/>
                      <a:r>
                        <a:rPr lang="en-US" sz="1600" b="1" dirty="0">
                          <a:solidFill>
                            <a:schemeClr val="bg1"/>
                          </a:solidFill>
                          <a:latin typeface="Times New Roman" panose="02020603050405020304" pitchFamily="18" charset="0"/>
                          <a:cs typeface="Times New Roman" panose="02020603050405020304" pitchFamily="18" charset="0"/>
                        </a:rPr>
                        <a:t>ILC </a:t>
                      </a:r>
                    </a:p>
                  </a:txBody>
                  <a:tcPr anchor="b">
                    <a:solidFill>
                      <a:schemeClr val="accent1">
                        <a:lumMod val="75000"/>
                      </a:schemeClr>
                    </a:solidFill>
                  </a:tcPr>
                </a:tc>
                <a:tc rowSpan="2">
                  <a:txBody>
                    <a:bodyPr/>
                    <a:lstStyle/>
                    <a:p>
                      <a:pPr algn="ctr"/>
                      <a:r>
                        <a:rPr lang="en-US" sz="1600" b="1" dirty="0">
                          <a:solidFill>
                            <a:schemeClr val="bg1"/>
                          </a:solidFill>
                          <a:latin typeface="Times New Roman" panose="02020603050405020304" pitchFamily="18" charset="0"/>
                          <a:cs typeface="Times New Roman" panose="02020603050405020304" pitchFamily="18" charset="0"/>
                        </a:rPr>
                        <a:t>CLIC</a:t>
                      </a:r>
                    </a:p>
                  </a:txBody>
                  <a:tcPr anchor="b">
                    <a:solidFill>
                      <a:schemeClr val="accent1">
                        <a:lumMod val="75000"/>
                      </a:schemeClr>
                    </a:solidFill>
                  </a:tcPr>
                </a:tc>
                <a:extLst>
                  <a:ext uri="{0D108BD9-81ED-4DB2-BD59-A6C34878D82A}">
                    <a16:rowId xmlns:a16="http://schemas.microsoft.com/office/drawing/2014/main" val="1707802037"/>
                  </a:ext>
                </a:extLst>
              </a:tr>
              <a:tr h="256405">
                <a:tc vMerge="1">
                  <a:txBody>
                    <a:bodyPr/>
                    <a:lstStyle/>
                    <a:p>
                      <a:endParaRPr lang="en-US"/>
                    </a:p>
                  </a:txBody>
                  <a:tcPr/>
                </a:tc>
                <a:tc vMerge="1">
                  <a:txBody>
                    <a:bodyPr/>
                    <a:lstStyle/>
                    <a:p>
                      <a:endParaRPr lang="en-US"/>
                    </a:p>
                  </a:txBody>
                  <a:tcPr/>
                </a:tc>
                <a:tc>
                  <a:txBody>
                    <a:bodyPr/>
                    <a:lstStyle/>
                    <a:p>
                      <a:pPr algn="ctr"/>
                      <a:r>
                        <a:rPr lang="en-US" sz="1400" b="1" dirty="0">
                          <a:solidFill>
                            <a:schemeClr val="bg1"/>
                          </a:solidFill>
                          <a:latin typeface="Times New Roman" panose="02020603050405020304" pitchFamily="18" charset="0"/>
                          <a:cs typeface="Times New Roman" panose="02020603050405020304" pitchFamily="18" charset="0"/>
                        </a:rPr>
                        <a:t>design </a:t>
                      </a:r>
                    </a:p>
                  </a:txBody>
                  <a:tcPr anchor="b">
                    <a:solidFill>
                      <a:schemeClr val="accent1">
                        <a:lumMod val="75000"/>
                      </a:schemeClr>
                    </a:solidFill>
                  </a:tcPr>
                </a:tc>
                <a:tc>
                  <a:txBody>
                    <a:bodyPr/>
                    <a:lstStyle/>
                    <a:p>
                      <a:pPr algn="ctr"/>
                      <a:r>
                        <a:rPr lang="en-US" sz="1400" b="1" dirty="0">
                          <a:solidFill>
                            <a:schemeClr val="bg1"/>
                          </a:solidFill>
                          <a:latin typeface="Times New Roman" panose="02020603050405020304" pitchFamily="18" charset="0"/>
                          <a:cs typeface="Times New Roman" panose="02020603050405020304" pitchFamily="18" charset="0"/>
                        </a:rPr>
                        <a:t>achieved*</a:t>
                      </a:r>
                    </a:p>
                  </a:txBody>
                  <a:tcPr anchor="b">
                    <a:solidFill>
                      <a:schemeClr val="accent1">
                        <a:lumMod val="75000"/>
                      </a:schemeClr>
                    </a:solidFill>
                  </a:tcPr>
                </a:tc>
                <a:tc>
                  <a:txBody>
                    <a:bodyPr/>
                    <a:lstStyle/>
                    <a:p>
                      <a:r>
                        <a:rPr lang="en-US" sz="1400" b="1" dirty="0">
                          <a:solidFill>
                            <a:schemeClr val="bg1"/>
                          </a:solidFill>
                          <a:latin typeface="Times New Roman" panose="02020603050405020304" pitchFamily="18" charset="0"/>
                          <a:cs typeface="Times New Roman" panose="02020603050405020304" pitchFamily="18" charset="0"/>
                        </a:rPr>
                        <a:t>design</a:t>
                      </a:r>
                      <a:endParaRPr lang="en-US" sz="1400" dirty="0"/>
                    </a:p>
                  </a:txBody>
                  <a:tcPr anchor="b">
                    <a:solidFill>
                      <a:schemeClr val="accent1">
                        <a:lumMod val="75000"/>
                      </a:schemeClr>
                    </a:solidFill>
                  </a:tcPr>
                </a:tc>
                <a:tc>
                  <a:txBody>
                    <a:bodyPr/>
                    <a:lstStyle/>
                    <a:p>
                      <a:r>
                        <a:rPr lang="en-US" sz="1400" b="1" dirty="0">
                          <a:solidFill>
                            <a:schemeClr val="bg1"/>
                          </a:solidFill>
                          <a:latin typeface="Times New Roman" panose="02020603050405020304" pitchFamily="18" charset="0"/>
                          <a:cs typeface="Times New Roman" panose="02020603050405020304" pitchFamily="18" charset="0"/>
                        </a:rPr>
                        <a:t>achieved**</a:t>
                      </a:r>
                      <a:endParaRPr lang="en-US" sz="1400" dirty="0"/>
                    </a:p>
                  </a:txBody>
                  <a:tcPr anchor="b">
                    <a:solidFill>
                      <a:schemeClr val="accent1">
                        <a:lumMod val="75000"/>
                      </a:schemeClr>
                    </a:solidFill>
                  </a:tcPr>
                </a:tc>
                <a:tc>
                  <a:txBody>
                    <a:bodyPr/>
                    <a:lstStyle/>
                    <a:p>
                      <a:pPr algn="ctr"/>
                      <a:r>
                        <a:rPr lang="en-US" sz="1400" b="1" dirty="0">
                          <a:solidFill>
                            <a:schemeClr val="bg1"/>
                          </a:solidFill>
                          <a:latin typeface="Times New Roman" panose="02020603050405020304" pitchFamily="18" charset="0"/>
                          <a:cs typeface="Times New Roman" panose="02020603050405020304" pitchFamily="18" charset="0"/>
                        </a:rPr>
                        <a:t>design</a:t>
                      </a:r>
                      <a:endParaRPr lang="en-US" dirty="0"/>
                    </a:p>
                  </a:txBody>
                  <a:tcPr anchor="b">
                    <a:solidFill>
                      <a:schemeClr val="accent1">
                        <a:lumMod val="75000"/>
                      </a:schemeClr>
                    </a:solidFill>
                  </a:tcPr>
                </a:tc>
                <a:tc>
                  <a:txBody>
                    <a:bodyPr/>
                    <a:lstStyle/>
                    <a:p>
                      <a:pPr algn="ctr"/>
                      <a:r>
                        <a:rPr lang="en-US" sz="1400" b="1" dirty="0">
                          <a:solidFill>
                            <a:schemeClr val="bg1"/>
                          </a:solidFill>
                          <a:latin typeface="Times New Roman" panose="02020603050405020304" pitchFamily="18" charset="0"/>
                          <a:cs typeface="Times New Roman" panose="02020603050405020304" pitchFamily="18" charset="0"/>
                        </a:rPr>
                        <a:t>standard***</a:t>
                      </a:r>
                      <a:endParaRPr lang="en-US" dirty="0"/>
                    </a:p>
                  </a:txBody>
                  <a:tcPr anchor="b">
                    <a:solidFill>
                      <a:schemeClr val="accent1">
                        <a:lumMod val="75000"/>
                      </a:scheme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949412841"/>
                  </a:ext>
                </a:extLst>
              </a:tr>
              <a:tr h="355044">
                <a:tc>
                  <a:txBody>
                    <a:bodyPr/>
                    <a:lstStyle/>
                    <a:p>
                      <a:r>
                        <a:rPr lang="en-US" sz="1600" b="1" i="1" dirty="0" err="1">
                          <a:solidFill>
                            <a:schemeClr val="bg1"/>
                          </a:solidFill>
                          <a:latin typeface="Times New Roman" panose="02020603050405020304" pitchFamily="18" charset="0"/>
                          <a:cs typeface="Times New Roman" panose="02020603050405020304" pitchFamily="18" charset="0"/>
                        </a:rPr>
                        <a:t>E</a:t>
                      </a:r>
                      <a:r>
                        <a:rPr lang="en-US" sz="1600" b="1" i="1" baseline="-25000" dirty="0" err="1">
                          <a:solidFill>
                            <a:schemeClr val="bg1"/>
                          </a:solidFill>
                          <a:latin typeface="Times New Roman" panose="02020603050405020304" pitchFamily="18" charset="0"/>
                          <a:cs typeface="Times New Roman" panose="02020603050405020304" pitchFamily="18" charset="0"/>
                        </a:rPr>
                        <a:t>cm</a:t>
                      </a:r>
                      <a:endParaRPr lang="en-US" sz="1600" b="1" i="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algn="ctr"/>
                      <a:r>
                        <a:rPr lang="en-US" sz="1600" i="0" baseline="-25000" dirty="0">
                          <a:solidFill>
                            <a:srgbClr val="002060"/>
                          </a:solidFill>
                          <a:latin typeface="Times New Roman" panose="02020603050405020304" pitchFamily="18" charset="0"/>
                          <a:cs typeface="Times New Roman" panose="02020603050405020304" pitchFamily="18" charset="0"/>
                        </a:rPr>
                        <a:t> </a:t>
                      </a:r>
                      <a:r>
                        <a:rPr lang="en-US" sz="1600" i="0" dirty="0">
                          <a:solidFill>
                            <a:srgbClr val="002060"/>
                          </a:solidFill>
                          <a:latin typeface="Times New Roman" panose="02020603050405020304" pitchFamily="18" charset="0"/>
                          <a:cs typeface="Times New Roman" panose="02020603050405020304" pitchFamily="18" charset="0"/>
                        </a:rPr>
                        <a:t>[GeV]</a:t>
                      </a: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46</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250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380</a:t>
                      </a:r>
                    </a:p>
                  </a:txBody>
                  <a:tcPr>
                    <a:solidFill>
                      <a:schemeClr val="bg1"/>
                    </a:solidFill>
                  </a:tcPr>
                </a:tc>
                <a:extLst>
                  <a:ext uri="{0D108BD9-81ED-4DB2-BD59-A6C34878D82A}">
                    <a16:rowId xmlns:a16="http://schemas.microsoft.com/office/drawing/2014/main" val="1491553130"/>
                  </a:ext>
                </a:extLst>
              </a:tr>
              <a:tr h="353484">
                <a:tc>
                  <a:txBody>
                    <a:bodyPr/>
                    <a:lstStyle/>
                    <a:p>
                      <a:r>
                        <a:rPr lang="en-US" sz="1600" b="1" i="1" dirty="0">
                          <a:solidFill>
                            <a:schemeClr val="bg1"/>
                          </a:solidFill>
                          <a:latin typeface="Apple Chancery" panose="03020702040506060504" pitchFamily="66" charset="-79"/>
                          <a:cs typeface="Apple Chancery" panose="03020702040506060504" pitchFamily="66" charset="-79"/>
                        </a:rPr>
                        <a:t>L </a:t>
                      </a:r>
                      <a:endParaRPr lang="en-US" sz="1600" b="1" i="0" baseline="30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algn="ctr"/>
                      <a:r>
                        <a:rPr lang="en-US" sz="1600" i="1" dirty="0">
                          <a:solidFill>
                            <a:srgbClr val="002060"/>
                          </a:solidFill>
                          <a:latin typeface="Times New Roman" panose="02020603050405020304" pitchFamily="18" charset="0"/>
                          <a:cs typeface="Times New Roman" panose="02020603050405020304" pitchFamily="18" charset="0"/>
                        </a:rPr>
                        <a:t> </a:t>
                      </a:r>
                      <a:r>
                        <a:rPr lang="en-US" sz="1600" i="0" dirty="0">
                          <a:solidFill>
                            <a:srgbClr val="002060"/>
                          </a:solidFill>
                          <a:latin typeface="Times New Roman" panose="02020603050405020304" pitchFamily="18" charset="0"/>
                          <a:cs typeface="Times New Roman" panose="02020603050405020304" pitchFamily="18" charset="0"/>
                        </a:rPr>
                        <a:t>[10</a:t>
                      </a:r>
                      <a:r>
                        <a:rPr lang="en-US" sz="1600" i="0" baseline="30000" dirty="0">
                          <a:solidFill>
                            <a:srgbClr val="002060"/>
                          </a:solidFill>
                          <a:latin typeface="Times New Roman" panose="02020603050405020304" pitchFamily="18" charset="0"/>
                          <a:cs typeface="Times New Roman" panose="02020603050405020304" pitchFamily="18" charset="0"/>
                        </a:rPr>
                        <a:t>34</a:t>
                      </a:r>
                      <a:r>
                        <a:rPr lang="en-US" sz="1600" i="0" dirty="0">
                          <a:solidFill>
                            <a:srgbClr val="002060"/>
                          </a:solidFill>
                          <a:latin typeface="Times New Roman" panose="02020603050405020304" pitchFamily="18" charset="0"/>
                          <a:cs typeface="Times New Roman" panose="02020603050405020304" pitchFamily="18" charset="0"/>
                        </a:rPr>
                        <a:t> cm</a:t>
                      </a:r>
                      <a:r>
                        <a:rPr lang="en-US" sz="1600" i="0" baseline="30000" dirty="0">
                          <a:solidFill>
                            <a:srgbClr val="002060"/>
                          </a:solidFill>
                          <a:latin typeface="Times New Roman" panose="02020603050405020304" pitchFamily="18" charset="0"/>
                          <a:cs typeface="Times New Roman" panose="02020603050405020304" pitchFamily="18" charset="0"/>
                        </a:rPr>
                        <a:t>-2</a:t>
                      </a:r>
                      <a:r>
                        <a:rPr lang="en-US" sz="1600" i="0" dirty="0">
                          <a:solidFill>
                            <a:srgbClr val="002060"/>
                          </a:solidFill>
                          <a:latin typeface="Times New Roman" panose="02020603050405020304" pitchFamily="18" charset="0"/>
                          <a:cs typeface="Times New Roman" panose="02020603050405020304" pitchFamily="18" charset="0"/>
                        </a:rPr>
                        <a:t> s</a:t>
                      </a:r>
                      <a:r>
                        <a:rPr lang="en-US" sz="1600" i="0" baseline="30000" dirty="0">
                          <a:solidFill>
                            <a:srgbClr val="002060"/>
                          </a:solidFill>
                          <a:latin typeface="Times New Roman" panose="02020603050405020304" pitchFamily="18" charset="0"/>
                          <a:cs typeface="Times New Roman" panose="02020603050405020304" pitchFamily="18" charset="0"/>
                        </a:rPr>
                        <a:t>-1</a:t>
                      </a:r>
                      <a:r>
                        <a:rPr lang="en-US" sz="1600" i="0" baseline="0" dirty="0">
                          <a:solidFill>
                            <a:srgbClr val="002060"/>
                          </a:solidFill>
                          <a:latin typeface="Times New Roman" panose="02020603050405020304" pitchFamily="18" charset="0"/>
                          <a:cs typeface="Times New Roman" panose="02020603050405020304" pitchFamily="18" charset="0"/>
                        </a:rPr>
                        <a:t>]</a:t>
                      </a:r>
                      <a:endParaRPr lang="en-US" sz="1600" i="0" baseline="30000" dirty="0">
                        <a:solidFill>
                          <a:srgbClr val="002060"/>
                        </a:solidFill>
                        <a:latin typeface="Times New Roman" panose="02020603050405020304" pitchFamily="18" charset="0"/>
                        <a:cs typeface="Times New Roman" panose="02020603050405020304" pitchFamily="18" charset="0"/>
                      </a:endParaRP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0.0006</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0.00014</a:t>
                      </a:r>
                    </a:p>
                  </a:txBody>
                  <a:tcPr>
                    <a:solidFill>
                      <a:schemeClr val="bg1"/>
                    </a:solidFill>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endParaRPr lang="en-US" sz="160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1.35</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1.5</a:t>
                      </a:r>
                    </a:p>
                  </a:txBody>
                  <a:tcPr>
                    <a:solidFill>
                      <a:schemeClr val="bg1"/>
                    </a:solidFill>
                  </a:tcPr>
                </a:tc>
                <a:extLst>
                  <a:ext uri="{0D108BD9-81ED-4DB2-BD59-A6C34878D82A}">
                    <a16:rowId xmlns:a16="http://schemas.microsoft.com/office/drawing/2014/main" val="876921706"/>
                  </a:ext>
                </a:extLst>
              </a:tr>
              <a:tr h="355044">
                <a:tc>
                  <a:txBody>
                    <a:bodyPr/>
                    <a:lstStyle/>
                    <a:p>
                      <a:r>
                        <a:rPr lang="en-US" sz="1600" b="1" i="1" dirty="0" err="1">
                          <a:solidFill>
                            <a:schemeClr val="bg1"/>
                          </a:solidFill>
                          <a:latin typeface="Times New Roman" panose="02020603050405020304" pitchFamily="18" charset="0"/>
                          <a:cs typeface="Times New Roman" panose="02020603050405020304" pitchFamily="18" charset="0"/>
                        </a:rPr>
                        <a:t>f</a:t>
                      </a:r>
                      <a:r>
                        <a:rPr lang="en-US" sz="1600" b="1" i="1" baseline="-25000" dirty="0" err="1">
                          <a:solidFill>
                            <a:schemeClr val="bg1"/>
                          </a:solidFill>
                          <a:latin typeface="Times New Roman" panose="02020603050405020304" pitchFamily="18" charset="0"/>
                          <a:cs typeface="Times New Roman" panose="02020603050405020304" pitchFamily="18" charset="0"/>
                        </a:rPr>
                        <a:t>rep</a:t>
                      </a:r>
                      <a:endParaRPr lang="en-US" sz="1600" b="1" i="0" baseline="-25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algn="ctr"/>
                      <a:r>
                        <a:rPr lang="en-US" sz="1600" i="0" baseline="0" dirty="0">
                          <a:solidFill>
                            <a:srgbClr val="002060"/>
                          </a:solidFill>
                          <a:latin typeface="Times New Roman" panose="02020603050405020304" pitchFamily="18" charset="0"/>
                          <a:cs typeface="Times New Roman" panose="02020603050405020304" pitchFamily="18" charset="0"/>
                        </a:rPr>
                        <a:t>[Hz]</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180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120</a:t>
                      </a:r>
                    </a:p>
                  </a:txBody>
                  <a:tcPr>
                    <a:solidFill>
                      <a:schemeClr val="bg1"/>
                    </a:solidFill>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3.12</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3.12</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a:t>
                      </a:r>
                    </a:p>
                  </a:txBody>
                  <a:tcPr>
                    <a:solidFill>
                      <a:schemeClr val="bg1"/>
                    </a:solidFill>
                  </a:tcPr>
                </a:tc>
                <a:extLst>
                  <a:ext uri="{0D108BD9-81ED-4DB2-BD59-A6C34878D82A}">
                    <a16:rowId xmlns:a16="http://schemas.microsoft.com/office/drawing/2014/main" val="606221496"/>
                  </a:ext>
                </a:extLst>
              </a:tr>
              <a:tr h="355044">
                <a:tc>
                  <a:txBody>
                    <a:bodyPr/>
                    <a:lstStyle/>
                    <a:p>
                      <a:r>
                        <a:rPr lang="en-US" sz="1600" b="1" i="1" dirty="0" err="1">
                          <a:solidFill>
                            <a:schemeClr val="bg1"/>
                          </a:solidFill>
                          <a:latin typeface="Times New Roman" panose="02020603050405020304" pitchFamily="18" charset="0"/>
                          <a:cs typeface="Times New Roman" panose="02020603050405020304" pitchFamily="18" charset="0"/>
                        </a:rPr>
                        <a:t>n</a:t>
                      </a:r>
                      <a:r>
                        <a:rPr lang="en-US" sz="1600" b="1" i="1" baseline="-25000" dirty="0" err="1">
                          <a:solidFill>
                            <a:schemeClr val="bg1"/>
                          </a:solidFill>
                          <a:latin typeface="Times New Roman" panose="02020603050405020304" pitchFamily="18" charset="0"/>
                          <a:cs typeface="Times New Roman" panose="02020603050405020304" pitchFamily="18" charset="0"/>
                        </a:rPr>
                        <a:t>b</a:t>
                      </a:r>
                      <a:endParaRPr lang="en-US" sz="1600" b="1" i="1" baseline="-25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algn="ctr"/>
                      <a:r>
                        <a:rPr lang="en-US" sz="1600" i="0" baseline="0" dirty="0">
                          <a:solidFill>
                            <a:srgbClr val="002060"/>
                          </a:solidFill>
                          <a:latin typeface="Times New Roman" panose="02020603050405020304" pitchFamily="18" charset="0"/>
                          <a:cs typeface="Times New Roman" panose="02020603050405020304" pitchFamily="18" charset="0"/>
                        </a:rPr>
                        <a:t>1</a:t>
                      </a:r>
                    </a:p>
                  </a:txBody>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1 - 20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1312</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352</a:t>
                      </a:r>
                    </a:p>
                  </a:txBody>
                  <a:tcPr>
                    <a:solidFill>
                      <a:schemeClr val="bg1"/>
                    </a:solidFill>
                  </a:tcPr>
                </a:tc>
                <a:extLst>
                  <a:ext uri="{0D108BD9-81ED-4DB2-BD59-A6C34878D82A}">
                    <a16:rowId xmlns:a16="http://schemas.microsoft.com/office/drawing/2014/main" val="3949870462"/>
                  </a:ext>
                </a:extLst>
              </a:tr>
              <a:tr h="355044">
                <a:tc>
                  <a:txBody>
                    <a:bodyPr/>
                    <a:lstStyle/>
                    <a:p>
                      <a:r>
                        <a:rPr lang="en-US" sz="1600" b="1" i="1" dirty="0">
                          <a:solidFill>
                            <a:schemeClr val="bg1"/>
                          </a:solidFill>
                          <a:latin typeface="Times New Roman" panose="02020603050405020304" pitchFamily="18" charset="0"/>
                          <a:cs typeface="Times New Roman" panose="02020603050405020304" pitchFamily="18" charset="0"/>
                        </a:rPr>
                        <a:t>N</a:t>
                      </a:r>
                      <a:r>
                        <a:rPr lang="en-US" sz="1600" b="1" i="1" baseline="-25000" dirty="0">
                          <a:solidFill>
                            <a:schemeClr val="bg1"/>
                          </a:solidFill>
                          <a:latin typeface="Times New Roman" panose="02020603050405020304" pitchFamily="18" charset="0"/>
                          <a:cs typeface="Times New Roman" panose="02020603050405020304" pitchFamily="18" charset="0"/>
                        </a:rPr>
                        <a:t>e</a:t>
                      </a:r>
                      <a:endParaRPr lang="en-US" sz="1600" b="1" i="0" baseline="-25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algn="ctr"/>
                      <a:r>
                        <a:rPr lang="en-US" sz="1600" i="1" baseline="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[10</a:t>
                      </a:r>
                      <a:r>
                        <a:rPr lang="en-US" sz="1600" i="0" baseline="30000" dirty="0">
                          <a:solidFill>
                            <a:srgbClr val="002060"/>
                          </a:solidFill>
                          <a:latin typeface="Times New Roman" panose="02020603050405020304" pitchFamily="18" charset="0"/>
                          <a:cs typeface="Times New Roman" panose="02020603050405020304" pitchFamily="18" charset="0"/>
                        </a:rPr>
                        <a:t>10</a:t>
                      </a:r>
                      <a:r>
                        <a:rPr lang="en-US" sz="1600" i="0" baseline="0" dirty="0">
                          <a:solidFill>
                            <a:srgbClr val="002060"/>
                          </a:solidFill>
                          <a:latin typeface="Times New Roman" panose="02020603050405020304" pitchFamily="18" charset="0"/>
                          <a:cs typeface="Times New Roman" panose="02020603050405020304" pitchFamily="18" charset="0"/>
                        </a:rPr>
                        <a:t>]</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7.2</a:t>
                      </a:r>
                    </a:p>
                  </a:txBody>
                  <a:tcPr>
                    <a:solidFill>
                      <a:schemeClr val="accent6">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3.7</a:t>
                      </a:r>
                    </a:p>
                  </a:txBody>
                  <a:tcPr>
                    <a:solidFill>
                      <a:schemeClr val="accent5">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1.2</a:t>
                      </a:r>
                    </a:p>
                  </a:txBody>
                  <a:tcPr>
                    <a:solidFill>
                      <a:schemeClr val="accent6">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0.6</a:t>
                      </a:r>
                    </a:p>
                  </a:txBody>
                  <a:tcPr>
                    <a:solidFill>
                      <a:schemeClr val="accent5">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1.0</a:t>
                      </a:r>
                    </a:p>
                  </a:txBody>
                  <a:tcPr>
                    <a:solidFill>
                      <a:schemeClr val="accent6">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0.1</a:t>
                      </a:r>
                    </a:p>
                  </a:txBody>
                  <a:tcPr>
                    <a:solidFill>
                      <a:schemeClr val="accent5">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2.0</a:t>
                      </a:r>
                    </a:p>
                  </a:txBody>
                  <a:tcPr>
                    <a:solidFill>
                      <a:schemeClr val="accent6">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0.52</a:t>
                      </a:r>
                    </a:p>
                  </a:txBody>
                  <a:tcPr>
                    <a:solidFill>
                      <a:schemeClr val="accent6">
                        <a:lumMod val="20000"/>
                        <a:lumOff val="80000"/>
                      </a:schemeClr>
                    </a:solidFill>
                  </a:tcPr>
                </a:tc>
                <a:extLst>
                  <a:ext uri="{0D108BD9-81ED-4DB2-BD59-A6C34878D82A}">
                    <a16:rowId xmlns:a16="http://schemas.microsoft.com/office/drawing/2014/main" val="3453114925"/>
                  </a:ext>
                </a:extLst>
              </a:tr>
              <a:tr h="3550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1" dirty="0">
                          <a:solidFill>
                            <a:schemeClr val="bg1"/>
                          </a:solidFill>
                          <a:latin typeface="Times New Roman" panose="02020603050405020304" pitchFamily="18" charset="0"/>
                          <a:cs typeface="Times New Roman" panose="02020603050405020304" pitchFamily="18" charset="0"/>
                        </a:rPr>
                        <a:t>𝜎</a:t>
                      </a:r>
                      <a:r>
                        <a:rPr lang="en-US" sz="1600" b="1" i="1" baseline="-25000" dirty="0">
                          <a:solidFill>
                            <a:schemeClr val="bg1"/>
                          </a:solidFill>
                          <a:latin typeface="Times New Roman" panose="02020603050405020304" pitchFamily="18" charset="0"/>
                          <a:cs typeface="Times New Roman" panose="02020603050405020304" pitchFamily="18" charset="0"/>
                        </a:rPr>
                        <a:t>b</a:t>
                      </a:r>
                      <a:endParaRPr lang="en-US" sz="1600" b="1" i="0" baseline="-25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0" baseline="0" dirty="0">
                          <a:solidFill>
                            <a:srgbClr val="002060"/>
                          </a:solidFill>
                          <a:latin typeface="Times New Roman" panose="02020603050405020304" pitchFamily="18" charset="0"/>
                          <a:cs typeface="Times New Roman" panose="02020603050405020304" pitchFamily="18" charset="0"/>
                        </a:rPr>
                        <a:t>[</a:t>
                      </a:r>
                      <a:r>
                        <a:rPr lang="en-US" sz="1600" i="0" baseline="0" dirty="0" err="1">
                          <a:solidFill>
                            <a:srgbClr val="002060"/>
                          </a:solidFill>
                          <a:latin typeface="Times New Roman" panose="02020603050405020304" pitchFamily="18" charset="0"/>
                          <a:cs typeface="Times New Roman" panose="02020603050405020304" pitchFamily="18" charset="0"/>
                        </a:rPr>
                        <a:t>μm</a:t>
                      </a:r>
                      <a:r>
                        <a:rPr lang="en-US" sz="1600" i="0" baseline="0" dirty="0">
                          <a:solidFill>
                            <a:srgbClr val="002060"/>
                          </a:solidFill>
                          <a:latin typeface="Times New Roman" panose="02020603050405020304" pitchFamily="18" charset="0"/>
                          <a:cs typeface="Times New Roman" panose="02020603050405020304" pitchFamily="18" charset="0"/>
                        </a:rPr>
                        <a:t>]</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70</a:t>
                      </a:r>
                    </a:p>
                  </a:txBody>
                  <a:tcPr>
                    <a:solidFill>
                      <a:schemeClr val="bg1"/>
                    </a:solidFill>
                  </a:tcPr>
                </a:tc>
                <a:extLst>
                  <a:ext uri="{0D108BD9-81ED-4DB2-BD59-A6C34878D82A}">
                    <a16:rowId xmlns:a16="http://schemas.microsoft.com/office/drawing/2014/main" val="951396542"/>
                  </a:ext>
                </a:extLst>
              </a:tr>
              <a:tr h="3966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1" dirty="0">
                          <a:solidFill>
                            <a:schemeClr val="bg1"/>
                          </a:solidFill>
                          <a:latin typeface="Times New Roman" panose="02020603050405020304" pitchFamily="18" charset="0"/>
                          <a:cs typeface="Times New Roman" panose="02020603050405020304" pitchFamily="18" charset="0"/>
                        </a:rPr>
                        <a:t>𝛾ϵ</a:t>
                      </a:r>
                      <a:r>
                        <a:rPr lang="en-US" sz="1600" b="1" i="1" baseline="-25000" dirty="0">
                          <a:solidFill>
                            <a:schemeClr val="bg1"/>
                          </a:solidFill>
                          <a:latin typeface="Times New Roman" panose="02020603050405020304" pitchFamily="18" charset="0"/>
                          <a:cs typeface="Times New Roman" panose="02020603050405020304" pitchFamily="18" charset="0"/>
                        </a:rPr>
                        <a:t>x</a:t>
                      </a:r>
                      <a:endParaRPr lang="en-US" sz="1600" b="1" i="0" baseline="-25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2500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[nm]</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42000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54000 </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32000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30000 </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5000</a:t>
                      </a:r>
                    </a:p>
                  </a:txBody>
                  <a:tcPr>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950</a:t>
                      </a:r>
                    </a:p>
                  </a:txBody>
                  <a:tcPr>
                    <a:solidFill>
                      <a:schemeClr val="bg1"/>
                    </a:solidFill>
                  </a:tcPr>
                </a:tc>
                <a:extLst>
                  <a:ext uri="{0D108BD9-81ED-4DB2-BD59-A6C34878D82A}">
                    <a16:rowId xmlns:a16="http://schemas.microsoft.com/office/drawing/2014/main" val="1994485802"/>
                  </a:ext>
                </a:extLst>
              </a:tr>
              <a:tr h="3592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1" dirty="0">
                          <a:solidFill>
                            <a:schemeClr val="bg1"/>
                          </a:solidFill>
                          <a:latin typeface="Times New Roman" panose="02020603050405020304" pitchFamily="18" charset="0"/>
                          <a:cs typeface="Times New Roman" panose="02020603050405020304" pitchFamily="18" charset="0"/>
                        </a:rPr>
                        <a:t>𝛾ϵ</a:t>
                      </a:r>
                      <a:r>
                        <a:rPr lang="en-US" sz="1600" b="1" i="1" baseline="-25000" dirty="0">
                          <a:solidFill>
                            <a:schemeClr val="bg1"/>
                          </a:solidFill>
                          <a:latin typeface="Times New Roman" panose="02020603050405020304" pitchFamily="18" charset="0"/>
                          <a:cs typeface="Times New Roman" panose="02020603050405020304" pitchFamily="18" charset="0"/>
                        </a:rPr>
                        <a:t>y</a:t>
                      </a:r>
                      <a:endParaRPr lang="en-US" sz="1600" b="1" i="0" baseline="-25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2500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[nm]</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42000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10000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1000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35</a:t>
                      </a:r>
                    </a:p>
                  </a:txBody>
                  <a:tcPr>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30</a:t>
                      </a:r>
                    </a:p>
                  </a:txBody>
                  <a:tcPr>
                    <a:solidFill>
                      <a:schemeClr val="bg1"/>
                    </a:solidFill>
                  </a:tcPr>
                </a:tc>
                <a:extLst>
                  <a:ext uri="{0D108BD9-81ED-4DB2-BD59-A6C34878D82A}">
                    <a16:rowId xmlns:a16="http://schemas.microsoft.com/office/drawing/2014/main" val="3713962305"/>
                  </a:ext>
                </a:extLst>
              </a:tr>
              <a:tr h="3755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1" dirty="0">
                          <a:solidFill>
                            <a:schemeClr val="bg1"/>
                          </a:solidFill>
                          <a:latin typeface="Times New Roman" panose="02020603050405020304" pitchFamily="18" charset="0"/>
                          <a:cs typeface="Times New Roman" panose="02020603050405020304" pitchFamily="18" charset="0"/>
                        </a:rPr>
                        <a:t>𝜎</a:t>
                      </a:r>
                      <a:r>
                        <a:rPr lang="en-US" sz="1600" b="1" i="1" baseline="-25000" dirty="0">
                          <a:solidFill>
                            <a:schemeClr val="bg1"/>
                          </a:solidFill>
                          <a:latin typeface="Times New Roman" panose="02020603050405020304" pitchFamily="18" charset="0"/>
                          <a:cs typeface="Times New Roman" panose="02020603050405020304" pitchFamily="18" charset="0"/>
                        </a:rPr>
                        <a:t>x</a:t>
                      </a:r>
                      <a:r>
                        <a:rPr lang="en-US" sz="1600" b="1" i="1" baseline="30000" dirty="0">
                          <a:solidFill>
                            <a:schemeClr val="bg1"/>
                          </a:solidFill>
                          <a:latin typeface="Times New Roman" panose="02020603050405020304" pitchFamily="18" charset="0"/>
                          <a:cs typeface="Times New Roman" panose="02020603050405020304" pitchFamily="18" charset="0"/>
                        </a:rPr>
                        <a:t>*</a:t>
                      </a:r>
                      <a:r>
                        <a:rPr lang="en-US" sz="1600" b="1" i="1" baseline="0" dirty="0">
                          <a:solidFill>
                            <a:schemeClr val="bg1"/>
                          </a:solidFill>
                          <a:latin typeface="Times New Roman" panose="02020603050405020304" pitchFamily="18" charset="0"/>
                          <a:cs typeface="Times New Roman" panose="02020603050405020304" pitchFamily="18" charset="0"/>
                        </a:rPr>
                        <a:t> </a:t>
                      </a:r>
                      <a:endParaRPr lang="en-US" sz="1600" b="1" i="0" baseline="-25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[nm]</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1650 </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1840 </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1000 </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1700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9000</a:t>
                      </a:r>
                    </a:p>
                  </a:txBody>
                  <a:tcPr>
                    <a:solidFill>
                      <a:schemeClr val="bg1"/>
                    </a:solidFill>
                  </a:tcPr>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516 </a:t>
                      </a:r>
                    </a:p>
                  </a:txBody>
                  <a:tcPr>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149 </a:t>
                      </a:r>
                    </a:p>
                  </a:txBody>
                  <a:tcPr>
                    <a:solidFill>
                      <a:schemeClr val="bg1"/>
                    </a:solidFill>
                  </a:tcPr>
                </a:tc>
                <a:extLst>
                  <a:ext uri="{0D108BD9-81ED-4DB2-BD59-A6C34878D82A}">
                    <a16:rowId xmlns:a16="http://schemas.microsoft.com/office/drawing/2014/main" val="408432086"/>
                  </a:ext>
                </a:extLst>
              </a:tr>
              <a:tr h="3265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1" dirty="0">
                          <a:solidFill>
                            <a:schemeClr val="bg1"/>
                          </a:solidFill>
                          <a:latin typeface="Times New Roman" panose="02020603050405020304" pitchFamily="18" charset="0"/>
                          <a:cs typeface="Times New Roman" panose="02020603050405020304" pitchFamily="18" charset="0"/>
                        </a:rPr>
                        <a:t>𝜎</a:t>
                      </a:r>
                      <a:r>
                        <a:rPr lang="en-US" sz="1600" b="1" i="1" baseline="-25000" dirty="0">
                          <a:solidFill>
                            <a:schemeClr val="bg1"/>
                          </a:solidFill>
                          <a:latin typeface="Times New Roman" panose="02020603050405020304" pitchFamily="18" charset="0"/>
                          <a:cs typeface="Times New Roman" panose="02020603050405020304" pitchFamily="18" charset="0"/>
                        </a:rPr>
                        <a:t>y</a:t>
                      </a:r>
                      <a:r>
                        <a:rPr lang="en-US" sz="1600" b="1" i="1" baseline="30000" dirty="0">
                          <a:solidFill>
                            <a:schemeClr val="bg1"/>
                          </a:solidFill>
                          <a:latin typeface="Times New Roman" panose="02020603050405020304" pitchFamily="18" charset="0"/>
                          <a:cs typeface="Times New Roman" panose="02020603050405020304" pitchFamily="18" charset="0"/>
                        </a:rPr>
                        <a:t>*</a:t>
                      </a:r>
                      <a:endParaRPr lang="en-US" sz="1600" b="1" i="0" baseline="-25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[nm]</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 1650</a:t>
                      </a:r>
                    </a:p>
                  </a:txBody>
                  <a:tcPr>
                    <a:solidFill>
                      <a:schemeClr val="accent6">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980</a:t>
                      </a:r>
                    </a:p>
                  </a:txBody>
                  <a:tcPr>
                    <a:solidFill>
                      <a:schemeClr val="accent5">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60</a:t>
                      </a:r>
                    </a:p>
                  </a:txBody>
                  <a:tcPr>
                    <a:solidFill>
                      <a:schemeClr val="accent6">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70</a:t>
                      </a:r>
                    </a:p>
                  </a:txBody>
                  <a:tcPr>
                    <a:solidFill>
                      <a:schemeClr val="accent5">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37</a:t>
                      </a:r>
                    </a:p>
                  </a:txBody>
                  <a:tcPr>
                    <a:solidFill>
                      <a:schemeClr val="accent6">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41</a:t>
                      </a:r>
                    </a:p>
                  </a:txBody>
                  <a:tcPr>
                    <a:solidFill>
                      <a:schemeClr val="accent5">
                        <a:lumMod val="20000"/>
                        <a:lumOff val="80000"/>
                      </a:schemeClr>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7.7</a:t>
                      </a:r>
                    </a:p>
                  </a:txBody>
                  <a:tcPr>
                    <a:solidFill>
                      <a:schemeClr val="accent6">
                        <a:lumMod val="20000"/>
                        <a:lumOff val="80000"/>
                      </a:schemeClr>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2.9</a:t>
                      </a:r>
                    </a:p>
                  </a:txBody>
                  <a:tcPr>
                    <a:solidFill>
                      <a:schemeClr val="accent6">
                        <a:lumMod val="20000"/>
                        <a:lumOff val="80000"/>
                      </a:schemeClr>
                    </a:solidFill>
                  </a:tcPr>
                </a:tc>
                <a:extLst>
                  <a:ext uri="{0D108BD9-81ED-4DB2-BD59-A6C34878D82A}">
                    <a16:rowId xmlns:a16="http://schemas.microsoft.com/office/drawing/2014/main" val="856105834"/>
                  </a:ext>
                </a:extLst>
              </a:tr>
              <a:tr h="3992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0" baseline="0" dirty="0" err="1">
                          <a:solidFill>
                            <a:schemeClr val="bg1"/>
                          </a:solidFill>
                          <a:latin typeface="Symbol" pitchFamily="2" charset="2"/>
                          <a:cs typeface="Times New Roman" panose="02020603050405020304" pitchFamily="18" charset="0"/>
                        </a:rPr>
                        <a:t>b</a:t>
                      </a:r>
                      <a:r>
                        <a:rPr lang="en-US" sz="1600" b="1" i="0" baseline="-25000" dirty="0" err="1">
                          <a:solidFill>
                            <a:schemeClr val="bg1"/>
                          </a:solidFill>
                          <a:latin typeface="Times New Roman" panose="02020603050405020304" pitchFamily="18" charset="0"/>
                          <a:cs typeface="Times New Roman" panose="02020603050405020304" pitchFamily="18" charset="0"/>
                        </a:rPr>
                        <a:t>x</a:t>
                      </a:r>
                      <a:r>
                        <a:rPr lang="en-US" sz="1600" b="1" i="0" baseline="30000" dirty="0">
                          <a:solidFill>
                            <a:schemeClr val="bg1"/>
                          </a:solidFill>
                          <a:latin typeface="Times New Roman" panose="02020603050405020304" pitchFamily="18" charset="0"/>
                          <a:cs typeface="Times New Roman" panose="02020603050405020304" pitchFamily="18" charset="0"/>
                        </a:rPr>
                        <a:t>*</a:t>
                      </a:r>
                      <a:r>
                        <a:rPr lang="en-US" sz="1600" b="1" i="0" baseline="-25000" dirty="0">
                          <a:solidFill>
                            <a:schemeClr val="bg1"/>
                          </a:solidFill>
                          <a:latin typeface="Times New Roman" panose="02020603050405020304" pitchFamily="18" charset="0"/>
                          <a:cs typeface="Times New Roman" panose="02020603050405020304" pitchFamily="18" charset="0"/>
                        </a:rPr>
                        <a:t> </a:t>
                      </a:r>
                      <a:endParaRPr lang="en-US" sz="1600" b="1" i="0" baseline="30000" dirty="0">
                        <a:solidFill>
                          <a:schemeClr val="bg1"/>
                        </a:solidFill>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0" dirty="0">
                          <a:solidFill>
                            <a:srgbClr val="002060"/>
                          </a:solidFill>
                          <a:latin typeface="Times New Roman" panose="02020603050405020304" pitchFamily="18" charset="0"/>
                          <a:cs typeface="Times New Roman" panose="02020603050405020304" pitchFamily="18" charset="0"/>
                        </a:rPr>
                        <a:t>[mm]</a:t>
                      </a: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2.8</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0.1</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a:t>
                      </a:r>
                    </a:p>
                  </a:txBody>
                  <a:tcPr>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8</a:t>
                      </a:r>
                    </a:p>
                  </a:txBody>
                  <a:tcPr>
                    <a:solidFill>
                      <a:schemeClr val="bg1"/>
                    </a:solidFill>
                  </a:tcPr>
                </a:tc>
                <a:extLst>
                  <a:ext uri="{0D108BD9-81ED-4DB2-BD59-A6C34878D82A}">
                    <a16:rowId xmlns:a16="http://schemas.microsoft.com/office/drawing/2014/main" val="2978086517"/>
                  </a:ext>
                </a:extLst>
              </a:tr>
              <a:tr h="3992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0" baseline="0" dirty="0">
                          <a:solidFill>
                            <a:schemeClr val="bg1"/>
                          </a:solidFill>
                          <a:latin typeface="Times New Roman" panose="02020603050405020304" pitchFamily="18" charset="0"/>
                          <a:cs typeface="Times New Roman" panose="02020603050405020304" pitchFamily="18" charset="0"/>
                        </a:rPr>
                        <a:t> </a:t>
                      </a:r>
                      <a:r>
                        <a:rPr lang="en-US" sz="1600" b="1" i="0" baseline="0" dirty="0">
                          <a:solidFill>
                            <a:schemeClr val="bg1"/>
                          </a:solidFill>
                          <a:latin typeface="Symbol" pitchFamily="2" charset="2"/>
                          <a:cs typeface="Times New Roman" panose="02020603050405020304" pitchFamily="18" charset="0"/>
                        </a:rPr>
                        <a:t>b</a:t>
                      </a:r>
                      <a:r>
                        <a:rPr lang="en-US" sz="1600" b="1" i="0" baseline="-25000" dirty="0">
                          <a:solidFill>
                            <a:schemeClr val="bg1"/>
                          </a:solidFill>
                          <a:latin typeface="Times New Roman" panose="02020603050405020304" pitchFamily="18" charset="0"/>
                          <a:cs typeface="Times New Roman" panose="02020603050405020304" pitchFamily="18" charset="0"/>
                        </a:rPr>
                        <a:t>y</a:t>
                      </a:r>
                      <a:r>
                        <a:rPr lang="en-US" sz="1600" b="1" i="0" baseline="30000" dirty="0">
                          <a:solidFill>
                            <a:schemeClr val="bg1"/>
                          </a:solidFill>
                          <a:latin typeface="Times New Roman" panose="02020603050405020304" pitchFamily="18" charset="0"/>
                          <a:cs typeface="Times New Roman" panose="02020603050405020304" pitchFamily="18" charset="0"/>
                        </a:rPr>
                        <a:t>*</a:t>
                      </a:r>
                    </a:p>
                  </a:txBody>
                  <a:tcPr>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0" dirty="0">
                          <a:solidFill>
                            <a:srgbClr val="002060"/>
                          </a:solidFill>
                          <a:latin typeface="Times New Roman" panose="02020603050405020304" pitchFamily="18" charset="0"/>
                          <a:cs typeface="Times New Roman" panose="02020603050405020304" pitchFamily="18" charset="0"/>
                        </a:rPr>
                        <a:t>[mm]</a:t>
                      </a:r>
                    </a:p>
                  </a:txBody>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1.5</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3.0</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0.1</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0.1</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0.1</a:t>
                      </a:r>
                    </a:p>
                  </a:txBody>
                  <a:tcPr>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0.41</a:t>
                      </a:r>
                    </a:p>
                  </a:txBody>
                  <a:tcPr>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0.1</a:t>
                      </a:r>
                    </a:p>
                  </a:txBody>
                  <a:tcPr>
                    <a:solidFill>
                      <a:schemeClr val="bg1"/>
                    </a:solidFill>
                  </a:tcPr>
                </a:tc>
                <a:extLst>
                  <a:ext uri="{0D108BD9-81ED-4DB2-BD59-A6C34878D82A}">
                    <a16:rowId xmlns:a16="http://schemas.microsoft.com/office/drawing/2014/main" val="2049793150"/>
                  </a:ext>
                </a:extLst>
              </a:tr>
            </a:tbl>
          </a:graphicData>
        </a:graphic>
      </p:graphicFrame>
      <p:sp>
        <p:nvSpPr>
          <p:cNvPr id="9" name="Titre 2">
            <a:extLst>
              <a:ext uri="{FF2B5EF4-FFF2-40B4-BE49-F238E27FC236}">
                <a16:creationId xmlns:a16="http://schemas.microsoft.com/office/drawing/2014/main" id="{30196873-0998-C041-9003-14DFDBBF58DA}"/>
              </a:ext>
            </a:extLst>
          </p:cNvPr>
          <p:cNvSpPr txBox="1">
            <a:spLocks/>
          </p:cNvSpPr>
          <p:nvPr/>
        </p:nvSpPr>
        <p:spPr>
          <a:xfrm>
            <a:off x="2386212" y="350141"/>
            <a:ext cx="7250655" cy="424211"/>
          </a:xfrm>
          <a:prstGeom prst="rect">
            <a:avLst/>
          </a:prstGeom>
          <a:noFill/>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en-GB" sz="2800" b="1" dirty="0">
                <a:latin typeface="Arial" charset="0"/>
                <a:ea typeface="ＭＳ Ｐゴシック" charset="0"/>
              </a:rPr>
              <a:t> Past and recent achievements in LCs</a:t>
            </a:r>
            <a:endParaRPr lang="fr-FR" sz="2800" b="1" dirty="0"/>
          </a:p>
        </p:txBody>
      </p:sp>
      <p:sp>
        <p:nvSpPr>
          <p:cNvPr id="10" name="Rectangle 9">
            <a:extLst>
              <a:ext uri="{FF2B5EF4-FFF2-40B4-BE49-F238E27FC236}">
                <a16:creationId xmlns:a16="http://schemas.microsoft.com/office/drawing/2014/main" id="{53A1CD07-467D-A340-A15D-E780B62BEF37}"/>
              </a:ext>
            </a:extLst>
          </p:cNvPr>
          <p:cNvSpPr/>
          <p:nvPr/>
        </p:nvSpPr>
        <p:spPr>
          <a:xfrm>
            <a:off x="10001949" y="697845"/>
            <a:ext cx="857927" cy="307777"/>
          </a:xfrm>
          <a:prstGeom prst="rect">
            <a:avLst/>
          </a:prstGeom>
        </p:spPr>
        <p:txBody>
          <a:bodyPr wrap="none">
            <a:spAutoFit/>
          </a:bodyPr>
          <a:lstStyle/>
          <a:p>
            <a:r>
              <a:rPr lang="en-US" sz="1400" dirty="0">
                <a:solidFill>
                  <a:srgbClr val="002060"/>
                </a:solidFill>
              </a:rPr>
              <a:t>*** 2016</a:t>
            </a:r>
          </a:p>
        </p:txBody>
      </p:sp>
      <p:sp>
        <p:nvSpPr>
          <p:cNvPr id="13" name="Rectangle 12">
            <a:extLst>
              <a:ext uri="{FF2B5EF4-FFF2-40B4-BE49-F238E27FC236}">
                <a16:creationId xmlns:a16="http://schemas.microsoft.com/office/drawing/2014/main" id="{7D6F5810-9A6E-A542-BF79-81C40DB128F9}"/>
              </a:ext>
            </a:extLst>
          </p:cNvPr>
          <p:cNvSpPr/>
          <p:nvPr/>
        </p:nvSpPr>
        <p:spPr>
          <a:xfrm>
            <a:off x="10136601" y="466575"/>
            <a:ext cx="723275" cy="307777"/>
          </a:xfrm>
          <a:prstGeom prst="rect">
            <a:avLst/>
          </a:prstGeom>
        </p:spPr>
        <p:txBody>
          <a:bodyPr wrap="none">
            <a:spAutoFit/>
          </a:bodyPr>
          <a:lstStyle/>
          <a:p>
            <a:r>
              <a:rPr lang="en-US" sz="1400" dirty="0">
                <a:solidFill>
                  <a:srgbClr val="002060"/>
                </a:solidFill>
              </a:rPr>
              <a:t>**1997</a:t>
            </a:r>
          </a:p>
        </p:txBody>
      </p:sp>
      <p:sp>
        <p:nvSpPr>
          <p:cNvPr id="14" name="Rectangle 13">
            <a:extLst>
              <a:ext uri="{FF2B5EF4-FFF2-40B4-BE49-F238E27FC236}">
                <a16:creationId xmlns:a16="http://schemas.microsoft.com/office/drawing/2014/main" id="{B2E2E65D-386A-204F-8C2D-BBFC799E97C0}"/>
              </a:ext>
            </a:extLst>
          </p:cNvPr>
          <p:cNvSpPr/>
          <p:nvPr/>
        </p:nvSpPr>
        <p:spPr>
          <a:xfrm>
            <a:off x="10230846" y="249235"/>
            <a:ext cx="633507" cy="307777"/>
          </a:xfrm>
          <a:prstGeom prst="rect">
            <a:avLst/>
          </a:prstGeom>
        </p:spPr>
        <p:txBody>
          <a:bodyPr wrap="none">
            <a:spAutoFit/>
          </a:bodyPr>
          <a:lstStyle/>
          <a:p>
            <a:r>
              <a:rPr lang="en-US" sz="1400" dirty="0">
                <a:solidFill>
                  <a:srgbClr val="002060"/>
                </a:solidFill>
              </a:rPr>
              <a:t>*1998</a:t>
            </a:r>
          </a:p>
        </p:txBody>
      </p:sp>
    </p:spTree>
    <p:extLst>
      <p:ext uri="{BB962C8B-B14F-4D97-AF65-F5344CB8AC3E}">
        <p14:creationId xmlns:p14="http://schemas.microsoft.com/office/powerpoint/2010/main" val="382280155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8ADD634-F104-4B49-BD15-B8AB7A6DC315}"/>
              </a:ext>
            </a:extLst>
          </p:cNvPr>
          <p:cNvSpPr>
            <a:spLocks noGrp="1"/>
          </p:cNvSpPr>
          <p:nvPr>
            <p:ph idx="1"/>
          </p:nvPr>
        </p:nvSpPr>
        <p:spPr>
          <a:xfrm>
            <a:off x="109348" y="3615375"/>
            <a:ext cx="5364667" cy="2998614"/>
          </a:xfrm>
          <a:solidFill>
            <a:schemeClr val="bg1"/>
          </a:solidFill>
        </p:spPr>
        <p:txBody>
          <a:bodyPr>
            <a:normAutofit/>
          </a:bodyPr>
          <a:lstStyle/>
          <a:p>
            <a:pPr marL="307975" marR="5080" lvl="3" indent="0" algn="just">
              <a:lnSpc>
                <a:spcPct val="100499"/>
              </a:lnSpc>
              <a:spcBef>
                <a:spcPts val="5"/>
              </a:spcBef>
              <a:buNone/>
            </a:pPr>
            <a:endParaRPr lang="en-US" dirty="0">
              <a:solidFill>
                <a:schemeClr val="accent1">
                  <a:lumMod val="75000"/>
                </a:schemeClr>
              </a:solidFill>
              <a:latin typeface="Arial" panose="020B0604020202020204" pitchFamily="34" charset="0"/>
              <a:cs typeface="Arial" panose="020B0604020202020204" pitchFamily="34" charset="0"/>
            </a:endParaRPr>
          </a:p>
          <a:p>
            <a:pPr marL="355600" marR="5080" lvl="2" indent="-342900" algn="just">
              <a:lnSpc>
                <a:spcPct val="100499"/>
              </a:lnSpc>
              <a:spcBef>
                <a:spcPts val="5"/>
              </a:spcBef>
              <a:buFont typeface="Wingdings" pitchFamily="2" charset="2"/>
              <a:buChar char="Ø"/>
            </a:pPr>
            <a:r>
              <a:rPr lang="en-US" b="1" dirty="0">
                <a:solidFill>
                  <a:schemeClr val="accent1">
                    <a:lumMod val="75000"/>
                  </a:schemeClr>
                </a:solidFill>
                <a:latin typeface="Arial" panose="020B0604020202020204" pitchFamily="34" charset="0"/>
                <a:cs typeface="Arial" panose="020B0604020202020204" pitchFamily="34" charset="0"/>
              </a:rPr>
              <a:t>Chromaticity correction </a:t>
            </a:r>
            <a:r>
              <a:rPr lang="en-US" dirty="0">
                <a:solidFill>
                  <a:schemeClr val="accent1">
                    <a:lumMod val="75000"/>
                  </a:schemeClr>
                </a:solidFill>
                <a:latin typeface="Arial" panose="020B0604020202020204" pitchFamily="34" charset="0"/>
                <a:cs typeface="Arial" panose="020B0604020202020204" pitchFamily="34" charset="0"/>
              </a:rPr>
              <a:t>is the </a:t>
            </a:r>
            <a:r>
              <a:rPr lang="en-US" b="1" dirty="0">
                <a:solidFill>
                  <a:schemeClr val="accent1">
                    <a:lumMod val="75000"/>
                  </a:schemeClr>
                </a:solidFill>
                <a:latin typeface="Arial" panose="020B0604020202020204" pitchFamily="34" charset="0"/>
                <a:cs typeface="Arial" panose="020B0604020202020204" pitchFamily="34" charset="0"/>
              </a:rPr>
              <a:t>main problem </a:t>
            </a:r>
          </a:p>
          <a:p>
            <a:pPr marL="593725" marR="5080" lvl="3" indent="-285750" algn="just">
              <a:lnSpc>
                <a:spcPct val="100499"/>
              </a:lnSpc>
              <a:spcBef>
                <a:spcPts val="5"/>
              </a:spcBef>
              <a:buFont typeface="Arial" panose="020B0604020202020204" pitchFamily="34" charset="0"/>
              <a:buChar char="•"/>
            </a:pPr>
            <a:r>
              <a:rPr lang="en-US" b="1" dirty="0">
                <a:solidFill>
                  <a:schemeClr val="accent1">
                    <a:lumMod val="75000"/>
                  </a:schemeClr>
                </a:solidFill>
                <a:latin typeface="Arial" panose="020B0604020202020204" pitchFamily="34" charset="0"/>
                <a:cs typeface="Arial" panose="020B0604020202020204" pitchFamily="34" charset="0"/>
              </a:rPr>
              <a:t>Interleaved</a:t>
            </a:r>
            <a:r>
              <a:rPr lang="en-US" dirty="0">
                <a:solidFill>
                  <a:schemeClr val="accent1">
                    <a:lumMod val="75000"/>
                  </a:schemeClr>
                </a:solidFill>
                <a:latin typeface="Arial" panose="020B0604020202020204" pitchFamily="34" charset="0"/>
                <a:cs typeface="Arial" panose="020B0604020202020204" pitchFamily="34" charset="0"/>
              </a:rPr>
              <a:t> </a:t>
            </a:r>
            <a:r>
              <a:rPr lang="en-US" dirty="0" err="1">
                <a:solidFill>
                  <a:schemeClr val="accent1">
                    <a:lumMod val="75000"/>
                  </a:schemeClr>
                </a:solidFill>
                <a:latin typeface="Arial" panose="020B0604020202020204" pitchFamily="34" charset="0"/>
                <a:cs typeface="Arial" panose="020B0604020202020204" pitchFamily="34" charset="0"/>
              </a:rPr>
              <a:t>sextupoles</a:t>
            </a:r>
            <a:r>
              <a:rPr lang="en-US" dirty="0">
                <a:solidFill>
                  <a:schemeClr val="accent1">
                    <a:lumMod val="75000"/>
                  </a:schemeClr>
                </a:solidFill>
                <a:latin typeface="Arial" panose="020B0604020202020204" pitchFamily="34" charset="0"/>
                <a:cs typeface="Arial" panose="020B0604020202020204" pitchFamily="34" charset="0"/>
              </a:rPr>
              <a:t> (SLC)</a:t>
            </a:r>
          </a:p>
          <a:p>
            <a:pPr marL="593725" marR="5080" lvl="3" indent="-285750" algn="just">
              <a:lnSpc>
                <a:spcPct val="100499"/>
              </a:lnSpc>
              <a:spcBef>
                <a:spcPts val="5"/>
              </a:spcBef>
              <a:buFont typeface="Arial" panose="020B0604020202020204" pitchFamily="34" charset="0"/>
              <a:buChar char="•"/>
            </a:pPr>
            <a:r>
              <a:rPr lang="en-US" b="1" dirty="0">
                <a:solidFill>
                  <a:schemeClr val="accent1">
                    <a:lumMod val="75000"/>
                  </a:schemeClr>
                </a:solidFill>
                <a:latin typeface="Arial" panose="020B0604020202020204" pitchFamily="34" charset="0"/>
                <a:cs typeface="Arial" panose="020B0604020202020204" pitchFamily="34" charset="0"/>
              </a:rPr>
              <a:t>Non-interleaved</a:t>
            </a:r>
            <a:r>
              <a:rPr lang="en-US" dirty="0">
                <a:solidFill>
                  <a:schemeClr val="accent1">
                    <a:lumMod val="75000"/>
                  </a:schemeClr>
                </a:solidFill>
                <a:latin typeface="Arial" panose="020B0604020202020204" pitchFamily="34" charset="0"/>
                <a:cs typeface="Arial" panose="020B0604020202020204" pitchFamily="34" charset="0"/>
              </a:rPr>
              <a:t> </a:t>
            </a:r>
            <a:r>
              <a:rPr lang="en-US" dirty="0" err="1">
                <a:solidFill>
                  <a:schemeClr val="accent1">
                    <a:lumMod val="75000"/>
                  </a:schemeClr>
                </a:solidFill>
                <a:latin typeface="Arial" panose="020B0604020202020204" pitchFamily="34" charset="0"/>
                <a:cs typeface="Arial" panose="020B0604020202020204" pitchFamily="34" charset="0"/>
              </a:rPr>
              <a:t>sextupoles</a:t>
            </a:r>
            <a:r>
              <a:rPr lang="en-US" dirty="0">
                <a:solidFill>
                  <a:schemeClr val="accent1">
                    <a:lumMod val="75000"/>
                  </a:schemeClr>
                </a:solidFill>
                <a:latin typeface="Arial" panose="020B0604020202020204" pitchFamily="34" charset="0"/>
                <a:cs typeface="Arial" panose="020B0604020202020204" pitchFamily="34" charset="0"/>
              </a:rPr>
              <a:t> (FFTB)</a:t>
            </a:r>
          </a:p>
          <a:p>
            <a:pPr marL="593725" marR="5080" lvl="3" indent="-285750" algn="just">
              <a:lnSpc>
                <a:spcPct val="100499"/>
              </a:lnSpc>
              <a:spcBef>
                <a:spcPts val="5"/>
              </a:spcBef>
              <a:buFont typeface="Arial" panose="020B0604020202020204" pitchFamily="34" charset="0"/>
              <a:buChar char="•"/>
            </a:pPr>
            <a:r>
              <a:rPr lang="en-US" b="1" dirty="0">
                <a:solidFill>
                  <a:schemeClr val="accent1">
                    <a:lumMod val="75000"/>
                  </a:schemeClr>
                </a:solidFill>
                <a:latin typeface="Arial" panose="020B0604020202020204" pitchFamily="34" charset="0"/>
                <a:cs typeface="Arial" panose="020B0604020202020204" pitchFamily="34" charset="0"/>
              </a:rPr>
              <a:t>Local chromaticity correction </a:t>
            </a:r>
            <a:r>
              <a:rPr lang="en-US" dirty="0">
                <a:solidFill>
                  <a:schemeClr val="accent1">
                    <a:lumMod val="75000"/>
                  </a:schemeClr>
                </a:solidFill>
                <a:latin typeface="Arial" panose="020B0604020202020204" pitchFamily="34" charset="0"/>
                <a:cs typeface="Arial" panose="020B0604020202020204" pitchFamily="34" charset="0"/>
              </a:rPr>
              <a:t>(ATF2)</a:t>
            </a:r>
          </a:p>
          <a:p>
            <a:pPr marL="593725" marR="5080" lvl="3" indent="-285750" algn="just">
              <a:lnSpc>
                <a:spcPct val="100499"/>
              </a:lnSpc>
              <a:spcBef>
                <a:spcPts val="5"/>
              </a:spcBef>
              <a:buFont typeface="Arial" panose="020B0604020202020204" pitchFamily="34" charset="0"/>
              <a:buChar char="•"/>
            </a:pPr>
            <a:endParaRPr lang="en-US" dirty="0">
              <a:solidFill>
                <a:schemeClr val="accent1">
                  <a:lumMod val="75000"/>
                </a:schemeClr>
              </a:solidFill>
              <a:latin typeface="Arial" panose="020B0604020202020204" pitchFamily="34" charset="0"/>
              <a:cs typeface="Arial" panose="020B0604020202020204" pitchFamily="34" charset="0"/>
            </a:endParaRPr>
          </a:p>
          <a:p>
            <a:pPr marL="355600" marR="5080" indent="-342900" algn="just">
              <a:lnSpc>
                <a:spcPct val="100499"/>
              </a:lnSpc>
              <a:spcBef>
                <a:spcPts val="5"/>
              </a:spcBef>
              <a:buFont typeface="Wingdings" pitchFamily="2" charset="2"/>
              <a:buChar char="Ø"/>
            </a:pPr>
            <a:r>
              <a:rPr lang="en-US" sz="2000" b="1" dirty="0">
                <a:solidFill>
                  <a:schemeClr val="accent1">
                    <a:lumMod val="75000"/>
                  </a:schemeClr>
                </a:solidFill>
                <a:latin typeface="Arial" panose="020B0604020202020204" pitchFamily="34" charset="0"/>
                <a:cs typeface="Arial" panose="020B0604020202020204" pitchFamily="34" charset="0"/>
              </a:rPr>
              <a:t>Very-large </a:t>
            </a:r>
            <a:r>
              <a:rPr lang="en-US" sz="2000" b="1" dirty="0">
                <a:solidFill>
                  <a:schemeClr val="accent1">
                    <a:lumMod val="75000"/>
                  </a:schemeClr>
                </a:solidFill>
                <a:latin typeface="Symbol" pitchFamily="2" charset="2"/>
                <a:cs typeface="Arial" panose="020B0604020202020204" pitchFamily="34" charset="0"/>
              </a:rPr>
              <a:t>b</a:t>
            </a:r>
            <a:r>
              <a:rPr lang="en-US" sz="2000" dirty="0">
                <a:solidFill>
                  <a:schemeClr val="accent1">
                    <a:lumMod val="75000"/>
                  </a:schemeClr>
                </a:solidFill>
                <a:latin typeface="Arial" panose="020B0604020202020204" pitchFamily="34" charset="0"/>
                <a:cs typeface="Arial" panose="020B0604020202020204" pitchFamily="34" charset="0"/>
              </a:rPr>
              <a:t> and the presence of </a:t>
            </a:r>
            <a:r>
              <a:rPr lang="en-US" sz="2000" b="1" dirty="0">
                <a:solidFill>
                  <a:schemeClr val="accent1">
                    <a:lumMod val="75000"/>
                  </a:schemeClr>
                </a:solidFill>
                <a:latin typeface="Arial" panose="020B0604020202020204" pitchFamily="34" charset="0"/>
                <a:cs typeface="Arial" panose="020B0604020202020204" pitchFamily="34" charset="0"/>
              </a:rPr>
              <a:t>nonlinear elements </a:t>
            </a:r>
            <a:r>
              <a:rPr lang="en-US" sz="2000" dirty="0">
                <a:solidFill>
                  <a:schemeClr val="accent1">
                    <a:lumMod val="75000"/>
                  </a:schemeClr>
                </a:solidFill>
                <a:latin typeface="Arial" panose="020B0604020202020204" pitchFamily="34" charset="0"/>
                <a:cs typeface="Arial" panose="020B0604020202020204" pitchFamily="34" charset="0"/>
              </a:rPr>
              <a:t>make it </a:t>
            </a:r>
            <a:r>
              <a:rPr lang="en-US" sz="2000" b="1" dirty="0">
                <a:solidFill>
                  <a:schemeClr val="accent1">
                    <a:lumMod val="75000"/>
                  </a:schemeClr>
                </a:solidFill>
                <a:latin typeface="Arial" panose="020B0604020202020204" pitchFamily="34" charset="0"/>
                <a:cs typeface="Arial" panose="020B0604020202020204" pitchFamily="34" charset="0"/>
              </a:rPr>
              <a:t>extremely sensitive</a:t>
            </a:r>
            <a:r>
              <a:rPr lang="en-US" sz="2000" dirty="0">
                <a:solidFill>
                  <a:schemeClr val="accent1">
                    <a:lumMod val="75000"/>
                  </a:schemeClr>
                </a:solidFill>
                <a:latin typeface="Arial" panose="020B0604020202020204" pitchFamily="34" charset="0"/>
                <a:cs typeface="Arial" panose="020B0604020202020204" pitchFamily="34" charset="0"/>
              </a:rPr>
              <a:t> to any kind of </a:t>
            </a:r>
            <a:r>
              <a:rPr lang="en-US" sz="2000" b="1" dirty="0">
                <a:solidFill>
                  <a:schemeClr val="accent1">
                    <a:lumMod val="75000"/>
                  </a:schemeClr>
                </a:solidFill>
                <a:latin typeface="Arial" panose="020B0604020202020204" pitchFamily="34" charset="0"/>
                <a:cs typeface="Arial" panose="020B0604020202020204" pitchFamily="34" charset="0"/>
              </a:rPr>
              <a:t>imperfections.</a:t>
            </a:r>
          </a:p>
          <a:p>
            <a:pPr marL="355600" marR="5080" indent="-342900" algn="just">
              <a:lnSpc>
                <a:spcPct val="100499"/>
              </a:lnSpc>
              <a:spcBef>
                <a:spcPts val="5"/>
              </a:spcBef>
              <a:buFont typeface="Wingdings" pitchFamily="2" charset="2"/>
              <a:buChar char="Ø"/>
            </a:pPr>
            <a:endParaRPr lang="en-US" sz="2000" b="1" dirty="0">
              <a:solidFill>
                <a:schemeClr val="accent1">
                  <a:lumMod val="75000"/>
                </a:schemeClr>
              </a:solidFill>
              <a:latin typeface="Arial" panose="020B0604020202020204" pitchFamily="34" charset="0"/>
              <a:cs typeface="Arial" panose="020B0604020202020204" pitchFamily="34" charset="0"/>
            </a:endParaRPr>
          </a:p>
          <a:p>
            <a:pPr marL="307975" marR="5080" lvl="3" indent="0" algn="just">
              <a:lnSpc>
                <a:spcPct val="100499"/>
              </a:lnSpc>
              <a:spcBef>
                <a:spcPts val="5"/>
              </a:spcBef>
              <a:buNone/>
            </a:pPr>
            <a:endParaRPr lang="en-US" dirty="0"/>
          </a:p>
        </p:txBody>
      </p:sp>
      <p:sp>
        <p:nvSpPr>
          <p:cNvPr id="6" name="Slide Number Placeholder 5">
            <a:extLst>
              <a:ext uri="{FF2B5EF4-FFF2-40B4-BE49-F238E27FC236}">
                <a16:creationId xmlns:a16="http://schemas.microsoft.com/office/drawing/2014/main" id="{F8D5CBCB-A6EF-3B40-B0BD-0D05860DA269}"/>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5</a:t>
            </a:fld>
            <a:endParaRPr lang="fr-FR">
              <a:solidFill>
                <a:prstClr val="white"/>
              </a:solidFill>
              <a:latin typeface="News Gothic MT"/>
            </a:endParaRPr>
          </a:p>
        </p:txBody>
      </p:sp>
      <p:sp>
        <p:nvSpPr>
          <p:cNvPr id="7" name="Title 7">
            <a:extLst>
              <a:ext uri="{FF2B5EF4-FFF2-40B4-BE49-F238E27FC236}">
                <a16:creationId xmlns:a16="http://schemas.microsoft.com/office/drawing/2014/main" id="{7BE2F3A3-6025-BC41-A896-CE900A72E8CF}"/>
              </a:ext>
            </a:extLst>
          </p:cNvPr>
          <p:cNvSpPr>
            <a:spLocks noGrp="1"/>
          </p:cNvSpPr>
          <p:nvPr>
            <p:ph type="title"/>
          </p:nvPr>
        </p:nvSpPr>
        <p:spPr>
          <a:xfrm>
            <a:off x="2663769" y="164071"/>
            <a:ext cx="8999564" cy="523220"/>
          </a:xfrm>
          <a:prstGeom prst="rect">
            <a:avLst/>
          </a:prstGeom>
        </p:spPr>
        <p:txBody>
          <a:bodyPr wrap="square">
            <a:spAutoFit/>
          </a:bodyPr>
          <a:lstStyle/>
          <a:p>
            <a:pPr algn="l"/>
            <a:r>
              <a:rPr lang="en-GB" sz="2800" b="1" dirty="0">
                <a:latin typeface="Arial" charset="0"/>
                <a:ea typeface="ＭＳ Ｐゴシック" charset="0"/>
              </a:rPr>
              <a:t>Nanobeam Systems: </a:t>
            </a:r>
            <a:r>
              <a:rPr lang="en-GB" sz="2400" b="1" dirty="0">
                <a:latin typeface="Arial" charset="0"/>
                <a:ea typeface="ＭＳ Ｐゴシック" charset="0"/>
              </a:rPr>
              <a:t>FFS designs</a:t>
            </a:r>
            <a:endParaRPr lang="en-US" sz="2400" dirty="0"/>
          </a:p>
        </p:txBody>
      </p:sp>
      <p:sp>
        <p:nvSpPr>
          <p:cNvPr id="8" name="Rectangle 7">
            <a:extLst>
              <a:ext uri="{FF2B5EF4-FFF2-40B4-BE49-F238E27FC236}">
                <a16:creationId xmlns:a16="http://schemas.microsoft.com/office/drawing/2014/main" id="{E3722902-ADBC-784F-9372-A44B16CA7A74}"/>
              </a:ext>
            </a:extLst>
          </p:cNvPr>
          <p:cNvSpPr/>
          <p:nvPr/>
        </p:nvSpPr>
        <p:spPr>
          <a:xfrm>
            <a:off x="232411" y="2945949"/>
            <a:ext cx="4575225" cy="830997"/>
          </a:xfrm>
          <a:prstGeom prst="rect">
            <a:avLst/>
          </a:prstGeom>
        </p:spPr>
        <p:txBody>
          <a:bodyPr wrap="square">
            <a:spAutoFit/>
          </a:bodyPr>
          <a:lstStyle/>
          <a:p>
            <a:pPr marL="12700" marR="5080">
              <a:lnSpc>
                <a:spcPct val="100499"/>
              </a:lnSpc>
              <a:spcBef>
                <a:spcPts val="5"/>
              </a:spcBef>
            </a:pPr>
            <a:r>
              <a:rPr lang="en-US" sz="2400" b="1" dirty="0">
                <a:solidFill>
                  <a:srgbClr val="C00000"/>
                </a:solidFill>
                <a:latin typeface="Calibri"/>
                <a:cs typeface="Calibri"/>
              </a:rPr>
              <a:t>FFS is among the most challenging sections of a LCs</a:t>
            </a:r>
          </a:p>
        </p:txBody>
      </p:sp>
      <p:pic>
        <p:nvPicPr>
          <p:cNvPr id="9" name="Picture 8">
            <a:extLst>
              <a:ext uri="{FF2B5EF4-FFF2-40B4-BE49-F238E27FC236}">
                <a16:creationId xmlns:a16="http://schemas.microsoft.com/office/drawing/2014/main" id="{7868E36A-5A81-F84E-BF02-A0C27AFED280}"/>
              </a:ext>
            </a:extLst>
          </p:cNvPr>
          <p:cNvPicPr>
            <a:picLocks noChangeAspect="1"/>
          </p:cNvPicPr>
          <p:nvPr/>
        </p:nvPicPr>
        <p:blipFill>
          <a:blip r:embed="rId3"/>
          <a:stretch>
            <a:fillRect/>
          </a:stretch>
        </p:blipFill>
        <p:spPr>
          <a:xfrm>
            <a:off x="6439606" y="3930212"/>
            <a:ext cx="5079982" cy="2550030"/>
          </a:xfrm>
          <a:prstGeom prst="rect">
            <a:avLst/>
          </a:prstGeom>
        </p:spPr>
      </p:pic>
      <p:pic>
        <p:nvPicPr>
          <p:cNvPr id="10" name="Picture 9">
            <a:extLst>
              <a:ext uri="{FF2B5EF4-FFF2-40B4-BE49-F238E27FC236}">
                <a16:creationId xmlns:a16="http://schemas.microsoft.com/office/drawing/2014/main" id="{33C0986E-00F2-F94C-B980-0C91EA6CBA53}"/>
              </a:ext>
            </a:extLst>
          </p:cNvPr>
          <p:cNvPicPr>
            <a:picLocks noChangeAspect="1"/>
          </p:cNvPicPr>
          <p:nvPr/>
        </p:nvPicPr>
        <p:blipFill>
          <a:blip r:embed="rId4"/>
          <a:stretch>
            <a:fillRect/>
          </a:stretch>
        </p:blipFill>
        <p:spPr>
          <a:xfrm>
            <a:off x="8955358" y="1184438"/>
            <a:ext cx="2707975" cy="2274699"/>
          </a:xfrm>
          <a:prstGeom prst="rect">
            <a:avLst/>
          </a:prstGeom>
        </p:spPr>
      </p:pic>
      <p:pic>
        <p:nvPicPr>
          <p:cNvPr id="11" name="Picture 10">
            <a:extLst>
              <a:ext uri="{FF2B5EF4-FFF2-40B4-BE49-F238E27FC236}">
                <a16:creationId xmlns:a16="http://schemas.microsoft.com/office/drawing/2014/main" id="{CFB5471A-B558-514B-A9A2-DB17B913F41B}"/>
              </a:ext>
            </a:extLst>
          </p:cNvPr>
          <p:cNvPicPr>
            <a:picLocks noChangeAspect="1"/>
          </p:cNvPicPr>
          <p:nvPr/>
        </p:nvPicPr>
        <p:blipFill>
          <a:blip r:embed="rId5"/>
          <a:stretch>
            <a:fillRect/>
          </a:stretch>
        </p:blipFill>
        <p:spPr>
          <a:xfrm>
            <a:off x="6136249" y="1241016"/>
            <a:ext cx="2889695" cy="2226033"/>
          </a:xfrm>
          <a:prstGeom prst="rect">
            <a:avLst/>
          </a:prstGeom>
        </p:spPr>
      </p:pic>
      <p:sp>
        <p:nvSpPr>
          <p:cNvPr id="12" name="Rectangle 11">
            <a:extLst>
              <a:ext uri="{FF2B5EF4-FFF2-40B4-BE49-F238E27FC236}">
                <a16:creationId xmlns:a16="http://schemas.microsoft.com/office/drawing/2014/main" id="{E7EC8443-738D-0541-8B6E-2C5D7E93D371}"/>
              </a:ext>
            </a:extLst>
          </p:cNvPr>
          <p:cNvSpPr/>
          <p:nvPr/>
        </p:nvSpPr>
        <p:spPr>
          <a:xfrm>
            <a:off x="6415367" y="3743217"/>
            <a:ext cx="2768146" cy="553998"/>
          </a:xfrm>
          <a:prstGeom prst="rect">
            <a:avLst/>
          </a:prstGeom>
        </p:spPr>
        <p:txBody>
          <a:bodyPr wrap="square">
            <a:spAutoFit/>
          </a:bodyPr>
          <a:lstStyle/>
          <a:p>
            <a:r>
              <a:rPr lang="en-GB" sz="1200" dirty="0">
                <a:solidFill>
                  <a:schemeClr val="tx1"/>
                </a:solidFill>
                <a:latin typeface="Times New Roman" panose="02020603050405020304" pitchFamily="18" charset="0"/>
                <a:cs typeface="Times New Roman" panose="02020603050405020304" pitchFamily="18" charset="0"/>
              </a:rPr>
              <a:t>Beam Delivery System</a:t>
            </a:r>
            <a:br>
              <a:rPr lang="en-GB"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13" name="Oval 12">
            <a:extLst>
              <a:ext uri="{FF2B5EF4-FFF2-40B4-BE49-F238E27FC236}">
                <a16:creationId xmlns:a16="http://schemas.microsoft.com/office/drawing/2014/main" id="{046EE444-897B-E445-913E-37F92A5777DB}"/>
              </a:ext>
            </a:extLst>
          </p:cNvPr>
          <p:cNvSpPr/>
          <p:nvPr/>
        </p:nvSpPr>
        <p:spPr>
          <a:xfrm>
            <a:off x="9703893" y="3930213"/>
            <a:ext cx="1481178" cy="2368938"/>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19C80FF9-FFBD-2C40-91BB-BADEA4ED4BF2}"/>
              </a:ext>
            </a:extLst>
          </p:cNvPr>
          <p:cNvSpPr/>
          <p:nvPr/>
        </p:nvSpPr>
        <p:spPr>
          <a:xfrm>
            <a:off x="6726719" y="5181169"/>
            <a:ext cx="471767" cy="217907"/>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110BCEB-B7F2-A148-B9BF-38312E5D5071}"/>
              </a:ext>
            </a:extLst>
          </p:cNvPr>
          <p:cNvSpPr/>
          <p:nvPr/>
        </p:nvSpPr>
        <p:spPr>
          <a:xfrm>
            <a:off x="6490835" y="5259307"/>
            <a:ext cx="471767" cy="684293"/>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DCC06CF-701B-904A-86D7-9F3DEA67FF72}"/>
              </a:ext>
            </a:extLst>
          </p:cNvPr>
          <p:cNvSpPr/>
          <p:nvPr/>
        </p:nvSpPr>
        <p:spPr>
          <a:xfrm>
            <a:off x="9122366" y="1383171"/>
            <a:ext cx="471767" cy="402385"/>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07EAA8F3-BF4F-5E4C-991E-1F4D4DE2F817}"/>
              </a:ext>
            </a:extLst>
          </p:cNvPr>
          <p:cNvSpPr/>
          <p:nvPr/>
        </p:nvSpPr>
        <p:spPr>
          <a:xfrm>
            <a:off x="6179483" y="1567649"/>
            <a:ext cx="471767" cy="217907"/>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E6AC277-33E4-F24F-BECD-EDC16C652DB4}"/>
              </a:ext>
            </a:extLst>
          </p:cNvPr>
          <p:cNvSpPr/>
          <p:nvPr/>
        </p:nvSpPr>
        <p:spPr>
          <a:xfrm>
            <a:off x="8423862" y="814235"/>
            <a:ext cx="1590938" cy="646331"/>
          </a:xfrm>
          <a:prstGeom prst="rect">
            <a:avLst/>
          </a:prstGeom>
        </p:spPr>
        <p:txBody>
          <a:bodyPr wrap="square">
            <a:spAutoFit/>
          </a:bodyPr>
          <a:lstStyle/>
          <a:p>
            <a:r>
              <a:rPr lang="en-GB" b="1" dirty="0">
                <a:solidFill>
                  <a:schemeClr val="tx1"/>
                </a:solidFill>
                <a:latin typeface="Times New Roman" panose="02020603050405020304" pitchFamily="18" charset="0"/>
                <a:cs typeface="Times New Roman" panose="02020603050405020304" pitchFamily="18" charset="0"/>
              </a:rPr>
              <a:t>ILC optics</a:t>
            </a:r>
            <a:br>
              <a:rPr lang="en-GB"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pic>
        <p:nvPicPr>
          <p:cNvPr id="15" name="Picture 2">
            <a:extLst>
              <a:ext uri="{FF2B5EF4-FFF2-40B4-BE49-F238E27FC236}">
                <a16:creationId xmlns:a16="http://schemas.microsoft.com/office/drawing/2014/main" id="{4B431B27-52AC-F855-90EA-E936F8ED3B59}"/>
              </a:ext>
            </a:extLst>
          </p:cNvPr>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03437" y="1123728"/>
            <a:ext cx="5512145" cy="1531028"/>
          </a:xfrm>
          <a:prstGeom prst="rect">
            <a:avLst/>
          </a:prstGeom>
          <a:solidFill>
            <a:schemeClr val="tx1"/>
          </a:solidFill>
          <a:ln w="9525">
            <a:noFill/>
            <a:miter lim="800000"/>
            <a:headEnd/>
            <a:tailEnd/>
          </a:ln>
        </p:spPr>
      </p:pic>
      <p:sp>
        <p:nvSpPr>
          <p:cNvPr id="18" name="Rectangle 17">
            <a:extLst>
              <a:ext uri="{FF2B5EF4-FFF2-40B4-BE49-F238E27FC236}">
                <a16:creationId xmlns:a16="http://schemas.microsoft.com/office/drawing/2014/main" id="{6920A2AA-858B-3C16-37D0-EB0C97BE1508}"/>
              </a:ext>
            </a:extLst>
          </p:cNvPr>
          <p:cNvSpPr/>
          <p:nvPr/>
        </p:nvSpPr>
        <p:spPr>
          <a:xfrm>
            <a:off x="203792" y="1175122"/>
            <a:ext cx="5511790" cy="1531028"/>
          </a:xfrm>
          <a:prstGeom prst="rect">
            <a:avLst/>
          </a:prstGeom>
          <a:noFill/>
          <a:ln w="762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cxnSp>
        <p:nvCxnSpPr>
          <p:cNvPr id="14" name="Straight Arrow Connector 13">
            <a:extLst>
              <a:ext uri="{FF2B5EF4-FFF2-40B4-BE49-F238E27FC236}">
                <a16:creationId xmlns:a16="http://schemas.microsoft.com/office/drawing/2014/main" id="{86992E9D-C288-6442-92CA-C19CB6DE8DFC}"/>
              </a:ext>
            </a:extLst>
          </p:cNvPr>
          <p:cNvCxnSpPr>
            <a:cxnSpLocks/>
          </p:cNvCxnSpPr>
          <p:nvPr/>
        </p:nvCxnSpPr>
        <p:spPr>
          <a:xfrm>
            <a:off x="4831461" y="2556646"/>
            <a:ext cx="5079982" cy="1531028"/>
          </a:xfrm>
          <a:prstGeom prst="straightConnector1">
            <a:avLst/>
          </a:prstGeom>
          <a:ln w="5715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476321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9497DE56-F6C0-1F4A-B5BA-3C9D9DB185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883"/>
            <a:ext cx="12311742" cy="6875138"/>
          </a:xfrm>
          <a:prstGeom prst="rect">
            <a:avLst/>
          </a:prstGeom>
        </p:spPr>
      </p:pic>
      <p:sp>
        <p:nvSpPr>
          <p:cNvPr id="6" name="Slide Number Placeholder 5">
            <a:extLst>
              <a:ext uri="{FF2B5EF4-FFF2-40B4-BE49-F238E27FC236}">
                <a16:creationId xmlns:a16="http://schemas.microsoft.com/office/drawing/2014/main" id="{A2A0528F-7783-E24B-88A7-CB2EE82F3D1C}"/>
              </a:ext>
            </a:extLst>
          </p:cNvPr>
          <p:cNvSpPr>
            <a:spLocks noGrp="1"/>
          </p:cNvSpPr>
          <p:nvPr>
            <p:ph type="sldNum" sz="quarter" idx="12"/>
          </p:nvPr>
        </p:nvSpPr>
        <p:spPr>
          <a:xfrm>
            <a:off x="10886958" y="6557408"/>
            <a:ext cx="1319424" cy="364618"/>
          </a:xfrm>
        </p:spPr>
        <p:txBody>
          <a:bodyPr/>
          <a:lstStyle/>
          <a:p>
            <a:fld id="{617C510A-7687-CB44-A886-7EC5AB743307}" type="slidenum">
              <a:rPr lang="fr-FR" smtClean="0">
                <a:solidFill>
                  <a:prstClr val="white"/>
                </a:solidFill>
                <a:latin typeface="News Gothic MT"/>
              </a:rPr>
              <a:pPr/>
              <a:t>6</a:t>
            </a:fld>
            <a:endParaRPr lang="fr-FR" dirty="0">
              <a:solidFill>
                <a:prstClr val="white"/>
              </a:solidFill>
              <a:latin typeface="News Gothic MT"/>
            </a:endParaRPr>
          </a:p>
        </p:txBody>
      </p:sp>
      <p:sp>
        <p:nvSpPr>
          <p:cNvPr id="9" name="TextBox 8">
            <a:extLst>
              <a:ext uri="{FF2B5EF4-FFF2-40B4-BE49-F238E27FC236}">
                <a16:creationId xmlns:a16="http://schemas.microsoft.com/office/drawing/2014/main" id="{CCF10DF7-21E8-A84E-884D-C1D2182FC168}"/>
              </a:ext>
            </a:extLst>
          </p:cNvPr>
          <p:cNvSpPr txBox="1"/>
          <p:nvPr/>
        </p:nvSpPr>
        <p:spPr>
          <a:xfrm rot="16200000">
            <a:off x="-1887265" y="3258007"/>
            <a:ext cx="4558365" cy="307777"/>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CC"/>
                </a:solidFill>
                <a:effectLst/>
                <a:uLnTx/>
                <a:uFillTx/>
                <a:latin typeface="Times New Roman" panose="02020603050405020304" pitchFamily="18" charset="0"/>
                <a:ea typeface="+mn-ea"/>
                <a:cs typeface="Times New Roman" panose="02020603050405020304" pitchFamily="18" charset="0"/>
              </a:rPr>
              <a:t>SLC final focus</a:t>
            </a: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J. Murray, K. Brown  T. </a:t>
            </a:r>
            <a:r>
              <a:rPr kumimoji="0" lang="en-US" sz="1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Fieguth</a:t>
            </a: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PAC1987 </a:t>
            </a:r>
            <a:endParaRPr kumimoji="0" lang="en-GB"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10" name="Picture 9">
            <a:extLst>
              <a:ext uri="{FF2B5EF4-FFF2-40B4-BE49-F238E27FC236}">
                <a16:creationId xmlns:a16="http://schemas.microsoft.com/office/drawing/2014/main" id="{E42C3D05-AEEA-6B48-A67E-5DF50BB9DB3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58627" y="3530446"/>
            <a:ext cx="4394943" cy="3073077"/>
          </a:xfrm>
          <a:prstGeom prst="rect">
            <a:avLst/>
          </a:prstGeom>
        </p:spPr>
      </p:pic>
      <p:sp>
        <p:nvSpPr>
          <p:cNvPr id="11" name="TextBox 10">
            <a:extLst>
              <a:ext uri="{FF2B5EF4-FFF2-40B4-BE49-F238E27FC236}">
                <a16:creationId xmlns:a16="http://schemas.microsoft.com/office/drawing/2014/main" id="{5A91D96F-09D0-3845-87CC-55266483BCDF}"/>
              </a:ext>
            </a:extLst>
          </p:cNvPr>
          <p:cNvSpPr txBox="1"/>
          <p:nvPr/>
        </p:nvSpPr>
        <p:spPr>
          <a:xfrm rot="16200000">
            <a:off x="9248854" y="3805345"/>
            <a:ext cx="5352243" cy="276999"/>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Non-interleaved modular final focus for the </a:t>
            </a:r>
            <a:r>
              <a:rPr kumimoji="0" lang="en-US" sz="1200" b="1" i="0" u="none" strike="noStrike" kern="1200" cap="none" spc="0" normalizeH="0" baseline="0" noProof="0" dirty="0">
                <a:ln>
                  <a:noFill/>
                </a:ln>
                <a:solidFill>
                  <a:srgbClr val="0000CC"/>
                </a:solidFill>
                <a:effectLst/>
                <a:uLnTx/>
                <a:uFillTx/>
                <a:latin typeface="Times New Roman" panose="02020603050405020304" pitchFamily="18" charset="0"/>
                <a:ea typeface="+mn-ea"/>
                <a:cs typeface="Times New Roman" panose="02020603050405020304" pitchFamily="18" charset="0"/>
              </a:rPr>
              <a:t>FFTB</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K. </a:t>
            </a:r>
            <a:r>
              <a:rPr kumimoji="0" lang="en-US" sz="12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Oide</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IEEE PAC 1989</a:t>
            </a:r>
            <a:endPar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12" name="Picture 11">
            <a:extLst>
              <a:ext uri="{FF2B5EF4-FFF2-40B4-BE49-F238E27FC236}">
                <a16:creationId xmlns:a16="http://schemas.microsoft.com/office/drawing/2014/main" id="{5343CC7C-4A48-C64E-91EA-ADA96BF8AD1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7691" t="14923" r="27592" b="79206"/>
          <a:stretch/>
        </p:blipFill>
        <p:spPr>
          <a:xfrm>
            <a:off x="612506" y="1113449"/>
            <a:ext cx="4092342" cy="885746"/>
          </a:xfrm>
          <a:prstGeom prst="rect">
            <a:avLst/>
          </a:prstGeom>
        </p:spPr>
      </p:pic>
      <p:pic>
        <p:nvPicPr>
          <p:cNvPr id="13" name="Picture 12">
            <a:extLst>
              <a:ext uri="{FF2B5EF4-FFF2-40B4-BE49-F238E27FC236}">
                <a16:creationId xmlns:a16="http://schemas.microsoft.com/office/drawing/2014/main" id="{E6BCD2A6-DC74-B841-B6C4-FA41CCC39B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1221" t="54067" r="20332" b="11070"/>
          <a:stretch/>
        </p:blipFill>
        <p:spPr>
          <a:xfrm>
            <a:off x="612506" y="1962018"/>
            <a:ext cx="4092342" cy="3149814"/>
          </a:xfrm>
          <a:prstGeom prst="rect">
            <a:avLst/>
          </a:prstGeom>
        </p:spPr>
      </p:pic>
      <p:sp>
        <p:nvSpPr>
          <p:cNvPr id="14" name="Content Placeholder 13">
            <a:extLst>
              <a:ext uri="{FF2B5EF4-FFF2-40B4-BE49-F238E27FC236}">
                <a16:creationId xmlns:a16="http://schemas.microsoft.com/office/drawing/2014/main" id="{E8748421-5EDF-AC4A-9167-94DFDBBC9DFD}"/>
              </a:ext>
            </a:extLst>
          </p:cNvPr>
          <p:cNvSpPr>
            <a:spLocks noGrp="1"/>
          </p:cNvSpPr>
          <p:nvPr>
            <p:ph idx="1"/>
          </p:nvPr>
        </p:nvSpPr>
        <p:spPr>
          <a:xfrm>
            <a:off x="6262525" y="732603"/>
            <a:ext cx="5794714" cy="400110"/>
          </a:xfrm>
          <a:prstGeom prst="rect">
            <a:avLst/>
          </a:prstGeom>
          <a:solidFill>
            <a:schemeClr val="bg1"/>
          </a:solidFill>
        </p:spPr>
        <p:txBody>
          <a:bodyPr wrap="square">
            <a:spAutoFit/>
          </a:bodyPr>
          <a:lstStyle/>
          <a:p>
            <a:pPr lvl="0">
              <a:buClr>
                <a:schemeClr val="accent1">
                  <a:lumMod val="75000"/>
                </a:schemeClr>
              </a:buClr>
              <a:buFont typeface="Wingdings" pitchFamily="2" charset="2"/>
              <a:buChar char="Ø"/>
              <a:defRPr/>
            </a:pPr>
            <a:r>
              <a:rPr lang="en-US" sz="2000" b="1" dirty="0">
                <a:solidFill>
                  <a:schemeClr val="accent1">
                    <a:lumMod val="75000"/>
                  </a:schemeClr>
                </a:solidFill>
                <a:latin typeface="Arial" panose="020B0604020202020204" pitchFamily="34" charset="0"/>
                <a:cs typeface="Arial" panose="020B0604020202020204" pitchFamily="34" charset="0"/>
              </a:rPr>
              <a:t>FFTB type </a:t>
            </a:r>
            <a:r>
              <a:rPr lang="en-US" sz="1800" dirty="0">
                <a:solidFill>
                  <a:schemeClr val="accent1">
                    <a:lumMod val="75000"/>
                  </a:schemeClr>
                </a:solidFill>
                <a:latin typeface="Arial" panose="020B0604020202020204" pitchFamily="34" charset="0"/>
                <a:cs typeface="Arial" panose="020B0604020202020204" pitchFamily="34" charset="0"/>
              </a:rPr>
              <a:t>(modular, non-interleaved </a:t>
            </a:r>
            <a:r>
              <a:rPr lang="en-US" sz="1800" dirty="0" err="1">
                <a:solidFill>
                  <a:schemeClr val="accent1">
                    <a:lumMod val="75000"/>
                  </a:schemeClr>
                </a:solidFill>
                <a:latin typeface="Arial" panose="020B0604020202020204" pitchFamily="34" charset="0"/>
                <a:cs typeface="Arial" panose="020B0604020202020204" pitchFamily="34" charset="0"/>
              </a:rPr>
              <a:t>sextupoles</a:t>
            </a:r>
            <a:r>
              <a:rPr lang="en-US" sz="1800" dirty="0">
                <a:solidFill>
                  <a:schemeClr val="accent1">
                    <a:lumMod val="75000"/>
                  </a:schemeClr>
                </a:solidFill>
                <a:latin typeface="Arial" panose="020B0604020202020204" pitchFamily="34" charset="0"/>
                <a:cs typeface="Arial" panose="020B0604020202020204" pitchFamily="34" charset="0"/>
              </a:rPr>
              <a:t>)</a:t>
            </a:r>
          </a:p>
        </p:txBody>
      </p:sp>
      <p:sp>
        <p:nvSpPr>
          <p:cNvPr id="15" name="Title 7">
            <a:extLst>
              <a:ext uri="{FF2B5EF4-FFF2-40B4-BE49-F238E27FC236}">
                <a16:creationId xmlns:a16="http://schemas.microsoft.com/office/drawing/2014/main" id="{F6091404-B9C0-A74D-A74D-2CA46E4D823C}"/>
              </a:ext>
            </a:extLst>
          </p:cNvPr>
          <p:cNvSpPr>
            <a:spLocks noGrp="1"/>
          </p:cNvSpPr>
          <p:nvPr>
            <p:ph type="title"/>
          </p:nvPr>
        </p:nvSpPr>
        <p:spPr>
          <a:xfrm>
            <a:off x="3588590" y="64203"/>
            <a:ext cx="7854563" cy="523220"/>
          </a:xfrm>
          <a:prstGeom prst="rect">
            <a:avLst/>
          </a:prstGeom>
        </p:spPr>
        <p:txBody>
          <a:bodyPr wrap="square">
            <a:spAutoFit/>
          </a:bodyPr>
          <a:lstStyle/>
          <a:p>
            <a:pPr algn="l"/>
            <a:r>
              <a:rPr lang="en-GB" sz="2800" b="1" dirty="0">
                <a:latin typeface="Arial" charset="0"/>
                <a:ea typeface="ＭＳ Ｐゴシック" charset="0"/>
              </a:rPr>
              <a:t>Nanobeam Systems: </a:t>
            </a:r>
            <a:r>
              <a:rPr lang="en-GB" sz="2400" b="1" dirty="0">
                <a:latin typeface="Arial" charset="0"/>
                <a:ea typeface="ＭＳ Ｐゴシック" charset="0"/>
              </a:rPr>
              <a:t>FFS designs</a:t>
            </a:r>
            <a:endParaRPr lang="en-US" sz="2400" dirty="0"/>
          </a:p>
        </p:txBody>
      </p:sp>
      <p:sp>
        <p:nvSpPr>
          <p:cNvPr id="16" name="Rectangle 15">
            <a:extLst>
              <a:ext uri="{FF2B5EF4-FFF2-40B4-BE49-F238E27FC236}">
                <a16:creationId xmlns:a16="http://schemas.microsoft.com/office/drawing/2014/main" id="{B45AF6C7-94A7-7B41-B645-8ADAD925D3DA}"/>
              </a:ext>
            </a:extLst>
          </p:cNvPr>
          <p:cNvSpPr/>
          <p:nvPr/>
        </p:nvSpPr>
        <p:spPr>
          <a:xfrm>
            <a:off x="122061" y="653273"/>
            <a:ext cx="4163319" cy="400110"/>
          </a:xfrm>
          <a:prstGeom prst="rect">
            <a:avLst/>
          </a:prstGeom>
          <a:solidFill>
            <a:schemeClr val="bg1"/>
          </a:solidFill>
        </p:spPr>
        <p:txBody>
          <a:bodyPr wrap="none">
            <a:spAutoFit/>
          </a:bodyPr>
          <a:lstStyle/>
          <a:p>
            <a:pPr marL="342900" lvl="0" indent="-342900">
              <a:buFont typeface="Wingdings" pitchFamily="2" charset="2"/>
              <a:buChar char="Ø"/>
              <a:defRPr/>
            </a:pPr>
            <a:r>
              <a:rPr lang="en-US" sz="2000" b="1" dirty="0">
                <a:solidFill>
                  <a:schemeClr val="accent1">
                    <a:lumMod val="75000"/>
                  </a:schemeClr>
                </a:solidFill>
                <a:latin typeface="Arial" panose="020B0604020202020204" pitchFamily="34" charset="0"/>
                <a:cs typeface="Arial" panose="020B0604020202020204" pitchFamily="34" charset="0"/>
              </a:rPr>
              <a:t>SLC type </a:t>
            </a:r>
            <a:r>
              <a:rPr lang="en-US" dirty="0">
                <a:solidFill>
                  <a:schemeClr val="accent1">
                    <a:lumMod val="75000"/>
                  </a:schemeClr>
                </a:solidFill>
                <a:latin typeface="Arial" panose="020B0604020202020204" pitchFamily="34" charset="0"/>
                <a:cs typeface="Arial" panose="020B0604020202020204" pitchFamily="34" charset="0"/>
              </a:rPr>
              <a:t>(interleaved </a:t>
            </a:r>
            <a:r>
              <a:rPr lang="en-US" dirty="0" err="1">
                <a:solidFill>
                  <a:schemeClr val="accent1">
                    <a:lumMod val="75000"/>
                  </a:schemeClr>
                </a:solidFill>
                <a:latin typeface="Arial" panose="020B0604020202020204" pitchFamily="34" charset="0"/>
                <a:cs typeface="Arial" panose="020B0604020202020204" pitchFamily="34" charset="0"/>
              </a:rPr>
              <a:t>sextupoles</a:t>
            </a:r>
            <a:r>
              <a:rPr lang="en-US" dirty="0">
                <a:solidFill>
                  <a:schemeClr val="accent1">
                    <a:lumMod val="75000"/>
                  </a:schemeClr>
                </a:solidFill>
                <a:latin typeface="Arial" panose="020B0604020202020204" pitchFamily="34" charset="0"/>
                <a:cs typeface="Arial" panose="020B0604020202020204" pitchFamily="34" charset="0"/>
              </a:rPr>
              <a:t>)</a:t>
            </a:r>
          </a:p>
        </p:txBody>
      </p:sp>
      <p:pic>
        <p:nvPicPr>
          <p:cNvPr id="17" name="Picture 16">
            <a:extLst>
              <a:ext uri="{FF2B5EF4-FFF2-40B4-BE49-F238E27FC236}">
                <a16:creationId xmlns:a16="http://schemas.microsoft.com/office/drawing/2014/main" id="{E795A301-8567-C042-BCAC-6CAA05C6F70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7333"/>
          <a:stretch/>
        </p:blipFill>
        <p:spPr>
          <a:xfrm>
            <a:off x="8622588" y="1267723"/>
            <a:ext cx="3130982" cy="2200215"/>
          </a:xfrm>
          <a:prstGeom prst="rect">
            <a:avLst/>
          </a:prstGeom>
        </p:spPr>
      </p:pic>
    </p:spTree>
    <p:extLst>
      <p:ext uri="{BB962C8B-B14F-4D97-AF65-F5344CB8AC3E}">
        <p14:creationId xmlns:p14="http://schemas.microsoft.com/office/powerpoint/2010/main" val="290596345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04C7A30-2A71-9C4D-9967-B7CCEA04AD03}"/>
              </a:ext>
            </a:extLst>
          </p:cNvPr>
          <p:cNvSpPr>
            <a:spLocks noGrp="1"/>
          </p:cNvSpPr>
          <p:nvPr>
            <p:ph type="sldNum" sz="quarter" idx="12"/>
          </p:nvPr>
        </p:nvSpPr>
        <p:spPr>
          <a:xfrm>
            <a:off x="10311506" y="6418013"/>
            <a:ext cx="1318966" cy="364491"/>
          </a:xfrm>
        </p:spPr>
        <p:txBody>
          <a:bodyPr/>
          <a:lstStyle/>
          <a:p>
            <a:fld id="{617C510A-7687-CB44-A886-7EC5AB743307}" type="slidenum">
              <a:rPr lang="fr-FR" sz="1399">
                <a:solidFill>
                  <a:prstClr val="white"/>
                </a:solidFill>
                <a:latin typeface="News Gothic MT"/>
              </a:rPr>
              <a:pPr/>
              <a:t>7</a:t>
            </a:fld>
            <a:endParaRPr lang="fr-FR" sz="1399" dirty="0">
              <a:solidFill>
                <a:prstClr val="white"/>
              </a:solidFill>
              <a:latin typeface="News Gothic MT"/>
            </a:endParaRPr>
          </a:p>
        </p:txBody>
      </p:sp>
      <p:sp>
        <p:nvSpPr>
          <p:cNvPr id="12" name="Titre 2">
            <a:extLst>
              <a:ext uri="{FF2B5EF4-FFF2-40B4-BE49-F238E27FC236}">
                <a16:creationId xmlns:a16="http://schemas.microsoft.com/office/drawing/2014/main" id="{ACD4A2AE-753E-BF4A-B0E5-F8CB77B45008}"/>
              </a:ext>
            </a:extLst>
          </p:cNvPr>
          <p:cNvSpPr txBox="1">
            <a:spLocks/>
          </p:cNvSpPr>
          <p:nvPr/>
        </p:nvSpPr>
        <p:spPr>
          <a:xfrm>
            <a:off x="1838003" y="1237621"/>
            <a:ext cx="7797632" cy="244529"/>
          </a:xfrm>
          <a:prstGeom prst="rect">
            <a:avLst/>
          </a:prstGeom>
          <a:solidFill>
            <a:schemeClr val="bg1"/>
          </a:solidFill>
        </p:spPr>
        <p:txBody>
          <a:bodyPr vert="horz" lIns="91408" tIns="45704" rIns="91408" bIns="45704"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endParaRPr lang="fr-FR" sz="2799" b="1" dirty="0"/>
          </a:p>
        </p:txBody>
      </p:sp>
      <p:pic>
        <p:nvPicPr>
          <p:cNvPr id="18" name="Picture 17">
            <a:extLst>
              <a:ext uri="{FF2B5EF4-FFF2-40B4-BE49-F238E27FC236}">
                <a16:creationId xmlns:a16="http://schemas.microsoft.com/office/drawing/2014/main" id="{2E61394F-72BB-9E49-93DF-9F740F8D9A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5096" y="864921"/>
            <a:ext cx="5238979" cy="800502"/>
          </a:xfrm>
          <a:prstGeom prst="rect">
            <a:avLst/>
          </a:prstGeom>
        </p:spPr>
      </p:pic>
      <p:sp>
        <p:nvSpPr>
          <p:cNvPr id="20" name="Title 7">
            <a:extLst>
              <a:ext uri="{FF2B5EF4-FFF2-40B4-BE49-F238E27FC236}">
                <a16:creationId xmlns:a16="http://schemas.microsoft.com/office/drawing/2014/main" id="{E35C5A89-EA59-0141-92D0-70EB48726480}"/>
              </a:ext>
            </a:extLst>
          </p:cNvPr>
          <p:cNvSpPr>
            <a:spLocks noGrp="1"/>
          </p:cNvSpPr>
          <p:nvPr>
            <p:ph type="title"/>
          </p:nvPr>
        </p:nvSpPr>
        <p:spPr>
          <a:xfrm>
            <a:off x="3503412" y="64237"/>
            <a:ext cx="8310663" cy="584775"/>
          </a:xfrm>
          <a:prstGeom prst="rect">
            <a:avLst/>
          </a:prstGeom>
        </p:spPr>
        <p:txBody>
          <a:bodyPr wrap="square">
            <a:spAutoFit/>
          </a:bodyPr>
          <a:lstStyle/>
          <a:p>
            <a:pPr algn="l"/>
            <a:r>
              <a:rPr lang="en-GB" sz="3200" dirty="0">
                <a:latin typeface="Arial" charset="0"/>
                <a:ea typeface="ＭＳ Ｐゴシック" charset="0"/>
              </a:rPr>
              <a:t>Nanobeam Systems: FFS designs</a:t>
            </a:r>
            <a:endParaRPr lang="en-US" sz="3200" dirty="0"/>
          </a:p>
        </p:txBody>
      </p:sp>
      <p:sp>
        <p:nvSpPr>
          <p:cNvPr id="11" name="Rectangle 10">
            <a:extLst>
              <a:ext uri="{FF2B5EF4-FFF2-40B4-BE49-F238E27FC236}">
                <a16:creationId xmlns:a16="http://schemas.microsoft.com/office/drawing/2014/main" id="{5CEFFD34-5D9E-054C-913A-1175310462DD}"/>
              </a:ext>
            </a:extLst>
          </p:cNvPr>
          <p:cNvSpPr/>
          <p:nvPr/>
        </p:nvSpPr>
        <p:spPr>
          <a:xfrm>
            <a:off x="293042" y="1584778"/>
            <a:ext cx="6203615" cy="276903"/>
          </a:xfrm>
          <a:prstGeom prst="rect">
            <a:avLst/>
          </a:prstGeom>
          <a:solidFill>
            <a:schemeClr val="bg1"/>
          </a:solidFill>
        </p:spPr>
        <p:txBody>
          <a:bodyPr wrap="square">
            <a:spAutoFit/>
          </a:bodyPr>
          <a:lstStyle/>
          <a:p>
            <a:pPr lvl="0" hangingPunct="1">
              <a:defRPr/>
            </a:pPr>
            <a:r>
              <a:rPr lang="en-US" sz="1199" dirty="0">
                <a:solidFill>
                  <a:srgbClr val="3326FF"/>
                </a:solidFill>
                <a:latin typeface="Times New Roman" panose="02020603050405020304" pitchFamily="18" charset="0"/>
                <a:cs typeface="Times New Roman" panose="02020603050405020304" pitchFamily="18" charset="0"/>
              </a:rPr>
              <a:t>Compact final focus (</a:t>
            </a:r>
            <a:r>
              <a:rPr lang="en-US" sz="1199" b="1" dirty="0">
                <a:solidFill>
                  <a:srgbClr val="3326FF"/>
                </a:solidFill>
                <a:latin typeface="Times New Roman" panose="02020603050405020304" pitchFamily="18" charset="0"/>
                <a:cs typeface="Times New Roman" panose="02020603050405020304" pitchFamily="18" charset="0"/>
              </a:rPr>
              <a:t>ATF-2</a:t>
            </a:r>
            <a:r>
              <a:rPr lang="en-US" sz="1199" dirty="0">
                <a:solidFill>
                  <a:srgbClr val="3326FF"/>
                </a:solidFill>
                <a:latin typeface="Times New Roman" panose="02020603050405020304" pitchFamily="18" charset="0"/>
                <a:cs typeface="Times New Roman" panose="02020603050405020304" pitchFamily="18" charset="0"/>
              </a:rPr>
              <a:t>/ILC/CLIC), P. Raimondi, A. </a:t>
            </a:r>
            <a:r>
              <a:rPr lang="en-US" sz="1199" dirty="0" err="1">
                <a:solidFill>
                  <a:srgbClr val="3326FF"/>
                </a:solidFill>
                <a:latin typeface="Times New Roman" panose="02020603050405020304" pitchFamily="18" charset="0"/>
                <a:cs typeface="Times New Roman" panose="02020603050405020304" pitchFamily="18" charset="0"/>
              </a:rPr>
              <a:t>Seryi</a:t>
            </a:r>
            <a:r>
              <a:rPr lang="en-US" sz="1199" dirty="0">
                <a:solidFill>
                  <a:srgbClr val="3326FF"/>
                </a:solidFill>
                <a:latin typeface="Times New Roman" panose="02020603050405020304" pitchFamily="18" charset="0"/>
                <a:cs typeface="Times New Roman" panose="02020603050405020304" pitchFamily="18" charset="0"/>
              </a:rPr>
              <a:t>, Phys. Rev. Lett. 86, 3779 (2001)</a:t>
            </a:r>
            <a:endParaRPr lang="en-GB" sz="1199" dirty="0">
              <a:solidFill>
                <a:srgbClr val="3326FF"/>
              </a:solidFill>
              <a:latin typeface="Times New Roman" panose="02020603050405020304" pitchFamily="18" charset="0"/>
              <a:cs typeface="Times New Roman" panose="02020603050405020304" pitchFamily="18" charset="0"/>
            </a:endParaRPr>
          </a:p>
        </p:txBody>
      </p:sp>
      <p:sp>
        <p:nvSpPr>
          <p:cNvPr id="7" name="Content Placeholder 13">
            <a:extLst>
              <a:ext uri="{FF2B5EF4-FFF2-40B4-BE49-F238E27FC236}">
                <a16:creationId xmlns:a16="http://schemas.microsoft.com/office/drawing/2014/main" id="{FB7AF05B-3EA1-57FC-1BC6-B3118B3E2C47}"/>
              </a:ext>
            </a:extLst>
          </p:cNvPr>
          <p:cNvSpPr txBox="1">
            <a:spLocks/>
          </p:cNvSpPr>
          <p:nvPr/>
        </p:nvSpPr>
        <p:spPr>
          <a:xfrm>
            <a:off x="62667" y="926618"/>
            <a:ext cx="6026984" cy="677108"/>
          </a:xfrm>
          <a:prstGeom prst="rect">
            <a:avLst/>
          </a:prstGeom>
          <a:solidFill>
            <a:schemeClr val="bg1"/>
          </a:solidFill>
        </p:spPr>
        <p:txBody>
          <a:bodyPr vert="horz" wrap="square" lIns="91440" tIns="45720" rIns="91440" bIns="45720" rtlCol="0">
            <a:sp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a:buClr>
                <a:schemeClr val="accent1">
                  <a:lumMod val="75000"/>
                </a:schemeClr>
              </a:buClr>
              <a:buFont typeface="Wingdings" pitchFamily="2" charset="2"/>
              <a:buChar char="Ø"/>
              <a:defRPr/>
            </a:pPr>
            <a:r>
              <a:rPr lang="en-US" sz="2000" b="1" dirty="0">
                <a:solidFill>
                  <a:schemeClr val="accent1">
                    <a:lumMod val="75000"/>
                  </a:schemeClr>
                </a:solidFill>
              </a:rPr>
              <a:t>ILC/CLIC/ATF2 type </a:t>
            </a:r>
            <a:r>
              <a:rPr lang="en-US" sz="2000" dirty="0">
                <a:solidFill>
                  <a:schemeClr val="accent1">
                    <a:lumMod val="75000"/>
                  </a:schemeClr>
                </a:solidFill>
              </a:rPr>
              <a:t>(</a:t>
            </a:r>
            <a:r>
              <a:rPr lang="en-US" sz="1800" dirty="0">
                <a:solidFill>
                  <a:schemeClr val="accent1">
                    <a:lumMod val="75000"/>
                  </a:schemeClr>
                </a:solidFill>
              </a:rPr>
              <a:t>compact Local Chromaticity Correction)</a:t>
            </a:r>
          </a:p>
        </p:txBody>
      </p:sp>
      <p:pic>
        <p:nvPicPr>
          <p:cNvPr id="25" name="Picture 24">
            <a:extLst>
              <a:ext uri="{FF2B5EF4-FFF2-40B4-BE49-F238E27FC236}">
                <a16:creationId xmlns:a16="http://schemas.microsoft.com/office/drawing/2014/main" id="{69207661-BD8A-AE9D-F07B-00BF2FAA55FB}"/>
              </a:ext>
            </a:extLst>
          </p:cNvPr>
          <p:cNvPicPr>
            <a:picLocks noChangeAspect="1"/>
          </p:cNvPicPr>
          <p:nvPr/>
        </p:nvPicPr>
        <p:blipFill>
          <a:blip r:embed="rId4"/>
          <a:stretch>
            <a:fillRect/>
          </a:stretch>
        </p:blipFill>
        <p:spPr>
          <a:xfrm>
            <a:off x="62666" y="2070758"/>
            <a:ext cx="7697925" cy="3912796"/>
          </a:xfrm>
          <a:prstGeom prst="rect">
            <a:avLst/>
          </a:prstGeom>
        </p:spPr>
      </p:pic>
      <p:pic>
        <p:nvPicPr>
          <p:cNvPr id="26" name="Picture 25">
            <a:extLst>
              <a:ext uri="{FF2B5EF4-FFF2-40B4-BE49-F238E27FC236}">
                <a16:creationId xmlns:a16="http://schemas.microsoft.com/office/drawing/2014/main" id="{065B1B13-CBBD-1B53-9D16-7A571E0CC2F2}"/>
              </a:ext>
            </a:extLst>
          </p:cNvPr>
          <p:cNvPicPr>
            <a:picLocks noChangeAspect="1"/>
          </p:cNvPicPr>
          <p:nvPr/>
        </p:nvPicPr>
        <p:blipFill>
          <a:blip r:embed="rId5"/>
          <a:stretch>
            <a:fillRect/>
          </a:stretch>
        </p:blipFill>
        <p:spPr>
          <a:xfrm>
            <a:off x="7864440" y="1792915"/>
            <a:ext cx="4125668" cy="4190639"/>
          </a:xfrm>
          <a:prstGeom prst="rect">
            <a:avLst/>
          </a:prstGeom>
        </p:spPr>
      </p:pic>
    </p:spTree>
    <p:extLst>
      <p:ext uri="{BB962C8B-B14F-4D97-AF65-F5344CB8AC3E}">
        <p14:creationId xmlns:p14="http://schemas.microsoft.com/office/powerpoint/2010/main" val="56259758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0DCAD9-E739-C021-575F-0F1027D14838}"/>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23B0A4C-656E-D03D-5736-C0DCB35AB46F}"/>
              </a:ext>
            </a:extLst>
          </p:cNvPr>
          <p:cNvSpPr>
            <a:spLocks noGrp="1"/>
          </p:cNvSpPr>
          <p:nvPr>
            <p:ph type="sldNum" sz="quarter" idx="12"/>
          </p:nvPr>
        </p:nvSpPr>
        <p:spPr>
          <a:xfrm>
            <a:off x="10858218" y="6439875"/>
            <a:ext cx="1318966" cy="364491"/>
          </a:xfrm>
        </p:spPr>
        <p:txBody>
          <a:bodyPr/>
          <a:lstStyle/>
          <a:p>
            <a:fld id="{617C510A-7687-CB44-A886-7EC5AB743307}" type="slidenum">
              <a:rPr lang="fr-FR" sz="1399">
                <a:solidFill>
                  <a:prstClr val="white"/>
                </a:solidFill>
                <a:latin typeface="News Gothic MT"/>
              </a:rPr>
              <a:pPr/>
              <a:t>8</a:t>
            </a:fld>
            <a:endParaRPr lang="fr-FR" sz="1399" dirty="0">
              <a:solidFill>
                <a:prstClr val="white"/>
              </a:solidFill>
              <a:latin typeface="News Gothic MT"/>
            </a:endParaRPr>
          </a:p>
        </p:txBody>
      </p:sp>
      <p:sp>
        <p:nvSpPr>
          <p:cNvPr id="12" name="Titre 2">
            <a:extLst>
              <a:ext uri="{FF2B5EF4-FFF2-40B4-BE49-F238E27FC236}">
                <a16:creationId xmlns:a16="http://schemas.microsoft.com/office/drawing/2014/main" id="{489E07A1-A4DE-1CD8-67C2-8158BDC45B03}"/>
              </a:ext>
            </a:extLst>
          </p:cNvPr>
          <p:cNvSpPr txBox="1">
            <a:spLocks/>
          </p:cNvSpPr>
          <p:nvPr/>
        </p:nvSpPr>
        <p:spPr>
          <a:xfrm>
            <a:off x="1838003" y="1237621"/>
            <a:ext cx="7797632" cy="244529"/>
          </a:xfrm>
          <a:prstGeom prst="rect">
            <a:avLst/>
          </a:prstGeom>
          <a:solidFill>
            <a:schemeClr val="bg1"/>
          </a:solidFill>
        </p:spPr>
        <p:txBody>
          <a:bodyPr vert="horz" lIns="91408" tIns="45704" rIns="91408" bIns="45704"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endParaRPr lang="fr-FR" sz="2799" b="1" dirty="0"/>
          </a:p>
        </p:txBody>
      </p:sp>
      <p:graphicFrame>
        <p:nvGraphicFramePr>
          <p:cNvPr id="3" name="Table 2">
            <a:extLst>
              <a:ext uri="{FF2B5EF4-FFF2-40B4-BE49-F238E27FC236}">
                <a16:creationId xmlns:a16="http://schemas.microsoft.com/office/drawing/2014/main" id="{106E191A-A8D8-707C-109E-27F20BFB5294}"/>
              </a:ext>
            </a:extLst>
          </p:cNvPr>
          <p:cNvGraphicFramePr>
            <a:graphicFrameLocks noGrp="1"/>
          </p:cNvGraphicFramePr>
          <p:nvPr>
            <p:extLst>
              <p:ext uri="{D42A27DB-BD31-4B8C-83A1-F6EECF244321}">
                <p14:modId xmlns:p14="http://schemas.microsoft.com/office/powerpoint/2010/main" val="3324070453"/>
              </p:ext>
            </p:extLst>
          </p:nvPr>
        </p:nvGraphicFramePr>
        <p:xfrm>
          <a:off x="0" y="1642268"/>
          <a:ext cx="5979255" cy="5172760"/>
        </p:xfrm>
        <a:graphic>
          <a:graphicData uri="http://schemas.openxmlformats.org/drawingml/2006/table">
            <a:tbl>
              <a:tblPr firstRow="1" bandRow="1"/>
              <a:tblGrid>
                <a:gridCol w="1314311">
                  <a:extLst>
                    <a:ext uri="{9D8B030D-6E8A-4147-A177-3AD203B41FA5}">
                      <a16:colId xmlns:a16="http://schemas.microsoft.com/office/drawing/2014/main" val="1349821696"/>
                    </a:ext>
                  </a:extLst>
                </a:gridCol>
                <a:gridCol w="1437091">
                  <a:extLst>
                    <a:ext uri="{9D8B030D-6E8A-4147-A177-3AD203B41FA5}">
                      <a16:colId xmlns:a16="http://schemas.microsoft.com/office/drawing/2014/main" val="4263134528"/>
                    </a:ext>
                  </a:extLst>
                </a:gridCol>
                <a:gridCol w="1190895">
                  <a:extLst>
                    <a:ext uri="{9D8B030D-6E8A-4147-A177-3AD203B41FA5}">
                      <a16:colId xmlns:a16="http://schemas.microsoft.com/office/drawing/2014/main" val="4021423023"/>
                    </a:ext>
                  </a:extLst>
                </a:gridCol>
                <a:gridCol w="1014060">
                  <a:extLst>
                    <a:ext uri="{9D8B030D-6E8A-4147-A177-3AD203B41FA5}">
                      <a16:colId xmlns:a16="http://schemas.microsoft.com/office/drawing/2014/main" val="1147735283"/>
                    </a:ext>
                  </a:extLst>
                </a:gridCol>
                <a:gridCol w="1022898">
                  <a:extLst>
                    <a:ext uri="{9D8B030D-6E8A-4147-A177-3AD203B41FA5}">
                      <a16:colId xmlns:a16="http://schemas.microsoft.com/office/drawing/2014/main" val="968505634"/>
                    </a:ext>
                  </a:extLst>
                </a:gridCol>
              </a:tblGrid>
              <a:tr h="365632">
                <a:tc>
                  <a:txBody>
                    <a:bodyPr/>
                    <a:lstStyle/>
                    <a:p>
                      <a:endParaRPr lang="en-US" sz="16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r>
                        <a:rPr lang="en-US" sz="1800" b="1" dirty="0">
                          <a:solidFill>
                            <a:schemeClr val="bg1"/>
                          </a:solidFill>
                          <a:latin typeface="Times New Roman" panose="02020603050405020304" pitchFamily="18" charset="0"/>
                          <a:cs typeface="Times New Roman" panose="02020603050405020304" pitchFamily="18" charset="0"/>
                        </a:rPr>
                        <a:t>Units</a:t>
                      </a:r>
                    </a:p>
                  </a:txBody>
                  <a:tcPr marL="91408" marR="91408" marT="45704" marB="45704">
                    <a:solidFill>
                      <a:schemeClr val="accent1">
                        <a:lumMod val="75000"/>
                      </a:schemeClr>
                    </a:solidFill>
                  </a:tcPr>
                </a:tc>
                <a:tc>
                  <a:txBody>
                    <a:bodyPr/>
                    <a:lstStyle/>
                    <a:p>
                      <a:r>
                        <a:rPr lang="en-US" sz="1800" b="1" dirty="0">
                          <a:solidFill>
                            <a:schemeClr val="bg1"/>
                          </a:solidFill>
                          <a:latin typeface="Times New Roman" panose="02020603050405020304" pitchFamily="18" charset="0"/>
                          <a:cs typeface="Times New Roman" panose="02020603050405020304" pitchFamily="18" charset="0"/>
                        </a:rPr>
                        <a:t>ATF2</a:t>
                      </a:r>
                    </a:p>
                  </a:txBody>
                  <a:tcPr marL="91408" marR="91408" marT="45704" marB="45704">
                    <a:solidFill>
                      <a:schemeClr val="accent1">
                        <a:lumMod val="75000"/>
                      </a:schemeClr>
                    </a:solidFill>
                  </a:tcPr>
                </a:tc>
                <a:tc>
                  <a:txBody>
                    <a:bodyPr/>
                    <a:lstStyle/>
                    <a:p>
                      <a:r>
                        <a:rPr lang="en-US" sz="1800" b="1" dirty="0">
                          <a:solidFill>
                            <a:schemeClr val="bg1"/>
                          </a:solidFill>
                          <a:latin typeface="Times New Roman" panose="02020603050405020304" pitchFamily="18" charset="0"/>
                          <a:cs typeface="Times New Roman" panose="02020603050405020304" pitchFamily="18" charset="0"/>
                        </a:rPr>
                        <a:t>ILC </a:t>
                      </a:r>
                    </a:p>
                  </a:txBody>
                  <a:tcPr marL="91408" marR="91408" marT="45704" marB="45704">
                    <a:solidFill>
                      <a:schemeClr val="accent1">
                        <a:lumMod val="75000"/>
                      </a:schemeClr>
                    </a:solidFill>
                  </a:tcPr>
                </a:tc>
                <a:tc>
                  <a:txBody>
                    <a:bodyPr/>
                    <a:lstStyle/>
                    <a:p>
                      <a:r>
                        <a:rPr lang="en-US" sz="1800" b="1" dirty="0">
                          <a:solidFill>
                            <a:schemeClr val="bg1"/>
                          </a:solidFill>
                          <a:latin typeface="Times New Roman" panose="02020603050405020304" pitchFamily="18" charset="0"/>
                          <a:cs typeface="Times New Roman" panose="02020603050405020304" pitchFamily="18" charset="0"/>
                        </a:rPr>
                        <a:t>CLIC</a:t>
                      </a:r>
                    </a:p>
                  </a:txBody>
                  <a:tcPr marL="91408" marR="91408" marT="45704" marB="45704">
                    <a:solidFill>
                      <a:schemeClr val="accent1">
                        <a:lumMod val="75000"/>
                      </a:schemeClr>
                    </a:solidFill>
                  </a:tcPr>
                </a:tc>
                <a:extLst>
                  <a:ext uri="{0D108BD9-81ED-4DB2-BD59-A6C34878D82A}">
                    <a16:rowId xmlns:a16="http://schemas.microsoft.com/office/drawing/2014/main" val="1707802037"/>
                  </a:ext>
                </a:extLst>
              </a:tr>
              <a:tr h="400586">
                <a:tc>
                  <a:txBody>
                    <a:bodyPr/>
                    <a:lstStyle/>
                    <a:p>
                      <a:r>
                        <a:rPr lang="en-US" sz="1800" b="1" i="1" dirty="0" err="1">
                          <a:solidFill>
                            <a:schemeClr val="bg1"/>
                          </a:solidFill>
                          <a:latin typeface="Times New Roman" panose="02020603050405020304" pitchFamily="18" charset="0"/>
                          <a:cs typeface="Times New Roman" panose="02020603050405020304" pitchFamily="18" charset="0"/>
                        </a:rPr>
                        <a:t>E</a:t>
                      </a:r>
                      <a:r>
                        <a:rPr lang="en-US" sz="1800" b="1" i="1" baseline="-25000" dirty="0" err="1">
                          <a:solidFill>
                            <a:schemeClr val="bg1"/>
                          </a:solidFill>
                          <a:latin typeface="Times New Roman" panose="02020603050405020304" pitchFamily="18" charset="0"/>
                          <a:cs typeface="Times New Roman" panose="02020603050405020304" pitchFamily="18" charset="0"/>
                        </a:rPr>
                        <a:t>cm</a:t>
                      </a:r>
                      <a:endParaRPr lang="en-US" sz="1800" b="1" i="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0" baseline="-25000" dirty="0">
                          <a:solidFill>
                            <a:srgbClr val="002060"/>
                          </a:solidFill>
                          <a:latin typeface="Times New Roman" panose="02020603050405020304" pitchFamily="18" charset="0"/>
                          <a:cs typeface="Times New Roman" panose="02020603050405020304" pitchFamily="18" charset="0"/>
                        </a:rPr>
                        <a:t> </a:t>
                      </a:r>
                      <a:r>
                        <a:rPr lang="en-US" sz="1600" i="0" dirty="0">
                          <a:solidFill>
                            <a:srgbClr val="002060"/>
                          </a:solidFill>
                          <a:latin typeface="Times New Roman" panose="02020603050405020304" pitchFamily="18" charset="0"/>
                          <a:cs typeface="Times New Roman" panose="02020603050405020304" pitchFamily="18" charset="0"/>
                        </a:rPr>
                        <a:t>[GeV]</a:t>
                      </a: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250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380</a:t>
                      </a:r>
                    </a:p>
                  </a:txBody>
                  <a:tcPr marL="91408" marR="91408" marT="45704" marB="45704">
                    <a:solidFill>
                      <a:schemeClr val="bg1"/>
                    </a:solidFill>
                  </a:tcPr>
                </a:tc>
                <a:extLst>
                  <a:ext uri="{0D108BD9-81ED-4DB2-BD59-A6C34878D82A}">
                    <a16:rowId xmlns:a16="http://schemas.microsoft.com/office/drawing/2014/main" val="1491553130"/>
                  </a:ext>
                </a:extLst>
              </a:tr>
              <a:tr h="400586">
                <a:tc>
                  <a:txBody>
                    <a:bodyPr/>
                    <a:lstStyle/>
                    <a:p>
                      <a:r>
                        <a:rPr lang="en-US" sz="1800" b="1" i="1" dirty="0">
                          <a:solidFill>
                            <a:schemeClr val="bg1"/>
                          </a:solidFill>
                          <a:latin typeface="Apple Chancery" panose="03020702040506060504" pitchFamily="66" charset="-79"/>
                          <a:cs typeface="Apple Chancery" panose="03020702040506060504" pitchFamily="66" charset="-79"/>
                        </a:rPr>
                        <a:t>L </a:t>
                      </a:r>
                      <a:endParaRPr lang="en-US" sz="1800" b="1" i="0" baseline="30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1" dirty="0">
                          <a:solidFill>
                            <a:srgbClr val="002060"/>
                          </a:solidFill>
                          <a:latin typeface="Times New Roman" panose="02020603050405020304" pitchFamily="18" charset="0"/>
                          <a:cs typeface="Times New Roman" panose="02020603050405020304" pitchFamily="18" charset="0"/>
                        </a:rPr>
                        <a:t> </a:t>
                      </a:r>
                      <a:r>
                        <a:rPr lang="en-US" sz="1600" i="0" dirty="0">
                          <a:solidFill>
                            <a:srgbClr val="002060"/>
                          </a:solidFill>
                          <a:latin typeface="Times New Roman" panose="02020603050405020304" pitchFamily="18" charset="0"/>
                          <a:cs typeface="Times New Roman" panose="02020603050405020304" pitchFamily="18" charset="0"/>
                        </a:rPr>
                        <a:t>[10</a:t>
                      </a:r>
                      <a:r>
                        <a:rPr lang="en-US" sz="1600" i="0" baseline="30000" dirty="0">
                          <a:solidFill>
                            <a:srgbClr val="002060"/>
                          </a:solidFill>
                          <a:latin typeface="Times New Roman" panose="02020603050405020304" pitchFamily="18" charset="0"/>
                          <a:cs typeface="Times New Roman" panose="02020603050405020304" pitchFamily="18" charset="0"/>
                        </a:rPr>
                        <a:t>34</a:t>
                      </a:r>
                      <a:r>
                        <a:rPr lang="en-US" sz="1600" i="0" dirty="0">
                          <a:solidFill>
                            <a:srgbClr val="002060"/>
                          </a:solidFill>
                          <a:latin typeface="Times New Roman" panose="02020603050405020304" pitchFamily="18" charset="0"/>
                          <a:cs typeface="Times New Roman" panose="02020603050405020304" pitchFamily="18" charset="0"/>
                        </a:rPr>
                        <a:t> cm</a:t>
                      </a:r>
                      <a:r>
                        <a:rPr lang="en-US" sz="1600" i="0" baseline="30000" dirty="0">
                          <a:solidFill>
                            <a:srgbClr val="002060"/>
                          </a:solidFill>
                          <a:latin typeface="Times New Roman" panose="02020603050405020304" pitchFamily="18" charset="0"/>
                          <a:cs typeface="Times New Roman" panose="02020603050405020304" pitchFamily="18" charset="0"/>
                        </a:rPr>
                        <a:t>-2</a:t>
                      </a:r>
                      <a:r>
                        <a:rPr lang="en-US" sz="1600" i="0" dirty="0">
                          <a:solidFill>
                            <a:srgbClr val="002060"/>
                          </a:solidFill>
                          <a:latin typeface="Times New Roman" panose="02020603050405020304" pitchFamily="18" charset="0"/>
                          <a:cs typeface="Times New Roman" panose="02020603050405020304" pitchFamily="18" charset="0"/>
                        </a:rPr>
                        <a:t> s</a:t>
                      </a:r>
                      <a:r>
                        <a:rPr lang="en-US" sz="1600" i="0" baseline="30000" dirty="0">
                          <a:solidFill>
                            <a:srgbClr val="002060"/>
                          </a:solidFill>
                          <a:latin typeface="Times New Roman" panose="02020603050405020304" pitchFamily="18" charset="0"/>
                          <a:cs typeface="Times New Roman" panose="02020603050405020304" pitchFamily="18" charset="0"/>
                        </a:rPr>
                        <a:t>-1</a:t>
                      </a:r>
                      <a:r>
                        <a:rPr lang="en-US" sz="1600" i="0" baseline="0" dirty="0">
                          <a:solidFill>
                            <a:srgbClr val="002060"/>
                          </a:solidFill>
                          <a:latin typeface="Times New Roman" panose="02020603050405020304" pitchFamily="18" charset="0"/>
                          <a:cs typeface="Times New Roman" panose="02020603050405020304" pitchFamily="18" charset="0"/>
                        </a:rPr>
                        <a:t>]</a:t>
                      </a:r>
                      <a:endParaRPr lang="en-US" sz="1600" i="0" baseline="30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1.35</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1.5</a:t>
                      </a:r>
                    </a:p>
                  </a:txBody>
                  <a:tcPr marL="91408" marR="91408" marT="45704" marB="45704">
                    <a:solidFill>
                      <a:schemeClr val="bg1"/>
                    </a:solidFill>
                  </a:tcPr>
                </a:tc>
                <a:extLst>
                  <a:ext uri="{0D108BD9-81ED-4DB2-BD59-A6C34878D82A}">
                    <a16:rowId xmlns:a16="http://schemas.microsoft.com/office/drawing/2014/main" val="876921706"/>
                  </a:ext>
                </a:extLst>
              </a:tr>
              <a:tr h="400586">
                <a:tc>
                  <a:txBody>
                    <a:bodyPr/>
                    <a:lstStyle/>
                    <a:p>
                      <a:r>
                        <a:rPr lang="en-US" sz="1800" b="1" i="1" dirty="0" err="1">
                          <a:solidFill>
                            <a:schemeClr val="bg1"/>
                          </a:solidFill>
                          <a:latin typeface="Times New Roman" panose="02020603050405020304" pitchFamily="18" charset="0"/>
                          <a:cs typeface="Times New Roman" panose="02020603050405020304" pitchFamily="18" charset="0"/>
                        </a:rPr>
                        <a:t>f</a:t>
                      </a:r>
                      <a:r>
                        <a:rPr lang="en-US" sz="1800" b="1" i="1" baseline="-25000" dirty="0" err="1">
                          <a:solidFill>
                            <a:schemeClr val="bg1"/>
                          </a:solidFill>
                          <a:latin typeface="Times New Roman" panose="02020603050405020304" pitchFamily="18" charset="0"/>
                          <a:cs typeface="Times New Roman" panose="02020603050405020304" pitchFamily="18" charset="0"/>
                        </a:rPr>
                        <a:t>rep</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0" baseline="0" dirty="0">
                          <a:solidFill>
                            <a:srgbClr val="002060"/>
                          </a:solidFill>
                          <a:latin typeface="Times New Roman" panose="02020603050405020304" pitchFamily="18" charset="0"/>
                          <a:cs typeface="Times New Roman" panose="02020603050405020304" pitchFamily="18" charset="0"/>
                        </a:rPr>
                        <a:t>[Hz]</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3.12</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a:t>
                      </a:r>
                    </a:p>
                  </a:txBody>
                  <a:tcPr marL="91408" marR="91408" marT="45704" marB="45704">
                    <a:solidFill>
                      <a:schemeClr val="bg1"/>
                    </a:solidFill>
                  </a:tcPr>
                </a:tc>
                <a:extLst>
                  <a:ext uri="{0D108BD9-81ED-4DB2-BD59-A6C34878D82A}">
                    <a16:rowId xmlns:a16="http://schemas.microsoft.com/office/drawing/2014/main" val="606221496"/>
                  </a:ext>
                </a:extLst>
              </a:tr>
              <a:tr h="400586">
                <a:tc>
                  <a:txBody>
                    <a:bodyPr/>
                    <a:lstStyle/>
                    <a:p>
                      <a:r>
                        <a:rPr lang="en-US" sz="1800" b="1" i="1" dirty="0" err="1">
                          <a:solidFill>
                            <a:schemeClr val="bg1"/>
                          </a:solidFill>
                          <a:latin typeface="Times New Roman" panose="02020603050405020304" pitchFamily="18" charset="0"/>
                          <a:cs typeface="Times New Roman" panose="02020603050405020304" pitchFamily="18" charset="0"/>
                        </a:rPr>
                        <a:t>n</a:t>
                      </a:r>
                      <a:r>
                        <a:rPr lang="en-US" sz="1800" b="1" i="1" baseline="-25000" dirty="0" err="1">
                          <a:solidFill>
                            <a:schemeClr val="bg1"/>
                          </a:solidFill>
                          <a:latin typeface="Times New Roman" panose="02020603050405020304" pitchFamily="18" charset="0"/>
                          <a:cs typeface="Times New Roman" panose="02020603050405020304" pitchFamily="18" charset="0"/>
                        </a:rPr>
                        <a:t>bunches</a:t>
                      </a:r>
                      <a:endParaRPr lang="en-US" sz="1800" b="1" i="1"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0" baseline="0" dirty="0">
                          <a:solidFill>
                            <a:srgbClr val="002060"/>
                          </a:solidFill>
                          <a:latin typeface="Times New Roman" panose="02020603050405020304" pitchFamily="18" charset="0"/>
                          <a:cs typeface="Times New Roman" panose="02020603050405020304" pitchFamily="18" charset="0"/>
                        </a:rPr>
                        <a:t>1</a:t>
                      </a: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1 - 20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1312</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352</a:t>
                      </a:r>
                    </a:p>
                  </a:txBody>
                  <a:tcPr marL="91408" marR="91408" marT="45704" marB="45704">
                    <a:solidFill>
                      <a:schemeClr val="bg1"/>
                    </a:solidFill>
                  </a:tcPr>
                </a:tc>
                <a:extLst>
                  <a:ext uri="{0D108BD9-81ED-4DB2-BD59-A6C34878D82A}">
                    <a16:rowId xmlns:a16="http://schemas.microsoft.com/office/drawing/2014/main" val="3949870462"/>
                  </a:ext>
                </a:extLst>
              </a:tr>
              <a:tr h="400586">
                <a:tc>
                  <a:txBody>
                    <a:bodyPr/>
                    <a:lstStyle/>
                    <a:p>
                      <a:r>
                        <a:rPr lang="en-US" sz="1800" b="1" i="1" dirty="0">
                          <a:solidFill>
                            <a:schemeClr val="bg1"/>
                          </a:solidFill>
                          <a:latin typeface="Times New Roman" panose="02020603050405020304" pitchFamily="18" charset="0"/>
                          <a:cs typeface="Times New Roman" panose="02020603050405020304" pitchFamily="18" charset="0"/>
                        </a:rPr>
                        <a:t>N</a:t>
                      </a:r>
                      <a:r>
                        <a:rPr lang="en-US" sz="1800" b="1" i="1" baseline="-25000" dirty="0">
                          <a:solidFill>
                            <a:schemeClr val="bg1"/>
                          </a:solidFill>
                          <a:latin typeface="Times New Roman" panose="02020603050405020304" pitchFamily="18" charset="0"/>
                          <a:cs typeface="Times New Roman" panose="02020603050405020304" pitchFamily="18" charset="0"/>
                        </a:rPr>
                        <a:t>e</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1" baseline="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[10</a:t>
                      </a:r>
                      <a:r>
                        <a:rPr lang="en-US" sz="1600" i="0" baseline="30000" dirty="0">
                          <a:solidFill>
                            <a:srgbClr val="002060"/>
                          </a:solidFill>
                          <a:latin typeface="Times New Roman" panose="02020603050405020304" pitchFamily="18" charset="0"/>
                          <a:cs typeface="Times New Roman" panose="02020603050405020304" pitchFamily="18" charset="0"/>
                        </a:rPr>
                        <a:t>10</a:t>
                      </a:r>
                      <a:r>
                        <a:rPr lang="en-US" sz="1600" i="0" baseline="0" dirty="0">
                          <a:solidFill>
                            <a:srgbClr val="002060"/>
                          </a:solidFill>
                          <a:latin typeface="Times New Roman" panose="02020603050405020304" pitchFamily="18" charset="0"/>
                          <a:cs typeface="Times New Roman" panose="02020603050405020304" pitchFamily="18" charset="0"/>
                        </a:rPr>
                        <a:t>]</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2.0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0.52</a:t>
                      </a:r>
                    </a:p>
                  </a:txBody>
                  <a:tcPr marL="91408" marR="91408" marT="45704" marB="45704">
                    <a:solidFill>
                      <a:schemeClr val="bg1"/>
                    </a:solidFill>
                  </a:tcPr>
                </a:tc>
                <a:extLst>
                  <a:ext uri="{0D108BD9-81ED-4DB2-BD59-A6C34878D82A}">
                    <a16:rowId xmlns:a16="http://schemas.microsoft.com/office/drawing/2014/main" val="3453114925"/>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bg1"/>
                          </a:solidFill>
                          <a:latin typeface="Times New Roman" panose="02020603050405020304" pitchFamily="18" charset="0"/>
                          <a:cs typeface="Times New Roman" panose="02020603050405020304" pitchFamily="18" charset="0"/>
                        </a:rPr>
                        <a:t>𝜎</a:t>
                      </a:r>
                      <a:r>
                        <a:rPr lang="en-US" sz="1800" b="1" i="1" baseline="-25000" dirty="0">
                          <a:solidFill>
                            <a:schemeClr val="bg1"/>
                          </a:solidFill>
                          <a:latin typeface="Times New Roman" panose="02020603050405020304" pitchFamily="18" charset="0"/>
                          <a:cs typeface="Times New Roman" panose="02020603050405020304" pitchFamily="18" charset="0"/>
                        </a:rPr>
                        <a:t>b</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0" baseline="0" dirty="0">
                          <a:solidFill>
                            <a:srgbClr val="002060"/>
                          </a:solidFill>
                          <a:latin typeface="Times New Roman" panose="02020603050405020304" pitchFamily="18" charset="0"/>
                          <a:cs typeface="Times New Roman" panose="02020603050405020304" pitchFamily="18" charset="0"/>
                        </a:rPr>
                        <a:t>[</a:t>
                      </a:r>
                      <a:r>
                        <a:rPr lang="en-US" sz="1600" i="0" baseline="0" dirty="0" err="1">
                          <a:solidFill>
                            <a:srgbClr val="002060"/>
                          </a:solidFill>
                          <a:latin typeface="Times New Roman" panose="02020603050405020304" pitchFamily="18" charset="0"/>
                          <a:cs typeface="Times New Roman" panose="02020603050405020304" pitchFamily="18" charset="0"/>
                        </a:rPr>
                        <a:t>μm</a:t>
                      </a:r>
                      <a:r>
                        <a:rPr lang="en-US" sz="1600" i="0" baseline="0" dirty="0">
                          <a:solidFill>
                            <a:srgbClr val="002060"/>
                          </a:solidFill>
                          <a:latin typeface="Times New Roman" panose="02020603050405020304" pitchFamily="18" charset="0"/>
                          <a:cs typeface="Times New Roman" panose="02020603050405020304" pitchFamily="18" charset="0"/>
                        </a:rPr>
                        <a:t>]</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7000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300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70</a:t>
                      </a:r>
                    </a:p>
                  </a:txBody>
                  <a:tcPr marL="91408" marR="91408" marT="45704" marB="45704">
                    <a:solidFill>
                      <a:schemeClr val="bg1"/>
                    </a:solidFill>
                  </a:tcPr>
                </a:tc>
                <a:extLst>
                  <a:ext uri="{0D108BD9-81ED-4DB2-BD59-A6C34878D82A}">
                    <a16:rowId xmlns:a16="http://schemas.microsoft.com/office/drawing/2014/main" val="951396542"/>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baseline="0" dirty="0" err="1">
                          <a:solidFill>
                            <a:schemeClr val="bg1"/>
                          </a:solidFill>
                          <a:latin typeface="Times New Roman" panose="02020603050405020304" pitchFamily="18" charset="0"/>
                          <a:cs typeface="Times New Roman" panose="02020603050405020304" pitchFamily="18" charset="0"/>
                        </a:rPr>
                        <a:t>Δt</a:t>
                      </a:r>
                      <a:r>
                        <a:rPr lang="en-US" sz="1800" b="1" i="1" baseline="-25000" dirty="0" err="1">
                          <a:solidFill>
                            <a:schemeClr val="bg1"/>
                          </a:solidFill>
                          <a:latin typeface="Times New Roman" panose="02020603050405020304" pitchFamily="18" charset="0"/>
                          <a:cs typeface="Times New Roman" panose="02020603050405020304" pitchFamily="18" charset="0"/>
                        </a:rPr>
                        <a:t>b</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[ns]</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154</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554</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0.5</a:t>
                      </a:r>
                    </a:p>
                  </a:txBody>
                  <a:tcPr marL="91408" marR="91408" marT="45704" marB="45704">
                    <a:solidFill>
                      <a:schemeClr val="bg1"/>
                    </a:solidFill>
                  </a:tcPr>
                </a:tc>
                <a:extLst>
                  <a:ext uri="{0D108BD9-81ED-4DB2-BD59-A6C34878D82A}">
                    <a16:rowId xmlns:a16="http://schemas.microsoft.com/office/drawing/2014/main" val="445586240"/>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bg1"/>
                          </a:solidFill>
                          <a:latin typeface="Times New Roman" panose="02020603050405020304" pitchFamily="18" charset="0"/>
                          <a:cs typeface="Times New Roman" panose="02020603050405020304" pitchFamily="18" charset="0"/>
                        </a:rPr>
                        <a:t>𝛾ϵ</a:t>
                      </a:r>
                      <a:r>
                        <a:rPr lang="en-US" sz="1800" b="1" i="1" baseline="-25000" dirty="0">
                          <a:solidFill>
                            <a:schemeClr val="bg1"/>
                          </a:solidFill>
                          <a:latin typeface="Times New Roman" panose="02020603050405020304" pitchFamily="18" charset="0"/>
                          <a:cs typeface="Times New Roman" panose="02020603050405020304" pitchFamily="18" charset="0"/>
                        </a:rPr>
                        <a:t>x </a:t>
                      </a:r>
                      <a:r>
                        <a:rPr lang="en-US" sz="1800" b="1" i="1" baseline="0" dirty="0">
                          <a:solidFill>
                            <a:schemeClr val="bg1"/>
                          </a:solidFill>
                          <a:latin typeface="Times New Roman" panose="02020603050405020304" pitchFamily="18" charset="0"/>
                          <a:cs typeface="Times New Roman" panose="02020603050405020304" pitchFamily="18" charset="0"/>
                        </a:rPr>
                        <a:t>/ </a:t>
                      </a:r>
                      <a:r>
                        <a:rPr lang="en-US" sz="1800" b="1" i="1" dirty="0">
                          <a:solidFill>
                            <a:schemeClr val="bg1"/>
                          </a:solidFill>
                          <a:latin typeface="Times New Roman" panose="02020603050405020304" pitchFamily="18" charset="0"/>
                          <a:cs typeface="Times New Roman" panose="02020603050405020304" pitchFamily="18" charset="0"/>
                        </a:rPr>
                        <a:t>𝛾ϵ</a:t>
                      </a:r>
                      <a:r>
                        <a:rPr lang="en-US" sz="1800" b="1" i="1" baseline="-25000" dirty="0">
                          <a:solidFill>
                            <a:schemeClr val="bg1"/>
                          </a:solidFill>
                          <a:latin typeface="Times New Roman" panose="02020603050405020304" pitchFamily="18" charset="0"/>
                          <a:cs typeface="Times New Roman" panose="02020603050405020304" pitchFamily="18" charset="0"/>
                        </a:rPr>
                        <a:t>y</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2500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[nm]</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5000 / 30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5000 / 35</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950 / 30</a:t>
                      </a:r>
                    </a:p>
                  </a:txBody>
                  <a:tcPr marL="91408" marR="91408" marT="45704" marB="45704">
                    <a:solidFill>
                      <a:schemeClr val="bg1"/>
                    </a:solidFill>
                  </a:tcPr>
                </a:tc>
                <a:extLst>
                  <a:ext uri="{0D108BD9-81ED-4DB2-BD59-A6C34878D82A}">
                    <a16:rowId xmlns:a16="http://schemas.microsoft.com/office/drawing/2014/main" val="1994485802"/>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bg1"/>
                          </a:solidFill>
                          <a:latin typeface="Times New Roman" panose="02020603050405020304" pitchFamily="18" charset="0"/>
                          <a:cs typeface="Times New Roman" panose="02020603050405020304" pitchFamily="18" charset="0"/>
                        </a:rPr>
                        <a:t>𝜎</a:t>
                      </a:r>
                      <a:r>
                        <a:rPr lang="en-US" sz="1800" b="1" i="1" baseline="-25000" dirty="0">
                          <a:solidFill>
                            <a:schemeClr val="bg1"/>
                          </a:solidFill>
                          <a:latin typeface="Times New Roman" panose="02020603050405020304" pitchFamily="18" charset="0"/>
                          <a:cs typeface="Times New Roman" panose="02020603050405020304" pitchFamily="18" charset="0"/>
                        </a:rPr>
                        <a:t>x</a:t>
                      </a:r>
                      <a:r>
                        <a:rPr lang="en-US" sz="1800" b="1" i="1" baseline="30000" dirty="0">
                          <a:solidFill>
                            <a:schemeClr val="bg1"/>
                          </a:solidFill>
                          <a:latin typeface="Times New Roman" panose="02020603050405020304" pitchFamily="18" charset="0"/>
                          <a:cs typeface="Times New Roman" panose="02020603050405020304" pitchFamily="18" charset="0"/>
                        </a:rPr>
                        <a:t>*</a:t>
                      </a:r>
                      <a:r>
                        <a:rPr lang="en-US" sz="1800" b="1" i="1" baseline="0" dirty="0">
                          <a:solidFill>
                            <a:schemeClr val="bg1"/>
                          </a:solidFill>
                          <a:latin typeface="Times New Roman" panose="02020603050405020304" pitchFamily="18" charset="0"/>
                          <a:cs typeface="Times New Roman" panose="02020603050405020304" pitchFamily="18" charset="0"/>
                        </a:rPr>
                        <a:t> / </a:t>
                      </a:r>
                      <a:r>
                        <a:rPr lang="en-US" sz="1800" b="1" i="1" dirty="0">
                          <a:solidFill>
                            <a:schemeClr val="bg1"/>
                          </a:solidFill>
                          <a:latin typeface="Times New Roman" panose="02020603050405020304" pitchFamily="18" charset="0"/>
                          <a:cs typeface="Times New Roman" panose="02020603050405020304" pitchFamily="18" charset="0"/>
                        </a:rPr>
                        <a:t>𝜎</a:t>
                      </a:r>
                      <a:r>
                        <a:rPr lang="en-US" sz="1800" b="1" i="1" baseline="-25000" dirty="0">
                          <a:solidFill>
                            <a:schemeClr val="bg1"/>
                          </a:solidFill>
                          <a:latin typeface="Times New Roman" panose="02020603050405020304" pitchFamily="18" charset="0"/>
                          <a:cs typeface="Times New Roman" panose="02020603050405020304" pitchFamily="18" charset="0"/>
                        </a:rPr>
                        <a:t>y</a:t>
                      </a:r>
                      <a:r>
                        <a:rPr lang="en-US" sz="1800" b="1" i="1" baseline="30000" dirty="0">
                          <a:solidFill>
                            <a:schemeClr val="bg1"/>
                          </a:solidFill>
                          <a:latin typeface="Times New Roman" panose="02020603050405020304" pitchFamily="18" charset="0"/>
                          <a:cs typeface="Times New Roman" panose="02020603050405020304" pitchFamily="18" charset="0"/>
                        </a:rPr>
                        <a:t>*</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[nm]</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9000 / 37</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516 / 7.7</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149 / 2.9</a:t>
                      </a:r>
                    </a:p>
                  </a:txBody>
                  <a:tcPr marL="91408" marR="91408" marT="45704" marB="45704">
                    <a:solidFill>
                      <a:schemeClr val="bg1"/>
                    </a:solidFill>
                  </a:tcPr>
                </a:tc>
                <a:extLst>
                  <a:ext uri="{0D108BD9-81ED-4DB2-BD59-A6C34878D82A}">
                    <a16:rowId xmlns:a16="http://schemas.microsoft.com/office/drawing/2014/main" val="408432086"/>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err="1">
                          <a:solidFill>
                            <a:schemeClr val="bg1"/>
                          </a:solidFill>
                          <a:latin typeface="Times New Roman" panose="02020603050405020304" pitchFamily="18" charset="0"/>
                          <a:cs typeface="Times New Roman" panose="02020603050405020304" pitchFamily="18" charset="0"/>
                        </a:rPr>
                        <a:t>IP</a:t>
                      </a:r>
                      <a:r>
                        <a:rPr lang="en-US" sz="1800" b="1" i="1" baseline="-25000" dirty="0" err="1">
                          <a:solidFill>
                            <a:schemeClr val="bg1"/>
                          </a:solidFill>
                          <a:latin typeface="Times New Roman" panose="02020603050405020304" pitchFamily="18" charset="0"/>
                          <a:cs typeface="Times New Roman" panose="02020603050405020304" pitchFamily="18" charset="0"/>
                        </a:rPr>
                        <a:t>Stabilization</a:t>
                      </a:r>
                      <a:r>
                        <a:rPr lang="en-US" sz="1800" b="1" i="1" dirty="0">
                          <a:solidFill>
                            <a:schemeClr val="bg1"/>
                          </a:solidFill>
                          <a:latin typeface="Times New Roman" panose="02020603050405020304" pitchFamily="18" charset="0"/>
                          <a:cs typeface="Times New Roman" panose="02020603050405020304" pitchFamily="18" charset="0"/>
                        </a:rPr>
                        <a:t> </a:t>
                      </a: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2">
                              <a:lumMod val="90000"/>
                              <a:lumOff val="10000"/>
                            </a:schemeClr>
                          </a:solidFill>
                          <a:latin typeface="Times New Roman" panose="02020603050405020304" pitchFamily="18" charset="0"/>
                          <a:cs typeface="Times New Roman" panose="02020603050405020304" pitchFamily="18" charset="0"/>
                        </a:rPr>
                        <a:t>𝜎</a:t>
                      </a:r>
                      <a:r>
                        <a:rPr lang="en-US" sz="1600" b="1" i="1" baseline="-25000" dirty="0">
                          <a:solidFill>
                            <a:schemeClr val="tx2">
                              <a:lumMod val="90000"/>
                              <a:lumOff val="10000"/>
                            </a:schemeClr>
                          </a:solidFill>
                          <a:latin typeface="Times New Roman" panose="02020603050405020304" pitchFamily="18" charset="0"/>
                          <a:cs typeface="Times New Roman" panose="02020603050405020304" pitchFamily="18" charset="0"/>
                        </a:rPr>
                        <a:t>y</a:t>
                      </a:r>
                      <a:r>
                        <a:rPr lang="en-US" sz="1600" b="1" i="1" baseline="30000" dirty="0">
                          <a:solidFill>
                            <a:schemeClr val="tx2">
                              <a:lumMod val="90000"/>
                              <a:lumOff val="10000"/>
                            </a:schemeClr>
                          </a:solidFill>
                          <a:latin typeface="Times New Roman" panose="02020603050405020304" pitchFamily="18" charset="0"/>
                          <a:cs typeface="Times New Roman" panose="02020603050405020304" pitchFamily="18" charset="0"/>
                        </a:rPr>
                        <a:t>*</a:t>
                      </a:r>
                      <a:endParaRPr lang="en-US" sz="1600" dirty="0">
                        <a:solidFill>
                          <a:schemeClr val="tx2">
                            <a:lumMod val="90000"/>
                            <a:lumOff val="10000"/>
                          </a:schemeClr>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&lt; 0.05</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&lt; 0.2</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&lt; 0.08</a:t>
                      </a:r>
                    </a:p>
                  </a:txBody>
                  <a:tcPr marL="91408" marR="91408" marT="45704" marB="45704">
                    <a:solidFill>
                      <a:schemeClr val="bg1"/>
                    </a:solidFill>
                  </a:tcPr>
                </a:tc>
                <a:extLst>
                  <a:ext uri="{0D108BD9-81ED-4DB2-BD59-A6C34878D82A}">
                    <a16:rowId xmlns:a16="http://schemas.microsoft.com/office/drawing/2014/main" val="1273536002"/>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bg1"/>
                          </a:solidFill>
                          <a:latin typeface="Times New Roman" panose="02020603050405020304" pitchFamily="18" charset="0"/>
                          <a:cs typeface="Times New Roman" panose="02020603050405020304" pitchFamily="18" charset="0"/>
                        </a:rPr>
                        <a:t>L</a:t>
                      </a:r>
                      <a:r>
                        <a:rPr lang="en-US" sz="1800" b="1" i="1" baseline="30000" dirty="0">
                          <a:solidFill>
                            <a:schemeClr val="bg1"/>
                          </a:solidFill>
                          <a:latin typeface="Times New Roman" panose="02020603050405020304" pitchFamily="18" charset="0"/>
                          <a:cs typeface="Times New Roman" panose="02020603050405020304" pitchFamily="18" charset="0"/>
                        </a:rPr>
                        <a:t>*</a:t>
                      </a:r>
                      <a:endParaRPr lang="en-US" sz="1800" b="1" i="0" baseline="30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0" dirty="0">
                          <a:solidFill>
                            <a:srgbClr val="002060"/>
                          </a:solidFill>
                          <a:latin typeface="Times New Roman" panose="02020603050405020304" pitchFamily="18" charset="0"/>
                          <a:cs typeface="Times New Roman" panose="02020603050405020304" pitchFamily="18" charset="0"/>
                        </a:rPr>
                        <a:t>[m]</a:t>
                      </a: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4.1</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6</a:t>
                      </a:r>
                    </a:p>
                  </a:txBody>
                  <a:tcPr marL="91408" marR="91408" marT="45704" marB="45704">
                    <a:solidFill>
                      <a:schemeClr val="bg1"/>
                    </a:solidFill>
                  </a:tcPr>
                </a:tc>
                <a:extLst>
                  <a:ext uri="{0D108BD9-81ED-4DB2-BD59-A6C34878D82A}">
                    <a16:rowId xmlns:a16="http://schemas.microsoft.com/office/drawing/2014/main" val="802640445"/>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baseline="0" dirty="0" err="1">
                          <a:solidFill>
                            <a:schemeClr val="bg1"/>
                          </a:solidFill>
                          <a:latin typeface="Symbol" pitchFamily="2" charset="2"/>
                          <a:cs typeface="Times New Roman" panose="02020603050405020304" pitchFamily="18" charset="0"/>
                        </a:rPr>
                        <a:t>b</a:t>
                      </a:r>
                      <a:r>
                        <a:rPr lang="en-US" sz="1800" b="1" i="0" baseline="-25000" dirty="0" err="1">
                          <a:solidFill>
                            <a:schemeClr val="bg1"/>
                          </a:solidFill>
                          <a:latin typeface="Times New Roman" panose="02020603050405020304" pitchFamily="18" charset="0"/>
                          <a:cs typeface="Times New Roman" panose="02020603050405020304" pitchFamily="18" charset="0"/>
                        </a:rPr>
                        <a:t>x</a:t>
                      </a:r>
                      <a:r>
                        <a:rPr lang="en-US" sz="1800" b="1" i="0" baseline="30000" dirty="0">
                          <a:solidFill>
                            <a:schemeClr val="bg1"/>
                          </a:solidFill>
                          <a:latin typeface="Times New Roman" panose="02020603050405020304" pitchFamily="18" charset="0"/>
                          <a:cs typeface="Times New Roman" panose="02020603050405020304" pitchFamily="18" charset="0"/>
                        </a:rPr>
                        <a:t>*</a:t>
                      </a:r>
                      <a:r>
                        <a:rPr lang="en-US" sz="1800" b="1" i="0" baseline="-25000" dirty="0">
                          <a:solidFill>
                            <a:schemeClr val="bg1"/>
                          </a:solidFill>
                          <a:latin typeface="Times New Roman" panose="02020603050405020304" pitchFamily="18" charset="0"/>
                          <a:cs typeface="Times New Roman" panose="02020603050405020304" pitchFamily="18" charset="0"/>
                        </a:rPr>
                        <a:t> </a:t>
                      </a:r>
                      <a:r>
                        <a:rPr lang="en-US" sz="1800" b="1" i="0" baseline="0" dirty="0">
                          <a:solidFill>
                            <a:schemeClr val="bg1"/>
                          </a:solidFill>
                          <a:latin typeface="Times New Roman" panose="02020603050405020304" pitchFamily="18" charset="0"/>
                          <a:cs typeface="Times New Roman" panose="02020603050405020304" pitchFamily="18" charset="0"/>
                        </a:rPr>
                        <a:t>/ </a:t>
                      </a:r>
                      <a:r>
                        <a:rPr lang="en-US" sz="1800" b="1" i="0" baseline="0" dirty="0">
                          <a:solidFill>
                            <a:schemeClr val="bg1"/>
                          </a:solidFill>
                          <a:latin typeface="Symbol" pitchFamily="2" charset="2"/>
                          <a:cs typeface="Times New Roman" panose="02020603050405020304" pitchFamily="18" charset="0"/>
                        </a:rPr>
                        <a:t>b</a:t>
                      </a:r>
                      <a:r>
                        <a:rPr lang="en-US" sz="1800" b="1" i="0" baseline="-25000" dirty="0">
                          <a:solidFill>
                            <a:schemeClr val="bg1"/>
                          </a:solidFill>
                          <a:latin typeface="Times New Roman" panose="02020603050405020304" pitchFamily="18" charset="0"/>
                          <a:cs typeface="Times New Roman" panose="02020603050405020304" pitchFamily="18" charset="0"/>
                        </a:rPr>
                        <a:t>y</a:t>
                      </a:r>
                      <a:r>
                        <a:rPr lang="en-US" sz="1800" b="1" i="0" baseline="30000" dirty="0">
                          <a:solidFill>
                            <a:schemeClr val="bg1"/>
                          </a:solidFill>
                          <a:latin typeface="Times New Roman" panose="02020603050405020304" pitchFamily="18" charset="0"/>
                          <a:cs typeface="Times New Roman" panose="02020603050405020304" pitchFamily="18" charset="0"/>
                        </a:rPr>
                        <a:t>*</a:t>
                      </a: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0" dirty="0">
                          <a:solidFill>
                            <a:srgbClr val="002060"/>
                          </a:solidFill>
                          <a:latin typeface="Times New Roman" panose="02020603050405020304" pitchFamily="18" charset="0"/>
                          <a:cs typeface="Times New Roman" panose="02020603050405020304" pitchFamily="18" charset="0"/>
                        </a:rPr>
                        <a:t>[mm]</a:t>
                      </a: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40 / 0.1</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 / 0.41</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8 / 0.1</a:t>
                      </a:r>
                    </a:p>
                  </a:txBody>
                  <a:tcPr marL="91408" marR="91408" marT="45704" marB="45704">
                    <a:solidFill>
                      <a:schemeClr val="bg1"/>
                    </a:solidFill>
                  </a:tcPr>
                </a:tc>
                <a:extLst>
                  <a:ext uri="{0D108BD9-81ED-4DB2-BD59-A6C34878D82A}">
                    <a16:rowId xmlns:a16="http://schemas.microsoft.com/office/drawing/2014/main" val="2978086517"/>
                  </a:ext>
                </a:extLst>
              </a:tr>
            </a:tbl>
          </a:graphicData>
        </a:graphic>
      </p:graphicFrame>
      <p:sp>
        <p:nvSpPr>
          <p:cNvPr id="8" name="Rectangle 7">
            <a:extLst>
              <a:ext uri="{FF2B5EF4-FFF2-40B4-BE49-F238E27FC236}">
                <a16:creationId xmlns:a16="http://schemas.microsoft.com/office/drawing/2014/main" id="{863AF7A2-9E21-858E-03DA-2BAD6C3571F1}"/>
              </a:ext>
            </a:extLst>
          </p:cNvPr>
          <p:cNvSpPr/>
          <p:nvPr/>
        </p:nvSpPr>
        <p:spPr>
          <a:xfrm>
            <a:off x="6396990" y="997531"/>
            <a:ext cx="5611975" cy="5570756"/>
          </a:xfrm>
          <a:prstGeom prst="rect">
            <a:avLst/>
          </a:prstGeom>
        </p:spPr>
        <p:txBody>
          <a:bodyPr wrap="square">
            <a:spAutoFit/>
          </a:bodyPr>
          <a:lstStyle/>
          <a:p>
            <a:pPr marL="12695" marR="5078" algn="ctr">
              <a:lnSpc>
                <a:spcPct val="100499"/>
              </a:lnSpc>
              <a:spcBef>
                <a:spcPts val="5"/>
              </a:spcBef>
            </a:pPr>
            <a:endParaRPr lang="en-US" sz="1600" dirty="0">
              <a:solidFill>
                <a:schemeClr val="accent1">
                  <a:lumMod val="75000"/>
                </a:schemeClr>
              </a:solidFill>
              <a:latin typeface="Calibri"/>
              <a:cs typeface="Calibri"/>
            </a:endParaRPr>
          </a:p>
          <a:p>
            <a:pPr marL="355458" marR="5078" indent="-342762" algn="just">
              <a:lnSpc>
                <a:spcPct val="100499"/>
              </a:lnSpc>
              <a:spcBef>
                <a:spcPts val="5"/>
              </a:spcBef>
              <a:buFont typeface="Wingdings" pitchFamily="2" charset="2"/>
              <a:buChar char="Ø"/>
            </a:pPr>
            <a:r>
              <a:rPr lang="en-US" dirty="0">
                <a:solidFill>
                  <a:schemeClr val="accent1">
                    <a:lumMod val="50000"/>
                  </a:schemeClr>
                </a:solidFill>
                <a:latin typeface="Arial" panose="020B0604020202020204" pitchFamily="34" charset="0"/>
                <a:cs typeface="Arial" panose="020B0604020202020204" pitchFamily="34" charset="0"/>
              </a:rPr>
              <a:t>In all cases</a:t>
            </a:r>
            <a:r>
              <a:rPr lang="en-US" b="1" dirty="0">
                <a:solidFill>
                  <a:schemeClr val="accent1">
                    <a:lumMod val="50000"/>
                  </a:schemeClr>
                </a:solidFill>
                <a:latin typeface="Arial" panose="020B0604020202020204" pitchFamily="34" charset="0"/>
                <a:cs typeface="Arial" panose="020B0604020202020204" pitchFamily="34" charset="0"/>
              </a:rPr>
              <a:t>, very-large </a:t>
            </a:r>
            <a:r>
              <a:rPr lang="en-US" b="1" dirty="0">
                <a:solidFill>
                  <a:schemeClr val="accent1">
                    <a:lumMod val="50000"/>
                  </a:schemeClr>
                </a:solidFill>
                <a:latin typeface="Symbol" pitchFamily="2" charset="2"/>
                <a:cs typeface="Arial" panose="020B0604020202020204" pitchFamily="34" charset="0"/>
              </a:rPr>
              <a:t>b</a:t>
            </a:r>
            <a:r>
              <a:rPr lang="en-US" dirty="0">
                <a:solidFill>
                  <a:schemeClr val="accent1">
                    <a:lumMod val="50000"/>
                  </a:schemeClr>
                </a:solidFill>
                <a:latin typeface="Arial" panose="020B0604020202020204" pitchFamily="34" charset="0"/>
                <a:cs typeface="Arial" panose="020B0604020202020204" pitchFamily="34" charset="0"/>
              </a:rPr>
              <a:t> and the presence of </a:t>
            </a:r>
            <a:r>
              <a:rPr lang="en-US" b="1" dirty="0">
                <a:solidFill>
                  <a:schemeClr val="accent1">
                    <a:lumMod val="50000"/>
                  </a:schemeClr>
                </a:solidFill>
                <a:latin typeface="Arial" panose="020B0604020202020204" pitchFamily="34" charset="0"/>
                <a:cs typeface="Arial" panose="020B0604020202020204" pitchFamily="34" charset="0"/>
              </a:rPr>
              <a:t>nonlinear elements </a:t>
            </a:r>
            <a:r>
              <a:rPr lang="en-US" dirty="0">
                <a:solidFill>
                  <a:schemeClr val="accent1">
                    <a:lumMod val="50000"/>
                  </a:schemeClr>
                </a:solidFill>
                <a:latin typeface="Arial" panose="020B0604020202020204" pitchFamily="34" charset="0"/>
                <a:cs typeface="Arial" panose="020B0604020202020204" pitchFamily="34" charset="0"/>
              </a:rPr>
              <a:t>make it </a:t>
            </a:r>
            <a:r>
              <a:rPr lang="en-US" b="1" dirty="0">
                <a:solidFill>
                  <a:schemeClr val="accent1">
                    <a:lumMod val="50000"/>
                  </a:schemeClr>
                </a:solidFill>
                <a:latin typeface="Arial" panose="020B0604020202020204" pitchFamily="34" charset="0"/>
                <a:cs typeface="Arial" panose="020B0604020202020204" pitchFamily="34" charset="0"/>
              </a:rPr>
              <a:t>extremely sensitive</a:t>
            </a:r>
            <a:r>
              <a:rPr lang="en-US" dirty="0">
                <a:solidFill>
                  <a:schemeClr val="accent1">
                    <a:lumMod val="50000"/>
                  </a:schemeClr>
                </a:solidFill>
                <a:latin typeface="Arial" panose="020B0604020202020204" pitchFamily="34" charset="0"/>
                <a:cs typeface="Arial" panose="020B0604020202020204" pitchFamily="34" charset="0"/>
              </a:rPr>
              <a:t> to </a:t>
            </a:r>
            <a:r>
              <a:rPr lang="en-US" b="1" dirty="0">
                <a:solidFill>
                  <a:schemeClr val="accent1">
                    <a:lumMod val="50000"/>
                  </a:schemeClr>
                </a:solidFill>
                <a:latin typeface="Arial" panose="020B0604020202020204" pitchFamily="34" charset="0"/>
                <a:cs typeface="Arial" panose="020B0604020202020204" pitchFamily="34" charset="0"/>
              </a:rPr>
              <a:t>imperfections </a:t>
            </a:r>
            <a:r>
              <a:rPr lang="en-US" dirty="0">
                <a:solidFill>
                  <a:schemeClr val="accent1">
                    <a:lumMod val="50000"/>
                  </a:schemeClr>
                </a:solidFill>
                <a:latin typeface="Arial" panose="020B0604020202020204" pitchFamily="34" charset="0"/>
                <a:cs typeface="Arial" panose="020B0604020202020204" pitchFamily="34" charset="0"/>
              </a:rPr>
              <a:t>as: </a:t>
            </a:r>
            <a:r>
              <a:rPr lang="en-US" dirty="0" err="1">
                <a:solidFill>
                  <a:schemeClr val="accent1">
                    <a:lumMod val="50000"/>
                  </a:schemeClr>
                </a:solidFill>
                <a:latin typeface="Arial" panose="020B0604020202020204" pitchFamily="34" charset="0"/>
                <a:cs typeface="Arial" panose="020B0604020202020204" pitchFamily="34" charset="0"/>
              </a:rPr>
              <a:t>wakefields</a:t>
            </a:r>
            <a:r>
              <a:rPr lang="en-US" dirty="0">
                <a:solidFill>
                  <a:schemeClr val="accent1">
                    <a:lumMod val="50000"/>
                  </a:schemeClr>
                </a:solidFill>
                <a:latin typeface="Arial" panose="020B0604020202020204" pitchFamily="34" charset="0"/>
                <a:cs typeface="Arial" panose="020B0604020202020204" pitchFamily="34" charset="0"/>
              </a:rPr>
              <a:t>, misalignments,  beam jitter and multipolar errors</a:t>
            </a:r>
          </a:p>
          <a:p>
            <a:pPr marL="355458" marR="5078" indent="-342762" algn="just">
              <a:lnSpc>
                <a:spcPct val="100499"/>
              </a:lnSpc>
              <a:spcBef>
                <a:spcPts val="5"/>
              </a:spcBef>
              <a:buFont typeface="Wingdings" pitchFamily="2" charset="2"/>
              <a:buChar char="Ø"/>
            </a:pPr>
            <a:endParaRPr lang="en-US" dirty="0">
              <a:solidFill>
                <a:schemeClr val="accent1">
                  <a:lumMod val="50000"/>
                </a:schemeClr>
              </a:solidFill>
              <a:latin typeface="Arial" panose="020B0604020202020204" pitchFamily="34" charset="0"/>
              <a:cs typeface="Arial" panose="020B0604020202020204" pitchFamily="34" charset="0"/>
            </a:endParaRPr>
          </a:p>
          <a:p>
            <a:pPr marL="298330" marR="5078" lvl="2" indent="-285636" algn="just">
              <a:lnSpc>
                <a:spcPct val="100499"/>
              </a:lnSpc>
              <a:spcBef>
                <a:spcPts val="5"/>
              </a:spcBef>
              <a:buFont typeface="Wingdings" pitchFamily="2" charset="2"/>
              <a:buChar char="Ø"/>
            </a:pPr>
            <a:r>
              <a:rPr lang="en-US" b="1" dirty="0">
                <a:solidFill>
                  <a:schemeClr val="accent1">
                    <a:lumMod val="50000"/>
                  </a:schemeClr>
                </a:solidFill>
                <a:latin typeface="Arial" panose="020B0604020202020204" pitchFamily="34" charset="0"/>
                <a:cs typeface="Arial" panose="020B0604020202020204" pitchFamily="34" charset="0"/>
              </a:rPr>
              <a:t>Similar </a:t>
            </a:r>
            <a:r>
              <a:rPr lang="en-US" b="1" dirty="0" err="1">
                <a:solidFill>
                  <a:schemeClr val="accent1">
                    <a:lumMod val="50000"/>
                  </a:schemeClr>
                </a:solidFill>
                <a:latin typeface="Arial" panose="020B0604020202020204" pitchFamily="34" charset="0"/>
                <a:cs typeface="Arial" panose="020B0604020202020204" pitchFamily="34" charset="0"/>
              </a:rPr>
              <a:t>chromaticities</a:t>
            </a:r>
            <a:r>
              <a:rPr lang="en-US" dirty="0">
                <a:solidFill>
                  <a:schemeClr val="accent1">
                    <a:lumMod val="50000"/>
                  </a:schemeClr>
                </a:solidFill>
                <a:latin typeface="Arial" panose="020B0604020202020204" pitchFamily="34" charset="0"/>
                <a:cs typeface="Arial" panose="020B0604020202020204" pitchFamily="34" charset="0"/>
              </a:rPr>
              <a:t> (</a:t>
            </a:r>
            <a:r>
              <a:rPr lang="en-US" i="1" dirty="0">
                <a:solidFill>
                  <a:schemeClr val="accent1">
                    <a:lumMod val="50000"/>
                  </a:schemeClr>
                </a:solidFill>
                <a:latin typeface="Arial" panose="020B0604020202020204" pitchFamily="34" charset="0"/>
                <a:cs typeface="Arial" panose="020B0604020202020204" pitchFamily="34" charset="0"/>
              </a:rPr>
              <a:t>L</a:t>
            </a:r>
            <a:r>
              <a:rPr lang="en-US" dirty="0">
                <a:solidFill>
                  <a:schemeClr val="accent1">
                    <a:lumMod val="50000"/>
                  </a:schemeClr>
                </a:solidFill>
                <a:latin typeface="Arial" panose="020B0604020202020204" pitchFamily="34" charset="0"/>
                <a:cs typeface="Arial" panose="020B0604020202020204" pitchFamily="34" charset="0"/>
              </a:rPr>
              <a:t>*/</a:t>
            </a:r>
            <a:r>
              <a:rPr lang="en-US" b="1" dirty="0">
                <a:solidFill>
                  <a:schemeClr val="accent1">
                    <a:lumMod val="50000"/>
                  </a:schemeClr>
                </a:solidFill>
                <a:latin typeface="Symbol" pitchFamily="2" charset="2"/>
                <a:cs typeface="Times New Roman" panose="02020603050405020304" pitchFamily="18" charset="0"/>
              </a:rPr>
              <a:t>b</a:t>
            </a:r>
            <a:r>
              <a:rPr lang="en-US" b="1" baseline="30000" dirty="0">
                <a:solidFill>
                  <a:schemeClr val="accent1">
                    <a:lumMod val="50000"/>
                  </a:schemeClr>
                </a:solidFill>
                <a:latin typeface="Symbol" pitchFamily="2" charset="2"/>
                <a:cs typeface="Times New Roman" panose="02020603050405020304" pitchFamily="18" charset="0"/>
              </a:rPr>
              <a:t>*</a:t>
            </a:r>
            <a:r>
              <a:rPr lang="en-US" b="1" baseline="-25000" dirty="0" err="1">
                <a:solidFill>
                  <a:schemeClr val="accent1">
                    <a:lumMod val="50000"/>
                  </a:schemeClr>
                </a:solidFill>
                <a:latin typeface="Times New Roman" panose="02020603050405020304" pitchFamily="18" charset="0"/>
                <a:cs typeface="Times New Roman" panose="02020603050405020304" pitchFamily="18" charset="0"/>
              </a:rPr>
              <a:t>x,y</a:t>
            </a:r>
            <a:r>
              <a:rPr lang="en-US" b="1" dirty="0">
                <a:solidFill>
                  <a:schemeClr val="accent1">
                    <a:lumMod val="50000"/>
                  </a:schemeClr>
                </a:solidFill>
                <a:latin typeface="Times New Roman" panose="02020603050405020304" pitchFamily="18" charset="0"/>
                <a:cs typeface="Times New Roman" panose="02020603050405020304" pitchFamily="18" charset="0"/>
              </a:rPr>
              <a:t>) : </a:t>
            </a:r>
            <a:r>
              <a:rPr lang="en-US" b="1" dirty="0">
                <a:solidFill>
                  <a:schemeClr val="accent1">
                    <a:lumMod val="50000"/>
                  </a:schemeClr>
                </a:solidFill>
                <a:latin typeface="Arial" panose="020B0604020202020204" pitchFamily="34" charset="0"/>
                <a:cs typeface="Arial" panose="020B0604020202020204" pitchFamily="34" charset="0"/>
              </a:rPr>
              <a:t>25/10000 </a:t>
            </a:r>
            <a:r>
              <a:rPr lang="en-US" dirty="0">
                <a:solidFill>
                  <a:schemeClr val="accent1">
                    <a:lumMod val="50000"/>
                  </a:schemeClr>
                </a:solidFill>
                <a:latin typeface="Arial" panose="020B0604020202020204" pitchFamily="34" charset="0"/>
                <a:cs typeface="Arial" panose="020B0604020202020204" pitchFamily="34" charset="0"/>
              </a:rPr>
              <a:t>(ATF2), </a:t>
            </a:r>
            <a:r>
              <a:rPr lang="en-US" b="1" dirty="0">
                <a:solidFill>
                  <a:schemeClr val="accent1">
                    <a:lumMod val="50000"/>
                  </a:schemeClr>
                </a:solidFill>
                <a:latin typeface="Arial" panose="020B0604020202020204" pitchFamily="34" charset="0"/>
                <a:cs typeface="Arial" panose="020B0604020202020204" pitchFamily="34" charset="0"/>
              </a:rPr>
              <a:t>315/10000 </a:t>
            </a:r>
            <a:r>
              <a:rPr lang="en-US" dirty="0">
                <a:solidFill>
                  <a:schemeClr val="accent1">
                    <a:lumMod val="50000"/>
                  </a:schemeClr>
                </a:solidFill>
                <a:latin typeface="Arial" panose="020B0604020202020204" pitchFamily="34" charset="0"/>
                <a:cs typeface="Arial" panose="020B0604020202020204" pitchFamily="34" charset="0"/>
              </a:rPr>
              <a:t>(ILC),  </a:t>
            </a:r>
            <a:r>
              <a:rPr lang="en-US" b="1" dirty="0">
                <a:solidFill>
                  <a:schemeClr val="accent1">
                    <a:lumMod val="50000"/>
                  </a:schemeClr>
                </a:solidFill>
                <a:latin typeface="Arial" panose="020B0604020202020204" pitchFamily="34" charset="0"/>
                <a:cs typeface="Arial" panose="020B0604020202020204" pitchFamily="34" charset="0"/>
              </a:rPr>
              <a:t>750/60000 </a:t>
            </a:r>
            <a:r>
              <a:rPr lang="en-US" dirty="0">
                <a:solidFill>
                  <a:schemeClr val="accent1">
                    <a:lumMod val="50000"/>
                  </a:schemeClr>
                </a:solidFill>
                <a:latin typeface="Arial" panose="020B0604020202020204" pitchFamily="34" charset="0"/>
                <a:cs typeface="Arial" panose="020B0604020202020204" pitchFamily="34" charset="0"/>
              </a:rPr>
              <a:t>(CLIC) and similar </a:t>
            </a:r>
            <a:r>
              <a:rPr lang="en-US" b="1" dirty="0">
                <a:solidFill>
                  <a:schemeClr val="accent1">
                    <a:lumMod val="50000"/>
                  </a:schemeClr>
                </a:solidFill>
                <a:latin typeface="Arial" panose="020B0604020202020204" pitchFamily="34" charset="0"/>
                <a:cs typeface="Arial" panose="020B0604020202020204" pitchFamily="34" charset="0"/>
              </a:rPr>
              <a:t>tolerances</a:t>
            </a:r>
            <a:r>
              <a:rPr lang="en-US" dirty="0">
                <a:solidFill>
                  <a:schemeClr val="accent1">
                    <a:lumMod val="50000"/>
                  </a:schemeClr>
                </a:solidFill>
                <a:latin typeface="Arial" panose="020B0604020202020204" pitchFamily="34" charset="0"/>
                <a:cs typeface="Arial" panose="020B0604020202020204" pitchFamily="34" charset="0"/>
              </a:rPr>
              <a:t> for </a:t>
            </a:r>
            <a:r>
              <a:rPr lang="en-US" b="1" dirty="0">
                <a:solidFill>
                  <a:schemeClr val="accent1">
                    <a:lumMod val="50000"/>
                  </a:schemeClr>
                </a:solidFill>
                <a:latin typeface="Arial" panose="020B0604020202020204" pitchFamily="34" charset="0"/>
                <a:cs typeface="Arial" panose="020B0604020202020204" pitchFamily="34" charset="0"/>
              </a:rPr>
              <a:t>FD</a:t>
            </a:r>
            <a:r>
              <a:rPr lang="en-US" dirty="0">
                <a:solidFill>
                  <a:schemeClr val="accent1">
                    <a:lumMod val="50000"/>
                  </a:schemeClr>
                </a:solidFill>
                <a:latin typeface="Arial" panose="020B0604020202020204" pitchFamily="34" charset="0"/>
                <a:cs typeface="Arial" panose="020B0604020202020204" pitchFamily="34" charset="0"/>
              </a:rPr>
              <a:t> </a:t>
            </a:r>
            <a:r>
              <a:rPr lang="en-US" b="1" dirty="0">
                <a:solidFill>
                  <a:schemeClr val="accent1">
                    <a:lumMod val="50000"/>
                  </a:schemeClr>
                </a:solidFill>
                <a:latin typeface="Arial" panose="020B0604020202020204" pitchFamily="34" charset="0"/>
                <a:cs typeface="Arial" panose="020B0604020202020204" pitchFamily="34" charset="0"/>
              </a:rPr>
              <a:t>multipole field errors </a:t>
            </a:r>
            <a:r>
              <a:rPr lang="en-US" dirty="0">
                <a:solidFill>
                  <a:schemeClr val="accent1">
                    <a:lumMod val="50000"/>
                  </a:schemeClr>
                </a:solidFill>
                <a:latin typeface="Arial" panose="020B0604020202020204" pitchFamily="34" charset="0"/>
                <a:cs typeface="Arial" panose="020B0604020202020204" pitchFamily="34" charset="0"/>
              </a:rPr>
              <a:t>(ATF2 and ILC)</a:t>
            </a:r>
          </a:p>
          <a:p>
            <a:pPr marL="298330" marR="5078" lvl="2" indent="-285636" algn="just">
              <a:lnSpc>
                <a:spcPct val="100499"/>
              </a:lnSpc>
              <a:spcBef>
                <a:spcPts val="5"/>
              </a:spcBef>
              <a:buFont typeface="Wingdings" pitchFamily="2" charset="2"/>
              <a:buChar char="Ø"/>
            </a:pPr>
            <a:endParaRPr lang="en-US" dirty="0">
              <a:solidFill>
                <a:schemeClr val="accent1">
                  <a:lumMod val="50000"/>
                </a:schemeClr>
              </a:solidFill>
              <a:latin typeface="Arial" panose="020B0604020202020204" pitchFamily="34" charset="0"/>
              <a:cs typeface="Arial" panose="020B0604020202020204" pitchFamily="34" charset="0"/>
            </a:endParaRPr>
          </a:p>
          <a:p>
            <a:pPr marL="355458" marR="5078" indent="-342762" algn="just">
              <a:lnSpc>
                <a:spcPct val="100499"/>
              </a:lnSpc>
              <a:spcBef>
                <a:spcPts val="5"/>
              </a:spcBef>
              <a:buFont typeface="Wingdings" pitchFamily="2" charset="2"/>
              <a:buChar char="Ø"/>
            </a:pPr>
            <a:r>
              <a:rPr lang="en-US" dirty="0">
                <a:solidFill>
                  <a:schemeClr val="accent1">
                    <a:lumMod val="50000"/>
                  </a:schemeClr>
                </a:solidFill>
                <a:latin typeface="Arial" panose="020B0604020202020204" pitchFamily="34" charset="0"/>
                <a:cs typeface="Arial" panose="020B0604020202020204" pitchFamily="34" charset="0"/>
              </a:rPr>
              <a:t>In  </a:t>
            </a:r>
            <a:r>
              <a:rPr lang="en-US" b="1" dirty="0">
                <a:solidFill>
                  <a:schemeClr val="accent1">
                    <a:lumMod val="50000"/>
                  </a:schemeClr>
                </a:solidFill>
                <a:latin typeface="Arial" panose="020B0604020202020204" pitchFamily="34" charset="0"/>
                <a:cs typeface="Arial" panose="020B0604020202020204" pitchFamily="34" charset="0"/>
              </a:rPr>
              <a:t>ILC / CLIC</a:t>
            </a:r>
            <a:r>
              <a:rPr lang="en-US" dirty="0">
                <a:solidFill>
                  <a:schemeClr val="accent1">
                    <a:lumMod val="50000"/>
                  </a:schemeClr>
                </a:solidFill>
                <a:latin typeface="Arial" panose="020B0604020202020204" pitchFamily="34" charset="0"/>
                <a:cs typeface="Arial" panose="020B0604020202020204" pitchFamily="34" charset="0"/>
              </a:rPr>
              <a:t>, the </a:t>
            </a:r>
            <a:r>
              <a:rPr lang="en-US" b="1" dirty="0">
                <a:solidFill>
                  <a:schemeClr val="accent1">
                    <a:lumMod val="50000"/>
                  </a:schemeClr>
                </a:solidFill>
                <a:latin typeface="Arial" panose="020B0604020202020204" pitchFamily="34" charset="0"/>
                <a:cs typeface="Arial" panose="020B0604020202020204" pitchFamily="34" charset="0"/>
              </a:rPr>
              <a:t>much shorter bunch length </a:t>
            </a:r>
            <a:r>
              <a:rPr lang="en-US" dirty="0">
                <a:solidFill>
                  <a:schemeClr val="accent1">
                    <a:lumMod val="50000"/>
                  </a:schemeClr>
                </a:solidFill>
                <a:latin typeface="Arial" panose="020B0604020202020204" pitchFamily="34" charset="0"/>
                <a:cs typeface="Arial" panose="020B0604020202020204" pitchFamily="34" charset="0"/>
              </a:rPr>
              <a:t>(23 / 100 x large) and the </a:t>
            </a:r>
            <a:r>
              <a:rPr lang="en-US" b="1" dirty="0">
                <a:solidFill>
                  <a:schemeClr val="accent1">
                    <a:lumMod val="50000"/>
                  </a:schemeClr>
                </a:solidFill>
                <a:latin typeface="Arial" panose="020B0604020202020204" pitchFamily="34" charset="0"/>
                <a:cs typeface="Arial" panose="020B0604020202020204" pitchFamily="34" charset="0"/>
              </a:rPr>
              <a:t>much larger beam energy  </a:t>
            </a:r>
            <a:r>
              <a:rPr lang="en-US" dirty="0">
                <a:solidFill>
                  <a:schemeClr val="accent1">
                    <a:lumMod val="50000"/>
                  </a:schemeClr>
                </a:solidFill>
                <a:latin typeface="Arial" panose="020B0604020202020204" pitchFamily="34" charset="0"/>
                <a:cs typeface="Arial" panose="020B0604020202020204" pitchFamily="34" charset="0"/>
              </a:rPr>
              <a:t>(100 / 150 x smaller)</a:t>
            </a:r>
            <a:r>
              <a:rPr lang="en-US" b="1" dirty="0">
                <a:solidFill>
                  <a:schemeClr val="accent1">
                    <a:lumMod val="50000"/>
                  </a:schemeClr>
                </a:solidFill>
                <a:latin typeface="Arial" panose="020B0604020202020204" pitchFamily="34" charset="0"/>
                <a:cs typeface="Arial" panose="020B0604020202020204" pitchFamily="34" charset="0"/>
              </a:rPr>
              <a:t> </a:t>
            </a:r>
            <a:r>
              <a:rPr lang="en-US" dirty="0">
                <a:solidFill>
                  <a:schemeClr val="accent1">
                    <a:lumMod val="50000"/>
                  </a:schemeClr>
                </a:solidFill>
                <a:latin typeface="Arial" panose="020B0604020202020204" pitchFamily="34" charset="0"/>
                <a:cs typeface="Arial" panose="020B0604020202020204" pitchFamily="34" charset="0"/>
              </a:rPr>
              <a:t>make the situation </a:t>
            </a:r>
            <a:r>
              <a:rPr lang="en-US" b="1" dirty="0">
                <a:solidFill>
                  <a:schemeClr val="accent1">
                    <a:lumMod val="50000"/>
                  </a:schemeClr>
                </a:solidFill>
                <a:latin typeface="Arial" panose="020B0604020202020204" pitchFamily="34" charset="0"/>
                <a:cs typeface="Arial" panose="020B0604020202020204" pitchFamily="34" charset="0"/>
              </a:rPr>
              <a:t>“simpler”</a:t>
            </a:r>
          </a:p>
          <a:p>
            <a:pPr marL="12696" marR="5078" algn="just">
              <a:lnSpc>
                <a:spcPct val="100499"/>
              </a:lnSpc>
              <a:spcBef>
                <a:spcPts val="5"/>
              </a:spcBef>
            </a:pPr>
            <a:endParaRPr lang="en-US" dirty="0">
              <a:solidFill>
                <a:schemeClr val="accent1">
                  <a:lumMod val="50000"/>
                </a:schemeClr>
              </a:solidFill>
              <a:latin typeface="Arial" panose="020B0604020202020204" pitchFamily="34" charset="0"/>
              <a:cs typeface="Arial" panose="020B0604020202020204" pitchFamily="34" charset="0"/>
            </a:endParaRPr>
          </a:p>
          <a:p>
            <a:pPr marL="298330" marR="5078" lvl="4" indent="-285636" algn="just">
              <a:lnSpc>
                <a:spcPct val="100499"/>
              </a:lnSpc>
              <a:spcBef>
                <a:spcPts val="5"/>
              </a:spcBef>
              <a:buFont typeface="Wingdings" pitchFamily="2" charset="2"/>
              <a:buChar char="Ø"/>
            </a:pPr>
            <a:r>
              <a:rPr lang="en-US" b="1" dirty="0">
                <a:solidFill>
                  <a:schemeClr val="accent1">
                    <a:lumMod val="50000"/>
                  </a:schemeClr>
                </a:solidFill>
                <a:latin typeface="Arial" panose="020B0604020202020204" pitchFamily="34" charset="0"/>
                <a:cs typeface="Arial" panose="020B0604020202020204" pitchFamily="34" charset="0"/>
              </a:rPr>
              <a:t>ATF2 have a “virtual IP”: Measurement </a:t>
            </a:r>
            <a:r>
              <a:rPr lang="en-US" dirty="0">
                <a:solidFill>
                  <a:schemeClr val="accent1">
                    <a:lumMod val="50000"/>
                  </a:schemeClr>
                </a:solidFill>
                <a:latin typeface="Arial" panose="020B0604020202020204" pitchFamily="34" charset="0"/>
                <a:cs typeface="Arial" panose="020B0604020202020204" pitchFamily="34" charset="0"/>
              </a:rPr>
              <a:t>of the </a:t>
            </a:r>
            <a:r>
              <a:rPr lang="en-US" b="1" dirty="0">
                <a:solidFill>
                  <a:schemeClr val="accent1">
                    <a:lumMod val="50000"/>
                  </a:schemeClr>
                </a:solidFill>
                <a:latin typeface="Arial" panose="020B0604020202020204" pitchFamily="34" charset="0"/>
                <a:cs typeface="Arial" panose="020B0604020202020204" pitchFamily="34" charset="0"/>
              </a:rPr>
              <a:t>nanobeam sizes involves a </a:t>
            </a:r>
            <a:r>
              <a:rPr lang="en-US" dirty="0">
                <a:solidFill>
                  <a:schemeClr val="accent1">
                    <a:lumMod val="50000"/>
                  </a:schemeClr>
                </a:solidFill>
                <a:latin typeface="Arial" panose="020B0604020202020204" pitchFamily="34" charset="0"/>
                <a:cs typeface="Arial" panose="020B0604020202020204" pitchFamily="34" charset="0"/>
              </a:rPr>
              <a:t>complex device: </a:t>
            </a:r>
            <a:r>
              <a:rPr lang="en-US" dirty="0" err="1">
                <a:solidFill>
                  <a:schemeClr val="accent1">
                    <a:lumMod val="50000"/>
                  </a:schemeClr>
                </a:solidFill>
                <a:latin typeface="Arial" panose="020B0604020202020204" pitchFamily="34" charset="0"/>
                <a:cs typeface="Arial" panose="020B0604020202020204" pitchFamily="34" charset="0"/>
              </a:rPr>
              <a:t>Shintake</a:t>
            </a:r>
            <a:r>
              <a:rPr lang="en-US" dirty="0">
                <a:solidFill>
                  <a:schemeClr val="accent1">
                    <a:lumMod val="50000"/>
                  </a:schemeClr>
                </a:solidFill>
                <a:latin typeface="Arial" panose="020B0604020202020204" pitchFamily="34" charset="0"/>
                <a:cs typeface="Arial" panose="020B0604020202020204" pitchFamily="34" charset="0"/>
              </a:rPr>
              <a:t> monitor (IPBSM). </a:t>
            </a:r>
            <a:r>
              <a:rPr lang="en-US" b="1" dirty="0">
                <a:solidFill>
                  <a:schemeClr val="accent1">
                    <a:lumMod val="50000"/>
                  </a:schemeClr>
                </a:solidFill>
                <a:latin typeface="Arial" panose="020B0604020202020204" pitchFamily="34" charset="0"/>
                <a:cs typeface="Arial" panose="020B0604020202020204" pitchFamily="34" charset="0"/>
              </a:rPr>
              <a:t>No beam-beam </a:t>
            </a:r>
          </a:p>
          <a:p>
            <a:pPr marL="298330" marR="5078" lvl="4" indent="-285636" algn="just">
              <a:lnSpc>
                <a:spcPct val="100499"/>
              </a:lnSpc>
              <a:spcBef>
                <a:spcPts val="5"/>
              </a:spcBef>
              <a:buFont typeface="Wingdings" pitchFamily="2" charset="2"/>
              <a:buChar char="Ø"/>
            </a:pPr>
            <a:endParaRPr lang="en-US" sz="1600" dirty="0">
              <a:solidFill>
                <a:schemeClr val="accent1">
                  <a:lumMod val="75000"/>
                </a:schemeClr>
              </a:solidFill>
              <a:latin typeface="Arial" panose="020B0604020202020204" pitchFamily="34" charset="0"/>
              <a:cs typeface="Arial" panose="020B0604020202020204" pitchFamily="34" charset="0"/>
            </a:endParaRPr>
          </a:p>
        </p:txBody>
      </p:sp>
      <p:sp>
        <p:nvSpPr>
          <p:cNvPr id="21" name="Content Placeholder 13">
            <a:extLst>
              <a:ext uri="{FF2B5EF4-FFF2-40B4-BE49-F238E27FC236}">
                <a16:creationId xmlns:a16="http://schemas.microsoft.com/office/drawing/2014/main" id="{5DAB21DC-66D6-CBC5-7C50-B672031BCA09}"/>
              </a:ext>
            </a:extLst>
          </p:cNvPr>
          <p:cNvSpPr txBox="1">
            <a:spLocks/>
          </p:cNvSpPr>
          <p:nvPr/>
        </p:nvSpPr>
        <p:spPr>
          <a:xfrm>
            <a:off x="7000811" y="593293"/>
            <a:ext cx="4563520" cy="399981"/>
          </a:xfrm>
          <a:prstGeom prst="rect">
            <a:avLst/>
          </a:prstGeom>
        </p:spPr>
        <p:txBody>
          <a:bodyPr vert="horz" wrap="square" lIns="91440" tIns="45720" rIns="91440" bIns="45720" rtlCol="0">
            <a:sp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buClr>
                <a:schemeClr val="accent1">
                  <a:lumMod val="75000"/>
                </a:schemeClr>
              </a:buClr>
              <a:buNone/>
              <a:defRPr/>
            </a:pPr>
            <a:endParaRPr lang="en-US" sz="1999" dirty="0">
              <a:solidFill>
                <a:schemeClr val="accent1">
                  <a:lumMod val="75000"/>
                </a:schemeClr>
              </a:solidFill>
            </a:endParaRPr>
          </a:p>
        </p:txBody>
      </p:sp>
      <p:sp>
        <p:nvSpPr>
          <p:cNvPr id="23" name="Rectangle 22">
            <a:extLst>
              <a:ext uri="{FF2B5EF4-FFF2-40B4-BE49-F238E27FC236}">
                <a16:creationId xmlns:a16="http://schemas.microsoft.com/office/drawing/2014/main" id="{09027E0B-A496-64F2-F2FA-2EE7BE93E575}"/>
              </a:ext>
            </a:extLst>
          </p:cNvPr>
          <p:cNvSpPr/>
          <p:nvPr/>
        </p:nvSpPr>
        <p:spPr>
          <a:xfrm flipH="1">
            <a:off x="7949971" y="755142"/>
            <a:ext cx="2640444" cy="399981"/>
          </a:xfrm>
          <a:prstGeom prst="rect">
            <a:avLst/>
          </a:prstGeom>
          <a:solidFill>
            <a:srgbClr val="C00000"/>
          </a:solidFill>
        </p:spPr>
        <p:txBody>
          <a:bodyPr wrap="square">
            <a:spAutoFit/>
          </a:bodyPr>
          <a:lstStyle/>
          <a:p>
            <a:pPr algn="ctr"/>
            <a:r>
              <a:rPr lang="en-US" sz="1999" b="1" dirty="0">
                <a:solidFill>
                  <a:schemeClr val="bg1"/>
                </a:solidFill>
                <a:latin typeface="Arial" panose="020B0604020202020204" pitchFamily="34" charset="0"/>
                <a:ea typeface="MS PGothic" charset="0"/>
                <a:cs typeface="Arial" panose="020B0604020202020204" pitchFamily="34" charset="0"/>
              </a:rPr>
              <a:t>FFS Comparisons </a:t>
            </a:r>
            <a:endParaRPr lang="en-US" sz="1999" b="1" dirty="0">
              <a:solidFill>
                <a:schemeClr val="bg1"/>
              </a:solidFill>
              <a:latin typeface="Arial" panose="020B0604020202020204" pitchFamily="34" charset="0"/>
              <a:cs typeface="Arial" panose="020B0604020202020204" pitchFamily="34" charset="0"/>
            </a:endParaRPr>
          </a:p>
        </p:txBody>
      </p:sp>
      <p:sp>
        <p:nvSpPr>
          <p:cNvPr id="11" name="Content Placeholder 13">
            <a:extLst>
              <a:ext uri="{FF2B5EF4-FFF2-40B4-BE49-F238E27FC236}">
                <a16:creationId xmlns:a16="http://schemas.microsoft.com/office/drawing/2014/main" id="{BB5F9574-950E-1F50-EB6B-C4B252AF4571}"/>
              </a:ext>
            </a:extLst>
          </p:cNvPr>
          <p:cNvSpPr>
            <a:spLocks noGrp="1"/>
          </p:cNvSpPr>
          <p:nvPr>
            <p:ph idx="1"/>
          </p:nvPr>
        </p:nvSpPr>
        <p:spPr>
          <a:xfrm>
            <a:off x="231437" y="875701"/>
            <a:ext cx="5711840" cy="369332"/>
          </a:xfrm>
          <a:prstGeom prst="rect">
            <a:avLst/>
          </a:prstGeom>
          <a:solidFill>
            <a:schemeClr val="tx1"/>
          </a:solidFill>
        </p:spPr>
        <p:txBody>
          <a:bodyPr wrap="square">
            <a:spAutoFit/>
          </a:bodyPr>
          <a:lstStyle/>
          <a:p>
            <a:pPr marL="0" lvl="0" indent="0" algn="ctr">
              <a:buClr>
                <a:schemeClr val="accent1">
                  <a:lumMod val="75000"/>
                </a:schemeClr>
              </a:buClr>
              <a:buNone/>
              <a:defRPr/>
            </a:pPr>
            <a:r>
              <a:rPr lang="en-US" sz="1800" dirty="0">
                <a:solidFill>
                  <a:schemeClr val="bg1"/>
                </a:solidFill>
              </a:rPr>
              <a:t>Compact ILC/CLIC/ATF2 Local Chromatic Correction </a:t>
            </a:r>
          </a:p>
        </p:txBody>
      </p:sp>
      <p:sp>
        <p:nvSpPr>
          <p:cNvPr id="17" name="TextBox 16">
            <a:extLst>
              <a:ext uri="{FF2B5EF4-FFF2-40B4-BE49-F238E27FC236}">
                <a16:creationId xmlns:a16="http://schemas.microsoft.com/office/drawing/2014/main" id="{B6BB4A2E-1FD2-542E-05C9-C9626EFC03DE}"/>
              </a:ext>
            </a:extLst>
          </p:cNvPr>
          <p:cNvSpPr txBox="1"/>
          <p:nvPr/>
        </p:nvSpPr>
        <p:spPr>
          <a:xfrm>
            <a:off x="8548964" y="3495895"/>
            <a:ext cx="2173342" cy="307777"/>
          </a:xfrm>
          <a:prstGeom prst="rect">
            <a:avLst/>
          </a:prstGeom>
          <a:solidFill>
            <a:schemeClr val="bg1"/>
          </a:solidFill>
        </p:spPr>
        <p:txBody>
          <a:bodyPr wrap="square">
            <a:spAutoFit/>
          </a:bodyPr>
          <a:lstStyle/>
          <a:p>
            <a:pPr marL="12694" marR="5078" lvl="2" indent="0" algn="just">
              <a:lnSpc>
                <a:spcPct val="100499"/>
              </a:lnSpc>
              <a:spcBef>
                <a:spcPts val="5"/>
              </a:spcBef>
            </a:pPr>
            <a:r>
              <a:rPr lang="en-US" sz="1400" dirty="0">
                <a:solidFill>
                  <a:srgbClr val="3326FF"/>
                </a:solidFill>
                <a:latin typeface="Times New Roman" panose="02020603050405020304" pitchFamily="18" charset="0"/>
                <a:cs typeface="Times New Roman" panose="02020603050405020304" pitchFamily="18" charset="0"/>
              </a:rPr>
              <a:t>PRAB 17, 023501 (2014)</a:t>
            </a:r>
            <a:endParaRPr lang="en-US" sz="1400" dirty="0">
              <a:solidFill>
                <a:srgbClr val="3326FF"/>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D31E2213-97EF-C806-E51E-B1D48C7B6569}"/>
              </a:ext>
            </a:extLst>
          </p:cNvPr>
          <p:cNvSpPr txBox="1"/>
          <p:nvPr/>
        </p:nvSpPr>
        <p:spPr>
          <a:xfrm>
            <a:off x="9282571" y="6319722"/>
            <a:ext cx="2173343" cy="307777"/>
          </a:xfrm>
          <a:prstGeom prst="rect">
            <a:avLst/>
          </a:prstGeom>
          <a:solidFill>
            <a:schemeClr val="bg1"/>
          </a:solidFill>
        </p:spPr>
        <p:txBody>
          <a:bodyPr wrap="square">
            <a:spAutoFit/>
          </a:bodyPr>
          <a:lstStyle/>
          <a:p>
            <a:pPr>
              <a:buNone/>
            </a:pPr>
            <a:r>
              <a:rPr lang="en-GB" sz="1400" dirty="0">
                <a:solidFill>
                  <a:srgbClr val="3326FF"/>
                </a:solidFill>
                <a:effectLst/>
                <a:latin typeface="Times"/>
              </a:rPr>
              <a:t>NIM. A 740, 131 (2014)</a:t>
            </a:r>
          </a:p>
        </p:txBody>
      </p:sp>
      <p:sp>
        <p:nvSpPr>
          <p:cNvPr id="10" name="Title 8">
            <a:extLst>
              <a:ext uri="{FF2B5EF4-FFF2-40B4-BE49-F238E27FC236}">
                <a16:creationId xmlns:a16="http://schemas.microsoft.com/office/drawing/2014/main" id="{CBAA13AC-1C19-7BA2-1C2A-B3A4F52F99EB}"/>
              </a:ext>
            </a:extLst>
          </p:cNvPr>
          <p:cNvSpPr txBox="1">
            <a:spLocks/>
          </p:cNvSpPr>
          <p:nvPr/>
        </p:nvSpPr>
        <p:spPr>
          <a:xfrm>
            <a:off x="733717" y="365467"/>
            <a:ext cx="10711865" cy="1335099"/>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b="1" kern="1200">
                <a:solidFill>
                  <a:schemeClr val="accent1"/>
                </a:solidFill>
                <a:effectLst/>
                <a:latin typeface="Arial" panose="020B0604020202020204" pitchFamily="34" charset="0"/>
                <a:ea typeface="+mj-ea"/>
                <a:cs typeface="Arial" panose="020B0604020202020204" pitchFamily="34" charset="0"/>
              </a:defRPr>
            </a:lvl1pPr>
          </a:lstStyle>
          <a:p>
            <a:endParaRPr lang="en-US"/>
          </a:p>
        </p:txBody>
      </p:sp>
      <p:sp>
        <p:nvSpPr>
          <p:cNvPr id="2" name="Title 7">
            <a:extLst>
              <a:ext uri="{FF2B5EF4-FFF2-40B4-BE49-F238E27FC236}">
                <a16:creationId xmlns:a16="http://schemas.microsoft.com/office/drawing/2014/main" id="{E264A489-651C-89B4-DACD-151A7D1CA3BF}"/>
              </a:ext>
            </a:extLst>
          </p:cNvPr>
          <p:cNvSpPr>
            <a:spLocks noGrp="1"/>
          </p:cNvSpPr>
          <p:nvPr>
            <p:ph type="title"/>
          </p:nvPr>
        </p:nvSpPr>
        <p:spPr>
          <a:xfrm>
            <a:off x="2547555" y="50322"/>
            <a:ext cx="8310663" cy="584775"/>
          </a:xfrm>
          <a:prstGeom prst="rect">
            <a:avLst/>
          </a:prstGeom>
        </p:spPr>
        <p:txBody>
          <a:bodyPr wrap="square">
            <a:spAutoFit/>
          </a:bodyPr>
          <a:lstStyle/>
          <a:p>
            <a:pPr algn="l"/>
            <a:r>
              <a:rPr lang="en-GB" sz="3200" dirty="0">
                <a:latin typeface="Arial" charset="0"/>
                <a:ea typeface="ＭＳ Ｐゴシック" charset="0"/>
              </a:rPr>
              <a:t>Nanobeam Systems: FFS designs</a:t>
            </a:r>
            <a:endParaRPr lang="en-US" sz="3200" dirty="0"/>
          </a:p>
        </p:txBody>
      </p:sp>
    </p:spTree>
    <p:extLst>
      <p:ext uri="{BB962C8B-B14F-4D97-AF65-F5344CB8AC3E}">
        <p14:creationId xmlns:p14="http://schemas.microsoft.com/office/powerpoint/2010/main" val="2798328674"/>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FA2ED-E16D-C217-41F4-C100C9997A9B}"/>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0EB4C60-A4E2-243F-065D-EF9E8A9061A7}"/>
              </a:ext>
            </a:extLst>
          </p:cNvPr>
          <p:cNvSpPr>
            <a:spLocks noGrp="1"/>
          </p:cNvSpPr>
          <p:nvPr>
            <p:ph type="sldNum" sz="quarter" idx="12"/>
          </p:nvPr>
        </p:nvSpPr>
        <p:spPr>
          <a:xfrm>
            <a:off x="10858218" y="6439875"/>
            <a:ext cx="1318966" cy="364491"/>
          </a:xfrm>
        </p:spPr>
        <p:txBody>
          <a:bodyPr/>
          <a:lstStyle/>
          <a:p>
            <a:fld id="{617C510A-7687-CB44-A886-7EC5AB743307}" type="slidenum">
              <a:rPr lang="fr-FR" sz="1399">
                <a:solidFill>
                  <a:prstClr val="white"/>
                </a:solidFill>
                <a:latin typeface="News Gothic MT"/>
              </a:rPr>
              <a:pPr/>
              <a:t>9</a:t>
            </a:fld>
            <a:endParaRPr lang="fr-FR" sz="1399" dirty="0">
              <a:solidFill>
                <a:prstClr val="white"/>
              </a:solidFill>
              <a:latin typeface="News Gothic MT"/>
            </a:endParaRPr>
          </a:p>
        </p:txBody>
      </p:sp>
      <p:sp>
        <p:nvSpPr>
          <p:cNvPr id="12" name="Titre 2">
            <a:extLst>
              <a:ext uri="{FF2B5EF4-FFF2-40B4-BE49-F238E27FC236}">
                <a16:creationId xmlns:a16="http://schemas.microsoft.com/office/drawing/2014/main" id="{CC59EE47-8009-7784-F29D-7D3F4FAC70AD}"/>
              </a:ext>
            </a:extLst>
          </p:cNvPr>
          <p:cNvSpPr txBox="1">
            <a:spLocks/>
          </p:cNvSpPr>
          <p:nvPr/>
        </p:nvSpPr>
        <p:spPr>
          <a:xfrm>
            <a:off x="1838003" y="1237621"/>
            <a:ext cx="7797632" cy="244529"/>
          </a:xfrm>
          <a:prstGeom prst="rect">
            <a:avLst/>
          </a:prstGeom>
          <a:solidFill>
            <a:schemeClr val="bg1"/>
          </a:solidFill>
        </p:spPr>
        <p:txBody>
          <a:bodyPr vert="horz" lIns="91408" tIns="45704" rIns="91408" bIns="45704"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endParaRPr lang="fr-FR" sz="2799" b="1" dirty="0"/>
          </a:p>
        </p:txBody>
      </p:sp>
      <p:graphicFrame>
        <p:nvGraphicFramePr>
          <p:cNvPr id="3" name="Table 2">
            <a:extLst>
              <a:ext uri="{FF2B5EF4-FFF2-40B4-BE49-F238E27FC236}">
                <a16:creationId xmlns:a16="http://schemas.microsoft.com/office/drawing/2014/main" id="{6EA2C759-2B0F-C044-1F5A-60FC02E42BC9}"/>
              </a:ext>
            </a:extLst>
          </p:cNvPr>
          <p:cNvGraphicFramePr>
            <a:graphicFrameLocks noGrp="1"/>
          </p:cNvGraphicFramePr>
          <p:nvPr/>
        </p:nvGraphicFramePr>
        <p:xfrm>
          <a:off x="77002" y="1395527"/>
          <a:ext cx="5979255" cy="5172760"/>
        </p:xfrm>
        <a:graphic>
          <a:graphicData uri="http://schemas.openxmlformats.org/drawingml/2006/table">
            <a:tbl>
              <a:tblPr firstRow="1" bandRow="1"/>
              <a:tblGrid>
                <a:gridCol w="1314311">
                  <a:extLst>
                    <a:ext uri="{9D8B030D-6E8A-4147-A177-3AD203B41FA5}">
                      <a16:colId xmlns:a16="http://schemas.microsoft.com/office/drawing/2014/main" val="1349821696"/>
                    </a:ext>
                  </a:extLst>
                </a:gridCol>
                <a:gridCol w="1437091">
                  <a:extLst>
                    <a:ext uri="{9D8B030D-6E8A-4147-A177-3AD203B41FA5}">
                      <a16:colId xmlns:a16="http://schemas.microsoft.com/office/drawing/2014/main" val="4263134528"/>
                    </a:ext>
                  </a:extLst>
                </a:gridCol>
                <a:gridCol w="1190895">
                  <a:extLst>
                    <a:ext uri="{9D8B030D-6E8A-4147-A177-3AD203B41FA5}">
                      <a16:colId xmlns:a16="http://schemas.microsoft.com/office/drawing/2014/main" val="4021423023"/>
                    </a:ext>
                  </a:extLst>
                </a:gridCol>
                <a:gridCol w="1014060">
                  <a:extLst>
                    <a:ext uri="{9D8B030D-6E8A-4147-A177-3AD203B41FA5}">
                      <a16:colId xmlns:a16="http://schemas.microsoft.com/office/drawing/2014/main" val="1147735283"/>
                    </a:ext>
                  </a:extLst>
                </a:gridCol>
                <a:gridCol w="1022898">
                  <a:extLst>
                    <a:ext uri="{9D8B030D-6E8A-4147-A177-3AD203B41FA5}">
                      <a16:colId xmlns:a16="http://schemas.microsoft.com/office/drawing/2014/main" val="968505634"/>
                    </a:ext>
                  </a:extLst>
                </a:gridCol>
              </a:tblGrid>
              <a:tr h="365632">
                <a:tc>
                  <a:txBody>
                    <a:bodyPr/>
                    <a:lstStyle/>
                    <a:p>
                      <a:endParaRPr lang="en-US" sz="16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r>
                        <a:rPr lang="en-US" sz="1800" b="1" dirty="0">
                          <a:solidFill>
                            <a:schemeClr val="bg1"/>
                          </a:solidFill>
                          <a:latin typeface="Times New Roman" panose="02020603050405020304" pitchFamily="18" charset="0"/>
                          <a:cs typeface="Times New Roman" panose="02020603050405020304" pitchFamily="18" charset="0"/>
                        </a:rPr>
                        <a:t>Units</a:t>
                      </a:r>
                    </a:p>
                  </a:txBody>
                  <a:tcPr marL="91408" marR="91408" marT="45704" marB="45704">
                    <a:solidFill>
                      <a:schemeClr val="accent1">
                        <a:lumMod val="75000"/>
                      </a:schemeClr>
                    </a:solidFill>
                  </a:tcPr>
                </a:tc>
                <a:tc>
                  <a:txBody>
                    <a:bodyPr/>
                    <a:lstStyle/>
                    <a:p>
                      <a:r>
                        <a:rPr lang="en-US" sz="1800" b="1" dirty="0">
                          <a:solidFill>
                            <a:schemeClr val="bg1"/>
                          </a:solidFill>
                          <a:latin typeface="Times New Roman" panose="02020603050405020304" pitchFamily="18" charset="0"/>
                          <a:cs typeface="Times New Roman" panose="02020603050405020304" pitchFamily="18" charset="0"/>
                        </a:rPr>
                        <a:t>ATF2</a:t>
                      </a:r>
                    </a:p>
                  </a:txBody>
                  <a:tcPr marL="91408" marR="91408" marT="45704" marB="45704">
                    <a:solidFill>
                      <a:schemeClr val="accent1">
                        <a:lumMod val="75000"/>
                      </a:schemeClr>
                    </a:solidFill>
                  </a:tcPr>
                </a:tc>
                <a:tc>
                  <a:txBody>
                    <a:bodyPr/>
                    <a:lstStyle/>
                    <a:p>
                      <a:r>
                        <a:rPr lang="en-US" sz="1800" b="1" dirty="0">
                          <a:solidFill>
                            <a:schemeClr val="bg1"/>
                          </a:solidFill>
                          <a:latin typeface="Times New Roman" panose="02020603050405020304" pitchFamily="18" charset="0"/>
                          <a:cs typeface="Times New Roman" panose="02020603050405020304" pitchFamily="18" charset="0"/>
                        </a:rPr>
                        <a:t>ILC </a:t>
                      </a:r>
                    </a:p>
                  </a:txBody>
                  <a:tcPr marL="91408" marR="91408" marT="45704" marB="45704">
                    <a:solidFill>
                      <a:schemeClr val="accent1">
                        <a:lumMod val="75000"/>
                      </a:schemeClr>
                    </a:solidFill>
                  </a:tcPr>
                </a:tc>
                <a:tc>
                  <a:txBody>
                    <a:bodyPr/>
                    <a:lstStyle/>
                    <a:p>
                      <a:r>
                        <a:rPr lang="en-US" sz="1800" b="1" dirty="0">
                          <a:solidFill>
                            <a:schemeClr val="bg1"/>
                          </a:solidFill>
                          <a:latin typeface="Times New Roman" panose="02020603050405020304" pitchFamily="18" charset="0"/>
                          <a:cs typeface="Times New Roman" panose="02020603050405020304" pitchFamily="18" charset="0"/>
                        </a:rPr>
                        <a:t>CLIC</a:t>
                      </a:r>
                    </a:p>
                  </a:txBody>
                  <a:tcPr marL="91408" marR="91408" marT="45704" marB="45704">
                    <a:solidFill>
                      <a:schemeClr val="accent1">
                        <a:lumMod val="75000"/>
                      </a:schemeClr>
                    </a:solidFill>
                  </a:tcPr>
                </a:tc>
                <a:extLst>
                  <a:ext uri="{0D108BD9-81ED-4DB2-BD59-A6C34878D82A}">
                    <a16:rowId xmlns:a16="http://schemas.microsoft.com/office/drawing/2014/main" val="1707802037"/>
                  </a:ext>
                </a:extLst>
              </a:tr>
              <a:tr h="400586">
                <a:tc>
                  <a:txBody>
                    <a:bodyPr/>
                    <a:lstStyle/>
                    <a:p>
                      <a:r>
                        <a:rPr lang="en-US" sz="1800" b="1" i="1" dirty="0" err="1">
                          <a:solidFill>
                            <a:schemeClr val="bg1"/>
                          </a:solidFill>
                          <a:latin typeface="Times New Roman" panose="02020603050405020304" pitchFamily="18" charset="0"/>
                          <a:cs typeface="Times New Roman" panose="02020603050405020304" pitchFamily="18" charset="0"/>
                        </a:rPr>
                        <a:t>E</a:t>
                      </a:r>
                      <a:r>
                        <a:rPr lang="en-US" sz="1800" b="1" i="1" baseline="-25000" dirty="0" err="1">
                          <a:solidFill>
                            <a:schemeClr val="bg1"/>
                          </a:solidFill>
                          <a:latin typeface="Times New Roman" panose="02020603050405020304" pitchFamily="18" charset="0"/>
                          <a:cs typeface="Times New Roman" panose="02020603050405020304" pitchFamily="18" charset="0"/>
                        </a:rPr>
                        <a:t>cm</a:t>
                      </a:r>
                      <a:endParaRPr lang="en-US" sz="1800" b="1" i="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0" baseline="-25000" dirty="0">
                          <a:solidFill>
                            <a:srgbClr val="002060"/>
                          </a:solidFill>
                          <a:latin typeface="Times New Roman" panose="02020603050405020304" pitchFamily="18" charset="0"/>
                          <a:cs typeface="Times New Roman" panose="02020603050405020304" pitchFamily="18" charset="0"/>
                        </a:rPr>
                        <a:t> </a:t>
                      </a:r>
                      <a:r>
                        <a:rPr lang="en-US" sz="1600" i="0" dirty="0">
                          <a:solidFill>
                            <a:srgbClr val="002060"/>
                          </a:solidFill>
                          <a:latin typeface="Times New Roman" panose="02020603050405020304" pitchFamily="18" charset="0"/>
                          <a:cs typeface="Times New Roman" panose="02020603050405020304" pitchFamily="18" charset="0"/>
                        </a:rPr>
                        <a:t>[GeV]</a:t>
                      </a: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250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380</a:t>
                      </a:r>
                    </a:p>
                  </a:txBody>
                  <a:tcPr marL="91408" marR="91408" marT="45704" marB="45704">
                    <a:solidFill>
                      <a:schemeClr val="bg1"/>
                    </a:solidFill>
                  </a:tcPr>
                </a:tc>
                <a:extLst>
                  <a:ext uri="{0D108BD9-81ED-4DB2-BD59-A6C34878D82A}">
                    <a16:rowId xmlns:a16="http://schemas.microsoft.com/office/drawing/2014/main" val="1491553130"/>
                  </a:ext>
                </a:extLst>
              </a:tr>
              <a:tr h="400586">
                <a:tc>
                  <a:txBody>
                    <a:bodyPr/>
                    <a:lstStyle/>
                    <a:p>
                      <a:r>
                        <a:rPr lang="en-US" sz="1800" b="1" i="1" dirty="0">
                          <a:solidFill>
                            <a:schemeClr val="bg1"/>
                          </a:solidFill>
                          <a:latin typeface="Apple Chancery" panose="03020702040506060504" pitchFamily="66" charset="-79"/>
                          <a:cs typeface="Apple Chancery" panose="03020702040506060504" pitchFamily="66" charset="-79"/>
                        </a:rPr>
                        <a:t>L </a:t>
                      </a:r>
                      <a:endParaRPr lang="en-US" sz="1800" b="1" i="0" baseline="30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1" dirty="0">
                          <a:solidFill>
                            <a:srgbClr val="002060"/>
                          </a:solidFill>
                          <a:latin typeface="Times New Roman" panose="02020603050405020304" pitchFamily="18" charset="0"/>
                          <a:cs typeface="Times New Roman" panose="02020603050405020304" pitchFamily="18" charset="0"/>
                        </a:rPr>
                        <a:t> </a:t>
                      </a:r>
                      <a:r>
                        <a:rPr lang="en-US" sz="1600" i="0" dirty="0">
                          <a:solidFill>
                            <a:srgbClr val="002060"/>
                          </a:solidFill>
                          <a:latin typeface="Times New Roman" panose="02020603050405020304" pitchFamily="18" charset="0"/>
                          <a:cs typeface="Times New Roman" panose="02020603050405020304" pitchFamily="18" charset="0"/>
                        </a:rPr>
                        <a:t>[10</a:t>
                      </a:r>
                      <a:r>
                        <a:rPr lang="en-US" sz="1600" i="0" baseline="30000" dirty="0">
                          <a:solidFill>
                            <a:srgbClr val="002060"/>
                          </a:solidFill>
                          <a:latin typeface="Times New Roman" panose="02020603050405020304" pitchFamily="18" charset="0"/>
                          <a:cs typeface="Times New Roman" panose="02020603050405020304" pitchFamily="18" charset="0"/>
                        </a:rPr>
                        <a:t>34</a:t>
                      </a:r>
                      <a:r>
                        <a:rPr lang="en-US" sz="1600" i="0" dirty="0">
                          <a:solidFill>
                            <a:srgbClr val="002060"/>
                          </a:solidFill>
                          <a:latin typeface="Times New Roman" panose="02020603050405020304" pitchFamily="18" charset="0"/>
                          <a:cs typeface="Times New Roman" panose="02020603050405020304" pitchFamily="18" charset="0"/>
                        </a:rPr>
                        <a:t> cm</a:t>
                      </a:r>
                      <a:r>
                        <a:rPr lang="en-US" sz="1600" i="0" baseline="30000" dirty="0">
                          <a:solidFill>
                            <a:srgbClr val="002060"/>
                          </a:solidFill>
                          <a:latin typeface="Times New Roman" panose="02020603050405020304" pitchFamily="18" charset="0"/>
                          <a:cs typeface="Times New Roman" panose="02020603050405020304" pitchFamily="18" charset="0"/>
                        </a:rPr>
                        <a:t>-2</a:t>
                      </a:r>
                      <a:r>
                        <a:rPr lang="en-US" sz="1600" i="0" dirty="0">
                          <a:solidFill>
                            <a:srgbClr val="002060"/>
                          </a:solidFill>
                          <a:latin typeface="Times New Roman" panose="02020603050405020304" pitchFamily="18" charset="0"/>
                          <a:cs typeface="Times New Roman" panose="02020603050405020304" pitchFamily="18" charset="0"/>
                        </a:rPr>
                        <a:t> s</a:t>
                      </a:r>
                      <a:r>
                        <a:rPr lang="en-US" sz="1600" i="0" baseline="30000" dirty="0">
                          <a:solidFill>
                            <a:srgbClr val="002060"/>
                          </a:solidFill>
                          <a:latin typeface="Times New Roman" panose="02020603050405020304" pitchFamily="18" charset="0"/>
                          <a:cs typeface="Times New Roman" panose="02020603050405020304" pitchFamily="18" charset="0"/>
                        </a:rPr>
                        <a:t>-1</a:t>
                      </a:r>
                      <a:r>
                        <a:rPr lang="en-US" sz="1600" i="0" baseline="0" dirty="0">
                          <a:solidFill>
                            <a:srgbClr val="002060"/>
                          </a:solidFill>
                          <a:latin typeface="Times New Roman" panose="02020603050405020304" pitchFamily="18" charset="0"/>
                          <a:cs typeface="Times New Roman" panose="02020603050405020304" pitchFamily="18" charset="0"/>
                        </a:rPr>
                        <a:t>]</a:t>
                      </a:r>
                      <a:endParaRPr lang="en-US" sz="1600" i="0" baseline="30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endParaRPr lang="en-US" sz="16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1.35</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1.5</a:t>
                      </a:r>
                    </a:p>
                  </a:txBody>
                  <a:tcPr marL="91408" marR="91408" marT="45704" marB="45704">
                    <a:solidFill>
                      <a:schemeClr val="bg1"/>
                    </a:solidFill>
                  </a:tcPr>
                </a:tc>
                <a:extLst>
                  <a:ext uri="{0D108BD9-81ED-4DB2-BD59-A6C34878D82A}">
                    <a16:rowId xmlns:a16="http://schemas.microsoft.com/office/drawing/2014/main" val="876921706"/>
                  </a:ext>
                </a:extLst>
              </a:tr>
              <a:tr h="400586">
                <a:tc>
                  <a:txBody>
                    <a:bodyPr/>
                    <a:lstStyle/>
                    <a:p>
                      <a:r>
                        <a:rPr lang="en-US" sz="1800" b="1" i="1" dirty="0" err="1">
                          <a:solidFill>
                            <a:schemeClr val="bg1"/>
                          </a:solidFill>
                          <a:latin typeface="Times New Roman" panose="02020603050405020304" pitchFamily="18" charset="0"/>
                          <a:cs typeface="Times New Roman" panose="02020603050405020304" pitchFamily="18" charset="0"/>
                        </a:rPr>
                        <a:t>f</a:t>
                      </a:r>
                      <a:r>
                        <a:rPr lang="en-US" sz="1800" b="1" i="1" baseline="-25000" dirty="0" err="1">
                          <a:solidFill>
                            <a:schemeClr val="bg1"/>
                          </a:solidFill>
                          <a:latin typeface="Times New Roman" panose="02020603050405020304" pitchFamily="18" charset="0"/>
                          <a:cs typeface="Times New Roman" panose="02020603050405020304" pitchFamily="18" charset="0"/>
                        </a:rPr>
                        <a:t>rep</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0" baseline="0" dirty="0">
                          <a:solidFill>
                            <a:srgbClr val="002060"/>
                          </a:solidFill>
                          <a:latin typeface="Times New Roman" panose="02020603050405020304" pitchFamily="18" charset="0"/>
                          <a:cs typeface="Times New Roman" panose="02020603050405020304" pitchFamily="18" charset="0"/>
                        </a:rPr>
                        <a:t>[Hz]</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3.12</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a:t>
                      </a:r>
                    </a:p>
                  </a:txBody>
                  <a:tcPr marL="91408" marR="91408" marT="45704" marB="45704">
                    <a:solidFill>
                      <a:schemeClr val="bg1"/>
                    </a:solidFill>
                  </a:tcPr>
                </a:tc>
                <a:extLst>
                  <a:ext uri="{0D108BD9-81ED-4DB2-BD59-A6C34878D82A}">
                    <a16:rowId xmlns:a16="http://schemas.microsoft.com/office/drawing/2014/main" val="606221496"/>
                  </a:ext>
                </a:extLst>
              </a:tr>
              <a:tr h="400586">
                <a:tc>
                  <a:txBody>
                    <a:bodyPr/>
                    <a:lstStyle/>
                    <a:p>
                      <a:r>
                        <a:rPr lang="en-US" sz="1800" b="1" i="1" dirty="0" err="1">
                          <a:solidFill>
                            <a:schemeClr val="bg1"/>
                          </a:solidFill>
                          <a:latin typeface="Times New Roman" panose="02020603050405020304" pitchFamily="18" charset="0"/>
                          <a:cs typeface="Times New Roman" panose="02020603050405020304" pitchFamily="18" charset="0"/>
                        </a:rPr>
                        <a:t>n</a:t>
                      </a:r>
                      <a:r>
                        <a:rPr lang="en-US" sz="1800" b="1" i="1" baseline="-25000" dirty="0" err="1">
                          <a:solidFill>
                            <a:schemeClr val="bg1"/>
                          </a:solidFill>
                          <a:latin typeface="Times New Roman" panose="02020603050405020304" pitchFamily="18" charset="0"/>
                          <a:cs typeface="Times New Roman" panose="02020603050405020304" pitchFamily="18" charset="0"/>
                        </a:rPr>
                        <a:t>bunches</a:t>
                      </a:r>
                      <a:endParaRPr lang="en-US" sz="1800" b="1" i="1"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0" baseline="0" dirty="0">
                          <a:solidFill>
                            <a:srgbClr val="002060"/>
                          </a:solidFill>
                          <a:latin typeface="Times New Roman" panose="02020603050405020304" pitchFamily="18" charset="0"/>
                          <a:cs typeface="Times New Roman" panose="02020603050405020304" pitchFamily="18" charset="0"/>
                        </a:rPr>
                        <a:t>1</a:t>
                      </a: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1 - 20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1312</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352</a:t>
                      </a:r>
                    </a:p>
                  </a:txBody>
                  <a:tcPr marL="91408" marR="91408" marT="45704" marB="45704">
                    <a:solidFill>
                      <a:schemeClr val="bg1"/>
                    </a:solidFill>
                  </a:tcPr>
                </a:tc>
                <a:extLst>
                  <a:ext uri="{0D108BD9-81ED-4DB2-BD59-A6C34878D82A}">
                    <a16:rowId xmlns:a16="http://schemas.microsoft.com/office/drawing/2014/main" val="3949870462"/>
                  </a:ext>
                </a:extLst>
              </a:tr>
              <a:tr h="400586">
                <a:tc>
                  <a:txBody>
                    <a:bodyPr/>
                    <a:lstStyle/>
                    <a:p>
                      <a:r>
                        <a:rPr lang="en-US" sz="1800" b="1" i="1" dirty="0">
                          <a:solidFill>
                            <a:schemeClr val="bg1"/>
                          </a:solidFill>
                          <a:latin typeface="Times New Roman" panose="02020603050405020304" pitchFamily="18" charset="0"/>
                          <a:cs typeface="Times New Roman" panose="02020603050405020304" pitchFamily="18" charset="0"/>
                        </a:rPr>
                        <a:t>N</a:t>
                      </a:r>
                      <a:r>
                        <a:rPr lang="en-US" sz="1800" b="1" i="1" baseline="-25000" dirty="0">
                          <a:solidFill>
                            <a:schemeClr val="bg1"/>
                          </a:solidFill>
                          <a:latin typeface="Times New Roman" panose="02020603050405020304" pitchFamily="18" charset="0"/>
                          <a:cs typeface="Times New Roman" panose="02020603050405020304" pitchFamily="18" charset="0"/>
                        </a:rPr>
                        <a:t>e</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algn="ctr"/>
                      <a:r>
                        <a:rPr lang="en-US" sz="1600" i="1" baseline="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[10</a:t>
                      </a:r>
                      <a:r>
                        <a:rPr lang="en-US" sz="1600" i="0" baseline="30000" dirty="0">
                          <a:solidFill>
                            <a:srgbClr val="002060"/>
                          </a:solidFill>
                          <a:latin typeface="Times New Roman" panose="02020603050405020304" pitchFamily="18" charset="0"/>
                          <a:cs typeface="Times New Roman" panose="02020603050405020304" pitchFamily="18" charset="0"/>
                        </a:rPr>
                        <a:t>10</a:t>
                      </a:r>
                      <a:r>
                        <a:rPr lang="en-US" sz="1600" i="0" baseline="0" dirty="0">
                          <a:solidFill>
                            <a:srgbClr val="002060"/>
                          </a:solidFill>
                          <a:latin typeface="Times New Roman" panose="02020603050405020304" pitchFamily="18" charset="0"/>
                          <a:cs typeface="Times New Roman" panose="02020603050405020304" pitchFamily="18" charset="0"/>
                        </a:rPr>
                        <a:t>]</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2.0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0.52</a:t>
                      </a:r>
                    </a:p>
                  </a:txBody>
                  <a:tcPr marL="91408" marR="91408" marT="45704" marB="45704">
                    <a:solidFill>
                      <a:schemeClr val="bg1"/>
                    </a:solidFill>
                  </a:tcPr>
                </a:tc>
                <a:extLst>
                  <a:ext uri="{0D108BD9-81ED-4DB2-BD59-A6C34878D82A}">
                    <a16:rowId xmlns:a16="http://schemas.microsoft.com/office/drawing/2014/main" val="3453114925"/>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bg1"/>
                          </a:solidFill>
                          <a:latin typeface="Times New Roman" panose="02020603050405020304" pitchFamily="18" charset="0"/>
                          <a:cs typeface="Times New Roman" panose="02020603050405020304" pitchFamily="18" charset="0"/>
                        </a:rPr>
                        <a:t>𝜎</a:t>
                      </a:r>
                      <a:r>
                        <a:rPr lang="en-US" sz="1800" b="1" i="1" baseline="-25000" dirty="0">
                          <a:solidFill>
                            <a:schemeClr val="bg1"/>
                          </a:solidFill>
                          <a:latin typeface="Times New Roman" panose="02020603050405020304" pitchFamily="18" charset="0"/>
                          <a:cs typeface="Times New Roman" panose="02020603050405020304" pitchFamily="18" charset="0"/>
                        </a:rPr>
                        <a:t>b</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0" baseline="0" dirty="0">
                          <a:solidFill>
                            <a:srgbClr val="002060"/>
                          </a:solidFill>
                          <a:latin typeface="Times New Roman" panose="02020603050405020304" pitchFamily="18" charset="0"/>
                          <a:cs typeface="Times New Roman" panose="02020603050405020304" pitchFamily="18" charset="0"/>
                        </a:rPr>
                        <a:t>[</a:t>
                      </a:r>
                      <a:r>
                        <a:rPr lang="en-US" sz="1600" i="0" baseline="0" dirty="0" err="1">
                          <a:solidFill>
                            <a:srgbClr val="002060"/>
                          </a:solidFill>
                          <a:latin typeface="Times New Roman" panose="02020603050405020304" pitchFamily="18" charset="0"/>
                          <a:cs typeface="Times New Roman" panose="02020603050405020304" pitchFamily="18" charset="0"/>
                        </a:rPr>
                        <a:t>μm</a:t>
                      </a:r>
                      <a:r>
                        <a:rPr lang="en-US" sz="1600" i="0" baseline="0" dirty="0">
                          <a:solidFill>
                            <a:srgbClr val="002060"/>
                          </a:solidFill>
                          <a:latin typeface="Times New Roman" panose="02020603050405020304" pitchFamily="18" charset="0"/>
                          <a:cs typeface="Times New Roman" panose="02020603050405020304" pitchFamily="18" charset="0"/>
                        </a:rPr>
                        <a:t>]</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7000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300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70</a:t>
                      </a:r>
                    </a:p>
                  </a:txBody>
                  <a:tcPr marL="91408" marR="91408" marT="45704" marB="45704">
                    <a:solidFill>
                      <a:schemeClr val="bg1"/>
                    </a:solidFill>
                  </a:tcPr>
                </a:tc>
                <a:extLst>
                  <a:ext uri="{0D108BD9-81ED-4DB2-BD59-A6C34878D82A}">
                    <a16:rowId xmlns:a16="http://schemas.microsoft.com/office/drawing/2014/main" val="951396542"/>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baseline="0" dirty="0" err="1">
                          <a:solidFill>
                            <a:schemeClr val="bg1"/>
                          </a:solidFill>
                          <a:latin typeface="Times New Roman" panose="02020603050405020304" pitchFamily="18" charset="0"/>
                          <a:cs typeface="Times New Roman" panose="02020603050405020304" pitchFamily="18" charset="0"/>
                        </a:rPr>
                        <a:t>Δt</a:t>
                      </a:r>
                      <a:r>
                        <a:rPr lang="en-US" sz="1800" b="1" i="1" baseline="-25000" dirty="0" err="1">
                          <a:solidFill>
                            <a:schemeClr val="bg1"/>
                          </a:solidFill>
                          <a:latin typeface="Times New Roman" panose="02020603050405020304" pitchFamily="18" charset="0"/>
                          <a:cs typeface="Times New Roman" panose="02020603050405020304" pitchFamily="18" charset="0"/>
                        </a:rPr>
                        <a:t>b</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[ns]</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154</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554</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0.5</a:t>
                      </a:r>
                    </a:p>
                  </a:txBody>
                  <a:tcPr marL="91408" marR="91408" marT="45704" marB="45704">
                    <a:solidFill>
                      <a:schemeClr val="bg1"/>
                    </a:solidFill>
                  </a:tcPr>
                </a:tc>
                <a:extLst>
                  <a:ext uri="{0D108BD9-81ED-4DB2-BD59-A6C34878D82A}">
                    <a16:rowId xmlns:a16="http://schemas.microsoft.com/office/drawing/2014/main" val="445586240"/>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bg1"/>
                          </a:solidFill>
                          <a:latin typeface="Times New Roman" panose="02020603050405020304" pitchFamily="18" charset="0"/>
                          <a:cs typeface="Times New Roman" panose="02020603050405020304" pitchFamily="18" charset="0"/>
                        </a:rPr>
                        <a:t>𝛾ϵ</a:t>
                      </a:r>
                      <a:r>
                        <a:rPr lang="en-US" sz="1800" b="1" i="1" baseline="-25000" dirty="0">
                          <a:solidFill>
                            <a:schemeClr val="bg1"/>
                          </a:solidFill>
                          <a:latin typeface="Times New Roman" panose="02020603050405020304" pitchFamily="18" charset="0"/>
                          <a:cs typeface="Times New Roman" panose="02020603050405020304" pitchFamily="18" charset="0"/>
                        </a:rPr>
                        <a:t>x </a:t>
                      </a:r>
                      <a:r>
                        <a:rPr lang="en-US" sz="1800" b="1" i="1" baseline="0" dirty="0">
                          <a:solidFill>
                            <a:schemeClr val="bg1"/>
                          </a:solidFill>
                          <a:latin typeface="Times New Roman" panose="02020603050405020304" pitchFamily="18" charset="0"/>
                          <a:cs typeface="Times New Roman" panose="02020603050405020304" pitchFamily="18" charset="0"/>
                        </a:rPr>
                        <a:t>/ </a:t>
                      </a:r>
                      <a:r>
                        <a:rPr lang="en-US" sz="1800" b="1" i="1" dirty="0">
                          <a:solidFill>
                            <a:schemeClr val="bg1"/>
                          </a:solidFill>
                          <a:latin typeface="Times New Roman" panose="02020603050405020304" pitchFamily="18" charset="0"/>
                          <a:cs typeface="Times New Roman" panose="02020603050405020304" pitchFamily="18" charset="0"/>
                        </a:rPr>
                        <a:t>𝛾ϵ</a:t>
                      </a:r>
                      <a:r>
                        <a:rPr lang="en-US" sz="1800" b="1" i="1" baseline="-25000" dirty="0">
                          <a:solidFill>
                            <a:schemeClr val="bg1"/>
                          </a:solidFill>
                          <a:latin typeface="Times New Roman" panose="02020603050405020304" pitchFamily="18" charset="0"/>
                          <a:cs typeface="Times New Roman" panose="02020603050405020304" pitchFamily="18" charset="0"/>
                        </a:rPr>
                        <a:t>y</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2500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[nm]</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5000 / 30</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5000 / 35</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950 / 30</a:t>
                      </a:r>
                    </a:p>
                  </a:txBody>
                  <a:tcPr marL="91408" marR="91408" marT="45704" marB="45704">
                    <a:solidFill>
                      <a:schemeClr val="bg1"/>
                    </a:solidFill>
                  </a:tcPr>
                </a:tc>
                <a:extLst>
                  <a:ext uri="{0D108BD9-81ED-4DB2-BD59-A6C34878D82A}">
                    <a16:rowId xmlns:a16="http://schemas.microsoft.com/office/drawing/2014/main" val="1994485802"/>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bg1"/>
                          </a:solidFill>
                          <a:latin typeface="Times New Roman" panose="02020603050405020304" pitchFamily="18" charset="0"/>
                          <a:cs typeface="Times New Roman" panose="02020603050405020304" pitchFamily="18" charset="0"/>
                        </a:rPr>
                        <a:t>𝜎</a:t>
                      </a:r>
                      <a:r>
                        <a:rPr lang="en-US" sz="1800" b="1" i="1" baseline="-25000" dirty="0">
                          <a:solidFill>
                            <a:schemeClr val="bg1"/>
                          </a:solidFill>
                          <a:latin typeface="Times New Roman" panose="02020603050405020304" pitchFamily="18" charset="0"/>
                          <a:cs typeface="Times New Roman" panose="02020603050405020304" pitchFamily="18" charset="0"/>
                        </a:rPr>
                        <a:t>x</a:t>
                      </a:r>
                      <a:r>
                        <a:rPr lang="en-US" sz="1800" b="1" i="1" baseline="30000" dirty="0">
                          <a:solidFill>
                            <a:schemeClr val="bg1"/>
                          </a:solidFill>
                          <a:latin typeface="Times New Roman" panose="02020603050405020304" pitchFamily="18" charset="0"/>
                          <a:cs typeface="Times New Roman" panose="02020603050405020304" pitchFamily="18" charset="0"/>
                        </a:rPr>
                        <a:t>*</a:t>
                      </a:r>
                      <a:r>
                        <a:rPr lang="en-US" sz="1800" b="1" i="1" baseline="0" dirty="0">
                          <a:solidFill>
                            <a:schemeClr val="bg1"/>
                          </a:solidFill>
                          <a:latin typeface="Times New Roman" panose="02020603050405020304" pitchFamily="18" charset="0"/>
                          <a:cs typeface="Times New Roman" panose="02020603050405020304" pitchFamily="18" charset="0"/>
                        </a:rPr>
                        <a:t> / </a:t>
                      </a:r>
                      <a:r>
                        <a:rPr lang="en-US" sz="1800" b="1" i="1" dirty="0">
                          <a:solidFill>
                            <a:schemeClr val="bg1"/>
                          </a:solidFill>
                          <a:latin typeface="Times New Roman" panose="02020603050405020304" pitchFamily="18" charset="0"/>
                          <a:cs typeface="Times New Roman" panose="02020603050405020304" pitchFamily="18" charset="0"/>
                        </a:rPr>
                        <a:t>𝜎</a:t>
                      </a:r>
                      <a:r>
                        <a:rPr lang="en-US" sz="1800" b="1" i="1" baseline="-25000" dirty="0">
                          <a:solidFill>
                            <a:schemeClr val="bg1"/>
                          </a:solidFill>
                          <a:latin typeface="Times New Roman" panose="02020603050405020304" pitchFamily="18" charset="0"/>
                          <a:cs typeface="Times New Roman" panose="02020603050405020304" pitchFamily="18" charset="0"/>
                        </a:rPr>
                        <a:t>y</a:t>
                      </a:r>
                      <a:r>
                        <a:rPr lang="en-US" sz="1800" b="1" i="1" baseline="30000" dirty="0">
                          <a:solidFill>
                            <a:schemeClr val="bg1"/>
                          </a:solidFill>
                          <a:latin typeface="Times New Roman" panose="02020603050405020304" pitchFamily="18" charset="0"/>
                          <a:cs typeface="Times New Roman" panose="02020603050405020304" pitchFamily="18" charset="0"/>
                        </a:rPr>
                        <a:t>*</a:t>
                      </a:r>
                      <a:endParaRPr lang="en-US" sz="1800" b="1" i="0" baseline="-25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1" baseline="0" dirty="0">
                          <a:solidFill>
                            <a:srgbClr val="002060"/>
                          </a:solidFill>
                          <a:latin typeface="Times New Roman" panose="02020603050405020304" pitchFamily="18" charset="0"/>
                          <a:cs typeface="Times New Roman" panose="02020603050405020304" pitchFamily="18" charset="0"/>
                        </a:rPr>
                        <a:t> </a:t>
                      </a:r>
                      <a:r>
                        <a:rPr lang="en-US" sz="1600" i="0" baseline="0" dirty="0">
                          <a:solidFill>
                            <a:srgbClr val="002060"/>
                          </a:solidFill>
                          <a:latin typeface="Times New Roman" panose="02020603050405020304" pitchFamily="18" charset="0"/>
                          <a:cs typeface="Times New Roman" panose="02020603050405020304" pitchFamily="18" charset="0"/>
                        </a:rPr>
                        <a:t>[nm]</a:t>
                      </a:r>
                      <a:endParaRPr lang="en-US" sz="1600" i="0" baseline="-25000" dirty="0">
                        <a:solidFill>
                          <a:srgbClr val="002060"/>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9000 / 37</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516 / 7.7</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149 / 2.9</a:t>
                      </a:r>
                    </a:p>
                  </a:txBody>
                  <a:tcPr marL="91408" marR="91408" marT="45704" marB="45704">
                    <a:solidFill>
                      <a:schemeClr val="bg1"/>
                    </a:solidFill>
                  </a:tcPr>
                </a:tc>
                <a:extLst>
                  <a:ext uri="{0D108BD9-81ED-4DB2-BD59-A6C34878D82A}">
                    <a16:rowId xmlns:a16="http://schemas.microsoft.com/office/drawing/2014/main" val="408432086"/>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err="1">
                          <a:solidFill>
                            <a:schemeClr val="bg1"/>
                          </a:solidFill>
                          <a:latin typeface="Times New Roman" panose="02020603050405020304" pitchFamily="18" charset="0"/>
                          <a:cs typeface="Times New Roman" panose="02020603050405020304" pitchFamily="18" charset="0"/>
                        </a:rPr>
                        <a:t>IP</a:t>
                      </a:r>
                      <a:r>
                        <a:rPr lang="en-US" sz="1800" b="1" i="1" baseline="-25000" dirty="0" err="1">
                          <a:solidFill>
                            <a:schemeClr val="bg1"/>
                          </a:solidFill>
                          <a:latin typeface="Times New Roman" panose="02020603050405020304" pitchFamily="18" charset="0"/>
                          <a:cs typeface="Times New Roman" panose="02020603050405020304" pitchFamily="18" charset="0"/>
                        </a:rPr>
                        <a:t>Stabilization</a:t>
                      </a:r>
                      <a:r>
                        <a:rPr lang="en-US" sz="1800" b="1" i="1" dirty="0">
                          <a:solidFill>
                            <a:schemeClr val="bg1"/>
                          </a:solidFill>
                          <a:latin typeface="Times New Roman" panose="02020603050405020304" pitchFamily="18" charset="0"/>
                          <a:cs typeface="Times New Roman" panose="02020603050405020304" pitchFamily="18" charset="0"/>
                        </a:rPr>
                        <a:t> </a:t>
                      </a: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2">
                              <a:lumMod val="90000"/>
                              <a:lumOff val="10000"/>
                            </a:schemeClr>
                          </a:solidFill>
                          <a:latin typeface="Times New Roman" panose="02020603050405020304" pitchFamily="18" charset="0"/>
                          <a:cs typeface="Times New Roman" panose="02020603050405020304" pitchFamily="18" charset="0"/>
                        </a:rPr>
                        <a:t>𝜎</a:t>
                      </a:r>
                      <a:r>
                        <a:rPr lang="en-US" sz="1600" b="1" i="1" baseline="-25000" dirty="0">
                          <a:solidFill>
                            <a:schemeClr val="tx2">
                              <a:lumMod val="90000"/>
                              <a:lumOff val="10000"/>
                            </a:schemeClr>
                          </a:solidFill>
                          <a:latin typeface="Times New Roman" panose="02020603050405020304" pitchFamily="18" charset="0"/>
                          <a:cs typeface="Times New Roman" panose="02020603050405020304" pitchFamily="18" charset="0"/>
                        </a:rPr>
                        <a:t>y</a:t>
                      </a:r>
                      <a:r>
                        <a:rPr lang="en-US" sz="1600" b="1" i="1" baseline="30000" dirty="0">
                          <a:solidFill>
                            <a:schemeClr val="tx2">
                              <a:lumMod val="90000"/>
                              <a:lumOff val="10000"/>
                            </a:schemeClr>
                          </a:solidFill>
                          <a:latin typeface="Times New Roman" panose="02020603050405020304" pitchFamily="18" charset="0"/>
                          <a:cs typeface="Times New Roman" panose="02020603050405020304" pitchFamily="18" charset="0"/>
                        </a:rPr>
                        <a:t>*</a:t>
                      </a:r>
                      <a:endParaRPr lang="en-US" sz="1600" dirty="0">
                        <a:solidFill>
                          <a:schemeClr val="tx2">
                            <a:lumMod val="90000"/>
                            <a:lumOff val="10000"/>
                          </a:schemeClr>
                        </a:solidFill>
                        <a:latin typeface="Times New Roman" panose="02020603050405020304" pitchFamily="18" charset="0"/>
                        <a:cs typeface="Times New Roman" panose="02020603050405020304" pitchFamily="18" charset="0"/>
                      </a:endParaRP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&lt; 0.05</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&lt; 0.2</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&lt; 0.08</a:t>
                      </a:r>
                    </a:p>
                  </a:txBody>
                  <a:tcPr marL="91408" marR="91408" marT="45704" marB="45704">
                    <a:solidFill>
                      <a:schemeClr val="bg1"/>
                    </a:solidFill>
                  </a:tcPr>
                </a:tc>
                <a:extLst>
                  <a:ext uri="{0D108BD9-81ED-4DB2-BD59-A6C34878D82A}">
                    <a16:rowId xmlns:a16="http://schemas.microsoft.com/office/drawing/2014/main" val="1273536002"/>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bg1"/>
                          </a:solidFill>
                          <a:latin typeface="Times New Roman" panose="02020603050405020304" pitchFamily="18" charset="0"/>
                          <a:cs typeface="Times New Roman" panose="02020603050405020304" pitchFamily="18" charset="0"/>
                        </a:rPr>
                        <a:t>L</a:t>
                      </a:r>
                      <a:r>
                        <a:rPr lang="en-US" sz="1800" b="1" i="1" baseline="30000" dirty="0">
                          <a:solidFill>
                            <a:schemeClr val="bg1"/>
                          </a:solidFill>
                          <a:latin typeface="Times New Roman" panose="02020603050405020304" pitchFamily="18" charset="0"/>
                          <a:cs typeface="Times New Roman" panose="02020603050405020304" pitchFamily="18" charset="0"/>
                        </a:rPr>
                        <a:t>*</a:t>
                      </a:r>
                      <a:endParaRPr lang="en-US" sz="1800" b="1" i="0" baseline="30000" dirty="0">
                        <a:solidFill>
                          <a:schemeClr val="bg1"/>
                        </a:solidFill>
                        <a:latin typeface="Times New Roman" panose="02020603050405020304" pitchFamily="18" charset="0"/>
                        <a:cs typeface="Times New Roman" panose="02020603050405020304" pitchFamily="18" charset="0"/>
                      </a:endParaRP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0" dirty="0">
                          <a:solidFill>
                            <a:srgbClr val="002060"/>
                          </a:solidFill>
                          <a:latin typeface="Times New Roman" panose="02020603050405020304" pitchFamily="18" charset="0"/>
                          <a:cs typeface="Times New Roman" panose="02020603050405020304" pitchFamily="18" charset="0"/>
                        </a:rPr>
                        <a:t>[m]</a:t>
                      </a: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4.1</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6</a:t>
                      </a:r>
                    </a:p>
                  </a:txBody>
                  <a:tcPr marL="91408" marR="91408" marT="45704" marB="45704">
                    <a:solidFill>
                      <a:schemeClr val="bg1"/>
                    </a:solidFill>
                  </a:tcPr>
                </a:tc>
                <a:extLst>
                  <a:ext uri="{0D108BD9-81ED-4DB2-BD59-A6C34878D82A}">
                    <a16:rowId xmlns:a16="http://schemas.microsoft.com/office/drawing/2014/main" val="802640445"/>
                  </a:ext>
                </a:extLst>
              </a:tr>
              <a:tr h="400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baseline="0" dirty="0" err="1">
                          <a:solidFill>
                            <a:schemeClr val="bg1"/>
                          </a:solidFill>
                          <a:latin typeface="Symbol" pitchFamily="2" charset="2"/>
                          <a:cs typeface="Times New Roman" panose="02020603050405020304" pitchFamily="18" charset="0"/>
                        </a:rPr>
                        <a:t>b</a:t>
                      </a:r>
                      <a:r>
                        <a:rPr lang="en-US" sz="1800" b="1" i="0" baseline="-25000" dirty="0" err="1">
                          <a:solidFill>
                            <a:schemeClr val="bg1"/>
                          </a:solidFill>
                          <a:latin typeface="Times New Roman" panose="02020603050405020304" pitchFamily="18" charset="0"/>
                          <a:cs typeface="Times New Roman" panose="02020603050405020304" pitchFamily="18" charset="0"/>
                        </a:rPr>
                        <a:t>x</a:t>
                      </a:r>
                      <a:r>
                        <a:rPr lang="en-US" sz="1800" b="1" i="0" baseline="30000" dirty="0">
                          <a:solidFill>
                            <a:schemeClr val="bg1"/>
                          </a:solidFill>
                          <a:latin typeface="Times New Roman" panose="02020603050405020304" pitchFamily="18" charset="0"/>
                          <a:cs typeface="Times New Roman" panose="02020603050405020304" pitchFamily="18" charset="0"/>
                        </a:rPr>
                        <a:t>*</a:t>
                      </a:r>
                      <a:r>
                        <a:rPr lang="en-US" sz="1800" b="1" i="0" baseline="-25000" dirty="0">
                          <a:solidFill>
                            <a:schemeClr val="bg1"/>
                          </a:solidFill>
                          <a:latin typeface="Times New Roman" panose="02020603050405020304" pitchFamily="18" charset="0"/>
                          <a:cs typeface="Times New Roman" panose="02020603050405020304" pitchFamily="18" charset="0"/>
                        </a:rPr>
                        <a:t> </a:t>
                      </a:r>
                      <a:r>
                        <a:rPr lang="en-US" sz="1800" b="1" i="0" baseline="0" dirty="0">
                          <a:solidFill>
                            <a:schemeClr val="bg1"/>
                          </a:solidFill>
                          <a:latin typeface="Times New Roman" panose="02020603050405020304" pitchFamily="18" charset="0"/>
                          <a:cs typeface="Times New Roman" panose="02020603050405020304" pitchFamily="18" charset="0"/>
                        </a:rPr>
                        <a:t>/ </a:t>
                      </a:r>
                      <a:r>
                        <a:rPr lang="en-US" sz="1800" b="1" i="0" baseline="0" dirty="0">
                          <a:solidFill>
                            <a:schemeClr val="bg1"/>
                          </a:solidFill>
                          <a:latin typeface="Symbol" pitchFamily="2" charset="2"/>
                          <a:cs typeface="Times New Roman" panose="02020603050405020304" pitchFamily="18" charset="0"/>
                        </a:rPr>
                        <a:t>b</a:t>
                      </a:r>
                      <a:r>
                        <a:rPr lang="en-US" sz="1800" b="1" i="0" baseline="-25000" dirty="0">
                          <a:solidFill>
                            <a:schemeClr val="bg1"/>
                          </a:solidFill>
                          <a:latin typeface="Times New Roman" panose="02020603050405020304" pitchFamily="18" charset="0"/>
                          <a:cs typeface="Times New Roman" panose="02020603050405020304" pitchFamily="18" charset="0"/>
                        </a:rPr>
                        <a:t>y</a:t>
                      </a:r>
                      <a:r>
                        <a:rPr lang="en-US" sz="1800" b="1" i="0" baseline="30000" dirty="0">
                          <a:solidFill>
                            <a:schemeClr val="bg1"/>
                          </a:solidFill>
                          <a:latin typeface="Times New Roman" panose="02020603050405020304" pitchFamily="18" charset="0"/>
                          <a:cs typeface="Times New Roman" panose="02020603050405020304" pitchFamily="18" charset="0"/>
                        </a:rPr>
                        <a:t>*</a:t>
                      </a:r>
                    </a:p>
                  </a:txBody>
                  <a:tcPr marL="91408" marR="91408" marT="45704" marB="45704">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i="0" dirty="0">
                          <a:solidFill>
                            <a:srgbClr val="002060"/>
                          </a:solidFill>
                          <a:latin typeface="Times New Roman" panose="02020603050405020304" pitchFamily="18" charset="0"/>
                          <a:cs typeface="Times New Roman" panose="02020603050405020304" pitchFamily="18" charset="0"/>
                        </a:rPr>
                        <a:t>[mm]</a:t>
                      </a:r>
                    </a:p>
                  </a:txBody>
                  <a:tcPr marL="91408" marR="91408" marT="45704" marB="45704"/>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40 / 0.1</a:t>
                      </a:r>
                    </a:p>
                  </a:txBody>
                  <a:tcPr marL="91408" marR="91408" marT="45704" marB="45704">
                    <a:solidFill>
                      <a:schemeClr val="bg1"/>
                    </a:solidFill>
                  </a:tcPr>
                </a:tc>
                <a:tc>
                  <a:txBody>
                    <a:bodyPr/>
                    <a:lstStyle/>
                    <a:p>
                      <a:pPr algn="ctr"/>
                      <a:r>
                        <a:rPr lang="en-US" sz="1600" dirty="0">
                          <a:solidFill>
                            <a:srgbClr val="002060"/>
                          </a:solidFill>
                          <a:latin typeface="Times New Roman" panose="02020603050405020304" pitchFamily="18" charset="0"/>
                          <a:cs typeface="Times New Roman" panose="02020603050405020304" pitchFamily="18" charset="0"/>
                        </a:rPr>
                        <a:t>13 / 0.41</a:t>
                      </a:r>
                    </a:p>
                  </a:txBody>
                  <a:tcPr marL="91408" marR="91408" marT="45704" marB="45704">
                    <a:solidFill>
                      <a:schemeClr val="bg1"/>
                    </a:solidFill>
                  </a:tcPr>
                </a:tc>
                <a:tc>
                  <a:txBody>
                    <a:bodyPr/>
                    <a:lstStyle/>
                    <a:p>
                      <a:pPr algn="ctr"/>
                      <a:r>
                        <a:rPr lang="en-US" sz="1600" dirty="0">
                          <a:solidFill>
                            <a:schemeClr val="tx2">
                              <a:lumMod val="90000"/>
                              <a:lumOff val="10000"/>
                            </a:schemeClr>
                          </a:solidFill>
                          <a:latin typeface="Times New Roman" panose="02020603050405020304" pitchFamily="18" charset="0"/>
                          <a:cs typeface="Times New Roman" panose="02020603050405020304" pitchFamily="18" charset="0"/>
                        </a:rPr>
                        <a:t>8 / 0.1</a:t>
                      </a:r>
                    </a:p>
                  </a:txBody>
                  <a:tcPr marL="91408" marR="91408" marT="45704" marB="45704">
                    <a:solidFill>
                      <a:schemeClr val="bg1"/>
                    </a:solidFill>
                  </a:tcPr>
                </a:tc>
                <a:extLst>
                  <a:ext uri="{0D108BD9-81ED-4DB2-BD59-A6C34878D82A}">
                    <a16:rowId xmlns:a16="http://schemas.microsoft.com/office/drawing/2014/main" val="2978086517"/>
                  </a:ext>
                </a:extLst>
              </a:tr>
            </a:tbl>
          </a:graphicData>
        </a:graphic>
      </p:graphicFrame>
      <p:sp>
        <p:nvSpPr>
          <p:cNvPr id="8" name="Rectangle 7">
            <a:extLst>
              <a:ext uri="{FF2B5EF4-FFF2-40B4-BE49-F238E27FC236}">
                <a16:creationId xmlns:a16="http://schemas.microsoft.com/office/drawing/2014/main" id="{8CF0765A-F2BA-7A72-FF87-C3E7D04281AC}"/>
              </a:ext>
            </a:extLst>
          </p:cNvPr>
          <p:cNvSpPr/>
          <p:nvPr/>
        </p:nvSpPr>
        <p:spPr>
          <a:xfrm>
            <a:off x="6396990" y="1032161"/>
            <a:ext cx="5611975" cy="5570756"/>
          </a:xfrm>
          <a:prstGeom prst="rect">
            <a:avLst/>
          </a:prstGeom>
        </p:spPr>
        <p:txBody>
          <a:bodyPr wrap="square">
            <a:spAutoFit/>
          </a:bodyPr>
          <a:lstStyle/>
          <a:p>
            <a:pPr marL="12695" marR="5078" algn="ctr">
              <a:lnSpc>
                <a:spcPct val="100499"/>
              </a:lnSpc>
              <a:spcBef>
                <a:spcPts val="5"/>
              </a:spcBef>
            </a:pPr>
            <a:endParaRPr lang="en-US" sz="1600" dirty="0">
              <a:solidFill>
                <a:schemeClr val="accent1">
                  <a:lumMod val="75000"/>
                </a:schemeClr>
              </a:solidFill>
              <a:latin typeface="Calibri"/>
              <a:cs typeface="Calibri"/>
            </a:endParaRPr>
          </a:p>
          <a:p>
            <a:pPr marL="355458" marR="5078" indent="-342762" algn="just">
              <a:lnSpc>
                <a:spcPct val="100499"/>
              </a:lnSpc>
              <a:spcBef>
                <a:spcPts val="5"/>
              </a:spcBef>
              <a:buFont typeface="Wingdings" pitchFamily="2" charset="2"/>
              <a:buChar char="Ø"/>
            </a:pPr>
            <a:r>
              <a:rPr lang="en-US" b="1" dirty="0">
                <a:solidFill>
                  <a:schemeClr val="accent1">
                    <a:lumMod val="50000"/>
                  </a:schemeClr>
                </a:solidFill>
                <a:latin typeface="Arial" panose="020B0604020202020204" pitchFamily="34" charset="0"/>
                <a:cs typeface="Arial" panose="020B0604020202020204" pitchFamily="34" charset="0"/>
              </a:rPr>
              <a:t>Very-large </a:t>
            </a:r>
            <a:r>
              <a:rPr lang="en-US" b="1" dirty="0">
                <a:solidFill>
                  <a:schemeClr val="accent1">
                    <a:lumMod val="50000"/>
                  </a:schemeClr>
                </a:solidFill>
                <a:latin typeface="Symbol" pitchFamily="2" charset="2"/>
                <a:cs typeface="Arial" panose="020B0604020202020204" pitchFamily="34" charset="0"/>
              </a:rPr>
              <a:t>b</a:t>
            </a:r>
            <a:r>
              <a:rPr lang="en-US" dirty="0">
                <a:solidFill>
                  <a:schemeClr val="accent1">
                    <a:lumMod val="50000"/>
                  </a:schemeClr>
                </a:solidFill>
                <a:latin typeface="Arial" panose="020B0604020202020204" pitchFamily="34" charset="0"/>
                <a:cs typeface="Arial" panose="020B0604020202020204" pitchFamily="34" charset="0"/>
              </a:rPr>
              <a:t> and the presence of </a:t>
            </a:r>
            <a:r>
              <a:rPr lang="en-US" b="1" dirty="0">
                <a:solidFill>
                  <a:schemeClr val="accent1">
                    <a:lumMod val="50000"/>
                  </a:schemeClr>
                </a:solidFill>
                <a:latin typeface="Arial" panose="020B0604020202020204" pitchFamily="34" charset="0"/>
                <a:cs typeface="Arial" panose="020B0604020202020204" pitchFamily="34" charset="0"/>
              </a:rPr>
              <a:t>nonlinear elements </a:t>
            </a:r>
            <a:r>
              <a:rPr lang="en-US" dirty="0">
                <a:solidFill>
                  <a:schemeClr val="accent1">
                    <a:lumMod val="50000"/>
                  </a:schemeClr>
                </a:solidFill>
                <a:latin typeface="Arial" panose="020B0604020202020204" pitchFamily="34" charset="0"/>
                <a:cs typeface="Arial" panose="020B0604020202020204" pitchFamily="34" charset="0"/>
              </a:rPr>
              <a:t>make it </a:t>
            </a:r>
            <a:r>
              <a:rPr lang="en-US" b="1" dirty="0">
                <a:solidFill>
                  <a:schemeClr val="accent1">
                    <a:lumMod val="50000"/>
                  </a:schemeClr>
                </a:solidFill>
                <a:latin typeface="Arial" panose="020B0604020202020204" pitchFamily="34" charset="0"/>
                <a:cs typeface="Arial" panose="020B0604020202020204" pitchFamily="34" charset="0"/>
              </a:rPr>
              <a:t>extremely sensitive</a:t>
            </a:r>
            <a:r>
              <a:rPr lang="en-US" dirty="0">
                <a:solidFill>
                  <a:schemeClr val="accent1">
                    <a:lumMod val="50000"/>
                  </a:schemeClr>
                </a:solidFill>
                <a:latin typeface="Arial" panose="020B0604020202020204" pitchFamily="34" charset="0"/>
                <a:cs typeface="Arial" panose="020B0604020202020204" pitchFamily="34" charset="0"/>
              </a:rPr>
              <a:t> to </a:t>
            </a:r>
            <a:r>
              <a:rPr lang="en-US" b="1" dirty="0">
                <a:solidFill>
                  <a:schemeClr val="accent1">
                    <a:lumMod val="50000"/>
                  </a:schemeClr>
                </a:solidFill>
                <a:latin typeface="Arial" panose="020B0604020202020204" pitchFamily="34" charset="0"/>
                <a:cs typeface="Arial" panose="020B0604020202020204" pitchFamily="34" charset="0"/>
              </a:rPr>
              <a:t>imperfections </a:t>
            </a:r>
            <a:r>
              <a:rPr lang="en-US" dirty="0">
                <a:solidFill>
                  <a:schemeClr val="accent1">
                    <a:lumMod val="50000"/>
                  </a:schemeClr>
                </a:solidFill>
                <a:latin typeface="Arial" panose="020B0604020202020204" pitchFamily="34" charset="0"/>
                <a:cs typeface="Arial" panose="020B0604020202020204" pitchFamily="34" charset="0"/>
              </a:rPr>
              <a:t>as: </a:t>
            </a:r>
            <a:r>
              <a:rPr lang="en-US" dirty="0" err="1">
                <a:solidFill>
                  <a:schemeClr val="accent1">
                    <a:lumMod val="50000"/>
                  </a:schemeClr>
                </a:solidFill>
                <a:latin typeface="Arial" panose="020B0604020202020204" pitchFamily="34" charset="0"/>
                <a:cs typeface="Arial" panose="020B0604020202020204" pitchFamily="34" charset="0"/>
              </a:rPr>
              <a:t>wakefields</a:t>
            </a:r>
            <a:r>
              <a:rPr lang="en-US" dirty="0">
                <a:solidFill>
                  <a:schemeClr val="accent1">
                    <a:lumMod val="50000"/>
                  </a:schemeClr>
                </a:solidFill>
                <a:latin typeface="Arial" panose="020B0604020202020204" pitchFamily="34" charset="0"/>
                <a:cs typeface="Arial" panose="020B0604020202020204" pitchFamily="34" charset="0"/>
              </a:rPr>
              <a:t>, misalignments or  beam jitter and multipolar errors</a:t>
            </a:r>
          </a:p>
          <a:p>
            <a:pPr marL="355458" marR="5078" indent="-342762" algn="just">
              <a:lnSpc>
                <a:spcPct val="100499"/>
              </a:lnSpc>
              <a:spcBef>
                <a:spcPts val="5"/>
              </a:spcBef>
              <a:buFont typeface="Wingdings" pitchFamily="2" charset="2"/>
              <a:buChar char="Ø"/>
            </a:pPr>
            <a:endParaRPr lang="en-US" dirty="0">
              <a:solidFill>
                <a:schemeClr val="accent1">
                  <a:lumMod val="50000"/>
                </a:schemeClr>
              </a:solidFill>
              <a:latin typeface="Arial" panose="020B0604020202020204" pitchFamily="34" charset="0"/>
              <a:cs typeface="Arial" panose="020B0604020202020204" pitchFamily="34" charset="0"/>
            </a:endParaRPr>
          </a:p>
          <a:p>
            <a:pPr marL="298330" marR="5078" lvl="2" indent="-285636" algn="just">
              <a:lnSpc>
                <a:spcPct val="100499"/>
              </a:lnSpc>
              <a:spcBef>
                <a:spcPts val="5"/>
              </a:spcBef>
              <a:buFont typeface="Wingdings" pitchFamily="2" charset="2"/>
              <a:buChar char="Ø"/>
            </a:pPr>
            <a:r>
              <a:rPr lang="en-US" b="1" dirty="0">
                <a:solidFill>
                  <a:schemeClr val="accent1">
                    <a:lumMod val="50000"/>
                  </a:schemeClr>
                </a:solidFill>
                <a:latin typeface="Arial" panose="020B0604020202020204" pitchFamily="34" charset="0"/>
                <a:cs typeface="Arial" panose="020B0604020202020204" pitchFamily="34" charset="0"/>
              </a:rPr>
              <a:t>Similar </a:t>
            </a:r>
            <a:r>
              <a:rPr lang="en-US" b="1" dirty="0" err="1">
                <a:solidFill>
                  <a:schemeClr val="accent1">
                    <a:lumMod val="50000"/>
                  </a:schemeClr>
                </a:solidFill>
                <a:latin typeface="Arial" panose="020B0604020202020204" pitchFamily="34" charset="0"/>
                <a:cs typeface="Arial" panose="020B0604020202020204" pitchFamily="34" charset="0"/>
              </a:rPr>
              <a:t>Chromaticities</a:t>
            </a:r>
            <a:r>
              <a:rPr lang="en-US" dirty="0">
                <a:solidFill>
                  <a:schemeClr val="accent1">
                    <a:lumMod val="50000"/>
                  </a:schemeClr>
                </a:solidFill>
                <a:latin typeface="Arial" panose="020B0604020202020204" pitchFamily="34" charset="0"/>
                <a:cs typeface="Arial" panose="020B0604020202020204" pitchFamily="34" charset="0"/>
              </a:rPr>
              <a:t> (L*/</a:t>
            </a:r>
            <a:r>
              <a:rPr lang="en-US" b="1" dirty="0">
                <a:solidFill>
                  <a:schemeClr val="accent1">
                    <a:lumMod val="50000"/>
                  </a:schemeClr>
                </a:solidFill>
                <a:latin typeface="Symbol" pitchFamily="2" charset="2"/>
                <a:cs typeface="Times New Roman" panose="02020603050405020304" pitchFamily="18" charset="0"/>
              </a:rPr>
              <a:t>b</a:t>
            </a:r>
            <a:r>
              <a:rPr lang="en-US" b="1" baseline="30000" dirty="0">
                <a:solidFill>
                  <a:schemeClr val="accent1">
                    <a:lumMod val="50000"/>
                  </a:schemeClr>
                </a:solidFill>
                <a:latin typeface="Symbol" pitchFamily="2" charset="2"/>
                <a:cs typeface="Times New Roman" panose="02020603050405020304" pitchFamily="18" charset="0"/>
              </a:rPr>
              <a:t>*</a:t>
            </a:r>
            <a:r>
              <a:rPr lang="en-US" b="1" baseline="-25000" dirty="0" err="1">
                <a:solidFill>
                  <a:schemeClr val="accent1">
                    <a:lumMod val="50000"/>
                  </a:schemeClr>
                </a:solidFill>
                <a:latin typeface="Times New Roman" panose="02020603050405020304" pitchFamily="18" charset="0"/>
                <a:cs typeface="Times New Roman" panose="02020603050405020304" pitchFamily="18" charset="0"/>
              </a:rPr>
              <a:t>x,y</a:t>
            </a:r>
            <a:r>
              <a:rPr lang="en-US" b="1" dirty="0">
                <a:solidFill>
                  <a:schemeClr val="accent1">
                    <a:lumMod val="50000"/>
                  </a:schemeClr>
                </a:solidFill>
                <a:latin typeface="Times New Roman" panose="02020603050405020304" pitchFamily="18" charset="0"/>
                <a:cs typeface="Times New Roman" panose="02020603050405020304" pitchFamily="18" charset="0"/>
              </a:rPr>
              <a:t>): </a:t>
            </a:r>
            <a:r>
              <a:rPr lang="en-US" b="1" dirty="0">
                <a:solidFill>
                  <a:schemeClr val="accent1">
                    <a:lumMod val="50000"/>
                  </a:schemeClr>
                </a:solidFill>
                <a:latin typeface="Arial" panose="020B0604020202020204" pitchFamily="34" charset="0"/>
                <a:cs typeface="Arial" panose="020B0604020202020204" pitchFamily="34" charset="0"/>
              </a:rPr>
              <a:t>25/10000 </a:t>
            </a:r>
            <a:r>
              <a:rPr lang="en-US" dirty="0">
                <a:solidFill>
                  <a:schemeClr val="accent1">
                    <a:lumMod val="50000"/>
                  </a:schemeClr>
                </a:solidFill>
                <a:latin typeface="Arial" panose="020B0604020202020204" pitchFamily="34" charset="0"/>
                <a:cs typeface="Arial" panose="020B0604020202020204" pitchFamily="34" charset="0"/>
              </a:rPr>
              <a:t>(ATF2) , </a:t>
            </a:r>
            <a:r>
              <a:rPr lang="en-US" b="1" dirty="0">
                <a:solidFill>
                  <a:schemeClr val="accent1">
                    <a:lumMod val="50000"/>
                  </a:schemeClr>
                </a:solidFill>
                <a:latin typeface="Arial" panose="020B0604020202020204" pitchFamily="34" charset="0"/>
                <a:cs typeface="Arial" panose="020B0604020202020204" pitchFamily="34" charset="0"/>
              </a:rPr>
              <a:t>315/10000 </a:t>
            </a:r>
            <a:r>
              <a:rPr lang="en-US" dirty="0">
                <a:solidFill>
                  <a:schemeClr val="accent1">
                    <a:lumMod val="50000"/>
                  </a:schemeClr>
                </a:solidFill>
                <a:latin typeface="Arial" panose="020B0604020202020204" pitchFamily="34" charset="0"/>
                <a:cs typeface="Arial" panose="020B0604020202020204" pitchFamily="34" charset="0"/>
              </a:rPr>
              <a:t>(ILC),  </a:t>
            </a:r>
            <a:r>
              <a:rPr lang="en-US" b="1" dirty="0">
                <a:solidFill>
                  <a:schemeClr val="accent1">
                    <a:lumMod val="50000"/>
                  </a:schemeClr>
                </a:solidFill>
                <a:latin typeface="Arial" panose="020B0604020202020204" pitchFamily="34" charset="0"/>
                <a:cs typeface="Arial" panose="020B0604020202020204" pitchFamily="34" charset="0"/>
              </a:rPr>
              <a:t>750/60000 </a:t>
            </a:r>
            <a:r>
              <a:rPr lang="en-US" dirty="0">
                <a:solidFill>
                  <a:schemeClr val="accent1">
                    <a:lumMod val="50000"/>
                  </a:schemeClr>
                </a:solidFill>
                <a:latin typeface="Arial" panose="020B0604020202020204" pitchFamily="34" charset="0"/>
                <a:cs typeface="Arial" panose="020B0604020202020204" pitchFamily="34" charset="0"/>
              </a:rPr>
              <a:t>(CLIC) and similar </a:t>
            </a:r>
            <a:r>
              <a:rPr lang="en-US" b="1" dirty="0">
                <a:solidFill>
                  <a:schemeClr val="accent1">
                    <a:lumMod val="50000"/>
                  </a:schemeClr>
                </a:solidFill>
                <a:latin typeface="Arial" panose="020B0604020202020204" pitchFamily="34" charset="0"/>
                <a:cs typeface="Arial" panose="020B0604020202020204" pitchFamily="34" charset="0"/>
              </a:rPr>
              <a:t>tolerances</a:t>
            </a:r>
            <a:r>
              <a:rPr lang="en-US" dirty="0">
                <a:solidFill>
                  <a:schemeClr val="accent1">
                    <a:lumMod val="50000"/>
                  </a:schemeClr>
                </a:solidFill>
                <a:latin typeface="Arial" panose="020B0604020202020204" pitchFamily="34" charset="0"/>
                <a:cs typeface="Arial" panose="020B0604020202020204" pitchFamily="34" charset="0"/>
              </a:rPr>
              <a:t> for </a:t>
            </a:r>
            <a:r>
              <a:rPr lang="en-US" b="1" dirty="0">
                <a:solidFill>
                  <a:schemeClr val="accent1">
                    <a:lumMod val="50000"/>
                  </a:schemeClr>
                </a:solidFill>
                <a:latin typeface="Arial" panose="020B0604020202020204" pitchFamily="34" charset="0"/>
                <a:cs typeface="Arial" panose="020B0604020202020204" pitchFamily="34" charset="0"/>
              </a:rPr>
              <a:t>FD</a:t>
            </a:r>
            <a:r>
              <a:rPr lang="en-US" dirty="0">
                <a:solidFill>
                  <a:schemeClr val="accent1">
                    <a:lumMod val="50000"/>
                  </a:schemeClr>
                </a:solidFill>
                <a:latin typeface="Arial" panose="020B0604020202020204" pitchFamily="34" charset="0"/>
                <a:cs typeface="Arial" panose="020B0604020202020204" pitchFamily="34" charset="0"/>
              </a:rPr>
              <a:t> </a:t>
            </a:r>
            <a:r>
              <a:rPr lang="en-US" b="1" dirty="0">
                <a:solidFill>
                  <a:schemeClr val="accent1">
                    <a:lumMod val="50000"/>
                  </a:schemeClr>
                </a:solidFill>
                <a:latin typeface="Arial" panose="020B0604020202020204" pitchFamily="34" charset="0"/>
                <a:cs typeface="Arial" panose="020B0604020202020204" pitchFamily="34" charset="0"/>
              </a:rPr>
              <a:t>multipole field errors </a:t>
            </a:r>
            <a:r>
              <a:rPr lang="en-US" dirty="0">
                <a:solidFill>
                  <a:schemeClr val="accent1">
                    <a:lumMod val="50000"/>
                  </a:schemeClr>
                </a:solidFill>
                <a:latin typeface="Arial" panose="020B0604020202020204" pitchFamily="34" charset="0"/>
                <a:cs typeface="Arial" panose="020B0604020202020204" pitchFamily="34" charset="0"/>
              </a:rPr>
              <a:t>(ATF2 and ILC)</a:t>
            </a:r>
          </a:p>
          <a:p>
            <a:pPr marL="298330" marR="5078" lvl="2" indent="-285636" algn="just">
              <a:lnSpc>
                <a:spcPct val="100499"/>
              </a:lnSpc>
              <a:spcBef>
                <a:spcPts val="5"/>
              </a:spcBef>
              <a:buFont typeface="Wingdings" pitchFamily="2" charset="2"/>
              <a:buChar char="Ø"/>
            </a:pPr>
            <a:endParaRPr lang="en-US" dirty="0">
              <a:solidFill>
                <a:schemeClr val="accent1">
                  <a:lumMod val="50000"/>
                </a:schemeClr>
              </a:solidFill>
              <a:latin typeface="Arial" panose="020B0604020202020204" pitchFamily="34" charset="0"/>
              <a:cs typeface="Arial" panose="020B0604020202020204" pitchFamily="34" charset="0"/>
            </a:endParaRPr>
          </a:p>
          <a:p>
            <a:pPr marL="355458" marR="5078" indent="-342762" algn="just">
              <a:lnSpc>
                <a:spcPct val="100499"/>
              </a:lnSpc>
              <a:spcBef>
                <a:spcPts val="5"/>
              </a:spcBef>
              <a:buFont typeface="Wingdings" pitchFamily="2" charset="2"/>
              <a:buChar char="Ø"/>
            </a:pPr>
            <a:r>
              <a:rPr lang="en-US" dirty="0">
                <a:solidFill>
                  <a:schemeClr val="accent1">
                    <a:lumMod val="50000"/>
                  </a:schemeClr>
                </a:solidFill>
                <a:latin typeface="Arial" panose="020B0604020202020204" pitchFamily="34" charset="0"/>
                <a:cs typeface="Arial" panose="020B0604020202020204" pitchFamily="34" charset="0"/>
              </a:rPr>
              <a:t>In  </a:t>
            </a:r>
            <a:r>
              <a:rPr lang="en-US" b="1" dirty="0">
                <a:solidFill>
                  <a:schemeClr val="accent1">
                    <a:lumMod val="50000"/>
                  </a:schemeClr>
                </a:solidFill>
                <a:latin typeface="Arial" panose="020B0604020202020204" pitchFamily="34" charset="0"/>
                <a:cs typeface="Arial" panose="020B0604020202020204" pitchFamily="34" charset="0"/>
              </a:rPr>
              <a:t>ILC and CLIC</a:t>
            </a:r>
            <a:r>
              <a:rPr lang="en-US" dirty="0">
                <a:solidFill>
                  <a:schemeClr val="accent1">
                    <a:lumMod val="50000"/>
                  </a:schemeClr>
                </a:solidFill>
                <a:latin typeface="Arial" panose="020B0604020202020204" pitchFamily="34" charset="0"/>
                <a:cs typeface="Arial" panose="020B0604020202020204" pitchFamily="34" charset="0"/>
              </a:rPr>
              <a:t>, the </a:t>
            </a:r>
            <a:r>
              <a:rPr lang="en-US" b="1" dirty="0">
                <a:solidFill>
                  <a:schemeClr val="accent1">
                    <a:lumMod val="50000"/>
                  </a:schemeClr>
                </a:solidFill>
                <a:latin typeface="Arial" panose="020B0604020202020204" pitchFamily="34" charset="0"/>
                <a:cs typeface="Arial" panose="020B0604020202020204" pitchFamily="34" charset="0"/>
              </a:rPr>
              <a:t>much shorter bunch length </a:t>
            </a:r>
            <a:r>
              <a:rPr lang="en-US" dirty="0">
                <a:solidFill>
                  <a:schemeClr val="accent1">
                    <a:lumMod val="50000"/>
                  </a:schemeClr>
                </a:solidFill>
                <a:latin typeface="Arial" panose="020B0604020202020204" pitchFamily="34" charset="0"/>
                <a:cs typeface="Arial" panose="020B0604020202020204" pitchFamily="34" charset="0"/>
              </a:rPr>
              <a:t>(23 / 100 x large) and the </a:t>
            </a:r>
            <a:r>
              <a:rPr lang="en-US" b="1" dirty="0">
                <a:solidFill>
                  <a:schemeClr val="accent1">
                    <a:lumMod val="50000"/>
                  </a:schemeClr>
                </a:solidFill>
                <a:latin typeface="Arial" panose="020B0604020202020204" pitchFamily="34" charset="0"/>
                <a:cs typeface="Arial" panose="020B0604020202020204" pitchFamily="34" charset="0"/>
              </a:rPr>
              <a:t>much larger beam energy  </a:t>
            </a:r>
            <a:r>
              <a:rPr lang="en-US" dirty="0">
                <a:solidFill>
                  <a:schemeClr val="accent1">
                    <a:lumMod val="50000"/>
                  </a:schemeClr>
                </a:solidFill>
                <a:latin typeface="Arial" panose="020B0604020202020204" pitchFamily="34" charset="0"/>
                <a:cs typeface="Arial" panose="020B0604020202020204" pitchFamily="34" charset="0"/>
              </a:rPr>
              <a:t>(100 / 150 x smaller)</a:t>
            </a:r>
            <a:r>
              <a:rPr lang="en-US" b="1" dirty="0">
                <a:solidFill>
                  <a:schemeClr val="accent1">
                    <a:lumMod val="50000"/>
                  </a:schemeClr>
                </a:solidFill>
                <a:latin typeface="Arial" panose="020B0604020202020204" pitchFamily="34" charset="0"/>
                <a:cs typeface="Arial" panose="020B0604020202020204" pitchFamily="34" charset="0"/>
              </a:rPr>
              <a:t> </a:t>
            </a:r>
            <a:r>
              <a:rPr lang="en-US" dirty="0">
                <a:solidFill>
                  <a:schemeClr val="accent1">
                    <a:lumMod val="50000"/>
                  </a:schemeClr>
                </a:solidFill>
                <a:latin typeface="Arial" panose="020B0604020202020204" pitchFamily="34" charset="0"/>
                <a:cs typeface="Arial" panose="020B0604020202020204" pitchFamily="34" charset="0"/>
              </a:rPr>
              <a:t>make the situation </a:t>
            </a:r>
            <a:r>
              <a:rPr lang="en-US" b="1" dirty="0">
                <a:solidFill>
                  <a:schemeClr val="accent1">
                    <a:lumMod val="50000"/>
                  </a:schemeClr>
                </a:solidFill>
                <a:latin typeface="Arial" panose="020B0604020202020204" pitchFamily="34" charset="0"/>
                <a:cs typeface="Arial" panose="020B0604020202020204" pitchFamily="34" charset="0"/>
              </a:rPr>
              <a:t>“simpler”</a:t>
            </a:r>
          </a:p>
          <a:p>
            <a:pPr marL="12696" marR="5078" algn="just">
              <a:lnSpc>
                <a:spcPct val="100499"/>
              </a:lnSpc>
              <a:spcBef>
                <a:spcPts val="5"/>
              </a:spcBef>
            </a:pPr>
            <a:endParaRPr lang="en-US" dirty="0">
              <a:solidFill>
                <a:schemeClr val="accent1">
                  <a:lumMod val="50000"/>
                </a:schemeClr>
              </a:solidFill>
              <a:latin typeface="Arial" panose="020B0604020202020204" pitchFamily="34" charset="0"/>
              <a:cs typeface="Arial" panose="020B0604020202020204" pitchFamily="34" charset="0"/>
            </a:endParaRPr>
          </a:p>
          <a:p>
            <a:pPr marL="298330" marR="5078" lvl="4" indent="-285636" algn="just">
              <a:lnSpc>
                <a:spcPct val="100499"/>
              </a:lnSpc>
              <a:spcBef>
                <a:spcPts val="5"/>
              </a:spcBef>
              <a:buFont typeface="Wingdings" pitchFamily="2" charset="2"/>
              <a:buChar char="Ø"/>
            </a:pPr>
            <a:r>
              <a:rPr lang="en-US" b="1" dirty="0">
                <a:solidFill>
                  <a:schemeClr val="accent1">
                    <a:lumMod val="50000"/>
                  </a:schemeClr>
                </a:solidFill>
                <a:latin typeface="Arial" panose="020B0604020202020204" pitchFamily="34" charset="0"/>
                <a:cs typeface="Arial" panose="020B0604020202020204" pitchFamily="34" charset="0"/>
              </a:rPr>
              <a:t>Virtual IP: Measurement </a:t>
            </a:r>
            <a:r>
              <a:rPr lang="en-US" dirty="0">
                <a:solidFill>
                  <a:schemeClr val="accent1">
                    <a:lumMod val="50000"/>
                  </a:schemeClr>
                </a:solidFill>
                <a:latin typeface="Arial" panose="020B0604020202020204" pitchFamily="34" charset="0"/>
                <a:cs typeface="Arial" panose="020B0604020202020204" pitchFamily="34" charset="0"/>
              </a:rPr>
              <a:t>of the </a:t>
            </a:r>
            <a:r>
              <a:rPr lang="en-US" b="1" dirty="0">
                <a:solidFill>
                  <a:schemeClr val="accent1">
                    <a:lumMod val="50000"/>
                  </a:schemeClr>
                </a:solidFill>
                <a:latin typeface="Arial" panose="020B0604020202020204" pitchFamily="34" charset="0"/>
                <a:cs typeface="Arial" panose="020B0604020202020204" pitchFamily="34" charset="0"/>
              </a:rPr>
              <a:t>nanobeam sizes involves a </a:t>
            </a:r>
            <a:r>
              <a:rPr lang="en-US" dirty="0">
                <a:solidFill>
                  <a:schemeClr val="accent1">
                    <a:lumMod val="50000"/>
                  </a:schemeClr>
                </a:solidFill>
                <a:latin typeface="Arial" panose="020B0604020202020204" pitchFamily="34" charset="0"/>
                <a:cs typeface="Arial" panose="020B0604020202020204" pitchFamily="34" charset="0"/>
              </a:rPr>
              <a:t>complex device: </a:t>
            </a:r>
            <a:r>
              <a:rPr lang="en-US" dirty="0" err="1">
                <a:solidFill>
                  <a:schemeClr val="accent1">
                    <a:lumMod val="50000"/>
                  </a:schemeClr>
                </a:solidFill>
                <a:latin typeface="Arial" panose="020B0604020202020204" pitchFamily="34" charset="0"/>
                <a:cs typeface="Arial" panose="020B0604020202020204" pitchFamily="34" charset="0"/>
              </a:rPr>
              <a:t>Shintake</a:t>
            </a:r>
            <a:r>
              <a:rPr lang="en-US" dirty="0">
                <a:solidFill>
                  <a:schemeClr val="accent1">
                    <a:lumMod val="50000"/>
                  </a:schemeClr>
                </a:solidFill>
                <a:latin typeface="Arial" panose="020B0604020202020204" pitchFamily="34" charset="0"/>
                <a:cs typeface="Arial" panose="020B0604020202020204" pitchFamily="34" charset="0"/>
              </a:rPr>
              <a:t> monitor (IPBSM). </a:t>
            </a:r>
            <a:r>
              <a:rPr lang="en-US" b="1" dirty="0">
                <a:solidFill>
                  <a:schemeClr val="accent1">
                    <a:lumMod val="50000"/>
                  </a:schemeClr>
                </a:solidFill>
                <a:latin typeface="Arial" panose="020B0604020202020204" pitchFamily="34" charset="0"/>
                <a:cs typeface="Arial" panose="020B0604020202020204" pitchFamily="34" charset="0"/>
              </a:rPr>
              <a:t>No beam-beam </a:t>
            </a:r>
          </a:p>
          <a:p>
            <a:pPr marL="298330" marR="5078" lvl="4" indent="-285636" algn="just">
              <a:lnSpc>
                <a:spcPct val="100499"/>
              </a:lnSpc>
              <a:spcBef>
                <a:spcPts val="5"/>
              </a:spcBef>
              <a:buFont typeface="Wingdings" pitchFamily="2" charset="2"/>
              <a:buChar char="Ø"/>
            </a:pPr>
            <a:endParaRPr lang="en-US" sz="1600" dirty="0">
              <a:solidFill>
                <a:schemeClr val="accent1">
                  <a:lumMod val="75000"/>
                </a:schemeClr>
              </a:solidFill>
              <a:latin typeface="Arial" panose="020B0604020202020204" pitchFamily="34" charset="0"/>
              <a:cs typeface="Arial" panose="020B0604020202020204" pitchFamily="34" charset="0"/>
            </a:endParaRPr>
          </a:p>
        </p:txBody>
      </p:sp>
      <p:sp>
        <p:nvSpPr>
          <p:cNvPr id="21" name="Content Placeholder 13">
            <a:extLst>
              <a:ext uri="{FF2B5EF4-FFF2-40B4-BE49-F238E27FC236}">
                <a16:creationId xmlns:a16="http://schemas.microsoft.com/office/drawing/2014/main" id="{7F858CCF-2442-C54E-979D-78586C672A64}"/>
              </a:ext>
            </a:extLst>
          </p:cNvPr>
          <p:cNvSpPr txBox="1">
            <a:spLocks/>
          </p:cNvSpPr>
          <p:nvPr/>
        </p:nvSpPr>
        <p:spPr>
          <a:xfrm>
            <a:off x="7000811" y="593293"/>
            <a:ext cx="4563520" cy="399981"/>
          </a:xfrm>
          <a:prstGeom prst="rect">
            <a:avLst/>
          </a:prstGeom>
        </p:spPr>
        <p:txBody>
          <a:bodyPr vert="horz" wrap="square" lIns="91440" tIns="45720" rIns="91440" bIns="45720" rtlCol="0">
            <a:sp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buClr>
                <a:schemeClr val="accent1">
                  <a:lumMod val="75000"/>
                </a:schemeClr>
              </a:buClr>
              <a:buNone/>
              <a:defRPr/>
            </a:pPr>
            <a:endParaRPr lang="en-US" sz="1999" dirty="0">
              <a:solidFill>
                <a:schemeClr val="accent1">
                  <a:lumMod val="75000"/>
                </a:schemeClr>
              </a:solidFill>
            </a:endParaRPr>
          </a:p>
        </p:txBody>
      </p:sp>
      <p:sp>
        <p:nvSpPr>
          <p:cNvPr id="23" name="Rectangle 22">
            <a:extLst>
              <a:ext uri="{FF2B5EF4-FFF2-40B4-BE49-F238E27FC236}">
                <a16:creationId xmlns:a16="http://schemas.microsoft.com/office/drawing/2014/main" id="{5212B903-A40D-AB58-7B3F-884A8266B5DF}"/>
              </a:ext>
            </a:extLst>
          </p:cNvPr>
          <p:cNvSpPr/>
          <p:nvPr/>
        </p:nvSpPr>
        <p:spPr>
          <a:xfrm flipH="1">
            <a:off x="7949971" y="755142"/>
            <a:ext cx="2640444" cy="399981"/>
          </a:xfrm>
          <a:prstGeom prst="rect">
            <a:avLst/>
          </a:prstGeom>
          <a:solidFill>
            <a:srgbClr val="C00000"/>
          </a:solidFill>
        </p:spPr>
        <p:txBody>
          <a:bodyPr wrap="square">
            <a:spAutoFit/>
          </a:bodyPr>
          <a:lstStyle/>
          <a:p>
            <a:pPr algn="ctr"/>
            <a:r>
              <a:rPr lang="en-US" sz="1999" b="1" dirty="0">
                <a:solidFill>
                  <a:schemeClr val="bg1"/>
                </a:solidFill>
                <a:latin typeface="Arial" panose="020B0604020202020204" pitchFamily="34" charset="0"/>
                <a:ea typeface="MS PGothic" charset="0"/>
                <a:cs typeface="Arial" panose="020B0604020202020204" pitchFamily="34" charset="0"/>
              </a:rPr>
              <a:t>FFS Comparisons </a:t>
            </a:r>
            <a:endParaRPr lang="en-US" sz="1999" b="1" dirty="0">
              <a:solidFill>
                <a:schemeClr val="bg1"/>
              </a:solidFill>
              <a:latin typeface="Arial" panose="020B0604020202020204" pitchFamily="34" charset="0"/>
              <a:cs typeface="Arial" panose="020B0604020202020204" pitchFamily="34" charset="0"/>
            </a:endParaRPr>
          </a:p>
        </p:txBody>
      </p:sp>
      <p:sp>
        <p:nvSpPr>
          <p:cNvPr id="11" name="Content Placeholder 13">
            <a:extLst>
              <a:ext uri="{FF2B5EF4-FFF2-40B4-BE49-F238E27FC236}">
                <a16:creationId xmlns:a16="http://schemas.microsoft.com/office/drawing/2014/main" id="{B7C0BF8A-E680-54B0-6F4E-21597B0A7357}"/>
              </a:ext>
            </a:extLst>
          </p:cNvPr>
          <p:cNvSpPr>
            <a:spLocks noGrp="1"/>
          </p:cNvSpPr>
          <p:nvPr>
            <p:ph idx="1"/>
          </p:nvPr>
        </p:nvSpPr>
        <p:spPr>
          <a:xfrm>
            <a:off x="231437" y="875701"/>
            <a:ext cx="5711840" cy="369332"/>
          </a:xfrm>
          <a:prstGeom prst="rect">
            <a:avLst/>
          </a:prstGeom>
          <a:solidFill>
            <a:schemeClr val="tx1"/>
          </a:solidFill>
        </p:spPr>
        <p:txBody>
          <a:bodyPr wrap="square">
            <a:spAutoFit/>
          </a:bodyPr>
          <a:lstStyle/>
          <a:p>
            <a:pPr marL="0" lvl="0" indent="0" algn="ctr">
              <a:buClr>
                <a:schemeClr val="accent1">
                  <a:lumMod val="75000"/>
                </a:schemeClr>
              </a:buClr>
              <a:buNone/>
              <a:defRPr/>
            </a:pPr>
            <a:r>
              <a:rPr lang="en-US" sz="1800" dirty="0">
                <a:solidFill>
                  <a:schemeClr val="bg1"/>
                </a:solidFill>
              </a:rPr>
              <a:t>Compact ILC/CLIC/ATF2 Local Chromatic Correction </a:t>
            </a:r>
          </a:p>
        </p:txBody>
      </p:sp>
      <p:sp>
        <p:nvSpPr>
          <p:cNvPr id="16" name="Title 7">
            <a:extLst>
              <a:ext uri="{FF2B5EF4-FFF2-40B4-BE49-F238E27FC236}">
                <a16:creationId xmlns:a16="http://schemas.microsoft.com/office/drawing/2014/main" id="{B5A1BEDB-36D9-54BC-D516-6F629C16017C}"/>
              </a:ext>
            </a:extLst>
          </p:cNvPr>
          <p:cNvSpPr txBox="1">
            <a:spLocks/>
          </p:cNvSpPr>
          <p:nvPr/>
        </p:nvSpPr>
        <p:spPr>
          <a:xfrm>
            <a:off x="1934317" y="84387"/>
            <a:ext cx="8310663" cy="584775"/>
          </a:xfrm>
          <a:prstGeom prst="rect">
            <a:avLst/>
          </a:prstGeom>
        </p:spPr>
        <p:txBody>
          <a:bodyPr vert="horz" wrap="square" lIns="91440" tIns="45720" rIns="91440" bIns="45720" rtlCol="0" anchor="b" anchorCtr="0">
            <a:spAutoFit/>
          </a:bodyPr>
          <a:lstStyle>
            <a:lvl1pPr algn="ctr" defTabSz="914400" rtl="0" eaLnBrk="1" latinLnBrk="0" hangingPunct="1">
              <a:spcBef>
                <a:spcPct val="0"/>
              </a:spcBef>
              <a:buNone/>
              <a:defRPr sz="4600" b="1" kern="1200">
                <a:solidFill>
                  <a:schemeClr val="accent1"/>
                </a:solidFill>
                <a:effectLst/>
                <a:latin typeface="Arial" panose="020B0604020202020204" pitchFamily="34" charset="0"/>
                <a:ea typeface="+mj-ea"/>
                <a:cs typeface="Arial" panose="020B0604020202020204" pitchFamily="34" charset="0"/>
              </a:defRPr>
            </a:lvl1pPr>
          </a:lstStyle>
          <a:p>
            <a:pPr algn="l"/>
            <a:r>
              <a:rPr lang="en-US" sz="3200" dirty="0"/>
              <a:t>Current LC FFS designs </a:t>
            </a:r>
          </a:p>
        </p:txBody>
      </p:sp>
      <p:pic>
        <p:nvPicPr>
          <p:cNvPr id="4" name="Picture 3">
            <a:extLst>
              <a:ext uri="{FF2B5EF4-FFF2-40B4-BE49-F238E27FC236}">
                <a16:creationId xmlns:a16="http://schemas.microsoft.com/office/drawing/2014/main" id="{81585953-B8AE-644B-B360-4F5BBC0128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9435" y="0"/>
            <a:ext cx="7245752" cy="6848475"/>
          </a:xfrm>
          <a:prstGeom prst="rect">
            <a:avLst/>
          </a:prstGeom>
        </p:spPr>
      </p:pic>
      <p:sp>
        <p:nvSpPr>
          <p:cNvPr id="7" name="Rectangle 6">
            <a:extLst>
              <a:ext uri="{FF2B5EF4-FFF2-40B4-BE49-F238E27FC236}">
                <a16:creationId xmlns:a16="http://schemas.microsoft.com/office/drawing/2014/main" id="{9B593C93-935C-FED8-6289-85D0412267FF}"/>
              </a:ext>
            </a:extLst>
          </p:cNvPr>
          <p:cNvSpPr/>
          <p:nvPr/>
        </p:nvSpPr>
        <p:spPr>
          <a:xfrm>
            <a:off x="3141658" y="193527"/>
            <a:ext cx="5526658" cy="2246095"/>
          </a:xfrm>
          <a:prstGeom prst="rect">
            <a:avLst/>
          </a:prstGeom>
          <a:solidFill>
            <a:schemeClr val="bg1">
              <a:alpha val="62783"/>
            </a:schemeClr>
          </a:solidFill>
        </p:spPr>
        <p:txBody>
          <a:bodyPr wrap="square" lIns="91408" tIns="45704" rIns="91408" bIns="45704">
            <a:spAutoFit/>
          </a:bodyPr>
          <a:lstStyle/>
          <a:p>
            <a:pPr algn="ctr"/>
            <a:r>
              <a:rPr lang="en-US" sz="2799" b="1" spc="50" dirty="0">
                <a:ln w="9525" cmpd="sng">
                  <a:solidFill>
                    <a:schemeClr val="accent1"/>
                  </a:solidFill>
                  <a:prstDash val="solid"/>
                </a:ln>
                <a:solidFill>
                  <a:srgbClr val="002060"/>
                </a:solidFill>
                <a:effectLst>
                  <a:glow rad="38100">
                    <a:schemeClr val="accent1">
                      <a:alpha val="40000"/>
                    </a:schemeClr>
                  </a:glow>
                </a:effectLst>
              </a:rPr>
              <a:t>ATF2 tackles its critical task with two major disadvantages </a:t>
            </a:r>
            <a:r>
              <a:rPr lang="en-US" sz="2799" b="1" spc="50" dirty="0" err="1">
                <a:ln w="9525" cmpd="sng">
                  <a:solidFill>
                    <a:schemeClr val="accent1"/>
                  </a:solidFill>
                  <a:prstDash val="solid"/>
                </a:ln>
                <a:solidFill>
                  <a:srgbClr val="002060"/>
                </a:solidFill>
                <a:effectLst>
                  <a:glow rad="38100">
                    <a:schemeClr val="accent1">
                      <a:alpha val="40000"/>
                    </a:schemeClr>
                  </a:glow>
                </a:effectLst>
              </a:rPr>
              <a:t>w.r.t.</a:t>
            </a:r>
            <a:r>
              <a:rPr lang="en-US" sz="2799" b="1" spc="50" dirty="0">
                <a:ln w="9525" cmpd="sng">
                  <a:solidFill>
                    <a:schemeClr val="accent1"/>
                  </a:solidFill>
                  <a:prstDash val="solid"/>
                </a:ln>
                <a:solidFill>
                  <a:srgbClr val="002060"/>
                </a:solidFill>
                <a:effectLst>
                  <a:glow rad="38100">
                    <a:schemeClr val="accent1">
                      <a:alpha val="40000"/>
                    </a:schemeClr>
                  </a:glow>
                </a:effectLst>
              </a:rPr>
              <a:t> ILC and CLIC.</a:t>
            </a:r>
          </a:p>
          <a:p>
            <a:pPr algn="ctr"/>
            <a:r>
              <a:rPr lang="en-US" sz="2799" b="1" spc="50" dirty="0">
                <a:ln w="9525" cmpd="sng">
                  <a:solidFill>
                    <a:schemeClr val="accent1"/>
                  </a:solidFill>
                  <a:prstDash val="solid"/>
                </a:ln>
                <a:solidFill>
                  <a:srgbClr val="002060"/>
                </a:solidFill>
                <a:effectLst>
                  <a:glow rad="38100">
                    <a:schemeClr val="accent1">
                      <a:alpha val="40000"/>
                    </a:schemeClr>
                  </a:glow>
                </a:effectLst>
              </a:rPr>
              <a:t>In summary...the perfect storm in a glass of water...</a:t>
            </a:r>
          </a:p>
        </p:txBody>
      </p:sp>
      <p:sp>
        <p:nvSpPr>
          <p:cNvPr id="9" name="TextBox 8">
            <a:extLst>
              <a:ext uri="{FF2B5EF4-FFF2-40B4-BE49-F238E27FC236}">
                <a16:creationId xmlns:a16="http://schemas.microsoft.com/office/drawing/2014/main" id="{BC9D330E-17DE-C445-13F0-94456F2A7777}"/>
              </a:ext>
            </a:extLst>
          </p:cNvPr>
          <p:cNvSpPr txBox="1"/>
          <p:nvPr/>
        </p:nvSpPr>
        <p:spPr>
          <a:xfrm>
            <a:off x="3416482" y="5972774"/>
            <a:ext cx="4387546" cy="369332"/>
          </a:xfrm>
          <a:prstGeom prst="rect">
            <a:avLst/>
          </a:prstGeom>
          <a:solidFill>
            <a:schemeClr val="bg1">
              <a:alpha val="99000"/>
            </a:schemeClr>
          </a:solidFill>
          <a:ln>
            <a:solidFill>
              <a:srgbClr val="C00000"/>
            </a:solidFill>
          </a:ln>
          <a:effectLst>
            <a:glow rad="944830">
              <a:schemeClr val="accent6">
                <a:lumMod val="60000"/>
                <a:lumOff val="40000"/>
                <a:alpha val="40000"/>
              </a:schemeClr>
            </a:glow>
            <a:outerShdw blurRad="50800" dist="50800" dir="5400000" algn="ctr" rotWithShape="0">
              <a:srgbClr val="000000">
                <a:alpha val="51000"/>
              </a:srgbClr>
            </a:outerShdw>
            <a:reflection endPos="65000" dist="50800" dir="5400000" sy="-100000" algn="bl" rotWithShape="0"/>
          </a:effectLst>
        </p:spPr>
        <p:txBody>
          <a:bodyPr wrap="square">
            <a:spAutoFit/>
          </a:bodyPr>
          <a:lstStyle/>
          <a:p>
            <a:r>
              <a:rPr lang="en-GB" b="1" dirty="0">
                <a:solidFill>
                  <a:srgbClr val="C00000"/>
                </a:solidFill>
                <a:latin typeface="Arial" panose="020B0604020202020204" pitchFamily="34" charset="0"/>
                <a:cs typeface="Arial" panose="020B0604020202020204" pitchFamily="34" charset="0"/>
              </a:rPr>
              <a:t>LCC principle demonstrated in ATF2</a:t>
            </a:r>
          </a:p>
        </p:txBody>
      </p:sp>
    </p:spTree>
    <p:extLst>
      <p:ext uri="{BB962C8B-B14F-4D97-AF65-F5344CB8AC3E}">
        <p14:creationId xmlns:p14="http://schemas.microsoft.com/office/powerpoint/2010/main" val="28127785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ise">
  <a:themeElements>
    <a:clrScheme name="Bris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is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NewsPrint">
  <a:themeElements>
    <a:clrScheme name="NewsPrin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NewsPrint">
      <a:majorFont>
        <a:latin typeface="Helvetica"/>
        <a:ea typeface="Helvetica"/>
        <a:cs typeface="Helvetica"/>
      </a:majorFont>
      <a:minorFont>
        <a:latin typeface="Calibri"/>
        <a:ea typeface="Calibri"/>
        <a:cs typeface="Calibri"/>
      </a:minorFont>
    </a:fontScheme>
    <a:fmtScheme name="News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effectStyle>
        <a:effectStyle>
          <a:effectLst>
            <a:outerShdw blurRad="50800" dist="12700" dir="5280000" rotWithShape="0">
              <a:srgbClr val="000000">
                <a:alpha val="4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2225" cap="flat">
          <a:solidFill>
            <a:schemeClr val="accent1"/>
          </a:solidFill>
          <a:prstDash val="solid"/>
          <a:round/>
        </a:ln>
        <a:effectLst>
          <a:outerShdw blurRad="38100" dist="381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2225" cap="flat">
          <a:solidFill>
            <a:schemeClr val="accent1"/>
          </a:solidFill>
          <a:prstDash val="solid"/>
          <a:round/>
        </a:ln>
        <a:effectLst>
          <a:outerShdw blurRad="50800" dist="12700" dir="5280000" rotWithShape="0">
            <a:srgbClr val="000000">
              <a:alpha val="4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39898</TotalTime>
  <Words>9294</Words>
  <Application>Microsoft Macintosh PowerPoint</Application>
  <PresentationFormat>Custom</PresentationFormat>
  <Paragraphs>935</Paragraphs>
  <Slides>38</Slides>
  <Notes>33</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55" baseType="lpstr">
      <vt:lpstr>Arial Unicode MS</vt:lpstr>
      <vt:lpstr>MS PGothic</vt:lpstr>
      <vt:lpstr>Apple Chancery</vt:lpstr>
      <vt:lpstr>Arial</vt:lpstr>
      <vt:lpstr>Calibri</vt:lpstr>
      <vt:lpstr>Cambria Math</vt:lpstr>
      <vt:lpstr>Courier New</vt:lpstr>
      <vt:lpstr>Liberation Sans</vt:lpstr>
      <vt:lpstr>Lucida Grande</vt:lpstr>
      <vt:lpstr>News Gothic MT</vt:lpstr>
      <vt:lpstr>Symbol</vt:lpstr>
      <vt:lpstr>Times</vt:lpstr>
      <vt:lpstr>Times New Roman</vt:lpstr>
      <vt:lpstr>Wingdings</vt:lpstr>
      <vt:lpstr>Wingdings 2</vt:lpstr>
      <vt:lpstr>Brise</vt:lpstr>
      <vt:lpstr>Ecuación</vt:lpstr>
      <vt:lpstr>BDS and FFS in LCs </vt:lpstr>
      <vt:lpstr>Outline</vt:lpstr>
      <vt:lpstr> Where we are?</vt:lpstr>
      <vt:lpstr>PowerPoint Presentation</vt:lpstr>
      <vt:lpstr>Nanobeam Systems: FFS designs</vt:lpstr>
      <vt:lpstr>Nanobeam Systems: FFS designs</vt:lpstr>
      <vt:lpstr>Nanobeam Systems: FFS designs</vt:lpstr>
      <vt:lpstr>Nanobeam Systems: FFS designs</vt:lpstr>
      <vt:lpstr>PowerPoint Presentation</vt:lpstr>
      <vt:lpstr>PowerPoint Presentation</vt:lpstr>
      <vt:lpstr>PowerPoint Presentation</vt:lpstr>
      <vt:lpstr>PowerPoint Presentation</vt:lpstr>
      <vt:lpstr>PowerPoint Presentation</vt:lpstr>
      <vt:lpstr>MT LCF@CERN BDS R&amp;D (2026 – 2028)  </vt:lpstr>
      <vt:lpstr>PowerPoint Presentation</vt:lpstr>
      <vt:lpstr>PowerPoint Presentation</vt:lpstr>
      <vt:lpstr>PowerPoint Presentation</vt:lpstr>
      <vt:lpstr>PowerPoint Presentation</vt:lpstr>
      <vt:lpstr>PowerPoint Presentation</vt:lpstr>
      <vt:lpstr>Nanobeam sizes / Luminosity  salient points</vt:lpstr>
      <vt:lpstr>The quest for nanobeam sizes</vt:lpstr>
      <vt:lpstr>PowerPoint Presentation</vt:lpstr>
      <vt:lpstr>PowerPoint Presentation</vt:lpstr>
      <vt:lpstr>MT LCF@CERN BDS  R&amp;D 2 IPs I </vt:lpstr>
      <vt:lpstr>MT LCF@CERN BDS  R&amp;D – 2 IPs II </vt:lpstr>
      <vt:lpstr>Luminosity and nanobeams</vt:lpstr>
      <vt:lpstr>PowerPoint Presentation</vt:lpstr>
      <vt:lpstr>Reduced optics aberration conditions I</vt:lpstr>
      <vt:lpstr>Reduced optics aberration conditions II</vt:lpstr>
      <vt:lpstr>Intensity dependence (wakefields) I</vt:lpstr>
      <vt:lpstr>Intensity dependence (wakefields) II</vt:lpstr>
      <vt:lpstr>Nanobeam stabilisation I</vt:lpstr>
      <vt:lpstr>Nanobeam stabilisation II</vt:lpstr>
      <vt:lpstr>IPBSM The Shintake Monitor</vt:lpstr>
      <vt:lpstr>ATF2-3 R&amp;D current experimental studies I </vt:lpstr>
      <vt:lpstr>ATF2-3 R&amp;D current experimental studies II </vt:lpstr>
      <vt:lpstr>Smallest vertical beam sizes in HEP colliders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Microsoft Office User</cp:lastModifiedBy>
  <cp:revision>888</cp:revision>
  <cp:lastPrinted>2021-07-27T14:22:25Z</cp:lastPrinted>
  <dcterms:modified xsi:type="dcterms:W3CDTF">2025-10-22T09:47:10Z</dcterms:modified>
</cp:coreProperties>
</file>