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7" r:id="rId2"/>
  </p:sldMasterIdLst>
  <p:notesMasterIdLst>
    <p:notesMasterId r:id="rId73"/>
  </p:notesMasterIdLst>
  <p:handoutMasterIdLst>
    <p:handoutMasterId r:id="rId74"/>
  </p:handoutMasterIdLst>
  <p:sldIdLst>
    <p:sldId id="267" r:id="rId3"/>
    <p:sldId id="21277" r:id="rId4"/>
    <p:sldId id="21282" r:id="rId5"/>
    <p:sldId id="21278" r:id="rId6"/>
    <p:sldId id="3182" r:id="rId7"/>
    <p:sldId id="21299" r:id="rId8"/>
    <p:sldId id="21279" r:id="rId9"/>
    <p:sldId id="279" r:id="rId10"/>
    <p:sldId id="4187" r:id="rId11"/>
    <p:sldId id="4128" r:id="rId12"/>
    <p:sldId id="21317" r:id="rId13"/>
    <p:sldId id="21319" r:id="rId14"/>
    <p:sldId id="21321" r:id="rId15"/>
    <p:sldId id="4317" r:id="rId16"/>
    <p:sldId id="21264" r:id="rId17"/>
    <p:sldId id="21285" r:id="rId18"/>
    <p:sldId id="21303" r:id="rId19"/>
    <p:sldId id="21291" r:id="rId20"/>
    <p:sldId id="21296" r:id="rId21"/>
    <p:sldId id="21287" r:id="rId22"/>
    <p:sldId id="21322" r:id="rId23"/>
    <p:sldId id="21315" r:id="rId24"/>
    <p:sldId id="21308" r:id="rId25"/>
    <p:sldId id="21309" r:id="rId26"/>
    <p:sldId id="21310" r:id="rId27"/>
    <p:sldId id="21311" r:id="rId28"/>
    <p:sldId id="21312" r:id="rId29"/>
    <p:sldId id="21304" r:id="rId30"/>
    <p:sldId id="21305" r:id="rId31"/>
    <p:sldId id="21280" r:id="rId32"/>
    <p:sldId id="21314" r:id="rId33"/>
    <p:sldId id="21064" r:id="rId34"/>
    <p:sldId id="21284" r:id="rId35"/>
    <p:sldId id="4204" r:id="rId36"/>
    <p:sldId id="21316" r:id="rId37"/>
    <p:sldId id="21297" r:id="rId38"/>
    <p:sldId id="21281" r:id="rId39"/>
    <p:sldId id="21288" r:id="rId40"/>
    <p:sldId id="21289" r:id="rId41"/>
    <p:sldId id="4201" r:id="rId42"/>
    <p:sldId id="21290" r:id="rId43"/>
    <p:sldId id="21318" r:id="rId44"/>
    <p:sldId id="4207" r:id="rId45"/>
    <p:sldId id="4240" r:id="rId46"/>
    <p:sldId id="21276" r:id="rId47"/>
    <p:sldId id="21307" r:id="rId48"/>
    <p:sldId id="21301" r:id="rId49"/>
    <p:sldId id="21306" r:id="rId50"/>
    <p:sldId id="280" r:id="rId51"/>
    <p:sldId id="278" r:id="rId52"/>
    <p:sldId id="21323" r:id="rId53"/>
    <p:sldId id="21324" r:id="rId54"/>
    <p:sldId id="4255" r:id="rId55"/>
    <p:sldId id="3198" r:id="rId56"/>
    <p:sldId id="3197" r:id="rId57"/>
    <p:sldId id="3063" r:id="rId58"/>
    <p:sldId id="21275" r:id="rId59"/>
    <p:sldId id="21302" r:id="rId60"/>
    <p:sldId id="4114" r:id="rId61"/>
    <p:sldId id="4125" r:id="rId62"/>
    <p:sldId id="21241" r:id="rId63"/>
    <p:sldId id="21065" r:id="rId64"/>
    <p:sldId id="21255" r:id="rId65"/>
    <p:sldId id="21262" r:id="rId66"/>
    <p:sldId id="21300" r:id="rId67"/>
    <p:sldId id="4202" r:id="rId68"/>
    <p:sldId id="4206" r:id="rId69"/>
    <p:sldId id="268" r:id="rId70"/>
    <p:sldId id="294" r:id="rId71"/>
    <p:sldId id="21294" r:id="rId7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1" autoAdjust="0"/>
    <p:restoredTop sz="96405" autoAdjust="0"/>
  </p:normalViewPr>
  <p:slideViewPr>
    <p:cSldViewPr showGuides="1">
      <p:cViewPr>
        <p:scale>
          <a:sx n="127" d="100"/>
          <a:sy n="127" d="100"/>
        </p:scale>
        <p:origin x="144" y="20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7292C3-88CB-1540-9623-E54AE5A0AFD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471957-B26F-0541-B1CF-8D291FFBE800}">
      <dgm:prSet phldrT="[Text]"/>
      <dgm:spPr/>
      <dgm:t>
        <a:bodyPr/>
        <a:lstStyle/>
        <a:p>
          <a:r>
            <a:rPr lang="en-US" dirty="0"/>
            <a:t>ILC very mature, in Japan, also possible at CERN</a:t>
          </a:r>
        </a:p>
      </dgm:t>
    </dgm:pt>
    <dgm:pt modelId="{E97487F5-35DB-174C-9514-8444E2B890E7}" type="parTrans" cxnId="{154EF2EB-225F-454D-9702-2653A8E576C8}">
      <dgm:prSet/>
      <dgm:spPr/>
      <dgm:t>
        <a:bodyPr/>
        <a:lstStyle/>
        <a:p>
          <a:endParaRPr lang="en-US"/>
        </a:p>
      </dgm:t>
    </dgm:pt>
    <dgm:pt modelId="{4DD8BFD1-55F1-5840-8A44-5084023AEC4F}" type="sibTrans" cxnId="{154EF2EB-225F-454D-9702-2653A8E576C8}">
      <dgm:prSet/>
      <dgm:spPr/>
      <dgm:t>
        <a:bodyPr/>
        <a:lstStyle/>
        <a:p>
          <a:endParaRPr lang="en-US"/>
        </a:p>
      </dgm:t>
    </dgm:pt>
    <dgm:pt modelId="{A9B39036-5A7A-794A-9B1E-96F2ADDEC2C7}">
      <dgm:prSet phldrT="[Text]"/>
      <dgm:spPr/>
      <dgm:t>
        <a:bodyPr/>
        <a:lstStyle/>
        <a:p>
          <a:r>
            <a:rPr lang="en-US" dirty="0"/>
            <a:t>CLIC mature, studied for CERN </a:t>
          </a:r>
        </a:p>
      </dgm:t>
    </dgm:pt>
    <dgm:pt modelId="{865471AC-2623-D044-8097-AD4B74B8BC30}" type="parTrans" cxnId="{8C1BDB0E-A482-BC4E-A353-2FDE3D073B1E}">
      <dgm:prSet/>
      <dgm:spPr/>
      <dgm:t>
        <a:bodyPr/>
        <a:lstStyle/>
        <a:p>
          <a:endParaRPr lang="en-US"/>
        </a:p>
      </dgm:t>
    </dgm:pt>
    <dgm:pt modelId="{76A3D2A2-D17E-2749-87DC-237A2EFC5193}" type="sibTrans" cxnId="{8C1BDB0E-A482-BC4E-A353-2FDE3D073B1E}">
      <dgm:prSet/>
      <dgm:spPr/>
      <dgm:t>
        <a:bodyPr/>
        <a:lstStyle/>
        <a:p>
          <a:endParaRPr lang="en-US"/>
        </a:p>
      </dgm:t>
    </dgm:pt>
    <dgm:pt modelId="{6D54C2E4-F9AF-F947-B5EF-079B10926536}">
      <dgm:prSet phldrT="[Text]"/>
      <dgm:spPr/>
      <dgm:t>
        <a:bodyPr/>
        <a:lstStyle/>
        <a:p>
          <a:r>
            <a:rPr lang="en-US" dirty="0"/>
            <a:t>C3 progressing fast, HALHF new concept, Energy Recovery concept(s) </a:t>
          </a:r>
        </a:p>
      </dgm:t>
    </dgm:pt>
    <dgm:pt modelId="{B805CBB4-0631-E048-AD37-7975BF518A82}" type="parTrans" cxnId="{1356D771-727A-8245-8CEE-DDA699E89601}">
      <dgm:prSet/>
      <dgm:spPr/>
      <dgm:t>
        <a:bodyPr/>
        <a:lstStyle/>
        <a:p>
          <a:endParaRPr lang="en-US"/>
        </a:p>
      </dgm:t>
    </dgm:pt>
    <dgm:pt modelId="{99F064A5-1CAF-AB44-8B08-E84C37BD5EC7}" type="sibTrans" cxnId="{1356D771-727A-8245-8CEE-DDA699E89601}">
      <dgm:prSet/>
      <dgm:spPr/>
      <dgm:t>
        <a:bodyPr/>
        <a:lstStyle/>
        <a:p>
          <a:endParaRPr lang="en-US"/>
        </a:p>
      </dgm:t>
    </dgm:pt>
    <dgm:pt modelId="{729591B7-4AB0-E442-846F-8F79CDCDB568}">
      <dgm:prSet phldrT="[Text]"/>
      <dgm:spPr/>
      <dgm:t>
        <a:bodyPr/>
        <a:lstStyle/>
        <a:p>
          <a:endParaRPr lang="en-US"/>
        </a:p>
      </dgm:t>
    </dgm:pt>
    <dgm:pt modelId="{B7DDC868-F6DA-1E44-B072-7AD373452BF5}" type="parTrans" cxnId="{0AA90EEA-A477-854B-813E-6B9FCC2B4003}">
      <dgm:prSet/>
      <dgm:spPr/>
      <dgm:t>
        <a:bodyPr/>
        <a:lstStyle/>
        <a:p>
          <a:endParaRPr lang="en-US"/>
        </a:p>
      </dgm:t>
    </dgm:pt>
    <dgm:pt modelId="{9853E06D-6FE8-484A-898F-67D402A75783}" type="sibTrans" cxnId="{0AA90EEA-A477-854B-813E-6B9FCC2B4003}">
      <dgm:prSet/>
      <dgm:spPr/>
      <dgm:t>
        <a:bodyPr/>
        <a:lstStyle/>
        <a:p>
          <a:endParaRPr lang="en-US"/>
        </a:p>
      </dgm:t>
    </dgm:pt>
    <dgm:pt modelId="{BF10C394-402C-5A44-8540-9E70B0C8A50C}">
      <dgm:prSet phldrT="[Text]" custT="1"/>
      <dgm:spPr/>
      <dgm:t>
        <a:bodyPr/>
        <a:lstStyle/>
        <a:p>
          <a:r>
            <a:rPr lang="en-US" sz="1700" b="0" dirty="0"/>
            <a:t>LC at CERN</a:t>
          </a:r>
        </a:p>
        <a:p>
          <a:r>
            <a:rPr lang="en-US" sz="1700" dirty="0">
              <a:solidFill>
                <a:srgbClr val="FF0000"/>
              </a:solidFill>
            </a:rPr>
            <a:t>Reminder: a LC can be upgraded in length and technology</a:t>
          </a:r>
        </a:p>
      </dgm:t>
    </dgm:pt>
    <dgm:pt modelId="{78A4658D-726E-0449-BD55-C84E741AA877}" type="parTrans" cxnId="{8D387C85-2218-B94C-ACB1-11D1B0A31C22}">
      <dgm:prSet/>
      <dgm:spPr/>
      <dgm:t>
        <a:bodyPr/>
        <a:lstStyle/>
        <a:p>
          <a:endParaRPr lang="en-US"/>
        </a:p>
      </dgm:t>
    </dgm:pt>
    <dgm:pt modelId="{69D81430-AE4F-844D-A4A6-7BCDFC8CC078}" type="sibTrans" cxnId="{8D387C85-2218-B94C-ACB1-11D1B0A31C22}">
      <dgm:prSet/>
      <dgm:spPr/>
      <dgm:t>
        <a:bodyPr/>
        <a:lstStyle/>
        <a:p>
          <a:endParaRPr lang="en-US"/>
        </a:p>
      </dgm:t>
    </dgm:pt>
    <dgm:pt modelId="{8E21E904-961D-044D-9453-131D16D9CB76}">
      <dgm:prSet phldrT="[Text]"/>
      <dgm:spPr/>
      <dgm:t>
        <a:bodyPr/>
        <a:lstStyle/>
        <a:p>
          <a:endParaRPr lang="en-US" dirty="0"/>
        </a:p>
      </dgm:t>
    </dgm:pt>
    <dgm:pt modelId="{D130BB42-54CA-6943-B1B3-54D6E0A49125}" type="parTrans" cxnId="{C539FFF7-2B60-4248-A87A-2771CCD1DAC5}">
      <dgm:prSet/>
      <dgm:spPr/>
      <dgm:t>
        <a:bodyPr/>
        <a:lstStyle/>
        <a:p>
          <a:endParaRPr lang="en-US"/>
        </a:p>
      </dgm:t>
    </dgm:pt>
    <dgm:pt modelId="{F8FDDC2B-18F9-394B-84AC-AC3E5C463F47}" type="sibTrans" cxnId="{C539FFF7-2B60-4248-A87A-2771CCD1DAC5}">
      <dgm:prSet/>
      <dgm:spPr/>
      <dgm:t>
        <a:bodyPr/>
        <a:lstStyle/>
        <a:p>
          <a:endParaRPr lang="en-US"/>
        </a:p>
      </dgm:t>
    </dgm:pt>
    <dgm:pt modelId="{93B6AED7-780D-1543-8724-CC3F09DA6143}">
      <dgm:prSet phldrT="[Text]"/>
      <dgm:spPr/>
      <dgm:t>
        <a:bodyPr/>
        <a:lstStyle/>
        <a:p>
          <a:endParaRPr lang="en-US"/>
        </a:p>
      </dgm:t>
    </dgm:pt>
    <dgm:pt modelId="{9B9E4951-87E3-1C46-86A8-765436CD72D8}" type="parTrans" cxnId="{588F20A6-9555-FC48-B84D-70277F18B729}">
      <dgm:prSet/>
      <dgm:spPr/>
      <dgm:t>
        <a:bodyPr/>
        <a:lstStyle/>
        <a:p>
          <a:endParaRPr lang="en-US"/>
        </a:p>
      </dgm:t>
    </dgm:pt>
    <dgm:pt modelId="{A3CE87D2-E890-C14E-BC5A-78B9C190C9F9}" type="sibTrans" cxnId="{588F20A6-9555-FC48-B84D-70277F18B729}">
      <dgm:prSet/>
      <dgm:spPr/>
      <dgm:t>
        <a:bodyPr/>
        <a:lstStyle/>
        <a:p>
          <a:endParaRPr lang="en-US"/>
        </a:p>
      </dgm:t>
    </dgm:pt>
    <dgm:pt modelId="{699B96EF-D5C6-4449-ADE3-D291E8817C6A}" type="pres">
      <dgm:prSet presAssocID="{FA7292C3-88CB-1540-9623-E54AE5A0AFD3}" presName="Name0" presStyleCnt="0">
        <dgm:presLayoutVars>
          <dgm:chMax val="4"/>
          <dgm:resizeHandles val="exact"/>
        </dgm:presLayoutVars>
      </dgm:prSet>
      <dgm:spPr/>
    </dgm:pt>
    <dgm:pt modelId="{D39643E0-744E-C641-8115-3AA69C4699BB}" type="pres">
      <dgm:prSet presAssocID="{FA7292C3-88CB-1540-9623-E54AE5A0AFD3}" presName="ellipse" presStyleLbl="trBgShp" presStyleIdx="0" presStyleCnt="1"/>
      <dgm:spPr/>
    </dgm:pt>
    <dgm:pt modelId="{77A8144F-AE40-E64A-9A3B-E96488710D32}" type="pres">
      <dgm:prSet presAssocID="{FA7292C3-88CB-1540-9623-E54AE5A0AFD3}" presName="arrow1" presStyleLbl="fgShp" presStyleIdx="0" presStyleCnt="1"/>
      <dgm:spPr/>
    </dgm:pt>
    <dgm:pt modelId="{3E74CE20-14FB-CB45-ABC3-C03D160CECCA}" type="pres">
      <dgm:prSet presAssocID="{FA7292C3-88CB-1540-9623-E54AE5A0AFD3}" presName="rectangle" presStyleLbl="revTx" presStyleIdx="0" presStyleCnt="1">
        <dgm:presLayoutVars>
          <dgm:bulletEnabled val="1"/>
        </dgm:presLayoutVars>
      </dgm:prSet>
      <dgm:spPr/>
    </dgm:pt>
    <dgm:pt modelId="{C1C0A97C-C112-D744-B188-F315A2E45DEA}" type="pres">
      <dgm:prSet presAssocID="{A9B39036-5A7A-794A-9B1E-96F2ADDEC2C7}" presName="item1" presStyleLbl="node1" presStyleIdx="0" presStyleCnt="3">
        <dgm:presLayoutVars>
          <dgm:bulletEnabled val="1"/>
        </dgm:presLayoutVars>
      </dgm:prSet>
      <dgm:spPr/>
    </dgm:pt>
    <dgm:pt modelId="{C43F8C36-F504-554E-9E60-362BC3486794}" type="pres">
      <dgm:prSet presAssocID="{6D54C2E4-F9AF-F947-B5EF-079B10926536}" presName="item2" presStyleLbl="node1" presStyleIdx="1" presStyleCnt="3">
        <dgm:presLayoutVars>
          <dgm:bulletEnabled val="1"/>
        </dgm:presLayoutVars>
      </dgm:prSet>
      <dgm:spPr/>
    </dgm:pt>
    <dgm:pt modelId="{F5E87902-32F1-0247-9223-23D6B640D132}" type="pres">
      <dgm:prSet presAssocID="{BF10C394-402C-5A44-8540-9E70B0C8A50C}" presName="item3" presStyleLbl="node1" presStyleIdx="2" presStyleCnt="3" custScaleX="109222">
        <dgm:presLayoutVars>
          <dgm:bulletEnabled val="1"/>
        </dgm:presLayoutVars>
      </dgm:prSet>
      <dgm:spPr/>
    </dgm:pt>
    <dgm:pt modelId="{C00847CE-22AE-6C44-A8F7-DF77BAA0F42E}" type="pres">
      <dgm:prSet presAssocID="{FA7292C3-88CB-1540-9623-E54AE5A0AFD3}" presName="funnel" presStyleLbl="trAlignAcc1" presStyleIdx="0" presStyleCnt="1" custLinFactNeighborY="-10"/>
      <dgm:spPr/>
    </dgm:pt>
  </dgm:ptLst>
  <dgm:cxnLst>
    <dgm:cxn modelId="{8C1BDB0E-A482-BC4E-A353-2FDE3D073B1E}" srcId="{FA7292C3-88CB-1540-9623-E54AE5A0AFD3}" destId="{A9B39036-5A7A-794A-9B1E-96F2ADDEC2C7}" srcOrd="1" destOrd="0" parTransId="{865471AC-2623-D044-8097-AD4B74B8BC30}" sibTransId="{76A3D2A2-D17E-2749-87DC-237A2EFC5193}"/>
    <dgm:cxn modelId="{ED1F5511-F078-4447-B34C-B30C7358147B}" type="presOf" srcId="{C0471957-B26F-0541-B1CF-8D291FFBE800}" destId="{F5E87902-32F1-0247-9223-23D6B640D132}" srcOrd="0" destOrd="0" presId="urn:microsoft.com/office/officeart/2005/8/layout/funnel1"/>
    <dgm:cxn modelId="{ACF0903C-0928-1647-B45E-DCF3FE021B62}" type="presOf" srcId="{FA7292C3-88CB-1540-9623-E54AE5A0AFD3}" destId="{699B96EF-D5C6-4449-ADE3-D291E8817C6A}" srcOrd="0" destOrd="0" presId="urn:microsoft.com/office/officeart/2005/8/layout/funnel1"/>
    <dgm:cxn modelId="{3B4D0044-555D-5742-A77F-C43364DE5A98}" type="presOf" srcId="{A9B39036-5A7A-794A-9B1E-96F2ADDEC2C7}" destId="{C43F8C36-F504-554E-9E60-362BC3486794}" srcOrd="0" destOrd="0" presId="urn:microsoft.com/office/officeart/2005/8/layout/funnel1"/>
    <dgm:cxn modelId="{1356D771-727A-8245-8CEE-DDA699E89601}" srcId="{FA7292C3-88CB-1540-9623-E54AE5A0AFD3}" destId="{6D54C2E4-F9AF-F947-B5EF-079B10926536}" srcOrd="2" destOrd="0" parTransId="{B805CBB4-0631-E048-AD37-7975BF518A82}" sibTransId="{99F064A5-1CAF-AB44-8B08-E84C37BD5EC7}"/>
    <dgm:cxn modelId="{8D387C85-2218-B94C-ACB1-11D1B0A31C22}" srcId="{FA7292C3-88CB-1540-9623-E54AE5A0AFD3}" destId="{BF10C394-402C-5A44-8540-9E70B0C8A50C}" srcOrd="3" destOrd="0" parTransId="{78A4658D-726E-0449-BD55-C84E741AA877}" sibTransId="{69D81430-AE4F-844D-A4A6-7BCDFC8CC078}"/>
    <dgm:cxn modelId="{802C9A8A-6A94-234F-A7B9-496E4262FBD8}" type="presOf" srcId="{6D54C2E4-F9AF-F947-B5EF-079B10926536}" destId="{C1C0A97C-C112-D744-B188-F315A2E45DEA}" srcOrd="0" destOrd="0" presId="urn:microsoft.com/office/officeart/2005/8/layout/funnel1"/>
    <dgm:cxn modelId="{588F20A6-9555-FC48-B84D-70277F18B729}" srcId="{FA7292C3-88CB-1540-9623-E54AE5A0AFD3}" destId="{93B6AED7-780D-1543-8724-CC3F09DA6143}" srcOrd="6" destOrd="0" parTransId="{9B9E4951-87E3-1C46-86A8-765436CD72D8}" sibTransId="{A3CE87D2-E890-C14E-BC5A-78B9C190C9F9}"/>
    <dgm:cxn modelId="{F6FD01BD-E0D0-D84A-A509-514842B11FE3}" type="presOf" srcId="{BF10C394-402C-5A44-8540-9E70B0C8A50C}" destId="{3E74CE20-14FB-CB45-ABC3-C03D160CECCA}" srcOrd="0" destOrd="0" presId="urn:microsoft.com/office/officeart/2005/8/layout/funnel1"/>
    <dgm:cxn modelId="{0AA90EEA-A477-854B-813E-6B9FCC2B4003}" srcId="{FA7292C3-88CB-1540-9623-E54AE5A0AFD3}" destId="{729591B7-4AB0-E442-846F-8F79CDCDB568}" srcOrd="5" destOrd="0" parTransId="{B7DDC868-F6DA-1E44-B072-7AD373452BF5}" sibTransId="{9853E06D-6FE8-484A-898F-67D402A75783}"/>
    <dgm:cxn modelId="{154EF2EB-225F-454D-9702-2653A8E576C8}" srcId="{FA7292C3-88CB-1540-9623-E54AE5A0AFD3}" destId="{C0471957-B26F-0541-B1CF-8D291FFBE800}" srcOrd="0" destOrd="0" parTransId="{E97487F5-35DB-174C-9514-8444E2B890E7}" sibTransId="{4DD8BFD1-55F1-5840-8A44-5084023AEC4F}"/>
    <dgm:cxn modelId="{C539FFF7-2B60-4248-A87A-2771CCD1DAC5}" srcId="{FA7292C3-88CB-1540-9623-E54AE5A0AFD3}" destId="{8E21E904-961D-044D-9453-131D16D9CB76}" srcOrd="4" destOrd="0" parTransId="{D130BB42-54CA-6943-B1B3-54D6E0A49125}" sibTransId="{F8FDDC2B-18F9-394B-84AC-AC3E5C463F47}"/>
    <dgm:cxn modelId="{C56F0102-B865-8A4C-B9D6-98045787F13D}" type="presParOf" srcId="{699B96EF-D5C6-4449-ADE3-D291E8817C6A}" destId="{D39643E0-744E-C641-8115-3AA69C4699BB}" srcOrd="0" destOrd="0" presId="urn:microsoft.com/office/officeart/2005/8/layout/funnel1"/>
    <dgm:cxn modelId="{D20D027F-825A-1F46-94D8-6350570112C2}" type="presParOf" srcId="{699B96EF-D5C6-4449-ADE3-D291E8817C6A}" destId="{77A8144F-AE40-E64A-9A3B-E96488710D32}" srcOrd="1" destOrd="0" presId="urn:microsoft.com/office/officeart/2005/8/layout/funnel1"/>
    <dgm:cxn modelId="{9D5239F8-0121-E340-9567-32C8B28E90D5}" type="presParOf" srcId="{699B96EF-D5C6-4449-ADE3-D291E8817C6A}" destId="{3E74CE20-14FB-CB45-ABC3-C03D160CECCA}" srcOrd="2" destOrd="0" presId="urn:microsoft.com/office/officeart/2005/8/layout/funnel1"/>
    <dgm:cxn modelId="{001C06FF-C51F-E642-812A-4C60F3871915}" type="presParOf" srcId="{699B96EF-D5C6-4449-ADE3-D291E8817C6A}" destId="{C1C0A97C-C112-D744-B188-F315A2E45DEA}" srcOrd="3" destOrd="0" presId="urn:microsoft.com/office/officeart/2005/8/layout/funnel1"/>
    <dgm:cxn modelId="{22A62654-EB0D-944D-9FA6-3ACA17FD335F}" type="presParOf" srcId="{699B96EF-D5C6-4449-ADE3-D291E8817C6A}" destId="{C43F8C36-F504-554E-9E60-362BC3486794}" srcOrd="4" destOrd="0" presId="urn:microsoft.com/office/officeart/2005/8/layout/funnel1"/>
    <dgm:cxn modelId="{A9F1DBC0-E653-9F4B-A7EA-9839C19147C0}" type="presParOf" srcId="{699B96EF-D5C6-4449-ADE3-D291E8817C6A}" destId="{F5E87902-32F1-0247-9223-23D6B640D132}" srcOrd="5" destOrd="0" presId="urn:microsoft.com/office/officeart/2005/8/layout/funnel1"/>
    <dgm:cxn modelId="{A8E87AA5-E3B3-634B-8067-E99221514D2D}" type="presParOf" srcId="{699B96EF-D5C6-4449-ADE3-D291E8817C6A}" destId="{C00847CE-22AE-6C44-A8F7-DF77BAA0F42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643E0-744E-C641-8115-3AA69C4699BB}">
      <dsp:nvSpPr>
        <dsp:cNvPr id="0" name=""/>
        <dsp:cNvSpPr/>
      </dsp:nvSpPr>
      <dsp:spPr>
        <a:xfrm>
          <a:off x="1190328" y="509229"/>
          <a:ext cx="4349926" cy="151067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8144F-AE40-E64A-9A3B-E96488710D32}">
      <dsp:nvSpPr>
        <dsp:cNvPr id="0" name=""/>
        <dsp:cNvSpPr/>
      </dsp:nvSpPr>
      <dsp:spPr>
        <a:xfrm>
          <a:off x="2950531" y="4208352"/>
          <a:ext cx="843009" cy="539525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4CE20-14FB-CB45-ABC3-C03D160CECCA}">
      <dsp:nvSpPr>
        <dsp:cNvPr id="0" name=""/>
        <dsp:cNvSpPr/>
      </dsp:nvSpPr>
      <dsp:spPr>
        <a:xfrm>
          <a:off x="1348814" y="4639973"/>
          <a:ext cx="4046443" cy="1011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LC at CERN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FF0000"/>
              </a:solidFill>
            </a:rPr>
            <a:t>Reminder: a LC can be upgraded in length and technology</a:t>
          </a:r>
        </a:p>
      </dsp:txBody>
      <dsp:txXfrm>
        <a:off x="1348814" y="4639973"/>
        <a:ext cx="4046443" cy="1011610"/>
      </dsp:txXfrm>
    </dsp:sp>
    <dsp:sp modelId="{C1C0A97C-C112-D744-B188-F315A2E45DEA}">
      <dsp:nvSpPr>
        <dsp:cNvPr id="0" name=""/>
        <dsp:cNvSpPr/>
      </dsp:nvSpPr>
      <dsp:spPr>
        <a:xfrm>
          <a:off x="2771813" y="2136573"/>
          <a:ext cx="1517416" cy="15174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C3 progressing fast, HALHF new concept, Energy Recovery concept(s) </a:t>
          </a:r>
        </a:p>
      </dsp:txBody>
      <dsp:txXfrm>
        <a:off x="2994033" y="2358793"/>
        <a:ext cx="1072976" cy="1072976"/>
      </dsp:txXfrm>
    </dsp:sp>
    <dsp:sp modelId="{C43F8C36-F504-554E-9E60-362BC3486794}">
      <dsp:nvSpPr>
        <dsp:cNvPr id="0" name=""/>
        <dsp:cNvSpPr/>
      </dsp:nvSpPr>
      <dsp:spPr>
        <a:xfrm>
          <a:off x="1686018" y="998174"/>
          <a:ext cx="1517416" cy="15174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CLIC mature, studied for CERN </a:t>
          </a:r>
        </a:p>
      </dsp:txBody>
      <dsp:txXfrm>
        <a:off x="1908238" y="1220394"/>
        <a:ext cx="1072976" cy="1072976"/>
      </dsp:txXfrm>
    </dsp:sp>
    <dsp:sp modelId="{F5E87902-32F1-0247-9223-23D6B640D132}">
      <dsp:nvSpPr>
        <dsp:cNvPr id="0" name=""/>
        <dsp:cNvSpPr/>
      </dsp:nvSpPr>
      <dsp:spPr>
        <a:xfrm>
          <a:off x="3167186" y="631296"/>
          <a:ext cx="1657352" cy="15174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ILC very mature, in Japan, also possible at CERN</a:t>
          </a:r>
        </a:p>
      </dsp:txBody>
      <dsp:txXfrm>
        <a:off x="3409900" y="853516"/>
        <a:ext cx="1171924" cy="1072976"/>
      </dsp:txXfrm>
    </dsp:sp>
    <dsp:sp modelId="{C00847CE-22AE-6C44-A8F7-DF77BAA0F42E}">
      <dsp:nvSpPr>
        <dsp:cNvPr id="0" name=""/>
        <dsp:cNvSpPr/>
      </dsp:nvSpPr>
      <dsp:spPr>
        <a:xfrm>
          <a:off x="1011610" y="323389"/>
          <a:ext cx="4720850" cy="377668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139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629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56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206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ABE82-5F02-4403-E929-E0D1928EF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D1BA9C-536B-D7B9-8857-ACBF1C602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C33E4-E9A9-FE17-01FE-781415119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6C897-CA0C-1CA8-F84E-E9482B2BB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76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747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82153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82A1-C57B-4646-B465-83AF9B114B9C}" type="slidenum"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sym typeface="Avenir Book"/>
              </a:rPr>
              <a:pPr marL="0" marR="0" lvl="0" indent="0" algn="l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027418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0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7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FB428-CBE8-D16D-E471-34E89F238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F4C6A0-E481-5954-FF3E-5AFBE1F3B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3B5FB-096D-9AFD-FAB5-7B9D62B29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 FCC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40642-F524-1EBE-1876-A47D7E0A2B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148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fld id="{6A12A38D-8EC9-4302-BD09-EB2DA5085CA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sym typeface="Avenir Book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255764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338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87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8" name="Google Shape;1078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Sustainability </a:t>
            </a:r>
            <a:r>
              <a:rPr lang="en-US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lcws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talk and paper </a:t>
            </a:r>
            <a:endParaRPr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79" name="Google Shape;1079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536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08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CE6B-6993-C14A-9E61-38FB598904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07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43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121a866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121a866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43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50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6580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8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 b="0" i="0">
                <a:solidFill>
                  <a:srgbClr val="B83A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133" name="Google Shape;133;p6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cxnSp>
        <p:nvCxnSpPr>
          <p:cNvPr id="134" name="Google Shape;134;p68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5" name="Google Shape;135;p68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b="0" i="0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914400" lvl="1" indent="-342392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 dirty="0"/>
          </a:p>
        </p:txBody>
      </p:sp>
      <p:sp>
        <p:nvSpPr>
          <p:cNvPr id="136" name="Google Shape;136;p6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7" name="Google Shape;137;p6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 b="0" i="0">
                <a:solidFill>
                  <a:srgbClr val="3F3F3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1126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5BA92-6F39-53B7-9ABF-C2AB0321F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7E1E3-6C4C-AB88-55E8-B5EB8EFF3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C2A19-576E-EF63-BE35-DE21BB7E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</a:p>
        </p:txBody>
      </p:sp>
    </p:spTree>
    <p:extLst>
      <p:ext uri="{BB962C8B-B14F-4D97-AF65-F5344CB8AC3E}">
        <p14:creationId xmlns:p14="http://schemas.microsoft.com/office/powerpoint/2010/main" val="332371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9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76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EA0C-641A-15BA-FECD-782E9775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7795-ECA2-7475-EB88-1B14B3EE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728B3-A3FB-5BE8-753D-7E12283C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5245-0B6D-26EA-9BF4-0469EDDF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08756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126837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48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26837" y="173559"/>
            <a:ext cx="9975273" cy="36576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299201" y="903072"/>
            <a:ext cx="4765964" cy="4835789"/>
          </a:xfrm>
          <a:prstGeom prst="rect">
            <a:avLst/>
          </a:prstGeom>
        </p:spPr>
        <p:txBody>
          <a:bodyPr/>
          <a:lstStyle>
            <a:lvl1pPr marL="172800" indent="-172800">
              <a:spcBef>
                <a:spcPts val="480"/>
              </a:spcBef>
              <a:defRPr sz="1680" b="0"/>
            </a:lvl1pPr>
            <a:lvl2pPr marL="345600" indent="-172800">
              <a:spcBef>
                <a:spcPts val="480"/>
              </a:spcBef>
              <a:defRPr sz="1440">
                <a:latin typeface="Arial"/>
                <a:cs typeface="Arial"/>
              </a:defRPr>
            </a:lvl2pPr>
            <a:lvl3pPr marL="518400" indent="-172800">
              <a:defRPr sz="1320">
                <a:latin typeface="Arial"/>
                <a:cs typeface="Arial"/>
              </a:defRPr>
            </a:lvl3pPr>
            <a:lvl4pPr marL="691200" indent="-172800">
              <a:buFont typeface="Lucida Grande"/>
              <a:buChar char="‒"/>
              <a:defRPr sz="1320">
                <a:latin typeface="Arial"/>
                <a:cs typeface="Arial"/>
              </a:defRPr>
            </a:lvl4pPr>
            <a:lvl5pPr marL="1509923" indent="-231553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9588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773096" y="141382"/>
            <a:ext cx="7310541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702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6253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126837" y="903072"/>
            <a:ext cx="9956031" cy="4835788"/>
          </a:xfrm>
          <a:prstGeom prst="rect">
            <a:avLst/>
          </a:prstGeom>
        </p:spPr>
        <p:txBody>
          <a:bodyPr/>
          <a:lstStyle>
            <a:lvl1pPr marL="172728" indent="-172728">
              <a:spcBef>
                <a:spcPts val="479"/>
              </a:spcBef>
              <a:defRPr sz="1919"/>
            </a:lvl1pPr>
            <a:lvl2pPr marL="345455" indent="-172728">
              <a:spcBef>
                <a:spcPts val="479"/>
              </a:spcBef>
              <a:defRPr sz="1680">
                <a:latin typeface="Arial"/>
                <a:cs typeface="Arial"/>
              </a:defRPr>
            </a:lvl2pPr>
            <a:lvl3pPr marL="518184" indent="-172728">
              <a:defRPr sz="1439">
                <a:latin typeface="Arial"/>
                <a:cs typeface="Arial"/>
              </a:defRPr>
            </a:lvl3pPr>
            <a:lvl4pPr marL="690911" indent="-172728">
              <a:buFont typeface="Lucida Grande"/>
              <a:buChar char="‒"/>
              <a:defRPr sz="1439">
                <a:latin typeface="Arial"/>
                <a:cs typeface="Arial"/>
              </a:defRPr>
            </a:lvl4pPr>
            <a:lvl5pPr marL="1509292" indent="-231456">
              <a:defRPr sz="1799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26837" y="173560"/>
            <a:ext cx="9975273" cy="36576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399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57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66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58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61D3F-96FE-0B09-E4F1-CE81D98AD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8CCF8-16D7-2E3A-C674-326F297BB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B09F2-2F51-4EE8-F854-556A07EB4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E73E-8A82-4E4A-B7AB-3F6F47BE81A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F6ADE-322B-569C-7883-0E26538B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43E60-39DB-1FB1-3400-5775805A3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EFC-A9B6-A946-AD65-4AEC1EAD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684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244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2286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4572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6858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9144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958279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711" r:id="rId24"/>
    <p:sldLayoutId id="2147483712" r:id="rId25"/>
    <p:sldLayoutId id="2147483713" r:id="rId26"/>
    <p:sldLayoutId id="2147483716" r:id="rId27"/>
    <p:sldLayoutId id="2147483722" r:id="rId2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7">
            <a:extLst>
              <a:ext uri="{FF2B5EF4-FFF2-40B4-BE49-F238E27FC236}">
                <a16:creationId xmlns:a16="http://schemas.microsoft.com/office/drawing/2014/main" id="{048CF9FD-DC86-3819-CA51-771D9F4C99AC}"/>
              </a:ext>
            </a:extLst>
          </p:cNvPr>
          <p:cNvSpPr/>
          <p:nvPr userDrawn="1"/>
        </p:nvSpPr>
        <p:spPr>
          <a:xfrm>
            <a:off x="-22578" y="-73530"/>
            <a:ext cx="12271022" cy="1479957"/>
          </a:xfrm>
          <a:prstGeom prst="roundRect">
            <a:avLst>
              <a:gd name="adj" fmla="val 6923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1000" b="1" smtClean="0"/>
              <a:pPr algn="r"/>
              <a:t>‹#›</a:t>
            </a:fld>
            <a:endParaRPr lang="de-DE" sz="1000" b="1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26BAE03-8DE8-4C55-80CD-31B50F5D37F6}"/>
              </a:ext>
            </a:extLst>
          </p:cNvPr>
          <p:cNvSpPr txBox="1">
            <a:spLocks/>
          </p:cNvSpPr>
          <p:nvPr userDrawn="1"/>
        </p:nvSpPr>
        <p:spPr>
          <a:xfrm>
            <a:off x="296537" y="6593156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115th ECFA - 2024 | Plasma </a:t>
            </a:r>
            <a:r>
              <a:rPr kumimoji="0" lang="de-DE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Accelerators and the </a:t>
            </a: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HALHF</a:t>
            </a:r>
            <a:r>
              <a:rPr kumimoji="0" lang="de-DE" sz="1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concept |  E. Adli (U. Oslo)</a:t>
            </a: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B43FC3-6F12-40DB-921A-131DF4B3F85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69972" y="-60509"/>
            <a:ext cx="2546256" cy="145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6384F8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pdf/2203.09186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46.pdf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indico.cern.ch/event/1361604/contributions/6190120/" TargetMode="External"/><Relationship Id="rId5" Type="http://schemas.openxmlformats.org/officeDocument/2006/relationships/hyperlink" Target="https://arxiv.org/abs/2312.04975" TargetMode="External"/><Relationship Id="rId4" Type="http://schemas.openxmlformats.org/officeDocument/2006/relationships/hyperlink" Target="https://iopscience.iop.org/article/10.1088/1367-2630/acf39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6.07830" TargetMode="External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hyperlink" Target="https://arxiv.org/abs/1710.0762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211/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307.04084" TargetMode="External"/><Relationship Id="rId4" Type="http://schemas.openxmlformats.org/officeDocument/2006/relationships/hyperlink" Target="https://arxiv.org/abs/2203.07622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genda.linearcollider.org/event/9211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307.04084" TargetMode="External"/><Relationship Id="rId4" Type="http://schemas.openxmlformats.org/officeDocument/2006/relationships/hyperlink" Target="https://arxiv.org/abs/2203.07622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8913/contributions/6166686/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06476" TargetMode="External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7467/contributions/5492/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5096/contributions/3295702/attachments/1785218/2906197/Addendum_ILC_Global_Project.pdf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rxiv.org/abs/1903.08655" TargetMode="Externa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8.06030" TargetMode="Externa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ningday.com/news/lca-stages-matter-when-tracking-embodied-carbon/%20%20https:/www.buildingenclosureonline.com/blogs/14-the-be-blog/post/%20%2089547-lca-stages-matter-when-tracking-embodied-carbon" TargetMode="External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2917948/1" TargetMode="Externa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34/contributions/54762" TargetMode="Externa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eefact2022/papers/frxas0101.pdf" TargetMode="External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indico.desy.de/event/39980/contributions/150572/attachments/85304/113322/linear-colliders.pptx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hyperlink" Target="https://www.iea.org/reports/batteries-and-secure-energy-transitions" TargetMode="External"/><Relationship Id="rId3" Type="http://schemas.openxmlformats.org/officeDocument/2006/relationships/hyperlink" Target="https://edms.cern.ch/ui/#!master/navigator/document?D:100259949:100259949:subDocs" TargetMode="External"/><Relationship Id="rId7" Type="http://schemas.openxmlformats.org/officeDocument/2006/relationships/image" Target="../media/image93.emf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creativecommons.org/licenses/by-sa/4.0/" TargetMode="External"/><Relationship Id="rId11" Type="http://schemas.openxmlformats.org/officeDocument/2006/relationships/image" Target="../media/image96.png"/><Relationship Id="rId5" Type="http://schemas.openxmlformats.org/officeDocument/2006/relationships/hyperlink" Target="https://commons.wikimedia.org/wiki/File:Baltra_Island_-_Wind_Turbines.jpg" TargetMode="External"/><Relationship Id="rId10" Type="http://schemas.openxmlformats.org/officeDocument/2006/relationships/image" Target="../media/image95.png"/><Relationship Id="rId4" Type="http://schemas.openxmlformats.org/officeDocument/2006/relationships/image" Target="../media/image92.jpeg"/><Relationship Id="rId9" Type="http://schemas.openxmlformats.org/officeDocument/2006/relationships/hyperlink" Target="https://indico.esrf.fr/event/2/contributions/94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5" Type="http://schemas.openxmlformats.org/officeDocument/2006/relationships/hyperlink" Target="arxiv:2206.08326" TargetMode="External"/><Relationship Id="rId4" Type="http://schemas.openxmlformats.org/officeDocument/2006/relationships/hyperlink" Target="https://arxiv.org/abs/2206.08326" TargetMode="Externa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03.tiff"/><Relationship Id="rId7" Type="http://schemas.openxmlformats.org/officeDocument/2006/relationships/image" Target="../media/image106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0.png"/><Relationship Id="rId5" Type="http://schemas.openxmlformats.org/officeDocument/2006/relationships/image" Target="../media/image105.tiff"/><Relationship Id="rId4" Type="http://schemas.openxmlformats.org/officeDocument/2006/relationships/image" Target="../media/image104.tif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hyperlink" Target="https://indico.cern.ch/event/577856/contributions/3420379/" TargetMode="Externa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8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109.jpg"/><Relationship Id="rId7" Type="http://schemas.openxmlformats.org/officeDocument/2006/relationships/image" Target="../media/image1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1.jpeg"/><Relationship Id="rId5" Type="http://schemas.openxmlformats.org/officeDocument/2006/relationships/image" Target="../media/image111.png"/><Relationship Id="rId4" Type="http://schemas.openxmlformats.org/officeDocument/2006/relationships/image" Target="../media/image110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emf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arxiv.org/pdf/2203.07622.pdf" TargetMode="External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9.png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hyperlink" Target="https://arxiv.org/pdf/2303.10150.pdf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7467/contributions/5492/" TargetMode="External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8.png"/><Relationship Id="rId4" Type="http://schemas.openxmlformats.org/officeDocument/2006/relationships/image" Target="../media/image127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earcollider.org/files/images/pdf/Acceleratorpart2.pdf" TargetMode="External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arxiv.org/abs/1903.08655" TargetMode="External"/><Relationship Id="rId5" Type="http://schemas.openxmlformats.org/officeDocument/2006/relationships/hyperlink" Target="https://indico.cern.ch/event/765096/contributions/3295702/attachments/1785218/2906197/Addendum_ILC_Global_Project.pdf" TargetMode="External"/><Relationship Id="rId4" Type="http://schemas.openxmlformats.org/officeDocument/2006/relationships/hyperlink" Target="http://edms.cern.ch/document/1234244" TargetMode="Externa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prh.com/how-big-things-get-done-book" TargetMode="External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5.jpe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hyperlink" Target="https://agenda.linearcollider.org/event/10134/contributions/55138/" TargetMode="External"/><Relationship Id="rId7" Type="http://schemas.openxmlformats.org/officeDocument/2006/relationships/hyperlink" Target="https://www.iea.org/reports/world-energy-outlook-2022" TargetMode="External"/><Relationship Id="rId2" Type="http://schemas.openxmlformats.org/officeDocument/2006/relationships/hyperlink" Target="https://edms.cern.ch/document/2065162/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hyperlink" Target="https://browningday.com/news/lca-stages-matter-when-tracking-embodied-carbon/%20%20https:/www.buildingenclosureonline.com/blogs/14-the-be-blog/post/%20%2089547-lca-stages-matter-when-tracking-embodied-carbon" TargetMode="External"/><Relationship Id="rId10" Type="http://schemas.openxmlformats.org/officeDocument/2006/relationships/image" Target="../media/image94.png"/><Relationship Id="rId4" Type="http://schemas.openxmlformats.org/officeDocument/2006/relationships/image" Target="../media/image133.png"/><Relationship Id="rId9" Type="http://schemas.openxmlformats.org/officeDocument/2006/relationships/hyperlink" Target="https://indico.esrf.fr/event/2/contributions/94/" TargetMode="Externa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tif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tiff"/><Relationship Id="rId5" Type="http://schemas.openxmlformats.org/officeDocument/2006/relationships/image" Target="../media/image18.jpeg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2.tiff"/><Relationship Id="rId7" Type="http://schemas.openxmlformats.org/officeDocument/2006/relationships/image" Target="../media/image2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10" Type="http://schemas.openxmlformats.org/officeDocument/2006/relationships/hyperlink" Target="https://arxiv.org/abs/2203.07622" TargetMode="External"/><Relationship Id="rId4" Type="http://schemas.openxmlformats.org/officeDocument/2006/relationships/image" Target="../media/image23.tiff"/><Relationship Id="rId9" Type="http://schemas.openxmlformats.org/officeDocument/2006/relationships/hyperlink" Target="https://arxiv.org/abs/1903.0162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Linear</a:t>
            </a:r>
            <a:br>
              <a:rPr lang="en-US" dirty="0"/>
            </a:br>
            <a:r>
              <a:rPr lang="en-US" dirty="0"/>
              <a:t>Colliders</a:t>
            </a:r>
            <a:r>
              <a:rPr lang="en-US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Vision of a Linear Collider at CERN for the European Strategy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Benno List</a:t>
            </a:r>
          </a:p>
          <a:p>
            <a:r>
              <a:rPr lang="en-US" dirty="0"/>
              <a:t>KET workshop “The future of collider physics”, DESY, Hamburg, Nov 28, 2024</a:t>
            </a:r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derniere.pdf" descr="dernier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00" y="1556792"/>
            <a:ext cx="6628904" cy="4687582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he Compact Linear Collider (CLIC)…"/>
          <p:cNvSpPr txBox="1"/>
          <p:nvPr/>
        </p:nvSpPr>
        <p:spPr>
          <a:xfrm>
            <a:off x="7276471" y="2018022"/>
            <a:ext cx="4569094" cy="464313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+mj-lt"/>
                <a:sym typeface="Avenir Book"/>
              </a:rPr>
              <a:t>Timeline: </a:t>
            </a:r>
            <a:r>
              <a:rPr lang="en-US" sz="1600" kern="0" dirty="0">
                <a:latin typeface="+mj-lt"/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+mj-lt"/>
                <a:sym typeface="Avenir Book"/>
              </a:rPr>
              <a:t>Compact: </a:t>
            </a:r>
            <a:r>
              <a:rPr sz="1600" kern="0" dirty="0">
                <a:latin typeface="+mj-lt"/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600" kern="0" dirty="0">
                <a:latin typeface="+mj-lt"/>
                <a:sym typeface="Avenir Book"/>
              </a:rPr>
              <a:t>structures</a:t>
            </a:r>
            <a:r>
              <a:rPr sz="1600" kern="0" dirty="0">
                <a:latin typeface="+mj-lt"/>
                <a:sym typeface="Avenir Book"/>
              </a:rPr>
              <a:t> at 380 GeV)</a:t>
            </a:r>
            <a:r>
              <a:rPr lang="en-US" sz="1600" kern="0" dirty="0">
                <a:latin typeface="+mj-lt"/>
                <a:sym typeface="Avenir Book"/>
              </a:rPr>
              <a:t>, ~11km in its initial phase</a:t>
            </a:r>
            <a:endParaRPr sz="1600" kern="0" dirty="0">
              <a:latin typeface="+mj-lt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+mj-lt"/>
                <a:sym typeface="Avenir Book"/>
              </a:rPr>
              <a:t>Expandable: </a:t>
            </a:r>
            <a:r>
              <a:rPr sz="1600" kern="0" dirty="0">
                <a:latin typeface="+mj-lt"/>
                <a:sym typeface="Avenir Book"/>
              </a:rPr>
              <a:t>Staged programme with collision energies from 380 GeV </a:t>
            </a:r>
            <a:r>
              <a:rPr lang="en-US" sz="1600" kern="0" dirty="0">
                <a:latin typeface="+mj-lt"/>
                <a:sym typeface="Avenir Book"/>
              </a:rPr>
              <a:t>(Higgs/top) </a:t>
            </a:r>
            <a:r>
              <a:rPr sz="1600" kern="0" dirty="0">
                <a:latin typeface="+mj-lt"/>
                <a:sym typeface="Avenir Book"/>
              </a:rPr>
              <a:t>up to 3 </a:t>
            </a:r>
            <a:r>
              <a:rPr sz="1600" kern="0" dirty="0" err="1">
                <a:latin typeface="+mj-lt"/>
                <a:sym typeface="Avenir Book"/>
              </a:rPr>
              <a:t>TeV</a:t>
            </a:r>
            <a:r>
              <a:rPr lang="en-US" sz="1600" kern="0" dirty="0">
                <a:latin typeface="+mj-lt"/>
                <a:sym typeface="Avenir Book"/>
              </a:rPr>
              <a:t> (Energy Frontier) presented in previous ESPP updates </a:t>
            </a:r>
            <a:endParaRPr sz="1600" kern="0" dirty="0">
              <a:latin typeface="+mj-lt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sz="1600" kern="0" dirty="0">
                <a:latin typeface="+mj-lt"/>
                <a:sym typeface="Avenir Book"/>
              </a:rPr>
              <a:t>CDR in 2012</a:t>
            </a:r>
            <a:r>
              <a:rPr lang="en-US" sz="1600" kern="0" dirty="0">
                <a:latin typeface="+mj-lt"/>
                <a:sym typeface="Avenir Book"/>
              </a:rPr>
              <a:t> with focus on 3 </a:t>
            </a:r>
            <a:r>
              <a:rPr lang="en-US" sz="1600" kern="0" dirty="0" err="1">
                <a:latin typeface="+mj-lt"/>
                <a:sym typeface="Avenir Book"/>
              </a:rPr>
              <a:t>TeV</a:t>
            </a:r>
            <a:r>
              <a:rPr lang="en-US" sz="1600" kern="0" dirty="0">
                <a:latin typeface="+mj-lt"/>
                <a:sym typeface="Avenir Book"/>
              </a:rPr>
              <a:t>. </a:t>
            </a:r>
            <a:r>
              <a:rPr sz="1600" kern="0" dirty="0">
                <a:latin typeface="+mj-lt"/>
                <a:sym typeface="Avenir Book"/>
              </a:rPr>
              <a:t>Updated </a:t>
            </a:r>
            <a:r>
              <a:rPr lang="en-US" sz="1600" kern="0" dirty="0">
                <a:latin typeface="+mj-lt"/>
                <a:sym typeface="Avenir Book"/>
              </a:rPr>
              <a:t>project </a:t>
            </a:r>
            <a:r>
              <a:rPr sz="1600" kern="0" dirty="0">
                <a:latin typeface="+mj-lt"/>
                <a:sym typeface="Avenir Book"/>
              </a:rPr>
              <a:t>overview documents in 2018</a:t>
            </a:r>
            <a:r>
              <a:rPr lang="en-US" sz="1600" kern="0" dirty="0">
                <a:latin typeface="+mj-lt"/>
                <a:sym typeface="Avenir Book"/>
              </a:rPr>
              <a:t> (Project Implementation Plan) with focus 380 GeV for Higgs and top.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011AF1-0E1B-6733-CB34-06F04E8EC5A7}"/>
              </a:ext>
            </a:extLst>
          </p:cNvPr>
          <p:cNvSpPr/>
          <p:nvPr/>
        </p:nvSpPr>
        <p:spPr>
          <a:xfrm>
            <a:off x="335360" y="196847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600" b="1" dirty="0">
                <a:solidFill>
                  <a:schemeClr val="accent1"/>
                </a:solidFill>
                <a:latin typeface="+mj-lt"/>
                <a:ea typeface="ＭＳ Ｐゴシック" charset="-128"/>
              </a:rPr>
              <a:t>The Compact Linear Collider (CLIC)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Accelerating structure prototype for CLIC:…">
            <a:extLst>
              <a:ext uri="{FF2B5EF4-FFF2-40B4-BE49-F238E27FC236}">
                <a16:creationId xmlns:a16="http://schemas.microsoft.com/office/drawing/2014/main" id="{3F07A063-8273-5F7C-75E7-618C8BCF25CC}"/>
              </a:ext>
            </a:extLst>
          </p:cNvPr>
          <p:cNvSpPr txBox="1"/>
          <p:nvPr/>
        </p:nvSpPr>
        <p:spPr>
          <a:xfrm>
            <a:off x="2776290" y="5415091"/>
            <a:ext cx="1703988" cy="74924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100" b="1" kern="0" dirty="0">
                <a:solidFill>
                  <a:srgbClr val="000000"/>
                </a:solidFill>
                <a:sym typeface="Avenir Light"/>
              </a:rPr>
              <a:t>Accelerating structure prototype for </a:t>
            </a:r>
            <a:r>
              <a:rPr lang="en-US" sz="1100" b="1" kern="0" dirty="0">
                <a:solidFill>
                  <a:srgbClr val="000000"/>
                </a:solidFill>
                <a:sym typeface="Avenir Light"/>
              </a:rPr>
              <a:t>CLIC</a:t>
            </a:r>
            <a:r>
              <a:rPr sz="1100" b="1" kern="0" dirty="0">
                <a:solidFill>
                  <a:srgbClr val="000000"/>
                </a:solidFill>
                <a:sym typeface="Avenir Light"/>
              </a:rPr>
              <a:t>: 12 GHz  (L~25 cm)</a:t>
            </a:r>
            <a:r>
              <a:rPr lang="en-US" sz="1100" b="1" kern="0" dirty="0">
                <a:solidFill>
                  <a:srgbClr val="000000"/>
                </a:solidFill>
                <a:sym typeface="Avenir Light"/>
              </a:rPr>
              <a:t>, 100 MV/m</a:t>
            </a:r>
            <a:endParaRPr sz="1100" b="1" kern="0" dirty="0">
              <a:solidFill>
                <a:srgbClr val="000000"/>
              </a:solidFill>
              <a:sym typeface="Avenir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0473C-89AB-9E20-F906-941C6CFB77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66" y="4161050"/>
            <a:ext cx="2502927" cy="2573522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5" name="Picture 21">
            <a:extLst>
              <a:ext uri="{FF2B5EF4-FFF2-40B4-BE49-F238E27FC236}">
                <a16:creationId xmlns:a16="http://schemas.microsoft.com/office/drawing/2014/main" id="{3CE1B363-70E3-C001-D5F3-99840781E56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9269" y="26037"/>
            <a:ext cx="3043094" cy="190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BF1E48-17FF-3729-3BE2-C5C8360C5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6760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BC7AFA-5C95-B4EB-C8C5-D7ADD0B17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CLIC ESPP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751E6F3-552B-212D-0F49-CB3AFF1EDE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5BF24-A83A-C079-080F-9CA6DD9CA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323B918-7002-8B30-46C8-AEAF682B9648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224" y="1213238"/>
            <a:ext cx="3957758" cy="25495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923F65-0D01-18E6-BD32-22F3F2FA0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3897275"/>
            <a:ext cx="3604930" cy="25495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0D183A1-F1B1-C919-C673-562436E26935}"/>
              </a:ext>
            </a:extLst>
          </p:cNvPr>
          <p:cNvSpPr txBox="1"/>
          <p:nvPr/>
        </p:nvSpPr>
        <p:spPr>
          <a:xfrm>
            <a:off x="2587811" y="6077734"/>
            <a:ext cx="566842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Project summary for Snowmass already include some of these changes, i.e. luminosity improvements, 100 Hz study, power update for 380 GeV: </a:t>
            </a:r>
            <a:r>
              <a:rPr lang="en-GB" sz="1200" dirty="0">
                <a:hlinkClick r:id="rId4"/>
              </a:rPr>
              <a:t>LINK</a:t>
            </a:r>
            <a:r>
              <a:rPr lang="en-GB" sz="1200" dirty="0"/>
              <a:t> 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75545C8-E3EE-25EE-0007-7E9CBC126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553791"/>
            <a:ext cx="7297953" cy="3456964"/>
          </a:xfrm>
          <a:noFill/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accent1"/>
                </a:solidFill>
                <a:sym typeface="Avenir Book"/>
              </a:rPr>
              <a:t>However, several important changes: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Energy scales: 380 GeV and 1.5 </a:t>
            </a:r>
            <a:r>
              <a:rPr lang="en-US" sz="1400" b="0" dirty="0" err="1">
                <a:solidFill>
                  <a:schemeClr val="tx1"/>
                </a:solidFill>
                <a:cs typeface="Arial" panose="020B0604020202020204" pitchFamily="34" charset="0"/>
              </a:rPr>
              <a:t>TeV</a:t>
            </a: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 with one </a:t>
            </a:r>
            <a:r>
              <a:rPr lang="en-US" sz="1400" b="0" dirty="0" err="1">
                <a:solidFill>
                  <a:schemeClr val="tx1"/>
                </a:solidFill>
                <a:cs typeface="Arial" panose="020B0604020202020204" pitchFamily="34" charset="0"/>
              </a:rPr>
              <a:t>drivebeam</a:t>
            </a:r>
            <a:endParaRPr lang="en-US" sz="1400" b="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Consider also 100 Hz running at 250 GeV (i.e. two parallel experiments, two BDSs)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Several updates on parameters (injectors, damping rings, drive-beam) based on new designs, results and prototyping (e.g. klystrons, magnets) - however no fundamental changes beyond staying at one </a:t>
            </a:r>
            <a:r>
              <a:rPr lang="en-US" sz="1400" b="0" dirty="0" err="1">
                <a:solidFill>
                  <a:schemeClr val="tx1"/>
                </a:solidFill>
                <a:cs typeface="Arial" panose="020B0604020202020204" pitchFamily="34" charset="0"/>
              </a:rPr>
              <a:t>drivebeam</a:t>
            </a: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cs typeface="Arial" panose="020B0604020202020204" pitchFamily="34" charset="0"/>
              </a:rPr>
              <a:t>Technology results updates</a:t>
            </a: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, including more on use of them in other projects (e.g. alignment, instrumentation, X-band RF is small linacs)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cs typeface="Arial" panose="020B0604020202020204" pitchFamily="34" charset="0"/>
              </a:rPr>
              <a:t>Update costing and power  – interplay between inflation and CHF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cs typeface="Arial" panose="020B0604020202020204" pitchFamily="34" charset="0"/>
              </a:rPr>
              <a:t>Life Cycle Assessments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  <a:cs typeface="Arial" panose="020B0604020202020204" pitchFamily="34" charset="0"/>
              </a:rPr>
              <a:t>More detailed prep phase planning (next 5-7 years)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b="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9927B0-4C3C-BEDE-54D4-E53B11D2861A}"/>
              </a:ext>
            </a:extLst>
          </p:cNvPr>
          <p:cNvSpPr txBox="1"/>
          <p:nvPr/>
        </p:nvSpPr>
        <p:spPr>
          <a:xfrm>
            <a:off x="407987" y="1238153"/>
            <a:ext cx="9560496" cy="115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Guidelines: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Preparing “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Project Readiness Report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” as a step toward a TDR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Assuming ESPP in  ~ 2025-6, Project Approval ~ 2028,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Project (tunnel) construction can start in ~ 2030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sym typeface="Avenir Book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16088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649E1E-28A3-EB8A-DA18-2EC74EBC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Accelerator Complex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BEEE5-0652-694C-2E62-0DA69540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8" name="Google Shape;892;p27">
            <a:extLst>
              <a:ext uri="{FF2B5EF4-FFF2-40B4-BE49-F238E27FC236}">
                <a16:creationId xmlns:a16="http://schemas.microsoft.com/office/drawing/2014/main" id="{509F89B9-8659-91AC-21F6-2DEE28D0817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7368" y="90359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817;p89">
            <a:extLst>
              <a:ext uri="{FF2B5EF4-FFF2-40B4-BE49-F238E27FC236}">
                <a16:creationId xmlns:a16="http://schemas.microsoft.com/office/drawing/2014/main" id="{47D43767-5CAD-42B3-C9EA-90FBC8B7DFC4}"/>
              </a:ext>
            </a:extLst>
          </p:cNvPr>
          <p:cNvSpPr txBox="1">
            <a:spLocks/>
          </p:cNvSpPr>
          <p:nvPr/>
        </p:nvSpPr>
        <p:spPr>
          <a:xfrm>
            <a:off x="309978" y="2927373"/>
            <a:ext cx="4489878" cy="2832100"/>
          </a:xfrm>
          <a:prstGeom prst="rect">
            <a:avLst/>
          </a:prstGeom>
        </p:spPr>
        <p:txBody>
          <a:bodyPr spcFirstLastPara="1" vert="horz" wrap="square" lIns="0" tIns="45700" rIns="91425" bIns="4570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>
                <a:solidFill>
                  <a:schemeClr val="accent1"/>
                </a:solidFill>
              </a:rPr>
              <a:t>8 km footprint for 250/550 GeV CoM ⟹ 70/120 MeV/m</a:t>
            </a:r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>
                <a:solidFill>
                  <a:schemeClr val="accent1"/>
                </a:solidFill>
              </a:rPr>
              <a:t>Large portions of accelerator complex compatible between LC technologies </a:t>
            </a:r>
          </a:p>
          <a:p>
            <a:pPr marL="457200" indent="-342900">
              <a:spcAft>
                <a:spcPts val="0"/>
              </a:spcAft>
              <a:buSzPts val="1800"/>
              <a:buFont typeface="Arial" panose="020B0604020202020204" pitchFamily="34" charset="0"/>
              <a:buChar char="●"/>
            </a:pPr>
            <a:r>
              <a:rPr lang="en-US">
                <a:solidFill>
                  <a:schemeClr val="accent1"/>
                </a:solidFill>
              </a:rPr>
              <a:t>Beam delivery / IP modified from ILC (1.5 km for 550 GeV CoM), compatible w/ ILC-like detector</a:t>
            </a:r>
          </a:p>
          <a:p>
            <a:pPr marL="457200" indent="-342900">
              <a:spcAft>
                <a:spcPts val="0"/>
              </a:spcAft>
              <a:buSzPts val="1800"/>
              <a:buFont typeface="Arial" panose="020B0604020202020204" pitchFamily="34" charset="0"/>
              <a:buChar char="●"/>
            </a:pPr>
            <a:r>
              <a:rPr lang="en-US">
                <a:solidFill>
                  <a:schemeClr val="accent1"/>
                </a:solidFill>
              </a:rPr>
              <a:t>Damping rings and injectors to be optimized with CLIC as baseline</a:t>
            </a:r>
          </a:p>
          <a:p>
            <a:pPr marL="457200" indent="-342900">
              <a:spcAft>
                <a:spcPts val="0"/>
              </a:spcAft>
              <a:buSzPts val="1800"/>
              <a:buFont typeface="Arial" panose="020B0604020202020204" pitchFamily="34" charset="0"/>
              <a:buChar char="●"/>
            </a:pPr>
            <a:endParaRPr lang="en-US">
              <a:solidFill>
                <a:schemeClr val="accent1"/>
              </a:solidFill>
            </a:endParaRPr>
          </a:p>
          <a:p>
            <a:pPr marL="114300">
              <a:spcAft>
                <a:spcPts val="0"/>
              </a:spcAft>
              <a:buSzPts val="1800"/>
            </a:pPr>
            <a:r>
              <a:rPr lang="en-US">
                <a:solidFill>
                  <a:schemeClr val="accent1"/>
                </a:solidFill>
              </a:rPr>
              <a:t>Snowmass paper: </a:t>
            </a:r>
            <a:r>
              <a:rPr lang="en-US">
                <a:solidFill>
                  <a:schemeClr val="accent1"/>
                </a:solidFill>
                <a:hlinkClick r:id="rId3"/>
              </a:rPr>
              <a:t>https://arxiv.org/pdf/2203.07646.pdf</a:t>
            </a:r>
            <a:endParaRPr lang="en-US">
              <a:solidFill>
                <a:schemeClr val="accent1"/>
              </a:solidFill>
            </a:endParaRPr>
          </a:p>
          <a:p>
            <a:pPr marL="114300">
              <a:spcAft>
                <a:spcPts val="0"/>
              </a:spcAft>
              <a:buSzPts val="1800"/>
            </a:pPr>
            <a:endParaRPr lang="en-US">
              <a:solidFill>
                <a:schemeClr val="accent1"/>
              </a:solidFill>
            </a:endParaRPr>
          </a:p>
          <a:p>
            <a:pPr marL="457200" indent="-342900">
              <a:spcAft>
                <a:spcPts val="0"/>
              </a:spcAft>
              <a:buSzPts val="1800"/>
              <a:buFont typeface="Arial" panose="020B0604020202020204" pitchFamily="34" charset="0"/>
              <a:buChar char="●"/>
            </a:pPr>
            <a:endParaRPr lang="en-US"/>
          </a:p>
          <a:p>
            <a:pPr marL="114300">
              <a:spcAft>
                <a:spcPts val="0"/>
              </a:spcAft>
              <a:buSzPts val="1800"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/>
          </a:p>
          <a:p>
            <a:pPr marL="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0" name="Google Shape;559;p68">
            <a:extLst>
              <a:ext uri="{FF2B5EF4-FFF2-40B4-BE49-F238E27FC236}">
                <a16:creationId xmlns:a16="http://schemas.microsoft.com/office/drawing/2014/main" id="{E36F49B5-A914-394A-291A-FBC4E2B745BC}"/>
              </a:ext>
            </a:extLst>
          </p:cNvPr>
          <p:cNvSpPr txBox="1">
            <a:spLocks/>
          </p:cNvSpPr>
          <p:nvPr/>
        </p:nvSpPr>
        <p:spPr>
          <a:xfrm>
            <a:off x="1702889" y="2049602"/>
            <a:ext cx="1543200" cy="205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0" bIns="34275" rtlCol="0" anchor="ctr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 smtClean="0"/>
              <a:pPr algn="r">
                <a:buClr>
                  <a:srgbClr val="000000"/>
                </a:buClr>
                <a:buSzPts val="800"/>
                <a:buFont typeface="Arial"/>
                <a:buNone/>
              </a:pPr>
              <a:t>12</a:t>
            </a:fld>
            <a:endParaRPr lang="en"/>
          </a:p>
        </p:txBody>
      </p:sp>
      <p:pic>
        <p:nvPicPr>
          <p:cNvPr id="11" name="Google Shape;567;p68">
            <a:extLst>
              <a:ext uri="{FF2B5EF4-FFF2-40B4-BE49-F238E27FC236}">
                <a16:creationId xmlns:a16="http://schemas.microsoft.com/office/drawing/2014/main" id="{80C32630-A266-C372-121B-43C30D4EB440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196" y="986545"/>
            <a:ext cx="5477826" cy="177098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568;p68">
            <a:extLst>
              <a:ext uri="{FF2B5EF4-FFF2-40B4-BE49-F238E27FC236}">
                <a16:creationId xmlns:a16="http://schemas.microsoft.com/office/drawing/2014/main" id="{D47DD01D-7023-5302-5333-67F182301417}"/>
              </a:ext>
            </a:extLst>
          </p:cNvPr>
          <p:cNvSpPr/>
          <p:nvPr/>
        </p:nvSpPr>
        <p:spPr>
          <a:xfrm>
            <a:off x="556783" y="1739463"/>
            <a:ext cx="2305800" cy="80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577;p69">
            <a:extLst>
              <a:ext uri="{FF2B5EF4-FFF2-40B4-BE49-F238E27FC236}">
                <a16:creationId xmlns:a16="http://schemas.microsoft.com/office/drawing/2014/main" id="{DFD96617-4F6D-A15C-3E88-C4E9FC15E1A7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591" y="4058695"/>
            <a:ext cx="7069409" cy="2814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274;p120">
            <a:extLst>
              <a:ext uri="{FF2B5EF4-FFF2-40B4-BE49-F238E27FC236}">
                <a16:creationId xmlns:a16="http://schemas.microsoft.com/office/drawing/2014/main" id="{27936A3C-87CF-C056-256F-240976E8F1C6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128" y="889006"/>
            <a:ext cx="4274772" cy="258647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272;p120">
            <a:extLst>
              <a:ext uri="{FF2B5EF4-FFF2-40B4-BE49-F238E27FC236}">
                <a16:creationId xmlns:a16="http://schemas.microsoft.com/office/drawing/2014/main" id="{C0E84920-1C55-53A7-54DE-64F67F72C106}"/>
              </a:ext>
            </a:extLst>
          </p:cNvPr>
          <p:cNvSpPr txBox="1"/>
          <p:nvPr/>
        </p:nvSpPr>
        <p:spPr>
          <a:xfrm>
            <a:off x="6818330" y="3481786"/>
            <a:ext cx="5063692" cy="467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Cahill, A. D., et al. </a:t>
            </a:r>
            <a:r>
              <a:rPr lang="en-US" sz="1600" i="1" dirty="0"/>
              <a:t>PRAB</a:t>
            </a:r>
            <a:r>
              <a:rPr lang="en-US" sz="1600" dirty="0"/>
              <a:t> 21.10 (2018): 102002</a:t>
            </a:r>
            <a:r>
              <a:rPr lang="en-US" sz="1600" dirty="0">
                <a:solidFill>
                  <a:srgbClr val="222222"/>
                </a:solidFill>
              </a:rPr>
              <a:t>.</a:t>
            </a:r>
            <a:endParaRPr sz="160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679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909ED-1970-7A29-4D44-D9517D746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C3 Recent Developments and Immediate Plans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040B1-DAC8-15AB-AB9B-B5F274D058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Towards a technology 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8E721-BD08-768A-1648-683D8509E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6" name="Google Shape;824;p89">
            <a:extLst>
              <a:ext uri="{FF2B5EF4-FFF2-40B4-BE49-F238E27FC236}">
                <a16:creationId xmlns:a16="http://schemas.microsoft.com/office/drawing/2014/main" id="{926657C9-EEE8-5609-E737-6467D08DA603}"/>
              </a:ext>
            </a:extLst>
          </p:cNvPr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4573360"/>
            <a:ext cx="2930242" cy="18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25;p89">
            <a:extLst>
              <a:ext uri="{FF2B5EF4-FFF2-40B4-BE49-F238E27FC236}">
                <a16:creationId xmlns:a16="http://schemas.microsoft.com/office/drawing/2014/main" id="{B2D5E672-FBC3-4F52-91CF-C9B529F26485}"/>
              </a:ext>
            </a:extLst>
          </p:cNvPr>
          <p:cNvSpPr txBox="1"/>
          <p:nvPr/>
        </p:nvSpPr>
        <p:spPr>
          <a:xfrm>
            <a:off x="299013" y="3960004"/>
            <a:ext cx="3112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</a:t>
            </a:r>
            <a:r>
              <a:rPr lang="en-US" sz="1600" baseline="30000" dirty="0"/>
              <a:t>3</a:t>
            </a:r>
            <a:r>
              <a:rPr lang="en-US" sz="1600" dirty="0"/>
              <a:t> Main Linac Cryomodule</a:t>
            </a:r>
            <a:endParaRPr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9 m (600 MeV/ 1 GeV)</a:t>
            </a:r>
            <a:endParaRPr sz="1600" dirty="0"/>
          </a:p>
        </p:txBody>
      </p:sp>
      <p:pic>
        <p:nvPicPr>
          <p:cNvPr id="8" name="Google Shape;1084;p107">
            <a:extLst>
              <a:ext uri="{FF2B5EF4-FFF2-40B4-BE49-F238E27FC236}">
                <a16:creationId xmlns:a16="http://schemas.microsoft.com/office/drawing/2014/main" id="{EA4A6C83-5081-4654-4EC3-3EA8757902A3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0818" y="4737817"/>
            <a:ext cx="3748584" cy="139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86;p107">
            <a:extLst>
              <a:ext uri="{FF2B5EF4-FFF2-40B4-BE49-F238E27FC236}">
                <a16:creationId xmlns:a16="http://schemas.microsoft.com/office/drawing/2014/main" id="{1A61E11E-A3A2-8184-A24A-C485BC8F0339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01" y="4725144"/>
            <a:ext cx="4592509" cy="141251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89;p107">
            <a:extLst>
              <a:ext uri="{FF2B5EF4-FFF2-40B4-BE49-F238E27FC236}">
                <a16:creationId xmlns:a16="http://schemas.microsoft.com/office/drawing/2014/main" id="{C469756D-532A-3841-FD4F-DA59F09F8D7C}"/>
              </a:ext>
            </a:extLst>
          </p:cNvPr>
          <p:cNvSpPr txBox="1"/>
          <p:nvPr/>
        </p:nvSpPr>
        <p:spPr>
          <a:xfrm>
            <a:off x="4439816" y="6150333"/>
            <a:ext cx="4861489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Lato"/>
                <a:cs typeface="Lato"/>
                <a:sym typeface="Lato"/>
              </a:rPr>
              <a:t>C</a:t>
            </a:r>
            <a:r>
              <a:rPr lang="en-US" sz="1600" baseline="30000" dirty="0">
                <a:ea typeface="Lato"/>
                <a:cs typeface="Lato"/>
                <a:sym typeface="Lato"/>
              </a:rPr>
              <a:t>3</a:t>
            </a:r>
            <a:r>
              <a:rPr lang="en-US" sz="1600" dirty="0">
                <a:ea typeface="Lato"/>
                <a:cs typeface="Lato"/>
                <a:sym typeface="Lato"/>
              </a:rPr>
              <a:t> Prototype One Meter Structure</a:t>
            </a:r>
            <a:endParaRPr sz="1600" dirty="0">
              <a:ea typeface="Lato"/>
              <a:cs typeface="Lato"/>
              <a:sym typeface="Lato"/>
            </a:endParaRPr>
          </a:p>
        </p:txBody>
      </p:sp>
      <p:pic>
        <p:nvPicPr>
          <p:cNvPr id="11" name="Google Shape;1244;p118">
            <a:extLst>
              <a:ext uri="{FF2B5EF4-FFF2-40B4-BE49-F238E27FC236}">
                <a16:creationId xmlns:a16="http://schemas.microsoft.com/office/drawing/2014/main" id="{F640C876-7CB2-50AE-0560-077A43CF1B33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6" y="1320438"/>
            <a:ext cx="5927865" cy="269196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48;p118">
            <a:extLst>
              <a:ext uri="{FF2B5EF4-FFF2-40B4-BE49-F238E27FC236}">
                <a16:creationId xmlns:a16="http://schemas.microsoft.com/office/drawing/2014/main" id="{98E99C42-6CD1-6478-0C6F-CEB302E51D84}"/>
              </a:ext>
            </a:extLst>
          </p:cNvPr>
          <p:cNvSpPr txBox="1">
            <a:spLocks/>
          </p:cNvSpPr>
          <p:nvPr/>
        </p:nvSpPr>
        <p:spPr>
          <a:xfrm>
            <a:off x="259097" y="3033127"/>
            <a:ext cx="4803978" cy="104679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91425" bIns="45700" rtlCol="0" anchor="t" anchorCtr="0">
            <a:noAutofit/>
          </a:bodyPr>
          <a:lstStyle>
            <a:lvl1pPr marL="457200" lvl="0" indent="-228600" algn="l" defTabSz="914400" rtl="0" eaLnBrk="1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tabLst/>
              <a:defRPr sz="2100" b="1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1pPr>
            <a:lvl2pPr marL="914400" lvl="1" indent="-342392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Font typeface="Arial" charset="0"/>
              <a:buChar char="●"/>
              <a:tabLst/>
              <a:defRPr sz="18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2pPr>
            <a:lvl3pPr marL="1371600" lvl="2" indent="-32766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Font typeface="Arial" panose="020B0604020202020204" pitchFamily="34" charset="0"/>
              <a:buChar char="●"/>
              <a:tabLst/>
              <a:defRPr sz="14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3pPr>
            <a:lvl4pPr marL="1828800" lvl="3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 panose="020B0604020202020204" pitchFamily="34" charset="0"/>
              <a:buChar char="●"/>
              <a:tabLst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4pPr>
            <a:lvl5pPr marL="2286000" lvl="4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/>
              <a:buChar char="●"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0" dirty="0">
                <a:solidFill>
                  <a:srgbClr val="0033A0"/>
                </a:solidFill>
              </a:rPr>
              <a:t>Demonstrate fully engineered cryomodule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~50 m scale facility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3 GeV energy reach</a:t>
            </a:r>
          </a:p>
        </p:txBody>
      </p:sp>
      <p:pic>
        <p:nvPicPr>
          <p:cNvPr id="13" name="Google Shape;602;p71">
            <a:extLst>
              <a:ext uri="{FF2B5EF4-FFF2-40B4-BE49-F238E27FC236}">
                <a16:creationId xmlns:a16="http://schemas.microsoft.com/office/drawing/2014/main" id="{CAAFB13F-5FBA-C18F-84F6-C2000ABD6D7A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733" y="1487809"/>
            <a:ext cx="2523979" cy="171647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Google Shape;600;p71">
            <a:extLst>
              <a:ext uri="{FF2B5EF4-FFF2-40B4-BE49-F238E27FC236}">
                <a16:creationId xmlns:a16="http://schemas.microsoft.com/office/drawing/2014/main" id="{3CC01A62-C1A1-F89D-B541-189DFF7BFDC9}"/>
              </a:ext>
            </a:extLst>
          </p:cNvPr>
          <p:cNvSpPr txBox="1">
            <a:spLocks/>
          </p:cNvSpPr>
          <p:nvPr/>
        </p:nvSpPr>
        <p:spPr>
          <a:xfrm>
            <a:off x="5976541" y="1325430"/>
            <a:ext cx="3810934" cy="31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QCM: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Delivery of prototype quarter cryomodule (QCM) expected Fall 2024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Address Gradient, Vibrations, Damping, Alignment,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Cryo</a:t>
            </a: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etc</a:t>
            </a:r>
            <a:endParaRPr lang="en-US" sz="1600" b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113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1C0CB-67C1-3C77-9486-71EE40B2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HALHF: A hybrid, asymmetric, linear Higgs factory</a:t>
            </a:r>
            <a:br>
              <a:rPr lang="en-GB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</a:br>
            <a:endParaRPr lang="en-NO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AD6D0A-3621-56CD-C7CB-8834B764A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8C3A25-F60A-D800-2E30-C1D4F949F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06945"/>
            <a:ext cx="11726501" cy="37946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E63B41-3151-31CD-3A58-23265BB784B3}"/>
              </a:ext>
            </a:extLst>
          </p:cNvPr>
          <p:cNvSpPr txBox="1"/>
          <p:nvPr/>
        </p:nvSpPr>
        <p:spPr>
          <a:xfrm>
            <a:off x="0" y="4076032"/>
            <a:ext cx="81621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>
                <a:ln>
                  <a:noFill/>
                </a:ln>
                <a:solidFill>
                  <a:srgbClr val="6384F8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Foster, D’Arcy and Lindstrøm, New J. Phys. 25, 093037 (2023)</a:t>
            </a:r>
            <a:endParaRPr kumimoji="0" lang="en-NO" sz="1600" b="0" i="0" u="none" strike="noStrike" kern="1200" cap="none" spc="0" normalizeH="0" baseline="0" noProof="0">
              <a:ln>
                <a:noFill/>
              </a:ln>
              <a:solidFill>
                <a:srgbClr val="6384F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>
                <a:ln>
                  <a:noFill/>
                </a:ln>
                <a:solidFill>
                  <a:srgbClr val="6384F8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Lindstrøm, D’Arcy and Foster, arXiv:2312.04975</a:t>
            </a:r>
            <a:endParaRPr kumimoji="0" lang="en-NO" sz="1600" b="0" i="0" u="none" strike="noStrike" kern="1200" cap="none" spc="0" normalizeH="0" baseline="0" noProof="0">
              <a:ln>
                <a:noFill/>
              </a:ln>
              <a:solidFill>
                <a:srgbClr val="6384F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46D95-3FE1-21ED-8311-8E48D7FCCAFC}"/>
              </a:ext>
            </a:extLst>
          </p:cNvPr>
          <p:cNvSpPr txBox="1"/>
          <p:nvPr/>
        </p:nvSpPr>
        <p:spPr>
          <a:xfrm>
            <a:off x="142407" y="4963925"/>
            <a:ext cx="113760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Helvetica Neue" panose="02000503000000020004" pitchFamily="2" charset="0"/>
                <a:ea typeface="+mn-ea"/>
                <a:cs typeface="+mn-cs"/>
              </a:rPr>
              <a:t>The concept enables us to work towards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Helvetica Neue" panose="02000503000000020004" pitchFamily="2" charset="0"/>
                <a:ea typeface="+mn-ea"/>
                <a:cs typeface="+mn-cs"/>
              </a:rPr>
              <a:t> Performance of the plasma linac? (Emittance, efficiency, effective gradient, tolerances, polarization...)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Helvetica Neue" panose="02000503000000020004" pitchFamily="2" charset="0"/>
                <a:ea typeface="+mn-ea"/>
                <a:cs typeface="+mn-cs"/>
              </a:rPr>
              <a:t> How to integrate a plasma linac in a collider? (linac technology, time structure, drive-beam scheme..)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Helvetica Neue" panose="02000503000000020004" pitchFamily="2" charset="0"/>
                <a:ea typeface="+mn-ea"/>
                <a:cs typeface="+mn-cs"/>
              </a:rPr>
              <a:t> Requirements of the plasma source? (Rep. rate, time structure, heating..)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Helvetica Neue" panose="02000503000000020004" pitchFamily="2" charset="0"/>
                <a:ea typeface="+mn-ea"/>
                <a:cs typeface="+mn-cs"/>
              </a:rPr>
              <a:t> Asymmetric collisions? (Specific to HALHF)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60E0CF-18F5-B3E1-7D74-AA4AF5BB4296}"/>
              </a:ext>
            </a:extLst>
          </p:cNvPr>
          <p:cNvSpPr/>
          <p:nvPr/>
        </p:nvSpPr>
        <p:spPr>
          <a:xfrm>
            <a:off x="8529403" y="2923082"/>
            <a:ext cx="1618937" cy="490928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F06A22-259F-FDEF-1068-AAD475809C9E}"/>
              </a:ext>
            </a:extLst>
          </p:cNvPr>
          <p:cNvSpPr txBox="1"/>
          <p:nvPr/>
        </p:nvSpPr>
        <p:spPr>
          <a:xfrm>
            <a:off x="6068291" y="3858998"/>
            <a:ext cx="2588029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NO" sz="1600" b="0" i="0" u="none" strike="noStrike" kern="1200" cap="none" spc="0" normalizeH="0" baseline="30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</a:t>
            </a:r>
            <a:r>
              <a:rPr kumimoji="0" lang="en-NO" sz="1600" b="0" i="0" u="none" strike="noStrike" kern="1200" cap="none" spc="0" normalizeH="0" baseline="30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asymmetry of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 boost of 2.13 (HERA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NO" sz="1600" b="0" i="0" u="none" strike="noStrike" kern="1200" cap="none" spc="0" normalizeH="0" baseline="30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e</a:t>
            </a:r>
            <a:r>
              <a:rPr kumimoji="0" lang="en-NO" sz="1600" b="0" i="0" u="none" strike="noStrike" kern="1200" cap="none" spc="0" normalizeH="0" baseline="-25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ny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0.56 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cript MT Bold" panose="03040602040607080904" pitchFamily="66" charset="77"/>
                <a:ea typeface="+mn-ea"/>
                <a:cs typeface="+mn-cs"/>
              </a:rPr>
              <a:t>L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1x10</a:t>
            </a:r>
            <a:r>
              <a:rPr kumimoji="0" lang="en-NO" sz="1600" b="0" i="0" u="none" strike="noStrike" kern="1200" cap="none" spc="0" normalizeH="0" baseline="30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/cm</a:t>
            </a:r>
            <a:r>
              <a:rPr kumimoji="0" lang="en-NO" sz="1600" b="0" i="0" u="none" strike="noStrike" kern="1200" cap="none" spc="0" normalizeH="0" baseline="3000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NO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37F731-9004-AB48-C30D-2491FFFFCD56}"/>
              </a:ext>
            </a:extLst>
          </p:cNvPr>
          <p:cNvSpPr txBox="1"/>
          <p:nvPr/>
        </p:nvSpPr>
        <p:spPr>
          <a:xfrm rot="16200000">
            <a:off x="9830213" y="4166774"/>
            <a:ext cx="4286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E. Adli, EFCA seminar,</a:t>
            </a:r>
            <a:br>
              <a:rPr lang="en-GB" sz="1200" dirty="0"/>
            </a:br>
            <a:r>
              <a:rPr lang="en-GB" sz="1200" dirty="0"/>
              <a:t> </a:t>
            </a:r>
            <a:r>
              <a:rPr lang="en-GB" sz="1200" dirty="0">
                <a:hlinkClick r:id="rId6"/>
              </a:rPr>
              <a:t>https://indico.cern.ch/event/1361604/contributions/6190120/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0130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05_ilcdetectors_ILD_SiD.jpg" descr="05_ilcdetectors_ILD_Si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260" y="4299143"/>
            <a:ext cx="4843164" cy="2154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8997E6-C081-1D2E-44A8-0253FE117D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43" y="1421572"/>
            <a:ext cx="5112930" cy="4177881"/>
          </a:xfrm>
          <a:prstGeom prst="rect">
            <a:avLst/>
          </a:prstGeom>
        </p:spPr>
      </p:pic>
      <p:sp>
        <p:nvSpPr>
          <p:cNvPr id="151" name="Higgs Factory Detector Concep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31162">
              <a:lnSpc>
                <a:spcPct val="100000"/>
              </a:lnSpc>
              <a:spcBef>
                <a:spcPts val="2500"/>
              </a:spcBef>
              <a:defRPr sz="5874">
                <a:solidFill>
                  <a:srgbClr val="60AB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sz="3600" dirty="0">
                <a:solidFill>
                  <a:schemeClr val="accent1"/>
                </a:solidFill>
                <a:latin typeface="+mn-lt"/>
              </a:rPr>
              <a:t>Higgs Factory Detector Concepts</a:t>
            </a:r>
          </a:p>
        </p:txBody>
      </p:sp>
      <p:pic>
        <p:nvPicPr>
          <p:cNvPr id="153" name="page10image545886480.png" descr="page10image545886480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08" y="4365104"/>
            <a:ext cx="2429636" cy="209218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1" name="Group"/>
          <p:cNvGrpSpPr/>
          <p:nvPr/>
        </p:nvGrpSpPr>
        <p:grpSpPr>
          <a:xfrm>
            <a:off x="5087888" y="1819326"/>
            <a:ext cx="1512168" cy="1721231"/>
            <a:chOff x="1263670" y="-1"/>
            <a:chExt cx="3073948" cy="3885174"/>
          </a:xfrm>
        </p:grpSpPr>
        <p:sp>
          <p:nvSpPr>
            <p:cNvPr id="157" name="≈ CMS / 4"/>
            <p:cNvSpPr txBox="1"/>
            <p:nvPr/>
          </p:nvSpPr>
          <p:spPr>
            <a:xfrm>
              <a:off x="1263670" y="1441070"/>
              <a:ext cx="3067224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</a:t>
              </a:r>
            </a:p>
          </p:txBody>
        </p:sp>
        <p:sp>
          <p:nvSpPr>
            <p:cNvPr id="158" name="≈ CMS / 40"/>
            <p:cNvSpPr txBox="1"/>
            <p:nvPr/>
          </p:nvSpPr>
          <p:spPr>
            <a:xfrm>
              <a:off x="1263672" y="-1"/>
              <a:ext cx="3067229" cy="701902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40</a:t>
              </a:r>
            </a:p>
          </p:txBody>
        </p:sp>
        <p:sp>
          <p:nvSpPr>
            <p:cNvPr id="159" name="≈ ATLAS / 2"/>
            <p:cNvSpPr txBox="1"/>
            <p:nvPr/>
          </p:nvSpPr>
          <p:spPr>
            <a:xfrm>
              <a:off x="1270392" y="2312172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2</a:t>
              </a:r>
            </a:p>
          </p:txBody>
        </p:sp>
        <p:sp>
          <p:nvSpPr>
            <p:cNvPr id="160" name="≈ ATLAS / 3"/>
            <p:cNvSpPr txBox="1"/>
            <p:nvPr/>
          </p:nvSpPr>
          <p:spPr>
            <a:xfrm>
              <a:off x="1270392" y="3183273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3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8D7489A-E67C-E23A-36E3-6014A19A8E76}"/>
              </a:ext>
            </a:extLst>
          </p:cNvPr>
          <p:cNvSpPr txBox="1"/>
          <p:nvPr/>
        </p:nvSpPr>
        <p:spPr>
          <a:xfrm>
            <a:off x="6905426" y="1118385"/>
            <a:ext cx="528657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For LCs, bunches inside trains 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ILC: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554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5 -10 Hz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CLIC: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0.5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50-100 Hz</a:t>
            </a:r>
          </a:p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00B050"/>
                </a:solidFill>
              </a:rPr>
              <a:t>The lower collision rate enables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passive cooling only =&gt; low material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triggerless operation</a:t>
            </a:r>
            <a:endParaRPr lang="en-US" sz="2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6E1457-B3BF-C0BC-39D6-5E9C36B80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554F4-3F24-79EA-2131-085A4D9767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err="1"/>
              <a:t>LCVision</a:t>
            </a:r>
            <a:r>
              <a:rPr lang="en-GB" sz="5400" dirty="0"/>
              <a:t>: a Vision for a</a:t>
            </a:r>
            <a:br>
              <a:rPr lang="en-GB" sz="5400" dirty="0"/>
            </a:br>
            <a:r>
              <a:rPr lang="en-GB" sz="5400" dirty="0"/>
              <a:t>Linear Collider Facility at CERN</a:t>
            </a:r>
            <a:r>
              <a:rPr lang="en-GB" sz="5400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0660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F0910A-3049-DF68-273B-4A2B2A8D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Linear Collider Facility at CERN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ACE85F-A18F-202E-AE73-4FA3ED022E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Linear Collider 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29272E-6E7F-CBB6-A615-BC54B2A04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50081"/>
            <a:ext cx="6120060" cy="5010249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GB" sz="1600" b="1" dirty="0"/>
              <a:t>What could be the initial technology?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For many years, CERN pioneered CLIC</a:t>
            </a:r>
            <a:br>
              <a:rPr lang="en-GB" sz="1400" dirty="0"/>
            </a:br>
            <a:r>
              <a:rPr lang="en-GB" sz="1400" dirty="0"/>
              <a:t>— from 380 GeV to 3 TeV</a:t>
            </a:r>
          </a:p>
          <a:p>
            <a:pPr lvl="2">
              <a:spcAft>
                <a:spcPts val="400"/>
              </a:spcAft>
            </a:pPr>
            <a:r>
              <a:rPr lang="en-GB" sz="1400" dirty="0"/>
              <a:t>drive beam technology demonstrated</a:t>
            </a:r>
          </a:p>
          <a:p>
            <a:pPr lvl="2">
              <a:spcAft>
                <a:spcPts val="400"/>
              </a:spcAft>
            </a:pPr>
            <a:r>
              <a:rPr lang="en-GB" sz="1400" dirty="0"/>
              <a:t>for first stage klystron option</a:t>
            </a:r>
          </a:p>
          <a:p>
            <a:pPr lvl="2">
              <a:spcAft>
                <a:spcPts val="400"/>
              </a:spcAft>
            </a:pPr>
            <a:r>
              <a:rPr lang="en-GB" sz="1400" dirty="0"/>
              <a:t>detailed design and costing</a:t>
            </a:r>
            <a:br>
              <a:rPr lang="en-GB" sz="1400" dirty="0"/>
            </a:br>
            <a:r>
              <a:rPr lang="en-GB" sz="1400" dirty="0"/>
              <a:t>=&gt; first stage can be built within CERN budget</a:t>
            </a:r>
            <a:br>
              <a:rPr lang="en-GB" sz="1400" dirty="0"/>
            </a:br>
            <a:r>
              <a:rPr lang="en-GB" sz="1400" dirty="0"/>
              <a:t>(shown in CLIC Project Implementation Plan, 2018)</a:t>
            </a:r>
          </a:p>
          <a:p>
            <a:pPr>
              <a:spcAft>
                <a:spcPts val="400"/>
              </a:spcAft>
            </a:pPr>
            <a:r>
              <a:rPr lang="en-GB" sz="1600" b="1" dirty="0"/>
              <a:t>However, could also consider to start out with a linear collider based superconducting RF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proven and industrialised technology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strong general interest in technology around the world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significant industrial production capacities in Europe (and elsewhere)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strong lab expertise outside of CERN =&gt; could take significant load off CERNs shoulders while still busy with / paying off HL-LHC</a:t>
            </a:r>
          </a:p>
          <a:p>
            <a:pPr lvl="1">
              <a:spcAft>
                <a:spcPts val="400"/>
              </a:spcAft>
            </a:pPr>
            <a:r>
              <a:rPr lang="en-GB" sz="1400" dirty="0"/>
              <a:t>CERN site actually been studied for ILC TDR…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92902E9B-4932-128D-F960-25142B0316C7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600056" y="3435845"/>
            <a:ext cx="4800600" cy="3048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7B17C-9A40-E7D4-3EDD-4D5F6D2F2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grpSp>
        <p:nvGrpSpPr>
          <p:cNvPr id="3" name="Group">
            <a:extLst>
              <a:ext uri="{FF2B5EF4-FFF2-40B4-BE49-F238E27FC236}">
                <a16:creationId xmlns:a16="http://schemas.microsoft.com/office/drawing/2014/main" id="{FE3FC977-136F-0DDB-E709-D94E9022EF17}"/>
              </a:ext>
            </a:extLst>
          </p:cNvPr>
          <p:cNvGrpSpPr/>
          <p:nvPr/>
        </p:nvGrpSpPr>
        <p:grpSpPr>
          <a:xfrm>
            <a:off x="5552758" y="1172419"/>
            <a:ext cx="6519001" cy="2099303"/>
            <a:chOff x="115167" y="-6892"/>
            <a:chExt cx="6518999" cy="2099302"/>
          </a:xfrm>
        </p:grpSpPr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473C881F-94CA-BACA-A1E0-4CA7FE1F3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880" t="3557" r="2329" b="1182"/>
            <a:stretch>
              <a:fillRect/>
            </a:stretch>
          </p:blipFill>
          <p:spPr>
            <a:xfrm>
              <a:off x="2833131" y="421"/>
              <a:ext cx="3801035" cy="2091989"/>
            </a:xfrm>
            <a:prstGeom prst="rect">
              <a:avLst/>
            </a:prstGeom>
            <a:ln w="38100" cap="flat">
              <a:solidFill>
                <a:srgbClr val="DB7530"/>
              </a:solidFill>
              <a:prstDash val="solid"/>
              <a:miter lim="400000"/>
            </a:ln>
            <a:effectLst/>
          </p:spPr>
        </p:pic>
        <p:sp>
          <p:nvSpPr>
            <p:cNvPr id="10" name="CLIC: e+e- @ 0.38, 1.5, 3 TeV Conceptual Design 2012 Updated Baseline in 2017 &amp; 2021 for Snowmass 2-beam acceleration">
              <a:extLst>
                <a:ext uri="{FF2B5EF4-FFF2-40B4-BE49-F238E27FC236}">
                  <a16:creationId xmlns:a16="http://schemas.microsoft.com/office/drawing/2014/main" id="{46CB2FA0-EB50-13CF-E8AD-A7C8EC1297B2}"/>
                </a:ext>
              </a:extLst>
            </p:cNvPr>
            <p:cNvSpPr txBox="1"/>
            <p:nvPr/>
          </p:nvSpPr>
          <p:spPr>
            <a:xfrm>
              <a:off x="115167" y="-6892"/>
              <a:ext cx="2708701" cy="1495671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DB753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1600" tIns="101600" rIns="101600" bIns="101600" numCol="1" anchor="t">
              <a:normAutofit/>
            </a:bodyPr>
            <a:lstStyle/>
            <a:p>
              <a:pPr defTabSz="747775">
                <a:spcBef>
                  <a:spcPts val="5300"/>
                </a:spcBef>
                <a:defRPr sz="1536"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  <a:t>CLIC: </a:t>
              </a:r>
              <a:r>
                <a:rPr sz="1400" b="1" dirty="0" err="1">
                  <a:solidFill>
                    <a:srgbClr val="3361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r>
                <a:rPr sz="1400" b="1" baseline="31999" dirty="0" err="1">
                  <a:solidFill>
                    <a:srgbClr val="3361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+</a:t>
              </a:r>
              <a:r>
                <a:rPr sz="1400" b="1" dirty="0" err="1">
                  <a:solidFill>
                    <a:srgbClr val="3361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r>
                <a:rPr sz="1400" b="1" baseline="31999" dirty="0">
                  <a:solidFill>
                    <a:srgbClr val="3361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</a:t>
              </a:r>
              <a: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  <a:t> @ 0.38, 1.5, 3 TeV</a:t>
              </a:r>
              <a:br>
                <a:rPr sz="1400" dirty="0"/>
              </a:br>
              <a:r>
                <a:rPr sz="1400" dirty="0"/>
                <a:t>Conceptual Design </a:t>
              </a:r>
              <a: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  <a:t>2012</a:t>
              </a:r>
              <a:br>
                <a:rPr sz="1400" dirty="0"/>
              </a:br>
              <a:r>
                <a:rPr sz="1400" dirty="0"/>
                <a:t>Updated Baseline in </a:t>
              </a:r>
              <a: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  <a:t>2017 &amp; 2021 </a:t>
              </a:r>
              <a:r>
                <a:rPr sz="1400" dirty="0"/>
                <a:t>for Snowmass</a:t>
              </a:r>
              <a:b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sz="1400" b="1" dirty="0">
                  <a:latin typeface="Helvetica Neue"/>
                  <a:ea typeface="Helvetica Neue"/>
                  <a:cs typeface="Helvetica Neue"/>
                  <a:sym typeface="Helvetica Neue"/>
                </a:rPr>
                <a:t>2-beam acceleration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A104094-3E6E-64B1-C904-9E69B007C8C8}"/>
              </a:ext>
            </a:extLst>
          </p:cNvPr>
          <p:cNvSpPr txBox="1"/>
          <p:nvPr/>
        </p:nvSpPr>
        <p:spPr>
          <a:xfrm>
            <a:off x="611094" y="5770894"/>
            <a:ext cx="49808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Opportunity to minimize time until next project</a:t>
            </a:r>
            <a:br>
              <a:rPr lang="en-GB" sz="1600" b="1" dirty="0">
                <a:solidFill>
                  <a:schemeClr val="accent2"/>
                </a:solidFill>
              </a:rPr>
            </a:br>
            <a:r>
              <a:rPr lang="en-GB" sz="1600" b="1" dirty="0">
                <a:solidFill>
                  <a:schemeClr val="accent2"/>
                </a:solidFill>
              </a:rPr>
              <a:t>=&gt; crucial for next generation of our community! </a:t>
            </a:r>
          </a:p>
          <a:p>
            <a:endParaRPr lang="en-GB" sz="1600" dirty="0" err="1"/>
          </a:p>
        </p:txBody>
      </p:sp>
    </p:spTree>
    <p:extLst>
      <p:ext uri="{BB962C8B-B14F-4D97-AF65-F5344CB8AC3E}">
        <p14:creationId xmlns:p14="http://schemas.microsoft.com/office/powerpoint/2010/main" val="2234361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rcRect l="16148" t="4084" r="16030" b="5963"/>
          <a:stretch/>
        </p:blipFill>
        <p:spPr>
          <a:xfrm>
            <a:off x="4353703" y="1284679"/>
            <a:ext cx="3883530" cy="354743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261979" y="2193830"/>
            <a:ext cx="216523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b="1" dirty="0">
                <a:solidFill>
                  <a:schemeClr val="lt1"/>
                </a:solidFill>
              </a:rPr>
              <a:t>LC Vision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261979" y="3155124"/>
            <a:ext cx="2283712" cy="80017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dirty="0">
                <a:solidFill>
                  <a:schemeClr val="dk2"/>
                </a:solidFill>
              </a:rPr>
              <a:t>LC Physics Case &amp; long-term vision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278940" y="3932550"/>
            <a:ext cx="2283712" cy="52318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dirty="0">
                <a:solidFill>
                  <a:schemeClr val="dk2"/>
                </a:solidFill>
              </a:rPr>
              <a:t>LCF @ CERN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439654" y="5065777"/>
            <a:ext cx="2518834" cy="1077178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dirty="0">
                <a:solidFill>
                  <a:schemeClr val="dk2"/>
                </a:solidFill>
              </a:rPr>
              <a:t>“National Inputs”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chemeClr val="dk2"/>
                </a:solidFill>
              </a:rPr>
              <a:t>JAHEP, US (P5), …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chemeClr val="dk2"/>
                </a:solidFill>
              </a:rPr>
              <a:t>Spain, France, UK, Germany …</a:t>
            </a:r>
            <a:endParaRPr sz="1200" dirty="0">
              <a:solidFill>
                <a:schemeClr val="dk2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9696400" y="4777767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US" sz="1600" dirty="0">
                <a:solidFill>
                  <a:schemeClr val="dk2"/>
                </a:solidFill>
              </a:rPr>
              <a:t>𝛾𝛾 / e𝛾 collider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9688995" y="2713985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>
                <a:solidFill>
                  <a:schemeClr val="dk2"/>
                </a:solidFill>
              </a:rPr>
              <a:t>C</a:t>
            </a:r>
            <a:r>
              <a:rPr lang="en" sz="1600" baseline="30000">
                <a:solidFill>
                  <a:schemeClr val="dk2"/>
                </a:solidFill>
              </a:rPr>
              <a:t>3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9696400" y="3229931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ERLs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9696400" y="3745876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HALHF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9696400" y="4261822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10 </a:t>
            </a:r>
            <a:r>
              <a:rPr lang="en" sz="1600" dirty="0" err="1">
                <a:solidFill>
                  <a:schemeClr val="dk2"/>
                </a:solidFill>
              </a:rPr>
              <a:t>TeV</a:t>
            </a:r>
            <a:r>
              <a:rPr lang="en" sz="1600" dirty="0">
                <a:solidFill>
                  <a:schemeClr val="dk2"/>
                </a:solidFill>
              </a:rPr>
              <a:t> Wakefield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7545540" y="3050409"/>
            <a:ext cx="1973677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dirty="0">
                <a:solidFill>
                  <a:srgbClr val="CC0000"/>
                </a:solidFill>
              </a:rPr>
              <a:t>Technologies and upgrades</a:t>
            </a:r>
            <a:endParaRPr dirty="0">
              <a:solidFill>
                <a:srgbClr val="CC0000"/>
              </a:solidFill>
            </a:endParaRPr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8C8D0196-DC48-484B-026C-D5A6BCB791E7}"/>
              </a:ext>
            </a:extLst>
          </p:cNvPr>
          <p:cNvSpPr txBox="1"/>
          <p:nvPr/>
        </p:nvSpPr>
        <p:spPr>
          <a:xfrm>
            <a:off x="9688995" y="1682094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CLIC at CERN</a:t>
            </a:r>
            <a:endParaRPr sz="1600" dirty="0">
              <a:solidFill>
                <a:schemeClr val="dk2"/>
              </a:solidFill>
            </a:endParaRPr>
          </a:p>
        </p:txBody>
      </p:sp>
      <p:cxnSp>
        <p:nvCxnSpPr>
          <p:cNvPr id="2" name="Google Shape;70;p13">
            <a:extLst>
              <a:ext uri="{FF2B5EF4-FFF2-40B4-BE49-F238E27FC236}">
                <a16:creationId xmlns:a16="http://schemas.microsoft.com/office/drawing/2014/main" id="{BB51AE67-D972-A5E8-DB6D-266B6716A817}"/>
              </a:ext>
            </a:extLst>
          </p:cNvPr>
          <p:cNvCxnSpPr>
            <a:cxnSpLocks/>
          </p:cNvCxnSpPr>
          <p:nvPr/>
        </p:nvCxnSpPr>
        <p:spPr>
          <a:xfrm flipV="1">
            <a:off x="6613114" y="4252817"/>
            <a:ext cx="0" cy="961794"/>
          </a:xfrm>
          <a:prstGeom prst="straightConnector1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3"/>
          <p:cNvCxnSpPr>
            <a:cxnSpLocks/>
            <a:stCxn id="66" idx="1"/>
          </p:cNvCxnSpPr>
          <p:nvPr/>
        </p:nvCxnSpPr>
        <p:spPr>
          <a:xfrm flipH="1">
            <a:off x="7427210" y="3433045"/>
            <a:ext cx="1866236" cy="113407"/>
          </a:xfrm>
          <a:prstGeom prst="straightConnector1">
            <a:avLst/>
          </a:prstGeom>
          <a:noFill/>
          <a:ln w="28575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66;p13"/>
          <p:cNvSpPr/>
          <p:nvPr/>
        </p:nvSpPr>
        <p:spPr>
          <a:xfrm>
            <a:off x="9293446" y="1187837"/>
            <a:ext cx="329646" cy="4490414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/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BBE1F3F7-5AA2-315E-F278-31D3007B10A5}"/>
              </a:ext>
            </a:extLst>
          </p:cNvPr>
          <p:cNvSpPr txBox="1"/>
          <p:nvPr/>
        </p:nvSpPr>
        <p:spPr>
          <a:xfrm>
            <a:off x="9696400" y="5293714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US" sz="1600" dirty="0">
                <a:solidFill>
                  <a:schemeClr val="dk2"/>
                </a:solidFill>
              </a:rPr>
              <a:t>Beyond Collider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13" name="Google Shape;61;p13">
            <a:extLst>
              <a:ext uri="{FF2B5EF4-FFF2-40B4-BE49-F238E27FC236}">
                <a16:creationId xmlns:a16="http://schemas.microsoft.com/office/drawing/2014/main" id="{6F44F0D1-C1F3-723C-02AA-CADD026F7A1C}"/>
              </a:ext>
            </a:extLst>
          </p:cNvPr>
          <p:cNvSpPr txBox="1"/>
          <p:nvPr/>
        </p:nvSpPr>
        <p:spPr>
          <a:xfrm>
            <a:off x="9696400" y="1166149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ILC in Japan (IDT)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22" name="Google Shape;62;p13">
            <a:extLst>
              <a:ext uri="{FF2B5EF4-FFF2-40B4-BE49-F238E27FC236}">
                <a16:creationId xmlns:a16="http://schemas.microsoft.com/office/drawing/2014/main" id="{3BB43F40-5920-D792-2867-839A0AD3BF48}"/>
              </a:ext>
            </a:extLst>
          </p:cNvPr>
          <p:cNvSpPr txBox="1"/>
          <p:nvPr/>
        </p:nvSpPr>
        <p:spPr>
          <a:xfrm>
            <a:off x="9696400" y="2198040"/>
            <a:ext cx="2282171" cy="432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600" dirty="0">
                <a:solidFill>
                  <a:schemeClr val="dk2"/>
                </a:solidFill>
              </a:rPr>
              <a:t>Advanced SCRF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182CE2-F9F6-58D6-45C9-CC00E0DB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 Vision: Preparing EPPSU inputs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6AFC425-691A-79DC-9D16-A69CF999CB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forum to make the physics case and develop a proposal for a linear collider facility at CERN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84296-2829-4870-ECE4-DDC736F40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4" name="pasted-movie.png" descr="pasted-movie.png">
            <a:extLst>
              <a:ext uri="{FF2B5EF4-FFF2-40B4-BE49-F238E27FC236}">
                <a16:creationId xmlns:a16="http://schemas.microsoft.com/office/drawing/2014/main" id="{59F2A9B4-6EB3-DA31-8CF1-9B3AB7F0C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09" y="2642900"/>
            <a:ext cx="5165514" cy="3008839"/>
          </a:xfrm>
          <a:prstGeom prst="snipRoundRect">
            <a:avLst>
              <a:gd name="adj1" fmla="val 16667"/>
              <a:gd name="adj2" fmla="val 31862"/>
            </a:avLst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E3E96A-D770-C733-E12B-5BC2BD24BC83}"/>
              </a:ext>
            </a:extLst>
          </p:cNvPr>
          <p:cNvSpPr txBox="1"/>
          <p:nvPr/>
        </p:nvSpPr>
        <p:spPr>
          <a:xfrm>
            <a:off x="4101671" y="5765627"/>
            <a:ext cx="125547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/>
              <a:t>ECR representatives: </a:t>
            </a:r>
            <a:br>
              <a:rPr lang="en-GB" sz="800" dirty="0"/>
            </a:br>
            <a:r>
              <a:rPr lang="en-GB" sz="800" dirty="0" err="1"/>
              <a:t>Dmitris</a:t>
            </a:r>
            <a:r>
              <a:rPr lang="en-GB" sz="800" dirty="0"/>
              <a:t> </a:t>
            </a:r>
            <a:r>
              <a:rPr lang="en-GB" sz="800" dirty="0" err="1"/>
              <a:t>Ntounis</a:t>
            </a:r>
            <a:r>
              <a:rPr lang="en-GB" sz="800" dirty="0"/>
              <a:t> </a:t>
            </a:r>
            <a:br>
              <a:rPr lang="en-GB" sz="800" dirty="0"/>
            </a:br>
            <a:r>
              <a:rPr lang="en-GB" sz="800" dirty="0"/>
              <a:t>Emanuela Musumeci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31EDE-6CBC-123D-5E1D-ADD5E2300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Linear Collider Facility at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0B2DF-5FD9-60F1-FACF-73A902DF8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Concept under discussion in </a:t>
            </a:r>
            <a:r>
              <a:rPr lang="en-GB" dirty="0" err="1"/>
              <a:t>LCVision</a:t>
            </a:r>
            <a:r>
              <a:rPr lang="en-GB" dirty="0"/>
              <a:t> team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01F51-DD98-534B-D564-99C795F73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759451" cy="5010249"/>
          </a:xfrm>
        </p:spPr>
        <p:txBody>
          <a:bodyPr/>
          <a:lstStyle/>
          <a:p>
            <a:r>
              <a:rPr lang="en-GB" dirty="0"/>
              <a:t>Initially facility</a:t>
            </a:r>
          </a:p>
          <a:p>
            <a:pPr lvl="1"/>
            <a:r>
              <a:rPr lang="en-GB" dirty="0"/>
              <a:t>Based on superconducting (ILC) technology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Higgs factory with </a:t>
            </a:r>
            <a:r>
              <a:rPr lang="en-GB" b="1" dirty="0"/>
              <a:t>250 GeV (length: 20.5km)</a:t>
            </a:r>
            <a:br>
              <a:rPr lang="en-GB" b="1" dirty="0"/>
            </a:br>
            <a:r>
              <a:rPr lang="en-GB" dirty="0"/>
              <a:t>alternative</a:t>
            </a:r>
            <a:r>
              <a:rPr lang="en-GB" b="1" dirty="0"/>
              <a:t> </a:t>
            </a:r>
            <a:r>
              <a:rPr lang="en-GB" dirty="0"/>
              <a:t>550 GeV (33.5km)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Luminosity 2.7·10</a:t>
            </a:r>
            <a:r>
              <a:rPr lang="en-GB" baseline="30000" dirty="0"/>
              <a:t>34</a:t>
            </a:r>
            <a:r>
              <a:rPr lang="en-GB" dirty="0"/>
              <a:t> at 250GeV,  alternative 5.4·10</a:t>
            </a:r>
            <a:r>
              <a:rPr lang="en-GB" baseline="30000" dirty="0"/>
              <a:t>34</a:t>
            </a:r>
            <a:endParaRPr lang="en-GB" dirty="0"/>
          </a:p>
          <a:p>
            <a:pPr lvl="1">
              <a:spcAft>
                <a:spcPts val="600"/>
              </a:spcAft>
            </a:pPr>
            <a:r>
              <a:rPr lang="en-GB" dirty="0"/>
              <a:t>Two interaction points (sharing luminosity)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Single tunnel, TBM (tunnel boring machine),</a:t>
            </a:r>
            <a:br>
              <a:rPr lang="en-GB" dirty="0"/>
            </a:br>
            <a:r>
              <a:rPr lang="en-GB" dirty="0"/>
              <a:t>5.6m diameter -&gt; suitable for Geneva area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Space for extracted beam facilities for non-colliding experiments and R&amp;D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Compatible with upgrades to 1 … 1.5TeV</a:t>
            </a:r>
          </a:p>
          <a:p>
            <a:pPr>
              <a:spcAft>
                <a:spcPts val="600"/>
              </a:spcAft>
            </a:pPr>
            <a:r>
              <a:rPr lang="en-GB" dirty="0"/>
              <a:t>Upgrade paths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Luminosity (more power, energy/particle recovery)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Energy (new technology or extended tunnel)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Possible technologies: CLIC, C</a:t>
            </a:r>
            <a:r>
              <a:rPr lang="en-GB" baseline="30000" dirty="0"/>
              <a:t>3</a:t>
            </a:r>
            <a:r>
              <a:rPr lang="en-GB" dirty="0"/>
              <a:t>, plasma, ERL…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5912F-925C-B0E5-5A32-6AEEB59DD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KET workshop, DESY 2024 | Linear Colliders | Benno List, 28.11.2024</a:t>
            </a:r>
          </a:p>
        </p:txBody>
      </p:sp>
      <p:pic>
        <p:nvPicPr>
          <p:cNvPr id="10" name="ILC-CERN-5.6m.png" descr="ILC-CERN-5.6m.png">
            <a:extLst>
              <a:ext uri="{FF2B5EF4-FFF2-40B4-BE49-F238E27FC236}">
                <a16:creationId xmlns:a16="http://schemas.microsoft.com/office/drawing/2014/main" id="{61D51B30-767E-EAEA-E3DB-4BEFA4AB04EE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7608168" y="260648"/>
            <a:ext cx="3864649" cy="3417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08A8E99-88F8-258D-42AF-8C09285BAE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12810"/>
          <a:stretch/>
        </p:blipFill>
        <p:spPr bwMode="auto">
          <a:xfrm>
            <a:off x="7354624" y="3944868"/>
            <a:ext cx="3864649" cy="247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067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297252E-8AB5-6D29-0D68-B60BA5866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of the Talk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43EAE8-E6FE-AE85-0621-3DFAC22C76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3478B6D-F693-2F18-0269-F60BFAD82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408092" cy="5010249"/>
          </a:xfrm>
        </p:spPr>
        <p:txBody>
          <a:bodyPr/>
          <a:lstStyle/>
          <a:p>
            <a:r>
              <a:rPr lang="en-GB" dirty="0"/>
              <a:t>Linear Colliders – Introduction</a:t>
            </a:r>
          </a:p>
          <a:p>
            <a:r>
              <a:rPr lang="en-GB" dirty="0"/>
              <a:t>The Projects – ILC, CLIC, C3, HALHF</a:t>
            </a:r>
          </a:p>
          <a:p>
            <a:r>
              <a:rPr lang="en-GB" dirty="0" err="1"/>
              <a:t>LCVision</a:t>
            </a:r>
            <a:r>
              <a:rPr lang="en-GB" dirty="0"/>
              <a:t>: A Vision for a Linear Collider Facility at CERN</a:t>
            </a:r>
          </a:p>
          <a:p>
            <a:r>
              <a:rPr lang="en-GB" dirty="0"/>
              <a:t>Schedule, Costs, Organisation, and Risks</a:t>
            </a:r>
          </a:p>
          <a:p>
            <a:r>
              <a:rPr lang="en-GB" dirty="0"/>
              <a:t>Sustainability</a:t>
            </a:r>
          </a:p>
          <a:p>
            <a:r>
              <a:rPr lang="en-GB" dirty="0"/>
              <a:t>Conclusions and Outlook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AFB95B-9F4E-6DF7-7BFE-80810A5C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0730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4AD8-33EF-9B84-FCA6-BEE9DC80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Siting Study at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79A19-4BA5-08BF-77F4-6B1FB4D6B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Siting study (including cost estimate) for CERN in preparation, based on CLIC siting</a:t>
            </a:r>
          </a:p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968A550-D0FE-E424-003E-80621EB5AC75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370315" y="1412776"/>
            <a:ext cx="11447906" cy="50039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540B8-6911-31B7-00D4-6CC24B2F0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8C25DF-9BA1-1CD7-ACCB-8E8AEDD3E2C8}"/>
              </a:ext>
            </a:extLst>
          </p:cNvPr>
          <p:cNvSpPr txBox="1"/>
          <p:nvPr/>
        </p:nvSpPr>
        <p:spPr>
          <a:xfrm>
            <a:off x="1055440" y="3136612"/>
            <a:ext cx="3605474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Relatively shallow,</a:t>
            </a:r>
            <a:br>
              <a:rPr lang="en-GB" sz="1600" dirty="0"/>
            </a:br>
            <a:r>
              <a:rPr lang="en-GB" sz="1600" dirty="0"/>
              <a:t>33km completely in benign molasse </a:t>
            </a:r>
          </a:p>
        </p:txBody>
      </p:sp>
    </p:spTree>
    <p:extLst>
      <p:ext uri="{BB962C8B-B14F-4D97-AF65-F5344CB8AC3E}">
        <p14:creationId xmlns:p14="http://schemas.microsoft.com/office/powerpoint/2010/main" val="2844904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F4F30D-5042-2972-D6D6-2479D5C8B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Scenarios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403D493-1A78-97F2-4851-A11F003579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flexible, 20 years+ program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133A26-9B21-22F7-14B0-00F81E0A4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624116" cy="5010249"/>
          </a:xfrm>
        </p:spPr>
        <p:txBody>
          <a:bodyPr/>
          <a:lstStyle/>
          <a:p>
            <a:r>
              <a:rPr lang="en-GB" dirty="0"/>
              <a:t>Different scenarios:</a:t>
            </a:r>
          </a:p>
          <a:p>
            <a:pPr lvl="1"/>
            <a:r>
              <a:rPr lang="en-GB" dirty="0"/>
              <a:t>Start with a minimal machine at 250 GeV, upgrade later</a:t>
            </a:r>
          </a:p>
          <a:p>
            <a:pPr lvl="1"/>
            <a:r>
              <a:rPr lang="en-GB" dirty="0"/>
              <a:t>Or, exploit highest energies first, if full 550GeV available</a:t>
            </a:r>
            <a:br>
              <a:rPr lang="en-GB" dirty="0"/>
            </a:br>
            <a:endParaRPr lang="en-GB" dirty="0"/>
          </a:p>
          <a:p>
            <a:r>
              <a:rPr lang="en-GB" dirty="0"/>
              <a:t>All scenarios take into account ramp up time </a:t>
            </a:r>
            <a:br>
              <a:rPr lang="en-GB" dirty="0"/>
            </a:br>
            <a:r>
              <a:rPr lang="en-GB" dirty="0"/>
              <a:t>(10%/30%/60% </a:t>
            </a:r>
            <a:r>
              <a:rPr lang="en-GB" dirty="0" err="1"/>
              <a:t>lumi</a:t>
            </a:r>
            <a:r>
              <a:rPr lang="en-GB" dirty="0"/>
              <a:t> in first 3 years)</a:t>
            </a:r>
          </a:p>
          <a:p>
            <a:r>
              <a:rPr lang="en-GB" dirty="0"/>
              <a:t>Assumption: 75% availability, 8 months running</a:t>
            </a:r>
            <a:br>
              <a:rPr lang="en-GB" dirty="0"/>
            </a:br>
            <a:r>
              <a:rPr lang="en-GB" dirty="0"/>
              <a:t>-&gt; 1.6E7 seconds / year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D3FC0F-0F6D-D04D-8351-CD2EA1DE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A254323-B046-7FA2-409F-1FD56E140B27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120" y="349611"/>
            <a:ext cx="4189919" cy="31762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CB4760-2296-F27E-5D07-86729222454C}"/>
              </a:ext>
            </a:extLst>
          </p:cNvPr>
          <p:cNvSpPr txBox="1"/>
          <p:nvPr/>
        </p:nvSpPr>
        <p:spPr>
          <a:xfrm>
            <a:off x="407987" y="6093296"/>
            <a:ext cx="3946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Ref: </a:t>
            </a:r>
            <a:r>
              <a:rPr lang="en-GB" sz="1600" dirty="0">
                <a:hlinkClick r:id="rId3"/>
              </a:rPr>
              <a:t>arXiv:1506.07830</a:t>
            </a:r>
            <a:r>
              <a:rPr lang="en-GB" sz="1600" dirty="0"/>
              <a:t>, </a:t>
            </a:r>
            <a:r>
              <a:rPr lang="en-GB" sz="1600" i="0" dirty="0">
                <a:effectLst/>
                <a:hlinkClick r:id="rId4"/>
              </a:rPr>
              <a:t>arXiv:1710.07621</a:t>
            </a:r>
            <a:endParaRPr lang="en-GB" sz="1600" i="0" dirty="0"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FD2D1A-7A80-9A9B-E0BD-B8168ED7F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75" y="4077073"/>
            <a:ext cx="5636119" cy="17017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660ECA-4C56-C3F2-EF48-9321D8520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6119" y="3498371"/>
            <a:ext cx="4189919" cy="317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17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9770-3457-BB81-9537-B823F8482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2nd Interaction Region — for 2nd </a:t>
            </a:r>
            <a:r>
              <a:rPr lang="en-GB" sz="2800" dirty="0" err="1"/>
              <a:t>e+e</a:t>
            </a:r>
            <a:r>
              <a:rPr lang="en-GB" sz="2800" dirty="0"/>
              <a:t>- detector — or 𝝲𝝲 / e𝝲 / e-e- ?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124E4-26BE-BB84-A7DD-D12D3C0299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 different interaction regions for additional physics opportunities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6D7CD6-30FE-4CEB-6278-5CEADA1C1B18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8472264" y="1451476"/>
            <a:ext cx="3203401" cy="197480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F12A1-7784-E170-B3D4-CA776C5BF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2F7FBD-3B92-696F-BDE3-0975AEED4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4664" y="2504957"/>
            <a:ext cx="4038600" cy="3708400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A9F7571-8B3C-D0BE-1192-6E17CD349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4699360"/>
            <a:ext cx="6099038" cy="197486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F15E9-1A17-5305-DFF2-3447E82A8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192068" cy="501024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2nd Beam Delivery System (BDS) to 2nd Interaction Region, served “quasi-concurrently”, by switching on train-by-train basis have been designed for ILC &amp; CLIC</a:t>
            </a:r>
          </a:p>
          <a:p>
            <a:pPr>
              <a:spcAft>
                <a:spcPts val="600"/>
              </a:spcAft>
            </a:pPr>
            <a:r>
              <a:rPr lang="en-GB" dirty="0"/>
              <a:t>eliminating it from ILC baseline “saved” O(0.250) BILCU — has been </a:t>
            </a:r>
            <a:r>
              <a:rPr lang="en-GB" dirty="0" err="1"/>
              <a:t>reinstantiated</a:t>
            </a:r>
            <a:r>
              <a:rPr lang="en-GB" dirty="0"/>
              <a:t> for a Linear Collider Facility</a:t>
            </a:r>
          </a:p>
          <a:p>
            <a:pPr>
              <a:spcAft>
                <a:spcPts val="600"/>
              </a:spcAft>
            </a:pPr>
            <a:r>
              <a:rPr lang="en-GB" dirty="0"/>
              <a:t>2 IRs are important for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2 detectors for redundancy, technological complementarity, systematic cross-checks, competition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special collision modes: e-e- / 𝜸e / 𝜸𝜸 , each adding specialized, unique physics opportunities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…but do of course not double the </a:t>
            </a:r>
            <a:r>
              <a:rPr lang="en-GB" dirty="0" err="1"/>
              <a:t>e+e</a:t>
            </a:r>
            <a:r>
              <a:rPr lang="en-GB" dirty="0"/>
              <a:t>-  luminosity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24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E70C5-E9E2-F78C-7E93-EEB57D6A4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Beyond </a:t>
            </a:r>
            <a:r>
              <a:rPr lang="en-GB" sz="2800" dirty="0" err="1"/>
              <a:t>e+e</a:t>
            </a:r>
            <a:r>
              <a:rPr lang="en-GB" sz="2800" dirty="0"/>
              <a:t>- Collisions: Beam Dump &amp; Fixed Target Experiments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B9049-E1DD-850E-3F9B-78E9966348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Broadening the user base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C8764-735B-AAD8-5502-F5959930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1304636" cy="432682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b="1" dirty="0"/>
              <a:t>Ample opportunities to foresee beam extraction / dump instrumentation / far detectors at a LCF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extraction of bunches before IP -&gt; mono-energetic, extremely stable, few 10</a:t>
            </a:r>
            <a:r>
              <a:rPr lang="en-GB" baseline="30000" dirty="0"/>
              <a:t>10</a:t>
            </a:r>
            <a:r>
              <a:rPr lang="en-GB" dirty="0"/>
              <a:t> @ 1-10 Hz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super-LUXE (SF-QED 𝝌 = O(few hundred) &amp; BSM search)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super-LDMX, …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disrupted beam after IP -&gt; broad energy and highly divergent, but up to 10</a:t>
            </a:r>
            <a:r>
              <a:rPr lang="en-GB" baseline="30000" dirty="0"/>
              <a:t>15 </a:t>
            </a:r>
            <a:r>
              <a:rPr lang="en-GB" dirty="0" err="1"/>
              <a:t>eot</a:t>
            </a:r>
            <a:r>
              <a:rPr lang="en-GB" dirty="0"/>
              <a:t> / s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super-SHIP, generic dark photon and ALP searches  </a:t>
            </a:r>
            <a:br>
              <a:rPr lang="en-GB" dirty="0"/>
            </a:br>
            <a:r>
              <a:rPr lang="en-GB" b="1" dirty="0"/>
              <a:t>=&gt; together with </a:t>
            </a:r>
            <a:r>
              <a:rPr lang="en-GB" b="1" dirty="0" err="1"/>
              <a:t>e+e</a:t>
            </a:r>
            <a:r>
              <a:rPr lang="en-GB" b="1" dirty="0"/>
              <a:t>- cover all Dark Sector portals </a:t>
            </a:r>
          </a:p>
          <a:p>
            <a:pPr>
              <a:spcAft>
                <a:spcPts val="600"/>
              </a:spcAft>
            </a:pPr>
            <a:r>
              <a:rPr lang="en-GB" dirty="0"/>
              <a:t>Studied for ILC around 2021</a:t>
            </a:r>
          </a:p>
          <a:p>
            <a:pPr>
              <a:spcAft>
                <a:spcPts val="600"/>
              </a:spcAft>
            </a:pPr>
            <a:r>
              <a:rPr lang="en-GB" dirty="0"/>
              <a:t>Revisit for LCF — estimate size of user community?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150E6-601D-B9B3-D5E1-F1A39DE6C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02AC2735-85E0-F689-2420-09789F9A039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1235770" y="4255267"/>
            <a:ext cx="9649072" cy="239279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58C543-AC75-0EFF-827C-8488AF940B9F}"/>
              </a:ext>
            </a:extLst>
          </p:cNvPr>
          <p:cNvSpPr txBox="1"/>
          <p:nvPr/>
        </p:nvSpPr>
        <p:spPr>
          <a:xfrm>
            <a:off x="9192344" y="3674698"/>
            <a:ext cx="33123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References:</a:t>
            </a:r>
            <a:br>
              <a:rPr lang="en-GB" sz="1600" dirty="0"/>
            </a:br>
            <a:r>
              <a:rPr lang="en-GB" sz="1600" u="sng" dirty="0">
                <a:hlinkClick r:id="rId3"/>
              </a:rPr>
              <a:t>ILCX workshop</a:t>
            </a:r>
          </a:p>
          <a:p>
            <a:r>
              <a:rPr lang="en-GB" sz="1400" dirty="0"/>
              <a:t>Chap 11 of </a:t>
            </a:r>
            <a:r>
              <a:rPr lang="en-GB" sz="1400" dirty="0">
                <a:hlinkClick r:id="rId4"/>
              </a:rPr>
              <a:t>arXiv:2203.07622</a:t>
            </a:r>
            <a:r>
              <a:rPr lang="en-GB" sz="1400" dirty="0">
                <a:hlinkClick r:id="rId5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8172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2150-B12E-AC5A-B2D6-2ECACE4F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Beyond </a:t>
            </a:r>
            <a:r>
              <a:rPr lang="en-GB" sz="3200" dirty="0" err="1"/>
              <a:t>e+e</a:t>
            </a:r>
            <a:r>
              <a:rPr lang="en-GB" sz="3200" dirty="0"/>
              <a:t>- Collisions: Test and R&amp;D facilities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28398-9155-9C4C-1315-3C689F972A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1F312D-F94B-2ED0-E49F-164A9455D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904036" cy="501024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600" b="1" dirty="0"/>
              <a:t>low-emittance, mono-energetic beams ideal for 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high-rate detector and beam instrumentation tests 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creating low-emittance beams of photons / muons / neutrons for various applications (hadron spectroscopy, material science, irradiation, tomography, radioactive isotope production, …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accelerator development: </a:t>
            </a:r>
          </a:p>
          <a:p>
            <a:pPr lvl="2">
              <a:spcAft>
                <a:spcPts val="600"/>
              </a:spcAft>
            </a:pPr>
            <a:r>
              <a:rPr lang="en-GB" sz="1400" dirty="0"/>
              <a:t>high-gradient accelerating structures, new final focus schemes, deceleration (for ERLs), beam and laser driven plasma, …</a:t>
            </a:r>
          </a:p>
          <a:p>
            <a:pPr lvl="2">
              <a:spcAft>
                <a:spcPts val="600"/>
              </a:spcAft>
            </a:pPr>
            <a:r>
              <a:rPr lang="en-GB" sz="1400" dirty="0"/>
              <a:t>from extracted beam to test small setups - to large-scale demonstrators for upgrades of the main facility</a:t>
            </a:r>
          </a:p>
          <a:p>
            <a:pPr>
              <a:spcAft>
                <a:spcPts val="600"/>
              </a:spcAft>
            </a:pPr>
            <a:r>
              <a:rPr lang="en-GB" sz="1600" b="1" dirty="0"/>
              <a:t>impact on </a:t>
            </a:r>
            <a:r>
              <a:rPr lang="en-GB" sz="1600" b="1" dirty="0" err="1"/>
              <a:t>e+e</a:t>
            </a:r>
            <a:r>
              <a:rPr lang="en-GB" sz="1600" b="1" dirty="0"/>
              <a:t>- luminosity?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ILC: ~1300 / ~2600 bunches per train 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extracting 10 bunches per train is few-permille loss in luminosity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38F330-B2F0-BC72-8366-E97B59FBB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7" name="Grafik 6" descr="Grafik 6">
            <a:extLst>
              <a:ext uri="{FF2B5EF4-FFF2-40B4-BE49-F238E27FC236}">
                <a16:creationId xmlns:a16="http://schemas.microsoft.com/office/drawing/2014/main" id="{4429531A-AA3B-8D94-34C6-30AD572DB313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rcRect l="2751" t="10921" r="8154" b="3640"/>
          <a:stretch>
            <a:fillRect/>
          </a:stretch>
        </p:blipFill>
        <p:spPr>
          <a:xfrm>
            <a:off x="6888088" y="3297642"/>
            <a:ext cx="5112568" cy="346999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381F250D-26FD-EBDE-E2DC-0A22236E68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15" b="8642"/>
          <a:stretch>
            <a:fillRect/>
          </a:stretch>
        </p:blipFill>
        <p:spPr>
          <a:xfrm rot="19380000">
            <a:off x="7930063" y="892274"/>
            <a:ext cx="3993471" cy="222838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43245B-EDE2-8608-12CE-9622DCE99C47}"/>
              </a:ext>
            </a:extLst>
          </p:cNvPr>
          <p:cNvSpPr txBox="1"/>
          <p:nvPr/>
        </p:nvSpPr>
        <p:spPr>
          <a:xfrm>
            <a:off x="6744072" y="1360876"/>
            <a:ext cx="1944216" cy="271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GB" b="1" u="sng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ILCX workshop</a:t>
            </a:r>
            <a:endParaRPr lang="en-GB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AC3200-85BF-18EE-7D37-1D21EFA12CF1}"/>
              </a:ext>
            </a:extLst>
          </p:cNvPr>
          <p:cNvSpPr txBox="1"/>
          <p:nvPr/>
        </p:nvSpPr>
        <p:spPr>
          <a:xfrm>
            <a:off x="434009" y="5314258"/>
            <a:ext cx="6094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Pioneering this </a:t>
            </a:r>
            <a:r>
              <a:rPr lang="en-GB" sz="1600" b="1" i="1" dirty="0">
                <a:solidFill>
                  <a:schemeClr val="accent2"/>
                </a:solidFill>
              </a:rPr>
              <a:t>now</a:t>
            </a:r>
            <a:r>
              <a:rPr lang="en-GB" sz="1600" b="1" dirty="0">
                <a:solidFill>
                  <a:schemeClr val="accent2"/>
                </a:solidFill>
              </a:rPr>
              <a:t> at DESY / </a:t>
            </a:r>
            <a:r>
              <a:rPr lang="en-GB" sz="1600" b="1" dirty="0" err="1">
                <a:solidFill>
                  <a:schemeClr val="accent2"/>
                </a:solidFill>
              </a:rPr>
              <a:t>Eu.XFEL</a:t>
            </a:r>
            <a:r>
              <a:rPr lang="en-GB" sz="1600" b="1" dirty="0">
                <a:solidFill>
                  <a:schemeClr val="accent2"/>
                </a:solidFill>
              </a:rPr>
              <a:t> with ELBEX facility </a:t>
            </a:r>
            <a:br>
              <a:rPr lang="en-GB" sz="1600" b="1" dirty="0">
                <a:solidFill>
                  <a:schemeClr val="accent2"/>
                </a:solidFill>
              </a:rPr>
            </a:br>
            <a:r>
              <a:rPr lang="en-GB" sz="1600" b="1" dirty="0">
                <a:solidFill>
                  <a:schemeClr val="accent2"/>
                </a:solidFill>
              </a:rPr>
              <a:t>(beam extraction for LUXE &amp; other applications)</a:t>
            </a:r>
          </a:p>
          <a:p>
            <a:endParaRPr lang="en-GB" sz="1600" dirty="0" err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E8C192-AC6B-8B6F-BC9E-A4A5164831D7}"/>
              </a:ext>
            </a:extLst>
          </p:cNvPr>
          <p:cNvSpPr txBox="1"/>
          <p:nvPr/>
        </p:nvSpPr>
        <p:spPr>
          <a:xfrm>
            <a:off x="9144123" y="5743405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Planned LUXE experiment</a:t>
            </a:r>
            <a:br>
              <a:rPr lang="en-GB" sz="1600" dirty="0"/>
            </a:br>
            <a:r>
              <a:rPr lang="en-GB" sz="1600" dirty="0"/>
              <a:t>at DESY</a:t>
            </a:r>
          </a:p>
        </p:txBody>
      </p:sp>
    </p:spTree>
    <p:extLst>
      <p:ext uri="{BB962C8B-B14F-4D97-AF65-F5344CB8AC3E}">
        <p14:creationId xmlns:p14="http://schemas.microsoft.com/office/powerpoint/2010/main" val="3841447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88A54-42AE-918E-ED63-27A07D6A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option: Higher Energy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23120-074C-41D2-C5F6-60DC19354F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Increasing the energy by conventional accelerator technology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BF9E1-317A-1D91-F598-9EBE9CDBB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600" dirty="0"/>
              <a:t>ILC TDR: upgrade of SCRF machine up to ~1 TeV 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extend tunnel to ~50 km, upgrade power to 300 MW</a:t>
            </a:r>
            <a:br>
              <a:rPr lang="en-GB" sz="1400" dirty="0"/>
            </a:br>
            <a:r>
              <a:rPr lang="en-GB" sz="1400" dirty="0"/>
              <a:t>=&gt; huge but unsexy? Still: guaranteed fall-back…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Advanced SCRF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higher gradient cavities exist in the lab (&gt; 60 MV/m vs 31.5 MV/m ILC design), though ~10..20 years until industrialisation</a:t>
            </a:r>
            <a:br>
              <a:rPr lang="en-GB" sz="1400" dirty="0"/>
            </a:br>
            <a:r>
              <a:rPr lang="en-GB" sz="1400" dirty="0"/>
              <a:t>=&gt; upgrade to ~ 1 TeV or less new tunnel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rip out SCRF and replace by X-band copper cavities (à la CLIC or C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Raise gradient to 70-150 MV / m  </a:t>
            </a:r>
            <a:br>
              <a:rPr lang="en-GB" sz="1400" dirty="0"/>
            </a:br>
            <a:r>
              <a:rPr lang="en-GB" sz="1400" dirty="0"/>
              <a:t>=&gt; double (3x, 4x …?) energy without tunnel extension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sell / donate SCRF modules to build XFELs, irradiation facilities, … all around the world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B8E1238-E5E9-C4C9-3A1B-FDF6FB44139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157160" y="1428942"/>
            <a:ext cx="5616575" cy="1741849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DC4F7-B04D-F772-A63C-4169C6160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F0BF07-B57D-034B-AFC1-F363F3962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291" y="3571876"/>
            <a:ext cx="5156200" cy="2844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4F7857-A54B-5C45-DF80-4496C70770BC}"/>
              </a:ext>
            </a:extLst>
          </p:cNvPr>
          <p:cNvSpPr txBox="1"/>
          <p:nvPr/>
        </p:nvSpPr>
        <p:spPr>
          <a:xfrm>
            <a:off x="335360" y="5599982"/>
            <a:ext cx="6059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LC Vision Baseline: higher energy by advanced technology, </a:t>
            </a:r>
            <a:b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</a:br>
            <a: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tunnel extension fall-back</a:t>
            </a:r>
            <a:endParaRPr lang="en-GB" sz="160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F7FBC0-6AC3-1923-6BAC-6BB63FD00E74}"/>
              </a:ext>
            </a:extLst>
          </p:cNvPr>
          <p:cNvSpPr txBox="1"/>
          <p:nvPr/>
        </p:nvSpPr>
        <p:spPr>
          <a:xfrm>
            <a:off x="7536160" y="3184479"/>
            <a:ext cx="3435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Ref: </a:t>
            </a:r>
            <a:r>
              <a:rPr lang="en-GB" sz="16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Chap 15 of </a:t>
            </a:r>
            <a:r>
              <a:rPr lang="en-GB" sz="16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4"/>
              </a:rPr>
              <a:t>arXiv:2203.07622</a:t>
            </a:r>
            <a:r>
              <a:rPr lang="en-GB" sz="16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 </a:t>
            </a:r>
            <a:endParaRPr lang="en-GB" sz="16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380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16C2A-D992-0B9E-9928-0851DC32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Options - Double E</a:t>
            </a:r>
            <a:r>
              <a:rPr lang="en-GB" baseline="-25000" dirty="0"/>
              <a:t>CM</a:t>
            </a:r>
            <a:r>
              <a:rPr lang="en-GB" dirty="0"/>
              <a:t> by “</a:t>
            </a:r>
            <a:r>
              <a:rPr lang="en-GB" dirty="0" err="1"/>
              <a:t>HALHFing</a:t>
            </a:r>
            <a:r>
              <a:rPr lang="en-GB" dirty="0"/>
              <a:t>” LCF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C2670-BEA7-D60D-0D1A-076BC072E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Employing novel accelerator technologies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C29AA-9957-38A6-26C8-022835592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482268"/>
            <a:ext cx="5616575" cy="501024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b="1" dirty="0"/>
              <a:t>Apply HALHF concept to </a:t>
            </a:r>
            <a:r>
              <a:rPr lang="en-GB" b="1" dirty="0" err="1"/>
              <a:t>eg</a:t>
            </a:r>
            <a:r>
              <a:rPr lang="en-GB" b="1" dirty="0"/>
              <a:t> 250 GeV ILC: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plasma-accelerate e- to 550 GeV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keep e+ </a:t>
            </a:r>
            <a:r>
              <a:rPr lang="en-GB" dirty="0" err="1"/>
              <a:t>linac</a:t>
            </a:r>
            <a:r>
              <a:rPr lang="en-GB" dirty="0"/>
              <a:t>  (small upgrade 125 -&gt; 137.5 GeV)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⇒ 137.5 GeV × 550GeV ⇒ E</a:t>
            </a:r>
            <a:r>
              <a:rPr lang="en-GB" baseline="-25000" dirty="0"/>
              <a:t>CM</a:t>
            </a:r>
            <a:r>
              <a:rPr lang="en-GB" dirty="0"/>
              <a:t> = 550 GeV </a:t>
            </a:r>
            <a:br>
              <a:rPr lang="en-GB" dirty="0"/>
            </a:br>
            <a:r>
              <a:rPr lang="en-GB" dirty="0"/>
              <a:t>⇒ upgrade Higgs Factory to </a:t>
            </a:r>
            <a:r>
              <a:rPr lang="en-GB" dirty="0" err="1"/>
              <a:t>tt</a:t>
            </a:r>
            <a:r>
              <a:rPr lang="en-GB" dirty="0"/>
              <a:t> / </a:t>
            </a:r>
            <a:r>
              <a:rPr lang="en-GB" dirty="0" err="1"/>
              <a:t>tth</a:t>
            </a:r>
            <a:r>
              <a:rPr lang="en-GB" dirty="0"/>
              <a:t> / </a:t>
            </a:r>
            <a:r>
              <a:rPr lang="en-GB" dirty="0" err="1"/>
              <a:t>Zhh</a:t>
            </a:r>
            <a:r>
              <a:rPr lang="en-GB" dirty="0"/>
              <a:t> factory</a:t>
            </a:r>
          </a:p>
          <a:p>
            <a:pPr>
              <a:spcAft>
                <a:spcPts val="600"/>
              </a:spcAft>
            </a:pPr>
            <a:r>
              <a:rPr lang="en-GB" dirty="0"/>
              <a:t>How?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Reduce e- </a:t>
            </a:r>
            <a:r>
              <a:rPr lang="en-GB" dirty="0" err="1"/>
              <a:t>linac</a:t>
            </a:r>
            <a:r>
              <a:rPr lang="en-GB" dirty="0"/>
              <a:t> energy by 4 to 34.4GeV 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Drive 16 stage plasma accelerator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Use space between electron ML and BDS to install plasma booster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Feed boosted electrons into existing BDS (already laid out for </a:t>
            </a:r>
            <a:r>
              <a:rPr lang="en-GB" dirty="0" err="1"/>
              <a:t>E</a:t>
            </a:r>
            <a:r>
              <a:rPr lang="en-GB" baseline="-25000" dirty="0" err="1"/>
              <a:t>beam</a:t>
            </a:r>
            <a:r>
              <a:rPr lang="en-GB" dirty="0"/>
              <a:t> ≈ 500 GeV)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F9B89B3-E6E6-74D1-D6D4-41BB9435CB56}"/>
              </a:ext>
            </a:extLst>
          </p:cNvPr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638654900"/>
              </p:ext>
            </p:extLst>
          </p:nvPr>
        </p:nvGraphicFramePr>
        <p:xfrm>
          <a:off x="5982642" y="1498835"/>
          <a:ext cx="5981700" cy="2892130"/>
        </p:xfrm>
        <a:graphic>
          <a:graphicData uri="http://schemas.openxmlformats.org/drawingml/2006/table">
            <a:tbl>
              <a:tblPr/>
              <a:tblGrid>
                <a:gridCol w="1593132">
                  <a:extLst>
                    <a:ext uri="{9D8B030D-6E8A-4147-A177-3AD203B41FA5}">
                      <a16:colId xmlns:a16="http://schemas.microsoft.com/office/drawing/2014/main" val="2759419106"/>
                    </a:ext>
                  </a:extLst>
                </a:gridCol>
                <a:gridCol w="981536">
                  <a:extLst>
                    <a:ext uri="{9D8B030D-6E8A-4147-A177-3AD203B41FA5}">
                      <a16:colId xmlns:a16="http://schemas.microsoft.com/office/drawing/2014/main" val="3381499846"/>
                    </a:ext>
                  </a:extLst>
                </a:gridCol>
                <a:gridCol w="1041203">
                  <a:extLst>
                    <a:ext uri="{9D8B030D-6E8A-4147-A177-3AD203B41FA5}">
                      <a16:colId xmlns:a16="http://schemas.microsoft.com/office/drawing/2014/main" val="3458043113"/>
                    </a:ext>
                  </a:extLst>
                </a:gridCol>
                <a:gridCol w="1399211">
                  <a:extLst>
                    <a:ext uri="{9D8B030D-6E8A-4147-A177-3AD203B41FA5}">
                      <a16:colId xmlns:a16="http://schemas.microsoft.com/office/drawing/2014/main" val="286559647"/>
                    </a:ext>
                  </a:extLst>
                </a:gridCol>
                <a:gridCol w="966618">
                  <a:extLst>
                    <a:ext uri="{9D8B030D-6E8A-4147-A177-3AD203B41FA5}">
                      <a16:colId xmlns:a16="http://schemas.microsoft.com/office/drawing/2014/main" val="3308878148"/>
                    </a:ext>
                  </a:extLst>
                </a:gridCol>
              </a:tblGrid>
              <a:tr h="361131">
                <a:tc>
                  <a:txBody>
                    <a:bodyPr/>
                    <a:lstStyle/>
                    <a:p>
                      <a:endParaRPr lang="en-DE" sz="1600" dirty="0">
                        <a:effectLst/>
                        <a:latin typeface="Helvetica" pitchFamily="2" charset="0"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5B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 dirty="0">
                        <a:effectLst/>
                        <a:latin typeface="Helvetica" pitchFamily="2" charset="0"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5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E- (drive)</a:t>
                      </a:r>
                      <a:endParaRPr lang="en-GB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5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E- (Collide)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5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E+</a:t>
                      </a:r>
                      <a:endParaRPr lang="en-GB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5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917003"/>
                  </a:ext>
                </a:extLst>
              </a:tr>
              <a:tr h="304461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Beam energy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GeV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34.4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34.4 → 550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137.5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3337"/>
                  </a:ext>
                </a:extLst>
              </a:tr>
              <a:tr h="372119">
                <a:tc>
                  <a:txBody>
                    <a:bodyPr/>
                    <a:lstStyle/>
                    <a:p>
                      <a:r>
                        <a:rPr lang="en-GB" sz="1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Linac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Gradient</a:t>
                      </a:r>
                      <a:endParaRPr lang="en-GB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MV/m</a:t>
                      </a:r>
                      <a:endParaRPr lang="en-GB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</a:t>
                      </a:r>
                      <a:endParaRPr lang="en-DE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 dirty="0">
                        <a:effectLst/>
                        <a:latin typeface="Helvetica" pitchFamily="2" charset="0"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en-DE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753240"/>
                  </a:ext>
                </a:extLst>
              </a:tr>
              <a:tr h="304461">
                <a:tc>
                  <a:txBody>
                    <a:bodyPr/>
                    <a:lstStyle/>
                    <a:p>
                      <a:r>
                        <a:rPr lang="en-GB" sz="1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energy</a:t>
                      </a:r>
                      <a:endParaRPr lang="en-GB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GeV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</a:t>
                      </a:r>
                      <a:endParaRPr lang="en-DE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650321"/>
                  </a:ext>
                </a:extLst>
              </a:tr>
              <a:tr h="304461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Bunch charge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nC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6.4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108126"/>
                  </a:ext>
                </a:extLst>
              </a:tr>
              <a:tr h="324716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Bunches/pulse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 dirty="0">
                        <a:effectLst/>
                        <a:latin typeface="Helvetica" pitchFamily="2" charset="0"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10496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656</a:t>
                      </a:r>
                      <a:endParaRPr lang="en-DE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656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265704"/>
                  </a:ext>
                </a:extLst>
              </a:tr>
              <a:tr h="28915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 rate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Hz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720270"/>
                  </a:ext>
                </a:extLst>
              </a:tr>
              <a:tr h="304461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Beam power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 → 2.9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</a:t>
                      </a:r>
                      <a:endParaRPr lang="en-DE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C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02409"/>
                  </a:ext>
                </a:extLst>
              </a:tr>
              <a:tr h="304461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Lumi (approx.)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cm</a:t>
                      </a: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</a:t>
                      </a: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~ 1 · 10</a:t>
                      </a:r>
                      <a:r>
                        <a:rPr lang="en-DE" sz="16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  <a:r>
                        <a:rPr lang="en-DE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DE" sz="1600" dirty="0">
                        <a:effectLst/>
                      </a:endParaRPr>
                    </a:p>
                  </a:txBody>
                  <a:tcPr marL="30927" marR="30927" marT="30927" marB="30927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6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238628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F7A64-DB4E-197C-AED4-DEF8892E6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6FAD76-8D9F-B53D-4B94-F2A821B93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376" y="4543457"/>
            <a:ext cx="5136232" cy="20828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545CF-7B9E-7EDC-27EF-D6832627A9F5}"/>
              </a:ext>
            </a:extLst>
          </p:cNvPr>
          <p:cNvSpPr txBox="1"/>
          <p:nvPr/>
        </p:nvSpPr>
        <p:spPr>
          <a:xfrm>
            <a:off x="407987" y="6021288"/>
            <a:ext cx="3113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Ref: BL, </a:t>
            </a:r>
            <a:r>
              <a:rPr lang="en-GB" sz="1600" dirty="0">
                <a:hlinkClick r:id="rId3"/>
              </a:rPr>
              <a:t>HALHF workshop Erice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86448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07B3A-C7AC-B4CE-AB01-BEA1FEE0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Options - Higher Luminosity à la “</a:t>
            </a:r>
            <a:r>
              <a:rPr lang="en-GB" dirty="0" err="1"/>
              <a:t>ReLiC</a:t>
            </a:r>
            <a:r>
              <a:rPr lang="en-GB" dirty="0"/>
              <a:t>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6A3645-2FF4-0534-A090-073770555C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Energy recovery: gateway to the highest luminosities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11D1CD-FC72-EB22-CA76-5A1481B9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0332527" cy="501024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Energy and particle recovery by de-</a:t>
            </a:r>
            <a:r>
              <a:rPr lang="en-GB" dirty="0" err="1"/>
              <a:t>celaration</a:t>
            </a:r>
            <a:r>
              <a:rPr lang="en-GB" dirty="0"/>
              <a:t> and re-cooling </a:t>
            </a:r>
          </a:p>
          <a:p>
            <a:pPr>
              <a:spcAft>
                <a:spcPts val="600"/>
              </a:spcAft>
            </a:pPr>
            <a:r>
              <a:rPr lang="en-GB" dirty="0"/>
              <a:t>Conceptual study indicates up to O(100) higher luminosity than ILC / CLIC conceivable</a:t>
            </a:r>
          </a:p>
          <a:p>
            <a:pPr>
              <a:spcAft>
                <a:spcPts val="600"/>
              </a:spcAft>
            </a:pPr>
            <a:r>
              <a:rPr lang="en-GB" dirty="0"/>
              <a:t>Effectively no </a:t>
            </a:r>
            <a:r>
              <a:rPr lang="en-GB" dirty="0" err="1"/>
              <a:t>beamstrahlung</a:t>
            </a:r>
            <a:r>
              <a:rPr lang="en-GB" dirty="0"/>
              <a:t> =&gt; even Higgs resonance operation not fundamentally excluded (conceptual idea exists but needs verification by beam optics study)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55E465B-6CBF-463E-4C82-DE678319BFB7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983432" y="4077072"/>
            <a:ext cx="10502795" cy="233960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8C023-31B2-B8B6-DBC0-8876E61A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2C6266-4A3C-207B-B877-857836F9B8EB}"/>
              </a:ext>
            </a:extLst>
          </p:cNvPr>
          <p:cNvSpPr txBox="1"/>
          <p:nvPr/>
        </p:nvSpPr>
        <p:spPr>
          <a:xfrm>
            <a:off x="8904312" y="3510660"/>
            <a:ext cx="2693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3"/>
              </a:rPr>
              <a:t>arXiv:2203.06476 [hep-ex]</a:t>
            </a:r>
            <a:endParaRPr lang="en-GB" sz="16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BAC62D-A024-C322-0BCA-5EA0DBB5DEC0}"/>
              </a:ext>
            </a:extLst>
          </p:cNvPr>
          <p:cNvSpPr txBox="1"/>
          <p:nvPr/>
        </p:nvSpPr>
        <p:spPr>
          <a:xfrm>
            <a:off x="1559496" y="3132800"/>
            <a:ext cx="7851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Integrate R&amp;D and demonstrator into initial LCF, upgrade option if successful?</a:t>
            </a:r>
            <a:endParaRPr lang="en-GB" sz="160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609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FA67C-9B1F-67A2-EEF5-3833834C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Linear Collider Facility and the Energy Frontier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B666D-7195-2866-058C-F48BDC7632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Complementarity to a O(10 TeV)-</a:t>
            </a:r>
            <a:r>
              <a:rPr lang="en-GB" dirty="0" err="1"/>
              <a:t>parton</a:t>
            </a:r>
            <a:r>
              <a:rPr lang="en-GB" dirty="0"/>
              <a:t>-E</a:t>
            </a:r>
            <a:r>
              <a:rPr lang="en-GB" baseline="-25000" dirty="0"/>
              <a:t>CM</a:t>
            </a:r>
            <a:r>
              <a:rPr lang="en-GB" dirty="0"/>
              <a:t> scale facility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EB2F4-BC59-C5E3-3567-A20C6B1E2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1664676" cy="5010249"/>
          </a:xfrm>
        </p:spPr>
        <p:txBody>
          <a:bodyPr/>
          <a:lstStyle/>
          <a:p>
            <a:r>
              <a:rPr lang="en-GB" dirty="0"/>
              <a:t>An </a:t>
            </a:r>
            <a:r>
              <a:rPr lang="en-GB" dirty="0" err="1"/>
              <a:t>e+e</a:t>
            </a:r>
            <a:r>
              <a:rPr lang="en-GB" dirty="0"/>
              <a:t>- Linear Collider Facility does not pre-</a:t>
            </a:r>
            <a:r>
              <a:rPr lang="en-GB" dirty="0" err="1"/>
              <a:t>emt</a:t>
            </a:r>
            <a:r>
              <a:rPr lang="en-GB" dirty="0"/>
              <a:t> the choice of how to explore the energy frontier</a:t>
            </a:r>
            <a:br>
              <a:rPr lang="en-GB" dirty="0"/>
            </a:br>
            <a:r>
              <a:rPr lang="en-GB" dirty="0"/>
              <a:t>=&gt; can choose independently based on scientific and technological developments</a:t>
            </a:r>
          </a:p>
          <a:p>
            <a:r>
              <a:rPr lang="en-GB" dirty="0"/>
              <a:t>nor is it coupled to the site:</a:t>
            </a:r>
            <a:br>
              <a:rPr lang="en-GB" dirty="0"/>
            </a:br>
            <a:r>
              <a:rPr lang="en-GB" dirty="0"/>
              <a:t>=&gt; if technology ready fast, could start building energy frontier machine without stopping </a:t>
            </a:r>
            <a:r>
              <a:rPr lang="en-GB" dirty="0" err="1"/>
              <a:t>e+e</a:t>
            </a:r>
            <a:r>
              <a:rPr lang="en-GB" dirty="0"/>
              <a:t>- program</a:t>
            </a:r>
          </a:p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EA318E6-3A14-F0F3-5706-4BEA6AD3BAB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76030" y="3212976"/>
            <a:ext cx="10227870" cy="214183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299FD-429A-8054-53A9-62C93F5B6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C85D49-0E98-89AD-ECB9-F7AAE96A348C}"/>
              </a:ext>
            </a:extLst>
          </p:cNvPr>
          <p:cNvSpPr txBox="1"/>
          <p:nvPr/>
        </p:nvSpPr>
        <p:spPr>
          <a:xfrm>
            <a:off x="839416" y="5748112"/>
            <a:ext cx="9526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Important: need significant R&amp;D program and demonstrators to bring advanced accelerators to </a:t>
            </a:r>
          </a:p>
          <a:p>
            <a:pPr algn="ctr"/>
            <a:r>
              <a:rPr lang="en-GB" sz="1600" b="1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construction readiness - must be part of the overall picture (funding, people, facilities…)</a:t>
            </a:r>
            <a:endParaRPr lang="en-GB" sz="1600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49E97A-078C-E7DE-392D-34585391D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4133417"/>
            <a:ext cx="3216837" cy="1576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528E0E-D809-A14F-978D-BCC05FCB1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132" y="3129187"/>
            <a:ext cx="4626767" cy="72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45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4F647-A000-1EF0-E253-6C820D361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8A3250F-181C-D49E-9156-A04899958679}"/>
              </a:ext>
            </a:extLst>
          </p:cNvPr>
          <p:cNvGrpSpPr/>
          <p:nvPr/>
        </p:nvGrpSpPr>
        <p:grpSpPr>
          <a:xfrm>
            <a:off x="9869799" y="4023652"/>
            <a:ext cx="2304256" cy="2176115"/>
            <a:chOff x="9887744" y="3450907"/>
            <a:chExt cx="2304256" cy="2176115"/>
          </a:xfrm>
        </p:grpSpPr>
        <p:pic>
          <p:nvPicPr>
            <p:cNvPr id="5" name="Google Shape;55;p13">
              <a:extLst>
                <a:ext uri="{FF2B5EF4-FFF2-40B4-BE49-F238E27FC236}">
                  <a16:creationId xmlns:a16="http://schemas.microsoft.com/office/drawing/2014/main" id="{02A741F1-12CA-DF05-1066-A55B83EE8ABB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rcRect l="16148" t="4084" r="16030" b="5963"/>
            <a:stretch/>
          </p:blipFill>
          <p:spPr>
            <a:xfrm>
              <a:off x="9887744" y="3450907"/>
              <a:ext cx="2304256" cy="21761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56;p13">
              <a:extLst>
                <a:ext uri="{FF2B5EF4-FFF2-40B4-BE49-F238E27FC236}">
                  <a16:creationId xmlns:a16="http://schemas.microsoft.com/office/drawing/2014/main" id="{AE97B4CD-8526-E4F4-D67D-59EF9A286CEB}"/>
                </a:ext>
              </a:extLst>
            </p:cNvPr>
            <p:cNvSpPr txBox="1"/>
            <p:nvPr/>
          </p:nvSpPr>
          <p:spPr>
            <a:xfrm>
              <a:off x="9957256" y="3882955"/>
              <a:ext cx="2165232" cy="4742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en" sz="2000" b="1" dirty="0">
                  <a:solidFill>
                    <a:schemeClr val="lt1"/>
                  </a:solidFill>
                </a:rPr>
                <a:t>LC Vision</a:t>
              </a:r>
              <a:endParaRPr sz="20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17D58F-C397-7B6C-5C9C-C875120D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LCVision</a:t>
            </a:r>
            <a:r>
              <a:rPr lang="en-GB" dirty="0"/>
              <a:t> Plan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7AAE0-3095-D859-1087-37B73B088A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From existing international projects to a new vision for a CERN facility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653E8-8497-F43A-B1EE-EDF1268B4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048052" cy="5010249"/>
          </a:xfrm>
        </p:spPr>
        <p:txBody>
          <a:bodyPr/>
          <a:lstStyle/>
          <a:p>
            <a:r>
              <a:rPr lang="en-GB" dirty="0"/>
              <a:t>Evaluate cost, schedule etc based on existing projects</a:t>
            </a:r>
          </a:p>
          <a:p>
            <a:r>
              <a:rPr lang="en-GB" dirty="0"/>
              <a:t>Transfer / adapt to CERN</a:t>
            </a:r>
          </a:p>
          <a:p>
            <a:r>
              <a:rPr lang="en-GB" dirty="0"/>
              <a:t>Input to the European Strategy:</a:t>
            </a:r>
          </a:p>
          <a:p>
            <a:pPr lvl="1"/>
            <a:r>
              <a:rPr lang="en-GB" dirty="0"/>
              <a:t>Linear Collider physics case (site independent)</a:t>
            </a:r>
          </a:p>
          <a:p>
            <a:pPr lvl="1"/>
            <a:r>
              <a:rPr lang="en-GB" dirty="0"/>
              <a:t>Linear Collider Facility at CERN proposal</a:t>
            </a:r>
          </a:p>
          <a:p>
            <a:r>
              <a:rPr lang="en-GB" dirty="0"/>
              <a:t>Will be based on</a:t>
            </a:r>
          </a:p>
          <a:p>
            <a:pPr lvl="1"/>
            <a:r>
              <a:rPr lang="en-GB" dirty="0"/>
              <a:t>Updated 2024 ILC costs</a:t>
            </a:r>
          </a:p>
          <a:p>
            <a:pPr lvl="1"/>
            <a:r>
              <a:rPr lang="en-GB" dirty="0"/>
              <a:t>CLIC project implementation plan</a:t>
            </a:r>
          </a:p>
          <a:p>
            <a:pPr lvl="1"/>
            <a:r>
              <a:rPr lang="en-GB" dirty="0"/>
              <a:t>CERN site study, updated and costed</a:t>
            </a:r>
          </a:p>
          <a:p>
            <a:pPr lvl="1"/>
            <a:r>
              <a:rPr lang="en-GB" dirty="0"/>
              <a:t>Design adaptions for CERN site</a:t>
            </a:r>
          </a:p>
          <a:p>
            <a:r>
              <a:rPr lang="en-GB" dirty="0"/>
              <a:t>-&gt; based on data presented in the following</a:t>
            </a:r>
          </a:p>
          <a:p>
            <a:pPr lvl="1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77D97C-2FF7-AB11-A74B-6F71C5D53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KET workshop, DESY 2024 | Linear Colliders | Benno List, 28.11.2024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4CD66BE-D4AD-955D-E0AF-1B40088365A4}"/>
              </a:ext>
            </a:extLst>
          </p:cNvPr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3008492765"/>
              </p:ext>
            </p:extLst>
          </p:nvPr>
        </p:nvGraphicFramePr>
        <p:xfrm>
          <a:off x="5447928" y="792290"/>
          <a:ext cx="6744072" cy="5975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72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B04D-5B72-90A0-7492-2B9F68D344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Linear Colliders － </a:t>
            </a:r>
            <a:br>
              <a:rPr lang="en-GB" dirty="0"/>
            </a:br>
            <a:r>
              <a:rPr lang="en-GB" dirty="0"/>
              <a:t>Introduction</a:t>
            </a:r>
            <a:r>
              <a:rPr lang="en-GB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495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1546-17E9-2EA6-9E1B-8F3742B12F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Costs, Schedule, </a:t>
            </a:r>
            <a:br>
              <a:rPr lang="en-GB" dirty="0"/>
            </a:br>
            <a:r>
              <a:rPr lang="en-GB" dirty="0"/>
              <a:t>Organisation, and Risks</a:t>
            </a:r>
            <a:r>
              <a:rPr lang="en-GB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2570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ECE7E-5BC9-4240-1693-530495ADD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ILC International Development Team IDT and </a:t>
            </a:r>
            <a:b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ILC Technology Network ITN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BE0A09-D4D1-C239-6815-F13BA59946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242087"/>
            <a:ext cx="11376025" cy="379252"/>
          </a:xfrm>
        </p:spPr>
        <p:txBody>
          <a:bodyPr/>
          <a:lstStyle/>
          <a:p>
            <a:r>
              <a:rPr lang="en-GB" dirty="0"/>
              <a:t>From IDT and ITN to </a:t>
            </a:r>
            <a:r>
              <a:rPr lang="en-GB" dirty="0" err="1"/>
              <a:t>LCVision</a:t>
            </a:r>
            <a:endParaRPr lang="en-GB" dirty="0"/>
          </a:p>
        </p:txBody>
      </p:sp>
      <p:pic>
        <p:nvPicPr>
          <p:cNvPr id="7" name="pasted-movie.png" descr="pasted-movie.png">
            <a:extLst>
              <a:ext uri="{FF2B5EF4-FFF2-40B4-BE49-F238E27FC236}">
                <a16:creationId xmlns:a16="http://schemas.microsoft.com/office/drawing/2014/main" id="{D0F037C9-D27A-6B4A-B37C-A5C95675E06F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098137" y="3728456"/>
            <a:ext cx="4777168" cy="2779933"/>
          </a:xfrm>
          <a:prstGeom prst="snipRoundRect">
            <a:avLst>
              <a:gd name="adj1" fmla="val 16667"/>
              <a:gd name="adj2" fmla="val 31862"/>
            </a:avLst>
          </a:prstGeom>
          <a:ln w="12700">
            <a:miter lim="400000"/>
          </a:ln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B52684D-7EC1-5FA7-C750-B0BFF47C26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9416" y="1621339"/>
            <a:ext cx="3728552" cy="2400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815C0D-81FB-83A6-BF80-A034B9E0D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0" y="4124005"/>
            <a:ext cx="4264205" cy="2586977"/>
          </a:xfrm>
          <a:prstGeom prst="rect">
            <a:avLst/>
          </a:prstGeom>
        </p:spPr>
      </p:pic>
      <p:sp>
        <p:nvSpPr>
          <p:cNvPr id="10" name="タイトル 1">
            <a:extLst>
              <a:ext uri="{FF2B5EF4-FFF2-40B4-BE49-F238E27FC236}">
                <a16:creationId xmlns:a16="http://schemas.microsoft.com/office/drawing/2014/main" id="{31400827-F615-40A5-A968-071D5C212BB2}"/>
              </a:ext>
            </a:extLst>
          </p:cNvPr>
          <p:cNvSpPr txBox="1">
            <a:spLocks/>
          </p:cNvSpPr>
          <p:nvPr/>
        </p:nvSpPr>
        <p:spPr>
          <a:xfrm>
            <a:off x="1775520" y="147018"/>
            <a:ext cx="8841944" cy="13662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kumimoji="1" lang="ja-JP" altLang="en-US" sz="32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E32E89-1A63-55B4-3D9D-5FED205B2499}"/>
              </a:ext>
            </a:extLst>
          </p:cNvPr>
          <p:cNvSpPr txBox="1"/>
          <p:nvPr/>
        </p:nvSpPr>
        <p:spPr>
          <a:xfrm>
            <a:off x="5375920" y="1621339"/>
            <a:ext cx="66241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2020/21: International Development Team IDT: </a:t>
            </a:r>
            <a:br>
              <a:rPr lang="en-GB" sz="1400" dirty="0"/>
            </a:br>
            <a:r>
              <a:rPr lang="en-GB" sz="1400" dirty="0"/>
              <a:t>mandated by ICFA, hosted by KEK, to move ILC towards construction</a:t>
            </a:r>
          </a:p>
          <a:p>
            <a:endParaRPr lang="en-GB" sz="1400" dirty="0"/>
          </a:p>
          <a:p>
            <a:r>
              <a:rPr lang="en-GB" sz="1400" dirty="0"/>
              <a:t>2022/23: ILC Technology Network: Addresses critical technical developments; based on bilateral agreements with KEK, supported by MEXT</a:t>
            </a:r>
          </a:p>
          <a:p>
            <a:endParaRPr lang="en-GB" sz="1400" dirty="0"/>
          </a:p>
          <a:p>
            <a:r>
              <a:rPr lang="en-GB" sz="1400" dirty="0"/>
              <a:t>2024: </a:t>
            </a:r>
            <a:r>
              <a:rPr lang="en-GB" sz="1400" dirty="0" err="1"/>
              <a:t>LCVision</a:t>
            </a:r>
            <a:r>
              <a:rPr lang="en-GB" sz="1400" dirty="0"/>
              <a:t>: Group of interested people to formulate a linear collider vision for CERN to be submitted to the EPPSU </a:t>
            </a:r>
          </a:p>
          <a:p>
            <a:r>
              <a:rPr lang="en-GB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3843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248599-430A-CD68-0AF6-83D6BC4785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558" y="641685"/>
            <a:ext cx="10206883" cy="49641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DEA870-F139-ECFD-DA71-AF511D139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9720" y="141382"/>
            <a:ext cx="9015154" cy="500303"/>
          </a:xfrm>
        </p:spPr>
        <p:txBody>
          <a:bodyPr/>
          <a:lstStyle/>
          <a:p>
            <a:r>
              <a:rPr lang="en-GB" dirty="0"/>
              <a:t>ILC Timeline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B972B6-9CEA-8142-EB35-AC12BAD401AD}"/>
              </a:ext>
            </a:extLst>
          </p:cNvPr>
          <p:cNvSpPr txBox="1"/>
          <p:nvPr/>
        </p:nvSpPr>
        <p:spPr>
          <a:xfrm rot="16200000">
            <a:off x="-147235" y="3510691"/>
            <a:ext cx="206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r>
              <a:rPr lang="en-GB" sz="1200" dirty="0"/>
              <a:t>, </a:t>
            </a:r>
            <a:r>
              <a:rPr lang="en-GB" sz="1200" dirty="0">
                <a:hlinkClick r:id="rId3"/>
              </a:rPr>
              <a:t>LCWS 20223</a:t>
            </a:r>
            <a:endParaRPr lang="en-GB" sz="12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3FDCE5-0D03-F5D9-403F-DB278429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7399A1-C885-BCA1-E748-80E733283055}"/>
              </a:ext>
            </a:extLst>
          </p:cNvPr>
          <p:cNvSpPr txBox="1"/>
          <p:nvPr/>
        </p:nvSpPr>
        <p:spPr>
          <a:xfrm>
            <a:off x="986440" y="5679040"/>
            <a:ext cx="9980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4-year preparation phase to produce an Engineering Design Report and Project Implementation Plan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After project approval and construction start: 10 years of construction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=&gt; A linear collider facility at CERN would be ready for construction in time for next project </a:t>
            </a:r>
          </a:p>
        </p:txBody>
      </p:sp>
    </p:spTree>
    <p:extLst>
      <p:ext uri="{BB962C8B-B14F-4D97-AF65-F5344CB8AC3E}">
        <p14:creationId xmlns:p14="http://schemas.microsoft.com/office/powerpoint/2010/main" val="2502153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1B285-9222-A566-0C3F-200485377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Estimates - ILC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03089-E7A1-54EC-436D-65956C9E5D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204BE8-E60E-FBA4-7C6C-A9FFFA21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KET workshop, DESY 2024 | Linear Colliders | Benno List, 28.11.2024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7A087D-B6A5-09A0-DF97-E74CCF7F7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128" y="586304"/>
            <a:ext cx="4422577" cy="33713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E8C4C1-5BB1-BA26-FF68-EEC77741703F}"/>
              </a:ext>
            </a:extLst>
          </p:cNvPr>
          <p:cNvSpPr txBox="1"/>
          <p:nvPr/>
        </p:nvSpPr>
        <p:spPr>
          <a:xfrm rot="16200000">
            <a:off x="10280560" y="1534276"/>
            <a:ext cx="28970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155C0"/>
                </a:solidFill>
                <a:hlinkClick r:id="rId3"/>
              </a:rPr>
              <a:t>ILC 250 cost estimate</a:t>
            </a:r>
            <a:endParaRPr lang="en-GB" sz="1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E99980-9BF6-83EE-0BCD-E66A06C8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696124" cy="5010249"/>
          </a:xfrm>
        </p:spPr>
        <p:txBody>
          <a:bodyPr/>
          <a:lstStyle/>
          <a:p>
            <a:r>
              <a:rPr lang="en-GB" dirty="0"/>
              <a:t>Cost estimates for ILC in 2012 US$ (today: US$ ≃ CHF) </a:t>
            </a:r>
            <a:br>
              <a:rPr lang="en-GB" dirty="0"/>
            </a:br>
            <a:r>
              <a:rPr lang="en-GB" dirty="0"/>
              <a:t>(ILC Currency Unit ILCU), for the Japanese site:</a:t>
            </a:r>
          </a:p>
          <a:p>
            <a:pPr lvl="1"/>
            <a:r>
              <a:rPr lang="en-GB" dirty="0"/>
              <a:t>TDR: </a:t>
            </a:r>
            <a:r>
              <a:rPr lang="en-GB" b="1" dirty="0"/>
              <a:t>500GeV, 31.5km tunnel: 7.98 BILCU </a:t>
            </a:r>
            <a:r>
              <a:rPr lang="en-GB" dirty="0"/>
              <a:t>+ 13.5 </a:t>
            </a:r>
            <a:r>
              <a:rPr lang="en-GB" dirty="0" err="1"/>
              <a:t>kFTE</a:t>
            </a:r>
            <a:r>
              <a:rPr lang="en-GB" dirty="0"/>
              <a:t>-y,</a:t>
            </a:r>
            <a:br>
              <a:rPr lang="en-GB" dirty="0"/>
            </a:br>
            <a:r>
              <a:rPr lang="en-GB" dirty="0"/>
              <a:t>operation 390 MILCU/y + 850 FTE</a:t>
            </a:r>
          </a:p>
          <a:p>
            <a:pPr lvl="1"/>
            <a:r>
              <a:rPr lang="en-GB" dirty="0"/>
              <a:t>Higgs factory: </a:t>
            </a:r>
            <a:r>
              <a:rPr lang="en-GB" b="1" dirty="0"/>
              <a:t>250GeV, 20.5km tunnel</a:t>
            </a:r>
            <a:r>
              <a:rPr lang="en-GB" dirty="0"/>
              <a:t>: </a:t>
            </a:r>
            <a:r>
              <a:rPr lang="en-GB" b="1" dirty="0"/>
              <a:t>5.26 BILCU </a:t>
            </a:r>
            <a:r>
              <a:rPr lang="en-GB" dirty="0"/>
              <a:t>+ 10.1 </a:t>
            </a:r>
            <a:r>
              <a:rPr lang="en-GB" dirty="0" err="1"/>
              <a:t>kFTE</a:t>
            </a:r>
            <a:r>
              <a:rPr lang="en-GB" dirty="0"/>
              <a:t>-y,</a:t>
            </a:r>
            <a:br>
              <a:rPr lang="en-GB" dirty="0"/>
            </a:br>
            <a:r>
              <a:rPr lang="en-GB" dirty="0"/>
              <a:t>operation 316 MILCU + 638 FTE</a:t>
            </a:r>
          </a:p>
          <a:p>
            <a:pPr lvl="1"/>
            <a:r>
              <a:rPr lang="en-GB" dirty="0"/>
              <a:t>+ 2 detectors: 0.71 BILCU + 2.1 </a:t>
            </a:r>
            <a:r>
              <a:rPr lang="en-GB" dirty="0" err="1"/>
              <a:t>kFTE</a:t>
            </a:r>
            <a:r>
              <a:rPr lang="en-GB" dirty="0"/>
              <a:t>-y</a:t>
            </a:r>
          </a:p>
          <a:p>
            <a:pPr lvl="1"/>
            <a:r>
              <a:rPr lang="en-GB" dirty="0"/>
              <a:t>Costs include accelerator and civil construction,</a:t>
            </a:r>
            <a:br>
              <a:rPr lang="en-GB" dirty="0"/>
            </a:br>
            <a:r>
              <a:rPr lang="en-GB" dirty="0"/>
              <a:t>exclude site activation (roads, power lines) and land acquisition</a:t>
            </a:r>
          </a:p>
          <a:p>
            <a:pPr lvl="1"/>
            <a:r>
              <a:rPr lang="en-GB" b="1" dirty="0"/>
              <a:t>Substantial inflation since 2021</a:t>
            </a:r>
          </a:p>
          <a:p>
            <a:pPr lvl="1"/>
            <a:r>
              <a:rPr lang="en-GB" b="1" dirty="0"/>
              <a:t>Updated cost estimate being prepared for input to</a:t>
            </a:r>
            <a:br>
              <a:rPr lang="en-GB" b="1" dirty="0"/>
            </a:br>
            <a:r>
              <a:rPr lang="en-GB" b="1" dirty="0"/>
              <a:t>European Strategy update, in 2024 prices</a:t>
            </a:r>
          </a:p>
          <a:p>
            <a:pPr lvl="2"/>
            <a:r>
              <a:rPr lang="en-GB" dirty="0"/>
              <a:t>New estimates for main cost drivers (75% of cost):</a:t>
            </a:r>
            <a:br>
              <a:rPr lang="en-GB" dirty="0"/>
            </a:br>
            <a:r>
              <a:rPr lang="en-GB" dirty="0"/>
              <a:t>civil construction and SRF </a:t>
            </a:r>
          </a:p>
          <a:p>
            <a:pPr lvl="2"/>
            <a:r>
              <a:rPr lang="en-GB" dirty="0"/>
              <a:t>Other items scaled up for inflation </a:t>
            </a:r>
          </a:p>
          <a:p>
            <a:pPr marL="361950" lvl="1" indent="0">
              <a:buNone/>
            </a:pP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8468220-146B-81CD-8084-1518B2B335C5}"/>
              </a:ext>
            </a:extLst>
          </p:cNvPr>
          <p:cNvGrpSpPr/>
          <p:nvPr/>
        </p:nvGrpSpPr>
        <p:grpSpPr>
          <a:xfrm>
            <a:off x="9091121" y="4305142"/>
            <a:ext cx="3072346" cy="1986968"/>
            <a:chOff x="9091121" y="4305142"/>
            <a:chExt cx="3072346" cy="1986968"/>
          </a:xfrm>
        </p:grpSpPr>
        <p:pic>
          <p:nvPicPr>
            <p:cNvPr id="8" name="Content Placeholder 8">
              <a:extLst>
                <a:ext uri="{FF2B5EF4-FFF2-40B4-BE49-F238E27FC236}">
                  <a16:creationId xmlns:a16="http://schemas.microsoft.com/office/drawing/2014/main" id="{E75FFDD4-3DB7-F7F8-C808-C466F3E07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91121" y="4305142"/>
              <a:ext cx="3072346" cy="198696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233A28-F457-E101-3552-7867A868B0A3}"/>
                </a:ext>
              </a:extLst>
            </p:cNvPr>
            <p:cNvSpPr txBox="1"/>
            <p:nvPr/>
          </p:nvSpPr>
          <p:spPr>
            <a:xfrm>
              <a:off x="9251444" y="4498838"/>
              <a:ext cx="10454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Construction</a:t>
              </a:r>
              <a:br>
                <a:rPr lang="en-GB" sz="1200" dirty="0"/>
              </a:br>
              <a:r>
                <a:rPr lang="en-GB" sz="1200" dirty="0"/>
                <a:t>2012-&gt;2024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7824515-925D-3E91-24C1-EB3E8C248CDE}"/>
                </a:ext>
              </a:extLst>
            </p:cNvPr>
            <p:cNvSpPr txBox="1"/>
            <p:nvPr/>
          </p:nvSpPr>
          <p:spPr>
            <a:xfrm>
              <a:off x="10971939" y="4987639"/>
              <a:ext cx="10839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Japan: +30%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FEF76B2-8C24-4D1E-35C5-BE5C6F71CCD1}"/>
                </a:ext>
              </a:extLst>
            </p:cNvPr>
            <p:cNvSpPr txBox="1"/>
            <p:nvPr/>
          </p:nvSpPr>
          <p:spPr>
            <a:xfrm>
              <a:off x="10442149" y="5511158"/>
              <a:ext cx="1459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Switzerland: +15%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EFB0D20-846E-CF25-93C3-D0756ACA0498}"/>
              </a:ext>
            </a:extLst>
          </p:cNvPr>
          <p:cNvGrpSpPr/>
          <p:nvPr/>
        </p:nvGrpSpPr>
        <p:grpSpPr>
          <a:xfrm>
            <a:off x="5938612" y="4279732"/>
            <a:ext cx="3072347" cy="1969812"/>
            <a:chOff x="6036855" y="4454284"/>
            <a:chExt cx="3072347" cy="1969812"/>
          </a:xfrm>
        </p:grpSpPr>
        <p:pic>
          <p:nvPicPr>
            <p:cNvPr id="17" name="Content Placeholder 6">
              <a:extLst>
                <a:ext uri="{FF2B5EF4-FFF2-40B4-BE49-F238E27FC236}">
                  <a16:creationId xmlns:a16="http://schemas.microsoft.com/office/drawing/2014/main" id="{F7BCF05F-69DF-2708-49E4-9D3DEF629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36855" y="4454284"/>
              <a:ext cx="3072347" cy="196981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E2A1F9-7446-A409-946E-E6C9B2418D4A}"/>
                </a:ext>
              </a:extLst>
            </p:cNvPr>
            <p:cNvSpPr txBox="1"/>
            <p:nvPr/>
          </p:nvSpPr>
          <p:spPr>
            <a:xfrm>
              <a:off x="7969538" y="4743572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US: +45%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DCF392C-0291-D6BF-8201-20F8037C599B}"/>
                </a:ext>
              </a:extLst>
            </p:cNvPr>
            <p:cNvSpPr txBox="1"/>
            <p:nvPr/>
          </p:nvSpPr>
          <p:spPr>
            <a:xfrm>
              <a:off x="7551154" y="5004156"/>
              <a:ext cx="12987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Germany: +32%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50E8F6-69D9-9D25-AD33-369B096564E3}"/>
                </a:ext>
              </a:extLst>
            </p:cNvPr>
            <p:cNvSpPr txBox="1"/>
            <p:nvPr/>
          </p:nvSpPr>
          <p:spPr>
            <a:xfrm>
              <a:off x="7765956" y="5229600"/>
              <a:ext cx="10839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Japan: +24%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89DCFB7-EFB9-1B78-C331-AF6DC3F83BE1}"/>
                </a:ext>
              </a:extLst>
            </p:cNvPr>
            <p:cNvSpPr txBox="1"/>
            <p:nvPr/>
          </p:nvSpPr>
          <p:spPr>
            <a:xfrm>
              <a:off x="7710824" y="5764484"/>
              <a:ext cx="13740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Switzerland: +6%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6C73FB2-B631-C09C-817F-4593CC489842}"/>
                </a:ext>
              </a:extLst>
            </p:cNvPr>
            <p:cNvSpPr txBox="1"/>
            <p:nvPr/>
          </p:nvSpPr>
          <p:spPr>
            <a:xfrm>
              <a:off x="6104384" y="4662359"/>
              <a:ext cx="1965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Machinery and Equipment</a:t>
              </a:r>
              <a:br>
                <a:rPr lang="en-GB" sz="1200" dirty="0"/>
              </a:br>
              <a:r>
                <a:rPr lang="en-GB" sz="1200" dirty="0"/>
                <a:t>2012-&gt;2024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33004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CLIC Cost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3902185"/>
            <a:ext cx="5581066" cy="27363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306" y="5270339"/>
            <a:ext cx="4861128" cy="10387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528" y="1327144"/>
            <a:ext cx="4731906" cy="37196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1903" y="950240"/>
            <a:ext cx="60527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Machine has been re-costed bottom-up in 2017-18 </a:t>
            </a:r>
            <a:r>
              <a:rPr lang="en-GB" sz="1600" dirty="0">
                <a:solidFill>
                  <a:srgbClr val="0155C0"/>
                </a:solidFill>
              </a:rPr>
              <a:t>(</a:t>
            </a:r>
            <a:r>
              <a:rPr lang="en-GB" sz="1600" dirty="0">
                <a:solidFill>
                  <a:srgbClr val="0155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600" dirty="0">
                <a:solidFill>
                  <a:srgbClr val="0155C0"/>
                </a:solidFill>
              </a:rPr>
              <a:t>) </a:t>
            </a:r>
            <a:endParaRPr lang="en-US" sz="1600" kern="0" dirty="0">
              <a:solidFill>
                <a:srgbClr val="000000"/>
              </a:solidFill>
              <a:latin typeface="Avenir Book"/>
              <a:sym typeface="Avenir Book"/>
            </a:endParaRPr>
          </a:p>
          <a:p>
            <a:pPr marL="285750" indent="-28575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Methods and costings validated at review on 7 November 2018 </a:t>
            </a:r>
            <a:r>
              <a:rPr lang="mr-IN" sz="1600" kern="0" dirty="0">
                <a:solidFill>
                  <a:srgbClr val="000000"/>
                </a:solidFill>
                <a:latin typeface="Avenir Book"/>
                <a:sym typeface="Avenir Book"/>
              </a:rPr>
              <a:t>–</a:t>
            </a: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similar to LHC, ILC, CLIC CDR </a:t>
            </a:r>
          </a:p>
          <a:p>
            <a:pPr marL="285750" indent="-28575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Technical uncertainty and commercial uncertainty estimated</a:t>
            </a:r>
            <a:b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</a:br>
            <a:r>
              <a:rPr lang="en-US" sz="1600" kern="0" dirty="0">
                <a:solidFill>
                  <a:srgbClr val="000000"/>
                </a:solidFill>
                <a:latin typeface="Avenir Book"/>
                <a:sym typeface="Avenir Book"/>
              </a:rPr>
              <a:t> </a:t>
            </a:r>
          </a:p>
          <a:p>
            <a:pPr marL="342900" indent="-34290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From 380 GeV to 1.5 </a:t>
            </a:r>
            <a:r>
              <a:rPr lang="en-US" sz="1600" kern="0" dirty="0" err="1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TeV</a:t>
            </a: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, add 5.1 BCHF (drive-beam RF upgrade and lengthening of ML) </a:t>
            </a:r>
          </a:p>
          <a:p>
            <a:pPr marL="342900" indent="-34290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From 1.5 </a:t>
            </a:r>
            <a:r>
              <a:rPr lang="en-US" sz="1600" kern="0" dirty="0" err="1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TeV</a:t>
            </a: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 to 3 </a:t>
            </a:r>
            <a:r>
              <a:rPr lang="en-US" sz="1600" kern="0" dirty="0" err="1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TeV</a:t>
            </a: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, add 7.3 BCHF (second drive-beam complex and lengthening of ML) </a:t>
            </a:r>
          </a:p>
          <a:p>
            <a:pPr marL="342900" indent="-34290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kern="0" dirty="0" err="1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Labour</a:t>
            </a:r>
            <a:r>
              <a:rPr lang="en-US" sz="1600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 estimate: ~11500 FTE for the 380 GeV construction</a:t>
            </a:r>
          </a:p>
          <a:p>
            <a:pPr marL="342900" indent="-34290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endParaRPr lang="en-US" sz="1600" kern="0" dirty="0">
              <a:solidFill>
                <a:srgbClr val="000000"/>
              </a:solidFill>
              <a:latin typeface="Avenir Book" charset="0"/>
              <a:ea typeface="Avenir Book" charset="0"/>
              <a:cs typeface="Avenir Book" charset="0"/>
              <a:sym typeface="Avenir Book"/>
            </a:endParaRPr>
          </a:p>
          <a:p>
            <a:pPr marL="342900" indent="-342900" defTabSz="410766" eaLnBrk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b="1" kern="0" dirty="0">
                <a:solidFill>
                  <a:srgbClr val="000000"/>
                </a:solidFill>
                <a:latin typeface="Avenir Book" charset="0"/>
                <a:ea typeface="Avenir Book" charset="0"/>
                <a:cs typeface="Avenir Book" charset="0"/>
                <a:sym typeface="Avenir Book"/>
              </a:rPr>
              <a:t>Updated cost in preparation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A47B8F-C278-D869-6E19-698F3F8A6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138083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C1EFB-A796-5FAD-FD84-586C7004A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Technological Readiness and Risk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274B3B-CC3A-B3A8-7F02-7C2A993CC7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ILC can be built</a:t>
            </a:r>
          </a:p>
        </p:txBody>
      </p:sp>
      <p:pic>
        <p:nvPicPr>
          <p:cNvPr id="10" name="Content Placeholder 9" descr="A diagram of a project&#10;&#10;Description automatically generated with medium confidence">
            <a:extLst>
              <a:ext uri="{FF2B5EF4-FFF2-40B4-BE49-F238E27FC236}">
                <a16:creationId xmlns:a16="http://schemas.microsoft.com/office/drawing/2014/main" id="{38139F3F-31AA-912E-27AA-A956E81B6835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4227761"/>
            <a:ext cx="3744192" cy="229342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937D3-67F3-3C67-AE68-0CAF3AF88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71891499-A7D0-42A3-E3AF-15856455E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832028" cy="5010249"/>
          </a:xfrm>
        </p:spPr>
        <p:txBody>
          <a:bodyPr/>
          <a:lstStyle/>
          <a:p>
            <a:r>
              <a:rPr lang="en-GB" sz="1600" dirty="0"/>
              <a:t>Technological readiness of subsystems and key components was evaluated in preparation of ILC technology network and in Snowmass process</a:t>
            </a:r>
          </a:p>
          <a:p>
            <a:r>
              <a:rPr lang="en-GB" sz="1600" dirty="0"/>
              <a:t>No show stoppers found,</a:t>
            </a:r>
          </a:p>
          <a:p>
            <a:pPr lvl="1"/>
            <a:r>
              <a:rPr lang="en-GB" sz="1400" dirty="0"/>
              <a:t>positron source is technologically most challenging</a:t>
            </a:r>
            <a:br>
              <a:rPr lang="en-GB" sz="1400" dirty="0"/>
            </a:br>
            <a:r>
              <a:rPr lang="en-GB" sz="1400" dirty="0"/>
              <a:t>(TRL 5-6, score 2 from Snowmass implementation task force (</a:t>
            </a:r>
            <a:r>
              <a:rPr lang="en-GB" sz="1400" dirty="0">
                <a:hlinkClick r:id="rId3"/>
              </a:rPr>
              <a:t>arXiv:2208.06030</a:t>
            </a:r>
            <a:r>
              <a:rPr lang="en-GB" sz="1400" dirty="0"/>
              <a:t>) </a:t>
            </a:r>
          </a:p>
          <a:p>
            <a:r>
              <a:rPr lang="en-GB" sz="1600" dirty="0"/>
              <a:t>SRF technology fully industrialised (E-XFEL, LCLS-II)</a:t>
            </a:r>
            <a:br>
              <a:rPr lang="en-GB" sz="1600" dirty="0"/>
            </a:br>
            <a:r>
              <a:rPr lang="en-GB" sz="1600" dirty="0"/>
              <a:t>-&gt; low technology and cost risk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5868D753-2305-6612-741B-3D367CDC918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3201"/>
          <a:stretch/>
        </p:blipFill>
        <p:spPr>
          <a:xfrm>
            <a:off x="6496231" y="4337786"/>
            <a:ext cx="4958986" cy="219366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F6F2835-E192-ECDF-C49A-3DAAE05FBEAB}"/>
              </a:ext>
            </a:extLst>
          </p:cNvPr>
          <p:cNvGrpSpPr/>
          <p:nvPr/>
        </p:nvGrpSpPr>
        <p:grpSpPr>
          <a:xfrm>
            <a:off x="6678305" y="1246103"/>
            <a:ext cx="4594837" cy="3564726"/>
            <a:chOff x="6678305" y="1033424"/>
            <a:chExt cx="4594837" cy="356472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D4F4CFD-C3BF-B4B5-6D26-7A5313580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78305" y="1033424"/>
              <a:ext cx="4594837" cy="3564726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D88CCE5-8B04-53A5-3965-BBD7152AC58E}"/>
                </a:ext>
              </a:extLst>
            </p:cNvPr>
            <p:cNvSpPr/>
            <p:nvPr/>
          </p:nvSpPr>
          <p:spPr>
            <a:xfrm>
              <a:off x="8472264" y="1406427"/>
              <a:ext cx="216024" cy="319172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3991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7BBD5-EF5F-61DB-0973-6E1971C5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German Perspective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8D5926-482F-9F02-A212-49188FAA9B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Germany has a long tradition and strong leadership position in linear accelerators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50683-1CFB-3F2D-BB93-93DB047ED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Strong participation and leadership in </a:t>
            </a:r>
          </a:p>
          <a:p>
            <a:pPr lvl="1"/>
            <a:r>
              <a:rPr lang="en-GB" dirty="0"/>
              <a:t>Physics studies for </a:t>
            </a:r>
            <a:r>
              <a:rPr lang="en-GB" dirty="0" err="1"/>
              <a:t>e+e</a:t>
            </a:r>
            <a:r>
              <a:rPr lang="en-GB" dirty="0"/>
              <a:t>- </a:t>
            </a:r>
          </a:p>
          <a:p>
            <a:pPr lvl="1"/>
            <a:r>
              <a:rPr lang="en-GB" dirty="0"/>
              <a:t>Detector development for ILC, CLIC</a:t>
            </a:r>
          </a:p>
          <a:p>
            <a:pPr lvl="1"/>
            <a:r>
              <a:rPr lang="en-GB" dirty="0"/>
              <a:t>Accelerator technology</a:t>
            </a:r>
          </a:p>
          <a:p>
            <a:r>
              <a:rPr lang="en-GB" dirty="0"/>
              <a:t>Strong industrial base for superconducting technology in Germany and Europe</a:t>
            </a:r>
          </a:p>
          <a:p>
            <a:r>
              <a:rPr lang="en-GB" dirty="0"/>
              <a:t>Lots of experience at DESY </a:t>
            </a:r>
          </a:p>
          <a:p>
            <a:pPr lvl="1"/>
            <a:r>
              <a:rPr lang="en-GB" dirty="0"/>
              <a:t>SC technology know how</a:t>
            </a:r>
          </a:p>
          <a:p>
            <a:pPr lvl="1"/>
            <a:r>
              <a:rPr lang="en-GB" dirty="0"/>
              <a:t>Construction and operation experience of E-XFEL</a:t>
            </a:r>
          </a:p>
          <a:p>
            <a:pPr lvl="1"/>
            <a:r>
              <a:rPr lang="en-GB" dirty="0"/>
              <a:t>Test facilities for material, cavities, </a:t>
            </a:r>
            <a:r>
              <a:rPr lang="en-GB" dirty="0" err="1"/>
              <a:t>cryo</a:t>
            </a:r>
            <a:r>
              <a:rPr lang="en-GB" dirty="0"/>
              <a:t> modules</a:t>
            </a:r>
          </a:p>
          <a:p>
            <a:r>
              <a:rPr lang="en-GB" dirty="0"/>
              <a:t>German labs, universities and industry are strong participants for LC projects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947F8-C2E0-4FE2-11FC-18E412008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D34BC7-1506-92FC-0F93-D8C640882F1F}"/>
              </a:ext>
            </a:extLst>
          </p:cNvPr>
          <p:cNvPicPr>
            <a:picLocks noGrp="1" noChangeAspect="1" noChangeArrowheads="1"/>
          </p:cNvPicPr>
          <p:nvPr>
            <p:ph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12810"/>
          <a:stretch/>
        </p:blipFill>
        <p:spPr bwMode="auto">
          <a:xfrm>
            <a:off x="6744072" y="1371741"/>
            <a:ext cx="4320480" cy="276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EE07290-A104-BC67-C4F4-2D1043144F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9" b="8393"/>
          <a:stretch/>
        </p:blipFill>
        <p:spPr bwMode="auto">
          <a:xfrm>
            <a:off x="6744072" y="4179651"/>
            <a:ext cx="4320480" cy="227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7837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93C62-B1D7-4303-26C8-CDDFE01A86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Sustainability</a:t>
            </a:r>
            <a:r>
              <a:rPr lang="en-GB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97943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091C02-105A-C651-94ED-AA575B45F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 Approach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4FFB30-7F2B-9186-6D3A-00044683C7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high priority for all planned projects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C27703-BADF-6852-567F-EBEB8F615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Close collaboration between ILC and CLIC on sustainability aspects, similar efforts by C3</a:t>
            </a:r>
          </a:p>
          <a:p>
            <a:r>
              <a:rPr lang="en-GB" dirty="0"/>
              <a:t>Common lifecycle assessment (LCA) studies on </a:t>
            </a:r>
          </a:p>
          <a:p>
            <a:pPr lvl="1"/>
            <a:r>
              <a:rPr lang="en-GB" dirty="0"/>
              <a:t>Civil construction (finished)</a:t>
            </a:r>
          </a:p>
          <a:p>
            <a:pPr lvl="1"/>
            <a:r>
              <a:rPr lang="en-GB" dirty="0"/>
              <a:t>Accelerator &amp; detectors (ongoing)</a:t>
            </a:r>
          </a:p>
          <a:p>
            <a:r>
              <a:rPr lang="en-GB" dirty="0"/>
              <a:t>Overarching concepts for sustainable accelerator projects (“Green ILC”)</a:t>
            </a:r>
          </a:p>
          <a:p>
            <a:r>
              <a:rPr lang="en-GB" dirty="0"/>
              <a:t>Address whole lifecycle and all aspects: overall system design, components, operation models</a:t>
            </a:r>
          </a:p>
          <a:p>
            <a:pPr lvl="1"/>
            <a:endParaRPr lang="en-GB" dirty="0"/>
          </a:p>
        </p:txBody>
      </p:sp>
      <p:pic>
        <p:nvPicPr>
          <p:cNvPr id="7" name="Picture 2" descr="ILC world energy center ">
            <a:extLst>
              <a:ext uri="{FF2B5EF4-FFF2-40B4-BE49-F238E27FC236}">
                <a16:creationId xmlns:a16="http://schemas.microsoft.com/office/drawing/2014/main" id="{933DC585-79B8-C9B2-8939-DC7172281072}"/>
              </a:ext>
            </a:extLst>
          </p:cNvPr>
          <p:cNvPicPr>
            <a:picLocks noGrp="1" noChangeAspect="1" noChangeArrowheads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7438" y="1805384"/>
            <a:ext cx="5616575" cy="421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Lifecycle stages according to EN 15978&#10;&#10;https://browningday.com/news/lca-stages-matter-when-tracking-embodied-carbon/&#10;https://www.buildingenclosureonline.com/blogs/14-the-be-blog/post/&#10;89547-lca-stages-matter-when-tracking-embodied-carbon &#10;">
            <a:hlinkClick r:id="rId3"/>
            <a:extLst>
              <a:ext uri="{FF2B5EF4-FFF2-40B4-BE49-F238E27FC236}">
                <a16:creationId xmlns:a16="http://schemas.microsoft.com/office/drawing/2014/main" id="{15ED2531-2D87-AF31-4DBF-037E08D342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343472" y="4723580"/>
            <a:ext cx="3384376" cy="190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79E411-F9D7-A77E-10FB-3C812A9E0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043069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69BE23-BDC0-EA18-B425-A69ACEC2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LCA of Civil Engineering Infrastructure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1ACB51-1ACB-9DD4-FFED-F245988909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Evaluate the impact to improve it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75635-CA0B-6884-E144-A29C03C94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17" name="Picture 16" descr="A picture containing text, diagram, plan, screenshot&#10;&#10;Description automatically generated">
            <a:extLst>
              <a:ext uri="{FF2B5EF4-FFF2-40B4-BE49-F238E27FC236}">
                <a16:creationId xmlns:a16="http://schemas.microsoft.com/office/drawing/2014/main" id="{7A2BE043-896D-3182-7610-1F5FFCA99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849" y="4741909"/>
            <a:ext cx="4199116" cy="1771943"/>
          </a:xfrm>
          <a:prstGeom prst="rect">
            <a:avLst/>
          </a:prstGeom>
        </p:spPr>
      </p:pic>
      <p:pic>
        <p:nvPicPr>
          <p:cNvPr id="21" name="Picture 20" descr="A picture containing text, screenshot, line, font&#10;&#10;Description automatically generated">
            <a:extLst>
              <a:ext uri="{FF2B5EF4-FFF2-40B4-BE49-F238E27FC236}">
                <a16:creationId xmlns:a16="http://schemas.microsoft.com/office/drawing/2014/main" id="{470165FB-F74C-EA30-297D-C03C89341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928" y="4741909"/>
            <a:ext cx="3093162" cy="1771944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8EDA90-AA54-2675-0E3D-1A8D56804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601" y="2995899"/>
            <a:ext cx="3732138" cy="1592479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661980-99D3-4F5D-1063-DF8E631AC5DE}"/>
              </a:ext>
            </a:extLst>
          </p:cNvPr>
          <p:cNvSpPr txBox="1"/>
          <p:nvPr/>
        </p:nvSpPr>
        <p:spPr>
          <a:xfrm>
            <a:off x="7612241" y="3868309"/>
            <a:ext cx="225895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40" dirty="0"/>
              <a:t>Reduction Potential: 41%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04543A-0121-EC8B-BFC7-514C9E9C0328}"/>
              </a:ext>
            </a:extLst>
          </p:cNvPr>
          <p:cNvSpPr txBox="1"/>
          <p:nvPr/>
        </p:nvSpPr>
        <p:spPr>
          <a:xfrm>
            <a:off x="9826753" y="4887883"/>
            <a:ext cx="1180131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80" dirty="0"/>
              <a:t>Further</a:t>
            </a:r>
            <a:br>
              <a:rPr lang="en-GB" sz="1680" dirty="0"/>
            </a:br>
            <a:r>
              <a:rPr lang="en-GB" sz="1680" dirty="0"/>
              <a:t>Impact</a:t>
            </a:r>
            <a:br>
              <a:rPr lang="en-GB" sz="1680" dirty="0"/>
            </a:br>
            <a:r>
              <a:rPr lang="en-GB" sz="1680" dirty="0"/>
              <a:t>categories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BE1640-DB51-BCBC-9473-51FA15985B41}"/>
              </a:ext>
            </a:extLst>
          </p:cNvPr>
          <p:cNvGrpSpPr/>
          <p:nvPr/>
        </p:nvGrpSpPr>
        <p:grpSpPr>
          <a:xfrm>
            <a:off x="6521785" y="786699"/>
            <a:ext cx="3732138" cy="1972847"/>
            <a:chOff x="4926820" y="655582"/>
            <a:chExt cx="3110115" cy="1644039"/>
          </a:xfrm>
        </p:grpSpPr>
        <p:pic>
          <p:nvPicPr>
            <p:cNvPr id="18" name="Content Placeholder 8">
              <a:extLst>
                <a:ext uri="{FF2B5EF4-FFF2-40B4-BE49-F238E27FC236}">
                  <a16:creationId xmlns:a16="http://schemas.microsoft.com/office/drawing/2014/main" id="{20379587-78EC-79E7-D70C-D328A1250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4926820" y="655582"/>
              <a:ext cx="3110115" cy="1644039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C0FAC8-A1A4-BD6E-B1DF-3DBB798CF420}"/>
                </a:ext>
              </a:extLst>
            </p:cNvPr>
            <p:cNvSpPr/>
            <p:nvPr/>
          </p:nvSpPr>
          <p:spPr>
            <a:xfrm>
              <a:off x="5451475" y="1080135"/>
              <a:ext cx="923049" cy="789125"/>
            </a:xfrm>
            <a:prstGeom prst="rect">
              <a:avLst/>
            </a:prstGeom>
            <a:solidFill>
              <a:srgbClr val="EDEDED">
                <a:alpha val="31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4" name="Up Arrow 13">
              <a:extLst>
                <a:ext uri="{FF2B5EF4-FFF2-40B4-BE49-F238E27FC236}">
                  <a16:creationId xmlns:a16="http://schemas.microsoft.com/office/drawing/2014/main" id="{AE11D992-8596-17A1-DB51-647BFF72E5F8}"/>
                </a:ext>
              </a:extLst>
            </p:cNvPr>
            <p:cNvSpPr/>
            <p:nvPr/>
          </p:nvSpPr>
          <p:spPr>
            <a:xfrm>
              <a:off x="5486400" y="1080135"/>
              <a:ext cx="349134" cy="789125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033E34-97BA-88BC-9CE0-BEB2FBBFB07F}"/>
                </a:ext>
              </a:extLst>
            </p:cNvPr>
            <p:cNvSpPr txBox="1"/>
            <p:nvPr/>
          </p:nvSpPr>
          <p:spPr>
            <a:xfrm rot="16200000">
              <a:off x="5277448" y="1356555"/>
              <a:ext cx="767037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20" dirty="0"/>
                <a:t>Upgrades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843385B-ABFD-EBF5-5CD4-A66C18B8C6F9}"/>
              </a:ext>
            </a:extLst>
          </p:cNvPr>
          <p:cNvSpPr txBox="1"/>
          <p:nvPr/>
        </p:nvSpPr>
        <p:spPr>
          <a:xfrm rot="16200000">
            <a:off x="8933167" y="2943626"/>
            <a:ext cx="421461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0" dirty="0"/>
              <a:t>Full study: </a:t>
            </a:r>
            <a:r>
              <a:rPr lang="en-GB" sz="1320" dirty="0">
                <a:hlinkClick r:id="rId6"/>
              </a:rPr>
              <a:t>https://edms.cern.ch/document/2917948/1</a:t>
            </a:r>
            <a:r>
              <a:rPr lang="en-GB" sz="1320" dirty="0"/>
              <a:t> </a:t>
            </a:r>
          </a:p>
        </p:txBody>
      </p:sp>
      <p:sp>
        <p:nvSpPr>
          <p:cNvPr id="25" name="Content Placeholder 7">
            <a:extLst>
              <a:ext uri="{FF2B5EF4-FFF2-40B4-BE49-F238E27FC236}">
                <a16:creationId xmlns:a16="http://schemas.microsoft.com/office/drawing/2014/main" id="{1950079F-FF48-F766-FF6A-FFC9CD014B44}"/>
              </a:ext>
            </a:extLst>
          </p:cNvPr>
          <p:cNvSpPr txBox="1">
            <a:spLocks/>
          </p:cNvSpPr>
          <p:nvPr/>
        </p:nvSpPr>
        <p:spPr>
          <a:xfrm>
            <a:off x="583822" y="1348968"/>
            <a:ext cx="5512178" cy="48357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</a:pPr>
            <a:r>
              <a:rPr lang="en-GB" sz="1440" dirty="0">
                <a:solidFill>
                  <a:schemeClr val="tx1"/>
                </a:solidFill>
              </a:rPr>
              <a:t>LCA study of tunnels, shafts and caverns: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Common study for ILC and CLIC (</a:t>
            </a:r>
            <a:r>
              <a:rPr lang="en-GB" sz="132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20" dirty="0"/>
              <a:t>)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Professional consultant company: ARUP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Include two design alternatives for CLIC: </a:t>
            </a:r>
            <a:br>
              <a:rPr lang="en-GB" sz="1320" dirty="0"/>
            </a:br>
            <a:r>
              <a:rPr lang="en-GB" sz="1320" dirty="0"/>
              <a:t>Two-beam acceleration or klystron driven</a:t>
            </a:r>
          </a:p>
          <a:p>
            <a:pPr>
              <a:spcAft>
                <a:spcPts val="300"/>
              </a:spcAft>
            </a:pPr>
            <a:r>
              <a:rPr lang="en-GB" sz="1440" dirty="0">
                <a:solidFill>
                  <a:schemeClr val="tx1"/>
                </a:solidFill>
              </a:rPr>
              <a:t>Results: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CLIC 2-beam design: 	127 </a:t>
            </a:r>
            <a:r>
              <a:rPr lang="en-GB" sz="1320" dirty="0" err="1"/>
              <a:t>kton</a:t>
            </a:r>
            <a:r>
              <a:rPr lang="en-GB" sz="1320" dirty="0"/>
              <a:t> CO2-e (+ surface bldgs.) 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CLIC klystron: 		290 </a:t>
            </a:r>
            <a:r>
              <a:rPr lang="en-GB" sz="1320" dirty="0" err="1"/>
              <a:t>kton</a:t>
            </a:r>
            <a:r>
              <a:rPr lang="en-GB" sz="1320" dirty="0"/>
              <a:t> CO2-e</a:t>
            </a:r>
          </a:p>
          <a:p>
            <a:pPr lvl="1">
              <a:spcAft>
                <a:spcPts val="300"/>
              </a:spcAft>
            </a:pPr>
            <a:r>
              <a:rPr lang="en-GB" sz="1320" dirty="0"/>
              <a:t>ILC (250GeV </a:t>
            </a:r>
            <a:r>
              <a:rPr lang="en-GB" sz="1320" dirty="0" err="1"/>
              <a:t>CoM</a:t>
            </a:r>
            <a:r>
              <a:rPr lang="en-GB" sz="1320" dirty="0"/>
              <a:t>): 		266 </a:t>
            </a:r>
            <a:r>
              <a:rPr lang="en-GB" sz="1320" dirty="0" err="1"/>
              <a:t>kton</a:t>
            </a:r>
            <a:r>
              <a:rPr lang="en-GB" sz="1320" dirty="0"/>
              <a:t> CO2-e</a:t>
            </a:r>
          </a:p>
          <a:p>
            <a:pPr>
              <a:spcAft>
                <a:spcPts val="300"/>
              </a:spcAft>
            </a:pPr>
            <a:r>
              <a:rPr lang="en-GB" sz="1440" dirty="0">
                <a:solidFill>
                  <a:schemeClr val="tx1"/>
                </a:solidFill>
              </a:rPr>
              <a:t>LCA helps to compare design alternatives</a:t>
            </a:r>
          </a:p>
          <a:p>
            <a:pPr>
              <a:spcAft>
                <a:spcPts val="300"/>
              </a:spcAft>
            </a:pPr>
            <a:r>
              <a:rPr lang="en-GB" sz="1440" dirty="0">
                <a:solidFill>
                  <a:schemeClr val="tx1"/>
                </a:solidFill>
              </a:rPr>
              <a:t>LCA identifies reduction potential: </a:t>
            </a:r>
          </a:p>
          <a:p>
            <a:pPr lvl="1">
              <a:spcAft>
                <a:spcPts val="300"/>
              </a:spcAft>
            </a:pPr>
            <a:r>
              <a:rPr lang="en-GB" sz="1200" dirty="0"/>
              <a:t>20% from using low carbon cement (CEM III/A)</a:t>
            </a:r>
          </a:p>
          <a:p>
            <a:pPr lvl="1">
              <a:spcAft>
                <a:spcPts val="300"/>
              </a:spcAft>
            </a:pPr>
            <a:r>
              <a:rPr lang="en-GB" sz="1200" dirty="0"/>
              <a:t>12% from thinner lining</a:t>
            </a:r>
          </a:p>
          <a:p>
            <a:pPr lvl="1">
              <a:spcAft>
                <a:spcPts val="300"/>
              </a:spcAft>
            </a:pPr>
            <a:r>
              <a:rPr lang="en-GB" sz="1200" dirty="0"/>
              <a:t>(9% from future electricity mix -&gt; not a project decision)</a:t>
            </a:r>
          </a:p>
          <a:p>
            <a:pPr lvl="1"/>
            <a:endParaRPr lang="en-GB" sz="1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357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55860-1390-AA4B-87B8-233E9CE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Colliders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87437-D9B6-CC7A-B541-11B0C78FA8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path to the energy frontier in </a:t>
            </a:r>
            <a:r>
              <a:rPr lang="en-GB" dirty="0" err="1"/>
              <a:t>e+e</a:t>
            </a:r>
            <a:r>
              <a:rPr lang="en-GB" dirty="0"/>
              <a:t>- collisions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C05A11-ACE4-8A30-1DFC-B7795ED81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336084" cy="5010249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GB" dirty="0"/>
              <a:t>Linear colliders are the </a:t>
            </a:r>
            <a:r>
              <a:rPr lang="en-GB" dirty="0" err="1"/>
              <a:t>e+e</a:t>
            </a:r>
            <a:r>
              <a:rPr lang="en-GB" dirty="0"/>
              <a:t>- energy frontier machines</a:t>
            </a:r>
          </a:p>
          <a:p>
            <a:pPr>
              <a:spcAft>
                <a:spcPts val="400"/>
              </a:spcAft>
            </a:pPr>
            <a:r>
              <a:rPr lang="en-GB" dirty="0"/>
              <a:t>Linear colliders have </a:t>
            </a:r>
            <a:r>
              <a:rPr lang="en-GB" b="1" dirty="0"/>
              <a:t>increasing</a:t>
            </a:r>
            <a:r>
              <a:rPr lang="en-GB" dirty="0"/>
              <a:t> luminosity with energy, luminosity/power approx. constant</a:t>
            </a:r>
          </a:p>
          <a:p>
            <a:pPr>
              <a:spcAft>
                <a:spcPts val="400"/>
              </a:spcAft>
            </a:pPr>
            <a:r>
              <a:rPr lang="en-GB" dirty="0"/>
              <a:t>Energy frontier facility has a rich, guaranteed physics program at 250, 350, 550 GeV up to 1TeV</a:t>
            </a:r>
          </a:p>
          <a:p>
            <a:pPr>
              <a:spcAft>
                <a:spcPts val="400"/>
              </a:spcAft>
            </a:pPr>
            <a:r>
              <a:rPr lang="en-GB" dirty="0"/>
              <a:t>Z</a:t>
            </a:r>
            <a:r>
              <a:rPr lang="en-GB" baseline="30000" dirty="0"/>
              <a:t>0</a:t>
            </a:r>
            <a:r>
              <a:rPr lang="en-GB" dirty="0"/>
              <a:t> running at 100x LEP luminosity (3x10</a:t>
            </a:r>
            <a:r>
              <a:rPr lang="en-GB" baseline="30000" dirty="0"/>
              <a:t>33</a:t>
            </a:r>
            <a:r>
              <a:rPr lang="en-GB" dirty="0"/>
              <a:t>)</a:t>
            </a:r>
          </a:p>
          <a:p>
            <a:pPr>
              <a:spcAft>
                <a:spcPts val="400"/>
              </a:spcAft>
            </a:pPr>
            <a:r>
              <a:rPr lang="en-GB" dirty="0"/>
              <a:t>Polarisation</a:t>
            </a:r>
          </a:p>
          <a:p>
            <a:pPr>
              <a:spcAft>
                <a:spcPts val="400"/>
              </a:spcAft>
            </a:pPr>
            <a:r>
              <a:rPr lang="en-GB" dirty="0"/>
              <a:t>CLIC technology can reach 2 TeV</a:t>
            </a:r>
          </a:p>
          <a:p>
            <a:pPr>
              <a:spcAft>
                <a:spcPts val="400"/>
              </a:spcAft>
            </a:pPr>
            <a:r>
              <a:rPr lang="en-GB" b="1" dirty="0"/>
              <a:t>Complementarity</a:t>
            </a:r>
            <a:r>
              <a:rPr lang="en-GB" dirty="0"/>
              <a:t> between circular and linear colliders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A01D8B-758F-C43E-72D0-4A0B7BAE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487BE1-B5E4-489D-16CE-FFBA756944AD}"/>
              </a:ext>
            </a:extLst>
          </p:cNvPr>
          <p:cNvGrpSpPr/>
          <p:nvPr/>
        </p:nvGrpSpPr>
        <p:grpSpPr>
          <a:xfrm>
            <a:off x="839416" y="4503247"/>
            <a:ext cx="5059969" cy="1981138"/>
            <a:chOff x="229593" y="4023009"/>
            <a:chExt cx="5650956" cy="2199325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35635C1B-3EF7-7687-9734-99B02605A726}"/>
                </a:ext>
              </a:extLst>
            </p:cNvPr>
            <p:cNvSpPr/>
            <p:nvPr/>
          </p:nvSpPr>
          <p:spPr>
            <a:xfrm>
              <a:off x="2739940" y="5649738"/>
              <a:ext cx="634742" cy="571647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D527BD-EFA8-128E-BFFB-C5F31955D7F3}"/>
                </a:ext>
              </a:extLst>
            </p:cNvPr>
            <p:cNvSpPr/>
            <p:nvPr/>
          </p:nvSpPr>
          <p:spPr>
            <a:xfrm rot="416121">
              <a:off x="489492" y="5421079"/>
              <a:ext cx="5251045" cy="2286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8" name="Can 17">
              <a:extLst>
                <a:ext uri="{FF2B5EF4-FFF2-40B4-BE49-F238E27FC236}">
                  <a16:creationId xmlns:a16="http://schemas.microsoft.com/office/drawing/2014/main" id="{8A220B00-97DE-F9A1-2384-3A1AF290A4C2}"/>
                </a:ext>
              </a:extLst>
            </p:cNvPr>
            <p:cNvSpPr/>
            <p:nvPr/>
          </p:nvSpPr>
          <p:spPr>
            <a:xfrm>
              <a:off x="526755" y="4113383"/>
              <a:ext cx="634742" cy="971800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</a:rPr>
                <a:t>Z</a:t>
              </a:r>
              <a:r>
                <a:rPr lang="en-GB" sz="2800" baseline="30000" dirty="0">
                  <a:solidFill>
                    <a:schemeClr val="tx1"/>
                  </a:solidFill>
                </a:rPr>
                <a:t>0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9" name="Can 18">
              <a:extLst>
                <a:ext uri="{FF2B5EF4-FFF2-40B4-BE49-F238E27FC236}">
                  <a16:creationId xmlns:a16="http://schemas.microsoft.com/office/drawing/2014/main" id="{8D2EBBFF-95E7-BCFB-B3C5-F1BAE43E0EE7}"/>
                </a:ext>
              </a:extLst>
            </p:cNvPr>
            <p:cNvSpPr/>
            <p:nvPr/>
          </p:nvSpPr>
          <p:spPr>
            <a:xfrm>
              <a:off x="2316332" y="4023009"/>
              <a:ext cx="851132" cy="1301717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 err="1">
                  <a:solidFill>
                    <a:schemeClr val="tx1"/>
                  </a:solidFill>
                </a:rPr>
                <a:t>Zh</a:t>
              </a:r>
              <a:endParaRPr lang="en-GB" sz="3600" dirty="0">
                <a:solidFill>
                  <a:schemeClr val="tx1"/>
                </a:solidFill>
              </a:endParaRPr>
            </a:p>
          </p:txBody>
        </p:sp>
        <p:sp>
          <p:nvSpPr>
            <p:cNvPr id="20" name="Can 19">
              <a:extLst>
                <a:ext uri="{FF2B5EF4-FFF2-40B4-BE49-F238E27FC236}">
                  <a16:creationId xmlns:a16="http://schemas.microsoft.com/office/drawing/2014/main" id="{20D453E4-CC9A-A34E-8331-403092AB9C7F}"/>
                </a:ext>
              </a:extLst>
            </p:cNvPr>
            <p:cNvSpPr/>
            <p:nvPr/>
          </p:nvSpPr>
          <p:spPr>
            <a:xfrm>
              <a:off x="5045321" y="4688176"/>
              <a:ext cx="734986" cy="971800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err="1">
                  <a:solidFill>
                    <a:schemeClr val="tx1"/>
                  </a:solidFill>
                </a:rPr>
                <a:t>Zhh</a:t>
              </a:r>
              <a:br>
                <a:rPr lang="en-GB" sz="2000" dirty="0">
                  <a:solidFill>
                    <a:schemeClr val="tx1"/>
                  </a:solidFill>
                </a:rPr>
              </a:br>
              <a:r>
                <a:rPr lang="en-GB" sz="2000" dirty="0" err="1">
                  <a:solidFill>
                    <a:schemeClr val="tx1"/>
                  </a:solidFill>
                </a:rPr>
                <a:t>tth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9238E6-8650-31D6-FF63-F057BAD786B4}"/>
                </a:ext>
              </a:extLst>
            </p:cNvPr>
            <p:cNvSpPr txBox="1"/>
            <p:nvPr/>
          </p:nvSpPr>
          <p:spPr>
            <a:xfrm>
              <a:off x="229593" y="5855834"/>
              <a:ext cx="999653" cy="366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Circular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F6D36F-E3A8-7E94-D9A4-7A3D922D8B92}"/>
                </a:ext>
              </a:extLst>
            </p:cNvPr>
            <p:cNvSpPr txBox="1"/>
            <p:nvPr/>
          </p:nvSpPr>
          <p:spPr>
            <a:xfrm>
              <a:off x="5045321" y="5854884"/>
              <a:ext cx="835228" cy="366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Linear</a:t>
              </a:r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A2837391-A3A0-2649-80D4-4439A0734604}"/>
                </a:ext>
              </a:extLst>
            </p:cNvPr>
            <p:cNvSpPr/>
            <p:nvPr/>
          </p:nvSpPr>
          <p:spPr>
            <a:xfrm>
              <a:off x="3374682" y="4445824"/>
              <a:ext cx="634742" cy="971800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err="1">
                  <a:solidFill>
                    <a:schemeClr val="tx1"/>
                  </a:solidFill>
                </a:rPr>
                <a:t>tt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4D56816-5086-9029-7261-16A6126E6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624" y="3958024"/>
            <a:ext cx="4479808" cy="2458652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619FC68-6250-0539-A6AD-BE5F7C9551B0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7439624" y="676787"/>
            <a:ext cx="4033018" cy="311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600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4D04B0-18D4-AA94-1A70-F5B644315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LCA of Accelerator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8F5159E-AFC0-B84A-B7D8-4EDF974924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889D2-5FFA-AE8A-6BDA-E09315692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7848253" cy="5010249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GB" dirty="0"/>
              <a:t>LCA of accelerator and detectors much more demanding than civil infrastructure:</a:t>
            </a:r>
          </a:p>
          <a:p>
            <a:pPr lvl="1">
              <a:spcAft>
                <a:spcPts val="300"/>
              </a:spcAft>
            </a:pPr>
            <a:r>
              <a:rPr lang="en-GB" dirty="0"/>
              <a:t>Many different components</a:t>
            </a:r>
          </a:p>
          <a:p>
            <a:pPr lvl="1">
              <a:spcAft>
                <a:spcPts val="300"/>
              </a:spcAft>
            </a:pPr>
            <a:r>
              <a:rPr lang="en-GB" dirty="0"/>
              <a:t>Many materials, also unusual materials</a:t>
            </a:r>
          </a:p>
          <a:p>
            <a:pPr>
              <a:spcAft>
                <a:spcPts val="300"/>
              </a:spcAft>
            </a:pPr>
            <a:r>
              <a:rPr lang="en-GB" dirty="0"/>
              <a:t>ILC and CLIC started LCA effort with ARUP</a:t>
            </a:r>
          </a:p>
          <a:p>
            <a:pPr>
              <a:spcAft>
                <a:spcPts val="300"/>
              </a:spcAft>
            </a:pPr>
            <a:r>
              <a:rPr lang="en-GB" dirty="0"/>
              <a:t>Study still ongoing, looking in detail on Main </a:t>
            </a:r>
            <a:r>
              <a:rPr lang="en-GB" dirty="0" err="1"/>
              <a:t>Linac</a:t>
            </a:r>
            <a:r>
              <a:rPr lang="en-GB" dirty="0"/>
              <a:t> building blocks:</a:t>
            </a:r>
          </a:p>
          <a:p>
            <a:pPr lvl="1">
              <a:spcAft>
                <a:spcPts val="300"/>
              </a:spcAft>
            </a:pPr>
            <a:r>
              <a:rPr lang="en-GB" dirty="0"/>
              <a:t>ILC Cryomodule</a:t>
            </a:r>
          </a:p>
          <a:p>
            <a:pPr lvl="1">
              <a:spcAft>
                <a:spcPts val="300"/>
              </a:spcAft>
            </a:pPr>
            <a:r>
              <a:rPr lang="en-GB" dirty="0"/>
              <a:t>CLIC two beam module</a:t>
            </a:r>
          </a:p>
          <a:p>
            <a:pPr>
              <a:spcAft>
                <a:spcPts val="300"/>
              </a:spcAft>
            </a:pPr>
            <a:r>
              <a:rPr lang="en-GB" dirty="0"/>
              <a:t>Main </a:t>
            </a:r>
            <a:r>
              <a:rPr lang="en-GB" dirty="0" err="1"/>
              <a:t>Linac</a:t>
            </a:r>
            <a:r>
              <a:rPr lang="en-GB" dirty="0"/>
              <a:t> components add several tons of CO2 per meter compared to Main </a:t>
            </a:r>
            <a:r>
              <a:rPr lang="en-GB" dirty="0" err="1"/>
              <a:t>Linac</a:t>
            </a:r>
            <a:r>
              <a:rPr lang="en-GB" dirty="0"/>
              <a:t> tunnels at 6-7 tons/m </a:t>
            </a:r>
          </a:p>
          <a:p>
            <a:pPr lvl="1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58182-5280-4CB0-2ED4-86EF4A65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58DE6A24-B3C3-AB6A-8D8E-B3152D99106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988300" y="1095779"/>
            <a:ext cx="3795712" cy="2311400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F89B77-A96A-DDB2-C7F7-4EF45106C13A}"/>
              </a:ext>
            </a:extLst>
          </p:cNvPr>
          <p:cNvSpPr txBox="1"/>
          <p:nvPr/>
        </p:nvSpPr>
        <p:spPr>
          <a:xfrm rot="16200000">
            <a:off x="10881831" y="2237943"/>
            <a:ext cx="216437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40" dirty="0">
                <a:hlinkClick r:id="rId3"/>
              </a:rPr>
              <a:t>S. </a:t>
            </a:r>
            <a:r>
              <a:rPr lang="en-GB" sz="1440" dirty="0" err="1">
                <a:hlinkClick r:id="rId3"/>
              </a:rPr>
              <a:t>Doebert</a:t>
            </a:r>
            <a:r>
              <a:rPr lang="en-GB" sz="1440" dirty="0">
                <a:hlinkClick r:id="rId3"/>
              </a:rPr>
              <a:t>, LCWS 2024</a:t>
            </a:r>
            <a:endParaRPr lang="en-GB" sz="144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0AB391-E2D5-B592-0869-66CAECDF9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468" y="4769076"/>
            <a:ext cx="3073002" cy="1723013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53B84F-936B-AE3E-9A95-04D5FE0E3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4716" y="4769077"/>
            <a:ext cx="3073004" cy="1723014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2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1E640DB-E822-CE5A-A7DE-0E5897AF21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845" r="1" b="743"/>
          <a:stretch/>
        </p:blipFill>
        <p:spPr>
          <a:xfrm>
            <a:off x="9014936" y="4140657"/>
            <a:ext cx="2558416" cy="23121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793BAB-3D38-F9A1-4844-F3C74245B43E}"/>
              </a:ext>
            </a:extLst>
          </p:cNvPr>
          <p:cNvSpPr txBox="1"/>
          <p:nvPr/>
        </p:nvSpPr>
        <p:spPr>
          <a:xfrm>
            <a:off x="8630461" y="3596745"/>
            <a:ext cx="2802370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40" dirty="0"/>
              <a:t>Comparison of CLIC Main </a:t>
            </a:r>
            <a:r>
              <a:rPr lang="en-GB" sz="1440" dirty="0" err="1"/>
              <a:t>Linac</a:t>
            </a:r>
            <a:br>
              <a:rPr lang="en-GB" sz="1440" dirty="0"/>
            </a:br>
            <a:r>
              <a:rPr lang="en-GB" sz="1440" dirty="0"/>
              <a:t>for 2-beam and klystron options</a:t>
            </a:r>
          </a:p>
        </p:txBody>
      </p:sp>
    </p:spTree>
    <p:extLst>
      <p:ext uri="{BB962C8B-B14F-4D97-AF65-F5344CB8AC3E}">
        <p14:creationId xmlns:p14="http://schemas.microsoft.com/office/powerpoint/2010/main" val="946824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CCF01-4C7B-DA5F-9219-74F0A9FC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Consumption: ILC and CLIC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29371C-AD0D-AE51-2DC3-6002FE28AB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2A4AA-1BE1-1EC5-0CF3-CB13276F7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922038" cy="5010249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GB" sz="1600" dirty="0"/>
              <a:t>Power consumption of ILC and CLIC:</a:t>
            </a:r>
          </a:p>
          <a:p>
            <a:pPr lvl="1">
              <a:spcAft>
                <a:spcPts val="300"/>
              </a:spcAft>
            </a:pPr>
            <a:r>
              <a:rPr lang="en-GB" sz="1400" dirty="0"/>
              <a:t>ILC 250: 111 / 138 MW baseline / luminosity upgrade</a:t>
            </a:r>
          </a:p>
          <a:p>
            <a:pPr lvl="1">
              <a:spcAft>
                <a:spcPts val="300"/>
              </a:spcAft>
            </a:pPr>
            <a:r>
              <a:rPr lang="en-GB" sz="1400" dirty="0"/>
              <a:t>ILC 500: 164 MW</a:t>
            </a:r>
          </a:p>
          <a:p>
            <a:pPr lvl="1">
              <a:spcAft>
                <a:spcPts val="300"/>
              </a:spcAft>
            </a:pPr>
            <a:r>
              <a:rPr lang="en-GB" sz="1400" dirty="0"/>
              <a:t>CLIC 380: 107 MW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For CERN in 2040, assume 12.5g CO</a:t>
            </a:r>
            <a:r>
              <a:rPr lang="en-GB" sz="1600" baseline="-25000" dirty="0"/>
              <a:t>2</a:t>
            </a:r>
            <a:r>
              <a:rPr lang="en-GB" sz="1600" dirty="0"/>
              <a:t>-e/kWh (today: ~50)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Yearly energy consumption: 0.6 – 1.0 TWh</a:t>
            </a:r>
            <a:br>
              <a:rPr lang="en-GB" sz="1600" dirty="0"/>
            </a:br>
            <a:r>
              <a:rPr lang="en-GB" sz="1600" dirty="0"/>
              <a:t>-&gt; CERN today: 1.2TWh (LHC: ~0.6 TWh)</a:t>
            </a:r>
          </a:p>
          <a:p>
            <a:pPr>
              <a:spcAft>
                <a:spcPts val="300"/>
              </a:spcAft>
            </a:pPr>
            <a:endParaRPr lang="en-GB" sz="1600" dirty="0"/>
          </a:p>
          <a:p>
            <a:pPr marL="0" indent="0">
              <a:spcAft>
                <a:spcPts val="300"/>
              </a:spcAft>
              <a:buNone/>
            </a:pPr>
            <a:r>
              <a:rPr lang="en-GB" sz="1600" b="1" dirty="0">
                <a:solidFill>
                  <a:schemeClr val="accent2"/>
                </a:solidFill>
              </a:rPr>
              <a:t>Power consumption of a linear collider facility is comparable to LHC power consumption today   </a:t>
            </a:r>
            <a:endParaRPr lang="en-GB" b="1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3D2-9863-9215-5FEA-E34981B67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EC469D76-230A-1C88-5CB8-CBB546A78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026" y="3171765"/>
            <a:ext cx="5471988" cy="3506511"/>
          </a:xfrm>
          <a:prstGeom prst="rect">
            <a:avLst/>
          </a:prstGeom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3268E7-CDD0-C9FB-3DE2-597CE045061D}"/>
              </a:ext>
            </a:extLst>
          </p:cNvPr>
          <p:cNvSpPr txBox="1"/>
          <p:nvPr/>
        </p:nvSpPr>
        <p:spPr>
          <a:xfrm rot="16200000">
            <a:off x="9995841" y="4566640"/>
            <a:ext cx="39693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hlinkClick r:id="rId3"/>
              </a:rPr>
              <a:t>https://accelconf.web.cern.ch/eefact2022/papers/frxas0101.pdf</a:t>
            </a:r>
            <a:r>
              <a:rPr lang="en-GB" sz="1050" dirty="0"/>
              <a:t>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2FEAA78-1E63-9C64-C295-F14032301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380342"/>
              </p:ext>
            </p:extLst>
          </p:nvPr>
        </p:nvGraphicFramePr>
        <p:xfrm>
          <a:off x="433292" y="4869160"/>
          <a:ext cx="5662707" cy="1485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836">
                  <a:extLst>
                    <a:ext uri="{9D8B030D-6E8A-4147-A177-3AD203B41FA5}">
                      <a16:colId xmlns:a16="http://schemas.microsoft.com/office/drawing/2014/main" val="3361162304"/>
                    </a:ext>
                  </a:extLst>
                </a:gridCol>
                <a:gridCol w="872970">
                  <a:extLst>
                    <a:ext uri="{9D8B030D-6E8A-4147-A177-3AD203B41FA5}">
                      <a16:colId xmlns:a16="http://schemas.microsoft.com/office/drawing/2014/main" val="2222585867"/>
                    </a:ext>
                  </a:extLst>
                </a:gridCol>
                <a:gridCol w="855222">
                  <a:extLst>
                    <a:ext uri="{9D8B030D-6E8A-4147-A177-3AD203B41FA5}">
                      <a16:colId xmlns:a16="http://schemas.microsoft.com/office/drawing/2014/main" val="2778512716"/>
                    </a:ext>
                  </a:extLst>
                </a:gridCol>
                <a:gridCol w="981314">
                  <a:extLst>
                    <a:ext uri="{9D8B030D-6E8A-4147-A177-3AD203B41FA5}">
                      <a16:colId xmlns:a16="http://schemas.microsoft.com/office/drawing/2014/main" val="3329330223"/>
                    </a:ext>
                  </a:extLst>
                </a:gridCol>
                <a:gridCol w="1116365">
                  <a:extLst>
                    <a:ext uri="{9D8B030D-6E8A-4147-A177-3AD203B41FA5}">
                      <a16:colId xmlns:a16="http://schemas.microsoft.com/office/drawing/2014/main" val="801701182"/>
                    </a:ext>
                  </a:extLst>
                </a:gridCol>
              </a:tblGrid>
              <a:tr h="275379">
                <a:tc rowSpan="2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ILC 250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ILC 500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CLIC 380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043835"/>
                  </a:ext>
                </a:extLst>
              </a:tr>
              <a:tr h="2753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upgrade</a:t>
                      </a:r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749141"/>
                  </a:ext>
                </a:extLst>
              </a:tr>
              <a:tr h="311705">
                <a:tc>
                  <a:txBody>
                    <a:bodyPr/>
                    <a:lstStyle/>
                    <a:p>
                      <a:r>
                        <a:rPr lang="en-GB" sz="1200" dirty="0"/>
                        <a:t>Power (MW)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806892"/>
                  </a:ext>
                </a:extLst>
              </a:tr>
              <a:tr h="311705">
                <a:tc>
                  <a:txBody>
                    <a:bodyPr/>
                    <a:lstStyle/>
                    <a:p>
                      <a:r>
                        <a:rPr lang="en-GB" sz="1200" dirty="0"/>
                        <a:t>Electricity (TWh/y)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100414"/>
                  </a:ext>
                </a:extLst>
              </a:tr>
              <a:tr h="311705">
                <a:tc>
                  <a:txBody>
                    <a:bodyPr/>
                    <a:lstStyle/>
                    <a:p>
                      <a:r>
                        <a:rPr lang="en-GB" sz="1200" dirty="0"/>
                        <a:t>CO2 at CERN (</a:t>
                      </a:r>
                      <a:r>
                        <a:rPr lang="en-GB" sz="1200" dirty="0" err="1"/>
                        <a:t>kton</a:t>
                      </a:r>
                      <a:r>
                        <a:rPr lang="en-GB" sz="1200" dirty="0"/>
                        <a:t>/y)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891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5833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78E3-FAEA-978B-62BD-40ED4C8E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and Energy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A9506-F0CA-D5FA-596D-8DE5AF41C9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Energy Consumption beyond a Higgs factory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26347B-1E66-A24C-DF72-D8EE57526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8F44D4-C6FD-5B0E-19B8-981D3FC0BE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1390635"/>
            <a:ext cx="4561619" cy="34938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BC1A86-22BC-0FCE-F718-BCE4944128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156" y="2613948"/>
            <a:ext cx="3152036" cy="20201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B3FD68-28F4-A408-F617-A07FE4A32D16}"/>
              </a:ext>
            </a:extLst>
          </p:cNvPr>
          <p:cNvSpPr txBox="1"/>
          <p:nvPr/>
        </p:nvSpPr>
        <p:spPr>
          <a:xfrm>
            <a:off x="8832304" y="1609608"/>
            <a:ext cx="30764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CERN “standard” running scenario used to convert to annual energy use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7DF7A5-C2A0-E0DC-DAE2-6E64DF9A5439}"/>
              </a:ext>
            </a:extLst>
          </p:cNvPr>
          <p:cNvSpPr txBox="1"/>
          <p:nvPr/>
        </p:nvSpPr>
        <p:spPr>
          <a:xfrm>
            <a:off x="4943872" y="1609608"/>
            <a:ext cx="374441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To set a scale, 100 MW with the running scenario on the right this corresponds to ~0.6 </a:t>
            </a:r>
            <a:r>
              <a:rPr lang="en-GB" dirty="0" err="1"/>
              <a:t>TWh</a:t>
            </a:r>
            <a:r>
              <a:rPr lang="en-GB" dirty="0"/>
              <a:t> annually 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CERN is currently consuming 1.2 – 1.3 </a:t>
            </a:r>
            <a:r>
              <a:rPr lang="en-GB" dirty="0" err="1"/>
              <a:t>TWh</a:t>
            </a:r>
            <a:r>
              <a:rPr lang="en-GB" dirty="0"/>
              <a:t> annually </a:t>
            </a:r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051603-43C5-050B-FCB9-A21B4FBF653A}"/>
              </a:ext>
            </a:extLst>
          </p:cNvPr>
          <p:cNvSpPr txBox="1"/>
          <p:nvPr/>
        </p:nvSpPr>
        <p:spPr>
          <a:xfrm>
            <a:off x="983432" y="5051641"/>
            <a:ext cx="104405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Includes studies of overall designs optimisation to reduce power, SRF cavities (</a:t>
            </a:r>
            <a:r>
              <a:rPr lang="en-GB" dirty="0" err="1"/>
              <a:t>grad,Q</a:t>
            </a:r>
            <a:r>
              <a:rPr lang="en-GB" dirty="0"/>
              <a:t>), </a:t>
            </a:r>
            <a:r>
              <a:rPr lang="en-GB" dirty="0" err="1"/>
              <a:t>cryo</a:t>
            </a:r>
            <a:r>
              <a:rPr lang="en-GB" dirty="0"/>
              <a:t> efficiency, RF power system (klystrons, modulators, components), RF to beam efficiencies, permanent magnets, operation when power is abundant, heat recovery, nanobeam and more.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Recent overview for linear colliders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84279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6C84-9F24-4B4A-8DED-BF9C899C65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336" y="218209"/>
            <a:ext cx="11881320" cy="834527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latin typeface="+mn-lt"/>
              </a:rPr>
              <a:t>Running on renewables and when electricity is cheap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6CAEB-F101-0D49-BDE7-D46603ED566B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806401" y="778201"/>
            <a:ext cx="7416823" cy="348365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400" b="1" dirty="0"/>
              <a:t>Two studies in 2017 for CERN / CLIC (Fraunhofer institute):</a:t>
            </a:r>
          </a:p>
          <a:p>
            <a:pPr marL="342900" indent="-342900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Supply the annual electricity demand of the CLIC-380 by installing local wind and PV generators (this could be e.g. achieved by 330 MW-peak PV and 220 MW-peak wind generators) at a cost of slightly more than 10% of the CLIC 380 GeV cost.</a:t>
            </a:r>
          </a:p>
          <a:p>
            <a:pPr marL="581025" lvl="1" indent="-225425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Study done for 200 MW, in reality only  ~110 MW are needed   </a:t>
            </a:r>
          </a:p>
          <a:p>
            <a:pPr marL="342900" indent="-342900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Self-sufficiency during all times can not be reached but 54% of the time </a:t>
            </a:r>
          </a:p>
          <a:p>
            <a:pPr marL="360363" indent="-166688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Can one run an accelerator as CLIC in a mode where one turn “on” and “off” depending prices (fluctuating with weather, demand, availability </a:t>
            </a:r>
            <a:r>
              <a:rPr lang="en-US" sz="1400" b="0" dirty="0" err="1"/>
              <a:t>etc</a:t>
            </a:r>
            <a:r>
              <a:rPr lang="en-US" sz="1400" b="0" dirty="0"/>
              <a:t>) ? </a:t>
            </a:r>
            <a:r>
              <a:rPr lang="en-US" sz="1400" b="1" dirty="0"/>
              <a:t>Demand side flexibility</a:t>
            </a:r>
            <a:r>
              <a:rPr lang="en-US" sz="1400" b="0" dirty="0"/>
              <a:t>*. </a:t>
            </a:r>
          </a:p>
          <a:p>
            <a:pPr marL="360363" indent="-166688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Specify transition times (relatively fast for a LC) and the annual luminosity goal </a:t>
            </a:r>
          </a:p>
          <a:p>
            <a:pPr marL="360363" indent="-166688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Significant savings – but the largest saving is the obvious one, not running in the winter.</a:t>
            </a:r>
          </a:p>
          <a:p>
            <a:pPr marL="360363" indent="-166688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Flexibility to adjust the power demand is expected to become increasingly important and in demand by energy companies. </a:t>
            </a:r>
          </a:p>
          <a:p>
            <a:pPr marL="360363" indent="-166688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Future availability of affordable 100MWh-size batteries will improve prospects</a:t>
            </a:r>
            <a:endParaRPr lang="en-US" sz="1400" b="0" dirty="0"/>
          </a:p>
          <a:p>
            <a:pPr marL="7938" algn="l">
              <a:spcBef>
                <a:spcPts val="0"/>
              </a:spcBef>
              <a:spcAft>
                <a:spcPts val="400"/>
              </a:spcAft>
            </a:pPr>
            <a:r>
              <a:rPr lang="en-US" sz="1400" b="0" dirty="0"/>
              <a:t>More information (</a:t>
            </a:r>
            <a:r>
              <a:rPr lang="en-US" sz="1400" b="0" dirty="0">
                <a:hlinkClick r:id="rId3"/>
              </a:rPr>
              <a:t>link</a:t>
            </a:r>
            <a:r>
              <a:rPr lang="en-US" sz="1400" b="0" dirty="0"/>
              <a:t>)</a:t>
            </a:r>
          </a:p>
          <a:p>
            <a:pPr marL="7938" algn="l">
              <a:spcBef>
                <a:spcPts val="0"/>
              </a:spcBef>
              <a:spcAft>
                <a:spcPts val="400"/>
              </a:spcAft>
            </a:pPr>
            <a:endParaRPr lang="en-US" sz="1400" b="0" dirty="0"/>
          </a:p>
          <a:p>
            <a:pPr marL="7938" algn="l">
              <a:spcBef>
                <a:spcPts val="0"/>
              </a:spcBef>
              <a:spcAft>
                <a:spcPts val="400"/>
              </a:spcAft>
            </a:pPr>
            <a:endParaRPr lang="en-US" sz="1400" b="0" dirty="0"/>
          </a:p>
          <a:p>
            <a:pPr marL="7938" algn="l">
              <a:spcBef>
                <a:spcPts val="0"/>
              </a:spcBef>
            </a:pPr>
            <a:endParaRPr lang="en-US" sz="1400" b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5EB5356-B627-A24D-8F9D-3DFE8FF05048}"/>
              </a:ext>
            </a:extLst>
          </p:cNvPr>
          <p:cNvGrpSpPr/>
          <p:nvPr/>
        </p:nvGrpSpPr>
        <p:grpSpPr>
          <a:xfrm>
            <a:off x="316374" y="1194809"/>
            <a:ext cx="1292989" cy="2216770"/>
            <a:chOff x="229428" y="1534886"/>
            <a:chExt cx="1881762" cy="3788228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9A784DEE-EC02-AA42-BA5C-D409C2DFF4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768"/>
            <a:stretch/>
          </p:blipFill>
          <p:spPr bwMode="auto">
            <a:xfrm>
              <a:off x="229428" y="1534886"/>
              <a:ext cx="1881762" cy="3788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D1F4522-5B1B-A742-A54A-E5AAA7EF395B}"/>
                </a:ext>
              </a:extLst>
            </p:cNvPr>
            <p:cNvSpPr txBox="1"/>
            <p:nvPr/>
          </p:nvSpPr>
          <p:spPr>
            <a:xfrm rot="16200000">
              <a:off x="-446719" y="3250293"/>
              <a:ext cx="1598514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Victor Gleim</a:t>
              </a: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CC-BY-SA-4.0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92CADD3-097A-A74C-909A-F0C378126C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99" y="3423371"/>
            <a:ext cx="1274940" cy="897383"/>
          </a:xfrm>
          <a:prstGeom prst="rect">
            <a:avLst/>
          </a:prstGeom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B4D54C72-914C-62D4-8D78-B0882C1AF8ED}"/>
              </a:ext>
            </a:extLst>
          </p:cNvPr>
          <p:cNvPicPr>
            <a:picLocks noGrp="1"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99513" y="733061"/>
            <a:ext cx="2682491" cy="1570509"/>
          </a:xfrm>
          <a:prstGeom prst="rect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D92666E0-43A7-A338-3CE5-3188788F7528}"/>
              </a:ext>
            </a:extLst>
          </p:cNvPr>
          <p:cNvSpPr txBox="1"/>
          <p:nvPr/>
        </p:nvSpPr>
        <p:spPr>
          <a:xfrm rot="16200000">
            <a:off x="10677485" y="1611013"/>
            <a:ext cx="27411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00" dirty="0"/>
              <a:t>*C. Gaunand, B. </a:t>
            </a:r>
            <a:r>
              <a:rPr lang="en-GB" sz="700" dirty="0" err="1"/>
              <a:t>Remenyi</a:t>
            </a:r>
            <a:r>
              <a:rPr lang="en-GB" sz="700" dirty="0"/>
              <a:t>:  </a:t>
            </a:r>
            <a:r>
              <a:rPr lang="en-GB" sz="700" i="1" dirty="0"/>
              <a:t>Introduction to Demand Side Flexibility</a:t>
            </a:r>
          </a:p>
          <a:p>
            <a:pPr algn="l"/>
            <a:r>
              <a:rPr lang="en-GB" sz="700" dirty="0"/>
              <a:t>ESSRI Workshop 2022 </a:t>
            </a:r>
            <a:r>
              <a:rPr lang="en-GB" sz="700" dirty="0">
                <a:hlinkClick r:id="rId9"/>
              </a:rPr>
              <a:t>https://indico.esrf.fr/event/2/contributions/94/</a:t>
            </a:r>
            <a:r>
              <a:rPr lang="en-GB" sz="700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ACCB58-38E5-ADEB-DD5C-A4F50901C5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3249" y="5035143"/>
            <a:ext cx="2484275" cy="17063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4CF6AD-6330-92D4-0103-501262B327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7579" y="4932553"/>
            <a:ext cx="1968021" cy="1808988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9635195-423E-AAF7-EC41-4BA33890B1B2}"/>
              </a:ext>
            </a:extLst>
          </p:cNvPr>
          <p:cNvSpPr txBox="1">
            <a:spLocks/>
          </p:cNvSpPr>
          <p:nvPr/>
        </p:nvSpPr>
        <p:spPr>
          <a:xfrm>
            <a:off x="5951984" y="5962670"/>
            <a:ext cx="3991002" cy="7685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>
              <a:lnSpc>
                <a:spcPct val="110000"/>
              </a:lnSpc>
            </a:pPr>
            <a:r>
              <a:rPr lang="en-US" b="1" dirty="0">
                <a:solidFill>
                  <a:srgbClr val="303030"/>
                </a:solidFill>
              </a:rPr>
              <a:t>Heat recovery: </a:t>
            </a:r>
          </a:p>
          <a:p>
            <a:pPr marL="177800">
              <a:lnSpc>
                <a:spcPct val="110000"/>
              </a:lnSpc>
            </a:pPr>
            <a:r>
              <a:rPr lang="en-US" dirty="0">
                <a:solidFill>
                  <a:srgbClr val="303030"/>
                </a:solidFill>
              </a:rPr>
              <a:t>Already implemented in point 8 for LHC </a:t>
            </a:r>
          </a:p>
          <a:p>
            <a:pPr marL="177800">
              <a:lnSpc>
                <a:spcPct val="110000"/>
              </a:lnSpc>
            </a:pPr>
            <a:r>
              <a:rPr lang="en-US" dirty="0">
                <a:solidFill>
                  <a:srgbClr val="303030"/>
                </a:solidFill>
              </a:rPr>
              <a:t>Another approach to increase sustainability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B03C56-E1CD-D876-D04E-8757E8B72D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99514" y="2517531"/>
            <a:ext cx="2682491" cy="1819592"/>
          </a:xfrm>
          <a:prstGeom prst="rect">
            <a:avLst/>
          </a:prstGeom>
          <a:ln w="127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EA8596-3FE6-A6C0-1FCD-35CB5385CE74}"/>
              </a:ext>
            </a:extLst>
          </p:cNvPr>
          <p:cNvSpPr txBox="1"/>
          <p:nvPr/>
        </p:nvSpPr>
        <p:spPr>
          <a:xfrm rot="16200000">
            <a:off x="10798561" y="4335701"/>
            <a:ext cx="2509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CC-BY-4.0 IEA, batteries and secure energy transition,</a:t>
            </a:r>
          </a:p>
          <a:p>
            <a:r>
              <a:rPr lang="en-GB" sz="600" dirty="0">
                <a:hlinkClick r:id="rId13"/>
              </a:rPr>
              <a:t>https://www.iea.org/reports/batteries-and-secure-energy-transitions</a:t>
            </a:r>
            <a:r>
              <a:rPr lang="en-GB" sz="600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303AAC-0AC7-B875-DA50-B63028C77816}"/>
              </a:ext>
            </a:extLst>
          </p:cNvPr>
          <p:cNvSpPr txBox="1"/>
          <p:nvPr/>
        </p:nvSpPr>
        <p:spPr>
          <a:xfrm>
            <a:off x="5891782" y="4659128"/>
            <a:ext cx="59971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Prospects to run fully on renewables are good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Operational flexibility of linear accelerators is an advantage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Less energy is always better </a:t>
            </a:r>
          </a:p>
        </p:txBody>
      </p:sp>
    </p:spTree>
    <p:extLst>
      <p:ext uri="{BB962C8B-B14F-4D97-AF65-F5344CB8AC3E}">
        <p14:creationId xmlns:p14="http://schemas.microsoft.com/office/powerpoint/2010/main" val="8070765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39C03C7-CF35-F481-BC37-D7E571FC9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Greenhouse Gas Emissions over the Full Lifecycle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453FD-392C-8290-7887-0D1662E47C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Consider construction, operation, and upgrades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13B5FC-0FFD-5C0F-3D5D-97B82DFE0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133469-528B-423B-2421-4280EE508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150" y="1223082"/>
            <a:ext cx="8159677" cy="50574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ECA6B8-62CF-A0D5-89A7-D72B003EF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9" y="4666093"/>
            <a:ext cx="7721850" cy="1745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0C7770-D9C7-D155-402A-A7AB8055638A}"/>
              </a:ext>
            </a:extLst>
          </p:cNvPr>
          <p:cNvSpPr txBox="1"/>
          <p:nvPr/>
        </p:nvSpPr>
        <p:spPr>
          <a:xfrm>
            <a:off x="2466798" y="1252445"/>
            <a:ext cx="7462620" cy="4708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30" dirty="0"/>
              <a:t>Work in progress – this example is closest to the CLIC drive-beam parameters, detectors and computing (and travels) not considered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665737-7C13-DC2C-7D74-29D9D187328F}"/>
              </a:ext>
            </a:extLst>
          </p:cNvPr>
          <p:cNvSpPr txBox="1"/>
          <p:nvPr/>
        </p:nvSpPr>
        <p:spPr>
          <a:xfrm>
            <a:off x="819227" y="2012085"/>
            <a:ext cx="1463332" cy="9417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30" dirty="0"/>
              <a:t>This is for 11 km of tunnel, scales with length</a:t>
            </a:r>
          </a:p>
          <a:p>
            <a:pPr algn="l"/>
            <a:endParaRPr lang="en-GB" sz="153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47D84-440C-A94A-276C-03F0E77FCF69}"/>
              </a:ext>
            </a:extLst>
          </p:cNvPr>
          <p:cNvSpPr txBox="1"/>
          <p:nvPr/>
        </p:nvSpPr>
        <p:spPr>
          <a:xfrm>
            <a:off x="5058950" y="2374290"/>
            <a:ext cx="2074103" cy="11772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530" dirty="0"/>
              <a:t>More power (here 0.7 </a:t>
            </a:r>
            <a:r>
              <a:rPr lang="en-GB" sz="1530" dirty="0" err="1"/>
              <a:t>TWh</a:t>
            </a:r>
            <a:r>
              <a:rPr lang="en-GB" sz="1530" dirty="0"/>
              <a:t>) or more carbon (here 12g/kWh) will increase this quickly </a:t>
            </a:r>
          </a:p>
          <a:p>
            <a:pPr algn="l"/>
            <a:endParaRPr lang="en-GB" sz="1530" dirty="0"/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B012D45F-F7D8-155A-1C5C-92596EBD6BFC}"/>
              </a:ext>
            </a:extLst>
          </p:cNvPr>
          <p:cNvSpPr/>
          <p:nvPr/>
        </p:nvSpPr>
        <p:spPr>
          <a:xfrm flipH="1">
            <a:off x="5771965" y="3429001"/>
            <a:ext cx="324035" cy="431462"/>
          </a:xfrm>
          <a:prstGeom prst="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0"/>
          </a:p>
        </p:txBody>
      </p:sp>
      <p:sp>
        <p:nvSpPr>
          <p:cNvPr id="12" name="Bent-Up Arrow 11">
            <a:extLst>
              <a:ext uri="{FF2B5EF4-FFF2-40B4-BE49-F238E27FC236}">
                <a16:creationId xmlns:a16="http://schemas.microsoft.com/office/drawing/2014/main" id="{0A4A2AEE-B9C2-9D6F-20CA-9FC39B32422E}"/>
              </a:ext>
            </a:extLst>
          </p:cNvPr>
          <p:cNvSpPr/>
          <p:nvPr/>
        </p:nvSpPr>
        <p:spPr>
          <a:xfrm rot="16200000">
            <a:off x="2476297" y="2046120"/>
            <a:ext cx="565746" cy="589910"/>
          </a:xfrm>
          <a:prstGeom prst="bent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0"/>
          </a:p>
        </p:txBody>
      </p:sp>
    </p:spTree>
    <p:extLst>
      <p:ext uri="{BB962C8B-B14F-4D97-AF65-F5344CB8AC3E}">
        <p14:creationId xmlns:p14="http://schemas.microsoft.com/office/powerpoint/2010/main" val="40044588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56CBC2F-4F71-83C1-CEBF-09255710A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of Accelerator Projects in Perspective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C8765D3-C634-3CD1-1FC3-8283530EBF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does an accelerator compare to other human activities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D769610-B471-11F4-3920-A8A36FC9BE81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4664748" y="2089410"/>
            <a:ext cx="7119264" cy="427437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0826E-0B91-FD92-F1BB-C35FFB389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304F981-BA5A-128C-AABD-D15B72E7B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CO2 emissions of accelerator projects:</a:t>
            </a:r>
          </a:p>
          <a:p>
            <a:pPr lvl="1"/>
            <a:r>
              <a:rPr lang="en-GB" dirty="0"/>
              <a:t>100s of </a:t>
            </a:r>
            <a:r>
              <a:rPr lang="en-GB" dirty="0" err="1"/>
              <a:t>kton</a:t>
            </a:r>
            <a:r>
              <a:rPr lang="en-GB" dirty="0"/>
              <a:t> CO2 for construction</a:t>
            </a:r>
            <a:br>
              <a:rPr lang="en-GB" dirty="0"/>
            </a:br>
            <a:r>
              <a:rPr lang="en-GB" dirty="0"/>
              <a:t>100kton is yearly CO2 emission of CERN</a:t>
            </a:r>
          </a:p>
          <a:p>
            <a:pPr lvl="1"/>
            <a:r>
              <a:rPr lang="en-GB" dirty="0"/>
              <a:t>Civil construction: 250 </a:t>
            </a:r>
            <a:r>
              <a:rPr lang="en-GB" dirty="0" err="1"/>
              <a:t>kton</a:t>
            </a:r>
            <a:endParaRPr lang="en-GB" dirty="0"/>
          </a:p>
          <a:p>
            <a:pPr lvl="1"/>
            <a:r>
              <a:rPr lang="en-GB" dirty="0"/>
              <a:t>Yearly operation in 2040 (</a:t>
            </a:r>
            <a:r>
              <a:rPr lang="en-GB" dirty="0" err="1"/>
              <a:t>est</a:t>
            </a:r>
            <a:r>
              <a:rPr lang="en-GB" dirty="0"/>
              <a:t>):</a:t>
            </a:r>
            <a:br>
              <a:rPr lang="en-GB" dirty="0"/>
            </a:br>
            <a:r>
              <a:rPr lang="en-GB" dirty="0"/>
              <a:t>7-10 </a:t>
            </a:r>
            <a:r>
              <a:rPr lang="en-GB" dirty="0" err="1"/>
              <a:t>kton</a:t>
            </a:r>
            <a:r>
              <a:rPr lang="en-GB" dirty="0"/>
              <a:t> (at CERN)</a:t>
            </a:r>
          </a:p>
          <a:p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3EB8236-B076-0783-7BE1-AC1F9B53C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443213"/>
              </p:ext>
            </p:extLst>
          </p:nvPr>
        </p:nvGraphicFramePr>
        <p:xfrm>
          <a:off x="479376" y="4916650"/>
          <a:ext cx="4393780" cy="1526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245">
                  <a:extLst>
                    <a:ext uri="{9D8B030D-6E8A-4147-A177-3AD203B41FA5}">
                      <a16:colId xmlns:a16="http://schemas.microsoft.com/office/drawing/2014/main" val="4103605824"/>
                    </a:ext>
                  </a:extLst>
                </a:gridCol>
                <a:gridCol w="1182963">
                  <a:extLst>
                    <a:ext uri="{9D8B030D-6E8A-4147-A177-3AD203B41FA5}">
                      <a16:colId xmlns:a16="http://schemas.microsoft.com/office/drawing/2014/main" val="2610054618"/>
                    </a:ext>
                  </a:extLst>
                </a:gridCol>
                <a:gridCol w="1191572">
                  <a:extLst>
                    <a:ext uri="{9D8B030D-6E8A-4147-A177-3AD203B41FA5}">
                      <a16:colId xmlns:a16="http://schemas.microsoft.com/office/drawing/2014/main" val="140947103"/>
                    </a:ext>
                  </a:extLst>
                </a:gridCol>
              </a:tblGrid>
              <a:tr h="381618">
                <a:tc>
                  <a:txBody>
                    <a:bodyPr/>
                    <a:lstStyle/>
                    <a:p>
                      <a:r>
                        <a:rPr lang="en-GB" sz="1400" dirty="0"/>
                        <a:t>CO2 footprint (</a:t>
                      </a:r>
                      <a:r>
                        <a:rPr lang="en-GB" sz="1400" dirty="0" err="1"/>
                        <a:t>kton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LC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CLIC 380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4032"/>
                  </a:ext>
                </a:extLst>
              </a:tr>
              <a:tr h="381618">
                <a:tc>
                  <a:txBody>
                    <a:bodyPr/>
                    <a:lstStyle/>
                    <a:p>
                      <a:r>
                        <a:rPr lang="en-GB" sz="1400" dirty="0"/>
                        <a:t>Civil 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127 / 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99151"/>
                  </a:ext>
                </a:extLst>
              </a:tr>
              <a:tr h="381618">
                <a:tc>
                  <a:txBody>
                    <a:bodyPr/>
                    <a:lstStyle/>
                    <a:p>
                      <a:r>
                        <a:rPr lang="en-GB" sz="1400" dirty="0"/>
                        <a:t>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tbd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990978"/>
                  </a:ext>
                </a:extLst>
              </a:tr>
              <a:tr h="381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Yearly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7042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16F2184-818E-6A3B-CDAD-F702522E0AF9}"/>
              </a:ext>
            </a:extLst>
          </p:cNvPr>
          <p:cNvSpPr/>
          <p:nvPr/>
        </p:nvSpPr>
        <p:spPr>
          <a:xfrm>
            <a:off x="6384032" y="3645024"/>
            <a:ext cx="648072" cy="7200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B0C754-21DE-EDFE-2978-23CFFD73B245}"/>
              </a:ext>
            </a:extLst>
          </p:cNvPr>
          <p:cNvCxnSpPr>
            <a:cxnSpLocks/>
          </p:cNvCxnSpPr>
          <p:nvPr/>
        </p:nvCxnSpPr>
        <p:spPr>
          <a:xfrm flipH="1">
            <a:off x="3935760" y="3681028"/>
            <a:ext cx="2376264" cy="123562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23DD208-1035-595F-300A-ECF256B12F09}"/>
              </a:ext>
            </a:extLst>
          </p:cNvPr>
          <p:cNvSpPr txBox="1"/>
          <p:nvPr/>
        </p:nvSpPr>
        <p:spPr>
          <a:xfrm>
            <a:off x="314433" y="3429000"/>
            <a:ext cx="46105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A linear collider facility has a sizeable </a:t>
            </a:r>
            <a:br>
              <a:rPr lang="en-GB" sz="1600" b="1" dirty="0">
                <a:solidFill>
                  <a:schemeClr val="accent2"/>
                </a:solidFill>
              </a:rPr>
            </a:br>
            <a:r>
              <a:rPr lang="en-GB" sz="1600" b="1" dirty="0">
                <a:solidFill>
                  <a:schemeClr val="accent2"/>
                </a:solidFill>
              </a:rPr>
              <a:t>CO2 impact, dominated by civil construction</a:t>
            </a:r>
          </a:p>
          <a:p>
            <a:endParaRPr lang="en-GB" sz="1600" b="1" dirty="0">
              <a:solidFill>
                <a:schemeClr val="accent2"/>
              </a:solidFill>
            </a:endParaRPr>
          </a:p>
          <a:p>
            <a:r>
              <a:rPr lang="en-GB" sz="1600" b="1" dirty="0">
                <a:solidFill>
                  <a:schemeClr val="accent2"/>
                </a:solidFill>
              </a:rPr>
              <a:t>Shorter tunnel and lower power consumption</a:t>
            </a:r>
            <a:br>
              <a:rPr lang="en-GB" sz="1600" b="1" dirty="0">
                <a:solidFill>
                  <a:schemeClr val="accent2"/>
                </a:solidFill>
              </a:rPr>
            </a:br>
            <a:r>
              <a:rPr lang="en-GB" sz="1600" b="1" dirty="0">
                <a:solidFill>
                  <a:schemeClr val="accent2"/>
                </a:solidFill>
              </a:rPr>
              <a:t>are strong sustainability arguments</a:t>
            </a:r>
          </a:p>
        </p:txBody>
      </p:sp>
    </p:spTree>
    <p:extLst>
      <p:ext uri="{BB962C8B-B14F-4D97-AF65-F5344CB8AC3E}">
        <p14:creationId xmlns:p14="http://schemas.microsoft.com/office/powerpoint/2010/main" val="24927421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FB80A-E7D6-FB47-F403-42FD0ACDCD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Conclusions and </a:t>
            </a:r>
            <a:br>
              <a:rPr lang="en-GB" dirty="0"/>
            </a:br>
            <a:r>
              <a:rPr lang="en-GB" dirty="0"/>
              <a:t>Outlook</a:t>
            </a:r>
            <a:r>
              <a:rPr lang="en-GB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11642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962B16-9FAB-667C-C7AE-3ADC03292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871CC3-9263-30E0-B59E-416CE035EA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CD2C5F-2727-8951-4446-96E6FA0E4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0152508" cy="5010249"/>
          </a:xfrm>
        </p:spPr>
        <p:txBody>
          <a:bodyPr/>
          <a:lstStyle/>
          <a:p>
            <a:r>
              <a:rPr lang="en-GB" dirty="0"/>
              <a:t>A linear collider facility for CERN, based on superconducting ILC technology</a:t>
            </a:r>
          </a:p>
          <a:p>
            <a:r>
              <a:rPr lang="en-GB" dirty="0"/>
              <a:t>Offers a Higgs factory at at a reasonable cost and time scale, with upgrade options</a:t>
            </a:r>
          </a:p>
          <a:p>
            <a:r>
              <a:rPr lang="en-GB" dirty="0"/>
              <a:t>Profits from a large international experience and interest – good opportunities for in-kind contributions</a:t>
            </a:r>
          </a:p>
          <a:p>
            <a:r>
              <a:rPr lang="en-GB" dirty="0"/>
              <a:t>Offers a rich long-term physics programme with guaranteed  results, and a long-term perspective through future upgrades</a:t>
            </a:r>
          </a:p>
          <a:p>
            <a:pPr lvl="1"/>
            <a:r>
              <a:rPr lang="en-GB" dirty="0"/>
              <a:t>Including rich opportunities for diverse non-collider experiments and R&amp;D facilities</a:t>
            </a:r>
          </a:p>
          <a:p>
            <a:r>
              <a:rPr lang="en-GB" dirty="0"/>
              <a:t>Can be expanded for more energy or luminosity, as needs arise and funds are available</a:t>
            </a:r>
          </a:p>
          <a:p>
            <a:r>
              <a:rPr lang="en-GB" dirty="0"/>
              <a:t>Is a sustainable solution, with respect to embodied carbon from construction and energy usage in operation</a:t>
            </a:r>
          </a:p>
          <a:p>
            <a:r>
              <a:rPr lang="en-GB" dirty="0"/>
              <a:t>Keeps Europe at the forefront of particle physics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3AADBC-E1A1-453A-015D-1BE85AA9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895480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437F-16C0-B724-8E20-8813F746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2015A-24F7-48E8-94AC-AC6D8330CE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CC1BE-CE1A-C149-C59E-CE024FE5F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err="1"/>
              <a:t>LCVision</a:t>
            </a:r>
            <a:r>
              <a:rPr lang="en-GB" b="1" dirty="0"/>
              <a:t> inputs for the EPPSU</a:t>
            </a:r>
          </a:p>
          <a:p>
            <a:r>
              <a:rPr lang="en-GB" dirty="0"/>
              <a:t>Umbrella document of physics case &amp; upgrade options</a:t>
            </a:r>
          </a:p>
          <a:p>
            <a:r>
              <a:rPr lang="en-GB" dirty="0"/>
              <a:t>Proposal for Linear Collider Facility at CERN </a:t>
            </a:r>
          </a:p>
          <a:p>
            <a:pPr lvl="1"/>
            <a:r>
              <a:rPr lang="en-GB" dirty="0"/>
              <a:t>ILC like initial facility adapted to CERN </a:t>
            </a:r>
          </a:p>
          <a:p>
            <a:pPr lvl="1"/>
            <a:r>
              <a:rPr lang="en-GB" dirty="0"/>
              <a:t>Civil engineering study, based on CLIC design study plus ILC at CERN siting study of TDR</a:t>
            </a:r>
          </a:p>
          <a:p>
            <a:pPr lvl="1"/>
            <a:r>
              <a:rPr lang="en-GB" dirty="0"/>
              <a:t>Cost estimate based on</a:t>
            </a:r>
          </a:p>
          <a:p>
            <a:pPr lvl="2"/>
            <a:r>
              <a:rPr lang="en-GB" dirty="0"/>
              <a:t>Updated 2024 ILC costs</a:t>
            </a:r>
          </a:p>
          <a:p>
            <a:pPr lvl="2"/>
            <a:r>
              <a:rPr lang="en-GB" dirty="0"/>
              <a:t>Translated into CHF and CERN procurement model</a:t>
            </a:r>
          </a:p>
          <a:p>
            <a:pPr lvl="2"/>
            <a:r>
              <a:rPr lang="en-GB" dirty="0"/>
              <a:t>CERN civil engineering costs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0EAC7A-7ED6-067E-DDA7-D072D4CC7F2E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As part of the new Strategy:   </a:t>
            </a:r>
          </a:p>
          <a:p>
            <a:r>
              <a:rPr lang="en-GB" dirty="0"/>
              <a:t>Pursue Linear Collider Facility project at CERN up to decision readiness  </a:t>
            </a:r>
          </a:p>
          <a:p>
            <a:r>
              <a:rPr lang="en-GB" dirty="0"/>
              <a:t>Engineering Design Study for a CERN based project</a:t>
            </a:r>
          </a:p>
          <a:p>
            <a:pPr lvl="1"/>
            <a:r>
              <a:rPr lang="en-GB" dirty="0"/>
              <a:t>Based on the ILC and CLIC designs and R&amp;D plans</a:t>
            </a:r>
          </a:p>
          <a:p>
            <a:pPr lvl="1"/>
            <a:r>
              <a:rPr lang="en-GB" dirty="0"/>
              <a:t>Together with the existing ILC, CLIC and wider Linear Collider communities</a:t>
            </a:r>
          </a:p>
          <a:p>
            <a:pPr lvl="1"/>
            <a:r>
              <a:rPr lang="en-GB" dirty="0"/>
              <a:t>Including a specific siting proposal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7C5D4-C2B3-C6DF-C2DC-BECA4D055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42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089F1-8B97-A17B-AAF6-1A0471918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636912"/>
            <a:ext cx="11376025" cy="377976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Thanks to</a:t>
            </a:r>
          </a:p>
          <a:p>
            <a:pPr marL="0" indent="0">
              <a:buNone/>
            </a:pPr>
            <a:r>
              <a:rPr lang="en-GB" dirty="0"/>
              <a:t>Steinar </a:t>
            </a:r>
            <a:r>
              <a:rPr lang="en-GB" dirty="0" err="1"/>
              <a:t>Stapnes</a:t>
            </a:r>
            <a:r>
              <a:rPr lang="en-GB" dirty="0"/>
              <a:t>, Jenny List, Emilio Nanni, Brian Foster, Erik Adli, Ties Behnke, Shin </a:t>
            </a:r>
            <a:r>
              <a:rPr lang="en-GB" dirty="0" err="1"/>
              <a:t>Michizono</a:t>
            </a:r>
            <a:r>
              <a:rPr lang="en-GB" dirty="0"/>
              <a:t>, </a:t>
            </a:r>
            <a:r>
              <a:rPr lang="en-GB" dirty="0" err="1"/>
              <a:t>Nobuhiro</a:t>
            </a:r>
            <a:r>
              <a:rPr lang="en-GB" dirty="0"/>
              <a:t> </a:t>
            </a:r>
            <a:r>
              <a:rPr lang="en-GB" dirty="0" err="1"/>
              <a:t>Terunuma</a:t>
            </a:r>
            <a:r>
              <a:rPr lang="en-GB" dirty="0"/>
              <a:t>, Phil Burrows, Suzanne Evans, Maxim Titov and many others for their material and support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7C319-7901-E60F-BC7F-3F7DBE5DE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9EA37BB-F85C-EEA4-702B-FB7D991C95BD}"/>
              </a:ext>
            </a:extLst>
          </p:cNvPr>
          <p:cNvSpPr txBox="1">
            <a:spLocks/>
          </p:cNvSpPr>
          <p:nvPr/>
        </p:nvSpPr>
        <p:spPr>
          <a:xfrm>
            <a:off x="407988" y="349610"/>
            <a:ext cx="11376025" cy="35111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dirty="0" err="1"/>
              <a:t>Thank</a:t>
            </a:r>
            <a:r>
              <a:rPr lang="de-DE" sz="6000" dirty="0"/>
              <a:t> </a:t>
            </a:r>
            <a:r>
              <a:rPr lang="de-DE" sz="6000" dirty="0" err="1"/>
              <a:t>you</a:t>
            </a:r>
            <a:r>
              <a:rPr lang="de-DE" sz="6000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2087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F0AF93-0584-6B40-A926-9E8C41F19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90717"/>
            <a:ext cx="9978106" cy="365761"/>
          </a:xfrm>
        </p:spPr>
        <p:txBody>
          <a:bodyPr/>
          <a:lstStyle/>
          <a:p>
            <a:r>
              <a:rPr lang="en-DE" dirty="0"/>
              <a:t>Linear Accelerator Design 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26B928-2B46-A64E-A535-54D3FB75762E}"/>
              </a:ext>
            </a:extLst>
          </p:cNvPr>
          <p:cNvSpPr/>
          <p:nvPr/>
        </p:nvSpPr>
        <p:spPr>
          <a:xfrm>
            <a:off x="3121143" y="833232"/>
            <a:ext cx="2623022" cy="119268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A28CCB-FE46-984E-8805-A4D3A39C45EE}"/>
              </a:ext>
            </a:extLst>
          </p:cNvPr>
          <p:cNvSpPr txBox="1"/>
          <p:nvPr/>
        </p:nvSpPr>
        <p:spPr>
          <a:xfrm>
            <a:off x="3797473" y="855151"/>
            <a:ext cx="1061509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Energy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11BC23-178A-E54E-8879-5AA516A144D8}"/>
              </a:ext>
            </a:extLst>
          </p:cNvPr>
          <p:cNvSpPr/>
          <p:nvPr/>
        </p:nvSpPr>
        <p:spPr>
          <a:xfrm>
            <a:off x="6112625" y="832682"/>
            <a:ext cx="2623022" cy="1223225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15381-CF8C-D244-9627-A35414393BA4}"/>
              </a:ext>
            </a:extLst>
          </p:cNvPr>
          <p:cNvSpPr txBox="1"/>
          <p:nvPr/>
        </p:nvSpPr>
        <p:spPr>
          <a:xfrm>
            <a:off x="6687204" y="801873"/>
            <a:ext cx="1505540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DE" sz="2160" dirty="0"/>
              <a:t>Luminosity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AF55DE-2150-4043-A9D7-9848687E1227}"/>
              </a:ext>
            </a:extLst>
          </p:cNvPr>
          <p:cNvSpPr/>
          <p:nvPr/>
        </p:nvSpPr>
        <p:spPr>
          <a:xfrm>
            <a:off x="705257" y="972913"/>
            <a:ext cx="2295136" cy="7733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002B6A-DDEC-7F4E-B500-E51D074D4EAF}"/>
              </a:ext>
            </a:extLst>
          </p:cNvPr>
          <p:cNvSpPr txBox="1"/>
          <p:nvPr/>
        </p:nvSpPr>
        <p:spPr>
          <a:xfrm>
            <a:off x="716081" y="1000380"/>
            <a:ext cx="232146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2160" dirty="0">
                <a:solidFill>
                  <a:schemeClr val="bg1"/>
                </a:solidFill>
              </a:rPr>
              <a:t>Construction cost</a:t>
            </a:r>
            <a:br>
              <a:rPr lang="en-DE" sz="2160" dirty="0">
                <a:solidFill>
                  <a:schemeClr val="bg1"/>
                </a:solidFill>
              </a:rPr>
            </a:br>
            <a:r>
              <a:rPr lang="en-DE" sz="2160" dirty="0">
                <a:solidFill>
                  <a:schemeClr val="bg1"/>
                </a:solidFill>
              </a:rPr>
              <a:t> $ ~ 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705B11-D6AE-6F47-88AD-087C6CB584E8}"/>
              </a:ext>
            </a:extLst>
          </p:cNvPr>
          <p:cNvSpPr txBox="1"/>
          <p:nvPr/>
        </p:nvSpPr>
        <p:spPr>
          <a:xfrm>
            <a:off x="1942372" y="2111648"/>
            <a:ext cx="1696298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680" dirty="0"/>
              <a:t>High Gradient 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9B0260-2EE8-364E-887C-892F72EE0C3F}"/>
              </a:ext>
            </a:extLst>
          </p:cNvPr>
          <p:cNvGrpSpPr/>
          <p:nvPr/>
        </p:nvGrpSpPr>
        <p:grpSpPr>
          <a:xfrm>
            <a:off x="8866013" y="801374"/>
            <a:ext cx="2393008" cy="850460"/>
            <a:chOff x="1493468" y="1623959"/>
            <a:chExt cx="2185852" cy="183278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3CD3D5C-5D32-1E4C-9BDE-81825E0B7737}"/>
                </a:ext>
              </a:extLst>
            </p:cNvPr>
            <p:cNvSpPr/>
            <p:nvPr/>
          </p:nvSpPr>
          <p:spPr>
            <a:xfrm>
              <a:off x="1493468" y="1623959"/>
              <a:ext cx="2185852" cy="18327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665DE0B-7FBB-1141-A319-91522A414AD7}"/>
                </a:ext>
              </a:extLst>
            </p:cNvPr>
            <p:cNvSpPr txBox="1"/>
            <p:nvPr/>
          </p:nvSpPr>
          <p:spPr>
            <a:xfrm>
              <a:off x="1556714" y="1692569"/>
              <a:ext cx="1811552" cy="1631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2160" dirty="0">
                  <a:solidFill>
                    <a:schemeClr val="bg1"/>
                  </a:solidFill>
                </a:rPr>
                <a:t>Operation cost</a:t>
              </a:r>
              <a:br>
                <a:rPr lang="en-DE" sz="2160" dirty="0">
                  <a:solidFill>
                    <a:schemeClr val="bg1"/>
                  </a:solidFill>
                </a:rPr>
              </a:br>
              <a:r>
                <a:rPr lang="en-DE" sz="2160" dirty="0">
                  <a:solidFill>
                    <a:schemeClr val="bg1"/>
                  </a:solidFill>
                </a:rPr>
                <a:t> $ ~ P</a:t>
              </a:r>
              <a:r>
                <a:rPr lang="en-DE" sz="2160" baseline="-25000" dirty="0">
                  <a:solidFill>
                    <a:schemeClr val="bg1"/>
                  </a:solidFill>
                </a:rPr>
                <a:t>AC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3BE1DCC-7E9E-B34E-B593-1358090B050C}"/>
              </a:ext>
            </a:extLst>
          </p:cNvPr>
          <p:cNvSpPr txBox="1"/>
          <p:nvPr/>
        </p:nvSpPr>
        <p:spPr>
          <a:xfrm>
            <a:off x="5395356" y="2148609"/>
            <a:ext cx="1785361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High</a:t>
            </a:r>
            <a:r>
              <a:rPr lang="en-DE" sz="1680" dirty="0"/>
              <a:t> Efficiency η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E977118-26F4-464A-A67C-F7D04493B02C}"/>
              </a:ext>
            </a:extLst>
          </p:cNvPr>
          <p:cNvSpPr/>
          <p:nvPr/>
        </p:nvSpPr>
        <p:spPr>
          <a:xfrm>
            <a:off x="8070093" y="3460710"/>
            <a:ext cx="3354499" cy="85046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Nanobeam Technology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Damping ring (ε)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DE" sz="2160" dirty="0">
                <a:solidFill>
                  <a:schemeClr val="tx1"/>
                </a:solidFill>
              </a:rPr>
              <a:t>Final focus (β</a:t>
            </a:r>
            <a:r>
              <a:rPr lang="en-DE" sz="2160" baseline="30000" dirty="0">
                <a:solidFill>
                  <a:schemeClr val="tx1"/>
                </a:solidFill>
              </a:rPr>
              <a:t>*</a:t>
            </a:r>
            <a:r>
              <a:rPr lang="en-DE" sz="216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D544633-C9D7-4F4A-97CC-354526FAA24D}"/>
              </a:ext>
            </a:extLst>
          </p:cNvPr>
          <p:cNvSpPr/>
          <p:nvPr/>
        </p:nvSpPr>
        <p:spPr>
          <a:xfrm>
            <a:off x="3061015" y="2674347"/>
            <a:ext cx="2824835" cy="5632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Main Linac Technology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F04EDC-EA50-AD4A-A648-4D7429A873E2}"/>
              </a:ext>
            </a:extLst>
          </p:cNvPr>
          <p:cNvSpPr txBox="1"/>
          <p:nvPr/>
        </p:nvSpPr>
        <p:spPr>
          <a:xfrm>
            <a:off x="8394667" y="2161701"/>
            <a:ext cx="228460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0" dirty="0"/>
              <a:t>Small</a:t>
            </a:r>
            <a:r>
              <a:rPr lang="en-DE" sz="1680" dirty="0"/>
              <a:t> Beamspot σ</a:t>
            </a:r>
            <a:r>
              <a:rPr lang="en-DE" sz="1680" baseline="-25000" dirty="0"/>
              <a:t>x</a:t>
            </a:r>
            <a:r>
              <a:rPr lang="en-DE" sz="1680" dirty="0"/>
              <a:t>σ</a:t>
            </a:r>
            <a:r>
              <a:rPr lang="en-DE" sz="1680" baseline="-25000" dirty="0"/>
              <a:t>y</a:t>
            </a:r>
            <a:r>
              <a:rPr lang="en-DE" sz="1680" dirty="0"/>
              <a:t> 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17E8553-B2C5-CE4F-8C5E-AE2CB809C71D}"/>
              </a:ext>
            </a:extLst>
          </p:cNvPr>
          <p:cNvGrpSpPr/>
          <p:nvPr/>
        </p:nvGrpSpPr>
        <p:grpSpPr>
          <a:xfrm>
            <a:off x="3611270" y="1411601"/>
            <a:ext cx="1695965" cy="376210"/>
            <a:chOff x="2500976" y="1289849"/>
            <a:chExt cx="1413304" cy="31350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E2A4C6C-D76C-A144-869D-6016D0E6D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0976" y="1289849"/>
              <a:ext cx="1369805" cy="3047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157359B-25EC-9141-99BA-10459333B338}"/>
                </a:ext>
              </a:extLst>
            </p:cNvPr>
            <p:cNvSpPr/>
            <p:nvPr/>
          </p:nvSpPr>
          <p:spPr>
            <a:xfrm>
              <a:off x="3335383" y="1289849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4C4FF6D-DF55-DF4C-954E-2F6D550257CE}"/>
                </a:ext>
              </a:extLst>
            </p:cNvPr>
            <p:cNvSpPr/>
            <p:nvPr/>
          </p:nvSpPr>
          <p:spPr>
            <a:xfrm>
              <a:off x="3653118" y="1298558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903333A-5EC9-DA46-8AF6-F89B2E1E940C}"/>
              </a:ext>
            </a:extLst>
          </p:cNvPr>
          <p:cNvGrpSpPr/>
          <p:nvPr/>
        </p:nvGrpSpPr>
        <p:grpSpPr>
          <a:xfrm>
            <a:off x="6193465" y="1275493"/>
            <a:ext cx="2461345" cy="687694"/>
            <a:chOff x="4653220" y="1062911"/>
            <a:chExt cx="2051121" cy="57307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22BC1-66D0-E04B-990B-C8D107914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653220" y="1132561"/>
              <a:ext cx="2051121" cy="491525"/>
            </a:xfrm>
            <a:prstGeom prst="rect">
              <a:avLst/>
            </a:prstGeom>
            <a:solidFill>
              <a:schemeClr val="bg2"/>
            </a:solidFill>
          </p:spPr>
        </p:pic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55C6E06-0DC6-034B-B68F-6A3B6D9A7305}"/>
                </a:ext>
              </a:extLst>
            </p:cNvPr>
            <p:cNvSpPr/>
            <p:nvPr/>
          </p:nvSpPr>
          <p:spPr>
            <a:xfrm>
              <a:off x="5199022" y="1062911"/>
              <a:ext cx="409298" cy="35394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6DE563D-0DB7-0541-8194-BDD4B5982D0A}"/>
                </a:ext>
              </a:extLst>
            </p:cNvPr>
            <p:cNvSpPr/>
            <p:nvPr/>
          </p:nvSpPr>
          <p:spPr>
            <a:xfrm>
              <a:off x="4994290" y="1077732"/>
              <a:ext cx="261162" cy="3047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A0F760F-D391-E74B-9E64-C370BA54CABC}"/>
                </a:ext>
              </a:extLst>
            </p:cNvPr>
            <p:cNvSpPr/>
            <p:nvPr/>
          </p:nvSpPr>
          <p:spPr>
            <a:xfrm>
              <a:off x="5959458" y="1328671"/>
              <a:ext cx="502301" cy="30731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2160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A72E118-E0F2-D141-8CAB-8DE45D1E2240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3638670" y="1787811"/>
            <a:ext cx="1355171" cy="4992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9AB872-2749-2549-ABC4-BF06CB7D6F5C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6288037" y="1686971"/>
            <a:ext cx="374965" cy="4616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D424A36-ADFA-F842-B7B4-2F91DD415735}"/>
              </a:ext>
            </a:extLst>
          </p:cNvPr>
          <p:cNvCxnSpPr>
            <a:cxnSpLocks/>
          </p:cNvCxnSpPr>
          <p:nvPr/>
        </p:nvCxnSpPr>
        <p:spPr>
          <a:xfrm flipH="1" flipV="1">
            <a:off x="8363711" y="1777429"/>
            <a:ext cx="1221484" cy="4644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435C132-AF64-144E-8FAB-5940EBDA2094}"/>
              </a:ext>
            </a:extLst>
          </p:cNvPr>
          <p:cNvSpPr txBox="1"/>
          <p:nvPr/>
        </p:nvSpPr>
        <p:spPr>
          <a:xfrm>
            <a:off x="2648231" y="3285159"/>
            <a:ext cx="28248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160" dirty="0"/>
              <a:t>Losses in cavity walls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ED486A31-C02D-5242-9F36-D46E3D47E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284" y="2543258"/>
            <a:ext cx="1115821" cy="288424"/>
          </a:xfrm>
          <a:prstGeom prst="rect">
            <a:avLst/>
          </a:prstGeom>
        </p:spPr>
      </p:pic>
      <p:sp>
        <p:nvSpPr>
          <p:cNvPr id="60" name="Bent Arrow 59">
            <a:extLst>
              <a:ext uri="{FF2B5EF4-FFF2-40B4-BE49-F238E27FC236}">
                <a16:creationId xmlns:a16="http://schemas.microsoft.com/office/drawing/2014/main" id="{2B713C3C-7C21-0442-8B8E-3518E9470AB8}"/>
              </a:ext>
            </a:extLst>
          </p:cNvPr>
          <p:cNvSpPr/>
          <p:nvPr/>
        </p:nvSpPr>
        <p:spPr>
          <a:xfrm flipV="1">
            <a:off x="2504081" y="2461371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1" name="Bent Arrow 60">
            <a:extLst>
              <a:ext uri="{FF2B5EF4-FFF2-40B4-BE49-F238E27FC236}">
                <a16:creationId xmlns:a16="http://schemas.microsoft.com/office/drawing/2014/main" id="{E27F552F-170E-0D49-93C3-F629AC074B7D}"/>
              </a:ext>
            </a:extLst>
          </p:cNvPr>
          <p:cNvSpPr/>
          <p:nvPr/>
        </p:nvSpPr>
        <p:spPr>
          <a:xfrm flipH="1" flipV="1">
            <a:off x="6007676" y="2518489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62" name="Down Arrow 61">
            <a:extLst>
              <a:ext uri="{FF2B5EF4-FFF2-40B4-BE49-F238E27FC236}">
                <a16:creationId xmlns:a16="http://schemas.microsoft.com/office/drawing/2014/main" id="{0E011E1D-9AAB-2946-9F10-9AC53E3BE3BD}"/>
              </a:ext>
            </a:extLst>
          </p:cNvPr>
          <p:cNvSpPr/>
          <p:nvPr/>
        </p:nvSpPr>
        <p:spPr>
          <a:xfrm>
            <a:off x="9348861" y="2937284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D242A90-8BAE-724C-AE77-348AD94F4FD4}"/>
              </a:ext>
            </a:extLst>
          </p:cNvPr>
          <p:cNvSpPr txBox="1"/>
          <p:nvPr/>
        </p:nvSpPr>
        <p:spPr>
          <a:xfrm>
            <a:off x="3316461" y="4025281"/>
            <a:ext cx="180530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Small duty cycle:</a:t>
            </a:r>
          </a:p>
          <a:p>
            <a:r>
              <a:rPr lang="en-DE" sz="1680" dirty="0"/>
              <a:t>Pulsed operation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3FAD134-66CF-C048-95C5-5149D569BA0D}"/>
              </a:ext>
            </a:extLst>
          </p:cNvPr>
          <p:cNvSpPr txBox="1"/>
          <p:nvPr/>
        </p:nvSpPr>
        <p:spPr>
          <a:xfrm>
            <a:off x="1667326" y="4135679"/>
            <a:ext cx="1524776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Low resistivity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B1B090A-0C18-BF45-A956-5BFEA1823D66}"/>
              </a:ext>
            </a:extLst>
          </p:cNvPr>
          <p:cNvSpPr txBox="1"/>
          <p:nvPr/>
        </p:nvSpPr>
        <p:spPr>
          <a:xfrm>
            <a:off x="5386494" y="4058513"/>
            <a:ext cx="187423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80" dirty="0"/>
              <a:t>High frequency &amp;</a:t>
            </a:r>
          </a:p>
          <a:p>
            <a:r>
              <a:rPr lang="en-GB" sz="1680" dirty="0"/>
              <a:t>U</a:t>
            </a:r>
            <a:r>
              <a:rPr lang="en-DE" sz="1680" dirty="0"/>
              <a:t>ltra-short pulses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40FEE60-7760-414C-B985-F1205C93A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493" y="3259613"/>
            <a:ext cx="1242366" cy="515642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CC2027C3-283B-3249-A24D-34B4D55127BD}"/>
              </a:ext>
            </a:extLst>
          </p:cNvPr>
          <p:cNvSpPr/>
          <p:nvPr/>
        </p:nvSpPr>
        <p:spPr>
          <a:xfrm>
            <a:off x="612954" y="4904518"/>
            <a:ext cx="3098775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ILC 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Superconducting RF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83550F2-CCFF-0446-866B-FF20793F86F7}"/>
              </a:ext>
            </a:extLst>
          </p:cNvPr>
          <p:cNvSpPr/>
          <p:nvPr/>
        </p:nvSpPr>
        <p:spPr>
          <a:xfrm>
            <a:off x="4860517" y="4904517"/>
            <a:ext cx="2751247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CLIC</a:t>
            </a:r>
          </a:p>
          <a:p>
            <a:pPr algn="ctr"/>
            <a:r>
              <a:rPr lang="en-DE" sz="2160" dirty="0">
                <a:solidFill>
                  <a:schemeClr val="tx1"/>
                </a:solidFill>
              </a:rPr>
              <a:t>2 beam acceleration</a:t>
            </a:r>
          </a:p>
        </p:txBody>
      </p:sp>
      <p:sp>
        <p:nvSpPr>
          <p:cNvPr id="71" name="Down Arrow 70">
            <a:extLst>
              <a:ext uri="{FF2B5EF4-FFF2-40B4-BE49-F238E27FC236}">
                <a16:creationId xmlns:a16="http://schemas.microsoft.com/office/drawing/2014/main" id="{58FFBB25-70A6-A84D-9166-D1B3FA38794D}"/>
              </a:ext>
            </a:extLst>
          </p:cNvPr>
          <p:cNvSpPr/>
          <p:nvPr/>
        </p:nvSpPr>
        <p:spPr>
          <a:xfrm>
            <a:off x="4126193" y="3674548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id="{D626269B-633E-AB4D-8339-FCECFB85E494}"/>
              </a:ext>
            </a:extLst>
          </p:cNvPr>
          <p:cNvSpPr/>
          <p:nvPr/>
        </p:nvSpPr>
        <p:spPr>
          <a:xfrm rot="2701684">
            <a:off x="2487475" y="3764183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3" name="Down Arrow 72">
            <a:extLst>
              <a:ext uri="{FF2B5EF4-FFF2-40B4-BE49-F238E27FC236}">
                <a16:creationId xmlns:a16="http://schemas.microsoft.com/office/drawing/2014/main" id="{E390A87F-E31C-5940-B0E7-811C39B3BF27}"/>
              </a:ext>
            </a:extLst>
          </p:cNvPr>
          <p:cNvSpPr/>
          <p:nvPr/>
        </p:nvSpPr>
        <p:spPr>
          <a:xfrm rot="18898316" flipH="1">
            <a:off x="5826192" y="3741845"/>
            <a:ext cx="321511" cy="45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6" name="Bent Arrow 75">
            <a:extLst>
              <a:ext uri="{FF2B5EF4-FFF2-40B4-BE49-F238E27FC236}">
                <a16:creationId xmlns:a16="http://schemas.microsoft.com/office/drawing/2014/main" id="{8BEDE4DC-BC80-2040-80FE-DA4D489BC51E}"/>
              </a:ext>
            </a:extLst>
          </p:cNvPr>
          <p:cNvSpPr/>
          <p:nvPr/>
        </p:nvSpPr>
        <p:spPr>
          <a:xfrm flipH="1" flipV="1">
            <a:off x="3776321" y="4686377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7" name="Bent Arrow 76">
            <a:extLst>
              <a:ext uri="{FF2B5EF4-FFF2-40B4-BE49-F238E27FC236}">
                <a16:creationId xmlns:a16="http://schemas.microsoft.com/office/drawing/2014/main" id="{894F7DFC-1A7E-9F4B-8E18-2EE927B534BE}"/>
              </a:ext>
            </a:extLst>
          </p:cNvPr>
          <p:cNvSpPr/>
          <p:nvPr/>
        </p:nvSpPr>
        <p:spPr>
          <a:xfrm flipV="1">
            <a:off x="4284505" y="4682095"/>
            <a:ext cx="456929" cy="51341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>
              <a:solidFill>
                <a:schemeClr val="tx1"/>
              </a:solidFill>
            </a:endParaRPr>
          </a:p>
        </p:txBody>
      </p:sp>
      <p:sp>
        <p:nvSpPr>
          <p:cNvPr id="78" name="Down Arrow 77">
            <a:extLst>
              <a:ext uri="{FF2B5EF4-FFF2-40B4-BE49-F238E27FC236}">
                <a16:creationId xmlns:a16="http://schemas.microsoft.com/office/drawing/2014/main" id="{300BA161-5C46-724E-95E4-711C421EF056}"/>
              </a:ext>
            </a:extLst>
          </p:cNvPr>
          <p:cNvSpPr/>
          <p:nvPr/>
        </p:nvSpPr>
        <p:spPr>
          <a:xfrm>
            <a:off x="2373739" y="4538352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sp>
        <p:nvSpPr>
          <p:cNvPr id="79" name="Down Arrow 78">
            <a:extLst>
              <a:ext uri="{FF2B5EF4-FFF2-40B4-BE49-F238E27FC236}">
                <a16:creationId xmlns:a16="http://schemas.microsoft.com/office/drawing/2014/main" id="{D803E5AB-9668-544E-8EC2-289C7C993AC7}"/>
              </a:ext>
            </a:extLst>
          </p:cNvPr>
          <p:cNvSpPr/>
          <p:nvPr/>
        </p:nvSpPr>
        <p:spPr>
          <a:xfrm>
            <a:off x="6100684" y="4624385"/>
            <a:ext cx="321511" cy="3189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160"/>
          </a:p>
        </p:txBody>
      </p:sp>
      <p:pic>
        <p:nvPicPr>
          <p:cNvPr id="82" name="Picture 4" descr="tesla9cell.pdf">
            <a:extLst>
              <a:ext uri="{FF2B5EF4-FFF2-40B4-BE49-F238E27FC236}">
                <a16:creationId xmlns:a16="http://schemas.microsoft.com/office/drawing/2014/main" id="{59D6AA35-8A24-9A4E-B8C6-A44E627F21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5673204"/>
            <a:ext cx="1980041" cy="609300"/>
          </a:xfrm>
          <a:prstGeom prst="rect">
            <a:avLst/>
          </a:prstGeom>
        </p:spPr>
      </p:pic>
      <p:pic>
        <p:nvPicPr>
          <p:cNvPr id="83" name="Content Placeholder 7">
            <a:extLst>
              <a:ext uri="{FF2B5EF4-FFF2-40B4-BE49-F238E27FC236}">
                <a16:creationId xmlns:a16="http://schemas.microsoft.com/office/drawing/2014/main" id="{3893B3F2-9207-024A-A6BF-5E74B925B3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691381" y="4364535"/>
            <a:ext cx="2393008" cy="111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84" name="図 5">
            <a:extLst>
              <a:ext uri="{FF2B5EF4-FFF2-40B4-BE49-F238E27FC236}">
                <a16:creationId xmlns:a16="http://schemas.microsoft.com/office/drawing/2014/main" id="{1E5DC5F3-FC83-9742-8C61-6D4695A590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398" y="5604672"/>
            <a:ext cx="1485626" cy="8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8F1DAD8-A9C9-FC4C-8B1B-74FD3248F3DD}"/>
              </a:ext>
            </a:extLst>
          </p:cNvPr>
          <p:cNvCxnSpPr>
            <a:cxnSpLocks/>
          </p:cNvCxnSpPr>
          <p:nvPr/>
        </p:nvCxnSpPr>
        <p:spPr>
          <a:xfrm>
            <a:off x="2921857" y="1194107"/>
            <a:ext cx="1690703" cy="2265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87AF0C0-0D63-3A4A-B96F-16FB396F2879}"/>
              </a:ext>
            </a:extLst>
          </p:cNvPr>
          <p:cNvCxnSpPr>
            <a:cxnSpLocks/>
            <a:stCxn id="18" idx="0"/>
            <a:endCxn id="28" idx="1"/>
          </p:cNvCxnSpPr>
          <p:nvPr/>
        </p:nvCxnSpPr>
        <p:spPr>
          <a:xfrm flipV="1">
            <a:off x="7424138" y="1226605"/>
            <a:ext cx="1441876" cy="132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Google Shape;863;p25">
            <a:extLst>
              <a:ext uri="{FF2B5EF4-FFF2-40B4-BE49-F238E27FC236}">
                <a16:creationId xmlns:a16="http://schemas.microsoft.com/office/drawing/2014/main" id="{D63DB432-4984-AA87-D608-DD38720F0DE3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790521" y="5663894"/>
            <a:ext cx="1442729" cy="609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6FEB32-2404-2A1B-2AE4-A06E55ACC10B}"/>
              </a:ext>
            </a:extLst>
          </p:cNvPr>
          <p:cNvSpPr/>
          <p:nvPr/>
        </p:nvSpPr>
        <p:spPr>
          <a:xfrm>
            <a:off x="2830459" y="4922292"/>
            <a:ext cx="795193" cy="3635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160" dirty="0">
                <a:solidFill>
                  <a:schemeClr val="tx1"/>
                </a:solidFill>
              </a:rPr>
              <a:t>C3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7BB7E-5FFB-42AF-A41B-4232281D541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4237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Benno List</a:t>
            </a:r>
          </a:p>
          <a:p>
            <a:r>
              <a:rPr lang="de-DE" dirty="0"/>
              <a:t>IPP</a:t>
            </a:r>
          </a:p>
          <a:p>
            <a:r>
              <a:rPr lang="de-DE" dirty="0" err="1"/>
              <a:t>Benno.List@desy.de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94E9ED-84E7-84D8-3F8B-D2A90BF83A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2398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2F82E-FA7E-BFE3-1DD3-7AC7EABB2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and Power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20B6CDC-9F6A-A785-FE0D-58BF179A44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2" name="Content Placeholder 31">
            <a:extLst>
              <a:ext uri="{FF2B5EF4-FFF2-40B4-BE49-F238E27FC236}">
                <a16:creationId xmlns:a16="http://schemas.microsoft.com/office/drawing/2014/main" id="{D3B78749-3CAD-6DFB-C405-A65F3D4CF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1349359"/>
            <a:ext cx="8588828" cy="501015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2559007-7C08-F59C-48B5-186B7A23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92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e</a:t>
            </a:r>
            <a:endParaRPr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407368" y="197397"/>
            <a:ext cx="10700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LC physics opportunities - reminder  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99B08433-22EC-57E6-8505-149C2CE57D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79" y="1388304"/>
            <a:ext cx="7493174" cy="334165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all e+e- colliders show very comparable performance for standard Higgs program despite quite different assumed integrated luminosities =&gt; beam polarisation!…">
            <a:extLst>
              <a:ext uri="{FF2B5EF4-FFF2-40B4-BE49-F238E27FC236}">
                <a16:creationId xmlns:a16="http://schemas.microsoft.com/office/drawing/2014/main" id="{075B46E7-699A-B956-939D-5DB603162F0A}"/>
              </a:ext>
            </a:extLst>
          </p:cNvPr>
          <p:cNvSpPr txBox="1"/>
          <p:nvPr/>
        </p:nvSpPr>
        <p:spPr>
          <a:xfrm>
            <a:off x="2325369" y="5526341"/>
            <a:ext cx="7061394" cy="318357"/>
          </a:xfrm>
          <a:prstGeom prst="rect">
            <a:avLst/>
          </a:prstGeom>
          <a:solidFill>
            <a:srgbClr val="FFFFFF"/>
          </a:solidFill>
          <a:ln w="762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600"/>
              </a:spcBef>
              <a:tabLst>
                <a:tab pos="266700" algn="l"/>
              </a:tabLst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18" name="arXiv:2206.08326">
            <a:hlinkClick r:id="rId4"/>
            <a:extLst>
              <a:ext uri="{FF2B5EF4-FFF2-40B4-BE49-F238E27FC236}">
                <a16:creationId xmlns:a16="http://schemas.microsoft.com/office/drawing/2014/main" id="{7F1E97CC-D212-D8EE-FD8E-0BB42C8FF942}"/>
              </a:ext>
            </a:extLst>
          </p:cNvPr>
          <p:cNvSpPr txBox="1"/>
          <p:nvPr/>
        </p:nvSpPr>
        <p:spPr>
          <a:xfrm>
            <a:off x="4813675" y="649531"/>
            <a:ext cx="3228725" cy="740785"/>
          </a:xfrm>
          <a:prstGeom prst="rect">
            <a:avLst/>
          </a:prstGeom>
          <a:noFill/>
          <a:ln w="508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l" defTabSz="457200">
              <a:lnSpc>
                <a:spcPts val="4700"/>
              </a:lnSpc>
              <a:defRPr sz="2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 dirty="0">
                <a:hlinkClick r:id="rId5"/>
              </a:rPr>
              <a:t>arXiv:2206.08326</a:t>
            </a:r>
            <a:endParaRPr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B798AF-817D-CC8B-E26E-81A5E6DC0CA1}"/>
              </a:ext>
            </a:extLst>
          </p:cNvPr>
          <p:cNvSpPr txBox="1"/>
          <p:nvPr/>
        </p:nvSpPr>
        <p:spPr>
          <a:xfrm>
            <a:off x="2518086" y="4893143"/>
            <a:ext cx="71523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algn="l" rtl="0" latinLnBrk="0">
              <a:spcBef>
                <a:spcPts val="600"/>
              </a:spcBef>
              <a:spcAft>
                <a:spcPts val="0"/>
              </a:spcAft>
            </a:pPr>
            <a:r>
              <a:rPr lang="en-US" i="0" u="none" strike="noStrike" dirty="0" err="1">
                <a:solidFill>
                  <a:srgbClr val="0033A0"/>
                </a:solidFill>
                <a:effectLst/>
              </a:rPr>
              <a:t>e+e</a:t>
            </a:r>
            <a:r>
              <a:rPr lang="en-US" i="0" u="none" strike="noStrike" dirty="0">
                <a:solidFill>
                  <a:srgbClr val="0033A0"/>
                </a:solidFill>
                <a:effectLst/>
              </a:rPr>
              <a:t>- colliders show very comparable performance for standard Higgs program, despite quite different assumed integrated luminosities =&gt; longitudinal beam polarization an important factor for 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several couplings at few-0.1% level: Z, W, g, b, </a:t>
            </a:r>
            <a:r>
              <a:rPr lang="el-GR" b="0" i="0" u="none" strike="noStrike" dirty="0">
                <a:solidFill>
                  <a:srgbClr val="0033A0"/>
                </a:solidFill>
                <a:effectLst/>
              </a:rPr>
              <a:t>τ</a:t>
            </a:r>
            <a:endParaRPr lang="en-US" b="0" i="0" u="none" strike="noStrike" dirty="0">
              <a:solidFill>
                <a:srgbClr val="0033A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some more at ~1%: </a:t>
            </a:r>
            <a:r>
              <a:rPr lang="el-GR" b="0" i="0" u="none" strike="noStrike" dirty="0">
                <a:solidFill>
                  <a:srgbClr val="0033A0"/>
                </a:solidFill>
                <a:effectLst/>
              </a:rPr>
              <a:t>γ, </a:t>
            </a: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c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D854E1-7FEA-A2D2-2B84-71E5E05EADE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3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0FA1A0-9C79-5344-89F5-5911EB59CDD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4611461" y="771998"/>
            <a:ext cx="7534771" cy="5719511"/>
          </a:xfrm>
          <a:prstGeom prst="rect">
            <a:avLst/>
          </a:prstGeom>
          <a:solidFill>
            <a:schemeClr val="bg1"/>
          </a:solidFill>
          <a:effectLst>
            <a:glow>
              <a:schemeClr val="bg1"/>
            </a:glow>
            <a:softEdge rad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37E1EDF-A34D-3341-B16C-FD91C154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060" y="16449"/>
            <a:ext cx="8755022" cy="647209"/>
          </a:xfrm>
          <a:noFill/>
          <a:effectLst>
            <a:glow>
              <a:schemeClr val="bg1"/>
            </a:glow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algn="ctr"/>
            <a:r>
              <a:rPr lang="en-DE" sz="3203"/>
              <a:t>ILC </a:t>
            </a:r>
            <a:r>
              <a:rPr lang="en-DE" sz="3203" dirty="0"/>
              <a:t>Site Selection and Civil Engineering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B1253-0172-2E49-B9E4-4D50126F274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F2C6A4-8161-9446-A3F9-8A57817D5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252" y="677033"/>
            <a:ext cx="2063233" cy="316550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754F5C7-2C43-164A-8F01-799280CC7736}"/>
              </a:ext>
            </a:extLst>
          </p:cNvPr>
          <p:cNvSpPr/>
          <p:nvPr/>
        </p:nvSpPr>
        <p:spPr>
          <a:xfrm>
            <a:off x="4902974" y="797592"/>
            <a:ext cx="2528973" cy="55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2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Kitakami</a:t>
            </a:r>
            <a:r>
              <a:rPr lang="en-US" sz="1802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mountains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B2BB2A5-40B3-DC4A-AFDC-32723C54A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825" y="3743967"/>
            <a:ext cx="3672209" cy="2904751"/>
          </a:xfrm>
          <a:prstGeom prst="rect">
            <a:avLst/>
          </a:prstGeom>
        </p:spPr>
      </p:pic>
      <p:pic>
        <p:nvPicPr>
          <p:cNvPr id="38" name="図 30">
            <a:extLst>
              <a:ext uri="{FF2B5EF4-FFF2-40B4-BE49-F238E27FC236}">
                <a16:creationId xmlns:a16="http://schemas.microsoft.com/office/drawing/2014/main" id="{A8328131-36BC-1C45-8449-C8C569047CB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446" y="2806179"/>
            <a:ext cx="2111611" cy="1398645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19F9D49-7EB1-1D45-A8A2-08CF9A2A4EF9}"/>
              </a:ext>
            </a:extLst>
          </p:cNvPr>
          <p:cNvSpPr/>
          <p:nvPr/>
        </p:nvSpPr>
        <p:spPr>
          <a:xfrm>
            <a:off x="180997" y="2812927"/>
            <a:ext cx="1320968" cy="3080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40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</a:t>
            </a:r>
            <a:endParaRPr kumimoji="1" lang="ja-JP" altLang="en-US" sz="140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90891D3-C905-8946-8F8F-B41C805C22F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57" y="1009851"/>
            <a:ext cx="2526177" cy="1615097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A29FC27-8BBD-774F-9F86-1DB1B4CAC390}"/>
              </a:ext>
            </a:extLst>
          </p:cNvPr>
          <p:cNvCxnSpPr>
            <a:cxnSpLocks/>
          </p:cNvCxnSpPr>
          <p:nvPr/>
        </p:nvCxnSpPr>
        <p:spPr>
          <a:xfrm flipH="1" flipV="1">
            <a:off x="1484710" y="3604899"/>
            <a:ext cx="464350" cy="1024389"/>
          </a:xfrm>
          <a:prstGeom prst="straightConnector1">
            <a:avLst/>
          </a:prstGeom>
          <a:ln w="25400" cmpd="sng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233F1F3-EBFB-294D-95A8-B7A8C9D35D68}"/>
              </a:ext>
            </a:extLst>
          </p:cNvPr>
          <p:cNvCxnSpPr>
            <a:cxnSpLocks/>
          </p:cNvCxnSpPr>
          <p:nvPr/>
        </p:nvCxnSpPr>
        <p:spPr>
          <a:xfrm flipV="1">
            <a:off x="2245929" y="2624948"/>
            <a:ext cx="229009" cy="1983218"/>
          </a:xfrm>
          <a:prstGeom prst="straightConnector1">
            <a:avLst/>
          </a:prstGeom>
          <a:ln w="25400" cmpd="sng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5C0A68C2-58CC-4D44-937A-12255B0C5630}"/>
              </a:ext>
            </a:extLst>
          </p:cNvPr>
          <p:cNvSpPr/>
          <p:nvPr/>
        </p:nvSpPr>
        <p:spPr>
          <a:xfrm>
            <a:off x="41045" y="892538"/>
            <a:ext cx="1221478" cy="3080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1" dirty="0">
                <a:latin typeface="Arial" panose="020B0604020202020204" pitchFamily="34" charset="0"/>
                <a:cs typeface="Arial" panose="020B0604020202020204" pitchFamily="34" charset="0"/>
              </a:rPr>
              <a:t>Detector Hall</a:t>
            </a:r>
            <a:endParaRPr lang="ja-JP" altLang="en-US" sz="14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3">
            <a:extLst>
              <a:ext uri="{FF2B5EF4-FFF2-40B4-BE49-F238E27FC236}">
                <a16:creationId xmlns:a16="http://schemas.microsoft.com/office/drawing/2014/main" id="{5C4697EF-C349-2347-A1AA-9D2BDC634FFD}"/>
              </a:ext>
            </a:extLst>
          </p:cNvPr>
          <p:cNvSpPr txBox="1"/>
          <p:nvPr/>
        </p:nvSpPr>
        <p:spPr>
          <a:xfrm>
            <a:off x="11118802" y="1009850"/>
            <a:ext cx="897334" cy="246606"/>
          </a:xfrm>
          <a:prstGeom prst="rect">
            <a:avLst/>
          </a:prstGeom>
          <a:solidFill>
            <a:srgbClr val="FFE1E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57657">
              <a:defRPr/>
            </a:pPr>
            <a:r>
              <a:rPr lang="en-US" sz="1001" dirty="0">
                <a:solidFill>
                  <a:prstClr val="black"/>
                </a:solidFill>
                <a:latin typeface="Arial Unicode MS" panose="020B0604020202020204" pitchFamily="50" charset="-128"/>
              </a:rPr>
              <a:t>granite zone</a:t>
            </a:r>
          </a:p>
        </p:txBody>
      </p:sp>
      <p:pic>
        <p:nvPicPr>
          <p:cNvPr id="2" name="図 8">
            <a:extLst>
              <a:ext uri="{FF2B5EF4-FFF2-40B4-BE49-F238E27FC236}">
                <a16:creationId xmlns:a16="http://schemas.microsoft.com/office/drawing/2014/main" id="{E6CADC72-927D-AC10-056F-E20065A5A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419" y="75308"/>
            <a:ext cx="1302976" cy="88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94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257B5-C389-544C-9A3F-1644D18EA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CLIC 380GeV Layout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597ED-954C-9140-94D4-25AC4990C3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4AF969-327C-0A44-B7C3-09D1A0BBB5CD}"/>
              </a:ext>
            </a:extLst>
          </p:cNvPr>
          <p:cNvSpPr txBox="1"/>
          <p:nvPr/>
        </p:nvSpPr>
        <p:spPr>
          <a:xfrm rot="16200000">
            <a:off x="9175552" y="3563343"/>
            <a:ext cx="53511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/>
              <a:t>P. Burrows, EPS 2019, </a:t>
            </a:r>
            <a:r>
              <a:rPr lang="en-GB" sz="1100" dirty="0">
                <a:hlinkClick r:id="rId2"/>
              </a:rPr>
              <a:t>https://indico.cern.ch/event/577856/contributions/3420379/</a:t>
            </a:r>
            <a:r>
              <a:rPr lang="en-GB" sz="1100" dirty="0"/>
              <a:t> </a:t>
            </a:r>
            <a:endParaRPr lang="en-DE" sz="1100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DAE0012C-80EE-3341-B2CE-F351B19545C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060" y="1032696"/>
            <a:ext cx="8961120" cy="457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97B06D77-0E65-1B42-BCA9-51771DC41E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017" y="1032697"/>
            <a:ext cx="5274946" cy="90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549EEEED-927D-EF44-8D89-26398016C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771" y="5603371"/>
            <a:ext cx="4916806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ヒラギノ角ゴ Pro W3" panose="020B0300000000000000" pitchFamily="34" charset="-128"/>
              </a:defRPr>
            </a:lvl9pPr>
          </a:lstStyle>
          <a:p>
            <a:r>
              <a:rPr lang="en-US" altLang="en-US" sz="2160" dirty="0">
                <a:solidFill>
                  <a:srgbClr val="FF0000"/>
                </a:solidFill>
                <a:latin typeface="Avenir Book" panose="02000503020000020003" pitchFamily="2" charset="0"/>
              </a:rPr>
              <a:t>Baseline electron </a:t>
            </a:r>
            <a:r>
              <a:rPr lang="en-US" altLang="en-US" sz="2160" dirty="0" err="1">
                <a:solidFill>
                  <a:srgbClr val="FF0000"/>
                </a:solidFill>
                <a:latin typeface="Avenir Book" panose="02000503020000020003" pitchFamily="2" charset="0"/>
              </a:rPr>
              <a:t>polarisation</a:t>
            </a:r>
            <a:r>
              <a:rPr lang="en-US" altLang="en-US" sz="2160" dirty="0">
                <a:solidFill>
                  <a:srgbClr val="FF0000"/>
                </a:solidFill>
                <a:latin typeface="Avenir Book" panose="02000503020000020003" pitchFamily="2" charset="0"/>
              </a:rPr>
              <a:t> ±80%</a:t>
            </a:r>
          </a:p>
        </p:txBody>
      </p:sp>
    </p:spTree>
    <p:extLst>
      <p:ext uri="{BB962C8B-B14F-4D97-AF65-F5344CB8AC3E}">
        <p14:creationId xmlns:p14="http://schemas.microsoft.com/office/powerpoint/2010/main" val="5036287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1EF5C643-6E73-451F-8461-85DD852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318" y="1024046"/>
            <a:ext cx="7635240" cy="33261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en-US" altLang="ja-JP" sz="2880" b="0" dirty="0">
                <a:latin typeface="+mj-lt"/>
              </a:rPr>
              <a:t>ILC250 accelerator facility</a:t>
            </a:r>
            <a:endParaRPr lang="en-GB" sz="288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8AF1A2-2B6B-4295-A4DB-D894DF92E92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altLang="ja-JP"/>
              <a:t>Benno List</a:t>
            </a:r>
            <a:endParaRPr lang="en-US" altLang="ja-JP" dirty="0"/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855433" y="2529765"/>
            <a:ext cx="1111910" cy="27698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88" tIns="41143" rIns="82288" bIns="41143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11314"/>
            <a:r>
              <a:rPr lang="en-US" sz="1260" dirty="0">
                <a:solidFill>
                  <a:prstClr val="black"/>
                </a:solidFill>
              </a:rPr>
              <a:t>e- Source</a:t>
            </a:r>
            <a:endParaRPr lang="en-GB" sz="1260" dirty="0">
              <a:solidFill>
                <a:prstClr val="black"/>
              </a:solidFill>
            </a:endParaRPr>
          </a:p>
        </p:txBody>
      </p: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818269" y="2858067"/>
            <a:ext cx="1778702" cy="2769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82288" tIns="41143" rIns="82288" bIns="41143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11314"/>
            <a:r>
              <a:rPr lang="en-US" sz="1260" dirty="0">
                <a:solidFill>
                  <a:srgbClr val="000000"/>
                </a:solidFill>
              </a:rPr>
              <a:t>e+ Main </a:t>
            </a:r>
            <a:r>
              <a:rPr lang="en-US" sz="1260" dirty="0" err="1">
                <a:solidFill>
                  <a:srgbClr val="000000"/>
                </a:solidFill>
              </a:rPr>
              <a:t>Liinac</a:t>
            </a:r>
            <a:endParaRPr lang="en-GB" sz="1260" dirty="0">
              <a:solidFill>
                <a:srgbClr val="000000"/>
              </a:solidFill>
            </a:endParaRPr>
          </a:p>
        </p:txBody>
      </p: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3495829" y="1606258"/>
            <a:ext cx="1151573" cy="2769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82288" tIns="41143" rIns="82288" bIns="41143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11314"/>
            <a:r>
              <a:rPr lang="en-US" sz="1260" dirty="0">
                <a:solidFill>
                  <a:prstClr val="black"/>
                </a:solidFill>
              </a:rPr>
              <a:t>e+ Source</a:t>
            </a:r>
            <a:endParaRPr lang="en-GB" sz="1260" dirty="0">
              <a:solidFill>
                <a:prstClr val="black"/>
              </a:solidFill>
            </a:endParaRP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2528026" y="1191826"/>
            <a:ext cx="1872851" cy="2769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82288" tIns="41143" rIns="82288" bIns="41143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11314"/>
            <a:r>
              <a:rPr lang="en-US" sz="1260" dirty="0">
                <a:solidFill>
                  <a:prstClr val="black"/>
                </a:solidFill>
              </a:rPr>
              <a:t>e- Main </a:t>
            </a:r>
            <a:r>
              <a:rPr lang="en-US" sz="1260" dirty="0" err="1">
                <a:solidFill>
                  <a:prstClr val="black"/>
                </a:solidFill>
              </a:rPr>
              <a:t>Linac</a:t>
            </a:r>
            <a:endParaRPr lang="en-GB" sz="1260" dirty="0">
              <a:solidFill>
                <a:prstClr val="black"/>
              </a:solidFill>
            </a:endParaRPr>
          </a:p>
        </p:txBody>
      </p:sp>
      <p:graphicFrame>
        <p:nvGraphicFramePr>
          <p:cNvPr id="37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716780"/>
              </p:ext>
            </p:extLst>
          </p:nvPr>
        </p:nvGraphicFramePr>
        <p:xfrm>
          <a:off x="8836761" y="970132"/>
          <a:ext cx="2927115" cy="3133193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580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6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1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Parameters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1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C.M. Energy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250 GeV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Length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20km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Luminosity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1.35 x10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cm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1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0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Repetition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Pulse  Period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Current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5.8 mA (in pulse)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Beam size (y) at FF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7.7</a:t>
                      </a: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＠</a:t>
                      </a: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250GeV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07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SRF Cavity G.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kumimoji="1" lang="en-US" altLang="ja-JP" sz="11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1" lang="ja-JP" altLang="en-US" sz="1100" b="1" i="0" u="none" strike="noStrike" cap="none" normalizeH="0" baseline="-25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en-US" altLang="ja-JP" sz="1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35 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MV/m)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1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1x10 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1" lang="ja-JP" altLang="en-US" sz="1100" b="1" i="0" u="none" strike="noStrike" cap="none" normalizeH="0" baseline="30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8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514" y="4350175"/>
            <a:ext cx="5438801" cy="168599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40" name="Picture 5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0866" y="5534418"/>
            <a:ext cx="1306639" cy="1564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5076227" y="4611205"/>
            <a:ext cx="2130968" cy="313932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40" dirty="0">
                <a:solidFill>
                  <a:prstClr val="white"/>
                </a:solidFill>
              </a:rPr>
              <a:t>Nano-beam Technology</a:t>
            </a:r>
            <a:endParaRPr lang="ja-JP" altLang="en-US" sz="1440" dirty="0">
              <a:solidFill>
                <a:prstClr val="white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31383" y="5086413"/>
            <a:ext cx="2595262" cy="313932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40" dirty="0">
                <a:solidFill>
                  <a:prstClr val="white"/>
                </a:solidFill>
              </a:rPr>
              <a:t>SRF Accelerating Technology</a:t>
            </a:r>
            <a:endParaRPr lang="ja-JP" altLang="en-US" sz="1440" dirty="0">
              <a:solidFill>
                <a:prstClr val="white"/>
              </a:solidFill>
            </a:endParaRPr>
          </a:p>
        </p:txBody>
      </p:sp>
      <p:cxnSp>
        <p:nvCxnSpPr>
          <p:cNvPr id="21" name="直線矢印コネクタ 20"/>
          <p:cNvCxnSpPr>
            <a:stCxn id="19" idx="1"/>
          </p:cNvCxnSpPr>
          <p:nvPr/>
        </p:nvCxnSpPr>
        <p:spPr>
          <a:xfrm flipH="1">
            <a:off x="3107200" y="4768171"/>
            <a:ext cx="1969027" cy="31393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6050149" y="4888204"/>
            <a:ext cx="614657" cy="59763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432882" y="3924285"/>
            <a:ext cx="1988750" cy="369332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Key Technologies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2798591" y="2913937"/>
            <a:ext cx="1576826" cy="276989"/>
          </a:xfrm>
          <a:prstGeom prst="rect">
            <a:avLst/>
          </a:prstGeom>
          <a:noFill/>
          <a:ln>
            <a:noFill/>
          </a:ln>
        </p:spPr>
        <p:txBody>
          <a:bodyPr wrap="none" lIns="82288" tIns="41143" rIns="82288" bIns="41143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11314"/>
            <a:r>
              <a:rPr lang="en-US" sz="1260" dirty="0">
                <a:solidFill>
                  <a:prstClr val="black"/>
                </a:solidFill>
              </a:rPr>
              <a:t>Damping Ring (DR)</a:t>
            </a:r>
            <a:endParaRPr lang="en-GB" sz="1260" dirty="0">
              <a:solidFill>
                <a:prstClr val="black"/>
              </a:solidFill>
            </a:endParaRP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CEBCF24A-74DD-4119-823A-46B313622124}"/>
              </a:ext>
            </a:extLst>
          </p:cNvPr>
          <p:cNvCxnSpPr>
            <a:cxnSpLocks/>
          </p:cNvCxnSpPr>
          <p:nvPr/>
        </p:nvCxnSpPr>
        <p:spPr>
          <a:xfrm>
            <a:off x="1417000" y="1582171"/>
            <a:ext cx="7073329" cy="26091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1384B42-FDF7-4AD1-8CFB-194284A22CA0}"/>
              </a:ext>
            </a:extLst>
          </p:cNvPr>
          <p:cNvSpPr txBox="1"/>
          <p:nvPr/>
        </p:nvSpPr>
        <p:spPr>
          <a:xfrm rot="1102477">
            <a:off x="5768455" y="3188379"/>
            <a:ext cx="935160" cy="4247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80" b="1" dirty="0">
                <a:solidFill>
                  <a:schemeClr val="accent5">
                    <a:lumMod val="75000"/>
                  </a:schemeClr>
                </a:solidFill>
              </a:rPr>
              <a:t>Total 20.5 km</a:t>
            </a:r>
            <a:endParaRPr lang="ja-JP" altLang="en-US" sz="108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CEC831-EE40-42E3-AB0A-EF8A1EEF79FD}"/>
              </a:ext>
            </a:extLst>
          </p:cNvPr>
          <p:cNvSpPr txBox="1"/>
          <p:nvPr/>
        </p:nvSpPr>
        <p:spPr>
          <a:xfrm>
            <a:off x="3986908" y="1923457"/>
            <a:ext cx="195438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80" dirty="0">
                <a:latin typeface="Arial" panose="020B0604020202020204" pitchFamily="34" charset="0"/>
                <a:cs typeface="Arial" panose="020B0604020202020204" pitchFamily="34" charset="0"/>
              </a:rPr>
              <a:t>Beam delivery system (BDS)</a:t>
            </a:r>
            <a:endParaRPr kumimoji="1" lang="ja-JP" altLang="en-US" sz="10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tesla9cell.pdf">
            <a:extLst>
              <a:ext uri="{FF2B5EF4-FFF2-40B4-BE49-F238E27FC236}">
                <a16:creationId xmlns:a16="http://schemas.microsoft.com/office/drawing/2014/main" id="{15D4F2AF-14D9-4578-B7E7-687791182EC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3090" y="4360389"/>
            <a:ext cx="3349534" cy="103072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ED199E-8FF6-44AC-A48D-4BA26222AE82}"/>
              </a:ext>
            </a:extLst>
          </p:cNvPr>
          <p:cNvSpPr txBox="1"/>
          <p:nvPr/>
        </p:nvSpPr>
        <p:spPr>
          <a:xfrm>
            <a:off x="8615915" y="5500921"/>
            <a:ext cx="280224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40" i="1" dirty="0"/>
              <a:t>8,000 SRF cavities will be used.</a:t>
            </a:r>
            <a:endParaRPr kumimoji="1" lang="ja-JP" altLang="en-US" sz="1440" i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48E406-C1D0-4EFF-85FF-3D9F9DBCAA12}"/>
              </a:ext>
            </a:extLst>
          </p:cNvPr>
          <p:cNvSpPr txBox="1"/>
          <p:nvPr/>
        </p:nvSpPr>
        <p:spPr>
          <a:xfrm>
            <a:off x="1743804" y="1647799"/>
            <a:ext cx="110799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60" dirty="0"/>
              <a:t>RTML(e-)</a:t>
            </a:r>
          </a:p>
          <a:p>
            <a:r>
              <a:rPr kumimoji="1" lang="en-US" altLang="ja-JP" sz="1260" dirty="0"/>
              <a:t>(Ring To ML)</a:t>
            </a:r>
            <a:endParaRPr kumimoji="1" lang="ja-JP" altLang="en-US" sz="126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165EDED-3527-40BC-8A59-BD6C525FD8F4}"/>
              </a:ext>
            </a:extLst>
          </p:cNvPr>
          <p:cNvSpPr txBox="1"/>
          <p:nvPr/>
        </p:nvSpPr>
        <p:spPr>
          <a:xfrm>
            <a:off x="6624757" y="3476295"/>
            <a:ext cx="110799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60" dirty="0"/>
              <a:t>RTML(e+)</a:t>
            </a:r>
          </a:p>
          <a:p>
            <a:r>
              <a:rPr kumimoji="1" lang="en-US" altLang="ja-JP" sz="1260" dirty="0"/>
              <a:t>(Ring To ML)</a:t>
            </a:r>
            <a:endParaRPr kumimoji="1" lang="ja-JP" altLang="en-US" sz="126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B055B30-7DAD-4C55-B539-35430E8D1052}"/>
              </a:ext>
            </a:extLst>
          </p:cNvPr>
          <p:cNvSpPr txBox="1"/>
          <p:nvPr/>
        </p:nvSpPr>
        <p:spPr>
          <a:xfrm>
            <a:off x="5085482" y="2252766"/>
            <a:ext cx="61587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60" dirty="0"/>
              <a:t>Dump</a:t>
            </a:r>
            <a:endParaRPr kumimoji="1" lang="ja-JP" altLang="en-US" sz="1260" dirty="0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DB4CDDC-A373-46F8-B08D-1CD7AC968234}"/>
              </a:ext>
            </a:extLst>
          </p:cNvPr>
          <p:cNvGrpSpPr/>
          <p:nvPr/>
        </p:nvGrpSpPr>
        <p:grpSpPr>
          <a:xfrm>
            <a:off x="4332545" y="1294538"/>
            <a:ext cx="476297" cy="258680"/>
            <a:chOff x="1587500" y="1925867"/>
            <a:chExt cx="895350" cy="632880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DB4D979A-101D-4813-A238-A6BE9615B18D}"/>
                </a:ext>
              </a:extLst>
            </p:cNvPr>
            <p:cNvSpPr/>
            <p:nvPr/>
          </p:nvSpPr>
          <p:spPr>
            <a:xfrm>
              <a:off x="1587500" y="1925867"/>
              <a:ext cx="762000" cy="226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3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28B01AF-405C-4492-8388-D571504807AD}"/>
                </a:ext>
              </a:extLst>
            </p:cNvPr>
            <p:cNvSpPr/>
            <p:nvPr/>
          </p:nvSpPr>
          <p:spPr>
            <a:xfrm>
              <a:off x="1720850" y="2331963"/>
              <a:ext cx="762000" cy="2267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30"/>
            </a:p>
          </p:txBody>
        </p:sp>
      </p:grpSp>
      <p:pic>
        <p:nvPicPr>
          <p:cNvPr id="41" name="図 40" descr="壁, 室内, 座っている が含まれている画像&#10;&#10;自動的に生成された説明">
            <a:extLst>
              <a:ext uri="{FF2B5EF4-FFF2-40B4-BE49-F238E27FC236}">
                <a16:creationId xmlns:a16="http://schemas.microsoft.com/office/drawing/2014/main" id="{BD38386B-76BC-4D51-89E5-F3797C0350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1553" y="880737"/>
            <a:ext cx="2168491" cy="153418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CE80684-B98C-4C30-B3F8-2E677AE78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8865" y="889923"/>
            <a:ext cx="1088149" cy="866051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9E13140-9C74-43CA-AE26-D24323B0B847}"/>
              </a:ext>
            </a:extLst>
          </p:cNvPr>
          <p:cNvSpPr txBox="1"/>
          <p:nvPr/>
        </p:nvSpPr>
        <p:spPr>
          <a:xfrm>
            <a:off x="3908433" y="881399"/>
            <a:ext cx="86745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80" dirty="0"/>
              <a:t>Rotating target for e+ source</a:t>
            </a:r>
            <a:endParaRPr kumimoji="1" lang="ja-JP" altLang="en-US" sz="108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FD9B64B-27D0-43CE-B0FD-2880A72BA582}"/>
              </a:ext>
            </a:extLst>
          </p:cNvPr>
          <p:cNvSpPr txBox="1"/>
          <p:nvPr/>
        </p:nvSpPr>
        <p:spPr>
          <a:xfrm>
            <a:off x="6201268" y="2076388"/>
            <a:ext cx="130810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80" dirty="0"/>
              <a:t>Main beam dump</a:t>
            </a:r>
            <a:endParaRPr kumimoji="1" lang="ja-JP" altLang="en-US" sz="108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C463BD3-3331-4F84-A10D-F414002DE632}"/>
              </a:ext>
            </a:extLst>
          </p:cNvPr>
          <p:cNvSpPr txBox="1"/>
          <p:nvPr/>
        </p:nvSpPr>
        <p:spPr>
          <a:xfrm>
            <a:off x="782015" y="2255011"/>
            <a:ext cx="1377300" cy="17404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530" dirty="0"/>
              <a:t>Area systems</a:t>
            </a:r>
          </a:p>
          <a:p>
            <a:r>
              <a:rPr kumimoji="1" lang="en-US" altLang="ja-JP" sz="1530" dirty="0"/>
              <a:t>e-/e+ sources</a:t>
            </a:r>
          </a:p>
          <a:p>
            <a:r>
              <a:rPr kumimoji="1" lang="en-US" altLang="ja-JP" sz="1530" dirty="0"/>
              <a:t>DR</a:t>
            </a:r>
          </a:p>
          <a:p>
            <a:r>
              <a:rPr kumimoji="1" lang="en-US" altLang="ja-JP" sz="1530" dirty="0"/>
              <a:t>RTML</a:t>
            </a:r>
          </a:p>
          <a:p>
            <a:r>
              <a:rPr kumimoji="1" lang="en-US" altLang="ja-JP" sz="1530" dirty="0"/>
              <a:t>ML</a:t>
            </a:r>
          </a:p>
          <a:p>
            <a:r>
              <a:rPr kumimoji="1" lang="en-US" altLang="ja-JP" sz="1530" dirty="0"/>
              <a:t>BDS</a:t>
            </a:r>
          </a:p>
          <a:p>
            <a:r>
              <a:rPr kumimoji="1" lang="en-US" altLang="ja-JP" sz="1530" dirty="0"/>
              <a:t>Dump</a:t>
            </a:r>
            <a:endParaRPr kumimoji="1" lang="ja-JP" altLang="en-US" sz="1530" dirty="0"/>
          </a:p>
        </p:txBody>
      </p:sp>
    </p:spTree>
    <p:extLst>
      <p:ext uri="{BB962C8B-B14F-4D97-AF65-F5344CB8AC3E}">
        <p14:creationId xmlns:p14="http://schemas.microsoft.com/office/powerpoint/2010/main" val="397633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3183"/>
    </mc:Choice>
    <mc:Fallback xmlns="">
      <p:transition advTm="33183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9AC1D-01B9-5816-A522-3FEE775A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108ABB-9AB3-6A63-630C-FA5432DE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CLIC ESPP update – II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A14A-893E-803A-202A-B87E39CB3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149" y="796997"/>
            <a:ext cx="4751419" cy="307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8D797C-4FF2-70B3-4615-41F847D999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4835213"/>
            <a:ext cx="3382144" cy="1044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ED68BA-9985-1F3D-76EB-262FCDC477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008" y="4047189"/>
            <a:ext cx="4998061" cy="28108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9A6C02-8453-1F40-3763-4C3DCCC963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931" y="1148705"/>
            <a:ext cx="4751419" cy="336041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5A9EDC5-A18B-1177-C458-35918044F147}"/>
              </a:ext>
            </a:extLst>
          </p:cNvPr>
          <p:cNvSpPr/>
          <p:nvPr/>
        </p:nvSpPr>
        <p:spPr>
          <a:xfrm>
            <a:off x="8040216" y="1412776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675CD2-0091-39BE-9ECE-FBCFF7DB1F78}"/>
              </a:ext>
            </a:extLst>
          </p:cNvPr>
          <p:cNvSpPr/>
          <p:nvPr/>
        </p:nvSpPr>
        <p:spPr>
          <a:xfrm rot="16200000">
            <a:off x="8909080" y="2194113"/>
            <a:ext cx="3071849" cy="49567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9A7065-815A-8D63-2DD4-9FF774BA8D9B}"/>
              </a:ext>
            </a:extLst>
          </p:cNvPr>
          <p:cNvSpPr/>
          <p:nvPr/>
        </p:nvSpPr>
        <p:spPr>
          <a:xfrm>
            <a:off x="7965124" y="2268228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21EBC3-ADEB-8FE2-AEE5-C2F6F00D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172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9732-C73B-2DEF-2779-1A1186B8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Siting Study for CERN, cont’d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D89A8-FF54-F5B8-81A6-2B0A2A8508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42B4D7-D62B-A4D3-B116-60A2FC461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Main </a:t>
            </a:r>
            <a:r>
              <a:rPr lang="en-GB" dirty="0" err="1"/>
              <a:t>linac</a:t>
            </a:r>
            <a:r>
              <a:rPr lang="en-GB" dirty="0"/>
              <a:t> tunnel geometry: </a:t>
            </a:r>
            <a:br>
              <a:rPr lang="en-GB" dirty="0"/>
            </a:br>
            <a:r>
              <a:rPr lang="en-GB" dirty="0"/>
              <a:t>5.6m diameter, single tunnel, CLIC compatible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8780A2-80C0-3448-EE23-9D52ED0F9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  <p:pic>
        <p:nvPicPr>
          <p:cNvPr id="7" name="ILC-CERN-5.6m.png" descr="ILC-CERN-5.6m.png">
            <a:extLst>
              <a:ext uri="{FF2B5EF4-FFF2-40B4-BE49-F238E27FC236}">
                <a16:creationId xmlns:a16="http://schemas.microsoft.com/office/drawing/2014/main" id="{AED74ECF-AF3E-D74D-851E-3F0D80690C32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6167438" y="1428410"/>
            <a:ext cx="5616575" cy="49663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BE47A1-5912-1E88-C4AD-468A2427F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2276872"/>
            <a:ext cx="3602854" cy="3654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88B315-CB3F-FB9C-2FF0-ED9A0A9889F2}"/>
              </a:ext>
            </a:extLst>
          </p:cNvPr>
          <p:cNvSpPr txBox="1"/>
          <p:nvPr/>
        </p:nvSpPr>
        <p:spPr>
          <a:xfrm>
            <a:off x="1826688" y="5926164"/>
            <a:ext cx="3068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CLIC tunnel (arXiv:1903.08655)</a:t>
            </a:r>
          </a:p>
        </p:txBody>
      </p:sp>
    </p:spTree>
    <p:extLst>
      <p:ext uri="{BB962C8B-B14F-4D97-AF65-F5344CB8AC3E}">
        <p14:creationId xmlns:p14="http://schemas.microsoft.com/office/powerpoint/2010/main" val="136386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dvAuto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750B49C9-9582-DC9E-A062-E6C55E27233E}"/>
              </a:ext>
            </a:extLst>
          </p:cNvPr>
          <p:cNvSpPr txBox="1">
            <a:spLocks/>
          </p:cNvSpPr>
          <p:nvPr/>
        </p:nvSpPr>
        <p:spPr>
          <a:xfrm>
            <a:off x="368676" y="264823"/>
            <a:ext cx="11286843" cy="6528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ILC250 accelerator facility </a:t>
            </a:r>
            <a:endParaRPr kumimoji="1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5F2964-06B2-5A75-AFAD-805AF858B3C2}"/>
              </a:ext>
            </a:extLst>
          </p:cNvPr>
          <p:cNvSpPr txBox="1"/>
          <p:nvPr/>
        </p:nvSpPr>
        <p:spPr>
          <a:xfrm>
            <a:off x="7666650" y="4130700"/>
            <a:ext cx="4441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</a:rPr>
              <a:t>Parameters and plans for luminosity and energy upgrades are available, including information about relevant SCRF R&amp;D for such upgrades at (</a:t>
            </a:r>
            <a:r>
              <a:rPr lang="en-GB" dirty="0">
                <a:solidFill>
                  <a:srgbClr val="0033A0"/>
                </a:solidFill>
                <a:hlinkClick r:id="rId3"/>
              </a:rPr>
              <a:t>Snowmass input</a:t>
            </a:r>
            <a:r>
              <a:rPr lang="en-GB" dirty="0">
                <a:solidFill>
                  <a:srgbClr val="0033A0"/>
                </a:solidFill>
              </a:rPr>
              <a:t>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072099C-C14D-CF63-7B65-3A0E99F5A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76" y="1020326"/>
            <a:ext cx="6906364" cy="21926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89A42B-3AB8-9ABD-1493-D1013BCB8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932" y="1041862"/>
            <a:ext cx="4809392" cy="2610278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9D26E9-EFD1-DFA7-8653-91671A77FD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733" y="2824181"/>
            <a:ext cx="3547623" cy="4403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9FE777-4090-0CFF-FE8E-89E3C0B3111F}"/>
              </a:ext>
            </a:extLst>
          </p:cNvPr>
          <p:cNvSpPr txBox="1"/>
          <p:nvPr/>
        </p:nvSpPr>
        <p:spPr>
          <a:xfrm>
            <a:off x="4711390" y="922220"/>
            <a:ext cx="146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Undulator based polarized positron source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EDE9C-5CE8-A9A0-3E11-3CD24A87D2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4286331" y="3638037"/>
            <a:ext cx="3586803" cy="27366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図 8">
            <a:extLst>
              <a:ext uri="{FF2B5EF4-FFF2-40B4-BE49-F238E27FC236}">
                <a16:creationId xmlns:a16="http://schemas.microsoft.com/office/drawing/2014/main" id="{344807E2-9715-1B1C-ACF2-C5B04D73F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418" y="37463"/>
            <a:ext cx="993331" cy="6779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BC165F-633C-831A-B268-D776824D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35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22ACB5-5578-F80C-F7BD-A2B2FBFE5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Collider Project Properties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1B5BEA-451C-F3B8-9ECB-6E2B3AD01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makes a linear collider an attractive project in uncertain times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B1F88D-86A0-93F9-C575-13CDA854B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6264076" cy="5010249"/>
          </a:xfrm>
        </p:spPr>
        <p:txBody>
          <a:bodyPr/>
          <a:lstStyle/>
          <a:p>
            <a:r>
              <a:rPr lang="en-GB" dirty="0"/>
              <a:t>Expandable – make them longer for more beam energy</a:t>
            </a:r>
          </a:p>
          <a:p>
            <a:pPr lvl="1"/>
            <a:r>
              <a:rPr lang="en-GB" dirty="0"/>
              <a:t>Cost of initial configuration can be kept reasonable (staging)</a:t>
            </a:r>
          </a:p>
          <a:p>
            <a:pPr lvl="1"/>
            <a:r>
              <a:rPr lang="en-GB" dirty="0"/>
              <a:t>Additional contributions from outside partners directly increase beam energy or luminosity</a:t>
            </a:r>
          </a:p>
          <a:p>
            <a:pPr lvl="1"/>
            <a:r>
              <a:rPr lang="en-GB" dirty="0"/>
              <a:t>Upgrade with future, improved accelerator technologies</a:t>
            </a:r>
          </a:p>
          <a:p>
            <a:r>
              <a:rPr lang="en-GB" dirty="0"/>
              <a:t>Flexible</a:t>
            </a:r>
          </a:p>
          <a:p>
            <a:pPr lvl="1"/>
            <a:r>
              <a:rPr lang="en-GB" dirty="0"/>
              <a:t>Project can be adjusted to changes in physics knowledge, competition, or funding</a:t>
            </a:r>
          </a:p>
          <a:p>
            <a:r>
              <a:rPr lang="en-GB" dirty="0"/>
              <a:t>Highly modular</a:t>
            </a:r>
          </a:p>
          <a:p>
            <a:pPr lvl="1"/>
            <a:r>
              <a:rPr lang="en-GB" dirty="0"/>
              <a:t>Much of project value is in acceleration modules with industrial production basis in several regions</a:t>
            </a:r>
          </a:p>
          <a:p>
            <a:pPr lvl="1"/>
            <a:r>
              <a:rPr lang="en-GB" dirty="0"/>
              <a:t>Performance is given by </a:t>
            </a:r>
            <a:r>
              <a:rPr lang="en-GB" b="1" dirty="0"/>
              <a:t>sum</a:t>
            </a:r>
            <a:r>
              <a:rPr lang="en-GB" dirty="0"/>
              <a:t> of all modules</a:t>
            </a:r>
            <a:br>
              <a:rPr lang="en-GB" dirty="0"/>
            </a:br>
            <a:r>
              <a:rPr lang="en-GB" dirty="0"/>
              <a:t>-&gt; lower performance of individual modules can be compensated -&gt; easier ramp-up</a:t>
            </a:r>
            <a:br>
              <a:rPr lang="en-GB" dirty="0"/>
            </a:br>
            <a:r>
              <a:rPr lang="en-GB" dirty="0"/>
              <a:t>-&gt; reduces risk: financial and technological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98F597-2C42-43E1-C8B3-620DB81D0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8D36ACB-AEF8-6BEF-A49A-1DB2408AC223}"/>
              </a:ext>
            </a:extLst>
          </p:cNvPr>
          <p:cNvPicPr>
            <a:picLocks noGrp="1" noChangeAspect="1" noChangeArrowheads="1"/>
          </p:cNvPicPr>
          <p:nvPr>
            <p:ph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t="-1515" r="12810" b="102"/>
          <a:stretch/>
        </p:blipFill>
        <p:spPr bwMode="auto">
          <a:xfrm>
            <a:off x="7248128" y="2055459"/>
            <a:ext cx="4431657" cy="287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0897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26771" y="136525"/>
            <a:ext cx="9427029" cy="949325"/>
          </a:xfrm>
        </p:spPr>
        <p:txBody>
          <a:bodyPr/>
          <a:lstStyle/>
          <a:p>
            <a:pPr algn="ctr"/>
            <a:r>
              <a:rPr lang="en-US" dirty="0"/>
              <a:t>CLIC parameters (Snowmass)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E058A9-2B03-8F4B-9497-DC8A907B1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1052736"/>
            <a:ext cx="8489759" cy="5488728"/>
          </a:xfrm>
          <a:prstGeom prst="rect">
            <a:avLst/>
          </a:prstGeom>
        </p:spPr>
      </p:pic>
      <p:pic>
        <p:nvPicPr>
          <p:cNvPr id="5" name="CLIC-Logo-Color-72.png" descr="CLIC-Logo-Color-72.png">
            <a:extLst>
              <a:ext uri="{FF2B5EF4-FFF2-40B4-BE49-F238E27FC236}">
                <a16:creationId xmlns:a16="http://schemas.microsoft.com/office/drawing/2014/main" id="{DBC6380A-F1BF-165F-A6B1-333184E9A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5" y="58706"/>
            <a:ext cx="1189776" cy="118977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B2C5C-0F6A-9D57-0681-44842047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4823" y="6492875"/>
            <a:ext cx="6572221" cy="365125"/>
          </a:xfrm>
        </p:spPr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328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9B2B8EA-CFDF-2024-DED1-B79ACD63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C52573-EC5D-9FDB-6C3E-E2903AA712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09" y="341420"/>
            <a:ext cx="6044570" cy="28720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06DF56-DFCB-0560-5BB7-C13C885C191B}"/>
              </a:ext>
            </a:extLst>
          </p:cNvPr>
          <p:cNvSpPr txBox="1"/>
          <p:nvPr/>
        </p:nvSpPr>
        <p:spPr>
          <a:xfrm>
            <a:off x="6600056" y="332656"/>
            <a:ext cx="5472608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New concept</a:t>
            </a:r>
            <a:r>
              <a:rPr lang="en-GB" dirty="0"/>
              <a:t>, aiming for pre-CDR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500 GeV for electrons with plasma acceleration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31 GeV positrons with RF based linac, used also to provide electron </a:t>
            </a:r>
            <a:r>
              <a:rPr lang="en-GB" dirty="0" err="1"/>
              <a:t>drivebeam</a:t>
            </a:r>
            <a:r>
              <a:rPr lang="en-GB" dirty="0"/>
              <a:t> for the plasma acceleration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Reach 250 GeV collision energy, luminosity 10</a:t>
            </a:r>
            <a:r>
              <a:rPr lang="en-GB" baseline="30000" dirty="0"/>
              <a:t>34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algn="l"/>
            <a:r>
              <a:rPr lang="en-GB" dirty="0"/>
              <a:t>Asymmetric technologies, energies and bunch charges </a:t>
            </a:r>
          </a:p>
          <a:p>
            <a:pPr algn="l"/>
            <a:endParaRPr lang="en-GB" sz="800" dirty="0">
              <a:solidFill>
                <a:srgbClr val="FF0000"/>
              </a:solidFill>
            </a:endParaRPr>
          </a:p>
          <a:p>
            <a:pPr algn="l"/>
            <a:r>
              <a:rPr lang="en-GB" dirty="0">
                <a:solidFill>
                  <a:srgbClr val="FF0000"/>
                </a:solidFill>
              </a:rPr>
              <a:t>Small footprint, lower cost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E16FFF-A50B-C408-A2F9-AFCBE3D522F9}"/>
              </a:ext>
            </a:extLst>
          </p:cNvPr>
          <p:cNvSpPr txBox="1"/>
          <p:nvPr/>
        </p:nvSpPr>
        <p:spPr>
          <a:xfrm>
            <a:off x="263352" y="3429000"/>
            <a:ext cx="6064927" cy="2477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Several key plasma acc. challenges:</a:t>
            </a:r>
          </a:p>
          <a:p>
            <a:pPr algn="l"/>
            <a:r>
              <a:rPr lang="en-GB" dirty="0"/>
              <a:t>Multi-staging, emittances, energy spread, stabilities, spin polarisation preservation, efficiencies, rep rate, plasma cell cooling and more </a:t>
            </a:r>
          </a:p>
          <a:p>
            <a:pPr algn="l"/>
            <a:endParaRPr lang="en-GB" sz="900" b="1" dirty="0"/>
          </a:p>
          <a:p>
            <a:pPr algn="l"/>
            <a:r>
              <a:rPr lang="en-GB" b="1" dirty="0"/>
              <a:t>Conventional beam(s) challenges:</a:t>
            </a:r>
          </a:p>
          <a:p>
            <a:pPr algn="l"/>
            <a:r>
              <a:rPr lang="en-GB" dirty="0"/>
              <a:t>Positron production, damping rings, RF linac, beam delivery system </a:t>
            </a:r>
          </a:p>
          <a:p>
            <a:pPr algn="l"/>
            <a:endParaRPr lang="en-GB" sz="800" dirty="0"/>
          </a:p>
          <a:p>
            <a:pPr algn="l"/>
            <a:r>
              <a:rPr lang="en-GB" b="1" dirty="0"/>
              <a:t>Experimental challenges </a:t>
            </a:r>
            <a:r>
              <a:rPr lang="en-GB" dirty="0"/>
              <a:t>with asymmetric beams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2EF455-458F-853A-9081-80D999313AB5}"/>
              </a:ext>
            </a:extLst>
          </p:cNvPr>
          <p:cNvSpPr txBox="1"/>
          <p:nvPr/>
        </p:nvSpPr>
        <p:spPr>
          <a:xfrm>
            <a:off x="352700" y="322981"/>
            <a:ext cx="581530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HALHF</a:t>
            </a:r>
            <a:r>
              <a:rPr lang="en-US" sz="1800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: A Hybrid, Asymmetric, Linear Higgs Factory </a:t>
            </a:r>
            <a:endParaRPr lang="en-US" dirty="0"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60F8FE-DE49-D9AC-EE80-12AECADC1C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137" y="5359124"/>
            <a:ext cx="3696446" cy="11876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913E4A-B5F2-D785-F288-810871F2B1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137" y="4350759"/>
            <a:ext cx="4443709" cy="9610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529341-E769-857E-B998-0789DEFF7AE7}"/>
              </a:ext>
            </a:extLst>
          </p:cNvPr>
          <p:cNvSpPr txBox="1"/>
          <p:nvPr/>
        </p:nvSpPr>
        <p:spPr>
          <a:xfrm>
            <a:off x="7480249" y="3472491"/>
            <a:ext cx="48965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Energy recovery options, </a:t>
            </a:r>
            <a:r>
              <a:rPr lang="en-GB" dirty="0"/>
              <a:t>potentially very </a:t>
            </a:r>
            <a:r>
              <a:rPr lang="en-GB" dirty="0">
                <a:solidFill>
                  <a:srgbClr val="FF0000"/>
                </a:solidFill>
              </a:rPr>
              <a:t>large luminosities </a:t>
            </a:r>
            <a:r>
              <a:rPr lang="en-GB" dirty="0"/>
              <a:t>but early stage of development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0EBAFD-B9BD-0F1D-2D25-ED57D00ADFF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47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C4F7CB9-7F9F-7F2E-316A-1BD6C820F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879739"/>
            <a:ext cx="9812102" cy="526503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E22E0BF-6792-6454-CEB1-E0524590F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4584" y="141382"/>
            <a:ext cx="8960290" cy="500303"/>
          </a:xfrm>
        </p:spPr>
        <p:txBody>
          <a:bodyPr/>
          <a:lstStyle/>
          <a:p>
            <a:r>
              <a:rPr lang="en-GB" dirty="0"/>
              <a:t>The updated Priority Work Packages (WP’)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9914D7-D52D-B9D8-20A7-F05A48261B53}"/>
              </a:ext>
            </a:extLst>
          </p:cNvPr>
          <p:cNvSpPr txBox="1"/>
          <p:nvPr/>
        </p:nvSpPr>
        <p:spPr>
          <a:xfrm rot="16200000">
            <a:off x="9653632" y="4407358"/>
            <a:ext cx="3190297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20" dirty="0"/>
              <a:t>S. </a:t>
            </a:r>
            <a:r>
              <a:rPr lang="en-GB" sz="1920" dirty="0" err="1"/>
              <a:t>Michizono</a:t>
            </a:r>
            <a:r>
              <a:rPr lang="en-GB" sz="1920" dirty="0"/>
              <a:t>, </a:t>
            </a:r>
            <a:r>
              <a:rPr lang="en-GB" sz="1920" dirty="0">
                <a:hlinkClick r:id="rId3"/>
              </a:rPr>
              <a:t>LCWS 20223</a:t>
            </a:r>
            <a:endParaRPr lang="en-GB" sz="192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8FA7D1-68A9-BA26-A279-FD931A153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</a:p>
        </p:txBody>
      </p:sp>
    </p:spTree>
    <p:extLst>
      <p:ext uri="{BB962C8B-B14F-4D97-AF65-F5344CB8AC3E}">
        <p14:creationId xmlns:p14="http://schemas.microsoft.com/office/powerpoint/2010/main" val="27279496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6D4776-2ED5-F9A7-3EED-318161E9C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82" y="655018"/>
            <a:ext cx="3412741" cy="21979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1597EC-F32D-0C89-516A-36A7957089C1}"/>
              </a:ext>
            </a:extLst>
          </p:cNvPr>
          <p:cNvSpPr txBox="1"/>
          <p:nvPr/>
        </p:nvSpPr>
        <p:spPr>
          <a:xfrm>
            <a:off x="7722421" y="3024007"/>
            <a:ext cx="4519557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ITN studies are distributed over five main activity areas: </a:t>
            </a:r>
          </a:p>
          <a:p>
            <a:pPr defTabSz="822960"/>
            <a:endParaRPr lang="en-GB" sz="11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related tasks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and ML elements: Cavities and 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Module, Crab-cavities, ML quads and cold BPMs  (INFN, CEA, DESY, CERN, IJCLAB, UK, CIEMAT, IFIC)     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magnet and wheel/target (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Uni.H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DESY, CERN) 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including kickers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Emittance Rings (UK)</a:t>
            </a:r>
          </a:p>
          <a:p>
            <a:pPr defTabSz="822960"/>
            <a:endParaRPr lang="en-GB" sz="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activities, final focus and nanobeams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 and MDI (UK, DESY, IJCLAB, CERN, IFIC)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Dump, CE, 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follow up efforts at CERN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 (CERN, DESY, CEA, UK groups)</a:t>
            </a:r>
            <a:endParaRPr lang="en-GB" sz="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EAJADE started (EU funding) (DESY, UK, CEA, CNRS, IFIC, INFN, UHH, CERN)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78CD33-714F-177A-1739-4726131FF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653" y="765138"/>
            <a:ext cx="7758347" cy="20157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47D334C-06CA-294C-FDF8-0D00F8E934EB}"/>
              </a:ext>
            </a:extLst>
          </p:cNvPr>
          <p:cNvSpPr/>
          <p:nvPr/>
        </p:nvSpPr>
        <p:spPr>
          <a:xfrm>
            <a:off x="199282" y="-25643"/>
            <a:ext cx="11798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Some recent ILC developments - I</a:t>
            </a:r>
            <a:endParaRPr lang="en-US" sz="3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B116F-5C9F-FE7E-F45A-C285AB636092}"/>
              </a:ext>
            </a:extLst>
          </p:cNvPr>
          <p:cNvSpPr txBox="1"/>
          <p:nvPr/>
        </p:nvSpPr>
        <p:spPr>
          <a:xfrm>
            <a:off x="4204886" y="2807866"/>
            <a:ext cx="3348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Above: ILC Technology Network (ITN), interest/capability matrix from 28 labs/universities </a:t>
            </a:r>
          </a:p>
          <a:p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34A197-7AA9-7484-5B92-63E2E991DA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4" y="3865467"/>
            <a:ext cx="3348671" cy="231934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645221F-BD07-D6BB-E47A-52851F7E891E}"/>
              </a:ext>
            </a:extLst>
          </p:cNvPr>
          <p:cNvGraphicFramePr>
            <a:graphicFrameLocks noGrp="1"/>
          </p:cNvGraphicFramePr>
          <p:nvPr/>
        </p:nvGraphicFramePr>
        <p:xfrm>
          <a:off x="4334564" y="3805340"/>
          <a:ext cx="2985572" cy="291613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17750">
                  <a:extLst>
                    <a:ext uri="{9D8B030D-6E8A-4147-A177-3AD203B41FA5}">
                      <a16:colId xmlns:a16="http://schemas.microsoft.com/office/drawing/2014/main" val="803825721"/>
                    </a:ext>
                  </a:extLst>
                </a:gridCol>
                <a:gridCol w="717750">
                  <a:extLst>
                    <a:ext uri="{9D8B030D-6E8A-4147-A177-3AD203B41FA5}">
                      <a16:colId xmlns:a16="http://schemas.microsoft.com/office/drawing/2014/main" val="1680378163"/>
                    </a:ext>
                  </a:extLst>
                </a:gridCol>
                <a:gridCol w="1550072">
                  <a:extLst>
                    <a:ext uri="{9D8B030D-6E8A-4147-A177-3AD203B41FA5}">
                      <a16:colId xmlns:a16="http://schemas.microsoft.com/office/drawing/2014/main" val="1030179911"/>
                    </a:ext>
                  </a:extLst>
                </a:gridCol>
              </a:tblGrid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Cavity 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3345202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CM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4719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Crab cavity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22168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 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148107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869659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focusing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5876328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8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E-driven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650522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9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focusing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8197943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capture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0059144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11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Target replacement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69754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System design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03186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Injection/extraction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965441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focus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70292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16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doublet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972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17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Main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383085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A05B64-B1A3-409C-5A76-C2B77A25A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495743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25505-72A2-4094-34B8-BC33CB700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CFAF0-E47F-F118-88B1-225EE6FAA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498273-B8E5-FD2C-F02F-FA0C16798410}"/>
              </a:ext>
            </a:extLst>
          </p:cNvPr>
          <p:cNvSpPr txBox="1"/>
          <p:nvPr/>
        </p:nvSpPr>
        <p:spPr>
          <a:xfrm>
            <a:off x="551384" y="939007"/>
            <a:ext cx="8064896" cy="364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dirty="0">
                <a:solidFill>
                  <a:srgbClr val="0155C0"/>
                </a:solidFill>
              </a:rPr>
              <a:t>Cost exercises and international reviews: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TDR 2012-13, 500 GeV primarily (</a:t>
            </a:r>
            <a:r>
              <a:rPr lang="en-GB" dirty="0">
                <a:solidFill>
                  <a:srgbClr val="0155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CDR 2012-13, 3 </a:t>
            </a:r>
            <a:r>
              <a:rPr lang="en-GB" dirty="0" err="1">
                <a:solidFill>
                  <a:srgbClr val="0155C0"/>
                </a:solidFill>
              </a:rPr>
              <a:t>TeV</a:t>
            </a:r>
            <a:r>
              <a:rPr lang="en-GB" dirty="0">
                <a:solidFill>
                  <a:srgbClr val="0155C0"/>
                </a:solidFill>
              </a:rPr>
              <a:t> primarily and 500 GeV (</a:t>
            </a:r>
            <a:r>
              <a:rPr lang="en-GB" dirty="0">
                <a:solidFill>
                  <a:srgbClr val="0155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in Japan 2017-18, 250 GeV, reviewed within LCC (</a:t>
            </a:r>
            <a:r>
              <a:rPr lang="en-GB" dirty="0">
                <a:solidFill>
                  <a:srgbClr val="0155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</a:t>
            </a:r>
            <a:r>
              <a:rPr lang="en-GB" dirty="0" err="1">
                <a:solidFill>
                  <a:srgbClr val="0155C0"/>
                </a:solidFill>
              </a:rPr>
              <a:t>PiP</a:t>
            </a:r>
            <a:r>
              <a:rPr lang="en-GB" dirty="0">
                <a:solidFill>
                  <a:srgbClr val="0155C0"/>
                </a:solidFill>
              </a:rPr>
              <a:t> 2018, 380 GeV primarily (</a:t>
            </a:r>
            <a:r>
              <a:rPr lang="en-GB" dirty="0">
                <a:solidFill>
                  <a:srgbClr val="0155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 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r>
              <a:rPr lang="en-GB" dirty="0">
                <a:solidFill>
                  <a:srgbClr val="0155C0"/>
                </a:solidFill>
              </a:rPr>
              <a:t>Updates and reviews underway (e.g. scheduled in December for ILC costs)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16C696-AD86-AA47-EA1B-61C715FA02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3284984"/>
            <a:ext cx="3771809" cy="34304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E0D7E1-DF76-E721-FE29-36B01A7DD938}"/>
              </a:ext>
            </a:extLst>
          </p:cNvPr>
          <p:cNvSpPr txBox="1"/>
          <p:nvPr/>
        </p:nvSpPr>
        <p:spPr>
          <a:xfrm>
            <a:off x="4878074" y="3822911"/>
            <a:ext cx="661852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155C0"/>
                </a:solidFill>
              </a:rPr>
              <a:t>For the ESPP – concerning starting with ILC at 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Updated: ILC in Japan with updated technology results, updated CFS (CE and conv. systems, SCRF) – discussed on slide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CERN implementation: CE costs based on CLIC and other CERN projects, same main linac footprint, change in number of shafts, add larger underground DR, remove </a:t>
            </a:r>
            <a:r>
              <a:rPr lang="en-GB" dirty="0" err="1">
                <a:solidFill>
                  <a:srgbClr val="0155C0"/>
                </a:solidFill>
              </a:rPr>
              <a:t>drivebeam</a:t>
            </a:r>
            <a:r>
              <a:rPr lang="en-GB" dirty="0">
                <a:solidFill>
                  <a:srgbClr val="0155C0"/>
                </a:solidFill>
              </a:rPr>
              <a:t> CE and turn arounds, slightly different BDS dimensions and cavern sizes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A0F68-663C-E8C0-EE4F-1BAB86EE95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93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B6C1B57-7BCE-6E8E-1235-16B5AB52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Modularity as success concept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FAF215-55B0-1982-A69F-0969FD6EF0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0B32AF-1E7B-454C-1045-996D33EF0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770541" cy="5010249"/>
          </a:xfrm>
        </p:spPr>
        <p:txBody>
          <a:bodyPr/>
          <a:lstStyle/>
          <a:p>
            <a:r>
              <a:rPr lang="en-GB" dirty="0"/>
              <a:t>Study by B. </a:t>
            </a:r>
            <a:r>
              <a:rPr lang="en-GB" dirty="0" err="1"/>
              <a:t>Flyvbjerg</a:t>
            </a:r>
            <a:r>
              <a:rPr lang="en-GB" dirty="0"/>
              <a:t> and D. Gardner identifies modularity as key factor to success of mega projects </a:t>
            </a:r>
          </a:p>
          <a:p>
            <a:pPr lvl="1"/>
            <a:r>
              <a:rPr lang="en-GB" b="1" dirty="0"/>
              <a:t>“What is your </a:t>
            </a:r>
            <a:r>
              <a:rPr lang="en-GB" b="1" dirty="0" err="1"/>
              <a:t>lego</a:t>
            </a:r>
            <a:r>
              <a:rPr lang="en-GB" b="1" dirty="0"/>
              <a:t>?”</a:t>
            </a:r>
          </a:p>
          <a:p>
            <a:pPr lvl="1"/>
            <a:r>
              <a:rPr lang="en-GB" dirty="0"/>
              <a:t>Evidence: Most successful mega project type are solar power plants owing to inherent modularity </a:t>
            </a:r>
          </a:p>
          <a:p>
            <a:r>
              <a:rPr lang="en-GB" dirty="0"/>
              <a:t>Cryomodules are the central building block of a superconducting accelerator, large fraction of value</a:t>
            </a:r>
          </a:p>
          <a:p>
            <a:pPr lvl="1"/>
            <a:r>
              <a:rPr lang="en-GB" dirty="0"/>
              <a:t>Get them right, get the project right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08D556-98DA-CE5A-E6B3-0A1FBE300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KET workshop, DESY 2024 | Linear Colliders | Benno List, 28.11.2024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45A608-7883-F61F-1BCC-B17D84596E67}"/>
              </a:ext>
            </a:extLst>
          </p:cNvPr>
          <p:cNvGrpSpPr/>
          <p:nvPr/>
        </p:nvGrpSpPr>
        <p:grpSpPr>
          <a:xfrm>
            <a:off x="6500896" y="2319543"/>
            <a:ext cx="4771399" cy="4349817"/>
            <a:chOff x="6350373" y="3076583"/>
            <a:chExt cx="4225676" cy="3691058"/>
          </a:xfrm>
        </p:grpSpPr>
        <p:pic>
          <p:nvPicPr>
            <p:cNvPr id="1028" name="Picture 4" descr="Image of project categories which meet time, budget and benefits expectations vs ones that don't from How Big Things Get Done by Bent Flyvbjerg and Dan Gardner">
              <a:extLst>
                <a:ext uri="{FF2B5EF4-FFF2-40B4-BE49-F238E27FC236}">
                  <a16:creationId xmlns:a16="http://schemas.microsoft.com/office/drawing/2014/main" id="{0F79F71B-007C-670E-57FB-430C8048AB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373" y="3523819"/>
              <a:ext cx="3928070" cy="2852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62081F-675B-5676-7032-63A7FD6BC882}"/>
                </a:ext>
              </a:extLst>
            </p:cNvPr>
            <p:cNvSpPr/>
            <p:nvPr/>
          </p:nvSpPr>
          <p:spPr>
            <a:xfrm>
              <a:off x="6792609" y="3656078"/>
              <a:ext cx="455518" cy="14577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FC158AE-11AE-870F-922C-254177962F49}"/>
                </a:ext>
              </a:extLst>
            </p:cNvPr>
            <p:cNvCxnSpPr>
              <a:cxnSpLocks/>
            </p:cNvCxnSpPr>
            <p:nvPr/>
          </p:nvCxnSpPr>
          <p:spPr>
            <a:xfrm>
              <a:off x="8688288" y="4359740"/>
              <a:ext cx="1453101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DB64DD-4574-2EC0-1982-38345214587C}"/>
                </a:ext>
              </a:extLst>
            </p:cNvPr>
            <p:cNvSpPr txBox="1"/>
            <p:nvPr/>
          </p:nvSpPr>
          <p:spPr>
            <a:xfrm>
              <a:off x="6792609" y="3615752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Solar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B01915-5973-5BBA-1F0E-97CA37F66F17}"/>
                </a:ext>
              </a:extLst>
            </p:cNvPr>
            <p:cNvSpPr/>
            <p:nvPr/>
          </p:nvSpPr>
          <p:spPr>
            <a:xfrm>
              <a:off x="10037029" y="3656078"/>
              <a:ext cx="208720" cy="20496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9F7E66-0831-D958-F53E-397AA2A7E728}"/>
                </a:ext>
              </a:extLst>
            </p:cNvPr>
            <p:cNvSpPr txBox="1"/>
            <p:nvPr/>
          </p:nvSpPr>
          <p:spPr>
            <a:xfrm>
              <a:off x="8632888" y="4402775"/>
              <a:ext cx="19431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Less cost overrun</a:t>
              </a:r>
              <a:br>
                <a:rPr lang="en-GB" sz="1600" dirty="0"/>
              </a:br>
              <a:r>
                <a:rPr lang="en-GB" sz="1600" dirty="0"/>
                <a:t>Better performance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35CD282-612E-0CB0-009A-5C1F20DBBF06}"/>
                </a:ext>
              </a:extLst>
            </p:cNvPr>
            <p:cNvSpPr txBox="1"/>
            <p:nvPr/>
          </p:nvSpPr>
          <p:spPr>
            <a:xfrm>
              <a:off x="6792609" y="6336754"/>
              <a:ext cx="33922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err="1"/>
                <a:t>Flyvbjer</a:t>
              </a:r>
              <a:r>
                <a:rPr lang="en-GB" sz="1100" dirty="0"/>
                <a:t>, Gardner: How big things get done.</a:t>
              </a:r>
              <a:br>
                <a:rPr lang="en-GB" sz="1100" dirty="0"/>
              </a:br>
              <a:r>
                <a:rPr lang="en-GB" sz="1100" dirty="0">
                  <a:hlinkClick r:id="rId3"/>
                </a:rPr>
                <a:t>https://sites.prh.com/how-big-things-get-done-book</a:t>
              </a:r>
              <a:r>
                <a:rPr lang="en-GB" sz="1100" dirty="0"/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BD42AD-5655-AD07-81BB-9012B89B8BE1}"/>
                </a:ext>
              </a:extLst>
            </p:cNvPr>
            <p:cNvSpPr txBox="1"/>
            <p:nvPr/>
          </p:nvSpPr>
          <p:spPr>
            <a:xfrm>
              <a:off x="6621441" y="3076583"/>
              <a:ext cx="3701341" cy="4962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Study: performance of 16000 mega projects</a:t>
              </a:r>
              <a:br>
                <a:rPr lang="en-GB" sz="1600" dirty="0"/>
              </a:br>
              <a:r>
                <a:rPr lang="en-GB" sz="1600" dirty="0"/>
                <a:t>according to project type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B05313B-265D-1363-2180-8E7ABF95F837}"/>
              </a:ext>
            </a:extLst>
          </p:cNvPr>
          <p:cNvSpPr txBox="1"/>
          <p:nvPr/>
        </p:nvSpPr>
        <p:spPr>
          <a:xfrm>
            <a:off x="6652182" y="759785"/>
            <a:ext cx="45369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“Get a small thing, a basic building block. Combine it with another and another until you have what you need. … Modularity delivers faster, cheaper and better … for building at a truly huge scale … modularity is not just valuable, it’s indispensable.”</a:t>
            </a:r>
          </a:p>
          <a:p>
            <a:pPr algn="r"/>
            <a:r>
              <a:rPr lang="en-GB" sz="1400" dirty="0" err="1"/>
              <a:t>Flyvbjerg</a:t>
            </a:r>
            <a:r>
              <a:rPr lang="en-GB" sz="1400" dirty="0"/>
              <a:t>, Gardner “How big things get done”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5DFE4BAC-1D30-2A74-D327-6BCE22DAEB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t="12740" r="12810" b="20340"/>
          <a:stretch/>
        </p:blipFill>
        <p:spPr bwMode="auto">
          <a:xfrm>
            <a:off x="208630" y="4514238"/>
            <a:ext cx="4379970" cy="187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ow Big Things Get Done by Bent Flyvbjerg and Dan Gardner">
            <a:extLst>
              <a:ext uri="{FF2B5EF4-FFF2-40B4-BE49-F238E27FC236}">
                <a16:creationId xmlns:a16="http://schemas.microsoft.com/office/drawing/2014/main" id="{30181AEF-3DE1-834A-9C41-70298122B388}"/>
              </a:ext>
            </a:extLst>
          </p:cNvPr>
          <p:cNvPicPr>
            <a:picLocks noGrp="1" noChangeAspect="1" noChangeArrowheads="1"/>
          </p:cNvPicPr>
          <p:nvPr>
            <p:ph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587" y="4379714"/>
            <a:ext cx="2433662" cy="243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81C4B6E-CA65-2938-AF4C-FE150C13B098}"/>
              </a:ext>
            </a:extLst>
          </p:cNvPr>
          <p:cNvGrpSpPr/>
          <p:nvPr/>
        </p:nvGrpSpPr>
        <p:grpSpPr>
          <a:xfrm>
            <a:off x="4750773" y="4529602"/>
            <a:ext cx="1861970" cy="1958668"/>
            <a:chOff x="4750773" y="4529602"/>
            <a:chExt cx="1861970" cy="195866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BB11819-B263-551F-3DB7-A170E0372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50773" y="4529602"/>
              <a:ext cx="1800449" cy="1933339"/>
            </a:xfrm>
            <a:prstGeom prst="rect">
              <a:avLst/>
            </a:prstGeom>
          </p:spPr>
        </p:pic>
        <p:sp>
          <p:nvSpPr>
            <p:cNvPr id="3" name="Pie 2">
              <a:extLst>
                <a:ext uri="{FF2B5EF4-FFF2-40B4-BE49-F238E27FC236}">
                  <a16:creationId xmlns:a16="http://schemas.microsoft.com/office/drawing/2014/main" id="{DB3DA2F6-F186-7A2A-09FC-2B9AAC277272}"/>
                </a:ext>
              </a:extLst>
            </p:cNvPr>
            <p:cNvSpPr/>
            <p:nvPr/>
          </p:nvSpPr>
          <p:spPr>
            <a:xfrm>
              <a:off x="5122767" y="4998294"/>
              <a:ext cx="1489976" cy="1489976"/>
            </a:xfrm>
            <a:prstGeom prst="pie">
              <a:avLst>
                <a:gd name="adj1" fmla="val 2342937"/>
                <a:gd name="adj2" fmla="val 10712405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7769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7AFEC2-A41B-8A32-1469-3E805E65F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AE1FA4-DD63-188F-563B-BC69760AB1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F33B38-45E3-992F-C98B-C98F59A03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8139064" cy="5010249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GB" sz="1600" dirty="0"/>
              <a:t>Operation stage very important:</a:t>
            </a:r>
            <a:br>
              <a:rPr lang="en-GB" sz="1600" dirty="0"/>
            </a:br>
            <a:r>
              <a:rPr lang="en-GB" sz="1600" dirty="0"/>
              <a:t>Large CO2 emissions from electricity production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Impact assessment depends on assumptions of future (reduction of) carbon intensity of electricity </a:t>
            </a:r>
            <a:r>
              <a:rPr lang="en-GB" sz="1600" b="1" dirty="0"/>
              <a:t>→ </a:t>
            </a:r>
            <a:r>
              <a:rPr lang="en-GB" sz="1600" dirty="0"/>
              <a:t>assumptions</a:t>
            </a:r>
            <a:r>
              <a:rPr lang="en-GB" sz="1600" b="1" dirty="0"/>
              <a:t> </a:t>
            </a:r>
            <a:r>
              <a:rPr lang="en-GB" sz="1600" dirty="0"/>
              <a:t>still under debate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CLIC study indicates that 6 – 17 year of electricity cause as much CO2 as all tunnels/shafts/caverns</a:t>
            </a:r>
            <a:br>
              <a:rPr lang="en-GB" sz="1600" dirty="0"/>
            </a:br>
            <a:r>
              <a:rPr lang="en-GB" sz="1600" dirty="0"/>
              <a:t>- even at very low carbon intensity in France</a:t>
            </a:r>
          </a:p>
          <a:p>
            <a:pPr>
              <a:spcAft>
                <a:spcPts val="300"/>
              </a:spcAft>
            </a:pPr>
            <a:r>
              <a:rPr lang="en-GB" sz="1600" dirty="0"/>
              <a:t>CLIC study in 2020 about running only on renewables (</a:t>
            </a:r>
            <a:r>
              <a:rPr lang="en-GB" sz="1600" dirty="0">
                <a:hlinkClick r:id="rId2"/>
              </a:rPr>
              <a:t>link</a:t>
            </a:r>
            <a:r>
              <a:rPr lang="en-GB" sz="1600" dirty="0"/>
              <a:t>): </a:t>
            </a:r>
            <a:br>
              <a:rPr lang="en-GB" sz="1600" dirty="0"/>
            </a:br>
            <a:r>
              <a:rPr lang="en-GB" sz="1600" dirty="0"/>
              <a:t>Total energy is sufficient, </a:t>
            </a:r>
            <a:r>
              <a:rPr lang="en-GB" sz="1600" b="1" dirty="0"/>
              <a:t>fluctuations</a:t>
            </a:r>
            <a:r>
              <a:rPr lang="en-GB" sz="1600" dirty="0"/>
              <a:t> require grid as buffer</a:t>
            </a:r>
            <a:br>
              <a:rPr lang="en-GB" sz="1600" dirty="0"/>
            </a:br>
            <a:r>
              <a:rPr lang="en-GB" sz="1600" b="1" dirty="0"/>
              <a:t>→ modulate operation (demand side flexibility) -&gt; strength of linear accelerators</a:t>
            </a:r>
            <a:br>
              <a:rPr lang="en-GB" sz="1600" b="1" dirty="0"/>
            </a:br>
            <a:r>
              <a:rPr lang="en-GB" sz="1600" b="1" dirty="0"/>
              <a:t>→ </a:t>
            </a:r>
            <a:r>
              <a:rPr lang="en-GB" sz="1600" dirty="0"/>
              <a:t>rapidly falling battery prices change the field, </a:t>
            </a:r>
            <a:br>
              <a:rPr lang="en-GB" sz="1600" dirty="0"/>
            </a:br>
            <a:r>
              <a:rPr lang="en-GB" sz="1600" dirty="0"/>
              <a:t>GWh size storage will be affordable in 2030s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30F8B-1A5D-248E-286A-C19FC9D7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82C3DB-73B4-4CA9-BCC9-2BDD10A4CCDB}"/>
              </a:ext>
            </a:extLst>
          </p:cNvPr>
          <p:cNvGrpSpPr/>
          <p:nvPr/>
        </p:nvGrpSpPr>
        <p:grpSpPr>
          <a:xfrm>
            <a:off x="1824866" y="4770130"/>
            <a:ext cx="5369651" cy="2075384"/>
            <a:chOff x="4066607" y="2607889"/>
            <a:chExt cx="4474709" cy="1729487"/>
          </a:xfrm>
        </p:grpSpPr>
        <p:pic>
          <p:nvPicPr>
            <p:cNvPr id="10" name="Content Placeholder 7">
              <a:hlinkClick r:id="rId3"/>
              <a:extLst>
                <a:ext uri="{FF2B5EF4-FFF2-40B4-BE49-F238E27FC236}">
                  <a16:creationId xmlns:a16="http://schemas.microsoft.com/office/drawing/2014/main" id="{2863A314-4F38-4DDD-9341-4D81D812B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066607" y="2607889"/>
              <a:ext cx="3985249" cy="1626212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15E565-7A60-5CB9-940A-A8C638B909A7}"/>
                </a:ext>
              </a:extLst>
            </p:cNvPr>
            <p:cNvSpPr txBox="1"/>
            <p:nvPr/>
          </p:nvSpPr>
          <p:spPr>
            <a:xfrm rot="16200000">
              <a:off x="7567464" y="3363525"/>
              <a:ext cx="16860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40" dirty="0">
                  <a:hlinkClick r:id="rId3"/>
                </a:rPr>
                <a:t>S. Evans, LCWS 2024</a:t>
              </a:r>
              <a:endParaRPr lang="en-GB" sz="144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22B58B-D695-06DD-F1C1-5CC308BFF2D6}"/>
              </a:ext>
            </a:extLst>
          </p:cNvPr>
          <p:cNvGrpSpPr/>
          <p:nvPr/>
        </p:nvGrpSpPr>
        <p:grpSpPr>
          <a:xfrm>
            <a:off x="8061818" y="535250"/>
            <a:ext cx="3780382" cy="2125414"/>
            <a:chOff x="348101" y="3365435"/>
            <a:chExt cx="3150318" cy="1771178"/>
          </a:xfrm>
        </p:grpSpPr>
        <p:pic>
          <p:nvPicPr>
            <p:cNvPr id="14" name="Picture 2" descr="Lifecycle stages according to EN 15978&#10;&#10;https://browningday.com/news/lca-stages-matter-when-tracking-embodied-carbon/&#10;https://www.buildingenclosureonline.com/blogs/14-the-be-blog/post/&#10;89547-lca-stages-matter-when-tracking-embodied-carbon &#10;">
              <a:hlinkClick r:id="rId5"/>
              <a:extLst>
                <a:ext uri="{FF2B5EF4-FFF2-40B4-BE49-F238E27FC236}">
                  <a16:creationId xmlns:a16="http://schemas.microsoft.com/office/drawing/2014/main" id="{FD73FF6A-3E55-2BEF-AC3E-E985624B80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348101" y="3365435"/>
              <a:ext cx="3150318" cy="177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2B41C3-9BD5-61E8-0EC8-44695E74066C}"/>
                </a:ext>
              </a:extLst>
            </p:cNvPr>
            <p:cNvSpPr/>
            <p:nvPr/>
          </p:nvSpPr>
          <p:spPr>
            <a:xfrm>
              <a:off x="1473958" y="3474720"/>
              <a:ext cx="697742" cy="1242060"/>
            </a:xfrm>
            <a:prstGeom prst="rect">
              <a:avLst/>
            </a:prstGeom>
            <a:noFill/>
            <a:ln w="38100">
              <a:solidFill>
                <a:srgbClr val="DFAA1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16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A18C74E-0E93-CD3E-462F-5D6840D72BEA}"/>
              </a:ext>
            </a:extLst>
          </p:cNvPr>
          <p:cNvGrpSpPr/>
          <p:nvPr/>
        </p:nvGrpSpPr>
        <p:grpSpPr>
          <a:xfrm>
            <a:off x="8547052" y="2310802"/>
            <a:ext cx="3396937" cy="2459328"/>
            <a:chOff x="4724401" y="236796"/>
            <a:chExt cx="2830781" cy="2049440"/>
          </a:xfrm>
        </p:grpSpPr>
        <p:pic>
          <p:nvPicPr>
            <p:cNvPr id="17" name="Picture 16" descr="IEA (2022), World Energy Outlook 2022, IEA, Paris https://www.iea.org/reports/world-energy-outlook-2022, &#10;License: CC BY 4.0 (report); CC BY NC SA 4.0 (Annex A)&#10;">
              <a:hlinkClick r:id="rId7"/>
              <a:extLst>
                <a:ext uri="{FF2B5EF4-FFF2-40B4-BE49-F238E27FC236}">
                  <a16:creationId xmlns:a16="http://schemas.microsoft.com/office/drawing/2014/main" id="{90CD7766-F472-972A-A24D-DC9F222D4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24401" y="605054"/>
              <a:ext cx="2332831" cy="1558834"/>
            </a:xfrm>
            <a:prstGeom prst="rect">
              <a:avLst/>
            </a:prstGeom>
            <a:ln w="12700">
              <a:solidFill>
                <a:schemeClr val="accent5"/>
              </a:solidFill>
            </a:ln>
            <a:effectLst>
              <a:outerShdw blurRad="63500" dist="635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5EF4DA9-2C22-066A-B611-84A509A60DB4}"/>
                </a:ext>
              </a:extLst>
            </p:cNvPr>
            <p:cNvSpPr txBox="1"/>
            <p:nvPr/>
          </p:nvSpPr>
          <p:spPr>
            <a:xfrm rot="16200000">
              <a:off x="6353491" y="1084544"/>
              <a:ext cx="204944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20" dirty="0">
                  <a:solidFill>
                    <a:srgbClr val="000000"/>
                  </a:solidFill>
                  <a:latin typeface="Helvetica" pitchFamily="2" charset="0"/>
                </a:rPr>
                <a:t>IEA (2022), World Energy Outlook 2022, IEA, Paris </a:t>
              </a:r>
              <a:br>
                <a:rPr lang="en-GB" sz="720" dirty="0">
                  <a:solidFill>
                    <a:srgbClr val="000000"/>
                  </a:solidFill>
                  <a:latin typeface="Helvetica" pitchFamily="2" charset="0"/>
                </a:rPr>
              </a:br>
              <a:r>
                <a:rPr lang="en-GB" sz="720" dirty="0">
                  <a:latin typeface="Helvetica" pitchFamily="2" charset="0"/>
                  <a:hlinkClick r:id="rId7"/>
                </a:rPr>
                <a:t>https://www.iea.org/reports/world-energy-outlook-2022</a:t>
              </a:r>
              <a:r>
                <a:rPr lang="en-GB" sz="720" dirty="0">
                  <a:solidFill>
                    <a:srgbClr val="000000"/>
                  </a:solidFill>
                  <a:latin typeface="Helvetica" pitchFamily="2" charset="0"/>
                </a:rPr>
                <a:t>, </a:t>
              </a:r>
            </a:p>
            <a:p>
              <a:r>
                <a:rPr lang="en-GB" sz="720" dirty="0">
                  <a:solidFill>
                    <a:srgbClr val="000000"/>
                  </a:solidFill>
                  <a:latin typeface="Helvetica" pitchFamily="2" charset="0"/>
                </a:rPr>
                <a:t>CC BY NC SA 4.0 </a:t>
              </a:r>
              <a:endParaRPr lang="en-GB" sz="720" dirty="0"/>
            </a:p>
          </p:txBody>
        </p:sp>
      </p:grpSp>
      <p:pic>
        <p:nvPicPr>
          <p:cNvPr id="20" name="Content Placeholder 9">
            <a:hlinkClick r:id="rId9"/>
            <a:extLst>
              <a:ext uri="{FF2B5EF4-FFF2-40B4-BE49-F238E27FC236}">
                <a16:creationId xmlns:a16="http://schemas.microsoft.com/office/drawing/2014/main" id="{8ABE449C-773D-D2BA-5A37-71C2C3E8DB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8547052" y="4745655"/>
            <a:ext cx="3031718" cy="1774969"/>
          </a:xfrm>
          <a:prstGeom prst="rect">
            <a:avLst/>
          </a:prstGeom>
          <a:noFill/>
          <a:ln w="12700">
            <a:solidFill>
              <a:schemeClr val="accent5"/>
            </a:solidFill>
          </a:ln>
          <a:effectLst>
            <a:outerShdw blurRad="63500" dist="63500" dir="2700000" algn="tl" rotWithShape="0">
              <a:schemeClr val="bg1">
                <a:lumMod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67F17D-A161-80EC-A114-B946C2B3E7C0}"/>
              </a:ext>
            </a:extLst>
          </p:cNvPr>
          <p:cNvSpPr txBox="1"/>
          <p:nvPr/>
        </p:nvSpPr>
        <p:spPr>
          <a:xfrm rot="16200000">
            <a:off x="11001950" y="5577739"/>
            <a:ext cx="1611018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720" dirty="0">
                <a:hlinkClick r:id="rId9"/>
              </a:rPr>
              <a:t>C. Gaunand, B. Remenyi:  ESSRI </a:t>
            </a:r>
            <a:r>
              <a:rPr lang="en-GB" sz="72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5798832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DD0BD3-92EA-6E41-B71E-D4BA80434A82}"/>
              </a:ext>
            </a:extLst>
          </p:cNvPr>
          <p:cNvSpPr/>
          <p:nvPr/>
        </p:nvSpPr>
        <p:spPr>
          <a:xfrm>
            <a:off x="699568" y="674400"/>
            <a:ext cx="81024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Project Readiness Report as a step toward a TDR – for next ESPP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Assuming ESPP in 2026, Project Approval ~ 2028, Project (tunnel) construction can start in ~ 2030.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Focusing on: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The X-band technology readiness for the 380 GeV CLIC initial phase 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- </a:t>
            </a:r>
            <a:r>
              <a:rPr lang="en-US" sz="1600" dirty="0">
                <a:solidFill>
                  <a:srgbClr val="FF0000"/>
                </a:solidFill>
                <a:latin typeface="Avenir" panose="02000503020000020003" pitchFamily="2" charset="0"/>
                <a:sym typeface="Avenir Book"/>
              </a:rPr>
              <a:t>see earlier slides,  more and more driven by use in small compact accelerators 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Optimizing the luminosity at 380 GeV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– already implemented for </a:t>
            </a:r>
            <a:r>
              <a:rPr lang="en-US" sz="1600" dirty="0">
                <a:solidFill>
                  <a:srgbClr val="FF0000"/>
                </a:solidFill>
                <a:latin typeface="Avenir" panose="02000503020000020003" pitchFamily="2" charset="0"/>
                <a:sym typeface="Avenir Book"/>
              </a:rPr>
              <a:t>Snowmass paper, further work to provide margins will continue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Improving the power efficiency for both the initial phase and at high energies, including more general sustainability studies  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- see specific slides on this topic above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48FE89-26A1-9D44-B09C-78AFC3D1C0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73643" y="136525"/>
            <a:ext cx="8593567" cy="949325"/>
          </a:xfrm>
        </p:spPr>
        <p:txBody>
          <a:bodyPr/>
          <a:lstStyle/>
          <a:p>
            <a:r>
              <a:rPr lang="en-GB" dirty="0"/>
              <a:t>CLIC Project Readiness 2025-26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51FFAC-368D-E44C-BA8F-BA706A928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2018" y="946186"/>
            <a:ext cx="3139800" cy="2891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EF06BE-709D-9AEB-B6F5-A8AFDBB5F981}"/>
              </a:ext>
            </a:extLst>
          </p:cNvPr>
          <p:cNvSpPr txBox="1"/>
          <p:nvPr/>
        </p:nvSpPr>
        <p:spPr>
          <a:xfrm>
            <a:off x="699568" y="3925764"/>
            <a:ext cx="10162717" cy="20832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R="0" lvl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Goals for the studies by ~2025, key improvements:</a:t>
            </a:r>
          </a:p>
          <a:p>
            <a:pPr marL="225425" lvl="2" indent="-2254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Luminosity numbers, covering beam-dynamics, nanobeam, and positrons - at all energies. Performance risk reduction, system level studies  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Energy/power: 380 GeV well underway, 3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TeV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 to be done, L-band klystron efficiency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Sustainability issues, more work on running/energy models and carbon footprint 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X-band progress – for CLIC, smaller machines, industry availability, including RF network   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R&amp;D for higher energies, gradient, power, prospects beyond 3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TeV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Cost update, only discuss changes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wrt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 Project Implementation Plan in 2018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  <a:p>
            <a:pPr marL="225425" marR="0" lvl="0" indent="-2254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sym typeface="Avenir Book"/>
              </a:rPr>
              <a:t>Low cost klystron version – reoptimize for power, cost and fewer klystrons 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3E213B-05A7-EC5E-4FAD-8521539F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8382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LIC accelerator footprint"/>
          <p:cNvSpPr>
            <a:spLocks noGrp="1"/>
          </p:cNvSpPr>
          <p:nvPr>
            <p:ph type="title" idx="4294967295"/>
          </p:nvPr>
        </p:nvSpPr>
        <p:spPr>
          <a:xfrm>
            <a:off x="1676400" y="211337"/>
            <a:ext cx="9296400" cy="9493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algn="ctr"/>
            <a:r>
              <a:rPr dirty="0">
                <a:latin typeface="+mj-lt"/>
              </a:rPr>
              <a:t>CLIC </a:t>
            </a:r>
            <a:r>
              <a:rPr lang="en-US" dirty="0">
                <a:latin typeface="+mj-lt"/>
              </a:rPr>
              <a:t>Civil Engineering, stages and schedules</a:t>
            </a:r>
            <a:endParaRPr dirty="0">
              <a:latin typeface="+mj-lt"/>
            </a:endParaRPr>
          </a:p>
        </p:txBody>
      </p:sp>
      <p:sp>
        <p:nvSpPr>
          <p:cNvPr id="10" name="Technology-driven schedule from start of construction…">
            <a:extLst>
              <a:ext uri="{FF2B5EF4-FFF2-40B4-BE49-F238E27FC236}">
                <a16:creationId xmlns:a16="http://schemas.microsoft.com/office/drawing/2014/main" id="{3B7382A4-266D-E54E-977A-EDF36FE8677B}"/>
              </a:ext>
            </a:extLst>
          </p:cNvPr>
          <p:cNvSpPr txBox="1"/>
          <p:nvPr/>
        </p:nvSpPr>
        <p:spPr>
          <a:xfrm>
            <a:off x="5416670" y="3619746"/>
            <a:ext cx="6299200" cy="1857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Technology Driven Schedule </a:t>
            </a:r>
            <a:r>
              <a:rPr kumimoji="0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from start of construction</a:t>
            </a: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 shown above. </a:t>
            </a: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r>
              <a:rPr kumimoji="0" lang="en-US" sz="14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  <a:sym typeface="Avenir Book"/>
              </a:rPr>
              <a:t>A preparation phase of ~5 years is needed before (estimated resource need for this phase is  ~4% of overall project costs)</a:t>
            </a: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lang="en-US" sz="1450" kern="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lang="en-US" sz="1450" kern="0" dirty="0">
              <a:solidFill>
                <a:srgbClr val="000000"/>
              </a:solidFill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/>
            </a:pPr>
            <a:endParaRPr kumimoji="0" lang="en-US" sz="14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" panose="02000503020000020003" pitchFamily="2" charset="0"/>
              <a:sym typeface="Avenir Book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D90A80-4157-684C-AA85-F3ACE7869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4797152"/>
            <a:ext cx="4148956" cy="1503454"/>
          </a:xfrm>
          <a:prstGeom prst="rect">
            <a:avLst/>
          </a:prstGeom>
        </p:spPr>
      </p:pic>
      <p:pic>
        <p:nvPicPr>
          <p:cNvPr id="8" name="Picture 21">
            <a:extLst>
              <a:ext uri="{FF2B5EF4-FFF2-40B4-BE49-F238E27FC236}">
                <a16:creationId xmlns:a16="http://schemas.microsoft.com/office/drawing/2014/main" id="{E455ABCC-D5F6-77EE-C586-2AEB90B636D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059" y="1618513"/>
            <a:ext cx="4394879" cy="27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5DA2A6-2A36-9D40-D2AC-4B52AC6B9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716" y="1717589"/>
            <a:ext cx="6723402" cy="171141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21229-99A0-1CA8-A7D7-D97895408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1931" y="6597352"/>
            <a:ext cx="6572221" cy="182563"/>
          </a:xfrm>
        </p:spPr>
        <p:txBody>
          <a:bodyPr/>
          <a:lstStyle/>
          <a:p>
            <a:r>
              <a:rPr lang="en-US" dirty="0"/>
              <a:t>KET workshop, DESY 2024 | Linear Colliders | Benno List, 28.11.2024</a:t>
            </a:r>
          </a:p>
        </p:txBody>
      </p:sp>
    </p:spTree>
    <p:extLst>
      <p:ext uri="{BB962C8B-B14F-4D97-AF65-F5344CB8AC3E}">
        <p14:creationId xmlns:p14="http://schemas.microsoft.com/office/powerpoint/2010/main" val="26647572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Google Shape;1081;p39"/>
          <p:cNvPicPr preferRelativeResize="0"/>
          <p:nvPr/>
        </p:nvPicPr>
        <p:blipFill rotWithShape="1">
          <a:blip r:embed="rId3">
            <a:alphaModFix/>
          </a:blip>
          <a:srcRect l="5084" t="6852"/>
          <a:stretch/>
        </p:blipFill>
        <p:spPr>
          <a:xfrm>
            <a:off x="3260388" y="3678722"/>
            <a:ext cx="4375739" cy="3098747"/>
          </a:xfrm>
          <a:prstGeom prst="rect">
            <a:avLst/>
          </a:prstGeom>
          <a:noFill/>
          <a:ln>
            <a:noFill/>
          </a:ln>
        </p:spPr>
      </p:pic>
      <p:sp>
        <p:nvSpPr>
          <p:cNvPr id="1082" name="Google Shape;1082;p3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000" b="1" dirty="0">
                <a:latin typeface="+mj-lt"/>
              </a:rPr>
              <a:t>C3 Power Consumption and Sustainability</a:t>
            </a:r>
            <a:endParaRPr sz="3000" b="1" dirty="0">
              <a:latin typeface="+mj-lt"/>
            </a:endParaRPr>
          </a:p>
        </p:txBody>
      </p:sp>
      <p:sp>
        <p:nvSpPr>
          <p:cNvPr id="1085" name="Google Shape;1085;p39"/>
          <p:cNvSpPr txBox="1"/>
          <p:nvPr/>
        </p:nvSpPr>
        <p:spPr>
          <a:xfrm>
            <a:off x="6524875" y="1479067"/>
            <a:ext cx="64833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u="none" strike="noStrike" cap="none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Calibri"/>
              </a:rPr>
              <a:t>250 GeV </a:t>
            </a:r>
            <a:r>
              <a:rPr lang="en-US" sz="2200" u="none" strike="noStrike" cap="none" dirty="0" err="1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Calibri"/>
              </a:rPr>
              <a:t>CoM</a:t>
            </a:r>
            <a:r>
              <a:rPr lang="en-US" sz="2200" u="none" strike="noStrike" cap="none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Calibri"/>
              </a:rPr>
              <a:t> - </a:t>
            </a:r>
            <a:r>
              <a:rPr lang="en-US" sz="2200" u="none" strike="noStrike" cap="none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Luminosity - 1.3x10</a:t>
            </a:r>
            <a:r>
              <a:rPr lang="en-US" sz="2200" u="none" strike="noStrike" cap="none" baseline="30000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34</a:t>
            </a:r>
            <a:endParaRPr sz="1400" u="none" strike="noStrike" cap="none" dirty="0">
              <a:solidFill>
                <a:schemeClr val="dk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u="none" strike="noStrike" cap="none" dirty="0">
              <a:solidFill>
                <a:schemeClr val="dk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Calibri"/>
            </a:endParaRPr>
          </a:p>
        </p:txBody>
      </p:sp>
      <p:graphicFrame>
        <p:nvGraphicFramePr>
          <p:cNvPr id="1086" name="Google Shape;1086;p39"/>
          <p:cNvGraphicFramePr/>
          <p:nvPr/>
        </p:nvGraphicFramePr>
        <p:xfrm>
          <a:off x="7703299" y="1925971"/>
          <a:ext cx="4126450" cy="396131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41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FFFFFF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Parameter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FFFFFF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Units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rgbClr val="FFFFFF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Value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Reliquification Plant Cost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M$/MW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18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Single Beam Power (125 GeV linac)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2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Total Beam Power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4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Total RF Power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18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Heat Load at Cryogenic Temperature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9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Electrical Power for RF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40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Cryoplant</a:t>
                      </a: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 Electrical Power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60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Accelerator Complex Power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~50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Site Power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MW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0" i="0" u="none" strike="noStrike" cap="none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Lato"/>
                        </a:rPr>
                        <a:t>~150</a:t>
                      </a:r>
                      <a:endParaRPr sz="1400" b="0" i="0" u="none" strike="noStrike" cap="none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87" name="Google Shape;1087;p39"/>
          <p:cNvSpPr txBox="1"/>
          <p:nvPr/>
        </p:nvSpPr>
        <p:spPr>
          <a:xfrm>
            <a:off x="607648" y="3557252"/>
            <a:ext cx="28185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u="none" strike="noStrike" cap="none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Calibri"/>
              </a:rPr>
              <a:t>Surface-Site Mockup</a:t>
            </a:r>
            <a:endParaRPr sz="1400" u="none" strike="noStrike" cap="none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1088" name="Google Shape;1088;p39"/>
          <p:cNvSpPr txBox="1"/>
          <p:nvPr/>
        </p:nvSpPr>
        <p:spPr>
          <a:xfrm>
            <a:off x="3884118" y="3656217"/>
            <a:ext cx="3523058" cy="3590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1600" u="none" strike="noStrike" cap="none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Calibri"/>
              </a:rPr>
              <a:t>Precision-Weighted Carbon Footprint</a:t>
            </a:r>
            <a:endParaRPr sz="1050" u="none" strike="noStrike" cap="none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1089" name="Google Shape;1089;p39"/>
          <p:cNvSpPr txBox="1">
            <a:spLocks noGrp="1"/>
          </p:cNvSpPr>
          <p:nvPr>
            <p:ph type="body" idx="2"/>
          </p:nvPr>
        </p:nvSpPr>
        <p:spPr>
          <a:xfrm>
            <a:off x="800100" y="1047750"/>
            <a:ext cx="6553200" cy="23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Compact footprint &lt;8 km for both underground and surface sites</a:t>
            </a:r>
            <a:endParaRPr sz="1500" dirty="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Underground – less constraints on energy upgrade</a:t>
            </a:r>
            <a:endParaRPr sz="15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Surface – lower cost and faster to first physics</a:t>
            </a:r>
            <a:endParaRPr sz="15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Sustainability - construction + operations CO</a:t>
            </a:r>
            <a:r>
              <a:rPr lang="en-US" sz="1500" baseline="-25000" dirty="0"/>
              <a:t>2</a:t>
            </a:r>
            <a:r>
              <a:rPr lang="en-US" sz="1500" dirty="0"/>
              <a:t> emissions per % sensitivity on couplings</a:t>
            </a:r>
            <a:endParaRPr sz="1500" dirty="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Polarization and high energy to improve sensitivity</a:t>
            </a:r>
            <a:endParaRPr sz="15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Construction CO</a:t>
            </a:r>
            <a:r>
              <a:rPr lang="en-US" sz="1500" baseline="-25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emissions → minimize excavation and concrete </a:t>
            </a:r>
            <a:endParaRPr sz="15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Operations  → limit power, decarbonization of the grid and dedicated renewable sources</a:t>
            </a:r>
            <a:endParaRPr sz="15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090" name="Google Shape;1090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740" y="3906630"/>
            <a:ext cx="2282285" cy="2903024"/>
          </a:xfrm>
          <a:prstGeom prst="rect">
            <a:avLst/>
          </a:prstGeom>
          <a:noFill/>
          <a:ln>
            <a:noFill/>
          </a:ln>
        </p:spPr>
      </p:pic>
      <p:sp>
        <p:nvSpPr>
          <p:cNvPr id="1091" name="Google Shape;1091;p39"/>
          <p:cNvSpPr txBox="1"/>
          <p:nvPr/>
        </p:nvSpPr>
        <p:spPr>
          <a:xfrm>
            <a:off x="9354684" y="6547202"/>
            <a:ext cx="4375740" cy="310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u="none" strike="noStrike" cap="none" dirty="0">
                <a:solidFill>
                  <a:srgbClr val="222222"/>
                </a:solidFill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PRX Energy 2.4 (2023): 047001</a:t>
            </a:r>
            <a:endParaRPr sz="1400" u="none" strike="noStrike" cap="none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F78F8D-7492-E807-2C5D-00FA32CC6A54}"/>
              </a:ext>
            </a:extLst>
          </p:cNvPr>
          <p:cNvSpPr txBox="1"/>
          <p:nvPr/>
        </p:nvSpPr>
        <p:spPr>
          <a:xfrm rot="16200000">
            <a:off x="11476709" y="5944980"/>
            <a:ext cx="11192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Slide: E. Nanni</a:t>
            </a:r>
          </a:p>
        </p:txBody>
      </p:sp>
    </p:spTree>
    <p:extLst>
      <p:ext uri="{BB962C8B-B14F-4D97-AF65-F5344CB8AC3E}">
        <p14:creationId xmlns:p14="http://schemas.microsoft.com/office/powerpoint/2010/main" val="3338716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14C955-B858-82FE-123F-2432883869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Projects</a:t>
            </a:r>
            <a:r>
              <a:rPr lang="en-GB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7E318C-8CE8-30BB-D7F2-4D4A7398CCC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80188"/>
            <a:ext cx="9901238" cy="187325"/>
          </a:xfrm>
        </p:spPr>
        <p:txBody>
          <a:bodyPr/>
          <a:lstStyle/>
          <a:p>
            <a:r>
              <a:rPr lang="en-US"/>
              <a:t>KET workshop, DESY 2024 | Linear Colliders | Benno List, 28.11.2024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61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713BE6-DFA9-DB3F-C655-BBFC95780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Long-Term Timelines in Context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87E2F47-0319-4706-EB09-37E9991FB7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1474" y="994643"/>
            <a:ext cx="9709051" cy="546256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803598-5420-F87C-20E5-B44DDDB9A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KET workshop, DESY 2024 | Linear Colliders | Benno List, 28.11.2024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0492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C3E64E-A26A-174F-93A9-0C22E7CA4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899" y="235341"/>
            <a:ext cx="6647524" cy="484860"/>
          </a:xfrm>
          <a:noFill/>
        </p:spPr>
        <p:txBody>
          <a:bodyPr/>
          <a:lstStyle/>
          <a:p>
            <a:pPr algn="ctr"/>
            <a:r>
              <a:rPr lang="en-DE" sz="3000" dirty="0">
                <a:latin typeface="+mj-lt"/>
              </a:rPr>
              <a:t>ILC </a:t>
            </a:r>
            <a:r>
              <a:rPr lang="en-US" sz="3000" dirty="0">
                <a:latin typeface="+mj-lt"/>
              </a:rPr>
              <a:t> in a nutshell</a:t>
            </a:r>
            <a:r>
              <a:rPr lang="en-DE" sz="3000" dirty="0">
                <a:latin typeface="+mj-lt"/>
              </a:rPr>
              <a:t>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94729C5-CA3B-BD4C-95D7-DAEA1AE95AC1}"/>
              </a:ext>
            </a:extLst>
          </p:cNvPr>
          <p:cNvSpPr txBox="1">
            <a:spLocks/>
          </p:cNvSpPr>
          <p:nvPr/>
        </p:nvSpPr>
        <p:spPr>
          <a:xfrm>
            <a:off x="6536134" y="836712"/>
            <a:ext cx="5296621" cy="3916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59"/>
              </a:spcAft>
              <a:buNone/>
            </a:pPr>
            <a:r>
              <a:rPr lang="en-DE" sz="2002" b="1" dirty="0">
                <a:latin typeface="Arial" panose="020B0604020202020204" pitchFamily="34" charset="0"/>
                <a:cs typeface="Arial" panose="020B0604020202020204" pitchFamily="34" charset="0"/>
              </a:rPr>
              <a:t>International Linear Collider ILC</a:t>
            </a:r>
          </a:p>
          <a:p>
            <a:pPr>
              <a:spcAft>
                <a:spcPts val="359"/>
              </a:spcAft>
            </a:pP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Superconducting Cavities, </a:t>
            </a:r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Nb </a:t>
            </a:r>
            <a:b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1.3GHz, 31.5</a:t>
            </a:r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 (35) </a:t>
            </a: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MV/m</a:t>
            </a:r>
            <a:endParaRPr lang="en-US" sz="180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59"/>
              </a:spcAft>
            </a:pPr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Klystrons</a:t>
            </a:r>
            <a:endParaRPr lang="en-DE" sz="1802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59"/>
              </a:spcAft>
            </a:pP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250GeV CME, upgradeable to 500, 1000</a:t>
            </a:r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</a:p>
          <a:p>
            <a:pPr>
              <a:spcAft>
                <a:spcPts val="359"/>
              </a:spcAft>
            </a:pP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L = 1.35</a:t>
            </a:r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 x 10</a:t>
            </a:r>
            <a:r>
              <a:rPr lang="en-DE" sz="1802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lang="en-DE" sz="1802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DE" sz="1802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 (at initial 250GeV)</a:t>
            </a:r>
          </a:p>
          <a:p>
            <a:pPr>
              <a:spcAft>
                <a:spcPts val="359"/>
              </a:spcAft>
            </a:pPr>
            <a:r>
              <a:rPr lang="en-DE" sz="1802" dirty="0">
                <a:latin typeface="Arial" panose="020B0604020202020204" pitchFamily="34" charset="0"/>
                <a:cs typeface="Arial" panose="020B0604020202020204" pitchFamily="34" charset="0"/>
              </a:rPr>
              <a:t>20km length, site proposal: Tohoku / Japan</a:t>
            </a:r>
          </a:p>
          <a:p>
            <a:pPr>
              <a:spcAft>
                <a:spcPts val="359"/>
              </a:spcAft>
            </a:pPr>
            <a:r>
              <a:rPr lang="en-GB" sz="1802" dirty="0">
                <a:latin typeface="Arial" panose="020B0604020202020204" pitchFamily="34" charset="0"/>
                <a:cs typeface="Arial" panose="020B0604020202020204" pitchFamily="34" charset="0"/>
              </a:rPr>
              <a:t>Polarisation 80%(e-), 30%(e+)</a:t>
            </a:r>
          </a:p>
          <a:p>
            <a:pPr>
              <a:spcAft>
                <a:spcPts val="359"/>
              </a:spcAft>
            </a:pPr>
            <a:r>
              <a:rPr lang="en-GB" sz="1802" dirty="0">
                <a:latin typeface="Arial" panose="020B0604020202020204" pitchFamily="34" charset="0"/>
                <a:cs typeface="Arial" panose="020B0604020202020204" pitchFamily="34" charset="0"/>
              </a:rPr>
              <a:t>Based on proven technology (European XFEL)</a:t>
            </a:r>
            <a:endParaRPr lang="en-DE" sz="180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4D0DB-11A2-2D44-BC42-3A537574DD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17351" y="6505463"/>
            <a:ext cx="6454588" cy="364998"/>
          </a:xfrm>
        </p:spPr>
        <p:txBody>
          <a:bodyPr/>
          <a:lstStyle/>
          <a:p>
            <a:pPr>
              <a:defRPr/>
            </a:pPr>
            <a:r>
              <a:rPr lang="en-US"/>
              <a:t>KET workshop, DESY 2024 | Linear Colliders | Benno List, 28.11.2024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6675B3-C8FF-DE4F-921F-B56C8C296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6" y="1308484"/>
            <a:ext cx="4966332" cy="21101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C0E562-A0B6-F04C-ADEC-A989B49DD4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603" y="1102054"/>
            <a:ext cx="3265563" cy="6103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2D41AAA-F6D9-EF49-A812-57817F0C85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787" y="3826710"/>
            <a:ext cx="4349454" cy="29412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0365418-6127-A04F-9408-A8E318E181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47" y="3132168"/>
            <a:ext cx="1968487" cy="1389083"/>
          </a:xfrm>
          <a:prstGeom prst="rect">
            <a:avLst/>
          </a:prstGeom>
        </p:spPr>
      </p:pic>
      <p:pic>
        <p:nvPicPr>
          <p:cNvPr id="22" name="図 30">
            <a:extLst>
              <a:ext uri="{FF2B5EF4-FFF2-40B4-BE49-F238E27FC236}">
                <a16:creationId xmlns:a16="http://schemas.microsoft.com/office/drawing/2014/main" id="{62A33EC1-F12F-6B45-9207-AB06287D4CB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269" y="4222079"/>
            <a:ext cx="2111611" cy="1398645"/>
          </a:xfrm>
          <a:prstGeom prst="rect">
            <a:avLst/>
          </a:prstGeom>
        </p:spPr>
      </p:pic>
      <p:pic>
        <p:nvPicPr>
          <p:cNvPr id="8" name="図 8">
            <a:extLst>
              <a:ext uri="{FF2B5EF4-FFF2-40B4-BE49-F238E27FC236}">
                <a16:creationId xmlns:a16="http://schemas.microsoft.com/office/drawing/2014/main" id="{4F1793F3-EDB0-57E1-A400-2A3548047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419" y="75308"/>
            <a:ext cx="1302976" cy="889332"/>
          </a:xfrm>
          <a:prstGeom prst="rect">
            <a:avLst/>
          </a:prstGeom>
        </p:spPr>
      </p:pic>
      <p:graphicFrame>
        <p:nvGraphicFramePr>
          <p:cNvPr id="2" name="コンテンツ プレースホルダ 9">
            <a:extLst>
              <a:ext uri="{FF2B5EF4-FFF2-40B4-BE49-F238E27FC236}">
                <a16:creationId xmlns:a16="http://schemas.microsoft.com/office/drawing/2014/main" id="{EB1B2EB7-0B95-3C63-4714-5554DFB0B4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74985"/>
              </p:ext>
            </p:extLst>
          </p:nvPr>
        </p:nvGraphicFramePr>
        <p:xfrm>
          <a:off x="6964832" y="4036009"/>
          <a:ext cx="2927115" cy="2584704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580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6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3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Parameters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3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C.M. Energy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250 GeV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3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Length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20km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3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Luminosity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1.35 x10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cm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1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3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Repetition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91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Pulse  Period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91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Current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5.8 mA (in pulse)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91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Beam size (y) at FF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7.7</a:t>
                      </a: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＠</a:t>
                      </a: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250GeV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SRF Cavity G.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kumimoji="1" lang="en-US" altLang="ja-JP" sz="11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1" lang="ja-JP" altLang="en-US" sz="1100" b="1" i="0" u="none" strike="noStrike" cap="none" normalizeH="0" baseline="-25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en-US" altLang="ja-JP" sz="1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35 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MV/m)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1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1x10 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1" lang="ja-JP" altLang="en-US" sz="1100" b="1" i="0" u="none" strike="noStrike" cap="none" normalizeH="0" baseline="30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68580" marR="68580" marT="41148" marB="41148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657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38DB90-23C4-7347-9E7D-0CBCBAFE3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36219" y="-809315"/>
            <a:ext cx="4385640" cy="76756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366D99-D448-B842-9050-2A01D158765D}"/>
              </a:ext>
            </a:extLst>
          </p:cNvPr>
          <p:cNvSpPr/>
          <p:nvPr/>
        </p:nvSpPr>
        <p:spPr>
          <a:xfrm>
            <a:off x="2600460" y="236445"/>
            <a:ext cx="7463662" cy="5545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3003" b="1" dirty="0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ILC Baseline, extension and  upgrades </a:t>
            </a:r>
            <a:endParaRPr lang="en-US" sz="3003" dirty="0">
              <a:solidFill>
                <a:schemeClr val="accent1"/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8395FAC-2478-A748-8D8A-790FFA46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KET workshop, DESY 2024 | Linear Colliders | Benno List, 28.11.2024</a:t>
            </a:r>
            <a:endParaRPr lang="fr-FR" dirty="0">
              <a:solidFill>
                <a:prstClr val="white"/>
              </a:solidFill>
              <a:latin typeface="News Gothic MT"/>
            </a:endParaRPr>
          </a:p>
        </p:txBody>
      </p:sp>
      <p:pic>
        <p:nvPicPr>
          <p:cNvPr id="17" name="Content Placeholder 8">
            <a:extLst>
              <a:ext uri="{FF2B5EF4-FFF2-40B4-BE49-F238E27FC236}">
                <a16:creationId xmlns:a16="http://schemas.microsoft.com/office/drawing/2014/main" id="{77A53ACE-1E3E-8E41-A370-1AFC2ABED3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217" y="2320631"/>
            <a:ext cx="3153687" cy="23906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A696CE-B553-BD4F-9F76-0F02BA4C2FF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510" y="5400738"/>
            <a:ext cx="3881563" cy="87689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3920AD3-8D45-234A-B953-8FD568FA511D}"/>
              </a:ext>
            </a:extLst>
          </p:cNvPr>
          <p:cNvSpPr/>
          <p:nvPr/>
        </p:nvSpPr>
        <p:spPr>
          <a:xfrm>
            <a:off x="8134853" y="4941000"/>
            <a:ext cx="3977402" cy="1354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DE" sz="1401" b="1" dirty="0">
                <a:latin typeface="Arial" panose="020B0604020202020204" pitchFamily="34" charset="0"/>
                <a:cs typeface="Arial" panose="020B0604020202020204" pitchFamily="34" charset="0"/>
              </a:rPr>
              <a:t>nergy upgrades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500GeV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 (31.5 MV/m Q</a:t>
            </a:r>
            <a:r>
              <a:rPr lang="en-US" sz="140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=1 x 10</a:t>
            </a:r>
            <a:r>
              <a:rPr lang="en-US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1TeV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 (45 MV/m Q</a:t>
            </a:r>
            <a:r>
              <a:rPr lang="en-US" sz="140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=2 x 10</a:t>
            </a:r>
            <a:r>
              <a:rPr lang="en-US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300 MW)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more SCRF,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tunnel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Kitakami site: 50km long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sufficient for 1TeV</a:t>
            </a:r>
            <a:endParaRPr lang="en-US" sz="14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DE" sz="1201" dirty="0">
              <a:solidFill>
                <a:schemeClr val="tx2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D370E8-F4BB-3548-8F83-702D9443A243}"/>
              </a:ext>
            </a:extLst>
          </p:cNvPr>
          <p:cNvSpPr/>
          <p:nvPr/>
        </p:nvSpPr>
        <p:spPr>
          <a:xfrm>
            <a:off x="8410977" y="1079164"/>
            <a:ext cx="3701277" cy="117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DE" sz="1401" b="1" dirty="0">
                <a:latin typeface="Arial" panose="020B0604020202020204" pitchFamily="34" charset="0"/>
                <a:cs typeface="Arial" panose="020B0604020202020204" pitchFamily="34" charset="0"/>
              </a:rPr>
              <a:t>Luminosity upgrades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2 x bunches, 1.5 x RF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(1.35 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-&gt;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2.7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  <a:r>
              <a:rPr lang="en-DE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Run 500GeV machine 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250GeV, 10Hz: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factor 2 (2.7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  <a:r>
              <a:rPr lang="en-DE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-&gt; 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5.4</a:t>
            </a:r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  <a:r>
              <a:rPr lang="en-DE" sz="1401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1" dirty="0">
                <a:latin typeface="Arial" panose="020B0604020202020204" pitchFamily="34" charset="0"/>
                <a:cs typeface="Arial" panose="020B0604020202020204" pitchFamily="34" charset="0"/>
              </a:rPr>
              <a:t>Improves power efficiency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A9396F-C991-4B41-85E8-6F258DBFEA3F}"/>
              </a:ext>
            </a:extLst>
          </p:cNvPr>
          <p:cNvSpPr/>
          <p:nvPr/>
        </p:nvSpPr>
        <p:spPr>
          <a:xfrm>
            <a:off x="3791908" y="869968"/>
            <a:ext cx="599602" cy="41405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558075-F4F9-6746-A2E2-536106A15E77}"/>
              </a:ext>
            </a:extLst>
          </p:cNvPr>
          <p:cNvSpPr/>
          <p:nvPr/>
        </p:nvSpPr>
        <p:spPr>
          <a:xfrm rot="16200000">
            <a:off x="4159365" y="-2406486"/>
            <a:ext cx="151896" cy="7561931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A78A75-1AFA-6042-BB09-22F5A9C5AA1D}"/>
              </a:ext>
            </a:extLst>
          </p:cNvPr>
          <p:cNvSpPr/>
          <p:nvPr/>
        </p:nvSpPr>
        <p:spPr>
          <a:xfrm rot="16200000">
            <a:off x="4118706" y="-2604667"/>
            <a:ext cx="210798" cy="7561931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cxnSp>
        <p:nvCxnSpPr>
          <p:cNvPr id="26" name="直線矢印コネクタ 18">
            <a:extLst>
              <a:ext uri="{FF2B5EF4-FFF2-40B4-BE49-F238E27FC236}">
                <a16:creationId xmlns:a16="http://schemas.microsoft.com/office/drawing/2014/main" id="{B8D6BE6E-7FA9-D84F-A11F-C53ED9F8EFBC}"/>
              </a:ext>
            </a:extLst>
          </p:cNvPr>
          <p:cNvCxnSpPr>
            <a:cxnSpLocks/>
          </p:cNvCxnSpPr>
          <p:nvPr/>
        </p:nvCxnSpPr>
        <p:spPr>
          <a:xfrm>
            <a:off x="8026808" y="1582260"/>
            <a:ext cx="666986" cy="10678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18">
            <a:extLst>
              <a:ext uri="{FF2B5EF4-FFF2-40B4-BE49-F238E27FC236}">
                <a16:creationId xmlns:a16="http://schemas.microsoft.com/office/drawing/2014/main" id="{AC626352-CE6C-E041-8058-FDF6919C4C79}"/>
              </a:ext>
            </a:extLst>
          </p:cNvPr>
          <p:cNvCxnSpPr>
            <a:cxnSpLocks/>
          </p:cNvCxnSpPr>
          <p:nvPr/>
        </p:nvCxnSpPr>
        <p:spPr>
          <a:xfrm>
            <a:off x="7940033" y="1327655"/>
            <a:ext cx="791297" cy="368891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93D63886-D720-9C43-9601-2BB021716B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5254" y="5328141"/>
            <a:ext cx="2301896" cy="10588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A8C593D-BBB2-D54C-82B5-FE269D3C14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7350" y="6496885"/>
            <a:ext cx="1296751" cy="20341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8ACB0E5-17B9-424F-8BB1-04F787B4F3AF}"/>
              </a:ext>
            </a:extLst>
          </p:cNvPr>
          <p:cNvSpPr/>
          <p:nvPr/>
        </p:nvSpPr>
        <p:spPr>
          <a:xfrm rot="16200000">
            <a:off x="6981903" y="1559856"/>
            <a:ext cx="176542" cy="429127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B5F4909-C0F9-0248-8812-ADA63A547ECB}"/>
              </a:ext>
            </a:extLst>
          </p:cNvPr>
          <p:cNvSpPr/>
          <p:nvPr/>
        </p:nvSpPr>
        <p:spPr>
          <a:xfrm rot="16200000">
            <a:off x="4685402" y="1552816"/>
            <a:ext cx="176542" cy="429127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3078FB0-7904-094F-8C41-BCD6C9636E40}"/>
              </a:ext>
            </a:extLst>
          </p:cNvPr>
          <p:cNvSpPr/>
          <p:nvPr/>
        </p:nvSpPr>
        <p:spPr>
          <a:xfrm rot="16200000">
            <a:off x="6948347" y="3997915"/>
            <a:ext cx="170475" cy="1747183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pic>
        <p:nvPicPr>
          <p:cNvPr id="4" name="図 8">
            <a:extLst>
              <a:ext uri="{FF2B5EF4-FFF2-40B4-BE49-F238E27FC236}">
                <a16:creationId xmlns:a16="http://schemas.microsoft.com/office/drawing/2014/main" id="{EB5ABB25-42FD-E909-3345-E7FF5BD96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418" y="37463"/>
            <a:ext cx="993331" cy="6779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EA56C8-3397-AB08-E0ED-454F42DBD1F9}"/>
              </a:ext>
            </a:extLst>
          </p:cNvPr>
          <p:cNvSpPr txBox="1"/>
          <p:nvPr/>
        </p:nvSpPr>
        <p:spPr>
          <a:xfrm>
            <a:off x="5454165" y="6228599"/>
            <a:ext cx="6306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References: </a:t>
            </a:r>
            <a:r>
              <a:rPr lang="en-GB" sz="1600" dirty="0">
                <a:hlinkClick r:id="rId9"/>
              </a:rPr>
              <a:t>arXiv:1903.01629</a:t>
            </a:r>
            <a:r>
              <a:rPr lang="en-GB" sz="1600" dirty="0"/>
              <a:t> (EPSUU), </a:t>
            </a:r>
            <a:r>
              <a:rPr lang="en-GB" sz="1600" dirty="0">
                <a:hlinkClick r:id="rId10"/>
              </a:rPr>
              <a:t>2203.07622 </a:t>
            </a:r>
            <a:r>
              <a:rPr lang="en-GB" sz="1600" dirty="0"/>
              <a:t> (Snowmass)</a:t>
            </a:r>
          </a:p>
        </p:txBody>
      </p:sp>
    </p:spTree>
    <p:extLst>
      <p:ext uri="{BB962C8B-B14F-4D97-AF65-F5344CB8AC3E}">
        <p14:creationId xmlns:p14="http://schemas.microsoft.com/office/powerpoint/2010/main" val="346645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DESY_PowerPoint_16x9_de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0325">
          <a:solidFill>
            <a:srgbClr val="FFFF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8445</TotalTime>
  <Words>7134</Words>
  <Application>Microsoft Macintosh PowerPoint</Application>
  <PresentationFormat>Widescreen</PresentationFormat>
  <Paragraphs>909</Paragraphs>
  <Slides>70</Slides>
  <Notes>20</Notes>
  <HiddenSlides>5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70</vt:i4>
      </vt:variant>
    </vt:vector>
  </HeadingPairs>
  <TitlesOfParts>
    <vt:vector size="87" baseType="lpstr">
      <vt:lpstr>Arial Unicode MS</vt:lpstr>
      <vt:lpstr>ＭＳ Ｐゴシック</vt:lpstr>
      <vt:lpstr>Arial</vt:lpstr>
      <vt:lpstr>Avenir</vt:lpstr>
      <vt:lpstr>Avenir Book</vt:lpstr>
      <vt:lpstr>Avenir Light</vt:lpstr>
      <vt:lpstr>Calibri</vt:lpstr>
      <vt:lpstr>Helvetica</vt:lpstr>
      <vt:lpstr>Helvetica Neue</vt:lpstr>
      <vt:lpstr>HelveticaNeue</vt:lpstr>
      <vt:lpstr>Lato</vt:lpstr>
      <vt:lpstr>Lucida Grande</vt:lpstr>
      <vt:lpstr>News Gothic MT</vt:lpstr>
      <vt:lpstr>Script MT Bold</vt:lpstr>
      <vt:lpstr>Symbol</vt:lpstr>
      <vt:lpstr>DESY</vt:lpstr>
      <vt:lpstr>DESY_PowerPoint_16x9_de</vt:lpstr>
      <vt:lpstr>Linear Colliders.</vt:lpstr>
      <vt:lpstr>Plan of the Talk</vt:lpstr>
      <vt:lpstr>Linear Colliders －  Introduction.</vt:lpstr>
      <vt:lpstr>Linear Colliders</vt:lpstr>
      <vt:lpstr>Linear Accelerator Design Challenges</vt:lpstr>
      <vt:lpstr>Linear Collider Project Properties</vt:lpstr>
      <vt:lpstr>The Projects.</vt:lpstr>
      <vt:lpstr>ILC  in a nutshell </vt:lpstr>
      <vt:lpstr>PowerPoint Presentation</vt:lpstr>
      <vt:lpstr>PowerPoint Presentation</vt:lpstr>
      <vt:lpstr>The CLIC ESPP Update</vt:lpstr>
      <vt:lpstr>       Accelerator Complex</vt:lpstr>
      <vt:lpstr>C3 Recent Developments and Immediate Plans</vt:lpstr>
      <vt:lpstr>HALHF: A hybrid, asymmetric, linear Higgs factory </vt:lpstr>
      <vt:lpstr>Higgs Factory Detector Concepts</vt:lpstr>
      <vt:lpstr>LCVision: a Vision for a Linear Collider Facility at CERN.</vt:lpstr>
      <vt:lpstr>A Linear Collider Facility at CERN</vt:lpstr>
      <vt:lpstr>LC Vision: Preparing EPPSU inputs</vt:lpstr>
      <vt:lpstr>A Linear Collider Facility at CERN</vt:lpstr>
      <vt:lpstr>Siting Study at CERN</vt:lpstr>
      <vt:lpstr>Running Scenarios</vt:lpstr>
      <vt:lpstr>2nd Interaction Region — for 2nd e+e- detector — or 𝝲𝝲 / e𝝲 / e-e- ? </vt:lpstr>
      <vt:lpstr>Beyond e+e- Collisions: Beam Dump &amp; Fixed Target Experiments</vt:lpstr>
      <vt:lpstr>Beyond e+e- Collisions: Test and R&amp;D facilities</vt:lpstr>
      <vt:lpstr>Upgrade option: Higher Energy</vt:lpstr>
      <vt:lpstr>Upgrade Options - Double ECM by “HALHFing” LCF</vt:lpstr>
      <vt:lpstr>Upgrade Options - Higher Luminosity à la “ReLiC”</vt:lpstr>
      <vt:lpstr>A Linear Collider Facility and the Energy Frontier</vt:lpstr>
      <vt:lpstr>The LCVision Plan</vt:lpstr>
      <vt:lpstr>Costs, Schedule,  Organisation, and Risks.</vt:lpstr>
      <vt:lpstr>ILC International Development Team IDT and  ILC Technology Network ITN</vt:lpstr>
      <vt:lpstr>ILC Timeline</vt:lpstr>
      <vt:lpstr>Cost Estimates - ILC</vt:lpstr>
      <vt:lpstr>CLIC Cost</vt:lpstr>
      <vt:lpstr>Technological Readiness and Risk</vt:lpstr>
      <vt:lpstr>German Perspective</vt:lpstr>
      <vt:lpstr>Sustainability.</vt:lpstr>
      <vt:lpstr>Sustainability Approach</vt:lpstr>
      <vt:lpstr>LCA of Civil Engineering Infrastructure</vt:lpstr>
      <vt:lpstr>LCA of Accelerator</vt:lpstr>
      <vt:lpstr>Power Consumption: ILC and CLIC</vt:lpstr>
      <vt:lpstr>Power and Energy</vt:lpstr>
      <vt:lpstr>Running on renewables and when electricity is cheap </vt:lpstr>
      <vt:lpstr>Greenhouse Gas Emissions over the Full Lifecycle</vt:lpstr>
      <vt:lpstr>CO2 of Accelerator Projects in Perspective</vt:lpstr>
      <vt:lpstr>Conclusions and  Outlook.</vt:lpstr>
      <vt:lpstr>Conclusions</vt:lpstr>
      <vt:lpstr>Outlook</vt:lpstr>
      <vt:lpstr>PowerPoint Presentation</vt:lpstr>
      <vt:lpstr>PowerPoint Presentation</vt:lpstr>
      <vt:lpstr>PowerPoint Presentation</vt:lpstr>
      <vt:lpstr>Luminosity and Power</vt:lpstr>
      <vt:lpstr>e</vt:lpstr>
      <vt:lpstr>ILC Site Selection and Civil Engineering</vt:lpstr>
      <vt:lpstr>CLIC 380GeV Layout</vt:lpstr>
      <vt:lpstr>ILC250 accelerator facility</vt:lpstr>
      <vt:lpstr>The CLIC ESPP update – II </vt:lpstr>
      <vt:lpstr>Siting Study for CERN, cont’d</vt:lpstr>
      <vt:lpstr>PowerPoint Presentation</vt:lpstr>
      <vt:lpstr>CLIC parameters (Snowmass)</vt:lpstr>
      <vt:lpstr>PowerPoint Presentation</vt:lpstr>
      <vt:lpstr>The updated Priority Work Packages (WP’)</vt:lpstr>
      <vt:lpstr>PowerPoint Presentation</vt:lpstr>
      <vt:lpstr>Costs</vt:lpstr>
      <vt:lpstr>Modularity as success concept</vt:lpstr>
      <vt:lpstr>Operation</vt:lpstr>
      <vt:lpstr>CLIC Project Readiness 2025-26</vt:lpstr>
      <vt:lpstr>CLIC Civil Engineering, stages and schedules</vt:lpstr>
      <vt:lpstr>C3 Power Consumption and Sustainability</vt:lpstr>
      <vt:lpstr>Long-Term Timelines in Context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Benno List</dc:creator>
  <cp:lastModifiedBy>Benno List</cp:lastModifiedBy>
  <cp:revision>62</cp:revision>
  <cp:lastPrinted>2024-11-28T08:07:24Z</cp:lastPrinted>
  <dcterms:created xsi:type="dcterms:W3CDTF">2024-11-11T07:22:53Z</dcterms:created>
  <dcterms:modified xsi:type="dcterms:W3CDTF">2024-11-28T11:15:35Z</dcterms:modified>
</cp:coreProperties>
</file>