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5" r:id="rId2"/>
    <p:sldMasterId id="2147483735" r:id="rId3"/>
  </p:sldMasterIdLst>
  <p:notesMasterIdLst>
    <p:notesMasterId r:id="rId39"/>
  </p:notesMasterIdLst>
  <p:handoutMasterIdLst>
    <p:handoutMasterId r:id="rId40"/>
  </p:handoutMasterIdLst>
  <p:sldIdLst>
    <p:sldId id="259" r:id="rId4"/>
    <p:sldId id="4253" r:id="rId5"/>
    <p:sldId id="21284" r:id="rId6"/>
    <p:sldId id="4255" r:id="rId7"/>
    <p:sldId id="261" r:id="rId8"/>
    <p:sldId id="21264" r:id="rId9"/>
    <p:sldId id="21266" r:id="rId10"/>
    <p:sldId id="21276" r:id="rId11"/>
    <p:sldId id="4132" r:id="rId12"/>
    <p:sldId id="21283" r:id="rId13"/>
    <p:sldId id="21282" r:id="rId14"/>
    <p:sldId id="286" r:id="rId15"/>
    <p:sldId id="21298" r:id="rId16"/>
    <p:sldId id="21248" r:id="rId17"/>
    <p:sldId id="4114" r:id="rId18"/>
    <p:sldId id="21255" r:id="rId19"/>
    <p:sldId id="21271" r:id="rId20"/>
    <p:sldId id="21287" r:id="rId21"/>
    <p:sldId id="21250" r:id="rId22"/>
    <p:sldId id="21265" r:id="rId23"/>
    <p:sldId id="21286" r:id="rId24"/>
    <p:sldId id="21267" r:id="rId25"/>
    <p:sldId id="21273" r:id="rId26"/>
    <p:sldId id="21262" r:id="rId27"/>
    <p:sldId id="21291" r:id="rId28"/>
    <p:sldId id="21246" r:id="rId29"/>
    <p:sldId id="4244" r:id="rId30"/>
    <p:sldId id="21279" r:id="rId31"/>
    <p:sldId id="4187" r:id="rId32"/>
    <p:sldId id="288" r:id="rId33"/>
    <p:sldId id="1462" r:id="rId34"/>
    <p:sldId id="296" r:id="rId35"/>
    <p:sldId id="21241" r:id="rId36"/>
    <p:sldId id="21295" r:id="rId37"/>
    <p:sldId id="21245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A0"/>
    <a:srgbClr val="0155C0"/>
    <a:srgbClr val="2F2F2F"/>
    <a:srgbClr val="303030"/>
    <a:srgbClr val="CBFFB4"/>
    <a:srgbClr val="B5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96"/>
    <p:restoredTop sz="89371"/>
  </p:normalViewPr>
  <p:slideViewPr>
    <p:cSldViewPr snapToObjects="1">
      <p:cViewPr varScale="1">
        <p:scale>
          <a:sx n="96" d="100"/>
          <a:sy n="96" d="100"/>
        </p:scale>
        <p:origin x="184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132" d="100"/>
          <a:sy n="132" d="100"/>
        </p:scale>
        <p:origin x="792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52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ABE82-5F02-4403-E929-E0D1928EF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D1BA9C-536B-D7B9-8857-ACBF1C602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C33E4-E9A9-FE17-01FE-781415119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6C897-CA0C-1CA8-F84E-E9482B2BB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76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54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747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7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A1822-2868-DB84-104E-A0174DD5A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FF6110-E9D9-2E57-F7AD-2C929F6B16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E4D813-0F99-81A9-AFFE-5831BB26D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C5A29-2FAF-6652-2404-0848872B8D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23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96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73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08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70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7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D72E1-A43C-B96E-35B2-634559008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1C4326-2CAA-2AF2-D0BF-C8F3E8A7E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70F592-C655-1B6A-6466-0A32F0127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 FCC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DFFFE-B4BB-F3F4-598B-05E062308F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274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FB428-CBE8-D16D-E471-34E89F238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F4C6A0-E481-5954-FF3E-5AFBE1F3B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3B5FB-096D-9AFD-FAB5-7B9D62B29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40642-F524-1EBE-1876-A47D7E0A2B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148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73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6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63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5504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16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3dca34abec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3dca34abec_0_3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2" name="Google Shape;812;g13dca34abec_0_3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20a2de7dec4_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20a2de7dec4_1_2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6" name="Google Shape;1266;g20a2de7dec4_1_2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7272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0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106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705A8-3D30-F2F5-A16D-2F0D1AFB6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1695E7-119E-FE9A-DB36-0761B884E9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72CB6D-F87F-9AA9-81A0-0FB0CFA95C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E34E9-91E5-5CE5-4728-4D542F2D76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648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 FCC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8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6580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92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08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82153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82A1-C57B-4646-B465-83AF9B114B9C}" type="slidenum"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sym typeface="Avenir Book"/>
              </a:rPr>
              <a:pPr marL="0" marR="0" lvl="0" indent="0" algn="l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59062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5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hyperlink" Target="mailto:lars.rickard.stroem@cern.ch" TargetMode="Externa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2">
  <p:cSld name="Text Slide - 1 Column 2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b318c8bf29_0_57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g1b318c8bf29_0_57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g1b318c8bf29_0_57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7" name="Google Shape;137;g1b318c8bf29_0_57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8" name="Google Shape;138;g1b318c8bf29_0_57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1b318c8bf29_0_57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9441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 1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b318c8bf29_0_2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g1b318c8bf29_0_2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9" name="Google Shape;129;g1b318c8bf29_0_23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g1b318c8bf29_0_23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1" name="Google Shape;131;g1b318c8bf29_0_2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g1b318c8bf29_0_2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7117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1340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07880" y="1406520"/>
            <a:ext cx="5616360" cy="245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tabLst>
                <a:tab pos="266760" algn="l"/>
              </a:tabLst>
            </a:pP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1646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328" y="6488417"/>
            <a:ext cx="260624" cy="259222"/>
          </a:xfrm>
          <a:prstGeom prst="rect">
            <a:avLst/>
          </a:prstGeom>
        </p:spPr>
        <p:txBody>
          <a:bodyPr lIns="0" tIns="0" rIns="0" bIns="0"/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36" name="Grafik 6" descr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17" y="6582959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>
              <a:lnSpc>
                <a:spcPct val="90000"/>
              </a:lnSpc>
              <a:defRPr sz="3000" b="1">
                <a:solidFill>
                  <a:srgbClr val="009FD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spcBef>
                <a:spcPts val="0"/>
              </a:spcBef>
              <a:buSzTx/>
              <a:buNone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33350" defTabSz="914400">
              <a:spcBef>
                <a:spcPts val="0"/>
              </a:spcBef>
              <a:buSzTx/>
              <a:buNone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3816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67151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0486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Fußzeilenplatzhalter 3"/>
          <p:cNvSpPr txBox="1"/>
          <p:nvPr/>
        </p:nvSpPr>
        <p:spPr>
          <a:xfrm>
            <a:off x="748799" y="6562658"/>
            <a:ext cx="9991717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900"/>
              <a:t>Straight to the Future:Physics Opportunities at Linear Colliders  | Colloquium, NIKHEF,  19 Apr 2024  |   Jenny List</a:t>
            </a:r>
          </a:p>
        </p:txBody>
      </p:sp>
    </p:spTree>
    <p:extLst>
      <p:ext uri="{BB962C8B-B14F-4D97-AF65-F5344CB8AC3E}">
        <p14:creationId xmlns:p14="http://schemas.microsoft.com/office/powerpoint/2010/main" val="331676571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2EA9-2EB2-D41B-0A9C-CAA2D630F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650F2C-65EE-E162-E80A-326377498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7B6D0-6A89-1246-C24E-15D4EC325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78261-3940-A829-47E3-6B7B0B5E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802FC-C791-F1E5-9921-EB53F4B8F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08118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34208-7621-3694-05BC-05E577939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BB1F9-6D70-A244-7480-115AB6221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D8B73-820B-9471-790D-29F84C70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B8FF-18F9-B10A-FA4C-C19A404F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B19B5-B5B9-43C0-CB8F-C096C9D8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33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38EEB-AAF8-95A4-6CC0-C9B0A04E9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E405D-D54E-B5F9-92AC-087B48C90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04110-65F3-ED38-07C4-D80225A0A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8CE8F-D84E-E14F-BB5C-0AA72120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F8B60-4E96-3A6F-EBEF-9FC001F34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404758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44B16-0D06-9374-67E0-FF34B6C54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6941-773E-88D5-05FA-78E5D86CB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B642-C7EB-27F2-E5D5-7862A3915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0B76C-230F-CB01-A83F-EFBC56C36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7054-4048-3FC1-41B7-9476DD17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52806-A13F-A0B1-D654-9687AE059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2443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B909-0CA3-130C-1E04-3BF5037D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23314-612D-F46F-BEF9-B891E992A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FCBA7-31F7-0151-E1BC-D613ADA3A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1400E-37AB-32C4-EBD5-F945993736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12456-63B2-8422-DD6B-0039FC681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A52F07-9610-22AC-2146-C7602809C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58E3B4-105C-9983-4505-115B9A5D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3DE6B-F4A5-C6C9-9939-73D8B6EB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3482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EA0C-641A-15BA-FECD-782E9775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7795-ECA2-7475-EB88-1B14B3EE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728B3-A3FB-5BE8-753D-7E12283C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5245-0B6D-26EA-9BF4-0469EDDF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4920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3D7CDF-E564-065F-2231-C33D8F67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CCD898-B784-F88F-33DC-4587AF77C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E155C-D232-B878-C3BF-951E119AE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227250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63A53-E1B2-859D-C1CA-481BBA165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59981-93B8-B9B4-0F98-B2395C999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5D63B-B6AB-DE23-88AF-98DBA5C9B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A5269-1D7A-5CCD-6F92-F3DF798CD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2CD1A-8792-10C2-B467-9153123D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5501C-FBEB-7B90-116E-748D7E29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29722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13BE4-AD24-CAD1-ED83-D9B6DBD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2E271-3B0C-51D2-0CB3-8FF2D6709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5B7F8-1125-25AD-9E01-F8BC4FB9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1672F-7257-F17D-5E54-857F9DDBB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1D7EB-141A-7536-35FD-8E945EC75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4F5B5-80A9-C5E4-C66E-3BAD9DBC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27939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5A117-9936-5273-FD44-3BBD719A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5B4F58-44CC-74B0-68D9-1CDF960BD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25D80-CAA3-953C-899F-CA9B7437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3BF61-702C-932A-E0FC-07564A3F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3B1C3-E1E4-FC87-4E43-3992DFA8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90956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A8D588-A82E-44E5-F18B-297CF3188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F8FCC-CA64-8F34-8D89-BCFD4142A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86A2A-51F4-2E05-6AF7-49C55931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B0A95-4305-D805-4005-2ADF90DD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D4E0-2125-B093-4C20-DD6A084A5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97144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267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78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80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288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504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2583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1932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685046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79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643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77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5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982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772332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906182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49769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15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50211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8147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0719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03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318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8059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819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2">
  <p:cSld name="Text Slide - 1 Column 2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b318c8bf29_0_57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g1b318c8bf29_0_57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g1b318c8bf29_0_57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7" name="Google Shape;137;g1b318c8bf29_0_57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8" name="Google Shape;138;g1b318c8bf29_0_57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1b318c8bf29_0_57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737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 1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b318c8bf29_0_2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g1b318c8bf29_0_2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9" name="Google Shape;129;g1b318c8bf29_0_23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g1b318c8bf29_0_23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1" name="Google Shape;131;g1b318c8bf29_0_2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g1b318c8bf29_0_2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4807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1331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ECE65-B103-46F3-01C3-7E058547F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32F92-13B7-173A-A541-321790B04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7E5A4-809C-FF6F-D20B-267136EB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076DF-3883-E1CC-1242-185A6AD80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Steinar Stapnes - Linear Colliders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710B2-7505-833C-AF30-64E09C506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F538-8E42-904B-B147-C228AE30D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30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48528" y="6580800"/>
            <a:ext cx="260624" cy="259222"/>
          </a:xfrm>
          <a:prstGeom prst="rect">
            <a:avLst/>
          </a:prstGeom>
        </p:spPr>
        <p:txBody>
          <a:bodyPr lIns="0" tIns="0" rIns="0" bIns="0"/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4" name="Grafik 9" descr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3" cy="10064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>
              <a:lnSpc>
                <a:spcPct val="90000"/>
              </a:lnSpc>
              <a:defRPr sz="3000" b="1">
                <a:solidFill>
                  <a:srgbClr val="009FD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lnSpc>
                <a:spcPct val="110000"/>
              </a:lnSpc>
              <a:spcBef>
                <a:spcPts val="0"/>
              </a:spcBef>
              <a:buSzTx/>
              <a:buNone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33350" defTabSz="914400">
              <a:lnSpc>
                <a:spcPct val="110000"/>
              </a:lnSpc>
              <a:spcBef>
                <a:spcPts val="0"/>
              </a:spcBef>
              <a:buSzTx/>
              <a:buNone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14363" indent="-300038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47713" indent="-300038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91778" indent="-310753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Textplatzhalter 6"/>
          <p:cNvSpPr>
            <a:spLocks noGrp="1"/>
          </p:cNvSpPr>
          <p:nvPr>
            <p:ph type="body" sz="quarter" idx="21"/>
          </p:nvPr>
        </p:nvSpPr>
        <p:spPr>
          <a:xfrm>
            <a:off x="407988" y="1406427"/>
            <a:ext cx="5616576" cy="2454375"/>
          </a:xfrm>
          <a:prstGeom prst="rect">
            <a:avLst/>
          </a:prstGeom>
        </p:spPr>
        <p:txBody>
          <a:bodyPr lIns="0" tIns="0" rIns="0" bIns="0" anchor="t"/>
          <a:lstStyle>
            <a:lvl1pPr marL="361950" indent="-361950" defTabSz="914400">
              <a:lnSpc>
                <a:spcPct val="110000"/>
              </a:lnSpc>
              <a:spcBef>
                <a:spcPts val="1200"/>
              </a:spcBef>
              <a:buSzPct val="100000"/>
              <a:buFont typeface="Arial"/>
              <a:tabLst>
                <a:tab pos="355600" algn="l"/>
              </a:tabLst>
              <a:defRPr sz="3600">
                <a:latin typeface="Arial"/>
                <a:cs typeface="Arial"/>
                <a:sym typeface="Arial"/>
              </a:defRPr>
            </a:lvl1pPr>
          </a:lstStyle>
          <a:p>
            <a:pPr marL="723900" indent="-723900" defTabSz="1828800">
              <a:lnSpc>
                <a:spcPct val="110000"/>
              </a:lnSpc>
              <a:spcBef>
                <a:spcPts val="2400"/>
              </a:spcBef>
              <a:buSzPct val="100000"/>
              <a:buFont typeface="Arial"/>
              <a:tabLst>
                <a:tab pos="7112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8" name="Textplatzhalter 6"/>
          <p:cNvSpPr>
            <a:spLocks noGrp="1"/>
          </p:cNvSpPr>
          <p:nvPr>
            <p:ph type="body" sz="quarter" idx="22"/>
          </p:nvPr>
        </p:nvSpPr>
        <p:spPr>
          <a:xfrm>
            <a:off x="407988" y="3963533"/>
            <a:ext cx="5616576" cy="2454375"/>
          </a:xfrm>
          <a:prstGeom prst="rect">
            <a:avLst/>
          </a:prstGeom>
        </p:spPr>
        <p:txBody>
          <a:bodyPr lIns="0" tIns="0" rIns="0" bIns="0" anchor="t"/>
          <a:lstStyle>
            <a:lvl1pPr marL="361950" indent="-361950" defTabSz="914400">
              <a:lnSpc>
                <a:spcPct val="110000"/>
              </a:lnSpc>
              <a:spcBef>
                <a:spcPts val="1200"/>
              </a:spcBef>
              <a:buSzPct val="100000"/>
              <a:buFont typeface="Arial"/>
              <a:tabLst>
                <a:tab pos="355600" algn="l"/>
              </a:tabLst>
              <a:defRPr sz="3600">
                <a:latin typeface="Arial"/>
                <a:cs typeface="Arial"/>
                <a:sym typeface="Arial"/>
              </a:defRPr>
            </a:lvl1pPr>
          </a:lstStyle>
          <a:p>
            <a:pPr marL="723900" indent="-723900" defTabSz="1828800">
              <a:lnSpc>
                <a:spcPct val="110000"/>
              </a:lnSpc>
              <a:spcBef>
                <a:spcPts val="2400"/>
              </a:spcBef>
              <a:buSzPct val="100000"/>
              <a:buFont typeface="Arial"/>
              <a:tabLst>
                <a:tab pos="7112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9" name="Bildplatzhalter 6"/>
          <p:cNvSpPr>
            <a:spLocks noGrp="1"/>
          </p:cNvSpPr>
          <p:nvPr>
            <p:ph type="pic" sz="quarter" idx="23"/>
          </p:nvPr>
        </p:nvSpPr>
        <p:spPr>
          <a:xfrm>
            <a:off x="6167437" y="1449389"/>
            <a:ext cx="5616577" cy="241141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0" name="Bildplatzhalter 6"/>
          <p:cNvSpPr>
            <a:spLocks noGrp="1"/>
          </p:cNvSpPr>
          <p:nvPr>
            <p:ph type="pic" sz="quarter" idx="24"/>
          </p:nvPr>
        </p:nvSpPr>
        <p:spPr>
          <a:xfrm>
            <a:off x="6167437" y="4005263"/>
            <a:ext cx="5616577" cy="24126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1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00"/>
              <a:t>| LC@EPPSU | J. List | 25 June 2024</a:t>
            </a:r>
          </a:p>
        </p:txBody>
      </p:sp>
    </p:spTree>
    <p:extLst>
      <p:ext uri="{BB962C8B-B14F-4D97-AF65-F5344CB8AC3E}">
        <p14:creationId xmlns:p14="http://schemas.microsoft.com/office/powerpoint/2010/main" val="190324980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-1787" y="6580774"/>
            <a:ext cx="12195573" cy="27966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pic>
        <p:nvPicPr>
          <p:cNvPr id="24" name="LogoBadge-01.jpg" descr="LogoBadge-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7516" y="261275"/>
            <a:ext cx="784638" cy="78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IC-Logo-Color-72.png" descr="CLIC-Logo-Color-7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5" y="58706"/>
            <a:ext cx="1189776" cy="118977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>
            <a:spLocks noGrp="1"/>
          </p:cNvSpPr>
          <p:nvPr>
            <p:ph type="title"/>
          </p:nvPr>
        </p:nvSpPr>
        <p:spPr>
          <a:xfrm>
            <a:off x="2416969" y="184944"/>
            <a:ext cx="7358063" cy="950000"/>
          </a:xfrm>
          <a:prstGeom prst="rect">
            <a:avLst/>
          </a:prstGeom>
        </p:spPr>
        <p:txBody>
          <a:bodyPr/>
          <a:lstStyle>
            <a:lvl1pPr>
              <a:defRPr sz="3750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Spåtind 2020 / Rickard Ström lars.rickard.stroem@cern.ch">
            <a:extLst>
              <a:ext uri="{FF2B5EF4-FFF2-40B4-BE49-F238E27FC236}">
                <a16:creationId xmlns:a16="http://schemas.microsoft.com/office/drawing/2014/main" id="{2AE9AD55-C7AC-6842-B4B3-6982E1B8AC33}"/>
              </a:ext>
            </a:extLst>
          </p:cNvPr>
          <p:cNvSpPr txBox="1"/>
          <p:nvPr userDrawn="1"/>
        </p:nvSpPr>
        <p:spPr>
          <a:xfrm>
            <a:off x="5494085" y="6584508"/>
            <a:ext cx="1203856" cy="272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>
              <a:defRPr sz="2600">
                <a:solidFill>
                  <a:srgbClr val="FFFFFF"/>
                </a:solidFill>
              </a:defRPr>
            </a:pPr>
            <a:r>
              <a:rPr lang="en-US" sz="1300" dirty="0"/>
              <a:t>CLIC / Stapnes</a:t>
            </a:r>
            <a:endParaRPr lang="en-US" sz="13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4877883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07880" y="1406520"/>
            <a:ext cx="5616360" cy="245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tabLst>
                <a:tab pos="266760" algn="l"/>
              </a:tabLst>
            </a:pP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493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30.1.2025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3" r:id="rId23"/>
    <p:sldLayoutId id="2147483684" r:id="rId24"/>
    <p:sldLayoutId id="2147483730" r:id="rId25"/>
    <p:sldLayoutId id="2147483731" r:id="rId26"/>
    <p:sldLayoutId id="2147483732" r:id="rId2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E5F82E-A88E-1CBF-EC7E-9572D164A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C436B-7F79-8762-F16A-438DF3873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EE464-BB3C-D512-83C0-28787970A6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2A51B-55B8-1F25-2395-32A824EC8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A789F-F640-52AB-06BA-A2AAF6BA9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86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33" r:id="rId12"/>
    <p:sldLayoutId id="2147483734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30.1.2025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2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  <p:sldLayoutId id="2147483761" r:id="rId26"/>
    <p:sldLayoutId id="2147483762" r:id="rId27"/>
    <p:sldLayoutId id="2147483763" r:id="rId28"/>
    <p:sldLayoutId id="2147483764" r:id="rId2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4" Type="http://schemas.openxmlformats.org/officeDocument/2006/relationships/hyperlink" Target="https://arxiv.org/pdf/2203.09186.pd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10134/contributions/54535/attachments/39603/62515/LCWS2024_XbandEupraxia.pptx" TargetMode="External"/><Relationship Id="rId3" Type="http://schemas.openxmlformats.org/officeDocument/2006/relationships/image" Target="../media/image30.jpe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hyperlink" Target="https://indico.global/event/12247/contributions/109687/attachments/50768/97473/IAS_CLIC_C3_NCL.pptx" TargetMode="Externa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22.pdf" TargetMode="External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1471891/contributions/6276927/attachments/2993176/5273406/LCV,%20Updating-ILCcost-Japan-250109a.pdf" TargetMode="Externa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471891/contributions/6273113/attachments/2992904/5272566/jlist_LCVision_Scenarios_250109.pdf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earcollider.org/files/images/pdf/Acceleratorpart2.pdf" TargetMode="Externa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1903.08655" TargetMode="External"/><Relationship Id="rId5" Type="http://schemas.openxmlformats.org/officeDocument/2006/relationships/hyperlink" Target="https://indico.cern.ch/event/765096/contributions/3295702/attachments/1785218/2906197/Addendum_ILC_Global_Project.pdf" TargetMode="External"/><Relationship Id="rId4" Type="http://schemas.openxmlformats.org/officeDocument/2006/relationships/hyperlink" Target="http://edms.cern.ch/document/123424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emf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desy.de/event/39980/contributions/150572/attachments/85304/113322/linear-colliders.pptx" TargetMode="External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17948/1" TargetMode="External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ea.blob.core.windows.net/assets/830fe099-5530-48f2-a7c1-11f35d510983/WorldEnergyOutlook2022.pdf" TargetMode="Externa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46.pdf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501.11072" TargetMode="External"/><Relationship Id="rId5" Type="http://schemas.openxmlformats.org/officeDocument/2006/relationships/image" Target="../media/image84.png"/><Relationship Id="rId4" Type="http://schemas.openxmlformats.org/officeDocument/2006/relationships/hyperlink" Target="https://arxiv.org/pdf/2303.10150.pdf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arxiv:2206.08326" TargetMode="External"/><Relationship Id="rId4" Type="http://schemas.openxmlformats.org/officeDocument/2006/relationships/hyperlink" Target="https://arxiv.org/abs/2206.0832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211/over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852936"/>
            <a:ext cx="11376025" cy="2153265"/>
          </a:xfrm>
        </p:spPr>
        <p:txBody>
          <a:bodyPr/>
          <a:lstStyle/>
          <a:p>
            <a:r>
              <a:rPr lang="en-US" dirty="0"/>
              <a:t>Linear colliders</a:t>
            </a:r>
            <a:br>
              <a:rPr lang="en-US" dirty="0"/>
            </a:br>
            <a:r>
              <a:rPr lang="en-US" sz="3200" dirty="0"/>
              <a:t>             @ 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5183956" cy="803787"/>
          </a:xfrm>
        </p:spPr>
        <p:txBody>
          <a:bodyPr/>
          <a:lstStyle/>
          <a:p>
            <a:pPr algn="l"/>
            <a:r>
              <a:rPr lang="en-US" sz="1800" dirty="0"/>
              <a:t>Steinar Stapnes – CERN </a:t>
            </a:r>
          </a:p>
          <a:p>
            <a:pPr algn="l"/>
            <a:r>
              <a:rPr lang="en-US" sz="1800" dirty="0"/>
              <a:t>Jan 30th - 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A7D991-BB2E-77DE-B52B-DA86EB5D87BC}"/>
              </a:ext>
            </a:extLst>
          </p:cNvPr>
          <p:cNvSpPr txBox="1"/>
          <p:nvPr/>
        </p:nvSpPr>
        <p:spPr>
          <a:xfrm>
            <a:off x="6384033" y="2991818"/>
            <a:ext cx="5616624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chemeClr val="bg1"/>
                </a:solidFill>
              </a:rPr>
              <a:t>Outline</a:t>
            </a:r>
          </a:p>
          <a:p>
            <a:pPr algn="l"/>
            <a:endParaRPr lang="en-GB" sz="2000" b="1" dirty="0">
              <a:solidFill>
                <a:schemeClr val="bg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LC general considerations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CLIC - at CERN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ILC - in Japan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Using ILC technology for a LC at CERN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Implementation studies on-going </a:t>
            </a:r>
          </a:p>
          <a:p>
            <a:pPr algn="l"/>
            <a:endParaRPr lang="en-GB" sz="1600" dirty="0">
              <a:solidFill>
                <a:schemeClr val="bg1"/>
              </a:solidFill>
            </a:endParaRPr>
          </a:p>
          <a:p>
            <a:pPr algn="l"/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12872-5B7D-C0B7-212C-AB528A3C4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276" y="2132856"/>
            <a:ext cx="7074859" cy="460851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Several </a:t>
            </a: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important changes: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scales: 380 GeV and 1.5 </a:t>
            </a:r>
            <a:r>
              <a:rPr lang="en-US" sz="1600" b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one </a:t>
            </a:r>
            <a:r>
              <a:rPr lang="en-US" sz="1600" b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drivebeam</a:t>
            </a:r>
            <a:endParaRPr lang="en-US" sz="1600" b="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100 Hz running at 250 GeV and 380 GeV (i.e. two parallel experiments, two BDSs) – some increased cost and increased power </a:t>
            </a:r>
            <a:r>
              <a:rPr lang="en-US" sz="1600" b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wrt</a:t>
            </a: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one IP 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run plan, 10+10 year for two stages (380 -&gt; 1500 GeV) – with ramp-ups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updates on parameters (injectors, damping rings, drive-beam) based on new designs, results and prototyping (e.g. klystrons, magnets) - however no fundamental changes beyond staying at one </a:t>
            </a:r>
            <a:r>
              <a:rPr lang="en-US" sz="1600" b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drivebeam</a:t>
            </a: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use examples, including more on use of them in other projects (e.g. alignment, instrumentation,  X-band RF is small linacs)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costing and power  – interplay between inflation and CHF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Cycle Assessments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detailed prep phase planning (next 5-7 years)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B59113-9AB9-26A1-F4DD-C1EDCEE48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– I   </a:t>
            </a:r>
            <a:endParaRPr lang="en-GB" sz="32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C63468-199A-D4DA-DD2E-1F784805B5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79" y="2142412"/>
            <a:ext cx="1656405" cy="2267697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F07E11-2F74-E116-D156-8A5DBA6003EB}"/>
              </a:ext>
            </a:extLst>
          </p:cNvPr>
          <p:cNvSpPr txBox="1"/>
          <p:nvPr/>
        </p:nvSpPr>
        <p:spPr>
          <a:xfrm>
            <a:off x="423936" y="836712"/>
            <a:ext cx="8027638" cy="115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Guidelines: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Preparing “Project Readiness Report” as a step toward a TDR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Assuming ESPP in  ~ 2025-6, Project Approval ~ 2028, Project (tunnel) construction can start in ~ 2030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C0A3B-6CDE-093C-2688-916C0A772D91}"/>
              </a:ext>
            </a:extLst>
          </p:cNvPr>
          <p:cNvSpPr txBox="1"/>
          <p:nvPr/>
        </p:nvSpPr>
        <p:spPr>
          <a:xfrm>
            <a:off x="9329462" y="1993952"/>
            <a:ext cx="2743201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for Snowmass already include some of these changes, i.e. luminosity improvements, 100 Hz study is mentioned, the power is updated for 380 GeV: </a:t>
            </a: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260ABDA-62DB-E7A4-247D-C44E7AA80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9F1F2DF-AB56-21DF-C419-6B1577D69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DC99A0-E340-4CFD-707C-CCA021EBD81A}"/>
              </a:ext>
            </a:extLst>
          </p:cNvPr>
          <p:cNvSpPr txBox="1"/>
          <p:nvPr/>
        </p:nvSpPr>
        <p:spPr>
          <a:xfrm>
            <a:off x="9401469" y="4643908"/>
            <a:ext cx="2671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</a:rPr>
              <a:t>Recent: Consider also 550 GeV</a:t>
            </a:r>
          </a:p>
        </p:txBody>
      </p:sp>
    </p:spTree>
    <p:extLst>
      <p:ext uri="{BB962C8B-B14F-4D97-AF65-F5344CB8AC3E}">
        <p14:creationId xmlns:p14="http://schemas.microsoft.com/office/powerpoint/2010/main" val="265353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9AC1D-01B9-5816-A522-3FEE775A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108ABB-9AB3-6A63-630C-FA5432DE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- II </a:t>
            </a:r>
            <a:endParaRPr lang="en-GB" sz="3200" b="1" dirty="0">
              <a:solidFill>
                <a:srgbClr val="0033A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A14A-893E-803A-202A-B87E39CB3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150" y="791716"/>
            <a:ext cx="4751419" cy="307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8D797C-4FF2-70B3-4615-41F847D999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9581" y="2039454"/>
            <a:ext cx="2879160" cy="80962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5A9EDC5-A18B-1177-C458-35918044F147}"/>
              </a:ext>
            </a:extLst>
          </p:cNvPr>
          <p:cNvSpPr/>
          <p:nvPr/>
        </p:nvSpPr>
        <p:spPr>
          <a:xfrm>
            <a:off x="7797842" y="1412776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675CD2-0091-39BE-9ECE-FBCFF7DB1F78}"/>
              </a:ext>
            </a:extLst>
          </p:cNvPr>
          <p:cNvSpPr/>
          <p:nvPr/>
        </p:nvSpPr>
        <p:spPr>
          <a:xfrm rot="16200000">
            <a:off x="8635819" y="2174256"/>
            <a:ext cx="3071849" cy="49567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4057AD1-32B0-6ACA-7E15-7945549C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9A7065-815A-8D63-2DD4-9FF774BA8D9B}"/>
              </a:ext>
            </a:extLst>
          </p:cNvPr>
          <p:cNvSpPr/>
          <p:nvPr/>
        </p:nvSpPr>
        <p:spPr>
          <a:xfrm>
            <a:off x="7722750" y="2268228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B4A558-A153-84F9-6AD8-23A7383E0F2A}"/>
              </a:ext>
            </a:extLst>
          </p:cNvPr>
          <p:cNvSpPr txBox="1"/>
          <p:nvPr/>
        </p:nvSpPr>
        <p:spPr>
          <a:xfrm>
            <a:off x="10631277" y="1015055"/>
            <a:ext cx="15607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</a:rPr>
              <a:t>Add: </a:t>
            </a:r>
          </a:p>
          <a:p>
            <a:pPr marL="141288" indent="-1412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250 GeV parameters </a:t>
            </a:r>
          </a:p>
          <a:p>
            <a:pPr marL="141288" indent="-141288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100 Hz running for both 250 and 380 GeV </a:t>
            </a:r>
          </a:p>
          <a:p>
            <a:endParaRPr lang="en-GB" sz="1600" dirty="0">
              <a:solidFill>
                <a:srgbClr val="0033A0"/>
              </a:solidFill>
            </a:endParaRPr>
          </a:p>
          <a:p>
            <a:r>
              <a:rPr lang="en-GB" sz="1600" dirty="0">
                <a:solidFill>
                  <a:srgbClr val="0033A0"/>
                </a:solidFill>
              </a:rPr>
              <a:t>3 TeV: refer to earlier reports </a:t>
            </a:r>
          </a:p>
          <a:p>
            <a:endParaRPr lang="en-GB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D3A2F6-2088-9F80-57D0-310754774F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8083" y="4165560"/>
            <a:ext cx="3001942" cy="22775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9FD3FA-4FBF-7991-9F40-2E825CDB29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76" y="4161354"/>
            <a:ext cx="5718120" cy="22919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748605-11F3-9E83-B2C7-6B89AA14EA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084" y="1465870"/>
            <a:ext cx="2588274" cy="1817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478617-76E5-1F41-36DF-532973988D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676" y="4149830"/>
            <a:ext cx="3152086" cy="9130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7B35C-DC08-3F5E-D155-965578A6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F04B57-9E8A-0015-A834-5881D43906E6}"/>
              </a:ext>
            </a:extLst>
          </p:cNvPr>
          <p:cNvSpPr txBox="1"/>
          <p:nvPr/>
        </p:nvSpPr>
        <p:spPr>
          <a:xfrm>
            <a:off x="6587856" y="5164464"/>
            <a:ext cx="1818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</a:rPr>
              <a:t>More on CE later </a:t>
            </a:r>
          </a:p>
        </p:txBody>
      </p:sp>
    </p:spTree>
    <p:extLst>
      <p:ext uri="{BB962C8B-B14F-4D97-AF65-F5344CB8AC3E}">
        <p14:creationId xmlns:p14="http://schemas.microsoft.com/office/powerpoint/2010/main" val="289754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SwissFEL_header.jpg" descr="SwissFEL_heade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123" y="1314420"/>
            <a:ext cx="5956047" cy="1983476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Technology applicatio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sz="3200" dirty="0">
                <a:latin typeface="+mj-lt"/>
              </a:rPr>
              <a:t>Larger NC linacs (most relevant operational ones are C-band based) </a:t>
            </a:r>
            <a:endParaRPr sz="3200" dirty="0">
              <a:latin typeface="+mj-lt"/>
            </a:endParaRPr>
          </a:p>
        </p:txBody>
      </p:sp>
      <p:sp>
        <p:nvSpPr>
          <p:cNvPr id="453" name="TextBox 10"/>
          <p:cNvSpPr txBox="1"/>
          <p:nvPr/>
        </p:nvSpPr>
        <p:spPr>
          <a:xfrm>
            <a:off x="3850020" y="980728"/>
            <a:ext cx="2533328" cy="360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1564" tIns="41564" rIns="41564" bIns="41564">
            <a:spAutoFit/>
          </a:bodyPr>
          <a:lstStyle>
            <a:lvl1pPr defTabSz="1828436">
              <a:defRPr sz="3600">
                <a:solidFill>
                  <a:srgbClr val="FF581E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marL="0" marR="0" lvl="0" indent="0" algn="l" defTabSz="91421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Avenir Heavy"/>
              </a:rPr>
              <a:t>SwissFEL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Avenir Heavy"/>
              </a:rPr>
              <a:t>: C-band linac</a:t>
            </a:r>
          </a:p>
        </p:txBody>
      </p:sp>
      <p:sp>
        <p:nvSpPr>
          <p:cNvPr id="461" name="TextBox 16"/>
          <p:cNvSpPr txBox="1"/>
          <p:nvPr/>
        </p:nvSpPr>
        <p:spPr>
          <a:xfrm>
            <a:off x="545079" y="5624391"/>
            <a:ext cx="84004" cy="360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1564" tIns="41564" rIns="41564" bIns="41564">
            <a:spAutoFit/>
          </a:bodyPr>
          <a:lstStyle>
            <a:lvl1pPr defTabSz="1828436">
              <a:defRPr sz="2000">
                <a:solidFill>
                  <a:srgbClr val="FF581E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marL="0" marR="0" lvl="0" indent="0" algn="l" defTabSz="91421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sym typeface="Avenir Heavy"/>
            </a:endParaRPr>
          </a:p>
        </p:txBody>
      </p:sp>
      <p:sp>
        <p:nvSpPr>
          <p:cNvPr id="464" name="Rectangle"/>
          <p:cNvSpPr/>
          <p:nvPr/>
        </p:nvSpPr>
        <p:spPr>
          <a:xfrm>
            <a:off x="6225515" y="1238894"/>
            <a:ext cx="3848589" cy="209801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Gill Sans"/>
              <a:sym typeface="Gill Sans"/>
            </a:endParaRPr>
          </a:p>
        </p:txBody>
      </p:sp>
      <p:sp>
        <p:nvSpPr>
          <p:cNvPr id="465" name="Rectangle 3"/>
          <p:cNvSpPr txBox="1"/>
          <p:nvPr/>
        </p:nvSpPr>
        <p:spPr>
          <a:xfrm>
            <a:off x="359273" y="1422478"/>
            <a:ext cx="3937620" cy="1766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1564" tIns="41564" rIns="41564" bIns="41564">
            <a:spAutoFit/>
          </a:bodyPr>
          <a:lstStyle/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104 x 2 m-long C-band (5.7 GHz) structures</a:t>
            </a:r>
            <a:r>
              <a: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(beam up to 6 GeV at 100 Hz)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Similar </a:t>
            </a:r>
            <a:r>
              <a:rPr kumimoji="0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Avenir Heavy"/>
                <a:cs typeface="Avenir Heavy"/>
                <a:sym typeface="Avenir Heavy"/>
              </a:rPr>
              <a:t>μ</a:t>
            </a:r>
            <a:r>
              <a:rPr kumimoji="0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m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-level tolerance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Length ~ 800 CLIC structures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Being commissioned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  <a:sym typeface="Avenir Book"/>
            </a:endParaRP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X-band structures from PSI perform well 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  <a:sym typeface="Avenir Book"/>
            </a:endParaRPr>
          </a:p>
        </p:txBody>
      </p:sp>
      <p:sp>
        <p:nvSpPr>
          <p:cNvPr id="466" name="Photo: SwissFEL/PSI"/>
          <p:cNvSpPr txBox="1"/>
          <p:nvPr/>
        </p:nvSpPr>
        <p:spPr>
          <a:xfrm>
            <a:off x="11066674" y="1166483"/>
            <a:ext cx="985847" cy="187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/>
            </a:lvl1pPr>
          </a:lstStyle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Photo: SwissFEL/PSI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40AF8C-ED71-5D4C-BBA0-F28C9095D4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354" y="1341667"/>
            <a:ext cx="990827" cy="19491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4D418-6BB1-1C6E-A547-E75A8346B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F86115-D1A4-45AF-AE95-A71CAF55E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8C8F8D-CFFB-4C7C-C93B-CBB777AF4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73" y="3526974"/>
            <a:ext cx="4830330" cy="271706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6254FA-09A1-BCAC-E9B7-89981862CD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1944" y="3484842"/>
            <a:ext cx="3101081" cy="17443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F6EBC4-0490-9924-80E7-348F93F89F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0918" y="5113640"/>
            <a:ext cx="3101082" cy="17443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0D8EFB-1F9B-3345-2EB0-35A7A44D1EE0}"/>
              </a:ext>
            </a:extLst>
          </p:cNvPr>
          <p:cNvSpPr txBox="1"/>
          <p:nvPr/>
        </p:nvSpPr>
        <p:spPr>
          <a:xfrm>
            <a:off x="5556121" y="5543580"/>
            <a:ext cx="61477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1GeV X-band linac at LNF </a:t>
            </a:r>
          </a:p>
          <a:p>
            <a:r>
              <a:rPr lang="en-GB" dirty="0" err="1"/>
              <a:t>F.Cardelli</a:t>
            </a:r>
            <a:r>
              <a:rPr lang="en-GB" dirty="0"/>
              <a:t> (LCWS 2024): </a:t>
            </a:r>
            <a:r>
              <a:rPr lang="en-GB" dirty="0">
                <a:hlinkClick r:id="rId8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83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EB455-1CC0-56C0-EFC5-2C1D411EF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935D3-4B61-C25A-BE51-DBE65A782A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DD822-49C3-58AE-EB6F-05319CD452CE}"/>
              </a:ext>
            </a:extLst>
          </p:cNvPr>
          <p:cNvSpPr txBox="1"/>
          <p:nvPr/>
        </p:nvSpPr>
        <p:spPr>
          <a:xfrm>
            <a:off x="1775520" y="6237745"/>
            <a:ext cx="7920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Examples from </a:t>
            </a:r>
            <a:r>
              <a:rPr lang="en-GB" dirty="0" err="1"/>
              <a:t>N.Catalan</a:t>
            </a:r>
            <a:r>
              <a:rPr lang="en-GB" dirty="0"/>
              <a:t> (IAS Fundamental Physics HK 2025 (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9063D-2417-BD93-2B9F-1D1F5B97D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9" y="3388802"/>
            <a:ext cx="4822304" cy="27125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F2672C-9E75-5A2F-C79A-2DB6472F3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60" y="114526"/>
            <a:ext cx="4606280" cy="25910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DEF3B4-3E69-8B0A-D8DE-67B0330E24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5717" y="75254"/>
            <a:ext cx="4606283" cy="25910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6E6A9A-D588-3E6D-CAD8-B6746AC9C1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5717" y="3634903"/>
            <a:ext cx="4462264" cy="25100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475729-45C8-34B3-0FAE-80EC18F323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3557" y="1309683"/>
            <a:ext cx="6098796" cy="34305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396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63565-CA0C-28D2-5793-D251E2F0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2204864"/>
            <a:ext cx="10729191" cy="106574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33A0"/>
                </a:solidFill>
              </a:rPr>
              <a:t>ILC – general updates and implementation in Japan (for CERN see later)</a:t>
            </a:r>
            <a:br>
              <a:rPr lang="en-GB" dirty="0">
                <a:solidFill>
                  <a:srgbClr val="0033A0"/>
                </a:solidFill>
              </a:rPr>
            </a:b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9F427-4DDB-B031-25AB-49367556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6F98-F6BF-58B6-E541-12BF220EF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8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750B49C9-9582-DC9E-A062-E6C55E27233E}"/>
              </a:ext>
            </a:extLst>
          </p:cNvPr>
          <p:cNvSpPr txBox="1">
            <a:spLocks/>
          </p:cNvSpPr>
          <p:nvPr/>
        </p:nvSpPr>
        <p:spPr>
          <a:xfrm>
            <a:off x="368676" y="188640"/>
            <a:ext cx="11286843" cy="6528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ILC250 accelerator facility </a:t>
            </a:r>
            <a:endParaRPr kumimoji="1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A4F6CD6-A123-A5AC-08A7-EE35FD2DC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30.1.2025</a:t>
            </a:r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45F2C66-0C88-0356-B4C8-9C5C536B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5F2964-06B2-5A75-AFAD-805AF858B3C2}"/>
              </a:ext>
            </a:extLst>
          </p:cNvPr>
          <p:cNvSpPr txBox="1"/>
          <p:nvPr/>
        </p:nvSpPr>
        <p:spPr>
          <a:xfrm>
            <a:off x="7666650" y="4130700"/>
            <a:ext cx="4441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and plans for luminosity and energy upgrades are available, including information about relevant SCRF R&amp;D for such upgrades at (</a:t>
            </a:r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Snowmass input</a:t>
            </a:r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072099C-C14D-CF63-7B65-3A0E99F5A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76" y="1020326"/>
            <a:ext cx="6906364" cy="21926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89A42B-3AB8-9ABD-1493-D1013BCB8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932" y="1041862"/>
            <a:ext cx="4809392" cy="2610278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9D26E9-EFD1-DFA7-8653-91671A77FD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733" y="2824181"/>
            <a:ext cx="3547623" cy="4403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9FE777-4090-0CFF-FE8E-89E3C0B3111F}"/>
              </a:ext>
            </a:extLst>
          </p:cNvPr>
          <p:cNvSpPr txBox="1"/>
          <p:nvPr/>
        </p:nvSpPr>
        <p:spPr>
          <a:xfrm>
            <a:off x="4711390" y="922220"/>
            <a:ext cx="146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Undulator based polarized positron source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EDE9C-5CE8-A9A0-3E11-3CD24A87D21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6331" y="3638037"/>
            <a:ext cx="3586803" cy="27366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35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7B5106-37F4-DF3A-0D8C-5F8F9E295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30.1.2025</a:t>
            </a: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63D20-75BC-E825-9ADF-1EC4396D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D4776-2ED5-F9A7-3EED-318161E9C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82" y="655018"/>
            <a:ext cx="3412741" cy="21979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1597EC-F32D-0C89-516A-36A7957089C1}"/>
              </a:ext>
            </a:extLst>
          </p:cNvPr>
          <p:cNvSpPr txBox="1"/>
          <p:nvPr/>
        </p:nvSpPr>
        <p:spPr>
          <a:xfrm>
            <a:off x="7722421" y="3024007"/>
            <a:ext cx="4519557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ITN studies are distributed over five main activity areas: </a:t>
            </a:r>
          </a:p>
          <a:p>
            <a:pPr defTabSz="822960"/>
            <a:endParaRPr lang="en-GB" sz="11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related tasks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and ML elements: Cavities and </a:t>
            </a:r>
            <a:r>
              <a:rPr lang="en-GB" sz="110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Module, Crab-cavities, ML quads and cold BPMs  (INFN, CEA, DESY, CERN, IJCLAB, UK, CIEMAT, IFIC)     </a:t>
            </a:r>
          </a:p>
          <a:p>
            <a:pPr defTabSz="822960"/>
            <a:endParaRPr lang="en-GB" sz="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magnet and wheel/target (</a:t>
            </a:r>
            <a:r>
              <a:rPr lang="en-GB" sz="110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Uni.H</a:t>
            </a: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DESY, CERN) </a:t>
            </a:r>
          </a:p>
          <a:p>
            <a:pPr defTabSz="822960"/>
            <a:endParaRPr lang="en-GB" sz="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including kickers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Emittance Rings (UK)</a:t>
            </a:r>
          </a:p>
          <a:p>
            <a:pPr defTabSz="822960"/>
            <a:endParaRPr lang="en-GB" sz="6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activities, final focus and nanobeams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 and MDI (UK, DESY, IJCLAB, CERN, IFIC)</a:t>
            </a:r>
          </a:p>
          <a:p>
            <a:pPr defTabSz="822960"/>
            <a:endParaRPr lang="en-GB" sz="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Dump, CE, </a:t>
            </a:r>
            <a:r>
              <a:rPr lang="en-GB" sz="110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follow up efforts at CERN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 (CERN, DESY, CEA, UK groups)</a:t>
            </a:r>
            <a:endParaRPr lang="en-GB" sz="4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EAJADE started (EU funding) (DESY, UK, CEA, CNRS, IFIC, INFN, UHH, CERN)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78CD33-714F-177A-1739-4726131FF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653" y="765138"/>
            <a:ext cx="7758347" cy="20157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47D334C-06CA-294C-FDF8-0D00F8E934EB}"/>
              </a:ext>
            </a:extLst>
          </p:cNvPr>
          <p:cNvSpPr/>
          <p:nvPr/>
        </p:nvSpPr>
        <p:spPr>
          <a:xfrm>
            <a:off x="199282" y="-25643"/>
            <a:ext cx="11798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Some recent ILC developments - I</a:t>
            </a:r>
            <a:endParaRPr lang="en-US" sz="3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B116F-5C9F-FE7E-F45A-C285AB636092}"/>
              </a:ext>
            </a:extLst>
          </p:cNvPr>
          <p:cNvSpPr txBox="1"/>
          <p:nvPr/>
        </p:nvSpPr>
        <p:spPr>
          <a:xfrm>
            <a:off x="4204886" y="2807866"/>
            <a:ext cx="3348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Above: ILC Technology Network (ITN), interest/capability matrix from 28 labs/universities </a:t>
            </a:r>
          </a:p>
          <a:p>
            <a:endParaRPr lang="en-GB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34A197-7AA9-7484-5B92-63E2E991DA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4" y="3865467"/>
            <a:ext cx="3348671" cy="231934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645221F-BD07-D6BB-E47A-52851F7E8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273477"/>
              </p:ext>
            </p:extLst>
          </p:nvPr>
        </p:nvGraphicFramePr>
        <p:xfrm>
          <a:off x="4334564" y="3805340"/>
          <a:ext cx="2985572" cy="291613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17750">
                  <a:extLst>
                    <a:ext uri="{9D8B030D-6E8A-4147-A177-3AD203B41FA5}">
                      <a16:colId xmlns:a16="http://schemas.microsoft.com/office/drawing/2014/main" val="803825721"/>
                    </a:ext>
                  </a:extLst>
                </a:gridCol>
                <a:gridCol w="717750">
                  <a:extLst>
                    <a:ext uri="{9D8B030D-6E8A-4147-A177-3AD203B41FA5}">
                      <a16:colId xmlns:a16="http://schemas.microsoft.com/office/drawing/2014/main" val="1680378163"/>
                    </a:ext>
                  </a:extLst>
                </a:gridCol>
                <a:gridCol w="1550072">
                  <a:extLst>
                    <a:ext uri="{9D8B030D-6E8A-4147-A177-3AD203B41FA5}">
                      <a16:colId xmlns:a16="http://schemas.microsoft.com/office/drawing/2014/main" val="1030179911"/>
                    </a:ext>
                  </a:extLst>
                </a:gridCol>
              </a:tblGrid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Cavity 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3345202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CM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4719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Crab cavity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22168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 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148107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869659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focusing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5876328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8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E-driven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650522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9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focusing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8197943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capture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0059144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11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Target replacement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69754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System design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03186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Injection/extraction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965441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focus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70292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16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doublet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972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17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Main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3830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574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F2D7A-E375-4CDE-8CD9-A25FB729B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2BC091E-033E-AA63-15A7-277860AB38E6}"/>
              </a:ext>
            </a:extLst>
          </p:cNvPr>
          <p:cNvSpPr txBox="1"/>
          <p:nvPr/>
        </p:nvSpPr>
        <p:spPr>
          <a:xfrm>
            <a:off x="7839092" y="5664150"/>
            <a:ext cx="41615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ILC implementation is extensively studies in Japan, civil engineering, integration locally, environmental impacts, etc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6ADBB9C-E501-FB32-711E-5AF2483F92E9}"/>
              </a:ext>
            </a:extLst>
          </p:cNvPr>
          <p:cNvSpPr txBox="1">
            <a:spLocks/>
          </p:cNvSpPr>
          <p:nvPr/>
        </p:nvSpPr>
        <p:spPr>
          <a:xfrm>
            <a:off x="368676" y="111808"/>
            <a:ext cx="11286843" cy="6528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Some recent ILC developments - II</a:t>
            </a:r>
            <a:endParaRPr lang="en-US" sz="32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F8A022F-46CD-FE8C-4254-5D00D54C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30.1.2025</a:t>
            </a:r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D98552-D339-C651-F607-6377FD33EA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27" y="869308"/>
            <a:ext cx="2743200" cy="39985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2A83B3-B10D-2454-20E3-536B6D1DF0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095" y="892844"/>
            <a:ext cx="3816424" cy="34710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F728AA-6F01-639C-96E1-E5559001384A}"/>
              </a:ext>
            </a:extLst>
          </p:cNvPr>
          <p:cNvSpPr txBox="1"/>
          <p:nvPr/>
        </p:nvSpPr>
        <p:spPr>
          <a:xfrm>
            <a:off x="7839094" y="4149080"/>
            <a:ext cx="381642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6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matrix, updating SCRF and CFS (~75%), escalation and currency updates for the rest (~25%)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D4213B-FB23-2B0D-CF75-1816FB820C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241" y="3660918"/>
            <a:ext cx="4383927" cy="30473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974127-E8BD-998F-8A01-AE2415F6BB91}"/>
              </a:ext>
            </a:extLst>
          </p:cNvPr>
          <p:cNvSpPr txBox="1"/>
          <p:nvPr/>
        </p:nvSpPr>
        <p:spPr>
          <a:xfrm>
            <a:off x="3149352" y="908720"/>
            <a:ext cx="44588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Re-evaluate CFS costs for ILC in Japan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Mountainous site -&gt; mostly sloped access tunnels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based on NATM tunnelling method (blast and spayed concrete)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design updates from TDR/ILC-250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tunnel and cavern extensions for latest acc. and utility designs 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Re-evaluated to 2024 National Cost Estimating Standards 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B6B187-98A2-4F80-8D2F-00BF9B4E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703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CC840-E2C3-57A5-4B1F-4FA1D5F96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E1F66-93AE-D58D-4154-DC3882CA57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CF5FEB-164D-BC9F-9274-FD439B1116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3622702"/>
            <a:ext cx="6217775" cy="30535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69874F-B8B2-4D59-9DF0-80D2DD6AD5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44" y="181762"/>
            <a:ext cx="6217775" cy="32442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DFC1D2-9459-1C56-75A6-1745B9C5750B}"/>
              </a:ext>
            </a:extLst>
          </p:cNvPr>
          <p:cNvSpPr txBox="1"/>
          <p:nvPr/>
        </p:nvSpPr>
        <p:spPr>
          <a:xfrm>
            <a:off x="7248128" y="1254093"/>
            <a:ext cx="461267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From report by </a:t>
            </a:r>
            <a:r>
              <a:rPr lang="en-GB" dirty="0" err="1"/>
              <a:t>A.Yamamoto</a:t>
            </a:r>
            <a:r>
              <a:rPr lang="en-GB" dirty="0"/>
              <a:t> (</a:t>
            </a:r>
            <a:r>
              <a:rPr lang="en-GB" dirty="0">
                <a:hlinkClick r:id="rId5"/>
              </a:rPr>
              <a:t>LINK</a:t>
            </a:r>
            <a:r>
              <a:rPr lang="en-GB" dirty="0"/>
              <a:t>)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352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63565-CA0C-28D2-5793-D251E2F0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61" y="392368"/>
            <a:ext cx="11536278" cy="1065742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0033A0"/>
                </a:solidFill>
              </a:rPr>
              <a:t>LC implementation at CERN</a:t>
            </a:r>
            <a:br>
              <a:rPr lang="en-GB" sz="2800" dirty="0">
                <a:solidFill>
                  <a:srgbClr val="0033A0"/>
                </a:solidFill>
              </a:rPr>
            </a:br>
            <a:br>
              <a:rPr lang="en-GB" sz="2800" dirty="0">
                <a:solidFill>
                  <a:srgbClr val="0033A0"/>
                </a:solidFill>
              </a:rPr>
            </a:br>
            <a:br>
              <a:rPr lang="en-GB" sz="2800" dirty="0">
                <a:solidFill>
                  <a:srgbClr val="0033A0"/>
                </a:solidFill>
              </a:rPr>
            </a:br>
            <a:br>
              <a:rPr lang="en-GB" sz="3200" dirty="0">
                <a:solidFill>
                  <a:srgbClr val="0033A0"/>
                </a:solidFill>
              </a:rPr>
            </a:br>
            <a:endParaRPr lang="en-GB" sz="3200" dirty="0">
              <a:solidFill>
                <a:srgbClr val="0033A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9F427-4DDB-B031-25AB-49367556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6F98-F6BF-58B6-E541-12BF220EF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90826-0F44-4344-6970-B17321B40AD5}"/>
              </a:ext>
            </a:extLst>
          </p:cNvPr>
          <p:cNvSpPr txBox="1"/>
          <p:nvPr/>
        </p:nvSpPr>
        <p:spPr>
          <a:xfrm>
            <a:off x="604498" y="1042331"/>
            <a:ext cx="1085461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000" dirty="0">
              <a:solidFill>
                <a:srgbClr val="0033A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  <a:latin typeface="+mj-lt"/>
              </a:rPr>
              <a:t>CLIC already studied in detail at CERN - including CE, infrastructure, costs, power, etc. Some of this was shown earlier, more below on these points. </a:t>
            </a:r>
          </a:p>
          <a:p>
            <a:endParaRPr lang="en-GB" sz="2000" dirty="0">
              <a:solidFill>
                <a:srgbClr val="0033A0"/>
              </a:solidFill>
              <a:latin typeface="+mj-lt"/>
            </a:endParaRPr>
          </a:p>
          <a:p>
            <a:r>
              <a:rPr lang="en-GB" sz="2000" dirty="0">
                <a:solidFill>
                  <a:srgbClr val="0033A0"/>
                </a:solidFill>
                <a:latin typeface="+mj-lt"/>
              </a:rPr>
              <a:t>Reminders: ILC at CERN was studied for the ILC TDR in ~2012, CE including costing, infrastructure partly. </a:t>
            </a:r>
          </a:p>
          <a:p>
            <a:r>
              <a:rPr lang="en-GB" sz="2000" dirty="0">
                <a:solidFill>
                  <a:srgbClr val="0033A0"/>
                </a:solidFill>
                <a:latin typeface="+mj-lt"/>
              </a:rPr>
              <a:t>ILC CE and </a:t>
            </a:r>
            <a:r>
              <a:rPr lang="en-GB" sz="2000" dirty="0" err="1">
                <a:solidFill>
                  <a:srgbClr val="0033A0"/>
                </a:solidFill>
                <a:latin typeface="+mj-lt"/>
              </a:rPr>
              <a:t>cryo</a:t>
            </a:r>
            <a:r>
              <a:rPr lang="en-GB" sz="2000" dirty="0">
                <a:solidFill>
                  <a:srgbClr val="0033A0"/>
                </a:solidFill>
                <a:latin typeface="+mj-lt"/>
              </a:rPr>
              <a:t> has been actively supported the last decade and more. </a:t>
            </a:r>
          </a:p>
          <a:p>
            <a:r>
              <a:rPr lang="en-GB" sz="2000" dirty="0">
                <a:solidFill>
                  <a:srgbClr val="0033A0"/>
                </a:solidFill>
                <a:latin typeface="+mj-lt"/>
              </a:rPr>
              <a:t>Many common studies, e.g. positrons, BDS, damping rings, life cycle assessments, power reductions, etc.  </a:t>
            </a:r>
          </a:p>
          <a:p>
            <a:pPr algn="l"/>
            <a:endParaRPr lang="en-GB" sz="2000" dirty="0">
              <a:solidFill>
                <a:srgbClr val="0033A0"/>
              </a:solidFill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Starting with ILC technology, how would we implement a SCRF LC at CERN ?</a:t>
            </a:r>
            <a:endParaRPr lang="en-GB" sz="2000" dirty="0"/>
          </a:p>
          <a:p>
            <a:pPr marL="742950" lvl="1" indent="-285750">
              <a:buFontTx/>
              <a:buChar char="-"/>
            </a:pPr>
            <a:r>
              <a:rPr lang="en-GB" sz="2000" dirty="0"/>
              <a:t>Use CLIC footprint/studies as much as possible  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Cost estimate as for CERN projects in CHF, with CE costs from CERN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Increase luminosity </a:t>
            </a:r>
            <a:r>
              <a:rPr lang="en-GB" sz="2000" dirty="0" err="1"/>
              <a:t>wrt</a:t>
            </a:r>
            <a:r>
              <a:rPr lang="en-GB" sz="2000" dirty="0"/>
              <a:t> to Japan parameters and share on two IPs, and consider implementation of energies above 250 GeV (even initially), more similar to the TDR 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Consider if such a facility can use improved or other RF technologies in the future (a true LC facility) – stimulate wide R&amp;D and open options for the future </a:t>
            </a:r>
          </a:p>
          <a:p>
            <a:endParaRPr lang="en-GB" sz="2000" b="1" dirty="0">
              <a:solidFill>
                <a:srgbClr val="0033A0"/>
              </a:solidFill>
              <a:latin typeface="+mj-lt"/>
            </a:endParaRPr>
          </a:p>
          <a:p>
            <a:r>
              <a:rPr lang="en-GB" sz="2000" b="1" dirty="0">
                <a:solidFill>
                  <a:srgbClr val="0033A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301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45E6A2B-1D74-2234-59C2-45BACC816D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089" y="1772816"/>
            <a:ext cx="3391399" cy="2556519"/>
          </a:xfrm>
          <a:prstGeom prst="rect">
            <a:avLst/>
          </a:prstGeom>
        </p:spPr>
      </p:pic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xfrm>
            <a:off x="691025" y="393460"/>
            <a:ext cx="11376025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e</a:t>
            </a:r>
            <a:endParaRPr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911424" y="196847"/>
            <a:ext cx="99856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ea typeface="ＭＳ Ｐゴシック" charset="-128"/>
              </a:rPr>
              <a:t>LC general considerations - reminder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A180-D012-D598-B6BA-A4979BE13698}"/>
              </a:ext>
            </a:extLst>
          </p:cNvPr>
          <p:cNvSpPr txBox="1"/>
          <p:nvPr/>
        </p:nvSpPr>
        <p:spPr>
          <a:xfrm>
            <a:off x="591724" y="2515429"/>
            <a:ext cx="5913196" cy="360098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Increased luminosity with energy, e.g. 1-4 x 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  </a:t>
            </a:r>
            <a:r>
              <a:rPr lang="en-GB" dirty="0"/>
              <a:t>for Higgs factories at 250-380 GeV, 6 x 10</a:t>
            </a:r>
            <a:r>
              <a:rPr lang="en-GB" baseline="30000" dirty="0"/>
              <a:t>34</a:t>
            </a:r>
            <a:r>
              <a:rPr lang="en-GB" dirty="0"/>
              <a:t> at 3 TeV.</a:t>
            </a:r>
          </a:p>
          <a:p>
            <a:pPr algn="l"/>
            <a:endParaRPr lang="en-GB" sz="1600" dirty="0"/>
          </a:p>
          <a:p>
            <a:pPr algn="l"/>
            <a:r>
              <a:rPr lang="en-GB" dirty="0"/>
              <a:t>For a given energy, also higher luminosity with increased power, see more later. 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Higher energies “natural” – 3 TeV studied (for CLIC), but many TeVs challenging: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Power increases with energy and luminosity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Reach up to 50km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Higher energy means smaller beams and increasingly important beam-beam effects.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ABAB06-5B47-CE4D-4649-F8F075C371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673" y="4365104"/>
            <a:ext cx="3280084" cy="251230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D3CE418-2795-3A65-C3F9-A0CD31059D52}"/>
              </a:ext>
            </a:extLst>
          </p:cNvPr>
          <p:cNvSpPr/>
          <p:nvPr/>
        </p:nvSpPr>
        <p:spPr>
          <a:xfrm rot="20600864">
            <a:off x="7435278" y="2752198"/>
            <a:ext cx="2862215" cy="786434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5B21C8-42E9-D2DC-D53D-2CFC6E349CF4}"/>
              </a:ext>
            </a:extLst>
          </p:cNvPr>
          <p:cNvSpPr/>
          <p:nvPr/>
        </p:nvSpPr>
        <p:spPr>
          <a:xfrm rot="20072681">
            <a:off x="7400651" y="5091441"/>
            <a:ext cx="3183622" cy="94350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939C8D-EFAA-799A-A48F-5D5FEC640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24" y="978459"/>
            <a:ext cx="6103674" cy="13433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802D5-3100-A617-3448-6F67041F4F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22DFB8-3EF6-93C5-777F-22677BD7CA83}"/>
              </a:ext>
            </a:extLst>
          </p:cNvPr>
          <p:cNvSpPr txBox="1"/>
          <p:nvPr/>
        </p:nvSpPr>
        <p:spPr>
          <a:xfrm>
            <a:off x="7111135" y="1007912"/>
            <a:ext cx="41044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Start with mature technology, can expand in length and/or technology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750D7-A187-6221-6D93-005056BB4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5503B-9582-2C40-F4C6-5E3E7C5C3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E6194-69EE-3645-EC1E-874DA4E30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0D5E45-AAEE-CFA4-11AE-3A87BB8E29F9}"/>
              </a:ext>
            </a:extLst>
          </p:cNvPr>
          <p:cNvSpPr txBox="1"/>
          <p:nvPr/>
        </p:nvSpPr>
        <p:spPr>
          <a:xfrm>
            <a:off x="551384" y="949480"/>
            <a:ext cx="734481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Very detailed and mature technical design and industrialisation, several FEL linacs build and being operated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Can be upgraded in Energy and Luminosity.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Worldwide interest in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Large technology interest in Europe (EUXFEL and several other projects), and leading industries in Europe.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Could it be exploited to reduce load on CERN during the HL period (lab support outside for cryomodules for example as foreseen for ILC – and also in Europe) 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Can this be turned into schedule advancement 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8ACEF-CE7D-36A8-A328-84229BCDCF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00" y="1317596"/>
            <a:ext cx="4034653" cy="26876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92FD72B-8C2D-4161-EF15-B1CE55957FF0}"/>
              </a:ext>
            </a:extLst>
          </p:cNvPr>
          <p:cNvSpPr txBox="1"/>
          <p:nvPr/>
        </p:nvSpPr>
        <p:spPr>
          <a:xfrm>
            <a:off x="1919536" y="289215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ea typeface="ＭＳ Ｐゴシック" charset="-128"/>
              </a:rPr>
              <a:t>Why consider SCR as starting point ?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63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6D599-F69B-9744-B4FC-FBEEC465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71664" y="6378349"/>
            <a:ext cx="1620788" cy="365125"/>
          </a:xfrm>
        </p:spPr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7E871-711A-C7FE-D67D-04ADA2EF58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A97A5-61BA-F0D9-B10F-68FDAE6BD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672" y="551507"/>
            <a:ext cx="7772400" cy="25866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4DA73E-1FDA-52C8-CB10-312B2854D0C4}"/>
              </a:ext>
            </a:extLst>
          </p:cNvPr>
          <p:cNvSpPr txBox="1"/>
          <p:nvPr/>
        </p:nvSpPr>
        <p:spPr>
          <a:xfrm>
            <a:off x="4511824" y="70232"/>
            <a:ext cx="53488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Increasing the number of bunches in a train (as in the TDR), and adjusting to a CERN running year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9A4B6-AB58-5DCC-47E5-3BAFEFFF1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746" y="624230"/>
            <a:ext cx="3543300" cy="283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A5116B-F631-13F5-4536-F48EA3556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040" y="4067908"/>
            <a:ext cx="7772400" cy="2790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CA2E9-033B-0B9E-476B-D4C2BC628DB3}"/>
              </a:ext>
            </a:extLst>
          </p:cNvPr>
          <p:cNvSpPr txBox="1"/>
          <p:nvPr/>
        </p:nvSpPr>
        <p:spPr>
          <a:xfrm>
            <a:off x="4511824" y="3429000"/>
            <a:ext cx="58326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Doubling the frequence to 10 Hz (~higher power impact). </a:t>
            </a:r>
          </a:p>
          <a:p>
            <a:pPr algn="l"/>
            <a:r>
              <a:rPr lang="en-GB" dirty="0"/>
              <a:t>Note that in all cases a luminosity ramp up is foreseen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F569F1-8F93-A348-BD99-5C0605235069}"/>
              </a:ext>
            </a:extLst>
          </p:cNvPr>
          <p:cNvSpPr txBox="1"/>
          <p:nvPr/>
        </p:nvSpPr>
        <p:spPr>
          <a:xfrm>
            <a:off x="191344" y="1337648"/>
            <a:ext cx="2469222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ILC in Japan has a certain run-plan, but one can easily consider higher luminosities and higher energies.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If starting with ILC technology at CERN for a LC this will certainly be considered.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r>
              <a:rPr lang="en-GB" dirty="0"/>
              <a:t>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4235917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920FA-64BE-5F93-5FE8-D93C40982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1451-973C-AB80-5FC3-891C495AC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260648"/>
            <a:ext cx="9289033" cy="64807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33A0"/>
                </a:solidFill>
              </a:rPr>
              <a:t>Longer term upgrades that can be studied</a:t>
            </a:r>
            <a:br>
              <a:rPr lang="en-GB" dirty="0">
                <a:solidFill>
                  <a:srgbClr val="0033A0"/>
                </a:solidFill>
              </a:rPr>
            </a:br>
            <a:br>
              <a:rPr lang="en-GB" dirty="0">
                <a:solidFill>
                  <a:srgbClr val="0033A0"/>
                </a:solidFill>
              </a:rPr>
            </a:br>
            <a:r>
              <a:rPr lang="en-GB" sz="2800" b="0" dirty="0">
                <a:solidFill>
                  <a:srgbClr val="0033A0"/>
                </a:solidFill>
              </a:rPr>
              <a:t>Improved SCRF (both gradient and Q values), CLIC or C3, plasma boosts, energy recovery options  </a:t>
            </a:r>
            <a:endParaRPr lang="en-GB" b="0" dirty="0">
              <a:solidFill>
                <a:srgbClr val="0033A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D08881-A0AA-252A-0CC7-21CB70E46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C1021-F542-6572-EB16-F8A2EBB94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CD6CA-FC85-CF22-32CC-56EFB0512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73" y="2269083"/>
            <a:ext cx="3887451" cy="21866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BE6A8D-E821-4553-C151-0E3C0F417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6708" y="2269083"/>
            <a:ext cx="3726260" cy="20960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CE6F25-1A1F-3B72-7944-10F6A8F42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0577" y="4620213"/>
            <a:ext cx="3993335" cy="22462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554D24-03CC-201D-0479-8C8ECB91E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184" y="4505481"/>
            <a:ext cx="4197303" cy="23609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4721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0D8B6-809D-2A1C-9D0C-0815C6ED5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D6AF-7E4C-2EF0-6D63-E9C324BAF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116" y="253584"/>
            <a:ext cx="11376025" cy="1065742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924086-6617-B4A9-641D-B88CB4A7302E}"/>
              </a:ext>
            </a:extLst>
          </p:cNvPr>
          <p:cNvSpPr txBox="1"/>
          <p:nvPr/>
        </p:nvSpPr>
        <p:spPr>
          <a:xfrm>
            <a:off x="392212" y="1017831"/>
            <a:ext cx="5703788" cy="2831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dirty="0">
                <a:solidFill>
                  <a:srgbClr val="0033A0"/>
                </a:solidFill>
              </a:rPr>
              <a:t>CE studies for LC at CERN: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CLIC, up to 3 </a:t>
            </a:r>
            <a:r>
              <a:rPr lang="en-GB" sz="1600" dirty="0" err="1">
                <a:solidFill>
                  <a:srgbClr val="0033A0"/>
                </a:solidFill>
              </a:rPr>
              <a:t>TeV</a:t>
            </a:r>
            <a:r>
              <a:rPr lang="en-GB" sz="1600" dirty="0">
                <a:solidFill>
                  <a:srgbClr val="0033A0"/>
                </a:solidFill>
              </a:rPr>
              <a:t>. Contract with </a:t>
            </a:r>
            <a:r>
              <a:rPr lang="en-GB" sz="1600" dirty="0" err="1">
                <a:solidFill>
                  <a:srgbClr val="0033A0"/>
                </a:solidFill>
              </a:rPr>
              <a:t>Amberg</a:t>
            </a:r>
            <a:r>
              <a:rPr lang="en-GB" sz="1600" dirty="0">
                <a:solidFill>
                  <a:srgbClr val="0033A0"/>
                </a:solidFill>
              </a:rPr>
              <a:t> Engineering for CDR in 2012-2013.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ILC up 1 </a:t>
            </a:r>
            <a:r>
              <a:rPr lang="en-GB" sz="1600" dirty="0" err="1">
                <a:solidFill>
                  <a:srgbClr val="0033A0"/>
                </a:solidFill>
              </a:rPr>
              <a:t>TeV</a:t>
            </a:r>
            <a:r>
              <a:rPr lang="en-GB" sz="1600" dirty="0">
                <a:solidFill>
                  <a:srgbClr val="0033A0"/>
                </a:solidFill>
              </a:rPr>
              <a:t>. Contract with </a:t>
            </a:r>
            <a:r>
              <a:rPr lang="en-GB" sz="1600" dirty="0" err="1">
                <a:solidFill>
                  <a:srgbClr val="0033A0"/>
                </a:solidFill>
              </a:rPr>
              <a:t>Amberg</a:t>
            </a:r>
            <a:r>
              <a:rPr lang="en-GB" sz="1600" dirty="0">
                <a:solidFill>
                  <a:srgbClr val="0033A0"/>
                </a:solidFill>
              </a:rPr>
              <a:t> for the TDR in 2012-13.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CLIC up to 3 </a:t>
            </a:r>
            <a:r>
              <a:rPr lang="en-GB" sz="1600" dirty="0" err="1">
                <a:solidFill>
                  <a:srgbClr val="0033A0"/>
                </a:solidFill>
              </a:rPr>
              <a:t>TeV</a:t>
            </a:r>
            <a:r>
              <a:rPr lang="en-GB" sz="1600" dirty="0">
                <a:solidFill>
                  <a:srgbClr val="0033A0"/>
                </a:solidFill>
              </a:rPr>
              <a:t>, TOT (layout tool) with ARUP, for Project Implementation Report 2018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Update on-going, ILC up to 500 GeV, CLIC to 1.5 </a:t>
            </a:r>
            <a:r>
              <a:rPr lang="en-GB" sz="1600" dirty="0" err="1">
                <a:solidFill>
                  <a:srgbClr val="0033A0"/>
                </a:solidFill>
              </a:rPr>
              <a:t>TeV</a:t>
            </a:r>
            <a:r>
              <a:rPr lang="en-GB" sz="1600" dirty="0">
                <a:solidFill>
                  <a:srgbClr val="0033A0"/>
                </a:solidFill>
              </a:rPr>
              <a:t>, in both cases ~30km, using </a:t>
            </a:r>
            <a:r>
              <a:rPr lang="en-GB" sz="1600" dirty="0" err="1">
                <a:solidFill>
                  <a:srgbClr val="0033A0"/>
                </a:solidFill>
              </a:rPr>
              <a:t>Geoprofiler</a:t>
            </a:r>
            <a:r>
              <a:rPr lang="en-GB" sz="1600" dirty="0">
                <a:solidFill>
                  <a:srgbClr val="0033A0"/>
                </a:solidFill>
              </a:rPr>
              <a:t> layout tool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</a:rPr>
              <a:t>Injectors and experimental areas on </a:t>
            </a:r>
            <a:r>
              <a:rPr lang="en-GB" sz="1600" dirty="0" err="1">
                <a:solidFill>
                  <a:srgbClr val="0033A0"/>
                </a:solidFill>
              </a:rPr>
              <a:t>Prevessin</a:t>
            </a:r>
            <a:r>
              <a:rPr lang="en-GB" sz="1600" dirty="0">
                <a:solidFill>
                  <a:srgbClr val="0033A0"/>
                </a:solidFill>
              </a:rPr>
              <a:t> site (“CERN land”</a:t>
            </a:r>
            <a:r>
              <a:rPr lang="en-GB" sz="1600" dirty="0">
                <a:solidFill>
                  <a:srgbClr val="0033A0"/>
                </a:solidFill>
                <a:sym typeface="Wingdings" pitchFamily="2" charset="2"/>
              </a:rPr>
              <a:t>)</a:t>
            </a:r>
            <a:endParaRPr lang="en-GB" sz="1600" dirty="0">
              <a:solidFill>
                <a:srgbClr val="0033A0"/>
              </a:solidFill>
            </a:endParaRPr>
          </a:p>
          <a:p>
            <a:pPr algn="l"/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54C68-5333-B72D-F186-97964832D429}"/>
              </a:ext>
            </a:extLst>
          </p:cNvPr>
          <p:cNvSpPr txBox="1"/>
          <p:nvPr/>
        </p:nvSpPr>
        <p:spPr>
          <a:xfrm>
            <a:off x="5231904" y="3177807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771772-2039-AE96-7192-648419A5C5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1021538"/>
            <a:ext cx="4728013" cy="3343566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FCC79FF-4943-A6B9-EAD0-1F7A22AF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8811F02-354C-1E2C-1B51-7B9D93E8B2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652E03-121A-20BF-E6E9-B6E4531F52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78" y="3702114"/>
            <a:ext cx="4814714" cy="13946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0CC142-4DC6-863C-EBFC-99098D8326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5201109"/>
            <a:ext cx="4814714" cy="15934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AB0F20-7418-6100-ABAB-84FE5ABF84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294" y="4916067"/>
            <a:ext cx="2581343" cy="18274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2C55E-C683-5E7D-4BB9-035BB41405C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7039" y="4916067"/>
            <a:ext cx="3787363" cy="15180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1487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25505-72A2-4094-34B8-BC33CB700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CFAF0-E47F-F118-88B1-225EE6FAA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Costs – I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498273-B8E5-FD2C-F02F-FA0C16798410}"/>
              </a:ext>
            </a:extLst>
          </p:cNvPr>
          <p:cNvSpPr txBox="1"/>
          <p:nvPr/>
        </p:nvSpPr>
        <p:spPr>
          <a:xfrm>
            <a:off x="551384" y="939007"/>
            <a:ext cx="8064896" cy="364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dirty="0">
                <a:solidFill>
                  <a:srgbClr val="0155C0"/>
                </a:solidFill>
              </a:rPr>
              <a:t>Cost exercises and international reviews: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TDR 2012-13, 500 GeV primarily (</a:t>
            </a:r>
            <a:r>
              <a:rPr lang="en-GB" dirty="0">
                <a:solidFill>
                  <a:srgbClr val="0155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CDR 2012-13, 3 </a:t>
            </a:r>
            <a:r>
              <a:rPr lang="en-GB" dirty="0" err="1">
                <a:solidFill>
                  <a:srgbClr val="0155C0"/>
                </a:solidFill>
              </a:rPr>
              <a:t>TeV</a:t>
            </a:r>
            <a:r>
              <a:rPr lang="en-GB" dirty="0">
                <a:solidFill>
                  <a:srgbClr val="0155C0"/>
                </a:solidFill>
              </a:rPr>
              <a:t> primarily and 500 GeV (</a:t>
            </a:r>
            <a:r>
              <a:rPr lang="en-GB" dirty="0">
                <a:solidFill>
                  <a:srgbClr val="0155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in Japan 2017-18, 250 GeV, reviewed within LCC (</a:t>
            </a:r>
            <a:r>
              <a:rPr lang="en-GB" dirty="0">
                <a:solidFill>
                  <a:srgbClr val="0155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</a:t>
            </a:r>
            <a:r>
              <a:rPr lang="en-GB" dirty="0" err="1">
                <a:solidFill>
                  <a:srgbClr val="0155C0"/>
                </a:solidFill>
              </a:rPr>
              <a:t>PiP</a:t>
            </a:r>
            <a:r>
              <a:rPr lang="en-GB" dirty="0">
                <a:solidFill>
                  <a:srgbClr val="0155C0"/>
                </a:solidFill>
              </a:rPr>
              <a:t> 2018, 380 GeV primarily (</a:t>
            </a:r>
            <a:r>
              <a:rPr lang="en-GB" dirty="0">
                <a:solidFill>
                  <a:srgbClr val="0155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 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r>
              <a:rPr lang="en-GB" dirty="0">
                <a:solidFill>
                  <a:srgbClr val="0155C0"/>
                </a:solidFill>
              </a:rPr>
              <a:t>Updates and review recently done for ILC 19-20.12.2024 (slides 17-18)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16C696-AD86-AA47-EA1B-61C715FA02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3284984"/>
            <a:ext cx="3771809" cy="34304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FBF821-0FA9-F262-746B-6726A8EAF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BD49F-5104-A1B4-14ED-0973551CD9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E0D7E1-DF76-E721-FE29-36B01A7DD938}"/>
              </a:ext>
            </a:extLst>
          </p:cNvPr>
          <p:cNvSpPr txBox="1"/>
          <p:nvPr/>
        </p:nvSpPr>
        <p:spPr>
          <a:xfrm>
            <a:off x="4882103" y="3356992"/>
            <a:ext cx="661852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155C0"/>
                </a:solidFill>
              </a:rPr>
              <a:t>For the ESPP – for starting with ILC technology at 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Updated: ILC in Japan with updated technology results, updated CFS (CE and conv. systems, SRF) – discussed on slide 17-18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CERN implementation: CE costs based on CLIC and other CERN projects, same main linac footprint,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Add larger underground DR, remove </a:t>
            </a:r>
            <a:r>
              <a:rPr lang="en-GB" dirty="0" err="1">
                <a:solidFill>
                  <a:srgbClr val="0155C0"/>
                </a:solidFill>
              </a:rPr>
              <a:t>drivebeam</a:t>
            </a:r>
            <a:r>
              <a:rPr lang="en-GB" dirty="0">
                <a:solidFill>
                  <a:srgbClr val="0155C0"/>
                </a:solidFill>
              </a:rPr>
              <a:t> CE and turn arounds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Slightly different BDS dimensions and cavern sizes (but as for CLIC cost for 2 IPs)</a:t>
            </a:r>
          </a:p>
        </p:txBody>
      </p:sp>
    </p:spTree>
    <p:extLst>
      <p:ext uri="{BB962C8B-B14F-4D97-AF65-F5344CB8AC3E}">
        <p14:creationId xmlns:p14="http://schemas.microsoft.com/office/powerpoint/2010/main" val="744429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7074E4-0C44-C0B6-8A41-FCC911FD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87E9F-8C84-3927-3978-FE75FA20DA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CFB87B-948D-665A-AF6F-5B65576E3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5987589" cy="33680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9B0E88-407D-8A2F-66F6-9C787ED1C4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755" y="83563"/>
            <a:ext cx="2484834" cy="29953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4DC800-1783-A056-685B-15962AC94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61" y="238146"/>
            <a:ext cx="5544615" cy="31188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C8AD6D-E1DA-D4E0-ED4B-1222E64E457A}"/>
              </a:ext>
            </a:extLst>
          </p:cNvPr>
          <p:cNvSpPr txBox="1"/>
          <p:nvPr/>
        </p:nvSpPr>
        <p:spPr>
          <a:xfrm>
            <a:off x="7077608" y="1236922"/>
            <a:ext cx="248483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Re-costing, check also  consistency with FCC (items, assumptions, costs if relevant)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ADD99-C635-F8C4-C8D0-E419517E7AAF}"/>
              </a:ext>
            </a:extLst>
          </p:cNvPr>
          <p:cNvSpPr txBox="1"/>
          <p:nvPr/>
        </p:nvSpPr>
        <p:spPr>
          <a:xfrm>
            <a:off x="407368" y="3622243"/>
            <a:ext cx="5400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/>
              <a:t>For ILC like implementation at CERN (in progress):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Redo CE costing (previous slide)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Redo CF costing (EL, CV, etc)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Use 2024 costing for all components in their respective currencies, and change to CHF with exchange rate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A3E8F44-9514-8E06-7FA3-CB647AE5E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387" y="201267"/>
            <a:ext cx="7776245" cy="1065742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Costs - II</a:t>
            </a:r>
          </a:p>
        </p:txBody>
      </p:sp>
    </p:spTree>
    <p:extLst>
      <p:ext uri="{BB962C8B-B14F-4D97-AF65-F5344CB8AC3E}">
        <p14:creationId xmlns:p14="http://schemas.microsoft.com/office/powerpoint/2010/main" val="4240927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2DDD559-4AFD-F386-4739-415F37053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06560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Power and energy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4FD0E4-6875-2968-5D42-C692E8DE4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154720"/>
            <a:ext cx="1620788" cy="365125"/>
          </a:xfrm>
        </p:spPr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D4097-B28C-CE00-BA8B-5125B8806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07546" y="616021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05CA2C-3AF7-E608-B240-D97BAA867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1167006"/>
            <a:ext cx="4561619" cy="3493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C1AE0A-D874-8063-A87E-52D4206255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312" y="2545183"/>
            <a:ext cx="3168352" cy="2030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80850A-D62B-0A27-B03B-E3D02683F323}"/>
              </a:ext>
            </a:extLst>
          </p:cNvPr>
          <p:cNvSpPr txBox="1"/>
          <p:nvPr/>
        </p:nvSpPr>
        <p:spPr>
          <a:xfrm>
            <a:off x="8853814" y="1387514"/>
            <a:ext cx="30764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CERN “standard” running scenario used to convert to annual energy 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1F7B4-EE24-0EF3-6BF8-723608D38E1E}"/>
              </a:ext>
            </a:extLst>
          </p:cNvPr>
          <p:cNvSpPr txBox="1"/>
          <p:nvPr/>
        </p:nvSpPr>
        <p:spPr>
          <a:xfrm>
            <a:off x="4884421" y="1377396"/>
            <a:ext cx="3888432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Power at 250-380 GeV in the 100-200 MW range for the LC projects above </a:t>
            </a:r>
          </a:p>
          <a:p>
            <a:pPr algn="l"/>
            <a:endParaRPr lang="en-GB" dirty="0"/>
          </a:p>
          <a:p>
            <a:pPr algn="l"/>
            <a:r>
              <a:rPr lang="en-GB" dirty="0">
                <a:solidFill>
                  <a:srgbClr val="0033A0"/>
                </a:solidFill>
              </a:rPr>
              <a:t>With a running scenario on the right this corresponds to 0.6 - 1.2 TWh annually </a:t>
            </a:r>
          </a:p>
          <a:p>
            <a:pPr algn="l"/>
            <a:endParaRPr lang="en-GB" dirty="0">
              <a:solidFill>
                <a:srgbClr val="0033A0"/>
              </a:solidFill>
            </a:endParaRPr>
          </a:p>
          <a:p>
            <a:pPr algn="l"/>
            <a:r>
              <a:rPr lang="en-GB" dirty="0">
                <a:solidFill>
                  <a:srgbClr val="0033A0"/>
                </a:solidFill>
              </a:rPr>
              <a:t>CERN is currently consuming 1.2 – 1.3 </a:t>
            </a:r>
            <a:r>
              <a:rPr lang="en-GB" dirty="0" err="1">
                <a:solidFill>
                  <a:srgbClr val="0033A0"/>
                </a:solidFill>
              </a:rPr>
              <a:t>TWh</a:t>
            </a:r>
            <a:r>
              <a:rPr lang="en-GB" dirty="0">
                <a:solidFill>
                  <a:srgbClr val="0033A0"/>
                </a:solidFill>
              </a:rPr>
              <a:t> annually </a:t>
            </a:r>
          </a:p>
          <a:p>
            <a:pPr algn="l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B22F1-8D80-C72B-D468-90BB9B258E7B}"/>
              </a:ext>
            </a:extLst>
          </p:cNvPr>
          <p:cNvSpPr txBox="1"/>
          <p:nvPr/>
        </p:nvSpPr>
        <p:spPr>
          <a:xfrm>
            <a:off x="1004478" y="5123921"/>
            <a:ext cx="1044054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Includes studies of overall designs optimisation to reduce power, SRF cavities (</a:t>
            </a:r>
            <a:r>
              <a:rPr lang="en-GB" dirty="0" err="1"/>
              <a:t>grad,Q</a:t>
            </a:r>
            <a:r>
              <a:rPr lang="en-GB" dirty="0"/>
              <a:t>), </a:t>
            </a:r>
            <a:r>
              <a:rPr lang="en-GB" dirty="0" err="1"/>
              <a:t>cryo</a:t>
            </a:r>
            <a:r>
              <a:rPr lang="en-GB" dirty="0"/>
              <a:t> efficiency, RF power system (klystrons, modulators, components), RF to beam efficiencies, permanent magnets, operation when power is abundant, heat recovery, nanobeam and more.</a:t>
            </a:r>
          </a:p>
          <a:p>
            <a:pPr algn="l"/>
            <a:r>
              <a:rPr lang="en-GB" dirty="0"/>
              <a:t>Recent overview (</a:t>
            </a:r>
            <a:r>
              <a:rPr lang="en-GB" dirty="0">
                <a:hlinkClick r:id="rId5"/>
              </a:rPr>
              <a:t>LINK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5108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7044FE-9CB8-5CDA-A449-C0CC76AA6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7034"/>
            <a:ext cx="11376025" cy="1065742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chemeClr val="accent1"/>
                </a:solidFill>
              </a:rPr>
              <a:t>Sustainability: Life Cycle Assessment (LCA) </a:t>
            </a:r>
            <a:br>
              <a:rPr lang="en-GB" sz="2400" dirty="0">
                <a:solidFill>
                  <a:schemeClr val="accent1"/>
                </a:solidFill>
              </a:rPr>
            </a:b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A18ED-1063-33DF-FA23-3A9771E3B3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80" y="1157481"/>
            <a:ext cx="5116736" cy="2820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99352C8-7952-8CC6-ED89-52065E4BBA0B}"/>
              </a:ext>
            </a:extLst>
          </p:cNvPr>
          <p:cNvSpPr/>
          <p:nvPr/>
        </p:nvSpPr>
        <p:spPr>
          <a:xfrm>
            <a:off x="2212263" y="3066392"/>
            <a:ext cx="864096" cy="2880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3D1D9B-4135-36FD-DF46-1691E885CF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445" y="5030478"/>
            <a:ext cx="3115749" cy="1734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6A7378-899E-5E17-EF5F-21170D571A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432" y="4914293"/>
            <a:ext cx="2543944" cy="19386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CD447A-A91F-D531-307F-9123E92A90DB}"/>
              </a:ext>
            </a:extLst>
          </p:cNvPr>
          <p:cNvSpPr txBox="1"/>
          <p:nvPr/>
        </p:nvSpPr>
        <p:spPr>
          <a:xfrm>
            <a:off x="5854196" y="1110299"/>
            <a:ext cx="603097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What is the carbon intensity of energy in ~2050 (operation):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50% nuclear and 50% renewable give ~10-15g/kWh, to optimistic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France summer-months are today ~40g/kWh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Reductions predicted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792DB424-54CF-4968-AC94-0750A6AE4D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400" y="2382663"/>
            <a:ext cx="2659004" cy="17740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8E7D1F1-9B6D-2525-F6D3-CCBF18DF4106}"/>
              </a:ext>
            </a:extLst>
          </p:cNvPr>
          <p:cNvSpPr txBox="1"/>
          <p:nvPr/>
        </p:nvSpPr>
        <p:spPr>
          <a:xfrm>
            <a:off x="407987" y="4807503"/>
            <a:ext cx="32299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/>
              <a:t>LCA report for </a:t>
            </a:r>
            <a:r>
              <a:rPr lang="en-GB" sz="1600" b="1" dirty="0"/>
              <a:t>Civil Engineering</a:t>
            </a:r>
            <a:r>
              <a:rPr lang="en-GB" sz="1600" dirty="0"/>
              <a:t>: </a:t>
            </a:r>
            <a:r>
              <a:rPr lang="en-GB" sz="1600" dirty="0">
                <a:hlinkClick r:id="rId8"/>
              </a:rPr>
              <a:t>LINK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4A0538-5751-A25C-FC13-AA49FB9BA050}"/>
              </a:ext>
            </a:extLst>
          </p:cNvPr>
          <p:cNvSpPr txBox="1"/>
          <p:nvPr/>
        </p:nvSpPr>
        <p:spPr>
          <a:xfrm>
            <a:off x="1834499" y="5506046"/>
            <a:ext cx="20162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Addressing the Civil Engineering impact </a:t>
            </a:r>
          </a:p>
          <a:p>
            <a:pPr algn="l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3E1DFF-5C21-CE9E-C0C7-3385B80BD4EA}"/>
              </a:ext>
            </a:extLst>
          </p:cNvPr>
          <p:cNvCxnSpPr>
            <a:cxnSpLocks/>
          </p:cNvCxnSpPr>
          <p:nvPr/>
        </p:nvCxnSpPr>
        <p:spPr>
          <a:xfrm flipV="1">
            <a:off x="3071664" y="1916832"/>
            <a:ext cx="2664296" cy="1293576"/>
          </a:xfrm>
          <a:prstGeom prst="line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1DEED2C-F141-93FB-4755-5A87B08456FC}"/>
              </a:ext>
            </a:extLst>
          </p:cNvPr>
          <p:cNvSpPr/>
          <p:nvPr/>
        </p:nvSpPr>
        <p:spPr>
          <a:xfrm>
            <a:off x="1288424" y="2360760"/>
            <a:ext cx="864096" cy="1368152"/>
          </a:xfrm>
          <a:prstGeom prst="rect">
            <a:avLst/>
          </a:prstGeom>
          <a:noFill/>
          <a:ln w="539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6237433-826C-5D7A-547B-784B1995E303}"/>
              </a:ext>
            </a:extLst>
          </p:cNvPr>
          <p:cNvCxnSpPr>
            <a:cxnSpLocks/>
          </p:cNvCxnSpPr>
          <p:nvPr/>
        </p:nvCxnSpPr>
        <p:spPr>
          <a:xfrm>
            <a:off x="1720472" y="3788304"/>
            <a:ext cx="0" cy="934756"/>
          </a:xfrm>
          <a:prstGeom prst="line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A1DC5C8-25D5-67B7-95E4-27FB63F00A0C}"/>
              </a:ext>
            </a:extLst>
          </p:cNvPr>
          <p:cNvSpPr txBox="1"/>
          <p:nvPr/>
        </p:nvSpPr>
        <p:spPr>
          <a:xfrm>
            <a:off x="9814280" y="4365104"/>
            <a:ext cx="25439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Next working on the  </a:t>
            </a:r>
            <a:r>
              <a:rPr lang="en-GB" dirty="0">
                <a:solidFill>
                  <a:schemeClr val="accent1"/>
                </a:solidFill>
                <a:latin typeface="Arial"/>
              </a:rPr>
              <a:t>machine parts, on top of the CE estimate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FC34E00-5A77-5DA2-F02B-61EC8CB5E7C5}"/>
              </a:ext>
            </a:extLst>
          </p:cNvPr>
          <p:cNvCxnSpPr>
            <a:cxnSpLocks/>
          </p:cNvCxnSpPr>
          <p:nvPr/>
        </p:nvCxnSpPr>
        <p:spPr>
          <a:xfrm>
            <a:off x="1834711" y="3806867"/>
            <a:ext cx="7861689" cy="916193"/>
          </a:xfrm>
          <a:prstGeom prst="line">
            <a:avLst/>
          </a:prstGeom>
          <a:ln w="412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2CBC515-A495-9645-D3E1-A8502C151D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270BFF-3120-1E91-E3D2-D85D4099F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053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0A59C-69AC-2E54-4DCA-683E4D71CD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19402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AD135A4-192D-F19A-BB53-A9FAE74EA897}"/>
              </a:ext>
            </a:extLst>
          </p:cNvPr>
          <p:cNvSpPr txBox="1">
            <a:spLocks/>
          </p:cNvSpPr>
          <p:nvPr/>
        </p:nvSpPr>
        <p:spPr>
          <a:xfrm>
            <a:off x="434429" y="82833"/>
            <a:ext cx="11354371" cy="10128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Towards Carbon Accounting with LCA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- example for CLIC, also (being) done for ILC, C3, HALHF, FCC -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133469-528B-423B-2421-4280EE508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996" y="1010605"/>
            <a:ext cx="9066308" cy="56193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ECA6B8-62CF-A0D5-89A7-D72B003EF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471" y="4803548"/>
            <a:ext cx="8579833" cy="19399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0C7770-D9C7-D155-402A-A7AB8055638A}"/>
              </a:ext>
            </a:extLst>
          </p:cNvPr>
          <p:cNvSpPr txBox="1"/>
          <p:nvPr/>
        </p:nvSpPr>
        <p:spPr>
          <a:xfrm>
            <a:off x="3139505" y="1010605"/>
            <a:ext cx="8291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 in progress – this example is closest to the CLIC drive-beam parameters, detectors and computing (and travels) not considered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665737-7C13-DC2C-7D74-29D9D187328F}"/>
              </a:ext>
            </a:extLst>
          </p:cNvPr>
          <p:cNvSpPr txBox="1"/>
          <p:nvPr/>
        </p:nvSpPr>
        <p:spPr>
          <a:xfrm>
            <a:off x="183675" y="1521533"/>
            <a:ext cx="2166936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plot (blue part) is for 11 km of tunnel, scales with length, injectors will add to this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3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Next working on machine parts (orange), here assumed hardware and infrastructure = equal civil engineering impact.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3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Most likely this is optimistic, i.e. orange and light blue parts will be higher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47D84-440C-A94A-276C-03F0E77FCF69}"/>
              </a:ext>
            </a:extLst>
          </p:cNvPr>
          <p:cNvSpPr txBox="1"/>
          <p:nvPr/>
        </p:nvSpPr>
        <p:spPr>
          <a:xfrm>
            <a:off x="5807968" y="2204864"/>
            <a:ext cx="259194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power (here 0.7 TWh) or more carbon (here assumed 12g/kWh) will increase this quickly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B012D45F-F7D8-155A-1C5C-92596EBD6BFC}"/>
              </a:ext>
            </a:extLst>
          </p:cNvPr>
          <p:cNvSpPr/>
          <p:nvPr/>
        </p:nvSpPr>
        <p:spPr>
          <a:xfrm flipH="1">
            <a:off x="6811911" y="3429000"/>
            <a:ext cx="360039" cy="479403"/>
          </a:xfrm>
          <a:prstGeom prst="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Bent-Up Arrow 11">
            <a:extLst>
              <a:ext uri="{FF2B5EF4-FFF2-40B4-BE49-F238E27FC236}">
                <a16:creationId xmlns:a16="http://schemas.microsoft.com/office/drawing/2014/main" id="{0A4A2AEE-B9C2-9D6F-20CA-9FC39B32422E}"/>
              </a:ext>
            </a:extLst>
          </p:cNvPr>
          <p:cNvSpPr/>
          <p:nvPr/>
        </p:nvSpPr>
        <p:spPr>
          <a:xfrm rot="16200000">
            <a:off x="3150058" y="1892466"/>
            <a:ext cx="628607" cy="655456"/>
          </a:xfrm>
          <a:prstGeom prst="bent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97E2C-86B1-2878-F000-67181AB9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17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999B8-217A-8EDC-F201-792953C2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FBC7F4-836E-9281-03EE-5F0F1937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8B8AC-6069-D396-43D8-03D79700E70B}"/>
              </a:ext>
            </a:extLst>
          </p:cNvPr>
          <p:cNvSpPr txBox="1"/>
          <p:nvPr/>
        </p:nvSpPr>
        <p:spPr>
          <a:xfrm>
            <a:off x="623392" y="237157"/>
            <a:ext cx="11165408" cy="5255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Some key points  </a:t>
            </a:r>
          </a:p>
          <a:p>
            <a:pPr algn="ctr"/>
            <a:endParaRPr lang="en-GB" sz="105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CLIC will be proposed with several changes </a:t>
            </a:r>
            <a:r>
              <a:rPr lang="en-GB" b="0" dirty="0" err="1"/>
              <a:t>wrt</a:t>
            </a:r>
            <a:r>
              <a:rPr lang="en-GB" b="0" dirty="0"/>
              <a:t> to 2018 (X-</a:t>
            </a:r>
            <a:r>
              <a:rPr lang="en-GB" dirty="0"/>
              <a:t>band </a:t>
            </a:r>
            <a:r>
              <a:rPr lang="en-GB" b="0" dirty="0"/>
              <a:t>also an upgrade option)  (Improved </a:t>
            </a:r>
            <a:r>
              <a:rPr lang="en-GB" b="0" dirty="0" err="1"/>
              <a:t>wrt</a:t>
            </a:r>
            <a:r>
              <a:rPr lang="en-GB" b="0" dirty="0"/>
              <a:t> 2018, hosted at CERN)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LC starting with SRF technology will be proposed for CERN, with upgrade considerations (E,L, length and technologies)    (New concept considered for hosting at CERN)                        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 both cases emphasis on initial ”affordabl</a:t>
            </a:r>
            <a:r>
              <a:rPr lang="en-GB" dirty="0"/>
              <a:t>e” and performant Higgs factories, emphasising the additional physics reach by going to at least 550 GeV, and possibly beyond, and provide parameters for higher energy ranges. </a:t>
            </a:r>
          </a:p>
          <a:p>
            <a:pPr marL="674688" indent="-674688"/>
            <a:r>
              <a:rPr lang="en-GB" dirty="0"/>
              <a:t>      → Aim to demonstrate the LC “parameter space” available with “baseline” examples, and variations of              these (e.g. increased luminosities, empty tunnels preparing for upgrades, … ) 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100" b="0" dirty="0"/>
          </a:p>
          <a:p>
            <a:br>
              <a:rPr lang="en-GB" sz="1600" dirty="0"/>
            </a:br>
            <a:r>
              <a:rPr lang="en-GB" sz="2000" dirty="0">
                <a:solidFill>
                  <a:srgbClr val="303030"/>
                </a:solidFill>
              </a:rPr>
              <a:t>Thanks – most of the slides/information from:</a:t>
            </a:r>
            <a:br>
              <a:rPr lang="en-GB" sz="1600" b="0" dirty="0">
                <a:solidFill>
                  <a:srgbClr val="303030"/>
                </a:solidFill>
                <a:latin typeface="+mn-lt"/>
              </a:rPr>
            </a:b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S.Michizono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B.List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IDT and ILC colleagues, CLIC team,</a:t>
            </a:r>
            <a:r>
              <a:rPr lang="en-GB" sz="1600" dirty="0">
                <a:solidFill>
                  <a:srgbClr val="303030"/>
                </a:solidFill>
              </a:rPr>
              <a:t>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J.List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A.Robson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E.Nanni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 and the C</a:t>
            </a:r>
            <a:r>
              <a:rPr lang="en-GB" sz="1600" b="0" baseline="30000" dirty="0">
                <a:solidFill>
                  <a:srgbClr val="303030"/>
                </a:solidFill>
                <a:latin typeface="+mn-lt"/>
              </a:rPr>
              <a:t>3 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team, the HALHF team, </a:t>
            </a:r>
            <a:r>
              <a:rPr lang="en-GB" sz="1600" dirty="0">
                <a:solidFill>
                  <a:srgbClr val="303030"/>
                </a:solidFill>
              </a:rPr>
              <a:t> 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ARUP, </a:t>
            </a:r>
            <a:r>
              <a:rPr lang="en-GB" sz="1600" dirty="0">
                <a:solidFill>
                  <a:srgbClr val="303030"/>
                </a:solidFill>
              </a:rPr>
              <a:t> 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he Snowmass Implementation Task Force (names on page 2 of the report, chair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T.Roser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),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F.Cardelli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N.Catalan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many more</a:t>
            </a:r>
            <a:endParaRPr lang="en-GB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7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7491A-F1DF-47A9-B0E8-5F474A41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6298D-8703-14AC-C5E8-C483D5AC32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5C0EBE-F0B5-6DB1-38F6-7B6E5EC10BCD}"/>
              </a:ext>
            </a:extLst>
          </p:cNvPr>
          <p:cNvSpPr txBox="1"/>
          <p:nvPr/>
        </p:nvSpPr>
        <p:spPr>
          <a:xfrm>
            <a:off x="911424" y="253595"/>
            <a:ext cx="1008112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b="1" dirty="0">
                <a:latin typeface="+mj-lt"/>
              </a:rPr>
              <a:t>General goals for LCs: 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Energy reach and flexibility: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Physics opportunities from Z-pole to 1-2 TeV (maybe more later 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One can choose – within limitations – cost, power versus E and 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Allows to adapt to development in physics</a:t>
            </a:r>
          </a:p>
          <a:p>
            <a:endParaRPr lang="en-GB" sz="2000" dirty="0"/>
          </a:p>
          <a:p>
            <a:r>
              <a:rPr lang="en-GB" sz="2000" dirty="0"/>
              <a:t>Footprint, power and cost: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Lower cost to get to Higgs and top than a circular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Power similar to LHC, or lower, for initial configuration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Footprint similar to LHC, CE cost risks therefore manageable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r>
              <a:rPr lang="en-GB" sz="2000" dirty="0"/>
              <a:t>Provide many opportunities and increased flexibility for the future: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Does not determine footprint of future energy frontier machines (hadrons and muon), and it has its own upgrade opportunities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Encourage accelerator and detector R&amp;D for all these options  </a:t>
            </a:r>
          </a:p>
        </p:txBody>
      </p:sp>
    </p:spTree>
    <p:extLst>
      <p:ext uri="{BB962C8B-B14F-4D97-AF65-F5344CB8AC3E}">
        <p14:creationId xmlns:p14="http://schemas.microsoft.com/office/powerpoint/2010/main" val="6420948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89"/>
          <p:cNvSpPr txBox="1">
            <a:spLocks noGrp="1"/>
          </p:cNvSpPr>
          <p:nvPr>
            <p:ph type="title"/>
          </p:nvPr>
        </p:nvSpPr>
        <p:spPr>
          <a:xfrm>
            <a:off x="1847528" y="-292539"/>
            <a:ext cx="11376025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           C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 Accelerator Complex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15" name="Google Shape;815;p89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817" name="Google Shape;817;p89"/>
          <p:cNvSpPr txBox="1">
            <a:spLocks noGrp="1"/>
          </p:cNvSpPr>
          <p:nvPr>
            <p:ph type="body" idx="4294967295"/>
          </p:nvPr>
        </p:nvSpPr>
        <p:spPr>
          <a:xfrm>
            <a:off x="309978" y="2927373"/>
            <a:ext cx="4489878" cy="28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solidFill>
                  <a:schemeClr val="accent1"/>
                </a:solidFill>
              </a:rPr>
              <a:t>8 km footprint for 250/550 GeV </a:t>
            </a:r>
            <a:r>
              <a:rPr lang="en-US" sz="1800" b="0" dirty="0" err="1">
                <a:solidFill>
                  <a:schemeClr val="accent1"/>
                </a:solidFill>
              </a:rPr>
              <a:t>CoM</a:t>
            </a:r>
            <a:r>
              <a:rPr lang="en-US" sz="1800" b="0" dirty="0">
                <a:solidFill>
                  <a:schemeClr val="accent1"/>
                </a:solidFill>
              </a:rPr>
              <a:t> ⟹ 70/120 MeV/m</a:t>
            </a:r>
            <a:endParaRPr sz="1800" b="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solidFill>
                  <a:schemeClr val="accent1"/>
                </a:solidFill>
              </a:rPr>
              <a:t>Large portions of accelerator complex compatible between LC technologies </a:t>
            </a:r>
            <a:endParaRPr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 dirty="0">
                <a:solidFill>
                  <a:schemeClr val="accent1"/>
                </a:solidFill>
              </a:rPr>
              <a:t>Beam delivery / IP modified from ILC (1.5 km for 550 GeV </a:t>
            </a:r>
            <a:r>
              <a:rPr lang="en-US" sz="1800" b="0" dirty="0" err="1">
                <a:solidFill>
                  <a:schemeClr val="accent1"/>
                </a:solidFill>
              </a:rPr>
              <a:t>CoM</a:t>
            </a:r>
            <a:r>
              <a:rPr lang="en-US" sz="1800" b="0" dirty="0">
                <a:solidFill>
                  <a:schemeClr val="accent1"/>
                </a:solidFill>
              </a:rPr>
              <a:t>), compatible w/ ILC-like detector</a:t>
            </a:r>
            <a:endParaRPr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 dirty="0">
                <a:solidFill>
                  <a:schemeClr val="accent1"/>
                </a:solidFill>
              </a:rPr>
              <a:t>Damping rings and injectors to be optimized with CLIC as baseline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sz="1800" b="0" dirty="0">
              <a:solidFill>
                <a:schemeClr val="accent1"/>
              </a:solidFill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US" sz="1800" b="0" dirty="0">
                <a:solidFill>
                  <a:schemeClr val="accent1"/>
                </a:solidFill>
              </a:rPr>
              <a:t>Snowmass paper: </a:t>
            </a:r>
            <a:r>
              <a:rPr lang="en-US" sz="1800" b="0" dirty="0">
                <a:solidFill>
                  <a:schemeClr val="accent1"/>
                </a:solidFill>
                <a:hlinkClick r:id="rId3"/>
              </a:rPr>
              <a:t>https://arxiv.org/pdf/2203.07646.pdf</a:t>
            </a:r>
            <a:endParaRPr lang="en-US" sz="1800" b="0" dirty="0">
              <a:solidFill>
                <a:schemeClr val="accent1"/>
              </a:solidFill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lang="en-US"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sz="1800" b="0" dirty="0"/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sz="1800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H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H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F82869-9152-5CC2-D76C-42802577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Google Shape;559;p68">
            <a:extLst>
              <a:ext uri="{FF2B5EF4-FFF2-40B4-BE49-F238E27FC236}">
                <a16:creationId xmlns:a16="http://schemas.microsoft.com/office/drawing/2014/main" id="{85D8A2CF-6764-0E93-9366-97E75913BBF5}"/>
              </a:ext>
            </a:extLst>
          </p:cNvPr>
          <p:cNvSpPr txBox="1">
            <a:spLocks/>
          </p:cNvSpPr>
          <p:nvPr/>
        </p:nvSpPr>
        <p:spPr>
          <a:xfrm>
            <a:off x="1702889" y="2049602"/>
            <a:ext cx="1543200" cy="205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0" bIns="34275" rtlCol="0" anchor="ctr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 smtClean="0"/>
              <a:pPr algn="r">
                <a:buClr>
                  <a:srgbClr val="000000"/>
                </a:buClr>
                <a:buSzPts val="800"/>
                <a:buFont typeface="Arial"/>
                <a:buNone/>
              </a:pPr>
              <a:t>31</a:t>
            </a:fld>
            <a:endParaRPr lang="en"/>
          </a:p>
        </p:txBody>
      </p:sp>
      <p:pic>
        <p:nvPicPr>
          <p:cNvPr id="7" name="Google Shape;567;p68">
            <a:extLst>
              <a:ext uri="{FF2B5EF4-FFF2-40B4-BE49-F238E27FC236}">
                <a16:creationId xmlns:a16="http://schemas.microsoft.com/office/drawing/2014/main" id="{3A2959C5-09E0-9D71-4CE2-16852026149A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196" y="986545"/>
            <a:ext cx="5477826" cy="17709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8;p68">
            <a:extLst>
              <a:ext uri="{FF2B5EF4-FFF2-40B4-BE49-F238E27FC236}">
                <a16:creationId xmlns:a16="http://schemas.microsoft.com/office/drawing/2014/main" id="{75FA5CE8-B55E-9EAA-B169-16869FBDDD6C}"/>
              </a:ext>
            </a:extLst>
          </p:cNvPr>
          <p:cNvSpPr/>
          <p:nvPr/>
        </p:nvSpPr>
        <p:spPr>
          <a:xfrm>
            <a:off x="459090" y="1516340"/>
            <a:ext cx="2305800" cy="80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577;p69">
            <a:extLst>
              <a:ext uri="{FF2B5EF4-FFF2-40B4-BE49-F238E27FC236}">
                <a16:creationId xmlns:a16="http://schemas.microsoft.com/office/drawing/2014/main" id="{0DE7D116-DD6F-C951-E3C4-EB3A57752102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591" y="4058695"/>
            <a:ext cx="7069409" cy="2814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274;p120">
            <a:extLst>
              <a:ext uri="{FF2B5EF4-FFF2-40B4-BE49-F238E27FC236}">
                <a16:creationId xmlns:a16="http://schemas.microsoft.com/office/drawing/2014/main" id="{9F72B8AD-9CFB-583F-4463-E8B2C4603CFF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128" y="889006"/>
            <a:ext cx="4274772" cy="258647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272;p120">
            <a:extLst>
              <a:ext uri="{FF2B5EF4-FFF2-40B4-BE49-F238E27FC236}">
                <a16:creationId xmlns:a16="http://schemas.microsoft.com/office/drawing/2014/main" id="{449A5488-051B-9B3A-6A84-851565377E34}"/>
              </a:ext>
            </a:extLst>
          </p:cNvPr>
          <p:cNvSpPr txBox="1"/>
          <p:nvPr/>
        </p:nvSpPr>
        <p:spPr>
          <a:xfrm>
            <a:off x="6818330" y="3481786"/>
            <a:ext cx="5063692" cy="467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Cahill, A. D., et al. </a:t>
            </a:r>
            <a:r>
              <a:rPr lang="en-US" sz="1600" i="1" dirty="0"/>
              <a:t>PRAB</a:t>
            </a:r>
            <a:r>
              <a:rPr lang="en-US" sz="1600" dirty="0"/>
              <a:t> 21.10 (2018): 102002</a:t>
            </a:r>
            <a:r>
              <a:rPr lang="en-US" sz="1600" dirty="0">
                <a:solidFill>
                  <a:srgbClr val="222222"/>
                </a:solidFill>
              </a:rPr>
              <a:t>.</a:t>
            </a:r>
            <a:endParaRPr sz="1600" dirty="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120"/>
          <p:cNvSpPr txBox="1">
            <a:spLocks noGrp="1"/>
          </p:cNvSpPr>
          <p:nvPr>
            <p:ph type="title"/>
          </p:nvPr>
        </p:nvSpPr>
        <p:spPr>
          <a:xfrm>
            <a:off x="839416" y="-261595"/>
            <a:ext cx="11016914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C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3  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recent developments and immediate plans 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69" name="Google Shape;1269;p120"/>
          <p:cNvSpPr txBox="1">
            <a:spLocks noGrp="1"/>
          </p:cNvSpPr>
          <p:nvPr>
            <p:ph type="sldNum" sz="quarter" idx="11"/>
          </p:nvPr>
        </p:nvSpPr>
        <p:spPr>
          <a:xfrm>
            <a:off x="11958147" y="6095816"/>
            <a:ext cx="681254" cy="365125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latin typeface="+mn-lt"/>
              </a:rPr>
              <a:t>32</a:t>
            </a:fld>
            <a:endParaRPr sz="1600">
              <a:latin typeface="+mn-lt"/>
            </a:endParaRPr>
          </a:p>
        </p:txBody>
      </p:sp>
      <p:pic>
        <p:nvPicPr>
          <p:cNvPr id="4" name="Google Shape;824;p89">
            <a:extLst>
              <a:ext uri="{FF2B5EF4-FFF2-40B4-BE49-F238E27FC236}">
                <a16:creationId xmlns:a16="http://schemas.microsoft.com/office/drawing/2014/main" id="{B1A450FA-2540-00D1-3176-76189E342693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7" y="4573360"/>
            <a:ext cx="3336477" cy="2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25;p89">
            <a:extLst>
              <a:ext uri="{FF2B5EF4-FFF2-40B4-BE49-F238E27FC236}">
                <a16:creationId xmlns:a16="http://schemas.microsoft.com/office/drawing/2014/main" id="{DFDBD4BA-7137-2BF0-D800-637712B401E2}"/>
              </a:ext>
            </a:extLst>
          </p:cNvPr>
          <p:cNvSpPr txBox="1"/>
          <p:nvPr/>
        </p:nvSpPr>
        <p:spPr>
          <a:xfrm>
            <a:off x="291428" y="3828745"/>
            <a:ext cx="3112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</a:t>
            </a:r>
            <a:r>
              <a:rPr lang="en-US" sz="1600" baseline="30000" dirty="0"/>
              <a:t>3</a:t>
            </a:r>
            <a:r>
              <a:rPr lang="en-US" sz="1600" dirty="0"/>
              <a:t> Main Linac Cryomodule</a:t>
            </a:r>
            <a:endParaRPr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9 m (600 MeV/ 1 GeV)</a:t>
            </a:r>
            <a:endParaRPr sz="1600" dirty="0"/>
          </a:p>
        </p:txBody>
      </p:sp>
      <p:pic>
        <p:nvPicPr>
          <p:cNvPr id="7" name="Google Shape;1084;p107">
            <a:extLst>
              <a:ext uri="{FF2B5EF4-FFF2-40B4-BE49-F238E27FC236}">
                <a16:creationId xmlns:a16="http://schemas.microsoft.com/office/drawing/2014/main" id="{AA4201DC-FB8B-9816-19A7-9B84895E8915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0818" y="4737817"/>
            <a:ext cx="3748584" cy="139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86;p107">
            <a:extLst>
              <a:ext uri="{FF2B5EF4-FFF2-40B4-BE49-F238E27FC236}">
                <a16:creationId xmlns:a16="http://schemas.microsoft.com/office/drawing/2014/main" id="{66B81A99-078F-4DAE-597D-0A81E4536A87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01" y="4725144"/>
            <a:ext cx="4592509" cy="141251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089;p107">
            <a:extLst>
              <a:ext uri="{FF2B5EF4-FFF2-40B4-BE49-F238E27FC236}">
                <a16:creationId xmlns:a16="http://schemas.microsoft.com/office/drawing/2014/main" id="{E6243D41-79D9-836E-0781-E4B677084F59}"/>
              </a:ext>
            </a:extLst>
          </p:cNvPr>
          <p:cNvSpPr txBox="1"/>
          <p:nvPr/>
        </p:nvSpPr>
        <p:spPr>
          <a:xfrm>
            <a:off x="4439816" y="6150333"/>
            <a:ext cx="4861489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Lato"/>
                <a:cs typeface="Lato"/>
                <a:sym typeface="Lato"/>
              </a:rPr>
              <a:t>C</a:t>
            </a:r>
            <a:r>
              <a:rPr lang="en-US" sz="1600" baseline="30000" dirty="0">
                <a:ea typeface="Lato"/>
                <a:cs typeface="Lato"/>
                <a:sym typeface="Lato"/>
              </a:rPr>
              <a:t>3</a:t>
            </a:r>
            <a:r>
              <a:rPr lang="en-US" sz="1600" dirty="0">
                <a:ea typeface="Lato"/>
                <a:cs typeface="Lato"/>
                <a:sym typeface="Lato"/>
              </a:rPr>
              <a:t> Prototype One Meter Structure</a:t>
            </a:r>
            <a:endParaRPr sz="1600" dirty="0">
              <a:ea typeface="Lato"/>
              <a:cs typeface="Lato"/>
              <a:sym typeface="Lato"/>
            </a:endParaRPr>
          </a:p>
        </p:txBody>
      </p:sp>
      <p:sp>
        <p:nvSpPr>
          <p:cNvPr id="10" name="Google Shape;1090;p107">
            <a:extLst>
              <a:ext uri="{FF2B5EF4-FFF2-40B4-BE49-F238E27FC236}">
                <a16:creationId xmlns:a16="http://schemas.microsoft.com/office/drawing/2014/main" id="{89321B6C-3B3F-7196-E4AD-45F44CEF35D5}"/>
              </a:ext>
            </a:extLst>
          </p:cNvPr>
          <p:cNvSpPr txBox="1"/>
          <p:nvPr/>
        </p:nvSpPr>
        <p:spPr>
          <a:xfrm>
            <a:off x="8122030" y="6166495"/>
            <a:ext cx="4886738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Lato"/>
                <a:cs typeface="Lato"/>
                <a:sym typeface="Lato"/>
              </a:rPr>
              <a:t>High power Test at </a:t>
            </a:r>
            <a:r>
              <a:rPr lang="en-US" sz="1600" dirty="0" err="1">
                <a:ea typeface="Lato"/>
                <a:cs typeface="Lato"/>
                <a:sym typeface="Lato"/>
              </a:rPr>
              <a:t>Radiabeam</a:t>
            </a:r>
            <a:endParaRPr sz="1600" dirty="0">
              <a:ea typeface="Lato"/>
              <a:cs typeface="Lato"/>
              <a:sym typeface="Lato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CD5D19-2DC1-BD7D-A323-FF6A5E9D0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600"/>
              <a:t>30.1.2025</a:t>
            </a:r>
            <a:endParaRPr lang="en-US" sz="1600" dirty="0"/>
          </a:p>
        </p:txBody>
      </p:sp>
      <p:pic>
        <p:nvPicPr>
          <p:cNvPr id="3" name="Google Shape;1244;p118">
            <a:extLst>
              <a:ext uri="{FF2B5EF4-FFF2-40B4-BE49-F238E27FC236}">
                <a16:creationId xmlns:a16="http://schemas.microsoft.com/office/drawing/2014/main" id="{3B26330C-75F9-8FE2-D78C-AE23369BAB0B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2" y="807471"/>
            <a:ext cx="6748194" cy="306449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48;p118">
            <a:extLst>
              <a:ext uri="{FF2B5EF4-FFF2-40B4-BE49-F238E27FC236}">
                <a16:creationId xmlns:a16="http://schemas.microsoft.com/office/drawing/2014/main" id="{D6E76E2A-8F83-08B8-E789-F5535A67F700}"/>
              </a:ext>
            </a:extLst>
          </p:cNvPr>
          <p:cNvSpPr txBox="1">
            <a:spLocks/>
          </p:cNvSpPr>
          <p:nvPr/>
        </p:nvSpPr>
        <p:spPr>
          <a:xfrm>
            <a:off x="643950" y="2608843"/>
            <a:ext cx="4803978" cy="1983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91425" bIns="45700" rtlCol="0" anchor="t" anchorCtr="0">
            <a:noAutofit/>
          </a:bodyPr>
          <a:lstStyle>
            <a:lvl1pPr marL="457200" lvl="0" indent="-228600" algn="l" defTabSz="914400" rtl="0" eaLnBrk="1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tabLst/>
              <a:defRPr sz="2100" b="1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1pPr>
            <a:lvl2pPr marL="914400" lvl="1" indent="-342392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Font typeface="Arial" charset="0"/>
              <a:buChar char="●"/>
              <a:tabLst/>
              <a:defRPr sz="18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2pPr>
            <a:lvl3pPr marL="1371600" lvl="2" indent="-32766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Font typeface="Arial" panose="020B0604020202020204" pitchFamily="34" charset="0"/>
              <a:buChar char="●"/>
              <a:tabLst/>
              <a:defRPr sz="14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3pPr>
            <a:lvl4pPr marL="1828800" lvl="3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 panose="020B0604020202020204" pitchFamily="34" charset="0"/>
              <a:buChar char="●"/>
              <a:tabLst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4pPr>
            <a:lvl5pPr marL="2286000" lvl="4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/>
              <a:buChar char="●"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0" dirty="0">
                <a:solidFill>
                  <a:srgbClr val="0033A0"/>
                </a:solidFill>
              </a:rPr>
              <a:t>Demonstrate fully engineered cryomodule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~50 m scale facility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3 GeV energy reach</a:t>
            </a:r>
          </a:p>
        </p:txBody>
      </p:sp>
      <p:pic>
        <p:nvPicPr>
          <p:cNvPr id="15" name="Google Shape;602;p71">
            <a:extLst>
              <a:ext uri="{FF2B5EF4-FFF2-40B4-BE49-F238E27FC236}">
                <a16:creationId xmlns:a16="http://schemas.microsoft.com/office/drawing/2014/main" id="{4E2F5AFF-A243-23D4-3779-CA3CACDBF06B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3669" y="1035445"/>
            <a:ext cx="2523979" cy="171647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Google Shape;600;p71">
            <a:extLst>
              <a:ext uri="{FF2B5EF4-FFF2-40B4-BE49-F238E27FC236}">
                <a16:creationId xmlns:a16="http://schemas.microsoft.com/office/drawing/2014/main" id="{55B05DF2-77CE-3916-BC61-67EFA3DCBA5D}"/>
              </a:ext>
            </a:extLst>
          </p:cNvPr>
          <p:cNvSpPr txBox="1">
            <a:spLocks/>
          </p:cNvSpPr>
          <p:nvPr/>
        </p:nvSpPr>
        <p:spPr>
          <a:xfrm>
            <a:off x="6022847" y="643850"/>
            <a:ext cx="3810934" cy="31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QCM: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Delivery of prototype quarter cryomodule (QCM) expected Fall 2024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Address Gradient, Vibrations, Damping, Alignment,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Cryo</a:t>
            </a: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etc</a:t>
            </a:r>
            <a:endParaRPr lang="en-US" sz="1600" b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3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9B2B8EA-CFDF-2024-DED1-B79ACD63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66D4F8-C68B-556E-DADA-4A56C5939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C52573-EC5D-9FDB-6C3E-E2903AA712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09" y="341420"/>
            <a:ext cx="6044570" cy="28720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06DF56-DFCB-0560-5BB7-C13C885C191B}"/>
              </a:ext>
            </a:extLst>
          </p:cNvPr>
          <p:cNvSpPr txBox="1"/>
          <p:nvPr/>
        </p:nvSpPr>
        <p:spPr>
          <a:xfrm>
            <a:off x="6600056" y="332656"/>
            <a:ext cx="5472608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New concept</a:t>
            </a:r>
            <a:r>
              <a:rPr lang="en-GB" dirty="0"/>
              <a:t>, aiming for pre-CDR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500 GeV for electrons with plasma acceleration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31 GeV positrons with RF based linac, used also to provide electron </a:t>
            </a:r>
            <a:r>
              <a:rPr lang="en-GB" dirty="0" err="1"/>
              <a:t>drivebeam</a:t>
            </a:r>
            <a:r>
              <a:rPr lang="en-GB" dirty="0"/>
              <a:t> for the plasma acceleration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Reach 250 GeV collision energy, luminosity 10</a:t>
            </a:r>
            <a:r>
              <a:rPr lang="en-GB" baseline="30000" dirty="0"/>
              <a:t>34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algn="l"/>
            <a:r>
              <a:rPr lang="en-GB" dirty="0"/>
              <a:t>Asymmetric technologies, energies and bunch charges </a:t>
            </a:r>
          </a:p>
          <a:p>
            <a:pPr algn="l"/>
            <a:endParaRPr lang="en-GB" sz="800" dirty="0">
              <a:solidFill>
                <a:srgbClr val="FF0000"/>
              </a:solidFill>
            </a:endParaRPr>
          </a:p>
          <a:p>
            <a:pPr algn="l"/>
            <a:r>
              <a:rPr lang="en-GB" dirty="0">
                <a:solidFill>
                  <a:srgbClr val="FF0000"/>
                </a:solidFill>
              </a:rPr>
              <a:t>Small footprint, lower cost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E16FFF-A50B-C408-A2F9-AFCBE3D522F9}"/>
              </a:ext>
            </a:extLst>
          </p:cNvPr>
          <p:cNvSpPr txBox="1"/>
          <p:nvPr/>
        </p:nvSpPr>
        <p:spPr>
          <a:xfrm>
            <a:off x="263353" y="3429000"/>
            <a:ext cx="5478414" cy="2477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Several key plasma acc. challenges:</a:t>
            </a:r>
          </a:p>
          <a:p>
            <a:pPr algn="l"/>
            <a:r>
              <a:rPr lang="en-GB" dirty="0"/>
              <a:t>Multi-staging, emittances, energy spread, stabilities, spin polarisation preservation, efficiencies, rep rate, plasma cell cooling and more </a:t>
            </a:r>
          </a:p>
          <a:p>
            <a:pPr algn="l"/>
            <a:endParaRPr lang="en-GB" sz="900" b="1" dirty="0"/>
          </a:p>
          <a:p>
            <a:pPr algn="l"/>
            <a:r>
              <a:rPr lang="en-GB" b="1" dirty="0"/>
              <a:t>Conventional beam(s) challenges:</a:t>
            </a:r>
          </a:p>
          <a:p>
            <a:pPr algn="l"/>
            <a:r>
              <a:rPr lang="en-GB" dirty="0"/>
              <a:t>Positron production, damping rings, RF linac, beam delivery system </a:t>
            </a:r>
          </a:p>
          <a:p>
            <a:pPr algn="l"/>
            <a:endParaRPr lang="en-GB" sz="800" dirty="0"/>
          </a:p>
          <a:p>
            <a:pPr algn="l"/>
            <a:r>
              <a:rPr lang="en-GB" b="1" dirty="0"/>
              <a:t>Experimental challenges </a:t>
            </a:r>
            <a:r>
              <a:rPr lang="en-GB" dirty="0"/>
              <a:t>with asymmetric beams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2EF455-458F-853A-9081-80D999313AB5}"/>
              </a:ext>
            </a:extLst>
          </p:cNvPr>
          <p:cNvSpPr txBox="1"/>
          <p:nvPr/>
        </p:nvSpPr>
        <p:spPr>
          <a:xfrm>
            <a:off x="352700" y="322981"/>
            <a:ext cx="581530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HALHF</a:t>
            </a:r>
            <a:r>
              <a:rPr lang="en-US" sz="1800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: A Hybrid, Asymmetric, Linear Higgs Factory </a:t>
            </a:r>
            <a:endParaRPr lang="en-US" dirty="0"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BB9B56-DE7D-94D9-5BF7-E5D9959C5CC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512" y="3779144"/>
            <a:ext cx="6256568" cy="23768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00BF15-F0EC-8E30-5B5A-E51AAB4E4669}"/>
              </a:ext>
            </a:extLst>
          </p:cNvPr>
          <p:cNvSpPr txBox="1"/>
          <p:nvPr/>
        </p:nvSpPr>
        <p:spPr>
          <a:xfrm>
            <a:off x="5971032" y="6210038"/>
            <a:ext cx="61386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baseline at: </a:t>
            </a:r>
            <a:r>
              <a:rPr lang="en-GB" dirty="0">
                <a:hlinkClick r:id="rId6"/>
              </a:rPr>
              <a:t>https://arxiv.org/abs/2501.11072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5795F-F4F8-A3CF-E951-F3DAD05B59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47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19335-A8F3-9628-03F1-F3AFDCA87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B0B3C-A07C-9EAD-61CB-3682707648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274" y="3434625"/>
            <a:ext cx="5007683" cy="16089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AC3407-CE52-8B04-2109-E62A5B073B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274" y="1916832"/>
            <a:ext cx="6020022" cy="13020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D37CF7D-A270-865C-AEF8-5FCBB33AF9E2}"/>
              </a:ext>
            </a:extLst>
          </p:cNvPr>
          <p:cNvSpPr txBox="1"/>
          <p:nvPr/>
        </p:nvSpPr>
        <p:spPr>
          <a:xfrm>
            <a:off x="2063552" y="332656"/>
            <a:ext cx="777686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/>
              <a:t>Energy recovery options, </a:t>
            </a:r>
            <a:r>
              <a:rPr lang="en-GB" sz="2400" dirty="0"/>
              <a:t>potentially very </a:t>
            </a:r>
            <a:r>
              <a:rPr lang="en-GB" sz="2400" dirty="0">
                <a:solidFill>
                  <a:srgbClr val="FF0000"/>
                </a:solidFill>
              </a:rPr>
              <a:t>large luminosities </a:t>
            </a:r>
            <a:r>
              <a:rPr lang="en-GB" sz="2400" dirty="0"/>
              <a:t>but early stage of development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6762E-14F1-2D3B-250A-61A286990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C590F-B0B9-A3BA-8E48-566072849E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2069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0EFF83-AAEC-A1CC-76DA-E1A88C4D4C42}"/>
              </a:ext>
            </a:extLst>
          </p:cNvPr>
          <p:cNvSpPr txBox="1"/>
          <p:nvPr/>
        </p:nvSpPr>
        <p:spPr>
          <a:xfrm>
            <a:off x="577753" y="3963032"/>
            <a:ext cx="6958407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accent1"/>
                </a:solidFill>
              </a:rPr>
              <a:t>The estimates above  from the Snowmass process </a:t>
            </a:r>
            <a:r>
              <a:rPr lang="en-GB" sz="1600" dirty="0">
                <a:solidFill>
                  <a:srgbClr val="FF0000"/>
                </a:solidFill>
              </a:rPr>
              <a:t>includes personnel costs </a:t>
            </a:r>
            <a:r>
              <a:rPr lang="en-GB" sz="1600" dirty="0">
                <a:solidFill>
                  <a:schemeClr val="accent1"/>
                </a:solidFill>
              </a:rPr>
              <a:t>(usually kept separate in European project estimates, e.g. ILC and CLIC). 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Typically ~2 M$ on top.</a:t>
            </a: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Interesting to note that FCC-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ee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250 estimated with this method at is 14-19 B$, in reasonably good agreement with FCC-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ee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mid term report.</a:t>
            </a:r>
          </a:p>
          <a:p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Costs for ILC and CLIC (and others) are currently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being re-costed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and updated to 2023-24, including currency changes and price escalations. We will see if they also agree reasonably well with the Snowmass estimates shown above (so far reasonable) </a:t>
            </a: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 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A97038-5404-DA8E-8484-63CF1151B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 and Personnel estimates – Higgs factories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644F1-FBC5-DE47-06AE-03E18516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8962" y="6306341"/>
            <a:ext cx="1620788" cy="365125"/>
          </a:xfrm>
        </p:spPr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A50D-3154-B1D7-3B3C-7C4DB2A30B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19402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BB5A1-CDD0-FF30-AA64-A7962323F5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168" y="1092046"/>
            <a:ext cx="4530384" cy="33542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88EFDF-FD26-BEB6-FF03-FDE63FFFE7C3}"/>
              </a:ext>
            </a:extLst>
          </p:cNvPr>
          <p:cNvSpPr txBox="1"/>
          <p:nvPr/>
        </p:nvSpPr>
        <p:spPr>
          <a:xfrm>
            <a:off x="7752184" y="4509120"/>
            <a:ext cx="43924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accent1"/>
                </a:solidFill>
                <a:latin typeface="+mj-lt"/>
              </a:rPr>
              <a:t>One 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FTEy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estimated to 200kUS$. </a:t>
            </a: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C4CFCC-559A-54E2-8918-AEC78638C3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77" y="836127"/>
            <a:ext cx="6770146" cy="2920389"/>
          </a:xfrm>
          <a:prstGeom prst="rect">
            <a:avLst/>
          </a:prstGeom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BF64D89-1C95-E82E-26FC-C3F14EC194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6" y="2924944"/>
            <a:ext cx="6136504" cy="7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75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e</a:t>
            </a:r>
            <a:endParaRPr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407368" y="197397"/>
            <a:ext cx="1070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ea typeface="ＭＳ Ｐゴシック" charset="-128"/>
              </a:rPr>
              <a:t>LC physics opportunities - reminder   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99B08433-22EC-57E6-8505-149C2CE57D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79" y="1388304"/>
            <a:ext cx="7493174" cy="334165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all e+e- colliders show very comparable performance for standard Higgs program despite quite different assumed integrated luminosities =&gt; beam polarisation!…">
            <a:extLst>
              <a:ext uri="{FF2B5EF4-FFF2-40B4-BE49-F238E27FC236}">
                <a16:creationId xmlns:a16="http://schemas.microsoft.com/office/drawing/2014/main" id="{075B46E7-699A-B956-939D-5DB603162F0A}"/>
              </a:ext>
            </a:extLst>
          </p:cNvPr>
          <p:cNvSpPr txBox="1"/>
          <p:nvPr/>
        </p:nvSpPr>
        <p:spPr>
          <a:xfrm>
            <a:off x="2325369" y="5526341"/>
            <a:ext cx="7061394" cy="318357"/>
          </a:xfrm>
          <a:prstGeom prst="rect">
            <a:avLst/>
          </a:prstGeom>
          <a:solidFill>
            <a:srgbClr val="FFFFFF"/>
          </a:solidFill>
          <a:ln w="762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600"/>
              </a:spcBef>
              <a:tabLst>
                <a:tab pos="266700" algn="l"/>
              </a:tabLst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18" name="arXiv:2206.08326">
            <a:hlinkClick r:id="rId4"/>
            <a:extLst>
              <a:ext uri="{FF2B5EF4-FFF2-40B4-BE49-F238E27FC236}">
                <a16:creationId xmlns:a16="http://schemas.microsoft.com/office/drawing/2014/main" id="{7F1E97CC-D212-D8EE-FD8E-0BB42C8FF942}"/>
              </a:ext>
            </a:extLst>
          </p:cNvPr>
          <p:cNvSpPr txBox="1"/>
          <p:nvPr/>
        </p:nvSpPr>
        <p:spPr>
          <a:xfrm>
            <a:off x="4813675" y="649531"/>
            <a:ext cx="3228725" cy="740785"/>
          </a:xfrm>
          <a:prstGeom prst="rect">
            <a:avLst/>
          </a:prstGeom>
          <a:noFill/>
          <a:ln w="508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l" defTabSz="457200">
              <a:lnSpc>
                <a:spcPts val="4700"/>
              </a:lnSpc>
              <a:defRPr sz="2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 dirty="0">
                <a:hlinkClick r:id="rId5"/>
              </a:rPr>
              <a:t>arXiv:2206.08326</a:t>
            </a:r>
            <a:endParaRPr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B798AF-817D-CC8B-E26E-81A5E6DC0CA1}"/>
              </a:ext>
            </a:extLst>
          </p:cNvPr>
          <p:cNvSpPr txBox="1"/>
          <p:nvPr/>
        </p:nvSpPr>
        <p:spPr>
          <a:xfrm>
            <a:off x="2518086" y="4893143"/>
            <a:ext cx="71523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algn="l" rtl="0" latinLnBrk="0">
              <a:spcBef>
                <a:spcPts val="600"/>
              </a:spcBef>
              <a:spcAft>
                <a:spcPts val="0"/>
              </a:spcAft>
            </a:pPr>
            <a:r>
              <a:rPr lang="en-US" i="0" u="none" strike="noStrike" dirty="0" err="1">
                <a:effectLst/>
              </a:rPr>
              <a:t>e+e</a:t>
            </a:r>
            <a:r>
              <a:rPr lang="en-US" i="0" u="none" strike="noStrike" dirty="0">
                <a:effectLst/>
              </a:rPr>
              <a:t>- colliders show very comparable performance for standard Higgs program, despite quite different assumed integrated luminosities =&gt; longitudinal beam polarization an important factor for 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effectLst/>
              </a:rPr>
              <a:t>several couplings at few-0.1% level: Z, W, g, b, </a:t>
            </a:r>
            <a:r>
              <a:rPr lang="el-GR" b="0" i="0" u="none" strike="noStrike" dirty="0">
                <a:effectLst/>
              </a:rPr>
              <a:t>τ</a:t>
            </a:r>
            <a:endParaRPr lang="en-US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effectLst/>
              </a:rPr>
              <a:t>some more at ~1%: </a:t>
            </a:r>
            <a:r>
              <a:rPr lang="el-GR" b="0" i="0" u="none" strike="noStrike" dirty="0">
                <a:effectLst/>
              </a:rPr>
              <a:t>γ, </a:t>
            </a:r>
            <a:r>
              <a:rPr lang="en-US" b="0" i="0" u="none" strike="noStrike" dirty="0">
                <a:effectLst/>
              </a:rPr>
              <a:t>c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0E0AAD-0DEE-7A01-B1D5-1F2815FF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E5A54-DE11-94D1-8B53-F742696DBD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3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1260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85032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790" b="1" strike="noStrike" spc="-1" dirty="0">
                <a:latin typeface="Arial"/>
                <a:ea typeface="Arial"/>
              </a:rPr>
              <a:t>A phy</a:t>
            </a:r>
            <a:r>
              <a:rPr lang="en-GB" sz="2790" strike="noStrike" spc="-1" dirty="0">
                <a:latin typeface="Arial"/>
                <a:ea typeface="Arial"/>
              </a:rPr>
              <a:t>sics-driven, polarised operating scenario for a </a:t>
            </a:r>
            <a:r>
              <a:rPr lang="en-GB" sz="2790" b="1" strike="noStrike" spc="-1" dirty="0">
                <a:latin typeface="Arial"/>
                <a:ea typeface="Arial"/>
              </a:rPr>
              <a:t>Linear Collider</a:t>
            </a:r>
            <a:endParaRPr lang="en-GB" sz="2790" b="0" strike="noStrike" spc="-1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6E69-F197-76A3-E34D-2F6908DB56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30F25D-2BA7-46EE-99F1-DA6275CCAEDE}" type="slidenum">
              <a:rPr lang="en-CH" smtClean="0"/>
              <a:t>5</a:t>
            </a:fld>
            <a:endParaRPr lang="en-CH"/>
          </a:p>
        </p:txBody>
      </p:sp>
      <p:sp>
        <p:nvSpPr>
          <p:cNvPr id="260" name="250 GeV, ~2ab-1:…"/>
          <p:cNvSpPr/>
          <p:nvPr/>
        </p:nvSpPr>
        <p:spPr>
          <a:xfrm>
            <a:off x="525600" y="844520"/>
            <a:ext cx="5966280" cy="546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5560" tIns="25560" rIns="25560" bIns="25560" anchor="t">
            <a:normAutofit fontScale="93333"/>
          </a:bodyPr>
          <a:lstStyle/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250 GeV, ~2ab-1: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Higgs mass and total ZH cross-section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-&gt; invisible (Dark Sector portal)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basic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r>
              <a:rPr lang="en-GB" sz="1600" b="0" strike="noStrike" spc="-1" dirty="0">
                <a:ea typeface="Helvetica Neue Light"/>
              </a:rPr>
              <a:t> and WW program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optional: WW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Z pole, few billion Z’s: EWPOs 10-100x better than today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350 GeV, 200 fb-1: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top mass from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500…600 GeV, 4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Higgs self-coupling in ZHH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quark </a:t>
            </a:r>
            <a:r>
              <a:rPr lang="en-GB" sz="1600" strike="noStrike" spc="-1" dirty="0" err="1">
                <a:ea typeface="Helvetica Neue"/>
              </a:rPr>
              <a:t>ew</a:t>
            </a:r>
            <a:r>
              <a:rPr lang="en-GB" sz="1600" strike="noStrike" spc="-1" dirty="0">
                <a:ea typeface="Helvetica Neue"/>
              </a:rPr>
              <a:t> couplings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Yukawa coupling </a:t>
            </a:r>
            <a:r>
              <a:rPr lang="en-GB" sz="1600" strike="noStrike" spc="-1" dirty="0" err="1">
                <a:ea typeface="Helvetica Neue"/>
              </a:rPr>
              <a:t>incl</a:t>
            </a:r>
            <a:r>
              <a:rPr lang="en-GB" sz="1600" strike="noStrike" spc="-1" dirty="0">
                <a:ea typeface="Helvetica Neue"/>
              </a:rPr>
              <a:t> CP structure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improved Higgs, WW and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~300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Heavy Neutral Leptons up to ~600 GeV 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800…1000 GeV, 8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self-coupling in VBF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further improvements in </a:t>
            </a:r>
            <a:r>
              <a:rPr lang="en-GB" sz="1600" b="0" strike="noStrike" spc="-1" dirty="0" err="1">
                <a:ea typeface="Helvetica Neue Light"/>
              </a:rPr>
              <a:t>tt</a:t>
            </a:r>
            <a:r>
              <a:rPr lang="en-GB" sz="1600" b="0" strike="noStrike" spc="-1" dirty="0">
                <a:ea typeface="Helvetica Neue Light"/>
              </a:rPr>
              <a:t>, ff, WW, ….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~500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probe Heavy Neutral Leptons up to ~1000 GeV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searches, searches, searches, …</a:t>
            </a:r>
            <a:endParaRPr lang="en-GB" sz="1600" b="0" strike="noStrike" spc="-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85D6E9-C1E7-FC9E-595D-057AC784F556}"/>
              </a:ext>
            </a:extLst>
          </p:cNvPr>
          <p:cNvSpPr txBox="1"/>
          <p:nvPr/>
        </p:nvSpPr>
        <p:spPr>
          <a:xfrm>
            <a:off x="9192344" y="6525344"/>
            <a:ext cx="22185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r>
              <a:rPr lang="en-GB" dirty="0"/>
              <a:t>/</a:t>
            </a:r>
            <a:r>
              <a:rPr lang="en-GB" dirty="0" err="1"/>
              <a:t>M.Peskin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0D9B23-5A84-067B-473E-2F7F159EA6DD}"/>
              </a:ext>
            </a:extLst>
          </p:cNvPr>
          <p:cNvSpPr txBox="1"/>
          <p:nvPr/>
        </p:nvSpPr>
        <p:spPr>
          <a:xfrm>
            <a:off x="6816080" y="1700808"/>
            <a:ext cx="3882850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r>
              <a:rPr lang="en-GB" sz="1500" b="1" dirty="0"/>
              <a:t>Beyond collider: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500" dirty="0"/>
              <a:t>ILCX – e.g. beam-dump experiments, dark sector physics, light dark matter, strong QED (</a:t>
            </a:r>
            <a:r>
              <a:rPr lang="en-GB" sz="15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ILCX workshop</a:t>
            </a:r>
            <a:r>
              <a:rPr lang="en-GB" sz="15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500" dirty="0"/>
              <a:t>Test and R&amp;D beams for detector and accelerator studies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5897-6F6D-93AA-63CA-5B3F6135F0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996" y="950960"/>
            <a:ext cx="3735520" cy="82214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12EC7-DFCC-4972-A687-7C357EC369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2" y="3717032"/>
            <a:ext cx="6308004" cy="1420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B631DD-A658-C4EE-5937-25BDB21E8FEA}"/>
              </a:ext>
            </a:extLst>
          </p:cNvPr>
          <p:cNvSpPr txBox="1"/>
          <p:nvPr/>
        </p:nvSpPr>
        <p:spPr>
          <a:xfrm>
            <a:off x="3143672" y="6304002"/>
            <a:ext cx="4347211" cy="55399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Longer paper being prepared for the ESPP update, serves any type of LC facility 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BAAEBF09-6C76-AFF6-E6FB-0036A809C719}"/>
              </a:ext>
            </a:extLst>
          </p:cNvPr>
          <p:cNvSpPr txBox="1">
            <a:spLocks/>
          </p:cNvSpPr>
          <p:nvPr/>
        </p:nvSpPr>
        <p:spPr>
          <a:xfrm>
            <a:off x="335852" y="212169"/>
            <a:ext cx="11448160" cy="800280"/>
          </a:xfrm>
          <a:prstGeom prst="rect">
            <a:avLst/>
          </a:prstGeom>
          <a:noFill/>
          <a:ln w="1260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50320">
              <a:tabLst>
                <a:tab pos="0" algn="l"/>
              </a:tabLst>
            </a:pPr>
            <a:r>
              <a:rPr lang="en-GB" sz="2800" spc="-1" dirty="0">
                <a:solidFill>
                  <a:schemeClr val="tx1"/>
                </a:solidFill>
                <a:latin typeface="Arial"/>
                <a:ea typeface="Arial"/>
              </a:rPr>
              <a:t>A physics-driven, polarised operating scenario for a Linear Collider</a:t>
            </a:r>
            <a:endParaRPr lang="en-GB" sz="2800" b="0" spc="-1" dirty="0">
              <a:solidFill>
                <a:schemeClr val="tx1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05_ilcdetectors_ILD_SiD.jpg" descr="05_ilcdetectors_ILD_Si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260" y="4299143"/>
            <a:ext cx="4843164" cy="2154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8997E6-C081-1D2E-44A8-0253FE117D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43" y="1421572"/>
            <a:ext cx="5112930" cy="41778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1" name="Higgs Factory Detector Concepts"/>
          <p:cNvSpPr txBox="1">
            <a:spLocks noGrp="1"/>
          </p:cNvSpPr>
          <p:nvPr>
            <p:ph type="title"/>
          </p:nvPr>
        </p:nvSpPr>
        <p:spPr>
          <a:xfrm>
            <a:off x="407987" y="347034"/>
            <a:ext cx="11376025" cy="1065742"/>
          </a:xfrm>
          <a:prstGeom prst="rect">
            <a:avLst/>
          </a:prstGeom>
        </p:spPr>
        <p:txBody>
          <a:bodyPr/>
          <a:lstStyle>
            <a:lvl1pPr defTabSz="731162">
              <a:lnSpc>
                <a:spcPct val="100000"/>
              </a:lnSpc>
              <a:spcBef>
                <a:spcPts val="2500"/>
              </a:spcBef>
              <a:defRPr sz="5874">
                <a:solidFill>
                  <a:srgbClr val="60AB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sz="3200" dirty="0">
                <a:solidFill>
                  <a:schemeClr val="accent1"/>
                </a:solidFill>
                <a:latin typeface="+mn-lt"/>
              </a:rPr>
              <a:t>Higgs Factory Detector Concepts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+mn-lt"/>
              </a:rPr>
              <a:t>6</a:t>
            </a:fld>
            <a:endParaRPr>
              <a:latin typeface="+mn-lt"/>
            </a:endParaRPr>
          </a:p>
        </p:txBody>
      </p:sp>
      <p:pic>
        <p:nvPicPr>
          <p:cNvPr id="153" name="page10image545886480.png" descr="page10image545886480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08" y="4365104"/>
            <a:ext cx="2429636" cy="209218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1" name="Group"/>
          <p:cNvGrpSpPr/>
          <p:nvPr/>
        </p:nvGrpSpPr>
        <p:grpSpPr>
          <a:xfrm>
            <a:off x="5087888" y="1819326"/>
            <a:ext cx="1512168" cy="1721231"/>
            <a:chOff x="1263670" y="-1"/>
            <a:chExt cx="3073948" cy="3885174"/>
          </a:xfrm>
        </p:grpSpPr>
        <p:sp>
          <p:nvSpPr>
            <p:cNvPr id="157" name="≈ CMS / 4"/>
            <p:cNvSpPr txBox="1"/>
            <p:nvPr/>
          </p:nvSpPr>
          <p:spPr>
            <a:xfrm>
              <a:off x="1263670" y="1441070"/>
              <a:ext cx="3067224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</a:t>
              </a:r>
            </a:p>
          </p:txBody>
        </p:sp>
        <p:sp>
          <p:nvSpPr>
            <p:cNvPr id="158" name="≈ CMS / 40"/>
            <p:cNvSpPr txBox="1"/>
            <p:nvPr/>
          </p:nvSpPr>
          <p:spPr>
            <a:xfrm>
              <a:off x="1263672" y="-1"/>
              <a:ext cx="3067229" cy="701902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40</a:t>
              </a:r>
            </a:p>
          </p:txBody>
        </p:sp>
        <p:sp>
          <p:nvSpPr>
            <p:cNvPr id="159" name="≈ ATLAS / 2"/>
            <p:cNvSpPr txBox="1"/>
            <p:nvPr/>
          </p:nvSpPr>
          <p:spPr>
            <a:xfrm>
              <a:off x="1270392" y="2312172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2</a:t>
              </a:r>
            </a:p>
          </p:txBody>
        </p:sp>
        <p:sp>
          <p:nvSpPr>
            <p:cNvPr id="160" name="≈ ATLAS / 3"/>
            <p:cNvSpPr txBox="1"/>
            <p:nvPr/>
          </p:nvSpPr>
          <p:spPr>
            <a:xfrm>
              <a:off x="1270392" y="3183273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3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8D7489A-E67C-E23A-36E3-6014A19A8E76}"/>
              </a:ext>
            </a:extLst>
          </p:cNvPr>
          <p:cNvSpPr txBox="1"/>
          <p:nvPr/>
        </p:nvSpPr>
        <p:spPr>
          <a:xfrm>
            <a:off x="6905426" y="1118385"/>
            <a:ext cx="528657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For LCs, bunches inside trains 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ILC: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554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5 -10 Hz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CLIC: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0.5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50-100 Hz</a:t>
            </a:r>
          </a:p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cs typeface="Arial" panose="020B0604020202020204" pitchFamily="34" charset="0"/>
            </a:endParaRPr>
          </a:p>
          <a:p>
            <a:r>
              <a:rPr lang="en-US" sz="2000" dirty="0"/>
              <a:t>The lower collision rate enables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passive cooling only =&gt; low material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triggerless operation</a:t>
            </a:r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BAC24-D8F7-83B4-2360-BA491642C0BA}"/>
              </a:ext>
            </a:extLst>
          </p:cNvPr>
          <p:cNvSpPr txBox="1"/>
          <p:nvPr/>
        </p:nvSpPr>
        <p:spPr>
          <a:xfrm>
            <a:off x="237166" y="5917976"/>
            <a:ext cx="485072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75AD4-E16B-D72E-EDFB-D1D7CEFDE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D0C25-304C-35A2-79C0-248871F9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5" y="2204864"/>
            <a:ext cx="9289033" cy="106574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 at CERN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D47BC-2A32-C586-1FFE-61A893DB8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9B065-6AF2-8413-6C04-3D64CC0DBC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96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derniere.pdf" descr="dernier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00" y="1556792"/>
            <a:ext cx="6628904" cy="4687582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pPr defTabSz="410766" eaLnBrk="1"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kern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</p:txBody>
      </p:sp>
      <p:sp>
        <p:nvSpPr>
          <p:cNvPr id="213" name="The Compact Linear Collider (CLIC)…"/>
          <p:cNvSpPr txBox="1"/>
          <p:nvPr/>
        </p:nvSpPr>
        <p:spPr>
          <a:xfrm>
            <a:off x="7219706" y="1985801"/>
            <a:ext cx="4569094" cy="420608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Timeline: 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Compact: </a:t>
            </a:r>
            <a:r>
              <a:rPr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structures</a:t>
            </a:r>
            <a:r>
              <a:rPr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at 380 GeV)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, ~11km in its initial phase</a:t>
            </a:r>
            <a:endParaRPr sz="1600" kern="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Expandable: </a:t>
            </a:r>
            <a:r>
              <a:rPr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Staged programme with collision energies from 380 GeV 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(Higgs/top) </a:t>
            </a:r>
            <a:r>
              <a:rPr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up to 3 </a:t>
            </a:r>
            <a:r>
              <a:rPr sz="1600" kern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TeV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(Energy Frontier) </a:t>
            </a:r>
            <a:endParaRPr sz="1600" kern="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CDR in 2012</a:t>
            </a: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with focus on 3 </a:t>
            </a:r>
            <a:r>
              <a:rPr lang="en-US" sz="1600" kern="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TeV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.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Project Implementation Plan </a:t>
            </a:r>
            <a:r>
              <a:rPr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 2018</a:t>
            </a:r>
            <a:r>
              <a:rPr lang="en-US" sz="1600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</a:t>
            </a:r>
            <a:r>
              <a:rPr lang="en-US" sz="1600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with focus on 380 GeV for Higgs and top.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011AF1-0E1B-6733-CB34-06F04E8EC5A7}"/>
              </a:ext>
            </a:extLst>
          </p:cNvPr>
          <p:cNvSpPr/>
          <p:nvPr/>
        </p:nvSpPr>
        <p:spPr>
          <a:xfrm>
            <a:off x="335360" y="332656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The Compact Linear Collider (CLIC)</a:t>
            </a:r>
            <a:endParaRPr lang="en-US" sz="32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ccelerating structure prototype for CLIC:…">
            <a:extLst>
              <a:ext uri="{FF2B5EF4-FFF2-40B4-BE49-F238E27FC236}">
                <a16:creationId xmlns:a16="http://schemas.microsoft.com/office/drawing/2014/main" id="{3F07A063-8273-5F7C-75E7-618C8BCF25CC}"/>
              </a:ext>
            </a:extLst>
          </p:cNvPr>
          <p:cNvSpPr txBox="1"/>
          <p:nvPr/>
        </p:nvSpPr>
        <p:spPr>
          <a:xfrm>
            <a:off x="2776290" y="5415091"/>
            <a:ext cx="1703988" cy="74924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Accelerating structure prototype for </a:t>
            </a:r>
            <a:r>
              <a:rPr lang="en-US"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CLIC</a:t>
            </a:r>
            <a:r>
              <a:rPr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: 12 GHz  (L~25 cm)</a:t>
            </a:r>
            <a:r>
              <a:rPr lang="en-US"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, 100 MV/m</a:t>
            </a:r>
            <a:endParaRPr sz="11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0473C-89AB-9E20-F906-941C6CFB77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66" y="4161050"/>
            <a:ext cx="2502927" cy="2573522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5" name="Picture 21">
            <a:extLst>
              <a:ext uri="{FF2B5EF4-FFF2-40B4-BE49-F238E27FC236}">
                <a16:creationId xmlns:a16="http://schemas.microsoft.com/office/drawing/2014/main" id="{144EFDD8-127D-5047-36DE-3C705B9FD33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9269" y="26037"/>
            <a:ext cx="3043094" cy="190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A1ECC5-F502-D816-3784-77F13F64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30.1.2025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34066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B09BE9-5A16-FE4D-AEE2-12AD823F7E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264" y="1526108"/>
            <a:ext cx="3791384" cy="27230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46A8AD-AC60-B44E-BA9F-AAEE3D2B8618}"/>
              </a:ext>
            </a:extLst>
          </p:cNvPr>
          <p:cNvSpPr txBox="1"/>
          <p:nvPr/>
        </p:nvSpPr>
        <p:spPr>
          <a:xfrm>
            <a:off x="263352" y="1340768"/>
            <a:ext cx="7632848" cy="533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marR="0" lvl="3" indent="-27940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Luminosity margins and increases</a:t>
            </a: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Initial estimates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of static and dynamic degradations from damping ring to IP gave: 1.5 x 10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lvl="3" indent="-2635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Simulations give 2.8 on average, and 90% of the machines above </a:t>
            </a:r>
            <a:r>
              <a:rPr lang="en-US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2.3 x 10</a:t>
            </a:r>
            <a:r>
              <a:rPr lang="en-US" b="1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lang="en-US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lang="en-US" b="1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lang="en-US" b="1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lang="en-US" b="1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 </a:t>
            </a:r>
            <a:endParaRPr lang="en-US" b="1" kern="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“perfect” machine will give : 4.3 x 10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 addition: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doubling the frequency (50 Hz to 100 Hz) would double the luminosity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, at a cost of ~5</a:t>
            </a: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5%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and ~5% power and cost increase  </a:t>
            </a:r>
          </a:p>
          <a:p>
            <a:pPr marL="285750" lvl="2" indent="-285750" defTabSz="410766" eaLnBrk="1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Z pole performance, 2.3x10</a:t>
            </a:r>
            <a:r>
              <a:rPr lang="en-US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32</a:t>
            </a: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– 0.4x10</a:t>
            </a:r>
            <a:r>
              <a:rPr lang="en-US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lang="en-US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lang="en-US" kern="0" baseline="300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</a:p>
          <a:p>
            <a:pPr marL="715963" lvl="3" indent="-26035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The latter number when accelerator configured for Z running (e.g. early or end of first stage) </a:t>
            </a:r>
          </a:p>
          <a:p>
            <a:pPr marL="279400" lvl="3" indent="-2794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Gamma – Gamma collision luminosity spectrum on the right (example with 190 GeV e-beams) </a:t>
            </a:r>
          </a:p>
          <a:p>
            <a:pPr marL="279400" lvl="3" indent="-2794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kern="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0" lvl="3" defTabSz="410766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These numbers are already included (but 100 Hz only mentioned in passing, not in tables) in the Snowmass report 2021. See link of previous slides. </a:t>
            </a:r>
          </a:p>
          <a:p>
            <a:pPr marL="0" marR="0" lvl="2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6A82F-E8FC-084D-B27F-59288C8A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84" y="-56803"/>
            <a:ext cx="10515600" cy="1325563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Luminosities studies 2019-22, and continued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93BFEB-0A78-D621-B485-6CA30C6A0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F6BED2-F3AF-6429-5035-6D6FC22524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391" y="4557375"/>
            <a:ext cx="1783155" cy="214862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87CDE-2B52-58A9-4585-C972C43A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67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35511</TotalTime>
  <Words>3406</Words>
  <Application>Microsoft Macintosh PowerPoint</Application>
  <PresentationFormat>Widescreen</PresentationFormat>
  <Paragraphs>475</Paragraphs>
  <Slides>35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ＭＳ Ｐゴシック</vt:lpstr>
      <vt:lpstr>Arial</vt:lpstr>
      <vt:lpstr>Avenir Book</vt:lpstr>
      <vt:lpstr>Calibri</vt:lpstr>
      <vt:lpstr>Calibri Light</vt:lpstr>
      <vt:lpstr>Helvetica Neue</vt:lpstr>
      <vt:lpstr>Helvetica Neue Light</vt:lpstr>
      <vt:lpstr>HelveticaNeue</vt:lpstr>
      <vt:lpstr>Lato</vt:lpstr>
      <vt:lpstr>Wingdings</vt:lpstr>
      <vt:lpstr>Office Theme</vt:lpstr>
      <vt:lpstr>1_Office Theme</vt:lpstr>
      <vt:lpstr>2_Office Theme</vt:lpstr>
      <vt:lpstr>Linear colliders              @ CERN</vt:lpstr>
      <vt:lpstr>e</vt:lpstr>
      <vt:lpstr>PowerPoint Presentation</vt:lpstr>
      <vt:lpstr>e</vt:lpstr>
      <vt:lpstr>A physics-driven, polarised operating scenario for a Linear Collider</vt:lpstr>
      <vt:lpstr>Higgs Factory Detector Concepts</vt:lpstr>
      <vt:lpstr>CLIC at CERN </vt:lpstr>
      <vt:lpstr>PowerPoint Presentation</vt:lpstr>
      <vt:lpstr>Luminosities studies 2019-22, and continued</vt:lpstr>
      <vt:lpstr>The CLIC ESPP update – I   </vt:lpstr>
      <vt:lpstr>The CLIC ESPP update - II </vt:lpstr>
      <vt:lpstr>Larger NC linacs (most relevant operational ones are C-band based) </vt:lpstr>
      <vt:lpstr>PowerPoint Presentation</vt:lpstr>
      <vt:lpstr>ILC – general updates and implementation in Japan (for CERN see later) </vt:lpstr>
      <vt:lpstr>PowerPoint Presentation</vt:lpstr>
      <vt:lpstr>PowerPoint Presentation</vt:lpstr>
      <vt:lpstr>PowerPoint Presentation</vt:lpstr>
      <vt:lpstr>PowerPoint Presentation</vt:lpstr>
      <vt:lpstr>LC implementation at CERN    </vt:lpstr>
      <vt:lpstr>PowerPoint Presentation</vt:lpstr>
      <vt:lpstr>PowerPoint Presentation</vt:lpstr>
      <vt:lpstr>Longer term upgrades that can be studied  Improved SCRF (both gradient and Q values), CLIC or C3, plasma boosts, energy recovery options  </vt:lpstr>
      <vt:lpstr>Civil Engineering</vt:lpstr>
      <vt:lpstr>Costs – I </vt:lpstr>
      <vt:lpstr>Costs - II</vt:lpstr>
      <vt:lpstr>Power and energy </vt:lpstr>
      <vt:lpstr>Sustainability: Life Cycle Assessment (LCA)  </vt:lpstr>
      <vt:lpstr>PowerPoint Presentation</vt:lpstr>
      <vt:lpstr>PowerPoint Presentation</vt:lpstr>
      <vt:lpstr>PowerPoint Presentation</vt:lpstr>
      <vt:lpstr>           C3 Accelerator Complex </vt:lpstr>
      <vt:lpstr>C3   recent developments and immediate plans </vt:lpstr>
      <vt:lpstr>PowerPoint Presentation</vt:lpstr>
      <vt:lpstr>PowerPoint Presentation</vt:lpstr>
      <vt:lpstr>Cost and Personnel estimates – Higgs factories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Steinar Stapnes</dc:creator>
  <cp:lastModifiedBy>Steinar Stapnes</cp:lastModifiedBy>
  <cp:revision>329</cp:revision>
  <cp:lastPrinted>2020-01-30T13:49:18Z</cp:lastPrinted>
  <dcterms:created xsi:type="dcterms:W3CDTF">2023-01-21T14:55:59Z</dcterms:created>
  <dcterms:modified xsi:type="dcterms:W3CDTF">2025-01-30T09:50:33Z</dcterms:modified>
</cp:coreProperties>
</file>