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5" r:id="rId2"/>
    <p:sldMasterId id="2147483735" r:id="rId3"/>
  </p:sldMasterIdLst>
  <p:notesMasterIdLst>
    <p:notesMasterId r:id="rId46"/>
  </p:notesMasterIdLst>
  <p:handoutMasterIdLst>
    <p:handoutMasterId r:id="rId47"/>
  </p:handoutMasterIdLst>
  <p:sldIdLst>
    <p:sldId id="259" r:id="rId4"/>
    <p:sldId id="21243" r:id="rId5"/>
    <p:sldId id="4253" r:id="rId6"/>
    <p:sldId id="21284" r:id="rId7"/>
    <p:sldId id="4255" r:id="rId8"/>
    <p:sldId id="261" r:id="rId9"/>
    <p:sldId id="21264" r:id="rId10"/>
    <p:sldId id="21248" r:id="rId11"/>
    <p:sldId id="4114" r:id="rId12"/>
    <p:sldId id="21286" r:id="rId13"/>
    <p:sldId id="21255" r:id="rId14"/>
    <p:sldId id="21297" r:id="rId15"/>
    <p:sldId id="21271" r:id="rId16"/>
    <p:sldId id="21287" r:id="rId17"/>
    <p:sldId id="21266" r:id="rId18"/>
    <p:sldId id="21276" r:id="rId19"/>
    <p:sldId id="4132" r:id="rId20"/>
    <p:sldId id="21283" r:id="rId21"/>
    <p:sldId id="21282" r:id="rId22"/>
    <p:sldId id="286" r:id="rId23"/>
    <p:sldId id="21294" r:id="rId24"/>
    <p:sldId id="21267" r:id="rId25"/>
    <p:sldId id="1462" r:id="rId26"/>
    <p:sldId id="296" r:id="rId27"/>
    <p:sldId id="21289" r:id="rId28"/>
    <p:sldId id="21241" r:id="rId29"/>
    <p:sldId id="21292" r:id="rId30"/>
    <p:sldId id="21295" r:id="rId31"/>
    <p:sldId id="21270" r:id="rId32"/>
    <p:sldId id="21250" r:id="rId33"/>
    <p:sldId id="21247" r:id="rId34"/>
    <p:sldId id="21251" r:id="rId35"/>
    <p:sldId id="21265" r:id="rId36"/>
    <p:sldId id="21245" r:id="rId37"/>
    <p:sldId id="21291" r:id="rId38"/>
    <p:sldId id="21262" r:id="rId39"/>
    <p:sldId id="21273" r:id="rId40"/>
    <p:sldId id="21246" r:id="rId41"/>
    <p:sldId id="4244" r:id="rId42"/>
    <p:sldId id="21279" r:id="rId43"/>
    <p:sldId id="4187" r:id="rId44"/>
    <p:sldId id="288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A0"/>
    <a:srgbClr val="303030"/>
    <a:srgbClr val="0155C0"/>
    <a:srgbClr val="2F2F2F"/>
    <a:srgbClr val="CBFFB4"/>
    <a:srgbClr val="B5FF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646"/>
    <p:restoredTop sz="89510"/>
  </p:normalViewPr>
  <p:slideViewPr>
    <p:cSldViewPr snapToObjects="1">
      <p:cViewPr varScale="1">
        <p:scale>
          <a:sx n="105" d="100"/>
          <a:sy n="105" d="100"/>
        </p:scale>
        <p:origin x="224" y="2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 showGuides="1">
      <p:cViewPr varScale="1">
        <p:scale>
          <a:sx n="97" d="100"/>
          <a:sy n="97" d="100"/>
        </p:scale>
        <p:origin x="514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commentAuthors" Target="commentAuthors.xml"/><Relationship Id="rId8" Type="http://schemas.openxmlformats.org/officeDocument/2006/relationships/slide" Target="slides/slide5.xml"/><Relationship Id="rId51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7292C3-88CB-1540-9623-E54AE5A0AFD3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471957-B26F-0541-B1CF-8D291FFBE800}">
      <dgm:prSet phldrT="[Text]"/>
      <dgm:spPr/>
      <dgm:t>
        <a:bodyPr/>
        <a:lstStyle/>
        <a:p>
          <a:r>
            <a:rPr lang="en-US" dirty="0"/>
            <a:t>ILC very mature, in Japan, also possible at CERN</a:t>
          </a:r>
        </a:p>
      </dgm:t>
    </dgm:pt>
    <dgm:pt modelId="{E97487F5-35DB-174C-9514-8444E2B890E7}" type="parTrans" cxnId="{154EF2EB-225F-454D-9702-2653A8E576C8}">
      <dgm:prSet/>
      <dgm:spPr/>
      <dgm:t>
        <a:bodyPr/>
        <a:lstStyle/>
        <a:p>
          <a:endParaRPr lang="en-US"/>
        </a:p>
      </dgm:t>
    </dgm:pt>
    <dgm:pt modelId="{4DD8BFD1-55F1-5840-8A44-5084023AEC4F}" type="sibTrans" cxnId="{154EF2EB-225F-454D-9702-2653A8E576C8}">
      <dgm:prSet/>
      <dgm:spPr/>
      <dgm:t>
        <a:bodyPr/>
        <a:lstStyle/>
        <a:p>
          <a:endParaRPr lang="en-US"/>
        </a:p>
      </dgm:t>
    </dgm:pt>
    <dgm:pt modelId="{A9B39036-5A7A-794A-9B1E-96F2ADDEC2C7}">
      <dgm:prSet phldrT="[Text]"/>
      <dgm:spPr/>
      <dgm:t>
        <a:bodyPr/>
        <a:lstStyle/>
        <a:p>
          <a:r>
            <a:rPr lang="en-US" dirty="0"/>
            <a:t>CLIC mature, studied for CERN </a:t>
          </a:r>
        </a:p>
      </dgm:t>
    </dgm:pt>
    <dgm:pt modelId="{865471AC-2623-D044-8097-AD4B74B8BC30}" type="parTrans" cxnId="{8C1BDB0E-A482-BC4E-A353-2FDE3D073B1E}">
      <dgm:prSet/>
      <dgm:spPr/>
      <dgm:t>
        <a:bodyPr/>
        <a:lstStyle/>
        <a:p>
          <a:endParaRPr lang="en-US"/>
        </a:p>
      </dgm:t>
    </dgm:pt>
    <dgm:pt modelId="{76A3D2A2-D17E-2749-87DC-237A2EFC5193}" type="sibTrans" cxnId="{8C1BDB0E-A482-BC4E-A353-2FDE3D073B1E}">
      <dgm:prSet/>
      <dgm:spPr/>
      <dgm:t>
        <a:bodyPr/>
        <a:lstStyle/>
        <a:p>
          <a:endParaRPr lang="en-US"/>
        </a:p>
      </dgm:t>
    </dgm:pt>
    <dgm:pt modelId="{6D54C2E4-F9AF-F947-B5EF-079B10926536}">
      <dgm:prSet phldrT="[Text]"/>
      <dgm:spPr/>
      <dgm:t>
        <a:bodyPr/>
        <a:lstStyle/>
        <a:p>
          <a:r>
            <a:rPr lang="en-US" dirty="0"/>
            <a:t>C3 progressing fast, HALHF new concept, Energy Recovery concept(s) </a:t>
          </a:r>
        </a:p>
      </dgm:t>
    </dgm:pt>
    <dgm:pt modelId="{B805CBB4-0631-E048-AD37-7975BF518A82}" type="parTrans" cxnId="{1356D771-727A-8245-8CEE-DDA699E89601}">
      <dgm:prSet/>
      <dgm:spPr/>
      <dgm:t>
        <a:bodyPr/>
        <a:lstStyle/>
        <a:p>
          <a:endParaRPr lang="en-US"/>
        </a:p>
      </dgm:t>
    </dgm:pt>
    <dgm:pt modelId="{99F064A5-1CAF-AB44-8B08-E84C37BD5EC7}" type="sibTrans" cxnId="{1356D771-727A-8245-8CEE-DDA699E89601}">
      <dgm:prSet/>
      <dgm:spPr/>
      <dgm:t>
        <a:bodyPr/>
        <a:lstStyle/>
        <a:p>
          <a:endParaRPr lang="en-US"/>
        </a:p>
      </dgm:t>
    </dgm:pt>
    <dgm:pt modelId="{729591B7-4AB0-E442-846F-8F79CDCDB568}">
      <dgm:prSet phldrT="[Text]"/>
      <dgm:spPr/>
      <dgm:t>
        <a:bodyPr/>
        <a:lstStyle/>
        <a:p>
          <a:endParaRPr lang="en-US"/>
        </a:p>
      </dgm:t>
    </dgm:pt>
    <dgm:pt modelId="{B7DDC868-F6DA-1E44-B072-7AD373452BF5}" type="parTrans" cxnId="{0AA90EEA-A477-854B-813E-6B9FCC2B4003}">
      <dgm:prSet/>
      <dgm:spPr/>
      <dgm:t>
        <a:bodyPr/>
        <a:lstStyle/>
        <a:p>
          <a:endParaRPr lang="en-US"/>
        </a:p>
      </dgm:t>
    </dgm:pt>
    <dgm:pt modelId="{9853E06D-6FE8-484A-898F-67D402A75783}" type="sibTrans" cxnId="{0AA90EEA-A477-854B-813E-6B9FCC2B4003}">
      <dgm:prSet/>
      <dgm:spPr/>
      <dgm:t>
        <a:bodyPr/>
        <a:lstStyle/>
        <a:p>
          <a:endParaRPr lang="en-US"/>
        </a:p>
      </dgm:t>
    </dgm:pt>
    <dgm:pt modelId="{BF10C394-402C-5A44-8540-9E70B0C8A50C}">
      <dgm:prSet phldrT="[Text]" custT="1"/>
      <dgm:spPr/>
      <dgm:t>
        <a:bodyPr/>
        <a:lstStyle/>
        <a:p>
          <a:r>
            <a:rPr lang="en-US" sz="1700" b="0" dirty="0"/>
            <a:t>LC at CERN</a:t>
          </a:r>
        </a:p>
        <a:p>
          <a:r>
            <a:rPr lang="en-US" sz="1700" dirty="0">
              <a:solidFill>
                <a:srgbClr val="FF0000"/>
              </a:solidFill>
            </a:rPr>
            <a:t>Reminder: a LC can be upgraded in length and technology</a:t>
          </a:r>
        </a:p>
      </dgm:t>
    </dgm:pt>
    <dgm:pt modelId="{78A4658D-726E-0449-BD55-C84E741AA877}" type="parTrans" cxnId="{8D387C85-2218-B94C-ACB1-11D1B0A31C22}">
      <dgm:prSet/>
      <dgm:spPr/>
      <dgm:t>
        <a:bodyPr/>
        <a:lstStyle/>
        <a:p>
          <a:endParaRPr lang="en-US"/>
        </a:p>
      </dgm:t>
    </dgm:pt>
    <dgm:pt modelId="{69D81430-AE4F-844D-A4A6-7BCDFC8CC078}" type="sibTrans" cxnId="{8D387C85-2218-B94C-ACB1-11D1B0A31C22}">
      <dgm:prSet/>
      <dgm:spPr/>
      <dgm:t>
        <a:bodyPr/>
        <a:lstStyle/>
        <a:p>
          <a:endParaRPr lang="en-US"/>
        </a:p>
      </dgm:t>
    </dgm:pt>
    <dgm:pt modelId="{8E21E904-961D-044D-9453-131D16D9CB76}">
      <dgm:prSet phldrT="[Text]"/>
      <dgm:spPr/>
      <dgm:t>
        <a:bodyPr/>
        <a:lstStyle/>
        <a:p>
          <a:endParaRPr lang="en-US" dirty="0"/>
        </a:p>
      </dgm:t>
    </dgm:pt>
    <dgm:pt modelId="{D130BB42-54CA-6943-B1B3-54D6E0A49125}" type="parTrans" cxnId="{C539FFF7-2B60-4248-A87A-2771CCD1DAC5}">
      <dgm:prSet/>
      <dgm:spPr/>
      <dgm:t>
        <a:bodyPr/>
        <a:lstStyle/>
        <a:p>
          <a:endParaRPr lang="en-US"/>
        </a:p>
      </dgm:t>
    </dgm:pt>
    <dgm:pt modelId="{F8FDDC2B-18F9-394B-84AC-AC3E5C463F47}" type="sibTrans" cxnId="{C539FFF7-2B60-4248-A87A-2771CCD1DAC5}">
      <dgm:prSet/>
      <dgm:spPr/>
      <dgm:t>
        <a:bodyPr/>
        <a:lstStyle/>
        <a:p>
          <a:endParaRPr lang="en-US"/>
        </a:p>
      </dgm:t>
    </dgm:pt>
    <dgm:pt modelId="{93B6AED7-780D-1543-8724-CC3F09DA6143}">
      <dgm:prSet phldrT="[Text]"/>
      <dgm:spPr/>
      <dgm:t>
        <a:bodyPr/>
        <a:lstStyle/>
        <a:p>
          <a:endParaRPr lang="en-US"/>
        </a:p>
      </dgm:t>
    </dgm:pt>
    <dgm:pt modelId="{9B9E4951-87E3-1C46-86A8-765436CD72D8}" type="parTrans" cxnId="{588F20A6-9555-FC48-B84D-70277F18B729}">
      <dgm:prSet/>
      <dgm:spPr/>
      <dgm:t>
        <a:bodyPr/>
        <a:lstStyle/>
        <a:p>
          <a:endParaRPr lang="en-US"/>
        </a:p>
      </dgm:t>
    </dgm:pt>
    <dgm:pt modelId="{A3CE87D2-E890-C14E-BC5A-78B9C190C9F9}" type="sibTrans" cxnId="{588F20A6-9555-FC48-B84D-70277F18B729}">
      <dgm:prSet/>
      <dgm:spPr/>
      <dgm:t>
        <a:bodyPr/>
        <a:lstStyle/>
        <a:p>
          <a:endParaRPr lang="en-US"/>
        </a:p>
      </dgm:t>
    </dgm:pt>
    <dgm:pt modelId="{699B96EF-D5C6-4449-ADE3-D291E8817C6A}" type="pres">
      <dgm:prSet presAssocID="{FA7292C3-88CB-1540-9623-E54AE5A0AFD3}" presName="Name0" presStyleCnt="0">
        <dgm:presLayoutVars>
          <dgm:chMax val="4"/>
          <dgm:resizeHandles val="exact"/>
        </dgm:presLayoutVars>
      </dgm:prSet>
      <dgm:spPr/>
    </dgm:pt>
    <dgm:pt modelId="{D39643E0-744E-C641-8115-3AA69C4699BB}" type="pres">
      <dgm:prSet presAssocID="{FA7292C3-88CB-1540-9623-E54AE5A0AFD3}" presName="ellipse" presStyleLbl="trBgShp" presStyleIdx="0" presStyleCnt="1"/>
      <dgm:spPr/>
    </dgm:pt>
    <dgm:pt modelId="{77A8144F-AE40-E64A-9A3B-E96488710D32}" type="pres">
      <dgm:prSet presAssocID="{FA7292C3-88CB-1540-9623-E54AE5A0AFD3}" presName="arrow1" presStyleLbl="fgShp" presStyleIdx="0" presStyleCnt="1"/>
      <dgm:spPr/>
    </dgm:pt>
    <dgm:pt modelId="{3E74CE20-14FB-CB45-ABC3-C03D160CECCA}" type="pres">
      <dgm:prSet presAssocID="{FA7292C3-88CB-1540-9623-E54AE5A0AFD3}" presName="rectangle" presStyleLbl="revTx" presStyleIdx="0" presStyleCnt="1">
        <dgm:presLayoutVars>
          <dgm:bulletEnabled val="1"/>
        </dgm:presLayoutVars>
      </dgm:prSet>
      <dgm:spPr/>
    </dgm:pt>
    <dgm:pt modelId="{C1C0A97C-C112-D744-B188-F315A2E45DEA}" type="pres">
      <dgm:prSet presAssocID="{A9B39036-5A7A-794A-9B1E-96F2ADDEC2C7}" presName="item1" presStyleLbl="node1" presStyleIdx="0" presStyleCnt="3">
        <dgm:presLayoutVars>
          <dgm:bulletEnabled val="1"/>
        </dgm:presLayoutVars>
      </dgm:prSet>
      <dgm:spPr/>
    </dgm:pt>
    <dgm:pt modelId="{C43F8C36-F504-554E-9E60-362BC3486794}" type="pres">
      <dgm:prSet presAssocID="{6D54C2E4-F9AF-F947-B5EF-079B10926536}" presName="item2" presStyleLbl="node1" presStyleIdx="1" presStyleCnt="3">
        <dgm:presLayoutVars>
          <dgm:bulletEnabled val="1"/>
        </dgm:presLayoutVars>
      </dgm:prSet>
      <dgm:spPr/>
    </dgm:pt>
    <dgm:pt modelId="{F5E87902-32F1-0247-9223-23D6B640D132}" type="pres">
      <dgm:prSet presAssocID="{BF10C394-402C-5A44-8540-9E70B0C8A50C}" presName="item3" presStyleLbl="node1" presStyleIdx="2" presStyleCnt="3">
        <dgm:presLayoutVars>
          <dgm:bulletEnabled val="1"/>
        </dgm:presLayoutVars>
      </dgm:prSet>
      <dgm:spPr/>
    </dgm:pt>
    <dgm:pt modelId="{C00847CE-22AE-6C44-A8F7-DF77BAA0F42E}" type="pres">
      <dgm:prSet presAssocID="{FA7292C3-88CB-1540-9623-E54AE5A0AFD3}" presName="funnel" presStyleLbl="trAlignAcc1" presStyleIdx="0" presStyleCnt="1"/>
      <dgm:spPr/>
    </dgm:pt>
  </dgm:ptLst>
  <dgm:cxnLst>
    <dgm:cxn modelId="{8C1BDB0E-A482-BC4E-A353-2FDE3D073B1E}" srcId="{FA7292C3-88CB-1540-9623-E54AE5A0AFD3}" destId="{A9B39036-5A7A-794A-9B1E-96F2ADDEC2C7}" srcOrd="1" destOrd="0" parTransId="{865471AC-2623-D044-8097-AD4B74B8BC30}" sibTransId="{76A3D2A2-D17E-2749-87DC-237A2EFC5193}"/>
    <dgm:cxn modelId="{ED1F5511-F078-4447-B34C-B30C7358147B}" type="presOf" srcId="{C0471957-B26F-0541-B1CF-8D291FFBE800}" destId="{F5E87902-32F1-0247-9223-23D6B640D132}" srcOrd="0" destOrd="0" presId="urn:microsoft.com/office/officeart/2005/8/layout/funnel1"/>
    <dgm:cxn modelId="{ACF0903C-0928-1647-B45E-DCF3FE021B62}" type="presOf" srcId="{FA7292C3-88CB-1540-9623-E54AE5A0AFD3}" destId="{699B96EF-D5C6-4449-ADE3-D291E8817C6A}" srcOrd="0" destOrd="0" presId="urn:microsoft.com/office/officeart/2005/8/layout/funnel1"/>
    <dgm:cxn modelId="{3B4D0044-555D-5742-A77F-C43364DE5A98}" type="presOf" srcId="{A9B39036-5A7A-794A-9B1E-96F2ADDEC2C7}" destId="{C43F8C36-F504-554E-9E60-362BC3486794}" srcOrd="0" destOrd="0" presId="urn:microsoft.com/office/officeart/2005/8/layout/funnel1"/>
    <dgm:cxn modelId="{1356D771-727A-8245-8CEE-DDA699E89601}" srcId="{FA7292C3-88CB-1540-9623-E54AE5A0AFD3}" destId="{6D54C2E4-F9AF-F947-B5EF-079B10926536}" srcOrd="2" destOrd="0" parTransId="{B805CBB4-0631-E048-AD37-7975BF518A82}" sibTransId="{99F064A5-1CAF-AB44-8B08-E84C37BD5EC7}"/>
    <dgm:cxn modelId="{8D387C85-2218-B94C-ACB1-11D1B0A31C22}" srcId="{FA7292C3-88CB-1540-9623-E54AE5A0AFD3}" destId="{BF10C394-402C-5A44-8540-9E70B0C8A50C}" srcOrd="3" destOrd="0" parTransId="{78A4658D-726E-0449-BD55-C84E741AA877}" sibTransId="{69D81430-AE4F-844D-A4A6-7BCDFC8CC078}"/>
    <dgm:cxn modelId="{802C9A8A-6A94-234F-A7B9-496E4262FBD8}" type="presOf" srcId="{6D54C2E4-F9AF-F947-B5EF-079B10926536}" destId="{C1C0A97C-C112-D744-B188-F315A2E45DEA}" srcOrd="0" destOrd="0" presId="urn:microsoft.com/office/officeart/2005/8/layout/funnel1"/>
    <dgm:cxn modelId="{588F20A6-9555-FC48-B84D-70277F18B729}" srcId="{FA7292C3-88CB-1540-9623-E54AE5A0AFD3}" destId="{93B6AED7-780D-1543-8724-CC3F09DA6143}" srcOrd="6" destOrd="0" parTransId="{9B9E4951-87E3-1C46-86A8-765436CD72D8}" sibTransId="{A3CE87D2-E890-C14E-BC5A-78B9C190C9F9}"/>
    <dgm:cxn modelId="{F6FD01BD-E0D0-D84A-A509-514842B11FE3}" type="presOf" srcId="{BF10C394-402C-5A44-8540-9E70B0C8A50C}" destId="{3E74CE20-14FB-CB45-ABC3-C03D160CECCA}" srcOrd="0" destOrd="0" presId="urn:microsoft.com/office/officeart/2005/8/layout/funnel1"/>
    <dgm:cxn modelId="{0AA90EEA-A477-854B-813E-6B9FCC2B4003}" srcId="{FA7292C3-88CB-1540-9623-E54AE5A0AFD3}" destId="{729591B7-4AB0-E442-846F-8F79CDCDB568}" srcOrd="5" destOrd="0" parTransId="{B7DDC868-F6DA-1E44-B072-7AD373452BF5}" sibTransId="{9853E06D-6FE8-484A-898F-67D402A75783}"/>
    <dgm:cxn modelId="{154EF2EB-225F-454D-9702-2653A8E576C8}" srcId="{FA7292C3-88CB-1540-9623-E54AE5A0AFD3}" destId="{C0471957-B26F-0541-B1CF-8D291FFBE800}" srcOrd="0" destOrd="0" parTransId="{E97487F5-35DB-174C-9514-8444E2B890E7}" sibTransId="{4DD8BFD1-55F1-5840-8A44-5084023AEC4F}"/>
    <dgm:cxn modelId="{C539FFF7-2B60-4248-A87A-2771CCD1DAC5}" srcId="{FA7292C3-88CB-1540-9623-E54AE5A0AFD3}" destId="{8E21E904-961D-044D-9453-131D16D9CB76}" srcOrd="4" destOrd="0" parTransId="{D130BB42-54CA-6943-B1B3-54D6E0A49125}" sibTransId="{F8FDDC2B-18F9-394B-84AC-AC3E5C463F47}"/>
    <dgm:cxn modelId="{C56F0102-B865-8A4C-B9D6-98045787F13D}" type="presParOf" srcId="{699B96EF-D5C6-4449-ADE3-D291E8817C6A}" destId="{D39643E0-744E-C641-8115-3AA69C4699BB}" srcOrd="0" destOrd="0" presId="urn:microsoft.com/office/officeart/2005/8/layout/funnel1"/>
    <dgm:cxn modelId="{D20D027F-825A-1F46-94D8-6350570112C2}" type="presParOf" srcId="{699B96EF-D5C6-4449-ADE3-D291E8817C6A}" destId="{77A8144F-AE40-E64A-9A3B-E96488710D32}" srcOrd="1" destOrd="0" presId="urn:microsoft.com/office/officeart/2005/8/layout/funnel1"/>
    <dgm:cxn modelId="{9D5239F8-0121-E340-9567-32C8B28E90D5}" type="presParOf" srcId="{699B96EF-D5C6-4449-ADE3-D291E8817C6A}" destId="{3E74CE20-14FB-CB45-ABC3-C03D160CECCA}" srcOrd="2" destOrd="0" presId="urn:microsoft.com/office/officeart/2005/8/layout/funnel1"/>
    <dgm:cxn modelId="{001C06FF-C51F-E642-812A-4C60F3871915}" type="presParOf" srcId="{699B96EF-D5C6-4449-ADE3-D291E8817C6A}" destId="{C1C0A97C-C112-D744-B188-F315A2E45DEA}" srcOrd="3" destOrd="0" presId="urn:microsoft.com/office/officeart/2005/8/layout/funnel1"/>
    <dgm:cxn modelId="{22A62654-EB0D-944D-9FA6-3ACA17FD335F}" type="presParOf" srcId="{699B96EF-D5C6-4449-ADE3-D291E8817C6A}" destId="{C43F8C36-F504-554E-9E60-362BC3486794}" srcOrd="4" destOrd="0" presId="urn:microsoft.com/office/officeart/2005/8/layout/funnel1"/>
    <dgm:cxn modelId="{A9F1DBC0-E653-9F4B-A7EA-9839C19147C0}" type="presParOf" srcId="{699B96EF-D5C6-4449-ADE3-D291E8817C6A}" destId="{F5E87902-32F1-0247-9223-23D6B640D132}" srcOrd="5" destOrd="0" presId="urn:microsoft.com/office/officeart/2005/8/layout/funnel1"/>
    <dgm:cxn modelId="{A8E87AA5-E3B3-634B-8067-E99221514D2D}" type="presParOf" srcId="{699B96EF-D5C6-4449-ADE3-D291E8817C6A}" destId="{C00847CE-22AE-6C44-A8F7-DF77BAA0F42E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9643E0-744E-C641-8115-3AA69C4699BB}">
      <dsp:nvSpPr>
        <dsp:cNvPr id="0" name=""/>
        <dsp:cNvSpPr/>
      </dsp:nvSpPr>
      <dsp:spPr>
        <a:xfrm>
          <a:off x="1872826" y="220133"/>
          <a:ext cx="4368800" cy="1517226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A8144F-AE40-E64A-9A3B-E96488710D32}">
      <dsp:nvSpPr>
        <dsp:cNvPr id="0" name=""/>
        <dsp:cNvSpPr/>
      </dsp:nvSpPr>
      <dsp:spPr>
        <a:xfrm>
          <a:off x="3640666" y="3935306"/>
          <a:ext cx="846666" cy="541866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74CE20-14FB-CB45-ABC3-C03D160CECCA}">
      <dsp:nvSpPr>
        <dsp:cNvPr id="0" name=""/>
        <dsp:cNvSpPr/>
      </dsp:nvSpPr>
      <dsp:spPr>
        <a:xfrm>
          <a:off x="2031999" y="4368800"/>
          <a:ext cx="4064000" cy="101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kern="1200" dirty="0"/>
            <a:t>LC at CERN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rgbClr val="FF0000"/>
              </a:solidFill>
            </a:rPr>
            <a:t>Reminder: a LC can be upgraded in length and technology</a:t>
          </a:r>
        </a:p>
      </dsp:txBody>
      <dsp:txXfrm>
        <a:off x="2031999" y="4368800"/>
        <a:ext cx="4064000" cy="1016000"/>
      </dsp:txXfrm>
    </dsp:sp>
    <dsp:sp modelId="{C1C0A97C-C112-D744-B188-F315A2E45DEA}">
      <dsp:nvSpPr>
        <dsp:cNvPr id="0" name=""/>
        <dsp:cNvSpPr/>
      </dsp:nvSpPr>
      <dsp:spPr>
        <a:xfrm>
          <a:off x="3461173" y="1854538"/>
          <a:ext cx="1524000" cy="1524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C3 progressing fast, HALHF new concept, Energy Recovery concept(s) </a:t>
          </a:r>
        </a:p>
      </dsp:txBody>
      <dsp:txXfrm>
        <a:off x="3684358" y="2077723"/>
        <a:ext cx="1077630" cy="1077630"/>
      </dsp:txXfrm>
    </dsp:sp>
    <dsp:sp modelId="{C43F8C36-F504-554E-9E60-362BC3486794}">
      <dsp:nvSpPr>
        <dsp:cNvPr id="0" name=""/>
        <dsp:cNvSpPr/>
      </dsp:nvSpPr>
      <dsp:spPr>
        <a:xfrm>
          <a:off x="2370666" y="711200"/>
          <a:ext cx="1524000" cy="1524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CLIC mature, studied for CERN </a:t>
          </a:r>
        </a:p>
      </dsp:txBody>
      <dsp:txXfrm>
        <a:off x="2593851" y="934385"/>
        <a:ext cx="1077630" cy="1077630"/>
      </dsp:txXfrm>
    </dsp:sp>
    <dsp:sp modelId="{F5E87902-32F1-0247-9223-23D6B640D132}">
      <dsp:nvSpPr>
        <dsp:cNvPr id="0" name=""/>
        <dsp:cNvSpPr/>
      </dsp:nvSpPr>
      <dsp:spPr>
        <a:xfrm>
          <a:off x="3928533" y="342730"/>
          <a:ext cx="1524000" cy="1524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ILC very mature, in Japan, also possible at CERN</a:t>
          </a:r>
        </a:p>
      </dsp:txBody>
      <dsp:txXfrm>
        <a:off x="4151718" y="565915"/>
        <a:ext cx="1077630" cy="1077630"/>
      </dsp:txXfrm>
    </dsp:sp>
    <dsp:sp modelId="{C00847CE-22AE-6C44-A8F7-DF77BAA0F42E}">
      <dsp:nvSpPr>
        <dsp:cNvPr id="0" name=""/>
        <dsp:cNvSpPr/>
      </dsp:nvSpPr>
      <dsp:spPr>
        <a:xfrm>
          <a:off x="1693333" y="33866"/>
          <a:ext cx="4741333" cy="3793066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1/22/25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1/22/25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7521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7E4F6D-05FB-F8EC-2C65-5A4E4F8BC8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3477FD-D5E5-2C33-A42E-69FD35E7EA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09CD4B-2405-F50C-57B4-A132D675D9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C2D9A9-5CE9-828C-D2A4-574A1BBE9B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846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CA1822-2868-DB84-104E-A0174DD5AF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7FF6110-E9D9-2E57-F7AD-2C929F6B16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E4D813-0F99-81A9-AFFE-5831BB26DF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7C5A29-2FAF-6652-2404-0848872B8D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4176B-65A6-B941-951F-D0F1CFA25258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15237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1088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l" defTabSz="821531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E482A1-C57B-4646-B465-83AF9B114B9C}" type="slidenum">
              <a:rPr kumimoji="0" lang="en-US" sz="4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ea typeface="+mn-ea"/>
                <a:sym typeface="Avenir Book"/>
              </a:rPr>
              <a:pPr marL="0" marR="0" lvl="0" indent="0" algn="l" defTabSz="82153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4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ea typeface="+mn-ea"/>
              <a:sym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15590625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8513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CABE82-5F02-4403-E929-E0D1928EF2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D1BA9C-536B-D7B9-8857-ACBF1C6024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2C33E4-E9A9-FE17-01FE-7814151194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D6C897-CA0C-1CA8-F84E-E9482B2BB2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3763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7543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7732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g13dca34abec_0_3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1" name="Google Shape;811;g13dca34abec_0_3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2" name="Google Shape;812;g13dca34abec_0_3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4" name="Google Shape;1264;g20a2de7dec4_1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5" name="Google Shape;1265;g20a2de7dec4_1_2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66" name="Google Shape;1266;g20a2de7dec4_1_2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7727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98277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06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5705A8-3D30-F2F5-A16D-2F0D1AFB69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1695E7-119E-FE9A-DB36-0761B884E9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72CB6D-F87F-9AA9-81A0-0FB0CFA95C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4E34E9-91E5-5CE5-4728-4D542F2D76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3648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13dca34abe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0" name="Google Shape;700;g13dca34abec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01" name="Google Shape;701;g13dca34abec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78145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Remove FCC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4814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AFB428-CBE8-D16D-E471-34E89F2381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F4C6A0-E481-5954-FF3E-5AFBE1F3B3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483B5FB-096D-9AFD-FAB5-7B9D62B29E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140642-F524-1EBE-1876-A47D7E0A2B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6148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AD72E1-A43C-B96E-35B2-6345590085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1C4326-2CAA-2AF2-D0BF-C8F3E8A7E9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570F592-C655-1B6A-6466-0A32F0127A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Remove FCC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7DFFFE-B4BB-F3F4-598B-05E062308F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6274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866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863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15504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91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13dca34abe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0" name="Google Shape;700;g13dca34abec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01" name="Google Shape;701;g13dca34abec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13dca34abe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0" name="Google Shape;700;g13dca34abec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01" name="Google Shape;701;g13dca34abec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6580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292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3432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94176B-65A6-B941-951F-D0F1CFA25258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47471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270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57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4" Type="http://schemas.openxmlformats.org/officeDocument/2006/relationships/hyperlink" Target="mailto:lars.rickard.stroem@cern.ch" TargetMode="Externa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 2">
  <p:cSld name="Text Slide - 1 Column 2">
    <p:bg>
      <p:bgPr>
        <a:solidFill>
          <a:schemeClr val="lt1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b318c8bf29_0_574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40"/>
              <a:buChar char="•"/>
              <a:def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80"/>
              <a:buChar char="•"/>
              <a:defRPr>
                <a:solidFill>
                  <a:schemeClr val="lt1"/>
                </a:solidFill>
              </a:defRPr>
            </a:lvl3pPr>
            <a:lvl4pPr marL="1828800" lvl="3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•"/>
              <a:defRPr>
                <a:solidFill>
                  <a:schemeClr val="lt1"/>
                </a:solidFill>
              </a:defRPr>
            </a:lvl4pPr>
            <a:lvl5pPr marL="2286000" lvl="4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5" name="Google Shape;135;g1b318c8bf29_0_574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36" name="Google Shape;136;g1b318c8bf29_0_574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37" name="Google Shape;137;g1b318c8bf29_0_574"/>
          <p:cNvSpPr txBox="1">
            <a:spLocks noGrp="1"/>
          </p:cNvSpPr>
          <p:nvPr>
            <p:ph type="body" idx="2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3F3F3F"/>
                </a:solidFill>
              </a:defRPr>
            </a:lvl2pPr>
            <a:lvl3pPr marL="1371600" lvl="2" indent="-32766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0"/>
              <a:buChar char="•"/>
              <a:defRPr sz="1400">
                <a:solidFill>
                  <a:srgbClr val="3F3F3F"/>
                </a:solidFill>
              </a:defRPr>
            </a:lvl3pPr>
            <a:lvl4pPr marL="1828800" lvl="3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4pPr>
            <a:lvl5pPr marL="2286000" lvl="4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8" name="Google Shape;138;g1b318c8bf29_0_574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9" name="Google Shape;139;g1b318c8bf29_0_574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894414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 1">
  <p:cSld name="Text Slide - 1 Column 1">
    <p:bg>
      <p:bgPr>
        <a:solidFill>
          <a:schemeClr val="lt1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b318c8bf29_0_234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40"/>
              <a:buChar char="•"/>
              <a:def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80"/>
              <a:buChar char="•"/>
              <a:defRPr>
                <a:solidFill>
                  <a:schemeClr val="lt1"/>
                </a:solidFill>
              </a:defRPr>
            </a:lvl3pPr>
            <a:lvl4pPr marL="1828800" lvl="3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•"/>
              <a:defRPr>
                <a:solidFill>
                  <a:schemeClr val="lt1"/>
                </a:solidFill>
              </a:defRPr>
            </a:lvl4pPr>
            <a:lvl5pPr marL="2286000" lvl="4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g1b318c8bf29_0_234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29" name="Google Shape;129;g1b318c8bf29_0_234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30" name="Google Shape;130;g1b318c8bf29_0_234"/>
          <p:cNvSpPr txBox="1">
            <a:spLocks noGrp="1"/>
          </p:cNvSpPr>
          <p:nvPr>
            <p:ph type="body" idx="2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3F3F3F"/>
                </a:solidFill>
              </a:defRPr>
            </a:lvl2pPr>
            <a:lvl3pPr marL="1371600" lvl="2" indent="-32766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0"/>
              <a:buChar char="•"/>
              <a:defRPr sz="1400">
                <a:solidFill>
                  <a:srgbClr val="3F3F3F"/>
                </a:solidFill>
              </a:defRPr>
            </a:lvl3pPr>
            <a:lvl4pPr marL="1828800" lvl="3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4pPr>
            <a:lvl5pPr marL="2286000" lvl="4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1" name="Google Shape;131;g1b318c8bf29_0_234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2" name="Google Shape;132;g1b318c8bf29_0_234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71174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">
  <p:cSld name="Text Slide - 1 Column">
    <p:bg>
      <p:bgPr>
        <a:solidFill>
          <a:schemeClr val="lt1"/>
        </a:solidFill>
        <a:effectLst/>
      </p:bgPr>
    </p:bg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3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40"/>
              <a:buChar char="●"/>
              <a:def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80"/>
              <a:buChar char="●"/>
              <a:defRPr>
                <a:solidFill>
                  <a:schemeClr val="lt1"/>
                </a:solidFill>
              </a:defRPr>
            </a:lvl3pPr>
            <a:lvl4pPr marL="1828800" lvl="3" indent="-35661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●"/>
              <a:defRPr>
                <a:solidFill>
                  <a:schemeClr val="lt1"/>
                </a:solidFill>
              </a:defRPr>
            </a:lvl4pPr>
            <a:lvl5pPr marL="2286000" lvl="4" indent="-35661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●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1" name="Google Shape;301;p33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02" name="Google Shape;302;p33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03" name="Google Shape;303;p33"/>
          <p:cNvSpPr txBox="1">
            <a:spLocks noGrp="1"/>
          </p:cNvSpPr>
          <p:nvPr>
            <p:ph type="body" idx="2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Char char="●"/>
              <a:defRPr>
                <a:solidFill>
                  <a:srgbClr val="3F3F3F"/>
                </a:solidFill>
              </a:defRPr>
            </a:lvl2pPr>
            <a:lvl3pPr marL="1371600" lvl="2" indent="-32766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0"/>
              <a:buChar char="●"/>
              <a:defRPr sz="1400">
                <a:solidFill>
                  <a:srgbClr val="3F3F3F"/>
                </a:solidFill>
              </a:defRPr>
            </a:lvl3pPr>
            <a:lvl4pPr marL="1828800" lvl="3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4pPr>
            <a:lvl5pPr marL="2286000" lvl="4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04" name="Google Shape;304;p33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5" name="Google Shape;305;p33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613403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407880" y="1406520"/>
            <a:ext cx="5616360" cy="2454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tabLst>
                <a:tab pos="266760" algn="l"/>
              </a:tabLst>
            </a:pPr>
            <a:endParaRPr lang="en-GB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8830F25D-2BA7-46EE-99F1-DA6275CCAEDE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16464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328" y="6488417"/>
            <a:ext cx="260624" cy="259222"/>
          </a:xfrm>
          <a:prstGeom prst="rect">
            <a:avLst/>
          </a:prstGeom>
        </p:spPr>
        <p:txBody>
          <a:bodyPr lIns="0" tIns="0" rIns="0" bIns="0"/>
          <a:lstStyle>
            <a:lvl1pPr algn="l" defTabSz="457200"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36" name="Grafik 6" descr="Grafik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917" y="6582959"/>
            <a:ext cx="287967" cy="86401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Title Text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5" cy="451098"/>
          </a:xfrm>
          <a:prstGeom prst="rect">
            <a:avLst/>
          </a:prstGeom>
        </p:spPr>
        <p:txBody>
          <a:bodyPr lIns="0" tIns="0" rIns="0" bIns="0" anchor="t"/>
          <a:lstStyle>
            <a:lvl1pPr algn="l" defTabSz="914400">
              <a:lnSpc>
                <a:spcPct val="90000"/>
              </a:lnSpc>
              <a:defRPr sz="3000" b="1">
                <a:solidFill>
                  <a:srgbClr val="009FD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 lIns="0" tIns="0" rIns="0" bIns="0" anchor="t"/>
          <a:lstStyle>
            <a:lvl1pPr marL="0" indent="0" defTabSz="914400">
              <a:spcBef>
                <a:spcPts val="0"/>
              </a:spcBef>
              <a:buSzTx/>
              <a:buNone/>
              <a:tabLst>
                <a:tab pos="266700" algn="l"/>
              </a:tabLst>
              <a:defRPr sz="1600" b="1">
                <a:solidFill>
                  <a:srgbClr val="FF9E1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33350" defTabSz="914400">
              <a:spcBef>
                <a:spcPts val="0"/>
              </a:spcBef>
              <a:buSzTx/>
              <a:buNone/>
              <a:tabLst>
                <a:tab pos="266700" algn="l"/>
              </a:tabLst>
              <a:defRPr sz="1600" b="1">
                <a:solidFill>
                  <a:srgbClr val="FF9E1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538163" indent="-266700" defTabSz="914400">
              <a:spcBef>
                <a:spcPts val="0"/>
              </a:spcBef>
              <a:buSzPct val="100000"/>
              <a:tabLst>
                <a:tab pos="266700" algn="l"/>
              </a:tabLst>
              <a:defRPr sz="1600" b="1">
                <a:solidFill>
                  <a:srgbClr val="FF9E1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671513" indent="-266700" defTabSz="914400">
              <a:spcBef>
                <a:spcPts val="0"/>
              </a:spcBef>
              <a:buSzPct val="100000"/>
              <a:tabLst>
                <a:tab pos="266700" algn="l"/>
              </a:tabLst>
              <a:defRPr sz="1600" b="1">
                <a:solidFill>
                  <a:srgbClr val="FF9E1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804863" indent="-266700" defTabSz="914400">
              <a:spcBef>
                <a:spcPts val="0"/>
              </a:spcBef>
              <a:buSzPct val="100000"/>
              <a:tabLst>
                <a:tab pos="266700" algn="l"/>
              </a:tabLst>
              <a:defRPr sz="1600" b="1">
                <a:solidFill>
                  <a:srgbClr val="FF9E1B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Fußzeilenplatzhalter 3"/>
          <p:cNvSpPr txBox="1"/>
          <p:nvPr/>
        </p:nvSpPr>
        <p:spPr>
          <a:xfrm>
            <a:off x="748799" y="6562658"/>
            <a:ext cx="9991717" cy="138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defTabSz="914400">
              <a:spcBef>
                <a:spcPts val="0"/>
              </a:spcBef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900"/>
              <a:t>Straight to the Future:Physics Opportunities at Linear Colliders  | Colloquium, NIKHEF,  19 Apr 2024  |   Jenny List</a:t>
            </a:r>
          </a:p>
        </p:txBody>
      </p:sp>
    </p:spTree>
    <p:extLst>
      <p:ext uri="{BB962C8B-B14F-4D97-AF65-F5344CB8AC3E}">
        <p14:creationId xmlns:p14="http://schemas.microsoft.com/office/powerpoint/2010/main" val="331676571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52EA9-2EB2-D41B-0A9C-CAA2D630F3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650F2C-65EE-E162-E80A-326377498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F7B6D0-6A89-1246-C24E-15D4EC325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78261-3940-A829-47E3-6B7B0B5E1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F802FC-C791-F1E5-9921-EB53F4B8F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208118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34208-7621-3694-05BC-05E577939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7BB1F9-6D70-A244-7480-115AB62218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D8B73-820B-9471-790D-29F84C70A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65B8FF-18F9-B10A-FA4C-C19A404F7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7B19B5-B5B9-43C0-CB8F-C096C9D8D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9339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38EEB-AAF8-95A4-6CC0-C9B0A04E9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0E405D-D54E-B5F9-92AC-087B48C90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504110-65F3-ED38-07C4-D80225A0A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A8CE8F-D84E-E14F-BB5C-0AA72120A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F8B60-4E96-3A6F-EBEF-9FC001F34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404758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44B16-0D06-9374-67E0-FF34B6C54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76941-773E-88D5-05FA-78E5D86CB3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3AB642-C7EB-27F2-E5D5-7862A3915F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0B76C-230F-CB01-A83F-EFBC56C36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997054-4048-3FC1-41B7-9476DD173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D52806-A13F-A0B1-D654-9687AE059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424439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EB909-0CA3-130C-1E04-3BF5037D1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B23314-612D-F46F-BEF9-B891E992AE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4FCBA7-31F7-0151-E1BC-D613ADA3AD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91400E-37AB-32C4-EBD5-F945993736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B12456-63B2-8422-DD6B-0039FC6812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A52F07-9610-22AC-2146-C7602809C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58E3B4-105C-9983-4505-115B9A5D9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E3DE6B-F4A5-C6C9-9939-73D8B6EBA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834826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6EA0C-641A-15BA-FECD-782E97754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407795-ECA2-7475-EB88-1B14B3EE3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7728B3-A3FB-5BE8-753D-7E12283C7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9B5245-0B6D-26EA-9BF4-0469EDDFA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449203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3D7CDF-E564-065F-2231-C33D8F671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CCD898-B784-F88F-33DC-4587AF77C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AE155C-D232-B878-C3BF-951E119AE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227250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63A53-E1B2-859D-C1CA-481BBA165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159981-93B8-B9B4-0F98-B2395C999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A5D63B-B6AB-DE23-88AF-98DBA5C9B6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3A5269-1D7A-5CCD-6F92-F3DF798CD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F2CD1A-8792-10C2-B467-9153123D1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A5501C-FBEB-7B90-116E-748D7E296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129722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13BE4-AD24-CAD1-ED83-D9B6DBD86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22E271-3B0C-51D2-0CB3-8FF2D67092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15B7F8-1125-25AD-9E01-F8BC4FB9C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01672F-7257-F17D-5E54-857F9DDBB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B1D7EB-141A-7536-35FD-8E945EC75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04F5B5-80A9-C5E4-C66E-3BAD9DBC6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627939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5A117-9936-5273-FD44-3BBD719A4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5B4F58-44CC-74B0-68D9-1CDF960BDE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A25D80-CAA3-953C-899F-CA9B74378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63BF61-702C-932A-E0FC-07564A3F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73B1C3-E1E4-FC87-4E43-3992DFA86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990956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A8D588-A82E-44E5-F18B-297CF3188D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1F8FCC-CA64-8F34-8D89-BCFD4142A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86A2A-51F4-2E05-6AF7-49C559317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0B0A95-4305-D805-4005-2ADF90DDC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BD4E0-2125-B093-4C20-DD6A084A5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997144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Steinar Stapnes - Linear Colliders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2677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978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980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22885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5048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25839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1932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36850465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Steinar Stapnes - Linear Colliders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798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96432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772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3597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6982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7723327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59061827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497693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2152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2502116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781474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407196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003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43180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80598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58190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 2">
  <p:cSld name="Text Slide - 1 Column 2">
    <p:bg>
      <p:bgPr>
        <a:solidFill>
          <a:schemeClr val="lt1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b318c8bf29_0_574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40"/>
              <a:buChar char="•"/>
              <a:def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80"/>
              <a:buChar char="•"/>
              <a:defRPr>
                <a:solidFill>
                  <a:schemeClr val="lt1"/>
                </a:solidFill>
              </a:defRPr>
            </a:lvl3pPr>
            <a:lvl4pPr marL="1828800" lvl="3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•"/>
              <a:defRPr>
                <a:solidFill>
                  <a:schemeClr val="lt1"/>
                </a:solidFill>
              </a:defRPr>
            </a:lvl4pPr>
            <a:lvl5pPr marL="2286000" lvl="4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5" name="Google Shape;135;g1b318c8bf29_0_574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36" name="Google Shape;136;g1b318c8bf29_0_574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37" name="Google Shape;137;g1b318c8bf29_0_574"/>
          <p:cNvSpPr txBox="1">
            <a:spLocks noGrp="1"/>
          </p:cNvSpPr>
          <p:nvPr>
            <p:ph type="body" idx="2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3F3F3F"/>
                </a:solidFill>
              </a:defRPr>
            </a:lvl2pPr>
            <a:lvl3pPr marL="1371600" lvl="2" indent="-32766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0"/>
              <a:buChar char="•"/>
              <a:defRPr sz="1400">
                <a:solidFill>
                  <a:srgbClr val="3F3F3F"/>
                </a:solidFill>
              </a:defRPr>
            </a:lvl3pPr>
            <a:lvl4pPr marL="1828800" lvl="3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4pPr>
            <a:lvl5pPr marL="2286000" lvl="4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8" name="Google Shape;138;g1b318c8bf29_0_574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9" name="Google Shape;139;g1b318c8bf29_0_574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14737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 1">
  <p:cSld name="Text Slide - 1 Column 1">
    <p:bg>
      <p:bgPr>
        <a:solidFill>
          <a:schemeClr val="lt1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b318c8bf29_0_234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40"/>
              <a:buChar char="•"/>
              <a:def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80"/>
              <a:buChar char="•"/>
              <a:defRPr>
                <a:solidFill>
                  <a:schemeClr val="lt1"/>
                </a:solidFill>
              </a:defRPr>
            </a:lvl3pPr>
            <a:lvl4pPr marL="1828800" lvl="3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•"/>
              <a:defRPr>
                <a:solidFill>
                  <a:schemeClr val="lt1"/>
                </a:solidFill>
              </a:defRPr>
            </a:lvl4pPr>
            <a:lvl5pPr marL="2286000" lvl="4" indent="-35661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g1b318c8bf29_0_234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29" name="Google Shape;129;g1b318c8bf29_0_234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30" name="Google Shape;130;g1b318c8bf29_0_234"/>
          <p:cNvSpPr txBox="1">
            <a:spLocks noGrp="1"/>
          </p:cNvSpPr>
          <p:nvPr>
            <p:ph type="body" idx="2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Char char="•"/>
              <a:defRPr>
                <a:solidFill>
                  <a:srgbClr val="3F3F3F"/>
                </a:solidFill>
              </a:defRPr>
            </a:lvl2pPr>
            <a:lvl3pPr marL="1371600" lvl="2" indent="-32766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0"/>
              <a:buChar char="•"/>
              <a:defRPr sz="1400">
                <a:solidFill>
                  <a:srgbClr val="3F3F3F"/>
                </a:solidFill>
              </a:defRPr>
            </a:lvl3pPr>
            <a:lvl4pPr marL="1828800" lvl="3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4pPr>
            <a:lvl5pPr marL="2286000" lvl="4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•"/>
              <a:defRPr>
                <a:solidFill>
                  <a:srgbClr val="3F3F3F"/>
                </a:solidFill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•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1" name="Google Shape;131;g1b318c8bf29_0_234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2" name="Google Shape;132;g1b318c8bf29_0_234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448079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">
  <p:cSld name="Text Slide - 1 Column">
    <p:bg>
      <p:bgPr>
        <a:solidFill>
          <a:schemeClr val="lt1"/>
        </a:solidFill>
        <a:effectLst/>
      </p:bgPr>
    </p:bg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3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40"/>
              <a:buChar char="●"/>
              <a:def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80"/>
              <a:buChar char="●"/>
              <a:defRPr>
                <a:solidFill>
                  <a:schemeClr val="lt1"/>
                </a:solidFill>
              </a:defRPr>
            </a:lvl3pPr>
            <a:lvl4pPr marL="1828800" lvl="3" indent="-35661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●"/>
              <a:defRPr>
                <a:solidFill>
                  <a:schemeClr val="lt1"/>
                </a:solidFill>
              </a:defRPr>
            </a:lvl4pPr>
            <a:lvl5pPr marL="2286000" lvl="4" indent="-35661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●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1" name="Google Shape;301;p33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02" name="Google Shape;302;p33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03" name="Google Shape;303;p33"/>
          <p:cNvSpPr txBox="1">
            <a:spLocks noGrp="1"/>
          </p:cNvSpPr>
          <p:nvPr>
            <p:ph type="body" idx="2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Char char="●"/>
              <a:defRPr>
                <a:solidFill>
                  <a:srgbClr val="3F3F3F"/>
                </a:solidFill>
              </a:defRPr>
            </a:lvl2pPr>
            <a:lvl3pPr marL="1371600" lvl="2" indent="-32766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0"/>
              <a:buChar char="●"/>
              <a:defRPr sz="1400">
                <a:solidFill>
                  <a:srgbClr val="3F3F3F"/>
                </a:solidFill>
              </a:defRPr>
            </a:lvl3pPr>
            <a:lvl4pPr marL="1828800" lvl="3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4pPr>
            <a:lvl5pPr marL="2286000" lvl="4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04" name="Google Shape;304;p33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5" name="Google Shape;305;p33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613314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ECE65-B103-46F3-01C3-7E058547F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32F92-13B7-173A-A541-321790B047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17E5A4-809C-FF6F-D20B-267136EB2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B076DF-3883-E1CC-1242-185A6AD80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Steinar Stapnes - Linear Colliders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710B2-7505-833C-AF30-64E09C506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0F538-8E42-904B-B147-C228AE30D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0309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848528" y="6580800"/>
            <a:ext cx="260624" cy="259222"/>
          </a:xfrm>
          <a:prstGeom prst="rect">
            <a:avLst/>
          </a:prstGeom>
        </p:spPr>
        <p:txBody>
          <a:bodyPr lIns="0" tIns="0" rIns="0" bIns="0"/>
          <a:lstStyle>
            <a:lvl1pPr algn="l" defTabSz="457200"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64" name="Grafik 9" descr="Grafik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112" y="6614019"/>
            <a:ext cx="325553" cy="100640"/>
          </a:xfrm>
          <a:prstGeom prst="rect">
            <a:avLst/>
          </a:prstGeom>
          <a:ln w="12700">
            <a:miter lim="400000"/>
          </a:ln>
        </p:spPr>
      </p:pic>
      <p:sp>
        <p:nvSpPr>
          <p:cNvPr id="165" name="Title Text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5" cy="451098"/>
          </a:xfrm>
          <a:prstGeom prst="rect">
            <a:avLst/>
          </a:prstGeom>
        </p:spPr>
        <p:txBody>
          <a:bodyPr lIns="0" tIns="0" rIns="0" bIns="0" anchor="t"/>
          <a:lstStyle>
            <a:lvl1pPr algn="l" defTabSz="914400">
              <a:lnSpc>
                <a:spcPct val="90000"/>
              </a:lnSpc>
              <a:defRPr sz="3000" b="1">
                <a:solidFill>
                  <a:srgbClr val="009FD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 lIns="0" tIns="0" rIns="0" bIns="0" anchor="t"/>
          <a:lstStyle>
            <a:lvl1pPr marL="0" indent="0" defTabSz="914400">
              <a:lnSpc>
                <a:spcPct val="110000"/>
              </a:lnSpc>
              <a:spcBef>
                <a:spcPts val="0"/>
              </a:spcBef>
              <a:buSzTx/>
              <a:buNone/>
              <a:tabLst>
                <a:tab pos="355600" algn="l"/>
              </a:tabLst>
              <a:defRPr sz="1800" b="1">
                <a:solidFill>
                  <a:srgbClr val="F18F1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33350" defTabSz="914400">
              <a:lnSpc>
                <a:spcPct val="110000"/>
              </a:lnSpc>
              <a:spcBef>
                <a:spcPts val="0"/>
              </a:spcBef>
              <a:buSzTx/>
              <a:buNone/>
              <a:tabLst>
                <a:tab pos="355600" algn="l"/>
              </a:tabLst>
              <a:defRPr sz="1800" b="1">
                <a:solidFill>
                  <a:srgbClr val="F18F1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14363" indent="-300038" defTabSz="914400">
              <a:lnSpc>
                <a:spcPct val="110000"/>
              </a:lnSpc>
              <a:spcBef>
                <a:spcPts val="0"/>
              </a:spcBef>
              <a:buSzPct val="100000"/>
              <a:tabLst>
                <a:tab pos="355600" algn="l"/>
              </a:tabLst>
              <a:defRPr sz="1800" b="1">
                <a:solidFill>
                  <a:srgbClr val="F18F1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47713" indent="-300038" defTabSz="914400">
              <a:lnSpc>
                <a:spcPct val="110000"/>
              </a:lnSpc>
              <a:spcBef>
                <a:spcPts val="0"/>
              </a:spcBef>
              <a:buSzPct val="100000"/>
              <a:tabLst>
                <a:tab pos="355600" algn="l"/>
              </a:tabLst>
              <a:defRPr sz="1800" b="1">
                <a:solidFill>
                  <a:srgbClr val="F18F1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891778" indent="-310753" defTabSz="914400">
              <a:lnSpc>
                <a:spcPct val="110000"/>
              </a:lnSpc>
              <a:spcBef>
                <a:spcPts val="0"/>
              </a:spcBef>
              <a:buSzPct val="100000"/>
              <a:tabLst>
                <a:tab pos="355600" algn="l"/>
              </a:tabLst>
              <a:defRPr sz="1800" b="1">
                <a:solidFill>
                  <a:srgbClr val="F18F1F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7" name="Textplatzhalter 6"/>
          <p:cNvSpPr>
            <a:spLocks noGrp="1"/>
          </p:cNvSpPr>
          <p:nvPr>
            <p:ph type="body" sz="quarter" idx="21"/>
          </p:nvPr>
        </p:nvSpPr>
        <p:spPr>
          <a:xfrm>
            <a:off x="407988" y="1406427"/>
            <a:ext cx="5616576" cy="2454375"/>
          </a:xfrm>
          <a:prstGeom prst="rect">
            <a:avLst/>
          </a:prstGeom>
        </p:spPr>
        <p:txBody>
          <a:bodyPr lIns="0" tIns="0" rIns="0" bIns="0" anchor="t"/>
          <a:lstStyle>
            <a:lvl1pPr marL="361950" indent="-361950" defTabSz="914400">
              <a:lnSpc>
                <a:spcPct val="110000"/>
              </a:lnSpc>
              <a:spcBef>
                <a:spcPts val="1200"/>
              </a:spcBef>
              <a:buSzPct val="100000"/>
              <a:buFont typeface="Arial"/>
              <a:tabLst>
                <a:tab pos="355600" algn="l"/>
              </a:tabLst>
              <a:defRPr sz="3600">
                <a:latin typeface="Arial"/>
                <a:cs typeface="Arial"/>
                <a:sym typeface="Arial"/>
              </a:defRPr>
            </a:lvl1pPr>
          </a:lstStyle>
          <a:p>
            <a:pPr marL="723900" indent="-723900" defTabSz="1828800">
              <a:lnSpc>
                <a:spcPct val="110000"/>
              </a:lnSpc>
              <a:spcBef>
                <a:spcPts val="2400"/>
              </a:spcBef>
              <a:buSzPct val="100000"/>
              <a:buFont typeface="Arial"/>
              <a:tabLst>
                <a:tab pos="711200" algn="l"/>
              </a:tabLst>
              <a:defRPr sz="36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68" name="Textplatzhalter 6"/>
          <p:cNvSpPr>
            <a:spLocks noGrp="1"/>
          </p:cNvSpPr>
          <p:nvPr>
            <p:ph type="body" sz="quarter" idx="22"/>
          </p:nvPr>
        </p:nvSpPr>
        <p:spPr>
          <a:xfrm>
            <a:off x="407988" y="3963533"/>
            <a:ext cx="5616576" cy="2454375"/>
          </a:xfrm>
          <a:prstGeom prst="rect">
            <a:avLst/>
          </a:prstGeom>
        </p:spPr>
        <p:txBody>
          <a:bodyPr lIns="0" tIns="0" rIns="0" bIns="0" anchor="t"/>
          <a:lstStyle>
            <a:lvl1pPr marL="361950" indent="-361950" defTabSz="914400">
              <a:lnSpc>
                <a:spcPct val="110000"/>
              </a:lnSpc>
              <a:spcBef>
                <a:spcPts val="1200"/>
              </a:spcBef>
              <a:buSzPct val="100000"/>
              <a:buFont typeface="Arial"/>
              <a:tabLst>
                <a:tab pos="355600" algn="l"/>
              </a:tabLst>
              <a:defRPr sz="3600">
                <a:latin typeface="Arial"/>
                <a:cs typeface="Arial"/>
                <a:sym typeface="Arial"/>
              </a:defRPr>
            </a:lvl1pPr>
          </a:lstStyle>
          <a:p>
            <a:pPr marL="723900" indent="-723900" defTabSz="1828800">
              <a:lnSpc>
                <a:spcPct val="110000"/>
              </a:lnSpc>
              <a:spcBef>
                <a:spcPts val="2400"/>
              </a:spcBef>
              <a:buSzPct val="100000"/>
              <a:buFont typeface="Arial"/>
              <a:tabLst>
                <a:tab pos="711200" algn="l"/>
              </a:tabLst>
              <a:defRPr sz="36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69" name="Bildplatzhalter 6"/>
          <p:cNvSpPr>
            <a:spLocks noGrp="1"/>
          </p:cNvSpPr>
          <p:nvPr>
            <p:ph type="pic" sz="quarter" idx="23"/>
          </p:nvPr>
        </p:nvSpPr>
        <p:spPr>
          <a:xfrm>
            <a:off x="6167437" y="1449389"/>
            <a:ext cx="5616577" cy="241141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70" name="Bildplatzhalter 6"/>
          <p:cNvSpPr>
            <a:spLocks noGrp="1"/>
          </p:cNvSpPr>
          <p:nvPr>
            <p:ph type="pic" sz="quarter" idx="24"/>
          </p:nvPr>
        </p:nvSpPr>
        <p:spPr>
          <a:xfrm>
            <a:off x="6167437" y="4005263"/>
            <a:ext cx="5616577" cy="241264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71" name="Fußzeilenplatzhalter 2"/>
          <p:cNvSpPr txBox="1"/>
          <p:nvPr/>
        </p:nvSpPr>
        <p:spPr>
          <a:xfrm>
            <a:off x="791578" y="6580800"/>
            <a:ext cx="9948937" cy="1538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914400">
              <a:spcBef>
                <a:spcPts val="0"/>
              </a:spcBef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000"/>
              <a:t>| LC@EPPSU | J. List | 25 June 2024</a:t>
            </a:r>
          </a:p>
        </p:txBody>
      </p:sp>
    </p:spTree>
    <p:extLst>
      <p:ext uri="{BB962C8B-B14F-4D97-AF65-F5344CB8AC3E}">
        <p14:creationId xmlns:p14="http://schemas.microsoft.com/office/powerpoint/2010/main" val="190324980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och punkter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"/>
          <p:cNvSpPr/>
          <p:nvPr/>
        </p:nvSpPr>
        <p:spPr>
          <a:xfrm>
            <a:off x="-1787" y="6580774"/>
            <a:ext cx="12195573" cy="279661"/>
          </a:xfrm>
          <a:prstGeom prst="rect">
            <a:avLst/>
          </a:prstGeom>
          <a:solidFill>
            <a:srgbClr val="0053A1"/>
          </a:solid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/>
          <a:lstStyle/>
          <a:p>
            <a:pPr algn="ctr"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sz="2800"/>
          </a:p>
        </p:txBody>
      </p:sp>
      <p:pic>
        <p:nvPicPr>
          <p:cNvPr id="24" name="LogoBadge-01.jpg" descr="LogoBadge-0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7516" y="261275"/>
            <a:ext cx="784638" cy="784638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CLIC-Logo-Color-72.png" descr="CLIC-Logo-Color-72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05" y="58706"/>
            <a:ext cx="1189776" cy="1189776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7" name="Title Text"/>
          <p:cNvSpPr>
            <a:spLocks noGrp="1"/>
          </p:cNvSpPr>
          <p:nvPr>
            <p:ph type="title"/>
          </p:nvPr>
        </p:nvSpPr>
        <p:spPr>
          <a:xfrm>
            <a:off x="2416969" y="184944"/>
            <a:ext cx="7358063" cy="950000"/>
          </a:xfrm>
          <a:prstGeom prst="rect">
            <a:avLst/>
          </a:prstGeom>
        </p:spPr>
        <p:txBody>
          <a:bodyPr/>
          <a:lstStyle>
            <a:lvl1pPr>
              <a:defRPr sz="3750"/>
            </a:lvl1pPr>
          </a:lstStyle>
          <a:p>
            <a:r>
              <a:t>Title Text</a:t>
            </a:r>
          </a:p>
        </p:txBody>
      </p:sp>
      <p:sp>
        <p:nvSpPr>
          <p:cNvPr id="28" name="Body Level One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" name="Spåtind 2020 / Rickard Ström lars.rickard.stroem@cern.ch">
            <a:extLst>
              <a:ext uri="{FF2B5EF4-FFF2-40B4-BE49-F238E27FC236}">
                <a16:creationId xmlns:a16="http://schemas.microsoft.com/office/drawing/2014/main" id="{2AE9AD55-C7AC-6842-B4B3-6982E1B8AC33}"/>
              </a:ext>
            </a:extLst>
          </p:cNvPr>
          <p:cNvSpPr txBox="1"/>
          <p:nvPr userDrawn="1"/>
        </p:nvSpPr>
        <p:spPr>
          <a:xfrm>
            <a:off x="5494085" y="6584508"/>
            <a:ext cx="1203856" cy="272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>
              <a:defRPr sz="2600">
                <a:solidFill>
                  <a:srgbClr val="FFFFFF"/>
                </a:solidFill>
              </a:defRPr>
            </a:pPr>
            <a:r>
              <a:rPr lang="en-US" sz="1300" dirty="0"/>
              <a:t>CLIC / Stapnes</a:t>
            </a:r>
            <a:endParaRPr lang="en-US" sz="1300" dirty="0">
              <a:hlinkClick r:id="rId4"/>
            </a:endParaRPr>
          </a:p>
        </p:txBody>
      </p:sp>
    </p:spTree>
    <p:extLst>
      <p:ext uri="{BB962C8B-B14F-4D97-AF65-F5344CB8AC3E}">
        <p14:creationId xmlns:p14="http://schemas.microsoft.com/office/powerpoint/2010/main" val="48778838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407880" y="1406520"/>
            <a:ext cx="5616360" cy="2454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  <a:tabLst>
                <a:tab pos="266760" algn="l"/>
              </a:tabLst>
            </a:pPr>
            <a:endParaRPr lang="en-GB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8830F25D-2BA7-46EE-99F1-DA6275CCAEDE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14938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Steinar Stapnes - Linear Colliders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 - Linear Colliders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26" Type="http://schemas.openxmlformats.org/officeDocument/2006/relationships/slideLayout" Target="../slideLayouts/slideLayout66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5" Type="http://schemas.openxmlformats.org/officeDocument/2006/relationships/slideLayout" Target="../slideLayouts/slideLayout65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29" Type="http://schemas.openxmlformats.org/officeDocument/2006/relationships/slideLayout" Target="../slideLayouts/slideLayout69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2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23" Type="http://schemas.openxmlformats.org/officeDocument/2006/relationships/slideLayout" Target="../slideLayouts/slideLayout63.xml"/><Relationship Id="rId28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31" Type="http://schemas.openxmlformats.org/officeDocument/2006/relationships/image" Target="../media/image1.emf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slideLayout" Target="../slideLayouts/slideLayout62.xml"/><Relationship Id="rId27" Type="http://schemas.openxmlformats.org/officeDocument/2006/relationships/slideLayout" Target="../slideLayouts/slideLayout67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noProof="0"/>
              <a:t>23.1.2025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Steinar Stapnes - Linear Colliders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9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83" r:id="rId23"/>
    <p:sldLayoutId id="2147483684" r:id="rId24"/>
    <p:sldLayoutId id="2147483730" r:id="rId25"/>
    <p:sldLayoutId id="2147483731" r:id="rId26"/>
    <p:sldLayoutId id="2147483732" r:id="rId2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E5F82E-A88E-1CBF-EC7E-9572D164A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DC436B-7F79-8762-F16A-438DF3873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EE464-BB3C-D512-83C0-28787970A6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23.1.2025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2A51B-55B8-1F25-2395-32A824EC8E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Steinar Stapnes - Linear Colliders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9A789F-F640-52AB-06BA-A2AAF6BA95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8865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733" r:id="rId12"/>
    <p:sldLayoutId id="2147483734" r:id="rId1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noProof="0"/>
              <a:t>23.1.2025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Steinar Stapnes - Linear Colliders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31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225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  <p:sldLayoutId id="2147483752" r:id="rId17"/>
    <p:sldLayoutId id="2147483753" r:id="rId18"/>
    <p:sldLayoutId id="2147483754" r:id="rId19"/>
    <p:sldLayoutId id="2147483755" r:id="rId20"/>
    <p:sldLayoutId id="2147483756" r:id="rId21"/>
    <p:sldLayoutId id="2147483757" r:id="rId22"/>
    <p:sldLayoutId id="2147483758" r:id="rId23"/>
    <p:sldLayoutId id="2147483759" r:id="rId24"/>
    <p:sldLayoutId id="2147483760" r:id="rId25"/>
    <p:sldLayoutId id="2147483761" r:id="rId26"/>
    <p:sldLayoutId id="2147483762" r:id="rId27"/>
    <p:sldLayoutId id="2147483763" r:id="rId28"/>
    <p:sldLayoutId id="2147483764" r:id="rId29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1471891/contributions/6273113/attachments/2992904/5272566/jlist_LCVision_Scenarios_250109.pdf" TargetMode="Externa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29.png"/><Relationship Id="rId4" Type="http://schemas.openxmlformats.org/officeDocument/2006/relationships/image" Target="../media/image2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1471891/contributions/6276927/attachments/2993176/5273406/LCV,%20Updating-ILCcost-Japan-250109a.pdf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0.xml"/><Relationship Id="rId4" Type="http://schemas.openxmlformats.org/officeDocument/2006/relationships/hyperlink" Target="https://arxiv.org/pdf/2203.09186.pdf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9.pn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1.xml"/><Relationship Id="rId5" Type="http://schemas.openxmlformats.org/officeDocument/2006/relationships/image" Target="../media/image10.png"/><Relationship Id="rId10" Type="http://schemas.microsoft.com/office/2007/relationships/diagramDrawing" Target="../diagrams/drawing1.xml"/><Relationship Id="rId4" Type="http://schemas.openxmlformats.org/officeDocument/2006/relationships/hyperlink" Target="https://arxiv.org/pdf/2208.06030.pdf" TargetMode="External"/><Relationship Id="rId9" Type="http://schemas.openxmlformats.org/officeDocument/2006/relationships/diagramColors" Target="../diagrams/colors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7" Type="http://schemas.openxmlformats.org/officeDocument/2006/relationships/hyperlink" Target="https://agenda.linearcollider.org/event/10134/contributions/54535/attachments/39603/62516/LCWS2024_XbandEupraxia.pdf" TargetMode="External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57.emf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203.07646.pdf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e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slac.stanford.edu/event/9113/contributions/10153/attachments/4654/12619/C3%20NIKHEF.pptx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rxiv.org/abs/2501.11072" TargetMode="External"/><Relationship Id="rId5" Type="http://schemas.openxmlformats.org/officeDocument/2006/relationships/image" Target="../media/image69.png"/><Relationship Id="rId4" Type="http://schemas.openxmlformats.org/officeDocument/2006/relationships/hyperlink" Target="https://arxiv.org/pdf/2303.10150.pdf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infn.it/event/41613/contributions/243240/attachments/125617/185299/Status%20II_024.pptx" TargetMode="External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png"/><Relationship Id="rId4" Type="http://schemas.openxmlformats.org/officeDocument/2006/relationships/hyperlink" Target="https://agenda.infn.it/event/41613/contributions/235164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linearcollider.org/files/images/pdf/Acceleratorpart2.pdf" TargetMode="External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rxiv.org/abs/1903.08655" TargetMode="External"/><Relationship Id="rId5" Type="http://schemas.openxmlformats.org/officeDocument/2006/relationships/hyperlink" Target="https://indico.cern.ch/event/765096/contributions/3295702/attachments/1785218/2906197/Addendum_ILC_Global_Project.pdf" TargetMode="External"/><Relationship Id="rId4" Type="http://schemas.openxmlformats.org/officeDocument/2006/relationships/hyperlink" Target="http://edms.cern.ch/document/1234244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desy.de/event/39980/contributions/150572/attachments/85304/113322/linear-colliders.pptx" TargetMode="External"/><Relationship Id="rId4" Type="http://schemas.openxmlformats.org/officeDocument/2006/relationships/image" Target="../media/image87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917948/1" TargetMode="External"/><Relationship Id="rId3" Type="http://schemas.openxmlformats.org/officeDocument/2006/relationships/image" Target="../media/image88.pn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ea.blob.core.windows.net/assets/830fe099-5530-48f2-a7c1-11f35d510983/WorldEnergyOutlook2022.pdf" TargetMode="Externa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3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hyperlink" Target="arxiv:2206.08326" TargetMode="External"/><Relationship Id="rId4" Type="http://schemas.openxmlformats.org/officeDocument/2006/relationships/hyperlink" Target="https://arxiv.org/abs/2206.08326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9211/overview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203.07622.pdf" TargetMode="Externa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22.png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852936"/>
            <a:ext cx="11376025" cy="2153265"/>
          </a:xfrm>
        </p:spPr>
        <p:txBody>
          <a:bodyPr/>
          <a:lstStyle/>
          <a:p>
            <a:r>
              <a:rPr lang="en-US" dirty="0"/>
              <a:t>Linear colliders</a:t>
            </a:r>
            <a:br>
              <a:rPr lang="en-US" dirty="0"/>
            </a:br>
            <a:r>
              <a:rPr lang="en-US" sz="3200" dirty="0"/>
              <a:t>             @ CERN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5183956" cy="803787"/>
          </a:xfrm>
        </p:spPr>
        <p:txBody>
          <a:bodyPr/>
          <a:lstStyle/>
          <a:p>
            <a:pPr algn="l"/>
            <a:r>
              <a:rPr lang="en-US" sz="1800" dirty="0"/>
              <a:t>Steinar Stapnes – CERN </a:t>
            </a:r>
          </a:p>
          <a:p>
            <a:pPr algn="l"/>
            <a:r>
              <a:rPr lang="en-US" sz="1800" dirty="0"/>
              <a:t>Jan 23th - 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A7D991-BB2E-77DE-B52B-DA86EB5D87BC}"/>
              </a:ext>
            </a:extLst>
          </p:cNvPr>
          <p:cNvSpPr txBox="1"/>
          <p:nvPr/>
        </p:nvSpPr>
        <p:spPr>
          <a:xfrm>
            <a:off x="6384033" y="2991818"/>
            <a:ext cx="5616624" cy="30162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400" b="1" dirty="0">
                <a:solidFill>
                  <a:schemeClr val="bg1"/>
                </a:solidFill>
              </a:rPr>
              <a:t>Outline</a:t>
            </a:r>
          </a:p>
          <a:p>
            <a:pPr algn="l"/>
            <a:endParaRPr lang="en-GB" sz="2000" b="1" dirty="0">
              <a:solidFill>
                <a:schemeClr val="bg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LC general considerations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ILC - in Japan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CLIC - at CERN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Brief: C</a:t>
            </a:r>
            <a:r>
              <a:rPr lang="en-GB" sz="2000" baseline="30000" dirty="0">
                <a:solidFill>
                  <a:schemeClr val="bg1"/>
                </a:solidFill>
              </a:rPr>
              <a:t>3</a:t>
            </a:r>
            <a:r>
              <a:rPr lang="en-GB" sz="2000" dirty="0">
                <a:solidFill>
                  <a:schemeClr val="bg1"/>
                </a:solidFill>
              </a:rPr>
              <a:t> and HALHF, energy recovery options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LC options at CERN, consider ILC technology as starting point, ESPP inputs </a:t>
            </a:r>
          </a:p>
          <a:p>
            <a:pPr algn="l"/>
            <a:endParaRPr lang="en-GB" sz="1600" dirty="0">
              <a:solidFill>
                <a:schemeClr val="bg1"/>
              </a:solidFill>
            </a:endParaRPr>
          </a:p>
          <a:p>
            <a:pPr algn="l"/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E6D599-F69B-9744-B4FC-FBEEC46511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71664" y="6378349"/>
            <a:ext cx="1620788" cy="365125"/>
          </a:xfrm>
        </p:spPr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B7E871-711A-C7FE-D67D-04ADA2EF58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5A97A5-61BA-F0D9-B10F-68FDAE6BDC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1672" y="551507"/>
            <a:ext cx="7772400" cy="258663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4DA73E-1FDA-52C8-CB10-312B2854D0C4}"/>
              </a:ext>
            </a:extLst>
          </p:cNvPr>
          <p:cNvSpPr txBox="1"/>
          <p:nvPr/>
        </p:nvSpPr>
        <p:spPr>
          <a:xfrm>
            <a:off x="3100953" y="217820"/>
            <a:ext cx="851515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Increasing the number of bunches in a train, and adjusting to a CERN running year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A9A4B6-AB58-5DCC-47E5-3BAFEFFF10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0746" y="624230"/>
            <a:ext cx="3543300" cy="2832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A5116B-F631-13F5-4536-F48EA35569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4040" y="4067908"/>
            <a:ext cx="7772400" cy="27900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89CA2E9-033B-0B9E-476B-D4C2BC628DB3}"/>
              </a:ext>
            </a:extLst>
          </p:cNvPr>
          <p:cNvSpPr txBox="1"/>
          <p:nvPr/>
        </p:nvSpPr>
        <p:spPr>
          <a:xfrm>
            <a:off x="3084041" y="3485120"/>
            <a:ext cx="83405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Doubling the frequence to 10 Hz (~200 MW). Note that in all </a:t>
            </a:r>
          </a:p>
          <a:p>
            <a:pPr algn="l"/>
            <a:r>
              <a:rPr lang="en-GB" dirty="0"/>
              <a:t>cases a luminosity ramp up is foreseen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F569F1-8F93-A348-BD99-5C0605235069}"/>
              </a:ext>
            </a:extLst>
          </p:cNvPr>
          <p:cNvSpPr txBox="1"/>
          <p:nvPr/>
        </p:nvSpPr>
        <p:spPr>
          <a:xfrm>
            <a:off x="191344" y="1337648"/>
            <a:ext cx="2469222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ILC in Japan has a certain run-plan, but one can easily consider higher luminosities and higher energies earlier.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If starting with ILC technology at CERN for a LC this will certainly be considered.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From </a:t>
            </a:r>
            <a:r>
              <a:rPr lang="en-GB" dirty="0" err="1"/>
              <a:t>J.List</a:t>
            </a:r>
            <a:r>
              <a:rPr lang="en-GB" dirty="0"/>
              <a:t> (</a:t>
            </a:r>
            <a:r>
              <a:rPr lang="en-GB" dirty="0">
                <a:hlinkClick r:id="rId6"/>
              </a:rPr>
              <a:t>link</a:t>
            </a:r>
            <a:r>
              <a:rPr lang="en-GB" dirty="0"/>
              <a:t>)  </a:t>
            </a:r>
          </a:p>
        </p:txBody>
      </p:sp>
    </p:spTree>
    <p:extLst>
      <p:ext uri="{BB962C8B-B14F-4D97-AF65-F5344CB8AC3E}">
        <p14:creationId xmlns:p14="http://schemas.microsoft.com/office/powerpoint/2010/main" val="4235917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7B5106-37F4-DF3A-0D8C-5F8F9E295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>
                <a:latin typeface="Arial" panose="020B0604020202020204" pitchFamily="34" charset="0"/>
                <a:cs typeface="Arial" panose="020B0604020202020204" pitchFamily="34" charset="0"/>
              </a:rPr>
              <a:t>23.1.2025</a:t>
            </a:r>
            <a:endParaRPr lang="en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F63D20-75BC-E825-9ADF-1EC4396D0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fld>
            <a:endParaRPr lang="en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6D4776-2ED5-F9A7-3EED-318161E9C9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282" y="655018"/>
            <a:ext cx="3412741" cy="219791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31597EC-F32D-0C89-516A-36A7957089C1}"/>
              </a:ext>
            </a:extLst>
          </p:cNvPr>
          <p:cNvSpPr txBox="1"/>
          <p:nvPr/>
        </p:nvSpPr>
        <p:spPr>
          <a:xfrm>
            <a:off x="7722421" y="3024007"/>
            <a:ext cx="4519557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22960"/>
            <a:r>
              <a:rPr lang="en-GB" sz="11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 ITN studies are distributed over five main activity areas: </a:t>
            </a:r>
          </a:p>
          <a:p>
            <a:pPr defTabSz="822960"/>
            <a:endParaRPr lang="en-GB" sz="11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22960"/>
            <a:r>
              <a:rPr lang="en-GB" sz="11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 related tasks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SRF and ML elements: Cavities and </a:t>
            </a:r>
            <a:r>
              <a:rPr lang="en-GB" sz="11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</a:t>
            </a:r>
            <a:r>
              <a:rPr lang="en-GB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Module, Crab-cavities, ML quads and cold BPMs  (INFN, CEA, DESY, CERN, IJCLAB, UK, CIEMAT, IFIC)     </a:t>
            </a:r>
          </a:p>
          <a:p>
            <a:pPr defTabSz="822960"/>
            <a:endParaRPr lang="en-GB" sz="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22960"/>
            <a:r>
              <a:rPr lang="en-GB" sz="11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Sources 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Pulsed magnet and wheel/target (</a:t>
            </a:r>
            <a:r>
              <a:rPr lang="en-GB" sz="11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Uni.H</a:t>
            </a:r>
            <a:r>
              <a:rPr lang="en-GB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DESY, CERN) </a:t>
            </a:r>
          </a:p>
          <a:p>
            <a:pPr defTabSz="822960"/>
            <a:endParaRPr lang="en-GB" sz="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22960"/>
            <a:r>
              <a:rPr lang="en-GB" sz="11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Damping Ring including kickers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Emittance Rings (UK)</a:t>
            </a:r>
          </a:p>
          <a:p>
            <a:pPr defTabSz="822960"/>
            <a:endParaRPr lang="en-GB" sz="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22960"/>
            <a:r>
              <a:rPr lang="en-GB" sz="11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ATF activities, final focus and nanobeams 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ATS and MDI (UK, DESY, IJCLAB, CERN, IFIC)</a:t>
            </a:r>
          </a:p>
          <a:p>
            <a:pPr defTabSz="822960"/>
            <a:endParaRPr lang="en-GB" sz="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22960"/>
            <a:r>
              <a:rPr lang="en-GB" sz="11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 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Dump, CE, </a:t>
            </a:r>
            <a:r>
              <a:rPr lang="en-GB" sz="11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</a:t>
            </a:r>
            <a:r>
              <a:rPr lang="en-GB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follow up efforts at CERN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Sustainability, Life Cycle Assessment (CERN, DESY, CEA, UK groups)</a:t>
            </a:r>
            <a:endParaRPr lang="en-GB" sz="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EAJADE started (EU funding) (DESY, UK, CEA, CNRS, IFIC, INFN, UHH, CERN)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B78CD33-714F-177A-1739-4726131FFB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3653" y="765138"/>
            <a:ext cx="7758347" cy="201579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47D334C-06CA-294C-FDF8-0D00F8E934EB}"/>
              </a:ext>
            </a:extLst>
          </p:cNvPr>
          <p:cNvSpPr/>
          <p:nvPr/>
        </p:nvSpPr>
        <p:spPr>
          <a:xfrm>
            <a:off x="199282" y="-25643"/>
            <a:ext cx="117980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0033A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Some recent ILC developments - I</a:t>
            </a:r>
            <a:endParaRPr lang="en-US" sz="3600" b="1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DB116F-5C9F-FE7E-F45A-C285AB636092}"/>
              </a:ext>
            </a:extLst>
          </p:cNvPr>
          <p:cNvSpPr txBox="1"/>
          <p:nvPr/>
        </p:nvSpPr>
        <p:spPr>
          <a:xfrm>
            <a:off x="4204886" y="2807866"/>
            <a:ext cx="33486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Above: ILC Technology Network (ITN), interest/capability matrix from 28 labs/universities </a:t>
            </a:r>
          </a:p>
          <a:p>
            <a:endParaRPr lang="en-GB" sz="1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34A197-7AA9-7484-5B92-63E2E991DAB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764" y="3865467"/>
            <a:ext cx="3348671" cy="2319347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645221F-BD07-D6BB-E47A-52851F7E89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273477"/>
              </p:ext>
            </p:extLst>
          </p:nvPr>
        </p:nvGraphicFramePr>
        <p:xfrm>
          <a:off x="4334564" y="3805340"/>
          <a:ext cx="2985572" cy="2916135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717750">
                  <a:extLst>
                    <a:ext uri="{9D8B030D-6E8A-4147-A177-3AD203B41FA5}">
                      <a16:colId xmlns:a16="http://schemas.microsoft.com/office/drawing/2014/main" val="803825721"/>
                    </a:ext>
                  </a:extLst>
                </a:gridCol>
                <a:gridCol w="717750">
                  <a:extLst>
                    <a:ext uri="{9D8B030D-6E8A-4147-A177-3AD203B41FA5}">
                      <a16:colId xmlns:a16="http://schemas.microsoft.com/office/drawing/2014/main" val="1680378163"/>
                    </a:ext>
                  </a:extLst>
                </a:gridCol>
                <a:gridCol w="1550072">
                  <a:extLst>
                    <a:ext uri="{9D8B030D-6E8A-4147-A177-3AD203B41FA5}">
                      <a16:colId xmlns:a16="http://schemas.microsoft.com/office/drawing/2014/main" val="1030179911"/>
                    </a:ext>
                  </a:extLst>
                </a:gridCol>
              </a:tblGrid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1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Cavity production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73345202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2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CM design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91471906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3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Crab cavity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16221685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4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E- source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21481070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6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Undulator target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38696597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7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Undulator focusing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55876328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8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E-driven target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66505226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9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E-driven focusing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98197943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E-driven capture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00059144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11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Target replacement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26975406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12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DR System design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75031865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14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DR Injection/extraction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63965441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Final focus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702927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16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Final doublet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14049720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17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Main dump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138308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95743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E2F0C8-4E14-0299-A4D4-F1BB03BCEA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BE659E-D07B-BE87-C8B1-427CF176E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>
                <a:latin typeface="Arial" panose="020B0604020202020204" pitchFamily="34" charset="0"/>
                <a:cs typeface="Arial" panose="020B0604020202020204" pitchFamily="34" charset="0"/>
              </a:rPr>
              <a:t>23.1.2025</a:t>
            </a:r>
            <a:endParaRPr lang="en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46338F-AF55-336B-AF8D-771AF8AE9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fld>
            <a:endParaRPr lang="en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E8FC3A-0B4F-74C8-452B-94657E87F07B}"/>
              </a:ext>
            </a:extLst>
          </p:cNvPr>
          <p:cNvSpPr txBox="1"/>
          <p:nvPr/>
        </p:nvSpPr>
        <p:spPr>
          <a:xfrm>
            <a:off x="4223792" y="665789"/>
            <a:ext cx="5832648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22960"/>
            <a:r>
              <a:rPr lang="en-GB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ML related tasks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SRF and ML elements: Cavities and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Module, Crab-cavities, ML quads and cold BPMs  (INFN, CEA, DESY, CERN, IJCLAB, UK, CIEMAT, IFIC)     </a:t>
            </a:r>
          </a:p>
          <a:p>
            <a:pPr defTabSz="822960"/>
            <a:endParaRPr lang="en-GB" sz="9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22960"/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Plus key industrial suppliers, R1, ZAMON, Thales, more </a:t>
            </a:r>
          </a:p>
          <a:p>
            <a:pPr defTabSz="822960"/>
            <a:endParaRPr lang="en-GB" sz="1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822960"/>
            <a:r>
              <a:rPr lang="en-GB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 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Dump, CE, </a:t>
            </a:r>
            <a:r>
              <a:rPr lang="en-GB" sz="16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follow up efforts at CERN</a:t>
            </a: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Sustainability, Life Cycle Assessment (CERN, DESY, CEA, UK groups)</a:t>
            </a:r>
            <a:endParaRPr lang="en-GB" sz="7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6" indent="-257176" defTabSz="82296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EAJADE started (EU funding) (DESY, UK, CEA, CNRS, IFIC, INFN, UHH, CERN)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913194-47B1-C722-1DCF-EDD3F5499BEA}"/>
              </a:ext>
            </a:extLst>
          </p:cNvPr>
          <p:cNvSpPr/>
          <p:nvPr/>
        </p:nvSpPr>
        <p:spPr>
          <a:xfrm>
            <a:off x="199282" y="-25643"/>
            <a:ext cx="117980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0033A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INFN in ITN</a:t>
            </a:r>
            <a:endParaRPr lang="en-US" sz="3600" b="1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E4D2EDE-699D-C613-C21E-B8C09E5378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114931"/>
              </p:ext>
            </p:extLst>
          </p:nvPr>
        </p:nvGraphicFramePr>
        <p:xfrm>
          <a:off x="717014" y="908720"/>
          <a:ext cx="2985572" cy="2916135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717750">
                  <a:extLst>
                    <a:ext uri="{9D8B030D-6E8A-4147-A177-3AD203B41FA5}">
                      <a16:colId xmlns:a16="http://schemas.microsoft.com/office/drawing/2014/main" val="803825721"/>
                    </a:ext>
                  </a:extLst>
                </a:gridCol>
                <a:gridCol w="717750">
                  <a:extLst>
                    <a:ext uri="{9D8B030D-6E8A-4147-A177-3AD203B41FA5}">
                      <a16:colId xmlns:a16="http://schemas.microsoft.com/office/drawing/2014/main" val="1680378163"/>
                    </a:ext>
                  </a:extLst>
                </a:gridCol>
                <a:gridCol w="1550072">
                  <a:extLst>
                    <a:ext uri="{9D8B030D-6E8A-4147-A177-3AD203B41FA5}">
                      <a16:colId xmlns:a16="http://schemas.microsoft.com/office/drawing/2014/main" val="1030179911"/>
                    </a:ext>
                  </a:extLst>
                </a:gridCol>
              </a:tblGrid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1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Cavity production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73345202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2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CM design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91471906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3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Crab cavity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16221685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4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E- source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21481070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6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Undulator target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38696597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7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Undulator focusing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55876328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8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E-driven target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66505226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9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E-driven focusing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98197943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E-driven capture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00059144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11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Target replacement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26975406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12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DR System design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75031865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14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DR Injection/extraction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63965441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 dirty="0">
                          <a:effectLst/>
                        </a:rPr>
                        <a:t>WPP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Final focus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702927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>
                          <a:effectLst/>
                        </a:rPr>
                        <a:t>16</a:t>
                      </a:r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Final doublet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14049720"/>
                  </a:ext>
                </a:extLst>
              </a:tr>
              <a:tr h="1944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u="none" strike="noStrike">
                          <a:effectLst/>
                        </a:rPr>
                        <a:t>WPP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H" sz="1200" u="none" strike="noStrike" dirty="0">
                          <a:effectLst/>
                        </a:rPr>
                        <a:t>17</a:t>
                      </a:r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Main dump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13830858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DDCF8FB6-06DD-360E-0BE9-3678F9E34A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711" y="4112887"/>
            <a:ext cx="5443038" cy="18265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DFF3D5-B19E-FB65-FFC9-F2F3376904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7373" y="5445224"/>
            <a:ext cx="4749800" cy="749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3228A1-6BA3-85DF-6D29-D2B966E339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7373" y="4116746"/>
            <a:ext cx="1386819" cy="11441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EBAAD74-A11B-1CC5-FA4B-58659C1721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15440" y="881232"/>
            <a:ext cx="1984501" cy="280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378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AF2D7A-E375-4CDE-8CD9-A25FB729B1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32BC091E-033E-AA63-15A7-277860AB38E6}"/>
              </a:ext>
            </a:extLst>
          </p:cNvPr>
          <p:cNvSpPr txBox="1"/>
          <p:nvPr/>
        </p:nvSpPr>
        <p:spPr>
          <a:xfrm>
            <a:off x="7839092" y="5664150"/>
            <a:ext cx="416156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ILC implementation is extensively studies in Japan, civil engineering, integration locally, environmental impacts, etc 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6ADBB9C-E501-FB32-711E-5AF2483F92E9}"/>
              </a:ext>
            </a:extLst>
          </p:cNvPr>
          <p:cNvSpPr txBox="1">
            <a:spLocks/>
          </p:cNvSpPr>
          <p:nvPr/>
        </p:nvSpPr>
        <p:spPr>
          <a:xfrm>
            <a:off x="368676" y="188640"/>
            <a:ext cx="11286843" cy="65289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ＭＳ Ｐゴシック" panose="020B0600070205080204" pitchFamily="50" charset="-128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rgbClr val="0033A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Some recent ILC developments - II</a:t>
            </a:r>
            <a:endParaRPr lang="en-US" sz="3600" b="1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6F8A022F-46CD-FE8C-4254-5D00D54C7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>
                <a:latin typeface="Arial" panose="020B0604020202020204" pitchFamily="34" charset="0"/>
                <a:cs typeface="Arial" panose="020B0604020202020204" pitchFamily="34" charset="0"/>
              </a:rPr>
              <a:t>23.1.2025</a:t>
            </a:r>
            <a:endParaRPr lang="en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6D98552-D339-C651-F607-6377FD33EA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727" y="869308"/>
            <a:ext cx="2743200" cy="399856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12A83B3-B10D-2454-20E3-536B6D1DF01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9095" y="892844"/>
            <a:ext cx="3816424" cy="347100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5F728AA-6F01-639C-96E1-E5559001384A}"/>
              </a:ext>
            </a:extLst>
          </p:cNvPr>
          <p:cNvSpPr txBox="1"/>
          <p:nvPr/>
        </p:nvSpPr>
        <p:spPr>
          <a:xfrm>
            <a:off x="7839094" y="4149080"/>
            <a:ext cx="381642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600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 matrix, updating SCRF and CFS (~75%), escalation and currency updates for the rest (~25%)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D4213B-FB23-2B0D-CF75-1816FB820C2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4241" y="3660918"/>
            <a:ext cx="4383927" cy="304736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974127-E8BD-998F-8A01-AE2415F6BB91}"/>
              </a:ext>
            </a:extLst>
          </p:cNvPr>
          <p:cNvSpPr txBox="1"/>
          <p:nvPr/>
        </p:nvSpPr>
        <p:spPr>
          <a:xfrm>
            <a:off x="3149352" y="908720"/>
            <a:ext cx="445881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Re-evaluate CFS costs for ILC in Japan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Mountainous site -&gt; mostly sloped access tunnels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 based on NATM tunnelling method (blast and spayed concrete)</a:t>
            </a:r>
          </a:p>
          <a:p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Includes design updates from TDR/ILC-250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tunnel and cavern extensions for latest acc. and utility designs </a:t>
            </a:r>
          </a:p>
          <a:p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Re-evaluated to 2024 National Cost Estimating Standards </a:t>
            </a:r>
          </a:p>
          <a:p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B6B187-98A2-4F80-8D2F-00BF9B4E8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13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57037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280"/>
    </mc:Choice>
    <mc:Fallback xmlns="">
      <p:transition spd="slow" advTm="3128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BCC840-E2C3-57A5-4B1F-4FA1D5F96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E1F66-93AE-D58D-4154-DC3882CA57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CF5FEB-164D-BC9F-9274-FD439B1116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474" y="3608584"/>
            <a:ext cx="6217775" cy="305353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69874F-B8B2-4D59-9DF0-80D2DD6AD5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244" y="181762"/>
            <a:ext cx="6217775" cy="324425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EDFC1D2-9459-1C56-75A6-1745B9C5750B}"/>
              </a:ext>
            </a:extLst>
          </p:cNvPr>
          <p:cNvSpPr txBox="1"/>
          <p:nvPr/>
        </p:nvSpPr>
        <p:spPr>
          <a:xfrm>
            <a:off x="7176120" y="1412776"/>
            <a:ext cx="4612679" cy="47089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From report by </a:t>
            </a:r>
            <a:r>
              <a:rPr lang="en-GB" dirty="0" err="1"/>
              <a:t>A.Yamamoto</a:t>
            </a:r>
            <a:r>
              <a:rPr lang="en-GB" dirty="0"/>
              <a:t> (</a:t>
            </a:r>
            <a:r>
              <a:rPr lang="en-GB" dirty="0">
                <a:hlinkClick r:id="rId4"/>
              </a:rPr>
              <a:t>LINK</a:t>
            </a:r>
            <a:r>
              <a:rPr lang="en-GB" dirty="0"/>
              <a:t>)</a:t>
            </a:r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algn="l"/>
            <a:r>
              <a:rPr lang="en-GB" dirty="0"/>
              <a:t>For CERN (in progress):</a:t>
            </a:r>
          </a:p>
          <a:p>
            <a:pPr algn="l"/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Redo CE costing (see later)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Redo CF costing (EL, CV, etc)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Use 2024 costing for all components in their respective currencies, and change to CHF with exchange rate (not PPP)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Cost second IP</a:t>
            </a:r>
          </a:p>
          <a:p>
            <a:pPr algn="l"/>
            <a:endParaRPr lang="en-GB" dirty="0"/>
          </a:p>
          <a:p>
            <a:pPr algn="l"/>
            <a:endParaRPr lang="en-GB" dirty="0"/>
          </a:p>
          <a:p>
            <a:pPr algn="l"/>
            <a:r>
              <a:rPr lang="en-GB" dirty="0"/>
              <a:t>1 CHF = 1.10 $  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13522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475AD4-E16B-D72E-EDFB-D1D7CEFDEB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D0C25-304C-35A2-79C0-248871F9D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9455" y="2204864"/>
            <a:ext cx="9289033" cy="1065742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 at CERN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3D47BC-2A32-C586-1FFE-61A893DB8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19B065-6AF2-8413-6C04-3D64CC0DBC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9651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derniere.pdf" descr="derniere.pd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200" y="1556792"/>
            <a:ext cx="6628904" cy="4687582"/>
          </a:xfrm>
          <a:prstGeom prst="rect">
            <a:avLst/>
          </a:prstGeom>
          <a:ln w="12700">
            <a:miter lim="400000"/>
          </a:ln>
        </p:spPr>
      </p:pic>
      <p:sp>
        <p:nvSpPr>
          <p:cNvPr id="212" name="Slide Number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defTabSz="410766" eaLnBrk="1" fontAlgn="auto">
              <a:spcBef>
                <a:spcPts val="0"/>
              </a:spcBef>
              <a:spcAft>
                <a:spcPts val="0"/>
              </a:spcAft>
            </a:pPr>
            <a:fld id="{86CB4B4D-7CA3-9044-876B-883B54F8677D}" type="slidenum">
              <a:rPr kern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pPr defTabSz="410766" eaLnBrk="1" fontAlgn="auto">
                <a:spcBef>
                  <a:spcPts val="0"/>
                </a:spcBef>
                <a:spcAft>
                  <a:spcPts val="0"/>
                </a:spcAft>
              </a:pPr>
              <a:t>16</a:t>
            </a:fld>
            <a:endParaRPr kern="0">
              <a:latin typeface="Arial" panose="020B0604020202020204" pitchFamily="34" charset="0"/>
              <a:cs typeface="Arial" panose="020B0604020202020204" pitchFamily="34" charset="0"/>
              <a:sym typeface="Avenir Book"/>
            </a:endParaRPr>
          </a:p>
        </p:txBody>
      </p:sp>
      <p:sp>
        <p:nvSpPr>
          <p:cNvPr id="213" name="The Compact Linear Collider (CLIC)…"/>
          <p:cNvSpPr txBox="1"/>
          <p:nvPr/>
        </p:nvSpPr>
        <p:spPr>
          <a:xfrm>
            <a:off x="7219706" y="1985801"/>
            <a:ext cx="4569094" cy="4206088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t">
            <a:spAutoFit/>
          </a:bodyPr>
          <a:lstStyle/>
          <a:p>
            <a:pPr marL="177800" lvl="1" indent="-177800" defTabSz="410766" eaLnBrk="1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ct val="100000"/>
              <a:buFontTx/>
              <a:buChar char="•"/>
              <a:defRPr sz="3200"/>
            </a:pPr>
            <a:r>
              <a:rPr lang="en-US" sz="1600" b="1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Timeline: </a:t>
            </a: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Electron-positron linear collider at CERN for the era beyond HL-LHC </a:t>
            </a: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ct val="100000"/>
              <a:buFontTx/>
              <a:buChar char="•"/>
              <a:defRPr sz="3200"/>
            </a:pPr>
            <a:r>
              <a:rPr lang="en-US" sz="1600" b="1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Compact: </a:t>
            </a:r>
            <a:r>
              <a:rPr sz="1600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Novel and unique two-beam accelerating technique with high-gradient room temperature RF cavities (~20’500 </a:t>
            </a: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structures</a:t>
            </a:r>
            <a:r>
              <a:rPr sz="1600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at 380 GeV)</a:t>
            </a: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, ~11km in its initial phase</a:t>
            </a:r>
            <a:endParaRPr sz="1600" kern="0" dirty="0">
              <a:latin typeface="Arial" panose="020B0604020202020204" pitchFamily="34" charset="0"/>
              <a:cs typeface="Arial" panose="020B0604020202020204" pitchFamily="34" charset="0"/>
              <a:sym typeface="Avenir Book"/>
            </a:endParaRP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ct val="100000"/>
              <a:buFontTx/>
              <a:buChar char="•"/>
              <a:defRPr sz="3200"/>
            </a:pPr>
            <a:r>
              <a:rPr lang="en-US" sz="1600" b="1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Expandable: </a:t>
            </a:r>
            <a:r>
              <a:rPr sz="1600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Staged programme with collision energies from 380 GeV </a:t>
            </a: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(Higgs/top) </a:t>
            </a:r>
            <a:r>
              <a:rPr sz="1600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up to 3 </a:t>
            </a:r>
            <a:r>
              <a:rPr sz="1600" kern="0" dirty="0" err="1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TeV</a:t>
            </a: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(Energy Frontier) </a:t>
            </a:r>
            <a:endParaRPr sz="1600" kern="0" dirty="0">
              <a:latin typeface="Arial" panose="020B0604020202020204" pitchFamily="34" charset="0"/>
              <a:cs typeface="Arial" panose="020B0604020202020204" pitchFamily="34" charset="0"/>
              <a:sym typeface="Avenir Book"/>
            </a:endParaRP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ct val="100000"/>
              <a:buFontTx/>
              <a:buChar char="•"/>
              <a:defRPr sz="3200"/>
            </a:pPr>
            <a:r>
              <a:rPr sz="1600" b="1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CDR in 2012</a:t>
            </a:r>
            <a:r>
              <a:rPr lang="en-US" sz="1600" b="1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</a:t>
            </a: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with focus on 3 </a:t>
            </a:r>
            <a:r>
              <a:rPr lang="en-US" sz="1600" kern="0" dirty="0" err="1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TeV</a:t>
            </a: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. </a:t>
            </a:r>
          </a:p>
          <a:p>
            <a:pPr marL="177800" lvl="1" indent="-177800" defTabSz="410766" eaLnBrk="1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SzPct val="100000"/>
              <a:buFontTx/>
              <a:buChar char="•"/>
              <a:defRPr sz="3200"/>
            </a:pPr>
            <a:r>
              <a:rPr lang="en-US" sz="1600" b="1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Project Implementation Plan </a:t>
            </a:r>
            <a:r>
              <a:rPr sz="1600" b="1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in 2018</a:t>
            </a:r>
            <a:r>
              <a:rPr lang="en-US" sz="1600" b="1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</a:t>
            </a: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with focus on 380 GeV for Higgs and top.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011AF1-0E1B-6733-CB34-06F04E8EC5A7}"/>
              </a:ext>
            </a:extLst>
          </p:cNvPr>
          <p:cNvSpPr/>
          <p:nvPr/>
        </p:nvSpPr>
        <p:spPr>
          <a:xfrm>
            <a:off x="335360" y="196847"/>
            <a:ext cx="8496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3200" b="1" dirty="0">
                <a:solidFill>
                  <a:srgbClr val="0033A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The Compact Linear Collider (CLIC)</a:t>
            </a:r>
            <a:endParaRPr lang="en-US" sz="3200" b="1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ccelerating structure prototype for CLIC:…">
            <a:extLst>
              <a:ext uri="{FF2B5EF4-FFF2-40B4-BE49-F238E27FC236}">
                <a16:creationId xmlns:a16="http://schemas.microsoft.com/office/drawing/2014/main" id="{3F07A063-8273-5F7C-75E7-618C8BCF25CC}"/>
              </a:ext>
            </a:extLst>
          </p:cNvPr>
          <p:cNvSpPr txBox="1"/>
          <p:nvPr/>
        </p:nvSpPr>
        <p:spPr>
          <a:xfrm>
            <a:off x="2776290" y="5415091"/>
            <a:ext cx="1703988" cy="749244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defTabSz="410766" eaLnBrk="1" fontAlgn="auto">
              <a:spcBef>
                <a:spcPts val="0"/>
              </a:spcBef>
              <a:spcAft>
                <a:spcPts val="0"/>
              </a:spcAft>
              <a:defRPr sz="2800" i="1"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sz="11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Accelerating structure prototype for </a:t>
            </a:r>
            <a:r>
              <a:rPr lang="en-US" sz="11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CLIC</a:t>
            </a:r>
            <a:r>
              <a:rPr sz="11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: 12 GHz  (L~25 cm)</a:t>
            </a:r>
            <a:r>
              <a:rPr lang="en-US" sz="11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venir Light"/>
              </a:rPr>
              <a:t>, 100 MV/m</a:t>
            </a:r>
            <a:endParaRPr sz="1100" b="1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venir Ligh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A0473C-89AB-9E20-F906-941C6CFB775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4966" y="4161050"/>
            <a:ext cx="2502927" cy="2573522"/>
          </a:xfrm>
          <a:prstGeom prst="rect">
            <a:avLst/>
          </a:prstGeom>
          <a:effectLst>
            <a:outerShdw blurRad="419100" dist="152400" dir="5400000" algn="ctr" rotWithShape="0">
              <a:schemeClr val="tx1">
                <a:alpha val="39000"/>
              </a:schemeClr>
            </a:outerShdw>
          </a:effectLst>
        </p:spPr>
      </p:pic>
      <p:pic>
        <p:nvPicPr>
          <p:cNvPr id="5" name="Picture 21">
            <a:extLst>
              <a:ext uri="{FF2B5EF4-FFF2-40B4-BE49-F238E27FC236}">
                <a16:creationId xmlns:a16="http://schemas.microsoft.com/office/drawing/2014/main" id="{144EFDD8-127D-5047-36DE-3C705B9FD33B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59269" y="26037"/>
            <a:ext cx="3043094" cy="190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A1ECC5-F502-D816-3784-77F13F641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340663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B09BE9-5A16-FE4D-AEE2-12AD823F7E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7264" y="1526108"/>
            <a:ext cx="3791384" cy="27230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46A8AD-AC60-B44E-BA9F-AAEE3D2B8618}"/>
              </a:ext>
            </a:extLst>
          </p:cNvPr>
          <p:cNvSpPr txBox="1"/>
          <p:nvPr/>
        </p:nvSpPr>
        <p:spPr>
          <a:xfrm>
            <a:off x="263352" y="1340768"/>
            <a:ext cx="7632848" cy="4290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9400" marR="0" lvl="3" indent="-279400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Luminosity margins and increases</a:t>
            </a:r>
          </a:p>
          <a:p>
            <a:pPr marL="719138" marR="0" lvl="3" indent="-2635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Initial estimates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of static and dynamic degradations from damping ring to IP gave: 1.5 x 10</a:t>
            </a:r>
            <a:r>
              <a:rPr kumimoji="0" lang="en-US" sz="1600" b="0" i="0" u="none" strike="noStrike" kern="0" cap="none" spc="0" normalizeH="0" baseline="30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34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cm</a:t>
            </a:r>
            <a:r>
              <a:rPr kumimoji="0" lang="en-US" sz="1600" b="0" i="0" u="none" strike="noStrike" kern="0" cap="none" spc="0" normalizeH="0" baseline="30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-2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s</a:t>
            </a:r>
            <a:r>
              <a:rPr kumimoji="0" lang="en-US" sz="1600" b="0" i="0" u="none" strike="noStrike" kern="0" cap="none" spc="0" normalizeH="0" baseline="30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-1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venir Book"/>
            </a:endParaRPr>
          </a:p>
          <a:p>
            <a:pPr marL="719138" lvl="3" indent="-263525" defTabSz="410766" eaLnBrk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Simulations give 2.8 on average, and 90% of the machines above </a:t>
            </a:r>
            <a:r>
              <a:rPr lang="en-US" sz="1600" b="1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2.3 x 10</a:t>
            </a:r>
            <a:r>
              <a:rPr lang="en-US" sz="1600" b="1" kern="0" baseline="3000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34 </a:t>
            </a:r>
            <a:r>
              <a:rPr lang="en-US" sz="1600" b="1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cm</a:t>
            </a:r>
            <a:r>
              <a:rPr lang="en-US" sz="1600" b="1" kern="0" baseline="3000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-2</a:t>
            </a:r>
            <a:r>
              <a:rPr lang="en-US" sz="1600" b="1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s</a:t>
            </a:r>
            <a:r>
              <a:rPr lang="en-US" sz="1600" b="1" kern="0" baseline="3000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-1 </a:t>
            </a:r>
            <a:endParaRPr lang="en-US" sz="1600" b="1" kern="0" dirty="0">
              <a:latin typeface="Arial" panose="020B0604020202020204" pitchFamily="34" charset="0"/>
              <a:cs typeface="Arial" panose="020B0604020202020204" pitchFamily="34" charset="0"/>
              <a:sym typeface="Avenir Book"/>
            </a:endParaRPr>
          </a:p>
          <a:p>
            <a:pPr marL="719138" marR="0" lvl="3" indent="-2635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A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“perfect” machine will give : 4.3 x 10</a:t>
            </a:r>
            <a:r>
              <a:rPr kumimoji="0" lang="en-US" sz="1600" b="0" i="0" u="none" strike="noStrike" kern="0" cap="none" spc="0" normalizeH="0" baseline="30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34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cm</a:t>
            </a:r>
            <a:r>
              <a:rPr kumimoji="0" lang="en-US" sz="1600" b="0" i="0" u="none" strike="noStrike" kern="0" cap="none" spc="0" normalizeH="0" baseline="30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-2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s</a:t>
            </a:r>
            <a:r>
              <a:rPr kumimoji="0" lang="en-US" sz="1600" b="0" i="0" u="none" strike="noStrike" kern="0" cap="none" spc="0" normalizeH="0" baseline="30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-1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venir Book"/>
            </a:endParaRPr>
          </a:p>
          <a:p>
            <a:pPr marL="719138" marR="0" lvl="3" indent="-263525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In addition: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doubling the frequency (50 Hz to 100 Hz) would double the luminosity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, at a cost of ~5</a:t>
            </a: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5%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and ~5% power and cost increase  </a:t>
            </a:r>
          </a:p>
          <a:p>
            <a:pPr marL="285750" lvl="2" indent="-285750" defTabSz="410766" eaLnBrk="1" fontAlgn="auto">
              <a:spcBef>
                <a:spcPts val="1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Z pole performance, 2.3x10</a:t>
            </a:r>
            <a:r>
              <a:rPr lang="en-US" sz="1600" kern="0" baseline="3000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32</a:t>
            </a: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– 0.4x10</a:t>
            </a:r>
            <a:r>
              <a:rPr lang="en-US" sz="1600" kern="0" baseline="3000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34 </a:t>
            </a: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cm</a:t>
            </a:r>
            <a:r>
              <a:rPr lang="en-US" sz="1600" kern="0" baseline="3000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-2</a:t>
            </a: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 s</a:t>
            </a:r>
            <a:r>
              <a:rPr lang="en-US" sz="1600" kern="0" baseline="3000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-1</a:t>
            </a:r>
          </a:p>
          <a:p>
            <a:pPr marL="715963" lvl="3" indent="-260350" defTabSz="410766" eaLnBrk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The latter number when accelerator configured for Z running (e.g. early or end of first stage) </a:t>
            </a:r>
          </a:p>
          <a:p>
            <a:pPr marL="279400" lvl="3" indent="-279400" defTabSz="410766" eaLnBrk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Gamma – Gamma collision luminosity spectrum on the right (example with 190 GeV e-beams) </a:t>
            </a:r>
          </a:p>
          <a:p>
            <a:pPr marL="279400" lvl="3" indent="-279400" defTabSz="410766" eaLnBrk="1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1600" kern="0" dirty="0">
              <a:latin typeface="Arial" panose="020B0604020202020204" pitchFamily="34" charset="0"/>
              <a:cs typeface="Arial" panose="020B0604020202020204" pitchFamily="34" charset="0"/>
              <a:sym typeface="Avenir Book"/>
            </a:endParaRPr>
          </a:p>
          <a:p>
            <a:pPr marL="0" lvl="3" defTabSz="410766"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These numbers are already included (but 100 Hz only mentioned in passing, not in tables) in the Snowmass report 2021. See link of previous slides. </a:t>
            </a:r>
          </a:p>
          <a:p>
            <a:pPr marL="0" marR="0" lvl="2" indent="0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venir Book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66A82F-E8FC-084D-B27F-59288C8A1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74176"/>
            <a:ext cx="10515600" cy="1325563"/>
          </a:xfrm>
        </p:spPr>
        <p:txBody>
          <a:bodyPr/>
          <a:lstStyle/>
          <a:p>
            <a:pPr algn="ctr"/>
            <a:r>
              <a:rPr lang="en-US" sz="32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Luminosities studies 2019-22, and continued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93BFEB-0A78-D621-B485-6CA30C6A0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CH" smtClean="0">
                <a:latin typeface="Arial" panose="020B0604020202020204" pitchFamily="34" charset="0"/>
                <a:cs typeface="Arial" panose="020B0604020202020204" pitchFamily="34" charset="0"/>
              </a:rPr>
              <a:t>17</a:t>
            </a:fld>
            <a:endParaRPr lang="en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F6BED2-F3AF-6429-5035-6D6FC225245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391" y="4557375"/>
            <a:ext cx="1783155" cy="2148622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287CDE-2B52-58A9-4585-C972C43AF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6726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A12872-5B7D-C0B7-212C-AB528A3C4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7276" y="2132856"/>
            <a:ext cx="7074859" cy="4608512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0" marR="0" lvl="0" indent="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Several important changes:</a:t>
            </a:r>
          </a:p>
          <a:p>
            <a:pPr marL="536575" lvl="0" indent="-268288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scales: 380 GeV and 1.5 </a:t>
            </a:r>
            <a:r>
              <a:rPr lang="en-US" sz="16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US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one </a:t>
            </a:r>
            <a:r>
              <a:rPr lang="en-US" sz="16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drivebeam</a:t>
            </a:r>
            <a:endParaRPr lang="en-US" sz="16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6575" lvl="0" indent="-268288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 100 Hz running at 250 GeV and 380 GeV (i.e. two parallel experiments, two BDSs) – some increased cost and increased power </a:t>
            </a:r>
            <a:r>
              <a:rPr lang="en-US" sz="16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wrt</a:t>
            </a:r>
            <a:r>
              <a:rPr lang="en-US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one IP </a:t>
            </a:r>
          </a:p>
          <a:p>
            <a:pPr marL="536575" lvl="0" indent="-268288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run plan, 10+10 year for two stages (380 -&gt; 1500 GeV) – with ramp-ups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Several updates on parameters (injectors, damping rings, drive-beam) based on new designs, results and prototyping (e.g. klystrons, magnets) - however no fundamental changes beyond staying at one </a:t>
            </a:r>
            <a:r>
              <a:rPr lang="en-US" sz="16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drivebeam</a:t>
            </a:r>
            <a:r>
              <a:rPr lang="en-US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use examples, including more on use of them in other projects (e.g. alignment, instrumentation,  X-band RF is small linacs) 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 costing and power  – interplay between inflation and CHF 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 Cycle Assessments  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detailed prep phase planning (next 5-7 years)  </a:t>
            </a:r>
          </a:p>
          <a:p>
            <a:pPr marL="536575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100" b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B59113-9AB9-26A1-F4DD-C1EDCEE48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01585"/>
            <a:ext cx="11376025" cy="535127"/>
          </a:xfrm>
        </p:spPr>
        <p:txBody>
          <a:bodyPr anchor="ctr">
            <a:noAutofit/>
          </a:bodyPr>
          <a:lstStyle/>
          <a:p>
            <a:pPr algn="ctr"/>
            <a:r>
              <a:rPr lang="en-US" sz="32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CLIC ESPP update – I   </a:t>
            </a:r>
            <a:endParaRPr lang="en-GB" sz="3200" b="1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EC63468-199A-D4DA-DD2E-1F784805B5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979" y="2142412"/>
            <a:ext cx="1656405" cy="2267697"/>
          </a:xfrm>
          <a:prstGeom prst="rect">
            <a:avLst/>
          </a:prstGeom>
          <a:ln>
            <a:solidFill>
              <a:schemeClr val="accent4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F07E11-2F74-E116-D156-8A5DBA6003EB}"/>
              </a:ext>
            </a:extLst>
          </p:cNvPr>
          <p:cNvSpPr txBox="1"/>
          <p:nvPr/>
        </p:nvSpPr>
        <p:spPr>
          <a:xfrm>
            <a:off x="423936" y="836712"/>
            <a:ext cx="8027638" cy="1157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Guidelines: </a:t>
            </a:r>
          </a:p>
          <a:p>
            <a:pPr marL="0" marR="0" lvl="0" indent="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Preparing “Project Readiness Report” as a step toward a TDR </a:t>
            </a:r>
          </a:p>
          <a:p>
            <a:pPr marL="0" marR="0" lvl="0" indent="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Assuming ESPP in  ~ 2025-6, Project Approval ~ 2028, Project (tunnel) construction can start in ~ 2030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venir Book"/>
              </a:rPr>
              <a:t>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6C0A3B-6CDE-093C-2688-916C0A772D91}"/>
              </a:ext>
            </a:extLst>
          </p:cNvPr>
          <p:cNvSpPr txBox="1"/>
          <p:nvPr/>
        </p:nvSpPr>
        <p:spPr>
          <a:xfrm>
            <a:off x="9329462" y="1993952"/>
            <a:ext cx="2743201" cy="1815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Project summary for Snowmass already include some of these changes, i.e. luminosity improvements, 100 Hz study is mentioned, the power is updated for 380 GeV: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LINK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F260ABDA-62DB-E7A4-247D-C44E7AA80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18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9F1F2DF-AB56-21DF-C419-6B1577D69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538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09AC1D-01B9-5816-A522-3FEE775A0C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108ABB-9AB3-6A63-630C-FA5432DEB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01585"/>
            <a:ext cx="11376025" cy="535127"/>
          </a:xfrm>
        </p:spPr>
        <p:txBody>
          <a:bodyPr anchor="ctr">
            <a:noAutofit/>
          </a:bodyPr>
          <a:lstStyle/>
          <a:p>
            <a:pPr algn="ctr"/>
            <a:r>
              <a:rPr lang="en-US" sz="32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CLIC ESPP update - II </a:t>
            </a:r>
            <a:endParaRPr lang="en-GB" sz="3200" b="1" dirty="0">
              <a:solidFill>
                <a:srgbClr val="0033A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38A14A-893E-803A-202A-B87E39CB3E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8150" y="791716"/>
            <a:ext cx="4751419" cy="30718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8D797C-4FF2-70B3-4615-41F847D999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27469" y="4392918"/>
            <a:ext cx="2879160" cy="809627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55A9EDC5-A18B-1177-C458-35918044F147}"/>
              </a:ext>
            </a:extLst>
          </p:cNvPr>
          <p:cNvSpPr/>
          <p:nvPr/>
        </p:nvSpPr>
        <p:spPr>
          <a:xfrm>
            <a:off x="7797842" y="1412776"/>
            <a:ext cx="2736304" cy="28803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E675CD2-0091-39BE-9ECE-FBCFF7DB1F78}"/>
              </a:ext>
            </a:extLst>
          </p:cNvPr>
          <p:cNvSpPr/>
          <p:nvPr/>
        </p:nvSpPr>
        <p:spPr>
          <a:xfrm rot="16200000">
            <a:off x="8635819" y="2174256"/>
            <a:ext cx="3071849" cy="49567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54057AD1-32B0-6ACA-7E15-7945549C3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09A7065-815A-8D63-2DD4-9FF774BA8D9B}"/>
              </a:ext>
            </a:extLst>
          </p:cNvPr>
          <p:cNvSpPr/>
          <p:nvPr/>
        </p:nvSpPr>
        <p:spPr>
          <a:xfrm>
            <a:off x="7722750" y="2268228"/>
            <a:ext cx="2736304" cy="28803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B4A558-A153-84F9-6AD8-23A7383E0F2A}"/>
              </a:ext>
            </a:extLst>
          </p:cNvPr>
          <p:cNvSpPr txBox="1"/>
          <p:nvPr/>
        </p:nvSpPr>
        <p:spPr>
          <a:xfrm>
            <a:off x="10631277" y="1015055"/>
            <a:ext cx="15607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Add: </a:t>
            </a:r>
          </a:p>
          <a:p>
            <a:pPr marL="141288" indent="-141288">
              <a:buFont typeface="Arial" panose="020B0604020202020204" pitchFamily="34" charset="0"/>
              <a:buChar char="•"/>
            </a:pPr>
            <a:r>
              <a:rPr lang="en-GB" sz="1400" dirty="0"/>
              <a:t>250 GeV parameters </a:t>
            </a:r>
          </a:p>
          <a:p>
            <a:pPr marL="141288" indent="-141288">
              <a:buFont typeface="Arial" panose="020B0604020202020204" pitchFamily="34" charset="0"/>
              <a:buChar char="•"/>
            </a:pPr>
            <a:r>
              <a:rPr lang="en-GB" sz="1400" dirty="0"/>
              <a:t>100 Hz running for both 250 and 380 GeV </a:t>
            </a:r>
          </a:p>
          <a:p>
            <a:endParaRPr lang="en-GB" sz="1400" dirty="0"/>
          </a:p>
          <a:p>
            <a:r>
              <a:rPr lang="en-GB" sz="1400" dirty="0"/>
              <a:t>3 TeV: refer to earlier reports </a:t>
            </a:r>
          </a:p>
          <a:p>
            <a:endParaRPr lang="en-GB" sz="1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5D3A2F6-2088-9F80-57D0-310754774F7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90809" y="4278868"/>
            <a:ext cx="3001942" cy="227754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C9FD3FA-4FBF-7991-9F40-2E825CDB297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52" y="1067742"/>
            <a:ext cx="5550661" cy="22248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0748605-11F3-9E83-B2C7-6B89AA14EA7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972" y="3819334"/>
            <a:ext cx="2588274" cy="18174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7478617-76E5-1F41-36DF-532973988D5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7889" y="4244157"/>
            <a:ext cx="3152086" cy="91303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17B35C-DC08-3F5E-D155-965578A63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544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21619E-1705-AA8E-7BFB-080BBE5314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359" y="3684196"/>
            <a:ext cx="3211048" cy="2841148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C64A76-2782-4ACF-3DA8-67118B7444B5}"/>
              </a:ext>
            </a:extLst>
          </p:cNvPr>
          <p:cNvSpPr txBox="1"/>
          <p:nvPr/>
        </p:nvSpPr>
        <p:spPr>
          <a:xfrm>
            <a:off x="244078" y="6290736"/>
            <a:ext cx="358325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4"/>
              </a:rPr>
              <a:t>https://arxiv.org/pdf/2208.06030.pdf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095A41-4FAE-B285-3FF2-2E6F67EC9F32}"/>
              </a:ext>
            </a:extLst>
          </p:cNvPr>
          <p:cNvSpPr txBox="1"/>
          <p:nvPr/>
        </p:nvSpPr>
        <p:spPr>
          <a:xfrm>
            <a:off x="556359" y="1023224"/>
            <a:ext cx="4099481" cy="13234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ESPP update 2018-19:</a:t>
            </a:r>
          </a:p>
          <a:p>
            <a:pPr marL="184150" marR="0" lvl="0" indent="-1841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Higgs factory next – project studies </a:t>
            </a:r>
          </a:p>
          <a:p>
            <a:pPr marL="184150" marR="0" lvl="0" indent="-1841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 feasibility study </a:t>
            </a:r>
          </a:p>
          <a:p>
            <a:pPr marL="184150" marR="0" lvl="0" indent="-1841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R&amp;D on technologies and projects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9E8E092F-C401-FBF5-452A-DA8040CA8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23.1.2025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8CF73E8F-2791-FC19-B6B1-11AFFB3B37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6E27F2-A3A6-0925-4A6A-B8158E2A1B3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7625" y="4504612"/>
            <a:ext cx="2533709" cy="2020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29ABB41-665D-72A5-18E3-C2C9EFD0188B}"/>
              </a:ext>
            </a:extLst>
          </p:cNvPr>
          <p:cNvSpPr/>
          <p:nvPr/>
        </p:nvSpPr>
        <p:spPr>
          <a:xfrm>
            <a:off x="1631504" y="109027"/>
            <a:ext cx="95431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3600" b="1" dirty="0">
                <a:solidFill>
                  <a:schemeClr val="accent1"/>
                </a:solidFill>
                <a:latin typeface="+mj-lt"/>
                <a:ea typeface="ＭＳ Ｐゴシック" charset="-128"/>
              </a:rPr>
              <a:t>Strategies, past and future  </a:t>
            </a:r>
            <a:endParaRPr lang="en-US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FD253D-804B-948B-2940-E991C60C9329}"/>
              </a:ext>
            </a:extLst>
          </p:cNvPr>
          <p:cNvSpPr txBox="1"/>
          <p:nvPr/>
        </p:nvSpPr>
        <p:spPr>
          <a:xfrm>
            <a:off x="556359" y="2246005"/>
            <a:ext cx="5395625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Snowmass 2021-23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provided(s) an opportunity for formulating new ideas, updated reports, overviews and summaries – for the US and worldwide. </a:t>
            </a:r>
          </a:p>
          <a:p>
            <a:r>
              <a:rPr lang="en-GB" dirty="0">
                <a:solidFill>
                  <a:srgbClr val="0033A0"/>
                </a:solidFill>
                <a:latin typeface="Arial"/>
              </a:rPr>
              <a:t>Many ideas, from mature to concepts.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algn="l"/>
            <a:endParaRPr lang="en-GB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F5761F3F-37D5-6AB6-C746-A60848B931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3374916"/>
              </p:ext>
            </p:extLst>
          </p:nvPr>
        </p:nvGraphicFramePr>
        <p:xfrm>
          <a:off x="5384824" y="132270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AADA6FD-88E8-DC1A-80BF-8714082CD88A}"/>
              </a:ext>
            </a:extLst>
          </p:cNvPr>
          <p:cNvSpPr txBox="1"/>
          <p:nvPr/>
        </p:nvSpPr>
        <p:spPr>
          <a:xfrm>
            <a:off x="5591944" y="1023224"/>
            <a:ext cx="389850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The challenge for the EPSS update:</a:t>
            </a:r>
          </a:p>
        </p:txBody>
      </p:sp>
    </p:spTree>
    <p:extLst>
      <p:ext uri="{BB962C8B-B14F-4D97-AF65-F5344CB8AC3E}">
        <p14:creationId xmlns:p14="http://schemas.microsoft.com/office/powerpoint/2010/main" val="29215351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5" name="SwissFEL_header.jpg" descr="SwissFEL_header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9123" y="2277725"/>
            <a:ext cx="5956047" cy="1983476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Technology applications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rPr lang="en-US" sz="3200" dirty="0">
                <a:latin typeface="+mj-lt"/>
              </a:rPr>
              <a:t>Larger NC linacs (most relevant operational ones are C-band based) </a:t>
            </a:r>
            <a:endParaRPr sz="3200" dirty="0">
              <a:latin typeface="+mj-lt"/>
            </a:endParaRPr>
          </a:p>
        </p:txBody>
      </p:sp>
      <p:sp>
        <p:nvSpPr>
          <p:cNvPr id="453" name="TextBox 10"/>
          <p:cNvSpPr txBox="1"/>
          <p:nvPr/>
        </p:nvSpPr>
        <p:spPr>
          <a:xfrm>
            <a:off x="3850020" y="1944033"/>
            <a:ext cx="2533328" cy="360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1564" tIns="41564" rIns="41564" bIns="41564">
            <a:spAutoFit/>
          </a:bodyPr>
          <a:lstStyle>
            <a:lvl1pPr defTabSz="1828436">
              <a:defRPr sz="3600">
                <a:solidFill>
                  <a:srgbClr val="FF581E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 marL="0" marR="0" lvl="0" indent="0" algn="l" defTabSz="91421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sym typeface="Avenir Heavy"/>
              </a:rPr>
              <a:t>SwissFEL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sym typeface="Avenir Heavy"/>
              </a:rPr>
              <a:t>: C-band linac</a:t>
            </a:r>
          </a:p>
        </p:txBody>
      </p:sp>
      <p:sp>
        <p:nvSpPr>
          <p:cNvPr id="461" name="TextBox 16"/>
          <p:cNvSpPr txBox="1"/>
          <p:nvPr/>
        </p:nvSpPr>
        <p:spPr>
          <a:xfrm>
            <a:off x="545079" y="5624391"/>
            <a:ext cx="84004" cy="360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1564" tIns="41564" rIns="41564" bIns="41564">
            <a:spAutoFit/>
          </a:bodyPr>
          <a:lstStyle>
            <a:lvl1pPr defTabSz="1828436">
              <a:defRPr sz="2000">
                <a:solidFill>
                  <a:srgbClr val="FF581E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 marL="0" marR="0" lvl="0" indent="0" algn="l" defTabSz="91421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sym typeface="Avenir Heavy"/>
            </a:endParaRPr>
          </a:p>
        </p:txBody>
      </p:sp>
      <p:sp>
        <p:nvSpPr>
          <p:cNvPr id="464" name="Rectangle"/>
          <p:cNvSpPr/>
          <p:nvPr/>
        </p:nvSpPr>
        <p:spPr>
          <a:xfrm>
            <a:off x="6225515" y="2202199"/>
            <a:ext cx="3848589" cy="2098011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108000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marL="0" marR="0" lvl="0" indent="0" algn="ctr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kumimoji="0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+mn-ea"/>
              <a:cs typeface="Gill Sans"/>
              <a:sym typeface="Gill Sans"/>
            </a:endParaRPr>
          </a:p>
        </p:txBody>
      </p:sp>
      <p:sp>
        <p:nvSpPr>
          <p:cNvPr id="465" name="Rectangle 3"/>
          <p:cNvSpPr txBox="1"/>
          <p:nvPr/>
        </p:nvSpPr>
        <p:spPr>
          <a:xfrm>
            <a:off x="359273" y="2385783"/>
            <a:ext cx="3937620" cy="17664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1564" tIns="41564" rIns="41564" bIns="41564">
            <a:spAutoFit/>
          </a:bodyPr>
          <a:lstStyle/>
          <a:p>
            <a:pPr marL="177800" marR="0" lvl="0" indent="-177800" algn="l" defTabSz="914218" rtl="0" eaLnBrk="1" fontAlgn="auto" latinLnBrk="0" hangingPunct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venir Book"/>
              </a:rPr>
              <a:t>104 x 2 m-long C-band (5.7 GHz) structures</a:t>
            </a:r>
            <a:r>
              <a:rPr kumimoji="0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venir Book"/>
              </a:rPr>
              <a:t>(beam up to 6 GeV at 100 Hz)</a:t>
            </a:r>
          </a:p>
          <a:p>
            <a:pPr marL="177800" marR="0" lvl="0" indent="-177800" algn="l" defTabSz="914218" rtl="0" eaLnBrk="1" fontAlgn="auto" latinLnBrk="0" hangingPunct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venir Book"/>
              </a:rPr>
              <a:t>Similar </a:t>
            </a:r>
            <a:r>
              <a:rPr kumimoji="0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venir Heavy"/>
                <a:cs typeface="Avenir Heavy"/>
                <a:sym typeface="Avenir Heavy"/>
              </a:rPr>
              <a:t>μ</a:t>
            </a:r>
            <a:r>
              <a:rPr kumimoji="0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venir Book"/>
              </a:rPr>
              <a:t>m</a:t>
            </a: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venir Book"/>
              </a:rPr>
              <a:t>-level tolerance</a:t>
            </a:r>
          </a:p>
          <a:p>
            <a:pPr marL="177800" marR="0" lvl="0" indent="-177800" algn="l" defTabSz="914218" rtl="0" eaLnBrk="1" fontAlgn="auto" latinLnBrk="0" hangingPunct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venir Book"/>
              </a:rPr>
              <a:t>Length ~ 800 CLIC structures</a:t>
            </a:r>
          </a:p>
          <a:p>
            <a:pPr marL="177800" marR="0" lvl="0" indent="-177800" algn="l" defTabSz="914218" rtl="0" eaLnBrk="1" fontAlgn="auto" latinLnBrk="0" hangingPunct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venir Book"/>
              </a:rPr>
              <a:t>Being commissioned 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venir Book"/>
            </a:endParaRPr>
          </a:p>
          <a:p>
            <a:pPr marL="177800" marR="0" lvl="0" indent="-177800" algn="l" defTabSz="914218" rtl="0" eaLnBrk="1" fontAlgn="auto" latinLnBrk="0" hangingPunct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venir Book"/>
              </a:rPr>
              <a:t>X-band structures from PSI perform well 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venir Book"/>
            </a:endParaRPr>
          </a:p>
        </p:txBody>
      </p:sp>
      <p:sp>
        <p:nvSpPr>
          <p:cNvPr id="466" name="Photo: SwissFEL/PSI"/>
          <p:cNvSpPr txBox="1"/>
          <p:nvPr/>
        </p:nvSpPr>
        <p:spPr>
          <a:xfrm>
            <a:off x="11066674" y="2129788"/>
            <a:ext cx="985847" cy="1875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500"/>
            </a:lvl1pPr>
          </a:lstStyle>
          <a:p>
            <a:pPr marL="0" marR="0" lvl="0" indent="0" algn="l" defTabSz="410766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7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venir Book"/>
              </a:rPr>
              <a:t>Photo: SwissFEL/PSI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240AF8C-ED71-5D4C-BBA0-F28C9095D4A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2354" y="2304972"/>
            <a:ext cx="990827" cy="194912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B4D418-6BB1-1C6E-A547-E75A8346B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F86115-D1A4-45AF-AE95-A71CAF55E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8350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637058-6315-A398-1474-10072E4EAA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6FEBC-0CB2-B393-4F28-F0A060FA4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99B4EC-3C46-7E7A-7FD4-0F5995F471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4779" y="1723938"/>
            <a:ext cx="6062441" cy="341012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0EE04B-D805-2360-000B-D6E65E2DE5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99" y="11114"/>
            <a:ext cx="3886201" cy="21859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6A8077-A8DD-AE4B-22E6-8F3B0361B4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3544" y="4807668"/>
            <a:ext cx="3811800" cy="21441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E2B895-8977-D2C0-444B-64CF59AD79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3543" y="52964"/>
            <a:ext cx="3811801" cy="21441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E242640-2A2F-E0CE-25DE-0A973D95A5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3746" y="4803752"/>
            <a:ext cx="3502670" cy="197025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97D4CA1-A997-8FEA-0C39-E45463A623E6}"/>
              </a:ext>
            </a:extLst>
          </p:cNvPr>
          <p:cNvSpPr txBox="1"/>
          <p:nvPr/>
        </p:nvSpPr>
        <p:spPr>
          <a:xfrm>
            <a:off x="4076361" y="83995"/>
            <a:ext cx="3811801" cy="150810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INFN and X-band </a:t>
            </a:r>
          </a:p>
          <a:p>
            <a:endParaRPr lang="en-GB" sz="2400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Talk of F.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Cardelli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July 2024 – LCWS 2024 in Tokyo (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LINK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549815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E920FA-64BE-5F93-5FE8-D93C40982A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91451-973C-AB80-5FC3-891C495AC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9455" y="2204864"/>
            <a:ext cx="9289033" cy="1065742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0033A0"/>
                </a:solidFill>
              </a:rPr>
              <a:t>C3 and other options, </a:t>
            </a:r>
            <a:br>
              <a:rPr lang="en-GB" dirty="0">
                <a:solidFill>
                  <a:srgbClr val="0033A0"/>
                </a:solidFill>
              </a:rPr>
            </a:br>
            <a:r>
              <a:rPr lang="en-GB" dirty="0">
                <a:solidFill>
                  <a:srgbClr val="0033A0"/>
                </a:solidFill>
              </a:rPr>
              <a:t>stand-alone but currently not site specific, or now also being considered as upgrades of initial facility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D08881-A0AA-252A-0CC7-21CB70E46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DC1021-F542-6572-EB16-F8A2EBB94B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7218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89"/>
          <p:cNvSpPr txBox="1">
            <a:spLocks noGrp="1"/>
          </p:cNvSpPr>
          <p:nvPr>
            <p:ph type="title"/>
          </p:nvPr>
        </p:nvSpPr>
        <p:spPr>
          <a:xfrm>
            <a:off x="1847528" y="-292539"/>
            <a:ext cx="11376025" cy="1065742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           C</a:t>
            </a:r>
            <a:r>
              <a:rPr lang="en-US" baseline="30000" dirty="0">
                <a:solidFill>
                  <a:schemeClr val="tx1"/>
                </a:solidFill>
              </a:rPr>
              <a:t>3</a:t>
            </a:r>
            <a:r>
              <a:rPr lang="en-US" dirty="0">
                <a:solidFill>
                  <a:schemeClr val="tx1"/>
                </a:solidFill>
              </a:rPr>
              <a:t> Accelerator Complex 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815" name="Google Shape;815;p89"/>
          <p:cNvSpPr txBox="1"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  <p:sp>
        <p:nvSpPr>
          <p:cNvPr id="817" name="Google Shape;817;p89"/>
          <p:cNvSpPr txBox="1">
            <a:spLocks noGrp="1"/>
          </p:cNvSpPr>
          <p:nvPr>
            <p:ph type="body" idx="4294967295"/>
          </p:nvPr>
        </p:nvSpPr>
        <p:spPr>
          <a:xfrm>
            <a:off x="309978" y="2927373"/>
            <a:ext cx="4489878" cy="2832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dirty="0">
                <a:solidFill>
                  <a:schemeClr val="accent1"/>
                </a:solidFill>
              </a:rPr>
              <a:t>8 km footprint for 250/550 GeV </a:t>
            </a:r>
            <a:r>
              <a:rPr lang="en-US" sz="1800" b="0" dirty="0" err="1">
                <a:solidFill>
                  <a:schemeClr val="accent1"/>
                </a:solidFill>
              </a:rPr>
              <a:t>CoM</a:t>
            </a:r>
            <a:r>
              <a:rPr lang="en-US" sz="1800" b="0" dirty="0">
                <a:solidFill>
                  <a:schemeClr val="accent1"/>
                </a:solidFill>
              </a:rPr>
              <a:t> ⟹ 70/120 MeV/m</a:t>
            </a:r>
            <a:endParaRPr sz="1800" b="0" dirty="0"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dirty="0">
                <a:solidFill>
                  <a:schemeClr val="accent1"/>
                </a:solidFill>
              </a:rPr>
              <a:t>Large portions of accelerator complex compatible between LC technologies </a:t>
            </a:r>
            <a:endParaRPr sz="1800" b="0" dirty="0">
              <a:solidFill>
                <a:schemeClr val="accent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 b="0" dirty="0">
                <a:solidFill>
                  <a:schemeClr val="accent1"/>
                </a:solidFill>
              </a:rPr>
              <a:t>Beam delivery / IP modified from ILC (1.5 km for 550 GeV </a:t>
            </a:r>
            <a:r>
              <a:rPr lang="en-US" sz="1800" b="0" dirty="0" err="1">
                <a:solidFill>
                  <a:schemeClr val="accent1"/>
                </a:solidFill>
              </a:rPr>
              <a:t>CoM</a:t>
            </a:r>
            <a:r>
              <a:rPr lang="en-US" sz="1800" b="0" dirty="0">
                <a:solidFill>
                  <a:schemeClr val="accent1"/>
                </a:solidFill>
              </a:rPr>
              <a:t>), compatible w/ ILC-like detector</a:t>
            </a:r>
            <a:endParaRPr sz="1800" b="0" dirty="0">
              <a:solidFill>
                <a:schemeClr val="accent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 b="0" dirty="0">
                <a:solidFill>
                  <a:schemeClr val="accent1"/>
                </a:solidFill>
              </a:rPr>
              <a:t>Damping rings and injectors to be optimized with CLIC as baseline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endParaRPr lang="en-US" sz="1800" b="0" dirty="0">
              <a:solidFill>
                <a:schemeClr val="accent1"/>
              </a:solidFill>
            </a:endParaRPr>
          </a:p>
          <a:p>
            <a:pPr marL="114300" lvl="0" algn="l" rtl="0"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en-US" sz="1800" b="0" dirty="0">
                <a:solidFill>
                  <a:schemeClr val="accent1"/>
                </a:solidFill>
              </a:rPr>
              <a:t>Snowmass paper: </a:t>
            </a:r>
            <a:r>
              <a:rPr lang="en-US" sz="1800" b="0" dirty="0">
                <a:solidFill>
                  <a:schemeClr val="accent1"/>
                </a:solidFill>
                <a:hlinkClick r:id="rId3"/>
              </a:rPr>
              <a:t>https://arxiv.org/pdf/2203.07646.pdf</a:t>
            </a:r>
            <a:endParaRPr lang="en-US" sz="1800" b="0" dirty="0">
              <a:solidFill>
                <a:schemeClr val="accent1"/>
              </a:solidFill>
            </a:endParaRPr>
          </a:p>
          <a:p>
            <a:pPr marL="114300" lvl="0" algn="l" rtl="0">
              <a:spcBef>
                <a:spcPts val="0"/>
              </a:spcBef>
              <a:spcAft>
                <a:spcPts val="0"/>
              </a:spcAft>
              <a:buSzPts val="1800"/>
            </a:pPr>
            <a:endParaRPr lang="en-US" sz="1800" b="0" dirty="0">
              <a:solidFill>
                <a:schemeClr val="accent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endParaRPr lang="en-US" sz="1800" b="0" dirty="0"/>
          </a:p>
          <a:p>
            <a:pPr marL="114300" lvl="0" algn="l" rtl="0">
              <a:spcBef>
                <a:spcPts val="0"/>
              </a:spcBef>
              <a:spcAft>
                <a:spcPts val="0"/>
              </a:spcAft>
              <a:buSzPts val="1800"/>
            </a:pPr>
            <a:endParaRPr sz="1800" b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CH"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CH"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F82869-9152-5CC2-D76C-428025776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4" name="Google Shape;559;p68">
            <a:extLst>
              <a:ext uri="{FF2B5EF4-FFF2-40B4-BE49-F238E27FC236}">
                <a16:creationId xmlns:a16="http://schemas.microsoft.com/office/drawing/2014/main" id="{85D8A2CF-6764-0E93-9366-97E75913BBF5}"/>
              </a:ext>
            </a:extLst>
          </p:cNvPr>
          <p:cNvSpPr txBox="1">
            <a:spLocks/>
          </p:cNvSpPr>
          <p:nvPr/>
        </p:nvSpPr>
        <p:spPr>
          <a:xfrm>
            <a:off x="1702889" y="2049602"/>
            <a:ext cx="1543200" cy="2055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75" tIns="34275" rIns="0" bIns="34275" rtlCol="0" anchor="ctr" anchorCtr="0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" smtClean="0"/>
              <a:pPr algn="r">
                <a:buClr>
                  <a:srgbClr val="000000"/>
                </a:buClr>
                <a:buSzPts val="800"/>
                <a:buFont typeface="Arial"/>
                <a:buNone/>
              </a:pPr>
              <a:t>23</a:t>
            </a:fld>
            <a:endParaRPr lang="en"/>
          </a:p>
        </p:txBody>
      </p:sp>
      <p:pic>
        <p:nvPicPr>
          <p:cNvPr id="7" name="Google Shape;567;p68">
            <a:extLst>
              <a:ext uri="{FF2B5EF4-FFF2-40B4-BE49-F238E27FC236}">
                <a16:creationId xmlns:a16="http://schemas.microsoft.com/office/drawing/2014/main" id="{3A2959C5-09E0-9D71-4CE2-16852026149A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196" y="986545"/>
            <a:ext cx="5477826" cy="177098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568;p68">
            <a:extLst>
              <a:ext uri="{FF2B5EF4-FFF2-40B4-BE49-F238E27FC236}">
                <a16:creationId xmlns:a16="http://schemas.microsoft.com/office/drawing/2014/main" id="{75FA5CE8-B55E-9EAA-B169-16869FBDDD6C}"/>
              </a:ext>
            </a:extLst>
          </p:cNvPr>
          <p:cNvSpPr/>
          <p:nvPr/>
        </p:nvSpPr>
        <p:spPr>
          <a:xfrm>
            <a:off x="459090" y="1516340"/>
            <a:ext cx="2305800" cy="80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Google Shape;577;p69">
            <a:extLst>
              <a:ext uri="{FF2B5EF4-FFF2-40B4-BE49-F238E27FC236}">
                <a16:creationId xmlns:a16="http://schemas.microsoft.com/office/drawing/2014/main" id="{0DE7D116-DD6F-C951-E3C4-EB3A57752102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2591" y="4058695"/>
            <a:ext cx="7069409" cy="2814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274;p120">
            <a:extLst>
              <a:ext uri="{FF2B5EF4-FFF2-40B4-BE49-F238E27FC236}">
                <a16:creationId xmlns:a16="http://schemas.microsoft.com/office/drawing/2014/main" id="{9F72B8AD-9CFB-583F-4463-E8B2C4603CFF}"/>
              </a:ext>
            </a:extLst>
          </p:cNvPr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0128" y="889006"/>
            <a:ext cx="4274772" cy="258647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272;p120">
            <a:extLst>
              <a:ext uri="{FF2B5EF4-FFF2-40B4-BE49-F238E27FC236}">
                <a16:creationId xmlns:a16="http://schemas.microsoft.com/office/drawing/2014/main" id="{449A5488-051B-9B3A-6A84-851565377E34}"/>
              </a:ext>
            </a:extLst>
          </p:cNvPr>
          <p:cNvSpPr txBox="1"/>
          <p:nvPr/>
        </p:nvSpPr>
        <p:spPr>
          <a:xfrm>
            <a:off x="6818330" y="3481786"/>
            <a:ext cx="5063692" cy="4677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Cahill, A. D., et al. </a:t>
            </a:r>
            <a:r>
              <a:rPr lang="en-US" sz="1600" i="1" dirty="0"/>
              <a:t>PRAB</a:t>
            </a:r>
            <a:r>
              <a:rPr lang="en-US" sz="1600" dirty="0"/>
              <a:t> 21.10 (2018): 102002</a:t>
            </a:r>
            <a:r>
              <a:rPr lang="en-US" sz="1600" dirty="0">
                <a:solidFill>
                  <a:srgbClr val="222222"/>
                </a:solidFill>
              </a:rPr>
              <a:t>.</a:t>
            </a:r>
            <a:endParaRPr sz="1600" dirty="0">
              <a:solidFill>
                <a:srgbClr val="222222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8" name="Google Shape;1268;p120"/>
          <p:cNvSpPr txBox="1">
            <a:spLocks noGrp="1"/>
          </p:cNvSpPr>
          <p:nvPr>
            <p:ph type="title"/>
          </p:nvPr>
        </p:nvSpPr>
        <p:spPr>
          <a:xfrm>
            <a:off x="839416" y="-261595"/>
            <a:ext cx="11016914" cy="1065742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+mn-lt"/>
              </a:rPr>
              <a:t>C</a:t>
            </a:r>
            <a:r>
              <a:rPr lang="en-US" baseline="30000" dirty="0">
                <a:solidFill>
                  <a:schemeClr val="tx1"/>
                </a:solidFill>
                <a:latin typeface="+mn-lt"/>
              </a:rPr>
              <a:t>3  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recent developments and immediate plans </a:t>
            </a:r>
            <a:endParaRPr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69" name="Google Shape;1269;p120"/>
          <p:cNvSpPr txBox="1">
            <a:spLocks noGrp="1"/>
          </p:cNvSpPr>
          <p:nvPr>
            <p:ph type="sldNum" sz="quarter" idx="11"/>
          </p:nvPr>
        </p:nvSpPr>
        <p:spPr>
          <a:xfrm>
            <a:off x="11958147" y="6095816"/>
            <a:ext cx="681254" cy="365125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 sz="1600">
                <a:latin typeface="+mn-lt"/>
              </a:rPr>
              <a:t>24</a:t>
            </a:fld>
            <a:endParaRPr sz="1600">
              <a:latin typeface="+mn-lt"/>
            </a:endParaRPr>
          </a:p>
        </p:txBody>
      </p:sp>
      <p:pic>
        <p:nvPicPr>
          <p:cNvPr id="4" name="Google Shape;824;p89">
            <a:extLst>
              <a:ext uri="{FF2B5EF4-FFF2-40B4-BE49-F238E27FC236}">
                <a16:creationId xmlns:a16="http://schemas.microsoft.com/office/drawing/2014/main" id="{B1A450FA-2540-00D1-3176-76189E342693}"/>
              </a:ext>
            </a:extLst>
          </p:cNvPr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157" y="4573360"/>
            <a:ext cx="3336477" cy="20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825;p89">
            <a:extLst>
              <a:ext uri="{FF2B5EF4-FFF2-40B4-BE49-F238E27FC236}">
                <a16:creationId xmlns:a16="http://schemas.microsoft.com/office/drawing/2014/main" id="{DFDBD4BA-7137-2BF0-D800-637712B401E2}"/>
              </a:ext>
            </a:extLst>
          </p:cNvPr>
          <p:cNvSpPr txBox="1"/>
          <p:nvPr/>
        </p:nvSpPr>
        <p:spPr>
          <a:xfrm>
            <a:off x="291428" y="3828745"/>
            <a:ext cx="31122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C</a:t>
            </a:r>
            <a:r>
              <a:rPr lang="en-US" sz="1600" baseline="30000" dirty="0"/>
              <a:t>3</a:t>
            </a:r>
            <a:r>
              <a:rPr lang="en-US" sz="1600" dirty="0"/>
              <a:t> Main Linac Cryomodule</a:t>
            </a:r>
            <a:endParaRPr sz="16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9 m (600 MeV/ 1 GeV)</a:t>
            </a:r>
            <a:endParaRPr sz="1600" dirty="0"/>
          </a:p>
        </p:txBody>
      </p:sp>
      <p:pic>
        <p:nvPicPr>
          <p:cNvPr id="7" name="Google Shape;1084;p107">
            <a:extLst>
              <a:ext uri="{FF2B5EF4-FFF2-40B4-BE49-F238E27FC236}">
                <a16:creationId xmlns:a16="http://schemas.microsoft.com/office/drawing/2014/main" id="{AA4201DC-FB8B-9816-19A7-9B84895E8915}"/>
              </a:ext>
            </a:extLst>
          </p:cNvPr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90818" y="4737817"/>
            <a:ext cx="3748584" cy="1396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86;p107">
            <a:extLst>
              <a:ext uri="{FF2B5EF4-FFF2-40B4-BE49-F238E27FC236}">
                <a16:creationId xmlns:a16="http://schemas.microsoft.com/office/drawing/2014/main" id="{66B81A99-078F-4DAE-597D-0A81E4536A87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501" y="4725144"/>
            <a:ext cx="4592509" cy="141251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089;p107">
            <a:extLst>
              <a:ext uri="{FF2B5EF4-FFF2-40B4-BE49-F238E27FC236}">
                <a16:creationId xmlns:a16="http://schemas.microsoft.com/office/drawing/2014/main" id="{E6243D41-79D9-836E-0781-E4B677084F59}"/>
              </a:ext>
            </a:extLst>
          </p:cNvPr>
          <p:cNvSpPr txBox="1"/>
          <p:nvPr/>
        </p:nvSpPr>
        <p:spPr>
          <a:xfrm>
            <a:off x="4439816" y="6150333"/>
            <a:ext cx="4861489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ea typeface="Lato"/>
                <a:cs typeface="Lato"/>
                <a:sym typeface="Lato"/>
              </a:rPr>
              <a:t>C</a:t>
            </a:r>
            <a:r>
              <a:rPr lang="en-US" sz="1600" baseline="30000" dirty="0">
                <a:ea typeface="Lato"/>
                <a:cs typeface="Lato"/>
                <a:sym typeface="Lato"/>
              </a:rPr>
              <a:t>3</a:t>
            </a:r>
            <a:r>
              <a:rPr lang="en-US" sz="1600" dirty="0">
                <a:ea typeface="Lato"/>
                <a:cs typeface="Lato"/>
                <a:sym typeface="Lato"/>
              </a:rPr>
              <a:t> Prototype One Meter Structure</a:t>
            </a:r>
            <a:endParaRPr sz="1600" dirty="0">
              <a:ea typeface="Lato"/>
              <a:cs typeface="Lato"/>
              <a:sym typeface="Lato"/>
            </a:endParaRPr>
          </a:p>
        </p:txBody>
      </p:sp>
      <p:sp>
        <p:nvSpPr>
          <p:cNvPr id="10" name="Google Shape;1090;p107">
            <a:extLst>
              <a:ext uri="{FF2B5EF4-FFF2-40B4-BE49-F238E27FC236}">
                <a16:creationId xmlns:a16="http://schemas.microsoft.com/office/drawing/2014/main" id="{89321B6C-3B3F-7196-E4AD-45F44CEF35D5}"/>
              </a:ext>
            </a:extLst>
          </p:cNvPr>
          <p:cNvSpPr txBox="1"/>
          <p:nvPr/>
        </p:nvSpPr>
        <p:spPr>
          <a:xfrm>
            <a:off x="8122030" y="6166495"/>
            <a:ext cx="4886738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ea typeface="Lato"/>
                <a:cs typeface="Lato"/>
                <a:sym typeface="Lato"/>
              </a:rPr>
              <a:t>High power Test at </a:t>
            </a:r>
            <a:r>
              <a:rPr lang="en-US" sz="1600" dirty="0" err="1">
                <a:ea typeface="Lato"/>
                <a:cs typeface="Lato"/>
                <a:sym typeface="Lato"/>
              </a:rPr>
              <a:t>Radiabeam</a:t>
            </a:r>
            <a:endParaRPr sz="1600" dirty="0">
              <a:ea typeface="Lato"/>
              <a:cs typeface="Lato"/>
              <a:sym typeface="Lato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CD5D19-2DC1-BD7D-A323-FF6A5E9D0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z="1600"/>
              <a:t>23.1.2025</a:t>
            </a:r>
            <a:endParaRPr lang="en-US" sz="1600" dirty="0"/>
          </a:p>
        </p:txBody>
      </p:sp>
      <p:pic>
        <p:nvPicPr>
          <p:cNvPr id="3" name="Google Shape;1244;p118">
            <a:extLst>
              <a:ext uri="{FF2B5EF4-FFF2-40B4-BE49-F238E27FC236}">
                <a16:creationId xmlns:a16="http://schemas.microsoft.com/office/drawing/2014/main" id="{3B26330C-75F9-8FE2-D78C-AE23369BAB0B}"/>
              </a:ext>
            </a:extLst>
          </p:cNvPr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82" y="807471"/>
            <a:ext cx="6748194" cy="306449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248;p118">
            <a:extLst>
              <a:ext uri="{FF2B5EF4-FFF2-40B4-BE49-F238E27FC236}">
                <a16:creationId xmlns:a16="http://schemas.microsoft.com/office/drawing/2014/main" id="{D6E76E2A-8F83-08B8-E789-F5535A67F700}"/>
              </a:ext>
            </a:extLst>
          </p:cNvPr>
          <p:cNvSpPr txBox="1">
            <a:spLocks/>
          </p:cNvSpPr>
          <p:nvPr/>
        </p:nvSpPr>
        <p:spPr>
          <a:xfrm>
            <a:off x="643950" y="2608843"/>
            <a:ext cx="4803978" cy="19839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45700" rIns="91425" bIns="45700" rtlCol="0" anchor="t" anchorCtr="0">
            <a:noAutofit/>
          </a:bodyPr>
          <a:lstStyle>
            <a:lvl1pPr marL="457200" lvl="0" indent="-228600" algn="l" defTabSz="914400" rtl="0" eaLnBrk="1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tabLst/>
              <a:defRPr sz="2100" b="1" kern="1200">
                <a:solidFill>
                  <a:srgbClr val="3F3F3F"/>
                </a:solidFill>
                <a:latin typeface="+mn-lt"/>
                <a:ea typeface="+mn-ea"/>
                <a:cs typeface="+mn-cs"/>
              </a:defRPr>
            </a:lvl1pPr>
            <a:lvl2pPr marL="914400" lvl="1" indent="-342392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Font typeface="Arial" charset="0"/>
              <a:buChar char="●"/>
              <a:tabLst/>
              <a:defRPr sz="1800" kern="1200">
                <a:solidFill>
                  <a:srgbClr val="3F3F3F"/>
                </a:solidFill>
                <a:latin typeface="+mn-lt"/>
                <a:ea typeface="+mn-ea"/>
                <a:cs typeface="+mn-cs"/>
              </a:defRPr>
            </a:lvl2pPr>
            <a:lvl3pPr marL="1371600" lvl="2" indent="-327660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0"/>
              <a:buFont typeface="Arial" panose="020B0604020202020204" pitchFamily="34" charset="0"/>
              <a:buChar char="●"/>
              <a:tabLst/>
              <a:defRPr sz="1400" kern="1200">
                <a:solidFill>
                  <a:srgbClr val="3F3F3F"/>
                </a:solidFill>
                <a:latin typeface="+mn-lt"/>
                <a:ea typeface="+mn-ea"/>
                <a:cs typeface="+mn-cs"/>
              </a:defRPr>
            </a:lvl3pPr>
            <a:lvl4pPr marL="1828800" lvl="3" indent="-328167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Font typeface="Arial" panose="020B0604020202020204" pitchFamily="34" charset="0"/>
              <a:buChar char="●"/>
              <a:tabLst/>
              <a:defRPr sz="1600" kern="1200">
                <a:solidFill>
                  <a:srgbClr val="3F3F3F"/>
                </a:solidFill>
                <a:latin typeface="+mn-lt"/>
                <a:ea typeface="+mn-ea"/>
                <a:cs typeface="+mn-cs"/>
              </a:defRPr>
            </a:lvl4pPr>
            <a:lvl5pPr marL="2286000" lvl="4" indent="-328167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Font typeface="Arial"/>
              <a:buChar char="●"/>
              <a:defRPr sz="1600" kern="1200">
                <a:solidFill>
                  <a:srgbClr val="3F3F3F"/>
                </a:solidFill>
                <a:latin typeface="+mn-lt"/>
                <a:ea typeface="+mn-ea"/>
                <a:cs typeface="+mn-cs"/>
              </a:defRPr>
            </a:lvl5pPr>
            <a:lvl6pPr marL="2743200" lvl="5" indent="-304800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 kern="1200">
                <a:solidFill>
                  <a:schemeClr val="tx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 kern="1200">
                <a:solidFill>
                  <a:schemeClr val="tx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 kern="1200">
                <a:solidFill>
                  <a:schemeClr val="tx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defTabSz="914400" rtl="0" eaLnBrk="1" latinLnBrk="0" hangingPunct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 kern="1200">
                <a:solidFill>
                  <a:schemeClr val="tx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indent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 b="0" dirty="0">
                <a:solidFill>
                  <a:srgbClr val="0033A0"/>
                </a:solidFill>
              </a:rPr>
              <a:t>Demonstrate fully engineered cryomodule</a:t>
            </a:r>
          </a:p>
          <a:p>
            <a:pPr marL="285750" indent="-285750">
              <a:spcBef>
                <a:spcPts val="0"/>
              </a:spcBef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rgbClr val="0033A0"/>
                </a:solidFill>
              </a:rPr>
              <a:t>~50 m scale facility</a:t>
            </a:r>
          </a:p>
          <a:p>
            <a:pPr marL="285750" indent="-285750">
              <a:spcBef>
                <a:spcPts val="0"/>
              </a:spcBef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rgbClr val="0033A0"/>
                </a:solidFill>
              </a:rPr>
              <a:t>3 GeV energy reach</a:t>
            </a:r>
          </a:p>
        </p:txBody>
      </p:sp>
      <p:pic>
        <p:nvPicPr>
          <p:cNvPr id="15" name="Google Shape;602;p71">
            <a:extLst>
              <a:ext uri="{FF2B5EF4-FFF2-40B4-BE49-F238E27FC236}">
                <a16:creationId xmlns:a16="http://schemas.microsoft.com/office/drawing/2014/main" id="{4E2F5AFF-A243-23D4-3779-CA3CACDBF06B}"/>
              </a:ext>
            </a:extLst>
          </p:cNvPr>
          <p:cNvPicPr preferRelativeResize="0"/>
          <p:nvPr/>
        </p:nvPicPr>
        <p:blipFill rotWithShape="1"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23669" y="1035445"/>
            <a:ext cx="2523979" cy="1716476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6" name="Google Shape;600;p71">
            <a:extLst>
              <a:ext uri="{FF2B5EF4-FFF2-40B4-BE49-F238E27FC236}">
                <a16:creationId xmlns:a16="http://schemas.microsoft.com/office/drawing/2014/main" id="{55B05DF2-77CE-3916-BC61-67EFA3DCBA5D}"/>
              </a:ext>
            </a:extLst>
          </p:cNvPr>
          <p:cNvSpPr txBox="1">
            <a:spLocks/>
          </p:cNvSpPr>
          <p:nvPr/>
        </p:nvSpPr>
        <p:spPr>
          <a:xfrm>
            <a:off x="6022847" y="643850"/>
            <a:ext cx="3810934" cy="31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00"/>
            </a:pPr>
            <a:r>
              <a:rPr lang="en-US" sz="1600" b="0" dirty="0">
                <a:solidFill>
                  <a:schemeClr val="tx1">
                    <a:lumMod val="75000"/>
                  </a:schemeClr>
                </a:solidFill>
              </a:rPr>
              <a:t>QCM:</a:t>
            </a:r>
          </a:p>
          <a:p>
            <a:pPr marL="342900" indent="-2540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600" b="0" dirty="0">
                <a:solidFill>
                  <a:schemeClr val="tx1">
                    <a:lumMod val="75000"/>
                  </a:schemeClr>
                </a:solidFill>
              </a:rPr>
              <a:t>Delivery of prototype quarter cryomodule (QCM) expected Fall 2024</a:t>
            </a:r>
          </a:p>
          <a:p>
            <a:pPr marL="342900" indent="-25400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-US" sz="1600" b="0" dirty="0">
                <a:solidFill>
                  <a:schemeClr val="tx1">
                    <a:lumMod val="75000"/>
                  </a:schemeClr>
                </a:solidFill>
              </a:rPr>
              <a:t>Address Gradient, Vibrations, Damping, Alignment, </a:t>
            </a:r>
            <a:r>
              <a:rPr lang="en-US" sz="1600" b="0" dirty="0" err="1">
                <a:solidFill>
                  <a:schemeClr val="tx1">
                    <a:lumMod val="75000"/>
                  </a:schemeClr>
                </a:solidFill>
              </a:rPr>
              <a:t>Cryo</a:t>
            </a:r>
            <a:r>
              <a:rPr lang="en-US" sz="1600" b="0" dirty="0">
                <a:solidFill>
                  <a:schemeClr val="tx1">
                    <a:lumMod val="75000"/>
                  </a:schemeClr>
                </a:solidFill>
              </a:rPr>
              <a:t>, </a:t>
            </a:r>
            <a:r>
              <a:rPr lang="en-US" sz="1600" b="0" dirty="0" err="1">
                <a:solidFill>
                  <a:schemeClr val="tx1">
                    <a:lumMod val="75000"/>
                  </a:schemeClr>
                </a:solidFill>
              </a:rPr>
              <a:t>etc</a:t>
            </a:r>
            <a:endParaRPr lang="en-US" sz="1600" b="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033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F8A266F0-5E71-470F-D62A-7E91D048FE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AC69737-BE09-7024-296C-11F24AF2B6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960" y="3216088"/>
            <a:ext cx="6432086" cy="36180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650A80-476A-0914-B54F-6C5038BA5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F15CDA-706D-4B5F-E651-DDE5753F38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C27B80-DA63-F9D7-8902-2160DCF106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54" y="79375"/>
            <a:ext cx="5928030" cy="33345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723B517-2C22-F541-199E-CEA76F76670C}"/>
              </a:ext>
            </a:extLst>
          </p:cNvPr>
          <p:cNvSpPr txBox="1"/>
          <p:nvPr/>
        </p:nvSpPr>
        <p:spPr>
          <a:xfrm>
            <a:off x="239978" y="4619121"/>
            <a:ext cx="54959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From talk of </a:t>
            </a:r>
            <a:r>
              <a:rPr lang="en-GB" dirty="0" err="1"/>
              <a:t>E.Nanni</a:t>
            </a:r>
            <a:r>
              <a:rPr lang="en-GB" dirty="0"/>
              <a:t> – NIKHEF July 2024 (</a:t>
            </a:r>
            <a:r>
              <a:rPr lang="en-GB" dirty="0">
                <a:hlinkClick r:id="rId4"/>
              </a:rPr>
              <a:t>LINK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549523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89B2B8EA-CFDF-2024-DED1-B79ACD631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66D4F8-C68B-556E-DADA-4A56C5939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C52573-EC5D-9FDB-6C3E-E2903AA712F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709" y="341420"/>
            <a:ext cx="6044570" cy="287202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06DF56-DFCB-0560-5BB7-C13C885C191B}"/>
              </a:ext>
            </a:extLst>
          </p:cNvPr>
          <p:cNvSpPr txBox="1"/>
          <p:nvPr/>
        </p:nvSpPr>
        <p:spPr>
          <a:xfrm>
            <a:off x="6600056" y="332656"/>
            <a:ext cx="5472608" cy="28007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New concept</a:t>
            </a:r>
            <a:r>
              <a:rPr lang="en-GB" dirty="0"/>
              <a:t>, aiming for pre-CDR (</a:t>
            </a:r>
            <a:r>
              <a:rPr lang="en-GB" dirty="0">
                <a:hlinkClick r:id="rId4"/>
              </a:rPr>
              <a:t>LINK</a:t>
            </a:r>
            <a:r>
              <a:rPr lang="en-GB" dirty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500 GeV for electrons with plasma acceleration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31 GeV positrons with RF based linac, used also to provide electron </a:t>
            </a:r>
            <a:r>
              <a:rPr lang="en-GB" dirty="0" err="1"/>
              <a:t>drivebeam</a:t>
            </a:r>
            <a:r>
              <a:rPr lang="en-GB" dirty="0"/>
              <a:t> for the plasma acceleration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Reach 250 GeV collision energy, luminosity 10</a:t>
            </a:r>
            <a:r>
              <a:rPr lang="en-GB" baseline="30000" dirty="0"/>
              <a:t>34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800" dirty="0"/>
          </a:p>
          <a:p>
            <a:pPr algn="l"/>
            <a:r>
              <a:rPr lang="en-GB" dirty="0"/>
              <a:t>Asymmetric technologies, energies and bunch charges </a:t>
            </a:r>
          </a:p>
          <a:p>
            <a:pPr algn="l"/>
            <a:endParaRPr lang="en-GB" sz="800" dirty="0">
              <a:solidFill>
                <a:srgbClr val="FF0000"/>
              </a:solidFill>
            </a:endParaRPr>
          </a:p>
          <a:p>
            <a:pPr algn="l"/>
            <a:r>
              <a:rPr lang="en-GB" dirty="0">
                <a:solidFill>
                  <a:srgbClr val="FF0000"/>
                </a:solidFill>
              </a:rPr>
              <a:t>Small footprint, lower cost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E16FFF-A50B-C408-A2F9-AFCBE3D522F9}"/>
              </a:ext>
            </a:extLst>
          </p:cNvPr>
          <p:cNvSpPr txBox="1"/>
          <p:nvPr/>
        </p:nvSpPr>
        <p:spPr>
          <a:xfrm>
            <a:off x="263353" y="3429000"/>
            <a:ext cx="5478414" cy="24776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Several key plasma acc. challenges:</a:t>
            </a:r>
          </a:p>
          <a:p>
            <a:pPr algn="l"/>
            <a:r>
              <a:rPr lang="en-GB" dirty="0"/>
              <a:t>Multi-staging, emittances, energy spread, stabilities, spin polarisation preservation, efficiencies, rep rate, plasma cell cooling and more </a:t>
            </a:r>
          </a:p>
          <a:p>
            <a:pPr algn="l"/>
            <a:endParaRPr lang="en-GB" sz="900" b="1" dirty="0"/>
          </a:p>
          <a:p>
            <a:pPr algn="l"/>
            <a:r>
              <a:rPr lang="en-GB" b="1" dirty="0"/>
              <a:t>Conventional beam(s) challenges:</a:t>
            </a:r>
          </a:p>
          <a:p>
            <a:pPr algn="l"/>
            <a:r>
              <a:rPr lang="en-GB" dirty="0"/>
              <a:t>Positron production, damping rings, RF linac, beam delivery system </a:t>
            </a:r>
          </a:p>
          <a:p>
            <a:pPr algn="l"/>
            <a:endParaRPr lang="en-GB" sz="800" dirty="0"/>
          </a:p>
          <a:p>
            <a:pPr algn="l"/>
            <a:r>
              <a:rPr lang="en-GB" b="1" dirty="0"/>
              <a:t>Experimental challenges </a:t>
            </a:r>
            <a:r>
              <a:rPr lang="en-GB" dirty="0"/>
              <a:t>with asymmetric beams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2EF455-458F-853A-9081-80D999313AB5}"/>
              </a:ext>
            </a:extLst>
          </p:cNvPr>
          <p:cNvSpPr txBox="1"/>
          <p:nvPr/>
        </p:nvSpPr>
        <p:spPr>
          <a:xfrm>
            <a:off x="352700" y="322981"/>
            <a:ext cx="581530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B21600"/>
                </a:solidFill>
                <a:effectLst/>
                <a:latin typeface="HelveticaNeue" panose="02000503000000020004" pitchFamily="2" charset="0"/>
              </a:rPr>
              <a:t>HALHF</a:t>
            </a:r>
            <a:r>
              <a:rPr lang="en-US" sz="1800" dirty="0">
                <a:solidFill>
                  <a:srgbClr val="B21600"/>
                </a:solidFill>
                <a:effectLst/>
                <a:latin typeface="HelveticaNeue" panose="02000503000000020004" pitchFamily="2" charset="0"/>
              </a:rPr>
              <a:t>: A Hybrid, Asymmetric, Linear Higgs Factory </a:t>
            </a:r>
            <a:endParaRPr lang="en-US" dirty="0">
              <a:effectLst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4BB9B56-DE7D-94D9-5BF7-E5D9959C5CC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3512" y="3779144"/>
            <a:ext cx="6256568" cy="237688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700BF15-F0EC-8E30-5B5A-E51AAB4E4669}"/>
              </a:ext>
            </a:extLst>
          </p:cNvPr>
          <p:cNvSpPr txBox="1"/>
          <p:nvPr/>
        </p:nvSpPr>
        <p:spPr>
          <a:xfrm>
            <a:off x="5971032" y="6210038"/>
            <a:ext cx="61386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New baseline at: </a:t>
            </a:r>
            <a:r>
              <a:rPr lang="en-GB" dirty="0">
                <a:hlinkClick r:id="rId6"/>
              </a:rPr>
              <a:t>https://arxiv.org/abs/2501.11072</a:t>
            </a:r>
            <a:endParaRPr lang="en-GB" dirty="0"/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5795F-F4F8-A3CF-E951-F3DAD05B59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47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348BB1-6F44-230E-0553-F92CD254F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C74476-A48B-BEA3-EEAE-4B7B4A301F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09CD59-57BB-A742-673D-5A79D3B688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7648" y="2387944"/>
            <a:ext cx="8904148" cy="447005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DDE600F-5C62-6EA1-1706-0552BCD8EA46}"/>
              </a:ext>
            </a:extLst>
          </p:cNvPr>
          <p:cNvSpPr txBox="1"/>
          <p:nvPr/>
        </p:nvSpPr>
        <p:spPr>
          <a:xfrm>
            <a:off x="5861802" y="109027"/>
            <a:ext cx="610001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EUPRAXIA workshop September 2024:</a:t>
            </a:r>
          </a:p>
          <a:p>
            <a:r>
              <a:rPr lang="en-GB" dirty="0"/>
              <a:t>Massimo Ferrario (</a:t>
            </a:r>
            <a:r>
              <a:rPr lang="en-GB" dirty="0">
                <a:hlinkClick r:id="rId3"/>
              </a:rPr>
              <a:t>LINK</a:t>
            </a:r>
            <a:r>
              <a:rPr lang="en-GB" dirty="0"/>
              <a:t>)</a:t>
            </a:r>
          </a:p>
          <a:p>
            <a:r>
              <a:rPr lang="en-GB" dirty="0"/>
              <a:t>Jens </a:t>
            </a:r>
            <a:r>
              <a:rPr lang="en-GB" dirty="0" err="1"/>
              <a:t>Osterhoff</a:t>
            </a:r>
            <a:r>
              <a:rPr lang="en-GB" dirty="0"/>
              <a:t> (</a:t>
            </a:r>
            <a:r>
              <a:rPr lang="en-GB" dirty="0">
                <a:hlinkClick r:id="rId4"/>
              </a:rPr>
              <a:t>LINK</a:t>
            </a:r>
            <a:r>
              <a:rPr lang="en-GB" dirty="0"/>
              <a:t>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509D7C-EAE6-A748-63EC-A9B2FD39449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188" y="196224"/>
            <a:ext cx="5093471" cy="294474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448895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19335-A8F3-9628-03F1-F3AFDCA877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4B0B3C-A07C-9EAD-61CB-3682707648D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0274" y="3434625"/>
            <a:ext cx="5007683" cy="160891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BAC3407-CE52-8B04-2109-E62A5B073B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0274" y="1916832"/>
            <a:ext cx="6020022" cy="130202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D37CF7D-A270-865C-AEF8-5FCBB33AF9E2}"/>
              </a:ext>
            </a:extLst>
          </p:cNvPr>
          <p:cNvSpPr txBox="1"/>
          <p:nvPr/>
        </p:nvSpPr>
        <p:spPr>
          <a:xfrm>
            <a:off x="2063552" y="332656"/>
            <a:ext cx="777686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400" b="1" dirty="0"/>
              <a:t>Energy recovery options, </a:t>
            </a:r>
            <a:r>
              <a:rPr lang="en-GB" sz="2400" dirty="0"/>
              <a:t>potentially very </a:t>
            </a:r>
            <a:r>
              <a:rPr lang="en-GB" sz="2400" dirty="0">
                <a:solidFill>
                  <a:srgbClr val="FF0000"/>
                </a:solidFill>
              </a:rPr>
              <a:t>large luminosities </a:t>
            </a:r>
            <a:r>
              <a:rPr lang="en-GB" sz="2400" dirty="0"/>
              <a:t>but early stage of development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16762E-14F1-2D3B-250A-61A286990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AC590F-B0B9-A3BA-8E48-566072849E9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2069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847A73-17B6-92A0-5ECB-CF5182DA83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ABA9D5-D7EC-E151-0D96-D2D446245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8D1FBC-5F63-9683-6397-4CCA1050D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35DBE3F-A446-FD1D-64CC-440F3CC662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020453"/>
              </p:ext>
            </p:extLst>
          </p:nvPr>
        </p:nvGraphicFramePr>
        <p:xfrm>
          <a:off x="2927648" y="1566138"/>
          <a:ext cx="7200800" cy="37257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58478">
                  <a:extLst>
                    <a:ext uri="{9D8B030D-6E8A-4147-A177-3AD203B41FA5}">
                      <a16:colId xmlns:a16="http://schemas.microsoft.com/office/drawing/2014/main" val="3456526941"/>
                    </a:ext>
                  </a:extLst>
                </a:gridCol>
                <a:gridCol w="3842322">
                  <a:extLst>
                    <a:ext uri="{9D8B030D-6E8A-4147-A177-3AD203B41FA5}">
                      <a16:colId xmlns:a16="http://schemas.microsoft.com/office/drawing/2014/main" val="2074229498"/>
                    </a:ext>
                  </a:extLst>
                </a:gridCol>
              </a:tblGrid>
              <a:tr h="785972">
                <a:tc>
                  <a:txBody>
                    <a:bodyPr/>
                    <a:lstStyle/>
                    <a:p>
                      <a:r>
                        <a:rPr lang="en-GB" sz="1800" b="1" dirty="0"/>
                        <a:t>Higgs factory focussed studies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Project input (the traditional way)</a:t>
                      </a:r>
                    </a:p>
                    <a:p>
                      <a:r>
                        <a:rPr lang="en-GB" sz="1800" b="1" dirty="0"/>
                        <a:t>See earlier slides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3980149"/>
                  </a:ext>
                </a:extLst>
              </a:tr>
              <a:tr h="573911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ILC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ILC in Japan (JAHEP/ILC-Japan and IDT)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5300884"/>
                  </a:ext>
                </a:extLst>
              </a:tr>
              <a:tr h="535728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CLIC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CLIC at CERN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174262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C3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Project study, focus on next phase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280131"/>
                  </a:ext>
                </a:extLst>
              </a:tr>
              <a:tr h="309625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HALHF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Project concept, pre-CDR</a:t>
                      </a:r>
                    </a:p>
                    <a:p>
                      <a:endParaRPr lang="en-GB" sz="1800" dirty="0">
                        <a:solidFill>
                          <a:srgbClr val="2F2F2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3494437"/>
                  </a:ext>
                </a:extLst>
              </a:tr>
              <a:tr h="547799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Energy recovery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Project concepts and plans (</a:t>
                      </a:r>
                      <a:r>
                        <a:rPr lang="en-GB" sz="1800" dirty="0" err="1">
                          <a:solidFill>
                            <a:srgbClr val="2F2F2F"/>
                          </a:solidFill>
                        </a:rPr>
                        <a:t>tbd</a:t>
                      </a:r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56737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24B2BBD-513A-AC28-7808-A3794E1A3C8A}"/>
              </a:ext>
            </a:extLst>
          </p:cNvPr>
          <p:cNvSpPr txBox="1"/>
          <p:nvPr/>
        </p:nvSpPr>
        <p:spPr>
          <a:xfrm>
            <a:off x="911424" y="188640"/>
            <a:ext cx="104411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accent1"/>
                </a:solidFill>
                <a:ea typeface="ＭＳ Ｐゴシック" charset="-128"/>
              </a:rPr>
              <a:t>ESPP inputs – I  </a:t>
            </a:r>
            <a:endParaRPr lang="en-US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167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45E6A2B-1D74-2234-59C2-45BACC816DD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28" y="3164742"/>
            <a:ext cx="3744416" cy="2822632"/>
          </a:xfrm>
          <a:prstGeom prst="rect">
            <a:avLst/>
          </a:prstGeom>
        </p:spPr>
      </p:pic>
      <p:sp>
        <p:nvSpPr>
          <p:cNvPr id="703" name="Google Shape;703;p82"/>
          <p:cNvSpPr txBox="1">
            <a:spLocks noGrp="1"/>
          </p:cNvSpPr>
          <p:nvPr>
            <p:ph type="title"/>
          </p:nvPr>
        </p:nvSpPr>
        <p:spPr>
          <a:xfrm>
            <a:off x="691025" y="393460"/>
            <a:ext cx="11376025" cy="1065742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+mn-lt"/>
              </a:rPr>
              <a:t>e</a:t>
            </a:r>
            <a:endParaRPr dirty="0"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8BF79F-3AE1-3CFA-0B96-DAE591E01E43}"/>
              </a:ext>
            </a:extLst>
          </p:cNvPr>
          <p:cNvSpPr/>
          <p:nvPr/>
        </p:nvSpPr>
        <p:spPr>
          <a:xfrm>
            <a:off x="911424" y="196847"/>
            <a:ext cx="99856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accent1"/>
                </a:solidFill>
                <a:ea typeface="ＭＳ Ｐゴシック" charset="-128"/>
              </a:rPr>
              <a:t>LC general considerations - reminder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FAA180-D012-D598-B6BA-A4979BE13698}"/>
              </a:ext>
            </a:extLst>
          </p:cNvPr>
          <p:cNvSpPr txBox="1"/>
          <p:nvPr/>
        </p:nvSpPr>
        <p:spPr>
          <a:xfrm>
            <a:off x="4018264" y="3165775"/>
            <a:ext cx="4309984" cy="3323987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Increased luminosity with energy</a:t>
            </a:r>
            <a:r>
              <a:rPr lang="en-GB" dirty="0"/>
              <a:t>, e.g. 1-3 x 10</a:t>
            </a:r>
            <a:r>
              <a:rPr lang="en-GB" baseline="30000" dirty="0"/>
              <a:t>34</a:t>
            </a:r>
            <a:r>
              <a:rPr lang="en-GB" dirty="0"/>
              <a:t> cm</a:t>
            </a:r>
            <a:r>
              <a:rPr lang="en-GB" baseline="30000" dirty="0"/>
              <a:t>-2</a:t>
            </a:r>
            <a:r>
              <a:rPr lang="en-GB" dirty="0"/>
              <a:t>s</a:t>
            </a:r>
            <a:r>
              <a:rPr lang="en-GB" baseline="30000" dirty="0"/>
              <a:t>-1  </a:t>
            </a:r>
            <a:r>
              <a:rPr lang="en-GB" dirty="0"/>
              <a:t>for Higgs factories at 250 GeV, 6 x 10</a:t>
            </a:r>
            <a:r>
              <a:rPr lang="en-GB" baseline="30000" dirty="0"/>
              <a:t>34</a:t>
            </a:r>
            <a:r>
              <a:rPr lang="en-GB" dirty="0"/>
              <a:t> at 3 TeV.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Higher energies “natural” – 3 TeV studied (for CLIC), but many TeVs challenging: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Power increases with energy and luminosity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Reach up to 50km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Higher energy means smaller beams and increasingly important beam-beam effects.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0ABAB06-5B47-CE4D-4649-F8F075C3716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0256" y="3107410"/>
            <a:ext cx="3761937" cy="2881372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BD3CE418-2795-3A65-C3F9-A0CD31059D52}"/>
              </a:ext>
            </a:extLst>
          </p:cNvPr>
          <p:cNvSpPr/>
          <p:nvPr/>
        </p:nvSpPr>
        <p:spPr>
          <a:xfrm rot="20600864">
            <a:off x="677477" y="4404691"/>
            <a:ext cx="2862215" cy="786434"/>
          </a:xfrm>
          <a:prstGeom prst="ellipse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5B21C8-42E9-D2DC-D53D-2CFC6E349CF4}"/>
              </a:ext>
            </a:extLst>
          </p:cNvPr>
          <p:cNvSpPr/>
          <p:nvPr/>
        </p:nvSpPr>
        <p:spPr>
          <a:xfrm rot="20072681">
            <a:off x="8957058" y="4139383"/>
            <a:ext cx="3183622" cy="943503"/>
          </a:xfrm>
          <a:prstGeom prst="ellipse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5939C8D-EFAA-799A-A48F-5D5FEC640B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723" y="978459"/>
            <a:ext cx="8317104" cy="1830499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802D5-3100-A617-3448-6F67041F4F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22DFB8-3EF6-93C5-777F-22677BD7CA83}"/>
              </a:ext>
            </a:extLst>
          </p:cNvPr>
          <p:cNvSpPr txBox="1"/>
          <p:nvPr/>
        </p:nvSpPr>
        <p:spPr>
          <a:xfrm>
            <a:off x="9020812" y="978459"/>
            <a:ext cx="290783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Start with mature technology, can expand in length </a:t>
            </a:r>
            <a:r>
              <a:rPr lang="en-GB" dirty="0">
                <a:solidFill>
                  <a:srgbClr val="FF0000"/>
                </a:solidFill>
              </a:rPr>
              <a:t>and/or technology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491639-AE78-B0CA-4348-15F7978A2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63565-CA0C-28D2-5793-D251E2F07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48" y="2204864"/>
            <a:ext cx="11376025" cy="1065742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0033A0"/>
                </a:solidFill>
              </a:rPr>
              <a:t>LC “vision” </a:t>
            </a:r>
            <a:br>
              <a:rPr lang="en-GB" dirty="0">
                <a:solidFill>
                  <a:srgbClr val="0033A0"/>
                </a:solidFill>
              </a:rPr>
            </a:br>
            <a:r>
              <a:rPr lang="en-GB" sz="3200" dirty="0">
                <a:solidFill>
                  <a:srgbClr val="0033A0"/>
                </a:solidFill>
              </a:rPr>
              <a:t>Also as option at CERN</a:t>
            </a:r>
            <a:br>
              <a:rPr lang="en-GB" dirty="0">
                <a:solidFill>
                  <a:srgbClr val="0033A0"/>
                </a:solidFill>
              </a:rPr>
            </a:br>
            <a:endParaRPr lang="en-GB" dirty="0">
              <a:solidFill>
                <a:srgbClr val="0033A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79F427-4DDB-B031-25AB-493675567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A26F98-F6BF-58B6-E541-12BF220EFD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0120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68BF79F-3AE1-3CFA-0B96-DAE591E01E43}"/>
              </a:ext>
            </a:extLst>
          </p:cNvPr>
          <p:cNvSpPr/>
          <p:nvPr/>
        </p:nvSpPr>
        <p:spPr>
          <a:xfrm>
            <a:off x="335360" y="190381"/>
            <a:ext cx="114534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accent1"/>
                </a:solidFill>
                <a:ea typeface="ＭＳ Ｐゴシック" charset="-128"/>
              </a:rPr>
              <a:t>An adaptable </a:t>
            </a:r>
            <a:r>
              <a:rPr lang="en-US" sz="3600" b="1" dirty="0" err="1">
                <a:solidFill>
                  <a:schemeClr val="accent1"/>
                </a:solidFill>
                <a:ea typeface="ＭＳ Ｐゴシック" charset="-128"/>
              </a:rPr>
              <a:t>e+e</a:t>
            </a:r>
            <a:r>
              <a:rPr lang="en-US" sz="3600" b="1" dirty="0">
                <a:solidFill>
                  <a:schemeClr val="accent1"/>
                </a:solidFill>
                <a:ea typeface="ＭＳ Ｐゴシック" charset="-128"/>
              </a:rPr>
              <a:t>- LC facility at CERN 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1C534E-E61C-5718-1AFC-9BD65B41EC8B}"/>
              </a:ext>
            </a:extLst>
          </p:cNvPr>
          <p:cNvSpPr txBox="1"/>
          <p:nvPr/>
        </p:nvSpPr>
        <p:spPr>
          <a:xfrm>
            <a:off x="477293" y="2943523"/>
            <a:ext cx="11237414" cy="37240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 LC facility can be </a:t>
            </a:r>
            <a:r>
              <a:rPr lang="en-GB" dirty="0">
                <a:solidFill>
                  <a:srgbClr val="FF0000"/>
                </a:solidFill>
              </a:rPr>
              <a:t>extended in length </a:t>
            </a:r>
            <a:r>
              <a:rPr lang="en-GB" dirty="0"/>
              <a:t>for higher energies, using the same or improved versions of the same technology, e.g. as suggested for ILC, CLIC, C3 and HALHF.</a:t>
            </a:r>
          </a:p>
          <a:p>
            <a:pPr algn="l"/>
            <a:endParaRPr lang="en-GB" sz="12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It is also possible and realistic to </a:t>
            </a:r>
            <a:r>
              <a:rPr lang="en-GB" dirty="0">
                <a:solidFill>
                  <a:srgbClr val="FF0000"/>
                </a:solidFill>
              </a:rPr>
              <a:t>change to more performant (usually higher gradient) technologies </a:t>
            </a:r>
            <a:r>
              <a:rPr lang="en-GB" dirty="0"/>
              <a:t>in an upgrade, e.g. from ILC to CLIC or C3, maybe even plasma and energy recovery based solutions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The </a:t>
            </a:r>
            <a:r>
              <a:rPr lang="en-GB" dirty="0">
                <a:solidFill>
                  <a:srgbClr val="FF0000"/>
                </a:solidFill>
              </a:rPr>
              <a:t>physics at higher energies </a:t>
            </a:r>
            <a:r>
              <a:rPr lang="en-GB" dirty="0"/>
              <a:t>– Higgs sector and extended models with increased reach and precision, top in detail well above threshold, searches and hopefully new physics – will open for a very exciting long term </a:t>
            </a:r>
            <a:r>
              <a:rPr lang="en-GB" dirty="0" err="1"/>
              <a:t>e+e</a:t>
            </a:r>
            <a:r>
              <a:rPr lang="en-GB" dirty="0"/>
              <a:t>- programme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Such a programme can </a:t>
            </a:r>
            <a:r>
              <a:rPr lang="en-GB" dirty="0">
                <a:solidFill>
                  <a:srgbClr val="FF0000"/>
                </a:solidFill>
              </a:rPr>
              <a:t>run in parallel with future hadron and/or muon colliders </a:t>
            </a:r>
            <a:r>
              <a:rPr lang="en-GB" dirty="0"/>
              <a:t>that can be developed, optimised and implemented as their key technologies mature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It keep options open, </a:t>
            </a:r>
            <a:r>
              <a:rPr lang="en-GB" dirty="0">
                <a:solidFill>
                  <a:srgbClr val="FF0000"/>
                </a:solidFill>
              </a:rPr>
              <a:t>provides flexibility, </a:t>
            </a:r>
            <a:r>
              <a:rPr lang="en-GB" dirty="0"/>
              <a:t>encourages and motivates R&amp;D across a broad range of technologies and potential future colliders/accelerator/detector technologies     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E583CA8-626F-4BAF-794A-209D603FB5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472" y="836712"/>
            <a:ext cx="9029722" cy="188747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20478491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BDEFB8-5638-5042-F17E-2E6CC762EB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DCA738-E6B5-E444-6C81-F25F504D5B84}"/>
              </a:ext>
            </a:extLst>
          </p:cNvPr>
          <p:cNvSpPr txBox="1"/>
          <p:nvPr/>
        </p:nvSpPr>
        <p:spPr>
          <a:xfrm>
            <a:off x="911424" y="188640"/>
            <a:ext cx="104411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accent1"/>
                </a:solidFill>
                <a:ea typeface="ＭＳ Ｐゴシック" charset="-128"/>
              </a:rPr>
              <a:t>ESPP inputs – II  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90486E-7D8D-997C-23E8-453FA274E55F}"/>
              </a:ext>
            </a:extLst>
          </p:cNvPr>
          <p:cNvSpPr txBox="1"/>
          <p:nvPr/>
        </p:nvSpPr>
        <p:spPr>
          <a:xfrm>
            <a:off x="839416" y="1157843"/>
            <a:ext cx="504056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For a LC at CERN, what would be the possible options to start with – keeping in mind technology changes can be envisaged ?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DDD1233-4E0F-90DC-3BEC-22997F630F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910012"/>
              </p:ext>
            </p:extLst>
          </p:nvPr>
        </p:nvGraphicFramePr>
        <p:xfrm>
          <a:off x="6096000" y="1093660"/>
          <a:ext cx="5915370" cy="47116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15370">
                  <a:extLst>
                    <a:ext uri="{9D8B030D-6E8A-4147-A177-3AD203B41FA5}">
                      <a16:colId xmlns:a16="http://schemas.microsoft.com/office/drawing/2014/main" val="2171891495"/>
                    </a:ext>
                  </a:extLst>
                </a:gridCol>
              </a:tblGrid>
              <a:tr h="785972">
                <a:tc>
                  <a:txBody>
                    <a:bodyPr/>
                    <a:lstStyle/>
                    <a:p>
                      <a:r>
                        <a:rPr lang="en-GB" sz="1800" b="1" dirty="0"/>
                        <a:t>New approach for this ESPP</a:t>
                      </a:r>
                    </a:p>
                    <a:p>
                      <a:r>
                        <a:rPr lang="en-GB" sz="1800" b="1" dirty="0"/>
                        <a:t>(facility and community approach) – with three key inputs to the ESPP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3980149"/>
                  </a:ext>
                </a:extLst>
              </a:tr>
              <a:tr h="1262319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Common LC physics paper covering from 90 GeV to 1000 GeV or even above. Include also non collider programme (see slide 5). Serves also the projects on previous page.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5300884"/>
                  </a:ext>
                </a:extLst>
              </a:tr>
              <a:tr h="1328386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Starting with ILC technology, look at energy and luminosity extension options with improved SFR, or CLIC, C3, plasma and Energy Recovery technologies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174262"/>
                  </a:ext>
                </a:extLst>
              </a:tr>
              <a:tr h="1206499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Implementation of the above at CERN in footprint studied for CLIC (and ILC back in the  TDR days), with two BDS, and experimental area at </a:t>
                      </a:r>
                      <a:r>
                        <a:rPr lang="en-GB" sz="1800" dirty="0" err="1">
                          <a:solidFill>
                            <a:srgbClr val="2F2F2F"/>
                          </a:solidFill>
                        </a:rPr>
                        <a:t>Prevessin</a:t>
                      </a:r>
                      <a:r>
                        <a:rPr lang="en-GB" sz="1800" dirty="0">
                          <a:solidFill>
                            <a:srgbClr val="2F2F2F"/>
                          </a:solidFill>
                        </a:rPr>
                        <a:t>, and considerations of upgrade options.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280131"/>
                  </a:ext>
                </a:extLst>
              </a:tr>
            </a:tbl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788D92-28FD-F45E-E4CB-207086A2D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726AC8-B7A0-88C6-3D3C-978E131F7B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16" y="2310804"/>
            <a:ext cx="4248472" cy="4325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8591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7750D7-A187-6221-6D93-005056BB4A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85503B-9582-2C40-F4C6-5E3E7C5C3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AE6194-69EE-3645-EC1E-874DA4E30F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0D5E45-AAEE-CFA4-11AE-3A87BB8E29F9}"/>
              </a:ext>
            </a:extLst>
          </p:cNvPr>
          <p:cNvSpPr txBox="1"/>
          <p:nvPr/>
        </p:nvSpPr>
        <p:spPr>
          <a:xfrm>
            <a:off x="564886" y="1119289"/>
            <a:ext cx="7344816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ea typeface="ＭＳ Ｐゴシック" charset="-128"/>
              </a:rPr>
              <a:t>Why consider SRF as starting point ?</a:t>
            </a:r>
            <a:endParaRPr lang="en-US" sz="2000" b="1" dirty="0">
              <a:solidFill>
                <a:schemeClr val="accent1"/>
              </a:solidFill>
            </a:endParaRPr>
          </a:p>
          <a:p>
            <a:pPr algn="l"/>
            <a:endParaRPr lang="en-GB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Very detailed and mature technical design and industrialisation, several FEL linacs build and being operated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Can be upgraded in Energy and Luminosity. 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Worldwide interest in technology.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Large technology interest in Europe (EUXFEL and several other projects), and leading industries in Europe.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Could it be exploited to reduce load on CERN during the HL period (lab support outside for cryomodules for example) 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Can this be turned into schedule advancement ?</a:t>
            </a:r>
          </a:p>
          <a:p>
            <a:pPr algn="l"/>
            <a:endParaRPr lang="en-GB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F8ACEF-CE7D-36A8-A328-84229BCDCF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6200" y="1317596"/>
            <a:ext cx="4034653" cy="26876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92FD72B-8C2D-4161-EF15-B1CE55957FF0}"/>
              </a:ext>
            </a:extLst>
          </p:cNvPr>
          <p:cNvSpPr txBox="1"/>
          <p:nvPr/>
        </p:nvSpPr>
        <p:spPr>
          <a:xfrm>
            <a:off x="1919536" y="289215"/>
            <a:ext cx="67687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accent1"/>
                </a:solidFill>
                <a:ea typeface="ＭＳ Ｐゴシック" charset="-128"/>
              </a:rPr>
              <a:t>    ESPP inputs – III  </a:t>
            </a:r>
            <a:endParaRPr lang="en-US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1638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90EFF83-AAEC-A1CC-76DA-E1A88C4D4C42}"/>
              </a:ext>
            </a:extLst>
          </p:cNvPr>
          <p:cNvSpPr txBox="1"/>
          <p:nvPr/>
        </p:nvSpPr>
        <p:spPr>
          <a:xfrm>
            <a:off x="577753" y="3963032"/>
            <a:ext cx="6958407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chemeClr val="accent1"/>
                </a:solidFill>
              </a:rPr>
              <a:t>The estimates above  from the Snowmass process </a:t>
            </a:r>
            <a:r>
              <a:rPr lang="en-GB" sz="1600" dirty="0">
                <a:solidFill>
                  <a:srgbClr val="FF0000"/>
                </a:solidFill>
              </a:rPr>
              <a:t>includes personnel costs </a:t>
            </a:r>
            <a:r>
              <a:rPr lang="en-GB" sz="1600" dirty="0">
                <a:solidFill>
                  <a:schemeClr val="accent1"/>
                </a:solidFill>
              </a:rPr>
              <a:t>(usually kept separate in European project estimates, e.g. ILC and CLIC). </a:t>
            </a:r>
            <a:r>
              <a:rPr lang="en-GB" sz="1600" dirty="0">
                <a:solidFill>
                  <a:schemeClr val="accent1"/>
                </a:solidFill>
                <a:latin typeface="+mj-lt"/>
              </a:rPr>
              <a:t>Typically ~2 M$ on top.</a:t>
            </a:r>
          </a:p>
          <a:p>
            <a:pPr algn="l"/>
            <a:endParaRPr lang="en-GB" sz="1600" dirty="0">
              <a:solidFill>
                <a:schemeClr val="accent1"/>
              </a:solidFill>
              <a:latin typeface="+mj-lt"/>
            </a:endParaRPr>
          </a:p>
          <a:p>
            <a:r>
              <a:rPr lang="en-GB" sz="1600" dirty="0">
                <a:solidFill>
                  <a:schemeClr val="accent1"/>
                </a:solidFill>
                <a:latin typeface="+mj-lt"/>
              </a:rPr>
              <a:t>Interesting to note that FCC-</a:t>
            </a:r>
            <a:r>
              <a:rPr lang="en-GB" sz="1600" dirty="0" err="1">
                <a:solidFill>
                  <a:schemeClr val="accent1"/>
                </a:solidFill>
                <a:latin typeface="+mj-lt"/>
              </a:rPr>
              <a:t>ee</a:t>
            </a:r>
            <a:r>
              <a:rPr lang="en-GB" sz="1600" dirty="0">
                <a:solidFill>
                  <a:schemeClr val="accent1"/>
                </a:solidFill>
                <a:latin typeface="+mj-lt"/>
              </a:rPr>
              <a:t> 250 estimated with this method at is 14-19 B$, in reasonably good agreement with FCC-</a:t>
            </a:r>
            <a:r>
              <a:rPr lang="en-GB" sz="1600" dirty="0" err="1">
                <a:solidFill>
                  <a:schemeClr val="accent1"/>
                </a:solidFill>
                <a:latin typeface="+mj-lt"/>
              </a:rPr>
              <a:t>ee</a:t>
            </a:r>
            <a:r>
              <a:rPr lang="en-GB" sz="1600" dirty="0">
                <a:solidFill>
                  <a:schemeClr val="accent1"/>
                </a:solidFill>
                <a:latin typeface="+mj-lt"/>
              </a:rPr>
              <a:t> mid term report.</a:t>
            </a:r>
          </a:p>
          <a:p>
            <a:endParaRPr lang="en-GB" sz="1600" dirty="0">
              <a:solidFill>
                <a:schemeClr val="accent1"/>
              </a:solidFill>
              <a:latin typeface="+mj-lt"/>
            </a:endParaRPr>
          </a:p>
          <a:p>
            <a:r>
              <a:rPr lang="en-GB" sz="1600" dirty="0">
                <a:solidFill>
                  <a:schemeClr val="accent1"/>
                </a:solidFill>
                <a:latin typeface="+mj-lt"/>
              </a:rPr>
              <a:t>Costs for ILC and CLIC (and others) are currently </a:t>
            </a:r>
            <a:r>
              <a:rPr lang="en-GB" sz="1600" dirty="0">
                <a:solidFill>
                  <a:srgbClr val="FF0000"/>
                </a:solidFill>
                <a:latin typeface="+mj-lt"/>
              </a:rPr>
              <a:t>being re-costed</a:t>
            </a:r>
            <a:r>
              <a:rPr lang="en-GB" sz="1600" dirty="0">
                <a:solidFill>
                  <a:schemeClr val="accent1"/>
                </a:solidFill>
                <a:latin typeface="+mj-lt"/>
              </a:rPr>
              <a:t> and updated to 2023-24, including currency changes and price escalations. We will see if they also agree reasonably well with the Snowmass estimates shown above (so far reasonable) </a:t>
            </a:r>
          </a:p>
          <a:p>
            <a:r>
              <a:rPr lang="en-GB" sz="1600" dirty="0">
                <a:solidFill>
                  <a:schemeClr val="accent1"/>
                </a:solidFill>
                <a:latin typeface="+mj-lt"/>
              </a:rPr>
              <a:t>   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A97038-5404-DA8E-8484-63CF1151B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Cost and Personnel estimates – Higgs factories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0644F1-FBC5-DE47-06AE-03E185166C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08962" y="6306341"/>
            <a:ext cx="1620788" cy="365125"/>
          </a:xfrm>
        </p:spPr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D6A50D-3154-B1D7-3B3C-7C4DB2A30B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319402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ABB5A1-CDD0-FF30-AA64-A7962323F5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8168" y="1092046"/>
            <a:ext cx="4530384" cy="33542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788EFDF-FD26-BEB6-FF03-FDE63FFFE7C3}"/>
              </a:ext>
            </a:extLst>
          </p:cNvPr>
          <p:cNvSpPr txBox="1"/>
          <p:nvPr/>
        </p:nvSpPr>
        <p:spPr>
          <a:xfrm>
            <a:off x="7752184" y="4509120"/>
            <a:ext cx="4392488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chemeClr val="accent1"/>
                </a:solidFill>
                <a:latin typeface="+mj-lt"/>
              </a:rPr>
              <a:t>One </a:t>
            </a:r>
            <a:r>
              <a:rPr lang="en-GB" sz="1600" dirty="0" err="1">
                <a:solidFill>
                  <a:schemeClr val="accent1"/>
                </a:solidFill>
                <a:latin typeface="+mj-lt"/>
              </a:rPr>
              <a:t>FTEy</a:t>
            </a:r>
            <a:r>
              <a:rPr lang="en-GB" sz="1600" dirty="0">
                <a:solidFill>
                  <a:schemeClr val="accent1"/>
                </a:solidFill>
                <a:latin typeface="+mj-lt"/>
              </a:rPr>
              <a:t> estimated to 200kUS$. </a:t>
            </a:r>
          </a:p>
          <a:p>
            <a:pPr algn="l"/>
            <a:endParaRPr lang="en-GB" sz="1600" dirty="0">
              <a:solidFill>
                <a:schemeClr val="accent1"/>
              </a:solidFill>
              <a:latin typeface="+mj-lt"/>
            </a:endParaRPr>
          </a:p>
          <a:p>
            <a:pPr algn="l"/>
            <a:endParaRPr lang="en-GB" sz="1600" dirty="0">
              <a:solidFill>
                <a:schemeClr val="accent1"/>
              </a:solidFill>
              <a:latin typeface="+mj-lt"/>
            </a:endParaRPr>
          </a:p>
          <a:p>
            <a:pPr algn="l"/>
            <a:endParaRPr lang="en-GB" sz="16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FC4CFCC-559A-54E2-8918-AEC78638C36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677" y="836127"/>
            <a:ext cx="6770146" cy="2920389"/>
          </a:xfrm>
          <a:prstGeom prst="rect">
            <a:avLst/>
          </a:prstGeom>
        </p:spPr>
      </p:pic>
      <p:pic>
        <p:nvPicPr>
          <p:cNvPr id="8" name="Picture 7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FBF64D89-1C95-E82E-26FC-C3F14EC194A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416" y="2924944"/>
            <a:ext cx="6136504" cy="78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9755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7074E4-0C44-C0B6-8A41-FCC911FD7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187E9F-8C84-3927-3978-FE75FA20DA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24EFD9-CE46-7603-5A7E-2333193573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738"/>
            <a:ext cx="7772400" cy="43719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CFB87B-948D-665A-AF6F-5B65576E32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1165" y="3338122"/>
            <a:ext cx="6190456" cy="34821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9B0E88-407D-8A2F-66F6-9C787ED1C4B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0376" y="0"/>
            <a:ext cx="2711624" cy="3268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9271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025505-72A2-4094-34B8-BC33CB7006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CFAF0-E47F-F118-88B1-225EE6FAA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Costs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498273-B8E5-FD2C-F02F-FA0C16798410}"/>
              </a:ext>
            </a:extLst>
          </p:cNvPr>
          <p:cNvSpPr txBox="1"/>
          <p:nvPr/>
        </p:nvSpPr>
        <p:spPr>
          <a:xfrm>
            <a:off x="551384" y="939007"/>
            <a:ext cx="8064896" cy="36471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dirty="0">
                <a:solidFill>
                  <a:srgbClr val="0155C0"/>
                </a:solidFill>
              </a:rPr>
              <a:t>Cost exercises and international reviews: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5C0"/>
                </a:solidFill>
              </a:rPr>
              <a:t>ILC TDR 2012-13, 500 GeV primarily (</a:t>
            </a:r>
            <a:r>
              <a:rPr lang="en-GB" dirty="0">
                <a:solidFill>
                  <a:srgbClr val="0155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dirty="0">
                <a:solidFill>
                  <a:srgbClr val="0155C0"/>
                </a:solidFill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5C0"/>
                </a:solidFill>
              </a:rPr>
              <a:t>CLIC CDR 2012-13, 3 </a:t>
            </a:r>
            <a:r>
              <a:rPr lang="en-GB" dirty="0" err="1">
                <a:solidFill>
                  <a:srgbClr val="0155C0"/>
                </a:solidFill>
              </a:rPr>
              <a:t>TeV</a:t>
            </a:r>
            <a:r>
              <a:rPr lang="en-GB" dirty="0">
                <a:solidFill>
                  <a:srgbClr val="0155C0"/>
                </a:solidFill>
              </a:rPr>
              <a:t> primarily and 500 GeV (</a:t>
            </a:r>
            <a:r>
              <a:rPr lang="en-GB" dirty="0">
                <a:solidFill>
                  <a:srgbClr val="0155C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dirty="0">
                <a:solidFill>
                  <a:srgbClr val="0155C0"/>
                </a:solidFill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5C0"/>
                </a:solidFill>
              </a:rPr>
              <a:t>ILC in Japan 2017-18, 250 GeV, reviewed within LCC (</a:t>
            </a:r>
            <a:r>
              <a:rPr lang="en-GB" dirty="0">
                <a:solidFill>
                  <a:srgbClr val="0155C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dirty="0">
                <a:solidFill>
                  <a:srgbClr val="0155C0"/>
                </a:solidFill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5C0"/>
                </a:solidFill>
              </a:rPr>
              <a:t>CLIC </a:t>
            </a:r>
            <a:r>
              <a:rPr lang="en-GB" dirty="0" err="1">
                <a:solidFill>
                  <a:srgbClr val="0155C0"/>
                </a:solidFill>
              </a:rPr>
              <a:t>PiP</a:t>
            </a:r>
            <a:r>
              <a:rPr lang="en-GB" dirty="0">
                <a:solidFill>
                  <a:srgbClr val="0155C0"/>
                </a:solidFill>
              </a:rPr>
              <a:t> 2018, 380 GeV primarily (</a:t>
            </a:r>
            <a:r>
              <a:rPr lang="en-GB" dirty="0">
                <a:solidFill>
                  <a:srgbClr val="0155C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GB" dirty="0">
                <a:solidFill>
                  <a:srgbClr val="0155C0"/>
                </a:solidFill>
              </a:rPr>
              <a:t>) </a:t>
            </a:r>
          </a:p>
          <a:p>
            <a:pPr algn="l"/>
            <a:endParaRPr lang="en-GB" dirty="0">
              <a:solidFill>
                <a:srgbClr val="0155C0"/>
              </a:solidFill>
            </a:endParaRPr>
          </a:p>
          <a:p>
            <a:pPr algn="l"/>
            <a:r>
              <a:rPr lang="en-GB" dirty="0">
                <a:solidFill>
                  <a:srgbClr val="0155C0"/>
                </a:solidFill>
              </a:rPr>
              <a:t>Updates and review recently done for ILC 19-20.12.2024 (slides 12-13)</a:t>
            </a:r>
          </a:p>
          <a:p>
            <a:pPr algn="l"/>
            <a:endParaRPr lang="en-GB" dirty="0">
              <a:solidFill>
                <a:srgbClr val="0155C0"/>
              </a:solidFill>
            </a:endParaRPr>
          </a:p>
          <a:p>
            <a:pPr algn="l"/>
            <a:endParaRPr lang="en-GB" dirty="0">
              <a:solidFill>
                <a:srgbClr val="0155C0"/>
              </a:solidFill>
            </a:endParaRPr>
          </a:p>
          <a:p>
            <a:pPr algn="l"/>
            <a:endParaRPr lang="en-GB" dirty="0">
              <a:solidFill>
                <a:srgbClr val="0155C0"/>
              </a:solidFill>
            </a:endParaRPr>
          </a:p>
          <a:p>
            <a:pPr algn="l"/>
            <a:endParaRPr lang="en-GB" sz="1600" dirty="0"/>
          </a:p>
          <a:p>
            <a:pPr algn="l"/>
            <a:endParaRPr lang="en-GB" sz="1600" dirty="0"/>
          </a:p>
          <a:p>
            <a:pPr algn="l"/>
            <a:endParaRPr lang="en-GB" sz="16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16C696-AD86-AA47-EA1B-61C715FA02F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00" y="3284984"/>
            <a:ext cx="3771809" cy="343043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FBF821-0FA9-F262-746B-6726A8EAF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ABD49F-5104-A1B4-14ED-0973551CD9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E0D7E1-DF76-E721-FE29-36B01A7DD938}"/>
              </a:ext>
            </a:extLst>
          </p:cNvPr>
          <p:cNvSpPr txBox="1"/>
          <p:nvPr/>
        </p:nvSpPr>
        <p:spPr>
          <a:xfrm>
            <a:off x="4882103" y="3516027"/>
            <a:ext cx="661852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155C0"/>
                </a:solidFill>
              </a:rPr>
              <a:t>For the ESPP – concerning starting with ILC technology at CERN: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5C0"/>
                </a:solidFill>
              </a:rPr>
              <a:t>Updated: ILC in Japan with updated technology results, updated CFS (CE and conv. systems, SRF) – discussed on slide 12-13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5C0"/>
                </a:solidFill>
              </a:rPr>
              <a:t>CERN implementation: CE costs based on CLIC and other CERN projects, same main linac footprint, change in number of shafts, add larger underground DR, remove </a:t>
            </a:r>
            <a:r>
              <a:rPr lang="en-GB" dirty="0" err="1">
                <a:solidFill>
                  <a:srgbClr val="0155C0"/>
                </a:solidFill>
              </a:rPr>
              <a:t>drivebeam</a:t>
            </a:r>
            <a:r>
              <a:rPr lang="en-GB" dirty="0">
                <a:solidFill>
                  <a:srgbClr val="0155C0"/>
                </a:solidFill>
              </a:rPr>
              <a:t> CE and turn arounds, slightly different BDS dimensions and cavern sizes </a:t>
            </a:r>
          </a:p>
        </p:txBody>
      </p:sp>
    </p:spTree>
    <p:extLst>
      <p:ext uri="{BB962C8B-B14F-4D97-AF65-F5344CB8AC3E}">
        <p14:creationId xmlns:p14="http://schemas.microsoft.com/office/powerpoint/2010/main" val="7444293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60D8B6-809D-2A1C-9D0C-0815C6ED55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3D6AF-7E4C-2EF0-6D63-E9C324BAF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Civil Engineering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924086-6617-B4A9-641D-B88CB4A7302E}"/>
              </a:ext>
            </a:extLst>
          </p:cNvPr>
          <p:cNvSpPr txBox="1"/>
          <p:nvPr/>
        </p:nvSpPr>
        <p:spPr>
          <a:xfrm>
            <a:off x="392212" y="1017831"/>
            <a:ext cx="5703788" cy="28315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600" dirty="0"/>
              <a:t>CE studies for LC </a:t>
            </a:r>
            <a:r>
              <a:rPr lang="en-GB" sz="1600" dirty="0">
                <a:solidFill>
                  <a:srgbClr val="FF0000"/>
                </a:solidFill>
              </a:rPr>
              <a:t>at CERN: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CLIC, up to 3 </a:t>
            </a:r>
            <a:r>
              <a:rPr lang="en-GB" sz="1600" dirty="0" err="1"/>
              <a:t>TeV</a:t>
            </a:r>
            <a:r>
              <a:rPr lang="en-GB" sz="1600" dirty="0"/>
              <a:t>. Contract with </a:t>
            </a:r>
            <a:r>
              <a:rPr lang="en-GB" sz="1600" dirty="0" err="1"/>
              <a:t>Amberg</a:t>
            </a:r>
            <a:r>
              <a:rPr lang="en-GB" sz="1600" dirty="0"/>
              <a:t> Engineering for CDR in 2012-2013.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ILC up 1 </a:t>
            </a:r>
            <a:r>
              <a:rPr lang="en-GB" sz="1600" dirty="0" err="1"/>
              <a:t>TeV</a:t>
            </a:r>
            <a:r>
              <a:rPr lang="en-GB" sz="1600" dirty="0"/>
              <a:t>. Contract with </a:t>
            </a:r>
            <a:r>
              <a:rPr lang="en-GB" sz="1600" dirty="0" err="1"/>
              <a:t>Amberg</a:t>
            </a:r>
            <a:r>
              <a:rPr lang="en-GB" sz="1600" dirty="0"/>
              <a:t> for the TDR in 2012-13.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CLIC up to 3 </a:t>
            </a:r>
            <a:r>
              <a:rPr lang="en-GB" sz="1600" dirty="0" err="1"/>
              <a:t>TeV</a:t>
            </a:r>
            <a:r>
              <a:rPr lang="en-GB" sz="1600" dirty="0"/>
              <a:t>, TOT (layout tool) with ARUP, for Project Implementation Report 2018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Update on-going, ILC up to 500 GeV, CLIC to 1.5 </a:t>
            </a:r>
            <a:r>
              <a:rPr lang="en-GB" sz="1600" dirty="0" err="1"/>
              <a:t>TeV</a:t>
            </a:r>
            <a:r>
              <a:rPr lang="en-GB" sz="1600" dirty="0"/>
              <a:t>, </a:t>
            </a:r>
            <a:r>
              <a:rPr lang="en-GB" sz="1600" dirty="0">
                <a:solidFill>
                  <a:srgbClr val="FF0000"/>
                </a:solidFill>
              </a:rPr>
              <a:t>in both cases ~30km</a:t>
            </a:r>
            <a:r>
              <a:rPr lang="en-GB" sz="1600" dirty="0"/>
              <a:t>, using </a:t>
            </a:r>
            <a:r>
              <a:rPr lang="en-GB" sz="1600" dirty="0" err="1"/>
              <a:t>Geoprofiler</a:t>
            </a:r>
            <a:r>
              <a:rPr lang="en-GB" sz="1600" dirty="0"/>
              <a:t> layout tool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Injectors and experimental areas on </a:t>
            </a:r>
            <a:r>
              <a:rPr lang="en-GB" sz="1600" dirty="0" err="1"/>
              <a:t>Prevessin</a:t>
            </a:r>
            <a:r>
              <a:rPr lang="en-GB" sz="1600" dirty="0"/>
              <a:t> site (“CERN land”</a:t>
            </a:r>
            <a:r>
              <a:rPr lang="en-GB" sz="1600" dirty="0">
                <a:sym typeface="Wingdings" pitchFamily="2" charset="2"/>
              </a:rPr>
              <a:t>)</a:t>
            </a:r>
            <a:endParaRPr lang="en-GB" sz="1600" dirty="0"/>
          </a:p>
          <a:p>
            <a:pPr algn="l"/>
            <a:endParaRPr lang="en-GB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854C68-5333-B72D-F186-97964832D429}"/>
              </a:ext>
            </a:extLst>
          </p:cNvPr>
          <p:cNvSpPr txBox="1"/>
          <p:nvPr/>
        </p:nvSpPr>
        <p:spPr>
          <a:xfrm>
            <a:off x="5231904" y="3177807"/>
            <a:ext cx="6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GB" sz="1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A771772-2039-AE96-7192-648419A5C58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4072" y="1021538"/>
            <a:ext cx="4728013" cy="3343566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9FCC79FF-4943-A6B9-EAD0-1F7A22AF1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8811F02-354C-1E2C-1B51-7B9D93E8B2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652E03-121A-20BF-E6E9-B6E4531F52D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178" y="3702114"/>
            <a:ext cx="4814714" cy="139463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30CC142-4DC6-863C-EBFC-99098D8326D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0" y="5201109"/>
            <a:ext cx="4814714" cy="159341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5AB0F20-7418-6100-ABAB-84FE5ABF84F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3294" y="4916067"/>
            <a:ext cx="2581343" cy="182740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92C55E-C683-5E7D-4BB9-035BB41405C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7039" y="4916067"/>
            <a:ext cx="3787363" cy="151808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114874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92DDD559-4AFD-F386-4739-415F37053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Power and energy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4FD0E4-6875-2968-5D42-C692E8DE4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2D4097-B28C-CE00-BA8B-5125B88067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D05CA2C-3AF7-E608-B240-D97BAA867A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52" y="1390635"/>
            <a:ext cx="4561619" cy="34938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CC1AE0A-D874-8063-A87E-52D4206255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3156" y="2613948"/>
            <a:ext cx="3152036" cy="20201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280850A-D62B-0A27-B03B-E3D02683F323}"/>
              </a:ext>
            </a:extLst>
          </p:cNvPr>
          <p:cNvSpPr txBox="1"/>
          <p:nvPr/>
        </p:nvSpPr>
        <p:spPr>
          <a:xfrm>
            <a:off x="8832304" y="1609608"/>
            <a:ext cx="307640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CERN “standard” running scenario used to convert to annual energy use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41F7B4-EE24-0EF3-6BF8-723608D38E1E}"/>
              </a:ext>
            </a:extLst>
          </p:cNvPr>
          <p:cNvSpPr txBox="1"/>
          <p:nvPr/>
        </p:nvSpPr>
        <p:spPr>
          <a:xfrm>
            <a:off x="4943872" y="1609608"/>
            <a:ext cx="3620958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Power at 250-380 GeV in the 100-200 MW range for the projects above </a:t>
            </a:r>
          </a:p>
          <a:p>
            <a:pPr algn="l"/>
            <a:endParaRPr lang="en-GB" dirty="0"/>
          </a:p>
          <a:p>
            <a:pPr algn="l"/>
            <a:r>
              <a:rPr lang="en-GB" dirty="0">
                <a:solidFill>
                  <a:srgbClr val="FF0000"/>
                </a:solidFill>
              </a:rPr>
              <a:t>With a running scenario on the right this corresponds to 0.6-1.2 TWh annually </a:t>
            </a:r>
          </a:p>
          <a:p>
            <a:pPr algn="l"/>
            <a:endParaRPr lang="en-GB" dirty="0">
              <a:solidFill>
                <a:srgbClr val="FF0000"/>
              </a:solidFill>
            </a:endParaRPr>
          </a:p>
          <a:p>
            <a:pPr algn="l"/>
            <a:r>
              <a:rPr lang="en-GB" dirty="0">
                <a:solidFill>
                  <a:srgbClr val="FF0000"/>
                </a:solidFill>
              </a:rPr>
              <a:t>CERN is currently consuming 1.2 – 1.3 </a:t>
            </a:r>
            <a:r>
              <a:rPr lang="en-GB" dirty="0" err="1">
                <a:solidFill>
                  <a:srgbClr val="FF0000"/>
                </a:solidFill>
              </a:rPr>
              <a:t>TWh</a:t>
            </a:r>
            <a:r>
              <a:rPr lang="en-GB" dirty="0">
                <a:solidFill>
                  <a:srgbClr val="FF0000"/>
                </a:solidFill>
              </a:rPr>
              <a:t> annually </a:t>
            </a:r>
          </a:p>
          <a:p>
            <a:pPr algn="l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FB22F1-8D80-C72B-D468-90BB9B258E7B}"/>
              </a:ext>
            </a:extLst>
          </p:cNvPr>
          <p:cNvSpPr txBox="1"/>
          <p:nvPr/>
        </p:nvSpPr>
        <p:spPr>
          <a:xfrm>
            <a:off x="1004478" y="5347550"/>
            <a:ext cx="1044054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Includes studies of overall designs optimisation to reduce power, SRF cavities (</a:t>
            </a:r>
            <a:r>
              <a:rPr lang="en-GB" dirty="0" err="1"/>
              <a:t>grad,Q</a:t>
            </a:r>
            <a:r>
              <a:rPr lang="en-GB" dirty="0"/>
              <a:t>), </a:t>
            </a:r>
            <a:r>
              <a:rPr lang="en-GB" dirty="0" err="1"/>
              <a:t>cryo</a:t>
            </a:r>
            <a:r>
              <a:rPr lang="en-GB" dirty="0"/>
              <a:t> efficiency, RF power system (klystrons, modulators, components), RF to beam efficiencies, permanent magnets, operation when power is abundant, heat recovery, nanobeam and more.</a:t>
            </a:r>
          </a:p>
          <a:p>
            <a:pPr algn="l"/>
            <a:r>
              <a:rPr lang="en-GB" dirty="0"/>
              <a:t>Recent overview (</a:t>
            </a:r>
            <a:r>
              <a:rPr lang="en-GB" dirty="0">
                <a:hlinkClick r:id="rId5"/>
              </a:rPr>
              <a:t>LINK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851086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77044FE-9CB8-5CDA-A449-C0CC76AA6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82141"/>
            <a:ext cx="11376025" cy="1065742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Sustainability: Life Cycle Assessment (LCA) </a:t>
            </a:r>
            <a:br>
              <a:rPr lang="en-GB" sz="2400" dirty="0">
                <a:solidFill>
                  <a:schemeClr val="accent1"/>
                </a:solidFill>
              </a:rPr>
            </a:br>
            <a:endParaRPr lang="en-GB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7A18ED-1063-33DF-FA23-3A9771E3B36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280" y="1157481"/>
            <a:ext cx="5116736" cy="28200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99352C8-7952-8CC6-ED89-52065E4BBA0B}"/>
              </a:ext>
            </a:extLst>
          </p:cNvPr>
          <p:cNvSpPr/>
          <p:nvPr/>
        </p:nvSpPr>
        <p:spPr>
          <a:xfrm>
            <a:off x="2212263" y="3066392"/>
            <a:ext cx="864096" cy="28803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3D1D9B-4135-36FD-DF46-1691E885CF6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6445" y="5030478"/>
            <a:ext cx="3115749" cy="17349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86A7378-899E-5E17-EF5F-21170D571A2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6432" y="4914293"/>
            <a:ext cx="2543944" cy="193869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1CD447A-A91F-D531-307F-9123E92A90DB}"/>
              </a:ext>
            </a:extLst>
          </p:cNvPr>
          <p:cNvSpPr txBox="1"/>
          <p:nvPr/>
        </p:nvSpPr>
        <p:spPr>
          <a:xfrm>
            <a:off x="5854196" y="1110299"/>
            <a:ext cx="6030972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What is the carbon intensity of energy in ~2050 (operation):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50% nuclear and 50% renewable give ~10-15g/kWh, to optimistic 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France summer-months are today ~40g/kWh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Reductions predicted (</a:t>
            </a:r>
            <a:r>
              <a:rPr lang="en-GB" dirty="0">
                <a:hlinkClick r:id="rId6"/>
              </a:rPr>
              <a:t>LINK</a:t>
            </a:r>
            <a:r>
              <a:rPr lang="en-GB" dirty="0"/>
              <a:t>)</a:t>
            </a:r>
          </a:p>
          <a:p>
            <a:pPr algn="l"/>
            <a:endParaRPr lang="en-GB" dirty="0"/>
          </a:p>
          <a:p>
            <a:pPr algn="l"/>
            <a:endParaRPr lang="en-GB" dirty="0"/>
          </a:p>
        </p:txBody>
      </p:sp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792DB424-54CF-4968-AC94-0750A6AE4DA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4400" y="2382663"/>
            <a:ext cx="2659004" cy="177405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8E7D1F1-9B6D-2525-F6D3-CCBF18DF4106}"/>
              </a:ext>
            </a:extLst>
          </p:cNvPr>
          <p:cNvSpPr txBox="1"/>
          <p:nvPr/>
        </p:nvSpPr>
        <p:spPr>
          <a:xfrm>
            <a:off x="407987" y="4807503"/>
            <a:ext cx="322998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600" dirty="0"/>
              <a:t>LCA report for </a:t>
            </a:r>
            <a:r>
              <a:rPr lang="en-GB" sz="1600" b="1" dirty="0"/>
              <a:t>Civil Engineering</a:t>
            </a:r>
            <a:r>
              <a:rPr lang="en-GB" sz="1600" dirty="0"/>
              <a:t>: </a:t>
            </a:r>
            <a:r>
              <a:rPr lang="en-GB" sz="1600" dirty="0">
                <a:hlinkClick r:id="rId8"/>
              </a:rPr>
              <a:t>LINK</a:t>
            </a:r>
            <a:endParaRPr lang="en-GB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4A0538-5751-A25C-FC13-AA49FB9BA050}"/>
              </a:ext>
            </a:extLst>
          </p:cNvPr>
          <p:cNvSpPr txBox="1"/>
          <p:nvPr/>
        </p:nvSpPr>
        <p:spPr>
          <a:xfrm>
            <a:off x="1834499" y="5506046"/>
            <a:ext cx="201622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Addressing the Civil Engineering impact </a:t>
            </a:r>
          </a:p>
          <a:p>
            <a:pPr algn="l"/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33E1DFF-5C21-CE9E-C0C7-3385B80BD4EA}"/>
              </a:ext>
            </a:extLst>
          </p:cNvPr>
          <p:cNvCxnSpPr>
            <a:cxnSpLocks/>
          </p:cNvCxnSpPr>
          <p:nvPr/>
        </p:nvCxnSpPr>
        <p:spPr>
          <a:xfrm flipV="1">
            <a:off x="3071664" y="1916832"/>
            <a:ext cx="2664296" cy="1293576"/>
          </a:xfrm>
          <a:prstGeom prst="line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A1DEED2C-F141-93FB-4755-5A87B08456FC}"/>
              </a:ext>
            </a:extLst>
          </p:cNvPr>
          <p:cNvSpPr/>
          <p:nvPr/>
        </p:nvSpPr>
        <p:spPr>
          <a:xfrm>
            <a:off x="1288424" y="2360760"/>
            <a:ext cx="864096" cy="1368152"/>
          </a:xfrm>
          <a:prstGeom prst="rect">
            <a:avLst/>
          </a:prstGeom>
          <a:noFill/>
          <a:ln w="539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6237433-826C-5D7A-547B-784B1995E303}"/>
              </a:ext>
            </a:extLst>
          </p:cNvPr>
          <p:cNvCxnSpPr>
            <a:cxnSpLocks/>
          </p:cNvCxnSpPr>
          <p:nvPr/>
        </p:nvCxnSpPr>
        <p:spPr>
          <a:xfrm>
            <a:off x="1720472" y="3788304"/>
            <a:ext cx="0" cy="934756"/>
          </a:xfrm>
          <a:prstGeom prst="line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A1DC5C8-25D5-67B7-95E4-27FB63F00A0C}"/>
              </a:ext>
            </a:extLst>
          </p:cNvPr>
          <p:cNvSpPr txBox="1"/>
          <p:nvPr/>
        </p:nvSpPr>
        <p:spPr>
          <a:xfrm>
            <a:off x="9814280" y="4365104"/>
            <a:ext cx="254394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0033A0"/>
                </a:solidFill>
                <a:latin typeface="Arial"/>
              </a:rPr>
              <a:t>Next working on the  </a:t>
            </a:r>
            <a:r>
              <a:rPr lang="en-GB" dirty="0">
                <a:solidFill>
                  <a:schemeClr val="accent1"/>
                </a:solidFill>
                <a:latin typeface="Arial"/>
              </a:rPr>
              <a:t>machine parts, on top of the CE estimate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FC34E00-5A77-5DA2-F02B-61EC8CB5E7C5}"/>
              </a:ext>
            </a:extLst>
          </p:cNvPr>
          <p:cNvCxnSpPr>
            <a:cxnSpLocks/>
          </p:cNvCxnSpPr>
          <p:nvPr/>
        </p:nvCxnSpPr>
        <p:spPr>
          <a:xfrm>
            <a:off x="1834711" y="3806867"/>
            <a:ext cx="7861689" cy="916193"/>
          </a:xfrm>
          <a:prstGeom prst="line">
            <a:avLst/>
          </a:prstGeom>
          <a:ln w="412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C2CBC515-A495-9645-D3E1-A8502C151D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270BFF-3120-1E91-E3D2-D85D4099F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205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87491A-F1DF-47A9-B0E8-5F474A414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26298D-8703-14AC-C5E8-C483D5AC32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5C0EBE-F0B5-6DB1-38F6-7B6E5EC10BCD}"/>
              </a:ext>
            </a:extLst>
          </p:cNvPr>
          <p:cNvSpPr txBox="1"/>
          <p:nvPr/>
        </p:nvSpPr>
        <p:spPr>
          <a:xfrm>
            <a:off x="911424" y="253595"/>
            <a:ext cx="10733360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3200" b="1" dirty="0"/>
              <a:t>General goals for LCs: </a:t>
            </a:r>
          </a:p>
          <a:p>
            <a:pPr algn="l"/>
            <a:endParaRPr lang="en-GB" sz="2400" dirty="0"/>
          </a:p>
          <a:p>
            <a:pPr algn="l"/>
            <a:r>
              <a:rPr lang="en-GB" sz="2400" dirty="0"/>
              <a:t>Energy reach and flexibility: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Physics opportunities from Z-pole to 1-2 TeV (maybe more later 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One can adapt – with limitations – cost, power versus E and 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Allows to adapt to development in physics</a:t>
            </a:r>
          </a:p>
          <a:p>
            <a:endParaRPr lang="en-GB" sz="2400" dirty="0"/>
          </a:p>
          <a:p>
            <a:r>
              <a:rPr lang="en-GB" sz="2400" dirty="0"/>
              <a:t>Footprint, power and cost: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Lower cost to get to Higgs and top than a circular machine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Power similar to LHC, or lower, for initial configuration   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/>
              <a:t>Footprint similar to LHC, CE cost risks therefore manageable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2400" dirty="0"/>
          </a:p>
          <a:p>
            <a:pPr algn="l"/>
            <a:r>
              <a:rPr lang="en-GB" sz="2400" dirty="0"/>
              <a:t>Provide many opportunities and increased flexibility for the future: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/>
              <a:t>Does not determine footprint of future energy frontier machines (hadrons and muon), and it has its own upgrade opportunities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/>
              <a:t>Encourage accelerator and detector R&amp;D for all these options  </a:t>
            </a:r>
          </a:p>
        </p:txBody>
      </p:sp>
    </p:spTree>
    <p:extLst>
      <p:ext uri="{BB962C8B-B14F-4D97-AF65-F5344CB8AC3E}">
        <p14:creationId xmlns:p14="http://schemas.microsoft.com/office/powerpoint/2010/main" val="6420948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50A59C-69AC-2E54-4DCA-683E4D71CD3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319402" y="6383848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CAD135A4-192D-F19A-BB53-A9FAE74EA897}"/>
              </a:ext>
            </a:extLst>
          </p:cNvPr>
          <p:cNvSpPr txBox="1">
            <a:spLocks/>
          </p:cNvSpPr>
          <p:nvPr/>
        </p:nvSpPr>
        <p:spPr>
          <a:xfrm>
            <a:off x="434429" y="82833"/>
            <a:ext cx="11354371" cy="101281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Towards Carbon Accounting with LCA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rgbClr val="0033A0"/>
                </a:solidFill>
                <a:latin typeface="Arial"/>
              </a:rPr>
              <a:t>- example for CLIC, also (being) done for ILC, C3, HALHF, FCC -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133469-528B-423B-2421-4280EE508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4996" y="1010605"/>
            <a:ext cx="9066308" cy="56193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ECA6B8-62CF-A0D5-89A7-D72B003EFC7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1471" y="4803548"/>
            <a:ext cx="8579833" cy="19399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0C7770-D9C7-D155-402A-A7AB8055638A}"/>
              </a:ext>
            </a:extLst>
          </p:cNvPr>
          <p:cNvSpPr txBox="1"/>
          <p:nvPr/>
        </p:nvSpPr>
        <p:spPr>
          <a:xfrm>
            <a:off x="3139505" y="1010605"/>
            <a:ext cx="82918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Work in progress – this example is closest to the CLIC drive-beam parameters, detectors and computing (and travels) not considered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665737-7C13-DC2C-7D74-29D9D187328F}"/>
              </a:ext>
            </a:extLst>
          </p:cNvPr>
          <p:cNvSpPr txBox="1"/>
          <p:nvPr/>
        </p:nvSpPr>
        <p:spPr>
          <a:xfrm>
            <a:off x="183675" y="1521533"/>
            <a:ext cx="2166936" cy="55399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This plot (blue part) is for 11 km of tunnel, scales with length, injectors will add to this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33A0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0033A0"/>
                </a:solidFill>
                <a:latin typeface="Arial"/>
              </a:rPr>
              <a:t>Next working on machine parts (orange), here assumed hardware and infrastructure = equal civil engineering impact.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33A0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FF0000"/>
                </a:solidFill>
                <a:latin typeface="Arial"/>
              </a:rPr>
              <a:t>Most likely this is optimistic, i.e. orange and light blue parts will be higher  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F47D84-440C-A94A-276C-03F0E77FCF69}"/>
              </a:ext>
            </a:extLst>
          </p:cNvPr>
          <p:cNvSpPr txBox="1"/>
          <p:nvPr/>
        </p:nvSpPr>
        <p:spPr>
          <a:xfrm>
            <a:off x="5807968" y="2204864"/>
            <a:ext cx="2591943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More power (here 0.7 TWh) or more carbon (here assumed 12g/kWh) will increase this quickly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Up Arrow 9">
            <a:extLst>
              <a:ext uri="{FF2B5EF4-FFF2-40B4-BE49-F238E27FC236}">
                <a16:creationId xmlns:a16="http://schemas.microsoft.com/office/drawing/2014/main" id="{B012D45F-F7D8-155A-1C5C-92596EBD6BFC}"/>
              </a:ext>
            </a:extLst>
          </p:cNvPr>
          <p:cNvSpPr/>
          <p:nvPr/>
        </p:nvSpPr>
        <p:spPr>
          <a:xfrm flipH="1">
            <a:off x="6811911" y="3429000"/>
            <a:ext cx="360039" cy="479403"/>
          </a:xfrm>
          <a:prstGeom prst="upArrow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Bent-Up Arrow 11">
            <a:extLst>
              <a:ext uri="{FF2B5EF4-FFF2-40B4-BE49-F238E27FC236}">
                <a16:creationId xmlns:a16="http://schemas.microsoft.com/office/drawing/2014/main" id="{0A4A2AEE-B9C2-9D6F-20CA-9FC39B32422E}"/>
              </a:ext>
            </a:extLst>
          </p:cNvPr>
          <p:cNvSpPr/>
          <p:nvPr/>
        </p:nvSpPr>
        <p:spPr>
          <a:xfrm rot="16200000">
            <a:off x="3150058" y="1892466"/>
            <a:ext cx="628607" cy="655456"/>
          </a:xfrm>
          <a:prstGeom prst="bentUpArrow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897E2C-86B1-2878-F000-67181AB9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5176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8999B8-217A-8EDC-F201-792953C2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FBC7F4-836E-9281-03EE-5F0F19377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48B8AC-6069-D396-43D8-03D79700E70B}"/>
              </a:ext>
            </a:extLst>
          </p:cNvPr>
          <p:cNvSpPr txBox="1"/>
          <p:nvPr/>
        </p:nvSpPr>
        <p:spPr>
          <a:xfrm>
            <a:off x="623392" y="332656"/>
            <a:ext cx="10945216" cy="52552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/>
              <a:t>Some key points  </a:t>
            </a:r>
          </a:p>
          <a:p>
            <a:pPr algn="ctr"/>
            <a:endParaRPr lang="en-GB" sz="105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 LC starting with SRF technology will be proposed for CERN, with upgrade considerations (E,L, length and technologies)    (New concept considered for hosting at CERN)                     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CLIC will be proposed with several changes </a:t>
            </a:r>
            <a:r>
              <a:rPr lang="en-GB" b="0" dirty="0" err="1"/>
              <a:t>wrt</a:t>
            </a:r>
            <a:r>
              <a:rPr lang="en-GB" b="0" dirty="0"/>
              <a:t> to 2018 (X-</a:t>
            </a:r>
            <a:r>
              <a:rPr lang="en-GB" dirty="0"/>
              <a:t>band </a:t>
            </a:r>
            <a:r>
              <a:rPr lang="en-GB" b="0" dirty="0"/>
              <a:t>also an upgrade option)  (Improved </a:t>
            </a:r>
            <a:r>
              <a:rPr lang="en-GB" b="0" dirty="0" err="1"/>
              <a:t>wrt</a:t>
            </a:r>
            <a:r>
              <a:rPr lang="en-GB" b="0" dirty="0"/>
              <a:t> 2018, at CERN) 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In both cases emphasis on initial ”affordabl</a:t>
            </a:r>
            <a:r>
              <a:rPr lang="en-GB" dirty="0"/>
              <a:t>e” and performant Higgs factories, emphasising the additional physics reach by going to at least 550 GeV, and possibly beyond making use of improved technologies 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1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 the LC vision framework further R&amp;D on all LC technologies highly encouraged (both for initial implementation with SRF and upgrades). </a:t>
            </a:r>
            <a:r>
              <a:rPr lang="en-GB" b="0" dirty="0"/>
              <a:t>LC vision (extended meeting at CERN 8-10.1.2025 to prepare ESPP inputs: https://</a:t>
            </a:r>
            <a:r>
              <a:rPr lang="en-GB" b="0" dirty="0" err="1"/>
              <a:t>indico.cern.ch</a:t>
            </a:r>
            <a:r>
              <a:rPr lang="en-GB" b="0" dirty="0"/>
              <a:t>/event/1471891/overview)</a:t>
            </a:r>
            <a:br>
              <a:rPr lang="en-GB" sz="1600" dirty="0"/>
            </a:br>
            <a:br>
              <a:rPr lang="en-GB" sz="1600" dirty="0"/>
            </a:br>
            <a:r>
              <a:rPr lang="en-GB" sz="2000" dirty="0">
                <a:solidFill>
                  <a:srgbClr val="303030"/>
                </a:solidFill>
              </a:rPr>
              <a:t>Thanks – most of the slides/information from:</a:t>
            </a:r>
            <a:br>
              <a:rPr lang="en-GB" sz="1600" b="0" dirty="0">
                <a:solidFill>
                  <a:srgbClr val="303030"/>
                </a:solidFill>
                <a:latin typeface="+mn-lt"/>
              </a:rPr>
            </a:br>
            <a:r>
              <a:rPr lang="en-GB" sz="1600" b="0" dirty="0" err="1">
                <a:solidFill>
                  <a:srgbClr val="303030"/>
                </a:solidFill>
                <a:latin typeface="+mn-lt"/>
              </a:rPr>
              <a:t>S.Michizono</a:t>
            </a:r>
            <a:r>
              <a:rPr lang="en-GB" sz="1600" b="0" dirty="0">
                <a:solidFill>
                  <a:srgbClr val="303030"/>
                </a:solidFill>
                <a:latin typeface="+mn-lt"/>
              </a:rPr>
              <a:t>, </a:t>
            </a:r>
            <a:r>
              <a:rPr lang="en-GB" sz="1600" b="0" dirty="0" err="1">
                <a:solidFill>
                  <a:srgbClr val="303030"/>
                </a:solidFill>
                <a:latin typeface="+mn-lt"/>
              </a:rPr>
              <a:t>B.List</a:t>
            </a:r>
            <a:r>
              <a:rPr lang="en-GB" sz="1600" b="0" dirty="0">
                <a:solidFill>
                  <a:srgbClr val="303030"/>
                </a:solidFill>
                <a:latin typeface="+mn-lt"/>
              </a:rPr>
              <a:t>, IDT and ILC colleagues, CLIC team,</a:t>
            </a:r>
            <a:r>
              <a:rPr lang="en-GB" sz="1600" dirty="0">
                <a:solidFill>
                  <a:srgbClr val="303030"/>
                </a:solidFill>
              </a:rPr>
              <a:t> </a:t>
            </a:r>
            <a:r>
              <a:rPr lang="en-GB" sz="1600" b="0" dirty="0" err="1">
                <a:solidFill>
                  <a:srgbClr val="303030"/>
                </a:solidFill>
                <a:latin typeface="+mn-lt"/>
              </a:rPr>
              <a:t>J.List</a:t>
            </a:r>
            <a:r>
              <a:rPr lang="en-GB" sz="1600" b="0" dirty="0">
                <a:solidFill>
                  <a:srgbClr val="303030"/>
                </a:solidFill>
                <a:latin typeface="+mn-lt"/>
              </a:rPr>
              <a:t>, </a:t>
            </a:r>
            <a:r>
              <a:rPr lang="en-GB" sz="1600" b="0" dirty="0" err="1">
                <a:solidFill>
                  <a:srgbClr val="303030"/>
                </a:solidFill>
                <a:latin typeface="+mn-lt"/>
              </a:rPr>
              <a:t>A.Robson</a:t>
            </a:r>
            <a:r>
              <a:rPr lang="en-GB" sz="1600" b="0" dirty="0">
                <a:solidFill>
                  <a:srgbClr val="303030"/>
                </a:solidFill>
                <a:latin typeface="+mn-lt"/>
              </a:rPr>
              <a:t>, </a:t>
            </a:r>
            <a:r>
              <a:rPr lang="en-GB" sz="1600" b="0" dirty="0" err="1">
                <a:solidFill>
                  <a:srgbClr val="303030"/>
                </a:solidFill>
                <a:latin typeface="+mn-lt"/>
              </a:rPr>
              <a:t>E.Nanni</a:t>
            </a:r>
            <a:r>
              <a:rPr lang="en-GB" sz="1600" b="0" dirty="0">
                <a:solidFill>
                  <a:srgbClr val="303030"/>
                </a:solidFill>
                <a:latin typeface="+mn-lt"/>
              </a:rPr>
              <a:t> and the C</a:t>
            </a:r>
            <a:r>
              <a:rPr lang="en-GB" sz="1600" b="0" baseline="30000" dirty="0">
                <a:solidFill>
                  <a:srgbClr val="303030"/>
                </a:solidFill>
                <a:latin typeface="+mn-lt"/>
              </a:rPr>
              <a:t>3 </a:t>
            </a:r>
            <a:r>
              <a:rPr lang="en-GB" sz="1600" b="0" dirty="0">
                <a:solidFill>
                  <a:srgbClr val="303030"/>
                </a:solidFill>
                <a:latin typeface="+mn-lt"/>
              </a:rPr>
              <a:t>team, the HALHF team, </a:t>
            </a:r>
            <a:r>
              <a:rPr lang="en-GB" sz="1600" dirty="0">
                <a:solidFill>
                  <a:srgbClr val="303030"/>
                </a:solidFill>
              </a:rPr>
              <a:t> </a:t>
            </a:r>
            <a:r>
              <a:rPr lang="en-GB" sz="1600" b="0" dirty="0">
                <a:solidFill>
                  <a:srgbClr val="303030"/>
                </a:solidFill>
                <a:latin typeface="+mn-lt"/>
              </a:rPr>
              <a:t>ARUP, </a:t>
            </a:r>
            <a:r>
              <a:rPr lang="en-GB" sz="1600" dirty="0">
                <a:solidFill>
                  <a:srgbClr val="303030"/>
                </a:solidFill>
              </a:rPr>
              <a:t> t</a:t>
            </a:r>
            <a:r>
              <a:rPr lang="en-GB" sz="1600" b="0" dirty="0">
                <a:solidFill>
                  <a:srgbClr val="303030"/>
                </a:solidFill>
                <a:latin typeface="+mn-lt"/>
              </a:rPr>
              <a:t>he Snowmass Implementation Task Force (names on page 2 of the report, chair </a:t>
            </a:r>
            <a:r>
              <a:rPr lang="en-GB" sz="1600" b="0" dirty="0" err="1">
                <a:solidFill>
                  <a:srgbClr val="303030"/>
                </a:solidFill>
                <a:latin typeface="+mn-lt"/>
              </a:rPr>
              <a:t>T.Roser</a:t>
            </a:r>
            <a:r>
              <a:rPr lang="en-GB" sz="1600" b="0" dirty="0">
                <a:solidFill>
                  <a:srgbClr val="303030"/>
                </a:solidFill>
                <a:latin typeface="+mn-lt"/>
              </a:rPr>
              <a:t>), </a:t>
            </a:r>
            <a:r>
              <a:rPr lang="en-GB" sz="1600" b="0" dirty="0" err="1">
                <a:solidFill>
                  <a:srgbClr val="303030"/>
                </a:solidFill>
                <a:latin typeface="+mn-lt"/>
              </a:rPr>
              <a:t>M.Ferrari</a:t>
            </a:r>
            <a:r>
              <a:rPr lang="en-GB" sz="1600" b="0" dirty="0">
                <a:solidFill>
                  <a:srgbClr val="303030"/>
                </a:solidFill>
                <a:latin typeface="+mn-lt"/>
              </a:rPr>
              <a:t>, </a:t>
            </a:r>
            <a:r>
              <a:rPr lang="en-GB" sz="1600" b="0" dirty="0" err="1">
                <a:solidFill>
                  <a:srgbClr val="303030"/>
                </a:solidFill>
                <a:latin typeface="+mn-lt"/>
              </a:rPr>
              <a:t>L.Monaco</a:t>
            </a:r>
            <a:r>
              <a:rPr lang="en-GB" sz="1600" b="0" dirty="0">
                <a:solidFill>
                  <a:srgbClr val="303030"/>
                </a:solidFill>
                <a:latin typeface="+mn-lt"/>
              </a:rPr>
              <a:t>, F. </a:t>
            </a:r>
            <a:r>
              <a:rPr lang="en-GB" sz="1600" b="0" dirty="0" err="1">
                <a:solidFill>
                  <a:srgbClr val="303030"/>
                </a:solidFill>
                <a:latin typeface="+mn-lt"/>
              </a:rPr>
              <a:t>Cardelli</a:t>
            </a:r>
            <a:r>
              <a:rPr lang="en-GB" sz="1600" b="0" dirty="0">
                <a:solidFill>
                  <a:srgbClr val="303030"/>
                </a:solidFill>
                <a:latin typeface="+mn-lt"/>
              </a:rPr>
              <a:t>, many more</a:t>
            </a:r>
            <a:endParaRPr lang="en-GB" sz="1600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2703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8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+mn-lt"/>
              </a:rPr>
              <a:t>e</a:t>
            </a:r>
            <a:endParaRPr dirty="0"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8BF79F-3AE1-3CFA-0B96-DAE591E01E43}"/>
              </a:ext>
            </a:extLst>
          </p:cNvPr>
          <p:cNvSpPr/>
          <p:nvPr/>
        </p:nvSpPr>
        <p:spPr>
          <a:xfrm>
            <a:off x="407368" y="197397"/>
            <a:ext cx="107001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accent1"/>
                </a:solidFill>
                <a:ea typeface="ＭＳ Ｐゴシック" charset="-128"/>
              </a:rPr>
              <a:t>LC physics opportunities - reminder   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99B08433-22EC-57E6-8505-149C2CE57D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9479" y="1388304"/>
            <a:ext cx="7493174" cy="3341654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all e+e- colliders show very comparable performance for standard Higgs program despite quite different assumed integrated luminosities =&gt; beam polarisation!…">
            <a:extLst>
              <a:ext uri="{FF2B5EF4-FFF2-40B4-BE49-F238E27FC236}">
                <a16:creationId xmlns:a16="http://schemas.microsoft.com/office/drawing/2014/main" id="{075B46E7-699A-B956-939D-5DB603162F0A}"/>
              </a:ext>
            </a:extLst>
          </p:cNvPr>
          <p:cNvSpPr txBox="1"/>
          <p:nvPr/>
        </p:nvSpPr>
        <p:spPr>
          <a:xfrm>
            <a:off x="2325369" y="5526341"/>
            <a:ext cx="7061394" cy="318357"/>
          </a:xfrm>
          <a:prstGeom prst="rect">
            <a:avLst/>
          </a:prstGeom>
          <a:solidFill>
            <a:srgbClr val="FFFFFF"/>
          </a:solidFill>
          <a:ln w="76200">
            <a:noFill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>
              <a:spcBef>
                <a:spcPts val="600"/>
              </a:spcBef>
              <a:tabLst>
                <a:tab pos="266700" algn="l"/>
              </a:tabLst>
              <a:defRPr sz="3200" b="1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1600" dirty="0"/>
          </a:p>
        </p:txBody>
      </p:sp>
      <p:sp>
        <p:nvSpPr>
          <p:cNvPr id="18" name="arXiv:2206.08326">
            <a:hlinkClick r:id="rId4"/>
            <a:extLst>
              <a:ext uri="{FF2B5EF4-FFF2-40B4-BE49-F238E27FC236}">
                <a16:creationId xmlns:a16="http://schemas.microsoft.com/office/drawing/2014/main" id="{7F1E97CC-D212-D8EE-FD8E-0BB42C8FF942}"/>
              </a:ext>
            </a:extLst>
          </p:cNvPr>
          <p:cNvSpPr txBox="1"/>
          <p:nvPr/>
        </p:nvSpPr>
        <p:spPr>
          <a:xfrm>
            <a:off x="4813675" y="649531"/>
            <a:ext cx="3228725" cy="740785"/>
          </a:xfrm>
          <a:prstGeom prst="rect">
            <a:avLst/>
          </a:prstGeom>
          <a:noFill/>
          <a:ln w="50800">
            <a:noFill/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/>
          <a:lstStyle>
            <a:lvl1pPr algn="l" defTabSz="457200">
              <a:lnSpc>
                <a:spcPts val="4700"/>
              </a:lnSpc>
              <a:defRPr sz="28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800" dirty="0">
                <a:hlinkClick r:id="rId5"/>
              </a:rPr>
              <a:t>arXiv:2206.08326</a:t>
            </a:r>
            <a:endParaRPr sz="1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CB798AF-817D-CC8B-E26E-81A5E6DC0CA1}"/>
              </a:ext>
            </a:extLst>
          </p:cNvPr>
          <p:cNvSpPr txBox="1"/>
          <p:nvPr/>
        </p:nvSpPr>
        <p:spPr>
          <a:xfrm>
            <a:off x="2518086" y="4893143"/>
            <a:ext cx="715233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algn="l" rtl="0" latinLnBrk="0">
              <a:spcBef>
                <a:spcPts val="600"/>
              </a:spcBef>
              <a:spcAft>
                <a:spcPts val="0"/>
              </a:spcAft>
            </a:pPr>
            <a:r>
              <a:rPr lang="en-US" i="0" u="none" strike="noStrike" dirty="0" err="1">
                <a:solidFill>
                  <a:srgbClr val="0033A0"/>
                </a:solidFill>
                <a:effectLst/>
              </a:rPr>
              <a:t>e+e</a:t>
            </a:r>
            <a:r>
              <a:rPr lang="en-US" i="0" u="none" strike="noStrike" dirty="0">
                <a:solidFill>
                  <a:srgbClr val="0033A0"/>
                </a:solidFill>
                <a:effectLst/>
              </a:rPr>
              <a:t>- colliders show very comparable performance for standard Higgs program, despite quite different assumed integrated luminosities =&gt; longitudinal beam polarization an important factor for LCs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33A0"/>
                </a:solidFill>
                <a:effectLst/>
              </a:rPr>
              <a:t>several couplings at few-0.1% level: Z, W, g, b, </a:t>
            </a:r>
            <a:r>
              <a:rPr lang="el-GR" b="0" i="0" u="none" strike="noStrike" dirty="0">
                <a:solidFill>
                  <a:srgbClr val="0033A0"/>
                </a:solidFill>
                <a:effectLst/>
              </a:rPr>
              <a:t>τ</a:t>
            </a:r>
            <a:endParaRPr lang="en-US" b="0" i="0" u="none" strike="noStrike" dirty="0">
              <a:solidFill>
                <a:srgbClr val="0033A0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33A0"/>
                </a:solidFill>
                <a:effectLst/>
              </a:rPr>
              <a:t>some more at ~1%: </a:t>
            </a:r>
            <a:r>
              <a:rPr lang="el-GR" b="0" i="0" u="none" strike="noStrike" dirty="0">
                <a:solidFill>
                  <a:srgbClr val="0033A0"/>
                </a:solidFill>
                <a:effectLst/>
              </a:rPr>
              <a:t>γ, </a:t>
            </a:r>
            <a:r>
              <a:rPr lang="en-US" b="0" i="0" u="none" strike="noStrike" dirty="0">
                <a:solidFill>
                  <a:srgbClr val="0033A0"/>
                </a:solidFill>
                <a:effectLst/>
              </a:rPr>
              <a:t>c</a:t>
            </a:r>
            <a:endParaRPr lang="en-GB" dirty="0">
              <a:solidFill>
                <a:srgbClr val="0033A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0E0AAD-0DEE-7A01-B1D5-1F2815FF8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CE5A54-DE11-94D1-8B53-F742696DBD4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731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2"/>
          <p:cNvSpPr>
            <a:spLocks noGrp="1"/>
          </p:cNvSpPr>
          <p:nvPr>
            <p:ph type="title"/>
          </p:nvPr>
        </p:nvSpPr>
        <p:spPr>
          <a:xfrm>
            <a:off x="407880" y="349560"/>
            <a:ext cx="11375640" cy="450720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 anchor="t">
            <a:noAutofit/>
          </a:bodyPr>
          <a:lstStyle/>
          <a:p>
            <a:pPr indent="0" defTabSz="85032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2790" b="1" strike="noStrike" spc="-1" dirty="0">
                <a:latin typeface="Arial"/>
                <a:ea typeface="Arial"/>
              </a:rPr>
              <a:t>A physics-driven, polarised operating scenario for a Linear Collider</a:t>
            </a:r>
            <a:endParaRPr lang="en-GB" sz="2790" b="0" strike="noStrike" spc="-1" dirty="0">
              <a:latin typeface="Arial"/>
            </a:endParaRPr>
          </a:p>
        </p:txBody>
      </p:sp>
      <p:sp>
        <p:nvSpPr>
          <p:cNvPr id="260" name="250 GeV, ~2ab-1:…"/>
          <p:cNvSpPr/>
          <p:nvPr/>
        </p:nvSpPr>
        <p:spPr>
          <a:xfrm>
            <a:off x="525600" y="844520"/>
            <a:ext cx="5966280" cy="5464800"/>
          </a:xfrm>
          <a:prstGeom prst="rect">
            <a:avLst/>
          </a:prstGeom>
          <a:noFill/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5560" tIns="25560" rIns="25560" bIns="25560" anchor="t">
            <a:normAutofit fontScale="93333"/>
          </a:bodyPr>
          <a:lstStyle/>
          <a:p>
            <a:pPr marL="253080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1" strike="noStrike" spc="-1" dirty="0">
                <a:ea typeface="Helvetica Neue"/>
              </a:rPr>
              <a:t>250 GeV, ~2ab-1: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precision Higgs mass and total ZH cross-section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Higgs -&gt; invisible (Dark Sector portal)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basic </a:t>
            </a:r>
            <a:r>
              <a:rPr lang="en-GB" sz="1600" b="0" strike="noStrike" spc="-1" dirty="0" err="1">
                <a:ea typeface="Helvetica Neue Light"/>
              </a:rPr>
              <a:t>ffbar</a:t>
            </a:r>
            <a:r>
              <a:rPr lang="en-GB" sz="1600" b="0" strike="noStrike" spc="-1" dirty="0">
                <a:ea typeface="Helvetica Neue Light"/>
              </a:rPr>
              <a:t> and WW program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optional: WW threshold scan</a:t>
            </a:r>
            <a:endParaRPr lang="en-GB" sz="1600" b="0" strike="noStrike" spc="-1" dirty="0"/>
          </a:p>
          <a:p>
            <a:pPr marL="253080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1" strike="noStrike" spc="-1" dirty="0">
                <a:ea typeface="Helvetica Neue"/>
              </a:rPr>
              <a:t>Z pole, few billion Z’s: EWPOs 10-100x better than today</a:t>
            </a:r>
            <a:endParaRPr lang="en-GB" sz="1600" b="0" strike="noStrike" spc="-1" dirty="0"/>
          </a:p>
          <a:p>
            <a:pPr marL="253080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1" strike="noStrike" spc="-1" dirty="0">
                <a:ea typeface="Helvetica Neue"/>
              </a:rPr>
              <a:t>350 GeV, 200 fb-1: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precision top mass from threshold scan</a:t>
            </a:r>
            <a:endParaRPr lang="en-GB" sz="1600" b="0" strike="noStrike" spc="-1" dirty="0"/>
          </a:p>
          <a:p>
            <a:pPr marL="253080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1" strike="noStrike" spc="-1" dirty="0">
                <a:ea typeface="Helvetica Neue"/>
              </a:rPr>
              <a:t>500…600 GeV, 4 ab-1: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strike="noStrike" spc="-1" dirty="0">
                <a:ea typeface="Helvetica Neue"/>
              </a:rPr>
              <a:t>Higgs self-coupling in ZHH</a:t>
            </a:r>
            <a:endParaRPr lang="en-GB" sz="160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strike="noStrike" spc="-1" dirty="0">
                <a:ea typeface="Helvetica Neue"/>
              </a:rPr>
              <a:t>top quark </a:t>
            </a:r>
            <a:r>
              <a:rPr lang="en-GB" sz="1600" strike="noStrike" spc="-1" dirty="0" err="1">
                <a:ea typeface="Helvetica Neue"/>
              </a:rPr>
              <a:t>ew</a:t>
            </a:r>
            <a:r>
              <a:rPr lang="en-GB" sz="1600" strike="noStrike" spc="-1" dirty="0">
                <a:ea typeface="Helvetica Neue"/>
              </a:rPr>
              <a:t> couplings</a:t>
            </a:r>
            <a:endParaRPr lang="en-GB" sz="160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strike="noStrike" spc="-1" dirty="0">
                <a:ea typeface="Helvetica Neue"/>
              </a:rPr>
              <a:t>top Yukawa coupling </a:t>
            </a:r>
            <a:r>
              <a:rPr lang="en-GB" sz="1600" strike="noStrike" spc="-1" dirty="0" err="1">
                <a:ea typeface="Helvetica Neue"/>
              </a:rPr>
              <a:t>incl</a:t>
            </a:r>
            <a:r>
              <a:rPr lang="en-GB" sz="1600" strike="noStrike" spc="-1" dirty="0">
                <a:ea typeface="Helvetica Neue"/>
              </a:rPr>
              <a:t> CP structure</a:t>
            </a:r>
            <a:endParaRPr lang="en-GB" sz="160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improved Higgs, WW and </a:t>
            </a:r>
            <a:r>
              <a:rPr lang="en-GB" sz="1600" b="0" strike="noStrike" spc="-1" dirty="0" err="1">
                <a:ea typeface="Helvetica Neue Light"/>
              </a:rPr>
              <a:t>ffbar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probe </a:t>
            </a:r>
            <a:r>
              <a:rPr lang="en-GB" sz="1600" b="0" strike="noStrike" spc="-1" dirty="0" err="1">
                <a:ea typeface="Helvetica Neue Light"/>
              </a:rPr>
              <a:t>Higgsinos</a:t>
            </a:r>
            <a:r>
              <a:rPr lang="en-GB" sz="1600" b="0" strike="noStrike" spc="-1" dirty="0">
                <a:ea typeface="Helvetica Neue Light"/>
              </a:rPr>
              <a:t> up to ~300 GeV 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probe Heavy Neutral Leptons up to ~600 GeV </a:t>
            </a:r>
            <a:endParaRPr lang="en-GB" sz="1600" b="0" strike="noStrike" spc="-1" dirty="0"/>
          </a:p>
          <a:p>
            <a:pPr marL="253080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1" strike="noStrike" spc="-1" dirty="0">
                <a:ea typeface="Helvetica Neue"/>
              </a:rPr>
              <a:t>800…1000 GeV, 8 ab-1: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Higgs self-coupling in VBF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further improvements in </a:t>
            </a:r>
            <a:r>
              <a:rPr lang="en-GB" sz="1600" b="0" strike="noStrike" spc="-1" dirty="0" err="1">
                <a:ea typeface="Helvetica Neue Light"/>
              </a:rPr>
              <a:t>tt</a:t>
            </a:r>
            <a:r>
              <a:rPr lang="en-GB" sz="1600" b="0" strike="noStrike" spc="-1" dirty="0">
                <a:ea typeface="Helvetica Neue Light"/>
              </a:rPr>
              <a:t>, ff, WW, ….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probe </a:t>
            </a:r>
            <a:r>
              <a:rPr lang="en-GB" sz="1600" b="0" strike="noStrike" spc="-1" dirty="0" err="1">
                <a:ea typeface="Helvetica Neue Light"/>
              </a:rPr>
              <a:t>Higgsinos</a:t>
            </a:r>
            <a:r>
              <a:rPr lang="en-GB" sz="1600" b="0" strike="noStrike" spc="-1" dirty="0">
                <a:ea typeface="Helvetica Neue Light"/>
              </a:rPr>
              <a:t> up to ~500 GeV </a:t>
            </a:r>
            <a:endParaRPr lang="en-GB" sz="1600" b="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strike="noStrike" spc="-1" dirty="0">
                <a:ea typeface="Helvetica Neue"/>
              </a:rPr>
              <a:t>probe Heavy Neutral Leptons up to ~1000 GeV</a:t>
            </a:r>
            <a:endParaRPr lang="en-GB" sz="1600" strike="noStrike" spc="-1" dirty="0"/>
          </a:p>
          <a:p>
            <a:pPr marL="632520" lvl="1" indent="-253080" defTabSz="340920">
              <a:lnSpc>
                <a:spcPct val="100000"/>
              </a:lnSpc>
              <a:spcBef>
                <a:spcPts val="201"/>
              </a:spcBef>
              <a:buClr>
                <a:srgbClr val="000000"/>
              </a:buClr>
              <a:buSzPct val="75000"/>
              <a:buFont typeface="Helvetica Neue"/>
              <a:buChar char="•"/>
            </a:pPr>
            <a:r>
              <a:rPr lang="en-GB" sz="1600" b="0" strike="noStrike" spc="-1" dirty="0">
                <a:ea typeface="Helvetica Neue Light"/>
              </a:rPr>
              <a:t>searches, searches, searches, …</a:t>
            </a:r>
            <a:endParaRPr lang="en-GB" sz="1600" b="0" strike="noStrike" spc="-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85D6E9-C1E7-FC9E-595D-057AC784F556}"/>
              </a:ext>
            </a:extLst>
          </p:cNvPr>
          <p:cNvSpPr txBox="1"/>
          <p:nvPr/>
        </p:nvSpPr>
        <p:spPr>
          <a:xfrm>
            <a:off x="9192344" y="6525344"/>
            <a:ext cx="221855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From </a:t>
            </a:r>
            <a:r>
              <a:rPr lang="en-GB" dirty="0" err="1"/>
              <a:t>J.List</a:t>
            </a:r>
            <a:r>
              <a:rPr lang="en-GB" dirty="0"/>
              <a:t>/</a:t>
            </a:r>
            <a:r>
              <a:rPr lang="en-GB" dirty="0" err="1"/>
              <a:t>M.Peskin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0D9B23-5A84-067B-473E-2F7F159EA6DD}"/>
              </a:ext>
            </a:extLst>
          </p:cNvPr>
          <p:cNvSpPr txBox="1"/>
          <p:nvPr/>
        </p:nvSpPr>
        <p:spPr>
          <a:xfrm>
            <a:off x="6816080" y="1700808"/>
            <a:ext cx="3882850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algn="l"/>
            <a:r>
              <a:rPr lang="en-GB" sz="1600" b="1" dirty="0"/>
              <a:t>Beyond collider: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ILCX – e.g. beam-dump experiments, dark sector physics, light dark matter, strong QED (</a:t>
            </a:r>
            <a:r>
              <a:rPr lang="en-GB" sz="1600" dirty="0">
                <a:hlinkClick r:id="rId3"/>
              </a:rPr>
              <a:t>ILCX workshop</a:t>
            </a:r>
            <a:r>
              <a:rPr lang="en-GB" sz="1600" dirty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Test and R&amp;D beams for detector and accelerator studies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C55897-6F6D-93AA-63CA-5B3F6135F0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3996" y="950960"/>
            <a:ext cx="3735520" cy="822145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C12EC7-DFCC-4972-A687-7C357EC3697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3952" y="4012286"/>
            <a:ext cx="6308004" cy="142059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076E69-F197-76A3-E34D-2F6908DB56BC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8830F25D-2BA7-46EE-99F1-DA6275CCAEDE}" type="slidenum">
              <a:rPr lang="en-CH" smtClean="0"/>
              <a:t>6</a:t>
            </a:fld>
            <a:endParaRPr lang="en-CH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05_ilcdetectors_ILD_SiD.jpg" descr="05_ilcdetectors_ILD_SiD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9260" y="4299143"/>
            <a:ext cx="4843164" cy="2154193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8997E6-C081-1D2E-44A8-0253FE117D7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643" y="1421572"/>
            <a:ext cx="5112930" cy="4177881"/>
          </a:xfrm>
          <a:prstGeom prst="rect">
            <a:avLst/>
          </a:prstGeom>
        </p:spPr>
      </p:pic>
      <p:sp>
        <p:nvSpPr>
          <p:cNvPr id="151" name="Higgs Factory Detector Concep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31162">
              <a:lnSpc>
                <a:spcPct val="100000"/>
              </a:lnSpc>
              <a:spcBef>
                <a:spcPts val="2500"/>
              </a:spcBef>
              <a:defRPr sz="5874">
                <a:solidFill>
                  <a:srgbClr val="60ABD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algn="ctr"/>
            <a:r>
              <a:rPr sz="3600" dirty="0">
                <a:solidFill>
                  <a:schemeClr val="accent1"/>
                </a:solidFill>
                <a:latin typeface="+mn-lt"/>
              </a:rPr>
              <a:t>Higgs Factory Detector Concepts</a:t>
            </a:r>
          </a:p>
        </p:txBody>
      </p:sp>
      <p:sp>
        <p:nvSpPr>
          <p:cNvPr id="150" name="Slide Number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>
                <a:latin typeface="+mn-lt"/>
              </a:rPr>
              <a:t>7</a:t>
            </a:fld>
            <a:endParaRPr>
              <a:latin typeface="+mn-lt"/>
            </a:endParaRPr>
          </a:p>
        </p:txBody>
      </p:sp>
      <p:pic>
        <p:nvPicPr>
          <p:cNvPr id="153" name="page10image545886480.png" descr="page10image545886480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408" y="4365104"/>
            <a:ext cx="2429636" cy="209218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1" name="Group"/>
          <p:cNvGrpSpPr/>
          <p:nvPr/>
        </p:nvGrpSpPr>
        <p:grpSpPr>
          <a:xfrm>
            <a:off x="5087888" y="1819326"/>
            <a:ext cx="1512168" cy="1721231"/>
            <a:chOff x="1263670" y="-1"/>
            <a:chExt cx="3073948" cy="3885174"/>
          </a:xfrm>
        </p:grpSpPr>
        <p:sp>
          <p:nvSpPr>
            <p:cNvPr id="157" name="≈ CMS / 4"/>
            <p:cNvSpPr txBox="1"/>
            <p:nvPr/>
          </p:nvSpPr>
          <p:spPr>
            <a:xfrm>
              <a:off x="1263670" y="1441070"/>
              <a:ext cx="3067224" cy="701900"/>
            </a:xfrm>
            <a:prstGeom prst="rect">
              <a:avLst/>
            </a:prstGeom>
            <a:solidFill>
              <a:srgbClr val="FFFB00"/>
            </a:solidFill>
            <a:ln w="50800" cap="flat">
              <a:solidFill>
                <a:srgbClr val="0433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ctr" defTabSz="821531">
                <a:spcBef>
                  <a:spcPts val="0"/>
                </a:spcBef>
                <a:defRPr sz="4000" b="1"/>
              </a:lvl1pPr>
            </a:lstStyle>
            <a:p>
              <a:r>
                <a:rPr sz="1600" dirty="0"/>
                <a:t>≈ CMS / 4</a:t>
              </a:r>
            </a:p>
          </p:txBody>
        </p:sp>
        <p:sp>
          <p:nvSpPr>
            <p:cNvPr id="158" name="≈ CMS / 40"/>
            <p:cNvSpPr txBox="1"/>
            <p:nvPr/>
          </p:nvSpPr>
          <p:spPr>
            <a:xfrm>
              <a:off x="1263672" y="-1"/>
              <a:ext cx="3067229" cy="701902"/>
            </a:xfrm>
            <a:prstGeom prst="rect">
              <a:avLst/>
            </a:prstGeom>
            <a:solidFill>
              <a:srgbClr val="FFFB00"/>
            </a:solidFill>
            <a:ln w="50800" cap="flat">
              <a:solidFill>
                <a:srgbClr val="0433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ctr" defTabSz="821531">
                <a:spcBef>
                  <a:spcPts val="0"/>
                </a:spcBef>
                <a:defRPr sz="4000" b="1"/>
              </a:lvl1pPr>
            </a:lstStyle>
            <a:p>
              <a:r>
                <a:rPr sz="1600" dirty="0"/>
                <a:t>≈ CMS / 40</a:t>
              </a:r>
            </a:p>
          </p:txBody>
        </p:sp>
        <p:sp>
          <p:nvSpPr>
            <p:cNvPr id="159" name="≈ ATLAS / 2"/>
            <p:cNvSpPr txBox="1"/>
            <p:nvPr/>
          </p:nvSpPr>
          <p:spPr>
            <a:xfrm>
              <a:off x="1270392" y="2312172"/>
              <a:ext cx="3067226" cy="701900"/>
            </a:xfrm>
            <a:prstGeom prst="rect">
              <a:avLst/>
            </a:prstGeom>
            <a:solidFill>
              <a:srgbClr val="FFFB00"/>
            </a:solidFill>
            <a:ln w="50800" cap="flat">
              <a:solidFill>
                <a:srgbClr val="0433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ctr" defTabSz="821531">
                <a:spcBef>
                  <a:spcPts val="0"/>
                </a:spcBef>
                <a:defRPr sz="4000" b="1"/>
              </a:lvl1pPr>
            </a:lstStyle>
            <a:p>
              <a:r>
                <a:rPr sz="1600" dirty="0"/>
                <a:t>≈ ATLAS / 2</a:t>
              </a:r>
            </a:p>
          </p:txBody>
        </p:sp>
        <p:sp>
          <p:nvSpPr>
            <p:cNvPr id="160" name="≈ ATLAS / 3"/>
            <p:cNvSpPr txBox="1"/>
            <p:nvPr/>
          </p:nvSpPr>
          <p:spPr>
            <a:xfrm>
              <a:off x="1270392" y="3183273"/>
              <a:ext cx="3067226" cy="701900"/>
            </a:xfrm>
            <a:prstGeom prst="rect">
              <a:avLst/>
            </a:prstGeom>
            <a:solidFill>
              <a:srgbClr val="FFFB00"/>
            </a:solidFill>
            <a:ln w="50800" cap="flat">
              <a:solidFill>
                <a:srgbClr val="0433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 algn="ctr" defTabSz="821531">
                <a:spcBef>
                  <a:spcPts val="0"/>
                </a:spcBef>
                <a:defRPr sz="4000" b="1"/>
              </a:lvl1pPr>
            </a:lstStyle>
            <a:p>
              <a:r>
                <a:rPr sz="1600" dirty="0"/>
                <a:t>≈ ATLAS / 3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8D7489A-E67C-E23A-36E3-6014A19A8E76}"/>
              </a:ext>
            </a:extLst>
          </p:cNvPr>
          <p:cNvSpPr txBox="1"/>
          <p:nvPr/>
        </p:nvSpPr>
        <p:spPr>
          <a:xfrm>
            <a:off x="6905426" y="1118385"/>
            <a:ext cx="5286573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640" marR="81280" algn="l" defTabSz="1821656">
              <a:lnSpc>
                <a:spcPct val="120000"/>
              </a:lnSpc>
              <a:buSzPct val="130000"/>
              <a:defRPr sz="3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000" dirty="0">
                <a:cs typeface="Arial" panose="020B0604020202020204" pitchFamily="34" charset="0"/>
              </a:rPr>
              <a:t>For LCs, bunches inside trains  </a:t>
            </a:r>
          </a:p>
          <a:p>
            <a:pPr marL="326390" marR="81280" indent="-285750" algn="l" defTabSz="1821656">
              <a:lnSpc>
                <a:spcPct val="120000"/>
              </a:lnSpc>
              <a:buSzPct val="130000"/>
              <a:buFont typeface="Arial" panose="020B0604020202020204" pitchFamily="34" charset="0"/>
              <a:buChar char="•"/>
              <a:defRPr sz="3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000" dirty="0">
                <a:cs typeface="Arial" panose="020B0604020202020204" pitchFamily="34" charset="0"/>
              </a:rPr>
              <a:t>at ILC: </a:t>
            </a:r>
            <a:r>
              <a:rPr lang="el-GR" sz="2000" dirty="0">
                <a:cs typeface="Arial" panose="020B0604020202020204" pitchFamily="34" charset="0"/>
              </a:rPr>
              <a:t>Δ</a:t>
            </a:r>
            <a:r>
              <a:rPr lang="en-US" sz="2000" dirty="0">
                <a:cs typeface="Arial" panose="020B0604020202020204" pitchFamily="34" charset="0"/>
              </a:rPr>
              <a:t>t</a:t>
            </a:r>
            <a:r>
              <a:rPr lang="en-US" sz="2000" baseline="-5999" dirty="0">
                <a:cs typeface="Arial" panose="020B0604020202020204" pitchFamily="34" charset="0"/>
              </a:rPr>
              <a:t>b</a:t>
            </a:r>
            <a:r>
              <a:rPr lang="en-US" sz="2000" dirty="0">
                <a:cs typeface="Arial" panose="020B0604020202020204" pitchFamily="34" charset="0"/>
              </a:rPr>
              <a:t> = 554 ns; </a:t>
            </a:r>
            <a:r>
              <a:rPr lang="en-US" sz="2000" dirty="0" err="1">
                <a:cs typeface="Arial" panose="020B0604020202020204" pitchFamily="34" charset="0"/>
              </a:rPr>
              <a:t>f</a:t>
            </a:r>
            <a:r>
              <a:rPr lang="en-US" sz="2000" baseline="-5999" dirty="0" err="1">
                <a:cs typeface="Arial" panose="020B0604020202020204" pitchFamily="34" charset="0"/>
              </a:rPr>
              <a:t>rep</a:t>
            </a:r>
            <a:r>
              <a:rPr lang="en-US" sz="2000" dirty="0">
                <a:cs typeface="Arial" panose="020B0604020202020204" pitchFamily="34" charset="0"/>
              </a:rPr>
              <a:t> = 5 -10 Hz </a:t>
            </a:r>
          </a:p>
          <a:p>
            <a:pPr marL="326390" marR="81280" indent="-285750" algn="l" defTabSz="1821656">
              <a:lnSpc>
                <a:spcPct val="120000"/>
              </a:lnSpc>
              <a:buSzPct val="130000"/>
              <a:buFont typeface="Arial" panose="020B0604020202020204" pitchFamily="34" charset="0"/>
              <a:buChar char="•"/>
              <a:defRPr sz="3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000" dirty="0">
                <a:cs typeface="Arial" panose="020B0604020202020204" pitchFamily="34" charset="0"/>
              </a:rPr>
              <a:t>at CLIC: </a:t>
            </a:r>
            <a:r>
              <a:rPr lang="el-GR" sz="2000" dirty="0">
                <a:cs typeface="Arial" panose="020B0604020202020204" pitchFamily="34" charset="0"/>
              </a:rPr>
              <a:t>Δ</a:t>
            </a:r>
            <a:r>
              <a:rPr lang="en-US" sz="2000" dirty="0">
                <a:cs typeface="Arial" panose="020B0604020202020204" pitchFamily="34" charset="0"/>
              </a:rPr>
              <a:t>t</a:t>
            </a:r>
            <a:r>
              <a:rPr lang="en-US" sz="2000" baseline="-5999" dirty="0">
                <a:cs typeface="Arial" panose="020B0604020202020204" pitchFamily="34" charset="0"/>
              </a:rPr>
              <a:t>b</a:t>
            </a:r>
            <a:r>
              <a:rPr lang="en-US" sz="2000" dirty="0">
                <a:cs typeface="Arial" panose="020B0604020202020204" pitchFamily="34" charset="0"/>
              </a:rPr>
              <a:t> = 0.5 ns; </a:t>
            </a:r>
            <a:r>
              <a:rPr lang="en-US" sz="2000" dirty="0" err="1">
                <a:cs typeface="Arial" panose="020B0604020202020204" pitchFamily="34" charset="0"/>
              </a:rPr>
              <a:t>f</a:t>
            </a:r>
            <a:r>
              <a:rPr lang="en-US" sz="2000" baseline="-5999" dirty="0" err="1">
                <a:cs typeface="Arial" panose="020B0604020202020204" pitchFamily="34" charset="0"/>
              </a:rPr>
              <a:t>rep</a:t>
            </a:r>
            <a:r>
              <a:rPr lang="en-US" sz="2000" dirty="0">
                <a:cs typeface="Arial" panose="020B0604020202020204" pitchFamily="34" charset="0"/>
              </a:rPr>
              <a:t> = 50-100 Hz</a:t>
            </a:r>
          </a:p>
          <a:p>
            <a:pPr marL="40640" marR="81280" algn="l" defTabSz="1821656">
              <a:lnSpc>
                <a:spcPct val="120000"/>
              </a:lnSpc>
              <a:buSzPct val="130000"/>
              <a:defRPr sz="3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lang="en-US" sz="2000" dirty="0"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rgbClr val="00B050"/>
                </a:solidFill>
              </a:rPr>
              <a:t>The lower collision rate enables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passive cooling only =&gt; low material budget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triggerless operation</a:t>
            </a:r>
            <a:endParaRPr lang="en-US" sz="2000" dirty="0">
              <a:solidFill>
                <a:srgbClr val="00B050"/>
              </a:solidFill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ABAC24-D8F7-83B4-2360-BA491642C0BA}"/>
              </a:ext>
            </a:extLst>
          </p:cNvPr>
          <p:cNvSpPr txBox="1"/>
          <p:nvPr/>
        </p:nvSpPr>
        <p:spPr>
          <a:xfrm>
            <a:off x="237166" y="5917976"/>
            <a:ext cx="4850722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en-GB" dirty="0"/>
          </a:p>
          <a:p>
            <a:pPr algn="l"/>
            <a:endParaRPr lang="en-GB" dirty="0"/>
          </a:p>
          <a:p>
            <a:pPr algn="l"/>
            <a:r>
              <a:rPr lang="en-GB" dirty="0"/>
              <a:t>From </a:t>
            </a:r>
            <a:r>
              <a:rPr lang="en-GB" dirty="0" err="1"/>
              <a:t>J.List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676CA1-A2BE-8821-928C-29B187EA9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63565-CA0C-28D2-5793-D251E2F07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9455" y="2204864"/>
            <a:ext cx="9289033" cy="1065742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0033A0"/>
                </a:solidFill>
              </a:rPr>
              <a:t>ILC – general updates and implementation in Japan, with some considerations for a CERN implementation (more later)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79F427-4DDB-B031-25AB-493675567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23.1.2025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A26F98-F6BF-58B6-E541-12BF220EFD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286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750B49C9-9582-DC9E-A062-E6C55E27233E}"/>
              </a:ext>
            </a:extLst>
          </p:cNvPr>
          <p:cNvSpPr txBox="1">
            <a:spLocks/>
          </p:cNvSpPr>
          <p:nvPr/>
        </p:nvSpPr>
        <p:spPr>
          <a:xfrm>
            <a:off x="368676" y="264823"/>
            <a:ext cx="11286843" cy="65289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ＭＳ Ｐゴシック" panose="020B0600070205080204" pitchFamily="50" charset="-128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The ILC250 accelerator facility </a:t>
            </a:r>
            <a:endParaRPr kumimoji="1" lang="en-GB" sz="36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6A4F6CD6-A123-A5AC-08A7-EE35FD2DC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>
                <a:latin typeface="Arial" panose="020B0604020202020204" pitchFamily="34" charset="0"/>
                <a:cs typeface="Arial" panose="020B0604020202020204" pitchFamily="34" charset="0"/>
              </a:rPr>
              <a:t>23.1.2025</a:t>
            </a:r>
            <a:endParaRPr lang="en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B45F2C66-0C88-0356-B4C8-9C5C536B6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fld>
            <a:endParaRPr lang="en-CH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5F2964-06B2-5A75-AFAD-805AF858B3C2}"/>
              </a:ext>
            </a:extLst>
          </p:cNvPr>
          <p:cNvSpPr txBox="1"/>
          <p:nvPr/>
        </p:nvSpPr>
        <p:spPr>
          <a:xfrm>
            <a:off x="7666650" y="4130700"/>
            <a:ext cx="44419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 and plans for luminosity and energy upgrades are available, including information about relevant SCRF R&amp;D for such upgrades at (</a:t>
            </a:r>
            <a:r>
              <a:rPr lang="en-GB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Snowmass input</a:t>
            </a:r>
            <a:r>
              <a:rPr lang="en-GB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072099C-C14D-CF63-7B65-3A0E99F5A3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676" y="1020326"/>
            <a:ext cx="6906364" cy="219265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D89A42B-3AB8-9ABD-1493-D1013BCB84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3932" y="1041862"/>
            <a:ext cx="4809392" cy="2610278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59D26E9-EFD1-DFA7-8653-91671A77FD4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23733" y="2824181"/>
            <a:ext cx="3547623" cy="440357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F9FE777-4090-0CFF-FE8E-89E3C0B3111F}"/>
              </a:ext>
            </a:extLst>
          </p:cNvPr>
          <p:cNvSpPr txBox="1"/>
          <p:nvPr/>
        </p:nvSpPr>
        <p:spPr>
          <a:xfrm>
            <a:off x="4711390" y="922220"/>
            <a:ext cx="1466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Undulator based polarized positron source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1EDE9C-5CE8-A9A0-3E11-3CD24A87D21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86331" y="3638037"/>
            <a:ext cx="3586803" cy="273668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03561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280"/>
    </mc:Choice>
    <mc:Fallback xmlns="">
      <p:transition spd="slow" advTm="31280"/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32576</TotalTime>
  <Words>3865</Words>
  <Application>Microsoft Macintosh PowerPoint</Application>
  <PresentationFormat>Widescreen</PresentationFormat>
  <Paragraphs>576</Paragraphs>
  <Slides>42</Slides>
  <Notes>29</Notes>
  <HiddenSlides>4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42</vt:i4>
      </vt:variant>
    </vt:vector>
  </HeadingPairs>
  <TitlesOfParts>
    <vt:vector size="55" baseType="lpstr">
      <vt:lpstr>ＭＳ Ｐゴシック</vt:lpstr>
      <vt:lpstr>Arial</vt:lpstr>
      <vt:lpstr>Avenir Book</vt:lpstr>
      <vt:lpstr>Calibri</vt:lpstr>
      <vt:lpstr>Calibri Light</vt:lpstr>
      <vt:lpstr>Helvetica Neue</vt:lpstr>
      <vt:lpstr>Helvetica Neue Light</vt:lpstr>
      <vt:lpstr>HelveticaNeue</vt:lpstr>
      <vt:lpstr>Lato</vt:lpstr>
      <vt:lpstr>Wingdings</vt:lpstr>
      <vt:lpstr>Office Theme</vt:lpstr>
      <vt:lpstr>1_Office Theme</vt:lpstr>
      <vt:lpstr>2_Office Theme</vt:lpstr>
      <vt:lpstr>Linear colliders              @ CERN</vt:lpstr>
      <vt:lpstr>PowerPoint Presentation</vt:lpstr>
      <vt:lpstr>e</vt:lpstr>
      <vt:lpstr>PowerPoint Presentation</vt:lpstr>
      <vt:lpstr>e</vt:lpstr>
      <vt:lpstr>A physics-driven, polarised operating scenario for a Linear Collider</vt:lpstr>
      <vt:lpstr>Higgs Factory Detector Concepts</vt:lpstr>
      <vt:lpstr>ILC – general updates and implementation in Japan, with some considerations for a CERN implementation (more later)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CLIC at CERN </vt:lpstr>
      <vt:lpstr>PowerPoint Presentation</vt:lpstr>
      <vt:lpstr>Luminosities studies 2019-22, and continued</vt:lpstr>
      <vt:lpstr>The CLIC ESPP update – I   </vt:lpstr>
      <vt:lpstr>The CLIC ESPP update - II </vt:lpstr>
      <vt:lpstr>Larger NC linacs (most relevant operational ones are C-band based) </vt:lpstr>
      <vt:lpstr>PowerPoint Presentation</vt:lpstr>
      <vt:lpstr>C3 and other options,  stand-alone but currently not site specific, or now also being considered as upgrades of initial facility  </vt:lpstr>
      <vt:lpstr>           C3 Accelerator Complex </vt:lpstr>
      <vt:lpstr>C3   recent developments and immediate plans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LC “vision”  Also as option at CERN </vt:lpstr>
      <vt:lpstr>PowerPoint Presentation</vt:lpstr>
      <vt:lpstr>PowerPoint Presentation</vt:lpstr>
      <vt:lpstr>PowerPoint Presentation</vt:lpstr>
      <vt:lpstr>Cost and Personnel estimates – Higgs factories </vt:lpstr>
      <vt:lpstr>PowerPoint Presentation</vt:lpstr>
      <vt:lpstr>Costs</vt:lpstr>
      <vt:lpstr>Civil Engineering</vt:lpstr>
      <vt:lpstr>Power and energy </vt:lpstr>
      <vt:lpstr>Sustainability: Life Cycle Assessment (LCA) 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Steinar Stapnes</dc:creator>
  <cp:lastModifiedBy>Steinar Stapnes</cp:lastModifiedBy>
  <cp:revision>307</cp:revision>
  <cp:lastPrinted>2020-01-30T13:49:18Z</cp:lastPrinted>
  <dcterms:created xsi:type="dcterms:W3CDTF">2023-01-21T14:55:59Z</dcterms:created>
  <dcterms:modified xsi:type="dcterms:W3CDTF">2025-01-23T06:04:46Z</dcterms:modified>
</cp:coreProperties>
</file>